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6" r:id="rId2"/>
    <p:sldMasterId id="2147483681" r:id="rId3"/>
  </p:sldMasterIdLst>
  <p:notesMasterIdLst>
    <p:notesMasterId r:id="rId24"/>
  </p:notesMasterIdLst>
  <p:handoutMasterIdLst>
    <p:handoutMasterId r:id="rId25"/>
  </p:handoutMasterIdLst>
  <p:sldIdLst>
    <p:sldId id="344" r:id="rId4"/>
    <p:sldId id="371" r:id="rId5"/>
    <p:sldId id="346" r:id="rId6"/>
    <p:sldId id="357" r:id="rId7"/>
    <p:sldId id="389" r:id="rId8"/>
    <p:sldId id="365" r:id="rId9"/>
    <p:sldId id="366" r:id="rId10"/>
    <p:sldId id="368" r:id="rId11"/>
    <p:sldId id="374" r:id="rId12"/>
    <p:sldId id="376" r:id="rId13"/>
    <p:sldId id="377" r:id="rId14"/>
    <p:sldId id="375" r:id="rId15"/>
    <p:sldId id="372" r:id="rId16"/>
    <p:sldId id="387" r:id="rId17"/>
    <p:sldId id="379" r:id="rId18"/>
    <p:sldId id="384" r:id="rId19"/>
    <p:sldId id="388" r:id="rId20"/>
    <p:sldId id="381" r:id="rId21"/>
    <p:sldId id="390" r:id="rId22"/>
    <p:sldId id="307" r:id="rId23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nssens, Nils (FAOLOB)" initials="JN(" lastIdx="1" clrIdx="0">
    <p:extLst>
      <p:ext uri="{19B8F6BF-5375-455C-9EA6-DF929625EA0E}">
        <p15:presenceInfo xmlns:p15="http://schemas.microsoft.com/office/powerpoint/2012/main" userId="S-1-5-21-1085031214-1220945662-725345543-13216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351C"/>
    <a:srgbClr val="C70000"/>
    <a:srgbClr val="E9EDF4"/>
    <a:srgbClr val="D0D8E8"/>
    <a:srgbClr val="009999"/>
    <a:srgbClr val="003399"/>
    <a:srgbClr val="000099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16" autoAdjust="0"/>
    <p:restoredTop sz="88194" autoAdjust="0"/>
  </p:normalViewPr>
  <p:slideViewPr>
    <p:cSldViewPr snapToGrid="0">
      <p:cViewPr varScale="1">
        <p:scale>
          <a:sx n="57" d="100"/>
          <a:sy n="57" d="100"/>
        </p:scale>
        <p:origin x="1576" y="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066" y="78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Prevalence (percentage, left axis)</c:v>
          </c:tx>
          <c:spPr>
            <a:ln w="3175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6"/>
              </a:solidFill>
              <a:ln>
                <a:noFill/>
              </a:ln>
              <a:effectLst/>
            </c:spPr>
          </c:marker>
          <c:dPt>
            <c:idx val="12"/>
            <c:marker>
              <c:symbol val="circle"/>
              <c:size val="10"/>
              <c:spPr>
                <a:solidFill>
                  <a:schemeClr val="accent6"/>
                </a:solidFill>
                <a:ln>
                  <a:noFill/>
                </a:ln>
                <a:effectLst/>
              </c:spPr>
            </c:marker>
            <c:bubble3D val="0"/>
            <c:spPr>
              <a:ln w="31750" cap="rnd">
                <a:solidFill>
                  <a:schemeClr val="accent6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068A-41FF-884F-E12857058E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'Figure 1'!$B$2:$N$2</c:f>
              <c:numCache>
                <c:formatCode>General</c:formatCode>
                <c:ptCount val="13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</c:numCache>
            </c:numRef>
          </c:cat>
          <c:val>
            <c:numRef>
              <c:f>'Figure 1'!$B$3:$N$3</c:f>
              <c:numCache>
                <c:formatCode>0.0%</c:formatCode>
                <c:ptCount val="13"/>
                <c:pt idx="0">
                  <c:v>0.144515548370175</c:v>
                </c:pt>
                <c:pt idx="1">
                  <c:v>0.137652710469159</c:v>
                </c:pt>
                <c:pt idx="2">
                  <c:v>0.13080988200714</c:v>
                </c:pt>
                <c:pt idx="3">
                  <c:v>0.12600056772844298</c:v>
                </c:pt>
                <c:pt idx="4">
                  <c:v>0.12222956439370099</c:v>
                </c:pt>
                <c:pt idx="5">
                  <c:v>0.11797854156411301</c:v>
                </c:pt>
                <c:pt idx="6">
                  <c:v>0.11546435878789101</c:v>
                </c:pt>
                <c:pt idx="7">
                  <c:v>0.113088235408611</c:v>
                </c:pt>
                <c:pt idx="8">
                  <c:v>0.11024675056054101</c:v>
                </c:pt>
                <c:pt idx="9">
                  <c:v>0.10742833241421099</c:v>
                </c:pt>
                <c:pt idx="10">
                  <c:v>0.106291169512264</c:v>
                </c:pt>
                <c:pt idx="11">
                  <c:v>0.107751988179078</c:v>
                </c:pt>
                <c:pt idx="12">
                  <c:v>0.10875566737357201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68A-41FF-884F-E12857058EA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5828480"/>
        <c:axId val="56028544"/>
      </c:lineChart>
      <c:lineChart>
        <c:grouping val="standard"/>
        <c:varyColors val="0"/>
        <c:ser>
          <c:idx val="1"/>
          <c:order val="1"/>
          <c:tx>
            <c:v>Number (millions, right axis)</c:v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Pt>
            <c:idx val="12"/>
            <c:marker>
              <c:symbol val="circle"/>
              <c:size val="10"/>
              <c:spPr>
                <a:solidFill>
                  <a:schemeClr val="accent5"/>
                </a:solidFill>
                <a:ln>
                  <a:noFill/>
                </a:ln>
                <a:effectLst/>
              </c:spPr>
            </c:marker>
            <c:bubble3D val="0"/>
            <c:spPr>
              <a:ln w="31750" cap="rnd">
                <a:solidFill>
                  <a:schemeClr val="accent5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068A-41FF-884F-E12857058EAB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'Figure 1'!$P$2:$AB$2</c:f>
              <c:numCache>
                <c:formatCode>General</c:formatCode>
                <c:ptCount val="13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</c:numCache>
            </c:numRef>
          </c:cat>
          <c:val>
            <c:numRef>
              <c:f>'Figure 1'!$P$3:$AB$3</c:f>
              <c:numCache>
                <c:formatCode>#,##0.0</c:formatCode>
                <c:ptCount val="13"/>
                <c:pt idx="0">
                  <c:v>945.01117899999997</c:v>
                </c:pt>
                <c:pt idx="1">
                  <c:v>911.37438799999995</c:v>
                </c:pt>
                <c:pt idx="2">
                  <c:v>876.86663299999998</c:v>
                </c:pt>
                <c:pt idx="3">
                  <c:v>855.12725499999999</c:v>
                </c:pt>
                <c:pt idx="4">
                  <c:v>839.79518900000005</c:v>
                </c:pt>
                <c:pt idx="5">
                  <c:v>820.54581399999995</c:v>
                </c:pt>
                <c:pt idx="6">
                  <c:v>812.82893100000001</c:v>
                </c:pt>
                <c:pt idx="7">
                  <c:v>805.730277</c:v>
                </c:pt>
                <c:pt idx="8">
                  <c:v>794.88080300000001</c:v>
                </c:pt>
                <c:pt idx="9">
                  <c:v>783.69134799999995</c:v>
                </c:pt>
                <c:pt idx="10">
                  <c:v>784.38038300000005</c:v>
                </c:pt>
                <c:pt idx="11">
                  <c:v>804.20396100000005</c:v>
                </c:pt>
                <c:pt idx="12">
                  <c:v>820.75097300000004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68A-41FF-884F-E12857058E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1502848"/>
        <c:axId val="56031424"/>
      </c:lineChart>
      <c:catAx>
        <c:axId val="55828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6028544"/>
        <c:crosses val="autoZero"/>
        <c:auto val="1"/>
        <c:lblAlgn val="ctr"/>
        <c:lblOffset val="100"/>
        <c:noMultiLvlLbl val="0"/>
      </c:catAx>
      <c:valAx>
        <c:axId val="56028544"/>
        <c:scaling>
          <c:orientation val="minMax"/>
          <c:max val="0.19000000000000003"/>
          <c:min val="5.000000000000001E-2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5828480"/>
        <c:crosses val="autoZero"/>
        <c:crossBetween val="between"/>
      </c:valAx>
      <c:valAx>
        <c:axId val="56031424"/>
        <c:scaling>
          <c:orientation val="minMax"/>
          <c:max val="1243"/>
          <c:min val="327"/>
        </c:scaling>
        <c:delete val="0"/>
        <c:axPos val="r"/>
        <c:numFmt formatCode="#,##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71502848"/>
        <c:crosses val="max"/>
        <c:crossBetween val="between"/>
        <c:majorUnit val="130"/>
      </c:valAx>
      <c:catAx>
        <c:axId val="2715028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03142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>
      <cs:styleClr val="auto"/>
    </cs:fillRef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712862-73F7-40D3-BEB1-8B03512F58EC}" type="datetimeFigureOut">
              <a:rPr lang="en-US" smtClean="0"/>
              <a:t>10/16/2018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2A9503-929D-46A3-82F7-CD42212F12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226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9E56DC96-89A9-4F38-921F-D2BA821EB5CF}" type="datetimeFigureOut">
              <a:rPr lang="en-GB" altLang="en-US"/>
              <a:pPr>
                <a:defRPr/>
              </a:pPr>
              <a:t>16/10/2018</a:t>
            </a:fld>
            <a:endParaRPr lang="en-GB" alt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smtClean="0"/>
              <a:t>Click to edit Master text styles</a:t>
            </a:r>
          </a:p>
          <a:p>
            <a:pPr lvl="1"/>
            <a:r>
              <a:rPr lang="en-GB" altLang="en-US" noProof="0" smtClean="0"/>
              <a:t>Second level</a:t>
            </a:r>
          </a:p>
          <a:p>
            <a:pPr lvl="2"/>
            <a:r>
              <a:rPr lang="en-GB" altLang="en-US" noProof="0" smtClean="0"/>
              <a:t>Third level</a:t>
            </a:r>
          </a:p>
          <a:p>
            <a:pPr lvl="3"/>
            <a:r>
              <a:rPr lang="en-GB" altLang="en-US" noProof="0" smtClean="0"/>
              <a:t>Fourth level</a:t>
            </a:r>
          </a:p>
          <a:p>
            <a:pPr lvl="4"/>
            <a:r>
              <a:rPr lang="en-GB" altLang="en-US" noProof="0" smtClean="0"/>
              <a:t>Fifth level</a:t>
            </a: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86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2B8F5B6D-643B-4106-A753-13C14D5276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789156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8F5B6D-643B-4106-A753-13C14D5276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129332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8F5B6D-643B-4106-A753-13C14D527607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23362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8F5B6D-643B-4106-A753-13C14D527607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6348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8F5B6D-643B-4106-A753-13C14D527607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019108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8F5B6D-643B-4106-A753-13C14D527607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592626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8F5B6D-643B-4106-A753-13C14D527607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956320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8F5B6D-643B-4106-A753-13C14D527607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250448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8F5B6D-643B-4106-A753-13C14D527607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625898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Calibri" pitchFamily="34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8F5B6D-643B-4106-A753-13C14D527607}" type="slidenum">
              <a:rPr lang="en-GB" altLang="en-US" smtClean="0"/>
              <a:pPr>
                <a:defRPr/>
              </a:pPr>
              <a:t>19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760209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8F5B6D-643B-4106-A753-13C14D527607}" type="slidenum">
              <a:rPr lang="en-GB" altLang="en-US" smtClean="0"/>
              <a:pPr>
                <a:defRPr/>
              </a:pPr>
              <a:t>20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70345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8F5B6D-643B-4106-A753-13C14D527607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8954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3638" y="1241425"/>
            <a:ext cx="4467225" cy="3351213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D9787-8943-4893-92C4-D87BC0A8CD47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726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3638" y="1241425"/>
            <a:ext cx="4467225" cy="3351213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sz="1400" b="1" kern="1200" baseline="0" dirty="0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D9787-8943-4893-92C4-D87BC0A8CD47}" type="slidenum">
              <a:rPr lang="it-IT">
                <a:solidFill>
                  <a:prstClr val="black"/>
                </a:solidFill>
              </a:rPr>
              <a:pPr/>
              <a:t>4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246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3638" y="1241425"/>
            <a:ext cx="4467225" cy="33512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4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D9787-8943-4893-92C4-D87BC0A8CD47}" type="slidenum">
              <a:rPr lang="it-IT">
                <a:solidFill>
                  <a:prstClr val="black"/>
                </a:solidFill>
              </a:rPr>
              <a:pPr/>
              <a:t>5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791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63638" y="1241425"/>
            <a:ext cx="4467225" cy="3351213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4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D9787-8943-4893-92C4-D87BC0A8CD47}" type="slidenum">
              <a:rPr lang="it-IT" smtClean="0">
                <a:solidFill>
                  <a:prstClr val="black"/>
                </a:solidFill>
              </a:rPr>
              <a:pPr/>
              <a:t>6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7104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8F5B6D-643B-4106-A753-13C14D527607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220096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8F5B6D-643B-4106-A753-13C14D527607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806719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8F5B6D-643B-4106-A753-13C14D527607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68968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dirty="0"/>
              <a:t>This is the name of the Conference</a:t>
            </a:r>
            <a:endParaRPr lang="it-IT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7A2AF-418E-4C58-BE50-CE80AF696ED0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18 May 2015</a:t>
            </a: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495928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dirty="0"/>
              <a:t>This is the name of the Conference</a:t>
            </a:r>
            <a:endParaRPr lang="it-IT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BE304-E441-4E12-9675-C7A634DD21A3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18 May 2015</a:t>
            </a: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552316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41400"/>
            <a:ext cx="2057400" cy="5084763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16000"/>
            <a:ext cx="6019800" cy="5110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dirty="0"/>
              <a:t>This is the name of the Conference</a:t>
            </a:r>
            <a:endParaRPr lang="it-IT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6FF9B-6157-49AC-81F9-305E8EA669B6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18 May 2015</a:t>
            </a: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338641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dirty="0"/>
              <a:t>This is the name of the Conference</a:t>
            </a:r>
            <a:endParaRPr lang="it-IT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F418-3149-4ECC-804C-8F08AD516760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18 May 2015</a:t>
            </a: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048297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3646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8375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FI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A32C525-73CD-7E42-B0BD-239A56C3583B}"/>
              </a:ext>
            </a:extLst>
          </p:cNvPr>
          <p:cNvSpPr/>
          <p:nvPr userDrawn="1"/>
        </p:nvSpPr>
        <p:spPr>
          <a:xfrm>
            <a:off x="228600" y="246743"/>
            <a:ext cx="8699500" cy="8763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C0504D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D92DFF-86ED-264D-A54A-DC159ACD3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14833" y="356393"/>
            <a:ext cx="2553390" cy="68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869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F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A32C525-73CD-7E42-B0BD-239A56C3583B}"/>
              </a:ext>
            </a:extLst>
          </p:cNvPr>
          <p:cNvSpPr/>
          <p:nvPr userDrawn="1"/>
        </p:nvSpPr>
        <p:spPr>
          <a:xfrm>
            <a:off x="228600" y="246743"/>
            <a:ext cx="8699500" cy="8763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C0504D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D92DFF-86ED-264D-A54A-DC159ACD3C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75979"/>
          <a:stretch/>
        </p:blipFill>
        <p:spPr>
          <a:xfrm>
            <a:off x="5428951" y="330964"/>
            <a:ext cx="3404520" cy="1635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A69C8F-EBE3-9A49-A5DF-F3CA6D07FA0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23587" y="480286"/>
            <a:ext cx="3404513" cy="53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2777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03430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6748"/>
            <a:ext cx="8242298" cy="73664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3100"/>
            <a:ext cx="8229600" cy="4183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dirty="0">
                <a:solidFill>
                  <a:prstClr val="black"/>
                </a:solidFill>
              </a:rPr>
              <a:t>This is the name of the Conference</a:t>
            </a:r>
            <a:endParaRPr lang="it-IT" alt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9CD88-4559-4018-B9AB-FD6A6802829D}" type="slidenum">
              <a:rPr lang="it-IT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it-IT" altLang="en-US">
              <a:solidFill>
                <a:prstClr val="black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>
                <a:solidFill>
                  <a:prstClr val="black"/>
                </a:solidFill>
              </a:rPr>
              <a:t>18 May 2015</a:t>
            </a:r>
            <a:endParaRPr lang="it-IT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512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A32C525-73CD-7E42-B0BD-239A56C3583B}"/>
              </a:ext>
            </a:extLst>
          </p:cNvPr>
          <p:cNvSpPr/>
          <p:nvPr userDrawn="1"/>
        </p:nvSpPr>
        <p:spPr>
          <a:xfrm>
            <a:off x="228600" y="246743"/>
            <a:ext cx="8699500" cy="8763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C0504D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D92DFF-86ED-264D-A54A-DC159ACD3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14833" y="356393"/>
            <a:ext cx="2553390" cy="68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633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6748"/>
            <a:ext cx="8242298" cy="7366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dirty="0"/>
              <a:t>This is the name of the Conference</a:t>
            </a:r>
            <a:endParaRPr lang="it-IT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9CD88-4559-4018-B9AB-FD6A6802829D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18 May 2015</a:t>
            </a: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381390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A32C525-73CD-7E42-B0BD-239A56C3583B}"/>
              </a:ext>
            </a:extLst>
          </p:cNvPr>
          <p:cNvSpPr/>
          <p:nvPr userDrawn="1"/>
        </p:nvSpPr>
        <p:spPr>
          <a:xfrm>
            <a:off x="228600" y="246743"/>
            <a:ext cx="8699500" cy="8763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srgbClr val="C0504D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D92DFF-86ED-264D-A54A-DC159ACD3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14833" y="356393"/>
            <a:ext cx="2553390" cy="68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717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75563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309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dirty="0"/>
              <a:t>This is the name of the Conference</a:t>
            </a:r>
            <a:endParaRPr lang="it-IT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35346-4560-421A-9C7A-2D3779767D11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18 May 2015</a:t>
            </a: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9910487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dirty="0"/>
              <a:t>This is the name of the Conference</a:t>
            </a:r>
            <a:endParaRPr lang="it-IT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1CBAE-29F9-41F9-9A51-C7AB2A2F177C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18 May 2015</a:t>
            </a: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6615325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780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27299"/>
            <a:ext cx="4040188" cy="3598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8780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39999"/>
            <a:ext cx="4041775" cy="3586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dirty="0"/>
              <a:t>This is the name of the Conference</a:t>
            </a:r>
            <a:endParaRPr lang="it-IT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52BA7-4EBE-405F-9817-E6A9795E2460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18 May 2015</a:t>
            </a: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228865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dirty="0"/>
              <a:t>This is the name of the Conference</a:t>
            </a:r>
            <a:endParaRPr lang="it-IT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38D60-E05F-4CB1-991B-D608629BAB88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18 May 2015</a:t>
            </a: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327896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dirty="0"/>
              <a:t>This is the name of the Conference</a:t>
            </a:r>
            <a:endParaRPr lang="it-IT" alt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E2C26-5C67-497B-A1E1-A606D3E2D1D9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18 May 2015</a:t>
            </a: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290615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16000"/>
            <a:ext cx="3008313" cy="10541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28700"/>
            <a:ext cx="5111750" cy="50974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82800"/>
            <a:ext cx="3008313" cy="4043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dirty="0"/>
              <a:t>This is the name of the Conference</a:t>
            </a:r>
            <a:endParaRPr lang="it-IT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53757-8109-4B4D-8FFD-5B3101A61363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18 May 2015</a:t>
            </a: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789802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8699"/>
            <a:ext cx="5486400" cy="369887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dirty="0"/>
              <a:t>This is the name of the Conference</a:t>
            </a:r>
            <a:endParaRPr lang="it-IT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F16F8-EDE6-4EB3-8FB1-1FA7BA021D27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18 May 2015</a:t>
            </a: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226309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0"/>
            <a:ext cx="3236913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8788" y="1114425"/>
            <a:ext cx="821690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943100"/>
            <a:ext cx="8229600" cy="418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 altLang="en-US" dirty="0"/>
              <a:t>This is the name of the Conference</a:t>
            </a:r>
            <a:endParaRPr lang="it-IT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7F7F7F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A0D59CC-1AE6-44DC-87A8-1392E31F71C6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en-US" dirty="0"/>
              <a:t>18 May 2015</a:t>
            </a:r>
            <a:endParaRPr lang="it-IT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5" r:id="rId14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dobe Fangsong Std R" pitchFamily="18" charset="-128"/>
          <a:ea typeface="Adobe Fangsong Std R" pitchFamily="18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dobe Fangsong Std R" pitchFamily="18" charset="-128"/>
          <a:ea typeface="Adobe Fangsong Std R" pitchFamily="18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dobe Fangsong Std R" pitchFamily="18" charset="-128"/>
          <a:ea typeface="Adobe Fangsong Std R" pitchFamily="18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dobe Fangsong Std R" pitchFamily="18" charset="-128"/>
          <a:ea typeface="Adobe Fangsong Std R" pitchFamily="18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Adobe Fangsong Std R" pitchFamily="18" charset="-128"/>
          <a:ea typeface="Adobe Fangsong Std R" pitchFamily="18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5530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5" r:id="rId5"/>
  </p:sldLayoutIdLst>
  <p:timing>
    <p:tnLst>
      <p:par>
        <p:cTn id="1" dur="indefinite" restart="never" nodeType="tmRoot"/>
      </p:par>
    </p:tnLst>
  </p:timing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4199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.jp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8.xml"/><Relationship Id="rId1" Type="http://schemas.openxmlformats.org/officeDocument/2006/relationships/video" Target="https://www.youtube.com/embed/cHz0jPs5KQU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hyperlink" Target="https://bit.ly/2rxCSg0" TargetMode="External"/><Relationship Id="rId5" Type="http://schemas.openxmlformats.org/officeDocument/2006/relationships/image" Target="../media/image25.emf"/><Relationship Id="rId4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bit.ly/2eZavBP" TargetMode="Externa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2z8mqZ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9669"/>
            <a:ext cx="9144000" cy="7315200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429209" y="1637478"/>
            <a:ext cx="8500188" cy="1752600"/>
          </a:xfrm>
        </p:spPr>
        <p:txBody>
          <a:bodyPr/>
          <a:lstStyle/>
          <a:p>
            <a:pPr eaLnBrk="1" hangingPunct="1"/>
            <a:r>
              <a:rPr lang="en-US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The State of Food and Agriculture 2018</a:t>
            </a:r>
          </a:p>
          <a:p>
            <a:pPr eaLnBrk="1" hangingPunct="1"/>
            <a:endParaRPr lang="en-US" altLang="fr-FR" sz="2100" dirty="0" smtClean="0">
              <a:solidFill>
                <a:schemeClr val="tx1"/>
              </a:solidFill>
              <a:latin typeface="+mn-lt"/>
            </a:endParaRPr>
          </a:p>
          <a:p>
            <a:pPr lvl="0" eaLnBrk="1" hangingPunct="1"/>
            <a:r>
              <a:rPr lang="en-US" altLang="en-US" sz="2100" b="1" dirty="0" smtClean="0">
                <a:solidFill>
                  <a:srgbClr val="4F81BD">
                    <a:lumMod val="75000"/>
                  </a:srgbClr>
                </a:solidFill>
                <a:latin typeface="Calibri"/>
              </a:rPr>
              <a:t>Migration, agriculture and rural development</a:t>
            </a:r>
            <a:endParaRPr lang="en-US" altLang="en-US" sz="2100" b="1" dirty="0">
              <a:solidFill>
                <a:srgbClr val="4F81BD">
                  <a:lumMod val="75000"/>
                </a:srgbClr>
              </a:solidFill>
              <a:latin typeface="Calibri"/>
            </a:endParaRPr>
          </a:p>
          <a:p>
            <a:pPr eaLnBrk="1" hangingPunct="1"/>
            <a:r>
              <a:rPr lang="en-US" altLang="fr-FR" sz="2100" dirty="0">
                <a:solidFill>
                  <a:schemeClr val="tx1"/>
                </a:solidFill>
                <a:latin typeface="+mn-lt"/>
              </a:rPr>
              <a:t/>
            </a:r>
            <a:br>
              <a:rPr lang="en-US" altLang="fr-FR" sz="2100" dirty="0">
                <a:solidFill>
                  <a:schemeClr val="tx1"/>
                </a:solidFill>
                <a:latin typeface="+mn-lt"/>
              </a:rPr>
            </a:br>
            <a:endParaRPr lang="en-US" altLang="fr-FR" sz="2100" dirty="0">
              <a:solidFill>
                <a:schemeClr val="tx1"/>
              </a:solidFill>
              <a:latin typeface="+mn-lt"/>
            </a:endParaRPr>
          </a:p>
          <a:p>
            <a:pPr algn="l" eaLnBrk="1" hangingPunct="1"/>
            <a:endParaRPr lang="en-US" altLang="fr-FR" sz="1800" dirty="0" smtClean="0">
              <a:solidFill>
                <a:schemeClr val="tx1"/>
              </a:solidFill>
              <a:latin typeface="+mn-lt"/>
            </a:endParaRPr>
          </a:p>
          <a:p>
            <a:pPr eaLnBrk="1" hangingPunct="1"/>
            <a:endParaRPr lang="en-US" altLang="fr-FR" sz="1800" dirty="0">
              <a:solidFill>
                <a:schemeClr val="tx1"/>
              </a:solidFill>
              <a:latin typeface="+mn-lt"/>
            </a:endParaRPr>
          </a:p>
          <a:p>
            <a:pPr algn="l" eaLnBrk="1" hangingPunct="1"/>
            <a:r>
              <a:rPr lang="en-US" altLang="fr-FR" sz="1800" dirty="0" smtClean="0">
                <a:solidFill>
                  <a:schemeClr val="tx1"/>
                </a:solidFill>
                <a:latin typeface="+mn-lt"/>
              </a:rPr>
              <a:t>Tuesday</a:t>
            </a:r>
            <a:r>
              <a:rPr lang="en-US" altLang="fr-FR" sz="180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altLang="fr-FR" sz="1800" dirty="0" smtClean="0">
                <a:solidFill>
                  <a:schemeClr val="tx1"/>
                </a:solidFill>
                <a:latin typeface="+mn-lt"/>
              </a:rPr>
              <a:t>16 </a:t>
            </a:r>
            <a:r>
              <a:rPr lang="en-US" altLang="fr-FR" sz="1800" dirty="0">
                <a:solidFill>
                  <a:schemeClr val="tx1"/>
                </a:solidFill>
                <a:latin typeface="+mn-lt"/>
              </a:rPr>
              <a:t>October </a:t>
            </a:r>
            <a:r>
              <a:rPr lang="en-US" altLang="fr-FR" sz="1800" dirty="0" smtClean="0">
                <a:solidFill>
                  <a:schemeClr val="tx1"/>
                </a:solidFill>
                <a:latin typeface="+mn-lt"/>
              </a:rPr>
              <a:t>2018</a:t>
            </a:r>
            <a:br>
              <a:rPr lang="en-US" altLang="fr-FR" sz="1800" dirty="0" smtClean="0">
                <a:solidFill>
                  <a:schemeClr val="tx1"/>
                </a:solidFill>
                <a:latin typeface="+mn-lt"/>
              </a:rPr>
            </a:br>
            <a:r>
              <a:rPr lang="en-US" altLang="fr-FR" sz="1800" dirty="0" smtClean="0">
                <a:solidFill>
                  <a:schemeClr val="tx1"/>
                </a:solidFill>
                <a:latin typeface="+mn-lt"/>
              </a:rPr>
              <a:t>Civil Dialogue Group – International Aspects of Agriculture</a:t>
            </a:r>
            <a:br>
              <a:rPr lang="en-US" altLang="fr-FR" sz="1800" dirty="0" smtClean="0">
                <a:solidFill>
                  <a:schemeClr val="tx1"/>
                </a:solidFill>
                <a:latin typeface="+mn-lt"/>
              </a:rPr>
            </a:br>
            <a:endParaRPr lang="en-US" altLang="fr-FR" sz="1800" dirty="0">
              <a:solidFill>
                <a:schemeClr val="tx1"/>
              </a:solidFill>
              <a:latin typeface="+mn-lt"/>
            </a:endParaRPr>
          </a:p>
          <a:p>
            <a:pPr algn="l" eaLnBrk="1" hangingPunct="1"/>
            <a:r>
              <a:rPr lang="en-US" altLang="fr-FR" sz="1800" dirty="0" smtClean="0">
                <a:solidFill>
                  <a:schemeClr val="tx1"/>
                </a:solidFill>
                <a:latin typeface="+mn-lt"/>
              </a:rPr>
              <a:t>Rodrigo de </a:t>
            </a:r>
            <a:r>
              <a:rPr lang="en-US" altLang="fr-FR" sz="1800" dirty="0" err="1" smtClean="0">
                <a:solidFill>
                  <a:schemeClr val="tx1"/>
                </a:solidFill>
                <a:latin typeface="+mn-lt"/>
              </a:rPr>
              <a:t>Lapuerta</a:t>
            </a:r>
            <a:r>
              <a:rPr lang="en-US" altLang="fr-FR" sz="1800" dirty="0" smtClean="0">
                <a:solidFill>
                  <a:schemeClr val="tx1"/>
                </a:solidFill>
                <a:latin typeface="+mn-lt"/>
              </a:rPr>
              <a:t>, Director FAO Liaison Office with the European Union and Belgium</a:t>
            </a:r>
          </a:p>
        </p:txBody>
      </p:sp>
      <p:sp>
        <p:nvSpPr>
          <p:cNvPr id="2" name="Title 1" hidden="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03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4"/>
          <p:cNvSpPr/>
          <p:nvPr/>
        </p:nvSpPr>
        <p:spPr>
          <a:xfrm>
            <a:off x="230166" y="6275756"/>
            <a:ext cx="8694629" cy="197304"/>
          </a:xfrm>
          <a:prstGeom prst="rect">
            <a:avLst/>
          </a:prstGeom>
          <a:solidFill>
            <a:srgbClr val="C535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it-IT" sz="135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8095" y="1208237"/>
            <a:ext cx="8694629" cy="675000"/>
          </a:xfrm>
          <a:prstGeom prst="rect">
            <a:avLst/>
          </a:prstGeom>
          <a:solidFill>
            <a:srgbClr val="C535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5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rural migration</a:t>
            </a:r>
          </a:p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many forms of rural migration play an important role in both developing and developed countries</a:t>
            </a:r>
            <a:endParaRPr lang="en-US" sz="1350" i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13" r="11396"/>
          <a:stretch/>
        </p:blipFill>
        <p:spPr>
          <a:xfrm>
            <a:off x="480609" y="2415519"/>
            <a:ext cx="8229600" cy="33279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36737D-2719-ED4F-B68F-E05CB08960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106" y="326781"/>
            <a:ext cx="693803" cy="69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85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4"/>
          <p:cNvSpPr/>
          <p:nvPr/>
        </p:nvSpPr>
        <p:spPr>
          <a:xfrm>
            <a:off x="230166" y="6275756"/>
            <a:ext cx="8694629" cy="197304"/>
          </a:xfrm>
          <a:prstGeom prst="rect">
            <a:avLst/>
          </a:prstGeom>
          <a:solidFill>
            <a:srgbClr val="C535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it-IT" sz="135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0166" y="1208237"/>
            <a:ext cx="8694629" cy="675000"/>
          </a:xfrm>
          <a:prstGeom prst="rect">
            <a:avLst/>
          </a:prstGeom>
          <a:solidFill>
            <a:srgbClr val="C535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5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Migration has significant but mixed impacts on rural areas</a:t>
            </a:r>
          </a:p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Impacts vary by the migration type and the context in which it occurs</a:t>
            </a:r>
            <a:endParaRPr lang="en-US" sz="1350" i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166" y="2095152"/>
            <a:ext cx="8694629" cy="39081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36737D-2719-ED4F-B68F-E05CB0896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06" y="326781"/>
            <a:ext cx="693803" cy="69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7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4"/>
          <p:cNvSpPr/>
          <p:nvPr/>
        </p:nvSpPr>
        <p:spPr>
          <a:xfrm>
            <a:off x="230166" y="6275756"/>
            <a:ext cx="8694629" cy="197304"/>
          </a:xfrm>
          <a:prstGeom prst="rect">
            <a:avLst/>
          </a:prstGeom>
          <a:solidFill>
            <a:srgbClr val="C535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it-IT" sz="135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0166" y="1208237"/>
            <a:ext cx="8694629" cy="675000"/>
          </a:xfrm>
          <a:prstGeom prst="rect">
            <a:avLst/>
          </a:prstGeom>
          <a:solidFill>
            <a:srgbClr val="C535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5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 of moves that are between rural and urban areas, intra-urban and intra-rural</a:t>
            </a:r>
          </a:p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than 1 billion people in developing countries have moved internally</a:t>
            </a:r>
            <a:endParaRPr lang="en-US" sz="1350" i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301211" y="2187355"/>
            <a:ext cx="6552537" cy="3784283"/>
            <a:chOff x="-3336528" y="3425444"/>
            <a:chExt cx="4646564" cy="2869471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0F0F0"/>
                </a:clrFrom>
                <a:clrTo>
                  <a:srgbClr val="F0F0F0">
                    <a:alpha val="0"/>
                  </a:srgbClr>
                </a:clrTo>
              </a:clrChange>
            </a:blip>
            <a:srcRect r="58056"/>
            <a:stretch/>
          </p:blipFill>
          <p:spPr>
            <a:xfrm>
              <a:off x="-874693" y="3425444"/>
              <a:ext cx="2184729" cy="230397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0F0F0"/>
                </a:clrFrom>
                <a:clrTo>
                  <a:srgbClr val="F0F0F0">
                    <a:alpha val="0"/>
                  </a:srgbClr>
                </a:clrTo>
              </a:clrChange>
            </a:blip>
            <a:srcRect l="53357"/>
            <a:stretch/>
          </p:blipFill>
          <p:spPr>
            <a:xfrm>
              <a:off x="-3336528" y="3449413"/>
              <a:ext cx="2429530" cy="2303973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0F0F0"/>
                </a:clrFrom>
                <a:clrTo>
                  <a:srgbClr val="F0F0F0">
                    <a:alpha val="0"/>
                  </a:srgbClr>
                </a:clrTo>
              </a:clrChange>
            </a:blip>
            <a:srcRect l="565" t="5768" r="1" b="11609"/>
            <a:stretch/>
          </p:blipFill>
          <p:spPr>
            <a:xfrm>
              <a:off x="-2201531" y="5797930"/>
              <a:ext cx="2653678" cy="496985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1E36737D-2719-ED4F-B68F-E05CB08960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106" y="326781"/>
            <a:ext cx="693803" cy="69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70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4"/>
          <p:cNvSpPr/>
          <p:nvPr/>
        </p:nvSpPr>
        <p:spPr>
          <a:xfrm>
            <a:off x="230166" y="6275756"/>
            <a:ext cx="8694629" cy="197304"/>
          </a:xfrm>
          <a:prstGeom prst="rect">
            <a:avLst/>
          </a:prstGeom>
          <a:solidFill>
            <a:srgbClr val="C535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it-IT" sz="135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0166" y="1208237"/>
            <a:ext cx="8694629" cy="675000"/>
          </a:xfrm>
          <a:prstGeom prst="rect">
            <a:avLst/>
          </a:prstGeom>
          <a:solidFill>
            <a:srgbClr val="C535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5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Distribution of refugee population by type of </a:t>
            </a:r>
            <a:r>
              <a:rPr lang="en-US" sz="15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lacility</a:t>
            </a:r>
            <a:r>
              <a:rPr lang="en-US" sz="15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globally and by selected regions, 2016</a:t>
            </a:r>
          </a:p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 areas host large numbers of displaced populations during protracted crises</a:t>
            </a:r>
            <a:endParaRPr lang="en-US" sz="1350" i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2199" t="24811"/>
          <a:stretch/>
        </p:blipFill>
        <p:spPr>
          <a:xfrm>
            <a:off x="337807" y="2095152"/>
            <a:ext cx="8479346" cy="36588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72383" t="18524" b="75098"/>
          <a:stretch/>
        </p:blipFill>
        <p:spPr>
          <a:xfrm>
            <a:off x="2280319" y="5422650"/>
            <a:ext cx="2452700" cy="3313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36737D-2719-ED4F-B68F-E05CB08960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106" y="326781"/>
            <a:ext cx="693803" cy="69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5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4"/>
          <p:cNvSpPr/>
          <p:nvPr/>
        </p:nvSpPr>
        <p:spPr>
          <a:xfrm>
            <a:off x="230166" y="6275756"/>
            <a:ext cx="8694629" cy="197304"/>
          </a:xfrm>
          <a:prstGeom prst="rect">
            <a:avLst/>
          </a:prstGeom>
          <a:solidFill>
            <a:srgbClr val="C535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it-IT" sz="135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0166" y="1208237"/>
            <a:ext cx="8694629" cy="675000"/>
          </a:xfrm>
          <a:prstGeom prst="rect">
            <a:avLst/>
          </a:prstGeom>
          <a:solidFill>
            <a:srgbClr val="C535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can we do?</a:t>
            </a:r>
          </a:p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00" b="1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Task Force Rural Africa (TRFA)</a:t>
            </a:r>
            <a:endParaRPr lang="en-US" sz="2000" i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36737D-2719-ED4F-B68F-E05CB0896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06" y="326781"/>
            <a:ext cx="693803" cy="69380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796624" y="2822561"/>
            <a:ext cx="6593397" cy="33481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200"/>
              </a:spcAft>
            </a:pPr>
            <a:endParaRPr lang="en-US" sz="32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327813"/>
              </p:ext>
            </p:extLst>
          </p:nvPr>
        </p:nvGraphicFramePr>
        <p:xfrm>
          <a:off x="230166" y="2070890"/>
          <a:ext cx="8694629" cy="4649288"/>
        </p:xfrm>
        <a:graphic>
          <a:graphicData uri="http://schemas.openxmlformats.org/drawingml/2006/table">
            <a:tbl>
              <a:tblPr firstRow="1" bandRow="1"/>
              <a:tblGrid>
                <a:gridCol w="4086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5044"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dirty="0" smtClean="0"/>
                        <a:t> Task Force Rural Africa (TFRA)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3429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dirty="0" smtClean="0"/>
                        <a:t>FAO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435"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400" dirty="0" smtClean="0"/>
                        <a:t>Migration</a:t>
                      </a:r>
                      <a:r>
                        <a:rPr lang="en-US" sz="1400" baseline="0" dirty="0" smtClean="0"/>
                        <a:t> and Climate Change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b="1" dirty="0" smtClean="0"/>
                        <a:t>Food insecurity, migration and climate change </a:t>
                      </a:r>
                      <a:r>
                        <a:rPr lang="en-US" sz="1400" dirty="0" smtClean="0"/>
                        <a:t>(SOFI/SOFA)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6261"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400" dirty="0" smtClean="0"/>
                        <a:t>Research</a:t>
                      </a:r>
                      <a:r>
                        <a:rPr lang="en-US" sz="1400" baseline="0" dirty="0" smtClean="0"/>
                        <a:t> – innovation-digital transformation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dirty="0" smtClean="0"/>
                        <a:t>Research/innovation for</a:t>
                      </a:r>
                      <a:r>
                        <a:rPr lang="en-US" sz="1400" baseline="0" dirty="0" smtClean="0"/>
                        <a:t> agriculture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baseline="0" dirty="0" smtClean="0"/>
                        <a:t>Tropical Agriculture Platform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dirty="0" smtClean="0"/>
                        <a:t>Symposium</a:t>
                      </a:r>
                      <a:r>
                        <a:rPr lang="en-US" sz="1400" baseline="0" dirty="0" smtClean="0"/>
                        <a:t> on agricultural innovation (21-23 Nov.)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8088"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400" dirty="0" smtClean="0"/>
                        <a:t>European</a:t>
                      </a:r>
                      <a:r>
                        <a:rPr lang="en-US" sz="1400" baseline="0" dirty="0" smtClean="0"/>
                        <a:t> Investment Plan (EIP) – private investment in agriculture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dirty="0" smtClean="0"/>
                        <a:t>AGRINTEL</a:t>
                      </a:r>
                      <a:r>
                        <a:rPr lang="en-US" sz="1400" baseline="0" dirty="0" smtClean="0"/>
                        <a:t> Program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baseline="0" dirty="0" smtClean="0"/>
                        <a:t>Potential collaboration with </a:t>
                      </a:r>
                      <a:r>
                        <a:rPr lang="en-US" sz="1400" baseline="0" dirty="0" err="1" smtClean="0"/>
                        <a:t>Agrinvest</a:t>
                      </a:r>
                      <a:endParaRPr lang="en-US" sz="1400" baseline="0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b="1" baseline="0" dirty="0" smtClean="0"/>
                        <a:t>Assist governments in preparing NDCs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baseline="0" dirty="0" smtClean="0"/>
                        <a:t>RAIs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609"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400" dirty="0" smtClean="0"/>
                        <a:t>Land Policies – management/rural</a:t>
                      </a:r>
                      <a:r>
                        <a:rPr lang="en-US" sz="1400" baseline="0" dirty="0" smtClean="0"/>
                        <a:t> development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dirty="0" smtClean="0"/>
                        <a:t>VGGTs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8088"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400" dirty="0" smtClean="0"/>
                        <a:t>Role of</a:t>
                      </a:r>
                      <a:r>
                        <a:rPr lang="en-US" sz="1400" baseline="0" dirty="0" smtClean="0"/>
                        <a:t> women and youth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dirty="0" smtClean="0"/>
                        <a:t>Gender ICT and rural development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dirty="0" smtClean="0"/>
                        <a:t>Enabling policy environment for the economic empowerment/livelihood</a:t>
                      </a:r>
                      <a:r>
                        <a:rPr lang="en-US" sz="1400" baseline="0" dirty="0" smtClean="0"/>
                        <a:t> of rural women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baseline="0" dirty="0" smtClean="0"/>
                        <a:t>Design youth inclusive </a:t>
                      </a:r>
                      <a:r>
                        <a:rPr lang="en-US" sz="1400" baseline="0" dirty="0" err="1" smtClean="0"/>
                        <a:t>agri</a:t>
                      </a:r>
                      <a:r>
                        <a:rPr lang="en-US" sz="1400" baseline="0" dirty="0" smtClean="0"/>
                        <a:t>-food development policies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9708"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400" dirty="0" smtClean="0"/>
                        <a:t>Territorial</a:t>
                      </a:r>
                      <a:r>
                        <a:rPr lang="en-US" sz="1400" baseline="0" dirty="0" smtClean="0"/>
                        <a:t> approach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dirty="0" smtClean="0"/>
                        <a:t>Building</a:t>
                      </a:r>
                      <a:r>
                        <a:rPr lang="en-US" sz="1400" baseline="0" dirty="0" smtClean="0"/>
                        <a:t> sustainable, resilient rural-urban food systems</a:t>
                      </a:r>
                      <a:endParaRPr lang="en-US" sz="1400" dirty="0" smtClean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4435"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400" dirty="0" smtClean="0"/>
                        <a:t>Education/knowledge/skills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3429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dirty="0" smtClean="0"/>
                        <a:t>Capacity building material</a:t>
                      </a:r>
                      <a:r>
                        <a:rPr lang="en-US" sz="1400" baseline="0" dirty="0" smtClean="0"/>
                        <a:t> agriculture (Cap4Dev)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baseline="0" dirty="0" smtClean="0"/>
                        <a:t>Strong experience in capitalization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625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4"/>
          <p:cNvSpPr/>
          <p:nvPr/>
        </p:nvSpPr>
        <p:spPr>
          <a:xfrm>
            <a:off x="230166" y="6275756"/>
            <a:ext cx="8694629" cy="197304"/>
          </a:xfrm>
          <a:prstGeom prst="rect">
            <a:avLst/>
          </a:prstGeom>
          <a:solidFill>
            <a:srgbClr val="C535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it-IT" sz="135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0166" y="1208237"/>
            <a:ext cx="8694629" cy="675000"/>
          </a:xfrm>
          <a:prstGeom prst="rect">
            <a:avLst/>
          </a:prstGeom>
          <a:solidFill>
            <a:srgbClr val="C535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can we do?</a:t>
            </a:r>
            <a:endParaRPr lang="en-US" sz="2600" i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36737D-2719-ED4F-B68F-E05CB08960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106" y="326781"/>
            <a:ext cx="693803" cy="69380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796624" y="2822561"/>
            <a:ext cx="6593397" cy="33481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200"/>
              </a:spcAft>
            </a:pPr>
            <a:endParaRPr lang="en-US" sz="32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0166" y="1929577"/>
            <a:ext cx="8694629" cy="43165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>
              <a:buClr>
                <a:srgbClr val="C5351C"/>
              </a:buClr>
              <a:buFont typeface="+mj-lt"/>
              <a:buAutoNum type="arabicPeriod"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Minimize the adverse drivers of migration through investments in job creation, territorial development and sustainable food systems:</a:t>
            </a:r>
          </a:p>
          <a:p>
            <a:pPr marL="800100" lvl="1" indent="-342900">
              <a:lnSpc>
                <a:spcPct val="150000"/>
              </a:lnSpc>
              <a:buClr>
                <a:srgbClr val="C5351C"/>
              </a:buClr>
              <a:buFont typeface="Wingdings" pitchFamily="2" charset="2"/>
              <a:buChar char="§"/>
            </a:pPr>
            <a:r>
              <a:rPr lang="en-US" sz="1500" dirty="0" smtClean="0">
                <a:latin typeface="Arial" pitchFamily="34" charset="0"/>
                <a:cs typeface="Arial" pitchFamily="34" charset="0"/>
              </a:rPr>
              <a:t>Creating decent work opportunities by strengthening agricultural value chains and agro-industrial development</a:t>
            </a:r>
          </a:p>
          <a:p>
            <a:pPr marL="800100" lvl="1" indent="-342900">
              <a:lnSpc>
                <a:spcPct val="150000"/>
              </a:lnSpc>
              <a:buClr>
                <a:srgbClr val="C5351C"/>
              </a:buClr>
              <a:buFont typeface="Wingdings" pitchFamily="2" charset="2"/>
              <a:buChar char="§"/>
            </a:pPr>
            <a:r>
              <a:rPr lang="en-US" sz="1500" dirty="0" smtClean="0">
                <a:latin typeface="Arial" pitchFamily="34" charset="0"/>
                <a:cs typeface="Arial" pitchFamily="34" charset="0"/>
              </a:rPr>
              <a:t>Increasing the resilience of agricultural livelihoods to threats and crises</a:t>
            </a:r>
          </a:p>
          <a:p>
            <a:pPr marL="800100" lvl="1" indent="-342900">
              <a:lnSpc>
                <a:spcPct val="150000"/>
              </a:lnSpc>
              <a:buClr>
                <a:srgbClr val="C5351C"/>
              </a:buClr>
              <a:buFont typeface="Wingdings" pitchFamily="2" charset="2"/>
              <a:buChar char="§"/>
            </a:pPr>
            <a:r>
              <a:rPr lang="en-US" sz="1500" dirty="0" smtClean="0">
                <a:latin typeface="Arial" pitchFamily="34" charset="0"/>
                <a:cs typeface="Arial" pitchFamily="34" charset="0"/>
              </a:rPr>
              <a:t>Fostering rural-urban linkages and promoting the development of regional urban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centres</a:t>
            </a:r>
            <a:endParaRPr lang="en-US" sz="1500" dirty="0">
              <a:latin typeface="Arial" pitchFamily="34" charset="0"/>
              <a:cs typeface="Arial" pitchFamily="34" charset="0"/>
            </a:endParaRPr>
          </a:p>
          <a:p>
            <a:pPr marL="800100" lvl="1" indent="-342900">
              <a:lnSpc>
                <a:spcPct val="150000"/>
              </a:lnSpc>
              <a:buClr>
                <a:srgbClr val="C5351C"/>
              </a:buClr>
              <a:buFont typeface="Wingdings" pitchFamily="2" charset="2"/>
              <a:buChar char="§"/>
            </a:pPr>
            <a:endParaRPr lang="en-US" sz="6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C5351C"/>
              </a:buClr>
              <a:buFont typeface="+mj-lt"/>
              <a:buAutoNum type="arabicPeriod"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Maximize the opportunities of migration to boost rural development:</a:t>
            </a:r>
          </a:p>
          <a:p>
            <a:pPr marL="800100" lvl="1" indent="-342900">
              <a:lnSpc>
                <a:spcPct val="150000"/>
              </a:lnSpc>
              <a:buClr>
                <a:srgbClr val="C5351C"/>
              </a:buClr>
              <a:buFont typeface="Wingdings" pitchFamily="2" charset="2"/>
              <a:buChar char="§"/>
            </a:pPr>
            <a:r>
              <a:rPr lang="en-US" sz="1500" dirty="0" smtClean="0">
                <a:latin typeface="Arial" pitchFamily="34" charset="0"/>
                <a:cs typeface="Arial" pitchFamily="34" charset="0"/>
              </a:rPr>
              <a:t>Harnessing the potential of remittances and diaspora investments for agriculture and non-agricultural activities in the rural areas of origin</a:t>
            </a:r>
          </a:p>
          <a:p>
            <a:pPr marL="800100" lvl="1" indent="-342900">
              <a:lnSpc>
                <a:spcPct val="150000"/>
              </a:lnSpc>
              <a:buClr>
                <a:srgbClr val="C5351C"/>
              </a:buClr>
              <a:buFont typeface="Wingdings" pitchFamily="2" charset="2"/>
              <a:buChar char="§"/>
            </a:pPr>
            <a:r>
              <a:rPr lang="en-US" sz="1500" dirty="0" smtClean="0">
                <a:latin typeface="Arial" pitchFamily="34" charset="0"/>
                <a:cs typeface="Arial" pitchFamily="34" charset="0"/>
              </a:rPr>
              <a:t>Promoting return migration, both national and international, as a resource for agriculture and rural development</a:t>
            </a:r>
          </a:p>
          <a:p>
            <a:pPr marL="800100" lvl="1" indent="-342900">
              <a:lnSpc>
                <a:spcPct val="150000"/>
              </a:lnSpc>
              <a:buClr>
                <a:srgbClr val="C5351C"/>
              </a:buClr>
              <a:buFont typeface="Wingdings" pitchFamily="2" charset="2"/>
              <a:buChar char="§"/>
            </a:pPr>
            <a:r>
              <a:rPr lang="en-US" sz="1500" dirty="0" smtClean="0">
                <a:latin typeface="Arial" pitchFamily="34" charset="0"/>
                <a:cs typeface="Arial" pitchFamily="34" charset="0"/>
              </a:rPr>
              <a:t>Facilitating circular and seasonal migration</a:t>
            </a:r>
          </a:p>
        </p:txBody>
      </p:sp>
    </p:spTree>
    <p:extLst>
      <p:ext uri="{BB962C8B-B14F-4D97-AF65-F5344CB8AC3E}">
        <p14:creationId xmlns:p14="http://schemas.microsoft.com/office/powerpoint/2010/main" val="23868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Committee on World Food Security</a:t>
            </a:r>
            <a:endParaRPr lang="en-US" sz="3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218506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“Making a Difference in Food Security and Nutrition”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only intergovernmental and multi-stakeholder platform within the UN system dedicated to food security and nutrition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Preceded by Civil Society Mechanism</a:t>
            </a:r>
          </a:p>
          <a:p>
            <a:pPr marL="0" indent="0">
              <a:buNone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Topics on the agenda: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Discussions on critical and emerging issues in food security and nutrition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Presentation and discussion on the SOFI and SOFA 2018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Global thematic events on the right to food guidelines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Good practices and lesson sharing</a:t>
            </a: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2332" y="3425031"/>
            <a:ext cx="123825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54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1218506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3" name="cHz0jPs5KQU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-10911" y="1218506"/>
            <a:ext cx="9154911" cy="514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19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World Food Day 2018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0" y="59442"/>
          <a:ext cx="9144000" cy="6709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" name="Acrobat Document" r:id="rId4" imgW="27003299" imgH="18897570" progId="AcroExch.Document.DC">
                  <p:embed/>
                </p:oleObj>
              </mc:Choice>
              <mc:Fallback>
                <p:oleObj name="Acrobat Document" r:id="rId4" imgW="27003299" imgH="1889757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59442"/>
                        <a:ext cx="9144000" cy="67096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75447" y="5736350"/>
            <a:ext cx="499310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+mn-lt"/>
              </a:rPr>
              <a:t>WFD Workspace for useful </a:t>
            </a:r>
            <a:r>
              <a:rPr lang="en-US" sz="2000" dirty="0" smtClean="0">
                <a:latin typeface="+mn-lt"/>
              </a:rPr>
              <a:t>information </a:t>
            </a:r>
            <a:r>
              <a:rPr lang="en-US" sz="2000" dirty="0">
                <a:latin typeface="+mn-lt"/>
              </a:rPr>
              <a:t>materials and </a:t>
            </a:r>
            <a:r>
              <a:rPr lang="en-US" sz="2000" dirty="0" smtClean="0">
                <a:latin typeface="+mn-lt"/>
              </a:rPr>
              <a:t>multimedia:</a:t>
            </a:r>
          </a:p>
          <a:p>
            <a:pPr algn="ctr"/>
            <a:r>
              <a:rPr lang="en-US" sz="1800" i="1" dirty="0" smtClean="0">
                <a:latin typeface="+mn-lt"/>
              </a:rPr>
              <a:t> </a:t>
            </a:r>
            <a:r>
              <a:rPr lang="en-US" sz="1600" i="1" dirty="0" smtClean="0">
                <a:latin typeface="+mn-lt"/>
                <a:hlinkClick r:id="rId6"/>
              </a:rPr>
              <a:t>https</a:t>
            </a:r>
            <a:r>
              <a:rPr lang="en-US" sz="1600" i="1" dirty="0">
                <a:latin typeface="+mn-lt"/>
                <a:hlinkClick r:id="rId6"/>
              </a:rPr>
              <a:t>://bit.ly/2rxCSg0</a:t>
            </a:r>
            <a:endParaRPr lang="en-US" sz="1600" i="1" dirty="0">
              <a:latin typeface="+mn-lt"/>
            </a:endParaRPr>
          </a:p>
          <a:p>
            <a:pPr algn="ctr"/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530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9900" y="810340"/>
            <a:ext cx="8242300" cy="736600"/>
          </a:xfrm>
        </p:spPr>
        <p:txBody>
          <a:bodyPr/>
          <a:lstStyle/>
          <a:p>
            <a:pPr eaLnBrk="1" hangingPunct="1"/>
            <a:r>
              <a:rPr lang="en-US" alt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Private investments in agriculture</a:t>
            </a:r>
            <a:endParaRPr lang="en-GB" altLang="en-US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69900" y="1607228"/>
            <a:ext cx="8229600" cy="4350493"/>
          </a:xfrm>
        </p:spPr>
        <p:txBody>
          <a:bodyPr anchor="t"/>
          <a:lstStyle/>
          <a:p>
            <a:pPr eaLnBrk="1" hangingPunct="1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Through the external Investment Plan (EIP), the EU aims at leveraging private investment in various key sectors, including </a:t>
            </a:r>
            <a:r>
              <a:rPr lang="en-US" alt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agrifood</a:t>
            </a: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systems, for growth and job creation.</a:t>
            </a:r>
            <a:b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EC will have to assess the potential benefits of co-financed investments: encourage private investments in risky contexts using public funds + ensure the economic, social and environmental sustainability of these investments, along the SDGs. </a:t>
            </a: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Working with FAO in the area of investment support with a view to enable private investments in </a:t>
            </a:r>
            <a:r>
              <a:rPr lang="en-US" alt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agrifood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systems that are sustainable and have a strong development impact. </a:t>
            </a: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9790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850398"/>
            <a:ext cx="8242300" cy="736600"/>
          </a:xfrm>
        </p:spPr>
        <p:txBody>
          <a:bodyPr/>
          <a:lstStyle/>
          <a:p>
            <a:pPr eaLnBrk="1" hangingPunct="1"/>
            <a:r>
              <a:rPr lang="en-US" altLang="en-US" sz="3000" dirty="0" smtClean="0"/>
              <a:t>Introduction of the Liaison Office with the European Union and Belgium</a:t>
            </a:r>
            <a:endParaRPr lang="en-GB" altLang="en-US" sz="3000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943100"/>
            <a:ext cx="8229600" cy="4183063"/>
          </a:xfrm>
        </p:spPr>
        <p:txBody>
          <a:bodyPr anchor="t"/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en-US" sz="2400" dirty="0" smtClean="0">
                <a:latin typeface="+mn-lt"/>
              </a:rPr>
              <a:t>Partnership with</a:t>
            </a:r>
            <a:r>
              <a:rPr lang="en-US" altLang="en-US" sz="2000" dirty="0" smtClean="0">
                <a:latin typeface="+mn-lt"/>
              </a:rPr>
              <a:t>:</a:t>
            </a:r>
          </a:p>
          <a:p>
            <a:pPr lvl="1" eaLnBrk="1" hangingPunct="1"/>
            <a:r>
              <a:rPr lang="en-US" altLang="en-US" sz="1800" b="1" dirty="0" smtClean="0">
                <a:latin typeface="+mn-lt"/>
              </a:rPr>
              <a:t>The European Commission </a:t>
            </a:r>
            <a:r>
              <a:rPr lang="en-US" altLang="en-US" sz="1600" dirty="0" smtClean="0">
                <a:latin typeface="+mn-lt"/>
              </a:rPr>
              <a:t>– </a:t>
            </a:r>
            <a:r>
              <a:rPr lang="en-US" altLang="en-US" sz="1400" dirty="0" smtClean="0">
                <a:latin typeface="+mn-lt"/>
              </a:rPr>
              <a:t>Strategic Dialogue (DEVCO, ECHO, NEAR, ENV, MARE, CLIMA, SANTE, TRADE, AGRI, RESEARCH, GROW, HOME, etc.)</a:t>
            </a:r>
          </a:p>
          <a:p>
            <a:pPr lvl="1" eaLnBrk="1" hangingPunct="1"/>
            <a:r>
              <a:rPr lang="en-US" altLang="en-US" sz="1800" b="1" dirty="0" smtClean="0">
                <a:latin typeface="+mn-lt"/>
              </a:rPr>
              <a:t>The European Parliament </a:t>
            </a:r>
            <a:endParaRPr lang="en-US" altLang="en-US" sz="1600" dirty="0">
              <a:latin typeface="+mn-lt"/>
            </a:endParaRPr>
          </a:p>
          <a:p>
            <a:pPr lvl="2" eaLnBrk="1" hangingPunct="1"/>
            <a:r>
              <a:rPr lang="en-US" altLang="en-US" sz="1400" dirty="0" smtClean="0">
                <a:latin typeface="+mn-lt"/>
              </a:rPr>
              <a:t>European Parliamentary Alliance on the Fight against Hunger 		</a:t>
            </a:r>
          </a:p>
          <a:p>
            <a:pPr lvl="2" eaLnBrk="1" hangingPunct="1"/>
            <a:r>
              <a:rPr lang="en-US" altLang="en-US" sz="1400" dirty="0" smtClean="0">
                <a:latin typeface="+mn-lt"/>
              </a:rPr>
              <a:t>Global Parliamentary Summit against Hunger and Malnutrition, 29-30 October, Madrid</a:t>
            </a:r>
          </a:p>
          <a:p>
            <a:pPr lvl="1" eaLnBrk="1" hangingPunct="1"/>
            <a:r>
              <a:rPr lang="en-US" altLang="en-US" sz="1800" b="1" dirty="0" smtClean="0">
                <a:latin typeface="+mn-lt"/>
              </a:rPr>
              <a:t>The Council of the European Union</a:t>
            </a:r>
            <a:r>
              <a:rPr lang="en-US" altLang="en-US" sz="1600" b="1" dirty="0" smtClean="0">
                <a:latin typeface="+mn-lt"/>
              </a:rPr>
              <a:t> </a:t>
            </a:r>
            <a:r>
              <a:rPr lang="en-US" altLang="en-US" sz="1600" dirty="0" smtClean="0">
                <a:latin typeface="+mn-lt"/>
              </a:rPr>
              <a:t>– </a:t>
            </a:r>
            <a:r>
              <a:rPr lang="en-US" altLang="en-US" sz="1400" dirty="0" smtClean="0">
                <a:latin typeface="+mn-lt"/>
              </a:rPr>
              <a:t>AGRIFAO, COHAFA, CODEV, Working Party on Forestry</a:t>
            </a:r>
          </a:p>
          <a:p>
            <a:pPr lvl="1" eaLnBrk="1" hangingPunct="1"/>
            <a:r>
              <a:rPr lang="en-US" altLang="en-US" sz="1800" b="1" dirty="0" smtClean="0">
                <a:latin typeface="+mn-lt"/>
              </a:rPr>
              <a:t>Non-State Actors </a:t>
            </a:r>
            <a:r>
              <a:rPr lang="en-US" altLang="en-US" sz="1800" dirty="0" smtClean="0">
                <a:latin typeface="+mn-lt"/>
              </a:rPr>
              <a:t>– </a:t>
            </a:r>
            <a:r>
              <a:rPr lang="en-US" altLang="en-US" sz="1400" dirty="0" smtClean="0">
                <a:latin typeface="+mn-lt"/>
              </a:rPr>
              <a:t>Civil Society, Private Sector, etc.</a:t>
            </a:r>
            <a:endParaRPr lang="en-US" altLang="en-US" sz="1400" b="1" dirty="0" smtClean="0">
              <a:latin typeface="+mn-lt"/>
            </a:endParaRPr>
          </a:p>
          <a:p>
            <a:pPr lvl="1" eaLnBrk="1" hangingPunct="1"/>
            <a:r>
              <a:rPr lang="en-US" altLang="en-US" sz="1800" b="1" dirty="0" smtClean="0">
                <a:latin typeface="+mn-lt"/>
              </a:rPr>
              <a:t>Kingdom of Belgium, UN, ACP Secretariat, 23 countries accredited to FAO in Brussels and Paris, </a:t>
            </a: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en-US" sz="2400" dirty="0" smtClean="0">
                <a:latin typeface="+mn-lt"/>
              </a:rPr>
              <a:t>Top priority: </a:t>
            </a:r>
          </a:p>
          <a:p>
            <a:pPr marL="800100" lvl="1" eaLnBrk="1" hangingPunct="1"/>
            <a:r>
              <a:rPr lang="en-US" altLang="en-US" sz="2000" dirty="0" smtClean="0">
                <a:latin typeface="+mn-lt"/>
              </a:rPr>
              <a:t>Raise public opinion awareness of the EU’s and its Member States joint </a:t>
            </a:r>
            <a:r>
              <a:rPr lang="en-US" altLang="en-US" sz="2000" dirty="0" err="1" smtClean="0">
                <a:latin typeface="+mn-lt"/>
              </a:rPr>
              <a:t>programmes</a:t>
            </a:r>
            <a:r>
              <a:rPr lang="en-US" altLang="en-US" sz="2000" dirty="0" smtClean="0">
                <a:latin typeface="+mn-lt"/>
              </a:rPr>
              <a:t> with FAO</a:t>
            </a:r>
            <a:endParaRPr lang="en-US" altLang="en-US" sz="2000" dirty="0" smtClean="0"/>
          </a:p>
          <a:p>
            <a:pPr lvl="1" eaLnBrk="1" hangingPunct="1"/>
            <a:endParaRPr lang="en-US" altLang="en-US" dirty="0" smtClean="0"/>
          </a:p>
          <a:p>
            <a:pPr lvl="1" eaLnBrk="1" hangingPunct="1"/>
            <a:endParaRPr lang="en-US" altLang="en-US" dirty="0" smtClean="0"/>
          </a:p>
          <a:p>
            <a:pPr lvl="1" eaLnBrk="1" hangingPunct="1"/>
            <a:endParaRPr lang="en-US" altLang="en-US" dirty="0" smtClean="0"/>
          </a:p>
          <a:p>
            <a:pPr lvl="1" eaLnBrk="1" hangingPunct="1"/>
            <a:endParaRPr lang="en-US" altLang="en-US" dirty="0" smtClean="0"/>
          </a:p>
          <a:p>
            <a:pPr lvl="1" eaLnBrk="1" hangingPunct="1"/>
            <a:endParaRPr lang="en-US" altLang="en-US" dirty="0" smtClean="0"/>
          </a:p>
          <a:p>
            <a:pPr marL="0" indent="0" eaLnBrk="1" hangingPunct="1">
              <a:buNone/>
            </a:pPr>
            <a:endParaRPr lang="en-US" altLang="en-US" dirty="0" smtClean="0"/>
          </a:p>
          <a:p>
            <a:pPr eaLnBrk="1" hangingPunct="1"/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9384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7"/>
          <p:cNvSpPr>
            <a:spLocks noGrp="1"/>
          </p:cNvSpPr>
          <p:nvPr>
            <p:ph type="ctrTitle"/>
          </p:nvPr>
        </p:nvSpPr>
        <p:spPr>
          <a:xfrm>
            <a:off x="685799" y="574879"/>
            <a:ext cx="7772400" cy="1470025"/>
          </a:xfrm>
        </p:spPr>
        <p:txBody>
          <a:bodyPr/>
          <a:lstStyle/>
          <a:p>
            <a:r>
              <a:rPr lang="en-US" altLang="en-US" sz="3000" dirty="0" smtClean="0"/>
              <a:t>Thank you</a:t>
            </a:r>
            <a:endParaRPr lang="en-GB" altLang="en-US" sz="3000" dirty="0" smtClean="0"/>
          </a:p>
        </p:txBody>
      </p:sp>
      <p:sp>
        <p:nvSpPr>
          <p:cNvPr id="11267" name="Subtitle 8"/>
          <p:cNvSpPr>
            <a:spLocks noGrp="1"/>
          </p:cNvSpPr>
          <p:nvPr>
            <p:ph type="subTitle" idx="1"/>
          </p:nvPr>
        </p:nvSpPr>
        <p:spPr>
          <a:xfrm>
            <a:off x="1000125" y="1970756"/>
            <a:ext cx="7143749" cy="3564630"/>
          </a:xfrm>
        </p:spPr>
        <p:txBody>
          <a:bodyPr/>
          <a:lstStyle/>
          <a:p>
            <a:r>
              <a:rPr lang="en-US" altLang="fr-FR" sz="2000" b="1" dirty="0" smtClean="0">
                <a:solidFill>
                  <a:schemeClr val="tx1"/>
                </a:solidFill>
                <a:latin typeface="+mn-lt"/>
              </a:rPr>
              <a:t>Contact us: </a:t>
            </a:r>
          </a:p>
          <a:p>
            <a:r>
              <a:rPr lang="en-US" altLang="fr-FR" sz="2000" dirty="0" smtClean="0">
                <a:solidFill>
                  <a:schemeClr val="tx1"/>
                </a:solidFill>
                <a:latin typeface="+mn-lt"/>
              </a:rPr>
              <a:t>Rodrigo.deLapuerta@fao.org</a:t>
            </a:r>
          </a:p>
          <a:p>
            <a:r>
              <a:rPr lang="en-GB" altLang="fr-FR" sz="2000" dirty="0">
                <a:solidFill>
                  <a:schemeClr val="tx1"/>
                </a:solidFill>
                <a:latin typeface="+mn-lt"/>
              </a:rPr>
              <a:t>+32 2 204 07 40</a:t>
            </a:r>
          </a:p>
          <a:p>
            <a:endParaRPr lang="en-US" altLang="fr-FR" sz="2000" dirty="0">
              <a:solidFill>
                <a:schemeClr val="tx1"/>
              </a:solidFill>
              <a:latin typeface="+mn-lt"/>
            </a:endParaRPr>
          </a:p>
          <a:p>
            <a:r>
              <a:rPr lang="en-US" altLang="fr-FR" sz="2000" b="1" dirty="0" smtClean="0">
                <a:solidFill>
                  <a:schemeClr val="tx1"/>
                </a:solidFill>
                <a:latin typeface="+mn-lt"/>
              </a:rPr>
              <a:t>Follow us on Twitter:</a:t>
            </a:r>
          </a:p>
          <a:p>
            <a:r>
              <a:rPr lang="en-US" altLang="fr-FR" sz="2000" b="1" dirty="0" smtClean="0">
                <a:solidFill>
                  <a:schemeClr val="tx1"/>
                </a:solidFill>
                <a:latin typeface="+mn-lt"/>
              </a:rPr>
              <a:t>@</a:t>
            </a:r>
            <a:r>
              <a:rPr lang="en-US" altLang="fr-FR" sz="2000" b="1" dirty="0" err="1" smtClean="0">
                <a:solidFill>
                  <a:schemeClr val="tx1"/>
                </a:solidFill>
                <a:latin typeface="+mn-lt"/>
              </a:rPr>
              <a:t>FAOBrussels</a:t>
            </a:r>
            <a:endParaRPr lang="en-US" altLang="fr-FR" sz="2000" b="1" dirty="0" smtClean="0">
              <a:solidFill>
                <a:schemeClr val="tx1"/>
              </a:solidFill>
              <a:latin typeface="+mn-lt"/>
            </a:endParaRPr>
          </a:p>
          <a:p>
            <a:endParaRPr lang="en-GB" altLang="fr-FR" sz="2000" dirty="0">
              <a:solidFill>
                <a:schemeClr val="tx1"/>
              </a:solidFill>
              <a:latin typeface="+mn-lt"/>
            </a:endParaRPr>
          </a:p>
          <a:p>
            <a:r>
              <a:rPr lang="en-GB" altLang="fr-FR" sz="2000" b="1" dirty="0" smtClean="0">
                <a:solidFill>
                  <a:schemeClr val="tx1"/>
                </a:solidFill>
                <a:latin typeface="+mn-lt"/>
              </a:rPr>
              <a:t> FAO Liaison Office for the European Union and Belgium:</a:t>
            </a:r>
          </a:p>
          <a:p>
            <a:r>
              <a:rPr lang="en-GB" altLang="fr-FR" sz="2000" dirty="0" smtClean="0">
                <a:solidFill>
                  <a:schemeClr val="tx1"/>
                </a:solidFill>
                <a:latin typeface="+mn-lt"/>
              </a:rPr>
              <a:t>FAO-LOB@fao.org</a:t>
            </a:r>
            <a:br>
              <a:rPr lang="en-GB" altLang="fr-FR" sz="2000" dirty="0" smtClean="0">
                <a:solidFill>
                  <a:schemeClr val="tx1"/>
                </a:solidFill>
                <a:latin typeface="+mn-lt"/>
              </a:rPr>
            </a:br>
            <a:r>
              <a:rPr lang="en-GB" altLang="fr-FR" sz="2000" dirty="0" smtClean="0">
                <a:solidFill>
                  <a:schemeClr val="tx1"/>
                </a:solidFill>
                <a:latin typeface="+mn-lt"/>
              </a:rPr>
              <a:t>Boulevard </a:t>
            </a:r>
            <a:r>
              <a:rPr lang="en-GB" altLang="fr-FR" sz="2000" dirty="0">
                <a:solidFill>
                  <a:schemeClr val="tx1"/>
                </a:solidFill>
                <a:latin typeface="+mn-lt"/>
              </a:rPr>
              <a:t>du Roi Albert </a:t>
            </a:r>
            <a:r>
              <a:rPr lang="en-GB" altLang="fr-FR" sz="2000" dirty="0" smtClean="0">
                <a:solidFill>
                  <a:schemeClr val="tx1"/>
                </a:solidFill>
                <a:latin typeface="+mn-lt"/>
              </a:rPr>
              <a:t>II– </a:t>
            </a:r>
            <a:r>
              <a:rPr lang="en-GB" altLang="fr-FR" sz="2000" dirty="0">
                <a:solidFill>
                  <a:schemeClr val="tx1"/>
                </a:solidFill>
                <a:latin typeface="+mn-lt"/>
              </a:rPr>
              <a:t>16 –Brussels </a:t>
            </a:r>
            <a:endParaRPr lang="en-GB" altLang="fr-FR" sz="2000" dirty="0" smtClean="0">
              <a:solidFill>
                <a:schemeClr val="tx1"/>
              </a:solidFill>
              <a:latin typeface="+mn-lt"/>
            </a:endParaRPr>
          </a:p>
          <a:p>
            <a:r>
              <a:rPr lang="fr-FR" altLang="fr-FR" sz="2000" dirty="0">
                <a:solidFill>
                  <a:schemeClr val="tx1"/>
                </a:solidFill>
                <a:latin typeface="+mn-lt"/>
              </a:rPr>
              <a:t>(Close to Gare Du Nord) </a:t>
            </a:r>
            <a:endParaRPr lang="en-GB" altLang="fr-FR" sz="2000" dirty="0">
              <a:solidFill>
                <a:schemeClr val="tx1"/>
              </a:solidFill>
              <a:latin typeface="+mn-lt"/>
            </a:endParaRPr>
          </a:p>
          <a:p>
            <a:endParaRPr lang="en-GB" altLang="fr-FR" sz="2000" dirty="0">
              <a:solidFill>
                <a:srgbClr val="898989"/>
              </a:solidFill>
            </a:endParaRPr>
          </a:p>
          <a:p>
            <a:endParaRPr lang="en-US" altLang="fr-FR" dirty="0" smtClean="0">
              <a:solidFill>
                <a:srgbClr val="898989"/>
              </a:solidFill>
            </a:endParaRPr>
          </a:p>
          <a:p>
            <a:endParaRPr lang="en-US" altLang="fr-FR" dirty="0" smtClean="0">
              <a:solidFill>
                <a:srgbClr val="898989"/>
              </a:solidFill>
            </a:endParaRPr>
          </a:p>
          <a:p>
            <a:endParaRPr lang="en-US" altLang="fr-FR" dirty="0" smtClean="0">
              <a:solidFill>
                <a:srgbClr val="898989"/>
              </a:solidFill>
            </a:endParaRPr>
          </a:p>
          <a:p>
            <a:endParaRPr lang="en-GB" altLang="fr-FR" dirty="0" smtClean="0">
              <a:solidFill>
                <a:srgbClr val="898989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60960"/>
            <a:ext cx="9144000" cy="7315200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0" y="813328"/>
            <a:ext cx="9144000" cy="5164201"/>
          </a:xfrm>
          <a:prstGeom prst="rect">
            <a:avLst/>
          </a:prstGeom>
          <a:solidFill>
            <a:srgbClr val="EF7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9176" y="731111"/>
            <a:ext cx="1256050" cy="157127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7A0F269-84CB-574D-92B4-C1CEB2C63D8B}"/>
              </a:ext>
            </a:extLst>
          </p:cNvPr>
          <p:cNvSpPr/>
          <p:nvPr/>
        </p:nvSpPr>
        <p:spPr>
          <a:xfrm>
            <a:off x="5684224" y="5158658"/>
            <a:ext cx="2553088" cy="276999"/>
          </a:xfrm>
          <a:prstGeom prst="rect">
            <a:avLst/>
          </a:prstGeom>
        </p:spPr>
        <p:txBody>
          <a:bodyPr wrap="square" rIns="0">
            <a:spAutoFit/>
          </a:bodyPr>
          <a:lstStyle/>
          <a:p>
            <a:pPr algn="r"/>
            <a:r>
              <a:rPr lang="en-US" sz="1800" b="1" baseline="30000" dirty="0">
                <a:solidFill>
                  <a:schemeClr val="bg1"/>
                </a:solidFill>
                <a:latin typeface="Palatino"/>
                <a:cs typeface="Palatino"/>
              </a:rPr>
              <a:t>Rome </a:t>
            </a:r>
            <a:r>
              <a:rPr lang="en-US" sz="1800" baseline="30000" dirty="0">
                <a:solidFill>
                  <a:schemeClr val="bg1"/>
                </a:solidFill>
                <a:latin typeface="Palatino"/>
                <a:cs typeface="Palatino"/>
              </a:rPr>
              <a:t>|</a:t>
            </a:r>
            <a:r>
              <a:rPr lang="en-US" sz="1800" b="1" baseline="30000" dirty="0">
                <a:solidFill>
                  <a:schemeClr val="bg1"/>
                </a:solidFill>
                <a:latin typeface="Palatino"/>
                <a:cs typeface="Palatino"/>
              </a:rPr>
              <a:t> 11 September 2018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DC38E85-3FCA-0848-93B6-53640DB4FF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5941" y="2558344"/>
            <a:ext cx="2917488" cy="23982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6D094A-76CB-5E4D-A2CE-7D7FD60C1B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361" y="813327"/>
            <a:ext cx="3653628" cy="51642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66361" y="6179568"/>
            <a:ext cx="4592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latin typeface="+mn-lt"/>
              </a:rPr>
              <a:t>Publication available on: </a:t>
            </a:r>
            <a:r>
              <a:rPr lang="en-US" sz="1800" dirty="0">
                <a:latin typeface="+mn-lt"/>
                <a:hlinkClick r:id="rId6"/>
              </a:rPr>
              <a:t>https://</a:t>
            </a:r>
            <a:r>
              <a:rPr lang="en-US" sz="1800" dirty="0" smtClean="0">
                <a:latin typeface="+mn-lt"/>
                <a:hlinkClick r:id="rId6"/>
              </a:rPr>
              <a:t>bit.ly/2eZavBP</a:t>
            </a:r>
            <a:endParaRPr 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616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230167" y="6244195"/>
            <a:ext cx="8694629" cy="197304"/>
          </a:xfrm>
          <a:prstGeom prst="rect">
            <a:avLst/>
          </a:prstGeom>
          <a:solidFill>
            <a:srgbClr val="EF7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it-IT" sz="135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0167" y="1179956"/>
            <a:ext cx="8694629" cy="675000"/>
          </a:xfrm>
          <a:prstGeom prst="rect">
            <a:avLst/>
          </a:prstGeom>
          <a:solidFill>
            <a:srgbClr val="EF7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485699" y="5719052"/>
            <a:ext cx="39010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200" baseline="30000" dirty="0">
                <a:solidFill>
                  <a:prstClr val="white"/>
                </a:solidFill>
                <a:latin typeface="Futura Std Condensed" panose="020B0506020204030204" pitchFamily="34" charset="0"/>
                <a:ea typeface="Futura Std Bold Condensed" charset="0"/>
                <a:cs typeface="Futura Std Bold Condensed" charset="0"/>
              </a:rPr>
              <a:t>2 / 11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337983" y="1179956"/>
            <a:ext cx="6524625" cy="63371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“Hunger” (chronic undernourishment) is still on the rise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500" i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most recent evidence points to a further increase. </a:t>
            </a:r>
            <a:br>
              <a:rPr lang="en-US" sz="1500" i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" b="1" i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821 million people </a:t>
            </a:r>
            <a:r>
              <a:rPr lang="en-US" sz="1500" i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estimated to be undernourished in 2017</a:t>
            </a:r>
          </a:p>
        </p:txBody>
      </p:sp>
      <p:graphicFrame>
        <p:nvGraphicFramePr>
          <p:cNvPr id="7" name="Grafico 1">
            <a:extLst>
              <a:ext uri="{FF2B5EF4-FFF2-40B4-BE49-F238E27FC236}">
                <a16:creationId xmlns:a16="http://schemas.microsoft.com/office/drawing/2014/main" id="{7E4463D0-B933-43AB-B4D3-D27B31C139F8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30167" y="2280062"/>
          <a:ext cx="8694629" cy="3654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1E36737D-2719-ED4F-B68F-E05CB08960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106" y="326781"/>
            <a:ext cx="693803" cy="69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42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4">
            <a:extLst>
              <a:ext uri="{FF2B5EF4-FFF2-40B4-BE49-F238E27FC236}">
                <a16:creationId xmlns:a16="http://schemas.microsoft.com/office/drawing/2014/main" id="{EF21757F-55D7-EC48-BEBC-3EE44EE66F7A}"/>
              </a:ext>
            </a:extLst>
          </p:cNvPr>
          <p:cNvSpPr/>
          <p:nvPr/>
        </p:nvSpPr>
        <p:spPr>
          <a:xfrm>
            <a:off x="230166" y="6241017"/>
            <a:ext cx="8694629" cy="197304"/>
          </a:xfrm>
          <a:prstGeom prst="rect">
            <a:avLst/>
          </a:prstGeom>
          <a:solidFill>
            <a:srgbClr val="EF7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it-IT" sz="1350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FCEAE2-8A48-E14D-BE8E-BDA1C88E7BCD}"/>
              </a:ext>
            </a:extLst>
          </p:cNvPr>
          <p:cNvSpPr/>
          <p:nvPr/>
        </p:nvSpPr>
        <p:spPr>
          <a:xfrm>
            <a:off x="230166" y="1146192"/>
            <a:ext cx="8694629" cy="675000"/>
          </a:xfrm>
          <a:prstGeom prst="rect">
            <a:avLst/>
          </a:prstGeom>
          <a:solidFill>
            <a:srgbClr val="EF7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583472" y="1138998"/>
            <a:ext cx="7852836" cy="67500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GB" sz="1500" b="1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Chronic child malnutrition (stunting) continues to fall and more infants are being exclusively breastfed in their first 6 months of life</a:t>
            </a:r>
          </a:p>
          <a:p>
            <a:pPr fontAlgn="auto">
              <a:spcAft>
                <a:spcPts val="0"/>
              </a:spcAft>
            </a:pPr>
            <a:r>
              <a:rPr lang="en-GB" sz="1500" i="1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However, rates of adult obesity and anaemia in women of reproductive age are increasing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8427" y="2113001"/>
            <a:ext cx="2771373" cy="38404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723" y="2110864"/>
            <a:ext cx="2044796" cy="38404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0519" y="2103670"/>
            <a:ext cx="1477908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54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230166" y="6275756"/>
            <a:ext cx="8694629" cy="197304"/>
          </a:xfrm>
          <a:prstGeom prst="rect">
            <a:avLst/>
          </a:prstGeom>
          <a:solidFill>
            <a:srgbClr val="EF7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it-IT" sz="135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0166" y="1208237"/>
            <a:ext cx="8694629" cy="675000"/>
          </a:xfrm>
          <a:prstGeom prst="rect">
            <a:avLst/>
          </a:prstGeom>
          <a:solidFill>
            <a:srgbClr val="EF7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30167" y="1208237"/>
            <a:ext cx="8645640" cy="63371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75" b="1" dirty="0">
              <a:solidFill>
                <a:srgbClr val="FFFFE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75" b="1" dirty="0">
                <a:solidFill>
                  <a:srgbClr val="FFFF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number of extreme climate-related disasters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75" b="1" dirty="0">
                <a:solidFill>
                  <a:srgbClr val="FFFF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doubled since the early 1990s</a:t>
            </a:r>
            <a:endParaRPr lang="en-GB" sz="1875" b="1" dirty="0">
              <a:solidFill>
                <a:srgbClr val="FFFFED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75" i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31"/>
          <a:stretch/>
        </p:blipFill>
        <p:spPr>
          <a:xfrm>
            <a:off x="230165" y="1990368"/>
            <a:ext cx="8628479" cy="40735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36737D-2719-ED4F-B68F-E05CB08960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106" y="326781"/>
            <a:ext cx="693803" cy="69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27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838005"/>
            <a:ext cx="823690" cy="5166360"/>
          </a:xfrm>
          <a:prstGeom prst="rect">
            <a:avLst/>
          </a:prstGeom>
          <a:solidFill>
            <a:srgbClr val="C53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478845" y="838005"/>
            <a:ext cx="4665156" cy="5166360"/>
          </a:xfrm>
          <a:prstGeom prst="rect">
            <a:avLst/>
          </a:prstGeom>
          <a:solidFill>
            <a:srgbClr val="C53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37539" y="6179568"/>
            <a:ext cx="4650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latin typeface="+mn-lt"/>
              </a:rPr>
              <a:t>Publication available on: </a:t>
            </a:r>
            <a:r>
              <a:rPr lang="en-US" sz="1800" dirty="0">
                <a:latin typeface="+mn-lt"/>
                <a:hlinkClick r:id="rId3"/>
              </a:rPr>
              <a:t>https://</a:t>
            </a:r>
            <a:r>
              <a:rPr lang="en-US" sz="1800" dirty="0" smtClean="0">
                <a:latin typeface="+mn-lt"/>
                <a:hlinkClick r:id="rId3"/>
              </a:rPr>
              <a:t>bit.ly/2z8mqZe</a:t>
            </a:r>
            <a:endParaRPr lang="en-US" sz="1800" dirty="0" smtClean="0">
              <a:latin typeface="+mn-lt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86D094A-76CB-5E4D-A2CE-7D7FD60C1B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691" y="838005"/>
            <a:ext cx="3655154" cy="516636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8146" y="662802"/>
            <a:ext cx="1257244" cy="1572768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77A0F269-84CB-574D-92B4-C1CEB2C63D8B}"/>
              </a:ext>
            </a:extLst>
          </p:cNvPr>
          <p:cNvSpPr/>
          <p:nvPr/>
        </p:nvSpPr>
        <p:spPr>
          <a:xfrm>
            <a:off x="5552498" y="5470832"/>
            <a:ext cx="2551176" cy="276999"/>
          </a:xfrm>
          <a:prstGeom prst="rect">
            <a:avLst/>
          </a:prstGeom>
        </p:spPr>
        <p:txBody>
          <a:bodyPr wrap="square" rIns="0">
            <a:spAutoFit/>
          </a:bodyPr>
          <a:lstStyle/>
          <a:p>
            <a:pPr algn="r"/>
            <a:r>
              <a:rPr lang="en-US" sz="1800" b="1" baseline="30000" dirty="0">
                <a:solidFill>
                  <a:schemeClr val="bg1"/>
                </a:solidFill>
                <a:latin typeface="Palatino"/>
                <a:cs typeface="Palatino"/>
              </a:rPr>
              <a:t>Rome </a:t>
            </a:r>
            <a:r>
              <a:rPr lang="en-US" sz="1800" baseline="30000" dirty="0">
                <a:solidFill>
                  <a:schemeClr val="bg1"/>
                </a:solidFill>
                <a:latin typeface="Palatino"/>
                <a:cs typeface="Palatino"/>
              </a:rPr>
              <a:t>|</a:t>
            </a:r>
            <a:r>
              <a:rPr lang="en-US" sz="1800" b="1" baseline="30000" dirty="0">
                <a:solidFill>
                  <a:schemeClr val="bg1"/>
                </a:solidFill>
                <a:latin typeface="Palatino"/>
                <a:cs typeface="Palatino"/>
              </a:rPr>
              <a:t> </a:t>
            </a:r>
            <a:r>
              <a:rPr lang="en-US" sz="1800" b="1" baseline="30000" dirty="0" smtClean="0">
                <a:solidFill>
                  <a:schemeClr val="bg1"/>
                </a:solidFill>
                <a:latin typeface="Palatino"/>
                <a:cs typeface="Palatino"/>
              </a:rPr>
              <a:t>15 October </a:t>
            </a:r>
            <a:r>
              <a:rPr lang="en-US" sz="1800" b="1" baseline="30000" dirty="0">
                <a:solidFill>
                  <a:schemeClr val="bg1"/>
                </a:solidFill>
                <a:latin typeface="Palatino"/>
                <a:cs typeface="Palatino"/>
              </a:rPr>
              <a:t>2018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2768392-8FFD-DC4B-8E01-1D82B91BB4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0998" y="2818571"/>
            <a:ext cx="2914392" cy="239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94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4"/>
          <p:cNvSpPr/>
          <p:nvPr/>
        </p:nvSpPr>
        <p:spPr>
          <a:xfrm>
            <a:off x="230166" y="6275756"/>
            <a:ext cx="8694629" cy="197304"/>
          </a:xfrm>
          <a:prstGeom prst="rect">
            <a:avLst/>
          </a:prstGeom>
          <a:solidFill>
            <a:srgbClr val="C535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it-IT" sz="135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0166" y="1208237"/>
            <a:ext cx="8694629" cy="675000"/>
          </a:xfrm>
          <a:prstGeom prst="rect">
            <a:avLst/>
          </a:prstGeom>
          <a:solidFill>
            <a:srgbClr val="C535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 interesting facts about migration</a:t>
            </a: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36737D-2719-ED4F-B68F-E05CB0896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06" y="326781"/>
            <a:ext cx="693803" cy="6938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290457" y="2117558"/>
            <a:ext cx="363433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dirty="0" smtClean="0">
                <a:latin typeface="+mn-lt"/>
              </a:rPr>
              <a:t>Rural migration constitutes a critical portion of both internal and international migration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en-US" sz="1900" dirty="0">
              <a:latin typeface="+mn-lt"/>
            </a:endParaRP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dirty="0" smtClean="0">
                <a:latin typeface="+mn-lt"/>
              </a:rPr>
              <a:t>Internal migration is larger than international migration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en-US" sz="1900" dirty="0">
              <a:latin typeface="+mn-lt"/>
            </a:endParaRP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dirty="0" smtClean="0">
                <a:latin typeface="+mn-lt"/>
              </a:rPr>
              <a:t>Migration between developing countries exceeds migration from developing to developed countries</a:t>
            </a:r>
            <a:br>
              <a:rPr lang="en-US" sz="1900" dirty="0" smtClean="0">
                <a:latin typeface="+mn-lt"/>
              </a:rPr>
            </a:br>
            <a:endParaRPr lang="en-US" sz="1900" dirty="0" smtClean="0">
              <a:latin typeface="+mn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79" b="3585"/>
          <a:stretch/>
        </p:blipFill>
        <p:spPr>
          <a:xfrm>
            <a:off x="230166" y="2062846"/>
            <a:ext cx="4834394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93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4"/>
          <p:cNvSpPr/>
          <p:nvPr/>
        </p:nvSpPr>
        <p:spPr>
          <a:xfrm>
            <a:off x="230166" y="6275756"/>
            <a:ext cx="8694629" cy="197304"/>
          </a:xfrm>
          <a:prstGeom prst="rect">
            <a:avLst/>
          </a:prstGeom>
          <a:solidFill>
            <a:srgbClr val="C535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it-IT" sz="135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0166" y="1208237"/>
            <a:ext cx="8694629" cy="675000"/>
          </a:xfrm>
          <a:prstGeom prst="rect">
            <a:avLst/>
          </a:prstGeom>
          <a:solidFill>
            <a:srgbClr val="C535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messages of the report</a:t>
            </a: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36737D-2719-ED4F-B68F-E05CB0896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06" y="326781"/>
            <a:ext cx="693803" cy="6938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0166" y="2117558"/>
            <a:ext cx="8694629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Policy priorities relating to rural migration depend on country contexts that are continuously evolving</a:t>
            </a:r>
            <a:endParaRPr lang="en-US" sz="1900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en-US" sz="1900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All countries at some point can be areas of origin, transit or destination for international migration</a:t>
            </a: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en-US" sz="1900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Migration comes in many forms: rural-rural, rural-urban, urban-rural, urban-urban</a:t>
            </a: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en-US" sz="1900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Rural out-migration can be a means of income diversification but it is often not an option for the poorest</a:t>
            </a: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en-US" sz="1900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Policy coherence is fundamental to try to maximize the social benefits of migration and minimize the costs to migrants and societies</a:t>
            </a: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en-US" sz="19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76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E36C09"/>
      </a:accent5>
      <a:accent6>
        <a:srgbClr val="00B0F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E36C09"/>
      </a:accent5>
      <a:accent6>
        <a:srgbClr val="00B0F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11255</TotalTime>
  <Words>800</Words>
  <Application>Microsoft Office PowerPoint</Application>
  <PresentationFormat>On-screen Show (4:3)</PresentationFormat>
  <Paragraphs>147</Paragraphs>
  <Slides>20</Slides>
  <Notes>18</Notes>
  <HiddenSlides>0</HiddenSlides>
  <MMClips>1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Adobe Fangsong Std R</vt:lpstr>
      <vt:lpstr>Arial</vt:lpstr>
      <vt:lpstr>Calibri</vt:lpstr>
      <vt:lpstr>Futura Std Bold Condensed</vt:lpstr>
      <vt:lpstr>Futura Std Condensed</vt:lpstr>
      <vt:lpstr>Palatino</vt:lpstr>
      <vt:lpstr>Times New Roman</vt:lpstr>
      <vt:lpstr>Wingdings</vt:lpstr>
      <vt:lpstr>Office Theme</vt:lpstr>
      <vt:lpstr>1_Office Theme</vt:lpstr>
      <vt:lpstr>2_Office Theme</vt:lpstr>
      <vt:lpstr>Acrobat Document</vt:lpstr>
      <vt:lpstr>PowerPoint Presentation</vt:lpstr>
      <vt:lpstr>Introduction of the Liaison Office with the European Union and Belgium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Committee on World Food Security</vt:lpstr>
      <vt:lpstr>PowerPoint Presentation</vt:lpstr>
      <vt:lpstr>World Food Day 2018</vt:lpstr>
      <vt:lpstr>Private investments in agriculture</vt:lpstr>
      <vt:lpstr>Thank you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Fernando Serván</dc:creator>
  <cp:lastModifiedBy>BUSANA Marc (AGRI)</cp:lastModifiedBy>
  <cp:revision>1085</cp:revision>
  <cp:lastPrinted>2018-10-15T14:47:06Z</cp:lastPrinted>
  <dcterms:created xsi:type="dcterms:W3CDTF">1601-01-01T00:00:00Z</dcterms:created>
  <dcterms:modified xsi:type="dcterms:W3CDTF">2018-10-16T11:43:04Z</dcterms:modified>
</cp:coreProperties>
</file>