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customXml/itemProps6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drawings/drawing1.xml" ContentType="application/vnd.openxmlformats-officedocument.drawingml.chartshapes+xml"/>
  <Override PartName="/ppt/charts/chart5.xml" ContentType="application/vnd.openxmlformats-officedocument.drawingml.chart+xml"/>
  <Override PartName="/ppt/drawings/drawing2.xml" ContentType="application/vnd.openxmlformats-officedocument.drawingml.chartshapes+xml"/>
  <Override PartName="/ppt/charts/chart6.xml" ContentType="application/vnd.openxmlformats-officedocument.drawingml.chart+xml"/>
  <Override PartName="/ppt/theme/themeOverride1.xml" ContentType="application/vnd.openxmlformats-officedocument.themeOverride+xml"/>
  <Override PartName="/ppt/charts/chart7.xml" ContentType="application/vnd.openxmlformats-officedocument.drawingml.chart+xml"/>
  <Override PartName="/ppt/theme/themeOverride2.xml" ContentType="application/vnd.openxmlformats-officedocument.themeOverride+xml"/>
  <Override PartName="/ppt/charts/chart8.xml" ContentType="application/vnd.openxmlformats-officedocument.drawingml.chart+xml"/>
  <Override PartName="/ppt/theme/themeOverride3.xml" ContentType="application/vnd.openxmlformats-officedocument.themeOverride+xml"/>
  <Override PartName="/ppt/charts/chart9.xml" ContentType="application/vnd.openxmlformats-officedocument.drawingml.chart+xml"/>
  <Override PartName="/ppt/charts/chart10.xml" ContentType="application/vnd.openxmlformats-officedocument.drawingml.chart+xml"/>
  <Override PartName="/ppt/drawings/drawing3.xml" ContentType="application/vnd.openxmlformats-officedocument.drawingml.chartshapes+xml"/>
  <Override PartName="/ppt/charts/chart11.xml" ContentType="application/vnd.openxmlformats-officedocument.drawingml.chart+xml"/>
  <Override PartName="/ppt/charts/chart12.xml" ContentType="application/vnd.openxmlformats-officedocument.drawingml.chart+xml"/>
  <Override PartName="/ppt/theme/themeOverride4.xml" ContentType="application/vnd.openxmlformats-officedocument.themeOverride+xml"/>
  <Override PartName="/ppt/charts/chart13.xml" ContentType="application/vnd.openxmlformats-officedocument.drawingml.chart+xml"/>
  <Override PartName="/ppt/theme/themeOverride5.xml" ContentType="application/vnd.openxmlformats-officedocument.themeOverride+xml"/>
  <Override PartName="/ppt/charts/chart14.xml" ContentType="application/vnd.openxmlformats-officedocument.drawingml.chart+xml"/>
  <Override PartName="/ppt/charts/chart15.xml" ContentType="application/vnd.openxmlformats-officedocument.drawingml.chart+xml"/>
  <Override PartName="/ppt/charts/chart16.xml" ContentType="application/vnd.openxmlformats-officedocument.drawingml.chart+xml"/>
  <Override PartName="/ppt/charts/chart17.xml" ContentType="application/vnd.openxmlformats-officedocument.drawingml.chart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62" r:id="rId7"/>
  </p:sldMasterIdLst>
  <p:notesMasterIdLst>
    <p:notesMasterId r:id="rId30"/>
  </p:notesMasterIdLst>
  <p:handoutMasterIdLst>
    <p:handoutMasterId r:id="rId31"/>
  </p:handoutMasterIdLst>
  <p:sldIdLst>
    <p:sldId id="722" r:id="rId8"/>
    <p:sldId id="662" r:id="rId9"/>
    <p:sldId id="723" r:id="rId10"/>
    <p:sldId id="724" r:id="rId11"/>
    <p:sldId id="685" r:id="rId12"/>
    <p:sldId id="708" r:id="rId13"/>
    <p:sldId id="684" r:id="rId14"/>
    <p:sldId id="686" r:id="rId15"/>
    <p:sldId id="698" r:id="rId16"/>
    <p:sldId id="693" r:id="rId17"/>
    <p:sldId id="696" r:id="rId18"/>
    <p:sldId id="697" r:id="rId19"/>
    <p:sldId id="699" r:id="rId20"/>
    <p:sldId id="711" r:id="rId21"/>
    <p:sldId id="712" r:id="rId22"/>
    <p:sldId id="713" r:id="rId23"/>
    <p:sldId id="715" r:id="rId24"/>
    <p:sldId id="716" r:id="rId25"/>
    <p:sldId id="718" r:id="rId26"/>
    <p:sldId id="680" r:id="rId27"/>
    <p:sldId id="681" r:id="rId28"/>
    <p:sldId id="679" r:id="rId29"/>
  </p:sldIdLst>
  <p:sldSz cx="9144000" cy="6858000" type="screen4x3"/>
  <p:notesSz cx="6805613" cy="9944100"/>
  <p:custDataLst>
    <p:tags r:id="rId32"/>
  </p:custDataLst>
  <p:defaultTextStyle>
    <a:defPPr>
      <a:defRPr lang="en-GB"/>
    </a:defPPr>
    <a:lvl1pPr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orient="horz" pos="1113">
          <p15:clr>
            <a:srgbClr val="A4A3A4"/>
          </p15:clr>
        </p15:guide>
        <p15:guide id="3" orient="horz" pos="3820">
          <p15:clr>
            <a:srgbClr val="A4A3A4"/>
          </p15:clr>
        </p15:guide>
        <p15:guide id="4" pos="2880">
          <p15:clr>
            <a:srgbClr val="A4A3A4"/>
          </p15:clr>
        </p15:guide>
        <p15:guide id="5" pos="5667">
          <p15:clr>
            <a:srgbClr val="A4A3A4"/>
          </p15:clr>
        </p15:guide>
        <p15:guide id="6" pos="10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32">
          <p15:clr>
            <a:srgbClr val="A4A3A4"/>
          </p15:clr>
        </p15:guide>
        <p15:guide id="2" pos="2144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FF"/>
    <a:srgbClr val="F1750F"/>
    <a:srgbClr val="669900"/>
    <a:srgbClr val="F4FFFF"/>
    <a:srgbClr val="D2A000"/>
    <a:srgbClr val="FFCC99"/>
    <a:srgbClr val="FF5050"/>
    <a:srgbClr val="FF0066"/>
    <a:srgbClr val="FF00FF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843" autoAdjust="0"/>
    <p:restoredTop sz="85179" autoAdjust="0"/>
  </p:normalViewPr>
  <p:slideViewPr>
    <p:cSldViewPr snapToGrid="0">
      <p:cViewPr varScale="1">
        <p:scale>
          <a:sx n="58" d="100"/>
          <a:sy n="58" d="100"/>
        </p:scale>
        <p:origin x="1472" y="56"/>
      </p:cViewPr>
      <p:guideLst>
        <p:guide orient="horz" pos="2160"/>
        <p:guide orient="horz" pos="1113"/>
        <p:guide orient="horz" pos="3820"/>
        <p:guide pos="2880"/>
        <p:guide pos="5667"/>
        <p:guide pos="10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>
        <p:scale>
          <a:sx n="64" d="100"/>
          <a:sy n="64" d="100"/>
        </p:scale>
        <p:origin x="-3110" y="-24"/>
      </p:cViewPr>
      <p:guideLst>
        <p:guide orient="horz" pos="3132"/>
        <p:guide pos="214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slide" Target="slides/slide19.xml"/><Relationship Id="rId3" Type="http://schemas.openxmlformats.org/officeDocument/2006/relationships/customXml" Target="../customXml/item3.xml"/><Relationship Id="rId21" Type="http://schemas.openxmlformats.org/officeDocument/2006/relationships/slide" Target="slides/slide14.xml"/><Relationship Id="rId34" Type="http://schemas.openxmlformats.org/officeDocument/2006/relationships/viewProps" Target="viewProps.xml"/><Relationship Id="rId7" Type="http://schemas.openxmlformats.org/officeDocument/2006/relationships/slideMaster" Target="slideMasters/slideMaster1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openxmlformats.org/officeDocument/2006/relationships/slide" Target="slides/slide22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tags" Target="tags/tag1.xml"/><Relationship Id="rId5" Type="http://schemas.openxmlformats.org/officeDocument/2006/relationships/customXml" Target="../customXml/item5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slide" Target="slides/slide21.xml"/><Relationship Id="rId36" Type="http://schemas.openxmlformats.org/officeDocument/2006/relationships/tableStyles" Target="tableStyles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handoutMaster" Target="handoutMasters/handoutMaster1.xml"/><Relationship Id="rId4" Type="http://schemas.openxmlformats.org/officeDocument/2006/relationships/customXml" Target="../customXml/item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\\FS-CH-1.main.oecd.org\Users2\Deconinck_K\ATM%20work\1.%20Ag%20Outlook\2.%20Outlook%202018%202027\0.%20Notes%20and%20background\1_Overview_Prices_EN.xlsm" TargetMode="External"/></Relationships>
</file>

<file path=ppt/charts/_rels/chart10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oleObject" Target="file:///\\FS-CH-1.main.oecd.org\Users2\Deconinck_K\ATM%20work\1.%20Ag%20Outlook\2.%20Outlook%202018%202027\0.%20Notes%20and%20background\1_Overview_Production_EN.xlsm" TargetMode="External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oleObject" Target="file:///\\FS-CH-1.main.oecd.org\Users2\Deconinck_K\ATM%20work\1.%20Ag%20Outlook\2.%20Outlook%202018%202027\0.%20Notes%20and%20background\1_Overview_EN_Trade.xlsm" TargetMode="External"/></Relationships>
</file>

<file path=ppt/charts/_rels/chart12.xml.rels><?xml version="1.0" encoding="UTF-8" standalone="yes"?>
<Relationships xmlns="http://schemas.openxmlformats.org/package/2006/relationships"><Relationship Id="rId2" Type="http://schemas.openxmlformats.org/officeDocument/2006/relationships/oleObject" Target="file:///\\FS-CH-1.main.oecd.org\Users2\Deconinck_K\ATM%20work\1.%20Ag%20Outlook\2.%20Outlook%202018%202027\0.%20Notes%20and%20background\1_Overview_EN_Trade.xlsm" TargetMode="External"/><Relationship Id="rId1" Type="http://schemas.openxmlformats.org/officeDocument/2006/relationships/themeOverride" Target="../theme/themeOverride4.xml"/></Relationships>
</file>

<file path=ppt/charts/_rels/chart13.xml.rels><?xml version="1.0" encoding="UTF-8" standalone="yes"?>
<Relationships xmlns="http://schemas.openxmlformats.org/package/2006/relationships"><Relationship Id="rId2" Type="http://schemas.openxmlformats.org/officeDocument/2006/relationships/oleObject" Target="file:///\\FS-CH-1.main.oecd.org\Users2\Deconinck_K\ATM%20work\1.%20Ag%20Outlook\2.%20Outlook%202018%202027\0.%20Notes%20and%20background\1_Overview_EN_Trade.xlsm" TargetMode="External"/><Relationship Id="rId1" Type="http://schemas.openxmlformats.org/officeDocument/2006/relationships/themeOverride" Target="../theme/themeOverride5.xml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oleObject" Target="file:///\\FS-CH-1.main.oecd.org\Users2\Deconinck_K\ATM%20work\1.%20Ag%20Outlook\2.%20Outlook%202018%202027\0.%20Notes%20and%20background\1_Overview_EN_Trade.xlsm" TargetMode="External"/></Relationships>
</file>

<file path=ppt/charts/_rels/chart15.xml.rels><?xml version="1.0" encoding="UTF-8" standalone="yes"?>
<Relationships xmlns="http://schemas.openxmlformats.org/package/2006/relationships"><Relationship Id="rId1" Type="http://schemas.openxmlformats.org/officeDocument/2006/relationships/oleObject" Target="file:///\\FS-CH-1.main.oecd.org\Users2\Deconinck_K\ATM%20work\1.%20Ag%20Outlook\2.%20Outlook%202018%202027\0.%20Notes%20and%20background\1_Overview_EN_Trade.xlsm" TargetMode="External"/></Relationships>
</file>

<file path=ppt/charts/_rels/chart16.xml.rels><?xml version="1.0" encoding="UTF-8" standalone="yes"?>
<Relationships xmlns="http://schemas.openxmlformats.org/package/2006/relationships"><Relationship Id="rId1" Type="http://schemas.openxmlformats.org/officeDocument/2006/relationships/oleObject" Target="file:///\\FS-CH-1.main.oecd.org\Users2\Deconinck_K\ATM%20work\1.%20Ag%20Outlook\2.%20Outlook%202018%202027\0.%20Notes%20and%20background\1_Overview_EN_Trade.xlsm" TargetMode="External"/></Relationships>
</file>

<file path=ppt/charts/_rels/chart17.xml.rels><?xml version="1.0" encoding="UTF-8" standalone="yes"?>
<Relationships xmlns="http://schemas.openxmlformats.org/package/2006/relationships"><Relationship Id="rId1" Type="http://schemas.openxmlformats.org/officeDocument/2006/relationships/oleObject" Target="file:///\\FS-CH-1.main.oecd.org\Users2\Deconinck_K\ATM%20work\1.%20Ag%20Outlook\2.%20Outlook%202018%202027\0.%20Notes%20and%20background\1_Overview_Stochastics_EN.xlsm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\\FS-CH-1.main.oecd.org\Users2\Deconinck_K\ATM%20work\1.%20Ag%20Outlook\2.%20Outlook%202018%202027\0.%20Notes%20and%20background\1_Overview_Prices_EN.xlsm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\\FS-CH-1.main.oecd.org\Users2\Deconinck_K\ATM%20work\1.%20Ag%20Outlook\2.%20Outlook%202018%202027\0.%20Notes%20and%20background\1_Overview_Consumption_EN.xlsm" TargetMode="Externa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oleObject" Target="file:///\\FS-CH-1.main.oecd.org\Users2\Deconinck_K\ATM%20work\1.%20Ag%20Outlook\2.%20Outlook%202018%202027\0.%20Notes%20and%20background\1_Overview_Consumption_EN.xlsm" TargetMode="External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oleObject" Target="file:///\\FS-CH-1.main.oecd.org\Users2\Deconinck_K\ATM%20work\1.%20Ag%20Outlook\2.%20Outlook%202018%202027\0.%20Notes%20and%20background\1_Overview_Consumption_EN.xlsm" TargetMode="External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oleObject" Target="file:///\\FS-CH-1.main.oecd.org\Users2\Deconinck_K\ATM%20work\1.%20Ag%20Outlook\2.%20Outlook%202018%202027\0.%20Notes%20and%20background\1_Overview_Consumption_EN.xlsm" TargetMode="External"/><Relationship Id="rId1" Type="http://schemas.openxmlformats.org/officeDocument/2006/relationships/themeOverride" Target="../theme/themeOverride1.xml"/></Relationships>
</file>

<file path=ppt/charts/_rels/chart7.xml.rels><?xml version="1.0" encoding="UTF-8" standalone="yes"?>
<Relationships xmlns="http://schemas.openxmlformats.org/package/2006/relationships"><Relationship Id="rId2" Type="http://schemas.openxmlformats.org/officeDocument/2006/relationships/oleObject" Target="file:///\\FS-CH-1.main.oecd.org\Users2\Deconinck_K\ATM%20work\1.%20Ag%20Outlook\2.%20Outlook%202018%202027\0.%20Notes%20and%20background\1_Overview_Consumption_EN.xlsm" TargetMode="External"/><Relationship Id="rId1" Type="http://schemas.openxmlformats.org/officeDocument/2006/relationships/themeOverride" Target="../theme/themeOverride2.xml"/></Relationships>
</file>

<file path=ppt/charts/_rels/chart8.xml.rels><?xml version="1.0" encoding="UTF-8" standalone="yes"?>
<Relationships xmlns="http://schemas.openxmlformats.org/package/2006/relationships"><Relationship Id="rId2" Type="http://schemas.openxmlformats.org/officeDocument/2006/relationships/oleObject" Target="file:///\\FS-CH-1.main.oecd.org\Users2\Deconinck_K\ATM%20work\1.%20Ag%20Outlook\2.%20Outlook%202018%202027\0.%20Notes%20and%20background\1_Overview_Consumption_EN.xlsm" TargetMode="External"/><Relationship Id="rId1" Type="http://schemas.openxmlformats.org/officeDocument/2006/relationships/themeOverride" Target="../theme/themeOverride3.xml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oleObject" Target="file:///\\FS-CH-1.main.oecd.org\Users2\Deconinck_K\ATM%20work\1.%20Ag%20Outlook\2.%20Outlook%202018%202027\0.%20Notes%20and%20background\1_Overview_Consumption_EN.xlsm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6.1063034626968903E-2"/>
          <c:y val="0.16961537907964999"/>
          <c:w val="0.92513967240241102"/>
          <c:h val="0.758049447269877"/>
        </c:manualLayout>
      </c:layout>
      <c:barChart>
        <c:barDir val="col"/>
        <c:grouping val="stacked"/>
        <c:varyColors val="0"/>
        <c:ser>
          <c:idx val="0"/>
          <c:order val="1"/>
          <c:tx>
            <c:v>Projected1</c:v>
          </c:tx>
          <c:spPr>
            <a:solidFill>
              <a:schemeClr val="bg1">
                <a:lumMod val="85000"/>
              </a:schemeClr>
            </a:solidFill>
            <a:ln>
              <a:solidFill>
                <a:srgbClr val="FFFFFF"/>
              </a:solidFill>
            </a:ln>
          </c:spPr>
          <c:invertIfNegative val="0"/>
          <c:cat>
            <c:numLit>
              <c:formatCode>General</c:formatCode>
              <c:ptCount val="28"/>
              <c:pt idx="0">
                <c:v>2000</c:v>
              </c:pt>
              <c:pt idx="1">
                <c:v>2001</c:v>
              </c:pt>
              <c:pt idx="2">
                <c:v>2002</c:v>
              </c:pt>
              <c:pt idx="3">
                <c:v>2003</c:v>
              </c:pt>
              <c:pt idx="4">
                <c:v>2004</c:v>
              </c:pt>
              <c:pt idx="5">
                <c:v>2005</c:v>
              </c:pt>
              <c:pt idx="6">
                <c:v>2006</c:v>
              </c:pt>
              <c:pt idx="7">
                <c:v>2007</c:v>
              </c:pt>
              <c:pt idx="8">
                <c:v>2008</c:v>
              </c:pt>
              <c:pt idx="9">
                <c:v>2009</c:v>
              </c:pt>
              <c:pt idx="10">
                <c:v>2010</c:v>
              </c:pt>
              <c:pt idx="11">
                <c:v>2011</c:v>
              </c:pt>
              <c:pt idx="12">
                <c:v>2012</c:v>
              </c:pt>
              <c:pt idx="13">
                <c:v>2013</c:v>
              </c:pt>
              <c:pt idx="14">
                <c:v>2014</c:v>
              </c:pt>
              <c:pt idx="15">
                <c:v>2015</c:v>
              </c:pt>
              <c:pt idx="16">
                <c:v>2016</c:v>
              </c:pt>
              <c:pt idx="17">
                <c:v>2017</c:v>
              </c:pt>
              <c:pt idx="18">
                <c:v>2018</c:v>
              </c:pt>
              <c:pt idx="19">
                <c:v>2019</c:v>
              </c:pt>
              <c:pt idx="20">
                <c:v>2020</c:v>
              </c:pt>
              <c:pt idx="21">
                <c:v>2021</c:v>
              </c:pt>
              <c:pt idx="22">
                <c:v>2022</c:v>
              </c:pt>
              <c:pt idx="23">
                <c:v>2023</c:v>
              </c:pt>
              <c:pt idx="24">
                <c:v>2024</c:v>
              </c:pt>
              <c:pt idx="25">
                <c:v>2025</c:v>
              </c:pt>
              <c:pt idx="26">
                <c:v>2026</c:v>
              </c:pt>
              <c:pt idx="27">
                <c:v>2027</c:v>
              </c:pt>
            </c:numLit>
          </c:cat>
          <c:val>
            <c:numLit>
              <c:formatCode>General</c:formatCode>
              <c:ptCount val="28"/>
              <c:pt idx="0">
                <c:v>0</c:v>
              </c:pt>
              <c:pt idx="1">
                <c:v>0</c:v>
              </c:pt>
              <c:pt idx="2">
                <c:v>0</c:v>
              </c:pt>
              <c:pt idx="3">
                <c:v>0</c:v>
              </c:pt>
              <c:pt idx="4">
                <c:v>0</c:v>
              </c:pt>
              <c:pt idx="5">
                <c:v>0</c:v>
              </c:pt>
              <c:pt idx="6">
                <c:v>0</c:v>
              </c:pt>
              <c:pt idx="7">
                <c:v>0</c:v>
              </c:pt>
              <c:pt idx="8">
                <c:v>0</c:v>
              </c:pt>
              <c:pt idx="9">
                <c:v>0</c:v>
              </c:pt>
              <c:pt idx="10">
                <c:v>0</c:v>
              </c:pt>
              <c:pt idx="11">
                <c:v>0</c:v>
              </c:pt>
              <c:pt idx="12">
                <c:v>0</c:v>
              </c:pt>
              <c:pt idx="13">
                <c:v>0</c:v>
              </c:pt>
              <c:pt idx="14">
                <c:v>0</c:v>
              </c:pt>
              <c:pt idx="15">
                <c:v>0</c:v>
              </c:pt>
              <c:pt idx="16">
                <c:v>0</c:v>
              </c:pt>
              <c:pt idx="17">
                <c:v>0</c:v>
              </c:pt>
              <c:pt idx="18">
                <c:v>1</c:v>
              </c:pt>
              <c:pt idx="19">
                <c:v>1</c:v>
              </c:pt>
              <c:pt idx="20">
                <c:v>1</c:v>
              </c:pt>
              <c:pt idx="21">
                <c:v>1</c:v>
              </c:pt>
              <c:pt idx="22">
                <c:v>1</c:v>
              </c:pt>
              <c:pt idx="23">
                <c:v>1</c:v>
              </c:pt>
              <c:pt idx="24">
                <c:v>1</c:v>
              </c:pt>
              <c:pt idx="25">
                <c:v>1</c:v>
              </c:pt>
              <c:pt idx="26">
                <c:v>1</c:v>
              </c:pt>
              <c:pt idx="27">
                <c:v>1</c:v>
              </c:pt>
            </c:numLit>
          </c:val>
          <c:extLst>
            <c:ext xmlns:c16="http://schemas.microsoft.com/office/drawing/2014/chart" uri="{C3380CC4-5D6E-409C-BE32-E72D297353CC}">
              <c16:uniqueId val="{00000000-7A10-47D8-8ACD-45A565674633}"/>
            </c:ext>
          </c:extLst>
        </c:ser>
        <c:ser>
          <c:idx val="1"/>
          <c:order val="2"/>
          <c:tx>
            <c:v>Projected2</c:v>
          </c:tx>
          <c:spPr>
            <a:solidFill>
              <a:schemeClr val="bg1">
                <a:lumMod val="85000"/>
              </a:schemeClr>
            </a:solidFill>
            <a:ln>
              <a:solidFill>
                <a:srgbClr val="FFFFFF"/>
              </a:solidFill>
            </a:ln>
          </c:spPr>
          <c:invertIfNegative val="0"/>
          <c:cat>
            <c:numLit>
              <c:formatCode>General</c:formatCode>
              <c:ptCount val="28"/>
              <c:pt idx="0">
                <c:v>2000</c:v>
              </c:pt>
              <c:pt idx="1">
                <c:v>2001</c:v>
              </c:pt>
              <c:pt idx="2">
                <c:v>2002</c:v>
              </c:pt>
              <c:pt idx="3">
                <c:v>2003</c:v>
              </c:pt>
              <c:pt idx="4">
                <c:v>2004</c:v>
              </c:pt>
              <c:pt idx="5">
                <c:v>2005</c:v>
              </c:pt>
              <c:pt idx="6">
                <c:v>2006</c:v>
              </c:pt>
              <c:pt idx="7">
                <c:v>2007</c:v>
              </c:pt>
              <c:pt idx="8">
                <c:v>2008</c:v>
              </c:pt>
              <c:pt idx="9">
                <c:v>2009</c:v>
              </c:pt>
              <c:pt idx="10">
                <c:v>2010</c:v>
              </c:pt>
              <c:pt idx="11">
                <c:v>2011</c:v>
              </c:pt>
              <c:pt idx="12">
                <c:v>2012</c:v>
              </c:pt>
              <c:pt idx="13">
                <c:v>2013</c:v>
              </c:pt>
              <c:pt idx="14">
                <c:v>2014</c:v>
              </c:pt>
              <c:pt idx="15">
                <c:v>2015</c:v>
              </c:pt>
              <c:pt idx="16">
                <c:v>2016</c:v>
              </c:pt>
              <c:pt idx="17">
                <c:v>2017</c:v>
              </c:pt>
              <c:pt idx="18">
                <c:v>2018</c:v>
              </c:pt>
              <c:pt idx="19">
                <c:v>2019</c:v>
              </c:pt>
              <c:pt idx="20">
                <c:v>2020</c:v>
              </c:pt>
              <c:pt idx="21">
                <c:v>2021</c:v>
              </c:pt>
              <c:pt idx="22">
                <c:v>2022</c:v>
              </c:pt>
              <c:pt idx="23">
                <c:v>2023</c:v>
              </c:pt>
              <c:pt idx="24">
                <c:v>2024</c:v>
              </c:pt>
              <c:pt idx="25">
                <c:v>2025</c:v>
              </c:pt>
              <c:pt idx="26">
                <c:v>2026</c:v>
              </c:pt>
              <c:pt idx="27">
                <c:v>2027</c:v>
              </c:pt>
            </c:numLit>
          </c:cat>
          <c:val>
            <c:numLit>
              <c:formatCode>General</c:formatCode>
              <c:ptCount val="28"/>
              <c:pt idx="0">
                <c:v>0</c:v>
              </c:pt>
              <c:pt idx="1">
                <c:v>0</c:v>
              </c:pt>
              <c:pt idx="2">
                <c:v>0</c:v>
              </c:pt>
              <c:pt idx="3">
                <c:v>0</c:v>
              </c:pt>
              <c:pt idx="4">
                <c:v>0</c:v>
              </c:pt>
              <c:pt idx="5">
                <c:v>0</c:v>
              </c:pt>
              <c:pt idx="6">
                <c:v>0</c:v>
              </c:pt>
              <c:pt idx="7">
                <c:v>0</c:v>
              </c:pt>
              <c:pt idx="8">
                <c:v>0</c:v>
              </c:pt>
              <c:pt idx="9">
                <c:v>0</c:v>
              </c:pt>
              <c:pt idx="10">
                <c:v>0</c:v>
              </c:pt>
              <c:pt idx="11">
                <c:v>0</c:v>
              </c:pt>
              <c:pt idx="12">
                <c:v>0</c:v>
              </c:pt>
              <c:pt idx="13">
                <c:v>0</c:v>
              </c:pt>
              <c:pt idx="14">
                <c:v>0</c:v>
              </c:pt>
              <c:pt idx="15">
                <c:v>0</c:v>
              </c:pt>
              <c:pt idx="16">
                <c:v>0</c:v>
              </c:pt>
              <c:pt idx="17">
                <c:v>0</c:v>
              </c:pt>
              <c:pt idx="18">
                <c:v>1</c:v>
              </c:pt>
              <c:pt idx="19">
                <c:v>1</c:v>
              </c:pt>
              <c:pt idx="20">
                <c:v>1</c:v>
              </c:pt>
              <c:pt idx="21">
                <c:v>1</c:v>
              </c:pt>
              <c:pt idx="22">
                <c:v>1</c:v>
              </c:pt>
              <c:pt idx="23">
                <c:v>1</c:v>
              </c:pt>
              <c:pt idx="24">
                <c:v>1</c:v>
              </c:pt>
              <c:pt idx="25">
                <c:v>1</c:v>
              </c:pt>
              <c:pt idx="26">
                <c:v>1</c:v>
              </c:pt>
              <c:pt idx="27">
                <c:v>1</c:v>
              </c:pt>
            </c:numLit>
          </c:val>
          <c:extLst>
            <c:ext xmlns:c16="http://schemas.microsoft.com/office/drawing/2014/chart" uri="{C3380CC4-5D6E-409C-BE32-E72D297353CC}">
              <c16:uniqueId val="{00000001-7A10-47D8-8ACD-45A565674633}"/>
            </c:ext>
          </c:extLst>
        </c:ser>
        <c:ser>
          <c:idx val="2"/>
          <c:order val="3"/>
          <c:tx>
            <c:v>Projected3</c:v>
          </c:tx>
          <c:spPr>
            <a:solidFill>
              <a:schemeClr val="bg1">
                <a:lumMod val="85000"/>
              </a:schemeClr>
            </a:solidFill>
            <a:ln>
              <a:solidFill>
                <a:srgbClr val="FFFFFF"/>
              </a:solidFill>
            </a:ln>
          </c:spPr>
          <c:invertIfNegative val="0"/>
          <c:cat>
            <c:numLit>
              <c:formatCode>General</c:formatCode>
              <c:ptCount val="28"/>
              <c:pt idx="0">
                <c:v>2000</c:v>
              </c:pt>
              <c:pt idx="1">
                <c:v>2001</c:v>
              </c:pt>
              <c:pt idx="2">
                <c:v>2002</c:v>
              </c:pt>
              <c:pt idx="3">
                <c:v>2003</c:v>
              </c:pt>
              <c:pt idx="4">
                <c:v>2004</c:v>
              </c:pt>
              <c:pt idx="5">
                <c:v>2005</c:v>
              </c:pt>
              <c:pt idx="6">
                <c:v>2006</c:v>
              </c:pt>
              <c:pt idx="7">
                <c:v>2007</c:v>
              </c:pt>
              <c:pt idx="8">
                <c:v>2008</c:v>
              </c:pt>
              <c:pt idx="9">
                <c:v>2009</c:v>
              </c:pt>
              <c:pt idx="10">
                <c:v>2010</c:v>
              </c:pt>
              <c:pt idx="11">
                <c:v>2011</c:v>
              </c:pt>
              <c:pt idx="12">
                <c:v>2012</c:v>
              </c:pt>
              <c:pt idx="13">
                <c:v>2013</c:v>
              </c:pt>
              <c:pt idx="14">
                <c:v>2014</c:v>
              </c:pt>
              <c:pt idx="15">
                <c:v>2015</c:v>
              </c:pt>
              <c:pt idx="16">
                <c:v>2016</c:v>
              </c:pt>
              <c:pt idx="17">
                <c:v>2017</c:v>
              </c:pt>
              <c:pt idx="18">
                <c:v>2018</c:v>
              </c:pt>
              <c:pt idx="19">
                <c:v>2019</c:v>
              </c:pt>
              <c:pt idx="20">
                <c:v>2020</c:v>
              </c:pt>
              <c:pt idx="21">
                <c:v>2021</c:v>
              </c:pt>
              <c:pt idx="22">
                <c:v>2022</c:v>
              </c:pt>
              <c:pt idx="23">
                <c:v>2023</c:v>
              </c:pt>
              <c:pt idx="24">
                <c:v>2024</c:v>
              </c:pt>
              <c:pt idx="25">
                <c:v>2025</c:v>
              </c:pt>
              <c:pt idx="26">
                <c:v>2026</c:v>
              </c:pt>
              <c:pt idx="27">
                <c:v>2027</c:v>
              </c:pt>
            </c:numLit>
          </c:cat>
          <c:val>
            <c:numLit>
              <c:formatCode>General</c:formatCode>
              <c:ptCount val="28"/>
              <c:pt idx="0">
                <c:v>0</c:v>
              </c:pt>
              <c:pt idx="1">
                <c:v>0</c:v>
              </c:pt>
              <c:pt idx="2">
                <c:v>0</c:v>
              </c:pt>
              <c:pt idx="3">
                <c:v>0</c:v>
              </c:pt>
              <c:pt idx="4">
                <c:v>0</c:v>
              </c:pt>
              <c:pt idx="5">
                <c:v>0</c:v>
              </c:pt>
              <c:pt idx="6">
                <c:v>0</c:v>
              </c:pt>
              <c:pt idx="7">
                <c:v>0</c:v>
              </c:pt>
              <c:pt idx="8">
                <c:v>0</c:v>
              </c:pt>
              <c:pt idx="9">
                <c:v>0</c:v>
              </c:pt>
              <c:pt idx="10">
                <c:v>0</c:v>
              </c:pt>
              <c:pt idx="11">
                <c:v>0</c:v>
              </c:pt>
              <c:pt idx="12">
                <c:v>0</c:v>
              </c:pt>
              <c:pt idx="13">
                <c:v>0</c:v>
              </c:pt>
              <c:pt idx="14">
                <c:v>0</c:v>
              </c:pt>
              <c:pt idx="15">
                <c:v>0</c:v>
              </c:pt>
              <c:pt idx="16">
                <c:v>0</c:v>
              </c:pt>
              <c:pt idx="17">
                <c:v>0</c:v>
              </c:pt>
              <c:pt idx="18">
                <c:v>0.95</c:v>
              </c:pt>
              <c:pt idx="19">
                <c:v>0.95</c:v>
              </c:pt>
              <c:pt idx="20">
                <c:v>0.95</c:v>
              </c:pt>
              <c:pt idx="21">
                <c:v>0.95</c:v>
              </c:pt>
              <c:pt idx="22">
                <c:v>0.95</c:v>
              </c:pt>
              <c:pt idx="23">
                <c:v>0.95</c:v>
              </c:pt>
              <c:pt idx="24">
                <c:v>0.95</c:v>
              </c:pt>
              <c:pt idx="25">
                <c:v>0.95</c:v>
              </c:pt>
              <c:pt idx="26">
                <c:v>0.95</c:v>
              </c:pt>
              <c:pt idx="27">
                <c:v>0.95</c:v>
              </c:pt>
            </c:numLit>
          </c:val>
          <c:extLst>
            <c:ext xmlns:c16="http://schemas.microsoft.com/office/drawing/2014/chart" uri="{C3380CC4-5D6E-409C-BE32-E72D297353CC}">
              <c16:uniqueId val="{00000002-7A10-47D8-8ACD-45A56567463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overlap val="100"/>
        <c:axId val="1755620096"/>
        <c:axId val="1802948016"/>
      </c:barChart>
      <c:lineChart>
        <c:grouping val="standard"/>
        <c:varyColors val="0"/>
        <c:ser>
          <c:idx val="6"/>
          <c:order val="0"/>
          <c:tx>
            <c:strRef>
              <c:f>'1.27'!$P$5</c:f>
              <c:strCache>
                <c:ptCount val="1"/>
                <c:pt idx="0">
                  <c:v>FAO Food Price Index (real)</c:v>
                </c:pt>
              </c:strCache>
            </c:strRef>
          </c:tx>
          <c:spPr>
            <a:ln w="57150" cap="rnd" cmpd="sng" algn="ctr">
              <a:solidFill>
                <a:srgbClr val="C00000"/>
              </a:solidFill>
              <a:prstDash val="solid"/>
              <a:round/>
            </a:ln>
            <a:effectLst/>
          </c:spPr>
          <c:marker>
            <c:symbol val="none"/>
          </c:marker>
          <c:cat>
            <c:numRef>
              <c:f>'1.27'!$N$16:$N$43</c:f>
              <c:numCache>
                <c:formatCode>General</c:formatCode>
                <c:ptCount val="28"/>
                <c:pt idx="0">
                  <c:v>2000</c:v>
                </c:pt>
                <c:pt idx="1">
                  <c:v>2001</c:v>
                </c:pt>
                <c:pt idx="2">
                  <c:v>2002</c:v>
                </c:pt>
                <c:pt idx="3">
                  <c:v>2003</c:v>
                </c:pt>
                <c:pt idx="4">
                  <c:v>2004</c:v>
                </c:pt>
                <c:pt idx="5">
                  <c:v>2005</c:v>
                </c:pt>
                <c:pt idx="6">
                  <c:v>2006</c:v>
                </c:pt>
                <c:pt idx="7">
                  <c:v>2007</c:v>
                </c:pt>
                <c:pt idx="8">
                  <c:v>2008</c:v>
                </c:pt>
                <c:pt idx="9">
                  <c:v>2009</c:v>
                </c:pt>
                <c:pt idx="10">
                  <c:v>2010</c:v>
                </c:pt>
                <c:pt idx="11">
                  <c:v>2011</c:v>
                </c:pt>
                <c:pt idx="12">
                  <c:v>2012</c:v>
                </c:pt>
                <c:pt idx="13">
                  <c:v>2013</c:v>
                </c:pt>
                <c:pt idx="14">
                  <c:v>2014</c:v>
                </c:pt>
                <c:pt idx="15">
                  <c:v>2015</c:v>
                </c:pt>
                <c:pt idx="16">
                  <c:v>2016</c:v>
                </c:pt>
                <c:pt idx="17">
                  <c:v>2017</c:v>
                </c:pt>
                <c:pt idx="18">
                  <c:v>2018</c:v>
                </c:pt>
                <c:pt idx="19">
                  <c:v>2019</c:v>
                </c:pt>
                <c:pt idx="20">
                  <c:v>2020</c:v>
                </c:pt>
                <c:pt idx="21">
                  <c:v>2021</c:v>
                </c:pt>
                <c:pt idx="22">
                  <c:v>2022</c:v>
                </c:pt>
                <c:pt idx="23">
                  <c:v>2023</c:v>
                </c:pt>
                <c:pt idx="24">
                  <c:v>2024</c:v>
                </c:pt>
                <c:pt idx="25">
                  <c:v>2025</c:v>
                </c:pt>
                <c:pt idx="26">
                  <c:v>2026</c:v>
                </c:pt>
                <c:pt idx="27">
                  <c:v>2027</c:v>
                </c:pt>
              </c:numCache>
            </c:numRef>
          </c:cat>
          <c:val>
            <c:numRef>
              <c:f>'1.27'!$P$16:$P$43</c:f>
              <c:numCache>
                <c:formatCode>General</c:formatCode>
                <c:ptCount val="28"/>
                <c:pt idx="0">
                  <c:v>96.787913480248605</c:v>
                </c:pt>
                <c:pt idx="1">
                  <c:v>98.244208111531051</c:v>
                </c:pt>
                <c:pt idx="2">
                  <c:v>91.644173890328943</c:v>
                </c:pt>
                <c:pt idx="3">
                  <c:v>97.978493644926232</c:v>
                </c:pt>
                <c:pt idx="4">
                  <c:v>109.94063757722751</c:v>
                </c:pt>
                <c:pt idx="5">
                  <c:v>111.51945330914</c:v>
                </c:pt>
                <c:pt idx="6">
                  <c:v>116.6273429595137</c:v>
                </c:pt>
                <c:pt idx="7">
                  <c:v>144.218290669666</c:v>
                </c:pt>
                <c:pt idx="8">
                  <c:v>176.4575236505496</c:v>
                </c:pt>
                <c:pt idx="9">
                  <c:v>139.44314886465841</c:v>
                </c:pt>
                <c:pt idx="10">
                  <c:v>161.49836216957021</c:v>
                </c:pt>
                <c:pt idx="11">
                  <c:v>193.5654930808858</c:v>
                </c:pt>
                <c:pt idx="12">
                  <c:v>176.27981027721361</c:v>
                </c:pt>
                <c:pt idx="13">
                  <c:v>170.6778919432345</c:v>
                </c:pt>
                <c:pt idx="14">
                  <c:v>161.24352950271739</c:v>
                </c:pt>
                <c:pt idx="15">
                  <c:v>129.63538458826949</c:v>
                </c:pt>
                <c:pt idx="16">
                  <c:v>126.03538467984809</c:v>
                </c:pt>
                <c:pt idx="17">
                  <c:v>133.86295281373521</c:v>
                </c:pt>
                <c:pt idx="18">
                  <c:v>131.29198857027259</c:v>
                </c:pt>
                <c:pt idx="19">
                  <c:v>130.36016860128419</c:v>
                </c:pt>
                <c:pt idx="20">
                  <c:v>129.36877198549971</c:v>
                </c:pt>
                <c:pt idx="21">
                  <c:v>128.4985033393942</c:v>
                </c:pt>
                <c:pt idx="22">
                  <c:v>127.530803858675</c:v>
                </c:pt>
                <c:pt idx="23">
                  <c:v>125.85138503148799</c:v>
                </c:pt>
                <c:pt idx="24">
                  <c:v>123.81521801690199</c:v>
                </c:pt>
                <c:pt idx="25">
                  <c:v>121.94288670357849</c:v>
                </c:pt>
                <c:pt idx="26">
                  <c:v>120.2500157493054</c:v>
                </c:pt>
                <c:pt idx="27">
                  <c:v>118.66431363205361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5-9276-4E2C-B83B-8C251441FCF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812201744"/>
        <c:axId val="1812199984"/>
      </c:lineChart>
      <c:catAx>
        <c:axId val="1812201744"/>
        <c:scaling>
          <c:orientation val="minMax"/>
        </c:scaling>
        <c:delete val="0"/>
        <c:axPos val="b"/>
        <c:majorGridlines>
          <c:spPr>
            <a:ln w="9525" cmpd="sng">
              <a:solidFill>
                <a:srgbClr val="FFFFFF"/>
              </a:solidFill>
              <a:prstDash val="solid"/>
            </a:ln>
          </c:spPr>
        </c:majorGridlines>
        <c:numFmt formatCode="General" sourceLinked="1"/>
        <c:majorTickMark val="in"/>
        <c:minorTickMark val="none"/>
        <c:tickLblPos val="low"/>
        <c:spPr>
          <a:noFill/>
          <a:ln w="9525">
            <a:solidFill>
              <a:srgbClr val="000000"/>
            </a:solidFill>
            <a:prstDash val="solid"/>
          </a:ln>
          <a:effectLst/>
        </c:spPr>
        <c:txPr>
          <a:bodyPr rot="-60000000" vert="horz"/>
          <a:lstStyle/>
          <a:p>
            <a:pPr>
              <a:defRPr/>
            </a:pPr>
            <a:endParaRPr lang="fr-FR"/>
          </a:p>
        </c:txPr>
        <c:crossAx val="1812199984"/>
        <c:crosses val="autoZero"/>
        <c:auto val="1"/>
        <c:lblAlgn val="ctr"/>
        <c:lblOffset val="0"/>
        <c:tickLblSkip val="2"/>
        <c:noMultiLvlLbl val="0"/>
      </c:catAx>
      <c:valAx>
        <c:axId val="1812199984"/>
        <c:scaling>
          <c:orientation val="minMax"/>
          <c:max val="200"/>
          <c:min val="50"/>
        </c:scaling>
        <c:delete val="0"/>
        <c:axPos val="l"/>
        <c:majorGridlines>
          <c:spPr>
            <a:ln w="9525" cmpd="sng">
              <a:solidFill>
                <a:srgbClr val="FFFFFF"/>
              </a:solidFill>
              <a:prstDash val="solid"/>
            </a:ln>
            <a:effectLst/>
          </c:spPr>
        </c:majorGridlines>
        <c:title>
          <c:tx>
            <c:rich>
              <a:bodyPr rot="0" vert="horz"/>
              <a:lstStyle/>
              <a:p>
                <a:pPr>
                  <a:defRPr/>
                </a:pPr>
                <a:r>
                  <a:rPr lang="en-GB"/>
                  <a:t>Index 2002-04 = 100</a:t>
                </a:r>
              </a:p>
            </c:rich>
          </c:tx>
          <c:layout>
            <c:manualLayout>
              <c:xMode val="edge"/>
              <c:yMode val="edge"/>
              <c:x val="1.30626492847084E-2"/>
              <c:y val="6.9243025999524199E-2"/>
            </c:manualLayout>
          </c:layout>
          <c:overlay val="0"/>
        </c:title>
        <c:numFmt formatCode="General" sourceLinked="1"/>
        <c:majorTickMark val="in"/>
        <c:minorTickMark val="none"/>
        <c:tickLblPos val="nextTo"/>
        <c:spPr>
          <a:noFill/>
          <a:ln w="9525">
            <a:solidFill>
              <a:srgbClr val="000000"/>
            </a:solidFill>
            <a:prstDash val="solid"/>
          </a:ln>
          <a:effectLst/>
        </c:spPr>
        <c:txPr>
          <a:bodyPr rot="-60000000" vert="horz"/>
          <a:lstStyle/>
          <a:p>
            <a:pPr>
              <a:defRPr/>
            </a:pPr>
            <a:endParaRPr lang="fr-FR"/>
          </a:p>
        </c:txPr>
        <c:crossAx val="1812201744"/>
        <c:crosses val="autoZero"/>
        <c:crossBetween val="between"/>
        <c:majorUnit val="50"/>
      </c:valAx>
      <c:valAx>
        <c:axId val="1802948016"/>
        <c:scaling>
          <c:orientation val="minMax"/>
          <c:max val="3"/>
          <c:min val="0"/>
        </c:scaling>
        <c:delete val="0"/>
        <c:axPos val="r"/>
        <c:numFmt formatCode="General" sourceLinked="1"/>
        <c:majorTickMark val="none"/>
        <c:minorTickMark val="none"/>
        <c:tickLblPos val="none"/>
        <c:crossAx val="1755620096"/>
        <c:crosses val="max"/>
        <c:crossBetween val="between"/>
      </c:valAx>
      <c:catAx>
        <c:axId val="1755620096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802948016"/>
        <c:crosses val="autoZero"/>
        <c:auto val="1"/>
        <c:lblAlgn val="ctr"/>
        <c:lblOffset val="100"/>
        <c:noMultiLvlLbl val="0"/>
      </c:catAx>
      <c:spPr>
        <a:solidFill>
          <a:srgbClr val="F4FFFF"/>
        </a:solidFill>
        <a:ln w="9525">
          <a:solidFill>
            <a:srgbClr val="000000"/>
          </a:solidFill>
        </a:ln>
        <a:effectLst/>
      </c:spPr>
    </c:plotArea>
    <c:legend>
      <c:legendPos val="t"/>
      <c:legendEntry>
        <c:idx val="0"/>
        <c:delete val="1"/>
      </c:legendEntry>
      <c:legendEntry>
        <c:idx val="1"/>
        <c:delete val="1"/>
      </c:legendEntry>
      <c:legendEntry>
        <c:idx val="2"/>
        <c:delete val="1"/>
      </c:legendEntry>
      <c:layout>
        <c:manualLayout>
          <c:xMode val="edge"/>
          <c:yMode val="edge"/>
          <c:x val="0.20854791135994699"/>
          <c:y val="1.9920803043647701E-2"/>
          <c:w val="0.62883368798043804"/>
          <c:h val="7.4703011413678994E-2"/>
        </c:manualLayout>
      </c:layout>
      <c:overlay val="1"/>
      <c:spPr>
        <a:solidFill>
          <a:srgbClr val="EAEAEA"/>
        </a:solidFill>
        <a:ln>
          <a:noFill/>
          <a:round/>
        </a:ln>
        <a:effectLst/>
        <a:extLst>
          <a:ext uri="{91240B29-F687-4F45-9708-019B960494DF}">
            <a14:hiddenLine xmlns:a14="http://schemas.microsoft.com/office/drawing/2010/main">
              <a:noFill/>
              <a:round/>
            </a14:hiddenLine>
          </a:ext>
        </a:extLst>
      </c:spPr>
    </c:legend>
    <c:plotVisOnly val="1"/>
    <c:dispBlanksAs val="gap"/>
    <c:showDLblsOverMax val="1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 w="9525" cap="flat" cmpd="sng" algn="ctr">
      <a:noFill/>
      <a:prstDash val="solid"/>
      <a:round/>
    </a:ln>
    <a:effectLst/>
    <a:extLst>
      <a:ext uri="{909E8E84-426E-40DD-AFC4-6F175D3DCCD1}">
        <a14:hiddenFill xmlns:a14="http://schemas.microsoft.com/office/drawing/2010/main">
          <a:solidFill>
            <a:sysClr val="window" lastClr="FFFFFF"/>
          </a:solidFill>
        </a14:hiddenFill>
      </a:ext>
      <a:ext uri="{91240B29-F687-4F45-9708-019B960494DF}">
        <a14:hiddenLine xmlns:a14="http://schemas.microsoft.com/office/drawing/2010/main" w="9525" cap="flat" cmpd="sng" algn="ctr">
          <a:solidFill>
            <a:sysClr val="windowText" lastClr="000000">
              <a:lumMod val="15000"/>
              <a:lumOff val="85000"/>
            </a:sysClr>
          </a:solidFill>
          <a:prstDash val="solid"/>
          <a:round/>
        </a14:hiddenLine>
      </a:ext>
    </a:extLst>
  </c:spPr>
  <c:txPr>
    <a:bodyPr/>
    <a:lstStyle/>
    <a:p>
      <a:pPr>
        <a:defRPr sz="1400">
          <a:solidFill>
            <a:sysClr val="windowText" lastClr="000000"/>
          </a:solidFill>
        </a:defRPr>
      </a:pPr>
      <a:endParaRPr lang="fr-FR"/>
    </a:p>
  </c:tx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xMode val="edge"/>
          <c:yMode val="edge"/>
          <c:x val="8.7445796086387494E-3"/>
          <c:y val="0.16815040146674901"/>
          <c:w val="0.98906927548920098"/>
          <c:h val="0.8218891970114270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'1.17'!$D$91</c:f>
              <c:strCache>
                <c:ptCount val="1"/>
                <c:pt idx="0">
                  <c:v>2015-17</c:v>
                </c:pt>
              </c:strCache>
            </c:strRef>
          </c:tx>
          <c:spPr>
            <a:solidFill>
              <a:schemeClr val="bg1">
                <a:lumMod val="75000"/>
              </a:schemeClr>
            </a:solidFill>
            <a:ln w="6350" cmpd="sng">
              <a:solidFill>
                <a:srgbClr val="000000"/>
              </a:solidFill>
              <a:round/>
            </a:ln>
            <a:effectLst/>
          </c:spPr>
          <c:invertIfNegative val="0"/>
          <c:cat>
            <c:strRef>
              <c:f>'1.17'!$C$92:$C$98</c:f>
              <c:strCache>
                <c:ptCount val="7"/>
                <c:pt idx="0">
                  <c:v>Sub-Saharan Africa</c:v>
                </c:pt>
                <c:pt idx="1">
                  <c:v>South and East Asia</c:v>
                </c:pt>
                <c:pt idx="2">
                  <c:v>Middle East and North Africa</c:v>
                </c:pt>
                <c:pt idx="3">
                  <c:v>Americas</c:v>
                </c:pt>
                <c:pt idx="4">
                  <c:v>Eastern Europe and Central Asia</c:v>
                </c:pt>
                <c:pt idx="5">
                  <c:v>Oceania</c:v>
                </c:pt>
                <c:pt idx="6">
                  <c:v>Western Europe</c:v>
                </c:pt>
              </c:strCache>
            </c:strRef>
          </c:cat>
          <c:val>
            <c:numRef>
              <c:f>'1.17'!$D$92:$D$98</c:f>
              <c:numCache>
                <c:formatCode>_(* #,##0_);_(* \(#,##0\);_(* "-"??_);_(@_)</c:formatCode>
                <c:ptCount val="7"/>
                <c:pt idx="0">
                  <c:v>178.18954678441261</c:v>
                </c:pt>
                <c:pt idx="1">
                  <c:v>1348.8157692614859</c:v>
                </c:pt>
                <c:pt idx="2">
                  <c:v>105.5488871607165</c:v>
                </c:pt>
                <c:pt idx="3">
                  <c:v>620.1402876418083</c:v>
                </c:pt>
                <c:pt idx="4">
                  <c:v>174.23093308824531</c:v>
                </c:pt>
                <c:pt idx="5">
                  <c:v>42.924934906316899</c:v>
                </c:pt>
                <c:pt idx="6">
                  <c:v>273.64910311414542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CFA-45D1-8A4E-9ED2201C9680}"/>
            </c:ext>
          </c:extLst>
        </c:ser>
        <c:ser>
          <c:idx val="1"/>
          <c:order val="1"/>
          <c:tx>
            <c:strRef>
              <c:f>'1.17'!$E$91</c:f>
              <c:strCache>
                <c:ptCount val="1"/>
                <c:pt idx="0">
                  <c:v>2027</c:v>
                </c:pt>
              </c:strCache>
            </c:strRef>
          </c:tx>
          <c:spPr>
            <a:solidFill>
              <a:schemeClr val="accent1">
                <a:lumMod val="50000"/>
              </a:schemeClr>
            </a:solidFill>
            <a:ln w="6350" cmpd="sng">
              <a:solidFill>
                <a:srgbClr val="000000"/>
              </a:solidFill>
              <a:round/>
            </a:ln>
            <a:effectLst/>
          </c:spPr>
          <c:invertIfNegative val="0"/>
          <c:cat>
            <c:strRef>
              <c:f>'1.17'!$C$92:$C$98</c:f>
              <c:strCache>
                <c:ptCount val="7"/>
                <c:pt idx="0">
                  <c:v>Sub-Saharan Africa</c:v>
                </c:pt>
                <c:pt idx="1">
                  <c:v>South and East Asia</c:v>
                </c:pt>
                <c:pt idx="2">
                  <c:v>Middle East and North Africa</c:v>
                </c:pt>
                <c:pt idx="3">
                  <c:v>Americas</c:v>
                </c:pt>
                <c:pt idx="4">
                  <c:v>Eastern Europe and Central Asia</c:v>
                </c:pt>
                <c:pt idx="5">
                  <c:v>Oceania</c:v>
                </c:pt>
                <c:pt idx="6">
                  <c:v>Western Europe</c:v>
                </c:pt>
              </c:strCache>
            </c:strRef>
          </c:cat>
          <c:val>
            <c:numRef>
              <c:f>'1.17'!$E$92:$E$98</c:f>
              <c:numCache>
                <c:formatCode>_(* #,##0_);_(* \(#,##0\);_(* "-"??_);_(@_)</c:formatCode>
                <c:ptCount val="7"/>
                <c:pt idx="0">
                  <c:v>231.73521440911401</c:v>
                </c:pt>
                <c:pt idx="1">
                  <c:v>1584.115231331017</c:v>
                </c:pt>
                <c:pt idx="2">
                  <c:v>122.6824554304937</c:v>
                </c:pt>
                <c:pt idx="3">
                  <c:v>707.78142507727102</c:v>
                </c:pt>
                <c:pt idx="4">
                  <c:v>198.63520402316499</c:v>
                </c:pt>
                <c:pt idx="5">
                  <c:v>47.767613446304303</c:v>
                </c:pt>
                <c:pt idx="6">
                  <c:v>282.20411496001191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CFA-45D1-8A4E-9ED2201C968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817274304"/>
        <c:axId val="1677475312"/>
      </c:barChart>
      <c:lineChart>
        <c:grouping val="standard"/>
        <c:varyColors val="0"/>
        <c:ser>
          <c:idx val="2"/>
          <c:order val="2"/>
          <c:tx>
            <c:strRef>
              <c:f>'1.17'!$F$91</c:f>
              <c:strCache>
                <c:ptCount val="1"/>
                <c:pt idx="0">
                  <c:v>Growth, 2015-17 to 2027 (right axis)</c:v>
                </c:pt>
              </c:strCache>
            </c:strRef>
          </c:tx>
          <c:spPr>
            <a:ln w="6350" cap="rnd" cmpd="sng" algn="ctr">
              <a:noFill/>
              <a:prstDash val="solid"/>
              <a:round/>
            </a:ln>
            <a:effectLst/>
            <a:extLst>
              <a:ext uri="{91240B29-F687-4F45-9708-019B960494DF}">
                <a14:hiddenLine xmlns:a14="http://schemas.microsoft.com/office/drawing/2010/main" w="6350" cap="rnd" cmpd="sng" algn="ctr">
                  <a:solidFill>
                    <a:sysClr val="windowText" lastClr="000000"/>
                  </a:solidFill>
                  <a:prstDash val="solid"/>
                  <a:round/>
                </a14:hiddenLine>
              </a:ext>
            </a:extLst>
          </c:spPr>
          <c:marker>
            <c:symbol val="diamond"/>
            <c:size val="9"/>
            <c:spPr>
              <a:solidFill>
                <a:srgbClr val="000000"/>
              </a:solidFill>
              <a:ln w="6350">
                <a:solidFill>
                  <a:srgbClr val="000000"/>
                </a:solidFill>
                <a:prstDash val="solid"/>
              </a:ln>
              <a:effectLst/>
              <a:extLst/>
            </c:spPr>
          </c:marker>
          <c:val>
            <c:numRef>
              <c:f>'1.17'!$F$92:$F$98</c:f>
              <c:numCache>
                <c:formatCode>General</c:formatCode>
                <c:ptCount val="7"/>
                <c:pt idx="0">
                  <c:v>30.049836587487938</c:v>
                </c:pt>
                <c:pt idx="1">
                  <c:v>17.4448925814653</c:v>
                </c:pt>
                <c:pt idx="2">
                  <c:v>16.232827015682581</c:v>
                </c:pt>
                <c:pt idx="3">
                  <c:v>14.13246956889925</c:v>
                </c:pt>
                <c:pt idx="4">
                  <c:v>14.00685314734511</c:v>
                </c:pt>
                <c:pt idx="5">
                  <c:v>11.281737643997561</c:v>
                </c:pt>
                <c:pt idx="6">
                  <c:v>3.126270741804027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3CFA-45D1-8A4E-9ED2201C968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797119920"/>
        <c:axId val="1797012816"/>
      </c:lineChart>
      <c:catAx>
        <c:axId val="1817274304"/>
        <c:scaling>
          <c:orientation val="minMax"/>
        </c:scaling>
        <c:delete val="0"/>
        <c:axPos val="b"/>
        <c:majorGridlines>
          <c:spPr>
            <a:ln w="9525" cmpd="sng">
              <a:solidFill>
                <a:srgbClr val="FFFFFF"/>
              </a:solidFill>
              <a:prstDash val="solid"/>
            </a:ln>
          </c:spPr>
        </c:majorGridlines>
        <c:numFmt formatCode="General" sourceLinked="0"/>
        <c:majorTickMark val="in"/>
        <c:minorTickMark val="none"/>
        <c:tickLblPos val="low"/>
        <c:spPr>
          <a:noFill/>
          <a:ln w="9525">
            <a:solidFill>
              <a:srgbClr val="000000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c:spPr>
        <c:txPr>
          <a:bodyPr rot="-60000000" vert="horz"/>
          <a:lstStyle/>
          <a:p>
            <a:pPr>
              <a:defRPr/>
            </a:pPr>
            <a:endParaRPr lang="fr-FR"/>
          </a:p>
        </c:txPr>
        <c:crossAx val="1677475312"/>
        <c:crosses val="autoZero"/>
        <c:auto val="1"/>
        <c:lblAlgn val="ctr"/>
        <c:lblOffset val="0"/>
        <c:tickLblSkip val="1"/>
        <c:noMultiLvlLbl val="0"/>
      </c:catAx>
      <c:valAx>
        <c:axId val="1677475312"/>
        <c:scaling>
          <c:orientation val="minMax"/>
        </c:scaling>
        <c:delete val="0"/>
        <c:axPos val="l"/>
        <c:majorGridlines>
          <c:spPr>
            <a:ln w="9525" cmpd="sng">
              <a:solidFill>
                <a:srgbClr val="FFFFFF"/>
              </a:solidFill>
              <a:prstDash val="solid"/>
            </a:ln>
          </c:spPr>
        </c:majorGridlines>
        <c:numFmt formatCode="General" sourceLinked="0"/>
        <c:majorTickMark val="in"/>
        <c:minorTickMark val="none"/>
        <c:tickLblPos val="nextTo"/>
        <c:spPr>
          <a:noFill/>
          <a:ln w="9525">
            <a:solidFill>
              <a:srgbClr val="000000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c:spPr>
        <c:txPr>
          <a:bodyPr rot="-60000000" vert="horz"/>
          <a:lstStyle/>
          <a:p>
            <a:pPr>
              <a:defRPr/>
            </a:pPr>
            <a:endParaRPr lang="fr-FR"/>
          </a:p>
        </c:txPr>
        <c:crossAx val="1817274304"/>
        <c:crosses val="autoZero"/>
        <c:crossBetween val="between"/>
      </c:valAx>
      <c:valAx>
        <c:axId val="1797012816"/>
        <c:scaling>
          <c:orientation val="minMax"/>
        </c:scaling>
        <c:delete val="0"/>
        <c:axPos val="r"/>
        <c:title>
          <c:tx>
            <c:rich>
              <a:bodyPr rot="0" vert="horz"/>
              <a:lstStyle/>
              <a:p>
                <a:pPr>
                  <a:defRPr/>
                </a:pPr>
                <a:r>
                  <a:rPr lang="en-GB"/>
                  <a:t>%</a:t>
                </a:r>
              </a:p>
            </c:rich>
          </c:tx>
          <c:layout>
            <c:manualLayout>
              <c:xMode val="edge"/>
              <c:yMode val="edge"/>
              <c:x val="0.969511541209778"/>
              <c:y val="0.10956441674006299"/>
            </c:manualLayout>
          </c:layout>
          <c:overlay val="0"/>
        </c:title>
        <c:numFmt formatCode="General" sourceLinked="0"/>
        <c:majorTickMark val="in"/>
        <c:minorTickMark val="none"/>
        <c:tickLblPos val="nextTo"/>
        <c:spPr>
          <a:noFill/>
          <a:ln w="9525">
            <a:solidFill>
              <a:srgbClr val="000000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c:spPr>
        <c:txPr>
          <a:bodyPr rot="-60000000" vert="horz"/>
          <a:lstStyle/>
          <a:p>
            <a:pPr>
              <a:defRPr/>
            </a:pPr>
            <a:endParaRPr lang="fr-FR"/>
          </a:p>
        </c:txPr>
        <c:crossAx val="1797119920"/>
        <c:crosses val="max"/>
        <c:crossBetween val="between"/>
      </c:valAx>
      <c:catAx>
        <c:axId val="1797119920"/>
        <c:scaling>
          <c:orientation val="minMax"/>
        </c:scaling>
        <c:delete val="1"/>
        <c:axPos val="b"/>
        <c:majorTickMark val="out"/>
        <c:minorTickMark val="none"/>
        <c:tickLblPos val="nextTo"/>
        <c:crossAx val="1797012816"/>
        <c:crossesAt val="0"/>
        <c:auto val="1"/>
        <c:lblAlgn val="ctr"/>
        <c:lblOffset val="100"/>
        <c:noMultiLvlLbl val="0"/>
      </c:catAx>
      <c:spPr>
        <a:solidFill>
          <a:srgbClr val="F4FFFF"/>
        </a:solidFill>
        <a:ln w="9525">
          <a:solidFill>
            <a:srgbClr val="000000"/>
          </a:solidFill>
        </a:ln>
      </c:spPr>
    </c:plotArea>
    <c:legend>
      <c:legendPos val="r"/>
      <c:layout>
        <c:manualLayout>
          <c:xMode val="edge"/>
          <c:yMode val="edge"/>
          <c:x val="7.4060231500364102E-2"/>
          <c:y val="9.5919964485004797E-2"/>
          <c:w val="0.87784256699421603"/>
          <c:h val="7.4703011413678994E-2"/>
        </c:manualLayout>
      </c:layout>
      <c:overlay val="1"/>
      <c:spPr>
        <a:solidFill>
          <a:srgbClr val="EAEAEA"/>
        </a:solidFill>
        <a:ln>
          <a:noFill/>
          <a:round/>
        </a:ln>
        <a:effectLst/>
        <a:extLst>
          <a:ext uri="{91240B29-F687-4F45-9708-019B960494DF}">
            <a14:hiddenLine xmlns:a14="http://schemas.microsoft.com/office/drawing/2010/main">
              <a:noFill/>
              <a:round/>
            </a14:hiddenLine>
          </a:ext>
        </a:extLst>
      </c:spPr>
    </c:legend>
    <c:plotVisOnly val="1"/>
    <c:dispBlanksAs val="gap"/>
    <c:showDLblsOverMax val="1"/>
  </c:chart>
  <c:spPr>
    <a:noFill/>
    <a:ln w="9525" cap="flat" cmpd="sng" algn="ctr">
      <a:noFill/>
      <a:prstDash val="solid"/>
      <a:round/>
    </a:ln>
    <a:effectLst/>
    <a:extLst>
      <a:ext uri="{909E8E84-426E-40DD-AFC4-6F175D3DCCD1}">
        <a14:hiddenFill xmlns:a14="http://schemas.microsoft.com/office/drawing/2010/main">
          <a:solidFill>
            <a:sysClr val="window" lastClr="FFFFFF"/>
          </a:solidFill>
        </a14:hiddenFill>
      </a:ext>
      <a:ext uri="{91240B29-F687-4F45-9708-019B960494DF}">
        <a14:hiddenLine xmlns:a14="http://schemas.microsoft.com/office/drawing/2010/main" w="9525" cap="flat" cmpd="sng" algn="ctr">
          <a:solidFill>
            <a:sysClr val="windowText" lastClr="000000">
              <a:tint val="75000"/>
              <a:shade val="95000"/>
              <a:satMod val="105000"/>
            </a:sysClr>
          </a:solidFill>
          <a:prstDash val="solid"/>
          <a:round/>
        </a14:hiddenLine>
      </a:ext>
    </a:extLst>
  </c:spPr>
  <c:txPr>
    <a:bodyPr/>
    <a:lstStyle/>
    <a:p>
      <a:pPr>
        <a:defRPr sz="1400">
          <a:latin typeface="Constantia" panose="02030602050306030303" pitchFamily="18" charset="0"/>
        </a:defRPr>
      </a:pPr>
      <a:endParaRPr lang="fr-FR"/>
    </a:p>
  </c:txPr>
  <c:externalData r:id="rId1">
    <c:autoUpdate val="0"/>
  </c:externalData>
  <c:userShapes r:id="rId2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6.4848568991848293E-2"/>
          <c:y val="2.89107228979621E-2"/>
          <c:w val="0.93296529369597103"/>
          <c:h val="0.904519594699147"/>
        </c:manualLayout>
      </c:layout>
      <c:barChart>
        <c:barDir val="col"/>
        <c:grouping val="stacked"/>
        <c:varyColors val="0"/>
        <c:ser>
          <c:idx val="5"/>
          <c:order val="5"/>
          <c:tx>
            <c:v>Projected1</c:v>
          </c:tx>
          <c:spPr>
            <a:solidFill>
              <a:schemeClr val="bg1">
                <a:lumMod val="85000"/>
              </a:schemeClr>
            </a:solidFill>
            <a:ln>
              <a:solidFill>
                <a:srgbClr val="FFFFFF"/>
              </a:solidFill>
            </a:ln>
          </c:spPr>
          <c:invertIfNegative val="0"/>
          <c:cat>
            <c:numLit>
              <c:formatCode>General</c:formatCode>
              <c:ptCount val="38"/>
              <c:pt idx="0">
                <c:v>1990</c:v>
              </c:pt>
              <c:pt idx="1">
                <c:v>1991</c:v>
              </c:pt>
              <c:pt idx="2">
                <c:v>1992</c:v>
              </c:pt>
              <c:pt idx="3">
                <c:v>1993</c:v>
              </c:pt>
              <c:pt idx="4">
                <c:v>1994</c:v>
              </c:pt>
              <c:pt idx="5">
                <c:v>1995</c:v>
              </c:pt>
              <c:pt idx="6">
                <c:v>1996</c:v>
              </c:pt>
              <c:pt idx="7">
                <c:v>1997</c:v>
              </c:pt>
              <c:pt idx="8">
                <c:v>1998</c:v>
              </c:pt>
              <c:pt idx="9">
                <c:v>1999</c:v>
              </c:pt>
              <c:pt idx="10">
                <c:v>2000</c:v>
              </c:pt>
              <c:pt idx="11">
                <c:v>2001</c:v>
              </c:pt>
              <c:pt idx="12">
                <c:v>2002</c:v>
              </c:pt>
              <c:pt idx="13">
                <c:v>2003</c:v>
              </c:pt>
              <c:pt idx="14">
                <c:v>2004</c:v>
              </c:pt>
              <c:pt idx="15">
                <c:v>2005</c:v>
              </c:pt>
              <c:pt idx="16">
                <c:v>2006</c:v>
              </c:pt>
              <c:pt idx="17">
                <c:v>2007</c:v>
              </c:pt>
              <c:pt idx="18">
                <c:v>2008</c:v>
              </c:pt>
              <c:pt idx="19">
                <c:v>2009</c:v>
              </c:pt>
              <c:pt idx="20">
                <c:v>2010</c:v>
              </c:pt>
              <c:pt idx="21">
                <c:v>2011</c:v>
              </c:pt>
              <c:pt idx="22">
                <c:v>2012</c:v>
              </c:pt>
              <c:pt idx="23">
                <c:v>2013</c:v>
              </c:pt>
              <c:pt idx="24">
                <c:v>2014</c:v>
              </c:pt>
              <c:pt idx="25">
                <c:v>2015</c:v>
              </c:pt>
              <c:pt idx="26">
                <c:v>2016</c:v>
              </c:pt>
              <c:pt idx="27">
                <c:v>2017</c:v>
              </c:pt>
              <c:pt idx="28">
                <c:v>2018</c:v>
              </c:pt>
              <c:pt idx="29">
                <c:v>2019</c:v>
              </c:pt>
              <c:pt idx="30">
                <c:v>2020</c:v>
              </c:pt>
              <c:pt idx="31">
                <c:v>2021</c:v>
              </c:pt>
              <c:pt idx="32">
                <c:v>2022</c:v>
              </c:pt>
              <c:pt idx="33">
                <c:v>2023</c:v>
              </c:pt>
              <c:pt idx="34">
                <c:v>2024</c:v>
              </c:pt>
              <c:pt idx="35">
                <c:v>2025</c:v>
              </c:pt>
              <c:pt idx="36">
                <c:v>2026</c:v>
              </c:pt>
              <c:pt idx="37">
                <c:v>2027</c:v>
              </c:pt>
            </c:numLit>
          </c:cat>
          <c:val>
            <c:numLit>
              <c:formatCode>General</c:formatCode>
              <c:ptCount val="38"/>
              <c:pt idx="0">
                <c:v>0</c:v>
              </c:pt>
              <c:pt idx="1">
                <c:v>0</c:v>
              </c:pt>
              <c:pt idx="2">
                <c:v>0</c:v>
              </c:pt>
              <c:pt idx="3">
                <c:v>0</c:v>
              </c:pt>
              <c:pt idx="4">
                <c:v>0</c:v>
              </c:pt>
              <c:pt idx="5">
                <c:v>0</c:v>
              </c:pt>
              <c:pt idx="6">
                <c:v>0</c:v>
              </c:pt>
              <c:pt idx="7">
                <c:v>0</c:v>
              </c:pt>
              <c:pt idx="8">
                <c:v>0</c:v>
              </c:pt>
              <c:pt idx="9">
                <c:v>0</c:v>
              </c:pt>
              <c:pt idx="10">
                <c:v>0</c:v>
              </c:pt>
              <c:pt idx="11">
                <c:v>0</c:v>
              </c:pt>
              <c:pt idx="12">
                <c:v>0</c:v>
              </c:pt>
              <c:pt idx="13">
                <c:v>0</c:v>
              </c:pt>
              <c:pt idx="14">
                <c:v>0</c:v>
              </c:pt>
              <c:pt idx="15">
                <c:v>0</c:v>
              </c:pt>
              <c:pt idx="16">
                <c:v>0</c:v>
              </c:pt>
              <c:pt idx="17">
                <c:v>0</c:v>
              </c:pt>
              <c:pt idx="18">
                <c:v>0</c:v>
              </c:pt>
              <c:pt idx="19">
                <c:v>0</c:v>
              </c:pt>
              <c:pt idx="20">
                <c:v>0</c:v>
              </c:pt>
              <c:pt idx="21">
                <c:v>0</c:v>
              </c:pt>
              <c:pt idx="22">
                <c:v>0</c:v>
              </c:pt>
              <c:pt idx="23">
                <c:v>0</c:v>
              </c:pt>
              <c:pt idx="24">
                <c:v>0</c:v>
              </c:pt>
              <c:pt idx="25">
                <c:v>0</c:v>
              </c:pt>
              <c:pt idx="26">
                <c:v>0</c:v>
              </c:pt>
              <c:pt idx="27">
                <c:v>0</c:v>
              </c:pt>
              <c:pt idx="28">
                <c:v>1</c:v>
              </c:pt>
              <c:pt idx="29">
                <c:v>1</c:v>
              </c:pt>
              <c:pt idx="30">
                <c:v>1</c:v>
              </c:pt>
              <c:pt idx="31">
                <c:v>1</c:v>
              </c:pt>
              <c:pt idx="32">
                <c:v>1</c:v>
              </c:pt>
              <c:pt idx="33">
                <c:v>1</c:v>
              </c:pt>
              <c:pt idx="34">
                <c:v>1</c:v>
              </c:pt>
              <c:pt idx="35">
                <c:v>1</c:v>
              </c:pt>
              <c:pt idx="36">
                <c:v>1</c:v>
              </c:pt>
              <c:pt idx="37">
                <c:v>1</c:v>
              </c:pt>
            </c:numLit>
          </c:val>
          <c:extLst>
            <c:ext xmlns:c16="http://schemas.microsoft.com/office/drawing/2014/chart" uri="{C3380CC4-5D6E-409C-BE32-E72D297353CC}">
              <c16:uniqueId val="{00000000-3A2E-40F4-91E1-462BB070F3DF}"/>
            </c:ext>
          </c:extLst>
        </c:ser>
        <c:ser>
          <c:idx val="6"/>
          <c:order val="6"/>
          <c:tx>
            <c:v>Projected2</c:v>
          </c:tx>
          <c:spPr>
            <a:solidFill>
              <a:schemeClr val="bg1">
                <a:lumMod val="85000"/>
              </a:schemeClr>
            </a:solidFill>
            <a:ln>
              <a:solidFill>
                <a:srgbClr val="FFFFFF"/>
              </a:solidFill>
            </a:ln>
          </c:spPr>
          <c:invertIfNegative val="0"/>
          <c:cat>
            <c:numLit>
              <c:formatCode>General</c:formatCode>
              <c:ptCount val="38"/>
              <c:pt idx="0">
                <c:v>1990</c:v>
              </c:pt>
              <c:pt idx="1">
                <c:v>1991</c:v>
              </c:pt>
              <c:pt idx="2">
                <c:v>1992</c:v>
              </c:pt>
              <c:pt idx="3">
                <c:v>1993</c:v>
              </c:pt>
              <c:pt idx="4">
                <c:v>1994</c:v>
              </c:pt>
              <c:pt idx="5">
                <c:v>1995</c:v>
              </c:pt>
              <c:pt idx="6">
                <c:v>1996</c:v>
              </c:pt>
              <c:pt idx="7">
                <c:v>1997</c:v>
              </c:pt>
              <c:pt idx="8">
                <c:v>1998</c:v>
              </c:pt>
              <c:pt idx="9">
                <c:v>1999</c:v>
              </c:pt>
              <c:pt idx="10">
                <c:v>2000</c:v>
              </c:pt>
              <c:pt idx="11">
                <c:v>2001</c:v>
              </c:pt>
              <c:pt idx="12">
                <c:v>2002</c:v>
              </c:pt>
              <c:pt idx="13">
                <c:v>2003</c:v>
              </c:pt>
              <c:pt idx="14">
                <c:v>2004</c:v>
              </c:pt>
              <c:pt idx="15">
                <c:v>2005</c:v>
              </c:pt>
              <c:pt idx="16">
                <c:v>2006</c:v>
              </c:pt>
              <c:pt idx="17">
                <c:v>2007</c:v>
              </c:pt>
              <c:pt idx="18">
                <c:v>2008</c:v>
              </c:pt>
              <c:pt idx="19">
                <c:v>2009</c:v>
              </c:pt>
              <c:pt idx="20">
                <c:v>2010</c:v>
              </c:pt>
              <c:pt idx="21">
                <c:v>2011</c:v>
              </c:pt>
              <c:pt idx="22">
                <c:v>2012</c:v>
              </c:pt>
              <c:pt idx="23">
                <c:v>2013</c:v>
              </c:pt>
              <c:pt idx="24">
                <c:v>2014</c:v>
              </c:pt>
              <c:pt idx="25">
                <c:v>2015</c:v>
              </c:pt>
              <c:pt idx="26">
                <c:v>2016</c:v>
              </c:pt>
              <c:pt idx="27">
                <c:v>2017</c:v>
              </c:pt>
              <c:pt idx="28">
                <c:v>2018</c:v>
              </c:pt>
              <c:pt idx="29">
                <c:v>2019</c:v>
              </c:pt>
              <c:pt idx="30">
                <c:v>2020</c:v>
              </c:pt>
              <c:pt idx="31">
                <c:v>2021</c:v>
              </c:pt>
              <c:pt idx="32">
                <c:v>2022</c:v>
              </c:pt>
              <c:pt idx="33">
                <c:v>2023</c:v>
              </c:pt>
              <c:pt idx="34">
                <c:v>2024</c:v>
              </c:pt>
              <c:pt idx="35">
                <c:v>2025</c:v>
              </c:pt>
              <c:pt idx="36">
                <c:v>2026</c:v>
              </c:pt>
              <c:pt idx="37">
                <c:v>2027</c:v>
              </c:pt>
            </c:numLit>
          </c:cat>
          <c:val>
            <c:numLit>
              <c:formatCode>General</c:formatCode>
              <c:ptCount val="38"/>
              <c:pt idx="0">
                <c:v>0</c:v>
              </c:pt>
              <c:pt idx="1">
                <c:v>0</c:v>
              </c:pt>
              <c:pt idx="2">
                <c:v>0</c:v>
              </c:pt>
              <c:pt idx="3">
                <c:v>0</c:v>
              </c:pt>
              <c:pt idx="4">
                <c:v>0</c:v>
              </c:pt>
              <c:pt idx="5">
                <c:v>0</c:v>
              </c:pt>
              <c:pt idx="6">
                <c:v>0</c:v>
              </c:pt>
              <c:pt idx="7">
                <c:v>0</c:v>
              </c:pt>
              <c:pt idx="8">
                <c:v>0</c:v>
              </c:pt>
              <c:pt idx="9">
                <c:v>0</c:v>
              </c:pt>
              <c:pt idx="10">
                <c:v>0</c:v>
              </c:pt>
              <c:pt idx="11">
                <c:v>0</c:v>
              </c:pt>
              <c:pt idx="12">
                <c:v>0</c:v>
              </c:pt>
              <c:pt idx="13">
                <c:v>0</c:v>
              </c:pt>
              <c:pt idx="14">
                <c:v>0</c:v>
              </c:pt>
              <c:pt idx="15">
                <c:v>0</c:v>
              </c:pt>
              <c:pt idx="16">
                <c:v>0</c:v>
              </c:pt>
              <c:pt idx="17">
                <c:v>0</c:v>
              </c:pt>
              <c:pt idx="18">
                <c:v>0</c:v>
              </c:pt>
              <c:pt idx="19">
                <c:v>0</c:v>
              </c:pt>
              <c:pt idx="20">
                <c:v>0</c:v>
              </c:pt>
              <c:pt idx="21">
                <c:v>0</c:v>
              </c:pt>
              <c:pt idx="22">
                <c:v>0</c:v>
              </c:pt>
              <c:pt idx="23">
                <c:v>0</c:v>
              </c:pt>
              <c:pt idx="24">
                <c:v>0</c:v>
              </c:pt>
              <c:pt idx="25">
                <c:v>0</c:v>
              </c:pt>
              <c:pt idx="26">
                <c:v>0</c:v>
              </c:pt>
              <c:pt idx="27">
                <c:v>0</c:v>
              </c:pt>
              <c:pt idx="28">
                <c:v>1</c:v>
              </c:pt>
              <c:pt idx="29">
                <c:v>1</c:v>
              </c:pt>
              <c:pt idx="30">
                <c:v>1</c:v>
              </c:pt>
              <c:pt idx="31">
                <c:v>1</c:v>
              </c:pt>
              <c:pt idx="32">
                <c:v>1</c:v>
              </c:pt>
              <c:pt idx="33">
                <c:v>1</c:v>
              </c:pt>
              <c:pt idx="34">
                <c:v>1</c:v>
              </c:pt>
              <c:pt idx="35">
                <c:v>1</c:v>
              </c:pt>
              <c:pt idx="36">
                <c:v>1</c:v>
              </c:pt>
              <c:pt idx="37">
                <c:v>1</c:v>
              </c:pt>
            </c:numLit>
          </c:val>
          <c:extLst>
            <c:ext xmlns:c16="http://schemas.microsoft.com/office/drawing/2014/chart" uri="{C3380CC4-5D6E-409C-BE32-E72D297353CC}">
              <c16:uniqueId val="{00000001-3A2E-40F4-91E1-462BB070F3DF}"/>
            </c:ext>
          </c:extLst>
        </c:ser>
        <c:ser>
          <c:idx val="7"/>
          <c:order val="7"/>
          <c:tx>
            <c:v>Projected3</c:v>
          </c:tx>
          <c:spPr>
            <a:solidFill>
              <a:schemeClr val="bg1">
                <a:lumMod val="85000"/>
              </a:schemeClr>
            </a:solidFill>
            <a:ln>
              <a:solidFill>
                <a:srgbClr val="FFFFFF"/>
              </a:solidFill>
            </a:ln>
          </c:spPr>
          <c:invertIfNegative val="0"/>
          <c:cat>
            <c:numLit>
              <c:formatCode>General</c:formatCode>
              <c:ptCount val="38"/>
              <c:pt idx="0">
                <c:v>1990</c:v>
              </c:pt>
              <c:pt idx="1">
                <c:v>1991</c:v>
              </c:pt>
              <c:pt idx="2">
                <c:v>1992</c:v>
              </c:pt>
              <c:pt idx="3">
                <c:v>1993</c:v>
              </c:pt>
              <c:pt idx="4">
                <c:v>1994</c:v>
              </c:pt>
              <c:pt idx="5">
                <c:v>1995</c:v>
              </c:pt>
              <c:pt idx="6">
                <c:v>1996</c:v>
              </c:pt>
              <c:pt idx="7">
                <c:v>1997</c:v>
              </c:pt>
              <c:pt idx="8">
                <c:v>1998</c:v>
              </c:pt>
              <c:pt idx="9">
                <c:v>1999</c:v>
              </c:pt>
              <c:pt idx="10">
                <c:v>2000</c:v>
              </c:pt>
              <c:pt idx="11">
                <c:v>2001</c:v>
              </c:pt>
              <c:pt idx="12">
                <c:v>2002</c:v>
              </c:pt>
              <c:pt idx="13">
                <c:v>2003</c:v>
              </c:pt>
              <c:pt idx="14">
                <c:v>2004</c:v>
              </c:pt>
              <c:pt idx="15">
                <c:v>2005</c:v>
              </c:pt>
              <c:pt idx="16">
                <c:v>2006</c:v>
              </c:pt>
              <c:pt idx="17">
                <c:v>2007</c:v>
              </c:pt>
              <c:pt idx="18">
                <c:v>2008</c:v>
              </c:pt>
              <c:pt idx="19">
                <c:v>2009</c:v>
              </c:pt>
              <c:pt idx="20">
                <c:v>2010</c:v>
              </c:pt>
              <c:pt idx="21">
                <c:v>2011</c:v>
              </c:pt>
              <c:pt idx="22">
                <c:v>2012</c:v>
              </c:pt>
              <c:pt idx="23">
                <c:v>2013</c:v>
              </c:pt>
              <c:pt idx="24">
                <c:v>2014</c:v>
              </c:pt>
              <c:pt idx="25">
                <c:v>2015</c:v>
              </c:pt>
              <c:pt idx="26">
                <c:v>2016</c:v>
              </c:pt>
              <c:pt idx="27">
                <c:v>2017</c:v>
              </c:pt>
              <c:pt idx="28">
                <c:v>2018</c:v>
              </c:pt>
              <c:pt idx="29">
                <c:v>2019</c:v>
              </c:pt>
              <c:pt idx="30">
                <c:v>2020</c:v>
              </c:pt>
              <c:pt idx="31">
                <c:v>2021</c:v>
              </c:pt>
              <c:pt idx="32">
                <c:v>2022</c:v>
              </c:pt>
              <c:pt idx="33">
                <c:v>2023</c:v>
              </c:pt>
              <c:pt idx="34">
                <c:v>2024</c:v>
              </c:pt>
              <c:pt idx="35">
                <c:v>2025</c:v>
              </c:pt>
              <c:pt idx="36">
                <c:v>2026</c:v>
              </c:pt>
              <c:pt idx="37">
                <c:v>2027</c:v>
              </c:pt>
            </c:numLit>
          </c:cat>
          <c:val>
            <c:numLit>
              <c:formatCode>General</c:formatCode>
              <c:ptCount val="38"/>
              <c:pt idx="0">
                <c:v>0</c:v>
              </c:pt>
              <c:pt idx="1">
                <c:v>0</c:v>
              </c:pt>
              <c:pt idx="2">
                <c:v>0</c:v>
              </c:pt>
              <c:pt idx="3">
                <c:v>0</c:v>
              </c:pt>
              <c:pt idx="4">
                <c:v>0</c:v>
              </c:pt>
              <c:pt idx="5">
                <c:v>0</c:v>
              </c:pt>
              <c:pt idx="6">
                <c:v>0</c:v>
              </c:pt>
              <c:pt idx="7">
                <c:v>0</c:v>
              </c:pt>
              <c:pt idx="8">
                <c:v>0</c:v>
              </c:pt>
              <c:pt idx="9">
                <c:v>0</c:v>
              </c:pt>
              <c:pt idx="10">
                <c:v>0</c:v>
              </c:pt>
              <c:pt idx="11">
                <c:v>0</c:v>
              </c:pt>
              <c:pt idx="12">
                <c:v>0</c:v>
              </c:pt>
              <c:pt idx="13">
                <c:v>0</c:v>
              </c:pt>
              <c:pt idx="14">
                <c:v>0</c:v>
              </c:pt>
              <c:pt idx="15">
                <c:v>0</c:v>
              </c:pt>
              <c:pt idx="16">
                <c:v>0</c:v>
              </c:pt>
              <c:pt idx="17">
                <c:v>0</c:v>
              </c:pt>
              <c:pt idx="18">
                <c:v>0</c:v>
              </c:pt>
              <c:pt idx="19">
                <c:v>0</c:v>
              </c:pt>
              <c:pt idx="20">
                <c:v>0</c:v>
              </c:pt>
              <c:pt idx="21">
                <c:v>0</c:v>
              </c:pt>
              <c:pt idx="22">
                <c:v>0</c:v>
              </c:pt>
              <c:pt idx="23">
                <c:v>0</c:v>
              </c:pt>
              <c:pt idx="24">
                <c:v>0</c:v>
              </c:pt>
              <c:pt idx="25">
                <c:v>0</c:v>
              </c:pt>
              <c:pt idx="26">
                <c:v>0</c:v>
              </c:pt>
              <c:pt idx="27">
                <c:v>0</c:v>
              </c:pt>
              <c:pt idx="28">
                <c:v>1</c:v>
              </c:pt>
              <c:pt idx="29">
                <c:v>1</c:v>
              </c:pt>
              <c:pt idx="30">
                <c:v>1</c:v>
              </c:pt>
              <c:pt idx="31">
                <c:v>1</c:v>
              </c:pt>
              <c:pt idx="32">
                <c:v>1</c:v>
              </c:pt>
              <c:pt idx="33">
                <c:v>1</c:v>
              </c:pt>
              <c:pt idx="34">
                <c:v>1</c:v>
              </c:pt>
              <c:pt idx="35">
                <c:v>1</c:v>
              </c:pt>
              <c:pt idx="36">
                <c:v>1</c:v>
              </c:pt>
              <c:pt idx="37">
                <c:v>1</c:v>
              </c:pt>
            </c:numLit>
          </c:val>
          <c:extLst>
            <c:ext xmlns:c16="http://schemas.microsoft.com/office/drawing/2014/chart" uri="{C3380CC4-5D6E-409C-BE32-E72D297353CC}">
              <c16:uniqueId val="{00000002-3A2E-40F4-91E1-462BB070F3DF}"/>
            </c:ext>
          </c:extLst>
        </c:ser>
        <c:ser>
          <c:idx val="8"/>
          <c:order val="8"/>
          <c:tx>
            <c:v>Projected4</c:v>
          </c:tx>
          <c:spPr>
            <a:solidFill>
              <a:schemeClr val="bg1">
                <a:lumMod val="85000"/>
              </a:schemeClr>
            </a:solidFill>
            <a:ln>
              <a:solidFill>
                <a:srgbClr val="FFFFFF"/>
              </a:solidFill>
            </a:ln>
          </c:spPr>
          <c:invertIfNegative val="0"/>
          <c:cat>
            <c:numLit>
              <c:formatCode>General</c:formatCode>
              <c:ptCount val="38"/>
              <c:pt idx="0">
                <c:v>1990</c:v>
              </c:pt>
              <c:pt idx="1">
                <c:v>1991</c:v>
              </c:pt>
              <c:pt idx="2">
                <c:v>1992</c:v>
              </c:pt>
              <c:pt idx="3">
                <c:v>1993</c:v>
              </c:pt>
              <c:pt idx="4">
                <c:v>1994</c:v>
              </c:pt>
              <c:pt idx="5">
                <c:v>1995</c:v>
              </c:pt>
              <c:pt idx="6">
                <c:v>1996</c:v>
              </c:pt>
              <c:pt idx="7">
                <c:v>1997</c:v>
              </c:pt>
              <c:pt idx="8">
                <c:v>1998</c:v>
              </c:pt>
              <c:pt idx="9">
                <c:v>1999</c:v>
              </c:pt>
              <c:pt idx="10">
                <c:v>2000</c:v>
              </c:pt>
              <c:pt idx="11">
                <c:v>2001</c:v>
              </c:pt>
              <c:pt idx="12">
                <c:v>2002</c:v>
              </c:pt>
              <c:pt idx="13">
                <c:v>2003</c:v>
              </c:pt>
              <c:pt idx="14">
                <c:v>2004</c:v>
              </c:pt>
              <c:pt idx="15">
                <c:v>2005</c:v>
              </c:pt>
              <c:pt idx="16">
                <c:v>2006</c:v>
              </c:pt>
              <c:pt idx="17">
                <c:v>2007</c:v>
              </c:pt>
              <c:pt idx="18">
                <c:v>2008</c:v>
              </c:pt>
              <c:pt idx="19">
                <c:v>2009</c:v>
              </c:pt>
              <c:pt idx="20">
                <c:v>2010</c:v>
              </c:pt>
              <c:pt idx="21">
                <c:v>2011</c:v>
              </c:pt>
              <c:pt idx="22">
                <c:v>2012</c:v>
              </c:pt>
              <c:pt idx="23">
                <c:v>2013</c:v>
              </c:pt>
              <c:pt idx="24">
                <c:v>2014</c:v>
              </c:pt>
              <c:pt idx="25">
                <c:v>2015</c:v>
              </c:pt>
              <c:pt idx="26">
                <c:v>2016</c:v>
              </c:pt>
              <c:pt idx="27">
                <c:v>2017</c:v>
              </c:pt>
              <c:pt idx="28">
                <c:v>2018</c:v>
              </c:pt>
              <c:pt idx="29">
                <c:v>2019</c:v>
              </c:pt>
              <c:pt idx="30">
                <c:v>2020</c:v>
              </c:pt>
              <c:pt idx="31">
                <c:v>2021</c:v>
              </c:pt>
              <c:pt idx="32">
                <c:v>2022</c:v>
              </c:pt>
              <c:pt idx="33">
                <c:v>2023</c:v>
              </c:pt>
              <c:pt idx="34">
                <c:v>2024</c:v>
              </c:pt>
              <c:pt idx="35">
                <c:v>2025</c:v>
              </c:pt>
              <c:pt idx="36">
                <c:v>2026</c:v>
              </c:pt>
              <c:pt idx="37">
                <c:v>2027</c:v>
              </c:pt>
            </c:numLit>
          </c:cat>
          <c:val>
            <c:numLit>
              <c:formatCode>General</c:formatCode>
              <c:ptCount val="38"/>
              <c:pt idx="0">
                <c:v>0</c:v>
              </c:pt>
              <c:pt idx="1">
                <c:v>0</c:v>
              </c:pt>
              <c:pt idx="2">
                <c:v>0</c:v>
              </c:pt>
              <c:pt idx="3">
                <c:v>0</c:v>
              </c:pt>
              <c:pt idx="4">
                <c:v>0</c:v>
              </c:pt>
              <c:pt idx="5">
                <c:v>0</c:v>
              </c:pt>
              <c:pt idx="6">
                <c:v>0</c:v>
              </c:pt>
              <c:pt idx="7">
                <c:v>0</c:v>
              </c:pt>
              <c:pt idx="8">
                <c:v>0</c:v>
              </c:pt>
              <c:pt idx="9">
                <c:v>0</c:v>
              </c:pt>
              <c:pt idx="10">
                <c:v>0</c:v>
              </c:pt>
              <c:pt idx="11">
                <c:v>0</c:v>
              </c:pt>
              <c:pt idx="12">
                <c:v>0</c:v>
              </c:pt>
              <c:pt idx="13">
                <c:v>0</c:v>
              </c:pt>
              <c:pt idx="14">
                <c:v>0</c:v>
              </c:pt>
              <c:pt idx="15">
                <c:v>0</c:v>
              </c:pt>
              <c:pt idx="16">
                <c:v>0</c:v>
              </c:pt>
              <c:pt idx="17">
                <c:v>0</c:v>
              </c:pt>
              <c:pt idx="18">
                <c:v>0</c:v>
              </c:pt>
              <c:pt idx="19">
                <c:v>0</c:v>
              </c:pt>
              <c:pt idx="20">
                <c:v>0</c:v>
              </c:pt>
              <c:pt idx="21">
                <c:v>0</c:v>
              </c:pt>
              <c:pt idx="22">
                <c:v>0</c:v>
              </c:pt>
              <c:pt idx="23">
                <c:v>0</c:v>
              </c:pt>
              <c:pt idx="24">
                <c:v>0</c:v>
              </c:pt>
              <c:pt idx="25">
                <c:v>0</c:v>
              </c:pt>
              <c:pt idx="26">
                <c:v>0</c:v>
              </c:pt>
              <c:pt idx="27">
                <c:v>0</c:v>
              </c:pt>
              <c:pt idx="28">
                <c:v>1</c:v>
              </c:pt>
              <c:pt idx="29">
                <c:v>1</c:v>
              </c:pt>
              <c:pt idx="30">
                <c:v>1</c:v>
              </c:pt>
              <c:pt idx="31">
                <c:v>1</c:v>
              </c:pt>
              <c:pt idx="32">
                <c:v>1</c:v>
              </c:pt>
              <c:pt idx="33">
                <c:v>1</c:v>
              </c:pt>
              <c:pt idx="34">
                <c:v>1</c:v>
              </c:pt>
              <c:pt idx="35">
                <c:v>1</c:v>
              </c:pt>
              <c:pt idx="36">
                <c:v>1</c:v>
              </c:pt>
              <c:pt idx="37">
                <c:v>1</c:v>
              </c:pt>
            </c:numLit>
          </c:val>
          <c:extLst>
            <c:ext xmlns:c16="http://schemas.microsoft.com/office/drawing/2014/chart" uri="{C3380CC4-5D6E-409C-BE32-E72D297353CC}">
              <c16:uniqueId val="{00000003-3A2E-40F4-91E1-462BB070F3DF}"/>
            </c:ext>
          </c:extLst>
        </c:ser>
        <c:ser>
          <c:idx val="9"/>
          <c:order val="9"/>
          <c:tx>
            <c:v>Projected5</c:v>
          </c:tx>
          <c:spPr>
            <a:solidFill>
              <a:schemeClr val="bg1">
                <a:lumMod val="85000"/>
              </a:schemeClr>
            </a:solidFill>
            <a:ln>
              <a:solidFill>
                <a:srgbClr val="FFFFFF"/>
              </a:solidFill>
            </a:ln>
          </c:spPr>
          <c:invertIfNegative val="0"/>
          <c:cat>
            <c:numLit>
              <c:formatCode>General</c:formatCode>
              <c:ptCount val="38"/>
              <c:pt idx="0">
                <c:v>1990</c:v>
              </c:pt>
              <c:pt idx="1">
                <c:v>1991</c:v>
              </c:pt>
              <c:pt idx="2">
                <c:v>1992</c:v>
              </c:pt>
              <c:pt idx="3">
                <c:v>1993</c:v>
              </c:pt>
              <c:pt idx="4">
                <c:v>1994</c:v>
              </c:pt>
              <c:pt idx="5">
                <c:v>1995</c:v>
              </c:pt>
              <c:pt idx="6">
                <c:v>1996</c:v>
              </c:pt>
              <c:pt idx="7">
                <c:v>1997</c:v>
              </c:pt>
              <c:pt idx="8">
                <c:v>1998</c:v>
              </c:pt>
              <c:pt idx="9">
                <c:v>1999</c:v>
              </c:pt>
              <c:pt idx="10">
                <c:v>2000</c:v>
              </c:pt>
              <c:pt idx="11">
                <c:v>2001</c:v>
              </c:pt>
              <c:pt idx="12">
                <c:v>2002</c:v>
              </c:pt>
              <c:pt idx="13">
                <c:v>2003</c:v>
              </c:pt>
              <c:pt idx="14">
                <c:v>2004</c:v>
              </c:pt>
              <c:pt idx="15">
                <c:v>2005</c:v>
              </c:pt>
              <c:pt idx="16">
                <c:v>2006</c:v>
              </c:pt>
              <c:pt idx="17">
                <c:v>2007</c:v>
              </c:pt>
              <c:pt idx="18">
                <c:v>2008</c:v>
              </c:pt>
              <c:pt idx="19">
                <c:v>2009</c:v>
              </c:pt>
              <c:pt idx="20">
                <c:v>2010</c:v>
              </c:pt>
              <c:pt idx="21">
                <c:v>2011</c:v>
              </c:pt>
              <c:pt idx="22">
                <c:v>2012</c:v>
              </c:pt>
              <c:pt idx="23">
                <c:v>2013</c:v>
              </c:pt>
              <c:pt idx="24">
                <c:v>2014</c:v>
              </c:pt>
              <c:pt idx="25">
                <c:v>2015</c:v>
              </c:pt>
              <c:pt idx="26">
                <c:v>2016</c:v>
              </c:pt>
              <c:pt idx="27">
                <c:v>2017</c:v>
              </c:pt>
              <c:pt idx="28">
                <c:v>2018</c:v>
              </c:pt>
              <c:pt idx="29">
                <c:v>2019</c:v>
              </c:pt>
              <c:pt idx="30">
                <c:v>2020</c:v>
              </c:pt>
              <c:pt idx="31">
                <c:v>2021</c:v>
              </c:pt>
              <c:pt idx="32">
                <c:v>2022</c:v>
              </c:pt>
              <c:pt idx="33">
                <c:v>2023</c:v>
              </c:pt>
              <c:pt idx="34">
                <c:v>2024</c:v>
              </c:pt>
              <c:pt idx="35">
                <c:v>2025</c:v>
              </c:pt>
              <c:pt idx="36">
                <c:v>2026</c:v>
              </c:pt>
              <c:pt idx="37">
                <c:v>2027</c:v>
              </c:pt>
            </c:numLit>
          </c:cat>
          <c:val>
            <c:numLit>
              <c:formatCode>General</c:formatCode>
              <c:ptCount val="38"/>
              <c:pt idx="0">
                <c:v>0</c:v>
              </c:pt>
              <c:pt idx="1">
                <c:v>0</c:v>
              </c:pt>
              <c:pt idx="2">
                <c:v>0</c:v>
              </c:pt>
              <c:pt idx="3">
                <c:v>0</c:v>
              </c:pt>
              <c:pt idx="4">
                <c:v>0</c:v>
              </c:pt>
              <c:pt idx="5">
                <c:v>0</c:v>
              </c:pt>
              <c:pt idx="6">
                <c:v>0</c:v>
              </c:pt>
              <c:pt idx="7">
                <c:v>0</c:v>
              </c:pt>
              <c:pt idx="8">
                <c:v>0</c:v>
              </c:pt>
              <c:pt idx="9">
                <c:v>0</c:v>
              </c:pt>
              <c:pt idx="10">
                <c:v>0</c:v>
              </c:pt>
              <c:pt idx="11">
                <c:v>0</c:v>
              </c:pt>
              <c:pt idx="12">
                <c:v>0</c:v>
              </c:pt>
              <c:pt idx="13">
                <c:v>0</c:v>
              </c:pt>
              <c:pt idx="14">
                <c:v>0</c:v>
              </c:pt>
              <c:pt idx="15">
                <c:v>0</c:v>
              </c:pt>
              <c:pt idx="16">
                <c:v>0</c:v>
              </c:pt>
              <c:pt idx="17">
                <c:v>0</c:v>
              </c:pt>
              <c:pt idx="18">
                <c:v>0</c:v>
              </c:pt>
              <c:pt idx="19">
                <c:v>0</c:v>
              </c:pt>
              <c:pt idx="20">
                <c:v>0</c:v>
              </c:pt>
              <c:pt idx="21">
                <c:v>0</c:v>
              </c:pt>
              <c:pt idx="22">
                <c:v>0</c:v>
              </c:pt>
              <c:pt idx="23">
                <c:v>0</c:v>
              </c:pt>
              <c:pt idx="24">
                <c:v>0</c:v>
              </c:pt>
              <c:pt idx="25">
                <c:v>0</c:v>
              </c:pt>
              <c:pt idx="26">
                <c:v>0</c:v>
              </c:pt>
              <c:pt idx="27">
                <c:v>0</c:v>
              </c:pt>
              <c:pt idx="28">
                <c:v>1</c:v>
              </c:pt>
              <c:pt idx="29">
                <c:v>1</c:v>
              </c:pt>
              <c:pt idx="30">
                <c:v>1</c:v>
              </c:pt>
              <c:pt idx="31">
                <c:v>1</c:v>
              </c:pt>
              <c:pt idx="32">
                <c:v>1</c:v>
              </c:pt>
              <c:pt idx="33">
                <c:v>1</c:v>
              </c:pt>
              <c:pt idx="34">
                <c:v>1</c:v>
              </c:pt>
              <c:pt idx="35">
                <c:v>1</c:v>
              </c:pt>
              <c:pt idx="36">
                <c:v>1</c:v>
              </c:pt>
              <c:pt idx="37">
                <c:v>1</c:v>
              </c:pt>
            </c:numLit>
          </c:val>
          <c:extLst>
            <c:ext xmlns:c16="http://schemas.microsoft.com/office/drawing/2014/chart" uri="{C3380CC4-5D6E-409C-BE32-E72D297353CC}">
              <c16:uniqueId val="{00000004-3A2E-40F4-91E1-462BB070F3DF}"/>
            </c:ext>
          </c:extLst>
        </c:ser>
        <c:ser>
          <c:idx val="10"/>
          <c:order val="10"/>
          <c:tx>
            <c:v>Projected6</c:v>
          </c:tx>
          <c:spPr>
            <a:solidFill>
              <a:schemeClr val="bg1">
                <a:lumMod val="85000"/>
              </a:schemeClr>
            </a:solidFill>
            <a:ln>
              <a:solidFill>
                <a:srgbClr val="FFFFFF"/>
              </a:solidFill>
            </a:ln>
          </c:spPr>
          <c:invertIfNegative val="0"/>
          <c:cat>
            <c:numLit>
              <c:formatCode>General</c:formatCode>
              <c:ptCount val="38"/>
              <c:pt idx="0">
                <c:v>1990</c:v>
              </c:pt>
              <c:pt idx="1">
                <c:v>1991</c:v>
              </c:pt>
              <c:pt idx="2">
                <c:v>1992</c:v>
              </c:pt>
              <c:pt idx="3">
                <c:v>1993</c:v>
              </c:pt>
              <c:pt idx="4">
                <c:v>1994</c:v>
              </c:pt>
              <c:pt idx="5">
                <c:v>1995</c:v>
              </c:pt>
              <c:pt idx="6">
                <c:v>1996</c:v>
              </c:pt>
              <c:pt idx="7">
                <c:v>1997</c:v>
              </c:pt>
              <c:pt idx="8">
                <c:v>1998</c:v>
              </c:pt>
              <c:pt idx="9">
                <c:v>1999</c:v>
              </c:pt>
              <c:pt idx="10">
                <c:v>2000</c:v>
              </c:pt>
              <c:pt idx="11">
                <c:v>2001</c:v>
              </c:pt>
              <c:pt idx="12">
                <c:v>2002</c:v>
              </c:pt>
              <c:pt idx="13">
                <c:v>2003</c:v>
              </c:pt>
              <c:pt idx="14">
                <c:v>2004</c:v>
              </c:pt>
              <c:pt idx="15">
                <c:v>2005</c:v>
              </c:pt>
              <c:pt idx="16">
                <c:v>2006</c:v>
              </c:pt>
              <c:pt idx="17">
                <c:v>2007</c:v>
              </c:pt>
              <c:pt idx="18">
                <c:v>2008</c:v>
              </c:pt>
              <c:pt idx="19">
                <c:v>2009</c:v>
              </c:pt>
              <c:pt idx="20">
                <c:v>2010</c:v>
              </c:pt>
              <c:pt idx="21">
                <c:v>2011</c:v>
              </c:pt>
              <c:pt idx="22">
                <c:v>2012</c:v>
              </c:pt>
              <c:pt idx="23">
                <c:v>2013</c:v>
              </c:pt>
              <c:pt idx="24">
                <c:v>2014</c:v>
              </c:pt>
              <c:pt idx="25">
                <c:v>2015</c:v>
              </c:pt>
              <c:pt idx="26">
                <c:v>2016</c:v>
              </c:pt>
              <c:pt idx="27">
                <c:v>2017</c:v>
              </c:pt>
              <c:pt idx="28">
                <c:v>2018</c:v>
              </c:pt>
              <c:pt idx="29">
                <c:v>2019</c:v>
              </c:pt>
              <c:pt idx="30">
                <c:v>2020</c:v>
              </c:pt>
              <c:pt idx="31">
                <c:v>2021</c:v>
              </c:pt>
              <c:pt idx="32">
                <c:v>2022</c:v>
              </c:pt>
              <c:pt idx="33">
                <c:v>2023</c:v>
              </c:pt>
              <c:pt idx="34">
                <c:v>2024</c:v>
              </c:pt>
              <c:pt idx="35">
                <c:v>2025</c:v>
              </c:pt>
              <c:pt idx="36">
                <c:v>2026</c:v>
              </c:pt>
              <c:pt idx="37">
                <c:v>2027</c:v>
              </c:pt>
            </c:numLit>
          </c:cat>
          <c:val>
            <c:numLit>
              <c:formatCode>General</c:formatCode>
              <c:ptCount val="38"/>
              <c:pt idx="0">
                <c:v>0</c:v>
              </c:pt>
              <c:pt idx="1">
                <c:v>0</c:v>
              </c:pt>
              <c:pt idx="2">
                <c:v>0</c:v>
              </c:pt>
              <c:pt idx="3">
                <c:v>0</c:v>
              </c:pt>
              <c:pt idx="4">
                <c:v>0</c:v>
              </c:pt>
              <c:pt idx="5">
                <c:v>0</c:v>
              </c:pt>
              <c:pt idx="6">
                <c:v>0</c:v>
              </c:pt>
              <c:pt idx="7">
                <c:v>0</c:v>
              </c:pt>
              <c:pt idx="8">
                <c:v>0</c:v>
              </c:pt>
              <c:pt idx="9">
                <c:v>0</c:v>
              </c:pt>
              <c:pt idx="10">
                <c:v>0</c:v>
              </c:pt>
              <c:pt idx="11">
                <c:v>0</c:v>
              </c:pt>
              <c:pt idx="12">
                <c:v>0</c:v>
              </c:pt>
              <c:pt idx="13">
                <c:v>0</c:v>
              </c:pt>
              <c:pt idx="14">
                <c:v>0</c:v>
              </c:pt>
              <c:pt idx="15">
                <c:v>0</c:v>
              </c:pt>
              <c:pt idx="16">
                <c:v>0</c:v>
              </c:pt>
              <c:pt idx="17">
                <c:v>0</c:v>
              </c:pt>
              <c:pt idx="18">
                <c:v>0</c:v>
              </c:pt>
              <c:pt idx="19">
                <c:v>0</c:v>
              </c:pt>
              <c:pt idx="20">
                <c:v>0</c:v>
              </c:pt>
              <c:pt idx="21">
                <c:v>0</c:v>
              </c:pt>
              <c:pt idx="22">
                <c:v>0</c:v>
              </c:pt>
              <c:pt idx="23">
                <c:v>0</c:v>
              </c:pt>
              <c:pt idx="24">
                <c:v>0</c:v>
              </c:pt>
              <c:pt idx="25">
                <c:v>0</c:v>
              </c:pt>
              <c:pt idx="26">
                <c:v>0</c:v>
              </c:pt>
              <c:pt idx="27">
                <c:v>0</c:v>
              </c:pt>
              <c:pt idx="28">
                <c:v>0.95</c:v>
              </c:pt>
              <c:pt idx="29">
                <c:v>0.95</c:v>
              </c:pt>
              <c:pt idx="30">
                <c:v>0.95</c:v>
              </c:pt>
              <c:pt idx="31">
                <c:v>0.95</c:v>
              </c:pt>
              <c:pt idx="32">
                <c:v>0.95</c:v>
              </c:pt>
              <c:pt idx="33">
                <c:v>0.95</c:v>
              </c:pt>
              <c:pt idx="34">
                <c:v>0.95</c:v>
              </c:pt>
              <c:pt idx="35">
                <c:v>0.95</c:v>
              </c:pt>
              <c:pt idx="36">
                <c:v>0.95</c:v>
              </c:pt>
              <c:pt idx="37">
                <c:v>0.95</c:v>
              </c:pt>
            </c:numLit>
          </c:val>
          <c:extLst>
            <c:ext xmlns:c16="http://schemas.microsoft.com/office/drawing/2014/chart" uri="{C3380CC4-5D6E-409C-BE32-E72D297353CC}">
              <c16:uniqueId val="{00000005-3A2E-40F4-91E1-462BB070F3D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overlap val="100"/>
        <c:axId val="1827033408"/>
        <c:axId val="1827019664"/>
      </c:barChart>
      <c:lineChart>
        <c:grouping val="standard"/>
        <c:varyColors val="0"/>
        <c:ser>
          <c:idx val="0"/>
          <c:order val="0"/>
          <c:tx>
            <c:strRef>
              <c:f>'1.18'!$C$35</c:f>
              <c:strCache>
                <c:ptCount val="1"/>
                <c:pt idx="0">
                  <c:v>Americas</c:v>
                </c:pt>
              </c:strCache>
            </c:strRef>
          </c:tx>
          <c:spPr>
            <a:ln w="57150" cap="rnd" cmpd="sng" algn="ctr">
              <a:solidFill>
                <a:srgbClr val="0070C0"/>
              </a:solidFill>
              <a:prstDash val="solid"/>
              <a:round/>
            </a:ln>
            <a:effectLst/>
          </c:spPr>
          <c:marker>
            <c:symbol val="none"/>
          </c:marker>
          <c:cat>
            <c:numRef>
              <c:f>'1.18'!$D$4:$AO$4</c:f>
              <c:numCache>
                <c:formatCode>General</c:formatCode>
                <c:ptCount val="38"/>
                <c:pt idx="0">
                  <c:v>1990</c:v>
                </c:pt>
                <c:pt idx="1">
                  <c:v>1991</c:v>
                </c:pt>
                <c:pt idx="2">
                  <c:v>1992</c:v>
                </c:pt>
                <c:pt idx="3">
                  <c:v>1993</c:v>
                </c:pt>
                <c:pt idx="4">
                  <c:v>1994</c:v>
                </c:pt>
                <c:pt idx="5">
                  <c:v>1995</c:v>
                </c:pt>
                <c:pt idx="6">
                  <c:v>1996</c:v>
                </c:pt>
                <c:pt idx="7">
                  <c:v>1997</c:v>
                </c:pt>
                <c:pt idx="8">
                  <c:v>1998</c:v>
                </c:pt>
                <c:pt idx="9">
                  <c:v>1999</c:v>
                </c:pt>
                <c:pt idx="10">
                  <c:v>2000</c:v>
                </c:pt>
                <c:pt idx="11">
                  <c:v>2001</c:v>
                </c:pt>
                <c:pt idx="12">
                  <c:v>2002</c:v>
                </c:pt>
                <c:pt idx="13">
                  <c:v>2003</c:v>
                </c:pt>
                <c:pt idx="14">
                  <c:v>2004</c:v>
                </c:pt>
                <c:pt idx="15">
                  <c:v>2005</c:v>
                </c:pt>
                <c:pt idx="16">
                  <c:v>2006</c:v>
                </c:pt>
                <c:pt idx="17">
                  <c:v>2007</c:v>
                </c:pt>
                <c:pt idx="18">
                  <c:v>2008</c:v>
                </c:pt>
                <c:pt idx="19">
                  <c:v>2009</c:v>
                </c:pt>
                <c:pt idx="20">
                  <c:v>2010</c:v>
                </c:pt>
                <c:pt idx="21">
                  <c:v>2011</c:v>
                </c:pt>
                <c:pt idx="22">
                  <c:v>2012</c:v>
                </c:pt>
                <c:pt idx="23">
                  <c:v>2013</c:v>
                </c:pt>
                <c:pt idx="24">
                  <c:v>2014</c:v>
                </c:pt>
                <c:pt idx="25">
                  <c:v>2015</c:v>
                </c:pt>
                <c:pt idx="26">
                  <c:v>2016</c:v>
                </c:pt>
                <c:pt idx="27">
                  <c:v>2017</c:v>
                </c:pt>
                <c:pt idx="28">
                  <c:v>2018</c:v>
                </c:pt>
                <c:pt idx="29">
                  <c:v>2019</c:v>
                </c:pt>
                <c:pt idx="30">
                  <c:v>2020</c:v>
                </c:pt>
                <c:pt idx="31">
                  <c:v>2021</c:v>
                </c:pt>
                <c:pt idx="32">
                  <c:v>2022</c:v>
                </c:pt>
                <c:pt idx="33">
                  <c:v>2023</c:v>
                </c:pt>
                <c:pt idx="34">
                  <c:v>2024</c:v>
                </c:pt>
                <c:pt idx="35">
                  <c:v>2025</c:v>
                </c:pt>
                <c:pt idx="36">
                  <c:v>2026</c:v>
                </c:pt>
                <c:pt idx="37">
                  <c:v>2027</c:v>
                </c:pt>
              </c:numCache>
            </c:numRef>
          </c:cat>
          <c:val>
            <c:numRef>
              <c:f>'1.18'!$D$35:$AO$35</c:f>
              <c:numCache>
                <c:formatCode>_(* #,##0.00_);_(* \(#,##0.00\);_(* "-"??_);_(@_)</c:formatCode>
                <c:ptCount val="38"/>
                <c:pt idx="0">
                  <c:v>29.841252102006901</c:v>
                </c:pt>
                <c:pt idx="1">
                  <c:v>31.68210278513569</c:v>
                </c:pt>
                <c:pt idx="2">
                  <c:v>31.264428291232999</c:v>
                </c:pt>
                <c:pt idx="3">
                  <c:v>27.654273320432001</c:v>
                </c:pt>
                <c:pt idx="4">
                  <c:v>36.061723759262087</c:v>
                </c:pt>
                <c:pt idx="5">
                  <c:v>37.388823463436992</c:v>
                </c:pt>
                <c:pt idx="6">
                  <c:v>37.112877393732397</c:v>
                </c:pt>
                <c:pt idx="7">
                  <c:v>42.525187774449797</c:v>
                </c:pt>
                <c:pt idx="8">
                  <c:v>39.45124272363929</c:v>
                </c:pt>
                <c:pt idx="9">
                  <c:v>40.611453623516603</c:v>
                </c:pt>
                <c:pt idx="10">
                  <c:v>44.642490851496198</c:v>
                </c:pt>
                <c:pt idx="11">
                  <c:v>51.235080373169197</c:v>
                </c:pt>
                <c:pt idx="12">
                  <c:v>48.634639254721613</c:v>
                </c:pt>
                <c:pt idx="13">
                  <c:v>55.831348996308897</c:v>
                </c:pt>
                <c:pt idx="14">
                  <c:v>61.821083963488782</c:v>
                </c:pt>
                <c:pt idx="15">
                  <c:v>66.266458427757883</c:v>
                </c:pt>
                <c:pt idx="16">
                  <c:v>66.830857889643681</c:v>
                </c:pt>
                <c:pt idx="17">
                  <c:v>75.235670102955083</c:v>
                </c:pt>
                <c:pt idx="18">
                  <c:v>72.703432166216672</c:v>
                </c:pt>
                <c:pt idx="19">
                  <c:v>77.235025245344502</c:v>
                </c:pt>
                <c:pt idx="20">
                  <c:v>83.187334869184184</c:v>
                </c:pt>
                <c:pt idx="21">
                  <c:v>78.911277435905404</c:v>
                </c:pt>
                <c:pt idx="22">
                  <c:v>81.349523733533701</c:v>
                </c:pt>
                <c:pt idx="23">
                  <c:v>90.280266926623398</c:v>
                </c:pt>
                <c:pt idx="24">
                  <c:v>95.485686258405309</c:v>
                </c:pt>
                <c:pt idx="25">
                  <c:v>99.332785482584569</c:v>
                </c:pt>
                <c:pt idx="26">
                  <c:v>104.26923193501879</c:v>
                </c:pt>
                <c:pt idx="27">
                  <c:v>101.8533902641383</c:v>
                </c:pt>
                <c:pt idx="28">
                  <c:v>104.6491470164077</c:v>
                </c:pt>
                <c:pt idx="29">
                  <c:v>107.6611971494634</c:v>
                </c:pt>
                <c:pt idx="30">
                  <c:v>110.3079752879281</c:v>
                </c:pt>
                <c:pt idx="31">
                  <c:v>113.09051448020119</c:v>
                </c:pt>
                <c:pt idx="32">
                  <c:v>114.7526890994704</c:v>
                </c:pt>
                <c:pt idx="33">
                  <c:v>117.1041707888353</c:v>
                </c:pt>
                <c:pt idx="34">
                  <c:v>118.8788741844421</c:v>
                </c:pt>
                <c:pt idx="35">
                  <c:v>120.9242634990575</c:v>
                </c:pt>
                <c:pt idx="36">
                  <c:v>122.0998899493126</c:v>
                </c:pt>
                <c:pt idx="37">
                  <c:v>124.6506188489542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6-3A2E-40F4-91E1-462BB070F3DF}"/>
            </c:ext>
          </c:extLst>
        </c:ser>
        <c:ser>
          <c:idx val="1"/>
          <c:order val="1"/>
          <c:tx>
            <c:strRef>
              <c:f>'1.18'!$C$38</c:f>
              <c:strCache>
                <c:ptCount val="1"/>
                <c:pt idx="0">
                  <c:v>Western Europe</c:v>
                </c:pt>
              </c:strCache>
            </c:strRef>
          </c:tx>
          <c:spPr>
            <a:ln w="57150" cap="rnd" cmpd="sng" algn="ctr">
              <a:solidFill>
                <a:srgbClr val="669900"/>
              </a:solidFill>
              <a:prstDash val="solid"/>
              <a:round/>
            </a:ln>
            <a:effectLst/>
          </c:spPr>
          <c:marker>
            <c:symbol val="none"/>
          </c:marker>
          <c:cat>
            <c:numRef>
              <c:f>'1.18'!$D$4:$AO$4</c:f>
              <c:numCache>
                <c:formatCode>General</c:formatCode>
                <c:ptCount val="38"/>
                <c:pt idx="0">
                  <c:v>1990</c:v>
                </c:pt>
                <c:pt idx="1">
                  <c:v>1991</c:v>
                </c:pt>
                <c:pt idx="2">
                  <c:v>1992</c:v>
                </c:pt>
                <c:pt idx="3">
                  <c:v>1993</c:v>
                </c:pt>
                <c:pt idx="4">
                  <c:v>1994</c:v>
                </c:pt>
                <c:pt idx="5">
                  <c:v>1995</c:v>
                </c:pt>
                <c:pt idx="6">
                  <c:v>1996</c:v>
                </c:pt>
                <c:pt idx="7">
                  <c:v>1997</c:v>
                </c:pt>
                <c:pt idx="8">
                  <c:v>1998</c:v>
                </c:pt>
                <c:pt idx="9">
                  <c:v>1999</c:v>
                </c:pt>
                <c:pt idx="10">
                  <c:v>2000</c:v>
                </c:pt>
                <c:pt idx="11">
                  <c:v>2001</c:v>
                </c:pt>
                <c:pt idx="12">
                  <c:v>2002</c:v>
                </c:pt>
                <c:pt idx="13">
                  <c:v>2003</c:v>
                </c:pt>
                <c:pt idx="14">
                  <c:v>2004</c:v>
                </c:pt>
                <c:pt idx="15">
                  <c:v>2005</c:v>
                </c:pt>
                <c:pt idx="16">
                  <c:v>2006</c:v>
                </c:pt>
                <c:pt idx="17">
                  <c:v>2007</c:v>
                </c:pt>
                <c:pt idx="18">
                  <c:v>2008</c:v>
                </c:pt>
                <c:pt idx="19">
                  <c:v>2009</c:v>
                </c:pt>
                <c:pt idx="20">
                  <c:v>2010</c:v>
                </c:pt>
                <c:pt idx="21">
                  <c:v>2011</c:v>
                </c:pt>
                <c:pt idx="22">
                  <c:v>2012</c:v>
                </c:pt>
                <c:pt idx="23">
                  <c:v>2013</c:v>
                </c:pt>
                <c:pt idx="24">
                  <c:v>2014</c:v>
                </c:pt>
                <c:pt idx="25">
                  <c:v>2015</c:v>
                </c:pt>
                <c:pt idx="26">
                  <c:v>2016</c:v>
                </c:pt>
                <c:pt idx="27">
                  <c:v>2017</c:v>
                </c:pt>
                <c:pt idx="28">
                  <c:v>2018</c:v>
                </c:pt>
                <c:pt idx="29">
                  <c:v>2019</c:v>
                </c:pt>
                <c:pt idx="30">
                  <c:v>2020</c:v>
                </c:pt>
                <c:pt idx="31">
                  <c:v>2021</c:v>
                </c:pt>
                <c:pt idx="32">
                  <c:v>2022</c:v>
                </c:pt>
                <c:pt idx="33">
                  <c:v>2023</c:v>
                </c:pt>
                <c:pt idx="34">
                  <c:v>2024</c:v>
                </c:pt>
                <c:pt idx="35">
                  <c:v>2025</c:v>
                </c:pt>
                <c:pt idx="36">
                  <c:v>2026</c:v>
                </c:pt>
                <c:pt idx="37">
                  <c:v>2027</c:v>
                </c:pt>
              </c:numCache>
            </c:numRef>
          </c:cat>
          <c:val>
            <c:numRef>
              <c:f>'1.18'!$D$38:$AO$38</c:f>
              <c:numCache>
                <c:formatCode>_(* #,##0.00_);_(* \(#,##0.00\);_(* "-"??_);_(@_)</c:formatCode>
                <c:ptCount val="38"/>
                <c:pt idx="0">
                  <c:v>-6.3240453726358687</c:v>
                </c:pt>
                <c:pt idx="1">
                  <c:v>-6.0143283500722804</c:v>
                </c:pt>
                <c:pt idx="2">
                  <c:v>-5.6593781778709387</c:v>
                </c:pt>
                <c:pt idx="3">
                  <c:v>-5.3977467397310317</c:v>
                </c:pt>
                <c:pt idx="4">
                  <c:v>-5.68213942526158</c:v>
                </c:pt>
                <c:pt idx="5">
                  <c:v>-4.6418277072322001</c:v>
                </c:pt>
                <c:pt idx="6">
                  <c:v>-8.3132119861733997</c:v>
                </c:pt>
                <c:pt idx="7">
                  <c:v>-13.5737850107962</c:v>
                </c:pt>
                <c:pt idx="8">
                  <c:v>-14.782912450815299</c:v>
                </c:pt>
                <c:pt idx="9">
                  <c:v>-13.459399963754</c:v>
                </c:pt>
                <c:pt idx="10">
                  <c:v>-7.7750375220606003</c:v>
                </c:pt>
                <c:pt idx="11">
                  <c:v>-13.6872531650281</c:v>
                </c:pt>
                <c:pt idx="12">
                  <c:v>-9.9980432895695976</c:v>
                </c:pt>
                <c:pt idx="13">
                  <c:v>-12.487909878808701</c:v>
                </c:pt>
                <c:pt idx="14">
                  <c:v>-10.15629603248421</c:v>
                </c:pt>
                <c:pt idx="15">
                  <c:v>-13.407430541154611</c:v>
                </c:pt>
                <c:pt idx="16">
                  <c:v>-18.244978684334299</c:v>
                </c:pt>
                <c:pt idx="17">
                  <c:v>-21.379369533665098</c:v>
                </c:pt>
                <c:pt idx="18">
                  <c:v>-14.890451793729801</c:v>
                </c:pt>
                <c:pt idx="19">
                  <c:v>-12.7492574164706</c:v>
                </c:pt>
                <c:pt idx="20">
                  <c:v>-11.375115809790399</c:v>
                </c:pt>
                <c:pt idx="21">
                  <c:v>-12.1480981951259</c:v>
                </c:pt>
                <c:pt idx="22">
                  <c:v>-9.2730324628596996</c:v>
                </c:pt>
                <c:pt idx="23">
                  <c:v>-9.6130481682716979</c:v>
                </c:pt>
                <c:pt idx="24">
                  <c:v>-6.2540243276798906</c:v>
                </c:pt>
                <c:pt idx="25">
                  <c:v>-9.4164478701251006</c:v>
                </c:pt>
                <c:pt idx="26">
                  <c:v>-11.8507609424008</c:v>
                </c:pt>
                <c:pt idx="27">
                  <c:v>-9.3779844499462008</c:v>
                </c:pt>
                <c:pt idx="28">
                  <c:v>-7.7889017408255006</c:v>
                </c:pt>
                <c:pt idx="29">
                  <c:v>-7.1521707458787054</c:v>
                </c:pt>
                <c:pt idx="30">
                  <c:v>-6.9692545189422006</c:v>
                </c:pt>
                <c:pt idx="31">
                  <c:v>-6.7908676469903</c:v>
                </c:pt>
                <c:pt idx="32">
                  <c:v>-6.8102663062394972</c:v>
                </c:pt>
                <c:pt idx="33">
                  <c:v>-6.2409626748535061</c:v>
                </c:pt>
                <c:pt idx="34">
                  <c:v>-6.2131704127627998</c:v>
                </c:pt>
                <c:pt idx="35">
                  <c:v>-5.4699623087453944</c:v>
                </c:pt>
                <c:pt idx="36">
                  <c:v>-5.2484203284913988</c:v>
                </c:pt>
                <c:pt idx="37">
                  <c:v>-4.7062073101164046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7-3A2E-40F4-91E1-462BB070F3DF}"/>
            </c:ext>
          </c:extLst>
        </c:ser>
        <c:ser>
          <c:idx val="2"/>
          <c:order val="2"/>
          <c:tx>
            <c:strRef>
              <c:f>'1.18'!$C$39</c:f>
              <c:strCache>
                <c:ptCount val="1"/>
                <c:pt idx="0">
                  <c:v>Sub-Saharan Africa</c:v>
                </c:pt>
              </c:strCache>
            </c:strRef>
          </c:tx>
          <c:spPr>
            <a:ln w="57150" cap="rnd" cmpd="sng" algn="ctr">
              <a:solidFill>
                <a:srgbClr val="FFC000"/>
              </a:solidFill>
              <a:prstDash val="solid"/>
              <a:round/>
            </a:ln>
            <a:effectLst/>
          </c:spPr>
          <c:marker>
            <c:symbol val="none"/>
          </c:marker>
          <c:cat>
            <c:numRef>
              <c:f>'1.18'!$D$4:$AO$4</c:f>
              <c:numCache>
                <c:formatCode>General</c:formatCode>
                <c:ptCount val="38"/>
                <c:pt idx="0">
                  <c:v>1990</c:v>
                </c:pt>
                <c:pt idx="1">
                  <c:v>1991</c:v>
                </c:pt>
                <c:pt idx="2">
                  <c:v>1992</c:v>
                </c:pt>
                <c:pt idx="3">
                  <c:v>1993</c:v>
                </c:pt>
                <c:pt idx="4">
                  <c:v>1994</c:v>
                </c:pt>
                <c:pt idx="5">
                  <c:v>1995</c:v>
                </c:pt>
                <c:pt idx="6">
                  <c:v>1996</c:v>
                </c:pt>
                <c:pt idx="7">
                  <c:v>1997</c:v>
                </c:pt>
                <c:pt idx="8">
                  <c:v>1998</c:v>
                </c:pt>
                <c:pt idx="9">
                  <c:v>1999</c:v>
                </c:pt>
                <c:pt idx="10">
                  <c:v>2000</c:v>
                </c:pt>
                <c:pt idx="11">
                  <c:v>2001</c:v>
                </c:pt>
                <c:pt idx="12">
                  <c:v>2002</c:v>
                </c:pt>
                <c:pt idx="13">
                  <c:v>2003</c:v>
                </c:pt>
                <c:pt idx="14">
                  <c:v>2004</c:v>
                </c:pt>
                <c:pt idx="15">
                  <c:v>2005</c:v>
                </c:pt>
                <c:pt idx="16">
                  <c:v>2006</c:v>
                </c:pt>
                <c:pt idx="17">
                  <c:v>2007</c:v>
                </c:pt>
                <c:pt idx="18">
                  <c:v>2008</c:v>
                </c:pt>
                <c:pt idx="19">
                  <c:v>2009</c:v>
                </c:pt>
                <c:pt idx="20">
                  <c:v>2010</c:v>
                </c:pt>
                <c:pt idx="21">
                  <c:v>2011</c:v>
                </c:pt>
                <c:pt idx="22">
                  <c:v>2012</c:v>
                </c:pt>
                <c:pt idx="23">
                  <c:v>2013</c:v>
                </c:pt>
                <c:pt idx="24">
                  <c:v>2014</c:v>
                </c:pt>
                <c:pt idx="25">
                  <c:v>2015</c:v>
                </c:pt>
                <c:pt idx="26">
                  <c:v>2016</c:v>
                </c:pt>
                <c:pt idx="27">
                  <c:v>2017</c:v>
                </c:pt>
                <c:pt idx="28">
                  <c:v>2018</c:v>
                </c:pt>
                <c:pt idx="29">
                  <c:v>2019</c:v>
                </c:pt>
                <c:pt idx="30">
                  <c:v>2020</c:v>
                </c:pt>
                <c:pt idx="31">
                  <c:v>2021</c:v>
                </c:pt>
                <c:pt idx="32">
                  <c:v>2022</c:v>
                </c:pt>
                <c:pt idx="33">
                  <c:v>2023</c:v>
                </c:pt>
                <c:pt idx="34">
                  <c:v>2024</c:v>
                </c:pt>
                <c:pt idx="35">
                  <c:v>2025</c:v>
                </c:pt>
                <c:pt idx="36">
                  <c:v>2026</c:v>
                </c:pt>
                <c:pt idx="37">
                  <c:v>2027</c:v>
                </c:pt>
              </c:numCache>
            </c:numRef>
          </c:cat>
          <c:val>
            <c:numRef>
              <c:f>'1.18'!$D$39:$AO$39</c:f>
              <c:numCache>
                <c:formatCode>_(* #,##0.00_);_(* \(#,##0.00\);_(* "-"??_);_(@_)</c:formatCode>
                <c:ptCount val="38"/>
                <c:pt idx="0">
                  <c:v>-3.4720901764397292</c:v>
                </c:pt>
                <c:pt idx="1">
                  <c:v>-3.4724483407093198</c:v>
                </c:pt>
                <c:pt idx="2">
                  <c:v>-3.9457650256165802</c:v>
                </c:pt>
                <c:pt idx="3">
                  <c:v>-2.8838640716778299</c:v>
                </c:pt>
                <c:pt idx="4">
                  <c:v>-1.707344062690979</c:v>
                </c:pt>
                <c:pt idx="5">
                  <c:v>-3.0169934494868089</c:v>
                </c:pt>
                <c:pt idx="6">
                  <c:v>-2.75055368532712</c:v>
                </c:pt>
                <c:pt idx="7">
                  <c:v>-3.5079882602279309</c:v>
                </c:pt>
                <c:pt idx="8">
                  <c:v>-3.3701739279000709</c:v>
                </c:pt>
                <c:pt idx="9">
                  <c:v>-3.7650788814095599</c:v>
                </c:pt>
                <c:pt idx="10">
                  <c:v>-3.9661603688299198</c:v>
                </c:pt>
                <c:pt idx="11">
                  <c:v>-6.2389442315244299</c:v>
                </c:pt>
                <c:pt idx="12">
                  <c:v>-6.3440275811733891</c:v>
                </c:pt>
                <c:pt idx="13">
                  <c:v>-6.1065351108733497</c:v>
                </c:pt>
                <c:pt idx="14">
                  <c:v>-7.8863534138929401</c:v>
                </c:pt>
                <c:pt idx="15">
                  <c:v>-7.9192097197122324</c:v>
                </c:pt>
                <c:pt idx="16">
                  <c:v>-11.864390267968609</c:v>
                </c:pt>
                <c:pt idx="17">
                  <c:v>-12.687596735429411</c:v>
                </c:pt>
                <c:pt idx="18">
                  <c:v>-11.8581698016628</c:v>
                </c:pt>
                <c:pt idx="19">
                  <c:v>-13.084733956490849</c:v>
                </c:pt>
                <c:pt idx="20">
                  <c:v>-12.97675068821815</c:v>
                </c:pt>
                <c:pt idx="21">
                  <c:v>-15.47559723095342</c:v>
                </c:pt>
                <c:pt idx="22">
                  <c:v>-14.196000135124059</c:v>
                </c:pt>
                <c:pt idx="23">
                  <c:v>-14.459950882212031</c:v>
                </c:pt>
                <c:pt idx="24">
                  <c:v>-15.82566766677162</c:v>
                </c:pt>
                <c:pt idx="25">
                  <c:v>-16.40354543756948</c:v>
                </c:pt>
                <c:pt idx="26">
                  <c:v>-16.286010760609191</c:v>
                </c:pt>
                <c:pt idx="27">
                  <c:v>-16.074311554751429</c:v>
                </c:pt>
                <c:pt idx="28">
                  <c:v>-17.328220310282479</c:v>
                </c:pt>
                <c:pt idx="29">
                  <c:v>-18.327285247249989</c:v>
                </c:pt>
                <c:pt idx="30">
                  <c:v>-19.407540412962589</c:v>
                </c:pt>
                <c:pt idx="31">
                  <c:v>-20.47471626009532</c:v>
                </c:pt>
                <c:pt idx="32">
                  <c:v>-21.596011139130589</c:v>
                </c:pt>
                <c:pt idx="33">
                  <c:v>-22.608119541701669</c:v>
                </c:pt>
                <c:pt idx="34">
                  <c:v>-23.579307962411828</c:v>
                </c:pt>
                <c:pt idx="35">
                  <c:v>-24.639685293001971</c:v>
                </c:pt>
                <c:pt idx="36">
                  <c:v>-25.762414173804089</c:v>
                </c:pt>
                <c:pt idx="37">
                  <c:v>-26.884220483857391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8-3A2E-40F4-91E1-462BB070F3DF}"/>
            </c:ext>
          </c:extLst>
        </c:ser>
        <c:ser>
          <c:idx val="3"/>
          <c:order val="3"/>
          <c:tx>
            <c:strRef>
              <c:f>'1.18'!$C$41</c:f>
              <c:strCache>
                <c:ptCount val="1"/>
                <c:pt idx="0">
                  <c:v>Oceania</c:v>
                </c:pt>
              </c:strCache>
            </c:strRef>
          </c:tx>
          <c:spPr>
            <a:ln w="57150" cap="rnd" cmpd="sng" algn="ctr">
              <a:solidFill>
                <a:schemeClr val="accent1">
                  <a:lumMod val="75000"/>
                </a:schemeClr>
              </a:solidFill>
              <a:prstDash val="sysDot"/>
              <a:round/>
            </a:ln>
            <a:effectLst/>
          </c:spPr>
          <c:marker>
            <c:symbol val="none"/>
          </c:marker>
          <c:cat>
            <c:numRef>
              <c:f>'1.18'!$D$4:$AO$4</c:f>
              <c:numCache>
                <c:formatCode>General</c:formatCode>
                <c:ptCount val="38"/>
                <c:pt idx="0">
                  <c:v>1990</c:v>
                </c:pt>
                <c:pt idx="1">
                  <c:v>1991</c:v>
                </c:pt>
                <c:pt idx="2">
                  <c:v>1992</c:v>
                </c:pt>
                <c:pt idx="3">
                  <c:v>1993</c:v>
                </c:pt>
                <c:pt idx="4">
                  <c:v>1994</c:v>
                </c:pt>
                <c:pt idx="5">
                  <c:v>1995</c:v>
                </c:pt>
                <c:pt idx="6">
                  <c:v>1996</c:v>
                </c:pt>
                <c:pt idx="7">
                  <c:v>1997</c:v>
                </c:pt>
                <c:pt idx="8">
                  <c:v>1998</c:v>
                </c:pt>
                <c:pt idx="9">
                  <c:v>1999</c:v>
                </c:pt>
                <c:pt idx="10">
                  <c:v>2000</c:v>
                </c:pt>
                <c:pt idx="11">
                  <c:v>2001</c:v>
                </c:pt>
                <c:pt idx="12">
                  <c:v>2002</c:v>
                </c:pt>
                <c:pt idx="13">
                  <c:v>2003</c:v>
                </c:pt>
                <c:pt idx="14">
                  <c:v>2004</c:v>
                </c:pt>
                <c:pt idx="15">
                  <c:v>2005</c:v>
                </c:pt>
                <c:pt idx="16">
                  <c:v>2006</c:v>
                </c:pt>
                <c:pt idx="17">
                  <c:v>2007</c:v>
                </c:pt>
                <c:pt idx="18">
                  <c:v>2008</c:v>
                </c:pt>
                <c:pt idx="19">
                  <c:v>2009</c:v>
                </c:pt>
                <c:pt idx="20">
                  <c:v>2010</c:v>
                </c:pt>
                <c:pt idx="21">
                  <c:v>2011</c:v>
                </c:pt>
                <c:pt idx="22">
                  <c:v>2012</c:v>
                </c:pt>
                <c:pt idx="23">
                  <c:v>2013</c:v>
                </c:pt>
                <c:pt idx="24">
                  <c:v>2014</c:v>
                </c:pt>
                <c:pt idx="25">
                  <c:v>2015</c:v>
                </c:pt>
                <c:pt idx="26">
                  <c:v>2016</c:v>
                </c:pt>
                <c:pt idx="27">
                  <c:v>2017</c:v>
                </c:pt>
                <c:pt idx="28">
                  <c:v>2018</c:v>
                </c:pt>
                <c:pt idx="29">
                  <c:v>2019</c:v>
                </c:pt>
                <c:pt idx="30">
                  <c:v>2020</c:v>
                </c:pt>
                <c:pt idx="31">
                  <c:v>2021</c:v>
                </c:pt>
                <c:pt idx="32">
                  <c:v>2022</c:v>
                </c:pt>
                <c:pt idx="33">
                  <c:v>2023</c:v>
                </c:pt>
                <c:pt idx="34">
                  <c:v>2024</c:v>
                </c:pt>
                <c:pt idx="35">
                  <c:v>2025</c:v>
                </c:pt>
                <c:pt idx="36">
                  <c:v>2026</c:v>
                </c:pt>
                <c:pt idx="37">
                  <c:v>2027</c:v>
                </c:pt>
              </c:numCache>
            </c:numRef>
          </c:cat>
          <c:val>
            <c:numRef>
              <c:f>'1.18'!$D$41:$AO$41</c:f>
              <c:numCache>
                <c:formatCode>_(* #,##0.00_);_(* \(#,##0.00\);_(* "-"??_);_(@_)</c:formatCode>
                <c:ptCount val="38"/>
                <c:pt idx="0">
                  <c:v>11.21747634767711</c:v>
                </c:pt>
                <c:pt idx="1">
                  <c:v>11.026492494019999</c:v>
                </c:pt>
                <c:pt idx="2">
                  <c:v>12.33453115005036</c:v>
                </c:pt>
                <c:pt idx="3">
                  <c:v>12.98896100317503</c:v>
                </c:pt>
                <c:pt idx="4">
                  <c:v>12.07852503436585</c:v>
                </c:pt>
                <c:pt idx="5">
                  <c:v>13.39894110315919</c:v>
                </c:pt>
                <c:pt idx="6">
                  <c:v>15.786838396327401</c:v>
                </c:pt>
                <c:pt idx="7">
                  <c:v>16.41706882305683</c:v>
                </c:pt>
                <c:pt idx="8">
                  <c:v>17.2502141013894</c:v>
                </c:pt>
                <c:pt idx="9">
                  <c:v>18.86066448964219</c:v>
                </c:pt>
                <c:pt idx="10">
                  <c:v>19.08412893768244</c:v>
                </c:pt>
                <c:pt idx="11">
                  <c:v>19.439596286695281</c:v>
                </c:pt>
                <c:pt idx="12">
                  <c:v>17.642072046717921</c:v>
                </c:pt>
                <c:pt idx="13">
                  <c:v>18.621218528822119</c:v>
                </c:pt>
                <c:pt idx="14">
                  <c:v>18.538788000773589</c:v>
                </c:pt>
                <c:pt idx="15">
                  <c:v>18.200912696557229</c:v>
                </c:pt>
                <c:pt idx="16">
                  <c:v>16.422508845752571</c:v>
                </c:pt>
                <c:pt idx="17">
                  <c:v>16.05214262388796</c:v>
                </c:pt>
                <c:pt idx="18">
                  <c:v>17.376275387544549</c:v>
                </c:pt>
                <c:pt idx="19">
                  <c:v>18.05166402517823</c:v>
                </c:pt>
                <c:pt idx="20">
                  <c:v>18.843311089006711</c:v>
                </c:pt>
                <c:pt idx="21">
                  <c:v>21.00731539716606</c:v>
                </c:pt>
                <c:pt idx="22">
                  <c:v>21.7507864241432</c:v>
                </c:pt>
                <c:pt idx="23">
                  <c:v>22.943151488596499</c:v>
                </c:pt>
                <c:pt idx="24">
                  <c:v>22.758879040157801</c:v>
                </c:pt>
                <c:pt idx="25">
                  <c:v>22.738250503159641</c:v>
                </c:pt>
                <c:pt idx="26">
                  <c:v>23.802819431916301</c:v>
                </c:pt>
                <c:pt idx="27">
                  <c:v>21.323907699075551</c:v>
                </c:pt>
                <c:pt idx="28">
                  <c:v>22.216985912076002</c:v>
                </c:pt>
                <c:pt idx="29">
                  <c:v>22.562306228151979</c:v>
                </c:pt>
                <c:pt idx="30">
                  <c:v>22.965791079255059</c:v>
                </c:pt>
                <c:pt idx="31">
                  <c:v>23.43005896824231</c:v>
                </c:pt>
                <c:pt idx="32">
                  <c:v>23.77468425213295</c:v>
                </c:pt>
                <c:pt idx="33">
                  <c:v>24.12336990700377</c:v>
                </c:pt>
                <c:pt idx="34">
                  <c:v>24.41027526145157</c:v>
                </c:pt>
                <c:pt idx="35">
                  <c:v>24.69613487256132</c:v>
                </c:pt>
                <c:pt idx="36">
                  <c:v>24.969543421832121</c:v>
                </c:pt>
                <c:pt idx="37">
                  <c:v>25.270013736911679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9-3A2E-40F4-91E1-462BB070F3DF}"/>
            </c:ext>
          </c:extLst>
        </c:ser>
        <c:ser>
          <c:idx val="4"/>
          <c:order val="4"/>
          <c:tx>
            <c:strRef>
              <c:f>'1.18'!$C$36</c:f>
              <c:strCache>
                <c:ptCount val="1"/>
                <c:pt idx="0">
                  <c:v>South and East Asia</c:v>
                </c:pt>
              </c:strCache>
            </c:strRef>
          </c:tx>
          <c:spPr>
            <a:ln w="57150" cap="rnd" cmpd="sng" algn="ctr">
              <a:solidFill>
                <a:srgbClr val="C00000"/>
              </a:solidFill>
              <a:prstDash val="solid"/>
              <a:round/>
            </a:ln>
            <a:effectLst/>
          </c:spPr>
          <c:marker>
            <c:symbol val="none"/>
          </c:marker>
          <c:cat>
            <c:numRef>
              <c:f>'1.18'!$D$4:$AO$4</c:f>
              <c:numCache>
                <c:formatCode>General</c:formatCode>
                <c:ptCount val="38"/>
                <c:pt idx="0">
                  <c:v>1990</c:v>
                </c:pt>
                <c:pt idx="1">
                  <c:v>1991</c:v>
                </c:pt>
                <c:pt idx="2">
                  <c:v>1992</c:v>
                </c:pt>
                <c:pt idx="3">
                  <c:v>1993</c:v>
                </c:pt>
                <c:pt idx="4">
                  <c:v>1994</c:v>
                </c:pt>
                <c:pt idx="5">
                  <c:v>1995</c:v>
                </c:pt>
                <c:pt idx="6">
                  <c:v>1996</c:v>
                </c:pt>
                <c:pt idx="7">
                  <c:v>1997</c:v>
                </c:pt>
                <c:pt idx="8">
                  <c:v>1998</c:v>
                </c:pt>
                <c:pt idx="9">
                  <c:v>1999</c:v>
                </c:pt>
                <c:pt idx="10">
                  <c:v>2000</c:v>
                </c:pt>
                <c:pt idx="11">
                  <c:v>2001</c:v>
                </c:pt>
                <c:pt idx="12">
                  <c:v>2002</c:v>
                </c:pt>
                <c:pt idx="13">
                  <c:v>2003</c:v>
                </c:pt>
                <c:pt idx="14">
                  <c:v>2004</c:v>
                </c:pt>
                <c:pt idx="15">
                  <c:v>2005</c:v>
                </c:pt>
                <c:pt idx="16">
                  <c:v>2006</c:v>
                </c:pt>
                <c:pt idx="17">
                  <c:v>2007</c:v>
                </c:pt>
                <c:pt idx="18">
                  <c:v>2008</c:v>
                </c:pt>
                <c:pt idx="19">
                  <c:v>2009</c:v>
                </c:pt>
                <c:pt idx="20">
                  <c:v>2010</c:v>
                </c:pt>
                <c:pt idx="21">
                  <c:v>2011</c:v>
                </c:pt>
                <c:pt idx="22">
                  <c:v>2012</c:v>
                </c:pt>
                <c:pt idx="23">
                  <c:v>2013</c:v>
                </c:pt>
                <c:pt idx="24">
                  <c:v>2014</c:v>
                </c:pt>
                <c:pt idx="25">
                  <c:v>2015</c:v>
                </c:pt>
                <c:pt idx="26">
                  <c:v>2016</c:v>
                </c:pt>
                <c:pt idx="27">
                  <c:v>2017</c:v>
                </c:pt>
                <c:pt idx="28">
                  <c:v>2018</c:v>
                </c:pt>
                <c:pt idx="29">
                  <c:v>2019</c:v>
                </c:pt>
                <c:pt idx="30">
                  <c:v>2020</c:v>
                </c:pt>
                <c:pt idx="31">
                  <c:v>2021</c:v>
                </c:pt>
                <c:pt idx="32">
                  <c:v>2022</c:v>
                </c:pt>
                <c:pt idx="33">
                  <c:v>2023</c:v>
                </c:pt>
                <c:pt idx="34">
                  <c:v>2024</c:v>
                </c:pt>
                <c:pt idx="35">
                  <c:v>2025</c:v>
                </c:pt>
                <c:pt idx="36">
                  <c:v>2026</c:v>
                </c:pt>
                <c:pt idx="37">
                  <c:v>2027</c:v>
                </c:pt>
              </c:numCache>
            </c:numRef>
          </c:cat>
          <c:val>
            <c:numRef>
              <c:f>'1.18'!$D$36:$AO$36</c:f>
              <c:numCache>
                <c:formatCode>_(* #,##0.00_);_(* \(#,##0.00\);_(* "-"??_);_(@_)</c:formatCode>
                <c:ptCount val="38"/>
                <c:pt idx="0">
                  <c:v>-17.614576639418331</c:v>
                </c:pt>
                <c:pt idx="1">
                  <c:v>-16.904544776499229</c:v>
                </c:pt>
                <c:pt idx="2">
                  <c:v>-15.92796693000991</c:v>
                </c:pt>
                <c:pt idx="3">
                  <c:v>-16.371525406337131</c:v>
                </c:pt>
                <c:pt idx="4">
                  <c:v>-24.80416604838712</c:v>
                </c:pt>
                <c:pt idx="5">
                  <c:v>-26.927207197646041</c:v>
                </c:pt>
                <c:pt idx="6">
                  <c:v>-25.859500489875941</c:v>
                </c:pt>
                <c:pt idx="7">
                  <c:v>-24.023924603259271</c:v>
                </c:pt>
                <c:pt idx="8">
                  <c:v>-23.696651161408699</c:v>
                </c:pt>
                <c:pt idx="9">
                  <c:v>-27.8769579063833</c:v>
                </c:pt>
                <c:pt idx="10">
                  <c:v>-28.07589438001602</c:v>
                </c:pt>
                <c:pt idx="11">
                  <c:v>-24.17318101865775</c:v>
                </c:pt>
                <c:pt idx="12">
                  <c:v>-27.829450266348889</c:v>
                </c:pt>
                <c:pt idx="13">
                  <c:v>-26.255091000543441</c:v>
                </c:pt>
                <c:pt idx="14">
                  <c:v>-29.36788252316704</c:v>
                </c:pt>
                <c:pt idx="15">
                  <c:v>-29.177983336257199</c:v>
                </c:pt>
                <c:pt idx="16">
                  <c:v>-25.185887372087979</c:v>
                </c:pt>
                <c:pt idx="17">
                  <c:v>-26.06299781384044</c:v>
                </c:pt>
                <c:pt idx="18">
                  <c:v>-30.5266174291122</c:v>
                </c:pt>
                <c:pt idx="19">
                  <c:v>-39.0110956407309</c:v>
                </c:pt>
                <c:pt idx="20">
                  <c:v>-35.398361989250283</c:v>
                </c:pt>
                <c:pt idx="21">
                  <c:v>-41.465662740268357</c:v>
                </c:pt>
                <c:pt idx="22">
                  <c:v>-41.263290930507353</c:v>
                </c:pt>
                <c:pt idx="23">
                  <c:v>-46.402931844015917</c:v>
                </c:pt>
                <c:pt idx="24">
                  <c:v>-54.906458413938992</c:v>
                </c:pt>
                <c:pt idx="25">
                  <c:v>-64.820784695013245</c:v>
                </c:pt>
                <c:pt idx="26">
                  <c:v>-69.640786991452472</c:v>
                </c:pt>
                <c:pt idx="27">
                  <c:v>-71.474370223469364</c:v>
                </c:pt>
                <c:pt idx="28">
                  <c:v>-73.784567535127721</c:v>
                </c:pt>
                <c:pt idx="29">
                  <c:v>-75.972389756938128</c:v>
                </c:pt>
                <c:pt idx="30">
                  <c:v>-77.260874736453687</c:v>
                </c:pt>
                <c:pt idx="31">
                  <c:v>-78.262061988566614</c:v>
                </c:pt>
                <c:pt idx="32">
                  <c:v>-79.128037796922939</c:v>
                </c:pt>
                <c:pt idx="33">
                  <c:v>-81.049651044181616</c:v>
                </c:pt>
                <c:pt idx="34">
                  <c:v>-81.88699248508631</c:v>
                </c:pt>
                <c:pt idx="35">
                  <c:v>-83.423061311728702</c:v>
                </c:pt>
                <c:pt idx="36">
                  <c:v>-83.032716261057601</c:v>
                </c:pt>
                <c:pt idx="37">
                  <c:v>-85.671583907598219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A-3A2E-40F4-91E1-462BB070F3DF}"/>
            </c:ext>
          </c:extLst>
        </c:ser>
        <c:ser>
          <c:idx val="11"/>
          <c:order val="11"/>
          <c:tx>
            <c:strRef>
              <c:f>'1.18'!$C$40</c:f>
              <c:strCache>
                <c:ptCount val="1"/>
                <c:pt idx="0">
                  <c:v>Middle East and North Africa</c:v>
                </c:pt>
              </c:strCache>
            </c:strRef>
          </c:tx>
          <c:spPr>
            <a:ln w="57150">
              <a:solidFill>
                <a:srgbClr val="99CCFF"/>
              </a:solidFill>
              <a:prstDash val="solid"/>
            </a:ln>
          </c:spPr>
          <c:marker>
            <c:symbol val="none"/>
          </c:marker>
          <c:val>
            <c:numRef>
              <c:f>'1.18'!$D$40:$AO$40</c:f>
              <c:numCache>
                <c:formatCode>_(* #,##0.00_);_(* \(#,##0.00\);_(* "-"??_);_(@_)</c:formatCode>
                <c:ptCount val="38"/>
                <c:pt idx="0">
                  <c:v>-10.747072684049799</c:v>
                </c:pt>
                <c:pt idx="1">
                  <c:v>-12.605549653288071</c:v>
                </c:pt>
                <c:pt idx="2">
                  <c:v>-12.27726991592426</c:v>
                </c:pt>
                <c:pt idx="3">
                  <c:v>-12.39678052547195</c:v>
                </c:pt>
                <c:pt idx="4">
                  <c:v>-13.132232266919591</c:v>
                </c:pt>
                <c:pt idx="5">
                  <c:v>-13.071200252474361</c:v>
                </c:pt>
                <c:pt idx="6">
                  <c:v>-13.63621585190052</c:v>
                </c:pt>
                <c:pt idx="7">
                  <c:v>-14.189443218928171</c:v>
                </c:pt>
                <c:pt idx="8">
                  <c:v>-15.100003707835</c:v>
                </c:pt>
                <c:pt idx="9">
                  <c:v>-16.811808632793699</c:v>
                </c:pt>
                <c:pt idx="10">
                  <c:v>-17.33683355877416</c:v>
                </c:pt>
                <c:pt idx="11">
                  <c:v>-20.18576995924499</c:v>
                </c:pt>
                <c:pt idx="12">
                  <c:v>-18.721896955125938</c:v>
                </c:pt>
                <c:pt idx="13">
                  <c:v>-19.176153522640639</c:v>
                </c:pt>
                <c:pt idx="14">
                  <c:v>-21.70306688501373</c:v>
                </c:pt>
                <c:pt idx="15">
                  <c:v>-22.987625412741831</c:v>
                </c:pt>
                <c:pt idx="16">
                  <c:v>-24.17563303689623</c:v>
                </c:pt>
                <c:pt idx="17">
                  <c:v>-26.18174425636068</c:v>
                </c:pt>
                <c:pt idx="18">
                  <c:v>-28.86143494726738</c:v>
                </c:pt>
                <c:pt idx="19">
                  <c:v>-29.961263486650981</c:v>
                </c:pt>
                <c:pt idx="20">
                  <c:v>-31.035886539616051</c:v>
                </c:pt>
                <c:pt idx="21">
                  <c:v>-33.113838770067012</c:v>
                </c:pt>
                <c:pt idx="22">
                  <c:v>-35.049845034183477</c:v>
                </c:pt>
                <c:pt idx="23">
                  <c:v>-36.616517773793973</c:v>
                </c:pt>
                <c:pt idx="24">
                  <c:v>-40.007150100107957</c:v>
                </c:pt>
                <c:pt idx="25">
                  <c:v>-40.020194235388253</c:v>
                </c:pt>
                <c:pt idx="26">
                  <c:v>-38.989467512270267</c:v>
                </c:pt>
                <c:pt idx="27">
                  <c:v>-39.532246757364518</c:v>
                </c:pt>
                <c:pt idx="28">
                  <c:v>-41.529870431132487</c:v>
                </c:pt>
                <c:pt idx="29">
                  <c:v>-42.781893148599451</c:v>
                </c:pt>
                <c:pt idx="30">
                  <c:v>-43.952615858835557</c:v>
                </c:pt>
                <c:pt idx="31">
                  <c:v>-45.002006661776399</c:v>
                </c:pt>
                <c:pt idx="32">
                  <c:v>-46.089656144010142</c:v>
                </c:pt>
                <c:pt idx="33">
                  <c:v>-46.980154732166852</c:v>
                </c:pt>
                <c:pt idx="34">
                  <c:v>-47.981748891400713</c:v>
                </c:pt>
                <c:pt idx="35">
                  <c:v>-48.897157186268259</c:v>
                </c:pt>
                <c:pt idx="36">
                  <c:v>-49.979004816771351</c:v>
                </c:pt>
                <c:pt idx="37">
                  <c:v>-50.956950411415399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B-3A2E-40F4-91E1-462BB070F3DF}"/>
            </c:ext>
          </c:extLst>
        </c:ser>
        <c:ser>
          <c:idx val="12"/>
          <c:order val="12"/>
          <c:tx>
            <c:strRef>
              <c:f>'1.18'!$C$37</c:f>
              <c:strCache>
                <c:ptCount val="1"/>
                <c:pt idx="0">
                  <c:v>Eastern Europe and Central Asia</c:v>
                </c:pt>
              </c:strCache>
            </c:strRef>
          </c:tx>
          <c:spPr>
            <a:ln w="57150">
              <a:solidFill>
                <a:schemeClr val="bg2"/>
              </a:solidFill>
              <a:prstDash val="solid"/>
            </a:ln>
          </c:spPr>
          <c:marker>
            <c:symbol val="none"/>
          </c:marker>
          <c:val>
            <c:numRef>
              <c:f>'1.18'!$D$37:$AO$37</c:f>
              <c:numCache>
                <c:formatCode>_(* #,##0.00_);_(* \(#,##0.00\);_(* "-"??_);_(@_)</c:formatCode>
                <c:ptCount val="38"/>
                <c:pt idx="0">
                  <c:v>0.21132433711702001</c:v>
                </c:pt>
                <c:pt idx="1">
                  <c:v>-1.50990328380654</c:v>
                </c:pt>
                <c:pt idx="2">
                  <c:v>-3.6493452408055012</c:v>
                </c:pt>
                <c:pt idx="3">
                  <c:v>0.72530951624490103</c:v>
                </c:pt>
                <c:pt idx="4">
                  <c:v>2.7168604029033001</c:v>
                </c:pt>
                <c:pt idx="5">
                  <c:v>0.194669290725699</c:v>
                </c:pt>
                <c:pt idx="6">
                  <c:v>-0.67956672525399997</c:v>
                </c:pt>
                <c:pt idx="7">
                  <c:v>-2.9219879589094022</c:v>
                </c:pt>
                <c:pt idx="8">
                  <c:v>-3.5418321729978999</c:v>
                </c:pt>
                <c:pt idx="9">
                  <c:v>-3.3452186820870988</c:v>
                </c:pt>
                <c:pt idx="10">
                  <c:v>-1.4554295842317</c:v>
                </c:pt>
                <c:pt idx="11">
                  <c:v>-4.0943330691740014</c:v>
                </c:pt>
                <c:pt idx="12">
                  <c:v>-1.5201400622158019</c:v>
                </c:pt>
                <c:pt idx="13">
                  <c:v>-4.8979501808164976</c:v>
                </c:pt>
                <c:pt idx="14">
                  <c:v>-3.8434112675098988</c:v>
                </c:pt>
                <c:pt idx="15">
                  <c:v>-3.1463265160436009</c:v>
                </c:pt>
                <c:pt idx="16">
                  <c:v>-3.3079860819502009</c:v>
                </c:pt>
                <c:pt idx="17">
                  <c:v>-6.8612868594944016</c:v>
                </c:pt>
                <c:pt idx="18">
                  <c:v>-4.1530238160874999</c:v>
                </c:pt>
                <c:pt idx="19">
                  <c:v>-6.56050061999984E-2</c:v>
                </c:pt>
                <c:pt idx="20">
                  <c:v>-4.0306981683951983</c:v>
                </c:pt>
                <c:pt idx="21">
                  <c:v>4.1161898762627001</c:v>
                </c:pt>
                <c:pt idx="22">
                  <c:v>-0.88219203758110298</c:v>
                </c:pt>
                <c:pt idx="23">
                  <c:v>5.2714877132418998</c:v>
                </c:pt>
                <c:pt idx="24">
                  <c:v>7.1179045150295996</c:v>
                </c:pt>
                <c:pt idx="25">
                  <c:v>12.5271734274808</c:v>
                </c:pt>
                <c:pt idx="26">
                  <c:v>16.456440391870899</c:v>
                </c:pt>
                <c:pt idx="27">
                  <c:v>16.058896960989799</c:v>
                </c:pt>
                <c:pt idx="28">
                  <c:v>16.33232846746801</c:v>
                </c:pt>
                <c:pt idx="29">
                  <c:v>16.925684183640691</c:v>
                </c:pt>
                <c:pt idx="30">
                  <c:v>17.439814568378409</c:v>
                </c:pt>
                <c:pt idx="31">
                  <c:v>17.8300082004579</c:v>
                </c:pt>
                <c:pt idx="32">
                  <c:v>18.5205698570545</c:v>
                </c:pt>
                <c:pt idx="33">
                  <c:v>19.273481420000198</c:v>
                </c:pt>
                <c:pt idx="34">
                  <c:v>20.198800320816499</c:v>
                </c:pt>
                <c:pt idx="35">
                  <c:v>20.836408345017301</c:v>
                </c:pt>
                <c:pt idx="36">
                  <c:v>21.600268820446392</c:v>
                </c:pt>
                <c:pt idx="37">
                  <c:v>22.2447517596251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C-3A2E-40F4-91E1-462BB070F3D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826799520"/>
        <c:axId val="1826792352"/>
      </c:lineChart>
      <c:catAx>
        <c:axId val="1826799520"/>
        <c:scaling>
          <c:orientation val="minMax"/>
        </c:scaling>
        <c:delete val="0"/>
        <c:axPos val="b"/>
        <c:majorGridlines>
          <c:spPr>
            <a:ln w="9525" cmpd="sng">
              <a:solidFill>
                <a:srgbClr val="FFFFFF"/>
              </a:solidFill>
              <a:prstDash val="solid"/>
            </a:ln>
          </c:spPr>
        </c:majorGridlines>
        <c:numFmt formatCode="General" sourceLinked="1"/>
        <c:majorTickMark val="in"/>
        <c:minorTickMark val="none"/>
        <c:tickLblPos val="low"/>
        <c:spPr>
          <a:noFill/>
          <a:ln w="9525">
            <a:solidFill>
              <a:srgbClr val="000000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c:spPr>
        <c:txPr>
          <a:bodyPr rot="-60000000" vert="horz"/>
          <a:lstStyle/>
          <a:p>
            <a:pPr>
              <a:defRPr/>
            </a:pPr>
            <a:endParaRPr lang="fr-FR"/>
          </a:p>
        </c:txPr>
        <c:crossAx val="1826792352"/>
        <c:crosses val="autoZero"/>
        <c:auto val="1"/>
        <c:lblAlgn val="ctr"/>
        <c:lblOffset val="0"/>
        <c:tickLblSkip val="3"/>
        <c:noMultiLvlLbl val="0"/>
      </c:catAx>
      <c:valAx>
        <c:axId val="1826792352"/>
        <c:scaling>
          <c:orientation val="minMax"/>
          <c:max val="150"/>
          <c:min val="-100"/>
        </c:scaling>
        <c:delete val="0"/>
        <c:axPos val="l"/>
        <c:majorGridlines>
          <c:spPr>
            <a:ln w="9525" cmpd="sng">
              <a:solidFill>
                <a:srgbClr val="FFFFFF"/>
              </a:solidFill>
              <a:prstDash val="solid"/>
            </a:ln>
          </c:spPr>
        </c:majorGridlines>
        <c:numFmt formatCode="General" sourceLinked="0"/>
        <c:majorTickMark val="in"/>
        <c:minorTickMark val="none"/>
        <c:tickLblPos val="nextTo"/>
        <c:spPr>
          <a:noFill/>
          <a:ln w="9525">
            <a:solidFill>
              <a:srgbClr val="000000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c:spPr>
        <c:txPr>
          <a:bodyPr rot="-60000000" vert="horz"/>
          <a:lstStyle/>
          <a:p>
            <a:pPr>
              <a:defRPr/>
            </a:pPr>
            <a:endParaRPr lang="fr-FR"/>
          </a:p>
        </c:txPr>
        <c:crossAx val="1826799520"/>
        <c:crosses val="autoZero"/>
        <c:crossBetween val="between"/>
      </c:valAx>
      <c:valAx>
        <c:axId val="1827019664"/>
        <c:scaling>
          <c:orientation val="minMax"/>
          <c:max val="6"/>
          <c:min val="0"/>
        </c:scaling>
        <c:delete val="0"/>
        <c:axPos val="r"/>
        <c:numFmt formatCode="General" sourceLinked="1"/>
        <c:majorTickMark val="none"/>
        <c:minorTickMark val="none"/>
        <c:tickLblPos val="none"/>
        <c:crossAx val="1827033408"/>
        <c:crosses val="max"/>
        <c:crossBetween val="between"/>
      </c:valAx>
      <c:catAx>
        <c:axId val="1827033408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827019664"/>
        <c:crosses val="autoZero"/>
        <c:auto val="1"/>
        <c:lblAlgn val="ctr"/>
        <c:lblOffset val="100"/>
        <c:noMultiLvlLbl val="0"/>
      </c:catAx>
      <c:spPr>
        <a:solidFill>
          <a:srgbClr val="F4FFFF"/>
        </a:solidFill>
        <a:ln w="9525">
          <a:solidFill>
            <a:srgbClr val="000000"/>
          </a:solidFill>
        </a:ln>
      </c:spPr>
    </c:plotArea>
    <c:plotVisOnly val="1"/>
    <c:dispBlanksAs val="gap"/>
    <c:showDLblsOverMax val="1"/>
  </c:chart>
  <c:spPr>
    <a:noFill/>
    <a:ln w="6350" cap="flat" cmpd="sng" algn="ctr">
      <a:noFill/>
      <a:prstDash val="solid"/>
      <a:round/>
    </a:ln>
    <a:effectLst/>
    <a:extLst>
      <a:ext uri="{91240B29-F687-4F45-9708-019B960494DF}">
        <a14:hiddenLine xmlns:a14="http://schemas.microsoft.com/office/drawing/2010/main" w="6350" cap="flat" cmpd="sng" algn="ctr">
          <a:solidFill>
            <a:sysClr val="windowText" lastClr="000000">
              <a:tint val="75000"/>
            </a:sysClr>
          </a:solidFill>
          <a:prstDash val="solid"/>
          <a:round/>
        </a14:hiddenLine>
      </a:ext>
    </a:extLst>
  </c:spPr>
  <c:txPr>
    <a:bodyPr/>
    <a:lstStyle/>
    <a:p>
      <a:pPr>
        <a:defRPr sz="1400"/>
      </a:pPr>
      <a:endParaRPr lang="fr-FR"/>
    </a:p>
  </c:txPr>
  <c:externalData r:id="rId1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xMode val="edge"/>
          <c:yMode val="edge"/>
          <c:x val="1.7950517349457702E-2"/>
          <c:y val="0.16815040146674901"/>
          <c:w val="0.97756185331317802"/>
          <c:h val="0.82188919701142704"/>
        </c:manualLayout>
      </c:layout>
      <c:barChart>
        <c:barDir val="col"/>
        <c:grouping val="stacked"/>
        <c:varyColors val="0"/>
        <c:ser>
          <c:idx val="2"/>
          <c:order val="2"/>
          <c:tx>
            <c:v>Projected1</c:v>
          </c:tx>
          <c:spPr>
            <a:solidFill>
              <a:srgbClr val="FFFFFF">
                <a:lumMod val="85000"/>
              </a:srgbClr>
            </a:solidFill>
            <a:ln>
              <a:solidFill>
                <a:srgbClr val="FFFFFF"/>
              </a:solidFill>
            </a:ln>
          </c:spPr>
          <c:invertIfNegative val="0"/>
          <c:cat>
            <c:numLit>
              <c:formatCode>General</c:formatCode>
              <c:ptCount val="28"/>
              <c:pt idx="0">
                <c:v>2000</c:v>
              </c:pt>
              <c:pt idx="1">
                <c:v>2001</c:v>
              </c:pt>
              <c:pt idx="2">
                <c:v>2002</c:v>
              </c:pt>
              <c:pt idx="3">
                <c:v>2003</c:v>
              </c:pt>
              <c:pt idx="4">
                <c:v>2004</c:v>
              </c:pt>
              <c:pt idx="5">
                <c:v>2005</c:v>
              </c:pt>
              <c:pt idx="6">
                <c:v>2006</c:v>
              </c:pt>
              <c:pt idx="7">
                <c:v>2007</c:v>
              </c:pt>
              <c:pt idx="8">
                <c:v>2008</c:v>
              </c:pt>
              <c:pt idx="9">
                <c:v>2009</c:v>
              </c:pt>
              <c:pt idx="10">
                <c:v>2010</c:v>
              </c:pt>
              <c:pt idx="11">
                <c:v>2011</c:v>
              </c:pt>
              <c:pt idx="12">
                <c:v>2012</c:v>
              </c:pt>
              <c:pt idx="13">
                <c:v>2013</c:v>
              </c:pt>
              <c:pt idx="14">
                <c:v>2014</c:v>
              </c:pt>
              <c:pt idx="15">
                <c:v>2015</c:v>
              </c:pt>
              <c:pt idx="16">
                <c:v>2016</c:v>
              </c:pt>
              <c:pt idx="17">
                <c:v>2017</c:v>
              </c:pt>
              <c:pt idx="18">
                <c:v>2018</c:v>
              </c:pt>
              <c:pt idx="19">
                <c:v>2019</c:v>
              </c:pt>
              <c:pt idx="20">
                <c:v>2020</c:v>
              </c:pt>
              <c:pt idx="21">
                <c:v>2021</c:v>
              </c:pt>
              <c:pt idx="22">
                <c:v>2022</c:v>
              </c:pt>
              <c:pt idx="23">
                <c:v>2023</c:v>
              </c:pt>
              <c:pt idx="24">
                <c:v>2024</c:v>
              </c:pt>
              <c:pt idx="25">
                <c:v>2025</c:v>
              </c:pt>
              <c:pt idx="26">
                <c:v>2026</c:v>
              </c:pt>
              <c:pt idx="27">
                <c:v>2027</c:v>
              </c:pt>
            </c:numLit>
          </c:cat>
          <c:val>
            <c:numLit>
              <c:formatCode>General</c:formatCode>
              <c:ptCount val="28"/>
              <c:pt idx="0">
                <c:v>0</c:v>
              </c:pt>
              <c:pt idx="1">
                <c:v>0</c:v>
              </c:pt>
              <c:pt idx="2">
                <c:v>0</c:v>
              </c:pt>
              <c:pt idx="3">
                <c:v>0</c:v>
              </c:pt>
              <c:pt idx="4">
                <c:v>0</c:v>
              </c:pt>
              <c:pt idx="5">
                <c:v>0</c:v>
              </c:pt>
              <c:pt idx="6">
                <c:v>0</c:v>
              </c:pt>
              <c:pt idx="7">
                <c:v>0</c:v>
              </c:pt>
              <c:pt idx="8">
                <c:v>0</c:v>
              </c:pt>
              <c:pt idx="9">
                <c:v>0</c:v>
              </c:pt>
              <c:pt idx="10">
                <c:v>0</c:v>
              </c:pt>
              <c:pt idx="11">
                <c:v>0</c:v>
              </c:pt>
              <c:pt idx="12">
                <c:v>0</c:v>
              </c:pt>
              <c:pt idx="13">
                <c:v>0</c:v>
              </c:pt>
              <c:pt idx="14">
                <c:v>0</c:v>
              </c:pt>
              <c:pt idx="15">
                <c:v>0</c:v>
              </c:pt>
              <c:pt idx="16">
                <c:v>0</c:v>
              </c:pt>
              <c:pt idx="17">
                <c:v>0</c:v>
              </c:pt>
              <c:pt idx="18">
                <c:v>1</c:v>
              </c:pt>
              <c:pt idx="19">
                <c:v>1</c:v>
              </c:pt>
              <c:pt idx="20">
                <c:v>1</c:v>
              </c:pt>
              <c:pt idx="21">
                <c:v>1</c:v>
              </c:pt>
              <c:pt idx="22">
                <c:v>1</c:v>
              </c:pt>
              <c:pt idx="23">
                <c:v>1</c:v>
              </c:pt>
              <c:pt idx="24">
                <c:v>1</c:v>
              </c:pt>
              <c:pt idx="25">
                <c:v>1</c:v>
              </c:pt>
              <c:pt idx="26">
                <c:v>1</c:v>
              </c:pt>
              <c:pt idx="27">
                <c:v>1</c:v>
              </c:pt>
            </c:numLit>
          </c:val>
          <c:extLst>
            <c:ext xmlns:c16="http://schemas.microsoft.com/office/drawing/2014/chart" uri="{C3380CC4-5D6E-409C-BE32-E72D297353CC}">
              <c16:uniqueId val="{00000000-6F2D-4E25-A8EF-58FFE420D522}"/>
            </c:ext>
          </c:extLst>
        </c:ser>
        <c:ser>
          <c:idx val="3"/>
          <c:order val="3"/>
          <c:tx>
            <c:v>Projected2</c:v>
          </c:tx>
          <c:spPr>
            <a:solidFill>
              <a:srgbClr val="FFFFFF">
                <a:lumMod val="85000"/>
              </a:srgbClr>
            </a:solidFill>
            <a:ln>
              <a:solidFill>
                <a:srgbClr val="FFFFFF"/>
              </a:solidFill>
            </a:ln>
          </c:spPr>
          <c:invertIfNegative val="0"/>
          <c:cat>
            <c:numLit>
              <c:formatCode>General</c:formatCode>
              <c:ptCount val="28"/>
              <c:pt idx="0">
                <c:v>2000</c:v>
              </c:pt>
              <c:pt idx="1">
                <c:v>2001</c:v>
              </c:pt>
              <c:pt idx="2">
                <c:v>2002</c:v>
              </c:pt>
              <c:pt idx="3">
                <c:v>2003</c:v>
              </c:pt>
              <c:pt idx="4">
                <c:v>2004</c:v>
              </c:pt>
              <c:pt idx="5">
                <c:v>2005</c:v>
              </c:pt>
              <c:pt idx="6">
                <c:v>2006</c:v>
              </c:pt>
              <c:pt idx="7">
                <c:v>2007</c:v>
              </c:pt>
              <c:pt idx="8">
                <c:v>2008</c:v>
              </c:pt>
              <c:pt idx="9">
                <c:v>2009</c:v>
              </c:pt>
              <c:pt idx="10">
                <c:v>2010</c:v>
              </c:pt>
              <c:pt idx="11">
                <c:v>2011</c:v>
              </c:pt>
              <c:pt idx="12">
                <c:v>2012</c:v>
              </c:pt>
              <c:pt idx="13">
                <c:v>2013</c:v>
              </c:pt>
              <c:pt idx="14">
                <c:v>2014</c:v>
              </c:pt>
              <c:pt idx="15">
                <c:v>2015</c:v>
              </c:pt>
              <c:pt idx="16">
                <c:v>2016</c:v>
              </c:pt>
              <c:pt idx="17">
                <c:v>2017</c:v>
              </c:pt>
              <c:pt idx="18">
                <c:v>2018</c:v>
              </c:pt>
              <c:pt idx="19">
                <c:v>2019</c:v>
              </c:pt>
              <c:pt idx="20">
                <c:v>2020</c:v>
              </c:pt>
              <c:pt idx="21">
                <c:v>2021</c:v>
              </c:pt>
              <c:pt idx="22">
                <c:v>2022</c:v>
              </c:pt>
              <c:pt idx="23">
                <c:v>2023</c:v>
              </c:pt>
              <c:pt idx="24">
                <c:v>2024</c:v>
              </c:pt>
              <c:pt idx="25">
                <c:v>2025</c:v>
              </c:pt>
              <c:pt idx="26">
                <c:v>2026</c:v>
              </c:pt>
              <c:pt idx="27">
                <c:v>2027</c:v>
              </c:pt>
            </c:numLit>
          </c:cat>
          <c:val>
            <c:numLit>
              <c:formatCode>General</c:formatCode>
              <c:ptCount val="28"/>
              <c:pt idx="0">
                <c:v>0</c:v>
              </c:pt>
              <c:pt idx="1">
                <c:v>0</c:v>
              </c:pt>
              <c:pt idx="2">
                <c:v>0</c:v>
              </c:pt>
              <c:pt idx="3">
                <c:v>0</c:v>
              </c:pt>
              <c:pt idx="4">
                <c:v>0</c:v>
              </c:pt>
              <c:pt idx="5">
                <c:v>0</c:v>
              </c:pt>
              <c:pt idx="6">
                <c:v>0</c:v>
              </c:pt>
              <c:pt idx="7">
                <c:v>0</c:v>
              </c:pt>
              <c:pt idx="8">
                <c:v>0</c:v>
              </c:pt>
              <c:pt idx="9">
                <c:v>0</c:v>
              </c:pt>
              <c:pt idx="10">
                <c:v>0</c:v>
              </c:pt>
              <c:pt idx="11">
                <c:v>0</c:v>
              </c:pt>
              <c:pt idx="12">
                <c:v>0</c:v>
              </c:pt>
              <c:pt idx="13">
                <c:v>0</c:v>
              </c:pt>
              <c:pt idx="14">
                <c:v>0</c:v>
              </c:pt>
              <c:pt idx="15">
                <c:v>0</c:v>
              </c:pt>
              <c:pt idx="16">
                <c:v>0</c:v>
              </c:pt>
              <c:pt idx="17">
                <c:v>0</c:v>
              </c:pt>
              <c:pt idx="18">
                <c:v>1</c:v>
              </c:pt>
              <c:pt idx="19">
                <c:v>1</c:v>
              </c:pt>
              <c:pt idx="20">
                <c:v>1</c:v>
              </c:pt>
              <c:pt idx="21">
                <c:v>1</c:v>
              </c:pt>
              <c:pt idx="22">
                <c:v>1</c:v>
              </c:pt>
              <c:pt idx="23">
                <c:v>1</c:v>
              </c:pt>
              <c:pt idx="24">
                <c:v>1</c:v>
              </c:pt>
              <c:pt idx="25">
                <c:v>1</c:v>
              </c:pt>
              <c:pt idx="26">
                <c:v>1</c:v>
              </c:pt>
              <c:pt idx="27">
                <c:v>1</c:v>
              </c:pt>
            </c:numLit>
          </c:val>
          <c:extLst>
            <c:ext xmlns:c16="http://schemas.microsoft.com/office/drawing/2014/chart" uri="{C3380CC4-5D6E-409C-BE32-E72D297353CC}">
              <c16:uniqueId val="{00000001-6F2D-4E25-A8EF-58FFE420D522}"/>
            </c:ext>
          </c:extLst>
        </c:ser>
        <c:ser>
          <c:idx val="4"/>
          <c:order val="4"/>
          <c:tx>
            <c:v>Projected3</c:v>
          </c:tx>
          <c:spPr>
            <a:solidFill>
              <a:srgbClr val="FFFFFF">
                <a:lumMod val="85000"/>
              </a:srgbClr>
            </a:solidFill>
            <a:ln>
              <a:solidFill>
                <a:srgbClr val="FFFFFF"/>
              </a:solidFill>
            </a:ln>
          </c:spPr>
          <c:invertIfNegative val="0"/>
          <c:cat>
            <c:numLit>
              <c:formatCode>General</c:formatCode>
              <c:ptCount val="28"/>
              <c:pt idx="0">
                <c:v>2000</c:v>
              </c:pt>
              <c:pt idx="1">
                <c:v>2001</c:v>
              </c:pt>
              <c:pt idx="2">
                <c:v>2002</c:v>
              </c:pt>
              <c:pt idx="3">
                <c:v>2003</c:v>
              </c:pt>
              <c:pt idx="4">
                <c:v>2004</c:v>
              </c:pt>
              <c:pt idx="5">
                <c:v>2005</c:v>
              </c:pt>
              <c:pt idx="6">
                <c:v>2006</c:v>
              </c:pt>
              <c:pt idx="7">
                <c:v>2007</c:v>
              </c:pt>
              <c:pt idx="8">
                <c:v>2008</c:v>
              </c:pt>
              <c:pt idx="9">
                <c:v>2009</c:v>
              </c:pt>
              <c:pt idx="10">
                <c:v>2010</c:v>
              </c:pt>
              <c:pt idx="11">
                <c:v>2011</c:v>
              </c:pt>
              <c:pt idx="12">
                <c:v>2012</c:v>
              </c:pt>
              <c:pt idx="13">
                <c:v>2013</c:v>
              </c:pt>
              <c:pt idx="14">
                <c:v>2014</c:v>
              </c:pt>
              <c:pt idx="15">
                <c:v>2015</c:v>
              </c:pt>
              <c:pt idx="16">
                <c:v>2016</c:v>
              </c:pt>
              <c:pt idx="17">
                <c:v>2017</c:v>
              </c:pt>
              <c:pt idx="18">
                <c:v>2018</c:v>
              </c:pt>
              <c:pt idx="19">
                <c:v>2019</c:v>
              </c:pt>
              <c:pt idx="20">
                <c:v>2020</c:v>
              </c:pt>
              <c:pt idx="21">
                <c:v>2021</c:v>
              </c:pt>
              <c:pt idx="22">
                <c:v>2022</c:v>
              </c:pt>
              <c:pt idx="23">
                <c:v>2023</c:v>
              </c:pt>
              <c:pt idx="24">
                <c:v>2024</c:v>
              </c:pt>
              <c:pt idx="25">
                <c:v>2025</c:v>
              </c:pt>
              <c:pt idx="26">
                <c:v>2026</c:v>
              </c:pt>
              <c:pt idx="27">
                <c:v>2027</c:v>
              </c:pt>
            </c:numLit>
          </c:cat>
          <c:val>
            <c:numLit>
              <c:formatCode>General</c:formatCode>
              <c:ptCount val="28"/>
              <c:pt idx="0">
                <c:v>0</c:v>
              </c:pt>
              <c:pt idx="1">
                <c:v>0</c:v>
              </c:pt>
              <c:pt idx="2">
                <c:v>0</c:v>
              </c:pt>
              <c:pt idx="3">
                <c:v>0</c:v>
              </c:pt>
              <c:pt idx="4">
                <c:v>0</c:v>
              </c:pt>
              <c:pt idx="5">
                <c:v>0</c:v>
              </c:pt>
              <c:pt idx="6">
                <c:v>0</c:v>
              </c:pt>
              <c:pt idx="7">
                <c:v>0</c:v>
              </c:pt>
              <c:pt idx="8">
                <c:v>0</c:v>
              </c:pt>
              <c:pt idx="9">
                <c:v>0</c:v>
              </c:pt>
              <c:pt idx="10">
                <c:v>0</c:v>
              </c:pt>
              <c:pt idx="11">
                <c:v>0</c:v>
              </c:pt>
              <c:pt idx="12">
                <c:v>0</c:v>
              </c:pt>
              <c:pt idx="13">
                <c:v>0</c:v>
              </c:pt>
              <c:pt idx="14">
                <c:v>0</c:v>
              </c:pt>
              <c:pt idx="15">
                <c:v>0</c:v>
              </c:pt>
              <c:pt idx="16">
                <c:v>0</c:v>
              </c:pt>
              <c:pt idx="17">
                <c:v>0</c:v>
              </c:pt>
              <c:pt idx="18">
                <c:v>1</c:v>
              </c:pt>
              <c:pt idx="19">
                <c:v>1</c:v>
              </c:pt>
              <c:pt idx="20">
                <c:v>1</c:v>
              </c:pt>
              <c:pt idx="21">
                <c:v>1</c:v>
              </c:pt>
              <c:pt idx="22">
                <c:v>1</c:v>
              </c:pt>
              <c:pt idx="23">
                <c:v>1</c:v>
              </c:pt>
              <c:pt idx="24">
                <c:v>1</c:v>
              </c:pt>
              <c:pt idx="25">
                <c:v>1</c:v>
              </c:pt>
              <c:pt idx="26">
                <c:v>1</c:v>
              </c:pt>
              <c:pt idx="27">
                <c:v>1</c:v>
              </c:pt>
            </c:numLit>
          </c:val>
          <c:extLst>
            <c:ext xmlns:c16="http://schemas.microsoft.com/office/drawing/2014/chart" uri="{C3380CC4-5D6E-409C-BE32-E72D297353CC}">
              <c16:uniqueId val="{00000002-6F2D-4E25-A8EF-58FFE420D522}"/>
            </c:ext>
          </c:extLst>
        </c:ser>
        <c:ser>
          <c:idx val="5"/>
          <c:order val="5"/>
          <c:tx>
            <c:v>Projected4</c:v>
          </c:tx>
          <c:spPr>
            <a:solidFill>
              <a:srgbClr val="FFFFFF">
                <a:lumMod val="85000"/>
              </a:srgbClr>
            </a:solidFill>
            <a:ln>
              <a:solidFill>
                <a:srgbClr val="FFFFFF"/>
              </a:solidFill>
            </a:ln>
          </c:spPr>
          <c:invertIfNegative val="0"/>
          <c:cat>
            <c:numLit>
              <c:formatCode>General</c:formatCode>
              <c:ptCount val="28"/>
              <c:pt idx="0">
                <c:v>2000</c:v>
              </c:pt>
              <c:pt idx="1">
                <c:v>2001</c:v>
              </c:pt>
              <c:pt idx="2">
                <c:v>2002</c:v>
              </c:pt>
              <c:pt idx="3">
                <c:v>2003</c:v>
              </c:pt>
              <c:pt idx="4">
                <c:v>2004</c:v>
              </c:pt>
              <c:pt idx="5">
                <c:v>2005</c:v>
              </c:pt>
              <c:pt idx="6">
                <c:v>2006</c:v>
              </c:pt>
              <c:pt idx="7">
                <c:v>2007</c:v>
              </c:pt>
              <c:pt idx="8">
                <c:v>2008</c:v>
              </c:pt>
              <c:pt idx="9">
                <c:v>2009</c:v>
              </c:pt>
              <c:pt idx="10">
                <c:v>2010</c:v>
              </c:pt>
              <c:pt idx="11">
                <c:v>2011</c:v>
              </c:pt>
              <c:pt idx="12">
                <c:v>2012</c:v>
              </c:pt>
              <c:pt idx="13">
                <c:v>2013</c:v>
              </c:pt>
              <c:pt idx="14">
                <c:v>2014</c:v>
              </c:pt>
              <c:pt idx="15">
                <c:v>2015</c:v>
              </c:pt>
              <c:pt idx="16">
                <c:v>2016</c:v>
              </c:pt>
              <c:pt idx="17">
                <c:v>2017</c:v>
              </c:pt>
              <c:pt idx="18">
                <c:v>2018</c:v>
              </c:pt>
              <c:pt idx="19">
                <c:v>2019</c:v>
              </c:pt>
              <c:pt idx="20">
                <c:v>2020</c:v>
              </c:pt>
              <c:pt idx="21">
                <c:v>2021</c:v>
              </c:pt>
              <c:pt idx="22">
                <c:v>2022</c:v>
              </c:pt>
              <c:pt idx="23">
                <c:v>2023</c:v>
              </c:pt>
              <c:pt idx="24">
                <c:v>2024</c:v>
              </c:pt>
              <c:pt idx="25">
                <c:v>2025</c:v>
              </c:pt>
              <c:pt idx="26">
                <c:v>2026</c:v>
              </c:pt>
              <c:pt idx="27">
                <c:v>2027</c:v>
              </c:pt>
            </c:numLit>
          </c:cat>
          <c:val>
            <c:numLit>
              <c:formatCode>General</c:formatCode>
              <c:ptCount val="28"/>
              <c:pt idx="0">
                <c:v>0</c:v>
              </c:pt>
              <c:pt idx="1">
                <c:v>0</c:v>
              </c:pt>
              <c:pt idx="2">
                <c:v>0</c:v>
              </c:pt>
              <c:pt idx="3">
                <c:v>0</c:v>
              </c:pt>
              <c:pt idx="4">
                <c:v>0</c:v>
              </c:pt>
              <c:pt idx="5">
                <c:v>0</c:v>
              </c:pt>
              <c:pt idx="6">
                <c:v>0</c:v>
              </c:pt>
              <c:pt idx="7">
                <c:v>0</c:v>
              </c:pt>
              <c:pt idx="8">
                <c:v>0</c:v>
              </c:pt>
              <c:pt idx="9">
                <c:v>0</c:v>
              </c:pt>
              <c:pt idx="10">
                <c:v>0</c:v>
              </c:pt>
              <c:pt idx="11">
                <c:v>0</c:v>
              </c:pt>
              <c:pt idx="12">
                <c:v>0</c:v>
              </c:pt>
              <c:pt idx="13">
                <c:v>0</c:v>
              </c:pt>
              <c:pt idx="14">
                <c:v>0</c:v>
              </c:pt>
              <c:pt idx="15">
                <c:v>0</c:v>
              </c:pt>
              <c:pt idx="16">
                <c:v>0</c:v>
              </c:pt>
              <c:pt idx="17">
                <c:v>0</c:v>
              </c:pt>
              <c:pt idx="18">
                <c:v>1</c:v>
              </c:pt>
              <c:pt idx="19">
                <c:v>1</c:v>
              </c:pt>
              <c:pt idx="20">
                <c:v>1</c:v>
              </c:pt>
              <c:pt idx="21">
                <c:v>1</c:v>
              </c:pt>
              <c:pt idx="22">
                <c:v>1</c:v>
              </c:pt>
              <c:pt idx="23">
                <c:v>1</c:v>
              </c:pt>
              <c:pt idx="24">
                <c:v>1</c:v>
              </c:pt>
              <c:pt idx="25">
                <c:v>1</c:v>
              </c:pt>
              <c:pt idx="26">
                <c:v>1</c:v>
              </c:pt>
              <c:pt idx="27">
                <c:v>1</c:v>
              </c:pt>
            </c:numLit>
          </c:val>
          <c:extLst>
            <c:ext xmlns:c16="http://schemas.microsoft.com/office/drawing/2014/chart" uri="{C3380CC4-5D6E-409C-BE32-E72D297353CC}">
              <c16:uniqueId val="{00000003-6F2D-4E25-A8EF-58FFE420D522}"/>
            </c:ext>
          </c:extLst>
        </c:ser>
        <c:ser>
          <c:idx val="6"/>
          <c:order val="6"/>
          <c:tx>
            <c:v>Projected5</c:v>
          </c:tx>
          <c:spPr>
            <a:solidFill>
              <a:srgbClr val="FFFFFF">
                <a:lumMod val="85000"/>
              </a:srgbClr>
            </a:solidFill>
            <a:ln>
              <a:solidFill>
                <a:srgbClr val="FFFFFF"/>
              </a:solidFill>
            </a:ln>
          </c:spPr>
          <c:invertIfNegative val="0"/>
          <c:cat>
            <c:numLit>
              <c:formatCode>General</c:formatCode>
              <c:ptCount val="28"/>
              <c:pt idx="0">
                <c:v>2000</c:v>
              </c:pt>
              <c:pt idx="1">
                <c:v>2001</c:v>
              </c:pt>
              <c:pt idx="2">
                <c:v>2002</c:v>
              </c:pt>
              <c:pt idx="3">
                <c:v>2003</c:v>
              </c:pt>
              <c:pt idx="4">
                <c:v>2004</c:v>
              </c:pt>
              <c:pt idx="5">
                <c:v>2005</c:v>
              </c:pt>
              <c:pt idx="6">
                <c:v>2006</c:v>
              </c:pt>
              <c:pt idx="7">
                <c:v>2007</c:v>
              </c:pt>
              <c:pt idx="8">
                <c:v>2008</c:v>
              </c:pt>
              <c:pt idx="9">
                <c:v>2009</c:v>
              </c:pt>
              <c:pt idx="10">
                <c:v>2010</c:v>
              </c:pt>
              <c:pt idx="11">
                <c:v>2011</c:v>
              </c:pt>
              <c:pt idx="12">
                <c:v>2012</c:v>
              </c:pt>
              <c:pt idx="13">
                <c:v>2013</c:v>
              </c:pt>
              <c:pt idx="14">
                <c:v>2014</c:v>
              </c:pt>
              <c:pt idx="15">
                <c:v>2015</c:v>
              </c:pt>
              <c:pt idx="16">
                <c:v>2016</c:v>
              </c:pt>
              <c:pt idx="17">
                <c:v>2017</c:v>
              </c:pt>
              <c:pt idx="18">
                <c:v>2018</c:v>
              </c:pt>
              <c:pt idx="19">
                <c:v>2019</c:v>
              </c:pt>
              <c:pt idx="20">
                <c:v>2020</c:v>
              </c:pt>
              <c:pt idx="21">
                <c:v>2021</c:v>
              </c:pt>
              <c:pt idx="22">
                <c:v>2022</c:v>
              </c:pt>
              <c:pt idx="23">
                <c:v>2023</c:v>
              </c:pt>
              <c:pt idx="24">
                <c:v>2024</c:v>
              </c:pt>
              <c:pt idx="25">
                <c:v>2025</c:v>
              </c:pt>
              <c:pt idx="26">
                <c:v>2026</c:v>
              </c:pt>
              <c:pt idx="27">
                <c:v>2027</c:v>
              </c:pt>
            </c:numLit>
          </c:cat>
          <c:val>
            <c:numLit>
              <c:formatCode>General</c:formatCode>
              <c:ptCount val="28"/>
              <c:pt idx="0">
                <c:v>0</c:v>
              </c:pt>
              <c:pt idx="1">
                <c:v>0</c:v>
              </c:pt>
              <c:pt idx="2">
                <c:v>0</c:v>
              </c:pt>
              <c:pt idx="3">
                <c:v>0</c:v>
              </c:pt>
              <c:pt idx="4">
                <c:v>0</c:v>
              </c:pt>
              <c:pt idx="5">
                <c:v>0</c:v>
              </c:pt>
              <c:pt idx="6">
                <c:v>0</c:v>
              </c:pt>
              <c:pt idx="7">
                <c:v>0</c:v>
              </c:pt>
              <c:pt idx="8">
                <c:v>0</c:v>
              </c:pt>
              <c:pt idx="9">
                <c:v>0</c:v>
              </c:pt>
              <c:pt idx="10">
                <c:v>0</c:v>
              </c:pt>
              <c:pt idx="11">
                <c:v>0</c:v>
              </c:pt>
              <c:pt idx="12">
                <c:v>0</c:v>
              </c:pt>
              <c:pt idx="13">
                <c:v>0</c:v>
              </c:pt>
              <c:pt idx="14">
                <c:v>0</c:v>
              </c:pt>
              <c:pt idx="15">
                <c:v>0</c:v>
              </c:pt>
              <c:pt idx="16">
                <c:v>0</c:v>
              </c:pt>
              <c:pt idx="17">
                <c:v>0</c:v>
              </c:pt>
              <c:pt idx="18">
                <c:v>1</c:v>
              </c:pt>
              <c:pt idx="19">
                <c:v>1</c:v>
              </c:pt>
              <c:pt idx="20">
                <c:v>1</c:v>
              </c:pt>
              <c:pt idx="21">
                <c:v>1</c:v>
              </c:pt>
              <c:pt idx="22">
                <c:v>1</c:v>
              </c:pt>
              <c:pt idx="23">
                <c:v>1</c:v>
              </c:pt>
              <c:pt idx="24">
                <c:v>1</c:v>
              </c:pt>
              <c:pt idx="25">
                <c:v>1</c:v>
              </c:pt>
              <c:pt idx="26">
                <c:v>1</c:v>
              </c:pt>
              <c:pt idx="27">
                <c:v>1</c:v>
              </c:pt>
            </c:numLit>
          </c:val>
          <c:extLst>
            <c:ext xmlns:c16="http://schemas.microsoft.com/office/drawing/2014/chart" uri="{C3380CC4-5D6E-409C-BE32-E72D297353CC}">
              <c16:uniqueId val="{00000004-6F2D-4E25-A8EF-58FFE420D522}"/>
            </c:ext>
          </c:extLst>
        </c:ser>
        <c:ser>
          <c:idx val="7"/>
          <c:order val="7"/>
          <c:tx>
            <c:v>Projected6</c:v>
          </c:tx>
          <c:spPr>
            <a:solidFill>
              <a:srgbClr val="FFFFFF">
                <a:lumMod val="85000"/>
              </a:srgbClr>
            </a:solidFill>
            <a:ln>
              <a:solidFill>
                <a:srgbClr val="FFFFFF"/>
              </a:solidFill>
            </a:ln>
          </c:spPr>
          <c:invertIfNegative val="0"/>
          <c:cat>
            <c:numLit>
              <c:formatCode>General</c:formatCode>
              <c:ptCount val="28"/>
              <c:pt idx="0">
                <c:v>2000</c:v>
              </c:pt>
              <c:pt idx="1">
                <c:v>2001</c:v>
              </c:pt>
              <c:pt idx="2">
                <c:v>2002</c:v>
              </c:pt>
              <c:pt idx="3">
                <c:v>2003</c:v>
              </c:pt>
              <c:pt idx="4">
                <c:v>2004</c:v>
              </c:pt>
              <c:pt idx="5">
                <c:v>2005</c:v>
              </c:pt>
              <c:pt idx="6">
                <c:v>2006</c:v>
              </c:pt>
              <c:pt idx="7">
                <c:v>2007</c:v>
              </c:pt>
              <c:pt idx="8">
                <c:v>2008</c:v>
              </c:pt>
              <c:pt idx="9">
                <c:v>2009</c:v>
              </c:pt>
              <c:pt idx="10">
                <c:v>2010</c:v>
              </c:pt>
              <c:pt idx="11">
                <c:v>2011</c:v>
              </c:pt>
              <c:pt idx="12">
                <c:v>2012</c:v>
              </c:pt>
              <c:pt idx="13">
                <c:v>2013</c:v>
              </c:pt>
              <c:pt idx="14">
                <c:v>2014</c:v>
              </c:pt>
              <c:pt idx="15">
                <c:v>2015</c:v>
              </c:pt>
              <c:pt idx="16">
                <c:v>2016</c:v>
              </c:pt>
              <c:pt idx="17">
                <c:v>2017</c:v>
              </c:pt>
              <c:pt idx="18">
                <c:v>2018</c:v>
              </c:pt>
              <c:pt idx="19">
                <c:v>2019</c:v>
              </c:pt>
              <c:pt idx="20">
                <c:v>2020</c:v>
              </c:pt>
              <c:pt idx="21">
                <c:v>2021</c:v>
              </c:pt>
              <c:pt idx="22">
                <c:v>2022</c:v>
              </c:pt>
              <c:pt idx="23">
                <c:v>2023</c:v>
              </c:pt>
              <c:pt idx="24">
                <c:v>2024</c:v>
              </c:pt>
              <c:pt idx="25">
                <c:v>2025</c:v>
              </c:pt>
              <c:pt idx="26">
                <c:v>2026</c:v>
              </c:pt>
              <c:pt idx="27">
                <c:v>2027</c:v>
              </c:pt>
            </c:numLit>
          </c:cat>
          <c:val>
            <c:numLit>
              <c:formatCode>General</c:formatCode>
              <c:ptCount val="28"/>
              <c:pt idx="0">
                <c:v>0</c:v>
              </c:pt>
              <c:pt idx="1">
                <c:v>0</c:v>
              </c:pt>
              <c:pt idx="2">
                <c:v>0</c:v>
              </c:pt>
              <c:pt idx="3">
                <c:v>0</c:v>
              </c:pt>
              <c:pt idx="4">
                <c:v>0</c:v>
              </c:pt>
              <c:pt idx="5">
                <c:v>0</c:v>
              </c:pt>
              <c:pt idx="6">
                <c:v>0</c:v>
              </c:pt>
              <c:pt idx="7">
                <c:v>0</c:v>
              </c:pt>
              <c:pt idx="8">
                <c:v>0</c:v>
              </c:pt>
              <c:pt idx="9">
                <c:v>0</c:v>
              </c:pt>
              <c:pt idx="10">
                <c:v>0</c:v>
              </c:pt>
              <c:pt idx="11">
                <c:v>0</c:v>
              </c:pt>
              <c:pt idx="12">
                <c:v>0</c:v>
              </c:pt>
              <c:pt idx="13">
                <c:v>0</c:v>
              </c:pt>
              <c:pt idx="14">
                <c:v>0</c:v>
              </c:pt>
              <c:pt idx="15">
                <c:v>0</c:v>
              </c:pt>
              <c:pt idx="16">
                <c:v>0</c:v>
              </c:pt>
              <c:pt idx="17">
                <c:v>0</c:v>
              </c:pt>
              <c:pt idx="18">
                <c:v>1</c:v>
              </c:pt>
              <c:pt idx="19">
                <c:v>1</c:v>
              </c:pt>
              <c:pt idx="20">
                <c:v>1</c:v>
              </c:pt>
              <c:pt idx="21">
                <c:v>1</c:v>
              </c:pt>
              <c:pt idx="22">
                <c:v>1</c:v>
              </c:pt>
              <c:pt idx="23">
                <c:v>1</c:v>
              </c:pt>
              <c:pt idx="24">
                <c:v>1</c:v>
              </c:pt>
              <c:pt idx="25">
                <c:v>1</c:v>
              </c:pt>
              <c:pt idx="26">
                <c:v>1</c:v>
              </c:pt>
              <c:pt idx="27">
                <c:v>1</c:v>
              </c:pt>
            </c:numLit>
          </c:val>
          <c:extLst>
            <c:ext xmlns:c16="http://schemas.microsoft.com/office/drawing/2014/chart" uri="{C3380CC4-5D6E-409C-BE32-E72D297353CC}">
              <c16:uniqueId val="{00000005-6F2D-4E25-A8EF-58FFE420D522}"/>
            </c:ext>
          </c:extLst>
        </c:ser>
        <c:ser>
          <c:idx val="8"/>
          <c:order val="8"/>
          <c:tx>
            <c:v>Projected7</c:v>
          </c:tx>
          <c:spPr>
            <a:solidFill>
              <a:srgbClr val="FFFFFF">
                <a:lumMod val="85000"/>
              </a:srgbClr>
            </a:solidFill>
            <a:ln>
              <a:solidFill>
                <a:srgbClr val="FFFFFF"/>
              </a:solidFill>
            </a:ln>
          </c:spPr>
          <c:invertIfNegative val="0"/>
          <c:cat>
            <c:numLit>
              <c:formatCode>General</c:formatCode>
              <c:ptCount val="28"/>
              <c:pt idx="0">
                <c:v>2000</c:v>
              </c:pt>
              <c:pt idx="1">
                <c:v>2001</c:v>
              </c:pt>
              <c:pt idx="2">
                <c:v>2002</c:v>
              </c:pt>
              <c:pt idx="3">
                <c:v>2003</c:v>
              </c:pt>
              <c:pt idx="4">
                <c:v>2004</c:v>
              </c:pt>
              <c:pt idx="5">
                <c:v>2005</c:v>
              </c:pt>
              <c:pt idx="6">
                <c:v>2006</c:v>
              </c:pt>
              <c:pt idx="7">
                <c:v>2007</c:v>
              </c:pt>
              <c:pt idx="8">
                <c:v>2008</c:v>
              </c:pt>
              <c:pt idx="9">
                <c:v>2009</c:v>
              </c:pt>
              <c:pt idx="10">
                <c:v>2010</c:v>
              </c:pt>
              <c:pt idx="11">
                <c:v>2011</c:v>
              </c:pt>
              <c:pt idx="12">
                <c:v>2012</c:v>
              </c:pt>
              <c:pt idx="13">
                <c:v>2013</c:v>
              </c:pt>
              <c:pt idx="14">
                <c:v>2014</c:v>
              </c:pt>
              <c:pt idx="15">
                <c:v>2015</c:v>
              </c:pt>
              <c:pt idx="16">
                <c:v>2016</c:v>
              </c:pt>
              <c:pt idx="17">
                <c:v>2017</c:v>
              </c:pt>
              <c:pt idx="18">
                <c:v>2018</c:v>
              </c:pt>
              <c:pt idx="19">
                <c:v>2019</c:v>
              </c:pt>
              <c:pt idx="20">
                <c:v>2020</c:v>
              </c:pt>
              <c:pt idx="21">
                <c:v>2021</c:v>
              </c:pt>
              <c:pt idx="22">
                <c:v>2022</c:v>
              </c:pt>
              <c:pt idx="23">
                <c:v>2023</c:v>
              </c:pt>
              <c:pt idx="24">
                <c:v>2024</c:v>
              </c:pt>
              <c:pt idx="25">
                <c:v>2025</c:v>
              </c:pt>
              <c:pt idx="26">
                <c:v>2026</c:v>
              </c:pt>
              <c:pt idx="27">
                <c:v>2027</c:v>
              </c:pt>
            </c:numLit>
          </c:cat>
          <c:val>
            <c:numLit>
              <c:formatCode>General</c:formatCode>
              <c:ptCount val="28"/>
              <c:pt idx="0">
                <c:v>0</c:v>
              </c:pt>
              <c:pt idx="1">
                <c:v>0</c:v>
              </c:pt>
              <c:pt idx="2">
                <c:v>0</c:v>
              </c:pt>
              <c:pt idx="3">
                <c:v>0</c:v>
              </c:pt>
              <c:pt idx="4">
                <c:v>0</c:v>
              </c:pt>
              <c:pt idx="5">
                <c:v>0</c:v>
              </c:pt>
              <c:pt idx="6">
                <c:v>0</c:v>
              </c:pt>
              <c:pt idx="7">
                <c:v>0</c:v>
              </c:pt>
              <c:pt idx="8">
                <c:v>0</c:v>
              </c:pt>
              <c:pt idx="9">
                <c:v>0</c:v>
              </c:pt>
              <c:pt idx="10">
                <c:v>0</c:v>
              </c:pt>
              <c:pt idx="11">
                <c:v>0</c:v>
              </c:pt>
              <c:pt idx="12">
                <c:v>0</c:v>
              </c:pt>
              <c:pt idx="13">
                <c:v>0</c:v>
              </c:pt>
              <c:pt idx="14">
                <c:v>0</c:v>
              </c:pt>
              <c:pt idx="15">
                <c:v>0</c:v>
              </c:pt>
              <c:pt idx="16">
                <c:v>0</c:v>
              </c:pt>
              <c:pt idx="17">
                <c:v>0</c:v>
              </c:pt>
              <c:pt idx="18">
                <c:v>1</c:v>
              </c:pt>
              <c:pt idx="19">
                <c:v>1</c:v>
              </c:pt>
              <c:pt idx="20">
                <c:v>1</c:v>
              </c:pt>
              <c:pt idx="21">
                <c:v>1</c:v>
              </c:pt>
              <c:pt idx="22">
                <c:v>1</c:v>
              </c:pt>
              <c:pt idx="23">
                <c:v>1</c:v>
              </c:pt>
              <c:pt idx="24">
                <c:v>1</c:v>
              </c:pt>
              <c:pt idx="25">
                <c:v>1</c:v>
              </c:pt>
              <c:pt idx="26">
                <c:v>1</c:v>
              </c:pt>
              <c:pt idx="27">
                <c:v>1</c:v>
              </c:pt>
            </c:numLit>
          </c:val>
          <c:extLst>
            <c:ext xmlns:c16="http://schemas.microsoft.com/office/drawing/2014/chart" uri="{C3380CC4-5D6E-409C-BE32-E72D297353CC}">
              <c16:uniqueId val="{00000006-6F2D-4E25-A8EF-58FFE420D522}"/>
            </c:ext>
          </c:extLst>
        </c:ser>
        <c:ser>
          <c:idx val="9"/>
          <c:order val="9"/>
          <c:tx>
            <c:v>Projected8</c:v>
          </c:tx>
          <c:spPr>
            <a:solidFill>
              <a:srgbClr val="FFFFFF">
                <a:lumMod val="85000"/>
              </a:srgbClr>
            </a:solidFill>
            <a:ln>
              <a:solidFill>
                <a:srgbClr val="FFFFFF"/>
              </a:solidFill>
            </a:ln>
          </c:spPr>
          <c:invertIfNegative val="0"/>
          <c:cat>
            <c:numLit>
              <c:formatCode>General</c:formatCode>
              <c:ptCount val="28"/>
              <c:pt idx="0">
                <c:v>2000</c:v>
              </c:pt>
              <c:pt idx="1">
                <c:v>2001</c:v>
              </c:pt>
              <c:pt idx="2">
                <c:v>2002</c:v>
              </c:pt>
              <c:pt idx="3">
                <c:v>2003</c:v>
              </c:pt>
              <c:pt idx="4">
                <c:v>2004</c:v>
              </c:pt>
              <c:pt idx="5">
                <c:v>2005</c:v>
              </c:pt>
              <c:pt idx="6">
                <c:v>2006</c:v>
              </c:pt>
              <c:pt idx="7">
                <c:v>2007</c:v>
              </c:pt>
              <c:pt idx="8">
                <c:v>2008</c:v>
              </c:pt>
              <c:pt idx="9">
                <c:v>2009</c:v>
              </c:pt>
              <c:pt idx="10">
                <c:v>2010</c:v>
              </c:pt>
              <c:pt idx="11">
                <c:v>2011</c:v>
              </c:pt>
              <c:pt idx="12">
                <c:v>2012</c:v>
              </c:pt>
              <c:pt idx="13">
                <c:v>2013</c:v>
              </c:pt>
              <c:pt idx="14">
                <c:v>2014</c:v>
              </c:pt>
              <c:pt idx="15">
                <c:v>2015</c:v>
              </c:pt>
              <c:pt idx="16">
                <c:v>2016</c:v>
              </c:pt>
              <c:pt idx="17">
                <c:v>2017</c:v>
              </c:pt>
              <c:pt idx="18">
                <c:v>2018</c:v>
              </c:pt>
              <c:pt idx="19">
                <c:v>2019</c:v>
              </c:pt>
              <c:pt idx="20">
                <c:v>2020</c:v>
              </c:pt>
              <c:pt idx="21">
                <c:v>2021</c:v>
              </c:pt>
              <c:pt idx="22">
                <c:v>2022</c:v>
              </c:pt>
              <c:pt idx="23">
                <c:v>2023</c:v>
              </c:pt>
              <c:pt idx="24">
                <c:v>2024</c:v>
              </c:pt>
              <c:pt idx="25">
                <c:v>2025</c:v>
              </c:pt>
              <c:pt idx="26">
                <c:v>2026</c:v>
              </c:pt>
              <c:pt idx="27">
                <c:v>2027</c:v>
              </c:pt>
            </c:numLit>
          </c:cat>
          <c:val>
            <c:numLit>
              <c:formatCode>General</c:formatCode>
              <c:ptCount val="28"/>
              <c:pt idx="0">
                <c:v>0</c:v>
              </c:pt>
              <c:pt idx="1">
                <c:v>0</c:v>
              </c:pt>
              <c:pt idx="2">
                <c:v>0</c:v>
              </c:pt>
              <c:pt idx="3">
                <c:v>0</c:v>
              </c:pt>
              <c:pt idx="4">
                <c:v>0</c:v>
              </c:pt>
              <c:pt idx="5">
                <c:v>0</c:v>
              </c:pt>
              <c:pt idx="6">
                <c:v>0</c:v>
              </c:pt>
              <c:pt idx="7">
                <c:v>0</c:v>
              </c:pt>
              <c:pt idx="8">
                <c:v>0</c:v>
              </c:pt>
              <c:pt idx="9">
                <c:v>0</c:v>
              </c:pt>
              <c:pt idx="10">
                <c:v>0</c:v>
              </c:pt>
              <c:pt idx="11">
                <c:v>0</c:v>
              </c:pt>
              <c:pt idx="12">
                <c:v>0</c:v>
              </c:pt>
              <c:pt idx="13">
                <c:v>0</c:v>
              </c:pt>
              <c:pt idx="14">
                <c:v>0</c:v>
              </c:pt>
              <c:pt idx="15">
                <c:v>0</c:v>
              </c:pt>
              <c:pt idx="16">
                <c:v>0</c:v>
              </c:pt>
              <c:pt idx="17">
                <c:v>0</c:v>
              </c:pt>
              <c:pt idx="18">
                <c:v>0.95</c:v>
              </c:pt>
              <c:pt idx="19">
                <c:v>0.95</c:v>
              </c:pt>
              <c:pt idx="20">
                <c:v>0.95</c:v>
              </c:pt>
              <c:pt idx="21">
                <c:v>0.95</c:v>
              </c:pt>
              <c:pt idx="22">
                <c:v>0.95</c:v>
              </c:pt>
              <c:pt idx="23">
                <c:v>0.95</c:v>
              </c:pt>
              <c:pt idx="24">
                <c:v>0.95</c:v>
              </c:pt>
              <c:pt idx="25">
                <c:v>0.95</c:v>
              </c:pt>
              <c:pt idx="26">
                <c:v>0.95</c:v>
              </c:pt>
              <c:pt idx="27">
                <c:v>0.95</c:v>
              </c:pt>
            </c:numLit>
          </c:val>
          <c:extLst>
            <c:ext xmlns:c16="http://schemas.microsoft.com/office/drawing/2014/chart" uri="{C3380CC4-5D6E-409C-BE32-E72D297353CC}">
              <c16:uniqueId val="{00000007-6F2D-4E25-A8EF-58FFE420D52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overlap val="100"/>
        <c:axId val="1825828272"/>
        <c:axId val="1825824528"/>
      </c:barChart>
      <c:lineChart>
        <c:grouping val="standard"/>
        <c:varyColors val="0"/>
        <c:ser>
          <c:idx val="0"/>
          <c:order val="0"/>
          <c:tx>
            <c:strRef>
              <c:f>'1.19'!$C$39</c:f>
              <c:strCache>
                <c:ptCount val="1"/>
                <c:pt idx="0">
                  <c:v>Ukraine</c:v>
                </c:pt>
              </c:strCache>
            </c:strRef>
          </c:tx>
          <c:spPr>
            <a:ln w="57150" cap="rnd" cmpd="sng" algn="ctr">
              <a:solidFill>
                <a:srgbClr val="FFC000"/>
              </a:solidFill>
              <a:prstDash val="solid"/>
              <a:round/>
            </a:ln>
            <a:effectLst/>
          </c:spPr>
          <c:marker>
            <c:symbol val="none"/>
          </c:marker>
          <c:cat>
            <c:numRef>
              <c:f>'1.19'!$D$38:$AE$38</c:f>
              <c:numCache>
                <c:formatCode>General</c:formatCode>
                <c:ptCount val="28"/>
                <c:pt idx="0">
                  <c:v>2000</c:v>
                </c:pt>
                <c:pt idx="1">
                  <c:v>2001</c:v>
                </c:pt>
                <c:pt idx="2">
                  <c:v>2002</c:v>
                </c:pt>
                <c:pt idx="3">
                  <c:v>2003</c:v>
                </c:pt>
                <c:pt idx="4">
                  <c:v>2004</c:v>
                </c:pt>
                <c:pt idx="5">
                  <c:v>2005</c:v>
                </c:pt>
                <c:pt idx="6">
                  <c:v>2006</c:v>
                </c:pt>
                <c:pt idx="7">
                  <c:v>2007</c:v>
                </c:pt>
                <c:pt idx="8">
                  <c:v>2008</c:v>
                </c:pt>
                <c:pt idx="9">
                  <c:v>2009</c:v>
                </c:pt>
                <c:pt idx="10">
                  <c:v>2010</c:v>
                </c:pt>
                <c:pt idx="11">
                  <c:v>2011</c:v>
                </c:pt>
                <c:pt idx="12">
                  <c:v>2012</c:v>
                </c:pt>
                <c:pt idx="13">
                  <c:v>2013</c:v>
                </c:pt>
                <c:pt idx="14">
                  <c:v>2014</c:v>
                </c:pt>
                <c:pt idx="15">
                  <c:v>2015</c:v>
                </c:pt>
                <c:pt idx="16">
                  <c:v>2016</c:v>
                </c:pt>
                <c:pt idx="17">
                  <c:v>2017</c:v>
                </c:pt>
                <c:pt idx="18">
                  <c:v>2018</c:v>
                </c:pt>
                <c:pt idx="19">
                  <c:v>2019</c:v>
                </c:pt>
                <c:pt idx="20">
                  <c:v>2020</c:v>
                </c:pt>
                <c:pt idx="21">
                  <c:v>2021</c:v>
                </c:pt>
                <c:pt idx="22">
                  <c:v>2022</c:v>
                </c:pt>
                <c:pt idx="23">
                  <c:v>2023</c:v>
                </c:pt>
                <c:pt idx="24">
                  <c:v>2024</c:v>
                </c:pt>
                <c:pt idx="25">
                  <c:v>2025</c:v>
                </c:pt>
                <c:pt idx="26">
                  <c:v>2026</c:v>
                </c:pt>
                <c:pt idx="27">
                  <c:v>2027</c:v>
                </c:pt>
              </c:numCache>
            </c:numRef>
          </c:cat>
          <c:val>
            <c:numRef>
              <c:f>'1.19'!$D$39:$AE$39</c:f>
              <c:numCache>
                <c:formatCode>General</c:formatCode>
                <c:ptCount val="28"/>
                <c:pt idx="0">
                  <c:v>0.55078121270177305</c:v>
                </c:pt>
                <c:pt idx="1">
                  <c:v>0.39004921373538998</c:v>
                </c:pt>
                <c:pt idx="2">
                  <c:v>1.0800096232668921</c:v>
                </c:pt>
                <c:pt idx="3">
                  <c:v>1.414315325540066</c:v>
                </c:pt>
                <c:pt idx="4">
                  <c:v>1.4764696487925459</c:v>
                </c:pt>
                <c:pt idx="5">
                  <c:v>2.682517208876563</c:v>
                </c:pt>
                <c:pt idx="6">
                  <c:v>1.3684409308038461</c:v>
                </c:pt>
                <c:pt idx="7">
                  <c:v>1.6146212642485711</c:v>
                </c:pt>
                <c:pt idx="8">
                  <c:v>5.9650809274512664</c:v>
                </c:pt>
                <c:pt idx="9">
                  <c:v>6.3458100229210253</c:v>
                </c:pt>
                <c:pt idx="10">
                  <c:v>5.3642936384172817</c:v>
                </c:pt>
                <c:pt idx="11">
                  <c:v>14.333182025255191</c:v>
                </c:pt>
                <c:pt idx="12">
                  <c:v>15.13792325523573</c:v>
                </c:pt>
                <c:pt idx="13">
                  <c:v>14.626524590346881</c:v>
                </c:pt>
                <c:pt idx="14">
                  <c:v>14.814476217193301</c:v>
                </c:pt>
                <c:pt idx="15">
                  <c:v>12.588400398383399</c:v>
                </c:pt>
                <c:pt idx="16">
                  <c:v>15.08159848121376</c:v>
                </c:pt>
                <c:pt idx="17">
                  <c:v>13.299674884034429</c:v>
                </c:pt>
                <c:pt idx="18">
                  <c:v>13.84415436814705</c:v>
                </c:pt>
                <c:pt idx="19">
                  <c:v>13.891523259387579</c:v>
                </c:pt>
                <c:pt idx="20">
                  <c:v>13.731841837752381</c:v>
                </c:pt>
                <c:pt idx="21">
                  <c:v>13.68788630346894</c:v>
                </c:pt>
                <c:pt idx="22">
                  <c:v>13.842383015568791</c:v>
                </c:pt>
                <c:pt idx="23">
                  <c:v>13.920624190805921</c:v>
                </c:pt>
                <c:pt idx="24">
                  <c:v>13.95217988173828</c:v>
                </c:pt>
                <c:pt idx="25">
                  <c:v>13.95956346159927</c:v>
                </c:pt>
                <c:pt idx="26">
                  <c:v>13.89425444698621</c:v>
                </c:pt>
                <c:pt idx="27">
                  <c:v>13.841242443910289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8-6F2D-4E25-A8EF-58FFE420D522}"/>
            </c:ext>
          </c:extLst>
        </c:ser>
        <c:ser>
          <c:idx val="1"/>
          <c:order val="1"/>
          <c:tx>
            <c:strRef>
              <c:f>'1.19'!$C$40</c:f>
              <c:strCache>
                <c:ptCount val="1"/>
                <c:pt idx="0">
                  <c:v>Russia</c:v>
                </c:pt>
              </c:strCache>
            </c:strRef>
          </c:tx>
          <c:spPr>
            <a:ln w="57150" cap="rnd" cmpd="sng" algn="ctr">
              <a:solidFill>
                <a:srgbClr val="0070C0"/>
              </a:solidFill>
              <a:prstDash val="solid"/>
              <a:round/>
            </a:ln>
            <a:effectLst/>
          </c:spPr>
          <c:marker>
            <c:symbol val="none"/>
          </c:marker>
          <c:cat>
            <c:numRef>
              <c:f>'1.19'!$D$38:$AE$38</c:f>
              <c:numCache>
                <c:formatCode>General</c:formatCode>
                <c:ptCount val="28"/>
                <c:pt idx="0">
                  <c:v>2000</c:v>
                </c:pt>
                <c:pt idx="1">
                  <c:v>2001</c:v>
                </c:pt>
                <c:pt idx="2">
                  <c:v>2002</c:v>
                </c:pt>
                <c:pt idx="3">
                  <c:v>2003</c:v>
                </c:pt>
                <c:pt idx="4">
                  <c:v>2004</c:v>
                </c:pt>
                <c:pt idx="5">
                  <c:v>2005</c:v>
                </c:pt>
                <c:pt idx="6">
                  <c:v>2006</c:v>
                </c:pt>
                <c:pt idx="7">
                  <c:v>2007</c:v>
                </c:pt>
                <c:pt idx="8">
                  <c:v>2008</c:v>
                </c:pt>
                <c:pt idx="9">
                  <c:v>2009</c:v>
                </c:pt>
                <c:pt idx="10">
                  <c:v>2010</c:v>
                </c:pt>
                <c:pt idx="11">
                  <c:v>2011</c:v>
                </c:pt>
                <c:pt idx="12">
                  <c:v>2012</c:v>
                </c:pt>
                <c:pt idx="13">
                  <c:v>2013</c:v>
                </c:pt>
                <c:pt idx="14">
                  <c:v>2014</c:v>
                </c:pt>
                <c:pt idx="15">
                  <c:v>2015</c:v>
                </c:pt>
                <c:pt idx="16">
                  <c:v>2016</c:v>
                </c:pt>
                <c:pt idx="17">
                  <c:v>2017</c:v>
                </c:pt>
                <c:pt idx="18">
                  <c:v>2018</c:v>
                </c:pt>
                <c:pt idx="19">
                  <c:v>2019</c:v>
                </c:pt>
                <c:pt idx="20">
                  <c:v>2020</c:v>
                </c:pt>
                <c:pt idx="21">
                  <c:v>2021</c:v>
                </c:pt>
                <c:pt idx="22">
                  <c:v>2022</c:v>
                </c:pt>
                <c:pt idx="23">
                  <c:v>2023</c:v>
                </c:pt>
                <c:pt idx="24">
                  <c:v>2024</c:v>
                </c:pt>
                <c:pt idx="25">
                  <c:v>2025</c:v>
                </c:pt>
                <c:pt idx="26">
                  <c:v>2026</c:v>
                </c:pt>
                <c:pt idx="27">
                  <c:v>2027</c:v>
                </c:pt>
              </c:numCache>
            </c:numRef>
          </c:cat>
          <c:val>
            <c:numRef>
              <c:f>'1.19'!$D$40:$AE$40</c:f>
              <c:numCache>
                <c:formatCode>General</c:formatCode>
                <c:ptCount val="28"/>
                <c:pt idx="0">
                  <c:v>1.3567394698589599E-3</c:v>
                </c:pt>
                <c:pt idx="1">
                  <c:v>2.6004575423175698E-3</c:v>
                </c:pt>
                <c:pt idx="2">
                  <c:v>1.63241069254806E-2</c:v>
                </c:pt>
                <c:pt idx="3">
                  <c:v>2.5603759627479301E-3</c:v>
                </c:pt>
                <c:pt idx="4">
                  <c:v>5.7688672147163403E-2</c:v>
                </c:pt>
                <c:pt idx="5">
                  <c:v>6.5012809123037404E-2</c:v>
                </c:pt>
                <c:pt idx="6">
                  <c:v>9.5043667442471405E-2</c:v>
                </c:pt>
                <c:pt idx="7">
                  <c:v>5.3054368832913402E-2</c:v>
                </c:pt>
                <c:pt idx="8">
                  <c:v>1.462921059020005</c:v>
                </c:pt>
                <c:pt idx="9">
                  <c:v>0.51738910340038102</c:v>
                </c:pt>
                <c:pt idx="10">
                  <c:v>2.9977745627101E-2</c:v>
                </c:pt>
                <c:pt idx="11">
                  <c:v>1.9720559296464859</c:v>
                </c:pt>
                <c:pt idx="12">
                  <c:v>2.2261587164122001</c:v>
                </c:pt>
                <c:pt idx="13">
                  <c:v>2.962475638187311</c:v>
                </c:pt>
                <c:pt idx="14">
                  <c:v>3.166593832777612</c:v>
                </c:pt>
                <c:pt idx="15">
                  <c:v>3.4364500248990688</c:v>
                </c:pt>
                <c:pt idx="16">
                  <c:v>3.9168275159334769</c:v>
                </c:pt>
                <c:pt idx="17">
                  <c:v>3.871729379154484</c:v>
                </c:pt>
                <c:pt idx="18">
                  <c:v>4.0940088998001922</c:v>
                </c:pt>
                <c:pt idx="19">
                  <c:v>3.5297901096279141</c:v>
                </c:pt>
                <c:pt idx="20">
                  <c:v>3.543524240461065</c:v>
                </c:pt>
                <c:pt idx="21">
                  <c:v>3.6187684343385529</c:v>
                </c:pt>
                <c:pt idx="22">
                  <c:v>3.7390023499198151</c:v>
                </c:pt>
                <c:pt idx="23">
                  <c:v>3.7824968225435041</c:v>
                </c:pt>
                <c:pt idx="24">
                  <c:v>3.8527899703057851</c:v>
                </c:pt>
                <c:pt idx="25">
                  <c:v>3.9012527932094079</c:v>
                </c:pt>
                <c:pt idx="26">
                  <c:v>3.9030430119124202</c:v>
                </c:pt>
                <c:pt idx="27">
                  <c:v>3.908313263698195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9-6F2D-4E25-A8EF-58FFE420D52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825812768"/>
        <c:axId val="1825817408"/>
      </c:lineChart>
      <c:catAx>
        <c:axId val="1825812768"/>
        <c:scaling>
          <c:orientation val="minMax"/>
        </c:scaling>
        <c:delete val="0"/>
        <c:axPos val="b"/>
        <c:majorGridlines>
          <c:spPr>
            <a:ln w="9525" cmpd="sng">
              <a:solidFill>
                <a:srgbClr val="FFFFFF"/>
              </a:solidFill>
              <a:prstDash val="solid"/>
            </a:ln>
          </c:spPr>
        </c:majorGridlines>
        <c:numFmt formatCode="General" sourceLinked="1"/>
        <c:majorTickMark val="in"/>
        <c:minorTickMark val="none"/>
        <c:tickLblPos val="low"/>
        <c:spPr>
          <a:noFill/>
          <a:ln w="9525">
            <a:solidFill>
              <a:srgbClr val="000000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c:spPr>
        <c:txPr>
          <a:bodyPr rot="-60000000" vert="horz"/>
          <a:lstStyle/>
          <a:p>
            <a:pPr>
              <a:defRPr/>
            </a:pPr>
            <a:endParaRPr lang="fr-FR"/>
          </a:p>
        </c:txPr>
        <c:crossAx val="1825817408"/>
        <c:crosses val="autoZero"/>
        <c:auto val="1"/>
        <c:lblAlgn val="ctr"/>
        <c:lblOffset val="0"/>
        <c:tickLblSkip val="3"/>
        <c:noMultiLvlLbl val="0"/>
      </c:catAx>
      <c:valAx>
        <c:axId val="1825817408"/>
        <c:scaling>
          <c:orientation val="minMax"/>
          <c:max val="16"/>
          <c:min val="0"/>
        </c:scaling>
        <c:delete val="0"/>
        <c:axPos val="l"/>
        <c:majorGridlines>
          <c:spPr>
            <a:ln w="9525" cmpd="sng">
              <a:solidFill>
                <a:srgbClr val="FFFFFF"/>
              </a:solidFill>
              <a:prstDash val="solid"/>
            </a:ln>
          </c:spPr>
        </c:majorGridlines>
        <c:title>
          <c:tx>
            <c:rich>
              <a:bodyPr rot="0" vert="horz"/>
              <a:lstStyle/>
              <a:p>
                <a:pPr>
                  <a:defRPr/>
                </a:pPr>
                <a:r>
                  <a:rPr lang="en-GB"/>
                  <a:t>%</a:t>
                </a:r>
              </a:p>
            </c:rich>
          </c:tx>
          <c:layout>
            <c:manualLayout>
              <c:xMode val="edge"/>
              <c:yMode val="edge"/>
              <c:x val="2.6684433438562902E-2"/>
              <c:y val="0.10956441674006299"/>
            </c:manualLayout>
          </c:layout>
          <c:overlay val="0"/>
        </c:title>
        <c:numFmt formatCode="General" sourceLinked="0"/>
        <c:majorTickMark val="in"/>
        <c:minorTickMark val="none"/>
        <c:tickLblPos val="nextTo"/>
        <c:spPr>
          <a:noFill/>
          <a:ln w="9525">
            <a:solidFill>
              <a:srgbClr val="000000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c:spPr>
        <c:txPr>
          <a:bodyPr rot="-60000000" vert="horz"/>
          <a:lstStyle/>
          <a:p>
            <a:pPr>
              <a:defRPr/>
            </a:pPr>
            <a:endParaRPr lang="fr-FR"/>
          </a:p>
        </c:txPr>
        <c:crossAx val="1825812768"/>
        <c:crosses val="autoZero"/>
        <c:crossBetween val="between"/>
      </c:valAx>
      <c:valAx>
        <c:axId val="1825824528"/>
        <c:scaling>
          <c:orientation val="minMax"/>
          <c:max val="8"/>
          <c:min val="0"/>
        </c:scaling>
        <c:delete val="0"/>
        <c:axPos val="r"/>
        <c:numFmt formatCode="General" sourceLinked="1"/>
        <c:majorTickMark val="none"/>
        <c:minorTickMark val="none"/>
        <c:tickLblPos val="none"/>
        <c:crossAx val="1825828272"/>
        <c:crosses val="max"/>
        <c:crossBetween val="between"/>
      </c:valAx>
      <c:catAx>
        <c:axId val="1825828272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825824528"/>
        <c:crosses val="autoZero"/>
        <c:auto val="1"/>
        <c:lblAlgn val="ctr"/>
        <c:lblOffset val="100"/>
        <c:noMultiLvlLbl val="0"/>
      </c:catAx>
      <c:spPr>
        <a:solidFill>
          <a:srgbClr val="F4FFFF"/>
        </a:solidFill>
        <a:ln w="9525">
          <a:solidFill>
            <a:srgbClr val="000000"/>
          </a:solidFill>
        </a:ln>
      </c:spPr>
    </c:plotArea>
    <c:legend>
      <c:legendPos val="r"/>
      <c:legendEntry>
        <c:idx val="0"/>
        <c:delete val="1"/>
      </c:legendEntry>
      <c:legendEntry>
        <c:idx val="1"/>
        <c:delete val="1"/>
      </c:legendEntry>
      <c:legendEntry>
        <c:idx val="2"/>
        <c:delete val="1"/>
      </c:legendEntry>
      <c:legendEntry>
        <c:idx val="3"/>
        <c:delete val="1"/>
      </c:legendEntry>
      <c:legendEntry>
        <c:idx val="4"/>
        <c:delete val="1"/>
      </c:legendEntry>
      <c:legendEntry>
        <c:idx val="5"/>
        <c:delete val="1"/>
      </c:legendEntry>
      <c:legendEntry>
        <c:idx val="6"/>
        <c:delete val="1"/>
      </c:legendEntry>
      <c:legendEntry>
        <c:idx val="7"/>
        <c:delete val="1"/>
      </c:legendEntry>
      <c:layout>
        <c:manualLayout>
          <c:xMode val="edge"/>
          <c:yMode val="edge"/>
          <c:x val="8.4782272238676903E-2"/>
          <c:y val="1.9920803043647701E-2"/>
          <c:w val="0.87056510914126495"/>
          <c:h val="7.4703011413678994E-2"/>
        </c:manualLayout>
      </c:layout>
      <c:overlay val="1"/>
      <c:spPr>
        <a:solidFill>
          <a:srgbClr val="EAEAEA"/>
        </a:solidFill>
        <a:ln>
          <a:noFill/>
          <a:round/>
        </a:ln>
        <a:effectLst/>
        <a:extLst>
          <a:ext uri="{91240B29-F687-4F45-9708-019B960494DF}">
            <a14:hiddenLine xmlns:a14="http://schemas.microsoft.com/office/drawing/2010/main">
              <a:noFill/>
              <a:round/>
            </a14:hiddenLine>
          </a:ext>
        </a:extLst>
      </c:spPr>
    </c:legend>
    <c:plotVisOnly val="1"/>
    <c:dispBlanksAs val="gap"/>
    <c:showDLblsOverMax val="1"/>
  </c:chart>
  <c:spPr>
    <a:noFill/>
    <a:ln w="9525" cap="flat" cmpd="sng" algn="ctr">
      <a:noFill/>
      <a:prstDash val="solid"/>
      <a:round/>
    </a:ln>
    <a:effectLst/>
    <a:extLst>
      <a:ext uri="{909E8E84-426E-40DD-AFC4-6F175D3DCCD1}">
        <a14:hiddenFill xmlns:a14="http://schemas.microsoft.com/office/drawing/2010/main">
          <a:solidFill>
            <a:sysClr val="window" lastClr="FFFFFF"/>
          </a:solidFill>
        </a14:hiddenFill>
      </a:ext>
      <a:ext uri="{91240B29-F687-4F45-9708-019B960494DF}">
        <a14:hiddenLine xmlns:a14="http://schemas.microsoft.com/office/drawing/2010/main" w="9525" cap="flat" cmpd="sng" algn="ctr">
          <a:solidFill>
            <a:sysClr val="windowText" lastClr="000000">
              <a:tint val="75000"/>
              <a:shade val="95000"/>
              <a:satMod val="105000"/>
            </a:sysClr>
          </a:solidFill>
          <a:prstDash val="solid"/>
          <a:round/>
        </a14:hiddenLine>
      </a:ext>
    </a:extLst>
  </c:spPr>
  <c:txPr>
    <a:bodyPr/>
    <a:lstStyle/>
    <a:p>
      <a:pPr>
        <a:defRPr sz="1400">
          <a:latin typeface="Constantia" panose="02030602050306030303" pitchFamily="18" charset="0"/>
        </a:defRPr>
      </a:pPr>
      <a:endParaRPr lang="fr-FR"/>
    </a:p>
  </c:txPr>
  <c:externalData r:id="rId2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xMode val="edge"/>
          <c:yMode val="edge"/>
          <c:x val="1.7950517349457702E-2"/>
          <c:y val="0.16815040146674901"/>
          <c:w val="0.97756185331317802"/>
          <c:h val="0.82188919701142704"/>
        </c:manualLayout>
      </c:layout>
      <c:barChart>
        <c:barDir val="col"/>
        <c:grouping val="stacked"/>
        <c:varyColors val="0"/>
        <c:ser>
          <c:idx val="2"/>
          <c:order val="2"/>
          <c:tx>
            <c:v>Projected1</c:v>
          </c:tx>
          <c:spPr>
            <a:solidFill>
              <a:srgbClr val="FFFFFF">
                <a:lumMod val="85000"/>
              </a:srgbClr>
            </a:solidFill>
            <a:ln>
              <a:solidFill>
                <a:srgbClr val="FFFFFF"/>
              </a:solidFill>
            </a:ln>
          </c:spPr>
          <c:invertIfNegative val="0"/>
          <c:cat>
            <c:numLit>
              <c:formatCode>General</c:formatCode>
              <c:ptCount val="28"/>
              <c:pt idx="0">
                <c:v>2000</c:v>
              </c:pt>
              <c:pt idx="1">
                <c:v>2001</c:v>
              </c:pt>
              <c:pt idx="2">
                <c:v>2002</c:v>
              </c:pt>
              <c:pt idx="3">
                <c:v>2003</c:v>
              </c:pt>
              <c:pt idx="4">
                <c:v>2004</c:v>
              </c:pt>
              <c:pt idx="5">
                <c:v>2005</c:v>
              </c:pt>
              <c:pt idx="6">
                <c:v>2006</c:v>
              </c:pt>
              <c:pt idx="7">
                <c:v>2007</c:v>
              </c:pt>
              <c:pt idx="8">
                <c:v>2008</c:v>
              </c:pt>
              <c:pt idx="9">
                <c:v>2009</c:v>
              </c:pt>
              <c:pt idx="10">
                <c:v>2010</c:v>
              </c:pt>
              <c:pt idx="11">
                <c:v>2011</c:v>
              </c:pt>
              <c:pt idx="12">
                <c:v>2012</c:v>
              </c:pt>
              <c:pt idx="13">
                <c:v>2013</c:v>
              </c:pt>
              <c:pt idx="14">
                <c:v>2014</c:v>
              </c:pt>
              <c:pt idx="15">
                <c:v>2015</c:v>
              </c:pt>
              <c:pt idx="16">
                <c:v>2016</c:v>
              </c:pt>
              <c:pt idx="17">
                <c:v>2017</c:v>
              </c:pt>
              <c:pt idx="18">
                <c:v>2018</c:v>
              </c:pt>
              <c:pt idx="19">
                <c:v>2019</c:v>
              </c:pt>
              <c:pt idx="20">
                <c:v>2020</c:v>
              </c:pt>
              <c:pt idx="21">
                <c:v>2021</c:v>
              </c:pt>
              <c:pt idx="22">
                <c:v>2022</c:v>
              </c:pt>
              <c:pt idx="23">
                <c:v>2023</c:v>
              </c:pt>
              <c:pt idx="24">
                <c:v>2024</c:v>
              </c:pt>
              <c:pt idx="25">
                <c:v>2025</c:v>
              </c:pt>
              <c:pt idx="26">
                <c:v>2026</c:v>
              </c:pt>
              <c:pt idx="27">
                <c:v>2027</c:v>
              </c:pt>
            </c:numLit>
          </c:cat>
          <c:val>
            <c:numLit>
              <c:formatCode>General</c:formatCode>
              <c:ptCount val="28"/>
              <c:pt idx="0">
                <c:v>0</c:v>
              </c:pt>
              <c:pt idx="1">
                <c:v>0</c:v>
              </c:pt>
              <c:pt idx="2">
                <c:v>0</c:v>
              </c:pt>
              <c:pt idx="3">
                <c:v>0</c:v>
              </c:pt>
              <c:pt idx="4">
                <c:v>0</c:v>
              </c:pt>
              <c:pt idx="5">
                <c:v>0</c:v>
              </c:pt>
              <c:pt idx="6">
                <c:v>0</c:v>
              </c:pt>
              <c:pt idx="7">
                <c:v>0</c:v>
              </c:pt>
              <c:pt idx="8">
                <c:v>0</c:v>
              </c:pt>
              <c:pt idx="9">
                <c:v>0</c:v>
              </c:pt>
              <c:pt idx="10">
                <c:v>0</c:v>
              </c:pt>
              <c:pt idx="11">
                <c:v>0</c:v>
              </c:pt>
              <c:pt idx="12">
                <c:v>0</c:v>
              </c:pt>
              <c:pt idx="13">
                <c:v>0</c:v>
              </c:pt>
              <c:pt idx="14">
                <c:v>0</c:v>
              </c:pt>
              <c:pt idx="15">
                <c:v>0</c:v>
              </c:pt>
              <c:pt idx="16">
                <c:v>0</c:v>
              </c:pt>
              <c:pt idx="17">
                <c:v>0</c:v>
              </c:pt>
              <c:pt idx="18">
                <c:v>1</c:v>
              </c:pt>
              <c:pt idx="19">
                <c:v>1</c:v>
              </c:pt>
              <c:pt idx="20">
                <c:v>1</c:v>
              </c:pt>
              <c:pt idx="21">
                <c:v>1</c:v>
              </c:pt>
              <c:pt idx="22">
                <c:v>1</c:v>
              </c:pt>
              <c:pt idx="23">
                <c:v>1</c:v>
              </c:pt>
              <c:pt idx="24">
                <c:v>1</c:v>
              </c:pt>
              <c:pt idx="25">
                <c:v>1</c:v>
              </c:pt>
              <c:pt idx="26">
                <c:v>1</c:v>
              </c:pt>
              <c:pt idx="27">
                <c:v>1</c:v>
              </c:pt>
            </c:numLit>
          </c:val>
          <c:extLst>
            <c:ext xmlns:c16="http://schemas.microsoft.com/office/drawing/2014/chart" uri="{C3380CC4-5D6E-409C-BE32-E72D297353CC}">
              <c16:uniqueId val="{00000000-58ED-4407-820A-CA3264E048E5}"/>
            </c:ext>
          </c:extLst>
        </c:ser>
        <c:ser>
          <c:idx val="3"/>
          <c:order val="3"/>
          <c:tx>
            <c:v>Projected2</c:v>
          </c:tx>
          <c:spPr>
            <a:solidFill>
              <a:srgbClr val="FFFFFF">
                <a:lumMod val="85000"/>
              </a:srgbClr>
            </a:solidFill>
            <a:ln>
              <a:solidFill>
                <a:srgbClr val="FFFFFF"/>
              </a:solidFill>
            </a:ln>
          </c:spPr>
          <c:invertIfNegative val="0"/>
          <c:cat>
            <c:numLit>
              <c:formatCode>General</c:formatCode>
              <c:ptCount val="28"/>
              <c:pt idx="0">
                <c:v>2000</c:v>
              </c:pt>
              <c:pt idx="1">
                <c:v>2001</c:v>
              </c:pt>
              <c:pt idx="2">
                <c:v>2002</c:v>
              </c:pt>
              <c:pt idx="3">
                <c:v>2003</c:v>
              </c:pt>
              <c:pt idx="4">
                <c:v>2004</c:v>
              </c:pt>
              <c:pt idx="5">
                <c:v>2005</c:v>
              </c:pt>
              <c:pt idx="6">
                <c:v>2006</c:v>
              </c:pt>
              <c:pt idx="7">
                <c:v>2007</c:v>
              </c:pt>
              <c:pt idx="8">
                <c:v>2008</c:v>
              </c:pt>
              <c:pt idx="9">
                <c:v>2009</c:v>
              </c:pt>
              <c:pt idx="10">
                <c:v>2010</c:v>
              </c:pt>
              <c:pt idx="11">
                <c:v>2011</c:v>
              </c:pt>
              <c:pt idx="12">
                <c:v>2012</c:v>
              </c:pt>
              <c:pt idx="13">
                <c:v>2013</c:v>
              </c:pt>
              <c:pt idx="14">
                <c:v>2014</c:v>
              </c:pt>
              <c:pt idx="15">
                <c:v>2015</c:v>
              </c:pt>
              <c:pt idx="16">
                <c:v>2016</c:v>
              </c:pt>
              <c:pt idx="17">
                <c:v>2017</c:v>
              </c:pt>
              <c:pt idx="18">
                <c:v>2018</c:v>
              </c:pt>
              <c:pt idx="19">
                <c:v>2019</c:v>
              </c:pt>
              <c:pt idx="20">
                <c:v>2020</c:v>
              </c:pt>
              <c:pt idx="21">
                <c:v>2021</c:v>
              </c:pt>
              <c:pt idx="22">
                <c:v>2022</c:v>
              </c:pt>
              <c:pt idx="23">
                <c:v>2023</c:v>
              </c:pt>
              <c:pt idx="24">
                <c:v>2024</c:v>
              </c:pt>
              <c:pt idx="25">
                <c:v>2025</c:v>
              </c:pt>
              <c:pt idx="26">
                <c:v>2026</c:v>
              </c:pt>
              <c:pt idx="27">
                <c:v>2027</c:v>
              </c:pt>
            </c:numLit>
          </c:cat>
          <c:val>
            <c:numLit>
              <c:formatCode>General</c:formatCode>
              <c:ptCount val="28"/>
              <c:pt idx="0">
                <c:v>0</c:v>
              </c:pt>
              <c:pt idx="1">
                <c:v>0</c:v>
              </c:pt>
              <c:pt idx="2">
                <c:v>0</c:v>
              </c:pt>
              <c:pt idx="3">
                <c:v>0</c:v>
              </c:pt>
              <c:pt idx="4">
                <c:v>0</c:v>
              </c:pt>
              <c:pt idx="5">
                <c:v>0</c:v>
              </c:pt>
              <c:pt idx="6">
                <c:v>0</c:v>
              </c:pt>
              <c:pt idx="7">
                <c:v>0</c:v>
              </c:pt>
              <c:pt idx="8">
                <c:v>0</c:v>
              </c:pt>
              <c:pt idx="9">
                <c:v>0</c:v>
              </c:pt>
              <c:pt idx="10">
                <c:v>0</c:v>
              </c:pt>
              <c:pt idx="11">
                <c:v>0</c:v>
              </c:pt>
              <c:pt idx="12">
                <c:v>0</c:v>
              </c:pt>
              <c:pt idx="13">
                <c:v>0</c:v>
              </c:pt>
              <c:pt idx="14">
                <c:v>0</c:v>
              </c:pt>
              <c:pt idx="15">
                <c:v>0</c:v>
              </c:pt>
              <c:pt idx="16">
                <c:v>0</c:v>
              </c:pt>
              <c:pt idx="17">
                <c:v>0</c:v>
              </c:pt>
              <c:pt idx="18">
                <c:v>1</c:v>
              </c:pt>
              <c:pt idx="19">
                <c:v>1</c:v>
              </c:pt>
              <c:pt idx="20">
                <c:v>1</c:v>
              </c:pt>
              <c:pt idx="21">
                <c:v>1</c:v>
              </c:pt>
              <c:pt idx="22">
                <c:v>1</c:v>
              </c:pt>
              <c:pt idx="23">
                <c:v>1</c:v>
              </c:pt>
              <c:pt idx="24">
                <c:v>1</c:v>
              </c:pt>
              <c:pt idx="25">
                <c:v>1</c:v>
              </c:pt>
              <c:pt idx="26">
                <c:v>1</c:v>
              </c:pt>
              <c:pt idx="27">
                <c:v>1</c:v>
              </c:pt>
            </c:numLit>
          </c:val>
          <c:extLst>
            <c:ext xmlns:c16="http://schemas.microsoft.com/office/drawing/2014/chart" uri="{C3380CC4-5D6E-409C-BE32-E72D297353CC}">
              <c16:uniqueId val="{00000001-58ED-4407-820A-CA3264E048E5}"/>
            </c:ext>
          </c:extLst>
        </c:ser>
        <c:ser>
          <c:idx val="4"/>
          <c:order val="4"/>
          <c:tx>
            <c:v>Projected3</c:v>
          </c:tx>
          <c:spPr>
            <a:solidFill>
              <a:srgbClr val="FFFFFF">
                <a:lumMod val="85000"/>
              </a:srgbClr>
            </a:solidFill>
            <a:ln>
              <a:solidFill>
                <a:srgbClr val="FFFFFF"/>
              </a:solidFill>
            </a:ln>
          </c:spPr>
          <c:invertIfNegative val="0"/>
          <c:cat>
            <c:numLit>
              <c:formatCode>General</c:formatCode>
              <c:ptCount val="28"/>
              <c:pt idx="0">
                <c:v>2000</c:v>
              </c:pt>
              <c:pt idx="1">
                <c:v>2001</c:v>
              </c:pt>
              <c:pt idx="2">
                <c:v>2002</c:v>
              </c:pt>
              <c:pt idx="3">
                <c:v>2003</c:v>
              </c:pt>
              <c:pt idx="4">
                <c:v>2004</c:v>
              </c:pt>
              <c:pt idx="5">
                <c:v>2005</c:v>
              </c:pt>
              <c:pt idx="6">
                <c:v>2006</c:v>
              </c:pt>
              <c:pt idx="7">
                <c:v>2007</c:v>
              </c:pt>
              <c:pt idx="8">
                <c:v>2008</c:v>
              </c:pt>
              <c:pt idx="9">
                <c:v>2009</c:v>
              </c:pt>
              <c:pt idx="10">
                <c:v>2010</c:v>
              </c:pt>
              <c:pt idx="11">
                <c:v>2011</c:v>
              </c:pt>
              <c:pt idx="12">
                <c:v>2012</c:v>
              </c:pt>
              <c:pt idx="13">
                <c:v>2013</c:v>
              </c:pt>
              <c:pt idx="14">
                <c:v>2014</c:v>
              </c:pt>
              <c:pt idx="15">
                <c:v>2015</c:v>
              </c:pt>
              <c:pt idx="16">
                <c:v>2016</c:v>
              </c:pt>
              <c:pt idx="17">
                <c:v>2017</c:v>
              </c:pt>
              <c:pt idx="18">
                <c:v>2018</c:v>
              </c:pt>
              <c:pt idx="19">
                <c:v>2019</c:v>
              </c:pt>
              <c:pt idx="20">
                <c:v>2020</c:v>
              </c:pt>
              <c:pt idx="21">
                <c:v>2021</c:v>
              </c:pt>
              <c:pt idx="22">
                <c:v>2022</c:v>
              </c:pt>
              <c:pt idx="23">
                <c:v>2023</c:v>
              </c:pt>
              <c:pt idx="24">
                <c:v>2024</c:v>
              </c:pt>
              <c:pt idx="25">
                <c:v>2025</c:v>
              </c:pt>
              <c:pt idx="26">
                <c:v>2026</c:v>
              </c:pt>
              <c:pt idx="27">
                <c:v>2027</c:v>
              </c:pt>
            </c:numLit>
          </c:cat>
          <c:val>
            <c:numLit>
              <c:formatCode>General</c:formatCode>
              <c:ptCount val="28"/>
              <c:pt idx="0">
                <c:v>0</c:v>
              </c:pt>
              <c:pt idx="1">
                <c:v>0</c:v>
              </c:pt>
              <c:pt idx="2">
                <c:v>0</c:v>
              </c:pt>
              <c:pt idx="3">
                <c:v>0</c:v>
              </c:pt>
              <c:pt idx="4">
                <c:v>0</c:v>
              </c:pt>
              <c:pt idx="5">
                <c:v>0</c:v>
              </c:pt>
              <c:pt idx="6">
                <c:v>0</c:v>
              </c:pt>
              <c:pt idx="7">
                <c:v>0</c:v>
              </c:pt>
              <c:pt idx="8">
                <c:v>0</c:v>
              </c:pt>
              <c:pt idx="9">
                <c:v>0</c:v>
              </c:pt>
              <c:pt idx="10">
                <c:v>0</c:v>
              </c:pt>
              <c:pt idx="11">
                <c:v>0</c:v>
              </c:pt>
              <c:pt idx="12">
                <c:v>0</c:v>
              </c:pt>
              <c:pt idx="13">
                <c:v>0</c:v>
              </c:pt>
              <c:pt idx="14">
                <c:v>0</c:v>
              </c:pt>
              <c:pt idx="15">
                <c:v>0</c:v>
              </c:pt>
              <c:pt idx="16">
                <c:v>0</c:v>
              </c:pt>
              <c:pt idx="17">
                <c:v>0</c:v>
              </c:pt>
              <c:pt idx="18">
                <c:v>1</c:v>
              </c:pt>
              <c:pt idx="19">
                <c:v>1</c:v>
              </c:pt>
              <c:pt idx="20">
                <c:v>1</c:v>
              </c:pt>
              <c:pt idx="21">
                <c:v>1</c:v>
              </c:pt>
              <c:pt idx="22">
                <c:v>1</c:v>
              </c:pt>
              <c:pt idx="23">
                <c:v>1</c:v>
              </c:pt>
              <c:pt idx="24">
                <c:v>1</c:v>
              </c:pt>
              <c:pt idx="25">
                <c:v>1</c:v>
              </c:pt>
              <c:pt idx="26">
                <c:v>1</c:v>
              </c:pt>
              <c:pt idx="27">
                <c:v>1</c:v>
              </c:pt>
            </c:numLit>
          </c:val>
          <c:extLst>
            <c:ext xmlns:c16="http://schemas.microsoft.com/office/drawing/2014/chart" uri="{C3380CC4-5D6E-409C-BE32-E72D297353CC}">
              <c16:uniqueId val="{00000002-58ED-4407-820A-CA3264E048E5}"/>
            </c:ext>
          </c:extLst>
        </c:ser>
        <c:ser>
          <c:idx val="5"/>
          <c:order val="5"/>
          <c:tx>
            <c:v>Projected4</c:v>
          </c:tx>
          <c:spPr>
            <a:solidFill>
              <a:srgbClr val="FFFFFF">
                <a:lumMod val="85000"/>
              </a:srgbClr>
            </a:solidFill>
            <a:ln>
              <a:solidFill>
                <a:srgbClr val="FFFFFF"/>
              </a:solidFill>
            </a:ln>
          </c:spPr>
          <c:invertIfNegative val="0"/>
          <c:cat>
            <c:numLit>
              <c:formatCode>General</c:formatCode>
              <c:ptCount val="28"/>
              <c:pt idx="0">
                <c:v>2000</c:v>
              </c:pt>
              <c:pt idx="1">
                <c:v>2001</c:v>
              </c:pt>
              <c:pt idx="2">
                <c:v>2002</c:v>
              </c:pt>
              <c:pt idx="3">
                <c:v>2003</c:v>
              </c:pt>
              <c:pt idx="4">
                <c:v>2004</c:v>
              </c:pt>
              <c:pt idx="5">
                <c:v>2005</c:v>
              </c:pt>
              <c:pt idx="6">
                <c:v>2006</c:v>
              </c:pt>
              <c:pt idx="7">
                <c:v>2007</c:v>
              </c:pt>
              <c:pt idx="8">
                <c:v>2008</c:v>
              </c:pt>
              <c:pt idx="9">
                <c:v>2009</c:v>
              </c:pt>
              <c:pt idx="10">
                <c:v>2010</c:v>
              </c:pt>
              <c:pt idx="11">
                <c:v>2011</c:v>
              </c:pt>
              <c:pt idx="12">
                <c:v>2012</c:v>
              </c:pt>
              <c:pt idx="13">
                <c:v>2013</c:v>
              </c:pt>
              <c:pt idx="14">
                <c:v>2014</c:v>
              </c:pt>
              <c:pt idx="15">
                <c:v>2015</c:v>
              </c:pt>
              <c:pt idx="16">
                <c:v>2016</c:v>
              </c:pt>
              <c:pt idx="17">
                <c:v>2017</c:v>
              </c:pt>
              <c:pt idx="18">
                <c:v>2018</c:v>
              </c:pt>
              <c:pt idx="19">
                <c:v>2019</c:v>
              </c:pt>
              <c:pt idx="20">
                <c:v>2020</c:v>
              </c:pt>
              <c:pt idx="21">
                <c:v>2021</c:v>
              </c:pt>
              <c:pt idx="22">
                <c:v>2022</c:v>
              </c:pt>
              <c:pt idx="23">
                <c:v>2023</c:v>
              </c:pt>
              <c:pt idx="24">
                <c:v>2024</c:v>
              </c:pt>
              <c:pt idx="25">
                <c:v>2025</c:v>
              </c:pt>
              <c:pt idx="26">
                <c:v>2026</c:v>
              </c:pt>
              <c:pt idx="27">
                <c:v>2027</c:v>
              </c:pt>
            </c:numLit>
          </c:cat>
          <c:val>
            <c:numLit>
              <c:formatCode>General</c:formatCode>
              <c:ptCount val="28"/>
              <c:pt idx="0">
                <c:v>0</c:v>
              </c:pt>
              <c:pt idx="1">
                <c:v>0</c:v>
              </c:pt>
              <c:pt idx="2">
                <c:v>0</c:v>
              </c:pt>
              <c:pt idx="3">
                <c:v>0</c:v>
              </c:pt>
              <c:pt idx="4">
                <c:v>0</c:v>
              </c:pt>
              <c:pt idx="5">
                <c:v>0</c:v>
              </c:pt>
              <c:pt idx="6">
                <c:v>0</c:v>
              </c:pt>
              <c:pt idx="7">
                <c:v>0</c:v>
              </c:pt>
              <c:pt idx="8">
                <c:v>0</c:v>
              </c:pt>
              <c:pt idx="9">
                <c:v>0</c:v>
              </c:pt>
              <c:pt idx="10">
                <c:v>0</c:v>
              </c:pt>
              <c:pt idx="11">
                <c:v>0</c:v>
              </c:pt>
              <c:pt idx="12">
                <c:v>0</c:v>
              </c:pt>
              <c:pt idx="13">
                <c:v>0</c:v>
              </c:pt>
              <c:pt idx="14">
                <c:v>0</c:v>
              </c:pt>
              <c:pt idx="15">
                <c:v>0</c:v>
              </c:pt>
              <c:pt idx="16">
                <c:v>0</c:v>
              </c:pt>
              <c:pt idx="17">
                <c:v>0</c:v>
              </c:pt>
              <c:pt idx="18">
                <c:v>1</c:v>
              </c:pt>
              <c:pt idx="19">
                <c:v>1</c:v>
              </c:pt>
              <c:pt idx="20">
                <c:v>1</c:v>
              </c:pt>
              <c:pt idx="21">
                <c:v>1</c:v>
              </c:pt>
              <c:pt idx="22">
                <c:v>1</c:v>
              </c:pt>
              <c:pt idx="23">
                <c:v>1</c:v>
              </c:pt>
              <c:pt idx="24">
                <c:v>1</c:v>
              </c:pt>
              <c:pt idx="25">
                <c:v>1</c:v>
              </c:pt>
              <c:pt idx="26">
                <c:v>1</c:v>
              </c:pt>
              <c:pt idx="27">
                <c:v>1</c:v>
              </c:pt>
            </c:numLit>
          </c:val>
          <c:extLst>
            <c:ext xmlns:c16="http://schemas.microsoft.com/office/drawing/2014/chart" uri="{C3380CC4-5D6E-409C-BE32-E72D297353CC}">
              <c16:uniqueId val="{00000003-58ED-4407-820A-CA3264E048E5}"/>
            </c:ext>
          </c:extLst>
        </c:ser>
        <c:ser>
          <c:idx val="6"/>
          <c:order val="6"/>
          <c:tx>
            <c:v>Projected5</c:v>
          </c:tx>
          <c:spPr>
            <a:solidFill>
              <a:srgbClr val="FFFFFF">
                <a:lumMod val="85000"/>
              </a:srgbClr>
            </a:solidFill>
            <a:ln>
              <a:solidFill>
                <a:srgbClr val="FFFFFF"/>
              </a:solidFill>
            </a:ln>
          </c:spPr>
          <c:invertIfNegative val="0"/>
          <c:cat>
            <c:numLit>
              <c:formatCode>General</c:formatCode>
              <c:ptCount val="28"/>
              <c:pt idx="0">
                <c:v>2000</c:v>
              </c:pt>
              <c:pt idx="1">
                <c:v>2001</c:v>
              </c:pt>
              <c:pt idx="2">
                <c:v>2002</c:v>
              </c:pt>
              <c:pt idx="3">
                <c:v>2003</c:v>
              </c:pt>
              <c:pt idx="4">
                <c:v>2004</c:v>
              </c:pt>
              <c:pt idx="5">
                <c:v>2005</c:v>
              </c:pt>
              <c:pt idx="6">
                <c:v>2006</c:v>
              </c:pt>
              <c:pt idx="7">
                <c:v>2007</c:v>
              </c:pt>
              <c:pt idx="8">
                <c:v>2008</c:v>
              </c:pt>
              <c:pt idx="9">
                <c:v>2009</c:v>
              </c:pt>
              <c:pt idx="10">
                <c:v>2010</c:v>
              </c:pt>
              <c:pt idx="11">
                <c:v>2011</c:v>
              </c:pt>
              <c:pt idx="12">
                <c:v>2012</c:v>
              </c:pt>
              <c:pt idx="13">
                <c:v>2013</c:v>
              </c:pt>
              <c:pt idx="14">
                <c:v>2014</c:v>
              </c:pt>
              <c:pt idx="15">
                <c:v>2015</c:v>
              </c:pt>
              <c:pt idx="16">
                <c:v>2016</c:v>
              </c:pt>
              <c:pt idx="17">
                <c:v>2017</c:v>
              </c:pt>
              <c:pt idx="18">
                <c:v>2018</c:v>
              </c:pt>
              <c:pt idx="19">
                <c:v>2019</c:v>
              </c:pt>
              <c:pt idx="20">
                <c:v>2020</c:v>
              </c:pt>
              <c:pt idx="21">
                <c:v>2021</c:v>
              </c:pt>
              <c:pt idx="22">
                <c:v>2022</c:v>
              </c:pt>
              <c:pt idx="23">
                <c:v>2023</c:v>
              </c:pt>
              <c:pt idx="24">
                <c:v>2024</c:v>
              </c:pt>
              <c:pt idx="25">
                <c:v>2025</c:v>
              </c:pt>
              <c:pt idx="26">
                <c:v>2026</c:v>
              </c:pt>
              <c:pt idx="27">
                <c:v>2027</c:v>
              </c:pt>
            </c:numLit>
          </c:cat>
          <c:val>
            <c:numLit>
              <c:formatCode>General</c:formatCode>
              <c:ptCount val="28"/>
              <c:pt idx="0">
                <c:v>0</c:v>
              </c:pt>
              <c:pt idx="1">
                <c:v>0</c:v>
              </c:pt>
              <c:pt idx="2">
                <c:v>0</c:v>
              </c:pt>
              <c:pt idx="3">
                <c:v>0</c:v>
              </c:pt>
              <c:pt idx="4">
                <c:v>0</c:v>
              </c:pt>
              <c:pt idx="5">
                <c:v>0</c:v>
              </c:pt>
              <c:pt idx="6">
                <c:v>0</c:v>
              </c:pt>
              <c:pt idx="7">
                <c:v>0</c:v>
              </c:pt>
              <c:pt idx="8">
                <c:v>0</c:v>
              </c:pt>
              <c:pt idx="9">
                <c:v>0</c:v>
              </c:pt>
              <c:pt idx="10">
                <c:v>0</c:v>
              </c:pt>
              <c:pt idx="11">
                <c:v>0</c:v>
              </c:pt>
              <c:pt idx="12">
                <c:v>0</c:v>
              </c:pt>
              <c:pt idx="13">
                <c:v>0</c:v>
              </c:pt>
              <c:pt idx="14">
                <c:v>0</c:v>
              </c:pt>
              <c:pt idx="15">
                <c:v>0</c:v>
              </c:pt>
              <c:pt idx="16">
                <c:v>0</c:v>
              </c:pt>
              <c:pt idx="17">
                <c:v>0</c:v>
              </c:pt>
              <c:pt idx="18">
                <c:v>0.95</c:v>
              </c:pt>
              <c:pt idx="19">
                <c:v>0.95</c:v>
              </c:pt>
              <c:pt idx="20">
                <c:v>0.95</c:v>
              </c:pt>
              <c:pt idx="21">
                <c:v>0.95</c:v>
              </c:pt>
              <c:pt idx="22">
                <c:v>0.95</c:v>
              </c:pt>
              <c:pt idx="23">
                <c:v>0.95</c:v>
              </c:pt>
              <c:pt idx="24">
                <c:v>0.95</c:v>
              </c:pt>
              <c:pt idx="25">
                <c:v>0.95</c:v>
              </c:pt>
              <c:pt idx="26">
                <c:v>0.95</c:v>
              </c:pt>
              <c:pt idx="27">
                <c:v>0.95</c:v>
              </c:pt>
            </c:numLit>
          </c:val>
          <c:extLst>
            <c:ext xmlns:c16="http://schemas.microsoft.com/office/drawing/2014/chart" uri="{C3380CC4-5D6E-409C-BE32-E72D297353CC}">
              <c16:uniqueId val="{00000004-58ED-4407-820A-CA3264E048E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overlap val="100"/>
        <c:axId val="1827695792"/>
        <c:axId val="1827692048"/>
      </c:barChart>
      <c:lineChart>
        <c:grouping val="standard"/>
        <c:varyColors val="0"/>
        <c:ser>
          <c:idx val="0"/>
          <c:order val="0"/>
          <c:tx>
            <c:strRef>
              <c:f>'1.19'!$C$44</c:f>
              <c:strCache>
                <c:ptCount val="1"/>
                <c:pt idx="0">
                  <c:v>Ukraine</c:v>
                </c:pt>
              </c:strCache>
            </c:strRef>
          </c:tx>
          <c:spPr>
            <a:ln w="57150" cap="rnd" cmpd="sng" algn="ctr">
              <a:solidFill>
                <a:srgbClr val="FFC000"/>
              </a:solidFill>
              <a:prstDash val="solid"/>
              <a:round/>
            </a:ln>
            <a:effectLst/>
          </c:spPr>
          <c:marker>
            <c:symbol val="none"/>
          </c:marker>
          <c:cat>
            <c:numRef>
              <c:f>'1.19'!$D$43:$AE$43</c:f>
              <c:numCache>
                <c:formatCode>General</c:formatCode>
                <c:ptCount val="28"/>
                <c:pt idx="0">
                  <c:v>2000</c:v>
                </c:pt>
                <c:pt idx="1">
                  <c:v>2001</c:v>
                </c:pt>
                <c:pt idx="2">
                  <c:v>2002</c:v>
                </c:pt>
                <c:pt idx="3">
                  <c:v>2003</c:v>
                </c:pt>
                <c:pt idx="4">
                  <c:v>2004</c:v>
                </c:pt>
                <c:pt idx="5">
                  <c:v>2005</c:v>
                </c:pt>
                <c:pt idx="6">
                  <c:v>2006</c:v>
                </c:pt>
                <c:pt idx="7">
                  <c:v>2007</c:v>
                </c:pt>
                <c:pt idx="8">
                  <c:v>2008</c:v>
                </c:pt>
                <c:pt idx="9">
                  <c:v>2009</c:v>
                </c:pt>
                <c:pt idx="10">
                  <c:v>2010</c:v>
                </c:pt>
                <c:pt idx="11">
                  <c:v>2011</c:v>
                </c:pt>
                <c:pt idx="12">
                  <c:v>2012</c:v>
                </c:pt>
                <c:pt idx="13">
                  <c:v>2013</c:v>
                </c:pt>
                <c:pt idx="14">
                  <c:v>2014</c:v>
                </c:pt>
                <c:pt idx="15">
                  <c:v>2015</c:v>
                </c:pt>
                <c:pt idx="16">
                  <c:v>2016</c:v>
                </c:pt>
                <c:pt idx="17">
                  <c:v>2017</c:v>
                </c:pt>
                <c:pt idx="18">
                  <c:v>2018</c:v>
                </c:pt>
                <c:pt idx="19">
                  <c:v>2019</c:v>
                </c:pt>
                <c:pt idx="20">
                  <c:v>2020</c:v>
                </c:pt>
                <c:pt idx="21">
                  <c:v>2021</c:v>
                </c:pt>
                <c:pt idx="22">
                  <c:v>2022</c:v>
                </c:pt>
                <c:pt idx="23">
                  <c:v>2023</c:v>
                </c:pt>
                <c:pt idx="24">
                  <c:v>2024</c:v>
                </c:pt>
                <c:pt idx="25">
                  <c:v>2025</c:v>
                </c:pt>
                <c:pt idx="26">
                  <c:v>2026</c:v>
                </c:pt>
                <c:pt idx="27">
                  <c:v>2027</c:v>
                </c:pt>
              </c:numCache>
            </c:numRef>
          </c:cat>
          <c:val>
            <c:numRef>
              <c:f>'1.19'!$D$44:$AE$44</c:f>
              <c:numCache>
                <c:formatCode>General</c:formatCode>
                <c:ptCount val="28"/>
                <c:pt idx="0">
                  <c:v>0.10998359908148</c:v>
                </c:pt>
                <c:pt idx="1">
                  <c:v>5.3490363150251587</c:v>
                </c:pt>
                <c:pt idx="2">
                  <c:v>6.3218302711995866</c:v>
                </c:pt>
                <c:pt idx="3">
                  <c:v>4.9972175151832901E-2</c:v>
                </c:pt>
                <c:pt idx="4">
                  <c:v>3.9955286134763819</c:v>
                </c:pt>
                <c:pt idx="5">
                  <c:v>5.6268095266968308</c:v>
                </c:pt>
                <c:pt idx="6">
                  <c:v>2.9951264650528211</c:v>
                </c:pt>
                <c:pt idx="7">
                  <c:v>1.031572530627743</c:v>
                </c:pt>
                <c:pt idx="8">
                  <c:v>9.0400930851360037</c:v>
                </c:pt>
                <c:pt idx="9">
                  <c:v>6.8740101224709962</c:v>
                </c:pt>
                <c:pt idx="10">
                  <c:v>3.2963305741814848</c:v>
                </c:pt>
                <c:pt idx="11">
                  <c:v>3.5354418199413962</c:v>
                </c:pt>
                <c:pt idx="12">
                  <c:v>5.3994145958643109</c:v>
                </c:pt>
                <c:pt idx="13">
                  <c:v>5.9647548054641408</c:v>
                </c:pt>
                <c:pt idx="14">
                  <c:v>7.0649665414548624</c:v>
                </c:pt>
                <c:pt idx="15">
                  <c:v>10.150100090226729</c:v>
                </c:pt>
                <c:pt idx="16">
                  <c:v>9.8043731081218954</c:v>
                </c:pt>
                <c:pt idx="17">
                  <c:v>9.1615530426293592</c:v>
                </c:pt>
                <c:pt idx="18">
                  <c:v>9.491311626660293</c:v>
                </c:pt>
                <c:pt idx="19">
                  <c:v>9.5035025691368151</c:v>
                </c:pt>
                <c:pt idx="20">
                  <c:v>9.5938321423955149</c:v>
                </c:pt>
                <c:pt idx="21">
                  <c:v>9.5656454642942066</c:v>
                </c:pt>
                <c:pt idx="22">
                  <c:v>9.5542126923466757</c:v>
                </c:pt>
                <c:pt idx="23">
                  <c:v>9.5939768557717056</c:v>
                </c:pt>
                <c:pt idx="24">
                  <c:v>9.6357965118775724</c:v>
                </c:pt>
                <c:pt idx="25">
                  <c:v>9.6851310908877775</c:v>
                </c:pt>
                <c:pt idx="26">
                  <c:v>9.7333842978589544</c:v>
                </c:pt>
                <c:pt idx="27">
                  <c:v>9.777963723233082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5-58ED-4407-820A-CA3264E048E5}"/>
            </c:ext>
          </c:extLst>
        </c:ser>
        <c:ser>
          <c:idx val="1"/>
          <c:order val="1"/>
          <c:tx>
            <c:strRef>
              <c:f>'1.19'!$C$45</c:f>
              <c:strCache>
                <c:ptCount val="1"/>
                <c:pt idx="0">
                  <c:v>Russia</c:v>
                </c:pt>
              </c:strCache>
            </c:strRef>
          </c:tx>
          <c:spPr>
            <a:ln w="57150" cap="rnd" cmpd="sng" algn="ctr">
              <a:solidFill>
                <a:srgbClr val="0070C0"/>
              </a:solidFill>
              <a:prstDash val="solid"/>
              <a:round/>
            </a:ln>
            <a:effectLst/>
          </c:spPr>
          <c:marker>
            <c:symbol val="none"/>
          </c:marker>
          <c:cat>
            <c:numRef>
              <c:f>'1.19'!$D$43:$AE$43</c:f>
              <c:numCache>
                <c:formatCode>General</c:formatCode>
                <c:ptCount val="28"/>
                <c:pt idx="0">
                  <c:v>2000</c:v>
                </c:pt>
                <c:pt idx="1">
                  <c:v>2001</c:v>
                </c:pt>
                <c:pt idx="2">
                  <c:v>2002</c:v>
                </c:pt>
                <c:pt idx="3">
                  <c:v>2003</c:v>
                </c:pt>
                <c:pt idx="4">
                  <c:v>2004</c:v>
                </c:pt>
                <c:pt idx="5">
                  <c:v>2005</c:v>
                </c:pt>
                <c:pt idx="6">
                  <c:v>2006</c:v>
                </c:pt>
                <c:pt idx="7">
                  <c:v>2007</c:v>
                </c:pt>
                <c:pt idx="8">
                  <c:v>2008</c:v>
                </c:pt>
                <c:pt idx="9">
                  <c:v>2009</c:v>
                </c:pt>
                <c:pt idx="10">
                  <c:v>2010</c:v>
                </c:pt>
                <c:pt idx="11">
                  <c:v>2011</c:v>
                </c:pt>
                <c:pt idx="12">
                  <c:v>2012</c:v>
                </c:pt>
                <c:pt idx="13">
                  <c:v>2013</c:v>
                </c:pt>
                <c:pt idx="14">
                  <c:v>2014</c:v>
                </c:pt>
                <c:pt idx="15">
                  <c:v>2015</c:v>
                </c:pt>
                <c:pt idx="16">
                  <c:v>2016</c:v>
                </c:pt>
                <c:pt idx="17">
                  <c:v>2017</c:v>
                </c:pt>
                <c:pt idx="18">
                  <c:v>2018</c:v>
                </c:pt>
                <c:pt idx="19">
                  <c:v>2019</c:v>
                </c:pt>
                <c:pt idx="20">
                  <c:v>2020</c:v>
                </c:pt>
                <c:pt idx="21">
                  <c:v>2021</c:v>
                </c:pt>
                <c:pt idx="22">
                  <c:v>2022</c:v>
                </c:pt>
                <c:pt idx="23">
                  <c:v>2023</c:v>
                </c:pt>
                <c:pt idx="24">
                  <c:v>2024</c:v>
                </c:pt>
                <c:pt idx="25">
                  <c:v>2025</c:v>
                </c:pt>
                <c:pt idx="26">
                  <c:v>2026</c:v>
                </c:pt>
                <c:pt idx="27">
                  <c:v>2027</c:v>
                </c:pt>
              </c:numCache>
            </c:numRef>
          </c:cat>
          <c:val>
            <c:numRef>
              <c:f>'1.19'!$D$45:$AE$45</c:f>
              <c:numCache>
                <c:formatCode>General</c:formatCode>
                <c:ptCount val="28"/>
                <c:pt idx="0">
                  <c:v>1.0493706282731809</c:v>
                </c:pt>
                <c:pt idx="1">
                  <c:v>3.7796143898251771</c:v>
                </c:pt>
                <c:pt idx="2">
                  <c:v>12.549186573013939</c:v>
                </c:pt>
                <c:pt idx="3">
                  <c:v>3.4285929331181122</c:v>
                </c:pt>
                <c:pt idx="4">
                  <c:v>7.5211741237459471</c:v>
                </c:pt>
                <c:pt idx="5">
                  <c:v>8.9699846886728452</c:v>
                </c:pt>
                <c:pt idx="6">
                  <c:v>9.8039327065589692</c:v>
                </c:pt>
                <c:pt idx="7">
                  <c:v>9.9918537676347086</c:v>
                </c:pt>
                <c:pt idx="8">
                  <c:v>11.75297096411775</c:v>
                </c:pt>
                <c:pt idx="9">
                  <c:v>13.892859077785291</c:v>
                </c:pt>
                <c:pt idx="10">
                  <c:v>3.0422997385886812</c:v>
                </c:pt>
                <c:pt idx="11">
                  <c:v>14.385483088718781</c:v>
                </c:pt>
                <c:pt idx="12">
                  <c:v>5.3219195001675681</c:v>
                </c:pt>
                <c:pt idx="13">
                  <c:v>10.79128794710739</c:v>
                </c:pt>
                <c:pt idx="14">
                  <c:v>12.48111997920612</c:v>
                </c:pt>
                <c:pt idx="15">
                  <c:v>16.40024396660171</c:v>
                </c:pt>
                <c:pt idx="16">
                  <c:v>16.872305477010801</c:v>
                </c:pt>
                <c:pt idx="17">
                  <c:v>20.274888676355729</c:v>
                </c:pt>
                <c:pt idx="18">
                  <c:v>19.798013886284821</c:v>
                </c:pt>
                <c:pt idx="19">
                  <c:v>19.646028822109589</c:v>
                </c:pt>
                <c:pt idx="20">
                  <c:v>19.086998535916539</c:v>
                </c:pt>
                <c:pt idx="21">
                  <c:v>19.30946732240297</c:v>
                </c:pt>
                <c:pt idx="22">
                  <c:v>19.554128769802841</c:v>
                </c:pt>
                <c:pt idx="23">
                  <c:v>19.74407449060903</c:v>
                </c:pt>
                <c:pt idx="24">
                  <c:v>19.928367188477029</c:v>
                </c:pt>
                <c:pt idx="25">
                  <c:v>20.014875429044</c:v>
                </c:pt>
                <c:pt idx="26">
                  <c:v>20.12702922420166</c:v>
                </c:pt>
                <c:pt idx="27">
                  <c:v>20.227966366340791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6-58ED-4407-820A-CA3264E048E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827674288"/>
        <c:axId val="1827679392"/>
      </c:lineChart>
      <c:catAx>
        <c:axId val="1827674288"/>
        <c:scaling>
          <c:orientation val="minMax"/>
        </c:scaling>
        <c:delete val="0"/>
        <c:axPos val="b"/>
        <c:majorGridlines>
          <c:spPr>
            <a:ln w="9525" cmpd="sng">
              <a:solidFill>
                <a:srgbClr val="FFFFFF"/>
              </a:solidFill>
              <a:prstDash val="solid"/>
            </a:ln>
          </c:spPr>
        </c:majorGridlines>
        <c:numFmt formatCode="General" sourceLinked="1"/>
        <c:majorTickMark val="in"/>
        <c:minorTickMark val="none"/>
        <c:tickLblPos val="low"/>
        <c:spPr>
          <a:noFill/>
          <a:ln w="9525">
            <a:solidFill>
              <a:srgbClr val="000000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c:spPr>
        <c:txPr>
          <a:bodyPr rot="-60000000" vert="horz"/>
          <a:lstStyle/>
          <a:p>
            <a:pPr>
              <a:defRPr/>
            </a:pPr>
            <a:endParaRPr lang="fr-FR"/>
          </a:p>
        </c:txPr>
        <c:crossAx val="1827679392"/>
        <c:crosses val="autoZero"/>
        <c:auto val="1"/>
        <c:lblAlgn val="ctr"/>
        <c:lblOffset val="0"/>
        <c:tickLblSkip val="3"/>
        <c:noMultiLvlLbl val="0"/>
      </c:catAx>
      <c:valAx>
        <c:axId val="1827679392"/>
        <c:scaling>
          <c:orientation val="minMax"/>
          <c:max val="25"/>
          <c:min val="0"/>
        </c:scaling>
        <c:delete val="0"/>
        <c:axPos val="l"/>
        <c:majorGridlines>
          <c:spPr>
            <a:ln w="9525" cmpd="sng">
              <a:solidFill>
                <a:srgbClr val="FFFFFF"/>
              </a:solidFill>
              <a:prstDash val="solid"/>
            </a:ln>
          </c:spPr>
        </c:majorGridlines>
        <c:title>
          <c:tx>
            <c:rich>
              <a:bodyPr rot="0" vert="horz"/>
              <a:lstStyle/>
              <a:p>
                <a:pPr>
                  <a:defRPr/>
                </a:pPr>
                <a:r>
                  <a:rPr lang="en-GB"/>
                  <a:t>%</a:t>
                </a:r>
              </a:p>
            </c:rich>
          </c:tx>
          <c:layout>
            <c:manualLayout>
              <c:xMode val="edge"/>
              <c:yMode val="edge"/>
              <c:x val="2.6684433438562902E-2"/>
              <c:y val="0.10956441674006299"/>
            </c:manualLayout>
          </c:layout>
          <c:overlay val="0"/>
        </c:title>
        <c:numFmt formatCode="General" sourceLinked="0"/>
        <c:majorTickMark val="in"/>
        <c:minorTickMark val="none"/>
        <c:tickLblPos val="nextTo"/>
        <c:spPr>
          <a:noFill/>
          <a:ln w="9525">
            <a:solidFill>
              <a:srgbClr val="000000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c:spPr>
        <c:txPr>
          <a:bodyPr rot="-60000000" vert="horz"/>
          <a:lstStyle/>
          <a:p>
            <a:pPr>
              <a:defRPr/>
            </a:pPr>
            <a:endParaRPr lang="fr-FR"/>
          </a:p>
        </c:txPr>
        <c:crossAx val="1827674288"/>
        <c:crosses val="autoZero"/>
        <c:crossBetween val="between"/>
      </c:valAx>
      <c:valAx>
        <c:axId val="1827692048"/>
        <c:scaling>
          <c:orientation val="minMax"/>
          <c:max val="5"/>
          <c:min val="0"/>
        </c:scaling>
        <c:delete val="0"/>
        <c:axPos val="r"/>
        <c:numFmt formatCode="General" sourceLinked="1"/>
        <c:majorTickMark val="none"/>
        <c:minorTickMark val="none"/>
        <c:tickLblPos val="none"/>
        <c:crossAx val="1827695792"/>
        <c:crosses val="max"/>
        <c:crossBetween val="between"/>
      </c:valAx>
      <c:catAx>
        <c:axId val="1827695792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827692048"/>
        <c:crosses val="autoZero"/>
        <c:auto val="1"/>
        <c:lblAlgn val="ctr"/>
        <c:lblOffset val="100"/>
        <c:noMultiLvlLbl val="0"/>
      </c:catAx>
      <c:spPr>
        <a:solidFill>
          <a:srgbClr val="F4FFFF"/>
        </a:solidFill>
        <a:ln w="9525">
          <a:solidFill>
            <a:srgbClr val="000000"/>
          </a:solidFill>
        </a:ln>
      </c:spPr>
    </c:plotArea>
    <c:legend>
      <c:legendPos val="r"/>
      <c:legendEntry>
        <c:idx val="0"/>
        <c:delete val="1"/>
      </c:legendEntry>
      <c:legendEntry>
        <c:idx val="1"/>
        <c:delete val="1"/>
      </c:legendEntry>
      <c:legendEntry>
        <c:idx val="2"/>
        <c:delete val="1"/>
      </c:legendEntry>
      <c:legendEntry>
        <c:idx val="3"/>
        <c:delete val="1"/>
      </c:legendEntry>
      <c:legendEntry>
        <c:idx val="4"/>
        <c:delete val="1"/>
      </c:legendEntry>
      <c:layout>
        <c:manualLayout>
          <c:xMode val="edge"/>
          <c:yMode val="edge"/>
          <c:x val="8.4782272238676903E-2"/>
          <c:y val="1.9920803043647701E-2"/>
          <c:w val="0.87056510914126495"/>
          <c:h val="7.4703011413678994E-2"/>
        </c:manualLayout>
      </c:layout>
      <c:overlay val="1"/>
      <c:spPr>
        <a:solidFill>
          <a:srgbClr val="EAEAEA"/>
        </a:solidFill>
        <a:ln>
          <a:noFill/>
          <a:round/>
        </a:ln>
        <a:effectLst/>
        <a:extLst>
          <a:ext uri="{91240B29-F687-4F45-9708-019B960494DF}">
            <a14:hiddenLine xmlns:a14="http://schemas.microsoft.com/office/drawing/2010/main">
              <a:noFill/>
              <a:round/>
            </a14:hiddenLine>
          </a:ext>
        </a:extLst>
      </c:spPr>
    </c:legend>
    <c:plotVisOnly val="1"/>
    <c:dispBlanksAs val="gap"/>
    <c:showDLblsOverMax val="1"/>
  </c:chart>
  <c:spPr>
    <a:noFill/>
    <a:ln w="9525" cap="flat" cmpd="sng" algn="ctr">
      <a:noFill/>
      <a:prstDash val="solid"/>
      <a:round/>
    </a:ln>
    <a:effectLst/>
    <a:extLst>
      <a:ext uri="{909E8E84-426E-40DD-AFC4-6F175D3DCCD1}">
        <a14:hiddenFill xmlns:a14="http://schemas.microsoft.com/office/drawing/2010/main">
          <a:solidFill>
            <a:sysClr val="window" lastClr="FFFFFF"/>
          </a:solidFill>
        </a14:hiddenFill>
      </a:ext>
      <a:ext uri="{91240B29-F687-4F45-9708-019B960494DF}">
        <a14:hiddenLine xmlns:a14="http://schemas.microsoft.com/office/drawing/2010/main" w="9525" cap="flat" cmpd="sng" algn="ctr">
          <a:solidFill>
            <a:sysClr val="windowText" lastClr="000000">
              <a:tint val="75000"/>
              <a:shade val="95000"/>
              <a:satMod val="105000"/>
            </a:sysClr>
          </a:solidFill>
          <a:prstDash val="solid"/>
          <a:round/>
        </a14:hiddenLine>
      </a:ext>
    </a:extLst>
  </c:spPr>
  <c:txPr>
    <a:bodyPr/>
    <a:lstStyle/>
    <a:p>
      <a:pPr>
        <a:defRPr sz="1400">
          <a:latin typeface="Constantia" panose="02030602050306030303" pitchFamily="18" charset="0"/>
        </a:defRPr>
      </a:pPr>
      <a:endParaRPr lang="fr-FR"/>
    </a:p>
  </c:txPr>
  <c:externalData r:id="rId2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4.0685337932657099E-2"/>
          <c:y val="9.8834364507658604E-2"/>
          <c:w val="0.95712852500293"/>
          <c:h val="0.4760044713256639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'1.20'!$F$7</c:f>
              <c:strCache>
                <c:ptCount val="1"/>
                <c:pt idx="0">
                  <c:v>2008-17</c:v>
                </c:pt>
              </c:strCache>
            </c:strRef>
          </c:tx>
          <c:spPr>
            <a:solidFill>
              <a:schemeClr val="bg1">
                <a:lumMod val="65000"/>
              </a:schemeClr>
            </a:solidFill>
            <a:ln w="6350" cmpd="sng">
              <a:solidFill>
                <a:srgbClr val="000000"/>
              </a:solidFill>
              <a:round/>
            </a:ln>
            <a:effectLst/>
          </c:spPr>
          <c:invertIfNegative val="0"/>
          <c:cat>
            <c:multiLvlStrRef>
              <c:f>'1.20'!$D$8:$E$29</c:f>
              <c:multiLvlStrCache>
                <c:ptCount val="22"/>
                <c:lvl>
                  <c:pt idx="0">
                    <c:v>Wheat</c:v>
                  </c:pt>
                  <c:pt idx="1">
                    <c:v>Maize</c:v>
                  </c:pt>
                  <c:pt idx="2">
                    <c:v>Other coarse grains</c:v>
                  </c:pt>
                  <c:pt idx="3">
                    <c:v>Rice</c:v>
                  </c:pt>
                  <c:pt idx="4">
                    <c:v>Soybean</c:v>
                  </c:pt>
                  <c:pt idx="5">
                    <c:v>Other oilseeds</c:v>
                  </c:pt>
                  <c:pt idx="6">
                    <c:v>Vegetable oils</c:v>
                  </c:pt>
                  <c:pt idx="7">
                    <c:v>Protein meals</c:v>
                  </c:pt>
                  <c:pt idx="8">
                    <c:v>White sugar</c:v>
                  </c:pt>
                  <c:pt idx="9">
                    <c:v>Raw sugar</c:v>
                  </c:pt>
                  <c:pt idx="10">
                    <c:v>Poultry</c:v>
                  </c:pt>
                  <c:pt idx="11">
                    <c:v>Pork</c:v>
                  </c:pt>
                  <c:pt idx="12">
                    <c:v>Beef</c:v>
                  </c:pt>
                  <c:pt idx="13">
                    <c:v>Sheep</c:v>
                  </c:pt>
                  <c:pt idx="14">
                    <c:v>Butter</c:v>
                  </c:pt>
                  <c:pt idx="15">
                    <c:v>Cheese</c:v>
                  </c:pt>
                  <c:pt idx="16">
                    <c:v>Skim milk powder</c:v>
                  </c:pt>
                  <c:pt idx="17">
                    <c:v>Whole milk powder</c:v>
                  </c:pt>
                  <c:pt idx="18">
                    <c:v>Fish</c:v>
                  </c:pt>
                  <c:pt idx="19">
                    <c:v>Ethanol</c:v>
                  </c:pt>
                  <c:pt idx="20">
                    <c:v>Biodiesel</c:v>
                  </c:pt>
                  <c:pt idx="21">
                    <c:v>Cotton</c:v>
                  </c:pt>
                </c:lvl>
                <c:lvl>
                  <c:pt idx="0">
                    <c:v>Cereals</c:v>
                  </c:pt>
                  <c:pt idx="4">
                    <c:v>Oilseeds</c:v>
                  </c:pt>
                  <c:pt idx="8">
                    <c:v>Sugar</c:v>
                  </c:pt>
                  <c:pt idx="10">
                    <c:v>Meat</c:v>
                  </c:pt>
                  <c:pt idx="14">
                    <c:v>Dairy</c:v>
                  </c:pt>
                  <c:pt idx="18">
                    <c:v>  </c:v>
                  </c:pt>
                  <c:pt idx="19">
                    <c:v>Biofuels</c:v>
                  </c:pt>
                  <c:pt idx="21">
                    <c:v>  </c:v>
                  </c:pt>
                </c:lvl>
              </c:multiLvlStrCache>
            </c:multiLvlStrRef>
          </c:cat>
          <c:val>
            <c:numRef>
              <c:f>'1.20'!$F$8:$F$29</c:f>
              <c:numCache>
                <c:formatCode>_(* #,##0.00_);_(* \(#,##0.00\);_(* "-"??_);_(@_)</c:formatCode>
                <c:ptCount val="22"/>
                <c:pt idx="0">
                  <c:v>3.7880259653623631</c:v>
                </c:pt>
                <c:pt idx="1">
                  <c:v>6.7349643030247384</c:v>
                </c:pt>
                <c:pt idx="2">
                  <c:v>4.4282841405555384</c:v>
                </c:pt>
                <c:pt idx="3">
                  <c:v>5.8118654788987802</c:v>
                </c:pt>
                <c:pt idx="4">
                  <c:v>7.7002169754584173</c:v>
                </c:pt>
                <c:pt idx="5">
                  <c:v>4.5725774055511037</c:v>
                </c:pt>
                <c:pt idx="6">
                  <c:v>3.7510864566245861</c:v>
                </c:pt>
                <c:pt idx="7">
                  <c:v>3.6577420000078349</c:v>
                </c:pt>
                <c:pt idx="8">
                  <c:v>0.502476791294448</c:v>
                </c:pt>
                <c:pt idx="9">
                  <c:v>3.7765154534151741</c:v>
                </c:pt>
                <c:pt idx="10">
                  <c:v>2.7482695875592711</c:v>
                </c:pt>
                <c:pt idx="11">
                  <c:v>2.6170154275420021</c:v>
                </c:pt>
                <c:pt idx="12">
                  <c:v>3.1936564424933871</c:v>
                </c:pt>
                <c:pt idx="13">
                  <c:v>0.85099669508566</c:v>
                </c:pt>
                <c:pt idx="14">
                  <c:v>0.38210048345410602</c:v>
                </c:pt>
                <c:pt idx="15">
                  <c:v>2.578560717734701</c:v>
                </c:pt>
                <c:pt idx="16">
                  <c:v>8.2485164656169712</c:v>
                </c:pt>
                <c:pt idx="17">
                  <c:v>3.1975349731233398</c:v>
                </c:pt>
                <c:pt idx="18">
                  <c:v>1.894091795354891</c:v>
                </c:pt>
                <c:pt idx="19">
                  <c:v>2.7870143529873168</c:v>
                </c:pt>
                <c:pt idx="20">
                  <c:v>1.0066013532682661</c:v>
                </c:pt>
                <c:pt idx="21">
                  <c:v>0.69997201364480099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7E8-4B39-A5D5-C6B778BC9499}"/>
            </c:ext>
          </c:extLst>
        </c:ser>
        <c:ser>
          <c:idx val="1"/>
          <c:order val="1"/>
          <c:tx>
            <c:strRef>
              <c:f>'1.20'!$G$7</c:f>
              <c:strCache>
                <c:ptCount val="1"/>
                <c:pt idx="0">
                  <c:v>2018-27</c:v>
                </c:pt>
              </c:strCache>
            </c:strRef>
          </c:tx>
          <c:spPr>
            <a:solidFill>
              <a:schemeClr val="accent1">
                <a:lumMod val="50000"/>
              </a:schemeClr>
            </a:solidFill>
            <a:ln w="6350" cmpd="sng">
              <a:solidFill>
                <a:srgbClr val="000000"/>
              </a:solidFill>
              <a:round/>
            </a:ln>
            <a:effectLst/>
          </c:spPr>
          <c:invertIfNegative val="0"/>
          <c:cat>
            <c:multiLvlStrRef>
              <c:f>'1.20'!$D$8:$E$29</c:f>
              <c:multiLvlStrCache>
                <c:ptCount val="22"/>
                <c:lvl>
                  <c:pt idx="0">
                    <c:v>Wheat</c:v>
                  </c:pt>
                  <c:pt idx="1">
                    <c:v>Maize</c:v>
                  </c:pt>
                  <c:pt idx="2">
                    <c:v>Other coarse grains</c:v>
                  </c:pt>
                  <c:pt idx="3">
                    <c:v>Rice</c:v>
                  </c:pt>
                  <c:pt idx="4">
                    <c:v>Soybean</c:v>
                  </c:pt>
                  <c:pt idx="5">
                    <c:v>Other oilseeds</c:v>
                  </c:pt>
                  <c:pt idx="6">
                    <c:v>Vegetable oils</c:v>
                  </c:pt>
                  <c:pt idx="7">
                    <c:v>Protein meals</c:v>
                  </c:pt>
                  <c:pt idx="8">
                    <c:v>White sugar</c:v>
                  </c:pt>
                  <c:pt idx="9">
                    <c:v>Raw sugar</c:v>
                  </c:pt>
                  <c:pt idx="10">
                    <c:v>Poultry</c:v>
                  </c:pt>
                  <c:pt idx="11">
                    <c:v>Pork</c:v>
                  </c:pt>
                  <c:pt idx="12">
                    <c:v>Beef</c:v>
                  </c:pt>
                  <c:pt idx="13">
                    <c:v>Sheep</c:v>
                  </c:pt>
                  <c:pt idx="14">
                    <c:v>Butter</c:v>
                  </c:pt>
                  <c:pt idx="15">
                    <c:v>Cheese</c:v>
                  </c:pt>
                  <c:pt idx="16">
                    <c:v>Skim milk powder</c:v>
                  </c:pt>
                  <c:pt idx="17">
                    <c:v>Whole milk powder</c:v>
                  </c:pt>
                  <c:pt idx="18">
                    <c:v>Fish</c:v>
                  </c:pt>
                  <c:pt idx="19">
                    <c:v>Ethanol</c:v>
                  </c:pt>
                  <c:pt idx="20">
                    <c:v>Biodiesel</c:v>
                  </c:pt>
                  <c:pt idx="21">
                    <c:v>Cotton</c:v>
                  </c:pt>
                </c:lvl>
                <c:lvl>
                  <c:pt idx="0">
                    <c:v>Cereals</c:v>
                  </c:pt>
                  <c:pt idx="4">
                    <c:v>Oilseeds</c:v>
                  </c:pt>
                  <c:pt idx="8">
                    <c:v>Sugar</c:v>
                  </c:pt>
                  <c:pt idx="10">
                    <c:v>Meat</c:v>
                  </c:pt>
                  <c:pt idx="14">
                    <c:v>Dairy</c:v>
                  </c:pt>
                  <c:pt idx="18">
                    <c:v>  </c:v>
                  </c:pt>
                  <c:pt idx="19">
                    <c:v>Biofuels</c:v>
                  </c:pt>
                  <c:pt idx="21">
                    <c:v>  </c:v>
                  </c:pt>
                </c:lvl>
              </c:multiLvlStrCache>
            </c:multiLvlStrRef>
          </c:cat>
          <c:val>
            <c:numRef>
              <c:f>'1.20'!$G$8:$G$29</c:f>
              <c:numCache>
                <c:formatCode>_(* #,##0.00_);_(* \(#,##0.00\);_(* "-"??_);_(@_)</c:formatCode>
                <c:ptCount val="22"/>
                <c:pt idx="0">
                  <c:v>1.1680079962387959</c:v>
                </c:pt>
                <c:pt idx="1">
                  <c:v>1.411124748354275</c:v>
                </c:pt>
                <c:pt idx="2">
                  <c:v>1.9398467810845861</c:v>
                </c:pt>
                <c:pt idx="3">
                  <c:v>2.2173079622948242</c:v>
                </c:pt>
                <c:pt idx="4">
                  <c:v>1.290302112788444</c:v>
                </c:pt>
                <c:pt idx="5">
                  <c:v>1.1469555968830929</c:v>
                </c:pt>
                <c:pt idx="6">
                  <c:v>1.8526292101193049</c:v>
                </c:pt>
                <c:pt idx="7">
                  <c:v>1.535718292927112</c:v>
                </c:pt>
                <c:pt idx="8">
                  <c:v>1.8174257980057671</c:v>
                </c:pt>
                <c:pt idx="9">
                  <c:v>1.295061343756565</c:v>
                </c:pt>
                <c:pt idx="10">
                  <c:v>1.974043437816797</c:v>
                </c:pt>
                <c:pt idx="11">
                  <c:v>0.71511508345725205</c:v>
                </c:pt>
                <c:pt idx="12">
                  <c:v>1.3711078076662719</c:v>
                </c:pt>
                <c:pt idx="13">
                  <c:v>0.64839903996258796</c:v>
                </c:pt>
                <c:pt idx="14">
                  <c:v>1.8303357267919651</c:v>
                </c:pt>
                <c:pt idx="15">
                  <c:v>1.779161760358283</c:v>
                </c:pt>
                <c:pt idx="16">
                  <c:v>1.568290340153045</c:v>
                </c:pt>
                <c:pt idx="17">
                  <c:v>1.270722139700142</c:v>
                </c:pt>
                <c:pt idx="18">
                  <c:v>1.657776089484053</c:v>
                </c:pt>
                <c:pt idx="19">
                  <c:v>0.28560815585143601</c:v>
                </c:pt>
                <c:pt idx="20">
                  <c:v>-2.6372650536890192</c:v>
                </c:pt>
                <c:pt idx="21">
                  <c:v>1.35259834435002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7E8-4B39-A5D5-C6B778BC949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822255248"/>
        <c:axId val="1821302320"/>
      </c:barChart>
      <c:catAx>
        <c:axId val="1822255248"/>
        <c:scaling>
          <c:orientation val="minMax"/>
        </c:scaling>
        <c:delete val="0"/>
        <c:axPos val="b"/>
        <c:majorGridlines>
          <c:spPr>
            <a:ln w="9525" cmpd="sng">
              <a:solidFill>
                <a:srgbClr val="FFFFFF"/>
              </a:solidFill>
              <a:prstDash val="solid"/>
            </a:ln>
          </c:spPr>
        </c:majorGridlines>
        <c:numFmt formatCode="General" sourceLinked="0"/>
        <c:majorTickMark val="none"/>
        <c:minorTickMark val="none"/>
        <c:tickLblPos val="low"/>
        <c:spPr>
          <a:noFill/>
          <a:ln w="9525">
            <a:solidFill>
              <a:srgbClr val="000000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c:spPr>
        <c:txPr>
          <a:bodyPr rot="-5400000" vert="horz"/>
          <a:lstStyle/>
          <a:p>
            <a:pPr>
              <a:defRPr/>
            </a:pPr>
            <a:endParaRPr lang="fr-FR"/>
          </a:p>
        </c:txPr>
        <c:crossAx val="1821302320"/>
        <c:crosses val="autoZero"/>
        <c:auto val="1"/>
        <c:lblAlgn val="ctr"/>
        <c:lblOffset val="0"/>
        <c:tickLblSkip val="1"/>
        <c:noMultiLvlLbl val="0"/>
      </c:catAx>
      <c:valAx>
        <c:axId val="1821302320"/>
        <c:scaling>
          <c:orientation val="minMax"/>
          <c:min val="-4"/>
        </c:scaling>
        <c:delete val="0"/>
        <c:axPos val="l"/>
        <c:majorGridlines>
          <c:spPr>
            <a:ln w="9525" cmpd="sng">
              <a:solidFill>
                <a:srgbClr val="FFFFFF"/>
              </a:solidFill>
              <a:prstDash val="solid"/>
            </a:ln>
          </c:spPr>
        </c:majorGridlines>
        <c:numFmt formatCode="#\ ##0" sourceLinked="0"/>
        <c:majorTickMark val="in"/>
        <c:minorTickMark val="none"/>
        <c:tickLblPos val="nextTo"/>
        <c:spPr>
          <a:noFill/>
          <a:ln w="9525">
            <a:solidFill>
              <a:srgbClr val="000000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c:spPr>
        <c:txPr>
          <a:bodyPr rot="-60000000" vert="horz"/>
          <a:lstStyle/>
          <a:p>
            <a:pPr>
              <a:defRPr/>
            </a:pPr>
            <a:endParaRPr lang="fr-FR"/>
          </a:p>
        </c:txPr>
        <c:crossAx val="1822255248"/>
        <c:crosses val="autoZero"/>
        <c:crossBetween val="between"/>
        <c:majorUnit val="2"/>
      </c:valAx>
      <c:spPr>
        <a:solidFill>
          <a:srgbClr val="F4FFFF"/>
        </a:solidFill>
        <a:ln w="9525">
          <a:solidFill>
            <a:srgbClr val="000000"/>
          </a:solidFill>
        </a:ln>
      </c:spPr>
    </c:plotArea>
    <c:legend>
      <c:legendPos val="r"/>
      <c:layout>
        <c:manualLayout>
          <c:xMode val="edge"/>
          <c:yMode val="edge"/>
          <c:x val="3.8295750289233897E-2"/>
          <c:y val="1.9920803043647701E-2"/>
          <c:w val="0.95574812374544105"/>
          <c:h val="7.4703011413678994E-2"/>
        </c:manualLayout>
      </c:layout>
      <c:overlay val="1"/>
      <c:spPr>
        <a:solidFill>
          <a:srgbClr val="EAEAEA"/>
        </a:solidFill>
        <a:ln>
          <a:noFill/>
          <a:round/>
        </a:ln>
        <a:effectLst/>
        <a:extLst>
          <a:ext uri="{91240B29-F687-4F45-9708-019B960494DF}">
            <a14:hiddenLine xmlns:a14="http://schemas.microsoft.com/office/drawing/2010/main">
              <a:noFill/>
              <a:round/>
            </a14:hiddenLine>
          </a:ext>
        </a:extLst>
      </c:spPr>
    </c:legend>
    <c:plotVisOnly val="1"/>
    <c:dispBlanksAs val="gap"/>
    <c:showDLblsOverMax val="1"/>
  </c:chart>
  <c:spPr>
    <a:noFill/>
    <a:ln w="9525" cap="flat" cmpd="sng" algn="ctr">
      <a:noFill/>
      <a:prstDash val="solid"/>
      <a:round/>
    </a:ln>
    <a:effectLst/>
    <a:extLst>
      <a:ext uri="{909E8E84-426E-40DD-AFC4-6F175D3DCCD1}">
        <a14:hiddenFill xmlns:a14="http://schemas.microsoft.com/office/drawing/2010/main">
          <a:solidFill>
            <a:sysClr val="window" lastClr="FFFFFF"/>
          </a:solidFill>
        </a14:hiddenFill>
      </a:ext>
      <a:ext uri="{91240B29-F687-4F45-9708-019B960494DF}">
        <a14:hiddenLine xmlns:a14="http://schemas.microsoft.com/office/drawing/2010/main" w="9525" cap="flat" cmpd="sng" algn="ctr">
          <a:solidFill>
            <a:sysClr val="windowText" lastClr="000000">
              <a:tint val="75000"/>
              <a:shade val="95000"/>
              <a:satMod val="105000"/>
            </a:sysClr>
          </a:solidFill>
          <a:prstDash val="solid"/>
          <a:round/>
        </a14:hiddenLine>
      </a:ext>
    </a:extLst>
  </c:spPr>
  <c:txPr>
    <a:bodyPr/>
    <a:lstStyle/>
    <a:p>
      <a:pPr>
        <a:defRPr sz="1400">
          <a:latin typeface="Constantia" panose="02030602050306030303" pitchFamily="18" charset="0"/>
        </a:defRPr>
      </a:pPr>
      <a:endParaRPr lang="fr-FR"/>
    </a:p>
  </c:txPr>
  <c:externalData r:id="rId1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xMode val="edge"/>
          <c:yMode val="edge"/>
          <c:x val="8.7445796086387494E-3"/>
          <c:y val="0.16815040146674901"/>
          <c:w val="0.98906927548920098"/>
          <c:h val="0.82686939777233903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'1.22'!$D$63</c:f>
              <c:strCache>
                <c:ptCount val="1"/>
                <c:pt idx="0">
                  <c:v>1st exporter</c:v>
                </c:pt>
              </c:strCache>
            </c:strRef>
          </c:tx>
          <c:spPr>
            <a:solidFill>
              <a:srgbClr val="0070C0"/>
            </a:solidFill>
            <a:ln w="6350" cmpd="sng">
              <a:solidFill>
                <a:srgbClr val="000000"/>
              </a:solidFill>
              <a:round/>
            </a:ln>
            <a:effectLst/>
          </c:spPr>
          <c:invertIfNegative val="0"/>
          <c:cat>
            <c:strRef>
              <c:f>'1.22'!$C$64:$C$82</c:f>
              <c:strCache>
                <c:ptCount val="19"/>
                <c:pt idx="0">
                  <c:v>Fish</c:v>
                </c:pt>
                <c:pt idx="1">
                  <c:v>Beef</c:v>
                </c:pt>
                <c:pt idx="2">
                  <c:v>Wheat</c:v>
                </c:pt>
                <c:pt idx="3">
                  <c:v>Cotton</c:v>
                </c:pt>
                <c:pt idx="4">
                  <c:v>Other coarse grains</c:v>
                </c:pt>
                <c:pt idx="5">
                  <c:v>Sugar</c:v>
                </c:pt>
                <c:pt idx="6">
                  <c:v>Cheese</c:v>
                </c:pt>
                <c:pt idx="7">
                  <c:v>Rice</c:v>
                </c:pt>
                <c:pt idx="8">
                  <c:v>Vegetable oils</c:v>
                </c:pt>
                <c:pt idx="9">
                  <c:v>Butter</c:v>
                </c:pt>
                <c:pt idx="10">
                  <c:v>Whole milk powder</c:v>
                </c:pt>
                <c:pt idx="11">
                  <c:v>Poultry</c:v>
                </c:pt>
                <c:pt idx="12">
                  <c:v>Other oilseeds</c:v>
                </c:pt>
                <c:pt idx="13">
                  <c:v>Skim milk powder</c:v>
                </c:pt>
                <c:pt idx="14">
                  <c:v>Sheep</c:v>
                </c:pt>
                <c:pt idx="15">
                  <c:v>Roots and tubers</c:v>
                </c:pt>
                <c:pt idx="16">
                  <c:v>Maize</c:v>
                </c:pt>
                <c:pt idx="17">
                  <c:v>Pork</c:v>
                </c:pt>
                <c:pt idx="18">
                  <c:v>Soybean</c:v>
                </c:pt>
              </c:strCache>
            </c:strRef>
          </c:cat>
          <c:val>
            <c:numRef>
              <c:f>'1.22'!$D$64:$D$82</c:f>
              <c:numCache>
                <c:formatCode>_(* #,##0.00_);_(* \(#,##0.00\);_(* "-"??_);_(@_)</c:formatCode>
                <c:ptCount val="19"/>
                <c:pt idx="0">
                  <c:v>18.95663021700118</c:v>
                </c:pt>
                <c:pt idx="1">
                  <c:v>21.004611202138531</c:v>
                </c:pt>
                <c:pt idx="2">
                  <c:v>20.227966366340791</c:v>
                </c:pt>
                <c:pt idx="3">
                  <c:v>36.119950531928183</c:v>
                </c:pt>
                <c:pt idx="4">
                  <c:v>21.376576677018381</c:v>
                </c:pt>
                <c:pt idx="5">
                  <c:v>44.797356318444351</c:v>
                </c:pt>
                <c:pt idx="6">
                  <c:v>37.445267444536597</c:v>
                </c:pt>
                <c:pt idx="7">
                  <c:v>23.643912061789521</c:v>
                </c:pt>
                <c:pt idx="8">
                  <c:v>37.151382012600692</c:v>
                </c:pt>
                <c:pt idx="9">
                  <c:v>50.166615712331172</c:v>
                </c:pt>
                <c:pt idx="10">
                  <c:v>55.26958160632541</c:v>
                </c:pt>
                <c:pt idx="11">
                  <c:v>33.494923225516509</c:v>
                </c:pt>
                <c:pt idx="12">
                  <c:v>51.113889980657127</c:v>
                </c:pt>
                <c:pt idx="13">
                  <c:v>29.643342931383771</c:v>
                </c:pt>
                <c:pt idx="14">
                  <c:v>45.719051138724758</c:v>
                </c:pt>
                <c:pt idx="15">
                  <c:v>56.347870857316551</c:v>
                </c:pt>
                <c:pt idx="16">
                  <c:v>33.867269611759653</c:v>
                </c:pt>
                <c:pt idx="17">
                  <c:v>31.85172350442339</c:v>
                </c:pt>
                <c:pt idx="18">
                  <c:v>41.845317502274227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C53-42F3-856E-6D2439EBBBE9}"/>
            </c:ext>
          </c:extLst>
        </c:ser>
        <c:ser>
          <c:idx val="1"/>
          <c:order val="1"/>
          <c:tx>
            <c:strRef>
              <c:f>'1.22'!$E$63</c:f>
              <c:strCache>
                <c:ptCount val="1"/>
                <c:pt idx="0">
                  <c:v>2nd exporter</c:v>
                </c:pt>
              </c:strCache>
            </c:strRef>
          </c:tx>
          <c:spPr>
            <a:solidFill>
              <a:srgbClr val="FFC000"/>
            </a:solidFill>
            <a:ln w="6350" cmpd="sng">
              <a:solidFill>
                <a:srgbClr val="000000"/>
              </a:solidFill>
              <a:round/>
            </a:ln>
            <a:effectLst/>
          </c:spPr>
          <c:invertIfNegative val="0"/>
          <c:cat>
            <c:strRef>
              <c:f>'1.22'!$C$64:$C$82</c:f>
              <c:strCache>
                <c:ptCount val="19"/>
                <c:pt idx="0">
                  <c:v>Fish</c:v>
                </c:pt>
                <c:pt idx="1">
                  <c:v>Beef</c:v>
                </c:pt>
                <c:pt idx="2">
                  <c:v>Wheat</c:v>
                </c:pt>
                <c:pt idx="3">
                  <c:v>Cotton</c:v>
                </c:pt>
                <c:pt idx="4">
                  <c:v>Other coarse grains</c:v>
                </c:pt>
                <c:pt idx="5">
                  <c:v>Sugar</c:v>
                </c:pt>
                <c:pt idx="6">
                  <c:v>Cheese</c:v>
                </c:pt>
                <c:pt idx="7">
                  <c:v>Rice</c:v>
                </c:pt>
                <c:pt idx="8">
                  <c:v>Vegetable oils</c:v>
                </c:pt>
                <c:pt idx="9">
                  <c:v>Butter</c:v>
                </c:pt>
                <c:pt idx="10">
                  <c:v>Whole milk powder</c:v>
                </c:pt>
                <c:pt idx="11">
                  <c:v>Poultry</c:v>
                </c:pt>
                <c:pt idx="12">
                  <c:v>Other oilseeds</c:v>
                </c:pt>
                <c:pt idx="13">
                  <c:v>Skim milk powder</c:v>
                </c:pt>
                <c:pt idx="14">
                  <c:v>Sheep</c:v>
                </c:pt>
                <c:pt idx="15">
                  <c:v>Roots and tubers</c:v>
                </c:pt>
                <c:pt idx="16">
                  <c:v>Maize</c:v>
                </c:pt>
                <c:pt idx="17">
                  <c:v>Pork</c:v>
                </c:pt>
                <c:pt idx="18">
                  <c:v>Soybean</c:v>
                </c:pt>
              </c:strCache>
            </c:strRef>
          </c:cat>
          <c:val>
            <c:numRef>
              <c:f>'1.22'!$E$64:$E$82</c:f>
              <c:numCache>
                <c:formatCode>_(* #,##0.00_);_(* \(#,##0.00\);_(* "-"??_);_(@_)</c:formatCode>
                <c:ptCount val="19"/>
                <c:pt idx="0">
                  <c:v>8.4179624933972317</c:v>
                </c:pt>
                <c:pt idx="1">
                  <c:v>17.69167292239807</c:v>
                </c:pt>
                <c:pt idx="2">
                  <c:v>17.586502987460431</c:v>
                </c:pt>
                <c:pt idx="3">
                  <c:v>12.818014016166231</c:v>
                </c:pt>
                <c:pt idx="4">
                  <c:v>15.715503741735271</c:v>
                </c:pt>
                <c:pt idx="5">
                  <c:v>15.505065965427949</c:v>
                </c:pt>
                <c:pt idx="6">
                  <c:v>14.30066444932047</c:v>
                </c:pt>
                <c:pt idx="7">
                  <c:v>22.23172834428793</c:v>
                </c:pt>
                <c:pt idx="8">
                  <c:v>23.060266394792251</c:v>
                </c:pt>
                <c:pt idx="9">
                  <c:v>23.633355963551281</c:v>
                </c:pt>
                <c:pt idx="10">
                  <c:v>15.92866263990949</c:v>
                </c:pt>
                <c:pt idx="11">
                  <c:v>27.60010573823012</c:v>
                </c:pt>
                <c:pt idx="12">
                  <c:v>12.46051314428604</c:v>
                </c:pt>
                <c:pt idx="13">
                  <c:v>27.216471211067379</c:v>
                </c:pt>
                <c:pt idx="14">
                  <c:v>33.424579268977098</c:v>
                </c:pt>
                <c:pt idx="15">
                  <c:v>20.849411012019189</c:v>
                </c:pt>
                <c:pt idx="16">
                  <c:v>22.959898543019332</c:v>
                </c:pt>
                <c:pt idx="17">
                  <c:v>29.02015067500718</c:v>
                </c:pt>
                <c:pt idx="18">
                  <c:v>36.641044351894003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C53-42F3-856E-6D2439EBBBE9}"/>
            </c:ext>
          </c:extLst>
        </c:ser>
        <c:ser>
          <c:idx val="2"/>
          <c:order val="2"/>
          <c:tx>
            <c:strRef>
              <c:f>'1.22'!$F$63</c:f>
              <c:strCache>
                <c:ptCount val="1"/>
                <c:pt idx="0">
                  <c:v>3rd exporter</c:v>
                </c:pt>
              </c:strCache>
            </c:strRef>
          </c:tx>
          <c:spPr>
            <a:solidFill>
              <a:srgbClr val="92D050"/>
            </a:solidFill>
            <a:ln w="6350" cmpd="sng">
              <a:solidFill>
                <a:srgbClr val="000000"/>
              </a:solidFill>
              <a:round/>
            </a:ln>
            <a:effectLst/>
          </c:spPr>
          <c:invertIfNegative val="0"/>
          <c:cat>
            <c:strRef>
              <c:f>'1.22'!$C$64:$C$82</c:f>
              <c:strCache>
                <c:ptCount val="19"/>
                <c:pt idx="0">
                  <c:v>Fish</c:v>
                </c:pt>
                <c:pt idx="1">
                  <c:v>Beef</c:v>
                </c:pt>
                <c:pt idx="2">
                  <c:v>Wheat</c:v>
                </c:pt>
                <c:pt idx="3">
                  <c:v>Cotton</c:v>
                </c:pt>
                <c:pt idx="4">
                  <c:v>Other coarse grains</c:v>
                </c:pt>
                <c:pt idx="5">
                  <c:v>Sugar</c:v>
                </c:pt>
                <c:pt idx="6">
                  <c:v>Cheese</c:v>
                </c:pt>
                <c:pt idx="7">
                  <c:v>Rice</c:v>
                </c:pt>
                <c:pt idx="8">
                  <c:v>Vegetable oils</c:v>
                </c:pt>
                <c:pt idx="9">
                  <c:v>Butter</c:v>
                </c:pt>
                <c:pt idx="10">
                  <c:v>Whole milk powder</c:v>
                </c:pt>
                <c:pt idx="11">
                  <c:v>Poultry</c:v>
                </c:pt>
                <c:pt idx="12">
                  <c:v>Other oilseeds</c:v>
                </c:pt>
                <c:pt idx="13">
                  <c:v>Skim milk powder</c:v>
                </c:pt>
                <c:pt idx="14">
                  <c:v>Sheep</c:v>
                </c:pt>
                <c:pt idx="15">
                  <c:v>Roots and tubers</c:v>
                </c:pt>
                <c:pt idx="16">
                  <c:v>Maize</c:v>
                </c:pt>
                <c:pt idx="17">
                  <c:v>Pork</c:v>
                </c:pt>
                <c:pt idx="18">
                  <c:v>Soybean</c:v>
                </c:pt>
              </c:strCache>
            </c:strRef>
          </c:cat>
          <c:val>
            <c:numRef>
              <c:f>'1.22'!$F$64:$F$82</c:f>
              <c:numCache>
                <c:formatCode>_(* #,##0.00_);_(* \(#,##0.00\);_(* "-"??_);_(@_)</c:formatCode>
                <c:ptCount val="19"/>
                <c:pt idx="0">
                  <c:v>8.1364783178174527</c:v>
                </c:pt>
                <c:pt idx="1">
                  <c:v>13.57811093288972</c:v>
                </c:pt>
                <c:pt idx="2">
                  <c:v>13.28493716575686</c:v>
                </c:pt>
                <c:pt idx="3">
                  <c:v>11.118031477480359</c:v>
                </c:pt>
                <c:pt idx="4">
                  <c:v>14.5329572847339</c:v>
                </c:pt>
                <c:pt idx="5">
                  <c:v>6.90731355975438</c:v>
                </c:pt>
                <c:pt idx="6">
                  <c:v>13.27563538536366</c:v>
                </c:pt>
                <c:pt idx="7">
                  <c:v>16.395260265537971</c:v>
                </c:pt>
                <c:pt idx="8">
                  <c:v>8.4774935712610375</c:v>
                </c:pt>
                <c:pt idx="9">
                  <c:v>3.144574639422999</c:v>
                </c:pt>
                <c:pt idx="10">
                  <c:v>7.7375064279629786</c:v>
                </c:pt>
                <c:pt idx="11">
                  <c:v>11.46311635413733</c:v>
                </c:pt>
                <c:pt idx="12">
                  <c:v>12.295842885899489</c:v>
                </c:pt>
                <c:pt idx="13">
                  <c:v>18.30231694447491</c:v>
                </c:pt>
                <c:pt idx="14">
                  <c:v>4.0110390490633847</c:v>
                </c:pt>
                <c:pt idx="15">
                  <c:v>3.731309117668832</c:v>
                </c:pt>
                <c:pt idx="16">
                  <c:v>14.51449072022104</c:v>
                </c:pt>
                <c:pt idx="17">
                  <c:v>19.198277503547629</c:v>
                </c:pt>
                <c:pt idx="18">
                  <c:v>8.219388888049675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DC53-42F3-856E-6D2439EBBBE9}"/>
            </c:ext>
          </c:extLst>
        </c:ser>
        <c:ser>
          <c:idx val="3"/>
          <c:order val="3"/>
          <c:tx>
            <c:strRef>
              <c:f>'1.22'!$G$63</c:f>
              <c:strCache>
                <c:ptCount val="1"/>
                <c:pt idx="0">
                  <c:v>4th exporter</c:v>
                </c:pt>
              </c:strCache>
            </c:strRef>
          </c:tx>
          <c:spPr>
            <a:solidFill>
              <a:srgbClr val="F1750F"/>
            </a:solidFill>
            <a:ln w="6350" cmpd="sng">
              <a:solidFill>
                <a:srgbClr val="000000"/>
              </a:solidFill>
              <a:round/>
            </a:ln>
            <a:effectLst/>
          </c:spPr>
          <c:invertIfNegative val="0"/>
          <c:cat>
            <c:strRef>
              <c:f>'1.22'!$C$64:$C$82</c:f>
              <c:strCache>
                <c:ptCount val="19"/>
                <c:pt idx="0">
                  <c:v>Fish</c:v>
                </c:pt>
                <c:pt idx="1">
                  <c:v>Beef</c:v>
                </c:pt>
                <c:pt idx="2">
                  <c:v>Wheat</c:v>
                </c:pt>
                <c:pt idx="3">
                  <c:v>Cotton</c:v>
                </c:pt>
                <c:pt idx="4">
                  <c:v>Other coarse grains</c:v>
                </c:pt>
                <c:pt idx="5">
                  <c:v>Sugar</c:v>
                </c:pt>
                <c:pt idx="6">
                  <c:v>Cheese</c:v>
                </c:pt>
                <c:pt idx="7">
                  <c:v>Rice</c:v>
                </c:pt>
                <c:pt idx="8">
                  <c:v>Vegetable oils</c:v>
                </c:pt>
                <c:pt idx="9">
                  <c:v>Butter</c:v>
                </c:pt>
                <c:pt idx="10">
                  <c:v>Whole milk powder</c:v>
                </c:pt>
                <c:pt idx="11">
                  <c:v>Poultry</c:v>
                </c:pt>
                <c:pt idx="12">
                  <c:v>Other oilseeds</c:v>
                </c:pt>
                <c:pt idx="13">
                  <c:v>Skim milk powder</c:v>
                </c:pt>
                <c:pt idx="14">
                  <c:v>Sheep</c:v>
                </c:pt>
                <c:pt idx="15">
                  <c:v>Roots and tubers</c:v>
                </c:pt>
                <c:pt idx="16">
                  <c:v>Maize</c:v>
                </c:pt>
                <c:pt idx="17">
                  <c:v>Pork</c:v>
                </c:pt>
                <c:pt idx="18">
                  <c:v>Soybean</c:v>
                </c:pt>
              </c:strCache>
            </c:strRef>
          </c:cat>
          <c:val>
            <c:numRef>
              <c:f>'1.22'!$G$64:$G$82</c:f>
              <c:numCache>
                <c:formatCode>_(* #,##0.00_);_(* \(#,##0.00\);_(* "-"??_);_(@_)</c:formatCode>
                <c:ptCount val="19"/>
                <c:pt idx="0">
                  <c:v>6.8808915813982852</c:v>
                </c:pt>
                <c:pt idx="1">
                  <c:v>10.611610601435791</c:v>
                </c:pt>
                <c:pt idx="2">
                  <c:v>11.061309743421569</c:v>
                </c:pt>
                <c:pt idx="3">
                  <c:v>9.1593427357406298</c:v>
                </c:pt>
                <c:pt idx="4">
                  <c:v>11.54281848892062</c:v>
                </c:pt>
                <c:pt idx="5">
                  <c:v>3.7627047296452938</c:v>
                </c:pt>
                <c:pt idx="6">
                  <c:v>5.6174599014666127</c:v>
                </c:pt>
                <c:pt idx="7">
                  <c:v>8.4460370612751099</c:v>
                </c:pt>
                <c:pt idx="8">
                  <c:v>7.8963214672256816</c:v>
                </c:pt>
                <c:pt idx="9">
                  <c:v>2.567703810318295</c:v>
                </c:pt>
                <c:pt idx="10">
                  <c:v>1.987617080909784</c:v>
                </c:pt>
                <c:pt idx="11">
                  <c:v>8.2402916648334887</c:v>
                </c:pt>
                <c:pt idx="12">
                  <c:v>4.3732401968284851</c:v>
                </c:pt>
                <c:pt idx="13">
                  <c:v>6.1885219226061228</c:v>
                </c:pt>
                <c:pt idx="14">
                  <c:v>1.5228893672828081</c:v>
                </c:pt>
                <c:pt idx="15">
                  <c:v>3.2973016755037201</c:v>
                </c:pt>
                <c:pt idx="16">
                  <c:v>13.841242443910289</c:v>
                </c:pt>
                <c:pt idx="17">
                  <c:v>8.3314179173691336</c:v>
                </c:pt>
                <c:pt idx="18">
                  <c:v>4.0808035003190772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DC53-42F3-856E-6D2439EBBBE9}"/>
            </c:ext>
          </c:extLst>
        </c:ser>
        <c:ser>
          <c:idx val="4"/>
          <c:order val="4"/>
          <c:tx>
            <c:strRef>
              <c:f>'1.22'!$H$63</c:f>
              <c:strCache>
                <c:ptCount val="1"/>
                <c:pt idx="0">
                  <c:v>5th exporter</c:v>
                </c:pt>
              </c:strCache>
            </c:strRef>
          </c:tx>
          <c:spPr>
            <a:solidFill>
              <a:srgbClr val="99CCFF"/>
            </a:solidFill>
            <a:ln w="6350" cmpd="sng">
              <a:solidFill>
                <a:srgbClr val="000000"/>
              </a:solidFill>
              <a:round/>
            </a:ln>
            <a:effectLst/>
          </c:spPr>
          <c:invertIfNegative val="0"/>
          <c:cat>
            <c:strRef>
              <c:f>'1.22'!$C$64:$C$82</c:f>
              <c:strCache>
                <c:ptCount val="19"/>
                <c:pt idx="0">
                  <c:v>Fish</c:v>
                </c:pt>
                <c:pt idx="1">
                  <c:v>Beef</c:v>
                </c:pt>
                <c:pt idx="2">
                  <c:v>Wheat</c:v>
                </c:pt>
                <c:pt idx="3">
                  <c:v>Cotton</c:v>
                </c:pt>
                <c:pt idx="4">
                  <c:v>Other coarse grains</c:v>
                </c:pt>
                <c:pt idx="5">
                  <c:v>Sugar</c:v>
                </c:pt>
                <c:pt idx="6">
                  <c:v>Cheese</c:v>
                </c:pt>
                <c:pt idx="7">
                  <c:v>Rice</c:v>
                </c:pt>
                <c:pt idx="8">
                  <c:v>Vegetable oils</c:v>
                </c:pt>
                <c:pt idx="9">
                  <c:v>Butter</c:v>
                </c:pt>
                <c:pt idx="10">
                  <c:v>Whole milk powder</c:v>
                </c:pt>
                <c:pt idx="11">
                  <c:v>Poultry</c:v>
                </c:pt>
                <c:pt idx="12">
                  <c:v>Other oilseeds</c:v>
                </c:pt>
                <c:pt idx="13">
                  <c:v>Skim milk powder</c:v>
                </c:pt>
                <c:pt idx="14">
                  <c:v>Sheep</c:v>
                </c:pt>
                <c:pt idx="15">
                  <c:v>Roots and tubers</c:v>
                </c:pt>
                <c:pt idx="16">
                  <c:v>Maize</c:v>
                </c:pt>
                <c:pt idx="17">
                  <c:v>Pork</c:v>
                </c:pt>
                <c:pt idx="18">
                  <c:v>Soybean</c:v>
                </c:pt>
              </c:strCache>
            </c:strRef>
          </c:cat>
          <c:val>
            <c:numRef>
              <c:f>'1.22'!$H$64:$H$82</c:f>
              <c:numCache>
                <c:formatCode>_(* #,##0.00_);_(* \(#,##0.00\);_(* "-"??_);_(@_)</c:formatCode>
                <c:ptCount val="19"/>
                <c:pt idx="0">
                  <c:v>5.2575735161075263</c:v>
                </c:pt>
                <c:pt idx="1">
                  <c:v>6.2841429517444984</c:v>
                </c:pt>
                <c:pt idx="2">
                  <c:v>9.8004144177537675</c:v>
                </c:pt>
                <c:pt idx="3">
                  <c:v>2.9647354914480988</c:v>
                </c:pt>
                <c:pt idx="4">
                  <c:v>9.7325377948025249</c:v>
                </c:pt>
                <c:pt idx="5">
                  <c:v>2.6156843861182471</c:v>
                </c:pt>
                <c:pt idx="6">
                  <c:v>3.834939023573547</c:v>
                </c:pt>
                <c:pt idx="7">
                  <c:v>7.1910919473434278</c:v>
                </c:pt>
                <c:pt idx="8">
                  <c:v>3.6104301333412261</c:v>
                </c:pt>
                <c:pt idx="9">
                  <c:v>1.522831397320825</c:v>
                </c:pt>
                <c:pt idx="10">
                  <c:v>1.5054228323973311</c:v>
                </c:pt>
                <c:pt idx="11">
                  <c:v>3.1751000786799</c:v>
                </c:pt>
                <c:pt idx="12">
                  <c:v>3.939995154661819</c:v>
                </c:pt>
                <c:pt idx="13">
                  <c:v>3.0632960478725231</c:v>
                </c:pt>
                <c:pt idx="14">
                  <c:v>1.35055550351371</c:v>
                </c:pt>
                <c:pt idx="15">
                  <c:v>2.0130174915836738</c:v>
                </c:pt>
                <c:pt idx="16">
                  <c:v>3.908313263698195</c:v>
                </c:pt>
                <c:pt idx="17">
                  <c:v>2.672638832769862</c:v>
                </c:pt>
                <c:pt idx="18">
                  <c:v>3.9540497268157271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DC53-42F3-856E-6D2439EBBBE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753365568"/>
        <c:axId val="1824852608"/>
      </c:barChart>
      <c:lineChart>
        <c:grouping val="standard"/>
        <c:varyColors val="0"/>
        <c:ser>
          <c:idx val="5"/>
          <c:order val="5"/>
          <c:tx>
            <c:strRef>
              <c:f>'1.22'!$I$63</c:f>
              <c:strCache>
                <c:ptCount val="1"/>
                <c:pt idx="0">
                  <c:v>Top 5 in 2015-17</c:v>
                </c:pt>
              </c:strCache>
            </c:strRef>
          </c:tx>
          <c:spPr>
            <a:ln w="6350" cap="rnd" cmpd="sng" algn="ctr">
              <a:noFill/>
              <a:prstDash val="solid"/>
              <a:round/>
            </a:ln>
            <a:effectLst/>
            <a:extLst>
              <a:ext uri="{91240B29-F687-4F45-9708-019B960494DF}">
                <a14:hiddenLine xmlns:a14="http://schemas.microsoft.com/office/drawing/2010/main" w="6350" cap="rnd" cmpd="sng" algn="ctr">
                  <a:solidFill>
                    <a:sysClr val="windowText" lastClr="000000"/>
                  </a:solidFill>
                  <a:prstDash val="solid"/>
                  <a:round/>
                </a14:hiddenLine>
              </a:ext>
            </a:extLst>
          </c:spPr>
          <c:marker>
            <c:symbol val="diamond"/>
            <c:size val="5"/>
            <c:spPr>
              <a:solidFill>
                <a:srgbClr val="000000"/>
              </a:solidFill>
              <a:ln w="3175">
                <a:solidFill>
                  <a:srgbClr val="000000"/>
                </a:solidFill>
                <a:prstDash val="solid"/>
              </a:ln>
              <a:effectLst/>
              <a:extLst/>
            </c:spPr>
          </c:marker>
          <c:cat>
            <c:strRef>
              <c:f>'1.22'!$C$64:$C$82</c:f>
              <c:strCache>
                <c:ptCount val="19"/>
                <c:pt idx="0">
                  <c:v>Fish</c:v>
                </c:pt>
                <c:pt idx="1">
                  <c:v>Beef</c:v>
                </c:pt>
                <c:pt idx="2">
                  <c:v>Wheat</c:v>
                </c:pt>
                <c:pt idx="3">
                  <c:v>Cotton</c:v>
                </c:pt>
                <c:pt idx="4">
                  <c:v>Other coarse grains</c:v>
                </c:pt>
                <c:pt idx="5">
                  <c:v>Sugar</c:v>
                </c:pt>
                <c:pt idx="6">
                  <c:v>Cheese</c:v>
                </c:pt>
                <c:pt idx="7">
                  <c:v>Rice</c:v>
                </c:pt>
                <c:pt idx="8">
                  <c:v>Vegetable oils</c:v>
                </c:pt>
                <c:pt idx="9">
                  <c:v>Butter</c:v>
                </c:pt>
                <c:pt idx="10">
                  <c:v>Whole milk powder</c:v>
                </c:pt>
                <c:pt idx="11">
                  <c:v>Poultry</c:v>
                </c:pt>
                <c:pt idx="12">
                  <c:v>Other oilseeds</c:v>
                </c:pt>
                <c:pt idx="13">
                  <c:v>Skim milk powder</c:v>
                </c:pt>
                <c:pt idx="14">
                  <c:v>Sheep</c:v>
                </c:pt>
                <c:pt idx="15">
                  <c:v>Roots and tubers</c:v>
                </c:pt>
                <c:pt idx="16">
                  <c:v>Maize</c:v>
                </c:pt>
                <c:pt idx="17">
                  <c:v>Pork</c:v>
                </c:pt>
                <c:pt idx="18">
                  <c:v>Soybean</c:v>
                </c:pt>
              </c:strCache>
            </c:strRef>
          </c:cat>
          <c:val>
            <c:numRef>
              <c:f>'1.22'!$I$64:$I$82</c:f>
              <c:numCache>
                <c:formatCode>_(* #,##0.00_);_(* \(#,##0.00\);_(* "-"??_);_(@_)</c:formatCode>
                <c:ptCount val="19"/>
                <c:pt idx="0">
                  <c:v>44.818831363614109</c:v>
                </c:pt>
                <c:pt idx="1">
                  <c:v>66.822226994749187</c:v>
                </c:pt>
                <c:pt idx="2">
                  <c:v>71.900401418292333</c:v>
                </c:pt>
                <c:pt idx="3">
                  <c:v>71.264163642519634</c:v>
                </c:pt>
                <c:pt idx="4">
                  <c:v>74.89643481217766</c:v>
                </c:pt>
                <c:pt idx="5">
                  <c:v>71.448021834860157</c:v>
                </c:pt>
                <c:pt idx="6">
                  <c:v>71.324487505353815</c:v>
                </c:pt>
                <c:pt idx="7">
                  <c:v>79.178681642400846</c:v>
                </c:pt>
                <c:pt idx="8">
                  <c:v>78.915258944842151</c:v>
                </c:pt>
                <c:pt idx="9">
                  <c:v>79.765610358320231</c:v>
                </c:pt>
                <c:pt idx="10">
                  <c:v>79.110674176323968</c:v>
                </c:pt>
                <c:pt idx="11">
                  <c:v>82.849545131550499</c:v>
                </c:pt>
                <c:pt idx="12">
                  <c:v>81.655002100926112</c:v>
                </c:pt>
                <c:pt idx="13">
                  <c:v>82.991701650746862</c:v>
                </c:pt>
                <c:pt idx="14">
                  <c:v>81.790047721638601</c:v>
                </c:pt>
                <c:pt idx="15">
                  <c:v>87.649308368142172</c:v>
                </c:pt>
                <c:pt idx="16">
                  <c:v>88.279102528146311</c:v>
                </c:pt>
                <c:pt idx="17">
                  <c:v>90.724895607381981</c:v>
                </c:pt>
                <c:pt idx="18">
                  <c:v>95.311469351656939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5-DC53-42F3-856E-6D2439EBBBE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753365568"/>
        <c:axId val="1824852608"/>
      </c:lineChart>
      <c:catAx>
        <c:axId val="1753365568"/>
        <c:scaling>
          <c:orientation val="minMax"/>
        </c:scaling>
        <c:delete val="0"/>
        <c:axPos val="b"/>
        <c:majorGridlines>
          <c:spPr>
            <a:ln w="9525" cmpd="sng">
              <a:solidFill>
                <a:srgbClr val="FFFFFF"/>
              </a:solidFill>
              <a:prstDash val="solid"/>
            </a:ln>
          </c:spPr>
        </c:majorGridlines>
        <c:numFmt formatCode="General" sourceLinked="1"/>
        <c:majorTickMark val="in"/>
        <c:minorTickMark val="none"/>
        <c:tickLblPos val="low"/>
        <c:spPr>
          <a:noFill/>
          <a:ln w="9525">
            <a:solidFill>
              <a:srgbClr val="000000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c:spPr>
        <c:txPr>
          <a:bodyPr rot="-2700000" vert="horz"/>
          <a:lstStyle/>
          <a:p>
            <a:pPr>
              <a:defRPr/>
            </a:pPr>
            <a:endParaRPr lang="fr-FR"/>
          </a:p>
        </c:txPr>
        <c:crossAx val="1824852608"/>
        <c:crosses val="autoZero"/>
        <c:auto val="1"/>
        <c:lblAlgn val="ctr"/>
        <c:lblOffset val="0"/>
        <c:tickLblSkip val="1"/>
        <c:noMultiLvlLbl val="0"/>
      </c:catAx>
      <c:valAx>
        <c:axId val="1824852608"/>
        <c:scaling>
          <c:orientation val="minMax"/>
          <c:max val="100"/>
        </c:scaling>
        <c:delete val="0"/>
        <c:axPos val="l"/>
        <c:majorGridlines>
          <c:spPr>
            <a:ln w="9525" cmpd="sng">
              <a:solidFill>
                <a:srgbClr val="FFFFFF"/>
              </a:solidFill>
              <a:prstDash val="solid"/>
            </a:ln>
          </c:spPr>
        </c:majorGridlines>
        <c:title>
          <c:tx>
            <c:rich>
              <a:bodyPr rot="0" vert="horz"/>
              <a:lstStyle/>
              <a:p>
                <a:pPr>
                  <a:defRPr/>
                </a:pPr>
                <a:r>
                  <a:rPr lang="en-GB"/>
                  <a:t>%</a:t>
                </a:r>
              </a:p>
            </c:rich>
          </c:tx>
          <c:layout>
            <c:manualLayout>
              <c:xMode val="edge"/>
              <c:yMode val="edge"/>
              <c:x val="1.67376837555018E-2"/>
              <c:y val="9.4653447831862206E-2"/>
            </c:manualLayout>
          </c:layout>
          <c:overlay val="0"/>
        </c:title>
        <c:numFmt formatCode="#\ ##0" sourceLinked="0"/>
        <c:majorTickMark val="in"/>
        <c:minorTickMark val="none"/>
        <c:tickLblPos val="nextTo"/>
        <c:spPr>
          <a:noFill/>
          <a:ln w="9525">
            <a:solidFill>
              <a:srgbClr val="000000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c:spPr>
        <c:txPr>
          <a:bodyPr rot="-60000000" vert="horz"/>
          <a:lstStyle/>
          <a:p>
            <a:pPr>
              <a:defRPr/>
            </a:pPr>
            <a:endParaRPr lang="fr-FR"/>
          </a:p>
        </c:txPr>
        <c:crossAx val="1753365568"/>
        <c:crosses val="autoZero"/>
        <c:crossBetween val="between"/>
      </c:valAx>
      <c:spPr>
        <a:solidFill>
          <a:srgbClr val="F4FFFF"/>
        </a:solidFill>
        <a:ln w="9525">
          <a:solidFill>
            <a:srgbClr val="000000"/>
          </a:solidFill>
        </a:ln>
      </c:spPr>
    </c:plotArea>
    <c:legend>
      <c:legendPos val="r"/>
      <c:layout>
        <c:manualLayout>
          <c:xMode val="edge"/>
          <c:yMode val="edge"/>
          <c:x val="4.8778229026392603E-2"/>
          <c:y val="1.9920803043647701E-2"/>
          <c:w val="0.94903562607144798"/>
          <c:h val="7.4703011413678994E-2"/>
        </c:manualLayout>
      </c:layout>
      <c:overlay val="1"/>
      <c:spPr>
        <a:solidFill>
          <a:srgbClr val="EAEAEA"/>
        </a:solidFill>
        <a:ln>
          <a:noFill/>
          <a:round/>
        </a:ln>
        <a:effectLst/>
        <a:extLst>
          <a:ext uri="{91240B29-F687-4F45-9708-019B960494DF}">
            <a14:hiddenLine xmlns:a14="http://schemas.microsoft.com/office/drawing/2010/main">
              <a:noFill/>
              <a:round/>
            </a14:hiddenLine>
          </a:ext>
        </a:extLst>
      </c:spPr>
    </c:legend>
    <c:plotVisOnly val="1"/>
    <c:dispBlanksAs val="gap"/>
    <c:showDLblsOverMax val="1"/>
  </c:chart>
  <c:spPr>
    <a:noFill/>
    <a:ln w="9525" cap="flat" cmpd="sng" algn="ctr">
      <a:noFill/>
      <a:prstDash val="solid"/>
      <a:round/>
    </a:ln>
    <a:effectLst/>
    <a:extLst>
      <a:ext uri="{909E8E84-426E-40DD-AFC4-6F175D3DCCD1}">
        <a14:hiddenFill xmlns:a14="http://schemas.microsoft.com/office/drawing/2010/main">
          <a:solidFill>
            <a:sysClr val="window" lastClr="FFFFFF"/>
          </a:solidFill>
        </a14:hiddenFill>
      </a:ext>
      <a:ext uri="{91240B29-F687-4F45-9708-019B960494DF}">
        <a14:hiddenLine xmlns:a14="http://schemas.microsoft.com/office/drawing/2010/main" w="9525" cap="flat" cmpd="sng" algn="ctr">
          <a:solidFill>
            <a:sysClr val="windowText" lastClr="000000">
              <a:tint val="75000"/>
              <a:shade val="95000"/>
              <a:satMod val="105000"/>
            </a:sysClr>
          </a:solidFill>
          <a:prstDash val="solid"/>
          <a:round/>
        </a14:hiddenLine>
      </a:ext>
    </a:extLst>
  </c:spPr>
  <c:txPr>
    <a:bodyPr/>
    <a:lstStyle/>
    <a:p>
      <a:pPr>
        <a:defRPr sz="1400">
          <a:latin typeface="Constantia" panose="02030602050306030303" pitchFamily="18" charset="0"/>
        </a:defRPr>
      </a:pPr>
      <a:endParaRPr lang="fr-FR"/>
    </a:p>
  </c:txPr>
  <c:externalData r:id="rId1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xMode val="edge"/>
          <c:yMode val="edge"/>
          <c:x val="8.7445796086387494E-3"/>
          <c:y val="0.16815040146674901"/>
          <c:w val="0.98906927548920098"/>
          <c:h val="0.82686939777233903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'1.23'!$C$61</c:f>
              <c:strCache>
                <c:ptCount val="1"/>
                <c:pt idx="0">
                  <c:v>1st importer</c:v>
                </c:pt>
              </c:strCache>
            </c:strRef>
          </c:tx>
          <c:spPr>
            <a:solidFill>
              <a:srgbClr val="0070C0"/>
            </a:solidFill>
            <a:ln w="6350" cmpd="sng">
              <a:solidFill>
                <a:srgbClr val="000000"/>
              </a:solidFill>
              <a:round/>
            </a:ln>
            <a:effectLst/>
          </c:spPr>
          <c:invertIfNegative val="0"/>
          <c:cat>
            <c:strRef>
              <c:f>'1.23'!$B$62:$B$80</c:f>
              <c:strCache>
                <c:ptCount val="19"/>
                <c:pt idx="0">
                  <c:v>Rice</c:v>
                </c:pt>
                <c:pt idx="1">
                  <c:v>Wheat</c:v>
                </c:pt>
                <c:pt idx="2">
                  <c:v>Poultry</c:v>
                </c:pt>
                <c:pt idx="3">
                  <c:v>Sugar</c:v>
                </c:pt>
                <c:pt idx="4">
                  <c:v>Cheese</c:v>
                </c:pt>
                <c:pt idx="5">
                  <c:v>Maize</c:v>
                </c:pt>
                <c:pt idx="6">
                  <c:v>Skim milk powder</c:v>
                </c:pt>
                <c:pt idx="7">
                  <c:v>Butter</c:v>
                </c:pt>
                <c:pt idx="8">
                  <c:v>Whole milk powder</c:v>
                </c:pt>
                <c:pt idx="9">
                  <c:v>Beef</c:v>
                </c:pt>
                <c:pt idx="10">
                  <c:v>Vegetable oils</c:v>
                </c:pt>
                <c:pt idx="11">
                  <c:v>Pork</c:v>
                </c:pt>
                <c:pt idx="12">
                  <c:v>Fish</c:v>
                </c:pt>
                <c:pt idx="13">
                  <c:v>Sheep</c:v>
                </c:pt>
                <c:pt idx="14">
                  <c:v>Cotton</c:v>
                </c:pt>
                <c:pt idx="15">
                  <c:v>Other coarse grains</c:v>
                </c:pt>
                <c:pt idx="16">
                  <c:v>Roots and tubers</c:v>
                </c:pt>
                <c:pt idx="17">
                  <c:v>Other oilseeds</c:v>
                </c:pt>
                <c:pt idx="18">
                  <c:v>Soybean</c:v>
                </c:pt>
              </c:strCache>
            </c:strRef>
          </c:cat>
          <c:val>
            <c:numRef>
              <c:f>'1.23'!$C$62:$C$80</c:f>
              <c:numCache>
                <c:formatCode>_(* #,##0.00_);_(* \(#,##0.00\);_(* "-"??_);_(@_)</c:formatCode>
                <c:ptCount val="19"/>
                <c:pt idx="0">
                  <c:v>9.1364080334325539</c:v>
                </c:pt>
                <c:pt idx="1">
                  <c:v>7.8485210924679487</c:v>
                </c:pt>
                <c:pt idx="2">
                  <c:v>6.7234496406460273</c:v>
                </c:pt>
                <c:pt idx="3">
                  <c:v>11.11409746658645</c:v>
                </c:pt>
                <c:pt idx="4">
                  <c:v>11.612597752264911</c:v>
                </c:pt>
                <c:pt idx="5">
                  <c:v>10.655757644963121</c:v>
                </c:pt>
                <c:pt idx="6">
                  <c:v>12.58471230971745</c:v>
                </c:pt>
                <c:pt idx="7">
                  <c:v>15.59702749740786</c:v>
                </c:pt>
                <c:pt idx="8">
                  <c:v>21.178335025847058</c:v>
                </c:pt>
                <c:pt idx="9">
                  <c:v>16.493023993579449</c:v>
                </c:pt>
                <c:pt idx="10">
                  <c:v>26.94285047889144</c:v>
                </c:pt>
                <c:pt idx="11">
                  <c:v>14.35790006730061</c:v>
                </c:pt>
                <c:pt idx="12">
                  <c:v>21.28009920370862</c:v>
                </c:pt>
                <c:pt idx="13">
                  <c:v>16.88537485478647</c:v>
                </c:pt>
                <c:pt idx="14">
                  <c:v>21.548416154466</c:v>
                </c:pt>
                <c:pt idx="15">
                  <c:v>29.930044264688728</c:v>
                </c:pt>
                <c:pt idx="16">
                  <c:v>58.152022587780941</c:v>
                </c:pt>
                <c:pt idx="17">
                  <c:v>33.823753972469049</c:v>
                </c:pt>
                <c:pt idx="18">
                  <c:v>64.490617567660834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726-4608-937A-371BA6DC27B1}"/>
            </c:ext>
          </c:extLst>
        </c:ser>
        <c:ser>
          <c:idx val="1"/>
          <c:order val="1"/>
          <c:tx>
            <c:strRef>
              <c:f>'1.23'!$D$61</c:f>
              <c:strCache>
                <c:ptCount val="1"/>
                <c:pt idx="0">
                  <c:v>2nd importer</c:v>
                </c:pt>
              </c:strCache>
            </c:strRef>
          </c:tx>
          <c:spPr>
            <a:solidFill>
              <a:srgbClr val="FFC000"/>
            </a:solidFill>
            <a:ln w="6350" cmpd="sng">
              <a:solidFill>
                <a:srgbClr val="000000"/>
              </a:solidFill>
              <a:round/>
            </a:ln>
            <a:effectLst/>
          </c:spPr>
          <c:invertIfNegative val="0"/>
          <c:cat>
            <c:strRef>
              <c:f>'1.23'!$B$62:$B$80</c:f>
              <c:strCache>
                <c:ptCount val="19"/>
                <c:pt idx="0">
                  <c:v>Rice</c:v>
                </c:pt>
                <c:pt idx="1">
                  <c:v>Wheat</c:v>
                </c:pt>
                <c:pt idx="2">
                  <c:v>Poultry</c:v>
                </c:pt>
                <c:pt idx="3">
                  <c:v>Sugar</c:v>
                </c:pt>
                <c:pt idx="4">
                  <c:v>Cheese</c:v>
                </c:pt>
                <c:pt idx="5">
                  <c:v>Maize</c:v>
                </c:pt>
                <c:pt idx="6">
                  <c:v>Skim milk powder</c:v>
                </c:pt>
                <c:pt idx="7">
                  <c:v>Butter</c:v>
                </c:pt>
                <c:pt idx="8">
                  <c:v>Whole milk powder</c:v>
                </c:pt>
                <c:pt idx="9">
                  <c:v>Beef</c:v>
                </c:pt>
                <c:pt idx="10">
                  <c:v>Vegetable oils</c:v>
                </c:pt>
                <c:pt idx="11">
                  <c:v>Pork</c:v>
                </c:pt>
                <c:pt idx="12">
                  <c:v>Fish</c:v>
                </c:pt>
                <c:pt idx="13">
                  <c:v>Sheep</c:v>
                </c:pt>
                <c:pt idx="14">
                  <c:v>Cotton</c:v>
                </c:pt>
                <c:pt idx="15">
                  <c:v>Other coarse grains</c:v>
                </c:pt>
                <c:pt idx="16">
                  <c:v>Roots and tubers</c:v>
                </c:pt>
                <c:pt idx="17">
                  <c:v>Other oilseeds</c:v>
                </c:pt>
                <c:pt idx="18">
                  <c:v>Soybean</c:v>
                </c:pt>
              </c:strCache>
            </c:strRef>
          </c:cat>
          <c:val>
            <c:numRef>
              <c:f>'1.23'!$D$62:$D$80</c:f>
              <c:numCache>
                <c:formatCode>_(* #,##0.00_);_(* \(#,##0.00\);_(* "-"??_);_(@_)</c:formatCode>
                <c:ptCount val="19"/>
                <c:pt idx="0">
                  <c:v>8.0816463405050065</c:v>
                </c:pt>
                <c:pt idx="1">
                  <c:v>7.119839381470177</c:v>
                </c:pt>
                <c:pt idx="2">
                  <c:v>6.3779597504751173</c:v>
                </c:pt>
                <c:pt idx="3">
                  <c:v>9.7142697842234966</c:v>
                </c:pt>
                <c:pt idx="4">
                  <c:v>8.6937107596337455</c:v>
                </c:pt>
                <c:pt idx="5">
                  <c:v>9.512810494027466</c:v>
                </c:pt>
                <c:pt idx="6">
                  <c:v>11.40252598525025</c:v>
                </c:pt>
                <c:pt idx="7">
                  <c:v>12.14629267337275</c:v>
                </c:pt>
                <c:pt idx="8">
                  <c:v>11.95228846870444</c:v>
                </c:pt>
                <c:pt idx="9">
                  <c:v>10.77567480827893</c:v>
                </c:pt>
                <c:pt idx="10">
                  <c:v>10.06957244076901</c:v>
                </c:pt>
                <c:pt idx="11">
                  <c:v>14.23742278277046</c:v>
                </c:pt>
                <c:pt idx="12">
                  <c:v>14.170696171419699</c:v>
                </c:pt>
                <c:pt idx="13">
                  <c:v>15.170395065125369</c:v>
                </c:pt>
                <c:pt idx="14">
                  <c:v>12.94853091177205</c:v>
                </c:pt>
                <c:pt idx="15">
                  <c:v>25.105916916254731</c:v>
                </c:pt>
                <c:pt idx="16">
                  <c:v>4.8820715507104406</c:v>
                </c:pt>
                <c:pt idx="17">
                  <c:v>18.81567942589443</c:v>
                </c:pt>
                <c:pt idx="18">
                  <c:v>7.9799694670059003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726-4608-937A-371BA6DC27B1}"/>
            </c:ext>
          </c:extLst>
        </c:ser>
        <c:ser>
          <c:idx val="2"/>
          <c:order val="2"/>
          <c:tx>
            <c:strRef>
              <c:f>'1.23'!$E$61</c:f>
              <c:strCache>
                <c:ptCount val="1"/>
                <c:pt idx="0">
                  <c:v>3rd importer</c:v>
                </c:pt>
              </c:strCache>
            </c:strRef>
          </c:tx>
          <c:spPr>
            <a:solidFill>
              <a:srgbClr val="92D050"/>
            </a:solidFill>
            <a:ln w="6350" cmpd="sng">
              <a:solidFill>
                <a:srgbClr val="000000"/>
              </a:solidFill>
              <a:round/>
            </a:ln>
            <a:effectLst/>
          </c:spPr>
          <c:invertIfNegative val="0"/>
          <c:cat>
            <c:strRef>
              <c:f>'1.23'!$B$62:$B$80</c:f>
              <c:strCache>
                <c:ptCount val="19"/>
                <c:pt idx="0">
                  <c:v>Rice</c:v>
                </c:pt>
                <c:pt idx="1">
                  <c:v>Wheat</c:v>
                </c:pt>
                <c:pt idx="2">
                  <c:v>Poultry</c:v>
                </c:pt>
                <c:pt idx="3">
                  <c:v>Sugar</c:v>
                </c:pt>
                <c:pt idx="4">
                  <c:v>Cheese</c:v>
                </c:pt>
                <c:pt idx="5">
                  <c:v>Maize</c:v>
                </c:pt>
                <c:pt idx="6">
                  <c:v>Skim milk powder</c:v>
                </c:pt>
                <c:pt idx="7">
                  <c:v>Butter</c:v>
                </c:pt>
                <c:pt idx="8">
                  <c:v>Whole milk powder</c:v>
                </c:pt>
                <c:pt idx="9">
                  <c:v>Beef</c:v>
                </c:pt>
                <c:pt idx="10">
                  <c:v>Vegetable oils</c:v>
                </c:pt>
                <c:pt idx="11">
                  <c:v>Pork</c:v>
                </c:pt>
                <c:pt idx="12">
                  <c:v>Fish</c:v>
                </c:pt>
                <c:pt idx="13">
                  <c:v>Sheep</c:v>
                </c:pt>
                <c:pt idx="14">
                  <c:v>Cotton</c:v>
                </c:pt>
                <c:pt idx="15">
                  <c:v>Other coarse grains</c:v>
                </c:pt>
                <c:pt idx="16">
                  <c:v>Roots and tubers</c:v>
                </c:pt>
                <c:pt idx="17">
                  <c:v>Other oilseeds</c:v>
                </c:pt>
                <c:pt idx="18">
                  <c:v>Soybean</c:v>
                </c:pt>
              </c:strCache>
            </c:strRef>
          </c:cat>
          <c:val>
            <c:numRef>
              <c:f>'1.23'!$E$62:$E$80</c:f>
              <c:numCache>
                <c:formatCode>_(* #,##0.00_);_(* \(#,##0.00\);_(* "-"??_);_(@_)</c:formatCode>
                <c:ptCount val="19"/>
                <c:pt idx="0">
                  <c:v>3.1951869826885928</c:v>
                </c:pt>
                <c:pt idx="1">
                  <c:v>4.9631129251604218</c:v>
                </c:pt>
                <c:pt idx="2">
                  <c:v>6.0268984607390879</c:v>
                </c:pt>
                <c:pt idx="3">
                  <c:v>5.2993933091015704</c:v>
                </c:pt>
                <c:pt idx="4">
                  <c:v>6.6312070053040397</c:v>
                </c:pt>
                <c:pt idx="5">
                  <c:v>8.123967242229563</c:v>
                </c:pt>
                <c:pt idx="6">
                  <c:v>7.3423459155559661</c:v>
                </c:pt>
                <c:pt idx="7">
                  <c:v>6.5224399888158526</c:v>
                </c:pt>
                <c:pt idx="8">
                  <c:v>4.7280939541782212</c:v>
                </c:pt>
                <c:pt idx="9">
                  <c:v>7.6246101015258736</c:v>
                </c:pt>
                <c:pt idx="10">
                  <c:v>7.3769807276887871</c:v>
                </c:pt>
                <c:pt idx="11">
                  <c:v>10.351251027002171</c:v>
                </c:pt>
                <c:pt idx="12">
                  <c:v>8.8367110641440405</c:v>
                </c:pt>
                <c:pt idx="13">
                  <c:v>15.04636678870405</c:v>
                </c:pt>
                <c:pt idx="14">
                  <c:v>10.726033916784919</c:v>
                </c:pt>
                <c:pt idx="15">
                  <c:v>7.2355004375563174</c:v>
                </c:pt>
                <c:pt idx="16">
                  <c:v>4.4602997335427634</c:v>
                </c:pt>
                <c:pt idx="17">
                  <c:v>10.59054042006624</c:v>
                </c:pt>
                <c:pt idx="18">
                  <c:v>2.6822679254800539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B726-4608-937A-371BA6DC27B1}"/>
            </c:ext>
          </c:extLst>
        </c:ser>
        <c:ser>
          <c:idx val="3"/>
          <c:order val="3"/>
          <c:tx>
            <c:strRef>
              <c:f>'1.23'!$F$61</c:f>
              <c:strCache>
                <c:ptCount val="1"/>
                <c:pt idx="0">
                  <c:v>4th importer</c:v>
                </c:pt>
              </c:strCache>
            </c:strRef>
          </c:tx>
          <c:spPr>
            <a:solidFill>
              <a:srgbClr val="F1750F"/>
            </a:solidFill>
            <a:ln w="6350" cmpd="sng">
              <a:solidFill>
                <a:srgbClr val="000000"/>
              </a:solidFill>
              <a:round/>
            </a:ln>
            <a:effectLst/>
          </c:spPr>
          <c:invertIfNegative val="0"/>
          <c:cat>
            <c:strRef>
              <c:f>'1.23'!$B$62:$B$80</c:f>
              <c:strCache>
                <c:ptCount val="19"/>
                <c:pt idx="0">
                  <c:v>Rice</c:v>
                </c:pt>
                <c:pt idx="1">
                  <c:v>Wheat</c:v>
                </c:pt>
                <c:pt idx="2">
                  <c:v>Poultry</c:v>
                </c:pt>
                <c:pt idx="3">
                  <c:v>Sugar</c:v>
                </c:pt>
                <c:pt idx="4">
                  <c:v>Cheese</c:v>
                </c:pt>
                <c:pt idx="5">
                  <c:v>Maize</c:v>
                </c:pt>
                <c:pt idx="6">
                  <c:v>Skim milk powder</c:v>
                </c:pt>
                <c:pt idx="7">
                  <c:v>Butter</c:v>
                </c:pt>
                <c:pt idx="8">
                  <c:v>Whole milk powder</c:v>
                </c:pt>
                <c:pt idx="9">
                  <c:v>Beef</c:v>
                </c:pt>
                <c:pt idx="10">
                  <c:v>Vegetable oils</c:v>
                </c:pt>
                <c:pt idx="11">
                  <c:v>Pork</c:v>
                </c:pt>
                <c:pt idx="12">
                  <c:v>Fish</c:v>
                </c:pt>
                <c:pt idx="13">
                  <c:v>Sheep</c:v>
                </c:pt>
                <c:pt idx="14">
                  <c:v>Cotton</c:v>
                </c:pt>
                <c:pt idx="15">
                  <c:v>Other coarse grains</c:v>
                </c:pt>
                <c:pt idx="16">
                  <c:v>Roots and tubers</c:v>
                </c:pt>
                <c:pt idx="17">
                  <c:v>Other oilseeds</c:v>
                </c:pt>
                <c:pt idx="18">
                  <c:v>Soybean</c:v>
                </c:pt>
              </c:strCache>
            </c:strRef>
          </c:cat>
          <c:val>
            <c:numRef>
              <c:f>'1.23'!$F$62:$F$80</c:f>
              <c:numCache>
                <c:formatCode>_(* #,##0.00_);_(* \(#,##0.00\);_(* "-"??_);_(@_)</c:formatCode>
                <c:ptCount val="19"/>
                <c:pt idx="0">
                  <c:v>3.1280813762448512</c:v>
                </c:pt>
                <c:pt idx="1">
                  <c:v>4.2838592910955802</c:v>
                </c:pt>
                <c:pt idx="2">
                  <c:v>5.7369463033004822</c:v>
                </c:pt>
                <c:pt idx="3">
                  <c:v>3.989272446240228</c:v>
                </c:pt>
                <c:pt idx="4">
                  <c:v>6.1289117871093453</c:v>
                </c:pt>
                <c:pt idx="5">
                  <c:v>7.8371592501998464</c:v>
                </c:pt>
                <c:pt idx="6">
                  <c:v>7.2641165719440819</c:v>
                </c:pt>
                <c:pt idx="7">
                  <c:v>5.3072526988160913</c:v>
                </c:pt>
                <c:pt idx="8">
                  <c:v>4.4441071559577514</c:v>
                </c:pt>
                <c:pt idx="9">
                  <c:v>7.1522982370597408</c:v>
                </c:pt>
                <c:pt idx="10">
                  <c:v>5.0420221084628398</c:v>
                </c:pt>
                <c:pt idx="11">
                  <c:v>7.9833812166533606</c:v>
                </c:pt>
                <c:pt idx="12">
                  <c:v>7.7380317216323418</c:v>
                </c:pt>
                <c:pt idx="13">
                  <c:v>6.8648913673546241</c:v>
                </c:pt>
                <c:pt idx="14">
                  <c:v>8.0022582536366258</c:v>
                </c:pt>
                <c:pt idx="15">
                  <c:v>3.5715408427959598</c:v>
                </c:pt>
                <c:pt idx="16">
                  <c:v>3.9777750798050882</c:v>
                </c:pt>
                <c:pt idx="17">
                  <c:v>8.5734765247818707</c:v>
                </c:pt>
                <c:pt idx="18">
                  <c:v>2.0354512867336392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B726-4608-937A-371BA6DC27B1}"/>
            </c:ext>
          </c:extLst>
        </c:ser>
        <c:ser>
          <c:idx val="4"/>
          <c:order val="4"/>
          <c:tx>
            <c:strRef>
              <c:f>'1.23'!$G$61</c:f>
              <c:strCache>
                <c:ptCount val="1"/>
                <c:pt idx="0">
                  <c:v>5th importer</c:v>
                </c:pt>
              </c:strCache>
            </c:strRef>
          </c:tx>
          <c:spPr>
            <a:solidFill>
              <a:srgbClr val="99CCFF"/>
            </a:solidFill>
            <a:ln w="6350" cmpd="sng">
              <a:solidFill>
                <a:srgbClr val="000000"/>
              </a:solidFill>
              <a:round/>
            </a:ln>
            <a:effectLst/>
          </c:spPr>
          <c:invertIfNegative val="0"/>
          <c:cat>
            <c:strRef>
              <c:f>'1.23'!$B$62:$B$80</c:f>
              <c:strCache>
                <c:ptCount val="19"/>
                <c:pt idx="0">
                  <c:v>Rice</c:v>
                </c:pt>
                <c:pt idx="1">
                  <c:v>Wheat</c:v>
                </c:pt>
                <c:pt idx="2">
                  <c:v>Poultry</c:v>
                </c:pt>
                <c:pt idx="3">
                  <c:v>Sugar</c:v>
                </c:pt>
                <c:pt idx="4">
                  <c:v>Cheese</c:v>
                </c:pt>
                <c:pt idx="5">
                  <c:v>Maize</c:v>
                </c:pt>
                <c:pt idx="6">
                  <c:v>Skim milk powder</c:v>
                </c:pt>
                <c:pt idx="7">
                  <c:v>Butter</c:v>
                </c:pt>
                <c:pt idx="8">
                  <c:v>Whole milk powder</c:v>
                </c:pt>
                <c:pt idx="9">
                  <c:v>Beef</c:v>
                </c:pt>
                <c:pt idx="10">
                  <c:v>Vegetable oils</c:v>
                </c:pt>
                <c:pt idx="11">
                  <c:v>Pork</c:v>
                </c:pt>
                <c:pt idx="12">
                  <c:v>Fish</c:v>
                </c:pt>
                <c:pt idx="13">
                  <c:v>Sheep</c:v>
                </c:pt>
                <c:pt idx="14">
                  <c:v>Cotton</c:v>
                </c:pt>
                <c:pt idx="15">
                  <c:v>Other coarse grains</c:v>
                </c:pt>
                <c:pt idx="16">
                  <c:v>Roots and tubers</c:v>
                </c:pt>
                <c:pt idx="17">
                  <c:v>Other oilseeds</c:v>
                </c:pt>
                <c:pt idx="18">
                  <c:v>Soybean</c:v>
                </c:pt>
              </c:strCache>
            </c:strRef>
          </c:cat>
          <c:val>
            <c:numRef>
              <c:f>'1.23'!$G$62:$G$80</c:f>
              <c:numCache>
                <c:formatCode>_(* #,##0.00_);_(* \(#,##0.00\);_(* "-"??_);_(@_)</c:formatCode>
                <c:ptCount val="19"/>
                <c:pt idx="0">
                  <c:v>2.8002029406928211</c:v>
                </c:pt>
                <c:pt idx="1">
                  <c:v>3.363547481691358</c:v>
                </c:pt>
                <c:pt idx="2">
                  <c:v>5.1561784231515171</c:v>
                </c:pt>
                <c:pt idx="3">
                  <c:v>3.7749583474423751</c:v>
                </c:pt>
                <c:pt idx="4">
                  <c:v>5.6172375764234737</c:v>
                </c:pt>
                <c:pt idx="5">
                  <c:v>7.0020990414324853</c:v>
                </c:pt>
                <c:pt idx="6">
                  <c:v>5.7741944031774954</c:v>
                </c:pt>
                <c:pt idx="7">
                  <c:v>5.121777283545649</c:v>
                </c:pt>
                <c:pt idx="8">
                  <c:v>2.4833596963358322</c:v>
                </c:pt>
                <c:pt idx="9">
                  <c:v>4.1521179642457477</c:v>
                </c:pt>
                <c:pt idx="10">
                  <c:v>4.6430590545988997</c:v>
                </c:pt>
                <c:pt idx="11">
                  <c:v>7.9661368660958596</c:v>
                </c:pt>
                <c:pt idx="12">
                  <c:v>4.2313737941134804</c:v>
                </c:pt>
                <c:pt idx="13">
                  <c:v>3.2150554197854602</c:v>
                </c:pt>
                <c:pt idx="14">
                  <c:v>4.7549745895293496</c:v>
                </c:pt>
                <c:pt idx="15">
                  <c:v>3.3834606174857269</c:v>
                </c:pt>
                <c:pt idx="16">
                  <c:v>3.5228362809578599</c:v>
                </c:pt>
                <c:pt idx="17">
                  <c:v>5.4172931270538021</c:v>
                </c:pt>
                <c:pt idx="18">
                  <c:v>1.820729928378664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B726-4608-937A-371BA6DC27B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827131440"/>
        <c:axId val="1827135968"/>
      </c:barChart>
      <c:lineChart>
        <c:grouping val="standard"/>
        <c:varyColors val="0"/>
        <c:ser>
          <c:idx val="5"/>
          <c:order val="5"/>
          <c:tx>
            <c:strRef>
              <c:f>'1.23'!$H$61</c:f>
              <c:strCache>
                <c:ptCount val="1"/>
                <c:pt idx="0">
                  <c:v>Top 5 in 2015-17</c:v>
                </c:pt>
              </c:strCache>
            </c:strRef>
          </c:tx>
          <c:spPr>
            <a:ln w="6350" cap="rnd" cmpd="sng" algn="ctr">
              <a:noFill/>
              <a:prstDash val="solid"/>
              <a:round/>
            </a:ln>
            <a:effectLst/>
            <a:extLst>
              <a:ext uri="{91240B29-F687-4F45-9708-019B960494DF}">
                <a14:hiddenLine xmlns:a14="http://schemas.microsoft.com/office/drawing/2010/main" w="6350" cap="rnd" cmpd="sng" algn="ctr">
                  <a:solidFill>
                    <a:sysClr val="windowText" lastClr="000000"/>
                  </a:solidFill>
                  <a:prstDash val="solid"/>
                  <a:round/>
                </a14:hiddenLine>
              </a:ext>
            </a:extLst>
          </c:spPr>
          <c:marker>
            <c:symbol val="diamond"/>
            <c:size val="5"/>
            <c:spPr>
              <a:solidFill>
                <a:srgbClr val="000000"/>
              </a:solidFill>
              <a:ln w="3175">
                <a:solidFill>
                  <a:srgbClr val="000000"/>
                </a:solidFill>
                <a:prstDash val="solid"/>
              </a:ln>
              <a:effectLst/>
              <a:extLst/>
            </c:spPr>
          </c:marker>
          <c:cat>
            <c:strRef>
              <c:f>'1.23'!$B$62:$B$80</c:f>
              <c:strCache>
                <c:ptCount val="19"/>
                <c:pt idx="0">
                  <c:v>Rice</c:v>
                </c:pt>
                <c:pt idx="1">
                  <c:v>Wheat</c:v>
                </c:pt>
                <c:pt idx="2">
                  <c:v>Poultry</c:v>
                </c:pt>
                <c:pt idx="3">
                  <c:v>Sugar</c:v>
                </c:pt>
                <c:pt idx="4">
                  <c:v>Cheese</c:v>
                </c:pt>
                <c:pt idx="5">
                  <c:v>Maize</c:v>
                </c:pt>
                <c:pt idx="6">
                  <c:v>Skim milk powder</c:v>
                </c:pt>
                <c:pt idx="7">
                  <c:v>Butter</c:v>
                </c:pt>
                <c:pt idx="8">
                  <c:v>Whole milk powder</c:v>
                </c:pt>
                <c:pt idx="9">
                  <c:v>Beef</c:v>
                </c:pt>
                <c:pt idx="10">
                  <c:v>Vegetable oils</c:v>
                </c:pt>
                <c:pt idx="11">
                  <c:v>Pork</c:v>
                </c:pt>
                <c:pt idx="12">
                  <c:v>Fish</c:v>
                </c:pt>
                <c:pt idx="13">
                  <c:v>Sheep</c:v>
                </c:pt>
                <c:pt idx="14">
                  <c:v>Cotton</c:v>
                </c:pt>
                <c:pt idx="15">
                  <c:v>Other coarse grains</c:v>
                </c:pt>
                <c:pt idx="16">
                  <c:v>Roots and tubers</c:v>
                </c:pt>
                <c:pt idx="17">
                  <c:v>Other oilseeds</c:v>
                </c:pt>
                <c:pt idx="18">
                  <c:v>Soybean</c:v>
                </c:pt>
              </c:strCache>
            </c:strRef>
          </c:cat>
          <c:val>
            <c:numRef>
              <c:f>'1.23'!$H$62:$H$80</c:f>
              <c:numCache>
                <c:formatCode>_(* #,##0.00_);_(* \(#,##0.00\);_(* "-"??_);_(@_)</c:formatCode>
                <c:ptCount val="19"/>
                <c:pt idx="0">
                  <c:v>28.279139895697799</c:v>
                </c:pt>
                <c:pt idx="1">
                  <c:v>25.36436757269394</c:v>
                </c:pt>
                <c:pt idx="2">
                  <c:v>33.28090035302931</c:v>
                </c:pt>
                <c:pt idx="3">
                  <c:v>33.108408093910327</c:v>
                </c:pt>
                <c:pt idx="4">
                  <c:v>38.940520518694129</c:v>
                </c:pt>
                <c:pt idx="5">
                  <c:v>44.549253289509203</c:v>
                </c:pt>
                <c:pt idx="6">
                  <c:v>41.409066199615367</c:v>
                </c:pt>
                <c:pt idx="7">
                  <c:v>40.944311968438171</c:v>
                </c:pt>
                <c:pt idx="8">
                  <c:v>39.910871958352189</c:v>
                </c:pt>
                <c:pt idx="9">
                  <c:v>47.355666432256001</c:v>
                </c:pt>
                <c:pt idx="10">
                  <c:v>54.238685160556081</c:v>
                </c:pt>
                <c:pt idx="11">
                  <c:v>60.258343030782861</c:v>
                </c:pt>
                <c:pt idx="12">
                  <c:v>57.788711297671341</c:v>
                </c:pt>
                <c:pt idx="13">
                  <c:v>57.428407026730113</c:v>
                </c:pt>
                <c:pt idx="14">
                  <c:v>54.21216796367063</c:v>
                </c:pt>
                <c:pt idx="15">
                  <c:v>68.565475725612899</c:v>
                </c:pt>
                <c:pt idx="16">
                  <c:v>70.289748498495698</c:v>
                </c:pt>
                <c:pt idx="17">
                  <c:v>76.613832455153059</c:v>
                </c:pt>
                <c:pt idx="18">
                  <c:v>79.663702180839124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5-B726-4608-937A-371BA6DC27B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827131440"/>
        <c:axId val="1827135968"/>
      </c:lineChart>
      <c:catAx>
        <c:axId val="1827131440"/>
        <c:scaling>
          <c:orientation val="minMax"/>
        </c:scaling>
        <c:delete val="0"/>
        <c:axPos val="b"/>
        <c:majorGridlines>
          <c:spPr>
            <a:ln w="9525" cmpd="sng">
              <a:solidFill>
                <a:srgbClr val="FFFFFF"/>
              </a:solidFill>
              <a:prstDash val="solid"/>
            </a:ln>
          </c:spPr>
        </c:majorGridlines>
        <c:numFmt formatCode="General" sourceLinked="1"/>
        <c:majorTickMark val="in"/>
        <c:minorTickMark val="none"/>
        <c:tickLblPos val="low"/>
        <c:spPr>
          <a:noFill/>
          <a:ln w="9525">
            <a:solidFill>
              <a:srgbClr val="000000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c:spPr>
        <c:txPr>
          <a:bodyPr rot="-2700000" vert="horz"/>
          <a:lstStyle/>
          <a:p>
            <a:pPr>
              <a:defRPr/>
            </a:pPr>
            <a:endParaRPr lang="fr-FR"/>
          </a:p>
        </c:txPr>
        <c:crossAx val="1827135968"/>
        <c:crosses val="autoZero"/>
        <c:auto val="1"/>
        <c:lblAlgn val="ctr"/>
        <c:lblOffset val="0"/>
        <c:tickLblSkip val="1"/>
        <c:noMultiLvlLbl val="0"/>
      </c:catAx>
      <c:valAx>
        <c:axId val="1827135968"/>
        <c:scaling>
          <c:orientation val="minMax"/>
          <c:max val="100"/>
        </c:scaling>
        <c:delete val="0"/>
        <c:axPos val="l"/>
        <c:majorGridlines>
          <c:spPr>
            <a:ln w="9525" cmpd="sng">
              <a:solidFill>
                <a:srgbClr val="FFFFFF"/>
              </a:solidFill>
              <a:prstDash val="solid"/>
            </a:ln>
          </c:spPr>
        </c:majorGridlines>
        <c:title>
          <c:tx>
            <c:rich>
              <a:bodyPr rot="0" vert="horz"/>
              <a:lstStyle/>
              <a:p>
                <a:pPr>
                  <a:defRPr/>
                </a:pPr>
                <a:r>
                  <a:rPr lang="en-GB"/>
                  <a:t>%</a:t>
                </a:r>
              </a:p>
            </c:rich>
          </c:tx>
          <c:layout>
            <c:manualLayout>
              <c:xMode val="edge"/>
              <c:yMode val="edge"/>
              <c:x val="1.67376073556374E-2"/>
              <c:y val="0.10956441674006299"/>
            </c:manualLayout>
          </c:layout>
          <c:overlay val="0"/>
        </c:title>
        <c:numFmt formatCode="#\ ##0" sourceLinked="0"/>
        <c:majorTickMark val="in"/>
        <c:minorTickMark val="none"/>
        <c:tickLblPos val="nextTo"/>
        <c:spPr>
          <a:noFill/>
          <a:ln w="9525">
            <a:solidFill>
              <a:srgbClr val="000000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c:spPr>
        <c:txPr>
          <a:bodyPr rot="-60000000" vert="horz"/>
          <a:lstStyle/>
          <a:p>
            <a:pPr>
              <a:defRPr/>
            </a:pPr>
            <a:endParaRPr lang="fr-FR"/>
          </a:p>
        </c:txPr>
        <c:crossAx val="1827131440"/>
        <c:crosses val="autoZero"/>
        <c:crossBetween val="between"/>
      </c:valAx>
      <c:spPr>
        <a:solidFill>
          <a:srgbClr val="F4FFFF"/>
        </a:solidFill>
        <a:ln w="9525">
          <a:solidFill>
            <a:srgbClr val="000000"/>
          </a:solidFill>
        </a:ln>
      </c:spPr>
    </c:plotArea>
    <c:legend>
      <c:legendPos val="r"/>
      <c:layout>
        <c:manualLayout>
          <c:xMode val="edge"/>
          <c:yMode val="edge"/>
          <c:x val="4.8778229026392603E-2"/>
          <c:y val="1.9920803043647701E-2"/>
          <c:w val="0.94903562607144798"/>
          <c:h val="7.4703011413678994E-2"/>
        </c:manualLayout>
      </c:layout>
      <c:overlay val="1"/>
      <c:spPr>
        <a:solidFill>
          <a:srgbClr val="EAEAEA"/>
        </a:solidFill>
        <a:ln>
          <a:noFill/>
          <a:round/>
        </a:ln>
        <a:effectLst/>
        <a:extLst>
          <a:ext uri="{91240B29-F687-4F45-9708-019B960494DF}">
            <a14:hiddenLine xmlns:a14="http://schemas.microsoft.com/office/drawing/2010/main">
              <a:noFill/>
              <a:round/>
            </a14:hiddenLine>
          </a:ext>
        </a:extLst>
      </c:spPr>
    </c:legend>
    <c:plotVisOnly val="1"/>
    <c:dispBlanksAs val="gap"/>
    <c:showDLblsOverMax val="1"/>
  </c:chart>
  <c:spPr>
    <a:noFill/>
    <a:ln w="9525" cap="flat" cmpd="sng" algn="ctr">
      <a:noFill/>
      <a:prstDash val="solid"/>
      <a:round/>
    </a:ln>
    <a:effectLst/>
    <a:extLst>
      <a:ext uri="{909E8E84-426E-40DD-AFC4-6F175D3DCCD1}">
        <a14:hiddenFill xmlns:a14="http://schemas.microsoft.com/office/drawing/2010/main">
          <a:solidFill>
            <a:sysClr val="window" lastClr="FFFFFF"/>
          </a:solidFill>
        </a14:hiddenFill>
      </a:ext>
      <a:ext uri="{91240B29-F687-4F45-9708-019B960494DF}">
        <a14:hiddenLine xmlns:a14="http://schemas.microsoft.com/office/drawing/2010/main" w="9525" cap="flat" cmpd="sng" algn="ctr">
          <a:solidFill>
            <a:sysClr val="windowText" lastClr="000000">
              <a:tint val="75000"/>
              <a:shade val="95000"/>
              <a:satMod val="105000"/>
            </a:sysClr>
          </a:solidFill>
          <a:prstDash val="solid"/>
          <a:round/>
        </a14:hiddenLine>
      </a:ext>
    </a:extLst>
  </c:spPr>
  <c:txPr>
    <a:bodyPr/>
    <a:lstStyle/>
    <a:p>
      <a:pPr>
        <a:defRPr sz="1400">
          <a:latin typeface="Constantia" panose="02030602050306030303" pitchFamily="18" charset="0"/>
        </a:defRPr>
      </a:pPr>
      <a:endParaRPr lang="fr-FR"/>
    </a:p>
  </c:txPr>
  <c:externalData r:id="rId1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24081802274716"/>
          <c:y val="7.1222066002352202E-2"/>
          <c:w val="0.83761920384951905"/>
          <c:h val="0.84785154241136795"/>
        </c:manualLayout>
      </c:layout>
      <c:areaChart>
        <c:grouping val="stacked"/>
        <c:varyColors val="0"/>
        <c:ser>
          <c:idx val="0"/>
          <c:order val="0"/>
          <c:tx>
            <c:strRef>
              <c:f>'1.26.1'!$AL$26</c:f>
              <c:strCache>
                <c:ptCount val="1"/>
              </c:strCache>
            </c:strRef>
          </c:tx>
          <c:spPr>
            <a:noFill/>
            <a:ln>
              <a:noFill/>
              <a:round/>
            </a:ln>
            <a:effectLst/>
            <a:extLst>
              <a:ext uri="{91240B29-F687-4F45-9708-019B960494DF}">
                <a14:hiddenLine xmlns:a14="http://schemas.microsoft.com/office/drawing/2010/main">
                  <a:noFill/>
                  <a:round/>
                </a14:hiddenLine>
              </a:ext>
            </a:extLst>
          </c:spPr>
          <c:cat>
            <c:numRef>
              <c:f>'1.26.1'!$AM$23:$BF$23</c:f>
              <c:numCache>
                <c:formatCode>General</c:formatCode>
                <c:ptCount val="20"/>
                <c:pt idx="0">
                  <c:v>2008</c:v>
                </c:pt>
                <c:pt idx="1">
                  <c:v>2009</c:v>
                </c:pt>
                <c:pt idx="2">
                  <c:v>2010</c:v>
                </c:pt>
                <c:pt idx="3">
                  <c:v>2011</c:v>
                </c:pt>
                <c:pt idx="4">
                  <c:v>2012</c:v>
                </c:pt>
                <c:pt idx="5">
                  <c:v>2013</c:v>
                </c:pt>
                <c:pt idx="6">
                  <c:v>2014</c:v>
                </c:pt>
                <c:pt idx="7">
                  <c:v>2015</c:v>
                </c:pt>
                <c:pt idx="8">
                  <c:v>2016</c:v>
                </c:pt>
                <c:pt idx="9">
                  <c:v>2017</c:v>
                </c:pt>
                <c:pt idx="10">
                  <c:v>2018</c:v>
                </c:pt>
                <c:pt idx="11">
                  <c:v>2019</c:v>
                </c:pt>
                <c:pt idx="12">
                  <c:v>2020</c:v>
                </c:pt>
                <c:pt idx="13">
                  <c:v>2021</c:v>
                </c:pt>
                <c:pt idx="14">
                  <c:v>2022</c:v>
                </c:pt>
                <c:pt idx="15">
                  <c:v>2023</c:v>
                </c:pt>
                <c:pt idx="16">
                  <c:v>2024</c:v>
                </c:pt>
                <c:pt idx="17">
                  <c:v>2025</c:v>
                </c:pt>
                <c:pt idx="18">
                  <c:v>2026</c:v>
                </c:pt>
                <c:pt idx="19">
                  <c:v>2027</c:v>
                </c:pt>
              </c:numCache>
            </c:numRef>
          </c:cat>
          <c:val>
            <c:numRef>
              <c:f>'1.26.1'!$AM$26:$BF$26</c:f>
              <c:numCache>
                <c:formatCode>General</c:formatCode>
                <c:ptCount val="20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131.87184292726471</c:v>
                </c:pt>
                <c:pt idx="10">
                  <c:v>119.2024698373842</c:v>
                </c:pt>
                <c:pt idx="11">
                  <c:v>116.1765200599981</c:v>
                </c:pt>
                <c:pt idx="12">
                  <c:v>117.7276155984988</c:v>
                </c:pt>
                <c:pt idx="13">
                  <c:v>117.3091823348595</c:v>
                </c:pt>
                <c:pt idx="14">
                  <c:v>114.87019439971471</c:v>
                </c:pt>
                <c:pt idx="15">
                  <c:v>112.28252618781001</c:v>
                </c:pt>
                <c:pt idx="16">
                  <c:v>107.6838116345633</c:v>
                </c:pt>
                <c:pt idx="17">
                  <c:v>106.0554724103358</c:v>
                </c:pt>
                <c:pt idx="18">
                  <c:v>104.58558739328269</c:v>
                </c:pt>
                <c:pt idx="19">
                  <c:v>101.91876935527959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021-4C1D-8E39-7ECDD6932B6D}"/>
            </c:ext>
          </c:extLst>
        </c:ser>
        <c:ser>
          <c:idx val="1"/>
          <c:order val="2"/>
          <c:tx>
            <c:strRef>
              <c:f>'1.26.1'!$AL$24</c:f>
              <c:strCache>
                <c:ptCount val="1"/>
                <c:pt idx="0">
                  <c:v>90% interval</c:v>
                </c:pt>
              </c:strCache>
            </c:strRef>
          </c:tx>
          <c:spPr>
            <a:solidFill>
              <a:schemeClr val="bg1">
                <a:lumMod val="65000"/>
              </a:schemeClr>
            </a:solidFill>
            <a:ln>
              <a:noFill/>
              <a:round/>
            </a:ln>
            <a:effectLst/>
            <a:extLst>
              <a:ext uri="{91240B29-F687-4F45-9708-019B960494DF}">
                <a14:hiddenLine xmlns:a14="http://schemas.microsoft.com/office/drawing/2010/main">
                  <a:noFill/>
                  <a:round/>
                </a14:hiddenLine>
              </a:ext>
            </a:extLst>
          </c:spPr>
          <c:cat>
            <c:numRef>
              <c:f>'1.26.1'!$AM$23:$BF$23</c:f>
              <c:numCache>
                <c:formatCode>General</c:formatCode>
                <c:ptCount val="20"/>
                <c:pt idx="0">
                  <c:v>2008</c:v>
                </c:pt>
                <c:pt idx="1">
                  <c:v>2009</c:v>
                </c:pt>
                <c:pt idx="2">
                  <c:v>2010</c:v>
                </c:pt>
                <c:pt idx="3">
                  <c:v>2011</c:v>
                </c:pt>
                <c:pt idx="4">
                  <c:v>2012</c:v>
                </c:pt>
                <c:pt idx="5">
                  <c:v>2013</c:v>
                </c:pt>
                <c:pt idx="6">
                  <c:v>2014</c:v>
                </c:pt>
                <c:pt idx="7">
                  <c:v>2015</c:v>
                </c:pt>
                <c:pt idx="8">
                  <c:v>2016</c:v>
                </c:pt>
                <c:pt idx="9">
                  <c:v>2017</c:v>
                </c:pt>
                <c:pt idx="10">
                  <c:v>2018</c:v>
                </c:pt>
                <c:pt idx="11">
                  <c:v>2019</c:v>
                </c:pt>
                <c:pt idx="12">
                  <c:v>2020</c:v>
                </c:pt>
                <c:pt idx="13">
                  <c:v>2021</c:v>
                </c:pt>
                <c:pt idx="14">
                  <c:v>2022</c:v>
                </c:pt>
                <c:pt idx="15">
                  <c:v>2023</c:v>
                </c:pt>
                <c:pt idx="16">
                  <c:v>2024</c:v>
                </c:pt>
                <c:pt idx="17">
                  <c:v>2025</c:v>
                </c:pt>
                <c:pt idx="18">
                  <c:v>2026</c:v>
                </c:pt>
                <c:pt idx="19">
                  <c:v>2027</c:v>
                </c:pt>
              </c:numCache>
            </c:numRef>
          </c:cat>
          <c:val>
            <c:numRef>
              <c:f>'1.26.1'!$AM$24:$BF$24</c:f>
              <c:numCache>
                <c:formatCode>General</c:formatCode>
                <c:ptCount val="20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52.910158307092729</c:v>
                </c:pt>
                <c:pt idx="11">
                  <c:v>59.914894630085037</c:v>
                </c:pt>
                <c:pt idx="12">
                  <c:v>61.270767770626257</c:v>
                </c:pt>
                <c:pt idx="13">
                  <c:v>64.126678084019957</c:v>
                </c:pt>
                <c:pt idx="14">
                  <c:v>63.5330473690749</c:v>
                </c:pt>
                <c:pt idx="15">
                  <c:v>68.846908915357503</c:v>
                </c:pt>
                <c:pt idx="16">
                  <c:v>64.976596014423635</c:v>
                </c:pt>
                <c:pt idx="17">
                  <c:v>68.152562167689453</c:v>
                </c:pt>
                <c:pt idx="18">
                  <c:v>64.768594981068404</c:v>
                </c:pt>
                <c:pt idx="19">
                  <c:v>65.568158423247198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021-4C1D-8E39-7ECDD6932B6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826522704"/>
        <c:axId val="1826198080"/>
      </c:areaChart>
      <c:lineChart>
        <c:grouping val="standard"/>
        <c:varyColors val="0"/>
        <c:ser>
          <c:idx val="2"/>
          <c:order val="1"/>
          <c:tx>
            <c:strRef>
              <c:f>'1.26.1'!$AL$25</c:f>
              <c:strCache>
                <c:ptCount val="1"/>
                <c:pt idx="0">
                  <c:v>Baseline</c:v>
                </c:pt>
              </c:strCache>
            </c:strRef>
          </c:tx>
          <c:spPr>
            <a:ln w="57150" cap="rnd" cmpd="sng" algn="ctr">
              <a:solidFill>
                <a:srgbClr val="C00000"/>
              </a:solidFill>
              <a:prstDash val="solid"/>
              <a:round/>
            </a:ln>
            <a:effectLst/>
          </c:spPr>
          <c:marker>
            <c:symbol val="none"/>
          </c:marker>
          <c:cat>
            <c:numRef>
              <c:f>'1.26.1'!$AM$23:$BF$23</c:f>
              <c:numCache>
                <c:formatCode>General</c:formatCode>
                <c:ptCount val="20"/>
                <c:pt idx="0">
                  <c:v>2008</c:v>
                </c:pt>
                <c:pt idx="1">
                  <c:v>2009</c:v>
                </c:pt>
                <c:pt idx="2">
                  <c:v>2010</c:v>
                </c:pt>
                <c:pt idx="3">
                  <c:v>2011</c:v>
                </c:pt>
                <c:pt idx="4">
                  <c:v>2012</c:v>
                </c:pt>
                <c:pt idx="5">
                  <c:v>2013</c:v>
                </c:pt>
                <c:pt idx="6">
                  <c:v>2014</c:v>
                </c:pt>
                <c:pt idx="7">
                  <c:v>2015</c:v>
                </c:pt>
                <c:pt idx="8">
                  <c:v>2016</c:v>
                </c:pt>
                <c:pt idx="9">
                  <c:v>2017</c:v>
                </c:pt>
                <c:pt idx="10">
                  <c:v>2018</c:v>
                </c:pt>
                <c:pt idx="11">
                  <c:v>2019</c:v>
                </c:pt>
                <c:pt idx="12">
                  <c:v>2020</c:v>
                </c:pt>
                <c:pt idx="13">
                  <c:v>2021</c:v>
                </c:pt>
                <c:pt idx="14">
                  <c:v>2022</c:v>
                </c:pt>
                <c:pt idx="15">
                  <c:v>2023</c:v>
                </c:pt>
                <c:pt idx="16">
                  <c:v>2024</c:v>
                </c:pt>
                <c:pt idx="17">
                  <c:v>2025</c:v>
                </c:pt>
                <c:pt idx="18">
                  <c:v>2026</c:v>
                </c:pt>
                <c:pt idx="19">
                  <c:v>2027</c:v>
                </c:pt>
              </c:numCache>
            </c:numRef>
          </c:cat>
          <c:val>
            <c:numRef>
              <c:f>'1.26.1'!$AM$25:$BF$25</c:f>
              <c:numCache>
                <c:formatCode>General</c:formatCode>
                <c:ptCount val="20"/>
                <c:pt idx="0">
                  <c:v>176.45079041305459</c:v>
                </c:pt>
                <c:pt idx="1">
                  <c:v>164.10567871242031</c:v>
                </c:pt>
                <c:pt idx="2">
                  <c:v>275.14999999999998</c:v>
                </c:pt>
                <c:pt idx="3">
                  <c:v>279.26219870664312</c:v>
                </c:pt>
                <c:pt idx="4">
                  <c:v>288.14537233019041</c:v>
                </c:pt>
                <c:pt idx="5">
                  <c:v>192.42094300321909</c:v>
                </c:pt>
                <c:pt idx="6">
                  <c:v>159.51450892857139</c:v>
                </c:pt>
                <c:pt idx="7">
                  <c:v>151.32287449392709</c:v>
                </c:pt>
                <c:pt idx="8">
                  <c:v>141.28018533660401</c:v>
                </c:pt>
                <c:pt idx="9">
                  <c:v>131.87184292726471</c:v>
                </c:pt>
                <c:pt idx="10">
                  <c:v>138.75238178480899</c:v>
                </c:pt>
                <c:pt idx="11">
                  <c:v>139.56580860343789</c:v>
                </c:pt>
                <c:pt idx="12">
                  <c:v>139.792467011859</c:v>
                </c:pt>
                <c:pt idx="13">
                  <c:v>140.99460740256561</c:v>
                </c:pt>
                <c:pt idx="14">
                  <c:v>139.47659744408941</c:v>
                </c:pt>
                <c:pt idx="15">
                  <c:v>135.8960724603732</c:v>
                </c:pt>
                <c:pt idx="16">
                  <c:v>131.55037398870411</c:v>
                </c:pt>
                <c:pt idx="17">
                  <c:v>128.52216087151169</c:v>
                </c:pt>
                <c:pt idx="18">
                  <c:v>125.7549234135667</c:v>
                </c:pt>
                <c:pt idx="19">
                  <c:v>123.3502317290553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B021-4C1D-8E39-7ECDD6932B6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826522704"/>
        <c:axId val="1826198080"/>
      </c:lineChart>
      <c:catAx>
        <c:axId val="1826522704"/>
        <c:scaling>
          <c:orientation val="minMax"/>
        </c:scaling>
        <c:delete val="0"/>
        <c:axPos val="b"/>
        <c:majorGridlines>
          <c:spPr>
            <a:ln w="9525" cmpd="sng">
              <a:solidFill>
                <a:srgbClr val="FFFFFF"/>
              </a:solidFill>
              <a:prstDash val="solid"/>
            </a:ln>
          </c:spPr>
        </c:majorGridlines>
        <c:numFmt formatCode="General" sourceLinked="1"/>
        <c:majorTickMark val="in"/>
        <c:minorTickMark val="none"/>
        <c:tickLblPos val="low"/>
        <c:spPr>
          <a:noFill/>
          <a:ln w="9525">
            <a:solidFill>
              <a:srgbClr val="000000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c:spPr>
        <c:txPr>
          <a:bodyPr rot="-60000000" vert="horz"/>
          <a:lstStyle/>
          <a:p>
            <a:pPr>
              <a:defRPr/>
            </a:pPr>
            <a:endParaRPr lang="fr-FR"/>
          </a:p>
        </c:txPr>
        <c:crossAx val="1826198080"/>
        <c:crosses val="autoZero"/>
        <c:auto val="1"/>
        <c:lblAlgn val="ctr"/>
        <c:lblOffset val="0"/>
        <c:tickLblSkip val="3"/>
        <c:noMultiLvlLbl val="0"/>
      </c:catAx>
      <c:valAx>
        <c:axId val="1826198080"/>
        <c:scaling>
          <c:orientation val="minMax"/>
        </c:scaling>
        <c:delete val="0"/>
        <c:axPos val="l"/>
        <c:majorGridlines>
          <c:spPr>
            <a:ln w="9525" cmpd="sng">
              <a:solidFill>
                <a:srgbClr val="FFFFFF"/>
              </a:solidFill>
              <a:prstDash val="solid"/>
            </a:ln>
          </c:spPr>
        </c:majorGridlines>
        <c:title>
          <c:tx>
            <c:rich>
              <a:bodyPr rot="0" vert="horz"/>
              <a:lstStyle/>
              <a:p>
                <a:pPr>
                  <a:defRPr/>
                </a:pPr>
                <a:r>
                  <a:rPr lang="en-GB"/>
                  <a:t>USD/t</a:t>
                </a:r>
              </a:p>
            </c:rich>
          </c:tx>
          <c:layout>
            <c:manualLayout>
              <c:xMode val="edge"/>
              <c:yMode val="edge"/>
              <c:x val="4.3599518810148702E-2"/>
              <c:y val="0"/>
            </c:manualLayout>
          </c:layout>
          <c:overlay val="0"/>
        </c:title>
        <c:numFmt formatCode="General" sourceLinked="1"/>
        <c:majorTickMark val="in"/>
        <c:minorTickMark val="none"/>
        <c:tickLblPos val="nextTo"/>
        <c:spPr>
          <a:noFill/>
          <a:ln w="9525">
            <a:solidFill>
              <a:srgbClr val="000000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c:spPr>
        <c:txPr>
          <a:bodyPr rot="-60000000" vert="horz"/>
          <a:lstStyle/>
          <a:p>
            <a:pPr>
              <a:defRPr/>
            </a:pPr>
            <a:endParaRPr lang="fr-FR"/>
          </a:p>
        </c:txPr>
        <c:crossAx val="1826522704"/>
        <c:crosses val="autoZero"/>
        <c:crossBetween val="between"/>
      </c:valAx>
      <c:spPr>
        <a:solidFill>
          <a:srgbClr val="F4FFFF"/>
        </a:solidFill>
        <a:ln w="9525">
          <a:solidFill>
            <a:srgbClr val="000000"/>
          </a:solidFill>
        </a:ln>
      </c:spPr>
    </c:plotArea>
    <c:plotVisOnly val="1"/>
    <c:dispBlanksAs val="gap"/>
    <c:showDLblsOverMax val="1"/>
  </c:chart>
  <c:spPr>
    <a:noFill/>
    <a:ln w="9525" cap="flat" cmpd="sng" algn="ctr">
      <a:noFill/>
      <a:prstDash val="solid"/>
      <a:round/>
    </a:ln>
    <a:effectLst/>
    <a:extLst>
      <a:ext uri="{909E8E84-426E-40DD-AFC4-6F175D3DCCD1}">
        <a14:hiddenFill xmlns:a14="http://schemas.microsoft.com/office/drawing/2010/main">
          <a:solidFill>
            <a:sysClr val="window" lastClr="FFFFFF"/>
          </a:solidFill>
        </a14:hiddenFill>
      </a:ext>
      <a:ext uri="{91240B29-F687-4F45-9708-019B960494DF}">
        <a14:hiddenLine xmlns:a14="http://schemas.microsoft.com/office/drawing/2010/main" w="9525" cap="flat" cmpd="sng" algn="ctr">
          <a:solidFill>
            <a:sysClr val="windowText" lastClr="000000">
              <a:tint val="75000"/>
              <a:shade val="95000"/>
              <a:satMod val="105000"/>
            </a:sysClr>
          </a:solidFill>
          <a:prstDash val="solid"/>
          <a:round/>
        </a14:hiddenLine>
      </a:ext>
    </a:extLst>
  </c:spPr>
  <c:txPr>
    <a:bodyPr/>
    <a:lstStyle/>
    <a:p>
      <a:pPr>
        <a:defRPr sz="1400">
          <a:latin typeface="Constantia" panose="02030602050306030303" pitchFamily="18" charset="0"/>
        </a:defRPr>
      </a:pPr>
      <a:endParaRPr lang="fr-FR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xMode val="edge"/>
          <c:yMode val="edge"/>
          <c:x val="8.7445796086387494E-3"/>
          <c:y val="9.7661747524437903E-2"/>
          <c:w val="0.98906927548920098"/>
          <c:h val="0.8973580517146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'1.25'!$G$6</c:f>
              <c:strCache>
                <c:ptCount val="1"/>
                <c:pt idx="0">
                  <c:v>Annual growth rate</c:v>
                </c:pt>
              </c:strCache>
            </c:strRef>
          </c:tx>
          <c:spPr>
            <a:solidFill>
              <a:srgbClr val="00B050"/>
            </a:solidFill>
            <a:ln w="6350" cmpd="sng">
              <a:solidFill>
                <a:srgbClr val="000000"/>
              </a:solidFill>
              <a:round/>
            </a:ln>
            <a:effectLst/>
          </c:spPr>
          <c:invertIfNegative val="0"/>
          <c:dPt>
            <c:idx val="16"/>
            <c:invertIfNegative val="0"/>
            <c:bubble3D val="0"/>
            <c:spPr>
              <a:solidFill>
                <a:srgbClr val="C00000"/>
              </a:solidFill>
              <a:ln w="6350" cmpd="sng">
                <a:solidFill>
                  <a:srgbClr val="000000"/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1-4560-4E0B-BB21-11F707A6D8E6}"/>
              </c:ext>
            </c:extLst>
          </c:dPt>
          <c:dPt>
            <c:idx val="17"/>
            <c:invertIfNegative val="0"/>
            <c:bubble3D val="0"/>
            <c:spPr>
              <a:solidFill>
                <a:schemeClr val="bg1">
                  <a:lumMod val="50000"/>
                </a:schemeClr>
              </a:solidFill>
              <a:ln w="6350" cmpd="sng">
                <a:solidFill>
                  <a:srgbClr val="000000"/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3-4560-4E0B-BB21-11F707A6D8E6}"/>
              </c:ext>
            </c:extLst>
          </c:dPt>
          <c:cat>
            <c:multiLvlStrRef>
              <c:f>'1.25'!$E$7:$F$28</c:f>
              <c:multiLvlStrCache>
                <c:ptCount val="22"/>
                <c:lvl>
                  <c:pt idx="0">
                    <c:v>Wheat</c:v>
                  </c:pt>
                  <c:pt idx="1">
                    <c:v>Maize</c:v>
                  </c:pt>
                  <c:pt idx="2">
                    <c:v>Other coarse grains</c:v>
                  </c:pt>
                  <c:pt idx="3">
                    <c:v>Rice</c:v>
                  </c:pt>
                  <c:pt idx="4">
                    <c:v>Soybean</c:v>
                  </c:pt>
                  <c:pt idx="5">
                    <c:v>Other oilseeds</c:v>
                  </c:pt>
                  <c:pt idx="6">
                    <c:v>Vegetable oils</c:v>
                  </c:pt>
                  <c:pt idx="7">
                    <c:v>Protein meals</c:v>
                  </c:pt>
                  <c:pt idx="8">
                    <c:v>White sugar</c:v>
                  </c:pt>
                  <c:pt idx="9">
                    <c:v>Raw sugar</c:v>
                  </c:pt>
                  <c:pt idx="10">
                    <c:v>Poultry</c:v>
                  </c:pt>
                  <c:pt idx="11">
                    <c:v>Pork</c:v>
                  </c:pt>
                  <c:pt idx="12">
                    <c:v>Beef</c:v>
                  </c:pt>
                  <c:pt idx="13">
                    <c:v>Sheep</c:v>
                  </c:pt>
                  <c:pt idx="14">
                    <c:v>Butter</c:v>
                  </c:pt>
                  <c:pt idx="15">
                    <c:v>Cheese</c:v>
                  </c:pt>
                  <c:pt idx="16">
                    <c:v>Skim milk powder</c:v>
                  </c:pt>
                  <c:pt idx="17">
                    <c:v>Whole milk powder</c:v>
                  </c:pt>
                  <c:pt idx="18">
                    <c:v>Fish</c:v>
                  </c:pt>
                  <c:pt idx="19">
                    <c:v>Ethanol</c:v>
                  </c:pt>
                  <c:pt idx="20">
                    <c:v>Biodiesel</c:v>
                  </c:pt>
                  <c:pt idx="21">
                    <c:v>Cotton</c:v>
                  </c:pt>
                </c:lvl>
                <c:lvl>
                  <c:pt idx="0">
                    <c:v>Cereals</c:v>
                  </c:pt>
                  <c:pt idx="4">
                    <c:v>Oilseeds</c:v>
                  </c:pt>
                  <c:pt idx="8">
                    <c:v>Sugar</c:v>
                  </c:pt>
                  <c:pt idx="10">
                    <c:v>Meat</c:v>
                  </c:pt>
                  <c:pt idx="14">
                    <c:v>Dairy</c:v>
                  </c:pt>
                  <c:pt idx="18">
                    <c:v> </c:v>
                  </c:pt>
                  <c:pt idx="19">
                    <c:v>Biofuels</c:v>
                  </c:pt>
                  <c:pt idx="21">
                    <c:v> </c:v>
                  </c:pt>
                </c:lvl>
              </c:multiLvlStrCache>
            </c:multiLvlStrRef>
          </c:cat>
          <c:val>
            <c:numRef>
              <c:f>'1.25'!$G$7:$G$28</c:f>
              <c:numCache>
                <c:formatCode>_(* #,##0.00_);_(* \(#,##0.00\);_(* "-"??_);_(@_)</c:formatCode>
                <c:ptCount val="22"/>
                <c:pt idx="0">
                  <c:v>-1.418613833594518</c:v>
                </c:pt>
                <c:pt idx="1">
                  <c:v>-1.4696097335675229</c:v>
                </c:pt>
                <c:pt idx="2">
                  <c:v>-0.80863044633451298</c:v>
                </c:pt>
                <c:pt idx="3">
                  <c:v>-1.646218867100113</c:v>
                </c:pt>
                <c:pt idx="4">
                  <c:v>-0.87494372257780395</c:v>
                </c:pt>
                <c:pt idx="5">
                  <c:v>-1.2401197056667761</c:v>
                </c:pt>
                <c:pt idx="6">
                  <c:v>-1.359704088325919</c:v>
                </c:pt>
                <c:pt idx="7">
                  <c:v>-0.67894548296993895</c:v>
                </c:pt>
                <c:pt idx="8">
                  <c:v>-1.0468276153110301</c:v>
                </c:pt>
                <c:pt idx="9">
                  <c:v>-0.89200924876190502</c:v>
                </c:pt>
                <c:pt idx="10">
                  <c:v>-1.4659726422489801</c:v>
                </c:pt>
                <c:pt idx="11">
                  <c:v>-1.282659366897043</c:v>
                </c:pt>
                <c:pt idx="12">
                  <c:v>-2.662972772000749</c:v>
                </c:pt>
                <c:pt idx="13">
                  <c:v>-1.99379873812695</c:v>
                </c:pt>
                <c:pt idx="14">
                  <c:v>-1.951871963181651</c:v>
                </c:pt>
                <c:pt idx="15">
                  <c:v>-0.88851472750840499</c:v>
                </c:pt>
                <c:pt idx="16">
                  <c:v>1.0400002888374611</c:v>
                </c:pt>
                <c:pt idx="17">
                  <c:v>5.0497085843548298E-2</c:v>
                </c:pt>
                <c:pt idx="18">
                  <c:v>-0.61289293045194704</c:v>
                </c:pt>
                <c:pt idx="19">
                  <c:v>-0.72395772115118096</c:v>
                </c:pt>
                <c:pt idx="20">
                  <c:v>-2.076306304929465</c:v>
                </c:pt>
                <c:pt idx="21">
                  <c:v>-1.855774252199349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67C-4580-A9DC-A901CE7B047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816981008"/>
        <c:axId val="1820068688"/>
      </c:barChart>
      <c:catAx>
        <c:axId val="1816981008"/>
        <c:scaling>
          <c:orientation val="minMax"/>
        </c:scaling>
        <c:delete val="0"/>
        <c:axPos val="b"/>
        <c:majorGridlines>
          <c:spPr>
            <a:ln w="9525" cmpd="sng">
              <a:solidFill>
                <a:srgbClr val="FFFFFF"/>
              </a:solidFill>
              <a:prstDash val="solid"/>
            </a:ln>
          </c:spPr>
        </c:majorGridlines>
        <c:numFmt formatCode="General" sourceLinked="0"/>
        <c:majorTickMark val="none"/>
        <c:minorTickMark val="none"/>
        <c:tickLblPos val="low"/>
        <c:spPr>
          <a:noFill/>
          <a:ln w="9525">
            <a:solidFill>
              <a:srgbClr val="000000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c:spPr>
        <c:txPr>
          <a:bodyPr rot="-5400000" vert="horz"/>
          <a:lstStyle/>
          <a:p>
            <a:pPr>
              <a:defRPr/>
            </a:pPr>
            <a:endParaRPr lang="fr-FR"/>
          </a:p>
        </c:txPr>
        <c:crossAx val="1820068688"/>
        <c:crosses val="autoZero"/>
        <c:auto val="1"/>
        <c:lblAlgn val="ctr"/>
        <c:lblOffset val="0"/>
        <c:tickLblSkip val="1"/>
        <c:noMultiLvlLbl val="0"/>
      </c:catAx>
      <c:valAx>
        <c:axId val="1820068688"/>
        <c:scaling>
          <c:orientation val="minMax"/>
        </c:scaling>
        <c:delete val="0"/>
        <c:axPos val="l"/>
        <c:majorGridlines>
          <c:spPr>
            <a:ln w="9525" cmpd="sng">
              <a:solidFill>
                <a:srgbClr val="FFFFFF"/>
              </a:solidFill>
              <a:prstDash val="solid"/>
            </a:ln>
          </c:spPr>
        </c:majorGridlines>
        <c:title>
          <c:tx>
            <c:rich>
              <a:bodyPr rot="0" vert="horz"/>
              <a:lstStyle/>
              <a:p>
                <a:pPr>
                  <a:defRPr/>
                </a:pPr>
                <a:r>
                  <a:rPr lang="en-GB"/>
                  <a:t>%</a:t>
                </a:r>
              </a:p>
            </c:rich>
          </c:tx>
          <c:layout>
            <c:manualLayout>
              <c:xMode val="edge"/>
              <c:yMode val="edge"/>
              <c:x val="1.7103829661097601E-2"/>
              <c:y val="3.9841606087295499E-2"/>
            </c:manualLayout>
          </c:layout>
          <c:overlay val="0"/>
        </c:title>
        <c:numFmt formatCode="#\ ##0.0" sourceLinked="0"/>
        <c:majorTickMark val="in"/>
        <c:minorTickMark val="none"/>
        <c:tickLblPos val="nextTo"/>
        <c:spPr>
          <a:noFill/>
          <a:ln w="9525">
            <a:solidFill>
              <a:srgbClr val="000000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c:spPr>
        <c:txPr>
          <a:bodyPr rot="-60000000" vert="horz"/>
          <a:lstStyle/>
          <a:p>
            <a:pPr>
              <a:defRPr/>
            </a:pPr>
            <a:endParaRPr lang="fr-FR"/>
          </a:p>
        </c:txPr>
        <c:crossAx val="1816981008"/>
        <c:crosses val="autoZero"/>
        <c:crossBetween val="between"/>
        <c:majorUnit val="1"/>
      </c:valAx>
      <c:spPr>
        <a:solidFill>
          <a:srgbClr val="F4FFFF"/>
        </a:solidFill>
        <a:ln w="9525">
          <a:solidFill>
            <a:srgbClr val="000000"/>
          </a:solidFill>
        </a:ln>
      </c:spPr>
    </c:plotArea>
    <c:plotVisOnly val="1"/>
    <c:dispBlanksAs val="gap"/>
    <c:showDLblsOverMax val="1"/>
  </c:chart>
  <c:spPr>
    <a:noFill/>
    <a:ln w="9525" cap="flat" cmpd="sng" algn="ctr">
      <a:noFill/>
      <a:prstDash val="solid"/>
      <a:round/>
    </a:ln>
    <a:effectLst/>
    <a:extLst>
      <a:ext uri="{909E8E84-426E-40DD-AFC4-6F175D3DCCD1}">
        <a14:hiddenFill xmlns:a14="http://schemas.microsoft.com/office/drawing/2010/main">
          <a:solidFill>
            <a:sysClr val="window" lastClr="FFFFFF"/>
          </a:solidFill>
        </a14:hiddenFill>
      </a:ext>
      <a:ext uri="{91240B29-F687-4F45-9708-019B960494DF}">
        <a14:hiddenLine xmlns:a14="http://schemas.microsoft.com/office/drawing/2010/main" w="9525" cap="flat" cmpd="sng" algn="ctr">
          <a:solidFill>
            <a:sysClr val="windowText" lastClr="000000">
              <a:tint val="75000"/>
              <a:shade val="95000"/>
              <a:satMod val="105000"/>
            </a:sysClr>
          </a:solidFill>
          <a:prstDash val="solid"/>
          <a:round/>
        </a14:hiddenLine>
      </a:ext>
    </a:extLst>
  </c:spPr>
  <c:txPr>
    <a:bodyPr/>
    <a:lstStyle/>
    <a:p>
      <a:pPr>
        <a:defRPr sz="1400"/>
      </a:pPr>
      <a:endParaRPr lang="fr-FR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xMode val="edge"/>
          <c:yMode val="edge"/>
          <c:x val="8.7445796086387494E-3"/>
          <c:y val="0.13285764016894799"/>
          <c:w val="0.98906927548920098"/>
          <c:h val="0.85718195830922805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'1.3'!$G$121</c:f>
              <c:strCache>
                <c:ptCount val="1"/>
                <c:pt idx="0">
                  <c:v>OECD</c:v>
                </c:pt>
              </c:strCache>
            </c:strRef>
          </c:tx>
          <c:spPr>
            <a:solidFill>
              <a:srgbClr val="0070C0"/>
            </a:solidFill>
            <a:ln w="6350" cmpd="sng">
              <a:solidFill>
                <a:srgbClr val="000000"/>
              </a:solidFill>
              <a:round/>
            </a:ln>
            <a:effectLst/>
          </c:spPr>
          <c:invertIfNegative val="0"/>
          <c:cat>
            <c:multiLvlStrRef>
              <c:f>'1.3'!$E$122:$F$133</c:f>
              <c:multiLvlStrCache>
                <c:ptCount val="12"/>
                <c:lvl>
                  <c:pt idx="0">
                    <c:v>2008-17</c:v>
                  </c:pt>
                  <c:pt idx="1">
                    <c:v>2018-27</c:v>
                  </c:pt>
                  <c:pt idx="2">
                    <c:v>2008-17</c:v>
                  </c:pt>
                  <c:pt idx="3">
                    <c:v>2018-27</c:v>
                  </c:pt>
                  <c:pt idx="4">
                    <c:v>2008-17</c:v>
                  </c:pt>
                  <c:pt idx="5">
                    <c:v>2018-27</c:v>
                  </c:pt>
                  <c:pt idx="6">
                    <c:v>2008-17</c:v>
                  </c:pt>
                  <c:pt idx="7">
                    <c:v>2018-27</c:v>
                  </c:pt>
                  <c:pt idx="8">
                    <c:v>2008-17</c:v>
                  </c:pt>
                  <c:pt idx="9">
                    <c:v>2018-27</c:v>
                  </c:pt>
                  <c:pt idx="10">
                    <c:v>2008-17</c:v>
                  </c:pt>
                  <c:pt idx="11">
                    <c:v>2018-27</c:v>
                  </c:pt>
                </c:lvl>
                <c:lvl>
                  <c:pt idx="0">
                    <c:v>Cereals</c:v>
                  </c:pt>
                  <c:pt idx="2">
                    <c:v>Meat</c:v>
                  </c:pt>
                  <c:pt idx="4">
                    <c:v>Fish</c:v>
                  </c:pt>
                  <c:pt idx="6">
                    <c:v>Fresh dairy</c:v>
                  </c:pt>
                  <c:pt idx="8">
                    <c:v>Sugar</c:v>
                  </c:pt>
                  <c:pt idx="10">
                    <c:v>Vegetable oil</c:v>
                  </c:pt>
                </c:lvl>
              </c:multiLvlStrCache>
            </c:multiLvlStrRef>
          </c:cat>
          <c:val>
            <c:numRef>
              <c:f>'1.3'!$G$122:$G$133</c:f>
              <c:numCache>
                <c:formatCode>_(* #,##0.00_);_(* \(#,##0.00\);_(* "-"??_);_(@_)</c:formatCode>
                <c:ptCount val="12"/>
                <c:pt idx="0">
                  <c:v>8.8399110749335712</c:v>
                </c:pt>
                <c:pt idx="1">
                  <c:v>7.7473319174836259</c:v>
                </c:pt>
                <c:pt idx="2">
                  <c:v>10.547368487762011</c:v>
                </c:pt>
                <c:pt idx="3">
                  <c:v>9.4149230652462137</c:v>
                </c:pt>
                <c:pt idx="4">
                  <c:v>0.99559367936667698</c:v>
                </c:pt>
                <c:pt idx="5">
                  <c:v>1.9176734441446459</c:v>
                </c:pt>
                <c:pt idx="6">
                  <c:v>0.572735071157775</c:v>
                </c:pt>
                <c:pt idx="7">
                  <c:v>1.3753585803354069</c:v>
                </c:pt>
                <c:pt idx="8">
                  <c:v>2.3784907186791462</c:v>
                </c:pt>
                <c:pt idx="9">
                  <c:v>2.1368852935703542</c:v>
                </c:pt>
                <c:pt idx="10">
                  <c:v>4.4917123406478128</c:v>
                </c:pt>
                <c:pt idx="11">
                  <c:v>2.3526374625290631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5E3-4DF7-BFA0-65660EA850F0}"/>
            </c:ext>
          </c:extLst>
        </c:ser>
        <c:ser>
          <c:idx val="1"/>
          <c:order val="1"/>
          <c:tx>
            <c:strRef>
              <c:f>'1.3'!$H$121</c:f>
              <c:strCache>
                <c:ptCount val="1"/>
                <c:pt idx="0">
                  <c:v>Sub-Saharan Africa</c:v>
                </c:pt>
              </c:strCache>
            </c:strRef>
          </c:tx>
          <c:spPr>
            <a:solidFill>
              <a:srgbClr val="FFC000"/>
            </a:solidFill>
            <a:ln w="6350" cmpd="sng">
              <a:solidFill>
                <a:srgbClr val="000000"/>
              </a:solidFill>
              <a:round/>
            </a:ln>
            <a:effectLst/>
          </c:spPr>
          <c:invertIfNegative val="0"/>
          <c:cat>
            <c:multiLvlStrRef>
              <c:f>'1.3'!$E$122:$F$133</c:f>
              <c:multiLvlStrCache>
                <c:ptCount val="12"/>
                <c:lvl>
                  <c:pt idx="0">
                    <c:v>2008-17</c:v>
                  </c:pt>
                  <c:pt idx="1">
                    <c:v>2018-27</c:v>
                  </c:pt>
                  <c:pt idx="2">
                    <c:v>2008-17</c:v>
                  </c:pt>
                  <c:pt idx="3">
                    <c:v>2018-27</c:v>
                  </c:pt>
                  <c:pt idx="4">
                    <c:v>2008-17</c:v>
                  </c:pt>
                  <c:pt idx="5">
                    <c:v>2018-27</c:v>
                  </c:pt>
                  <c:pt idx="6">
                    <c:v>2008-17</c:v>
                  </c:pt>
                  <c:pt idx="7">
                    <c:v>2018-27</c:v>
                  </c:pt>
                  <c:pt idx="8">
                    <c:v>2008-17</c:v>
                  </c:pt>
                  <c:pt idx="9">
                    <c:v>2018-27</c:v>
                  </c:pt>
                  <c:pt idx="10">
                    <c:v>2008-17</c:v>
                  </c:pt>
                  <c:pt idx="11">
                    <c:v>2018-27</c:v>
                  </c:pt>
                </c:lvl>
                <c:lvl>
                  <c:pt idx="0">
                    <c:v>Cereals</c:v>
                  </c:pt>
                  <c:pt idx="2">
                    <c:v>Meat</c:v>
                  </c:pt>
                  <c:pt idx="4">
                    <c:v>Fish</c:v>
                  </c:pt>
                  <c:pt idx="6">
                    <c:v>Fresh dairy</c:v>
                  </c:pt>
                  <c:pt idx="8">
                    <c:v>Sugar</c:v>
                  </c:pt>
                  <c:pt idx="10">
                    <c:v>Vegetable oil</c:v>
                  </c:pt>
                </c:lvl>
              </c:multiLvlStrCache>
            </c:multiLvlStrRef>
          </c:cat>
          <c:val>
            <c:numRef>
              <c:f>'1.3'!$H$122:$H$133</c:f>
              <c:numCache>
                <c:formatCode>_(* #,##0.00_);_(* \(#,##0.00\);_(* "-"??_);_(@_)</c:formatCode>
                <c:ptCount val="12"/>
                <c:pt idx="0">
                  <c:v>43.429711898013281</c:v>
                </c:pt>
                <c:pt idx="1">
                  <c:v>51.117150165276477</c:v>
                </c:pt>
                <c:pt idx="2">
                  <c:v>3.4737042344808589</c:v>
                </c:pt>
                <c:pt idx="3">
                  <c:v>3.7781711252692971</c:v>
                </c:pt>
                <c:pt idx="4">
                  <c:v>2.2483505647366679</c:v>
                </c:pt>
                <c:pt idx="5">
                  <c:v>2.2496961083613569</c:v>
                </c:pt>
                <c:pt idx="6">
                  <c:v>2.6748103739420581</c:v>
                </c:pt>
                <c:pt idx="7">
                  <c:v>5.8307725815245472</c:v>
                </c:pt>
                <c:pt idx="8">
                  <c:v>3.4099999999999988</c:v>
                </c:pt>
                <c:pt idx="9">
                  <c:v>4.4693252078944044</c:v>
                </c:pt>
                <c:pt idx="10">
                  <c:v>4.3298105612623417</c:v>
                </c:pt>
                <c:pt idx="11">
                  <c:v>4.2626334827416503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A5E3-4DF7-BFA0-65660EA850F0}"/>
            </c:ext>
          </c:extLst>
        </c:ser>
        <c:ser>
          <c:idx val="2"/>
          <c:order val="2"/>
          <c:tx>
            <c:strRef>
              <c:f>'1.3'!$I$121</c:f>
              <c:strCache>
                <c:ptCount val="1"/>
                <c:pt idx="0">
                  <c:v>India</c:v>
                </c:pt>
              </c:strCache>
            </c:strRef>
          </c:tx>
          <c:spPr>
            <a:solidFill>
              <a:srgbClr val="92D050"/>
            </a:solidFill>
            <a:ln w="6350" cmpd="sng">
              <a:solidFill>
                <a:srgbClr val="000000"/>
              </a:solidFill>
              <a:round/>
            </a:ln>
            <a:effectLst/>
          </c:spPr>
          <c:invertIfNegative val="0"/>
          <c:cat>
            <c:multiLvlStrRef>
              <c:f>'1.3'!$E$122:$F$133</c:f>
              <c:multiLvlStrCache>
                <c:ptCount val="12"/>
                <c:lvl>
                  <c:pt idx="0">
                    <c:v>2008-17</c:v>
                  </c:pt>
                  <c:pt idx="1">
                    <c:v>2018-27</c:v>
                  </c:pt>
                  <c:pt idx="2">
                    <c:v>2008-17</c:v>
                  </c:pt>
                  <c:pt idx="3">
                    <c:v>2018-27</c:v>
                  </c:pt>
                  <c:pt idx="4">
                    <c:v>2008-17</c:v>
                  </c:pt>
                  <c:pt idx="5">
                    <c:v>2018-27</c:v>
                  </c:pt>
                  <c:pt idx="6">
                    <c:v>2008-17</c:v>
                  </c:pt>
                  <c:pt idx="7">
                    <c:v>2018-27</c:v>
                  </c:pt>
                  <c:pt idx="8">
                    <c:v>2008-17</c:v>
                  </c:pt>
                  <c:pt idx="9">
                    <c:v>2018-27</c:v>
                  </c:pt>
                  <c:pt idx="10">
                    <c:v>2008-17</c:v>
                  </c:pt>
                  <c:pt idx="11">
                    <c:v>2018-27</c:v>
                  </c:pt>
                </c:lvl>
                <c:lvl>
                  <c:pt idx="0">
                    <c:v>Cereals</c:v>
                  </c:pt>
                  <c:pt idx="2">
                    <c:v>Meat</c:v>
                  </c:pt>
                  <c:pt idx="4">
                    <c:v>Fish</c:v>
                  </c:pt>
                  <c:pt idx="6">
                    <c:v>Fresh dairy</c:v>
                  </c:pt>
                  <c:pt idx="8">
                    <c:v>Sugar</c:v>
                  </c:pt>
                  <c:pt idx="10">
                    <c:v>Vegetable oil</c:v>
                  </c:pt>
                </c:lvl>
              </c:multiLvlStrCache>
            </c:multiLvlStrRef>
          </c:cat>
          <c:val>
            <c:numRef>
              <c:f>'1.3'!$I$122:$I$133</c:f>
              <c:numCache>
                <c:formatCode>_(* #,##0.00_);_(* \(#,##0.00\);_(* "-"??_);_(@_)</c:formatCode>
                <c:ptCount val="12"/>
                <c:pt idx="0">
                  <c:v>24.1733571840415</c:v>
                </c:pt>
                <c:pt idx="1">
                  <c:v>28.90183927478531</c:v>
                </c:pt>
                <c:pt idx="2">
                  <c:v>0.77134703572590302</c:v>
                </c:pt>
                <c:pt idx="3">
                  <c:v>1.5865662579049551</c:v>
                </c:pt>
                <c:pt idx="4">
                  <c:v>3.2526388656666678</c:v>
                </c:pt>
                <c:pt idx="5">
                  <c:v>1.7064425377549</c:v>
                </c:pt>
                <c:pt idx="6">
                  <c:v>48.849002604166657</c:v>
                </c:pt>
                <c:pt idx="7">
                  <c:v>63.371345128094553</c:v>
                </c:pt>
                <c:pt idx="8">
                  <c:v>5.5296666666666683</c:v>
                </c:pt>
                <c:pt idx="9">
                  <c:v>6.4073553882726504</c:v>
                </c:pt>
                <c:pt idx="10">
                  <c:v>10.6250533426599</c:v>
                </c:pt>
                <c:pt idx="11">
                  <c:v>12.859722933629619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A5E3-4DF7-BFA0-65660EA850F0}"/>
            </c:ext>
          </c:extLst>
        </c:ser>
        <c:ser>
          <c:idx val="3"/>
          <c:order val="3"/>
          <c:tx>
            <c:strRef>
              <c:f>'1.3'!$J$121</c:f>
              <c:strCache>
                <c:ptCount val="1"/>
                <c:pt idx="0">
                  <c:v>China</c:v>
                </c:pt>
              </c:strCache>
            </c:strRef>
          </c:tx>
          <c:spPr>
            <a:solidFill>
              <a:srgbClr val="F1750F"/>
            </a:solidFill>
            <a:ln w="6350" cmpd="sng">
              <a:solidFill>
                <a:srgbClr val="000000"/>
              </a:solidFill>
              <a:round/>
            </a:ln>
            <a:effectLst/>
          </c:spPr>
          <c:invertIfNegative val="0"/>
          <c:cat>
            <c:multiLvlStrRef>
              <c:f>'1.3'!$E$122:$F$133</c:f>
              <c:multiLvlStrCache>
                <c:ptCount val="12"/>
                <c:lvl>
                  <c:pt idx="0">
                    <c:v>2008-17</c:v>
                  </c:pt>
                  <c:pt idx="1">
                    <c:v>2018-27</c:v>
                  </c:pt>
                  <c:pt idx="2">
                    <c:v>2008-17</c:v>
                  </c:pt>
                  <c:pt idx="3">
                    <c:v>2018-27</c:v>
                  </c:pt>
                  <c:pt idx="4">
                    <c:v>2008-17</c:v>
                  </c:pt>
                  <c:pt idx="5">
                    <c:v>2018-27</c:v>
                  </c:pt>
                  <c:pt idx="6">
                    <c:v>2008-17</c:v>
                  </c:pt>
                  <c:pt idx="7">
                    <c:v>2018-27</c:v>
                  </c:pt>
                  <c:pt idx="8">
                    <c:v>2008-17</c:v>
                  </c:pt>
                  <c:pt idx="9">
                    <c:v>2018-27</c:v>
                  </c:pt>
                  <c:pt idx="10">
                    <c:v>2008-17</c:v>
                  </c:pt>
                  <c:pt idx="11">
                    <c:v>2018-27</c:v>
                  </c:pt>
                </c:lvl>
                <c:lvl>
                  <c:pt idx="0">
                    <c:v>Cereals</c:v>
                  </c:pt>
                  <c:pt idx="2">
                    <c:v>Meat</c:v>
                  </c:pt>
                  <c:pt idx="4">
                    <c:v>Fish</c:v>
                  </c:pt>
                  <c:pt idx="6">
                    <c:v>Fresh dairy</c:v>
                  </c:pt>
                  <c:pt idx="8">
                    <c:v>Sugar</c:v>
                  </c:pt>
                  <c:pt idx="10">
                    <c:v>Vegetable oil</c:v>
                  </c:pt>
                </c:lvl>
              </c:multiLvlStrCache>
            </c:multiLvlStrRef>
          </c:cat>
          <c:val>
            <c:numRef>
              <c:f>'1.3'!$J$122:$J$133</c:f>
              <c:numCache>
                <c:formatCode>_(* #,##0.00_);_(* \(#,##0.00\);_(* "-"??_);_(@_)</c:formatCode>
                <c:ptCount val="12"/>
                <c:pt idx="0">
                  <c:v>6.6306327999999981</c:v>
                </c:pt>
                <c:pt idx="1">
                  <c:v>5.9507619345710738</c:v>
                </c:pt>
                <c:pt idx="2">
                  <c:v>18.49602745056152</c:v>
                </c:pt>
                <c:pt idx="3">
                  <c:v>13.54935639251187</c:v>
                </c:pt>
                <c:pt idx="4">
                  <c:v>23.918014523333319</c:v>
                </c:pt>
                <c:pt idx="5">
                  <c:v>9.598261235679324</c:v>
                </c:pt>
                <c:pt idx="6">
                  <c:v>1.9911992814638471</c:v>
                </c:pt>
                <c:pt idx="7">
                  <c:v>7.6850999710578787</c:v>
                </c:pt>
                <c:pt idx="8">
                  <c:v>4.4986666666666677</c:v>
                </c:pt>
                <c:pt idx="9">
                  <c:v>4.0891818690157704</c:v>
                </c:pt>
                <c:pt idx="10">
                  <c:v>14.66093177883751</c:v>
                </c:pt>
                <c:pt idx="11">
                  <c:v>5.3460309590315447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A5E3-4DF7-BFA0-65660EA850F0}"/>
            </c:ext>
          </c:extLst>
        </c:ser>
        <c:ser>
          <c:idx val="4"/>
          <c:order val="4"/>
          <c:tx>
            <c:strRef>
              <c:f>'1.3'!$K$121</c:f>
              <c:strCache>
                <c:ptCount val="1"/>
                <c:pt idx="0">
                  <c:v>MENA</c:v>
                </c:pt>
              </c:strCache>
            </c:strRef>
          </c:tx>
          <c:spPr>
            <a:solidFill>
              <a:srgbClr val="99CCFF"/>
            </a:solidFill>
            <a:ln w="6350" cmpd="sng">
              <a:solidFill>
                <a:srgbClr val="000000"/>
              </a:solidFill>
              <a:round/>
            </a:ln>
            <a:effectLst/>
          </c:spPr>
          <c:invertIfNegative val="0"/>
          <c:cat>
            <c:multiLvlStrRef>
              <c:f>'1.3'!$E$122:$F$133</c:f>
              <c:multiLvlStrCache>
                <c:ptCount val="12"/>
                <c:lvl>
                  <c:pt idx="0">
                    <c:v>2008-17</c:v>
                  </c:pt>
                  <c:pt idx="1">
                    <c:v>2018-27</c:v>
                  </c:pt>
                  <c:pt idx="2">
                    <c:v>2008-17</c:v>
                  </c:pt>
                  <c:pt idx="3">
                    <c:v>2018-27</c:v>
                  </c:pt>
                  <c:pt idx="4">
                    <c:v>2008-17</c:v>
                  </c:pt>
                  <c:pt idx="5">
                    <c:v>2018-27</c:v>
                  </c:pt>
                  <c:pt idx="6">
                    <c:v>2008-17</c:v>
                  </c:pt>
                  <c:pt idx="7">
                    <c:v>2018-27</c:v>
                  </c:pt>
                  <c:pt idx="8">
                    <c:v>2008-17</c:v>
                  </c:pt>
                  <c:pt idx="9">
                    <c:v>2018-27</c:v>
                  </c:pt>
                  <c:pt idx="10">
                    <c:v>2008-17</c:v>
                  </c:pt>
                  <c:pt idx="11">
                    <c:v>2018-27</c:v>
                  </c:pt>
                </c:lvl>
                <c:lvl>
                  <c:pt idx="0">
                    <c:v>Cereals</c:v>
                  </c:pt>
                  <c:pt idx="2">
                    <c:v>Meat</c:v>
                  </c:pt>
                  <c:pt idx="4">
                    <c:v>Fish</c:v>
                  </c:pt>
                  <c:pt idx="6">
                    <c:v>Fresh dairy</c:v>
                  </c:pt>
                  <c:pt idx="8">
                    <c:v>Sugar</c:v>
                  </c:pt>
                  <c:pt idx="10">
                    <c:v>Vegetable oil</c:v>
                  </c:pt>
                </c:lvl>
              </c:multiLvlStrCache>
            </c:multiLvlStrRef>
          </c:cat>
          <c:val>
            <c:numRef>
              <c:f>'1.3'!$K$122:$K$133</c:f>
              <c:numCache>
                <c:formatCode>_(* #,##0.00_);_(* \(#,##0.00\);_(* "-"??_);_(@_)</c:formatCode>
                <c:ptCount val="12"/>
                <c:pt idx="0">
                  <c:v>19.82933433303095</c:v>
                </c:pt>
                <c:pt idx="1">
                  <c:v>18.99661962180225</c:v>
                </c:pt>
                <c:pt idx="2">
                  <c:v>3.7650207749609912</c:v>
                </c:pt>
                <c:pt idx="3">
                  <c:v>3.3890696595904211</c:v>
                </c:pt>
                <c:pt idx="4">
                  <c:v>2.6027496429600001</c:v>
                </c:pt>
                <c:pt idx="5">
                  <c:v>1.5688886406416129</c:v>
                </c:pt>
                <c:pt idx="6">
                  <c:v>-3.1363830566333499E-3</c:v>
                </c:pt>
                <c:pt idx="7">
                  <c:v>4.6346409889729916</c:v>
                </c:pt>
                <c:pt idx="8">
                  <c:v>3.5840000000000001</c:v>
                </c:pt>
                <c:pt idx="9">
                  <c:v>4.3516176213013038</c:v>
                </c:pt>
                <c:pt idx="10">
                  <c:v>2.9557328412970212</c:v>
                </c:pt>
                <c:pt idx="11">
                  <c:v>3.3619445711978502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A5E3-4DF7-BFA0-65660EA850F0}"/>
            </c:ext>
          </c:extLst>
        </c:ser>
        <c:ser>
          <c:idx val="5"/>
          <c:order val="5"/>
          <c:tx>
            <c:strRef>
              <c:f>'1.3'!$L$121</c:f>
              <c:strCache>
                <c:ptCount val="1"/>
                <c:pt idx="0">
                  <c:v>Rest of World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  <a:ln w="6350" cmpd="sng">
              <a:solidFill>
                <a:srgbClr val="000000"/>
              </a:solidFill>
              <a:round/>
            </a:ln>
            <a:effectLst/>
          </c:spPr>
          <c:invertIfNegative val="0"/>
          <c:cat>
            <c:multiLvlStrRef>
              <c:f>'1.3'!$E$122:$F$133</c:f>
              <c:multiLvlStrCache>
                <c:ptCount val="12"/>
                <c:lvl>
                  <c:pt idx="0">
                    <c:v>2008-17</c:v>
                  </c:pt>
                  <c:pt idx="1">
                    <c:v>2018-27</c:v>
                  </c:pt>
                  <c:pt idx="2">
                    <c:v>2008-17</c:v>
                  </c:pt>
                  <c:pt idx="3">
                    <c:v>2018-27</c:v>
                  </c:pt>
                  <c:pt idx="4">
                    <c:v>2008-17</c:v>
                  </c:pt>
                  <c:pt idx="5">
                    <c:v>2018-27</c:v>
                  </c:pt>
                  <c:pt idx="6">
                    <c:v>2008-17</c:v>
                  </c:pt>
                  <c:pt idx="7">
                    <c:v>2018-27</c:v>
                  </c:pt>
                  <c:pt idx="8">
                    <c:v>2008-17</c:v>
                  </c:pt>
                  <c:pt idx="9">
                    <c:v>2018-27</c:v>
                  </c:pt>
                  <c:pt idx="10">
                    <c:v>2008-17</c:v>
                  </c:pt>
                  <c:pt idx="11">
                    <c:v>2018-27</c:v>
                  </c:pt>
                </c:lvl>
                <c:lvl>
                  <c:pt idx="0">
                    <c:v>Cereals</c:v>
                  </c:pt>
                  <c:pt idx="2">
                    <c:v>Meat</c:v>
                  </c:pt>
                  <c:pt idx="4">
                    <c:v>Fish</c:v>
                  </c:pt>
                  <c:pt idx="6">
                    <c:v>Fresh dairy</c:v>
                  </c:pt>
                  <c:pt idx="8">
                    <c:v>Sugar</c:v>
                  </c:pt>
                  <c:pt idx="10">
                    <c:v>Vegetable oil</c:v>
                  </c:pt>
                </c:lvl>
              </c:multiLvlStrCache>
            </c:multiLvlStrRef>
          </c:cat>
          <c:val>
            <c:numRef>
              <c:f>'1.3'!$L$122:$L$133</c:f>
              <c:numCache>
                <c:formatCode>_(* #,##0.00_);_(* \(#,##0.00\);_(* "-"??_);_(@_)</c:formatCode>
                <c:ptCount val="12"/>
                <c:pt idx="0">
                  <c:v>44.43819065507202</c:v>
                </c:pt>
                <c:pt idx="1">
                  <c:v>38.429706369647597</c:v>
                </c:pt>
                <c:pt idx="2">
                  <c:v>24.356934321750209</c:v>
                </c:pt>
                <c:pt idx="3">
                  <c:v>16.035748720595031</c:v>
                </c:pt>
                <c:pt idx="4">
                  <c:v>9.3739333877893163</c:v>
                </c:pt>
                <c:pt idx="5">
                  <c:v>7.0718929166003726</c:v>
                </c:pt>
                <c:pt idx="6">
                  <c:v>30.463952737657849</c:v>
                </c:pt>
                <c:pt idx="7">
                  <c:v>21.866879400352961</c:v>
                </c:pt>
                <c:pt idx="8">
                  <c:v>8.21519885253905</c:v>
                </c:pt>
                <c:pt idx="9">
                  <c:v>9.2669181226850217</c:v>
                </c:pt>
                <c:pt idx="10">
                  <c:v>13.36850049078085</c:v>
                </c:pt>
                <c:pt idx="11">
                  <c:v>10.566659055615601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A5E3-4DF7-BFA0-65660EA850F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752533920"/>
        <c:axId val="1758814928"/>
      </c:barChart>
      <c:catAx>
        <c:axId val="1752533920"/>
        <c:scaling>
          <c:orientation val="minMax"/>
        </c:scaling>
        <c:delete val="0"/>
        <c:axPos val="b"/>
        <c:majorGridlines>
          <c:spPr>
            <a:ln w="9525" cmpd="sng">
              <a:solidFill>
                <a:srgbClr val="FFFFFF"/>
              </a:solidFill>
              <a:prstDash val="solid"/>
            </a:ln>
          </c:spPr>
        </c:majorGridlines>
        <c:numFmt formatCode="General" sourceLinked="0"/>
        <c:majorTickMark val="in"/>
        <c:minorTickMark val="none"/>
        <c:tickLblPos val="low"/>
        <c:spPr>
          <a:noFill/>
          <a:ln w="9525">
            <a:solidFill>
              <a:srgbClr val="000000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c:spPr>
        <c:txPr>
          <a:bodyPr rot="-60000000" vert="horz"/>
          <a:lstStyle/>
          <a:p>
            <a:pPr>
              <a:defRPr/>
            </a:pPr>
            <a:endParaRPr lang="fr-FR"/>
          </a:p>
        </c:txPr>
        <c:crossAx val="1758814928"/>
        <c:crosses val="autoZero"/>
        <c:auto val="1"/>
        <c:lblAlgn val="ctr"/>
        <c:lblOffset val="0"/>
        <c:tickLblSkip val="1"/>
        <c:noMultiLvlLbl val="0"/>
      </c:catAx>
      <c:valAx>
        <c:axId val="1758814928"/>
        <c:scaling>
          <c:orientation val="minMax"/>
        </c:scaling>
        <c:delete val="0"/>
        <c:axPos val="l"/>
        <c:majorGridlines>
          <c:spPr>
            <a:ln w="9525" cmpd="sng">
              <a:solidFill>
                <a:srgbClr val="FFFFFF"/>
              </a:solidFill>
              <a:prstDash val="solid"/>
            </a:ln>
          </c:spPr>
        </c:majorGridlines>
        <c:numFmt formatCode="General" sourceLinked="0"/>
        <c:majorTickMark val="in"/>
        <c:minorTickMark val="none"/>
        <c:tickLblPos val="nextTo"/>
        <c:spPr>
          <a:noFill/>
          <a:ln w="9525">
            <a:solidFill>
              <a:srgbClr val="000000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c:spPr>
        <c:txPr>
          <a:bodyPr rot="-60000000" vert="horz"/>
          <a:lstStyle/>
          <a:p>
            <a:pPr>
              <a:defRPr/>
            </a:pPr>
            <a:endParaRPr lang="fr-FR"/>
          </a:p>
        </c:txPr>
        <c:crossAx val="1752533920"/>
        <c:crosses val="autoZero"/>
        <c:crossBetween val="between"/>
      </c:valAx>
      <c:spPr>
        <a:solidFill>
          <a:srgbClr val="F4FFFF"/>
        </a:solidFill>
        <a:ln w="9525">
          <a:solidFill>
            <a:srgbClr val="000000"/>
          </a:solidFill>
        </a:ln>
      </c:spPr>
    </c:plotArea>
    <c:legend>
      <c:legendPos val="r"/>
      <c:layout>
        <c:manualLayout>
          <c:xMode val="edge"/>
          <c:yMode val="edge"/>
          <c:x val="4.8778229026392603E-2"/>
          <c:y val="1.9920803043647701E-2"/>
          <c:w val="0.94903562607144798"/>
          <c:h val="7.4703011413678994E-2"/>
        </c:manualLayout>
      </c:layout>
      <c:overlay val="1"/>
      <c:spPr>
        <a:solidFill>
          <a:srgbClr val="EAEAEA"/>
        </a:solidFill>
        <a:ln>
          <a:noFill/>
          <a:round/>
        </a:ln>
        <a:effectLst/>
        <a:extLst>
          <a:ext uri="{91240B29-F687-4F45-9708-019B960494DF}">
            <a14:hiddenLine xmlns:a14="http://schemas.microsoft.com/office/drawing/2010/main">
              <a:noFill/>
              <a:round/>
            </a14:hiddenLine>
          </a:ext>
        </a:extLst>
      </c:spPr>
    </c:legend>
    <c:plotVisOnly val="1"/>
    <c:dispBlanksAs val="gap"/>
    <c:showDLblsOverMax val="1"/>
  </c:chart>
  <c:spPr>
    <a:noFill/>
    <a:ln w="9525" cap="flat" cmpd="sng" algn="ctr">
      <a:noFill/>
      <a:prstDash val="solid"/>
      <a:round/>
    </a:ln>
    <a:effectLst/>
    <a:extLst>
      <a:ext uri="{909E8E84-426E-40DD-AFC4-6F175D3DCCD1}">
        <a14:hiddenFill xmlns:a14="http://schemas.microsoft.com/office/drawing/2010/main">
          <a:solidFill>
            <a:sysClr val="window" lastClr="FFFFFF"/>
          </a:solidFill>
        </a14:hiddenFill>
      </a:ext>
      <a:ext uri="{91240B29-F687-4F45-9708-019B960494DF}">
        <a14:hiddenLine xmlns:a14="http://schemas.microsoft.com/office/drawing/2010/main" w="9525" cap="flat" cmpd="sng" algn="ctr">
          <a:solidFill>
            <a:sysClr val="windowText" lastClr="000000">
              <a:tint val="75000"/>
              <a:shade val="95000"/>
              <a:satMod val="105000"/>
            </a:sysClr>
          </a:solidFill>
          <a:prstDash val="solid"/>
          <a:round/>
        </a14:hiddenLine>
      </a:ext>
    </a:extLst>
  </c:spPr>
  <c:txPr>
    <a:bodyPr/>
    <a:lstStyle/>
    <a:p>
      <a:pPr>
        <a:defRPr sz="1400"/>
      </a:pPr>
      <a:endParaRPr lang="fr-FR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xMode val="edge"/>
          <c:yMode val="edge"/>
          <c:x val="1.7950517349457702E-2"/>
          <c:y val="0.13285764016894799"/>
          <c:w val="0.97756185331317802"/>
          <c:h val="0.85718195830922805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'1.10'!$B$29</c:f>
              <c:strCache>
                <c:ptCount val="1"/>
                <c:pt idx="0">
                  <c:v>Staples</c:v>
                </c:pt>
              </c:strCache>
            </c:strRef>
          </c:tx>
          <c:spPr>
            <a:solidFill>
              <a:srgbClr val="FFC000"/>
            </a:solidFill>
            <a:ln w="6350" cmpd="sng">
              <a:solidFill>
                <a:srgbClr val="000000"/>
              </a:solidFill>
              <a:round/>
            </a:ln>
            <a:effectLst/>
          </c:spPr>
          <c:invertIfNegative val="0"/>
          <c:cat>
            <c:strRef>
              <c:f>'1.10'!$A$30:$A$32</c:f>
              <c:strCache>
                <c:ptCount val="3"/>
                <c:pt idx="0">
                  <c:v> 2005-07</c:v>
                </c:pt>
                <c:pt idx="1">
                  <c:v> 2015-17</c:v>
                </c:pt>
                <c:pt idx="2">
                  <c:v>2027</c:v>
                </c:pt>
              </c:strCache>
            </c:strRef>
          </c:cat>
          <c:val>
            <c:numRef>
              <c:f>'1.10'!$B$30:$B$32</c:f>
              <c:numCache>
                <c:formatCode>General</c:formatCode>
                <c:ptCount val="3"/>
                <c:pt idx="0">
                  <c:v>1706.788805589694</c:v>
                </c:pt>
                <c:pt idx="1">
                  <c:v>1778.432393044563</c:v>
                </c:pt>
                <c:pt idx="2">
                  <c:v>1825.64880772014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07A-4B3B-855B-7252C806B8A9}"/>
            </c:ext>
          </c:extLst>
        </c:ser>
        <c:ser>
          <c:idx val="1"/>
          <c:order val="1"/>
          <c:tx>
            <c:strRef>
              <c:f>'1.10'!$C$29</c:f>
              <c:strCache>
                <c:ptCount val="1"/>
                <c:pt idx="0">
                  <c:v>Animal</c:v>
                </c:pt>
              </c:strCache>
            </c:strRef>
          </c:tx>
          <c:spPr>
            <a:solidFill>
              <a:srgbClr val="C00000"/>
            </a:solidFill>
            <a:ln w="6350" cmpd="sng">
              <a:solidFill>
                <a:srgbClr val="000000"/>
              </a:solidFill>
              <a:round/>
            </a:ln>
            <a:effectLst/>
          </c:spPr>
          <c:invertIfNegative val="0"/>
          <c:cat>
            <c:strRef>
              <c:f>'1.10'!$A$30:$A$32</c:f>
              <c:strCache>
                <c:ptCount val="3"/>
                <c:pt idx="0">
                  <c:v> 2005-07</c:v>
                </c:pt>
                <c:pt idx="1">
                  <c:v> 2015-17</c:v>
                </c:pt>
                <c:pt idx="2">
                  <c:v>2027</c:v>
                </c:pt>
              </c:strCache>
            </c:strRef>
          </c:cat>
          <c:val>
            <c:numRef>
              <c:f>'1.10'!$C$30:$C$32</c:f>
              <c:numCache>
                <c:formatCode>General</c:formatCode>
                <c:ptCount val="3"/>
                <c:pt idx="0">
                  <c:v>136.53684875888101</c:v>
                </c:pt>
                <c:pt idx="1">
                  <c:v>154.7135102146876</c:v>
                </c:pt>
                <c:pt idx="2">
                  <c:v>152.691930749775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07A-4B3B-855B-7252C806B8A9}"/>
            </c:ext>
          </c:extLst>
        </c:ser>
        <c:ser>
          <c:idx val="2"/>
          <c:order val="2"/>
          <c:tx>
            <c:strRef>
              <c:f>'1.10'!$D$29</c:f>
              <c:strCache>
                <c:ptCount val="1"/>
                <c:pt idx="0">
                  <c:v>Sugar/oil</c:v>
                </c:pt>
              </c:strCache>
            </c:strRef>
          </c:tx>
          <c:spPr>
            <a:solidFill>
              <a:srgbClr val="99CCFF"/>
            </a:solidFill>
            <a:ln w="6350" cmpd="sng">
              <a:solidFill>
                <a:srgbClr val="000000"/>
              </a:solidFill>
              <a:round/>
            </a:ln>
            <a:effectLst/>
          </c:spPr>
          <c:invertIfNegative val="0"/>
          <c:cat>
            <c:strRef>
              <c:f>'1.10'!$A$30:$A$32</c:f>
              <c:strCache>
                <c:ptCount val="3"/>
                <c:pt idx="0">
                  <c:v> 2005-07</c:v>
                </c:pt>
                <c:pt idx="1">
                  <c:v> 2015-17</c:v>
                </c:pt>
                <c:pt idx="2">
                  <c:v>2027</c:v>
                </c:pt>
              </c:strCache>
            </c:strRef>
          </c:cat>
          <c:val>
            <c:numRef>
              <c:f>'1.10'!$D$30:$D$32</c:f>
              <c:numCache>
                <c:formatCode>General</c:formatCode>
                <c:ptCount val="3"/>
                <c:pt idx="0">
                  <c:v>251.190521359153</c:v>
                </c:pt>
                <c:pt idx="1">
                  <c:v>289.50113827339487</c:v>
                </c:pt>
                <c:pt idx="2">
                  <c:v>330.2975350463779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007A-4B3B-855B-7252C806B8A9}"/>
            </c:ext>
          </c:extLst>
        </c:ser>
        <c:ser>
          <c:idx val="3"/>
          <c:order val="3"/>
          <c:tx>
            <c:strRef>
              <c:f>'1.10'!$E$29</c:f>
              <c:strCache>
                <c:ptCount val="1"/>
                <c:pt idx="0">
                  <c:v>Other</c:v>
                </c:pt>
              </c:strCache>
            </c:strRef>
          </c:tx>
          <c:spPr>
            <a:solidFill>
              <a:schemeClr val="bg1">
                <a:lumMod val="75000"/>
              </a:schemeClr>
            </a:solidFill>
            <a:ln w="6350" cmpd="sng">
              <a:solidFill>
                <a:srgbClr val="000000"/>
              </a:solidFill>
              <a:round/>
            </a:ln>
            <a:effectLst/>
          </c:spPr>
          <c:invertIfNegative val="0"/>
          <c:cat>
            <c:strRef>
              <c:f>'1.10'!$A$30:$A$32</c:f>
              <c:strCache>
                <c:ptCount val="3"/>
                <c:pt idx="0">
                  <c:v> 2005-07</c:v>
                </c:pt>
                <c:pt idx="1">
                  <c:v> 2015-17</c:v>
                </c:pt>
                <c:pt idx="2">
                  <c:v>2027</c:v>
                </c:pt>
              </c:strCache>
            </c:strRef>
          </c:cat>
          <c:val>
            <c:numRef>
              <c:f>'1.10'!$E$30:$E$32</c:f>
              <c:numCache>
                <c:formatCode>General</c:formatCode>
                <c:ptCount val="3"/>
                <c:pt idx="0">
                  <c:v>168.1549850646596</c:v>
                </c:pt>
                <c:pt idx="1">
                  <c:v>185.56910001324471</c:v>
                </c:pt>
                <c:pt idx="2">
                  <c:v>196.78700148298901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007A-4B3B-855B-7252C806B8A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824945568"/>
        <c:axId val="1824939712"/>
      </c:barChart>
      <c:catAx>
        <c:axId val="1824945568"/>
        <c:scaling>
          <c:orientation val="minMax"/>
        </c:scaling>
        <c:delete val="0"/>
        <c:axPos val="b"/>
        <c:majorGridlines>
          <c:spPr>
            <a:ln w="9525" cmpd="sng">
              <a:noFill/>
              <a:prstDash val="solid"/>
            </a:ln>
          </c:spPr>
        </c:majorGridlines>
        <c:numFmt formatCode="General" sourceLinked="1"/>
        <c:majorTickMark val="in"/>
        <c:minorTickMark val="none"/>
        <c:tickLblPos val="low"/>
        <c:spPr>
          <a:noFill/>
          <a:ln w="9525">
            <a:solidFill>
              <a:srgbClr val="000000"/>
            </a:solidFill>
            <a:prstDash val="solid"/>
          </a:ln>
          <a:effectLst/>
        </c:spPr>
        <c:txPr>
          <a:bodyPr rot="-60000000" vert="horz"/>
          <a:lstStyle/>
          <a:p>
            <a:pPr>
              <a:defRPr/>
            </a:pPr>
            <a:endParaRPr lang="fr-FR"/>
          </a:p>
        </c:txPr>
        <c:crossAx val="1824939712"/>
        <c:crosses val="autoZero"/>
        <c:auto val="1"/>
        <c:lblAlgn val="ctr"/>
        <c:lblOffset val="0"/>
        <c:tickLblSkip val="1"/>
        <c:noMultiLvlLbl val="0"/>
      </c:catAx>
      <c:valAx>
        <c:axId val="1824939712"/>
        <c:scaling>
          <c:orientation val="minMax"/>
        </c:scaling>
        <c:delete val="0"/>
        <c:axPos val="l"/>
        <c:majorGridlines>
          <c:spPr>
            <a:ln w="9525" cmpd="sng">
              <a:noFill/>
              <a:prstDash val="solid"/>
            </a:ln>
            <a:effectLst/>
          </c:spPr>
        </c:majorGridlines>
        <c:numFmt formatCode="General" sourceLinked="1"/>
        <c:majorTickMark val="in"/>
        <c:minorTickMark val="none"/>
        <c:tickLblPos val="nextTo"/>
        <c:spPr>
          <a:noFill/>
          <a:ln w="9525">
            <a:solidFill>
              <a:srgbClr val="000000"/>
            </a:solidFill>
            <a:prstDash val="solid"/>
          </a:ln>
          <a:effectLst/>
        </c:spPr>
        <c:txPr>
          <a:bodyPr rot="-60000000" vert="horz"/>
          <a:lstStyle/>
          <a:p>
            <a:pPr>
              <a:defRPr/>
            </a:pPr>
            <a:endParaRPr lang="fr-FR"/>
          </a:p>
        </c:txPr>
        <c:crossAx val="1824945568"/>
        <c:crosses val="autoZero"/>
        <c:crossBetween val="between"/>
      </c:valAx>
      <c:spPr>
        <a:solidFill>
          <a:srgbClr val="F4FFFF"/>
        </a:solidFill>
        <a:ln w="9525">
          <a:solidFill>
            <a:srgbClr val="000000"/>
          </a:solidFill>
        </a:ln>
        <a:effectLst/>
      </c:spPr>
    </c:plotArea>
    <c:legend>
      <c:legendPos val="b"/>
      <c:layout>
        <c:manualLayout>
          <c:xMode val="edge"/>
          <c:yMode val="edge"/>
          <c:x val="7.0762611853146903E-2"/>
          <c:y val="1.7376563121049699E-2"/>
          <c:w val="0.91010385938044203"/>
          <c:h val="6.5162111703936196E-2"/>
        </c:manualLayout>
      </c:layout>
      <c:overlay val="1"/>
      <c:spPr>
        <a:solidFill>
          <a:schemeClr val="bg1">
            <a:lumMod val="95000"/>
          </a:schemeClr>
        </a:solidFill>
        <a:ln>
          <a:noFill/>
        </a:ln>
        <a:effectLst/>
      </c:spPr>
      <c:txPr>
        <a:bodyPr rot="0" vert="horz"/>
        <a:lstStyle/>
        <a:p>
          <a:pPr>
            <a:defRPr/>
          </a:pPr>
          <a:endParaRPr lang="fr-FR"/>
        </a:p>
      </c:txPr>
    </c:legend>
    <c:plotVisOnly val="1"/>
    <c:dispBlanksAs val="gap"/>
    <c:showDLblsOverMax val="1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 w="9525" cap="flat" cmpd="sng" algn="ctr">
      <a:noFill/>
      <a:prstDash val="solid"/>
      <a:round/>
    </a:ln>
    <a:effectLst/>
    <a:extLst>
      <a:ext uri="{91240B29-F687-4F45-9708-019B960494DF}">
        <a14:hiddenLine xmlns:a14="http://schemas.microsoft.com/office/drawing/2010/main" w="9525" cap="flat" cmpd="sng" algn="ctr">
          <a:solidFill>
            <a:sysClr val="windowText" lastClr="000000">
              <a:lumMod val="15000"/>
              <a:lumOff val="85000"/>
            </a:sysClr>
          </a:solidFill>
          <a:prstDash val="solid"/>
          <a:round/>
        </a14:hiddenLine>
      </a:ext>
    </a:extLst>
  </c:spPr>
  <c:txPr>
    <a:bodyPr/>
    <a:lstStyle/>
    <a:p>
      <a:pPr>
        <a:defRPr sz="1400">
          <a:solidFill>
            <a:sysClr val="windowText" lastClr="000000"/>
          </a:solidFill>
        </a:defRPr>
      </a:pPr>
      <a:endParaRPr lang="fr-FR"/>
    </a:p>
  </c:txPr>
  <c:externalData r:id="rId1">
    <c:autoUpdate val="0"/>
  </c:externalData>
  <c:userShapes r:id="rId2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xMode val="edge"/>
          <c:yMode val="edge"/>
          <c:x val="1.7950517349457702E-2"/>
          <c:y val="0.13285764016894799"/>
          <c:w val="0.97756185331317802"/>
          <c:h val="0.85718195830922805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'1.10'!$P$30</c:f>
              <c:strCache>
                <c:ptCount val="1"/>
                <c:pt idx="0">
                  <c:v>Staples</c:v>
                </c:pt>
              </c:strCache>
            </c:strRef>
          </c:tx>
          <c:spPr>
            <a:solidFill>
              <a:srgbClr val="FFC000"/>
            </a:solidFill>
            <a:ln w="6350" cmpd="sng">
              <a:solidFill>
                <a:srgbClr val="000000"/>
              </a:solidFill>
              <a:round/>
            </a:ln>
            <a:effectLst/>
          </c:spPr>
          <c:invertIfNegative val="0"/>
          <c:cat>
            <c:strRef>
              <c:f>'1.10'!$O$31:$O$33</c:f>
              <c:strCache>
                <c:ptCount val="3"/>
                <c:pt idx="0">
                  <c:v> 2005-07</c:v>
                </c:pt>
                <c:pt idx="1">
                  <c:v> 2015-17</c:v>
                </c:pt>
                <c:pt idx="2">
                  <c:v>2027</c:v>
                </c:pt>
              </c:strCache>
            </c:strRef>
          </c:cat>
          <c:val>
            <c:numRef>
              <c:f>'1.10'!$P$31:$P$33</c:f>
              <c:numCache>
                <c:formatCode>General</c:formatCode>
                <c:ptCount val="3"/>
                <c:pt idx="0">
                  <c:v>41.354608672865993</c:v>
                </c:pt>
                <c:pt idx="1">
                  <c:v>44.912896406589667</c:v>
                </c:pt>
                <c:pt idx="2">
                  <c:v>46.868391281369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07A-4B3B-855B-7252C806B8A9}"/>
            </c:ext>
          </c:extLst>
        </c:ser>
        <c:ser>
          <c:idx val="1"/>
          <c:order val="1"/>
          <c:tx>
            <c:strRef>
              <c:f>'1.10'!$Q$30</c:f>
              <c:strCache>
                <c:ptCount val="1"/>
                <c:pt idx="0">
                  <c:v>Animal</c:v>
                </c:pt>
              </c:strCache>
            </c:strRef>
          </c:tx>
          <c:spPr>
            <a:solidFill>
              <a:srgbClr val="C00000"/>
            </a:solidFill>
            <a:ln w="6350" cmpd="sng">
              <a:solidFill>
                <a:srgbClr val="000000"/>
              </a:solidFill>
              <a:round/>
            </a:ln>
            <a:effectLst/>
          </c:spPr>
          <c:invertIfNegative val="0"/>
          <c:cat>
            <c:strRef>
              <c:f>'1.10'!$O$31:$O$33</c:f>
              <c:strCache>
                <c:ptCount val="3"/>
                <c:pt idx="0">
                  <c:v> 2005-07</c:v>
                </c:pt>
                <c:pt idx="1">
                  <c:v> 2015-17</c:v>
                </c:pt>
                <c:pt idx="2">
                  <c:v>2027</c:v>
                </c:pt>
              </c:strCache>
            </c:strRef>
          </c:cat>
          <c:val>
            <c:numRef>
              <c:f>'1.10'!$Q$31:$Q$33</c:f>
              <c:numCache>
                <c:formatCode>General</c:formatCode>
                <c:ptCount val="3"/>
                <c:pt idx="0">
                  <c:v>10.237962702282999</c:v>
                </c:pt>
                <c:pt idx="1">
                  <c:v>11.843514395035671</c:v>
                </c:pt>
                <c:pt idx="2">
                  <c:v>11.818231000951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07A-4B3B-855B-7252C806B8A9}"/>
            </c:ext>
          </c:extLst>
        </c:ser>
        <c:ser>
          <c:idx val="2"/>
          <c:order val="2"/>
          <c:tx>
            <c:strRef>
              <c:f>'1.10'!$R$30</c:f>
              <c:strCache>
                <c:ptCount val="1"/>
                <c:pt idx="0">
                  <c:v>Sugar/oil</c:v>
                </c:pt>
              </c:strCache>
            </c:strRef>
          </c:tx>
          <c:spPr>
            <a:solidFill>
              <a:srgbClr val="A7B9E3"/>
            </a:solidFill>
            <a:ln w="6350" cmpd="sng">
              <a:solidFill>
                <a:srgbClr val="000000"/>
              </a:solidFill>
              <a:round/>
            </a:ln>
            <a:effectLst/>
          </c:spPr>
          <c:invertIfNegative val="0"/>
          <c:cat>
            <c:strRef>
              <c:f>'1.10'!$O$31:$O$33</c:f>
              <c:strCache>
                <c:ptCount val="3"/>
                <c:pt idx="0">
                  <c:v> 2005-07</c:v>
                </c:pt>
                <c:pt idx="1">
                  <c:v> 2015-17</c:v>
                </c:pt>
                <c:pt idx="2">
                  <c:v>2027</c:v>
                </c:pt>
              </c:strCache>
            </c:strRef>
          </c:cat>
          <c:val>
            <c:numRef>
              <c:f>'1.10'!$R$31:$R$33</c:f>
              <c:numCache>
                <c:formatCode>General</c:formatCode>
                <c:ptCount val="3"/>
                <c:pt idx="0">
                  <c:v>5.3950240384666698E-2</c:v>
                </c:pt>
                <c:pt idx="1">
                  <c:v>4.9477010002999998E-2</c:v>
                </c:pt>
                <c:pt idx="2">
                  <c:v>4.9656773635999997E-2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007A-4B3B-855B-7252C806B8A9}"/>
            </c:ext>
          </c:extLst>
        </c:ser>
        <c:ser>
          <c:idx val="3"/>
          <c:order val="3"/>
          <c:tx>
            <c:strRef>
              <c:f>'1.10'!$S$30</c:f>
              <c:strCache>
                <c:ptCount val="1"/>
                <c:pt idx="0">
                  <c:v>Other</c:v>
                </c:pt>
              </c:strCache>
            </c:strRef>
          </c:tx>
          <c:spPr>
            <a:solidFill>
              <a:schemeClr val="bg1">
                <a:lumMod val="75000"/>
              </a:schemeClr>
            </a:solidFill>
            <a:ln w="6350" cmpd="sng">
              <a:solidFill>
                <a:srgbClr val="000000"/>
              </a:solidFill>
              <a:round/>
            </a:ln>
            <a:effectLst/>
          </c:spPr>
          <c:invertIfNegative val="0"/>
          <c:cat>
            <c:strRef>
              <c:f>'1.10'!$O$31:$O$33</c:f>
              <c:strCache>
                <c:ptCount val="3"/>
                <c:pt idx="0">
                  <c:v> 2005-07</c:v>
                </c:pt>
                <c:pt idx="1">
                  <c:v> 2015-17</c:v>
                </c:pt>
                <c:pt idx="2">
                  <c:v>2027</c:v>
                </c:pt>
              </c:strCache>
            </c:strRef>
          </c:cat>
          <c:val>
            <c:numRef>
              <c:f>'1.10'!$S$31:$S$33</c:f>
              <c:numCache>
                <c:formatCode>General</c:formatCode>
                <c:ptCount val="3"/>
                <c:pt idx="0">
                  <c:v>4.1649163447859987</c:v>
                </c:pt>
                <c:pt idx="1">
                  <c:v>4.7651110238456669</c:v>
                </c:pt>
                <c:pt idx="2">
                  <c:v>5.0562146939239998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007A-4B3B-855B-7252C806B8A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821912528"/>
        <c:axId val="1821917552"/>
      </c:barChart>
      <c:catAx>
        <c:axId val="1821912528"/>
        <c:scaling>
          <c:orientation val="minMax"/>
        </c:scaling>
        <c:delete val="0"/>
        <c:axPos val="b"/>
        <c:majorGridlines>
          <c:spPr>
            <a:ln w="9525" cmpd="sng">
              <a:noFill/>
              <a:prstDash val="solid"/>
            </a:ln>
          </c:spPr>
        </c:majorGridlines>
        <c:numFmt formatCode="General" sourceLinked="1"/>
        <c:majorTickMark val="in"/>
        <c:minorTickMark val="none"/>
        <c:tickLblPos val="low"/>
        <c:spPr>
          <a:noFill/>
          <a:ln w="9525">
            <a:solidFill>
              <a:srgbClr val="000000"/>
            </a:solidFill>
            <a:prstDash val="solid"/>
          </a:ln>
          <a:effectLst/>
        </c:spPr>
        <c:txPr>
          <a:bodyPr rot="-60000000" vert="horz"/>
          <a:lstStyle/>
          <a:p>
            <a:pPr>
              <a:defRPr/>
            </a:pPr>
            <a:endParaRPr lang="fr-FR"/>
          </a:p>
        </c:txPr>
        <c:crossAx val="1821917552"/>
        <c:crosses val="autoZero"/>
        <c:auto val="1"/>
        <c:lblAlgn val="ctr"/>
        <c:lblOffset val="0"/>
        <c:tickLblSkip val="1"/>
        <c:noMultiLvlLbl val="0"/>
      </c:catAx>
      <c:valAx>
        <c:axId val="1821917552"/>
        <c:scaling>
          <c:orientation val="minMax"/>
        </c:scaling>
        <c:delete val="0"/>
        <c:axPos val="l"/>
        <c:majorGridlines>
          <c:spPr>
            <a:ln w="9525" cmpd="sng">
              <a:noFill/>
              <a:prstDash val="solid"/>
            </a:ln>
            <a:effectLst/>
          </c:spPr>
        </c:majorGridlines>
        <c:numFmt formatCode="General" sourceLinked="1"/>
        <c:majorTickMark val="in"/>
        <c:minorTickMark val="none"/>
        <c:tickLblPos val="nextTo"/>
        <c:spPr>
          <a:noFill/>
          <a:ln w="9525">
            <a:solidFill>
              <a:srgbClr val="000000"/>
            </a:solidFill>
            <a:prstDash val="solid"/>
          </a:ln>
          <a:effectLst/>
        </c:spPr>
        <c:txPr>
          <a:bodyPr rot="-60000000" vert="horz"/>
          <a:lstStyle/>
          <a:p>
            <a:pPr>
              <a:defRPr/>
            </a:pPr>
            <a:endParaRPr lang="fr-FR"/>
          </a:p>
        </c:txPr>
        <c:crossAx val="1821912528"/>
        <c:crosses val="autoZero"/>
        <c:crossBetween val="between"/>
      </c:valAx>
      <c:spPr>
        <a:solidFill>
          <a:srgbClr val="F4FFFF"/>
        </a:solidFill>
        <a:ln w="9525">
          <a:solidFill>
            <a:srgbClr val="000000"/>
          </a:solidFill>
        </a:ln>
        <a:effectLst/>
      </c:spPr>
    </c:plotArea>
    <c:legend>
      <c:legendPos val="b"/>
      <c:layout>
        <c:manualLayout>
          <c:xMode val="edge"/>
          <c:yMode val="edge"/>
          <c:x val="7.3229743038561501E-2"/>
          <c:y val="1.7376563121049699E-2"/>
          <c:w val="0.90791736353988794"/>
          <c:h val="6.5162111703936196E-2"/>
        </c:manualLayout>
      </c:layout>
      <c:overlay val="1"/>
      <c:spPr>
        <a:solidFill>
          <a:schemeClr val="bg1">
            <a:lumMod val="95000"/>
          </a:schemeClr>
        </a:solidFill>
        <a:ln>
          <a:noFill/>
        </a:ln>
        <a:effectLst/>
      </c:spPr>
      <c:txPr>
        <a:bodyPr rot="0" vert="horz"/>
        <a:lstStyle/>
        <a:p>
          <a:pPr>
            <a:defRPr/>
          </a:pPr>
          <a:endParaRPr lang="fr-FR"/>
        </a:p>
      </c:txPr>
    </c:legend>
    <c:plotVisOnly val="1"/>
    <c:dispBlanksAs val="gap"/>
    <c:showDLblsOverMax val="1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 w="9525" cap="flat" cmpd="sng" algn="ctr">
      <a:noFill/>
      <a:prstDash val="solid"/>
      <a:round/>
    </a:ln>
    <a:effectLst/>
    <a:extLst>
      <a:ext uri="{91240B29-F687-4F45-9708-019B960494DF}">
        <a14:hiddenLine xmlns:a14="http://schemas.microsoft.com/office/drawing/2010/main" w="9525" cap="flat" cmpd="sng" algn="ctr">
          <a:solidFill>
            <a:sysClr val="windowText" lastClr="000000">
              <a:lumMod val="15000"/>
              <a:lumOff val="85000"/>
            </a:sysClr>
          </a:solidFill>
          <a:prstDash val="solid"/>
          <a:round/>
        </a14:hiddenLine>
      </a:ext>
    </a:extLst>
  </c:spPr>
  <c:txPr>
    <a:bodyPr/>
    <a:lstStyle/>
    <a:p>
      <a:pPr>
        <a:defRPr sz="1400">
          <a:solidFill>
            <a:sysClr val="windowText" lastClr="000000"/>
          </a:solidFill>
        </a:defRPr>
      </a:pPr>
      <a:endParaRPr lang="fr-FR"/>
    </a:p>
  </c:txPr>
  <c:externalData r:id="rId1">
    <c:autoUpdate val="0"/>
  </c:externalData>
  <c:userShapes r:id="rId2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0.103859845615041"/>
          <c:y val="0.16697421834290199"/>
          <c:w val="0.89165237415727105"/>
          <c:h val="0.7112875414539090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'1.11'!$N$65</c:f>
              <c:strCache>
                <c:ptCount val="1"/>
                <c:pt idx="0">
                  <c:v>2015-17</c:v>
                </c:pt>
              </c:strCache>
            </c:strRef>
          </c:tx>
          <c:spPr>
            <a:solidFill>
              <a:srgbClr val="FFFFFF">
                <a:lumMod val="75000"/>
              </a:srgbClr>
            </a:solidFill>
            <a:ln w="6350" cmpd="sng">
              <a:solidFill>
                <a:srgbClr val="000000"/>
              </a:solidFill>
              <a:round/>
            </a:ln>
            <a:effectLst/>
          </c:spPr>
          <c:invertIfNegative val="0"/>
          <c:cat>
            <c:strRef>
              <c:f>'1.11'!$M$66:$M$71</c:f>
              <c:strCache>
                <c:ptCount val="6"/>
                <c:pt idx="0">
                  <c:v>China</c:v>
                </c:pt>
                <c:pt idx="1">
                  <c:v>EU</c:v>
                </c:pt>
                <c:pt idx="2">
                  <c:v>United States</c:v>
                </c:pt>
                <c:pt idx="3">
                  <c:v>MENA</c:v>
                </c:pt>
                <c:pt idx="4">
                  <c:v>Brazil</c:v>
                </c:pt>
                <c:pt idx="5">
                  <c:v>India</c:v>
                </c:pt>
              </c:strCache>
            </c:strRef>
          </c:cat>
          <c:val>
            <c:numRef>
              <c:f>'1.11'!$N$66:$N$71</c:f>
              <c:numCache>
                <c:formatCode>General</c:formatCode>
                <c:ptCount val="6"/>
                <c:pt idx="0">
                  <c:v>315.68599218690952</c:v>
                </c:pt>
                <c:pt idx="1">
                  <c:v>264.18741870238591</c:v>
                </c:pt>
                <c:pt idx="2">
                  <c:v>238.52775777468801</c:v>
                </c:pt>
                <c:pt idx="3">
                  <c:v>94.156080407625396</c:v>
                </c:pt>
                <c:pt idx="4">
                  <c:v>75.013852441396082</c:v>
                </c:pt>
                <c:pt idx="5">
                  <c:v>53.295139958646203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FE3-4DE1-B821-D0FF140F97B5}"/>
            </c:ext>
          </c:extLst>
        </c:ser>
        <c:ser>
          <c:idx val="1"/>
          <c:order val="1"/>
          <c:tx>
            <c:strRef>
              <c:f>'1.11'!$O$65</c:f>
              <c:strCache>
                <c:ptCount val="1"/>
                <c:pt idx="0">
                  <c:v>2027</c:v>
                </c:pt>
              </c:strCache>
            </c:strRef>
          </c:tx>
          <c:spPr>
            <a:solidFill>
              <a:srgbClr val="BBE0E3">
                <a:lumMod val="50000"/>
              </a:srgbClr>
            </a:solidFill>
            <a:ln w="6350" cmpd="sng">
              <a:solidFill>
                <a:srgbClr val="000000"/>
              </a:solidFill>
              <a:round/>
            </a:ln>
            <a:effectLst/>
          </c:spPr>
          <c:invertIfNegative val="0"/>
          <c:cat>
            <c:strRef>
              <c:f>'1.11'!$M$66:$M$71</c:f>
              <c:strCache>
                <c:ptCount val="6"/>
                <c:pt idx="0">
                  <c:v>China</c:v>
                </c:pt>
                <c:pt idx="1">
                  <c:v>EU</c:v>
                </c:pt>
                <c:pt idx="2">
                  <c:v>United States</c:v>
                </c:pt>
                <c:pt idx="3">
                  <c:v>MENA</c:v>
                </c:pt>
                <c:pt idx="4">
                  <c:v>Brazil</c:v>
                </c:pt>
                <c:pt idx="5">
                  <c:v>India</c:v>
                </c:pt>
              </c:strCache>
            </c:strRef>
          </c:cat>
          <c:val>
            <c:numRef>
              <c:f>'1.11'!$O$66:$O$71</c:f>
              <c:numCache>
                <c:formatCode>General</c:formatCode>
                <c:ptCount val="6"/>
                <c:pt idx="0">
                  <c:v>393.11748405857969</c:v>
                </c:pt>
                <c:pt idx="1">
                  <c:v>265.33463580950149</c:v>
                </c:pt>
                <c:pt idx="2">
                  <c:v>264.929099748824</c:v>
                </c:pt>
                <c:pt idx="3">
                  <c:v>121.4708592221037</c:v>
                </c:pt>
                <c:pt idx="4">
                  <c:v>93.891653895783961</c:v>
                </c:pt>
                <c:pt idx="5">
                  <c:v>69.811125262976915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FE3-4DE1-B821-D0FF140F97B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769577984"/>
        <c:axId val="1769582656"/>
      </c:barChart>
      <c:catAx>
        <c:axId val="1769577984"/>
        <c:scaling>
          <c:orientation val="minMax"/>
        </c:scaling>
        <c:delete val="0"/>
        <c:axPos val="b"/>
        <c:majorGridlines>
          <c:spPr>
            <a:ln w="9525" cmpd="sng">
              <a:solidFill>
                <a:srgbClr val="FFFFFF"/>
              </a:solidFill>
              <a:prstDash val="solid"/>
            </a:ln>
          </c:spPr>
        </c:majorGridlines>
        <c:numFmt formatCode="General" sourceLinked="1"/>
        <c:majorTickMark val="in"/>
        <c:minorTickMark val="none"/>
        <c:tickLblPos val="low"/>
        <c:spPr>
          <a:noFill/>
          <a:ln w="9525">
            <a:solidFill>
              <a:srgbClr val="000000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c:spPr>
        <c:txPr>
          <a:bodyPr rot="-60000000" vert="horz"/>
          <a:lstStyle/>
          <a:p>
            <a:pPr>
              <a:defRPr/>
            </a:pPr>
            <a:endParaRPr lang="fr-FR"/>
          </a:p>
        </c:txPr>
        <c:crossAx val="1769582656"/>
        <c:crosses val="autoZero"/>
        <c:auto val="1"/>
        <c:lblAlgn val="ctr"/>
        <c:lblOffset val="0"/>
        <c:tickLblSkip val="1"/>
        <c:noMultiLvlLbl val="0"/>
      </c:catAx>
      <c:valAx>
        <c:axId val="1769582656"/>
        <c:scaling>
          <c:orientation val="minMax"/>
        </c:scaling>
        <c:delete val="0"/>
        <c:axPos val="l"/>
        <c:majorGridlines>
          <c:spPr>
            <a:ln w="9525" cmpd="sng">
              <a:solidFill>
                <a:srgbClr val="FFFFFF"/>
              </a:solidFill>
              <a:prstDash val="solid"/>
            </a:ln>
          </c:spPr>
        </c:majorGridlines>
        <c:title>
          <c:tx>
            <c:rich>
              <a:bodyPr rot="0" vert="horz"/>
              <a:lstStyle/>
              <a:p>
                <a:pPr>
                  <a:defRPr/>
                </a:pPr>
                <a:r>
                  <a:rPr lang="en-GB"/>
                  <a:t>Mt</a:t>
                </a:r>
              </a:p>
            </c:rich>
          </c:tx>
          <c:layout>
            <c:manualLayout>
              <c:xMode val="edge"/>
              <c:yMode val="edge"/>
              <c:x val="1.55183956466492E-2"/>
              <c:y val="3.6520390779661301E-2"/>
            </c:manualLayout>
          </c:layout>
          <c:overlay val="0"/>
        </c:title>
        <c:numFmt formatCode="General" sourceLinked="0"/>
        <c:majorTickMark val="in"/>
        <c:minorTickMark val="none"/>
        <c:tickLblPos val="nextTo"/>
        <c:spPr>
          <a:noFill/>
          <a:ln w="9525">
            <a:solidFill>
              <a:srgbClr val="000000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c:spPr>
        <c:txPr>
          <a:bodyPr rot="-60000000" vert="horz"/>
          <a:lstStyle/>
          <a:p>
            <a:pPr>
              <a:defRPr/>
            </a:pPr>
            <a:endParaRPr lang="fr-FR"/>
          </a:p>
        </c:txPr>
        <c:crossAx val="1769577984"/>
        <c:crosses val="autoZero"/>
        <c:crossBetween val="between"/>
      </c:valAx>
      <c:spPr>
        <a:solidFill>
          <a:srgbClr val="F4FFFF"/>
        </a:solidFill>
        <a:ln w="9525">
          <a:solidFill>
            <a:srgbClr val="000000"/>
          </a:solidFill>
        </a:ln>
      </c:spPr>
    </c:plotArea>
    <c:legend>
      <c:legendPos val="r"/>
      <c:layout>
        <c:manualLayout>
          <c:xMode val="edge"/>
          <c:yMode val="edge"/>
          <c:x val="0.100129964572463"/>
          <c:y val="1.9920803043647701E-2"/>
          <c:w val="0.89538240609017306"/>
          <c:h val="7.4703011413678994E-2"/>
        </c:manualLayout>
      </c:layout>
      <c:overlay val="1"/>
      <c:spPr>
        <a:solidFill>
          <a:srgbClr val="EAEAEA"/>
        </a:solidFill>
        <a:ln>
          <a:noFill/>
          <a:round/>
        </a:ln>
        <a:effectLst/>
        <a:extLst>
          <a:ext uri="{91240B29-F687-4F45-9708-019B960494DF}">
            <a14:hiddenLine xmlns:a14="http://schemas.microsoft.com/office/drawing/2010/main">
              <a:noFill/>
              <a:round/>
            </a14:hiddenLine>
          </a:ext>
        </a:extLst>
      </c:spPr>
    </c:legend>
    <c:plotVisOnly val="1"/>
    <c:dispBlanksAs val="gap"/>
    <c:showDLblsOverMax val="1"/>
  </c:chart>
  <c:spPr>
    <a:noFill/>
    <a:ln w="9525" cap="flat" cmpd="sng" algn="ctr">
      <a:noFill/>
      <a:prstDash val="solid"/>
      <a:round/>
    </a:ln>
    <a:effectLst/>
    <a:extLst>
      <a:ext uri="{909E8E84-426E-40DD-AFC4-6F175D3DCCD1}">
        <a14:hiddenFill xmlns:a14="http://schemas.microsoft.com/office/drawing/2010/main">
          <a:solidFill>
            <a:sysClr val="window" lastClr="FFFFFF"/>
          </a:solidFill>
        </a14:hiddenFill>
      </a:ext>
      <a:ext uri="{91240B29-F687-4F45-9708-019B960494DF}">
        <a14:hiddenLine xmlns:a14="http://schemas.microsoft.com/office/drawing/2010/main" w="9525" cap="flat" cmpd="sng" algn="ctr">
          <a:solidFill>
            <a:sysClr val="windowText" lastClr="000000">
              <a:tint val="75000"/>
              <a:shade val="95000"/>
              <a:satMod val="105000"/>
            </a:sysClr>
          </a:solidFill>
          <a:prstDash val="solid"/>
          <a:round/>
        </a14:hiddenLine>
      </a:ext>
    </a:extLst>
  </c:spPr>
  <c:txPr>
    <a:bodyPr/>
    <a:lstStyle/>
    <a:p>
      <a:pPr>
        <a:defRPr sz="1400" b="0" i="0" u="none" strike="noStrike" baseline="0">
          <a:solidFill>
            <a:srgbClr val="000000"/>
          </a:solidFill>
          <a:latin typeface="Constantia" panose="02030602050306030303" pitchFamily="18" charset="0"/>
          <a:ea typeface="Calibri"/>
          <a:cs typeface="Calibri"/>
        </a:defRPr>
      </a:pPr>
      <a:endParaRPr lang="fr-FR"/>
    </a:p>
  </c:txPr>
  <c:externalData r:id="rId2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xMode val="edge"/>
          <c:yMode val="edge"/>
          <c:x val="1.7950517349457702E-2"/>
          <c:y val="0.16815040146674901"/>
          <c:w val="0.97756185331317802"/>
          <c:h val="0.82188919701142704"/>
        </c:manualLayout>
      </c:layout>
      <c:barChart>
        <c:barDir val="col"/>
        <c:grouping val="stacked"/>
        <c:varyColors val="0"/>
        <c:ser>
          <c:idx val="2"/>
          <c:order val="2"/>
          <c:tx>
            <c:v>Projected1</c:v>
          </c:tx>
          <c:spPr>
            <a:solidFill>
              <a:srgbClr val="FFFFFF">
                <a:lumMod val="85000"/>
              </a:srgbClr>
            </a:solidFill>
            <a:ln>
              <a:solidFill>
                <a:srgbClr val="FFFFFF"/>
              </a:solidFill>
            </a:ln>
          </c:spPr>
          <c:invertIfNegative val="0"/>
          <c:cat>
            <c:numLit>
              <c:formatCode>General</c:formatCode>
              <c:ptCount val="28"/>
              <c:pt idx="0">
                <c:v>2000</c:v>
              </c:pt>
              <c:pt idx="1">
                <c:v>2001</c:v>
              </c:pt>
              <c:pt idx="2">
                <c:v>2002</c:v>
              </c:pt>
              <c:pt idx="3">
                <c:v>2003</c:v>
              </c:pt>
              <c:pt idx="4">
                <c:v>2004</c:v>
              </c:pt>
              <c:pt idx="5">
                <c:v>2005</c:v>
              </c:pt>
              <c:pt idx="6">
                <c:v>2006</c:v>
              </c:pt>
              <c:pt idx="7">
                <c:v>2007</c:v>
              </c:pt>
              <c:pt idx="8">
                <c:v>2008</c:v>
              </c:pt>
              <c:pt idx="9">
                <c:v>2009</c:v>
              </c:pt>
              <c:pt idx="10">
                <c:v>2010</c:v>
              </c:pt>
              <c:pt idx="11">
                <c:v>2011</c:v>
              </c:pt>
              <c:pt idx="12">
                <c:v>2012</c:v>
              </c:pt>
              <c:pt idx="13">
                <c:v>2013</c:v>
              </c:pt>
              <c:pt idx="14">
                <c:v>2014</c:v>
              </c:pt>
              <c:pt idx="15">
                <c:v>2015</c:v>
              </c:pt>
              <c:pt idx="16">
                <c:v>2016</c:v>
              </c:pt>
              <c:pt idx="17">
                <c:v>2017</c:v>
              </c:pt>
              <c:pt idx="18">
                <c:v>2018</c:v>
              </c:pt>
              <c:pt idx="19">
                <c:v>2019</c:v>
              </c:pt>
              <c:pt idx="20">
                <c:v>2020</c:v>
              </c:pt>
              <c:pt idx="21">
                <c:v>2021</c:v>
              </c:pt>
              <c:pt idx="22">
                <c:v>2022</c:v>
              </c:pt>
              <c:pt idx="23">
                <c:v>2023</c:v>
              </c:pt>
              <c:pt idx="24">
                <c:v>2024</c:v>
              </c:pt>
              <c:pt idx="25">
                <c:v>2025</c:v>
              </c:pt>
              <c:pt idx="26">
                <c:v>2026</c:v>
              </c:pt>
              <c:pt idx="27">
                <c:v>2027</c:v>
              </c:pt>
            </c:numLit>
          </c:cat>
          <c:val>
            <c:numLit>
              <c:formatCode>General</c:formatCode>
              <c:ptCount val="28"/>
              <c:pt idx="0">
                <c:v>0</c:v>
              </c:pt>
              <c:pt idx="1">
                <c:v>0</c:v>
              </c:pt>
              <c:pt idx="2">
                <c:v>0</c:v>
              </c:pt>
              <c:pt idx="3">
                <c:v>0</c:v>
              </c:pt>
              <c:pt idx="4">
                <c:v>0</c:v>
              </c:pt>
              <c:pt idx="5">
                <c:v>0</c:v>
              </c:pt>
              <c:pt idx="6">
                <c:v>0</c:v>
              </c:pt>
              <c:pt idx="7">
                <c:v>0</c:v>
              </c:pt>
              <c:pt idx="8">
                <c:v>0</c:v>
              </c:pt>
              <c:pt idx="9">
                <c:v>0</c:v>
              </c:pt>
              <c:pt idx="10">
                <c:v>0</c:v>
              </c:pt>
              <c:pt idx="11">
                <c:v>0</c:v>
              </c:pt>
              <c:pt idx="12">
                <c:v>0</c:v>
              </c:pt>
              <c:pt idx="13">
                <c:v>0</c:v>
              </c:pt>
              <c:pt idx="14">
                <c:v>0</c:v>
              </c:pt>
              <c:pt idx="15">
                <c:v>0</c:v>
              </c:pt>
              <c:pt idx="16">
                <c:v>0</c:v>
              </c:pt>
              <c:pt idx="17">
                <c:v>0</c:v>
              </c:pt>
              <c:pt idx="18">
                <c:v>1</c:v>
              </c:pt>
              <c:pt idx="19">
                <c:v>1</c:v>
              </c:pt>
              <c:pt idx="20">
                <c:v>1</c:v>
              </c:pt>
              <c:pt idx="21">
                <c:v>1</c:v>
              </c:pt>
              <c:pt idx="22">
                <c:v>1</c:v>
              </c:pt>
              <c:pt idx="23">
                <c:v>1</c:v>
              </c:pt>
              <c:pt idx="24">
                <c:v>1</c:v>
              </c:pt>
              <c:pt idx="25">
                <c:v>1</c:v>
              </c:pt>
              <c:pt idx="26">
                <c:v>1</c:v>
              </c:pt>
              <c:pt idx="27">
                <c:v>1</c:v>
              </c:pt>
            </c:numLit>
          </c:val>
          <c:extLst>
            <c:ext xmlns:c16="http://schemas.microsoft.com/office/drawing/2014/chart" uri="{C3380CC4-5D6E-409C-BE32-E72D297353CC}">
              <c16:uniqueId val="{00000000-F34F-499E-B0EF-17D783155BA6}"/>
            </c:ext>
          </c:extLst>
        </c:ser>
        <c:ser>
          <c:idx val="3"/>
          <c:order val="3"/>
          <c:tx>
            <c:v>Projected2</c:v>
          </c:tx>
          <c:spPr>
            <a:solidFill>
              <a:srgbClr val="FFFFFF">
                <a:lumMod val="85000"/>
              </a:srgbClr>
            </a:solidFill>
            <a:ln>
              <a:solidFill>
                <a:srgbClr val="FFFFFF"/>
              </a:solidFill>
            </a:ln>
          </c:spPr>
          <c:invertIfNegative val="0"/>
          <c:cat>
            <c:numLit>
              <c:formatCode>General</c:formatCode>
              <c:ptCount val="28"/>
              <c:pt idx="0">
                <c:v>2000</c:v>
              </c:pt>
              <c:pt idx="1">
                <c:v>2001</c:v>
              </c:pt>
              <c:pt idx="2">
                <c:v>2002</c:v>
              </c:pt>
              <c:pt idx="3">
                <c:v>2003</c:v>
              </c:pt>
              <c:pt idx="4">
                <c:v>2004</c:v>
              </c:pt>
              <c:pt idx="5">
                <c:v>2005</c:v>
              </c:pt>
              <c:pt idx="6">
                <c:v>2006</c:v>
              </c:pt>
              <c:pt idx="7">
                <c:v>2007</c:v>
              </c:pt>
              <c:pt idx="8">
                <c:v>2008</c:v>
              </c:pt>
              <c:pt idx="9">
                <c:v>2009</c:v>
              </c:pt>
              <c:pt idx="10">
                <c:v>2010</c:v>
              </c:pt>
              <c:pt idx="11">
                <c:v>2011</c:v>
              </c:pt>
              <c:pt idx="12">
                <c:v>2012</c:v>
              </c:pt>
              <c:pt idx="13">
                <c:v>2013</c:v>
              </c:pt>
              <c:pt idx="14">
                <c:v>2014</c:v>
              </c:pt>
              <c:pt idx="15">
                <c:v>2015</c:v>
              </c:pt>
              <c:pt idx="16">
                <c:v>2016</c:v>
              </c:pt>
              <c:pt idx="17">
                <c:v>2017</c:v>
              </c:pt>
              <c:pt idx="18">
                <c:v>2018</c:v>
              </c:pt>
              <c:pt idx="19">
                <c:v>2019</c:v>
              </c:pt>
              <c:pt idx="20">
                <c:v>2020</c:v>
              </c:pt>
              <c:pt idx="21">
                <c:v>2021</c:v>
              </c:pt>
              <c:pt idx="22">
                <c:v>2022</c:v>
              </c:pt>
              <c:pt idx="23">
                <c:v>2023</c:v>
              </c:pt>
              <c:pt idx="24">
                <c:v>2024</c:v>
              </c:pt>
              <c:pt idx="25">
                <c:v>2025</c:v>
              </c:pt>
              <c:pt idx="26">
                <c:v>2026</c:v>
              </c:pt>
              <c:pt idx="27">
                <c:v>2027</c:v>
              </c:pt>
            </c:numLit>
          </c:cat>
          <c:val>
            <c:numLit>
              <c:formatCode>General</c:formatCode>
              <c:ptCount val="28"/>
              <c:pt idx="0">
                <c:v>0</c:v>
              </c:pt>
              <c:pt idx="1">
                <c:v>0</c:v>
              </c:pt>
              <c:pt idx="2">
                <c:v>0</c:v>
              </c:pt>
              <c:pt idx="3">
                <c:v>0</c:v>
              </c:pt>
              <c:pt idx="4">
                <c:v>0</c:v>
              </c:pt>
              <c:pt idx="5">
                <c:v>0</c:v>
              </c:pt>
              <c:pt idx="6">
                <c:v>0</c:v>
              </c:pt>
              <c:pt idx="7">
                <c:v>0</c:v>
              </c:pt>
              <c:pt idx="8">
                <c:v>0</c:v>
              </c:pt>
              <c:pt idx="9">
                <c:v>0</c:v>
              </c:pt>
              <c:pt idx="10">
                <c:v>0</c:v>
              </c:pt>
              <c:pt idx="11">
                <c:v>0</c:v>
              </c:pt>
              <c:pt idx="12">
                <c:v>0</c:v>
              </c:pt>
              <c:pt idx="13">
                <c:v>0</c:v>
              </c:pt>
              <c:pt idx="14">
                <c:v>0</c:v>
              </c:pt>
              <c:pt idx="15">
                <c:v>0</c:v>
              </c:pt>
              <c:pt idx="16">
                <c:v>0</c:v>
              </c:pt>
              <c:pt idx="17">
                <c:v>0</c:v>
              </c:pt>
              <c:pt idx="18">
                <c:v>1</c:v>
              </c:pt>
              <c:pt idx="19">
                <c:v>1</c:v>
              </c:pt>
              <c:pt idx="20">
                <c:v>1</c:v>
              </c:pt>
              <c:pt idx="21">
                <c:v>1</c:v>
              </c:pt>
              <c:pt idx="22">
                <c:v>1</c:v>
              </c:pt>
              <c:pt idx="23">
                <c:v>1</c:v>
              </c:pt>
              <c:pt idx="24">
                <c:v>1</c:v>
              </c:pt>
              <c:pt idx="25">
                <c:v>1</c:v>
              </c:pt>
              <c:pt idx="26">
                <c:v>1</c:v>
              </c:pt>
              <c:pt idx="27">
                <c:v>1</c:v>
              </c:pt>
            </c:numLit>
          </c:val>
          <c:extLst>
            <c:ext xmlns:c16="http://schemas.microsoft.com/office/drawing/2014/chart" uri="{C3380CC4-5D6E-409C-BE32-E72D297353CC}">
              <c16:uniqueId val="{00000001-F34F-499E-B0EF-17D783155BA6}"/>
            </c:ext>
          </c:extLst>
        </c:ser>
        <c:ser>
          <c:idx val="4"/>
          <c:order val="4"/>
          <c:tx>
            <c:v>Projected3</c:v>
          </c:tx>
          <c:spPr>
            <a:solidFill>
              <a:srgbClr val="FFFFFF">
                <a:lumMod val="85000"/>
              </a:srgbClr>
            </a:solidFill>
            <a:ln>
              <a:solidFill>
                <a:srgbClr val="FFFFFF"/>
              </a:solidFill>
            </a:ln>
          </c:spPr>
          <c:invertIfNegative val="0"/>
          <c:cat>
            <c:numLit>
              <c:formatCode>General</c:formatCode>
              <c:ptCount val="28"/>
              <c:pt idx="0">
                <c:v>2000</c:v>
              </c:pt>
              <c:pt idx="1">
                <c:v>2001</c:v>
              </c:pt>
              <c:pt idx="2">
                <c:v>2002</c:v>
              </c:pt>
              <c:pt idx="3">
                <c:v>2003</c:v>
              </c:pt>
              <c:pt idx="4">
                <c:v>2004</c:v>
              </c:pt>
              <c:pt idx="5">
                <c:v>2005</c:v>
              </c:pt>
              <c:pt idx="6">
                <c:v>2006</c:v>
              </c:pt>
              <c:pt idx="7">
                <c:v>2007</c:v>
              </c:pt>
              <c:pt idx="8">
                <c:v>2008</c:v>
              </c:pt>
              <c:pt idx="9">
                <c:v>2009</c:v>
              </c:pt>
              <c:pt idx="10">
                <c:v>2010</c:v>
              </c:pt>
              <c:pt idx="11">
                <c:v>2011</c:v>
              </c:pt>
              <c:pt idx="12">
                <c:v>2012</c:v>
              </c:pt>
              <c:pt idx="13">
                <c:v>2013</c:v>
              </c:pt>
              <c:pt idx="14">
                <c:v>2014</c:v>
              </c:pt>
              <c:pt idx="15">
                <c:v>2015</c:v>
              </c:pt>
              <c:pt idx="16">
                <c:v>2016</c:v>
              </c:pt>
              <c:pt idx="17">
                <c:v>2017</c:v>
              </c:pt>
              <c:pt idx="18">
                <c:v>2018</c:v>
              </c:pt>
              <c:pt idx="19">
                <c:v>2019</c:v>
              </c:pt>
              <c:pt idx="20">
                <c:v>2020</c:v>
              </c:pt>
              <c:pt idx="21">
                <c:v>2021</c:v>
              </c:pt>
              <c:pt idx="22">
                <c:v>2022</c:v>
              </c:pt>
              <c:pt idx="23">
                <c:v>2023</c:v>
              </c:pt>
              <c:pt idx="24">
                <c:v>2024</c:v>
              </c:pt>
              <c:pt idx="25">
                <c:v>2025</c:v>
              </c:pt>
              <c:pt idx="26">
                <c:v>2026</c:v>
              </c:pt>
              <c:pt idx="27">
                <c:v>2027</c:v>
              </c:pt>
            </c:numLit>
          </c:cat>
          <c:val>
            <c:numLit>
              <c:formatCode>General</c:formatCode>
              <c:ptCount val="28"/>
              <c:pt idx="0">
                <c:v>0</c:v>
              </c:pt>
              <c:pt idx="1">
                <c:v>0</c:v>
              </c:pt>
              <c:pt idx="2">
                <c:v>0</c:v>
              </c:pt>
              <c:pt idx="3">
                <c:v>0</c:v>
              </c:pt>
              <c:pt idx="4">
                <c:v>0</c:v>
              </c:pt>
              <c:pt idx="5">
                <c:v>0</c:v>
              </c:pt>
              <c:pt idx="6">
                <c:v>0</c:v>
              </c:pt>
              <c:pt idx="7">
                <c:v>0</c:v>
              </c:pt>
              <c:pt idx="8">
                <c:v>0</c:v>
              </c:pt>
              <c:pt idx="9">
                <c:v>0</c:v>
              </c:pt>
              <c:pt idx="10">
                <c:v>0</c:v>
              </c:pt>
              <c:pt idx="11">
                <c:v>0</c:v>
              </c:pt>
              <c:pt idx="12">
                <c:v>0</c:v>
              </c:pt>
              <c:pt idx="13">
                <c:v>0</c:v>
              </c:pt>
              <c:pt idx="14">
                <c:v>0</c:v>
              </c:pt>
              <c:pt idx="15">
                <c:v>0</c:v>
              </c:pt>
              <c:pt idx="16">
                <c:v>0</c:v>
              </c:pt>
              <c:pt idx="17">
                <c:v>0</c:v>
              </c:pt>
              <c:pt idx="18">
                <c:v>1</c:v>
              </c:pt>
              <c:pt idx="19">
                <c:v>1</c:v>
              </c:pt>
              <c:pt idx="20">
                <c:v>1</c:v>
              </c:pt>
              <c:pt idx="21">
                <c:v>1</c:v>
              </c:pt>
              <c:pt idx="22">
                <c:v>1</c:v>
              </c:pt>
              <c:pt idx="23">
                <c:v>1</c:v>
              </c:pt>
              <c:pt idx="24">
                <c:v>1</c:v>
              </c:pt>
              <c:pt idx="25">
                <c:v>1</c:v>
              </c:pt>
              <c:pt idx="26">
                <c:v>1</c:v>
              </c:pt>
              <c:pt idx="27">
                <c:v>1</c:v>
              </c:pt>
            </c:numLit>
          </c:val>
          <c:extLst>
            <c:ext xmlns:c16="http://schemas.microsoft.com/office/drawing/2014/chart" uri="{C3380CC4-5D6E-409C-BE32-E72D297353CC}">
              <c16:uniqueId val="{00000002-F34F-499E-B0EF-17D783155BA6}"/>
            </c:ext>
          </c:extLst>
        </c:ser>
        <c:ser>
          <c:idx val="5"/>
          <c:order val="5"/>
          <c:tx>
            <c:v>Projected4</c:v>
          </c:tx>
          <c:spPr>
            <a:solidFill>
              <a:srgbClr val="FFFFFF">
                <a:lumMod val="85000"/>
              </a:srgbClr>
            </a:solidFill>
            <a:ln>
              <a:solidFill>
                <a:srgbClr val="FFFFFF"/>
              </a:solidFill>
            </a:ln>
          </c:spPr>
          <c:invertIfNegative val="0"/>
          <c:cat>
            <c:numLit>
              <c:formatCode>General</c:formatCode>
              <c:ptCount val="28"/>
              <c:pt idx="0">
                <c:v>2000</c:v>
              </c:pt>
              <c:pt idx="1">
                <c:v>2001</c:v>
              </c:pt>
              <c:pt idx="2">
                <c:v>2002</c:v>
              </c:pt>
              <c:pt idx="3">
                <c:v>2003</c:v>
              </c:pt>
              <c:pt idx="4">
                <c:v>2004</c:v>
              </c:pt>
              <c:pt idx="5">
                <c:v>2005</c:v>
              </c:pt>
              <c:pt idx="6">
                <c:v>2006</c:v>
              </c:pt>
              <c:pt idx="7">
                <c:v>2007</c:v>
              </c:pt>
              <c:pt idx="8">
                <c:v>2008</c:v>
              </c:pt>
              <c:pt idx="9">
                <c:v>2009</c:v>
              </c:pt>
              <c:pt idx="10">
                <c:v>2010</c:v>
              </c:pt>
              <c:pt idx="11">
                <c:v>2011</c:v>
              </c:pt>
              <c:pt idx="12">
                <c:v>2012</c:v>
              </c:pt>
              <c:pt idx="13">
                <c:v>2013</c:v>
              </c:pt>
              <c:pt idx="14">
                <c:v>2014</c:v>
              </c:pt>
              <c:pt idx="15">
                <c:v>2015</c:v>
              </c:pt>
              <c:pt idx="16">
                <c:v>2016</c:v>
              </c:pt>
              <c:pt idx="17">
                <c:v>2017</c:v>
              </c:pt>
              <c:pt idx="18">
                <c:v>2018</c:v>
              </c:pt>
              <c:pt idx="19">
                <c:v>2019</c:v>
              </c:pt>
              <c:pt idx="20">
                <c:v>2020</c:v>
              </c:pt>
              <c:pt idx="21">
                <c:v>2021</c:v>
              </c:pt>
              <c:pt idx="22">
                <c:v>2022</c:v>
              </c:pt>
              <c:pt idx="23">
                <c:v>2023</c:v>
              </c:pt>
              <c:pt idx="24">
                <c:v>2024</c:v>
              </c:pt>
              <c:pt idx="25">
                <c:v>2025</c:v>
              </c:pt>
              <c:pt idx="26">
                <c:v>2026</c:v>
              </c:pt>
              <c:pt idx="27">
                <c:v>2027</c:v>
              </c:pt>
            </c:numLit>
          </c:cat>
          <c:val>
            <c:numLit>
              <c:formatCode>General</c:formatCode>
              <c:ptCount val="28"/>
              <c:pt idx="0">
                <c:v>0</c:v>
              </c:pt>
              <c:pt idx="1">
                <c:v>0</c:v>
              </c:pt>
              <c:pt idx="2">
                <c:v>0</c:v>
              </c:pt>
              <c:pt idx="3">
                <c:v>0</c:v>
              </c:pt>
              <c:pt idx="4">
                <c:v>0</c:v>
              </c:pt>
              <c:pt idx="5">
                <c:v>0</c:v>
              </c:pt>
              <c:pt idx="6">
                <c:v>0</c:v>
              </c:pt>
              <c:pt idx="7">
                <c:v>0</c:v>
              </c:pt>
              <c:pt idx="8">
                <c:v>0</c:v>
              </c:pt>
              <c:pt idx="9">
                <c:v>0</c:v>
              </c:pt>
              <c:pt idx="10">
                <c:v>0</c:v>
              </c:pt>
              <c:pt idx="11">
                <c:v>0</c:v>
              </c:pt>
              <c:pt idx="12">
                <c:v>0</c:v>
              </c:pt>
              <c:pt idx="13">
                <c:v>0</c:v>
              </c:pt>
              <c:pt idx="14">
                <c:v>0</c:v>
              </c:pt>
              <c:pt idx="15">
                <c:v>0</c:v>
              </c:pt>
              <c:pt idx="16">
                <c:v>0</c:v>
              </c:pt>
              <c:pt idx="17">
                <c:v>0</c:v>
              </c:pt>
              <c:pt idx="18">
                <c:v>1</c:v>
              </c:pt>
              <c:pt idx="19">
                <c:v>1</c:v>
              </c:pt>
              <c:pt idx="20">
                <c:v>1</c:v>
              </c:pt>
              <c:pt idx="21">
                <c:v>1</c:v>
              </c:pt>
              <c:pt idx="22">
                <c:v>1</c:v>
              </c:pt>
              <c:pt idx="23">
                <c:v>1</c:v>
              </c:pt>
              <c:pt idx="24">
                <c:v>1</c:v>
              </c:pt>
              <c:pt idx="25">
                <c:v>1</c:v>
              </c:pt>
              <c:pt idx="26">
                <c:v>1</c:v>
              </c:pt>
              <c:pt idx="27">
                <c:v>1</c:v>
              </c:pt>
            </c:numLit>
          </c:val>
          <c:extLst>
            <c:ext xmlns:c16="http://schemas.microsoft.com/office/drawing/2014/chart" uri="{C3380CC4-5D6E-409C-BE32-E72D297353CC}">
              <c16:uniqueId val="{00000003-F34F-499E-B0EF-17D783155BA6}"/>
            </c:ext>
          </c:extLst>
        </c:ser>
        <c:ser>
          <c:idx val="6"/>
          <c:order val="6"/>
          <c:tx>
            <c:v>Projected5</c:v>
          </c:tx>
          <c:spPr>
            <a:solidFill>
              <a:srgbClr val="FFFFFF">
                <a:lumMod val="85000"/>
              </a:srgbClr>
            </a:solidFill>
            <a:ln>
              <a:solidFill>
                <a:srgbClr val="FFFFFF"/>
              </a:solidFill>
            </a:ln>
          </c:spPr>
          <c:invertIfNegative val="0"/>
          <c:cat>
            <c:numLit>
              <c:formatCode>General</c:formatCode>
              <c:ptCount val="28"/>
              <c:pt idx="0">
                <c:v>2000</c:v>
              </c:pt>
              <c:pt idx="1">
                <c:v>2001</c:v>
              </c:pt>
              <c:pt idx="2">
                <c:v>2002</c:v>
              </c:pt>
              <c:pt idx="3">
                <c:v>2003</c:v>
              </c:pt>
              <c:pt idx="4">
                <c:v>2004</c:v>
              </c:pt>
              <c:pt idx="5">
                <c:v>2005</c:v>
              </c:pt>
              <c:pt idx="6">
                <c:v>2006</c:v>
              </c:pt>
              <c:pt idx="7">
                <c:v>2007</c:v>
              </c:pt>
              <c:pt idx="8">
                <c:v>2008</c:v>
              </c:pt>
              <c:pt idx="9">
                <c:v>2009</c:v>
              </c:pt>
              <c:pt idx="10">
                <c:v>2010</c:v>
              </c:pt>
              <c:pt idx="11">
                <c:v>2011</c:v>
              </c:pt>
              <c:pt idx="12">
                <c:v>2012</c:v>
              </c:pt>
              <c:pt idx="13">
                <c:v>2013</c:v>
              </c:pt>
              <c:pt idx="14">
                <c:v>2014</c:v>
              </c:pt>
              <c:pt idx="15">
                <c:v>2015</c:v>
              </c:pt>
              <c:pt idx="16">
                <c:v>2016</c:v>
              </c:pt>
              <c:pt idx="17">
                <c:v>2017</c:v>
              </c:pt>
              <c:pt idx="18">
                <c:v>2018</c:v>
              </c:pt>
              <c:pt idx="19">
                <c:v>2019</c:v>
              </c:pt>
              <c:pt idx="20">
                <c:v>2020</c:v>
              </c:pt>
              <c:pt idx="21">
                <c:v>2021</c:v>
              </c:pt>
              <c:pt idx="22">
                <c:v>2022</c:v>
              </c:pt>
              <c:pt idx="23">
                <c:v>2023</c:v>
              </c:pt>
              <c:pt idx="24">
                <c:v>2024</c:v>
              </c:pt>
              <c:pt idx="25">
                <c:v>2025</c:v>
              </c:pt>
              <c:pt idx="26">
                <c:v>2026</c:v>
              </c:pt>
              <c:pt idx="27">
                <c:v>2027</c:v>
              </c:pt>
            </c:numLit>
          </c:cat>
          <c:val>
            <c:numLit>
              <c:formatCode>General</c:formatCode>
              <c:ptCount val="28"/>
              <c:pt idx="0">
                <c:v>0</c:v>
              </c:pt>
              <c:pt idx="1">
                <c:v>0</c:v>
              </c:pt>
              <c:pt idx="2">
                <c:v>0</c:v>
              </c:pt>
              <c:pt idx="3">
                <c:v>0</c:v>
              </c:pt>
              <c:pt idx="4">
                <c:v>0</c:v>
              </c:pt>
              <c:pt idx="5">
                <c:v>0</c:v>
              </c:pt>
              <c:pt idx="6">
                <c:v>0</c:v>
              </c:pt>
              <c:pt idx="7">
                <c:v>0</c:v>
              </c:pt>
              <c:pt idx="8">
                <c:v>0</c:v>
              </c:pt>
              <c:pt idx="9">
                <c:v>0</c:v>
              </c:pt>
              <c:pt idx="10">
                <c:v>0</c:v>
              </c:pt>
              <c:pt idx="11">
                <c:v>0</c:v>
              </c:pt>
              <c:pt idx="12">
                <c:v>0</c:v>
              </c:pt>
              <c:pt idx="13">
                <c:v>0</c:v>
              </c:pt>
              <c:pt idx="14">
                <c:v>0</c:v>
              </c:pt>
              <c:pt idx="15">
                <c:v>0</c:v>
              </c:pt>
              <c:pt idx="16">
                <c:v>0</c:v>
              </c:pt>
              <c:pt idx="17">
                <c:v>0</c:v>
              </c:pt>
              <c:pt idx="18">
                <c:v>1</c:v>
              </c:pt>
              <c:pt idx="19">
                <c:v>1</c:v>
              </c:pt>
              <c:pt idx="20">
                <c:v>1</c:v>
              </c:pt>
              <c:pt idx="21">
                <c:v>1</c:v>
              </c:pt>
              <c:pt idx="22">
                <c:v>1</c:v>
              </c:pt>
              <c:pt idx="23">
                <c:v>1</c:v>
              </c:pt>
              <c:pt idx="24">
                <c:v>1</c:v>
              </c:pt>
              <c:pt idx="25">
                <c:v>1</c:v>
              </c:pt>
              <c:pt idx="26">
                <c:v>1</c:v>
              </c:pt>
              <c:pt idx="27">
                <c:v>1</c:v>
              </c:pt>
            </c:numLit>
          </c:val>
          <c:extLst>
            <c:ext xmlns:c16="http://schemas.microsoft.com/office/drawing/2014/chart" uri="{C3380CC4-5D6E-409C-BE32-E72D297353CC}">
              <c16:uniqueId val="{00000004-F34F-499E-B0EF-17D783155BA6}"/>
            </c:ext>
          </c:extLst>
        </c:ser>
        <c:ser>
          <c:idx val="7"/>
          <c:order val="7"/>
          <c:tx>
            <c:v>Projected6</c:v>
          </c:tx>
          <c:spPr>
            <a:solidFill>
              <a:srgbClr val="FFFFFF">
                <a:lumMod val="85000"/>
              </a:srgbClr>
            </a:solidFill>
            <a:ln>
              <a:solidFill>
                <a:srgbClr val="FFFFFF"/>
              </a:solidFill>
            </a:ln>
          </c:spPr>
          <c:invertIfNegative val="0"/>
          <c:cat>
            <c:numLit>
              <c:formatCode>General</c:formatCode>
              <c:ptCount val="28"/>
              <c:pt idx="0">
                <c:v>2000</c:v>
              </c:pt>
              <c:pt idx="1">
                <c:v>2001</c:v>
              </c:pt>
              <c:pt idx="2">
                <c:v>2002</c:v>
              </c:pt>
              <c:pt idx="3">
                <c:v>2003</c:v>
              </c:pt>
              <c:pt idx="4">
                <c:v>2004</c:v>
              </c:pt>
              <c:pt idx="5">
                <c:v>2005</c:v>
              </c:pt>
              <c:pt idx="6">
                <c:v>2006</c:v>
              </c:pt>
              <c:pt idx="7">
                <c:v>2007</c:v>
              </c:pt>
              <c:pt idx="8">
                <c:v>2008</c:v>
              </c:pt>
              <c:pt idx="9">
                <c:v>2009</c:v>
              </c:pt>
              <c:pt idx="10">
                <c:v>2010</c:v>
              </c:pt>
              <c:pt idx="11">
                <c:v>2011</c:v>
              </c:pt>
              <c:pt idx="12">
                <c:v>2012</c:v>
              </c:pt>
              <c:pt idx="13">
                <c:v>2013</c:v>
              </c:pt>
              <c:pt idx="14">
                <c:v>2014</c:v>
              </c:pt>
              <c:pt idx="15">
                <c:v>2015</c:v>
              </c:pt>
              <c:pt idx="16">
                <c:v>2016</c:v>
              </c:pt>
              <c:pt idx="17">
                <c:v>2017</c:v>
              </c:pt>
              <c:pt idx="18">
                <c:v>2018</c:v>
              </c:pt>
              <c:pt idx="19">
                <c:v>2019</c:v>
              </c:pt>
              <c:pt idx="20">
                <c:v>2020</c:v>
              </c:pt>
              <c:pt idx="21">
                <c:v>2021</c:v>
              </c:pt>
              <c:pt idx="22">
                <c:v>2022</c:v>
              </c:pt>
              <c:pt idx="23">
                <c:v>2023</c:v>
              </c:pt>
              <c:pt idx="24">
                <c:v>2024</c:v>
              </c:pt>
              <c:pt idx="25">
                <c:v>2025</c:v>
              </c:pt>
              <c:pt idx="26">
                <c:v>2026</c:v>
              </c:pt>
              <c:pt idx="27">
                <c:v>2027</c:v>
              </c:pt>
            </c:numLit>
          </c:cat>
          <c:val>
            <c:numLit>
              <c:formatCode>General</c:formatCode>
              <c:ptCount val="28"/>
              <c:pt idx="0">
                <c:v>0</c:v>
              </c:pt>
              <c:pt idx="1">
                <c:v>0</c:v>
              </c:pt>
              <c:pt idx="2">
                <c:v>0</c:v>
              </c:pt>
              <c:pt idx="3">
                <c:v>0</c:v>
              </c:pt>
              <c:pt idx="4">
                <c:v>0</c:v>
              </c:pt>
              <c:pt idx="5">
                <c:v>0</c:v>
              </c:pt>
              <c:pt idx="6">
                <c:v>0</c:v>
              </c:pt>
              <c:pt idx="7">
                <c:v>0</c:v>
              </c:pt>
              <c:pt idx="8">
                <c:v>0</c:v>
              </c:pt>
              <c:pt idx="9">
                <c:v>0</c:v>
              </c:pt>
              <c:pt idx="10">
                <c:v>0</c:v>
              </c:pt>
              <c:pt idx="11">
                <c:v>0</c:v>
              </c:pt>
              <c:pt idx="12">
                <c:v>0</c:v>
              </c:pt>
              <c:pt idx="13">
                <c:v>0</c:v>
              </c:pt>
              <c:pt idx="14">
                <c:v>0</c:v>
              </c:pt>
              <c:pt idx="15">
                <c:v>0</c:v>
              </c:pt>
              <c:pt idx="16">
                <c:v>0</c:v>
              </c:pt>
              <c:pt idx="17">
                <c:v>0</c:v>
              </c:pt>
              <c:pt idx="18">
                <c:v>1</c:v>
              </c:pt>
              <c:pt idx="19">
                <c:v>1</c:v>
              </c:pt>
              <c:pt idx="20">
                <c:v>1</c:v>
              </c:pt>
              <c:pt idx="21">
                <c:v>1</c:v>
              </c:pt>
              <c:pt idx="22">
                <c:v>1</c:v>
              </c:pt>
              <c:pt idx="23">
                <c:v>1</c:v>
              </c:pt>
              <c:pt idx="24">
                <c:v>1</c:v>
              </c:pt>
              <c:pt idx="25">
                <c:v>1</c:v>
              </c:pt>
              <c:pt idx="26">
                <c:v>1</c:v>
              </c:pt>
              <c:pt idx="27">
                <c:v>1</c:v>
              </c:pt>
            </c:numLit>
          </c:val>
          <c:extLst>
            <c:ext xmlns:c16="http://schemas.microsoft.com/office/drawing/2014/chart" uri="{C3380CC4-5D6E-409C-BE32-E72D297353CC}">
              <c16:uniqueId val="{00000005-F34F-499E-B0EF-17D783155BA6}"/>
            </c:ext>
          </c:extLst>
        </c:ser>
        <c:ser>
          <c:idx val="8"/>
          <c:order val="8"/>
          <c:tx>
            <c:v>Projected7</c:v>
          </c:tx>
          <c:spPr>
            <a:solidFill>
              <a:srgbClr val="FFFFFF">
                <a:lumMod val="85000"/>
              </a:srgbClr>
            </a:solidFill>
            <a:ln>
              <a:solidFill>
                <a:srgbClr val="FFFFFF"/>
              </a:solidFill>
            </a:ln>
          </c:spPr>
          <c:invertIfNegative val="0"/>
          <c:cat>
            <c:numLit>
              <c:formatCode>General</c:formatCode>
              <c:ptCount val="28"/>
              <c:pt idx="0">
                <c:v>2000</c:v>
              </c:pt>
              <c:pt idx="1">
                <c:v>2001</c:v>
              </c:pt>
              <c:pt idx="2">
                <c:v>2002</c:v>
              </c:pt>
              <c:pt idx="3">
                <c:v>2003</c:v>
              </c:pt>
              <c:pt idx="4">
                <c:v>2004</c:v>
              </c:pt>
              <c:pt idx="5">
                <c:v>2005</c:v>
              </c:pt>
              <c:pt idx="6">
                <c:v>2006</c:v>
              </c:pt>
              <c:pt idx="7">
                <c:v>2007</c:v>
              </c:pt>
              <c:pt idx="8">
                <c:v>2008</c:v>
              </c:pt>
              <c:pt idx="9">
                <c:v>2009</c:v>
              </c:pt>
              <c:pt idx="10">
                <c:v>2010</c:v>
              </c:pt>
              <c:pt idx="11">
                <c:v>2011</c:v>
              </c:pt>
              <c:pt idx="12">
                <c:v>2012</c:v>
              </c:pt>
              <c:pt idx="13">
                <c:v>2013</c:v>
              </c:pt>
              <c:pt idx="14">
                <c:v>2014</c:v>
              </c:pt>
              <c:pt idx="15">
                <c:v>2015</c:v>
              </c:pt>
              <c:pt idx="16">
                <c:v>2016</c:v>
              </c:pt>
              <c:pt idx="17">
                <c:v>2017</c:v>
              </c:pt>
              <c:pt idx="18">
                <c:v>2018</c:v>
              </c:pt>
              <c:pt idx="19">
                <c:v>2019</c:v>
              </c:pt>
              <c:pt idx="20">
                <c:v>2020</c:v>
              </c:pt>
              <c:pt idx="21">
                <c:v>2021</c:v>
              </c:pt>
              <c:pt idx="22">
                <c:v>2022</c:v>
              </c:pt>
              <c:pt idx="23">
                <c:v>2023</c:v>
              </c:pt>
              <c:pt idx="24">
                <c:v>2024</c:v>
              </c:pt>
              <c:pt idx="25">
                <c:v>2025</c:v>
              </c:pt>
              <c:pt idx="26">
                <c:v>2026</c:v>
              </c:pt>
              <c:pt idx="27">
                <c:v>2027</c:v>
              </c:pt>
            </c:numLit>
          </c:cat>
          <c:val>
            <c:numLit>
              <c:formatCode>General</c:formatCode>
              <c:ptCount val="28"/>
              <c:pt idx="0">
                <c:v>0</c:v>
              </c:pt>
              <c:pt idx="1">
                <c:v>0</c:v>
              </c:pt>
              <c:pt idx="2">
                <c:v>0</c:v>
              </c:pt>
              <c:pt idx="3">
                <c:v>0</c:v>
              </c:pt>
              <c:pt idx="4">
                <c:v>0</c:v>
              </c:pt>
              <c:pt idx="5">
                <c:v>0</c:v>
              </c:pt>
              <c:pt idx="6">
                <c:v>0</c:v>
              </c:pt>
              <c:pt idx="7">
                <c:v>0</c:v>
              </c:pt>
              <c:pt idx="8">
                <c:v>0</c:v>
              </c:pt>
              <c:pt idx="9">
                <c:v>0</c:v>
              </c:pt>
              <c:pt idx="10">
                <c:v>0</c:v>
              </c:pt>
              <c:pt idx="11">
                <c:v>0</c:v>
              </c:pt>
              <c:pt idx="12">
                <c:v>0</c:v>
              </c:pt>
              <c:pt idx="13">
                <c:v>0</c:v>
              </c:pt>
              <c:pt idx="14">
                <c:v>0</c:v>
              </c:pt>
              <c:pt idx="15">
                <c:v>0</c:v>
              </c:pt>
              <c:pt idx="16">
                <c:v>0</c:v>
              </c:pt>
              <c:pt idx="17">
                <c:v>0</c:v>
              </c:pt>
              <c:pt idx="18">
                <c:v>0.95</c:v>
              </c:pt>
              <c:pt idx="19">
                <c:v>0.95</c:v>
              </c:pt>
              <c:pt idx="20">
                <c:v>0.95</c:v>
              </c:pt>
              <c:pt idx="21">
                <c:v>0.95</c:v>
              </c:pt>
              <c:pt idx="22">
                <c:v>0.95</c:v>
              </c:pt>
              <c:pt idx="23">
                <c:v>0.95</c:v>
              </c:pt>
              <c:pt idx="24">
                <c:v>0.95</c:v>
              </c:pt>
              <c:pt idx="25">
                <c:v>0.95</c:v>
              </c:pt>
              <c:pt idx="26">
                <c:v>0.95</c:v>
              </c:pt>
              <c:pt idx="27">
                <c:v>0.95</c:v>
              </c:pt>
            </c:numLit>
          </c:val>
          <c:extLst>
            <c:ext xmlns:c16="http://schemas.microsoft.com/office/drawing/2014/chart" uri="{C3380CC4-5D6E-409C-BE32-E72D297353CC}">
              <c16:uniqueId val="{00000006-F34F-499E-B0EF-17D783155BA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overlap val="100"/>
        <c:axId val="1825481088"/>
        <c:axId val="1825477920"/>
      </c:barChart>
      <c:lineChart>
        <c:grouping val="standard"/>
        <c:varyColors val="0"/>
        <c:ser>
          <c:idx val="0"/>
          <c:order val="0"/>
          <c:tx>
            <c:strRef>
              <c:f>'1.12'!$G$63</c:f>
              <c:strCache>
                <c:ptCount val="1"/>
                <c:pt idx="0">
                  <c:v>World ethanol production</c:v>
                </c:pt>
              </c:strCache>
            </c:strRef>
          </c:tx>
          <c:spPr>
            <a:ln w="57150" cap="rnd" cmpd="sng" algn="ctr">
              <a:solidFill>
                <a:srgbClr val="F1750F"/>
              </a:solidFill>
              <a:prstDash val="solid"/>
              <a:round/>
            </a:ln>
            <a:effectLst/>
          </c:spPr>
          <c:marker>
            <c:symbol val="none"/>
          </c:marker>
          <c:cat>
            <c:numRef>
              <c:f>'1.12'!$H$62:$AI$62</c:f>
              <c:numCache>
                <c:formatCode>General</c:formatCode>
                <c:ptCount val="28"/>
                <c:pt idx="0">
                  <c:v>2000</c:v>
                </c:pt>
                <c:pt idx="1">
                  <c:v>2001</c:v>
                </c:pt>
                <c:pt idx="2">
                  <c:v>2002</c:v>
                </c:pt>
                <c:pt idx="3">
                  <c:v>2003</c:v>
                </c:pt>
                <c:pt idx="4">
                  <c:v>2004</c:v>
                </c:pt>
                <c:pt idx="5">
                  <c:v>2005</c:v>
                </c:pt>
                <c:pt idx="6">
                  <c:v>2006</c:v>
                </c:pt>
                <c:pt idx="7">
                  <c:v>2007</c:v>
                </c:pt>
                <c:pt idx="8">
                  <c:v>2008</c:v>
                </c:pt>
                <c:pt idx="9">
                  <c:v>2009</c:v>
                </c:pt>
                <c:pt idx="10">
                  <c:v>2010</c:v>
                </c:pt>
                <c:pt idx="11">
                  <c:v>2011</c:v>
                </c:pt>
                <c:pt idx="12">
                  <c:v>2012</c:v>
                </c:pt>
                <c:pt idx="13">
                  <c:v>2013</c:v>
                </c:pt>
                <c:pt idx="14">
                  <c:v>2014</c:v>
                </c:pt>
                <c:pt idx="15">
                  <c:v>2015</c:v>
                </c:pt>
                <c:pt idx="16">
                  <c:v>2016</c:v>
                </c:pt>
                <c:pt idx="17">
                  <c:v>2017</c:v>
                </c:pt>
                <c:pt idx="18">
                  <c:v>2018</c:v>
                </c:pt>
                <c:pt idx="19">
                  <c:v>2019</c:v>
                </c:pt>
                <c:pt idx="20">
                  <c:v>2020</c:v>
                </c:pt>
                <c:pt idx="21">
                  <c:v>2021</c:v>
                </c:pt>
                <c:pt idx="22">
                  <c:v>2022</c:v>
                </c:pt>
                <c:pt idx="23">
                  <c:v>2023</c:v>
                </c:pt>
                <c:pt idx="24">
                  <c:v>2024</c:v>
                </c:pt>
                <c:pt idx="25">
                  <c:v>2025</c:v>
                </c:pt>
                <c:pt idx="26">
                  <c:v>2026</c:v>
                </c:pt>
                <c:pt idx="27">
                  <c:v>2027</c:v>
                </c:pt>
              </c:numCache>
            </c:numRef>
          </c:cat>
          <c:val>
            <c:numRef>
              <c:f>'1.12'!$H$63:$AI$63</c:f>
              <c:numCache>
                <c:formatCode>_(* #,##0.00_);_(* \(#,##0.00\);_(* "-"??_);_(@_)</c:formatCode>
                <c:ptCount val="28"/>
                <c:pt idx="0">
                  <c:v>21.906607806200299</c:v>
                </c:pt>
                <c:pt idx="1">
                  <c:v>24.281051259825791</c:v>
                </c:pt>
                <c:pt idx="2">
                  <c:v>32.625374142296309</c:v>
                </c:pt>
                <c:pt idx="3">
                  <c:v>38.014319753897873</c:v>
                </c:pt>
                <c:pt idx="4">
                  <c:v>40.416318725119808</c:v>
                </c:pt>
                <c:pt idx="5">
                  <c:v>45.447937692177078</c:v>
                </c:pt>
                <c:pt idx="6">
                  <c:v>54.460322777490447</c:v>
                </c:pt>
                <c:pt idx="7">
                  <c:v>66.814072270601173</c:v>
                </c:pt>
                <c:pt idx="8">
                  <c:v>83.148362820720294</c:v>
                </c:pt>
                <c:pt idx="9">
                  <c:v>89.028322813840802</c:v>
                </c:pt>
                <c:pt idx="10">
                  <c:v>103.3282886188891</c:v>
                </c:pt>
                <c:pt idx="11">
                  <c:v>102.55023621815531</c:v>
                </c:pt>
                <c:pt idx="12">
                  <c:v>101.5769450228854</c:v>
                </c:pt>
                <c:pt idx="13">
                  <c:v>108.04608641588609</c:v>
                </c:pt>
                <c:pt idx="14">
                  <c:v>114.4649657469934</c:v>
                </c:pt>
                <c:pt idx="15">
                  <c:v>118.3884390057792</c:v>
                </c:pt>
                <c:pt idx="16">
                  <c:v>117.9960933069423</c:v>
                </c:pt>
                <c:pt idx="17">
                  <c:v>119.9753410366116</c:v>
                </c:pt>
                <c:pt idx="18">
                  <c:v>122.35833980355621</c:v>
                </c:pt>
                <c:pt idx="19">
                  <c:v>123.51006334419689</c:v>
                </c:pt>
                <c:pt idx="20">
                  <c:v>125.1554733002782</c:v>
                </c:pt>
                <c:pt idx="21">
                  <c:v>125.65993507497301</c:v>
                </c:pt>
                <c:pt idx="22">
                  <c:v>126.4817372563068</c:v>
                </c:pt>
                <c:pt idx="23">
                  <c:v>127.2239639453153</c:v>
                </c:pt>
                <c:pt idx="24">
                  <c:v>128.092786336091</c:v>
                </c:pt>
                <c:pt idx="25">
                  <c:v>128.92581261399121</c:v>
                </c:pt>
                <c:pt idx="26">
                  <c:v>129.78200225052569</c:v>
                </c:pt>
                <c:pt idx="27">
                  <c:v>130.53985355873999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7-F34F-499E-B0EF-17D783155BA6}"/>
            </c:ext>
          </c:extLst>
        </c:ser>
        <c:ser>
          <c:idx val="1"/>
          <c:order val="1"/>
          <c:tx>
            <c:strRef>
              <c:f>'1.12'!$G$64</c:f>
              <c:strCache>
                <c:ptCount val="1"/>
                <c:pt idx="0">
                  <c:v>World biodiesel production</c:v>
                </c:pt>
              </c:strCache>
            </c:strRef>
          </c:tx>
          <c:spPr>
            <a:ln w="57150" cap="rnd" cmpd="sng" algn="ctr">
              <a:solidFill>
                <a:srgbClr val="0070C0"/>
              </a:solidFill>
              <a:prstDash val="solid"/>
              <a:round/>
            </a:ln>
            <a:effectLst/>
          </c:spPr>
          <c:marker>
            <c:symbol val="none"/>
          </c:marker>
          <c:cat>
            <c:numRef>
              <c:f>'1.12'!$H$62:$AI$62</c:f>
              <c:numCache>
                <c:formatCode>General</c:formatCode>
                <c:ptCount val="28"/>
                <c:pt idx="0">
                  <c:v>2000</c:v>
                </c:pt>
                <c:pt idx="1">
                  <c:v>2001</c:v>
                </c:pt>
                <c:pt idx="2">
                  <c:v>2002</c:v>
                </c:pt>
                <c:pt idx="3">
                  <c:v>2003</c:v>
                </c:pt>
                <c:pt idx="4">
                  <c:v>2004</c:v>
                </c:pt>
                <c:pt idx="5">
                  <c:v>2005</c:v>
                </c:pt>
                <c:pt idx="6">
                  <c:v>2006</c:v>
                </c:pt>
                <c:pt idx="7">
                  <c:v>2007</c:v>
                </c:pt>
                <c:pt idx="8">
                  <c:v>2008</c:v>
                </c:pt>
                <c:pt idx="9">
                  <c:v>2009</c:v>
                </c:pt>
                <c:pt idx="10">
                  <c:v>2010</c:v>
                </c:pt>
                <c:pt idx="11">
                  <c:v>2011</c:v>
                </c:pt>
                <c:pt idx="12">
                  <c:v>2012</c:v>
                </c:pt>
                <c:pt idx="13">
                  <c:v>2013</c:v>
                </c:pt>
                <c:pt idx="14">
                  <c:v>2014</c:v>
                </c:pt>
                <c:pt idx="15">
                  <c:v>2015</c:v>
                </c:pt>
                <c:pt idx="16">
                  <c:v>2016</c:v>
                </c:pt>
                <c:pt idx="17">
                  <c:v>2017</c:v>
                </c:pt>
                <c:pt idx="18">
                  <c:v>2018</c:v>
                </c:pt>
                <c:pt idx="19">
                  <c:v>2019</c:v>
                </c:pt>
                <c:pt idx="20">
                  <c:v>2020</c:v>
                </c:pt>
                <c:pt idx="21">
                  <c:v>2021</c:v>
                </c:pt>
                <c:pt idx="22">
                  <c:v>2022</c:v>
                </c:pt>
                <c:pt idx="23">
                  <c:v>2023</c:v>
                </c:pt>
                <c:pt idx="24">
                  <c:v>2024</c:v>
                </c:pt>
                <c:pt idx="25">
                  <c:v>2025</c:v>
                </c:pt>
                <c:pt idx="26">
                  <c:v>2026</c:v>
                </c:pt>
                <c:pt idx="27">
                  <c:v>2027</c:v>
                </c:pt>
              </c:numCache>
            </c:numRef>
          </c:cat>
          <c:val>
            <c:numRef>
              <c:f>'1.12'!$H$64:$AI$64</c:f>
              <c:numCache>
                <c:formatCode>_(* #,##0.00_);_(* \(#,##0.00\);_(* "-"??_);_(@_)</c:formatCode>
                <c:ptCount val="28"/>
                <c:pt idx="0">
                  <c:v>0.53420041040356403</c:v>
                </c:pt>
                <c:pt idx="1">
                  <c:v>0.61623542351120597</c:v>
                </c:pt>
                <c:pt idx="2">
                  <c:v>0.66058349416489803</c:v>
                </c:pt>
                <c:pt idx="3">
                  <c:v>0.77200195482478995</c:v>
                </c:pt>
                <c:pt idx="4">
                  <c:v>2.3380768045113891</c:v>
                </c:pt>
                <c:pt idx="5">
                  <c:v>3.7583772924760912</c:v>
                </c:pt>
                <c:pt idx="6">
                  <c:v>7.2494255845186197</c:v>
                </c:pt>
                <c:pt idx="7">
                  <c:v>11.34636877022001</c:v>
                </c:pt>
                <c:pt idx="8">
                  <c:v>16.565761347860001</c:v>
                </c:pt>
                <c:pt idx="9">
                  <c:v>17.7139739791</c:v>
                </c:pt>
                <c:pt idx="10">
                  <c:v>20.142557115286401</c:v>
                </c:pt>
                <c:pt idx="11">
                  <c:v>25.01867553246025</c:v>
                </c:pt>
                <c:pt idx="12">
                  <c:v>26.574738555537859</c:v>
                </c:pt>
                <c:pt idx="13">
                  <c:v>30.30426203500538</c:v>
                </c:pt>
                <c:pt idx="14">
                  <c:v>33.692554317850401</c:v>
                </c:pt>
                <c:pt idx="15">
                  <c:v>31.075575933584808</c:v>
                </c:pt>
                <c:pt idx="16">
                  <c:v>35.415807086874587</c:v>
                </c:pt>
                <c:pt idx="17">
                  <c:v>36.071597361998478</c:v>
                </c:pt>
                <c:pt idx="18">
                  <c:v>37.352929257078927</c:v>
                </c:pt>
                <c:pt idx="19">
                  <c:v>38.044824278224169</c:v>
                </c:pt>
                <c:pt idx="20">
                  <c:v>39.027816437539087</c:v>
                </c:pt>
                <c:pt idx="21">
                  <c:v>38.78573356792505</c:v>
                </c:pt>
                <c:pt idx="22">
                  <c:v>38.516620753686482</c:v>
                </c:pt>
                <c:pt idx="23">
                  <c:v>38.565876988257251</c:v>
                </c:pt>
                <c:pt idx="24">
                  <c:v>38.699889266040209</c:v>
                </c:pt>
                <c:pt idx="25">
                  <c:v>38.857422893708723</c:v>
                </c:pt>
                <c:pt idx="26">
                  <c:v>39.033727797396622</c:v>
                </c:pt>
                <c:pt idx="27">
                  <c:v>39.268966222641623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8-F34F-499E-B0EF-17D783155BA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825465472"/>
        <c:axId val="1825470304"/>
      </c:lineChart>
      <c:catAx>
        <c:axId val="1825465472"/>
        <c:scaling>
          <c:orientation val="minMax"/>
        </c:scaling>
        <c:delete val="0"/>
        <c:axPos val="b"/>
        <c:majorGridlines>
          <c:spPr>
            <a:ln w="9525" cmpd="sng">
              <a:solidFill>
                <a:srgbClr val="FFFFFF"/>
              </a:solidFill>
              <a:prstDash val="solid"/>
            </a:ln>
          </c:spPr>
        </c:majorGridlines>
        <c:numFmt formatCode="General" sourceLinked="1"/>
        <c:majorTickMark val="in"/>
        <c:minorTickMark val="none"/>
        <c:tickLblPos val="low"/>
        <c:spPr>
          <a:noFill/>
          <a:ln w="9525">
            <a:solidFill>
              <a:srgbClr val="000000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c:spPr>
        <c:txPr>
          <a:bodyPr rot="0" vert="horz"/>
          <a:lstStyle/>
          <a:p>
            <a:pPr>
              <a:defRPr/>
            </a:pPr>
            <a:endParaRPr lang="fr-FR"/>
          </a:p>
        </c:txPr>
        <c:crossAx val="1825470304"/>
        <c:crosses val="autoZero"/>
        <c:auto val="1"/>
        <c:lblAlgn val="ctr"/>
        <c:lblOffset val="0"/>
        <c:tickLblSkip val="3"/>
        <c:noMultiLvlLbl val="0"/>
      </c:catAx>
      <c:valAx>
        <c:axId val="1825470304"/>
        <c:scaling>
          <c:orientation val="minMax"/>
          <c:max val="140"/>
          <c:min val="0"/>
        </c:scaling>
        <c:delete val="0"/>
        <c:axPos val="l"/>
        <c:majorGridlines>
          <c:spPr>
            <a:ln w="9525" cmpd="sng">
              <a:solidFill>
                <a:srgbClr val="FFFFFF"/>
              </a:solidFill>
              <a:prstDash val="solid"/>
            </a:ln>
          </c:spPr>
        </c:majorGridlines>
        <c:title>
          <c:tx>
            <c:rich>
              <a:bodyPr rot="0" vert="horz"/>
              <a:lstStyle/>
              <a:p>
                <a:pPr>
                  <a:defRPr b="0"/>
                </a:pPr>
                <a:r>
                  <a:rPr lang="en-GB" b="0"/>
                  <a:t>bln L</a:t>
                </a:r>
              </a:p>
            </c:rich>
          </c:tx>
          <c:layout>
            <c:manualLayout>
              <c:xMode val="edge"/>
              <c:yMode val="edge"/>
              <c:x val="1.64077894168696E-2"/>
              <c:y val="4.1592493255164502E-2"/>
            </c:manualLayout>
          </c:layout>
          <c:overlay val="0"/>
        </c:title>
        <c:numFmt formatCode="General" sourceLinked="0"/>
        <c:majorTickMark val="in"/>
        <c:minorTickMark val="none"/>
        <c:tickLblPos val="nextTo"/>
        <c:spPr>
          <a:noFill/>
          <a:ln w="9525">
            <a:solidFill>
              <a:srgbClr val="000000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c:spPr>
        <c:txPr>
          <a:bodyPr rot="-60000000" vert="horz"/>
          <a:lstStyle/>
          <a:p>
            <a:pPr>
              <a:defRPr/>
            </a:pPr>
            <a:endParaRPr lang="fr-FR"/>
          </a:p>
        </c:txPr>
        <c:crossAx val="1825465472"/>
        <c:crosses val="autoZero"/>
        <c:crossBetween val="between"/>
      </c:valAx>
      <c:valAx>
        <c:axId val="1825477920"/>
        <c:scaling>
          <c:orientation val="minMax"/>
          <c:max val="7"/>
          <c:min val="0"/>
        </c:scaling>
        <c:delete val="0"/>
        <c:axPos val="r"/>
        <c:numFmt formatCode="General" sourceLinked="1"/>
        <c:majorTickMark val="none"/>
        <c:minorTickMark val="none"/>
        <c:tickLblPos val="none"/>
        <c:crossAx val="1825481088"/>
        <c:crosses val="max"/>
        <c:crossBetween val="between"/>
      </c:valAx>
      <c:catAx>
        <c:axId val="1825481088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825477920"/>
        <c:crosses val="autoZero"/>
        <c:auto val="1"/>
        <c:lblAlgn val="ctr"/>
        <c:lblOffset val="100"/>
        <c:noMultiLvlLbl val="0"/>
      </c:catAx>
      <c:spPr>
        <a:solidFill>
          <a:srgbClr val="F4FFFF"/>
        </a:solidFill>
        <a:ln w="9525">
          <a:solidFill>
            <a:srgbClr val="000000"/>
          </a:solidFill>
        </a:ln>
      </c:spPr>
    </c:plotArea>
    <c:legend>
      <c:legendPos val="r"/>
      <c:legendEntry>
        <c:idx val="0"/>
        <c:delete val="1"/>
      </c:legendEntry>
      <c:legendEntry>
        <c:idx val="1"/>
        <c:delete val="1"/>
      </c:legendEntry>
      <c:legendEntry>
        <c:idx val="2"/>
        <c:delete val="1"/>
      </c:legendEntry>
      <c:legendEntry>
        <c:idx val="3"/>
        <c:delete val="1"/>
      </c:legendEntry>
      <c:legendEntry>
        <c:idx val="4"/>
        <c:delete val="1"/>
      </c:legendEntry>
      <c:legendEntry>
        <c:idx val="5"/>
        <c:delete val="1"/>
      </c:legendEntry>
      <c:legendEntry>
        <c:idx val="6"/>
        <c:delete val="1"/>
      </c:legendEntry>
      <c:layout>
        <c:manualLayout>
          <c:xMode val="edge"/>
          <c:yMode val="edge"/>
          <c:x val="0.143186972494565"/>
          <c:y val="1.9920803043647701E-2"/>
          <c:w val="0.81589933192627595"/>
          <c:h val="0.10977419642441499"/>
        </c:manualLayout>
      </c:layout>
      <c:overlay val="1"/>
      <c:spPr>
        <a:solidFill>
          <a:srgbClr val="EAEAEA"/>
        </a:solidFill>
        <a:ln>
          <a:noFill/>
          <a:round/>
        </a:ln>
        <a:effectLst/>
        <a:extLst>
          <a:ext uri="{91240B29-F687-4F45-9708-019B960494DF}">
            <a14:hiddenLine xmlns:a14="http://schemas.microsoft.com/office/drawing/2010/main">
              <a:noFill/>
              <a:round/>
            </a14:hiddenLine>
          </a:ext>
        </a:extLst>
      </c:spPr>
    </c:legend>
    <c:plotVisOnly val="1"/>
    <c:dispBlanksAs val="gap"/>
    <c:showDLblsOverMax val="1"/>
  </c:chart>
  <c:spPr>
    <a:noFill/>
    <a:ln w="9525" cap="flat" cmpd="sng" algn="ctr">
      <a:noFill/>
      <a:prstDash val="solid"/>
      <a:round/>
    </a:ln>
    <a:effectLst/>
    <a:extLst>
      <a:ext uri="{909E8E84-426E-40DD-AFC4-6F175D3DCCD1}">
        <a14:hiddenFill xmlns:a14="http://schemas.microsoft.com/office/drawing/2010/main">
          <a:solidFill>
            <a:sysClr val="window" lastClr="FFFFFF"/>
          </a:solidFill>
        </a14:hiddenFill>
      </a:ext>
      <a:ext uri="{91240B29-F687-4F45-9708-019B960494DF}">
        <a14:hiddenLine xmlns:a14="http://schemas.microsoft.com/office/drawing/2010/main" w="9525" cap="flat" cmpd="sng" algn="ctr">
          <a:solidFill>
            <a:sysClr val="windowText" lastClr="000000">
              <a:tint val="75000"/>
              <a:shade val="95000"/>
              <a:satMod val="105000"/>
            </a:sysClr>
          </a:solidFill>
          <a:prstDash val="solid"/>
          <a:round/>
        </a14:hiddenLine>
      </a:ext>
    </a:extLst>
  </c:spPr>
  <c:txPr>
    <a:bodyPr/>
    <a:lstStyle/>
    <a:p>
      <a:pPr>
        <a:defRPr sz="1400">
          <a:latin typeface="Constantia" panose="02030602050306030303" pitchFamily="18" charset="0"/>
        </a:defRPr>
      </a:pPr>
      <a:endParaRPr lang="fr-FR"/>
    </a:p>
  </c:txPr>
  <c:externalData r:id="rId2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xMode val="edge"/>
          <c:yMode val="edge"/>
          <c:x val="1.7950517349457702E-2"/>
          <c:y val="0.16815040146674901"/>
          <c:w val="0.97756185331317802"/>
          <c:h val="0.82188919701142704"/>
        </c:manualLayout>
      </c:layout>
      <c:barChart>
        <c:barDir val="col"/>
        <c:grouping val="stacked"/>
        <c:varyColors val="0"/>
        <c:ser>
          <c:idx val="3"/>
          <c:order val="3"/>
          <c:tx>
            <c:v>Projected1</c:v>
          </c:tx>
          <c:spPr>
            <a:solidFill>
              <a:srgbClr val="FFFFFF">
                <a:lumMod val="85000"/>
              </a:srgbClr>
            </a:solidFill>
            <a:ln>
              <a:solidFill>
                <a:srgbClr val="FFFFFF"/>
              </a:solidFill>
            </a:ln>
          </c:spPr>
          <c:invertIfNegative val="0"/>
          <c:cat>
            <c:numLit>
              <c:formatCode>General</c:formatCode>
              <c:ptCount val="28"/>
              <c:pt idx="0">
                <c:v>2000</c:v>
              </c:pt>
              <c:pt idx="1">
                <c:v>2001</c:v>
              </c:pt>
              <c:pt idx="2">
                <c:v>2002</c:v>
              </c:pt>
              <c:pt idx="3">
                <c:v>2003</c:v>
              </c:pt>
              <c:pt idx="4">
                <c:v>2004</c:v>
              </c:pt>
              <c:pt idx="5">
                <c:v>2005</c:v>
              </c:pt>
              <c:pt idx="6">
                <c:v>2006</c:v>
              </c:pt>
              <c:pt idx="7">
                <c:v>2007</c:v>
              </c:pt>
              <c:pt idx="8">
                <c:v>2008</c:v>
              </c:pt>
              <c:pt idx="9">
                <c:v>2009</c:v>
              </c:pt>
              <c:pt idx="10">
                <c:v>2010</c:v>
              </c:pt>
              <c:pt idx="11">
                <c:v>2011</c:v>
              </c:pt>
              <c:pt idx="12">
                <c:v>2012</c:v>
              </c:pt>
              <c:pt idx="13">
                <c:v>2013</c:v>
              </c:pt>
              <c:pt idx="14">
                <c:v>2014</c:v>
              </c:pt>
              <c:pt idx="15">
                <c:v>2015</c:v>
              </c:pt>
              <c:pt idx="16">
                <c:v>2016</c:v>
              </c:pt>
              <c:pt idx="17">
                <c:v>2017</c:v>
              </c:pt>
              <c:pt idx="18">
                <c:v>2018</c:v>
              </c:pt>
              <c:pt idx="19">
                <c:v>2019</c:v>
              </c:pt>
              <c:pt idx="20">
                <c:v>2020</c:v>
              </c:pt>
              <c:pt idx="21">
                <c:v>2021</c:v>
              </c:pt>
              <c:pt idx="22">
                <c:v>2022</c:v>
              </c:pt>
              <c:pt idx="23">
                <c:v>2023</c:v>
              </c:pt>
              <c:pt idx="24">
                <c:v>2024</c:v>
              </c:pt>
              <c:pt idx="25">
                <c:v>2025</c:v>
              </c:pt>
              <c:pt idx="26">
                <c:v>2026</c:v>
              </c:pt>
              <c:pt idx="27">
                <c:v>2027</c:v>
              </c:pt>
            </c:numLit>
          </c:cat>
          <c:val>
            <c:numLit>
              <c:formatCode>General</c:formatCode>
              <c:ptCount val="28"/>
              <c:pt idx="0">
                <c:v>0</c:v>
              </c:pt>
              <c:pt idx="1">
                <c:v>0</c:v>
              </c:pt>
              <c:pt idx="2">
                <c:v>0</c:v>
              </c:pt>
              <c:pt idx="3">
                <c:v>0</c:v>
              </c:pt>
              <c:pt idx="4">
                <c:v>0</c:v>
              </c:pt>
              <c:pt idx="5">
                <c:v>0</c:v>
              </c:pt>
              <c:pt idx="6">
                <c:v>0</c:v>
              </c:pt>
              <c:pt idx="7">
                <c:v>0</c:v>
              </c:pt>
              <c:pt idx="8">
                <c:v>0</c:v>
              </c:pt>
              <c:pt idx="9">
                <c:v>0</c:v>
              </c:pt>
              <c:pt idx="10">
                <c:v>0</c:v>
              </c:pt>
              <c:pt idx="11">
                <c:v>0</c:v>
              </c:pt>
              <c:pt idx="12">
                <c:v>0</c:v>
              </c:pt>
              <c:pt idx="13">
                <c:v>0</c:v>
              </c:pt>
              <c:pt idx="14">
                <c:v>0</c:v>
              </c:pt>
              <c:pt idx="15">
                <c:v>0</c:v>
              </c:pt>
              <c:pt idx="16">
                <c:v>0</c:v>
              </c:pt>
              <c:pt idx="17">
                <c:v>0</c:v>
              </c:pt>
              <c:pt idx="18">
                <c:v>1</c:v>
              </c:pt>
              <c:pt idx="19">
                <c:v>1</c:v>
              </c:pt>
              <c:pt idx="20">
                <c:v>1</c:v>
              </c:pt>
              <c:pt idx="21">
                <c:v>1</c:v>
              </c:pt>
              <c:pt idx="22">
                <c:v>1</c:v>
              </c:pt>
              <c:pt idx="23">
                <c:v>1</c:v>
              </c:pt>
              <c:pt idx="24">
                <c:v>1</c:v>
              </c:pt>
              <c:pt idx="25">
                <c:v>1</c:v>
              </c:pt>
              <c:pt idx="26">
                <c:v>1</c:v>
              </c:pt>
              <c:pt idx="27">
                <c:v>1</c:v>
              </c:pt>
            </c:numLit>
          </c:val>
          <c:extLst>
            <c:ext xmlns:c16="http://schemas.microsoft.com/office/drawing/2014/chart" uri="{C3380CC4-5D6E-409C-BE32-E72D297353CC}">
              <c16:uniqueId val="{00000000-665E-4AC1-BCFD-A95EEFD7718F}"/>
            </c:ext>
          </c:extLst>
        </c:ser>
        <c:ser>
          <c:idx val="4"/>
          <c:order val="4"/>
          <c:tx>
            <c:v>Projected2</c:v>
          </c:tx>
          <c:spPr>
            <a:solidFill>
              <a:srgbClr val="FFFFFF">
                <a:lumMod val="85000"/>
              </a:srgbClr>
            </a:solidFill>
            <a:ln>
              <a:solidFill>
                <a:srgbClr val="FFFFFF"/>
              </a:solidFill>
            </a:ln>
          </c:spPr>
          <c:invertIfNegative val="0"/>
          <c:cat>
            <c:numLit>
              <c:formatCode>General</c:formatCode>
              <c:ptCount val="28"/>
              <c:pt idx="0">
                <c:v>2000</c:v>
              </c:pt>
              <c:pt idx="1">
                <c:v>2001</c:v>
              </c:pt>
              <c:pt idx="2">
                <c:v>2002</c:v>
              </c:pt>
              <c:pt idx="3">
                <c:v>2003</c:v>
              </c:pt>
              <c:pt idx="4">
                <c:v>2004</c:v>
              </c:pt>
              <c:pt idx="5">
                <c:v>2005</c:v>
              </c:pt>
              <c:pt idx="6">
                <c:v>2006</c:v>
              </c:pt>
              <c:pt idx="7">
                <c:v>2007</c:v>
              </c:pt>
              <c:pt idx="8">
                <c:v>2008</c:v>
              </c:pt>
              <c:pt idx="9">
                <c:v>2009</c:v>
              </c:pt>
              <c:pt idx="10">
                <c:v>2010</c:v>
              </c:pt>
              <c:pt idx="11">
                <c:v>2011</c:v>
              </c:pt>
              <c:pt idx="12">
                <c:v>2012</c:v>
              </c:pt>
              <c:pt idx="13">
                <c:v>2013</c:v>
              </c:pt>
              <c:pt idx="14">
                <c:v>2014</c:v>
              </c:pt>
              <c:pt idx="15">
                <c:v>2015</c:v>
              </c:pt>
              <c:pt idx="16">
                <c:v>2016</c:v>
              </c:pt>
              <c:pt idx="17">
                <c:v>2017</c:v>
              </c:pt>
              <c:pt idx="18">
                <c:v>2018</c:v>
              </c:pt>
              <c:pt idx="19">
                <c:v>2019</c:v>
              </c:pt>
              <c:pt idx="20">
                <c:v>2020</c:v>
              </c:pt>
              <c:pt idx="21">
                <c:v>2021</c:v>
              </c:pt>
              <c:pt idx="22">
                <c:v>2022</c:v>
              </c:pt>
              <c:pt idx="23">
                <c:v>2023</c:v>
              </c:pt>
              <c:pt idx="24">
                <c:v>2024</c:v>
              </c:pt>
              <c:pt idx="25">
                <c:v>2025</c:v>
              </c:pt>
              <c:pt idx="26">
                <c:v>2026</c:v>
              </c:pt>
              <c:pt idx="27">
                <c:v>2027</c:v>
              </c:pt>
            </c:numLit>
          </c:cat>
          <c:val>
            <c:numLit>
              <c:formatCode>General</c:formatCode>
              <c:ptCount val="28"/>
              <c:pt idx="0">
                <c:v>0</c:v>
              </c:pt>
              <c:pt idx="1">
                <c:v>0</c:v>
              </c:pt>
              <c:pt idx="2">
                <c:v>0</c:v>
              </c:pt>
              <c:pt idx="3">
                <c:v>0</c:v>
              </c:pt>
              <c:pt idx="4">
                <c:v>0</c:v>
              </c:pt>
              <c:pt idx="5">
                <c:v>0</c:v>
              </c:pt>
              <c:pt idx="6">
                <c:v>0</c:v>
              </c:pt>
              <c:pt idx="7">
                <c:v>0</c:v>
              </c:pt>
              <c:pt idx="8">
                <c:v>0</c:v>
              </c:pt>
              <c:pt idx="9">
                <c:v>0</c:v>
              </c:pt>
              <c:pt idx="10">
                <c:v>0</c:v>
              </c:pt>
              <c:pt idx="11">
                <c:v>0</c:v>
              </c:pt>
              <c:pt idx="12">
                <c:v>0</c:v>
              </c:pt>
              <c:pt idx="13">
                <c:v>0</c:v>
              </c:pt>
              <c:pt idx="14">
                <c:v>0</c:v>
              </c:pt>
              <c:pt idx="15">
                <c:v>0</c:v>
              </c:pt>
              <c:pt idx="16">
                <c:v>0</c:v>
              </c:pt>
              <c:pt idx="17">
                <c:v>0</c:v>
              </c:pt>
              <c:pt idx="18">
                <c:v>1</c:v>
              </c:pt>
              <c:pt idx="19">
                <c:v>1</c:v>
              </c:pt>
              <c:pt idx="20">
                <c:v>1</c:v>
              </c:pt>
              <c:pt idx="21">
                <c:v>1</c:v>
              </c:pt>
              <c:pt idx="22">
                <c:v>1</c:v>
              </c:pt>
              <c:pt idx="23">
                <c:v>1</c:v>
              </c:pt>
              <c:pt idx="24">
                <c:v>1</c:v>
              </c:pt>
              <c:pt idx="25">
                <c:v>1</c:v>
              </c:pt>
              <c:pt idx="26">
                <c:v>1</c:v>
              </c:pt>
              <c:pt idx="27">
                <c:v>1</c:v>
              </c:pt>
            </c:numLit>
          </c:val>
          <c:extLst>
            <c:ext xmlns:c16="http://schemas.microsoft.com/office/drawing/2014/chart" uri="{C3380CC4-5D6E-409C-BE32-E72D297353CC}">
              <c16:uniqueId val="{00000001-665E-4AC1-BCFD-A95EEFD7718F}"/>
            </c:ext>
          </c:extLst>
        </c:ser>
        <c:ser>
          <c:idx val="5"/>
          <c:order val="5"/>
          <c:tx>
            <c:v>Projected3</c:v>
          </c:tx>
          <c:spPr>
            <a:solidFill>
              <a:srgbClr val="FFFFFF">
                <a:lumMod val="85000"/>
              </a:srgbClr>
            </a:solidFill>
            <a:ln>
              <a:solidFill>
                <a:srgbClr val="FFFFFF"/>
              </a:solidFill>
            </a:ln>
          </c:spPr>
          <c:invertIfNegative val="0"/>
          <c:cat>
            <c:numLit>
              <c:formatCode>General</c:formatCode>
              <c:ptCount val="28"/>
              <c:pt idx="0">
                <c:v>2000</c:v>
              </c:pt>
              <c:pt idx="1">
                <c:v>2001</c:v>
              </c:pt>
              <c:pt idx="2">
                <c:v>2002</c:v>
              </c:pt>
              <c:pt idx="3">
                <c:v>2003</c:v>
              </c:pt>
              <c:pt idx="4">
                <c:v>2004</c:v>
              </c:pt>
              <c:pt idx="5">
                <c:v>2005</c:v>
              </c:pt>
              <c:pt idx="6">
                <c:v>2006</c:v>
              </c:pt>
              <c:pt idx="7">
                <c:v>2007</c:v>
              </c:pt>
              <c:pt idx="8">
                <c:v>2008</c:v>
              </c:pt>
              <c:pt idx="9">
                <c:v>2009</c:v>
              </c:pt>
              <c:pt idx="10">
                <c:v>2010</c:v>
              </c:pt>
              <c:pt idx="11">
                <c:v>2011</c:v>
              </c:pt>
              <c:pt idx="12">
                <c:v>2012</c:v>
              </c:pt>
              <c:pt idx="13">
                <c:v>2013</c:v>
              </c:pt>
              <c:pt idx="14">
                <c:v>2014</c:v>
              </c:pt>
              <c:pt idx="15">
                <c:v>2015</c:v>
              </c:pt>
              <c:pt idx="16">
                <c:v>2016</c:v>
              </c:pt>
              <c:pt idx="17">
                <c:v>2017</c:v>
              </c:pt>
              <c:pt idx="18">
                <c:v>2018</c:v>
              </c:pt>
              <c:pt idx="19">
                <c:v>2019</c:v>
              </c:pt>
              <c:pt idx="20">
                <c:v>2020</c:v>
              </c:pt>
              <c:pt idx="21">
                <c:v>2021</c:v>
              </c:pt>
              <c:pt idx="22">
                <c:v>2022</c:v>
              </c:pt>
              <c:pt idx="23">
                <c:v>2023</c:v>
              </c:pt>
              <c:pt idx="24">
                <c:v>2024</c:v>
              </c:pt>
              <c:pt idx="25">
                <c:v>2025</c:v>
              </c:pt>
              <c:pt idx="26">
                <c:v>2026</c:v>
              </c:pt>
              <c:pt idx="27">
                <c:v>2027</c:v>
              </c:pt>
            </c:numLit>
          </c:cat>
          <c:val>
            <c:numLit>
              <c:formatCode>General</c:formatCode>
              <c:ptCount val="28"/>
              <c:pt idx="0">
                <c:v>0</c:v>
              </c:pt>
              <c:pt idx="1">
                <c:v>0</c:v>
              </c:pt>
              <c:pt idx="2">
                <c:v>0</c:v>
              </c:pt>
              <c:pt idx="3">
                <c:v>0</c:v>
              </c:pt>
              <c:pt idx="4">
                <c:v>0</c:v>
              </c:pt>
              <c:pt idx="5">
                <c:v>0</c:v>
              </c:pt>
              <c:pt idx="6">
                <c:v>0</c:v>
              </c:pt>
              <c:pt idx="7">
                <c:v>0</c:v>
              </c:pt>
              <c:pt idx="8">
                <c:v>0</c:v>
              </c:pt>
              <c:pt idx="9">
                <c:v>0</c:v>
              </c:pt>
              <c:pt idx="10">
                <c:v>0</c:v>
              </c:pt>
              <c:pt idx="11">
                <c:v>0</c:v>
              </c:pt>
              <c:pt idx="12">
                <c:v>0</c:v>
              </c:pt>
              <c:pt idx="13">
                <c:v>0</c:v>
              </c:pt>
              <c:pt idx="14">
                <c:v>0</c:v>
              </c:pt>
              <c:pt idx="15">
                <c:v>0</c:v>
              </c:pt>
              <c:pt idx="16">
                <c:v>0</c:v>
              </c:pt>
              <c:pt idx="17">
                <c:v>0</c:v>
              </c:pt>
              <c:pt idx="18">
                <c:v>1</c:v>
              </c:pt>
              <c:pt idx="19">
                <c:v>1</c:v>
              </c:pt>
              <c:pt idx="20">
                <c:v>1</c:v>
              </c:pt>
              <c:pt idx="21">
                <c:v>1</c:v>
              </c:pt>
              <c:pt idx="22">
                <c:v>1</c:v>
              </c:pt>
              <c:pt idx="23">
                <c:v>1</c:v>
              </c:pt>
              <c:pt idx="24">
                <c:v>1</c:v>
              </c:pt>
              <c:pt idx="25">
                <c:v>1</c:v>
              </c:pt>
              <c:pt idx="26">
                <c:v>1</c:v>
              </c:pt>
              <c:pt idx="27">
                <c:v>1</c:v>
              </c:pt>
            </c:numLit>
          </c:val>
          <c:extLst>
            <c:ext xmlns:c16="http://schemas.microsoft.com/office/drawing/2014/chart" uri="{C3380CC4-5D6E-409C-BE32-E72D297353CC}">
              <c16:uniqueId val="{00000002-665E-4AC1-BCFD-A95EEFD7718F}"/>
            </c:ext>
          </c:extLst>
        </c:ser>
        <c:ser>
          <c:idx val="6"/>
          <c:order val="6"/>
          <c:tx>
            <c:v>Projected4</c:v>
          </c:tx>
          <c:spPr>
            <a:solidFill>
              <a:srgbClr val="FFFFFF">
                <a:lumMod val="85000"/>
              </a:srgbClr>
            </a:solidFill>
            <a:ln>
              <a:solidFill>
                <a:srgbClr val="FFFFFF"/>
              </a:solidFill>
            </a:ln>
          </c:spPr>
          <c:invertIfNegative val="0"/>
          <c:cat>
            <c:numLit>
              <c:formatCode>General</c:formatCode>
              <c:ptCount val="28"/>
              <c:pt idx="0">
                <c:v>2000</c:v>
              </c:pt>
              <c:pt idx="1">
                <c:v>2001</c:v>
              </c:pt>
              <c:pt idx="2">
                <c:v>2002</c:v>
              </c:pt>
              <c:pt idx="3">
                <c:v>2003</c:v>
              </c:pt>
              <c:pt idx="4">
                <c:v>2004</c:v>
              </c:pt>
              <c:pt idx="5">
                <c:v>2005</c:v>
              </c:pt>
              <c:pt idx="6">
                <c:v>2006</c:v>
              </c:pt>
              <c:pt idx="7">
                <c:v>2007</c:v>
              </c:pt>
              <c:pt idx="8">
                <c:v>2008</c:v>
              </c:pt>
              <c:pt idx="9">
                <c:v>2009</c:v>
              </c:pt>
              <c:pt idx="10">
                <c:v>2010</c:v>
              </c:pt>
              <c:pt idx="11">
                <c:v>2011</c:v>
              </c:pt>
              <c:pt idx="12">
                <c:v>2012</c:v>
              </c:pt>
              <c:pt idx="13">
                <c:v>2013</c:v>
              </c:pt>
              <c:pt idx="14">
                <c:v>2014</c:v>
              </c:pt>
              <c:pt idx="15">
                <c:v>2015</c:v>
              </c:pt>
              <c:pt idx="16">
                <c:v>2016</c:v>
              </c:pt>
              <c:pt idx="17">
                <c:v>2017</c:v>
              </c:pt>
              <c:pt idx="18">
                <c:v>2018</c:v>
              </c:pt>
              <c:pt idx="19">
                <c:v>2019</c:v>
              </c:pt>
              <c:pt idx="20">
                <c:v>2020</c:v>
              </c:pt>
              <c:pt idx="21">
                <c:v>2021</c:v>
              </c:pt>
              <c:pt idx="22">
                <c:v>2022</c:v>
              </c:pt>
              <c:pt idx="23">
                <c:v>2023</c:v>
              </c:pt>
              <c:pt idx="24">
                <c:v>2024</c:v>
              </c:pt>
              <c:pt idx="25">
                <c:v>2025</c:v>
              </c:pt>
              <c:pt idx="26">
                <c:v>2026</c:v>
              </c:pt>
              <c:pt idx="27">
                <c:v>2027</c:v>
              </c:pt>
            </c:numLit>
          </c:cat>
          <c:val>
            <c:numLit>
              <c:formatCode>General</c:formatCode>
              <c:ptCount val="28"/>
              <c:pt idx="0">
                <c:v>0</c:v>
              </c:pt>
              <c:pt idx="1">
                <c:v>0</c:v>
              </c:pt>
              <c:pt idx="2">
                <c:v>0</c:v>
              </c:pt>
              <c:pt idx="3">
                <c:v>0</c:v>
              </c:pt>
              <c:pt idx="4">
                <c:v>0</c:v>
              </c:pt>
              <c:pt idx="5">
                <c:v>0</c:v>
              </c:pt>
              <c:pt idx="6">
                <c:v>0</c:v>
              </c:pt>
              <c:pt idx="7">
                <c:v>0</c:v>
              </c:pt>
              <c:pt idx="8">
                <c:v>0</c:v>
              </c:pt>
              <c:pt idx="9">
                <c:v>0</c:v>
              </c:pt>
              <c:pt idx="10">
                <c:v>0</c:v>
              </c:pt>
              <c:pt idx="11">
                <c:v>0</c:v>
              </c:pt>
              <c:pt idx="12">
                <c:v>0</c:v>
              </c:pt>
              <c:pt idx="13">
                <c:v>0</c:v>
              </c:pt>
              <c:pt idx="14">
                <c:v>0</c:v>
              </c:pt>
              <c:pt idx="15">
                <c:v>0</c:v>
              </c:pt>
              <c:pt idx="16">
                <c:v>0</c:v>
              </c:pt>
              <c:pt idx="17">
                <c:v>0</c:v>
              </c:pt>
              <c:pt idx="18">
                <c:v>1</c:v>
              </c:pt>
              <c:pt idx="19">
                <c:v>1</c:v>
              </c:pt>
              <c:pt idx="20">
                <c:v>1</c:v>
              </c:pt>
              <c:pt idx="21">
                <c:v>1</c:v>
              </c:pt>
              <c:pt idx="22">
                <c:v>1</c:v>
              </c:pt>
              <c:pt idx="23">
                <c:v>1</c:v>
              </c:pt>
              <c:pt idx="24">
                <c:v>1</c:v>
              </c:pt>
              <c:pt idx="25">
                <c:v>1</c:v>
              </c:pt>
              <c:pt idx="26">
                <c:v>1</c:v>
              </c:pt>
              <c:pt idx="27">
                <c:v>1</c:v>
              </c:pt>
            </c:numLit>
          </c:val>
          <c:extLst>
            <c:ext xmlns:c16="http://schemas.microsoft.com/office/drawing/2014/chart" uri="{C3380CC4-5D6E-409C-BE32-E72D297353CC}">
              <c16:uniqueId val="{00000003-665E-4AC1-BCFD-A95EEFD7718F}"/>
            </c:ext>
          </c:extLst>
        </c:ser>
        <c:ser>
          <c:idx val="7"/>
          <c:order val="7"/>
          <c:tx>
            <c:v>Projected5</c:v>
          </c:tx>
          <c:spPr>
            <a:solidFill>
              <a:srgbClr val="FFFFFF">
                <a:lumMod val="85000"/>
              </a:srgbClr>
            </a:solidFill>
            <a:ln>
              <a:solidFill>
                <a:srgbClr val="FFFFFF"/>
              </a:solidFill>
            </a:ln>
          </c:spPr>
          <c:invertIfNegative val="0"/>
          <c:cat>
            <c:numLit>
              <c:formatCode>General</c:formatCode>
              <c:ptCount val="28"/>
              <c:pt idx="0">
                <c:v>2000</c:v>
              </c:pt>
              <c:pt idx="1">
                <c:v>2001</c:v>
              </c:pt>
              <c:pt idx="2">
                <c:v>2002</c:v>
              </c:pt>
              <c:pt idx="3">
                <c:v>2003</c:v>
              </c:pt>
              <c:pt idx="4">
                <c:v>2004</c:v>
              </c:pt>
              <c:pt idx="5">
                <c:v>2005</c:v>
              </c:pt>
              <c:pt idx="6">
                <c:v>2006</c:v>
              </c:pt>
              <c:pt idx="7">
                <c:v>2007</c:v>
              </c:pt>
              <c:pt idx="8">
                <c:v>2008</c:v>
              </c:pt>
              <c:pt idx="9">
                <c:v>2009</c:v>
              </c:pt>
              <c:pt idx="10">
                <c:v>2010</c:v>
              </c:pt>
              <c:pt idx="11">
                <c:v>2011</c:v>
              </c:pt>
              <c:pt idx="12">
                <c:v>2012</c:v>
              </c:pt>
              <c:pt idx="13">
                <c:v>2013</c:v>
              </c:pt>
              <c:pt idx="14">
                <c:v>2014</c:v>
              </c:pt>
              <c:pt idx="15">
                <c:v>2015</c:v>
              </c:pt>
              <c:pt idx="16">
                <c:v>2016</c:v>
              </c:pt>
              <c:pt idx="17">
                <c:v>2017</c:v>
              </c:pt>
              <c:pt idx="18">
                <c:v>2018</c:v>
              </c:pt>
              <c:pt idx="19">
                <c:v>2019</c:v>
              </c:pt>
              <c:pt idx="20">
                <c:v>2020</c:v>
              </c:pt>
              <c:pt idx="21">
                <c:v>2021</c:v>
              </c:pt>
              <c:pt idx="22">
                <c:v>2022</c:v>
              </c:pt>
              <c:pt idx="23">
                <c:v>2023</c:v>
              </c:pt>
              <c:pt idx="24">
                <c:v>2024</c:v>
              </c:pt>
              <c:pt idx="25">
                <c:v>2025</c:v>
              </c:pt>
              <c:pt idx="26">
                <c:v>2026</c:v>
              </c:pt>
              <c:pt idx="27">
                <c:v>2027</c:v>
              </c:pt>
            </c:numLit>
          </c:cat>
          <c:val>
            <c:numLit>
              <c:formatCode>General</c:formatCode>
              <c:ptCount val="28"/>
              <c:pt idx="0">
                <c:v>0</c:v>
              </c:pt>
              <c:pt idx="1">
                <c:v>0</c:v>
              </c:pt>
              <c:pt idx="2">
                <c:v>0</c:v>
              </c:pt>
              <c:pt idx="3">
                <c:v>0</c:v>
              </c:pt>
              <c:pt idx="4">
                <c:v>0</c:v>
              </c:pt>
              <c:pt idx="5">
                <c:v>0</c:v>
              </c:pt>
              <c:pt idx="6">
                <c:v>0</c:v>
              </c:pt>
              <c:pt idx="7">
                <c:v>0</c:v>
              </c:pt>
              <c:pt idx="8">
                <c:v>0</c:v>
              </c:pt>
              <c:pt idx="9">
                <c:v>0</c:v>
              </c:pt>
              <c:pt idx="10">
                <c:v>0</c:v>
              </c:pt>
              <c:pt idx="11">
                <c:v>0</c:v>
              </c:pt>
              <c:pt idx="12">
                <c:v>0</c:v>
              </c:pt>
              <c:pt idx="13">
                <c:v>0</c:v>
              </c:pt>
              <c:pt idx="14">
                <c:v>0</c:v>
              </c:pt>
              <c:pt idx="15">
                <c:v>0</c:v>
              </c:pt>
              <c:pt idx="16">
                <c:v>0</c:v>
              </c:pt>
              <c:pt idx="17">
                <c:v>0</c:v>
              </c:pt>
              <c:pt idx="18">
                <c:v>0.95</c:v>
              </c:pt>
              <c:pt idx="19">
                <c:v>0.95</c:v>
              </c:pt>
              <c:pt idx="20">
                <c:v>0.95</c:v>
              </c:pt>
              <c:pt idx="21">
                <c:v>0.95</c:v>
              </c:pt>
              <c:pt idx="22">
                <c:v>0.95</c:v>
              </c:pt>
              <c:pt idx="23">
                <c:v>0.95</c:v>
              </c:pt>
              <c:pt idx="24">
                <c:v>0.95</c:v>
              </c:pt>
              <c:pt idx="25">
                <c:v>0.95</c:v>
              </c:pt>
              <c:pt idx="26">
                <c:v>0.95</c:v>
              </c:pt>
              <c:pt idx="27">
                <c:v>0.95</c:v>
              </c:pt>
            </c:numLit>
          </c:val>
          <c:extLst>
            <c:ext xmlns:c16="http://schemas.microsoft.com/office/drawing/2014/chart" uri="{C3380CC4-5D6E-409C-BE32-E72D297353CC}">
              <c16:uniqueId val="{00000004-665E-4AC1-BCFD-A95EEFD7718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overlap val="100"/>
        <c:axId val="1761512320"/>
        <c:axId val="1760770496"/>
      </c:barChart>
      <c:lineChart>
        <c:grouping val="standard"/>
        <c:varyColors val="0"/>
        <c:ser>
          <c:idx val="0"/>
          <c:order val="0"/>
          <c:tx>
            <c:strRef>
              <c:f>'1.12'!$A$87</c:f>
              <c:strCache>
                <c:ptCount val="1"/>
                <c:pt idx="0">
                  <c:v>Maize used for biofuels</c:v>
                </c:pt>
              </c:strCache>
            </c:strRef>
          </c:tx>
          <c:spPr>
            <a:ln w="57150" cap="rnd" cmpd="sng" algn="ctr">
              <a:solidFill>
                <a:srgbClr val="F1750F"/>
              </a:solidFill>
              <a:prstDash val="solid"/>
              <a:round/>
            </a:ln>
            <a:effectLst/>
          </c:spPr>
          <c:marker>
            <c:symbol val="none"/>
          </c:marker>
          <c:cat>
            <c:numRef>
              <c:f>'1.12'!$B$86:$AC$86</c:f>
              <c:numCache>
                <c:formatCode>General</c:formatCode>
                <c:ptCount val="28"/>
                <c:pt idx="0">
                  <c:v>2000</c:v>
                </c:pt>
                <c:pt idx="1">
                  <c:v>2001</c:v>
                </c:pt>
                <c:pt idx="2">
                  <c:v>2002</c:v>
                </c:pt>
                <c:pt idx="3">
                  <c:v>2003</c:v>
                </c:pt>
                <c:pt idx="4">
                  <c:v>2004</c:v>
                </c:pt>
                <c:pt idx="5">
                  <c:v>2005</c:v>
                </c:pt>
                <c:pt idx="6">
                  <c:v>2006</c:v>
                </c:pt>
                <c:pt idx="7">
                  <c:v>2007</c:v>
                </c:pt>
                <c:pt idx="8">
                  <c:v>2008</c:v>
                </c:pt>
                <c:pt idx="9">
                  <c:v>2009</c:v>
                </c:pt>
                <c:pt idx="10">
                  <c:v>2010</c:v>
                </c:pt>
                <c:pt idx="11">
                  <c:v>2011</c:v>
                </c:pt>
                <c:pt idx="12">
                  <c:v>2012</c:v>
                </c:pt>
                <c:pt idx="13">
                  <c:v>2013</c:v>
                </c:pt>
                <c:pt idx="14">
                  <c:v>2014</c:v>
                </c:pt>
                <c:pt idx="15">
                  <c:v>2015</c:v>
                </c:pt>
                <c:pt idx="16">
                  <c:v>2016</c:v>
                </c:pt>
                <c:pt idx="17">
                  <c:v>2017</c:v>
                </c:pt>
                <c:pt idx="18">
                  <c:v>2018</c:v>
                </c:pt>
                <c:pt idx="19">
                  <c:v>2019</c:v>
                </c:pt>
                <c:pt idx="20">
                  <c:v>2020</c:v>
                </c:pt>
                <c:pt idx="21">
                  <c:v>2021</c:v>
                </c:pt>
                <c:pt idx="22">
                  <c:v>2022</c:v>
                </c:pt>
                <c:pt idx="23">
                  <c:v>2023</c:v>
                </c:pt>
                <c:pt idx="24">
                  <c:v>2024</c:v>
                </c:pt>
                <c:pt idx="25">
                  <c:v>2025</c:v>
                </c:pt>
                <c:pt idx="26">
                  <c:v>2026</c:v>
                </c:pt>
                <c:pt idx="27">
                  <c:v>2027</c:v>
                </c:pt>
              </c:numCache>
            </c:numRef>
          </c:cat>
          <c:val>
            <c:numRef>
              <c:f>'1.12'!$B$87:$AC$87</c:f>
              <c:numCache>
                <c:formatCode>General</c:formatCode>
                <c:ptCount val="28"/>
                <c:pt idx="0">
                  <c:v>3.8703916517014871</c:v>
                </c:pt>
                <c:pt idx="1">
                  <c:v>4.2603429634065142</c:v>
                </c:pt>
                <c:pt idx="2">
                  <c:v>5.1280467897095443</c:v>
                </c:pt>
                <c:pt idx="3">
                  <c:v>5.8778467409532116</c:v>
                </c:pt>
                <c:pt idx="4">
                  <c:v>6.3493086485520234</c:v>
                </c:pt>
                <c:pt idx="5">
                  <c:v>7.1933298957660021</c:v>
                </c:pt>
                <c:pt idx="6">
                  <c:v>8.8738044830710852</c:v>
                </c:pt>
                <c:pt idx="7">
                  <c:v>10.33826141177015</c:v>
                </c:pt>
                <c:pt idx="8">
                  <c:v>13.264581020001581</c:v>
                </c:pt>
                <c:pt idx="9">
                  <c:v>14.82733939232228</c:v>
                </c:pt>
                <c:pt idx="10">
                  <c:v>17.105507874813359</c:v>
                </c:pt>
                <c:pt idx="11">
                  <c:v>17.856811712150819</c:v>
                </c:pt>
                <c:pt idx="12">
                  <c:v>17.246445707308151</c:v>
                </c:pt>
                <c:pt idx="13">
                  <c:v>16.07043046695852</c:v>
                </c:pt>
                <c:pt idx="14">
                  <c:v>16.864930844966029</c:v>
                </c:pt>
                <c:pt idx="15">
                  <c:v>16.784876234243079</c:v>
                </c:pt>
                <c:pt idx="16">
                  <c:v>16.728965105029701</c:v>
                </c:pt>
                <c:pt idx="17">
                  <c:v>16.794781545387899</c:v>
                </c:pt>
                <c:pt idx="18">
                  <c:v>16.551514164299039</c:v>
                </c:pt>
                <c:pt idx="19">
                  <c:v>16.38896208682414</c:v>
                </c:pt>
                <c:pt idx="20">
                  <c:v>16.397901403237721</c:v>
                </c:pt>
                <c:pt idx="21">
                  <c:v>16.13583142650133</c:v>
                </c:pt>
                <c:pt idx="22">
                  <c:v>15.87967960812575</c:v>
                </c:pt>
                <c:pt idx="23">
                  <c:v>15.64506774292477</c:v>
                </c:pt>
                <c:pt idx="24">
                  <c:v>15.430389489246</c:v>
                </c:pt>
                <c:pt idx="25">
                  <c:v>15.21823230551804</c:v>
                </c:pt>
                <c:pt idx="26">
                  <c:v>15.03354211817105</c:v>
                </c:pt>
                <c:pt idx="27">
                  <c:v>14.819985510152179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5-665E-4AC1-BCFD-A95EEFD7718F}"/>
            </c:ext>
          </c:extLst>
        </c:ser>
        <c:ser>
          <c:idx val="1"/>
          <c:order val="1"/>
          <c:tx>
            <c:strRef>
              <c:f>'1.12'!$A$88</c:f>
              <c:strCache>
                <c:ptCount val="1"/>
                <c:pt idx="0">
                  <c:v>Sugarcane used for biofuels</c:v>
                </c:pt>
              </c:strCache>
            </c:strRef>
          </c:tx>
          <c:spPr>
            <a:ln w="57150" cap="rnd" cmpd="sng" algn="ctr">
              <a:solidFill>
                <a:srgbClr val="4F81BD"/>
              </a:solidFill>
              <a:prstDash val="solid"/>
              <a:round/>
            </a:ln>
            <a:effectLst/>
          </c:spPr>
          <c:marker>
            <c:symbol val="none"/>
          </c:marker>
          <c:cat>
            <c:numRef>
              <c:f>'1.12'!$B$86:$AC$86</c:f>
              <c:numCache>
                <c:formatCode>General</c:formatCode>
                <c:ptCount val="28"/>
                <c:pt idx="0">
                  <c:v>2000</c:v>
                </c:pt>
                <c:pt idx="1">
                  <c:v>2001</c:v>
                </c:pt>
                <c:pt idx="2">
                  <c:v>2002</c:v>
                </c:pt>
                <c:pt idx="3">
                  <c:v>2003</c:v>
                </c:pt>
                <c:pt idx="4">
                  <c:v>2004</c:v>
                </c:pt>
                <c:pt idx="5">
                  <c:v>2005</c:v>
                </c:pt>
                <c:pt idx="6">
                  <c:v>2006</c:v>
                </c:pt>
                <c:pt idx="7">
                  <c:v>2007</c:v>
                </c:pt>
                <c:pt idx="8">
                  <c:v>2008</c:v>
                </c:pt>
                <c:pt idx="9">
                  <c:v>2009</c:v>
                </c:pt>
                <c:pt idx="10">
                  <c:v>2010</c:v>
                </c:pt>
                <c:pt idx="11">
                  <c:v>2011</c:v>
                </c:pt>
                <c:pt idx="12">
                  <c:v>2012</c:v>
                </c:pt>
                <c:pt idx="13">
                  <c:v>2013</c:v>
                </c:pt>
                <c:pt idx="14">
                  <c:v>2014</c:v>
                </c:pt>
                <c:pt idx="15">
                  <c:v>2015</c:v>
                </c:pt>
                <c:pt idx="16">
                  <c:v>2016</c:v>
                </c:pt>
                <c:pt idx="17">
                  <c:v>2017</c:v>
                </c:pt>
                <c:pt idx="18">
                  <c:v>2018</c:v>
                </c:pt>
                <c:pt idx="19">
                  <c:v>2019</c:v>
                </c:pt>
                <c:pt idx="20">
                  <c:v>2020</c:v>
                </c:pt>
                <c:pt idx="21">
                  <c:v>2021</c:v>
                </c:pt>
                <c:pt idx="22">
                  <c:v>2022</c:v>
                </c:pt>
                <c:pt idx="23">
                  <c:v>2023</c:v>
                </c:pt>
                <c:pt idx="24">
                  <c:v>2024</c:v>
                </c:pt>
                <c:pt idx="25">
                  <c:v>2025</c:v>
                </c:pt>
                <c:pt idx="26">
                  <c:v>2026</c:v>
                </c:pt>
                <c:pt idx="27">
                  <c:v>2027</c:v>
                </c:pt>
              </c:numCache>
            </c:numRef>
          </c:cat>
          <c:val>
            <c:numRef>
              <c:f>'1.12'!$B$88:$AC$88</c:f>
              <c:numCache>
                <c:formatCode>General</c:formatCode>
                <c:ptCount val="28"/>
                <c:pt idx="0">
                  <c:v>9.6284526519286668</c:v>
                </c:pt>
                <c:pt idx="1">
                  <c:v>9.7918103734715238</c:v>
                </c:pt>
                <c:pt idx="2">
                  <c:v>10.652493472525061</c:v>
                </c:pt>
                <c:pt idx="3">
                  <c:v>12.197697146184421</c:v>
                </c:pt>
                <c:pt idx="4">
                  <c:v>12.26454328696277</c:v>
                </c:pt>
                <c:pt idx="5">
                  <c:v>13.96973125592806</c:v>
                </c:pt>
                <c:pt idx="6">
                  <c:v>14.850644344713629</c:v>
                </c:pt>
                <c:pt idx="7">
                  <c:v>16.872176179162299</c:v>
                </c:pt>
                <c:pt idx="8">
                  <c:v>19.568474631511389</c:v>
                </c:pt>
                <c:pt idx="9">
                  <c:v>19.300273687754331</c:v>
                </c:pt>
                <c:pt idx="10">
                  <c:v>20.48813977968344</c:v>
                </c:pt>
                <c:pt idx="11">
                  <c:v>16.487176418399439</c:v>
                </c:pt>
                <c:pt idx="12">
                  <c:v>16.30677900086318</c:v>
                </c:pt>
                <c:pt idx="13">
                  <c:v>18.63805052670309</c:v>
                </c:pt>
                <c:pt idx="14">
                  <c:v>19.594928673158289</c:v>
                </c:pt>
                <c:pt idx="15">
                  <c:v>20.018811790320971</c:v>
                </c:pt>
                <c:pt idx="16">
                  <c:v>18.098157478611011</c:v>
                </c:pt>
                <c:pt idx="17">
                  <c:v>17.722566398113621</c:v>
                </c:pt>
                <c:pt idx="18">
                  <c:v>18.43607945820769</c:v>
                </c:pt>
                <c:pt idx="19">
                  <c:v>18.704426576438362</c:v>
                </c:pt>
                <c:pt idx="20">
                  <c:v>18.88679681374494</c:v>
                </c:pt>
                <c:pt idx="21">
                  <c:v>18.897215609148091</c:v>
                </c:pt>
                <c:pt idx="22">
                  <c:v>19.001735668249029</c:v>
                </c:pt>
                <c:pt idx="23">
                  <c:v>19.120045121019949</c:v>
                </c:pt>
                <c:pt idx="24">
                  <c:v>19.245189802818441</c:v>
                </c:pt>
                <c:pt idx="25">
                  <c:v>19.32082540059583</c:v>
                </c:pt>
                <c:pt idx="26">
                  <c:v>19.3831582131373</c:v>
                </c:pt>
                <c:pt idx="27">
                  <c:v>19.437652258644761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6-665E-4AC1-BCFD-A95EEFD7718F}"/>
            </c:ext>
          </c:extLst>
        </c:ser>
        <c:ser>
          <c:idx val="2"/>
          <c:order val="2"/>
          <c:tx>
            <c:strRef>
              <c:f>'1.12'!$A$89</c:f>
              <c:strCache>
                <c:ptCount val="1"/>
                <c:pt idx="0">
                  <c:v>Vegetable oil used for biofuels</c:v>
                </c:pt>
              </c:strCache>
            </c:strRef>
          </c:tx>
          <c:spPr>
            <a:ln w="57150" cap="rnd" cmpd="sng" algn="ctr">
              <a:solidFill>
                <a:srgbClr val="99CCFF"/>
              </a:solidFill>
              <a:prstDash val="solid"/>
              <a:round/>
            </a:ln>
            <a:effectLst/>
          </c:spPr>
          <c:marker>
            <c:symbol val="none"/>
          </c:marker>
          <c:cat>
            <c:numRef>
              <c:f>'1.12'!$B$86:$AC$86</c:f>
              <c:numCache>
                <c:formatCode>General</c:formatCode>
                <c:ptCount val="28"/>
                <c:pt idx="0">
                  <c:v>2000</c:v>
                </c:pt>
                <c:pt idx="1">
                  <c:v>2001</c:v>
                </c:pt>
                <c:pt idx="2">
                  <c:v>2002</c:v>
                </c:pt>
                <c:pt idx="3">
                  <c:v>2003</c:v>
                </c:pt>
                <c:pt idx="4">
                  <c:v>2004</c:v>
                </c:pt>
                <c:pt idx="5">
                  <c:v>2005</c:v>
                </c:pt>
                <c:pt idx="6">
                  <c:v>2006</c:v>
                </c:pt>
                <c:pt idx="7">
                  <c:v>2007</c:v>
                </c:pt>
                <c:pt idx="8">
                  <c:v>2008</c:v>
                </c:pt>
                <c:pt idx="9">
                  <c:v>2009</c:v>
                </c:pt>
                <c:pt idx="10">
                  <c:v>2010</c:v>
                </c:pt>
                <c:pt idx="11">
                  <c:v>2011</c:v>
                </c:pt>
                <c:pt idx="12">
                  <c:v>2012</c:v>
                </c:pt>
                <c:pt idx="13">
                  <c:v>2013</c:v>
                </c:pt>
                <c:pt idx="14">
                  <c:v>2014</c:v>
                </c:pt>
                <c:pt idx="15">
                  <c:v>2015</c:v>
                </c:pt>
                <c:pt idx="16">
                  <c:v>2016</c:v>
                </c:pt>
                <c:pt idx="17">
                  <c:v>2017</c:v>
                </c:pt>
                <c:pt idx="18">
                  <c:v>2018</c:v>
                </c:pt>
                <c:pt idx="19">
                  <c:v>2019</c:v>
                </c:pt>
                <c:pt idx="20">
                  <c:v>2020</c:v>
                </c:pt>
                <c:pt idx="21">
                  <c:v>2021</c:v>
                </c:pt>
                <c:pt idx="22">
                  <c:v>2022</c:v>
                </c:pt>
                <c:pt idx="23">
                  <c:v>2023</c:v>
                </c:pt>
                <c:pt idx="24">
                  <c:v>2024</c:v>
                </c:pt>
                <c:pt idx="25">
                  <c:v>2025</c:v>
                </c:pt>
                <c:pt idx="26">
                  <c:v>2026</c:v>
                </c:pt>
                <c:pt idx="27">
                  <c:v>2027</c:v>
                </c:pt>
              </c:numCache>
            </c:numRef>
          </c:cat>
          <c:val>
            <c:numRef>
              <c:f>'1.12'!$B$89:$AC$89</c:f>
              <c:numCache>
                <c:formatCode>General</c:formatCode>
                <c:ptCount val="28"/>
                <c:pt idx="0">
                  <c:v>0.55022455651237301</c:v>
                </c:pt>
                <c:pt idx="1">
                  <c:v>0.60252927206968099</c:v>
                </c:pt>
                <c:pt idx="2">
                  <c:v>0.62880791334235697</c:v>
                </c:pt>
                <c:pt idx="3">
                  <c:v>0.69528301544473503</c:v>
                </c:pt>
                <c:pt idx="4">
                  <c:v>1.9040826816976171</c:v>
                </c:pt>
                <c:pt idx="5">
                  <c:v>2.8653551960915782</c:v>
                </c:pt>
                <c:pt idx="6">
                  <c:v>4.5931388453522697</c:v>
                </c:pt>
                <c:pt idx="7">
                  <c:v>6.7494005536732704</c:v>
                </c:pt>
                <c:pt idx="8">
                  <c:v>9.1043773156728243</c:v>
                </c:pt>
                <c:pt idx="9">
                  <c:v>9.5071525410207496</c:v>
                </c:pt>
                <c:pt idx="10">
                  <c:v>10.50218982041012</c:v>
                </c:pt>
                <c:pt idx="11">
                  <c:v>11.78828819986758</c:v>
                </c:pt>
                <c:pt idx="12">
                  <c:v>11.752469289188079</c:v>
                </c:pt>
                <c:pt idx="13">
                  <c:v>12.411526293901399</c:v>
                </c:pt>
                <c:pt idx="14">
                  <c:v>13.28105881637928</c:v>
                </c:pt>
                <c:pt idx="15">
                  <c:v>11.887319313003969</c:v>
                </c:pt>
                <c:pt idx="16">
                  <c:v>13.016756461933291</c:v>
                </c:pt>
                <c:pt idx="17">
                  <c:v>12.69188524987397</c:v>
                </c:pt>
                <c:pt idx="18">
                  <c:v>12.898583859256091</c:v>
                </c:pt>
                <c:pt idx="19">
                  <c:v>12.82715505072013</c:v>
                </c:pt>
                <c:pt idx="20">
                  <c:v>12.828417055363181</c:v>
                </c:pt>
                <c:pt idx="21">
                  <c:v>12.518004958040191</c:v>
                </c:pt>
                <c:pt idx="22">
                  <c:v>12.232378290618881</c:v>
                </c:pt>
                <c:pt idx="23">
                  <c:v>12.06421689163953</c:v>
                </c:pt>
                <c:pt idx="24">
                  <c:v>11.934155539495601</c:v>
                </c:pt>
                <c:pt idx="25">
                  <c:v>11.82712527262518</c:v>
                </c:pt>
                <c:pt idx="26">
                  <c:v>11.70796243902454</c:v>
                </c:pt>
                <c:pt idx="27">
                  <c:v>11.615489701982151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7-665E-4AC1-BCFD-A95EEFD7718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761312640"/>
        <c:axId val="1760908272"/>
      </c:lineChart>
      <c:catAx>
        <c:axId val="1761312640"/>
        <c:scaling>
          <c:orientation val="minMax"/>
        </c:scaling>
        <c:delete val="0"/>
        <c:axPos val="b"/>
        <c:majorGridlines>
          <c:spPr>
            <a:ln w="9525" cmpd="sng">
              <a:solidFill>
                <a:srgbClr val="FFFFFF"/>
              </a:solidFill>
              <a:prstDash val="solid"/>
            </a:ln>
          </c:spPr>
        </c:majorGridlines>
        <c:numFmt formatCode="General" sourceLinked="1"/>
        <c:majorTickMark val="in"/>
        <c:minorTickMark val="none"/>
        <c:tickLblPos val="low"/>
        <c:spPr>
          <a:noFill/>
          <a:ln w="9525">
            <a:solidFill>
              <a:srgbClr val="000000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c:spPr>
        <c:txPr>
          <a:bodyPr rot="-60000000" vert="horz"/>
          <a:lstStyle/>
          <a:p>
            <a:pPr>
              <a:defRPr/>
            </a:pPr>
            <a:endParaRPr lang="fr-FR"/>
          </a:p>
        </c:txPr>
        <c:crossAx val="1760908272"/>
        <c:crosses val="autoZero"/>
        <c:auto val="1"/>
        <c:lblAlgn val="ctr"/>
        <c:lblOffset val="0"/>
        <c:tickLblSkip val="3"/>
        <c:noMultiLvlLbl val="0"/>
      </c:catAx>
      <c:valAx>
        <c:axId val="1760908272"/>
        <c:scaling>
          <c:orientation val="minMax"/>
          <c:max val="25"/>
          <c:min val="0"/>
        </c:scaling>
        <c:delete val="0"/>
        <c:axPos val="l"/>
        <c:majorGridlines>
          <c:spPr>
            <a:ln w="9525" cmpd="sng">
              <a:solidFill>
                <a:srgbClr val="FFFFFF"/>
              </a:solidFill>
              <a:prstDash val="solid"/>
            </a:ln>
          </c:spPr>
        </c:majorGridlines>
        <c:title>
          <c:tx>
            <c:rich>
              <a:bodyPr rot="0" vert="horz"/>
              <a:lstStyle/>
              <a:p>
                <a:pPr>
                  <a:defRPr/>
                </a:pPr>
                <a:r>
                  <a:rPr lang="en-GB"/>
                  <a:t>%</a:t>
                </a:r>
              </a:p>
            </c:rich>
          </c:tx>
          <c:layout>
            <c:manualLayout>
              <c:xMode val="edge"/>
              <c:yMode val="edge"/>
              <c:x val="2.6684433438562902E-2"/>
              <c:y val="0.10956441674006299"/>
            </c:manualLayout>
          </c:layout>
          <c:overlay val="0"/>
        </c:title>
        <c:numFmt formatCode="General" sourceLinked="0"/>
        <c:majorTickMark val="in"/>
        <c:minorTickMark val="none"/>
        <c:tickLblPos val="nextTo"/>
        <c:spPr>
          <a:noFill/>
          <a:ln w="9525">
            <a:solidFill>
              <a:srgbClr val="000000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c:spPr>
        <c:txPr>
          <a:bodyPr rot="-60000000" vert="horz"/>
          <a:lstStyle/>
          <a:p>
            <a:pPr>
              <a:defRPr/>
            </a:pPr>
            <a:endParaRPr lang="fr-FR"/>
          </a:p>
        </c:txPr>
        <c:crossAx val="1761312640"/>
        <c:crosses val="autoZero"/>
        <c:crossBetween val="between"/>
      </c:valAx>
      <c:valAx>
        <c:axId val="1760770496"/>
        <c:scaling>
          <c:orientation val="minMax"/>
          <c:max val="5"/>
          <c:min val="0"/>
        </c:scaling>
        <c:delete val="0"/>
        <c:axPos val="r"/>
        <c:numFmt formatCode="General" sourceLinked="1"/>
        <c:majorTickMark val="none"/>
        <c:minorTickMark val="none"/>
        <c:tickLblPos val="none"/>
        <c:crossAx val="1761512320"/>
        <c:crosses val="max"/>
        <c:crossBetween val="between"/>
      </c:valAx>
      <c:catAx>
        <c:axId val="1761512320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760770496"/>
        <c:crosses val="autoZero"/>
        <c:auto val="1"/>
        <c:lblAlgn val="ctr"/>
        <c:lblOffset val="100"/>
        <c:noMultiLvlLbl val="0"/>
      </c:catAx>
      <c:spPr>
        <a:solidFill>
          <a:srgbClr val="F4FFFF"/>
        </a:solidFill>
        <a:ln w="9525">
          <a:solidFill>
            <a:srgbClr val="000000"/>
          </a:solidFill>
        </a:ln>
      </c:spPr>
    </c:plotArea>
    <c:legend>
      <c:legendPos val="r"/>
      <c:legendEntry>
        <c:idx val="0"/>
        <c:delete val="1"/>
      </c:legendEntry>
      <c:legendEntry>
        <c:idx val="1"/>
        <c:delete val="1"/>
      </c:legendEntry>
      <c:legendEntry>
        <c:idx val="2"/>
        <c:delete val="1"/>
      </c:legendEntry>
      <c:legendEntry>
        <c:idx val="3"/>
        <c:delete val="1"/>
      </c:legendEntry>
      <c:legendEntry>
        <c:idx val="4"/>
        <c:delete val="1"/>
      </c:legendEntry>
      <c:layout>
        <c:manualLayout>
          <c:xMode val="edge"/>
          <c:yMode val="edge"/>
          <c:x val="8.4782272238676903E-2"/>
          <c:y val="1.9920803043647701E-2"/>
          <c:w val="0.87056510914126495"/>
          <c:h val="0.14560639389004201"/>
        </c:manualLayout>
      </c:layout>
      <c:overlay val="1"/>
      <c:spPr>
        <a:solidFill>
          <a:srgbClr val="EAEAEA"/>
        </a:solidFill>
        <a:ln>
          <a:noFill/>
          <a:round/>
        </a:ln>
        <a:effectLst/>
        <a:extLst>
          <a:ext uri="{91240B29-F687-4F45-9708-019B960494DF}">
            <a14:hiddenLine xmlns:a14="http://schemas.microsoft.com/office/drawing/2010/main">
              <a:noFill/>
              <a:round/>
            </a14:hiddenLine>
          </a:ext>
        </a:extLst>
      </c:spPr>
    </c:legend>
    <c:plotVisOnly val="1"/>
    <c:dispBlanksAs val="gap"/>
    <c:showDLblsOverMax val="1"/>
  </c:chart>
  <c:spPr>
    <a:noFill/>
    <a:ln w="9525" cap="flat" cmpd="sng" algn="ctr">
      <a:noFill/>
      <a:prstDash val="solid"/>
      <a:round/>
    </a:ln>
    <a:effectLst/>
    <a:extLst>
      <a:ext uri="{909E8E84-426E-40DD-AFC4-6F175D3DCCD1}">
        <a14:hiddenFill xmlns:a14="http://schemas.microsoft.com/office/drawing/2010/main">
          <a:solidFill>
            <a:sysClr val="window" lastClr="FFFFFF"/>
          </a:solidFill>
        </a14:hiddenFill>
      </a:ext>
      <a:ext uri="{91240B29-F687-4F45-9708-019B960494DF}">
        <a14:hiddenLine xmlns:a14="http://schemas.microsoft.com/office/drawing/2010/main" w="9525" cap="flat" cmpd="sng" algn="ctr">
          <a:solidFill>
            <a:sysClr val="windowText" lastClr="000000">
              <a:tint val="75000"/>
              <a:shade val="95000"/>
              <a:satMod val="105000"/>
            </a:sysClr>
          </a:solidFill>
          <a:prstDash val="solid"/>
          <a:round/>
        </a14:hiddenLine>
      </a:ext>
    </a:extLst>
  </c:spPr>
  <c:txPr>
    <a:bodyPr/>
    <a:lstStyle/>
    <a:p>
      <a:pPr>
        <a:defRPr sz="1400">
          <a:latin typeface="Constantia" panose="02030602050306030303" pitchFamily="18" charset="0"/>
        </a:defRPr>
      </a:pPr>
      <a:endParaRPr lang="fr-FR"/>
    </a:p>
  </c:txPr>
  <c:externalData r:id="rId2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4.6166481113390501E-2"/>
          <c:y val="0.18930377942486101"/>
          <c:w val="0.91464282486702697"/>
          <c:h val="0.69261600637152199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'1.2'!$G$127</c:f>
              <c:strCache>
                <c:ptCount val="1"/>
                <c:pt idx="0">
                  <c:v>Due to population growth</c:v>
                </c:pt>
              </c:strCache>
            </c:strRef>
          </c:tx>
          <c:spPr>
            <a:solidFill>
              <a:srgbClr val="4F81BD"/>
            </a:solidFill>
            <a:ln w="6350" cmpd="sng">
              <a:solidFill>
                <a:srgbClr val="000000"/>
              </a:solidFill>
              <a:round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bg1">
                  <a:lumMod val="50000"/>
                </a:schemeClr>
              </a:solidFill>
              <a:ln w="6350" cmpd="sng">
                <a:solidFill>
                  <a:srgbClr val="000000"/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1-CC90-4CEC-A233-C9690512B575}"/>
              </c:ext>
            </c:extLst>
          </c:dPt>
          <c:dPt>
            <c:idx val="1"/>
            <c:invertIfNegative val="0"/>
            <c:bubble3D val="0"/>
            <c:spPr>
              <a:solidFill>
                <a:srgbClr val="0070C0"/>
              </a:solidFill>
              <a:ln w="6350" cmpd="sng">
                <a:solidFill>
                  <a:srgbClr val="000000"/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3-CC90-4CEC-A233-C9690512B575}"/>
              </c:ext>
            </c:extLst>
          </c:dPt>
          <c:dPt>
            <c:idx val="2"/>
            <c:invertIfNegative val="0"/>
            <c:bubble3D val="0"/>
            <c:spPr>
              <a:solidFill>
                <a:schemeClr val="bg1">
                  <a:lumMod val="50000"/>
                </a:schemeClr>
              </a:solidFill>
              <a:ln w="6350" cmpd="sng">
                <a:solidFill>
                  <a:srgbClr val="000000"/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5-CC90-4CEC-A233-C9690512B575}"/>
              </c:ext>
            </c:extLst>
          </c:dPt>
          <c:dPt>
            <c:idx val="3"/>
            <c:invertIfNegative val="0"/>
            <c:bubble3D val="0"/>
            <c:spPr>
              <a:solidFill>
                <a:srgbClr val="0070C0"/>
              </a:solidFill>
              <a:ln w="6350" cmpd="sng">
                <a:solidFill>
                  <a:srgbClr val="000000"/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7-CC90-4CEC-A233-C9690512B575}"/>
              </c:ext>
            </c:extLst>
          </c:dPt>
          <c:dPt>
            <c:idx val="4"/>
            <c:invertIfNegative val="0"/>
            <c:bubble3D val="0"/>
            <c:spPr>
              <a:solidFill>
                <a:schemeClr val="bg1">
                  <a:lumMod val="50000"/>
                </a:schemeClr>
              </a:solidFill>
              <a:ln w="6350" cmpd="sng">
                <a:solidFill>
                  <a:srgbClr val="000000"/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9-CC90-4CEC-A233-C9690512B575}"/>
              </c:ext>
            </c:extLst>
          </c:dPt>
          <c:dPt>
            <c:idx val="5"/>
            <c:invertIfNegative val="0"/>
            <c:bubble3D val="0"/>
            <c:spPr>
              <a:solidFill>
                <a:srgbClr val="0070C0"/>
              </a:solidFill>
              <a:ln w="6350" cmpd="sng">
                <a:solidFill>
                  <a:srgbClr val="000000"/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B-CC90-4CEC-A233-C9690512B575}"/>
              </c:ext>
            </c:extLst>
          </c:dPt>
          <c:dPt>
            <c:idx val="6"/>
            <c:invertIfNegative val="0"/>
            <c:bubble3D val="0"/>
            <c:spPr>
              <a:solidFill>
                <a:schemeClr val="bg1">
                  <a:lumMod val="50000"/>
                </a:schemeClr>
              </a:solidFill>
              <a:ln w="6350" cmpd="sng">
                <a:solidFill>
                  <a:srgbClr val="000000"/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D-CC90-4CEC-A233-C9690512B575}"/>
              </c:ext>
            </c:extLst>
          </c:dPt>
          <c:dPt>
            <c:idx val="7"/>
            <c:invertIfNegative val="0"/>
            <c:bubble3D val="0"/>
            <c:spPr>
              <a:solidFill>
                <a:srgbClr val="C00000"/>
              </a:solidFill>
              <a:ln w="6350" cmpd="sng">
                <a:solidFill>
                  <a:srgbClr val="000000"/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F-CC90-4CEC-A233-C9690512B575}"/>
              </c:ext>
            </c:extLst>
          </c:dPt>
          <c:dPt>
            <c:idx val="8"/>
            <c:invertIfNegative val="0"/>
            <c:bubble3D val="0"/>
            <c:spPr>
              <a:solidFill>
                <a:schemeClr val="bg1">
                  <a:lumMod val="50000"/>
                </a:schemeClr>
              </a:solidFill>
              <a:ln w="6350" cmpd="sng">
                <a:solidFill>
                  <a:srgbClr val="000000"/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11-CC90-4CEC-A233-C9690512B575}"/>
              </c:ext>
            </c:extLst>
          </c:dPt>
          <c:dPt>
            <c:idx val="9"/>
            <c:invertIfNegative val="0"/>
            <c:bubble3D val="0"/>
            <c:spPr>
              <a:solidFill>
                <a:srgbClr val="0070C0"/>
              </a:solidFill>
              <a:ln w="6350" cmpd="sng">
                <a:solidFill>
                  <a:srgbClr val="000000"/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13-CC90-4CEC-A233-C9690512B575}"/>
              </c:ext>
            </c:extLst>
          </c:dPt>
          <c:dPt>
            <c:idx val="10"/>
            <c:invertIfNegative val="0"/>
            <c:bubble3D val="0"/>
            <c:spPr>
              <a:solidFill>
                <a:schemeClr val="bg1">
                  <a:lumMod val="50000"/>
                </a:schemeClr>
              </a:solidFill>
              <a:ln w="6350" cmpd="sng">
                <a:solidFill>
                  <a:srgbClr val="000000"/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15-CC90-4CEC-A233-C9690512B575}"/>
              </c:ext>
            </c:extLst>
          </c:dPt>
          <c:dPt>
            <c:idx val="11"/>
            <c:invertIfNegative val="0"/>
            <c:bubble3D val="0"/>
            <c:spPr>
              <a:solidFill>
                <a:srgbClr val="0070C0"/>
              </a:solidFill>
              <a:ln w="6350" cmpd="sng">
                <a:solidFill>
                  <a:srgbClr val="000000"/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17-CC90-4CEC-A233-C9690512B575}"/>
              </c:ext>
            </c:extLst>
          </c:dPt>
          <c:dPt>
            <c:idx val="12"/>
            <c:invertIfNegative val="0"/>
            <c:bubble3D val="0"/>
            <c:spPr>
              <a:solidFill>
                <a:schemeClr val="bg1">
                  <a:lumMod val="50000"/>
                </a:schemeClr>
              </a:solidFill>
              <a:ln w="6350" cmpd="sng">
                <a:solidFill>
                  <a:srgbClr val="000000"/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19-CC90-4CEC-A233-C9690512B575}"/>
              </c:ext>
            </c:extLst>
          </c:dPt>
          <c:dPt>
            <c:idx val="13"/>
            <c:invertIfNegative val="0"/>
            <c:bubble3D val="0"/>
            <c:spPr>
              <a:solidFill>
                <a:schemeClr val="accent1"/>
              </a:solidFill>
              <a:ln w="6350" cmpd="sng">
                <a:solidFill>
                  <a:srgbClr val="000000"/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1B-CC90-4CEC-A233-C9690512B575}"/>
              </c:ext>
            </c:extLst>
          </c:dPt>
          <c:cat>
            <c:multiLvlStrRef>
              <c:f>'1.2'!$D$128:$E$139</c:f>
              <c:multiLvlStrCache>
                <c:ptCount val="12"/>
                <c:lvl>
                  <c:pt idx="0">
                    <c:v>2008-17</c:v>
                  </c:pt>
                  <c:pt idx="1">
                    <c:v>2018-27</c:v>
                  </c:pt>
                  <c:pt idx="2">
                    <c:v>2008-17</c:v>
                  </c:pt>
                  <c:pt idx="3">
                    <c:v>2018-27</c:v>
                  </c:pt>
                  <c:pt idx="4">
                    <c:v>2008-17</c:v>
                  </c:pt>
                  <c:pt idx="5">
                    <c:v>2018-27</c:v>
                  </c:pt>
                  <c:pt idx="6">
                    <c:v>2008-17</c:v>
                  </c:pt>
                  <c:pt idx="7">
                    <c:v>2018-27</c:v>
                  </c:pt>
                  <c:pt idx="8">
                    <c:v>2008-17</c:v>
                  </c:pt>
                  <c:pt idx="9">
                    <c:v>2018-27</c:v>
                  </c:pt>
                  <c:pt idx="10">
                    <c:v>2008-17</c:v>
                  </c:pt>
                  <c:pt idx="11">
                    <c:v>2018-27</c:v>
                  </c:pt>
                </c:lvl>
                <c:lvl>
                  <c:pt idx="0">
                    <c:v>Cereals</c:v>
                  </c:pt>
                  <c:pt idx="2">
                    <c:v>Meat</c:v>
                  </c:pt>
                  <c:pt idx="4">
                    <c:v>Fish</c:v>
                  </c:pt>
                  <c:pt idx="6">
                    <c:v>Fresh dairy</c:v>
                  </c:pt>
                  <c:pt idx="8">
                    <c:v>Sugar</c:v>
                  </c:pt>
                  <c:pt idx="10">
                    <c:v>Vegetable oil</c:v>
                  </c:pt>
                </c:lvl>
              </c:multiLvlStrCache>
            </c:multiLvlStrRef>
          </c:cat>
          <c:val>
            <c:numRef>
              <c:f>'1.2'!$G$128:$G$139</c:f>
              <c:numCache>
                <c:formatCode>_(* #,##0.00_);_(* \(#,##0.00\);_(* "-"??_);_(@_)</c:formatCode>
                <c:ptCount val="12"/>
                <c:pt idx="0">
                  <c:v>1.0148359586162889</c:v>
                </c:pt>
                <c:pt idx="1">
                  <c:v>0.83994282181689695</c:v>
                </c:pt>
                <c:pt idx="2">
                  <c:v>0.98460369799353598</c:v>
                </c:pt>
                <c:pt idx="3">
                  <c:v>0.81844122322758395</c:v>
                </c:pt>
                <c:pt idx="4">
                  <c:v>1.1248830487792241</c:v>
                </c:pt>
                <c:pt idx="5">
                  <c:v>0.95422853940221297</c:v>
                </c:pt>
                <c:pt idx="6">
                  <c:v>1.0052616421798439</c:v>
                </c:pt>
                <c:pt idx="7">
                  <c:v>0.86505117595008196</c:v>
                </c:pt>
                <c:pt idx="8">
                  <c:v>1.0959452142848209</c:v>
                </c:pt>
                <c:pt idx="9">
                  <c:v>0.902229410333244</c:v>
                </c:pt>
                <c:pt idx="10">
                  <c:v>1.065130328850872</c:v>
                </c:pt>
                <c:pt idx="11">
                  <c:v>0.90253395154316096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C-CC90-4CEC-A233-C9690512B575}"/>
            </c:ext>
          </c:extLst>
        </c:ser>
        <c:ser>
          <c:idx val="1"/>
          <c:order val="1"/>
          <c:tx>
            <c:strRef>
              <c:f>'1.2'!$I$127</c:f>
              <c:strCache>
                <c:ptCount val="1"/>
                <c:pt idx="0">
                  <c:v>Due to per capita demand growth (food &amp; other uses)</c:v>
                </c:pt>
              </c:strCache>
            </c:strRef>
          </c:tx>
          <c:spPr>
            <a:pattFill prst="wdUpDiag">
              <a:fgClr>
                <a:srgbClr val="4F81BD"/>
              </a:fgClr>
              <a:bgClr>
                <a:srgbClr val="FFFFFF"/>
              </a:bgClr>
            </a:pattFill>
            <a:ln w="6350" cmpd="sng">
              <a:solidFill>
                <a:srgbClr val="000000"/>
              </a:solidFill>
              <a:round/>
            </a:ln>
            <a:effectLst/>
          </c:spPr>
          <c:invertIfNegative val="0"/>
          <c:dPt>
            <c:idx val="0"/>
            <c:invertIfNegative val="0"/>
            <c:bubble3D val="0"/>
            <c:spPr>
              <a:pattFill prst="wdUpDiag">
                <a:fgClr>
                  <a:schemeClr val="bg1">
                    <a:lumMod val="50000"/>
                  </a:schemeClr>
                </a:fgClr>
                <a:bgClr>
                  <a:srgbClr val="FFFFFF"/>
                </a:bgClr>
              </a:pattFill>
              <a:ln w="6350" cmpd="sng">
                <a:solidFill>
                  <a:srgbClr val="000000"/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1E-CC90-4CEC-A233-C9690512B575}"/>
              </c:ext>
            </c:extLst>
          </c:dPt>
          <c:dPt>
            <c:idx val="1"/>
            <c:invertIfNegative val="0"/>
            <c:bubble3D val="0"/>
            <c:spPr>
              <a:pattFill prst="wdUpDiag">
                <a:fgClr>
                  <a:schemeClr val="accent1">
                    <a:lumMod val="50000"/>
                  </a:schemeClr>
                </a:fgClr>
                <a:bgClr>
                  <a:srgbClr val="FFFFFF"/>
                </a:bgClr>
              </a:pattFill>
              <a:ln w="6350" cmpd="sng">
                <a:solidFill>
                  <a:srgbClr val="000000"/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20-CC90-4CEC-A233-C9690512B575}"/>
              </c:ext>
            </c:extLst>
          </c:dPt>
          <c:dPt>
            <c:idx val="2"/>
            <c:invertIfNegative val="0"/>
            <c:bubble3D val="0"/>
            <c:spPr>
              <a:pattFill prst="wdUpDiag">
                <a:fgClr>
                  <a:schemeClr val="bg1">
                    <a:lumMod val="50000"/>
                  </a:schemeClr>
                </a:fgClr>
                <a:bgClr>
                  <a:srgbClr val="FFFFFF"/>
                </a:bgClr>
              </a:pattFill>
              <a:ln w="6350" cmpd="sng">
                <a:solidFill>
                  <a:srgbClr val="000000"/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22-CC90-4CEC-A233-C9690512B575}"/>
              </c:ext>
            </c:extLst>
          </c:dPt>
          <c:dPt>
            <c:idx val="3"/>
            <c:invertIfNegative val="0"/>
            <c:bubble3D val="0"/>
            <c:spPr>
              <a:pattFill prst="wdUpDiag">
                <a:fgClr>
                  <a:schemeClr val="accent1">
                    <a:lumMod val="50000"/>
                  </a:schemeClr>
                </a:fgClr>
                <a:bgClr>
                  <a:srgbClr val="FFFFFF"/>
                </a:bgClr>
              </a:pattFill>
              <a:ln w="6350" cmpd="sng">
                <a:solidFill>
                  <a:srgbClr val="000000"/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24-CC90-4CEC-A233-C9690512B575}"/>
              </c:ext>
            </c:extLst>
          </c:dPt>
          <c:dPt>
            <c:idx val="4"/>
            <c:invertIfNegative val="0"/>
            <c:bubble3D val="0"/>
            <c:spPr>
              <a:pattFill prst="wdUpDiag">
                <a:fgClr>
                  <a:schemeClr val="bg1">
                    <a:lumMod val="50000"/>
                  </a:schemeClr>
                </a:fgClr>
                <a:bgClr>
                  <a:srgbClr val="FFFFFF"/>
                </a:bgClr>
              </a:pattFill>
              <a:ln w="6350" cmpd="sng">
                <a:solidFill>
                  <a:srgbClr val="000000"/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26-CC90-4CEC-A233-C9690512B575}"/>
              </c:ext>
            </c:extLst>
          </c:dPt>
          <c:dPt>
            <c:idx val="5"/>
            <c:invertIfNegative val="0"/>
            <c:bubble3D val="0"/>
            <c:spPr>
              <a:pattFill prst="wdUpDiag">
                <a:fgClr>
                  <a:schemeClr val="accent1">
                    <a:lumMod val="50000"/>
                  </a:schemeClr>
                </a:fgClr>
                <a:bgClr>
                  <a:srgbClr val="FFFFFF"/>
                </a:bgClr>
              </a:pattFill>
              <a:ln w="6350" cmpd="sng">
                <a:solidFill>
                  <a:srgbClr val="000000"/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28-CC90-4CEC-A233-C9690512B575}"/>
              </c:ext>
            </c:extLst>
          </c:dPt>
          <c:dPt>
            <c:idx val="6"/>
            <c:invertIfNegative val="0"/>
            <c:bubble3D val="0"/>
            <c:spPr>
              <a:pattFill prst="wdUpDiag">
                <a:fgClr>
                  <a:schemeClr val="bg1">
                    <a:lumMod val="50000"/>
                  </a:schemeClr>
                </a:fgClr>
                <a:bgClr>
                  <a:srgbClr val="FFFFFF"/>
                </a:bgClr>
              </a:pattFill>
              <a:ln w="6350" cmpd="sng">
                <a:solidFill>
                  <a:srgbClr val="000000"/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2A-CC90-4CEC-A233-C9690512B575}"/>
              </c:ext>
            </c:extLst>
          </c:dPt>
          <c:dPt>
            <c:idx val="7"/>
            <c:invertIfNegative val="0"/>
            <c:bubble3D val="0"/>
            <c:spPr>
              <a:pattFill prst="wdUpDiag">
                <a:fgClr>
                  <a:srgbClr val="C00000"/>
                </a:fgClr>
                <a:bgClr>
                  <a:srgbClr val="FFFFFF"/>
                </a:bgClr>
              </a:pattFill>
              <a:ln w="6350" cmpd="sng">
                <a:solidFill>
                  <a:srgbClr val="000000"/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2C-CC90-4CEC-A233-C9690512B575}"/>
              </c:ext>
            </c:extLst>
          </c:dPt>
          <c:dPt>
            <c:idx val="8"/>
            <c:invertIfNegative val="0"/>
            <c:bubble3D val="0"/>
            <c:spPr>
              <a:pattFill prst="wdUpDiag">
                <a:fgClr>
                  <a:schemeClr val="bg1">
                    <a:lumMod val="50000"/>
                  </a:schemeClr>
                </a:fgClr>
                <a:bgClr>
                  <a:srgbClr val="FFFFFF"/>
                </a:bgClr>
              </a:pattFill>
              <a:ln w="6350" cmpd="sng">
                <a:solidFill>
                  <a:srgbClr val="000000"/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2E-CC90-4CEC-A233-C9690512B575}"/>
              </c:ext>
            </c:extLst>
          </c:dPt>
          <c:dPt>
            <c:idx val="9"/>
            <c:invertIfNegative val="0"/>
            <c:bubble3D val="0"/>
            <c:spPr>
              <a:pattFill prst="wdUpDiag">
                <a:fgClr>
                  <a:schemeClr val="accent1">
                    <a:lumMod val="50000"/>
                  </a:schemeClr>
                </a:fgClr>
                <a:bgClr>
                  <a:srgbClr val="FFFFFF"/>
                </a:bgClr>
              </a:pattFill>
              <a:ln w="6350" cmpd="sng">
                <a:solidFill>
                  <a:srgbClr val="000000"/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30-CC90-4CEC-A233-C9690512B575}"/>
              </c:ext>
            </c:extLst>
          </c:dPt>
          <c:dPt>
            <c:idx val="10"/>
            <c:invertIfNegative val="0"/>
            <c:bubble3D val="0"/>
            <c:spPr>
              <a:pattFill prst="wdUpDiag">
                <a:fgClr>
                  <a:schemeClr val="bg1">
                    <a:lumMod val="50000"/>
                  </a:schemeClr>
                </a:fgClr>
                <a:bgClr>
                  <a:srgbClr val="FFFFFF"/>
                </a:bgClr>
              </a:pattFill>
              <a:ln w="6350" cmpd="sng">
                <a:solidFill>
                  <a:srgbClr val="000000"/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32-CC90-4CEC-A233-C9690512B575}"/>
              </c:ext>
            </c:extLst>
          </c:dPt>
          <c:dPt>
            <c:idx val="11"/>
            <c:invertIfNegative val="0"/>
            <c:bubble3D val="0"/>
            <c:spPr>
              <a:pattFill prst="wdUpDiag">
                <a:fgClr>
                  <a:schemeClr val="accent1">
                    <a:lumMod val="50000"/>
                  </a:schemeClr>
                </a:fgClr>
                <a:bgClr>
                  <a:srgbClr val="FFFFFF"/>
                </a:bgClr>
              </a:pattFill>
              <a:ln w="6350" cmpd="sng">
                <a:solidFill>
                  <a:srgbClr val="000000"/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34-CC90-4CEC-A233-C9690512B575}"/>
              </c:ext>
            </c:extLst>
          </c:dPt>
          <c:dPt>
            <c:idx val="12"/>
            <c:invertIfNegative val="0"/>
            <c:bubble3D val="0"/>
            <c:spPr>
              <a:pattFill prst="wdUpDiag">
                <a:fgClr>
                  <a:schemeClr val="bg1">
                    <a:lumMod val="50000"/>
                  </a:schemeClr>
                </a:fgClr>
                <a:bgClr>
                  <a:srgbClr val="FFFFFF"/>
                </a:bgClr>
              </a:pattFill>
              <a:ln w="6350" cmpd="sng">
                <a:solidFill>
                  <a:srgbClr val="000000"/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36-CC90-4CEC-A233-C9690512B575}"/>
              </c:ext>
            </c:extLst>
          </c:dPt>
          <c:dPt>
            <c:idx val="13"/>
            <c:invertIfNegative val="0"/>
            <c:bubble3D val="0"/>
            <c:spPr>
              <a:pattFill prst="wdUpDiag">
                <a:fgClr>
                  <a:schemeClr val="accent1"/>
                </a:fgClr>
                <a:bgClr>
                  <a:srgbClr val="FFFFFF"/>
                </a:bgClr>
              </a:pattFill>
              <a:ln w="6350" cmpd="sng">
                <a:solidFill>
                  <a:srgbClr val="000000"/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38-CC90-4CEC-A233-C9690512B575}"/>
              </c:ext>
            </c:extLst>
          </c:dPt>
          <c:cat>
            <c:multiLvlStrRef>
              <c:f>'1.2'!$D$128:$E$139</c:f>
              <c:multiLvlStrCache>
                <c:ptCount val="12"/>
                <c:lvl>
                  <c:pt idx="0">
                    <c:v>2008-17</c:v>
                  </c:pt>
                  <c:pt idx="1">
                    <c:v>2018-27</c:v>
                  </c:pt>
                  <c:pt idx="2">
                    <c:v>2008-17</c:v>
                  </c:pt>
                  <c:pt idx="3">
                    <c:v>2018-27</c:v>
                  </c:pt>
                  <c:pt idx="4">
                    <c:v>2008-17</c:v>
                  </c:pt>
                  <c:pt idx="5">
                    <c:v>2018-27</c:v>
                  </c:pt>
                  <c:pt idx="6">
                    <c:v>2008-17</c:v>
                  </c:pt>
                  <c:pt idx="7">
                    <c:v>2018-27</c:v>
                  </c:pt>
                  <c:pt idx="8">
                    <c:v>2008-17</c:v>
                  </c:pt>
                  <c:pt idx="9">
                    <c:v>2018-27</c:v>
                  </c:pt>
                  <c:pt idx="10">
                    <c:v>2008-17</c:v>
                  </c:pt>
                  <c:pt idx="11">
                    <c:v>2018-27</c:v>
                  </c:pt>
                </c:lvl>
                <c:lvl>
                  <c:pt idx="0">
                    <c:v>Cereals</c:v>
                  </c:pt>
                  <c:pt idx="2">
                    <c:v>Meat</c:v>
                  </c:pt>
                  <c:pt idx="4">
                    <c:v>Fish</c:v>
                  </c:pt>
                  <c:pt idx="6">
                    <c:v>Fresh dairy</c:v>
                  </c:pt>
                  <c:pt idx="8">
                    <c:v>Sugar</c:v>
                  </c:pt>
                  <c:pt idx="10">
                    <c:v>Vegetable oil</c:v>
                  </c:pt>
                </c:lvl>
              </c:multiLvlStrCache>
            </c:multiLvlStrRef>
          </c:cat>
          <c:val>
            <c:numRef>
              <c:f>'1.2'!$I$128:$I$139</c:f>
              <c:numCache>
                <c:formatCode>_(* #,##0.00_);_(* \(#,##0.00\);_(* "-"??_);_(@_)</c:formatCode>
                <c:ptCount val="12"/>
                <c:pt idx="0">
                  <c:v>0.99432201196618597</c:v>
                </c:pt>
                <c:pt idx="1">
                  <c:v>0.26229984764709602</c:v>
                </c:pt>
                <c:pt idx="2">
                  <c:v>0.90200399941673404</c:v>
                </c:pt>
                <c:pt idx="3">
                  <c:v>0.32879984262943501</c:v>
                </c:pt>
                <c:pt idx="4">
                  <c:v>1.2434313312047029</c:v>
                </c:pt>
                <c:pt idx="5">
                  <c:v>7.7474989994286203E-2</c:v>
                </c:pt>
                <c:pt idx="6">
                  <c:v>1.088755320213886</c:v>
                </c:pt>
                <c:pt idx="7">
                  <c:v>1.343803688956813</c:v>
                </c:pt>
                <c:pt idx="8">
                  <c:v>0.56235616223401197</c:v>
                </c:pt>
                <c:pt idx="9">
                  <c:v>0.57954962107145103</c:v>
                </c:pt>
                <c:pt idx="10">
                  <c:v>3.4133016772796898</c:v>
                </c:pt>
                <c:pt idx="11">
                  <c:v>0.74848482162497298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39-CC90-4CEC-A233-C9690512B57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758368320"/>
        <c:axId val="1820577040"/>
      </c:barChart>
      <c:catAx>
        <c:axId val="1758368320"/>
        <c:scaling>
          <c:orientation val="minMax"/>
        </c:scaling>
        <c:delete val="0"/>
        <c:axPos val="b"/>
        <c:majorGridlines>
          <c:spPr>
            <a:ln w="9525" cmpd="sng">
              <a:solidFill>
                <a:srgbClr val="FFFFFF"/>
              </a:solidFill>
              <a:prstDash val="solid"/>
            </a:ln>
          </c:spPr>
        </c:majorGridlines>
        <c:numFmt formatCode="General" sourceLinked="0"/>
        <c:majorTickMark val="in"/>
        <c:minorTickMark val="none"/>
        <c:tickLblPos val="low"/>
        <c:spPr>
          <a:noFill/>
          <a:ln w="9525">
            <a:solidFill>
              <a:srgbClr val="000000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c:spPr>
        <c:txPr>
          <a:bodyPr rot="-60000000" vert="horz"/>
          <a:lstStyle/>
          <a:p>
            <a:pPr>
              <a:defRPr sz="1400"/>
            </a:pPr>
            <a:endParaRPr lang="fr-FR"/>
          </a:p>
        </c:txPr>
        <c:crossAx val="1820577040"/>
        <c:crosses val="autoZero"/>
        <c:auto val="1"/>
        <c:lblAlgn val="ctr"/>
        <c:lblOffset val="0"/>
        <c:tickLblSkip val="1"/>
        <c:noMultiLvlLbl val="0"/>
      </c:catAx>
      <c:valAx>
        <c:axId val="1820577040"/>
        <c:scaling>
          <c:orientation val="minMax"/>
        </c:scaling>
        <c:delete val="0"/>
        <c:axPos val="l"/>
        <c:majorGridlines>
          <c:spPr>
            <a:ln w="9525" cmpd="sng">
              <a:solidFill>
                <a:srgbClr val="FFFFFF"/>
              </a:solidFill>
              <a:prstDash val="solid"/>
            </a:ln>
          </c:spPr>
        </c:majorGridlines>
        <c:title>
          <c:tx>
            <c:rich>
              <a:bodyPr rot="0" vert="horz"/>
              <a:lstStyle/>
              <a:p>
                <a:pPr>
                  <a:defRPr sz="1400"/>
                </a:pPr>
                <a:r>
                  <a:rPr lang="en-GB" sz="1400"/>
                  <a:t>%</a:t>
                </a:r>
              </a:p>
            </c:rich>
          </c:tx>
          <c:layout>
            <c:manualLayout>
              <c:xMode val="edge"/>
              <c:yMode val="edge"/>
              <c:x val="1.20450911157199E-2"/>
              <c:y val="0.109564346625347"/>
            </c:manualLayout>
          </c:layout>
          <c:overlay val="0"/>
        </c:title>
        <c:numFmt formatCode="#\ ##0.0" sourceLinked="0"/>
        <c:majorTickMark val="in"/>
        <c:minorTickMark val="none"/>
        <c:tickLblPos val="nextTo"/>
        <c:spPr>
          <a:noFill/>
          <a:ln w="9525">
            <a:solidFill>
              <a:srgbClr val="000000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c:spPr>
        <c:txPr>
          <a:bodyPr rot="-60000000" vert="horz"/>
          <a:lstStyle/>
          <a:p>
            <a:pPr>
              <a:defRPr sz="1400"/>
            </a:pPr>
            <a:endParaRPr lang="fr-FR"/>
          </a:p>
        </c:txPr>
        <c:crossAx val="1758368320"/>
        <c:crosses val="autoZero"/>
        <c:crossBetween val="between"/>
      </c:valAx>
      <c:spPr>
        <a:solidFill>
          <a:srgbClr val="F4FFFF"/>
        </a:solidFill>
        <a:ln w="9525">
          <a:solidFill>
            <a:srgbClr val="000000"/>
          </a:solidFill>
        </a:ln>
      </c:spPr>
    </c:plotArea>
    <c:legend>
      <c:legendPos val="r"/>
      <c:layout>
        <c:manualLayout>
          <c:xMode val="edge"/>
          <c:yMode val="edge"/>
          <c:x val="5.2098281505346303E-2"/>
          <c:y val="9.48872655978244E-2"/>
          <c:w val="0.91361196892699503"/>
          <c:h val="7.4703011413678994E-2"/>
        </c:manualLayout>
      </c:layout>
      <c:overlay val="1"/>
      <c:spPr>
        <a:solidFill>
          <a:srgbClr val="EAEAEA"/>
        </a:solidFill>
        <a:ln>
          <a:noFill/>
          <a:round/>
        </a:ln>
        <a:effectLst/>
        <a:extLst>
          <a:ext uri="{91240B29-F687-4F45-9708-019B960494DF}">
            <a14:hiddenLine xmlns:a14="http://schemas.microsoft.com/office/drawing/2010/main">
              <a:noFill/>
              <a:round/>
            </a14:hiddenLine>
          </a:ext>
        </a:extLst>
      </c:spPr>
    </c:legend>
    <c:plotVisOnly val="1"/>
    <c:dispBlanksAs val="gap"/>
    <c:showDLblsOverMax val="1"/>
  </c:chart>
  <c:spPr>
    <a:noFill/>
    <a:ln w="9525" cap="flat" cmpd="sng" algn="ctr">
      <a:noFill/>
      <a:prstDash val="solid"/>
      <a:round/>
    </a:ln>
    <a:effectLst/>
    <a:extLst>
      <a:ext uri="{909E8E84-426E-40DD-AFC4-6F175D3DCCD1}">
        <a14:hiddenFill xmlns:a14="http://schemas.microsoft.com/office/drawing/2010/main">
          <a:solidFill>
            <a:sysClr val="window" lastClr="FFFFFF"/>
          </a:solidFill>
        </a14:hiddenFill>
      </a:ext>
      <a:ext uri="{91240B29-F687-4F45-9708-019B960494DF}">
        <a14:hiddenLine xmlns:a14="http://schemas.microsoft.com/office/drawing/2010/main" w="9525" cap="flat" cmpd="sng" algn="ctr">
          <a:solidFill>
            <a:sysClr val="windowText" lastClr="000000">
              <a:tint val="75000"/>
              <a:shade val="95000"/>
              <a:satMod val="105000"/>
            </a:sysClr>
          </a:solidFill>
          <a:prstDash val="solid"/>
          <a:round/>
        </a14:hiddenLine>
      </a:ext>
    </a:extLst>
  </c:spPr>
  <c:txPr>
    <a:bodyPr/>
    <a:lstStyle/>
    <a:p>
      <a:pPr>
        <a:defRPr sz="1600"/>
      </a:pPr>
      <a:endParaRPr lang="fr-FR"/>
    </a:p>
  </c:txPr>
  <c:externalData r:id="rId1">
    <c:autoUpdate val="0"/>
  </c:externalData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0.03554</cdr:x>
      <cdr:y>0.08796</cdr:y>
    </cdr:from>
    <cdr:to>
      <cdr:x>0.33442</cdr:x>
      <cdr:y>0.14258</cdr:y>
    </cdr:to>
    <cdr:sp macro="" textlink="">
      <cdr:nvSpPr>
        <cdr:cNvPr id="18" name="TextBox 17"/>
        <cdr:cNvSpPr txBox="1"/>
      </cdr:nvSpPr>
      <cdr:spPr>
        <a:xfrm xmlns:a="http://schemas.openxmlformats.org/drawingml/2006/main">
          <a:off x="92462" y="245427"/>
          <a:ext cx="777488" cy="15240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lIns="0" tIns="0" rIns="0" bIns="0" rtlCol="0"/>
        <a:lstStyle xmlns:a="http://schemas.openxmlformats.org/drawingml/2006/main"/>
        <a:p xmlns:a="http://schemas.openxmlformats.org/drawingml/2006/main">
          <a:r>
            <a:rPr lang="en-GB" sz="1400" b="0" dirty="0">
              <a:solidFill>
                <a:srgbClr val="000000"/>
              </a:solidFill>
            </a:rPr>
            <a:t>kcal/day/person</a:t>
          </a: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0.01614</cdr:x>
      <cdr:y>0.08656</cdr:y>
    </cdr:from>
    <cdr:to>
      <cdr:x>0.35202</cdr:x>
      <cdr:y>0.14391</cdr:y>
    </cdr:to>
    <cdr:sp macro="" textlink="">
      <cdr:nvSpPr>
        <cdr:cNvPr id="18" name="TextBox 17"/>
        <cdr:cNvSpPr txBox="1"/>
      </cdr:nvSpPr>
      <cdr:spPr>
        <a:xfrm xmlns:a="http://schemas.openxmlformats.org/drawingml/2006/main">
          <a:off x="65559" y="335313"/>
          <a:ext cx="1364329" cy="22217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lIns="0" tIns="0" rIns="0" bIns="0" rtlCol="0"/>
        <a:lstStyle xmlns:a="http://schemas.openxmlformats.org/drawingml/2006/main"/>
        <a:p xmlns:a="http://schemas.openxmlformats.org/drawingml/2006/main">
          <a:r>
            <a:rPr lang="en-GB" sz="1400" b="0" i="0" dirty="0">
              <a:solidFill>
                <a:srgbClr val="000000"/>
              </a:solidFill>
            </a:rPr>
            <a:t>g/day/person</a:t>
          </a:r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0.00929</cdr:x>
      <cdr:y>0.01469</cdr:y>
    </cdr:from>
    <cdr:to>
      <cdr:x>0.99282</cdr:x>
      <cdr:y>0.0804</cdr:y>
    </cdr:to>
    <cdr:sp macro="" textlink="">
      <cdr:nvSpPr>
        <cdr:cNvPr id="6" name="TextBox 5"/>
        <cdr:cNvSpPr txBox="1"/>
      </cdr:nvSpPr>
      <cdr:spPr>
        <a:xfrm xmlns:a="http://schemas.openxmlformats.org/drawingml/2006/main">
          <a:off x="79514" y="68935"/>
          <a:ext cx="8418211" cy="30835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lIns="0" tIns="0" rIns="0" bIns="0" rtlCol="0"/>
        <a:lstStyle xmlns:a="http://schemas.openxmlformats.org/drawingml/2006/main"/>
        <a:p xmlns:a="http://schemas.openxmlformats.org/drawingml/2006/main">
          <a:pPr algn="ctr"/>
          <a:r>
            <a:rPr lang="en-GB" sz="1400" b="0" i="1" dirty="0" smtClean="0">
              <a:solidFill>
                <a:srgbClr val="000000"/>
              </a:solidFill>
              <a:latin typeface="+mn-lt"/>
            </a:rPr>
            <a:t>Agriculture and fisheries production, billion USD (constant 2004-06 prices)</a:t>
          </a:r>
          <a:endParaRPr lang="en-GB" sz="1400" b="0" i="1" dirty="0">
            <a:solidFill>
              <a:srgbClr val="000000"/>
            </a:solidFill>
            <a:latin typeface="+mn-lt"/>
          </a:endParaRP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9630" cy="49752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4394" y="1"/>
            <a:ext cx="2949630" cy="49752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4A33303-026F-412C-91DC-36C02F503D0A}" type="datetimeFigureOut">
              <a:rPr lang="en-US" smtClean="0"/>
              <a:pPr/>
              <a:t>10/16/2018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44988"/>
            <a:ext cx="2949630" cy="49752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4394" y="9444988"/>
            <a:ext cx="2949630" cy="49752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A21362-7327-436C-8E21-79BE70EFA6F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033336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1"/>
            <a:ext cx="2949099" cy="497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4941" y="1"/>
            <a:ext cx="2949099" cy="497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GB" dirty="0"/>
          </a:p>
        </p:txBody>
      </p:sp>
      <p:sp>
        <p:nvSpPr>
          <p:cNvPr id="51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7575" y="746125"/>
            <a:ext cx="4970463" cy="372903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0562" y="4723449"/>
            <a:ext cx="5444490" cy="44748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 smtClean="0"/>
              <a:t>Click to edit Master text styles</a:t>
            </a:r>
          </a:p>
          <a:p>
            <a:pPr lvl="1"/>
            <a:r>
              <a:rPr lang="en-GB" dirty="0" smtClean="0"/>
              <a:t>Second level</a:t>
            </a:r>
          </a:p>
          <a:p>
            <a:pPr lvl="2"/>
            <a:r>
              <a:rPr lang="en-GB" dirty="0" smtClean="0"/>
              <a:t>Third level</a:t>
            </a:r>
          </a:p>
          <a:p>
            <a:pPr lvl="3"/>
            <a:r>
              <a:rPr lang="en-GB" dirty="0" smtClean="0"/>
              <a:t>Fourth level</a:t>
            </a:r>
          </a:p>
          <a:p>
            <a:pPr lvl="4"/>
            <a:r>
              <a:rPr lang="en-GB" dirty="0" smtClean="0"/>
              <a:t>Fifth level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9445169"/>
            <a:ext cx="2949099" cy="497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4941" y="9445169"/>
            <a:ext cx="2949099" cy="497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7B9420F5-F2A0-4B65-B1AE-20B6B9D98AD1}" type="slidenum">
              <a:rPr lang="en-GB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1912788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17575" y="746125"/>
            <a:ext cx="4972050" cy="372903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1"/>
            <a:endParaRPr lang="en-GB" sz="1800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9420F5-F2A0-4B65-B1AE-20B6B9D98AD1}" type="slidenum">
              <a:rPr lang="en-GB" smtClean="0"/>
              <a:pPr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3031258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17575" y="746125"/>
            <a:ext cx="4972050" cy="372903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1"/>
            <a:endParaRPr lang="en-GB" sz="1800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9420F5-F2A0-4B65-B1AE-20B6B9D98AD1}" type="slidenum">
              <a:rPr lang="en-GB" smtClean="0"/>
              <a:pPr/>
              <a:t>2</a:t>
            </a:fld>
            <a:endParaRPr lang="en-GB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17575" y="746125"/>
            <a:ext cx="4972050" cy="372903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1"/>
            <a:endParaRPr lang="en-GB" sz="1800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9420F5-F2A0-4B65-B1AE-20B6B9D98AD1}" type="slidenum">
              <a:rPr lang="en-GB" smtClean="0"/>
              <a:pPr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090950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17575" y="746125"/>
            <a:ext cx="4972050" cy="372903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1"/>
            <a:endParaRPr lang="en-GB" sz="1800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9420F5-F2A0-4B65-B1AE-20B6B9D98AD1}" type="slidenum">
              <a:rPr lang="en-GB" smtClean="0"/>
              <a:pPr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2445632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2F0AC3-8B7D-40FF-91CF-FE13CF6A0029}" type="slidenum">
              <a:rPr lang="en-GB" smtClean="0"/>
              <a:t>22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258634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" y="116233"/>
            <a:ext cx="9144000" cy="114300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6975475" y="6411877"/>
            <a:ext cx="2133600" cy="476250"/>
          </a:xfrm>
          <a:prstGeom prst="rect">
            <a:avLst/>
          </a:prstGeom>
        </p:spPr>
        <p:txBody>
          <a:bodyPr/>
          <a:lstStyle>
            <a:lvl1pPr algn="r">
              <a:defRPr sz="1000">
                <a:solidFill>
                  <a:schemeClr val="bg1"/>
                </a:solidFill>
              </a:defRPr>
            </a:lvl1pPr>
          </a:lstStyle>
          <a:p>
            <a:fld id="{92AFA8F1-EE5C-454C-B89F-3A4C597F8BF3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414600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6975475" y="6411877"/>
            <a:ext cx="2133600" cy="476250"/>
          </a:xfrm>
          <a:prstGeom prst="rect">
            <a:avLst/>
          </a:prstGeom>
        </p:spPr>
        <p:txBody>
          <a:bodyPr/>
          <a:lstStyle>
            <a:lvl1pPr algn="r">
              <a:defRPr sz="1000">
                <a:solidFill>
                  <a:schemeClr val="bg1"/>
                </a:solidFill>
              </a:defRPr>
            </a:lvl1pPr>
          </a:lstStyle>
          <a:p>
            <a:fld id="{92AFA8F1-EE5C-454C-B89F-3A4C597F8BF3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657900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38913" y="-26988"/>
            <a:ext cx="2147887" cy="615315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3663" y="-26988"/>
            <a:ext cx="6292850" cy="615315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6975475" y="6411877"/>
            <a:ext cx="2133600" cy="476250"/>
          </a:xfrm>
          <a:prstGeom prst="rect">
            <a:avLst/>
          </a:prstGeom>
        </p:spPr>
        <p:txBody>
          <a:bodyPr/>
          <a:lstStyle>
            <a:lvl1pPr algn="r">
              <a:defRPr sz="1000">
                <a:solidFill>
                  <a:schemeClr val="bg1"/>
                </a:solidFill>
              </a:defRPr>
            </a:lvl1pPr>
          </a:lstStyle>
          <a:p>
            <a:fld id="{92AFA8F1-EE5C-454C-B89F-3A4C597F8BF3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83334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663" y="-26988"/>
            <a:ext cx="7718425" cy="1143001"/>
          </a:xfrm>
        </p:spPr>
        <p:txBody>
          <a:bodyPr/>
          <a:lstStyle>
            <a:lvl1pPr>
              <a:defRPr lang="en-US" sz="3200" b="1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341438"/>
            <a:ext cx="4038600" cy="47847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341438"/>
            <a:ext cx="4038600" cy="47847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6975475" y="6411877"/>
            <a:ext cx="2133600" cy="476250"/>
          </a:xfrm>
          <a:prstGeom prst="rect">
            <a:avLst/>
          </a:prstGeom>
        </p:spPr>
        <p:txBody>
          <a:bodyPr/>
          <a:lstStyle>
            <a:lvl1pPr algn="r">
              <a:defRPr sz="1000">
                <a:solidFill>
                  <a:schemeClr val="bg1"/>
                </a:solidFill>
              </a:defRPr>
            </a:lvl1pPr>
          </a:lstStyle>
          <a:p>
            <a:fld id="{92AFA8F1-EE5C-454C-B89F-3A4C597F8BF3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554315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663" y="-26988"/>
            <a:ext cx="7718425" cy="1143001"/>
          </a:xfrm>
        </p:spPr>
        <p:txBody>
          <a:bodyPr/>
          <a:lstStyle>
            <a:lvl1pPr>
              <a:defRPr lang="en-US" sz="3200" b="1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341438"/>
            <a:ext cx="8229600" cy="47847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5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6975475" y="6411877"/>
            <a:ext cx="2133600" cy="476250"/>
          </a:xfrm>
          <a:prstGeom prst="rect">
            <a:avLst/>
          </a:prstGeom>
        </p:spPr>
        <p:txBody>
          <a:bodyPr/>
          <a:lstStyle>
            <a:lvl1pPr algn="r">
              <a:defRPr sz="1000">
                <a:solidFill>
                  <a:schemeClr val="bg1"/>
                </a:solidFill>
              </a:defRPr>
            </a:lvl1pPr>
          </a:lstStyle>
          <a:p>
            <a:fld id="{92AFA8F1-EE5C-454C-B89F-3A4C597F8BF3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6789534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663" y="-26988"/>
            <a:ext cx="7718425" cy="1143001"/>
          </a:xfrm>
        </p:spPr>
        <p:txBody>
          <a:bodyPr/>
          <a:lstStyle>
            <a:lvl1pPr>
              <a:defRPr lang="en-US" sz="3200" b="1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341438"/>
            <a:ext cx="4038600" cy="47847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341438"/>
            <a:ext cx="4038600" cy="23161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810000"/>
            <a:ext cx="4038600" cy="23161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6975475" y="6411877"/>
            <a:ext cx="2133600" cy="476250"/>
          </a:xfrm>
          <a:prstGeom prst="rect">
            <a:avLst/>
          </a:prstGeom>
        </p:spPr>
        <p:txBody>
          <a:bodyPr/>
          <a:lstStyle>
            <a:lvl1pPr algn="r">
              <a:defRPr sz="1000">
                <a:solidFill>
                  <a:schemeClr val="bg1"/>
                </a:solidFill>
              </a:defRPr>
            </a:lvl1pPr>
          </a:lstStyle>
          <a:p>
            <a:fld id="{92AFA8F1-EE5C-454C-B89F-3A4C597F8BF3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33937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 eaLnBrk="1" latinLnBrk="0" hangingPunct="1">
              <a:defRPr/>
            </a:lvl1pPr>
            <a:lvl2pPr eaLnBrk="1" latinLnBrk="0" hangingPunct="1">
              <a:defRPr/>
            </a:lvl2pPr>
            <a:lvl3pPr eaLnBrk="1" latinLnBrk="0" hangingPunct="1">
              <a:defRPr/>
            </a:lvl3pPr>
            <a:lvl4pPr eaLnBrk="1" latinLnBrk="0" hangingPunct="1">
              <a:defRPr/>
            </a:lvl4pPr>
            <a:lvl5pPr eaLnBrk="1" latinLnBrk="0" hangingPunct="1">
              <a:defRPr/>
            </a:lvl5pPr>
          </a:lstStyle>
          <a:p>
            <a:pPr lvl="0" eaLnBrk="1" latinLnBrk="0" hangingPunct="1"/>
            <a:r>
              <a:rPr lang="fr-FR" dirty="0" smtClean="0"/>
              <a:t>Cliquez pour modifier les styles du texte du masque</a:t>
            </a:r>
            <a:endParaRPr lang="en-US" dirty="0" smtClean="0"/>
          </a:p>
          <a:p>
            <a:pPr lvl="1" eaLnBrk="1" latinLnBrk="0" hangingPunct="1"/>
            <a:r>
              <a:rPr lang="en-US" dirty="0" err="1" smtClean="0"/>
              <a:t>Deuxième</a:t>
            </a:r>
            <a:r>
              <a:rPr lang="en-US" dirty="0" smtClean="0"/>
              <a:t> </a:t>
            </a:r>
            <a:r>
              <a:rPr lang="en-US" dirty="0" err="1" smtClean="0"/>
              <a:t>niveau</a:t>
            </a:r>
            <a:endParaRPr lang="en-US" dirty="0" smtClean="0"/>
          </a:p>
          <a:p>
            <a:pPr lvl="2" eaLnBrk="1" latinLnBrk="0" hangingPunct="1"/>
            <a:r>
              <a:rPr lang="en-US" dirty="0" err="1" smtClean="0"/>
              <a:t>Troisième</a:t>
            </a:r>
            <a:r>
              <a:rPr lang="en-US" dirty="0" smtClean="0"/>
              <a:t> </a:t>
            </a:r>
            <a:r>
              <a:rPr lang="en-US" dirty="0" err="1" smtClean="0"/>
              <a:t>niveau</a:t>
            </a:r>
            <a:endParaRPr lang="en-US" dirty="0" smtClean="0"/>
          </a:p>
          <a:p>
            <a:pPr lvl="3" eaLnBrk="1" latinLnBrk="0" hangingPunct="1"/>
            <a:r>
              <a:rPr lang="en-US" dirty="0" err="1" smtClean="0"/>
              <a:t>Quatrième</a:t>
            </a:r>
            <a:r>
              <a:rPr lang="en-US" dirty="0" smtClean="0"/>
              <a:t> </a:t>
            </a:r>
            <a:r>
              <a:rPr lang="en-US" dirty="0" err="1" smtClean="0"/>
              <a:t>niveau</a:t>
            </a:r>
            <a:endParaRPr lang="en-US" dirty="0" smtClean="0"/>
          </a:p>
          <a:p>
            <a:pPr lvl="4" eaLnBrk="1" latinLnBrk="0" hangingPunct="1"/>
            <a:r>
              <a:rPr lang="en-US" dirty="0" err="1" smtClean="0"/>
              <a:t>Cinquième</a:t>
            </a:r>
            <a:r>
              <a:rPr lang="en-US" dirty="0" smtClean="0"/>
              <a:t> </a:t>
            </a:r>
            <a:r>
              <a:rPr lang="en-US" dirty="0" err="1" smtClean="0"/>
              <a:t>niveau</a:t>
            </a:r>
            <a:endParaRPr kumimoji="0" lang="en-US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2"/>
          </p:nvPr>
        </p:nvSpPr>
        <p:spPr>
          <a:xfrm>
            <a:off x="403200" y="6411600"/>
            <a:ext cx="900000" cy="244800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lvl1pPr algn="l">
              <a:defRPr sz="1000" baseline="0">
                <a:solidFill>
                  <a:srgbClr val="727272"/>
                </a:solidFill>
                <a:latin typeface="Arial"/>
              </a:defRPr>
            </a:lvl1pPr>
          </a:lstStyle>
          <a:p>
            <a:fld id="{B860DA0A-9A8E-4C5C-907F-0C187B0EA9C1}" type="datetime1">
              <a:rPr lang="fr-FR" smtClean="0"/>
              <a:pPr/>
              <a:t>16/10/2018</a:t>
            </a:fld>
            <a:endParaRPr lang="fr-FR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368000" y="6411600"/>
            <a:ext cx="4680000" cy="244800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lvl1pPr algn="l">
              <a:defRPr sz="1000" kern="1200" baseline="0">
                <a:solidFill>
                  <a:srgbClr val="727272"/>
                </a:solidFill>
                <a:latin typeface="Arial"/>
              </a:defRPr>
            </a:lvl1pPr>
          </a:lstStyle>
          <a:p>
            <a:endParaRPr lang="fr-FR" dirty="0"/>
          </a:p>
        </p:txBody>
      </p:sp>
      <p:sp>
        <p:nvSpPr>
          <p:cNvPr id="11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1080000" y="237600"/>
            <a:ext cx="7416000" cy="10224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lang="en-US" sz="3200" b="1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dirty="0" smtClean="0"/>
              <a:t>Cliquez pour modifier le titre</a:t>
            </a:r>
            <a:br>
              <a:rPr lang="fr-FR" dirty="0" smtClean="0"/>
            </a:br>
            <a:r>
              <a:rPr lang="fr-FR" dirty="0" smtClean="0"/>
              <a:t>Le titre peut-être étendu sur deux lignes</a:t>
            </a:r>
            <a:endParaRPr lang="en-US" dirty="0"/>
          </a:p>
        </p:txBody>
      </p:sp>
      <p:sp>
        <p:nvSpPr>
          <p:cNvPr id="7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6975475" y="6411877"/>
            <a:ext cx="2133600" cy="476250"/>
          </a:xfrm>
          <a:prstGeom prst="rect">
            <a:avLst/>
          </a:prstGeom>
        </p:spPr>
        <p:txBody>
          <a:bodyPr/>
          <a:lstStyle>
            <a:lvl1pPr algn="r">
              <a:defRPr sz="1000">
                <a:solidFill>
                  <a:schemeClr val="bg1"/>
                </a:solidFill>
              </a:defRPr>
            </a:lvl1pPr>
          </a:lstStyle>
          <a:p>
            <a:fld id="{92AFA8F1-EE5C-454C-B89F-3A4C597F8BF3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252953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lang="en-GB" sz="3200" b="1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03200" y="6411600"/>
            <a:ext cx="900000" cy="244800"/>
          </a:xfrm>
          <a:prstGeom prst="rect">
            <a:avLst/>
          </a:prstGeom>
        </p:spPr>
        <p:txBody>
          <a:bodyPr/>
          <a:lstStyle/>
          <a:p>
            <a:fld id="{F74F295F-7D12-47A2-941F-8DA450C0DD1C}" type="datetime1">
              <a:rPr lang="fr-FR" smtClean="0">
                <a:cs typeface="Arial" charset="0"/>
              </a:rPr>
              <a:pPr/>
              <a:t>16/10/2018</a:t>
            </a:fld>
            <a:endParaRPr lang="fr-FR" dirty="0">
              <a:cs typeface="Arial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1368000" y="6411600"/>
            <a:ext cx="4680000" cy="244800"/>
          </a:xfrm>
          <a:prstGeom prst="rect">
            <a:avLst/>
          </a:prstGeom>
        </p:spPr>
        <p:txBody>
          <a:bodyPr/>
          <a:lstStyle/>
          <a:p>
            <a:endParaRPr lang="fr-FR" dirty="0">
              <a:cs typeface="Arial" charset="0"/>
            </a:endParaRPr>
          </a:p>
        </p:txBody>
      </p:sp>
      <p:sp>
        <p:nvSpPr>
          <p:cNvPr id="7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6975475" y="6411877"/>
            <a:ext cx="2133600" cy="476250"/>
          </a:xfrm>
          <a:prstGeom prst="rect">
            <a:avLst/>
          </a:prstGeom>
        </p:spPr>
        <p:txBody>
          <a:bodyPr/>
          <a:lstStyle>
            <a:lvl1pPr algn="r">
              <a:defRPr sz="1000">
                <a:solidFill>
                  <a:schemeClr val="bg1"/>
                </a:solidFill>
              </a:defRPr>
            </a:lvl1pPr>
          </a:lstStyle>
          <a:p>
            <a:fld id="{92AFA8F1-EE5C-454C-B89F-3A4C597F8BF3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98577511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Layout for freeform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488290" y="1878331"/>
            <a:ext cx="7514108" cy="412273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200" b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lnSpc>
                <a:spcPct val="100000"/>
              </a:lnSpc>
              <a:spcBef>
                <a:spcPts val="0"/>
              </a:spcBef>
              <a:defRPr sz="2100" b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lnSpc>
                <a:spcPct val="100000"/>
              </a:lnSpc>
              <a:spcBef>
                <a:spcPts val="0"/>
              </a:spcBef>
              <a:defRPr sz="2000" b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lnSpc>
                <a:spcPct val="100000"/>
              </a:lnSpc>
              <a:spcBef>
                <a:spcPts val="0"/>
              </a:spcBef>
              <a:defRPr sz="19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lnSpc>
                <a:spcPct val="100000"/>
              </a:lnSpc>
              <a:spcBef>
                <a:spcPts val="0"/>
              </a:spcBef>
              <a:defRPr sz="18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5" hasCustomPrompt="1"/>
          </p:nvPr>
        </p:nvSpPr>
        <p:spPr>
          <a:xfrm>
            <a:off x="478768" y="1219200"/>
            <a:ext cx="7728851" cy="657226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indent="0">
              <a:buNone/>
              <a:defRPr sz="2500" b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Insert title of slide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7" hasCustomPrompt="1"/>
          </p:nvPr>
        </p:nvSpPr>
        <p:spPr>
          <a:xfrm>
            <a:off x="583541" y="6012502"/>
            <a:ext cx="7509651" cy="19208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8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Insert source information for graphs and diagrams here</a:t>
            </a:r>
            <a:endParaRPr lang="en-GB" dirty="0"/>
          </a:p>
        </p:txBody>
      </p:sp>
      <p:sp>
        <p:nvSpPr>
          <p:cNvPr id="18" name="Rectangle 17"/>
          <p:cNvSpPr/>
          <p:nvPr userDrawn="1"/>
        </p:nvSpPr>
        <p:spPr>
          <a:xfrm>
            <a:off x="506579" y="6488670"/>
            <a:ext cx="791747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700" baseline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| </a:t>
            </a:r>
            <a:r>
              <a:rPr lang="en-GB" sz="700" b="0" i="0" u="none" dirty="0" smtClean="0">
                <a:solidFill>
                  <a:srgbClr val="3082B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www.agri-outlook.org</a:t>
            </a:r>
            <a:r>
              <a:rPr lang="en-GB" sz="700" b="0" i="0" u="none" dirty="0" smtClean="0">
                <a:solidFill>
                  <a:srgbClr val="04629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700" b="0" i="0" u="none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|</a:t>
            </a:r>
            <a:r>
              <a:rPr lang="en-GB" sz="700" b="0" i="0" u="none" dirty="0" smtClean="0">
                <a:solidFill>
                  <a:srgbClr val="04629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en-GB" sz="700" b="0" i="0" u="none" dirty="0" smtClean="0">
                <a:solidFill>
                  <a:srgbClr val="3082B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</a:t>
            </a:r>
            <a:r>
              <a:rPr lang="en-GB" sz="700" b="0" i="0" u="none" dirty="0" err="1" smtClean="0">
                <a:solidFill>
                  <a:srgbClr val="3082B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AgOutlook</a:t>
            </a:r>
            <a:endParaRPr lang="id-ID" sz="700" b="0" i="0" u="none" baseline="0" dirty="0" smtClean="0">
              <a:solidFill>
                <a:srgbClr val="3082B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id-ID" sz="7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97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  <p:bldLst>
      <p:bldP spid="18" grpId="0"/>
      <p:bldP spid="18" grpId="1"/>
      <p:bldP spid="18" grpId="2"/>
      <p:bldP spid="18" grpId="3"/>
      <p:bldP spid="18" grpId="4"/>
      <p:bldP spid="18" grpId="5"/>
      <p:bldP spid="18" grpId="6"/>
      <p:bldP spid="18" grpId="7"/>
      <p:bldP spid="18" grpId="8"/>
      <p:bldP spid="18" grpId="9"/>
      <p:bldP spid="18" grpId="10"/>
      <p:bldP spid="18" grpId="11"/>
      <p:bldP spid="18" grpId="12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" y="116233"/>
            <a:ext cx="9144000" cy="114300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6975475" y="6400860"/>
            <a:ext cx="2133600" cy="476250"/>
          </a:xfrm>
          <a:prstGeom prst="rect">
            <a:avLst/>
          </a:prstGeom>
        </p:spPr>
        <p:txBody>
          <a:bodyPr/>
          <a:lstStyle>
            <a:lvl1pPr algn="r">
              <a:defRPr sz="1000">
                <a:solidFill>
                  <a:schemeClr val="bg1"/>
                </a:solidFill>
              </a:defRPr>
            </a:lvl1pPr>
          </a:lstStyle>
          <a:p>
            <a:fld id="{D28732F4-3BC8-42E1-BF87-A6174121E35E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096217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00349" y="2295678"/>
            <a:ext cx="5181600" cy="2811463"/>
          </a:xfrm>
        </p:spPr>
        <p:txBody>
          <a:bodyPr/>
          <a:lstStyle>
            <a:lvl1pPr>
              <a:defRPr/>
            </a:lvl1pPr>
          </a:lstStyle>
          <a:p>
            <a:endParaRPr lang="en-GB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0" y="5661025"/>
            <a:ext cx="9144000" cy="841375"/>
          </a:xfrm>
        </p:spPr>
        <p:txBody>
          <a:bodyPr/>
          <a:lstStyle>
            <a:lvl1pPr marL="0" indent="0" algn="ctr">
              <a:buFontTx/>
              <a:buNone/>
              <a:defRPr>
                <a:solidFill>
                  <a:srgbClr val="4D4D4D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408738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D847A693-FAD9-4520-AFE1-A83C9EC12235}" type="slidenum">
              <a:rPr lang="en-GB">
                <a:solidFill>
                  <a:srgbClr val="000000"/>
                </a:solidFill>
              </a:rPr>
              <a:pPr/>
              <a:t>‹#›</a:t>
            </a:fld>
            <a:endParaRPr lang="en-GB" dirty="0">
              <a:solidFill>
                <a:srgbClr val="000000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7603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215129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6975475" y="6224588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C5DC7847-7591-4DF1-A6DE-006BD2B4CD09}" type="slidenum">
              <a:rPr lang="en-GB">
                <a:solidFill>
                  <a:srgbClr val="000000"/>
                </a:solidFill>
              </a:rPr>
              <a:pPr/>
              <a:t>‹#›</a:t>
            </a:fld>
            <a:endParaRPr lang="en-GB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53070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341438"/>
            <a:ext cx="4038600" cy="4784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341438"/>
            <a:ext cx="4038600" cy="4784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>
          <a:xfrm>
            <a:off x="6975475" y="6224588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0D1AAB85-291E-4F34-A248-47C85DE36A91}" type="slidenum">
              <a:rPr lang="en-GB">
                <a:solidFill>
                  <a:srgbClr val="000000"/>
                </a:solidFill>
              </a:rPr>
              <a:pPr/>
              <a:t>‹#›</a:t>
            </a:fld>
            <a:endParaRPr lang="en-GB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15724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>
          <a:xfrm>
            <a:off x="6975475" y="6224588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DA5CFF15-4D73-46F4-B4A5-56AA75CA6285}" type="slidenum">
              <a:rPr lang="en-GB">
                <a:solidFill>
                  <a:srgbClr val="000000"/>
                </a:solidFill>
              </a:rPr>
              <a:pPr/>
              <a:t>‹#›</a:t>
            </a:fld>
            <a:endParaRPr lang="en-GB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42230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6975475" y="6411877"/>
            <a:ext cx="2133600" cy="476250"/>
          </a:xfrm>
          <a:prstGeom prst="rect">
            <a:avLst/>
          </a:prstGeom>
        </p:spPr>
        <p:txBody>
          <a:bodyPr/>
          <a:lstStyle>
            <a:lvl1pPr algn="r">
              <a:defRPr sz="1000">
                <a:solidFill>
                  <a:schemeClr val="bg1"/>
                </a:solidFill>
              </a:defRPr>
            </a:lvl1pPr>
          </a:lstStyle>
          <a:p>
            <a:fld id="{92AFA8F1-EE5C-454C-B89F-3A4C597F8BF3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423316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6975475" y="6411877"/>
            <a:ext cx="2133600" cy="476250"/>
          </a:xfrm>
          <a:prstGeom prst="rect">
            <a:avLst/>
          </a:prstGeom>
        </p:spPr>
        <p:txBody>
          <a:bodyPr/>
          <a:lstStyle>
            <a:lvl1pPr algn="r">
              <a:defRPr sz="1000">
                <a:solidFill>
                  <a:schemeClr val="bg1"/>
                </a:solidFill>
              </a:defRPr>
            </a:lvl1pPr>
          </a:lstStyle>
          <a:p>
            <a:fld id="{92AFA8F1-EE5C-454C-B89F-3A4C597F8BF3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199560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6975475" y="6411877"/>
            <a:ext cx="2133600" cy="476250"/>
          </a:xfrm>
          <a:prstGeom prst="rect">
            <a:avLst/>
          </a:prstGeom>
        </p:spPr>
        <p:txBody>
          <a:bodyPr/>
          <a:lstStyle>
            <a:lvl1pPr algn="r">
              <a:defRPr sz="1000">
                <a:solidFill>
                  <a:schemeClr val="bg1"/>
                </a:solidFill>
              </a:defRPr>
            </a:lvl1pPr>
          </a:lstStyle>
          <a:p>
            <a:fld id="{92AFA8F1-EE5C-454C-B89F-3A4C597F8BF3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28328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rotWithShape="0">
          <a:gsLst>
            <a:gs pos="0">
              <a:srgbClr val="FFFFFF">
                <a:gamma/>
                <a:shade val="94118"/>
                <a:invGamma/>
              </a:srgbClr>
            </a:gs>
            <a:gs pos="100000">
              <a:srgbClr val="FFFFFF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" y="116233"/>
            <a:ext cx="9144000" cy="1143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341438"/>
            <a:ext cx="8224092" cy="47561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 smtClean="0"/>
              <a:t>Click to edit Master text styles</a:t>
            </a:r>
          </a:p>
          <a:p>
            <a:pPr lvl="1"/>
            <a:r>
              <a:rPr lang="en-GB" dirty="0" smtClean="0"/>
              <a:t>Second level</a:t>
            </a:r>
          </a:p>
          <a:p>
            <a:pPr lvl="2"/>
            <a:r>
              <a:rPr lang="en-GB" dirty="0" smtClean="0"/>
              <a:t>Third level</a:t>
            </a:r>
          </a:p>
          <a:p>
            <a:pPr lvl="3"/>
            <a:r>
              <a:rPr lang="en-GB" dirty="0" smtClean="0"/>
              <a:t>Fourth level</a:t>
            </a:r>
          </a:p>
          <a:p>
            <a:pPr lvl="4"/>
            <a:r>
              <a:rPr lang="en-GB" dirty="0" smtClean="0"/>
              <a:t>Fifth level</a:t>
            </a:r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33409"/>
            <a:ext cx="9144000" cy="7603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11374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8" r:id="rId1"/>
    <p:sldLayoutId id="2147483764" r:id="rId2"/>
    <p:sldLayoutId id="2147483763" r:id="rId3"/>
    <p:sldLayoutId id="2147483765" r:id="rId4"/>
    <p:sldLayoutId id="2147483766" r:id="rId5"/>
    <p:sldLayoutId id="2147483767" r:id="rId6"/>
    <p:sldLayoutId id="2147483769" r:id="rId7"/>
    <p:sldLayoutId id="2147483770" r:id="rId8"/>
    <p:sldLayoutId id="2147483771" r:id="rId9"/>
    <p:sldLayoutId id="2147483772" r:id="rId10"/>
    <p:sldLayoutId id="2147483773" r:id="rId11"/>
    <p:sldLayoutId id="2147483774" r:id="rId12"/>
    <p:sldLayoutId id="2147483775" r:id="rId13"/>
    <p:sldLayoutId id="2147483776" r:id="rId14"/>
    <p:sldLayoutId id="2147483777" r:id="rId15"/>
    <p:sldLayoutId id="2147483778" r:id="rId16"/>
    <p:sldLayoutId id="2147483779" r:id="rId17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fontAlgn="base">
        <a:spcBef>
          <a:spcPct val="0"/>
        </a:spcBef>
        <a:spcAft>
          <a:spcPct val="0"/>
        </a:spcAft>
        <a:defRPr lang="en-GB" sz="3200" b="1" dirty="0" smtClean="0">
          <a:solidFill>
            <a:schemeClr val="accent1">
              <a:lumMod val="50000"/>
            </a:schemeClr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  <a:lvl2pPr algn="ctr" rtl="0" fontAlgn="base">
        <a:spcBef>
          <a:spcPct val="0"/>
        </a:spcBef>
        <a:spcAft>
          <a:spcPct val="0"/>
        </a:spcAft>
        <a:defRPr sz="3400" b="1">
          <a:solidFill>
            <a:srgbClr val="4D4D4D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3400" b="1">
          <a:solidFill>
            <a:srgbClr val="4D4D4D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3400" b="1">
          <a:solidFill>
            <a:srgbClr val="4D4D4D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3400" b="1">
          <a:solidFill>
            <a:srgbClr val="4D4D4D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400" b="1">
          <a:solidFill>
            <a:srgbClr val="4D4D4D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400" b="1">
          <a:solidFill>
            <a:srgbClr val="4D4D4D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400" b="1">
          <a:solidFill>
            <a:srgbClr val="4D4D4D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400" b="1">
          <a:solidFill>
            <a:srgbClr val="4D4D4D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1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1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1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1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1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3.xml"/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4.xml"/><Relationship Id="rId1" Type="http://schemas.openxmlformats.org/officeDocument/2006/relationships/slideLayout" Target="../slideLayouts/slideLayout1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5.xml"/><Relationship Id="rId1" Type="http://schemas.openxmlformats.org/officeDocument/2006/relationships/slideLayout" Target="../slideLayouts/slideLayout1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6.xml"/><Relationship Id="rId1" Type="http://schemas.openxmlformats.org/officeDocument/2006/relationships/slideLayout" Target="../slideLayouts/slideLayout1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7.xml"/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://www.agri-outlook.org/" TargetMode="External"/><Relationship Id="rId1" Type="http://schemas.openxmlformats.org/officeDocument/2006/relationships/slideLayout" Target="../slideLayouts/slideLayout1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http://www.agri-outlook.org/" TargetMode="External"/><Relationship Id="rId1" Type="http://schemas.openxmlformats.org/officeDocument/2006/relationships/slideLayout" Target="../slideLayouts/slideLayout15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hyperlink" Target="https://ec.europa.eu/info/events/2018-eu-agricultural-outlook-conference-2018-dec-06_en" TargetMode="External"/><Relationship Id="rId3" Type="http://schemas.openxmlformats.org/officeDocument/2006/relationships/image" Target="../media/image7.png"/><Relationship Id="rId7" Type="http://schemas.openxmlformats.org/officeDocument/2006/relationships/hyperlink" Target="https://ec.europa.eu/agriculture/markets-and-prices/medium-term-outlook_en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8.png"/><Relationship Id="rId5" Type="http://schemas.openxmlformats.org/officeDocument/2006/relationships/hyperlink" Target="mailto:EST-Projections@fao.org" TargetMode="External"/><Relationship Id="rId4" Type="http://schemas.openxmlformats.org/officeDocument/2006/relationships/hyperlink" Target="mailto:tad.contact@oecd.org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/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1395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255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254641" y="237600"/>
            <a:ext cx="7612911" cy="1022400"/>
          </a:xfrm>
        </p:spPr>
        <p:txBody>
          <a:bodyPr/>
          <a:lstStyle/>
          <a:p>
            <a:r>
              <a:rPr lang="fr-FR" dirty="0" smtClean="0"/>
              <a:t>Global </a:t>
            </a:r>
            <a:r>
              <a:rPr lang="fr-FR" dirty="0" err="1" smtClean="0"/>
              <a:t>feed</a:t>
            </a:r>
            <a:r>
              <a:rPr lang="fr-FR" dirty="0" smtClean="0"/>
              <a:t> </a:t>
            </a:r>
            <a:r>
              <a:rPr lang="fr-FR" dirty="0" err="1" smtClean="0"/>
              <a:t>demand</a:t>
            </a:r>
            <a:r>
              <a:rPr lang="fr-FR" dirty="0" smtClean="0"/>
              <a:t> </a:t>
            </a:r>
            <a:r>
              <a:rPr lang="fr-FR" dirty="0" err="1" smtClean="0"/>
              <a:t>will</a:t>
            </a:r>
            <a:r>
              <a:rPr lang="fr-FR" dirty="0" smtClean="0"/>
              <a:t> </a:t>
            </a:r>
            <a:r>
              <a:rPr lang="fr-FR" dirty="0" err="1" smtClean="0"/>
              <a:t>outpace</a:t>
            </a:r>
            <a:r>
              <a:rPr lang="fr-FR" dirty="0" smtClean="0"/>
              <a:t> </a:t>
            </a:r>
            <a:r>
              <a:rPr lang="fr-FR" dirty="0" err="1" smtClean="0"/>
              <a:t>food</a:t>
            </a:r>
            <a:r>
              <a:rPr lang="fr-FR" dirty="0" smtClean="0"/>
              <a:t> </a:t>
            </a:r>
            <a:r>
              <a:rPr lang="fr-FR" dirty="0" err="1" smtClean="0"/>
              <a:t>demand</a:t>
            </a:r>
            <a:r>
              <a:rPr lang="fr-FR" dirty="0" smtClean="0"/>
              <a:t> as </a:t>
            </a:r>
            <a:r>
              <a:rPr lang="fr-FR" dirty="0" err="1" smtClean="0"/>
              <a:t>meat</a:t>
            </a:r>
            <a:r>
              <a:rPr lang="fr-FR" dirty="0" smtClean="0"/>
              <a:t> production intensifies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AFA8F1-EE5C-454C-B89F-3A4C597F8BF3}" type="slidenum">
              <a:rPr lang="en-GB" smtClean="0"/>
              <a:pPr/>
              <a:t>10</a:t>
            </a:fld>
            <a:endParaRPr lang="en-GB" dirty="0"/>
          </a:p>
        </p:txBody>
      </p:sp>
      <p:sp>
        <p:nvSpPr>
          <p:cNvPr id="7" name="Rectangle 6"/>
          <p:cNvSpPr/>
          <p:nvPr/>
        </p:nvSpPr>
        <p:spPr bwMode="auto">
          <a:xfrm>
            <a:off x="211432" y="340241"/>
            <a:ext cx="958150" cy="834955"/>
          </a:xfrm>
          <a:prstGeom prst="rect">
            <a:avLst/>
          </a:prstGeom>
          <a:solidFill>
            <a:srgbClr val="FFC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800" b="1" i="0" u="none" strike="noStrike" cap="none" normalizeH="0" baseline="0" dirty="0" err="1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latin typeface="Arial" charset="0"/>
              </a:rPr>
              <a:t>Feed</a:t>
            </a:r>
            <a:endParaRPr kumimoji="0" lang="en-GB" sz="1800" b="1" i="0" u="none" strike="noStrike" cap="none" normalizeH="0" baseline="0" dirty="0" smtClean="0">
              <a:ln>
                <a:noFill/>
              </a:ln>
              <a:solidFill>
                <a:schemeClr val="bg2">
                  <a:lumMod val="50000"/>
                </a:schemeClr>
              </a:solidFill>
              <a:effectLst/>
              <a:latin typeface="Arial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11432" y="1348223"/>
            <a:ext cx="43605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 smtClean="0">
                <a:solidFill>
                  <a:schemeClr val="bg2">
                    <a:lumMod val="75000"/>
                  </a:schemeClr>
                </a:solidFill>
                <a:latin typeface="+mj-lt"/>
              </a:rPr>
              <a:t>Total </a:t>
            </a:r>
            <a:r>
              <a:rPr lang="fr-FR" b="1" dirty="0" err="1" smtClean="0">
                <a:solidFill>
                  <a:schemeClr val="bg2">
                    <a:lumMod val="75000"/>
                  </a:schemeClr>
                </a:solidFill>
                <a:latin typeface="+mj-lt"/>
              </a:rPr>
              <a:t>feed</a:t>
            </a:r>
            <a:r>
              <a:rPr lang="fr-FR" b="1" dirty="0" smtClean="0">
                <a:solidFill>
                  <a:schemeClr val="bg2">
                    <a:lumMod val="75000"/>
                  </a:schemeClr>
                </a:solidFill>
                <a:latin typeface="+mj-lt"/>
              </a:rPr>
              <a:t> use by </a:t>
            </a:r>
            <a:r>
              <a:rPr lang="fr-FR" b="1" dirty="0" err="1" smtClean="0">
                <a:solidFill>
                  <a:schemeClr val="bg2">
                    <a:lumMod val="75000"/>
                  </a:schemeClr>
                </a:solidFill>
                <a:latin typeface="+mj-lt"/>
              </a:rPr>
              <a:t>geography</a:t>
            </a:r>
            <a:endParaRPr lang="en-GB" b="1" dirty="0">
              <a:solidFill>
                <a:schemeClr val="bg2">
                  <a:lumMod val="75000"/>
                </a:schemeClr>
              </a:solidFill>
              <a:latin typeface="+mj-lt"/>
            </a:endParaRPr>
          </a:p>
        </p:txBody>
      </p:sp>
      <p:graphicFrame>
        <p:nvGraphicFramePr>
          <p:cNvPr id="10" name="Chart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90934887"/>
              </p:ext>
            </p:extLst>
          </p:nvPr>
        </p:nvGraphicFramePr>
        <p:xfrm>
          <a:off x="147638" y="1717555"/>
          <a:ext cx="4424362" cy="43466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4572000" y="2351591"/>
            <a:ext cx="4424363" cy="35855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l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fr-FR" sz="1600" dirty="0" smtClean="0">
                <a:solidFill>
                  <a:schemeClr val="bg2">
                    <a:lumMod val="75000"/>
                  </a:schemeClr>
                </a:solidFill>
              </a:rPr>
              <a:t>Global </a:t>
            </a:r>
            <a:r>
              <a:rPr lang="fr-FR" sz="1600" dirty="0" err="1" smtClean="0">
                <a:solidFill>
                  <a:schemeClr val="bg2">
                    <a:lumMod val="75000"/>
                  </a:schemeClr>
                </a:solidFill>
              </a:rPr>
              <a:t>demand</a:t>
            </a:r>
            <a:r>
              <a:rPr lang="fr-FR" sz="1600" dirty="0" smtClean="0"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lang="fr-FR" sz="1600" dirty="0" err="1" smtClean="0">
                <a:solidFill>
                  <a:schemeClr val="bg2">
                    <a:lumMod val="75000"/>
                  </a:schemeClr>
                </a:solidFill>
              </a:rPr>
              <a:t>will</a:t>
            </a:r>
            <a:r>
              <a:rPr lang="fr-FR" sz="1600" dirty="0" smtClean="0"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lang="fr-FR" sz="1600" dirty="0" err="1" smtClean="0">
                <a:solidFill>
                  <a:schemeClr val="bg2">
                    <a:lumMod val="75000"/>
                  </a:schemeClr>
                </a:solidFill>
              </a:rPr>
              <a:t>grow</a:t>
            </a:r>
            <a:r>
              <a:rPr lang="fr-FR" sz="1600" dirty="0" smtClean="0"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lang="fr-FR" sz="1600" dirty="0" err="1" smtClean="0">
                <a:solidFill>
                  <a:schemeClr val="bg2">
                    <a:lumMod val="75000"/>
                  </a:schemeClr>
                </a:solidFill>
              </a:rPr>
              <a:t>from</a:t>
            </a:r>
            <a:r>
              <a:rPr lang="fr-FR" sz="1600" dirty="0" smtClean="0">
                <a:solidFill>
                  <a:schemeClr val="bg2">
                    <a:lumMod val="75000"/>
                  </a:schemeClr>
                </a:solidFill>
              </a:rPr>
              <a:t> 1.6 to 1.9 </a:t>
            </a:r>
            <a:r>
              <a:rPr lang="fr-FR" sz="1600" dirty="0">
                <a:solidFill>
                  <a:schemeClr val="bg2">
                    <a:lumMod val="75000"/>
                  </a:schemeClr>
                </a:solidFill>
              </a:rPr>
              <a:t>billion tonnes </a:t>
            </a:r>
            <a:r>
              <a:rPr lang="fr-FR" sz="1600" dirty="0" smtClean="0">
                <a:solidFill>
                  <a:schemeClr val="bg2">
                    <a:lumMod val="75000"/>
                  </a:schemeClr>
                </a:solidFill>
              </a:rPr>
              <a:t>by 2027, i.e. </a:t>
            </a:r>
            <a:r>
              <a:rPr lang="fr-FR" sz="1600" b="1" dirty="0" smtClean="0">
                <a:solidFill>
                  <a:schemeClr val="bg2">
                    <a:lumMod val="75000"/>
                  </a:schemeClr>
                </a:solidFill>
              </a:rPr>
              <a:t>1.7% </a:t>
            </a:r>
            <a:r>
              <a:rPr lang="fr-FR" sz="1600" b="1" dirty="0" err="1" smtClean="0">
                <a:solidFill>
                  <a:schemeClr val="bg2">
                    <a:lumMod val="75000"/>
                  </a:schemeClr>
                </a:solidFill>
              </a:rPr>
              <a:t>p.a</a:t>
            </a:r>
            <a:r>
              <a:rPr lang="fr-FR" sz="1600" b="1" dirty="0" smtClean="0">
                <a:solidFill>
                  <a:schemeClr val="bg2">
                    <a:lumMod val="75000"/>
                  </a:schemeClr>
                </a:solidFill>
              </a:rPr>
              <a:t>. </a:t>
            </a:r>
            <a:r>
              <a:rPr lang="fr-FR" sz="1600" b="1" dirty="0" err="1" smtClean="0">
                <a:solidFill>
                  <a:schemeClr val="bg2">
                    <a:lumMod val="75000"/>
                  </a:schemeClr>
                </a:solidFill>
              </a:rPr>
              <a:t>growth</a:t>
            </a:r>
            <a:endParaRPr lang="fr-FR" sz="1600" dirty="0" smtClean="0">
              <a:solidFill>
                <a:schemeClr val="bg2">
                  <a:lumMod val="75000"/>
                </a:schemeClr>
              </a:solidFill>
            </a:endParaRPr>
          </a:p>
          <a:p>
            <a:pPr marL="285750" indent="-285750" algn="l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fr-FR" sz="1600" b="1" dirty="0" err="1" smtClean="0">
                <a:solidFill>
                  <a:schemeClr val="bg2">
                    <a:lumMod val="75000"/>
                  </a:schemeClr>
                </a:solidFill>
              </a:rPr>
              <a:t>Feed</a:t>
            </a:r>
            <a:r>
              <a:rPr lang="fr-FR" sz="1600" b="1" dirty="0" smtClean="0"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lang="fr-FR" sz="1600" b="1" dirty="0" err="1" smtClean="0">
                <a:solidFill>
                  <a:schemeClr val="bg2">
                    <a:lumMod val="75000"/>
                  </a:schemeClr>
                </a:solidFill>
              </a:rPr>
              <a:t>outpaces</a:t>
            </a:r>
            <a:r>
              <a:rPr lang="fr-FR" sz="1600" b="1" dirty="0" smtClean="0"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lang="fr-FR" sz="1600" b="1" dirty="0" err="1" smtClean="0">
                <a:solidFill>
                  <a:schemeClr val="bg2">
                    <a:lumMod val="75000"/>
                  </a:schemeClr>
                </a:solidFill>
              </a:rPr>
              <a:t>food</a:t>
            </a:r>
            <a:r>
              <a:rPr lang="fr-FR" sz="1600" dirty="0"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lang="fr-FR" sz="1600" dirty="0" smtClean="0">
                <a:solidFill>
                  <a:schemeClr val="bg2">
                    <a:lumMod val="75000"/>
                  </a:schemeClr>
                </a:solidFill>
              </a:rPr>
              <a:t>– </a:t>
            </a:r>
            <a:r>
              <a:rPr lang="fr-FR" sz="1600" dirty="0" err="1" smtClean="0">
                <a:solidFill>
                  <a:schemeClr val="bg2">
                    <a:lumMod val="75000"/>
                  </a:schemeClr>
                </a:solidFill>
              </a:rPr>
              <a:t>meat</a:t>
            </a:r>
            <a:r>
              <a:rPr lang="fr-FR" sz="1600" dirty="0" smtClean="0"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lang="fr-FR" sz="1600" dirty="0" err="1" smtClean="0">
                <a:solidFill>
                  <a:schemeClr val="bg2">
                    <a:lumMod val="75000"/>
                  </a:schemeClr>
                </a:solidFill>
              </a:rPr>
              <a:t>demand</a:t>
            </a:r>
            <a:r>
              <a:rPr lang="fr-FR" sz="1600" dirty="0" smtClean="0"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lang="fr-FR" sz="1600" dirty="0" err="1" smtClean="0">
                <a:solidFill>
                  <a:schemeClr val="bg2">
                    <a:lumMod val="75000"/>
                  </a:schemeClr>
                </a:solidFill>
              </a:rPr>
              <a:t>grows</a:t>
            </a:r>
            <a:r>
              <a:rPr lang="fr-FR" sz="1600" dirty="0" smtClean="0">
                <a:solidFill>
                  <a:schemeClr val="bg2">
                    <a:lumMod val="75000"/>
                  </a:schemeClr>
                </a:solidFill>
              </a:rPr>
              <a:t> 1.2% </a:t>
            </a:r>
            <a:r>
              <a:rPr lang="fr-FR" sz="1600" dirty="0" err="1" smtClean="0">
                <a:solidFill>
                  <a:schemeClr val="bg2">
                    <a:lumMod val="75000"/>
                  </a:schemeClr>
                </a:solidFill>
              </a:rPr>
              <a:t>p.a</a:t>
            </a:r>
            <a:r>
              <a:rPr lang="fr-FR" sz="1600" dirty="0" smtClean="0">
                <a:solidFill>
                  <a:schemeClr val="bg2">
                    <a:lumMod val="75000"/>
                  </a:schemeClr>
                </a:solidFill>
              </a:rPr>
              <a:t>., </a:t>
            </a:r>
            <a:r>
              <a:rPr lang="fr-FR" sz="1600" dirty="0" err="1" smtClean="0">
                <a:solidFill>
                  <a:schemeClr val="bg2">
                    <a:lumMod val="75000"/>
                  </a:schemeClr>
                </a:solidFill>
              </a:rPr>
              <a:t>indicating</a:t>
            </a:r>
            <a:r>
              <a:rPr lang="fr-FR" sz="1600" dirty="0" smtClean="0"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lang="fr-FR" sz="1600" b="1" dirty="0" smtClean="0">
                <a:solidFill>
                  <a:schemeClr val="bg2">
                    <a:lumMod val="75000"/>
                  </a:schemeClr>
                </a:solidFill>
              </a:rPr>
              <a:t>intensification of </a:t>
            </a:r>
            <a:r>
              <a:rPr lang="fr-FR" sz="1600" b="1" dirty="0" err="1" smtClean="0">
                <a:solidFill>
                  <a:schemeClr val="bg2">
                    <a:lumMod val="75000"/>
                  </a:schemeClr>
                </a:solidFill>
              </a:rPr>
              <a:t>meat</a:t>
            </a:r>
            <a:r>
              <a:rPr lang="fr-FR" sz="1600" b="1" dirty="0" smtClean="0">
                <a:solidFill>
                  <a:schemeClr val="bg2">
                    <a:lumMod val="75000"/>
                  </a:schemeClr>
                </a:solidFill>
              </a:rPr>
              <a:t> production</a:t>
            </a:r>
          </a:p>
          <a:p>
            <a:pPr marL="285750" indent="-285750" algn="l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fr-FR" sz="1600" dirty="0" err="1" smtClean="0">
                <a:solidFill>
                  <a:schemeClr val="bg2">
                    <a:lumMod val="75000"/>
                  </a:schemeClr>
                </a:solidFill>
              </a:rPr>
              <a:t>However</a:t>
            </a:r>
            <a:r>
              <a:rPr lang="fr-FR" sz="1600" dirty="0" smtClean="0">
                <a:solidFill>
                  <a:schemeClr val="bg2">
                    <a:lumMod val="75000"/>
                  </a:schemeClr>
                </a:solidFill>
              </a:rPr>
              <a:t>, </a:t>
            </a:r>
            <a:r>
              <a:rPr lang="fr-FR" sz="1600" b="1" dirty="0" err="1" smtClean="0">
                <a:solidFill>
                  <a:schemeClr val="bg2">
                    <a:lumMod val="75000"/>
                  </a:schemeClr>
                </a:solidFill>
              </a:rPr>
              <a:t>growth</a:t>
            </a:r>
            <a:r>
              <a:rPr lang="fr-FR" sz="1600" b="1" dirty="0" smtClean="0">
                <a:solidFill>
                  <a:schemeClr val="bg2">
                    <a:lumMod val="75000"/>
                  </a:schemeClr>
                </a:solidFill>
              </a:rPr>
              <a:t> slows down</a:t>
            </a:r>
            <a:r>
              <a:rPr lang="fr-FR" sz="1600" dirty="0" smtClean="0"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lang="fr-FR" sz="1600" dirty="0" err="1" smtClean="0">
                <a:solidFill>
                  <a:schemeClr val="bg2">
                    <a:lumMod val="75000"/>
                  </a:schemeClr>
                </a:solidFill>
              </a:rPr>
              <a:t>compared</a:t>
            </a:r>
            <a:r>
              <a:rPr lang="fr-FR" sz="1600" dirty="0" smtClean="0">
                <a:solidFill>
                  <a:schemeClr val="bg2">
                    <a:lumMod val="75000"/>
                  </a:schemeClr>
                </a:solidFill>
              </a:rPr>
              <a:t> to last </a:t>
            </a:r>
            <a:r>
              <a:rPr lang="fr-FR" sz="1600" dirty="0" err="1" smtClean="0">
                <a:solidFill>
                  <a:schemeClr val="bg2">
                    <a:lumMod val="75000"/>
                  </a:schemeClr>
                </a:solidFill>
              </a:rPr>
              <a:t>decade</a:t>
            </a:r>
            <a:r>
              <a:rPr lang="fr-FR" sz="1600" dirty="0" smtClean="0">
                <a:solidFill>
                  <a:schemeClr val="bg2">
                    <a:lumMod val="75000"/>
                  </a:schemeClr>
                </a:solidFill>
              </a:rPr>
              <a:t>:</a:t>
            </a:r>
          </a:p>
          <a:p>
            <a:pPr marL="742950" lvl="1" indent="-285750" algn="l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fr-FR" sz="1600" dirty="0" smtClean="0">
                <a:solidFill>
                  <a:schemeClr val="bg2">
                    <a:lumMod val="75000"/>
                  </a:schemeClr>
                </a:solidFill>
              </a:rPr>
              <a:t>2008-2017: +300 million tonnes</a:t>
            </a:r>
          </a:p>
          <a:p>
            <a:pPr marL="742950" lvl="1" indent="-285750" algn="l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fr-FR" sz="1600" dirty="0" smtClean="0">
                <a:solidFill>
                  <a:schemeClr val="bg2">
                    <a:lumMod val="75000"/>
                  </a:schemeClr>
                </a:solidFill>
              </a:rPr>
              <a:t>2018-2027: +260 million tonnes</a:t>
            </a:r>
          </a:p>
          <a:p>
            <a:pPr marL="285750" indent="-285750" algn="l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fr-FR" sz="1600" b="1" dirty="0" smtClean="0">
                <a:solidFill>
                  <a:schemeClr val="bg2">
                    <a:lumMod val="75000"/>
                  </a:schemeClr>
                </a:solidFill>
              </a:rPr>
              <a:t>China </a:t>
            </a:r>
            <a:r>
              <a:rPr lang="fr-FR" sz="1600" dirty="0" err="1" smtClean="0">
                <a:solidFill>
                  <a:schemeClr val="bg2">
                    <a:lumMod val="75000"/>
                  </a:schemeClr>
                </a:solidFill>
              </a:rPr>
              <a:t>will</a:t>
            </a:r>
            <a:r>
              <a:rPr lang="fr-FR" sz="1600" dirty="0" smtClean="0"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lang="fr-FR" sz="1600" dirty="0" err="1" smtClean="0">
                <a:solidFill>
                  <a:schemeClr val="bg2">
                    <a:lumMod val="75000"/>
                  </a:schemeClr>
                </a:solidFill>
              </a:rPr>
              <a:t>account</a:t>
            </a:r>
            <a:r>
              <a:rPr lang="fr-FR" sz="1600" dirty="0" smtClean="0">
                <a:solidFill>
                  <a:schemeClr val="bg2">
                    <a:lumMod val="75000"/>
                  </a:schemeClr>
                </a:solidFill>
              </a:rPr>
              <a:t> for </a:t>
            </a:r>
            <a:r>
              <a:rPr lang="fr-FR" sz="1600" b="1" dirty="0" smtClean="0">
                <a:solidFill>
                  <a:schemeClr val="bg2">
                    <a:lumMod val="75000"/>
                  </a:schemeClr>
                </a:solidFill>
              </a:rPr>
              <a:t>30% </a:t>
            </a:r>
            <a:r>
              <a:rPr lang="fr-FR" sz="1600" dirty="0" smtClean="0">
                <a:solidFill>
                  <a:schemeClr val="bg2">
                    <a:lumMod val="75000"/>
                  </a:schemeClr>
                </a:solidFill>
              </a:rPr>
              <a:t>of </a:t>
            </a:r>
            <a:r>
              <a:rPr lang="fr-FR" sz="1600" dirty="0" err="1" smtClean="0">
                <a:solidFill>
                  <a:schemeClr val="bg2">
                    <a:lumMod val="75000"/>
                  </a:schemeClr>
                </a:solidFill>
              </a:rPr>
              <a:t>additional</a:t>
            </a:r>
            <a:r>
              <a:rPr lang="fr-FR" sz="1600" dirty="0" smtClean="0"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lang="fr-FR" sz="1600" dirty="0" err="1" smtClean="0">
                <a:solidFill>
                  <a:schemeClr val="bg2">
                    <a:lumMod val="75000"/>
                  </a:schemeClr>
                </a:solidFill>
              </a:rPr>
              <a:t>demand</a:t>
            </a:r>
            <a:endParaRPr lang="en-GB" sz="1600" dirty="0">
              <a:solidFill>
                <a:schemeClr val="bg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4171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254641" y="237600"/>
            <a:ext cx="7612911" cy="1022400"/>
          </a:xfrm>
        </p:spPr>
        <p:txBody>
          <a:bodyPr/>
          <a:lstStyle/>
          <a:p>
            <a:r>
              <a:rPr lang="fr-FR" dirty="0" err="1" smtClean="0"/>
              <a:t>Biofuel</a:t>
            </a:r>
            <a:r>
              <a:rPr lang="fr-FR" dirty="0" smtClean="0"/>
              <a:t> </a:t>
            </a:r>
            <a:r>
              <a:rPr lang="fr-FR" dirty="0" err="1" smtClean="0"/>
              <a:t>growth</a:t>
            </a:r>
            <a:r>
              <a:rPr lang="fr-FR" dirty="0" smtClean="0"/>
              <a:t> slows down, </a:t>
            </a:r>
            <a:r>
              <a:rPr lang="fr-FR" dirty="0" err="1" smtClean="0"/>
              <a:t>reducing</a:t>
            </a:r>
            <a:r>
              <a:rPr lang="fr-FR" dirty="0" smtClean="0"/>
              <a:t> </a:t>
            </a:r>
            <a:br>
              <a:rPr lang="fr-FR" dirty="0" smtClean="0"/>
            </a:br>
            <a:r>
              <a:rPr lang="fr-FR" dirty="0" smtClean="0"/>
              <a:t>the </a:t>
            </a:r>
            <a:r>
              <a:rPr lang="fr-FR" dirty="0" err="1" smtClean="0"/>
              <a:t>demand</a:t>
            </a:r>
            <a:r>
              <a:rPr lang="fr-FR" dirty="0" smtClean="0"/>
              <a:t> </a:t>
            </a:r>
            <a:r>
              <a:rPr lang="fr-FR" dirty="0" err="1" smtClean="0"/>
              <a:t>growth</a:t>
            </a:r>
            <a:r>
              <a:rPr lang="fr-FR" dirty="0" smtClean="0"/>
              <a:t> for </a:t>
            </a:r>
            <a:r>
              <a:rPr lang="fr-FR" dirty="0" err="1" smtClean="0"/>
              <a:t>feedstocks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AFA8F1-EE5C-454C-B89F-3A4C597F8BF3}" type="slidenum">
              <a:rPr lang="en-GB" smtClean="0"/>
              <a:pPr/>
              <a:t>11</a:t>
            </a:fld>
            <a:endParaRPr lang="en-GB" dirty="0"/>
          </a:p>
        </p:txBody>
      </p:sp>
      <p:sp>
        <p:nvSpPr>
          <p:cNvPr id="7" name="Rectangle 6"/>
          <p:cNvSpPr/>
          <p:nvPr/>
        </p:nvSpPr>
        <p:spPr bwMode="auto">
          <a:xfrm>
            <a:off x="211432" y="340241"/>
            <a:ext cx="958150" cy="83495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800" b="1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latin typeface="Arial" charset="0"/>
              </a:rPr>
              <a:t>Fuel</a:t>
            </a:r>
            <a:endParaRPr kumimoji="0" lang="en-GB" sz="1800" b="1" i="0" u="none" strike="noStrike" cap="none" normalizeH="0" baseline="0" dirty="0" smtClean="0">
              <a:ln>
                <a:noFill/>
              </a:ln>
              <a:solidFill>
                <a:schemeClr val="bg2">
                  <a:lumMod val="50000"/>
                </a:schemeClr>
              </a:solidFill>
              <a:effectLst/>
              <a:latin typeface="Arial" charset="0"/>
            </a:endParaRPr>
          </a:p>
        </p:txBody>
      </p:sp>
      <p:graphicFrame>
        <p:nvGraphicFramePr>
          <p:cNvPr id="10" name="Chart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61544732"/>
              </p:ext>
            </p:extLst>
          </p:nvPr>
        </p:nvGraphicFramePr>
        <p:xfrm>
          <a:off x="107882" y="1448836"/>
          <a:ext cx="4424362" cy="42973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1" name="Chart 1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96346613"/>
              </p:ext>
            </p:extLst>
          </p:nvPr>
        </p:nvGraphicFramePr>
        <p:xfrm>
          <a:off x="4776045" y="1468715"/>
          <a:ext cx="4250135" cy="42973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514101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79423" y="298400"/>
            <a:ext cx="8616940" cy="1022400"/>
          </a:xfrm>
        </p:spPr>
        <p:txBody>
          <a:bodyPr/>
          <a:lstStyle/>
          <a:p>
            <a:r>
              <a:rPr lang="fr-FR" dirty="0" err="1" smtClean="0"/>
              <a:t>Growth</a:t>
            </a:r>
            <a:r>
              <a:rPr lang="fr-FR" dirty="0" smtClean="0"/>
              <a:t> </a:t>
            </a:r>
            <a:r>
              <a:rPr lang="fr-FR" dirty="0"/>
              <a:t>in </a:t>
            </a:r>
            <a:r>
              <a:rPr lang="fr-FR" dirty="0" err="1"/>
              <a:t>demand</a:t>
            </a:r>
            <a:r>
              <a:rPr lang="fr-FR" dirty="0"/>
              <a:t> for agricultural </a:t>
            </a:r>
            <a:r>
              <a:rPr lang="fr-FR" dirty="0" err="1"/>
              <a:t>commodities</a:t>
            </a:r>
            <a:r>
              <a:rPr lang="fr-FR" dirty="0"/>
              <a:t> slows </a:t>
            </a:r>
            <a:r>
              <a:rPr lang="fr-FR" dirty="0" smtClean="0"/>
              <a:t>down – </a:t>
            </a:r>
            <a:r>
              <a:rPr lang="fr-FR" dirty="0" err="1" smtClean="0"/>
              <a:t>except</a:t>
            </a:r>
            <a:r>
              <a:rPr lang="fr-FR" dirty="0" smtClean="0"/>
              <a:t> for </a:t>
            </a:r>
            <a:r>
              <a:rPr lang="fr-FR" dirty="0" err="1" smtClean="0"/>
              <a:t>dairy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AFA8F1-EE5C-454C-B89F-3A4C597F8BF3}" type="slidenum">
              <a:rPr lang="en-GB" smtClean="0"/>
              <a:pPr/>
              <a:t>12</a:t>
            </a:fld>
            <a:endParaRPr lang="en-GB" dirty="0"/>
          </a:p>
        </p:txBody>
      </p:sp>
      <p:graphicFrame>
        <p:nvGraphicFramePr>
          <p:cNvPr id="5" name="Chart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0688566"/>
              </p:ext>
            </p:extLst>
          </p:nvPr>
        </p:nvGraphicFramePr>
        <p:xfrm>
          <a:off x="1" y="1320801"/>
          <a:ext cx="8996362" cy="47434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47638" y="1320800"/>
            <a:ext cx="877307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i="1" dirty="0" err="1" smtClean="0">
                <a:latin typeface="+mn-lt"/>
              </a:rPr>
              <a:t>Average</a:t>
            </a:r>
            <a:r>
              <a:rPr lang="fr-FR" sz="1400" i="1" dirty="0" smtClean="0">
                <a:latin typeface="+mn-lt"/>
              </a:rPr>
              <a:t> </a:t>
            </a:r>
            <a:r>
              <a:rPr lang="fr-FR" sz="1400" i="1" dirty="0" err="1" smtClean="0">
                <a:latin typeface="+mn-lt"/>
              </a:rPr>
              <a:t>annual</a:t>
            </a:r>
            <a:r>
              <a:rPr lang="fr-FR" sz="1400" i="1" dirty="0" smtClean="0">
                <a:latin typeface="+mn-lt"/>
              </a:rPr>
              <a:t> </a:t>
            </a:r>
            <a:r>
              <a:rPr lang="fr-FR" sz="1400" i="1" dirty="0" err="1" smtClean="0">
                <a:latin typeface="+mn-lt"/>
              </a:rPr>
              <a:t>growth</a:t>
            </a:r>
            <a:r>
              <a:rPr lang="fr-FR" sz="1400" i="1" dirty="0" smtClean="0">
                <a:latin typeface="+mn-lt"/>
              </a:rPr>
              <a:t> rate in </a:t>
            </a:r>
            <a:r>
              <a:rPr lang="fr-FR" sz="1400" i="1" dirty="0" err="1" smtClean="0">
                <a:latin typeface="+mn-lt"/>
              </a:rPr>
              <a:t>demand</a:t>
            </a:r>
            <a:r>
              <a:rPr lang="fr-FR" sz="1400" i="1" dirty="0" smtClean="0">
                <a:latin typeface="+mn-lt"/>
              </a:rPr>
              <a:t> (%)</a:t>
            </a:r>
            <a:endParaRPr lang="en-GB" sz="1400" i="1" dirty="0">
              <a:latin typeface="+mn-lt"/>
            </a:endParaRPr>
          </a:p>
        </p:txBody>
      </p:sp>
      <p:cxnSp>
        <p:nvCxnSpPr>
          <p:cNvPr id="8" name="Straight Arrow Connector 7"/>
          <p:cNvCxnSpPr/>
          <p:nvPr/>
        </p:nvCxnSpPr>
        <p:spPr bwMode="auto">
          <a:xfrm>
            <a:off x="999460" y="4263656"/>
            <a:ext cx="425303" cy="446567"/>
          </a:xfrm>
          <a:prstGeom prst="straightConnector1">
            <a:avLst/>
          </a:prstGeom>
          <a:solidFill>
            <a:schemeClr val="accent1"/>
          </a:solidFill>
          <a:ln w="57150" cap="flat" cmpd="sng" algn="ctr">
            <a:solidFill>
              <a:srgbClr val="0070C0"/>
            </a:solidFill>
            <a:prstDash val="solid"/>
            <a:round/>
            <a:headEnd type="none" w="med" len="med"/>
            <a:tailEnd type="triangle" w="med" len="med"/>
          </a:ln>
          <a:effectLst/>
        </p:spPr>
      </p:cxnSp>
      <p:cxnSp>
        <p:nvCxnSpPr>
          <p:cNvPr id="10" name="Straight Arrow Connector 9"/>
          <p:cNvCxnSpPr/>
          <p:nvPr/>
        </p:nvCxnSpPr>
        <p:spPr bwMode="auto">
          <a:xfrm>
            <a:off x="2385236" y="4253023"/>
            <a:ext cx="425303" cy="446567"/>
          </a:xfrm>
          <a:prstGeom prst="straightConnector1">
            <a:avLst/>
          </a:prstGeom>
          <a:solidFill>
            <a:schemeClr val="accent1"/>
          </a:solidFill>
          <a:ln w="57150" cap="flat" cmpd="sng" algn="ctr">
            <a:solidFill>
              <a:srgbClr val="0070C0"/>
            </a:solidFill>
            <a:prstDash val="solid"/>
            <a:round/>
            <a:headEnd type="none" w="med" len="med"/>
            <a:tailEnd type="triangle" w="med" len="med"/>
          </a:ln>
          <a:effectLst/>
        </p:spPr>
      </p:cxnSp>
      <p:cxnSp>
        <p:nvCxnSpPr>
          <p:cNvPr id="11" name="Straight Arrow Connector 10"/>
          <p:cNvCxnSpPr/>
          <p:nvPr/>
        </p:nvCxnSpPr>
        <p:spPr bwMode="auto">
          <a:xfrm>
            <a:off x="3735572" y="3987208"/>
            <a:ext cx="425303" cy="723015"/>
          </a:xfrm>
          <a:prstGeom prst="straightConnector1">
            <a:avLst/>
          </a:prstGeom>
          <a:solidFill>
            <a:schemeClr val="accent1"/>
          </a:solidFill>
          <a:ln w="57150" cap="flat" cmpd="sng" algn="ctr">
            <a:solidFill>
              <a:srgbClr val="0070C0"/>
            </a:solidFill>
            <a:prstDash val="solid"/>
            <a:round/>
            <a:headEnd type="none" w="med" len="med"/>
            <a:tailEnd type="triangle" w="med" len="med"/>
          </a:ln>
          <a:effectLst/>
        </p:spPr>
      </p:cxnSp>
      <p:cxnSp>
        <p:nvCxnSpPr>
          <p:cNvPr id="13" name="Straight Arrow Connector 12"/>
          <p:cNvCxnSpPr/>
          <p:nvPr/>
        </p:nvCxnSpPr>
        <p:spPr bwMode="auto">
          <a:xfrm>
            <a:off x="7857461" y="2636875"/>
            <a:ext cx="602512" cy="1711840"/>
          </a:xfrm>
          <a:prstGeom prst="straightConnector1">
            <a:avLst/>
          </a:prstGeom>
          <a:solidFill>
            <a:schemeClr val="accent1"/>
          </a:solidFill>
          <a:ln w="57150" cap="flat" cmpd="sng" algn="ctr">
            <a:solidFill>
              <a:srgbClr val="0070C0"/>
            </a:solidFill>
            <a:prstDash val="solid"/>
            <a:round/>
            <a:headEnd type="none" w="med" len="med"/>
            <a:tailEnd type="triangle" w="med" len="med"/>
          </a:ln>
          <a:effectLst/>
        </p:spPr>
      </p:cxnSp>
      <p:cxnSp>
        <p:nvCxnSpPr>
          <p:cNvPr id="15" name="Straight Arrow Connector 14"/>
          <p:cNvCxnSpPr/>
          <p:nvPr/>
        </p:nvCxnSpPr>
        <p:spPr bwMode="auto">
          <a:xfrm>
            <a:off x="6457506" y="4417827"/>
            <a:ext cx="425303" cy="69112"/>
          </a:xfrm>
          <a:prstGeom prst="straightConnector1">
            <a:avLst/>
          </a:prstGeom>
          <a:solidFill>
            <a:schemeClr val="accent1"/>
          </a:solidFill>
          <a:ln w="57150" cap="flat" cmpd="sng" algn="ctr">
            <a:solidFill>
              <a:srgbClr val="0070C0"/>
            </a:solidFill>
            <a:prstDash val="solid"/>
            <a:round/>
            <a:headEnd type="none" w="med" len="med"/>
            <a:tailEnd type="triangle" w="med" len="med"/>
          </a:ln>
          <a:effectLst/>
        </p:spPr>
      </p:cxnSp>
      <p:cxnSp>
        <p:nvCxnSpPr>
          <p:cNvPr id="19" name="Straight Arrow Connector 18"/>
          <p:cNvCxnSpPr/>
          <p:nvPr/>
        </p:nvCxnSpPr>
        <p:spPr bwMode="auto">
          <a:xfrm flipV="1">
            <a:off x="5085906" y="4056320"/>
            <a:ext cx="425303" cy="79745"/>
          </a:xfrm>
          <a:prstGeom prst="straightConnector1">
            <a:avLst/>
          </a:prstGeom>
          <a:solidFill>
            <a:schemeClr val="accent1"/>
          </a:solidFill>
          <a:ln w="57150" cap="flat" cmpd="sng" algn="ctr">
            <a:solidFill>
              <a:srgbClr val="C00000"/>
            </a:solidFill>
            <a:prstDash val="solid"/>
            <a:round/>
            <a:headEnd type="none" w="med" len="med"/>
            <a:tailEnd type="triangl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449382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Agriculture and </a:t>
            </a:r>
            <a:r>
              <a:rPr lang="fr-FR" dirty="0" err="1" smtClean="0"/>
              <a:t>fisheries</a:t>
            </a:r>
            <a:r>
              <a:rPr lang="fr-FR" dirty="0" smtClean="0"/>
              <a:t> production </a:t>
            </a:r>
            <a:r>
              <a:rPr lang="fr-FR" dirty="0" err="1" smtClean="0"/>
              <a:t>will</a:t>
            </a:r>
            <a:r>
              <a:rPr lang="fr-FR" dirty="0" smtClean="0"/>
              <a:t> </a:t>
            </a:r>
            <a:r>
              <a:rPr lang="fr-FR" dirty="0" err="1" smtClean="0"/>
              <a:t>grow</a:t>
            </a:r>
            <a:r>
              <a:rPr lang="fr-FR" dirty="0" smtClean="0"/>
              <a:t> </a:t>
            </a:r>
            <a:r>
              <a:rPr lang="fr-FR" dirty="0" err="1" smtClean="0"/>
              <a:t>fastest</a:t>
            </a:r>
            <a:r>
              <a:rPr lang="fr-FR" dirty="0" smtClean="0"/>
              <a:t> in </a:t>
            </a:r>
            <a:r>
              <a:rPr lang="fr-FR" dirty="0" err="1" smtClean="0"/>
              <a:t>developing</a:t>
            </a:r>
            <a:r>
              <a:rPr lang="fr-FR" dirty="0" smtClean="0"/>
              <a:t> </a:t>
            </a:r>
            <a:r>
              <a:rPr lang="fr-FR" dirty="0" err="1" smtClean="0"/>
              <a:t>regions</a:t>
            </a:r>
            <a:r>
              <a:rPr lang="fr-FR" dirty="0" smtClean="0"/>
              <a:t> 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AFA8F1-EE5C-454C-B89F-3A4C597F8BF3}" type="slidenum">
              <a:rPr lang="en-GB" smtClean="0"/>
              <a:pPr/>
              <a:t>13</a:t>
            </a:fld>
            <a:endParaRPr lang="en-GB" dirty="0"/>
          </a:p>
        </p:txBody>
      </p:sp>
      <p:graphicFrame>
        <p:nvGraphicFramePr>
          <p:cNvPr id="5" name="Chart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0081778"/>
              </p:ext>
            </p:extLst>
          </p:nvPr>
        </p:nvGraphicFramePr>
        <p:xfrm>
          <a:off x="308344" y="1371601"/>
          <a:ext cx="8559209" cy="46926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637255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58417" y="237600"/>
            <a:ext cx="8527774" cy="1022400"/>
          </a:xfrm>
        </p:spPr>
        <p:txBody>
          <a:bodyPr/>
          <a:lstStyle/>
          <a:p>
            <a:r>
              <a:rPr lang="fr-FR" dirty="0" smtClean="0"/>
              <a:t>Trade: </a:t>
            </a:r>
            <a:r>
              <a:rPr lang="fr-FR" dirty="0" err="1" smtClean="0"/>
              <a:t>Specialisation</a:t>
            </a:r>
            <a:r>
              <a:rPr lang="fr-FR" dirty="0" smtClean="0"/>
              <a:t> </a:t>
            </a:r>
            <a:r>
              <a:rPr lang="fr-FR" dirty="0" err="1" smtClean="0"/>
              <a:t>between</a:t>
            </a:r>
            <a:r>
              <a:rPr lang="fr-FR" dirty="0" smtClean="0"/>
              <a:t> </a:t>
            </a:r>
            <a:r>
              <a:rPr lang="fr-FR" dirty="0" err="1" smtClean="0"/>
              <a:t>regions</a:t>
            </a:r>
            <a:r>
              <a:rPr lang="fr-FR" dirty="0" smtClean="0"/>
              <a:t> </a:t>
            </a:r>
            <a:br>
              <a:rPr lang="fr-FR" dirty="0" smtClean="0"/>
            </a:br>
            <a:r>
              <a:rPr lang="fr-FR" dirty="0" err="1" smtClean="0"/>
              <a:t>is</a:t>
            </a:r>
            <a:r>
              <a:rPr lang="fr-FR" dirty="0" smtClean="0"/>
              <a:t> </a:t>
            </a:r>
            <a:r>
              <a:rPr lang="fr-FR" dirty="0" err="1" smtClean="0"/>
              <a:t>increasing</a:t>
            </a:r>
            <a:r>
              <a:rPr lang="fr-FR" dirty="0" smtClean="0"/>
              <a:t> over time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AFA8F1-EE5C-454C-B89F-3A4C597F8BF3}" type="slidenum">
              <a:rPr lang="en-GB" smtClean="0"/>
              <a:pPr/>
              <a:t>14</a:t>
            </a:fld>
            <a:endParaRPr lang="en-GB" dirty="0"/>
          </a:p>
        </p:txBody>
      </p:sp>
      <p:graphicFrame>
        <p:nvGraphicFramePr>
          <p:cNvPr id="5" name="Chart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70242236"/>
              </p:ext>
            </p:extLst>
          </p:nvPr>
        </p:nvGraphicFramePr>
        <p:xfrm>
          <a:off x="173039" y="1637414"/>
          <a:ext cx="7524934" cy="44268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Rectangle 5"/>
          <p:cNvSpPr/>
          <p:nvPr/>
        </p:nvSpPr>
        <p:spPr>
          <a:xfrm>
            <a:off x="258417" y="1424443"/>
            <a:ext cx="864704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600" i="1" dirty="0">
                <a:latin typeface="+mn-lt"/>
              </a:rPr>
              <a:t>Agricultural trade balances by region, in constant value, </a:t>
            </a:r>
            <a:r>
              <a:rPr lang="en-GB" sz="1600" i="1" dirty="0" smtClean="0">
                <a:latin typeface="+mn-lt"/>
              </a:rPr>
              <a:t>1990-2027 (</a:t>
            </a:r>
            <a:r>
              <a:rPr lang="en-GB" sz="1600" i="1" dirty="0" err="1" smtClean="0">
                <a:latin typeface="+mn-lt"/>
              </a:rPr>
              <a:t>bln</a:t>
            </a:r>
            <a:r>
              <a:rPr lang="en-GB" sz="1600" i="1" dirty="0" smtClean="0">
                <a:latin typeface="+mn-lt"/>
              </a:rPr>
              <a:t> USD)</a:t>
            </a:r>
            <a:endParaRPr lang="en-GB" sz="1600" i="1" dirty="0">
              <a:latin typeface="+mn-lt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518437" y="1967025"/>
            <a:ext cx="14779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b="1" dirty="0" err="1" smtClean="0">
                <a:solidFill>
                  <a:srgbClr val="0070C0"/>
                </a:solidFill>
              </a:rPr>
              <a:t>Americas</a:t>
            </a:r>
            <a:endParaRPr lang="en-GB" sz="1600" b="1" dirty="0">
              <a:solidFill>
                <a:srgbClr val="0070C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518437" y="2865473"/>
            <a:ext cx="14779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b="1" dirty="0" err="1" smtClean="0">
                <a:solidFill>
                  <a:schemeClr val="accent1">
                    <a:lumMod val="50000"/>
                  </a:schemeClr>
                </a:solidFill>
              </a:rPr>
              <a:t>Oceania</a:t>
            </a:r>
            <a:endParaRPr lang="en-GB" sz="16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518437" y="3319294"/>
            <a:ext cx="147792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b="1" dirty="0" err="1" smtClean="0">
                <a:solidFill>
                  <a:schemeClr val="bg2">
                    <a:lumMod val="75000"/>
                  </a:schemeClr>
                </a:solidFill>
              </a:rPr>
              <a:t>Eastern</a:t>
            </a:r>
            <a:r>
              <a:rPr lang="fr-FR" sz="1400" b="1" dirty="0" smtClean="0">
                <a:solidFill>
                  <a:schemeClr val="bg2">
                    <a:lumMod val="75000"/>
                  </a:schemeClr>
                </a:solidFill>
              </a:rPr>
              <a:t> Europe and Central Asia</a:t>
            </a:r>
            <a:endParaRPr lang="en-GB" sz="1600" b="1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518437" y="4036692"/>
            <a:ext cx="14779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b="1" dirty="0" smtClean="0">
                <a:solidFill>
                  <a:srgbClr val="669900"/>
                </a:solidFill>
              </a:rPr>
              <a:t>Western Europe</a:t>
            </a:r>
            <a:endParaRPr lang="en-GB" sz="1600" b="1" dirty="0">
              <a:solidFill>
                <a:srgbClr val="6699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518437" y="4503072"/>
            <a:ext cx="14779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b="1" dirty="0" err="1" smtClean="0">
                <a:solidFill>
                  <a:srgbClr val="FFC000"/>
                </a:solidFill>
              </a:rPr>
              <a:t>Sub-Saharan</a:t>
            </a:r>
            <a:r>
              <a:rPr lang="fr-FR" sz="1400" b="1" dirty="0" smtClean="0">
                <a:solidFill>
                  <a:srgbClr val="FFC000"/>
                </a:solidFill>
              </a:rPr>
              <a:t> </a:t>
            </a:r>
            <a:r>
              <a:rPr lang="fr-FR" sz="1400" b="1" dirty="0" err="1" smtClean="0">
                <a:solidFill>
                  <a:srgbClr val="FFC000"/>
                </a:solidFill>
              </a:rPr>
              <a:t>Africa</a:t>
            </a:r>
            <a:endParaRPr lang="en-GB" sz="1600" b="1" dirty="0">
              <a:solidFill>
                <a:srgbClr val="FFC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518437" y="5042890"/>
            <a:ext cx="14779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b="1" dirty="0" smtClean="0">
                <a:solidFill>
                  <a:srgbClr val="99CCFF"/>
                </a:solidFill>
              </a:rPr>
              <a:t>MENA</a:t>
            </a:r>
            <a:endParaRPr lang="en-GB" sz="1600" b="1" dirty="0">
              <a:solidFill>
                <a:srgbClr val="99CCFF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518437" y="5379370"/>
            <a:ext cx="14779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b="1" dirty="0" smtClean="0">
                <a:solidFill>
                  <a:srgbClr val="C00000"/>
                </a:solidFill>
              </a:rPr>
              <a:t>South and </a:t>
            </a:r>
            <a:br>
              <a:rPr lang="fr-FR" sz="1400" b="1" dirty="0" smtClean="0">
                <a:solidFill>
                  <a:srgbClr val="C00000"/>
                </a:solidFill>
              </a:rPr>
            </a:br>
            <a:r>
              <a:rPr lang="fr-FR" sz="1400" b="1" dirty="0" smtClean="0">
                <a:solidFill>
                  <a:srgbClr val="C00000"/>
                </a:solidFill>
              </a:rPr>
              <a:t>East Asia</a:t>
            </a:r>
            <a:endParaRPr lang="en-GB" sz="1600" b="1" dirty="0">
              <a:solidFill>
                <a:srgbClr val="C00000"/>
              </a:solidFill>
            </a:endParaRPr>
          </a:p>
        </p:txBody>
      </p:sp>
      <p:cxnSp>
        <p:nvCxnSpPr>
          <p:cNvPr id="15" name="Straight Arrow Connector 14"/>
          <p:cNvCxnSpPr/>
          <p:nvPr/>
        </p:nvCxnSpPr>
        <p:spPr bwMode="auto">
          <a:xfrm flipH="1">
            <a:off x="7347098" y="3051260"/>
            <a:ext cx="499730" cy="585075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triangl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4164005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 smtClean="0"/>
              <a:t>Russia</a:t>
            </a:r>
            <a:r>
              <a:rPr lang="fr-FR" dirty="0" smtClean="0"/>
              <a:t> and Ukraine have </a:t>
            </a:r>
            <a:r>
              <a:rPr lang="fr-FR" dirty="0" err="1" smtClean="0"/>
              <a:t>emerged</a:t>
            </a:r>
            <a:r>
              <a:rPr lang="fr-FR" dirty="0" smtClean="0"/>
              <a:t> </a:t>
            </a:r>
            <a:br>
              <a:rPr lang="fr-FR" dirty="0" smtClean="0"/>
            </a:br>
            <a:r>
              <a:rPr lang="fr-FR" dirty="0" smtClean="0"/>
              <a:t>as major </a:t>
            </a:r>
            <a:r>
              <a:rPr lang="fr-FR" dirty="0" err="1" smtClean="0"/>
              <a:t>cereal</a:t>
            </a:r>
            <a:r>
              <a:rPr lang="fr-FR" dirty="0" smtClean="0"/>
              <a:t> </a:t>
            </a:r>
            <a:r>
              <a:rPr lang="fr-FR" dirty="0" err="1" smtClean="0"/>
              <a:t>exporters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AFA8F1-EE5C-454C-B89F-3A4C597F8BF3}" type="slidenum">
              <a:rPr lang="en-GB" smtClean="0"/>
              <a:pPr/>
              <a:t>15</a:t>
            </a:fld>
            <a:endParaRPr lang="en-GB" dirty="0"/>
          </a:p>
        </p:txBody>
      </p:sp>
      <p:graphicFrame>
        <p:nvGraphicFramePr>
          <p:cNvPr id="6" name="Chart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14788295"/>
              </p:ext>
            </p:extLst>
          </p:nvPr>
        </p:nvGraphicFramePr>
        <p:xfrm>
          <a:off x="173038" y="1850065"/>
          <a:ext cx="4398962" cy="421418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211432" y="1348223"/>
            <a:ext cx="43605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 smtClean="0">
                <a:solidFill>
                  <a:schemeClr val="bg2">
                    <a:lumMod val="75000"/>
                  </a:schemeClr>
                </a:solidFill>
                <a:latin typeface="+mj-lt"/>
              </a:rPr>
              <a:t>Share of global </a:t>
            </a:r>
            <a:r>
              <a:rPr lang="fr-FR" b="1" dirty="0" err="1" smtClean="0">
                <a:solidFill>
                  <a:schemeClr val="bg2">
                    <a:lumMod val="75000"/>
                  </a:schemeClr>
                </a:solidFill>
                <a:latin typeface="+mj-lt"/>
              </a:rPr>
              <a:t>maize</a:t>
            </a:r>
            <a:r>
              <a:rPr lang="fr-FR" b="1" dirty="0" smtClean="0">
                <a:solidFill>
                  <a:schemeClr val="bg2">
                    <a:lumMod val="75000"/>
                  </a:schemeClr>
                </a:solidFill>
                <a:latin typeface="+mj-lt"/>
              </a:rPr>
              <a:t> exports</a:t>
            </a:r>
            <a:endParaRPr lang="en-GB" b="1" dirty="0">
              <a:solidFill>
                <a:schemeClr val="bg2">
                  <a:lumMod val="75000"/>
                </a:schemeClr>
              </a:solidFill>
              <a:latin typeface="+mj-lt"/>
            </a:endParaRPr>
          </a:p>
        </p:txBody>
      </p:sp>
      <p:graphicFrame>
        <p:nvGraphicFramePr>
          <p:cNvPr id="8" name="Chart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22592419"/>
              </p:ext>
            </p:extLst>
          </p:nvPr>
        </p:nvGraphicFramePr>
        <p:xfrm>
          <a:off x="4571999" y="1717555"/>
          <a:ext cx="4424363" cy="43466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4635795" y="1348223"/>
            <a:ext cx="43605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 smtClean="0">
                <a:solidFill>
                  <a:schemeClr val="bg2">
                    <a:lumMod val="75000"/>
                  </a:schemeClr>
                </a:solidFill>
                <a:latin typeface="+mj-lt"/>
              </a:rPr>
              <a:t>Share of global </a:t>
            </a:r>
            <a:r>
              <a:rPr lang="fr-FR" b="1" dirty="0" err="1" smtClean="0">
                <a:solidFill>
                  <a:schemeClr val="bg2">
                    <a:lumMod val="75000"/>
                  </a:schemeClr>
                </a:solidFill>
                <a:latin typeface="+mj-lt"/>
              </a:rPr>
              <a:t>wheat</a:t>
            </a:r>
            <a:r>
              <a:rPr lang="fr-FR" b="1" dirty="0" smtClean="0">
                <a:solidFill>
                  <a:schemeClr val="bg2">
                    <a:lumMod val="75000"/>
                  </a:schemeClr>
                </a:solidFill>
                <a:latin typeface="+mj-lt"/>
              </a:rPr>
              <a:t> exports</a:t>
            </a:r>
            <a:endParaRPr lang="en-GB" b="1" dirty="0">
              <a:solidFill>
                <a:schemeClr val="bg2">
                  <a:lumMod val="75000"/>
                </a:schemeClr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290493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37322" y="237600"/>
            <a:ext cx="8428382" cy="1022400"/>
          </a:xfrm>
        </p:spPr>
        <p:txBody>
          <a:bodyPr/>
          <a:lstStyle/>
          <a:p>
            <a:r>
              <a:rPr lang="fr-FR" dirty="0" smtClean="0"/>
              <a:t>As </a:t>
            </a:r>
            <a:r>
              <a:rPr lang="fr-FR" dirty="0" err="1" smtClean="0"/>
              <a:t>demand</a:t>
            </a:r>
            <a:r>
              <a:rPr lang="fr-FR" dirty="0" smtClean="0"/>
              <a:t> </a:t>
            </a:r>
            <a:r>
              <a:rPr lang="fr-FR" dirty="0" err="1" smtClean="0"/>
              <a:t>growth</a:t>
            </a:r>
            <a:r>
              <a:rPr lang="fr-FR" dirty="0" smtClean="0"/>
              <a:t> slows down,</a:t>
            </a:r>
            <a:br>
              <a:rPr lang="fr-FR" dirty="0" smtClean="0"/>
            </a:br>
            <a:r>
              <a:rPr lang="fr-FR" dirty="0" err="1" smtClean="0"/>
              <a:t>so</a:t>
            </a:r>
            <a:r>
              <a:rPr lang="fr-FR" dirty="0" smtClean="0"/>
              <a:t> do agricultural </a:t>
            </a:r>
            <a:r>
              <a:rPr lang="fr-FR" dirty="0" err="1" smtClean="0"/>
              <a:t>trade</a:t>
            </a:r>
            <a:r>
              <a:rPr lang="fr-FR" dirty="0" smtClean="0"/>
              <a:t> volumes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AFA8F1-EE5C-454C-B89F-3A4C597F8BF3}" type="slidenum">
              <a:rPr lang="en-GB" smtClean="0"/>
              <a:pPr/>
              <a:t>16</a:t>
            </a:fld>
            <a:endParaRPr lang="en-GB" dirty="0"/>
          </a:p>
        </p:txBody>
      </p:sp>
      <p:sp>
        <p:nvSpPr>
          <p:cNvPr id="6" name="Rectangle 5"/>
          <p:cNvSpPr/>
          <p:nvPr/>
        </p:nvSpPr>
        <p:spPr>
          <a:xfrm>
            <a:off x="278295" y="1286744"/>
            <a:ext cx="859734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600" i="1" dirty="0" smtClean="0">
                <a:latin typeface="+mn-lt"/>
              </a:rPr>
              <a:t>Annual growth rate of trade volumes (%)</a:t>
            </a:r>
            <a:endParaRPr lang="en-GB" sz="1600" i="1" dirty="0">
              <a:latin typeface="+mn-lt"/>
            </a:endParaRPr>
          </a:p>
        </p:txBody>
      </p:sp>
      <p:graphicFrame>
        <p:nvGraphicFramePr>
          <p:cNvPr id="7" name="Chart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37405602"/>
              </p:ext>
            </p:extLst>
          </p:nvPr>
        </p:nvGraphicFramePr>
        <p:xfrm>
          <a:off x="173037" y="1625298"/>
          <a:ext cx="8823326" cy="44389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274630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Exports </a:t>
            </a:r>
            <a:r>
              <a:rPr lang="fr-FR" dirty="0" err="1" smtClean="0"/>
              <a:t>will</a:t>
            </a:r>
            <a:r>
              <a:rPr lang="fr-FR" dirty="0" smtClean="0"/>
              <a:t> </a:t>
            </a:r>
            <a:r>
              <a:rPr lang="fr-FR" dirty="0" err="1" smtClean="0"/>
              <a:t>remain</a:t>
            </a:r>
            <a:r>
              <a:rPr lang="fr-FR" dirty="0" smtClean="0"/>
              <a:t> </a:t>
            </a:r>
            <a:r>
              <a:rPr lang="fr-FR" dirty="0" err="1" smtClean="0"/>
              <a:t>concentrated</a:t>
            </a:r>
            <a:r>
              <a:rPr lang="fr-FR" dirty="0" smtClean="0"/>
              <a:t> </a:t>
            </a:r>
            <a:r>
              <a:rPr lang="fr-FR" dirty="0" err="1" smtClean="0"/>
              <a:t>among</a:t>
            </a:r>
            <a:r>
              <a:rPr lang="fr-FR" dirty="0" smtClean="0"/>
              <a:t> a </a:t>
            </a:r>
            <a:r>
              <a:rPr lang="fr-FR" dirty="0" err="1" smtClean="0"/>
              <a:t>small</a:t>
            </a:r>
            <a:r>
              <a:rPr lang="fr-FR" dirty="0" smtClean="0"/>
              <a:t> </a:t>
            </a:r>
            <a:r>
              <a:rPr lang="fr-FR" dirty="0" err="1" smtClean="0"/>
              <a:t>number</a:t>
            </a:r>
            <a:r>
              <a:rPr lang="fr-FR" dirty="0" smtClean="0"/>
              <a:t> of </a:t>
            </a:r>
            <a:r>
              <a:rPr lang="fr-FR" dirty="0" err="1" smtClean="0"/>
              <a:t>exporters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AFA8F1-EE5C-454C-B89F-3A4C597F8BF3}" type="slidenum">
              <a:rPr lang="en-GB" smtClean="0"/>
              <a:pPr/>
              <a:t>17</a:t>
            </a:fld>
            <a:endParaRPr lang="en-GB" dirty="0"/>
          </a:p>
        </p:txBody>
      </p:sp>
      <p:graphicFrame>
        <p:nvGraphicFramePr>
          <p:cNvPr id="6" name="Chart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6855150"/>
              </p:ext>
            </p:extLst>
          </p:nvPr>
        </p:nvGraphicFramePr>
        <p:xfrm>
          <a:off x="80696" y="1286540"/>
          <a:ext cx="8915667" cy="47777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812505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Imports </a:t>
            </a:r>
            <a:r>
              <a:rPr lang="fr-FR" dirty="0" err="1" smtClean="0"/>
              <a:t>will</a:t>
            </a:r>
            <a:r>
              <a:rPr lang="fr-FR" dirty="0" smtClean="0"/>
              <a:t> </a:t>
            </a:r>
            <a:r>
              <a:rPr lang="fr-FR" dirty="0" err="1" smtClean="0"/>
              <a:t>remain</a:t>
            </a:r>
            <a:r>
              <a:rPr lang="fr-FR" dirty="0" smtClean="0"/>
              <a:t> more </a:t>
            </a:r>
            <a:r>
              <a:rPr lang="fr-FR" dirty="0" err="1" smtClean="0"/>
              <a:t>dispersed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AFA8F1-EE5C-454C-B89F-3A4C597F8BF3}" type="slidenum">
              <a:rPr lang="en-GB" smtClean="0"/>
              <a:pPr/>
              <a:t>18</a:t>
            </a:fld>
            <a:endParaRPr lang="en-GB" dirty="0"/>
          </a:p>
        </p:txBody>
      </p:sp>
      <p:graphicFrame>
        <p:nvGraphicFramePr>
          <p:cNvPr id="5" name="Chart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1440463"/>
              </p:ext>
            </p:extLst>
          </p:nvPr>
        </p:nvGraphicFramePr>
        <p:xfrm>
          <a:off x="192915" y="1092842"/>
          <a:ext cx="8823325" cy="48521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542723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 smtClean="0"/>
              <a:t>Despite</a:t>
            </a:r>
            <a:r>
              <a:rPr lang="fr-FR" dirty="0" smtClean="0"/>
              <a:t> </a:t>
            </a:r>
            <a:r>
              <a:rPr lang="fr-FR" dirty="0" err="1" smtClean="0"/>
              <a:t>downward</a:t>
            </a:r>
            <a:r>
              <a:rPr lang="fr-FR" dirty="0" smtClean="0"/>
              <a:t> trend, </a:t>
            </a:r>
            <a:r>
              <a:rPr lang="fr-FR" dirty="0" err="1" smtClean="0"/>
              <a:t>risk</a:t>
            </a:r>
            <a:r>
              <a:rPr lang="fr-FR" dirty="0" smtClean="0"/>
              <a:t> of </a:t>
            </a:r>
            <a:r>
              <a:rPr lang="fr-FR" dirty="0" err="1" smtClean="0"/>
              <a:t>temporary</a:t>
            </a:r>
            <a:r>
              <a:rPr lang="fr-FR" dirty="0" smtClean="0"/>
              <a:t> </a:t>
            </a:r>
            <a:r>
              <a:rPr lang="fr-FR" dirty="0" err="1" smtClean="0"/>
              <a:t>price</a:t>
            </a:r>
            <a:r>
              <a:rPr lang="fr-FR" dirty="0" smtClean="0"/>
              <a:t> </a:t>
            </a:r>
            <a:r>
              <a:rPr lang="fr-FR" dirty="0" err="1" smtClean="0"/>
              <a:t>increases</a:t>
            </a:r>
            <a:r>
              <a:rPr lang="fr-FR" dirty="0" smtClean="0"/>
              <a:t> </a:t>
            </a:r>
            <a:r>
              <a:rPr lang="fr-FR" dirty="0" err="1" smtClean="0"/>
              <a:t>remains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AFA8F1-EE5C-454C-B89F-3A4C597F8BF3}" type="slidenum">
              <a:rPr lang="en-GB" smtClean="0"/>
              <a:pPr/>
              <a:t>19</a:t>
            </a:fld>
            <a:endParaRPr lang="en-GB" dirty="0"/>
          </a:p>
        </p:txBody>
      </p:sp>
      <p:graphicFrame>
        <p:nvGraphicFramePr>
          <p:cNvPr id="10" name="Chart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78229783"/>
              </p:ext>
            </p:extLst>
          </p:nvPr>
        </p:nvGraphicFramePr>
        <p:xfrm>
          <a:off x="89452" y="1766888"/>
          <a:ext cx="4572000" cy="42973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430093" y="1348223"/>
            <a:ext cx="43605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 smtClean="0">
                <a:solidFill>
                  <a:schemeClr val="bg2">
                    <a:lumMod val="75000"/>
                  </a:schemeClr>
                </a:solidFill>
                <a:latin typeface="+mj-lt"/>
              </a:rPr>
              <a:t>Real </a:t>
            </a:r>
            <a:r>
              <a:rPr lang="fr-FR" b="1" dirty="0" err="1" smtClean="0">
                <a:solidFill>
                  <a:schemeClr val="bg2">
                    <a:lumMod val="75000"/>
                  </a:schemeClr>
                </a:solidFill>
                <a:latin typeface="+mj-lt"/>
              </a:rPr>
              <a:t>maize</a:t>
            </a:r>
            <a:r>
              <a:rPr lang="fr-FR" b="1" dirty="0" smtClean="0">
                <a:solidFill>
                  <a:schemeClr val="bg2">
                    <a:lumMod val="75000"/>
                  </a:schemeClr>
                </a:solidFill>
                <a:latin typeface="+mj-lt"/>
              </a:rPr>
              <a:t> </a:t>
            </a:r>
            <a:r>
              <a:rPr lang="fr-FR" b="1" dirty="0" err="1" smtClean="0">
                <a:solidFill>
                  <a:schemeClr val="bg2">
                    <a:lumMod val="75000"/>
                  </a:schemeClr>
                </a:solidFill>
                <a:latin typeface="+mj-lt"/>
              </a:rPr>
              <a:t>price</a:t>
            </a:r>
            <a:r>
              <a:rPr lang="fr-FR" b="1" dirty="0" smtClean="0">
                <a:solidFill>
                  <a:schemeClr val="bg2">
                    <a:lumMod val="75000"/>
                  </a:schemeClr>
                </a:solidFill>
                <a:latin typeface="+mj-lt"/>
              </a:rPr>
              <a:t>: </a:t>
            </a:r>
            <a:br>
              <a:rPr lang="fr-FR" b="1" dirty="0" smtClean="0">
                <a:solidFill>
                  <a:schemeClr val="bg2">
                    <a:lumMod val="75000"/>
                  </a:schemeClr>
                </a:solidFill>
                <a:latin typeface="+mj-lt"/>
              </a:rPr>
            </a:br>
            <a:r>
              <a:rPr lang="fr-FR" b="1" dirty="0" smtClean="0">
                <a:solidFill>
                  <a:schemeClr val="bg2">
                    <a:lumMod val="75000"/>
                  </a:schemeClr>
                </a:solidFill>
                <a:latin typeface="+mj-lt"/>
              </a:rPr>
              <a:t>Baseline and 90% </a:t>
            </a:r>
            <a:r>
              <a:rPr lang="fr-FR" b="1" dirty="0" err="1" smtClean="0">
                <a:solidFill>
                  <a:schemeClr val="bg2">
                    <a:lumMod val="75000"/>
                  </a:schemeClr>
                </a:solidFill>
                <a:latin typeface="+mj-lt"/>
              </a:rPr>
              <a:t>interval</a:t>
            </a:r>
            <a:endParaRPr lang="en-GB" b="1" dirty="0">
              <a:solidFill>
                <a:schemeClr val="bg2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848678" y="2307728"/>
            <a:ext cx="25000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 smtClean="0"/>
              <a:t>Grey range </a:t>
            </a:r>
            <a:r>
              <a:rPr lang="fr-FR" sz="1600" dirty="0" err="1" smtClean="0"/>
              <a:t>includes</a:t>
            </a:r>
            <a:r>
              <a:rPr lang="fr-FR" sz="1600" dirty="0" smtClean="0"/>
              <a:t> 90% of </a:t>
            </a:r>
            <a:r>
              <a:rPr lang="fr-FR" sz="1600" dirty="0" err="1" smtClean="0"/>
              <a:t>simulated</a:t>
            </a:r>
            <a:r>
              <a:rPr lang="fr-FR" sz="1600" dirty="0" smtClean="0"/>
              <a:t> </a:t>
            </a:r>
            <a:r>
              <a:rPr lang="fr-FR" sz="1600" dirty="0" err="1" smtClean="0"/>
              <a:t>prices</a:t>
            </a:r>
            <a:r>
              <a:rPr lang="fr-FR" sz="1600" dirty="0" smtClean="0"/>
              <a:t> </a:t>
            </a:r>
            <a:r>
              <a:rPr lang="fr-FR" sz="1600" dirty="0" err="1" smtClean="0"/>
              <a:t>from</a:t>
            </a:r>
            <a:r>
              <a:rPr lang="fr-FR" sz="1600" dirty="0" smtClean="0"/>
              <a:t> the </a:t>
            </a:r>
            <a:r>
              <a:rPr lang="fr-FR" sz="1600" dirty="0" err="1" smtClean="0"/>
              <a:t>stochastic</a:t>
            </a:r>
            <a:r>
              <a:rPr lang="fr-FR" sz="1600" dirty="0" smtClean="0"/>
              <a:t> </a:t>
            </a:r>
            <a:r>
              <a:rPr lang="fr-FR" sz="1600" dirty="0" err="1" smtClean="0"/>
              <a:t>analysis</a:t>
            </a:r>
            <a:endParaRPr lang="en-GB" sz="1600" dirty="0"/>
          </a:p>
        </p:txBody>
      </p:sp>
      <p:sp>
        <p:nvSpPr>
          <p:cNvPr id="13" name="Content Placeholder 1"/>
          <p:cNvSpPr>
            <a:spLocks noGrp="1"/>
          </p:cNvSpPr>
          <p:nvPr>
            <p:ph idx="1"/>
          </p:nvPr>
        </p:nvSpPr>
        <p:spPr>
          <a:xfrm>
            <a:off x="4641574" y="1994554"/>
            <a:ext cx="4424363" cy="4130582"/>
          </a:xfrm>
        </p:spPr>
        <p:txBody>
          <a:bodyPr/>
          <a:lstStyle/>
          <a:p>
            <a:r>
              <a:rPr lang="fr-FR" sz="1800" dirty="0" smtClean="0"/>
              <a:t>The </a:t>
            </a:r>
            <a:r>
              <a:rPr lang="fr-FR" sz="1800" b="1" dirty="0" smtClean="0"/>
              <a:t>partial </a:t>
            </a:r>
            <a:r>
              <a:rPr lang="fr-FR" sz="1800" b="1" dirty="0" err="1" smtClean="0"/>
              <a:t>stochastic</a:t>
            </a:r>
            <a:r>
              <a:rPr lang="fr-FR" sz="1800" b="1" dirty="0" smtClean="0"/>
              <a:t> </a:t>
            </a:r>
            <a:r>
              <a:rPr lang="fr-FR" sz="1800" b="1" dirty="0" err="1" smtClean="0"/>
              <a:t>analysis</a:t>
            </a:r>
            <a:r>
              <a:rPr lang="fr-FR" sz="1800" dirty="0" smtClean="0"/>
              <a:t> </a:t>
            </a:r>
            <a:r>
              <a:rPr lang="fr-FR" sz="1800" dirty="0" err="1" smtClean="0"/>
              <a:t>also</a:t>
            </a:r>
            <a:r>
              <a:rPr lang="fr-FR" sz="1800" dirty="0" smtClean="0"/>
              <a:t> </a:t>
            </a:r>
            <a:r>
              <a:rPr lang="fr-FR" sz="1800" dirty="0" err="1" smtClean="0"/>
              <a:t>allows</a:t>
            </a:r>
            <a:r>
              <a:rPr lang="fr-FR" sz="1800" dirty="0" smtClean="0"/>
              <a:t> to </a:t>
            </a:r>
            <a:r>
              <a:rPr lang="fr-FR" sz="1800" dirty="0" err="1" smtClean="0"/>
              <a:t>create</a:t>
            </a:r>
            <a:r>
              <a:rPr lang="fr-FR" sz="1800" dirty="0" smtClean="0"/>
              <a:t> a « 90% </a:t>
            </a:r>
            <a:r>
              <a:rPr lang="fr-FR" sz="1800" dirty="0" err="1" smtClean="0"/>
              <a:t>interval</a:t>
            </a:r>
            <a:r>
              <a:rPr lang="fr-FR" sz="1800" dirty="0" smtClean="0"/>
              <a:t> » </a:t>
            </a:r>
            <a:r>
              <a:rPr lang="fr-FR" sz="1800" dirty="0" err="1" smtClean="0"/>
              <a:t>around</a:t>
            </a:r>
            <a:r>
              <a:rPr lang="fr-FR" sz="1800" dirty="0" smtClean="0"/>
              <a:t> the </a:t>
            </a:r>
            <a:r>
              <a:rPr lang="fr-FR" sz="1800" dirty="0" err="1" smtClean="0"/>
              <a:t>baseline</a:t>
            </a:r>
            <a:r>
              <a:rPr lang="fr-FR" sz="1800" dirty="0" smtClean="0"/>
              <a:t> projections </a:t>
            </a:r>
          </a:p>
          <a:p>
            <a:r>
              <a:rPr lang="fr-FR" sz="1800" dirty="0" smtClean="0"/>
              <a:t>The </a:t>
            </a:r>
            <a:r>
              <a:rPr lang="fr-FR" sz="1800" dirty="0" err="1" smtClean="0"/>
              <a:t>interval</a:t>
            </a:r>
            <a:r>
              <a:rPr lang="fr-FR" sz="1800" dirty="0" smtClean="0"/>
              <a:t> </a:t>
            </a:r>
            <a:r>
              <a:rPr lang="fr-FR" sz="1800" dirty="0" err="1" smtClean="0"/>
              <a:t>is</a:t>
            </a:r>
            <a:r>
              <a:rPr lang="fr-FR" sz="1800" dirty="0" smtClean="0"/>
              <a:t> </a:t>
            </a:r>
            <a:r>
              <a:rPr lang="fr-FR" sz="1800" dirty="0" err="1" smtClean="0"/>
              <a:t>asymmetric</a:t>
            </a:r>
            <a:r>
              <a:rPr lang="fr-FR" sz="1800" dirty="0" smtClean="0"/>
              <a:t>: the </a:t>
            </a:r>
            <a:r>
              <a:rPr lang="fr-FR" sz="1800" dirty="0" err="1" smtClean="0"/>
              <a:t>potential</a:t>
            </a:r>
            <a:r>
              <a:rPr lang="fr-FR" sz="1800" dirty="0" smtClean="0"/>
              <a:t> </a:t>
            </a:r>
            <a:r>
              <a:rPr lang="fr-FR" sz="1800" i="1" dirty="0" err="1" smtClean="0"/>
              <a:t>increase</a:t>
            </a:r>
            <a:r>
              <a:rPr lang="fr-FR" sz="1800" i="1" dirty="0" smtClean="0"/>
              <a:t> </a:t>
            </a:r>
            <a:r>
              <a:rPr lang="fr-FR" sz="1800" dirty="0" smtClean="0"/>
              <a:t>in </a:t>
            </a:r>
            <a:r>
              <a:rPr lang="fr-FR" sz="1800" dirty="0" err="1" smtClean="0"/>
              <a:t>prices</a:t>
            </a:r>
            <a:r>
              <a:rPr lang="fr-FR" sz="1800" dirty="0" smtClean="0"/>
              <a:t> </a:t>
            </a:r>
            <a:r>
              <a:rPr lang="fr-FR" sz="1800" dirty="0" err="1" smtClean="0"/>
              <a:t>is</a:t>
            </a:r>
            <a:r>
              <a:rPr lang="fr-FR" sz="1800" dirty="0" smtClean="0"/>
              <a:t> </a:t>
            </a:r>
            <a:r>
              <a:rPr lang="fr-FR" sz="1800" dirty="0" err="1" smtClean="0"/>
              <a:t>greater</a:t>
            </a:r>
            <a:r>
              <a:rPr lang="fr-FR" sz="1800" dirty="0" smtClean="0"/>
              <a:t> </a:t>
            </a:r>
            <a:r>
              <a:rPr lang="fr-FR" sz="1800" dirty="0" err="1" smtClean="0"/>
              <a:t>than</a:t>
            </a:r>
            <a:r>
              <a:rPr lang="fr-FR" sz="1800" dirty="0" smtClean="0"/>
              <a:t> the </a:t>
            </a:r>
            <a:r>
              <a:rPr lang="fr-FR" sz="1800" dirty="0" err="1" smtClean="0"/>
              <a:t>potential</a:t>
            </a:r>
            <a:r>
              <a:rPr lang="fr-FR" sz="1800" dirty="0" smtClean="0"/>
              <a:t> </a:t>
            </a:r>
            <a:r>
              <a:rPr lang="fr-FR" sz="1800" i="1" dirty="0" err="1" smtClean="0"/>
              <a:t>decrease</a:t>
            </a:r>
            <a:r>
              <a:rPr lang="fr-FR" sz="1800" i="1" dirty="0" smtClean="0"/>
              <a:t> </a:t>
            </a:r>
            <a:r>
              <a:rPr lang="fr-FR" sz="1800" dirty="0" smtClean="0"/>
              <a:t>in </a:t>
            </a:r>
            <a:r>
              <a:rPr lang="fr-FR" sz="1800" dirty="0" err="1" smtClean="0"/>
              <a:t>prices</a:t>
            </a:r>
            <a:endParaRPr lang="fr-FR" sz="1800" dirty="0" smtClean="0"/>
          </a:p>
          <a:p>
            <a:r>
              <a:rPr lang="fr-FR" sz="1800" dirty="0" err="1" smtClean="0"/>
              <a:t>Despite</a:t>
            </a:r>
            <a:r>
              <a:rPr lang="fr-FR" sz="1800" dirty="0" smtClean="0"/>
              <a:t> the </a:t>
            </a:r>
            <a:r>
              <a:rPr lang="fr-FR" sz="1800" dirty="0" err="1" smtClean="0"/>
              <a:t>downward</a:t>
            </a:r>
            <a:r>
              <a:rPr lang="fr-FR" sz="1800" dirty="0" smtClean="0"/>
              <a:t> trend, </a:t>
            </a:r>
            <a:r>
              <a:rPr lang="fr-FR" sz="1800" dirty="0" err="1" smtClean="0"/>
              <a:t>temporary</a:t>
            </a:r>
            <a:r>
              <a:rPr lang="fr-FR" sz="1800" dirty="0" smtClean="0"/>
              <a:t> </a:t>
            </a:r>
            <a:r>
              <a:rPr lang="fr-FR" sz="1800" dirty="0" err="1" smtClean="0"/>
              <a:t>price</a:t>
            </a:r>
            <a:r>
              <a:rPr lang="fr-FR" sz="1800" dirty="0" smtClean="0"/>
              <a:t> </a:t>
            </a:r>
            <a:r>
              <a:rPr lang="fr-FR" sz="1800" dirty="0" err="1" smtClean="0"/>
              <a:t>increases</a:t>
            </a:r>
            <a:r>
              <a:rPr lang="fr-FR" sz="1800" dirty="0" smtClean="0"/>
              <a:t> </a:t>
            </a:r>
            <a:r>
              <a:rPr lang="fr-FR" sz="1800" dirty="0" err="1" smtClean="0"/>
              <a:t>thus</a:t>
            </a:r>
            <a:r>
              <a:rPr lang="fr-FR" sz="1800" dirty="0" smtClean="0"/>
              <a:t> </a:t>
            </a:r>
            <a:r>
              <a:rPr lang="fr-FR" sz="1800" dirty="0" err="1" smtClean="0"/>
              <a:t>remain</a:t>
            </a:r>
            <a:r>
              <a:rPr lang="fr-FR" sz="1800" dirty="0" smtClean="0"/>
              <a:t> possible</a:t>
            </a:r>
          </a:p>
          <a:p>
            <a:r>
              <a:rPr lang="fr-FR" sz="1800" dirty="0" err="1" smtClean="0"/>
              <a:t>However</a:t>
            </a:r>
            <a:r>
              <a:rPr lang="fr-FR" sz="1800" dirty="0" smtClean="0"/>
              <a:t>, in the </a:t>
            </a:r>
            <a:r>
              <a:rPr lang="fr-FR" sz="1800" dirty="0" err="1" smtClean="0"/>
              <a:t>early</a:t>
            </a:r>
            <a:r>
              <a:rPr lang="fr-FR" sz="1800" dirty="0" smtClean="0"/>
              <a:t> </a:t>
            </a:r>
            <a:r>
              <a:rPr lang="fr-FR" sz="1800" dirty="0" err="1" smtClean="0"/>
              <a:t>years</a:t>
            </a:r>
            <a:r>
              <a:rPr lang="fr-FR" sz="1800" dirty="0" smtClean="0"/>
              <a:t>, </a:t>
            </a:r>
            <a:r>
              <a:rPr lang="fr-FR" sz="1800" dirty="0" err="1" smtClean="0"/>
              <a:t>this</a:t>
            </a:r>
            <a:r>
              <a:rPr lang="fr-FR" sz="1800" dirty="0" smtClean="0"/>
              <a:t> </a:t>
            </a:r>
            <a:r>
              <a:rPr lang="fr-FR" sz="1800" dirty="0" err="1" smtClean="0"/>
              <a:t>risk</a:t>
            </a:r>
            <a:r>
              <a:rPr lang="fr-FR" sz="1800" dirty="0" smtClean="0"/>
              <a:t> </a:t>
            </a:r>
            <a:r>
              <a:rPr lang="fr-FR" sz="1800" dirty="0" err="1" smtClean="0"/>
              <a:t>is</a:t>
            </a:r>
            <a:r>
              <a:rPr lang="fr-FR" sz="1800" dirty="0" smtClean="0"/>
              <a:t> </a:t>
            </a:r>
            <a:r>
              <a:rPr lang="fr-FR" sz="1800" dirty="0" err="1" smtClean="0"/>
              <a:t>mitigated</a:t>
            </a:r>
            <a:r>
              <a:rPr lang="fr-FR" sz="1800" dirty="0" smtClean="0"/>
              <a:t> by high stock </a:t>
            </a:r>
            <a:r>
              <a:rPr lang="fr-FR" sz="1800" dirty="0" err="1" smtClean="0"/>
              <a:t>levels</a:t>
            </a:r>
            <a:r>
              <a:rPr lang="fr-FR" sz="1800" dirty="0" smtClean="0"/>
              <a:t> for </a:t>
            </a:r>
            <a:r>
              <a:rPr lang="fr-FR" sz="1800" dirty="0" err="1" smtClean="0"/>
              <a:t>cereals</a:t>
            </a:r>
            <a:endParaRPr lang="en-GB" sz="1800" dirty="0"/>
          </a:p>
        </p:txBody>
      </p:sp>
    </p:spTree>
    <p:extLst>
      <p:ext uri="{BB962C8B-B14F-4D97-AF65-F5344CB8AC3E}">
        <p14:creationId xmlns:p14="http://schemas.microsoft.com/office/powerpoint/2010/main" val="2859034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3600" dirty="0" smtClean="0">
                <a:cs typeface="Arial" panose="020B0604020202020204" pitchFamily="34" charset="0"/>
              </a:rPr>
              <a:t>Outline</a:t>
            </a:r>
            <a:endParaRPr lang="en-GB" sz="3600" b="1" dirty="0">
              <a:solidFill>
                <a:schemeClr val="accent1">
                  <a:lumMod val="50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90251" y="1260000"/>
            <a:ext cx="7625049" cy="4525963"/>
          </a:xfrm>
        </p:spPr>
        <p:txBody>
          <a:bodyPr>
            <a:noAutofit/>
          </a:bodyPr>
          <a:lstStyle/>
          <a:p>
            <a:pPr>
              <a:spcBef>
                <a:spcPct val="0"/>
              </a:spcBef>
              <a:spcAft>
                <a:spcPts val="600"/>
              </a:spcAft>
              <a:defRPr/>
            </a:pP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haroni" pitchFamily="2" charset="-79"/>
              </a:rPr>
              <a:t>Introduction: </a:t>
            </a:r>
          </a:p>
          <a:p>
            <a:pPr lvl="1">
              <a:spcBef>
                <a:spcPct val="0"/>
              </a:spcBef>
              <a:spcAft>
                <a:spcPts val="600"/>
              </a:spcAft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haroni" pitchFamily="2" charset="-79"/>
              </a:rPr>
              <a:t>relevance of the OECD-FAO Outlook</a:t>
            </a:r>
          </a:p>
          <a:p>
            <a:pPr lvl="1">
              <a:spcBef>
                <a:spcPct val="0"/>
              </a:spcBef>
              <a:spcAft>
                <a:spcPts val="600"/>
              </a:spcAft>
              <a:defRPr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itchFamily="2" charset="-79"/>
              </a:rPr>
              <a:t>l</a:t>
            </a: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haroni" pitchFamily="2" charset="-79"/>
              </a:rPr>
              <a:t>ink to the EU Agricultural Outlook</a:t>
            </a:r>
            <a:endParaRPr lang="en-US" sz="2000" dirty="0">
              <a:solidFill>
                <a:schemeClr val="tx1">
                  <a:lumMod val="75000"/>
                  <a:lumOff val="25000"/>
                </a:schemeClr>
              </a:solidFill>
              <a:cs typeface="Aharoni" pitchFamily="2" charset="-79"/>
            </a:endParaRPr>
          </a:p>
          <a:p>
            <a:pPr>
              <a:spcBef>
                <a:spcPct val="0"/>
              </a:spcBef>
              <a:spcAft>
                <a:spcPts val="600"/>
              </a:spcAft>
              <a:defRPr/>
            </a:pP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haroni" pitchFamily="2" charset="-79"/>
              </a:rPr>
              <a:t>Main findings</a:t>
            </a:r>
          </a:p>
          <a:p>
            <a:pPr lvl="1">
              <a:spcBef>
                <a:spcPct val="0"/>
              </a:spcBef>
              <a:spcAft>
                <a:spcPts val="600"/>
              </a:spcAft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haroni" pitchFamily="2" charset="-79"/>
              </a:rPr>
              <a:t>Prices</a:t>
            </a:r>
          </a:p>
          <a:p>
            <a:pPr lvl="1">
              <a:spcBef>
                <a:spcPct val="0"/>
              </a:spcBef>
              <a:spcAft>
                <a:spcPts val="600"/>
              </a:spcAft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haroni" pitchFamily="2" charset="-79"/>
              </a:rPr>
              <a:t>Demand</a:t>
            </a:r>
          </a:p>
          <a:p>
            <a:pPr lvl="1">
              <a:spcBef>
                <a:spcPct val="0"/>
              </a:spcBef>
              <a:spcAft>
                <a:spcPts val="600"/>
              </a:spcAft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haroni" pitchFamily="2" charset="-79"/>
              </a:rPr>
              <a:t>Production</a:t>
            </a:r>
          </a:p>
          <a:p>
            <a:pPr lvl="1">
              <a:spcBef>
                <a:spcPct val="0"/>
              </a:spcBef>
              <a:spcAft>
                <a:spcPts val="600"/>
              </a:spcAft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haroni" pitchFamily="2" charset="-79"/>
              </a:rPr>
              <a:t>Trade</a:t>
            </a:r>
          </a:p>
          <a:p>
            <a:pPr>
              <a:spcBef>
                <a:spcPct val="0"/>
              </a:spcBef>
              <a:spcAft>
                <a:spcPts val="600"/>
              </a:spcAft>
              <a:defRPr/>
            </a:pP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haroni" pitchFamily="2" charset="-79"/>
              </a:rPr>
              <a:t>Outlook as a tool for market and policy analysis</a:t>
            </a:r>
          </a:p>
        </p:txBody>
      </p:sp>
    </p:spTree>
    <p:extLst>
      <p:ext uri="{BB962C8B-B14F-4D97-AF65-F5344CB8AC3E}">
        <p14:creationId xmlns:p14="http://schemas.microsoft.com/office/powerpoint/2010/main" val="3869304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85799" y="237600"/>
            <a:ext cx="8022265" cy="1022400"/>
          </a:xfrm>
        </p:spPr>
        <p:txBody>
          <a:bodyPr/>
          <a:lstStyle/>
          <a:p>
            <a:r>
              <a:rPr lang="fr-FR" dirty="0" err="1" smtClean="0">
                <a:cs typeface="Arial" panose="020B0604020202020204" pitchFamily="34" charset="0"/>
              </a:rPr>
              <a:t>Visit</a:t>
            </a:r>
            <a:r>
              <a:rPr lang="fr-FR" dirty="0" smtClean="0">
                <a:cs typeface="Arial" panose="020B0604020202020204" pitchFamily="34" charset="0"/>
              </a:rPr>
              <a:t> </a:t>
            </a:r>
            <a:r>
              <a:rPr lang="fr-FR" dirty="0" smtClean="0">
                <a:cs typeface="Arial" panose="020B0604020202020204" pitchFamily="34" charset="0"/>
                <a:hlinkClick r:id="rId2"/>
              </a:rPr>
              <a:t>www.agri-outlook.org</a:t>
            </a:r>
            <a:r>
              <a:rPr lang="fr-FR" dirty="0" smtClean="0">
                <a:cs typeface="Arial" panose="020B0604020202020204" pitchFamily="34" charset="0"/>
              </a:rPr>
              <a:t> for data</a:t>
            </a:r>
            <a:r>
              <a:rPr lang="fr-FR" dirty="0">
                <a:cs typeface="Arial" panose="020B0604020202020204" pitchFamily="34" charset="0"/>
              </a:rPr>
              <a:t>, background, and interactive charts</a:t>
            </a:r>
            <a:endParaRPr lang="en-GB" dirty="0"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AFA8F1-EE5C-454C-B89F-3A4C597F8BF3}" type="slidenum">
              <a:rPr lang="en-GB" smtClean="0"/>
              <a:pPr/>
              <a:t>20</a:t>
            </a:fld>
            <a:endParaRPr lang="en-GB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05" t="10232" r="7450" b="15969"/>
          <a:stretch/>
        </p:blipFill>
        <p:spPr bwMode="auto">
          <a:xfrm>
            <a:off x="147637" y="1321202"/>
            <a:ext cx="8848725" cy="474304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6" name="Rectangle 5"/>
          <p:cNvSpPr/>
          <p:nvPr/>
        </p:nvSpPr>
        <p:spPr bwMode="auto">
          <a:xfrm>
            <a:off x="6539023" y="4391247"/>
            <a:ext cx="1924493" cy="1488558"/>
          </a:xfrm>
          <a:prstGeom prst="rect">
            <a:avLst/>
          </a:prstGeom>
          <a:solidFill>
            <a:schemeClr val="accent5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Compare trends</a:t>
            </a:r>
            <a:r>
              <a:rPr kumimoji="0" lang="fr-FR" sz="18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for </a:t>
            </a:r>
            <a:r>
              <a:rPr kumimoji="0" lang="fr-FR" sz="1800" b="1" i="0" u="none" strike="noStrike" cap="none" normalizeH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different</a:t>
            </a:r>
            <a:r>
              <a:rPr kumimoji="0" lang="fr-FR" sz="18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kumimoji="0" lang="fr-FR" sz="1800" b="1" i="0" u="none" strike="noStrike" cap="none" normalizeH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commodities</a:t>
            </a:r>
            <a:endParaRPr kumimoji="0" lang="en-GB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9052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85799" y="237600"/>
            <a:ext cx="8022265" cy="1022400"/>
          </a:xfrm>
        </p:spPr>
        <p:txBody>
          <a:bodyPr/>
          <a:lstStyle/>
          <a:p>
            <a:r>
              <a:rPr lang="fr-FR" dirty="0" err="1" smtClean="0">
                <a:cs typeface="Arial" panose="020B0604020202020204" pitchFamily="34" charset="0"/>
              </a:rPr>
              <a:t>Visit</a:t>
            </a:r>
            <a:r>
              <a:rPr lang="fr-FR" dirty="0" smtClean="0">
                <a:cs typeface="Arial" panose="020B0604020202020204" pitchFamily="34" charset="0"/>
              </a:rPr>
              <a:t> </a:t>
            </a:r>
            <a:r>
              <a:rPr lang="fr-FR" dirty="0" smtClean="0">
                <a:cs typeface="Arial" panose="020B0604020202020204" pitchFamily="34" charset="0"/>
                <a:hlinkClick r:id="rId2"/>
              </a:rPr>
              <a:t>www.agri-outlook.org</a:t>
            </a:r>
            <a:r>
              <a:rPr lang="fr-FR" dirty="0" smtClean="0">
                <a:cs typeface="Arial" panose="020B0604020202020204" pitchFamily="34" charset="0"/>
              </a:rPr>
              <a:t> for data, background, and interactive charts</a:t>
            </a:r>
            <a:endParaRPr lang="en-GB" dirty="0"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AFA8F1-EE5C-454C-B89F-3A4C597F8BF3}" type="slidenum">
              <a:rPr lang="en-GB" smtClean="0"/>
              <a:pPr/>
              <a:t>21</a:t>
            </a:fld>
            <a:endParaRPr lang="en-GB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52" t="10232" r="2709" b="11163"/>
          <a:stretch/>
        </p:blipFill>
        <p:spPr bwMode="auto">
          <a:xfrm>
            <a:off x="147638" y="1297832"/>
            <a:ext cx="8848725" cy="473437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7" name="Rectangle 6"/>
          <p:cNvSpPr/>
          <p:nvPr/>
        </p:nvSpPr>
        <p:spPr bwMode="auto">
          <a:xfrm>
            <a:off x="6902007" y="4274289"/>
            <a:ext cx="1924493" cy="1488558"/>
          </a:xfrm>
          <a:prstGeom prst="rect">
            <a:avLst/>
          </a:prstGeom>
          <a:solidFill>
            <a:schemeClr val="accent5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Compare </a:t>
            </a:r>
            <a:r>
              <a:rPr kumimoji="0" lang="fr-FR" sz="1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different</a:t>
            </a:r>
            <a:r>
              <a:rPr kumimoji="0" lang="fr-FR" sz="18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countries</a:t>
            </a:r>
            <a:endParaRPr kumimoji="0" lang="en-GB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4129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/>
          <p:cNvSpPr>
            <a:spLocks noGrp="1"/>
          </p:cNvSpPr>
          <p:nvPr>
            <p:ph sz="quarter" idx="10"/>
          </p:nvPr>
        </p:nvSpPr>
        <p:spPr>
          <a:xfrm>
            <a:off x="847995" y="716099"/>
            <a:ext cx="7514108" cy="693602"/>
          </a:xfrm>
        </p:spPr>
        <p:txBody>
          <a:bodyPr/>
          <a:lstStyle/>
          <a:p>
            <a:pPr marL="0" indent="0" algn="ctr">
              <a:buNone/>
            </a:pPr>
            <a:r>
              <a:rPr lang="en-GB" sz="3000" b="1" smtClean="0">
                <a:solidFill>
                  <a:schemeClr val="bg2">
                    <a:lumMod val="75000"/>
                  </a:schemeClr>
                </a:solidFill>
              </a:rPr>
              <a:t>www.agri-outlook.org</a:t>
            </a:r>
            <a:endParaRPr lang="en-GB" sz="3000" b="1" dirty="0" smtClean="0">
              <a:solidFill>
                <a:schemeClr val="bg2">
                  <a:lumMod val="75000"/>
                </a:schemeClr>
              </a:solidFill>
            </a:endParaRPr>
          </a:p>
          <a:p>
            <a:pPr marL="0" indent="0" algn="ctr">
              <a:buNone/>
            </a:pPr>
            <a:endParaRPr lang="en-GB" dirty="0" smtClean="0">
              <a:solidFill>
                <a:srgbClr val="3082BA"/>
              </a:solidFill>
            </a:endParaRPr>
          </a:p>
          <a:p>
            <a:pPr marL="0" indent="0" algn="ctr">
              <a:buNone/>
            </a:pPr>
            <a:endParaRPr lang="en-GB" dirty="0" smtClean="0">
              <a:solidFill>
                <a:srgbClr val="3082BA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516" y="3488878"/>
            <a:ext cx="2494921" cy="7725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793516" y="1409701"/>
            <a:ext cx="7568587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rgbClr val="404040"/>
                </a:solidFill>
              </a:rPr>
              <a:t>For inquiries or further information, </a:t>
            </a:r>
            <a:r>
              <a:rPr lang="en-US" sz="2000" b="1" dirty="0" smtClean="0">
                <a:solidFill>
                  <a:srgbClr val="404040"/>
                </a:solidFill>
              </a:rPr>
              <a:t>please </a:t>
            </a:r>
            <a:r>
              <a:rPr lang="en-GB" sz="2000" b="1" dirty="0" smtClean="0">
                <a:solidFill>
                  <a:srgbClr val="404040"/>
                </a:solidFill>
              </a:rPr>
              <a:t>contact</a:t>
            </a:r>
            <a:r>
              <a:rPr lang="en-GB" sz="2000" b="1" dirty="0">
                <a:solidFill>
                  <a:srgbClr val="404040"/>
                </a:solidFill>
              </a:rPr>
              <a:t>:</a:t>
            </a:r>
          </a:p>
          <a:p>
            <a:endParaRPr lang="en-GB" dirty="0">
              <a:solidFill>
                <a:srgbClr val="595959"/>
              </a:solidFill>
              <a:latin typeface="Arial"/>
            </a:endParaRPr>
          </a:p>
          <a:p>
            <a:pPr algn="l"/>
            <a:r>
              <a:rPr lang="en-GB" dirty="0" smtClean="0">
                <a:solidFill>
                  <a:srgbClr val="595959"/>
                </a:solidFill>
                <a:latin typeface="Arial"/>
              </a:rPr>
              <a:t>Hubertus Gay   				Holger Matthey</a:t>
            </a:r>
            <a:r>
              <a:rPr lang="en-GB" dirty="0">
                <a:solidFill>
                  <a:srgbClr val="595959"/>
                </a:solidFill>
                <a:latin typeface="Arial"/>
                <a:hlinkClick r:id="rId4"/>
              </a:rPr>
              <a:t/>
            </a:r>
            <a:br>
              <a:rPr lang="en-GB" dirty="0">
                <a:solidFill>
                  <a:srgbClr val="595959"/>
                </a:solidFill>
                <a:latin typeface="Arial"/>
                <a:hlinkClick r:id="rId4"/>
              </a:rPr>
            </a:br>
            <a:r>
              <a:rPr lang="en-GB" dirty="0" smtClean="0">
                <a:solidFill>
                  <a:srgbClr val="0070C1"/>
                </a:solidFill>
                <a:latin typeface="Arial"/>
                <a:hlinkClick r:id="rId4"/>
              </a:rPr>
              <a:t>tad.contact@oecd.org</a:t>
            </a:r>
            <a:r>
              <a:rPr lang="en-GB" dirty="0" smtClean="0">
                <a:solidFill>
                  <a:srgbClr val="0070C1"/>
                </a:solidFill>
                <a:latin typeface="Arial"/>
              </a:rPr>
              <a:t>			</a:t>
            </a:r>
            <a:r>
              <a:rPr lang="en-GB" dirty="0" smtClean="0">
                <a:solidFill>
                  <a:srgbClr val="0070C1"/>
                </a:solidFill>
                <a:latin typeface="Arial"/>
                <a:hlinkClick r:id="rId5"/>
              </a:rPr>
              <a:t>EST-Projections@fao.org</a:t>
            </a:r>
            <a:r>
              <a:rPr lang="en-GB" dirty="0" smtClean="0">
                <a:solidFill>
                  <a:srgbClr val="0070C1"/>
                </a:solidFill>
                <a:latin typeface="Arial"/>
              </a:rPr>
              <a:t> </a:t>
            </a:r>
            <a:endParaRPr lang="en-GB" dirty="0">
              <a:solidFill>
                <a:srgbClr val="0070C1"/>
              </a:solidFill>
              <a:latin typeface="Arial"/>
            </a:endParaRPr>
          </a:p>
          <a:p>
            <a:pPr algn="l"/>
            <a:r>
              <a:rPr lang="en-GB" dirty="0" smtClean="0">
                <a:solidFill>
                  <a:srgbClr val="595959"/>
                </a:solidFill>
                <a:latin typeface="Arial"/>
              </a:rPr>
              <a:t>Trade </a:t>
            </a:r>
            <a:r>
              <a:rPr lang="en-GB" dirty="0">
                <a:solidFill>
                  <a:srgbClr val="595959"/>
                </a:solidFill>
                <a:latin typeface="Arial"/>
              </a:rPr>
              <a:t>and Agriculture </a:t>
            </a:r>
            <a:r>
              <a:rPr lang="en-GB" dirty="0" smtClean="0">
                <a:solidFill>
                  <a:srgbClr val="595959"/>
                </a:solidFill>
                <a:latin typeface="Arial"/>
              </a:rPr>
              <a:t>Directorate		Trade </a:t>
            </a:r>
            <a:r>
              <a:rPr lang="en-GB" dirty="0">
                <a:solidFill>
                  <a:srgbClr val="595959"/>
                </a:solidFill>
                <a:latin typeface="Arial"/>
              </a:rPr>
              <a:t>and Markets </a:t>
            </a:r>
            <a:r>
              <a:rPr lang="en-GB" dirty="0" smtClean="0">
                <a:solidFill>
                  <a:srgbClr val="595959"/>
                </a:solidFill>
                <a:latin typeface="Arial"/>
              </a:rPr>
              <a:t>Division</a:t>
            </a:r>
            <a:endParaRPr lang="en-GB" dirty="0">
              <a:solidFill>
                <a:srgbClr val="595959"/>
              </a:solidFill>
              <a:latin typeface="Arial"/>
            </a:endParaRPr>
          </a:p>
          <a:p>
            <a:pPr algn="l"/>
            <a:r>
              <a:rPr lang="en-GB" dirty="0" smtClean="0">
                <a:solidFill>
                  <a:srgbClr val="595959"/>
                </a:solidFill>
                <a:latin typeface="Arial"/>
              </a:rPr>
              <a:t>(OECD)					(</a:t>
            </a:r>
            <a:r>
              <a:rPr lang="en-GB" dirty="0">
                <a:solidFill>
                  <a:srgbClr val="595959"/>
                </a:solidFill>
                <a:latin typeface="Arial"/>
              </a:rPr>
              <a:t>FAO)</a:t>
            </a:r>
            <a:endParaRPr lang="en-GB" dirty="0"/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4453" y="3481470"/>
            <a:ext cx="3653480" cy="787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96215" y="4562943"/>
            <a:ext cx="8363187" cy="1415772"/>
          </a:xfrm>
          <a:prstGeom prst="rect">
            <a:avLst/>
          </a:prstGeom>
          <a:solidFill>
            <a:schemeClr val="accent5"/>
          </a:solidFill>
          <a:ln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 smtClean="0"/>
              <a:t>EU Agricultural Outlook </a:t>
            </a:r>
            <a:r>
              <a:rPr lang="en-US" dirty="0"/>
              <a:t>2017-2030 available </a:t>
            </a:r>
            <a:r>
              <a:rPr lang="en-US" dirty="0" smtClean="0"/>
              <a:t>at</a:t>
            </a:r>
          </a:p>
          <a:p>
            <a:r>
              <a:rPr lang="en-US" dirty="0" smtClean="0"/>
              <a:t> </a:t>
            </a:r>
            <a:r>
              <a:rPr lang="en-US" sz="1600" dirty="0">
                <a:hlinkClick r:id="rId7"/>
              </a:rPr>
              <a:t>https://</a:t>
            </a:r>
            <a:r>
              <a:rPr lang="en-US" sz="1600" dirty="0" smtClean="0">
                <a:hlinkClick r:id="rId7"/>
              </a:rPr>
              <a:t>ec.europa.eu/agriculture/markets-and-prices/medium-term-outlook_en</a:t>
            </a:r>
            <a:r>
              <a:rPr lang="en-US" sz="1600" dirty="0" smtClean="0"/>
              <a:t> </a:t>
            </a:r>
          </a:p>
          <a:p>
            <a:endParaRPr lang="en-US" sz="1600" dirty="0" smtClean="0"/>
          </a:p>
          <a:p>
            <a:r>
              <a:rPr lang="en-US" dirty="0" smtClean="0"/>
              <a:t>EU Agricultural Outlook Conference, 6-7 December 2018</a:t>
            </a:r>
          </a:p>
          <a:p>
            <a:r>
              <a:rPr lang="en-US" sz="1600" dirty="0">
                <a:hlinkClick r:id="rId8"/>
              </a:rPr>
              <a:t>https://</a:t>
            </a:r>
            <a:r>
              <a:rPr lang="en-US" sz="1600" dirty="0" smtClean="0">
                <a:hlinkClick r:id="rId8"/>
              </a:rPr>
              <a:t>ec.europa.eu/info/events/2018-eu-agricultural-outlook-conference-2018-dec-06_en</a:t>
            </a:r>
            <a:r>
              <a:rPr lang="en-US" sz="1600" dirty="0" smtClean="0"/>
              <a:t> 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136018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59229" y="237600"/>
            <a:ext cx="8136771" cy="1022400"/>
          </a:xfrm>
        </p:spPr>
        <p:txBody>
          <a:bodyPr>
            <a:normAutofit fontScale="90000"/>
          </a:bodyPr>
          <a:lstStyle/>
          <a:p>
            <a:r>
              <a:rPr lang="en-GB" sz="3600" b="1" dirty="0" smtClean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What is the  OECD-FAO </a:t>
            </a:r>
            <a:r>
              <a:rPr lang="en-GB" sz="3600" b="1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Agricultural </a:t>
            </a:r>
            <a:r>
              <a:rPr lang="en-GB" sz="3600" b="1" dirty="0" smtClean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Outlook?</a:t>
            </a:r>
            <a:endParaRPr lang="en-GB" sz="3600" b="1" dirty="0">
              <a:solidFill>
                <a:schemeClr val="accent1">
                  <a:lumMod val="50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90251" y="1335813"/>
            <a:ext cx="5554961" cy="4525963"/>
          </a:xfrm>
        </p:spPr>
        <p:txBody>
          <a:bodyPr>
            <a:noAutofit/>
          </a:bodyPr>
          <a:lstStyle/>
          <a:p>
            <a:pPr>
              <a:spcBef>
                <a:spcPct val="0"/>
              </a:spcBef>
              <a:spcAft>
                <a:spcPts val="600"/>
              </a:spcAft>
              <a:defRPr/>
            </a:pP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itchFamily="2" charset="-79"/>
              </a:rPr>
              <a:t>Joint OECD-FAO report published annually in </a:t>
            </a: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haroni" pitchFamily="2" charset="-79"/>
              </a:rPr>
              <a:t>June/July</a:t>
            </a:r>
            <a:endParaRPr lang="en-US" sz="2400" dirty="0">
              <a:solidFill>
                <a:schemeClr val="tx1">
                  <a:lumMod val="75000"/>
                  <a:lumOff val="25000"/>
                </a:schemeClr>
              </a:solidFill>
              <a:cs typeface="Aharoni" pitchFamily="2" charset="-79"/>
            </a:endParaRPr>
          </a:p>
          <a:p>
            <a:pPr>
              <a:spcBef>
                <a:spcPct val="0"/>
              </a:spcBef>
              <a:spcAft>
                <a:spcPts val="600"/>
              </a:spcAft>
              <a:defRPr/>
            </a:pP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haroni" pitchFamily="2" charset="-79"/>
              </a:rPr>
              <a:t>10-year 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itchFamily="2" charset="-79"/>
              </a:rPr>
              <a:t>horizon</a:t>
            </a:r>
          </a:p>
          <a:p>
            <a:pPr>
              <a:spcBef>
                <a:spcPct val="0"/>
              </a:spcBef>
              <a:spcAft>
                <a:spcPts val="600"/>
              </a:spcAft>
              <a:defRPr/>
            </a:pP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haroni" pitchFamily="2" charset="-79"/>
              </a:rPr>
              <a:t>Combines expert input and </a:t>
            </a:r>
            <a:b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haroni" pitchFamily="2" charset="-79"/>
              </a:rPr>
            </a:b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haroni" pitchFamily="2" charset="-79"/>
              </a:rPr>
              <a:t>model-based projections</a:t>
            </a:r>
            <a:endParaRPr lang="en-US" sz="2400" dirty="0">
              <a:solidFill>
                <a:schemeClr val="tx1">
                  <a:lumMod val="75000"/>
                  <a:lumOff val="25000"/>
                </a:schemeClr>
              </a:solidFill>
              <a:cs typeface="Aharoni" pitchFamily="2" charset="-79"/>
            </a:endParaRPr>
          </a:p>
          <a:p>
            <a:pPr>
              <a:spcBef>
                <a:spcPct val="0"/>
              </a:spcBef>
              <a:spcAft>
                <a:spcPts val="600"/>
              </a:spcAft>
              <a:defRPr/>
            </a:pP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itchFamily="2" charset="-79"/>
              </a:rPr>
              <a:t>Major </a:t>
            </a: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haroni" pitchFamily="2" charset="-79"/>
              </a:rPr>
              <a:t>commodities</a:t>
            </a:r>
            <a:endParaRPr lang="en-US" sz="2400" dirty="0">
              <a:solidFill>
                <a:schemeClr val="tx1">
                  <a:lumMod val="75000"/>
                  <a:lumOff val="25000"/>
                </a:schemeClr>
              </a:solidFill>
              <a:cs typeface="Aharoni" pitchFamily="2" charset="-79"/>
            </a:endParaRPr>
          </a:p>
          <a:p>
            <a:pPr>
              <a:spcBef>
                <a:spcPct val="0"/>
              </a:spcBef>
              <a:spcAft>
                <a:spcPts val="600"/>
              </a:spcAft>
              <a:defRPr/>
            </a:pP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itchFamily="2" charset="-79"/>
              </a:rPr>
              <a:t>Global coverage</a:t>
            </a:r>
          </a:p>
          <a:p>
            <a:pPr>
              <a:spcBef>
                <a:spcPct val="0"/>
              </a:spcBef>
              <a:spcAft>
                <a:spcPts val="600"/>
              </a:spcAft>
              <a:defRPr/>
            </a:pP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haroni" pitchFamily="2" charset="-79"/>
              </a:rPr>
              <a:t>Special theme chapter 2018: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itchFamily="2" charset="-79"/>
              </a:rPr>
              <a:t/>
            </a:r>
            <a:b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itchFamily="2" charset="-79"/>
              </a:rPr>
            </a:b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haroni" pitchFamily="2" charset="-79"/>
              </a:rPr>
              <a:t>Middle East and North Africa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4990" y="1479482"/>
            <a:ext cx="2897457" cy="389903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01776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080000" y="250300"/>
            <a:ext cx="7416000" cy="1022400"/>
          </a:xfrm>
        </p:spPr>
        <p:txBody>
          <a:bodyPr>
            <a:normAutofit/>
          </a:bodyPr>
          <a:lstStyle/>
          <a:p>
            <a:r>
              <a:rPr lang="en-GB" sz="3600" b="1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OECD-FAO Agricultural Outlook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90251" y="1335813"/>
            <a:ext cx="4653249" cy="4525963"/>
          </a:xfrm>
        </p:spPr>
        <p:txBody>
          <a:bodyPr>
            <a:noAutofit/>
          </a:bodyPr>
          <a:lstStyle/>
          <a:p>
            <a:pPr>
              <a:spcBef>
                <a:spcPct val="0"/>
              </a:spcBef>
              <a:spcAft>
                <a:spcPts val="600"/>
              </a:spcAft>
              <a:defRPr/>
            </a:pP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haroni" pitchFamily="2" charset="-79"/>
              </a:rPr>
              <a:t>An outlook and a agro-economic model: a win-win for the network of collaborators</a:t>
            </a:r>
          </a:p>
          <a:p>
            <a:pPr>
              <a:spcBef>
                <a:spcPct val="0"/>
              </a:spcBef>
              <a:spcAft>
                <a:spcPts val="600"/>
              </a:spcAft>
              <a:defRPr/>
            </a:pPr>
            <a:endParaRPr lang="en-US" sz="2400" dirty="0" smtClean="0">
              <a:solidFill>
                <a:schemeClr val="tx1">
                  <a:lumMod val="75000"/>
                  <a:lumOff val="25000"/>
                </a:schemeClr>
              </a:solidFill>
              <a:cs typeface="Aharoni" pitchFamily="2" charset="-79"/>
            </a:endParaRPr>
          </a:p>
          <a:p>
            <a:pPr>
              <a:spcBef>
                <a:spcPct val="0"/>
              </a:spcBef>
              <a:spcAft>
                <a:spcPts val="600"/>
              </a:spcAft>
              <a:defRPr/>
            </a:pP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haroni" pitchFamily="2" charset="-79"/>
              </a:rPr>
              <a:t>Process is inclusive and consensus building </a:t>
            </a:r>
          </a:p>
          <a:p>
            <a:pPr>
              <a:spcBef>
                <a:spcPct val="0"/>
              </a:spcBef>
              <a:spcAft>
                <a:spcPts val="600"/>
              </a:spcAft>
              <a:defRPr/>
            </a:pPr>
            <a:endParaRPr lang="en-US" sz="2400" dirty="0" smtClean="0">
              <a:solidFill>
                <a:schemeClr val="tx1">
                  <a:lumMod val="75000"/>
                  <a:lumOff val="25000"/>
                </a:schemeClr>
              </a:solidFill>
              <a:cs typeface="Aharoni" pitchFamily="2" charset="-79"/>
            </a:endParaRPr>
          </a:p>
          <a:p>
            <a:pPr>
              <a:spcBef>
                <a:spcPct val="0"/>
              </a:spcBef>
              <a:spcAft>
                <a:spcPts val="600"/>
              </a:spcAft>
              <a:defRPr/>
            </a:pP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haroni" pitchFamily="2" charset="-79"/>
              </a:rPr>
              <a:t>A public good that is a building block for further analysis and outlook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4990" y="1479483"/>
            <a:ext cx="2298117" cy="309251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5" name="Picture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6247" y="2468668"/>
            <a:ext cx="2220763" cy="3137929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ffectLst>
            <a:outerShdw blurRad="50800" dist="50800" dir="5400000" algn="ctr" rotWithShape="0">
              <a:schemeClr val="bg1">
                <a:lumMod val="65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70874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The </a:t>
            </a:r>
            <a:r>
              <a:rPr lang="fr-FR" dirty="0" err="1" smtClean="0"/>
              <a:t>food</a:t>
            </a:r>
            <a:r>
              <a:rPr lang="fr-FR" dirty="0" smtClean="0"/>
              <a:t> </a:t>
            </a:r>
            <a:r>
              <a:rPr lang="fr-FR" dirty="0" err="1" smtClean="0"/>
              <a:t>price</a:t>
            </a:r>
            <a:r>
              <a:rPr lang="fr-FR" dirty="0" smtClean="0"/>
              <a:t> </a:t>
            </a:r>
            <a:r>
              <a:rPr lang="fr-FR" dirty="0" err="1" smtClean="0"/>
              <a:t>crisis</a:t>
            </a:r>
            <a:r>
              <a:rPr lang="fr-FR" dirty="0" smtClean="0"/>
              <a:t>, </a:t>
            </a:r>
            <a:r>
              <a:rPr lang="fr-FR" dirty="0" err="1" smtClean="0"/>
              <a:t>ten</a:t>
            </a:r>
            <a:r>
              <a:rPr lang="fr-FR" dirty="0" smtClean="0"/>
              <a:t> </a:t>
            </a:r>
            <a:r>
              <a:rPr lang="fr-FR" dirty="0" err="1" smtClean="0"/>
              <a:t>years</a:t>
            </a:r>
            <a:r>
              <a:rPr lang="fr-FR" dirty="0" smtClean="0"/>
              <a:t> </a:t>
            </a:r>
            <a:r>
              <a:rPr lang="fr-FR" dirty="0" err="1" smtClean="0"/>
              <a:t>later</a:t>
            </a:r>
            <a:r>
              <a:rPr lang="fr-FR" dirty="0" smtClean="0"/>
              <a:t>…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AFA8F1-EE5C-454C-B89F-3A4C597F8BF3}" type="slidenum">
              <a:rPr lang="en-GB" smtClean="0"/>
              <a:pPr/>
              <a:t>5</a:t>
            </a:fld>
            <a:endParaRPr lang="en-GB" dirty="0"/>
          </a:p>
        </p:txBody>
      </p:sp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9490DFB3-D5C5-4376-9CDA-C8DE9DD93D5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68675191"/>
              </p:ext>
            </p:extLst>
          </p:nvPr>
        </p:nvGraphicFramePr>
        <p:xfrm>
          <a:off x="173038" y="1043609"/>
          <a:ext cx="8823325" cy="48398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2107097" y="4052246"/>
            <a:ext cx="38471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err="1" smtClean="0"/>
              <a:t>Between</a:t>
            </a:r>
            <a:r>
              <a:rPr lang="fr-FR" dirty="0" smtClean="0"/>
              <a:t> 2006-2008, </a:t>
            </a:r>
            <a:r>
              <a:rPr lang="fr-FR" dirty="0" err="1" smtClean="0"/>
              <a:t>prices</a:t>
            </a:r>
            <a:r>
              <a:rPr lang="fr-FR" dirty="0" smtClean="0"/>
              <a:t> </a:t>
            </a:r>
            <a:br>
              <a:rPr lang="fr-FR" dirty="0" smtClean="0"/>
            </a:br>
            <a:r>
              <a:rPr lang="fr-FR" dirty="0" smtClean="0"/>
              <a:t>of agricultural </a:t>
            </a:r>
            <a:r>
              <a:rPr lang="fr-FR" dirty="0" err="1" smtClean="0"/>
              <a:t>commodities</a:t>
            </a:r>
            <a:r>
              <a:rPr lang="fr-FR" dirty="0" smtClean="0"/>
              <a:t> </a:t>
            </a:r>
            <a:br>
              <a:rPr lang="fr-FR" dirty="0" smtClean="0"/>
            </a:br>
            <a:r>
              <a:rPr lang="fr-FR" dirty="0" err="1" smtClean="0"/>
              <a:t>increased</a:t>
            </a:r>
            <a:r>
              <a:rPr lang="fr-FR" dirty="0" smtClean="0"/>
              <a:t> </a:t>
            </a:r>
            <a:r>
              <a:rPr lang="fr-FR" dirty="0" err="1" smtClean="0"/>
              <a:t>strongly</a:t>
            </a:r>
            <a:r>
              <a:rPr lang="fr-FR" dirty="0" smtClean="0"/>
              <a:t> and </a:t>
            </a:r>
            <a:r>
              <a:rPr lang="fr-FR" dirty="0" err="1" smtClean="0"/>
              <a:t>remained</a:t>
            </a:r>
            <a:r>
              <a:rPr lang="fr-FR" dirty="0" smtClean="0"/>
              <a:t> </a:t>
            </a:r>
            <a:br>
              <a:rPr lang="fr-FR" dirty="0" smtClean="0"/>
            </a:br>
            <a:r>
              <a:rPr lang="fr-FR" dirty="0" smtClean="0"/>
              <a:t>high for </a:t>
            </a:r>
            <a:r>
              <a:rPr lang="fr-FR" dirty="0" err="1" smtClean="0"/>
              <a:t>several</a:t>
            </a:r>
            <a:r>
              <a:rPr lang="fr-FR" dirty="0" smtClean="0"/>
              <a:t> </a:t>
            </a:r>
            <a:r>
              <a:rPr lang="fr-FR" dirty="0" err="1" smtClean="0"/>
              <a:t>years</a:t>
            </a:r>
            <a:endParaRPr lang="fr-FR" dirty="0"/>
          </a:p>
        </p:txBody>
      </p:sp>
      <p:sp>
        <p:nvSpPr>
          <p:cNvPr id="9" name="TextBox 8"/>
          <p:cNvSpPr txBox="1"/>
          <p:nvPr/>
        </p:nvSpPr>
        <p:spPr>
          <a:xfrm>
            <a:off x="5954233" y="2174520"/>
            <a:ext cx="29026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err="1" smtClean="0"/>
              <a:t>However</a:t>
            </a:r>
            <a:r>
              <a:rPr lang="fr-FR" dirty="0" smtClean="0"/>
              <a:t>, real </a:t>
            </a:r>
            <a:r>
              <a:rPr lang="fr-FR" dirty="0" err="1" smtClean="0"/>
              <a:t>prices</a:t>
            </a:r>
            <a:r>
              <a:rPr lang="fr-FR" dirty="0" smtClean="0"/>
              <a:t> are </a:t>
            </a:r>
            <a:r>
              <a:rPr lang="fr-FR" dirty="0" err="1" smtClean="0"/>
              <a:t>expected</a:t>
            </a:r>
            <a:r>
              <a:rPr lang="fr-FR" dirty="0" smtClean="0"/>
              <a:t> to </a:t>
            </a:r>
            <a:r>
              <a:rPr lang="fr-FR" dirty="0" err="1" smtClean="0"/>
              <a:t>fall</a:t>
            </a:r>
            <a:r>
              <a:rPr lang="fr-FR" dirty="0" smtClean="0"/>
              <a:t> over the </a:t>
            </a:r>
            <a:r>
              <a:rPr lang="fr-FR" dirty="0" err="1" smtClean="0"/>
              <a:t>coming</a:t>
            </a:r>
            <a:r>
              <a:rPr lang="fr-FR" dirty="0" smtClean="0"/>
              <a:t> </a:t>
            </a:r>
            <a:r>
              <a:rPr lang="fr-FR" dirty="0" err="1" smtClean="0"/>
              <a:t>decade</a:t>
            </a:r>
            <a:endParaRPr lang="fr-FR" dirty="0"/>
          </a:p>
        </p:txBody>
      </p:sp>
      <p:sp>
        <p:nvSpPr>
          <p:cNvPr id="7" name="Rectangle 6"/>
          <p:cNvSpPr/>
          <p:nvPr/>
        </p:nvSpPr>
        <p:spPr bwMode="auto">
          <a:xfrm>
            <a:off x="5954233" y="1911872"/>
            <a:ext cx="3042130" cy="3642621"/>
          </a:xfrm>
          <a:prstGeom prst="rect">
            <a:avLst/>
          </a:prstGeom>
          <a:solidFill>
            <a:srgbClr val="F4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4520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 smtClean="0"/>
              <a:t>Declining</a:t>
            </a:r>
            <a:r>
              <a:rPr lang="fr-FR" dirty="0" smtClean="0"/>
              <a:t> real </a:t>
            </a:r>
            <a:r>
              <a:rPr lang="fr-FR" dirty="0" err="1" smtClean="0"/>
              <a:t>prices</a:t>
            </a:r>
            <a:r>
              <a:rPr lang="fr-FR" dirty="0" smtClean="0"/>
              <a:t> are </a:t>
            </a:r>
            <a:r>
              <a:rPr lang="fr-FR" dirty="0" err="1" smtClean="0"/>
              <a:t>expected</a:t>
            </a:r>
            <a:r>
              <a:rPr lang="fr-FR" dirty="0" smtClean="0"/>
              <a:t> </a:t>
            </a:r>
            <a:br>
              <a:rPr lang="fr-FR" dirty="0" smtClean="0"/>
            </a:br>
            <a:r>
              <a:rPr lang="fr-FR" dirty="0" smtClean="0"/>
              <a:t>for </a:t>
            </a:r>
            <a:r>
              <a:rPr lang="fr-FR" dirty="0" err="1" smtClean="0"/>
              <a:t>almost</a:t>
            </a:r>
            <a:r>
              <a:rPr lang="fr-FR" dirty="0" smtClean="0"/>
              <a:t> all </a:t>
            </a:r>
            <a:r>
              <a:rPr lang="fr-FR" dirty="0" err="1" smtClean="0"/>
              <a:t>commodities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AFA8F1-EE5C-454C-B89F-3A4C597F8BF3}" type="slidenum">
              <a:rPr lang="en-GB" smtClean="0"/>
              <a:pPr/>
              <a:t>6</a:t>
            </a:fld>
            <a:endParaRPr lang="en-GB" dirty="0"/>
          </a:p>
        </p:txBody>
      </p:sp>
      <p:graphicFrame>
        <p:nvGraphicFramePr>
          <p:cNvPr id="5" name="Chart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3813372"/>
              </p:ext>
            </p:extLst>
          </p:nvPr>
        </p:nvGraphicFramePr>
        <p:xfrm>
          <a:off x="118659" y="1320800"/>
          <a:ext cx="8921934" cy="45331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238538" y="1320800"/>
            <a:ext cx="868217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i="1" dirty="0" err="1" smtClean="0">
                <a:latin typeface="+mn-lt"/>
              </a:rPr>
              <a:t>Annual</a:t>
            </a:r>
            <a:r>
              <a:rPr lang="fr-FR" sz="1400" i="1" dirty="0" smtClean="0">
                <a:latin typeface="+mn-lt"/>
              </a:rPr>
              <a:t> real </a:t>
            </a:r>
            <a:r>
              <a:rPr lang="fr-FR" sz="1400" i="1" dirty="0" err="1" smtClean="0">
                <a:latin typeface="+mn-lt"/>
              </a:rPr>
              <a:t>price</a:t>
            </a:r>
            <a:r>
              <a:rPr lang="fr-FR" sz="1400" i="1" dirty="0" smtClean="0">
                <a:latin typeface="+mn-lt"/>
              </a:rPr>
              <a:t> change over the </a:t>
            </a:r>
            <a:r>
              <a:rPr lang="fr-FR" sz="1400" i="1" dirty="0" err="1" smtClean="0">
                <a:latin typeface="+mn-lt"/>
              </a:rPr>
              <a:t>coming</a:t>
            </a:r>
            <a:r>
              <a:rPr lang="fr-FR" sz="1400" i="1" dirty="0" smtClean="0">
                <a:latin typeface="+mn-lt"/>
              </a:rPr>
              <a:t> </a:t>
            </a:r>
            <a:r>
              <a:rPr lang="fr-FR" sz="1400" i="1" dirty="0" err="1" smtClean="0">
                <a:latin typeface="+mn-lt"/>
              </a:rPr>
              <a:t>decade</a:t>
            </a:r>
            <a:endParaRPr lang="en-GB" sz="1400" i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94157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entagon 5"/>
          <p:cNvSpPr/>
          <p:nvPr/>
        </p:nvSpPr>
        <p:spPr bwMode="auto">
          <a:xfrm>
            <a:off x="4774020" y="1467282"/>
            <a:ext cx="4222343" cy="563526"/>
          </a:xfrm>
          <a:prstGeom prst="homePlate">
            <a:avLst>
              <a:gd name="adj" fmla="val 0"/>
            </a:avLst>
          </a:prstGeom>
          <a:solidFill>
            <a:schemeClr val="bg1">
              <a:lumMod val="75000"/>
            </a:schemeClr>
          </a:solidFill>
          <a:ln w="76200" cap="flat" cmpd="sng" algn="ctr">
            <a:solidFill>
              <a:schemeClr val="bg1">
                <a:lumMod val="9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r>
              <a:rPr lang="fr-FR" sz="2000" b="1" i="1" dirty="0" err="1" smtClean="0">
                <a:solidFill>
                  <a:schemeClr val="bg2">
                    <a:lumMod val="50000"/>
                  </a:schemeClr>
                </a:solidFill>
              </a:rPr>
              <a:t>Next</a:t>
            </a:r>
            <a:r>
              <a:rPr lang="fr-FR" sz="2000" b="1" i="1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fr-FR" sz="2000" b="1" i="1" dirty="0" err="1" smtClean="0">
                <a:solidFill>
                  <a:schemeClr val="bg2">
                    <a:lumMod val="50000"/>
                  </a:schemeClr>
                </a:solidFill>
              </a:rPr>
              <a:t>decade</a:t>
            </a:r>
            <a:endParaRPr lang="en-GB" sz="2000" b="1" i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 smtClean="0"/>
              <a:t>Demand</a:t>
            </a:r>
            <a:r>
              <a:rPr lang="fr-FR" dirty="0" smtClean="0"/>
              <a:t> for agricultural </a:t>
            </a:r>
            <a:r>
              <a:rPr lang="fr-FR" dirty="0" err="1" smtClean="0"/>
              <a:t>commodities</a:t>
            </a:r>
            <a:r>
              <a:rPr lang="fr-FR" dirty="0" smtClean="0"/>
              <a:t> </a:t>
            </a:r>
            <a:br>
              <a:rPr lang="fr-FR" dirty="0" smtClean="0"/>
            </a:br>
            <a:r>
              <a:rPr lang="fr-FR" dirty="0" smtClean="0"/>
              <a:t>to </a:t>
            </a:r>
            <a:r>
              <a:rPr lang="fr-FR" dirty="0" err="1" smtClean="0"/>
              <a:t>grow</a:t>
            </a:r>
            <a:r>
              <a:rPr lang="fr-FR" dirty="0" smtClean="0"/>
              <a:t> more </a:t>
            </a:r>
            <a:r>
              <a:rPr lang="fr-FR" dirty="0" err="1" smtClean="0"/>
              <a:t>slowly</a:t>
            </a:r>
            <a:r>
              <a:rPr lang="fr-FR" dirty="0" smtClean="0"/>
              <a:t> in the </a:t>
            </a:r>
            <a:r>
              <a:rPr lang="fr-FR" dirty="0" err="1" smtClean="0"/>
              <a:t>coming</a:t>
            </a:r>
            <a:r>
              <a:rPr lang="fr-FR" dirty="0" smtClean="0"/>
              <a:t> </a:t>
            </a:r>
            <a:r>
              <a:rPr lang="fr-FR" dirty="0" err="1" smtClean="0"/>
              <a:t>decade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AFA8F1-EE5C-454C-B89F-3A4C597F8BF3}" type="slidenum">
              <a:rPr lang="en-GB" smtClean="0"/>
              <a:pPr/>
              <a:t>7</a:t>
            </a:fld>
            <a:endParaRPr lang="en-GB" dirty="0"/>
          </a:p>
        </p:txBody>
      </p:sp>
      <p:sp>
        <p:nvSpPr>
          <p:cNvPr id="5" name="Pentagon 4"/>
          <p:cNvSpPr/>
          <p:nvPr/>
        </p:nvSpPr>
        <p:spPr bwMode="auto">
          <a:xfrm>
            <a:off x="1158949" y="1467282"/>
            <a:ext cx="3795823" cy="563526"/>
          </a:xfrm>
          <a:prstGeom prst="homePlate">
            <a:avLst>
              <a:gd name="adj" fmla="val 15705"/>
            </a:avLst>
          </a:prstGeom>
          <a:solidFill>
            <a:schemeClr val="bg1">
              <a:lumMod val="75000"/>
            </a:schemeClr>
          </a:solidFill>
          <a:ln w="76200" cap="flat" cmpd="sng" algn="ctr">
            <a:solidFill>
              <a:schemeClr val="bg1">
                <a:lumMod val="9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2000" b="1" i="1" u="none" strike="noStrike" cap="none" normalizeH="0" baseline="0" dirty="0" err="1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latin typeface="Arial" charset="0"/>
              </a:rPr>
              <a:t>Previous</a:t>
            </a:r>
            <a:r>
              <a:rPr kumimoji="0" lang="fr-FR" sz="2000" b="1" i="1" u="none" strike="noStrike" cap="none" normalizeH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latin typeface="Arial" charset="0"/>
              </a:rPr>
              <a:t> </a:t>
            </a:r>
            <a:r>
              <a:rPr kumimoji="0" lang="fr-FR" sz="2000" b="1" i="1" u="none" strike="noStrike" cap="none" normalizeH="0" dirty="0" err="1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latin typeface="Arial" charset="0"/>
              </a:rPr>
              <a:t>decade</a:t>
            </a:r>
            <a:endParaRPr kumimoji="0" lang="en-GB" sz="2000" b="1" i="1" u="none" strike="noStrike" cap="none" normalizeH="0" baseline="0" dirty="0" smtClean="0">
              <a:ln>
                <a:noFill/>
              </a:ln>
              <a:solidFill>
                <a:schemeClr val="bg2">
                  <a:lumMod val="50000"/>
                </a:schemeClr>
              </a:solidFill>
              <a:effectLst/>
              <a:latin typeface="Arial" charset="0"/>
            </a:endParaRPr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8050437"/>
              </p:ext>
            </p:extLst>
          </p:nvPr>
        </p:nvGraphicFramePr>
        <p:xfrm>
          <a:off x="147637" y="2137132"/>
          <a:ext cx="8751813" cy="384899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75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3835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83835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282999">
                <a:tc>
                  <a:txBody>
                    <a:bodyPr/>
                    <a:lstStyle/>
                    <a:p>
                      <a:pPr marL="0" indent="0" algn="ctr">
                        <a:buFont typeface="Arial" panose="020B0604020202020204" pitchFamily="34" charset="0"/>
                        <a:buNone/>
                      </a:pPr>
                      <a:r>
                        <a:rPr lang="fr-FR" sz="16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Food</a:t>
                      </a:r>
                      <a:endParaRPr lang="en-GB" sz="1600" dirty="0">
                        <a:solidFill>
                          <a:schemeClr val="bg2">
                            <a:lumMod val="50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762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fr-FR" sz="1600" dirty="0" err="1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Strong</a:t>
                      </a:r>
                      <a:r>
                        <a:rPr lang="fr-FR" sz="16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fr-FR" sz="1600" dirty="0" err="1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growth</a:t>
                      </a:r>
                      <a:r>
                        <a:rPr lang="fr-FR" sz="16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in China – </a:t>
                      </a:r>
                      <a:r>
                        <a:rPr lang="fr-FR" sz="1600" dirty="0" err="1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especially</a:t>
                      </a:r>
                      <a:r>
                        <a:rPr lang="fr-FR" sz="16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for </a:t>
                      </a:r>
                      <a:r>
                        <a:rPr lang="fr-FR" sz="1600" dirty="0" err="1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meat</a:t>
                      </a:r>
                      <a:r>
                        <a:rPr lang="fr-FR" sz="16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and </a:t>
                      </a:r>
                      <a:r>
                        <a:rPr lang="fr-FR" sz="1600" dirty="0" err="1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fish</a:t>
                      </a:r>
                      <a:endParaRPr lang="en-GB" sz="1600" dirty="0">
                        <a:solidFill>
                          <a:schemeClr val="bg2">
                            <a:lumMod val="50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762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indent="-285750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fr-FR" sz="1600" b="1" kern="1200" dirty="0" err="1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Slower</a:t>
                      </a:r>
                      <a:r>
                        <a:rPr lang="fr-FR" sz="1600" b="1" kern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fr-FR" sz="1600" b="1" kern="1200" dirty="0" err="1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growth</a:t>
                      </a:r>
                      <a:r>
                        <a:rPr lang="fr-FR" sz="1600" b="1" kern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in China</a:t>
                      </a:r>
                    </a:p>
                    <a:p>
                      <a:pPr marL="285750" indent="-285750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fr-FR" sz="1600" b="1" kern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Stagnant</a:t>
                      </a:r>
                      <a:r>
                        <a:rPr lang="fr-FR" sz="1600" b="1" kern="1200" baseline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per capita </a:t>
                      </a:r>
                      <a:r>
                        <a:rPr lang="fr-FR" sz="1600" b="1" kern="1200" baseline="0" dirty="0" err="1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demand</a:t>
                      </a:r>
                      <a:r>
                        <a:rPr lang="fr-FR" sz="1600" b="1" kern="1200" baseline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for </a:t>
                      </a:r>
                      <a:r>
                        <a:rPr lang="fr-FR" sz="1600" b="1" kern="1200" baseline="0" dirty="0" err="1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cereals</a:t>
                      </a:r>
                      <a:r>
                        <a:rPr lang="fr-FR" sz="1600" b="1" kern="1200" baseline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, </a:t>
                      </a:r>
                      <a:r>
                        <a:rPr lang="fr-FR" sz="1600" b="1" kern="1200" baseline="0" dirty="0" err="1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meat</a:t>
                      </a:r>
                      <a:r>
                        <a:rPr lang="fr-FR" sz="1600" b="1" kern="1200" baseline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, </a:t>
                      </a:r>
                      <a:r>
                        <a:rPr lang="fr-FR" sz="1600" b="1" kern="1200" baseline="0" dirty="0" err="1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fish</a:t>
                      </a:r>
                      <a:r>
                        <a:rPr lang="fr-FR" sz="1600" b="1" kern="1200" baseline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fr-FR" sz="1600" b="1" kern="1200" baseline="0" dirty="0" err="1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globally</a:t>
                      </a:r>
                      <a:endParaRPr lang="fr-FR" sz="1600" b="1" kern="1200" baseline="0" dirty="0" smtClean="0">
                        <a:solidFill>
                          <a:schemeClr val="bg2">
                            <a:lumMod val="50000"/>
                          </a:schemeClr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285750" indent="-285750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fr-FR" sz="1600" b="1" kern="1200" baseline="0" dirty="0" err="1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Strong</a:t>
                      </a:r>
                      <a:r>
                        <a:rPr lang="fr-FR" sz="1600" b="1" kern="1200" baseline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fr-FR" sz="1600" b="1" kern="1200" baseline="0" dirty="0" err="1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growth</a:t>
                      </a:r>
                      <a:r>
                        <a:rPr lang="fr-FR" sz="1600" b="1" kern="1200" baseline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in </a:t>
                      </a:r>
                      <a:r>
                        <a:rPr lang="fr-FR" sz="1600" b="1" kern="1200" baseline="0" dirty="0" err="1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fresh</a:t>
                      </a:r>
                      <a:r>
                        <a:rPr lang="fr-FR" sz="1600" b="1" kern="1200" baseline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fr-FR" sz="1600" b="1" kern="1200" baseline="0" dirty="0" err="1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dairy</a:t>
                      </a:r>
                      <a:endParaRPr lang="en-GB" sz="1600" b="1" kern="1200" dirty="0">
                        <a:solidFill>
                          <a:schemeClr val="bg2">
                            <a:lumMod val="50000"/>
                          </a:schemeClr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82999">
                <a:tc>
                  <a:txBody>
                    <a:bodyPr/>
                    <a:lstStyle/>
                    <a:p>
                      <a:pPr marL="0" indent="0" algn="ctr">
                        <a:buFont typeface="Arial" panose="020B0604020202020204" pitchFamily="34" charset="0"/>
                        <a:buNone/>
                      </a:pPr>
                      <a:r>
                        <a:rPr lang="fr-FR" sz="1600" b="1" dirty="0" err="1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Feed</a:t>
                      </a:r>
                      <a:endParaRPr lang="en-GB" sz="1600" b="1" dirty="0">
                        <a:solidFill>
                          <a:schemeClr val="bg2">
                            <a:lumMod val="50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762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fr-FR" sz="1600" b="1" dirty="0" err="1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Spurred</a:t>
                      </a:r>
                      <a:r>
                        <a:rPr lang="fr-FR" sz="1600" b="1" baseline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by </a:t>
                      </a:r>
                      <a:r>
                        <a:rPr lang="fr-FR" sz="1600" b="1" baseline="0" dirty="0" err="1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higher</a:t>
                      </a:r>
                      <a:r>
                        <a:rPr lang="fr-FR" sz="1600" b="1" baseline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fr-FR" sz="1600" b="1" baseline="0" dirty="0" err="1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meat</a:t>
                      </a:r>
                      <a:r>
                        <a:rPr lang="fr-FR" sz="1600" b="1" baseline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and </a:t>
                      </a:r>
                      <a:r>
                        <a:rPr lang="fr-FR" sz="1600" b="1" baseline="0" dirty="0" err="1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fish</a:t>
                      </a:r>
                      <a:r>
                        <a:rPr lang="fr-FR" sz="1600" b="1" baseline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fr-FR" sz="1600" b="1" baseline="0" dirty="0" err="1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consumption</a:t>
                      </a:r>
                      <a:r>
                        <a:rPr lang="fr-FR" sz="1600" b="1" baseline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and by intensification of production</a:t>
                      </a:r>
                      <a:endParaRPr lang="en-GB" sz="1600" b="1" dirty="0">
                        <a:solidFill>
                          <a:schemeClr val="bg2">
                            <a:lumMod val="50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762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indent="-285750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fr-FR" sz="1600" b="1" kern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Continues to </a:t>
                      </a:r>
                      <a:r>
                        <a:rPr lang="fr-FR" sz="1600" b="1" kern="1200" dirty="0" err="1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outpace</a:t>
                      </a:r>
                      <a:r>
                        <a:rPr lang="fr-FR" sz="1600" b="1" kern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fr-FR" sz="1600" b="1" kern="1200" dirty="0" err="1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demand</a:t>
                      </a:r>
                      <a:r>
                        <a:rPr lang="fr-FR" sz="1600" b="1" kern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for </a:t>
                      </a:r>
                      <a:r>
                        <a:rPr lang="fr-FR" sz="1600" b="1" kern="1200" dirty="0" err="1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livestock</a:t>
                      </a:r>
                      <a:r>
                        <a:rPr lang="fr-FR" sz="1600" b="1" kern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fr-FR" sz="1600" b="1" kern="1200" dirty="0" err="1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products</a:t>
                      </a:r>
                      <a:r>
                        <a:rPr lang="fr-FR" sz="1600" b="1" kern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(intensification)</a:t>
                      </a:r>
                    </a:p>
                    <a:p>
                      <a:pPr marL="285750" indent="-285750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fr-FR" sz="1600" b="1" kern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But </a:t>
                      </a:r>
                      <a:r>
                        <a:rPr lang="fr-FR" sz="1600" b="1" kern="1200" dirty="0" err="1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growth</a:t>
                      </a:r>
                      <a:r>
                        <a:rPr lang="fr-FR" sz="1600" b="1" kern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rate slows down</a:t>
                      </a:r>
                      <a:endParaRPr lang="en-GB" sz="1600" b="1" kern="1200" dirty="0">
                        <a:solidFill>
                          <a:schemeClr val="bg2">
                            <a:lumMod val="50000"/>
                          </a:schemeClr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82999">
                <a:tc>
                  <a:txBody>
                    <a:bodyPr/>
                    <a:lstStyle/>
                    <a:p>
                      <a:pPr marL="0" indent="0" algn="ctr">
                        <a:buFont typeface="Arial" panose="020B0604020202020204" pitchFamily="34" charset="0"/>
                        <a:buNone/>
                      </a:pPr>
                      <a:r>
                        <a:rPr lang="fr-FR" sz="1600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Fuel</a:t>
                      </a:r>
                      <a:endParaRPr lang="en-GB" sz="1600" b="1" dirty="0">
                        <a:solidFill>
                          <a:schemeClr val="bg2">
                            <a:lumMod val="50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762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fr-FR" sz="1600" b="1" dirty="0" err="1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Strong</a:t>
                      </a:r>
                      <a:r>
                        <a:rPr lang="fr-FR" sz="1600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fr-FR" sz="1600" b="1" dirty="0" err="1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boost</a:t>
                      </a:r>
                      <a:r>
                        <a:rPr lang="fr-FR" sz="1600" b="1" baseline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fr-FR" sz="1600" b="1" baseline="0" dirty="0" err="1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from</a:t>
                      </a:r>
                      <a:r>
                        <a:rPr lang="fr-FR" sz="1600" b="1" baseline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fr-FR" sz="1600" b="1" baseline="0" dirty="0" err="1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biofuels</a:t>
                      </a:r>
                      <a:r>
                        <a:rPr lang="fr-FR" sz="1600" b="1" baseline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mandates in </a:t>
                      </a:r>
                      <a:r>
                        <a:rPr lang="fr-FR" sz="1600" b="1" baseline="0" dirty="0" err="1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developed</a:t>
                      </a:r>
                      <a:r>
                        <a:rPr lang="fr-FR" sz="1600" b="1" baseline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world</a:t>
                      </a:r>
                      <a:endParaRPr lang="en-GB" sz="1600" b="1" dirty="0">
                        <a:solidFill>
                          <a:schemeClr val="bg2">
                            <a:lumMod val="50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762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indent="-285750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fr-FR" sz="1600" b="1" kern="1200" dirty="0" err="1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Stagnating</a:t>
                      </a:r>
                      <a:r>
                        <a:rPr lang="fr-FR" sz="1600" b="1" kern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in </a:t>
                      </a:r>
                      <a:r>
                        <a:rPr lang="fr-FR" sz="1600" b="1" kern="1200" dirty="0" err="1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developed</a:t>
                      </a:r>
                      <a:r>
                        <a:rPr lang="fr-FR" sz="1600" b="1" kern="1200" baseline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world, </a:t>
                      </a:r>
                      <a:r>
                        <a:rPr lang="fr-FR" sz="1600" b="1" kern="1200" baseline="0" dirty="0" err="1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increasing</a:t>
                      </a:r>
                      <a:r>
                        <a:rPr lang="fr-FR" sz="1600" b="1" kern="1200" baseline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in </a:t>
                      </a:r>
                      <a:r>
                        <a:rPr lang="fr-FR" sz="1600" b="1" kern="1200" baseline="0" dirty="0" err="1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emerging</a:t>
                      </a:r>
                      <a:r>
                        <a:rPr lang="fr-FR" sz="1600" b="1" kern="1200" baseline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fr-FR" sz="1600" b="1" kern="1200" baseline="0" dirty="0" err="1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markets</a:t>
                      </a:r>
                      <a:endParaRPr lang="fr-FR" sz="1600" b="1" kern="1200" baseline="0" dirty="0" smtClean="0">
                        <a:solidFill>
                          <a:schemeClr val="bg2">
                            <a:lumMod val="50000"/>
                          </a:schemeClr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285750" indent="-285750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fr-FR" sz="1600" b="1" kern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Will</a:t>
                      </a:r>
                      <a:r>
                        <a:rPr lang="fr-FR" sz="1600" b="1" kern="1200" baseline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impact </a:t>
                      </a:r>
                      <a:r>
                        <a:rPr lang="fr-FR" sz="1600" b="1" kern="1200" baseline="0" dirty="0" err="1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markets</a:t>
                      </a:r>
                      <a:r>
                        <a:rPr lang="fr-FR" sz="1600" b="1" kern="1200" baseline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fr-FR" sz="1600" b="1" kern="1200" baseline="0" dirty="0" err="1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much</a:t>
                      </a:r>
                      <a:r>
                        <a:rPr lang="fr-FR" sz="1600" b="1" kern="1200" baseline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fr-FR" sz="1600" b="1" kern="1200" baseline="0" dirty="0" err="1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less</a:t>
                      </a:r>
                      <a:r>
                        <a:rPr lang="fr-FR" sz="1600" b="1" kern="1200" baseline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in </a:t>
                      </a:r>
                      <a:r>
                        <a:rPr lang="fr-FR" sz="1600" b="1" kern="1200" baseline="0" dirty="0" err="1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next</a:t>
                      </a:r>
                      <a:r>
                        <a:rPr lang="fr-FR" sz="1600" b="1" kern="1200" baseline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fr-FR" sz="1600" b="1" kern="1200" baseline="0" dirty="0" err="1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decade</a:t>
                      </a:r>
                      <a:endParaRPr lang="en-GB" sz="1600" b="1" kern="1200" dirty="0">
                        <a:solidFill>
                          <a:schemeClr val="bg2">
                            <a:lumMod val="50000"/>
                          </a:schemeClr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5" name="Rectangle 14"/>
          <p:cNvSpPr/>
          <p:nvPr/>
        </p:nvSpPr>
        <p:spPr bwMode="auto">
          <a:xfrm>
            <a:off x="1233377" y="2222205"/>
            <a:ext cx="3540643" cy="1095153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8" name="Rectangle 17"/>
          <p:cNvSpPr/>
          <p:nvPr/>
        </p:nvSpPr>
        <p:spPr bwMode="auto">
          <a:xfrm>
            <a:off x="5114869" y="2222205"/>
            <a:ext cx="3540643" cy="1095153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9" name="Rectangle 18"/>
          <p:cNvSpPr/>
          <p:nvPr/>
        </p:nvSpPr>
        <p:spPr bwMode="auto">
          <a:xfrm>
            <a:off x="1233377" y="3545956"/>
            <a:ext cx="3540643" cy="1095153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0" name="Rectangle 19"/>
          <p:cNvSpPr/>
          <p:nvPr/>
        </p:nvSpPr>
        <p:spPr bwMode="auto">
          <a:xfrm>
            <a:off x="4859080" y="3487477"/>
            <a:ext cx="4012020" cy="1095153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1" name="Rectangle 20"/>
          <p:cNvSpPr/>
          <p:nvPr/>
        </p:nvSpPr>
        <p:spPr bwMode="auto">
          <a:xfrm>
            <a:off x="1286538" y="4873257"/>
            <a:ext cx="3540643" cy="1095153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2" name="Rectangle 21"/>
          <p:cNvSpPr/>
          <p:nvPr/>
        </p:nvSpPr>
        <p:spPr bwMode="auto">
          <a:xfrm>
            <a:off x="4954772" y="4828954"/>
            <a:ext cx="3795823" cy="1095153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4300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254642" y="237600"/>
            <a:ext cx="7241358" cy="1022400"/>
          </a:xfrm>
        </p:spPr>
        <p:txBody>
          <a:bodyPr/>
          <a:lstStyle/>
          <a:p>
            <a:r>
              <a:rPr lang="fr-FR" dirty="0" smtClean="0"/>
              <a:t>Most </a:t>
            </a:r>
            <a:r>
              <a:rPr lang="fr-FR" dirty="0" err="1" smtClean="0"/>
              <a:t>additional</a:t>
            </a:r>
            <a:r>
              <a:rPr lang="fr-FR" dirty="0" smtClean="0"/>
              <a:t> </a:t>
            </a:r>
            <a:r>
              <a:rPr lang="fr-FR" dirty="0" err="1" smtClean="0"/>
              <a:t>food</a:t>
            </a:r>
            <a:r>
              <a:rPr lang="fr-FR" dirty="0" smtClean="0"/>
              <a:t> </a:t>
            </a:r>
            <a:r>
              <a:rPr lang="fr-FR" dirty="0" err="1" smtClean="0"/>
              <a:t>demand</a:t>
            </a:r>
            <a:r>
              <a:rPr lang="fr-FR" dirty="0" smtClean="0"/>
              <a:t> </a:t>
            </a:r>
            <a:r>
              <a:rPr lang="fr-FR" dirty="0" err="1" smtClean="0"/>
              <a:t>will</a:t>
            </a:r>
            <a:r>
              <a:rPr lang="fr-FR" dirty="0" smtClean="0"/>
              <a:t> come </a:t>
            </a:r>
            <a:r>
              <a:rPr lang="fr-FR" dirty="0" err="1" smtClean="0"/>
              <a:t>from</a:t>
            </a:r>
            <a:r>
              <a:rPr lang="fr-FR" dirty="0" smtClean="0"/>
              <a:t> </a:t>
            </a:r>
            <a:r>
              <a:rPr lang="fr-FR" dirty="0" err="1" smtClean="0"/>
              <a:t>Sub-Saharan</a:t>
            </a:r>
            <a:r>
              <a:rPr lang="fr-FR" dirty="0" smtClean="0"/>
              <a:t> </a:t>
            </a:r>
            <a:r>
              <a:rPr lang="fr-FR" dirty="0" err="1" smtClean="0"/>
              <a:t>Africa</a:t>
            </a:r>
            <a:r>
              <a:rPr lang="fr-FR" dirty="0" smtClean="0"/>
              <a:t>, </a:t>
            </a:r>
            <a:r>
              <a:rPr lang="fr-FR" dirty="0" err="1" smtClean="0"/>
              <a:t>India</a:t>
            </a:r>
            <a:r>
              <a:rPr lang="fr-FR" dirty="0" smtClean="0"/>
              <a:t> and China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AFA8F1-EE5C-454C-B89F-3A4C597F8BF3}" type="slidenum">
              <a:rPr lang="en-GB" smtClean="0"/>
              <a:pPr/>
              <a:t>8</a:t>
            </a:fld>
            <a:endParaRPr lang="en-GB" dirty="0"/>
          </a:p>
        </p:txBody>
      </p:sp>
      <p:graphicFrame>
        <p:nvGraphicFramePr>
          <p:cNvPr id="5" name="Chart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02826905"/>
              </p:ext>
            </p:extLst>
          </p:nvPr>
        </p:nvGraphicFramePr>
        <p:xfrm>
          <a:off x="147638" y="1628577"/>
          <a:ext cx="8848725" cy="42973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47638" y="1320800"/>
            <a:ext cx="877307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i="1" dirty="0" err="1" smtClean="0">
                <a:latin typeface="+mn-lt"/>
              </a:rPr>
              <a:t>Growth</a:t>
            </a:r>
            <a:r>
              <a:rPr lang="fr-FR" sz="1400" i="1" dirty="0" smtClean="0">
                <a:latin typeface="+mn-lt"/>
              </a:rPr>
              <a:t> in </a:t>
            </a:r>
            <a:r>
              <a:rPr lang="fr-FR" sz="1400" i="1" dirty="0" err="1" smtClean="0">
                <a:latin typeface="+mn-lt"/>
              </a:rPr>
              <a:t>demand</a:t>
            </a:r>
            <a:r>
              <a:rPr lang="fr-FR" sz="1400" i="1" dirty="0">
                <a:latin typeface="+mn-lt"/>
              </a:rPr>
              <a:t> </a:t>
            </a:r>
            <a:r>
              <a:rPr lang="fr-FR" sz="1400" i="1" dirty="0" smtClean="0">
                <a:latin typeface="+mn-lt"/>
              </a:rPr>
              <a:t>(Million tonnes per </a:t>
            </a:r>
            <a:r>
              <a:rPr lang="fr-FR" sz="1400" i="1" dirty="0" err="1" smtClean="0">
                <a:latin typeface="+mn-lt"/>
              </a:rPr>
              <a:t>decade</a:t>
            </a:r>
            <a:r>
              <a:rPr lang="fr-FR" sz="1400" i="1" dirty="0" smtClean="0">
                <a:latin typeface="+mn-lt"/>
              </a:rPr>
              <a:t>)</a:t>
            </a:r>
            <a:endParaRPr lang="en-GB" sz="1400" i="1" dirty="0">
              <a:latin typeface="+mn-lt"/>
            </a:endParaRPr>
          </a:p>
        </p:txBody>
      </p:sp>
      <p:sp>
        <p:nvSpPr>
          <p:cNvPr id="7" name="Rectangle 6"/>
          <p:cNvSpPr/>
          <p:nvPr/>
        </p:nvSpPr>
        <p:spPr bwMode="auto">
          <a:xfrm>
            <a:off x="211432" y="340241"/>
            <a:ext cx="958150" cy="834955"/>
          </a:xfrm>
          <a:prstGeom prst="rect">
            <a:avLst/>
          </a:prstGeom>
          <a:solidFill>
            <a:schemeClr val="accent1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800" b="1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latin typeface="Arial" charset="0"/>
              </a:rPr>
              <a:t>Food</a:t>
            </a:r>
            <a:endParaRPr kumimoji="0" lang="en-GB" sz="1800" b="1" i="0" u="none" strike="noStrike" cap="none" normalizeH="0" baseline="0" dirty="0" smtClean="0">
              <a:ln>
                <a:noFill/>
              </a:ln>
              <a:solidFill>
                <a:schemeClr val="bg2">
                  <a:lumMod val="50000"/>
                </a:schemeClr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8898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254641" y="237600"/>
            <a:ext cx="7612911" cy="1022400"/>
          </a:xfrm>
        </p:spPr>
        <p:txBody>
          <a:bodyPr/>
          <a:lstStyle/>
          <a:p>
            <a:r>
              <a:rPr lang="fr-FR" dirty="0" smtClean="0"/>
              <a:t>Nutrition in </a:t>
            </a:r>
            <a:r>
              <a:rPr lang="fr-FR" dirty="0" err="1" smtClean="0"/>
              <a:t>LDCs</a:t>
            </a:r>
            <a:r>
              <a:rPr lang="fr-FR" dirty="0"/>
              <a:t> </a:t>
            </a:r>
            <a:r>
              <a:rPr lang="fr-FR" dirty="0" err="1" smtClean="0"/>
              <a:t>will</a:t>
            </a:r>
            <a:r>
              <a:rPr lang="fr-FR" dirty="0" smtClean="0"/>
              <a:t> continue to </a:t>
            </a:r>
            <a:r>
              <a:rPr lang="fr-FR" dirty="0" err="1" smtClean="0"/>
              <a:t>be</a:t>
            </a:r>
            <a:r>
              <a:rPr lang="fr-FR" dirty="0" smtClean="0"/>
              <a:t> </a:t>
            </a:r>
            <a:r>
              <a:rPr lang="fr-FR" dirty="0" err="1" smtClean="0"/>
              <a:t>poor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AFA8F1-EE5C-454C-B89F-3A4C597F8BF3}" type="slidenum">
              <a:rPr lang="en-GB" smtClean="0"/>
              <a:pPr/>
              <a:t>9</a:t>
            </a:fld>
            <a:endParaRPr lang="en-GB" dirty="0"/>
          </a:p>
        </p:txBody>
      </p:sp>
      <p:sp>
        <p:nvSpPr>
          <p:cNvPr id="7" name="Rectangle 6"/>
          <p:cNvSpPr/>
          <p:nvPr/>
        </p:nvSpPr>
        <p:spPr bwMode="auto">
          <a:xfrm>
            <a:off x="211432" y="340241"/>
            <a:ext cx="958150" cy="834955"/>
          </a:xfrm>
          <a:prstGeom prst="rect">
            <a:avLst/>
          </a:prstGeom>
          <a:solidFill>
            <a:schemeClr val="accent1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800" b="1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latin typeface="Arial" charset="0"/>
              </a:rPr>
              <a:t>Food</a:t>
            </a:r>
            <a:endParaRPr kumimoji="0" lang="en-GB" sz="1800" b="1" i="0" u="none" strike="noStrike" cap="none" normalizeH="0" baseline="0" dirty="0" smtClean="0">
              <a:ln>
                <a:noFill/>
              </a:ln>
              <a:solidFill>
                <a:schemeClr val="bg2">
                  <a:lumMod val="50000"/>
                </a:schemeClr>
              </a:solidFill>
              <a:effectLst/>
              <a:latin typeface="Arial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11432" y="1191576"/>
            <a:ext cx="43605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 smtClean="0">
                <a:solidFill>
                  <a:schemeClr val="bg2">
                    <a:lumMod val="75000"/>
                  </a:schemeClr>
                </a:solidFill>
                <a:latin typeface="+mj-lt"/>
              </a:rPr>
              <a:t>Calories: </a:t>
            </a:r>
            <a:br>
              <a:rPr lang="fr-FR" b="1" dirty="0" smtClean="0">
                <a:solidFill>
                  <a:schemeClr val="bg2">
                    <a:lumMod val="75000"/>
                  </a:schemeClr>
                </a:solidFill>
                <a:latin typeface="+mj-lt"/>
              </a:rPr>
            </a:br>
            <a:r>
              <a:rPr lang="fr-FR" b="1" dirty="0" err="1" smtClean="0">
                <a:solidFill>
                  <a:schemeClr val="bg2">
                    <a:lumMod val="75000"/>
                  </a:schemeClr>
                </a:solidFill>
                <a:latin typeface="+mj-lt"/>
              </a:rPr>
              <a:t>Growth</a:t>
            </a:r>
            <a:r>
              <a:rPr lang="fr-FR" b="1" dirty="0" smtClean="0">
                <a:solidFill>
                  <a:schemeClr val="bg2">
                    <a:lumMod val="75000"/>
                  </a:schemeClr>
                </a:solidFill>
                <a:latin typeface="+mj-lt"/>
              </a:rPr>
              <a:t> </a:t>
            </a:r>
            <a:r>
              <a:rPr lang="fr-FR" b="1" dirty="0" err="1" smtClean="0">
                <a:solidFill>
                  <a:schemeClr val="bg2">
                    <a:lumMod val="75000"/>
                  </a:schemeClr>
                </a:solidFill>
                <a:latin typeface="+mj-lt"/>
              </a:rPr>
              <a:t>comes</a:t>
            </a:r>
            <a:r>
              <a:rPr lang="fr-FR" b="1" dirty="0" smtClean="0">
                <a:solidFill>
                  <a:schemeClr val="bg2">
                    <a:lumMod val="75000"/>
                  </a:schemeClr>
                </a:solidFill>
                <a:latin typeface="+mj-lt"/>
              </a:rPr>
              <a:t> </a:t>
            </a:r>
            <a:r>
              <a:rPr lang="fr-FR" b="1" dirty="0" err="1" smtClean="0">
                <a:solidFill>
                  <a:schemeClr val="bg2">
                    <a:lumMod val="75000"/>
                  </a:schemeClr>
                </a:solidFill>
                <a:latin typeface="+mj-lt"/>
              </a:rPr>
              <a:t>mostly</a:t>
            </a:r>
            <a:r>
              <a:rPr lang="fr-FR" b="1" dirty="0" smtClean="0">
                <a:solidFill>
                  <a:schemeClr val="bg2">
                    <a:lumMod val="75000"/>
                  </a:schemeClr>
                </a:solidFill>
                <a:latin typeface="+mj-lt"/>
              </a:rPr>
              <a:t> </a:t>
            </a:r>
            <a:r>
              <a:rPr lang="fr-FR" b="1" dirty="0" err="1" smtClean="0">
                <a:solidFill>
                  <a:schemeClr val="bg2">
                    <a:lumMod val="75000"/>
                  </a:schemeClr>
                </a:solidFill>
                <a:latin typeface="+mj-lt"/>
              </a:rPr>
              <a:t>from</a:t>
            </a:r>
            <a:r>
              <a:rPr lang="fr-FR" b="1" dirty="0" smtClean="0">
                <a:solidFill>
                  <a:schemeClr val="bg2">
                    <a:lumMod val="75000"/>
                  </a:schemeClr>
                </a:solidFill>
                <a:latin typeface="+mj-lt"/>
              </a:rPr>
              <a:t> </a:t>
            </a:r>
            <a:r>
              <a:rPr lang="fr-FR" b="1" dirty="0" err="1" smtClean="0">
                <a:solidFill>
                  <a:schemeClr val="bg2">
                    <a:lumMod val="75000"/>
                  </a:schemeClr>
                </a:solidFill>
                <a:latin typeface="+mj-lt"/>
              </a:rPr>
              <a:t>sugar</a:t>
            </a:r>
            <a:r>
              <a:rPr lang="fr-FR" b="1" dirty="0" smtClean="0">
                <a:solidFill>
                  <a:schemeClr val="bg2">
                    <a:lumMod val="75000"/>
                  </a:schemeClr>
                </a:solidFill>
                <a:latin typeface="+mj-lt"/>
              </a:rPr>
              <a:t> and </a:t>
            </a:r>
            <a:r>
              <a:rPr lang="fr-FR" b="1" dirty="0" err="1" smtClean="0">
                <a:solidFill>
                  <a:schemeClr val="bg2">
                    <a:lumMod val="75000"/>
                  </a:schemeClr>
                </a:solidFill>
                <a:latin typeface="+mj-lt"/>
              </a:rPr>
              <a:t>oil</a:t>
            </a:r>
            <a:endParaRPr lang="en-GB" b="1" dirty="0">
              <a:solidFill>
                <a:schemeClr val="bg2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571999" y="1191575"/>
            <a:ext cx="44243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 err="1" smtClean="0">
                <a:solidFill>
                  <a:schemeClr val="bg2">
                    <a:lumMod val="75000"/>
                  </a:schemeClr>
                </a:solidFill>
                <a:latin typeface="+mj-lt"/>
              </a:rPr>
              <a:t>Proteins</a:t>
            </a:r>
            <a:r>
              <a:rPr lang="fr-FR" b="1" dirty="0" smtClean="0">
                <a:solidFill>
                  <a:schemeClr val="bg2">
                    <a:lumMod val="75000"/>
                  </a:schemeClr>
                </a:solidFill>
                <a:latin typeface="+mj-lt"/>
              </a:rPr>
              <a:t>: </a:t>
            </a:r>
          </a:p>
          <a:p>
            <a:r>
              <a:rPr lang="fr-FR" b="1" dirty="0" err="1" smtClean="0">
                <a:solidFill>
                  <a:schemeClr val="bg2">
                    <a:lumMod val="75000"/>
                  </a:schemeClr>
                </a:solidFill>
                <a:latin typeface="+mj-lt"/>
              </a:rPr>
              <a:t>Staples</a:t>
            </a:r>
            <a:r>
              <a:rPr lang="fr-FR" b="1" dirty="0" smtClean="0">
                <a:solidFill>
                  <a:schemeClr val="bg2">
                    <a:lumMod val="75000"/>
                  </a:schemeClr>
                </a:solidFill>
                <a:latin typeface="+mj-lt"/>
              </a:rPr>
              <a:t> continue to </a:t>
            </a:r>
            <a:r>
              <a:rPr lang="fr-FR" b="1" dirty="0" err="1" smtClean="0">
                <a:solidFill>
                  <a:schemeClr val="bg2">
                    <a:lumMod val="75000"/>
                  </a:schemeClr>
                </a:solidFill>
                <a:latin typeface="+mj-lt"/>
              </a:rPr>
              <a:t>be</a:t>
            </a:r>
            <a:r>
              <a:rPr lang="fr-FR" b="1" dirty="0" smtClean="0">
                <a:solidFill>
                  <a:schemeClr val="bg2">
                    <a:lumMod val="75000"/>
                  </a:schemeClr>
                </a:solidFill>
                <a:latin typeface="+mj-lt"/>
              </a:rPr>
              <a:t> the main source</a:t>
            </a:r>
            <a:endParaRPr lang="en-GB" b="1" dirty="0">
              <a:solidFill>
                <a:schemeClr val="bg2">
                  <a:lumMod val="75000"/>
                </a:schemeClr>
              </a:solidFill>
              <a:latin typeface="+mj-lt"/>
            </a:endParaRP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D38EBF16-C9DB-45FA-8F6F-BCCD41CB66F7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83756886"/>
              </p:ext>
            </p:extLst>
          </p:nvPr>
        </p:nvGraphicFramePr>
        <p:xfrm>
          <a:off x="147638" y="1994554"/>
          <a:ext cx="4424362" cy="40696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0" name="Chart 9">
            <a:extLst>
              <a:ext uri="{FF2B5EF4-FFF2-40B4-BE49-F238E27FC236}">
                <a16:creationId xmlns:a16="http://schemas.microsoft.com/office/drawing/2014/main" id="{D38EBF16-C9DB-45FA-8F6F-BCCD41CB66F7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71861764"/>
              </p:ext>
            </p:extLst>
          </p:nvPr>
        </p:nvGraphicFramePr>
        <p:xfrm>
          <a:off x="4934407" y="1994555"/>
          <a:ext cx="4061956" cy="40696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04739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AMO_REPORTCONTROLSVISIBLE" val="Empty"/>
  <p:tag name="_AMO_UNIQUEIDENTIFIER" val="dbbefb97-fe52-4a7b-b083-73a12189c8fd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OECDKimBussinessContext xmlns="54c4cd27-f286-408f-9ce0-33c1e0f3ab39" xsi:nil="true"/>
    <OECDExpirationDate xmlns="218edd1d-d930-43a9-98e4-fcc7048dc93f" xsi:nil="true"/>
    <DocumentSetDescription xmlns="http://schemas.microsoft.com/sharepoint/v3">LIQUIDATION: Beijing, China: 20-21 April 2017. To participate and represent the OECD at the 2017 China Agricultural Outlook Conference. The Conference is hosted by the Agricultural information Institute of Chinese Academy of Agricultural Sciences(CAAS),</DocumentSetDescription>
    <eShareCommitteeTaxHTField0 xmlns="c9f238dd-bb73-4aef-a7a5-d644ad823e52">Joint Working Party on Agriculture and Trade55517afc-564f-45cf-a893-cbf5e5b8510c</eShareCommitteeTaxHTField0>
    <OECDKimProvenance xmlns="54c4cd27-f286-408f-9ce0-33c1e0f3ab39" xsi:nil="true"/>
    <OECDKimStatus xmlns="54c4cd27-f286-408f-9ce0-33c1e0f3ab39">Draft</OECDKimStatus>
    <eShareTopicTaxHTField0 xmlns="c9f238dd-bb73-4aef-a7a5-d644ad823e52">
      <Terms xmlns="http://schemas.microsoft.com/office/infopath/2007/PartnerControls"/>
    </eShareTopicTaxHTField0>
    <eShareCountryTaxHTField0 xmlns="c9f238dd-bb73-4aef-a7a5-d644ad823e52">
      <Terms xmlns="http://schemas.microsoft.com/office/infopath/2007/PartnerControls">
        <TermInfo xmlns="http://schemas.microsoft.com/office/infopath/2007/PartnerControls">
          <TermName xmlns="http://schemas.microsoft.com/office/infopath/2007/PartnerControls">People's Republic of China</TermName>
          <TermId xmlns="http://schemas.microsoft.com/office/infopath/2007/PartnerControls">6bae93fe-2f76-4e7d-bcc6-42f3c4d46c0d</TermId>
        </TermInfo>
      </Terms>
    </eShareCountryTaxHTField0>
    <eShareKeywordsTaxHTField0 xmlns="c9f238dd-bb73-4aef-a7a5-d644ad823e52">Agricultural Outlook 2015|88ec3d79-9e96-4cb5-90b4-69f04a0ba0cb</eShareKeywordsTaxHTField0>
    <j89cecd0b5a3476faf70cc48721566a0 xmlns="218edd1d-d930-43a9-98e4-fcc7048dc93f" xsi:nil="true"/>
    <TaxCatchAll xmlns="ca82dde9-3436-4d3d-bddd-d31447390034">
      <Value>822</Value>
      <Value>17</Value>
      <Value>821</Value>
    </TaxCatchAll>
    <OECDTagsCache xmlns="f4895bf2-9ca5-4628-9927-264e60050b64" xsi:nil="true"/>
    <OECDPinnedBy xmlns="f4895bf2-9ca5-4628-9927-264e60050b64">
      <UserInfo>
        <DisplayName/>
        <AccountId xsi:nil="true"/>
        <AccountType/>
      </UserInfo>
    </OECDPinnedBy>
    <dbdcbb51bc004245ab71674fd1b8a07e xmlns="f4895bf2-9ca5-4628-9927-264e60050b64" xsi:nil="true"/>
    <debbcac353074a85a171539c83776b5b xmlns="f4895bf2-9ca5-4628-9927-264e60050b64">
      <Terms xmlns="http://schemas.microsoft.com/office/infopath/2007/PartnerControls"/>
    </debbcac353074a85a171539c83776b5b>
    <OECDMainProject xmlns="f4895bf2-9ca5-4628-9927-264e60050b64" xsi:nil="true"/>
    <d1157d34cb3e4b4d92eb2dc96654fa68 xmlns="f4895bf2-9ca5-4628-9927-264e60050b64" xsi:nil="true"/>
    <OECDlanguage xmlns="ca82dde9-3436-4d3d-bddd-d31447390034">English</OECDlanguage>
    <eSharePWBTaxHTField0 xmlns="c9f238dd-bb73-4aef-a7a5-d644ad823e52">
      <Terms xmlns="http://schemas.microsoft.com/office/infopath/2007/PartnerControls">
        <TermInfo xmlns="http://schemas.microsoft.com/office/infopath/2007/PartnerControls">
          <TermName xmlns="http://schemas.microsoft.com/office/infopath/2007/PartnerControls">3.2.2.1 Medium Term Prospects for Markets and Policies (five analytical reports, two annual Outlook reports and one regional Outlook report, three annual policy scenarios, two conferences, seven meetings, one database)</TermName>
          <TermId xmlns="http://schemas.microsoft.com/office/infopath/2007/PartnerControls">aff9525e-5ca4-471b-a6c5-1898239f3482</TermId>
        </TermInfo>
      </Terms>
    </eSharePWBTaxHTField0>
    <OECDProjectMembers xmlns="f4895bf2-9ca5-4628-9927-264e60050b64">
      <UserInfo>
        <DisplayName/>
        <AccountId xsi:nil="true"/>
        <AccountType/>
      </UserInfo>
    </OECDProjectMembers>
    <OECDMeetingDate xmlns="54c4cd27-f286-408f-9ce0-33c1e0f3ab39" xsi:nil="true"/>
    <OECDProjectManager xmlns="f4895bf2-9ca5-4628-9927-264e60050b64">
      <UserInfo>
        <DisplayName/>
        <AccountId xsi:nil="true"/>
        <AccountType/>
      </UserInfo>
    </OECDProjectManager>
    <OECDProjectLookup xmlns="f4895bf2-9ca5-4628-9927-264e60050b64" xsi:nil="true"/>
  </documentManagement>
</p:properties>
</file>

<file path=customXml/item2.xml><?xml version="1.0" encoding="utf-8"?>
<?mso-contentType ?>
<SharedContentType xmlns="Microsoft.SharePoint.Taxonomy.ContentTypeSync" SourceId="27ec883c-a62c-444f-a935-fcddb579e39d" ContentTypeId="0x0101008B4DD370EC31429186F3AD49F0D3098F004A77CEA22D3A40738DB9741B0FD4187A" PreviousValue="false"/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Presentation" ma:contentTypeID="0x0101008B4DD370EC31429186F3AD49F0D3098F004A77CEA22D3A40738DB9741B0FD4187A0081A297DA330C4955888849EBD611C2260009BA38F81C21774C93C22498CC5641E1" ma:contentTypeVersion="225" ma:contentTypeDescription="" ma:contentTypeScope="" ma:versionID="469bd5cdc72913442d1f1d401c01ab5c">
  <xsd:schema xmlns:xsd="http://www.w3.org/2001/XMLSchema" xmlns:xs="http://www.w3.org/2001/XMLSchema" xmlns:p="http://schemas.microsoft.com/office/2006/metadata/properties" xmlns:ns1="http://schemas.microsoft.com/sharepoint/v3" xmlns:ns2="54c4cd27-f286-408f-9ce0-33c1e0f3ab39" xmlns:ns3="218edd1d-d930-43a9-98e4-fcc7048dc93f" xmlns:ns4="ca82dde9-3436-4d3d-bddd-d31447390034" xmlns:ns5="f4895bf2-9ca5-4628-9927-264e60050b64" xmlns:ns6="c9f238dd-bb73-4aef-a7a5-d644ad823e52" targetNamespace="http://schemas.microsoft.com/office/2006/metadata/properties" ma:root="true" ma:fieldsID="f6246318f8aea019044a435bb4e4ee42" ns1:_="" ns2:_="" ns3:_="" ns4:_="" ns5:_="" ns6:_="">
    <xsd:import namespace="http://schemas.microsoft.com/sharepoint/v3"/>
    <xsd:import namespace="54c4cd27-f286-408f-9ce0-33c1e0f3ab39"/>
    <xsd:import namespace="218edd1d-d930-43a9-98e4-fcc7048dc93f"/>
    <xsd:import namespace="ca82dde9-3436-4d3d-bddd-d31447390034"/>
    <xsd:import namespace="f4895bf2-9ca5-4628-9927-264e60050b64"/>
    <xsd:import namespace="c9f238dd-bb73-4aef-a7a5-d644ad823e52"/>
    <xsd:element name="properties">
      <xsd:complexType>
        <xsd:sequence>
          <xsd:element name="documentManagement">
            <xsd:complexType>
              <xsd:all>
                <xsd:element ref="ns2:OECDMeetingDate" minOccurs="0"/>
                <xsd:element ref="ns4:OECDlanguage" minOccurs="0"/>
                <xsd:element ref="ns3:OECDExpirationDate" minOccurs="0"/>
                <xsd:element ref="ns5:OECDProjectLookup" minOccurs="0"/>
                <xsd:element ref="ns5:OECDProjectManager" minOccurs="0"/>
                <xsd:element ref="ns5:OECDProjectMembers" minOccurs="0"/>
                <xsd:element ref="ns5:OECDMainProject" minOccurs="0"/>
                <xsd:element ref="ns5:OECDPinnedBy" minOccurs="0"/>
                <xsd:element ref="ns2:OECDKimStatus" minOccurs="0"/>
                <xsd:element ref="ns3:_dlc_DocIdPersistId" minOccurs="0"/>
                <xsd:element ref="ns5:OECDTagsCache" minOccurs="0"/>
                <xsd:element ref="ns3:_dlc_DocId" minOccurs="0"/>
                <xsd:element ref="ns3:_dlc_DocIdUrl" minOccurs="0"/>
                <xsd:element ref="ns6:eShareKeywordsTaxHTField0" minOccurs="0"/>
                <xsd:element ref="ns6:eShareTopicTaxHTField0" minOccurs="0"/>
                <xsd:element ref="ns6:eShareCountryTaxHTField0" minOccurs="0"/>
                <xsd:element ref="ns6:eSharePWBTaxHTField0" minOccurs="0"/>
                <xsd:element ref="ns4:TaxCatchAllLabel" minOccurs="0"/>
                <xsd:element ref="ns4:TaxCatchAll" minOccurs="0"/>
                <xsd:element ref="ns2:OECDKimProvenance" minOccurs="0"/>
                <xsd:element ref="ns5:Project_x003a_Project_x0020_status" minOccurs="0"/>
                <xsd:element ref="ns2:OECDKimBussinessContext" minOccurs="0"/>
                <xsd:element ref="ns5:dbdcbb51bc004245ab71674fd1b8a07e" minOccurs="0"/>
                <xsd:element ref="ns5:d1157d34cb3e4b4d92eb2dc96654fa68" minOccurs="0"/>
                <xsd:element ref="ns6:eShareCommitteeTaxHTField0" minOccurs="0"/>
                <xsd:element ref="ns3:j89cecd0b5a3476faf70cc48721566a0" minOccurs="0"/>
                <xsd:element ref="ns5:debbcac353074a85a171539c83776b5b" minOccurs="0"/>
                <xsd:element ref="ns1:DocumentSetDescrip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DocumentSetDescription" ma:index="42" nillable="true" ma:displayName="Description" ma:description="A description of the Document Set" ma:internalName="DocumentSetDescription" ma:readOnly="fals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4c4cd27-f286-408f-9ce0-33c1e0f3ab39" elementFormDefault="qualified">
    <xsd:import namespace="http://schemas.microsoft.com/office/2006/documentManagement/types"/>
    <xsd:import namespace="http://schemas.microsoft.com/office/infopath/2007/PartnerControls"/>
    <xsd:element name="OECDMeetingDate" ma:index="4" nillable="true" ma:displayName="Meeting Date" ma:default="" ma:format="DateOnly" ma:hidden="true" ma:internalName="OECDMeetingDate" ma:readOnly="false">
      <xsd:simpleType>
        <xsd:restriction base="dms:DateTime"/>
      </xsd:simpleType>
    </xsd:element>
    <xsd:element name="OECDKimStatus" ma:index="16" nillable="true" ma:displayName="Kim status" ma:default="Draft" ma:description="" ma:format="Dropdown" ma:hidden="true" ma:internalName="OECDKimStatus">
      <xsd:simpleType>
        <xsd:restriction base="dms:Choice">
          <xsd:enumeration value="Draft"/>
          <xsd:enumeration value="Final"/>
        </xsd:restriction>
      </xsd:simpleType>
    </xsd:element>
    <xsd:element name="OECDKimProvenance" ma:index="33" nillable="true" ma:displayName="Kim provenance" ma:description="" ma:hidden="true" ma:internalName="OECDKimProvenance" ma:readOnly="false">
      <xsd:simpleType>
        <xsd:restriction base="dms:Text">
          <xsd:maxLength value="255"/>
        </xsd:restriction>
      </xsd:simpleType>
    </xsd:element>
    <xsd:element name="OECDKimBussinessContext" ma:index="35" nillable="true" ma:displayName="Kim business context" ma:description="" ma:hidden="true" ma:internalName="OECDKimBussinessContext" ma:readOnly="fals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18edd1d-d930-43a9-98e4-fcc7048dc93f" elementFormDefault="qualified">
    <xsd:import namespace="http://schemas.microsoft.com/office/2006/documentManagement/types"/>
    <xsd:import namespace="http://schemas.microsoft.com/office/infopath/2007/PartnerControls"/>
    <xsd:element name="OECDExpirationDate" ma:index="8" nillable="true" ma:displayName="Highlights" ma:default="" ma:description="" ma:format="DateOnly" ma:hidden="true" ma:indexed="true" ma:internalName="OECDExpirationDate">
      <xsd:simpleType>
        <xsd:restriction base="dms:DateTime"/>
      </xsd:simpleType>
    </xsd:element>
    <xsd:element name="_dlc_DocIdPersistId" ma:index="18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_dlc_DocId" ma:index="20" nillable="true" ma:displayName="Document ID" ma:description="" ma:hidden="true" ma:internalName="_dlc_DocId" ma:readOnly="true">
      <xsd:simpleType>
        <xsd:restriction base="dms:Text"/>
      </xsd:simpleType>
    </xsd:element>
    <xsd:element name="_dlc_DocIdUrl" ma:index="23" nillable="true" ma:displayName="Document ID" ma:description="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j89cecd0b5a3476faf70cc48721566a0" ma:index="39" nillable="true" ma:taxonomy="true" ma:internalName="j89cecd0b5a3476faf70cc48721566a0" ma:taxonomyFieldName="OECDHorizontalProjects" ma:displayName="Horizontal project" ma:readOnly="false" ma:default="" ma:fieldId="389cecd0-b5a3-476f-af70-cc48721566a0" ma:taxonomyMulti="true" ma:sspId="27ec883c-a62c-444f-a935-fcddb579e39d" ma:termSetId="d3ca0e0e-65f9-44bf-9d98-5271504f6d61" ma:anchorId="00000000-0000-0000-0000-000000000000" ma:open="fals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a82dde9-3436-4d3d-bddd-d31447390034" elementFormDefault="qualified">
    <xsd:import namespace="http://schemas.microsoft.com/office/2006/documentManagement/types"/>
    <xsd:import namespace="http://schemas.microsoft.com/office/infopath/2007/PartnerControls"/>
    <xsd:element name="OECDlanguage" ma:index="5" nillable="true" ma:displayName="Document language" ma:default="English" ma:description="" ma:format="Dropdown" ma:hidden="true" ma:internalName="OECDlanguage" ma:readOnly="false">
      <xsd:simpleType>
        <xsd:restriction base="dms:Choice">
          <xsd:enumeration value="English"/>
          <xsd:enumeration value="French"/>
        </xsd:restriction>
      </xsd:simpleType>
    </xsd:element>
    <xsd:element name="TaxCatchAllLabel" ma:index="29" nillable="true" ma:displayName="Taxonomy Catch All Column1" ma:hidden="true" ma:list="{bf0e96e7-7f37-457e-b72e-3bf508f8da33}" ma:internalName="TaxCatchAllLabel" ma:readOnly="true" ma:showField="CatchAllDataLabel" ma:web="218edd1d-d930-43a9-98e4-fcc7048dc93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" ma:index="32" nillable="true" ma:displayName="Taxonomy Catch All Column" ma:hidden="true" ma:list="{bf0e96e7-7f37-457e-b72e-3bf508f8da33}" ma:internalName="TaxCatchAll" ma:showField="CatchAllData" ma:web="218edd1d-d930-43a9-98e4-fcc7048dc93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4895bf2-9ca5-4628-9927-264e60050b64" elementFormDefault="qualified">
    <xsd:import namespace="http://schemas.microsoft.com/office/2006/documentManagement/types"/>
    <xsd:import namespace="http://schemas.microsoft.com/office/infopath/2007/PartnerControls"/>
    <xsd:element name="OECDProjectLookup" ma:index="9" nillable="true" ma:displayName="Project" ma:description="" ma:hidden="true" ma:indexed="true" ma:list="0162ff36-77c1-464f-a633-26873384d4aa" ma:internalName="OECDProjectLookup" ma:readOnly="false" ma:showField="OECDShortProjectName" ma:web="f4895bf2-9ca5-4628-9927-264e60050b64">
      <xsd:simpleType>
        <xsd:restriction base="dms:Lookup"/>
      </xsd:simpleType>
    </xsd:element>
    <xsd:element name="OECDProjectManager" ma:index="10" nillable="true" ma:displayName="Project manager" ma:description="" ma:hidden="true" ma:indexed="true" ma:internalName="OECDProjectManager" ma:readOnly="fals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OECDProjectMembers" ma:index="11" nillable="true" ma:displayName="Project members" ma:description="" ma:hidden="true" ma:internalName="OECDProjectMembers" ma:readOnly="fals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OECDMainProject" ma:index="14" nillable="true" ma:displayName="Main project" ma:description="" ma:hidden="true" ma:indexed="true" ma:list="0162ff36-77c1-464f-a633-26873384d4aa" ma:internalName="OECDMainProject" ma:readOnly="false" ma:showField="OECDShortProjectName">
      <xsd:simpleType>
        <xsd:restriction base="dms:Lookup"/>
      </xsd:simpleType>
    </xsd:element>
    <xsd:element name="OECDPinnedBy" ma:index="15" nillable="true" ma:displayName="Pinned by" ma:description="" ma:hidden="true" ma:internalName="OECDPinnedBy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OECDTagsCache" ma:index="19" nillable="true" ma:displayName="Tags cache" ma:description="" ma:hidden="true" ma:internalName="OECDTagsCache">
      <xsd:simpleType>
        <xsd:restriction base="dms:Note"/>
      </xsd:simpleType>
    </xsd:element>
    <xsd:element name="Project_x003a_Project_x0020_status" ma:index="34" nillable="true" ma:displayName="Project:Project status" ma:hidden="true" ma:list="0162ff36-77c1-464f-a633-26873384d4aa" ma:internalName="Project_x003A_Project_x0020_status" ma:readOnly="true" ma:showField="OECDProjectStatus" ma:web="f4895bf2-9ca5-4628-9927-264e60050b64">
      <xsd:simpleType>
        <xsd:restriction base="dms:Lookup"/>
      </xsd:simpleType>
    </xsd:element>
    <xsd:element name="dbdcbb51bc004245ab71674fd1b8a07e" ma:index="36" nillable="true" ma:displayName="Deliverable partners_0" ma:hidden="true" ma:internalName="dbdcbb51bc004245ab71674fd1b8a07e">
      <xsd:simpleType>
        <xsd:restriction base="dms:Note"/>
      </xsd:simpleType>
    </xsd:element>
    <xsd:element name="d1157d34cb3e4b4d92eb2dc96654fa68" ma:index="37" nillable="true" ma:displayName="Deliverable owner_0" ma:hidden="true" ma:internalName="d1157d34cb3e4b4d92eb2dc96654fa68">
      <xsd:simpleType>
        <xsd:restriction base="dms:Note"/>
      </xsd:simpleType>
    </xsd:element>
    <xsd:element name="debbcac353074a85a171539c83776b5b" ma:index="40" nillable="true" ma:taxonomy="true" ma:internalName="debbcac353074a85a171539c83776b5b" ma:taxonomyFieldName="OECDProjectOwnerStructure" ma:displayName="Project owner" ma:readOnly="false" ma:default="" ma:fieldId="debbcac3-5307-4a85-a171-539c83776b5b" ma:taxonomyMulti="true" ma:sspId="27ec883c-a62c-444f-a935-fcddb579e39d" ma:termSetId="aeec4dcb-19ee-4bc0-941f-681845b568c9" ma:anchorId="00000000-0000-0000-0000-000000000000" ma:open="fals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9f238dd-bb73-4aef-a7a5-d644ad823e52" elementFormDefault="qualified">
    <xsd:import namespace="http://schemas.microsoft.com/office/2006/documentManagement/types"/>
    <xsd:import namespace="http://schemas.microsoft.com/office/infopath/2007/PartnerControls"/>
    <xsd:element name="eShareKeywordsTaxHTField0" ma:index="24" nillable="true" ma:taxonomy="true" ma:internalName="eShareKeywordsTaxHTField0" ma:taxonomyFieldName="OECDKeywords" ma:displayName="Keywords" ma:default="" ma:fieldId="8a7c3663-990d-467c-b1b8-bb4b775674ad" ma:taxonomyMulti="true" ma:sspId="27ec883c-a62c-444f-a935-fcddb579e39d" ma:termSetId="f51791ee-8e04-4654-a875-fc747102cd45" ma:anchorId="00000000-0000-0000-0000-000000000000" ma:open="true" ma:isKeyword="false">
      <xsd:complexType>
        <xsd:sequence>
          <xsd:element ref="pc:Terms" minOccurs="0" maxOccurs="1"/>
        </xsd:sequence>
      </xsd:complexType>
    </xsd:element>
    <xsd:element name="eShareTopicTaxHTField0" ma:index="25" nillable="true" ma:taxonomy="true" ma:internalName="eShareTopicTaxHTField0" ma:taxonomyFieldName="OECDTopic" ma:displayName="Topic" ma:readOnly="false" ma:default="" ma:fieldId="9b5335f8-765c-484a-86dd-d10580650a95" ma:taxonomyMulti="true" ma:sspId="27ec883c-a62c-444f-a935-fcddb579e39d" ma:termSetId="d0043ed9-7fdc-4b21-8641-a864cc50d2b2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eShareCountryTaxHTField0" ma:index="26" nillable="true" ma:taxonomy="true" ma:internalName="eShareCountryTaxHTField0" ma:taxonomyFieldName="OECDCountry" ma:displayName="Country" ma:readOnly="false" ma:default="" ma:fieldId="aa366335-bba6-4f71-86c6-f91b1ae503c2" ma:taxonomyMulti="true" ma:sspId="27ec883c-a62c-444f-a935-fcddb579e39d" ma:termSetId="e1026e78-e24d-4b33-a8f4-6ff75b8e5ad2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eSharePWBTaxHTField0" ma:index="28" nillable="true" ma:taxonomy="true" ma:internalName="eSharePWBTaxHTField0" ma:taxonomyFieldName="OECDPWB" ma:displayName="PWB" ma:readOnly="false" ma:default="" ma:fieldId="fe327ce1-b783-48aa-9b0b-52ad26d1c9f6" ma:taxonomyMulti="true" ma:sspId="27ec883c-a62c-444f-a935-fcddb579e39d" ma:termSetId="7bc7477d-4ef0-4820-a158-bb7b3cda138d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eShareCommitteeTaxHTField0" ma:index="38" nillable="true" ma:taxonomy="true" ma:internalName="eShareCommitteeTaxHTField0" ma:taxonomyFieldName="OECDCommittee" ma:displayName="Committee" ma:readOnly="false" ma:default="" ma:fieldId="29494d90-e667-47b5-adc1-d09dfb5832ab" ma:sspId="27ec883c-a62c-444f-a935-fcddb579e39d" ma:termSetId="87919aae-be42-4481-84cf-2389a5c84ac4" ma:anchorId="00000000-0000-0000-0000-000000000000" ma:open="false" ma:isKeyword="false">
      <xsd:complexType>
        <xsd:sequence>
          <xsd:element ref="pc:Terms" minOccurs="0" maxOccurs="1"/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17" ma:displayName="Content Type"/>
        <xsd:element ref="dc:title" minOccurs="0" maxOccurs="1" ma:index="0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?mso-contentType ?>
<spe:Receivers xmlns:spe="http://schemas.microsoft.com/sharepoint/events"/>
</file>

<file path=customXml/item5.xml><?xml version="1.0" encoding="utf-8"?>
<?mso-contentType ?>
<CtFieldPriority xmlns="http://www.oecd.org/eshare/projectsentre/CtFieldPriority/" xmlns:i="http://www.w3.org/2001/XMLSchema-instance">
  <PriorityFields xmlns:a="http://schemas.microsoft.com/2003/10/Serialization/Arrays">
    <a:string>Title</a:string>
    <a:string>OECDCountry</a:string>
    <a:string>OECDTopic</a:string>
    <a:string>OECDKeywords</a:string>
  </PriorityFields>
</CtFieldPriority>
</file>

<file path=customXml/item6.xml><?xml version="1.0" encoding="utf-8"?>
<?mso-contentType ?>
<FormTemplates xmlns="http://schemas.microsoft.com/sharepoint/v3/contenttype/forms">
  <Display>OECDListFormCollapsible</Display>
  <Edit>OECDListFormCollapsible</Edit>
  <New>OECDListFormCollapsible</New>
</FormTemplates>
</file>

<file path=customXml/itemProps1.xml><?xml version="1.0" encoding="utf-8"?>
<ds:datastoreItem xmlns:ds="http://schemas.openxmlformats.org/officeDocument/2006/customXml" ds:itemID="{290862B9-D2EA-4931-8EE8-965898DCE1DB}">
  <ds:schemaRefs>
    <ds:schemaRef ds:uri="http://purl.org/dc/terms/"/>
    <ds:schemaRef ds:uri="http://schemas.microsoft.com/office/infopath/2007/PartnerControls"/>
    <ds:schemaRef ds:uri="http://schemas.microsoft.com/sharepoint/v3/fields"/>
    <ds:schemaRef ds:uri="http://www.w3.org/XML/1998/namespace"/>
    <ds:schemaRef ds:uri="http://schemas.openxmlformats.org/package/2006/metadata/core-properties"/>
    <ds:schemaRef ds:uri="218edd1d-d930-43a9-98e4-fcc7048dc93f"/>
    <ds:schemaRef ds:uri="54c4cd27-f286-408f-9ce0-33c1e0f3ab39"/>
    <ds:schemaRef ds:uri="http://purl.org/dc/elements/1.1/"/>
    <ds:schemaRef ds:uri="http://schemas.microsoft.com/office/2006/documentManagement/types"/>
    <ds:schemaRef ds:uri="c9f238dd-bb73-4aef-a7a5-d644ad823e52"/>
    <ds:schemaRef ds:uri="ca82dde9-3436-4d3d-bddd-d31447390034"/>
    <ds:schemaRef ds:uri="f2bcac11-1503-4e62-a747-174b39436b38"/>
    <ds:schemaRef ds:uri="http://schemas.microsoft.com/sharepoint/v3"/>
    <ds:schemaRef ds:uri="http://schemas.microsoft.com/office/2006/metadata/properties"/>
    <ds:schemaRef ds:uri="http://purl.org/dc/dcmitype/"/>
    <ds:schemaRef ds:uri="f4895bf2-9ca5-4628-9927-264e60050b64"/>
  </ds:schemaRefs>
</ds:datastoreItem>
</file>

<file path=customXml/itemProps2.xml><?xml version="1.0" encoding="utf-8"?>
<ds:datastoreItem xmlns:ds="http://schemas.openxmlformats.org/officeDocument/2006/customXml" ds:itemID="{30C703A0-9CA5-45CF-8B87-E28E696B20FC}">
  <ds:schemaRefs>
    <ds:schemaRef ds:uri="Microsoft.SharePoint.Taxonomy.ContentTypeSync"/>
  </ds:schemaRefs>
</ds:datastoreItem>
</file>

<file path=customXml/itemProps3.xml><?xml version="1.0" encoding="utf-8"?>
<ds:datastoreItem xmlns:ds="http://schemas.openxmlformats.org/officeDocument/2006/customXml" ds:itemID="{9737A173-0B0F-419B-A32C-71BB87DDCD4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54c4cd27-f286-408f-9ce0-33c1e0f3ab39"/>
    <ds:schemaRef ds:uri="218edd1d-d930-43a9-98e4-fcc7048dc93f"/>
    <ds:schemaRef ds:uri="ca82dde9-3436-4d3d-bddd-d31447390034"/>
    <ds:schemaRef ds:uri="f4895bf2-9ca5-4628-9927-264e60050b64"/>
    <ds:schemaRef ds:uri="c9f238dd-bb73-4aef-a7a5-d644ad823e52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4.xml><?xml version="1.0" encoding="utf-8"?>
<ds:datastoreItem xmlns:ds="http://schemas.openxmlformats.org/officeDocument/2006/customXml" ds:itemID="{811114D3-B3B2-45A6-9922-4AD7FDFFE7F3}">
  <ds:schemaRefs>
    <ds:schemaRef ds:uri="http://schemas.microsoft.com/sharepoint/events"/>
  </ds:schemaRefs>
</ds:datastoreItem>
</file>

<file path=customXml/itemProps5.xml><?xml version="1.0" encoding="utf-8"?>
<ds:datastoreItem xmlns:ds="http://schemas.openxmlformats.org/officeDocument/2006/customXml" ds:itemID="{413190EF-1D1D-4081-827F-E26DF8E7B66C}">
  <ds:schemaRefs>
    <ds:schemaRef ds:uri="http://www.oecd.org/eshare/projectsentre/CtFieldPriority/"/>
    <ds:schemaRef ds:uri="http://schemas.microsoft.com/2003/10/Serialization/Arrays"/>
  </ds:schemaRefs>
</ds:datastoreItem>
</file>

<file path=customXml/itemProps6.xml><?xml version="1.0" encoding="utf-8"?>
<ds:datastoreItem xmlns:ds="http://schemas.openxmlformats.org/officeDocument/2006/customXml" ds:itemID="{55EDAACD-244F-4046-A6AD-B11269BCB4F8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57082</TotalTime>
  <Words>605</Words>
  <Application>Microsoft Office PowerPoint</Application>
  <PresentationFormat>On-screen Show (4:3)</PresentationFormat>
  <Paragraphs>141</Paragraphs>
  <Slides>22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7" baseType="lpstr">
      <vt:lpstr>Aharoni</vt:lpstr>
      <vt:lpstr>Arial</vt:lpstr>
      <vt:lpstr>Calibri</vt:lpstr>
      <vt:lpstr>Constantia</vt:lpstr>
      <vt:lpstr>Default Design</vt:lpstr>
      <vt:lpstr>PowerPoint Presentation</vt:lpstr>
      <vt:lpstr>Outline</vt:lpstr>
      <vt:lpstr>What is the  OECD-FAO Agricultural Outlook?</vt:lpstr>
      <vt:lpstr>OECD-FAO Agricultural Outlook</vt:lpstr>
      <vt:lpstr>The food price crisis, ten years later…</vt:lpstr>
      <vt:lpstr>Declining real prices are expected  for almost all commodities</vt:lpstr>
      <vt:lpstr>Demand for agricultural commodities  to grow more slowly in the coming decade</vt:lpstr>
      <vt:lpstr>Most additional food demand will come from Sub-Saharan Africa, India and China</vt:lpstr>
      <vt:lpstr>Nutrition in LDCs will continue to be poor</vt:lpstr>
      <vt:lpstr>Global feed demand will outpace food demand as meat production intensifies</vt:lpstr>
      <vt:lpstr>Biofuel growth slows down, reducing  the demand growth for feedstocks</vt:lpstr>
      <vt:lpstr>Growth in demand for agricultural commodities slows down – except for dairy</vt:lpstr>
      <vt:lpstr>Agriculture and fisheries production will grow fastest in developing regions </vt:lpstr>
      <vt:lpstr>Trade: Specialisation between regions  is increasing over time</vt:lpstr>
      <vt:lpstr>Russia and Ukraine have emerged  as major cereal exporters</vt:lpstr>
      <vt:lpstr>As demand growth slows down, so do agricultural trade volumes</vt:lpstr>
      <vt:lpstr>Exports will remain concentrated among a small number of exporters</vt:lpstr>
      <vt:lpstr>Imports will remain more dispersed</vt:lpstr>
      <vt:lpstr>Despite downward trend, risk of temporary price increases remains</vt:lpstr>
      <vt:lpstr>Visit www.agri-outlook.org for data, background, and interactive charts</vt:lpstr>
      <vt:lpstr>Visit www.agri-outlook.org for data, background, and interactive charts</vt:lpstr>
      <vt:lpstr>PowerPoint Presentation</vt:lpstr>
    </vt:vector>
  </TitlesOfParts>
  <Company>FAO of the UN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Steiner, Katharina (ESTM)</dc:creator>
  <cp:lastModifiedBy>BUSANA Marc (AGRI)</cp:lastModifiedBy>
  <cp:revision>15234</cp:revision>
  <cp:lastPrinted>2017-03-22T11:08:44Z</cp:lastPrinted>
  <dcterms:created xsi:type="dcterms:W3CDTF">2009-05-05T13:12:40Z</dcterms:created>
  <dcterms:modified xsi:type="dcterms:W3CDTF">2018-10-16T06:09:24Z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0x0101008B4DD370EC31429186F3AD49F0D3098F004A77CEA22D3A40738DB9741B0FD4187A0081A297DA330C4955888849EBD611C2260009BA38F81C21774C93C22498CC5641E1</vt:lpwstr>
  </property>
  <property fmtid="{D5CDD505-2E9C-101B-9397-08002B2CF9AE}" pid="3" name="OECDProjectOwnerStructure">
    <vt:lpwstr>371;#TAD/ATM|7009e185-66c0-4ac0-b493-38eef35eff57</vt:lpwstr>
  </property>
  <property fmtid="{D5CDD505-2E9C-101B-9397-08002B2CF9AE}" pid="4" name="OECDCountry">
    <vt:lpwstr>17;#People's Republic of China|6bae93fe-2f76-4e7d-bcc6-42f3c4d46c0d</vt:lpwstr>
  </property>
  <property fmtid="{D5CDD505-2E9C-101B-9397-08002B2CF9AE}" pid="5" name="OECDTopic">
    <vt:lpwstr/>
  </property>
  <property fmtid="{D5CDD505-2E9C-101B-9397-08002B2CF9AE}" pid="6" name="OECDCommittee">
    <vt:lpwstr>27;#Joint Working Party on Agriculture and Trade|55517afc-564f-45cf-a893-cbf5e5b8510c</vt:lpwstr>
  </property>
  <property fmtid="{D5CDD505-2E9C-101B-9397-08002B2CF9AE}" pid="7" name="OECDPWB">
    <vt:lpwstr>822;#3.2.2.1 Medium Term Prospects for Markets and Policies (two annual reports, model updates, monthly reports and a database)|6b38066e-c446-47dc-9f02-b890cf0a60c0</vt:lpwstr>
  </property>
  <property fmtid="{D5CDD505-2E9C-101B-9397-08002B2CF9AE}" pid="8" name="OECDKeywords">
    <vt:lpwstr>821;#Agricultural Outlook 2015|88ec3d79-9e96-4cb5-90b4-69f04a0ba0cb</vt:lpwstr>
  </property>
  <property fmtid="{D5CDD505-2E9C-101B-9397-08002B2CF9AE}" pid="9" name="OECDHorizontalProjects">
    <vt:lpwstr/>
  </property>
  <property fmtid="{D5CDD505-2E9C-101B-9397-08002B2CF9AE}" pid="10" name="_docset_NoMedatataSyncRequired">
    <vt:lpwstr>False</vt:lpwstr>
  </property>
  <property fmtid="{D5CDD505-2E9C-101B-9397-08002B2CF9AE}" pid="11" name="eShareOrganisationTaxHTField0">
    <vt:lpwstr/>
  </property>
  <property fmtid="{D5CDD505-2E9C-101B-9397-08002B2CF9AE}" pid="12" name="OECDOrganisation">
    <vt:lpwstr/>
  </property>
  <property fmtid="{D5CDD505-2E9C-101B-9397-08002B2CF9AE}" pid="13" name="eSharePWBTaxHTField0">
    <vt:lpwstr>3.2.2.1 Medium Term Prospects for Markets and Policies (two annual reports, model updates, monthly reports and a database)|6b38066e-c446-47dc-9f02-b890cf0a60c0</vt:lpwstr>
  </property>
</Properties>
</file>