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handoutMasterIdLst>
    <p:handoutMasterId r:id="rId19"/>
  </p:handoutMasterIdLst>
  <p:sldIdLst>
    <p:sldId id="327" r:id="rId6"/>
    <p:sldId id="386" r:id="rId7"/>
    <p:sldId id="397" r:id="rId8"/>
    <p:sldId id="395" r:id="rId9"/>
    <p:sldId id="399" r:id="rId10"/>
    <p:sldId id="364" r:id="rId11"/>
    <p:sldId id="365" r:id="rId12"/>
    <p:sldId id="398" r:id="rId13"/>
    <p:sldId id="390" r:id="rId14"/>
    <p:sldId id="391" r:id="rId15"/>
    <p:sldId id="389" r:id="rId16"/>
    <p:sldId id="396" r:id="rId17"/>
  </p:sldIdLst>
  <p:sldSz cx="9144000" cy="6858000" type="screen4x3"/>
  <p:notesSz cx="6669088" cy="9753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8" userDrawn="1">
          <p15:clr>
            <a:srgbClr val="A4A3A4"/>
          </p15:clr>
        </p15:guide>
        <p15:guide id="2" pos="2104" userDrawn="1">
          <p15:clr>
            <a:srgbClr val="A4A3A4"/>
          </p15:clr>
        </p15:guide>
        <p15:guide id="3" orient="horz" pos="3072" userDrawn="1">
          <p15:clr>
            <a:srgbClr val="A4A3A4"/>
          </p15:clr>
        </p15:guide>
        <p15:guide id="4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THOMEUF Leila Therese (AGRI)" initials="BL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7E93"/>
    <a:srgbClr val="96A519"/>
    <a:srgbClr val="3996A5"/>
    <a:srgbClr val="42A62A"/>
    <a:srgbClr val="97BF0D"/>
    <a:srgbClr val="75195B"/>
    <a:srgbClr val="EE8032"/>
    <a:srgbClr val="EE7D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84" autoAdjust="0"/>
    <p:restoredTop sz="84471" autoAdjust="0"/>
  </p:normalViewPr>
  <p:slideViewPr>
    <p:cSldViewPr>
      <p:cViewPr varScale="1">
        <p:scale>
          <a:sx n="58" d="100"/>
          <a:sy n="58" d="100"/>
        </p:scale>
        <p:origin x="150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3948" y="-84"/>
      </p:cViewPr>
      <p:guideLst>
        <p:guide orient="horz" pos="3078"/>
        <p:guide pos="2104"/>
        <p:guide orient="horz" pos="3072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KRADA\AppData\Local\Microsoft\Windows\INetCache\Content.Outlook\9C1CHM2Y\export%20in%20prod%20valu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GB" dirty="0"/>
              <a:t>Share of Export Values in Production Values (in %)</a:t>
            </a:r>
          </a:p>
        </c:rich>
      </c:tx>
      <c:layout>
        <c:manualLayout>
          <c:xMode val="edge"/>
          <c:yMode val="edge"/>
          <c:x val="0.23520503528771244"/>
          <c:y val="3.070897001140613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5824062294917811E-2"/>
          <c:y val="8.8102267450922755E-2"/>
          <c:w val="0.92223956345320313"/>
          <c:h val="0.854401125964845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'[export in prod values.xlsx]Source Chart'!$E$14</c:f>
              <c:strCache>
                <c:ptCount val="1"/>
                <c:pt idx="0">
                  <c:v>Agri primary products</c:v>
                </c:pt>
              </c:strCache>
            </c:strRef>
          </c:tx>
          <c:spPr>
            <a:solidFill>
              <a:srgbClr val="92B54B"/>
            </a:solidFill>
          </c:spPr>
          <c:invertIfNegative val="0"/>
          <c:dLbls>
            <c:dLbl>
              <c:idx val="3"/>
              <c:layout>
                <c:manualLayout>
                  <c:x val="1.3674389107434363E-3"/>
                  <c:y val="8.370260792940509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398-47DA-9D8F-C20565353B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'[export in prod values.xlsx]Source Chart'!$F$13:$N$13</c:f>
              <c:numCache>
                <c:formatCode>0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'[export in prod values.xlsx]Source Chart'!$F$14:$N$14</c:f>
              <c:numCache>
                <c:formatCode>#,##0.0</c:formatCode>
                <c:ptCount val="9"/>
                <c:pt idx="0">
                  <c:v>7.6911176533551178</c:v>
                </c:pt>
                <c:pt idx="1">
                  <c:v>7.5730604951068301</c:v>
                </c:pt>
                <c:pt idx="2">
                  <c:v>9.0529830699938021</c:v>
                </c:pt>
                <c:pt idx="3">
                  <c:v>9.8485051213777073</c:v>
                </c:pt>
                <c:pt idx="4">
                  <c:v>10.320238700566152</c:v>
                </c:pt>
                <c:pt idx="5">
                  <c:v>10.786253939041361</c:v>
                </c:pt>
                <c:pt idx="6">
                  <c:v>11.057072450680163</c:v>
                </c:pt>
                <c:pt idx="7">
                  <c:v>11.763335211565797</c:v>
                </c:pt>
                <c:pt idx="8">
                  <c:v>12.336403940153673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398-47DA-9D8F-C20565353B2D}"/>
            </c:ext>
          </c:extLst>
        </c:ser>
        <c:ser>
          <c:idx val="1"/>
          <c:order val="1"/>
          <c:tx>
            <c:strRef>
              <c:f>'[export in prod values.xlsx]Source Chart'!$E$15</c:f>
              <c:strCache>
                <c:ptCount val="1"/>
                <c:pt idx="0">
                  <c:v>Food industry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dLbl>
              <c:idx val="6"/>
              <c:layout>
                <c:manualLayout>
                  <c:x val="1.367438910743386E-3"/>
                  <c:y val="8.370260792940509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398-47DA-9D8F-C20565353B2D}"/>
                </c:ext>
              </c:extLst>
            </c:dLbl>
            <c:dLbl>
              <c:idx val="7"/>
              <c:layout>
                <c:manualLayout>
                  <c:x val="-1.0027769503802487E-16"/>
                  <c:y val="1.04628259911756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398-47DA-9D8F-C20565353B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fr-F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'[export in prod values.xlsx]Source Chart'!$F$13:$N$13</c:f>
              <c:numCache>
                <c:formatCode>0</c:formatCode>
                <c:ptCount val="9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</c:numCache>
            </c:numRef>
          </c:cat>
          <c:val>
            <c:numRef>
              <c:f>'[export in prod values.xlsx]Source Chart'!$F$15:$N$15</c:f>
              <c:numCache>
                <c:formatCode>#,##0.0</c:formatCode>
                <c:ptCount val="9"/>
                <c:pt idx="0">
                  <c:v>6.6881011592042698</c:v>
                </c:pt>
                <c:pt idx="1">
                  <c:v>6.7816574207837599</c:v>
                </c:pt>
                <c:pt idx="2">
                  <c:v>7.9982041569533031</c:v>
                </c:pt>
                <c:pt idx="3">
                  <c:v>8.8897357456939723</c:v>
                </c:pt>
                <c:pt idx="4">
                  <c:v>9.4661271110819989</c:v>
                </c:pt>
                <c:pt idx="5">
                  <c:v>9.4542959083777109</c:v>
                </c:pt>
                <c:pt idx="6">
                  <c:v>9.7708112659429389</c:v>
                </c:pt>
                <c:pt idx="7">
                  <c:v>10.175563056095022</c:v>
                </c:pt>
                <c:pt idx="8">
                  <c:v>10.526826603781153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398-47DA-9D8F-C20565353B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067200"/>
        <c:axId val="100068736"/>
      </c:barChart>
      <c:catAx>
        <c:axId val="100067200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100068736"/>
        <c:crosses val="autoZero"/>
        <c:auto val="1"/>
        <c:lblAlgn val="ctr"/>
        <c:lblOffset val="100"/>
        <c:noMultiLvlLbl val="0"/>
      </c:catAx>
      <c:valAx>
        <c:axId val="100068736"/>
        <c:scaling>
          <c:orientation val="minMax"/>
          <c:max val="15"/>
          <c:min val="0"/>
        </c:scaling>
        <c:delete val="0"/>
        <c:axPos val="l"/>
        <c:majorGridlines>
          <c:spPr>
            <a:ln>
              <a:prstDash val="dash"/>
            </a:ln>
          </c:spPr>
        </c:majorGridlines>
        <c:numFmt formatCode="#,##0.0" sourceLinked="1"/>
        <c:majorTickMark val="out"/>
        <c:minorTickMark val="none"/>
        <c:tickLblPos val="nextTo"/>
        <c:spPr>
          <a:ln>
            <a:noFill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100067200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31886866502968797"/>
          <c:y val="0.15871513860525752"/>
          <c:w val="0.42657913622006499"/>
          <c:h val="8.5427079375446718E-2"/>
        </c:manualLayout>
      </c:layout>
      <c:overlay val="0"/>
      <c:txPr>
        <a:bodyPr/>
        <a:lstStyle/>
        <a:p>
          <a:pPr>
            <a:defRPr sz="147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fr-FR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889939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19" tIns="44558" rIns="89119" bIns="44558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07" y="1"/>
            <a:ext cx="2889939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19" tIns="44558" rIns="89119" bIns="44558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263820"/>
            <a:ext cx="2889939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19" tIns="44558" rIns="89119" bIns="44558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07" y="9263820"/>
            <a:ext cx="2889939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19" tIns="44558" rIns="89119" bIns="44558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4C01F74-63E5-4CF0-923B-B846FDFC70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968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889939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19" tIns="44558" rIns="89119" bIns="44558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1"/>
            <a:ext cx="2889939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19" tIns="44558" rIns="89119" bIns="44558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1838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369" y="4632692"/>
            <a:ext cx="5338358" cy="438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19" tIns="44558" rIns="89119" bIns="445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263820"/>
            <a:ext cx="2889939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19" tIns="44558" rIns="89119" bIns="44558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263820"/>
            <a:ext cx="2889939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19" tIns="44558" rIns="89119" bIns="44558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94902AA-8C71-4C1A-B772-F44D186847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850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400" b="1">
                <a:solidFill>
                  <a:srgbClr val="FFD624"/>
                </a:solidFill>
                <a:latin typeface="Verdana" pitchFamily="34" charset="0"/>
              </a:defRPr>
            </a:lvl1pPr>
            <a:lvl2pPr marL="724085" indent="-278494" eaLnBrk="0" hangingPunct="0">
              <a:defRPr sz="7400" b="1">
                <a:solidFill>
                  <a:srgbClr val="FFD624"/>
                </a:solidFill>
                <a:latin typeface="Verdana" pitchFamily="34" charset="0"/>
              </a:defRPr>
            </a:lvl2pPr>
            <a:lvl3pPr marL="1113977" indent="-222795" eaLnBrk="0" hangingPunct="0">
              <a:defRPr sz="7400" b="1">
                <a:solidFill>
                  <a:srgbClr val="FFD624"/>
                </a:solidFill>
                <a:latin typeface="Verdana" pitchFamily="34" charset="0"/>
              </a:defRPr>
            </a:lvl3pPr>
            <a:lvl4pPr marL="1559568" indent="-222795" eaLnBrk="0" hangingPunct="0">
              <a:defRPr sz="7400" b="1">
                <a:solidFill>
                  <a:srgbClr val="FFD624"/>
                </a:solidFill>
                <a:latin typeface="Verdana" pitchFamily="34" charset="0"/>
              </a:defRPr>
            </a:lvl4pPr>
            <a:lvl5pPr marL="2005158" indent="-222795" eaLnBrk="0" hangingPunct="0">
              <a:defRPr sz="7400" b="1">
                <a:solidFill>
                  <a:srgbClr val="FFD624"/>
                </a:solidFill>
                <a:latin typeface="Verdana" pitchFamily="34" charset="0"/>
              </a:defRPr>
            </a:lvl5pPr>
            <a:lvl6pPr marL="2450750" indent="-222795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rgbClr val="FFD624"/>
                </a:solidFill>
                <a:latin typeface="Verdana" pitchFamily="34" charset="0"/>
              </a:defRPr>
            </a:lvl6pPr>
            <a:lvl7pPr marL="2896341" indent="-222795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rgbClr val="FFD624"/>
                </a:solidFill>
                <a:latin typeface="Verdana" pitchFamily="34" charset="0"/>
              </a:defRPr>
            </a:lvl7pPr>
            <a:lvl8pPr marL="3341931" indent="-222795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rgbClr val="FFD624"/>
                </a:solidFill>
                <a:latin typeface="Verdana" pitchFamily="34" charset="0"/>
              </a:defRPr>
            </a:lvl8pPr>
            <a:lvl9pPr marL="3787521" indent="-222795" eaLnBrk="0" fontAlgn="base" hangingPunct="0">
              <a:spcBef>
                <a:spcPct val="0"/>
              </a:spcBef>
              <a:spcAft>
                <a:spcPct val="0"/>
              </a:spcAft>
              <a:defRPr sz="74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FF3B3D5A-DD59-4774-ACF3-9114268072BC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379466-FC8E-45CB-8307-63DD0FA7FB09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45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73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F87490C-AD1F-4C77-8431-A9AFE2F2EA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088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72AB3-FBB4-416A-8C5D-987A4BBA29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03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582ED6-522E-45E3-A5B4-E2445CD0DF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277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239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4909CB1-B1B1-4E19-9C73-00497487D72A}" type="slidenum">
              <a:rPr lang="en-US" altLang="zh-CN"/>
              <a:pPr/>
              <a:t>‹#›</a:t>
            </a:fld>
            <a:endParaRPr lang="en-US" altLang="zh-CN" sz="1800" b="1">
              <a:solidFill>
                <a:srgbClr val="FFD62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3293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258BC-979A-423C-BE3A-5A9072BD74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64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48009-ED88-4103-8E8A-66A8423A65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573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E97A2-E200-402E-BE8E-57E7D817CB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30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755B1-7E66-444A-AE2E-AF5F0A9EA9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199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53ACD-EAE5-4A8D-9264-57E50B1C72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070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EDEA6-BDA3-4AC1-BE22-886792163E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442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5CE69-0C0F-4B04-BD28-D0DDC7C942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840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E908F-39B3-437E-9C7A-85DC147A1C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246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19ED51B-B812-4DA8-923D-F305141510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64" r:id="rId1"/>
    <p:sldLayoutId id="2147484865" r:id="rId2"/>
    <p:sldLayoutId id="2147484855" r:id="rId3"/>
    <p:sldLayoutId id="2147484856" r:id="rId4"/>
    <p:sldLayoutId id="2147484857" r:id="rId5"/>
    <p:sldLayoutId id="2147484858" r:id="rId6"/>
    <p:sldLayoutId id="2147484859" r:id="rId7"/>
    <p:sldLayoutId id="2147484860" r:id="rId8"/>
    <p:sldLayoutId id="2147484861" r:id="rId9"/>
    <p:sldLayoutId id="2147484862" r:id="rId10"/>
    <p:sldLayoutId id="2147484863" r:id="rId11"/>
    <p:sldLayoutId id="2147484866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ubtitle 2"/>
          <p:cNvSpPr txBox="1">
            <a:spLocks/>
          </p:cNvSpPr>
          <p:nvPr/>
        </p:nvSpPr>
        <p:spPr bwMode="auto">
          <a:xfrm>
            <a:off x="641524" y="4740577"/>
            <a:ext cx="838993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0" hangingPunct="0">
              <a:spcBef>
                <a:spcPct val="20000"/>
              </a:spcBef>
              <a:buClr>
                <a:srgbClr val="0F5494"/>
              </a:buClr>
            </a:pPr>
            <a:endParaRPr lang="en-GB" altLang="en-US" sz="2000" i="0" dirty="0">
              <a:solidFill>
                <a:schemeClr val="bg1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Clr>
                <a:srgbClr val="0F5494"/>
              </a:buClr>
            </a:pPr>
            <a:r>
              <a:rPr lang="en-GB" altLang="en-US" sz="1800" i="0" dirty="0">
                <a:solidFill>
                  <a:schemeClr val="bg1"/>
                </a:solidFill>
              </a:rPr>
              <a:t>John </a:t>
            </a:r>
            <a:r>
              <a:rPr lang="et-EE" altLang="en-US" sz="1800" i="0" dirty="0">
                <a:solidFill>
                  <a:schemeClr val="bg1"/>
                </a:solidFill>
              </a:rPr>
              <a:t>A. </a:t>
            </a:r>
            <a:r>
              <a:rPr lang="en-GB" altLang="en-US" sz="1800" i="0" dirty="0">
                <a:solidFill>
                  <a:schemeClr val="bg1"/>
                </a:solidFill>
              </a:rPr>
              <a:t>Clarke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F5494"/>
              </a:buClr>
            </a:pPr>
            <a:r>
              <a:rPr lang="en-US" altLang="en-US" sz="1600" b="0" i="0" dirty="0">
                <a:solidFill>
                  <a:schemeClr val="bg1"/>
                </a:solidFill>
              </a:rPr>
              <a:t>Director – International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F5494"/>
              </a:buClr>
            </a:pPr>
            <a:r>
              <a:rPr lang="en-GB" altLang="en-US" sz="1600" b="0" i="0" dirty="0" smtClean="0">
                <a:solidFill>
                  <a:schemeClr val="bg1"/>
                </a:solidFill>
              </a:rPr>
              <a:t>European Commission 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F5494"/>
              </a:buClr>
            </a:pPr>
            <a:r>
              <a:rPr lang="en-US" altLang="en-US" sz="1600" b="0" i="0" dirty="0" smtClean="0">
                <a:solidFill>
                  <a:schemeClr val="bg1"/>
                </a:solidFill>
              </a:rPr>
              <a:t>DG </a:t>
            </a:r>
            <a:r>
              <a:rPr lang="en-US" altLang="en-US" sz="1600" b="0" i="0" dirty="0">
                <a:solidFill>
                  <a:schemeClr val="bg1"/>
                </a:solidFill>
              </a:rPr>
              <a:t>Agriculture and Rural </a:t>
            </a:r>
            <a:r>
              <a:rPr lang="en-US" altLang="en-US" sz="1600" b="0" i="0" dirty="0" smtClean="0">
                <a:solidFill>
                  <a:schemeClr val="bg1"/>
                </a:solidFill>
              </a:rPr>
              <a:t>Development</a:t>
            </a:r>
          </a:p>
        </p:txBody>
      </p:sp>
      <p:sp>
        <p:nvSpPr>
          <p:cNvPr id="4099" name="Title 1"/>
          <p:cNvSpPr txBox="1">
            <a:spLocks/>
          </p:cNvSpPr>
          <p:nvPr/>
        </p:nvSpPr>
        <p:spPr bwMode="auto">
          <a:xfrm>
            <a:off x="250825" y="2349500"/>
            <a:ext cx="87852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GB" altLang="en-US" sz="3200" i="0" dirty="0">
                <a:solidFill>
                  <a:srgbClr val="FFD624"/>
                </a:solidFill>
              </a:rPr>
              <a:t/>
            </a:r>
            <a:br>
              <a:rPr lang="en-GB" altLang="en-US" sz="3200" i="0" dirty="0">
                <a:solidFill>
                  <a:srgbClr val="FFD624"/>
                </a:solidFill>
              </a:rPr>
            </a:br>
            <a:r>
              <a:rPr lang="en-GB" altLang="en-US" sz="3200" i="0" dirty="0">
                <a:solidFill>
                  <a:srgbClr val="FFD624"/>
                </a:solidFill>
              </a:rPr>
              <a:t/>
            </a:r>
            <a:br>
              <a:rPr lang="en-GB" altLang="en-US" sz="3200" i="0" dirty="0">
                <a:solidFill>
                  <a:srgbClr val="FFD624"/>
                </a:solidFill>
              </a:rPr>
            </a:br>
            <a:r>
              <a:rPr lang="en-GB" altLang="en-US" sz="3200" i="0" dirty="0" smtClean="0">
                <a:solidFill>
                  <a:srgbClr val="FFD624"/>
                </a:solidFill>
              </a:rPr>
              <a:t>State of Play in Trade Negotiations </a:t>
            </a:r>
          </a:p>
          <a:p>
            <a:pPr eaLnBrk="0" hangingPunct="0"/>
            <a:r>
              <a:rPr lang="en-US" altLang="en-US" sz="3200" i="0" dirty="0">
                <a:solidFill>
                  <a:srgbClr val="FFD624"/>
                </a:solidFill>
              </a:rPr>
              <a:t>	</a:t>
            </a:r>
            <a:endParaRPr lang="en-GB" altLang="en-US" sz="3200" i="0" dirty="0">
              <a:solidFill>
                <a:srgbClr val="FFD624"/>
              </a:solidFill>
            </a:endParaRPr>
          </a:p>
          <a:p>
            <a:pPr eaLnBrk="0" hangingPunct="0"/>
            <a:r>
              <a:rPr lang="en-GB" altLang="en-US" sz="3200" i="0" dirty="0">
                <a:solidFill>
                  <a:srgbClr val="FFD624"/>
                </a:solidFill>
              </a:rPr>
              <a:t/>
            </a:r>
            <a:br>
              <a:rPr lang="en-GB" altLang="en-US" sz="3200" i="0" dirty="0">
                <a:solidFill>
                  <a:srgbClr val="FFD624"/>
                </a:solidFill>
              </a:rPr>
            </a:br>
            <a:r>
              <a:rPr lang="en-GB" altLang="en-US" sz="2000" b="0" i="0" dirty="0">
                <a:solidFill>
                  <a:schemeClr val="bg1"/>
                </a:solidFill>
              </a:rPr>
              <a:t>Civil Dialogue Group </a:t>
            </a:r>
            <a:br>
              <a:rPr lang="en-GB" altLang="en-US" sz="2000" b="0" i="0" dirty="0">
                <a:solidFill>
                  <a:schemeClr val="bg1"/>
                </a:solidFill>
              </a:rPr>
            </a:br>
            <a:r>
              <a:rPr lang="en-GB" altLang="en-US" sz="2000" b="0" i="0" dirty="0">
                <a:solidFill>
                  <a:schemeClr val="bg1"/>
                </a:solidFill>
              </a:rPr>
              <a:t>International Aspects of Agriculture  </a:t>
            </a:r>
            <a:br>
              <a:rPr lang="en-GB" altLang="en-US" sz="2000" b="0" i="0" dirty="0">
                <a:solidFill>
                  <a:schemeClr val="bg1"/>
                </a:solidFill>
              </a:rPr>
            </a:br>
            <a:r>
              <a:rPr lang="en-GB" altLang="en-US" sz="2000" b="0" i="0" dirty="0">
                <a:solidFill>
                  <a:schemeClr val="bg1"/>
                </a:solidFill>
              </a:rPr>
              <a:t>Brussels – </a:t>
            </a:r>
            <a:r>
              <a:rPr lang="et-EE" altLang="en-US" sz="2000" b="0" i="0" dirty="0" smtClean="0">
                <a:solidFill>
                  <a:schemeClr val="bg1"/>
                </a:solidFill>
              </a:rPr>
              <a:t>1</a:t>
            </a:r>
            <a:r>
              <a:rPr lang="de-DE" altLang="en-US" sz="2000" b="0" i="0" dirty="0" smtClean="0">
                <a:solidFill>
                  <a:schemeClr val="bg1"/>
                </a:solidFill>
              </a:rPr>
              <a:t>6</a:t>
            </a:r>
            <a:r>
              <a:rPr lang="et-EE" altLang="en-US" sz="2000" b="0" i="0" dirty="0" smtClean="0">
                <a:solidFill>
                  <a:schemeClr val="bg1"/>
                </a:solidFill>
              </a:rPr>
              <a:t> </a:t>
            </a:r>
            <a:r>
              <a:rPr lang="de-DE" altLang="en-US" sz="2000" b="0" i="0" dirty="0" err="1" smtClean="0">
                <a:solidFill>
                  <a:schemeClr val="bg1"/>
                </a:solidFill>
              </a:rPr>
              <a:t>October</a:t>
            </a:r>
            <a:r>
              <a:rPr lang="et-EE" altLang="en-US" sz="2000" b="0" i="0" dirty="0" smtClean="0">
                <a:solidFill>
                  <a:schemeClr val="bg1"/>
                </a:solidFill>
              </a:rPr>
              <a:t> </a:t>
            </a:r>
            <a:r>
              <a:rPr lang="en-GB" altLang="en-US" sz="2000" b="0" i="0" dirty="0" smtClean="0">
                <a:solidFill>
                  <a:schemeClr val="bg1"/>
                </a:solidFill>
              </a:rPr>
              <a:t>2018</a:t>
            </a:r>
            <a:r>
              <a:rPr lang="en-GB" altLang="en-US" sz="2000" b="0" i="0" dirty="0">
                <a:solidFill>
                  <a:schemeClr val="bg1"/>
                </a:solidFill>
              </a:rPr>
              <a:t/>
            </a:r>
            <a:br>
              <a:rPr lang="en-GB" altLang="en-US" sz="2000" b="0" i="0" dirty="0">
                <a:solidFill>
                  <a:schemeClr val="bg1"/>
                </a:solidFill>
              </a:rPr>
            </a:br>
            <a:endParaRPr lang="en-GB" altLang="en-US" sz="2000" b="0" i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95536" y="1196231"/>
            <a:ext cx="8229600" cy="936625"/>
          </a:xfrm>
          <a:noFill/>
        </p:spPr>
        <p:txBody>
          <a:bodyPr/>
          <a:lstStyle/>
          <a:p>
            <a:pPr marL="1617663" indent="-1617663"/>
            <a:r>
              <a:rPr lang="fr-BE" altLang="en-US" sz="2800" dirty="0" smtClean="0"/>
              <a:t>		Relation </a:t>
            </a:r>
            <a:r>
              <a:rPr lang="fr-BE" altLang="en-US" sz="2800" dirty="0" err="1" smtClean="0"/>
              <a:t>with</a:t>
            </a:r>
            <a:r>
              <a:rPr lang="fr-BE" altLang="en-US" sz="2800" dirty="0" smtClean="0"/>
              <a:t> the USA</a:t>
            </a:r>
            <a:endParaRPr lang="en-GB" altLang="en-US" sz="2800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14942" y="1918605"/>
            <a:ext cx="8444680" cy="4313962"/>
          </a:xfrm>
          <a:solidFill>
            <a:schemeClr val="bg1"/>
          </a:solidFill>
        </p:spPr>
        <p:txBody>
          <a:bodyPr/>
          <a:lstStyle/>
          <a:p>
            <a:pPr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de-DE" altLang="en-US" sz="1600" dirty="0" smtClean="0"/>
              <a:t>		 Trump </a:t>
            </a:r>
            <a:r>
              <a:rPr lang="de-DE" altLang="en-US" sz="1600" dirty="0" err="1"/>
              <a:t>called</a:t>
            </a:r>
            <a:r>
              <a:rPr lang="de-DE" altLang="en-US" sz="1600" dirty="0"/>
              <a:t> </a:t>
            </a:r>
            <a:r>
              <a:rPr lang="de-DE" altLang="en-US" sz="1600" dirty="0" err="1"/>
              <a:t>the</a:t>
            </a:r>
            <a:r>
              <a:rPr lang="de-DE" altLang="en-US" sz="1600" dirty="0"/>
              <a:t> EU </a:t>
            </a:r>
            <a:r>
              <a:rPr lang="de-DE" altLang="en-US" sz="1600" dirty="0" err="1"/>
              <a:t>Americas</a:t>
            </a:r>
            <a:r>
              <a:rPr lang="de-DE" altLang="en-US" sz="1600" dirty="0"/>
              <a:t> </a:t>
            </a:r>
            <a:r>
              <a:rPr lang="de-DE" altLang="en-US" sz="1600" dirty="0" err="1"/>
              <a:t>biggest</a:t>
            </a:r>
            <a:r>
              <a:rPr lang="de-DE" altLang="en-US" sz="1600" dirty="0"/>
              <a:t> </a:t>
            </a:r>
            <a:r>
              <a:rPr lang="de-DE" altLang="en-US" sz="1600" dirty="0" err="1" smtClean="0"/>
              <a:t>foe</a:t>
            </a:r>
            <a:endParaRPr lang="de-DE" altLang="en-US" sz="1600" dirty="0" smtClean="0"/>
          </a:p>
          <a:p>
            <a:pPr marL="427038" indent="-427038" algn="just">
              <a:spcBef>
                <a:spcPts val="0"/>
              </a:spcBef>
              <a:spcAft>
                <a:spcPts val="600"/>
              </a:spcAft>
              <a:defRPr/>
            </a:pPr>
            <a:endParaRPr lang="en-GB" sz="1600" dirty="0" smtClean="0"/>
          </a:p>
          <a:p>
            <a:pPr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de-DE" altLang="en-US" sz="1600" dirty="0"/>
              <a:t>	</a:t>
            </a:r>
            <a:r>
              <a:rPr lang="de-DE" altLang="en-US" sz="1600" dirty="0" smtClean="0"/>
              <a:t>		</a:t>
            </a:r>
          </a:p>
          <a:p>
            <a:pPr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de-DE" altLang="en-US" sz="1600" dirty="0"/>
          </a:p>
          <a:p>
            <a:pPr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de-DE" altLang="en-US" sz="1600" dirty="0"/>
              <a:t> </a:t>
            </a:r>
            <a:r>
              <a:rPr lang="de-DE" altLang="en-US" sz="1600" dirty="0" smtClean="0"/>
              <a:t> Trump </a:t>
            </a:r>
            <a:r>
              <a:rPr lang="de-DE" altLang="en-US" sz="1600" dirty="0" err="1"/>
              <a:t>tweeted</a:t>
            </a:r>
            <a:r>
              <a:rPr lang="de-DE" altLang="en-US" sz="1600" dirty="0"/>
              <a:t> </a:t>
            </a:r>
            <a:r>
              <a:rPr lang="de-DE" altLang="en-US" sz="1600" dirty="0" err="1">
                <a:solidFill>
                  <a:srgbClr val="FF0000"/>
                </a:solidFill>
              </a:rPr>
              <a:t>before</a:t>
            </a:r>
            <a:r>
              <a:rPr lang="de-DE" altLang="en-US" sz="1600" dirty="0"/>
              <a:t> </a:t>
            </a:r>
          </a:p>
          <a:p>
            <a:pPr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de-DE" altLang="en-US" sz="1600" dirty="0" smtClean="0"/>
              <a:t>  </a:t>
            </a:r>
            <a:r>
              <a:rPr lang="de-DE" altLang="en-US" sz="1600" dirty="0" err="1" smtClean="0"/>
              <a:t>the</a:t>
            </a:r>
            <a:r>
              <a:rPr lang="de-DE" altLang="en-US" sz="1600" dirty="0" smtClean="0"/>
              <a:t> </a:t>
            </a:r>
            <a:r>
              <a:rPr lang="de-DE" altLang="en-US" sz="1600" dirty="0"/>
              <a:t>Juncker </a:t>
            </a:r>
            <a:r>
              <a:rPr lang="de-DE" altLang="en-US" sz="1600" dirty="0" err="1" smtClean="0"/>
              <a:t>meeting</a:t>
            </a:r>
            <a:endParaRPr lang="de-DE" altLang="en-US" sz="1600" dirty="0" smtClean="0"/>
          </a:p>
          <a:p>
            <a:pPr marL="427038" indent="-427038" algn="just">
              <a:spcBef>
                <a:spcPts val="0"/>
              </a:spcBef>
              <a:spcAft>
                <a:spcPts val="600"/>
              </a:spcAft>
              <a:defRPr/>
            </a:pPr>
            <a:endParaRPr lang="de-DE" altLang="en-US" sz="1600" dirty="0"/>
          </a:p>
          <a:p>
            <a:pPr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de-DE" altLang="en-US" sz="1600" dirty="0" smtClean="0"/>
              <a:t>			        Trump </a:t>
            </a:r>
            <a:r>
              <a:rPr lang="de-DE" altLang="en-US" sz="1600" dirty="0" err="1"/>
              <a:t>tweeted</a:t>
            </a:r>
            <a:r>
              <a:rPr lang="de-DE" altLang="en-US" sz="1600" dirty="0"/>
              <a:t> </a:t>
            </a:r>
            <a:r>
              <a:rPr lang="de-DE" altLang="en-US" sz="1600" dirty="0">
                <a:solidFill>
                  <a:srgbClr val="FF0000"/>
                </a:solidFill>
              </a:rPr>
              <a:t>just after </a:t>
            </a:r>
            <a:endParaRPr lang="de-DE" altLang="en-US" sz="1600" dirty="0" smtClean="0">
              <a:solidFill>
                <a:srgbClr val="FF0000"/>
              </a:solidFill>
            </a:endParaRPr>
          </a:p>
          <a:p>
            <a:pPr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de-DE" altLang="en-US" sz="1600" dirty="0">
                <a:solidFill>
                  <a:srgbClr val="FF0000"/>
                </a:solidFill>
              </a:rPr>
              <a:t> </a:t>
            </a:r>
            <a:r>
              <a:rPr lang="de-DE" altLang="en-US" sz="1600" dirty="0" smtClean="0">
                <a:solidFill>
                  <a:srgbClr val="FF0000"/>
                </a:solidFill>
              </a:rPr>
              <a:t>  			        </a:t>
            </a:r>
            <a:r>
              <a:rPr lang="de-DE" altLang="en-US" sz="1600" dirty="0" err="1" smtClean="0"/>
              <a:t>the</a:t>
            </a:r>
            <a:r>
              <a:rPr lang="de-DE" altLang="en-US" sz="1600" dirty="0" smtClean="0"/>
              <a:t> Juncker </a:t>
            </a:r>
            <a:r>
              <a:rPr lang="de-DE" altLang="en-US" sz="1600" dirty="0" err="1"/>
              <a:t>meeting</a:t>
            </a:r>
            <a:endParaRPr lang="de-DE" altLang="en-US" sz="1600" dirty="0"/>
          </a:p>
          <a:p>
            <a:pPr marL="427038" indent="-427038" algn="just">
              <a:spcBef>
                <a:spcPts val="0"/>
              </a:spcBef>
              <a:spcAft>
                <a:spcPts val="600"/>
              </a:spcAft>
              <a:defRPr/>
            </a:pPr>
            <a:endParaRPr lang="de-DE" altLang="en-US" sz="1600" dirty="0"/>
          </a:p>
          <a:p>
            <a:pPr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de-DE" altLang="en-US" sz="1600" dirty="0" smtClean="0"/>
          </a:p>
          <a:p>
            <a:pPr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de-DE" altLang="en-US" sz="1600" dirty="0"/>
          </a:p>
          <a:p>
            <a:pPr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de-DE" altLang="en-US" sz="1600" dirty="0" smtClean="0"/>
          </a:p>
          <a:p>
            <a:pPr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de-DE" altLang="en-US" sz="1600" dirty="0" smtClean="0"/>
              <a:t>                                                 @</a:t>
            </a:r>
            <a:r>
              <a:rPr lang="de-DE" altLang="en-US" sz="1600" dirty="0" err="1"/>
              <a:t>realDonaldTrump</a:t>
            </a:r>
            <a:endParaRPr lang="de-DE" altLang="en-US" sz="1600" dirty="0" smtClean="0"/>
          </a:p>
        </p:txBody>
      </p:sp>
      <p:sp>
        <p:nvSpPr>
          <p:cNvPr id="10" name="Oval Callout 9"/>
          <p:cNvSpPr/>
          <p:nvPr/>
        </p:nvSpPr>
        <p:spPr>
          <a:xfrm>
            <a:off x="437357" y="2202490"/>
            <a:ext cx="2520280" cy="864097"/>
          </a:xfrm>
          <a:prstGeom prst="wedgeEllipseCallout">
            <a:avLst>
              <a:gd name="adj1" fmla="val 30664"/>
              <a:gd name="adj2" fmla="val 60224"/>
            </a:avLst>
          </a:prstGeom>
          <a:solidFill>
            <a:srgbClr val="0070C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rgbClr val="FFFF00"/>
                </a:solidFill>
              </a:rPr>
              <a:t>“Tariffs are the Greatest“ </a:t>
            </a:r>
          </a:p>
        </p:txBody>
      </p:sp>
      <p:sp>
        <p:nvSpPr>
          <p:cNvPr id="11" name="Oval Callout 10"/>
          <p:cNvSpPr/>
          <p:nvPr/>
        </p:nvSpPr>
        <p:spPr>
          <a:xfrm>
            <a:off x="3851920" y="2433045"/>
            <a:ext cx="4680520" cy="1500011"/>
          </a:xfrm>
          <a:prstGeom prst="wedgeEllipseCallout">
            <a:avLst>
              <a:gd name="adj1" fmla="val -11170"/>
              <a:gd name="adj2" fmla="val 65122"/>
            </a:avLst>
          </a:prstGeom>
          <a:solidFill>
            <a:srgbClr val="0070C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FFF00"/>
                </a:solidFill>
              </a:rPr>
              <a:t>“We have come to a very strong understanding and are all believers in no tariffs, no barriers and no subsidies“ </a:t>
            </a:r>
            <a:endParaRPr lang="en-GB" sz="1600" dirty="0">
              <a:solidFill>
                <a:srgbClr val="FFFF00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426136" y="4000320"/>
            <a:ext cx="3137752" cy="2232247"/>
          </a:xfrm>
          <a:prstGeom prst="wedgeEllipseCallout">
            <a:avLst>
              <a:gd name="adj1" fmla="val 57474"/>
              <a:gd name="adj2" fmla="val 36512"/>
            </a:avLst>
          </a:prstGeom>
          <a:solidFill>
            <a:srgbClr val="0070C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FFF00"/>
                </a:solidFill>
              </a:rPr>
              <a:t>“The EU is going to start to buy a lot more soy beans – they are </a:t>
            </a:r>
            <a:r>
              <a:rPr lang="en-US" sz="1600" dirty="0" smtClean="0">
                <a:solidFill>
                  <a:srgbClr val="FFFF00"/>
                </a:solidFill>
              </a:rPr>
              <a:t>a tremendous </a:t>
            </a:r>
            <a:r>
              <a:rPr lang="en-US" sz="1600" dirty="0">
                <a:solidFill>
                  <a:srgbClr val="FFFF00"/>
                </a:solidFill>
              </a:rPr>
              <a:t>market…..“</a:t>
            </a:r>
          </a:p>
        </p:txBody>
      </p:sp>
      <p:sp>
        <p:nvSpPr>
          <p:cNvPr id="13" name="Oval Callout 12"/>
          <p:cNvSpPr/>
          <p:nvPr/>
        </p:nvSpPr>
        <p:spPr>
          <a:xfrm>
            <a:off x="5677784" y="4437112"/>
            <a:ext cx="3193032" cy="1559557"/>
          </a:xfrm>
          <a:prstGeom prst="wedgeEllipseCallout">
            <a:avLst>
              <a:gd name="adj1" fmla="val -49208"/>
              <a:gd name="adj2" fmla="val 47669"/>
            </a:avLst>
          </a:prstGeom>
          <a:solidFill>
            <a:srgbClr val="0070C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FFFF00"/>
                </a:solidFill>
              </a:rPr>
              <a:t>“It‘s freezing and snowing in New York – we need global warming…“</a:t>
            </a:r>
          </a:p>
        </p:txBody>
      </p:sp>
    </p:spTree>
    <p:extLst>
      <p:ext uri="{BB962C8B-B14F-4D97-AF65-F5344CB8AC3E}">
        <p14:creationId xmlns:p14="http://schemas.microsoft.com/office/powerpoint/2010/main" val="224518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268760"/>
            <a:ext cx="8229600" cy="936625"/>
          </a:xfrm>
        </p:spPr>
        <p:txBody>
          <a:bodyPr/>
          <a:lstStyle/>
          <a:p>
            <a:r>
              <a:rPr lang="en-GB" dirty="0" smtClean="0"/>
              <a:t>			</a:t>
            </a:r>
            <a:r>
              <a:rPr lang="en-GB" sz="2800" dirty="0" smtClean="0"/>
              <a:t>Relation with the USA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060848"/>
            <a:ext cx="3454602" cy="2304256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3" y="4509120"/>
            <a:ext cx="2000175" cy="1718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363" y="4437112"/>
            <a:ext cx="2857500" cy="1895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988" y="4509120"/>
            <a:ext cx="244792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1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2" y="1556271"/>
            <a:ext cx="8352159" cy="936625"/>
          </a:xfrm>
        </p:spPr>
        <p:txBody>
          <a:bodyPr/>
          <a:lstStyle/>
          <a:p>
            <a:r>
              <a:rPr lang="de-DE" sz="2800" dirty="0" smtClean="0"/>
              <a:t>The last </a:t>
            </a:r>
            <a:r>
              <a:rPr lang="de-DE" sz="2800" dirty="0" err="1" smtClean="0"/>
              <a:t>year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Juncker </a:t>
            </a:r>
            <a:r>
              <a:rPr lang="de-DE" sz="2800" dirty="0" err="1" smtClean="0"/>
              <a:t>Commission</a:t>
            </a:r>
            <a:r>
              <a:rPr lang="de-DE" sz="2800" dirty="0" smtClean="0"/>
              <a:t>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bIns="0"/>
          <a:lstStyle/>
          <a:p>
            <a:pPr marL="342900"/>
            <a:r>
              <a:rPr lang="de-DE" dirty="0"/>
              <a:t>Japan, </a:t>
            </a:r>
            <a:r>
              <a:rPr lang="de-DE" dirty="0" err="1"/>
              <a:t>Singapore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Vietnam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force</a:t>
            </a:r>
            <a:r>
              <a:rPr lang="de-DE" dirty="0"/>
              <a:t> in 2019</a:t>
            </a:r>
          </a:p>
          <a:p>
            <a:pPr marL="342900"/>
            <a:r>
              <a:rPr lang="de-DE" dirty="0"/>
              <a:t>A </a:t>
            </a:r>
            <a:r>
              <a:rPr lang="de-DE" dirty="0" err="1"/>
              <a:t>reset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WTO Reform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resumption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  </a:t>
            </a:r>
            <a:r>
              <a:rPr lang="de-DE" dirty="0" err="1"/>
              <a:t>negotiations</a:t>
            </a:r>
            <a:endParaRPr lang="de-DE" dirty="0"/>
          </a:p>
          <a:p>
            <a:r>
              <a:rPr lang="de-DE" dirty="0" err="1" smtClean="0"/>
              <a:t>Deeper</a:t>
            </a:r>
            <a:r>
              <a:rPr lang="de-DE" dirty="0" smtClean="0"/>
              <a:t> </a:t>
            </a:r>
            <a:r>
              <a:rPr lang="de-DE" dirty="0" err="1" smtClean="0"/>
              <a:t>trade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investment</a:t>
            </a:r>
            <a:r>
              <a:rPr lang="de-DE" dirty="0" smtClean="0"/>
              <a:t> </a:t>
            </a:r>
            <a:r>
              <a:rPr lang="de-DE" dirty="0" err="1" smtClean="0"/>
              <a:t>relation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Africa</a:t>
            </a:r>
            <a:endParaRPr lang="de-DE" dirty="0" smtClean="0"/>
          </a:p>
          <a:p>
            <a:pPr marL="342900"/>
            <a:r>
              <a:rPr lang="de-DE" dirty="0" err="1" smtClean="0"/>
              <a:t>Conclusion</a:t>
            </a:r>
            <a:r>
              <a:rPr lang="de-DE" dirty="0" smtClean="0"/>
              <a:t> of GI </a:t>
            </a:r>
            <a:r>
              <a:rPr lang="de-DE" dirty="0" err="1" smtClean="0"/>
              <a:t>agreements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CARIFORUM,  China </a:t>
            </a:r>
            <a:r>
              <a:rPr lang="de-DE" dirty="0" err="1" smtClean="0"/>
              <a:t>and</a:t>
            </a:r>
            <a:r>
              <a:rPr lang="de-DE" dirty="0" smtClean="0"/>
              <a:t> EU </a:t>
            </a:r>
            <a:r>
              <a:rPr lang="de-DE" dirty="0" err="1" smtClean="0"/>
              <a:t>accession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WIPO </a:t>
            </a:r>
            <a:r>
              <a:rPr lang="de-DE" dirty="0" err="1" smtClean="0"/>
              <a:t>Lisbon</a:t>
            </a:r>
            <a:r>
              <a:rPr lang="de-DE" dirty="0" smtClean="0"/>
              <a:t> Treaty</a:t>
            </a:r>
          </a:p>
          <a:p>
            <a:pPr marL="360363"/>
            <a:r>
              <a:rPr lang="de-DE" dirty="0" err="1" smtClean="0"/>
              <a:t>Removal</a:t>
            </a:r>
            <a:r>
              <a:rPr lang="de-DE" dirty="0" smtClean="0"/>
              <a:t> on non </a:t>
            </a:r>
            <a:r>
              <a:rPr lang="de-DE" dirty="0" err="1" smtClean="0"/>
              <a:t>tariff</a:t>
            </a:r>
            <a:r>
              <a:rPr lang="de-DE" dirty="0" smtClean="0"/>
              <a:t> </a:t>
            </a:r>
            <a:r>
              <a:rPr lang="de-DE" dirty="0" err="1" smtClean="0"/>
              <a:t>barriers</a:t>
            </a:r>
            <a:r>
              <a:rPr lang="de-DE" dirty="0" smtClean="0"/>
              <a:t> in </a:t>
            </a:r>
            <a:r>
              <a:rPr lang="de-DE" dirty="0" err="1" smtClean="0"/>
              <a:t>emerging</a:t>
            </a:r>
            <a:r>
              <a:rPr lang="de-DE" dirty="0" smtClean="0"/>
              <a:t> </a:t>
            </a:r>
            <a:r>
              <a:rPr lang="de-DE" dirty="0" err="1" smtClean="0"/>
              <a:t>markets</a:t>
            </a:r>
            <a:r>
              <a:rPr lang="de-DE" dirty="0" smtClean="0"/>
              <a:t> (South </a:t>
            </a:r>
            <a:r>
              <a:rPr lang="de-DE" dirty="0" err="1" smtClean="0"/>
              <a:t>Africa</a:t>
            </a:r>
            <a:r>
              <a:rPr lang="de-DE" dirty="0" smtClean="0"/>
              <a:t>, </a:t>
            </a:r>
            <a:r>
              <a:rPr lang="de-DE" dirty="0" err="1" smtClean="0"/>
              <a:t>Indonesia</a:t>
            </a:r>
            <a:r>
              <a:rPr lang="de-DE" dirty="0" smtClean="0"/>
              <a:t>, China, </a:t>
            </a:r>
            <a:r>
              <a:rPr lang="de-DE" dirty="0" err="1" smtClean="0"/>
              <a:t>Brazil</a:t>
            </a:r>
            <a:r>
              <a:rPr lang="de-DE" dirty="0" smtClean="0"/>
              <a:t>, MENA </a:t>
            </a:r>
            <a:r>
              <a:rPr lang="de-DE" dirty="0" err="1" smtClean="0"/>
              <a:t>region</a:t>
            </a:r>
            <a:r>
              <a:rPr lang="de-DE" dirty="0" smtClean="0"/>
              <a:t> etc….)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320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268239"/>
            <a:ext cx="7653536" cy="936625"/>
          </a:xfrm>
        </p:spPr>
        <p:txBody>
          <a:bodyPr/>
          <a:lstStyle/>
          <a:p>
            <a:r>
              <a:rPr lang="en-GB" dirty="0" smtClean="0"/>
              <a:t>		Our </a:t>
            </a:r>
            <a:r>
              <a:rPr lang="en-GB" sz="2800" dirty="0" smtClean="0"/>
              <a:t>Trade</a:t>
            </a:r>
            <a:r>
              <a:rPr lang="en-GB" dirty="0" smtClean="0"/>
              <a:t> Performance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16832"/>
            <a:ext cx="7992888" cy="454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06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68239"/>
            <a:ext cx="8301608" cy="792609"/>
          </a:xfrm>
        </p:spPr>
        <p:txBody>
          <a:bodyPr/>
          <a:lstStyle/>
          <a:p>
            <a:r>
              <a:rPr lang="en-GB" dirty="0" smtClean="0"/>
              <a:t>		</a:t>
            </a:r>
            <a:r>
              <a:rPr lang="lt-LT" dirty="0" err="1" smtClean="0"/>
              <a:t>Exports</a:t>
            </a:r>
            <a:r>
              <a:rPr lang="lt-LT" dirty="0" smtClean="0"/>
              <a:t> </a:t>
            </a:r>
            <a:r>
              <a:rPr lang="lt-LT" dirty="0" err="1" smtClean="0"/>
              <a:t>more</a:t>
            </a:r>
            <a:r>
              <a:rPr lang="lt-LT" dirty="0" smtClean="0"/>
              <a:t> </a:t>
            </a:r>
            <a:r>
              <a:rPr lang="lt-LT" dirty="0" err="1" smtClean="0"/>
              <a:t>relevant</a:t>
            </a:r>
            <a:r>
              <a:rPr lang="lt-LT" dirty="0" smtClean="0"/>
              <a:t> </a:t>
            </a:r>
            <a:r>
              <a:rPr lang="lt-LT" dirty="0" err="1" smtClean="0"/>
              <a:t>than</a:t>
            </a:r>
            <a:r>
              <a:rPr lang="lt-LT" dirty="0" smtClean="0"/>
              <a:t> </a:t>
            </a:r>
            <a:r>
              <a:rPr lang="lt-LT" dirty="0" err="1" smtClean="0"/>
              <a:t>ever</a:t>
            </a:r>
            <a:endParaRPr lang="en-GB" dirty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446618"/>
              </p:ext>
            </p:extLst>
          </p:nvPr>
        </p:nvGraphicFramePr>
        <p:xfrm>
          <a:off x="323528" y="1916831"/>
          <a:ext cx="8904516" cy="4554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409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		</a:t>
            </a:r>
            <a:r>
              <a:rPr lang="de-DE" sz="2800" dirty="0" smtClean="0"/>
              <a:t>Trade </a:t>
            </a:r>
            <a:r>
              <a:rPr lang="de-DE" sz="2800" dirty="0" err="1" smtClean="0"/>
              <a:t>as</a:t>
            </a:r>
            <a:r>
              <a:rPr lang="de-DE" sz="2800" dirty="0" smtClean="0"/>
              <a:t> a Political </a:t>
            </a:r>
            <a:r>
              <a:rPr lang="de-DE" sz="2800" dirty="0" err="1" smtClean="0"/>
              <a:t>Priority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/>
            <a:endParaRPr lang="de-DE" dirty="0" smtClean="0"/>
          </a:p>
          <a:p>
            <a:pPr marL="342900"/>
            <a:endParaRPr lang="de-DE" dirty="0"/>
          </a:p>
          <a:p>
            <a:pPr marL="342900"/>
            <a:endParaRPr lang="de-DE" dirty="0" smtClean="0"/>
          </a:p>
          <a:p>
            <a:pPr marL="342900"/>
            <a:endParaRPr lang="de-DE" dirty="0"/>
          </a:p>
          <a:p>
            <a:pPr marL="342900"/>
            <a:endParaRPr lang="de-DE" dirty="0" smtClean="0"/>
          </a:p>
          <a:p>
            <a:pPr marL="342900"/>
            <a:r>
              <a:rPr lang="de-DE" dirty="0" smtClean="0"/>
              <a:t>“</a:t>
            </a:r>
            <a:r>
              <a:rPr lang="de-DE" dirty="0" err="1" smtClean="0"/>
              <a:t>Commission</a:t>
            </a:r>
            <a:r>
              <a:rPr lang="de-DE" dirty="0" smtClean="0"/>
              <a:t> General </a:t>
            </a:r>
            <a:r>
              <a:rPr lang="de-DE" dirty="0" err="1" smtClean="0"/>
              <a:t>Objective</a:t>
            </a:r>
            <a:r>
              <a:rPr lang="de-DE" dirty="0" smtClean="0"/>
              <a:t> 6: A </a:t>
            </a:r>
            <a:r>
              <a:rPr lang="de-DE" dirty="0" err="1" smtClean="0"/>
              <a:t>balanced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progressive </a:t>
            </a:r>
            <a:r>
              <a:rPr lang="de-DE" dirty="0" err="1" smtClean="0"/>
              <a:t>trade</a:t>
            </a:r>
            <a:r>
              <a:rPr lang="de-DE" dirty="0" smtClean="0"/>
              <a:t> </a:t>
            </a:r>
            <a:r>
              <a:rPr lang="de-DE" dirty="0" err="1" smtClean="0"/>
              <a:t>policy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harness</a:t>
            </a:r>
            <a:r>
              <a:rPr lang="de-DE" dirty="0" smtClean="0"/>
              <a:t> </a:t>
            </a:r>
            <a:r>
              <a:rPr lang="de-DE" dirty="0" err="1" smtClean="0"/>
              <a:t>globalisation</a:t>
            </a:r>
            <a:r>
              <a:rPr lang="de-DE" dirty="0" smtClean="0"/>
              <a:t>“</a:t>
            </a:r>
          </a:p>
          <a:p>
            <a:pPr marL="342900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294874"/>
            <a:ext cx="3384376" cy="253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8407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936625"/>
          </a:xfrm>
        </p:spPr>
        <p:txBody>
          <a:bodyPr/>
          <a:lstStyle/>
          <a:p>
            <a:pPr algn="ctr"/>
            <a:r>
              <a:rPr lang="de-DE" sz="2400" dirty="0" smtClean="0"/>
              <a:t>The EU </a:t>
            </a:r>
            <a:r>
              <a:rPr lang="de-DE" sz="2400" dirty="0" err="1" smtClean="0"/>
              <a:t>and</a:t>
            </a:r>
            <a:r>
              <a:rPr lang="de-DE" sz="2400" dirty="0" smtClean="0"/>
              <a:t> Free Trade Agreements: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latest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403648" y="2297769"/>
            <a:ext cx="1161784" cy="83099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Canada (CETA) : </a:t>
            </a:r>
            <a:r>
              <a:rPr lang="de-DE" sz="1200" dirty="0" err="1" smtClean="0">
                <a:solidFill>
                  <a:schemeClr val="tx1"/>
                </a:solidFill>
              </a:rPr>
              <a:t>provisional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application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3232270"/>
            <a:ext cx="1440160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USA (TTIP) : in </a:t>
            </a:r>
            <a:r>
              <a:rPr lang="de-DE" sz="1200" dirty="0" err="1" smtClean="0">
                <a:solidFill>
                  <a:schemeClr val="tx1"/>
                </a:solidFill>
              </a:rPr>
              <a:t>the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freezer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14712" y="5079736"/>
            <a:ext cx="1287690" cy="83099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tx1"/>
                </a:solidFill>
              </a:rPr>
              <a:t>Mercosur</a:t>
            </a:r>
            <a:r>
              <a:rPr lang="de-DE" sz="1200" dirty="0" smtClean="0">
                <a:solidFill>
                  <a:schemeClr val="tx1"/>
                </a:solidFill>
              </a:rPr>
              <a:t>: </a:t>
            </a:r>
            <a:r>
              <a:rPr lang="de-DE" sz="1200" dirty="0" err="1" smtClean="0">
                <a:solidFill>
                  <a:schemeClr val="tx1"/>
                </a:solidFill>
              </a:rPr>
              <a:t>advanced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stage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of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negotiations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1960" y="2390338"/>
            <a:ext cx="1296144" cy="120032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Ukraine : </a:t>
            </a:r>
            <a:r>
              <a:rPr lang="de-DE" sz="1200" dirty="0" err="1" smtClean="0">
                <a:solidFill>
                  <a:schemeClr val="tx1"/>
                </a:solidFill>
              </a:rPr>
              <a:t>provisional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application</a:t>
            </a:r>
            <a:r>
              <a:rPr lang="de-DE" sz="1200" dirty="0" smtClean="0">
                <a:solidFill>
                  <a:schemeClr val="tx1"/>
                </a:solidFill>
              </a:rPr>
              <a:t> (</a:t>
            </a:r>
            <a:r>
              <a:rPr lang="de-DE" sz="1200" dirty="0" err="1" smtClean="0">
                <a:solidFill>
                  <a:schemeClr val="tx1"/>
                </a:solidFill>
              </a:rPr>
              <a:t>part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of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association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agreement</a:t>
            </a:r>
            <a:r>
              <a:rPr lang="de-DE" sz="1200" dirty="0" smtClean="0">
                <a:solidFill>
                  <a:schemeClr val="tx1"/>
                </a:solidFill>
              </a:rPr>
              <a:t>)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11960" y="4978181"/>
            <a:ext cx="1505154" cy="83099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SADC : in </a:t>
            </a:r>
            <a:r>
              <a:rPr lang="de-DE" sz="1200" dirty="0" err="1" smtClean="0">
                <a:solidFill>
                  <a:schemeClr val="tx1"/>
                </a:solidFill>
              </a:rPr>
              <a:t>force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</a:p>
          <a:p>
            <a:r>
              <a:rPr lang="de-DE" sz="1200" dirty="0" smtClean="0">
                <a:solidFill>
                  <a:schemeClr val="tx1"/>
                </a:solidFill>
              </a:rPr>
              <a:t>(</a:t>
            </a:r>
            <a:r>
              <a:rPr lang="de-DE" sz="1200" dirty="0" err="1" smtClean="0">
                <a:solidFill>
                  <a:schemeClr val="tx1"/>
                </a:solidFill>
              </a:rPr>
              <a:t>Economic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Partnership</a:t>
            </a:r>
            <a:r>
              <a:rPr lang="de-DE" sz="1200" dirty="0" smtClean="0">
                <a:solidFill>
                  <a:schemeClr val="tx1"/>
                </a:solidFill>
              </a:rPr>
              <a:t> Agreement)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75086" y="4354829"/>
            <a:ext cx="2396208" cy="64633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tx1"/>
                </a:solidFill>
              </a:rPr>
              <a:t>Singapore</a:t>
            </a:r>
            <a:r>
              <a:rPr lang="de-DE" sz="1200" dirty="0" smtClean="0">
                <a:solidFill>
                  <a:schemeClr val="tx1"/>
                </a:solidFill>
              </a:rPr>
              <a:t> &amp; Vietnam : </a:t>
            </a:r>
            <a:r>
              <a:rPr lang="de-DE" sz="1200" dirty="0" err="1" smtClean="0">
                <a:solidFill>
                  <a:schemeClr val="tx1"/>
                </a:solidFill>
              </a:rPr>
              <a:t>negotiations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concluded</a:t>
            </a:r>
            <a:r>
              <a:rPr lang="de-DE" sz="1200" dirty="0" smtClean="0">
                <a:solidFill>
                  <a:schemeClr val="tx1"/>
                </a:solidFill>
              </a:rPr>
              <a:t>, not </a:t>
            </a:r>
            <a:r>
              <a:rPr lang="de-DE" sz="1200" dirty="0" err="1" smtClean="0">
                <a:solidFill>
                  <a:schemeClr val="tx1"/>
                </a:solidFill>
              </a:rPr>
              <a:t>yet</a:t>
            </a:r>
            <a:r>
              <a:rPr lang="de-DE" sz="1200" dirty="0" smtClean="0">
                <a:solidFill>
                  <a:schemeClr val="tx1"/>
                </a:solidFill>
              </a:rPr>
              <a:t> in </a:t>
            </a:r>
            <a:r>
              <a:rPr lang="de-DE" sz="1200" dirty="0" err="1" smtClean="0">
                <a:solidFill>
                  <a:schemeClr val="tx1"/>
                </a:solidFill>
              </a:rPr>
              <a:t>force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3827424"/>
            <a:ext cx="2520280" cy="46166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Mexico (</a:t>
            </a:r>
            <a:r>
              <a:rPr lang="de-DE" sz="1200" dirty="0" err="1" smtClean="0">
                <a:solidFill>
                  <a:schemeClr val="tx1"/>
                </a:solidFill>
              </a:rPr>
              <a:t>modernisation</a:t>
            </a:r>
            <a:r>
              <a:rPr lang="de-DE" sz="1200" dirty="0" smtClean="0">
                <a:solidFill>
                  <a:schemeClr val="tx1"/>
                </a:solidFill>
              </a:rPr>
              <a:t>) : „</a:t>
            </a:r>
            <a:r>
              <a:rPr lang="de-DE" sz="1200" dirty="0" err="1" smtClean="0">
                <a:solidFill>
                  <a:schemeClr val="tx1"/>
                </a:solidFill>
              </a:rPr>
              <a:t>agreement</a:t>
            </a:r>
            <a:r>
              <a:rPr lang="de-DE" sz="1200" dirty="0" smtClean="0">
                <a:solidFill>
                  <a:schemeClr val="tx1"/>
                </a:solidFill>
              </a:rPr>
              <a:t> in </a:t>
            </a:r>
            <a:r>
              <a:rPr lang="de-DE" sz="1200" dirty="0" err="1" smtClean="0">
                <a:solidFill>
                  <a:schemeClr val="tx1"/>
                </a:solidFill>
              </a:rPr>
              <a:t>principle</a:t>
            </a:r>
            <a:r>
              <a:rPr lang="de-DE" sz="1200" dirty="0" smtClean="0">
                <a:solidFill>
                  <a:schemeClr val="tx1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91680" y="4341819"/>
            <a:ext cx="1152128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ANDEAN : </a:t>
            </a:r>
            <a:r>
              <a:rPr lang="de-DE" sz="1200" dirty="0" err="1" smtClean="0">
                <a:solidFill>
                  <a:schemeClr val="tx1"/>
                </a:solidFill>
              </a:rPr>
              <a:t>provisional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application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08304" y="2816771"/>
            <a:ext cx="1296144" cy="64633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tx1"/>
                </a:solidFill>
              </a:rPr>
              <a:t>Japan : </a:t>
            </a:r>
            <a:r>
              <a:rPr lang="de-DE" sz="1200" dirty="0" err="1" smtClean="0">
                <a:solidFill>
                  <a:schemeClr val="tx1"/>
                </a:solidFill>
              </a:rPr>
              <a:t>negotiations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concluded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75086" y="5405704"/>
            <a:ext cx="2424075" cy="46166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tx1"/>
                </a:solidFill>
              </a:rPr>
              <a:t>Australia</a:t>
            </a:r>
            <a:r>
              <a:rPr lang="de-DE" sz="1200" dirty="0" smtClean="0">
                <a:solidFill>
                  <a:schemeClr val="tx1"/>
                </a:solidFill>
              </a:rPr>
              <a:t> &amp; New </a:t>
            </a:r>
            <a:r>
              <a:rPr lang="de-DE" sz="1200" dirty="0" err="1" smtClean="0">
                <a:solidFill>
                  <a:schemeClr val="tx1"/>
                </a:solidFill>
              </a:rPr>
              <a:t>Zealand</a:t>
            </a:r>
            <a:r>
              <a:rPr lang="de-DE" sz="1200" dirty="0" smtClean="0">
                <a:solidFill>
                  <a:schemeClr val="tx1"/>
                </a:solidFill>
              </a:rPr>
              <a:t> : </a:t>
            </a:r>
            <a:r>
              <a:rPr lang="de-DE" sz="1200" dirty="0" err="1" smtClean="0">
                <a:solidFill>
                  <a:schemeClr val="tx1"/>
                </a:solidFill>
              </a:rPr>
              <a:t>under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negotiations</a:t>
            </a:r>
            <a:endParaRPr lang="de-DE" sz="1200" dirty="0" smtClean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18186" y="3826028"/>
            <a:ext cx="2629348" cy="461665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tx1"/>
                </a:solidFill>
              </a:rPr>
              <a:t>India</a:t>
            </a:r>
            <a:r>
              <a:rPr lang="de-DE" sz="1200" dirty="0" smtClean="0">
                <a:solidFill>
                  <a:schemeClr val="tx1"/>
                </a:solidFill>
              </a:rPr>
              <a:t>, </a:t>
            </a:r>
            <a:r>
              <a:rPr lang="de-DE" sz="1200" dirty="0" err="1" smtClean="0">
                <a:solidFill>
                  <a:schemeClr val="tx1"/>
                </a:solidFill>
              </a:rPr>
              <a:t>Indonesia</a:t>
            </a:r>
            <a:r>
              <a:rPr lang="de-DE" sz="1200" dirty="0" smtClean="0">
                <a:solidFill>
                  <a:schemeClr val="tx1"/>
                </a:solidFill>
              </a:rPr>
              <a:t>, Malaysia : </a:t>
            </a:r>
            <a:r>
              <a:rPr lang="de-DE" sz="1200" dirty="0" err="1" smtClean="0">
                <a:solidFill>
                  <a:schemeClr val="tx1"/>
                </a:solidFill>
              </a:rPr>
              <a:t>under</a:t>
            </a:r>
            <a:r>
              <a:rPr lang="de-DE" sz="1200" dirty="0" smtClean="0">
                <a:solidFill>
                  <a:schemeClr val="tx1"/>
                </a:solidFill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</a:rPr>
              <a:t>negotiations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91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2" grpId="0" animBg="1"/>
      <p:bldP spid="13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17848"/>
            <a:ext cx="8229600" cy="936625"/>
          </a:xfrm>
          <a:noFill/>
        </p:spPr>
        <p:txBody>
          <a:bodyPr/>
          <a:lstStyle/>
          <a:p>
            <a:pPr marL="0" indent="0"/>
            <a:r>
              <a:rPr lang="fr-BE" sz="3200" dirty="0" smtClean="0"/>
              <a:t>	</a:t>
            </a:r>
            <a:r>
              <a:rPr lang="fr-BE" sz="2800" dirty="0" smtClean="0"/>
              <a:t>A </a:t>
            </a:r>
            <a:r>
              <a:rPr lang="fr-BE" sz="2800" dirty="0" err="1" smtClean="0"/>
              <a:t>Comparison</a:t>
            </a:r>
            <a:r>
              <a:rPr lang="fr-BE" sz="2800" dirty="0" smtClean="0"/>
              <a:t> </a:t>
            </a:r>
            <a:r>
              <a:rPr lang="fr-BE" sz="2800" dirty="0" err="1" smtClean="0"/>
              <a:t>with</a:t>
            </a:r>
            <a:r>
              <a:rPr lang="fr-BE" sz="2800" dirty="0" smtClean="0"/>
              <a:t> the US</a:t>
            </a:r>
            <a:endParaRPr lang="en-GB" sz="2800" dirty="0">
              <a:solidFill>
                <a:srgbClr val="00206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688529"/>
              </p:ext>
            </p:extLst>
          </p:nvPr>
        </p:nvGraphicFramePr>
        <p:xfrm>
          <a:off x="569351" y="2348880"/>
          <a:ext cx="8199801" cy="3961176"/>
        </p:xfrm>
        <a:graphic>
          <a:graphicData uri="http://schemas.openxmlformats.org/drawingml/2006/table">
            <a:tbl>
              <a:tblPr/>
              <a:tblGrid>
                <a:gridCol w="1914417">
                  <a:extLst>
                    <a:ext uri="{9D8B030D-6E8A-4147-A177-3AD203B41FA5}">
                      <a16:colId xmlns:a16="http://schemas.microsoft.com/office/drawing/2014/main" val="1709800951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136068807"/>
                    </a:ext>
                  </a:extLst>
                </a:gridCol>
                <a:gridCol w="3261048">
                  <a:extLst>
                    <a:ext uri="{9D8B030D-6E8A-4147-A177-3AD203B41FA5}">
                      <a16:colId xmlns:a16="http://schemas.microsoft.com/office/drawing/2014/main" val="834501985"/>
                    </a:ext>
                  </a:extLst>
                </a:gridCol>
              </a:tblGrid>
              <a:tr h="36331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FTAs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 FTAs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4002278"/>
                  </a:ext>
                </a:extLst>
              </a:tr>
              <a:tr h="34601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America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Canada, Mexico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Canada, Mexico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1696879"/>
                  </a:ext>
                </a:extLst>
              </a:tr>
              <a:tr h="34601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Central America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CAFTA-DR, Panama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CAAA, CARIFORUM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0584650"/>
                  </a:ext>
                </a:extLst>
              </a:tr>
              <a:tr h="34601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America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Chile, Peru, Colombia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Chile, Peru,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Colombia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Ecuador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5087994"/>
                  </a:ext>
                </a:extLst>
              </a:tr>
              <a:tr h="34601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Asia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Korea, Singapore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 Korea, Singapore, Vietnam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404362"/>
                  </a:ext>
                </a:extLst>
              </a:tr>
              <a:tr h="5792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Middle </a:t>
                      </a:r>
                      <a:r>
                        <a:rPr lang="en-GB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</a:t>
                      </a:r>
                      <a:r>
                        <a:rPr lang="lt-LT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lt-LT" sz="1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</a:t>
                      </a:r>
                      <a:r>
                        <a:rPr lang="lt-LT" sz="1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lt-LT" sz="1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</a:t>
                      </a:r>
                      <a:r>
                        <a:rPr lang="lt-LT" sz="1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lt-LT" sz="1800" b="0" i="1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Africa</a:t>
                      </a:r>
                      <a:endParaRPr lang="en-GB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Morocco, Israel, Oman, Bahrein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Morocco,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Israel,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Palestine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Tunisia, Lebanon, Jordan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701919"/>
                  </a:ext>
                </a:extLst>
              </a:tr>
              <a:tr h="346016">
                <a:tc>
                  <a:txBody>
                    <a:bodyPr/>
                    <a:lstStyle/>
                    <a:p>
                      <a:pPr algn="l" fontAlgn="ctr"/>
                      <a:r>
                        <a:rPr lang="lt-LT" sz="18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Sub-Saharan</a:t>
                      </a:r>
                      <a:r>
                        <a:rPr lang="lt-LT" sz="18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Africa</a:t>
                      </a:r>
                      <a:endParaRPr lang="en-GB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EPAs with 13 States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328874"/>
                  </a:ext>
                </a:extLst>
              </a:tr>
              <a:tr h="34601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Pacific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Australia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EPA Fiji, PNG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569768"/>
                  </a:ext>
                </a:extLst>
              </a:tr>
              <a:tr h="5792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Europe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Norway, Switzerland, Eastern European and Balkan countries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0506629"/>
                  </a:ext>
                </a:extLst>
              </a:tr>
              <a:tr h="363316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FTAs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 FTAs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195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43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9"/>
            <a:ext cx="8229600" cy="720080"/>
          </a:xfrm>
          <a:noFill/>
        </p:spPr>
        <p:txBody>
          <a:bodyPr/>
          <a:lstStyle/>
          <a:p>
            <a:pPr marL="0" indent="0"/>
            <a:r>
              <a:rPr lang="fr-BE" dirty="0" smtClean="0"/>
              <a:t>		</a:t>
            </a:r>
            <a:r>
              <a:rPr lang="fr-BE" sz="2800" dirty="0" err="1" smtClean="0"/>
              <a:t>FTAs</a:t>
            </a:r>
            <a:r>
              <a:rPr lang="fr-BE" sz="2800" dirty="0" smtClean="0"/>
              <a:t> </a:t>
            </a:r>
            <a:r>
              <a:rPr lang="fr-BE" sz="2800" dirty="0" err="1" smtClean="0"/>
              <a:t>in</a:t>
            </a:r>
            <a:r>
              <a:rPr lang="fr-BE" sz="2800" dirty="0" smtClean="0"/>
              <a:t> 2018 and 2019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15691"/>
            <a:ext cx="8229600" cy="4464496"/>
          </a:xfrm>
        </p:spPr>
        <p:txBody>
          <a:bodyPr/>
          <a:lstStyle/>
          <a:p>
            <a:pPr marL="361950" indent="-361950" algn="just">
              <a:spcAft>
                <a:spcPts val="600"/>
              </a:spcAft>
            </a:pPr>
            <a:r>
              <a:rPr lang="en-GB" dirty="0" smtClean="0"/>
              <a:t>Japan concluded	</a:t>
            </a:r>
          </a:p>
          <a:p>
            <a:pPr marL="361950" indent="-361950" algn="just">
              <a:spcAft>
                <a:spcPts val="600"/>
              </a:spcAft>
            </a:pPr>
            <a:r>
              <a:rPr lang="en-GB" dirty="0" smtClean="0"/>
              <a:t>Mexico concluded	</a:t>
            </a:r>
            <a:endParaRPr lang="en-GB" dirty="0"/>
          </a:p>
          <a:p>
            <a:pPr marL="361950" indent="-361950" algn="just">
              <a:spcAft>
                <a:spcPts val="600"/>
              </a:spcAft>
            </a:pPr>
            <a:r>
              <a:rPr lang="en-GB" dirty="0" smtClean="0"/>
              <a:t>Norway concluded	</a:t>
            </a:r>
          </a:p>
          <a:p>
            <a:pPr marL="361950" indent="-361950" algn="just">
              <a:spcAft>
                <a:spcPts val="600"/>
              </a:spcAft>
            </a:pPr>
            <a:r>
              <a:rPr lang="fr-BE" dirty="0" smtClean="0"/>
              <a:t>Mercosur in final stage </a:t>
            </a:r>
          </a:p>
          <a:p>
            <a:pPr marL="361950" indent="-361950" algn="just">
              <a:spcAft>
                <a:spcPts val="600"/>
              </a:spcAft>
            </a:pPr>
            <a:r>
              <a:rPr lang="fr-BE" dirty="0" smtClean="0"/>
              <a:t>China GI Agreement in final stages</a:t>
            </a:r>
          </a:p>
          <a:p>
            <a:pPr marL="361950" indent="-361950">
              <a:spcAft>
                <a:spcPts val="600"/>
              </a:spcAft>
            </a:pPr>
            <a:r>
              <a:rPr lang="fr-BE" dirty="0" err="1" smtClean="0"/>
              <a:t>Indonesia</a:t>
            </a:r>
            <a:r>
              <a:rPr lang="fr-BE" dirty="0" smtClean="0"/>
              <a:t>, </a:t>
            </a:r>
            <a:r>
              <a:rPr lang="fr-BE" dirty="0" err="1" smtClean="0"/>
              <a:t>Australia</a:t>
            </a:r>
            <a:r>
              <a:rPr lang="fr-BE" dirty="0" smtClean="0"/>
              <a:t>, New </a:t>
            </a:r>
            <a:r>
              <a:rPr lang="fr-BE" dirty="0" err="1" smtClean="0"/>
              <a:t>Zealand</a:t>
            </a:r>
            <a:r>
              <a:rPr lang="fr-BE" dirty="0" smtClean="0"/>
              <a:t>, Chile and </a:t>
            </a:r>
            <a:r>
              <a:rPr lang="fr-BE" dirty="0" err="1" smtClean="0"/>
              <a:t>Cariforum</a:t>
            </a:r>
            <a:r>
              <a:rPr lang="fr-BE" dirty="0" smtClean="0"/>
              <a:t> </a:t>
            </a:r>
            <a:r>
              <a:rPr lang="fr-BE" dirty="0" err="1" smtClean="0"/>
              <a:t>GIs</a:t>
            </a:r>
            <a:r>
              <a:rPr lang="fr-BE" dirty="0" smtClean="0"/>
              <a:t> </a:t>
            </a:r>
            <a:r>
              <a:rPr lang="fr-BE" dirty="0" err="1" smtClean="0"/>
              <a:t>moving</a:t>
            </a:r>
            <a:r>
              <a:rPr lang="fr-BE" dirty="0" smtClean="0"/>
              <a:t> </a:t>
            </a:r>
            <a:r>
              <a:rPr lang="fr-BE" dirty="0" err="1" smtClean="0"/>
              <a:t>forward</a:t>
            </a:r>
            <a:r>
              <a:rPr lang="fr-BE" dirty="0" smtClean="0"/>
              <a:t> </a:t>
            </a:r>
            <a:endParaRPr lang="en-GB" dirty="0" smtClean="0"/>
          </a:p>
          <a:p>
            <a:pPr indent="0" algn="just">
              <a:buNone/>
            </a:pP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107911"/>
            <a:ext cx="521296" cy="5212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708920"/>
            <a:ext cx="504056" cy="288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542" y="3180774"/>
            <a:ext cx="523442" cy="46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7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2B8E8-F578-4B68-9236-762790B90E0F}" type="slidenum">
              <a:rPr lang="en-US" altLang="zh-CN"/>
              <a:pPr/>
              <a:t>8</a:t>
            </a:fld>
            <a:endParaRPr lang="en-US" altLang="zh-CN" sz="1800" b="1">
              <a:solidFill>
                <a:srgbClr val="FFD624"/>
              </a:solidFill>
              <a:latin typeface="Verdana" pitchFamily="34" charset="0"/>
            </a:endParaRPr>
          </a:p>
        </p:txBody>
      </p:sp>
      <p:sp>
        <p:nvSpPr>
          <p:cNvPr id="15362" name="Rectangle 6"/>
          <p:cNvSpPr>
            <a:spLocks noChangeArrowheads="1"/>
          </p:cNvSpPr>
          <p:nvPr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>
            <a:noFill/>
          </a:ln>
          <a:extLst>
            <a:ext uri="{91240B29-F687-4F45-9708-019B960494DF}">
              <a14:hiddenLine xmlns:a14="http://schemas.microsoft.com/office/drawing/2010/main" w="3175" cap="flat" cmpd="sng">
                <a:solidFill>
                  <a:schemeClr val="accent1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altLang="en-US" sz="1800" b="0">
              <a:solidFill>
                <a:srgbClr val="FFFFFF"/>
              </a:solidFill>
              <a:ea typeface="Verdana" pitchFamily="34" charset="0"/>
              <a:cs typeface="Verdana" pitchFamily="34" charset="0"/>
              <a:sym typeface="Verdana" pitchFamily="34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339850"/>
            <a:ext cx="8496943" cy="936625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en-US" sz="2800" dirty="0" smtClean="0"/>
              <a:t>EU trade negotiations</a:t>
            </a:r>
            <a:endParaRPr lang="en-US" altLang="en-US" sz="2800" dirty="0"/>
          </a:p>
        </p:txBody>
      </p:sp>
      <p:pic>
        <p:nvPicPr>
          <p:cNvPr id="15366" name="Picture 5" descr="C:\Users\hurrean\AppData\Local\Microsoft\Windows\Temporary Internet Files\Content.Outlook\0L6DMRY6\mekker-small (2)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2636838"/>
            <a:ext cx="5029200" cy="16764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3"/>
          <p:cNvSpPr>
            <a:spLocks noChangeArrowheads="1"/>
          </p:cNvSpPr>
          <p:nvPr/>
        </p:nvSpPr>
        <p:spPr bwMode="auto">
          <a:xfrm>
            <a:off x="1260475" y="2587625"/>
            <a:ext cx="31051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indent="-342900">
              <a:spcBef>
                <a:spcPct val="20000"/>
              </a:spcBef>
              <a:buClr>
                <a:srgbClr val="0F5494"/>
              </a:buClr>
              <a:buSzPct val="120000"/>
            </a:pPr>
            <a:r>
              <a:rPr lang="en-US" altLang="en-US" sz="2400" i="1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  <a:sym typeface="Verdana" pitchFamily="34" charset="0"/>
              </a:rPr>
              <a:t>offensive</a:t>
            </a:r>
            <a:r>
              <a:rPr lang="en-US" altLang="en-US" sz="2400" i="1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endParaRPr lang="en-US" altLang="en-US" sz="2400" i="1" dirty="0">
              <a:solidFill>
                <a:srgbClr val="0F5494"/>
              </a:solidFill>
              <a:ea typeface="Verdana" pitchFamily="34" charset="0"/>
              <a:cs typeface="Verdana" pitchFamily="34" charset="0"/>
              <a:sym typeface="Verdana" pitchFamily="34" charset="0"/>
            </a:endParaRPr>
          </a:p>
        </p:txBody>
      </p:sp>
      <p:pic>
        <p:nvPicPr>
          <p:cNvPr id="15368" name="Picture 7" descr="C:\Users\hurrean\AppData\Local\Microsoft\Windows\Temporary Internet Files\Content.Outlook\0L6DMRY6\105777395-free-kick-during-a-football-match-getty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076700"/>
            <a:ext cx="3863975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Rectangle 3"/>
          <p:cNvSpPr>
            <a:spLocks noChangeArrowheads="1"/>
          </p:cNvSpPr>
          <p:nvPr/>
        </p:nvSpPr>
        <p:spPr bwMode="auto">
          <a:xfrm>
            <a:off x="4643438" y="5084763"/>
            <a:ext cx="3168650" cy="132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FFFF"/>
              </a:buClr>
              <a:buFont typeface="Arial" pitchFamily="34" charset="0"/>
              <a:buChar char="•"/>
            </a:pPr>
            <a:r>
              <a:rPr lang="en-US" altLang="en-US" sz="2400" i="1" dirty="0">
                <a:solidFill>
                  <a:srgbClr val="0F5494"/>
                </a:solidFill>
                <a:ea typeface="Verdana" pitchFamily="34" charset="0"/>
                <a:cs typeface="Verdana" pitchFamily="34" charset="0"/>
                <a:sym typeface="Wingdings" pitchFamily="2" charset="2"/>
              </a:rPr>
              <a:t> </a:t>
            </a:r>
            <a:r>
              <a:rPr lang="en-US" altLang="en-US" sz="2400" i="1" dirty="0">
                <a:solidFill>
                  <a:srgbClr val="0F5494"/>
                </a:solidFill>
                <a:ea typeface="Verdana" pitchFamily="34" charset="0"/>
                <a:cs typeface="Verdana" pitchFamily="34" charset="0"/>
                <a:sym typeface="Verdana" pitchFamily="34" charset="0"/>
              </a:rPr>
              <a:t>defensive  </a:t>
            </a:r>
            <a:r>
              <a:rPr lang="en-US" altLang="en-US" sz="2400" i="1" dirty="0" smtClean="0">
                <a:solidFill>
                  <a:srgbClr val="0F5494"/>
                </a:solidFill>
                <a:ea typeface="Verdana" pitchFamily="34" charset="0"/>
                <a:cs typeface="Verdana" pitchFamily="34" charset="0"/>
                <a:sym typeface="Verdana" pitchFamily="34" charset="0"/>
              </a:rPr>
              <a:t>  </a:t>
            </a:r>
            <a:endParaRPr lang="en-US" altLang="en-US" sz="2400" i="1" dirty="0">
              <a:solidFill>
                <a:srgbClr val="0F5494"/>
              </a:solidFill>
              <a:ea typeface="Verdana" pitchFamily="34" charset="0"/>
              <a:cs typeface="Verdana" pitchFamily="34" charset="0"/>
              <a:sym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8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build="p" bldLvl="0" autoUpdateAnimBg="0"/>
      <p:bldP spid="15369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008112"/>
          </a:xfrm>
        </p:spPr>
        <p:txBody>
          <a:bodyPr/>
          <a:lstStyle/>
          <a:p>
            <a:r>
              <a:rPr lang="fr-BE" sz="1800" dirty="0" smtClean="0"/>
              <a:t>		</a:t>
            </a:r>
            <a:r>
              <a:rPr lang="fr-BE" sz="2800" dirty="0" smtClean="0"/>
              <a:t>Offensive and </a:t>
            </a:r>
            <a:r>
              <a:rPr lang="fr-BE" sz="2800" dirty="0" err="1" smtClean="0"/>
              <a:t>Defensive</a:t>
            </a:r>
            <a:r>
              <a:rPr lang="fr-BE" sz="2800" dirty="0" smtClean="0"/>
              <a:t> </a:t>
            </a:r>
            <a:r>
              <a:rPr lang="fr-BE" sz="2800" dirty="0" err="1" smtClean="0"/>
              <a:t>interests</a:t>
            </a:r>
            <a:endParaRPr lang="en-GB" sz="28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11560" y="2924944"/>
            <a:ext cx="8085584" cy="2952328"/>
          </a:xfrm>
        </p:spPr>
        <p:txBody>
          <a:bodyPr/>
          <a:lstStyle/>
          <a:p>
            <a:pPr marL="361950" indent="-361950">
              <a:spcAft>
                <a:spcPts val="600"/>
              </a:spcAft>
            </a:pPr>
            <a:r>
              <a:rPr lang="fr-BE" dirty="0" err="1" smtClean="0"/>
              <a:t>Dairy</a:t>
            </a:r>
            <a:r>
              <a:rPr lang="fr-BE" dirty="0" smtClean="0"/>
              <a:t>, </a:t>
            </a:r>
            <a:r>
              <a:rPr lang="fr-BE" dirty="0" err="1" smtClean="0"/>
              <a:t>wines</a:t>
            </a:r>
            <a:r>
              <a:rPr lang="fr-BE" dirty="0" smtClean="0"/>
              <a:t> and spirit, </a:t>
            </a:r>
            <a:r>
              <a:rPr lang="fr-BE" smtClean="0"/>
              <a:t>GIs</a:t>
            </a:r>
            <a:r>
              <a:rPr lang="fr-BE" dirty="0" smtClean="0"/>
              <a:t>, </a:t>
            </a:r>
            <a:br>
              <a:rPr lang="fr-BE" dirty="0" smtClean="0"/>
            </a:br>
            <a:r>
              <a:rPr lang="fr-BE" dirty="0" err="1" smtClean="0"/>
              <a:t>processed</a:t>
            </a:r>
            <a:r>
              <a:rPr lang="fr-BE" dirty="0" smtClean="0"/>
              <a:t> agricultural </a:t>
            </a:r>
            <a:r>
              <a:rPr lang="fr-BE" dirty="0" err="1" smtClean="0"/>
              <a:t>products</a:t>
            </a:r>
            <a:endParaRPr lang="fr-BE" dirty="0" smtClean="0"/>
          </a:p>
          <a:p>
            <a:pPr indent="0">
              <a:spcAft>
                <a:spcPts val="600"/>
              </a:spcAft>
              <a:buNone/>
            </a:pPr>
            <a:endParaRPr lang="fr-BE" dirty="0" smtClean="0"/>
          </a:p>
          <a:p>
            <a:pPr marL="361950" indent="-361950">
              <a:spcAft>
                <a:spcPts val="600"/>
              </a:spcAft>
            </a:pPr>
            <a:r>
              <a:rPr lang="fr-BE" dirty="0" err="1" smtClean="0"/>
              <a:t>Beef</a:t>
            </a:r>
            <a:r>
              <a:rPr lang="fr-BE" dirty="0" smtClean="0"/>
              <a:t>, </a:t>
            </a:r>
            <a:r>
              <a:rPr lang="fr-BE" dirty="0" err="1" smtClean="0"/>
              <a:t>poultry</a:t>
            </a:r>
            <a:r>
              <a:rPr lang="fr-BE" dirty="0" smtClean="0"/>
              <a:t>, </a:t>
            </a:r>
            <a:r>
              <a:rPr lang="fr-BE" dirty="0" err="1" smtClean="0"/>
              <a:t>rice</a:t>
            </a:r>
            <a:r>
              <a:rPr lang="fr-BE" dirty="0" smtClean="0"/>
              <a:t>, </a:t>
            </a:r>
            <a:r>
              <a:rPr lang="fr-BE" dirty="0" err="1" smtClean="0"/>
              <a:t>sugar</a:t>
            </a:r>
            <a:r>
              <a:rPr lang="fr-BE" dirty="0" smtClean="0"/>
              <a:t>. </a:t>
            </a:r>
            <a:br>
              <a:rPr lang="fr-BE" dirty="0" smtClean="0"/>
            </a:br>
            <a:r>
              <a:rPr lang="fr-BE" dirty="0" err="1" smtClean="0"/>
              <a:t>TRQs</a:t>
            </a:r>
            <a:r>
              <a:rPr lang="fr-BE" dirty="0" smtClean="0"/>
              <a:t>, </a:t>
            </a:r>
            <a:r>
              <a:rPr lang="fr-BE" dirty="0" err="1" smtClean="0"/>
              <a:t>lengthy</a:t>
            </a:r>
            <a:r>
              <a:rPr lang="fr-BE" dirty="0" smtClean="0"/>
              <a:t> phase-in </a:t>
            </a:r>
            <a:endParaRPr lang="en-GB" dirty="0" smtClean="0"/>
          </a:p>
          <a:p>
            <a:pPr indent="0">
              <a:buNone/>
            </a:pP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07355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s_x0020_Document_x0020_Visible xmlns="a3f0bd47-a814-41bf-ab48-bd3069cde275">false</Is_x0020_Document_x0020_Visible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92DDB353BB58149B79E1C959DAFA6D2" ma:contentTypeVersion="2" ma:contentTypeDescription="Create a new document." ma:contentTypeScope="" ma:versionID="15c976a0f2b3efb0aa5a15150f7c24b8">
  <xsd:schema xmlns:xsd="http://www.w3.org/2001/XMLSchema" xmlns:p="http://schemas.microsoft.com/office/2006/metadata/properties" xmlns:ns1="http://schemas.microsoft.com/sharepoint/v3" xmlns:ns2="a3f0bd47-a814-41bf-ab48-bd3069cde275" targetNamespace="http://schemas.microsoft.com/office/2006/metadata/properties" ma:root="true" ma:fieldsID="43f6381838c9c8b4808dd10d33d175bc" ns1:_="" ns2:_="">
    <xsd:import namespace="http://schemas.microsoft.com/sharepoint/v3"/>
    <xsd:import namespace="a3f0bd47-a814-41bf-ab48-bd3069cde275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Is_x0020_Document_x0020_Visibl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a3f0bd47-a814-41bf-ab48-bd3069cde275" elementFormDefault="qualified">
    <xsd:import namespace="http://schemas.microsoft.com/office/2006/documentManagement/types"/>
    <xsd:element name="Is_x0020_Document_x0020_Visible" ma:index="10" nillable="true" ma:displayName="Is Document Visible" ma:default="0" ma:internalName="Is_x0020_Document_x0020_Visibl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2B16C2C-2D66-4ABD-919E-6C09BABE193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5AACBA7F-E7E8-408A-B42D-1BD2B7E42A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E7D7DB-3B33-4B04-AC20-9797612CA6AF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a3f0bd47-a814-41bf-ab48-bd3069cde275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FB95B05E-90D5-412B-A0D7-DC9710C438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3f0bd47-a814-41bf-ab48-bd3069cde27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8238</TotalTime>
  <Words>383</Words>
  <Application>Microsoft Office PowerPoint</Application>
  <PresentationFormat>On-screen Show (4:3)</PresentationFormat>
  <Paragraphs>107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Verdana</vt:lpstr>
      <vt:lpstr>Wingdings</vt:lpstr>
      <vt:lpstr>Default Design</vt:lpstr>
      <vt:lpstr>PowerPoint Presentation</vt:lpstr>
      <vt:lpstr>  Our Trade Performance</vt:lpstr>
      <vt:lpstr>  Exports more relevant than ever</vt:lpstr>
      <vt:lpstr>  Trade as a Political Priority</vt:lpstr>
      <vt:lpstr>The EU and Free Trade Agreements: the latest</vt:lpstr>
      <vt:lpstr> A Comparison with the US</vt:lpstr>
      <vt:lpstr>  FTAs in 2018 and 2019</vt:lpstr>
      <vt:lpstr>EU trade negotiations</vt:lpstr>
      <vt:lpstr>  Offensive and Defensive interests</vt:lpstr>
      <vt:lpstr>  Relation with the USA</vt:lpstr>
      <vt:lpstr>   Relation with the USA</vt:lpstr>
      <vt:lpstr>The last year of the Juncker Commission </vt:lpstr>
    </vt:vector>
  </TitlesOfParts>
  <Company>European Commission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European Commission</dc:subject>
  <dc:creator>KOEHLER Stephan Juergen (AGRI)</dc:creator>
  <cp:lastModifiedBy>BUSANA Marc (AGRI)</cp:lastModifiedBy>
  <cp:revision>536</cp:revision>
  <cp:lastPrinted>2018-10-16T05:59:45Z</cp:lastPrinted>
  <dcterms:created xsi:type="dcterms:W3CDTF">2011-10-28T10:25:18Z</dcterms:created>
  <dcterms:modified xsi:type="dcterms:W3CDTF">2018-10-16T05:59:57Z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