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7"/>
  </p:notesMasterIdLst>
  <p:handoutMasterIdLst>
    <p:handoutMasterId r:id="rId48"/>
  </p:handoutMasterIdLst>
  <p:sldIdLst>
    <p:sldId id="511" r:id="rId2"/>
    <p:sldId id="838" r:id="rId3"/>
    <p:sldId id="839" r:id="rId4"/>
    <p:sldId id="621" r:id="rId5"/>
    <p:sldId id="816" r:id="rId6"/>
    <p:sldId id="755" r:id="rId7"/>
    <p:sldId id="788" r:id="rId8"/>
    <p:sldId id="842" r:id="rId9"/>
    <p:sldId id="794" r:id="rId10"/>
    <p:sldId id="797" r:id="rId11"/>
    <p:sldId id="629" r:id="rId12"/>
    <p:sldId id="798" r:id="rId13"/>
    <p:sldId id="799" r:id="rId14"/>
    <p:sldId id="630" r:id="rId15"/>
    <p:sldId id="802" r:id="rId16"/>
    <p:sldId id="800" r:id="rId17"/>
    <p:sldId id="801" r:id="rId18"/>
    <p:sldId id="631" r:id="rId19"/>
    <p:sldId id="803" r:id="rId20"/>
    <p:sldId id="809" r:id="rId21"/>
    <p:sldId id="810" r:id="rId22"/>
    <p:sldId id="805" r:id="rId23"/>
    <p:sldId id="812" r:id="rId24"/>
    <p:sldId id="806" r:id="rId25"/>
    <p:sldId id="807" r:id="rId26"/>
    <p:sldId id="787" r:id="rId27"/>
    <p:sldId id="808" r:id="rId28"/>
    <p:sldId id="840" r:id="rId29"/>
    <p:sldId id="848" r:id="rId30"/>
    <p:sldId id="818" r:id="rId31"/>
    <p:sldId id="819" r:id="rId32"/>
    <p:sldId id="821" r:id="rId33"/>
    <p:sldId id="822" r:id="rId34"/>
    <p:sldId id="823" r:id="rId35"/>
    <p:sldId id="824" r:id="rId36"/>
    <p:sldId id="825" r:id="rId37"/>
    <p:sldId id="826" r:id="rId38"/>
    <p:sldId id="827" r:id="rId39"/>
    <p:sldId id="828" r:id="rId40"/>
    <p:sldId id="829" r:id="rId41"/>
    <p:sldId id="830" r:id="rId42"/>
    <p:sldId id="831" r:id="rId43"/>
    <p:sldId id="832" r:id="rId44"/>
    <p:sldId id="833" r:id="rId45"/>
    <p:sldId id="834" r:id="rId46"/>
  </p:sldIdLst>
  <p:sldSz cx="9144000" cy="6858000" type="screen4x3"/>
  <p:notesSz cx="6888163" cy="10021888"/>
  <p:defaultText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8"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uthor"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66FFFF"/>
    <a:srgbClr val="CCFFFF"/>
    <a:srgbClr val="4F81BD"/>
    <a:srgbClr val="00FF00"/>
    <a:srgbClr val="FFCC00"/>
    <a:srgbClr val="00CC66"/>
    <a:srgbClr val="33CC33"/>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3" autoAdjust="0"/>
    <p:restoredTop sz="96357" autoAdjust="0"/>
  </p:normalViewPr>
  <p:slideViewPr>
    <p:cSldViewPr>
      <p:cViewPr varScale="1">
        <p:scale>
          <a:sx n="51" d="100"/>
          <a:sy n="51" d="100"/>
        </p:scale>
        <p:origin x="1217" y="41"/>
      </p:cViewPr>
      <p:guideLst>
        <p:guide orient="horz" pos="2160"/>
        <p:guide pos="2880"/>
      </p:guideLst>
    </p:cSldViewPr>
  </p:slideViewPr>
  <p:outlineViewPr>
    <p:cViewPr>
      <p:scale>
        <a:sx n="33" d="100"/>
        <a:sy n="33" d="100"/>
      </p:scale>
      <p:origin x="0" y="47574"/>
    </p:cViewPr>
  </p:outlineViewPr>
  <p:notesTextViewPr>
    <p:cViewPr>
      <p:scale>
        <a:sx n="3" d="2"/>
        <a:sy n="3" d="2"/>
      </p:scale>
      <p:origin x="0" y="0"/>
    </p:cViewPr>
  </p:notesTextViewPr>
  <p:sorterViewPr>
    <p:cViewPr>
      <p:scale>
        <a:sx n="80" d="100"/>
        <a:sy n="80" d="100"/>
      </p:scale>
      <p:origin x="0" y="-2076"/>
    </p:cViewPr>
  </p:sorterViewPr>
  <p:notesViewPr>
    <p:cSldViewPr>
      <p:cViewPr varScale="1">
        <p:scale>
          <a:sx n="83" d="100"/>
          <a:sy n="83" d="100"/>
        </p:scale>
        <p:origin x="-3144" y="-96"/>
      </p:cViewPr>
      <p:guideLst>
        <p:guide orient="horz" pos="3158"/>
        <p:guide pos="217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84871" cy="501095"/>
          </a:xfrm>
          <a:prstGeom prst="rect">
            <a:avLst/>
          </a:prstGeom>
        </p:spPr>
        <p:txBody>
          <a:bodyPr vert="horz" lIns="93137" tIns="46569" rIns="93137" bIns="46569" rtlCol="0"/>
          <a:lstStyle>
            <a:lvl1pPr algn="l" latinLnBrk="0">
              <a:defRPr lang="fr-FR" sz="1200"/>
            </a:lvl1pPr>
          </a:lstStyle>
          <a:p>
            <a:endParaRPr lang="fr-FR" dirty="0"/>
          </a:p>
        </p:txBody>
      </p:sp>
      <p:sp>
        <p:nvSpPr>
          <p:cNvPr id="3" name="Date Placeholder 2"/>
          <p:cNvSpPr>
            <a:spLocks noGrp="1"/>
          </p:cNvSpPr>
          <p:nvPr>
            <p:ph type="dt" sz="quarter" idx="1"/>
          </p:nvPr>
        </p:nvSpPr>
        <p:spPr>
          <a:xfrm>
            <a:off x="3901701" y="1"/>
            <a:ext cx="2984871" cy="501095"/>
          </a:xfrm>
          <a:prstGeom prst="rect">
            <a:avLst/>
          </a:prstGeom>
        </p:spPr>
        <p:txBody>
          <a:bodyPr vert="horz" lIns="93137" tIns="46569" rIns="93137" bIns="46569" rtlCol="0"/>
          <a:lstStyle>
            <a:lvl1pPr algn="r" latinLnBrk="0">
              <a:defRPr lang="fr-FR" sz="1200"/>
            </a:lvl1pPr>
          </a:lstStyle>
          <a:p>
            <a:fld id="{D83FDC75-7F73-4A4A-A77C-09AADF00E0EA}" type="datetimeFigureOut">
              <a:rPr lang="fr-FR" smtClean="0"/>
              <a:pPr/>
              <a:t>10/02/2021</a:t>
            </a:fld>
            <a:endParaRPr lang="fr-FR" dirty="0"/>
          </a:p>
        </p:txBody>
      </p:sp>
      <p:sp>
        <p:nvSpPr>
          <p:cNvPr id="4" name="Footer Placeholder 3"/>
          <p:cNvSpPr>
            <a:spLocks noGrp="1"/>
          </p:cNvSpPr>
          <p:nvPr>
            <p:ph type="ftr" sz="quarter" idx="2"/>
          </p:nvPr>
        </p:nvSpPr>
        <p:spPr>
          <a:xfrm>
            <a:off x="3" y="9519057"/>
            <a:ext cx="2984871" cy="501095"/>
          </a:xfrm>
          <a:prstGeom prst="rect">
            <a:avLst/>
          </a:prstGeom>
        </p:spPr>
        <p:txBody>
          <a:bodyPr vert="horz" lIns="93137" tIns="46569" rIns="93137" bIns="46569" rtlCol="0" anchor="b"/>
          <a:lstStyle>
            <a:lvl1pPr algn="l" latinLnBrk="0">
              <a:defRPr lang="fr-FR" sz="1200"/>
            </a:lvl1pPr>
          </a:lstStyle>
          <a:p>
            <a:endParaRPr lang="fr-FR" dirty="0"/>
          </a:p>
        </p:txBody>
      </p:sp>
      <p:sp>
        <p:nvSpPr>
          <p:cNvPr id="5" name="Slide Number Placeholder 4"/>
          <p:cNvSpPr>
            <a:spLocks noGrp="1"/>
          </p:cNvSpPr>
          <p:nvPr>
            <p:ph type="sldNum" sz="quarter" idx="3"/>
          </p:nvPr>
        </p:nvSpPr>
        <p:spPr>
          <a:xfrm>
            <a:off x="3901701" y="9519057"/>
            <a:ext cx="2984871" cy="501095"/>
          </a:xfrm>
          <a:prstGeom prst="rect">
            <a:avLst/>
          </a:prstGeom>
        </p:spPr>
        <p:txBody>
          <a:bodyPr vert="horz" lIns="93137" tIns="46569" rIns="93137" bIns="46569" rtlCol="0" anchor="b"/>
          <a:lstStyle>
            <a:lvl1pPr algn="r" latinLnBrk="0">
              <a:defRPr lang="fr-FR" sz="1200"/>
            </a:lvl1pPr>
          </a:lstStyle>
          <a:p>
            <a:fld id="{459226BF-1F13-42D3-80DC-373E7ADD1EBC}" type="slidenum">
              <a:rPr lang="fr-FR" smtClean="0"/>
              <a:pPr/>
              <a:t>‹#›</a:t>
            </a:fld>
            <a:endParaRPr lang="fr-FR" dirty="0"/>
          </a:p>
        </p:txBody>
      </p:sp>
    </p:spTree>
    <p:extLst>
      <p:ext uri="{BB962C8B-B14F-4D97-AF65-F5344CB8AC3E}">
        <p14:creationId xmlns:p14="http://schemas.microsoft.com/office/powerpoint/2010/main" val="2840595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84871" cy="501095"/>
          </a:xfrm>
          <a:prstGeom prst="rect">
            <a:avLst/>
          </a:prstGeom>
        </p:spPr>
        <p:txBody>
          <a:bodyPr vert="horz" lIns="93137" tIns="46569" rIns="93137" bIns="46569" rtlCol="0"/>
          <a:lstStyle>
            <a:lvl1pPr algn="l" latinLnBrk="0">
              <a:defRPr lang="fr-FR" sz="1200"/>
            </a:lvl1pPr>
          </a:lstStyle>
          <a:p>
            <a:endParaRPr lang="fr-FR"/>
          </a:p>
        </p:txBody>
      </p:sp>
      <p:sp>
        <p:nvSpPr>
          <p:cNvPr id="3" name="Date Placeholder 2"/>
          <p:cNvSpPr>
            <a:spLocks noGrp="1"/>
          </p:cNvSpPr>
          <p:nvPr>
            <p:ph type="dt" idx="1"/>
          </p:nvPr>
        </p:nvSpPr>
        <p:spPr>
          <a:xfrm>
            <a:off x="3901701" y="1"/>
            <a:ext cx="2984871" cy="501095"/>
          </a:xfrm>
          <a:prstGeom prst="rect">
            <a:avLst/>
          </a:prstGeom>
        </p:spPr>
        <p:txBody>
          <a:bodyPr vert="horz" lIns="93137" tIns="46569" rIns="93137" bIns="46569" rtlCol="0"/>
          <a:lstStyle>
            <a:lvl1pPr algn="r" latinLnBrk="0">
              <a:defRPr lang="fr-FR" sz="1200"/>
            </a:lvl1pPr>
          </a:lstStyle>
          <a:p>
            <a:fld id="{48AEF76B-3757-4A0B-AF93-28494465C1DD}" type="datetimeFigureOut">
              <a:rPr lang="fr-FR"/>
              <a:pPr/>
              <a:t>10/02/2021</a:t>
            </a:fld>
            <a:endParaRPr lang="fr-FR"/>
          </a:p>
        </p:txBody>
      </p:sp>
      <p:sp>
        <p:nvSpPr>
          <p:cNvPr id="4" name="Slide Image Placeholder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3137" tIns="46569" rIns="93137" bIns="46569" rtlCol="0" anchor="ctr"/>
          <a:lstStyle/>
          <a:p>
            <a:endParaRPr lang="fr-FR"/>
          </a:p>
        </p:txBody>
      </p:sp>
      <p:sp>
        <p:nvSpPr>
          <p:cNvPr id="5" name="Notes Placeholder 4"/>
          <p:cNvSpPr>
            <a:spLocks noGrp="1"/>
          </p:cNvSpPr>
          <p:nvPr>
            <p:ph type="body" sz="quarter" idx="3"/>
          </p:nvPr>
        </p:nvSpPr>
        <p:spPr>
          <a:xfrm>
            <a:off x="688817" y="4760398"/>
            <a:ext cx="5510530" cy="4509850"/>
          </a:xfrm>
          <a:prstGeom prst="rect">
            <a:avLst/>
          </a:prstGeom>
        </p:spPr>
        <p:txBody>
          <a:bodyPr vert="horz" lIns="93137" tIns="46569" rIns="93137" bIns="46569" rtlCol="0"/>
          <a:lstStyle/>
          <a:p>
            <a:pPr lvl="0"/>
            <a:r>
              <a:rPr lang="fr-FR"/>
              <a:t>Modifiez les styles du texte du masque</a:t>
            </a:r>
          </a:p>
          <a:p>
            <a:pPr lvl="1"/>
            <a:r>
              <a:rPr lang="fr-FR"/>
              <a:t>Niveau 2</a:t>
            </a:r>
          </a:p>
          <a:p>
            <a:pPr lvl="2"/>
            <a:r>
              <a:rPr lang="fr-FR"/>
              <a:t>Niveau 3</a:t>
            </a:r>
          </a:p>
          <a:p>
            <a:pPr lvl="3"/>
            <a:r>
              <a:rPr lang="fr-FR"/>
              <a:t>Niveau 4</a:t>
            </a:r>
          </a:p>
          <a:p>
            <a:pPr lvl="4"/>
            <a:r>
              <a:rPr lang="fr-FR"/>
              <a:t>Niveau 5</a:t>
            </a:r>
          </a:p>
        </p:txBody>
      </p:sp>
      <p:sp>
        <p:nvSpPr>
          <p:cNvPr id="6" name="Footer Placeholder 5"/>
          <p:cNvSpPr>
            <a:spLocks noGrp="1"/>
          </p:cNvSpPr>
          <p:nvPr>
            <p:ph type="ftr" sz="quarter" idx="4"/>
          </p:nvPr>
        </p:nvSpPr>
        <p:spPr>
          <a:xfrm>
            <a:off x="3" y="9519057"/>
            <a:ext cx="2984871" cy="501095"/>
          </a:xfrm>
          <a:prstGeom prst="rect">
            <a:avLst/>
          </a:prstGeom>
        </p:spPr>
        <p:txBody>
          <a:bodyPr vert="horz" lIns="93137" tIns="46569" rIns="93137" bIns="46569" rtlCol="0" anchor="b"/>
          <a:lstStyle>
            <a:lvl1pPr algn="l" latinLnBrk="0">
              <a:defRPr lang="fr-FR" sz="1200"/>
            </a:lvl1pPr>
          </a:lstStyle>
          <a:p>
            <a:endParaRPr lang="fr-FR"/>
          </a:p>
        </p:txBody>
      </p:sp>
      <p:sp>
        <p:nvSpPr>
          <p:cNvPr id="7" name="Slide Number Placeholder 6"/>
          <p:cNvSpPr>
            <a:spLocks noGrp="1"/>
          </p:cNvSpPr>
          <p:nvPr>
            <p:ph type="sldNum" sz="quarter" idx="5"/>
          </p:nvPr>
        </p:nvSpPr>
        <p:spPr>
          <a:xfrm>
            <a:off x="3901701" y="9519057"/>
            <a:ext cx="2984871" cy="501095"/>
          </a:xfrm>
          <a:prstGeom prst="rect">
            <a:avLst/>
          </a:prstGeom>
        </p:spPr>
        <p:txBody>
          <a:bodyPr vert="horz" lIns="93137" tIns="46569" rIns="93137" bIns="46569" rtlCol="0" anchor="b"/>
          <a:lstStyle>
            <a:lvl1pPr algn="r" latinLnBrk="0">
              <a:defRPr lang="fr-FR" sz="1200"/>
            </a:lvl1pPr>
          </a:lstStyle>
          <a:p>
            <a:fld id="{75693FD4-8F83-4EF7-AC3F-0DC0388986B0}" type="slidenum">
              <a:rPr/>
              <a:pPr/>
              <a:t>‹#›</a:t>
            </a:fld>
            <a:endParaRPr lang="fr-FR"/>
          </a:p>
        </p:txBody>
      </p:sp>
    </p:spTree>
    <p:extLst>
      <p:ext uri="{BB962C8B-B14F-4D97-AF65-F5344CB8AC3E}">
        <p14:creationId xmlns:p14="http://schemas.microsoft.com/office/powerpoint/2010/main" val="103087546"/>
      </p:ext>
    </p:extLst>
  </p:cSld>
  <p:clrMap bg1="lt1" tx1="dk1" bg2="lt2" tx2="dk2" accent1="accent1" accent2="accent2" accent3="accent3" accent4="accent4" accent5="accent5" accent6="accent6" hlink="hlink" folHlink="folHlink"/>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TC</a:t>
            </a:r>
          </a:p>
        </p:txBody>
      </p:sp>
      <p:sp>
        <p:nvSpPr>
          <p:cNvPr id="4" name="Espace réservé du numéro de diapositive 3"/>
          <p:cNvSpPr>
            <a:spLocks noGrp="1"/>
          </p:cNvSpPr>
          <p:nvPr>
            <p:ph type="sldNum" sz="quarter" idx="5"/>
          </p:nvPr>
        </p:nvSpPr>
        <p:spPr/>
        <p:txBody>
          <a:bodyPr/>
          <a:lstStyle/>
          <a:p>
            <a:fld id="{75693FD4-8F83-4EF7-AC3F-0DC0388986B0}" type="slidenum">
              <a:rPr lang="fr-FR" smtClean="0"/>
              <a:pPr/>
              <a:t>1</a:t>
            </a:fld>
            <a:endParaRPr lang="fr-FR"/>
          </a:p>
        </p:txBody>
      </p:sp>
    </p:spTree>
    <p:extLst>
      <p:ext uri="{BB962C8B-B14F-4D97-AF65-F5344CB8AC3E}">
        <p14:creationId xmlns:p14="http://schemas.microsoft.com/office/powerpoint/2010/main" val="2826712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TC</a:t>
            </a:r>
          </a:p>
        </p:txBody>
      </p:sp>
      <p:sp>
        <p:nvSpPr>
          <p:cNvPr id="4" name="Espace réservé du numéro de diapositive 3"/>
          <p:cNvSpPr>
            <a:spLocks noGrp="1"/>
          </p:cNvSpPr>
          <p:nvPr>
            <p:ph type="sldNum" sz="quarter" idx="5"/>
          </p:nvPr>
        </p:nvSpPr>
        <p:spPr/>
        <p:txBody>
          <a:bodyPr/>
          <a:lstStyle/>
          <a:p>
            <a:fld id="{75693FD4-8F83-4EF7-AC3F-0DC0388986B0}" type="slidenum">
              <a:rPr lang="fr-FR" smtClean="0"/>
              <a:pPr/>
              <a:t>4</a:t>
            </a:fld>
            <a:endParaRPr lang="fr-FR"/>
          </a:p>
        </p:txBody>
      </p:sp>
    </p:spTree>
    <p:extLst>
      <p:ext uri="{BB962C8B-B14F-4D97-AF65-F5344CB8AC3E}">
        <p14:creationId xmlns:p14="http://schemas.microsoft.com/office/powerpoint/2010/main" val="32809920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9" name="Rectangle 8"/>
          <p:cNvSpPr/>
          <p:nvPr userDrawn="1"/>
        </p:nvSpPr>
        <p:spPr>
          <a:xfrm>
            <a:off x="0" y="6896"/>
            <a:ext cx="1835696" cy="687287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ctrTitle" hasCustomPrompt="1"/>
          </p:nvPr>
        </p:nvSpPr>
        <p:spPr>
          <a:xfrm>
            <a:off x="2123728" y="2780928"/>
            <a:ext cx="6180224" cy="1902073"/>
          </a:xfrm>
        </p:spPr>
        <p:txBody>
          <a:bodyPr anchor="t"/>
          <a:lstStyle>
            <a:lvl1pPr algn="l" eaLnBrk="1" latinLnBrk="0" hangingPunct="1">
              <a:defRPr kumimoji="0" lang="fr-FR" b="1" cap="small" baseline="0">
                <a:solidFill>
                  <a:schemeClr val="tx2">
                    <a:lumMod val="75000"/>
                  </a:schemeClr>
                </a:solidFill>
              </a:defRPr>
            </a:lvl1pPr>
          </a:lstStyle>
          <a:p>
            <a:r>
              <a:rPr kumimoji="0" lang="fr-FR"/>
              <a:t>Modifiez le style du titre</a:t>
            </a:r>
          </a:p>
        </p:txBody>
      </p:sp>
      <p:sp>
        <p:nvSpPr>
          <p:cNvPr id="3" name="Subtitle 2"/>
          <p:cNvSpPr>
            <a:spLocks noGrp="1"/>
          </p:cNvSpPr>
          <p:nvPr>
            <p:ph type="subTitle" idx="1"/>
          </p:nvPr>
        </p:nvSpPr>
        <p:spPr>
          <a:xfrm>
            <a:off x="2123728" y="5373216"/>
            <a:ext cx="4772528" cy="990600"/>
          </a:xfrm>
        </p:spPr>
        <p:txBody>
          <a:bodyPr>
            <a:normAutofit/>
          </a:bodyPr>
          <a:lstStyle>
            <a:lvl1pPr marL="0" indent="0" algn="r" eaLnBrk="1" latinLnBrk="0" hangingPunct="1">
              <a:buNone/>
              <a:defRPr kumimoji="0" lang="fr-FR" sz="2000" b="0">
                <a:solidFill>
                  <a:schemeClr val="tx2">
                    <a:lumMod val="75000"/>
                  </a:schemeClr>
                </a:solidFill>
                <a:latin typeface="Georgia" pitchFamily="18" charset="0"/>
              </a:defRPr>
            </a:lvl1pPr>
            <a:lvl2pPr marL="457200" indent="0" algn="ctr" eaLnBrk="1" latinLnBrk="0" hangingPunct="1">
              <a:buNone/>
              <a:defRPr kumimoji="0" lang="fr-FR">
                <a:solidFill>
                  <a:schemeClr val="tx1">
                    <a:tint val="75000"/>
                  </a:schemeClr>
                </a:solidFill>
              </a:defRPr>
            </a:lvl2pPr>
            <a:lvl3pPr marL="914400" indent="0" algn="ctr" eaLnBrk="1" latinLnBrk="0" hangingPunct="1">
              <a:buNone/>
              <a:defRPr kumimoji="0" lang="fr-FR">
                <a:solidFill>
                  <a:schemeClr val="tx1">
                    <a:tint val="75000"/>
                  </a:schemeClr>
                </a:solidFill>
              </a:defRPr>
            </a:lvl3pPr>
            <a:lvl4pPr marL="1371600" indent="0" algn="ctr" eaLnBrk="1" latinLnBrk="0" hangingPunct="1">
              <a:buNone/>
              <a:defRPr kumimoji="0" lang="fr-FR">
                <a:solidFill>
                  <a:schemeClr val="tx1">
                    <a:tint val="75000"/>
                  </a:schemeClr>
                </a:solidFill>
              </a:defRPr>
            </a:lvl4pPr>
            <a:lvl5pPr marL="1828800" indent="0" algn="ctr" eaLnBrk="1" latinLnBrk="0" hangingPunct="1">
              <a:buNone/>
              <a:defRPr kumimoji="0" lang="fr-FR">
                <a:solidFill>
                  <a:schemeClr val="tx1">
                    <a:tint val="75000"/>
                  </a:schemeClr>
                </a:solidFill>
              </a:defRPr>
            </a:lvl5pPr>
            <a:lvl6pPr marL="2286000" indent="0" algn="ctr" eaLnBrk="1" latinLnBrk="0" hangingPunct="1">
              <a:buNone/>
              <a:defRPr kumimoji="0" lang="fr-FR">
                <a:solidFill>
                  <a:schemeClr val="tx1">
                    <a:tint val="75000"/>
                  </a:schemeClr>
                </a:solidFill>
              </a:defRPr>
            </a:lvl6pPr>
            <a:lvl7pPr marL="2743200" indent="0" algn="ctr" eaLnBrk="1" latinLnBrk="0" hangingPunct="1">
              <a:buNone/>
              <a:defRPr kumimoji="0" lang="fr-FR">
                <a:solidFill>
                  <a:schemeClr val="tx1">
                    <a:tint val="75000"/>
                  </a:schemeClr>
                </a:solidFill>
              </a:defRPr>
            </a:lvl7pPr>
            <a:lvl8pPr marL="3200400" indent="0" algn="ctr" eaLnBrk="1" latinLnBrk="0" hangingPunct="1">
              <a:buNone/>
              <a:defRPr kumimoji="0" lang="fr-FR">
                <a:solidFill>
                  <a:schemeClr val="tx1">
                    <a:tint val="75000"/>
                  </a:schemeClr>
                </a:solidFill>
              </a:defRPr>
            </a:lvl8pPr>
            <a:lvl9pPr marL="3657600" indent="0" algn="ctr" eaLnBrk="1" latinLnBrk="0" hangingPunct="1">
              <a:buNone/>
              <a:defRPr kumimoji="0" lang="fr-FR">
                <a:solidFill>
                  <a:schemeClr val="tx1">
                    <a:tint val="75000"/>
                  </a:schemeClr>
                </a:solidFill>
              </a:defRPr>
            </a:lvl9pPr>
          </a:lstStyle>
          <a:p>
            <a:pPr eaLnBrk="1" latinLnBrk="0" hangingPunct="1"/>
            <a:r>
              <a:rPr lang="fr-FR"/>
              <a:t>Modifiez le style des sous-titres du masque</a:t>
            </a:r>
            <a:endParaRPr dirty="0"/>
          </a:p>
        </p:txBody>
      </p:sp>
      <p:pic>
        <p:nvPicPr>
          <p:cNvPr id="6" name="Picture 9" descr="logoEntetenew">
            <a:extLst>
              <a:ext uri="{FF2B5EF4-FFF2-40B4-BE49-F238E27FC236}">
                <a16:creationId xmlns:a16="http://schemas.microsoft.com/office/drawing/2014/main" id="{5834D9A2-7015-47B9-82B5-8894524083C3}"/>
              </a:ext>
            </a:extLst>
          </p:cNvPr>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5492277" y="6154323"/>
            <a:ext cx="883656" cy="617756"/>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6">
            <a:extLst>
              <a:ext uri="{FF2B5EF4-FFF2-40B4-BE49-F238E27FC236}">
                <a16:creationId xmlns:a16="http://schemas.microsoft.com/office/drawing/2014/main" id="{DC3A1108-6E75-4CBE-9BB8-59FBDE73AE01}"/>
              </a:ext>
            </a:extLst>
          </p:cNvPr>
          <p:cNvPicPr/>
          <p:nvPr userDrawn="1"/>
        </p:nvPicPr>
        <p:blipFill>
          <a:blip r:embed="rId3" cstate="email">
            <a:extLst>
              <a:ext uri="{28A0092B-C50C-407E-A947-70E740481C1C}">
                <a14:useLocalDpi xmlns:a14="http://schemas.microsoft.com/office/drawing/2010/main" val="0"/>
              </a:ext>
            </a:extLst>
          </a:blip>
          <a:stretch>
            <a:fillRect/>
          </a:stretch>
        </p:blipFill>
        <p:spPr>
          <a:xfrm>
            <a:off x="6567441" y="6238528"/>
            <a:ext cx="1381125" cy="530598"/>
          </a:xfrm>
          <a:prstGeom prst="rect">
            <a:avLst/>
          </a:prstGeom>
        </p:spPr>
      </p:pic>
      <p:pic>
        <p:nvPicPr>
          <p:cNvPr id="10" name="Image 9" descr="Résultat de recherche d'images pour &quot;cogea italian consultant&quot;">
            <a:extLst>
              <a:ext uri="{FF2B5EF4-FFF2-40B4-BE49-F238E27FC236}">
                <a16:creationId xmlns:a16="http://schemas.microsoft.com/office/drawing/2014/main" id="{49243953-463F-4746-811B-AF30DDFCFE12}"/>
              </a:ext>
            </a:extLst>
          </p:cNvPr>
          <p:cNvPicPr/>
          <p:nvPr userDrawn="1"/>
        </p:nvPicPr>
        <p:blipFill rotWithShape="1">
          <a:blip r:embed="rId4" cstate="email">
            <a:extLst>
              <a:ext uri="{28A0092B-C50C-407E-A947-70E740481C1C}">
                <a14:useLocalDpi xmlns:a14="http://schemas.microsoft.com/office/drawing/2010/main" val="0"/>
              </a:ext>
            </a:extLst>
          </a:blip>
          <a:srcRect/>
          <a:stretch/>
        </p:blipFill>
        <p:spPr bwMode="auto">
          <a:xfrm>
            <a:off x="8140075" y="6069036"/>
            <a:ext cx="985589" cy="746622"/>
          </a:xfrm>
          <a:prstGeom prst="rect">
            <a:avLst/>
          </a:prstGeom>
          <a:noFill/>
          <a:ln>
            <a:noFill/>
          </a:ln>
          <a:extLst>
            <a:ext uri="{53640926-AAD7-44D8-BBD7-CCE9431645EC}">
              <a14:shadowObscured xmlns:a14="http://schemas.microsoft.com/office/drawing/2010/main"/>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fr-FR"/>
              <a:t>Modifiez le style du titre</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a:p>
        </p:txBody>
      </p:sp>
      <p:sp>
        <p:nvSpPr>
          <p:cNvPr id="4" name="Date Placeholder 3"/>
          <p:cNvSpPr>
            <a:spLocks noGrp="1"/>
          </p:cNvSpPr>
          <p:nvPr>
            <p:ph type="dt" sz="half" idx="10"/>
          </p:nvPr>
        </p:nvSpPr>
        <p:spPr/>
        <p:txBody>
          <a:bodyPr/>
          <a:lstStyle/>
          <a:p>
            <a:fld id="{757B281C-5159-4971-8228-52B9A72E9ED2}" type="datetimeFigureOut">
              <a:rPr lang="fr-FR"/>
              <a:pPr/>
              <a:t>10/02/2021</a:t>
            </a:fld>
            <a:endParaRPr kumimoji="0" lang="fr-FR"/>
          </a:p>
        </p:txBody>
      </p:sp>
      <p:sp>
        <p:nvSpPr>
          <p:cNvPr id="5" name="Footer Placeholder 4"/>
          <p:cNvSpPr>
            <a:spLocks noGrp="1"/>
          </p:cNvSpPr>
          <p:nvPr>
            <p:ph type="ftr" sz="quarter" idx="11"/>
          </p:nvPr>
        </p:nvSpPr>
        <p:spPr/>
        <p:txBody>
          <a:bodyPr/>
          <a:lstStyle/>
          <a:p>
            <a:endParaRPr kumimoji="0" lang="fr-FR"/>
          </a:p>
        </p:txBody>
      </p:sp>
      <p:sp>
        <p:nvSpPr>
          <p:cNvPr id="6" name="Slide Number Placeholder 5"/>
          <p:cNvSpPr>
            <a:spLocks noGrp="1"/>
          </p:cNvSpPr>
          <p:nvPr>
            <p:ph type="sldNum" sz="quarter" idx="12"/>
          </p:nvPr>
        </p:nvSpPr>
        <p:spPr/>
        <p:txBody>
          <a:bodyPr/>
          <a:lstStyle/>
          <a:p>
            <a:fld id="{33D6E5A2-EC83-451F-A719-9AC1370DD5CF}" type="slidenum">
              <a:rPr/>
              <a:pPr/>
              <a:t>‹#›</a:t>
            </a:fld>
            <a:endParaRPr kumimoji="0"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fr-FR"/>
              <a:t>Modifiez le style du titre</a:t>
            </a:r>
            <a:endParaRPr/>
          </a:p>
        </p:txBody>
      </p:sp>
      <p:sp>
        <p:nvSpPr>
          <p:cNvPr id="3" name="Date Placeholder 2"/>
          <p:cNvSpPr>
            <a:spLocks noGrp="1"/>
          </p:cNvSpPr>
          <p:nvPr>
            <p:ph type="dt" sz="half" idx="10"/>
          </p:nvPr>
        </p:nvSpPr>
        <p:spPr/>
        <p:txBody>
          <a:bodyPr/>
          <a:lstStyle/>
          <a:p>
            <a:fld id="{757B281C-5159-4971-8228-52B9A72E9ED2}" type="datetimeFigureOut">
              <a:rPr lang="fr-FR"/>
              <a:pPr/>
              <a:t>10/02/2021</a:t>
            </a:fld>
            <a:endParaRPr kumimoji="0" lang="fr-FR"/>
          </a:p>
        </p:txBody>
      </p:sp>
      <p:sp>
        <p:nvSpPr>
          <p:cNvPr id="4" name="Footer Placeholder 3"/>
          <p:cNvSpPr>
            <a:spLocks noGrp="1"/>
          </p:cNvSpPr>
          <p:nvPr>
            <p:ph type="ftr" sz="quarter" idx="11"/>
          </p:nvPr>
        </p:nvSpPr>
        <p:spPr/>
        <p:txBody>
          <a:bodyPr/>
          <a:lstStyle/>
          <a:p>
            <a:endParaRPr kumimoji="0" lang="fr-FR"/>
          </a:p>
        </p:txBody>
      </p:sp>
      <p:sp>
        <p:nvSpPr>
          <p:cNvPr id="5" name="Slide Number Placeholder 4"/>
          <p:cNvSpPr>
            <a:spLocks noGrp="1"/>
          </p:cNvSpPr>
          <p:nvPr>
            <p:ph type="sldNum" sz="quarter" idx="12"/>
          </p:nvPr>
        </p:nvSpPr>
        <p:spPr/>
        <p:txBody>
          <a:bodyPr/>
          <a:lstStyle/>
          <a:p>
            <a:fld id="{33D6E5A2-EC83-451F-A719-9AC1370DD5CF}" type="slidenum">
              <a:rPr/>
              <a:pPr/>
              <a:t>‹#›</a:t>
            </a:fld>
            <a:endParaRPr kumimoji="0" lang="fr-FR"/>
          </a:p>
        </p:txBody>
      </p:sp>
      <p:pic>
        <p:nvPicPr>
          <p:cNvPr id="7" name="Picture 9" descr="logoEntetenew">
            <a:extLst>
              <a:ext uri="{FF2B5EF4-FFF2-40B4-BE49-F238E27FC236}">
                <a16:creationId xmlns:a16="http://schemas.microsoft.com/office/drawing/2014/main" id="{8ADDBB49-04E2-4CB9-A359-75E55F92BF46}"/>
              </a:ext>
            </a:extLst>
          </p:cNvPr>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5492277" y="6154323"/>
            <a:ext cx="883656" cy="617756"/>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8">
            <a:extLst>
              <a:ext uri="{FF2B5EF4-FFF2-40B4-BE49-F238E27FC236}">
                <a16:creationId xmlns:a16="http://schemas.microsoft.com/office/drawing/2014/main" id="{82A965CC-6F17-4060-8619-8F49E0A08C0C}"/>
              </a:ext>
            </a:extLst>
          </p:cNvPr>
          <p:cNvPicPr/>
          <p:nvPr userDrawn="1"/>
        </p:nvPicPr>
        <p:blipFill>
          <a:blip r:embed="rId3" cstate="email">
            <a:extLst>
              <a:ext uri="{28A0092B-C50C-407E-A947-70E740481C1C}">
                <a14:useLocalDpi xmlns:a14="http://schemas.microsoft.com/office/drawing/2010/main" val="0"/>
              </a:ext>
            </a:extLst>
          </a:blip>
          <a:stretch>
            <a:fillRect/>
          </a:stretch>
        </p:blipFill>
        <p:spPr>
          <a:xfrm>
            <a:off x="6567441" y="6238528"/>
            <a:ext cx="1381125" cy="530598"/>
          </a:xfrm>
          <a:prstGeom prst="rect">
            <a:avLst/>
          </a:prstGeom>
        </p:spPr>
      </p:pic>
      <p:pic>
        <p:nvPicPr>
          <p:cNvPr id="11" name="Image 10" descr="Résultat de recherche d'images pour &quot;cogea italian consultant&quot;">
            <a:extLst>
              <a:ext uri="{FF2B5EF4-FFF2-40B4-BE49-F238E27FC236}">
                <a16:creationId xmlns:a16="http://schemas.microsoft.com/office/drawing/2014/main" id="{BBC32386-5F27-45EC-B232-FB564245A3A8}"/>
              </a:ext>
            </a:extLst>
          </p:cNvPr>
          <p:cNvPicPr/>
          <p:nvPr userDrawn="1"/>
        </p:nvPicPr>
        <p:blipFill rotWithShape="1">
          <a:blip r:embed="rId4" cstate="email">
            <a:extLst>
              <a:ext uri="{28A0092B-C50C-407E-A947-70E740481C1C}">
                <a14:useLocalDpi xmlns:a14="http://schemas.microsoft.com/office/drawing/2010/main" val="0"/>
              </a:ext>
            </a:extLst>
          </a:blip>
          <a:srcRect/>
          <a:stretch/>
        </p:blipFill>
        <p:spPr bwMode="auto">
          <a:xfrm>
            <a:off x="8140075" y="6069036"/>
            <a:ext cx="985589" cy="746622"/>
          </a:xfrm>
          <a:prstGeom prst="rect">
            <a:avLst/>
          </a:prstGeom>
          <a:noFill/>
          <a:ln>
            <a:noFill/>
          </a:ln>
          <a:extLst>
            <a:ext uri="{53640926-AAD7-44D8-BBD7-CCE9431645EC}">
              <a14:shadowObscured xmlns:a14="http://schemas.microsoft.com/office/drawing/2010/main"/>
            </a:ext>
          </a:ex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fr-FR"/>
              <a:pPr/>
              <a:t>10/02/2021</a:t>
            </a:fld>
            <a:endParaRPr kumimoji="0" lang="fr-FR"/>
          </a:p>
        </p:txBody>
      </p:sp>
      <p:sp>
        <p:nvSpPr>
          <p:cNvPr id="3" name="Footer Placeholder 2"/>
          <p:cNvSpPr>
            <a:spLocks noGrp="1"/>
          </p:cNvSpPr>
          <p:nvPr>
            <p:ph type="ftr" sz="quarter" idx="11"/>
          </p:nvPr>
        </p:nvSpPr>
        <p:spPr/>
        <p:txBody>
          <a:bodyPr/>
          <a:lstStyle/>
          <a:p>
            <a:endParaRPr kumimoji="0" lang="fr-FR"/>
          </a:p>
        </p:txBody>
      </p:sp>
      <p:sp>
        <p:nvSpPr>
          <p:cNvPr id="4" name="Slide Number Placeholder 3"/>
          <p:cNvSpPr>
            <a:spLocks noGrp="1"/>
          </p:cNvSpPr>
          <p:nvPr>
            <p:ph type="sldNum" sz="quarter" idx="12"/>
          </p:nvPr>
        </p:nvSpPr>
        <p:spPr/>
        <p:txBody>
          <a:bodyPr/>
          <a:lstStyle/>
          <a:p>
            <a:fld id="{33D6E5A2-EC83-451F-A719-9AC1370DD5CF}" type="slidenum">
              <a:rPr/>
              <a:pPr/>
              <a:t>‹#›</a:t>
            </a:fld>
            <a:endParaRPr kumimoji="0"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rrière-plan uniquement">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fr-FR"/>
              <a:pPr/>
              <a:t>10/02/2021</a:t>
            </a:fld>
            <a:endParaRPr kumimoji="0" lang="fr-FR"/>
          </a:p>
        </p:txBody>
      </p:sp>
      <p:sp>
        <p:nvSpPr>
          <p:cNvPr id="4" name="Footer Placeholder 4"/>
          <p:cNvSpPr>
            <a:spLocks noGrp="1"/>
          </p:cNvSpPr>
          <p:nvPr>
            <p:ph type="ftr" sz="quarter" idx="11"/>
          </p:nvPr>
        </p:nvSpPr>
        <p:spPr>
          <a:xfrm>
            <a:off x="3352800" y="6356350"/>
            <a:ext cx="2895600" cy="365125"/>
          </a:xfrm>
        </p:spPr>
        <p:txBody>
          <a:bodyPr/>
          <a:lstStyle/>
          <a:p>
            <a:endParaRPr kumimoji="0" lang="fr-FR"/>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a:pPr/>
              <a:t>‹#›</a:t>
            </a:fld>
            <a:endParaRPr kumimoji="0"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tête de se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fr-FR" sz="4000" b="1" cap="small" baseline="0">
                <a:solidFill>
                  <a:srgbClr val="003300"/>
                </a:solidFill>
              </a:defRPr>
            </a:lvl1pPr>
          </a:lstStyle>
          <a:p>
            <a:r>
              <a:rPr kumimoji="0" lang="fr-FR" dirty="0"/>
              <a:t>Modifiez le style du titre</a:t>
            </a:r>
          </a:p>
        </p:txBody>
      </p:sp>
      <p:sp>
        <p:nvSpPr>
          <p:cNvPr id="5" name="Footer Placeholder 4"/>
          <p:cNvSpPr>
            <a:spLocks noGrp="1"/>
          </p:cNvSpPr>
          <p:nvPr>
            <p:ph type="ftr" sz="quarter" idx="11"/>
          </p:nvPr>
        </p:nvSpPr>
        <p:spPr/>
        <p:txBody>
          <a:bodyPr/>
          <a:lstStyle/>
          <a:p>
            <a:endParaRPr kumimoji="0" lang="fr-FR"/>
          </a:p>
        </p:txBody>
      </p:sp>
      <p:sp>
        <p:nvSpPr>
          <p:cNvPr id="6" name="Slide Number Placeholder 5"/>
          <p:cNvSpPr>
            <a:spLocks noGrp="1"/>
          </p:cNvSpPr>
          <p:nvPr>
            <p:ph type="sldNum" sz="quarter" idx="12"/>
          </p:nvPr>
        </p:nvSpPr>
        <p:spPr/>
        <p:txBody>
          <a:bodyPr/>
          <a:lstStyle/>
          <a:p>
            <a:fld id="{33D6E5A2-EC83-451F-A719-9AC1370DD5CF}" type="slidenum">
              <a:rPr/>
              <a:pPr/>
              <a:t>‹#›</a:t>
            </a:fld>
            <a:endParaRPr kumimoji="0" lang="fr-FR"/>
          </a:p>
        </p:txBody>
      </p:sp>
      <p:sp>
        <p:nvSpPr>
          <p:cNvPr id="3" name="Rectangle 2"/>
          <p:cNvSpPr/>
          <p:nvPr userDrawn="1"/>
        </p:nvSpPr>
        <p:spPr>
          <a:xfrm>
            <a:off x="0" y="0"/>
            <a:ext cx="1835696" cy="687977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Date Placeholder 3"/>
          <p:cNvSpPr>
            <a:spLocks noGrp="1"/>
          </p:cNvSpPr>
          <p:nvPr>
            <p:ph type="dt" sz="half" idx="10"/>
          </p:nvPr>
        </p:nvSpPr>
        <p:spPr/>
        <p:txBody>
          <a:bodyPr/>
          <a:lstStyle>
            <a:lvl1pPr>
              <a:defRPr>
                <a:solidFill>
                  <a:schemeClr val="bg1"/>
                </a:solidFill>
              </a:defRPr>
            </a:lvl1pPr>
          </a:lstStyle>
          <a:p>
            <a:fld id="{757B281C-5159-4971-8228-52B9A72E9ED2}" type="datetimeFigureOut">
              <a:rPr lang="fr-FR" smtClean="0"/>
              <a:pPr/>
              <a:t>10/02/2021</a:t>
            </a:fld>
            <a:endParaRPr lang="fr-FR"/>
          </a:p>
        </p:txBody>
      </p:sp>
      <p:pic>
        <p:nvPicPr>
          <p:cNvPr id="8" name="Picture 9" descr="logoEntetenew">
            <a:extLst>
              <a:ext uri="{FF2B5EF4-FFF2-40B4-BE49-F238E27FC236}">
                <a16:creationId xmlns:a16="http://schemas.microsoft.com/office/drawing/2014/main" id="{11873506-6766-40E7-9963-EABAB40E2266}"/>
              </a:ext>
            </a:extLst>
          </p:cNvPr>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5492277" y="6154323"/>
            <a:ext cx="883656" cy="617756"/>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 9">
            <a:extLst>
              <a:ext uri="{FF2B5EF4-FFF2-40B4-BE49-F238E27FC236}">
                <a16:creationId xmlns:a16="http://schemas.microsoft.com/office/drawing/2014/main" id="{F454A4A4-8762-4B73-AB29-72DC3F7BAE71}"/>
              </a:ext>
            </a:extLst>
          </p:cNvPr>
          <p:cNvPicPr/>
          <p:nvPr userDrawn="1"/>
        </p:nvPicPr>
        <p:blipFill>
          <a:blip r:embed="rId3" cstate="email">
            <a:extLst>
              <a:ext uri="{28A0092B-C50C-407E-A947-70E740481C1C}">
                <a14:useLocalDpi xmlns:a14="http://schemas.microsoft.com/office/drawing/2010/main" val="0"/>
              </a:ext>
            </a:extLst>
          </a:blip>
          <a:stretch>
            <a:fillRect/>
          </a:stretch>
        </p:blipFill>
        <p:spPr>
          <a:xfrm>
            <a:off x="6567441" y="6238528"/>
            <a:ext cx="1381125" cy="530598"/>
          </a:xfrm>
          <a:prstGeom prst="rect">
            <a:avLst/>
          </a:prstGeom>
        </p:spPr>
      </p:pic>
      <p:pic>
        <p:nvPicPr>
          <p:cNvPr id="11" name="Image 10" descr="Résultat de recherche d'images pour &quot;cogea italian consultant&quot;">
            <a:extLst>
              <a:ext uri="{FF2B5EF4-FFF2-40B4-BE49-F238E27FC236}">
                <a16:creationId xmlns:a16="http://schemas.microsoft.com/office/drawing/2014/main" id="{E149CED4-FC0C-43DE-80C7-82598C181046}"/>
              </a:ext>
            </a:extLst>
          </p:cNvPr>
          <p:cNvPicPr/>
          <p:nvPr userDrawn="1"/>
        </p:nvPicPr>
        <p:blipFill rotWithShape="1">
          <a:blip r:embed="rId4" cstate="email">
            <a:extLst>
              <a:ext uri="{28A0092B-C50C-407E-A947-70E740481C1C}">
                <a14:useLocalDpi xmlns:a14="http://schemas.microsoft.com/office/drawing/2010/main" val="0"/>
              </a:ext>
            </a:extLst>
          </a:blip>
          <a:srcRect/>
          <a:stretch/>
        </p:blipFill>
        <p:spPr bwMode="auto">
          <a:xfrm>
            <a:off x="8140075" y="6069036"/>
            <a:ext cx="985589" cy="746622"/>
          </a:xfrm>
          <a:prstGeom prst="rect">
            <a:avLst/>
          </a:prstGeom>
          <a:noFill/>
          <a:ln>
            <a:noFill/>
          </a:ln>
          <a:extLst>
            <a:ext uri="{53640926-AAD7-44D8-BBD7-CCE9431645EC}">
              <a14:shadowObscured xmlns:a14="http://schemas.microsoft.com/office/drawing/2010/main"/>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En-tête de se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95736" y="1340768"/>
            <a:ext cx="6719664" cy="3069307"/>
          </a:xfrm>
        </p:spPr>
        <p:txBody>
          <a:bodyPr anchor="ctr" anchorCtr="0"/>
          <a:lstStyle>
            <a:lvl1pPr algn="l" eaLnBrk="1" latinLnBrk="0" hangingPunct="1">
              <a:defRPr kumimoji="0" lang="fr-FR" sz="4800" b="1" cap="small" baseline="0">
                <a:solidFill>
                  <a:srgbClr val="003300"/>
                </a:solidFill>
              </a:defRPr>
            </a:lvl1pPr>
          </a:lstStyle>
          <a:p>
            <a:r>
              <a:rPr kumimoji="0" lang="fr-FR" dirty="0"/>
              <a:t>Modifiez le style du titre</a:t>
            </a:r>
          </a:p>
        </p:txBody>
      </p:sp>
      <p:sp>
        <p:nvSpPr>
          <p:cNvPr id="5" name="Footer Placeholder 4"/>
          <p:cNvSpPr>
            <a:spLocks noGrp="1"/>
          </p:cNvSpPr>
          <p:nvPr>
            <p:ph type="ftr" sz="quarter" idx="11"/>
          </p:nvPr>
        </p:nvSpPr>
        <p:spPr/>
        <p:txBody>
          <a:bodyPr/>
          <a:lstStyle/>
          <a:p>
            <a:endParaRPr kumimoji="0" lang="fr-FR"/>
          </a:p>
        </p:txBody>
      </p:sp>
      <p:sp>
        <p:nvSpPr>
          <p:cNvPr id="6" name="Slide Number Placeholder 5"/>
          <p:cNvSpPr>
            <a:spLocks noGrp="1"/>
          </p:cNvSpPr>
          <p:nvPr>
            <p:ph type="sldNum" sz="quarter" idx="12"/>
          </p:nvPr>
        </p:nvSpPr>
        <p:spPr/>
        <p:txBody>
          <a:bodyPr/>
          <a:lstStyle/>
          <a:p>
            <a:fld id="{33D6E5A2-EC83-451F-A719-9AC1370DD5CF}" type="slidenum">
              <a:rPr/>
              <a:pPr/>
              <a:t>‹#›</a:t>
            </a:fld>
            <a:endParaRPr kumimoji="0" lang="fr-FR"/>
          </a:p>
        </p:txBody>
      </p:sp>
      <p:sp>
        <p:nvSpPr>
          <p:cNvPr id="3" name="Rectangle 2"/>
          <p:cNvSpPr/>
          <p:nvPr userDrawn="1"/>
        </p:nvSpPr>
        <p:spPr>
          <a:xfrm>
            <a:off x="0" y="0"/>
            <a:ext cx="1835696" cy="687977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Date Placeholder 3"/>
          <p:cNvSpPr>
            <a:spLocks noGrp="1"/>
          </p:cNvSpPr>
          <p:nvPr>
            <p:ph type="dt" sz="half" idx="10"/>
          </p:nvPr>
        </p:nvSpPr>
        <p:spPr/>
        <p:txBody>
          <a:bodyPr/>
          <a:lstStyle>
            <a:lvl1pPr>
              <a:defRPr>
                <a:solidFill>
                  <a:schemeClr val="bg1"/>
                </a:solidFill>
              </a:defRPr>
            </a:lvl1pPr>
          </a:lstStyle>
          <a:p>
            <a:fld id="{757B281C-5159-4971-8228-52B9A72E9ED2}" type="datetimeFigureOut">
              <a:rPr lang="fr-FR" smtClean="0"/>
              <a:pPr/>
              <a:t>10/02/2021</a:t>
            </a:fld>
            <a:endParaRPr lang="fr-FR"/>
          </a:p>
        </p:txBody>
      </p:sp>
      <p:pic>
        <p:nvPicPr>
          <p:cNvPr id="8" name="Picture 9" descr="logoEntetenew">
            <a:extLst>
              <a:ext uri="{FF2B5EF4-FFF2-40B4-BE49-F238E27FC236}">
                <a16:creationId xmlns:a16="http://schemas.microsoft.com/office/drawing/2014/main" id="{91B8B752-6D01-42D7-B321-522BFC42460A}"/>
              </a:ext>
            </a:extLst>
          </p:cNvPr>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5492277" y="6154323"/>
            <a:ext cx="883656" cy="617756"/>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 9">
            <a:extLst>
              <a:ext uri="{FF2B5EF4-FFF2-40B4-BE49-F238E27FC236}">
                <a16:creationId xmlns:a16="http://schemas.microsoft.com/office/drawing/2014/main" id="{9D692901-13F7-4115-B9D6-4AB9C7ECDCCB}"/>
              </a:ext>
            </a:extLst>
          </p:cNvPr>
          <p:cNvPicPr/>
          <p:nvPr userDrawn="1"/>
        </p:nvPicPr>
        <p:blipFill>
          <a:blip r:embed="rId3" cstate="email">
            <a:extLst>
              <a:ext uri="{28A0092B-C50C-407E-A947-70E740481C1C}">
                <a14:useLocalDpi xmlns:a14="http://schemas.microsoft.com/office/drawing/2010/main" val="0"/>
              </a:ext>
            </a:extLst>
          </a:blip>
          <a:stretch>
            <a:fillRect/>
          </a:stretch>
        </p:blipFill>
        <p:spPr>
          <a:xfrm>
            <a:off x="6567441" y="6238528"/>
            <a:ext cx="1381125" cy="530598"/>
          </a:xfrm>
          <a:prstGeom prst="rect">
            <a:avLst/>
          </a:prstGeom>
        </p:spPr>
      </p:pic>
      <p:pic>
        <p:nvPicPr>
          <p:cNvPr id="11" name="Image 10" descr="Résultat de recherche d'images pour &quot;cogea italian consultant&quot;">
            <a:extLst>
              <a:ext uri="{FF2B5EF4-FFF2-40B4-BE49-F238E27FC236}">
                <a16:creationId xmlns:a16="http://schemas.microsoft.com/office/drawing/2014/main" id="{75F2A941-9082-46F1-939D-1ED10A80A168}"/>
              </a:ext>
            </a:extLst>
          </p:cNvPr>
          <p:cNvPicPr/>
          <p:nvPr userDrawn="1"/>
        </p:nvPicPr>
        <p:blipFill rotWithShape="1">
          <a:blip r:embed="rId4" cstate="email">
            <a:extLst>
              <a:ext uri="{28A0092B-C50C-407E-A947-70E740481C1C}">
                <a14:useLocalDpi xmlns:a14="http://schemas.microsoft.com/office/drawing/2010/main" val="0"/>
              </a:ext>
            </a:extLst>
          </a:blip>
          <a:srcRect/>
          <a:stretch/>
        </p:blipFill>
        <p:spPr bwMode="auto">
          <a:xfrm>
            <a:off x="8140075" y="6069036"/>
            <a:ext cx="985589" cy="74662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782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783104"/>
          </a:xfrm>
        </p:spPr>
        <p:txBody>
          <a:bodyPr anchor="ctr" anchorCtr="0">
            <a:normAutofit/>
          </a:bodyPr>
          <a:lstStyle>
            <a:lvl1pPr algn="l" eaLnBrk="1" latinLnBrk="0" hangingPunct="1">
              <a:defRPr kumimoji="0" lang="fr-FR" sz="3200" b="1"/>
            </a:lvl1pPr>
          </a:lstStyle>
          <a:p>
            <a:r>
              <a:rPr kumimoji="0" lang="fr-FR" dirty="0"/>
              <a:t>Modifiez le style du titre</a:t>
            </a:r>
          </a:p>
        </p:txBody>
      </p:sp>
      <p:sp>
        <p:nvSpPr>
          <p:cNvPr id="3" name="Content Placeholder 2"/>
          <p:cNvSpPr>
            <a:spLocks noGrp="1"/>
          </p:cNvSpPr>
          <p:nvPr>
            <p:ph idx="1" hasCustomPrompt="1"/>
          </p:nvPr>
        </p:nvSpPr>
        <p:spPr>
          <a:xfrm>
            <a:off x="762000" y="1124744"/>
            <a:ext cx="8077200" cy="5269130"/>
          </a:xfrm>
        </p:spPr>
        <p:txBody>
          <a:bodyPr>
            <a:normAutofit/>
          </a:bodyPr>
          <a:lstStyle>
            <a:lvl1pPr eaLnBrk="1" latinLnBrk="0" hangingPunct="1">
              <a:defRPr kumimoji="0" lang="fr-FR" sz="2800">
                <a:latin typeface="+mn-lt"/>
              </a:defRPr>
            </a:lvl1pPr>
            <a:lvl2pPr eaLnBrk="1" latinLnBrk="0" hangingPunct="1">
              <a:defRPr kumimoji="0" lang="fr-FR" sz="2400">
                <a:latin typeface="+mn-lt"/>
              </a:defRPr>
            </a:lvl2pPr>
            <a:lvl3pPr eaLnBrk="1" latinLnBrk="0" hangingPunct="1">
              <a:defRPr kumimoji="0" lang="fr-FR" sz="2000">
                <a:latin typeface="+mn-lt"/>
              </a:defRPr>
            </a:lvl3pPr>
            <a:lvl4pPr eaLnBrk="1" latinLnBrk="0" hangingPunct="1">
              <a:defRPr kumimoji="0" lang="fr-FR" sz="2000">
                <a:latin typeface="+mn-lt"/>
              </a:defRPr>
            </a:lvl4pPr>
            <a:lvl5pPr eaLnBrk="1" latinLnBrk="0" hangingPunct="1">
              <a:defRPr kumimoji="0" lang="fr-FR" sz="2000">
                <a:latin typeface="+mn-lt"/>
              </a:defRPr>
            </a:lvl5pPr>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dirty="0"/>
          </a:p>
        </p:txBody>
      </p:sp>
      <p:pic>
        <p:nvPicPr>
          <p:cNvPr id="7" name="Picture 9" descr="logoEntetenew"/>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6300192" y="6393874"/>
            <a:ext cx="663899" cy="464126"/>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 4">
            <a:extLst>
              <a:ext uri="{FF2B5EF4-FFF2-40B4-BE49-F238E27FC236}">
                <a16:creationId xmlns:a16="http://schemas.microsoft.com/office/drawing/2014/main" id="{ECEFB067-C597-4D95-80F1-42CAABF3C38B}"/>
              </a:ext>
            </a:extLst>
          </p:cNvPr>
          <p:cNvPicPr/>
          <p:nvPr userDrawn="1"/>
        </p:nvPicPr>
        <p:blipFill>
          <a:blip r:embed="rId3" cstate="email">
            <a:extLst>
              <a:ext uri="{28A0092B-C50C-407E-A947-70E740481C1C}">
                <a14:useLocalDpi xmlns:a14="http://schemas.microsoft.com/office/drawing/2010/main" val="0"/>
              </a:ext>
            </a:extLst>
          </a:blip>
          <a:stretch>
            <a:fillRect/>
          </a:stretch>
        </p:blipFill>
        <p:spPr>
          <a:xfrm>
            <a:off x="7092280" y="6418167"/>
            <a:ext cx="1100903" cy="417415"/>
          </a:xfrm>
          <a:prstGeom prst="rect">
            <a:avLst/>
          </a:prstGeom>
        </p:spPr>
      </p:pic>
      <p:pic>
        <p:nvPicPr>
          <p:cNvPr id="6" name="Image 5" descr="Résultat de recherche d'images pour &quot;cogea italian consultant&quot;">
            <a:extLst>
              <a:ext uri="{FF2B5EF4-FFF2-40B4-BE49-F238E27FC236}">
                <a16:creationId xmlns:a16="http://schemas.microsoft.com/office/drawing/2014/main" id="{728ED6B0-A1DE-4840-924A-26EDA1EAFB4C}"/>
              </a:ext>
            </a:extLst>
          </p:cNvPr>
          <p:cNvPicPr/>
          <p:nvPr userDrawn="1"/>
        </p:nvPicPr>
        <p:blipFill rotWithShape="1">
          <a:blip r:embed="rId4" cstate="email">
            <a:extLst>
              <a:ext uri="{28A0092B-C50C-407E-A947-70E740481C1C}">
                <a14:useLocalDpi xmlns:a14="http://schemas.microsoft.com/office/drawing/2010/main" val="0"/>
              </a:ext>
            </a:extLst>
          </a:blip>
          <a:srcRect/>
          <a:stretch/>
        </p:blipFill>
        <p:spPr bwMode="auto">
          <a:xfrm>
            <a:off x="8352331" y="6334515"/>
            <a:ext cx="699125" cy="507705"/>
          </a:xfrm>
          <a:prstGeom prst="rect">
            <a:avLst/>
          </a:prstGeom>
          <a:noFill/>
          <a:ln>
            <a:noFill/>
          </a:ln>
          <a:extLst>
            <a:ext uri="{53640926-AAD7-44D8-BBD7-CCE9431645EC}">
              <a14:shadowObscured xmlns:a14="http://schemas.microsoft.com/office/drawing/2010/main"/>
            </a:ext>
          </a:extLst>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fr-FR"/>
              <a:t>Modifiez le style du titre</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fr-FR" sz="2800"/>
            </a:lvl1pPr>
            <a:lvl2pPr eaLnBrk="1" latinLnBrk="0" hangingPunct="1">
              <a:defRPr kumimoji="0" lang="fr-FR" sz="2400"/>
            </a:lvl2pPr>
            <a:lvl3pPr eaLnBrk="1" latinLnBrk="0" hangingPunct="1">
              <a:defRPr kumimoji="0" lang="fr-FR" sz="2000"/>
            </a:lvl3pPr>
            <a:lvl4pPr eaLnBrk="1" latinLnBrk="0" hangingPunct="1">
              <a:defRPr kumimoji="0" lang="fr-FR" sz="1800"/>
            </a:lvl4pPr>
            <a:lvl5pPr eaLnBrk="1" latinLnBrk="0" hangingPunct="1">
              <a:defRPr kumimoji="0" lang="fr-FR" sz="1800"/>
            </a:lvl5pPr>
            <a:lvl6pPr eaLnBrk="1" latinLnBrk="0" hangingPunct="1">
              <a:defRPr kumimoji="0" lang="fr-FR" sz="1800"/>
            </a:lvl6pPr>
            <a:lvl7pPr eaLnBrk="1" latinLnBrk="0" hangingPunct="1">
              <a:defRPr kumimoji="0" lang="fr-FR" sz="1800"/>
            </a:lvl7pPr>
            <a:lvl8pPr eaLnBrk="1" latinLnBrk="0" hangingPunct="1">
              <a:defRPr kumimoji="0" lang="fr-FR" sz="1800"/>
            </a:lvl8pPr>
            <a:lvl9pPr eaLnBrk="1" latinLnBrk="0" hangingPunct="1">
              <a:defRPr kumimoji="0" lang="fr-FR" sz="1800"/>
            </a:lvl9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fr-FR" sz="2800"/>
            </a:lvl1pPr>
            <a:lvl2pPr eaLnBrk="1" latinLnBrk="0" hangingPunct="1">
              <a:defRPr kumimoji="0" lang="fr-FR" sz="2400"/>
            </a:lvl2pPr>
            <a:lvl3pPr eaLnBrk="1" latinLnBrk="0" hangingPunct="1">
              <a:defRPr kumimoji="0" lang="fr-FR" sz="2000"/>
            </a:lvl3pPr>
            <a:lvl4pPr eaLnBrk="1" latinLnBrk="0" hangingPunct="1">
              <a:defRPr kumimoji="0" lang="fr-FR" sz="1800"/>
            </a:lvl4pPr>
            <a:lvl5pPr eaLnBrk="1" latinLnBrk="0" hangingPunct="1">
              <a:defRPr kumimoji="0" lang="fr-FR" sz="1800"/>
            </a:lvl5pPr>
            <a:lvl6pPr eaLnBrk="1" latinLnBrk="0" hangingPunct="1">
              <a:defRPr kumimoji="0" lang="fr-FR" sz="1800"/>
            </a:lvl6pPr>
            <a:lvl7pPr eaLnBrk="1" latinLnBrk="0" hangingPunct="1">
              <a:defRPr kumimoji="0" lang="fr-FR" sz="1800"/>
            </a:lvl7pPr>
            <a:lvl8pPr eaLnBrk="1" latinLnBrk="0" hangingPunct="1">
              <a:defRPr kumimoji="0" lang="fr-FR" sz="1800"/>
            </a:lvl8pPr>
            <a:lvl9pPr eaLnBrk="1" latinLnBrk="0" hangingPunct="1">
              <a:defRPr kumimoji="0" lang="fr-FR" sz="1800"/>
            </a:lvl9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a:p>
        </p:txBody>
      </p:sp>
      <p:sp>
        <p:nvSpPr>
          <p:cNvPr id="5" name="Date Placeholder 4"/>
          <p:cNvSpPr>
            <a:spLocks noGrp="1"/>
          </p:cNvSpPr>
          <p:nvPr>
            <p:ph type="dt" sz="half" idx="10"/>
          </p:nvPr>
        </p:nvSpPr>
        <p:spPr/>
        <p:txBody>
          <a:bodyPr/>
          <a:lstStyle/>
          <a:p>
            <a:fld id="{757B281C-5159-4971-8228-52B9A72E9ED2}" type="datetimeFigureOut">
              <a:rPr lang="fr-FR"/>
              <a:pPr/>
              <a:t>10/02/2021</a:t>
            </a:fld>
            <a:endParaRPr kumimoji="0" lang="fr-FR"/>
          </a:p>
        </p:txBody>
      </p:sp>
      <p:sp>
        <p:nvSpPr>
          <p:cNvPr id="6" name="Footer Placeholder 5"/>
          <p:cNvSpPr>
            <a:spLocks noGrp="1"/>
          </p:cNvSpPr>
          <p:nvPr>
            <p:ph type="ftr" sz="quarter" idx="11"/>
          </p:nvPr>
        </p:nvSpPr>
        <p:spPr/>
        <p:txBody>
          <a:bodyPr/>
          <a:lstStyle/>
          <a:p>
            <a:endParaRPr kumimoji="0" lang="fr-FR"/>
          </a:p>
        </p:txBody>
      </p:sp>
      <p:sp>
        <p:nvSpPr>
          <p:cNvPr id="7" name="Slide Number Placeholder 6"/>
          <p:cNvSpPr>
            <a:spLocks noGrp="1"/>
          </p:cNvSpPr>
          <p:nvPr>
            <p:ph type="sldNum" sz="quarter" idx="12"/>
          </p:nvPr>
        </p:nvSpPr>
        <p:spPr/>
        <p:txBody>
          <a:bodyPr/>
          <a:lstStyle/>
          <a:p>
            <a:fld id="{33D6E5A2-EC83-451F-A719-9AC1370DD5CF}" type="slidenum">
              <a:rPr/>
              <a:pPr/>
              <a:t>‹#›</a:t>
            </a:fld>
            <a:endParaRPr kumimoji="0"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fr-FR"/>
            </a:lvl1pPr>
          </a:lstStyle>
          <a:p>
            <a:pPr eaLnBrk="1" latinLnBrk="0" hangingPunct="1"/>
            <a:r>
              <a:rPr lang="fr-FR"/>
              <a:t>Modifiez le style du titre</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fr-FR" sz="2400" b="1"/>
            </a:lvl1pPr>
            <a:lvl2pPr marL="457200" indent="0" eaLnBrk="1" latinLnBrk="0" hangingPunct="1">
              <a:buNone/>
              <a:defRPr kumimoji="0" lang="fr-FR" sz="2000" b="1"/>
            </a:lvl2pPr>
            <a:lvl3pPr marL="914400" indent="0" eaLnBrk="1" latinLnBrk="0" hangingPunct="1">
              <a:buNone/>
              <a:defRPr kumimoji="0" lang="fr-FR" sz="1800" b="1"/>
            </a:lvl3pPr>
            <a:lvl4pPr marL="1371600" indent="0" eaLnBrk="1" latinLnBrk="0" hangingPunct="1">
              <a:buNone/>
              <a:defRPr kumimoji="0" lang="fr-FR" sz="1600" b="1"/>
            </a:lvl4pPr>
            <a:lvl5pPr marL="1828800" indent="0" eaLnBrk="1" latinLnBrk="0" hangingPunct="1">
              <a:buNone/>
              <a:defRPr kumimoji="0" lang="fr-FR" sz="1600" b="1"/>
            </a:lvl5pPr>
            <a:lvl6pPr marL="2286000" indent="0" eaLnBrk="1" latinLnBrk="0" hangingPunct="1">
              <a:buNone/>
              <a:defRPr kumimoji="0" lang="fr-FR" sz="1600" b="1"/>
            </a:lvl6pPr>
            <a:lvl7pPr marL="2743200" indent="0" eaLnBrk="1" latinLnBrk="0" hangingPunct="1">
              <a:buNone/>
              <a:defRPr kumimoji="0" lang="fr-FR" sz="1600" b="1"/>
            </a:lvl7pPr>
            <a:lvl8pPr marL="3200400" indent="0" eaLnBrk="1" latinLnBrk="0" hangingPunct="1">
              <a:buNone/>
              <a:defRPr kumimoji="0" lang="fr-FR" sz="1600" b="1"/>
            </a:lvl8pPr>
            <a:lvl9pPr marL="3657600" indent="0" eaLnBrk="1" latinLnBrk="0" hangingPunct="1">
              <a:buNone/>
              <a:defRPr kumimoji="0" lang="fr-FR" sz="1600" b="1"/>
            </a:lvl9pPr>
          </a:lstStyle>
          <a:p>
            <a:pPr lvl="0" eaLnBrk="1" latinLnBrk="0" hangingPunct="1"/>
            <a:r>
              <a:rPr lang="fr-FR"/>
              <a:t>Modifiez les styles du texte du masque</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fr-FR" sz="2400"/>
            </a:lvl1pPr>
            <a:lvl2pPr eaLnBrk="1" latinLnBrk="0" hangingPunct="1">
              <a:defRPr kumimoji="0" lang="fr-FR" sz="2000"/>
            </a:lvl2pPr>
            <a:lvl3pPr eaLnBrk="1" latinLnBrk="0" hangingPunct="1">
              <a:defRPr kumimoji="0" lang="fr-FR" sz="1800"/>
            </a:lvl3pPr>
            <a:lvl4pPr eaLnBrk="1" latinLnBrk="0" hangingPunct="1">
              <a:defRPr kumimoji="0" lang="fr-FR" sz="1600"/>
            </a:lvl4pPr>
            <a:lvl5pPr eaLnBrk="1" latinLnBrk="0" hangingPunct="1">
              <a:defRPr kumimoji="0" lang="fr-FR" sz="1600"/>
            </a:lvl5pPr>
            <a:lvl6pPr eaLnBrk="1" latinLnBrk="0" hangingPunct="1">
              <a:defRPr kumimoji="0" lang="fr-FR" sz="1600"/>
            </a:lvl6pPr>
            <a:lvl7pPr eaLnBrk="1" latinLnBrk="0" hangingPunct="1">
              <a:defRPr kumimoji="0" lang="fr-FR" sz="1600"/>
            </a:lvl7pPr>
            <a:lvl8pPr eaLnBrk="1" latinLnBrk="0" hangingPunct="1">
              <a:defRPr kumimoji="0" lang="fr-FR" sz="1600"/>
            </a:lvl8pPr>
            <a:lvl9pPr eaLnBrk="1" latinLnBrk="0" hangingPunct="1">
              <a:defRPr kumimoji="0" lang="fr-FR" sz="1600"/>
            </a:lvl9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fr-FR" sz="2400" b="1"/>
            </a:lvl1pPr>
            <a:lvl2pPr marL="457200" indent="0" eaLnBrk="1" latinLnBrk="0" hangingPunct="1">
              <a:buNone/>
              <a:defRPr kumimoji="0" lang="fr-FR" sz="2000" b="1"/>
            </a:lvl2pPr>
            <a:lvl3pPr marL="914400" indent="0" eaLnBrk="1" latinLnBrk="0" hangingPunct="1">
              <a:buNone/>
              <a:defRPr kumimoji="0" lang="fr-FR" sz="1800" b="1"/>
            </a:lvl3pPr>
            <a:lvl4pPr marL="1371600" indent="0" eaLnBrk="1" latinLnBrk="0" hangingPunct="1">
              <a:buNone/>
              <a:defRPr kumimoji="0" lang="fr-FR" sz="1600" b="1"/>
            </a:lvl4pPr>
            <a:lvl5pPr marL="1828800" indent="0" eaLnBrk="1" latinLnBrk="0" hangingPunct="1">
              <a:buNone/>
              <a:defRPr kumimoji="0" lang="fr-FR" sz="1600" b="1"/>
            </a:lvl5pPr>
            <a:lvl6pPr marL="2286000" indent="0" eaLnBrk="1" latinLnBrk="0" hangingPunct="1">
              <a:buNone/>
              <a:defRPr kumimoji="0" lang="fr-FR" sz="1600" b="1"/>
            </a:lvl6pPr>
            <a:lvl7pPr marL="2743200" indent="0" eaLnBrk="1" latinLnBrk="0" hangingPunct="1">
              <a:buNone/>
              <a:defRPr kumimoji="0" lang="fr-FR" sz="1600" b="1"/>
            </a:lvl7pPr>
            <a:lvl8pPr marL="3200400" indent="0" eaLnBrk="1" latinLnBrk="0" hangingPunct="1">
              <a:buNone/>
              <a:defRPr kumimoji="0" lang="fr-FR" sz="1600" b="1"/>
            </a:lvl8pPr>
            <a:lvl9pPr marL="3657600" indent="0" eaLnBrk="1" latinLnBrk="0" hangingPunct="1">
              <a:buNone/>
              <a:defRPr kumimoji="0" lang="fr-FR" sz="1600" b="1"/>
            </a:lvl9pPr>
          </a:lstStyle>
          <a:p>
            <a:pPr lvl="0" eaLnBrk="1" latinLnBrk="0" hangingPunct="1"/>
            <a:r>
              <a:rPr lang="fr-FR"/>
              <a:t>Modifiez les styles du texte du masque</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fr-FR" sz="2400"/>
            </a:lvl1pPr>
            <a:lvl2pPr eaLnBrk="1" latinLnBrk="0" hangingPunct="1">
              <a:defRPr kumimoji="0" lang="fr-FR" sz="2000"/>
            </a:lvl2pPr>
            <a:lvl3pPr eaLnBrk="1" latinLnBrk="0" hangingPunct="1">
              <a:defRPr kumimoji="0" lang="fr-FR" sz="1800"/>
            </a:lvl3pPr>
            <a:lvl4pPr eaLnBrk="1" latinLnBrk="0" hangingPunct="1">
              <a:defRPr kumimoji="0" lang="fr-FR" sz="1600"/>
            </a:lvl4pPr>
            <a:lvl5pPr eaLnBrk="1" latinLnBrk="0" hangingPunct="1">
              <a:defRPr kumimoji="0" lang="fr-FR" sz="1600"/>
            </a:lvl5pPr>
            <a:lvl6pPr eaLnBrk="1" latinLnBrk="0" hangingPunct="1">
              <a:defRPr kumimoji="0" lang="fr-FR" sz="1600"/>
            </a:lvl6pPr>
            <a:lvl7pPr eaLnBrk="1" latinLnBrk="0" hangingPunct="1">
              <a:defRPr kumimoji="0" lang="fr-FR" sz="1600"/>
            </a:lvl7pPr>
            <a:lvl8pPr eaLnBrk="1" latinLnBrk="0" hangingPunct="1">
              <a:defRPr kumimoji="0" lang="fr-FR" sz="1600"/>
            </a:lvl8pPr>
            <a:lvl9pPr eaLnBrk="1" latinLnBrk="0" hangingPunct="1">
              <a:defRPr kumimoji="0" lang="fr-FR" sz="1600"/>
            </a:lvl9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a:p>
        </p:txBody>
      </p:sp>
      <p:sp>
        <p:nvSpPr>
          <p:cNvPr id="7" name="Date Placeholder 6"/>
          <p:cNvSpPr>
            <a:spLocks noGrp="1"/>
          </p:cNvSpPr>
          <p:nvPr>
            <p:ph type="dt" sz="half" idx="10"/>
          </p:nvPr>
        </p:nvSpPr>
        <p:spPr/>
        <p:txBody>
          <a:bodyPr/>
          <a:lstStyle/>
          <a:p>
            <a:fld id="{757B281C-5159-4971-8228-52B9A72E9ED2}" type="datetimeFigureOut">
              <a:rPr lang="fr-FR"/>
              <a:pPr/>
              <a:t>10/02/2021</a:t>
            </a:fld>
            <a:endParaRPr kumimoji="0" lang="fr-FR"/>
          </a:p>
        </p:txBody>
      </p:sp>
      <p:sp>
        <p:nvSpPr>
          <p:cNvPr id="8" name="Footer Placeholder 7"/>
          <p:cNvSpPr>
            <a:spLocks noGrp="1"/>
          </p:cNvSpPr>
          <p:nvPr>
            <p:ph type="ftr" sz="quarter" idx="11"/>
          </p:nvPr>
        </p:nvSpPr>
        <p:spPr/>
        <p:txBody>
          <a:bodyPr/>
          <a:lstStyle/>
          <a:p>
            <a:endParaRPr kumimoji="0" lang="fr-FR"/>
          </a:p>
        </p:txBody>
      </p:sp>
      <p:sp>
        <p:nvSpPr>
          <p:cNvPr id="9" name="Slide Number Placeholder 8"/>
          <p:cNvSpPr>
            <a:spLocks noGrp="1"/>
          </p:cNvSpPr>
          <p:nvPr>
            <p:ph type="sldNum" sz="quarter" idx="12"/>
          </p:nvPr>
        </p:nvSpPr>
        <p:spPr/>
        <p:txBody>
          <a:bodyPr/>
          <a:lstStyle/>
          <a:p>
            <a:fld id="{33D6E5A2-EC83-451F-A719-9AC1370DD5CF}" type="slidenum">
              <a:rPr/>
              <a:pPr/>
              <a:t>‹#›</a:t>
            </a:fld>
            <a:endParaRPr kumimoji="0"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fr-FR" sz="2000" b="1"/>
            </a:lvl1pPr>
          </a:lstStyle>
          <a:p>
            <a:pPr eaLnBrk="1" latinLnBrk="0" hangingPunct="1"/>
            <a:r>
              <a:rPr lang="fr-FR"/>
              <a:t>Modifiez le style du titre</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fr-FR" sz="3200"/>
            </a:lvl1pPr>
            <a:lvl2pPr eaLnBrk="1" latinLnBrk="0" hangingPunct="1">
              <a:defRPr kumimoji="0" lang="fr-FR" sz="2800"/>
            </a:lvl2pPr>
            <a:lvl3pPr eaLnBrk="1" latinLnBrk="0" hangingPunct="1">
              <a:defRPr kumimoji="0" lang="fr-FR" sz="2400"/>
            </a:lvl3pPr>
            <a:lvl4pPr eaLnBrk="1" latinLnBrk="0" hangingPunct="1">
              <a:defRPr kumimoji="0" lang="fr-FR" sz="2000"/>
            </a:lvl4pPr>
            <a:lvl5pPr eaLnBrk="1" latinLnBrk="0" hangingPunct="1">
              <a:defRPr kumimoji="0" lang="fr-FR" sz="2000"/>
            </a:lvl5pPr>
            <a:lvl6pPr eaLnBrk="1" latinLnBrk="0" hangingPunct="1">
              <a:defRPr kumimoji="0" lang="fr-FR" sz="2000"/>
            </a:lvl6pPr>
            <a:lvl7pPr eaLnBrk="1" latinLnBrk="0" hangingPunct="1">
              <a:defRPr kumimoji="0" lang="fr-FR" sz="2000"/>
            </a:lvl7pPr>
            <a:lvl8pPr eaLnBrk="1" latinLnBrk="0" hangingPunct="1">
              <a:defRPr kumimoji="0" lang="fr-FR" sz="2000"/>
            </a:lvl8pPr>
            <a:lvl9pPr eaLnBrk="1" latinLnBrk="0" hangingPunct="1">
              <a:defRPr kumimoji="0" lang="fr-FR" sz="2000"/>
            </a:lvl9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fr-FR" sz="1400"/>
            </a:lvl1pPr>
            <a:lvl2pPr marL="457200" indent="0" eaLnBrk="1" latinLnBrk="0" hangingPunct="1">
              <a:buNone/>
              <a:defRPr kumimoji="0" lang="fr-FR" sz="1200"/>
            </a:lvl2pPr>
            <a:lvl3pPr marL="914400" indent="0" eaLnBrk="1" latinLnBrk="0" hangingPunct="1">
              <a:buNone/>
              <a:defRPr kumimoji="0" lang="fr-FR" sz="1000"/>
            </a:lvl3pPr>
            <a:lvl4pPr marL="1371600" indent="0" eaLnBrk="1" latinLnBrk="0" hangingPunct="1">
              <a:buNone/>
              <a:defRPr kumimoji="0" lang="fr-FR" sz="900"/>
            </a:lvl4pPr>
            <a:lvl5pPr marL="1828800" indent="0" eaLnBrk="1" latinLnBrk="0" hangingPunct="1">
              <a:buNone/>
              <a:defRPr kumimoji="0" lang="fr-FR" sz="900"/>
            </a:lvl5pPr>
            <a:lvl6pPr marL="2286000" indent="0" eaLnBrk="1" latinLnBrk="0" hangingPunct="1">
              <a:buNone/>
              <a:defRPr kumimoji="0" lang="fr-FR" sz="900"/>
            </a:lvl6pPr>
            <a:lvl7pPr marL="2743200" indent="0" eaLnBrk="1" latinLnBrk="0" hangingPunct="1">
              <a:buNone/>
              <a:defRPr kumimoji="0" lang="fr-FR" sz="900"/>
            </a:lvl7pPr>
            <a:lvl8pPr marL="3200400" indent="0" eaLnBrk="1" latinLnBrk="0" hangingPunct="1">
              <a:buNone/>
              <a:defRPr kumimoji="0" lang="fr-FR" sz="900"/>
            </a:lvl8pPr>
            <a:lvl9pPr marL="3657600" indent="0" eaLnBrk="1" latinLnBrk="0" hangingPunct="1">
              <a:buNone/>
              <a:defRPr kumimoji="0" lang="fr-FR" sz="900"/>
            </a:lvl9pPr>
          </a:lstStyle>
          <a:p>
            <a:pPr lvl="0" eaLnBrk="1" latinLnBrk="0" hangingPunct="1"/>
            <a:r>
              <a:rPr lang="fr-FR"/>
              <a:t>Modifiez les styles du texte du masque</a:t>
            </a:r>
          </a:p>
        </p:txBody>
      </p:sp>
      <p:sp>
        <p:nvSpPr>
          <p:cNvPr id="5" name="Date Placeholder 4"/>
          <p:cNvSpPr>
            <a:spLocks noGrp="1"/>
          </p:cNvSpPr>
          <p:nvPr>
            <p:ph type="dt" sz="half" idx="10"/>
          </p:nvPr>
        </p:nvSpPr>
        <p:spPr/>
        <p:txBody>
          <a:bodyPr/>
          <a:lstStyle/>
          <a:p>
            <a:fld id="{757B281C-5159-4971-8228-52B9A72E9ED2}" type="datetimeFigureOut">
              <a:rPr lang="fr-FR"/>
              <a:pPr/>
              <a:t>10/02/2021</a:t>
            </a:fld>
            <a:endParaRPr kumimoji="0" lang="fr-FR"/>
          </a:p>
        </p:txBody>
      </p:sp>
      <p:sp>
        <p:nvSpPr>
          <p:cNvPr id="6" name="Footer Placeholder 5"/>
          <p:cNvSpPr>
            <a:spLocks noGrp="1"/>
          </p:cNvSpPr>
          <p:nvPr>
            <p:ph type="ftr" sz="quarter" idx="11"/>
          </p:nvPr>
        </p:nvSpPr>
        <p:spPr/>
        <p:txBody>
          <a:bodyPr/>
          <a:lstStyle/>
          <a:p>
            <a:endParaRPr kumimoji="0" lang="fr-FR"/>
          </a:p>
        </p:txBody>
      </p:sp>
      <p:sp>
        <p:nvSpPr>
          <p:cNvPr id="7" name="Slide Number Placeholder 6"/>
          <p:cNvSpPr>
            <a:spLocks noGrp="1"/>
          </p:cNvSpPr>
          <p:nvPr>
            <p:ph type="sldNum" sz="quarter" idx="12"/>
          </p:nvPr>
        </p:nvSpPr>
        <p:spPr/>
        <p:txBody>
          <a:bodyPr/>
          <a:lstStyle/>
          <a:p>
            <a:fld id="{33D6E5A2-EC83-451F-A719-9AC1370DD5CF}" type="slidenum">
              <a:rPr/>
              <a:pPr/>
              <a:t>‹#›</a:t>
            </a:fld>
            <a:endParaRPr kumimoji="0"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fr-FR" sz="2000" b="1"/>
            </a:lvl1pPr>
          </a:lstStyle>
          <a:p>
            <a:pPr eaLnBrk="1" latinLnBrk="0" hangingPunct="1"/>
            <a:r>
              <a:rPr lang="fr-FR"/>
              <a:t>Modifiez le style du titre</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fr-FR" sz="3200"/>
            </a:lvl1pPr>
            <a:lvl2pPr marL="457200" indent="0" eaLnBrk="1" latinLnBrk="0" hangingPunct="1">
              <a:buNone/>
              <a:defRPr kumimoji="0" lang="fr-FR" sz="2800"/>
            </a:lvl2pPr>
            <a:lvl3pPr marL="914400" indent="0" eaLnBrk="1" latinLnBrk="0" hangingPunct="1">
              <a:buNone/>
              <a:defRPr kumimoji="0" lang="fr-FR" sz="2400"/>
            </a:lvl3pPr>
            <a:lvl4pPr marL="1371600" indent="0" eaLnBrk="1" latinLnBrk="0" hangingPunct="1">
              <a:buNone/>
              <a:defRPr kumimoji="0" lang="fr-FR" sz="2000"/>
            </a:lvl4pPr>
            <a:lvl5pPr marL="1828800" indent="0" eaLnBrk="1" latinLnBrk="0" hangingPunct="1">
              <a:buNone/>
              <a:defRPr kumimoji="0" lang="fr-FR" sz="2000"/>
            </a:lvl5pPr>
            <a:lvl6pPr marL="2286000" indent="0" eaLnBrk="1" latinLnBrk="0" hangingPunct="1">
              <a:buNone/>
              <a:defRPr kumimoji="0" lang="fr-FR" sz="2000"/>
            </a:lvl6pPr>
            <a:lvl7pPr marL="2743200" indent="0" eaLnBrk="1" latinLnBrk="0" hangingPunct="1">
              <a:buNone/>
              <a:defRPr kumimoji="0" lang="fr-FR" sz="2000"/>
            </a:lvl7pPr>
            <a:lvl8pPr marL="3200400" indent="0" eaLnBrk="1" latinLnBrk="0" hangingPunct="1">
              <a:buNone/>
              <a:defRPr kumimoji="0" lang="fr-FR" sz="2000"/>
            </a:lvl8pPr>
            <a:lvl9pPr marL="3657600" indent="0" eaLnBrk="1" latinLnBrk="0" hangingPunct="1">
              <a:buNone/>
              <a:defRPr kumimoji="0" lang="fr-FR" sz="2000"/>
            </a:lvl9pPr>
          </a:lstStyle>
          <a:p>
            <a:pPr eaLnBrk="1" latinLnBrk="0" hangingPunct="1"/>
            <a:r>
              <a:rPr lang="fr-FR"/>
              <a:t>Cliquez sur l'icône pour ajouter une image</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fr-FR" sz="1400"/>
            </a:lvl1pPr>
            <a:lvl2pPr marL="457200" indent="0" eaLnBrk="1" latinLnBrk="0" hangingPunct="1">
              <a:buNone/>
              <a:defRPr kumimoji="0" lang="fr-FR" sz="1200"/>
            </a:lvl2pPr>
            <a:lvl3pPr marL="914400" indent="0" eaLnBrk="1" latinLnBrk="0" hangingPunct="1">
              <a:buNone/>
              <a:defRPr kumimoji="0" lang="fr-FR" sz="1000"/>
            </a:lvl3pPr>
            <a:lvl4pPr marL="1371600" indent="0" eaLnBrk="1" latinLnBrk="0" hangingPunct="1">
              <a:buNone/>
              <a:defRPr kumimoji="0" lang="fr-FR" sz="900"/>
            </a:lvl4pPr>
            <a:lvl5pPr marL="1828800" indent="0" eaLnBrk="1" latinLnBrk="0" hangingPunct="1">
              <a:buNone/>
              <a:defRPr kumimoji="0" lang="fr-FR" sz="900"/>
            </a:lvl5pPr>
            <a:lvl6pPr marL="2286000" indent="0" eaLnBrk="1" latinLnBrk="0" hangingPunct="1">
              <a:buNone/>
              <a:defRPr kumimoji="0" lang="fr-FR" sz="900"/>
            </a:lvl6pPr>
            <a:lvl7pPr marL="2743200" indent="0" eaLnBrk="1" latinLnBrk="0" hangingPunct="1">
              <a:buNone/>
              <a:defRPr kumimoji="0" lang="fr-FR" sz="900"/>
            </a:lvl7pPr>
            <a:lvl8pPr marL="3200400" indent="0" eaLnBrk="1" latinLnBrk="0" hangingPunct="1">
              <a:buNone/>
              <a:defRPr kumimoji="0" lang="fr-FR" sz="900"/>
            </a:lvl8pPr>
            <a:lvl9pPr marL="3657600" indent="0" eaLnBrk="1" latinLnBrk="0" hangingPunct="1">
              <a:buNone/>
              <a:defRPr kumimoji="0" lang="fr-FR" sz="900"/>
            </a:lvl9pPr>
          </a:lstStyle>
          <a:p>
            <a:pPr lvl="0" eaLnBrk="1" latinLnBrk="0" hangingPunct="1"/>
            <a:r>
              <a:rPr lang="fr-FR"/>
              <a:t>Modifiez les styles du texte du masque</a:t>
            </a:r>
          </a:p>
        </p:txBody>
      </p:sp>
      <p:sp>
        <p:nvSpPr>
          <p:cNvPr id="5" name="Date Placeholder 4"/>
          <p:cNvSpPr>
            <a:spLocks noGrp="1"/>
          </p:cNvSpPr>
          <p:nvPr>
            <p:ph type="dt" sz="half" idx="10"/>
          </p:nvPr>
        </p:nvSpPr>
        <p:spPr/>
        <p:txBody>
          <a:bodyPr/>
          <a:lstStyle/>
          <a:p>
            <a:fld id="{757B281C-5159-4971-8228-52B9A72E9ED2}" type="datetimeFigureOut">
              <a:rPr lang="fr-FR"/>
              <a:pPr/>
              <a:t>10/02/2021</a:t>
            </a:fld>
            <a:endParaRPr kumimoji="0" lang="fr-FR"/>
          </a:p>
        </p:txBody>
      </p:sp>
      <p:sp>
        <p:nvSpPr>
          <p:cNvPr id="6" name="Footer Placeholder 5"/>
          <p:cNvSpPr>
            <a:spLocks noGrp="1"/>
          </p:cNvSpPr>
          <p:nvPr>
            <p:ph type="ftr" sz="quarter" idx="11"/>
          </p:nvPr>
        </p:nvSpPr>
        <p:spPr/>
        <p:txBody>
          <a:bodyPr/>
          <a:lstStyle/>
          <a:p>
            <a:endParaRPr kumimoji="0" lang="fr-FR"/>
          </a:p>
        </p:txBody>
      </p:sp>
      <p:sp>
        <p:nvSpPr>
          <p:cNvPr id="7" name="Slide Number Placeholder 6"/>
          <p:cNvSpPr>
            <a:spLocks noGrp="1"/>
          </p:cNvSpPr>
          <p:nvPr>
            <p:ph type="sldNum" sz="quarter" idx="12"/>
          </p:nvPr>
        </p:nvSpPr>
        <p:spPr/>
        <p:txBody>
          <a:bodyPr/>
          <a:lstStyle/>
          <a:p>
            <a:fld id="{33D6E5A2-EC83-451F-A719-9AC1370DD5CF}" type="slidenum">
              <a:rPr/>
              <a:pPr/>
              <a:t>‹#›</a:t>
            </a:fld>
            <a:endParaRPr kumimoji="0"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fr-FR"/>
              <a:t>Modifiez le style du titre</a:t>
            </a:r>
            <a:endParaRPr/>
          </a:p>
        </p:txBody>
      </p:sp>
      <p:sp>
        <p:nvSpPr>
          <p:cNvPr id="3" name="Vertical Text Placeholder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a:p>
        </p:txBody>
      </p:sp>
      <p:sp>
        <p:nvSpPr>
          <p:cNvPr id="4" name="Date Placeholder 3"/>
          <p:cNvSpPr>
            <a:spLocks noGrp="1"/>
          </p:cNvSpPr>
          <p:nvPr>
            <p:ph type="dt" sz="half" idx="10"/>
          </p:nvPr>
        </p:nvSpPr>
        <p:spPr/>
        <p:txBody>
          <a:bodyPr/>
          <a:lstStyle/>
          <a:p>
            <a:fld id="{757B281C-5159-4971-8228-52B9A72E9ED2}" type="datetimeFigureOut">
              <a:rPr lang="fr-FR"/>
              <a:pPr/>
              <a:t>10/02/2021</a:t>
            </a:fld>
            <a:endParaRPr kumimoji="0" lang="fr-FR"/>
          </a:p>
        </p:txBody>
      </p:sp>
      <p:sp>
        <p:nvSpPr>
          <p:cNvPr id="5" name="Footer Placeholder 4"/>
          <p:cNvSpPr>
            <a:spLocks noGrp="1"/>
          </p:cNvSpPr>
          <p:nvPr>
            <p:ph type="ftr" sz="quarter" idx="11"/>
          </p:nvPr>
        </p:nvSpPr>
        <p:spPr/>
        <p:txBody>
          <a:bodyPr/>
          <a:lstStyle/>
          <a:p>
            <a:endParaRPr kumimoji="0" lang="fr-FR"/>
          </a:p>
        </p:txBody>
      </p:sp>
      <p:sp>
        <p:nvSpPr>
          <p:cNvPr id="6" name="Slide Number Placeholder 5"/>
          <p:cNvSpPr>
            <a:spLocks noGrp="1"/>
          </p:cNvSpPr>
          <p:nvPr>
            <p:ph type="sldNum" sz="quarter" idx="12"/>
          </p:nvPr>
        </p:nvSpPr>
        <p:spPr/>
        <p:txBody>
          <a:bodyPr/>
          <a:lstStyle/>
          <a:p>
            <a:fld id="{33D6E5A2-EC83-451F-A719-9AC1370DD5CF}" type="slidenum">
              <a:rPr/>
              <a:pPr/>
              <a:t>‹#›</a:t>
            </a:fld>
            <a:endParaRPr kumimoji="0"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fr-FR"/>
              <a:t>Modifiez le style du titre</a:t>
            </a:r>
            <a:endParaRPr kumimoji="0" lang="en-US"/>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fr-FR" sz="1200">
                <a:solidFill>
                  <a:schemeClr val="tx1">
                    <a:tint val="75000"/>
                  </a:schemeClr>
                </a:solidFill>
              </a:defRPr>
            </a:lvl1pPr>
          </a:lstStyle>
          <a:p>
            <a:fld id="{757B281C-5159-4971-8228-52B9A72E9ED2}" type="datetimeFigureOut">
              <a:rPr lang="fr-FR"/>
              <a:pPr/>
              <a:t>10/02/2021</a:t>
            </a:fld>
            <a:endParaRPr kumimoji="0" lang="fr-FR"/>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fr-FR" sz="1200">
                <a:solidFill>
                  <a:schemeClr val="tx1">
                    <a:tint val="75000"/>
                  </a:schemeClr>
                </a:solidFill>
              </a:defRPr>
            </a:lvl1pPr>
          </a:lstStyle>
          <a:p>
            <a:endParaRPr kumimoji="0" lang="fr-FR"/>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fr-FR" sz="1200">
                <a:solidFill>
                  <a:schemeClr val="tx1">
                    <a:tint val="75000"/>
                  </a:schemeClr>
                </a:solidFill>
              </a:defRPr>
            </a:lvl1pPr>
          </a:lstStyle>
          <a:p>
            <a:fld id="{33D6E5A2-EC83-451F-A719-9AC1370DD5CF}" type="slidenum">
              <a:rPr/>
              <a:pPr/>
              <a:t>‹#›</a:t>
            </a:fld>
            <a:endParaRPr kumimoji="0" lang="fr-FR"/>
          </a:p>
        </p:txBody>
      </p:sp>
      <p:sp>
        <p:nvSpPr>
          <p:cNvPr id="9" name="Rectangle 8"/>
          <p:cNvSpPr/>
          <p:nvPr/>
        </p:nvSpPr>
        <p:spPr>
          <a:xfrm>
            <a:off x="0" y="0"/>
            <a:ext cx="568017" cy="687977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64" r:id="rId3"/>
    <p:sldLayoutId id="2147483650" r:id="rId4"/>
    <p:sldLayoutId id="2147483652" r:id="rId5"/>
    <p:sldLayoutId id="2147483653" r:id="rId6"/>
    <p:sldLayoutId id="2147483656" r:id="rId7"/>
    <p:sldLayoutId id="2147483657" r:id="rId8"/>
    <p:sldLayoutId id="2147483658" r:id="rId9"/>
    <p:sldLayoutId id="2147483659" r:id="rId10"/>
    <p:sldLayoutId id="2147483654" r:id="rId11"/>
    <p:sldLayoutId id="2147483655" r:id="rId12"/>
    <p:sldLayoutId id="2147483663" r:id="rId13"/>
  </p:sldLayoutIdLst>
  <p:txStyles>
    <p:titleStyle>
      <a:lvl1pPr algn="l" defTabSz="914400" rtl="0" eaLnBrk="1" latinLnBrk="0" hangingPunct="1">
        <a:spcBef>
          <a:spcPct val="0"/>
        </a:spcBef>
        <a:buNone/>
        <a:defRPr kumimoji="0" lang="fr-F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fr-F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fr-F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fr-F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fr-F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9pPr>
    </p:bodyStyle>
    <p:otherStyle>
      <a:defPPr>
        <a:defRPr kumimoji="0" lang="fr-FR"/>
      </a:defPPr>
      <a:lvl1pPr marL="0" algn="l" defTabSz="914400" rtl="0" eaLnBrk="1" latinLnBrk="0" hangingPunct="1">
        <a:defRPr kumimoji="0" lang="fr-FR" sz="1800" kern="1200">
          <a:solidFill>
            <a:schemeClr val="tx1"/>
          </a:solidFill>
          <a:latin typeface="+mn-lt"/>
          <a:ea typeface="+mn-ea"/>
          <a:cs typeface="+mn-cs"/>
        </a:defRPr>
      </a:lvl1pPr>
      <a:lvl2pPr marL="457200" algn="l" defTabSz="914400" rtl="0" eaLnBrk="1" latinLnBrk="0" hangingPunct="1">
        <a:defRPr kumimoji="0" lang="fr-FR" sz="1800" kern="1200">
          <a:solidFill>
            <a:schemeClr val="tx1"/>
          </a:solidFill>
          <a:latin typeface="+mn-lt"/>
          <a:ea typeface="+mn-ea"/>
          <a:cs typeface="+mn-cs"/>
        </a:defRPr>
      </a:lvl2pPr>
      <a:lvl3pPr marL="914400" algn="l" defTabSz="914400" rtl="0" eaLnBrk="1" latinLnBrk="0" hangingPunct="1">
        <a:defRPr kumimoji="0" lang="fr-FR" sz="1800" kern="1200">
          <a:solidFill>
            <a:schemeClr val="tx1"/>
          </a:solidFill>
          <a:latin typeface="+mn-lt"/>
          <a:ea typeface="+mn-ea"/>
          <a:cs typeface="+mn-cs"/>
        </a:defRPr>
      </a:lvl3pPr>
      <a:lvl4pPr marL="1371600" algn="l" defTabSz="914400" rtl="0" eaLnBrk="1" latinLnBrk="0" hangingPunct="1">
        <a:defRPr kumimoji="0" lang="fr-FR" sz="1800" kern="1200">
          <a:solidFill>
            <a:schemeClr val="tx1"/>
          </a:solidFill>
          <a:latin typeface="+mn-lt"/>
          <a:ea typeface="+mn-ea"/>
          <a:cs typeface="+mn-cs"/>
        </a:defRPr>
      </a:lvl4pPr>
      <a:lvl5pPr marL="1828800" algn="l" defTabSz="914400" rtl="0" eaLnBrk="1" latinLnBrk="0" hangingPunct="1">
        <a:defRPr kumimoji="0" lang="fr-FR" sz="1800" kern="1200">
          <a:solidFill>
            <a:schemeClr val="tx1"/>
          </a:solidFill>
          <a:latin typeface="+mn-lt"/>
          <a:ea typeface="+mn-ea"/>
          <a:cs typeface="+mn-cs"/>
        </a:defRPr>
      </a:lvl5pPr>
      <a:lvl6pPr marL="2286000" algn="l" defTabSz="914400" rtl="0" eaLnBrk="1" latinLnBrk="0" hangingPunct="1">
        <a:defRPr kumimoji="0" lang="fr-FR" sz="1800" kern="1200">
          <a:solidFill>
            <a:schemeClr val="tx1"/>
          </a:solidFill>
          <a:latin typeface="+mn-lt"/>
          <a:ea typeface="+mn-ea"/>
          <a:cs typeface="+mn-cs"/>
        </a:defRPr>
      </a:lvl6pPr>
      <a:lvl7pPr marL="2743200" algn="l" defTabSz="914400" rtl="0" eaLnBrk="1" latinLnBrk="0" hangingPunct="1">
        <a:defRPr kumimoji="0" lang="fr-FR" sz="1800" kern="1200">
          <a:solidFill>
            <a:schemeClr val="tx1"/>
          </a:solidFill>
          <a:latin typeface="+mn-lt"/>
          <a:ea typeface="+mn-ea"/>
          <a:cs typeface="+mn-cs"/>
        </a:defRPr>
      </a:lvl7pPr>
      <a:lvl8pPr marL="3200400" algn="l" defTabSz="914400" rtl="0" eaLnBrk="1" latinLnBrk="0" hangingPunct="1">
        <a:defRPr kumimoji="0" lang="fr-FR" sz="1800" kern="1200">
          <a:solidFill>
            <a:schemeClr val="tx1"/>
          </a:solidFill>
          <a:latin typeface="+mn-lt"/>
          <a:ea typeface="+mn-ea"/>
          <a:cs typeface="+mn-cs"/>
        </a:defRPr>
      </a:lvl8pPr>
      <a:lvl9pPr marL="3657600" algn="l" defTabSz="914400" rtl="0" eaLnBrk="1" latinLnBrk="0" hangingPunct="1">
        <a:defRPr kumimoji="0" lang="fr-F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577DC1-56DE-4A86-AD77-2B85CE3AD83C}"/>
              </a:ext>
            </a:extLst>
          </p:cNvPr>
          <p:cNvSpPr>
            <a:spLocks noGrp="1"/>
          </p:cNvSpPr>
          <p:nvPr>
            <p:ph type="ctrTitle"/>
          </p:nvPr>
        </p:nvSpPr>
        <p:spPr>
          <a:xfrm>
            <a:off x="1979712" y="836712"/>
            <a:ext cx="6768752" cy="1902073"/>
          </a:xfrm>
        </p:spPr>
        <p:txBody>
          <a:bodyPr>
            <a:normAutofit fontScale="90000"/>
          </a:bodyPr>
          <a:lstStyle/>
          <a:p>
            <a:r>
              <a:rPr lang="en-US" dirty="0"/>
              <a:t>Evaluation support study on Geographical Indications and Traditional </a:t>
            </a:r>
            <a:r>
              <a:rPr lang="en-US" dirty="0" err="1"/>
              <a:t>Specialities</a:t>
            </a:r>
            <a:r>
              <a:rPr lang="en-US" dirty="0"/>
              <a:t> Guaranteed protected in the EU</a:t>
            </a:r>
            <a:br>
              <a:rPr lang="en-US" dirty="0"/>
            </a:br>
            <a:r>
              <a:rPr lang="en-US" dirty="0"/>
              <a:t/>
            </a:r>
            <a:br>
              <a:rPr lang="en-US" dirty="0"/>
            </a:br>
            <a:r>
              <a:rPr lang="en-US" dirty="0"/>
              <a:t>Final report – December 2020</a:t>
            </a:r>
            <a:r>
              <a:rPr lang="fr-FR" dirty="0"/>
              <a:t/>
            </a:r>
            <a:br>
              <a:rPr lang="fr-FR" dirty="0"/>
            </a:br>
            <a:endParaRPr lang="fr-FR" dirty="0"/>
          </a:p>
        </p:txBody>
      </p:sp>
      <p:sp>
        <p:nvSpPr>
          <p:cNvPr id="3" name="Sous-titre 2">
            <a:extLst>
              <a:ext uri="{FF2B5EF4-FFF2-40B4-BE49-F238E27FC236}">
                <a16:creationId xmlns:a16="http://schemas.microsoft.com/office/drawing/2014/main" id="{4A6BF079-EF7C-4FB9-9CB4-B3402983C89B}"/>
              </a:ext>
            </a:extLst>
          </p:cNvPr>
          <p:cNvSpPr>
            <a:spLocks noGrp="1"/>
          </p:cNvSpPr>
          <p:nvPr>
            <p:ph type="subTitle" idx="1"/>
          </p:nvPr>
        </p:nvSpPr>
        <p:spPr>
          <a:xfrm>
            <a:off x="2555776" y="5085184"/>
            <a:ext cx="4772528" cy="990600"/>
          </a:xfrm>
        </p:spPr>
        <p:txBody>
          <a:bodyPr>
            <a:normAutofit/>
          </a:bodyPr>
          <a:lstStyle/>
          <a:p>
            <a:pPr algn="ctr"/>
            <a:r>
              <a:rPr lang="fr-FR" sz="2400" b="1" cap="small" dirty="0" err="1">
                <a:latin typeface="+mj-lt"/>
                <a:ea typeface="+mj-ea"/>
                <a:cs typeface="+mj-cs"/>
              </a:rPr>
              <a:t>European</a:t>
            </a:r>
            <a:r>
              <a:rPr lang="fr-FR" sz="2400" b="1" cap="small" dirty="0">
                <a:latin typeface="+mj-lt"/>
                <a:ea typeface="+mj-ea"/>
                <a:cs typeface="+mj-cs"/>
              </a:rPr>
              <a:t> Commission - DG AGRI</a:t>
            </a:r>
          </a:p>
        </p:txBody>
      </p:sp>
    </p:spTree>
    <p:extLst>
      <p:ext uri="{BB962C8B-B14F-4D97-AF65-F5344CB8AC3E}">
        <p14:creationId xmlns:p14="http://schemas.microsoft.com/office/powerpoint/2010/main" val="3666653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CF1D-7374-45F3-810D-52CB3C75FF2F}"/>
              </a:ext>
            </a:extLst>
          </p:cNvPr>
          <p:cNvSpPr>
            <a:spLocks noGrp="1"/>
          </p:cNvSpPr>
          <p:nvPr>
            <p:ph type="title"/>
          </p:nvPr>
        </p:nvSpPr>
        <p:spPr/>
        <p:txBody>
          <a:bodyPr>
            <a:normAutofit/>
          </a:bodyPr>
          <a:lstStyle/>
          <a:p>
            <a:r>
              <a:rPr lang="en-US" dirty="0"/>
              <a:t>Effectiveness - Third country GIs</a:t>
            </a:r>
            <a:endParaRPr lang="fr-FR" dirty="0"/>
          </a:p>
        </p:txBody>
      </p:sp>
      <p:sp>
        <p:nvSpPr>
          <p:cNvPr id="3" name="Espace réservé du contenu 2">
            <a:extLst>
              <a:ext uri="{FF2B5EF4-FFF2-40B4-BE49-F238E27FC236}">
                <a16:creationId xmlns:a16="http://schemas.microsoft.com/office/drawing/2014/main" id="{0D58B86B-A84D-413F-A267-CF5B57D54FA7}"/>
              </a:ext>
            </a:extLst>
          </p:cNvPr>
          <p:cNvSpPr>
            <a:spLocks noGrp="1"/>
          </p:cNvSpPr>
          <p:nvPr>
            <p:ph idx="1"/>
          </p:nvPr>
        </p:nvSpPr>
        <p:spPr/>
        <p:txBody>
          <a:bodyPr>
            <a:normAutofit/>
          </a:bodyPr>
          <a:lstStyle/>
          <a:p>
            <a:pPr algn="just"/>
            <a:r>
              <a:rPr lang="en-US" sz="2400" b="1" dirty="0"/>
              <a:t>IPR protection was the main driver for non-EU stakeholders who are involved in GIs </a:t>
            </a:r>
            <a:r>
              <a:rPr lang="en-US" sz="2400" dirty="0"/>
              <a:t>when they applied for the registration in the EU by direct application.</a:t>
            </a:r>
          </a:p>
          <a:p>
            <a:pPr algn="just"/>
            <a:r>
              <a:rPr lang="en-US" sz="2400" dirty="0"/>
              <a:t>Most of the producer groups of third country GIs exporting on the EU market </a:t>
            </a:r>
            <a:r>
              <a:rPr lang="en-US" sz="2400" b="1" dirty="0"/>
              <a:t>do not consider that EU registration permitted to increase sales volumes</a:t>
            </a:r>
            <a:r>
              <a:rPr lang="en-US" sz="2400" dirty="0"/>
              <a:t>.</a:t>
            </a:r>
          </a:p>
          <a:p>
            <a:pPr algn="just"/>
            <a:r>
              <a:rPr lang="en-US" sz="2400" dirty="0"/>
              <a:t>Main impact of registration is </a:t>
            </a:r>
            <a:r>
              <a:rPr lang="en-US" sz="2400" b="1" dirty="0"/>
              <a:t>higher IPR protection.</a:t>
            </a:r>
          </a:p>
          <a:p>
            <a:pPr algn="just"/>
            <a:r>
              <a:rPr lang="en-US" sz="2400" b="1" dirty="0"/>
              <a:t>Price and growth of these GIs seem to be a negligible benefit </a:t>
            </a:r>
            <a:r>
              <a:rPr lang="en-US" sz="2400" dirty="0"/>
              <a:t>of the EU registration; and are considered to be mostly determined by other factors: brand communication, relation between offer and demand, etc.</a:t>
            </a:r>
          </a:p>
          <a:p>
            <a:endParaRPr lang="fr-FR" sz="2000" dirty="0"/>
          </a:p>
        </p:txBody>
      </p:sp>
    </p:spTree>
    <p:extLst>
      <p:ext uri="{BB962C8B-B14F-4D97-AF65-F5344CB8AC3E}">
        <p14:creationId xmlns:p14="http://schemas.microsoft.com/office/powerpoint/2010/main" val="4039806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E43FFE-3159-4942-9CD6-29D64BAF8B06}"/>
              </a:ext>
            </a:extLst>
          </p:cNvPr>
          <p:cNvSpPr>
            <a:spLocks noGrp="1"/>
          </p:cNvSpPr>
          <p:nvPr>
            <p:ph type="title"/>
          </p:nvPr>
        </p:nvSpPr>
        <p:spPr>
          <a:xfrm>
            <a:off x="1869976" y="29327"/>
            <a:ext cx="6719664" cy="2391562"/>
          </a:xfrm>
        </p:spPr>
        <p:txBody>
          <a:bodyPr/>
          <a:lstStyle/>
          <a:p>
            <a:r>
              <a:rPr lang="fr-FR" dirty="0" err="1"/>
              <a:t>Efficiency</a:t>
            </a:r>
            <a:r>
              <a:rPr lang="fr-FR" dirty="0"/>
              <a:t/>
            </a:r>
            <a:br>
              <a:rPr lang="fr-FR" dirty="0"/>
            </a:br>
            <a:r>
              <a:rPr lang="fr-FR" dirty="0"/>
              <a:t>ESQ 6 and 7</a:t>
            </a:r>
          </a:p>
        </p:txBody>
      </p:sp>
      <p:graphicFrame>
        <p:nvGraphicFramePr>
          <p:cNvPr id="4" name="Tableau 4">
            <a:extLst>
              <a:ext uri="{FF2B5EF4-FFF2-40B4-BE49-F238E27FC236}">
                <a16:creationId xmlns:a16="http://schemas.microsoft.com/office/drawing/2014/main" id="{57B66A49-BB3F-4B8C-91FC-3B30632D9F7D}"/>
              </a:ext>
            </a:extLst>
          </p:cNvPr>
          <p:cNvGraphicFramePr>
            <a:graphicFrameLocks noGrp="1"/>
          </p:cNvGraphicFramePr>
          <p:nvPr>
            <p:extLst>
              <p:ext uri="{D42A27DB-BD31-4B8C-83A1-F6EECF244321}">
                <p14:modId xmlns:p14="http://schemas.microsoft.com/office/powerpoint/2010/main" val="2517351777"/>
              </p:ext>
            </p:extLst>
          </p:nvPr>
        </p:nvGraphicFramePr>
        <p:xfrm>
          <a:off x="2123728" y="2780928"/>
          <a:ext cx="5854352" cy="2188135"/>
        </p:xfrm>
        <a:graphic>
          <a:graphicData uri="http://schemas.openxmlformats.org/drawingml/2006/table">
            <a:tbl>
              <a:tblPr firstRow="1" bandRow="1">
                <a:tableStyleId>{5C22544A-7EE6-4342-B048-85BDC9FD1C3A}</a:tableStyleId>
              </a:tblPr>
              <a:tblGrid>
                <a:gridCol w="990876">
                  <a:extLst>
                    <a:ext uri="{9D8B030D-6E8A-4147-A177-3AD203B41FA5}">
                      <a16:colId xmlns:a16="http://schemas.microsoft.com/office/drawing/2014/main" val="3975554554"/>
                    </a:ext>
                  </a:extLst>
                </a:gridCol>
                <a:gridCol w="4863476">
                  <a:extLst>
                    <a:ext uri="{9D8B030D-6E8A-4147-A177-3AD203B41FA5}">
                      <a16:colId xmlns:a16="http://schemas.microsoft.com/office/drawing/2014/main" val="1497623662"/>
                    </a:ext>
                  </a:extLst>
                </a:gridCol>
              </a:tblGrid>
              <a:tr h="604135">
                <a:tc>
                  <a:txBody>
                    <a:bodyPr/>
                    <a:lstStyle/>
                    <a:p>
                      <a:pPr algn="ctr"/>
                      <a:r>
                        <a:rPr lang="fr-FR" sz="2400" dirty="0"/>
                        <a:t>No</a:t>
                      </a:r>
                    </a:p>
                  </a:txBody>
                  <a:tcPr/>
                </a:tc>
                <a:tc>
                  <a:txBody>
                    <a:bodyPr/>
                    <a:lstStyle/>
                    <a:p>
                      <a:pPr algn="ctr"/>
                      <a:r>
                        <a:rPr lang="fr-FR" sz="2400" dirty="0" err="1"/>
                        <a:t>ESQs</a:t>
                      </a:r>
                      <a:endParaRPr lang="fr-FR" sz="2400" dirty="0"/>
                    </a:p>
                  </a:txBody>
                  <a:tcPr/>
                </a:tc>
                <a:extLst>
                  <a:ext uri="{0D108BD9-81ED-4DB2-BD59-A6C34878D82A}">
                    <a16:rowId xmlns:a16="http://schemas.microsoft.com/office/drawing/2014/main" val="1540384097"/>
                  </a:ext>
                </a:extLst>
              </a:tr>
              <a:tr h="792000">
                <a:tc>
                  <a:txBody>
                    <a:bodyPr/>
                    <a:lstStyle/>
                    <a:p>
                      <a:pPr algn="ctr">
                        <a:spcBef>
                          <a:spcPts val="600"/>
                        </a:spcBef>
                        <a:spcAft>
                          <a:spcPts val="600"/>
                        </a:spcAft>
                      </a:pPr>
                      <a:r>
                        <a:rPr lang="en-US" sz="2400" dirty="0">
                          <a:effectLst/>
                          <a:latin typeface="+mj-lt"/>
                          <a:ea typeface="Times New Roman" panose="02020603050405020304" pitchFamily="18" charset="0"/>
                          <a:cs typeface="Arial" panose="020B0604020202020204" pitchFamily="34" charset="0"/>
                        </a:rPr>
                        <a:t>6</a:t>
                      </a:r>
                      <a:endParaRPr lang="fr-FR" sz="2400" dirty="0">
                        <a:effectLst/>
                        <a:latin typeface="+mj-lt"/>
                        <a:ea typeface="Times New Roman" panose="02020603050405020304" pitchFamily="18" charset="0"/>
                        <a:cs typeface="Arial" panose="020B0604020202020204" pitchFamily="34" charset="0"/>
                      </a:endParaRPr>
                    </a:p>
                  </a:txBody>
                  <a:tcPr marL="68580" marR="68580" marT="0" marB="0" anchor="ctr"/>
                </a:tc>
                <a:tc>
                  <a:txBody>
                    <a:bodyPr/>
                    <a:lstStyle/>
                    <a:p>
                      <a:pPr algn="l"/>
                      <a:r>
                        <a:rPr lang="en-GB" sz="2400" b="0" dirty="0">
                          <a:solidFill>
                            <a:srgbClr val="000000"/>
                          </a:solidFill>
                          <a:effectLst/>
                          <a:latin typeface="+mj-lt"/>
                          <a:ea typeface="Times New Roman" panose="02020603050405020304" pitchFamily="18" charset="0"/>
                          <a:cs typeface="Arial" panose="020B0604020202020204" pitchFamily="34" charset="0"/>
                        </a:rPr>
                        <a:t>Proportionality of costs and benefits</a:t>
                      </a:r>
                      <a:endParaRPr lang="fr-FR" sz="3600" b="1" dirty="0">
                        <a:effectLst/>
                        <a:latin typeface="+mj-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77949673"/>
                  </a:ext>
                </a:extLst>
              </a:tr>
              <a:tr h="792000">
                <a:tc>
                  <a:txBody>
                    <a:bodyPr/>
                    <a:lstStyle/>
                    <a:p>
                      <a:pPr algn="ctr">
                        <a:spcBef>
                          <a:spcPts val="600"/>
                        </a:spcBef>
                        <a:spcAft>
                          <a:spcPts val="600"/>
                        </a:spcAft>
                      </a:pPr>
                      <a:r>
                        <a:rPr lang="en-US" sz="2400" dirty="0">
                          <a:solidFill>
                            <a:srgbClr val="000000"/>
                          </a:solidFill>
                          <a:effectLst/>
                          <a:latin typeface="+mj-lt"/>
                          <a:ea typeface="Times New Roman" panose="02020603050405020304" pitchFamily="18" charset="0"/>
                          <a:cs typeface="Arial" panose="020B0604020202020204" pitchFamily="34" charset="0"/>
                        </a:rPr>
                        <a:t>7</a:t>
                      </a:r>
                      <a:endParaRPr lang="fr-FR" sz="2400" dirty="0">
                        <a:effectLst/>
                        <a:latin typeface="+mj-lt"/>
                        <a:ea typeface="Times New Roman" panose="02020603050405020304" pitchFamily="18" charset="0"/>
                        <a:cs typeface="Arial" panose="020B0604020202020204" pitchFamily="34" charset="0"/>
                      </a:endParaRPr>
                    </a:p>
                  </a:txBody>
                  <a:tcPr marL="68580" marR="68580" marT="0" marB="0" anchor="ctr"/>
                </a:tc>
                <a:tc>
                  <a:txBody>
                    <a:bodyPr/>
                    <a:lstStyle/>
                    <a:p>
                      <a:pPr algn="l"/>
                      <a:r>
                        <a:rPr lang="en-GB" sz="2400" b="0" dirty="0">
                          <a:solidFill>
                            <a:srgbClr val="000000"/>
                          </a:solidFill>
                          <a:effectLst/>
                          <a:latin typeface="+mj-lt"/>
                          <a:ea typeface="Times New Roman" panose="02020603050405020304" pitchFamily="18" charset="0"/>
                          <a:cs typeface="Arial" panose="020B0604020202020204" pitchFamily="34" charset="0"/>
                        </a:rPr>
                        <a:t>Potential for simplification</a:t>
                      </a:r>
                      <a:endParaRPr lang="fr-FR" sz="3600" b="1" dirty="0">
                        <a:effectLst/>
                        <a:latin typeface="+mj-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18030450"/>
                  </a:ext>
                </a:extLst>
              </a:tr>
            </a:tbl>
          </a:graphicData>
        </a:graphic>
      </p:graphicFrame>
    </p:spTree>
    <p:extLst>
      <p:ext uri="{BB962C8B-B14F-4D97-AF65-F5344CB8AC3E}">
        <p14:creationId xmlns:p14="http://schemas.microsoft.com/office/powerpoint/2010/main" val="1116410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CF1D-7374-45F3-810D-52CB3C75FF2F}"/>
              </a:ext>
            </a:extLst>
          </p:cNvPr>
          <p:cNvSpPr>
            <a:spLocks noGrp="1"/>
          </p:cNvSpPr>
          <p:nvPr>
            <p:ph type="title"/>
          </p:nvPr>
        </p:nvSpPr>
        <p:spPr/>
        <p:txBody>
          <a:bodyPr>
            <a:normAutofit fontScale="90000"/>
          </a:bodyPr>
          <a:lstStyle/>
          <a:p>
            <a:r>
              <a:rPr lang="en-US" dirty="0"/>
              <a:t>Efficiency 1 - </a:t>
            </a:r>
            <a:r>
              <a:rPr lang="en-GB" dirty="0"/>
              <a:t>Proportionality of costs and benefits</a:t>
            </a:r>
            <a:r>
              <a:rPr lang="en-US" dirty="0"/>
              <a:t> (ESQ 6)</a:t>
            </a:r>
            <a:endParaRPr lang="fr-FR" dirty="0"/>
          </a:p>
        </p:txBody>
      </p:sp>
      <p:sp>
        <p:nvSpPr>
          <p:cNvPr id="3" name="Espace réservé du contenu 2">
            <a:extLst>
              <a:ext uri="{FF2B5EF4-FFF2-40B4-BE49-F238E27FC236}">
                <a16:creationId xmlns:a16="http://schemas.microsoft.com/office/drawing/2014/main" id="{0D58B86B-A84D-413F-A267-CF5B57D54FA7}"/>
              </a:ext>
            </a:extLst>
          </p:cNvPr>
          <p:cNvSpPr>
            <a:spLocks noGrp="1"/>
          </p:cNvSpPr>
          <p:nvPr>
            <p:ph idx="1"/>
          </p:nvPr>
        </p:nvSpPr>
        <p:spPr>
          <a:xfrm>
            <a:off x="762000" y="1484784"/>
            <a:ext cx="8077200" cy="5040705"/>
          </a:xfrm>
        </p:spPr>
        <p:txBody>
          <a:bodyPr>
            <a:normAutofit/>
          </a:bodyPr>
          <a:lstStyle/>
          <a:p>
            <a:pPr algn="just"/>
            <a:r>
              <a:rPr lang="en-US" sz="1800" b="1" dirty="0">
                <a:solidFill>
                  <a:srgbClr val="000000"/>
                </a:solidFill>
                <a:latin typeface="+mj-lt"/>
              </a:rPr>
              <a:t>Benefits provided by GIs/TSGs </a:t>
            </a:r>
            <a:r>
              <a:rPr lang="en-US" sz="1800" dirty="0">
                <a:solidFill>
                  <a:srgbClr val="000000"/>
                </a:solidFill>
                <a:latin typeface="+mj-lt"/>
              </a:rPr>
              <a:t>in terms of competitive advantages, fair distribution of benefits and development of rural economies </a:t>
            </a:r>
            <a:r>
              <a:rPr lang="en-US" sz="1800" b="1" dirty="0">
                <a:solidFill>
                  <a:srgbClr val="000000"/>
                </a:solidFill>
                <a:latin typeface="+mj-lt"/>
              </a:rPr>
              <a:t>outweigh the costs </a:t>
            </a:r>
            <a:r>
              <a:rPr lang="en-US" sz="1800" dirty="0">
                <a:solidFill>
                  <a:srgbClr val="000000"/>
                </a:solidFill>
                <a:latin typeface="+mj-lt"/>
              </a:rPr>
              <a:t>incurred by public authorities, producer groups and operators.</a:t>
            </a:r>
          </a:p>
          <a:p>
            <a:pPr algn="just"/>
            <a:r>
              <a:rPr lang="en-US" sz="1800" dirty="0">
                <a:solidFill>
                  <a:srgbClr val="000000"/>
                </a:solidFill>
                <a:latin typeface="+mj-lt"/>
              </a:rPr>
              <a:t>At EU-28 level, </a:t>
            </a:r>
            <a:r>
              <a:rPr lang="en-US" sz="1800" i="0" u="none" strike="noStrike" baseline="0" dirty="0">
                <a:solidFill>
                  <a:srgbClr val="000000"/>
                </a:solidFill>
                <a:latin typeface="+mj-lt"/>
              </a:rPr>
              <a:t>public authorities' </a:t>
            </a:r>
            <a:r>
              <a:rPr lang="en-US" sz="1800" b="1" i="0" u="none" strike="noStrike" baseline="0" dirty="0">
                <a:solidFill>
                  <a:srgbClr val="000000"/>
                </a:solidFill>
                <a:latin typeface="+mj-lt"/>
              </a:rPr>
              <a:t>cost incurred by GIs/TSGs is low: EUR 93 million, 0.12% of the total sales value </a:t>
            </a:r>
            <a:r>
              <a:rPr lang="en-US" sz="1800" i="0" u="none" strike="noStrike" baseline="0" dirty="0">
                <a:solidFill>
                  <a:srgbClr val="000000"/>
                </a:solidFill>
                <a:latin typeface="+mj-lt"/>
              </a:rPr>
              <a:t>and</a:t>
            </a:r>
            <a:r>
              <a:rPr lang="en-US" sz="1800" b="1" i="0" u="none" strike="noStrike" baseline="0" dirty="0">
                <a:solidFill>
                  <a:srgbClr val="000000"/>
                </a:solidFill>
                <a:latin typeface="+mj-lt"/>
              </a:rPr>
              <a:t> 0.24% of the value premium </a:t>
            </a:r>
            <a:r>
              <a:rPr lang="en-US" sz="1800" i="0" u="none" strike="noStrike" baseline="0" dirty="0">
                <a:solidFill>
                  <a:srgbClr val="000000"/>
                </a:solidFill>
                <a:latin typeface="+mj-lt"/>
              </a:rPr>
              <a:t>(estimate based on data from MS and EC)</a:t>
            </a:r>
          </a:p>
          <a:p>
            <a:pPr algn="just"/>
            <a:r>
              <a:rPr lang="en-US" sz="1800" dirty="0">
                <a:solidFill>
                  <a:srgbClr val="000000"/>
                </a:solidFill>
                <a:latin typeface="+mj-lt"/>
              </a:rPr>
              <a:t>The costs </a:t>
            </a:r>
            <a:r>
              <a:rPr lang="en-US" sz="1800" b="1" dirty="0">
                <a:solidFill>
                  <a:srgbClr val="000000"/>
                </a:solidFill>
                <a:latin typeface="+mj-lt"/>
              </a:rPr>
              <a:t>related to producer groups is estimated at 0.5% of the total sales value </a:t>
            </a:r>
            <a:r>
              <a:rPr lang="en-US" sz="1800" dirty="0">
                <a:solidFill>
                  <a:srgbClr val="000000"/>
                </a:solidFill>
                <a:latin typeface="+mj-lt"/>
              </a:rPr>
              <a:t>of the products concerned. There are high differences depending on the size of the GI/TSG: up to 5% of sales value, the % tends to reduce for GIs/TSGs over EUR 50 million turnover (source: 267 answers from the PG survey)</a:t>
            </a:r>
            <a:endParaRPr lang="fr-FR" sz="1800" dirty="0">
              <a:solidFill>
                <a:srgbClr val="000000"/>
              </a:solidFill>
              <a:latin typeface="+mj-lt"/>
            </a:endParaRPr>
          </a:p>
          <a:p>
            <a:pPr algn="just"/>
            <a:r>
              <a:rPr lang="en-US" sz="1800" dirty="0">
                <a:solidFill>
                  <a:srgbClr val="000000"/>
                </a:solidFill>
                <a:latin typeface="+mj-lt"/>
              </a:rPr>
              <a:t>The analysis finds that almost </a:t>
            </a:r>
            <a:r>
              <a:rPr lang="en-US" sz="1800" b="1" dirty="0">
                <a:solidFill>
                  <a:srgbClr val="000000"/>
                </a:solidFill>
                <a:latin typeface="+mj-lt"/>
              </a:rPr>
              <a:t>half of the expenses of PGs are related to the enforcement, administration and regulatory charges </a:t>
            </a:r>
            <a:r>
              <a:rPr lang="en-US" sz="1800" dirty="0">
                <a:solidFill>
                  <a:srgbClr val="000000"/>
                </a:solidFill>
                <a:latin typeface="+mj-lt"/>
              </a:rPr>
              <a:t>(source: 9 case studies). </a:t>
            </a:r>
          </a:p>
          <a:p>
            <a:pPr algn="just"/>
            <a:r>
              <a:rPr lang="en-US" sz="1800" dirty="0">
                <a:solidFill>
                  <a:srgbClr val="000000"/>
                </a:solidFill>
                <a:latin typeface="+mj-lt"/>
              </a:rPr>
              <a:t>At operators' level, the </a:t>
            </a:r>
            <a:r>
              <a:rPr lang="en-US" sz="1800" b="1" dirty="0">
                <a:solidFill>
                  <a:srgbClr val="000000"/>
                </a:solidFill>
                <a:latin typeface="+mj-lt"/>
              </a:rPr>
              <a:t>share of </a:t>
            </a:r>
            <a:r>
              <a:rPr lang="en-US" sz="1800" b="1" i="0" u="none" strike="noStrike" baseline="0" dirty="0">
                <a:solidFill>
                  <a:srgbClr val="000000"/>
                </a:solidFill>
                <a:latin typeface="+mj-lt"/>
              </a:rPr>
              <a:t>additional costs incurred by GIs/TSGs on sales value </a:t>
            </a:r>
            <a:r>
              <a:rPr lang="en-US" sz="1800" i="0" u="none" strike="noStrike" baseline="0" dirty="0">
                <a:solidFill>
                  <a:srgbClr val="000000"/>
                </a:solidFill>
                <a:latin typeface="+mj-lt"/>
              </a:rPr>
              <a:t>seems to be limited in most cases (but based on a limited sample) and reach 36% </a:t>
            </a:r>
            <a:r>
              <a:rPr lang="en-US" sz="1800" dirty="0">
                <a:solidFill>
                  <a:srgbClr val="000000"/>
                </a:solidFill>
                <a:latin typeface="+mj-lt"/>
              </a:rPr>
              <a:t>in one case of cheese production in mountain area (Beaufort). Additional costs tend to be higher at farm stage than at processing level.</a:t>
            </a:r>
            <a:endParaRPr lang="en-US" sz="1800" i="0" u="none" strike="noStrike" baseline="0" dirty="0">
              <a:solidFill>
                <a:srgbClr val="000000"/>
              </a:solidFill>
              <a:latin typeface="+mj-lt"/>
            </a:endParaRPr>
          </a:p>
        </p:txBody>
      </p:sp>
    </p:spTree>
    <p:extLst>
      <p:ext uri="{BB962C8B-B14F-4D97-AF65-F5344CB8AC3E}">
        <p14:creationId xmlns:p14="http://schemas.microsoft.com/office/powerpoint/2010/main" val="4017139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CF1D-7374-45F3-810D-52CB3C75FF2F}"/>
              </a:ext>
            </a:extLst>
          </p:cNvPr>
          <p:cNvSpPr>
            <a:spLocks noGrp="1"/>
          </p:cNvSpPr>
          <p:nvPr>
            <p:ph type="title"/>
          </p:nvPr>
        </p:nvSpPr>
        <p:spPr/>
        <p:txBody>
          <a:bodyPr>
            <a:normAutofit fontScale="90000"/>
          </a:bodyPr>
          <a:lstStyle/>
          <a:p>
            <a:r>
              <a:rPr lang="en-US" dirty="0"/>
              <a:t>Efficiency 2 – Potential for simplification (ESQ 7)</a:t>
            </a:r>
            <a:endParaRPr lang="fr-FR" dirty="0"/>
          </a:p>
        </p:txBody>
      </p:sp>
      <p:sp>
        <p:nvSpPr>
          <p:cNvPr id="3" name="Espace réservé du contenu 2">
            <a:extLst>
              <a:ext uri="{FF2B5EF4-FFF2-40B4-BE49-F238E27FC236}">
                <a16:creationId xmlns:a16="http://schemas.microsoft.com/office/drawing/2014/main" id="{0D58B86B-A84D-413F-A267-CF5B57D54FA7}"/>
              </a:ext>
            </a:extLst>
          </p:cNvPr>
          <p:cNvSpPr>
            <a:spLocks noGrp="1"/>
          </p:cNvSpPr>
          <p:nvPr>
            <p:ph idx="1"/>
          </p:nvPr>
        </p:nvSpPr>
        <p:spPr/>
        <p:txBody>
          <a:bodyPr>
            <a:normAutofit/>
          </a:bodyPr>
          <a:lstStyle/>
          <a:p>
            <a:pPr algn="just"/>
            <a:r>
              <a:rPr lang="en-US" sz="1800" dirty="0">
                <a:solidFill>
                  <a:srgbClr val="000000"/>
                </a:solidFill>
              </a:rPr>
              <a:t>Delays and heaviness </a:t>
            </a:r>
            <a:r>
              <a:rPr lang="en-US" sz="1800" b="0" i="0" u="none" strike="noStrike" baseline="0" dirty="0">
                <a:solidFill>
                  <a:srgbClr val="000000"/>
                </a:solidFill>
              </a:rPr>
              <a:t>of the </a:t>
            </a:r>
            <a:r>
              <a:rPr lang="en-US" sz="1800" b="1" i="0" u="none" strike="noStrike" baseline="0" dirty="0">
                <a:solidFill>
                  <a:srgbClr val="000000"/>
                </a:solidFill>
              </a:rPr>
              <a:t>registration</a:t>
            </a:r>
            <a:r>
              <a:rPr lang="en-US" sz="1800" b="0" i="0" u="none" strike="noStrike" baseline="0" dirty="0">
                <a:solidFill>
                  <a:srgbClr val="000000"/>
                </a:solidFill>
              </a:rPr>
              <a:t> and </a:t>
            </a:r>
            <a:r>
              <a:rPr lang="en-US" sz="1800" b="1" i="0" u="none" strike="noStrike" baseline="0" dirty="0">
                <a:solidFill>
                  <a:srgbClr val="000000"/>
                </a:solidFill>
              </a:rPr>
              <a:t>major amendment </a:t>
            </a:r>
            <a:r>
              <a:rPr lang="en-US" sz="1800" b="0" i="0" u="none" strike="noStrike" baseline="0" dirty="0">
                <a:solidFill>
                  <a:srgbClr val="000000"/>
                </a:solidFill>
              </a:rPr>
              <a:t>procedures are the main source of administrative burden.</a:t>
            </a:r>
          </a:p>
          <a:p>
            <a:pPr algn="just"/>
            <a:r>
              <a:rPr lang="en-US" sz="1800" dirty="0">
                <a:solidFill>
                  <a:srgbClr val="000000"/>
                </a:solidFill>
              </a:rPr>
              <a:t>Based on </a:t>
            </a:r>
            <a:r>
              <a:rPr lang="en-US" sz="1800" dirty="0" err="1">
                <a:solidFill>
                  <a:srgbClr val="000000"/>
                </a:solidFill>
              </a:rPr>
              <a:t>eAmbrosia</a:t>
            </a:r>
            <a:r>
              <a:rPr lang="en-US" sz="1800" dirty="0">
                <a:solidFill>
                  <a:srgbClr val="000000"/>
                </a:solidFill>
              </a:rPr>
              <a:t>, </a:t>
            </a:r>
            <a:r>
              <a:rPr lang="en-US" sz="1800" b="1" dirty="0">
                <a:solidFill>
                  <a:srgbClr val="000000"/>
                </a:solidFill>
              </a:rPr>
              <a:t>the length of the EU procedure </a:t>
            </a:r>
            <a:r>
              <a:rPr lang="en-US" sz="1800" dirty="0">
                <a:solidFill>
                  <a:srgbClr val="000000"/>
                </a:solidFill>
              </a:rPr>
              <a:t>has decreased but is still 22 months in 2018.</a:t>
            </a:r>
          </a:p>
          <a:p>
            <a:pPr algn="just"/>
            <a:r>
              <a:rPr lang="en-US" sz="1800" dirty="0">
                <a:solidFill>
                  <a:srgbClr val="000000"/>
                </a:solidFill>
              </a:rPr>
              <a:t>Implementation of </a:t>
            </a:r>
            <a:r>
              <a:rPr lang="en-US" sz="1800" b="1" dirty="0">
                <a:solidFill>
                  <a:srgbClr val="000000"/>
                </a:solidFill>
              </a:rPr>
              <a:t>minor/standard amendments </a:t>
            </a:r>
            <a:r>
              <a:rPr lang="en-US" sz="1800" dirty="0">
                <a:solidFill>
                  <a:srgbClr val="000000"/>
                </a:solidFill>
              </a:rPr>
              <a:t>is perceived positively but the time period for major amendment remain high.</a:t>
            </a:r>
          </a:p>
          <a:p>
            <a:pPr algn="just"/>
            <a:r>
              <a:rPr lang="en-US" sz="1800" dirty="0">
                <a:solidFill>
                  <a:srgbClr val="000000"/>
                </a:solidFill>
              </a:rPr>
              <a:t>Specific sub-questions from the ESQ on the </a:t>
            </a:r>
            <a:r>
              <a:rPr lang="en-US" sz="1800" b="1" dirty="0">
                <a:solidFill>
                  <a:srgbClr val="000000"/>
                </a:solidFill>
              </a:rPr>
              <a:t>limitation in time of the protection</a:t>
            </a:r>
            <a:r>
              <a:rPr lang="en-US" sz="1800" dirty="0">
                <a:solidFill>
                  <a:srgbClr val="000000"/>
                </a:solidFill>
              </a:rPr>
              <a:t>: this would require administrative work from publics authorities and producers ‘groups for no significant benefits identified.</a:t>
            </a:r>
          </a:p>
          <a:p>
            <a:pPr algn="just"/>
            <a:r>
              <a:rPr lang="en-US" sz="1800" dirty="0">
                <a:solidFill>
                  <a:srgbClr val="000000"/>
                </a:solidFill>
              </a:rPr>
              <a:t>Specific sub-question on possible </a:t>
            </a:r>
            <a:r>
              <a:rPr lang="en-US" sz="1800" b="1" dirty="0">
                <a:solidFill>
                  <a:srgbClr val="000000"/>
                </a:solidFill>
              </a:rPr>
              <a:t>fees for registration</a:t>
            </a:r>
            <a:r>
              <a:rPr lang="en-US" sz="1800" dirty="0">
                <a:solidFill>
                  <a:srgbClr val="000000"/>
                </a:solidFill>
              </a:rPr>
              <a:t>: applying fees for registration (hypothesis at EUR 850 fee, as for EUTM) may not have effect on the number of application and would not cover the effective registration costs at EU level (estimated at EUR 33 500 / application).</a:t>
            </a:r>
          </a:p>
          <a:p>
            <a:pPr algn="just"/>
            <a:r>
              <a:rPr lang="en-US" sz="1800" dirty="0">
                <a:solidFill>
                  <a:srgbClr val="000000"/>
                </a:solidFill>
              </a:rPr>
              <a:t>Specific sub-questions from the ESQ on </a:t>
            </a:r>
            <a:r>
              <a:rPr lang="en-US" sz="1800" b="1" dirty="0">
                <a:solidFill>
                  <a:srgbClr val="000000"/>
                </a:solidFill>
              </a:rPr>
              <a:t>p</a:t>
            </a:r>
            <a:r>
              <a:rPr lang="en-US" sz="1800" b="1" i="0" u="none" strike="noStrike" baseline="0" dirty="0">
                <a:solidFill>
                  <a:srgbClr val="000000"/>
                </a:solidFill>
              </a:rPr>
              <a:t>otential simplification</a:t>
            </a:r>
            <a:r>
              <a:rPr lang="en-US" sz="1800" b="0" i="0" u="none" strike="noStrike" baseline="0" dirty="0">
                <a:solidFill>
                  <a:srgbClr val="000000"/>
                </a:solidFill>
              </a:rPr>
              <a:t>: see recommendation on simplification.</a:t>
            </a:r>
          </a:p>
        </p:txBody>
      </p:sp>
    </p:spTree>
    <p:extLst>
      <p:ext uri="{BB962C8B-B14F-4D97-AF65-F5344CB8AC3E}">
        <p14:creationId xmlns:p14="http://schemas.microsoft.com/office/powerpoint/2010/main" val="4061473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E43FFE-3159-4942-9CD6-29D64BAF8B06}"/>
              </a:ext>
            </a:extLst>
          </p:cNvPr>
          <p:cNvSpPr>
            <a:spLocks noGrp="1"/>
          </p:cNvSpPr>
          <p:nvPr>
            <p:ph type="title"/>
          </p:nvPr>
        </p:nvSpPr>
        <p:spPr>
          <a:xfrm>
            <a:off x="2010506" y="332656"/>
            <a:ext cx="6719664" cy="1845171"/>
          </a:xfrm>
        </p:spPr>
        <p:txBody>
          <a:bodyPr/>
          <a:lstStyle/>
          <a:p>
            <a:r>
              <a:rPr lang="fr-FR" dirty="0"/>
              <a:t>Relevance</a:t>
            </a:r>
            <a:br>
              <a:rPr lang="fr-FR" dirty="0"/>
            </a:br>
            <a:r>
              <a:rPr lang="fr-FR" dirty="0"/>
              <a:t>ESQ 8, 9, 10</a:t>
            </a:r>
          </a:p>
        </p:txBody>
      </p:sp>
      <p:graphicFrame>
        <p:nvGraphicFramePr>
          <p:cNvPr id="4" name="Tableau 4">
            <a:extLst>
              <a:ext uri="{FF2B5EF4-FFF2-40B4-BE49-F238E27FC236}">
                <a16:creationId xmlns:a16="http://schemas.microsoft.com/office/drawing/2014/main" id="{F1650061-5F37-41E9-87E0-117A0D0304AD}"/>
              </a:ext>
            </a:extLst>
          </p:cNvPr>
          <p:cNvGraphicFramePr>
            <a:graphicFrameLocks noGrp="1"/>
          </p:cNvGraphicFramePr>
          <p:nvPr>
            <p:extLst>
              <p:ext uri="{D42A27DB-BD31-4B8C-83A1-F6EECF244321}">
                <p14:modId xmlns:p14="http://schemas.microsoft.com/office/powerpoint/2010/main" val="4025522526"/>
              </p:ext>
            </p:extLst>
          </p:nvPr>
        </p:nvGraphicFramePr>
        <p:xfrm>
          <a:off x="2043334" y="2463800"/>
          <a:ext cx="6719665" cy="2651760"/>
        </p:xfrm>
        <a:graphic>
          <a:graphicData uri="http://schemas.openxmlformats.org/drawingml/2006/table">
            <a:tbl>
              <a:tblPr firstRow="1" bandRow="1">
                <a:tableStyleId>{5C22544A-7EE6-4342-B048-85BDC9FD1C3A}</a:tableStyleId>
              </a:tblPr>
              <a:tblGrid>
                <a:gridCol w="1137334">
                  <a:extLst>
                    <a:ext uri="{9D8B030D-6E8A-4147-A177-3AD203B41FA5}">
                      <a16:colId xmlns:a16="http://schemas.microsoft.com/office/drawing/2014/main" val="3975554554"/>
                    </a:ext>
                  </a:extLst>
                </a:gridCol>
                <a:gridCol w="5582331">
                  <a:extLst>
                    <a:ext uri="{9D8B030D-6E8A-4147-A177-3AD203B41FA5}">
                      <a16:colId xmlns:a16="http://schemas.microsoft.com/office/drawing/2014/main" val="1497623662"/>
                    </a:ext>
                  </a:extLst>
                </a:gridCol>
              </a:tblGrid>
              <a:tr h="370840">
                <a:tc>
                  <a:txBody>
                    <a:bodyPr/>
                    <a:lstStyle/>
                    <a:p>
                      <a:pPr algn="ctr"/>
                      <a:r>
                        <a:rPr lang="fr-FR" sz="2400" dirty="0"/>
                        <a:t>No</a:t>
                      </a:r>
                    </a:p>
                  </a:txBody>
                  <a:tcPr/>
                </a:tc>
                <a:tc>
                  <a:txBody>
                    <a:bodyPr/>
                    <a:lstStyle/>
                    <a:p>
                      <a:pPr algn="ctr"/>
                      <a:r>
                        <a:rPr lang="fr-FR" sz="2400" dirty="0" err="1"/>
                        <a:t>ESQs</a:t>
                      </a:r>
                      <a:endParaRPr lang="fr-FR" sz="2400" dirty="0"/>
                    </a:p>
                  </a:txBody>
                  <a:tcPr/>
                </a:tc>
                <a:extLst>
                  <a:ext uri="{0D108BD9-81ED-4DB2-BD59-A6C34878D82A}">
                    <a16:rowId xmlns:a16="http://schemas.microsoft.com/office/drawing/2014/main" val="1540384097"/>
                  </a:ext>
                </a:extLst>
              </a:tr>
              <a:tr h="370840">
                <a:tc>
                  <a:txBody>
                    <a:bodyPr/>
                    <a:lstStyle/>
                    <a:p>
                      <a:pPr marL="0" algn="ctr" defTabSz="914400" rtl="0" eaLnBrk="1" latinLnBrk="0" hangingPunct="1">
                        <a:spcBef>
                          <a:spcPts val="600"/>
                        </a:spcBef>
                        <a:spcAft>
                          <a:spcPts val="600"/>
                        </a:spcAft>
                      </a:pPr>
                      <a:r>
                        <a:rPr kumimoji="0" lang="en-US" sz="2400" kern="1200" dirty="0">
                          <a:solidFill>
                            <a:schemeClr val="dk1"/>
                          </a:solidFill>
                          <a:effectLst/>
                          <a:latin typeface="+mn-lt"/>
                          <a:ea typeface="+mn-ea"/>
                          <a:cs typeface="+mn-cs"/>
                        </a:rPr>
                        <a:t>8</a:t>
                      </a:r>
                      <a:endParaRPr kumimoji="0" lang="fr-FR" sz="2400" kern="1200" dirty="0">
                        <a:solidFill>
                          <a:schemeClr val="dk1"/>
                        </a:solidFill>
                        <a:effectLst/>
                        <a:latin typeface="+mn-lt"/>
                        <a:ea typeface="+mn-ea"/>
                        <a:cs typeface="+mn-cs"/>
                      </a:endParaRPr>
                    </a:p>
                  </a:txBody>
                  <a:tcPr marL="68580" marR="68580" marT="0" marB="0" anchor="ctr"/>
                </a:tc>
                <a:tc>
                  <a:txBody>
                    <a:bodyPr/>
                    <a:lstStyle/>
                    <a:p>
                      <a:pPr marL="0" algn="l" defTabSz="914400" rtl="0" eaLnBrk="1" latinLnBrk="0" hangingPunct="1"/>
                      <a:r>
                        <a:rPr kumimoji="0" lang="en-GB" sz="2400" kern="1200" dirty="0">
                          <a:solidFill>
                            <a:schemeClr val="dk1"/>
                          </a:solidFill>
                          <a:effectLst/>
                          <a:latin typeface="+mn-lt"/>
                          <a:ea typeface="+mn-ea"/>
                          <a:cs typeface="+mn-cs"/>
                        </a:rPr>
                        <a:t>Relevance regarding the needs of stakeholders</a:t>
                      </a:r>
                      <a:endParaRPr kumimoji="0" lang="fr-FR" sz="2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377949673"/>
                  </a:ext>
                </a:extLst>
              </a:tr>
              <a:tr h="370840">
                <a:tc>
                  <a:txBody>
                    <a:bodyPr/>
                    <a:lstStyle/>
                    <a:p>
                      <a:pPr marL="0" algn="ctr" defTabSz="914400" rtl="0" eaLnBrk="1" latinLnBrk="0" hangingPunct="1">
                        <a:spcBef>
                          <a:spcPts val="600"/>
                        </a:spcBef>
                        <a:spcAft>
                          <a:spcPts val="600"/>
                        </a:spcAft>
                      </a:pPr>
                      <a:r>
                        <a:rPr kumimoji="0" lang="en-US" sz="2400" kern="1200" dirty="0">
                          <a:solidFill>
                            <a:schemeClr val="dk1"/>
                          </a:solidFill>
                          <a:effectLst/>
                          <a:latin typeface="+mn-lt"/>
                          <a:ea typeface="+mn-ea"/>
                          <a:cs typeface="+mn-cs"/>
                        </a:rPr>
                        <a:t>9</a:t>
                      </a:r>
                      <a:endParaRPr kumimoji="0" lang="fr-FR" sz="2400" kern="1200" dirty="0">
                        <a:solidFill>
                          <a:schemeClr val="dk1"/>
                        </a:solidFill>
                        <a:effectLst/>
                        <a:latin typeface="+mn-lt"/>
                        <a:ea typeface="+mn-ea"/>
                        <a:cs typeface="+mn-cs"/>
                      </a:endParaRPr>
                    </a:p>
                  </a:txBody>
                  <a:tcPr marL="68580" marR="68580" marT="0" marB="0" anchor="ctr"/>
                </a:tc>
                <a:tc>
                  <a:txBody>
                    <a:bodyPr/>
                    <a:lstStyle/>
                    <a:p>
                      <a:pPr marL="0" algn="l" defTabSz="914400" rtl="0" eaLnBrk="1" latinLnBrk="0" hangingPunct="1"/>
                      <a:r>
                        <a:rPr kumimoji="0" lang="en-GB" sz="2400" kern="1200" dirty="0">
                          <a:solidFill>
                            <a:schemeClr val="dk1"/>
                          </a:solidFill>
                          <a:effectLst/>
                          <a:latin typeface="+mn-lt"/>
                          <a:ea typeface="+mn-ea"/>
                          <a:cs typeface="+mn-cs"/>
                        </a:rPr>
                        <a:t>Relevance regarding the needs of rural areas</a:t>
                      </a:r>
                      <a:endParaRPr kumimoji="0" lang="fr-FR" sz="2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2518030450"/>
                  </a:ext>
                </a:extLst>
              </a:tr>
              <a:tr h="370840">
                <a:tc>
                  <a:txBody>
                    <a:bodyPr/>
                    <a:lstStyle/>
                    <a:p>
                      <a:pPr marL="0" algn="ctr" defTabSz="914400" rtl="0" eaLnBrk="1" latinLnBrk="0" hangingPunct="1">
                        <a:spcBef>
                          <a:spcPts val="600"/>
                        </a:spcBef>
                        <a:spcAft>
                          <a:spcPts val="600"/>
                        </a:spcAft>
                      </a:pPr>
                      <a:r>
                        <a:rPr kumimoji="0" lang="en-US" sz="2400" kern="1200" dirty="0">
                          <a:solidFill>
                            <a:schemeClr val="dk1"/>
                          </a:solidFill>
                          <a:effectLst/>
                          <a:latin typeface="+mn-lt"/>
                          <a:ea typeface="+mn-ea"/>
                          <a:cs typeface="+mn-cs"/>
                        </a:rPr>
                        <a:t>10</a:t>
                      </a:r>
                      <a:endParaRPr kumimoji="0" lang="fr-FR" sz="2400" kern="1200" dirty="0">
                        <a:solidFill>
                          <a:schemeClr val="dk1"/>
                        </a:solidFill>
                        <a:effectLst/>
                        <a:latin typeface="+mn-lt"/>
                        <a:ea typeface="+mn-ea"/>
                        <a:cs typeface="+mn-cs"/>
                      </a:endParaRPr>
                    </a:p>
                  </a:txBody>
                  <a:tcPr marL="68580" marR="68580" marT="0" marB="0" anchor="ctr"/>
                </a:tc>
                <a:tc>
                  <a:txBody>
                    <a:bodyPr/>
                    <a:lstStyle/>
                    <a:p>
                      <a:pPr marL="0" algn="l" defTabSz="914400" rtl="0" eaLnBrk="1" latinLnBrk="0" hangingPunct="1"/>
                      <a:r>
                        <a:rPr kumimoji="0" lang="en-GB" sz="2400" kern="1200" dirty="0">
                          <a:solidFill>
                            <a:schemeClr val="dk1"/>
                          </a:solidFill>
                          <a:effectLst/>
                          <a:latin typeface="+mn-lt"/>
                          <a:ea typeface="+mn-ea"/>
                          <a:cs typeface="+mn-cs"/>
                        </a:rPr>
                        <a:t>Challenges of environmental sustainability and animal welfare</a:t>
                      </a:r>
                      <a:endParaRPr kumimoji="0" lang="fr-FR" sz="2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3149590004"/>
                  </a:ext>
                </a:extLst>
              </a:tr>
            </a:tbl>
          </a:graphicData>
        </a:graphic>
      </p:graphicFrame>
    </p:spTree>
    <p:extLst>
      <p:ext uri="{BB962C8B-B14F-4D97-AF65-F5344CB8AC3E}">
        <p14:creationId xmlns:p14="http://schemas.microsoft.com/office/powerpoint/2010/main" val="3747359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CF1D-7374-45F3-810D-52CB3C75FF2F}"/>
              </a:ext>
            </a:extLst>
          </p:cNvPr>
          <p:cNvSpPr>
            <a:spLocks noGrp="1"/>
          </p:cNvSpPr>
          <p:nvPr>
            <p:ph type="title"/>
          </p:nvPr>
        </p:nvSpPr>
        <p:spPr/>
        <p:txBody>
          <a:bodyPr>
            <a:normAutofit/>
          </a:bodyPr>
          <a:lstStyle/>
          <a:p>
            <a:r>
              <a:rPr lang="en-US" dirty="0"/>
              <a:t>Relevance - For stakeholders (ESQ 8)</a:t>
            </a:r>
            <a:endParaRPr lang="fr-FR" dirty="0"/>
          </a:p>
        </p:txBody>
      </p:sp>
      <p:sp>
        <p:nvSpPr>
          <p:cNvPr id="3" name="Espace réservé du contenu 2">
            <a:extLst>
              <a:ext uri="{FF2B5EF4-FFF2-40B4-BE49-F238E27FC236}">
                <a16:creationId xmlns:a16="http://schemas.microsoft.com/office/drawing/2014/main" id="{0D58B86B-A84D-413F-A267-CF5B57D54FA7}"/>
              </a:ext>
            </a:extLst>
          </p:cNvPr>
          <p:cNvSpPr>
            <a:spLocks noGrp="1"/>
          </p:cNvSpPr>
          <p:nvPr>
            <p:ph idx="1"/>
          </p:nvPr>
        </p:nvSpPr>
        <p:spPr/>
        <p:txBody>
          <a:bodyPr>
            <a:normAutofit lnSpcReduction="10000"/>
          </a:bodyPr>
          <a:lstStyle/>
          <a:p>
            <a:pPr marL="0" indent="0" algn="just">
              <a:buNone/>
            </a:pPr>
            <a:r>
              <a:rPr lang="en-US" sz="1800" u="sng" dirty="0"/>
              <a:t>Producer groups and National Authorities: </a:t>
            </a:r>
          </a:p>
          <a:p>
            <a:pPr algn="just"/>
            <a:r>
              <a:rPr lang="en-US" sz="1800" dirty="0"/>
              <a:t>The objectives of all EU quality schemes reflect the actual needs .</a:t>
            </a:r>
          </a:p>
          <a:p>
            <a:pPr algn="just"/>
            <a:r>
              <a:rPr lang="en-US" sz="1800" dirty="0"/>
              <a:t>The relevance is differentiated by level of importance:</a:t>
            </a:r>
          </a:p>
          <a:p>
            <a:pPr lvl="1" algn="just"/>
            <a:r>
              <a:rPr lang="en-US" sz="1600" dirty="0"/>
              <a:t>Agri-food GIs, wine GIs and aromatised wine products GIs: the objectives most aimed at consumers have highest levels: “communication” is a "key need" for stakeholders.</a:t>
            </a:r>
          </a:p>
          <a:p>
            <a:pPr lvl="1" algn="just"/>
            <a:r>
              <a:rPr lang="en-US" sz="1600" dirty="0"/>
              <a:t>Agri-food TSGs: “safeguard traditional methods of production and recipes” is the objective motivating the participation to the scheme.</a:t>
            </a:r>
          </a:p>
          <a:p>
            <a:pPr lvl="1" algn="just"/>
            <a:r>
              <a:rPr lang="en-US" sz="1600" dirty="0"/>
              <a:t>GIs spirit drinks sector:  “ensure uniform respect for the IPR”  is the objective with the highest level of relevance .</a:t>
            </a:r>
          </a:p>
          <a:p>
            <a:pPr algn="just">
              <a:spcAft>
                <a:spcPts val="600"/>
              </a:spcAft>
            </a:pPr>
            <a:r>
              <a:rPr lang="en-US" sz="1800" dirty="0"/>
              <a:t>The relevance is different at Member State level. Among the most important Member States by number of agri-foods products and wines GIs, Spanish stakeholders attribute a higher value relative to the average, while French and Italian stakeholders give a positive, but lower value.  In Hungary, Netherlands and Czech Republic, some agri-food GIs objectives are judged negatively (i.e. the objectives reflect little or not at all the needs).</a:t>
            </a:r>
          </a:p>
          <a:p>
            <a:pPr marL="0" indent="0" algn="just">
              <a:spcAft>
                <a:spcPts val="600"/>
              </a:spcAft>
              <a:buNone/>
            </a:pPr>
            <a:r>
              <a:rPr lang="en-US" sz="1800" u="sng" dirty="0"/>
              <a:t>Consumers :</a:t>
            </a:r>
            <a:r>
              <a:rPr lang="en-US" sz="1800" dirty="0"/>
              <a:t> Extending knowledge to a wider audience of consumers is crucial and the relevance of the two objectives concerning consumers and communication is consistent with this need.</a:t>
            </a:r>
          </a:p>
        </p:txBody>
      </p:sp>
    </p:spTree>
    <p:extLst>
      <p:ext uri="{BB962C8B-B14F-4D97-AF65-F5344CB8AC3E}">
        <p14:creationId xmlns:p14="http://schemas.microsoft.com/office/powerpoint/2010/main" val="2755303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CF1D-7374-45F3-810D-52CB3C75FF2F}"/>
              </a:ext>
            </a:extLst>
          </p:cNvPr>
          <p:cNvSpPr>
            <a:spLocks noGrp="1"/>
          </p:cNvSpPr>
          <p:nvPr>
            <p:ph type="title"/>
          </p:nvPr>
        </p:nvSpPr>
        <p:spPr/>
        <p:txBody>
          <a:bodyPr>
            <a:normAutofit/>
          </a:bodyPr>
          <a:lstStyle/>
          <a:p>
            <a:r>
              <a:rPr lang="en-US" dirty="0"/>
              <a:t>Relevance - For rural areas (ESQ 9)</a:t>
            </a:r>
            <a:endParaRPr lang="fr-FR" dirty="0"/>
          </a:p>
        </p:txBody>
      </p:sp>
      <p:sp>
        <p:nvSpPr>
          <p:cNvPr id="3" name="Espace réservé du contenu 2">
            <a:extLst>
              <a:ext uri="{FF2B5EF4-FFF2-40B4-BE49-F238E27FC236}">
                <a16:creationId xmlns:a16="http://schemas.microsoft.com/office/drawing/2014/main" id="{0D58B86B-A84D-413F-A267-CF5B57D54FA7}"/>
              </a:ext>
            </a:extLst>
          </p:cNvPr>
          <p:cNvSpPr>
            <a:spLocks noGrp="1"/>
          </p:cNvSpPr>
          <p:nvPr>
            <p:ph idx="1"/>
          </p:nvPr>
        </p:nvSpPr>
        <p:spPr/>
        <p:txBody>
          <a:bodyPr>
            <a:normAutofit lnSpcReduction="10000"/>
          </a:bodyPr>
          <a:lstStyle/>
          <a:p>
            <a:pPr algn="just">
              <a:lnSpc>
                <a:spcPct val="80000"/>
              </a:lnSpc>
              <a:spcAft>
                <a:spcPts val="600"/>
              </a:spcAft>
            </a:pPr>
            <a:r>
              <a:rPr lang="en-GB" sz="1800" dirty="0"/>
              <a:t>The existence of GIs is considered a </a:t>
            </a:r>
            <a:r>
              <a:rPr lang="en-GB" sz="1800" b="1" dirty="0"/>
              <a:t>strong asset of rural territories</a:t>
            </a:r>
            <a:r>
              <a:rPr lang="en-GB" sz="1800" dirty="0"/>
              <a:t>. This emerges from the 2014-2020 RD policy and is confirmed by studies at regional scale or on local production systems.</a:t>
            </a:r>
          </a:p>
          <a:p>
            <a:pPr algn="just">
              <a:lnSpc>
                <a:spcPct val="80000"/>
              </a:lnSpc>
              <a:spcAft>
                <a:spcPts val="600"/>
              </a:spcAft>
            </a:pPr>
            <a:r>
              <a:rPr lang="en-GB" sz="1800" dirty="0"/>
              <a:t>GIs are important for producers located in </a:t>
            </a:r>
            <a:r>
              <a:rPr lang="en-GB" sz="1800" b="1" dirty="0"/>
              <a:t>areas facing natural or other specific constraints</a:t>
            </a:r>
            <a:r>
              <a:rPr lang="en-GB" sz="1800" dirty="0"/>
              <a:t>, and in particular for mountain producers. This finding is conformed by primary data and literature review.</a:t>
            </a:r>
          </a:p>
          <a:p>
            <a:pPr algn="just">
              <a:lnSpc>
                <a:spcPct val="80000"/>
              </a:lnSpc>
              <a:spcAft>
                <a:spcPts val="600"/>
              </a:spcAft>
            </a:pPr>
            <a:r>
              <a:rPr lang="en-GB" sz="1800" dirty="0"/>
              <a:t>The strengthening of GIs/TSGs through RD policy respond primarily to the need of </a:t>
            </a:r>
            <a:r>
              <a:rPr lang="en-GB" sz="1800" b="1" dirty="0"/>
              <a:t>enhancing integration in the agricultural sector and of intercepting consumer demand for food quality</a:t>
            </a:r>
            <a:r>
              <a:rPr lang="en-GB" sz="1800" dirty="0"/>
              <a:t>.</a:t>
            </a:r>
          </a:p>
          <a:p>
            <a:pPr algn="just">
              <a:lnSpc>
                <a:spcPct val="80000"/>
              </a:lnSpc>
              <a:spcAft>
                <a:spcPts val="600"/>
              </a:spcAft>
            </a:pPr>
            <a:r>
              <a:rPr lang="en-GB" sz="1800" dirty="0"/>
              <a:t>The importance of </a:t>
            </a:r>
            <a:r>
              <a:rPr lang="en-GB" sz="1800" b="1" dirty="0"/>
              <a:t>RD intervention </a:t>
            </a:r>
            <a:r>
              <a:rPr lang="en-GB" sz="1800" dirty="0"/>
              <a:t>on GIs/TSGs varies among EU regions, with a group of territories expressing a large demand related to EU quality schemes. </a:t>
            </a:r>
          </a:p>
          <a:p>
            <a:pPr algn="just">
              <a:lnSpc>
                <a:spcPct val="80000"/>
              </a:lnSpc>
              <a:spcAft>
                <a:spcPts val="600"/>
              </a:spcAft>
            </a:pPr>
            <a:r>
              <a:rPr lang="en-GB" sz="1800" dirty="0"/>
              <a:t>Bet</a:t>
            </a:r>
            <a:r>
              <a:rPr lang="en-US" sz="1800" dirty="0"/>
              <a:t>ween the two types of </a:t>
            </a:r>
            <a:r>
              <a:rPr lang="en-US" sz="1800" b="1" dirty="0"/>
              <a:t>RD intervention addressing quality systems</a:t>
            </a:r>
            <a:r>
              <a:rPr lang="en-US" sz="1800" dirty="0"/>
              <a:t>, the support for information campaigns seems to be better suited to the demand of the local GIs/TSGs systems</a:t>
            </a:r>
            <a:r>
              <a:rPr lang="en-GB" sz="1800" dirty="0"/>
              <a:t>  - The key role attributed by the operators to communication on geographical indications to meet consumer demand confirms what emerged from previous analyses (ESQ 8)</a:t>
            </a:r>
            <a:endParaRPr lang="it-IT" sz="1800" dirty="0"/>
          </a:p>
          <a:p>
            <a:pPr algn="just">
              <a:lnSpc>
                <a:spcPct val="80000"/>
              </a:lnSpc>
              <a:spcAft>
                <a:spcPts val="600"/>
              </a:spcAft>
            </a:pPr>
            <a:r>
              <a:rPr lang="en-GB" sz="1800" dirty="0"/>
              <a:t>In the scientific community there is a consensus on the fact that GIs play a role in the promotion and preservation of </a:t>
            </a:r>
            <a:r>
              <a:rPr lang="en-GB" sz="1800" b="1" dirty="0"/>
              <a:t>cultural heritage</a:t>
            </a:r>
            <a:r>
              <a:rPr lang="en-GB" sz="1800" dirty="0"/>
              <a:t>. </a:t>
            </a:r>
            <a:r>
              <a:rPr lang="it-IT" sz="1800" dirty="0"/>
              <a:t>Field </a:t>
            </a:r>
            <a:r>
              <a:rPr lang="en-US" sz="1800" dirty="0"/>
              <a:t>work confirm the solid link between territory and product. However this dimension of GIs linked to the preservation and promotion of local living cultural heritage can be further developed</a:t>
            </a:r>
            <a:r>
              <a:rPr lang="fr-FR" sz="1800" dirty="0"/>
              <a:t>.</a:t>
            </a:r>
            <a:endParaRPr lang="en-US" sz="1800" dirty="0"/>
          </a:p>
        </p:txBody>
      </p:sp>
    </p:spTree>
    <p:extLst>
      <p:ext uri="{BB962C8B-B14F-4D97-AF65-F5344CB8AC3E}">
        <p14:creationId xmlns:p14="http://schemas.microsoft.com/office/powerpoint/2010/main" val="2017893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CF1D-7374-45F3-810D-52CB3C75FF2F}"/>
              </a:ext>
            </a:extLst>
          </p:cNvPr>
          <p:cNvSpPr>
            <a:spLocks noGrp="1"/>
          </p:cNvSpPr>
          <p:nvPr>
            <p:ph type="title"/>
          </p:nvPr>
        </p:nvSpPr>
        <p:spPr/>
        <p:txBody>
          <a:bodyPr>
            <a:normAutofit fontScale="90000"/>
          </a:bodyPr>
          <a:lstStyle/>
          <a:p>
            <a:r>
              <a:rPr lang="en-US" dirty="0"/>
              <a:t>Relevance - Animal welfare and environmental sustainability (ESQ 10)</a:t>
            </a:r>
            <a:endParaRPr lang="fr-FR" dirty="0"/>
          </a:p>
        </p:txBody>
      </p:sp>
      <p:sp>
        <p:nvSpPr>
          <p:cNvPr id="3" name="Espace réservé du contenu 2">
            <a:extLst>
              <a:ext uri="{FF2B5EF4-FFF2-40B4-BE49-F238E27FC236}">
                <a16:creationId xmlns:a16="http://schemas.microsoft.com/office/drawing/2014/main" id="{0D58B86B-A84D-413F-A267-CF5B57D54FA7}"/>
              </a:ext>
            </a:extLst>
          </p:cNvPr>
          <p:cNvSpPr>
            <a:spLocks noGrp="1"/>
          </p:cNvSpPr>
          <p:nvPr>
            <p:ph idx="1"/>
          </p:nvPr>
        </p:nvSpPr>
        <p:spPr/>
        <p:txBody>
          <a:bodyPr>
            <a:normAutofit fontScale="55000" lnSpcReduction="20000"/>
          </a:bodyPr>
          <a:lstStyle/>
          <a:p>
            <a:r>
              <a:rPr lang="en-US" sz="3200" dirty="0"/>
              <a:t>Over the last years, the GIs and TSGs seem to </a:t>
            </a:r>
            <a:r>
              <a:rPr lang="en-US" sz="3200" b="1" dirty="0"/>
              <a:t>have started responding </a:t>
            </a:r>
            <a:r>
              <a:rPr lang="en-US" sz="3200" dirty="0"/>
              <a:t>to the </a:t>
            </a:r>
            <a:r>
              <a:rPr lang="en-US" sz="3300" dirty="0"/>
              <a:t>challenges of environmental sustainability and animal welfare.</a:t>
            </a:r>
            <a:r>
              <a:rPr lang="en-GB" sz="3300" dirty="0"/>
              <a:t> Some of them already include these themes, while for some others it is in progress. </a:t>
            </a:r>
          </a:p>
          <a:p>
            <a:r>
              <a:rPr lang="fr-FR" sz="3300" dirty="0"/>
              <a:t>The </a:t>
            </a:r>
            <a:r>
              <a:rPr lang="fr-FR" sz="3300" dirty="0" err="1"/>
              <a:t>producer</a:t>
            </a:r>
            <a:r>
              <a:rPr lang="fr-FR" sz="3300" dirty="0"/>
              <a:t> groups </a:t>
            </a:r>
            <a:r>
              <a:rPr lang="fr-FR" sz="3300" dirty="0" err="1"/>
              <a:t>electronic</a:t>
            </a:r>
            <a:r>
              <a:rPr lang="fr-FR" sz="3300" dirty="0"/>
              <a:t> </a:t>
            </a:r>
            <a:r>
              <a:rPr lang="fr-FR" sz="3300" dirty="0" err="1"/>
              <a:t>survey’s</a:t>
            </a:r>
            <a:r>
              <a:rPr lang="fr-FR" sz="3300" dirty="0"/>
              <a:t> </a:t>
            </a:r>
            <a:r>
              <a:rPr lang="fr-FR" sz="3300" dirty="0" err="1"/>
              <a:t>results</a:t>
            </a:r>
            <a:r>
              <a:rPr lang="fr-FR" sz="3300" dirty="0"/>
              <a:t> </a:t>
            </a:r>
            <a:r>
              <a:rPr lang="fr-FR" sz="3300" dirty="0" err="1"/>
              <a:t>revealed</a:t>
            </a:r>
            <a:r>
              <a:rPr lang="fr-FR" sz="3300" dirty="0"/>
              <a:t> </a:t>
            </a:r>
            <a:r>
              <a:rPr lang="fr-FR" sz="3300" dirty="0" err="1"/>
              <a:t>that</a:t>
            </a:r>
            <a:r>
              <a:rPr lang="fr-FR" sz="3300" dirty="0"/>
              <a:t> </a:t>
            </a:r>
            <a:r>
              <a:rPr lang="fr-FR" sz="3300" b="1" dirty="0"/>
              <a:t>64% </a:t>
            </a:r>
            <a:r>
              <a:rPr lang="fr-FR" sz="3300" b="1" dirty="0" err="1"/>
              <a:t>contemplate</a:t>
            </a:r>
            <a:r>
              <a:rPr lang="fr-FR" sz="3300" b="1" dirty="0"/>
              <a:t> </a:t>
            </a:r>
            <a:r>
              <a:rPr lang="fr-FR" sz="3300" b="1" dirty="0" err="1"/>
              <a:t>environmental</a:t>
            </a:r>
            <a:r>
              <a:rPr lang="fr-FR" sz="3300" b="1" dirty="0"/>
              <a:t> issues and 61% animal </a:t>
            </a:r>
            <a:r>
              <a:rPr lang="fr-FR" sz="3300" b="1" dirty="0" err="1"/>
              <a:t>welfare</a:t>
            </a:r>
            <a:r>
              <a:rPr lang="fr-FR" sz="3300" b="1" dirty="0"/>
              <a:t> issues</a:t>
            </a:r>
            <a:r>
              <a:rPr lang="fr-FR" sz="3300" dirty="0"/>
              <a:t>. </a:t>
            </a:r>
            <a:r>
              <a:rPr lang="fr-FR" sz="3300" dirty="0" err="1"/>
              <a:t>Producers</a:t>
            </a:r>
            <a:r>
              <a:rPr lang="fr-FR" sz="3300" dirty="0"/>
              <a:t> </a:t>
            </a:r>
            <a:r>
              <a:rPr lang="fr-FR" sz="3300" dirty="0" err="1"/>
              <a:t>consider</a:t>
            </a:r>
            <a:r>
              <a:rPr lang="fr-FR" sz="3300" dirty="0"/>
              <a:t> </a:t>
            </a:r>
            <a:r>
              <a:rPr lang="fr-FR" sz="3300" dirty="0" err="1"/>
              <a:t>that</a:t>
            </a:r>
            <a:r>
              <a:rPr lang="fr-FR" sz="3300" dirty="0"/>
              <a:t> </a:t>
            </a:r>
            <a:r>
              <a:rPr lang="fr-FR" sz="3300" dirty="0" err="1"/>
              <a:t>their</a:t>
            </a:r>
            <a:r>
              <a:rPr lang="fr-FR" sz="3300" dirty="0"/>
              <a:t> production impacts </a:t>
            </a:r>
            <a:r>
              <a:rPr lang="fr-FR" sz="3300" dirty="0" err="1"/>
              <a:t>mainly</a:t>
            </a:r>
            <a:r>
              <a:rPr lang="fr-FR" sz="3300" dirty="0"/>
              <a:t> on </a:t>
            </a:r>
            <a:r>
              <a:rPr lang="fr-FR" sz="3300" b="1" dirty="0" err="1"/>
              <a:t>landscape</a:t>
            </a:r>
            <a:r>
              <a:rPr lang="fr-FR" sz="3300" b="1" dirty="0"/>
              <a:t>, water &amp; </a:t>
            </a:r>
            <a:r>
              <a:rPr lang="fr-FR" sz="3300" b="1" dirty="0" err="1"/>
              <a:t>biodiversity</a:t>
            </a:r>
            <a:r>
              <a:rPr lang="fr-FR" sz="3300" dirty="0"/>
              <a:t>.</a:t>
            </a:r>
          </a:p>
          <a:p>
            <a:r>
              <a:rPr lang="en-US" sz="3300" dirty="0"/>
              <a:t>CS analysis revealed that the inclusion of more stringent environmental protection rules is found in 41% of the sample and the </a:t>
            </a:r>
            <a:r>
              <a:rPr lang="en-US" sz="3200" dirty="0"/>
              <a:t>inclusion of more stringent animal welfare rules in 67% of the CS dealing with animals. </a:t>
            </a:r>
          </a:p>
          <a:p>
            <a:pPr lvl="0"/>
            <a:r>
              <a:rPr lang="en-GB" sz="3200" dirty="0"/>
              <a:t>The incorporation of such consideration into GIs/TSGs is a </a:t>
            </a:r>
            <a:r>
              <a:rPr lang="en-GB" sz="3200" b="1" dirty="0"/>
              <a:t>slow process</a:t>
            </a:r>
            <a:r>
              <a:rPr lang="en-GB" sz="3200" dirty="0"/>
              <a:t>. Producers have highlighted the </a:t>
            </a:r>
            <a:r>
              <a:rPr lang="en-GB" sz="3200" b="1" dirty="0"/>
              <a:t>technical difficulties and the fear of dilution </a:t>
            </a:r>
            <a:r>
              <a:rPr lang="en-GB" sz="3200" dirty="0"/>
              <a:t>of the concepts of quality schemes.</a:t>
            </a:r>
          </a:p>
          <a:p>
            <a:pPr lvl="0"/>
            <a:r>
              <a:rPr lang="en-US" sz="3200" dirty="0"/>
              <a:t>The level of commitment depends also on </a:t>
            </a:r>
            <a:r>
              <a:rPr lang="en-US" sz="3200" b="1" dirty="0"/>
              <a:t>public and private initiatives</a:t>
            </a:r>
            <a:r>
              <a:rPr lang="en-US" sz="3200" dirty="0"/>
              <a:t>. </a:t>
            </a:r>
            <a:endParaRPr lang="en-GB" sz="3200" dirty="0"/>
          </a:p>
          <a:p>
            <a:pPr lvl="0"/>
            <a:r>
              <a:rPr lang="en-US" sz="3200" b="1" dirty="0"/>
              <a:t>Few MS (22%) declared public initiatives </a:t>
            </a:r>
            <a:r>
              <a:rPr lang="en-US" sz="3200" dirty="0"/>
              <a:t>encouraging GIs/TSGs PGs to adopt rules of production on these topics. </a:t>
            </a:r>
            <a:r>
              <a:rPr lang="en-US" sz="3200" b="1" dirty="0"/>
              <a:t>However</a:t>
            </a:r>
            <a:r>
              <a:rPr lang="en-US" sz="3200" dirty="0"/>
              <a:t>, national initiative are more likely to have a </a:t>
            </a:r>
            <a:r>
              <a:rPr lang="en-US" sz="3200" b="1" dirty="0"/>
              <a:t>greater impact</a:t>
            </a:r>
            <a:r>
              <a:rPr lang="en-US" sz="3200" dirty="0"/>
              <a:t>.</a:t>
            </a:r>
            <a:endParaRPr lang="en-GB" sz="3200" dirty="0"/>
          </a:p>
          <a:p>
            <a:r>
              <a:rPr lang="en-US" sz="3200" dirty="0"/>
              <a:t>Almost </a:t>
            </a:r>
            <a:r>
              <a:rPr lang="en-US" sz="3200" b="1" dirty="0"/>
              <a:t>half the sample </a:t>
            </a:r>
            <a:r>
              <a:rPr lang="en-US" sz="3200" dirty="0"/>
              <a:t>has reported ongoing initiatives related to </a:t>
            </a:r>
            <a:r>
              <a:rPr lang="en-US" sz="3200" b="1" dirty="0"/>
              <a:t>environment</a:t>
            </a:r>
            <a:r>
              <a:rPr lang="en-US" sz="3200" dirty="0"/>
              <a:t> and </a:t>
            </a:r>
            <a:r>
              <a:rPr lang="en-US" sz="3200" b="1" dirty="0"/>
              <a:t>no one related to animal welfare</a:t>
            </a:r>
            <a:r>
              <a:rPr lang="en-US" sz="3200" dirty="0"/>
              <a:t>. These initiatives range from more concrete (funds, training, etc.) to ongoing reflections.</a:t>
            </a:r>
            <a:endParaRPr lang="en-US" sz="2800" dirty="0"/>
          </a:p>
          <a:p>
            <a:endParaRPr lang="fr-FR" dirty="0"/>
          </a:p>
        </p:txBody>
      </p:sp>
    </p:spTree>
    <p:extLst>
      <p:ext uri="{BB962C8B-B14F-4D97-AF65-F5344CB8AC3E}">
        <p14:creationId xmlns:p14="http://schemas.microsoft.com/office/powerpoint/2010/main" val="2130351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E43FFE-3159-4942-9CD6-29D64BAF8B06}"/>
              </a:ext>
            </a:extLst>
          </p:cNvPr>
          <p:cNvSpPr>
            <a:spLocks noGrp="1"/>
          </p:cNvSpPr>
          <p:nvPr>
            <p:ph type="title"/>
          </p:nvPr>
        </p:nvSpPr>
        <p:spPr>
          <a:xfrm>
            <a:off x="2088541" y="116632"/>
            <a:ext cx="6719664" cy="1557139"/>
          </a:xfrm>
        </p:spPr>
        <p:txBody>
          <a:bodyPr/>
          <a:lstStyle/>
          <a:p>
            <a:r>
              <a:rPr lang="fr-FR" dirty="0" err="1"/>
              <a:t>Coherence</a:t>
            </a:r>
            <a:r>
              <a:rPr lang="fr-FR" dirty="0"/>
              <a:t/>
            </a:r>
            <a:br>
              <a:rPr lang="fr-FR" dirty="0"/>
            </a:br>
            <a:r>
              <a:rPr lang="fr-FR" dirty="0"/>
              <a:t>ESQ 11 to 15</a:t>
            </a:r>
          </a:p>
        </p:txBody>
      </p:sp>
      <p:graphicFrame>
        <p:nvGraphicFramePr>
          <p:cNvPr id="4" name="Tableau 4">
            <a:extLst>
              <a:ext uri="{FF2B5EF4-FFF2-40B4-BE49-F238E27FC236}">
                <a16:creationId xmlns:a16="http://schemas.microsoft.com/office/drawing/2014/main" id="{74B29BF7-6049-46A8-803A-8884A21D04C0}"/>
              </a:ext>
            </a:extLst>
          </p:cNvPr>
          <p:cNvGraphicFramePr>
            <a:graphicFrameLocks noGrp="1"/>
          </p:cNvGraphicFramePr>
          <p:nvPr>
            <p:extLst>
              <p:ext uri="{D42A27DB-BD31-4B8C-83A1-F6EECF244321}">
                <p14:modId xmlns:p14="http://schemas.microsoft.com/office/powerpoint/2010/main" val="2314020028"/>
              </p:ext>
            </p:extLst>
          </p:nvPr>
        </p:nvGraphicFramePr>
        <p:xfrm>
          <a:off x="2088541" y="1844824"/>
          <a:ext cx="6753944" cy="4104456"/>
        </p:xfrm>
        <a:graphic>
          <a:graphicData uri="http://schemas.openxmlformats.org/drawingml/2006/table">
            <a:tbl>
              <a:tblPr firstRow="1" bandRow="1">
                <a:tableStyleId>{5C22544A-7EE6-4342-B048-85BDC9FD1C3A}</a:tableStyleId>
              </a:tblPr>
              <a:tblGrid>
                <a:gridCol w="1143136">
                  <a:extLst>
                    <a:ext uri="{9D8B030D-6E8A-4147-A177-3AD203B41FA5}">
                      <a16:colId xmlns:a16="http://schemas.microsoft.com/office/drawing/2014/main" val="3975554554"/>
                    </a:ext>
                  </a:extLst>
                </a:gridCol>
                <a:gridCol w="5610808">
                  <a:extLst>
                    <a:ext uri="{9D8B030D-6E8A-4147-A177-3AD203B41FA5}">
                      <a16:colId xmlns:a16="http://schemas.microsoft.com/office/drawing/2014/main" val="1497623662"/>
                    </a:ext>
                  </a:extLst>
                </a:gridCol>
              </a:tblGrid>
              <a:tr h="0">
                <a:tc>
                  <a:txBody>
                    <a:bodyPr/>
                    <a:lstStyle/>
                    <a:p>
                      <a:pPr algn="ctr"/>
                      <a:r>
                        <a:rPr lang="fr-FR" sz="2400" dirty="0"/>
                        <a:t>No</a:t>
                      </a:r>
                    </a:p>
                  </a:txBody>
                  <a:tcPr/>
                </a:tc>
                <a:tc>
                  <a:txBody>
                    <a:bodyPr/>
                    <a:lstStyle/>
                    <a:p>
                      <a:pPr algn="ctr"/>
                      <a:r>
                        <a:rPr lang="fr-FR" sz="2400" dirty="0" err="1"/>
                        <a:t>ESQs</a:t>
                      </a:r>
                      <a:endParaRPr lang="fr-FR" sz="2400" dirty="0"/>
                    </a:p>
                  </a:txBody>
                  <a:tcPr/>
                </a:tc>
                <a:extLst>
                  <a:ext uri="{0D108BD9-81ED-4DB2-BD59-A6C34878D82A}">
                    <a16:rowId xmlns:a16="http://schemas.microsoft.com/office/drawing/2014/main" val="1540384097"/>
                  </a:ext>
                </a:extLst>
              </a:tr>
              <a:tr h="370840">
                <a:tc>
                  <a:txBody>
                    <a:bodyPr/>
                    <a:lstStyle/>
                    <a:p>
                      <a:pPr algn="ctr">
                        <a:spcBef>
                          <a:spcPts val="600"/>
                        </a:spcBef>
                        <a:spcAft>
                          <a:spcPts val="600"/>
                        </a:spcAft>
                      </a:pPr>
                      <a:r>
                        <a:rPr kumimoji="0" lang="en-US" sz="2400" kern="1200" dirty="0">
                          <a:solidFill>
                            <a:schemeClr val="dk1"/>
                          </a:solidFill>
                          <a:effectLst/>
                          <a:latin typeface="+mn-lt"/>
                          <a:ea typeface="+mn-ea"/>
                          <a:cs typeface="+mn-cs"/>
                        </a:rPr>
                        <a:t>11</a:t>
                      </a:r>
                      <a:endParaRPr kumimoji="0" lang="fr-FR" sz="2400" kern="1200" dirty="0">
                        <a:solidFill>
                          <a:schemeClr val="dk1"/>
                        </a:solidFill>
                        <a:effectLst/>
                        <a:latin typeface="+mn-lt"/>
                        <a:ea typeface="+mn-ea"/>
                        <a:cs typeface="+mn-cs"/>
                      </a:endParaRPr>
                    </a:p>
                  </a:txBody>
                  <a:tcPr marL="68580" marR="68580" marT="0" marB="0" anchor="ctr"/>
                </a:tc>
                <a:tc>
                  <a:txBody>
                    <a:bodyPr/>
                    <a:lstStyle/>
                    <a:p>
                      <a:pPr algn="l"/>
                      <a:r>
                        <a:rPr kumimoji="0" lang="en-GB" sz="2400" kern="1200" dirty="0">
                          <a:solidFill>
                            <a:schemeClr val="dk1"/>
                          </a:solidFill>
                          <a:effectLst/>
                          <a:latin typeface="+mn-lt"/>
                          <a:ea typeface="+mn-ea"/>
                          <a:cs typeface="+mn-cs"/>
                        </a:rPr>
                        <a:t>To what extent have GIs (PDOs and PGIs) been coherent with TSGs? </a:t>
                      </a:r>
                      <a:endParaRPr kumimoji="0" lang="fr-FR" sz="2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2688653926"/>
                  </a:ext>
                </a:extLst>
              </a:tr>
              <a:tr h="370840">
                <a:tc>
                  <a:txBody>
                    <a:bodyPr/>
                    <a:lstStyle/>
                    <a:p>
                      <a:pPr algn="ctr">
                        <a:spcBef>
                          <a:spcPts val="600"/>
                        </a:spcBef>
                        <a:spcAft>
                          <a:spcPts val="600"/>
                        </a:spcAft>
                      </a:pPr>
                      <a:r>
                        <a:rPr kumimoji="0" lang="en-US" sz="2400" kern="1200" dirty="0">
                          <a:solidFill>
                            <a:schemeClr val="dk1"/>
                          </a:solidFill>
                          <a:effectLst/>
                          <a:latin typeface="+mn-lt"/>
                          <a:ea typeface="+mn-ea"/>
                          <a:cs typeface="+mn-cs"/>
                        </a:rPr>
                        <a:t>12</a:t>
                      </a:r>
                      <a:endParaRPr kumimoji="0" lang="fr-FR" sz="2400" kern="1200" dirty="0">
                        <a:solidFill>
                          <a:schemeClr val="dk1"/>
                        </a:solidFill>
                        <a:effectLst/>
                        <a:latin typeface="+mn-lt"/>
                        <a:ea typeface="+mn-ea"/>
                        <a:cs typeface="+mn-cs"/>
                      </a:endParaRPr>
                    </a:p>
                  </a:txBody>
                  <a:tcPr marL="68580" marR="68580" marT="0" marB="0" anchor="ctr"/>
                </a:tc>
                <a:tc>
                  <a:txBody>
                    <a:bodyPr/>
                    <a:lstStyle/>
                    <a:p>
                      <a:pPr algn="l"/>
                      <a:r>
                        <a:rPr kumimoji="0" lang="en-GB" sz="2400" kern="1200">
                          <a:solidFill>
                            <a:schemeClr val="dk1"/>
                          </a:solidFill>
                          <a:effectLst/>
                          <a:latin typeface="+mn-lt"/>
                          <a:ea typeface="+mn-ea"/>
                          <a:cs typeface="+mn-cs"/>
                        </a:rPr>
                        <a:t>Coherence between GIs and EU trademarks (EUTMs)</a:t>
                      </a:r>
                      <a:endParaRPr kumimoji="0" lang="fr-FR" sz="2400" kern="120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377949673"/>
                  </a:ext>
                </a:extLst>
              </a:tr>
              <a:tr h="370840">
                <a:tc>
                  <a:txBody>
                    <a:bodyPr/>
                    <a:lstStyle/>
                    <a:p>
                      <a:pPr algn="ctr">
                        <a:spcBef>
                          <a:spcPts val="600"/>
                        </a:spcBef>
                        <a:spcAft>
                          <a:spcPts val="600"/>
                        </a:spcAft>
                      </a:pPr>
                      <a:r>
                        <a:rPr kumimoji="0" lang="en-US" sz="2400" kern="1200">
                          <a:solidFill>
                            <a:schemeClr val="dk1"/>
                          </a:solidFill>
                          <a:effectLst/>
                          <a:latin typeface="+mn-lt"/>
                          <a:ea typeface="+mn-ea"/>
                          <a:cs typeface="+mn-cs"/>
                        </a:rPr>
                        <a:t>13</a:t>
                      </a:r>
                      <a:endParaRPr kumimoji="0" lang="fr-FR" sz="2400" kern="1200">
                        <a:solidFill>
                          <a:schemeClr val="dk1"/>
                        </a:solidFill>
                        <a:effectLst/>
                        <a:latin typeface="+mn-lt"/>
                        <a:ea typeface="+mn-ea"/>
                        <a:cs typeface="+mn-cs"/>
                      </a:endParaRPr>
                    </a:p>
                  </a:txBody>
                  <a:tcPr marL="68580" marR="68580" marT="0" marB="0" anchor="ctr"/>
                </a:tc>
                <a:tc>
                  <a:txBody>
                    <a:bodyPr/>
                    <a:lstStyle/>
                    <a:p>
                      <a:pPr algn="l"/>
                      <a:r>
                        <a:rPr kumimoji="0" lang="en-GB" sz="2400" kern="1200" dirty="0">
                          <a:solidFill>
                            <a:schemeClr val="dk1"/>
                          </a:solidFill>
                          <a:effectLst/>
                          <a:latin typeface="+mn-lt"/>
                          <a:ea typeface="+mn-ea"/>
                          <a:cs typeface="+mn-cs"/>
                        </a:rPr>
                        <a:t>Coherence between GIs/TSGs and national/regional schemes</a:t>
                      </a:r>
                      <a:endParaRPr kumimoji="0" lang="fr-FR" sz="2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2518030450"/>
                  </a:ext>
                </a:extLst>
              </a:tr>
              <a:tr h="370840">
                <a:tc>
                  <a:txBody>
                    <a:bodyPr/>
                    <a:lstStyle/>
                    <a:p>
                      <a:pPr algn="ctr">
                        <a:spcBef>
                          <a:spcPts val="600"/>
                        </a:spcBef>
                        <a:spcAft>
                          <a:spcPts val="600"/>
                        </a:spcAft>
                      </a:pPr>
                      <a:r>
                        <a:rPr kumimoji="0" lang="en-US" sz="2400" kern="1200">
                          <a:solidFill>
                            <a:schemeClr val="dk1"/>
                          </a:solidFill>
                          <a:effectLst/>
                          <a:latin typeface="+mn-lt"/>
                          <a:ea typeface="+mn-ea"/>
                          <a:cs typeface="+mn-cs"/>
                        </a:rPr>
                        <a:t>14</a:t>
                      </a:r>
                      <a:endParaRPr kumimoji="0" lang="fr-FR" sz="2400" kern="1200">
                        <a:solidFill>
                          <a:schemeClr val="dk1"/>
                        </a:solidFill>
                        <a:effectLst/>
                        <a:latin typeface="+mn-lt"/>
                        <a:ea typeface="+mn-ea"/>
                        <a:cs typeface="+mn-cs"/>
                      </a:endParaRPr>
                    </a:p>
                  </a:txBody>
                  <a:tcPr marL="68580" marR="68580" marT="0" marB="0" anchor="ctr"/>
                </a:tc>
                <a:tc>
                  <a:txBody>
                    <a:bodyPr/>
                    <a:lstStyle/>
                    <a:p>
                      <a:pPr algn="l"/>
                      <a:r>
                        <a:rPr kumimoji="0" lang="en-GB" sz="2400" kern="1200" dirty="0">
                          <a:solidFill>
                            <a:schemeClr val="dk1"/>
                          </a:solidFill>
                          <a:effectLst/>
                          <a:latin typeface="+mn-lt"/>
                          <a:ea typeface="+mn-ea"/>
                          <a:cs typeface="+mn-cs"/>
                        </a:rPr>
                        <a:t>Coherence between GIs/TSGs and other instruments and measures of the CAP</a:t>
                      </a:r>
                      <a:endParaRPr kumimoji="0" lang="fr-FR" sz="2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3149590004"/>
                  </a:ext>
                </a:extLst>
              </a:tr>
              <a:tr h="721176">
                <a:tc>
                  <a:txBody>
                    <a:bodyPr/>
                    <a:lstStyle/>
                    <a:p>
                      <a:pPr algn="ctr">
                        <a:spcBef>
                          <a:spcPts val="600"/>
                        </a:spcBef>
                        <a:spcAft>
                          <a:spcPts val="600"/>
                        </a:spcAft>
                      </a:pPr>
                      <a:r>
                        <a:rPr kumimoji="0" lang="en-US" sz="2400" kern="1200">
                          <a:solidFill>
                            <a:schemeClr val="dk1"/>
                          </a:solidFill>
                          <a:effectLst/>
                          <a:latin typeface="+mn-lt"/>
                          <a:ea typeface="+mn-ea"/>
                          <a:cs typeface="+mn-cs"/>
                        </a:rPr>
                        <a:t>15</a:t>
                      </a:r>
                      <a:endParaRPr kumimoji="0" lang="fr-FR" sz="2400" kern="1200">
                        <a:solidFill>
                          <a:schemeClr val="dk1"/>
                        </a:solidFill>
                        <a:effectLst/>
                        <a:latin typeface="+mn-lt"/>
                        <a:ea typeface="+mn-ea"/>
                        <a:cs typeface="+mn-cs"/>
                      </a:endParaRPr>
                    </a:p>
                  </a:txBody>
                  <a:tcPr marL="68580" marR="68580" marT="0" marB="0" anchor="ctr"/>
                </a:tc>
                <a:tc>
                  <a:txBody>
                    <a:bodyPr/>
                    <a:lstStyle/>
                    <a:p>
                      <a:pPr algn="l"/>
                      <a:r>
                        <a:rPr kumimoji="0" lang="en-GB" sz="2400" kern="1200" dirty="0">
                          <a:solidFill>
                            <a:schemeClr val="dk1"/>
                          </a:solidFill>
                          <a:effectLst/>
                          <a:latin typeface="+mn-lt"/>
                          <a:ea typeface="+mn-ea"/>
                          <a:cs typeface="+mn-cs"/>
                        </a:rPr>
                        <a:t>Coherence with wider EU policies</a:t>
                      </a:r>
                      <a:endParaRPr kumimoji="0" lang="fr-FR" sz="2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720468341"/>
                  </a:ext>
                </a:extLst>
              </a:tr>
            </a:tbl>
          </a:graphicData>
        </a:graphic>
      </p:graphicFrame>
    </p:spTree>
    <p:extLst>
      <p:ext uri="{BB962C8B-B14F-4D97-AF65-F5344CB8AC3E}">
        <p14:creationId xmlns:p14="http://schemas.microsoft.com/office/powerpoint/2010/main" val="466031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CF1D-7374-45F3-810D-52CB3C75FF2F}"/>
              </a:ext>
            </a:extLst>
          </p:cNvPr>
          <p:cNvSpPr>
            <a:spLocks noGrp="1"/>
          </p:cNvSpPr>
          <p:nvPr>
            <p:ph type="title"/>
          </p:nvPr>
        </p:nvSpPr>
        <p:spPr/>
        <p:txBody>
          <a:bodyPr>
            <a:normAutofit/>
          </a:bodyPr>
          <a:lstStyle/>
          <a:p>
            <a:r>
              <a:rPr lang="en-US" dirty="0"/>
              <a:t>Coherence - GIs with TSGs (ESQ 11)</a:t>
            </a:r>
            <a:endParaRPr lang="fr-FR" dirty="0"/>
          </a:p>
        </p:txBody>
      </p:sp>
      <p:sp>
        <p:nvSpPr>
          <p:cNvPr id="3" name="Espace réservé du contenu 2">
            <a:extLst>
              <a:ext uri="{FF2B5EF4-FFF2-40B4-BE49-F238E27FC236}">
                <a16:creationId xmlns:a16="http://schemas.microsoft.com/office/drawing/2014/main" id="{0D58B86B-A84D-413F-A267-CF5B57D54FA7}"/>
              </a:ext>
            </a:extLst>
          </p:cNvPr>
          <p:cNvSpPr>
            <a:spLocks noGrp="1"/>
          </p:cNvSpPr>
          <p:nvPr>
            <p:ph idx="1"/>
          </p:nvPr>
        </p:nvSpPr>
        <p:spPr>
          <a:xfrm>
            <a:off x="762000" y="1268760"/>
            <a:ext cx="8077200" cy="4896544"/>
          </a:xfrm>
        </p:spPr>
        <p:txBody>
          <a:bodyPr>
            <a:normAutofit fontScale="25000" lnSpcReduction="20000"/>
          </a:bodyPr>
          <a:lstStyle/>
          <a:p>
            <a:r>
              <a:rPr lang="en-GB" sz="6400" u="sng" dirty="0"/>
              <a:t>Intervention logic</a:t>
            </a:r>
            <a:r>
              <a:rPr lang="en-GB" sz="6400" dirty="0"/>
              <a:t>: PDO/PGIs and TSGs have a similar intervention logic and pursue many common objectives. But, PDO/PGIs is linked to a geographical origin, whereas TSGs highlight the traditional aspects of products and recipes.</a:t>
            </a:r>
          </a:p>
          <a:p>
            <a:r>
              <a:rPr lang="en-GB" sz="6400" u="sng" dirty="0"/>
              <a:t>Level of protection offered</a:t>
            </a:r>
            <a:r>
              <a:rPr lang="en-GB" sz="6400" dirty="0"/>
              <a:t>: The level of protection offered for the designations are not coherent, PDO/PGIs are recognised as IPRs, but not TSGs. </a:t>
            </a:r>
          </a:p>
          <a:p>
            <a:r>
              <a:rPr lang="en-GB" sz="6400" u="sng" dirty="0"/>
              <a:t>Product scope</a:t>
            </a:r>
            <a:r>
              <a:rPr lang="en-GB" sz="6400" dirty="0"/>
              <a:t>: The product scope is almost identical for the two schemes, and the only product category which is specific for TSGs has very limited use. The overlap of scope may create confusion for end-users. </a:t>
            </a:r>
          </a:p>
          <a:p>
            <a:r>
              <a:rPr lang="en-GB" sz="6400" u="sng" dirty="0"/>
              <a:t>Admin procedures</a:t>
            </a:r>
            <a:r>
              <a:rPr lang="en-GB" sz="6400" dirty="0"/>
              <a:t>: The administrative procedures for registering PDO/PGIs and TSGs are almost identical. </a:t>
            </a:r>
          </a:p>
          <a:p>
            <a:r>
              <a:rPr lang="en-GB" sz="6400" dirty="0"/>
              <a:t>The control rules are identical for the two schemes, although the absence of a link to the territory for TSGs, and the related fact that the products can be produced in several MS, may create difficulties for national control bodies in carrying out controls for TSGs. </a:t>
            </a:r>
          </a:p>
          <a:p>
            <a:r>
              <a:rPr lang="en-GB" sz="6400" dirty="0"/>
              <a:t>Only 63 TSGs are registered, compared to 1 416 PDO/PGIs. </a:t>
            </a:r>
          </a:p>
          <a:p>
            <a:r>
              <a:rPr lang="en-GB" sz="6400" b="1" dirty="0"/>
              <a:t>The added value for producers in registering a product as a TSG is low</a:t>
            </a:r>
            <a:r>
              <a:rPr lang="en-GB" sz="6400" dirty="0"/>
              <a:t> due to: </a:t>
            </a:r>
          </a:p>
          <a:p>
            <a:pPr lvl="1"/>
            <a:r>
              <a:rPr lang="en-GB" sz="6400" dirty="0"/>
              <a:t>The consumer awareness of TSGs is low – there may be confusion with other schemes protected as “traditional”</a:t>
            </a:r>
          </a:p>
          <a:p>
            <a:pPr lvl="1"/>
            <a:r>
              <a:rPr lang="en-GB" sz="6400" dirty="0"/>
              <a:t>The protection does not prevent producers from other geographical regions from using the term</a:t>
            </a:r>
          </a:p>
          <a:p>
            <a:pPr lvl="1"/>
            <a:r>
              <a:rPr lang="en-GB" sz="6400" dirty="0"/>
              <a:t>The protection obtained is not an IPR</a:t>
            </a:r>
          </a:p>
          <a:p>
            <a:r>
              <a:rPr lang="en-GB" sz="6400" b="1" dirty="0"/>
              <a:t>Thus, the absence of a link to a geographical origin seems to lead to a lack of incentives for producers to register products as TSGs. </a:t>
            </a:r>
          </a:p>
          <a:p>
            <a:endParaRPr lang="fr-FR" dirty="0"/>
          </a:p>
        </p:txBody>
      </p:sp>
    </p:spTree>
    <p:extLst>
      <p:ext uri="{BB962C8B-B14F-4D97-AF65-F5344CB8AC3E}">
        <p14:creationId xmlns:p14="http://schemas.microsoft.com/office/powerpoint/2010/main" val="279113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0C4904-E628-4A02-B01E-9B95F5023FA4}"/>
              </a:ext>
            </a:extLst>
          </p:cNvPr>
          <p:cNvSpPr>
            <a:spLocks noGrp="1"/>
          </p:cNvSpPr>
          <p:nvPr>
            <p:ph type="title"/>
          </p:nvPr>
        </p:nvSpPr>
        <p:spPr/>
        <p:txBody>
          <a:bodyPr/>
          <a:lstStyle/>
          <a:p>
            <a:r>
              <a:rPr lang="fr-FR" dirty="0"/>
              <a:t>Introduction - objectives</a:t>
            </a:r>
          </a:p>
        </p:txBody>
      </p:sp>
      <p:sp>
        <p:nvSpPr>
          <p:cNvPr id="3" name="Espace réservé du contenu 2">
            <a:extLst>
              <a:ext uri="{FF2B5EF4-FFF2-40B4-BE49-F238E27FC236}">
                <a16:creationId xmlns:a16="http://schemas.microsoft.com/office/drawing/2014/main" id="{477AF8F0-A891-41F1-B1AA-786B7CFD4822}"/>
              </a:ext>
            </a:extLst>
          </p:cNvPr>
          <p:cNvSpPr>
            <a:spLocks noGrp="1"/>
          </p:cNvSpPr>
          <p:nvPr>
            <p:ph idx="1"/>
          </p:nvPr>
        </p:nvSpPr>
        <p:spPr/>
        <p:txBody>
          <a:bodyPr>
            <a:normAutofit/>
          </a:bodyPr>
          <a:lstStyle/>
          <a:p>
            <a:r>
              <a:rPr lang="fr-FR" dirty="0"/>
              <a:t>Study </a:t>
            </a:r>
            <a:r>
              <a:rPr lang="fr-FR" dirty="0" err="1"/>
              <a:t>conducted</a:t>
            </a:r>
            <a:r>
              <a:rPr lang="fr-FR" dirty="0"/>
              <a:t> </a:t>
            </a:r>
            <a:r>
              <a:rPr lang="fr-FR" dirty="0" err="1"/>
              <a:t>from</a:t>
            </a:r>
            <a:r>
              <a:rPr lang="fr-FR" dirty="0"/>
              <a:t> </a:t>
            </a:r>
            <a:r>
              <a:rPr lang="fr-FR" dirty="0" err="1"/>
              <a:t>December</a:t>
            </a:r>
            <a:r>
              <a:rPr lang="fr-FR" dirty="0"/>
              <a:t> 2019 to </a:t>
            </a:r>
            <a:r>
              <a:rPr lang="fr-FR" dirty="0" err="1"/>
              <a:t>December</a:t>
            </a:r>
            <a:r>
              <a:rPr lang="fr-FR" dirty="0"/>
              <a:t> 2020</a:t>
            </a:r>
          </a:p>
          <a:p>
            <a:r>
              <a:rPr lang="fr-FR" dirty="0"/>
              <a:t>Objectives: </a:t>
            </a:r>
          </a:p>
          <a:p>
            <a:pPr lvl="1"/>
            <a:r>
              <a:rPr lang="en-US" dirty="0"/>
              <a:t>provide an evaluation on the EU quality policy on GIs and TSGs protected in the EU,</a:t>
            </a:r>
          </a:p>
          <a:p>
            <a:pPr lvl="1"/>
            <a:r>
              <a:rPr lang="en-US" dirty="0"/>
              <a:t>provide answers to 16 evaluation study questions (ESQs) on 5 themes: effectiveness, efficiency, relevance, coherence and EU added value.</a:t>
            </a:r>
            <a:endParaRPr lang="fr-FR" dirty="0"/>
          </a:p>
          <a:p>
            <a:endParaRPr lang="fr-FR" dirty="0"/>
          </a:p>
        </p:txBody>
      </p:sp>
    </p:spTree>
    <p:extLst>
      <p:ext uri="{BB962C8B-B14F-4D97-AF65-F5344CB8AC3E}">
        <p14:creationId xmlns:p14="http://schemas.microsoft.com/office/powerpoint/2010/main" val="2922897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CF1D-7374-45F3-810D-52CB3C75FF2F}"/>
              </a:ext>
            </a:extLst>
          </p:cNvPr>
          <p:cNvSpPr>
            <a:spLocks noGrp="1"/>
          </p:cNvSpPr>
          <p:nvPr>
            <p:ph type="title"/>
          </p:nvPr>
        </p:nvSpPr>
        <p:spPr/>
        <p:txBody>
          <a:bodyPr>
            <a:normAutofit/>
          </a:bodyPr>
          <a:lstStyle/>
          <a:p>
            <a:r>
              <a:rPr lang="en-US" dirty="0"/>
              <a:t>Coherence - GIs with EUTMs (ESQ 12)</a:t>
            </a:r>
            <a:endParaRPr lang="fr-FR" dirty="0"/>
          </a:p>
        </p:txBody>
      </p:sp>
      <p:sp>
        <p:nvSpPr>
          <p:cNvPr id="3" name="Espace réservé du contenu 2">
            <a:extLst>
              <a:ext uri="{FF2B5EF4-FFF2-40B4-BE49-F238E27FC236}">
                <a16:creationId xmlns:a16="http://schemas.microsoft.com/office/drawing/2014/main" id="{0D58B86B-A84D-413F-A267-CF5B57D54FA7}"/>
              </a:ext>
            </a:extLst>
          </p:cNvPr>
          <p:cNvSpPr>
            <a:spLocks noGrp="1"/>
          </p:cNvSpPr>
          <p:nvPr>
            <p:ph idx="1"/>
          </p:nvPr>
        </p:nvSpPr>
        <p:spPr>
          <a:xfrm>
            <a:off x="762000" y="1196752"/>
            <a:ext cx="8077200" cy="5154959"/>
          </a:xfrm>
        </p:spPr>
        <p:txBody>
          <a:bodyPr>
            <a:normAutofit fontScale="62500" lnSpcReduction="20000"/>
          </a:bodyPr>
          <a:lstStyle/>
          <a:p>
            <a:pPr marL="0" indent="0">
              <a:buNone/>
            </a:pPr>
            <a:r>
              <a:rPr lang="en-US" u="sng" dirty="0"/>
              <a:t>The extent to which the level of protection offered by EU legislation on GIs is compatible and comparable to the one offered for EUTMs: </a:t>
            </a:r>
          </a:p>
          <a:p>
            <a:r>
              <a:rPr lang="en-US" dirty="0"/>
              <a:t>Both GIs and EUTMs are registered IPRs intended to regulate the correct use of names and signs and granting protection and specific rights. However, they have different functions: </a:t>
            </a:r>
          </a:p>
          <a:p>
            <a:pPr lvl="1"/>
            <a:r>
              <a:rPr lang="en-US" dirty="0"/>
              <a:t>GIs protect a public interest and indicate a territorial origin based on which the right is granted, including a reputation associated with the territory. </a:t>
            </a:r>
          </a:p>
          <a:p>
            <a:pPr lvl="1"/>
            <a:r>
              <a:rPr lang="en-US" dirty="0"/>
              <a:t>EUTMs (individual and collective) protect a private interest and indicate the commercial origin of the goods and/or services for which the mark is granted.</a:t>
            </a:r>
          </a:p>
          <a:p>
            <a:r>
              <a:rPr lang="fr-FR" dirty="0" err="1"/>
              <a:t>TMs</a:t>
            </a:r>
            <a:r>
              <a:rPr lang="fr-FR" dirty="0"/>
              <a:t> and </a:t>
            </a:r>
            <a:r>
              <a:rPr lang="fr-FR" dirty="0" err="1"/>
              <a:t>GIs</a:t>
            </a:r>
            <a:r>
              <a:rPr lang="fr-FR" dirty="0"/>
              <a:t> </a:t>
            </a:r>
            <a:r>
              <a:rPr lang="fr-FR" dirty="0" err="1"/>
              <a:t>offer</a:t>
            </a:r>
            <a:r>
              <a:rPr lang="fr-FR" dirty="0"/>
              <a:t> </a:t>
            </a:r>
            <a:r>
              <a:rPr lang="fr-FR" dirty="0" err="1"/>
              <a:t>complementary</a:t>
            </a:r>
            <a:r>
              <a:rPr lang="fr-FR" dirty="0"/>
              <a:t> protection to </a:t>
            </a:r>
            <a:r>
              <a:rPr lang="fr-FR" dirty="0" err="1"/>
              <a:t>producers</a:t>
            </a:r>
            <a:r>
              <a:rPr lang="fr-FR" dirty="0"/>
              <a:t>, </a:t>
            </a:r>
            <a:r>
              <a:rPr lang="fr-FR" dirty="0" err="1"/>
              <a:t>who</a:t>
            </a:r>
            <a:r>
              <a:rPr lang="fr-FR" dirty="0"/>
              <a:t> </a:t>
            </a:r>
            <a:r>
              <a:rPr lang="fr-FR" dirty="0" err="1"/>
              <a:t>may</a:t>
            </a:r>
            <a:r>
              <a:rPr lang="fr-FR" dirty="0"/>
              <a:t> </a:t>
            </a:r>
            <a:r>
              <a:rPr lang="fr-FR" dirty="0" err="1"/>
              <a:t>seek</a:t>
            </a:r>
            <a:r>
              <a:rPr lang="fr-FR" dirty="0"/>
              <a:t> </a:t>
            </a:r>
            <a:r>
              <a:rPr lang="fr-FR" dirty="0" err="1"/>
              <a:t>parallel</a:t>
            </a:r>
            <a:r>
              <a:rPr lang="fr-FR" dirty="0"/>
              <a:t> protection as </a:t>
            </a:r>
            <a:r>
              <a:rPr lang="fr-FR" dirty="0" err="1"/>
              <a:t>TMs</a:t>
            </a:r>
            <a:r>
              <a:rPr lang="fr-FR" dirty="0"/>
              <a:t> and </a:t>
            </a:r>
            <a:r>
              <a:rPr lang="fr-FR" dirty="0" err="1"/>
              <a:t>GIs</a:t>
            </a:r>
            <a:r>
              <a:rPr lang="fr-FR" dirty="0"/>
              <a:t> </a:t>
            </a:r>
            <a:r>
              <a:rPr lang="fr-FR" dirty="0" err="1"/>
              <a:t>may</a:t>
            </a:r>
            <a:r>
              <a:rPr lang="fr-FR" dirty="0"/>
              <a:t> </a:t>
            </a:r>
            <a:r>
              <a:rPr lang="fr-FR" dirty="0" err="1"/>
              <a:t>co-exist</a:t>
            </a:r>
            <a:r>
              <a:rPr lang="fr-FR" dirty="0"/>
              <a:t>.</a:t>
            </a:r>
          </a:p>
          <a:p>
            <a:r>
              <a:rPr lang="fr-FR" dirty="0"/>
              <a:t>The </a:t>
            </a:r>
            <a:r>
              <a:rPr lang="fr-FR" dirty="0" err="1"/>
              <a:t>level</a:t>
            </a:r>
            <a:r>
              <a:rPr lang="fr-FR" dirty="0"/>
              <a:t> of protection </a:t>
            </a:r>
            <a:r>
              <a:rPr lang="fr-FR" dirty="0" err="1"/>
              <a:t>offered</a:t>
            </a:r>
            <a:r>
              <a:rPr lang="fr-FR" dirty="0"/>
              <a:t> by the EU </a:t>
            </a:r>
            <a:r>
              <a:rPr lang="fr-FR" dirty="0" err="1"/>
              <a:t>legislation</a:t>
            </a:r>
            <a:r>
              <a:rPr lang="fr-FR" dirty="0"/>
              <a:t> on </a:t>
            </a:r>
            <a:r>
              <a:rPr lang="fr-FR" dirty="0" err="1"/>
              <a:t>GIs</a:t>
            </a:r>
            <a:r>
              <a:rPr lang="fr-FR" dirty="0"/>
              <a:t> </a:t>
            </a:r>
            <a:r>
              <a:rPr lang="fr-FR" dirty="0" err="1"/>
              <a:t>is</a:t>
            </a:r>
            <a:r>
              <a:rPr lang="fr-FR" dirty="0"/>
              <a:t> compatible </a:t>
            </a:r>
            <a:r>
              <a:rPr lang="fr-FR" dirty="0" err="1"/>
              <a:t>with</a:t>
            </a:r>
            <a:r>
              <a:rPr lang="fr-FR" dirty="0"/>
              <a:t> and comparable to the one </a:t>
            </a:r>
            <a:r>
              <a:rPr lang="fr-FR" dirty="0" err="1"/>
              <a:t>offered</a:t>
            </a:r>
            <a:r>
              <a:rPr lang="fr-FR" dirty="0"/>
              <a:t> for </a:t>
            </a:r>
            <a:r>
              <a:rPr lang="fr-FR" dirty="0" err="1"/>
              <a:t>TMs</a:t>
            </a:r>
            <a:r>
              <a:rPr lang="fr-FR" dirty="0"/>
              <a:t>. </a:t>
            </a:r>
          </a:p>
          <a:p>
            <a:r>
              <a:rPr lang="fr-FR" dirty="0"/>
              <a:t>No contradictions </a:t>
            </a:r>
            <a:r>
              <a:rPr lang="fr-FR" dirty="0" err="1"/>
              <a:t>between</a:t>
            </a:r>
            <a:r>
              <a:rPr lang="fr-FR" dirty="0"/>
              <a:t> the protection </a:t>
            </a:r>
            <a:r>
              <a:rPr lang="fr-FR" dirty="0" err="1"/>
              <a:t>offered</a:t>
            </a:r>
            <a:r>
              <a:rPr lang="fr-FR" dirty="0"/>
              <a:t> by </a:t>
            </a:r>
            <a:r>
              <a:rPr lang="fr-FR" dirty="0" err="1"/>
              <a:t>individual</a:t>
            </a:r>
            <a:r>
              <a:rPr lang="fr-FR" dirty="0"/>
              <a:t> marks and certification marks </a:t>
            </a:r>
            <a:r>
              <a:rPr lang="fr-FR" dirty="0" err="1"/>
              <a:t>compared</a:t>
            </a:r>
            <a:r>
              <a:rPr lang="fr-FR" dirty="0"/>
              <a:t> to </a:t>
            </a:r>
            <a:r>
              <a:rPr lang="fr-FR" dirty="0" err="1"/>
              <a:t>GIs</a:t>
            </a:r>
            <a:r>
              <a:rPr lang="fr-FR" dirty="0"/>
              <a:t> </a:t>
            </a:r>
            <a:r>
              <a:rPr lang="fr-FR" dirty="0" err="1"/>
              <a:t>was</a:t>
            </a:r>
            <a:r>
              <a:rPr lang="fr-FR" dirty="0"/>
              <a:t> </a:t>
            </a:r>
            <a:r>
              <a:rPr lang="fr-FR" dirty="0" err="1"/>
              <a:t>found</a:t>
            </a:r>
            <a:r>
              <a:rPr lang="fr-FR" dirty="0"/>
              <a:t>. </a:t>
            </a:r>
          </a:p>
          <a:p>
            <a:r>
              <a:rPr lang="en-US" sz="2900" dirty="0"/>
              <a:t>The only contradiction is represented by EU collective marks, where similar characteristics to the GI protection can in some cases cause a potential overlap between the two protections. A court case is currently pending before the  Court of Justice of the European Union (CJEU), CJ C-766/18 P BBQLOUMI / HALLOUMI, which might shed some further light on this issue. </a:t>
            </a:r>
            <a:endParaRPr lang="fr-FR" sz="2900" dirty="0"/>
          </a:p>
          <a:p>
            <a:endParaRPr lang="fr-FR" sz="2900" dirty="0"/>
          </a:p>
        </p:txBody>
      </p:sp>
    </p:spTree>
    <p:extLst>
      <p:ext uri="{BB962C8B-B14F-4D97-AF65-F5344CB8AC3E}">
        <p14:creationId xmlns:p14="http://schemas.microsoft.com/office/powerpoint/2010/main" val="1159839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CF1D-7374-45F3-810D-52CB3C75FF2F}"/>
              </a:ext>
            </a:extLst>
          </p:cNvPr>
          <p:cNvSpPr>
            <a:spLocks noGrp="1"/>
          </p:cNvSpPr>
          <p:nvPr>
            <p:ph type="title"/>
          </p:nvPr>
        </p:nvSpPr>
        <p:spPr/>
        <p:txBody>
          <a:bodyPr>
            <a:normAutofit/>
          </a:bodyPr>
          <a:lstStyle/>
          <a:p>
            <a:r>
              <a:rPr lang="en-US" dirty="0"/>
              <a:t>Coherence - GIs with EUTMs (ESQ 12)</a:t>
            </a:r>
            <a:endParaRPr lang="fr-FR" dirty="0"/>
          </a:p>
        </p:txBody>
      </p:sp>
      <p:sp>
        <p:nvSpPr>
          <p:cNvPr id="3" name="Espace réservé du contenu 2">
            <a:extLst>
              <a:ext uri="{FF2B5EF4-FFF2-40B4-BE49-F238E27FC236}">
                <a16:creationId xmlns:a16="http://schemas.microsoft.com/office/drawing/2014/main" id="{0D58B86B-A84D-413F-A267-CF5B57D54FA7}"/>
              </a:ext>
            </a:extLst>
          </p:cNvPr>
          <p:cNvSpPr>
            <a:spLocks noGrp="1"/>
          </p:cNvSpPr>
          <p:nvPr>
            <p:ph idx="1"/>
          </p:nvPr>
        </p:nvSpPr>
        <p:spPr>
          <a:xfrm>
            <a:off x="762000" y="1268760"/>
            <a:ext cx="8077200" cy="5184576"/>
          </a:xfrm>
        </p:spPr>
        <p:txBody>
          <a:bodyPr>
            <a:noAutofit/>
          </a:bodyPr>
          <a:lstStyle/>
          <a:p>
            <a:pPr marL="0" lvl="0" indent="0">
              <a:buNone/>
            </a:pPr>
            <a:r>
              <a:rPr lang="en-US" sz="1600" u="sng" dirty="0"/>
              <a:t>The extent to which the rules on use of PDO/PGIs or EUTMs in the sale name of a final product that contains among its ingredients a product whose sale name is protected as a PDO/PGI or an EUTM create disproportionate protection between PDO/PGI users and EUTM holders: </a:t>
            </a:r>
          </a:p>
          <a:p>
            <a:pPr lvl="0">
              <a:buFontTx/>
              <a:buChar char="-"/>
            </a:pPr>
            <a:r>
              <a:rPr lang="en-US" sz="1600" dirty="0"/>
              <a:t>There is a difference between the regulation of use of PDO/PGIs and EUTMs in final products</a:t>
            </a:r>
            <a:r>
              <a:rPr lang="es-ES" sz="1600" dirty="0"/>
              <a:t>’s sales </a:t>
            </a:r>
            <a:r>
              <a:rPr lang="es-ES" sz="1600" dirty="0" err="1"/>
              <a:t>names</a:t>
            </a:r>
            <a:r>
              <a:rPr lang="es-ES" sz="1600" dirty="0"/>
              <a:t>, </a:t>
            </a:r>
            <a:r>
              <a:rPr lang="es-ES" sz="1600" dirty="0" err="1"/>
              <a:t>due</a:t>
            </a:r>
            <a:r>
              <a:rPr lang="es-ES" sz="1600" dirty="0"/>
              <a:t> </a:t>
            </a:r>
            <a:r>
              <a:rPr lang="es-ES" sz="1600" dirty="0" err="1"/>
              <a:t>to</a:t>
            </a:r>
            <a:r>
              <a:rPr lang="es-ES" sz="1600" dirty="0"/>
              <a:t> </a:t>
            </a:r>
            <a:r>
              <a:rPr lang="es-ES" sz="1600" dirty="0" err="1"/>
              <a:t>that</a:t>
            </a:r>
            <a:r>
              <a:rPr lang="es-ES" sz="1600" dirty="0"/>
              <a:t> </a:t>
            </a:r>
            <a:r>
              <a:rPr lang="es-ES" sz="1600" dirty="0" err="1"/>
              <a:t>TMs</a:t>
            </a:r>
            <a:r>
              <a:rPr lang="es-ES" sz="1600" dirty="0"/>
              <a:t> </a:t>
            </a:r>
            <a:r>
              <a:rPr lang="es-ES" sz="1600" dirty="0" err="1"/>
              <a:t>confer</a:t>
            </a:r>
            <a:r>
              <a:rPr lang="es-ES" sz="1600" dirty="0"/>
              <a:t> exclusive, </a:t>
            </a:r>
            <a:r>
              <a:rPr lang="es-ES" sz="1600" dirty="0" err="1"/>
              <a:t>private</a:t>
            </a:r>
            <a:r>
              <a:rPr lang="es-ES" sz="1600" dirty="0"/>
              <a:t> </a:t>
            </a:r>
            <a:r>
              <a:rPr lang="es-ES" sz="1600" dirty="0" err="1"/>
              <a:t>rights</a:t>
            </a:r>
            <a:r>
              <a:rPr lang="es-ES" sz="1600" dirty="0"/>
              <a:t> </a:t>
            </a:r>
            <a:r>
              <a:rPr lang="es-ES" sz="1600" dirty="0" err="1"/>
              <a:t>to</a:t>
            </a:r>
            <a:r>
              <a:rPr lang="es-ES" sz="1600" dirty="0"/>
              <a:t> </a:t>
            </a:r>
            <a:r>
              <a:rPr lang="es-ES" sz="1600" dirty="0" err="1"/>
              <a:t>its</a:t>
            </a:r>
            <a:r>
              <a:rPr lang="es-ES" sz="1600" dirty="0"/>
              <a:t> </a:t>
            </a:r>
            <a:r>
              <a:rPr lang="es-ES" sz="1600" dirty="0" err="1"/>
              <a:t>holder</a:t>
            </a:r>
            <a:r>
              <a:rPr lang="es-ES" sz="1600" dirty="0"/>
              <a:t>(s) </a:t>
            </a:r>
            <a:r>
              <a:rPr lang="es-ES" sz="1600" dirty="0" err="1"/>
              <a:t>whereas</a:t>
            </a:r>
            <a:r>
              <a:rPr lang="es-ES" sz="1600" dirty="0"/>
              <a:t> PDO/</a:t>
            </a:r>
            <a:r>
              <a:rPr lang="es-ES" sz="1600" dirty="0" err="1"/>
              <a:t>PGIs</a:t>
            </a:r>
            <a:r>
              <a:rPr lang="es-ES" sz="1600" dirty="0"/>
              <a:t> </a:t>
            </a:r>
            <a:r>
              <a:rPr lang="es-ES" sz="1600" dirty="0" err="1"/>
              <a:t>confer</a:t>
            </a:r>
            <a:r>
              <a:rPr lang="es-ES" sz="1600" dirty="0"/>
              <a:t> a “</a:t>
            </a:r>
            <a:r>
              <a:rPr lang="es-ES" sz="1600" dirty="0" err="1"/>
              <a:t>collective</a:t>
            </a:r>
            <a:r>
              <a:rPr lang="es-ES" sz="1600" dirty="0"/>
              <a:t> </a:t>
            </a:r>
            <a:r>
              <a:rPr lang="es-ES" sz="1600" dirty="0" err="1"/>
              <a:t>right</a:t>
            </a:r>
            <a:r>
              <a:rPr lang="es-ES" sz="1600" dirty="0"/>
              <a:t>” </a:t>
            </a:r>
            <a:r>
              <a:rPr lang="es-ES" sz="1600" dirty="0" err="1"/>
              <a:t>to</a:t>
            </a:r>
            <a:r>
              <a:rPr lang="es-ES" sz="1600" dirty="0"/>
              <a:t> </a:t>
            </a:r>
            <a:r>
              <a:rPr lang="es-ES" sz="1600" dirty="0" err="1"/>
              <a:t>all</a:t>
            </a:r>
            <a:r>
              <a:rPr lang="es-ES" sz="1600" dirty="0"/>
              <a:t> </a:t>
            </a:r>
            <a:r>
              <a:rPr lang="es-ES" sz="1600" dirty="0" err="1"/>
              <a:t>producers</a:t>
            </a:r>
            <a:r>
              <a:rPr lang="es-ES" sz="1600" dirty="0"/>
              <a:t> in </a:t>
            </a:r>
            <a:r>
              <a:rPr lang="es-ES" sz="1600" dirty="0" err="1"/>
              <a:t>the</a:t>
            </a:r>
            <a:r>
              <a:rPr lang="es-ES" sz="1600" dirty="0"/>
              <a:t> </a:t>
            </a:r>
            <a:r>
              <a:rPr lang="es-ES" sz="1600" dirty="0" err="1"/>
              <a:t>geographical</a:t>
            </a:r>
            <a:r>
              <a:rPr lang="es-ES" sz="1600" dirty="0"/>
              <a:t> </a:t>
            </a:r>
            <a:r>
              <a:rPr lang="es-ES" sz="1600" dirty="0" err="1"/>
              <a:t>territory</a:t>
            </a:r>
            <a:r>
              <a:rPr lang="es-ES" sz="1600" dirty="0"/>
              <a:t> </a:t>
            </a:r>
            <a:r>
              <a:rPr lang="es-ES" sz="1600" dirty="0" err="1"/>
              <a:t>willing</a:t>
            </a:r>
            <a:r>
              <a:rPr lang="es-ES" sz="1600" dirty="0"/>
              <a:t> </a:t>
            </a:r>
            <a:r>
              <a:rPr lang="es-ES" sz="1600" dirty="0" err="1"/>
              <a:t>to</a:t>
            </a:r>
            <a:r>
              <a:rPr lang="es-ES" sz="1600" dirty="0"/>
              <a:t> produce </a:t>
            </a:r>
            <a:r>
              <a:rPr lang="es-ES" sz="1600" dirty="0" err="1"/>
              <a:t>according</a:t>
            </a:r>
            <a:r>
              <a:rPr lang="es-ES" sz="1600" dirty="0"/>
              <a:t> </a:t>
            </a:r>
            <a:r>
              <a:rPr lang="es-ES" sz="1600" dirty="0" err="1"/>
              <a:t>to</a:t>
            </a:r>
            <a:r>
              <a:rPr lang="es-ES" sz="1600" dirty="0"/>
              <a:t> </a:t>
            </a:r>
            <a:r>
              <a:rPr lang="es-ES" sz="1600" dirty="0" err="1"/>
              <a:t>the</a:t>
            </a:r>
            <a:r>
              <a:rPr lang="es-ES" sz="1600" dirty="0"/>
              <a:t> </a:t>
            </a:r>
            <a:r>
              <a:rPr lang="es-ES" sz="1600" dirty="0" err="1"/>
              <a:t>defined</a:t>
            </a:r>
            <a:r>
              <a:rPr lang="es-ES" sz="1600" dirty="0"/>
              <a:t> </a:t>
            </a:r>
            <a:r>
              <a:rPr lang="es-ES" sz="1600" dirty="0" err="1"/>
              <a:t>production</a:t>
            </a:r>
            <a:r>
              <a:rPr lang="es-ES" sz="1600" dirty="0"/>
              <a:t> rules. </a:t>
            </a:r>
          </a:p>
          <a:p>
            <a:pPr lvl="0">
              <a:buFontTx/>
              <a:buChar char="-"/>
            </a:pPr>
            <a:r>
              <a:rPr lang="es-ES" sz="1600" dirty="0"/>
              <a:t>As </a:t>
            </a:r>
            <a:r>
              <a:rPr lang="es-ES" sz="1600" dirty="0" err="1"/>
              <a:t>such</a:t>
            </a:r>
            <a:r>
              <a:rPr lang="es-ES" sz="1600" dirty="0"/>
              <a:t>, TM </a:t>
            </a:r>
            <a:r>
              <a:rPr lang="es-ES" sz="1600" dirty="0" err="1"/>
              <a:t>holders</a:t>
            </a:r>
            <a:r>
              <a:rPr lang="es-ES" sz="1600" dirty="0"/>
              <a:t> </a:t>
            </a:r>
            <a:r>
              <a:rPr lang="es-ES" sz="1600" dirty="0" err="1"/>
              <a:t>have</a:t>
            </a:r>
            <a:r>
              <a:rPr lang="es-ES" sz="1600" dirty="0"/>
              <a:t>, in general, </a:t>
            </a:r>
            <a:r>
              <a:rPr lang="es-ES" sz="1600" dirty="0" err="1"/>
              <a:t>greater</a:t>
            </a:r>
            <a:r>
              <a:rPr lang="es-ES" sz="1600" dirty="0"/>
              <a:t> </a:t>
            </a:r>
            <a:r>
              <a:rPr lang="es-ES" sz="1600" dirty="0" err="1"/>
              <a:t>possibilities</a:t>
            </a:r>
            <a:r>
              <a:rPr lang="es-ES" sz="1600" dirty="0"/>
              <a:t> </a:t>
            </a:r>
            <a:r>
              <a:rPr lang="es-ES" sz="1600" dirty="0" err="1"/>
              <a:t>to</a:t>
            </a:r>
            <a:r>
              <a:rPr lang="es-ES" sz="1600" dirty="0"/>
              <a:t> control </a:t>
            </a:r>
            <a:r>
              <a:rPr lang="es-ES" sz="1600" dirty="0" err="1"/>
              <a:t>the</a:t>
            </a:r>
            <a:r>
              <a:rPr lang="es-ES" sz="1600" dirty="0"/>
              <a:t> use </a:t>
            </a:r>
            <a:r>
              <a:rPr lang="es-ES" sz="1600" dirty="0" err="1"/>
              <a:t>of</a:t>
            </a:r>
            <a:r>
              <a:rPr lang="es-ES" sz="1600" dirty="0"/>
              <a:t> </a:t>
            </a:r>
            <a:r>
              <a:rPr lang="es-ES" sz="1600" dirty="0" err="1"/>
              <a:t>the</a:t>
            </a:r>
            <a:r>
              <a:rPr lang="es-ES" sz="1600" dirty="0"/>
              <a:t> TM in </a:t>
            </a:r>
            <a:r>
              <a:rPr lang="es-ES" sz="1600" dirty="0" err="1"/>
              <a:t>the</a:t>
            </a:r>
            <a:r>
              <a:rPr lang="es-ES" sz="1600" dirty="0"/>
              <a:t> sales </a:t>
            </a:r>
            <a:r>
              <a:rPr lang="es-ES" sz="1600" dirty="0" err="1"/>
              <a:t>names</a:t>
            </a:r>
            <a:r>
              <a:rPr lang="es-ES" sz="1600" dirty="0"/>
              <a:t> </a:t>
            </a:r>
            <a:r>
              <a:rPr lang="es-ES" sz="1600" dirty="0" err="1"/>
              <a:t>of</a:t>
            </a:r>
            <a:r>
              <a:rPr lang="es-ES" sz="1600" dirty="0"/>
              <a:t> </a:t>
            </a:r>
            <a:r>
              <a:rPr lang="es-ES" sz="1600" dirty="0" err="1"/>
              <a:t>other</a:t>
            </a:r>
            <a:r>
              <a:rPr lang="es-ES" sz="1600" dirty="0"/>
              <a:t> </a:t>
            </a:r>
            <a:r>
              <a:rPr lang="es-ES" sz="1600" dirty="0" err="1"/>
              <a:t>products</a:t>
            </a:r>
            <a:r>
              <a:rPr lang="es-ES" sz="1600" dirty="0"/>
              <a:t> </a:t>
            </a:r>
            <a:r>
              <a:rPr lang="es-ES" sz="1600" dirty="0" err="1"/>
              <a:t>through</a:t>
            </a:r>
            <a:r>
              <a:rPr lang="es-ES" sz="1600" dirty="0"/>
              <a:t> </a:t>
            </a:r>
            <a:r>
              <a:rPr lang="es-ES" sz="1600" dirty="0" err="1"/>
              <a:t>private</a:t>
            </a:r>
            <a:r>
              <a:rPr lang="es-ES" sz="1600" dirty="0"/>
              <a:t> </a:t>
            </a:r>
            <a:r>
              <a:rPr lang="es-ES" sz="1600" dirty="0" err="1"/>
              <a:t>contracts</a:t>
            </a:r>
            <a:r>
              <a:rPr lang="es-ES" sz="1600" dirty="0"/>
              <a:t>. </a:t>
            </a:r>
          </a:p>
          <a:p>
            <a:pPr>
              <a:buFontTx/>
              <a:buChar char="-"/>
            </a:pPr>
            <a:r>
              <a:rPr lang="es-ES" sz="1600" dirty="0" err="1"/>
              <a:t>However</a:t>
            </a:r>
            <a:r>
              <a:rPr lang="es-ES" sz="1600" dirty="0"/>
              <a:t>, </a:t>
            </a:r>
            <a:r>
              <a:rPr lang="es-ES" sz="1600" dirty="0" err="1"/>
              <a:t>the</a:t>
            </a:r>
            <a:r>
              <a:rPr lang="es-ES" sz="1600" dirty="0"/>
              <a:t> EUTM </a:t>
            </a:r>
            <a:r>
              <a:rPr lang="es-ES" sz="1600" dirty="0" err="1"/>
              <a:t>legislation</a:t>
            </a:r>
            <a:r>
              <a:rPr lang="es-ES" sz="1600" dirty="0"/>
              <a:t> </a:t>
            </a:r>
            <a:r>
              <a:rPr lang="es-ES" sz="1600" dirty="0" err="1"/>
              <a:t>does</a:t>
            </a:r>
            <a:r>
              <a:rPr lang="es-ES" sz="1600" dirty="0"/>
              <a:t> </a:t>
            </a:r>
            <a:r>
              <a:rPr lang="es-ES" sz="1600" dirty="0" err="1"/>
              <a:t>not</a:t>
            </a:r>
            <a:r>
              <a:rPr lang="es-ES" sz="1600" dirty="0"/>
              <a:t> </a:t>
            </a:r>
            <a:r>
              <a:rPr lang="es-ES" sz="1600" dirty="0" err="1"/>
              <a:t>offer</a:t>
            </a:r>
            <a:r>
              <a:rPr lang="es-ES" sz="1600" dirty="0"/>
              <a:t> a general exclusive </a:t>
            </a:r>
            <a:r>
              <a:rPr lang="es-ES" sz="1600" dirty="0" err="1"/>
              <a:t>prerogative</a:t>
            </a:r>
            <a:r>
              <a:rPr lang="es-ES" sz="1600" dirty="0"/>
              <a:t> </a:t>
            </a:r>
            <a:r>
              <a:rPr lang="es-ES" sz="1600" dirty="0" err="1"/>
              <a:t>for</a:t>
            </a:r>
            <a:r>
              <a:rPr lang="es-ES" sz="1600" dirty="0"/>
              <a:t> </a:t>
            </a:r>
            <a:r>
              <a:rPr lang="es-ES" sz="1600" dirty="0" err="1"/>
              <a:t>the</a:t>
            </a:r>
            <a:r>
              <a:rPr lang="es-ES" sz="1600" dirty="0"/>
              <a:t> TM </a:t>
            </a:r>
            <a:r>
              <a:rPr lang="es-ES" sz="1600" dirty="0" err="1"/>
              <a:t>holder</a:t>
            </a:r>
            <a:r>
              <a:rPr lang="es-ES" sz="1600" dirty="0"/>
              <a:t> </a:t>
            </a:r>
            <a:r>
              <a:rPr lang="es-ES" sz="1600" dirty="0" err="1"/>
              <a:t>protecting</a:t>
            </a:r>
            <a:r>
              <a:rPr lang="es-ES" sz="1600" dirty="0"/>
              <a:t> </a:t>
            </a:r>
            <a:r>
              <a:rPr lang="es-ES" sz="1600" dirty="0" err="1"/>
              <a:t>the</a:t>
            </a:r>
            <a:r>
              <a:rPr lang="es-ES" sz="1600" dirty="0"/>
              <a:t> use </a:t>
            </a:r>
            <a:r>
              <a:rPr lang="es-ES" sz="1600" dirty="0" err="1"/>
              <a:t>of</a:t>
            </a:r>
            <a:r>
              <a:rPr lang="es-ES" sz="1600" dirty="0"/>
              <a:t> </a:t>
            </a:r>
            <a:r>
              <a:rPr lang="es-ES" sz="1600" dirty="0" err="1"/>
              <a:t>the</a:t>
            </a:r>
            <a:r>
              <a:rPr lang="es-ES" sz="1600" dirty="0"/>
              <a:t> TM in </a:t>
            </a:r>
            <a:r>
              <a:rPr lang="es-ES" sz="1600" dirty="0" err="1"/>
              <a:t>the</a:t>
            </a:r>
            <a:r>
              <a:rPr lang="es-ES" sz="1600" dirty="0"/>
              <a:t> sales </a:t>
            </a:r>
            <a:r>
              <a:rPr lang="es-ES" sz="1600" dirty="0" err="1"/>
              <a:t>names</a:t>
            </a:r>
            <a:r>
              <a:rPr lang="es-ES" sz="1600" dirty="0"/>
              <a:t> </a:t>
            </a:r>
            <a:r>
              <a:rPr lang="es-ES" sz="1600" dirty="0" err="1"/>
              <a:t>of</a:t>
            </a:r>
            <a:r>
              <a:rPr lang="es-ES" sz="1600" dirty="0"/>
              <a:t> </a:t>
            </a:r>
            <a:r>
              <a:rPr lang="es-ES" sz="1600" dirty="0" err="1"/>
              <a:t>other</a:t>
            </a:r>
            <a:r>
              <a:rPr lang="es-ES" sz="1600" dirty="0"/>
              <a:t> </a:t>
            </a:r>
            <a:r>
              <a:rPr lang="es-ES" sz="1600" dirty="0" err="1"/>
              <a:t>products</a:t>
            </a:r>
            <a:r>
              <a:rPr lang="es-ES" sz="1600" dirty="0"/>
              <a:t> (similar vs </a:t>
            </a:r>
            <a:r>
              <a:rPr lang="es-ES" sz="1600" dirty="0" err="1"/>
              <a:t>dissimilar</a:t>
            </a:r>
            <a:r>
              <a:rPr lang="es-ES" sz="1600" dirty="0"/>
              <a:t> </a:t>
            </a:r>
            <a:r>
              <a:rPr lang="es-ES" sz="1600" dirty="0" err="1"/>
              <a:t>goods</a:t>
            </a:r>
            <a:r>
              <a:rPr lang="es-ES" sz="1600" dirty="0"/>
              <a:t>). </a:t>
            </a:r>
          </a:p>
          <a:p>
            <a:pPr lvl="0">
              <a:buFontTx/>
              <a:buChar char="-"/>
            </a:pPr>
            <a:r>
              <a:rPr lang="es-ES" sz="1600" dirty="0"/>
              <a:t>PDO/PGI </a:t>
            </a:r>
            <a:r>
              <a:rPr lang="es-ES" sz="1600" dirty="0" err="1"/>
              <a:t>holders</a:t>
            </a:r>
            <a:r>
              <a:rPr lang="es-ES" sz="1600" dirty="0"/>
              <a:t> </a:t>
            </a:r>
            <a:r>
              <a:rPr lang="es-ES" sz="1600" dirty="0" err="1"/>
              <a:t>have</a:t>
            </a:r>
            <a:r>
              <a:rPr lang="es-ES" sz="1600" dirty="0"/>
              <a:t> more </a:t>
            </a:r>
            <a:r>
              <a:rPr lang="es-ES" sz="1600" dirty="0" err="1"/>
              <a:t>difficulties</a:t>
            </a:r>
            <a:r>
              <a:rPr lang="es-ES" sz="1600" dirty="0"/>
              <a:t> in </a:t>
            </a:r>
            <a:r>
              <a:rPr lang="es-ES" sz="1600" dirty="0" err="1"/>
              <a:t>preventing</a:t>
            </a:r>
            <a:r>
              <a:rPr lang="es-ES" sz="1600" dirty="0"/>
              <a:t> </a:t>
            </a:r>
            <a:r>
              <a:rPr lang="es-ES" sz="1600" dirty="0" err="1"/>
              <a:t>others</a:t>
            </a:r>
            <a:r>
              <a:rPr lang="es-ES" sz="1600" dirty="0"/>
              <a:t> </a:t>
            </a:r>
            <a:r>
              <a:rPr lang="es-ES" sz="1600" dirty="0" err="1"/>
              <a:t>from</a:t>
            </a:r>
            <a:r>
              <a:rPr lang="es-ES" sz="1600" dirty="0"/>
              <a:t> </a:t>
            </a:r>
            <a:r>
              <a:rPr lang="es-ES" sz="1600" dirty="0" err="1"/>
              <a:t>the</a:t>
            </a:r>
            <a:r>
              <a:rPr lang="es-ES" sz="1600" dirty="0"/>
              <a:t> use </a:t>
            </a:r>
            <a:r>
              <a:rPr lang="es-ES" sz="1600" dirty="0" err="1"/>
              <a:t>of</a:t>
            </a:r>
            <a:r>
              <a:rPr lang="es-ES" sz="1600" dirty="0"/>
              <a:t> a PDO/PGI </a:t>
            </a:r>
            <a:r>
              <a:rPr lang="es-ES" sz="1600" dirty="0" err="1"/>
              <a:t>name</a:t>
            </a:r>
            <a:r>
              <a:rPr lang="es-ES" sz="1600" dirty="0"/>
              <a:t> </a:t>
            </a:r>
            <a:r>
              <a:rPr lang="es-ES" sz="1600" dirty="0" err="1"/>
              <a:t>or</a:t>
            </a:r>
            <a:r>
              <a:rPr lang="es-ES" sz="1600" dirty="0"/>
              <a:t> symbol. </a:t>
            </a:r>
          </a:p>
          <a:p>
            <a:pPr>
              <a:buFontTx/>
              <a:buChar char="-"/>
            </a:pPr>
            <a:r>
              <a:rPr lang="es-ES" sz="1600" dirty="0"/>
              <a:t>CJEU </a:t>
            </a:r>
            <a:r>
              <a:rPr lang="es-ES" sz="1600" dirty="0" err="1"/>
              <a:t>ruling</a:t>
            </a:r>
            <a:r>
              <a:rPr lang="es-ES" sz="1600" dirty="0"/>
              <a:t>: </a:t>
            </a:r>
            <a:r>
              <a:rPr lang="es-ES" sz="1600" dirty="0" err="1"/>
              <a:t>The</a:t>
            </a:r>
            <a:r>
              <a:rPr lang="es-ES" sz="1600" dirty="0"/>
              <a:t> use </a:t>
            </a:r>
            <a:r>
              <a:rPr lang="es-ES" sz="1600" dirty="0" err="1"/>
              <a:t>of</a:t>
            </a:r>
            <a:r>
              <a:rPr lang="es-ES" sz="1600" dirty="0"/>
              <a:t> a PDO/PGI </a:t>
            </a:r>
            <a:r>
              <a:rPr lang="es-ES" sz="1600" dirty="0" err="1"/>
              <a:t>name</a:t>
            </a:r>
            <a:r>
              <a:rPr lang="es-ES" sz="1600" dirty="0"/>
              <a:t> in </a:t>
            </a:r>
            <a:r>
              <a:rPr lang="es-ES" sz="1600" dirty="0" err="1"/>
              <a:t>the</a:t>
            </a:r>
            <a:r>
              <a:rPr lang="es-ES" sz="1600" dirty="0"/>
              <a:t> sales </a:t>
            </a:r>
            <a:r>
              <a:rPr lang="es-ES" sz="1600" dirty="0" err="1"/>
              <a:t>name</a:t>
            </a:r>
            <a:r>
              <a:rPr lang="es-ES" sz="1600" dirty="0"/>
              <a:t> </a:t>
            </a:r>
            <a:r>
              <a:rPr lang="es-ES" sz="1600" dirty="0" err="1"/>
              <a:t>of</a:t>
            </a:r>
            <a:r>
              <a:rPr lang="es-ES" sz="1600" dirty="0"/>
              <a:t> a final </a:t>
            </a:r>
            <a:r>
              <a:rPr lang="es-ES" sz="1600" dirty="0" err="1"/>
              <a:t>product</a:t>
            </a:r>
            <a:r>
              <a:rPr lang="es-ES" sz="1600" dirty="0"/>
              <a:t> </a:t>
            </a:r>
            <a:r>
              <a:rPr lang="es-ES" sz="1600" dirty="0" err="1"/>
              <a:t>is</a:t>
            </a:r>
            <a:r>
              <a:rPr lang="es-ES" sz="1600" dirty="0"/>
              <a:t> </a:t>
            </a:r>
            <a:r>
              <a:rPr lang="es-ES" sz="1600" dirty="0" err="1"/>
              <a:t>lawful</a:t>
            </a:r>
            <a:r>
              <a:rPr lang="es-ES" sz="1600" dirty="0"/>
              <a:t>, </a:t>
            </a:r>
            <a:r>
              <a:rPr lang="es-ES" sz="1600" dirty="0" err="1"/>
              <a:t>even</a:t>
            </a:r>
            <a:r>
              <a:rPr lang="es-ES" sz="1600" dirty="0"/>
              <a:t> </a:t>
            </a:r>
            <a:r>
              <a:rPr lang="es-ES" sz="1600" dirty="0" err="1"/>
              <a:t>without</a:t>
            </a:r>
            <a:r>
              <a:rPr lang="es-ES" sz="1600" dirty="0"/>
              <a:t> </a:t>
            </a:r>
            <a:r>
              <a:rPr lang="es-ES" sz="1600" dirty="0" err="1"/>
              <a:t>the</a:t>
            </a:r>
            <a:r>
              <a:rPr lang="es-ES" sz="1600" dirty="0"/>
              <a:t> </a:t>
            </a:r>
            <a:r>
              <a:rPr lang="es-ES" sz="1600" dirty="0" err="1"/>
              <a:t>consent</a:t>
            </a:r>
            <a:r>
              <a:rPr lang="es-ES" sz="1600" dirty="0"/>
              <a:t> </a:t>
            </a:r>
            <a:r>
              <a:rPr lang="es-ES" sz="1600" dirty="0" err="1"/>
              <a:t>of</a:t>
            </a:r>
            <a:r>
              <a:rPr lang="es-ES" sz="1600" dirty="0"/>
              <a:t> </a:t>
            </a:r>
            <a:r>
              <a:rPr lang="es-ES" sz="1600" dirty="0" err="1"/>
              <a:t>the</a:t>
            </a:r>
            <a:r>
              <a:rPr lang="es-ES" sz="1600" dirty="0"/>
              <a:t> PDO/PGI </a:t>
            </a:r>
            <a:r>
              <a:rPr lang="es-ES" sz="1600" dirty="0" err="1"/>
              <a:t>producer</a:t>
            </a:r>
            <a:r>
              <a:rPr lang="es-ES" sz="1600" dirty="0"/>
              <a:t>, </a:t>
            </a:r>
            <a:r>
              <a:rPr lang="es-ES" sz="1600" dirty="0" err="1"/>
              <a:t>if</a:t>
            </a:r>
            <a:r>
              <a:rPr lang="es-ES" sz="1600" dirty="0"/>
              <a:t> </a:t>
            </a:r>
            <a:r>
              <a:rPr lang="es-ES" sz="1600" dirty="0" err="1"/>
              <a:t>the</a:t>
            </a:r>
            <a:r>
              <a:rPr lang="es-ES" sz="1600" dirty="0"/>
              <a:t> final </a:t>
            </a:r>
            <a:r>
              <a:rPr lang="es-ES" sz="1600" dirty="0" err="1"/>
              <a:t>product</a:t>
            </a:r>
            <a:r>
              <a:rPr lang="es-ES" sz="1600" dirty="0"/>
              <a:t> has, as </a:t>
            </a:r>
            <a:r>
              <a:rPr lang="es-ES" sz="1600" dirty="0" err="1"/>
              <a:t>one</a:t>
            </a:r>
            <a:r>
              <a:rPr lang="es-ES" sz="1600" dirty="0"/>
              <a:t> </a:t>
            </a:r>
            <a:r>
              <a:rPr lang="es-ES" sz="1600" dirty="0" err="1"/>
              <a:t>of</a:t>
            </a:r>
            <a:r>
              <a:rPr lang="es-ES" sz="1600" dirty="0"/>
              <a:t> </a:t>
            </a:r>
            <a:r>
              <a:rPr lang="es-ES" sz="1600" dirty="0" err="1"/>
              <a:t>its</a:t>
            </a:r>
            <a:r>
              <a:rPr lang="es-ES" sz="1600" dirty="0"/>
              <a:t> </a:t>
            </a:r>
            <a:r>
              <a:rPr lang="es-ES" sz="1600" dirty="0" err="1"/>
              <a:t>characteristics</a:t>
            </a:r>
            <a:r>
              <a:rPr lang="es-ES" sz="1600" dirty="0"/>
              <a:t>, a taste </a:t>
            </a:r>
            <a:r>
              <a:rPr lang="es-ES" sz="1600" dirty="0" err="1"/>
              <a:t>attributable</a:t>
            </a:r>
            <a:r>
              <a:rPr lang="es-ES" sz="1600" dirty="0"/>
              <a:t> </a:t>
            </a:r>
            <a:r>
              <a:rPr lang="es-ES" sz="1600" dirty="0" err="1"/>
              <a:t>primarily</a:t>
            </a:r>
            <a:r>
              <a:rPr lang="es-ES" sz="1600" dirty="0"/>
              <a:t> </a:t>
            </a:r>
            <a:r>
              <a:rPr lang="es-ES" sz="1600" dirty="0" err="1"/>
              <a:t>to</a:t>
            </a:r>
            <a:r>
              <a:rPr lang="es-ES" sz="1600" dirty="0"/>
              <a:t> </a:t>
            </a:r>
            <a:r>
              <a:rPr lang="es-ES" sz="1600" dirty="0" err="1"/>
              <a:t>the</a:t>
            </a:r>
            <a:r>
              <a:rPr lang="es-ES" sz="1600" dirty="0"/>
              <a:t> </a:t>
            </a:r>
            <a:r>
              <a:rPr lang="es-ES" sz="1600" dirty="0" err="1"/>
              <a:t>presence</a:t>
            </a:r>
            <a:r>
              <a:rPr lang="es-ES" sz="1600" dirty="0"/>
              <a:t> </a:t>
            </a:r>
            <a:r>
              <a:rPr lang="es-ES" sz="1600" dirty="0" err="1"/>
              <a:t>of</a:t>
            </a:r>
            <a:r>
              <a:rPr lang="es-ES" sz="1600" dirty="0"/>
              <a:t> </a:t>
            </a:r>
            <a:r>
              <a:rPr lang="es-ES" sz="1600" dirty="0" err="1"/>
              <a:t>that</a:t>
            </a:r>
            <a:r>
              <a:rPr lang="es-ES" sz="1600" dirty="0"/>
              <a:t> PDO/PGI </a:t>
            </a:r>
            <a:r>
              <a:rPr lang="es-ES" sz="1600" dirty="0" err="1"/>
              <a:t>ingredient</a:t>
            </a:r>
            <a:r>
              <a:rPr lang="es-ES" sz="1600" dirty="0"/>
              <a:t>. </a:t>
            </a:r>
          </a:p>
          <a:p>
            <a:pPr>
              <a:buFontTx/>
              <a:buChar char="-"/>
            </a:pPr>
            <a:r>
              <a:rPr lang="en-GB" sz="1600" dirty="0"/>
              <a:t>Additional legislation specifying the conditions under which industry may use a PDO/PGI in final products sales name has been defined in Italy. </a:t>
            </a:r>
            <a:endParaRPr lang="en-US" sz="1600" dirty="0"/>
          </a:p>
        </p:txBody>
      </p:sp>
    </p:spTree>
    <p:extLst>
      <p:ext uri="{BB962C8B-B14F-4D97-AF65-F5344CB8AC3E}">
        <p14:creationId xmlns:p14="http://schemas.microsoft.com/office/powerpoint/2010/main" val="1669288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CF1D-7374-45F3-810D-52CB3C75FF2F}"/>
              </a:ext>
            </a:extLst>
          </p:cNvPr>
          <p:cNvSpPr>
            <a:spLocks noGrp="1"/>
          </p:cNvSpPr>
          <p:nvPr>
            <p:ph type="title"/>
          </p:nvPr>
        </p:nvSpPr>
        <p:spPr/>
        <p:txBody>
          <a:bodyPr>
            <a:normAutofit fontScale="90000"/>
          </a:bodyPr>
          <a:lstStyle/>
          <a:p>
            <a:r>
              <a:rPr lang="en-US" dirty="0"/>
              <a:t>Coherence - GIs/TSGs with national and regional schemes (ESQ 13)</a:t>
            </a:r>
            <a:endParaRPr lang="fr-FR" dirty="0"/>
          </a:p>
        </p:txBody>
      </p:sp>
      <p:sp>
        <p:nvSpPr>
          <p:cNvPr id="3" name="Espace réservé du contenu 2">
            <a:extLst>
              <a:ext uri="{FF2B5EF4-FFF2-40B4-BE49-F238E27FC236}">
                <a16:creationId xmlns:a16="http://schemas.microsoft.com/office/drawing/2014/main" id="{0D58B86B-A84D-413F-A267-CF5B57D54FA7}"/>
              </a:ext>
            </a:extLst>
          </p:cNvPr>
          <p:cNvSpPr>
            <a:spLocks noGrp="1"/>
          </p:cNvSpPr>
          <p:nvPr>
            <p:ph idx="1"/>
          </p:nvPr>
        </p:nvSpPr>
        <p:spPr/>
        <p:txBody>
          <a:bodyPr>
            <a:normAutofit lnSpcReduction="10000"/>
          </a:bodyPr>
          <a:lstStyle/>
          <a:p>
            <a:pPr algn="just"/>
            <a:r>
              <a:rPr lang="en-GB" b="1" dirty="0"/>
              <a:t>Limitations: </a:t>
            </a:r>
          </a:p>
          <a:p>
            <a:pPr lvl="1" algn="just"/>
            <a:r>
              <a:rPr lang="en-GB" dirty="0"/>
              <a:t>The study does not include and does not take any position on the compatibility of the presented schemes with EU law, in particular regarding the exclusive character of Regulation (EU) N° 1151/2012 (see C-478/07) or regarding the prohibition of restrictions to the free movement of goods (Article 34 TFUE, cases C-13/78 or C-325/00)”.</a:t>
            </a:r>
          </a:p>
          <a:p>
            <a:pPr algn="just"/>
            <a:r>
              <a:rPr lang="en-GB" b="1" dirty="0"/>
              <a:t>Conclusions:</a:t>
            </a:r>
          </a:p>
          <a:p>
            <a:pPr lvl="1" algn="just"/>
            <a:r>
              <a:rPr lang="en-GB" dirty="0"/>
              <a:t>The national/regional schemes analysed share some common objectives with EU GIs/TSGs. </a:t>
            </a:r>
          </a:p>
          <a:p>
            <a:pPr lvl="1" algn="just"/>
            <a:r>
              <a:rPr lang="en-GB" dirty="0"/>
              <a:t>When pursuing objectives related to environment and animal welfare, national/regional schemes are complementary to the EU quality schemes.</a:t>
            </a:r>
          </a:p>
          <a:p>
            <a:pPr algn="just"/>
            <a:endParaRPr lang="en-GB" sz="3200" dirty="0"/>
          </a:p>
          <a:p>
            <a:endParaRPr lang="fr-FR" dirty="0"/>
          </a:p>
        </p:txBody>
      </p:sp>
    </p:spTree>
    <p:extLst>
      <p:ext uri="{BB962C8B-B14F-4D97-AF65-F5344CB8AC3E}">
        <p14:creationId xmlns:p14="http://schemas.microsoft.com/office/powerpoint/2010/main" val="4058401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CF1D-7374-45F3-810D-52CB3C75FF2F}"/>
              </a:ext>
            </a:extLst>
          </p:cNvPr>
          <p:cNvSpPr>
            <a:spLocks noGrp="1"/>
          </p:cNvSpPr>
          <p:nvPr>
            <p:ph type="title"/>
          </p:nvPr>
        </p:nvSpPr>
        <p:spPr/>
        <p:txBody>
          <a:bodyPr>
            <a:normAutofit fontScale="90000"/>
          </a:bodyPr>
          <a:lstStyle/>
          <a:p>
            <a:r>
              <a:rPr lang="en-US" dirty="0"/>
              <a:t>Coherence - GIs/TSGs with national and regional schemes (ESQ 13)</a:t>
            </a:r>
            <a:endParaRPr lang="fr-FR" dirty="0"/>
          </a:p>
        </p:txBody>
      </p:sp>
      <p:sp>
        <p:nvSpPr>
          <p:cNvPr id="3" name="Espace réservé du contenu 2">
            <a:extLst>
              <a:ext uri="{FF2B5EF4-FFF2-40B4-BE49-F238E27FC236}">
                <a16:creationId xmlns:a16="http://schemas.microsoft.com/office/drawing/2014/main" id="{0D58B86B-A84D-413F-A267-CF5B57D54FA7}"/>
              </a:ext>
            </a:extLst>
          </p:cNvPr>
          <p:cNvSpPr>
            <a:spLocks noGrp="1"/>
          </p:cNvSpPr>
          <p:nvPr>
            <p:ph idx="1"/>
          </p:nvPr>
        </p:nvSpPr>
        <p:spPr>
          <a:xfrm>
            <a:off x="762000" y="1596412"/>
            <a:ext cx="8077200" cy="4856923"/>
          </a:xfrm>
        </p:spPr>
        <p:txBody>
          <a:bodyPr>
            <a:normAutofit fontScale="62500" lnSpcReduction="20000"/>
          </a:bodyPr>
          <a:lstStyle/>
          <a:p>
            <a:pPr algn="just"/>
            <a:r>
              <a:rPr lang="en-GB" b="1" dirty="0"/>
              <a:t>Main focus of the schemes:</a:t>
            </a:r>
            <a:endParaRPr lang="en-GB" sz="3200" b="1" dirty="0"/>
          </a:p>
          <a:p>
            <a:pPr lvl="1" algn="just"/>
            <a:r>
              <a:rPr lang="en-GB" dirty="0"/>
              <a:t>The requirements and criteria of national/regional schemes are often more general as compared with GIs and TSGs, while national/regional schemes often aim at characterising the whole basket of products covered by the scheme, rather than the specificities of individual products. </a:t>
            </a:r>
          </a:p>
          <a:p>
            <a:pPr lvl="1" algn="just"/>
            <a:r>
              <a:rPr lang="en-GB" dirty="0"/>
              <a:t>National/regional schemes often have a main area of focus, whilst GI schemes present a combination of stringent quality and origin requirements.</a:t>
            </a:r>
          </a:p>
          <a:p>
            <a:pPr algn="just"/>
            <a:r>
              <a:rPr lang="en-GB" b="1" dirty="0"/>
              <a:t>Level of protection:</a:t>
            </a:r>
            <a:endParaRPr lang="en-GB" sz="3200" b="1" dirty="0"/>
          </a:p>
          <a:p>
            <a:pPr lvl="1" algn="just"/>
            <a:r>
              <a:rPr lang="en-GB" dirty="0"/>
              <a:t>Regional schemes typically do not offer IPR protection of the names, which is the case for the quality schemes. </a:t>
            </a:r>
          </a:p>
          <a:p>
            <a:pPr algn="just"/>
            <a:r>
              <a:rPr lang="en-GB" b="1" dirty="0"/>
              <a:t>Product scope:</a:t>
            </a:r>
          </a:p>
          <a:p>
            <a:pPr lvl="1" algn="just"/>
            <a:r>
              <a:rPr lang="en-GB" dirty="0"/>
              <a:t>Overall, the product scope of the national/regional schemes analysed overlaps with that of GIs and TSGs</a:t>
            </a:r>
          </a:p>
          <a:p>
            <a:pPr lvl="1" algn="just"/>
            <a:r>
              <a:rPr lang="en-GB" dirty="0"/>
              <a:t>Some of the national/regional schemes present a narrower sectorial coverage, in line with their specific objectives.   </a:t>
            </a:r>
          </a:p>
          <a:p>
            <a:pPr algn="just"/>
            <a:r>
              <a:rPr lang="en-GB" sz="3200" b="1" dirty="0"/>
              <a:t>Coexistence with GIs:</a:t>
            </a:r>
          </a:p>
          <a:p>
            <a:pPr lvl="1" algn="just"/>
            <a:r>
              <a:rPr lang="en-GB" dirty="0"/>
              <a:t>The abundance of quality labels on the market generates confusion among consumers; however, consumers generally show higher awareness of national/regional schemes, as compared to GIs and TSGs.</a:t>
            </a:r>
          </a:p>
          <a:p>
            <a:pPr lvl="1" algn="just"/>
            <a:r>
              <a:rPr lang="en-GB" dirty="0"/>
              <a:t>National/regional schemes can represent a first informal step to prepare to enter EU Quality schemes. In this case, there is a synergy between the two types of schemes.</a:t>
            </a:r>
          </a:p>
          <a:p>
            <a:endParaRPr lang="fr-FR" dirty="0"/>
          </a:p>
        </p:txBody>
      </p:sp>
    </p:spTree>
    <p:extLst>
      <p:ext uri="{BB962C8B-B14F-4D97-AF65-F5344CB8AC3E}">
        <p14:creationId xmlns:p14="http://schemas.microsoft.com/office/powerpoint/2010/main" val="3670311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CF1D-7374-45F3-810D-52CB3C75FF2F}"/>
              </a:ext>
            </a:extLst>
          </p:cNvPr>
          <p:cNvSpPr>
            <a:spLocks noGrp="1"/>
          </p:cNvSpPr>
          <p:nvPr>
            <p:ph type="title"/>
          </p:nvPr>
        </p:nvSpPr>
        <p:spPr/>
        <p:txBody>
          <a:bodyPr>
            <a:noAutofit/>
          </a:bodyPr>
          <a:lstStyle/>
          <a:p>
            <a:r>
              <a:rPr lang="en-US" sz="3200" dirty="0"/>
              <a:t>Coherence - GIs/TSGs with other instruments and measures from the CAP (ESQ 14)</a:t>
            </a:r>
            <a:endParaRPr lang="fr-FR" sz="3200" dirty="0"/>
          </a:p>
        </p:txBody>
      </p:sp>
      <p:sp>
        <p:nvSpPr>
          <p:cNvPr id="3" name="Espace réservé du contenu 2">
            <a:extLst>
              <a:ext uri="{FF2B5EF4-FFF2-40B4-BE49-F238E27FC236}">
                <a16:creationId xmlns:a16="http://schemas.microsoft.com/office/drawing/2014/main" id="{0D58B86B-A84D-413F-A267-CF5B57D54FA7}"/>
              </a:ext>
            </a:extLst>
          </p:cNvPr>
          <p:cNvSpPr>
            <a:spLocks noGrp="1"/>
          </p:cNvSpPr>
          <p:nvPr>
            <p:ph idx="1"/>
          </p:nvPr>
        </p:nvSpPr>
        <p:spPr>
          <a:xfrm>
            <a:off x="762000" y="1412776"/>
            <a:ext cx="8077200" cy="5504996"/>
          </a:xfrm>
        </p:spPr>
        <p:txBody>
          <a:bodyPr>
            <a:normAutofit fontScale="47500" lnSpcReduction="20000"/>
          </a:bodyPr>
          <a:lstStyle/>
          <a:p>
            <a:r>
              <a:rPr lang="en-US" sz="3200" b="1" dirty="0"/>
              <a:t>Direct Payments</a:t>
            </a:r>
            <a:r>
              <a:rPr lang="en-US" sz="3200" dirty="0"/>
              <a:t>: The two policy areas are coherent. GIs and TSGs contribute to and complement direct payments in ensuring a fair income for agricultural primary producers. </a:t>
            </a:r>
            <a:endParaRPr lang="en-GB" sz="3200" dirty="0"/>
          </a:p>
          <a:p>
            <a:r>
              <a:rPr lang="en-US" sz="3200" b="1" dirty="0"/>
              <a:t>The Common Market </a:t>
            </a:r>
            <a:r>
              <a:rPr lang="en-US" sz="3200" b="1" dirty="0" err="1"/>
              <a:t>Organisation</a:t>
            </a:r>
            <a:r>
              <a:rPr lang="en-US" sz="3200" dirty="0"/>
              <a:t>: The two policy areas are coherent, in particular regarding th</a:t>
            </a:r>
            <a:r>
              <a:rPr lang="en-US" dirty="0"/>
              <a:t>e </a:t>
            </a:r>
            <a:r>
              <a:rPr lang="en-US" sz="3200" dirty="0"/>
              <a:t>strengthening of farmers’ bargaining power and the increase of their returns from the market. </a:t>
            </a:r>
            <a:endParaRPr lang="en-GB" sz="3200" dirty="0"/>
          </a:p>
          <a:p>
            <a:r>
              <a:rPr lang="en-US" sz="3200" b="1" dirty="0"/>
              <a:t>The Rural Development policy</a:t>
            </a:r>
            <a:r>
              <a:rPr lang="en-US" sz="3200" dirty="0"/>
              <a:t>: The two policies are coherent. GIs and TSGs contribute to and complement the RDP in stimulating vibrant rural areas in the EU. </a:t>
            </a:r>
          </a:p>
          <a:p>
            <a:pPr lvl="1">
              <a:buFontTx/>
              <a:buChar char="-"/>
            </a:pPr>
            <a:r>
              <a:rPr lang="en-US" sz="2700" dirty="0"/>
              <a:t>In the future, attention should be paid to the risk of supporting, from the RDP, national/regional schemes where the products that form part of the scheme have limited distinction from products that are not part of the scheme, as this may risk watering down the value associated with the GI and TSG schemes. </a:t>
            </a:r>
          </a:p>
          <a:p>
            <a:pPr lvl="0"/>
            <a:r>
              <a:rPr lang="en-US" sz="3200" b="1" dirty="0"/>
              <a:t>Promotion policy: </a:t>
            </a:r>
            <a:r>
              <a:rPr lang="en-US" sz="3200" dirty="0"/>
              <a:t>The two policies are overall coherent, and important synergies between the two policy areas have been identified:</a:t>
            </a:r>
          </a:p>
          <a:p>
            <a:pPr lvl="1">
              <a:buFontTx/>
              <a:buChar char="-"/>
            </a:pPr>
            <a:r>
              <a:rPr lang="en-GB" sz="2700" dirty="0"/>
              <a:t>For EU Quality policy: promotion programmes increases the visibility of such products in new markets</a:t>
            </a:r>
          </a:p>
          <a:p>
            <a:pPr lvl="1">
              <a:buFontTx/>
              <a:buChar char="-"/>
            </a:pPr>
            <a:r>
              <a:rPr lang="en-GB" sz="2700" dirty="0"/>
              <a:t>For Promotion policy: GIs act as powerful ambassadors for the quality of EU agri-food products, contributing to the achievement of the objective to enhance the competitiveness of the EU sectors. </a:t>
            </a:r>
            <a:endParaRPr lang="en-US" sz="2700" dirty="0"/>
          </a:p>
          <a:p>
            <a:pPr lvl="1">
              <a:buFontTx/>
              <a:buChar char="-"/>
            </a:pPr>
            <a:r>
              <a:rPr lang="en-US" sz="2700" dirty="0"/>
              <a:t>Additional synergies could be achieved by strengthening the link with origin in promotion </a:t>
            </a:r>
            <a:r>
              <a:rPr lang="en-US" sz="2700" dirty="0" err="1"/>
              <a:t>programmes</a:t>
            </a:r>
            <a:r>
              <a:rPr lang="en-US" sz="2700" dirty="0"/>
              <a:t> targeting GIs</a:t>
            </a:r>
          </a:p>
          <a:p>
            <a:r>
              <a:rPr lang="en-US" sz="3200" b="1" dirty="0"/>
              <a:t>Organic policy: </a:t>
            </a:r>
            <a:r>
              <a:rPr lang="en-GB" sz="3200" dirty="0"/>
              <a:t>The two policies are overall coherent in terms of objectives, in that they both form part of the Union’s agricultural product quality schemes.</a:t>
            </a:r>
          </a:p>
          <a:p>
            <a:pPr lvl="1">
              <a:buFontTx/>
              <a:buChar char="-"/>
            </a:pPr>
            <a:r>
              <a:rPr lang="en-GB" sz="2700" dirty="0"/>
              <a:t>They also show similarities in terms of implementation (EU framework, logo, scope, control system),</a:t>
            </a:r>
          </a:p>
          <a:p>
            <a:pPr lvl="1">
              <a:buFontTx/>
              <a:buChar char="-"/>
            </a:pPr>
            <a:r>
              <a:rPr lang="en-GB" sz="2700" dirty="0"/>
              <a:t>Main differences: organic production and control rules set horizontally whereas for GI products they are set ad-hoc in each single product specification,</a:t>
            </a:r>
          </a:p>
          <a:p>
            <a:pPr lvl="1">
              <a:buFontTx/>
              <a:buChar char="-"/>
            </a:pPr>
            <a:r>
              <a:rPr lang="en-GB" sz="2700" dirty="0"/>
              <a:t>Based on data collected, it appears that there is no competition between the two policy schemes.</a:t>
            </a:r>
          </a:p>
          <a:p>
            <a:pPr lvl="1">
              <a:buFontTx/>
              <a:buChar char="-"/>
            </a:pPr>
            <a:r>
              <a:rPr lang="en-GB" sz="2700" dirty="0"/>
              <a:t>Synergies could be sought in the future by strengthening the link between GIs and environmental protection. </a:t>
            </a:r>
          </a:p>
        </p:txBody>
      </p:sp>
    </p:spTree>
    <p:extLst>
      <p:ext uri="{BB962C8B-B14F-4D97-AF65-F5344CB8AC3E}">
        <p14:creationId xmlns:p14="http://schemas.microsoft.com/office/powerpoint/2010/main" val="31007199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CF1D-7374-45F3-810D-52CB3C75FF2F}"/>
              </a:ext>
            </a:extLst>
          </p:cNvPr>
          <p:cNvSpPr>
            <a:spLocks noGrp="1"/>
          </p:cNvSpPr>
          <p:nvPr>
            <p:ph type="title"/>
          </p:nvPr>
        </p:nvSpPr>
        <p:spPr/>
        <p:txBody>
          <a:bodyPr>
            <a:noAutofit/>
          </a:bodyPr>
          <a:lstStyle/>
          <a:p>
            <a:r>
              <a:rPr lang="en-US" sz="3200" dirty="0"/>
              <a:t>Coherence - Coherence GIs/TSGs with wider EU policies (ESQ 15)</a:t>
            </a:r>
            <a:endParaRPr lang="fr-FR" sz="3200" dirty="0"/>
          </a:p>
        </p:txBody>
      </p:sp>
      <p:sp>
        <p:nvSpPr>
          <p:cNvPr id="3" name="Espace réservé du contenu 2">
            <a:extLst>
              <a:ext uri="{FF2B5EF4-FFF2-40B4-BE49-F238E27FC236}">
                <a16:creationId xmlns:a16="http://schemas.microsoft.com/office/drawing/2014/main" id="{0D58B86B-A84D-413F-A267-CF5B57D54FA7}"/>
              </a:ext>
            </a:extLst>
          </p:cNvPr>
          <p:cNvSpPr>
            <a:spLocks noGrp="1"/>
          </p:cNvSpPr>
          <p:nvPr>
            <p:ph idx="1"/>
          </p:nvPr>
        </p:nvSpPr>
        <p:spPr>
          <a:xfrm>
            <a:off x="762000" y="1268760"/>
            <a:ext cx="8077200" cy="5112568"/>
          </a:xfrm>
        </p:spPr>
        <p:txBody>
          <a:bodyPr>
            <a:normAutofit lnSpcReduction="10000"/>
          </a:bodyPr>
          <a:lstStyle/>
          <a:p>
            <a:pPr lvl="0">
              <a:spcBef>
                <a:spcPts val="0"/>
              </a:spcBef>
            </a:pPr>
            <a:r>
              <a:rPr lang="en-US" sz="1400" b="1" dirty="0"/>
              <a:t>Health</a:t>
            </a:r>
            <a:endParaRPr lang="en-GB" sz="1400" dirty="0"/>
          </a:p>
          <a:p>
            <a:pPr lvl="1">
              <a:spcBef>
                <a:spcPts val="0"/>
              </a:spcBef>
            </a:pPr>
            <a:r>
              <a:rPr lang="en-US" sz="1200" dirty="0"/>
              <a:t>The concept of quality conveyed by EU quality schemes is linked to origin and know-how, and not directly linked with the nutritional properties and profiles of the concerned products.  </a:t>
            </a:r>
            <a:endParaRPr lang="en-GB" sz="1200" dirty="0"/>
          </a:p>
          <a:p>
            <a:pPr lvl="1">
              <a:spcBef>
                <a:spcPts val="0"/>
              </a:spcBef>
            </a:pPr>
            <a:r>
              <a:rPr lang="en-US" sz="1200" dirty="0"/>
              <a:t>No inconsistencies between the EU quality and health policy, as the two policies pursue theoretically different objectives. </a:t>
            </a:r>
          </a:p>
          <a:p>
            <a:pPr>
              <a:spcBef>
                <a:spcPts val="0"/>
              </a:spcBef>
            </a:pPr>
            <a:r>
              <a:rPr lang="en-US" sz="1400" b="1" dirty="0"/>
              <a:t>Information to consumers</a:t>
            </a:r>
            <a:endParaRPr lang="en-GB" sz="1400" b="1" dirty="0"/>
          </a:p>
          <a:p>
            <a:pPr lvl="1">
              <a:spcBef>
                <a:spcPts val="0"/>
              </a:spcBef>
            </a:pPr>
            <a:r>
              <a:rPr lang="en-US" sz="1200" dirty="0"/>
              <a:t>The quality schemes are to a certain degree coherent with the policy on information to consumers. The food information to consumers regulation (FIC) applies without prejudice to GI and TSG products.</a:t>
            </a:r>
            <a:endParaRPr lang="en-GB" sz="1200" dirty="0"/>
          </a:p>
          <a:p>
            <a:pPr lvl="1">
              <a:spcBef>
                <a:spcPts val="0"/>
              </a:spcBef>
            </a:pPr>
            <a:r>
              <a:rPr lang="en-US" sz="1200" dirty="0"/>
              <a:t>There are various legal frameworks that refer to products’ origin, at different regulatory levels and pursuing specific objectives, which could cause confusion among consumers. </a:t>
            </a:r>
            <a:endParaRPr lang="en-GB" sz="1200" dirty="0"/>
          </a:p>
          <a:p>
            <a:pPr lvl="1">
              <a:spcBef>
                <a:spcPts val="0"/>
              </a:spcBef>
            </a:pPr>
            <a:r>
              <a:rPr lang="en-US" sz="1200" dirty="0"/>
              <a:t>A future extension of the application of the requirements of origin labelling of the primary ingredient to GIs requires an assessment of its impact. </a:t>
            </a:r>
            <a:r>
              <a:rPr lang="fr-FR" sz="1200" dirty="0"/>
              <a:t> </a:t>
            </a:r>
          </a:p>
          <a:p>
            <a:pPr lvl="0">
              <a:spcBef>
                <a:spcPts val="0"/>
              </a:spcBef>
            </a:pPr>
            <a:r>
              <a:rPr lang="en-US" sz="1400" b="1" dirty="0"/>
              <a:t>Food Safety</a:t>
            </a:r>
            <a:endParaRPr lang="en-GB" sz="1400" dirty="0"/>
          </a:p>
          <a:p>
            <a:pPr lvl="1">
              <a:lnSpc>
                <a:spcPct val="110000"/>
              </a:lnSpc>
              <a:spcBef>
                <a:spcPts val="0"/>
              </a:spcBef>
            </a:pPr>
            <a:r>
              <a:rPr lang="en-US" sz="1200" dirty="0"/>
              <a:t>Overall, there is coherence between EU quality policy and food safety policy, as all food products (including GIs and TSGs) have to comply with the EU legislation on food safety. </a:t>
            </a:r>
            <a:endParaRPr lang="en-GB" sz="1200" dirty="0"/>
          </a:p>
          <a:p>
            <a:pPr lvl="1">
              <a:lnSpc>
                <a:spcPct val="110000"/>
              </a:lnSpc>
              <a:spcBef>
                <a:spcPts val="0"/>
              </a:spcBef>
            </a:pPr>
            <a:r>
              <a:rPr lang="en-US" sz="1200" dirty="0"/>
              <a:t>Some traditional products, among which PDOs, PGIs and TSGs, can be granted specific derogations from hygiene requirements in order to allow their continued use; those derogations do not put at risk the safety of the food.</a:t>
            </a:r>
            <a:endParaRPr lang="en-GB" sz="1200" dirty="0"/>
          </a:p>
          <a:p>
            <a:pPr lvl="1">
              <a:lnSpc>
                <a:spcPct val="110000"/>
              </a:lnSpc>
              <a:spcBef>
                <a:spcPts val="0"/>
              </a:spcBef>
            </a:pPr>
            <a:r>
              <a:rPr lang="en-US" sz="1200" dirty="0"/>
              <a:t>The definition of “traditional” in different pieces of legislation should be further clarified, especially in order to clarify the scope of application of specific derogations for traditional methods/products. </a:t>
            </a:r>
            <a:endParaRPr lang="en-GB" sz="1200" dirty="0"/>
          </a:p>
          <a:p>
            <a:pPr>
              <a:spcBef>
                <a:spcPts val="0"/>
              </a:spcBef>
            </a:pPr>
            <a:r>
              <a:rPr lang="en-US" sz="1400" b="1" dirty="0"/>
              <a:t>Trade policy: </a:t>
            </a:r>
          </a:p>
          <a:p>
            <a:pPr lvl="1">
              <a:spcBef>
                <a:spcPts val="0"/>
              </a:spcBef>
            </a:pPr>
            <a:r>
              <a:rPr lang="en-US" sz="1200" dirty="0"/>
              <a:t>The overall policy objectives are aligned. B</a:t>
            </a:r>
            <a:r>
              <a:rPr lang="en-GB" sz="1200" dirty="0"/>
              <a:t>y including GIs in multilateral and bilateral trade agreements, the objectives of the GI policy are amplified at global level by trade policy, which promotes the protection and enforcement in third countries of GIs. This has positive effects both on the internal market and in developing countries. </a:t>
            </a:r>
          </a:p>
          <a:p>
            <a:pPr>
              <a:spcBef>
                <a:spcPts val="0"/>
              </a:spcBef>
            </a:pPr>
            <a:r>
              <a:rPr lang="en-GB" sz="1400" b="1" dirty="0"/>
              <a:t>Internal market</a:t>
            </a:r>
            <a:r>
              <a:rPr lang="en-GB" sz="1400" dirty="0"/>
              <a:t>: </a:t>
            </a:r>
          </a:p>
          <a:p>
            <a:pPr lvl="1">
              <a:spcBef>
                <a:spcPts val="0"/>
              </a:spcBef>
            </a:pPr>
            <a:r>
              <a:rPr lang="en-GB" sz="1200" dirty="0"/>
              <a:t>The overall policy objectives are aligned. The derogations provided for PDO/PGIs from the competition policy do not undermine the functioning of the internal market. The tools available for the enforcement of EU quality policy are overall coherent with those available for other IPRs, although the protection of domain names including GI names still remains to be solved. </a:t>
            </a:r>
          </a:p>
          <a:p>
            <a:pPr>
              <a:spcBef>
                <a:spcPts val="0"/>
              </a:spcBef>
            </a:pPr>
            <a:endParaRPr lang="fr-FR" sz="1200" dirty="0"/>
          </a:p>
        </p:txBody>
      </p:sp>
    </p:spTree>
    <p:extLst>
      <p:ext uri="{BB962C8B-B14F-4D97-AF65-F5344CB8AC3E}">
        <p14:creationId xmlns:p14="http://schemas.microsoft.com/office/powerpoint/2010/main" val="23125745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E43FFE-3159-4942-9CD6-29D64BAF8B06}"/>
              </a:ext>
            </a:extLst>
          </p:cNvPr>
          <p:cNvSpPr>
            <a:spLocks noGrp="1"/>
          </p:cNvSpPr>
          <p:nvPr>
            <p:ph type="title"/>
          </p:nvPr>
        </p:nvSpPr>
        <p:spPr>
          <a:xfrm>
            <a:off x="2085456" y="764704"/>
            <a:ext cx="4790800" cy="1557139"/>
          </a:xfrm>
        </p:spPr>
        <p:txBody>
          <a:bodyPr/>
          <a:lstStyle/>
          <a:p>
            <a:r>
              <a:rPr lang="fr-FR" dirty="0"/>
              <a:t>EU </a:t>
            </a:r>
            <a:r>
              <a:rPr lang="fr-FR" dirty="0" err="1"/>
              <a:t>added</a:t>
            </a:r>
            <a:r>
              <a:rPr lang="fr-FR" dirty="0"/>
              <a:t> value</a:t>
            </a:r>
            <a:br>
              <a:rPr lang="fr-FR" dirty="0"/>
            </a:br>
            <a:r>
              <a:rPr lang="fr-FR" dirty="0"/>
              <a:t>ESQ 16</a:t>
            </a:r>
          </a:p>
        </p:txBody>
      </p:sp>
      <p:graphicFrame>
        <p:nvGraphicFramePr>
          <p:cNvPr id="4" name="Tableau 4">
            <a:extLst>
              <a:ext uri="{FF2B5EF4-FFF2-40B4-BE49-F238E27FC236}">
                <a16:creationId xmlns:a16="http://schemas.microsoft.com/office/drawing/2014/main" id="{74B29BF7-6049-46A8-803A-8884A21D04C0}"/>
              </a:ext>
            </a:extLst>
          </p:cNvPr>
          <p:cNvGraphicFramePr>
            <a:graphicFrameLocks noGrp="1"/>
          </p:cNvGraphicFramePr>
          <p:nvPr>
            <p:extLst>
              <p:ext uri="{D42A27DB-BD31-4B8C-83A1-F6EECF244321}">
                <p14:modId xmlns:p14="http://schemas.microsoft.com/office/powerpoint/2010/main" val="3093088443"/>
              </p:ext>
            </p:extLst>
          </p:nvPr>
        </p:nvGraphicFramePr>
        <p:xfrm>
          <a:off x="2058852" y="2924943"/>
          <a:ext cx="6113548" cy="1201426"/>
        </p:xfrm>
        <a:graphic>
          <a:graphicData uri="http://schemas.openxmlformats.org/drawingml/2006/table">
            <a:tbl>
              <a:tblPr firstRow="1" bandRow="1">
                <a:tableStyleId>{5C22544A-7EE6-4342-B048-85BDC9FD1C3A}</a:tableStyleId>
              </a:tblPr>
              <a:tblGrid>
                <a:gridCol w="1034746">
                  <a:extLst>
                    <a:ext uri="{9D8B030D-6E8A-4147-A177-3AD203B41FA5}">
                      <a16:colId xmlns:a16="http://schemas.microsoft.com/office/drawing/2014/main" val="3975554554"/>
                    </a:ext>
                  </a:extLst>
                </a:gridCol>
                <a:gridCol w="5078802">
                  <a:extLst>
                    <a:ext uri="{9D8B030D-6E8A-4147-A177-3AD203B41FA5}">
                      <a16:colId xmlns:a16="http://schemas.microsoft.com/office/drawing/2014/main" val="1497623662"/>
                    </a:ext>
                  </a:extLst>
                </a:gridCol>
              </a:tblGrid>
              <a:tr h="504057">
                <a:tc>
                  <a:txBody>
                    <a:bodyPr/>
                    <a:lstStyle/>
                    <a:p>
                      <a:pPr algn="ctr"/>
                      <a:r>
                        <a:rPr lang="fr-FR" sz="2400" dirty="0"/>
                        <a:t>No</a:t>
                      </a:r>
                    </a:p>
                  </a:txBody>
                  <a:tcPr/>
                </a:tc>
                <a:tc>
                  <a:txBody>
                    <a:bodyPr/>
                    <a:lstStyle/>
                    <a:p>
                      <a:pPr algn="ctr"/>
                      <a:r>
                        <a:rPr lang="fr-FR" sz="2400" dirty="0" err="1"/>
                        <a:t>ESQs</a:t>
                      </a:r>
                      <a:endParaRPr lang="fr-FR" sz="2400" dirty="0"/>
                    </a:p>
                  </a:txBody>
                  <a:tcPr/>
                </a:tc>
                <a:extLst>
                  <a:ext uri="{0D108BD9-81ED-4DB2-BD59-A6C34878D82A}">
                    <a16:rowId xmlns:a16="http://schemas.microsoft.com/office/drawing/2014/main" val="1540384097"/>
                  </a:ext>
                </a:extLst>
              </a:tr>
              <a:tr h="697369">
                <a:tc>
                  <a:txBody>
                    <a:bodyPr/>
                    <a:lstStyle/>
                    <a:p>
                      <a:pPr algn="ctr">
                        <a:spcBef>
                          <a:spcPts val="600"/>
                        </a:spcBef>
                        <a:spcAft>
                          <a:spcPts val="600"/>
                        </a:spcAft>
                      </a:pPr>
                      <a:r>
                        <a:rPr kumimoji="0" lang="en-US" sz="2400" kern="1200" dirty="0">
                          <a:solidFill>
                            <a:schemeClr val="dk1"/>
                          </a:solidFill>
                          <a:effectLst/>
                          <a:latin typeface="+mn-lt"/>
                          <a:ea typeface="+mn-ea"/>
                          <a:cs typeface="+mn-cs"/>
                        </a:rPr>
                        <a:t>16</a:t>
                      </a:r>
                      <a:endParaRPr kumimoji="0" lang="fr-FR" sz="2400" kern="1200" dirty="0">
                        <a:solidFill>
                          <a:schemeClr val="dk1"/>
                        </a:solidFill>
                        <a:effectLst/>
                        <a:latin typeface="+mn-lt"/>
                        <a:ea typeface="+mn-ea"/>
                        <a:cs typeface="+mn-cs"/>
                      </a:endParaRPr>
                    </a:p>
                  </a:txBody>
                  <a:tcPr marL="68580" marR="68580" marT="0" marB="0" anchor="ctr"/>
                </a:tc>
                <a:tc>
                  <a:txBody>
                    <a:bodyPr/>
                    <a:lstStyle/>
                    <a:p>
                      <a:pPr algn="l"/>
                      <a:r>
                        <a:rPr kumimoji="0" lang="en-GB" sz="2400" kern="1200" dirty="0">
                          <a:solidFill>
                            <a:schemeClr val="dk1"/>
                          </a:solidFill>
                          <a:effectLst/>
                          <a:latin typeface="+mn-lt"/>
                          <a:ea typeface="+mn-ea"/>
                          <a:cs typeface="+mn-cs"/>
                        </a:rPr>
                        <a:t>EU added value regarding GIs and TSGs</a:t>
                      </a:r>
                      <a:endParaRPr kumimoji="0" lang="fr-FR" sz="24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2688653926"/>
                  </a:ext>
                </a:extLst>
              </a:tr>
            </a:tbl>
          </a:graphicData>
        </a:graphic>
      </p:graphicFrame>
    </p:spTree>
    <p:extLst>
      <p:ext uri="{BB962C8B-B14F-4D97-AF65-F5344CB8AC3E}">
        <p14:creationId xmlns:p14="http://schemas.microsoft.com/office/powerpoint/2010/main" val="2429984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CF1D-7374-45F3-810D-52CB3C75FF2F}"/>
              </a:ext>
            </a:extLst>
          </p:cNvPr>
          <p:cNvSpPr>
            <a:spLocks noGrp="1"/>
          </p:cNvSpPr>
          <p:nvPr>
            <p:ph type="title"/>
          </p:nvPr>
        </p:nvSpPr>
        <p:spPr/>
        <p:txBody>
          <a:bodyPr>
            <a:noAutofit/>
          </a:bodyPr>
          <a:lstStyle/>
          <a:p>
            <a:r>
              <a:rPr lang="en-US" sz="3600" dirty="0"/>
              <a:t>EU added value (ESQ 16)</a:t>
            </a:r>
            <a:endParaRPr lang="fr-FR" sz="3600" dirty="0"/>
          </a:p>
        </p:txBody>
      </p:sp>
      <p:sp>
        <p:nvSpPr>
          <p:cNvPr id="3" name="Espace réservé du contenu 2">
            <a:extLst>
              <a:ext uri="{FF2B5EF4-FFF2-40B4-BE49-F238E27FC236}">
                <a16:creationId xmlns:a16="http://schemas.microsoft.com/office/drawing/2014/main" id="{0D58B86B-A84D-413F-A267-CF5B57D54FA7}"/>
              </a:ext>
            </a:extLst>
          </p:cNvPr>
          <p:cNvSpPr>
            <a:spLocks noGrp="1"/>
          </p:cNvSpPr>
          <p:nvPr>
            <p:ph idx="1"/>
          </p:nvPr>
        </p:nvSpPr>
        <p:spPr/>
        <p:txBody>
          <a:bodyPr>
            <a:normAutofit fontScale="70000" lnSpcReduction="20000"/>
          </a:bodyPr>
          <a:lstStyle/>
          <a:p>
            <a:pPr>
              <a:lnSpc>
                <a:spcPct val="120000"/>
              </a:lnSpc>
              <a:spcBef>
                <a:spcPts val="0"/>
              </a:spcBef>
            </a:pPr>
            <a:r>
              <a:rPr lang="en-US" dirty="0"/>
              <a:t>There is a clear EU added value regarding GIs/TSG. </a:t>
            </a:r>
            <a:endParaRPr lang="fr-FR" sz="2700" dirty="0"/>
          </a:p>
          <a:p>
            <a:pPr>
              <a:lnSpc>
                <a:spcPct val="120000"/>
              </a:lnSpc>
              <a:spcBef>
                <a:spcPts val="0"/>
              </a:spcBef>
            </a:pPr>
            <a:r>
              <a:rPr lang="en-US" dirty="0"/>
              <a:t>Without EU framework, the GI/TSG scheme may not exist in each MS and may not be homogeneous in the MS where it is established</a:t>
            </a:r>
          </a:p>
          <a:p>
            <a:pPr>
              <a:lnSpc>
                <a:spcPct val="120000"/>
              </a:lnSpc>
              <a:spcBef>
                <a:spcPts val="0"/>
              </a:spcBef>
            </a:pPr>
            <a:r>
              <a:rPr lang="en-US" dirty="0"/>
              <a:t>The involvement of the EU in GIs is a driver at international level (for instance: entry in force of the Geneva Act)</a:t>
            </a:r>
          </a:p>
          <a:p>
            <a:pPr>
              <a:lnSpc>
                <a:spcPct val="120000"/>
              </a:lnSpc>
              <a:spcBef>
                <a:spcPts val="0"/>
              </a:spcBef>
            </a:pPr>
            <a:r>
              <a:rPr lang="en-US" sz="3200" dirty="0"/>
              <a:t>The EU level scrutiny is estimated at EUR 33 500 for each application (0.01% to 0.3% of 10 years sales value for a GI/TSG)</a:t>
            </a:r>
          </a:p>
          <a:p>
            <a:pPr>
              <a:lnSpc>
                <a:spcPct val="120000"/>
              </a:lnSpc>
              <a:spcBef>
                <a:spcPts val="0"/>
              </a:spcBef>
            </a:pPr>
            <a:r>
              <a:rPr lang="en-US" sz="3200" dirty="0"/>
              <a:t>The scrutiny at EU level allows the homogeneity of the procedures while we observe large differences among MS</a:t>
            </a:r>
            <a:endParaRPr lang="fr-FR" sz="3200" dirty="0"/>
          </a:p>
          <a:p>
            <a:pPr>
              <a:lnSpc>
                <a:spcPct val="120000"/>
              </a:lnSpc>
              <a:spcBef>
                <a:spcPts val="0"/>
              </a:spcBef>
            </a:pPr>
            <a:r>
              <a:rPr lang="en-US" sz="3200" dirty="0"/>
              <a:t>The registration of small-scale GIs/TSGs at national level only:</a:t>
            </a:r>
          </a:p>
          <a:p>
            <a:pPr lvl="1">
              <a:lnSpc>
                <a:spcPct val="120000"/>
              </a:lnSpc>
              <a:spcBef>
                <a:spcPts val="0"/>
              </a:spcBef>
            </a:pPr>
            <a:r>
              <a:rPr lang="en-US" sz="2800" dirty="0"/>
              <a:t>would allow a strong decrease of the number of GIs/TSGs which account for a limited economic value</a:t>
            </a:r>
          </a:p>
          <a:p>
            <a:pPr lvl="1">
              <a:lnSpc>
                <a:spcPct val="120000"/>
              </a:lnSpc>
              <a:spcBef>
                <a:spcPts val="0"/>
              </a:spcBef>
            </a:pPr>
            <a:r>
              <a:rPr lang="en-US" sz="2800" dirty="0"/>
              <a:t>would lead to several difficulties</a:t>
            </a:r>
            <a:endParaRPr lang="en-US" dirty="0"/>
          </a:p>
        </p:txBody>
      </p:sp>
    </p:spTree>
    <p:extLst>
      <p:ext uri="{BB962C8B-B14F-4D97-AF65-F5344CB8AC3E}">
        <p14:creationId xmlns:p14="http://schemas.microsoft.com/office/powerpoint/2010/main" val="1238415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E43FFE-3159-4942-9CD6-29D64BAF8B06}"/>
              </a:ext>
            </a:extLst>
          </p:cNvPr>
          <p:cNvSpPr>
            <a:spLocks noGrp="1"/>
          </p:cNvSpPr>
          <p:nvPr>
            <p:ph type="title"/>
          </p:nvPr>
        </p:nvSpPr>
        <p:spPr>
          <a:xfrm>
            <a:off x="2085456" y="764704"/>
            <a:ext cx="4790800" cy="1557139"/>
          </a:xfrm>
        </p:spPr>
        <p:txBody>
          <a:bodyPr/>
          <a:lstStyle/>
          <a:p>
            <a:r>
              <a:rPr lang="fr-FR" dirty="0"/>
              <a:t>Recommandations</a:t>
            </a:r>
          </a:p>
        </p:txBody>
      </p:sp>
    </p:spTree>
    <p:extLst>
      <p:ext uri="{BB962C8B-B14F-4D97-AF65-F5344CB8AC3E}">
        <p14:creationId xmlns:p14="http://schemas.microsoft.com/office/powerpoint/2010/main" val="3548079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B043A3-B771-40BA-950B-E26C27B701A7}"/>
              </a:ext>
            </a:extLst>
          </p:cNvPr>
          <p:cNvSpPr>
            <a:spLocks noGrp="1"/>
          </p:cNvSpPr>
          <p:nvPr>
            <p:ph type="title"/>
          </p:nvPr>
        </p:nvSpPr>
        <p:spPr/>
        <p:txBody>
          <a:bodyPr>
            <a:normAutofit/>
          </a:bodyPr>
          <a:lstStyle/>
          <a:p>
            <a:r>
              <a:rPr lang="fr-FR" dirty="0" err="1"/>
              <a:t>Recommendations</a:t>
            </a:r>
            <a:endParaRPr lang="fr-FR" dirty="0"/>
          </a:p>
        </p:txBody>
      </p:sp>
      <p:graphicFrame>
        <p:nvGraphicFramePr>
          <p:cNvPr id="8" name="Tableau 7">
            <a:extLst>
              <a:ext uri="{FF2B5EF4-FFF2-40B4-BE49-F238E27FC236}">
                <a16:creationId xmlns:a16="http://schemas.microsoft.com/office/drawing/2014/main" id="{4E0B5C1A-638F-476B-9163-AB9172577783}"/>
              </a:ext>
            </a:extLst>
          </p:cNvPr>
          <p:cNvGraphicFramePr>
            <a:graphicFrameLocks noGrp="1"/>
          </p:cNvGraphicFramePr>
          <p:nvPr>
            <p:extLst>
              <p:ext uri="{D42A27DB-BD31-4B8C-83A1-F6EECF244321}">
                <p14:modId xmlns:p14="http://schemas.microsoft.com/office/powerpoint/2010/main" val="1754412178"/>
              </p:ext>
            </p:extLst>
          </p:nvPr>
        </p:nvGraphicFramePr>
        <p:xfrm>
          <a:off x="683568" y="1268767"/>
          <a:ext cx="8352928" cy="5616617"/>
        </p:xfrm>
        <a:graphic>
          <a:graphicData uri="http://schemas.openxmlformats.org/drawingml/2006/table">
            <a:tbl>
              <a:tblPr firstRow="1" bandRow="1">
                <a:tableStyleId>{5C22544A-7EE6-4342-B048-85BDC9FD1C3A}</a:tableStyleId>
              </a:tblPr>
              <a:tblGrid>
                <a:gridCol w="662112">
                  <a:extLst>
                    <a:ext uri="{9D8B030D-6E8A-4147-A177-3AD203B41FA5}">
                      <a16:colId xmlns:a16="http://schemas.microsoft.com/office/drawing/2014/main" val="2463254268"/>
                    </a:ext>
                  </a:extLst>
                </a:gridCol>
                <a:gridCol w="7690816">
                  <a:extLst>
                    <a:ext uri="{9D8B030D-6E8A-4147-A177-3AD203B41FA5}">
                      <a16:colId xmlns:a16="http://schemas.microsoft.com/office/drawing/2014/main" val="2188468283"/>
                    </a:ext>
                  </a:extLst>
                </a:gridCol>
              </a:tblGrid>
              <a:tr h="328197">
                <a:tc>
                  <a:txBody>
                    <a:bodyPr/>
                    <a:lstStyle/>
                    <a:p>
                      <a:pPr algn="ctr" rtl="0" fontAlgn="ctr"/>
                      <a:r>
                        <a:rPr lang="fr-FR" sz="1600" b="0" i="0" u="none" strike="noStrike" dirty="0">
                          <a:solidFill>
                            <a:schemeClr val="bg1"/>
                          </a:solidFill>
                          <a:effectLst/>
                          <a:latin typeface="+mn-lt"/>
                        </a:rPr>
                        <a:t>Nb</a:t>
                      </a:r>
                    </a:p>
                  </a:txBody>
                  <a:tcPr marL="9525" marR="9525" marT="9525" marB="0" anchor="ctr"/>
                </a:tc>
                <a:tc>
                  <a:txBody>
                    <a:bodyPr/>
                    <a:lstStyle/>
                    <a:p>
                      <a:pPr algn="ctr" rtl="0" fontAlgn="ctr"/>
                      <a:r>
                        <a:rPr lang="en-US" sz="1600" b="0" i="0" u="none" strike="noStrike" dirty="0" err="1">
                          <a:solidFill>
                            <a:schemeClr val="bg1"/>
                          </a:solidFill>
                          <a:effectLst/>
                          <a:latin typeface="+mn-lt"/>
                        </a:rPr>
                        <a:t>Reco</a:t>
                      </a:r>
                      <a:endParaRPr lang="en-US" sz="1600" b="0" i="0" u="none" strike="noStrike" dirty="0">
                        <a:solidFill>
                          <a:schemeClr val="bg1"/>
                        </a:solidFill>
                        <a:effectLst/>
                        <a:latin typeface="+mn-lt"/>
                      </a:endParaRPr>
                    </a:p>
                  </a:txBody>
                  <a:tcPr marL="9525" marR="9525" marT="9525" marB="0" anchor="ctr"/>
                </a:tc>
                <a:extLst>
                  <a:ext uri="{0D108BD9-81ED-4DB2-BD59-A6C34878D82A}">
                    <a16:rowId xmlns:a16="http://schemas.microsoft.com/office/drawing/2014/main" val="2730814606"/>
                  </a:ext>
                </a:extLst>
              </a:tr>
              <a:tr h="328197">
                <a:tc>
                  <a:txBody>
                    <a:bodyPr/>
                    <a:lstStyle/>
                    <a:p>
                      <a:pPr algn="just" rtl="0" fontAlgn="ctr"/>
                      <a:r>
                        <a:rPr lang="fr-FR" sz="1600" u="none" strike="noStrike" dirty="0">
                          <a:effectLst/>
                          <a:latin typeface="+mn-lt"/>
                        </a:rPr>
                        <a:t>1</a:t>
                      </a:r>
                      <a:endParaRPr lang="fr-FR" sz="1600" b="0" i="0" u="none" strike="noStrike" dirty="0">
                        <a:solidFill>
                          <a:srgbClr val="000000"/>
                        </a:solidFill>
                        <a:effectLst/>
                        <a:latin typeface="+mn-lt"/>
                      </a:endParaRPr>
                    </a:p>
                  </a:txBody>
                  <a:tcPr marL="9525" marR="9525" marT="9525" marB="0" anchor="ctr"/>
                </a:tc>
                <a:tc>
                  <a:txBody>
                    <a:bodyPr/>
                    <a:lstStyle/>
                    <a:p>
                      <a:pPr algn="just" rtl="0" fontAlgn="ctr"/>
                      <a:r>
                        <a:rPr lang="en-US" sz="1600" u="none" strike="noStrike" dirty="0">
                          <a:effectLst/>
                          <a:latin typeface="+mn-lt"/>
                        </a:rPr>
                        <a:t>Controls and IPR enforcement on the market and on export</a:t>
                      </a:r>
                      <a:endParaRPr lang="en-US"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116295134"/>
                  </a:ext>
                </a:extLst>
              </a:tr>
              <a:tr h="328197">
                <a:tc>
                  <a:txBody>
                    <a:bodyPr/>
                    <a:lstStyle/>
                    <a:p>
                      <a:pPr algn="just" rtl="0" fontAlgn="ctr"/>
                      <a:r>
                        <a:rPr lang="fr-FR" sz="1600" u="none" strike="noStrike" dirty="0">
                          <a:effectLst/>
                          <a:latin typeface="+mn-lt"/>
                        </a:rPr>
                        <a:t>2</a:t>
                      </a:r>
                      <a:endParaRPr lang="fr-FR" sz="1600" b="0" i="0" u="none" strike="noStrike" dirty="0">
                        <a:solidFill>
                          <a:srgbClr val="000000"/>
                        </a:solidFill>
                        <a:effectLst/>
                        <a:latin typeface="+mn-lt"/>
                      </a:endParaRPr>
                    </a:p>
                  </a:txBody>
                  <a:tcPr marL="9525" marR="9525" marT="9525" marB="0" anchor="ctr"/>
                </a:tc>
                <a:tc>
                  <a:txBody>
                    <a:bodyPr/>
                    <a:lstStyle/>
                    <a:p>
                      <a:pPr algn="just" rtl="0" fontAlgn="ctr"/>
                      <a:r>
                        <a:rPr lang="fr-FR" sz="1600" u="none" strike="noStrike" dirty="0">
                          <a:effectLst/>
                          <a:latin typeface="+mn-lt"/>
                        </a:rPr>
                        <a:t>Communication to </a:t>
                      </a:r>
                      <a:r>
                        <a:rPr lang="fr-FR" sz="1600" u="none" strike="noStrike" dirty="0" err="1">
                          <a:effectLst/>
                          <a:latin typeface="+mn-lt"/>
                        </a:rPr>
                        <a:t>consumers</a:t>
                      </a:r>
                      <a:endParaRPr lang="fr-FR"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894343291"/>
                  </a:ext>
                </a:extLst>
              </a:tr>
              <a:tr h="328197">
                <a:tc>
                  <a:txBody>
                    <a:bodyPr/>
                    <a:lstStyle/>
                    <a:p>
                      <a:pPr algn="just" rtl="0" fontAlgn="ctr"/>
                      <a:r>
                        <a:rPr lang="fr-FR" sz="1600" u="none" strike="noStrike">
                          <a:effectLst/>
                          <a:latin typeface="+mn-lt"/>
                        </a:rPr>
                        <a:t>3</a:t>
                      </a:r>
                      <a:endParaRPr lang="fr-FR" sz="1600" b="0" i="0" u="none" strike="noStrike">
                        <a:solidFill>
                          <a:srgbClr val="000000"/>
                        </a:solidFill>
                        <a:effectLst/>
                        <a:latin typeface="+mn-lt"/>
                      </a:endParaRPr>
                    </a:p>
                  </a:txBody>
                  <a:tcPr marL="9525" marR="9525" marT="9525" marB="0" anchor="ctr"/>
                </a:tc>
                <a:tc>
                  <a:txBody>
                    <a:bodyPr/>
                    <a:lstStyle/>
                    <a:p>
                      <a:pPr algn="just" rtl="0" fontAlgn="ctr"/>
                      <a:r>
                        <a:rPr lang="fr-FR" sz="1600" u="none" strike="noStrike" dirty="0">
                          <a:effectLst/>
                          <a:latin typeface="+mn-lt"/>
                        </a:rPr>
                        <a:t>Research on </a:t>
                      </a:r>
                      <a:r>
                        <a:rPr lang="fr-FR" sz="1600" u="none" strike="noStrike" dirty="0" err="1">
                          <a:effectLst/>
                          <a:latin typeface="+mn-lt"/>
                        </a:rPr>
                        <a:t>GIs</a:t>
                      </a:r>
                      <a:r>
                        <a:rPr lang="fr-FR" sz="1600" u="none" strike="noStrike" dirty="0">
                          <a:effectLst/>
                          <a:latin typeface="+mn-lt"/>
                        </a:rPr>
                        <a:t>/</a:t>
                      </a:r>
                      <a:r>
                        <a:rPr lang="fr-FR" sz="1600" u="none" strike="noStrike" dirty="0" err="1">
                          <a:effectLst/>
                          <a:latin typeface="+mn-lt"/>
                        </a:rPr>
                        <a:t>TSGs</a:t>
                      </a:r>
                      <a:endParaRPr lang="fr-FR"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169749866"/>
                  </a:ext>
                </a:extLst>
              </a:tr>
              <a:tr h="328197">
                <a:tc>
                  <a:txBody>
                    <a:bodyPr/>
                    <a:lstStyle/>
                    <a:p>
                      <a:pPr algn="just" rtl="0" fontAlgn="ctr"/>
                      <a:r>
                        <a:rPr lang="fr-FR" sz="1600" u="none" strike="noStrike">
                          <a:effectLst/>
                          <a:latin typeface="+mn-lt"/>
                        </a:rPr>
                        <a:t>4</a:t>
                      </a:r>
                      <a:endParaRPr lang="fr-FR" sz="1600" b="0" i="0" u="none" strike="noStrike">
                        <a:solidFill>
                          <a:srgbClr val="000000"/>
                        </a:solidFill>
                        <a:effectLst/>
                        <a:latin typeface="+mn-lt"/>
                      </a:endParaRPr>
                    </a:p>
                  </a:txBody>
                  <a:tcPr marL="9525" marR="9525" marT="9525" marB="0" anchor="ctr"/>
                </a:tc>
                <a:tc>
                  <a:txBody>
                    <a:bodyPr/>
                    <a:lstStyle/>
                    <a:p>
                      <a:pPr algn="just" rtl="0" fontAlgn="ctr"/>
                      <a:r>
                        <a:rPr lang="en-US" sz="1600" u="none" strike="noStrike" dirty="0">
                          <a:effectLst/>
                          <a:latin typeface="+mn-lt"/>
                        </a:rPr>
                        <a:t>Promote links between tourism and GIs/TSGs</a:t>
                      </a:r>
                      <a:endParaRPr lang="en-US"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609591104"/>
                  </a:ext>
                </a:extLst>
              </a:tr>
              <a:tr h="328197">
                <a:tc>
                  <a:txBody>
                    <a:bodyPr/>
                    <a:lstStyle/>
                    <a:p>
                      <a:pPr algn="just" rtl="0" fontAlgn="ctr"/>
                      <a:r>
                        <a:rPr lang="fr-FR" sz="1600" u="none" strike="noStrike">
                          <a:effectLst/>
                          <a:latin typeface="+mn-lt"/>
                        </a:rPr>
                        <a:t>5</a:t>
                      </a:r>
                      <a:endParaRPr lang="fr-FR" sz="1600" b="0" i="0" u="none" strike="noStrike">
                        <a:solidFill>
                          <a:srgbClr val="000000"/>
                        </a:solidFill>
                        <a:effectLst/>
                        <a:latin typeface="+mn-lt"/>
                      </a:endParaRPr>
                    </a:p>
                  </a:txBody>
                  <a:tcPr marL="9525" marR="9525" marT="9525" marB="0" anchor="ctr"/>
                </a:tc>
                <a:tc>
                  <a:txBody>
                    <a:bodyPr/>
                    <a:lstStyle/>
                    <a:p>
                      <a:pPr algn="just" rtl="0" fontAlgn="ctr"/>
                      <a:r>
                        <a:rPr lang="en-US" sz="1600" u="none" strike="noStrike" dirty="0">
                          <a:effectLst/>
                          <a:latin typeface="+mn-lt"/>
                        </a:rPr>
                        <a:t>Structuring of the value chains under GIs/TSGs</a:t>
                      </a:r>
                      <a:endParaRPr lang="en-US"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918781832"/>
                  </a:ext>
                </a:extLst>
              </a:tr>
              <a:tr h="328197">
                <a:tc>
                  <a:txBody>
                    <a:bodyPr/>
                    <a:lstStyle/>
                    <a:p>
                      <a:pPr algn="just" rtl="0" fontAlgn="ctr"/>
                      <a:r>
                        <a:rPr lang="fr-FR" sz="1600" u="none" strike="noStrike">
                          <a:effectLst/>
                          <a:latin typeface="+mn-lt"/>
                        </a:rPr>
                        <a:t>6</a:t>
                      </a:r>
                      <a:endParaRPr lang="fr-FR" sz="1600" b="0" i="0" u="none" strike="noStrike">
                        <a:solidFill>
                          <a:srgbClr val="000000"/>
                        </a:solidFill>
                        <a:effectLst/>
                        <a:latin typeface="+mn-lt"/>
                      </a:endParaRPr>
                    </a:p>
                  </a:txBody>
                  <a:tcPr marL="9525" marR="9525" marT="9525" marB="0" anchor="ctr"/>
                </a:tc>
                <a:tc>
                  <a:txBody>
                    <a:bodyPr/>
                    <a:lstStyle/>
                    <a:p>
                      <a:pPr algn="just" rtl="0" fontAlgn="ctr"/>
                      <a:r>
                        <a:rPr lang="en-US" sz="1600" u="none" strike="noStrike" dirty="0">
                          <a:effectLst/>
                          <a:latin typeface="+mn-lt"/>
                        </a:rPr>
                        <a:t>Regulation of supply for GIs value chains</a:t>
                      </a:r>
                      <a:endParaRPr lang="en-US"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3230365624"/>
                  </a:ext>
                </a:extLst>
              </a:tr>
              <a:tr h="328197">
                <a:tc>
                  <a:txBody>
                    <a:bodyPr/>
                    <a:lstStyle/>
                    <a:p>
                      <a:pPr algn="just" rtl="0" fontAlgn="ctr"/>
                      <a:r>
                        <a:rPr lang="fr-FR" sz="1600" u="none" strike="noStrike">
                          <a:effectLst/>
                          <a:latin typeface="+mn-lt"/>
                        </a:rPr>
                        <a:t>7</a:t>
                      </a:r>
                      <a:endParaRPr lang="fr-FR" sz="1600" b="0" i="0" u="none" strike="noStrike">
                        <a:solidFill>
                          <a:srgbClr val="000000"/>
                        </a:solidFill>
                        <a:effectLst/>
                        <a:latin typeface="+mn-lt"/>
                      </a:endParaRPr>
                    </a:p>
                  </a:txBody>
                  <a:tcPr marL="9525" marR="9525" marT="9525" marB="0" anchor="ctr"/>
                </a:tc>
                <a:tc>
                  <a:txBody>
                    <a:bodyPr/>
                    <a:lstStyle/>
                    <a:p>
                      <a:pPr algn="just" rtl="0" fontAlgn="ctr"/>
                      <a:r>
                        <a:rPr lang="fr-FR" sz="1600" u="none" strike="noStrike" dirty="0">
                          <a:effectLst/>
                          <a:latin typeface="+mn-lt"/>
                        </a:rPr>
                        <a:t>Simplification of the </a:t>
                      </a:r>
                      <a:r>
                        <a:rPr lang="fr-FR" sz="1600" u="none" strike="noStrike" dirty="0" err="1">
                          <a:effectLst/>
                          <a:latin typeface="+mn-lt"/>
                        </a:rPr>
                        <a:t>procedures</a:t>
                      </a:r>
                      <a:endParaRPr lang="fr-FR"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55416172"/>
                  </a:ext>
                </a:extLst>
              </a:tr>
              <a:tr h="328197">
                <a:tc>
                  <a:txBody>
                    <a:bodyPr/>
                    <a:lstStyle/>
                    <a:p>
                      <a:pPr algn="just" rtl="0" fontAlgn="ctr"/>
                      <a:r>
                        <a:rPr lang="fr-FR" sz="1600" u="none" strike="noStrike">
                          <a:effectLst/>
                          <a:latin typeface="+mn-lt"/>
                        </a:rPr>
                        <a:t>8</a:t>
                      </a:r>
                      <a:endParaRPr lang="fr-FR" sz="1600" b="0" i="0" u="none" strike="noStrike">
                        <a:solidFill>
                          <a:srgbClr val="000000"/>
                        </a:solidFill>
                        <a:effectLst/>
                        <a:latin typeface="+mn-lt"/>
                      </a:endParaRPr>
                    </a:p>
                  </a:txBody>
                  <a:tcPr marL="9525" marR="9525" marT="9525" marB="0" anchor="ctr"/>
                </a:tc>
                <a:tc>
                  <a:txBody>
                    <a:bodyPr/>
                    <a:lstStyle/>
                    <a:p>
                      <a:pPr algn="just" rtl="0" fontAlgn="ctr"/>
                      <a:r>
                        <a:rPr lang="en-US" sz="1600" u="none" strike="noStrike" dirty="0">
                          <a:effectLst/>
                          <a:latin typeface="+mn-lt"/>
                        </a:rPr>
                        <a:t>Economic assessment of GI/TSG applications</a:t>
                      </a:r>
                      <a:endParaRPr lang="en-US"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473377095"/>
                  </a:ext>
                </a:extLst>
              </a:tr>
              <a:tr h="328197">
                <a:tc>
                  <a:txBody>
                    <a:bodyPr/>
                    <a:lstStyle/>
                    <a:p>
                      <a:pPr algn="just" rtl="0" fontAlgn="ctr"/>
                      <a:r>
                        <a:rPr lang="fr-FR" sz="1600" u="none" strike="noStrike">
                          <a:effectLst/>
                          <a:latin typeface="+mn-lt"/>
                        </a:rPr>
                        <a:t>9</a:t>
                      </a:r>
                      <a:endParaRPr lang="fr-FR" sz="1600" b="0" i="0" u="none" strike="noStrike">
                        <a:solidFill>
                          <a:srgbClr val="000000"/>
                        </a:solidFill>
                        <a:effectLst/>
                        <a:latin typeface="+mn-lt"/>
                      </a:endParaRPr>
                    </a:p>
                  </a:txBody>
                  <a:tcPr marL="9525" marR="9525" marT="9525" marB="0" anchor="ctr"/>
                </a:tc>
                <a:tc>
                  <a:txBody>
                    <a:bodyPr/>
                    <a:lstStyle/>
                    <a:p>
                      <a:pPr algn="just" rtl="0" fontAlgn="ctr"/>
                      <a:r>
                        <a:rPr lang="fr-FR" sz="1600" u="none" strike="noStrike" dirty="0" err="1">
                          <a:effectLst/>
                          <a:latin typeface="+mn-lt"/>
                        </a:rPr>
                        <a:t>Environment</a:t>
                      </a:r>
                      <a:r>
                        <a:rPr lang="fr-FR" sz="1600" u="none" strike="noStrike" dirty="0">
                          <a:effectLst/>
                          <a:latin typeface="+mn-lt"/>
                        </a:rPr>
                        <a:t> and animal </a:t>
                      </a:r>
                      <a:r>
                        <a:rPr lang="fr-FR" sz="1600" u="none" strike="noStrike" dirty="0" err="1">
                          <a:effectLst/>
                          <a:latin typeface="+mn-lt"/>
                        </a:rPr>
                        <a:t>welfare</a:t>
                      </a:r>
                      <a:endParaRPr lang="fr-FR"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664966033"/>
                  </a:ext>
                </a:extLst>
              </a:tr>
              <a:tr h="328197">
                <a:tc>
                  <a:txBody>
                    <a:bodyPr/>
                    <a:lstStyle/>
                    <a:p>
                      <a:pPr algn="just" rtl="0" fontAlgn="ctr"/>
                      <a:r>
                        <a:rPr lang="fr-FR" sz="1600" u="none" strike="noStrike">
                          <a:effectLst/>
                          <a:latin typeface="+mn-lt"/>
                        </a:rPr>
                        <a:t>10</a:t>
                      </a:r>
                      <a:endParaRPr lang="fr-FR" sz="1600" b="0" i="0" u="none" strike="noStrike">
                        <a:solidFill>
                          <a:srgbClr val="000000"/>
                        </a:solidFill>
                        <a:effectLst/>
                        <a:latin typeface="+mn-lt"/>
                      </a:endParaRPr>
                    </a:p>
                  </a:txBody>
                  <a:tcPr marL="9525" marR="9525" marT="9525" marB="0" anchor="ctr"/>
                </a:tc>
                <a:tc>
                  <a:txBody>
                    <a:bodyPr/>
                    <a:lstStyle/>
                    <a:p>
                      <a:pPr algn="just" rtl="0" fontAlgn="ctr"/>
                      <a:r>
                        <a:rPr lang="en-US" sz="1600" u="none" strike="noStrike" dirty="0">
                          <a:effectLst/>
                          <a:latin typeface="+mn-lt"/>
                        </a:rPr>
                        <a:t>Evolution of the TSG scheme</a:t>
                      </a:r>
                      <a:endParaRPr lang="en-US"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784006220"/>
                  </a:ext>
                </a:extLst>
              </a:tr>
              <a:tr h="328197">
                <a:tc>
                  <a:txBody>
                    <a:bodyPr/>
                    <a:lstStyle/>
                    <a:p>
                      <a:pPr algn="just" rtl="0" fontAlgn="ctr"/>
                      <a:r>
                        <a:rPr lang="fr-FR" sz="1600" u="none" strike="noStrike">
                          <a:effectLst/>
                          <a:latin typeface="+mn-lt"/>
                        </a:rPr>
                        <a:t>11</a:t>
                      </a:r>
                      <a:endParaRPr lang="fr-FR" sz="1600" b="0" i="0" u="none" strike="noStrike">
                        <a:solidFill>
                          <a:srgbClr val="000000"/>
                        </a:solidFill>
                        <a:effectLst/>
                        <a:latin typeface="+mn-lt"/>
                      </a:endParaRPr>
                    </a:p>
                  </a:txBody>
                  <a:tcPr marL="9525" marR="9525" marT="9525" marB="0" anchor="ctr"/>
                </a:tc>
                <a:tc>
                  <a:txBody>
                    <a:bodyPr/>
                    <a:lstStyle/>
                    <a:p>
                      <a:pPr algn="just" rtl="0" fontAlgn="ctr"/>
                      <a:r>
                        <a:rPr lang="en-US" sz="1600" u="none" strike="noStrike" dirty="0">
                          <a:effectLst/>
                          <a:latin typeface="+mn-lt"/>
                        </a:rPr>
                        <a:t>Expansion of GI scope to prepared meal</a:t>
                      </a:r>
                      <a:endParaRPr lang="en-US"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765630239"/>
                  </a:ext>
                </a:extLst>
              </a:tr>
              <a:tr h="328197">
                <a:tc>
                  <a:txBody>
                    <a:bodyPr/>
                    <a:lstStyle/>
                    <a:p>
                      <a:pPr algn="just" rtl="0" fontAlgn="ctr"/>
                      <a:r>
                        <a:rPr lang="fr-FR" sz="1600" u="none" strike="noStrike">
                          <a:effectLst/>
                          <a:latin typeface="+mn-lt"/>
                        </a:rPr>
                        <a:t>12</a:t>
                      </a:r>
                      <a:endParaRPr lang="fr-FR" sz="1600" b="0" i="0" u="none" strike="noStrike">
                        <a:solidFill>
                          <a:srgbClr val="000000"/>
                        </a:solidFill>
                        <a:effectLst/>
                        <a:latin typeface="+mn-lt"/>
                      </a:endParaRPr>
                    </a:p>
                  </a:txBody>
                  <a:tcPr marL="9525" marR="9525" marT="9525" marB="0" anchor="ctr"/>
                </a:tc>
                <a:tc>
                  <a:txBody>
                    <a:bodyPr/>
                    <a:lstStyle/>
                    <a:p>
                      <a:pPr algn="just" rtl="0" fontAlgn="ctr"/>
                      <a:r>
                        <a:rPr lang="en-US" sz="1600" u="none" strike="noStrike" dirty="0">
                          <a:effectLst/>
                          <a:latin typeface="+mn-lt"/>
                        </a:rPr>
                        <a:t>Identification of all producers under TSG in all MS</a:t>
                      </a:r>
                      <a:endParaRPr lang="en-US"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76174394"/>
                  </a:ext>
                </a:extLst>
              </a:tr>
              <a:tr h="328197">
                <a:tc>
                  <a:txBody>
                    <a:bodyPr/>
                    <a:lstStyle/>
                    <a:p>
                      <a:pPr algn="just" rtl="0" fontAlgn="ctr"/>
                      <a:r>
                        <a:rPr lang="fr-FR" sz="1600" u="none" strike="noStrike">
                          <a:effectLst/>
                          <a:latin typeface="+mn-lt"/>
                        </a:rPr>
                        <a:t>13</a:t>
                      </a:r>
                      <a:endParaRPr lang="fr-FR" sz="1600" b="0" i="0" u="none" strike="noStrike">
                        <a:solidFill>
                          <a:srgbClr val="000000"/>
                        </a:solidFill>
                        <a:effectLst/>
                        <a:latin typeface="+mn-lt"/>
                      </a:endParaRPr>
                    </a:p>
                  </a:txBody>
                  <a:tcPr marL="9525" marR="9525" marT="9525" marB="0" anchor="ctr"/>
                </a:tc>
                <a:tc>
                  <a:txBody>
                    <a:bodyPr/>
                    <a:lstStyle/>
                    <a:p>
                      <a:pPr algn="just" rtl="0" fontAlgn="ctr"/>
                      <a:r>
                        <a:rPr lang="en-US" sz="1600" u="none" strike="noStrike" dirty="0">
                          <a:effectLst/>
                          <a:latin typeface="+mn-lt"/>
                        </a:rPr>
                        <a:t>Rules for GIs as ingredients</a:t>
                      </a:r>
                      <a:endParaRPr lang="en-US"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994044968"/>
                  </a:ext>
                </a:extLst>
              </a:tr>
              <a:tr h="365465">
                <a:tc>
                  <a:txBody>
                    <a:bodyPr/>
                    <a:lstStyle/>
                    <a:p>
                      <a:pPr algn="just" rtl="0" fontAlgn="ctr"/>
                      <a:r>
                        <a:rPr lang="fr-FR" sz="1600" u="none" strike="noStrike" dirty="0">
                          <a:effectLst/>
                          <a:latin typeface="+mn-lt"/>
                        </a:rPr>
                        <a:t>14</a:t>
                      </a:r>
                      <a:endParaRPr lang="fr-FR" sz="1600" b="0" i="0" u="none" strike="noStrike" dirty="0">
                        <a:solidFill>
                          <a:srgbClr val="000000"/>
                        </a:solidFill>
                        <a:effectLst/>
                        <a:latin typeface="+mn-lt"/>
                      </a:endParaRPr>
                    </a:p>
                  </a:txBody>
                  <a:tcPr marL="9525" marR="9525" marT="9525" marB="0" anchor="ctr"/>
                </a:tc>
                <a:tc>
                  <a:txBody>
                    <a:bodyPr/>
                    <a:lstStyle/>
                    <a:p>
                      <a:pPr algn="just" rtl="0" fontAlgn="ctr"/>
                      <a:r>
                        <a:rPr lang="en-US" sz="1600" u="none" strike="noStrike" dirty="0">
                          <a:effectLst/>
                          <a:latin typeface="+mn-lt"/>
                        </a:rPr>
                        <a:t>Alignment of definitions of “traditional”</a:t>
                      </a:r>
                      <a:endParaRPr lang="en-US"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3905293063"/>
                  </a:ext>
                </a:extLst>
              </a:tr>
              <a:tr h="328197">
                <a:tc>
                  <a:txBody>
                    <a:bodyPr/>
                    <a:lstStyle/>
                    <a:p>
                      <a:pPr algn="just" rtl="0" fontAlgn="ctr"/>
                      <a:r>
                        <a:rPr lang="fr-FR" sz="1600" u="none" strike="noStrike">
                          <a:effectLst/>
                          <a:latin typeface="+mn-lt"/>
                        </a:rPr>
                        <a:t>15</a:t>
                      </a:r>
                      <a:endParaRPr lang="fr-FR" sz="1600" b="0" i="0" u="none" strike="noStrike">
                        <a:solidFill>
                          <a:srgbClr val="000000"/>
                        </a:solidFill>
                        <a:effectLst/>
                        <a:latin typeface="+mn-lt"/>
                      </a:endParaRPr>
                    </a:p>
                  </a:txBody>
                  <a:tcPr marL="9525" marR="9525" marT="9525" marB="0" anchor="ctr"/>
                </a:tc>
                <a:tc>
                  <a:txBody>
                    <a:bodyPr/>
                    <a:lstStyle/>
                    <a:p>
                      <a:pPr algn="just" rtl="0" fontAlgn="ctr"/>
                      <a:r>
                        <a:rPr lang="en-US" sz="1600" u="none" strike="noStrike" dirty="0">
                          <a:effectLst/>
                          <a:latin typeface="+mn-lt"/>
                        </a:rPr>
                        <a:t>Enhance contribution of GI and TSG products to healthy</a:t>
                      </a:r>
                      <a:r>
                        <a:rPr lang="en-US" sz="1600" u="none" strike="noStrike">
                          <a:effectLst/>
                          <a:latin typeface="+mn-lt"/>
                        </a:rPr>
                        <a:t>/balanced </a:t>
                      </a:r>
                      <a:r>
                        <a:rPr lang="en-US" sz="1600" u="none" strike="noStrike" dirty="0">
                          <a:effectLst/>
                          <a:latin typeface="+mn-lt"/>
                        </a:rPr>
                        <a:t>diet</a:t>
                      </a:r>
                      <a:endParaRPr lang="en-US"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946157752"/>
                  </a:ext>
                </a:extLst>
              </a:tr>
              <a:tr h="328197">
                <a:tc>
                  <a:txBody>
                    <a:bodyPr/>
                    <a:lstStyle/>
                    <a:p>
                      <a:pPr algn="just" rtl="0" fontAlgn="ctr"/>
                      <a:r>
                        <a:rPr lang="fr-FR" sz="1600" u="none" strike="noStrike">
                          <a:effectLst/>
                          <a:latin typeface="+mn-lt"/>
                        </a:rPr>
                        <a:t>16</a:t>
                      </a:r>
                      <a:endParaRPr lang="fr-FR" sz="1600" b="0" i="0" u="none" strike="noStrike">
                        <a:solidFill>
                          <a:srgbClr val="000000"/>
                        </a:solidFill>
                        <a:effectLst/>
                        <a:latin typeface="+mn-lt"/>
                      </a:endParaRPr>
                    </a:p>
                  </a:txBody>
                  <a:tcPr marL="9525" marR="9525" marT="9525" marB="0" anchor="ctr"/>
                </a:tc>
                <a:tc>
                  <a:txBody>
                    <a:bodyPr/>
                    <a:lstStyle/>
                    <a:p>
                      <a:pPr algn="just" rtl="0" fontAlgn="ctr"/>
                      <a:r>
                        <a:rPr lang="en-US" sz="1600" u="none" strike="noStrike" dirty="0">
                          <a:effectLst/>
                          <a:latin typeface="+mn-lt"/>
                        </a:rPr>
                        <a:t>Origin of primary ingredients in FIC Regulation</a:t>
                      </a:r>
                      <a:endParaRPr lang="en-US" sz="16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1018521522"/>
                  </a:ext>
                </a:extLst>
              </a:tr>
            </a:tbl>
          </a:graphicData>
        </a:graphic>
      </p:graphicFrame>
    </p:spTree>
    <p:extLst>
      <p:ext uri="{BB962C8B-B14F-4D97-AF65-F5344CB8AC3E}">
        <p14:creationId xmlns:p14="http://schemas.microsoft.com/office/powerpoint/2010/main" val="395655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0C4904-E628-4A02-B01E-9B95F5023FA4}"/>
              </a:ext>
            </a:extLst>
          </p:cNvPr>
          <p:cNvSpPr>
            <a:spLocks noGrp="1"/>
          </p:cNvSpPr>
          <p:nvPr>
            <p:ph type="title"/>
          </p:nvPr>
        </p:nvSpPr>
        <p:spPr/>
        <p:txBody>
          <a:bodyPr/>
          <a:lstStyle/>
          <a:p>
            <a:r>
              <a:rPr lang="fr-FR" dirty="0"/>
              <a:t>Introduction – </a:t>
            </a:r>
            <a:r>
              <a:rPr lang="fr-FR" dirty="0" err="1"/>
              <a:t>coverage</a:t>
            </a:r>
            <a:r>
              <a:rPr lang="fr-FR" dirty="0"/>
              <a:t> </a:t>
            </a:r>
          </a:p>
        </p:txBody>
      </p:sp>
      <p:sp>
        <p:nvSpPr>
          <p:cNvPr id="3" name="Espace réservé du contenu 2">
            <a:extLst>
              <a:ext uri="{FF2B5EF4-FFF2-40B4-BE49-F238E27FC236}">
                <a16:creationId xmlns:a16="http://schemas.microsoft.com/office/drawing/2014/main" id="{477AF8F0-A891-41F1-B1AA-786B7CFD4822}"/>
              </a:ext>
            </a:extLst>
          </p:cNvPr>
          <p:cNvSpPr>
            <a:spLocks noGrp="1"/>
          </p:cNvSpPr>
          <p:nvPr>
            <p:ph idx="1"/>
          </p:nvPr>
        </p:nvSpPr>
        <p:spPr/>
        <p:txBody>
          <a:bodyPr>
            <a:normAutofit fontScale="92500" lnSpcReduction="20000"/>
          </a:bodyPr>
          <a:lstStyle/>
          <a:p>
            <a:r>
              <a:rPr lang="fr-FR" dirty="0" err="1"/>
              <a:t>Geographical</a:t>
            </a:r>
            <a:r>
              <a:rPr lang="fr-FR" dirty="0"/>
              <a:t> </a:t>
            </a:r>
            <a:r>
              <a:rPr lang="fr-FR" dirty="0" err="1"/>
              <a:t>coverage</a:t>
            </a:r>
            <a:r>
              <a:rPr lang="fr-FR" dirty="0"/>
              <a:t>: EU 28</a:t>
            </a:r>
          </a:p>
          <a:p>
            <a:r>
              <a:rPr lang="fr-FR" dirty="0" err="1"/>
              <a:t>Period</a:t>
            </a:r>
            <a:r>
              <a:rPr lang="fr-FR" dirty="0"/>
              <a:t> </a:t>
            </a:r>
            <a:r>
              <a:rPr lang="fr-FR" dirty="0" err="1"/>
              <a:t>covered</a:t>
            </a:r>
            <a:r>
              <a:rPr lang="fr-FR" dirty="0"/>
              <a:t>: 30 May 2008 to 2020</a:t>
            </a:r>
          </a:p>
          <a:p>
            <a:r>
              <a:rPr lang="fr-FR" dirty="0" err="1"/>
              <a:t>GIs</a:t>
            </a:r>
            <a:r>
              <a:rPr lang="fr-FR" dirty="0"/>
              <a:t> and </a:t>
            </a:r>
            <a:r>
              <a:rPr lang="fr-FR" dirty="0" err="1"/>
              <a:t>TSGs</a:t>
            </a:r>
            <a:r>
              <a:rPr lang="fr-FR" dirty="0"/>
              <a:t> </a:t>
            </a:r>
            <a:r>
              <a:rPr lang="fr-FR" dirty="0" err="1"/>
              <a:t>covered</a:t>
            </a:r>
            <a:r>
              <a:rPr lang="fr-FR" dirty="0"/>
              <a:t> (data on the 01/01/2020): </a:t>
            </a:r>
          </a:p>
          <a:p>
            <a:pPr lvl="1"/>
            <a:r>
              <a:rPr lang="fr-FR" dirty="0"/>
              <a:t>3 286 </a:t>
            </a:r>
            <a:r>
              <a:rPr lang="fr-FR" dirty="0" err="1"/>
              <a:t>GIs</a:t>
            </a:r>
            <a:r>
              <a:rPr lang="fr-FR" dirty="0"/>
              <a:t> and TSG </a:t>
            </a:r>
            <a:r>
              <a:rPr lang="fr-FR" dirty="0" err="1"/>
              <a:t>registered</a:t>
            </a:r>
            <a:r>
              <a:rPr lang="fr-FR" dirty="0"/>
              <a:t> by MS (3 224 </a:t>
            </a:r>
            <a:r>
              <a:rPr lang="fr-FR" dirty="0" err="1"/>
              <a:t>GIs</a:t>
            </a:r>
            <a:r>
              <a:rPr lang="fr-FR" dirty="0"/>
              <a:t> and 62 </a:t>
            </a:r>
            <a:r>
              <a:rPr lang="fr-FR" dirty="0" err="1"/>
              <a:t>TSGs</a:t>
            </a:r>
            <a:r>
              <a:rPr lang="fr-FR" dirty="0"/>
              <a:t>)</a:t>
            </a:r>
          </a:p>
          <a:p>
            <a:pPr lvl="1"/>
            <a:r>
              <a:rPr lang="fr-FR" dirty="0"/>
              <a:t>32 </a:t>
            </a:r>
            <a:r>
              <a:rPr lang="fr-FR" dirty="0" err="1"/>
              <a:t>GIs</a:t>
            </a:r>
            <a:r>
              <a:rPr lang="fr-FR" dirty="0"/>
              <a:t> </a:t>
            </a:r>
            <a:r>
              <a:rPr lang="fr-FR" dirty="0" err="1"/>
              <a:t>registered</a:t>
            </a:r>
            <a:r>
              <a:rPr lang="fr-FR" dirty="0"/>
              <a:t> by </a:t>
            </a:r>
            <a:r>
              <a:rPr lang="fr-FR" dirty="0" err="1"/>
              <a:t>third</a:t>
            </a:r>
            <a:r>
              <a:rPr lang="fr-FR" dirty="0"/>
              <a:t> countries </a:t>
            </a:r>
            <a:r>
              <a:rPr lang="fr-FR" dirty="0" err="1"/>
              <a:t>through</a:t>
            </a:r>
            <a:r>
              <a:rPr lang="fr-FR" dirty="0"/>
              <a:t> direct application</a:t>
            </a:r>
          </a:p>
          <a:p>
            <a:r>
              <a:rPr lang="fr-FR" dirty="0" err="1"/>
              <a:t>Sectoral</a:t>
            </a:r>
            <a:r>
              <a:rPr lang="fr-FR" dirty="0"/>
              <a:t> </a:t>
            </a:r>
            <a:r>
              <a:rPr lang="fr-FR" dirty="0" err="1"/>
              <a:t>coverage</a:t>
            </a:r>
            <a:r>
              <a:rPr lang="fr-FR" dirty="0"/>
              <a:t>: </a:t>
            </a:r>
            <a:r>
              <a:rPr lang="en-US" dirty="0"/>
              <a:t>agricultural products, foodstuffs, spirit drinks, wines and </a:t>
            </a:r>
            <a:r>
              <a:rPr lang="en-US" dirty="0" err="1"/>
              <a:t>aromatised</a:t>
            </a:r>
            <a:r>
              <a:rPr lang="en-US" dirty="0"/>
              <a:t> wine products.</a:t>
            </a:r>
            <a:endParaRPr lang="fr-FR" dirty="0"/>
          </a:p>
          <a:p>
            <a:r>
              <a:rPr lang="fr-FR" dirty="0" err="1"/>
              <a:t>Regulatory</a:t>
            </a:r>
            <a:r>
              <a:rPr lang="fr-FR" dirty="0"/>
              <a:t> </a:t>
            </a:r>
            <a:r>
              <a:rPr lang="fr-FR" dirty="0" err="1"/>
              <a:t>coverage</a:t>
            </a:r>
            <a:r>
              <a:rPr lang="fr-FR" dirty="0"/>
              <a:t>:</a:t>
            </a:r>
          </a:p>
          <a:p>
            <a:pPr lvl="1"/>
            <a:r>
              <a:rPr lang="fr-FR" dirty="0"/>
              <a:t>Spirit drinks: </a:t>
            </a:r>
            <a:r>
              <a:rPr lang="en-US" dirty="0"/>
              <a:t>Regulation (EC) No 110/2008 until 7 June 2019 and Regulation (EU) 2019/787 Since 8 June 2019, </a:t>
            </a:r>
          </a:p>
          <a:p>
            <a:pPr lvl="1"/>
            <a:r>
              <a:rPr lang="en-US" dirty="0"/>
              <a:t>Agricultural products and foodstuffs: Regulation (EU) No 1151/2012</a:t>
            </a:r>
          </a:p>
          <a:p>
            <a:pPr lvl="1"/>
            <a:r>
              <a:rPr lang="en-US" dirty="0"/>
              <a:t>Wines: Regulation (EU) No 1308/2013,</a:t>
            </a:r>
            <a:endParaRPr lang="fr-FR" dirty="0"/>
          </a:p>
          <a:p>
            <a:pPr lvl="1"/>
            <a:r>
              <a:rPr lang="fr-FR" dirty="0" err="1"/>
              <a:t>Aromatised</a:t>
            </a:r>
            <a:r>
              <a:rPr lang="fr-FR" dirty="0"/>
              <a:t> </a:t>
            </a:r>
            <a:r>
              <a:rPr lang="fr-FR" dirty="0" err="1"/>
              <a:t>wine</a:t>
            </a:r>
            <a:r>
              <a:rPr lang="fr-FR" dirty="0"/>
              <a:t> </a:t>
            </a:r>
            <a:r>
              <a:rPr lang="fr-FR" dirty="0" err="1"/>
              <a:t>products</a:t>
            </a:r>
            <a:r>
              <a:rPr lang="fr-FR" dirty="0"/>
              <a:t>: </a:t>
            </a:r>
            <a:r>
              <a:rPr lang="en-US" dirty="0"/>
              <a:t>Regulation (EU) No 251/2014.</a:t>
            </a:r>
            <a:endParaRPr lang="fr-FR" dirty="0"/>
          </a:p>
        </p:txBody>
      </p:sp>
    </p:spTree>
    <p:extLst>
      <p:ext uri="{BB962C8B-B14F-4D97-AF65-F5344CB8AC3E}">
        <p14:creationId xmlns:p14="http://schemas.microsoft.com/office/powerpoint/2010/main" val="3685052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D2848-784D-4F4F-AA10-5C68D452914D}"/>
              </a:ext>
            </a:extLst>
          </p:cNvPr>
          <p:cNvSpPr>
            <a:spLocks noGrp="1"/>
          </p:cNvSpPr>
          <p:nvPr>
            <p:ph type="title"/>
          </p:nvPr>
        </p:nvSpPr>
        <p:spPr/>
        <p:txBody>
          <a:bodyPr>
            <a:noAutofit/>
          </a:bodyPr>
          <a:lstStyle/>
          <a:p>
            <a:r>
              <a:rPr lang="fr-FR" sz="3600" dirty="0"/>
              <a:t>Reco 1 - C</a:t>
            </a:r>
            <a:r>
              <a:rPr lang="en-US" sz="3600" dirty="0" err="1"/>
              <a:t>ontrols</a:t>
            </a:r>
            <a:r>
              <a:rPr lang="en-US" sz="3600" dirty="0"/>
              <a:t> and IPR enforcement on the market and on export</a:t>
            </a:r>
            <a:endParaRPr lang="fr-FR" sz="3600" dirty="0"/>
          </a:p>
        </p:txBody>
      </p:sp>
      <p:sp>
        <p:nvSpPr>
          <p:cNvPr id="3" name="Espace réservé du contenu 2">
            <a:extLst>
              <a:ext uri="{FF2B5EF4-FFF2-40B4-BE49-F238E27FC236}">
                <a16:creationId xmlns:a16="http://schemas.microsoft.com/office/drawing/2014/main" id="{233DC4D7-4D09-4840-B24A-B14C11AD8CA3}"/>
              </a:ext>
            </a:extLst>
          </p:cNvPr>
          <p:cNvSpPr>
            <a:spLocks noGrp="1"/>
          </p:cNvSpPr>
          <p:nvPr>
            <p:ph idx="1"/>
          </p:nvPr>
        </p:nvSpPr>
        <p:spPr>
          <a:xfrm>
            <a:off x="762000" y="1556792"/>
            <a:ext cx="8077200" cy="4755298"/>
          </a:xfrm>
        </p:spPr>
        <p:txBody>
          <a:bodyPr>
            <a:normAutofit fontScale="92500" lnSpcReduction="20000"/>
          </a:bodyPr>
          <a:lstStyle/>
          <a:p>
            <a:r>
              <a:rPr lang="fr-FR" sz="2600" dirty="0" err="1"/>
              <a:t>Related</a:t>
            </a:r>
            <a:r>
              <a:rPr lang="fr-FR" sz="2600" dirty="0"/>
              <a:t> </a:t>
            </a:r>
            <a:r>
              <a:rPr lang="fr-FR" sz="2600" dirty="0" err="1"/>
              <a:t>ESQs</a:t>
            </a:r>
            <a:r>
              <a:rPr lang="fr-FR" sz="2600" dirty="0"/>
              <a:t>: 1 and 3</a:t>
            </a:r>
          </a:p>
          <a:p>
            <a:r>
              <a:rPr lang="fr-FR" sz="2600" dirty="0" err="1"/>
              <a:t>Rationale</a:t>
            </a:r>
            <a:r>
              <a:rPr lang="fr-FR" sz="2600" dirty="0"/>
              <a:t>:</a:t>
            </a:r>
          </a:p>
          <a:p>
            <a:pPr lvl="1"/>
            <a:r>
              <a:rPr lang="en-US" sz="2000" dirty="0">
                <a:latin typeface="Arial" panose="020B0604020202020204" pitchFamily="34" charset="0"/>
                <a:cs typeface="Times New Roman" panose="02020603050405020304" pitchFamily="18" charset="0"/>
              </a:rPr>
              <a:t>Overall assessment on the effectiveness of the control system is positive </a:t>
            </a:r>
          </a:p>
          <a:p>
            <a:pPr lvl="1"/>
            <a:r>
              <a:rPr lang="en-US" sz="2000" dirty="0">
                <a:latin typeface="Arial" panose="020B0604020202020204" pitchFamily="34" charset="0"/>
                <a:cs typeface="Times New Roman" panose="02020603050405020304" pitchFamily="18" charset="0"/>
              </a:rPr>
              <a:t>However, some weaknesses are observed:</a:t>
            </a:r>
          </a:p>
          <a:p>
            <a:pPr lvl="2"/>
            <a:r>
              <a:rPr lang="en-US" sz="1600" dirty="0">
                <a:latin typeface="Arial" panose="020B0604020202020204" pitchFamily="34" charset="0"/>
                <a:cs typeface="Times New Roman" panose="02020603050405020304" pitchFamily="18" charset="0"/>
              </a:rPr>
              <a:t>Controls at market stage and on export markets</a:t>
            </a:r>
          </a:p>
          <a:p>
            <a:pPr lvl="2"/>
            <a:r>
              <a:rPr lang="en-US" sz="1600" dirty="0">
                <a:latin typeface="Arial" panose="020B0604020202020204" pitchFamily="34" charset="0"/>
                <a:cs typeface="Times New Roman" panose="02020603050405020304" pitchFamily="18" charset="0"/>
              </a:rPr>
              <a:t>Heterogeneity on the enforcement of IPR by MS</a:t>
            </a:r>
          </a:p>
          <a:p>
            <a:pPr lvl="2"/>
            <a:r>
              <a:rPr lang="en-US" sz="1600" dirty="0">
                <a:latin typeface="Arial" panose="020B0604020202020204" pitchFamily="34" charset="0"/>
                <a:cs typeface="Times New Roman" panose="02020603050405020304" pitchFamily="18" charset="0"/>
              </a:rPr>
              <a:t>Enforcement of IPR for GIs on internet in domain name system (DNS)</a:t>
            </a:r>
          </a:p>
          <a:p>
            <a:pPr marL="342900" lvl="1" indent="-342900">
              <a:buFont typeface="Arial" pitchFamily="34" charset="0"/>
              <a:buChar char="•"/>
            </a:pPr>
            <a:r>
              <a:rPr lang="en-US" sz="2600" dirty="0"/>
              <a:t>Recommendation:</a:t>
            </a:r>
          </a:p>
          <a:p>
            <a:pPr lvl="1"/>
            <a:r>
              <a:rPr lang="en-US" sz="1900"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Official controls and IPR enforcement on the market and on exports could be reinforced</a:t>
            </a:r>
            <a:r>
              <a:rPr lang="en-US" sz="1900" dirty="0">
                <a:solidFill>
                  <a:srgbClr val="000000"/>
                </a:solidFill>
                <a:latin typeface="Arial" panose="020B0604020202020204" pitchFamily="34" charset="0"/>
                <a:ea typeface="Times New Roman" panose="02020603050405020304" pitchFamily="18" charset="0"/>
                <a:cs typeface="Calibri" panose="020F0502020204030204" pitchFamily="34" charset="0"/>
              </a:rPr>
              <a:t>:	</a:t>
            </a:r>
            <a:endParaRPr lang="en-US" sz="1900"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endParaRPr>
          </a:p>
          <a:p>
            <a:pPr lvl="2"/>
            <a:r>
              <a:rPr lang="en-US" sz="1500"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Communication between MS on the rules implemented</a:t>
            </a:r>
          </a:p>
          <a:p>
            <a:pPr lvl="2"/>
            <a:r>
              <a:rPr lang="en-US" sz="1500"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Sharing of good practices</a:t>
            </a:r>
          </a:p>
          <a:p>
            <a:pPr lvl="2"/>
            <a:r>
              <a:rPr lang="en-US" sz="1500"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Harmonization of these rules</a:t>
            </a:r>
          </a:p>
          <a:p>
            <a:pPr lvl="2"/>
            <a:r>
              <a:rPr lang="en-US" sz="1500" dirty="0">
                <a:solidFill>
                  <a:srgbClr val="000000"/>
                </a:solidFill>
                <a:latin typeface="Arial" panose="020B0604020202020204" pitchFamily="34" charset="0"/>
                <a:cs typeface="Calibri" panose="020F0502020204030204" pitchFamily="34" charset="0"/>
              </a:rPr>
              <a:t>For extra-EU markets, stronger cooperation with third countries authorities would allow to better identify the weaknesses and address them </a:t>
            </a:r>
          </a:p>
          <a:p>
            <a:pPr lvl="2"/>
            <a:r>
              <a:rPr lang="en-US" sz="1500" dirty="0">
                <a:solidFill>
                  <a:srgbClr val="000000"/>
                </a:solidFill>
                <a:latin typeface="Arial" panose="020B0604020202020204" pitchFamily="34" charset="0"/>
                <a:cs typeface="Calibri" panose="020F0502020204030204" pitchFamily="34" charset="0"/>
              </a:rPr>
              <a:t>Advocate from EC on the enforcement of IPRs for GIs on DNS</a:t>
            </a:r>
            <a:endParaRPr lang="fr-FR" sz="1500" dirty="0">
              <a:solidFill>
                <a:srgbClr val="000000"/>
              </a:solidFill>
              <a:latin typeface="Arial" panose="020B0604020202020204" pitchFamily="34" charset="0"/>
              <a:cs typeface="Calibri" panose="020F0502020204030204" pitchFamily="34" charset="0"/>
            </a:endParaRPr>
          </a:p>
        </p:txBody>
      </p:sp>
    </p:spTree>
    <p:extLst>
      <p:ext uri="{BB962C8B-B14F-4D97-AF65-F5344CB8AC3E}">
        <p14:creationId xmlns:p14="http://schemas.microsoft.com/office/powerpoint/2010/main" val="26802597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D2848-784D-4F4F-AA10-5C68D452914D}"/>
              </a:ext>
            </a:extLst>
          </p:cNvPr>
          <p:cNvSpPr>
            <a:spLocks noGrp="1"/>
          </p:cNvSpPr>
          <p:nvPr>
            <p:ph type="title"/>
          </p:nvPr>
        </p:nvSpPr>
        <p:spPr/>
        <p:txBody>
          <a:bodyPr>
            <a:noAutofit/>
          </a:bodyPr>
          <a:lstStyle/>
          <a:p>
            <a:r>
              <a:rPr lang="fr-FR" sz="3600" dirty="0"/>
              <a:t>Reco 2 - </a:t>
            </a:r>
            <a:r>
              <a:rPr lang="en-US" sz="3600" dirty="0"/>
              <a:t>Communication to consumers</a:t>
            </a:r>
            <a:endParaRPr lang="fr-FR" sz="3600" dirty="0"/>
          </a:p>
        </p:txBody>
      </p:sp>
      <p:sp>
        <p:nvSpPr>
          <p:cNvPr id="3" name="Espace réservé du contenu 2">
            <a:extLst>
              <a:ext uri="{FF2B5EF4-FFF2-40B4-BE49-F238E27FC236}">
                <a16:creationId xmlns:a16="http://schemas.microsoft.com/office/drawing/2014/main" id="{233DC4D7-4D09-4840-B24A-B14C11AD8CA3}"/>
              </a:ext>
            </a:extLst>
          </p:cNvPr>
          <p:cNvSpPr>
            <a:spLocks noGrp="1"/>
          </p:cNvSpPr>
          <p:nvPr>
            <p:ph idx="1"/>
          </p:nvPr>
        </p:nvSpPr>
        <p:spPr/>
        <p:txBody>
          <a:bodyPr>
            <a:normAutofit fontScale="92500" lnSpcReduction="10000"/>
          </a:bodyPr>
          <a:lstStyle/>
          <a:p>
            <a:pPr>
              <a:lnSpc>
                <a:spcPct val="110000"/>
              </a:lnSpc>
            </a:pPr>
            <a:r>
              <a:rPr lang="fr-FR" sz="2400" dirty="0" err="1"/>
              <a:t>Related</a:t>
            </a:r>
            <a:r>
              <a:rPr lang="fr-FR" sz="2400" dirty="0"/>
              <a:t> </a:t>
            </a:r>
            <a:r>
              <a:rPr lang="fr-FR" sz="2400" dirty="0" err="1"/>
              <a:t>ESQs</a:t>
            </a:r>
            <a:r>
              <a:rPr lang="fr-FR" sz="2400" dirty="0"/>
              <a:t>: 1, 3 and 8</a:t>
            </a:r>
          </a:p>
          <a:p>
            <a:pPr>
              <a:lnSpc>
                <a:spcPct val="110000"/>
              </a:lnSpc>
            </a:pPr>
            <a:r>
              <a:rPr lang="fr-FR" sz="2400" dirty="0" err="1"/>
              <a:t>Rationale</a:t>
            </a:r>
            <a:r>
              <a:rPr lang="fr-FR" sz="2400" dirty="0"/>
              <a:t>:</a:t>
            </a:r>
          </a:p>
          <a:p>
            <a:pPr lvl="1"/>
            <a:r>
              <a:rPr lang="en-US" sz="1600" dirty="0">
                <a:latin typeface="Arial" panose="020B0604020202020204" pitchFamily="34" charset="0"/>
                <a:cs typeface="Times New Roman" panose="02020603050405020304" pitchFamily="18" charset="0"/>
              </a:rPr>
              <a:t>Low awareness of GI/TSG in many MS</a:t>
            </a:r>
          </a:p>
          <a:p>
            <a:pPr lvl="1"/>
            <a:r>
              <a:rPr lang="en-US" sz="1600" dirty="0">
                <a:latin typeface="Arial" panose="020B0604020202020204" pitchFamily="34" charset="0"/>
                <a:cs typeface="Times New Roman" panose="02020603050405020304" pitchFamily="18" charset="0"/>
              </a:rPr>
              <a:t>Confusion on the meaning of the different schemes</a:t>
            </a:r>
          </a:p>
          <a:p>
            <a:pPr lvl="1"/>
            <a:r>
              <a:rPr lang="en-US" sz="1600" dirty="0">
                <a:latin typeface="Arial" panose="020B0604020202020204" pitchFamily="34" charset="0"/>
                <a:cs typeface="Times New Roman" panose="02020603050405020304" pitchFamily="18" charset="0"/>
              </a:rPr>
              <a:t>Symbols for GIs are not compulsory in each sector</a:t>
            </a:r>
          </a:p>
          <a:p>
            <a:pPr lvl="1"/>
            <a:r>
              <a:rPr lang="en-US" sz="1600" dirty="0">
                <a:latin typeface="Arial" panose="020B0604020202020204" pitchFamily="34" charset="0"/>
                <a:cs typeface="Times New Roman" panose="02020603050405020304" pitchFamily="18" charset="0"/>
              </a:rPr>
              <a:t>Some national labelling terms such as “DOC”, “DOCG” and “AOC” may be used in the wine sector</a:t>
            </a:r>
          </a:p>
          <a:p>
            <a:pPr lvl="1"/>
            <a:r>
              <a:rPr lang="en-US" sz="1600" dirty="0">
                <a:latin typeface="Arial" panose="020B0604020202020204" pitchFamily="34" charset="0"/>
                <a:cs typeface="Times New Roman" panose="02020603050405020304" pitchFamily="18" charset="0"/>
              </a:rPr>
              <a:t>Differences defined in EU Reg. between PDO, PGI and TSG may not be so clear in practice</a:t>
            </a:r>
          </a:p>
          <a:p>
            <a:pPr>
              <a:lnSpc>
                <a:spcPct val="110000"/>
              </a:lnSpc>
            </a:pPr>
            <a:r>
              <a:rPr lang="fr-FR" sz="2400" dirty="0" err="1"/>
              <a:t>Recommendation</a:t>
            </a:r>
            <a:r>
              <a:rPr lang="fr-FR" sz="2400" dirty="0"/>
              <a:t>:</a:t>
            </a:r>
          </a:p>
          <a:p>
            <a:pPr lvl="1"/>
            <a:r>
              <a:rPr lang="en-US" sz="1600" dirty="0">
                <a:latin typeface="Arial" panose="020B0604020202020204" pitchFamily="34" charset="0"/>
                <a:cs typeface="Times New Roman" panose="02020603050405020304" pitchFamily="18" charset="0"/>
              </a:rPr>
              <a:t>Implement marketing / consumer studies at EU level to increase awareness and understanding of the schemes and limit confusion,</a:t>
            </a:r>
          </a:p>
          <a:p>
            <a:pPr lvl="1"/>
            <a:r>
              <a:rPr lang="en-US" sz="1600" dirty="0">
                <a:latin typeface="Arial" panose="020B0604020202020204" pitchFamily="34" charset="0"/>
                <a:cs typeface="Times New Roman" panose="02020603050405020304" pitchFamily="18" charset="0"/>
              </a:rPr>
              <a:t>Implement additional communication and information at EU and MS level on the schemes (generic communication and on specific protected names)</a:t>
            </a:r>
          </a:p>
          <a:p>
            <a:pPr lvl="1"/>
            <a:r>
              <a:rPr lang="en-US" sz="1600" dirty="0">
                <a:latin typeface="Arial" panose="020B0604020202020204" pitchFamily="34" charset="0"/>
                <a:cs typeface="Times New Roman" panose="02020603050405020304" pitchFamily="18" charset="0"/>
              </a:rPr>
              <a:t>Encourage the use of GI symbols in all sectors</a:t>
            </a:r>
          </a:p>
          <a:p>
            <a:pPr lvl="1"/>
            <a:r>
              <a:rPr lang="en-US" sz="1600" dirty="0">
                <a:latin typeface="Arial" panose="020B0604020202020204" pitchFamily="34" charset="0"/>
                <a:cs typeface="Times New Roman" panose="02020603050405020304" pitchFamily="18" charset="0"/>
              </a:rPr>
              <a:t>Consider the limitation of the use of national labelling terms for GIs when a name is registered at EU level (for instance: “DOC”, “DOCG”, “AOC”)</a:t>
            </a:r>
          </a:p>
          <a:p>
            <a:pPr lvl="1"/>
            <a:r>
              <a:rPr lang="en-US" sz="1600" dirty="0">
                <a:latin typeface="Arial" panose="020B0604020202020204" pitchFamily="34" charset="0"/>
                <a:cs typeface="Times New Roman" panose="02020603050405020304" pitchFamily="18" charset="0"/>
              </a:rPr>
              <a:t>Explore the different possibilities to limit confusion between the schemes for consumers. Some </a:t>
            </a:r>
            <a:r>
              <a:rPr lang="en-US" sz="1600"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EU guidelines could be drafted for stakeholders </a:t>
            </a:r>
            <a:r>
              <a:rPr lang="en-US" sz="1600" dirty="0">
                <a:solidFill>
                  <a:srgbClr val="000000"/>
                </a:solidFill>
                <a:latin typeface="Arial" panose="020B0604020202020204" pitchFamily="34" charset="0"/>
                <a:ea typeface="Times New Roman" panose="02020603050405020304" pitchFamily="18" charset="0"/>
                <a:cs typeface="Calibri" panose="020F0502020204030204" pitchFamily="34" charset="0"/>
              </a:rPr>
              <a:t>to assess under </a:t>
            </a:r>
            <a:r>
              <a:rPr lang="en-US" sz="1600"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which scheme a specific name should fall (PDO, PGI or TSG)</a:t>
            </a:r>
            <a:endParaRPr lang="en-US" sz="1600" dirty="0">
              <a:solidFill>
                <a:srgbClr val="000000"/>
              </a:solidFill>
              <a:latin typeface="Arial" panose="020B060402020202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1909501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D2848-784D-4F4F-AA10-5C68D452914D}"/>
              </a:ext>
            </a:extLst>
          </p:cNvPr>
          <p:cNvSpPr>
            <a:spLocks noGrp="1"/>
          </p:cNvSpPr>
          <p:nvPr>
            <p:ph type="title"/>
          </p:nvPr>
        </p:nvSpPr>
        <p:spPr>
          <a:xfrm>
            <a:off x="611560" y="44624"/>
            <a:ext cx="8532440" cy="1143000"/>
          </a:xfrm>
        </p:spPr>
        <p:txBody>
          <a:bodyPr>
            <a:noAutofit/>
          </a:bodyPr>
          <a:lstStyle/>
          <a:p>
            <a:r>
              <a:rPr lang="fr-FR" sz="3600" dirty="0"/>
              <a:t>Reco 3 - </a:t>
            </a:r>
            <a:r>
              <a:rPr lang="en-US" sz="3600" dirty="0"/>
              <a:t>Research and knowledge on GIs/TSGs</a:t>
            </a:r>
            <a:endParaRPr lang="fr-FR" sz="3600" dirty="0"/>
          </a:p>
        </p:txBody>
      </p:sp>
      <p:sp>
        <p:nvSpPr>
          <p:cNvPr id="3" name="Espace réservé du contenu 2">
            <a:extLst>
              <a:ext uri="{FF2B5EF4-FFF2-40B4-BE49-F238E27FC236}">
                <a16:creationId xmlns:a16="http://schemas.microsoft.com/office/drawing/2014/main" id="{233DC4D7-4D09-4840-B24A-B14C11AD8CA3}"/>
              </a:ext>
            </a:extLst>
          </p:cNvPr>
          <p:cNvSpPr>
            <a:spLocks noGrp="1"/>
          </p:cNvSpPr>
          <p:nvPr>
            <p:ph idx="1"/>
          </p:nvPr>
        </p:nvSpPr>
        <p:spPr>
          <a:xfrm>
            <a:off x="755576" y="1340768"/>
            <a:ext cx="8077200" cy="5040560"/>
          </a:xfrm>
        </p:spPr>
        <p:txBody>
          <a:bodyPr>
            <a:normAutofit fontScale="85000" lnSpcReduction="10000"/>
          </a:bodyPr>
          <a:lstStyle/>
          <a:p>
            <a:r>
              <a:rPr lang="fr-FR" dirty="0" err="1"/>
              <a:t>Related</a:t>
            </a:r>
            <a:r>
              <a:rPr lang="fr-FR" dirty="0"/>
              <a:t> </a:t>
            </a:r>
            <a:r>
              <a:rPr lang="fr-FR" dirty="0" err="1"/>
              <a:t>ESQs</a:t>
            </a:r>
            <a:r>
              <a:rPr lang="fr-FR" dirty="0"/>
              <a:t>: 1, 2, 4, 9</a:t>
            </a:r>
          </a:p>
          <a:p>
            <a:r>
              <a:rPr lang="fr-FR" dirty="0" err="1"/>
              <a:t>Rationale</a:t>
            </a:r>
            <a:r>
              <a:rPr lang="fr-FR" dirty="0"/>
              <a:t>:</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GIs and TSGs may provide several benefits for stakeholders and territories. These benefits are far from being systematic and the drivers for success and barriers are very complex. </a:t>
            </a:r>
          </a:p>
          <a:p>
            <a:pPr lvl="1"/>
            <a:r>
              <a:rPr lang="en-US" sz="1800" dirty="0">
                <a:latin typeface="Arial" panose="020B0604020202020204" pitchFamily="34" charset="0"/>
                <a:ea typeface="Times New Roman" panose="02020603050405020304" pitchFamily="18" charset="0"/>
                <a:cs typeface="Times New Roman" panose="02020603050405020304" pitchFamily="18" charset="0"/>
              </a:rPr>
              <a:t>Studies/research are important to improve the knowledge and promote successful value chains</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economics, agronomy, food processing technics, sociology, consumer </a:t>
            </a:r>
            <a:r>
              <a:rPr lang="en-US" sz="1800" dirty="0" err="1">
                <a:effectLst/>
                <a:latin typeface="Arial" panose="020B0604020202020204" pitchFamily="34" charset="0"/>
                <a:ea typeface="Times New Roman" panose="02020603050405020304" pitchFamily="18" charset="0"/>
                <a:cs typeface="Times New Roman" panose="02020603050405020304" pitchFamily="18" charset="0"/>
              </a:rPr>
              <a:t>behaviour</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Importance of the wide scope: sectoral and geographical  should cover a wide scope, both in terms of MS and sectors as the dynamics may differ among sectors and geographical areas </a:t>
            </a:r>
          </a:p>
          <a:p>
            <a:pPr marL="342900" lvl="1" indent="-342900">
              <a:buFont typeface="Arial" pitchFamily="34" charset="0"/>
              <a:buChar char="•"/>
            </a:pPr>
            <a:r>
              <a:rPr lang="en-US" sz="2800" dirty="0"/>
              <a:t>Recommendation</a:t>
            </a:r>
            <a:r>
              <a:rPr lang="en-US" sz="3200" dirty="0"/>
              <a:t>:</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Encourage economic monitoring on GIs/TSGs at national level</a:t>
            </a:r>
          </a:p>
          <a:p>
            <a:pPr lvl="1"/>
            <a:r>
              <a:rPr lang="en-US" sz="1800" dirty="0">
                <a:latin typeface="Arial" panose="020B0604020202020204" pitchFamily="34" charset="0"/>
                <a:ea typeface="Times New Roman" panose="02020603050405020304" pitchFamily="18" charset="0"/>
                <a:cs typeface="Times New Roman" panose="02020603050405020304" pitchFamily="18" charset="0"/>
              </a:rPr>
              <a:t>M</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aintain/develop the coverage of GIs in trade statistics</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Support and encourage research on GIs/TSGs to better identify drivers of success (such as Strenght2Food project), with a large scope in terms of MS and sectors</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Encourage and support dissemination of results at all levels: public and private stakeholders at EU, MS and regional levels (through relevant format and channels)</a:t>
            </a:r>
            <a:endParaRPr lang="fr-FR" dirty="0"/>
          </a:p>
        </p:txBody>
      </p:sp>
    </p:spTree>
    <p:extLst>
      <p:ext uri="{BB962C8B-B14F-4D97-AF65-F5344CB8AC3E}">
        <p14:creationId xmlns:p14="http://schemas.microsoft.com/office/powerpoint/2010/main" val="794586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D2848-784D-4F4F-AA10-5C68D452914D}"/>
              </a:ext>
            </a:extLst>
          </p:cNvPr>
          <p:cNvSpPr>
            <a:spLocks noGrp="1"/>
          </p:cNvSpPr>
          <p:nvPr>
            <p:ph type="title"/>
          </p:nvPr>
        </p:nvSpPr>
        <p:spPr/>
        <p:txBody>
          <a:bodyPr>
            <a:noAutofit/>
          </a:bodyPr>
          <a:lstStyle/>
          <a:p>
            <a:r>
              <a:rPr lang="fr-FR" sz="3600" dirty="0"/>
              <a:t>Reco 4 - </a:t>
            </a:r>
            <a:r>
              <a:rPr lang="en-US" sz="3600" dirty="0"/>
              <a:t>Promote links between tourism and GIs/TSGs</a:t>
            </a:r>
            <a:endParaRPr lang="fr-FR" sz="3600" dirty="0"/>
          </a:p>
        </p:txBody>
      </p:sp>
      <p:sp>
        <p:nvSpPr>
          <p:cNvPr id="3" name="Espace réservé du contenu 2">
            <a:extLst>
              <a:ext uri="{FF2B5EF4-FFF2-40B4-BE49-F238E27FC236}">
                <a16:creationId xmlns:a16="http://schemas.microsoft.com/office/drawing/2014/main" id="{233DC4D7-4D09-4840-B24A-B14C11AD8CA3}"/>
              </a:ext>
            </a:extLst>
          </p:cNvPr>
          <p:cNvSpPr>
            <a:spLocks noGrp="1"/>
          </p:cNvSpPr>
          <p:nvPr>
            <p:ph idx="1"/>
          </p:nvPr>
        </p:nvSpPr>
        <p:spPr>
          <a:xfrm>
            <a:off x="762000" y="1196752"/>
            <a:ext cx="8077200" cy="5269130"/>
          </a:xfrm>
        </p:spPr>
        <p:txBody>
          <a:bodyPr>
            <a:normAutofit lnSpcReduction="10000"/>
          </a:bodyPr>
          <a:lstStyle/>
          <a:p>
            <a:r>
              <a:rPr lang="fr-FR" sz="2400" dirty="0" err="1"/>
              <a:t>Related</a:t>
            </a:r>
            <a:r>
              <a:rPr lang="fr-FR" sz="2400" dirty="0"/>
              <a:t> </a:t>
            </a:r>
            <a:r>
              <a:rPr lang="fr-FR" sz="2400" dirty="0" err="1"/>
              <a:t>ESQs</a:t>
            </a:r>
            <a:r>
              <a:rPr lang="fr-FR" sz="2400" dirty="0"/>
              <a:t>: 4 and 9</a:t>
            </a:r>
          </a:p>
          <a:p>
            <a:r>
              <a:rPr lang="fr-FR" sz="2400" dirty="0" err="1"/>
              <a:t>Rationale</a:t>
            </a:r>
            <a:r>
              <a:rPr lang="fr-FR" sz="2400" dirty="0"/>
              <a:t>:</a:t>
            </a:r>
          </a:p>
          <a:p>
            <a:pPr lvl="1"/>
            <a:r>
              <a:rPr lang="en-US" sz="1600" dirty="0">
                <a:effectLst/>
                <a:latin typeface="Arial" panose="020B0604020202020204" pitchFamily="34" charset="0"/>
                <a:ea typeface="Times New Roman" panose="02020603050405020304" pitchFamily="18" charset="0"/>
                <a:cs typeface="Times New Roman" panose="02020603050405020304" pitchFamily="18" charset="0"/>
              </a:rPr>
              <a:t>High level of potential synergies between tourism and GIs/TSGs. </a:t>
            </a:r>
          </a:p>
          <a:p>
            <a:pPr lvl="1"/>
            <a:r>
              <a:rPr lang="en-US" sz="1600" dirty="0">
                <a:effectLst/>
                <a:latin typeface="Arial" panose="020B0604020202020204" pitchFamily="34" charset="0"/>
                <a:ea typeface="Times New Roman" panose="02020603050405020304" pitchFamily="18" charset="0"/>
                <a:cs typeface="Times New Roman" panose="02020603050405020304" pitchFamily="18" charset="0"/>
              </a:rPr>
              <a:t>This potential is significantly exploited in some cases and almost not explored in some other cases. </a:t>
            </a:r>
          </a:p>
          <a:p>
            <a:pPr lvl="1"/>
            <a:r>
              <a:rPr lang="en-US" sz="1600" dirty="0">
                <a:effectLst/>
                <a:latin typeface="Arial" panose="020B0604020202020204" pitchFamily="34" charset="0"/>
                <a:ea typeface="Times New Roman" panose="02020603050405020304" pitchFamily="18" charset="0"/>
                <a:cs typeface="Times New Roman" panose="02020603050405020304" pitchFamily="18" charset="0"/>
              </a:rPr>
              <a:t>In each situation, stronger cooperation between GI/TSG stakeholders and tourism stakeholders could be implemented. </a:t>
            </a:r>
          </a:p>
          <a:p>
            <a:pPr lvl="1"/>
            <a:r>
              <a:rPr lang="en-US" sz="1600" dirty="0">
                <a:effectLst/>
                <a:latin typeface="Arial" panose="020B0604020202020204" pitchFamily="34" charset="0"/>
                <a:ea typeface="Times New Roman" panose="02020603050405020304" pitchFamily="18" charset="0"/>
                <a:cs typeface="Times New Roman" panose="02020603050405020304" pitchFamily="18" charset="0"/>
              </a:rPr>
              <a:t>This would benefit to both GIs/TSGs (increased direct sales and awareness) and tourism (improved image of the territory through gastronomic cultural heritage). </a:t>
            </a:r>
          </a:p>
          <a:p>
            <a:pPr lvl="1"/>
            <a:r>
              <a:rPr lang="en-US" sz="1600" dirty="0">
                <a:latin typeface="Arial" panose="020B0604020202020204" pitchFamily="34" charset="0"/>
                <a:cs typeface="Times New Roman" panose="02020603050405020304" pitchFamily="18" charset="0"/>
              </a:rPr>
              <a:t>The support for cooperation of stakeholders is already covered by Article 35 of EAFRD Regulation on cooperation, and covers tourism with no specific focus on GIs/TSGs</a:t>
            </a:r>
          </a:p>
          <a:p>
            <a:pPr marL="342900" lvl="1" indent="-342900">
              <a:buFont typeface="Arial" pitchFamily="34" charset="0"/>
              <a:buChar char="•"/>
            </a:pPr>
            <a:r>
              <a:rPr lang="en-US" dirty="0"/>
              <a:t>Recommendation:</a:t>
            </a:r>
          </a:p>
          <a:p>
            <a:pPr lvl="1"/>
            <a:r>
              <a:rPr lang="en-US" sz="1600" dirty="0">
                <a:latin typeface="Arial" panose="020B0604020202020204" pitchFamily="34" charset="0"/>
                <a:cs typeface="Times New Roman" panose="02020603050405020304" pitchFamily="18" charset="0"/>
              </a:rPr>
              <a:t>Synergies between GIs/TSGs and tourism should be further developed</a:t>
            </a:r>
          </a:p>
          <a:p>
            <a:pPr lvl="1"/>
            <a:r>
              <a:rPr lang="en-US" sz="1600" dirty="0">
                <a:latin typeface="Arial" panose="020B0604020202020204" pitchFamily="34" charset="0"/>
                <a:cs typeface="Times New Roman" panose="02020603050405020304" pitchFamily="18" charset="0"/>
              </a:rPr>
              <a:t>The support could be provided through RDP measures or under other frameworks: possible collaborations at national and regional levels, between relevant professional </a:t>
            </a:r>
            <a:r>
              <a:rPr lang="en-US" sz="1600" dirty="0" err="1">
                <a:latin typeface="Arial" panose="020B0604020202020204" pitchFamily="34" charset="0"/>
                <a:cs typeface="Times New Roman" panose="02020603050405020304" pitchFamily="18" charset="0"/>
              </a:rPr>
              <a:t>organisations</a:t>
            </a:r>
            <a:r>
              <a:rPr lang="en-US" sz="1600" dirty="0">
                <a:latin typeface="Arial" panose="020B0604020202020204" pitchFamily="34" charset="0"/>
                <a:cs typeface="Times New Roman" panose="02020603050405020304" pitchFamily="18" charset="0"/>
              </a:rPr>
              <a:t> of GIs/TSGs and tourism</a:t>
            </a:r>
          </a:p>
          <a:p>
            <a:pPr lvl="1"/>
            <a:endParaRPr lang="fr-FR" sz="2000" dirty="0"/>
          </a:p>
        </p:txBody>
      </p:sp>
    </p:spTree>
    <p:extLst>
      <p:ext uri="{BB962C8B-B14F-4D97-AF65-F5344CB8AC3E}">
        <p14:creationId xmlns:p14="http://schemas.microsoft.com/office/powerpoint/2010/main" val="3098743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D2848-784D-4F4F-AA10-5C68D452914D}"/>
              </a:ext>
            </a:extLst>
          </p:cNvPr>
          <p:cNvSpPr>
            <a:spLocks noGrp="1"/>
          </p:cNvSpPr>
          <p:nvPr>
            <p:ph type="title"/>
          </p:nvPr>
        </p:nvSpPr>
        <p:spPr/>
        <p:txBody>
          <a:bodyPr>
            <a:noAutofit/>
          </a:bodyPr>
          <a:lstStyle/>
          <a:p>
            <a:r>
              <a:rPr lang="fr-FR" sz="3600" dirty="0"/>
              <a:t>Reco 5 - </a:t>
            </a:r>
            <a:r>
              <a:rPr lang="en-US" sz="3600" dirty="0"/>
              <a:t>Structuring of the value chains under GIs/TSGs</a:t>
            </a:r>
            <a:endParaRPr lang="fr-FR" sz="3600" dirty="0"/>
          </a:p>
        </p:txBody>
      </p:sp>
      <p:sp>
        <p:nvSpPr>
          <p:cNvPr id="3" name="Espace réservé du contenu 2">
            <a:extLst>
              <a:ext uri="{FF2B5EF4-FFF2-40B4-BE49-F238E27FC236}">
                <a16:creationId xmlns:a16="http://schemas.microsoft.com/office/drawing/2014/main" id="{233DC4D7-4D09-4840-B24A-B14C11AD8CA3}"/>
              </a:ext>
            </a:extLst>
          </p:cNvPr>
          <p:cNvSpPr>
            <a:spLocks noGrp="1"/>
          </p:cNvSpPr>
          <p:nvPr>
            <p:ph idx="1"/>
          </p:nvPr>
        </p:nvSpPr>
        <p:spPr>
          <a:xfrm>
            <a:off x="750046" y="1319238"/>
            <a:ext cx="8077200" cy="5269130"/>
          </a:xfrm>
        </p:spPr>
        <p:txBody>
          <a:bodyPr>
            <a:normAutofit fontScale="92500" lnSpcReduction="10000"/>
          </a:bodyPr>
          <a:lstStyle/>
          <a:p>
            <a:r>
              <a:rPr lang="fr-FR" dirty="0" err="1"/>
              <a:t>Related</a:t>
            </a:r>
            <a:r>
              <a:rPr lang="fr-FR" dirty="0"/>
              <a:t> </a:t>
            </a:r>
            <a:r>
              <a:rPr lang="fr-FR" dirty="0" err="1"/>
              <a:t>ESQs</a:t>
            </a:r>
            <a:r>
              <a:rPr lang="fr-FR" dirty="0"/>
              <a:t>: 2, 4</a:t>
            </a:r>
          </a:p>
          <a:p>
            <a:r>
              <a:rPr lang="fr-FR" dirty="0" err="1"/>
              <a:t>Rationale</a:t>
            </a:r>
            <a:r>
              <a:rPr lang="fr-FR" dirty="0"/>
              <a:t>:</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The economic features and success of GIs/TSGs are highly variable</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Analyses suggest the pivotal role of producer groups (PGs) which may endorse many roles to develop the GIs/TSGs</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However, there is not a structured PG for each GI/TSG and the roles of these PGs are not necessarily defined in EU and national laws</a:t>
            </a:r>
          </a:p>
          <a:p>
            <a:pPr lvl="1"/>
            <a:r>
              <a:rPr lang="en-US" sz="1800" dirty="0">
                <a:latin typeface="Arial" panose="020B0604020202020204" pitchFamily="34" charset="0"/>
                <a:ea typeface="Times New Roman" panose="02020603050405020304" pitchFamily="18" charset="0"/>
                <a:cs typeface="Times New Roman" panose="02020603050405020304" pitchFamily="18" charset="0"/>
              </a:rPr>
              <a:t>GI supply chain are organized though interbranch </a:t>
            </a:r>
            <a:r>
              <a:rPr lang="en-US" sz="1800" dirty="0" err="1">
                <a:latin typeface="Arial" panose="020B0604020202020204" pitchFamily="34" charset="0"/>
                <a:ea typeface="Times New Roman" panose="02020603050405020304" pitchFamily="18" charset="0"/>
                <a:cs typeface="Times New Roman" panose="02020603050405020304" pitchFamily="18" charset="0"/>
              </a:rPr>
              <a:t>organisation</a:t>
            </a:r>
            <a:r>
              <a:rPr lang="en-US" sz="1800" dirty="0">
                <a:latin typeface="Arial" panose="020B0604020202020204" pitchFamily="34" charset="0"/>
                <a:ea typeface="Times New Roman" panose="02020603050405020304" pitchFamily="18" charset="0"/>
                <a:cs typeface="Times New Roman" panose="02020603050405020304" pitchFamily="18" charset="0"/>
              </a:rPr>
              <a:t> in some sectors (French wine for instance) with the involvement of all stages of the value chain in the governance</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1" indent="-342900">
              <a:buFont typeface="Arial" pitchFamily="34" charset="0"/>
              <a:buChar char="•"/>
            </a:pPr>
            <a:r>
              <a:rPr lang="en-US" sz="2800" dirty="0"/>
              <a:t>Recommendation</a:t>
            </a:r>
            <a:r>
              <a:rPr lang="en-US" sz="3200" dirty="0"/>
              <a:t>:</a:t>
            </a:r>
          </a:p>
          <a:p>
            <a:pPr lvl="1"/>
            <a:r>
              <a:rPr lang="en-US" sz="1800" dirty="0">
                <a:latin typeface="Arial" panose="020B0604020202020204" pitchFamily="34" charset="0"/>
                <a:cs typeface="Times New Roman" panose="02020603050405020304" pitchFamily="18" charset="0"/>
              </a:rPr>
              <a:t>The establishment of structured PGs for each GI/TSG should be encouraged</a:t>
            </a:r>
          </a:p>
          <a:p>
            <a:pPr lvl="1"/>
            <a:r>
              <a:rPr lang="en-US" sz="1800" dirty="0">
                <a:latin typeface="Arial" panose="020B0604020202020204" pitchFamily="34" charset="0"/>
                <a:cs typeface="Times New Roman" panose="02020603050405020304" pitchFamily="18" charset="0"/>
              </a:rPr>
              <a:t>Further details on the roles of these PGs should be provided at EU or national levels: management of the GI/TSG, economic monitoring, communication…</a:t>
            </a:r>
          </a:p>
          <a:p>
            <a:pPr lvl="1"/>
            <a:r>
              <a:rPr lang="en-US" sz="1800" dirty="0">
                <a:latin typeface="Arial" panose="020B0604020202020204" pitchFamily="34" charset="0"/>
                <a:cs typeface="Times New Roman" panose="02020603050405020304" pitchFamily="18" charset="0"/>
              </a:rPr>
              <a:t>The structuring through interbranch </a:t>
            </a:r>
            <a:r>
              <a:rPr lang="en-US" sz="1800" dirty="0" err="1">
                <a:latin typeface="Arial" panose="020B0604020202020204" pitchFamily="34" charset="0"/>
                <a:cs typeface="Times New Roman" panose="02020603050405020304" pitchFamily="18" charset="0"/>
              </a:rPr>
              <a:t>organisations</a:t>
            </a:r>
            <a:r>
              <a:rPr lang="en-US" sz="1800" dirty="0">
                <a:latin typeface="Arial" panose="020B0604020202020204" pitchFamily="34" charset="0"/>
                <a:cs typeface="Times New Roman" panose="02020603050405020304" pitchFamily="18" charset="0"/>
              </a:rPr>
              <a:t> should be promoted, at national or regional levels</a:t>
            </a:r>
            <a:endParaRPr lang="fr-FR" sz="18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2780684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D2848-784D-4F4F-AA10-5C68D452914D}"/>
              </a:ext>
            </a:extLst>
          </p:cNvPr>
          <p:cNvSpPr>
            <a:spLocks noGrp="1"/>
          </p:cNvSpPr>
          <p:nvPr>
            <p:ph type="title"/>
          </p:nvPr>
        </p:nvSpPr>
        <p:spPr/>
        <p:txBody>
          <a:bodyPr>
            <a:noAutofit/>
          </a:bodyPr>
          <a:lstStyle/>
          <a:p>
            <a:r>
              <a:rPr lang="fr-FR" sz="3600" dirty="0"/>
              <a:t>Reco 6 - </a:t>
            </a:r>
            <a:r>
              <a:rPr lang="en-US" sz="3600" dirty="0"/>
              <a:t>Regulation of supply for GIs value chains</a:t>
            </a:r>
            <a:endParaRPr lang="fr-FR" sz="3600" dirty="0"/>
          </a:p>
        </p:txBody>
      </p:sp>
      <p:sp>
        <p:nvSpPr>
          <p:cNvPr id="3" name="Espace réservé du contenu 2">
            <a:extLst>
              <a:ext uri="{FF2B5EF4-FFF2-40B4-BE49-F238E27FC236}">
                <a16:creationId xmlns:a16="http://schemas.microsoft.com/office/drawing/2014/main" id="{233DC4D7-4D09-4840-B24A-B14C11AD8CA3}"/>
              </a:ext>
            </a:extLst>
          </p:cNvPr>
          <p:cNvSpPr>
            <a:spLocks noGrp="1"/>
          </p:cNvSpPr>
          <p:nvPr>
            <p:ph idx="1"/>
          </p:nvPr>
        </p:nvSpPr>
        <p:spPr>
          <a:xfrm>
            <a:off x="762000" y="1196752"/>
            <a:ext cx="8077200" cy="5269130"/>
          </a:xfrm>
        </p:spPr>
        <p:txBody>
          <a:bodyPr>
            <a:normAutofit fontScale="92500"/>
          </a:bodyPr>
          <a:lstStyle/>
          <a:p>
            <a:r>
              <a:rPr lang="fr-FR" sz="2600" dirty="0" err="1"/>
              <a:t>Related</a:t>
            </a:r>
            <a:r>
              <a:rPr lang="fr-FR" sz="2600" dirty="0"/>
              <a:t> </a:t>
            </a:r>
            <a:r>
              <a:rPr lang="fr-FR" sz="2600" dirty="0" err="1"/>
              <a:t>ESQs</a:t>
            </a:r>
            <a:r>
              <a:rPr lang="fr-FR" sz="2600" dirty="0"/>
              <a:t>: 1, 2, 4 and 14</a:t>
            </a:r>
          </a:p>
          <a:p>
            <a:r>
              <a:rPr lang="fr-FR" sz="2600" dirty="0" err="1"/>
              <a:t>Rationale</a:t>
            </a:r>
            <a:r>
              <a:rPr lang="fr-FR" sz="2600" dirty="0"/>
              <a:t>:</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The analysis show that GIs may provide benefits to stakeholders involved in the value chain, although these benefits are not systematic. </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Some evidences show that cooperation between stakeholders regarding market issues are success factors for the implementation of a GI strategy</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Some specific rules applies for cheese and ham sector under GI to regulate the supply on the market (Articles 150 and 172 from CMO Regulation). </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In the wine sector, some specific tools may also be implemented with an impact on the volume marketed (for instance: definition of a yield for quality reason and planting rights)</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A harmonized approach for the regulation of supply could be implemented</a:t>
            </a:r>
            <a:endParaRPr lang="en-US" sz="1800" dirty="0">
              <a:latin typeface="Arial" panose="020B0604020202020204" pitchFamily="34" charset="0"/>
              <a:cs typeface="Times New Roman" panose="02020603050405020304" pitchFamily="18" charset="0"/>
            </a:endParaRPr>
          </a:p>
          <a:p>
            <a:pPr marL="342900" lvl="1" indent="-342900">
              <a:buFont typeface="Arial" pitchFamily="34" charset="0"/>
              <a:buChar char="•"/>
            </a:pPr>
            <a:r>
              <a:rPr lang="en-US" sz="2600" dirty="0"/>
              <a:t>Recommendation</a:t>
            </a:r>
            <a:r>
              <a:rPr lang="en-US" sz="3200" dirty="0"/>
              <a:t>:</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We recommend considering to expand the regulation of supply (as set by the CMO for cheese and ham under GI) to all sectors under GI</a:t>
            </a:r>
            <a:endParaRPr lang="fr-FR" sz="18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75230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D2848-784D-4F4F-AA10-5C68D452914D}"/>
              </a:ext>
            </a:extLst>
          </p:cNvPr>
          <p:cNvSpPr>
            <a:spLocks noGrp="1"/>
          </p:cNvSpPr>
          <p:nvPr>
            <p:ph type="title"/>
          </p:nvPr>
        </p:nvSpPr>
        <p:spPr/>
        <p:txBody>
          <a:bodyPr>
            <a:noAutofit/>
          </a:bodyPr>
          <a:lstStyle/>
          <a:p>
            <a:r>
              <a:rPr lang="fr-FR" sz="3600" dirty="0"/>
              <a:t>Reco 7 - </a:t>
            </a:r>
            <a:r>
              <a:rPr lang="en-US" sz="3600" dirty="0"/>
              <a:t>Simplification of the procedures</a:t>
            </a:r>
            <a:endParaRPr lang="fr-FR" sz="3600" dirty="0"/>
          </a:p>
        </p:txBody>
      </p:sp>
      <p:sp>
        <p:nvSpPr>
          <p:cNvPr id="3" name="Espace réservé du contenu 2">
            <a:extLst>
              <a:ext uri="{FF2B5EF4-FFF2-40B4-BE49-F238E27FC236}">
                <a16:creationId xmlns:a16="http://schemas.microsoft.com/office/drawing/2014/main" id="{233DC4D7-4D09-4840-B24A-B14C11AD8CA3}"/>
              </a:ext>
            </a:extLst>
          </p:cNvPr>
          <p:cNvSpPr>
            <a:spLocks noGrp="1"/>
          </p:cNvSpPr>
          <p:nvPr>
            <p:ph idx="1"/>
          </p:nvPr>
        </p:nvSpPr>
        <p:spPr/>
        <p:txBody>
          <a:bodyPr>
            <a:normAutofit fontScale="85000" lnSpcReduction="10000"/>
          </a:bodyPr>
          <a:lstStyle/>
          <a:p>
            <a:r>
              <a:rPr lang="fr-FR" dirty="0" err="1"/>
              <a:t>Related</a:t>
            </a:r>
            <a:r>
              <a:rPr lang="fr-FR" dirty="0"/>
              <a:t> ESQ: 7</a:t>
            </a:r>
          </a:p>
          <a:p>
            <a:r>
              <a:rPr lang="fr-FR" dirty="0" err="1"/>
              <a:t>Rationale</a:t>
            </a:r>
            <a:r>
              <a:rPr lang="fr-FR" dirty="0"/>
              <a:t>:</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Some bottlenecks and weaknesses have been identified in the implementation of the GI/TSG framework</a:t>
            </a:r>
          </a:p>
          <a:p>
            <a:pPr marL="342900" lvl="1" indent="-342900">
              <a:buFont typeface="Arial" pitchFamily="34" charset="0"/>
              <a:buChar char="•"/>
            </a:pPr>
            <a:r>
              <a:rPr lang="en-US" sz="2800" dirty="0"/>
              <a:t>Recommendation</a:t>
            </a:r>
            <a:r>
              <a:rPr lang="en-US" sz="3200" dirty="0"/>
              <a:t>:</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Clarification of the distinction between minor and major amendments </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Further simplification of the </a:t>
            </a:r>
            <a:r>
              <a:rPr lang="en-US" sz="1800" dirty="0">
                <a:latin typeface="Arial" panose="020B0604020202020204" pitchFamily="34" charset="0"/>
                <a:cs typeface="Times New Roman" panose="02020603050405020304" pitchFamily="18" charset="0"/>
              </a:rPr>
              <a:t>procedure for minor amendments</a:t>
            </a:r>
          </a:p>
          <a:p>
            <a:pPr lvl="1"/>
            <a:r>
              <a:rPr lang="en-US" sz="1800" dirty="0" err="1">
                <a:latin typeface="Arial" panose="020B0604020202020204" pitchFamily="34" charset="0"/>
                <a:cs typeface="Times New Roman" panose="02020603050405020304" pitchFamily="18" charset="0"/>
              </a:rPr>
              <a:t>Harmonisation</a:t>
            </a:r>
            <a:r>
              <a:rPr lang="en-US" sz="1800" dirty="0">
                <a:latin typeface="Arial" panose="020B0604020202020204" pitchFamily="34" charset="0"/>
                <a:cs typeface="Times New Roman" panose="02020603050405020304" pitchFamily="18" charset="0"/>
              </a:rPr>
              <a:t> of procedures, official controls and enforcement at EU level through common guidelines, exchange of good practices among MS, online FAQ</a:t>
            </a:r>
          </a:p>
          <a:p>
            <a:pPr lvl="1"/>
            <a:r>
              <a:rPr lang="en-US" sz="1800" dirty="0">
                <a:latin typeface="Arial" panose="020B0604020202020204" pitchFamily="34" charset="0"/>
                <a:cs typeface="Times New Roman" panose="02020603050405020304" pitchFamily="18" charset="0"/>
              </a:rPr>
              <a:t>Implementation simplified procedures for some specific widely implemented updates of specifications </a:t>
            </a:r>
          </a:p>
          <a:p>
            <a:pPr lvl="1"/>
            <a:r>
              <a:rPr lang="en-US" sz="1800" dirty="0">
                <a:latin typeface="Arial" panose="020B0604020202020204" pitchFamily="34" charset="0"/>
                <a:cs typeface="Times New Roman" panose="02020603050405020304" pitchFamily="18" charset="0"/>
              </a:rPr>
              <a:t>Support and encourage training of staff in NAs and PGs (for instance establishment of a training </a:t>
            </a:r>
            <a:r>
              <a:rPr lang="en-US" sz="1800" dirty="0" err="1">
                <a:latin typeface="Arial" panose="020B0604020202020204" pitchFamily="34" charset="0"/>
                <a:cs typeface="Times New Roman" panose="02020603050405020304" pitchFamily="18" charset="0"/>
              </a:rPr>
              <a:t>programme</a:t>
            </a:r>
            <a:r>
              <a:rPr lang="en-US" sz="1800" dirty="0">
                <a:latin typeface="Arial" panose="020B0604020202020204" pitchFamily="34" charset="0"/>
                <a:cs typeface="Times New Roman" panose="02020603050405020304" pitchFamily="18" charset="0"/>
              </a:rPr>
              <a:t> or training toolkit)</a:t>
            </a:r>
          </a:p>
          <a:p>
            <a:pPr lvl="1"/>
            <a:r>
              <a:rPr lang="en-US" sz="1800" dirty="0">
                <a:latin typeface="Arial" panose="020B0604020202020204" pitchFamily="34" charset="0"/>
                <a:cs typeface="Times New Roman" panose="02020603050405020304" pitchFamily="18" charset="0"/>
              </a:rPr>
              <a:t>Improve the communication between EC, NAs and PGs, for instance through digital means such as </a:t>
            </a:r>
            <a:r>
              <a:rPr lang="en-US" sz="1800" dirty="0" err="1">
                <a:latin typeface="Arial" panose="020B0604020202020204" pitchFamily="34" charset="0"/>
                <a:cs typeface="Times New Roman" panose="02020603050405020304" pitchFamily="18" charset="0"/>
              </a:rPr>
              <a:t>eAmbrosia</a:t>
            </a:r>
            <a:r>
              <a:rPr lang="en-US" sz="1800" dirty="0">
                <a:latin typeface="Arial" panose="020B0604020202020204" pitchFamily="34" charset="0"/>
                <a:cs typeface="Times New Roman" panose="02020603050405020304" pitchFamily="18" charset="0"/>
              </a:rPr>
              <a:t> (A digital flow of information is already in place between EC and NAs through </a:t>
            </a:r>
            <a:r>
              <a:rPr lang="en-US" sz="1800" dirty="0" err="1">
                <a:latin typeface="Arial" panose="020B0604020202020204" pitchFamily="34" charset="0"/>
                <a:cs typeface="Times New Roman" panose="02020603050405020304" pitchFamily="18" charset="0"/>
              </a:rPr>
              <a:t>eAmbrosia</a:t>
            </a:r>
            <a:r>
              <a:rPr lang="en-US" sz="1800" dirty="0">
                <a:latin typeface="Arial" panose="020B0604020202020204" pitchFamily="34" charset="0"/>
                <a:cs typeface="Times New Roman" panose="02020603050405020304" pitchFamily="18" charset="0"/>
              </a:rPr>
              <a:t> for wine and spirit drinks sectors but this does not involve PGs)</a:t>
            </a:r>
          </a:p>
          <a:p>
            <a:pPr lvl="1"/>
            <a:r>
              <a:rPr lang="en-US" sz="1800" dirty="0">
                <a:latin typeface="Arial" panose="020B0604020202020204" pitchFamily="34" charset="0"/>
                <a:cs typeface="Times New Roman" panose="02020603050405020304" pitchFamily="18" charset="0"/>
              </a:rPr>
              <a:t>Clarify the requirements to assess the link to the territory during the scrutiny phase</a:t>
            </a:r>
          </a:p>
          <a:p>
            <a:pPr lvl="1"/>
            <a:r>
              <a:rPr lang="en-US" sz="1800" dirty="0">
                <a:latin typeface="Arial" panose="020B0604020202020204" pitchFamily="34" charset="0"/>
                <a:cs typeface="Times New Roman" panose="02020603050405020304" pitchFamily="18" charset="0"/>
              </a:rPr>
              <a:t>Define maximum time limits for national procedures to improve visibility to applicants</a:t>
            </a:r>
          </a:p>
        </p:txBody>
      </p:sp>
    </p:spTree>
    <p:extLst>
      <p:ext uri="{BB962C8B-B14F-4D97-AF65-F5344CB8AC3E}">
        <p14:creationId xmlns:p14="http://schemas.microsoft.com/office/powerpoint/2010/main" val="16587760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D2848-784D-4F4F-AA10-5C68D452914D}"/>
              </a:ext>
            </a:extLst>
          </p:cNvPr>
          <p:cNvSpPr>
            <a:spLocks noGrp="1"/>
          </p:cNvSpPr>
          <p:nvPr>
            <p:ph type="title"/>
          </p:nvPr>
        </p:nvSpPr>
        <p:spPr/>
        <p:txBody>
          <a:bodyPr>
            <a:noAutofit/>
          </a:bodyPr>
          <a:lstStyle/>
          <a:p>
            <a:r>
              <a:rPr lang="fr-FR" sz="3600" dirty="0"/>
              <a:t>Reco 8 - </a:t>
            </a:r>
            <a:r>
              <a:rPr lang="en-US" sz="3600" dirty="0"/>
              <a:t>Economic assessment of GI/TSG applications</a:t>
            </a:r>
            <a:endParaRPr lang="fr-FR" sz="3600" dirty="0"/>
          </a:p>
        </p:txBody>
      </p:sp>
      <p:sp>
        <p:nvSpPr>
          <p:cNvPr id="3" name="Espace réservé du contenu 2">
            <a:extLst>
              <a:ext uri="{FF2B5EF4-FFF2-40B4-BE49-F238E27FC236}">
                <a16:creationId xmlns:a16="http://schemas.microsoft.com/office/drawing/2014/main" id="{233DC4D7-4D09-4840-B24A-B14C11AD8CA3}"/>
              </a:ext>
            </a:extLst>
          </p:cNvPr>
          <p:cNvSpPr>
            <a:spLocks noGrp="1"/>
          </p:cNvSpPr>
          <p:nvPr>
            <p:ph idx="1"/>
          </p:nvPr>
        </p:nvSpPr>
        <p:spPr>
          <a:xfrm>
            <a:off x="729248" y="1196752"/>
            <a:ext cx="8077200" cy="5269130"/>
          </a:xfrm>
        </p:spPr>
        <p:txBody>
          <a:bodyPr>
            <a:normAutofit fontScale="85000" lnSpcReduction="10000"/>
          </a:bodyPr>
          <a:lstStyle/>
          <a:p>
            <a:r>
              <a:rPr lang="fr-FR" dirty="0" err="1"/>
              <a:t>Related</a:t>
            </a:r>
            <a:r>
              <a:rPr lang="fr-FR" dirty="0"/>
              <a:t> ESQ: 1, 2, 4, 16</a:t>
            </a:r>
          </a:p>
          <a:p>
            <a:r>
              <a:rPr lang="fr-FR" dirty="0" err="1"/>
              <a:t>Rationale</a:t>
            </a:r>
            <a:r>
              <a:rPr lang="fr-FR" dirty="0"/>
              <a:t>:</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We observe some large differences in the economic features of the GI/TSG value chains. </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Some value chains meet large success while the development of some others is very limited. </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The application and registration of each GI/TSG and modification of product specifications ask a lot of time from both applicants and public bodies in charge of scrutiny and registration. </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A better identification of the weaknesses of some applications would allow to improve the quality of the application </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In some cases, this would also allow to orientate stakeholders toward other schemes if the GI/TSG project does not appear relevant</a:t>
            </a:r>
            <a:endParaRPr lang="en-US" sz="1800" dirty="0">
              <a:latin typeface="Arial" panose="020B0604020202020204" pitchFamily="34" charset="0"/>
              <a:cs typeface="Times New Roman" panose="02020603050405020304" pitchFamily="18" charset="0"/>
            </a:endParaRPr>
          </a:p>
          <a:p>
            <a:pPr marL="342900" lvl="1" indent="-342900">
              <a:buFont typeface="Arial" pitchFamily="34" charset="0"/>
              <a:buChar char="•"/>
            </a:pPr>
            <a:r>
              <a:rPr lang="en-US" sz="2800" dirty="0"/>
              <a:t>Recommendation</a:t>
            </a:r>
            <a:r>
              <a:rPr lang="en-US" sz="3200" dirty="0"/>
              <a:t>:</a:t>
            </a:r>
          </a:p>
          <a:p>
            <a:pPr lvl="1"/>
            <a:r>
              <a:rPr lang="en-US" sz="1800" dirty="0">
                <a:latin typeface="Arial" panose="020B0604020202020204" pitchFamily="34" charset="0"/>
                <a:cs typeface="Times New Roman" panose="02020603050405020304" pitchFamily="18" charset="0"/>
              </a:rPr>
              <a:t>The economic assessment of the GI/TSG applications by NAs should be encouraged at the application stage. This economic assessment would cover the potential volume of production covered by the GI/TSG, the demand from the market, the expected impacts from of the registration and the relevance of the PS</a:t>
            </a:r>
          </a:p>
          <a:p>
            <a:pPr lvl="1"/>
            <a:r>
              <a:rPr lang="en-US" sz="1800" dirty="0">
                <a:latin typeface="Arial" panose="020B0604020202020204" pitchFamily="34" charset="0"/>
                <a:cs typeface="Times New Roman" panose="02020603050405020304" pitchFamily="18" charset="0"/>
              </a:rPr>
              <a:t>A technical assistance could be provided to the PG at the stage of the application to elaborate adequate application, with a relevant PS and strategy.</a:t>
            </a:r>
          </a:p>
        </p:txBody>
      </p:sp>
    </p:spTree>
    <p:extLst>
      <p:ext uri="{BB962C8B-B14F-4D97-AF65-F5344CB8AC3E}">
        <p14:creationId xmlns:p14="http://schemas.microsoft.com/office/powerpoint/2010/main" val="2769958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D2848-784D-4F4F-AA10-5C68D452914D}"/>
              </a:ext>
            </a:extLst>
          </p:cNvPr>
          <p:cNvSpPr>
            <a:spLocks noGrp="1"/>
          </p:cNvSpPr>
          <p:nvPr>
            <p:ph type="title"/>
          </p:nvPr>
        </p:nvSpPr>
        <p:spPr/>
        <p:txBody>
          <a:bodyPr>
            <a:noAutofit/>
          </a:bodyPr>
          <a:lstStyle/>
          <a:p>
            <a:r>
              <a:rPr lang="fr-FR" sz="3600" dirty="0"/>
              <a:t>Reco 9 - </a:t>
            </a:r>
            <a:r>
              <a:rPr lang="en-US" sz="3600" dirty="0"/>
              <a:t>Environment and animal welfare</a:t>
            </a:r>
            <a:endParaRPr lang="fr-FR" sz="3600" dirty="0"/>
          </a:p>
        </p:txBody>
      </p:sp>
      <p:sp>
        <p:nvSpPr>
          <p:cNvPr id="3" name="Espace réservé du contenu 2">
            <a:extLst>
              <a:ext uri="{FF2B5EF4-FFF2-40B4-BE49-F238E27FC236}">
                <a16:creationId xmlns:a16="http://schemas.microsoft.com/office/drawing/2014/main" id="{233DC4D7-4D09-4840-B24A-B14C11AD8CA3}"/>
              </a:ext>
            </a:extLst>
          </p:cNvPr>
          <p:cNvSpPr>
            <a:spLocks noGrp="1"/>
          </p:cNvSpPr>
          <p:nvPr>
            <p:ph idx="1"/>
          </p:nvPr>
        </p:nvSpPr>
        <p:spPr/>
        <p:txBody>
          <a:bodyPr>
            <a:normAutofit lnSpcReduction="10000"/>
          </a:bodyPr>
          <a:lstStyle/>
          <a:p>
            <a:r>
              <a:rPr lang="fr-FR" dirty="0" err="1"/>
              <a:t>Related</a:t>
            </a:r>
            <a:r>
              <a:rPr lang="fr-FR" dirty="0"/>
              <a:t> ESQ: 10</a:t>
            </a:r>
          </a:p>
          <a:p>
            <a:r>
              <a:rPr lang="fr-FR" dirty="0" err="1"/>
              <a:t>Rationale</a:t>
            </a:r>
            <a:r>
              <a:rPr lang="fr-FR" dirty="0"/>
              <a:t>:</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There is a growing integration of environment and animal welfare in GIs and TSGs, further integration could be reached</a:t>
            </a:r>
          </a:p>
          <a:p>
            <a:pPr marL="342900" lvl="1" indent="-342900">
              <a:buFont typeface="Arial" pitchFamily="34" charset="0"/>
              <a:buChar char="•"/>
            </a:pPr>
            <a:r>
              <a:rPr lang="en-US" sz="2800" dirty="0"/>
              <a:t>Recommendation</a:t>
            </a:r>
            <a:r>
              <a:rPr lang="en-US" sz="3200" dirty="0"/>
              <a:t>:</a:t>
            </a:r>
          </a:p>
          <a:p>
            <a:pPr lvl="1"/>
            <a:r>
              <a:rPr lang="en-US" sz="1800" dirty="0">
                <a:latin typeface="Arial" panose="020B0604020202020204" pitchFamily="34" charset="0"/>
                <a:cs typeface="Times New Roman" panose="02020603050405020304" pitchFamily="18" charset="0"/>
              </a:rPr>
              <a:t>The set-up of an ad hoc expert group to define “sustainable criteria” by sectors, with the priority on:</a:t>
            </a:r>
          </a:p>
          <a:p>
            <a:pPr lvl="2"/>
            <a:r>
              <a:rPr lang="en-US" sz="1500" dirty="0" err="1">
                <a:latin typeface="Arial" panose="020B0604020202020204" pitchFamily="34" charset="0"/>
                <a:cs typeface="Times New Roman" panose="02020603050405020304" pitchFamily="18" charset="0"/>
              </a:rPr>
              <a:t>agri</a:t>
            </a:r>
            <a:r>
              <a:rPr lang="en-US" sz="1500" dirty="0">
                <a:latin typeface="Arial" panose="020B0604020202020204" pitchFamily="34" charset="0"/>
                <a:cs typeface="Times New Roman" panose="02020603050405020304" pitchFamily="18" charset="0"/>
              </a:rPr>
              <a:t>-environment measures in the wine sector</a:t>
            </a:r>
          </a:p>
          <a:p>
            <a:pPr lvl="2"/>
            <a:r>
              <a:rPr lang="en-US" sz="1500" dirty="0">
                <a:latin typeface="Arial" panose="020B0604020202020204" pitchFamily="34" charset="0"/>
                <a:cs typeface="Times New Roman" panose="02020603050405020304" pitchFamily="18" charset="0"/>
              </a:rPr>
              <a:t>animal welfare which could cover a wide range of GIs/TSGs </a:t>
            </a:r>
          </a:p>
          <a:p>
            <a:pPr lvl="1"/>
            <a:r>
              <a:rPr lang="en-US" sz="1800" dirty="0">
                <a:latin typeface="Arial" panose="020B0604020202020204" pitchFamily="34" charset="0"/>
                <a:cs typeface="Times New Roman" panose="02020603050405020304" pitchFamily="18" charset="0"/>
              </a:rPr>
              <a:t>The update of products specifications could be promoted to include these criteria through simplified procedures</a:t>
            </a:r>
          </a:p>
          <a:p>
            <a:pPr lvl="1"/>
            <a:r>
              <a:rPr lang="en-US" sz="1800" dirty="0">
                <a:latin typeface="Arial" panose="020B0604020202020204" pitchFamily="34" charset="0"/>
                <a:cs typeface="Times New Roman" panose="02020603050405020304" pitchFamily="18" charset="0"/>
              </a:rPr>
              <a:t>Encourage the certification of GI/TSG farmers/producers under environment and animal welfare schemes, through direct certification or equivalence between the GI/TSG and these other schemes</a:t>
            </a:r>
          </a:p>
          <a:p>
            <a:pPr lvl="1"/>
            <a:r>
              <a:rPr lang="en-US" sz="1800" dirty="0">
                <a:latin typeface="Arial" panose="020B0604020202020204" pitchFamily="34" charset="0"/>
                <a:cs typeface="Times New Roman" panose="02020603050405020304" pitchFamily="18" charset="0"/>
              </a:rPr>
              <a:t>A better monitoring of the share of organic production under GI/TSG, to allow tracking the reaching of the level set in Farm to Fork strategy</a:t>
            </a:r>
          </a:p>
        </p:txBody>
      </p:sp>
    </p:spTree>
    <p:extLst>
      <p:ext uri="{BB962C8B-B14F-4D97-AF65-F5344CB8AC3E}">
        <p14:creationId xmlns:p14="http://schemas.microsoft.com/office/powerpoint/2010/main" val="31281399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D2848-784D-4F4F-AA10-5C68D452914D}"/>
              </a:ext>
            </a:extLst>
          </p:cNvPr>
          <p:cNvSpPr>
            <a:spLocks noGrp="1"/>
          </p:cNvSpPr>
          <p:nvPr>
            <p:ph type="title"/>
          </p:nvPr>
        </p:nvSpPr>
        <p:spPr/>
        <p:txBody>
          <a:bodyPr>
            <a:noAutofit/>
          </a:bodyPr>
          <a:lstStyle/>
          <a:p>
            <a:r>
              <a:rPr lang="fr-FR" sz="3600" dirty="0"/>
              <a:t>Reco 10 - </a:t>
            </a:r>
            <a:r>
              <a:rPr lang="en-US" sz="3600" dirty="0"/>
              <a:t>Evolution of the TSG scheme</a:t>
            </a:r>
            <a:endParaRPr lang="fr-FR" sz="3600" dirty="0"/>
          </a:p>
        </p:txBody>
      </p:sp>
      <p:sp>
        <p:nvSpPr>
          <p:cNvPr id="3" name="Espace réservé du contenu 2">
            <a:extLst>
              <a:ext uri="{FF2B5EF4-FFF2-40B4-BE49-F238E27FC236}">
                <a16:creationId xmlns:a16="http://schemas.microsoft.com/office/drawing/2014/main" id="{233DC4D7-4D09-4840-B24A-B14C11AD8CA3}"/>
              </a:ext>
            </a:extLst>
          </p:cNvPr>
          <p:cNvSpPr>
            <a:spLocks noGrp="1"/>
          </p:cNvSpPr>
          <p:nvPr>
            <p:ph idx="1"/>
          </p:nvPr>
        </p:nvSpPr>
        <p:spPr>
          <a:xfrm>
            <a:off x="762000" y="1268760"/>
            <a:ext cx="8077200" cy="5082951"/>
          </a:xfrm>
        </p:spPr>
        <p:txBody>
          <a:bodyPr>
            <a:normAutofit fontScale="92500" lnSpcReduction="10000"/>
          </a:bodyPr>
          <a:lstStyle/>
          <a:p>
            <a:r>
              <a:rPr lang="fr-FR" sz="2400" dirty="0" err="1"/>
              <a:t>Related</a:t>
            </a:r>
            <a:r>
              <a:rPr lang="fr-FR" sz="2400" dirty="0"/>
              <a:t> ESQ: 11</a:t>
            </a:r>
          </a:p>
          <a:p>
            <a:r>
              <a:rPr lang="fr-FR" sz="2400" dirty="0" err="1"/>
              <a:t>Rationale</a:t>
            </a:r>
            <a:r>
              <a:rPr lang="fr-FR" sz="2400" dirty="0"/>
              <a:t>:</a:t>
            </a:r>
          </a:p>
          <a:p>
            <a:pPr lvl="1"/>
            <a:r>
              <a:rPr lang="en-US" sz="1400" dirty="0">
                <a:effectLst/>
                <a:latin typeface="Arial" panose="020B0604020202020204" pitchFamily="34" charset="0"/>
                <a:ea typeface="Times New Roman" panose="02020603050405020304" pitchFamily="18" charset="0"/>
                <a:cs typeface="Times New Roman" panose="02020603050405020304" pitchFamily="18" charset="0"/>
              </a:rPr>
              <a:t>TSGs has been implemented by the EU in 1992, with PDOs and PGIs in the agri-food sector.</a:t>
            </a:r>
          </a:p>
          <a:p>
            <a:pPr lvl="1"/>
            <a:r>
              <a:rPr lang="en-US" sz="1400" dirty="0">
                <a:latin typeface="Arial" panose="020B0604020202020204" pitchFamily="34" charset="0"/>
                <a:ea typeface="Times New Roman" panose="02020603050405020304" pitchFamily="18" charset="0"/>
                <a:cs typeface="Times New Roman" panose="02020603050405020304" pitchFamily="18" charset="0"/>
              </a:rPr>
              <a:t>28 years after the implementation of the scheme, there are</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 1 377 PDOs/PGIS registered in the agri-food sector and only 63 TSGs. </a:t>
            </a:r>
          </a:p>
          <a:p>
            <a:pPr lvl="1"/>
            <a:r>
              <a:rPr lang="en-US" sz="1400" dirty="0">
                <a:effectLst/>
                <a:latin typeface="Arial" panose="020B0604020202020204" pitchFamily="34" charset="0"/>
                <a:ea typeface="Times New Roman" panose="02020603050405020304" pitchFamily="18" charset="0"/>
                <a:cs typeface="Times New Roman" panose="02020603050405020304" pitchFamily="18" charset="0"/>
              </a:rPr>
              <a:t>This shows a low attractiveness of the TSGs compared to PDOs/PGIs for stakeholders. </a:t>
            </a:r>
          </a:p>
          <a:p>
            <a:pPr lvl="1"/>
            <a:r>
              <a:rPr lang="en-US" sz="1400" dirty="0">
                <a:latin typeface="Arial" panose="020B0604020202020204" pitchFamily="34" charset="0"/>
                <a:cs typeface="Times New Roman" panose="02020603050405020304" pitchFamily="18" charset="0"/>
              </a:rPr>
              <a:t>Some evidences suggest the low attractiveness is because TSGs are not linked to a specific origin and does not provide an IPR to stakeholders. Thus, group of producers registering a TSG cannot prevent producers from other area to use the TSG</a:t>
            </a:r>
          </a:p>
          <a:p>
            <a:pPr lvl="1"/>
            <a:r>
              <a:rPr lang="en-US" sz="1400" dirty="0">
                <a:latin typeface="Arial" panose="020B0604020202020204" pitchFamily="34" charset="0"/>
                <a:cs typeface="Times New Roman" panose="02020603050405020304" pitchFamily="18" charset="0"/>
              </a:rPr>
              <a:t>In addition, demarcation line between GIs and TSGs may not be fully clear on the field: “traditional” names may be linked in some cases to specific geographical areas (even if this is not part of the </a:t>
            </a:r>
            <a:r>
              <a:rPr lang="en-GB" sz="1400" dirty="0">
                <a:latin typeface="Arial" panose="020B0604020202020204" pitchFamily="34" charset="0"/>
                <a:cs typeface="Times New Roman" panose="02020603050405020304" pitchFamily="18" charset="0"/>
              </a:rPr>
              <a:t>PS</a:t>
            </a:r>
            <a:r>
              <a:rPr lang="en-US" sz="1400" dirty="0">
                <a:latin typeface="Arial" panose="020B0604020202020204" pitchFamily="34" charset="0"/>
                <a:cs typeface="Times New Roman" panose="02020603050405020304" pitchFamily="18" charset="0"/>
              </a:rPr>
              <a:t> as TSGs are not linked to a protected area). </a:t>
            </a:r>
          </a:p>
          <a:p>
            <a:pPr marL="342900" lvl="1" indent="-342900">
              <a:buFont typeface="Arial" pitchFamily="34" charset="0"/>
              <a:buChar char="•"/>
            </a:pPr>
            <a:r>
              <a:rPr lang="en-US" sz="2400" dirty="0"/>
              <a:t>Recommendation:</a:t>
            </a:r>
          </a:p>
          <a:p>
            <a:pPr lvl="1"/>
            <a:r>
              <a:rPr lang="en-US" sz="1400" dirty="0">
                <a:effectLst/>
                <a:latin typeface="Arial" panose="020B0604020202020204" pitchFamily="34" charset="0"/>
                <a:ea typeface="Times New Roman" panose="02020603050405020304" pitchFamily="18" charset="0"/>
                <a:cs typeface="Times New Roman" panose="02020603050405020304" pitchFamily="18" charset="0"/>
              </a:rPr>
              <a:t>Reassess the added value of TSGs</a:t>
            </a:r>
            <a:endParaRPr lang="en-US" sz="1400" dirty="0">
              <a:latin typeface="Arial" panose="020B0604020202020204" pitchFamily="34" charset="0"/>
              <a:ea typeface="Times New Roman" panose="02020603050405020304" pitchFamily="18" charset="0"/>
              <a:cs typeface="Times New Roman" panose="02020603050405020304" pitchFamily="18" charset="0"/>
            </a:endParaRPr>
          </a:p>
          <a:p>
            <a:pPr lvl="1"/>
            <a:r>
              <a:rPr lang="en-US" sz="1400" dirty="0">
                <a:effectLst/>
                <a:latin typeface="Arial" panose="020B0604020202020204" pitchFamily="34" charset="0"/>
                <a:ea typeface="Times New Roman" panose="02020603050405020304" pitchFamily="18" charset="0"/>
                <a:cs typeface="Times New Roman" panose="02020603050405020304" pitchFamily="18" charset="0"/>
              </a:rPr>
              <a:t>Consider the possibility to phase-out the TSG scheme, over a 10 years period for instance. The phase-out could be implemented as follows:</a:t>
            </a:r>
          </a:p>
          <a:p>
            <a:pPr lvl="2"/>
            <a:r>
              <a:rPr lang="en-US" sz="1400" dirty="0">
                <a:effectLst/>
                <a:latin typeface="Arial" panose="020B0604020202020204" pitchFamily="34" charset="0"/>
                <a:ea typeface="Times New Roman" panose="02020603050405020304" pitchFamily="18" charset="0"/>
                <a:cs typeface="Times New Roman" panose="02020603050405020304" pitchFamily="18" charset="0"/>
              </a:rPr>
              <a:t>The possibility for some TSGs to evolve toward a GI through an assessment of the link to a specific geographical area could be evaluated, where this link to a specific geographical area could be </a:t>
            </a:r>
            <a:r>
              <a:rPr lang="en-US" sz="1400" dirty="0" err="1">
                <a:effectLst/>
                <a:latin typeface="Arial" panose="020B0604020202020204" pitchFamily="34" charset="0"/>
                <a:ea typeface="Times New Roman" panose="02020603050405020304" pitchFamily="18" charset="0"/>
                <a:cs typeface="Times New Roman" panose="02020603050405020304" pitchFamily="18" charset="0"/>
              </a:rPr>
              <a:t>establised</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 such as “ </a:t>
            </a:r>
            <a:r>
              <a:rPr lang="en-US" sz="1400" dirty="0" err="1">
                <a:effectLst/>
                <a:latin typeface="Arial" panose="020B0604020202020204" pitchFamily="34" charset="0"/>
                <a:ea typeface="Times New Roman" panose="02020603050405020304" pitchFamily="18" charset="0"/>
                <a:cs typeface="Times New Roman" panose="02020603050405020304" pitchFamily="18" charset="0"/>
              </a:rPr>
              <a:t>Spišské</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400" dirty="0" err="1">
                <a:effectLst/>
                <a:latin typeface="Arial" panose="020B0604020202020204" pitchFamily="34" charset="0"/>
                <a:ea typeface="Times New Roman" panose="02020603050405020304" pitchFamily="18" charset="0"/>
                <a:cs typeface="Times New Roman" panose="02020603050405020304" pitchFamily="18" charset="0"/>
              </a:rPr>
              <a:t>párky</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 which is highly rooted in Czechia and Slovakia for example</a:t>
            </a:r>
          </a:p>
          <a:p>
            <a:pPr lvl="2"/>
            <a:r>
              <a:rPr lang="en-US" sz="1400" dirty="0">
                <a:effectLst/>
                <a:latin typeface="Arial" panose="020B0604020202020204" pitchFamily="34" charset="0"/>
                <a:ea typeface="Times New Roman" panose="02020603050405020304" pitchFamily="18" charset="0"/>
                <a:cs typeface="Times New Roman" panose="02020603050405020304" pitchFamily="18" charset="0"/>
              </a:rPr>
              <a:t>Some TSGs could evolve toward an "optional quality term" (as mountain products) or code of good practices defined at national level if they are not linked to a specific geographical area, such as “hay milk”</a:t>
            </a:r>
            <a:endParaRPr lang="en-US" sz="11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367774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15C392-2325-4392-9803-FDBB9EB450D3}"/>
              </a:ext>
            </a:extLst>
          </p:cNvPr>
          <p:cNvSpPr>
            <a:spLocks noGrp="1"/>
          </p:cNvSpPr>
          <p:nvPr>
            <p:ph type="title"/>
          </p:nvPr>
        </p:nvSpPr>
        <p:spPr>
          <a:xfrm>
            <a:off x="762000" y="274638"/>
            <a:ext cx="8382000" cy="1143000"/>
          </a:xfrm>
        </p:spPr>
        <p:txBody>
          <a:bodyPr>
            <a:normAutofit/>
          </a:bodyPr>
          <a:lstStyle/>
          <a:p>
            <a:r>
              <a:rPr lang="fr-FR" sz="4400" dirty="0" err="1">
                <a:latin typeface="Verdana" panose="020B0604030504040204" pitchFamily="34" charset="0"/>
                <a:cs typeface="Arial" panose="020B0604020202020204" pitchFamily="34" charset="0"/>
              </a:rPr>
              <a:t>Methodology</a:t>
            </a:r>
            <a:r>
              <a:rPr lang="fr-FR" sz="4400" dirty="0">
                <a:latin typeface="Verdana" panose="020B0604030504040204" pitchFamily="34" charset="0"/>
                <a:cs typeface="Arial" panose="020B0604020202020204" pitchFamily="34" charset="0"/>
              </a:rPr>
              <a:t> - </a:t>
            </a:r>
            <a:r>
              <a:rPr lang="fr-FR" dirty="0">
                <a:latin typeface="Verdana" panose="020B0604030504040204" pitchFamily="34" charset="0"/>
                <a:cs typeface="Arial" panose="020B0604020202020204" pitchFamily="34" charset="0"/>
              </a:rPr>
              <a:t>List of </a:t>
            </a:r>
            <a:r>
              <a:rPr lang="fr-FR" dirty="0" err="1">
                <a:latin typeface="Verdana" panose="020B0604030504040204" pitchFamily="34" charset="0"/>
                <a:cs typeface="Arial" panose="020B0604020202020204" pitchFamily="34" charset="0"/>
              </a:rPr>
              <a:t>tools</a:t>
            </a:r>
            <a:endParaRPr lang="fr-FR" dirty="0">
              <a:latin typeface="Verdana" panose="020B0604030504040204" pitchFamily="34" charset="0"/>
              <a:cs typeface="Arial" panose="020B0604020202020204" pitchFamily="34" charset="0"/>
            </a:endParaRPr>
          </a:p>
        </p:txBody>
      </p:sp>
      <p:graphicFrame>
        <p:nvGraphicFramePr>
          <p:cNvPr id="3" name="Tableau 3">
            <a:extLst>
              <a:ext uri="{FF2B5EF4-FFF2-40B4-BE49-F238E27FC236}">
                <a16:creationId xmlns:a16="http://schemas.microsoft.com/office/drawing/2014/main" id="{FEB6CE53-1411-4210-AA56-AF4CB8928CC5}"/>
              </a:ext>
            </a:extLst>
          </p:cNvPr>
          <p:cNvGraphicFramePr>
            <a:graphicFrameLocks noGrp="1"/>
          </p:cNvGraphicFramePr>
          <p:nvPr>
            <p:extLst>
              <p:ext uri="{D42A27DB-BD31-4B8C-83A1-F6EECF244321}">
                <p14:modId xmlns:p14="http://schemas.microsoft.com/office/powerpoint/2010/main" val="2937777218"/>
              </p:ext>
            </p:extLst>
          </p:nvPr>
        </p:nvGraphicFramePr>
        <p:xfrm>
          <a:off x="762000" y="1420602"/>
          <a:ext cx="8274496" cy="5320764"/>
        </p:xfrm>
        <a:graphic>
          <a:graphicData uri="http://schemas.openxmlformats.org/drawingml/2006/table">
            <a:tbl>
              <a:tblPr firstRow="1" bandRow="1">
                <a:tableStyleId>{5C22544A-7EE6-4342-B048-85BDC9FD1C3A}</a:tableStyleId>
              </a:tblPr>
              <a:tblGrid>
                <a:gridCol w="6330280">
                  <a:extLst>
                    <a:ext uri="{9D8B030D-6E8A-4147-A177-3AD203B41FA5}">
                      <a16:colId xmlns:a16="http://schemas.microsoft.com/office/drawing/2014/main" val="636952333"/>
                    </a:ext>
                  </a:extLst>
                </a:gridCol>
                <a:gridCol w="1944216">
                  <a:extLst>
                    <a:ext uri="{9D8B030D-6E8A-4147-A177-3AD203B41FA5}">
                      <a16:colId xmlns:a16="http://schemas.microsoft.com/office/drawing/2014/main" val="3185534313"/>
                    </a:ext>
                  </a:extLst>
                </a:gridCol>
              </a:tblGrid>
              <a:tr h="411458">
                <a:tc>
                  <a:txBody>
                    <a:bodyPr/>
                    <a:lstStyle/>
                    <a:p>
                      <a:pPr algn="ctr">
                        <a:spcBef>
                          <a:spcPts val="0"/>
                        </a:spcBef>
                      </a:pPr>
                      <a:r>
                        <a:rPr lang="fr-FR" dirty="0"/>
                        <a:t>Tools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0"/>
                        </a:spcBef>
                      </a:pPr>
                      <a:r>
                        <a:rPr lang="fr-FR" dirty="0"/>
                        <a:t>Scope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8507957"/>
                  </a:ext>
                </a:extLst>
              </a:tr>
              <a:tr h="405969">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fr-FR" sz="1800" b="0" i="0" u="none" strike="noStrike" kern="1200" cap="none" spc="0" normalizeH="0" baseline="0" noProof="0" dirty="0">
                          <a:ln>
                            <a:noFill/>
                          </a:ln>
                          <a:solidFill>
                            <a:prstClr val="black"/>
                          </a:solidFill>
                          <a:effectLst/>
                          <a:uLnTx/>
                          <a:uFillTx/>
                          <a:latin typeface="+mn-lt"/>
                          <a:ea typeface="+mn-ea"/>
                          <a:cs typeface="+mn-cs"/>
                        </a:rPr>
                        <a:t>EU </a:t>
                      </a:r>
                      <a:r>
                        <a:rPr kumimoji="0" lang="fr-FR" sz="1800" b="0" i="0" u="none" strike="noStrike" kern="1200" cap="none" spc="0" normalizeH="0" baseline="0" noProof="0" dirty="0" err="1">
                          <a:ln>
                            <a:noFill/>
                          </a:ln>
                          <a:solidFill>
                            <a:prstClr val="black"/>
                          </a:solidFill>
                          <a:effectLst/>
                          <a:uLnTx/>
                          <a:uFillTx/>
                          <a:latin typeface="+mn-lt"/>
                          <a:ea typeface="+mn-ea"/>
                          <a:cs typeface="+mn-cs"/>
                        </a:rPr>
                        <a:t>level</a:t>
                      </a:r>
                      <a:r>
                        <a:rPr kumimoji="0" lang="fr-FR" sz="1800" b="0" i="0" u="none" strike="noStrike" kern="1200" cap="none" spc="0" normalizeH="0" baseline="0" noProof="0" dirty="0">
                          <a:ln>
                            <a:noFill/>
                          </a:ln>
                          <a:solidFill>
                            <a:prstClr val="black"/>
                          </a:solidFill>
                          <a:effectLst/>
                          <a:uLnTx/>
                          <a:uFillTx/>
                          <a:latin typeface="+mn-lt"/>
                          <a:ea typeface="+mn-ea"/>
                          <a:cs typeface="+mn-cs"/>
                        </a:rPr>
                        <a:t> interviews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EU </a:t>
                      </a:r>
                      <a:r>
                        <a:rPr kumimoji="0" lang="fr-FR" sz="1800" b="0" i="0" u="none" strike="noStrike" kern="1200" cap="none" spc="0" normalizeH="0" baseline="0" noProof="0" dirty="0" err="1">
                          <a:ln>
                            <a:noFill/>
                          </a:ln>
                          <a:solidFill>
                            <a:prstClr val="black"/>
                          </a:solidFill>
                          <a:effectLst/>
                          <a:uLnTx/>
                          <a:uFillTx/>
                          <a:latin typeface="Calibri"/>
                          <a:ea typeface="+mn-ea"/>
                          <a:cs typeface="+mn-cs"/>
                        </a:rPr>
                        <a:t>level</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473873"/>
                  </a:ext>
                </a:extLst>
              </a:tr>
              <a:tr h="405969">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fr-FR" sz="1800" b="0" i="0" u="none" strike="noStrike" kern="1200" cap="none" spc="0" normalizeH="0" baseline="0" noProof="0" dirty="0">
                          <a:ln>
                            <a:noFill/>
                          </a:ln>
                          <a:solidFill>
                            <a:prstClr val="black"/>
                          </a:solidFill>
                          <a:effectLst/>
                          <a:uLnTx/>
                          <a:uFillTx/>
                          <a:latin typeface="+mn-lt"/>
                          <a:ea typeface="+mn-ea"/>
                          <a:cs typeface="+mn-cs"/>
                        </a:rPr>
                        <a:t>FADN </a:t>
                      </a:r>
                      <a:r>
                        <a:rPr kumimoji="0" lang="fr-FR" sz="1800" b="0" i="0" u="none" strike="noStrike" kern="1200" cap="none" spc="0" normalizeH="0" baseline="0" noProof="0" dirty="0" err="1">
                          <a:ln>
                            <a:noFill/>
                          </a:ln>
                          <a:solidFill>
                            <a:prstClr val="black"/>
                          </a:solidFill>
                          <a:effectLst/>
                          <a:uLnTx/>
                          <a:uFillTx/>
                          <a:latin typeface="+mn-lt"/>
                          <a:ea typeface="+mn-ea"/>
                          <a:cs typeface="+mn-cs"/>
                        </a:rPr>
                        <a:t>analysis</a:t>
                      </a:r>
                      <a:r>
                        <a:rPr kumimoji="0" lang="fr-FR" sz="1800" b="0" i="0" u="none" strike="noStrike" kern="1200" cap="none" spc="0" normalizeH="0" baseline="0" noProof="0" dirty="0">
                          <a:ln>
                            <a:noFill/>
                          </a:ln>
                          <a:solidFill>
                            <a:prstClr val="black"/>
                          </a:solidFill>
                          <a:effectLst/>
                          <a:uLnTx/>
                          <a:uFillTx/>
                          <a:latin typeface="+mn-lt"/>
                          <a:ea typeface="+mn-ea"/>
                          <a:cs typeface="+mn-cs"/>
                        </a:rPr>
                        <a:t> (</a:t>
                      </a:r>
                      <a:r>
                        <a:rPr kumimoji="0" lang="fr-FR" sz="1800" b="0" i="0" u="none" strike="noStrike" kern="1200" cap="none" spc="0" normalizeH="0" baseline="0" noProof="0" dirty="0" err="1">
                          <a:ln>
                            <a:noFill/>
                          </a:ln>
                          <a:solidFill>
                            <a:prstClr val="black"/>
                          </a:solidFill>
                          <a:effectLst/>
                          <a:uLnTx/>
                          <a:uFillTx/>
                          <a:latin typeface="+mn-lt"/>
                          <a:ea typeface="+mn-ea"/>
                          <a:cs typeface="+mn-cs"/>
                        </a:rPr>
                        <a:t>wine</a:t>
                      </a:r>
                      <a:r>
                        <a:rPr kumimoji="0" lang="fr-FR" sz="1800" b="0" i="0" u="none" strike="noStrike" kern="1200" cap="none" spc="0" normalizeH="0" baseline="0" noProof="0" dirty="0">
                          <a:ln>
                            <a:noFill/>
                          </a:ln>
                          <a:solidFill>
                            <a:prstClr val="black"/>
                          </a:solidFill>
                          <a:effectLst/>
                          <a:uLnTx/>
                          <a:uFillTx/>
                          <a:latin typeface="+mn-lt"/>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EU </a:t>
                      </a:r>
                      <a:r>
                        <a:rPr kumimoji="0" lang="fr-FR" sz="1800" b="0" i="0" u="none" strike="noStrike" kern="1200" cap="none" spc="0" normalizeH="0" baseline="0" noProof="0" dirty="0" err="1">
                          <a:ln>
                            <a:noFill/>
                          </a:ln>
                          <a:solidFill>
                            <a:prstClr val="black"/>
                          </a:solidFill>
                          <a:effectLst/>
                          <a:uLnTx/>
                          <a:uFillTx/>
                          <a:latin typeface="Calibri"/>
                          <a:ea typeface="+mn-ea"/>
                          <a:cs typeface="+mn-cs"/>
                        </a:rPr>
                        <a:t>level</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5786957"/>
                  </a:ext>
                </a:extLst>
              </a:tr>
              <a:tr h="405969">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fr-FR" sz="1800" b="0" i="0" u="none" strike="noStrike" kern="1200" cap="none" spc="0" normalizeH="0" baseline="0" noProof="0" dirty="0" err="1">
                          <a:ln>
                            <a:noFill/>
                          </a:ln>
                          <a:solidFill>
                            <a:prstClr val="black"/>
                          </a:solidFill>
                          <a:effectLst/>
                          <a:uLnTx/>
                          <a:uFillTx/>
                          <a:latin typeface="Calibri"/>
                          <a:ea typeface="+mn-ea"/>
                          <a:cs typeface="+mn-cs"/>
                        </a:rPr>
                        <a:t>Electronic</a:t>
                      </a:r>
                      <a:r>
                        <a:rPr kumimoji="0" lang="fr-FR" sz="1800" b="0" i="0" u="none" strike="noStrike" kern="1200" cap="none" spc="0" normalizeH="0" baseline="0" noProof="0" dirty="0">
                          <a:ln>
                            <a:noFill/>
                          </a:ln>
                          <a:solidFill>
                            <a:prstClr val="black"/>
                          </a:solidFill>
                          <a:effectLst/>
                          <a:uLnTx/>
                          <a:uFillTx/>
                          <a:latin typeface="Calibri"/>
                          <a:ea typeface="+mn-ea"/>
                          <a:cs typeface="+mn-cs"/>
                        </a:rPr>
                        <a:t> </a:t>
                      </a:r>
                      <a:r>
                        <a:rPr kumimoji="0" lang="fr-FR" sz="1800" b="0" i="0" u="none" strike="noStrike" kern="1200" cap="none" spc="0" normalizeH="0" baseline="0" noProof="0" dirty="0" err="1">
                          <a:ln>
                            <a:noFill/>
                          </a:ln>
                          <a:solidFill>
                            <a:prstClr val="black"/>
                          </a:solidFill>
                          <a:effectLst/>
                          <a:uLnTx/>
                          <a:uFillTx/>
                          <a:latin typeface="Calibri"/>
                          <a:ea typeface="+mn-ea"/>
                          <a:cs typeface="+mn-cs"/>
                        </a:rPr>
                        <a:t>survey</a:t>
                      </a:r>
                      <a:r>
                        <a:rPr kumimoji="0" lang="fr-FR" sz="1800" b="0" i="0" u="none" strike="noStrike" kern="1200" cap="none" spc="0" normalizeH="0" baseline="0" noProof="0" dirty="0">
                          <a:ln>
                            <a:noFill/>
                          </a:ln>
                          <a:solidFill>
                            <a:prstClr val="black"/>
                          </a:solidFill>
                          <a:effectLst/>
                          <a:uLnTx/>
                          <a:uFillTx/>
                          <a:latin typeface="Calibri"/>
                          <a:ea typeface="+mn-ea"/>
                          <a:cs typeface="+mn-cs"/>
                        </a:rPr>
                        <a:t> </a:t>
                      </a:r>
                      <a:r>
                        <a:rPr kumimoji="0" lang="fr-FR" sz="1800" b="0" i="0" u="none" strike="noStrike" kern="1200" cap="none" spc="0" normalizeH="0" baseline="0" noProof="0" dirty="0" err="1">
                          <a:ln>
                            <a:noFill/>
                          </a:ln>
                          <a:solidFill>
                            <a:prstClr val="black"/>
                          </a:solidFill>
                          <a:effectLst/>
                          <a:uLnTx/>
                          <a:uFillTx/>
                          <a:latin typeface="Calibri"/>
                          <a:ea typeface="+mn-ea"/>
                          <a:cs typeface="+mn-cs"/>
                        </a:rPr>
                        <a:t>with</a:t>
                      </a:r>
                      <a:r>
                        <a:rPr kumimoji="0" lang="fr-FR" sz="1800" b="0" i="0" u="none" strike="noStrike" kern="1200" cap="none" spc="0" normalizeH="0" baseline="0" noProof="0" dirty="0">
                          <a:ln>
                            <a:noFill/>
                          </a:ln>
                          <a:solidFill>
                            <a:prstClr val="black"/>
                          </a:solidFill>
                          <a:effectLst/>
                          <a:uLnTx/>
                          <a:uFillTx/>
                          <a:latin typeface="Calibri"/>
                          <a:ea typeface="+mn-ea"/>
                          <a:cs typeface="+mn-cs"/>
                        </a:rPr>
                        <a:t> </a:t>
                      </a:r>
                      <a:r>
                        <a:rPr kumimoji="0" lang="fr-FR" sz="1800" b="0" i="0" u="none" strike="noStrike" kern="1200" cap="none" spc="0" normalizeH="0" baseline="0" noProof="0" dirty="0" err="1">
                          <a:ln>
                            <a:noFill/>
                          </a:ln>
                          <a:solidFill>
                            <a:prstClr val="black"/>
                          </a:solidFill>
                          <a:effectLst/>
                          <a:uLnTx/>
                          <a:uFillTx/>
                          <a:latin typeface="Calibri"/>
                          <a:ea typeface="+mn-ea"/>
                          <a:cs typeface="+mn-cs"/>
                        </a:rPr>
                        <a:t>NAs</a:t>
                      </a:r>
                      <a:r>
                        <a:rPr kumimoji="0" lang="fr-FR" sz="1800" b="0" i="0" u="none" strike="noStrike" kern="1200" cap="none" spc="0" normalizeH="0" baseline="0" noProof="0" dirty="0">
                          <a:ln>
                            <a:noFill/>
                          </a:ln>
                          <a:solidFill>
                            <a:prstClr val="black"/>
                          </a:solidFill>
                          <a:effectLst/>
                          <a:uLnTx/>
                          <a:uFillTx/>
                          <a:latin typeface="Calibri"/>
                          <a:ea typeface="+mn-ea"/>
                          <a:cs typeface="+mn-cs"/>
                        </a:rPr>
                        <a:t> </a:t>
                      </a:r>
                      <a:r>
                        <a:rPr kumimoji="0" lang="fr-FR" sz="1800" b="0" i="0" u="none" strike="noStrike" kern="1200" cap="none" spc="0" normalizeH="0" baseline="0" dirty="0">
                          <a:ln>
                            <a:noFill/>
                          </a:ln>
                          <a:solidFill>
                            <a:prstClr val="black"/>
                          </a:solidFill>
                          <a:effectLst/>
                          <a:uLnTx/>
                          <a:uFillTx/>
                          <a:latin typeface="+mn-lt"/>
                          <a:ea typeface="+mn-ea"/>
                          <a:cs typeface="+mn-cs"/>
                        </a:rPr>
                        <a:t>(27 </a:t>
                      </a:r>
                      <a:r>
                        <a:rPr kumimoji="0" lang="fr-FR" sz="1800" b="0" i="0" u="none" strike="noStrike" kern="1200" cap="none" spc="0" normalizeH="0" baseline="0" dirty="0" err="1">
                          <a:ln>
                            <a:noFill/>
                          </a:ln>
                          <a:solidFill>
                            <a:prstClr val="black"/>
                          </a:solidFill>
                          <a:effectLst/>
                          <a:uLnTx/>
                          <a:uFillTx/>
                          <a:latin typeface="+mn-lt"/>
                          <a:ea typeface="+mn-ea"/>
                          <a:cs typeface="+mn-cs"/>
                        </a:rPr>
                        <a:t>answers</a:t>
                      </a:r>
                      <a:r>
                        <a:rPr kumimoji="0" lang="fr-FR" sz="1800" b="0" i="0" u="none" strike="noStrike" kern="1200" cap="none" spc="0" normalizeH="0" baseline="0" dirty="0">
                          <a:ln>
                            <a:noFill/>
                          </a:ln>
                          <a:solidFill>
                            <a:prstClr val="black"/>
                          </a:solidFill>
                          <a:effectLst/>
                          <a:uLnTx/>
                          <a:uFillTx/>
                          <a:latin typeface="+mn-lt"/>
                          <a:ea typeface="+mn-ea"/>
                          <a:cs typeface="+mn-cs"/>
                        </a:rPr>
                        <a:t>)</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fr-FR" sz="1800" b="0" i="0" u="none" strike="noStrike" kern="1200" cap="none" spc="0" normalizeH="0" baseline="0" dirty="0">
                          <a:ln>
                            <a:noFill/>
                          </a:ln>
                          <a:solidFill>
                            <a:prstClr val="black"/>
                          </a:solidFill>
                          <a:effectLst/>
                          <a:uLnTx/>
                          <a:uFillTx/>
                          <a:latin typeface="Calibri"/>
                          <a:ea typeface="+mn-ea"/>
                          <a:cs typeface="+mn-cs"/>
                        </a:rPr>
                        <a:t>28 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6785931"/>
                  </a:ext>
                </a:extLst>
              </a:tr>
              <a:tr h="502618">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fr-FR" sz="1800" b="0" i="0" u="none" strike="noStrike" kern="1200" cap="none" spc="0" normalizeH="0" baseline="0" noProof="0" dirty="0">
                          <a:ln>
                            <a:noFill/>
                          </a:ln>
                          <a:solidFill>
                            <a:prstClr val="black"/>
                          </a:solidFill>
                          <a:effectLst/>
                          <a:uLnTx/>
                          <a:uFillTx/>
                          <a:latin typeface="+mn-lt"/>
                          <a:ea typeface="+mn-ea"/>
                          <a:cs typeface="+mn-cs"/>
                        </a:rPr>
                        <a:t>National interviews + desk </a:t>
                      </a:r>
                      <a:r>
                        <a:rPr kumimoji="0" lang="fr-FR" sz="1800" b="0" i="0" u="none" strike="noStrike" kern="1200" cap="none" spc="0" normalizeH="0" baseline="0" noProof="0" dirty="0" err="1">
                          <a:ln>
                            <a:noFill/>
                          </a:ln>
                          <a:solidFill>
                            <a:prstClr val="black"/>
                          </a:solidFill>
                          <a:effectLst/>
                          <a:uLnTx/>
                          <a:uFillTx/>
                          <a:latin typeface="+mn-lt"/>
                          <a:ea typeface="+mn-ea"/>
                          <a:cs typeface="+mn-cs"/>
                        </a:rPr>
                        <a:t>research</a:t>
                      </a:r>
                      <a:endParaRPr kumimoji="0" lang="fr-FR" sz="1800" b="0" i="0" u="none" strike="noStrike" kern="1200" cap="none" spc="0" normalizeH="0" baseline="0" noProof="0" dirty="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fr-FR" sz="1800" b="0" i="0" u="none" strike="noStrike" kern="1200" cap="none" spc="0" normalizeH="0" baseline="0" dirty="0">
                          <a:ln>
                            <a:noFill/>
                          </a:ln>
                          <a:solidFill>
                            <a:prstClr val="black"/>
                          </a:solidFill>
                          <a:effectLst/>
                          <a:uLnTx/>
                          <a:uFillTx/>
                          <a:latin typeface="Calibri"/>
                          <a:ea typeface="+mn-ea"/>
                          <a:cs typeface="+mn-cs"/>
                        </a:rPr>
                        <a:t>7 MS</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0" lang="fr-FR" sz="1800" b="0" i="0" u="none" strike="noStrike" kern="1200" cap="none" spc="0" normalizeH="0" baseline="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800" kern="1200" dirty="0">
                          <a:solidFill>
                            <a:schemeClr val="dk1"/>
                          </a:solidFill>
                          <a:effectLst/>
                          <a:latin typeface="+mn-lt"/>
                          <a:ea typeface="+mn-ea"/>
                          <a:cs typeface="+mn-cs"/>
                        </a:rPr>
                        <a:t>CZ, FR, IT, ES, HU, DE and NL</a:t>
                      </a:r>
                      <a:endParaRPr kumimoji="0" lang="fr-FR" sz="1800" kern="120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0" lang="fr-FR" sz="1800" b="0" i="0" u="none" strike="noStrike" kern="1200" cap="none" spc="0" normalizeH="0" baseline="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31198"/>
                  </a:ext>
                </a:extLst>
              </a:tr>
              <a:tr h="710446">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fr-FR" sz="1800" b="0" i="0" u="none" strike="noStrike" kern="1200" cap="none" spc="0" normalizeH="0" baseline="0" noProof="0" dirty="0" err="1">
                          <a:ln>
                            <a:noFill/>
                          </a:ln>
                          <a:solidFill>
                            <a:prstClr val="black"/>
                          </a:solidFill>
                          <a:effectLst/>
                          <a:uLnTx/>
                          <a:uFillTx/>
                          <a:latin typeface="+mn-lt"/>
                          <a:ea typeface="+mn-ea"/>
                          <a:cs typeface="+mn-cs"/>
                        </a:rPr>
                        <a:t>Electronic</a:t>
                      </a:r>
                      <a:r>
                        <a:rPr kumimoji="0" lang="fr-FR" sz="1800" b="0" i="0" u="none" strike="noStrike" kern="1200" cap="none" spc="0" normalizeH="0" baseline="0" noProof="0" dirty="0">
                          <a:ln>
                            <a:noFill/>
                          </a:ln>
                          <a:solidFill>
                            <a:prstClr val="black"/>
                          </a:solidFill>
                          <a:effectLst/>
                          <a:uLnTx/>
                          <a:uFillTx/>
                          <a:latin typeface="+mn-lt"/>
                          <a:ea typeface="+mn-ea"/>
                          <a:cs typeface="+mn-cs"/>
                        </a:rPr>
                        <a:t> </a:t>
                      </a:r>
                      <a:r>
                        <a:rPr kumimoji="0" lang="fr-FR" sz="1800" b="0" i="0" u="none" strike="noStrike" kern="1200" cap="none" spc="0" normalizeH="0" baseline="0" noProof="0" dirty="0" err="1">
                          <a:ln>
                            <a:noFill/>
                          </a:ln>
                          <a:solidFill>
                            <a:prstClr val="black"/>
                          </a:solidFill>
                          <a:effectLst/>
                          <a:uLnTx/>
                          <a:uFillTx/>
                          <a:latin typeface="+mn-lt"/>
                          <a:ea typeface="+mn-ea"/>
                          <a:cs typeface="+mn-cs"/>
                        </a:rPr>
                        <a:t>survey</a:t>
                      </a:r>
                      <a:r>
                        <a:rPr kumimoji="0" lang="fr-FR" sz="1800" b="0" i="0" u="none" strike="noStrike" kern="1200" cap="none" spc="0" normalizeH="0" baseline="0" noProof="0" dirty="0">
                          <a:ln>
                            <a:noFill/>
                          </a:ln>
                          <a:solidFill>
                            <a:prstClr val="black"/>
                          </a:solidFill>
                          <a:effectLst/>
                          <a:uLnTx/>
                          <a:uFillTx/>
                          <a:latin typeface="+mn-lt"/>
                          <a:ea typeface="+mn-ea"/>
                          <a:cs typeface="+mn-cs"/>
                        </a:rPr>
                        <a:t> </a:t>
                      </a:r>
                      <a:r>
                        <a:rPr kumimoji="0" lang="fr-FR" sz="1800" b="0" i="0" u="none" strike="noStrike" kern="1200" cap="none" spc="0" normalizeH="0" baseline="0" noProof="0" dirty="0" err="1">
                          <a:ln>
                            <a:noFill/>
                          </a:ln>
                          <a:solidFill>
                            <a:prstClr val="black"/>
                          </a:solidFill>
                          <a:effectLst/>
                          <a:uLnTx/>
                          <a:uFillTx/>
                          <a:latin typeface="+mn-lt"/>
                          <a:ea typeface="+mn-ea"/>
                          <a:cs typeface="+mn-cs"/>
                        </a:rPr>
                        <a:t>with</a:t>
                      </a:r>
                      <a:r>
                        <a:rPr kumimoji="0" lang="fr-FR" sz="1800" b="0" i="0" u="none" strike="noStrike" kern="1200" cap="none" spc="0" normalizeH="0" baseline="0" noProof="0" dirty="0">
                          <a:ln>
                            <a:noFill/>
                          </a:ln>
                          <a:solidFill>
                            <a:prstClr val="black"/>
                          </a:solidFill>
                          <a:effectLst/>
                          <a:uLnTx/>
                          <a:uFillTx/>
                          <a:latin typeface="+mn-lt"/>
                          <a:ea typeface="+mn-ea"/>
                          <a:cs typeface="+mn-cs"/>
                        </a:rPr>
                        <a:t> </a:t>
                      </a:r>
                      <a:r>
                        <a:rPr kumimoji="0" lang="fr-FR" sz="1800" b="0" i="0" u="none" strike="noStrike" kern="1200" cap="none" spc="0" normalizeH="0" baseline="0" noProof="0" dirty="0" err="1">
                          <a:ln>
                            <a:noFill/>
                          </a:ln>
                          <a:solidFill>
                            <a:prstClr val="black"/>
                          </a:solidFill>
                          <a:effectLst/>
                          <a:uLnTx/>
                          <a:uFillTx/>
                          <a:latin typeface="+mn-lt"/>
                          <a:ea typeface="+mn-ea"/>
                          <a:cs typeface="+mn-cs"/>
                        </a:rPr>
                        <a:t>producer</a:t>
                      </a:r>
                      <a:r>
                        <a:rPr kumimoji="0" lang="fr-FR" sz="1800" b="0" i="0" u="none" strike="noStrike" kern="1200" cap="none" spc="0" normalizeH="0" baseline="0" noProof="0" dirty="0">
                          <a:ln>
                            <a:noFill/>
                          </a:ln>
                          <a:solidFill>
                            <a:prstClr val="black"/>
                          </a:solidFill>
                          <a:effectLst/>
                          <a:uLnTx/>
                          <a:uFillTx/>
                          <a:latin typeface="+mn-lt"/>
                          <a:ea typeface="+mn-ea"/>
                          <a:cs typeface="+mn-cs"/>
                        </a:rPr>
                        <a:t> groups (PG) (477 </a:t>
                      </a:r>
                      <a:r>
                        <a:rPr kumimoji="0" lang="fr-FR" sz="1800" b="0" i="0" u="none" strike="noStrike" kern="1200" cap="none" spc="0" normalizeH="0" baseline="0" noProof="0" dirty="0" err="1">
                          <a:ln>
                            <a:noFill/>
                          </a:ln>
                          <a:solidFill>
                            <a:prstClr val="black"/>
                          </a:solidFill>
                          <a:effectLst/>
                          <a:uLnTx/>
                          <a:uFillTx/>
                          <a:latin typeface="+mn-lt"/>
                          <a:ea typeface="+mn-ea"/>
                          <a:cs typeface="+mn-cs"/>
                        </a:rPr>
                        <a:t>answers</a:t>
                      </a:r>
                      <a:r>
                        <a:rPr kumimoji="0" lang="fr-FR" sz="1800" b="0" i="0" u="none" strike="noStrike" kern="1200" cap="none" spc="0" normalizeH="0" baseline="0" noProof="0" dirty="0">
                          <a:ln>
                            <a:noFill/>
                          </a:ln>
                          <a:solidFill>
                            <a:prstClr val="black"/>
                          </a:solidFill>
                          <a:effectLst/>
                          <a:uLnTx/>
                          <a:uFillTx/>
                          <a:latin typeface="+mn-lt"/>
                          <a:ea typeface="+mn-ea"/>
                          <a:cs typeface="+mn-cs"/>
                        </a:rPr>
                        <a:t>, 25% rate return)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6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4105685494"/>
                  </a:ext>
                </a:extLst>
              </a:tr>
              <a:tr h="405969">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fr-FR" sz="1800" b="0" i="0" u="none" strike="noStrike" kern="1200" cap="none" spc="0" normalizeH="0" baseline="0" noProof="0" dirty="0">
                          <a:ln>
                            <a:noFill/>
                          </a:ln>
                          <a:solidFill>
                            <a:prstClr val="black"/>
                          </a:solidFill>
                          <a:effectLst/>
                          <a:uLnTx/>
                          <a:uFillTx/>
                          <a:latin typeface="+mn-lt"/>
                          <a:ea typeface="+mn-ea"/>
                          <a:cs typeface="+mn-cs"/>
                        </a:rPr>
                        <a:t>17 case </a:t>
                      </a:r>
                      <a:r>
                        <a:rPr kumimoji="0" lang="fr-FR" sz="1800" b="0" i="0" u="none" strike="noStrike" kern="1200" cap="none" spc="0" normalizeH="0" baseline="0" noProof="0" dirty="0" err="1">
                          <a:ln>
                            <a:noFill/>
                          </a:ln>
                          <a:solidFill>
                            <a:prstClr val="black"/>
                          </a:solidFill>
                          <a:effectLst/>
                          <a:uLnTx/>
                          <a:uFillTx/>
                          <a:latin typeface="+mn-lt"/>
                          <a:ea typeface="+mn-ea"/>
                          <a:cs typeface="+mn-cs"/>
                        </a:rPr>
                        <a:t>studies</a:t>
                      </a:r>
                      <a:r>
                        <a:rPr kumimoji="0" lang="fr-FR" sz="1800" b="0" i="0" u="none" strike="noStrike" kern="1200" cap="none" spc="0" normalizeH="0" baseline="0" noProof="0" dirty="0">
                          <a:ln>
                            <a:noFill/>
                          </a:ln>
                          <a:solidFill>
                            <a:prstClr val="black"/>
                          </a:solidFill>
                          <a:effectLst/>
                          <a:uLnTx/>
                          <a:uFillTx/>
                          <a:latin typeface="+mn-lt"/>
                          <a:ea typeface="+mn-ea"/>
                          <a:cs typeface="+mn-cs"/>
                        </a:rPr>
                        <a:t> (CS)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600" b="0" i="0" u="none" strike="noStrike" kern="120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3608210849"/>
                  </a:ext>
                </a:extLst>
              </a:tr>
              <a:tr h="405969">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fr-FR" sz="1800" b="0" i="0" u="none" strike="noStrike" kern="1200" cap="none" spc="0" normalizeH="0" baseline="0" noProof="0" dirty="0">
                          <a:ln>
                            <a:noFill/>
                          </a:ln>
                          <a:solidFill>
                            <a:prstClr val="black"/>
                          </a:solidFill>
                          <a:effectLst/>
                          <a:uLnTx/>
                          <a:uFillTx/>
                          <a:latin typeface="+mn-lt"/>
                          <a:ea typeface="+mn-ea"/>
                          <a:cs typeface="+mn-cs"/>
                        </a:rPr>
                        <a:t>Research on national / </a:t>
                      </a:r>
                      <a:r>
                        <a:rPr kumimoji="0" lang="fr-FR" sz="1800" b="0" i="0" u="none" strike="noStrike" kern="1200" cap="none" spc="0" normalizeH="0" baseline="0" noProof="0" dirty="0" err="1">
                          <a:ln>
                            <a:noFill/>
                          </a:ln>
                          <a:solidFill>
                            <a:prstClr val="black"/>
                          </a:solidFill>
                          <a:effectLst/>
                          <a:uLnTx/>
                          <a:uFillTx/>
                          <a:latin typeface="+mn-lt"/>
                          <a:ea typeface="+mn-ea"/>
                          <a:cs typeface="+mn-cs"/>
                        </a:rPr>
                        <a:t>regional</a:t>
                      </a:r>
                      <a:r>
                        <a:rPr kumimoji="0" lang="fr-FR" sz="1800" b="0" i="0" u="none" strike="noStrike" kern="1200" cap="none" spc="0" normalizeH="0" baseline="0" noProof="0" dirty="0">
                          <a:ln>
                            <a:noFill/>
                          </a:ln>
                          <a:solidFill>
                            <a:prstClr val="black"/>
                          </a:solidFill>
                          <a:effectLst/>
                          <a:uLnTx/>
                          <a:uFillTx/>
                          <a:latin typeface="+mn-lt"/>
                          <a:ea typeface="+mn-ea"/>
                          <a:cs typeface="+mn-cs"/>
                        </a:rPr>
                        <a:t> </a:t>
                      </a:r>
                      <a:r>
                        <a:rPr kumimoji="0" lang="fr-FR" sz="1800" b="0" i="0" u="none" strike="noStrike" kern="1200" cap="none" spc="0" normalizeH="0" baseline="0" noProof="0" dirty="0" err="1">
                          <a:ln>
                            <a:noFill/>
                          </a:ln>
                          <a:solidFill>
                            <a:prstClr val="black"/>
                          </a:solidFill>
                          <a:effectLst/>
                          <a:uLnTx/>
                          <a:uFillTx/>
                          <a:latin typeface="+mn-lt"/>
                          <a:ea typeface="+mn-ea"/>
                          <a:cs typeface="+mn-cs"/>
                        </a:rPr>
                        <a:t>schemes</a:t>
                      </a:r>
                      <a:endParaRPr kumimoji="0" lang="fr-FR" sz="1800" b="0" i="0" u="none" strike="noStrike" kern="1200" cap="none" spc="0" normalizeH="0" baseline="0" noProof="0" dirty="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23961689"/>
                  </a:ext>
                </a:extLst>
              </a:tr>
              <a:tr h="651474">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fr-FR" sz="1800" b="0" i="0" u="none" strike="noStrike" kern="1200" cap="none" spc="0" normalizeH="0" baseline="0" noProof="0" dirty="0" err="1">
                          <a:ln>
                            <a:noFill/>
                          </a:ln>
                          <a:solidFill>
                            <a:prstClr val="black"/>
                          </a:solidFill>
                          <a:effectLst/>
                          <a:uLnTx/>
                          <a:uFillTx/>
                          <a:latin typeface="+mn-lt"/>
                          <a:ea typeface="+mn-ea"/>
                          <a:cs typeface="+mn-cs"/>
                        </a:rPr>
                        <a:t>Electronic</a:t>
                      </a:r>
                      <a:r>
                        <a:rPr kumimoji="0" lang="fr-FR" sz="1800" b="0" i="0" u="none" strike="noStrike" kern="1200" cap="none" spc="0" normalizeH="0" baseline="0" noProof="0" dirty="0">
                          <a:ln>
                            <a:noFill/>
                          </a:ln>
                          <a:solidFill>
                            <a:prstClr val="black"/>
                          </a:solidFill>
                          <a:effectLst/>
                          <a:uLnTx/>
                          <a:uFillTx/>
                          <a:latin typeface="+mn-lt"/>
                          <a:ea typeface="+mn-ea"/>
                          <a:cs typeface="+mn-cs"/>
                        </a:rPr>
                        <a:t> consumer </a:t>
                      </a:r>
                      <a:r>
                        <a:rPr kumimoji="0" lang="fr-FR" sz="1800" b="0" i="0" u="none" strike="noStrike" kern="1200" cap="none" spc="0" normalizeH="0" baseline="0" noProof="0" dirty="0" err="1">
                          <a:ln>
                            <a:noFill/>
                          </a:ln>
                          <a:solidFill>
                            <a:prstClr val="black"/>
                          </a:solidFill>
                          <a:effectLst/>
                          <a:uLnTx/>
                          <a:uFillTx/>
                          <a:latin typeface="+mn-lt"/>
                          <a:ea typeface="+mn-ea"/>
                          <a:cs typeface="+mn-cs"/>
                        </a:rPr>
                        <a:t>survey</a:t>
                      </a:r>
                      <a:r>
                        <a:rPr kumimoji="0" lang="fr-FR" sz="1800" b="0" i="0" u="none" strike="noStrike" kern="1200" cap="none" spc="0" normalizeH="0" baseline="0" noProof="0" dirty="0">
                          <a:ln>
                            <a:noFill/>
                          </a:ln>
                          <a:solidFill>
                            <a:prstClr val="black"/>
                          </a:solidFill>
                          <a:effectLst/>
                          <a:uLnTx/>
                          <a:uFillTx/>
                          <a:latin typeface="+mn-lt"/>
                          <a:ea typeface="+mn-ea"/>
                          <a:cs typeface="+mn-cs"/>
                        </a:rPr>
                        <a:t> (400 </a:t>
                      </a:r>
                      <a:r>
                        <a:rPr kumimoji="0" lang="fr-FR" sz="1800" b="0" i="0" u="none" strike="noStrike" kern="1200" cap="none" spc="0" normalizeH="0" baseline="0" noProof="0" dirty="0" err="1">
                          <a:ln>
                            <a:noFill/>
                          </a:ln>
                          <a:solidFill>
                            <a:prstClr val="black"/>
                          </a:solidFill>
                          <a:effectLst/>
                          <a:uLnTx/>
                          <a:uFillTx/>
                          <a:latin typeface="+mn-lt"/>
                          <a:ea typeface="+mn-ea"/>
                          <a:cs typeface="+mn-cs"/>
                        </a:rPr>
                        <a:t>answer</a:t>
                      </a:r>
                      <a:r>
                        <a:rPr kumimoji="0" lang="fr-FR" sz="1800" b="0" i="0" u="none" strike="noStrike" kern="1200" cap="none" spc="0" normalizeH="0" baseline="0" noProof="0" dirty="0">
                          <a:ln>
                            <a:noFill/>
                          </a:ln>
                          <a:solidFill>
                            <a:prstClr val="black"/>
                          </a:solidFill>
                          <a:effectLst/>
                          <a:uLnTx/>
                          <a:uFillTx/>
                          <a:latin typeface="+mn-lt"/>
                          <a:ea typeface="+mn-ea"/>
                          <a:cs typeface="+mn-cs"/>
                        </a:rPr>
                        <a:t> / MS = 2 800 </a:t>
                      </a:r>
                      <a:r>
                        <a:rPr kumimoji="0" lang="fr-FR" sz="1800" b="0" i="0" u="none" strike="noStrike" kern="1200" cap="none" spc="0" normalizeH="0" baseline="0" noProof="0" dirty="0" err="1">
                          <a:ln>
                            <a:noFill/>
                          </a:ln>
                          <a:solidFill>
                            <a:prstClr val="black"/>
                          </a:solidFill>
                          <a:effectLst/>
                          <a:uLnTx/>
                          <a:uFillTx/>
                          <a:latin typeface="+mn-lt"/>
                          <a:ea typeface="+mn-ea"/>
                          <a:cs typeface="+mn-cs"/>
                        </a:rPr>
                        <a:t>answers</a:t>
                      </a:r>
                      <a:r>
                        <a:rPr kumimoji="0" lang="fr-FR" sz="1800" b="0" i="0" u="none" strike="noStrike" kern="1200" cap="none" spc="0" normalizeH="0" baseline="0" noProof="0" dirty="0">
                          <a:ln>
                            <a:noFill/>
                          </a:ln>
                          <a:solidFill>
                            <a:prstClr val="black"/>
                          </a:solidFill>
                          <a:effectLst/>
                          <a:uLnTx/>
                          <a:uFillTx/>
                          <a:latin typeface="+mn-lt"/>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600" b="0" i="0" u="none" strike="noStrike" kern="1200" cap="none" spc="0" normalizeH="0" baseline="0" noProof="0" dirty="0">
                        <a:ln>
                          <a:noFill/>
                        </a:ln>
                        <a:solidFill>
                          <a:prstClr val="black"/>
                        </a:solidFill>
                        <a:effectLst/>
                        <a:uLnTx/>
                        <a:uFillTx/>
                        <a:latin typeface="Calibri"/>
                        <a:ea typeface="+mn-ea"/>
                        <a:cs typeface="+mn-cs"/>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93880761"/>
                  </a:ext>
                </a:extLst>
              </a:tr>
              <a:tr h="1014923">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fr-FR" sz="1800" b="0" i="0" u="none" strike="noStrike" kern="1200" cap="none" spc="0" normalizeH="0" baseline="0" noProof="0" dirty="0" err="1">
                          <a:ln>
                            <a:noFill/>
                          </a:ln>
                          <a:solidFill>
                            <a:prstClr val="black"/>
                          </a:solidFill>
                          <a:effectLst/>
                          <a:uLnTx/>
                          <a:uFillTx/>
                          <a:latin typeface="+mn-lt"/>
                          <a:ea typeface="+mn-ea"/>
                          <a:cs typeface="+mn-cs"/>
                        </a:rPr>
                        <a:t>Third</a:t>
                      </a:r>
                      <a:r>
                        <a:rPr kumimoji="0" lang="fr-FR" sz="1800" b="0" i="0" u="none" strike="noStrike" kern="1200" cap="none" spc="0" normalizeH="0" baseline="0" noProof="0" dirty="0">
                          <a:ln>
                            <a:noFill/>
                          </a:ln>
                          <a:solidFill>
                            <a:prstClr val="black"/>
                          </a:solidFill>
                          <a:effectLst/>
                          <a:uLnTx/>
                          <a:uFillTx/>
                          <a:latin typeface="+mn-lt"/>
                          <a:ea typeface="+mn-ea"/>
                          <a:cs typeface="+mn-cs"/>
                        </a:rPr>
                        <a:t> countries </a:t>
                      </a:r>
                      <a:r>
                        <a:rPr kumimoji="0" lang="fr-FR" sz="1800" b="0" i="0" u="none" strike="noStrike" kern="1200" cap="none" spc="0" normalizeH="0" baseline="0" noProof="0" dirty="0" err="1">
                          <a:ln>
                            <a:noFill/>
                          </a:ln>
                          <a:solidFill>
                            <a:prstClr val="black"/>
                          </a:solidFill>
                          <a:effectLst/>
                          <a:uLnTx/>
                          <a:uFillTx/>
                          <a:latin typeface="+mn-lt"/>
                          <a:ea typeface="+mn-ea"/>
                          <a:cs typeface="+mn-cs"/>
                        </a:rPr>
                        <a:t>survey</a:t>
                      </a:r>
                      <a:r>
                        <a:rPr kumimoji="0" lang="fr-FR" sz="1800" b="0" i="0" u="none" strike="noStrike" kern="1200" cap="none" spc="0" normalizeH="0" baseline="0" noProof="0" dirty="0">
                          <a:ln>
                            <a:noFill/>
                          </a:ln>
                          <a:solidFill>
                            <a:prstClr val="black"/>
                          </a:solidFill>
                          <a:effectLst/>
                          <a:uLnTx/>
                          <a:uFillTx/>
                          <a:latin typeface="+mn-lt"/>
                          <a:ea typeface="+mn-ea"/>
                          <a:cs typeface="+mn-cs"/>
                        </a:rPr>
                        <a:t> (</a:t>
                      </a:r>
                      <a:r>
                        <a:rPr kumimoji="0" lang="fr-FR" sz="1800" b="0" i="0" u="none" strike="noStrike" kern="1200" cap="none" spc="0" normalizeH="0" baseline="0" noProof="0" dirty="0" err="1">
                          <a:ln>
                            <a:noFill/>
                          </a:ln>
                          <a:solidFill>
                            <a:prstClr val="black"/>
                          </a:solidFill>
                          <a:effectLst/>
                          <a:uLnTx/>
                          <a:uFillTx/>
                          <a:latin typeface="+mn-lt"/>
                          <a:ea typeface="+mn-ea"/>
                          <a:cs typeface="+mn-cs"/>
                        </a:rPr>
                        <a:t>electronic</a:t>
                      </a:r>
                      <a:r>
                        <a:rPr kumimoji="0" lang="fr-FR" sz="1800" b="0" i="0" u="none" strike="noStrike" kern="1200" cap="none" spc="0" normalizeH="0" baseline="0" noProof="0" dirty="0">
                          <a:ln>
                            <a:noFill/>
                          </a:ln>
                          <a:solidFill>
                            <a:prstClr val="black"/>
                          </a:solidFill>
                          <a:effectLst/>
                          <a:uLnTx/>
                          <a:uFillTx/>
                          <a:latin typeface="+mn-lt"/>
                          <a:ea typeface="+mn-ea"/>
                          <a:cs typeface="+mn-cs"/>
                        </a:rPr>
                        <a:t> + case </a:t>
                      </a:r>
                      <a:r>
                        <a:rPr kumimoji="0" lang="fr-FR" sz="1800" b="0" i="0" u="none" strike="noStrike" kern="1200" cap="none" spc="0" normalizeH="0" baseline="0" noProof="0" dirty="0" err="1">
                          <a:ln>
                            <a:noFill/>
                          </a:ln>
                          <a:solidFill>
                            <a:prstClr val="black"/>
                          </a:solidFill>
                          <a:effectLst/>
                          <a:uLnTx/>
                          <a:uFillTx/>
                          <a:latin typeface="+mn-lt"/>
                          <a:ea typeface="+mn-ea"/>
                          <a:cs typeface="+mn-cs"/>
                        </a:rPr>
                        <a:t>studies</a:t>
                      </a:r>
                      <a:r>
                        <a:rPr kumimoji="0" lang="fr-FR" sz="1800" b="0" i="0" u="none" strike="noStrike" kern="1200" cap="none" spc="0" normalizeH="0" baseline="0" noProof="0" dirty="0">
                          <a:ln>
                            <a:noFill/>
                          </a:ln>
                          <a:solidFill>
                            <a:prstClr val="black"/>
                          </a:solidFill>
                          <a:effectLst/>
                          <a:uLnTx/>
                          <a:uFillTx/>
                          <a:latin typeface="+mn-lt"/>
                          <a:ea typeface="+mn-ea"/>
                          <a:cs typeface="+mn-cs"/>
                        </a:rPr>
                        <a:t> + desk </a:t>
                      </a:r>
                      <a:r>
                        <a:rPr kumimoji="0" lang="fr-FR" sz="1800" b="0" i="0" u="none" strike="noStrike" kern="1200" cap="none" spc="0" normalizeH="0" baseline="0" noProof="0" dirty="0" err="1">
                          <a:ln>
                            <a:noFill/>
                          </a:ln>
                          <a:solidFill>
                            <a:prstClr val="black"/>
                          </a:solidFill>
                          <a:effectLst/>
                          <a:uLnTx/>
                          <a:uFillTx/>
                          <a:latin typeface="+mn-lt"/>
                          <a:ea typeface="+mn-ea"/>
                          <a:cs typeface="+mn-cs"/>
                        </a:rPr>
                        <a:t>research</a:t>
                      </a:r>
                      <a:r>
                        <a:rPr kumimoji="0" lang="fr-FR" sz="1800" b="0" i="0" u="none" strike="noStrike" kern="1200" cap="none" spc="0" normalizeH="0" baseline="0" noProof="0" dirty="0">
                          <a:ln>
                            <a:noFill/>
                          </a:ln>
                          <a:solidFill>
                            <a:prstClr val="black"/>
                          </a:solidFill>
                          <a:effectLst/>
                          <a:uLnTx/>
                          <a:uFillTx/>
                          <a:latin typeface="+mn-lt"/>
                          <a:ea typeface="+mn-ea"/>
                          <a:cs typeface="+mn-cs"/>
                        </a:rPr>
                        <a:t>) – Info on 34% of </a:t>
                      </a:r>
                      <a:r>
                        <a:rPr kumimoji="0" lang="fr-FR" sz="1800" b="0" i="0" u="none" strike="noStrike" kern="1200" cap="none" spc="0" normalizeH="0" baseline="0" noProof="0" dirty="0" err="1">
                          <a:ln>
                            <a:noFill/>
                          </a:ln>
                          <a:solidFill>
                            <a:prstClr val="black"/>
                          </a:solidFill>
                          <a:effectLst/>
                          <a:uLnTx/>
                          <a:uFillTx/>
                          <a:latin typeface="+mn-lt"/>
                          <a:ea typeface="+mn-ea"/>
                          <a:cs typeface="+mn-cs"/>
                        </a:rPr>
                        <a:t>third</a:t>
                      </a:r>
                      <a:r>
                        <a:rPr kumimoji="0" lang="fr-FR" sz="1800" b="0" i="0" u="none" strike="noStrike" kern="1200" cap="none" spc="0" normalizeH="0" baseline="0" noProof="0" dirty="0">
                          <a:ln>
                            <a:noFill/>
                          </a:ln>
                          <a:solidFill>
                            <a:prstClr val="black"/>
                          </a:solidFill>
                          <a:effectLst/>
                          <a:uLnTx/>
                          <a:uFillTx/>
                          <a:latin typeface="+mn-lt"/>
                          <a:ea typeface="+mn-ea"/>
                          <a:cs typeface="+mn-cs"/>
                        </a:rPr>
                        <a:t> country </a:t>
                      </a:r>
                      <a:r>
                        <a:rPr kumimoji="0" lang="fr-FR" sz="1800" b="0" i="0" u="none" strike="noStrike" kern="1200" cap="none" spc="0" normalizeH="0" baseline="0" noProof="0" dirty="0" err="1">
                          <a:ln>
                            <a:noFill/>
                          </a:ln>
                          <a:solidFill>
                            <a:prstClr val="black"/>
                          </a:solidFill>
                          <a:effectLst/>
                          <a:uLnTx/>
                          <a:uFillTx/>
                          <a:latin typeface="+mn-lt"/>
                          <a:ea typeface="+mn-ea"/>
                          <a:cs typeface="+mn-cs"/>
                        </a:rPr>
                        <a:t>GIs</a:t>
                      </a:r>
                      <a:endParaRPr kumimoji="0" lang="fr-FR" sz="1800" b="0" i="0" u="none" strike="noStrike" kern="1200" cap="none" spc="0" normalizeH="0" baseline="0" noProof="0" dirty="0">
                        <a:ln>
                          <a:noFill/>
                        </a:ln>
                        <a:solidFill>
                          <a:prstClr val="black"/>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All </a:t>
                      </a:r>
                      <a:r>
                        <a:rPr kumimoji="0" lang="fr-FR" sz="1800" b="0" i="0" u="none" strike="noStrike" kern="1200" cap="none" spc="0" normalizeH="0" baseline="0" noProof="0" dirty="0" err="1">
                          <a:ln>
                            <a:noFill/>
                          </a:ln>
                          <a:solidFill>
                            <a:prstClr val="black"/>
                          </a:solidFill>
                          <a:effectLst/>
                          <a:uLnTx/>
                          <a:uFillTx/>
                          <a:latin typeface="Calibri"/>
                          <a:ea typeface="+mn-ea"/>
                          <a:cs typeface="+mn-cs"/>
                        </a:rPr>
                        <a:t>third</a:t>
                      </a:r>
                      <a:r>
                        <a:rPr kumimoji="0" lang="fr-FR" sz="1800" b="0" i="0" u="none" strike="noStrike" kern="1200" cap="none" spc="0" normalizeH="0" baseline="0" noProof="0" dirty="0">
                          <a:ln>
                            <a:noFill/>
                          </a:ln>
                          <a:solidFill>
                            <a:prstClr val="black"/>
                          </a:solidFill>
                          <a:effectLst/>
                          <a:uLnTx/>
                          <a:uFillTx/>
                          <a:latin typeface="Calibri"/>
                          <a:ea typeface="+mn-ea"/>
                          <a:cs typeface="+mn-cs"/>
                        </a:rPr>
                        <a:t> countries </a:t>
                      </a:r>
                      <a:r>
                        <a:rPr kumimoji="0" lang="fr-FR" sz="1800" b="0" i="0" u="none" strike="noStrike" kern="1200" cap="none" spc="0" normalizeH="0" baseline="0" noProof="0" dirty="0" err="1">
                          <a:ln>
                            <a:noFill/>
                          </a:ln>
                          <a:solidFill>
                            <a:prstClr val="black"/>
                          </a:solidFill>
                          <a:effectLst/>
                          <a:uLnTx/>
                          <a:uFillTx/>
                          <a:latin typeface="Calibri"/>
                          <a:ea typeface="+mn-ea"/>
                          <a:cs typeface="+mn-cs"/>
                        </a:rPr>
                        <a:t>with</a:t>
                      </a:r>
                      <a:r>
                        <a:rPr kumimoji="0" lang="fr-FR" sz="1800" b="0" i="0" u="none" strike="noStrike" kern="1200" cap="none" spc="0" normalizeH="0" baseline="0" noProof="0" dirty="0">
                          <a:ln>
                            <a:noFill/>
                          </a:ln>
                          <a:solidFill>
                            <a:prstClr val="black"/>
                          </a:solidFill>
                          <a:effectLst/>
                          <a:uLnTx/>
                          <a:uFillTx/>
                          <a:latin typeface="Calibri"/>
                          <a:ea typeface="+mn-ea"/>
                          <a:cs typeface="+mn-cs"/>
                        </a:rPr>
                        <a:t> </a:t>
                      </a:r>
                      <a:r>
                        <a:rPr kumimoji="0" lang="fr-FR" sz="1800" b="0" i="0" u="none" strike="noStrike" kern="1200" cap="none" spc="0" normalizeH="0" baseline="0" noProof="0" dirty="0" err="1">
                          <a:ln>
                            <a:noFill/>
                          </a:ln>
                          <a:solidFill>
                            <a:prstClr val="black"/>
                          </a:solidFill>
                          <a:effectLst/>
                          <a:uLnTx/>
                          <a:uFillTx/>
                          <a:latin typeface="Calibri"/>
                          <a:ea typeface="+mn-ea"/>
                          <a:cs typeface="+mn-cs"/>
                        </a:rPr>
                        <a:t>GIs</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5196182"/>
                  </a:ext>
                </a:extLst>
              </a:tr>
            </a:tbl>
          </a:graphicData>
        </a:graphic>
      </p:graphicFrame>
    </p:spTree>
    <p:extLst>
      <p:ext uri="{BB962C8B-B14F-4D97-AF65-F5344CB8AC3E}">
        <p14:creationId xmlns:p14="http://schemas.microsoft.com/office/powerpoint/2010/main" val="7115904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D2848-784D-4F4F-AA10-5C68D452914D}"/>
              </a:ext>
            </a:extLst>
          </p:cNvPr>
          <p:cNvSpPr>
            <a:spLocks noGrp="1"/>
          </p:cNvSpPr>
          <p:nvPr>
            <p:ph type="title"/>
          </p:nvPr>
        </p:nvSpPr>
        <p:spPr/>
        <p:txBody>
          <a:bodyPr>
            <a:noAutofit/>
          </a:bodyPr>
          <a:lstStyle/>
          <a:p>
            <a:r>
              <a:rPr lang="fr-FR" sz="3600" dirty="0"/>
              <a:t>Reco 11 – </a:t>
            </a:r>
            <a:r>
              <a:rPr lang="en-US" sz="3600" dirty="0"/>
              <a:t>Expansion of GI scope to prepared meal</a:t>
            </a:r>
            <a:endParaRPr lang="fr-FR" sz="3600" dirty="0"/>
          </a:p>
        </p:txBody>
      </p:sp>
      <p:sp>
        <p:nvSpPr>
          <p:cNvPr id="3" name="Espace réservé du contenu 2">
            <a:extLst>
              <a:ext uri="{FF2B5EF4-FFF2-40B4-BE49-F238E27FC236}">
                <a16:creationId xmlns:a16="http://schemas.microsoft.com/office/drawing/2014/main" id="{233DC4D7-4D09-4840-B24A-B14C11AD8CA3}"/>
              </a:ext>
            </a:extLst>
          </p:cNvPr>
          <p:cNvSpPr>
            <a:spLocks noGrp="1"/>
          </p:cNvSpPr>
          <p:nvPr>
            <p:ph idx="1"/>
          </p:nvPr>
        </p:nvSpPr>
        <p:spPr>
          <a:xfrm>
            <a:off x="762000" y="1304764"/>
            <a:ext cx="8077200" cy="4248472"/>
          </a:xfrm>
        </p:spPr>
        <p:txBody>
          <a:bodyPr>
            <a:normAutofit lnSpcReduction="10000"/>
          </a:bodyPr>
          <a:lstStyle/>
          <a:p>
            <a:r>
              <a:rPr lang="fr-FR" dirty="0" err="1"/>
              <a:t>Related</a:t>
            </a:r>
            <a:r>
              <a:rPr lang="fr-FR" dirty="0"/>
              <a:t> ESQ: 11</a:t>
            </a:r>
          </a:p>
          <a:p>
            <a:r>
              <a:rPr lang="fr-FR" dirty="0" err="1"/>
              <a:t>Rationale</a:t>
            </a:r>
            <a:r>
              <a:rPr lang="fr-FR" dirty="0"/>
              <a:t>:</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Prepared meals are covered by TSGs but not by GIs</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We do not identify clear rationale for this distinction</a:t>
            </a:r>
          </a:p>
          <a:p>
            <a:pPr lvl="1"/>
            <a:r>
              <a:rPr lang="en-US" sz="1800" dirty="0">
                <a:latin typeface="Arial" panose="020B0604020202020204" pitchFamily="34" charset="0"/>
                <a:ea typeface="Times New Roman" panose="02020603050405020304" pitchFamily="18" charset="0"/>
                <a:cs typeface="Times New Roman" panose="02020603050405020304" pitchFamily="18" charset="0"/>
              </a:rPr>
              <a:t>However, the coverage of prepared meals by GIs could lead to implementation difficulties in the restaurants </a:t>
            </a:r>
            <a:r>
              <a:rPr lang="en-US" sz="1800" dirty="0">
                <a:latin typeface="Arial" panose="020B0604020202020204" pitchFamily="34" charset="0"/>
                <a:cs typeface="Times New Roman" panose="02020603050405020304" pitchFamily="18" charset="0"/>
              </a:rPr>
              <a:t>(restaurants could not use the protected names out of the production area)</a:t>
            </a:r>
          </a:p>
          <a:p>
            <a:pPr marL="342900" lvl="1" indent="-342900">
              <a:buFont typeface="Arial" pitchFamily="34" charset="0"/>
              <a:buChar char="•"/>
            </a:pPr>
            <a:r>
              <a:rPr lang="en-US" sz="2800" dirty="0"/>
              <a:t>Recommendation</a:t>
            </a:r>
            <a:r>
              <a:rPr lang="en-US" sz="3200" dirty="0"/>
              <a:t>:</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Consider the possibility to expand the scope of GIs to prepared meals, under the Regulation on agricultural products and foodstuffs</a:t>
            </a:r>
          </a:p>
          <a:p>
            <a:pPr lvl="1"/>
            <a:r>
              <a:rPr lang="en-US" sz="1800" dirty="0">
                <a:latin typeface="Arial" panose="020B0604020202020204" pitchFamily="34" charset="0"/>
                <a:cs typeface="Times New Roman" panose="02020603050405020304" pitchFamily="18" charset="0"/>
              </a:rPr>
              <a:t>Specific attention should be paid to potential negative effects stemming from this for the restaurant sector which may need to be further explored</a:t>
            </a:r>
            <a:endParaRPr lang="en-US" sz="14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9260544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D2848-784D-4F4F-AA10-5C68D452914D}"/>
              </a:ext>
            </a:extLst>
          </p:cNvPr>
          <p:cNvSpPr>
            <a:spLocks noGrp="1"/>
          </p:cNvSpPr>
          <p:nvPr>
            <p:ph type="title"/>
          </p:nvPr>
        </p:nvSpPr>
        <p:spPr/>
        <p:txBody>
          <a:bodyPr>
            <a:noAutofit/>
          </a:bodyPr>
          <a:lstStyle/>
          <a:p>
            <a:r>
              <a:rPr lang="fr-FR" sz="3600" dirty="0"/>
              <a:t>Reco 12 – </a:t>
            </a:r>
            <a:r>
              <a:rPr lang="en-US" sz="3600" dirty="0"/>
              <a:t>Identification of all producers under TSG in all MS</a:t>
            </a:r>
            <a:endParaRPr lang="fr-FR" sz="3600" dirty="0"/>
          </a:p>
        </p:txBody>
      </p:sp>
      <p:sp>
        <p:nvSpPr>
          <p:cNvPr id="3" name="Espace réservé du contenu 2">
            <a:extLst>
              <a:ext uri="{FF2B5EF4-FFF2-40B4-BE49-F238E27FC236}">
                <a16:creationId xmlns:a16="http://schemas.microsoft.com/office/drawing/2014/main" id="{233DC4D7-4D09-4840-B24A-B14C11AD8CA3}"/>
              </a:ext>
            </a:extLst>
          </p:cNvPr>
          <p:cNvSpPr>
            <a:spLocks noGrp="1"/>
          </p:cNvSpPr>
          <p:nvPr>
            <p:ph idx="1"/>
          </p:nvPr>
        </p:nvSpPr>
        <p:spPr>
          <a:xfrm>
            <a:off x="762000" y="1340768"/>
            <a:ext cx="8077200" cy="4608512"/>
          </a:xfrm>
        </p:spPr>
        <p:txBody>
          <a:bodyPr>
            <a:normAutofit/>
          </a:bodyPr>
          <a:lstStyle/>
          <a:p>
            <a:r>
              <a:rPr lang="fr-FR" dirty="0" err="1"/>
              <a:t>Related</a:t>
            </a:r>
            <a:r>
              <a:rPr lang="fr-FR" dirty="0"/>
              <a:t> ESQ: 11</a:t>
            </a:r>
          </a:p>
          <a:p>
            <a:r>
              <a:rPr lang="fr-FR" dirty="0" err="1"/>
              <a:t>Rationale</a:t>
            </a:r>
            <a:r>
              <a:rPr lang="fr-FR" dirty="0"/>
              <a:t>:</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We observe some weaknesses in the administrative framework when stakeholders are involved in a TSG in a </a:t>
            </a:r>
            <a:r>
              <a:rPr lang="en-US" sz="1800" dirty="0">
                <a:latin typeface="Arial" panose="020B0604020202020204" pitchFamily="34" charset="0"/>
                <a:ea typeface="Times New Roman" panose="02020603050405020304" pitchFamily="18" charset="0"/>
                <a:cs typeface="Times New Roman" panose="02020603050405020304" pitchFamily="18" charset="0"/>
              </a:rPr>
              <a:t>different MS from </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the MS which initiated the application. </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This leads to difficulties in the definition of control plans and the implementation of official controls</a:t>
            </a:r>
          </a:p>
          <a:p>
            <a:pPr marL="342900" lvl="1" indent="-342900">
              <a:buFont typeface="Arial" pitchFamily="34" charset="0"/>
              <a:buChar char="•"/>
            </a:pPr>
            <a:r>
              <a:rPr lang="en-US" sz="2800" dirty="0"/>
              <a:t>Recommendation</a:t>
            </a:r>
            <a:r>
              <a:rPr lang="en-US" sz="3200" dirty="0"/>
              <a:t>:</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The implementation of the control framework should be adapted in order to better identify all producers involved in a TSG in each MS. The obligation to register to the relevant NA or to a PG when producing a TSG should be considered</a:t>
            </a:r>
            <a:endParaRPr lang="en-US" sz="14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859983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D2848-784D-4F4F-AA10-5C68D452914D}"/>
              </a:ext>
            </a:extLst>
          </p:cNvPr>
          <p:cNvSpPr>
            <a:spLocks noGrp="1"/>
          </p:cNvSpPr>
          <p:nvPr>
            <p:ph type="title"/>
          </p:nvPr>
        </p:nvSpPr>
        <p:spPr/>
        <p:txBody>
          <a:bodyPr>
            <a:noAutofit/>
          </a:bodyPr>
          <a:lstStyle/>
          <a:p>
            <a:r>
              <a:rPr lang="fr-FR" sz="3600" dirty="0"/>
              <a:t>Reco 13 – </a:t>
            </a:r>
            <a:r>
              <a:rPr lang="en-US" sz="3600" dirty="0"/>
              <a:t>Rules for GIs as ingredients</a:t>
            </a:r>
            <a:endParaRPr lang="fr-FR" sz="3600" dirty="0"/>
          </a:p>
        </p:txBody>
      </p:sp>
      <p:sp>
        <p:nvSpPr>
          <p:cNvPr id="3" name="Espace réservé du contenu 2">
            <a:extLst>
              <a:ext uri="{FF2B5EF4-FFF2-40B4-BE49-F238E27FC236}">
                <a16:creationId xmlns:a16="http://schemas.microsoft.com/office/drawing/2014/main" id="{233DC4D7-4D09-4840-B24A-B14C11AD8CA3}"/>
              </a:ext>
            </a:extLst>
          </p:cNvPr>
          <p:cNvSpPr>
            <a:spLocks noGrp="1"/>
          </p:cNvSpPr>
          <p:nvPr>
            <p:ph idx="1"/>
          </p:nvPr>
        </p:nvSpPr>
        <p:spPr/>
        <p:txBody>
          <a:bodyPr>
            <a:normAutofit/>
          </a:bodyPr>
          <a:lstStyle/>
          <a:p>
            <a:r>
              <a:rPr lang="fr-FR" dirty="0" err="1"/>
              <a:t>Related</a:t>
            </a:r>
            <a:r>
              <a:rPr lang="fr-FR" dirty="0"/>
              <a:t> ESQ: 12</a:t>
            </a:r>
          </a:p>
          <a:p>
            <a:r>
              <a:rPr lang="fr-FR" dirty="0" err="1"/>
              <a:t>Rationale</a:t>
            </a:r>
            <a:r>
              <a:rPr lang="fr-FR" dirty="0"/>
              <a:t>:</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There is a difference of treatment between PDO/PGIs and EUTMs used in final products’ sales name making it easier for EUTMs, </a:t>
            </a:r>
            <a:r>
              <a:rPr lang="en-US" sz="1800" dirty="0">
                <a:latin typeface="Arial" panose="020B0604020202020204" pitchFamily="34" charset="0"/>
                <a:cs typeface="Times New Roman" panose="02020603050405020304" pitchFamily="18" charset="0"/>
              </a:rPr>
              <a:t>compared to PDO/PGIs, to control the use through private contracts.</a:t>
            </a:r>
          </a:p>
          <a:p>
            <a:pPr lvl="1"/>
            <a:r>
              <a:rPr lang="en-US" sz="1800" dirty="0">
                <a:latin typeface="Arial" panose="020B0604020202020204" pitchFamily="34" charset="0"/>
                <a:cs typeface="Times New Roman" panose="02020603050405020304" pitchFamily="18" charset="0"/>
              </a:rPr>
              <a:t>Additional rules could be provided for GIs, providing for an agreement to be concluded between the company mentioning in the sales name of its product the GI name of the product which is used as an ingredient and the PG managing the GI. </a:t>
            </a:r>
          </a:p>
          <a:p>
            <a:pPr marL="342900" lvl="1" indent="-342900">
              <a:buFont typeface="Arial" pitchFamily="34" charset="0"/>
              <a:buChar char="•"/>
            </a:pPr>
            <a:r>
              <a:rPr lang="en-US" sz="2800" dirty="0"/>
              <a:t>Recommendation:</a:t>
            </a:r>
          </a:p>
          <a:p>
            <a:pPr lvl="1"/>
            <a:r>
              <a:rPr lang="en-US" sz="1800" dirty="0">
                <a:latin typeface="Arial" panose="020B0604020202020204" pitchFamily="34" charset="0"/>
                <a:cs typeface="Times New Roman" panose="02020603050405020304" pitchFamily="18" charset="0"/>
              </a:rPr>
              <a:t>Examine the need for an evolvement of EU legislation in order to incorporate the possibility to resolve the issue of the use of GIs in final products’ sales name, when the GI has been used as an ingredient, through the use of contracts between the involved economic operators.</a:t>
            </a:r>
          </a:p>
        </p:txBody>
      </p:sp>
    </p:spTree>
    <p:extLst>
      <p:ext uri="{BB962C8B-B14F-4D97-AF65-F5344CB8AC3E}">
        <p14:creationId xmlns:p14="http://schemas.microsoft.com/office/powerpoint/2010/main" val="12634912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D2848-784D-4F4F-AA10-5C68D452914D}"/>
              </a:ext>
            </a:extLst>
          </p:cNvPr>
          <p:cNvSpPr>
            <a:spLocks noGrp="1"/>
          </p:cNvSpPr>
          <p:nvPr>
            <p:ph type="title"/>
          </p:nvPr>
        </p:nvSpPr>
        <p:spPr/>
        <p:txBody>
          <a:bodyPr>
            <a:noAutofit/>
          </a:bodyPr>
          <a:lstStyle/>
          <a:p>
            <a:r>
              <a:rPr lang="fr-FR" sz="3600" dirty="0"/>
              <a:t>Reco 14 – </a:t>
            </a:r>
            <a:r>
              <a:rPr lang="en-US" sz="3600" dirty="0"/>
              <a:t>Alignment of definitions of “traditional”</a:t>
            </a:r>
            <a:endParaRPr lang="fr-FR" sz="3600" dirty="0"/>
          </a:p>
        </p:txBody>
      </p:sp>
      <p:sp>
        <p:nvSpPr>
          <p:cNvPr id="3" name="Espace réservé du contenu 2">
            <a:extLst>
              <a:ext uri="{FF2B5EF4-FFF2-40B4-BE49-F238E27FC236}">
                <a16:creationId xmlns:a16="http://schemas.microsoft.com/office/drawing/2014/main" id="{233DC4D7-4D09-4840-B24A-B14C11AD8CA3}"/>
              </a:ext>
            </a:extLst>
          </p:cNvPr>
          <p:cNvSpPr>
            <a:spLocks noGrp="1"/>
          </p:cNvSpPr>
          <p:nvPr>
            <p:ph idx="1"/>
          </p:nvPr>
        </p:nvSpPr>
        <p:spPr>
          <a:xfrm>
            <a:off x="781432" y="1628800"/>
            <a:ext cx="8077200" cy="3960440"/>
          </a:xfrm>
        </p:spPr>
        <p:txBody>
          <a:bodyPr>
            <a:normAutofit/>
          </a:bodyPr>
          <a:lstStyle/>
          <a:p>
            <a:r>
              <a:rPr lang="fr-FR" dirty="0" err="1"/>
              <a:t>Related</a:t>
            </a:r>
            <a:r>
              <a:rPr lang="fr-FR" dirty="0"/>
              <a:t> ESQ: 15</a:t>
            </a:r>
          </a:p>
          <a:p>
            <a:r>
              <a:rPr lang="fr-FR" dirty="0" err="1"/>
              <a:t>Rationale</a:t>
            </a:r>
            <a:r>
              <a:rPr lang="fr-FR" dirty="0"/>
              <a:t>:</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“Traditional” is the rationale to </a:t>
            </a:r>
            <a:r>
              <a:rPr lang="en-US" sz="1800" dirty="0" err="1">
                <a:effectLst/>
                <a:latin typeface="Arial" panose="020B0604020202020204" pitchFamily="34" charset="0"/>
                <a:ea typeface="Times New Roman" panose="02020603050405020304" pitchFamily="18" charset="0"/>
                <a:cs typeface="Times New Roman" panose="02020603050405020304" pitchFamily="18" charset="0"/>
              </a:rPr>
              <a:t>authorise</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 derogation to food safety standard set out</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in Regulation (EC) No 852/2004</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However, the definitions of the term “traditional” is not homogenous between TSG Regulation, food safety Regulation and national laws</a:t>
            </a:r>
          </a:p>
          <a:p>
            <a:pPr marL="342900" lvl="1" indent="-342900">
              <a:buFont typeface="Arial" pitchFamily="34" charset="0"/>
              <a:buChar char="•"/>
            </a:pPr>
            <a:r>
              <a:rPr lang="en-US" sz="2800" dirty="0"/>
              <a:t>Recommendation</a:t>
            </a:r>
            <a:r>
              <a:rPr lang="en-US" sz="3200" dirty="0"/>
              <a:t>:</a:t>
            </a:r>
          </a:p>
          <a:p>
            <a:pPr lvl="1"/>
            <a:r>
              <a:rPr lang="en-US" sz="1800" dirty="0">
                <a:latin typeface="Arial" panose="020B0604020202020204" pitchFamily="34" charset="0"/>
                <a:cs typeface="Times New Roman" panose="02020603050405020304" pitchFamily="18" charset="0"/>
              </a:rPr>
              <a:t>Consider the possibility to align the definitions of "traditional" between TSG Regulation, Regulation (EC) No 2074/2005 and national laws</a:t>
            </a:r>
            <a:endParaRPr lang="fr-FR" sz="18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1193132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D2848-784D-4F4F-AA10-5C68D452914D}"/>
              </a:ext>
            </a:extLst>
          </p:cNvPr>
          <p:cNvSpPr>
            <a:spLocks noGrp="1"/>
          </p:cNvSpPr>
          <p:nvPr>
            <p:ph type="title"/>
          </p:nvPr>
        </p:nvSpPr>
        <p:spPr/>
        <p:txBody>
          <a:bodyPr>
            <a:noAutofit/>
          </a:bodyPr>
          <a:lstStyle/>
          <a:p>
            <a:r>
              <a:rPr lang="fr-FR" sz="2800" dirty="0"/>
              <a:t>Reco 15 – </a:t>
            </a:r>
            <a:r>
              <a:rPr lang="en-US" sz="2800" dirty="0"/>
              <a:t>Enhance contribution of GI and TSG products to healthy and balanced diet</a:t>
            </a:r>
            <a:endParaRPr lang="fr-FR" sz="2800" dirty="0"/>
          </a:p>
        </p:txBody>
      </p:sp>
      <p:sp>
        <p:nvSpPr>
          <p:cNvPr id="3" name="Espace réservé du contenu 2">
            <a:extLst>
              <a:ext uri="{FF2B5EF4-FFF2-40B4-BE49-F238E27FC236}">
                <a16:creationId xmlns:a16="http://schemas.microsoft.com/office/drawing/2014/main" id="{233DC4D7-4D09-4840-B24A-B14C11AD8CA3}"/>
              </a:ext>
            </a:extLst>
          </p:cNvPr>
          <p:cNvSpPr>
            <a:spLocks noGrp="1"/>
          </p:cNvSpPr>
          <p:nvPr>
            <p:ph idx="1"/>
          </p:nvPr>
        </p:nvSpPr>
        <p:spPr>
          <a:xfrm>
            <a:off x="762000" y="1596413"/>
            <a:ext cx="8077200" cy="4568891"/>
          </a:xfrm>
        </p:spPr>
        <p:txBody>
          <a:bodyPr>
            <a:normAutofit/>
          </a:bodyPr>
          <a:lstStyle/>
          <a:p>
            <a:r>
              <a:rPr lang="fr-FR" dirty="0" err="1"/>
              <a:t>Related</a:t>
            </a:r>
            <a:r>
              <a:rPr lang="fr-FR" dirty="0"/>
              <a:t> ESQ: 15</a:t>
            </a:r>
          </a:p>
          <a:p>
            <a:r>
              <a:rPr lang="fr-FR" dirty="0" err="1"/>
              <a:t>Rationale</a:t>
            </a:r>
            <a:r>
              <a:rPr lang="fr-FR" dirty="0"/>
              <a:t>:</a:t>
            </a:r>
          </a:p>
          <a:p>
            <a:pPr lvl="1"/>
            <a:r>
              <a:rPr lang="en-US" sz="1800" dirty="0">
                <a:effectLst/>
                <a:latin typeface="Calibri" panose="020F0502020204030204" pitchFamily="34" charset="0"/>
                <a:ea typeface="Calibri" panose="020F0502020204030204" pitchFamily="34" charset="0"/>
                <a:cs typeface="Arial" panose="020B0604020202020204" pitchFamily="34" charset="0"/>
              </a:rPr>
              <a:t>GIs and TSGs cover a wide range of food and drink products. </a:t>
            </a:r>
          </a:p>
          <a:p>
            <a:pPr lvl="1"/>
            <a:r>
              <a:rPr lang="en-US" sz="1800" dirty="0">
                <a:cs typeface="Arial" panose="020B0604020202020204" pitchFamily="34" charset="0"/>
              </a:rPr>
              <a:t>There is no inconsistency between GI/TSG and EU health policy, </a:t>
            </a:r>
            <a:r>
              <a:rPr lang="en-GB" sz="1800" dirty="0"/>
              <a:t>as the two policies pursue theoretically different objectives</a:t>
            </a:r>
            <a:r>
              <a:rPr lang="en-US" sz="1800" dirty="0">
                <a:cs typeface="Arial" panose="020B0604020202020204" pitchFamily="34" charset="0"/>
              </a:rPr>
              <a:t>.</a:t>
            </a:r>
            <a:r>
              <a:rPr lang="en-US" sz="1800" dirty="0">
                <a:latin typeface="Calibri" panose="020F0502020204030204" pitchFamily="34" charset="0"/>
                <a:cs typeface="Arial" panose="020B0604020202020204" pitchFamily="34" charset="0"/>
              </a:rPr>
              <a:t> </a:t>
            </a:r>
          </a:p>
          <a:p>
            <a:pPr lvl="1"/>
            <a:r>
              <a:rPr lang="en-US" sz="1800" dirty="0">
                <a:latin typeface="Calibri" panose="020F0502020204030204" pitchFamily="34" charset="0"/>
                <a:cs typeface="Arial" panose="020B0604020202020204" pitchFamily="34" charset="0"/>
              </a:rPr>
              <a:t>A further synergy could be reached by promoting research and innovation projects on the nutritional properties of GIs and TSGs.</a:t>
            </a:r>
          </a:p>
          <a:p>
            <a:pPr marL="342900" lvl="1" indent="-342900">
              <a:buFont typeface="Arial" pitchFamily="34" charset="0"/>
              <a:buChar char="•"/>
            </a:pPr>
            <a:endParaRPr lang="en-US" sz="2800" dirty="0"/>
          </a:p>
          <a:p>
            <a:pPr marL="342900" lvl="1" indent="-342900">
              <a:buFont typeface="Arial" pitchFamily="34" charset="0"/>
              <a:buChar char="•"/>
            </a:pPr>
            <a:r>
              <a:rPr lang="en-US" sz="2800" dirty="0"/>
              <a:t>Recommendation:</a:t>
            </a:r>
          </a:p>
          <a:p>
            <a:pPr lvl="1"/>
            <a:r>
              <a:rPr lang="en-US" sz="1800" dirty="0">
                <a:effectLst/>
                <a:latin typeface="Calibri" panose="020F0502020204030204" pitchFamily="34" charset="0"/>
                <a:ea typeface="Calibri" panose="020F0502020204030204" pitchFamily="34" charset="0"/>
                <a:cs typeface="Arial" panose="020B0604020202020204" pitchFamily="34" charset="0"/>
              </a:rPr>
              <a:t>We suggest further efforts in supporting research initiatives that explores the nutritional aspects of GIs/TSGs.</a:t>
            </a:r>
            <a:endParaRPr lang="en-US" sz="18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6437471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D2848-784D-4F4F-AA10-5C68D452914D}"/>
              </a:ext>
            </a:extLst>
          </p:cNvPr>
          <p:cNvSpPr>
            <a:spLocks noGrp="1"/>
          </p:cNvSpPr>
          <p:nvPr>
            <p:ph type="title"/>
          </p:nvPr>
        </p:nvSpPr>
        <p:spPr/>
        <p:txBody>
          <a:bodyPr>
            <a:noAutofit/>
          </a:bodyPr>
          <a:lstStyle/>
          <a:p>
            <a:r>
              <a:rPr lang="fr-FR" sz="2800" b="1" dirty="0">
                <a:latin typeface="Arial" panose="020B0604020202020204" pitchFamily="34" charset="0"/>
                <a:cs typeface="Times New Roman" panose="02020603050405020304" pitchFamily="18" charset="0"/>
              </a:rPr>
              <a:t>Reco 16 – </a:t>
            </a:r>
            <a:r>
              <a:rPr lang="en-US" sz="2800" b="1" dirty="0">
                <a:latin typeface="Arial" panose="020B0604020202020204" pitchFamily="34" charset="0"/>
                <a:cs typeface="Times New Roman" panose="02020603050405020304" pitchFamily="18" charset="0"/>
              </a:rPr>
              <a:t>Origin</a:t>
            </a:r>
            <a:r>
              <a:rPr lang="en-US" sz="2800" b="1" dirty="0">
                <a:effectLst/>
                <a:latin typeface="Arial" panose="020B0604020202020204" pitchFamily="34" charset="0"/>
                <a:ea typeface="Times New Roman" panose="02020603050405020304" pitchFamily="18" charset="0"/>
                <a:cs typeface="Times New Roman" panose="02020603050405020304" pitchFamily="18" charset="0"/>
              </a:rPr>
              <a:t> of primary ingredients in FIC Regulation</a:t>
            </a:r>
            <a:endParaRPr lang="fr-FR" sz="3600" dirty="0"/>
          </a:p>
        </p:txBody>
      </p:sp>
      <p:sp>
        <p:nvSpPr>
          <p:cNvPr id="3" name="Espace réservé du contenu 2">
            <a:extLst>
              <a:ext uri="{FF2B5EF4-FFF2-40B4-BE49-F238E27FC236}">
                <a16:creationId xmlns:a16="http://schemas.microsoft.com/office/drawing/2014/main" id="{233DC4D7-4D09-4840-B24A-B14C11AD8CA3}"/>
              </a:ext>
            </a:extLst>
          </p:cNvPr>
          <p:cNvSpPr>
            <a:spLocks noGrp="1"/>
          </p:cNvSpPr>
          <p:nvPr>
            <p:ph idx="1"/>
          </p:nvPr>
        </p:nvSpPr>
        <p:spPr/>
        <p:txBody>
          <a:bodyPr>
            <a:normAutofit/>
          </a:bodyPr>
          <a:lstStyle/>
          <a:p>
            <a:r>
              <a:rPr lang="fr-FR" dirty="0" err="1"/>
              <a:t>Related</a:t>
            </a:r>
            <a:r>
              <a:rPr lang="fr-FR" dirty="0"/>
              <a:t> ESQ: 15</a:t>
            </a:r>
          </a:p>
          <a:p>
            <a:r>
              <a:rPr lang="fr-FR" dirty="0" err="1"/>
              <a:t>Rationale</a:t>
            </a:r>
            <a:r>
              <a:rPr lang="fr-FR" dirty="0"/>
              <a:t>:</a:t>
            </a:r>
          </a:p>
          <a:p>
            <a:pPr lvl="1"/>
            <a:r>
              <a:rPr lang="en-US" sz="1800" dirty="0">
                <a:latin typeface="Arial" panose="020B0604020202020204" pitchFamily="34" charset="0"/>
                <a:cs typeface="Times New Roman" panose="02020603050405020304" pitchFamily="18" charset="0"/>
              </a:rPr>
              <a:t>The Article 26 of the Food Information to Consumer Regulation (FIC Regulation) regarding the origin of food  also applies to GIs .  </a:t>
            </a:r>
          </a:p>
          <a:p>
            <a:pPr lvl="1"/>
            <a:r>
              <a:rPr lang="en-US" sz="1800" dirty="0">
                <a:latin typeface="Arial" panose="020B0604020202020204" pitchFamily="34" charset="0"/>
                <a:cs typeface="Times New Roman" panose="02020603050405020304" pitchFamily="18" charset="0"/>
              </a:rPr>
              <a:t>However, GIs are temporarily exempted from the scope of application of Commission Implementing Regulation (EU) 2018/775.</a:t>
            </a:r>
          </a:p>
          <a:p>
            <a:pPr marL="342900" lvl="1" indent="-342900">
              <a:buFont typeface="Arial" pitchFamily="34" charset="0"/>
              <a:buChar char="•"/>
            </a:pPr>
            <a:r>
              <a:rPr lang="en-US" sz="2800" dirty="0"/>
              <a:t>Recommendation:</a:t>
            </a:r>
          </a:p>
          <a:p>
            <a:pPr lvl="1"/>
            <a:r>
              <a:rPr lang="en-US" sz="1800" dirty="0">
                <a:latin typeface="Arial" panose="020B0604020202020204" pitchFamily="34" charset="0"/>
                <a:cs typeface="Times New Roman" panose="02020603050405020304" pitchFamily="18" charset="0"/>
              </a:rPr>
              <a:t>The future extension of the application of the requirements of origin labelling of the primary ingredient to GIs would require an assessment of its impact</a:t>
            </a:r>
          </a:p>
        </p:txBody>
      </p:sp>
    </p:spTree>
    <p:extLst>
      <p:ext uri="{BB962C8B-B14F-4D97-AF65-F5344CB8AC3E}">
        <p14:creationId xmlns:p14="http://schemas.microsoft.com/office/powerpoint/2010/main" val="3179202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E43FFE-3159-4942-9CD6-29D64BAF8B06}"/>
              </a:ext>
            </a:extLst>
          </p:cNvPr>
          <p:cNvSpPr>
            <a:spLocks noGrp="1"/>
          </p:cNvSpPr>
          <p:nvPr>
            <p:ph type="title"/>
          </p:nvPr>
        </p:nvSpPr>
        <p:spPr>
          <a:xfrm>
            <a:off x="2195736" y="1340768"/>
            <a:ext cx="6408712" cy="3069307"/>
          </a:xfrm>
        </p:spPr>
        <p:txBody>
          <a:bodyPr/>
          <a:lstStyle/>
          <a:p>
            <a:r>
              <a:rPr lang="fr-FR" dirty="0"/>
              <a:t>Main conclusions by </a:t>
            </a:r>
            <a:r>
              <a:rPr lang="fr-FR" dirty="0" err="1"/>
              <a:t>theme</a:t>
            </a:r>
            <a:endParaRPr lang="fr-FR" dirty="0"/>
          </a:p>
        </p:txBody>
      </p:sp>
    </p:spTree>
    <p:extLst>
      <p:ext uri="{BB962C8B-B14F-4D97-AF65-F5344CB8AC3E}">
        <p14:creationId xmlns:p14="http://schemas.microsoft.com/office/powerpoint/2010/main" val="749411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E43FFE-3159-4942-9CD6-29D64BAF8B06}"/>
              </a:ext>
            </a:extLst>
          </p:cNvPr>
          <p:cNvSpPr>
            <a:spLocks noGrp="1"/>
          </p:cNvSpPr>
          <p:nvPr>
            <p:ph type="title"/>
          </p:nvPr>
        </p:nvSpPr>
        <p:spPr>
          <a:xfrm>
            <a:off x="2051720" y="332656"/>
            <a:ext cx="6719664" cy="1728192"/>
          </a:xfrm>
        </p:spPr>
        <p:txBody>
          <a:bodyPr/>
          <a:lstStyle/>
          <a:p>
            <a:r>
              <a:rPr lang="fr-FR" dirty="0" err="1"/>
              <a:t>Effectiveness</a:t>
            </a:r>
            <a:r>
              <a:rPr lang="fr-FR" dirty="0"/>
              <a:t> </a:t>
            </a:r>
            <a:br>
              <a:rPr lang="fr-FR" dirty="0"/>
            </a:br>
            <a:r>
              <a:rPr lang="fr-FR" dirty="0" err="1"/>
              <a:t>ESQs</a:t>
            </a:r>
            <a:r>
              <a:rPr lang="fr-FR" dirty="0"/>
              <a:t> 1 to 5</a:t>
            </a:r>
          </a:p>
        </p:txBody>
      </p:sp>
      <p:graphicFrame>
        <p:nvGraphicFramePr>
          <p:cNvPr id="4" name="Tableau 4">
            <a:extLst>
              <a:ext uri="{FF2B5EF4-FFF2-40B4-BE49-F238E27FC236}">
                <a16:creationId xmlns:a16="http://schemas.microsoft.com/office/drawing/2014/main" id="{64C2BC79-632E-47B6-A7D6-D09514DAA50A}"/>
              </a:ext>
            </a:extLst>
          </p:cNvPr>
          <p:cNvGraphicFramePr>
            <a:graphicFrameLocks noGrp="1"/>
          </p:cNvGraphicFramePr>
          <p:nvPr>
            <p:extLst>
              <p:ext uri="{D42A27DB-BD31-4B8C-83A1-F6EECF244321}">
                <p14:modId xmlns:p14="http://schemas.microsoft.com/office/powerpoint/2010/main" val="980296100"/>
              </p:ext>
            </p:extLst>
          </p:nvPr>
        </p:nvGraphicFramePr>
        <p:xfrm>
          <a:off x="2195736" y="2222803"/>
          <a:ext cx="6719664" cy="3759200"/>
        </p:xfrm>
        <a:graphic>
          <a:graphicData uri="http://schemas.openxmlformats.org/drawingml/2006/table">
            <a:tbl>
              <a:tblPr firstRow="1" bandRow="1">
                <a:tableStyleId>{5C22544A-7EE6-4342-B048-85BDC9FD1C3A}</a:tableStyleId>
              </a:tblPr>
              <a:tblGrid>
                <a:gridCol w="1137334">
                  <a:extLst>
                    <a:ext uri="{9D8B030D-6E8A-4147-A177-3AD203B41FA5}">
                      <a16:colId xmlns:a16="http://schemas.microsoft.com/office/drawing/2014/main" val="3975554554"/>
                    </a:ext>
                  </a:extLst>
                </a:gridCol>
                <a:gridCol w="5582330">
                  <a:extLst>
                    <a:ext uri="{9D8B030D-6E8A-4147-A177-3AD203B41FA5}">
                      <a16:colId xmlns:a16="http://schemas.microsoft.com/office/drawing/2014/main" val="1497623662"/>
                    </a:ext>
                  </a:extLst>
                </a:gridCol>
              </a:tblGrid>
              <a:tr h="0">
                <a:tc>
                  <a:txBody>
                    <a:bodyPr/>
                    <a:lstStyle/>
                    <a:p>
                      <a:pPr algn="ctr"/>
                      <a:r>
                        <a:rPr lang="fr-FR" sz="2400" dirty="0"/>
                        <a:t>No</a:t>
                      </a:r>
                    </a:p>
                  </a:txBody>
                  <a:tcPr/>
                </a:tc>
                <a:tc>
                  <a:txBody>
                    <a:bodyPr/>
                    <a:lstStyle/>
                    <a:p>
                      <a:pPr algn="ctr"/>
                      <a:r>
                        <a:rPr lang="fr-FR" sz="2400" dirty="0" err="1"/>
                        <a:t>ESQs</a:t>
                      </a:r>
                      <a:endParaRPr lang="fr-FR" sz="2400" dirty="0"/>
                    </a:p>
                  </a:txBody>
                  <a:tcPr/>
                </a:tc>
                <a:extLst>
                  <a:ext uri="{0D108BD9-81ED-4DB2-BD59-A6C34878D82A}">
                    <a16:rowId xmlns:a16="http://schemas.microsoft.com/office/drawing/2014/main" val="1540384097"/>
                  </a:ext>
                </a:extLst>
              </a:tr>
              <a:tr h="370840">
                <a:tc>
                  <a:txBody>
                    <a:bodyPr/>
                    <a:lstStyle/>
                    <a:p>
                      <a:pPr algn="ctr">
                        <a:spcBef>
                          <a:spcPts val="600"/>
                        </a:spcBef>
                        <a:spcAft>
                          <a:spcPts val="600"/>
                        </a:spcAft>
                      </a:pPr>
                      <a:r>
                        <a:rPr lang="en-US" sz="2400" dirty="0">
                          <a:effectLst/>
                        </a:rPr>
                        <a:t>1</a:t>
                      </a:r>
                      <a:endParaRPr lang="fr-FR" sz="2400" dirty="0">
                        <a:effectLst/>
                        <a:latin typeface="Verdana" panose="020B0604030504040204" pitchFamily="34" charset="0"/>
                        <a:ea typeface="Times New Roman" panose="02020603050405020304" pitchFamily="18" charset="0"/>
                        <a:cs typeface="Arial" panose="020B0604020202020204" pitchFamily="34" charset="0"/>
                      </a:endParaRPr>
                    </a:p>
                  </a:txBody>
                  <a:tcPr marL="58483" marR="58483" marT="0" marB="0" anchor="ctr"/>
                </a:tc>
                <a:tc>
                  <a:txBody>
                    <a:bodyPr/>
                    <a:lstStyle/>
                    <a:p>
                      <a:pPr algn="l"/>
                      <a:r>
                        <a:rPr lang="en-GB" sz="2400" dirty="0">
                          <a:effectLst/>
                        </a:rPr>
                        <a:t>Effectiveness of objectives set in the legal framework</a:t>
                      </a:r>
                      <a:endPar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83" marR="58483" marT="0" marB="0" anchor="ctr"/>
                </a:tc>
                <a:extLst>
                  <a:ext uri="{0D108BD9-81ED-4DB2-BD59-A6C34878D82A}">
                    <a16:rowId xmlns:a16="http://schemas.microsoft.com/office/drawing/2014/main" val="1377949673"/>
                  </a:ext>
                </a:extLst>
              </a:tr>
              <a:tr h="370840">
                <a:tc>
                  <a:txBody>
                    <a:bodyPr/>
                    <a:lstStyle/>
                    <a:p>
                      <a:pPr algn="ctr">
                        <a:spcBef>
                          <a:spcPts val="600"/>
                        </a:spcBef>
                        <a:spcAft>
                          <a:spcPts val="600"/>
                        </a:spcAft>
                      </a:pPr>
                      <a:r>
                        <a:rPr lang="en-US" sz="2400" dirty="0">
                          <a:effectLst/>
                        </a:rPr>
                        <a:t>2</a:t>
                      </a:r>
                      <a:endParaRPr lang="fr-FR" sz="2400" dirty="0">
                        <a:effectLst/>
                        <a:latin typeface="Verdana" panose="020B0604030504040204" pitchFamily="34" charset="0"/>
                        <a:ea typeface="Times New Roman" panose="02020603050405020304" pitchFamily="18" charset="0"/>
                        <a:cs typeface="Arial" panose="020B0604020202020204" pitchFamily="34" charset="0"/>
                      </a:endParaRPr>
                    </a:p>
                  </a:txBody>
                  <a:tcPr marL="58483" marR="58483" marT="0" marB="0" anchor="ctr"/>
                </a:tc>
                <a:tc>
                  <a:txBody>
                    <a:bodyPr/>
                    <a:lstStyle/>
                    <a:p>
                      <a:pPr algn="l"/>
                      <a:r>
                        <a:rPr lang="en-GB" sz="2400" dirty="0">
                          <a:effectLst/>
                        </a:rPr>
                        <a:t>Contribution to a fair distribution of benefits, including increase of market share, create competitive advantage</a:t>
                      </a:r>
                      <a:endPar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83" marR="58483" marT="0" marB="0" anchor="ctr"/>
                </a:tc>
                <a:extLst>
                  <a:ext uri="{0D108BD9-81ED-4DB2-BD59-A6C34878D82A}">
                    <a16:rowId xmlns:a16="http://schemas.microsoft.com/office/drawing/2014/main" val="2518030450"/>
                  </a:ext>
                </a:extLst>
              </a:tr>
              <a:tr h="370840">
                <a:tc>
                  <a:txBody>
                    <a:bodyPr/>
                    <a:lstStyle/>
                    <a:p>
                      <a:pPr algn="ctr">
                        <a:spcBef>
                          <a:spcPts val="600"/>
                        </a:spcBef>
                        <a:spcAft>
                          <a:spcPts val="600"/>
                        </a:spcAft>
                      </a:pPr>
                      <a:r>
                        <a:rPr lang="en-US" sz="2400" dirty="0">
                          <a:effectLst/>
                        </a:rPr>
                        <a:t>3</a:t>
                      </a:r>
                      <a:endParaRPr lang="fr-FR" sz="2400" dirty="0">
                        <a:effectLst/>
                        <a:latin typeface="Verdana" panose="020B0604030504040204" pitchFamily="34" charset="0"/>
                        <a:ea typeface="Times New Roman" panose="02020603050405020304" pitchFamily="18" charset="0"/>
                        <a:cs typeface="Arial" panose="020B0604020202020204" pitchFamily="34" charset="0"/>
                      </a:endParaRPr>
                    </a:p>
                  </a:txBody>
                  <a:tcPr marL="58483" marR="58483" marT="0" marB="0" anchor="ctr"/>
                </a:tc>
                <a:tc>
                  <a:txBody>
                    <a:bodyPr/>
                    <a:lstStyle/>
                    <a:p>
                      <a:pPr algn="l"/>
                      <a:r>
                        <a:rPr lang="en-GB" sz="2400" dirty="0">
                          <a:effectLst/>
                        </a:rPr>
                        <a:t>True and fair view of the characteristics of the products and its authenticity</a:t>
                      </a:r>
                      <a:endPar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83" marR="58483" marT="0" marB="0" anchor="ctr"/>
                </a:tc>
                <a:extLst>
                  <a:ext uri="{0D108BD9-81ED-4DB2-BD59-A6C34878D82A}">
                    <a16:rowId xmlns:a16="http://schemas.microsoft.com/office/drawing/2014/main" val="3149590004"/>
                  </a:ext>
                </a:extLst>
              </a:tr>
              <a:tr h="370840">
                <a:tc>
                  <a:txBody>
                    <a:bodyPr/>
                    <a:lstStyle/>
                    <a:p>
                      <a:pPr algn="ctr">
                        <a:spcBef>
                          <a:spcPts val="600"/>
                        </a:spcBef>
                        <a:spcAft>
                          <a:spcPts val="600"/>
                        </a:spcAft>
                      </a:pPr>
                      <a:r>
                        <a:rPr lang="en-US" sz="2400" dirty="0">
                          <a:effectLst/>
                        </a:rPr>
                        <a:t>4</a:t>
                      </a:r>
                      <a:endParaRPr lang="fr-FR" sz="2400" dirty="0">
                        <a:effectLst/>
                        <a:latin typeface="Verdana" panose="020B0604030504040204" pitchFamily="34" charset="0"/>
                        <a:ea typeface="Times New Roman" panose="02020603050405020304" pitchFamily="18" charset="0"/>
                        <a:cs typeface="Arial" panose="020B0604020202020204" pitchFamily="34" charset="0"/>
                      </a:endParaRPr>
                    </a:p>
                  </a:txBody>
                  <a:tcPr marL="58483" marR="58483" marT="0" marB="0" anchor="ctr"/>
                </a:tc>
                <a:tc>
                  <a:txBody>
                    <a:bodyPr/>
                    <a:lstStyle/>
                    <a:p>
                      <a:pPr algn="l"/>
                      <a:r>
                        <a:rPr lang="en-GB" sz="2400" dirty="0">
                          <a:effectLst/>
                        </a:rPr>
                        <a:t>Contribution to rural economies</a:t>
                      </a:r>
                      <a:endPar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83" marR="58483" marT="0" marB="0" anchor="ctr"/>
                </a:tc>
                <a:extLst>
                  <a:ext uri="{0D108BD9-81ED-4DB2-BD59-A6C34878D82A}">
                    <a16:rowId xmlns:a16="http://schemas.microsoft.com/office/drawing/2014/main" val="1720468341"/>
                  </a:ext>
                </a:extLst>
              </a:tr>
              <a:tr h="370840">
                <a:tc>
                  <a:txBody>
                    <a:bodyPr/>
                    <a:lstStyle/>
                    <a:p>
                      <a:pPr algn="ctr">
                        <a:spcBef>
                          <a:spcPts val="600"/>
                        </a:spcBef>
                        <a:spcAft>
                          <a:spcPts val="600"/>
                        </a:spcAft>
                      </a:pPr>
                      <a:r>
                        <a:rPr lang="en-US" sz="2400" dirty="0">
                          <a:effectLst/>
                        </a:rPr>
                        <a:t>5</a:t>
                      </a:r>
                      <a:endParaRPr lang="fr-FR" sz="2400" dirty="0">
                        <a:effectLst/>
                        <a:latin typeface="Verdana" panose="020B0604030504040204" pitchFamily="34" charset="0"/>
                        <a:ea typeface="Times New Roman" panose="02020603050405020304" pitchFamily="18" charset="0"/>
                        <a:cs typeface="Arial" panose="020B0604020202020204" pitchFamily="34" charset="0"/>
                      </a:endParaRPr>
                    </a:p>
                  </a:txBody>
                  <a:tcPr marL="58483" marR="58483" marT="0" marB="0" anchor="ctr"/>
                </a:tc>
                <a:tc>
                  <a:txBody>
                    <a:bodyPr/>
                    <a:lstStyle/>
                    <a:p>
                      <a:pPr algn="l"/>
                      <a:r>
                        <a:rPr lang="en-GB" sz="2400" dirty="0">
                          <a:effectLst/>
                        </a:rPr>
                        <a:t>Third countries</a:t>
                      </a:r>
                      <a:endParaRPr lang="fr-FR"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483" marR="58483" marT="0" marB="0" anchor="ctr"/>
                </a:tc>
                <a:extLst>
                  <a:ext uri="{0D108BD9-81ED-4DB2-BD59-A6C34878D82A}">
                    <a16:rowId xmlns:a16="http://schemas.microsoft.com/office/drawing/2014/main" val="3405614930"/>
                  </a:ext>
                </a:extLst>
              </a:tr>
            </a:tbl>
          </a:graphicData>
        </a:graphic>
      </p:graphicFrame>
    </p:spTree>
    <p:extLst>
      <p:ext uri="{BB962C8B-B14F-4D97-AF65-F5344CB8AC3E}">
        <p14:creationId xmlns:p14="http://schemas.microsoft.com/office/powerpoint/2010/main" val="1472146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CF1D-7374-45F3-810D-52CB3C75FF2F}"/>
              </a:ext>
            </a:extLst>
          </p:cNvPr>
          <p:cNvSpPr>
            <a:spLocks noGrp="1"/>
          </p:cNvSpPr>
          <p:nvPr>
            <p:ph type="title"/>
          </p:nvPr>
        </p:nvSpPr>
        <p:spPr/>
        <p:txBody>
          <a:bodyPr>
            <a:normAutofit/>
          </a:bodyPr>
          <a:lstStyle/>
          <a:p>
            <a:r>
              <a:rPr lang="en-US" dirty="0"/>
              <a:t>Effectiveness</a:t>
            </a:r>
            <a:endParaRPr lang="fr-FR" dirty="0"/>
          </a:p>
        </p:txBody>
      </p:sp>
      <p:sp>
        <p:nvSpPr>
          <p:cNvPr id="3" name="Espace réservé du contenu 2">
            <a:extLst>
              <a:ext uri="{FF2B5EF4-FFF2-40B4-BE49-F238E27FC236}">
                <a16:creationId xmlns:a16="http://schemas.microsoft.com/office/drawing/2014/main" id="{0D58B86B-A84D-413F-A267-CF5B57D54FA7}"/>
              </a:ext>
            </a:extLst>
          </p:cNvPr>
          <p:cNvSpPr>
            <a:spLocks noGrp="1"/>
          </p:cNvSpPr>
          <p:nvPr>
            <p:ph idx="1"/>
          </p:nvPr>
        </p:nvSpPr>
        <p:spPr/>
        <p:txBody>
          <a:bodyPr>
            <a:normAutofit lnSpcReduction="10000"/>
          </a:bodyPr>
          <a:lstStyle/>
          <a:p>
            <a:pPr marL="0" lvl="1" indent="0">
              <a:buNone/>
            </a:pPr>
            <a:r>
              <a:rPr lang="en-US" sz="1400" b="1" dirty="0"/>
              <a:t>Fair competition for farmers and producers</a:t>
            </a:r>
          </a:p>
          <a:p>
            <a:pPr marL="342900" lvl="1" indent="-342900">
              <a:buFont typeface="Arial" pitchFamily="34" charset="0"/>
              <a:buChar char="•"/>
            </a:pPr>
            <a:r>
              <a:rPr lang="en-US" sz="1400" dirty="0"/>
              <a:t>There are high differences in procedures among the different MS</a:t>
            </a:r>
          </a:p>
          <a:p>
            <a:pPr marL="342900" lvl="1" indent="-342900">
              <a:buFont typeface="Arial" pitchFamily="34" charset="0"/>
              <a:buChar char="•"/>
            </a:pPr>
            <a:r>
              <a:rPr lang="en-US" sz="1400" dirty="0"/>
              <a:t>The scrutiny at EU level and the effectiveness of controls in MS ensure fair competition for farmers and producers</a:t>
            </a:r>
          </a:p>
          <a:p>
            <a:pPr marL="342900" lvl="1" indent="-342900">
              <a:buFont typeface="Arial" pitchFamily="34" charset="0"/>
              <a:buChar char="•"/>
            </a:pPr>
            <a:r>
              <a:rPr lang="en-US" sz="1400" dirty="0"/>
              <a:t>The high level of legal protection of GI names in the EU </a:t>
            </a:r>
            <a:r>
              <a:rPr lang="en-GB" sz="1400" dirty="0"/>
              <a:t>and the effectiveness of controls, especially at national level, ensure the protection of IPRs in the EU</a:t>
            </a:r>
          </a:p>
          <a:p>
            <a:pPr marL="342900" lvl="1" indent="-342900">
              <a:buFont typeface="Arial" pitchFamily="34" charset="0"/>
              <a:buChar char="•"/>
            </a:pPr>
            <a:r>
              <a:rPr lang="en-GB" sz="1400" dirty="0"/>
              <a:t>Controls are assessed to be more effective at upstream stages than at downstream stages</a:t>
            </a:r>
          </a:p>
          <a:p>
            <a:pPr marL="0" lvl="1" indent="0">
              <a:buNone/>
            </a:pPr>
            <a:r>
              <a:rPr lang="en-US" sz="1400" b="1" dirty="0"/>
              <a:t>Integrity of the market</a:t>
            </a:r>
            <a:endParaRPr lang="en-GB" sz="1400" b="1" dirty="0"/>
          </a:p>
          <a:p>
            <a:pPr marL="342900" lvl="1" indent="-342900">
              <a:buFont typeface="Arial" pitchFamily="34" charset="0"/>
              <a:buChar char="•"/>
            </a:pPr>
            <a:r>
              <a:rPr lang="en-GB" sz="1400" dirty="0"/>
              <a:t>The GI/TSG scheme overall favours the integrity of the market: common reference at EU level</a:t>
            </a:r>
          </a:p>
          <a:p>
            <a:pPr marL="342900" lvl="1" indent="-342900">
              <a:buFont typeface="Arial" pitchFamily="34" charset="0"/>
              <a:buChar char="•"/>
            </a:pPr>
            <a:r>
              <a:rPr lang="en-GB" sz="1400" dirty="0"/>
              <a:t>The share of intra-EU export of GI products is comparable or higher than the share of intra-EU export of the whole food and drink sector in 5 MS among the 7 largest MS in terms of sales value under GI</a:t>
            </a:r>
          </a:p>
          <a:p>
            <a:pPr marL="342900" lvl="1" indent="-342900">
              <a:buFont typeface="Arial" pitchFamily="34" charset="0"/>
              <a:buChar char="•"/>
            </a:pPr>
            <a:r>
              <a:rPr lang="en-GB" sz="1400" dirty="0"/>
              <a:t>Limits: low awareness and understanding in some MS, possible requirements on the origin of raw materials</a:t>
            </a:r>
          </a:p>
          <a:p>
            <a:pPr marL="0" lvl="1" indent="0">
              <a:buNone/>
            </a:pPr>
            <a:r>
              <a:rPr lang="en-US" sz="1400" b="1" dirty="0"/>
              <a:t>True and fair view of the products and authenticity, clear and reliable information to consumers </a:t>
            </a:r>
          </a:p>
          <a:p>
            <a:pPr marL="342900" lvl="1" indent="-342900">
              <a:buFont typeface="Arial" pitchFamily="34" charset="0"/>
              <a:buChar char="•"/>
            </a:pPr>
            <a:r>
              <a:rPr lang="en-GB" sz="1400" dirty="0"/>
              <a:t>Authenticity provided by both origin of the products (for GIs) and its specificities (based on the product specifications)</a:t>
            </a:r>
          </a:p>
          <a:p>
            <a:pPr marL="342900" lvl="1" indent="-342900">
              <a:buFont typeface="Arial" pitchFamily="34" charset="0"/>
              <a:buChar char="•"/>
            </a:pPr>
            <a:r>
              <a:rPr lang="en-GB" sz="1400" dirty="0"/>
              <a:t>Several reliable sources of information are available on GIs/TSGs (</a:t>
            </a:r>
            <a:r>
              <a:rPr lang="en-GB" sz="1400" dirty="0" err="1"/>
              <a:t>eAmbrosia</a:t>
            </a:r>
            <a:r>
              <a:rPr lang="en-GB" sz="1400" dirty="0"/>
              <a:t>, </a:t>
            </a:r>
            <a:r>
              <a:rPr lang="en-GB" sz="1400" dirty="0" err="1"/>
              <a:t>Qualigeo</a:t>
            </a:r>
            <a:r>
              <a:rPr lang="en-GB" sz="1400" dirty="0"/>
              <a:t>, INAO, producer groups websites)</a:t>
            </a:r>
          </a:p>
          <a:p>
            <a:pPr marL="342900" lvl="1" indent="-342900">
              <a:buFont typeface="Arial" pitchFamily="34" charset="0"/>
              <a:buChar char="•"/>
            </a:pPr>
            <a:r>
              <a:rPr lang="en-GB" sz="1400" dirty="0"/>
              <a:t>Controls and IPR enforcement are considered effective, even if some weaknesses are observed (retail and export, domain name system on internet)</a:t>
            </a:r>
          </a:p>
          <a:p>
            <a:pPr marL="342900" lvl="1" indent="-342900">
              <a:buFont typeface="Arial" pitchFamily="34" charset="0"/>
              <a:buChar char="•"/>
            </a:pPr>
            <a:r>
              <a:rPr lang="en-GB" sz="1400" dirty="0"/>
              <a:t>The low awareness and understanding of the GI/TSG scheme by consumers in some MS show the limited effectiveness to provide clear information to all consumers</a:t>
            </a:r>
          </a:p>
          <a:p>
            <a:pPr lvl="2"/>
            <a:endParaRPr lang="en-GB" sz="800" dirty="0"/>
          </a:p>
          <a:p>
            <a:endParaRPr lang="fr-FR" sz="800" dirty="0"/>
          </a:p>
        </p:txBody>
      </p:sp>
    </p:spTree>
    <p:extLst>
      <p:ext uri="{BB962C8B-B14F-4D97-AF65-F5344CB8AC3E}">
        <p14:creationId xmlns:p14="http://schemas.microsoft.com/office/powerpoint/2010/main" val="3540511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9410BD-8D74-496C-A510-5090D03F0DF6}"/>
              </a:ext>
            </a:extLst>
          </p:cNvPr>
          <p:cNvSpPr>
            <a:spLocks noGrp="1"/>
          </p:cNvSpPr>
          <p:nvPr>
            <p:ph type="title"/>
          </p:nvPr>
        </p:nvSpPr>
        <p:spPr/>
        <p:txBody>
          <a:bodyPr>
            <a:normAutofit fontScale="90000"/>
          </a:bodyPr>
          <a:lstStyle/>
          <a:p>
            <a:r>
              <a:rPr lang="fr-FR" dirty="0" err="1"/>
              <a:t>Effectiveness</a:t>
            </a:r>
            <a:r>
              <a:rPr lang="fr-FR" dirty="0"/>
              <a:t> - </a:t>
            </a:r>
            <a:r>
              <a:rPr lang="en-US" dirty="0"/>
              <a:t>Fair return for farmers and producers</a:t>
            </a:r>
            <a:endParaRPr lang="fr-FR" dirty="0"/>
          </a:p>
        </p:txBody>
      </p:sp>
      <p:sp>
        <p:nvSpPr>
          <p:cNvPr id="3" name="Espace réservé du contenu 2">
            <a:extLst>
              <a:ext uri="{FF2B5EF4-FFF2-40B4-BE49-F238E27FC236}">
                <a16:creationId xmlns:a16="http://schemas.microsoft.com/office/drawing/2014/main" id="{958A6911-0C64-4D50-A63C-A5465444D1FE}"/>
              </a:ext>
            </a:extLst>
          </p:cNvPr>
          <p:cNvSpPr>
            <a:spLocks noGrp="1"/>
          </p:cNvSpPr>
          <p:nvPr>
            <p:ph idx="1"/>
          </p:nvPr>
        </p:nvSpPr>
        <p:spPr>
          <a:xfrm>
            <a:off x="762000" y="1124744"/>
            <a:ext cx="8077200" cy="5463624"/>
          </a:xfrm>
        </p:spPr>
        <p:txBody>
          <a:bodyPr>
            <a:normAutofit fontScale="92500" lnSpcReduction="10000"/>
          </a:bodyPr>
          <a:lstStyle/>
          <a:p>
            <a:pPr marL="0" indent="0" algn="just">
              <a:buNone/>
            </a:pPr>
            <a:r>
              <a:rPr lang="fr-FR" sz="1800" b="1" dirty="0" err="1"/>
              <a:t>Increase</a:t>
            </a:r>
            <a:r>
              <a:rPr lang="fr-FR" sz="1800" b="1" dirty="0"/>
              <a:t> of </a:t>
            </a:r>
            <a:r>
              <a:rPr lang="fr-FR" sz="1800" b="1" dirty="0" err="1"/>
              <a:t>market</a:t>
            </a:r>
            <a:r>
              <a:rPr lang="fr-FR" sz="1800" b="1" dirty="0"/>
              <a:t> </a:t>
            </a:r>
            <a:r>
              <a:rPr lang="fr-FR" sz="1800" b="1" dirty="0" err="1"/>
              <a:t>share</a:t>
            </a:r>
            <a:endParaRPr lang="fr-FR" sz="1800" b="1" dirty="0"/>
          </a:p>
          <a:p>
            <a:pPr marL="342900" lvl="1" indent="-342900" algn="just">
              <a:buFont typeface="Arial" pitchFamily="34" charset="0"/>
              <a:buChar char="•"/>
            </a:pPr>
            <a:r>
              <a:rPr lang="fr-FR" sz="1600" dirty="0"/>
              <a:t>GI/TSG sales have </a:t>
            </a:r>
            <a:r>
              <a:rPr lang="fr-FR" sz="1600" dirty="0" err="1"/>
              <a:t>increased</a:t>
            </a:r>
            <a:r>
              <a:rPr lang="fr-FR" sz="1600" dirty="0"/>
              <a:t> more </a:t>
            </a:r>
            <a:r>
              <a:rPr lang="fr-FR" sz="1600" dirty="0" err="1"/>
              <a:t>rapidly</a:t>
            </a:r>
            <a:r>
              <a:rPr lang="fr-FR" sz="1600" dirty="0"/>
              <a:t> </a:t>
            </a:r>
            <a:r>
              <a:rPr lang="fr-FR" sz="1600" dirty="0" err="1"/>
              <a:t>than</a:t>
            </a:r>
            <a:r>
              <a:rPr lang="fr-FR" sz="1600" dirty="0"/>
              <a:t> the </a:t>
            </a:r>
            <a:r>
              <a:rPr lang="fr-FR" sz="1600" dirty="0" err="1"/>
              <a:t>whole</a:t>
            </a:r>
            <a:r>
              <a:rPr lang="fr-FR" sz="1600" dirty="0"/>
              <a:t> </a:t>
            </a:r>
            <a:r>
              <a:rPr lang="fr-FR" sz="1600" dirty="0" err="1"/>
              <a:t>food</a:t>
            </a:r>
            <a:r>
              <a:rPr lang="fr-FR" sz="1600" dirty="0"/>
              <a:t> and drink </a:t>
            </a:r>
            <a:r>
              <a:rPr lang="fr-FR" sz="1600" dirty="0" err="1"/>
              <a:t>sector</a:t>
            </a:r>
            <a:r>
              <a:rPr lang="fr-FR" sz="1600" dirty="0"/>
              <a:t>. Exception for GI spirits drinks exports </a:t>
            </a:r>
            <a:r>
              <a:rPr lang="fr-FR" sz="1600" dirty="0" err="1"/>
              <a:t>that</a:t>
            </a:r>
            <a:r>
              <a:rPr lang="fr-FR" sz="1600" dirty="0"/>
              <a:t> </a:t>
            </a:r>
            <a:r>
              <a:rPr lang="fr-FR" sz="1600" dirty="0" err="1"/>
              <a:t>increased</a:t>
            </a:r>
            <a:r>
              <a:rPr lang="fr-FR" sz="1600" dirty="0"/>
              <a:t> in a </a:t>
            </a:r>
            <a:r>
              <a:rPr lang="fr-FR" sz="1600" dirty="0" err="1"/>
              <a:t>lesser</a:t>
            </a:r>
            <a:r>
              <a:rPr lang="fr-FR" sz="1600" dirty="0"/>
              <a:t> </a:t>
            </a:r>
            <a:r>
              <a:rPr lang="fr-FR" sz="1600" dirty="0" err="1"/>
              <a:t>extent</a:t>
            </a:r>
            <a:r>
              <a:rPr lang="fr-FR" sz="1600" dirty="0"/>
              <a:t> </a:t>
            </a:r>
            <a:r>
              <a:rPr lang="fr-FR" sz="1600" dirty="0" err="1"/>
              <a:t>than</a:t>
            </a:r>
            <a:r>
              <a:rPr lang="fr-FR" sz="1600" dirty="0"/>
              <a:t> the </a:t>
            </a:r>
            <a:r>
              <a:rPr lang="fr-FR" sz="1600" dirty="0" err="1"/>
              <a:t>whole</a:t>
            </a:r>
            <a:r>
              <a:rPr lang="fr-FR" sz="1600" dirty="0"/>
              <a:t> spirit drinks exports.</a:t>
            </a:r>
          </a:p>
          <a:p>
            <a:pPr marL="342900" lvl="1" indent="-342900" algn="just" fontAlgn="ctr">
              <a:buFont typeface="Arial" pitchFamily="34" charset="0"/>
              <a:buChar char="•"/>
            </a:pPr>
            <a:r>
              <a:rPr lang="en-US" sz="1600" dirty="0"/>
              <a:t>Positive impacts are not systematic and the effects are not homogenous. </a:t>
            </a:r>
            <a:r>
              <a:rPr lang="en-US" sz="1600" dirty="0">
                <a:solidFill>
                  <a:srgbClr val="000000"/>
                </a:solidFill>
                <a:effectLst/>
                <a:latin typeface="Calibri" panose="020F0502020204030204" pitchFamily="34" charset="0"/>
                <a:ea typeface="Calibri" panose="020F0502020204030204" pitchFamily="34" charset="0"/>
              </a:rPr>
              <a:t>This depends on the context of establishment of the GI/TSG, the targeted market, the governance and the content of the PS.</a:t>
            </a:r>
            <a:r>
              <a:rPr lang="en-US" sz="1600" dirty="0"/>
              <a:t> </a:t>
            </a:r>
          </a:p>
          <a:p>
            <a:pPr marL="342900" lvl="1" indent="-342900" algn="just" fontAlgn="ctr">
              <a:buFont typeface="Arial" pitchFamily="34" charset="0"/>
              <a:buChar char="•"/>
            </a:pPr>
            <a:r>
              <a:rPr lang="en-US" sz="1600" dirty="0"/>
              <a:t>64% of GIs increased in sales value between 2010 and 2017, 46% in volume (based on data from DG AGRI study on the value of GI/TSGs, 2019).</a:t>
            </a:r>
          </a:p>
          <a:p>
            <a:pPr marL="0" indent="0" algn="just">
              <a:buNone/>
            </a:pPr>
            <a:r>
              <a:rPr lang="fr-FR" sz="1800" b="1" dirty="0" err="1"/>
              <a:t>Competitive</a:t>
            </a:r>
            <a:r>
              <a:rPr lang="fr-FR" sz="1800" b="1" dirty="0"/>
              <a:t> </a:t>
            </a:r>
            <a:r>
              <a:rPr lang="fr-FR" sz="1800" b="1" dirty="0" err="1"/>
              <a:t>advantages</a:t>
            </a:r>
            <a:endParaRPr lang="fr-FR" sz="1800" b="1" dirty="0"/>
          </a:p>
          <a:p>
            <a:pPr marL="342900" lvl="1" indent="-342900" algn="just">
              <a:buFont typeface="Arial" pitchFamily="34" charset="0"/>
              <a:buChar char="•"/>
            </a:pPr>
            <a:r>
              <a:rPr lang="fr-FR" sz="1600" dirty="0"/>
              <a:t>In </a:t>
            </a:r>
            <a:r>
              <a:rPr lang="fr-FR" sz="1600" dirty="0" err="1"/>
              <a:t>some</a:t>
            </a:r>
            <a:r>
              <a:rPr lang="fr-FR" sz="1600" dirty="0"/>
              <a:t> situations, existence of price premium and price </a:t>
            </a:r>
            <a:r>
              <a:rPr lang="fr-FR" sz="1600" dirty="0" err="1"/>
              <a:t>stability</a:t>
            </a:r>
            <a:r>
              <a:rPr lang="fr-FR" sz="1600" dirty="0"/>
              <a:t> are </a:t>
            </a:r>
            <a:r>
              <a:rPr lang="fr-FR" sz="1600" dirty="0" err="1"/>
              <a:t>strong</a:t>
            </a:r>
            <a:r>
              <a:rPr lang="fr-FR" sz="1600" dirty="0"/>
              <a:t> </a:t>
            </a:r>
            <a:r>
              <a:rPr lang="fr-FR" sz="1600" dirty="0" err="1"/>
              <a:t>competitive</a:t>
            </a:r>
            <a:r>
              <a:rPr lang="fr-FR" sz="1600" dirty="0"/>
              <a:t> </a:t>
            </a:r>
            <a:r>
              <a:rPr lang="fr-FR" sz="1600" dirty="0" err="1"/>
              <a:t>advantages</a:t>
            </a:r>
            <a:r>
              <a:rPr lang="fr-FR" sz="1600" dirty="0"/>
              <a:t>.</a:t>
            </a:r>
          </a:p>
          <a:p>
            <a:pPr marL="342900" lvl="1" indent="-342900" algn="just">
              <a:buFont typeface="Arial" pitchFamily="34" charset="0"/>
              <a:buChar char="•"/>
            </a:pPr>
            <a:r>
              <a:rPr lang="fr-FR" sz="1600" dirty="0"/>
              <a:t>Low </a:t>
            </a:r>
            <a:r>
              <a:rPr lang="fr-FR" sz="1600" dirty="0" err="1"/>
              <a:t>level</a:t>
            </a:r>
            <a:r>
              <a:rPr lang="fr-FR" sz="1600" dirty="0"/>
              <a:t> of </a:t>
            </a:r>
            <a:r>
              <a:rPr lang="fr-FR" sz="1600" dirty="0" err="1"/>
              <a:t>awareness</a:t>
            </a:r>
            <a:r>
              <a:rPr lang="fr-FR" sz="1600" dirty="0"/>
              <a:t> of </a:t>
            </a:r>
            <a:r>
              <a:rPr lang="fr-FR" sz="1600" dirty="0" err="1"/>
              <a:t>European</a:t>
            </a:r>
            <a:r>
              <a:rPr lang="fr-FR" sz="1600" dirty="0"/>
              <a:t> </a:t>
            </a:r>
            <a:r>
              <a:rPr lang="fr-FR" sz="1600" dirty="0" err="1"/>
              <a:t>consumers</a:t>
            </a:r>
            <a:r>
              <a:rPr lang="fr-FR" sz="1600" dirty="0"/>
              <a:t> in </a:t>
            </a:r>
            <a:r>
              <a:rPr lang="fr-FR" sz="1600" dirty="0" err="1"/>
              <a:t>some</a:t>
            </a:r>
            <a:r>
              <a:rPr lang="fr-FR" sz="1600" dirty="0"/>
              <a:t> MS </a:t>
            </a:r>
            <a:r>
              <a:rPr lang="fr-FR" sz="1600" dirty="0" err="1"/>
              <a:t>limits</a:t>
            </a:r>
            <a:r>
              <a:rPr lang="fr-FR" sz="1600" dirty="0"/>
              <a:t> the impacts of </a:t>
            </a:r>
            <a:r>
              <a:rPr lang="fr-FR" sz="1600" dirty="0" err="1"/>
              <a:t>these</a:t>
            </a:r>
            <a:r>
              <a:rPr lang="fr-FR" sz="1600" dirty="0"/>
              <a:t> </a:t>
            </a:r>
            <a:r>
              <a:rPr lang="fr-FR" sz="1600" dirty="0" err="1"/>
              <a:t>competitive</a:t>
            </a:r>
            <a:r>
              <a:rPr lang="fr-FR" sz="1600" dirty="0"/>
              <a:t> </a:t>
            </a:r>
            <a:r>
              <a:rPr lang="fr-FR" sz="1600" dirty="0" err="1"/>
              <a:t>advantages</a:t>
            </a:r>
            <a:r>
              <a:rPr lang="fr-FR" sz="1600" dirty="0"/>
              <a:t>. </a:t>
            </a:r>
            <a:r>
              <a:rPr lang="fr-FR" sz="1600" dirty="0" err="1"/>
              <a:t>However</a:t>
            </a:r>
            <a:r>
              <a:rPr lang="fr-FR" sz="1600" dirty="0"/>
              <a:t>, </a:t>
            </a:r>
            <a:r>
              <a:rPr lang="fr-FR" sz="1600" dirty="0" err="1"/>
              <a:t>some</a:t>
            </a:r>
            <a:r>
              <a:rPr lang="fr-FR" sz="1600" dirty="0"/>
              <a:t> </a:t>
            </a:r>
            <a:r>
              <a:rPr lang="fr-FR" sz="1600" dirty="0" err="1"/>
              <a:t>protected</a:t>
            </a:r>
            <a:r>
              <a:rPr lang="fr-FR" sz="1600" dirty="0"/>
              <a:t> </a:t>
            </a:r>
            <a:r>
              <a:rPr lang="fr-FR" sz="1600" dirty="0" err="1"/>
              <a:t>names</a:t>
            </a:r>
            <a:r>
              <a:rPr lang="fr-FR" sz="1600" dirty="0"/>
              <a:t> </a:t>
            </a:r>
            <a:r>
              <a:rPr lang="fr-FR" sz="1600" dirty="0" err="1"/>
              <a:t>benefit</a:t>
            </a:r>
            <a:r>
              <a:rPr lang="fr-FR" sz="1600" dirty="0"/>
              <a:t> of a </a:t>
            </a:r>
            <a:r>
              <a:rPr lang="fr-FR" sz="1600" dirty="0" err="1"/>
              <a:t>strong</a:t>
            </a:r>
            <a:r>
              <a:rPr lang="fr-FR" sz="1600" dirty="0"/>
              <a:t> </a:t>
            </a:r>
            <a:r>
              <a:rPr lang="fr-FR" sz="1600" dirty="0" err="1"/>
              <a:t>notoriety</a:t>
            </a:r>
            <a:r>
              <a:rPr lang="fr-FR" sz="1600" dirty="0"/>
              <a:t>.</a:t>
            </a:r>
          </a:p>
          <a:p>
            <a:pPr marL="342900" lvl="1" indent="-342900" algn="just">
              <a:buFont typeface="Arial" pitchFamily="34" charset="0"/>
              <a:buChar char="•"/>
            </a:pPr>
            <a:r>
              <a:rPr lang="fr-FR" sz="1600" dirty="0" err="1"/>
              <a:t>Other</a:t>
            </a:r>
            <a:r>
              <a:rPr lang="fr-FR" sz="1600" dirty="0"/>
              <a:t> </a:t>
            </a:r>
            <a:r>
              <a:rPr lang="fr-FR" sz="1600" dirty="0" err="1"/>
              <a:t>benefits</a:t>
            </a:r>
            <a:r>
              <a:rPr lang="fr-FR" sz="1600" dirty="0"/>
              <a:t>:</a:t>
            </a:r>
            <a:r>
              <a:rPr lang="en-US" sz="1600" dirty="0"/>
              <a:t> higher price stability, synergies with tourism, increase of land price and improvement of quality management.</a:t>
            </a:r>
          </a:p>
          <a:p>
            <a:pPr marL="0" indent="0" algn="just">
              <a:buNone/>
            </a:pPr>
            <a:r>
              <a:rPr lang="fr-FR" sz="1800" b="1" dirty="0" err="1"/>
              <a:t>Fair</a:t>
            </a:r>
            <a:r>
              <a:rPr lang="fr-FR" sz="1800" b="1" dirty="0"/>
              <a:t> distribution of </a:t>
            </a:r>
            <a:r>
              <a:rPr lang="fr-FR" sz="1800" b="1" dirty="0" err="1"/>
              <a:t>benefits</a:t>
            </a:r>
            <a:endParaRPr lang="fr-FR" sz="1800" b="1" dirty="0"/>
          </a:p>
          <a:p>
            <a:pPr marL="342900" lvl="1" indent="-342900" algn="just" fontAlgn="ctr">
              <a:buFont typeface="Arial" pitchFamily="34" charset="0"/>
              <a:buChar char="•"/>
            </a:pPr>
            <a:r>
              <a:rPr lang="en-US" sz="1600" dirty="0"/>
              <a:t>In many cases, GI/TSG implementation has increased bargaining power of farmers and processors.</a:t>
            </a:r>
            <a:endParaRPr lang="fr-FR" sz="1600" dirty="0"/>
          </a:p>
          <a:p>
            <a:pPr marL="342900" lvl="1" indent="-342900" algn="just" fontAlgn="ctr">
              <a:buFont typeface="Arial" pitchFamily="34" charset="0"/>
              <a:buChar char="•"/>
            </a:pPr>
            <a:r>
              <a:rPr lang="fr-FR" sz="1600" dirty="0"/>
              <a:t>GI/TSG has </a:t>
            </a:r>
            <a:r>
              <a:rPr lang="fr-FR" sz="1600" dirty="0" err="1"/>
              <a:t>increased</a:t>
            </a:r>
            <a:r>
              <a:rPr lang="fr-FR" sz="1600" dirty="0"/>
              <a:t> the concentration of </a:t>
            </a:r>
            <a:r>
              <a:rPr lang="fr-FR" sz="1600" dirty="0" err="1"/>
              <a:t>benefits</a:t>
            </a:r>
            <a:r>
              <a:rPr lang="fr-FR" sz="1600" dirty="0"/>
              <a:t> at </a:t>
            </a:r>
            <a:r>
              <a:rPr lang="fr-FR" sz="1600" dirty="0" err="1"/>
              <a:t>some</a:t>
            </a:r>
            <a:r>
              <a:rPr lang="fr-FR" sz="1600" dirty="0"/>
              <a:t> </a:t>
            </a:r>
            <a:r>
              <a:rPr lang="fr-FR" sz="1600" dirty="0" err="1"/>
              <a:t>level</a:t>
            </a:r>
            <a:r>
              <a:rPr lang="fr-FR" sz="1600" dirty="0"/>
              <a:t> of the </a:t>
            </a:r>
            <a:r>
              <a:rPr lang="fr-FR" sz="1600" dirty="0" err="1"/>
              <a:t>supply</a:t>
            </a:r>
            <a:r>
              <a:rPr lang="fr-FR" sz="1600" dirty="0"/>
              <a:t> </a:t>
            </a:r>
            <a:r>
              <a:rPr lang="fr-FR" sz="1600" dirty="0" err="1"/>
              <a:t>chain</a:t>
            </a:r>
            <a:r>
              <a:rPr lang="fr-FR" sz="1600" dirty="0"/>
              <a:t> for </a:t>
            </a:r>
            <a:r>
              <a:rPr lang="fr-FR" sz="1600" dirty="0" err="1"/>
              <a:t>some</a:t>
            </a:r>
            <a:r>
              <a:rPr lang="fr-FR" sz="1600" dirty="0"/>
              <a:t> </a:t>
            </a:r>
            <a:r>
              <a:rPr lang="fr-FR" sz="1600" dirty="0" err="1"/>
              <a:t>products</a:t>
            </a:r>
            <a:r>
              <a:rPr lang="fr-FR" sz="1600" dirty="0"/>
              <a:t>: </a:t>
            </a:r>
            <a:r>
              <a:rPr lang="fr-FR" sz="1600" dirty="0" err="1"/>
              <a:t>mainly</a:t>
            </a:r>
            <a:r>
              <a:rPr lang="fr-FR" sz="1600" dirty="0"/>
              <a:t> </a:t>
            </a:r>
            <a:r>
              <a:rPr lang="fr-FR" sz="1600" dirty="0" err="1"/>
              <a:t>farmers</a:t>
            </a:r>
            <a:r>
              <a:rPr lang="fr-FR" sz="1600" dirty="0"/>
              <a:t> and processors, </a:t>
            </a:r>
            <a:r>
              <a:rPr lang="fr-FR" sz="1600" dirty="0" err="1"/>
              <a:t>it</a:t>
            </a:r>
            <a:r>
              <a:rPr lang="fr-FR" sz="1600" dirty="0"/>
              <a:t> </a:t>
            </a:r>
            <a:r>
              <a:rPr lang="fr-FR" sz="1600" dirty="0" err="1"/>
              <a:t>may</a:t>
            </a:r>
            <a:r>
              <a:rPr lang="fr-FR" sz="1600" dirty="0"/>
              <a:t> </a:t>
            </a:r>
            <a:r>
              <a:rPr lang="fr-FR" sz="1600" dirty="0" err="1"/>
              <a:t>be</a:t>
            </a:r>
            <a:r>
              <a:rPr lang="fr-FR" sz="1600" dirty="0"/>
              <a:t> </a:t>
            </a:r>
            <a:r>
              <a:rPr lang="fr-FR" sz="1600" dirty="0" err="1"/>
              <a:t>exporters</a:t>
            </a:r>
            <a:r>
              <a:rPr lang="fr-FR" sz="1600" dirty="0"/>
              <a:t> in </a:t>
            </a:r>
            <a:r>
              <a:rPr lang="fr-FR" sz="1600" dirty="0" err="1"/>
              <a:t>some</a:t>
            </a:r>
            <a:r>
              <a:rPr lang="fr-FR" sz="1600" dirty="0"/>
              <a:t> cases.</a:t>
            </a:r>
          </a:p>
          <a:p>
            <a:pPr marL="342900" lvl="1" indent="-342900" algn="just">
              <a:buFont typeface="Arial" pitchFamily="34" charset="0"/>
              <a:buChar char="•"/>
            </a:pPr>
            <a:r>
              <a:rPr lang="fr-FR" sz="1600" dirty="0"/>
              <a:t>The main </a:t>
            </a:r>
            <a:r>
              <a:rPr lang="fr-FR" sz="1600" dirty="0" err="1"/>
              <a:t>parameters</a:t>
            </a:r>
            <a:r>
              <a:rPr lang="fr-FR" sz="1600" dirty="0"/>
              <a:t> </a:t>
            </a:r>
            <a:r>
              <a:rPr lang="fr-FR" sz="1600" dirty="0" err="1"/>
              <a:t>that</a:t>
            </a:r>
            <a:r>
              <a:rPr lang="fr-FR" sz="1600" dirty="0"/>
              <a:t> have an impact of the distribution of </a:t>
            </a:r>
            <a:r>
              <a:rPr lang="fr-FR" sz="1600" dirty="0" err="1"/>
              <a:t>benefits</a:t>
            </a:r>
            <a:r>
              <a:rPr lang="fr-FR" sz="1600" dirty="0"/>
              <a:t> are the organisation of the </a:t>
            </a:r>
            <a:r>
              <a:rPr lang="fr-FR" sz="1600" dirty="0" err="1"/>
              <a:t>supply</a:t>
            </a:r>
            <a:r>
              <a:rPr lang="fr-FR" sz="1600" dirty="0"/>
              <a:t> </a:t>
            </a:r>
            <a:r>
              <a:rPr lang="fr-FR" sz="1600" dirty="0" err="1"/>
              <a:t>chain</a:t>
            </a:r>
            <a:r>
              <a:rPr lang="fr-FR" sz="1600" dirty="0"/>
              <a:t> and the </a:t>
            </a:r>
            <a:r>
              <a:rPr lang="fr-FR" sz="1600" dirty="0" err="1"/>
              <a:t>number</a:t>
            </a:r>
            <a:r>
              <a:rPr lang="fr-FR" sz="1600" dirty="0"/>
              <a:t> of </a:t>
            </a:r>
            <a:r>
              <a:rPr lang="fr-FR" sz="1600" dirty="0" err="1"/>
              <a:t>operators</a:t>
            </a:r>
            <a:r>
              <a:rPr lang="fr-FR" sz="1600" dirty="0"/>
              <a:t>.</a:t>
            </a:r>
          </a:p>
          <a:p>
            <a:endParaRPr lang="fr-FR" sz="1000" dirty="0"/>
          </a:p>
        </p:txBody>
      </p:sp>
    </p:spTree>
    <p:extLst>
      <p:ext uri="{BB962C8B-B14F-4D97-AF65-F5344CB8AC3E}">
        <p14:creationId xmlns:p14="http://schemas.microsoft.com/office/powerpoint/2010/main" val="3583404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CF1D-7374-45F3-810D-52CB3C75FF2F}"/>
              </a:ext>
            </a:extLst>
          </p:cNvPr>
          <p:cNvSpPr>
            <a:spLocks noGrp="1"/>
          </p:cNvSpPr>
          <p:nvPr>
            <p:ph type="title"/>
          </p:nvPr>
        </p:nvSpPr>
        <p:spPr/>
        <p:txBody>
          <a:bodyPr>
            <a:normAutofit/>
          </a:bodyPr>
          <a:lstStyle/>
          <a:p>
            <a:r>
              <a:rPr lang="en-US" dirty="0"/>
              <a:t>Effectiveness 5 - Impacts in rural areas</a:t>
            </a:r>
            <a:endParaRPr lang="fr-FR" dirty="0"/>
          </a:p>
        </p:txBody>
      </p:sp>
      <p:sp>
        <p:nvSpPr>
          <p:cNvPr id="3" name="Espace réservé du contenu 2">
            <a:extLst>
              <a:ext uri="{FF2B5EF4-FFF2-40B4-BE49-F238E27FC236}">
                <a16:creationId xmlns:a16="http://schemas.microsoft.com/office/drawing/2014/main" id="{0D58B86B-A84D-413F-A267-CF5B57D54FA7}"/>
              </a:ext>
            </a:extLst>
          </p:cNvPr>
          <p:cNvSpPr>
            <a:spLocks noGrp="1"/>
          </p:cNvSpPr>
          <p:nvPr>
            <p:ph idx="1"/>
          </p:nvPr>
        </p:nvSpPr>
        <p:spPr/>
        <p:txBody>
          <a:bodyPr>
            <a:normAutofit fontScale="92500" lnSpcReduction="20000"/>
          </a:bodyPr>
          <a:lstStyle/>
          <a:p>
            <a:pPr marL="0" indent="0">
              <a:spcAft>
                <a:spcPts val="0"/>
              </a:spcAft>
              <a:buNone/>
            </a:pPr>
            <a:r>
              <a:rPr lang="en-GB" sz="1800" b="1" dirty="0">
                <a:effectLst/>
                <a:latin typeface="+mj-lt"/>
                <a:ea typeface="Times New Roman" panose="02020603050405020304" pitchFamily="18" charset="0"/>
                <a:cs typeface="Times New Roman" panose="02020603050405020304" pitchFamily="18" charset="0"/>
              </a:rPr>
              <a:t>Farmers Income</a:t>
            </a:r>
            <a:endParaRPr lang="en-GB" sz="1800" dirty="0">
              <a:effectLst/>
              <a:latin typeface="+mj-lt"/>
              <a:ea typeface="Times New Roman" panose="02020603050405020304" pitchFamily="18" charset="0"/>
              <a:cs typeface="Times New Roman" panose="02020603050405020304" pitchFamily="18" charset="0"/>
            </a:endParaRPr>
          </a:p>
          <a:p>
            <a:pPr>
              <a:spcAft>
                <a:spcPts val="0"/>
              </a:spcAft>
            </a:pPr>
            <a:r>
              <a:rPr lang="en-GB" sz="1800" dirty="0">
                <a:latin typeface="+mj-lt"/>
                <a:ea typeface="Times New Roman" panose="02020603050405020304" pitchFamily="18" charset="0"/>
                <a:cs typeface="Times New Roman" panose="02020603050405020304" pitchFamily="18" charset="0"/>
              </a:rPr>
              <a:t>GI/TSG may have a positive impact on income:</a:t>
            </a:r>
            <a:endParaRPr lang="en-GB" sz="1800" dirty="0">
              <a:effectLst/>
              <a:latin typeface="+mj-lt"/>
              <a:ea typeface="Times New Roman" panose="02020603050405020304" pitchFamily="18" charset="0"/>
              <a:cs typeface="Times New Roman" panose="02020603050405020304" pitchFamily="18" charset="0"/>
            </a:endParaRPr>
          </a:p>
          <a:p>
            <a:pPr marL="342900" lvl="1" indent="-342900">
              <a:buFont typeface="Arial" pitchFamily="34" charset="0"/>
              <a:buChar char="•"/>
            </a:pPr>
            <a:r>
              <a:rPr lang="en-GB" sz="1800" dirty="0">
                <a:latin typeface="+mj-lt"/>
                <a:cs typeface="Times New Roman" panose="02020603050405020304" pitchFamily="18" charset="0"/>
              </a:rPr>
              <a:t>Higher farm income or processing income due to GI/TSG registration is perceived by 52% and 54% of producer groups (electronic survey with producer groups). The producer groups survey survey also shows that “the increase of prices” ranks only fourth among the incentive for registration. </a:t>
            </a:r>
          </a:p>
          <a:p>
            <a:pPr marL="342900" lvl="1" indent="-342900">
              <a:buFont typeface="Arial" pitchFamily="34" charset="0"/>
              <a:buChar char="•"/>
            </a:pPr>
            <a:r>
              <a:rPr lang="en-GB" sz="1800" dirty="0">
                <a:latin typeface="+mj-lt"/>
                <a:cs typeface="Times New Roman" panose="02020603050405020304" pitchFamily="18" charset="0"/>
              </a:rPr>
              <a:t>Based on FADN analysis in the wine sector, GI farmers tend to get a higher income than non-GI farms. However, there are some differences at national level (better situation for GIs in IT, ES and PT, better situation for non-GI in RO and HU and mixed results in BG and EL)</a:t>
            </a:r>
          </a:p>
          <a:p>
            <a:pPr marL="0" indent="0">
              <a:spcAft>
                <a:spcPts val="0"/>
              </a:spcAft>
              <a:buNone/>
            </a:pPr>
            <a:r>
              <a:rPr lang="en-GB" sz="1800" b="1" dirty="0">
                <a:effectLst/>
                <a:latin typeface="+mj-lt"/>
                <a:ea typeface="Times New Roman" panose="02020603050405020304" pitchFamily="18" charset="0"/>
                <a:cs typeface="Times New Roman" panose="02020603050405020304" pitchFamily="18" charset="0"/>
              </a:rPr>
              <a:t>Employment in rural areas</a:t>
            </a:r>
            <a:endParaRPr lang="en-GB" sz="1800" dirty="0">
              <a:effectLst/>
              <a:latin typeface="+mj-lt"/>
              <a:ea typeface="Times New Roman" panose="02020603050405020304" pitchFamily="18" charset="0"/>
              <a:cs typeface="Times New Roman" panose="02020603050405020304" pitchFamily="18" charset="0"/>
            </a:endParaRPr>
          </a:p>
          <a:p>
            <a:pPr marL="342900" lvl="1" indent="-342900">
              <a:buFont typeface="Arial" pitchFamily="34" charset="0"/>
              <a:buChar char="•"/>
            </a:pPr>
            <a:r>
              <a:rPr lang="en-GB" sz="1800" dirty="0">
                <a:latin typeface="+mj-lt"/>
                <a:ea typeface="Times New Roman" panose="02020603050405020304" pitchFamily="18" charset="0"/>
                <a:cs typeface="Times New Roman" panose="02020603050405020304" pitchFamily="18" charset="0"/>
              </a:rPr>
              <a:t>GI/TSG marketing chains play a positive role in the local employment</a:t>
            </a:r>
          </a:p>
          <a:p>
            <a:pPr marL="342900" lvl="1" indent="-342900">
              <a:buFont typeface="Arial" pitchFamily="34" charset="0"/>
              <a:buChar char="•"/>
            </a:pPr>
            <a:r>
              <a:rPr lang="en-GB" sz="1800" dirty="0">
                <a:latin typeface="+mj-lt"/>
                <a:cs typeface="Times New Roman" panose="02020603050405020304" pitchFamily="18" charset="0"/>
              </a:rPr>
              <a:t>The increase of the GI/TSG sales led to increase the number of jobs in this sector, with a quicker pace than in the whole food and drink sectors.</a:t>
            </a:r>
          </a:p>
          <a:p>
            <a:pPr marL="342900" lvl="1" indent="-342900">
              <a:buFont typeface="Arial" pitchFamily="34" charset="0"/>
              <a:buChar char="•"/>
            </a:pPr>
            <a:r>
              <a:rPr lang="en-GB" sz="1800" dirty="0">
                <a:latin typeface="+mj-lt"/>
                <a:cs typeface="Times New Roman" panose="02020603050405020304" pitchFamily="18" charset="0"/>
              </a:rPr>
              <a:t>The number of farms and processing companies involved in GIs marketing chain have risen; consequently number of jobs, located in the GIs protected areas have risen too (based on desk research in FR and ES).</a:t>
            </a:r>
          </a:p>
          <a:p>
            <a:pPr marL="342900" lvl="1" indent="-342900">
              <a:buFont typeface="Arial" pitchFamily="34" charset="0"/>
              <a:buChar char="•"/>
            </a:pPr>
            <a:r>
              <a:rPr lang="en-GB" sz="1800" dirty="0">
                <a:latin typeface="+mj-lt"/>
                <a:cs typeface="Times New Roman" panose="02020603050405020304" pitchFamily="18" charset="0"/>
              </a:rPr>
              <a:t>In most cases (based on case studies and desk research), GI product have significant or major impact on local development and jobs (creation or maintaining). </a:t>
            </a:r>
          </a:p>
          <a:p>
            <a:pPr marL="0" indent="0" algn="just">
              <a:spcAft>
                <a:spcPts val="0"/>
              </a:spcAft>
              <a:buNone/>
            </a:pPr>
            <a:r>
              <a:rPr lang="en-GB" sz="1800" b="1" dirty="0">
                <a:effectLst/>
                <a:latin typeface="+mj-lt"/>
                <a:ea typeface="Times New Roman" panose="02020603050405020304" pitchFamily="18" charset="0"/>
                <a:cs typeface="Times New Roman" panose="02020603050405020304" pitchFamily="18" charset="0"/>
              </a:rPr>
              <a:t>Diversification</a:t>
            </a:r>
            <a:endParaRPr lang="en-GB" sz="1800" dirty="0">
              <a:effectLst/>
              <a:latin typeface="+mj-lt"/>
              <a:ea typeface="Times New Roman" panose="02020603050405020304" pitchFamily="18" charset="0"/>
              <a:cs typeface="Times New Roman" panose="02020603050405020304" pitchFamily="18" charset="0"/>
            </a:endParaRPr>
          </a:p>
          <a:p>
            <a:pPr algn="just">
              <a:spcAft>
                <a:spcPts val="0"/>
              </a:spcAft>
            </a:pPr>
            <a:r>
              <a:rPr lang="en-GB" sz="1800" dirty="0">
                <a:effectLst/>
                <a:latin typeface="+mj-lt"/>
                <a:ea typeface="Times New Roman" panose="02020603050405020304" pitchFamily="18" charset="0"/>
                <a:cs typeface="Times New Roman" panose="02020603050405020304" pitchFamily="18" charset="0"/>
              </a:rPr>
              <a:t>GIs value chains have strong relationship with tourism and on-farm processing</a:t>
            </a:r>
            <a:r>
              <a:rPr lang="en-GB" sz="1800" dirty="0">
                <a:latin typeface="+mj-lt"/>
                <a:ea typeface="Times New Roman" panose="02020603050405020304" pitchFamily="18" charset="0"/>
                <a:cs typeface="Times New Roman" panose="02020603050405020304" pitchFamily="18" charset="0"/>
              </a:rPr>
              <a:t>. </a:t>
            </a:r>
            <a:endParaRPr lang="en-GB" sz="1800"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53673"/>
      </p:ext>
    </p:extLst>
  </p:cSld>
  <p:clrMapOvr>
    <a:masterClrMapping/>
  </p:clrMapOvr>
</p:sld>
</file>

<file path=ppt/theme/theme1.xml><?xml version="1.0" encoding="utf-8"?>
<a:theme xmlns:a="http://schemas.openxmlformats.org/drawingml/2006/main" name="Structuration_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Structuration_1</Template>
  <TotalTime>0</TotalTime>
  <Words>7077</Words>
  <Application>Microsoft Office PowerPoint</Application>
  <PresentationFormat>On-screen Show (4:3)</PresentationFormat>
  <Paragraphs>460</Paragraphs>
  <Slides>45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Georgia</vt:lpstr>
      <vt:lpstr>Times New Roman</vt:lpstr>
      <vt:lpstr>Verdana</vt:lpstr>
      <vt:lpstr>Structuration_1</vt:lpstr>
      <vt:lpstr>Evaluation support study on Geographical Indications and Traditional Specialities Guaranteed protected in the EU  Final report – December 2020 </vt:lpstr>
      <vt:lpstr>Introduction - objectives</vt:lpstr>
      <vt:lpstr>Introduction – coverage </vt:lpstr>
      <vt:lpstr>Methodology - List of tools</vt:lpstr>
      <vt:lpstr>Main conclusions by theme</vt:lpstr>
      <vt:lpstr>Effectiveness  ESQs 1 to 5</vt:lpstr>
      <vt:lpstr>Effectiveness</vt:lpstr>
      <vt:lpstr>Effectiveness - Fair return for farmers and producers</vt:lpstr>
      <vt:lpstr>Effectiveness 5 - Impacts in rural areas</vt:lpstr>
      <vt:lpstr>Effectiveness - Third country GIs</vt:lpstr>
      <vt:lpstr>Efficiency ESQ 6 and 7</vt:lpstr>
      <vt:lpstr>Efficiency 1 - Proportionality of costs and benefits (ESQ 6)</vt:lpstr>
      <vt:lpstr>Efficiency 2 – Potential for simplification (ESQ 7)</vt:lpstr>
      <vt:lpstr>Relevance ESQ 8, 9, 10</vt:lpstr>
      <vt:lpstr>Relevance - For stakeholders (ESQ 8)</vt:lpstr>
      <vt:lpstr>Relevance - For rural areas (ESQ 9)</vt:lpstr>
      <vt:lpstr>Relevance - Animal welfare and environmental sustainability (ESQ 10)</vt:lpstr>
      <vt:lpstr>Coherence ESQ 11 to 15</vt:lpstr>
      <vt:lpstr>Coherence - GIs with TSGs (ESQ 11)</vt:lpstr>
      <vt:lpstr>Coherence - GIs with EUTMs (ESQ 12)</vt:lpstr>
      <vt:lpstr>Coherence - GIs with EUTMs (ESQ 12)</vt:lpstr>
      <vt:lpstr>Coherence - GIs/TSGs with national and regional schemes (ESQ 13)</vt:lpstr>
      <vt:lpstr>Coherence - GIs/TSGs with national and regional schemes (ESQ 13)</vt:lpstr>
      <vt:lpstr>Coherence - GIs/TSGs with other instruments and measures from the CAP (ESQ 14)</vt:lpstr>
      <vt:lpstr>Coherence - Coherence GIs/TSGs with wider EU policies (ESQ 15)</vt:lpstr>
      <vt:lpstr>EU added value ESQ 16</vt:lpstr>
      <vt:lpstr>EU added value (ESQ 16)</vt:lpstr>
      <vt:lpstr>Recommandations</vt:lpstr>
      <vt:lpstr>Recommendations</vt:lpstr>
      <vt:lpstr>Reco 1 - Controls and IPR enforcement on the market and on export</vt:lpstr>
      <vt:lpstr>Reco 2 - Communication to consumers</vt:lpstr>
      <vt:lpstr>Reco 3 - Research and knowledge on GIs/TSGs</vt:lpstr>
      <vt:lpstr>Reco 4 - Promote links between tourism and GIs/TSGs</vt:lpstr>
      <vt:lpstr>Reco 5 - Structuring of the value chains under GIs/TSGs</vt:lpstr>
      <vt:lpstr>Reco 6 - Regulation of supply for GIs value chains</vt:lpstr>
      <vt:lpstr>Reco 7 - Simplification of the procedures</vt:lpstr>
      <vt:lpstr>Reco 8 - Economic assessment of GI/TSG applications</vt:lpstr>
      <vt:lpstr>Reco 9 - Environment and animal welfare</vt:lpstr>
      <vt:lpstr>Reco 10 - Evolution of the TSG scheme</vt:lpstr>
      <vt:lpstr>Reco 11 – Expansion of GI scope to prepared meal</vt:lpstr>
      <vt:lpstr>Reco 12 – Identification of all producers under TSG in all MS</vt:lpstr>
      <vt:lpstr>Reco 13 – Rules for GIs as ingredients</vt:lpstr>
      <vt:lpstr>Reco 14 – Alignment of definitions of “traditional”</vt:lpstr>
      <vt:lpstr>Reco 15 – Enhance contribution of GI and TSG products to healthy and balanced diet</vt:lpstr>
      <vt:lpstr>Reco 16 – Origin of primary ingredients in FIC Regulation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2012-05-02T14:44:47Z</dcterms:created>
  <dcterms:modified xsi:type="dcterms:W3CDTF">2021-02-10T14:11:52Z</dcterms:modified>
</cp:coreProperties>
</file>