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  <p:sldMasterId id="2147483684" r:id="rId2"/>
  </p:sldMasterIdLst>
  <p:notesMasterIdLst>
    <p:notesMasterId r:id="rId14"/>
  </p:notesMasterIdLst>
  <p:handoutMasterIdLst>
    <p:handoutMasterId r:id="rId15"/>
  </p:handoutMasterIdLst>
  <p:sldIdLst>
    <p:sldId id="320" r:id="rId3"/>
    <p:sldId id="452" r:id="rId4"/>
    <p:sldId id="448" r:id="rId5"/>
    <p:sldId id="449" r:id="rId6"/>
    <p:sldId id="451" r:id="rId7"/>
    <p:sldId id="455" r:id="rId8"/>
    <p:sldId id="445" r:id="rId9"/>
    <p:sldId id="446" r:id="rId10"/>
    <p:sldId id="444" r:id="rId11"/>
    <p:sldId id="447" r:id="rId12"/>
    <p:sldId id="450" r:id="rId13"/>
  </p:sldIdLst>
  <p:sldSz cx="9144000" cy="6858000" type="screen4x3"/>
  <p:notesSz cx="67691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33CCCC"/>
    <a:srgbClr val="0033CC"/>
    <a:srgbClr val="0F5494"/>
    <a:srgbClr val="3166CF"/>
    <a:srgbClr val="339933"/>
    <a:srgbClr val="A50021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15" autoAdjust="0"/>
    <p:restoredTop sz="57660" autoAdjust="0"/>
  </p:normalViewPr>
  <p:slideViewPr>
    <p:cSldViewPr>
      <p:cViewPr>
        <p:scale>
          <a:sx n="96" d="100"/>
          <a:sy n="96" d="100"/>
        </p:scale>
        <p:origin x="-2430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34015" cy="495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3507" y="1"/>
            <a:ext cx="2934015" cy="495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08563"/>
            <a:ext cx="2934015" cy="49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3507" y="9408563"/>
            <a:ext cx="2934015" cy="49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A6200A68-487F-4FCC-BC46-0A97F9945B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701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34015" cy="495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3507" y="1"/>
            <a:ext cx="2934015" cy="495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42950"/>
            <a:ext cx="4954588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178" y="4705072"/>
            <a:ext cx="5414331" cy="445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08563"/>
            <a:ext cx="2934015" cy="49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3507" y="9408563"/>
            <a:ext cx="2934015" cy="49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4C5261ED-6D1F-4473-A8B6-2E05B5BEA9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384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5261ED-6D1F-4473-A8B6-2E05B5BEA97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73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4.png"/><Relationship Id="rId9" Type="http://schemas.openxmlformats.org/officeDocument/2006/relationships/image" Target="../media/image10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4509120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09BD50BE-BE1E-4B89-A457-5890D8E1C9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786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6E30E-9141-4D5D-BB96-D1173AE905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71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A49AB-FBC3-4B1D-8208-3FA9B4E9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325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E74C1-5CF2-4FD8-AEB0-78584F4D5A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462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1E99-97AA-4D51-8CC5-682E718923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317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:\D_Repository\A_Workzone\10_Future of CAP (post 2013)\11_Legal Proposals\7_ppts\pictures 2013\99894606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338" y="4151313"/>
            <a:ext cx="2316162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G:\D_Repository\A_Workzone\10_Future of CAP (post 2013)\11_Legal Proposals\7_ppts\pictures 2013\93789739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1313"/>
            <a:ext cx="1811338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G:\D_Repository\A_Workzone\10_Future of CAP (post 2013)\11_Legal Proposals\7_ppts\pictures 2013\200392720-001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8850"/>
            <a:ext cx="2127250" cy="320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G:\D_Repository\A_Workzone\10_Future of CAP (post 2013)\11_Legal Proposals\7_ppts\pictures 2013\55843765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2767013"/>
            <a:ext cx="1001713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G:\D_Repository\A_Workzone\10_Future of CAP (post 2013)\11_Legal Proposals\7_ppts\pictures 2013\95510563.jp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2724150"/>
            <a:ext cx="10001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G:\D_Repository\A_Workzone\10_Future of CAP (post 2013)\11_Legal Proposals\7_ppts\pictures 2013\137221180_copy.jp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958850"/>
            <a:ext cx="20002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4077072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DC7D9064-6581-42D3-833B-7810A1F1F4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20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8B37B9EA-AF85-4FB8-9FB0-E03D3DC8DB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194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04E71A5A-7FB8-4968-9CDA-901C92A990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965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09D60-8BE9-4B21-82C4-33D2BFF10A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430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A0A55-4919-4333-8892-43BEEB101B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4526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A44D6-280C-48E8-8651-B6CE61B774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63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FE8264B0-9C1B-4CEE-BC76-2AFF1B6228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592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DE1FC-90AA-49E0-9C79-377A71A430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010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1855A-F1B8-4911-999F-E5399D3669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259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D280F-8755-40B9-BAD6-E6B7A0C135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989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0C4B9-036C-4E4D-BBE4-81EE776778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5971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EE23B-67F6-4C3B-99D1-26109EE338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7285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C45A0-F299-41E8-B911-5FFC8D0530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9505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75C02-F00D-45E0-A98D-CA61D620F6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790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C6317836-D356-4D33-B9B6-ABE6ED2F9B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52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727C7-70AD-457A-9E17-1CD484FD08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900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B33C3-12B0-4B07-9D2B-4688ACEE57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575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54DA7-67F4-477B-9A33-C9CC6A7DDE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917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1BD19-87A9-4114-8CD3-A8414F6024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1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3176587"/>
            <a:ext cx="8585200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4D431-0EE8-4975-8F3E-BCA345A916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11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6FBE5-A0CA-4854-BF11-11856AE305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33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7135E4B-1257-4349-8BC2-F66C29F0A4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980" r:id="rId1"/>
    <p:sldLayoutId id="2147485981" r:id="rId2"/>
    <p:sldLayoutId id="2147485982" r:id="rId3"/>
    <p:sldLayoutId id="2147485960" r:id="rId4"/>
    <p:sldLayoutId id="2147485961" r:id="rId5"/>
    <p:sldLayoutId id="2147485962" r:id="rId6"/>
    <p:sldLayoutId id="2147485963" r:id="rId7"/>
    <p:sldLayoutId id="2147485964" r:id="rId8"/>
    <p:sldLayoutId id="2147485965" r:id="rId9"/>
    <p:sldLayoutId id="2147485966" r:id="rId10"/>
    <p:sldLayoutId id="2147485967" r:id="rId11"/>
    <p:sldLayoutId id="2147485968" r:id="rId12"/>
    <p:sldLayoutId id="214748596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0A6F3B-3283-4DD1-807A-4086158C37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983" r:id="rId1"/>
    <p:sldLayoutId id="2147485984" r:id="rId2"/>
    <p:sldLayoutId id="2147485985" r:id="rId3"/>
    <p:sldLayoutId id="2147485970" r:id="rId4"/>
    <p:sldLayoutId id="2147485971" r:id="rId5"/>
    <p:sldLayoutId id="2147485972" r:id="rId6"/>
    <p:sldLayoutId id="2147485973" r:id="rId7"/>
    <p:sldLayoutId id="2147485974" r:id="rId8"/>
    <p:sldLayoutId id="2147485975" r:id="rId9"/>
    <p:sldLayoutId id="2147485976" r:id="rId10"/>
    <p:sldLayoutId id="2147485977" r:id="rId11"/>
    <p:sldLayoutId id="2147485978" r:id="rId12"/>
    <p:sldLayoutId id="214748597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638" y="4724400"/>
            <a:ext cx="4752975" cy="1152525"/>
          </a:xfrm>
        </p:spPr>
        <p:txBody>
          <a:bodyPr/>
          <a:lstStyle/>
          <a:p>
            <a:pPr marL="0" indent="0" eaLnBrk="1" hangingPunct="1">
              <a:buClr>
                <a:srgbClr val="FFFFFF"/>
              </a:buClr>
            </a:pPr>
            <a:r>
              <a:rPr lang="en-GB" dirty="0" smtClean="0">
                <a:solidFill>
                  <a:srgbClr val="FFFFFF"/>
                </a:solidFill>
              </a:rPr>
              <a:t>DG Agriculture and Rural Development</a:t>
            </a:r>
          </a:p>
          <a:p>
            <a:pPr marL="0" indent="0" eaLnBrk="1" hangingPunct="1">
              <a:buClr>
                <a:srgbClr val="FFFFFF"/>
              </a:buClr>
            </a:pPr>
            <a:r>
              <a:rPr lang="en-GB" dirty="0" smtClean="0">
                <a:solidFill>
                  <a:srgbClr val="FFFFFF"/>
                </a:solidFill>
              </a:rPr>
              <a:t>European Commission</a:t>
            </a:r>
          </a:p>
        </p:txBody>
      </p:sp>
      <p:sp>
        <p:nvSpPr>
          <p:cNvPr id="5" name="Rectangle 4"/>
          <p:cNvSpPr>
            <a:spLocks noGrp="1" noChangeArrowheads="1"/>
          </p:cNvSpPr>
          <p:nvPr/>
        </p:nvSpPr>
        <p:spPr bwMode="auto">
          <a:xfrm>
            <a:off x="3851920" y="1844824"/>
            <a:ext cx="5184775" cy="2377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175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42A62A"/>
                </a:solidFill>
                <a:latin typeface="Verdan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9999"/>
                </a:solidFill>
                <a:latin typeface="Verdana" pitchFamily="34" charset="0"/>
              </a:defRPr>
            </a:lvl9pPr>
          </a:lstStyle>
          <a:p>
            <a:pPr algn="r"/>
            <a:r>
              <a:rPr lang="en-GB" altLang="it-IT" sz="2400" dirty="0" smtClean="0">
                <a:solidFill>
                  <a:srgbClr val="FFFFFF"/>
                </a:solidFill>
              </a:rPr>
              <a:t>The payment for </a:t>
            </a:r>
            <a:br>
              <a:rPr lang="en-GB" altLang="it-IT" sz="2400" dirty="0" smtClean="0">
                <a:solidFill>
                  <a:srgbClr val="FFFFFF"/>
                </a:solidFill>
              </a:rPr>
            </a:br>
            <a:r>
              <a:rPr lang="en-GB" altLang="it-IT" sz="2400" dirty="0" smtClean="0">
                <a:solidFill>
                  <a:srgbClr val="FFFFFF"/>
                </a:solidFill>
              </a:rPr>
              <a:t>agricultural practices beneficial for the climate and the environment - Greening</a:t>
            </a:r>
            <a:r>
              <a:rPr lang="en-GB" altLang="it-IT" sz="2000" dirty="0" smtClean="0">
                <a:solidFill>
                  <a:srgbClr val="FFFFFF"/>
                </a:solidFill>
              </a:rPr>
              <a:t/>
            </a:r>
            <a:br>
              <a:rPr lang="en-GB" altLang="it-IT" sz="2000" dirty="0" smtClean="0">
                <a:solidFill>
                  <a:srgbClr val="FFFFFF"/>
                </a:solidFill>
              </a:rPr>
            </a:br>
            <a:r>
              <a:rPr lang="en-GB" altLang="it-IT" sz="2000" dirty="0" smtClean="0">
                <a:solidFill>
                  <a:srgbClr val="FFFFFF"/>
                </a:solidFill>
              </a:rPr>
              <a:t/>
            </a:r>
            <a:br>
              <a:rPr lang="en-GB" altLang="it-IT" sz="2000" dirty="0" smtClean="0">
                <a:solidFill>
                  <a:srgbClr val="FFFFFF"/>
                </a:solidFill>
              </a:rPr>
            </a:br>
            <a:r>
              <a:rPr lang="en-GB" altLang="it-IT" sz="2000" dirty="0" smtClean="0">
                <a:solidFill>
                  <a:srgbClr val="FFFFFF"/>
                </a:solidFill>
              </a:rPr>
              <a:t/>
            </a:r>
            <a:br>
              <a:rPr lang="en-GB" altLang="it-IT" sz="2000" dirty="0" smtClean="0">
                <a:solidFill>
                  <a:srgbClr val="FFFFFF"/>
                </a:solidFill>
              </a:rPr>
            </a:br>
            <a:r>
              <a:rPr lang="en-GB" altLang="it-IT" sz="2000" dirty="0" smtClean="0">
                <a:solidFill>
                  <a:srgbClr val="FFFFFF"/>
                </a:solidFill>
              </a:rPr>
              <a:t/>
            </a:r>
            <a:br>
              <a:rPr lang="en-GB" altLang="it-IT" sz="2000" dirty="0" smtClean="0">
                <a:solidFill>
                  <a:srgbClr val="FFFFFF"/>
                </a:solidFill>
              </a:rPr>
            </a:br>
            <a:r>
              <a:rPr lang="en-GB" altLang="it-IT" sz="2000" dirty="0" smtClean="0">
                <a:solidFill>
                  <a:srgbClr val="FFFFFF"/>
                </a:solidFill>
              </a:rPr>
              <a:t>Main choices from MS </a:t>
            </a:r>
            <a:br>
              <a:rPr lang="en-GB" altLang="it-IT" sz="2000" dirty="0" smtClean="0">
                <a:solidFill>
                  <a:srgbClr val="FFFFFF"/>
                </a:solidFill>
              </a:rPr>
            </a:br>
            <a:r>
              <a:rPr lang="en-GB" altLang="it-IT" sz="2000" dirty="0" smtClean="0">
                <a:solidFill>
                  <a:srgbClr val="FFFFFF"/>
                </a:solidFill>
              </a:rPr>
              <a:t>notifications </a:t>
            </a:r>
            <a:r>
              <a:rPr lang="en-GB" altLang="it-IT" sz="2000" dirty="0" smtClean="0">
                <a:solidFill>
                  <a:srgbClr val="FFFFFF"/>
                </a:solidFill>
              </a:rPr>
              <a:t>in 2014</a:t>
            </a:r>
            <a:r>
              <a:rPr lang="en-GB" altLang="it-IT" sz="2000" dirty="0" smtClean="0">
                <a:solidFill>
                  <a:srgbClr val="FFFFFF"/>
                </a:solidFill>
              </a:rPr>
              <a:t/>
            </a:r>
            <a:br>
              <a:rPr lang="en-GB" altLang="it-IT" sz="2000" dirty="0" smtClean="0">
                <a:solidFill>
                  <a:srgbClr val="FFFFFF"/>
                </a:solidFill>
              </a:rPr>
            </a:br>
            <a:r>
              <a:rPr lang="en-GB" altLang="it-IT" sz="2000" dirty="0" smtClean="0">
                <a:solidFill>
                  <a:srgbClr val="FFFFFF"/>
                </a:solidFill>
              </a:rPr>
              <a:t/>
            </a:r>
            <a:br>
              <a:rPr lang="en-GB" altLang="it-IT" sz="2000" dirty="0" smtClean="0">
                <a:solidFill>
                  <a:srgbClr val="FFFFFF"/>
                </a:solidFill>
              </a:rPr>
            </a:br>
            <a:endParaRPr lang="en-GB" altLang="it-IT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339999"/>
            <a:ext cx="8585200" cy="504825"/>
          </a:xfrm>
        </p:spPr>
        <p:txBody>
          <a:bodyPr/>
          <a:lstStyle/>
          <a:p>
            <a:r>
              <a:rPr lang="en-GB" altLang="it-IT" dirty="0" smtClean="0"/>
              <a:t>Environmentally Sensitive Permanent Grassland (ESPG)</a:t>
            </a:r>
            <a:br>
              <a:rPr lang="en-GB" altLang="it-IT" dirty="0" smtClean="0"/>
            </a:br>
            <a:r>
              <a:rPr lang="en-GB" altLang="it-IT" dirty="0" smtClean="0"/>
              <a:t>Sent by 15 December 2014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1" y="2204987"/>
            <a:ext cx="8856984" cy="4392365"/>
          </a:xfrm>
        </p:spPr>
        <p:txBody>
          <a:bodyPr/>
          <a:lstStyle/>
          <a:p>
            <a:pPr marL="285750" indent="-285750">
              <a:buClr>
                <a:srgbClr val="336699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b="1" dirty="0" smtClean="0"/>
              <a:t>ESPG </a:t>
            </a:r>
            <a:r>
              <a:rPr lang="en-GB" b="1" dirty="0"/>
              <a:t>in </a:t>
            </a:r>
            <a:r>
              <a:rPr lang="en-GB" b="1" dirty="0" err="1"/>
              <a:t>Natura</a:t>
            </a:r>
            <a:r>
              <a:rPr lang="en-GB" b="1" dirty="0"/>
              <a:t> 2000 </a:t>
            </a:r>
            <a:r>
              <a:rPr lang="en-GB" b="1" dirty="0" smtClean="0"/>
              <a:t>areas compulsory: MS adopted different approaches to the designation:</a:t>
            </a:r>
            <a:endParaRPr lang="en-GB" dirty="0" smtClean="0"/>
          </a:p>
          <a:p>
            <a:pPr lvl="1">
              <a:lnSpc>
                <a:spcPts val="2100"/>
              </a:lnSpc>
              <a:buClr>
                <a:srgbClr val="336699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F5494"/>
                </a:solidFill>
              </a:rPr>
              <a:t>9 </a:t>
            </a:r>
            <a:r>
              <a:rPr lang="en-GB" dirty="0">
                <a:solidFill>
                  <a:srgbClr val="0F5494"/>
                </a:solidFill>
              </a:rPr>
              <a:t>MS designated all grassland in </a:t>
            </a:r>
            <a:r>
              <a:rPr lang="en-GB" dirty="0" err="1">
                <a:solidFill>
                  <a:srgbClr val="0F5494"/>
                </a:solidFill>
              </a:rPr>
              <a:t>Natura</a:t>
            </a:r>
            <a:r>
              <a:rPr lang="en-GB" dirty="0">
                <a:solidFill>
                  <a:srgbClr val="0F5494"/>
                </a:solidFill>
              </a:rPr>
              <a:t> 2000</a:t>
            </a:r>
          </a:p>
          <a:p>
            <a:pPr lvl="1">
              <a:lnSpc>
                <a:spcPts val="2100"/>
              </a:lnSpc>
              <a:buClr>
                <a:srgbClr val="336699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F5494"/>
                </a:solidFill>
              </a:rPr>
              <a:t>5 </a:t>
            </a:r>
            <a:r>
              <a:rPr lang="en-GB" dirty="0">
                <a:solidFill>
                  <a:srgbClr val="0F5494"/>
                </a:solidFill>
              </a:rPr>
              <a:t>MS between 50% and 100%</a:t>
            </a:r>
          </a:p>
          <a:p>
            <a:pPr lvl="1">
              <a:lnSpc>
                <a:spcPts val="2100"/>
              </a:lnSpc>
              <a:buClr>
                <a:srgbClr val="336699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F5494"/>
                </a:solidFill>
              </a:rPr>
              <a:t>11 </a:t>
            </a:r>
            <a:r>
              <a:rPr lang="en-GB" dirty="0">
                <a:solidFill>
                  <a:srgbClr val="0F5494"/>
                </a:solidFill>
              </a:rPr>
              <a:t>MS less than half of the </a:t>
            </a:r>
            <a:r>
              <a:rPr lang="en-GB" dirty="0" smtClean="0">
                <a:solidFill>
                  <a:srgbClr val="0F5494"/>
                </a:solidFill>
              </a:rPr>
              <a:t>grassland</a:t>
            </a:r>
          </a:p>
          <a:p>
            <a:pPr lvl="1">
              <a:lnSpc>
                <a:spcPts val="2100"/>
              </a:lnSpc>
              <a:buClr>
                <a:srgbClr val="336699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0F5494"/>
                </a:solidFill>
              </a:rPr>
              <a:t>1 MS with no grassland</a:t>
            </a:r>
            <a:endParaRPr lang="en-GB" dirty="0">
              <a:solidFill>
                <a:srgbClr val="0F5494"/>
              </a:solidFill>
            </a:endParaRPr>
          </a:p>
          <a:p>
            <a:pPr lvl="1">
              <a:lnSpc>
                <a:spcPts val="2100"/>
              </a:lnSpc>
              <a:buClr>
                <a:srgbClr val="336699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F5494"/>
                </a:solidFill>
              </a:rPr>
              <a:t>For </a:t>
            </a:r>
            <a:r>
              <a:rPr lang="en-GB" dirty="0" smtClean="0">
                <a:solidFill>
                  <a:srgbClr val="0F5494"/>
                </a:solidFill>
              </a:rPr>
              <a:t>2 </a:t>
            </a:r>
            <a:r>
              <a:rPr lang="en-GB" dirty="0">
                <a:solidFill>
                  <a:srgbClr val="0F5494"/>
                </a:solidFill>
              </a:rPr>
              <a:t>MS data provided remains to be </a:t>
            </a:r>
            <a:r>
              <a:rPr lang="en-GB" dirty="0" smtClean="0">
                <a:solidFill>
                  <a:srgbClr val="0F5494"/>
                </a:solidFill>
              </a:rPr>
              <a:t>completed</a:t>
            </a:r>
            <a:endParaRPr lang="en-GB" dirty="0">
              <a:solidFill>
                <a:srgbClr val="0F5494"/>
              </a:solidFill>
            </a:endParaRPr>
          </a:p>
          <a:p>
            <a:pPr marL="0" indent="0">
              <a:buClr>
                <a:srgbClr val="336699"/>
              </a:buClr>
              <a:buSzPct val="150000"/>
            </a:pPr>
            <a:endParaRPr lang="en-GB" dirty="0" smtClean="0"/>
          </a:p>
          <a:p>
            <a:pPr marL="285750" indent="-285750">
              <a:buClr>
                <a:srgbClr val="336699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336699"/>
                </a:solidFill>
              </a:rPr>
              <a:t>4 MS </a:t>
            </a:r>
            <a:r>
              <a:rPr lang="en-GB" b="1" dirty="0" smtClean="0"/>
              <a:t>designated ESPG outside </a:t>
            </a:r>
            <a:r>
              <a:rPr lang="en-GB" b="1" dirty="0" err="1" smtClean="0"/>
              <a:t>Natura</a:t>
            </a:r>
            <a:r>
              <a:rPr lang="en-GB" b="1" dirty="0" smtClean="0"/>
              <a:t> 2000 areas (optional)</a:t>
            </a:r>
          </a:p>
          <a:p>
            <a:pPr marL="685800" lvl="1">
              <a:buClr>
                <a:srgbClr val="336699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36699"/>
                </a:solidFill>
                <a:ea typeface="+mn-ea"/>
                <a:cs typeface="+mn-cs"/>
              </a:rPr>
              <a:t>Czech </a:t>
            </a:r>
            <a:r>
              <a:rPr lang="en-GB" dirty="0" smtClean="0">
                <a:solidFill>
                  <a:srgbClr val="336699"/>
                </a:solidFill>
                <a:ea typeface="+mn-ea"/>
                <a:cs typeface="+mn-cs"/>
              </a:rPr>
              <a:t>Republic</a:t>
            </a:r>
            <a:endParaRPr lang="en-GB" dirty="0">
              <a:solidFill>
                <a:srgbClr val="336699"/>
              </a:solidFill>
              <a:ea typeface="+mn-ea"/>
              <a:cs typeface="+mn-cs"/>
            </a:endParaRPr>
          </a:p>
          <a:p>
            <a:pPr marL="685800" lvl="1">
              <a:buClr>
                <a:srgbClr val="336699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36699"/>
                </a:solidFill>
                <a:ea typeface="+mn-ea"/>
                <a:cs typeface="+mn-cs"/>
              </a:rPr>
              <a:t>Latvia</a:t>
            </a:r>
          </a:p>
          <a:p>
            <a:pPr marL="685800" lvl="1">
              <a:buClr>
                <a:srgbClr val="336699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36699"/>
                </a:solidFill>
                <a:ea typeface="+mn-ea"/>
                <a:cs typeface="+mn-cs"/>
              </a:rPr>
              <a:t>Luxembourg</a:t>
            </a:r>
          </a:p>
          <a:p>
            <a:pPr marL="685800" lvl="1">
              <a:buClr>
                <a:srgbClr val="336699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36699"/>
                </a:solidFill>
                <a:ea typeface="+mn-ea"/>
                <a:cs typeface="+mn-cs"/>
              </a:rPr>
              <a:t>UK Wales</a:t>
            </a:r>
          </a:p>
          <a:p>
            <a:pPr marL="685800" lvl="1">
              <a:buClr>
                <a:srgbClr val="336699"/>
              </a:buClr>
              <a:buSzPct val="150000"/>
              <a:buFont typeface="Arial" panose="020B0604020202020204" pitchFamily="34" charset="0"/>
              <a:buChar char="•"/>
            </a:pPr>
            <a:endParaRPr lang="en-GB" b="1" dirty="0" smtClean="0"/>
          </a:p>
          <a:p>
            <a:pPr marL="285750" indent="-285750">
              <a:buClr>
                <a:srgbClr val="336699"/>
              </a:buClr>
              <a:buSzPct val="150000"/>
              <a:buFont typeface="Arial" panose="020B0604020202020204" pitchFamily="34" charset="0"/>
              <a:buChar char="•"/>
            </a:pPr>
            <a:endParaRPr lang="en-GB" b="1" dirty="0" smtClean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09D60-8BE9-4B21-82C4-33D2BFF10AB2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72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051967"/>
            <a:ext cx="8585200" cy="504825"/>
          </a:xfrm>
        </p:spPr>
        <p:txBody>
          <a:bodyPr/>
          <a:lstStyle/>
          <a:p>
            <a:pPr eaLnBrk="1" hangingPunct="1"/>
            <a:r>
              <a:rPr lang="en-GB" altLang="it-IT" dirty="0" smtClean="0"/>
              <a:t>Greening – The next notifications wave</a:t>
            </a:r>
            <a:endParaRPr lang="en-GB" altLang="it-IT" dirty="0" smtClean="0">
              <a:solidFill>
                <a:srgbClr val="FF0000"/>
              </a:solidFill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21D9E050-C2BD-477C-9564-25DA3450D1FE}" type="slidenum">
              <a:rPr lang="en-GB" altLang="it-IT" sz="1000" smtClean="0">
                <a:solidFill>
                  <a:schemeClr val="bg1"/>
                </a:solidFill>
              </a:rPr>
              <a:pPr eaLnBrk="1" hangingPunct="1"/>
              <a:t>11</a:t>
            </a:fld>
            <a:endParaRPr lang="en-GB" altLang="it-IT" sz="1000" smtClean="0">
              <a:solidFill>
                <a:schemeClr val="bg1"/>
              </a:solidFill>
            </a:endParaRPr>
          </a:p>
        </p:txBody>
      </p:sp>
      <p:sp>
        <p:nvSpPr>
          <p:cNvPr id="10246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844824"/>
            <a:ext cx="8424936" cy="4752528"/>
          </a:xfrm>
        </p:spPr>
        <p:txBody>
          <a:bodyPr/>
          <a:lstStyle/>
          <a:p>
            <a:pPr marL="344488" lvl="1" indent="-342900" eaLnBrk="1" hangingPunct="1">
              <a:defRPr/>
            </a:pPr>
            <a:r>
              <a:rPr lang="en-GB" altLang="it-IT" sz="1800" u="sng" dirty="0" smtClean="0">
                <a:solidFill>
                  <a:srgbClr val="0F5494"/>
                </a:solidFill>
              </a:rPr>
              <a:t>1 July 2015</a:t>
            </a:r>
            <a:r>
              <a:rPr lang="en-GB" altLang="it-IT" sz="1800" dirty="0" smtClean="0">
                <a:solidFill>
                  <a:srgbClr val="0F5494"/>
                </a:solidFill>
              </a:rPr>
              <a:t>: equivalence</a:t>
            </a:r>
          </a:p>
          <a:p>
            <a:pPr marL="344488" lvl="1" indent="-342900" eaLnBrk="1" hangingPunct="1">
              <a:defRPr/>
            </a:pPr>
            <a:r>
              <a:rPr lang="en-GB" altLang="it-IT" sz="1800" u="sng" dirty="0" smtClean="0">
                <a:solidFill>
                  <a:srgbClr val="0F5494"/>
                </a:solidFill>
              </a:rPr>
              <a:t>1 August 2015</a:t>
            </a:r>
            <a:r>
              <a:rPr lang="en-GB" altLang="it-IT" sz="1800" dirty="0" smtClean="0">
                <a:solidFill>
                  <a:srgbClr val="0F5494"/>
                </a:solidFill>
              </a:rPr>
              <a:t>: changes to EFA notifications</a:t>
            </a:r>
          </a:p>
          <a:p>
            <a:pPr marL="744538" lvl="2" indent="-342900" eaLnBrk="1" hangingPunct="1">
              <a:defRPr/>
            </a:pPr>
            <a:r>
              <a:rPr lang="en-GB" altLang="it-IT" sz="1600" dirty="0" smtClean="0">
                <a:solidFill>
                  <a:srgbClr val="0F5494"/>
                </a:solidFill>
              </a:rPr>
              <a:t>EFA types</a:t>
            </a:r>
          </a:p>
          <a:p>
            <a:pPr marL="744538" lvl="2" indent="-342900" eaLnBrk="1" hangingPunct="1">
              <a:defRPr/>
            </a:pPr>
            <a:r>
              <a:rPr lang="en-GB" altLang="it-IT" sz="1600" dirty="0" smtClean="0">
                <a:solidFill>
                  <a:srgbClr val="0F5494"/>
                </a:solidFill>
              </a:rPr>
              <a:t>Conversion-weighting factors</a:t>
            </a:r>
          </a:p>
          <a:p>
            <a:pPr marL="744538" lvl="2" indent="-342900" eaLnBrk="1" hangingPunct="1">
              <a:defRPr/>
            </a:pPr>
            <a:r>
              <a:rPr lang="en-GB" altLang="it-IT" sz="1600" dirty="0" smtClean="0">
                <a:solidFill>
                  <a:srgbClr val="0F5494"/>
                </a:solidFill>
              </a:rPr>
              <a:t>EFA collective – regional</a:t>
            </a:r>
          </a:p>
          <a:p>
            <a:pPr marL="744538" lvl="2" indent="-342900" eaLnBrk="1" hangingPunct="1">
              <a:defRPr/>
            </a:pPr>
            <a:r>
              <a:rPr lang="en-GB" altLang="it-IT" sz="1600" dirty="0" smtClean="0">
                <a:solidFill>
                  <a:srgbClr val="0F5494"/>
                </a:solidFill>
              </a:rPr>
              <a:t>EFA forest exemption</a:t>
            </a:r>
          </a:p>
          <a:p>
            <a:pPr marL="344488" lvl="1" indent="-342900" eaLnBrk="1" hangingPunct="1">
              <a:defRPr/>
            </a:pPr>
            <a:r>
              <a:rPr lang="en-GB" altLang="it-IT" sz="1800" u="sng" dirty="0" smtClean="0">
                <a:solidFill>
                  <a:srgbClr val="0F5494"/>
                </a:solidFill>
              </a:rPr>
              <a:t>15 December 2015</a:t>
            </a:r>
            <a:r>
              <a:rPr lang="en-GB" altLang="it-IT" sz="1800" dirty="0" smtClean="0">
                <a:solidFill>
                  <a:srgbClr val="0F5494"/>
                </a:solidFill>
              </a:rPr>
              <a:t>: </a:t>
            </a:r>
          </a:p>
          <a:p>
            <a:pPr marL="744538" lvl="2" indent="-342900" eaLnBrk="1" hangingPunct="1">
              <a:defRPr/>
            </a:pPr>
            <a:r>
              <a:rPr lang="en-GB" altLang="it-IT" sz="1600" dirty="0" smtClean="0">
                <a:solidFill>
                  <a:srgbClr val="0F5494"/>
                </a:solidFill>
              </a:rPr>
              <a:t>Monitoring data </a:t>
            </a:r>
            <a:r>
              <a:rPr lang="en-GB" altLang="it-IT" sz="1600" dirty="0" smtClean="0">
                <a:solidFill>
                  <a:srgbClr val="0F5494"/>
                </a:solidFill>
                <a:sym typeface="Wingdings" panose="05000000000000000000" pitchFamily="2" charset="2"/>
              </a:rPr>
              <a:t> output indicators </a:t>
            </a:r>
          </a:p>
          <a:p>
            <a:pPr marL="744538" lvl="2" indent="-342900" eaLnBrk="1" hangingPunct="1">
              <a:defRPr/>
            </a:pPr>
            <a:r>
              <a:rPr lang="en-GB" altLang="it-IT" sz="1600" dirty="0" smtClean="0">
                <a:solidFill>
                  <a:srgbClr val="0F5494"/>
                </a:solidFill>
              </a:rPr>
              <a:t>Permanent grassland annual and reference ratio (guidelines in preparation)</a:t>
            </a:r>
            <a:endParaRPr lang="en-GB" altLang="it-IT" sz="1600" dirty="0">
              <a:solidFill>
                <a:srgbClr val="0F54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49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2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BE" sz="2800" b="1" dirty="0" smtClean="0"/>
          </a:p>
          <a:p>
            <a:pPr algn="ctr"/>
            <a:r>
              <a:rPr lang="fr-BE" sz="2800" b="1" i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Disclaimer</a:t>
            </a:r>
            <a:endParaRPr lang="fr-BE" sz="2800" b="1" i="1" dirty="0" smtClean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pPr algn="ctr"/>
            <a:endParaRPr lang="fr-BE" sz="2800" b="1" dirty="0">
              <a:latin typeface="Calibri" panose="020F0502020204030204" pitchFamily="34" charset="0"/>
            </a:endParaRPr>
          </a:p>
          <a:p>
            <a:pPr algn="ctr"/>
            <a:r>
              <a:rPr lang="fr-BE" sz="2400" b="1" i="1" dirty="0" smtClean="0">
                <a:latin typeface="Calibri" panose="020F0502020204030204" pitchFamily="34" charset="0"/>
              </a:rPr>
              <a:t>The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synthesis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presented</a:t>
            </a:r>
            <a:r>
              <a:rPr lang="fr-BE" sz="2400" b="1" i="1" dirty="0" smtClean="0">
                <a:latin typeface="Calibri" panose="020F0502020204030204" pitchFamily="34" charset="0"/>
              </a:rPr>
              <a:t> in the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following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slides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reflects</a:t>
            </a:r>
            <a:r>
              <a:rPr lang="fr-BE" sz="2400" b="1" i="1" dirty="0" smtClean="0">
                <a:latin typeface="Calibri" panose="020F0502020204030204" pitchFamily="34" charset="0"/>
              </a:rPr>
              <a:t> the content of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Member</a:t>
            </a:r>
            <a:r>
              <a:rPr lang="fr-BE" sz="2400" b="1" i="1" dirty="0" smtClean="0">
                <a:latin typeface="Calibri" panose="020F0502020204030204" pitchFamily="34" charset="0"/>
              </a:rPr>
              <a:t> States' notifications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available</a:t>
            </a:r>
            <a:r>
              <a:rPr lang="fr-BE" sz="2400" b="1" i="1" dirty="0" smtClean="0">
                <a:latin typeface="Calibri" panose="020F0502020204030204" pitchFamily="34" charset="0"/>
              </a:rPr>
              <a:t> to the Commission services on </a:t>
            </a:r>
            <a:r>
              <a:rPr lang="fr-BE" sz="2400" b="1" i="1" dirty="0" smtClean="0">
                <a:latin typeface="Calibri" panose="020F0502020204030204" pitchFamily="34" charset="0"/>
              </a:rPr>
              <a:t>05-05-2015</a:t>
            </a:r>
            <a:r>
              <a:rPr lang="fr-BE" sz="2400" b="1" i="1" dirty="0" smtClean="0">
                <a:latin typeface="Calibri" panose="020F0502020204030204" pitchFamily="34" charset="0"/>
              </a:rPr>
              <a:t>. This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presentation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is</a:t>
            </a:r>
            <a:r>
              <a:rPr lang="fr-BE" sz="2400" b="1" i="1" dirty="0" smtClean="0">
                <a:latin typeface="Calibri" panose="020F0502020204030204" pitchFamily="34" charset="0"/>
              </a:rPr>
              <a:t> made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available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without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prejudice</a:t>
            </a:r>
            <a:r>
              <a:rPr lang="fr-BE" sz="2400" b="1" i="1" dirty="0" smtClean="0">
                <a:latin typeface="Calibri" panose="020F0502020204030204" pitchFamily="34" charset="0"/>
              </a:rPr>
              <a:t> to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any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finding</a:t>
            </a:r>
            <a:r>
              <a:rPr lang="fr-BE" sz="2400" b="1" i="1" dirty="0" smtClean="0">
                <a:latin typeface="Calibri" panose="020F0502020204030204" pitchFamily="34" charset="0"/>
              </a:rPr>
              <a:t> in respect of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their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compliance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with</a:t>
            </a:r>
            <a:r>
              <a:rPr lang="fr-BE" sz="2400" b="1" i="1" dirty="0" smtClean="0">
                <a:latin typeface="Calibri" panose="020F0502020204030204" pitchFamily="34" charset="0"/>
              </a:rPr>
              <a:t> the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regulatory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framework</a:t>
            </a:r>
            <a:endParaRPr lang="en-GB" sz="2400" b="1" i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92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3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87524" y="908720"/>
            <a:ext cx="8568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dirty="0" err="1" smtClean="0">
                <a:solidFill>
                  <a:srgbClr val="00B050"/>
                </a:solidFill>
              </a:rPr>
              <a:t>Greening</a:t>
            </a:r>
            <a:r>
              <a:rPr lang="fr-BE" sz="2000" dirty="0" smtClean="0">
                <a:solidFill>
                  <a:srgbClr val="00B050"/>
                </a:solidFill>
              </a:rPr>
              <a:t>: main </a:t>
            </a:r>
            <a:r>
              <a:rPr lang="fr-BE" sz="2000" dirty="0" err="1" smtClean="0">
                <a:solidFill>
                  <a:srgbClr val="00B050"/>
                </a:solidFill>
              </a:rPr>
              <a:t>choices</a:t>
            </a:r>
            <a:r>
              <a:rPr lang="fr-BE" sz="2000" dirty="0" smtClean="0">
                <a:solidFill>
                  <a:srgbClr val="00B050"/>
                </a:solidFill>
              </a:rPr>
              <a:t> </a:t>
            </a:r>
            <a:r>
              <a:rPr lang="fr-BE" sz="2000" dirty="0" err="1">
                <a:solidFill>
                  <a:srgbClr val="00B050"/>
                </a:solidFill>
              </a:rPr>
              <a:t>overview</a:t>
            </a:r>
            <a:r>
              <a:rPr lang="en-GB" altLang="it-IT" sz="2000" dirty="0">
                <a:solidFill>
                  <a:srgbClr val="00B050"/>
                </a:solidFill>
              </a:rPr>
              <a:t> – sent by 1 August 2014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453325"/>
              </p:ext>
            </p:extLst>
          </p:nvPr>
        </p:nvGraphicFramePr>
        <p:xfrm>
          <a:off x="611560" y="1401163"/>
          <a:ext cx="7770353" cy="42518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0075"/>
                <a:gridCol w="1936189"/>
                <a:gridCol w="1847113"/>
                <a:gridCol w="1773230"/>
                <a:gridCol w="1773746"/>
              </a:tblGrid>
              <a:tr h="3108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MS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 smtClean="0">
                          <a:effectLst/>
                        </a:rPr>
                        <a:t>Equivalent practices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Permanent grassland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 smtClean="0">
                          <a:effectLst/>
                        </a:rPr>
                        <a:t>Ratio level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 smtClean="0">
                          <a:effectLst/>
                        </a:rPr>
                        <a:t>(</a:t>
                      </a:r>
                      <a:r>
                        <a:rPr lang="en-GB" sz="600" dirty="0">
                          <a:effectLst/>
                        </a:rPr>
                        <a:t>National OR Regional)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Activation of EFA </a:t>
                      </a:r>
                      <a:endParaRPr lang="en-GB" sz="6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 smtClean="0">
                          <a:effectLst/>
                        </a:rPr>
                        <a:t>regional </a:t>
                      </a:r>
                      <a:r>
                        <a:rPr lang="en-GB" sz="600" dirty="0">
                          <a:effectLst/>
                        </a:rPr>
                        <a:t>/ collective approach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Activation of EFA forest exemption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92D050"/>
                    </a:solidFill>
                  </a:tcPr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AT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Only RDP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99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BE-FL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regional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305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BE-WA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BG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No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HR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CY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CZ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DK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EE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Yes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33CC33"/>
                    </a:solidFill>
                  </a:tcPr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FI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Yes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33CC33"/>
                    </a:solidFill>
                  </a:tcPr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FR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Only Certification Schemes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regional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DE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regional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EL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GB" sz="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endParaRPr lang="en-GB" sz="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4343" marR="54343" marT="0" marB="0" anchor="ctr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national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HU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No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national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IR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Only RDP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IT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 smtClean="0">
                          <a:effectLst/>
                          <a:latin typeface="+mn-lt"/>
                          <a:ea typeface="+mn-ea"/>
                        </a:rPr>
                        <a:t>No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national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LV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Yes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33CC33"/>
                    </a:solidFill>
                  </a:tcPr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LI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No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LU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 smtClean="0">
                          <a:effectLst/>
                        </a:rPr>
                        <a:t>No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MT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Only Certification Schemes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Only </a:t>
                      </a:r>
                      <a:r>
                        <a:rPr lang="en-GB" sz="600" dirty="0" smtClean="0">
                          <a:effectLst/>
                        </a:rPr>
                        <a:t>collective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6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PL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Only RDP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Only </a:t>
                      </a:r>
                      <a:r>
                        <a:rPr lang="en-GB" sz="600" dirty="0" smtClean="0">
                          <a:effectLst/>
                        </a:rPr>
                        <a:t>collective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b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PT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994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RO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SK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SI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ES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SE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national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Yes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33CC33"/>
                    </a:solidFill>
                  </a:tcPr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UK-E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 smtClean="0">
                          <a:effectLst/>
                        </a:rPr>
                        <a:t>regional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12433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UK-NI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38299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UK-SC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43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UK-W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>
                          <a:effectLst/>
                        </a:rPr>
                        <a:t>No</a:t>
                      </a:r>
                      <a:endParaRPr lang="en-GB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600" dirty="0">
                          <a:effectLst/>
                        </a:rPr>
                        <a:t>No</a:t>
                      </a:r>
                      <a:endParaRPr lang="en-GB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784669"/>
              </p:ext>
            </p:extLst>
          </p:nvPr>
        </p:nvGraphicFramePr>
        <p:xfrm>
          <a:off x="611560" y="5735586"/>
          <a:ext cx="7770354" cy="10665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0075"/>
                <a:gridCol w="1539487"/>
                <a:gridCol w="396702"/>
                <a:gridCol w="1508912"/>
                <a:gridCol w="338201"/>
                <a:gridCol w="1465255"/>
                <a:gridCol w="360040"/>
                <a:gridCol w="1440161"/>
                <a:gridCol w="281521"/>
              </a:tblGrid>
              <a:tr h="1440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MS </a:t>
                      </a:r>
                      <a:r>
                        <a:rPr lang="en-GB" sz="800" b="0" dirty="0" smtClean="0">
                          <a:solidFill>
                            <a:schemeClr val="tx1"/>
                          </a:solidFill>
                          <a:effectLst/>
                        </a:rPr>
                        <a:t>opting for </a:t>
                      </a: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equivalence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5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 smtClean="0">
                          <a:solidFill>
                            <a:schemeClr val="tx1"/>
                          </a:solidFill>
                          <a:effectLst/>
                        </a:rPr>
                        <a:t>Ratio </a:t>
                      </a: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at national level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MS applying </a:t>
                      </a:r>
                      <a:r>
                        <a:rPr lang="en-GB" sz="800" b="0" dirty="0" smtClean="0">
                          <a:solidFill>
                            <a:schemeClr val="tx1"/>
                          </a:solidFill>
                          <a:effectLst/>
                        </a:rPr>
                        <a:t>collective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MS applying forest exemption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8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GB" sz="800" b="0" dirty="0">
                        <a:solidFill>
                          <a:schemeClr val="tx1"/>
                        </a:solidFill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243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 smtClean="0">
                          <a:solidFill>
                            <a:schemeClr val="tx1"/>
                          </a:solidFill>
                          <a:effectLst/>
                        </a:rPr>
                        <a:t>Equivalence through RDP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BE" sz="8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3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 smtClean="0">
                          <a:solidFill>
                            <a:schemeClr val="tx1"/>
                          </a:solidFill>
                          <a:effectLst/>
                        </a:rPr>
                        <a:t>Ratio </a:t>
                      </a: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at regional level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MS applying </a:t>
                      </a:r>
                      <a:r>
                        <a:rPr lang="en-GB" sz="800" b="0" dirty="0" smtClean="0">
                          <a:solidFill>
                            <a:schemeClr val="tx1"/>
                          </a:solidFill>
                          <a:effectLst/>
                        </a:rPr>
                        <a:t>regional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800" b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 marL="54343" marR="5434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893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 smtClean="0">
                          <a:solidFill>
                            <a:schemeClr val="tx1"/>
                          </a:solidFill>
                          <a:effectLst/>
                        </a:rPr>
                        <a:t>Equivalence through certification schemes</a:t>
                      </a:r>
                      <a:endParaRPr lang="en-GB" sz="8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GB" sz="800" b="0" dirty="0" smtClean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800" b="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 smtClean="0">
                          <a:solidFill>
                            <a:schemeClr val="tx1"/>
                          </a:solidFill>
                          <a:effectLst/>
                        </a:rPr>
                        <a:t>Ratio </a:t>
                      </a: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at sub-regional level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433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 smtClean="0">
                          <a:solidFill>
                            <a:schemeClr val="tx1"/>
                          </a:solidFill>
                          <a:effectLst/>
                        </a:rPr>
                        <a:t>Without perm. grassland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800" b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800" b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343" marR="54343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961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051967"/>
            <a:ext cx="8585200" cy="504825"/>
          </a:xfrm>
        </p:spPr>
        <p:txBody>
          <a:bodyPr/>
          <a:lstStyle/>
          <a:p>
            <a:pPr eaLnBrk="1" hangingPunct="1"/>
            <a:r>
              <a:rPr lang="en-GB" altLang="it-IT" dirty="0" smtClean="0"/>
              <a:t>Equivalent practices – sent by 1 August 2014</a:t>
            </a:r>
            <a:endParaRPr lang="en-GB" altLang="it-IT" dirty="0" smtClean="0">
              <a:solidFill>
                <a:srgbClr val="FF0000"/>
              </a:solidFill>
            </a:endParaRPr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21D9E050-C2BD-477C-9564-25DA3450D1FE}" type="slidenum">
              <a:rPr lang="en-GB" altLang="it-IT" sz="1000" smtClean="0">
                <a:solidFill>
                  <a:schemeClr val="bg1"/>
                </a:solidFill>
              </a:rPr>
              <a:pPr eaLnBrk="1" hangingPunct="1"/>
              <a:t>4</a:t>
            </a:fld>
            <a:endParaRPr lang="en-GB" altLang="it-IT" sz="1000" smtClean="0">
              <a:solidFill>
                <a:schemeClr val="bg1"/>
              </a:solidFill>
            </a:endParaRPr>
          </a:p>
        </p:txBody>
      </p:sp>
      <p:sp>
        <p:nvSpPr>
          <p:cNvPr id="10246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556793"/>
            <a:ext cx="8136904" cy="1368152"/>
          </a:xfrm>
        </p:spPr>
        <p:txBody>
          <a:bodyPr/>
          <a:lstStyle/>
          <a:p>
            <a:pPr marL="1588" lvl="1" indent="0" eaLnBrk="1" hangingPunct="1">
              <a:buFontTx/>
              <a:buNone/>
              <a:defRPr/>
            </a:pPr>
            <a:r>
              <a:rPr lang="en-GB" sz="2000" b="1" dirty="0" smtClean="0">
                <a:solidFill>
                  <a:srgbClr val="336699"/>
                </a:solidFill>
              </a:rPr>
              <a:t>Main figures</a:t>
            </a:r>
          </a:p>
          <a:p>
            <a:pPr marL="344488" lvl="1" indent="-342900" eaLnBrk="1" hangingPunct="1">
              <a:defRPr/>
            </a:pPr>
            <a:r>
              <a:rPr lang="en-GB" altLang="it-IT" sz="1500" dirty="0" smtClean="0">
                <a:solidFill>
                  <a:srgbClr val="0F5494"/>
                </a:solidFill>
              </a:rPr>
              <a:t>Crop diversification main greening practice</a:t>
            </a:r>
          </a:p>
          <a:p>
            <a:pPr marL="344488" lvl="1" indent="-342900" eaLnBrk="1" hangingPunct="1">
              <a:defRPr/>
            </a:pPr>
            <a:r>
              <a:rPr lang="en-GB" altLang="it-IT" sz="1500" dirty="0" smtClean="0">
                <a:solidFill>
                  <a:srgbClr val="0F5494"/>
                </a:solidFill>
              </a:rPr>
              <a:t>EFA chosen by 2 MS</a:t>
            </a:r>
          </a:p>
          <a:p>
            <a:pPr marL="344488" lvl="1" indent="-342900" eaLnBrk="1" hangingPunct="1">
              <a:defRPr/>
            </a:pPr>
            <a:r>
              <a:rPr lang="en-GB" altLang="it-IT" sz="1500" dirty="0" smtClean="0">
                <a:solidFill>
                  <a:srgbClr val="0F5494"/>
                </a:solidFill>
              </a:rPr>
              <a:t>Permanent grassland chosen by 1 MS</a:t>
            </a:r>
          </a:p>
          <a:p>
            <a:pPr eaLnBrk="1" hangingPunct="1">
              <a:defRPr/>
            </a:pPr>
            <a:endParaRPr lang="en-GB" altLang="it-IT" sz="1500" b="1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81251"/>
              </p:ext>
            </p:extLst>
          </p:nvPr>
        </p:nvGraphicFramePr>
        <p:xfrm>
          <a:off x="827584" y="2996952"/>
          <a:ext cx="7992887" cy="1915548"/>
        </p:xfrm>
        <a:graphic>
          <a:graphicData uri="http://schemas.openxmlformats.org/drawingml/2006/table">
            <a:tbl>
              <a:tblPr/>
              <a:tblGrid>
                <a:gridCol w="1229674"/>
                <a:gridCol w="1434622"/>
                <a:gridCol w="5328591"/>
              </a:tblGrid>
              <a:tr h="40911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Member State</a:t>
                      </a:r>
                    </a:p>
                  </a:txBody>
                  <a:tcPr marL="9527" marR="9527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Equivalent practice</a:t>
                      </a: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Detail</a:t>
                      </a: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3895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France</a:t>
                      </a: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Certification Schemes</a:t>
                      </a: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B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national CS </a:t>
                      </a:r>
                      <a:r>
                        <a:rPr lang="fr-BE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BE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Crop</a:t>
                      </a:r>
                      <a:r>
                        <a:rPr lang="fr-BE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diversification – Winter </a:t>
                      </a:r>
                      <a:r>
                        <a:rPr lang="fr-BE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soil</a:t>
                      </a:r>
                      <a:r>
                        <a:rPr lang="fr-BE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BE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cover</a:t>
                      </a:r>
                      <a:endParaRPr lang="fr-BE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7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Netherlands</a:t>
                      </a: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Certification Schemes</a:t>
                      </a: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71463" indent="-171450" algn="l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 national CS </a:t>
                      </a:r>
                      <a:r>
                        <a:rPr lang="fr-BE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sym typeface="Wingdings" panose="05000000000000000000" pitchFamily="2" charset="2"/>
                        </a:rPr>
                        <a:t> </a:t>
                      </a:r>
                      <a:endParaRPr lang="en-GB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271463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Akkerbouw-strokenpakket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: EFA (field margins + others)</a:t>
                      </a:r>
                    </a:p>
                    <a:p>
                      <a:pPr marL="271463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Skylark foundation: 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EFA</a:t>
                      </a:r>
                      <a:r>
                        <a:rPr lang="en-GB" sz="9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(field margins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-  link with </a:t>
                      </a:r>
                      <a:r>
                        <a:rPr lang="en-GB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Akkerbouw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CS</a:t>
                      </a:r>
                    </a:p>
                    <a:p>
                      <a:pPr marL="271463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Biodiversity-plus: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exhaustive set of practices equivalent to the three greening standard measures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7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Austria</a:t>
                      </a: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RDP</a:t>
                      </a: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Crop</a:t>
                      </a:r>
                      <a:r>
                        <a:rPr lang="fr-BE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fr-B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diversification </a:t>
                      </a:r>
                      <a:r>
                        <a:rPr lang="fr-BE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Crop diversification</a:t>
                      </a:r>
                      <a:endParaRPr lang="fr-BE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fr-BE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EFA: </a:t>
                      </a:r>
                      <a:r>
                        <a:rPr lang="fr-BE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ecological</a:t>
                      </a:r>
                      <a:r>
                        <a:rPr lang="fr-BE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set </a:t>
                      </a:r>
                      <a:r>
                        <a:rPr lang="fr-BE" sz="9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aside</a:t>
                      </a:r>
                      <a:endParaRPr lang="fr-B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7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Ireland</a:t>
                      </a: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RDP</a:t>
                      </a: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Crop diversification – Winter soil cover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7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Poland</a:t>
                      </a: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RDP</a:t>
                      </a: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Crop diversification - Crop diversification</a:t>
                      </a:r>
                    </a:p>
                  </a:txBody>
                  <a:tcPr marL="9527" marR="9527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827584" y="5013176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8" lvl="1" indent="0" eaLnBrk="1" hangingPunct="1">
              <a:buFontTx/>
              <a:buNone/>
              <a:defRPr/>
            </a:pPr>
            <a:r>
              <a:rPr lang="en-GB" sz="2000" dirty="0" smtClean="0">
                <a:solidFill>
                  <a:srgbClr val="336699"/>
                </a:solidFill>
              </a:rPr>
              <a:t>Assessment finished</a:t>
            </a:r>
            <a:endParaRPr lang="en-GB" sz="2000" dirty="0">
              <a:solidFill>
                <a:srgbClr val="336699"/>
              </a:solidFill>
            </a:endParaRPr>
          </a:p>
          <a:p>
            <a:pPr marL="344488" lvl="1" indent="-342900">
              <a:spcBef>
                <a:spcPct val="20000"/>
              </a:spcBef>
              <a:buClr>
                <a:srgbClr val="0F5494"/>
              </a:buClr>
              <a:buFontTx/>
              <a:buChar char="•"/>
              <a:defRPr/>
            </a:pPr>
            <a:r>
              <a:rPr lang="en-GB" altLang="it-IT" sz="1500" b="0" dirty="0" smtClean="0">
                <a:solidFill>
                  <a:srgbClr val="0F5494"/>
                </a:solidFill>
                <a:latin typeface="+mn-lt"/>
              </a:rPr>
              <a:t>Equivalence practices "approved" for these 5 MS</a:t>
            </a:r>
            <a:endParaRPr lang="en-GB" altLang="it-IT" sz="1500" b="0" dirty="0">
              <a:solidFill>
                <a:srgbClr val="0F5494"/>
              </a:solidFill>
              <a:latin typeface="+mn-lt"/>
            </a:endParaRPr>
          </a:p>
          <a:p>
            <a:pPr marL="344488" lvl="1" indent="-342900">
              <a:spcBef>
                <a:spcPct val="20000"/>
              </a:spcBef>
              <a:buClr>
                <a:srgbClr val="0F5494"/>
              </a:buClr>
              <a:buChar char="•"/>
              <a:defRPr/>
            </a:pPr>
            <a:r>
              <a:rPr lang="en-GB" altLang="it-IT" sz="1500" b="0" dirty="0" smtClean="0">
                <a:solidFill>
                  <a:srgbClr val="0F5494"/>
                </a:solidFill>
                <a:latin typeface="+mn-lt"/>
              </a:rPr>
              <a:t>Confirmed role of equivalence as an alternative to standard greening</a:t>
            </a:r>
            <a:endParaRPr lang="en-GB" altLang="it-IT" sz="1500" b="0" dirty="0">
              <a:solidFill>
                <a:srgbClr val="0F549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173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051967"/>
            <a:ext cx="8585200" cy="504825"/>
          </a:xfrm>
        </p:spPr>
        <p:txBody>
          <a:bodyPr/>
          <a:lstStyle/>
          <a:p>
            <a:pPr eaLnBrk="1" hangingPunct="1"/>
            <a:r>
              <a:rPr lang="en-GB" altLang="it-IT" dirty="0" smtClean="0"/>
              <a:t>Ecological Focus Areas </a:t>
            </a:r>
            <a:r>
              <a:rPr lang="en-GB" altLang="it-IT" dirty="0"/>
              <a:t>– sent by 1 </a:t>
            </a:r>
            <a:r>
              <a:rPr lang="en-GB" altLang="it-IT" dirty="0" smtClean="0"/>
              <a:t>August </a:t>
            </a:r>
            <a:r>
              <a:rPr lang="en-GB" altLang="it-IT" dirty="0"/>
              <a:t>2014 (</a:t>
            </a:r>
            <a:r>
              <a:rPr lang="en-GB" altLang="it-IT" dirty="0" smtClean="0"/>
              <a:t>I)</a:t>
            </a:r>
            <a:endParaRPr lang="en-GB" altLang="it-IT" dirty="0" smtClean="0">
              <a:solidFill>
                <a:srgbClr val="FF0000"/>
              </a:solidFill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CF51E3D1-5017-476A-9504-BB1BADA486C6}" type="slidenum">
              <a:rPr lang="en-GB" altLang="it-IT" sz="1000" smtClean="0">
                <a:solidFill>
                  <a:schemeClr val="bg1"/>
                </a:solidFill>
              </a:rPr>
              <a:pPr eaLnBrk="1" hangingPunct="1"/>
              <a:t>5</a:t>
            </a:fld>
            <a:endParaRPr lang="en-GB" altLang="it-IT" sz="1000" smtClean="0">
              <a:solidFill>
                <a:schemeClr val="bg1"/>
              </a:solidFill>
            </a:endParaRPr>
          </a:p>
        </p:txBody>
      </p:sp>
      <p:sp>
        <p:nvSpPr>
          <p:cNvPr id="10246" name="Rectangle 3"/>
          <p:cNvSpPr>
            <a:spLocks noGrp="1" noChangeArrowheads="1"/>
          </p:cNvSpPr>
          <p:nvPr>
            <p:ph idx="1"/>
          </p:nvPr>
        </p:nvSpPr>
        <p:spPr>
          <a:xfrm>
            <a:off x="814709" y="1700808"/>
            <a:ext cx="8005763" cy="504825"/>
          </a:xfrm>
        </p:spPr>
        <p:txBody>
          <a:bodyPr/>
          <a:lstStyle/>
          <a:p>
            <a:pPr marL="1588" lvl="1" indent="0" eaLnBrk="1" hangingPunct="1">
              <a:buFontTx/>
              <a:buNone/>
              <a:defRPr/>
            </a:pPr>
            <a:r>
              <a:rPr lang="en-GB" sz="2000" b="1" dirty="0" smtClean="0">
                <a:solidFill>
                  <a:srgbClr val="336699"/>
                </a:solidFill>
              </a:rPr>
              <a:t>Main figures on EFA</a:t>
            </a:r>
          </a:p>
          <a:p>
            <a:pPr marL="1588" lvl="1" indent="0" eaLnBrk="1" hangingPunct="1">
              <a:buFontTx/>
              <a:buNone/>
              <a:defRPr/>
            </a:pPr>
            <a:endParaRPr lang="en-GB" sz="800" b="1" dirty="0" smtClean="0"/>
          </a:p>
          <a:p>
            <a:pPr marL="344488" lvl="1" indent="-342900" eaLnBrk="1" hangingPunct="1">
              <a:defRPr/>
            </a:pPr>
            <a:r>
              <a:rPr lang="en-GB" b="1" dirty="0" smtClean="0">
                <a:solidFill>
                  <a:srgbClr val="336699"/>
                </a:solidFill>
              </a:rPr>
              <a:t>Number of activated EFA types </a:t>
            </a:r>
          </a:p>
          <a:p>
            <a:pPr marL="744538" lvl="2" indent="-342900" eaLnBrk="1" hangingPunct="1">
              <a:defRPr/>
            </a:pPr>
            <a:r>
              <a:rPr lang="en-GB" dirty="0" smtClean="0">
                <a:solidFill>
                  <a:srgbClr val="0F5494"/>
                </a:solidFill>
              </a:rPr>
              <a:t>Between </a:t>
            </a:r>
            <a:r>
              <a:rPr lang="en-GB" b="1" dirty="0" smtClean="0">
                <a:solidFill>
                  <a:srgbClr val="0F5494"/>
                </a:solidFill>
              </a:rPr>
              <a:t>2 and 4 </a:t>
            </a:r>
            <a:r>
              <a:rPr lang="en-GB" dirty="0" smtClean="0">
                <a:solidFill>
                  <a:srgbClr val="0F5494"/>
                </a:solidFill>
              </a:rPr>
              <a:t>EFA: 5 MS (FI, LT, NL, SI, ES)</a:t>
            </a:r>
          </a:p>
          <a:p>
            <a:pPr marL="744538" lvl="2" indent="-342900" eaLnBrk="1" hangingPunct="1">
              <a:defRPr/>
            </a:pPr>
            <a:r>
              <a:rPr lang="en-GB" dirty="0" smtClean="0">
                <a:solidFill>
                  <a:srgbClr val="0F5494"/>
                </a:solidFill>
              </a:rPr>
              <a:t>Between </a:t>
            </a:r>
            <a:r>
              <a:rPr lang="en-GB" b="1" dirty="0" smtClean="0">
                <a:solidFill>
                  <a:srgbClr val="0F5494"/>
                </a:solidFill>
              </a:rPr>
              <a:t>5 and 9 </a:t>
            </a:r>
            <a:r>
              <a:rPr lang="en-GB" dirty="0" smtClean="0">
                <a:solidFill>
                  <a:srgbClr val="0F5494"/>
                </a:solidFill>
              </a:rPr>
              <a:t>EFA: 9 MS (CY, DK, EE, EL, LV, MT, PT, SV, UK)</a:t>
            </a:r>
          </a:p>
          <a:p>
            <a:pPr marL="744538" lvl="2" indent="-342900" eaLnBrk="1" hangingPunct="1">
              <a:lnSpc>
                <a:spcPts val="2100"/>
              </a:lnSpc>
              <a:defRPr/>
            </a:pPr>
            <a:r>
              <a:rPr lang="en-GB" b="1" dirty="0" smtClean="0">
                <a:solidFill>
                  <a:srgbClr val="0F5494"/>
                </a:solidFill>
              </a:rPr>
              <a:t>Over 10 </a:t>
            </a:r>
            <a:r>
              <a:rPr lang="en-GB" dirty="0" smtClean="0">
                <a:solidFill>
                  <a:srgbClr val="0F5494"/>
                </a:solidFill>
              </a:rPr>
              <a:t>EFA: 14 MS (AT, BE, BG, HR, CZ, FR, DE, HU, IE, IT, LU, PL, RO, SK)</a:t>
            </a:r>
          </a:p>
          <a:p>
            <a:pPr marL="344488" lvl="1" indent="-342900" eaLnBrk="1" hangingPunct="1">
              <a:defRPr/>
            </a:pPr>
            <a:r>
              <a:rPr lang="en-GB" b="1" dirty="0" smtClean="0">
                <a:solidFill>
                  <a:srgbClr val="336699"/>
                </a:solidFill>
              </a:rPr>
              <a:t>Category of EFA type</a:t>
            </a:r>
          </a:p>
          <a:p>
            <a:pPr marL="744538" lvl="2" indent="-342900" eaLnBrk="1" hangingPunct="1">
              <a:defRPr/>
            </a:pPr>
            <a:r>
              <a:rPr lang="en-GB" dirty="0" smtClean="0">
                <a:solidFill>
                  <a:srgbClr val="0F5494"/>
                </a:solidFill>
              </a:rPr>
              <a:t>Nitrogen fixing crops: 27 MS</a:t>
            </a:r>
          </a:p>
          <a:p>
            <a:pPr marL="744538" lvl="2" indent="-342900" eaLnBrk="1" hangingPunct="1">
              <a:defRPr/>
            </a:pPr>
            <a:r>
              <a:rPr lang="en-GB" dirty="0" smtClean="0">
                <a:solidFill>
                  <a:srgbClr val="0F5494"/>
                </a:solidFill>
              </a:rPr>
              <a:t>Land </a:t>
            </a:r>
            <a:r>
              <a:rPr lang="en-GB" dirty="0">
                <a:solidFill>
                  <a:srgbClr val="0F5494"/>
                </a:solidFill>
              </a:rPr>
              <a:t>l</a:t>
            </a:r>
            <a:r>
              <a:rPr lang="en-GB" dirty="0" smtClean="0">
                <a:solidFill>
                  <a:srgbClr val="0F5494"/>
                </a:solidFill>
              </a:rPr>
              <a:t>ying fallow: 26 MS</a:t>
            </a:r>
          </a:p>
          <a:p>
            <a:pPr marL="744538" lvl="2" indent="-342900" eaLnBrk="1" hangingPunct="1">
              <a:defRPr/>
            </a:pPr>
            <a:r>
              <a:rPr lang="en-GB" dirty="0" smtClean="0">
                <a:solidFill>
                  <a:srgbClr val="0F5494"/>
                </a:solidFill>
              </a:rPr>
              <a:t>Landscape features (at least one): 24 MS</a:t>
            </a:r>
          </a:p>
          <a:p>
            <a:pPr marL="744538" lvl="2" indent="-342900" eaLnBrk="1" hangingPunct="1">
              <a:defRPr/>
            </a:pPr>
            <a:r>
              <a:rPr lang="en-GB" dirty="0">
                <a:solidFill>
                  <a:srgbClr val="0F5494"/>
                </a:solidFill>
              </a:rPr>
              <a:t>Short rotation coppice: </a:t>
            </a:r>
            <a:r>
              <a:rPr lang="en-GB" dirty="0" smtClean="0">
                <a:solidFill>
                  <a:srgbClr val="0F5494"/>
                </a:solidFill>
              </a:rPr>
              <a:t>20 </a:t>
            </a:r>
            <a:r>
              <a:rPr lang="en-GB" dirty="0">
                <a:solidFill>
                  <a:srgbClr val="0F5494"/>
                </a:solidFill>
              </a:rPr>
              <a:t>MS</a:t>
            </a:r>
          </a:p>
          <a:p>
            <a:pPr marL="744538" lvl="2" indent="-342900" eaLnBrk="1" hangingPunct="1">
              <a:defRPr/>
            </a:pPr>
            <a:r>
              <a:rPr lang="en-GB" dirty="0" smtClean="0">
                <a:solidFill>
                  <a:srgbClr val="0F5494"/>
                </a:solidFill>
              </a:rPr>
              <a:t>Catch crops: 19 MS </a:t>
            </a:r>
          </a:p>
          <a:p>
            <a:pPr marL="744538" lvl="2" indent="-342900" eaLnBrk="1" hangingPunct="1">
              <a:defRPr/>
            </a:pPr>
            <a:r>
              <a:rPr lang="en-GB" dirty="0" smtClean="0">
                <a:solidFill>
                  <a:srgbClr val="0F5494"/>
                </a:solidFill>
              </a:rPr>
              <a:t>Buffer strips: 17 MS </a:t>
            </a:r>
          </a:p>
          <a:p>
            <a:pPr marL="744538" lvl="2" indent="-342900" eaLnBrk="1" hangingPunct="1">
              <a:defRPr/>
            </a:pPr>
            <a:r>
              <a:rPr lang="en-GB" dirty="0" smtClean="0">
                <a:solidFill>
                  <a:srgbClr val="0F5494"/>
                </a:solidFill>
              </a:rPr>
              <a:t>Afforested areas: 14 MS </a:t>
            </a:r>
          </a:p>
          <a:p>
            <a:pPr marL="744538" lvl="2" indent="-342900" eaLnBrk="1" hangingPunct="1">
              <a:defRPr/>
            </a:pPr>
            <a:r>
              <a:rPr lang="en-GB" dirty="0" smtClean="0">
                <a:solidFill>
                  <a:srgbClr val="0F5494"/>
                </a:solidFill>
              </a:rPr>
              <a:t>Agroforestry: 11 MS </a:t>
            </a:r>
          </a:p>
          <a:p>
            <a:pPr marL="744538" lvl="2" indent="-342900" eaLnBrk="1" hangingPunct="1">
              <a:defRPr/>
            </a:pPr>
            <a:r>
              <a:rPr lang="en-GB" dirty="0" smtClean="0">
                <a:solidFill>
                  <a:srgbClr val="0F5494"/>
                </a:solidFill>
              </a:rPr>
              <a:t>Strips along forest edges with production: 7 MS; without production: </a:t>
            </a:r>
            <a:r>
              <a:rPr lang="en-GB" dirty="0">
                <a:solidFill>
                  <a:srgbClr val="0F5494"/>
                </a:solidFill>
              </a:rPr>
              <a:t>9</a:t>
            </a:r>
            <a:r>
              <a:rPr lang="en-GB" dirty="0" smtClean="0">
                <a:solidFill>
                  <a:srgbClr val="0F5494"/>
                </a:solidFill>
              </a:rPr>
              <a:t> MS</a:t>
            </a:r>
          </a:p>
          <a:p>
            <a:pPr marL="744538" lvl="2" indent="-342900" eaLnBrk="1" hangingPunct="1">
              <a:defRPr/>
            </a:pPr>
            <a:r>
              <a:rPr lang="en-GB" dirty="0" smtClean="0">
                <a:solidFill>
                  <a:srgbClr val="0F5494"/>
                </a:solidFill>
              </a:rPr>
              <a:t>Terraces: 8 MS</a:t>
            </a:r>
          </a:p>
          <a:p>
            <a:pPr marL="401638" lvl="2" indent="0" eaLnBrk="1" hangingPunct="1">
              <a:buNone/>
              <a:defRPr/>
            </a:pPr>
            <a:endParaRPr lang="en-GB" dirty="0" smtClean="0"/>
          </a:p>
          <a:p>
            <a:pPr marL="0" indent="-398462" eaLnBrk="1" hangingPunct="1">
              <a:defRPr/>
            </a:pPr>
            <a:r>
              <a:rPr lang="en-GB" sz="1000" i="1" dirty="0" smtClean="0">
                <a:solidFill>
                  <a:schemeClr val="tx1"/>
                </a:solidFill>
              </a:rPr>
              <a:t>(UK and BE sent notifications on regional basis; in this </a:t>
            </a:r>
            <a:r>
              <a:rPr lang="en-GB" sz="1000" i="1" dirty="0" smtClean="0">
                <a:solidFill>
                  <a:schemeClr val="tx1"/>
                </a:solidFill>
              </a:rPr>
              <a:t>presentation </a:t>
            </a:r>
            <a:r>
              <a:rPr lang="en-GB" sz="1000" i="1" dirty="0" smtClean="0">
                <a:solidFill>
                  <a:schemeClr val="tx1"/>
                </a:solidFill>
              </a:rPr>
              <a:t>UK/BE are counted if at least one region activated a given element)</a:t>
            </a:r>
          </a:p>
          <a:p>
            <a:pPr marL="744538" lvl="2" indent="-342900" eaLnBrk="1" hangingPunct="1">
              <a:defRPr/>
            </a:pPr>
            <a:endParaRPr lang="it-IT" sz="1800" dirty="0" smtClean="0"/>
          </a:p>
          <a:p>
            <a:pPr marL="744538" lvl="2" indent="-342900" eaLnBrk="1" hangingPunct="1">
              <a:defRPr/>
            </a:pPr>
            <a:endParaRPr lang="it-IT" sz="1800" dirty="0" smtClean="0"/>
          </a:p>
          <a:p>
            <a:pPr marL="1588" lvl="1" indent="0" eaLnBrk="1" hangingPunct="1">
              <a:buFontTx/>
              <a:buNone/>
              <a:defRPr/>
            </a:pPr>
            <a:endParaRPr lang="en-GB" altLang="it-IT" sz="2000" b="1" dirty="0" smtClean="0"/>
          </a:p>
          <a:p>
            <a:pPr eaLnBrk="1" hangingPunct="1">
              <a:defRPr/>
            </a:pPr>
            <a:endParaRPr lang="en-GB" altLang="it-IT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23073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981075"/>
            <a:ext cx="8585200" cy="504825"/>
          </a:xfrm>
        </p:spPr>
        <p:txBody>
          <a:bodyPr/>
          <a:lstStyle/>
          <a:p>
            <a:pPr eaLnBrk="1" hangingPunct="1"/>
            <a:r>
              <a:rPr lang="en-GB" altLang="it-IT" dirty="0"/>
              <a:t>Ecological Focus Areas – sent by 1 August 2014 (</a:t>
            </a:r>
            <a:r>
              <a:rPr lang="en-GB" altLang="it-IT" dirty="0" smtClean="0"/>
              <a:t>II)</a:t>
            </a:r>
            <a:endParaRPr lang="en-GB" altLang="it-IT" dirty="0" smtClean="0">
              <a:solidFill>
                <a:srgbClr val="FF0000"/>
              </a:solidFill>
            </a:endParaRP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AB3459A4-057B-475D-A12D-BDA45DE86133}" type="slidenum">
              <a:rPr lang="en-GB" altLang="it-IT" sz="1000" smtClean="0">
                <a:solidFill>
                  <a:schemeClr val="bg1"/>
                </a:solidFill>
              </a:rPr>
              <a:pPr eaLnBrk="1" hangingPunct="1"/>
              <a:t>6</a:t>
            </a:fld>
            <a:endParaRPr lang="en-GB" altLang="it-IT" sz="1000" smtClean="0">
              <a:solidFill>
                <a:schemeClr val="bg1"/>
              </a:solidFill>
            </a:endParaRPr>
          </a:p>
        </p:txBody>
      </p:sp>
      <p:sp>
        <p:nvSpPr>
          <p:cNvPr id="10246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844824"/>
            <a:ext cx="8005763" cy="3097212"/>
          </a:xfrm>
        </p:spPr>
        <p:txBody>
          <a:bodyPr/>
          <a:lstStyle/>
          <a:p>
            <a:pPr marL="1588" lvl="1" indent="0" eaLnBrk="1" hangingPunct="1">
              <a:buFontTx/>
              <a:buNone/>
              <a:defRPr/>
            </a:pPr>
            <a:r>
              <a:rPr lang="it-IT" sz="2000" b="1" dirty="0" err="1" smtClean="0">
                <a:solidFill>
                  <a:srgbClr val="336699"/>
                </a:solidFill>
              </a:rPr>
              <a:t>Choices</a:t>
            </a:r>
            <a:r>
              <a:rPr lang="it-IT" sz="2000" b="1" dirty="0" smtClean="0">
                <a:solidFill>
                  <a:srgbClr val="336699"/>
                </a:solidFill>
              </a:rPr>
              <a:t> on </a:t>
            </a:r>
            <a:r>
              <a:rPr lang="it-IT" sz="2000" b="1" dirty="0" err="1" smtClean="0">
                <a:solidFill>
                  <a:srgbClr val="336699"/>
                </a:solidFill>
              </a:rPr>
              <a:t>factors</a:t>
            </a:r>
            <a:endParaRPr lang="it-IT" sz="2000" b="1" dirty="0" smtClean="0">
              <a:solidFill>
                <a:srgbClr val="336699"/>
              </a:solidFill>
            </a:endParaRPr>
          </a:p>
          <a:p>
            <a:pPr marL="344488" lvl="1" indent="-342900" eaLnBrk="1" hangingPunct="1">
              <a:defRPr/>
            </a:pPr>
            <a:r>
              <a:rPr lang="it-IT" sz="2000" dirty="0" smtClean="0">
                <a:solidFill>
                  <a:srgbClr val="336699"/>
                </a:solidFill>
              </a:rPr>
              <a:t>Conversion </a:t>
            </a:r>
            <a:r>
              <a:rPr lang="it-IT" sz="2000" dirty="0" err="1" smtClean="0">
                <a:solidFill>
                  <a:srgbClr val="336699"/>
                </a:solidFill>
              </a:rPr>
              <a:t>factor</a:t>
            </a:r>
            <a:endParaRPr lang="it-IT" sz="2000" dirty="0" smtClean="0">
              <a:solidFill>
                <a:srgbClr val="336699"/>
              </a:solidFill>
            </a:endParaRPr>
          </a:p>
          <a:p>
            <a:pPr marL="744538" lvl="2" indent="-342900" eaLnBrk="1" hangingPunct="1">
              <a:defRPr/>
            </a:pPr>
            <a:r>
              <a:rPr lang="it-IT" sz="1800" dirty="0" err="1" smtClean="0">
                <a:solidFill>
                  <a:srgbClr val="336699"/>
                </a:solidFill>
              </a:rPr>
              <a:t>Applied</a:t>
            </a:r>
            <a:r>
              <a:rPr lang="it-IT" sz="1800" dirty="0" smtClean="0">
                <a:solidFill>
                  <a:srgbClr val="336699"/>
                </a:solidFill>
              </a:rPr>
              <a:t> for (</a:t>
            </a:r>
            <a:r>
              <a:rPr lang="it-IT" sz="1800" dirty="0" err="1" smtClean="0">
                <a:solidFill>
                  <a:srgbClr val="336699"/>
                </a:solidFill>
              </a:rPr>
              <a:t>almost</a:t>
            </a:r>
            <a:r>
              <a:rPr lang="it-IT" sz="1800" dirty="0" smtClean="0">
                <a:solidFill>
                  <a:srgbClr val="336699"/>
                </a:solidFill>
              </a:rPr>
              <a:t>) </a:t>
            </a:r>
            <a:r>
              <a:rPr lang="it-IT" sz="1800" dirty="0" err="1" smtClean="0">
                <a:solidFill>
                  <a:srgbClr val="336699"/>
                </a:solidFill>
              </a:rPr>
              <a:t>all</a:t>
            </a:r>
            <a:r>
              <a:rPr lang="it-IT" sz="1800" dirty="0" smtClean="0">
                <a:solidFill>
                  <a:srgbClr val="336699"/>
                </a:solidFill>
              </a:rPr>
              <a:t> </a:t>
            </a:r>
            <a:r>
              <a:rPr lang="it-IT" sz="1800" dirty="0" err="1" smtClean="0">
                <a:solidFill>
                  <a:srgbClr val="336699"/>
                </a:solidFill>
              </a:rPr>
              <a:t>chosen</a:t>
            </a:r>
            <a:r>
              <a:rPr lang="it-IT" sz="1800" dirty="0" smtClean="0">
                <a:solidFill>
                  <a:srgbClr val="336699"/>
                </a:solidFill>
              </a:rPr>
              <a:t> EFA: </a:t>
            </a:r>
            <a:r>
              <a:rPr lang="it-IT" sz="1800" dirty="0" smtClean="0">
                <a:solidFill>
                  <a:srgbClr val="336699"/>
                </a:solidFill>
              </a:rPr>
              <a:t>11 </a:t>
            </a:r>
            <a:r>
              <a:rPr lang="it-IT" sz="1800" dirty="0" smtClean="0">
                <a:solidFill>
                  <a:srgbClr val="336699"/>
                </a:solidFill>
              </a:rPr>
              <a:t>MS (</a:t>
            </a:r>
            <a:r>
              <a:rPr lang="fr-BE" sz="1800" dirty="0" smtClean="0">
                <a:solidFill>
                  <a:srgbClr val="336699"/>
                </a:solidFill>
              </a:rPr>
              <a:t>BE - BG - HR - FR - HU - IE - IT - LU - PL - RO - </a:t>
            </a:r>
            <a:r>
              <a:rPr lang="fr-BE" sz="1800" dirty="0" smtClean="0">
                <a:solidFill>
                  <a:srgbClr val="336699"/>
                </a:solidFill>
              </a:rPr>
              <a:t>UK</a:t>
            </a:r>
            <a:r>
              <a:rPr lang="fr-BE" sz="1800" dirty="0" smtClean="0">
                <a:solidFill>
                  <a:srgbClr val="336699"/>
                </a:solidFill>
              </a:rPr>
              <a:t>)</a:t>
            </a:r>
          </a:p>
          <a:p>
            <a:pPr marL="744538" lvl="2" indent="-342900" eaLnBrk="1" hangingPunct="1">
              <a:defRPr/>
            </a:pPr>
            <a:r>
              <a:rPr lang="fr-BE" sz="1800" dirty="0" err="1" smtClean="0">
                <a:solidFill>
                  <a:srgbClr val="336699"/>
                </a:solidFill>
              </a:rPr>
              <a:t>Some</a:t>
            </a:r>
            <a:r>
              <a:rPr lang="fr-BE" sz="1800" dirty="0" smtClean="0">
                <a:solidFill>
                  <a:srgbClr val="336699"/>
                </a:solidFill>
              </a:rPr>
              <a:t> MS </a:t>
            </a:r>
            <a:r>
              <a:rPr lang="fr-BE" sz="1800" dirty="0" err="1" smtClean="0">
                <a:solidFill>
                  <a:srgbClr val="336699"/>
                </a:solidFill>
              </a:rPr>
              <a:t>applied</a:t>
            </a:r>
            <a:r>
              <a:rPr lang="fr-BE" sz="1800" dirty="0" smtClean="0">
                <a:solidFill>
                  <a:srgbClr val="336699"/>
                </a:solidFill>
              </a:rPr>
              <a:t> the conversion factor </a:t>
            </a:r>
            <a:r>
              <a:rPr lang="fr-BE" sz="1800" dirty="0" err="1" smtClean="0">
                <a:solidFill>
                  <a:srgbClr val="336699"/>
                </a:solidFill>
              </a:rPr>
              <a:t>only</a:t>
            </a:r>
            <a:r>
              <a:rPr lang="fr-BE" sz="1800" dirty="0" smtClean="0">
                <a:solidFill>
                  <a:srgbClr val="336699"/>
                </a:solidFill>
              </a:rPr>
              <a:t> on </a:t>
            </a:r>
            <a:r>
              <a:rPr lang="fr-BE" sz="1800" dirty="0" err="1" smtClean="0">
                <a:solidFill>
                  <a:srgbClr val="336699"/>
                </a:solidFill>
              </a:rPr>
              <a:t>some</a:t>
            </a:r>
            <a:r>
              <a:rPr lang="fr-BE" sz="1800" dirty="0" smtClean="0">
                <a:solidFill>
                  <a:srgbClr val="336699"/>
                </a:solidFill>
              </a:rPr>
              <a:t> EFA</a:t>
            </a:r>
          </a:p>
          <a:p>
            <a:pPr marL="744538" lvl="2" indent="-342900" eaLnBrk="1" hangingPunct="1">
              <a:defRPr/>
            </a:pPr>
            <a:r>
              <a:rPr lang="fr-BE" sz="1800" dirty="0" smtClean="0">
                <a:solidFill>
                  <a:srgbClr val="336699"/>
                </a:solidFill>
              </a:rPr>
              <a:t>Not </a:t>
            </a:r>
            <a:r>
              <a:rPr lang="fr-BE" sz="1800" dirty="0" err="1" smtClean="0">
                <a:solidFill>
                  <a:srgbClr val="336699"/>
                </a:solidFill>
              </a:rPr>
              <a:t>applied</a:t>
            </a:r>
            <a:r>
              <a:rPr lang="fr-BE" sz="1800" dirty="0" smtClean="0">
                <a:solidFill>
                  <a:srgbClr val="336699"/>
                </a:solidFill>
              </a:rPr>
              <a:t> : </a:t>
            </a:r>
            <a:r>
              <a:rPr lang="fr-BE" sz="1800" dirty="0" smtClean="0">
                <a:solidFill>
                  <a:srgbClr val="336699"/>
                </a:solidFill>
              </a:rPr>
              <a:t>5 </a:t>
            </a:r>
            <a:r>
              <a:rPr lang="fr-BE" sz="1800" dirty="0" smtClean="0">
                <a:solidFill>
                  <a:srgbClr val="336699"/>
                </a:solidFill>
              </a:rPr>
              <a:t>MS (CZ - MT - EE </a:t>
            </a:r>
            <a:r>
              <a:rPr lang="fr-BE" sz="1800" dirty="0" smtClean="0">
                <a:solidFill>
                  <a:srgbClr val="336699"/>
                </a:solidFill>
              </a:rPr>
              <a:t>– DE - SK)</a:t>
            </a:r>
            <a:endParaRPr lang="fr-BE" sz="1800" dirty="0" smtClean="0">
              <a:solidFill>
                <a:srgbClr val="336699"/>
              </a:solidFill>
            </a:endParaRPr>
          </a:p>
          <a:p>
            <a:pPr marL="344488" lvl="1" indent="-342900" eaLnBrk="1" hangingPunct="1">
              <a:defRPr/>
            </a:pPr>
            <a:r>
              <a:rPr lang="fr-BE" sz="2000" dirty="0" err="1" smtClean="0">
                <a:solidFill>
                  <a:srgbClr val="336699"/>
                </a:solidFill>
              </a:rPr>
              <a:t>Weighting</a:t>
            </a:r>
            <a:r>
              <a:rPr lang="fr-BE" sz="2000" dirty="0" smtClean="0">
                <a:solidFill>
                  <a:srgbClr val="336699"/>
                </a:solidFill>
              </a:rPr>
              <a:t> factor</a:t>
            </a:r>
          </a:p>
          <a:p>
            <a:pPr marL="744538" lvl="2" indent="-342900" eaLnBrk="1" hangingPunct="1">
              <a:defRPr/>
            </a:pPr>
            <a:r>
              <a:rPr lang="it-IT" sz="1800" dirty="0" err="1" smtClean="0">
                <a:solidFill>
                  <a:srgbClr val="336699"/>
                </a:solidFill>
              </a:rPr>
              <a:t>Applied</a:t>
            </a:r>
            <a:r>
              <a:rPr lang="it-IT" sz="1800" dirty="0" smtClean="0">
                <a:solidFill>
                  <a:srgbClr val="336699"/>
                </a:solidFill>
              </a:rPr>
              <a:t> for (</a:t>
            </a:r>
            <a:r>
              <a:rPr lang="it-IT" sz="1800" dirty="0" err="1" smtClean="0">
                <a:solidFill>
                  <a:srgbClr val="336699"/>
                </a:solidFill>
              </a:rPr>
              <a:t>almost</a:t>
            </a:r>
            <a:r>
              <a:rPr lang="it-IT" sz="1800" dirty="0" smtClean="0">
                <a:solidFill>
                  <a:srgbClr val="336699"/>
                </a:solidFill>
              </a:rPr>
              <a:t>) </a:t>
            </a:r>
            <a:r>
              <a:rPr lang="it-IT" sz="1800" dirty="0" err="1" smtClean="0">
                <a:solidFill>
                  <a:srgbClr val="336699"/>
                </a:solidFill>
              </a:rPr>
              <a:t>all</a:t>
            </a:r>
            <a:r>
              <a:rPr lang="it-IT" sz="1800" dirty="0" smtClean="0">
                <a:solidFill>
                  <a:srgbClr val="336699"/>
                </a:solidFill>
              </a:rPr>
              <a:t> </a:t>
            </a:r>
            <a:r>
              <a:rPr lang="it-IT" sz="1800" dirty="0" err="1" smtClean="0">
                <a:solidFill>
                  <a:srgbClr val="336699"/>
                </a:solidFill>
              </a:rPr>
              <a:t>chosen</a:t>
            </a:r>
            <a:r>
              <a:rPr lang="it-IT" sz="1800" dirty="0" smtClean="0">
                <a:solidFill>
                  <a:srgbClr val="336699"/>
                </a:solidFill>
              </a:rPr>
              <a:t> EFA: </a:t>
            </a:r>
            <a:r>
              <a:rPr lang="it-IT" sz="1800" dirty="0" err="1" smtClean="0">
                <a:solidFill>
                  <a:srgbClr val="336699"/>
                </a:solidFill>
              </a:rPr>
              <a:t>great</a:t>
            </a:r>
            <a:r>
              <a:rPr lang="it-IT" sz="1800" dirty="0" smtClean="0">
                <a:solidFill>
                  <a:srgbClr val="336699"/>
                </a:solidFill>
              </a:rPr>
              <a:t> </a:t>
            </a:r>
            <a:r>
              <a:rPr lang="it-IT" sz="1800" dirty="0" err="1" smtClean="0">
                <a:solidFill>
                  <a:srgbClr val="336699"/>
                </a:solidFill>
              </a:rPr>
              <a:t>majority</a:t>
            </a:r>
            <a:r>
              <a:rPr lang="it-IT" sz="1800" dirty="0" smtClean="0">
                <a:solidFill>
                  <a:srgbClr val="336699"/>
                </a:solidFill>
              </a:rPr>
              <a:t> of MS</a:t>
            </a:r>
            <a:endParaRPr lang="fr-BE" sz="1800" dirty="0" smtClean="0">
              <a:solidFill>
                <a:srgbClr val="336699"/>
              </a:solidFill>
            </a:endParaRPr>
          </a:p>
          <a:p>
            <a:pPr marL="744538" lvl="2" indent="-342900" eaLnBrk="1" hangingPunct="1">
              <a:defRPr/>
            </a:pPr>
            <a:r>
              <a:rPr lang="fr-BE" sz="1800" dirty="0" smtClean="0">
                <a:solidFill>
                  <a:srgbClr val="336699"/>
                </a:solidFill>
              </a:rPr>
              <a:t>Few exceptions (</a:t>
            </a:r>
            <a:r>
              <a:rPr lang="fr-BE" sz="1800" dirty="0" err="1" smtClean="0">
                <a:solidFill>
                  <a:srgbClr val="336699"/>
                </a:solidFill>
              </a:rPr>
              <a:t>e.g</a:t>
            </a:r>
            <a:r>
              <a:rPr lang="fr-BE" sz="1800" dirty="0" smtClean="0">
                <a:solidFill>
                  <a:srgbClr val="336699"/>
                </a:solidFill>
              </a:rPr>
              <a:t>. EE)</a:t>
            </a:r>
          </a:p>
          <a:p>
            <a:pPr marL="744538" lvl="2" indent="-342900" eaLnBrk="1" hangingPunct="1">
              <a:defRPr/>
            </a:pPr>
            <a:endParaRPr lang="it-IT" sz="1800" dirty="0" smtClean="0">
              <a:solidFill>
                <a:srgbClr val="336699"/>
              </a:solidFill>
            </a:endParaRPr>
          </a:p>
          <a:p>
            <a:pPr marL="1588" lvl="1" indent="0" eaLnBrk="1" hangingPunct="1">
              <a:buFontTx/>
              <a:buNone/>
              <a:defRPr/>
            </a:pPr>
            <a:endParaRPr lang="en-GB" altLang="it-IT" sz="2000" b="1" dirty="0" smtClean="0">
              <a:solidFill>
                <a:srgbClr val="336699"/>
              </a:solidFill>
            </a:endParaRPr>
          </a:p>
          <a:p>
            <a:pPr eaLnBrk="1" hangingPunct="1">
              <a:defRPr/>
            </a:pPr>
            <a:endParaRPr lang="en-GB" altLang="it-IT" sz="2000" b="1" dirty="0" smtClean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24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09D60-8BE9-4B21-82C4-33D2BFF10AB2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5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05473"/>
            <a:ext cx="3575181" cy="2580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55576" y="1700808"/>
            <a:ext cx="63367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512762">
              <a:defRPr/>
            </a:pPr>
            <a:r>
              <a:rPr lang="en-GB" sz="1600" dirty="0" smtClean="0">
                <a:solidFill>
                  <a:srgbClr val="336699"/>
                </a:solidFill>
              </a:rPr>
              <a:t>MS choices on landscape features</a:t>
            </a:r>
          </a:p>
          <a:p>
            <a:pPr indent="-512762">
              <a:defRPr/>
            </a:pPr>
            <a:endParaRPr lang="en-GB" sz="1800" dirty="0" smtClean="0">
              <a:solidFill>
                <a:schemeClr val="tx1"/>
              </a:solidFill>
            </a:endParaRPr>
          </a:p>
          <a:p>
            <a:pPr>
              <a:lnSpc>
                <a:spcPts val="2000"/>
              </a:lnSpc>
              <a:buClr>
                <a:srgbClr val="336699"/>
              </a:buClr>
              <a:defRPr/>
            </a:pPr>
            <a:r>
              <a:rPr lang="en-GB" sz="1500" b="0" dirty="0">
                <a:solidFill>
                  <a:srgbClr val="0F5494"/>
                </a:solidFill>
              </a:rPr>
              <a:t>MS which </a:t>
            </a:r>
            <a:r>
              <a:rPr lang="en-GB" sz="1500" b="0" dirty="0" smtClean="0">
                <a:solidFill>
                  <a:srgbClr val="0F5494"/>
                </a:solidFill>
              </a:rPr>
              <a:t>chose </a:t>
            </a:r>
            <a:r>
              <a:rPr lang="en-GB" sz="1500" b="0" dirty="0">
                <a:solidFill>
                  <a:srgbClr val="0F5494"/>
                </a:solidFill>
              </a:rPr>
              <a:t>at least 1 </a:t>
            </a:r>
            <a:r>
              <a:rPr lang="en-GB" sz="1500" b="0" dirty="0" smtClean="0">
                <a:solidFill>
                  <a:srgbClr val="0F5494"/>
                </a:solidFill>
              </a:rPr>
              <a:t>LF: 24</a:t>
            </a:r>
            <a:endParaRPr lang="en-GB" sz="1500" b="0" dirty="0">
              <a:solidFill>
                <a:srgbClr val="0F5494"/>
              </a:solidFill>
            </a:endParaRPr>
          </a:p>
          <a:p>
            <a:pPr indent="-512762">
              <a:defRPr/>
            </a:pPr>
            <a:endParaRPr lang="en-GB" sz="1800" dirty="0" smtClean="0">
              <a:solidFill>
                <a:srgbClr val="0F5494"/>
              </a:solidFill>
            </a:endParaRPr>
          </a:p>
          <a:p>
            <a:pPr indent="-512762">
              <a:lnSpc>
                <a:spcPts val="2000"/>
              </a:lnSpc>
              <a:buClr>
                <a:srgbClr val="336699"/>
              </a:buClr>
              <a:buFont typeface="Wingdings" panose="05000000000000000000" pitchFamily="2" charset="2"/>
              <a:buChar char="§"/>
              <a:defRPr/>
            </a:pPr>
            <a:r>
              <a:rPr lang="en-GB" sz="1500" b="0" dirty="0" smtClean="0">
                <a:solidFill>
                  <a:srgbClr val="0F5494"/>
                </a:solidFill>
              </a:rPr>
              <a:t>Trees in groups: 17 MS</a:t>
            </a:r>
          </a:p>
          <a:p>
            <a:pPr indent="-512762">
              <a:lnSpc>
                <a:spcPts val="2000"/>
              </a:lnSpc>
              <a:buClr>
                <a:srgbClr val="336699"/>
              </a:buClr>
              <a:buFont typeface="Wingdings" panose="05000000000000000000" pitchFamily="2" charset="2"/>
              <a:buChar char="§"/>
              <a:defRPr/>
            </a:pPr>
            <a:r>
              <a:rPr lang="en-GB" sz="1500" b="0" dirty="0" smtClean="0">
                <a:solidFill>
                  <a:srgbClr val="0F5494"/>
                </a:solidFill>
              </a:rPr>
              <a:t>Field margins: 16 MS </a:t>
            </a:r>
          </a:p>
          <a:p>
            <a:pPr indent="-512762">
              <a:lnSpc>
                <a:spcPts val="2000"/>
              </a:lnSpc>
              <a:buClr>
                <a:srgbClr val="336699"/>
              </a:buClr>
              <a:buFont typeface="Wingdings" panose="05000000000000000000" pitchFamily="2" charset="2"/>
              <a:buChar char="§"/>
              <a:defRPr/>
            </a:pPr>
            <a:r>
              <a:rPr lang="en-GB" sz="1500" b="0" dirty="0" smtClean="0">
                <a:solidFill>
                  <a:srgbClr val="0F5494"/>
                </a:solidFill>
              </a:rPr>
              <a:t>Trees in line : 16 MS </a:t>
            </a:r>
          </a:p>
          <a:p>
            <a:pPr indent="-512762">
              <a:lnSpc>
                <a:spcPts val="2000"/>
              </a:lnSpc>
              <a:buClr>
                <a:srgbClr val="336699"/>
              </a:buClr>
              <a:buFont typeface="Wingdings" panose="05000000000000000000" pitchFamily="2" charset="2"/>
              <a:buChar char="§"/>
              <a:defRPr/>
            </a:pPr>
            <a:r>
              <a:rPr lang="en-GB" sz="1500" b="0" dirty="0">
                <a:solidFill>
                  <a:srgbClr val="0F5494"/>
                </a:solidFill>
              </a:rPr>
              <a:t>Ditches: 15 MS </a:t>
            </a:r>
          </a:p>
          <a:p>
            <a:pPr indent="-512762">
              <a:lnSpc>
                <a:spcPts val="2000"/>
              </a:lnSpc>
              <a:buClr>
                <a:srgbClr val="336699"/>
              </a:buClr>
              <a:buFont typeface="Wingdings" panose="05000000000000000000" pitchFamily="2" charset="2"/>
              <a:buChar char="§"/>
              <a:defRPr/>
            </a:pPr>
            <a:r>
              <a:rPr lang="en-GB" sz="1500" b="0" dirty="0" smtClean="0">
                <a:solidFill>
                  <a:srgbClr val="0F5494"/>
                </a:solidFill>
              </a:rPr>
              <a:t>Hedges: 13 MS </a:t>
            </a:r>
          </a:p>
          <a:p>
            <a:pPr indent="-512762">
              <a:lnSpc>
                <a:spcPts val="2000"/>
              </a:lnSpc>
              <a:buClr>
                <a:srgbClr val="336699"/>
              </a:buClr>
              <a:buFont typeface="Wingdings" panose="05000000000000000000" pitchFamily="2" charset="2"/>
              <a:buChar char="§"/>
              <a:defRPr/>
            </a:pPr>
            <a:r>
              <a:rPr lang="en-GB" sz="1500" b="0" dirty="0" smtClean="0">
                <a:solidFill>
                  <a:srgbClr val="0F5494"/>
                </a:solidFill>
              </a:rPr>
              <a:t>Isolated trees: 13 MS </a:t>
            </a:r>
          </a:p>
          <a:p>
            <a:pPr indent="-512762">
              <a:lnSpc>
                <a:spcPts val="2000"/>
              </a:lnSpc>
              <a:buClr>
                <a:srgbClr val="336699"/>
              </a:buClr>
              <a:buFont typeface="Wingdings" panose="05000000000000000000" pitchFamily="2" charset="2"/>
              <a:buChar char="§"/>
              <a:defRPr/>
            </a:pPr>
            <a:r>
              <a:rPr lang="en-GB" sz="1500" b="0" dirty="0" smtClean="0">
                <a:solidFill>
                  <a:srgbClr val="0F5494"/>
                </a:solidFill>
              </a:rPr>
              <a:t>Ponds: 12 MS</a:t>
            </a:r>
          </a:p>
          <a:p>
            <a:pPr indent="-512762">
              <a:lnSpc>
                <a:spcPts val="2000"/>
              </a:lnSpc>
              <a:buClr>
                <a:srgbClr val="336699"/>
              </a:buClr>
              <a:buFont typeface="Wingdings" panose="05000000000000000000" pitchFamily="2" charset="2"/>
              <a:buChar char="§"/>
              <a:defRPr/>
            </a:pPr>
            <a:r>
              <a:rPr lang="en-GB" sz="1500" b="0" dirty="0" smtClean="0">
                <a:solidFill>
                  <a:srgbClr val="0F5494"/>
                </a:solidFill>
              </a:rPr>
              <a:t>Traditional stone walls: 7 MS</a:t>
            </a:r>
          </a:p>
          <a:p>
            <a:pPr indent="-512762">
              <a:lnSpc>
                <a:spcPts val="2000"/>
              </a:lnSpc>
              <a:buClr>
                <a:srgbClr val="336699"/>
              </a:buClr>
              <a:buFont typeface="Wingdings" panose="05000000000000000000" pitchFamily="2" charset="2"/>
              <a:buChar char="§"/>
              <a:defRPr/>
            </a:pPr>
            <a:r>
              <a:rPr lang="en-GB" sz="1500" b="0" dirty="0" smtClean="0">
                <a:solidFill>
                  <a:srgbClr val="0F5494"/>
                </a:solidFill>
              </a:rPr>
              <a:t>Other LF: 12 MS</a:t>
            </a:r>
          </a:p>
          <a:p>
            <a:pPr indent="-512762">
              <a:defRPr/>
            </a:pPr>
            <a:endParaRPr lang="en-GB" sz="1800" b="0" dirty="0" smtClean="0">
              <a:solidFill>
                <a:srgbClr val="336699"/>
              </a:solidFill>
            </a:endParaRPr>
          </a:p>
          <a:p>
            <a:pPr indent="-512762">
              <a:defRPr/>
            </a:pPr>
            <a:r>
              <a:rPr lang="en-GB" sz="1600" dirty="0" smtClean="0">
                <a:solidFill>
                  <a:srgbClr val="336699"/>
                </a:solidFill>
              </a:rPr>
              <a:t>Choice between LF defined under Art 45 (set in DA) &amp; under Cross-compliance (CC) requirements </a:t>
            </a:r>
          </a:p>
          <a:p>
            <a:pPr indent="-512762">
              <a:defRPr/>
            </a:pPr>
            <a:endParaRPr lang="en-GB" sz="1800" b="0" dirty="0" smtClean="0">
              <a:solidFill>
                <a:schemeClr val="tx1"/>
              </a:solidFill>
            </a:endParaRPr>
          </a:p>
          <a:p>
            <a:pPr indent="-512762">
              <a:lnSpc>
                <a:spcPts val="2000"/>
              </a:lnSpc>
              <a:buClr>
                <a:srgbClr val="336699"/>
              </a:buClr>
              <a:buFont typeface="Wingdings" panose="05000000000000000000" pitchFamily="2" charset="2"/>
              <a:buChar char="§"/>
              <a:defRPr/>
            </a:pPr>
            <a:r>
              <a:rPr lang="en-GB" sz="1500" b="0" dirty="0" smtClean="0">
                <a:solidFill>
                  <a:srgbClr val="0F5494"/>
                </a:solidFill>
              </a:rPr>
              <a:t>4 MS will allow only LF defined under Art 45 </a:t>
            </a:r>
          </a:p>
          <a:p>
            <a:pPr indent="-512762">
              <a:lnSpc>
                <a:spcPts val="2000"/>
              </a:lnSpc>
              <a:buClr>
                <a:srgbClr val="336699"/>
              </a:buClr>
              <a:buFont typeface="Wingdings" panose="05000000000000000000" pitchFamily="2" charset="2"/>
              <a:buChar char="§"/>
              <a:defRPr/>
            </a:pPr>
            <a:r>
              <a:rPr lang="en-GB" sz="1500" b="0" dirty="0" smtClean="0">
                <a:solidFill>
                  <a:srgbClr val="0F5494"/>
                </a:solidFill>
              </a:rPr>
              <a:t>20 MS will allow both Art 45 and CC LF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it-IT" dirty="0" smtClean="0"/>
              <a:t>Ecological Focus Areas – sent by 1 October 2014 (III)</a:t>
            </a:r>
            <a:endParaRPr lang="en-GB" altLang="it-IT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67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585200" cy="504825"/>
          </a:xfrm>
        </p:spPr>
        <p:txBody>
          <a:bodyPr/>
          <a:lstStyle/>
          <a:p>
            <a:r>
              <a:rPr lang="en-GB" altLang="it-IT" dirty="0"/>
              <a:t/>
            </a:r>
            <a:br>
              <a:rPr lang="en-GB" altLang="it-IT" dirty="0"/>
            </a:br>
            <a:r>
              <a:rPr lang="en-GB" altLang="it-IT" dirty="0"/>
              <a:t>Ecological Focus Areas – sent by 1 October 2014 (</a:t>
            </a:r>
            <a:r>
              <a:rPr lang="en-GB" altLang="it-IT" dirty="0" smtClean="0"/>
              <a:t>IV)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1" y="1700931"/>
            <a:ext cx="8892479" cy="4824413"/>
          </a:xfrm>
        </p:spPr>
        <p:txBody>
          <a:bodyPr/>
          <a:lstStyle/>
          <a:p>
            <a:r>
              <a:rPr lang="en-GB" b="1" dirty="0" smtClean="0"/>
              <a:t>Short Rotation Coppice (SRC):</a:t>
            </a:r>
          </a:p>
          <a:p>
            <a:pPr>
              <a:buClr>
                <a:srgbClr val="336699"/>
              </a:buClr>
              <a:buFont typeface="Wingdings" panose="05000000000000000000" pitchFamily="2" charset="2"/>
              <a:buChar char="§"/>
            </a:pPr>
            <a:r>
              <a:rPr lang="en-GB" sz="1500" dirty="0" smtClean="0"/>
              <a:t>Between 2 to 11 species per MS</a:t>
            </a:r>
          </a:p>
          <a:p>
            <a:pPr>
              <a:buClr>
                <a:srgbClr val="336699"/>
              </a:buClr>
              <a:buFont typeface="Wingdings" panose="05000000000000000000" pitchFamily="2" charset="2"/>
              <a:buChar char="§"/>
            </a:pPr>
            <a:r>
              <a:rPr lang="en-GB" sz="1500" dirty="0" smtClean="0"/>
              <a:t>Most popular: willow (20 MS), poplar (</a:t>
            </a:r>
            <a:r>
              <a:rPr lang="en-GB" sz="1500" dirty="0" smtClean="0"/>
              <a:t>17 </a:t>
            </a:r>
            <a:r>
              <a:rPr lang="en-GB" sz="1500" dirty="0" smtClean="0"/>
              <a:t>MS), alder (14 MS), birch (11 MS) and ash (11 MS)</a:t>
            </a:r>
          </a:p>
          <a:p>
            <a:r>
              <a:rPr lang="en-GB" b="1" dirty="0" smtClean="0"/>
              <a:t>Catch </a:t>
            </a:r>
            <a:r>
              <a:rPr lang="en-GB" b="1" dirty="0" smtClean="0">
                <a:solidFill>
                  <a:srgbClr val="336699"/>
                </a:solidFill>
              </a:rPr>
              <a:t>crops (CC)</a:t>
            </a:r>
          </a:p>
          <a:p>
            <a:pPr>
              <a:buClr>
                <a:srgbClr val="336699"/>
              </a:buClr>
              <a:buFont typeface="Wingdings" panose="05000000000000000000" pitchFamily="2" charset="2"/>
              <a:buChar char="§"/>
            </a:pPr>
            <a:r>
              <a:rPr lang="en-GB" sz="1500" dirty="0" smtClean="0"/>
              <a:t>Different approaches to the setting of the required list of crop mixtures; often long list of crop species</a:t>
            </a:r>
          </a:p>
          <a:p>
            <a:pPr>
              <a:buClr>
                <a:srgbClr val="336699"/>
              </a:buClr>
              <a:buFont typeface="Wingdings" panose="05000000000000000000" pitchFamily="2" charset="2"/>
              <a:buChar char="§"/>
            </a:pPr>
            <a:r>
              <a:rPr lang="en-GB" sz="1500" dirty="0" smtClean="0"/>
              <a:t>Period of sowing usually between July &amp; September</a:t>
            </a:r>
          </a:p>
          <a:p>
            <a:pPr>
              <a:buClr>
                <a:srgbClr val="336699"/>
              </a:buClr>
              <a:buFont typeface="Wingdings" panose="05000000000000000000" pitchFamily="2" charset="2"/>
              <a:buChar char="§"/>
            </a:pPr>
            <a:r>
              <a:rPr lang="en-GB" sz="1500" dirty="0" smtClean="0"/>
              <a:t>Some MS developed criteria for the establishment of mixtures (max % for the main species) and on the minimum duration of CC on the field.</a:t>
            </a:r>
          </a:p>
          <a:p>
            <a:pPr marL="0" indent="0">
              <a:buClr>
                <a:srgbClr val="336699"/>
              </a:buClr>
            </a:pPr>
            <a:r>
              <a:rPr lang="en-GB" b="1" dirty="0" smtClean="0"/>
              <a:t>Nitrogen </a:t>
            </a:r>
            <a:r>
              <a:rPr lang="en-GB" b="1" dirty="0" smtClean="0">
                <a:solidFill>
                  <a:srgbClr val="336699"/>
                </a:solidFill>
              </a:rPr>
              <a:t>Fixing Crops (NFC)</a:t>
            </a:r>
          </a:p>
          <a:p>
            <a:pPr>
              <a:buClr>
                <a:srgbClr val="336699"/>
              </a:buClr>
              <a:buFont typeface="Wingdings" panose="05000000000000000000" pitchFamily="2" charset="2"/>
              <a:buChar char="§"/>
            </a:pPr>
            <a:r>
              <a:rPr lang="en-GB" sz="1500" dirty="0" smtClean="0"/>
              <a:t>Between 4 and 19 crops/MS</a:t>
            </a:r>
          </a:p>
          <a:p>
            <a:pPr>
              <a:buClr>
                <a:srgbClr val="336699"/>
              </a:buClr>
              <a:buFont typeface="Wingdings" panose="05000000000000000000" pitchFamily="2" charset="2"/>
              <a:buChar char="§"/>
            </a:pPr>
            <a:r>
              <a:rPr lang="en-GB" sz="1500" dirty="0" smtClean="0"/>
              <a:t>Most popular: </a:t>
            </a:r>
            <a:r>
              <a:rPr lang="en-GB" sz="1500" dirty="0" err="1"/>
              <a:t>f</a:t>
            </a:r>
            <a:r>
              <a:rPr lang="en-GB" sz="1500" dirty="0" err="1" smtClean="0"/>
              <a:t>aba</a:t>
            </a:r>
            <a:r>
              <a:rPr lang="en-GB" sz="1500" dirty="0" smtClean="0"/>
              <a:t> bean (all MS), pea (26 MS), alfalfa (</a:t>
            </a:r>
            <a:r>
              <a:rPr lang="en-GB" sz="1500" dirty="0" smtClean="0"/>
              <a:t>26 </a:t>
            </a:r>
            <a:r>
              <a:rPr lang="en-GB" sz="1500" dirty="0" smtClean="0"/>
              <a:t>MS), </a:t>
            </a:r>
            <a:r>
              <a:rPr lang="en-GB" sz="1500" dirty="0" err="1" smtClean="0"/>
              <a:t>lupin</a:t>
            </a:r>
            <a:r>
              <a:rPr lang="en-GB" sz="1500" dirty="0" smtClean="0"/>
              <a:t> (</a:t>
            </a:r>
            <a:r>
              <a:rPr lang="en-GB" sz="1500" dirty="0" smtClean="0"/>
              <a:t>24 </a:t>
            </a:r>
            <a:r>
              <a:rPr lang="en-GB" sz="1500" dirty="0" smtClean="0"/>
              <a:t>MS) and clover (</a:t>
            </a:r>
            <a:r>
              <a:rPr lang="en-GB" sz="1500" dirty="0" smtClean="0"/>
              <a:t>24 </a:t>
            </a:r>
            <a:r>
              <a:rPr lang="en-GB" sz="1500" dirty="0" smtClean="0"/>
              <a:t>MS). </a:t>
            </a:r>
          </a:p>
          <a:p>
            <a:pPr>
              <a:buClr>
                <a:srgbClr val="336699"/>
              </a:buClr>
              <a:buFont typeface="Wingdings" panose="05000000000000000000" pitchFamily="2" charset="2"/>
              <a:buChar char="§"/>
            </a:pPr>
            <a:r>
              <a:rPr lang="en-GB" sz="1500" dirty="0" smtClean="0"/>
              <a:t>Biodiversity criteria (selection of NFC): </a:t>
            </a:r>
            <a:r>
              <a:rPr lang="en-GB" sz="1500" dirty="0" smtClean="0"/>
              <a:t>the majority of </a:t>
            </a:r>
            <a:r>
              <a:rPr lang="en-GB" sz="1500" dirty="0" smtClean="0"/>
              <a:t>MS provided detailed </a:t>
            </a:r>
            <a:r>
              <a:rPr lang="en-GB" sz="1500" dirty="0" smtClean="0"/>
              <a:t>criteria, while </a:t>
            </a:r>
            <a:r>
              <a:rPr lang="en-GB" sz="1500" dirty="0" smtClean="0"/>
              <a:t>others </a:t>
            </a:r>
            <a:r>
              <a:rPr lang="en-GB" sz="1500" dirty="0" smtClean="0"/>
              <a:t>more generic </a:t>
            </a:r>
            <a:r>
              <a:rPr lang="en-GB" sz="1500" dirty="0" smtClean="0"/>
              <a:t>ones</a:t>
            </a:r>
          </a:p>
          <a:p>
            <a:pPr>
              <a:buClr>
                <a:srgbClr val="336699"/>
              </a:buClr>
              <a:buFont typeface="Wingdings" panose="05000000000000000000" pitchFamily="2" charset="2"/>
              <a:buChar char="§"/>
            </a:pPr>
            <a:r>
              <a:rPr lang="en-GB" sz="1500" dirty="0" smtClean="0"/>
              <a:t>Geographic criteria: </a:t>
            </a:r>
            <a:r>
              <a:rPr lang="en-GB" sz="1500" dirty="0" smtClean="0"/>
              <a:t>many MS </a:t>
            </a:r>
            <a:r>
              <a:rPr lang="en-GB" sz="1500" dirty="0" smtClean="0"/>
              <a:t>decided to allow NFC on the whole territory in light of the Nitrates directive. Some MS </a:t>
            </a:r>
            <a:r>
              <a:rPr lang="en-GB" sz="1500" dirty="0" smtClean="0"/>
              <a:t>introduced specific conditions.</a:t>
            </a:r>
            <a:endParaRPr lang="en-GB" sz="1500" dirty="0" smtClean="0"/>
          </a:p>
          <a:p>
            <a:pPr>
              <a:buClr>
                <a:srgbClr val="336699"/>
              </a:buClr>
              <a:buFont typeface="Wingdings" panose="05000000000000000000" pitchFamily="2" charset="2"/>
              <a:buChar char="§"/>
            </a:pP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C09D60-8BE9-4B21-82C4-33D2BFF10AB2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841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051967"/>
            <a:ext cx="8585200" cy="504825"/>
          </a:xfrm>
        </p:spPr>
        <p:txBody>
          <a:bodyPr/>
          <a:lstStyle/>
          <a:p>
            <a:pPr eaLnBrk="1" hangingPunct="1"/>
            <a:r>
              <a:rPr lang="en-GB" altLang="it-IT" dirty="0" smtClean="0"/>
              <a:t>Ecological Focus Areas </a:t>
            </a:r>
            <a:r>
              <a:rPr lang="en-GB" altLang="it-IT" dirty="0"/>
              <a:t>– </a:t>
            </a:r>
            <a:r>
              <a:rPr lang="en-GB" altLang="it-IT" dirty="0" smtClean="0"/>
              <a:t>Assessment</a:t>
            </a:r>
            <a:endParaRPr lang="en-GB" altLang="it-IT" dirty="0" smtClean="0">
              <a:solidFill>
                <a:srgbClr val="FF0000"/>
              </a:solidFill>
            </a:endParaRPr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CF51E3D1-5017-476A-9504-BB1BADA486C6}" type="slidenum">
              <a:rPr lang="en-GB" altLang="it-IT" sz="1000" smtClean="0">
                <a:solidFill>
                  <a:schemeClr val="bg1"/>
                </a:solidFill>
              </a:rPr>
              <a:pPr eaLnBrk="1" hangingPunct="1"/>
              <a:t>9</a:t>
            </a:fld>
            <a:endParaRPr lang="en-GB" altLang="it-IT" sz="1000" dirty="0" smtClean="0">
              <a:solidFill>
                <a:schemeClr val="bg1"/>
              </a:solidFill>
            </a:endParaRPr>
          </a:p>
        </p:txBody>
      </p:sp>
      <p:sp>
        <p:nvSpPr>
          <p:cNvPr id="10246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916832"/>
            <a:ext cx="8437811" cy="3960440"/>
          </a:xfrm>
        </p:spPr>
        <p:txBody>
          <a:bodyPr/>
          <a:lstStyle/>
          <a:p>
            <a:pPr marL="1588" lvl="1" indent="0" eaLnBrk="1" hangingPunct="1">
              <a:buFontTx/>
              <a:buNone/>
              <a:defRPr/>
            </a:pPr>
            <a:endParaRPr lang="en-GB" sz="900" b="1" dirty="0" smtClean="0"/>
          </a:p>
          <a:p>
            <a:pPr marL="344488" lvl="1" indent="-342900" eaLnBrk="1" hangingPunct="1">
              <a:defRPr/>
            </a:pPr>
            <a:r>
              <a:rPr lang="en-GB" sz="1800" b="1" dirty="0" smtClean="0">
                <a:solidFill>
                  <a:srgbClr val="336699"/>
                </a:solidFill>
              </a:rPr>
              <a:t>In principle one-shot notification, but flexibility given to MS</a:t>
            </a:r>
          </a:p>
          <a:p>
            <a:pPr marL="744538" lvl="2" indent="-342900" eaLnBrk="1" hangingPunct="1">
              <a:defRPr/>
            </a:pPr>
            <a:r>
              <a:rPr lang="en-GB" sz="1600" dirty="0" smtClean="0">
                <a:solidFill>
                  <a:srgbClr val="336699"/>
                </a:solidFill>
              </a:rPr>
              <a:t>Phasing-in allowed in notification 2014</a:t>
            </a:r>
          </a:p>
          <a:p>
            <a:pPr marL="744538" lvl="2" indent="-342900" eaLnBrk="1" hangingPunct="1">
              <a:defRPr/>
            </a:pPr>
            <a:r>
              <a:rPr lang="en-GB" sz="1600" dirty="0" smtClean="0">
                <a:solidFill>
                  <a:srgbClr val="336699"/>
                </a:solidFill>
              </a:rPr>
              <a:t>Annual changes (to be developed)</a:t>
            </a:r>
          </a:p>
          <a:p>
            <a:pPr marL="344488" lvl="1" indent="-342900" eaLnBrk="1" hangingPunct="1">
              <a:defRPr/>
            </a:pPr>
            <a:r>
              <a:rPr lang="en-GB" sz="1800" dirty="0" smtClean="0">
                <a:solidFill>
                  <a:srgbClr val="336699"/>
                </a:solidFill>
              </a:rPr>
              <a:t>First part (EFA types – factors) by 1 August 2014 + detailed information by 1 October 2014</a:t>
            </a:r>
          </a:p>
          <a:p>
            <a:pPr marL="344488" lvl="1" indent="-342900" eaLnBrk="1" hangingPunct="1">
              <a:defRPr/>
            </a:pPr>
            <a:r>
              <a:rPr lang="en-GB" sz="1800" b="1" dirty="0" smtClean="0">
                <a:solidFill>
                  <a:srgbClr val="336699"/>
                </a:solidFill>
              </a:rPr>
              <a:t>Letters to MS sent in January</a:t>
            </a:r>
          </a:p>
          <a:p>
            <a:pPr marL="744538" lvl="2" indent="-342900" eaLnBrk="1" hangingPunct="1">
              <a:defRPr/>
            </a:pPr>
            <a:r>
              <a:rPr lang="en-GB" sz="1600" dirty="0" smtClean="0">
                <a:solidFill>
                  <a:srgbClr val="0F5494"/>
                </a:solidFill>
              </a:rPr>
              <a:t>To all MS</a:t>
            </a:r>
          </a:p>
          <a:p>
            <a:pPr marL="744538" lvl="2" indent="-342900" eaLnBrk="1" hangingPunct="1">
              <a:defRPr/>
            </a:pPr>
            <a:r>
              <a:rPr lang="en-GB" sz="1600" dirty="0" smtClean="0">
                <a:solidFill>
                  <a:srgbClr val="0F5494"/>
                </a:solidFill>
              </a:rPr>
              <a:t>Standard "caveats" divided in 4 categories regarding compliance with legislation (missing information</a:t>
            </a:r>
            <a:r>
              <a:rPr lang="en-GB" sz="1600" dirty="0">
                <a:solidFill>
                  <a:srgbClr val="0F5494"/>
                </a:solidFill>
              </a:rPr>
              <a:t>, insufficient </a:t>
            </a:r>
            <a:r>
              <a:rPr lang="en-GB" sz="1600" dirty="0" smtClean="0">
                <a:solidFill>
                  <a:srgbClr val="0F5494"/>
                </a:solidFill>
              </a:rPr>
              <a:t>justifications, serious doubts, not compliant)</a:t>
            </a:r>
          </a:p>
          <a:p>
            <a:pPr marL="344488" lvl="1" indent="-342900" eaLnBrk="1" hangingPunct="1">
              <a:defRPr/>
            </a:pPr>
            <a:r>
              <a:rPr lang="en-GB" sz="1800" b="1" dirty="0" smtClean="0">
                <a:solidFill>
                  <a:srgbClr val="0F5494"/>
                </a:solidFill>
              </a:rPr>
              <a:t>MS reaction until 10 </a:t>
            </a:r>
            <a:r>
              <a:rPr lang="en-GB" sz="1800" b="1" dirty="0" smtClean="0">
                <a:solidFill>
                  <a:srgbClr val="0F5494"/>
                </a:solidFill>
              </a:rPr>
              <a:t>April: </a:t>
            </a:r>
            <a:r>
              <a:rPr lang="en-GB" sz="1800" dirty="0" smtClean="0">
                <a:solidFill>
                  <a:srgbClr val="0F5494"/>
                </a:solidFill>
              </a:rPr>
              <a:t>all MS (but 3) reacted, adapting the decisions to the comments received</a:t>
            </a:r>
            <a:endParaRPr lang="it-IT" sz="2000" dirty="0" smtClean="0"/>
          </a:p>
          <a:p>
            <a:pPr marL="1588" lvl="1" indent="0" eaLnBrk="1" hangingPunct="1">
              <a:buFontTx/>
              <a:buNone/>
              <a:defRPr/>
            </a:pPr>
            <a:endParaRPr lang="en-GB" altLang="it-IT" sz="2400" b="1" dirty="0" smtClean="0"/>
          </a:p>
          <a:p>
            <a:pPr eaLnBrk="1" hangingPunct="1">
              <a:defRPr/>
            </a:pPr>
            <a:endParaRPr lang="en-GB" altLang="it-IT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413681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7417</TotalTime>
  <Words>1268</Words>
  <Application>Microsoft Office PowerPoint</Application>
  <PresentationFormat>On-screen Show (4:3)</PresentationFormat>
  <Paragraphs>344</Paragraphs>
  <Slides>11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2_Slide_Master</vt:lpstr>
      <vt:lpstr>1_Slide_Master</vt:lpstr>
      <vt:lpstr>PowerPoint Presentation</vt:lpstr>
      <vt:lpstr>PowerPoint Presentation</vt:lpstr>
      <vt:lpstr>PowerPoint Presentation</vt:lpstr>
      <vt:lpstr>Equivalent practices – sent by 1 August 2014</vt:lpstr>
      <vt:lpstr>Ecological Focus Areas – sent by 1 August 2014 (I)</vt:lpstr>
      <vt:lpstr>Ecological Focus Areas – sent by 1 August 2014 (II)</vt:lpstr>
      <vt:lpstr>Ecological Focus Areas – sent by 1 October 2014 (III)</vt:lpstr>
      <vt:lpstr> Ecological Focus Areas – sent by 1 October 2014 (IV) </vt:lpstr>
      <vt:lpstr>Ecological Focus Areas – Assessment</vt:lpstr>
      <vt:lpstr>Environmentally Sensitive Permanent Grassland (ESPG) Sent by 15 December 2014</vt:lpstr>
      <vt:lpstr>Greening – The next notifications wave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FURLAN Andrea (AGRI)</cp:lastModifiedBy>
  <cp:revision>556</cp:revision>
  <cp:lastPrinted>2015-01-28T15:32:34Z</cp:lastPrinted>
  <dcterms:created xsi:type="dcterms:W3CDTF">2011-10-28T10:25:18Z</dcterms:created>
  <dcterms:modified xsi:type="dcterms:W3CDTF">2015-05-05T07:38:50Z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