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1"/>
  </p:sldMasterIdLst>
  <p:notesMasterIdLst>
    <p:notesMasterId r:id="rId8"/>
  </p:notesMasterIdLst>
  <p:handoutMasterIdLst>
    <p:handoutMasterId r:id="rId9"/>
  </p:handoutMasterIdLst>
  <p:sldIdLst>
    <p:sldId id="256" r:id="rId2"/>
    <p:sldId id="257" r:id="rId3"/>
    <p:sldId id="264" r:id="rId4"/>
    <p:sldId id="265" r:id="rId5"/>
    <p:sldId id="266" r:id="rId6"/>
    <p:sldId id="263" r:id="rId7"/>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006666"/>
    <a:srgbClr val="0033CC"/>
    <a:srgbClr val="A50021"/>
    <a:srgbClr val="467A39"/>
    <a:srgbClr val="3166CF"/>
    <a:srgbClr val="0F5494"/>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315" autoAdjust="0"/>
    <p:restoredTop sz="88343" autoAdjust="0"/>
  </p:normalViewPr>
  <p:slideViewPr>
    <p:cSldViewPr>
      <p:cViewPr>
        <p:scale>
          <a:sx n="121" d="100"/>
          <a:sy n="121" d="100"/>
        </p:scale>
        <p:origin x="-1182" y="6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972"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5445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5445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lgn="r">
              <a:defRPr sz="1200" b="0">
                <a:solidFill>
                  <a:schemeClr val="tx1"/>
                </a:solidFill>
                <a:latin typeface="Arial" charset="0"/>
              </a:defRPr>
            </a:lvl1pPr>
          </a:lstStyle>
          <a:p>
            <a:pPr>
              <a:defRPr/>
            </a:pPr>
            <a:fld id="{BF9742E2-268B-40BD-BB6D-F991FBF694E0}" type="slidenum">
              <a:rPr lang="en-GB"/>
              <a:pPr>
                <a:defRPr/>
              </a:pPr>
              <a:t>‹#›</a:t>
            </a:fld>
            <a:endParaRPr lang="en-GB" dirty="0"/>
          </a:p>
        </p:txBody>
      </p:sp>
    </p:spTree>
    <p:extLst>
      <p:ext uri="{BB962C8B-B14F-4D97-AF65-F5344CB8AC3E}">
        <p14:creationId xmlns:p14="http://schemas.microsoft.com/office/powerpoint/2010/main" val="5515123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54450" y="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lvl1pPr algn="r">
              <a:defRPr sz="1200" b="0">
                <a:solidFill>
                  <a:schemeClr val="tx1"/>
                </a:solidFill>
                <a:latin typeface="Arial" charset="0"/>
              </a:defRPr>
            </a:lvl1pPr>
          </a:lstStyle>
          <a:p>
            <a:pPr>
              <a:defRPr/>
            </a:pPr>
            <a:endParaRPr lang="en-GB" dirty="0"/>
          </a:p>
        </p:txBody>
      </p:sp>
      <p:sp>
        <p:nvSpPr>
          <p:cNvPr id="25604" name="Rectangle 4"/>
          <p:cNvSpPr>
            <a:spLocks noGrp="1" noRot="1" noChangeAspect="1" noChangeArrowheads="1" noTextEdit="1"/>
          </p:cNvSpPr>
          <p:nvPr>
            <p:ph type="sldImg" idx="2"/>
          </p:nvPr>
        </p:nvSpPr>
        <p:spPr bwMode="auto">
          <a:xfrm>
            <a:off x="917575" y="746125"/>
            <a:ext cx="4972050"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38" y="4722813"/>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defRPr sz="1200" b="0">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54450" y="9444038"/>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1" tIns="45710" rIns="91421" bIns="45710" numCol="1" anchor="b" anchorCtr="0" compatLnSpc="1">
            <a:prstTxWarp prst="textNoShape">
              <a:avLst/>
            </a:prstTxWarp>
          </a:bodyPr>
          <a:lstStyle>
            <a:lvl1pPr algn="r">
              <a:defRPr sz="1200" b="0">
                <a:solidFill>
                  <a:schemeClr val="tx1"/>
                </a:solidFill>
                <a:latin typeface="Arial" charset="0"/>
              </a:defRPr>
            </a:lvl1pPr>
          </a:lstStyle>
          <a:p>
            <a:pPr>
              <a:defRPr/>
            </a:pPr>
            <a:fld id="{719972F3-C07B-4BCE-9095-CBC49A0F17B8}" type="slidenum">
              <a:rPr lang="en-GB"/>
              <a:pPr>
                <a:defRPr/>
              </a:pPr>
              <a:t>‹#›</a:t>
            </a:fld>
            <a:endParaRPr lang="en-GB" dirty="0"/>
          </a:p>
        </p:txBody>
      </p:sp>
    </p:spTree>
    <p:extLst>
      <p:ext uri="{BB962C8B-B14F-4D97-AF65-F5344CB8AC3E}">
        <p14:creationId xmlns:p14="http://schemas.microsoft.com/office/powerpoint/2010/main" val="19931305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19972F3-C07B-4BCE-9095-CBC49A0F17B8}" type="slidenum">
              <a:rPr lang="en-GB" smtClean="0"/>
              <a:pPr>
                <a:defRPr/>
              </a:pPr>
              <a:t>1</a:t>
            </a:fld>
            <a:endParaRPr lang="en-GB" dirty="0"/>
          </a:p>
        </p:txBody>
      </p:sp>
    </p:spTree>
    <p:extLst>
      <p:ext uri="{BB962C8B-B14F-4D97-AF65-F5344CB8AC3E}">
        <p14:creationId xmlns:p14="http://schemas.microsoft.com/office/powerpoint/2010/main" val="2681878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a:defRPr/>
            </a:pPr>
            <a:fld id="{719972F3-C07B-4BCE-9095-CBC49A0F17B8}" type="slidenum">
              <a:rPr lang="en-GB" smtClean="0"/>
              <a:pPr>
                <a:defRPr/>
              </a:pPr>
              <a:t>2</a:t>
            </a:fld>
            <a:endParaRPr lang="en-GB" dirty="0"/>
          </a:p>
        </p:txBody>
      </p:sp>
    </p:spTree>
    <p:extLst>
      <p:ext uri="{BB962C8B-B14F-4D97-AF65-F5344CB8AC3E}">
        <p14:creationId xmlns:p14="http://schemas.microsoft.com/office/powerpoint/2010/main" val="2275258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4088" y="147638"/>
            <a:ext cx="4972050" cy="3730625"/>
          </a:xfrm>
        </p:spPr>
      </p:sp>
      <p:sp>
        <p:nvSpPr>
          <p:cNvPr id="3" name="Notes Placeholder 2"/>
          <p:cNvSpPr>
            <a:spLocks noGrp="1"/>
          </p:cNvSpPr>
          <p:nvPr>
            <p:ph type="body" idx="1"/>
          </p:nvPr>
        </p:nvSpPr>
        <p:spPr>
          <a:xfrm>
            <a:off x="450478" y="3963938"/>
            <a:ext cx="5976664" cy="5544616"/>
          </a:xfrm>
        </p:spPr>
        <p:txBody>
          <a:bodyPr/>
          <a:lstStyle/>
          <a:p>
            <a:pPr marL="0" indent="0">
              <a:buFontTx/>
              <a:buNone/>
            </a:pPr>
            <a:endParaRPr lang="en-GB" dirty="0"/>
          </a:p>
        </p:txBody>
      </p:sp>
      <p:sp>
        <p:nvSpPr>
          <p:cNvPr id="4" name="Slide Number Placeholder 3"/>
          <p:cNvSpPr>
            <a:spLocks noGrp="1"/>
          </p:cNvSpPr>
          <p:nvPr>
            <p:ph type="sldNum" sz="quarter" idx="10"/>
          </p:nvPr>
        </p:nvSpPr>
        <p:spPr/>
        <p:txBody>
          <a:bodyPr/>
          <a:lstStyle/>
          <a:p>
            <a:pPr>
              <a:defRPr/>
            </a:pPr>
            <a:fld id="{719972F3-C07B-4BCE-9095-CBC49A0F17B8}" type="slidenum">
              <a:rPr lang="en-GB" smtClean="0"/>
              <a:pPr>
                <a:defRPr/>
              </a:pPr>
              <a:t>3</a:t>
            </a:fld>
            <a:endParaRPr lang="en-GB" dirty="0"/>
          </a:p>
        </p:txBody>
      </p:sp>
    </p:spTree>
    <p:extLst>
      <p:ext uri="{BB962C8B-B14F-4D97-AF65-F5344CB8AC3E}">
        <p14:creationId xmlns:p14="http://schemas.microsoft.com/office/powerpoint/2010/main" val="2863054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19972F3-C07B-4BCE-9095-CBC49A0F17B8}" type="slidenum">
              <a:rPr lang="en-GB" smtClean="0"/>
              <a:pPr>
                <a:defRPr/>
              </a:pPr>
              <a:t>4</a:t>
            </a:fld>
            <a:endParaRPr lang="en-GB" dirty="0"/>
          </a:p>
        </p:txBody>
      </p:sp>
    </p:spTree>
    <p:extLst>
      <p:ext uri="{BB962C8B-B14F-4D97-AF65-F5344CB8AC3E}">
        <p14:creationId xmlns:p14="http://schemas.microsoft.com/office/powerpoint/2010/main" val="25058884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a:defRPr/>
            </a:pPr>
            <a:fld id="{719972F3-C07B-4BCE-9095-CBC49A0F17B8}" type="slidenum">
              <a:rPr lang="en-GB" smtClean="0"/>
              <a:pPr>
                <a:defRPr/>
              </a:pPr>
              <a:t>5</a:t>
            </a:fld>
            <a:endParaRPr lang="en-GB" dirty="0"/>
          </a:p>
        </p:txBody>
      </p:sp>
    </p:spTree>
    <p:extLst>
      <p:ext uri="{BB962C8B-B14F-4D97-AF65-F5344CB8AC3E}">
        <p14:creationId xmlns:p14="http://schemas.microsoft.com/office/powerpoint/2010/main" val="2275258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defTabSz="958850" eaLnBrk="0" hangingPunct="0">
              <a:defRPr sz="1600">
                <a:solidFill>
                  <a:schemeClr val="tx1"/>
                </a:solidFill>
                <a:latin typeface="Arial" charset="0"/>
              </a:defRPr>
            </a:lvl1pPr>
            <a:lvl2pPr marL="742950" indent="-285750" defTabSz="958850" eaLnBrk="0" hangingPunct="0">
              <a:defRPr sz="1600">
                <a:solidFill>
                  <a:schemeClr val="tx1"/>
                </a:solidFill>
                <a:latin typeface="Arial" charset="0"/>
              </a:defRPr>
            </a:lvl2pPr>
            <a:lvl3pPr marL="1143000" indent="-228600" defTabSz="958850" eaLnBrk="0" hangingPunct="0">
              <a:defRPr sz="1600">
                <a:solidFill>
                  <a:schemeClr val="tx1"/>
                </a:solidFill>
                <a:latin typeface="Arial" charset="0"/>
              </a:defRPr>
            </a:lvl3pPr>
            <a:lvl4pPr marL="1600200" indent="-228600" defTabSz="958850" eaLnBrk="0" hangingPunct="0">
              <a:defRPr sz="1600">
                <a:solidFill>
                  <a:schemeClr val="tx1"/>
                </a:solidFill>
                <a:latin typeface="Arial" charset="0"/>
              </a:defRPr>
            </a:lvl4pPr>
            <a:lvl5pPr marL="2057400" indent="-228600" defTabSz="958850" eaLnBrk="0" hangingPunct="0">
              <a:defRPr sz="1600">
                <a:solidFill>
                  <a:schemeClr val="tx1"/>
                </a:solidFill>
                <a:latin typeface="Arial" charset="0"/>
              </a:defRPr>
            </a:lvl5pPr>
            <a:lvl6pPr marL="2514600" indent="-228600" defTabSz="958850" eaLnBrk="0" fontAlgn="base" hangingPunct="0">
              <a:spcBef>
                <a:spcPct val="0"/>
              </a:spcBef>
              <a:spcAft>
                <a:spcPct val="0"/>
              </a:spcAft>
              <a:defRPr sz="1600">
                <a:solidFill>
                  <a:schemeClr val="tx1"/>
                </a:solidFill>
                <a:latin typeface="Arial" charset="0"/>
              </a:defRPr>
            </a:lvl6pPr>
            <a:lvl7pPr marL="2971800" indent="-228600" defTabSz="958850" eaLnBrk="0" fontAlgn="base" hangingPunct="0">
              <a:spcBef>
                <a:spcPct val="0"/>
              </a:spcBef>
              <a:spcAft>
                <a:spcPct val="0"/>
              </a:spcAft>
              <a:defRPr sz="1600">
                <a:solidFill>
                  <a:schemeClr val="tx1"/>
                </a:solidFill>
                <a:latin typeface="Arial" charset="0"/>
              </a:defRPr>
            </a:lvl7pPr>
            <a:lvl8pPr marL="3429000" indent="-228600" defTabSz="958850" eaLnBrk="0" fontAlgn="base" hangingPunct="0">
              <a:spcBef>
                <a:spcPct val="0"/>
              </a:spcBef>
              <a:spcAft>
                <a:spcPct val="0"/>
              </a:spcAft>
              <a:defRPr sz="1600">
                <a:solidFill>
                  <a:schemeClr val="tx1"/>
                </a:solidFill>
                <a:latin typeface="Arial" charset="0"/>
              </a:defRPr>
            </a:lvl8pPr>
            <a:lvl9pPr marL="3886200" indent="-228600" defTabSz="958850" eaLnBrk="0" fontAlgn="base" hangingPunct="0">
              <a:spcBef>
                <a:spcPct val="0"/>
              </a:spcBef>
              <a:spcAft>
                <a:spcPct val="0"/>
              </a:spcAft>
              <a:defRPr sz="1600">
                <a:solidFill>
                  <a:schemeClr val="tx1"/>
                </a:solidFill>
                <a:latin typeface="Arial" charset="0"/>
              </a:defRPr>
            </a:lvl9pPr>
          </a:lstStyle>
          <a:p>
            <a:pPr eaLnBrk="1" hangingPunct="1"/>
            <a:fld id="{73B09235-671A-46D6-972A-577EF59B35C1}" type="slidenum">
              <a:rPr lang="en-GB" altLang="en-US" sz="1300" smtClean="0">
                <a:solidFill>
                  <a:prstClr val="black"/>
                </a:solidFill>
              </a:rPr>
              <a:pPr eaLnBrk="1" hangingPunct="1"/>
              <a:t>6</a:t>
            </a:fld>
            <a:endParaRPr lang="en-GB" altLang="en-US" sz="1300" dirty="0" smtClean="0">
              <a:solidFill>
                <a:prstClr val="black"/>
              </a:solidFill>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fr-BE"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defRPr/>
            </a:pPr>
            <a:endParaRPr lang="en-US" altLang="en-US" dirty="0" smtClean="0"/>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dirty="0"/>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dirty="0"/>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AB95D645-E4A9-4008-8B2B-60B6E6057115}" type="slidenum">
              <a:rPr lang="en-GB"/>
              <a:pPr>
                <a:defRPr/>
              </a:pPr>
              <a:t>‹#›</a:t>
            </a:fld>
            <a:endParaRPr lang="en-GB" dirty="0"/>
          </a:p>
        </p:txBody>
      </p:sp>
    </p:spTree>
    <p:extLst>
      <p:ext uri="{BB962C8B-B14F-4D97-AF65-F5344CB8AC3E}">
        <p14:creationId xmlns:p14="http://schemas.microsoft.com/office/powerpoint/2010/main" val="11379154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72A79EBC-6F38-4B60-B6FE-ED6E8A60120C}" type="slidenum">
              <a:rPr lang="en-GB"/>
              <a:pPr>
                <a:defRPr/>
              </a:pPr>
              <a:t>‹#›</a:t>
            </a:fld>
            <a:endParaRPr lang="en-GB" dirty="0"/>
          </a:p>
        </p:txBody>
      </p:sp>
    </p:spTree>
    <p:extLst>
      <p:ext uri="{BB962C8B-B14F-4D97-AF65-F5344CB8AC3E}">
        <p14:creationId xmlns:p14="http://schemas.microsoft.com/office/powerpoint/2010/main" val="95243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8B6E19A3-6383-4B2F-A1D2-69F0714253ED}" type="slidenum">
              <a:rPr lang="en-GB"/>
              <a:pPr>
                <a:defRPr/>
              </a:pPr>
              <a:t>‹#›</a:t>
            </a:fld>
            <a:endParaRPr lang="en-GB" dirty="0"/>
          </a:p>
        </p:txBody>
      </p:sp>
    </p:spTree>
    <p:extLst>
      <p:ext uri="{BB962C8B-B14F-4D97-AF65-F5344CB8AC3E}">
        <p14:creationId xmlns:p14="http://schemas.microsoft.com/office/powerpoint/2010/main" val="8475278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F8125257-005D-432B-88C4-49292F9B8B9B}" type="slidenum">
              <a:rPr lang="en-GB"/>
              <a:pPr>
                <a:defRPr/>
              </a:pPr>
              <a:t>‹#›</a:t>
            </a:fld>
            <a:endParaRPr lang="en-GB" dirty="0"/>
          </a:p>
        </p:txBody>
      </p:sp>
    </p:spTree>
    <p:extLst>
      <p:ext uri="{BB962C8B-B14F-4D97-AF65-F5344CB8AC3E}">
        <p14:creationId xmlns:p14="http://schemas.microsoft.com/office/powerpoint/2010/main" val="4225241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C2289148-EDCB-4F08-8B44-6A102AB1B501}" type="slidenum">
              <a:rPr lang="en-GB"/>
              <a:pPr>
                <a:defRPr/>
              </a:pPr>
              <a:t>‹#›</a:t>
            </a:fld>
            <a:endParaRPr lang="en-GB" dirty="0"/>
          </a:p>
        </p:txBody>
      </p:sp>
    </p:spTree>
    <p:extLst>
      <p:ext uri="{BB962C8B-B14F-4D97-AF65-F5344CB8AC3E}">
        <p14:creationId xmlns:p14="http://schemas.microsoft.com/office/powerpoint/2010/main" val="862533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marL="3175"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defRPr/>
            </a:pPr>
            <a:endParaRPr lang="en-US" altLang="en-US" dirty="0" smtClean="0"/>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dirty="0"/>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dirty="0"/>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D751677A-D2F6-4340-91AB-56D30783C70E}" type="slidenum">
              <a:rPr lang="en-GB"/>
              <a:pPr>
                <a:defRPr/>
              </a:pPr>
              <a:t>‹#›</a:t>
            </a:fld>
            <a:endParaRPr lang="en-GB" dirty="0"/>
          </a:p>
        </p:txBody>
      </p:sp>
    </p:spTree>
    <p:extLst>
      <p:ext uri="{BB962C8B-B14F-4D97-AF65-F5344CB8AC3E}">
        <p14:creationId xmlns:p14="http://schemas.microsoft.com/office/powerpoint/2010/main" val="2457331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dirty="0"/>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dirty="0"/>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4A74B27A-F079-4F26-9545-078D8A7EF2C5}" type="slidenum">
              <a:rPr lang="en-GB"/>
              <a:pPr>
                <a:defRPr/>
              </a:pPr>
              <a:t>‹#›</a:t>
            </a:fld>
            <a:endParaRPr lang="en-GB" dirty="0"/>
          </a:p>
        </p:txBody>
      </p:sp>
    </p:spTree>
    <p:extLst>
      <p:ext uri="{BB962C8B-B14F-4D97-AF65-F5344CB8AC3E}">
        <p14:creationId xmlns:p14="http://schemas.microsoft.com/office/powerpoint/2010/main" val="1781677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6E9D48AF-31AE-409E-8922-F32D569FCF08}" type="slidenum">
              <a:rPr lang="en-GB"/>
              <a:pPr>
                <a:defRPr/>
              </a:pPr>
              <a:t>‹#›</a:t>
            </a:fld>
            <a:endParaRPr lang="en-GB" dirty="0"/>
          </a:p>
        </p:txBody>
      </p:sp>
    </p:spTree>
    <p:extLst>
      <p:ext uri="{BB962C8B-B14F-4D97-AF65-F5344CB8AC3E}">
        <p14:creationId xmlns:p14="http://schemas.microsoft.com/office/powerpoint/2010/main" val="2260323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2FD2AAE-6F27-48C5-9D12-43DEA01A0837}" type="slidenum">
              <a:rPr lang="en-GB"/>
              <a:pPr>
                <a:defRPr/>
              </a:pPr>
              <a:t>‹#›</a:t>
            </a:fld>
            <a:endParaRPr lang="en-GB" dirty="0"/>
          </a:p>
        </p:txBody>
      </p:sp>
    </p:spTree>
    <p:extLst>
      <p:ext uri="{BB962C8B-B14F-4D97-AF65-F5344CB8AC3E}">
        <p14:creationId xmlns:p14="http://schemas.microsoft.com/office/powerpoint/2010/main" val="4203473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D14D7888-9FEC-48DB-BD11-3D7759424740}" type="slidenum">
              <a:rPr lang="en-GB"/>
              <a:pPr>
                <a:defRPr/>
              </a:pPr>
              <a:t>‹#›</a:t>
            </a:fld>
            <a:endParaRPr lang="en-GB" dirty="0"/>
          </a:p>
        </p:txBody>
      </p:sp>
    </p:spTree>
    <p:extLst>
      <p:ext uri="{BB962C8B-B14F-4D97-AF65-F5344CB8AC3E}">
        <p14:creationId xmlns:p14="http://schemas.microsoft.com/office/powerpoint/2010/main" val="641651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5CF22C8B-70A9-446F-8313-08AE5EA88171}" type="slidenum">
              <a:rPr lang="en-GB"/>
              <a:pPr>
                <a:defRPr/>
              </a:pPr>
              <a:t>‹#›</a:t>
            </a:fld>
            <a:endParaRPr lang="en-GB" dirty="0"/>
          </a:p>
        </p:txBody>
      </p:sp>
    </p:spTree>
    <p:extLst>
      <p:ext uri="{BB962C8B-B14F-4D97-AF65-F5344CB8AC3E}">
        <p14:creationId xmlns:p14="http://schemas.microsoft.com/office/powerpoint/2010/main" val="1259102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ACD5A5CA-56CB-4C23-AC2A-0E1C4DB48200}" type="slidenum">
              <a:rPr lang="en-GB"/>
              <a:pPr>
                <a:defRPr/>
              </a:pPr>
              <a:t>‹#›</a:t>
            </a:fld>
            <a:endParaRPr lang="en-GB" dirty="0"/>
          </a:p>
        </p:txBody>
      </p:sp>
    </p:spTree>
    <p:extLst>
      <p:ext uri="{BB962C8B-B14F-4D97-AF65-F5344CB8AC3E}">
        <p14:creationId xmlns:p14="http://schemas.microsoft.com/office/powerpoint/2010/main" val="266114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C02B699E-3533-42BF-8333-E1D8810E1855}" type="slidenum">
              <a:rPr lang="en-GB"/>
              <a:pPr>
                <a:defRPr/>
              </a:pPr>
              <a:t>‹#›</a:t>
            </a:fld>
            <a:endParaRPr lang="en-GB" dirty="0"/>
          </a:p>
        </p:txBody>
      </p:sp>
    </p:spTree>
    <p:extLst>
      <p:ext uri="{BB962C8B-B14F-4D97-AF65-F5344CB8AC3E}">
        <p14:creationId xmlns:p14="http://schemas.microsoft.com/office/powerpoint/2010/main" val="77393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dirty="0"/>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31F7A9B6-8460-4161-8DB6-EFE3120B2356}"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762" r:id="rId1"/>
    <p:sldLayoutId id="2147485763" r:id="rId2"/>
    <p:sldLayoutId id="2147485764" r:id="rId3"/>
    <p:sldLayoutId id="2147485742" r:id="rId4"/>
    <p:sldLayoutId id="2147485743" r:id="rId5"/>
    <p:sldLayoutId id="2147485744" r:id="rId6"/>
    <p:sldLayoutId id="2147485745" r:id="rId7"/>
    <p:sldLayoutId id="2147485746" r:id="rId8"/>
    <p:sldLayoutId id="2147485747" r:id="rId9"/>
    <p:sldLayoutId id="2147485748" r:id="rId10"/>
    <p:sldLayoutId id="2147485749" r:id="rId11"/>
    <p:sldLayoutId id="2147485750" r:id="rId12"/>
    <p:sldLayoutId id="2147485751"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eur-lex.europa.eu/legal-content/EN/TXT/HTML/?uri=CELEX:02013R1306-20140101&amp;rid=1#E0041"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http://eur-lex.europa.eu/legal-content/EN/TXT/HTML/?uri=CELEX:02013R1306-20140101&amp;rid=1#E0042"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p:txBody>
          <a:bodyPr/>
          <a:lstStyle/>
          <a:p>
            <a:pPr eaLnBrk="1" hangingPunct="1"/>
            <a:r>
              <a:rPr lang="en-GB" altLang="en-US" sz="2800" dirty="0" smtClean="0"/>
              <a:t>The new GAEC </a:t>
            </a:r>
            <a:r>
              <a:rPr lang="en-GB" altLang="en-US" sz="2800" dirty="0"/>
              <a:t>framework</a:t>
            </a:r>
            <a:endParaRPr lang="en-GB" altLang="en-US" sz="2800" dirty="0" smtClean="0"/>
          </a:p>
        </p:txBody>
      </p:sp>
      <p:sp>
        <p:nvSpPr>
          <p:cNvPr id="3075" name="Rectangle 5"/>
          <p:cNvSpPr>
            <a:spLocks noGrp="1" noChangeArrowheads="1"/>
          </p:cNvSpPr>
          <p:nvPr>
            <p:ph type="subTitle" idx="1"/>
          </p:nvPr>
        </p:nvSpPr>
        <p:spPr/>
        <p:txBody>
          <a:bodyPr/>
          <a:lstStyle/>
          <a:p>
            <a:pPr eaLnBrk="1" hangingPunct="1">
              <a:lnSpc>
                <a:spcPct val="80000"/>
              </a:lnSpc>
            </a:pPr>
            <a:r>
              <a:rPr lang="en-GB" altLang="en-US" sz="1200" dirty="0" smtClean="0"/>
              <a:t>DG Agriculture and Rural Development</a:t>
            </a:r>
          </a:p>
          <a:p>
            <a:pPr eaLnBrk="1" hangingPunct="1">
              <a:lnSpc>
                <a:spcPct val="80000"/>
              </a:lnSpc>
            </a:pPr>
            <a:r>
              <a:rPr lang="en-GB" altLang="en-US" sz="1200" dirty="0" smtClean="0"/>
              <a:t>European Commission</a:t>
            </a:r>
          </a:p>
          <a:p>
            <a:pPr eaLnBrk="1" hangingPunct="1">
              <a:lnSpc>
                <a:spcPct val="80000"/>
              </a:lnSpc>
            </a:pPr>
            <a:r>
              <a:rPr lang="en-GB" altLang="en-US" sz="1200" dirty="0" smtClean="0"/>
              <a:t>Unit D.2</a:t>
            </a:r>
          </a:p>
        </p:txBody>
      </p:sp>
      <p:sp>
        <p:nvSpPr>
          <p:cNvPr id="3076" name="TextBox 1"/>
          <p:cNvSpPr txBox="1">
            <a:spLocks noChangeArrowheads="1"/>
          </p:cNvSpPr>
          <p:nvPr/>
        </p:nvSpPr>
        <p:spPr bwMode="auto">
          <a:xfrm>
            <a:off x="4644008" y="5732463"/>
            <a:ext cx="4248472"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eaLnBrk="1" hangingPunct="1">
              <a:lnSpc>
                <a:spcPct val="80000"/>
              </a:lnSpc>
            </a:pPr>
            <a:r>
              <a:rPr lang="en-GB" altLang="en-US" i="1" dirty="0" smtClean="0">
                <a:solidFill>
                  <a:srgbClr val="FFFFFF"/>
                </a:solidFill>
              </a:rPr>
              <a:t>Civil </a:t>
            </a:r>
            <a:r>
              <a:rPr lang="en-GB" altLang="en-US" i="1" dirty="0">
                <a:solidFill>
                  <a:srgbClr val="FFFFFF"/>
                </a:solidFill>
              </a:rPr>
              <a:t>Dialogue Group on Direct payments and greening</a:t>
            </a:r>
            <a:r>
              <a:rPr lang="fr-BE" altLang="en-US" i="1" dirty="0" smtClean="0">
                <a:solidFill>
                  <a:srgbClr val="FFFFFF"/>
                </a:solidFill>
              </a:rPr>
              <a:t>– 7 May 2015, Brussels</a:t>
            </a:r>
            <a:endParaRPr lang="en-GB" altLang="en-US" i="1" dirty="0">
              <a:solidFill>
                <a:srgbClr val="FFFFFF"/>
              </a:solidFill>
            </a:endParaRPr>
          </a:p>
        </p:txBody>
      </p:sp>
    </p:spTree>
    <p:extLst>
      <p:ext uri="{BB962C8B-B14F-4D97-AF65-F5344CB8AC3E}">
        <p14:creationId xmlns:p14="http://schemas.microsoft.com/office/powerpoint/2010/main" val="26681204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a:xfrm>
            <a:off x="307975" y="1195983"/>
            <a:ext cx="8585200" cy="504825"/>
          </a:xfrm>
        </p:spPr>
        <p:txBody>
          <a:bodyPr/>
          <a:lstStyle/>
          <a:p>
            <a:pPr eaLnBrk="1" hangingPunct="1"/>
            <a:r>
              <a:rPr lang="en-GB" altLang="en-US" sz="2400" dirty="0" smtClean="0"/>
              <a:t>Definition of standards for good agricultural and environmental condition (GAEC)</a:t>
            </a:r>
          </a:p>
        </p:txBody>
      </p:sp>
      <p:sp>
        <p:nvSpPr>
          <p:cNvPr id="649219" name="Rectangle 3"/>
          <p:cNvSpPr>
            <a:spLocks noGrp="1" noChangeArrowheads="1"/>
          </p:cNvSpPr>
          <p:nvPr>
            <p:ph idx="1"/>
          </p:nvPr>
        </p:nvSpPr>
        <p:spPr>
          <a:xfrm>
            <a:off x="309563" y="1916832"/>
            <a:ext cx="8582025" cy="4824536"/>
          </a:xfrm>
        </p:spPr>
        <p:txBody>
          <a:bodyPr/>
          <a:lstStyle/>
          <a:p>
            <a:pPr eaLnBrk="1" hangingPunct="1">
              <a:spcAft>
                <a:spcPts val="1800"/>
              </a:spcAft>
              <a:buClr>
                <a:srgbClr val="0F5494"/>
              </a:buClr>
              <a:buFont typeface="Wingdings" panose="05000000000000000000" pitchFamily="2" charset="2"/>
              <a:buChar char="§"/>
            </a:pPr>
            <a:r>
              <a:rPr lang="en-GB" altLang="en-US" sz="2200" dirty="0" smtClean="0">
                <a:solidFill>
                  <a:srgbClr val="0070C0"/>
                </a:solidFill>
              </a:rPr>
              <a:t>Minimum standards define by MS in the framework established in the Regulation ensuring that all agricultural area is maintained in good agricultural and environmental condition</a:t>
            </a:r>
          </a:p>
          <a:p>
            <a:pPr eaLnBrk="1" hangingPunct="1">
              <a:spcAft>
                <a:spcPts val="1800"/>
              </a:spcAft>
              <a:buClr>
                <a:srgbClr val="0F5494"/>
              </a:buClr>
              <a:buFont typeface="Wingdings" panose="05000000000000000000" pitchFamily="2" charset="2"/>
              <a:buChar char="§"/>
            </a:pPr>
            <a:r>
              <a:rPr lang="en-GB" altLang="en-US" sz="2200" dirty="0" smtClean="0">
                <a:solidFill>
                  <a:srgbClr val="0070C0"/>
                </a:solidFill>
              </a:rPr>
              <a:t>The definition of these minimum standards by MS shall take into account the specific characteristics of the areas concerned, including soil and climatic condition, existing farming systems, land use, crop rotation, farming practices and farming structures</a:t>
            </a:r>
          </a:p>
          <a:p>
            <a:pPr eaLnBrk="1" hangingPunct="1">
              <a:spcAft>
                <a:spcPts val="1800"/>
              </a:spcAft>
              <a:buClr>
                <a:srgbClr val="0F5494"/>
              </a:buClr>
              <a:buFont typeface="Wingdings" panose="05000000000000000000" pitchFamily="2" charset="2"/>
              <a:buChar char="§"/>
            </a:pPr>
            <a:r>
              <a:rPr lang="en-GB" altLang="en-US" sz="2200" dirty="0" smtClean="0">
                <a:solidFill>
                  <a:srgbClr val="0070C0"/>
                </a:solidFill>
              </a:rPr>
              <a:t>MS shall not define extra minimum requirements which are not related to one of the standards established in the GAEC framework</a:t>
            </a:r>
          </a:p>
          <a:p>
            <a:pPr marL="457200" indent="-457200" eaLnBrk="1" hangingPunct="1">
              <a:buFontTx/>
              <a:buAutoNum type="arabicPeriod"/>
            </a:pPr>
            <a:endParaRPr lang="en-GB" altLang="en-US" sz="2400" dirty="0" smtClean="0">
              <a:solidFill>
                <a:srgbClr val="009999"/>
              </a:solidFill>
            </a:endParaRPr>
          </a:p>
          <a:p>
            <a:pPr marL="457200" indent="-457200" eaLnBrk="1" hangingPunct="1">
              <a:buFontTx/>
              <a:buAutoNum type="arabicPeriod"/>
            </a:pPr>
            <a:endParaRPr lang="en-GB" altLang="en-US" sz="2400" dirty="0" smtClean="0">
              <a:solidFill>
                <a:srgbClr val="009999"/>
              </a:solidFill>
            </a:endParaRPr>
          </a:p>
          <a:p>
            <a:pPr marL="457200" indent="-457200" eaLnBrk="1" hangingPunct="1">
              <a:buFontTx/>
              <a:buAutoNum type="arabicPeriod"/>
            </a:pPr>
            <a:endParaRPr lang="en-GB" altLang="en-US" sz="2400" dirty="0" smtClean="0"/>
          </a:p>
        </p:txBody>
      </p:sp>
      <p:sp>
        <p:nvSpPr>
          <p:cNvPr id="4098" name="Slide Number Placeholder 3"/>
          <p:cNvSpPr>
            <a:spLocks noGrp="1"/>
          </p:cNvSpPr>
          <p:nvPr>
            <p:ph type="sldNum" sz="quarter" idx="12"/>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5B940BE4-A4BB-4A02-B847-62CC1A23F14E}" type="slidenum">
              <a:rPr lang="en-GB" altLang="en-US" sz="1000" smtClean="0">
                <a:solidFill>
                  <a:srgbClr val="333333"/>
                </a:solidFill>
              </a:rPr>
              <a:pPr eaLnBrk="1" hangingPunct="1"/>
              <a:t>2</a:t>
            </a:fld>
            <a:endParaRPr lang="en-GB" altLang="en-US" sz="1000" dirty="0" smtClean="0">
              <a:solidFill>
                <a:srgbClr val="333333"/>
              </a:solidFill>
            </a:endParaRPr>
          </a:p>
        </p:txBody>
      </p:sp>
    </p:spTree>
    <p:extLst>
      <p:ext uri="{BB962C8B-B14F-4D97-AF65-F5344CB8AC3E}">
        <p14:creationId xmlns:p14="http://schemas.microsoft.com/office/powerpoint/2010/main" val="20643229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9218"/>
                                        </p:tgtEl>
                                        <p:attrNameLst>
                                          <p:attrName>style.visibility</p:attrName>
                                        </p:attrNameLst>
                                      </p:cBhvr>
                                      <p:to>
                                        <p:strVal val="visible"/>
                                      </p:to>
                                    </p:set>
                                    <p:anim calcmode="lin" valueType="num">
                                      <p:cBhvr additive="base">
                                        <p:cTn id="7" dur="500" fill="hold"/>
                                        <p:tgtEl>
                                          <p:spTgt spid="649218"/>
                                        </p:tgtEl>
                                        <p:attrNameLst>
                                          <p:attrName>ppt_x</p:attrName>
                                        </p:attrNameLst>
                                      </p:cBhvr>
                                      <p:tavLst>
                                        <p:tav tm="0">
                                          <p:val>
                                            <p:strVal val="#ppt_x"/>
                                          </p:val>
                                        </p:tav>
                                        <p:tav tm="100000">
                                          <p:val>
                                            <p:strVal val="#ppt_x"/>
                                          </p:val>
                                        </p:tav>
                                      </p:tavLst>
                                    </p:anim>
                                    <p:anim calcmode="lin" valueType="num">
                                      <p:cBhvr additive="base">
                                        <p:cTn id="8" dur="500" fill="hold"/>
                                        <p:tgtEl>
                                          <p:spTgt spid="64921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49219">
                                            <p:txEl>
                                              <p:pRg st="0" end="0"/>
                                            </p:txEl>
                                          </p:spTgt>
                                        </p:tgtEl>
                                        <p:attrNameLst>
                                          <p:attrName>style.visibility</p:attrName>
                                        </p:attrNameLst>
                                      </p:cBhvr>
                                      <p:to>
                                        <p:strVal val="visible"/>
                                      </p:to>
                                    </p:set>
                                    <p:anim calcmode="lin" valueType="num">
                                      <p:cBhvr additive="base">
                                        <p:cTn id="13" dur="1000" fill="hold"/>
                                        <p:tgtEl>
                                          <p:spTgt spid="649219">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64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49219">
                                            <p:txEl>
                                              <p:pRg st="1" end="1"/>
                                            </p:txEl>
                                          </p:spTgt>
                                        </p:tgtEl>
                                        <p:attrNameLst>
                                          <p:attrName>style.visibility</p:attrName>
                                        </p:attrNameLst>
                                      </p:cBhvr>
                                      <p:to>
                                        <p:strVal val="visible"/>
                                      </p:to>
                                    </p:set>
                                    <p:anim calcmode="lin" valueType="num">
                                      <p:cBhvr additive="base">
                                        <p:cTn id="19" dur="1000" fill="hold"/>
                                        <p:tgtEl>
                                          <p:spTgt spid="649219">
                                            <p:txEl>
                                              <p:p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64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49219">
                                            <p:txEl>
                                              <p:pRg st="2" end="2"/>
                                            </p:txEl>
                                          </p:spTgt>
                                        </p:tgtEl>
                                        <p:attrNameLst>
                                          <p:attrName>style.visibility</p:attrName>
                                        </p:attrNameLst>
                                      </p:cBhvr>
                                      <p:to>
                                        <p:strVal val="visible"/>
                                      </p:to>
                                    </p:set>
                                    <p:anim calcmode="lin" valueType="num">
                                      <p:cBhvr additive="base">
                                        <p:cTn id="25" dur="1000" fill="hold"/>
                                        <p:tgtEl>
                                          <p:spTgt spid="649219">
                                            <p:txEl>
                                              <p:p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649219">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979959"/>
            <a:ext cx="8585200" cy="504825"/>
          </a:xfrm>
        </p:spPr>
        <p:txBody>
          <a:bodyPr/>
          <a:lstStyle/>
          <a:p>
            <a:r>
              <a:rPr lang="en-GB" dirty="0" smtClean="0"/>
              <a:t>Previous</a:t>
            </a:r>
            <a:r>
              <a:rPr lang="fr-BE" dirty="0" smtClean="0"/>
              <a:t> GAEC </a:t>
            </a:r>
            <a:r>
              <a:rPr lang="en-GB" dirty="0" smtClean="0"/>
              <a:t>framework</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18738587"/>
              </p:ext>
            </p:extLst>
          </p:nvPr>
        </p:nvGraphicFramePr>
        <p:xfrm>
          <a:off x="1619672" y="1569368"/>
          <a:ext cx="5897880" cy="4916348"/>
        </p:xfrm>
        <a:graphic>
          <a:graphicData uri="http://schemas.openxmlformats.org/drawingml/2006/table">
            <a:tbl>
              <a:tblPr firstRow="1" firstCol="1" bandRow="1">
                <a:tableStyleId>{21E4AEA4-8DFA-4A89-87EB-49C32662AFE0}</a:tableStyleId>
              </a:tblPr>
              <a:tblGrid>
                <a:gridCol w="1965960"/>
                <a:gridCol w="1965960"/>
                <a:gridCol w="1965960"/>
              </a:tblGrid>
              <a:tr h="219380">
                <a:tc>
                  <a:txBody>
                    <a:bodyPr/>
                    <a:lstStyle/>
                    <a:p>
                      <a:pPr algn="ctr">
                        <a:lnSpc>
                          <a:spcPct val="115000"/>
                        </a:lnSpc>
                        <a:spcAft>
                          <a:spcPts val="0"/>
                        </a:spcAft>
                      </a:pPr>
                      <a:r>
                        <a:rPr lang="en-GB" sz="800" dirty="0">
                          <a:effectLst/>
                        </a:rPr>
                        <a:t>Issue </a:t>
                      </a:r>
                      <a:endParaRPr lang="en-GB" sz="1100" dirty="0">
                        <a:effectLst/>
                        <a:latin typeface="Calibri"/>
                        <a:ea typeface="Calibri"/>
                        <a:cs typeface="Times New Roman"/>
                      </a:endParaRPr>
                    </a:p>
                  </a:txBody>
                  <a:tcPr marL="68580" marR="68580" marT="0" marB="0">
                    <a:solidFill>
                      <a:srgbClr val="0033CC"/>
                    </a:solidFill>
                  </a:tcPr>
                </a:tc>
                <a:tc>
                  <a:txBody>
                    <a:bodyPr/>
                    <a:lstStyle/>
                    <a:p>
                      <a:pPr algn="ctr">
                        <a:lnSpc>
                          <a:spcPct val="115000"/>
                        </a:lnSpc>
                        <a:spcAft>
                          <a:spcPts val="0"/>
                        </a:spcAft>
                      </a:pPr>
                      <a:r>
                        <a:rPr lang="en-GB" sz="800" dirty="0">
                          <a:effectLst/>
                        </a:rPr>
                        <a:t>Compulsory standards</a:t>
                      </a:r>
                      <a:endParaRPr lang="en-GB" sz="1100" dirty="0">
                        <a:effectLst/>
                        <a:latin typeface="Calibri"/>
                        <a:ea typeface="Calibri"/>
                        <a:cs typeface="Times New Roman"/>
                      </a:endParaRPr>
                    </a:p>
                  </a:txBody>
                  <a:tcPr marL="68580" marR="68580" marT="0" marB="0">
                    <a:solidFill>
                      <a:srgbClr val="3166CF"/>
                    </a:solidFill>
                  </a:tcPr>
                </a:tc>
                <a:tc>
                  <a:txBody>
                    <a:bodyPr/>
                    <a:lstStyle/>
                    <a:p>
                      <a:pPr algn="ctr">
                        <a:lnSpc>
                          <a:spcPct val="115000"/>
                        </a:lnSpc>
                        <a:spcAft>
                          <a:spcPts val="0"/>
                        </a:spcAft>
                      </a:pPr>
                      <a:r>
                        <a:rPr lang="en-GB" sz="800" dirty="0">
                          <a:effectLst/>
                        </a:rPr>
                        <a:t>Optional standards</a:t>
                      </a:r>
                      <a:endParaRPr lang="en-GB" sz="1100" dirty="0">
                        <a:effectLst/>
                        <a:latin typeface="Calibri"/>
                        <a:ea typeface="Calibri"/>
                        <a:cs typeface="Times New Roman"/>
                      </a:endParaRPr>
                    </a:p>
                  </a:txBody>
                  <a:tcPr marL="68580" marR="68580" marT="0" marB="0">
                    <a:solidFill>
                      <a:srgbClr val="3166CF"/>
                    </a:solidFill>
                  </a:tcPr>
                </a:tc>
              </a:tr>
              <a:tr h="0">
                <a:tc rowSpan="2">
                  <a:txBody>
                    <a:bodyPr/>
                    <a:lstStyle/>
                    <a:p>
                      <a:pPr>
                        <a:lnSpc>
                          <a:spcPct val="115000"/>
                        </a:lnSpc>
                        <a:spcAft>
                          <a:spcPts val="0"/>
                        </a:spcAft>
                      </a:pPr>
                      <a:r>
                        <a:rPr lang="en-GB" sz="800" dirty="0">
                          <a:effectLst/>
                        </a:rPr>
                        <a:t>Soil erosion: </a:t>
                      </a:r>
                      <a:endParaRPr lang="en-GB" sz="1100" dirty="0">
                        <a:effectLst/>
                      </a:endParaRPr>
                    </a:p>
                    <a:p>
                      <a:pPr>
                        <a:lnSpc>
                          <a:spcPct val="115000"/>
                        </a:lnSpc>
                        <a:spcAft>
                          <a:spcPts val="0"/>
                        </a:spcAft>
                      </a:pPr>
                      <a:r>
                        <a:rPr lang="en-GB" sz="800" dirty="0">
                          <a:effectLst/>
                        </a:rPr>
                        <a:t> </a:t>
                      </a:r>
                      <a:endParaRPr lang="en-GB" sz="1100" dirty="0">
                        <a:effectLst/>
                      </a:endParaRPr>
                    </a:p>
                    <a:p>
                      <a:pPr>
                        <a:lnSpc>
                          <a:spcPct val="115000"/>
                        </a:lnSpc>
                        <a:spcAft>
                          <a:spcPts val="0"/>
                        </a:spcAft>
                      </a:pPr>
                      <a:r>
                        <a:rPr lang="en-GB" sz="800" b="0" i="1" dirty="0">
                          <a:effectLst/>
                        </a:rPr>
                        <a:t>Protect soil </a:t>
                      </a:r>
                      <a:r>
                        <a:rPr lang="en-GB" sz="800" b="0" i="1" dirty="0" smtClean="0">
                          <a:effectLst/>
                        </a:rPr>
                        <a:t>through</a:t>
                      </a:r>
                      <a:r>
                        <a:rPr lang="en-GB" sz="800" b="0" i="1" baseline="0" dirty="0" smtClean="0">
                          <a:effectLst/>
                        </a:rPr>
                        <a:t> </a:t>
                      </a:r>
                      <a:r>
                        <a:rPr lang="en-GB" sz="800" b="0" i="1" dirty="0" smtClean="0">
                          <a:effectLst/>
                        </a:rPr>
                        <a:t>appropriate </a:t>
                      </a:r>
                      <a:r>
                        <a:rPr lang="en-GB" sz="800" b="0" i="1" dirty="0">
                          <a:effectLst/>
                        </a:rPr>
                        <a:t>measures </a:t>
                      </a:r>
                      <a:endParaRPr lang="en-GB" sz="1100" b="0" i="1" dirty="0">
                        <a:effectLst/>
                        <a:latin typeface="Calibri"/>
                        <a:ea typeface="Calibri"/>
                        <a:cs typeface="Times New Roman"/>
                      </a:endParaRPr>
                    </a:p>
                  </a:txBody>
                  <a:tcPr marL="68580" marR="68580" marT="0" marB="0">
                    <a:solidFill>
                      <a:srgbClr val="0033CC"/>
                    </a:solidFill>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Minimum </a:t>
                      </a:r>
                      <a:r>
                        <a:rPr lang="en-GB" sz="800" dirty="0">
                          <a:effectLst/>
                        </a:rPr>
                        <a:t>soil cover </a:t>
                      </a:r>
                      <a:endParaRPr lang="en-GB" sz="1100" dirty="0">
                        <a:effectLst/>
                        <a:latin typeface="Calibri"/>
                        <a:ea typeface="Calibri"/>
                        <a:cs typeface="Times New Roman"/>
                      </a:endParaRPr>
                    </a:p>
                  </a:txBody>
                  <a:tcPr marL="68580" marR="68580" marT="0" marB="0" anchor="ctr"/>
                </a:tc>
                <a:tc>
                  <a:txBody>
                    <a:bodyPr/>
                    <a:lstStyle/>
                    <a:p>
                      <a:pPr marL="171450" indent="-171450">
                        <a:lnSpc>
                          <a:spcPct val="115000"/>
                        </a:lnSpc>
                        <a:spcAft>
                          <a:spcPts val="0"/>
                        </a:spcAft>
                        <a:buFont typeface="Arial" panose="020B0604020202020204" pitchFamily="34" charset="0"/>
                        <a:buChar char="•"/>
                      </a:pPr>
                      <a:r>
                        <a:rPr lang="en-GB" sz="800" dirty="0" smtClean="0">
                          <a:effectLst/>
                        </a:rPr>
                        <a:t>Retain </a:t>
                      </a:r>
                      <a:r>
                        <a:rPr lang="en-GB" sz="800" dirty="0">
                          <a:effectLst/>
                        </a:rPr>
                        <a:t>terraces</a:t>
                      </a:r>
                      <a:endParaRPr lang="en-GB" sz="1100" dirty="0">
                        <a:effectLst/>
                        <a:latin typeface="Calibri"/>
                        <a:ea typeface="Calibri"/>
                        <a:cs typeface="Times New Roman"/>
                      </a:endParaRPr>
                    </a:p>
                  </a:txBody>
                  <a:tcPr marL="68580" marR="68580" marT="0" marB="0" anchor="ctr"/>
                </a:tc>
              </a:tr>
              <a:tr h="0">
                <a:tc vMerge="1">
                  <a:txBody>
                    <a:bodyPr/>
                    <a:lstStyle/>
                    <a:p>
                      <a:endParaRPr lang="en-GB"/>
                    </a:p>
                  </a:txBody>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Minimum </a:t>
                      </a:r>
                      <a:r>
                        <a:rPr lang="en-GB" sz="800" dirty="0">
                          <a:effectLst/>
                        </a:rPr>
                        <a:t>land </a:t>
                      </a:r>
                      <a:r>
                        <a:rPr lang="en-GB" sz="800" dirty="0" smtClean="0">
                          <a:effectLst/>
                        </a:rPr>
                        <a:t>management</a:t>
                      </a:r>
                      <a:r>
                        <a:rPr lang="en-GB" sz="800" baseline="0" dirty="0" smtClean="0">
                          <a:effectLst/>
                        </a:rPr>
                        <a:t> </a:t>
                      </a:r>
                      <a:r>
                        <a:rPr lang="en-GB" sz="800" dirty="0" smtClean="0">
                          <a:effectLst/>
                        </a:rPr>
                        <a:t>reflecting </a:t>
                      </a:r>
                      <a:r>
                        <a:rPr lang="en-GB" sz="800" dirty="0">
                          <a:effectLst/>
                        </a:rPr>
                        <a:t>site specific</a:t>
                      </a:r>
                      <a:r>
                        <a:rPr lang="en-GB" sz="1100" dirty="0">
                          <a:effectLst/>
                        </a:rPr>
                        <a:t> </a:t>
                      </a:r>
                      <a:r>
                        <a:rPr lang="en-GB" sz="800" dirty="0">
                          <a:effectLst/>
                        </a:rPr>
                        <a:t>conditions</a:t>
                      </a:r>
                      <a:endParaRPr lang="en-GB"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en-GB" sz="800" dirty="0">
                          <a:effectLst/>
                        </a:rPr>
                        <a:t> </a:t>
                      </a:r>
                      <a:endParaRPr lang="en-GB" sz="1100" dirty="0">
                        <a:effectLst/>
                        <a:latin typeface="Calibri"/>
                        <a:ea typeface="Calibri"/>
                        <a:cs typeface="Times New Roman"/>
                      </a:endParaRPr>
                    </a:p>
                  </a:txBody>
                  <a:tcPr marL="68580" marR="68580" marT="0" marB="0" anchor="ctr"/>
                </a:tc>
              </a:tr>
              <a:tr h="363220">
                <a:tc>
                  <a:txBody>
                    <a:bodyPr/>
                    <a:lstStyle/>
                    <a:p>
                      <a:pPr>
                        <a:lnSpc>
                          <a:spcPct val="115000"/>
                        </a:lnSpc>
                        <a:spcAft>
                          <a:spcPts val="0"/>
                        </a:spcAft>
                      </a:pPr>
                      <a:r>
                        <a:rPr lang="en-GB" sz="800" dirty="0">
                          <a:effectLst/>
                        </a:rPr>
                        <a:t>Soil organic matter:</a:t>
                      </a:r>
                      <a:endParaRPr lang="en-GB" sz="1100" dirty="0">
                        <a:effectLst/>
                      </a:endParaRPr>
                    </a:p>
                    <a:p>
                      <a:pPr>
                        <a:lnSpc>
                          <a:spcPct val="115000"/>
                        </a:lnSpc>
                        <a:spcAft>
                          <a:spcPts val="0"/>
                        </a:spcAft>
                      </a:pPr>
                      <a:r>
                        <a:rPr lang="en-GB" sz="800" dirty="0">
                          <a:effectLst/>
                        </a:rPr>
                        <a:t> </a:t>
                      </a:r>
                      <a:endParaRPr lang="en-GB" sz="1100" dirty="0">
                        <a:effectLst/>
                      </a:endParaRPr>
                    </a:p>
                    <a:p>
                      <a:pPr>
                        <a:lnSpc>
                          <a:spcPct val="115000"/>
                        </a:lnSpc>
                        <a:spcAft>
                          <a:spcPts val="0"/>
                        </a:spcAft>
                      </a:pPr>
                      <a:r>
                        <a:rPr lang="en-GB" sz="800" b="0" i="1" dirty="0">
                          <a:effectLst/>
                        </a:rPr>
                        <a:t>Maintain soil organic matter </a:t>
                      </a:r>
                      <a:r>
                        <a:rPr lang="en-GB" sz="800" b="0" i="1" dirty="0" smtClean="0">
                          <a:effectLst/>
                        </a:rPr>
                        <a:t>levels</a:t>
                      </a:r>
                      <a:r>
                        <a:rPr lang="en-GB" sz="1100" b="0" i="1" baseline="0" dirty="0" smtClean="0">
                          <a:effectLst/>
                        </a:rPr>
                        <a:t> </a:t>
                      </a:r>
                      <a:r>
                        <a:rPr lang="en-GB" sz="800" b="0" i="1" dirty="0" smtClean="0">
                          <a:effectLst/>
                        </a:rPr>
                        <a:t>through appropriate</a:t>
                      </a:r>
                      <a:r>
                        <a:rPr lang="en-GB" sz="800" b="0" i="1" baseline="0" dirty="0" smtClean="0">
                          <a:effectLst/>
                        </a:rPr>
                        <a:t> </a:t>
                      </a:r>
                      <a:r>
                        <a:rPr lang="en-GB" sz="800" b="0" i="1" dirty="0" smtClean="0">
                          <a:effectLst/>
                        </a:rPr>
                        <a:t>practices</a:t>
                      </a:r>
                      <a:endParaRPr lang="en-GB" sz="1100" b="0" i="1" dirty="0">
                        <a:effectLst/>
                        <a:latin typeface="Calibri"/>
                        <a:ea typeface="Calibri"/>
                        <a:cs typeface="Times New Roman"/>
                      </a:endParaRPr>
                    </a:p>
                  </a:txBody>
                  <a:tcPr marL="68580" marR="68580" marT="0" marB="0">
                    <a:solidFill>
                      <a:srgbClr val="0033CC"/>
                    </a:solidFill>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Arable </a:t>
                      </a:r>
                      <a:r>
                        <a:rPr lang="en-GB" sz="800" dirty="0">
                          <a:effectLst/>
                        </a:rPr>
                        <a:t>stubble management </a:t>
                      </a:r>
                      <a:endParaRPr lang="en-GB" sz="1100" dirty="0">
                        <a:effectLst/>
                        <a:latin typeface="Calibri"/>
                        <a:ea typeface="Calibri"/>
                        <a:cs typeface="Times New Roman"/>
                      </a:endParaRPr>
                    </a:p>
                  </a:txBody>
                  <a:tcPr marL="68580" marR="68580" marT="0" marB="0" anchor="ctr"/>
                </a:tc>
                <a:tc>
                  <a:txBody>
                    <a:bodyPr/>
                    <a:lstStyle/>
                    <a:p>
                      <a:pPr marL="171450" indent="-171450">
                        <a:lnSpc>
                          <a:spcPct val="115000"/>
                        </a:lnSpc>
                        <a:spcAft>
                          <a:spcPts val="0"/>
                        </a:spcAft>
                        <a:buFont typeface="Arial" panose="020B0604020202020204" pitchFamily="34" charset="0"/>
                        <a:buChar char="•"/>
                      </a:pPr>
                      <a:r>
                        <a:rPr lang="en-GB" sz="800" dirty="0" smtClean="0">
                          <a:effectLst/>
                        </a:rPr>
                        <a:t>Standards </a:t>
                      </a:r>
                      <a:r>
                        <a:rPr lang="en-GB" sz="800" dirty="0">
                          <a:effectLst/>
                        </a:rPr>
                        <a:t>for crop rotations</a:t>
                      </a:r>
                      <a:endParaRPr lang="en-GB" sz="1100" dirty="0">
                        <a:effectLst/>
                        <a:latin typeface="Calibri"/>
                        <a:ea typeface="Calibri"/>
                        <a:cs typeface="Times New Roman"/>
                      </a:endParaRPr>
                    </a:p>
                  </a:txBody>
                  <a:tcPr marL="68580" marR="68580" marT="0" marB="0" anchor="ctr"/>
                </a:tc>
              </a:tr>
              <a:tr h="363220">
                <a:tc>
                  <a:txBody>
                    <a:bodyPr/>
                    <a:lstStyle/>
                    <a:p>
                      <a:pPr>
                        <a:lnSpc>
                          <a:spcPct val="115000"/>
                        </a:lnSpc>
                        <a:spcAft>
                          <a:spcPts val="0"/>
                        </a:spcAft>
                      </a:pPr>
                      <a:r>
                        <a:rPr lang="en-GB" sz="800" dirty="0">
                          <a:effectLst/>
                        </a:rPr>
                        <a:t>Soil structure:</a:t>
                      </a:r>
                      <a:endParaRPr lang="en-GB" sz="1100" dirty="0">
                        <a:effectLst/>
                      </a:endParaRPr>
                    </a:p>
                    <a:p>
                      <a:pPr>
                        <a:lnSpc>
                          <a:spcPct val="115000"/>
                        </a:lnSpc>
                        <a:spcAft>
                          <a:spcPts val="0"/>
                        </a:spcAft>
                      </a:pPr>
                      <a:r>
                        <a:rPr lang="en-GB" sz="800" dirty="0">
                          <a:effectLst/>
                        </a:rPr>
                        <a:t> </a:t>
                      </a:r>
                      <a:endParaRPr lang="en-GB" sz="1100" dirty="0">
                        <a:effectLst/>
                      </a:endParaRPr>
                    </a:p>
                    <a:p>
                      <a:pPr>
                        <a:lnSpc>
                          <a:spcPct val="115000"/>
                        </a:lnSpc>
                        <a:spcAft>
                          <a:spcPts val="0"/>
                        </a:spcAft>
                      </a:pPr>
                      <a:r>
                        <a:rPr lang="en-GB" sz="800" b="0" i="1" dirty="0">
                          <a:effectLst/>
                        </a:rPr>
                        <a:t>Maintain soil structure through </a:t>
                      </a:r>
                      <a:r>
                        <a:rPr lang="en-GB" sz="800" b="0" i="1" dirty="0" smtClean="0">
                          <a:effectLst/>
                        </a:rPr>
                        <a:t>appropriate</a:t>
                      </a:r>
                      <a:r>
                        <a:rPr lang="en-GB" sz="1100" b="0" i="1" baseline="0" dirty="0" smtClean="0">
                          <a:effectLst/>
                        </a:rPr>
                        <a:t> </a:t>
                      </a:r>
                      <a:r>
                        <a:rPr lang="en-GB" sz="800" b="0" i="1" dirty="0" smtClean="0">
                          <a:effectLst/>
                        </a:rPr>
                        <a:t>measures</a:t>
                      </a:r>
                      <a:endParaRPr lang="en-GB" sz="1100" b="0" i="1" dirty="0">
                        <a:effectLst/>
                        <a:latin typeface="Calibri"/>
                        <a:ea typeface="Calibri"/>
                        <a:cs typeface="Times New Roman"/>
                      </a:endParaRPr>
                    </a:p>
                  </a:txBody>
                  <a:tcPr marL="68580" marR="68580" marT="0" marB="0">
                    <a:solidFill>
                      <a:srgbClr val="0033CC"/>
                    </a:solidFill>
                  </a:tcPr>
                </a:tc>
                <a:tc>
                  <a:txBody>
                    <a:bodyPr/>
                    <a:lstStyle/>
                    <a:p>
                      <a:pPr>
                        <a:lnSpc>
                          <a:spcPct val="115000"/>
                        </a:lnSpc>
                        <a:spcAft>
                          <a:spcPts val="0"/>
                        </a:spcAft>
                      </a:pPr>
                      <a:r>
                        <a:rPr lang="en-GB" sz="800" dirty="0">
                          <a:effectLst/>
                        </a:rPr>
                        <a:t> </a:t>
                      </a:r>
                      <a:endParaRPr lang="en-GB" sz="1100" dirty="0">
                        <a:effectLst/>
                        <a:latin typeface="Calibri"/>
                        <a:ea typeface="Calibri"/>
                        <a:cs typeface="Times New Roman"/>
                      </a:endParaRPr>
                    </a:p>
                  </a:txBody>
                  <a:tcPr marL="68580" marR="68580" marT="0" marB="0" anchor="ctr"/>
                </a:tc>
                <a:tc>
                  <a:txBody>
                    <a:bodyPr/>
                    <a:lstStyle/>
                    <a:p>
                      <a:pPr marL="171450" indent="-171450">
                        <a:lnSpc>
                          <a:spcPct val="115000"/>
                        </a:lnSpc>
                        <a:spcAft>
                          <a:spcPts val="0"/>
                        </a:spcAft>
                        <a:buFont typeface="Arial" panose="020B0604020202020204" pitchFamily="34" charset="0"/>
                        <a:buChar char="•"/>
                      </a:pPr>
                      <a:r>
                        <a:rPr lang="en-GB" sz="800" dirty="0" smtClean="0">
                          <a:effectLst/>
                        </a:rPr>
                        <a:t>Appropriate </a:t>
                      </a:r>
                      <a:r>
                        <a:rPr lang="en-GB" sz="800" dirty="0">
                          <a:effectLst/>
                        </a:rPr>
                        <a:t>machinery use</a:t>
                      </a:r>
                      <a:endParaRPr lang="en-GB" sz="1100" dirty="0">
                        <a:effectLst/>
                        <a:latin typeface="Calibri"/>
                        <a:ea typeface="Calibri"/>
                        <a:cs typeface="Times New Roman"/>
                      </a:endParaRPr>
                    </a:p>
                  </a:txBody>
                  <a:tcPr marL="68580" marR="68580" marT="0" marB="0" anchor="ctr"/>
                </a:tc>
              </a:tr>
              <a:tr h="365760">
                <a:tc rowSpan="2">
                  <a:txBody>
                    <a:bodyPr/>
                    <a:lstStyle/>
                    <a:p>
                      <a:pPr>
                        <a:lnSpc>
                          <a:spcPct val="115000"/>
                        </a:lnSpc>
                        <a:spcAft>
                          <a:spcPts val="0"/>
                        </a:spcAft>
                      </a:pPr>
                      <a:r>
                        <a:rPr lang="en-GB" sz="800" dirty="0">
                          <a:effectLst/>
                        </a:rPr>
                        <a:t>Minimum level of maintenance:</a:t>
                      </a:r>
                      <a:r>
                        <a:rPr lang="en-GB" sz="1100" dirty="0">
                          <a:effectLst/>
                        </a:rPr>
                        <a:t> </a:t>
                      </a:r>
                    </a:p>
                    <a:p>
                      <a:pPr>
                        <a:lnSpc>
                          <a:spcPct val="115000"/>
                        </a:lnSpc>
                        <a:spcAft>
                          <a:spcPts val="0"/>
                        </a:spcAft>
                      </a:pPr>
                      <a:r>
                        <a:rPr lang="en-GB" sz="1100" dirty="0">
                          <a:effectLst/>
                        </a:rPr>
                        <a:t> </a:t>
                      </a:r>
                    </a:p>
                    <a:p>
                      <a:pPr>
                        <a:lnSpc>
                          <a:spcPct val="115000"/>
                        </a:lnSpc>
                        <a:spcAft>
                          <a:spcPts val="0"/>
                        </a:spcAft>
                      </a:pPr>
                      <a:r>
                        <a:rPr lang="en-GB" sz="800" b="0" i="1" dirty="0">
                          <a:effectLst/>
                        </a:rPr>
                        <a:t>Ensure a minimum level of maintenance</a:t>
                      </a:r>
                      <a:r>
                        <a:rPr lang="en-GB" sz="1100" b="0" i="1" dirty="0">
                          <a:effectLst/>
                        </a:rPr>
                        <a:t> </a:t>
                      </a:r>
                      <a:r>
                        <a:rPr lang="en-GB" sz="800" b="0" i="1" dirty="0">
                          <a:effectLst/>
                        </a:rPr>
                        <a:t>and avoid the deterioration of habitats</a:t>
                      </a:r>
                      <a:endParaRPr lang="en-GB" sz="1100" b="0" i="1" dirty="0">
                        <a:effectLst/>
                        <a:latin typeface="Calibri"/>
                        <a:ea typeface="Calibri"/>
                        <a:cs typeface="Times New Roman"/>
                      </a:endParaRPr>
                    </a:p>
                  </a:txBody>
                  <a:tcPr marL="68580" marR="68580" marT="0" marB="0">
                    <a:solidFill>
                      <a:srgbClr val="0033CC"/>
                    </a:solidFill>
                  </a:tcPr>
                </a:tc>
                <a:tc rowSpan="2">
                  <a:txBody>
                    <a:bodyPr/>
                    <a:lstStyle/>
                    <a:p>
                      <a:pPr marL="171450" indent="-171450">
                        <a:lnSpc>
                          <a:spcPct val="115000"/>
                        </a:lnSpc>
                        <a:spcAft>
                          <a:spcPts val="0"/>
                        </a:spcAft>
                        <a:buFont typeface="Arial" panose="020B0604020202020204" pitchFamily="34" charset="0"/>
                        <a:buChar char="•"/>
                      </a:pPr>
                      <a:r>
                        <a:rPr lang="en-GB" sz="800" dirty="0" smtClean="0">
                          <a:effectLst/>
                        </a:rPr>
                        <a:t>Retention of landscape features, including,</a:t>
                      </a:r>
                      <a:r>
                        <a:rPr lang="en-GB" sz="1100" dirty="0" smtClean="0">
                          <a:effectLst/>
                        </a:rPr>
                        <a:t> </a:t>
                      </a:r>
                      <a:r>
                        <a:rPr lang="en-GB" sz="800" dirty="0" smtClean="0">
                          <a:effectLst/>
                        </a:rPr>
                        <a:t>where appropriate, hedges, ponds, ditches</a:t>
                      </a:r>
                      <a:r>
                        <a:rPr lang="en-GB" sz="1100" dirty="0" smtClean="0">
                          <a:effectLst/>
                        </a:rPr>
                        <a:t> </a:t>
                      </a:r>
                      <a:r>
                        <a:rPr lang="en-GB" sz="800" dirty="0" smtClean="0">
                          <a:effectLst/>
                        </a:rPr>
                        <a:t>trees in line, in group or</a:t>
                      </a:r>
                      <a:r>
                        <a:rPr lang="en-GB" sz="800" baseline="0" dirty="0" smtClean="0">
                          <a:effectLst/>
                        </a:rPr>
                        <a:t> </a:t>
                      </a:r>
                      <a:r>
                        <a:rPr lang="en-GB" sz="800" dirty="0" smtClean="0">
                          <a:effectLst/>
                        </a:rPr>
                        <a:t>isolated and field</a:t>
                      </a:r>
                      <a:r>
                        <a:rPr lang="en-GB" sz="1100" dirty="0" smtClean="0">
                          <a:effectLst/>
                        </a:rPr>
                        <a:t> </a:t>
                      </a:r>
                      <a:r>
                        <a:rPr lang="en-GB" sz="800" dirty="0" smtClean="0">
                          <a:effectLst/>
                        </a:rPr>
                        <a:t>margins</a:t>
                      </a:r>
                      <a:endParaRPr lang="en-GB" sz="1100" dirty="0">
                        <a:effectLst/>
                        <a:latin typeface="Calibri"/>
                        <a:ea typeface="Calibri"/>
                        <a:cs typeface="Times New Roman"/>
                      </a:endParaRPr>
                    </a:p>
                  </a:txBody>
                  <a:tcPr marL="68580" marR="68580" marT="0" marB="0" anchor="ctr"/>
                </a:tc>
                <a:tc>
                  <a:txBody>
                    <a:bodyPr/>
                    <a:lstStyle/>
                    <a:p>
                      <a:pPr marL="171450" indent="-171450">
                        <a:lnSpc>
                          <a:spcPct val="115000"/>
                        </a:lnSpc>
                        <a:spcAft>
                          <a:spcPts val="0"/>
                        </a:spcAft>
                        <a:buFont typeface="Arial" panose="020B0604020202020204" pitchFamily="34" charset="0"/>
                        <a:buChar char="•"/>
                      </a:pPr>
                      <a:r>
                        <a:rPr lang="en-GB" sz="800" dirty="0" smtClean="0">
                          <a:effectLst/>
                        </a:rPr>
                        <a:t>Minimum </a:t>
                      </a:r>
                      <a:r>
                        <a:rPr lang="en-GB" sz="800" dirty="0">
                          <a:effectLst/>
                        </a:rPr>
                        <a:t>livestock stocking rates</a:t>
                      </a:r>
                      <a:r>
                        <a:rPr lang="en-GB" sz="1100" dirty="0">
                          <a:effectLst/>
                        </a:rPr>
                        <a:t> </a:t>
                      </a:r>
                      <a:r>
                        <a:rPr lang="en-GB" sz="800" dirty="0">
                          <a:effectLst/>
                        </a:rPr>
                        <a:t>or/and appropriate regimes</a:t>
                      </a:r>
                      <a:endParaRPr lang="en-GB" sz="1100" dirty="0">
                        <a:effectLst/>
                        <a:latin typeface="Calibri"/>
                        <a:ea typeface="Calibri"/>
                        <a:cs typeface="Times New Roman"/>
                      </a:endParaRPr>
                    </a:p>
                  </a:txBody>
                  <a:tcPr marL="68580" marR="68580" marT="0" marB="0" anchor="ctr"/>
                </a:tc>
              </a:tr>
              <a:tr h="0">
                <a:tc vMerge="1">
                  <a:txBody>
                    <a:bodyPr/>
                    <a:lstStyle/>
                    <a:p>
                      <a:endParaRPr lang="en-GB"/>
                    </a:p>
                  </a:txBody>
                  <a:tcPr/>
                </a:tc>
                <a:tc vMerge="1">
                  <a:txBody>
                    <a:bodyPr/>
                    <a:lstStyle/>
                    <a:p>
                      <a:endParaRPr lang="en-GB"/>
                    </a:p>
                  </a:txBody>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Establishment </a:t>
                      </a:r>
                      <a:r>
                        <a:rPr lang="en-GB" sz="800" dirty="0">
                          <a:effectLst/>
                        </a:rPr>
                        <a:t>and/or retention of</a:t>
                      </a:r>
                      <a:r>
                        <a:rPr lang="en-GB" sz="1100" dirty="0">
                          <a:effectLst/>
                        </a:rPr>
                        <a:t> </a:t>
                      </a:r>
                      <a:r>
                        <a:rPr lang="en-GB" sz="800" dirty="0">
                          <a:effectLst/>
                        </a:rPr>
                        <a:t>habitats</a:t>
                      </a:r>
                      <a:endParaRPr lang="en-GB" sz="1100" dirty="0">
                        <a:effectLst/>
                        <a:latin typeface="Calibri"/>
                        <a:ea typeface="Calibri"/>
                        <a:cs typeface="Times New Roman"/>
                      </a:endParaRPr>
                    </a:p>
                  </a:txBody>
                  <a:tcPr marL="68580" marR="68580" marT="0" marB="0" anchor="ctr"/>
                </a:tc>
              </a:tr>
              <a:tr h="0">
                <a:tc rowSpan="2">
                  <a:txBody>
                    <a:bodyPr/>
                    <a:lstStyle/>
                    <a:p>
                      <a:pPr>
                        <a:lnSpc>
                          <a:spcPct val="115000"/>
                        </a:lnSpc>
                        <a:spcAft>
                          <a:spcPts val="0"/>
                        </a:spcAft>
                      </a:pPr>
                      <a:r>
                        <a:rPr lang="en-GB" sz="800" dirty="0">
                          <a:effectLst/>
                        </a:rPr>
                        <a:t> </a:t>
                      </a:r>
                      <a:endParaRPr lang="en-GB" sz="1100" dirty="0">
                        <a:effectLst/>
                        <a:latin typeface="Calibri"/>
                        <a:ea typeface="Calibri"/>
                        <a:cs typeface="Times New Roman"/>
                      </a:endParaRPr>
                    </a:p>
                  </a:txBody>
                  <a:tcPr marL="68580" marR="68580" marT="0" marB="0">
                    <a:solidFill>
                      <a:srgbClr val="0033CC"/>
                    </a:solidFill>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Avoiding </a:t>
                      </a:r>
                      <a:r>
                        <a:rPr lang="en-GB" sz="800" dirty="0">
                          <a:effectLst/>
                        </a:rPr>
                        <a:t>the encroachment of unwanted</a:t>
                      </a:r>
                      <a:r>
                        <a:rPr lang="en-GB" sz="1100" dirty="0">
                          <a:effectLst/>
                        </a:rPr>
                        <a:t> </a:t>
                      </a:r>
                      <a:r>
                        <a:rPr lang="en-GB" sz="800" dirty="0">
                          <a:effectLst/>
                        </a:rPr>
                        <a:t>vegetation on agricultural land</a:t>
                      </a:r>
                      <a:endParaRPr lang="en-GB" sz="1100" dirty="0">
                        <a:effectLst/>
                        <a:latin typeface="Calibri"/>
                        <a:ea typeface="Calibri"/>
                        <a:cs typeface="Times New Roman"/>
                      </a:endParaRPr>
                    </a:p>
                  </a:txBody>
                  <a:tcPr marL="68580" marR="68580" marT="0" marB="0" anchor="ctr"/>
                </a:tc>
                <a:tc>
                  <a:txBody>
                    <a:bodyPr/>
                    <a:lstStyle/>
                    <a:p>
                      <a:pPr marL="171450" indent="-171450">
                        <a:lnSpc>
                          <a:spcPct val="115000"/>
                        </a:lnSpc>
                        <a:spcAft>
                          <a:spcPts val="0"/>
                        </a:spcAft>
                        <a:buFont typeface="Arial" panose="020B0604020202020204" pitchFamily="34" charset="0"/>
                        <a:buChar char="•"/>
                      </a:pPr>
                      <a:r>
                        <a:rPr lang="en-GB" sz="800" dirty="0" smtClean="0">
                          <a:effectLst/>
                        </a:rPr>
                        <a:t>Prohibition of the grubbing up of</a:t>
                      </a:r>
                      <a:r>
                        <a:rPr lang="en-GB" sz="1100" dirty="0" smtClean="0">
                          <a:effectLst/>
                        </a:rPr>
                        <a:t> </a:t>
                      </a:r>
                      <a:r>
                        <a:rPr lang="en-GB" sz="800" dirty="0" smtClean="0">
                          <a:effectLst/>
                        </a:rPr>
                        <a:t>olive trees</a:t>
                      </a:r>
                      <a:endParaRPr lang="en-GB" sz="1100" dirty="0">
                        <a:effectLst/>
                        <a:latin typeface="Calibri"/>
                        <a:ea typeface="Calibri"/>
                        <a:cs typeface="Times New Roman"/>
                      </a:endParaRPr>
                    </a:p>
                  </a:txBody>
                  <a:tcPr marL="68580" marR="68580" marT="0" marB="0" anchor="ctr"/>
                </a:tc>
              </a:tr>
              <a:tr h="0">
                <a:tc vMerge="1">
                  <a:txBody>
                    <a:bodyPr/>
                    <a:lstStyle/>
                    <a:p>
                      <a:endParaRPr lang="en-GB"/>
                    </a:p>
                  </a:txBody>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Protection </a:t>
                      </a:r>
                      <a:r>
                        <a:rPr lang="en-GB" sz="800" dirty="0">
                          <a:effectLst/>
                        </a:rPr>
                        <a:t>of permanent pasture </a:t>
                      </a:r>
                      <a:endParaRPr lang="en-GB" sz="1100" dirty="0">
                        <a:effectLst/>
                        <a:latin typeface="Calibri"/>
                        <a:ea typeface="Calibri"/>
                        <a:cs typeface="Times New Roman"/>
                      </a:endParaRPr>
                    </a:p>
                  </a:txBody>
                  <a:tcPr marL="68580" marR="68580" marT="0" marB="0" anchor="ctr"/>
                </a:tc>
                <a:tc>
                  <a:txBody>
                    <a:bodyPr/>
                    <a:lstStyle/>
                    <a:p>
                      <a:pPr marL="171450" indent="-171450">
                        <a:lnSpc>
                          <a:spcPct val="115000"/>
                        </a:lnSpc>
                        <a:spcAft>
                          <a:spcPts val="0"/>
                        </a:spcAft>
                        <a:buFont typeface="Arial" panose="020B0604020202020204" pitchFamily="34" charset="0"/>
                        <a:buChar char="•"/>
                      </a:pPr>
                      <a:r>
                        <a:rPr lang="en-GB" sz="800" dirty="0" smtClean="0">
                          <a:effectLst/>
                        </a:rPr>
                        <a:t>Maintenance </a:t>
                      </a:r>
                      <a:r>
                        <a:rPr lang="en-GB" sz="800" dirty="0">
                          <a:effectLst/>
                        </a:rPr>
                        <a:t>of olive groves and</a:t>
                      </a:r>
                      <a:r>
                        <a:rPr lang="en-GB" sz="1100" dirty="0">
                          <a:effectLst/>
                        </a:rPr>
                        <a:t> </a:t>
                      </a:r>
                      <a:r>
                        <a:rPr lang="en-GB" sz="800" dirty="0">
                          <a:effectLst/>
                        </a:rPr>
                        <a:t>vines in good vegetative</a:t>
                      </a:r>
                      <a:r>
                        <a:rPr lang="en-GB" sz="1100" dirty="0">
                          <a:effectLst/>
                        </a:rPr>
                        <a:t> </a:t>
                      </a:r>
                      <a:r>
                        <a:rPr lang="en-GB" sz="800" dirty="0">
                          <a:effectLst/>
                        </a:rPr>
                        <a:t>condition</a:t>
                      </a:r>
                      <a:endParaRPr lang="en-GB" sz="1100" dirty="0">
                        <a:effectLst/>
                        <a:latin typeface="Calibri"/>
                        <a:ea typeface="Calibri"/>
                        <a:cs typeface="Times New Roman"/>
                      </a:endParaRPr>
                    </a:p>
                  </a:txBody>
                  <a:tcPr marL="68580" marR="68580" marT="0" marB="0" anchor="ctr"/>
                </a:tc>
              </a:tr>
              <a:tr h="0">
                <a:tc rowSpan="2">
                  <a:txBody>
                    <a:bodyPr/>
                    <a:lstStyle/>
                    <a:p>
                      <a:pPr>
                        <a:lnSpc>
                          <a:spcPct val="115000"/>
                        </a:lnSpc>
                        <a:spcAft>
                          <a:spcPts val="0"/>
                        </a:spcAft>
                      </a:pPr>
                      <a:r>
                        <a:rPr lang="en-GB" sz="800" dirty="0">
                          <a:effectLst/>
                        </a:rPr>
                        <a:t>Protection and management of</a:t>
                      </a:r>
                      <a:r>
                        <a:rPr lang="en-GB" sz="1100" dirty="0">
                          <a:effectLst/>
                        </a:rPr>
                        <a:t> </a:t>
                      </a:r>
                      <a:r>
                        <a:rPr lang="en-GB" sz="800" dirty="0">
                          <a:effectLst/>
                        </a:rPr>
                        <a:t>water:</a:t>
                      </a:r>
                      <a:endParaRPr lang="en-GB" sz="1100" dirty="0">
                        <a:effectLst/>
                      </a:endParaRPr>
                    </a:p>
                    <a:p>
                      <a:pPr>
                        <a:lnSpc>
                          <a:spcPct val="115000"/>
                        </a:lnSpc>
                        <a:spcAft>
                          <a:spcPts val="0"/>
                        </a:spcAft>
                      </a:pPr>
                      <a:r>
                        <a:rPr lang="en-GB" sz="800" dirty="0">
                          <a:effectLst/>
                        </a:rPr>
                        <a:t> </a:t>
                      </a:r>
                      <a:endParaRPr lang="en-GB" sz="1100" dirty="0">
                        <a:effectLst/>
                      </a:endParaRPr>
                    </a:p>
                    <a:p>
                      <a:pPr>
                        <a:lnSpc>
                          <a:spcPct val="115000"/>
                        </a:lnSpc>
                        <a:spcAft>
                          <a:spcPts val="0"/>
                        </a:spcAft>
                      </a:pPr>
                      <a:r>
                        <a:rPr lang="en-GB" sz="800" b="0" i="1" dirty="0">
                          <a:effectLst/>
                        </a:rPr>
                        <a:t>Protect water against pollution and runoff,</a:t>
                      </a:r>
                      <a:r>
                        <a:rPr lang="en-GB" sz="1100" b="0" i="1" dirty="0">
                          <a:effectLst/>
                        </a:rPr>
                        <a:t> </a:t>
                      </a:r>
                      <a:r>
                        <a:rPr lang="en-GB" sz="800" b="0" i="1" dirty="0">
                          <a:effectLst/>
                        </a:rPr>
                        <a:t>and manage the use of water</a:t>
                      </a:r>
                      <a:endParaRPr lang="en-GB" sz="1100" b="0" i="1" dirty="0">
                        <a:effectLst/>
                        <a:latin typeface="Calibri"/>
                        <a:ea typeface="Calibri"/>
                        <a:cs typeface="Times New Roman"/>
                      </a:endParaRPr>
                    </a:p>
                  </a:txBody>
                  <a:tcPr marL="68580" marR="68580" marT="0" marB="0">
                    <a:solidFill>
                      <a:srgbClr val="0033CC"/>
                    </a:solidFill>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Establishment </a:t>
                      </a:r>
                      <a:r>
                        <a:rPr lang="en-GB" sz="800" dirty="0">
                          <a:effectLst/>
                        </a:rPr>
                        <a:t>of buffer strips along water</a:t>
                      </a:r>
                      <a:r>
                        <a:rPr lang="en-GB" sz="1100" dirty="0">
                          <a:effectLst/>
                        </a:rPr>
                        <a:t> </a:t>
                      </a:r>
                      <a:r>
                        <a:rPr lang="en-GB" sz="800" dirty="0">
                          <a:effectLst/>
                        </a:rPr>
                        <a:t>courses (1)</a:t>
                      </a:r>
                      <a:endParaRPr lang="en-GB"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en-GB" sz="800" dirty="0">
                          <a:effectLst/>
                        </a:rPr>
                        <a:t> </a:t>
                      </a:r>
                      <a:endParaRPr lang="en-GB" sz="1100" dirty="0">
                        <a:effectLst/>
                        <a:latin typeface="Calibri"/>
                        <a:ea typeface="Calibri"/>
                        <a:cs typeface="Times New Roman"/>
                      </a:endParaRPr>
                    </a:p>
                  </a:txBody>
                  <a:tcPr marL="68580" marR="68580" marT="0" marB="0" anchor="ctr"/>
                </a:tc>
              </a:tr>
              <a:tr h="0">
                <a:tc vMerge="1">
                  <a:txBody>
                    <a:bodyPr/>
                    <a:lstStyle/>
                    <a:p>
                      <a:endParaRPr lang="en-GB"/>
                    </a:p>
                  </a:txBody>
                  <a:tcPr/>
                </a:tc>
                <a:tc>
                  <a:txBody>
                    <a:bodyPr/>
                    <a:lstStyle/>
                    <a:p>
                      <a:pPr marL="171450" indent="-171450">
                        <a:lnSpc>
                          <a:spcPct val="115000"/>
                        </a:lnSpc>
                        <a:spcAft>
                          <a:spcPts val="0"/>
                        </a:spcAft>
                        <a:buFont typeface="Arial" panose="020B0604020202020204" pitchFamily="34" charset="0"/>
                        <a:buChar char="•"/>
                      </a:pPr>
                      <a:r>
                        <a:rPr lang="en-GB" sz="800" dirty="0" smtClean="0">
                          <a:effectLst/>
                        </a:rPr>
                        <a:t>Where </a:t>
                      </a:r>
                      <a:r>
                        <a:rPr lang="en-GB" sz="800" dirty="0">
                          <a:effectLst/>
                        </a:rPr>
                        <a:t>use of water for irrigation is subject to</a:t>
                      </a:r>
                      <a:r>
                        <a:rPr lang="en-GB" sz="1100" dirty="0">
                          <a:effectLst/>
                        </a:rPr>
                        <a:t> </a:t>
                      </a:r>
                      <a:r>
                        <a:rPr lang="en-GB" sz="800" dirty="0">
                          <a:effectLst/>
                        </a:rPr>
                        <a:t>authorisation, compliance with authorisation</a:t>
                      </a:r>
                      <a:r>
                        <a:rPr lang="en-GB" sz="1100" dirty="0">
                          <a:effectLst/>
                        </a:rPr>
                        <a:t> </a:t>
                      </a:r>
                      <a:r>
                        <a:rPr lang="en-GB" sz="800" dirty="0">
                          <a:effectLst/>
                        </a:rPr>
                        <a:t>procedures</a:t>
                      </a:r>
                      <a:endParaRPr lang="en-GB" sz="1100" dirty="0">
                        <a:effectLst/>
                        <a:latin typeface="Calibri"/>
                        <a:ea typeface="Calibri"/>
                        <a:cs typeface="Times New Roman"/>
                      </a:endParaRPr>
                    </a:p>
                  </a:txBody>
                  <a:tcPr marL="68580" marR="68580" marT="0" marB="0" anchor="ctr"/>
                </a:tc>
                <a:tc>
                  <a:txBody>
                    <a:bodyPr/>
                    <a:lstStyle/>
                    <a:p>
                      <a:pPr>
                        <a:lnSpc>
                          <a:spcPct val="115000"/>
                        </a:lnSpc>
                        <a:spcAft>
                          <a:spcPts val="0"/>
                        </a:spcAft>
                      </a:pPr>
                      <a:r>
                        <a:rPr lang="en-GB" sz="800" dirty="0">
                          <a:effectLst/>
                        </a:rPr>
                        <a:t> </a:t>
                      </a:r>
                      <a:endParaRPr lang="en-GB" sz="1100" dirty="0">
                        <a:effectLst/>
                        <a:latin typeface="Calibri"/>
                        <a:ea typeface="Calibri"/>
                        <a:cs typeface="Times New Roman"/>
                      </a:endParaRPr>
                    </a:p>
                  </a:txBody>
                  <a:tcPr marL="68580" marR="68580" marT="0" marB="0" anchor="ctr"/>
                </a:tc>
              </a:tr>
            </a:tbl>
          </a:graphicData>
        </a:graphic>
      </p:graphicFrame>
      <p:sp>
        <p:nvSpPr>
          <p:cNvPr id="4" name="Slide Number Placeholder 3"/>
          <p:cNvSpPr>
            <a:spLocks noGrp="1"/>
          </p:cNvSpPr>
          <p:nvPr>
            <p:ph type="sldNum" sz="quarter" idx="12"/>
          </p:nvPr>
        </p:nvSpPr>
        <p:spPr/>
        <p:txBody>
          <a:bodyPr/>
          <a:lstStyle/>
          <a:p>
            <a:pPr>
              <a:defRPr/>
            </a:pPr>
            <a:fld id="{6E9D48AF-31AE-409E-8922-F32D569FCF08}" type="slidenum">
              <a:rPr lang="en-GB" smtClean="0"/>
              <a:pPr>
                <a:defRPr/>
              </a:pPr>
              <a:t>3</a:t>
            </a:fld>
            <a:endParaRPr lang="en-GB" dirty="0"/>
          </a:p>
        </p:txBody>
      </p:sp>
      <p:sp>
        <p:nvSpPr>
          <p:cNvPr id="7" name="TextBox 6"/>
          <p:cNvSpPr txBox="1"/>
          <p:nvPr/>
        </p:nvSpPr>
        <p:spPr>
          <a:xfrm>
            <a:off x="755576" y="6453336"/>
            <a:ext cx="8136904" cy="276999"/>
          </a:xfrm>
          <a:prstGeom prst="rect">
            <a:avLst/>
          </a:prstGeom>
          <a:noFill/>
        </p:spPr>
        <p:txBody>
          <a:bodyPr wrap="square" rtlCol="0">
            <a:spAutoFit/>
          </a:bodyPr>
          <a:lstStyle/>
          <a:p>
            <a:pPr lvl="0" algn="just" eaLnBrk="0" hangingPunct="0"/>
            <a:r>
              <a:rPr lang="en-GB" altLang="en-US" sz="300" dirty="0">
                <a:solidFill>
                  <a:srgbClr val="000000"/>
                </a:solidFill>
                <a:ea typeface="Calibri" pitchFamily="34" charset="0"/>
                <a:cs typeface="TimesNewRoman" charset="0"/>
              </a:rPr>
              <a:t>(1) </a:t>
            </a:r>
            <a:r>
              <a:rPr lang="en-GB" altLang="en-US" sz="600" b="0" dirty="0">
                <a:solidFill>
                  <a:srgbClr val="000000"/>
                </a:solidFill>
                <a:ea typeface="Calibri" pitchFamily="34" charset="0"/>
                <a:cs typeface="TimesNewRoman" charset="0"/>
              </a:rPr>
              <a:t>Note: The GAEC buffer strips must respect, both within and outside vulnerable </a:t>
            </a:r>
            <a:r>
              <a:rPr lang="en-GB" altLang="en-US" sz="600" b="0" dirty="0" smtClean="0">
                <a:solidFill>
                  <a:srgbClr val="000000"/>
                </a:solidFill>
                <a:ea typeface="Calibri" pitchFamily="34" charset="0"/>
                <a:cs typeface="TimesNewRoman" charset="0"/>
              </a:rPr>
              <a:t>zones, </a:t>
            </a:r>
            <a:r>
              <a:rPr lang="en-GB" altLang="en-US" sz="600" b="0" dirty="0">
                <a:solidFill>
                  <a:srgbClr val="000000"/>
                </a:solidFill>
                <a:ea typeface="Calibri" pitchFamily="34" charset="0"/>
                <a:cs typeface="TimesNewRoman" charset="0"/>
              </a:rPr>
              <a:t>at least the requirements relating to the conditions for land application of fertiliser near water courses, </a:t>
            </a:r>
            <a:r>
              <a:rPr lang="en-GB" altLang="en-US" sz="600" b="0" dirty="0" smtClean="0">
                <a:solidFill>
                  <a:srgbClr val="000000"/>
                </a:solidFill>
                <a:ea typeface="Calibri" pitchFamily="34" charset="0"/>
                <a:cs typeface="TimesNewRoman" charset="0"/>
              </a:rPr>
              <a:t>to </a:t>
            </a:r>
            <a:r>
              <a:rPr lang="en-GB" altLang="en-US" sz="600" b="0" dirty="0">
                <a:solidFill>
                  <a:srgbClr val="000000"/>
                </a:solidFill>
                <a:ea typeface="Calibri" pitchFamily="34" charset="0"/>
                <a:cs typeface="TimesNewRoman" charset="0"/>
              </a:rPr>
              <a:t>be applied in accordance with the </a:t>
            </a:r>
            <a:r>
              <a:rPr lang="en-GB" altLang="en-US" sz="600" b="0" dirty="0" smtClean="0">
                <a:solidFill>
                  <a:srgbClr val="000000"/>
                </a:solidFill>
                <a:ea typeface="Calibri" pitchFamily="34" charset="0"/>
                <a:cs typeface="TimesNewRoman" charset="0"/>
              </a:rPr>
              <a:t>Nitrate action </a:t>
            </a:r>
            <a:r>
              <a:rPr lang="en-GB" altLang="en-US" sz="600" b="0" dirty="0">
                <a:solidFill>
                  <a:srgbClr val="000000"/>
                </a:solidFill>
                <a:ea typeface="Calibri" pitchFamily="34" charset="0"/>
                <a:cs typeface="TimesNewRoman" charset="0"/>
              </a:rPr>
              <a:t>programmes of Member </a:t>
            </a:r>
            <a:r>
              <a:rPr lang="en-GB" altLang="en-US" sz="600" b="0" dirty="0" smtClean="0">
                <a:solidFill>
                  <a:srgbClr val="000000"/>
                </a:solidFill>
                <a:ea typeface="Calibri" pitchFamily="34" charset="0"/>
                <a:cs typeface="TimesNewRoman" charset="0"/>
              </a:rPr>
              <a:t>States.</a:t>
            </a:r>
            <a:endParaRPr lang="en-GB" altLang="en-US" sz="6600" b="0" dirty="0"/>
          </a:p>
        </p:txBody>
      </p:sp>
      <p:cxnSp>
        <p:nvCxnSpPr>
          <p:cNvPr id="8" name="Straight Connector 7"/>
          <p:cNvCxnSpPr/>
          <p:nvPr/>
        </p:nvCxnSpPr>
        <p:spPr bwMode="auto">
          <a:xfrm>
            <a:off x="5776596" y="1628800"/>
            <a:ext cx="1420816" cy="0"/>
          </a:xfrm>
          <a:prstGeom prst="line">
            <a:avLst/>
          </a:prstGeom>
          <a:ln>
            <a:solidFill>
              <a:srgbClr val="FF0000"/>
            </a:solidFill>
            <a:headEnd type="none" w="med" len="med"/>
            <a:tailEnd type="none" w="med" len="med"/>
          </a:ln>
          <a:extLst/>
        </p:spPr>
        <p:style>
          <a:lnRef idx="2">
            <a:schemeClr val="accent6"/>
          </a:lnRef>
          <a:fillRef idx="0">
            <a:schemeClr val="accent6"/>
          </a:fillRef>
          <a:effectRef idx="1">
            <a:schemeClr val="accent6"/>
          </a:effectRef>
          <a:fontRef idx="minor">
            <a:schemeClr val="tx1"/>
          </a:fontRef>
        </p:style>
      </p:cxnSp>
      <p:sp>
        <p:nvSpPr>
          <p:cNvPr id="12" name="Oval 11"/>
          <p:cNvSpPr/>
          <p:nvPr/>
        </p:nvSpPr>
        <p:spPr bwMode="auto">
          <a:xfrm>
            <a:off x="3813036" y="1484784"/>
            <a:ext cx="1512168" cy="288032"/>
          </a:xfrm>
          <a:prstGeom prst="ellipse">
            <a:avLst/>
          </a:prstGeom>
          <a:noFill/>
          <a:ln w="12700" cap="flat" cmpd="sng" algn="ctr">
            <a:solidFill>
              <a:srgbClr val="00B050"/>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dirty="0" smtClean="0">
              <a:ln>
                <a:noFill/>
              </a:ln>
              <a:solidFill>
                <a:srgbClr val="FFD624"/>
              </a:solidFill>
              <a:effectLst/>
              <a:latin typeface="Verdana" pitchFamily="34" charset="0"/>
            </a:endParaRPr>
          </a:p>
        </p:txBody>
      </p:sp>
      <p:cxnSp>
        <p:nvCxnSpPr>
          <p:cNvPr id="13" name="Straight Connector 12"/>
          <p:cNvCxnSpPr/>
          <p:nvPr/>
        </p:nvCxnSpPr>
        <p:spPr bwMode="auto">
          <a:xfrm>
            <a:off x="5685244" y="2708920"/>
            <a:ext cx="1656184" cy="0"/>
          </a:xfrm>
          <a:prstGeom prst="line">
            <a:avLst/>
          </a:prstGeom>
          <a:ln>
            <a:solidFill>
              <a:srgbClr val="A50021"/>
            </a:solidFill>
            <a:headEnd type="none" w="med" len="med"/>
            <a:tailEnd type="none" w="med" len="med"/>
          </a:ln>
          <a:extLst/>
        </p:spPr>
        <p:style>
          <a:lnRef idx="2">
            <a:schemeClr val="accent6"/>
          </a:lnRef>
          <a:fillRef idx="0">
            <a:schemeClr val="accent6"/>
          </a:fillRef>
          <a:effectRef idx="1">
            <a:schemeClr val="accent6"/>
          </a:effectRef>
          <a:fontRef idx="minor">
            <a:schemeClr val="tx1"/>
          </a:fontRef>
        </p:style>
      </p:cxnSp>
      <p:sp>
        <p:nvSpPr>
          <p:cNvPr id="17" name="TextBox 16"/>
          <p:cNvSpPr txBox="1"/>
          <p:nvPr/>
        </p:nvSpPr>
        <p:spPr>
          <a:xfrm>
            <a:off x="7740352" y="2524254"/>
            <a:ext cx="1152128" cy="707886"/>
          </a:xfrm>
          <a:prstGeom prst="rect">
            <a:avLst/>
          </a:prstGeom>
          <a:noFill/>
          <a:ln>
            <a:solidFill>
              <a:srgbClr val="A50021"/>
            </a:solidFill>
          </a:ln>
        </p:spPr>
        <p:txBody>
          <a:bodyPr wrap="square" rtlCol="0">
            <a:spAutoFit/>
          </a:bodyPr>
          <a:lstStyle/>
          <a:p>
            <a:pPr marL="171450" indent="-171450">
              <a:buBlip>
                <a:blip r:embed="rId3"/>
              </a:buBlip>
            </a:pPr>
            <a:r>
              <a:rPr lang="en-GB" sz="800" b="0" dirty="0" smtClean="0">
                <a:solidFill>
                  <a:srgbClr val="000000"/>
                </a:solidFill>
                <a:ea typeface="Calibri" pitchFamily="34" charset="0"/>
                <a:cs typeface="TimesNewRoman" charset="0"/>
              </a:rPr>
              <a:t>Withdrawn for consistency with the greening payment</a:t>
            </a:r>
            <a:endParaRPr lang="en-GB" sz="800" b="0" dirty="0">
              <a:solidFill>
                <a:srgbClr val="000000"/>
              </a:solidFill>
              <a:ea typeface="Calibri" pitchFamily="34" charset="0"/>
              <a:cs typeface="TimesNewRoman" charset="0"/>
            </a:endParaRPr>
          </a:p>
        </p:txBody>
      </p:sp>
      <p:sp>
        <p:nvSpPr>
          <p:cNvPr id="18" name="TextBox 17"/>
          <p:cNvSpPr txBox="1"/>
          <p:nvPr/>
        </p:nvSpPr>
        <p:spPr>
          <a:xfrm>
            <a:off x="253541" y="4026248"/>
            <a:ext cx="1152128" cy="1077218"/>
          </a:xfrm>
          <a:prstGeom prst="rect">
            <a:avLst/>
          </a:prstGeom>
          <a:noFill/>
          <a:ln>
            <a:solidFill>
              <a:srgbClr val="0033CC"/>
            </a:solidFill>
          </a:ln>
        </p:spPr>
        <p:txBody>
          <a:bodyPr wrap="square" rtlCol="0">
            <a:spAutoFit/>
          </a:bodyPr>
          <a:lstStyle/>
          <a:p>
            <a:pPr marL="171450" indent="-171450">
              <a:buBlip>
                <a:blip r:embed="rId3"/>
              </a:buBlip>
            </a:pPr>
            <a:r>
              <a:rPr lang="en-GB" sz="800" b="0" dirty="0" smtClean="0">
                <a:solidFill>
                  <a:srgbClr val="000000"/>
                </a:solidFill>
                <a:ea typeface="Calibri" pitchFamily="34" charset="0"/>
                <a:cs typeface="TimesNewRoman" charset="0"/>
              </a:rPr>
              <a:t>Withdrawn for consistency with the new eligibility criteria for DP on maintenance of the land</a:t>
            </a:r>
            <a:endParaRPr lang="en-GB" sz="800" b="0" dirty="0">
              <a:solidFill>
                <a:srgbClr val="000000"/>
              </a:solidFill>
              <a:ea typeface="Calibri" pitchFamily="34" charset="0"/>
              <a:cs typeface="TimesNewRoman" charset="0"/>
            </a:endParaRPr>
          </a:p>
        </p:txBody>
      </p:sp>
      <p:sp>
        <p:nvSpPr>
          <p:cNvPr id="19" name="TextBox 18"/>
          <p:cNvSpPr txBox="1"/>
          <p:nvPr/>
        </p:nvSpPr>
        <p:spPr>
          <a:xfrm>
            <a:off x="7738331" y="3655755"/>
            <a:ext cx="1152128" cy="707886"/>
          </a:xfrm>
          <a:prstGeom prst="rect">
            <a:avLst/>
          </a:prstGeom>
          <a:noFill/>
          <a:ln>
            <a:solidFill>
              <a:srgbClr val="006666"/>
            </a:solidFill>
          </a:ln>
        </p:spPr>
        <p:txBody>
          <a:bodyPr wrap="square" rtlCol="0">
            <a:spAutoFit/>
          </a:bodyPr>
          <a:lstStyle/>
          <a:p>
            <a:pPr marL="171450" indent="-171450">
              <a:buBlip>
                <a:blip r:embed="rId3"/>
              </a:buBlip>
            </a:pPr>
            <a:r>
              <a:rPr lang="en-GB" sz="800" b="0" dirty="0" smtClean="0">
                <a:solidFill>
                  <a:srgbClr val="000000"/>
                </a:solidFill>
                <a:ea typeface="Calibri" pitchFamily="34" charset="0"/>
                <a:cs typeface="TimesNewRoman" charset="0"/>
              </a:rPr>
              <a:t>Withdrawn </a:t>
            </a:r>
            <a:r>
              <a:rPr lang="en-GB" sz="800" b="0" dirty="0" smtClean="0">
                <a:solidFill>
                  <a:srgbClr val="000000"/>
                </a:solidFill>
                <a:ea typeface="Calibri" pitchFamily="34" charset="0"/>
                <a:cs typeface="TimesNewRoman" charset="0"/>
              </a:rPr>
              <a:t>in the light of experience and due </a:t>
            </a:r>
            <a:r>
              <a:rPr lang="en-GB" sz="800" b="0" dirty="0" smtClean="0">
                <a:solidFill>
                  <a:srgbClr val="000000"/>
                </a:solidFill>
                <a:ea typeface="Calibri" pitchFamily="34" charset="0"/>
                <a:cs typeface="TimesNewRoman" charset="0"/>
              </a:rPr>
              <a:t>to </a:t>
            </a:r>
            <a:r>
              <a:rPr lang="en-GB" sz="800" b="0" dirty="0" smtClean="0">
                <a:solidFill>
                  <a:srgbClr val="000000"/>
                </a:solidFill>
                <a:ea typeface="Calibri" pitchFamily="34" charset="0"/>
                <a:cs typeface="TimesNewRoman" charset="0"/>
              </a:rPr>
              <a:t>risk </a:t>
            </a:r>
            <a:r>
              <a:rPr lang="en-GB" sz="800" b="0" dirty="0" smtClean="0">
                <a:solidFill>
                  <a:srgbClr val="000000"/>
                </a:solidFill>
                <a:ea typeface="Calibri" pitchFamily="34" charset="0"/>
                <a:cs typeface="TimesNewRoman" charset="0"/>
              </a:rPr>
              <a:t>of overlapping</a:t>
            </a:r>
            <a:endParaRPr lang="en-GB" sz="800" b="0" dirty="0">
              <a:solidFill>
                <a:srgbClr val="000000"/>
              </a:solidFill>
              <a:ea typeface="Calibri" pitchFamily="34" charset="0"/>
              <a:cs typeface="TimesNewRoman" charset="0"/>
            </a:endParaRPr>
          </a:p>
        </p:txBody>
      </p:sp>
      <p:sp>
        <p:nvSpPr>
          <p:cNvPr id="20" name="TextBox 19"/>
          <p:cNvSpPr txBox="1"/>
          <p:nvPr/>
        </p:nvSpPr>
        <p:spPr>
          <a:xfrm>
            <a:off x="251520" y="5574318"/>
            <a:ext cx="1152128" cy="461665"/>
          </a:xfrm>
          <a:prstGeom prst="rect">
            <a:avLst/>
          </a:prstGeom>
          <a:noFill/>
          <a:ln>
            <a:solidFill>
              <a:srgbClr val="33CCCC"/>
            </a:solidFill>
          </a:ln>
        </p:spPr>
        <p:txBody>
          <a:bodyPr wrap="square" rtlCol="0">
            <a:spAutoFit/>
          </a:bodyPr>
          <a:lstStyle/>
          <a:p>
            <a:pPr marL="171450" indent="-171450">
              <a:buBlip>
                <a:blip r:embed="rId3"/>
              </a:buBlip>
            </a:pPr>
            <a:r>
              <a:rPr lang="en-GB" sz="800" b="0" dirty="0" smtClean="0">
                <a:solidFill>
                  <a:srgbClr val="000000"/>
                </a:solidFill>
                <a:ea typeface="Calibri" pitchFamily="34" charset="0"/>
                <a:cs typeface="TimesNewRoman" charset="0"/>
              </a:rPr>
              <a:t>Merged for internal consistency </a:t>
            </a:r>
            <a:endParaRPr lang="en-GB" sz="800" b="0" dirty="0">
              <a:solidFill>
                <a:srgbClr val="000000"/>
              </a:solidFill>
              <a:ea typeface="Calibri" pitchFamily="34" charset="0"/>
              <a:cs typeface="TimesNewRoman" charset="0"/>
            </a:endParaRPr>
          </a:p>
        </p:txBody>
      </p:sp>
      <p:cxnSp>
        <p:nvCxnSpPr>
          <p:cNvPr id="39" name="Straight Connector 38"/>
          <p:cNvCxnSpPr/>
          <p:nvPr/>
        </p:nvCxnSpPr>
        <p:spPr bwMode="auto">
          <a:xfrm flipV="1">
            <a:off x="3563888" y="4509120"/>
            <a:ext cx="1944216" cy="432048"/>
          </a:xfrm>
          <a:prstGeom prst="line">
            <a:avLst/>
          </a:prstGeom>
          <a:noFill/>
          <a:ln w="12700"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Straight Connector 39"/>
          <p:cNvCxnSpPr/>
          <p:nvPr/>
        </p:nvCxnSpPr>
        <p:spPr bwMode="auto">
          <a:xfrm flipV="1">
            <a:off x="5580112" y="5013176"/>
            <a:ext cx="1944216" cy="432048"/>
          </a:xfrm>
          <a:prstGeom prst="line">
            <a:avLst/>
          </a:prstGeom>
          <a:noFill/>
          <a:ln w="12700"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Straight Connector 40"/>
          <p:cNvCxnSpPr/>
          <p:nvPr/>
        </p:nvCxnSpPr>
        <p:spPr bwMode="auto">
          <a:xfrm flipV="1">
            <a:off x="3563888" y="5013176"/>
            <a:ext cx="1944216" cy="432048"/>
          </a:xfrm>
          <a:prstGeom prst="line">
            <a:avLst/>
          </a:prstGeom>
          <a:noFill/>
          <a:ln w="12700"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Connector 43"/>
          <p:cNvCxnSpPr/>
          <p:nvPr/>
        </p:nvCxnSpPr>
        <p:spPr bwMode="auto">
          <a:xfrm>
            <a:off x="5549034" y="4127594"/>
            <a:ext cx="1944216" cy="370493"/>
          </a:xfrm>
          <a:prstGeom prst="line">
            <a:avLst/>
          </a:prstGeom>
          <a:noFill/>
          <a:ln w="12700" cap="flat" cmpd="sng" algn="ctr">
            <a:solidFill>
              <a:srgbClr val="467A3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0" name="Straight Connector 49"/>
          <p:cNvCxnSpPr/>
          <p:nvPr/>
        </p:nvCxnSpPr>
        <p:spPr bwMode="auto">
          <a:xfrm>
            <a:off x="5549034" y="3150943"/>
            <a:ext cx="1944216" cy="370493"/>
          </a:xfrm>
          <a:prstGeom prst="line">
            <a:avLst/>
          </a:prstGeom>
          <a:noFill/>
          <a:ln w="12700" cap="flat" cmpd="sng" algn="ctr">
            <a:solidFill>
              <a:srgbClr val="467A3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Oval 50"/>
          <p:cNvSpPr/>
          <p:nvPr/>
        </p:nvSpPr>
        <p:spPr bwMode="auto">
          <a:xfrm>
            <a:off x="5580112" y="4509120"/>
            <a:ext cx="1913138" cy="432048"/>
          </a:xfrm>
          <a:prstGeom prst="ellipse">
            <a:avLst/>
          </a:prstGeom>
          <a:noFill/>
          <a:ln w="12700" cap="flat" cmpd="sng" algn="ctr">
            <a:solidFill>
              <a:srgbClr val="33CC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dirty="0" smtClean="0">
              <a:ln>
                <a:noFill/>
              </a:ln>
              <a:solidFill>
                <a:srgbClr val="FFD624"/>
              </a:solidFill>
              <a:effectLst/>
              <a:latin typeface="Verdana" pitchFamily="34" charset="0"/>
            </a:endParaRPr>
          </a:p>
        </p:txBody>
      </p:sp>
      <p:sp>
        <p:nvSpPr>
          <p:cNvPr id="52" name="Oval 51"/>
          <p:cNvSpPr/>
          <p:nvPr/>
        </p:nvSpPr>
        <p:spPr bwMode="auto">
          <a:xfrm>
            <a:off x="5580112" y="1772816"/>
            <a:ext cx="1913138" cy="180020"/>
          </a:xfrm>
          <a:prstGeom prst="ellipse">
            <a:avLst/>
          </a:prstGeom>
          <a:noFill/>
          <a:ln w="12700" cap="flat" cmpd="sng" algn="ctr">
            <a:solidFill>
              <a:srgbClr val="33CC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dirty="0" smtClean="0">
              <a:ln>
                <a:noFill/>
              </a:ln>
              <a:solidFill>
                <a:srgbClr val="FFD624"/>
              </a:solidFill>
              <a:effectLst/>
              <a:latin typeface="Verdana" pitchFamily="34" charset="0"/>
            </a:endParaRPr>
          </a:p>
        </p:txBody>
      </p:sp>
      <p:sp>
        <p:nvSpPr>
          <p:cNvPr id="53" name="Oval 52"/>
          <p:cNvSpPr/>
          <p:nvPr/>
        </p:nvSpPr>
        <p:spPr bwMode="auto">
          <a:xfrm>
            <a:off x="3594966" y="3521436"/>
            <a:ext cx="1985146" cy="976651"/>
          </a:xfrm>
          <a:prstGeom prst="ellipse">
            <a:avLst/>
          </a:prstGeom>
          <a:noFill/>
          <a:ln w="12700" cap="flat" cmpd="sng" algn="ctr">
            <a:solidFill>
              <a:srgbClr val="33CC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dirty="0" smtClean="0">
              <a:ln>
                <a:noFill/>
              </a:ln>
              <a:solidFill>
                <a:srgbClr val="FFD624"/>
              </a:solidFill>
              <a:effectLst/>
              <a:latin typeface="Verdana" pitchFamily="34" charset="0"/>
            </a:endParaRPr>
          </a:p>
        </p:txBody>
      </p:sp>
      <p:cxnSp>
        <p:nvCxnSpPr>
          <p:cNvPr id="55" name="Straight Connector 54"/>
          <p:cNvCxnSpPr>
            <a:stCxn id="52" idx="4"/>
            <a:endCxn id="53" idx="0"/>
          </p:cNvCxnSpPr>
          <p:nvPr/>
        </p:nvCxnSpPr>
        <p:spPr bwMode="auto">
          <a:xfrm flipH="1">
            <a:off x="4587539" y="1952836"/>
            <a:ext cx="1949142" cy="1568600"/>
          </a:xfrm>
          <a:prstGeom prst="line">
            <a:avLst/>
          </a:prstGeom>
          <a:noFill/>
          <a:ln w="12700" cap="flat" cmpd="sng" algn="ctr">
            <a:solidFill>
              <a:srgbClr val="33CC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6" name="Straight Connector 55"/>
          <p:cNvCxnSpPr>
            <a:stCxn id="51" idx="0"/>
            <a:endCxn id="53" idx="5"/>
          </p:cNvCxnSpPr>
          <p:nvPr/>
        </p:nvCxnSpPr>
        <p:spPr bwMode="auto">
          <a:xfrm flipH="1" flipV="1">
            <a:off x="5289394" y="4355060"/>
            <a:ext cx="1247287" cy="154060"/>
          </a:xfrm>
          <a:prstGeom prst="line">
            <a:avLst/>
          </a:prstGeom>
          <a:noFill/>
          <a:ln w="12700" cap="flat" cmpd="sng" algn="ctr">
            <a:solidFill>
              <a:srgbClr val="33CC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Connector 23"/>
          <p:cNvCxnSpPr/>
          <p:nvPr/>
        </p:nvCxnSpPr>
        <p:spPr bwMode="auto">
          <a:xfrm flipV="1">
            <a:off x="5562110" y="3655755"/>
            <a:ext cx="1944216" cy="432048"/>
          </a:xfrm>
          <a:prstGeom prst="line">
            <a:avLst/>
          </a:prstGeom>
          <a:noFill/>
          <a:ln w="12700" cap="flat" cmpd="sng" algn="ctr">
            <a:solidFill>
              <a:srgbClr val="00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8301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10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arn(inVertical)">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par>
                                <p:cTn id="29" presetID="22" presetClass="entr" presetSubtype="4"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ipe(down)">
                                      <p:cBhvr>
                                        <p:cTn id="31" dur="500"/>
                                        <p:tgtEl>
                                          <p:spTgt spid="39"/>
                                        </p:tgtEl>
                                      </p:cBhvr>
                                    </p:animEffect>
                                  </p:childTnLst>
                                </p:cTn>
                              </p:par>
                              <p:par>
                                <p:cTn id="32" presetID="22" presetClass="entr" presetSubtype="4" fill="hold"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par>
                                <p:cTn id="35" presetID="22" presetClass="entr" presetSubtype="4" fill="hold" nodeType="with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par>
                                <p:cTn id="38" presetID="22" presetClass="entr" presetSubtype="4"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down)">
                                      <p:cBhvr>
                                        <p:cTn id="40" dur="500"/>
                                        <p:tgtEl>
                                          <p:spTgt spid="24"/>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par>
                                <p:cTn id="46" presetID="22" presetClass="entr" presetSubtype="4" fill="hold"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down)">
                                      <p:cBhvr>
                                        <p:cTn id="48" dur="500"/>
                                        <p:tgtEl>
                                          <p:spTgt spid="44"/>
                                        </p:tgtEl>
                                      </p:cBhvr>
                                    </p:animEffect>
                                  </p:childTnLst>
                                </p:cTn>
                              </p:par>
                              <p:par>
                                <p:cTn id="49" presetID="22" presetClass="entr" presetSubtype="4" fill="hold" nodeType="with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wipe(down)">
                                      <p:cBhvr>
                                        <p:cTn id="51" dur="500"/>
                                        <p:tgtEl>
                                          <p:spTgt spid="50"/>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wipe(down)">
                                      <p:cBhvr>
                                        <p:cTn id="56" dur="500"/>
                                        <p:tgtEl>
                                          <p:spTgt spid="20"/>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wipe(down)">
                                      <p:cBhvr>
                                        <p:cTn id="59" dur="500"/>
                                        <p:tgtEl>
                                          <p:spTgt spid="52"/>
                                        </p:tgtEl>
                                      </p:cBhvr>
                                    </p:animEffect>
                                  </p:childTnLst>
                                </p:cTn>
                              </p:par>
                              <p:par>
                                <p:cTn id="60" presetID="22" presetClass="entr" presetSubtype="4" fill="hold" nodeType="withEffect">
                                  <p:stCondLst>
                                    <p:cond delay="0"/>
                                  </p:stCondLst>
                                  <p:childTnLst>
                                    <p:set>
                                      <p:cBhvr>
                                        <p:cTn id="61" dur="1" fill="hold">
                                          <p:stCondLst>
                                            <p:cond delay="0"/>
                                          </p:stCondLst>
                                        </p:cTn>
                                        <p:tgtEl>
                                          <p:spTgt spid="55"/>
                                        </p:tgtEl>
                                        <p:attrNameLst>
                                          <p:attrName>style.visibility</p:attrName>
                                        </p:attrNameLst>
                                      </p:cBhvr>
                                      <p:to>
                                        <p:strVal val="visible"/>
                                      </p:to>
                                    </p:set>
                                    <p:animEffect transition="in" filter="wipe(down)">
                                      <p:cBhvr>
                                        <p:cTn id="62" dur="500"/>
                                        <p:tgtEl>
                                          <p:spTgt spid="5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down)">
                                      <p:cBhvr>
                                        <p:cTn id="65" dur="500"/>
                                        <p:tgtEl>
                                          <p:spTgt spid="53"/>
                                        </p:tgtEl>
                                      </p:cBhvr>
                                    </p:animEffect>
                                  </p:childTnLst>
                                </p:cTn>
                              </p:par>
                              <p:par>
                                <p:cTn id="66" presetID="22" presetClass="entr" presetSubtype="4" fill="hold" nodeType="withEffect">
                                  <p:stCondLst>
                                    <p:cond delay="0"/>
                                  </p:stCondLst>
                                  <p:childTnLst>
                                    <p:set>
                                      <p:cBhvr>
                                        <p:cTn id="67" dur="1" fill="hold">
                                          <p:stCondLst>
                                            <p:cond delay="0"/>
                                          </p:stCondLst>
                                        </p:cTn>
                                        <p:tgtEl>
                                          <p:spTgt spid="56"/>
                                        </p:tgtEl>
                                        <p:attrNameLst>
                                          <p:attrName>style.visibility</p:attrName>
                                        </p:attrNameLst>
                                      </p:cBhvr>
                                      <p:to>
                                        <p:strVal val="visible"/>
                                      </p:to>
                                    </p:set>
                                    <p:animEffect transition="in" filter="wipe(down)">
                                      <p:cBhvr>
                                        <p:cTn id="68" dur="500"/>
                                        <p:tgtEl>
                                          <p:spTgt spid="56"/>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18" grpId="0" animBg="1"/>
      <p:bldP spid="19" grpId="0" animBg="1"/>
      <p:bldP spid="20" grpId="0" animBg="1"/>
      <p:bldP spid="51" grpId="0" animBg="1"/>
      <p:bldP spid="52" grpId="0" animBg="1"/>
      <p:bldP spid="5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GAEC framework from 2015 onwards</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222204954"/>
              </p:ext>
            </p:extLst>
          </p:nvPr>
        </p:nvGraphicFramePr>
        <p:xfrm>
          <a:off x="683570" y="1628800"/>
          <a:ext cx="7992885" cy="4488508"/>
        </p:xfrm>
        <a:graphic>
          <a:graphicData uri="http://schemas.openxmlformats.org/drawingml/2006/table">
            <a:tbl>
              <a:tblPr>
                <a:tableStyleId>{775DCB02-9BB8-47FD-8907-85C794F793BA}</a:tableStyleId>
              </a:tblPr>
              <a:tblGrid>
                <a:gridCol w="720078"/>
                <a:gridCol w="1440160"/>
                <a:gridCol w="1368152"/>
                <a:gridCol w="3456384"/>
                <a:gridCol w="1008111"/>
              </a:tblGrid>
              <a:tr h="39456">
                <a:tc>
                  <a:txBody>
                    <a:bodyPr/>
                    <a:lstStyle/>
                    <a:p>
                      <a:pPr algn="ctr"/>
                      <a:r>
                        <a:rPr lang="en-GB" sz="800" b="1" dirty="0">
                          <a:effectLst/>
                        </a:rPr>
                        <a:t>Area</a:t>
                      </a:r>
                    </a:p>
                  </a:txBody>
                  <a:tcPr marL="1281" marR="1281" marT="1281" marB="1281"/>
                </a:tc>
                <a:tc>
                  <a:txBody>
                    <a:bodyPr/>
                    <a:lstStyle/>
                    <a:p>
                      <a:pPr algn="ctr"/>
                      <a:r>
                        <a:rPr lang="en-GB" sz="800" b="1" dirty="0">
                          <a:effectLst/>
                        </a:rPr>
                        <a:t>Main Issue</a:t>
                      </a:r>
                    </a:p>
                  </a:txBody>
                  <a:tcPr marL="1281" marR="1281" marT="1281" marB="1281"/>
                </a:tc>
                <a:tc gridSpan="3">
                  <a:txBody>
                    <a:bodyPr/>
                    <a:lstStyle/>
                    <a:p>
                      <a:pPr algn="ctr"/>
                      <a:r>
                        <a:rPr lang="en-GB" sz="800" b="1" dirty="0">
                          <a:effectLst/>
                        </a:rPr>
                        <a:t>Requirements and standards</a:t>
                      </a:r>
                    </a:p>
                  </a:txBody>
                  <a:tcPr marL="1281" marR="1281" marT="1281" marB="1281"/>
                </a:tc>
                <a:tc hMerge="1">
                  <a:txBody>
                    <a:bodyPr/>
                    <a:lstStyle/>
                    <a:p>
                      <a:endParaRPr lang="en-GB"/>
                    </a:p>
                  </a:txBody>
                  <a:tcPr/>
                </a:tc>
                <a:tc hMerge="1">
                  <a:txBody>
                    <a:bodyPr/>
                    <a:lstStyle/>
                    <a:p>
                      <a:endParaRPr lang="en-GB"/>
                    </a:p>
                  </a:txBody>
                  <a:tcPr/>
                </a:tc>
              </a:tr>
              <a:tr h="379574">
                <a:tc rowSpan="10">
                  <a:txBody>
                    <a:bodyPr/>
                    <a:lstStyle/>
                    <a:p>
                      <a:r>
                        <a:rPr lang="en-GB" sz="800" dirty="0"/>
                        <a:t>Environment, climate change, good agricultural condition of land</a:t>
                      </a:r>
                    </a:p>
                  </a:txBody>
                  <a:tcPr marL="1281" marR="1281" marT="1281" marB="1281" anchor="ctr" anchorCtr="1">
                    <a:solidFill>
                      <a:schemeClr val="bg1"/>
                    </a:solidFill>
                  </a:tcPr>
                </a:tc>
                <a:tc rowSpan="4">
                  <a:txBody>
                    <a:bodyPr/>
                    <a:lstStyle/>
                    <a:p>
                      <a:r>
                        <a:rPr lang="en-GB" sz="800" dirty="0"/>
                        <a:t>Water</a:t>
                      </a:r>
                    </a:p>
                  </a:txBody>
                  <a:tcPr marL="1281" marR="1281" marT="1281" marB="1281" anchor="ctr" anchorCtr="1">
                    <a:solidFill>
                      <a:schemeClr val="bg1"/>
                    </a:solidFill>
                  </a:tcPr>
                </a:tc>
                <a:tc>
                  <a:txBody>
                    <a:bodyPr/>
                    <a:lstStyle/>
                    <a:p>
                      <a:r>
                        <a:rPr lang="en-GB" sz="600" i="1" dirty="0"/>
                        <a:t>SMR 1</a:t>
                      </a:r>
                    </a:p>
                  </a:txBody>
                  <a:tcPr marL="1281" marR="1281" marT="1281" marB="1281" anchor="ctr" anchorCtr="1">
                    <a:lnB w="19050" cap="flat" cmpd="sng" algn="ctr">
                      <a:solidFill>
                        <a:schemeClr val="tx1"/>
                      </a:solidFill>
                      <a:prstDash val="solid"/>
                      <a:round/>
                      <a:headEnd type="none" w="med" len="med"/>
                      <a:tailEnd type="none" w="med" len="med"/>
                    </a:lnB>
                  </a:tcPr>
                </a:tc>
                <a:tc>
                  <a:txBody>
                    <a:bodyPr/>
                    <a:lstStyle/>
                    <a:p>
                      <a:pPr algn="l"/>
                      <a:r>
                        <a:rPr lang="en-GB" sz="600" i="1" dirty="0"/>
                        <a:t>Council Directive 91/676/EEC of 12 December 1991 concerning the protection of waters against pollution caused by nitrates from agricultural sources (OJ L 375, 31.12.1991, p. 1)</a:t>
                      </a:r>
                    </a:p>
                  </a:txBody>
                  <a:tcPr marL="1281" marR="1281" marT="1281" marB="1281" anchor="ctr">
                    <a:lnB w="19050" cap="flat" cmpd="sng" algn="ctr">
                      <a:solidFill>
                        <a:schemeClr val="tx1"/>
                      </a:solidFill>
                      <a:prstDash val="solid"/>
                      <a:round/>
                      <a:headEnd type="none" w="med" len="med"/>
                      <a:tailEnd type="none" w="med" len="med"/>
                    </a:lnB>
                  </a:tcPr>
                </a:tc>
                <a:tc>
                  <a:txBody>
                    <a:bodyPr/>
                    <a:lstStyle/>
                    <a:p>
                      <a:r>
                        <a:rPr lang="en-GB" sz="600" i="1" dirty="0"/>
                        <a:t>Articles 4 and 5</a:t>
                      </a:r>
                    </a:p>
                  </a:txBody>
                  <a:tcPr marL="1281" marR="1281" marT="1281" marB="1281" anchor="ctr" anchorCtr="1"/>
                </a:tc>
              </a:tr>
              <a:tr h="168585">
                <a:tc vMerge="1">
                  <a:txBody>
                    <a:bodyPr/>
                    <a:lstStyle/>
                    <a:p>
                      <a:endParaRPr lang="en-GB"/>
                    </a:p>
                  </a:txBody>
                  <a:tcPr/>
                </a:tc>
                <a:tc vMerge="1">
                  <a:txBody>
                    <a:bodyPr/>
                    <a:lstStyle/>
                    <a:p>
                      <a:endParaRPr lang="en-GB"/>
                    </a:p>
                  </a:txBody>
                  <a:tcPr/>
                </a:tc>
                <a:tc>
                  <a:txBody>
                    <a:bodyPr/>
                    <a:lstStyle/>
                    <a:p>
                      <a:r>
                        <a:rPr lang="en-GB" sz="800" b="0" dirty="0">
                          <a:effectLst/>
                        </a:rPr>
                        <a:t>GAEC 1</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effectLst/>
                        </a:rPr>
                        <a:t>Establishment of buffer strips along water courses </a:t>
                      </a:r>
                      <a:r>
                        <a:rPr lang="en-GB" sz="800" b="0" dirty="0">
                          <a:effectLst/>
                          <a:hlinkClick r:id="rId3"/>
                        </a:rPr>
                        <a:t>(1)</a:t>
                      </a:r>
                      <a:r>
                        <a:rPr lang="en-GB" sz="800" b="0" dirty="0">
                          <a:effectLst/>
                        </a:rPr>
                        <a:t> </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r h="316162">
                <a:tc vMerge="1">
                  <a:txBody>
                    <a:bodyPr/>
                    <a:lstStyle/>
                    <a:p>
                      <a:endParaRPr lang="en-GB"/>
                    </a:p>
                  </a:txBody>
                  <a:tcPr/>
                </a:tc>
                <a:tc vMerge="1">
                  <a:txBody>
                    <a:bodyPr/>
                    <a:lstStyle/>
                    <a:p>
                      <a:endParaRPr lang="en-GB"/>
                    </a:p>
                  </a:txBody>
                  <a:tcPr/>
                </a:tc>
                <a:tc>
                  <a:txBody>
                    <a:bodyPr/>
                    <a:lstStyle/>
                    <a:p>
                      <a:r>
                        <a:rPr lang="en-GB" sz="800" b="0" dirty="0">
                          <a:effectLst/>
                        </a:rPr>
                        <a:t>GAEC 2</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effectLst/>
                        </a:rPr>
                        <a:t>Where use of water for irrigation is subject to authorisation, compliance with authorisation procedures</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r h="1086894">
                <a:tc vMerge="1">
                  <a:txBody>
                    <a:bodyPr/>
                    <a:lstStyle/>
                    <a:p>
                      <a:endParaRPr lang="en-GB"/>
                    </a:p>
                  </a:txBody>
                  <a:tcPr/>
                </a:tc>
                <a:tc vMerge="1">
                  <a:txBody>
                    <a:bodyPr/>
                    <a:lstStyle/>
                    <a:p>
                      <a:endParaRPr lang="en-GB"/>
                    </a:p>
                  </a:txBody>
                  <a:tcPr/>
                </a:tc>
                <a:tc>
                  <a:txBody>
                    <a:bodyPr/>
                    <a:lstStyle/>
                    <a:p>
                      <a:r>
                        <a:rPr lang="en-GB" sz="800" b="0" dirty="0">
                          <a:effectLst/>
                        </a:rPr>
                        <a:t>GAEC 3</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effectLst/>
                        </a:rPr>
                        <a:t>Protection of ground water against pollution: prohibition of direct discharge into groundwater and measures to prevent indirect pollution of groundwater through discharge on the ground and percolation through the soil of dangerous substances, as listed in the Annex to Directive 80/68/EEC in its version in force on the last day of its validity, as far as it relates to agricultural activity</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r h="57903">
                <a:tc vMerge="1">
                  <a:txBody>
                    <a:bodyPr/>
                    <a:lstStyle/>
                    <a:p>
                      <a:endParaRPr lang="en-GB"/>
                    </a:p>
                  </a:txBody>
                  <a:tcPr/>
                </a:tc>
                <a:tc rowSpan="3">
                  <a:txBody>
                    <a:bodyPr/>
                    <a:lstStyle/>
                    <a:p>
                      <a:r>
                        <a:rPr lang="en-GB" sz="800" dirty="0"/>
                        <a:t>Soil and carbon stock</a:t>
                      </a:r>
                    </a:p>
                  </a:txBody>
                  <a:tcPr marL="1281" marR="1281" marT="1281" marB="1281" anchor="ctr" anchorCtr="1">
                    <a:lnR w="19050" cap="flat" cmpd="sng" algn="ctr">
                      <a:solidFill>
                        <a:schemeClr val="tx1"/>
                      </a:solidFill>
                      <a:prstDash val="solid"/>
                      <a:round/>
                      <a:headEnd type="none" w="med" len="med"/>
                      <a:tailEnd type="none" w="med" len="med"/>
                    </a:lnR>
                    <a:solidFill>
                      <a:schemeClr val="bg1"/>
                    </a:solidFill>
                  </a:tcPr>
                </a:tc>
                <a:tc>
                  <a:txBody>
                    <a:bodyPr/>
                    <a:lstStyle/>
                    <a:p>
                      <a:r>
                        <a:rPr lang="en-GB" sz="800" b="0" dirty="0">
                          <a:effectLst/>
                        </a:rPr>
                        <a:t>GAEC 4</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effectLst/>
                        </a:rPr>
                        <a:t>Minimum soil cover</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r h="205480">
                <a:tc vMerge="1">
                  <a:txBody>
                    <a:bodyPr/>
                    <a:lstStyle/>
                    <a:p>
                      <a:endParaRPr lang="en-GB"/>
                    </a:p>
                  </a:txBody>
                  <a:tcPr/>
                </a:tc>
                <a:tc vMerge="1">
                  <a:txBody>
                    <a:bodyPr/>
                    <a:lstStyle/>
                    <a:p>
                      <a:endParaRPr lang="en-GB"/>
                    </a:p>
                  </a:txBody>
                  <a:tcPr/>
                </a:tc>
                <a:tc>
                  <a:txBody>
                    <a:bodyPr/>
                    <a:lstStyle/>
                    <a:p>
                      <a:r>
                        <a:rPr lang="en-GB" sz="800" b="0" dirty="0">
                          <a:effectLst/>
                        </a:rPr>
                        <a:t>GAEC 5</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effectLst/>
                        </a:rPr>
                        <a:t>Minimum land management reflecting site specific conditions to limit erosion</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r h="482185">
                <a:tc vMerge="1">
                  <a:txBody>
                    <a:bodyPr/>
                    <a:lstStyle/>
                    <a:p>
                      <a:endParaRPr lang="en-GB"/>
                    </a:p>
                  </a:txBody>
                  <a:tcPr/>
                </a:tc>
                <a:tc vMerge="1">
                  <a:txBody>
                    <a:bodyPr/>
                    <a:lstStyle/>
                    <a:p>
                      <a:endParaRPr lang="en-GB"/>
                    </a:p>
                  </a:txBody>
                  <a:tcPr/>
                </a:tc>
                <a:tc>
                  <a:txBody>
                    <a:bodyPr/>
                    <a:lstStyle/>
                    <a:p>
                      <a:r>
                        <a:rPr lang="en-GB" sz="800" b="0" dirty="0">
                          <a:effectLst/>
                        </a:rPr>
                        <a:t>GAEC 6</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effectLst/>
                        </a:rPr>
                        <a:t>Maintenance of soil organic matter level through appropriate practices including ban on burning arable stubble, except for plant health reasons </a:t>
                      </a:r>
                      <a:r>
                        <a:rPr lang="en-GB" sz="800" b="0" dirty="0">
                          <a:effectLst/>
                          <a:hlinkClick r:id="rId4"/>
                        </a:rPr>
                        <a:t>(2)</a:t>
                      </a:r>
                      <a:r>
                        <a:rPr lang="en-GB" sz="800" b="0" dirty="0">
                          <a:effectLst/>
                        </a:rPr>
                        <a:t> </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r h="346796">
                <a:tc vMerge="1">
                  <a:txBody>
                    <a:bodyPr/>
                    <a:lstStyle/>
                    <a:p>
                      <a:endParaRPr lang="en-GB"/>
                    </a:p>
                  </a:txBody>
                  <a:tcPr/>
                </a:tc>
                <a:tc rowSpan="2">
                  <a:txBody>
                    <a:bodyPr/>
                    <a:lstStyle/>
                    <a:p>
                      <a:r>
                        <a:rPr lang="en-GB" sz="600" dirty="0"/>
                        <a:t>Biodiversity</a:t>
                      </a:r>
                      <a:endParaRPr lang="en-GB" sz="800" dirty="0"/>
                    </a:p>
                  </a:txBody>
                  <a:tcPr marL="1281" marR="1281" marT="1281" marB="1281" anchor="ctr" anchorCtr="1"/>
                </a:tc>
                <a:tc>
                  <a:txBody>
                    <a:bodyPr/>
                    <a:lstStyle/>
                    <a:p>
                      <a:r>
                        <a:rPr lang="en-GB" sz="600" i="1" dirty="0"/>
                        <a:t>SMR 2</a:t>
                      </a:r>
                    </a:p>
                  </a:txBody>
                  <a:tcPr marL="1281" marR="1281" marT="1281" marB="1281" anchor="ctr" anchorCtr="1">
                    <a:lnT w="19050" cap="flat" cmpd="sng" algn="ctr">
                      <a:solidFill>
                        <a:schemeClr val="tx1"/>
                      </a:solidFill>
                      <a:prstDash val="solid"/>
                      <a:round/>
                      <a:headEnd type="none" w="med" len="med"/>
                      <a:tailEnd type="none" w="med" len="med"/>
                    </a:lnT>
                  </a:tcPr>
                </a:tc>
                <a:tc>
                  <a:txBody>
                    <a:bodyPr/>
                    <a:lstStyle/>
                    <a:p>
                      <a:pPr algn="l"/>
                      <a:r>
                        <a:rPr lang="en-GB" sz="600" i="1" dirty="0"/>
                        <a:t>Directive 2009/147/EC of the European Parliament and of the Council of 30 November 2009 on the conservation of wild birds (OJ L 20, 26.1.2010, p. 7)</a:t>
                      </a:r>
                    </a:p>
                  </a:txBody>
                  <a:tcPr marL="1281" marR="1281" marT="1281" marB="1281" anchor="ctr">
                    <a:lnT w="19050" cap="flat" cmpd="sng" algn="ctr">
                      <a:solidFill>
                        <a:schemeClr val="tx1"/>
                      </a:solidFill>
                      <a:prstDash val="solid"/>
                      <a:round/>
                      <a:headEnd type="none" w="med" len="med"/>
                      <a:tailEnd type="none" w="med" len="med"/>
                    </a:lnT>
                  </a:tcPr>
                </a:tc>
                <a:tc>
                  <a:txBody>
                    <a:bodyPr/>
                    <a:lstStyle/>
                    <a:p>
                      <a:r>
                        <a:rPr lang="fr-BE" sz="600" i="1" dirty="0"/>
                        <a:t>Article 3(1), Article 3(2)(b), Article 4(1), (2) and (4)</a:t>
                      </a:r>
                    </a:p>
                  </a:txBody>
                  <a:tcPr marL="1281" marR="1281" marT="1281" marB="1281" anchor="ctr" anchorCtr="1"/>
                </a:tc>
              </a:tr>
              <a:tr h="288032">
                <a:tc vMerge="1">
                  <a:txBody>
                    <a:bodyPr/>
                    <a:lstStyle/>
                    <a:p>
                      <a:endParaRPr lang="en-GB"/>
                    </a:p>
                  </a:txBody>
                  <a:tcPr/>
                </a:tc>
                <a:tc vMerge="1">
                  <a:txBody>
                    <a:bodyPr/>
                    <a:lstStyle/>
                    <a:p>
                      <a:endParaRPr lang="en-GB"/>
                    </a:p>
                  </a:txBody>
                  <a:tcPr/>
                </a:tc>
                <a:tc>
                  <a:txBody>
                    <a:bodyPr/>
                    <a:lstStyle/>
                    <a:p>
                      <a:r>
                        <a:rPr lang="en-GB" sz="600" i="1" dirty="0"/>
                        <a:t>SMR 3</a:t>
                      </a:r>
                    </a:p>
                  </a:txBody>
                  <a:tcPr marL="1281" marR="1281" marT="1281" marB="1281" anchor="ctr" anchorCtr="1">
                    <a:lnB w="19050" cap="flat" cmpd="sng" algn="ctr">
                      <a:solidFill>
                        <a:schemeClr val="tx1"/>
                      </a:solidFill>
                      <a:prstDash val="solid"/>
                      <a:round/>
                      <a:headEnd type="none" w="med" len="med"/>
                      <a:tailEnd type="none" w="med" len="med"/>
                    </a:lnB>
                  </a:tcPr>
                </a:tc>
                <a:tc>
                  <a:txBody>
                    <a:bodyPr/>
                    <a:lstStyle/>
                    <a:p>
                      <a:pPr algn="l"/>
                      <a:r>
                        <a:rPr lang="en-GB" sz="600" i="1" dirty="0"/>
                        <a:t>Council Directive 92/43/EEC of 21 May 1992 on the conservation of natural habitats and of wild flora and fauna (OJ L 206, 22.7.1992, p. 7)</a:t>
                      </a:r>
                    </a:p>
                  </a:txBody>
                  <a:tcPr marL="1281" marR="1281" marT="1281" marB="1281" anchor="ctr">
                    <a:lnB w="19050" cap="flat" cmpd="sng" algn="ctr">
                      <a:solidFill>
                        <a:schemeClr val="tx1"/>
                      </a:solidFill>
                      <a:prstDash val="solid"/>
                      <a:round/>
                      <a:headEnd type="none" w="med" len="med"/>
                      <a:tailEnd type="none" w="med" len="med"/>
                    </a:lnB>
                  </a:tcPr>
                </a:tc>
                <a:tc>
                  <a:txBody>
                    <a:bodyPr/>
                    <a:lstStyle/>
                    <a:p>
                      <a:r>
                        <a:rPr lang="en-GB" sz="600" i="1" dirty="0"/>
                        <a:t>Article 6(1) and (2)</a:t>
                      </a:r>
                    </a:p>
                  </a:txBody>
                  <a:tcPr marL="1281" marR="1281" marT="1281" marB="1281" anchor="ctr" anchorCtr="1"/>
                </a:tc>
              </a:tr>
              <a:tr h="924914">
                <a:tc vMerge="1">
                  <a:txBody>
                    <a:bodyPr/>
                    <a:lstStyle/>
                    <a:p>
                      <a:endParaRPr lang="en-GB"/>
                    </a:p>
                  </a:txBody>
                  <a:tcPr/>
                </a:tc>
                <a:tc>
                  <a:txBody>
                    <a:bodyPr/>
                    <a:lstStyle/>
                    <a:p>
                      <a:r>
                        <a:rPr lang="en-GB" sz="800" dirty="0"/>
                        <a:t>Landscape, minimum level of maintenance</a:t>
                      </a:r>
                    </a:p>
                  </a:txBody>
                  <a:tcPr marL="1281" marR="1281" marT="1281" marB="1281" anchor="ctr" anchorCtr="1">
                    <a:lnR w="19050" cap="flat" cmpd="sng" algn="ctr">
                      <a:solidFill>
                        <a:schemeClr val="tx1"/>
                      </a:solidFill>
                      <a:prstDash val="solid"/>
                      <a:round/>
                      <a:headEnd type="none" w="med" len="med"/>
                      <a:tailEnd type="none" w="med" len="med"/>
                    </a:lnR>
                    <a:solidFill>
                      <a:schemeClr val="bg1"/>
                    </a:solidFill>
                  </a:tcPr>
                </a:tc>
                <a:tc>
                  <a:txBody>
                    <a:bodyPr/>
                    <a:lstStyle/>
                    <a:p>
                      <a:r>
                        <a:rPr lang="en-GB" sz="800" b="0" dirty="0"/>
                        <a:t>GAEC 7</a:t>
                      </a:r>
                    </a:p>
                  </a:txBody>
                  <a:tcPr marL="1281" marR="1281" marT="1281" marB="1281"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800" b="0" dirty="0"/>
                        <a:t>Retention of landscape features, including where appropriate, hedges, ponds, ditches, trees in line, in group or isolated, field margins and terraces, and including a ban on cutting hedges and trees during the bird breeding and rearing season and, as an option, measures for avoiding invasive plant species</a:t>
                      </a:r>
                    </a:p>
                  </a:txBody>
                  <a:tcPr marL="1281" marR="1281" marT="1281" marB="1281"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r>
                        <a:rPr lang="en-GB" sz="600" dirty="0"/>
                        <a:t> </a:t>
                      </a:r>
                    </a:p>
                  </a:txBody>
                  <a:tcPr marL="1281" marR="1281" marT="1281" marB="1281" anchor="ctr" anchorCtr="1">
                    <a:lnL w="19050" cap="flat" cmpd="sng" algn="ctr">
                      <a:solidFill>
                        <a:schemeClr val="tx1"/>
                      </a:solidFill>
                      <a:prstDash val="solid"/>
                      <a:round/>
                      <a:headEnd type="none" w="med" len="med"/>
                      <a:tailEnd type="none" w="med" len="med"/>
                    </a:lnL>
                  </a:tcPr>
                </a:tc>
              </a:tr>
            </a:tbl>
          </a:graphicData>
        </a:graphic>
      </p:graphicFrame>
      <p:sp>
        <p:nvSpPr>
          <p:cNvPr id="4" name="Slide Number Placeholder 3"/>
          <p:cNvSpPr>
            <a:spLocks noGrp="1"/>
          </p:cNvSpPr>
          <p:nvPr>
            <p:ph type="sldNum" sz="quarter" idx="12"/>
          </p:nvPr>
        </p:nvSpPr>
        <p:spPr/>
        <p:txBody>
          <a:bodyPr/>
          <a:lstStyle/>
          <a:p>
            <a:pPr>
              <a:defRPr/>
            </a:pPr>
            <a:fld id="{6E9D48AF-31AE-409E-8922-F32D569FCF08}" type="slidenum">
              <a:rPr lang="en-GB" smtClean="0"/>
              <a:pPr>
                <a:defRPr/>
              </a:pPr>
              <a:t>4</a:t>
            </a:fld>
            <a:endParaRPr lang="en-GB" dirty="0"/>
          </a:p>
        </p:txBody>
      </p:sp>
      <p:sp>
        <p:nvSpPr>
          <p:cNvPr id="6" name="TextBox 5"/>
          <p:cNvSpPr txBox="1"/>
          <p:nvPr/>
        </p:nvSpPr>
        <p:spPr>
          <a:xfrm>
            <a:off x="755576" y="6165304"/>
            <a:ext cx="8136904" cy="323165"/>
          </a:xfrm>
          <a:prstGeom prst="rect">
            <a:avLst/>
          </a:prstGeom>
          <a:noFill/>
        </p:spPr>
        <p:txBody>
          <a:bodyPr wrap="square" rtlCol="0">
            <a:spAutoFit/>
          </a:bodyPr>
          <a:lstStyle/>
          <a:p>
            <a:pPr lvl="0" algn="just" eaLnBrk="0" hangingPunct="0"/>
            <a:r>
              <a:rPr lang="en-GB" altLang="en-US" sz="400" dirty="0" smtClean="0">
                <a:solidFill>
                  <a:srgbClr val="000000"/>
                </a:solidFill>
                <a:ea typeface="Calibri" pitchFamily="34" charset="0"/>
                <a:cs typeface="TimesNewRoman" charset="0"/>
              </a:rPr>
              <a:t>(1) </a:t>
            </a:r>
            <a:r>
              <a:rPr lang="en-GB" altLang="en-US" sz="500" dirty="0" smtClean="0">
                <a:solidFill>
                  <a:srgbClr val="000000"/>
                </a:solidFill>
                <a:ea typeface="Calibri" pitchFamily="34" charset="0"/>
                <a:cs typeface="TimesNewRoman" charset="0"/>
              </a:rPr>
              <a:t>The </a:t>
            </a:r>
            <a:r>
              <a:rPr lang="en-GB" altLang="en-US" sz="500" dirty="0">
                <a:solidFill>
                  <a:srgbClr val="000000"/>
                </a:solidFill>
                <a:ea typeface="Calibri" pitchFamily="34" charset="0"/>
                <a:cs typeface="TimesNewRoman" charset="0"/>
              </a:rPr>
              <a:t>GAEC buffer strips must respect, both within and outside vulnerable zones, at least the requirements relating to the conditions for land application of fertiliser near water courses, to be applied in accordance with the Nitrate action programmes of Member States.</a:t>
            </a:r>
          </a:p>
          <a:p>
            <a:pPr lvl="0" algn="just" eaLnBrk="0" hangingPunct="0"/>
            <a:r>
              <a:rPr lang="en-GB" altLang="en-US" sz="500" dirty="0">
                <a:solidFill>
                  <a:srgbClr val="000000"/>
                </a:solidFill>
                <a:ea typeface="Calibri" pitchFamily="34" charset="0"/>
                <a:cs typeface="TimesNewRoman" charset="0"/>
              </a:rPr>
              <a:t>(</a:t>
            </a:r>
            <a:r>
              <a:rPr lang="en-GB" altLang="en-US" sz="500" dirty="0" smtClean="0">
                <a:solidFill>
                  <a:srgbClr val="000000"/>
                </a:solidFill>
                <a:ea typeface="Calibri" pitchFamily="34" charset="0"/>
                <a:cs typeface="TimesNewRoman" charset="0"/>
              </a:rPr>
              <a:t>2) The </a:t>
            </a:r>
            <a:r>
              <a:rPr lang="en-GB" altLang="en-US" sz="500" dirty="0">
                <a:solidFill>
                  <a:srgbClr val="000000"/>
                </a:solidFill>
                <a:ea typeface="Calibri" pitchFamily="34" charset="0"/>
                <a:cs typeface="TimesNewRoman" charset="0"/>
              </a:rPr>
              <a:t>requirement can be limited to a general ban on burning arable stubble, but a Member State may decide to prescribe further requirements.</a:t>
            </a:r>
            <a:endParaRPr lang="en-GB" altLang="en-US" sz="8000" b="0" dirty="0"/>
          </a:p>
        </p:txBody>
      </p:sp>
      <p:graphicFrame>
        <p:nvGraphicFramePr>
          <p:cNvPr id="8" name="Table 7"/>
          <p:cNvGraphicFramePr>
            <a:graphicFrameLocks noGrp="1"/>
          </p:cNvGraphicFramePr>
          <p:nvPr>
            <p:extLst>
              <p:ext uri="{D42A27DB-BD31-4B8C-83A1-F6EECF244321}">
                <p14:modId xmlns:p14="http://schemas.microsoft.com/office/powerpoint/2010/main" val="3787698532"/>
              </p:ext>
            </p:extLst>
          </p:nvPr>
        </p:nvGraphicFramePr>
        <p:xfrm>
          <a:off x="1259632" y="2204864"/>
          <a:ext cx="6422692" cy="1446934"/>
        </p:xfrm>
        <a:graphic>
          <a:graphicData uri="http://schemas.openxmlformats.org/drawingml/2006/table">
            <a:tbl>
              <a:tblPr>
                <a:tableStyleId>{775DCB02-9BB8-47FD-8907-85C794F793BA}</a:tableStyleId>
              </a:tblPr>
              <a:tblGrid>
                <a:gridCol w="1821361"/>
                <a:gridCol w="4601331"/>
              </a:tblGrid>
              <a:tr h="1446934">
                <a:tc>
                  <a:txBody>
                    <a:bodyPr/>
                    <a:lstStyle/>
                    <a:p>
                      <a:r>
                        <a:rPr lang="en-GB" sz="1100" b="0" dirty="0">
                          <a:effectLst/>
                        </a:rPr>
                        <a:t>GAEC 3</a:t>
                      </a:r>
                    </a:p>
                  </a:txBody>
                  <a:tcPr marL="1705" marR="1705" marT="1705" marB="1705"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1100" b="0" dirty="0">
                          <a:effectLst/>
                        </a:rPr>
                        <a:t>Protection of ground water against pollution: prohibition of direct discharge into groundwater and measures to prevent indirect pollution of groundwater through discharge on the ground and percolation through the soil of dangerous substances, as listed in the Annex to Directive 80/68/EEC in its version in force on the last day of its validity, as far as it relates to agricultural activity</a:t>
                      </a:r>
                    </a:p>
                  </a:txBody>
                  <a:tcPr marL="1705" marR="1705" marT="1705" marB="1705"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36332851"/>
              </p:ext>
            </p:extLst>
          </p:nvPr>
        </p:nvGraphicFramePr>
        <p:xfrm>
          <a:off x="1272877" y="3789040"/>
          <a:ext cx="6395467" cy="770217"/>
        </p:xfrm>
        <a:graphic>
          <a:graphicData uri="http://schemas.openxmlformats.org/drawingml/2006/table">
            <a:tbl>
              <a:tblPr>
                <a:tableStyleId>{775DCB02-9BB8-47FD-8907-85C794F793BA}</a:tableStyleId>
              </a:tblPr>
              <a:tblGrid>
                <a:gridCol w="1813640"/>
                <a:gridCol w="4581827"/>
              </a:tblGrid>
              <a:tr h="770217">
                <a:tc>
                  <a:txBody>
                    <a:bodyPr/>
                    <a:lstStyle/>
                    <a:p>
                      <a:r>
                        <a:rPr lang="en-GB" sz="1000" b="0" dirty="0">
                          <a:effectLst/>
                        </a:rPr>
                        <a:t>GAEC 6</a:t>
                      </a:r>
                    </a:p>
                  </a:txBody>
                  <a:tcPr marL="1658" marR="1658" marT="1658" marB="1658"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1000" b="0" dirty="0">
                          <a:effectLst/>
                        </a:rPr>
                        <a:t>Maintenance of soil organic matter level through appropriate practices including ban on burning arable stubble, except for plant health reasons </a:t>
                      </a:r>
                      <a:r>
                        <a:rPr lang="en-GB" sz="1000" b="0" dirty="0">
                          <a:effectLst/>
                          <a:hlinkClick r:id="rId4"/>
                        </a:rPr>
                        <a:t>(2)</a:t>
                      </a:r>
                      <a:r>
                        <a:rPr lang="en-GB" sz="1000" b="0" dirty="0">
                          <a:effectLst/>
                        </a:rPr>
                        <a:t> </a:t>
                      </a:r>
                    </a:p>
                  </a:txBody>
                  <a:tcPr marL="1658" marR="1658" marT="1658" marB="1658"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680384647"/>
              </p:ext>
            </p:extLst>
          </p:nvPr>
        </p:nvGraphicFramePr>
        <p:xfrm>
          <a:off x="1043608" y="5028242"/>
          <a:ext cx="6624736" cy="1100824"/>
        </p:xfrm>
        <a:graphic>
          <a:graphicData uri="http://schemas.openxmlformats.org/drawingml/2006/table">
            <a:tbl>
              <a:tblPr>
                <a:tableStyleId>{775DCB02-9BB8-47FD-8907-85C794F793BA}</a:tableStyleId>
              </a:tblPr>
              <a:tblGrid>
                <a:gridCol w="1893211"/>
                <a:gridCol w="4731525"/>
              </a:tblGrid>
              <a:tr h="1080585">
                <a:tc>
                  <a:txBody>
                    <a:bodyPr/>
                    <a:lstStyle/>
                    <a:p>
                      <a:r>
                        <a:rPr lang="en-GB" sz="1200" b="0" dirty="0"/>
                        <a:t>GAEC 7</a:t>
                      </a:r>
                    </a:p>
                  </a:txBody>
                  <a:tcPr marL="1772" marR="1772" marT="1772" marB="1772" anchor="ctr" anchorCtr="1">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c>
                  <a:txBody>
                    <a:bodyPr/>
                    <a:lstStyle/>
                    <a:p>
                      <a:pPr algn="l"/>
                      <a:r>
                        <a:rPr lang="en-GB" sz="1200" b="0" dirty="0"/>
                        <a:t>Retention of landscape features, including where appropriate, hedges, ponds, ditches, trees in line, in group or isolated, field margins and </a:t>
                      </a:r>
                      <a:r>
                        <a:rPr lang="en-GB" sz="1200" b="0" u="sng" dirty="0"/>
                        <a:t>terraces, and including a ban on cutting hedges and trees during the bird breeding and rearing season and, as an option, measures for avoiding invasive plant species</a:t>
                      </a:r>
                    </a:p>
                  </a:txBody>
                  <a:tcPr marL="1772" marR="1772" marT="1772" marB="1772"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sp>
        <p:nvSpPr>
          <p:cNvPr id="3" name="Line Callout 1 (Border and Accent Bar) 2"/>
          <p:cNvSpPr/>
          <p:nvPr/>
        </p:nvSpPr>
        <p:spPr bwMode="auto">
          <a:xfrm>
            <a:off x="8004524" y="2230236"/>
            <a:ext cx="1111240" cy="838724"/>
          </a:xfrm>
          <a:prstGeom prst="accentBorderCallout1">
            <a:avLst>
              <a:gd name="adj1" fmla="val 18750"/>
              <a:gd name="adj2" fmla="val -8333"/>
              <a:gd name="adj3" fmla="val 75475"/>
              <a:gd name="adj4" fmla="val -28199"/>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en-GB" sz="600" dirty="0" smtClean="0">
                <a:solidFill>
                  <a:schemeClr val="tx1"/>
                </a:solidFill>
              </a:rPr>
              <a:t>Annex II of Regulation (UE) No 73/2009 – directive 80/68/EEC on ground water protection has been repealed since 23/12/2013</a:t>
            </a:r>
            <a:endParaRPr lang="en-GB" sz="600" dirty="0">
              <a:solidFill>
                <a:schemeClr val="tx1"/>
              </a:solidFill>
            </a:endParaRPr>
          </a:p>
        </p:txBody>
      </p:sp>
      <p:sp>
        <p:nvSpPr>
          <p:cNvPr id="11" name="Line Callout 1 (Border and Accent Bar) 10"/>
          <p:cNvSpPr/>
          <p:nvPr/>
        </p:nvSpPr>
        <p:spPr bwMode="auto">
          <a:xfrm>
            <a:off x="7982045" y="5013176"/>
            <a:ext cx="1111240" cy="1224136"/>
          </a:xfrm>
          <a:prstGeom prst="accentBorderCallout1">
            <a:avLst>
              <a:gd name="adj1" fmla="val 18750"/>
              <a:gd name="adj2" fmla="val -8333"/>
              <a:gd name="adj3" fmla="val 75475"/>
              <a:gd name="adj4" fmla="val -28199"/>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en-GB" sz="600" dirty="0" smtClean="0">
                <a:solidFill>
                  <a:schemeClr val="tx1"/>
                </a:solidFill>
              </a:rPr>
              <a:t>This standard consists of 2 compulsory elements and 1 optional:</a:t>
            </a:r>
          </a:p>
          <a:p>
            <a:pPr marL="171450" indent="-171450">
              <a:buFontTx/>
              <a:buChar char="-"/>
            </a:pPr>
            <a:r>
              <a:rPr lang="en-GB" sz="600" dirty="0">
                <a:solidFill>
                  <a:schemeClr val="tx1"/>
                </a:solidFill>
              </a:rPr>
              <a:t>m</a:t>
            </a:r>
            <a:r>
              <a:rPr lang="en-GB" sz="600" dirty="0" smtClean="0">
                <a:solidFill>
                  <a:schemeClr val="tx1"/>
                </a:solidFill>
              </a:rPr>
              <a:t>aintenance of LF</a:t>
            </a:r>
          </a:p>
          <a:p>
            <a:pPr marL="171450" indent="-171450">
              <a:buFontTx/>
              <a:buChar char="-"/>
            </a:pPr>
            <a:r>
              <a:rPr lang="en-GB" sz="600" dirty="0">
                <a:solidFill>
                  <a:schemeClr val="tx1"/>
                </a:solidFill>
              </a:rPr>
              <a:t>b</a:t>
            </a:r>
            <a:r>
              <a:rPr lang="en-GB" sz="600" dirty="0" smtClean="0">
                <a:solidFill>
                  <a:schemeClr val="tx1"/>
                </a:solidFill>
              </a:rPr>
              <a:t>an on cutting hedges and trees</a:t>
            </a:r>
          </a:p>
          <a:p>
            <a:pPr marL="171450" indent="-171450">
              <a:buFontTx/>
              <a:buChar char="-"/>
            </a:pPr>
            <a:r>
              <a:rPr lang="en-GB" sz="600" dirty="0">
                <a:solidFill>
                  <a:schemeClr val="tx1"/>
                </a:solidFill>
              </a:rPr>
              <a:t>a</a:t>
            </a:r>
            <a:r>
              <a:rPr lang="en-GB" sz="600" dirty="0" smtClean="0">
                <a:solidFill>
                  <a:schemeClr val="tx1"/>
                </a:solidFill>
              </a:rPr>
              <a:t>s an option, measures for avoiding invasive plant species </a:t>
            </a:r>
            <a:endParaRPr lang="en-GB" sz="600" dirty="0">
              <a:solidFill>
                <a:schemeClr val="tx1"/>
              </a:solidFill>
            </a:endParaRPr>
          </a:p>
        </p:txBody>
      </p:sp>
      <p:sp>
        <p:nvSpPr>
          <p:cNvPr id="12" name="Line Callout 1 (Border and Accent Bar) 11"/>
          <p:cNvSpPr/>
          <p:nvPr/>
        </p:nvSpPr>
        <p:spPr bwMode="auto">
          <a:xfrm>
            <a:off x="7982045" y="3501008"/>
            <a:ext cx="1111240" cy="838724"/>
          </a:xfrm>
          <a:prstGeom prst="accentBorderCallout1">
            <a:avLst>
              <a:gd name="adj1" fmla="val 18750"/>
              <a:gd name="adj2" fmla="val -8333"/>
              <a:gd name="adj3" fmla="val 75475"/>
              <a:gd name="adj4" fmla="val -28199"/>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r>
              <a:rPr lang="en-GB" sz="600" dirty="0" smtClean="0">
                <a:solidFill>
                  <a:schemeClr val="tx1"/>
                </a:solidFill>
              </a:rPr>
              <a:t>The scope of this standard has been extended. MS may impose other appropriate practices than a ban on burning arable stubble  to maintain soil organic matter</a:t>
            </a:r>
            <a:endParaRPr lang="en-GB" sz="600" dirty="0">
              <a:solidFill>
                <a:schemeClr val="tx1"/>
              </a:solidFill>
            </a:endParaRPr>
          </a:p>
        </p:txBody>
      </p:sp>
    </p:spTree>
    <p:extLst>
      <p:ext uri="{BB962C8B-B14F-4D97-AF65-F5344CB8AC3E}">
        <p14:creationId xmlns:p14="http://schemas.microsoft.com/office/powerpoint/2010/main" val="1281737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3"/>
                                        </p:tgtEl>
                                        <p:attrNameLst>
                                          <p:attrName>style.visibility</p:attrName>
                                        </p:attrNameLst>
                                      </p:cBhvr>
                                      <p:to>
                                        <p:strVal val="hidden"/>
                                      </p:to>
                                    </p:set>
                                  </p:childTnLst>
                                </p:cTn>
                              </p:par>
                              <p:par>
                                <p:cTn id="21" presetID="53" presetClass="entr" presetSubtype="16"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xit" presetSubtype="0" fill="hold" grpId="1" nodeType="withEffect">
                                  <p:stCondLst>
                                    <p:cond delay="0"/>
                                  </p:stCondLst>
                                  <p:childTnLst>
                                    <p:set>
                                      <p:cBhvr>
                                        <p:cTn id="36" dur="1" fill="hold">
                                          <p:stCondLst>
                                            <p:cond delay="0"/>
                                          </p:stCondLst>
                                        </p:cTn>
                                        <p:tgtEl>
                                          <p:spTgt spid="12"/>
                                        </p:tgtEl>
                                        <p:attrNameLst>
                                          <p:attrName>style.visibility</p:attrName>
                                        </p:attrNameLst>
                                      </p:cBhvr>
                                      <p:to>
                                        <p:strVal val="hidden"/>
                                      </p:to>
                                    </p:set>
                                  </p:childTnLst>
                                </p:cTn>
                              </p:par>
                              <p:par>
                                <p:cTn id="37" presetID="53" presetClass="entr" presetSubtype="16"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Effect transition="in" filter="fade">
                                      <p:cBhvr>
                                        <p:cTn id="41" dur="500"/>
                                        <p:tgtEl>
                                          <p:spTgt spid="1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10"/>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1" grpId="0" animBg="1"/>
      <p:bldP spid="11" grpId="1" animBg="1"/>
      <p:bldP spid="12" grpId="0" animBg="1"/>
      <p:bldP spid="1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9218" name="Rectangle 2"/>
          <p:cNvSpPr>
            <a:spLocks noGrp="1" noChangeArrowheads="1"/>
          </p:cNvSpPr>
          <p:nvPr>
            <p:ph type="title"/>
          </p:nvPr>
        </p:nvSpPr>
        <p:spPr/>
        <p:txBody>
          <a:bodyPr/>
          <a:lstStyle/>
          <a:p>
            <a:pPr eaLnBrk="1" hangingPunct="1"/>
            <a:r>
              <a:rPr lang="en-GB" altLang="en-US" sz="2400" dirty="0" smtClean="0"/>
              <a:t>Notification and assessment of the GAEC standards</a:t>
            </a:r>
          </a:p>
        </p:txBody>
      </p:sp>
      <p:sp>
        <p:nvSpPr>
          <p:cNvPr id="649219" name="Rectangle 3"/>
          <p:cNvSpPr>
            <a:spLocks noGrp="1" noChangeArrowheads="1"/>
          </p:cNvSpPr>
          <p:nvPr>
            <p:ph idx="1"/>
          </p:nvPr>
        </p:nvSpPr>
        <p:spPr>
          <a:xfrm>
            <a:off x="309563" y="1772816"/>
            <a:ext cx="8582025" cy="4824536"/>
          </a:xfrm>
        </p:spPr>
        <p:txBody>
          <a:bodyPr/>
          <a:lstStyle/>
          <a:p>
            <a:pPr eaLnBrk="1" hangingPunct="1">
              <a:spcAft>
                <a:spcPts val="1800"/>
              </a:spcAft>
              <a:buClr>
                <a:srgbClr val="0F5494"/>
              </a:buClr>
              <a:buFont typeface="Wingdings" panose="05000000000000000000" pitchFamily="2" charset="2"/>
              <a:buChar char="§"/>
            </a:pPr>
            <a:r>
              <a:rPr lang="en-GB" altLang="en-US" sz="2200" dirty="0" smtClean="0">
                <a:solidFill>
                  <a:srgbClr val="0070C0"/>
                </a:solidFill>
              </a:rPr>
              <a:t>Annual notification of the national standards </a:t>
            </a:r>
            <a:r>
              <a:rPr lang="en-GB" altLang="en-US" sz="2200" dirty="0">
                <a:solidFill>
                  <a:srgbClr val="0070C0"/>
                </a:solidFill>
              </a:rPr>
              <a:t>is </a:t>
            </a:r>
            <a:r>
              <a:rPr lang="en-GB" altLang="en-US" sz="2200" dirty="0" smtClean="0">
                <a:solidFill>
                  <a:srgbClr val="0070C0"/>
                </a:solidFill>
              </a:rPr>
              <a:t>due to </a:t>
            </a:r>
            <a:r>
              <a:rPr lang="en-GB" altLang="en-US" sz="2200" dirty="0">
                <a:solidFill>
                  <a:srgbClr val="0070C0"/>
                </a:solidFill>
              </a:rPr>
              <a:t>31 January of the year for </a:t>
            </a:r>
            <a:r>
              <a:rPr lang="en-GB" altLang="en-US" sz="2200" dirty="0" smtClean="0">
                <a:solidFill>
                  <a:srgbClr val="0070C0"/>
                </a:solidFill>
              </a:rPr>
              <a:t>which they </a:t>
            </a:r>
            <a:r>
              <a:rPr lang="en-GB" altLang="en-US" sz="2200" dirty="0">
                <a:solidFill>
                  <a:srgbClr val="0070C0"/>
                </a:solidFill>
              </a:rPr>
              <a:t>are </a:t>
            </a:r>
            <a:r>
              <a:rPr lang="en-GB" altLang="en-US" sz="2200" dirty="0" smtClean="0">
                <a:solidFill>
                  <a:srgbClr val="0070C0"/>
                </a:solidFill>
              </a:rPr>
              <a:t>applied through a database managed by the JRC.</a:t>
            </a:r>
          </a:p>
          <a:p>
            <a:pPr eaLnBrk="1" hangingPunct="1">
              <a:spcAft>
                <a:spcPts val="1800"/>
              </a:spcAft>
              <a:buClr>
                <a:srgbClr val="0F5494"/>
              </a:buClr>
              <a:buFont typeface="Wingdings" panose="05000000000000000000" pitchFamily="2" charset="2"/>
              <a:buChar char="§"/>
            </a:pPr>
            <a:r>
              <a:rPr lang="en-GB" altLang="en-US" sz="2200" dirty="0" smtClean="0">
                <a:solidFill>
                  <a:srgbClr val="0070C0"/>
                </a:solidFill>
              </a:rPr>
              <a:t>Exceptionally </a:t>
            </a:r>
            <a:r>
              <a:rPr lang="en-GB" altLang="en-US" sz="2200" dirty="0">
                <a:solidFill>
                  <a:srgbClr val="0070C0"/>
                </a:solidFill>
              </a:rPr>
              <a:t>for the year 2015, </a:t>
            </a:r>
            <a:r>
              <a:rPr lang="en-GB" altLang="en-US" sz="2200" dirty="0" smtClean="0">
                <a:solidFill>
                  <a:srgbClr val="0070C0"/>
                </a:solidFill>
              </a:rPr>
              <a:t>the deadline </a:t>
            </a:r>
            <a:r>
              <a:rPr lang="en-GB" altLang="en-US" sz="2200" dirty="0">
                <a:solidFill>
                  <a:srgbClr val="0070C0"/>
                </a:solidFill>
              </a:rPr>
              <a:t>is 30 April </a:t>
            </a:r>
            <a:r>
              <a:rPr lang="en-GB" altLang="en-US" sz="2200" dirty="0" smtClean="0">
                <a:solidFill>
                  <a:srgbClr val="0070C0"/>
                </a:solidFill>
              </a:rPr>
              <a:t>2015 in order to:</a:t>
            </a:r>
          </a:p>
          <a:p>
            <a:pPr lvl="1" eaLnBrk="1" hangingPunct="1">
              <a:spcAft>
                <a:spcPts val="1800"/>
              </a:spcAft>
              <a:buFont typeface="Wingdings" panose="05000000000000000000" pitchFamily="2" charset="2"/>
              <a:buChar char="§"/>
            </a:pPr>
            <a:r>
              <a:rPr lang="en-GB" altLang="en-US" sz="2000" dirty="0" smtClean="0">
                <a:solidFill>
                  <a:srgbClr val="0070C0"/>
                </a:solidFill>
              </a:rPr>
              <a:t>adjust the structure of the database to the new framework</a:t>
            </a:r>
          </a:p>
          <a:p>
            <a:pPr lvl="1" eaLnBrk="1" hangingPunct="1">
              <a:spcAft>
                <a:spcPts val="1800"/>
              </a:spcAft>
              <a:buFont typeface="Wingdings" panose="05000000000000000000" pitchFamily="2" charset="2"/>
              <a:buChar char="§"/>
            </a:pPr>
            <a:r>
              <a:rPr lang="en-GB" altLang="en-US" sz="2000" dirty="0" smtClean="0">
                <a:solidFill>
                  <a:srgbClr val="0070C0"/>
                </a:solidFill>
              </a:rPr>
              <a:t>include relevant information on the choice of ecological focus area (EFA) notified by MS</a:t>
            </a:r>
          </a:p>
          <a:p>
            <a:pPr eaLnBrk="1" hangingPunct="1">
              <a:spcAft>
                <a:spcPts val="1800"/>
              </a:spcAft>
              <a:buClr>
                <a:srgbClr val="0F5494"/>
              </a:buClr>
              <a:buFont typeface="Wingdings" panose="05000000000000000000" pitchFamily="2" charset="2"/>
              <a:buChar char="§"/>
            </a:pPr>
            <a:r>
              <a:rPr lang="en-GB" altLang="en-US" sz="2200" dirty="0" smtClean="0">
                <a:solidFill>
                  <a:srgbClr val="0070C0"/>
                </a:solidFill>
              </a:rPr>
              <a:t>An assessment of the MS' notifications is </a:t>
            </a:r>
            <a:r>
              <a:rPr lang="en-GB" altLang="en-US" sz="2200" dirty="0" smtClean="0">
                <a:solidFill>
                  <a:srgbClr val="0070C0"/>
                </a:solidFill>
              </a:rPr>
              <a:t>being carried </a:t>
            </a:r>
            <a:r>
              <a:rPr lang="en-GB" altLang="en-US" sz="2200" dirty="0" smtClean="0">
                <a:solidFill>
                  <a:srgbClr val="0070C0"/>
                </a:solidFill>
              </a:rPr>
              <a:t>out in order to </a:t>
            </a:r>
            <a:r>
              <a:rPr lang="en-GB" altLang="en-US" sz="2200" dirty="0">
                <a:solidFill>
                  <a:srgbClr val="0070C0"/>
                </a:solidFill>
              </a:rPr>
              <a:t>ensure that the EU framework for GAEC is implemented</a:t>
            </a:r>
            <a:endParaRPr lang="en-GB" altLang="en-US" sz="2200" dirty="0" smtClean="0">
              <a:solidFill>
                <a:srgbClr val="0070C0"/>
              </a:solidFill>
            </a:endParaRPr>
          </a:p>
          <a:p>
            <a:pPr marL="457200" indent="-457200" eaLnBrk="1" hangingPunct="1">
              <a:buFontTx/>
              <a:buAutoNum type="arabicPeriod"/>
            </a:pPr>
            <a:endParaRPr lang="en-GB" altLang="en-US" sz="2400" dirty="0" smtClean="0">
              <a:solidFill>
                <a:srgbClr val="009999"/>
              </a:solidFill>
            </a:endParaRPr>
          </a:p>
          <a:p>
            <a:pPr marL="457200" indent="-457200" eaLnBrk="1" hangingPunct="1">
              <a:buFontTx/>
              <a:buAutoNum type="arabicPeriod"/>
            </a:pPr>
            <a:endParaRPr lang="en-GB" altLang="en-US" sz="2400" dirty="0" smtClean="0">
              <a:solidFill>
                <a:srgbClr val="009999"/>
              </a:solidFill>
            </a:endParaRPr>
          </a:p>
          <a:p>
            <a:pPr marL="457200" indent="-457200" eaLnBrk="1" hangingPunct="1">
              <a:buFontTx/>
              <a:buAutoNum type="arabicPeriod"/>
            </a:pPr>
            <a:endParaRPr lang="en-GB" altLang="en-US" sz="2400" dirty="0" smtClean="0"/>
          </a:p>
        </p:txBody>
      </p:sp>
      <p:sp>
        <p:nvSpPr>
          <p:cNvPr id="4098" name="Slide Number Placeholder 3"/>
          <p:cNvSpPr>
            <a:spLocks noGrp="1"/>
          </p:cNvSpPr>
          <p:nvPr>
            <p:ph type="sldNum" sz="quarter" idx="12"/>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5B940BE4-A4BB-4A02-B847-62CC1A23F14E}" type="slidenum">
              <a:rPr lang="en-GB" altLang="en-US" sz="1000" smtClean="0">
                <a:solidFill>
                  <a:srgbClr val="333333"/>
                </a:solidFill>
              </a:rPr>
              <a:pPr eaLnBrk="1" hangingPunct="1"/>
              <a:t>5</a:t>
            </a:fld>
            <a:endParaRPr lang="en-GB" altLang="en-US" sz="1000" dirty="0" smtClean="0">
              <a:solidFill>
                <a:srgbClr val="333333"/>
              </a:solidFill>
            </a:endParaRPr>
          </a:p>
        </p:txBody>
      </p:sp>
    </p:spTree>
    <p:extLst>
      <p:ext uri="{BB962C8B-B14F-4D97-AF65-F5344CB8AC3E}">
        <p14:creationId xmlns:p14="http://schemas.microsoft.com/office/powerpoint/2010/main" val="160359985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49218"/>
                                        </p:tgtEl>
                                        <p:attrNameLst>
                                          <p:attrName>style.visibility</p:attrName>
                                        </p:attrNameLst>
                                      </p:cBhvr>
                                      <p:to>
                                        <p:strVal val="visible"/>
                                      </p:to>
                                    </p:set>
                                    <p:anim calcmode="lin" valueType="num">
                                      <p:cBhvr additive="base">
                                        <p:cTn id="7" dur="500" fill="hold"/>
                                        <p:tgtEl>
                                          <p:spTgt spid="649218"/>
                                        </p:tgtEl>
                                        <p:attrNameLst>
                                          <p:attrName>ppt_x</p:attrName>
                                        </p:attrNameLst>
                                      </p:cBhvr>
                                      <p:tavLst>
                                        <p:tav tm="0">
                                          <p:val>
                                            <p:strVal val="#ppt_x"/>
                                          </p:val>
                                        </p:tav>
                                        <p:tav tm="100000">
                                          <p:val>
                                            <p:strVal val="#ppt_x"/>
                                          </p:val>
                                        </p:tav>
                                      </p:tavLst>
                                    </p:anim>
                                    <p:anim calcmode="lin" valueType="num">
                                      <p:cBhvr additive="base">
                                        <p:cTn id="8" dur="500" fill="hold"/>
                                        <p:tgtEl>
                                          <p:spTgt spid="6492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49219">
                                            <p:txEl>
                                              <p:pRg st="0" end="0"/>
                                            </p:txEl>
                                          </p:spTgt>
                                        </p:tgtEl>
                                        <p:attrNameLst>
                                          <p:attrName>style.visibility</p:attrName>
                                        </p:attrNameLst>
                                      </p:cBhvr>
                                      <p:to>
                                        <p:strVal val="visible"/>
                                      </p:to>
                                    </p:set>
                                    <p:anim calcmode="lin" valueType="num">
                                      <p:cBhvr additive="base">
                                        <p:cTn id="13" dur="1000" fill="hold"/>
                                        <p:tgtEl>
                                          <p:spTgt spid="649219">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6492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49219">
                                            <p:txEl>
                                              <p:pRg st="1" end="1"/>
                                            </p:txEl>
                                          </p:spTgt>
                                        </p:tgtEl>
                                        <p:attrNameLst>
                                          <p:attrName>style.visibility</p:attrName>
                                        </p:attrNameLst>
                                      </p:cBhvr>
                                      <p:to>
                                        <p:strVal val="visible"/>
                                      </p:to>
                                    </p:set>
                                    <p:anim calcmode="lin" valueType="num">
                                      <p:cBhvr additive="base">
                                        <p:cTn id="19" dur="1000" fill="hold"/>
                                        <p:tgtEl>
                                          <p:spTgt spid="649219">
                                            <p:txEl>
                                              <p:p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6492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649219">
                                            <p:txEl>
                                              <p:pRg st="2" end="2"/>
                                            </p:txEl>
                                          </p:spTgt>
                                        </p:tgtEl>
                                        <p:attrNameLst>
                                          <p:attrName>style.visibility</p:attrName>
                                        </p:attrNameLst>
                                      </p:cBhvr>
                                      <p:to>
                                        <p:strVal val="visible"/>
                                      </p:to>
                                    </p:set>
                                    <p:anim calcmode="lin" valueType="num">
                                      <p:cBhvr additive="base">
                                        <p:cTn id="25" dur="1000" fill="hold"/>
                                        <p:tgtEl>
                                          <p:spTgt spid="649219">
                                            <p:txEl>
                                              <p:p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6492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649219">
                                            <p:txEl>
                                              <p:pRg st="3" end="3"/>
                                            </p:txEl>
                                          </p:spTgt>
                                        </p:tgtEl>
                                        <p:attrNameLst>
                                          <p:attrName>style.visibility</p:attrName>
                                        </p:attrNameLst>
                                      </p:cBhvr>
                                      <p:to>
                                        <p:strVal val="visible"/>
                                      </p:to>
                                    </p:set>
                                    <p:anim calcmode="lin" valueType="num">
                                      <p:cBhvr additive="base">
                                        <p:cTn id="31" dur="1000" fill="hold"/>
                                        <p:tgtEl>
                                          <p:spTgt spid="649219">
                                            <p:txEl>
                                              <p:pRg st="3" end="3"/>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6492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649219">
                                            <p:txEl>
                                              <p:pRg st="4" end="4"/>
                                            </p:txEl>
                                          </p:spTgt>
                                        </p:tgtEl>
                                        <p:attrNameLst>
                                          <p:attrName>style.visibility</p:attrName>
                                        </p:attrNameLst>
                                      </p:cBhvr>
                                      <p:to>
                                        <p:strVal val="visible"/>
                                      </p:to>
                                    </p:set>
                                    <p:anim calcmode="lin" valueType="num">
                                      <p:cBhvr additive="base">
                                        <p:cTn id="37" dur="1000" fill="hold"/>
                                        <p:tgtEl>
                                          <p:spTgt spid="649219">
                                            <p:txEl>
                                              <p:pRg st="4" end="4"/>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6492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92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chor="ctr"/>
          <a:lstStyle/>
          <a:p>
            <a:pPr algn="ctr"/>
            <a:r>
              <a:rPr lang="en-GB" altLang="en-US" sz="3600" dirty="0"/>
              <a:t>Thank </a:t>
            </a:r>
            <a:r>
              <a:rPr lang="en-GB" altLang="en-US" sz="3600" dirty="0" smtClean="0"/>
              <a:t>you for your attention</a:t>
            </a:r>
            <a:endParaRPr lang="en-GB" sz="3600" dirty="0"/>
          </a:p>
        </p:txBody>
      </p:sp>
      <p:sp>
        <p:nvSpPr>
          <p:cNvPr id="10242" name="Slide Number Placeholder 5"/>
          <p:cNvSpPr>
            <a:spLocks noGrp="1"/>
          </p:cNvSpPr>
          <p:nvPr>
            <p:ph type="sldNum" sz="quarter" idx="12"/>
          </p:nvPr>
        </p:nvSpPr>
        <p:spPr>
          <a:noFill/>
        </p:spPr>
        <p:txBody>
          <a:bodyPr/>
          <a:lstStyle>
            <a:lvl1pPr eaLnBrk="0" hangingPunct="0">
              <a:defRPr sz="1600">
                <a:solidFill>
                  <a:schemeClr val="tx1"/>
                </a:solidFill>
                <a:latin typeface="Arial" charset="0"/>
              </a:defRPr>
            </a:lvl1pPr>
            <a:lvl2pPr marL="742950" indent="-285750" eaLnBrk="0" hangingPunct="0">
              <a:defRPr sz="1600">
                <a:solidFill>
                  <a:schemeClr val="tx1"/>
                </a:solidFill>
                <a:latin typeface="Arial" charset="0"/>
              </a:defRPr>
            </a:lvl2pPr>
            <a:lvl3pPr marL="1143000" indent="-228600" eaLnBrk="0" hangingPunct="0">
              <a:defRPr sz="1600">
                <a:solidFill>
                  <a:schemeClr val="tx1"/>
                </a:solidFill>
                <a:latin typeface="Arial" charset="0"/>
              </a:defRPr>
            </a:lvl3pPr>
            <a:lvl4pPr marL="1600200" indent="-228600" eaLnBrk="0" hangingPunct="0">
              <a:defRPr sz="1600">
                <a:solidFill>
                  <a:schemeClr val="tx1"/>
                </a:solidFill>
                <a:latin typeface="Arial" charset="0"/>
              </a:defRPr>
            </a:lvl4pPr>
            <a:lvl5pPr marL="2057400" indent="-228600" eaLnBrk="0" hangingPunct="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eaLnBrk="1" hangingPunct="1"/>
            <a:fld id="{4E62FDA0-5895-4A27-86E9-078A419B11C1}" type="slidenum">
              <a:rPr lang="en-GB" altLang="en-US" sz="1000" smtClean="0">
                <a:solidFill>
                  <a:srgbClr val="333333"/>
                </a:solidFill>
              </a:rPr>
              <a:pPr eaLnBrk="1" hangingPunct="1"/>
              <a:t>6</a:t>
            </a:fld>
            <a:endParaRPr lang="en-GB" altLang="en-US" sz="1000" dirty="0" smtClean="0">
              <a:solidFill>
                <a:srgbClr val="333333"/>
              </a:solidFill>
            </a:endParaRPr>
          </a:p>
        </p:txBody>
      </p:sp>
    </p:spTree>
    <p:extLst>
      <p:ext uri="{BB962C8B-B14F-4D97-AF65-F5344CB8AC3E}">
        <p14:creationId xmlns:p14="http://schemas.microsoft.com/office/powerpoint/2010/main" val="2429953210"/>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7367</TotalTime>
  <Words>1128</Words>
  <Application>Microsoft Office PowerPoint</Application>
  <PresentationFormat>On-screen Show (4:3)</PresentationFormat>
  <Paragraphs>126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2_Slide_Master</vt:lpstr>
      <vt:lpstr>The new GAEC framework</vt:lpstr>
      <vt:lpstr>Definition of standards for good agricultural and environmental condition (GAEC)</vt:lpstr>
      <vt:lpstr>Previous GAEC framework</vt:lpstr>
      <vt:lpstr>Future GAEC framework from 2015 onwards</vt:lpstr>
      <vt:lpstr>Notification and assessment of the GAEC standards</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LAUREAU David (AGRI)</cp:lastModifiedBy>
  <cp:revision>499</cp:revision>
  <cp:lastPrinted>2014-09-23T14:21:24Z</cp:lastPrinted>
  <dcterms:created xsi:type="dcterms:W3CDTF">2011-10-28T10:25:18Z</dcterms:created>
  <dcterms:modified xsi:type="dcterms:W3CDTF">2015-05-06T11:53:18Z</dcterms:modified>
</cp:coreProperties>
</file>