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  <p:sldMasterId id="2147483684" r:id="rId2"/>
  </p:sldMasterIdLst>
  <p:notesMasterIdLst>
    <p:notesMasterId r:id="rId23"/>
  </p:notesMasterIdLst>
  <p:handoutMasterIdLst>
    <p:handoutMasterId r:id="rId24"/>
  </p:handoutMasterIdLst>
  <p:sldIdLst>
    <p:sldId id="320" r:id="rId3"/>
    <p:sldId id="402" r:id="rId4"/>
    <p:sldId id="414" r:id="rId5"/>
    <p:sldId id="433" r:id="rId6"/>
    <p:sldId id="441" r:id="rId7"/>
    <p:sldId id="431" r:id="rId8"/>
    <p:sldId id="425" r:id="rId9"/>
    <p:sldId id="415" r:id="rId10"/>
    <p:sldId id="416" r:id="rId11"/>
    <p:sldId id="417" r:id="rId12"/>
    <p:sldId id="418" r:id="rId13"/>
    <p:sldId id="430" r:id="rId14"/>
    <p:sldId id="436" r:id="rId15"/>
    <p:sldId id="419" r:id="rId16"/>
    <p:sldId id="434" r:id="rId17"/>
    <p:sldId id="443" r:id="rId18"/>
    <p:sldId id="435" r:id="rId19"/>
    <p:sldId id="420" r:id="rId20"/>
    <p:sldId id="444" r:id="rId21"/>
    <p:sldId id="432" r:id="rId22"/>
  </p:sldIdLst>
  <p:sldSz cx="9144000" cy="6858000" type="screen4x3"/>
  <p:notesSz cx="67691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  <a:srgbClr val="0033CC"/>
    <a:srgbClr val="0F5494"/>
    <a:srgbClr val="336699"/>
    <a:srgbClr val="3166CF"/>
    <a:srgbClr val="339933"/>
    <a:srgbClr val="A50021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315" autoAdjust="0"/>
    <p:restoredTop sz="57660" autoAdjust="0"/>
  </p:normalViewPr>
  <p:slideViewPr>
    <p:cSldViewPr>
      <p:cViewPr>
        <p:scale>
          <a:sx n="96" d="100"/>
          <a:sy n="96" d="100"/>
        </p:scale>
        <p:origin x="-972" y="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1C28CF-7D70-4FB9-80DB-F6766A88F5A7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5D768E6F-06F5-408E-AE8C-D73C47E495F6}">
      <dgm:prSet/>
      <dgm:spPr>
        <a:solidFill>
          <a:srgbClr val="3166CF"/>
        </a:solidFill>
      </dgm:spPr>
      <dgm:t>
        <a:bodyPr/>
        <a:lstStyle/>
        <a:p>
          <a:pPr rtl="0"/>
          <a:r>
            <a:rPr lang="en-GB" dirty="0" smtClean="0">
              <a:latin typeface="Calibri" panose="020F0502020204030204" pitchFamily="34" charset="0"/>
            </a:rPr>
            <a:t>By 1 August 2014, Member States had to notify the Commission of:</a:t>
          </a:r>
          <a:endParaRPr lang="en-GB" dirty="0">
            <a:latin typeface="Calibri" panose="020F0502020204030204" pitchFamily="34" charset="0"/>
          </a:endParaRPr>
        </a:p>
      </dgm:t>
    </dgm:pt>
    <dgm:pt modelId="{1C8166AB-0115-45CC-AC12-EA6E6C6A54E5}" type="parTrans" cxnId="{0759B389-A636-432D-9E5A-0952BDCAC653}">
      <dgm:prSet/>
      <dgm:spPr/>
      <dgm:t>
        <a:bodyPr/>
        <a:lstStyle/>
        <a:p>
          <a:endParaRPr lang="en-GB"/>
        </a:p>
      </dgm:t>
    </dgm:pt>
    <dgm:pt modelId="{469CECDC-DA23-4C83-8560-C00BB507F4BE}" type="sibTrans" cxnId="{0759B389-A636-432D-9E5A-0952BDCAC653}">
      <dgm:prSet/>
      <dgm:spPr/>
      <dgm:t>
        <a:bodyPr/>
        <a:lstStyle/>
        <a:p>
          <a:endParaRPr lang="en-GB"/>
        </a:p>
      </dgm:t>
    </dgm:pt>
    <dgm:pt modelId="{4743AF62-189B-4A08-B58C-FEFCEC7D72A7}">
      <dgm:prSet custT="1"/>
      <dgm:spPr>
        <a:solidFill>
          <a:schemeClr val="accent3">
            <a:lumMod val="95000"/>
            <a:alpha val="90000"/>
          </a:schemeClr>
        </a:solidFill>
      </dgm:spPr>
      <dgm:t>
        <a:bodyPr/>
        <a:lstStyle/>
        <a:p>
          <a:pPr rtl="0">
            <a:spcBef>
              <a:spcPts val="600"/>
            </a:spcBef>
            <a:spcAft>
              <a:spcPts val="600"/>
            </a:spcAft>
          </a:pPr>
          <a:r>
            <a:rPr lang="en-GB" sz="1600" b="1" dirty="0" smtClean="0">
              <a:latin typeface="Calibri" panose="020F0502020204030204" pitchFamily="34" charset="0"/>
            </a:rPr>
            <a:t>Their main policy choices </a:t>
          </a:r>
          <a:r>
            <a:rPr lang="en-GB" sz="1600" dirty="0" smtClean="0">
              <a:latin typeface="Calibri" panose="020F0502020204030204" pitchFamily="34" charset="0"/>
            </a:rPr>
            <a:t>including the financial allocations </a:t>
          </a:r>
          <a:endParaRPr lang="en-GB" sz="1600" dirty="0">
            <a:latin typeface="Calibri" panose="020F0502020204030204" pitchFamily="34" charset="0"/>
          </a:endParaRPr>
        </a:p>
      </dgm:t>
    </dgm:pt>
    <dgm:pt modelId="{32837133-8600-4E13-B04D-B82F13319FC3}" type="parTrans" cxnId="{B70FF879-B266-40E3-99B4-D4617318AAE7}">
      <dgm:prSet/>
      <dgm:spPr/>
      <dgm:t>
        <a:bodyPr/>
        <a:lstStyle/>
        <a:p>
          <a:endParaRPr lang="en-GB"/>
        </a:p>
      </dgm:t>
    </dgm:pt>
    <dgm:pt modelId="{8F3FADB7-6584-4C2E-9CB1-8CAEE90B0D37}" type="sibTrans" cxnId="{B70FF879-B266-40E3-99B4-D4617318AAE7}">
      <dgm:prSet/>
      <dgm:spPr/>
      <dgm:t>
        <a:bodyPr/>
        <a:lstStyle/>
        <a:p>
          <a:endParaRPr lang="en-GB"/>
        </a:p>
      </dgm:t>
    </dgm:pt>
    <dgm:pt modelId="{B9C5B903-DEC9-4A4E-AEA5-60BF7BCB367A}">
      <dgm:prSet custT="1"/>
      <dgm:spPr>
        <a:solidFill>
          <a:schemeClr val="accent3">
            <a:lumMod val="95000"/>
            <a:alpha val="90000"/>
          </a:schemeClr>
        </a:solidFill>
      </dgm:spPr>
      <dgm:t>
        <a:bodyPr/>
        <a:lstStyle/>
        <a:p>
          <a:pPr rtl="0">
            <a:spcBef>
              <a:spcPts val="600"/>
            </a:spcBef>
            <a:spcAft>
              <a:spcPts val="600"/>
            </a:spcAft>
          </a:pPr>
          <a:r>
            <a:rPr lang="en-GB" sz="1600" dirty="0" smtClean="0">
              <a:latin typeface="Calibri" panose="020F0502020204030204" pitchFamily="34" charset="0"/>
            </a:rPr>
            <a:t>For BPS, redistributive payment, ANC, VCS and SFS, </a:t>
          </a:r>
          <a:r>
            <a:rPr lang="en-GB" sz="1600" b="1" dirty="0" smtClean="0">
              <a:latin typeface="Calibri" panose="020F0502020204030204" pitchFamily="34" charset="0"/>
            </a:rPr>
            <a:t>further detailed requirements specifying the content and the justifications of the decisions</a:t>
          </a:r>
          <a:endParaRPr lang="en-GB" sz="1600" b="0" dirty="0">
            <a:latin typeface="Calibri" panose="020F0502020204030204" pitchFamily="34" charset="0"/>
          </a:endParaRPr>
        </a:p>
      </dgm:t>
    </dgm:pt>
    <dgm:pt modelId="{DE060BCB-A318-425A-89C4-F73DA980435A}" type="parTrans" cxnId="{F5D6461D-0D92-4E33-8A67-6B5457BEEAE4}">
      <dgm:prSet/>
      <dgm:spPr/>
      <dgm:t>
        <a:bodyPr/>
        <a:lstStyle/>
        <a:p>
          <a:endParaRPr lang="en-GB"/>
        </a:p>
      </dgm:t>
    </dgm:pt>
    <dgm:pt modelId="{CDCBF389-BFC7-4A93-9838-16D181CB1513}" type="sibTrans" cxnId="{F5D6461D-0D92-4E33-8A67-6B5457BEEAE4}">
      <dgm:prSet/>
      <dgm:spPr/>
      <dgm:t>
        <a:bodyPr/>
        <a:lstStyle/>
        <a:p>
          <a:endParaRPr lang="en-GB"/>
        </a:p>
      </dgm:t>
    </dgm:pt>
    <dgm:pt modelId="{CB446AC0-1CB0-4DD0-9623-56EF0F710BEB}">
      <dgm:prSet custT="1"/>
      <dgm:spPr>
        <a:solidFill>
          <a:schemeClr val="accent3">
            <a:lumMod val="95000"/>
            <a:alpha val="90000"/>
          </a:schemeClr>
        </a:solidFill>
      </dgm:spPr>
      <dgm:t>
        <a:bodyPr/>
        <a:lstStyle/>
        <a:p>
          <a:pPr rtl="0">
            <a:spcBef>
              <a:spcPts val="600"/>
            </a:spcBef>
            <a:spcAft>
              <a:spcPts val="600"/>
            </a:spcAft>
          </a:pPr>
          <a:r>
            <a:rPr lang="en-GB" sz="1600" dirty="0" smtClean="0">
              <a:latin typeface="Calibri" panose="020F0502020204030204" pitchFamily="34" charset="0"/>
            </a:rPr>
            <a:t>Delayed decision regarding the </a:t>
          </a:r>
          <a:r>
            <a:rPr lang="en-GB" sz="1600" b="1" dirty="0" smtClean="0">
              <a:latin typeface="Calibri" panose="020F0502020204030204" pitchFamily="34" charset="0"/>
            </a:rPr>
            <a:t>flexibility between pillars</a:t>
          </a:r>
          <a:r>
            <a:rPr lang="en-GB" sz="1600" dirty="0" smtClean="0">
              <a:latin typeface="Calibri" panose="020F0502020204030204" pitchFamily="34" charset="0"/>
            </a:rPr>
            <a:t> [</a:t>
          </a:r>
          <a:r>
            <a:rPr lang="en-GB" sz="1600" i="1" dirty="0" smtClean="0">
              <a:latin typeface="Calibri" panose="020F0502020204030204" pitchFamily="34" charset="0"/>
            </a:rPr>
            <a:t>for those that had not yet transferred funds between pillars for 2014</a:t>
          </a:r>
          <a:r>
            <a:rPr lang="en-GB" sz="1600" dirty="0" smtClean="0">
              <a:latin typeface="Calibri" panose="020F0502020204030204" pitchFamily="34" charset="0"/>
            </a:rPr>
            <a:t>]</a:t>
          </a:r>
          <a:endParaRPr lang="en-GB" sz="1600" dirty="0">
            <a:latin typeface="Calibri" panose="020F0502020204030204" pitchFamily="34" charset="0"/>
          </a:endParaRPr>
        </a:p>
      </dgm:t>
    </dgm:pt>
    <dgm:pt modelId="{633D32AF-A330-448F-B304-5074752AEF6B}" type="parTrans" cxnId="{CCD47B9B-4476-4B7C-ACCF-2014432F3505}">
      <dgm:prSet/>
      <dgm:spPr/>
      <dgm:t>
        <a:bodyPr/>
        <a:lstStyle/>
        <a:p>
          <a:endParaRPr lang="en-GB"/>
        </a:p>
      </dgm:t>
    </dgm:pt>
    <dgm:pt modelId="{0E6F13E4-7817-4631-B1FF-EF29DDB4A8F7}" type="sibTrans" cxnId="{CCD47B9B-4476-4B7C-ACCF-2014432F3505}">
      <dgm:prSet/>
      <dgm:spPr/>
      <dgm:t>
        <a:bodyPr/>
        <a:lstStyle/>
        <a:p>
          <a:endParaRPr lang="en-GB"/>
        </a:p>
      </dgm:t>
    </dgm:pt>
    <dgm:pt modelId="{94D2EF8A-B72B-4105-A2CD-A05F746A5F16}">
      <dgm:prSet custT="1"/>
      <dgm:spPr>
        <a:solidFill>
          <a:schemeClr val="accent3">
            <a:lumMod val="95000"/>
            <a:alpha val="90000"/>
          </a:schemeClr>
        </a:solidFill>
      </dgm:spPr>
      <dgm:t>
        <a:bodyPr/>
        <a:lstStyle/>
        <a:p>
          <a:pPr rtl="0">
            <a:spcBef>
              <a:spcPts val="600"/>
            </a:spcBef>
            <a:spcAft>
              <a:spcPts val="600"/>
            </a:spcAft>
          </a:pPr>
          <a:r>
            <a:rPr lang="en-GB" sz="1600" dirty="0" smtClean="0">
              <a:latin typeface="Calibri" panose="020F0502020204030204" pitchFamily="34" charset="0"/>
            </a:rPr>
            <a:t>Their decisions on </a:t>
          </a:r>
          <a:r>
            <a:rPr lang="en-GB" sz="1600" b="1" dirty="0" smtClean="0">
              <a:latin typeface="Calibri" panose="020F0502020204030204" pitchFamily="34" charset="0"/>
            </a:rPr>
            <a:t>reduction of payments</a:t>
          </a:r>
          <a:r>
            <a:rPr lang="en-GB" sz="1600" dirty="0" smtClean="0">
              <a:latin typeface="Calibri" panose="020F0502020204030204" pitchFamily="34" charset="0"/>
            </a:rPr>
            <a:t>, </a:t>
          </a:r>
          <a:r>
            <a:rPr lang="en-GB" sz="1600" b="1" dirty="0" smtClean="0">
              <a:latin typeface="Calibri" panose="020F0502020204030204" pitchFamily="34" charset="0"/>
            </a:rPr>
            <a:t>minimum requirements</a:t>
          </a:r>
          <a:r>
            <a:rPr lang="en-GB" sz="1600" dirty="0" smtClean="0">
              <a:latin typeface="Calibri" panose="020F0502020204030204" pitchFamily="34" charset="0"/>
            </a:rPr>
            <a:t> for receiving direct payments and the </a:t>
          </a:r>
          <a:r>
            <a:rPr lang="en-GB" sz="1600" b="1" dirty="0" smtClean="0">
              <a:latin typeface="Calibri" panose="020F0502020204030204" pitchFamily="34" charset="0"/>
            </a:rPr>
            <a:t>active farmer clause</a:t>
          </a:r>
          <a:endParaRPr lang="en-GB" sz="1600" b="0" dirty="0">
            <a:latin typeface="Calibri" panose="020F0502020204030204" pitchFamily="34" charset="0"/>
          </a:endParaRPr>
        </a:p>
      </dgm:t>
    </dgm:pt>
    <dgm:pt modelId="{DD81EBF7-8AE6-4AA4-8C7F-09EAD1F83A55}" type="parTrans" cxnId="{0CDD1558-16C7-4CAF-B328-80E8FDCA1005}">
      <dgm:prSet/>
      <dgm:spPr/>
      <dgm:t>
        <a:bodyPr/>
        <a:lstStyle/>
        <a:p>
          <a:endParaRPr lang="en-GB"/>
        </a:p>
      </dgm:t>
    </dgm:pt>
    <dgm:pt modelId="{2DDBB3D3-D3FF-4526-87B8-288B4ADAF6CE}" type="sibTrans" cxnId="{0CDD1558-16C7-4CAF-B328-80E8FDCA1005}">
      <dgm:prSet/>
      <dgm:spPr/>
      <dgm:t>
        <a:bodyPr/>
        <a:lstStyle/>
        <a:p>
          <a:endParaRPr lang="en-GB"/>
        </a:p>
      </dgm:t>
    </dgm:pt>
    <dgm:pt modelId="{F6572152-35AF-488F-9531-38B71879FDAC}">
      <dgm:prSet custT="1"/>
      <dgm:spPr>
        <a:solidFill>
          <a:schemeClr val="accent3">
            <a:lumMod val="95000"/>
            <a:alpha val="90000"/>
          </a:schemeClr>
        </a:solidFill>
      </dgm:spPr>
      <dgm:t>
        <a:bodyPr/>
        <a:lstStyle/>
        <a:p>
          <a:pPr rtl="0">
            <a:spcBef>
              <a:spcPts val="600"/>
            </a:spcBef>
            <a:spcAft>
              <a:spcPts val="600"/>
            </a:spcAft>
          </a:pPr>
          <a:r>
            <a:rPr lang="en-GB" sz="1600" b="0" i="0" dirty="0" smtClean="0">
              <a:latin typeface="Calibri" panose="020F0502020204030204" pitchFamily="34" charset="0"/>
            </a:rPr>
            <a:t>Information on </a:t>
          </a:r>
          <a:r>
            <a:rPr lang="en-GB" sz="1600" b="1" i="0" dirty="0" smtClean="0">
              <a:latin typeface="Calibri" panose="020F0502020204030204" pitchFamily="34" charset="0"/>
            </a:rPr>
            <a:t>definitions</a:t>
          </a:r>
          <a:r>
            <a:rPr lang="en-GB" sz="1600" b="0" i="0" dirty="0" smtClean="0">
              <a:latin typeface="Calibri" panose="020F0502020204030204" pitchFamily="34" charset="0"/>
            </a:rPr>
            <a:t>, young farmer payment, use of national/regional reserve(s) and transfer of BPS entitlements were due </a:t>
          </a:r>
          <a:r>
            <a:rPr lang="en-GB" sz="1600" b="1" i="0" dirty="0" smtClean="0">
              <a:latin typeface="Calibri" panose="020F0502020204030204" pitchFamily="34" charset="0"/>
            </a:rPr>
            <a:t>by 31 January 2015</a:t>
          </a:r>
          <a:endParaRPr lang="en-GB" sz="1600" b="1" i="0" dirty="0">
            <a:latin typeface="Calibri" panose="020F0502020204030204" pitchFamily="34" charset="0"/>
          </a:endParaRPr>
        </a:p>
      </dgm:t>
    </dgm:pt>
    <dgm:pt modelId="{A688B984-A41A-4906-AD7E-A6C3AEB7BE23}" type="parTrans" cxnId="{D4890522-41FB-4FAF-8FCB-4842FC1BCF6B}">
      <dgm:prSet/>
      <dgm:spPr/>
      <dgm:t>
        <a:bodyPr/>
        <a:lstStyle/>
        <a:p>
          <a:endParaRPr lang="en-GB"/>
        </a:p>
      </dgm:t>
    </dgm:pt>
    <dgm:pt modelId="{56BF36F0-D4C0-4957-8FD4-EA114869D84C}" type="sibTrans" cxnId="{D4890522-41FB-4FAF-8FCB-4842FC1BCF6B}">
      <dgm:prSet/>
      <dgm:spPr/>
      <dgm:t>
        <a:bodyPr/>
        <a:lstStyle/>
        <a:p>
          <a:endParaRPr lang="en-GB"/>
        </a:p>
      </dgm:t>
    </dgm:pt>
    <dgm:pt modelId="{95686E6D-0B4D-47D5-A65D-0CB6ECBA9750}" type="pres">
      <dgm:prSet presAssocID="{E41C28CF-7D70-4FB9-80DB-F6766A88F5A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5C7C576-4567-44D6-8A5C-1130A778FBA8}" type="pres">
      <dgm:prSet presAssocID="{5D768E6F-06F5-408E-AE8C-D73C47E495F6}" presName="linNode" presStyleCnt="0"/>
      <dgm:spPr/>
    </dgm:pt>
    <dgm:pt modelId="{5757705A-D1E4-4E43-B6DC-AAFF2D58D67A}" type="pres">
      <dgm:prSet presAssocID="{5D768E6F-06F5-408E-AE8C-D73C47E495F6}" presName="parentText" presStyleLbl="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B65A5FB-4A89-4864-A9C8-7823415EE395}" type="pres">
      <dgm:prSet presAssocID="{5D768E6F-06F5-408E-AE8C-D73C47E495F6}" presName="descendantText" presStyleLbl="alignAccFollowNode1" presStyleIdx="0" presStyleCnt="1" custScaleY="12133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E6ABD14-1EEC-4D7D-A29F-F71D5C7ED02D}" type="presOf" srcId="{5D768E6F-06F5-408E-AE8C-D73C47E495F6}" destId="{5757705A-D1E4-4E43-B6DC-AAFF2D58D67A}" srcOrd="0" destOrd="0" presId="urn:microsoft.com/office/officeart/2005/8/layout/vList5"/>
    <dgm:cxn modelId="{0CDD1558-16C7-4CAF-B328-80E8FDCA1005}" srcId="{5D768E6F-06F5-408E-AE8C-D73C47E495F6}" destId="{94D2EF8A-B72B-4105-A2CD-A05F746A5F16}" srcOrd="2" destOrd="0" parTransId="{DD81EBF7-8AE6-4AA4-8C7F-09EAD1F83A55}" sibTransId="{2DDBB3D3-D3FF-4526-87B8-288B4ADAF6CE}"/>
    <dgm:cxn modelId="{CCD47B9B-4476-4B7C-ACCF-2014432F3505}" srcId="{5D768E6F-06F5-408E-AE8C-D73C47E495F6}" destId="{CB446AC0-1CB0-4DD0-9623-56EF0F710BEB}" srcOrd="3" destOrd="0" parTransId="{633D32AF-A330-448F-B304-5074752AEF6B}" sibTransId="{0E6F13E4-7817-4631-B1FF-EF29DDB4A8F7}"/>
    <dgm:cxn modelId="{B70FF879-B266-40E3-99B4-D4617318AAE7}" srcId="{5D768E6F-06F5-408E-AE8C-D73C47E495F6}" destId="{4743AF62-189B-4A08-B58C-FEFCEC7D72A7}" srcOrd="0" destOrd="0" parTransId="{32837133-8600-4E13-B04D-B82F13319FC3}" sibTransId="{8F3FADB7-6584-4C2E-9CB1-8CAEE90B0D37}"/>
    <dgm:cxn modelId="{0759B389-A636-432D-9E5A-0952BDCAC653}" srcId="{E41C28CF-7D70-4FB9-80DB-F6766A88F5A7}" destId="{5D768E6F-06F5-408E-AE8C-D73C47E495F6}" srcOrd="0" destOrd="0" parTransId="{1C8166AB-0115-45CC-AC12-EA6E6C6A54E5}" sibTransId="{469CECDC-DA23-4C83-8560-C00BB507F4BE}"/>
    <dgm:cxn modelId="{DA614175-C2E6-40FC-816E-2B4C9EFBACA5}" type="presOf" srcId="{E41C28CF-7D70-4FB9-80DB-F6766A88F5A7}" destId="{95686E6D-0B4D-47D5-A65D-0CB6ECBA9750}" srcOrd="0" destOrd="0" presId="urn:microsoft.com/office/officeart/2005/8/layout/vList5"/>
    <dgm:cxn modelId="{3C76D925-2A33-4F09-B799-0A8F2E29DC84}" type="presOf" srcId="{4743AF62-189B-4A08-B58C-FEFCEC7D72A7}" destId="{3B65A5FB-4A89-4864-A9C8-7823415EE395}" srcOrd="0" destOrd="0" presId="urn:microsoft.com/office/officeart/2005/8/layout/vList5"/>
    <dgm:cxn modelId="{D4890522-41FB-4FAF-8FCB-4842FC1BCF6B}" srcId="{5D768E6F-06F5-408E-AE8C-D73C47E495F6}" destId="{F6572152-35AF-488F-9531-38B71879FDAC}" srcOrd="4" destOrd="0" parTransId="{A688B984-A41A-4906-AD7E-A6C3AEB7BE23}" sibTransId="{56BF36F0-D4C0-4957-8FD4-EA114869D84C}"/>
    <dgm:cxn modelId="{09DF635B-B51A-4BD4-B4AF-18D4C15925AE}" type="presOf" srcId="{F6572152-35AF-488F-9531-38B71879FDAC}" destId="{3B65A5FB-4A89-4864-A9C8-7823415EE395}" srcOrd="0" destOrd="4" presId="urn:microsoft.com/office/officeart/2005/8/layout/vList5"/>
    <dgm:cxn modelId="{F5D6461D-0D92-4E33-8A67-6B5457BEEAE4}" srcId="{5D768E6F-06F5-408E-AE8C-D73C47E495F6}" destId="{B9C5B903-DEC9-4A4E-AEA5-60BF7BCB367A}" srcOrd="1" destOrd="0" parTransId="{DE060BCB-A318-425A-89C4-F73DA980435A}" sibTransId="{CDCBF389-BFC7-4A93-9838-16D181CB1513}"/>
    <dgm:cxn modelId="{CDC49B62-C9D2-45EB-9BE2-36094D14C8F2}" type="presOf" srcId="{CB446AC0-1CB0-4DD0-9623-56EF0F710BEB}" destId="{3B65A5FB-4A89-4864-A9C8-7823415EE395}" srcOrd="0" destOrd="3" presId="urn:microsoft.com/office/officeart/2005/8/layout/vList5"/>
    <dgm:cxn modelId="{A826E69D-774D-4683-A638-5B62E8304714}" type="presOf" srcId="{94D2EF8A-B72B-4105-A2CD-A05F746A5F16}" destId="{3B65A5FB-4A89-4864-A9C8-7823415EE395}" srcOrd="0" destOrd="2" presId="urn:microsoft.com/office/officeart/2005/8/layout/vList5"/>
    <dgm:cxn modelId="{A73E3487-1A32-4DD5-9716-EA569AA33E49}" type="presOf" srcId="{B9C5B903-DEC9-4A4E-AEA5-60BF7BCB367A}" destId="{3B65A5FB-4A89-4864-A9C8-7823415EE395}" srcOrd="0" destOrd="1" presId="urn:microsoft.com/office/officeart/2005/8/layout/vList5"/>
    <dgm:cxn modelId="{683FC984-F157-424A-B353-A0D2A9BBA30E}" type="presParOf" srcId="{95686E6D-0B4D-47D5-A65D-0CB6ECBA9750}" destId="{F5C7C576-4567-44D6-8A5C-1130A778FBA8}" srcOrd="0" destOrd="0" presId="urn:microsoft.com/office/officeart/2005/8/layout/vList5"/>
    <dgm:cxn modelId="{AF46A9B0-2945-4B05-A5EF-505597E8C07F}" type="presParOf" srcId="{F5C7C576-4567-44D6-8A5C-1130A778FBA8}" destId="{5757705A-D1E4-4E43-B6DC-AAFF2D58D67A}" srcOrd="0" destOrd="0" presId="urn:microsoft.com/office/officeart/2005/8/layout/vList5"/>
    <dgm:cxn modelId="{15F40286-AACC-4D53-9E61-82146D9608C7}" type="presParOf" srcId="{F5C7C576-4567-44D6-8A5C-1130A778FBA8}" destId="{3B65A5FB-4A89-4864-A9C8-7823415EE39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B94BDD1-EEB8-4441-A0FE-266CA8E8FCA8}" type="doc">
      <dgm:prSet loTypeId="urn:microsoft.com/office/officeart/2005/8/layout/vList5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4BD5FB06-C8C5-439C-8484-87FFC7043281}">
      <dgm:prSet custT="1"/>
      <dgm:spPr>
        <a:solidFill>
          <a:srgbClr val="3166CF"/>
        </a:solidFill>
        <a:ln>
          <a:solidFill>
            <a:schemeClr val="accent1"/>
          </a:solidFill>
        </a:ln>
      </dgm:spPr>
      <dgm:t>
        <a:bodyPr/>
        <a:lstStyle/>
        <a:p>
          <a:pPr rtl="0"/>
          <a:r>
            <a:rPr lang="en-GB" sz="2100" b="0" dirty="0" smtClean="0">
              <a:latin typeface="Calibri" panose="020F0502020204030204" pitchFamily="34" charset="0"/>
            </a:rPr>
            <a:t>Flexibility between pillars</a:t>
          </a:r>
          <a:endParaRPr lang="en-GB" sz="2100" b="0" dirty="0">
            <a:latin typeface="Calibri" panose="020F0502020204030204" pitchFamily="34" charset="0"/>
          </a:endParaRPr>
        </a:p>
      </dgm:t>
    </dgm:pt>
    <dgm:pt modelId="{73B79542-F792-4259-822B-575B61163662}" type="parTrans" cxnId="{1182DE65-1913-4C11-A44E-099F443B61AA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82212605-FDB9-40E9-96F3-3E6C84B0E0DA}" type="sibTrans" cxnId="{1182DE65-1913-4C11-A44E-099F443B61AA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5C3E9622-7E72-4DE1-AEC5-9A241279AEF9}">
      <dgm:prSet custT="1"/>
      <dgm:spPr>
        <a:solidFill>
          <a:schemeClr val="accent3">
            <a:lumMod val="95000"/>
            <a:alpha val="90000"/>
          </a:schemeClr>
        </a:solidFill>
      </dgm:spPr>
      <dgm:t>
        <a:bodyPr/>
        <a:lstStyle/>
        <a:p>
          <a:pPr rtl="0"/>
          <a:r>
            <a:rPr lang="en-GB" sz="1200" b="1" baseline="0" dirty="0" smtClean="0">
              <a:latin typeface="Calibri" panose="020F0502020204030204" pitchFamily="34" charset="0"/>
            </a:rPr>
            <a:t>Net result </a:t>
          </a:r>
          <a:r>
            <a:rPr lang="en-GB" sz="1200" baseline="0" dirty="0" smtClean="0">
              <a:latin typeface="Calibri" panose="020F0502020204030204" pitchFamily="34" charset="0"/>
            </a:rPr>
            <a:t>= total transfer from pillar I to pillar II of EUR 3 billion over 6 years (possible review in 2017 for the years 2018 and 2019)</a:t>
          </a:r>
          <a:endParaRPr lang="en-GB" sz="1200" baseline="0" dirty="0">
            <a:latin typeface="Calibri" panose="020F0502020204030204" pitchFamily="34" charset="0"/>
          </a:endParaRPr>
        </a:p>
      </dgm:t>
    </dgm:pt>
    <dgm:pt modelId="{A5214BE1-246C-4CBC-A701-69BF62DFA289}" type="parTrans" cxnId="{088B820B-99AF-429E-91D9-9BADDB3E3715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2B1B79E5-9B34-4A0D-9028-B1E6919F72F6}" type="sibTrans" cxnId="{088B820B-99AF-429E-91D9-9BADDB3E3715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568F729B-40CC-4248-B7EC-AC5EB58D8A71}">
      <dgm:prSet/>
      <dgm:spPr>
        <a:solidFill>
          <a:srgbClr val="3166CF"/>
        </a:solidFill>
      </dgm:spPr>
      <dgm:t>
        <a:bodyPr/>
        <a:lstStyle/>
        <a:p>
          <a:pPr rtl="0"/>
          <a:r>
            <a:rPr lang="en-GB" b="0" dirty="0" smtClean="0">
              <a:latin typeface="Calibri" panose="020F0502020204030204" pitchFamily="34" charset="0"/>
            </a:rPr>
            <a:t>Reduction of payments</a:t>
          </a:r>
          <a:endParaRPr lang="en-GB" b="0" dirty="0">
            <a:latin typeface="Calibri" panose="020F0502020204030204" pitchFamily="34" charset="0"/>
          </a:endParaRPr>
        </a:p>
      </dgm:t>
    </dgm:pt>
    <dgm:pt modelId="{B8D7A5C2-56CE-4459-B596-7DB1D39C4B86}" type="parTrans" cxnId="{9368B4DA-DDBC-44EE-BD48-CD234F41B9EE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081395C6-5FBF-4C30-B669-C4772B9FB7E3}" type="sibTrans" cxnId="{9368B4DA-DDBC-44EE-BD48-CD234F41B9EE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D79181BA-CACB-4139-B7D5-2E9107BB0F9C}">
      <dgm:prSet custT="1"/>
      <dgm:spPr>
        <a:solidFill>
          <a:schemeClr val="accent3">
            <a:lumMod val="95000"/>
            <a:alpha val="90000"/>
          </a:schemeClr>
        </a:solidFill>
      </dgm:spPr>
      <dgm:t>
        <a:bodyPr/>
        <a:lstStyle/>
        <a:p>
          <a:pPr rtl="0">
            <a:spcAft>
              <a:spcPts val="600"/>
            </a:spcAft>
          </a:pPr>
          <a:r>
            <a:rPr lang="en-GB" sz="1200" b="1" dirty="0" smtClean="0">
              <a:latin typeface="Calibri" panose="020F0502020204030204" pitchFamily="34" charset="0"/>
            </a:rPr>
            <a:t>Share of DP envelope for basic payment at EU-28 level estimated at 55%</a:t>
          </a:r>
          <a:endParaRPr lang="en-GB" sz="1200" b="1" dirty="0">
            <a:latin typeface="Calibri" panose="020F0502020204030204" pitchFamily="34" charset="0"/>
          </a:endParaRPr>
        </a:p>
      </dgm:t>
    </dgm:pt>
    <dgm:pt modelId="{9D8E3AA1-F303-40D1-BAA9-438CB4C91E18}" type="parTrans" cxnId="{4D424CFF-FBE4-4165-B86D-F32CA1DB451C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D5F60F37-09B0-4C6B-9119-F123A3AC4E27}" type="sibTrans" cxnId="{4D424CFF-FBE4-4165-B86D-F32CA1DB451C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E6269527-1E43-4ECC-9A48-9D0CA0D136A1}">
      <dgm:prSet custT="1"/>
      <dgm:spPr>
        <a:solidFill>
          <a:schemeClr val="accent3">
            <a:lumMod val="95000"/>
            <a:alpha val="90000"/>
          </a:schemeClr>
        </a:solidFill>
      </dgm:spPr>
      <dgm:t>
        <a:bodyPr/>
        <a:lstStyle/>
        <a:p>
          <a:pPr rtl="0">
            <a:spcAft>
              <a:spcPts val="600"/>
            </a:spcAft>
          </a:pPr>
          <a:r>
            <a:rPr lang="en-GB" sz="1200" b="0" dirty="0" smtClean="0">
              <a:latin typeface="Calibri" panose="020F0502020204030204" pitchFamily="34" charset="0"/>
            </a:rPr>
            <a:t>The 10 MS currently applying the </a:t>
          </a:r>
          <a:r>
            <a:rPr lang="en-GB" sz="1200" b="1" dirty="0" smtClean="0">
              <a:latin typeface="Calibri" panose="020F0502020204030204" pitchFamily="34" charset="0"/>
            </a:rPr>
            <a:t>SAPS will maintain it until 2020 </a:t>
          </a:r>
          <a:endParaRPr lang="en-GB" sz="1200" b="1" dirty="0">
            <a:latin typeface="Calibri" panose="020F0502020204030204" pitchFamily="34" charset="0"/>
          </a:endParaRPr>
        </a:p>
      </dgm:t>
    </dgm:pt>
    <dgm:pt modelId="{510BD562-9D0B-40BA-8D18-EAC1A3D10FE6}" type="parTrans" cxnId="{8AD1B09C-CDC8-4890-9E48-938A4C316BB6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C9395745-4A00-426B-A143-0D5493F1C0E6}" type="sibTrans" cxnId="{8AD1B09C-CDC8-4890-9E48-938A4C316BB6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D4CF2B52-6AAB-4CFF-B103-9F876C074DF5}">
      <dgm:prSet custT="1"/>
      <dgm:spPr>
        <a:solidFill>
          <a:schemeClr val="accent3">
            <a:lumMod val="95000"/>
            <a:alpha val="90000"/>
          </a:schemeClr>
        </a:solidFill>
      </dgm:spPr>
      <dgm:t>
        <a:bodyPr/>
        <a:lstStyle/>
        <a:p>
          <a:pPr rtl="0">
            <a:spcAft>
              <a:spcPts val="600"/>
            </a:spcAft>
          </a:pPr>
          <a:r>
            <a:rPr lang="en-GB" sz="1200" b="0" dirty="0" smtClean="0">
              <a:latin typeface="Calibri" panose="020F0502020204030204" pitchFamily="34" charset="0"/>
            </a:rPr>
            <a:t>6 MS to regionalise the BPS (EL, ES, FI, DE, UK, FR)</a:t>
          </a:r>
          <a:endParaRPr lang="en-GB" sz="1200" b="0" dirty="0">
            <a:latin typeface="Calibri" panose="020F0502020204030204" pitchFamily="34" charset="0"/>
          </a:endParaRPr>
        </a:p>
      </dgm:t>
    </dgm:pt>
    <dgm:pt modelId="{D9CE91C5-6629-4E8A-AB3E-10BDB5C57481}" type="parTrans" cxnId="{84CB2C89-5223-4522-A01F-6165792FBBCE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418BCA81-66A6-41F3-940A-1B14320BD7A4}" type="sibTrans" cxnId="{84CB2C89-5223-4522-A01F-6165792FBBCE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F81F296E-0357-4FEC-8622-737203872932}">
      <dgm:prSet/>
      <dgm:spPr>
        <a:solidFill>
          <a:srgbClr val="3166CF"/>
        </a:solidFill>
      </dgm:spPr>
      <dgm:t>
        <a:bodyPr/>
        <a:lstStyle/>
        <a:p>
          <a:pPr rtl="0"/>
          <a:r>
            <a:rPr lang="en-GB" b="0" dirty="0" smtClean="0">
              <a:latin typeface="Calibri" panose="020F0502020204030204" pitchFamily="34" charset="0"/>
            </a:rPr>
            <a:t>Voluntary Coupled support</a:t>
          </a:r>
          <a:endParaRPr lang="en-GB" b="0" dirty="0">
            <a:latin typeface="Calibri" panose="020F0502020204030204" pitchFamily="34" charset="0"/>
          </a:endParaRPr>
        </a:p>
      </dgm:t>
    </dgm:pt>
    <dgm:pt modelId="{7695CF87-51ED-4BBA-8D6A-AF84207217FE}" type="parTrans" cxnId="{83CC37B6-62D3-4D70-BA29-DF98ACDC6CCE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720EA3CC-9A6F-4751-B3E8-F5797DFE5CC9}" type="sibTrans" cxnId="{83CC37B6-62D3-4D70-BA29-DF98ACDC6CCE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6F1FD8D9-88F5-4A51-974E-9099D626990D}">
      <dgm:prSet custT="1"/>
      <dgm:spPr>
        <a:solidFill>
          <a:schemeClr val="accent3">
            <a:lumMod val="95000"/>
            <a:alpha val="90000"/>
          </a:schemeClr>
        </a:solidFill>
      </dgm:spPr>
      <dgm:t>
        <a:bodyPr/>
        <a:lstStyle/>
        <a:p>
          <a:pPr rtl="0">
            <a:spcAft>
              <a:spcPts val="600"/>
            </a:spcAft>
          </a:pPr>
          <a:r>
            <a:rPr lang="en-GB" sz="1100" b="1" dirty="0" smtClean="0">
              <a:latin typeface="Calibri" panose="020F0502020204030204" pitchFamily="34" charset="0"/>
            </a:rPr>
            <a:t>All MS but DE </a:t>
          </a:r>
          <a:r>
            <a:rPr lang="en-GB" sz="1100" dirty="0" smtClean="0">
              <a:latin typeface="Calibri" panose="020F0502020204030204" pitchFamily="34" charset="0"/>
            </a:rPr>
            <a:t>to implement VCS</a:t>
          </a:r>
          <a:endParaRPr lang="en-GB" sz="1100" dirty="0">
            <a:latin typeface="Calibri" panose="020F0502020204030204" pitchFamily="34" charset="0"/>
          </a:endParaRPr>
        </a:p>
      </dgm:t>
    </dgm:pt>
    <dgm:pt modelId="{1178216A-BA50-453A-9E69-83B9BF762EEC}" type="parTrans" cxnId="{0462CCA8-7BB3-4C90-BE06-9AFF084FBD96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AB794405-BBD2-4770-8F52-3CAEB0758974}" type="sibTrans" cxnId="{0462CCA8-7BB3-4C90-BE06-9AFF084FBD96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AECDC2DA-BE15-4C66-A1DB-BF6EF3584D0B}">
      <dgm:prSet custT="1"/>
      <dgm:spPr>
        <a:solidFill>
          <a:schemeClr val="accent3">
            <a:lumMod val="95000"/>
            <a:alpha val="90000"/>
          </a:schemeClr>
        </a:solidFill>
      </dgm:spPr>
      <dgm:t>
        <a:bodyPr/>
        <a:lstStyle/>
        <a:p>
          <a:pPr rtl="0">
            <a:spcAft>
              <a:spcPts val="600"/>
            </a:spcAft>
          </a:pPr>
          <a:r>
            <a:rPr lang="en-GB" sz="1100" dirty="0" smtClean="0">
              <a:latin typeface="Calibri" panose="020F0502020204030204" pitchFamily="34" charset="0"/>
            </a:rPr>
            <a:t>MS' plans for VCS = </a:t>
          </a:r>
          <a:r>
            <a:rPr lang="en-GB" sz="1100" b="1" dirty="0" smtClean="0">
              <a:latin typeface="Calibri" panose="020F0502020204030204" pitchFamily="34" charset="0"/>
            </a:rPr>
            <a:t>10% of total DP envelope for EU 28</a:t>
          </a:r>
          <a:r>
            <a:rPr lang="en-GB" sz="1100" dirty="0" smtClean="0">
              <a:latin typeface="Calibri" panose="020F0502020204030204" pitchFamily="34" charset="0"/>
            </a:rPr>
            <a:t> in 2015</a:t>
          </a:r>
          <a:endParaRPr lang="en-GB" sz="1100" dirty="0">
            <a:latin typeface="Calibri" panose="020F0502020204030204" pitchFamily="34" charset="0"/>
          </a:endParaRPr>
        </a:p>
      </dgm:t>
    </dgm:pt>
    <dgm:pt modelId="{BE10CAFC-1E2E-4424-9B14-A29D805B6FC3}" type="parTrans" cxnId="{B9955680-0701-4447-BACF-9A4278141380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01B51D31-2188-4D70-8974-DE8A50AA4D9D}" type="sibTrans" cxnId="{B9955680-0701-4447-BACF-9A4278141380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4B511165-136B-4DCD-B2A6-DA048749DECE}">
      <dgm:prSet custT="1"/>
      <dgm:spPr>
        <a:solidFill>
          <a:schemeClr val="accent3">
            <a:lumMod val="95000"/>
            <a:alpha val="90000"/>
          </a:schemeClr>
        </a:solidFill>
      </dgm:spPr>
      <dgm:t>
        <a:bodyPr/>
        <a:lstStyle/>
        <a:p>
          <a:pPr rtl="0">
            <a:spcAft>
              <a:spcPts val="600"/>
            </a:spcAft>
          </a:pPr>
          <a:r>
            <a:rPr lang="en-GB" sz="1100" b="1" dirty="0" smtClean="0">
              <a:latin typeface="Calibri" panose="020F0502020204030204" pitchFamily="34" charset="0"/>
            </a:rPr>
            <a:t>9 MS with less than 8% </a:t>
          </a:r>
          <a:r>
            <a:rPr lang="en-GB" sz="1100" dirty="0" smtClean="0">
              <a:latin typeface="Calibri" panose="020F0502020204030204" pitchFamily="34" charset="0"/>
            </a:rPr>
            <a:t>(IE, NL, LU, UK, AT, DK, EE, EL, CY)</a:t>
          </a:r>
          <a:endParaRPr lang="en-GB" sz="1100" dirty="0">
            <a:latin typeface="Calibri" panose="020F0502020204030204" pitchFamily="34" charset="0"/>
          </a:endParaRPr>
        </a:p>
      </dgm:t>
    </dgm:pt>
    <dgm:pt modelId="{CDF60C3C-6E65-4C49-8379-3C1204FD3C05}" type="parTrans" cxnId="{330ACAA9-87ED-4128-9680-AADA224E5185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03EE4DA2-D55C-41B6-BAD9-43BCB9D431F7}" type="sibTrans" cxnId="{330ACAA9-87ED-4128-9680-AADA224E5185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6C505EF1-EE73-4288-815E-7A2A29D789FD}">
      <dgm:prSet custT="1"/>
      <dgm:spPr>
        <a:solidFill>
          <a:schemeClr val="accent3">
            <a:lumMod val="95000"/>
            <a:alpha val="90000"/>
          </a:schemeClr>
        </a:solidFill>
      </dgm:spPr>
      <dgm:t>
        <a:bodyPr/>
        <a:lstStyle/>
        <a:p>
          <a:pPr rtl="0">
            <a:spcAft>
              <a:spcPts val="600"/>
            </a:spcAft>
          </a:pPr>
          <a:r>
            <a:rPr lang="en-GB" sz="1100" b="1" dirty="0" smtClean="0">
              <a:latin typeface="Calibri" panose="020F0502020204030204" pitchFamily="34" charset="0"/>
            </a:rPr>
            <a:t>11 MS with the maximum percentage of 13% </a:t>
          </a:r>
          <a:r>
            <a:rPr lang="en-GB" sz="1100" dirty="0" smtClean="0">
              <a:latin typeface="Calibri" panose="020F0502020204030204" pitchFamily="34" charset="0"/>
            </a:rPr>
            <a:t>with 9 of them also using all or part of the additional 2% available in case of support to the protein crops sector</a:t>
          </a:r>
          <a:endParaRPr lang="en-GB" sz="1100" dirty="0">
            <a:latin typeface="Calibri" panose="020F0502020204030204" pitchFamily="34" charset="0"/>
          </a:endParaRPr>
        </a:p>
      </dgm:t>
    </dgm:pt>
    <dgm:pt modelId="{2A95DB37-FF33-4BE2-9957-E2E898DC7049}" type="parTrans" cxnId="{CB501E71-AF96-45E6-81BE-56712B81A966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8847AA78-16C1-4569-8E80-3038E9D570B3}" type="sibTrans" cxnId="{CB501E71-AF96-45E6-81BE-56712B81A966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7F694313-2274-4A5D-8B5E-C9511616915A}">
      <dgm:prSet custT="1"/>
      <dgm:spPr>
        <a:solidFill>
          <a:schemeClr val="accent3">
            <a:lumMod val="95000"/>
            <a:alpha val="90000"/>
          </a:schemeClr>
        </a:solidFill>
      </dgm:spPr>
      <dgm:t>
        <a:bodyPr/>
        <a:lstStyle/>
        <a:p>
          <a:pPr rtl="0">
            <a:spcAft>
              <a:spcPts val="600"/>
            </a:spcAft>
          </a:pPr>
          <a:r>
            <a:rPr lang="en-GB" sz="1100" b="1" dirty="0" smtClean="0">
              <a:latin typeface="Calibri" panose="020F0502020204030204" pitchFamily="34" charset="0"/>
            </a:rPr>
            <a:t>3 MS </a:t>
          </a:r>
          <a:r>
            <a:rPr lang="en-GB" sz="1100" b="0" dirty="0" smtClean="0">
              <a:latin typeface="Calibri" panose="020F0502020204030204" pitchFamily="34" charset="0"/>
            </a:rPr>
            <a:t>(</a:t>
          </a:r>
          <a:r>
            <a:rPr lang="en-GB" sz="1100" dirty="0" smtClean="0">
              <a:latin typeface="Calibri" panose="020F0502020204030204" pitchFamily="34" charset="0"/>
            </a:rPr>
            <a:t>BE, FI, PT) to </a:t>
          </a:r>
          <a:r>
            <a:rPr lang="en-GB" sz="1100" b="1" dirty="0" smtClean="0">
              <a:latin typeface="Calibri" panose="020F0502020204030204" pitchFamily="34" charset="0"/>
            </a:rPr>
            <a:t>allocate more than 13 (+2)% </a:t>
          </a:r>
          <a:r>
            <a:rPr lang="en-GB" sz="1100" dirty="0" smtClean="0">
              <a:latin typeface="Calibri" panose="020F0502020204030204" pitchFamily="34" charset="0"/>
            </a:rPr>
            <a:t>to the VCS (subject to approval by Commission)</a:t>
          </a:r>
          <a:endParaRPr lang="en-GB" sz="1100" dirty="0">
            <a:latin typeface="Calibri" panose="020F0502020204030204" pitchFamily="34" charset="0"/>
          </a:endParaRPr>
        </a:p>
      </dgm:t>
    </dgm:pt>
    <dgm:pt modelId="{DAF5EE3D-3518-45D7-ABF5-3D51BDD459AB}" type="parTrans" cxnId="{3B5220DC-365E-4FFA-A550-35B3AE9F0D9F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ACBB1BE1-0095-4E68-B8ED-2FC2D7DC5239}" type="sibTrans" cxnId="{3B5220DC-365E-4FFA-A550-35B3AE9F0D9F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F0B51A6F-B83D-4080-81D4-A5365E438945}">
      <dgm:prSet/>
      <dgm:spPr>
        <a:solidFill>
          <a:srgbClr val="3166CF"/>
        </a:solidFill>
      </dgm:spPr>
      <dgm:t>
        <a:bodyPr/>
        <a:lstStyle/>
        <a:p>
          <a:pPr rtl="0"/>
          <a:r>
            <a:rPr lang="en-GB" b="0" dirty="0" smtClean="0">
              <a:latin typeface="Calibri" panose="020F0502020204030204" pitchFamily="34" charset="0"/>
            </a:rPr>
            <a:t>Other voluntary schemes</a:t>
          </a:r>
          <a:endParaRPr lang="en-GB" b="0" dirty="0">
            <a:latin typeface="Calibri" panose="020F0502020204030204" pitchFamily="34" charset="0"/>
          </a:endParaRPr>
        </a:p>
      </dgm:t>
    </dgm:pt>
    <dgm:pt modelId="{2429F048-B9E9-41BD-AD1E-528D9BA512FE}" type="parTrans" cxnId="{7D5817E2-A250-4DE3-B6C9-840E856AD9B0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B4E94D51-E548-43E0-A8A6-90A28CA636B9}" type="sibTrans" cxnId="{7D5817E2-A250-4DE3-B6C9-840E856AD9B0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760176BC-1EB9-4C24-B5EF-CAE16E94216C}">
      <dgm:prSet custT="1"/>
      <dgm:spPr>
        <a:solidFill>
          <a:schemeClr val="accent3">
            <a:lumMod val="95000"/>
            <a:alpha val="90000"/>
          </a:schemeClr>
        </a:solidFill>
      </dgm:spPr>
      <dgm:t>
        <a:bodyPr/>
        <a:lstStyle/>
        <a:p>
          <a:pPr rtl="0">
            <a:spcAft>
              <a:spcPts val="600"/>
            </a:spcAft>
          </a:pPr>
          <a:r>
            <a:rPr lang="en-GB" sz="1100" b="0" dirty="0" smtClean="0">
              <a:latin typeface="Calibri" panose="020F0502020204030204" pitchFamily="34" charset="0"/>
            </a:rPr>
            <a:t>8 MS to implement the </a:t>
          </a:r>
          <a:r>
            <a:rPr lang="en-GB" sz="1100" b="1" dirty="0" smtClean="0">
              <a:latin typeface="Calibri" panose="020F0502020204030204" pitchFamily="34" charset="0"/>
            </a:rPr>
            <a:t>redistributive payment (</a:t>
          </a:r>
          <a:r>
            <a:rPr lang="en-GB" sz="1100" b="0" dirty="0" smtClean="0">
              <a:latin typeface="Calibri" panose="020F0502020204030204" pitchFamily="34" charset="0"/>
            </a:rPr>
            <a:t>6 of them will </a:t>
          </a:r>
          <a:r>
            <a:rPr lang="en-GB" sz="1100" b="1" dirty="0" smtClean="0">
              <a:latin typeface="Calibri" panose="020F0502020204030204" pitchFamily="34" charset="0"/>
            </a:rPr>
            <a:t>not apply the reduction of payments)</a:t>
          </a:r>
          <a:endParaRPr lang="en-GB" sz="1100" b="1" dirty="0">
            <a:latin typeface="Calibri" panose="020F0502020204030204" pitchFamily="34" charset="0"/>
          </a:endParaRPr>
        </a:p>
      </dgm:t>
    </dgm:pt>
    <dgm:pt modelId="{F1741E27-890A-4BA5-8628-C187006A147C}" type="parTrans" cxnId="{C8A4D657-DEEF-4F79-A83A-DD3777F03A32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D75B6E88-3570-4A78-9A1E-44A834BB2453}" type="sibTrans" cxnId="{C8A4D657-DEEF-4F79-A83A-DD3777F03A32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16D09675-88BB-46A1-A092-2CD6B1E96362}">
      <dgm:prSet custT="1"/>
      <dgm:spPr>
        <a:solidFill>
          <a:schemeClr val="accent3">
            <a:lumMod val="95000"/>
            <a:alpha val="90000"/>
          </a:schemeClr>
        </a:solidFill>
      </dgm:spPr>
      <dgm:t>
        <a:bodyPr/>
        <a:lstStyle/>
        <a:p>
          <a:pPr rtl="0">
            <a:spcAft>
              <a:spcPts val="600"/>
            </a:spcAft>
          </a:pPr>
          <a:r>
            <a:rPr lang="en-GB" sz="1100" b="1" dirty="0" smtClean="0">
              <a:latin typeface="Calibri" panose="020F0502020204030204" pitchFamily="34" charset="0"/>
            </a:rPr>
            <a:t>Only 1 MS </a:t>
          </a:r>
          <a:r>
            <a:rPr lang="en-GB" sz="1100" dirty="0" smtClean="0">
              <a:latin typeface="Calibri" panose="020F0502020204030204" pitchFamily="34" charset="0"/>
            </a:rPr>
            <a:t>(DK) to implement </a:t>
          </a:r>
          <a:r>
            <a:rPr lang="en-GB" sz="1100" b="1" dirty="0" smtClean="0">
              <a:latin typeface="Calibri" panose="020F0502020204030204" pitchFamily="34" charset="0"/>
            </a:rPr>
            <a:t>the 1st pillar payment for ANC</a:t>
          </a:r>
          <a:endParaRPr lang="en-GB" sz="1100" b="1" dirty="0">
            <a:latin typeface="Calibri" panose="020F0502020204030204" pitchFamily="34" charset="0"/>
          </a:endParaRPr>
        </a:p>
      </dgm:t>
    </dgm:pt>
    <dgm:pt modelId="{470A44D1-320F-47CE-802E-16E6315D4425}" type="parTrans" cxnId="{8066F736-D1C9-4AE8-9A32-605F93812923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9293B4BD-1D49-4076-A99E-BEE266554381}" type="sibTrans" cxnId="{8066F736-D1C9-4AE8-9A32-605F93812923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6AB2D48C-9448-4D30-B8D6-0FC7FD28698F}">
      <dgm:prSet custT="1"/>
      <dgm:spPr>
        <a:solidFill>
          <a:schemeClr val="accent3">
            <a:lumMod val="95000"/>
            <a:alpha val="90000"/>
          </a:schemeClr>
        </a:solidFill>
      </dgm:spPr>
      <dgm:t>
        <a:bodyPr/>
        <a:lstStyle/>
        <a:p>
          <a:pPr rtl="0">
            <a:spcAft>
              <a:spcPts val="600"/>
            </a:spcAft>
          </a:pPr>
          <a:r>
            <a:rPr lang="en-GB" sz="1100" dirty="0" smtClean="0">
              <a:latin typeface="Calibri" panose="020F0502020204030204" pitchFamily="34" charset="0"/>
            </a:rPr>
            <a:t>15 MS to implement the </a:t>
          </a:r>
          <a:r>
            <a:rPr lang="en-GB" sz="1100" b="1" dirty="0" smtClean="0">
              <a:latin typeface="Calibri" panose="020F0502020204030204" pitchFamily="34" charset="0"/>
            </a:rPr>
            <a:t>SFS</a:t>
          </a:r>
          <a:r>
            <a:rPr lang="en-GB" sz="1100" dirty="0" smtClean="0">
              <a:latin typeface="Calibri" panose="020F0502020204030204" pitchFamily="34" charset="0"/>
            </a:rPr>
            <a:t> but only 2 in the form of a lump-sum equal for all farmers (LV, PT)</a:t>
          </a:r>
          <a:endParaRPr lang="en-GB" sz="1100" b="1" dirty="0">
            <a:latin typeface="Calibri" panose="020F0502020204030204" pitchFamily="34" charset="0"/>
          </a:endParaRPr>
        </a:p>
      </dgm:t>
    </dgm:pt>
    <dgm:pt modelId="{B9AF4418-311B-4EB6-98FA-D1B600B7A81B}" type="sibTrans" cxnId="{DF189B3B-1674-43AE-BBE3-34D752E3708C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0AEDB974-B2C9-4A46-A5F7-3B82AA967FEE}" type="parTrans" cxnId="{DF189B3B-1674-43AE-BBE3-34D752E3708C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8BBDB4F6-773B-4017-9892-7EFA8D237835}">
      <dgm:prSet custT="1"/>
      <dgm:spPr>
        <a:solidFill>
          <a:schemeClr val="accent3">
            <a:lumMod val="95000"/>
            <a:alpha val="90000"/>
          </a:schemeClr>
        </a:solidFill>
      </dgm:spPr>
      <dgm:t>
        <a:bodyPr/>
        <a:lstStyle/>
        <a:p>
          <a:pPr rtl="0"/>
          <a:r>
            <a:rPr lang="en-GB" sz="1200" dirty="0" smtClean="0">
              <a:latin typeface="Calibri" panose="020F0502020204030204" pitchFamily="34" charset="0"/>
            </a:rPr>
            <a:t>9 MS to </a:t>
          </a:r>
          <a:r>
            <a:rPr lang="en-GB" sz="1200" b="1" dirty="0" smtClean="0">
              <a:latin typeface="Calibri" panose="020F0502020204030204" pitchFamily="34" charset="0"/>
            </a:rPr>
            <a:t>cap</a:t>
          </a:r>
          <a:r>
            <a:rPr lang="en-GB" sz="1200" dirty="0" smtClean="0">
              <a:latin typeface="Calibri" panose="020F0502020204030204" pitchFamily="34" charset="0"/>
            </a:rPr>
            <a:t> (100% reduction) the amounts of basic payments at max amounts ranging from KEUR 150 to KEUR 600</a:t>
          </a:r>
          <a:endParaRPr lang="en-GB" sz="1200" dirty="0">
            <a:latin typeface="Calibri" panose="020F0502020204030204" pitchFamily="34" charset="0"/>
          </a:endParaRPr>
        </a:p>
      </dgm:t>
    </dgm:pt>
    <dgm:pt modelId="{362161BC-5721-4154-B8F0-3F49195380D5}" type="parTrans" cxnId="{040DB9BE-2E51-4440-A5D3-FF1C1952606E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30A48F4B-7307-416E-84B6-14AF7ABEB520}" type="sibTrans" cxnId="{040DB9BE-2E51-4440-A5D3-FF1C1952606E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E9CB40DF-4266-4AC1-ACB4-A720B2C30C20}">
      <dgm:prSet custT="1"/>
      <dgm:spPr>
        <a:solidFill>
          <a:schemeClr val="accent3">
            <a:lumMod val="95000"/>
            <a:alpha val="90000"/>
          </a:schemeClr>
        </a:solidFill>
      </dgm:spPr>
      <dgm:t>
        <a:bodyPr/>
        <a:lstStyle/>
        <a:p>
          <a:pPr rtl="0"/>
          <a:r>
            <a:rPr lang="en-GB" sz="1200" dirty="0" smtClean="0">
              <a:latin typeface="Calibri" panose="020F0502020204030204" pitchFamily="34" charset="0"/>
            </a:rPr>
            <a:t>15 MS to only apply the </a:t>
          </a:r>
          <a:r>
            <a:rPr lang="en-GB" sz="1200" b="1" dirty="0" smtClean="0">
              <a:latin typeface="Calibri" panose="020F0502020204030204" pitchFamily="34" charset="0"/>
            </a:rPr>
            <a:t>minimum reduction of 5% </a:t>
          </a:r>
          <a:r>
            <a:rPr lang="en-GB" sz="1200" dirty="0" smtClean="0">
              <a:latin typeface="Calibri" panose="020F0502020204030204" pitchFamily="34" charset="0"/>
            </a:rPr>
            <a:t>on amounts above KEUR 150</a:t>
          </a:r>
          <a:endParaRPr lang="en-GB" sz="1200" dirty="0">
            <a:latin typeface="Calibri" panose="020F0502020204030204" pitchFamily="34" charset="0"/>
          </a:endParaRPr>
        </a:p>
      </dgm:t>
    </dgm:pt>
    <dgm:pt modelId="{A4925C92-F321-41E0-9363-344708DBCB45}" type="parTrans" cxnId="{DFFDB784-AD0C-4A11-9B27-BFC31FD4B582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049CE9F7-1795-4253-A71B-CFD170E60094}" type="sibTrans" cxnId="{DFFDB784-AD0C-4A11-9B27-BFC31FD4B582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16D1FAF6-A45F-469B-A5A0-B21C5CB18C58}">
      <dgm:prSet custT="1"/>
      <dgm:spPr>
        <a:solidFill>
          <a:schemeClr val="accent3">
            <a:lumMod val="95000"/>
            <a:alpha val="90000"/>
          </a:schemeClr>
        </a:solidFill>
      </dgm:spPr>
      <dgm:t>
        <a:bodyPr/>
        <a:lstStyle/>
        <a:p>
          <a:pPr rtl="0"/>
          <a:r>
            <a:rPr lang="en-GB" sz="1200" dirty="0" smtClean="0">
              <a:latin typeface="Calibri" panose="020F0502020204030204" pitchFamily="34" charset="0"/>
            </a:rPr>
            <a:t>9 MS will </a:t>
          </a:r>
          <a:r>
            <a:rPr lang="en-GB" sz="1200" b="1" dirty="0" smtClean="0">
              <a:latin typeface="Calibri" panose="020F0502020204030204" pitchFamily="34" charset="0"/>
            </a:rPr>
            <a:t>subtract the salaries</a:t>
          </a:r>
          <a:r>
            <a:rPr lang="en-GB" sz="1200" dirty="0" smtClean="0">
              <a:latin typeface="Calibri" panose="020F0502020204030204" pitchFamily="34" charset="0"/>
            </a:rPr>
            <a:t> actually paid by farmers before applying the reduction of payments' mechanism</a:t>
          </a:r>
          <a:endParaRPr lang="en-GB" sz="1200" dirty="0">
            <a:latin typeface="Calibri" panose="020F0502020204030204" pitchFamily="34" charset="0"/>
          </a:endParaRPr>
        </a:p>
      </dgm:t>
    </dgm:pt>
    <dgm:pt modelId="{381D946F-54DD-41CF-8415-FCD78A8E5FDB}" type="parTrans" cxnId="{D627AE6F-DA0D-440E-8FE6-F5AF330C4F47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A0B70C18-FB4F-4B37-8083-4B6034664D67}" type="sibTrans" cxnId="{D627AE6F-DA0D-440E-8FE6-F5AF330C4F47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2DEBD244-EBAE-40FB-B53F-975109326075}">
      <dgm:prSet/>
      <dgm:spPr>
        <a:solidFill>
          <a:srgbClr val="3166CF"/>
        </a:solidFill>
      </dgm:spPr>
      <dgm:t>
        <a:bodyPr/>
        <a:lstStyle/>
        <a:p>
          <a:r>
            <a:rPr lang="en-GB" b="0" dirty="0" smtClean="0">
              <a:latin typeface="Calibri" panose="020F0502020204030204" pitchFamily="34" charset="0"/>
            </a:rPr>
            <a:t>Basic Payment</a:t>
          </a:r>
          <a:endParaRPr lang="en-GB" dirty="0">
            <a:latin typeface="Calibri" panose="020F0502020204030204" pitchFamily="34" charset="0"/>
          </a:endParaRPr>
        </a:p>
      </dgm:t>
    </dgm:pt>
    <dgm:pt modelId="{92321BF9-7C14-4AAA-8A34-DB16DCE7781E}" type="parTrans" cxnId="{3646C591-4DC8-48B3-8FA0-5F96C08FA749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3ECDA238-919B-4F42-940C-943B9199FCAB}" type="sibTrans" cxnId="{3646C591-4DC8-48B3-8FA0-5F96C08FA749}">
      <dgm:prSet/>
      <dgm:spPr/>
      <dgm:t>
        <a:bodyPr/>
        <a:lstStyle/>
        <a:p>
          <a:endParaRPr lang="en-GB">
            <a:latin typeface="Calibri" panose="020F0502020204030204" pitchFamily="34" charset="0"/>
          </a:endParaRPr>
        </a:p>
      </dgm:t>
    </dgm:pt>
    <dgm:pt modelId="{AD9974B3-E7B4-4990-BE60-276E85B048D6}" type="pres">
      <dgm:prSet presAssocID="{8B94BDD1-EEB8-4441-A0FE-266CA8E8FCA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BD40E95-B954-42A9-A81C-D95F587B233E}" type="pres">
      <dgm:prSet presAssocID="{4BD5FB06-C8C5-439C-8484-87FFC7043281}" presName="linNode" presStyleCnt="0"/>
      <dgm:spPr/>
    </dgm:pt>
    <dgm:pt modelId="{8BE8FD4C-2466-45D9-A189-8D1380332DB2}" type="pres">
      <dgm:prSet presAssocID="{4BD5FB06-C8C5-439C-8484-87FFC7043281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8368821-C8ED-4302-838C-EC9B8E12C2DA}" type="pres">
      <dgm:prSet presAssocID="{4BD5FB06-C8C5-439C-8484-87FFC7043281}" presName="descendantText" presStyleLbl="alignAccFollowNode1" presStyleIdx="0" presStyleCnt="5" custScaleX="182117" custScaleY="11528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B9823F9-E57E-4A54-ACE9-4425917C2CEB}" type="pres">
      <dgm:prSet presAssocID="{82212605-FDB9-40E9-96F3-3E6C84B0E0DA}" presName="sp" presStyleCnt="0"/>
      <dgm:spPr/>
    </dgm:pt>
    <dgm:pt modelId="{176E952B-EEB5-4FBF-820A-C9F362F1FEAC}" type="pres">
      <dgm:prSet presAssocID="{568F729B-40CC-4248-B7EC-AC5EB58D8A71}" presName="linNode" presStyleCnt="0"/>
      <dgm:spPr/>
    </dgm:pt>
    <dgm:pt modelId="{9613761B-1BDA-4810-BF95-4EA569F0DFD2}" type="pres">
      <dgm:prSet presAssocID="{568F729B-40CC-4248-B7EC-AC5EB58D8A71}" presName="parentText" presStyleLbl="node1" presStyleIdx="1" presStyleCnt="5" custScaleX="95789" custScaleY="14193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03AFDC-B27C-4144-BBD1-32BBC0AC4B49}" type="pres">
      <dgm:prSet presAssocID="{568F729B-40CC-4248-B7EC-AC5EB58D8A71}" presName="descendantText" presStyleLbl="alignAccFollowNode1" presStyleIdx="1" presStyleCnt="5" custScaleX="174224" custScaleY="17219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6CDA2EA-6B0C-4C0F-98C9-4217540EE2FE}" type="pres">
      <dgm:prSet presAssocID="{081395C6-5FBF-4C30-B669-C4772B9FB7E3}" presName="sp" presStyleCnt="0"/>
      <dgm:spPr/>
    </dgm:pt>
    <dgm:pt modelId="{F59E43D8-3D70-46C6-905F-CFD06F0CCF06}" type="pres">
      <dgm:prSet presAssocID="{2DEBD244-EBAE-40FB-B53F-975109326075}" presName="linNode" presStyleCnt="0"/>
      <dgm:spPr/>
    </dgm:pt>
    <dgm:pt modelId="{5D1BCCB2-529D-4864-BE35-D1043A458648}" type="pres">
      <dgm:prSet presAssocID="{2DEBD244-EBAE-40FB-B53F-975109326075}" presName="parentText" presStyleLbl="node1" presStyleIdx="2" presStyleCnt="5" custScaleX="89461" custScaleY="10947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CFBEA70-E1A6-47A9-839E-C974A1D88666}" type="pres">
      <dgm:prSet presAssocID="{2DEBD244-EBAE-40FB-B53F-975109326075}" presName="descendantText" presStyleLbl="alignAccFollowNode1" presStyleIdx="2" presStyleCnt="5" custScaleX="164824" custScaleY="13853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FEEA48-B712-4A5F-BD8D-953303E7E652}" type="pres">
      <dgm:prSet presAssocID="{3ECDA238-919B-4F42-940C-943B9199FCAB}" presName="sp" presStyleCnt="0"/>
      <dgm:spPr/>
    </dgm:pt>
    <dgm:pt modelId="{E59E1D17-5E42-43CB-AE9D-18120C0D640B}" type="pres">
      <dgm:prSet presAssocID="{F81F296E-0357-4FEC-8622-737203872932}" presName="linNode" presStyleCnt="0"/>
      <dgm:spPr/>
    </dgm:pt>
    <dgm:pt modelId="{0FF40C5C-5A6F-4C96-AA9B-B718A8874E31}" type="pres">
      <dgm:prSet presAssocID="{F81F296E-0357-4FEC-8622-737203872932}" presName="parentText" presStyleLbl="node1" presStyleIdx="3" presStyleCnt="5" custScaleX="73226" custScaleY="21346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2DF7BCF-AB62-4873-BED5-78C74081E1CA}" type="pres">
      <dgm:prSet presAssocID="{F81F296E-0357-4FEC-8622-737203872932}" presName="descendantText" presStyleLbl="alignAccFollowNode1" presStyleIdx="3" presStyleCnt="5" custScaleX="133187" custScaleY="24742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EFA4913-E2A7-4F78-819D-F4EE6930605D}" type="pres">
      <dgm:prSet presAssocID="{720EA3CC-9A6F-4751-B3E8-F5797DFE5CC9}" presName="sp" presStyleCnt="0"/>
      <dgm:spPr/>
    </dgm:pt>
    <dgm:pt modelId="{2B905AED-7854-4B5D-8A8E-F550700C9468}" type="pres">
      <dgm:prSet presAssocID="{F0B51A6F-B83D-4080-81D4-A5365E438945}" presName="linNode" presStyleCnt="0"/>
      <dgm:spPr/>
    </dgm:pt>
    <dgm:pt modelId="{7410D528-7587-42C4-86B0-FA68BC9BC833}" type="pres">
      <dgm:prSet presAssocID="{F0B51A6F-B83D-4080-81D4-A5365E438945}" presName="parentText" presStyleLbl="node1" presStyleIdx="4" presStyleCnt="5" custScaleX="138592" custScaleY="12598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110AB5A-93EF-4718-8C04-8E561575A69B}" type="pres">
      <dgm:prSet presAssocID="{F0B51A6F-B83D-4080-81D4-A5365E438945}" presName="descendantText" presStyleLbl="alignAccFollowNode1" presStyleIdx="4" presStyleCnt="5" custScaleX="252026" custScaleY="13939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49FDB4B-11DA-440A-83DF-2705E6416EAC}" type="presOf" srcId="{7F694313-2274-4A5D-8B5E-C9511616915A}" destId="{22DF7BCF-AB62-4873-BED5-78C74081E1CA}" srcOrd="0" destOrd="4" presId="urn:microsoft.com/office/officeart/2005/8/layout/vList5"/>
    <dgm:cxn modelId="{5AEAEACF-F88C-4B9A-9D07-2FBB120C9781}" type="presOf" srcId="{F81F296E-0357-4FEC-8622-737203872932}" destId="{0FF40C5C-5A6F-4C96-AA9B-B718A8874E31}" srcOrd="0" destOrd="0" presId="urn:microsoft.com/office/officeart/2005/8/layout/vList5"/>
    <dgm:cxn modelId="{852E799B-0689-404A-B696-8C44FD54F4BE}" type="presOf" srcId="{6C505EF1-EE73-4288-815E-7A2A29D789FD}" destId="{22DF7BCF-AB62-4873-BED5-78C74081E1CA}" srcOrd="0" destOrd="3" presId="urn:microsoft.com/office/officeart/2005/8/layout/vList5"/>
    <dgm:cxn modelId="{07D2AE4D-0CD3-455E-9FA1-DA3CBD64305D}" type="presOf" srcId="{760176BC-1EB9-4C24-B5EF-CAE16E94216C}" destId="{1110AB5A-93EF-4718-8C04-8E561575A69B}" srcOrd="0" destOrd="0" presId="urn:microsoft.com/office/officeart/2005/8/layout/vList5"/>
    <dgm:cxn modelId="{F25CDF22-3534-4AC7-A8A0-8F56B7263761}" type="presOf" srcId="{6F1FD8D9-88F5-4A51-974E-9099D626990D}" destId="{22DF7BCF-AB62-4873-BED5-78C74081E1CA}" srcOrd="0" destOrd="0" presId="urn:microsoft.com/office/officeart/2005/8/layout/vList5"/>
    <dgm:cxn modelId="{C8A4D657-DEEF-4F79-A83A-DD3777F03A32}" srcId="{F0B51A6F-B83D-4080-81D4-A5365E438945}" destId="{760176BC-1EB9-4C24-B5EF-CAE16E94216C}" srcOrd="0" destOrd="0" parTransId="{F1741E27-890A-4BA5-8628-C187006A147C}" sibTransId="{D75B6E88-3570-4A78-9A1E-44A834BB2453}"/>
    <dgm:cxn modelId="{3B5220DC-365E-4FFA-A550-35B3AE9F0D9F}" srcId="{F81F296E-0357-4FEC-8622-737203872932}" destId="{7F694313-2274-4A5D-8B5E-C9511616915A}" srcOrd="4" destOrd="0" parTransId="{DAF5EE3D-3518-45D7-ABF5-3D51BDD459AB}" sibTransId="{ACBB1BE1-0095-4E68-B8ED-2FC2D7DC5239}"/>
    <dgm:cxn modelId="{5386F7E0-01C2-4AC0-BDC1-54317AB1EA6D}" type="presOf" srcId="{16D09675-88BB-46A1-A092-2CD6B1E96362}" destId="{1110AB5A-93EF-4718-8C04-8E561575A69B}" srcOrd="0" destOrd="1" presId="urn:microsoft.com/office/officeart/2005/8/layout/vList5"/>
    <dgm:cxn modelId="{8066F736-D1C9-4AE8-9A32-605F93812923}" srcId="{F0B51A6F-B83D-4080-81D4-A5365E438945}" destId="{16D09675-88BB-46A1-A092-2CD6B1E96362}" srcOrd="1" destOrd="0" parTransId="{470A44D1-320F-47CE-802E-16E6315D4425}" sibTransId="{9293B4BD-1D49-4076-A99E-BEE266554381}"/>
    <dgm:cxn modelId="{98D8DC33-D675-44F2-A6C8-643F1A28A70D}" type="presOf" srcId="{8BBDB4F6-773B-4017-9892-7EFA8D237835}" destId="{8203AFDC-B27C-4144-BBD1-32BBC0AC4B49}" srcOrd="0" destOrd="0" presId="urn:microsoft.com/office/officeart/2005/8/layout/vList5"/>
    <dgm:cxn modelId="{1182DE65-1913-4C11-A44E-099F443B61AA}" srcId="{8B94BDD1-EEB8-4441-A0FE-266CA8E8FCA8}" destId="{4BD5FB06-C8C5-439C-8484-87FFC7043281}" srcOrd="0" destOrd="0" parTransId="{73B79542-F792-4259-822B-575B61163662}" sibTransId="{82212605-FDB9-40E9-96F3-3E6C84B0E0DA}"/>
    <dgm:cxn modelId="{AB874241-1C46-402D-90CF-EA5D1F1E1F6D}" type="presOf" srcId="{5C3E9622-7E72-4DE1-AEC5-9A241279AEF9}" destId="{E8368821-C8ED-4302-838C-EC9B8E12C2DA}" srcOrd="0" destOrd="0" presId="urn:microsoft.com/office/officeart/2005/8/layout/vList5"/>
    <dgm:cxn modelId="{088B820B-99AF-429E-91D9-9BADDB3E3715}" srcId="{4BD5FB06-C8C5-439C-8484-87FFC7043281}" destId="{5C3E9622-7E72-4DE1-AEC5-9A241279AEF9}" srcOrd="0" destOrd="0" parTransId="{A5214BE1-246C-4CBC-A701-69BF62DFA289}" sibTransId="{2B1B79E5-9B34-4A0D-9028-B1E6919F72F6}"/>
    <dgm:cxn modelId="{4D424CFF-FBE4-4165-B86D-F32CA1DB451C}" srcId="{2DEBD244-EBAE-40FB-B53F-975109326075}" destId="{D79181BA-CACB-4139-B7D5-2E9107BB0F9C}" srcOrd="0" destOrd="0" parTransId="{9D8E3AA1-F303-40D1-BAA9-438CB4C91E18}" sibTransId="{D5F60F37-09B0-4C6B-9119-F123A3AC4E27}"/>
    <dgm:cxn modelId="{B9955680-0701-4447-BACF-9A4278141380}" srcId="{F81F296E-0357-4FEC-8622-737203872932}" destId="{AECDC2DA-BE15-4C66-A1DB-BF6EF3584D0B}" srcOrd="1" destOrd="0" parTransId="{BE10CAFC-1E2E-4424-9B14-A29D805B6FC3}" sibTransId="{01B51D31-2188-4D70-8974-DE8A50AA4D9D}"/>
    <dgm:cxn modelId="{0462CCA8-7BB3-4C90-BE06-9AFF084FBD96}" srcId="{F81F296E-0357-4FEC-8622-737203872932}" destId="{6F1FD8D9-88F5-4A51-974E-9099D626990D}" srcOrd="0" destOrd="0" parTransId="{1178216A-BA50-453A-9E69-83B9BF762EEC}" sibTransId="{AB794405-BBD2-4770-8F52-3CAEB0758974}"/>
    <dgm:cxn modelId="{8AD1B09C-CDC8-4890-9E48-938A4C316BB6}" srcId="{2DEBD244-EBAE-40FB-B53F-975109326075}" destId="{E6269527-1E43-4ECC-9A48-9D0CA0D136A1}" srcOrd="1" destOrd="0" parTransId="{510BD562-9D0B-40BA-8D18-EAC1A3D10FE6}" sibTransId="{C9395745-4A00-426B-A143-0D5493F1C0E6}"/>
    <dgm:cxn modelId="{75497803-ADFD-404E-B669-2D2824077C4C}" type="presOf" srcId="{AECDC2DA-BE15-4C66-A1DB-BF6EF3584D0B}" destId="{22DF7BCF-AB62-4873-BED5-78C74081E1CA}" srcOrd="0" destOrd="1" presId="urn:microsoft.com/office/officeart/2005/8/layout/vList5"/>
    <dgm:cxn modelId="{D627AE6F-DA0D-440E-8FE6-F5AF330C4F47}" srcId="{568F729B-40CC-4248-B7EC-AC5EB58D8A71}" destId="{16D1FAF6-A45F-469B-A5A0-B21C5CB18C58}" srcOrd="2" destOrd="0" parTransId="{381D946F-54DD-41CF-8415-FCD78A8E5FDB}" sibTransId="{A0B70C18-FB4F-4B37-8083-4B6034664D67}"/>
    <dgm:cxn modelId="{3646C591-4DC8-48B3-8FA0-5F96C08FA749}" srcId="{8B94BDD1-EEB8-4441-A0FE-266CA8E8FCA8}" destId="{2DEBD244-EBAE-40FB-B53F-975109326075}" srcOrd="2" destOrd="0" parTransId="{92321BF9-7C14-4AAA-8A34-DB16DCE7781E}" sibTransId="{3ECDA238-919B-4F42-940C-943B9199FCAB}"/>
    <dgm:cxn modelId="{CDF0CDC1-E1D7-43F2-84A9-64C691F71A73}" type="presOf" srcId="{16D1FAF6-A45F-469B-A5A0-B21C5CB18C58}" destId="{8203AFDC-B27C-4144-BBD1-32BBC0AC4B49}" srcOrd="0" destOrd="2" presId="urn:microsoft.com/office/officeart/2005/8/layout/vList5"/>
    <dgm:cxn modelId="{83CC37B6-62D3-4D70-BA29-DF98ACDC6CCE}" srcId="{8B94BDD1-EEB8-4441-A0FE-266CA8E8FCA8}" destId="{F81F296E-0357-4FEC-8622-737203872932}" srcOrd="3" destOrd="0" parTransId="{7695CF87-51ED-4BBA-8D6A-AF84207217FE}" sibTransId="{720EA3CC-9A6F-4751-B3E8-F5797DFE5CC9}"/>
    <dgm:cxn modelId="{C1DA3452-818B-43C5-A2E0-836224FD4395}" type="presOf" srcId="{2DEBD244-EBAE-40FB-B53F-975109326075}" destId="{5D1BCCB2-529D-4864-BE35-D1043A458648}" srcOrd="0" destOrd="0" presId="urn:microsoft.com/office/officeart/2005/8/layout/vList5"/>
    <dgm:cxn modelId="{040DB9BE-2E51-4440-A5D3-FF1C1952606E}" srcId="{568F729B-40CC-4248-B7EC-AC5EB58D8A71}" destId="{8BBDB4F6-773B-4017-9892-7EFA8D237835}" srcOrd="0" destOrd="0" parTransId="{362161BC-5721-4154-B8F0-3F49195380D5}" sibTransId="{30A48F4B-7307-416E-84B6-14AF7ABEB520}"/>
    <dgm:cxn modelId="{DFFDB784-AD0C-4A11-9B27-BFC31FD4B582}" srcId="{568F729B-40CC-4248-B7EC-AC5EB58D8A71}" destId="{E9CB40DF-4266-4AC1-ACB4-A720B2C30C20}" srcOrd="1" destOrd="0" parTransId="{A4925C92-F321-41E0-9363-344708DBCB45}" sibTransId="{049CE9F7-1795-4253-A71B-CFD170E60094}"/>
    <dgm:cxn modelId="{9368B4DA-DDBC-44EE-BD48-CD234F41B9EE}" srcId="{8B94BDD1-EEB8-4441-A0FE-266CA8E8FCA8}" destId="{568F729B-40CC-4248-B7EC-AC5EB58D8A71}" srcOrd="1" destOrd="0" parTransId="{B8D7A5C2-56CE-4459-B596-7DB1D39C4B86}" sibTransId="{081395C6-5FBF-4C30-B669-C4772B9FB7E3}"/>
    <dgm:cxn modelId="{91D4C616-1256-45D8-9C1A-D03D9D6620BD}" type="presOf" srcId="{568F729B-40CC-4248-B7EC-AC5EB58D8A71}" destId="{9613761B-1BDA-4810-BF95-4EA569F0DFD2}" srcOrd="0" destOrd="0" presId="urn:microsoft.com/office/officeart/2005/8/layout/vList5"/>
    <dgm:cxn modelId="{3A9B4898-8A07-4A03-BEE2-26FA38678597}" type="presOf" srcId="{E9CB40DF-4266-4AC1-ACB4-A720B2C30C20}" destId="{8203AFDC-B27C-4144-BBD1-32BBC0AC4B49}" srcOrd="0" destOrd="1" presId="urn:microsoft.com/office/officeart/2005/8/layout/vList5"/>
    <dgm:cxn modelId="{08108EB1-DF44-47E8-AD1A-51CF74575066}" type="presOf" srcId="{8B94BDD1-EEB8-4441-A0FE-266CA8E8FCA8}" destId="{AD9974B3-E7B4-4990-BE60-276E85B048D6}" srcOrd="0" destOrd="0" presId="urn:microsoft.com/office/officeart/2005/8/layout/vList5"/>
    <dgm:cxn modelId="{612CA722-0C6B-4967-8184-B8A428B257D0}" type="presOf" srcId="{E6269527-1E43-4ECC-9A48-9D0CA0D136A1}" destId="{5CFBEA70-E1A6-47A9-839E-C974A1D88666}" srcOrd="0" destOrd="1" presId="urn:microsoft.com/office/officeart/2005/8/layout/vList5"/>
    <dgm:cxn modelId="{EF3FB3AC-2018-4136-B456-C601524F1BCF}" type="presOf" srcId="{4B511165-136B-4DCD-B2A6-DA048749DECE}" destId="{22DF7BCF-AB62-4873-BED5-78C74081E1CA}" srcOrd="0" destOrd="2" presId="urn:microsoft.com/office/officeart/2005/8/layout/vList5"/>
    <dgm:cxn modelId="{070DAA6E-4CFD-4754-8668-C9F56CA17C16}" type="presOf" srcId="{D79181BA-CACB-4139-B7D5-2E9107BB0F9C}" destId="{5CFBEA70-E1A6-47A9-839E-C974A1D88666}" srcOrd="0" destOrd="0" presId="urn:microsoft.com/office/officeart/2005/8/layout/vList5"/>
    <dgm:cxn modelId="{330ACAA9-87ED-4128-9680-AADA224E5185}" srcId="{F81F296E-0357-4FEC-8622-737203872932}" destId="{4B511165-136B-4DCD-B2A6-DA048749DECE}" srcOrd="2" destOrd="0" parTransId="{CDF60C3C-6E65-4C49-8379-3C1204FD3C05}" sibTransId="{03EE4DA2-D55C-41B6-BAD9-43BCB9D431F7}"/>
    <dgm:cxn modelId="{745D4BC2-CE4A-48E4-A75D-0E5D8FD01446}" type="presOf" srcId="{4BD5FB06-C8C5-439C-8484-87FFC7043281}" destId="{8BE8FD4C-2466-45D9-A189-8D1380332DB2}" srcOrd="0" destOrd="0" presId="urn:microsoft.com/office/officeart/2005/8/layout/vList5"/>
    <dgm:cxn modelId="{290422B8-F450-49F5-92DE-75A11FAE1C53}" type="presOf" srcId="{D4CF2B52-6AAB-4CFF-B103-9F876C074DF5}" destId="{5CFBEA70-E1A6-47A9-839E-C974A1D88666}" srcOrd="0" destOrd="2" presId="urn:microsoft.com/office/officeart/2005/8/layout/vList5"/>
    <dgm:cxn modelId="{1A404054-DF1A-43BD-A974-386B72742233}" type="presOf" srcId="{6AB2D48C-9448-4D30-B8D6-0FC7FD28698F}" destId="{1110AB5A-93EF-4718-8C04-8E561575A69B}" srcOrd="0" destOrd="2" presId="urn:microsoft.com/office/officeart/2005/8/layout/vList5"/>
    <dgm:cxn modelId="{DF189B3B-1674-43AE-BBE3-34D752E3708C}" srcId="{F0B51A6F-B83D-4080-81D4-A5365E438945}" destId="{6AB2D48C-9448-4D30-B8D6-0FC7FD28698F}" srcOrd="2" destOrd="0" parTransId="{0AEDB974-B2C9-4A46-A5F7-3B82AA967FEE}" sibTransId="{B9AF4418-311B-4EB6-98FA-D1B600B7A81B}"/>
    <dgm:cxn modelId="{976991EC-CE1F-425C-8864-579F2545D4CC}" type="presOf" srcId="{F0B51A6F-B83D-4080-81D4-A5365E438945}" destId="{7410D528-7587-42C4-86B0-FA68BC9BC833}" srcOrd="0" destOrd="0" presId="urn:microsoft.com/office/officeart/2005/8/layout/vList5"/>
    <dgm:cxn modelId="{7D5817E2-A250-4DE3-B6C9-840E856AD9B0}" srcId="{8B94BDD1-EEB8-4441-A0FE-266CA8E8FCA8}" destId="{F0B51A6F-B83D-4080-81D4-A5365E438945}" srcOrd="4" destOrd="0" parTransId="{2429F048-B9E9-41BD-AD1E-528D9BA512FE}" sibTransId="{B4E94D51-E548-43E0-A8A6-90A28CA636B9}"/>
    <dgm:cxn modelId="{CB501E71-AF96-45E6-81BE-56712B81A966}" srcId="{F81F296E-0357-4FEC-8622-737203872932}" destId="{6C505EF1-EE73-4288-815E-7A2A29D789FD}" srcOrd="3" destOrd="0" parTransId="{2A95DB37-FF33-4BE2-9957-E2E898DC7049}" sibTransId="{8847AA78-16C1-4569-8E80-3038E9D570B3}"/>
    <dgm:cxn modelId="{84CB2C89-5223-4522-A01F-6165792FBBCE}" srcId="{2DEBD244-EBAE-40FB-B53F-975109326075}" destId="{D4CF2B52-6AAB-4CFF-B103-9F876C074DF5}" srcOrd="2" destOrd="0" parTransId="{D9CE91C5-6629-4E8A-AB3E-10BDB5C57481}" sibTransId="{418BCA81-66A6-41F3-940A-1B14320BD7A4}"/>
    <dgm:cxn modelId="{9E6BE28E-82D7-41CE-86D7-C72DAAF2211B}" type="presParOf" srcId="{AD9974B3-E7B4-4990-BE60-276E85B048D6}" destId="{CBD40E95-B954-42A9-A81C-D95F587B233E}" srcOrd="0" destOrd="0" presId="urn:microsoft.com/office/officeart/2005/8/layout/vList5"/>
    <dgm:cxn modelId="{F69795E3-A1CD-44D4-8DAD-9DB828A5721F}" type="presParOf" srcId="{CBD40E95-B954-42A9-A81C-D95F587B233E}" destId="{8BE8FD4C-2466-45D9-A189-8D1380332DB2}" srcOrd="0" destOrd="0" presId="urn:microsoft.com/office/officeart/2005/8/layout/vList5"/>
    <dgm:cxn modelId="{211D0F10-8733-45E5-9E94-41377D82337C}" type="presParOf" srcId="{CBD40E95-B954-42A9-A81C-D95F587B233E}" destId="{E8368821-C8ED-4302-838C-EC9B8E12C2DA}" srcOrd="1" destOrd="0" presId="urn:microsoft.com/office/officeart/2005/8/layout/vList5"/>
    <dgm:cxn modelId="{FD2FBD4B-3EC7-4E2E-B321-829DF1B0468B}" type="presParOf" srcId="{AD9974B3-E7B4-4990-BE60-276E85B048D6}" destId="{8B9823F9-E57E-4A54-ACE9-4425917C2CEB}" srcOrd="1" destOrd="0" presId="urn:microsoft.com/office/officeart/2005/8/layout/vList5"/>
    <dgm:cxn modelId="{20689DEE-6E84-4DD3-B62C-5D083EC9DA36}" type="presParOf" srcId="{AD9974B3-E7B4-4990-BE60-276E85B048D6}" destId="{176E952B-EEB5-4FBF-820A-C9F362F1FEAC}" srcOrd="2" destOrd="0" presId="urn:microsoft.com/office/officeart/2005/8/layout/vList5"/>
    <dgm:cxn modelId="{B9FD0E7F-2485-4408-9A3D-4F27D82AA235}" type="presParOf" srcId="{176E952B-EEB5-4FBF-820A-C9F362F1FEAC}" destId="{9613761B-1BDA-4810-BF95-4EA569F0DFD2}" srcOrd="0" destOrd="0" presId="urn:microsoft.com/office/officeart/2005/8/layout/vList5"/>
    <dgm:cxn modelId="{C5297E50-0133-4DE8-8669-FA946B29BF24}" type="presParOf" srcId="{176E952B-EEB5-4FBF-820A-C9F362F1FEAC}" destId="{8203AFDC-B27C-4144-BBD1-32BBC0AC4B49}" srcOrd="1" destOrd="0" presId="urn:microsoft.com/office/officeart/2005/8/layout/vList5"/>
    <dgm:cxn modelId="{FF463E98-E186-4A71-8E5E-04C83FAE489F}" type="presParOf" srcId="{AD9974B3-E7B4-4990-BE60-276E85B048D6}" destId="{36CDA2EA-6B0C-4C0F-98C9-4217540EE2FE}" srcOrd="3" destOrd="0" presId="urn:microsoft.com/office/officeart/2005/8/layout/vList5"/>
    <dgm:cxn modelId="{E72B3A53-C6A8-4721-B3C3-D7D02B41AC6B}" type="presParOf" srcId="{AD9974B3-E7B4-4990-BE60-276E85B048D6}" destId="{F59E43D8-3D70-46C6-905F-CFD06F0CCF06}" srcOrd="4" destOrd="0" presId="urn:microsoft.com/office/officeart/2005/8/layout/vList5"/>
    <dgm:cxn modelId="{9C759D41-83D7-40B8-99D2-090887C44663}" type="presParOf" srcId="{F59E43D8-3D70-46C6-905F-CFD06F0CCF06}" destId="{5D1BCCB2-529D-4864-BE35-D1043A458648}" srcOrd="0" destOrd="0" presId="urn:microsoft.com/office/officeart/2005/8/layout/vList5"/>
    <dgm:cxn modelId="{6AE17F39-7629-4D24-9FE2-F710505430ED}" type="presParOf" srcId="{F59E43D8-3D70-46C6-905F-CFD06F0CCF06}" destId="{5CFBEA70-E1A6-47A9-839E-C974A1D88666}" srcOrd="1" destOrd="0" presId="urn:microsoft.com/office/officeart/2005/8/layout/vList5"/>
    <dgm:cxn modelId="{872A4299-4119-4B1B-BC1A-A1F1CF12FDB9}" type="presParOf" srcId="{AD9974B3-E7B4-4990-BE60-276E85B048D6}" destId="{00FEEA48-B712-4A5F-BD8D-953303E7E652}" srcOrd="5" destOrd="0" presId="urn:microsoft.com/office/officeart/2005/8/layout/vList5"/>
    <dgm:cxn modelId="{C75C2990-5838-4037-8675-33420C1E6B97}" type="presParOf" srcId="{AD9974B3-E7B4-4990-BE60-276E85B048D6}" destId="{E59E1D17-5E42-43CB-AE9D-18120C0D640B}" srcOrd="6" destOrd="0" presId="urn:microsoft.com/office/officeart/2005/8/layout/vList5"/>
    <dgm:cxn modelId="{7D33A373-142F-4E2F-971A-05F585C274E9}" type="presParOf" srcId="{E59E1D17-5E42-43CB-AE9D-18120C0D640B}" destId="{0FF40C5C-5A6F-4C96-AA9B-B718A8874E31}" srcOrd="0" destOrd="0" presId="urn:microsoft.com/office/officeart/2005/8/layout/vList5"/>
    <dgm:cxn modelId="{B6FDF474-65FB-4E2A-89AA-9C2994648A91}" type="presParOf" srcId="{E59E1D17-5E42-43CB-AE9D-18120C0D640B}" destId="{22DF7BCF-AB62-4873-BED5-78C74081E1CA}" srcOrd="1" destOrd="0" presId="urn:microsoft.com/office/officeart/2005/8/layout/vList5"/>
    <dgm:cxn modelId="{CAE32B1C-0AF0-463E-9C1E-1E30BA8EDF12}" type="presParOf" srcId="{AD9974B3-E7B4-4990-BE60-276E85B048D6}" destId="{4EFA4913-E2A7-4F78-819D-F4EE6930605D}" srcOrd="7" destOrd="0" presId="urn:microsoft.com/office/officeart/2005/8/layout/vList5"/>
    <dgm:cxn modelId="{360624F4-8690-4105-B8E9-005132BDF893}" type="presParOf" srcId="{AD9974B3-E7B4-4990-BE60-276E85B048D6}" destId="{2B905AED-7854-4B5D-8A8E-F550700C9468}" srcOrd="8" destOrd="0" presId="urn:microsoft.com/office/officeart/2005/8/layout/vList5"/>
    <dgm:cxn modelId="{DDF894B0-41A8-4C1A-8B11-5D734579B6EA}" type="presParOf" srcId="{2B905AED-7854-4B5D-8A8E-F550700C9468}" destId="{7410D528-7587-42C4-86B0-FA68BC9BC833}" srcOrd="0" destOrd="0" presId="urn:microsoft.com/office/officeart/2005/8/layout/vList5"/>
    <dgm:cxn modelId="{B523F17B-CB51-4F40-AF3E-FE78517D88D8}" type="presParOf" srcId="{2B905AED-7854-4B5D-8A8E-F550700C9468}" destId="{1110AB5A-93EF-4718-8C04-8E561575A69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65A5FB-4A89-4864-A9C8-7823415EE395}">
      <dsp:nvSpPr>
        <dsp:cNvPr id="0" name=""/>
        <dsp:cNvSpPr/>
      </dsp:nvSpPr>
      <dsp:spPr>
        <a:xfrm rot="5400000">
          <a:off x="2983681" y="-112178"/>
          <a:ext cx="4608465" cy="4976860"/>
        </a:xfrm>
        <a:prstGeom prst="round2SameRect">
          <a:avLst/>
        </a:prstGeom>
        <a:solidFill>
          <a:schemeClr val="accent3">
            <a:lumMod val="95000"/>
            <a:alpha val="9000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GB" sz="1600" b="1" kern="1200" dirty="0" smtClean="0">
              <a:latin typeface="Calibri" panose="020F0502020204030204" pitchFamily="34" charset="0"/>
            </a:rPr>
            <a:t>Their main policy choices </a:t>
          </a:r>
          <a:r>
            <a:rPr lang="en-GB" sz="1600" kern="1200" dirty="0" smtClean="0">
              <a:latin typeface="Calibri" panose="020F0502020204030204" pitchFamily="34" charset="0"/>
            </a:rPr>
            <a:t>including the financial allocations </a:t>
          </a:r>
          <a:endParaRPr lang="en-GB" sz="1600" kern="1200" dirty="0">
            <a:latin typeface="Calibri" panose="020F0502020204030204" pitchFamily="34" charset="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GB" sz="1600" kern="1200" dirty="0" smtClean="0">
              <a:latin typeface="Calibri" panose="020F0502020204030204" pitchFamily="34" charset="0"/>
            </a:rPr>
            <a:t>For BPS, redistributive payment, ANC, VCS and SFS, </a:t>
          </a:r>
          <a:r>
            <a:rPr lang="en-GB" sz="1600" b="1" kern="1200" dirty="0" smtClean="0">
              <a:latin typeface="Calibri" panose="020F0502020204030204" pitchFamily="34" charset="0"/>
            </a:rPr>
            <a:t>further detailed requirements specifying the content and the justifications of the decisions</a:t>
          </a:r>
          <a:endParaRPr lang="en-GB" sz="1600" b="0" kern="1200" dirty="0">
            <a:latin typeface="Calibri" panose="020F0502020204030204" pitchFamily="34" charset="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GB" sz="1600" kern="1200" dirty="0" smtClean="0">
              <a:latin typeface="Calibri" panose="020F0502020204030204" pitchFamily="34" charset="0"/>
            </a:rPr>
            <a:t>Their decisions on </a:t>
          </a:r>
          <a:r>
            <a:rPr lang="en-GB" sz="1600" b="1" kern="1200" dirty="0" smtClean="0">
              <a:latin typeface="Calibri" panose="020F0502020204030204" pitchFamily="34" charset="0"/>
            </a:rPr>
            <a:t>reduction of payments</a:t>
          </a:r>
          <a:r>
            <a:rPr lang="en-GB" sz="1600" kern="1200" dirty="0" smtClean="0">
              <a:latin typeface="Calibri" panose="020F0502020204030204" pitchFamily="34" charset="0"/>
            </a:rPr>
            <a:t>, </a:t>
          </a:r>
          <a:r>
            <a:rPr lang="en-GB" sz="1600" b="1" kern="1200" dirty="0" smtClean="0">
              <a:latin typeface="Calibri" panose="020F0502020204030204" pitchFamily="34" charset="0"/>
            </a:rPr>
            <a:t>minimum requirements</a:t>
          </a:r>
          <a:r>
            <a:rPr lang="en-GB" sz="1600" kern="1200" dirty="0" smtClean="0">
              <a:latin typeface="Calibri" panose="020F0502020204030204" pitchFamily="34" charset="0"/>
            </a:rPr>
            <a:t> for receiving direct payments and the </a:t>
          </a:r>
          <a:r>
            <a:rPr lang="en-GB" sz="1600" b="1" kern="1200" dirty="0" smtClean="0">
              <a:latin typeface="Calibri" panose="020F0502020204030204" pitchFamily="34" charset="0"/>
            </a:rPr>
            <a:t>active farmer clause</a:t>
          </a:r>
          <a:endParaRPr lang="en-GB" sz="1600" b="0" kern="1200" dirty="0">
            <a:latin typeface="Calibri" panose="020F0502020204030204" pitchFamily="34" charset="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GB" sz="1600" kern="1200" dirty="0" smtClean="0">
              <a:latin typeface="Calibri" panose="020F0502020204030204" pitchFamily="34" charset="0"/>
            </a:rPr>
            <a:t>Delayed decision regarding the </a:t>
          </a:r>
          <a:r>
            <a:rPr lang="en-GB" sz="1600" b="1" kern="1200" dirty="0" smtClean="0">
              <a:latin typeface="Calibri" panose="020F0502020204030204" pitchFamily="34" charset="0"/>
            </a:rPr>
            <a:t>flexibility between pillars</a:t>
          </a:r>
          <a:r>
            <a:rPr lang="en-GB" sz="1600" kern="1200" dirty="0" smtClean="0">
              <a:latin typeface="Calibri" panose="020F0502020204030204" pitchFamily="34" charset="0"/>
            </a:rPr>
            <a:t> [</a:t>
          </a:r>
          <a:r>
            <a:rPr lang="en-GB" sz="1600" i="1" kern="1200" dirty="0" smtClean="0">
              <a:latin typeface="Calibri" panose="020F0502020204030204" pitchFamily="34" charset="0"/>
            </a:rPr>
            <a:t>for those that had not yet transferred funds between pillars for 2014</a:t>
          </a:r>
          <a:r>
            <a:rPr lang="en-GB" sz="1600" kern="1200" dirty="0" smtClean="0">
              <a:latin typeface="Calibri" panose="020F0502020204030204" pitchFamily="34" charset="0"/>
            </a:rPr>
            <a:t>]</a:t>
          </a:r>
          <a:endParaRPr lang="en-GB" sz="1600" kern="1200" dirty="0">
            <a:latin typeface="Calibri" panose="020F0502020204030204" pitchFamily="34" charset="0"/>
          </a:endParaRPr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GB" sz="1600" b="0" i="0" kern="1200" dirty="0" smtClean="0">
              <a:latin typeface="Calibri" panose="020F0502020204030204" pitchFamily="34" charset="0"/>
            </a:rPr>
            <a:t>Information on </a:t>
          </a:r>
          <a:r>
            <a:rPr lang="en-GB" sz="1600" b="1" i="0" kern="1200" dirty="0" smtClean="0">
              <a:latin typeface="Calibri" panose="020F0502020204030204" pitchFamily="34" charset="0"/>
            </a:rPr>
            <a:t>definitions</a:t>
          </a:r>
          <a:r>
            <a:rPr lang="en-GB" sz="1600" b="0" i="0" kern="1200" dirty="0" smtClean="0">
              <a:latin typeface="Calibri" panose="020F0502020204030204" pitchFamily="34" charset="0"/>
            </a:rPr>
            <a:t>, young farmer payment, use of national/regional reserve(s) and transfer of BPS entitlements were due </a:t>
          </a:r>
          <a:r>
            <a:rPr lang="en-GB" sz="1600" b="1" i="0" kern="1200" dirty="0" smtClean="0">
              <a:latin typeface="Calibri" panose="020F0502020204030204" pitchFamily="34" charset="0"/>
            </a:rPr>
            <a:t>by 31 January 2015</a:t>
          </a:r>
          <a:endParaRPr lang="en-GB" sz="1600" b="1" i="0" kern="1200" dirty="0">
            <a:latin typeface="Calibri" panose="020F0502020204030204" pitchFamily="34" charset="0"/>
          </a:endParaRPr>
        </a:p>
      </dsp:txBody>
      <dsp:txXfrm rot="-5400000">
        <a:off x="2799484" y="296987"/>
        <a:ext cx="4751893" cy="4158531"/>
      </dsp:txXfrm>
    </dsp:sp>
    <dsp:sp modelId="{5757705A-D1E4-4E43-B6DC-AAFF2D58D67A}">
      <dsp:nvSpPr>
        <dsp:cNvPr id="0" name=""/>
        <dsp:cNvSpPr/>
      </dsp:nvSpPr>
      <dsp:spPr>
        <a:xfrm>
          <a:off x="0" y="2320"/>
          <a:ext cx="2799483" cy="4747862"/>
        </a:xfrm>
        <a:prstGeom prst="roundRect">
          <a:avLst/>
        </a:prstGeom>
        <a:solidFill>
          <a:srgbClr val="3166C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500" kern="1200" dirty="0" smtClean="0">
              <a:latin typeface="Calibri" panose="020F0502020204030204" pitchFamily="34" charset="0"/>
            </a:rPr>
            <a:t>By 1 August 2014, Member States had to notify the Commission of:</a:t>
          </a:r>
          <a:endParaRPr lang="en-GB" sz="3500" kern="1200" dirty="0">
            <a:latin typeface="Calibri" panose="020F0502020204030204" pitchFamily="34" charset="0"/>
          </a:endParaRPr>
        </a:p>
      </dsp:txBody>
      <dsp:txXfrm>
        <a:off x="136659" y="138979"/>
        <a:ext cx="2526165" cy="44745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368821-C8ED-4302-838C-EC9B8E12C2DA}">
      <dsp:nvSpPr>
        <dsp:cNvPr id="0" name=""/>
        <dsp:cNvSpPr/>
      </dsp:nvSpPr>
      <dsp:spPr>
        <a:xfrm rot="5400000">
          <a:off x="4832359" y="-2835471"/>
          <a:ext cx="644795" cy="6371012"/>
        </a:xfrm>
        <a:prstGeom prst="round2SameRect">
          <a:avLst/>
        </a:prstGeom>
        <a:solidFill>
          <a:schemeClr val="accent3">
            <a:lumMod val="95000"/>
            <a:alpha val="9000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1" kern="1200" baseline="0" dirty="0" smtClean="0">
              <a:latin typeface="Calibri" panose="020F0502020204030204" pitchFamily="34" charset="0"/>
            </a:rPr>
            <a:t>Net result </a:t>
          </a:r>
          <a:r>
            <a:rPr lang="en-GB" sz="1200" kern="1200" baseline="0" dirty="0" smtClean="0">
              <a:latin typeface="Calibri" panose="020F0502020204030204" pitchFamily="34" charset="0"/>
            </a:rPr>
            <a:t>= total transfer from pillar I to pillar II of EUR 3 billion over 6 years (possible review in 2017 for the years 2018 and 2019)</a:t>
          </a:r>
          <a:endParaRPr lang="en-GB" sz="1200" kern="1200" baseline="0" dirty="0">
            <a:latin typeface="Calibri" panose="020F0502020204030204" pitchFamily="34" charset="0"/>
          </a:endParaRPr>
        </a:p>
      </dsp:txBody>
      <dsp:txXfrm rot="-5400000">
        <a:off x="1969251" y="59113"/>
        <a:ext cx="6339536" cy="581843"/>
      </dsp:txXfrm>
    </dsp:sp>
    <dsp:sp modelId="{8BE8FD4C-2466-45D9-A189-8D1380332DB2}">
      <dsp:nvSpPr>
        <dsp:cNvPr id="0" name=""/>
        <dsp:cNvSpPr/>
      </dsp:nvSpPr>
      <dsp:spPr>
        <a:xfrm>
          <a:off x="1453" y="474"/>
          <a:ext cx="1967797" cy="699119"/>
        </a:xfrm>
        <a:prstGeom prst="roundRect">
          <a:avLst/>
        </a:prstGeom>
        <a:solidFill>
          <a:srgbClr val="3166CF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b="0" kern="1200" dirty="0" smtClean="0">
              <a:latin typeface="Calibri" panose="020F0502020204030204" pitchFamily="34" charset="0"/>
            </a:rPr>
            <a:t>Flexibility between pillars</a:t>
          </a:r>
          <a:endParaRPr lang="en-GB" sz="2100" b="0" kern="1200" dirty="0">
            <a:latin typeface="Calibri" panose="020F0502020204030204" pitchFamily="34" charset="0"/>
          </a:endParaRPr>
        </a:p>
      </dsp:txBody>
      <dsp:txXfrm>
        <a:off x="35581" y="34602"/>
        <a:ext cx="1899541" cy="630863"/>
      </dsp:txXfrm>
    </dsp:sp>
    <dsp:sp modelId="{8203AFDC-B27C-4144-BBD1-32BBC0AC4B49}">
      <dsp:nvSpPr>
        <dsp:cNvPr id="0" name=""/>
        <dsp:cNvSpPr/>
      </dsp:nvSpPr>
      <dsp:spPr>
        <a:xfrm rot="5400000">
          <a:off x="4672810" y="-1952989"/>
          <a:ext cx="963090" cy="6367389"/>
        </a:xfrm>
        <a:prstGeom prst="round2SameRect">
          <a:avLst/>
        </a:prstGeom>
        <a:solidFill>
          <a:schemeClr val="accent3">
            <a:lumMod val="95000"/>
            <a:alpha val="9000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latin typeface="Calibri" panose="020F0502020204030204" pitchFamily="34" charset="0"/>
            </a:rPr>
            <a:t>9 MS to </a:t>
          </a:r>
          <a:r>
            <a:rPr lang="en-GB" sz="1200" b="1" kern="1200" dirty="0" smtClean="0">
              <a:latin typeface="Calibri" panose="020F0502020204030204" pitchFamily="34" charset="0"/>
            </a:rPr>
            <a:t>cap</a:t>
          </a:r>
          <a:r>
            <a:rPr lang="en-GB" sz="1200" kern="1200" dirty="0" smtClean="0">
              <a:latin typeface="Calibri" panose="020F0502020204030204" pitchFamily="34" charset="0"/>
            </a:rPr>
            <a:t> (100% reduction) the amounts of basic payments at max amounts ranging from KEUR 150 to KEUR 600</a:t>
          </a:r>
          <a:endParaRPr lang="en-GB" sz="1200" kern="1200" dirty="0">
            <a:latin typeface="Calibri" panose="020F0502020204030204" pitchFamily="34" charset="0"/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latin typeface="Calibri" panose="020F0502020204030204" pitchFamily="34" charset="0"/>
            </a:rPr>
            <a:t>15 MS to only apply the </a:t>
          </a:r>
          <a:r>
            <a:rPr lang="en-GB" sz="1200" b="1" kern="1200" dirty="0" smtClean="0">
              <a:latin typeface="Calibri" panose="020F0502020204030204" pitchFamily="34" charset="0"/>
            </a:rPr>
            <a:t>minimum reduction of 5% </a:t>
          </a:r>
          <a:r>
            <a:rPr lang="en-GB" sz="1200" kern="1200" dirty="0" smtClean="0">
              <a:latin typeface="Calibri" panose="020F0502020204030204" pitchFamily="34" charset="0"/>
            </a:rPr>
            <a:t>on amounts above KEUR 150</a:t>
          </a:r>
          <a:endParaRPr lang="en-GB" sz="1200" kern="1200" dirty="0">
            <a:latin typeface="Calibri" panose="020F0502020204030204" pitchFamily="34" charset="0"/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>
              <a:latin typeface="Calibri" panose="020F0502020204030204" pitchFamily="34" charset="0"/>
            </a:rPr>
            <a:t>9 MS will </a:t>
          </a:r>
          <a:r>
            <a:rPr lang="en-GB" sz="1200" b="1" kern="1200" dirty="0" smtClean="0">
              <a:latin typeface="Calibri" panose="020F0502020204030204" pitchFamily="34" charset="0"/>
            </a:rPr>
            <a:t>subtract the salaries</a:t>
          </a:r>
          <a:r>
            <a:rPr lang="en-GB" sz="1200" kern="1200" dirty="0" smtClean="0">
              <a:latin typeface="Calibri" panose="020F0502020204030204" pitchFamily="34" charset="0"/>
            </a:rPr>
            <a:t> actually paid by farmers before applying the reduction of payments' mechanism</a:t>
          </a:r>
          <a:endParaRPr lang="en-GB" sz="1200" kern="1200" dirty="0">
            <a:latin typeface="Calibri" panose="020F0502020204030204" pitchFamily="34" charset="0"/>
          </a:endParaRPr>
        </a:p>
      </dsp:txBody>
      <dsp:txXfrm rot="-5400000">
        <a:off x="1970661" y="796174"/>
        <a:ext cx="6320375" cy="869062"/>
      </dsp:txXfrm>
    </dsp:sp>
    <dsp:sp modelId="{9613761B-1BDA-4810-BF95-4EA569F0DFD2}">
      <dsp:nvSpPr>
        <dsp:cNvPr id="0" name=""/>
        <dsp:cNvSpPr/>
      </dsp:nvSpPr>
      <dsp:spPr>
        <a:xfrm>
          <a:off x="1453" y="734550"/>
          <a:ext cx="1969208" cy="992309"/>
        </a:xfrm>
        <a:prstGeom prst="roundRect">
          <a:avLst/>
        </a:prstGeom>
        <a:solidFill>
          <a:srgbClr val="3166C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b="0" kern="1200" dirty="0" smtClean="0">
              <a:latin typeface="Calibri" panose="020F0502020204030204" pitchFamily="34" charset="0"/>
            </a:rPr>
            <a:t>Reduction of payments</a:t>
          </a:r>
          <a:endParaRPr lang="en-GB" sz="2100" b="0" kern="1200" dirty="0">
            <a:latin typeface="Calibri" panose="020F0502020204030204" pitchFamily="34" charset="0"/>
          </a:endParaRPr>
        </a:p>
      </dsp:txBody>
      <dsp:txXfrm>
        <a:off x="49894" y="782991"/>
        <a:ext cx="1872326" cy="895427"/>
      </dsp:txXfrm>
    </dsp:sp>
    <dsp:sp modelId="{5CFBEA70-E1A6-47A9-839E-C974A1D88666}">
      <dsp:nvSpPr>
        <dsp:cNvPr id="0" name=""/>
        <dsp:cNvSpPr/>
      </dsp:nvSpPr>
      <dsp:spPr>
        <a:xfrm rot="5400000">
          <a:off x="4755731" y="-1043154"/>
          <a:ext cx="774820" cy="6384761"/>
        </a:xfrm>
        <a:prstGeom prst="round2SameRect">
          <a:avLst/>
        </a:prstGeom>
        <a:solidFill>
          <a:schemeClr val="accent3">
            <a:lumMod val="95000"/>
            <a:alpha val="9000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GB" sz="1200" b="1" kern="1200" dirty="0" smtClean="0">
              <a:latin typeface="Calibri" panose="020F0502020204030204" pitchFamily="34" charset="0"/>
            </a:rPr>
            <a:t>Share of DP envelope for basic payment at EU-28 level estimated at 55%</a:t>
          </a:r>
          <a:endParaRPr lang="en-GB" sz="1200" b="1" kern="1200" dirty="0">
            <a:latin typeface="Calibri" panose="020F0502020204030204" pitchFamily="34" charset="0"/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GB" sz="1200" b="0" kern="1200" dirty="0" smtClean="0">
              <a:latin typeface="Calibri" panose="020F0502020204030204" pitchFamily="34" charset="0"/>
            </a:rPr>
            <a:t>The 10 MS currently applying the </a:t>
          </a:r>
          <a:r>
            <a:rPr lang="en-GB" sz="1200" b="1" kern="1200" dirty="0" smtClean="0">
              <a:latin typeface="Calibri" panose="020F0502020204030204" pitchFamily="34" charset="0"/>
            </a:rPr>
            <a:t>SAPS will maintain it until 2020 </a:t>
          </a:r>
          <a:endParaRPr lang="en-GB" sz="1200" b="1" kern="1200" dirty="0">
            <a:latin typeface="Calibri" panose="020F0502020204030204" pitchFamily="34" charset="0"/>
          </a:endParaRPr>
        </a:p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GB" sz="1200" b="0" kern="1200" dirty="0" smtClean="0">
              <a:latin typeface="Calibri" panose="020F0502020204030204" pitchFamily="34" charset="0"/>
            </a:rPr>
            <a:t>6 MS to regionalise the BPS (EL, ES, FI, DE, UK, FR)</a:t>
          </a:r>
          <a:endParaRPr lang="en-GB" sz="1200" b="0" kern="1200" dirty="0">
            <a:latin typeface="Calibri" panose="020F0502020204030204" pitchFamily="34" charset="0"/>
          </a:endParaRPr>
        </a:p>
      </dsp:txBody>
      <dsp:txXfrm rot="-5400000">
        <a:off x="1950761" y="1799640"/>
        <a:ext cx="6346937" cy="699172"/>
      </dsp:txXfrm>
    </dsp:sp>
    <dsp:sp modelId="{5D1BCCB2-529D-4864-BE35-D1043A458648}">
      <dsp:nvSpPr>
        <dsp:cNvPr id="0" name=""/>
        <dsp:cNvSpPr/>
      </dsp:nvSpPr>
      <dsp:spPr>
        <a:xfrm>
          <a:off x="1453" y="1766559"/>
          <a:ext cx="1949308" cy="765333"/>
        </a:xfrm>
        <a:prstGeom prst="roundRect">
          <a:avLst/>
        </a:prstGeom>
        <a:solidFill>
          <a:srgbClr val="3166C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b="0" kern="1200" dirty="0" smtClean="0">
              <a:latin typeface="Calibri" panose="020F0502020204030204" pitchFamily="34" charset="0"/>
            </a:rPr>
            <a:t>Basic Payment</a:t>
          </a:r>
          <a:endParaRPr lang="en-GB" sz="2100" kern="1200" dirty="0">
            <a:latin typeface="Calibri" panose="020F0502020204030204" pitchFamily="34" charset="0"/>
          </a:endParaRPr>
        </a:p>
      </dsp:txBody>
      <dsp:txXfrm>
        <a:off x="38813" y="1803919"/>
        <a:ext cx="1874588" cy="690613"/>
      </dsp:txXfrm>
    </dsp:sp>
    <dsp:sp modelId="{22DF7BCF-AB62-4873-BED5-78C74081E1CA}">
      <dsp:nvSpPr>
        <dsp:cNvPr id="0" name=""/>
        <dsp:cNvSpPr/>
      </dsp:nvSpPr>
      <dsp:spPr>
        <a:xfrm rot="5400000">
          <a:off x="4462487" y="134034"/>
          <a:ext cx="1383821" cy="6367465"/>
        </a:xfrm>
        <a:prstGeom prst="round2SameRect">
          <a:avLst/>
        </a:prstGeom>
        <a:solidFill>
          <a:schemeClr val="accent3">
            <a:lumMod val="95000"/>
            <a:alpha val="9000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GB" sz="1100" b="1" kern="1200" dirty="0" smtClean="0">
              <a:latin typeface="Calibri" panose="020F0502020204030204" pitchFamily="34" charset="0"/>
            </a:rPr>
            <a:t>All MS but DE </a:t>
          </a:r>
          <a:r>
            <a:rPr lang="en-GB" sz="1100" kern="1200" dirty="0" smtClean="0">
              <a:latin typeface="Calibri" panose="020F0502020204030204" pitchFamily="34" charset="0"/>
            </a:rPr>
            <a:t>to implement VCS</a:t>
          </a:r>
          <a:endParaRPr lang="en-GB" sz="1100" kern="1200" dirty="0">
            <a:latin typeface="Calibri" panose="020F0502020204030204" pitchFamily="34" charset="0"/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GB" sz="1100" kern="1200" dirty="0" smtClean="0">
              <a:latin typeface="Calibri" panose="020F0502020204030204" pitchFamily="34" charset="0"/>
            </a:rPr>
            <a:t>MS' plans for VCS = </a:t>
          </a:r>
          <a:r>
            <a:rPr lang="en-GB" sz="1100" b="1" kern="1200" dirty="0" smtClean="0">
              <a:latin typeface="Calibri" panose="020F0502020204030204" pitchFamily="34" charset="0"/>
            </a:rPr>
            <a:t>10% of total DP envelope for EU 28</a:t>
          </a:r>
          <a:r>
            <a:rPr lang="en-GB" sz="1100" kern="1200" dirty="0" smtClean="0">
              <a:latin typeface="Calibri" panose="020F0502020204030204" pitchFamily="34" charset="0"/>
            </a:rPr>
            <a:t> in 2015</a:t>
          </a:r>
          <a:endParaRPr lang="en-GB" sz="1100" kern="1200" dirty="0">
            <a:latin typeface="Calibri" panose="020F0502020204030204" pitchFamily="34" charset="0"/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GB" sz="1100" b="1" kern="1200" dirty="0" smtClean="0">
              <a:latin typeface="Calibri" panose="020F0502020204030204" pitchFamily="34" charset="0"/>
            </a:rPr>
            <a:t>9 MS with less than 8% </a:t>
          </a:r>
          <a:r>
            <a:rPr lang="en-GB" sz="1100" kern="1200" dirty="0" smtClean="0">
              <a:latin typeface="Calibri" panose="020F0502020204030204" pitchFamily="34" charset="0"/>
            </a:rPr>
            <a:t>(IE, NL, LU, UK, AT, DK, EE, EL, CY)</a:t>
          </a:r>
          <a:endParaRPr lang="en-GB" sz="1100" kern="1200" dirty="0">
            <a:latin typeface="Calibri" panose="020F0502020204030204" pitchFamily="34" charset="0"/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GB" sz="1100" b="1" kern="1200" dirty="0" smtClean="0">
              <a:latin typeface="Calibri" panose="020F0502020204030204" pitchFamily="34" charset="0"/>
            </a:rPr>
            <a:t>11 MS with the maximum percentage of 13% </a:t>
          </a:r>
          <a:r>
            <a:rPr lang="en-GB" sz="1100" kern="1200" dirty="0" smtClean="0">
              <a:latin typeface="Calibri" panose="020F0502020204030204" pitchFamily="34" charset="0"/>
            </a:rPr>
            <a:t>with 9 of them also using all or part of the additional 2% available in case of support to the protein crops sector</a:t>
          </a:r>
          <a:endParaRPr lang="en-GB" sz="1100" kern="1200" dirty="0">
            <a:latin typeface="Calibri" panose="020F0502020204030204" pitchFamily="34" charset="0"/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GB" sz="1100" b="1" kern="1200" dirty="0" smtClean="0">
              <a:latin typeface="Calibri" panose="020F0502020204030204" pitchFamily="34" charset="0"/>
            </a:rPr>
            <a:t>3 MS </a:t>
          </a:r>
          <a:r>
            <a:rPr lang="en-GB" sz="1100" b="0" kern="1200" dirty="0" smtClean="0">
              <a:latin typeface="Calibri" panose="020F0502020204030204" pitchFamily="34" charset="0"/>
            </a:rPr>
            <a:t>(</a:t>
          </a:r>
          <a:r>
            <a:rPr lang="en-GB" sz="1100" kern="1200" dirty="0" smtClean="0">
              <a:latin typeface="Calibri" panose="020F0502020204030204" pitchFamily="34" charset="0"/>
            </a:rPr>
            <a:t>BE, FI, PT) to </a:t>
          </a:r>
          <a:r>
            <a:rPr lang="en-GB" sz="1100" b="1" kern="1200" dirty="0" smtClean="0">
              <a:latin typeface="Calibri" panose="020F0502020204030204" pitchFamily="34" charset="0"/>
            </a:rPr>
            <a:t>allocate more than 13 (+2)% </a:t>
          </a:r>
          <a:r>
            <a:rPr lang="en-GB" sz="1100" kern="1200" dirty="0" smtClean="0">
              <a:latin typeface="Calibri" panose="020F0502020204030204" pitchFamily="34" charset="0"/>
            </a:rPr>
            <a:t>to the VCS (subject to approval by Commission)</a:t>
          </a:r>
          <a:endParaRPr lang="en-GB" sz="1100" kern="1200" dirty="0">
            <a:latin typeface="Calibri" panose="020F0502020204030204" pitchFamily="34" charset="0"/>
          </a:endParaRPr>
        </a:p>
      </dsp:txBody>
      <dsp:txXfrm rot="-5400000">
        <a:off x="1970666" y="2693409"/>
        <a:ext cx="6299912" cy="1248715"/>
      </dsp:txXfrm>
    </dsp:sp>
    <dsp:sp modelId="{0FF40C5C-5A6F-4C96-AA9B-B718A8874E31}">
      <dsp:nvSpPr>
        <dsp:cNvPr id="0" name=""/>
        <dsp:cNvSpPr/>
      </dsp:nvSpPr>
      <dsp:spPr>
        <a:xfrm>
          <a:off x="1453" y="2571592"/>
          <a:ext cx="1969212" cy="1492348"/>
        </a:xfrm>
        <a:prstGeom prst="roundRect">
          <a:avLst/>
        </a:prstGeom>
        <a:solidFill>
          <a:srgbClr val="3166C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b="0" kern="1200" dirty="0" smtClean="0">
              <a:latin typeface="Calibri" panose="020F0502020204030204" pitchFamily="34" charset="0"/>
            </a:rPr>
            <a:t>Voluntary Coupled support</a:t>
          </a:r>
          <a:endParaRPr lang="en-GB" sz="2100" b="0" kern="1200" dirty="0">
            <a:latin typeface="Calibri" panose="020F0502020204030204" pitchFamily="34" charset="0"/>
          </a:endParaRPr>
        </a:p>
      </dsp:txBody>
      <dsp:txXfrm>
        <a:off x="74303" y="2644442"/>
        <a:ext cx="1823512" cy="1346648"/>
      </dsp:txXfrm>
    </dsp:sp>
    <dsp:sp modelId="{1110AB5A-93EF-4718-8C04-8E561575A69B}">
      <dsp:nvSpPr>
        <dsp:cNvPr id="0" name=""/>
        <dsp:cNvSpPr/>
      </dsp:nvSpPr>
      <dsp:spPr>
        <a:xfrm rot="5400000">
          <a:off x="4763898" y="1356235"/>
          <a:ext cx="779624" cy="6366115"/>
        </a:xfrm>
        <a:prstGeom prst="round2SameRect">
          <a:avLst/>
        </a:prstGeom>
        <a:solidFill>
          <a:schemeClr val="accent3">
            <a:lumMod val="95000"/>
            <a:alpha val="90000"/>
          </a:schemeClr>
        </a:solidFill>
        <a:ln w="254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GB" sz="1100" b="0" kern="1200" dirty="0" smtClean="0">
              <a:latin typeface="Calibri" panose="020F0502020204030204" pitchFamily="34" charset="0"/>
            </a:rPr>
            <a:t>8 MS to implement the </a:t>
          </a:r>
          <a:r>
            <a:rPr lang="en-GB" sz="1100" b="1" kern="1200" dirty="0" smtClean="0">
              <a:latin typeface="Calibri" panose="020F0502020204030204" pitchFamily="34" charset="0"/>
            </a:rPr>
            <a:t>redistributive payment (</a:t>
          </a:r>
          <a:r>
            <a:rPr lang="en-GB" sz="1100" b="0" kern="1200" dirty="0" smtClean="0">
              <a:latin typeface="Calibri" panose="020F0502020204030204" pitchFamily="34" charset="0"/>
            </a:rPr>
            <a:t>6 of them will </a:t>
          </a:r>
          <a:r>
            <a:rPr lang="en-GB" sz="1100" b="1" kern="1200" dirty="0" smtClean="0">
              <a:latin typeface="Calibri" panose="020F0502020204030204" pitchFamily="34" charset="0"/>
            </a:rPr>
            <a:t>not apply the reduction of payments)</a:t>
          </a:r>
          <a:endParaRPr lang="en-GB" sz="1100" b="1" kern="1200" dirty="0">
            <a:latin typeface="Calibri" panose="020F0502020204030204" pitchFamily="34" charset="0"/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GB" sz="1100" b="1" kern="1200" dirty="0" smtClean="0">
              <a:latin typeface="Calibri" panose="020F0502020204030204" pitchFamily="34" charset="0"/>
            </a:rPr>
            <a:t>Only 1 MS </a:t>
          </a:r>
          <a:r>
            <a:rPr lang="en-GB" sz="1100" kern="1200" dirty="0" smtClean="0">
              <a:latin typeface="Calibri" panose="020F0502020204030204" pitchFamily="34" charset="0"/>
            </a:rPr>
            <a:t>(DK) to implement </a:t>
          </a:r>
          <a:r>
            <a:rPr lang="en-GB" sz="1100" b="1" kern="1200" dirty="0" smtClean="0">
              <a:latin typeface="Calibri" panose="020F0502020204030204" pitchFamily="34" charset="0"/>
            </a:rPr>
            <a:t>the 1st pillar payment for ANC</a:t>
          </a:r>
          <a:endParaRPr lang="en-GB" sz="1100" b="1" kern="1200" dirty="0">
            <a:latin typeface="Calibri" panose="020F0502020204030204" pitchFamily="34" charset="0"/>
          </a:endParaRPr>
        </a:p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GB" sz="1100" kern="1200" dirty="0" smtClean="0">
              <a:latin typeface="Calibri" panose="020F0502020204030204" pitchFamily="34" charset="0"/>
            </a:rPr>
            <a:t>15 MS to implement the </a:t>
          </a:r>
          <a:r>
            <a:rPr lang="en-GB" sz="1100" b="1" kern="1200" dirty="0" smtClean="0">
              <a:latin typeface="Calibri" panose="020F0502020204030204" pitchFamily="34" charset="0"/>
            </a:rPr>
            <a:t>SFS</a:t>
          </a:r>
          <a:r>
            <a:rPr lang="en-GB" sz="1100" kern="1200" dirty="0" smtClean="0">
              <a:latin typeface="Calibri" panose="020F0502020204030204" pitchFamily="34" charset="0"/>
            </a:rPr>
            <a:t> but only 2 in the form of a lump-sum equal for all farmers (LV, PT)</a:t>
          </a:r>
          <a:endParaRPr lang="en-GB" sz="1100" b="1" kern="1200" dirty="0">
            <a:latin typeface="Calibri" panose="020F0502020204030204" pitchFamily="34" charset="0"/>
          </a:endParaRPr>
        </a:p>
      </dsp:txBody>
      <dsp:txXfrm rot="-5400000">
        <a:off x="1970653" y="4187538"/>
        <a:ext cx="6328057" cy="703508"/>
      </dsp:txXfrm>
    </dsp:sp>
    <dsp:sp modelId="{7410D528-7587-42C4-86B0-FA68BC9BC833}">
      <dsp:nvSpPr>
        <dsp:cNvPr id="0" name=""/>
        <dsp:cNvSpPr/>
      </dsp:nvSpPr>
      <dsp:spPr>
        <a:xfrm>
          <a:off x="1453" y="4098897"/>
          <a:ext cx="1969200" cy="880793"/>
        </a:xfrm>
        <a:prstGeom prst="roundRect">
          <a:avLst/>
        </a:prstGeom>
        <a:solidFill>
          <a:srgbClr val="3166C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b="0" kern="1200" dirty="0" smtClean="0">
              <a:latin typeface="Calibri" panose="020F0502020204030204" pitchFamily="34" charset="0"/>
            </a:rPr>
            <a:t>Other voluntary schemes</a:t>
          </a:r>
          <a:endParaRPr lang="en-GB" sz="2100" b="0" kern="1200" dirty="0">
            <a:latin typeface="Calibri" panose="020F0502020204030204" pitchFamily="34" charset="0"/>
          </a:endParaRPr>
        </a:p>
      </dsp:txBody>
      <dsp:txXfrm>
        <a:off x="44450" y="4141894"/>
        <a:ext cx="1883206" cy="794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34015" cy="495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3507" y="1"/>
            <a:ext cx="2934015" cy="495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08563"/>
            <a:ext cx="2934015" cy="495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3507" y="9408563"/>
            <a:ext cx="2934015" cy="495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A6200A68-487F-4FCC-BC46-0A97F9945B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7013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34015" cy="495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3507" y="1"/>
            <a:ext cx="2934015" cy="495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42950"/>
            <a:ext cx="4954588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8178" y="4705072"/>
            <a:ext cx="5414331" cy="4457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08563"/>
            <a:ext cx="2934015" cy="495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3507" y="9408563"/>
            <a:ext cx="2934015" cy="495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4C5261ED-6D1F-4473-A8B6-2E05B5BEA9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384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5261ED-6D1F-4473-A8B6-2E05B5BEA978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73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0538" indent="-284822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39289" indent="-227857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595004" indent="-227857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0720" indent="-227857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06436" indent="-227857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62149" indent="-227857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17866" indent="-227857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73581" indent="-227857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CF90236C-F912-4553-893A-0FE149B3D2F2}" type="slidenum">
              <a:rPr lang="en-GB" sz="1200" b="0">
                <a:solidFill>
                  <a:srgbClr val="000000"/>
                </a:solidFill>
                <a:latin typeface="Arial" charset="0"/>
              </a:rPr>
              <a:pPr eaLnBrk="1" hangingPunct="1"/>
              <a:t>2</a:t>
            </a:fld>
            <a:endParaRPr lang="en-GB" sz="12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5261ED-6D1F-4473-A8B6-2E05B5BEA978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029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4.png"/><Relationship Id="rId9" Type="http://schemas.openxmlformats.org/officeDocument/2006/relationships/image" Target="../media/image10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960" y="4509120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09BD50BE-BE1E-4B89-A457-5890D8E1C9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786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6E30E-9141-4D5D-BB96-D1173AE905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719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A49AB-FBC3-4B1D-8208-3FA9B4E9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325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E74C1-5CF2-4FD8-AEB0-78584F4D5A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462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1E99-97AA-4D51-8CC5-682E718923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317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:\D_Repository\A_Workzone\10_Future of CAP (post 2013)\11_Legal Proposals\7_ppts\pictures 2013\99894606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338" y="4151313"/>
            <a:ext cx="2316162" cy="271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G:\D_Repository\A_Workzone\10_Future of CAP (post 2013)\11_Legal Proposals\7_ppts\pictures 2013\93789739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51313"/>
            <a:ext cx="1811338" cy="271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G:\D_Repository\A_Workzone\10_Future of CAP (post 2013)\11_Legal Proposals\7_ppts\pictures 2013\200392720-001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8850"/>
            <a:ext cx="2127250" cy="320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G:\D_Repository\A_Workzone\10_Future of CAP (post 2013)\11_Legal Proposals\7_ppts\pictures 2013\55843765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0" y="2767013"/>
            <a:ext cx="1001713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G:\D_Repository\A_Workzone\10_Future of CAP (post 2013)\11_Legal Proposals\7_ppts\pictures 2013\95510563.jpg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75" y="2724150"/>
            <a:ext cx="10001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 descr="G:\D_Repository\A_Workzone\10_Future of CAP (post 2013)\11_Legal Proposals\7_ppts\pictures 2013\137221180_copy.jp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0" y="958850"/>
            <a:ext cx="20002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05094" y="4077072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DC7D9064-6581-42D3-833B-7810A1F1F4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204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8B37B9EA-AF85-4FB8-9FB0-E03D3DC8DB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194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04E71A5A-7FB8-4968-9CDA-901C92A990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9659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09D60-8BE9-4B21-82C4-33D2BFF10A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430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A0A55-4919-4333-8892-43BEEB101B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4526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A44D6-280C-48E8-8651-B6CE61B774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63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FE8264B0-9C1B-4CEE-BC76-2AFF1B6228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592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DE1FC-90AA-49E0-9C79-377A71A430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010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1855A-F1B8-4911-999F-E5399D3669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2590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D280F-8755-40B9-BAD6-E6B7A0C135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989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0C4B9-036C-4E4D-BBE4-81EE776778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5971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EE23B-67F6-4C3B-99D1-26109EE338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7285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C45A0-F299-41E8-B911-5FFC8D0530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9505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75C02-F00D-45E0-A98D-CA61D620F6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790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C6317836-D356-4D33-B9B6-ABE6ED2F9B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52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727C7-70AD-457A-9E17-1CD484FD08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900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B33C3-12B0-4B07-9D2B-4688ACEE57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575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54DA7-67F4-477B-9A33-C9CC6A7DDE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917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1BD19-87A9-4114-8CD3-A8414F6024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711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3176587"/>
            <a:ext cx="8585200" cy="504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4D431-0EE8-4975-8F3E-BCA345A916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118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6FBE5-A0CA-4854-BF11-11856AE305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33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7135E4B-1257-4349-8BC2-F66C29F0A4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3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980" r:id="rId1"/>
    <p:sldLayoutId id="2147485981" r:id="rId2"/>
    <p:sldLayoutId id="2147485982" r:id="rId3"/>
    <p:sldLayoutId id="2147485960" r:id="rId4"/>
    <p:sldLayoutId id="2147485961" r:id="rId5"/>
    <p:sldLayoutId id="2147485962" r:id="rId6"/>
    <p:sldLayoutId id="2147485963" r:id="rId7"/>
    <p:sldLayoutId id="2147485964" r:id="rId8"/>
    <p:sldLayoutId id="2147485965" r:id="rId9"/>
    <p:sldLayoutId id="2147485966" r:id="rId10"/>
    <p:sldLayoutId id="2147485967" r:id="rId11"/>
    <p:sldLayoutId id="2147485968" r:id="rId12"/>
    <p:sldLayoutId id="214748596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0A6F3B-3283-4DD1-807A-4086158C37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57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983" r:id="rId1"/>
    <p:sldLayoutId id="2147485984" r:id="rId2"/>
    <p:sldLayoutId id="2147485985" r:id="rId3"/>
    <p:sldLayoutId id="2147485970" r:id="rId4"/>
    <p:sldLayoutId id="2147485971" r:id="rId5"/>
    <p:sldLayoutId id="2147485972" r:id="rId6"/>
    <p:sldLayoutId id="2147485973" r:id="rId7"/>
    <p:sldLayoutId id="2147485974" r:id="rId8"/>
    <p:sldLayoutId id="2147485975" r:id="rId9"/>
    <p:sldLayoutId id="2147485976" r:id="rId10"/>
    <p:sldLayoutId id="2147485977" r:id="rId11"/>
    <p:sldLayoutId id="2147485978" r:id="rId12"/>
    <p:sldLayoutId id="214748597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ec.europa.eu/agriculture/direct-support/direct-payments/index_en.htm" TargetMode="Externa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284091" y="2059608"/>
            <a:ext cx="4824413" cy="2449512"/>
          </a:xfrm>
        </p:spPr>
        <p:txBody>
          <a:bodyPr/>
          <a:lstStyle/>
          <a:p>
            <a:pPr algn="r"/>
            <a:r>
              <a:rPr lang="en-GB" sz="2800" dirty="0" smtClean="0">
                <a:solidFill>
                  <a:srgbClr val="FFFFFF"/>
                </a:solidFill>
              </a:rPr>
              <a:t>The CAP towards 2020</a:t>
            </a:r>
            <a:br>
              <a:rPr lang="en-GB" sz="28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>Implementation of the new system of direct payments</a:t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>MS notifications </a:t>
            </a: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>
                <a:solidFill>
                  <a:srgbClr val="FFFFFF"/>
                </a:solidFill>
              </a:rPr>
              <a:t/>
            </a:r>
            <a:br>
              <a:rPr lang="en-GB" sz="2000" dirty="0">
                <a:solidFill>
                  <a:srgbClr val="FFFFFF"/>
                </a:solidFill>
              </a:rPr>
            </a:br>
            <a:r>
              <a:rPr lang="en-GB" sz="1600" i="1" dirty="0" smtClean="0">
                <a:solidFill>
                  <a:srgbClr val="FFFF00"/>
                </a:solidFill>
              </a:rPr>
              <a:t>Civil Dialogue Group 7 May 2015</a:t>
            </a:r>
            <a:r>
              <a:rPr lang="en-GB" sz="1600" i="1" dirty="0" smtClean="0">
                <a:solidFill>
                  <a:srgbClr val="FFFF00"/>
                </a:solidFill>
              </a:rPr>
              <a:t/>
            </a:r>
            <a:br>
              <a:rPr lang="en-GB" sz="1600" i="1" dirty="0" smtClean="0">
                <a:solidFill>
                  <a:srgbClr val="FFFF00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638" y="4724400"/>
            <a:ext cx="4752975" cy="1152525"/>
          </a:xfrm>
        </p:spPr>
        <p:txBody>
          <a:bodyPr/>
          <a:lstStyle/>
          <a:p>
            <a:pPr marL="0" indent="0" eaLnBrk="1" hangingPunct="1">
              <a:buClr>
                <a:srgbClr val="FFFFFF"/>
              </a:buClr>
            </a:pPr>
            <a:r>
              <a:rPr lang="en-GB" dirty="0" smtClean="0">
                <a:solidFill>
                  <a:srgbClr val="FFFFFF"/>
                </a:solidFill>
              </a:rPr>
              <a:t>DG Agriculture and Rural Development</a:t>
            </a:r>
          </a:p>
          <a:p>
            <a:pPr marL="0" indent="0" eaLnBrk="1" hangingPunct="1">
              <a:buClr>
                <a:srgbClr val="FFFFFF"/>
              </a:buClr>
            </a:pPr>
            <a:r>
              <a:rPr lang="en-GB" dirty="0" smtClean="0">
                <a:solidFill>
                  <a:srgbClr val="FFFFFF"/>
                </a:solidFill>
              </a:rPr>
              <a:t>European Commission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10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23528" y="908720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Direct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payments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: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summary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 of main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decisions</a:t>
            </a:r>
            <a:endParaRPr lang="en-GB" sz="2800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6084004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800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Share</a:t>
            </a:r>
            <a:r>
              <a:rPr lang="fr-BE" sz="18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 of DP </a:t>
            </a:r>
            <a:r>
              <a:rPr lang="fr-BE" sz="1800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envelope</a:t>
            </a:r>
            <a:r>
              <a:rPr lang="fr-BE" sz="18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fr-BE" sz="1800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left</a:t>
            </a:r>
            <a:r>
              <a:rPr lang="fr-BE" sz="18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 for basic </a:t>
            </a:r>
            <a:r>
              <a:rPr lang="fr-BE" sz="1800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payment</a:t>
            </a:r>
            <a:r>
              <a:rPr lang="fr-BE" sz="18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fr-BE" sz="1800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at</a:t>
            </a:r>
            <a:r>
              <a:rPr lang="fr-BE" sz="18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 EU-28 </a:t>
            </a:r>
            <a:r>
              <a:rPr lang="fr-BE" sz="1800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level</a:t>
            </a:r>
            <a:r>
              <a:rPr lang="fr-BE" sz="18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fr-BE" sz="1800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in</a:t>
            </a:r>
            <a:r>
              <a:rPr lang="fr-BE" sz="18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 2015 = 55%</a:t>
            </a:r>
            <a:endParaRPr lang="en-GB" sz="18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3866"/>
            <a:ext cx="8312472" cy="460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730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11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23528" y="1033572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Reduction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 of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payments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'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mechanism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endParaRPr lang="en-GB" sz="2800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701782"/>
              </p:ext>
            </p:extLst>
          </p:nvPr>
        </p:nvGraphicFramePr>
        <p:xfrm>
          <a:off x="179511" y="1700813"/>
          <a:ext cx="8856986" cy="41764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0081"/>
                <a:gridCol w="504056"/>
                <a:gridCol w="203203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  <a:gridCol w="239666"/>
              </a:tblGrid>
              <a:tr h="9184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  <a:effectLst/>
                        </a:rPr>
                        <a:t>Amounts </a:t>
                      </a: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above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Reduction %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BE/FL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BE/W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BG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accent4"/>
                          </a:solidFill>
                          <a:effectLst/>
                        </a:rPr>
                        <a:t>CZ</a:t>
                      </a:r>
                      <a:endParaRPr lang="en-GB" sz="120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DK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DE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accent4"/>
                          </a:solidFill>
                          <a:effectLst/>
                        </a:rPr>
                        <a:t>EE</a:t>
                      </a:r>
                      <a:endParaRPr lang="en-GB" sz="120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IE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EL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ES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FR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HR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IT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accent4"/>
                          </a:solidFill>
                          <a:effectLst/>
                        </a:rPr>
                        <a:t>CY</a:t>
                      </a:r>
                      <a:endParaRPr lang="en-GB" sz="120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accent4"/>
                          </a:solidFill>
                          <a:effectLst/>
                        </a:rPr>
                        <a:t>LV</a:t>
                      </a:r>
                      <a:endParaRPr lang="en-GB" sz="120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accent4"/>
                          </a:solidFill>
                          <a:effectLst/>
                        </a:rPr>
                        <a:t>LT</a:t>
                      </a:r>
                      <a:endParaRPr lang="en-GB" sz="120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LU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HU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accent4"/>
                          </a:solidFill>
                          <a:effectLst/>
                        </a:rPr>
                        <a:t>MT</a:t>
                      </a:r>
                      <a:endParaRPr lang="en-GB" sz="120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accent4"/>
                          </a:solidFill>
                          <a:effectLst/>
                        </a:rPr>
                        <a:t>NL</a:t>
                      </a:r>
                      <a:endParaRPr lang="en-GB" sz="120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AT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PL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PT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RO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SI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SK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FI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accent4"/>
                          </a:solidFill>
                          <a:effectLst/>
                        </a:rPr>
                        <a:t>SE</a:t>
                      </a:r>
                      <a:endParaRPr lang="en-GB" sz="120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UK/E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UK/NI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>
                          <a:solidFill>
                            <a:schemeClr val="accent4"/>
                          </a:solidFill>
                          <a:effectLst/>
                        </a:rPr>
                        <a:t>UK/SC</a:t>
                      </a:r>
                      <a:endParaRPr lang="en-GB" sz="120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UK/W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vert="vert27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891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accent4"/>
                          </a:solidFill>
                          <a:effectLst/>
                        </a:rPr>
                        <a:t>150 000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accent4"/>
                          </a:solidFill>
                          <a:effectLst/>
                        </a:rPr>
                        <a:t>5%</a:t>
                      </a:r>
                      <a:endParaRPr lang="en-GB" sz="1200" b="1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891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accent4"/>
                          </a:solidFill>
                          <a:effectLst/>
                        </a:rPr>
                        <a:t>150 000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accent4"/>
                          </a:solidFill>
                          <a:effectLst/>
                        </a:rPr>
                        <a:t>15%</a:t>
                      </a:r>
                      <a:endParaRPr lang="en-GB" sz="1200" b="1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891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accent4"/>
                          </a:solidFill>
                          <a:effectLst/>
                        </a:rPr>
                        <a:t>150 000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accent4"/>
                          </a:solidFill>
                          <a:effectLst/>
                        </a:rPr>
                        <a:t>50%</a:t>
                      </a:r>
                      <a:endParaRPr lang="en-GB" sz="1200" b="1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891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accent4"/>
                          </a:solidFill>
                          <a:effectLst/>
                        </a:rPr>
                        <a:t>150 000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accent4"/>
                          </a:solidFill>
                          <a:effectLst/>
                        </a:rPr>
                        <a:t>100%</a:t>
                      </a:r>
                      <a:endParaRPr lang="en-GB" sz="1200" b="1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891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accent4"/>
                          </a:solidFill>
                          <a:effectLst/>
                        </a:rPr>
                        <a:t>176 000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chemeClr val="accent4"/>
                          </a:solidFill>
                          <a:effectLst/>
                        </a:rPr>
                        <a:t>100%</a:t>
                      </a:r>
                      <a:endParaRPr lang="en-GB" sz="1200" b="1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891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accent4"/>
                          </a:solidFill>
                          <a:effectLst/>
                        </a:rPr>
                        <a:t>200 000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accent4"/>
                          </a:solidFill>
                          <a:effectLst/>
                        </a:rPr>
                        <a:t>30%</a:t>
                      </a:r>
                      <a:endParaRPr lang="en-GB" sz="1200" b="1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891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accent4"/>
                          </a:solidFill>
                          <a:effectLst/>
                        </a:rPr>
                        <a:t>250 000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accent4"/>
                          </a:solidFill>
                          <a:effectLst/>
                        </a:rPr>
                        <a:t>55%</a:t>
                      </a:r>
                      <a:endParaRPr lang="en-GB" sz="1200" b="1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891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accent4"/>
                          </a:solidFill>
                          <a:effectLst/>
                        </a:rPr>
                        <a:t>300 000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accent4"/>
                          </a:solidFill>
                          <a:effectLst/>
                        </a:rPr>
                        <a:t>100%</a:t>
                      </a:r>
                      <a:endParaRPr lang="en-GB" sz="1200" b="1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891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accent4"/>
                          </a:solidFill>
                          <a:effectLst/>
                        </a:rPr>
                        <a:t>500 000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accent4"/>
                          </a:solidFill>
                          <a:effectLst/>
                        </a:rPr>
                        <a:t>100%</a:t>
                      </a:r>
                      <a:endParaRPr lang="en-GB" sz="1200" b="1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891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solidFill>
                            <a:schemeClr val="accent4"/>
                          </a:solidFill>
                          <a:effectLst/>
                        </a:rPr>
                        <a:t>600 000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chemeClr val="accent4"/>
                          </a:solidFill>
                          <a:effectLst/>
                        </a:rPr>
                        <a:t>100%</a:t>
                      </a:r>
                      <a:endParaRPr lang="en-GB" sz="1200" b="1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36674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Subtraction 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of </a:t>
                      </a:r>
                      <a:r>
                        <a:rPr lang="en-GB" sz="800" dirty="0" smtClean="0">
                          <a:solidFill>
                            <a:schemeClr val="accent4"/>
                          </a:solidFill>
                          <a:effectLst/>
                        </a:rPr>
                        <a:t>salaries</a:t>
                      </a:r>
                      <a:r>
                        <a:rPr lang="en-GB" sz="800" dirty="0">
                          <a:solidFill>
                            <a:schemeClr val="accent4"/>
                          </a:solidFill>
                          <a:effectLst/>
                        </a:rPr>
                        <a:t> </a:t>
                      </a: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chemeClr val="accent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800" b="1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200" b="1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821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12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23528" y="1033572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Reduction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 of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payments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'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mechanism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 (2)</a:t>
            </a:r>
            <a:endParaRPr lang="en-GB" sz="2800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1560" y="1857013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9 MS will </a:t>
            </a:r>
            <a:r>
              <a:rPr lang="en-GB" sz="2200" dirty="0">
                <a:solidFill>
                  <a:srgbClr val="0F5494"/>
                </a:solidFill>
                <a:latin typeface="Calibri" panose="020F0502020204030204" pitchFamily="34" charset="0"/>
              </a:rPr>
              <a:t>cap (100% reduction) the amounts of basic payments</a:t>
            </a:r>
            <a:r>
              <a:rPr lang="en-GB" sz="2200" b="0" dirty="0">
                <a:solidFill>
                  <a:srgbClr val="0F5494"/>
                </a:solidFill>
                <a:latin typeface="Calibri" panose="020F0502020204030204" pitchFamily="34" charset="0"/>
              </a:rPr>
              <a:t> at </a:t>
            </a: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max </a:t>
            </a:r>
            <a:r>
              <a:rPr lang="en-GB" sz="2200" b="0" dirty="0">
                <a:solidFill>
                  <a:srgbClr val="0F5494"/>
                </a:solidFill>
                <a:latin typeface="Calibri" panose="020F0502020204030204" pitchFamily="34" charset="0"/>
              </a:rPr>
              <a:t>amounts ranging from </a:t>
            </a: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KEUR </a:t>
            </a:r>
            <a:r>
              <a:rPr lang="en-GB" sz="2200" b="0" dirty="0">
                <a:solidFill>
                  <a:srgbClr val="0F5494"/>
                </a:solidFill>
                <a:latin typeface="Calibri" panose="020F0502020204030204" pitchFamily="34" charset="0"/>
              </a:rPr>
              <a:t>150 </a:t>
            </a: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to KEUR 600</a:t>
            </a:r>
          </a:p>
          <a:p>
            <a:pPr algn="just"/>
            <a:endParaRPr lang="en-GB" sz="2200" b="0" dirty="0">
              <a:solidFill>
                <a:srgbClr val="0F5494"/>
              </a:solidFill>
              <a:latin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15 MS will only </a:t>
            </a:r>
            <a:r>
              <a:rPr lang="en-GB" sz="2200" dirty="0" smtClean="0">
                <a:solidFill>
                  <a:srgbClr val="0F5494"/>
                </a:solidFill>
                <a:latin typeface="Calibri" panose="020F0502020204030204" pitchFamily="34" charset="0"/>
              </a:rPr>
              <a:t>apply the </a:t>
            </a:r>
            <a:r>
              <a:rPr lang="en-GB" sz="2200" dirty="0">
                <a:solidFill>
                  <a:srgbClr val="0F5494"/>
                </a:solidFill>
                <a:latin typeface="Calibri" panose="020F0502020204030204" pitchFamily="34" charset="0"/>
              </a:rPr>
              <a:t>minimum reduction of 5%</a:t>
            </a:r>
            <a:r>
              <a:rPr lang="en-GB" sz="2200" b="0" dirty="0">
                <a:solidFill>
                  <a:srgbClr val="0F5494"/>
                </a:solidFill>
                <a:latin typeface="Calibri" panose="020F0502020204030204" pitchFamily="34" charset="0"/>
              </a:rPr>
              <a:t> on amounts of basic payments above </a:t>
            </a: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KEUR 150</a:t>
            </a:r>
          </a:p>
          <a:p>
            <a:pPr algn="just"/>
            <a:endParaRPr lang="en-GB" sz="2200" b="0" dirty="0">
              <a:solidFill>
                <a:srgbClr val="0F5494"/>
              </a:solidFill>
              <a:latin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9 MS will </a:t>
            </a:r>
            <a:r>
              <a:rPr lang="en-GB" sz="2200" dirty="0" smtClean="0">
                <a:solidFill>
                  <a:srgbClr val="0F5494"/>
                </a:solidFill>
                <a:latin typeface="Calibri" panose="020F0502020204030204" pitchFamily="34" charset="0"/>
              </a:rPr>
              <a:t>subtract </a:t>
            </a:r>
            <a:r>
              <a:rPr lang="en-GB" sz="2200" dirty="0">
                <a:solidFill>
                  <a:srgbClr val="0F5494"/>
                </a:solidFill>
                <a:latin typeface="Calibri" panose="020F0502020204030204" pitchFamily="34" charset="0"/>
              </a:rPr>
              <a:t>the salaries actually paid </a:t>
            </a:r>
            <a:r>
              <a:rPr lang="en-GB" sz="2200" b="0" dirty="0">
                <a:solidFill>
                  <a:srgbClr val="0F5494"/>
                </a:solidFill>
                <a:latin typeface="Calibri" panose="020F0502020204030204" pitchFamily="34" charset="0"/>
              </a:rPr>
              <a:t>by farmers before applying the reduction of payments' </a:t>
            </a: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mechanism</a:t>
            </a:r>
          </a:p>
          <a:p>
            <a:pPr algn="just"/>
            <a:endParaRPr lang="en-GB" sz="2200" b="0" dirty="0">
              <a:solidFill>
                <a:srgbClr val="0F5494"/>
              </a:solidFill>
              <a:latin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Product of the reduction of payments' mechanism as estimated by MS for </a:t>
            </a:r>
            <a:r>
              <a:rPr lang="en-GB" sz="2200" b="0" dirty="0">
                <a:solidFill>
                  <a:srgbClr val="0F5494"/>
                </a:solidFill>
                <a:latin typeface="Calibri" panose="020F0502020204030204" pitchFamily="34" charset="0"/>
              </a:rPr>
              <a:t>the 5 years 2015-2019 </a:t>
            </a: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= </a:t>
            </a:r>
            <a:r>
              <a:rPr lang="en-GB" sz="2200" dirty="0">
                <a:solidFill>
                  <a:srgbClr val="0F5494"/>
                </a:solidFill>
                <a:latin typeface="Calibri" panose="020F0502020204030204" pitchFamily="34" charset="0"/>
              </a:rPr>
              <a:t>MEUR 558 (around MEUR </a:t>
            </a:r>
            <a:r>
              <a:rPr lang="en-GB" sz="2200" dirty="0" smtClean="0">
                <a:solidFill>
                  <a:srgbClr val="0F5494"/>
                </a:solidFill>
                <a:latin typeface="Calibri" panose="020F0502020204030204" pitchFamily="34" charset="0"/>
              </a:rPr>
              <a:t>112/year)</a:t>
            </a:r>
            <a:endParaRPr lang="en-GB" sz="2200" b="0" dirty="0">
              <a:solidFill>
                <a:srgbClr val="0F5494"/>
              </a:solidFill>
              <a:latin typeface="Calibri" panose="020F0502020204030204" pitchFamily="34" charset="0"/>
            </a:endParaRPr>
          </a:p>
          <a:p>
            <a:endParaRPr lang="en-GB" sz="2400" dirty="0">
              <a:solidFill>
                <a:srgbClr val="0F5494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0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13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87524" y="1105580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Active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farmer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 clause</a:t>
            </a:r>
            <a:endParaRPr lang="en-GB" sz="2800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4"/>
          <p:cNvSpPr txBox="1"/>
          <p:nvPr/>
        </p:nvSpPr>
        <p:spPr>
          <a:xfrm>
            <a:off x="827584" y="2019612"/>
            <a:ext cx="748883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 MS </a:t>
            </a:r>
            <a:r>
              <a:rPr lang="fr-BE" sz="220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added</a:t>
            </a:r>
            <a:r>
              <a:rPr lang="fr-BE" sz="220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activities</a:t>
            </a:r>
            <a:r>
              <a:rPr lang="fr-BE" sz="220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/businesses 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the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negative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list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BG, DE, EE, IT, MT, NL, RO, UK-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</a:t>
            </a:r>
            <a:endParaRPr lang="fr-BE" sz="2200" b="0" dirty="0" smtClean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fr-BE" sz="2200" b="0" dirty="0" smtClean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 have </a:t>
            </a:r>
            <a:r>
              <a:rPr lang="fr-BE" sz="220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extended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active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farmer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clause to all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claimants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above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threshold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: BG, EL, ES, IT, 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NL 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cf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Article 9(3) of R.1307/2013)</a:t>
            </a:r>
          </a:p>
          <a:p>
            <a:pPr algn="just"/>
            <a:endParaRPr lang="fr-BE" sz="2200" b="0" dirty="0" smtClean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Most MS set the </a:t>
            </a:r>
            <a:r>
              <a:rPr lang="fr-BE" sz="220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exemption </a:t>
            </a:r>
            <a:r>
              <a:rPr lang="fr-BE" sz="220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threshold</a:t>
            </a:r>
            <a:r>
              <a:rPr lang="fr-BE" sz="220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EUR 5 000,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except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BE-</a:t>
            </a:r>
            <a:r>
              <a:rPr lang="fr-BE" sz="2200" b="0" dirty="0" err="1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(0), NL (1), LU (100), 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 (200), MT (250), LT (500), BE-Wa (350), AT, ES and IT-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except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mountains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(1 250), SK (2 000), BG (3 000)</a:t>
            </a:r>
          </a:p>
        </p:txBody>
      </p:sp>
    </p:spTree>
    <p:extLst>
      <p:ext uri="{BB962C8B-B14F-4D97-AF65-F5344CB8AC3E}">
        <p14:creationId xmlns:p14="http://schemas.microsoft.com/office/powerpoint/2010/main" val="329137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14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23528" y="1105580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Basic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Payment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Scheme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 (BPS)</a:t>
            </a:r>
            <a:endParaRPr lang="en-GB" sz="2800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1928440"/>
            <a:ext cx="77048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 MS have decided to </a:t>
            </a:r>
            <a:r>
              <a:rPr lang="en-GB" sz="220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regionalise the </a:t>
            </a:r>
            <a:r>
              <a:rPr lang="en-GB" sz="220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BPS: </a:t>
            </a: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DE, EL, ES, FR, FI, UK (except NI)</a:t>
            </a:r>
            <a:endParaRPr lang="en-GB" sz="2200" b="0" dirty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 </a:t>
            </a:r>
            <a:r>
              <a:rPr lang="en-GB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 will reach </a:t>
            </a: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form of </a:t>
            </a:r>
            <a:r>
              <a:rPr lang="en-GB" sz="220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national/regional flat </a:t>
            </a:r>
            <a:r>
              <a:rPr lang="en-GB" sz="220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rate: </a:t>
            </a: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DE, FR-Corsica, MT and UK-EN in 2015; NL, AT, FI, UK-SC &amp; WA by 2019. SE </a:t>
            </a:r>
            <a:r>
              <a:rPr lang="en-GB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 reach it in 2020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Amongst the MS that have opted for a </a:t>
            </a:r>
            <a:r>
              <a:rPr lang="en-GB" sz="220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partial convergence </a:t>
            </a:r>
            <a:r>
              <a:rPr lang="en-GB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the flat rate, </a:t>
            </a: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 </a:t>
            </a:r>
            <a:r>
              <a:rPr lang="en-GB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opted for the possibility to </a:t>
            </a:r>
            <a:r>
              <a:rPr lang="en-GB" sz="220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 decrease in the value of payment entitlements above average to 30% </a:t>
            </a:r>
            <a:r>
              <a:rPr lang="en-GB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their initial unit </a:t>
            </a: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value (EL, ES, FR-except Corsica, IT, PT, SI BE)</a:t>
            </a:r>
            <a:endParaRPr lang="en-GB" sz="2200" b="0" dirty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10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15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16835" y="997181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Young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farmer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payment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 (YFP)</a:t>
            </a:r>
            <a:endParaRPr lang="en-GB" sz="2800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5785746"/>
              </p:ext>
            </p:extLst>
          </p:nvPr>
        </p:nvGraphicFramePr>
        <p:xfrm>
          <a:off x="467544" y="1628800"/>
          <a:ext cx="4032448" cy="4885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Worksheet" r:id="rId3" imgW="4000399" imgH="7305660" progId="Excel.Sheet.12">
                  <p:embed/>
                </p:oleObj>
              </mc:Choice>
              <mc:Fallback>
                <p:oleObj name="Worksheet" r:id="rId3" imgW="4000399" imgH="73056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544" y="1628800"/>
                        <a:ext cx="4032448" cy="48855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637315" y="1526786"/>
            <a:ext cx="42484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20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Levels</a:t>
            </a:r>
            <a:r>
              <a:rPr lang="fr-BE" sz="220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</a:t>
            </a:r>
            <a:r>
              <a:rPr lang="fr-BE" sz="220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vary</a:t>
            </a:r>
            <a:r>
              <a:rPr lang="fr-BE" sz="220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15 MS + UK-NI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having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opted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25% of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average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DP per ha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MS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having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opted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a lump-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payment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(LU)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others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calculating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the 25%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level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basic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payment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(BPS flat-rate, or SAPS or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average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value of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entitlements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held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BE" sz="2200" b="0" dirty="0" smtClean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BE" sz="220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17 MS + 3 UK </a:t>
            </a:r>
            <a:r>
              <a:rPr lang="fr-BE" sz="220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regions</a:t>
            </a:r>
            <a:r>
              <a:rPr lang="fr-BE" sz="220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have not </a:t>
            </a:r>
            <a:r>
              <a:rPr lang="fr-BE" sz="220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added</a:t>
            </a:r>
            <a:r>
              <a:rPr lang="fr-BE" sz="220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eligibility</a:t>
            </a:r>
            <a:r>
              <a:rPr lang="fr-BE" sz="220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conditions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b="0" dirty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61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16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23528" y="1105580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Voluntary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coupled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 support (VCS)</a:t>
            </a:r>
            <a:endParaRPr lang="en-GB" sz="2800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2708334"/>
            <a:ext cx="727280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VCS = </a:t>
            </a:r>
            <a:r>
              <a:rPr lang="en-GB" sz="2200" dirty="0" smtClean="0">
                <a:solidFill>
                  <a:srgbClr val="0F5494"/>
                </a:solidFill>
                <a:latin typeface="Calibri" panose="020F0502020204030204" pitchFamily="34" charset="0"/>
              </a:rPr>
              <a:t>10</a:t>
            </a:r>
            <a:r>
              <a:rPr lang="en-GB" sz="2200" dirty="0">
                <a:solidFill>
                  <a:srgbClr val="0F5494"/>
                </a:solidFill>
                <a:latin typeface="Calibri" panose="020F0502020204030204" pitchFamily="34" charset="0"/>
              </a:rPr>
              <a:t>% of </a:t>
            </a:r>
            <a:r>
              <a:rPr lang="en-GB" sz="2200" dirty="0" smtClean="0">
                <a:solidFill>
                  <a:srgbClr val="0F5494"/>
                </a:solidFill>
                <a:latin typeface="Calibri" panose="020F0502020204030204" pitchFamily="34" charset="0"/>
              </a:rPr>
              <a:t>total DP envelope for </a:t>
            </a:r>
            <a:r>
              <a:rPr lang="en-GB" sz="2200" dirty="0">
                <a:solidFill>
                  <a:srgbClr val="0F5494"/>
                </a:solidFill>
                <a:latin typeface="Calibri" panose="020F0502020204030204" pitchFamily="34" charset="0"/>
              </a:rPr>
              <a:t>EU </a:t>
            </a:r>
            <a:r>
              <a:rPr lang="en-GB" sz="2200" dirty="0" smtClean="0">
                <a:solidFill>
                  <a:srgbClr val="0F5494"/>
                </a:solidFill>
                <a:latin typeface="Calibri" panose="020F0502020204030204" pitchFamily="34" charset="0"/>
              </a:rPr>
              <a:t>28 </a:t>
            </a: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in 2015</a:t>
            </a:r>
          </a:p>
          <a:p>
            <a:pPr marL="342900" lvl="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9 MS with </a:t>
            </a:r>
            <a:r>
              <a:rPr lang="en-GB" sz="2200" dirty="0" smtClean="0">
                <a:solidFill>
                  <a:srgbClr val="0F5494"/>
                </a:solidFill>
                <a:latin typeface="Calibri" panose="020F0502020204030204" pitchFamily="34" charset="0"/>
              </a:rPr>
              <a:t>less </a:t>
            </a:r>
            <a:r>
              <a:rPr lang="en-GB" sz="2200" dirty="0">
                <a:solidFill>
                  <a:srgbClr val="0F5494"/>
                </a:solidFill>
                <a:latin typeface="Calibri" panose="020F0502020204030204" pitchFamily="34" charset="0"/>
              </a:rPr>
              <a:t>than 8% </a:t>
            </a: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(CY, DK, EE, EL, IE, LU, NL, AT, UK)</a:t>
            </a:r>
          </a:p>
          <a:p>
            <a:pPr marL="342900" lvl="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11 MS will </a:t>
            </a:r>
            <a:r>
              <a:rPr lang="en-GB" sz="2200" b="0" dirty="0">
                <a:solidFill>
                  <a:srgbClr val="0F5494"/>
                </a:solidFill>
                <a:latin typeface="Calibri" panose="020F0502020204030204" pitchFamily="34" charset="0"/>
              </a:rPr>
              <a:t>use the </a:t>
            </a:r>
            <a:r>
              <a:rPr lang="en-GB" sz="2200" dirty="0">
                <a:solidFill>
                  <a:srgbClr val="0F5494"/>
                </a:solidFill>
                <a:latin typeface="Calibri" panose="020F0502020204030204" pitchFamily="34" charset="0"/>
              </a:rPr>
              <a:t>maximum percentage of 13% </a:t>
            </a:r>
            <a:r>
              <a:rPr lang="en-GB" sz="2200" b="0" dirty="0">
                <a:solidFill>
                  <a:srgbClr val="0F5494"/>
                </a:solidFill>
                <a:latin typeface="Calibri" panose="020F0502020204030204" pitchFamily="34" charset="0"/>
              </a:rPr>
              <a:t>with </a:t>
            </a: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9 </a:t>
            </a:r>
            <a:r>
              <a:rPr lang="en-GB" sz="2200" b="0" dirty="0">
                <a:solidFill>
                  <a:srgbClr val="0F5494"/>
                </a:solidFill>
                <a:latin typeface="Calibri" panose="020F0502020204030204" pitchFamily="34" charset="0"/>
              </a:rPr>
              <a:t>of them also using all or part of the additional 2% available in case a corresponding percentage is dedicated to supporting the protein crops </a:t>
            </a: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sector</a:t>
            </a:r>
          </a:p>
          <a:p>
            <a:pPr marL="342900" lvl="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F5494"/>
                </a:solidFill>
                <a:latin typeface="Calibri" panose="020F0502020204030204" pitchFamily="34" charset="0"/>
              </a:rPr>
              <a:t>3 MS need </a:t>
            </a:r>
            <a:r>
              <a:rPr lang="en-GB" sz="2200" dirty="0">
                <a:solidFill>
                  <a:srgbClr val="0F5494"/>
                </a:solidFill>
                <a:latin typeface="Calibri" panose="020F0502020204030204" pitchFamily="34" charset="0"/>
              </a:rPr>
              <a:t>approval from the Commission </a:t>
            </a: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to </a:t>
            </a:r>
            <a:r>
              <a:rPr lang="en-GB" sz="2200" b="0" dirty="0">
                <a:solidFill>
                  <a:srgbClr val="0F5494"/>
                </a:solidFill>
                <a:latin typeface="Calibri" panose="020F0502020204030204" pitchFamily="34" charset="0"/>
              </a:rPr>
              <a:t>allocate more than 13 </a:t>
            </a: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(+2)% </a:t>
            </a:r>
            <a:r>
              <a:rPr lang="en-GB" sz="2200" b="0" dirty="0">
                <a:solidFill>
                  <a:srgbClr val="0F5494"/>
                </a:solidFill>
                <a:latin typeface="Calibri" panose="020F0502020204030204" pitchFamily="34" charset="0"/>
              </a:rPr>
              <a:t>to the VCS: BE, FI, </a:t>
            </a: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PT (2</a:t>
            </a:r>
            <a:r>
              <a:rPr lang="en-GB" sz="2200" b="0" baseline="30000" dirty="0" smtClean="0">
                <a:solidFill>
                  <a:srgbClr val="0F5494"/>
                </a:solidFill>
                <a:latin typeface="Calibri" panose="020F0502020204030204" pitchFamily="34" charset="0"/>
              </a:rPr>
              <a:t>nd</a:t>
            </a: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 quarter 2015)</a:t>
            </a:r>
            <a:endParaRPr lang="en-GB" sz="2200" b="0" dirty="0">
              <a:solidFill>
                <a:srgbClr val="0F5494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342558"/>
              </p:ext>
            </p:extLst>
          </p:nvPr>
        </p:nvGraphicFramePr>
        <p:xfrm>
          <a:off x="107509" y="1844824"/>
          <a:ext cx="8928981" cy="720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3511"/>
                <a:gridCol w="353511"/>
                <a:gridCol w="353511"/>
                <a:gridCol w="353511"/>
                <a:gridCol w="353511"/>
                <a:gridCol w="353511"/>
                <a:gridCol w="353511"/>
                <a:gridCol w="353511"/>
                <a:gridCol w="353511"/>
                <a:gridCol w="319299"/>
                <a:gridCol w="319299"/>
                <a:gridCol w="319299"/>
                <a:gridCol w="319299"/>
                <a:gridCol w="319299"/>
                <a:gridCol w="319299"/>
                <a:gridCol w="319299"/>
                <a:gridCol w="319299"/>
                <a:gridCol w="319299"/>
                <a:gridCol w="319299"/>
                <a:gridCol w="319299"/>
                <a:gridCol w="319299"/>
                <a:gridCol w="319299"/>
                <a:gridCol w="319299"/>
                <a:gridCol w="319299"/>
                <a:gridCol w="319299"/>
                <a:gridCol w="319299"/>
                <a:gridCol w="319299"/>
              </a:tblGrid>
              <a:tr h="3600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NL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DK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CY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SK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LV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BG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CZ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HR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HU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PL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0.2</a:t>
                      </a:r>
                      <a:r>
                        <a:rPr lang="en-GB" sz="12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</a:t>
                      </a:r>
                      <a:r>
                        <a:rPr lang="en-GB" sz="12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</a:t>
                      </a:r>
                      <a:r>
                        <a:rPr lang="en-GB" sz="12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1.7</a:t>
                      </a:r>
                      <a:r>
                        <a:rPr lang="en-GB" sz="12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2.1</a:t>
                      </a:r>
                      <a:r>
                        <a:rPr lang="en-GB" sz="12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2.8</a:t>
                      </a:r>
                      <a:r>
                        <a:rPr lang="en-GB" sz="12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4.2</a:t>
                      </a:r>
                      <a:r>
                        <a:rPr lang="en-GB" sz="12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7.4</a:t>
                      </a:r>
                      <a:r>
                        <a:rPr lang="en-GB" sz="12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 smtClean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7.9</a:t>
                      </a:r>
                      <a:r>
                        <a:rPr lang="en-GB" sz="12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20%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57%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100000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657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17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33264" y="984905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VCS: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sectors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supported</a:t>
            </a:r>
            <a:endParaRPr lang="en-GB" sz="2800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099696"/>
              </p:ext>
            </p:extLst>
          </p:nvPr>
        </p:nvGraphicFramePr>
        <p:xfrm>
          <a:off x="107511" y="1508124"/>
          <a:ext cx="8784962" cy="48957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65"/>
                <a:gridCol w="281690"/>
                <a:gridCol w="281690"/>
                <a:gridCol w="281690"/>
                <a:gridCol w="281690"/>
                <a:gridCol w="281690"/>
                <a:gridCol w="281690"/>
                <a:gridCol w="281690"/>
                <a:gridCol w="281690"/>
                <a:gridCol w="281690"/>
                <a:gridCol w="281690"/>
                <a:gridCol w="281690"/>
                <a:gridCol w="281690"/>
                <a:gridCol w="281690"/>
                <a:gridCol w="281690"/>
                <a:gridCol w="281690"/>
                <a:gridCol w="281690"/>
                <a:gridCol w="281690"/>
                <a:gridCol w="281690"/>
                <a:gridCol w="281690"/>
                <a:gridCol w="281690"/>
                <a:gridCol w="281690"/>
                <a:gridCol w="281690"/>
                <a:gridCol w="281690"/>
                <a:gridCol w="281690"/>
                <a:gridCol w="281690"/>
                <a:gridCol w="281690"/>
                <a:gridCol w="281690"/>
                <a:gridCol w="531267"/>
              </a:tblGrid>
              <a:tr h="3687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Sector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AT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BE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BG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CY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CZ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DK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EE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EL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ES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FI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FR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HR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HU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IE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IT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LT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LU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LV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MT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NL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PL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PT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RO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SE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SI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SK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UK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Share of total VCS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1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Beef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aseline="0" dirty="0" smtClean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42%</a:t>
                      </a:r>
                      <a:endParaRPr lang="en-GB" sz="800" b="1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1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Cereals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aseline="0" dirty="0" smtClean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2%</a:t>
                      </a:r>
                      <a:endParaRPr lang="en-GB" sz="800" b="1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1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Flax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baseline="0" dirty="0">
                          <a:solidFill>
                            <a:schemeClr val="tx1"/>
                          </a:solidFill>
                          <a:effectLst/>
                        </a:rPr>
                        <a:t>0%</a:t>
                      </a:r>
                      <a:endParaRPr lang="en-GB" sz="800" b="1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1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F&amp;V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baseline="0" dirty="0">
                          <a:solidFill>
                            <a:schemeClr val="tx1"/>
                          </a:solidFill>
                          <a:effectLst/>
                        </a:rPr>
                        <a:t>5%</a:t>
                      </a:r>
                      <a:endParaRPr lang="en-GB" sz="800" b="1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1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Grain legumes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aseline="0" dirty="0" smtClean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baseline="0" dirty="0">
                          <a:solidFill>
                            <a:schemeClr val="tx1"/>
                          </a:solidFill>
                          <a:effectLst/>
                        </a:rPr>
                        <a:t>0%</a:t>
                      </a:r>
                      <a:endParaRPr lang="en-GB" sz="800" b="1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1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Hemp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baseline="0" dirty="0">
                          <a:solidFill>
                            <a:schemeClr val="tx1"/>
                          </a:solidFill>
                          <a:effectLst/>
                        </a:rPr>
                        <a:t>0%</a:t>
                      </a:r>
                      <a:endParaRPr lang="en-GB" sz="800" b="1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1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Hops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baseline="0" dirty="0">
                          <a:solidFill>
                            <a:schemeClr val="tx1"/>
                          </a:solidFill>
                          <a:effectLst/>
                        </a:rPr>
                        <a:t>0%</a:t>
                      </a:r>
                      <a:endParaRPr lang="en-GB" sz="800" b="1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1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Milk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baseline="0">
                          <a:solidFill>
                            <a:schemeClr val="tx1"/>
                          </a:solidFill>
                          <a:effectLst/>
                        </a:rPr>
                        <a:t>20%</a:t>
                      </a:r>
                      <a:endParaRPr lang="en-GB" sz="800" b="1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1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Nuts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baseline="0" dirty="0">
                          <a:solidFill>
                            <a:schemeClr val="tx1"/>
                          </a:solidFill>
                          <a:effectLst/>
                        </a:rPr>
                        <a:t>0%</a:t>
                      </a:r>
                      <a:endParaRPr lang="en-GB" sz="800" b="1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1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Oilseeds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aseline="0" dirty="0" smtClean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baseline="0" dirty="0">
                          <a:solidFill>
                            <a:schemeClr val="tx1"/>
                          </a:solidFill>
                          <a:effectLst/>
                        </a:rPr>
                        <a:t>0%</a:t>
                      </a:r>
                      <a:endParaRPr lang="en-GB" sz="800" b="1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1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Olive oil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2%</a:t>
                      </a:r>
                      <a:endParaRPr lang="en-GB" sz="800" b="1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1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Protein crops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aseline="0" dirty="0" smtClean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10%</a:t>
                      </a:r>
                      <a:endParaRPr lang="en-GB" sz="800" b="1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1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Rice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baseline="0">
                          <a:solidFill>
                            <a:schemeClr val="tx1"/>
                          </a:solidFill>
                          <a:effectLst/>
                        </a:rPr>
                        <a:t>1%</a:t>
                      </a:r>
                      <a:endParaRPr lang="en-GB" sz="800" b="1" baseline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1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Seeds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baseline="0" dirty="0">
                          <a:solidFill>
                            <a:schemeClr val="tx1"/>
                          </a:solidFill>
                          <a:effectLst/>
                        </a:rPr>
                        <a:t>0%</a:t>
                      </a:r>
                      <a:endParaRPr lang="en-GB" sz="800" b="1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1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Sheep &amp; goats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aseline="0" dirty="0" smtClean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12%</a:t>
                      </a:r>
                      <a:endParaRPr lang="en-GB" sz="800" b="1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1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Silkworms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baseline="0" dirty="0">
                          <a:solidFill>
                            <a:schemeClr val="tx1"/>
                          </a:solidFill>
                          <a:effectLst/>
                        </a:rPr>
                        <a:t>0%</a:t>
                      </a:r>
                      <a:endParaRPr lang="en-GB" sz="800" b="1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1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Starch potato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baseline="0" dirty="0">
                          <a:solidFill>
                            <a:schemeClr val="tx1"/>
                          </a:solidFill>
                          <a:effectLst/>
                        </a:rPr>
                        <a:t>0%</a:t>
                      </a:r>
                      <a:endParaRPr lang="en-GB" sz="800" b="1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150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chemeClr val="tx1"/>
                          </a:solidFill>
                          <a:effectLst/>
                        </a:rPr>
                        <a:t>Sugar beet</a:t>
                      </a:r>
                      <a:endParaRPr lang="en-GB" sz="800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aseline="0" dirty="0">
                          <a:solidFill>
                            <a:srgbClr val="0033CC"/>
                          </a:solidFill>
                          <a:effectLst/>
                        </a:rPr>
                        <a:t>√</a:t>
                      </a:r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800" baseline="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800" b="1" baseline="0" dirty="0">
                          <a:solidFill>
                            <a:schemeClr val="tx1"/>
                          </a:solidFill>
                          <a:effectLst/>
                        </a:rPr>
                        <a:t>4%</a:t>
                      </a:r>
                      <a:endParaRPr lang="en-GB" sz="800" b="1" baseline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19111" marR="19111" marT="0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784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24" y="1380947"/>
            <a:ext cx="8676964" cy="528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18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87524" y="857727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VCS: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sectors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supported</a:t>
            </a:r>
            <a:endParaRPr lang="en-GB" sz="2800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37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19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87524" y="984905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VCS: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sectors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supported</a:t>
            </a:r>
            <a:endParaRPr lang="en-GB" sz="2800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4"/>
          <p:cNvSpPr txBox="1"/>
          <p:nvPr/>
        </p:nvSpPr>
        <p:spPr>
          <a:xfrm>
            <a:off x="611560" y="1618871"/>
            <a:ext cx="7920879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r>
              <a:rPr lang="en-GB" sz="220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Sectors mostly supported</a:t>
            </a: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endParaRPr lang="en-GB" sz="2200" dirty="0" smtClean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Beef and veal: 24 MS, 42% of total VCS envelope for 2015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Milk and dairy products: 19 MS, 20% of VCS envelope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Sheep and </a:t>
            </a:r>
            <a:r>
              <a:rPr lang="en-GB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goatmeat</a:t>
            </a: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22 MS, 12% of VCS envelope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Protein crops: 16 MS, 10% of VCS envelope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Fruit and vegetables: 19 MS, 5% of VCS envelope </a:t>
            </a:r>
          </a:p>
          <a:p>
            <a:pPr marL="800100" lvl="1" indent="-34290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GB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Sugar beet: 10 MS, 4% of VCS envelope</a:t>
            </a:r>
          </a:p>
          <a:p>
            <a:pPr>
              <a:spcAft>
                <a:spcPts val="1200"/>
              </a:spcAft>
            </a:pPr>
            <a:r>
              <a:rPr lang="fr-BE" sz="220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Regional</a:t>
            </a:r>
            <a:r>
              <a:rPr lang="fr-BE" sz="220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dirty="0" err="1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targeting</a:t>
            </a:r>
            <a:r>
              <a:rPr lang="fr-BE" sz="220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the UK (</a:t>
            </a:r>
            <a:r>
              <a:rPr lang="fr-BE" sz="2200" b="0" dirty="0" err="1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beef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fr-BE" sz="2200" b="0" dirty="0" err="1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veal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fr-BE" sz="2200" b="0" dirty="0" err="1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sheep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IT (olive </a:t>
            </a:r>
            <a:r>
              <a:rPr lang="fr-BE" sz="2200" b="0" dirty="0" err="1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oil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BE" sz="2200" b="0" dirty="0" err="1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protein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b="0" dirty="0" err="1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crops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grain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legumes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durum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b="0" dirty="0" err="1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wheat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soya) and PL (</a:t>
            </a:r>
            <a:r>
              <a:rPr lang="fr-BE" sz="2200" b="0" dirty="0" err="1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hops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sz="2200" b="0" dirty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r>
              <a:rPr lang="en-GB" sz="220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</a:t>
            </a:r>
            <a:r>
              <a:rPr lang="en-GB" sz="220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support for </a:t>
            </a:r>
            <a:r>
              <a:rPr lang="en-GB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cane and chicory, short rotation coppice, dried fodder</a:t>
            </a:r>
          </a:p>
        </p:txBody>
      </p:sp>
    </p:spTree>
    <p:extLst>
      <p:ext uri="{BB962C8B-B14F-4D97-AF65-F5344CB8AC3E}">
        <p14:creationId xmlns:p14="http://schemas.microsoft.com/office/powerpoint/2010/main" val="779828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049338"/>
            <a:ext cx="8585200" cy="504825"/>
          </a:xfrm>
        </p:spPr>
        <p:txBody>
          <a:bodyPr/>
          <a:lstStyle/>
          <a:p>
            <a:pPr eaLnBrk="1" hangingPunct="1"/>
            <a:r>
              <a:rPr lang="en-GB" dirty="0" smtClean="0"/>
              <a:t>New design of direct payments 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DB17D391-7766-44A1-BAEF-25BE4EF63EB8}" type="slidenum">
              <a:rPr lang="en-GB" sz="1000" smtClean="0">
                <a:solidFill>
                  <a:srgbClr val="FFFFFF"/>
                </a:solidFill>
              </a:rPr>
              <a:pPr eaLnBrk="1" hangingPunct="1"/>
              <a:t>2</a:t>
            </a:fld>
            <a:endParaRPr lang="en-GB" sz="1000" dirty="0" smtClean="0">
              <a:solidFill>
                <a:srgbClr val="FFFFFF"/>
              </a:solidFill>
            </a:endParaRP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 rot="16200000">
            <a:off x="-1650207" y="4001295"/>
            <a:ext cx="4094163" cy="425450"/>
          </a:xfrm>
          <a:prstGeom prst="rect">
            <a:avLst/>
          </a:prstGeom>
          <a:noFill/>
          <a:ln w="9525">
            <a:solidFill>
              <a:srgbClr val="0F549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GB" sz="1200" dirty="0">
                <a:solidFill>
                  <a:srgbClr val="009999"/>
                </a:solidFill>
                <a:cs typeface="Arial" charset="0"/>
              </a:rPr>
              <a:t>Cross compliance</a:t>
            </a:r>
          </a:p>
          <a:p>
            <a:pPr algn="ctr" eaLnBrk="1" hangingPunct="1">
              <a:lnSpc>
                <a:spcPct val="90000"/>
              </a:lnSpc>
              <a:buClr>
                <a:srgbClr val="467A39"/>
              </a:buClr>
              <a:buSzPct val="80000"/>
            </a:pPr>
            <a:r>
              <a:rPr lang="en-GB" sz="1200" b="0" dirty="0">
                <a:solidFill>
                  <a:srgbClr val="000000"/>
                </a:solidFill>
                <a:cs typeface="Arial" charset="0"/>
              </a:rPr>
              <a:t> Streamlined</a:t>
            </a:r>
          </a:p>
        </p:txBody>
      </p:sp>
      <p:sp>
        <p:nvSpPr>
          <p:cNvPr id="15365" name="Rectangle 11"/>
          <p:cNvSpPr>
            <a:spLocks noChangeArrowheads="1"/>
          </p:cNvSpPr>
          <p:nvPr/>
        </p:nvSpPr>
        <p:spPr bwMode="auto">
          <a:xfrm>
            <a:off x="776288" y="5187950"/>
            <a:ext cx="5632450" cy="1193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5C5C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grpSp>
        <p:nvGrpSpPr>
          <p:cNvPr id="15366" name="Group 1"/>
          <p:cNvGrpSpPr>
            <a:grpSpLocks/>
          </p:cNvGrpSpPr>
          <p:nvPr/>
        </p:nvGrpSpPr>
        <p:grpSpPr bwMode="auto">
          <a:xfrm>
            <a:off x="755650" y="4991099"/>
            <a:ext cx="6096000" cy="1390062"/>
            <a:chOff x="755650" y="4991100"/>
            <a:chExt cx="6096001" cy="1390228"/>
          </a:xfrm>
        </p:grpSpPr>
        <p:sp>
          <p:nvSpPr>
            <p:cNvPr id="15395" name="Rectangle 12"/>
            <p:cNvSpPr>
              <a:spLocks noChangeArrowheads="1"/>
            </p:cNvSpPr>
            <p:nvPr/>
          </p:nvSpPr>
          <p:spPr bwMode="auto">
            <a:xfrm>
              <a:off x="781050" y="4991100"/>
              <a:ext cx="6070601" cy="252413"/>
            </a:xfrm>
            <a:prstGeom prst="rect">
              <a:avLst/>
            </a:prstGeom>
            <a:solidFill>
              <a:srgbClr val="679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110000"/>
                </a:lnSpc>
                <a:spcBef>
                  <a:spcPct val="20000"/>
                </a:spcBef>
              </a:pPr>
              <a:r>
                <a:rPr lang="en-GB" sz="1200" dirty="0">
                  <a:solidFill>
                    <a:srgbClr val="FFFFFF"/>
                  </a:solidFill>
                  <a:cs typeface="Arial" charset="0"/>
                </a:rPr>
                <a:t>Basic Payment </a:t>
              </a:r>
              <a:r>
                <a:rPr lang="en-GB" sz="1200" dirty="0" smtClean="0">
                  <a:solidFill>
                    <a:srgbClr val="FFFFFF"/>
                  </a:solidFill>
                  <a:cs typeface="Arial" charset="0"/>
                </a:rPr>
                <a:t>Scheme (C)</a:t>
              </a:r>
              <a:endParaRPr lang="en-GB" sz="1200" dirty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5396" name="Rectangle 14"/>
            <p:cNvSpPr>
              <a:spLocks noChangeArrowheads="1"/>
            </p:cNvSpPr>
            <p:nvPr/>
          </p:nvSpPr>
          <p:spPr bwMode="auto">
            <a:xfrm>
              <a:off x="3765550" y="5292725"/>
              <a:ext cx="3035300" cy="10157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fr-BE" sz="1200" dirty="0" err="1">
                  <a:solidFill>
                    <a:srgbClr val="292929"/>
                  </a:solidFill>
                </a:rPr>
                <a:t>Voluntary</a:t>
              </a:r>
              <a:r>
                <a:rPr lang="fr-BE" sz="1200" b="0" dirty="0">
                  <a:solidFill>
                    <a:srgbClr val="292929"/>
                  </a:solidFill>
                </a:rPr>
                <a:t> </a:t>
              </a:r>
              <a:r>
                <a:rPr lang="fr-BE" sz="1200" b="0" dirty="0" err="1">
                  <a:solidFill>
                    <a:srgbClr val="292929"/>
                  </a:solidFill>
                </a:rPr>
                <a:t>redistributive</a:t>
              </a:r>
              <a:r>
                <a:rPr lang="fr-BE" sz="1200" b="0" dirty="0">
                  <a:solidFill>
                    <a:srgbClr val="292929"/>
                  </a:solidFill>
                </a:rPr>
                <a:t> </a:t>
              </a:r>
              <a:r>
                <a:rPr lang="fr-BE" sz="1200" b="0" dirty="0" err="1">
                  <a:solidFill>
                    <a:srgbClr val="292929"/>
                  </a:solidFill>
                </a:rPr>
                <a:t>payment</a:t>
              </a:r>
              <a:r>
                <a:rPr lang="fr-BE" sz="1200" b="0" dirty="0">
                  <a:solidFill>
                    <a:srgbClr val="292929"/>
                  </a:solidFill>
                </a:rPr>
                <a:t> (+max.65% on max. 30 ha or </a:t>
              </a:r>
              <a:r>
                <a:rPr lang="fr-BE" sz="1200" b="0" dirty="0" smtClean="0">
                  <a:solidFill>
                    <a:srgbClr val="292929"/>
                  </a:solidFill>
                </a:rPr>
                <a:t>AFS; </a:t>
              </a:r>
              <a:r>
                <a:rPr lang="fr-BE" sz="1200" b="0" dirty="0">
                  <a:solidFill>
                    <a:srgbClr val="292929"/>
                  </a:solidFill>
                </a:rPr>
                <a:t>max 30% DP </a:t>
              </a:r>
              <a:r>
                <a:rPr lang="fr-BE" sz="1200" b="0" dirty="0" err="1">
                  <a:solidFill>
                    <a:srgbClr val="292929"/>
                  </a:solidFill>
                </a:rPr>
                <a:t>envelope</a:t>
              </a:r>
              <a:r>
                <a:rPr lang="fr-BE" sz="1200" b="0" dirty="0">
                  <a:solidFill>
                    <a:srgbClr val="292929"/>
                  </a:solidFill>
                </a:rPr>
                <a:t>)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 dirty="0" smtClean="0">
                  <a:solidFill>
                    <a:srgbClr val="292929"/>
                  </a:solidFill>
                </a:rPr>
                <a:t>Definition </a:t>
              </a:r>
              <a:r>
                <a:rPr lang="en-GB" sz="1200" b="0" dirty="0">
                  <a:solidFill>
                    <a:srgbClr val="292929"/>
                  </a:solidFill>
                </a:rPr>
                <a:t>of 'active farmer'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endParaRPr lang="en-GB" sz="1200" b="0" dirty="0">
                <a:solidFill>
                  <a:srgbClr val="292929"/>
                </a:solidFill>
              </a:endParaRPr>
            </a:p>
          </p:txBody>
        </p:sp>
        <p:sp>
          <p:nvSpPr>
            <p:cNvPr id="15397" name="Rectangle 15"/>
            <p:cNvSpPr>
              <a:spLocks noChangeArrowheads="1"/>
            </p:cNvSpPr>
            <p:nvPr/>
          </p:nvSpPr>
          <p:spPr bwMode="auto">
            <a:xfrm>
              <a:off x="755650" y="5365665"/>
              <a:ext cx="3044825" cy="10156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New BPS entitlements in 2015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SAPS extended until 2020 (EU-10)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Internal convergence / derogation with external convergence model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endParaRPr lang="en-GB" sz="1200" b="0">
                <a:solidFill>
                  <a:srgbClr val="292929"/>
                </a:solidFill>
              </a:endParaRPr>
            </a:p>
          </p:txBody>
        </p:sp>
      </p:grpSp>
      <p:sp>
        <p:nvSpPr>
          <p:cNvPr id="15367" name="Rectangle 16"/>
          <p:cNvSpPr>
            <a:spLocks noChangeArrowheads="1"/>
          </p:cNvSpPr>
          <p:nvPr/>
        </p:nvSpPr>
        <p:spPr bwMode="auto">
          <a:xfrm>
            <a:off x="776288" y="4238625"/>
            <a:ext cx="5632450" cy="94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5C5C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grpSp>
        <p:nvGrpSpPr>
          <p:cNvPr id="15368" name="Group 2"/>
          <p:cNvGrpSpPr>
            <a:grpSpLocks/>
          </p:cNvGrpSpPr>
          <p:nvPr/>
        </p:nvGrpSpPr>
        <p:grpSpPr bwMode="auto">
          <a:xfrm>
            <a:off x="781050" y="4094163"/>
            <a:ext cx="6311900" cy="901700"/>
            <a:chOff x="781050" y="4094163"/>
            <a:chExt cx="6311900" cy="901700"/>
          </a:xfrm>
        </p:grpSpPr>
        <p:sp>
          <p:nvSpPr>
            <p:cNvPr id="15392" name="Rectangle 17"/>
            <p:cNvSpPr>
              <a:spLocks noChangeArrowheads="1"/>
            </p:cNvSpPr>
            <p:nvPr/>
          </p:nvSpPr>
          <p:spPr bwMode="auto">
            <a:xfrm>
              <a:off x="781050" y="4094163"/>
              <a:ext cx="6069013" cy="252412"/>
            </a:xfrm>
            <a:prstGeom prst="rect">
              <a:avLst/>
            </a:prstGeom>
            <a:solidFill>
              <a:srgbClr val="679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110000"/>
                </a:lnSpc>
                <a:spcBef>
                  <a:spcPct val="20000"/>
                </a:spcBef>
              </a:pPr>
              <a:r>
                <a:rPr lang="en-GB" sz="1200" dirty="0">
                  <a:solidFill>
                    <a:srgbClr val="FFFFFF"/>
                  </a:solidFill>
                  <a:cs typeface="Arial" charset="0"/>
                </a:rPr>
                <a:t>«Green» Payment </a:t>
              </a:r>
              <a:r>
                <a:rPr lang="en-GB" sz="1200" dirty="0" smtClean="0">
                  <a:solidFill>
                    <a:srgbClr val="FFFFFF"/>
                  </a:solidFill>
                  <a:cs typeface="Arial" charset="0"/>
                </a:rPr>
                <a:t>(C)</a:t>
              </a:r>
              <a:endParaRPr lang="en-GB" sz="1200" dirty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5393" name="Rectangle 19"/>
            <p:cNvSpPr>
              <a:spLocks noChangeArrowheads="1"/>
            </p:cNvSpPr>
            <p:nvPr/>
          </p:nvSpPr>
          <p:spPr bwMode="auto">
            <a:xfrm>
              <a:off x="863600" y="4349750"/>
              <a:ext cx="2592388" cy="646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Crop diversification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Permanent grassland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Ecological focus area</a:t>
              </a:r>
            </a:p>
          </p:txBody>
        </p:sp>
        <p:sp>
          <p:nvSpPr>
            <p:cNvPr id="15394" name="Rectangle 20"/>
            <p:cNvSpPr>
              <a:spLocks noChangeArrowheads="1"/>
            </p:cNvSpPr>
            <p:nvPr/>
          </p:nvSpPr>
          <p:spPr bwMode="auto">
            <a:xfrm>
              <a:off x="3957638" y="4349750"/>
              <a:ext cx="3135312" cy="646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30% of the DP envelope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fr-BE" sz="1200" b="0">
                  <a:solidFill>
                    <a:srgbClr val="292929"/>
                  </a:solidFill>
                </a:rPr>
                <a:t>Thresholds &amp; exemptions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fr-BE" sz="1200" b="0">
                  <a:solidFill>
                    <a:srgbClr val="292929"/>
                  </a:solidFill>
                </a:rPr>
                <a:t>Equivalence</a:t>
              </a:r>
              <a:endParaRPr lang="en-GB" sz="1200" b="0">
                <a:solidFill>
                  <a:srgbClr val="292929"/>
                </a:solidFill>
              </a:endParaRPr>
            </a:p>
          </p:txBody>
        </p:sp>
      </p:grpSp>
      <p:sp>
        <p:nvSpPr>
          <p:cNvPr id="15369" name="Rectangle 21"/>
          <p:cNvSpPr>
            <a:spLocks noChangeArrowheads="1"/>
          </p:cNvSpPr>
          <p:nvPr/>
        </p:nvSpPr>
        <p:spPr bwMode="auto">
          <a:xfrm>
            <a:off x="779463" y="3498850"/>
            <a:ext cx="5626100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5C5C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grpSp>
        <p:nvGrpSpPr>
          <p:cNvPr id="15370" name="Group 3"/>
          <p:cNvGrpSpPr>
            <a:grpSpLocks/>
          </p:cNvGrpSpPr>
          <p:nvPr/>
        </p:nvGrpSpPr>
        <p:grpSpPr bwMode="auto">
          <a:xfrm>
            <a:off x="776288" y="3303588"/>
            <a:ext cx="6069012" cy="935037"/>
            <a:chOff x="776288" y="3302794"/>
            <a:chExt cx="6069013" cy="935831"/>
          </a:xfrm>
        </p:grpSpPr>
        <p:sp>
          <p:nvSpPr>
            <p:cNvPr id="15389" name="Rectangle 22"/>
            <p:cNvSpPr>
              <a:spLocks noChangeArrowheads="1"/>
            </p:cNvSpPr>
            <p:nvPr/>
          </p:nvSpPr>
          <p:spPr bwMode="auto">
            <a:xfrm>
              <a:off x="776288" y="3302794"/>
              <a:ext cx="6069013" cy="252412"/>
            </a:xfrm>
            <a:prstGeom prst="rect">
              <a:avLst/>
            </a:prstGeom>
            <a:solidFill>
              <a:srgbClr val="6790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ysDot"/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110000"/>
                </a:lnSpc>
                <a:spcBef>
                  <a:spcPct val="20000"/>
                </a:spcBef>
              </a:pPr>
              <a:r>
                <a:rPr lang="en-GB" sz="1200" dirty="0">
                  <a:solidFill>
                    <a:srgbClr val="FFFFFF"/>
                  </a:solidFill>
                  <a:cs typeface="Arial" charset="0"/>
                </a:rPr>
                <a:t>Young Farmer </a:t>
              </a:r>
              <a:r>
                <a:rPr lang="en-GB" sz="1200" dirty="0" smtClean="0">
                  <a:solidFill>
                    <a:srgbClr val="FFFFFF"/>
                  </a:solidFill>
                  <a:cs typeface="Arial" charset="0"/>
                </a:rPr>
                <a:t>Scheme (C)</a:t>
              </a:r>
              <a:endParaRPr lang="en-GB" sz="1200" dirty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5390" name="Rectangle 24"/>
            <p:cNvSpPr>
              <a:spLocks noChangeArrowheads="1"/>
            </p:cNvSpPr>
            <p:nvPr/>
          </p:nvSpPr>
          <p:spPr bwMode="auto">
            <a:xfrm>
              <a:off x="781050" y="3592513"/>
              <a:ext cx="2927350" cy="646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Up to 2% of DP envelope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&lt; 40 years commencing activity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endParaRPr lang="en-GB" sz="1200" b="0">
                <a:solidFill>
                  <a:srgbClr val="292929"/>
                </a:solidFill>
              </a:endParaRPr>
            </a:p>
          </p:txBody>
        </p:sp>
        <p:sp>
          <p:nvSpPr>
            <p:cNvPr id="15391" name="Rectangle 25"/>
            <p:cNvSpPr>
              <a:spLocks noChangeArrowheads="1"/>
            </p:cNvSpPr>
            <p:nvPr/>
          </p:nvSpPr>
          <p:spPr bwMode="auto">
            <a:xfrm>
              <a:off x="3902075" y="3597275"/>
              <a:ext cx="2813050" cy="4619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fr-BE" sz="1200" b="0">
                  <a:solidFill>
                    <a:srgbClr val="292929"/>
                  </a:solidFill>
                </a:rPr>
                <a:t>+25% (/</a:t>
              </a:r>
              <a:r>
                <a:rPr lang="en-GB" sz="1200" b="0">
                  <a:solidFill>
                    <a:srgbClr val="292929"/>
                  </a:solidFill>
                </a:rPr>
                <a:t>payment entitlements)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For 5 years</a:t>
              </a:r>
            </a:p>
          </p:txBody>
        </p:sp>
      </p:grpSp>
      <p:sp>
        <p:nvSpPr>
          <p:cNvPr id="15371" name="Rectangle 26"/>
          <p:cNvSpPr>
            <a:spLocks noChangeArrowheads="1"/>
          </p:cNvSpPr>
          <p:nvPr/>
        </p:nvSpPr>
        <p:spPr bwMode="auto">
          <a:xfrm>
            <a:off x="7235825" y="2889250"/>
            <a:ext cx="1727200" cy="3371850"/>
          </a:xfrm>
          <a:prstGeom prst="rect">
            <a:avLst/>
          </a:prstGeom>
          <a:noFill/>
          <a:ln w="9525">
            <a:solidFill>
              <a:srgbClr val="0F549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5C5C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grpSp>
        <p:nvGrpSpPr>
          <p:cNvPr id="15372" name="Group 6"/>
          <p:cNvGrpSpPr>
            <a:grpSpLocks/>
          </p:cNvGrpSpPr>
          <p:nvPr/>
        </p:nvGrpSpPr>
        <p:grpSpPr bwMode="auto">
          <a:xfrm>
            <a:off x="6800850" y="2132013"/>
            <a:ext cx="2163763" cy="4656137"/>
            <a:chOff x="6800850" y="2132013"/>
            <a:chExt cx="2163763" cy="4656137"/>
          </a:xfrm>
        </p:grpSpPr>
        <p:sp>
          <p:nvSpPr>
            <p:cNvPr id="15385" name="Line 5"/>
            <p:cNvSpPr>
              <a:spLocks noChangeShapeType="1"/>
            </p:cNvSpPr>
            <p:nvPr/>
          </p:nvSpPr>
          <p:spPr bwMode="auto">
            <a:xfrm flipV="1">
              <a:off x="7092950" y="2132013"/>
              <a:ext cx="0" cy="4176712"/>
            </a:xfrm>
            <a:prstGeom prst="line">
              <a:avLst/>
            </a:prstGeom>
            <a:noFill/>
            <a:ln w="57150">
              <a:solidFill>
                <a:srgbClr val="0F5494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386" name="Oval 7"/>
            <p:cNvSpPr>
              <a:spLocks noChangeArrowheads="1"/>
            </p:cNvSpPr>
            <p:nvPr/>
          </p:nvSpPr>
          <p:spPr bwMode="auto">
            <a:xfrm>
              <a:off x="6800850" y="6388100"/>
              <a:ext cx="584200" cy="400050"/>
            </a:xfrm>
            <a:prstGeom prst="ellipse">
              <a:avLst/>
            </a:prstGeom>
            <a:solidFill>
              <a:srgbClr val="0F5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rgbClr val="FFFFFF"/>
                  </a:solidFill>
                </a:rPr>
                <a:t>OR</a:t>
              </a:r>
            </a:p>
          </p:txBody>
        </p:sp>
        <p:sp>
          <p:nvSpPr>
            <p:cNvPr id="15387" name="Rectangle 27"/>
            <p:cNvSpPr>
              <a:spLocks noChangeArrowheads="1"/>
            </p:cNvSpPr>
            <p:nvPr/>
          </p:nvSpPr>
          <p:spPr bwMode="auto">
            <a:xfrm>
              <a:off x="7235825" y="2836069"/>
              <a:ext cx="1728788" cy="449263"/>
            </a:xfrm>
            <a:prstGeom prst="rect">
              <a:avLst/>
            </a:prstGeom>
            <a:solidFill>
              <a:srgbClr val="467A39"/>
            </a:solidFill>
            <a:ln w="9525">
              <a:solidFill>
                <a:srgbClr val="009999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10000"/>
                </a:lnSpc>
                <a:spcBef>
                  <a:spcPct val="20000"/>
                </a:spcBef>
              </a:pPr>
              <a:r>
                <a:rPr lang="en-GB" sz="1200" dirty="0">
                  <a:solidFill>
                    <a:srgbClr val="FFFFFF"/>
                  </a:solidFill>
                  <a:cs typeface="Arial" charset="0"/>
                </a:rPr>
                <a:t>Small Farmer </a:t>
              </a:r>
              <a:br>
                <a:rPr lang="en-GB" sz="1200" dirty="0">
                  <a:solidFill>
                    <a:srgbClr val="FFFFFF"/>
                  </a:solidFill>
                  <a:cs typeface="Arial" charset="0"/>
                </a:rPr>
              </a:br>
              <a:r>
                <a:rPr lang="en-GB" sz="1200" dirty="0" smtClean="0">
                  <a:solidFill>
                    <a:srgbClr val="FFFFFF"/>
                  </a:solidFill>
                  <a:cs typeface="Arial" charset="0"/>
                </a:rPr>
                <a:t>Scheme (V)</a:t>
              </a:r>
              <a:endParaRPr lang="en-GB" sz="1200" dirty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5388" name="Rectangle 29"/>
            <p:cNvSpPr>
              <a:spLocks noChangeArrowheads="1"/>
            </p:cNvSpPr>
            <p:nvPr/>
          </p:nvSpPr>
          <p:spPr bwMode="auto">
            <a:xfrm>
              <a:off x="7235825" y="3321844"/>
              <a:ext cx="1687513" cy="2492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 dirty="0">
                  <a:solidFill>
                    <a:srgbClr val="292929"/>
                  </a:solidFill>
                </a:rPr>
                <a:t>Simplification of claims and controls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endParaRPr lang="en-GB" sz="1200" b="0" dirty="0">
                <a:solidFill>
                  <a:srgbClr val="292929"/>
                </a:solidFill>
              </a:endParaRP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 dirty="0">
                  <a:solidFill>
                    <a:srgbClr val="292929"/>
                  </a:solidFill>
                </a:rPr>
                <a:t>Lump sum payment to be determined by MS under conditions [500 to 1250 €]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endParaRPr lang="en-GB" sz="1200" b="0" dirty="0">
                <a:solidFill>
                  <a:srgbClr val="292929"/>
                </a:solidFill>
              </a:endParaRP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 dirty="0">
                  <a:solidFill>
                    <a:srgbClr val="292929"/>
                  </a:solidFill>
                </a:rPr>
                <a:t>Entrance in 2015 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endParaRPr lang="en-GB" sz="1200" b="0" dirty="0">
                <a:solidFill>
                  <a:srgbClr val="292929"/>
                </a:solidFill>
              </a:endParaRPr>
            </a:p>
          </p:txBody>
        </p:sp>
      </p:grpSp>
      <p:sp>
        <p:nvSpPr>
          <p:cNvPr id="15373" name="Rectangle 30"/>
          <p:cNvSpPr>
            <a:spLocks noChangeArrowheads="1"/>
          </p:cNvSpPr>
          <p:nvPr/>
        </p:nvSpPr>
        <p:spPr bwMode="auto">
          <a:xfrm>
            <a:off x="781050" y="2201863"/>
            <a:ext cx="3143250" cy="1049337"/>
          </a:xfrm>
          <a:prstGeom prst="rect">
            <a:avLst/>
          </a:prstGeom>
          <a:noFill/>
          <a:ln w="9525">
            <a:solidFill>
              <a:srgbClr val="92D05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587D3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grpSp>
        <p:nvGrpSpPr>
          <p:cNvPr id="15374" name="Group 4"/>
          <p:cNvGrpSpPr>
            <a:grpSpLocks/>
          </p:cNvGrpSpPr>
          <p:nvPr/>
        </p:nvGrpSpPr>
        <p:grpSpPr bwMode="auto">
          <a:xfrm>
            <a:off x="755650" y="2170113"/>
            <a:ext cx="3168650" cy="1081087"/>
            <a:chOff x="755650" y="2170113"/>
            <a:chExt cx="3168650" cy="1081087"/>
          </a:xfrm>
        </p:grpSpPr>
        <p:sp>
          <p:nvSpPr>
            <p:cNvPr id="15383" name="Rectangle 31"/>
            <p:cNvSpPr>
              <a:spLocks noChangeArrowheads="1"/>
            </p:cNvSpPr>
            <p:nvPr/>
          </p:nvSpPr>
          <p:spPr bwMode="auto">
            <a:xfrm>
              <a:off x="781050" y="2170113"/>
              <a:ext cx="3143250" cy="252412"/>
            </a:xfrm>
            <a:prstGeom prst="rect">
              <a:avLst/>
            </a:prstGeom>
            <a:solidFill>
              <a:srgbClr val="467A39"/>
            </a:solidFill>
            <a:ln w="9525">
              <a:solidFill>
                <a:srgbClr val="92D05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10000"/>
                </a:lnSpc>
                <a:spcBef>
                  <a:spcPct val="20000"/>
                </a:spcBef>
              </a:pPr>
              <a:r>
                <a:rPr lang="en-GB" sz="1200" dirty="0">
                  <a:solidFill>
                    <a:srgbClr val="FFFFFF"/>
                  </a:solidFill>
                  <a:cs typeface="Arial" charset="0"/>
                </a:rPr>
                <a:t>Coupled </a:t>
              </a:r>
              <a:r>
                <a:rPr lang="en-GB" sz="1200" dirty="0" smtClean="0">
                  <a:solidFill>
                    <a:srgbClr val="FFFFFF"/>
                  </a:solidFill>
                  <a:cs typeface="Arial" charset="0"/>
                </a:rPr>
                <a:t>support* (V)</a:t>
              </a:r>
              <a:endParaRPr lang="en-GB" sz="1200" dirty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5384" name="Rectangle 33"/>
            <p:cNvSpPr>
              <a:spLocks noChangeArrowheads="1"/>
            </p:cNvSpPr>
            <p:nvPr/>
          </p:nvSpPr>
          <p:spPr bwMode="auto">
            <a:xfrm>
              <a:off x="755650" y="2420938"/>
              <a:ext cx="3168650" cy="830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 dirty="0">
                  <a:solidFill>
                    <a:srgbClr val="292929"/>
                  </a:solidFill>
                </a:rPr>
                <a:t>Wide range of sectors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 dirty="0">
                  <a:solidFill>
                    <a:srgbClr val="292929"/>
                  </a:solidFill>
                </a:rPr>
                <a:t>Up to 8% (or to 13% depending on past level) of DP envelope, +2% for protein crops</a:t>
              </a:r>
            </a:p>
          </p:txBody>
        </p:sp>
      </p:grpSp>
      <p:sp>
        <p:nvSpPr>
          <p:cNvPr id="15375" name="Rectangle 34"/>
          <p:cNvSpPr>
            <a:spLocks noChangeArrowheads="1"/>
          </p:cNvSpPr>
          <p:nvPr/>
        </p:nvSpPr>
        <p:spPr bwMode="auto">
          <a:xfrm>
            <a:off x="4056063" y="2193925"/>
            <a:ext cx="2789237" cy="1057275"/>
          </a:xfrm>
          <a:prstGeom prst="rect">
            <a:avLst/>
          </a:prstGeom>
          <a:noFill/>
          <a:ln w="9525">
            <a:solidFill>
              <a:srgbClr val="92D05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9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587D3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grpSp>
        <p:nvGrpSpPr>
          <p:cNvPr id="15376" name="Group 5"/>
          <p:cNvGrpSpPr>
            <a:grpSpLocks/>
          </p:cNvGrpSpPr>
          <p:nvPr/>
        </p:nvGrpSpPr>
        <p:grpSpPr bwMode="auto">
          <a:xfrm>
            <a:off x="4052888" y="2166938"/>
            <a:ext cx="2792412" cy="898525"/>
            <a:chOff x="4052888" y="2166938"/>
            <a:chExt cx="2792412" cy="898525"/>
          </a:xfrm>
        </p:grpSpPr>
        <p:sp>
          <p:nvSpPr>
            <p:cNvPr id="15381" name="Rectangle 35"/>
            <p:cNvSpPr>
              <a:spLocks noChangeArrowheads="1"/>
            </p:cNvSpPr>
            <p:nvPr/>
          </p:nvSpPr>
          <p:spPr bwMode="auto">
            <a:xfrm>
              <a:off x="4052888" y="2166938"/>
              <a:ext cx="2792412" cy="252412"/>
            </a:xfrm>
            <a:prstGeom prst="rect">
              <a:avLst/>
            </a:prstGeom>
            <a:solidFill>
              <a:srgbClr val="467A39"/>
            </a:solidFill>
            <a:ln w="9525">
              <a:solidFill>
                <a:srgbClr val="92D05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10000"/>
                </a:lnSpc>
                <a:spcBef>
                  <a:spcPct val="20000"/>
                </a:spcBef>
              </a:pPr>
              <a:r>
                <a:rPr lang="en-GB" sz="1200" dirty="0">
                  <a:solidFill>
                    <a:srgbClr val="FFFFFF"/>
                  </a:solidFill>
                  <a:cs typeface="Arial" charset="0"/>
                </a:rPr>
                <a:t>Natural constraint </a:t>
              </a:r>
              <a:r>
                <a:rPr lang="en-GB" sz="1200" dirty="0" smtClean="0">
                  <a:solidFill>
                    <a:srgbClr val="FFFFFF"/>
                  </a:solidFill>
                  <a:cs typeface="Arial" charset="0"/>
                </a:rPr>
                <a:t>support (V)</a:t>
              </a:r>
              <a:endParaRPr lang="en-GB" sz="1200" dirty="0">
                <a:solidFill>
                  <a:srgbClr val="FFFFFF"/>
                </a:solidFill>
                <a:cs typeface="Arial" charset="0"/>
              </a:endParaRPr>
            </a:p>
          </p:txBody>
        </p:sp>
        <p:sp>
          <p:nvSpPr>
            <p:cNvPr id="15382" name="Rectangle 37"/>
            <p:cNvSpPr>
              <a:spLocks noChangeArrowheads="1"/>
            </p:cNvSpPr>
            <p:nvPr/>
          </p:nvSpPr>
          <p:spPr bwMode="auto">
            <a:xfrm>
              <a:off x="4052888" y="2419350"/>
              <a:ext cx="2792412" cy="646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For areas with natural constraints – or part of them</a:t>
              </a:r>
            </a:p>
            <a:p>
              <a:pPr marL="180975" indent="-180975">
                <a:buClr>
                  <a:schemeClr val="tx1"/>
                </a:buClr>
                <a:buSzPct val="80000"/>
                <a:buFontTx/>
                <a:buChar char="•"/>
              </a:pPr>
              <a:r>
                <a:rPr lang="en-GB" sz="1200" b="0">
                  <a:solidFill>
                    <a:srgbClr val="292929"/>
                  </a:solidFill>
                </a:rPr>
                <a:t>Up to 5% of the DP envelope</a:t>
              </a:r>
            </a:p>
          </p:txBody>
        </p:sp>
      </p:grpSp>
      <p:grpSp>
        <p:nvGrpSpPr>
          <p:cNvPr id="15377" name="Group 7"/>
          <p:cNvGrpSpPr>
            <a:grpSpLocks/>
          </p:cNvGrpSpPr>
          <p:nvPr/>
        </p:nvGrpSpPr>
        <p:grpSpPr bwMode="auto">
          <a:xfrm>
            <a:off x="1763713" y="1498600"/>
            <a:ext cx="4152900" cy="600075"/>
            <a:chOff x="1763713" y="1498599"/>
            <a:chExt cx="4152900" cy="600075"/>
          </a:xfrm>
        </p:grpSpPr>
        <p:sp>
          <p:nvSpPr>
            <p:cNvPr id="15379" name="Text Box 5"/>
            <p:cNvSpPr txBox="1">
              <a:spLocks noChangeArrowheads="1"/>
            </p:cNvSpPr>
            <p:nvPr/>
          </p:nvSpPr>
          <p:spPr bwMode="auto">
            <a:xfrm>
              <a:off x="1844675" y="1587498"/>
              <a:ext cx="3990975" cy="424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99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9pPr>
            </a:lstStyle>
            <a:p>
              <a:pPr algn="ctr" eaLnBrk="1" hangingPunct="1">
                <a:lnSpc>
                  <a:spcPct val="90000"/>
                </a:lnSpc>
              </a:pPr>
              <a:r>
                <a:rPr lang="en-GB" sz="1200">
                  <a:solidFill>
                    <a:srgbClr val="0F5494"/>
                  </a:solidFill>
                  <a:cs typeface="Arial" charset="0"/>
                </a:rPr>
                <a:t>  Capping voluntary for the MS</a:t>
              </a:r>
            </a:p>
            <a:p>
              <a:pPr algn="ctr" eaLnBrk="1" hangingPunct="1">
                <a:lnSpc>
                  <a:spcPct val="90000"/>
                </a:lnSpc>
              </a:pPr>
              <a:r>
                <a:rPr lang="en-GB" sz="1200">
                  <a:solidFill>
                    <a:srgbClr val="0F5494"/>
                  </a:solidFill>
                  <a:cs typeface="Arial" charset="0"/>
                </a:rPr>
                <a:t>Degressivity of 5% over 150 000 €</a:t>
              </a:r>
              <a:endParaRPr lang="en-GB" sz="1100" b="0" i="1">
                <a:solidFill>
                  <a:srgbClr val="0F5494"/>
                </a:solidFill>
                <a:cs typeface="Arial" charset="0"/>
              </a:endParaRPr>
            </a:p>
          </p:txBody>
        </p:sp>
        <p:sp>
          <p:nvSpPr>
            <p:cNvPr id="15380" name="Oval 39"/>
            <p:cNvSpPr>
              <a:spLocks noChangeArrowheads="1"/>
            </p:cNvSpPr>
            <p:nvPr/>
          </p:nvSpPr>
          <p:spPr bwMode="auto">
            <a:xfrm>
              <a:off x="1763713" y="1498599"/>
              <a:ext cx="4152900" cy="600075"/>
            </a:xfrm>
            <a:prstGeom prst="ellipse">
              <a:avLst/>
            </a:prstGeom>
            <a:noFill/>
            <a:ln w="9525">
              <a:solidFill>
                <a:srgbClr val="0F5494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378" name="Rectangle 6"/>
          <p:cNvSpPr>
            <a:spLocks noChangeArrowheads="1"/>
          </p:cNvSpPr>
          <p:nvPr/>
        </p:nvSpPr>
        <p:spPr bwMode="auto">
          <a:xfrm>
            <a:off x="781050" y="3294063"/>
            <a:ext cx="6064250" cy="2967037"/>
          </a:xfrm>
          <a:prstGeom prst="rect">
            <a:avLst/>
          </a:prstGeom>
          <a:noFill/>
          <a:ln w="9525" algn="ctr">
            <a:solidFill>
              <a:srgbClr val="0F549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/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851650" y="1268760"/>
            <a:ext cx="2071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dirty="0" smtClean="0">
                <a:solidFill>
                  <a:schemeClr val="tx1"/>
                </a:solidFill>
              </a:rPr>
              <a:t>V = voluntary scheme</a:t>
            </a:r>
          </a:p>
          <a:p>
            <a:r>
              <a:rPr lang="en-GB" sz="1200" b="0" dirty="0" smtClean="0">
                <a:solidFill>
                  <a:schemeClr val="tx1"/>
                </a:solidFill>
              </a:rPr>
              <a:t>C = compulsory scheme</a:t>
            </a:r>
            <a:endParaRPr lang="en-GB" sz="1200" b="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4149" y="6308725"/>
            <a:ext cx="6530975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0" i="1" dirty="0" smtClean="0">
                <a:solidFill>
                  <a:srgbClr val="336699"/>
                </a:solidFill>
                <a:cs typeface="Arial" charset="0"/>
              </a:rPr>
              <a:t>* In some </a:t>
            </a:r>
            <a:r>
              <a:rPr lang="en-GB" sz="1000" b="0" i="1" dirty="0" smtClean="0">
                <a:solidFill>
                  <a:srgbClr val="0F5494"/>
                </a:solidFill>
              </a:rPr>
              <a:t>MS (BG, EL, ES, PT) the crop specific payment for cotton is compulsory; obligation derives from 1979 Act of Accession of EL</a:t>
            </a:r>
          </a:p>
          <a:p>
            <a:endParaRPr lang="en-GB" sz="1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20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4"/>
          <p:cNvSpPr txBox="1"/>
          <p:nvPr/>
        </p:nvSpPr>
        <p:spPr>
          <a:xfrm>
            <a:off x="611560" y="1618871"/>
            <a:ext cx="792087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7600" b="1" kern="1200">
                <a:solidFill>
                  <a:srgbClr val="FFD62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algn="ctr"/>
            <a:endParaRPr lang="fr-BE" sz="3200" dirty="0" smtClean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fr-BE" sz="3200" dirty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BE" sz="320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</a:t>
            </a:r>
            <a:r>
              <a:rPr lang="fr-BE" sz="320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320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you</a:t>
            </a:r>
            <a:r>
              <a:rPr lang="fr-BE" sz="320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</a:p>
          <a:p>
            <a:pPr algn="ctr"/>
            <a:endParaRPr lang="fr-BE" sz="3200" dirty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2000" u="sng" dirty="0">
                <a:hlinkClick r:id="rId2"/>
              </a:rPr>
              <a:t>http://ec.europa.eu/agriculture/direct-support/direct-payments/index_en.htm</a:t>
            </a:r>
            <a:endParaRPr lang="en-GB" sz="2000" dirty="0"/>
          </a:p>
          <a:p>
            <a:pPr algn="ctr"/>
            <a:endParaRPr lang="en-GB" sz="3200" dirty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9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3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r-BE" sz="2800" b="1" dirty="0" smtClean="0"/>
          </a:p>
          <a:p>
            <a:pPr algn="ctr"/>
            <a:endParaRPr lang="fr-BE" sz="2800" b="1" dirty="0" smtClean="0"/>
          </a:p>
          <a:p>
            <a:pPr algn="ctr"/>
            <a:endParaRPr lang="fr-BE" sz="2800" b="1" dirty="0">
              <a:latin typeface="Calibri" panose="020F0502020204030204" pitchFamily="34" charset="0"/>
            </a:endParaRPr>
          </a:p>
          <a:p>
            <a:pPr algn="ctr"/>
            <a:r>
              <a:rPr lang="fr-BE" sz="32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Main </a:t>
            </a:r>
            <a:r>
              <a:rPr lang="fr-BE" sz="32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elements</a:t>
            </a:r>
            <a:r>
              <a:rPr lang="fr-BE" sz="32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 of the notifications due </a:t>
            </a:r>
          </a:p>
          <a:p>
            <a:pPr algn="ctr"/>
            <a:r>
              <a:rPr lang="fr-BE" sz="32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by 1 August </a:t>
            </a:r>
            <a:r>
              <a:rPr lang="fr-BE" sz="32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2014 and 31 </a:t>
            </a:r>
            <a:r>
              <a:rPr lang="fr-BE" sz="3200" b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January</a:t>
            </a:r>
            <a:r>
              <a:rPr lang="fr-BE" sz="3200" b="1" dirty="0" smtClean="0">
                <a:solidFill>
                  <a:srgbClr val="00B050"/>
                </a:solidFill>
                <a:latin typeface="Calibri" panose="020F0502020204030204" pitchFamily="34" charset="0"/>
              </a:rPr>
              <a:t> 2015</a:t>
            </a:r>
            <a:endParaRPr lang="en-GB" sz="3200" b="1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78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4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fr-BE" sz="2800" b="1" dirty="0" smtClean="0"/>
          </a:p>
          <a:p>
            <a:pPr algn="ctr"/>
            <a:r>
              <a:rPr lang="fr-BE" sz="2800" b="1" i="1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Disclaimer</a:t>
            </a:r>
            <a:endParaRPr lang="fr-BE" sz="2800" b="1" i="1" dirty="0" smtClean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pPr algn="ctr"/>
            <a:endParaRPr lang="fr-BE" sz="2800" b="1" dirty="0">
              <a:latin typeface="Calibri" panose="020F0502020204030204" pitchFamily="34" charset="0"/>
            </a:endParaRPr>
          </a:p>
          <a:p>
            <a:pPr algn="ctr"/>
            <a:r>
              <a:rPr lang="fr-BE" sz="2400" b="1" i="1" dirty="0" smtClean="0">
                <a:latin typeface="Calibri" panose="020F0502020204030204" pitchFamily="34" charset="0"/>
              </a:rPr>
              <a:t>The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synthesis</a:t>
            </a:r>
            <a:r>
              <a:rPr lang="fr-BE" sz="2400" b="1" i="1" dirty="0" smtClean="0">
                <a:latin typeface="Calibri" panose="020F0502020204030204" pitchFamily="34" charset="0"/>
              </a:rPr>
              <a:t>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presented</a:t>
            </a:r>
            <a:r>
              <a:rPr lang="fr-BE" sz="2400" b="1" i="1" dirty="0" smtClean="0">
                <a:latin typeface="Calibri" panose="020F0502020204030204" pitchFamily="34" charset="0"/>
              </a:rPr>
              <a:t> in the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following</a:t>
            </a:r>
            <a:r>
              <a:rPr lang="fr-BE" sz="2400" b="1" i="1" dirty="0" smtClean="0">
                <a:latin typeface="Calibri" panose="020F0502020204030204" pitchFamily="34" charset="0"/>
              </a:rPr>
              <a:t>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slides</a:t>
            </a:r>
            <a:r>
              <a:rPr lang="fr-BE" sz="2400" b="1" i="1" dirty="0" smtClean="0">
                <a:latin typeface="Calibri" panose="020F0502020204030204" pitchFamily="34" charset="0"/>
              </a:rPr>
              <a:t>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reflects</a:t>
            </a:r>
            <a:r>
              <a:rPr lang="fr-BE" sz="2400" b="1" i="1" dirty="0" smtClean="0">
                <a:latin typeface="Calibri" panose="020F0502020204030204" pitchFamily="34" charset="0"/>
              </a:rPr>
              <a:t> the content of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Member</a:t>
            </a:r>
            <a:r>
              <a:rPr lang="fr-BE" sz="2400" b="1" i="1" dirty="0" smtClean="0">
                <a:latin typeface="Calibri" panose="020F0502020204030204" pitchFamily="34" charset="0"/>
              </a:rPr>
              <a:t> States' notifications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available</a:t>
            </a:r>
            <a:r>
              <a:rPr lang="fr-BE" sz="2400" b="1" i="1" dirty="0" smtClean="0">
                <a:latin typeface="Calibri" panose="020F0502020204030204" pitchFamily="34" charset="0"/>
              </a:rPr>
              <a:t> to the Commission </a:t>
            </a:r>
            <a:r>
              <a:rPr lang="fr-BE" sz="2400" b="1" i="1" dirty="0" smtClean="0">
                <a:latin typeface="Calibri" panose="020F0502020204030204" pitchFamily="34" charset="0"/>
              </a:rPr>
              <a:t>services. </a:t>
            </a:r>
            <a:r>
              <a:rPr lang="fr-BE" sz="2400" b="1" i="1" dirty="0" smtClean="0">
                <a:latin typeface="Calibri" panose="020F0502020204030204" pitchFamily="34" charset="0"/>
              </a:rPr>
              <a:t>This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presentation</a:t>
            </a:r>
            <a:r>
              <a:rPr lang="fr-BE" sz="2400" b="1" i="1" dirty="0" smtClean="0">
                <a:latin typeface="Calibri" panose="020F0502020204030204" pitchFamily="34" charset="0"/>
              </a:rPr>
              <a:t>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is</a:t>
            </a:r>
            <a:r>
              <a:rPr lang="fr-BE" sz="2400" b="1" i="1" dirty="0" smtClean="0">
                <a:latin typeface="Calibri" panose="020F0502020204030204" pitchFamily="34" charset="0"/>
              </a:rPr>
              <a:t> made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available</a:t>
            </a:r>
            <a:r>
              <a:rPr lang="fr-BE" sz="2400" b="1" i="1" dirty="0" smtClean="0">
                <a:latin typeface="Calibri" panose="020F0502020204030204" pitchFamily="34" charset="0"/>
              </a:rPr>
              <a:t>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without</a:t>
            </a:r>
            <a:r>
              <a:rPr lang="fr-BE" sz="2400" b="1" i="1" dirty="0" smtClean="0">
                <a:latin typeface="Calibri" panose="020F0502020204030204" pitchFamily="34" charset="0"/>
              </a:rPr>
              <a:t>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prejudice</a:t>
            </a:r>
            <a:r>
              <a:rPr lang="fr-BE" sz="2400" b="1" i="1" dirty="0" smtClean="0">
                <a:latin typeface="Calibri" panose="020F0502020204030204" pitchFamily="34" charset="0"/>
              </a:rPr>
              <a:t> to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any</a:t>
            </a:r>
            <a:r>
              <a:rPr lang="fr-BE" sz="2400" b="1" i="1" dirty="0" smtClean="0">
                <a:latin typeface="Calibri" panose="020F0502020204030204" pitchFamily="34" charset="0"/>
              </a:rPr>
              <a:t>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finding</a:t>
            </a:r>
            <a:r>
              <a:rPr lang="fr-BE" sz="2400" b="1" i="1" dirty="0" smtClean="0">
                <a:latin typeface="Calibri" panose="020F0502020204030204" pitchFamily="34" charset="0"/>
              </a:rPr>
              <a:t> in respect of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their</a:t>
            </a:r>
            <a:r>
              <a:rPr lang="fr-BE" sz="2400" b="1" i="1" dirty="0" smtClean="0">
                <a:latin typeface="Calibri" panose="020F0502020204030204" pitchFamily="34" charset="0"/>
              </a:rPr>
              <a:t>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compliance</a:t>
            </a:r>
            <a:r>
              <a:rPr lang="fr-BE" sz="2400" b="1" i="1" dirty="0" smtClean="0">
                <a:latin typeface="Calibri" panose="020F0502020204030204" pitchFamily="34" charset="0"/>
              </a:rPr>
              <a:t>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with</a:t>
            </a:r>
            <a:r>
              <a:rPr lang="fr-BE" sz="2400" b="1" i="1" dirty="0" smtClean="0">
                <a:latin typeface="Calibri" panose="020F0502020204030204" pitchFamily="34" charset="0"/>
              </a:rPr>
              <a:t> the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regulatory</a:t>
            </a:r>
            <a:r>
              <a:rPr lang="fr-BE" sz="2400" b="1" i="1" dirty="0" smtClean="0">
                <a:latin typeface="Calibri" panose="020F0502020204030204" pitchFamily="34" charset="0"/>
              </a:rPr>
              <a:t> </a:t>
            </a:r>
            <a:r>
              <a:rPr lang="fr-BE" sz="2400" b="1" i="1" dirty="0" err="1" smtClean="0">
                <a:latin typeface="Calibri" panose="020F0502020204030204" pitchFamily="34" charset="0"/>
              </a:rPr>
              <a:t>framework</a:t>
            </a:r>
            <a:endParaRPr lang="en-GB" sz="2400" b="1" i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98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5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23528" y="1105580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Procedure</a:t>
            </a:r>
            <a:endParaRPr lang="en-GB" sz="2800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9562" y="1700808"/>
            <a:ext cx="7956884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Commission does not approve/disapprove the notifications</a:t>
            </a:r>
            <a:r>
              <a:rPr lang="en-GB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Member States remain the only responsible of the decisions they have taken in implementing the reform with </a:t>
            </a:r>
            <a:r>
              <a:rPr lang="en-GB" sz="220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exception:  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VCS 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more </a:t>
            </a:r>
            <a:r>
              <a:rPr lang="fr-BE" sz="2200" b="0" dirty="0" err="1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13 (+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2)% (BE, FI, PT)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BE" sz="2200" b="0" dirty="0" smtClean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DG 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AGRI services </a:t>
            </a:r>
            <a:r>
              <a:rPr lang="fr-BE" sz="2200" dirty="0" err="1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assessed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dirty="0" err="1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completeness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fr-BE" sz="2200" dirty="0" err="1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consistency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notifications </a:t>
            </a:r>
            <a:r>
              <a:rPr lang="fr-BE" sz="2200" b="0" dirty="0" err="1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received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by 1 August 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2014 and 31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January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2015</a:t>
            </a:r>
            <a:endParaRPr lang="fr-BE" sz="2200" b="0" dirty="0" smtClean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200" b="0" dirty="0" smtClean="0">
              <a:solidFill>
                <a:srgbClr val="0F5494"/>
              </a:solidFill>
              <a:latin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BE" sz="220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Numerous</a:t>
            </a:r>
            <a:r>
              <a:rPr lang="fr-BE" sz="220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dirty="0" err="1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bilateral</a:t>
            </a:r>
            <a:r>
              <a:rPr lang="fr-BE" sz="220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contacts </a:t>
            </a:r>
            <a:r>
              <a:rPr lang="fr-BE" sz="2200" b="0" dirty="0" err="1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were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b="0" dirty="0" err="1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taken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BE" sz="2200" b="0" dirty="0" err="1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request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additional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information 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fr-BE" sz="2200" b="0" dirty="0" err="1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highlight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possible </a:t>
            </a:r>
            <a:r>
              <a:rPr lang="fr-BE" sz="2200" b="0" dirty="0" err="1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risks</a:t>
            </a:r>
            <a:r>
              <a:rPr lang="fr-BE" sz="2200" b="0" dirty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non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compliance</a:t>
            </a:r>
            <a:endParaRPr lang="fr-BE" sz="2200" b="0" dirty="0" smtClean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BE" sz="2200" b="0" dirty="0">
              <a:solidFill>
                <a:srgbClr val="0F5494"/>
              </a:solidFill>
              <a:latin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DG AGRI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</a:rPr>
              <a:t>replied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 to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</a:rPr>
              <a:t>numerous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 questions in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</a:rPr>
              <a:t>writing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 and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</a:rPr>
              <a:t>shared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 the replies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</a:rPr>
              <a:t>with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 all </a:t>
            </a:r>
            <a:r>
              <a:rPr lang="fr-BE" sz="2200" b="0" dirty="0" err="1" smtClean="0">
                <a:solidFill>
                  <a:srgbClr val="0F5494"/>
                </a:solidFill>
                <a:latin typeface="Calibri" panose="020F0502020204030204" pitchFamily="34" charset="0"/>
              </a:rPr>
              <a:t>Member</a:t>
            </a:r>
            <a:r>
              <a:rPr lang="fr-BE" sz="2200" b="0" dirty="0" smtClean="0">
                <a:solidFill>
                  <a:srgbClr val="0F5494"/>
                </a:solidFill>
                <a:latin typeface="Calibri" panose="020F0502020204030204" pitchFamily="34" charset="0"/>
              </a:rPr>
              <a:t> States to </a:t>
            </a:r>
            <a:r>
              <a:rPr lang="fr-BE" sz="2200" dirty="0" err="1" smtClean="0">
                <a:solidFill>
                  <a:srgbClr val="0F5494"/>
                </a:solidFill>
                <a:latin typeface="Calibri" panose="020F0502020204030204" pitchFamily="34" charset="0"/>
              </a:rPr>
              <a:t>ensure</a:t>
            </a:r>
            <a:r>
              <a:rPr lang="fr-BE" sz="2200" dirty="0" smtClean="0">
                <a:solidFill>
                  <a:srgbClr val="0F5494"/>
                </a:solidFill>
                <a:latin typeface="Calibri" panose="020F0502020204030204" pitchFamily="34" charset="0"/>
              </a:rPr>
              <a:t> </a:t>
            </a:r>
            <a:r>
              <a:rPr lang="fr-BE" sz="2200" dirty="0" err="1" smtClean="0">
                <a:solidFill>
                  <a:srgbClr val="0F5494"/>
                </a:solidFill>
                <a:latin typeface="Calibri" panose="020F0502020204030204" pitchFamily="34" charset="0"/>
              </a:rPr>
              <a:t>broad</a:t>
            </a:r>
            <a:r>
              <a:rPr lang="fr-BE" sz="2200" dirty="0" smtClean="0">
                <a:solidFill>
                  <a:srgbClr val="0F5494"/>
                </a:solidFill>
                <a:latin typeface="Calibri" panose="020F0502020204030204" pitchFamily="34" charset="0"/>
              </a:rPr>
              <a:t> information</a:t>
            </a:r>
            <a:endParaRPr lang="en-GB" sz="2200" dirty="0" smtClean="0">
              <a:solidFill>
                <a:srgbClr val="0F5494"/>
              </a:solidFill>
              <a:latin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BE" sz="2200" dirty="0" smtClean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58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884611"/>
              </p:ext>
            </p:extLst>
          </p:nvPr>
        </p:nvGraphicFramePr>
        <p:xfrm>
          <a:off x="467544" y="1700808"/>
          <a:ext cx="7776344" cy="4752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6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7584" y="980728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4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Direct </a:t>
            </a:r>
            <a:r>
              <a:rPr lang="fr-BE" sz="24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payments</a:t>
            </a:r>
            <a:r>
              <a:rPr lang="fr-BE" sz="24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: MS </a:t>
            </a:r>
            <a:r>
              <a:rPr lang="fr-BE" sz="24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decisions</a:t>
            </a:r>
            <a:r>
              <a:rPr lang="fr-BE" sz="24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 </a:t>
            </a:r>
            <a:r>
              <a:rPr lang="fr-BE" sz="24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notified</a:t>
            </a:r>
            <a:r>
              <a:rPr lang="fr-BE" sz="24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 to Commission </a:t>
            </a:r>
            <a:endParaRPr lang="en-GB" sz="2400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30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7</a:t>
            </a:fld>
            <a:endParaRPr lang="en-GB" sz="10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49953327"/>
              </p:ext>
            </p:extLst>
          </p:nvPr>
        </p:nvGraphicFramePr>
        <p:xfrm>
          <a:off x="437146" y="1401163"/>
          <a:ext cx="8341716" cy="4980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3528" y="908720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Direct payments: summary of main decisions</a:t>
            </a:r>
            <a:endParaRPr lang="en-GB" sz="2800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00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8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926827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Flexibility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between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pillars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all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decisions</a:t>
            </a:r>
            <a:endParaRPr lang="en-GB" sz="280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785661"/>
              </p:ext>
            </p:extLst>
          </p:nvPr>
        </p:nvGraphicFramePr>
        <p:xfrm>
          <a:off x="708333" y="1863988"/>
          <a:ext cx="7799341" cy="43193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8261"/>
                <a:gridCol w="830100"/>
                <a:gridCol w="830100"/>
                <a:gridCol w="830100"/>
                <a:gridCol w="830100"/>
                <a:gridCol w="830100"/>
                <a:gridCol w="870290"/>
                <a:gridCol w="870290"/>
              </a:tblGrid>
              <a:tr h="161925"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33CC"/>
                          </a:solidFill>
                          <a:effectLst/>
                        </a:rPr>
                        <a:t>From DP to RD in % of national ceilings (max percentage 15%)</a:t>
                      </a: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i="1" dirty="0" smtClean="0">
                          <a:solidFill>
                            <a:srgbClr val="FF0000"/>
                          </a:solidFill>
                          <a:effectLst/>
                        </a:rPr>
                        <a:t>DP to RD</a:t>
                      </a:r>
                      <a:r>
                        <a:rPr lang="en-GB" sz="1200" b="1" i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GB" sz="1200" b="1" i="1" dirty="0">
                        <a:solidFill>
                          <a:srgbClr val="FF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i="1" dirty="0" smtClean="0">
                          <a:solidFill>
                            <a:srgbClr val="FF0000"/>
                          </a:solidFill>
                          <a:effectLst/>
                        </a:rPr>
                        <a:t>MEUR 6.382,6</a:t>
                      </a:r>
                      <a:r>
                        <a:rPr lang="en-GB" sz="1200" b="1" i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GB" sz="1200" b="1" i="1" dirty="0">
                        <a:solidFill>
                          <a:srgbClr val="FF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33CC"/>
                          </a:solidFill>
                          <a:effectLst/>
                        </a:rPr>
                        <a:t>Financial year</a:t>
                      </a: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33CC"/>
                          </a:solidFill>
                          <a:effectLst/>
                        </a:rPr>
                        <a:t>2015</a:t>
                      </a:r>
                      <a:endParaRPr lang="en-GB" sz="1100" b="1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33CC"/>
                          </a:solidFill>
                          <a:effectLst/>
                        </a:rPr>
                        <a:t>2016</a:t>
                      </a:r>
                      <a:endParaRPr lang="en-GB" sz="1100" b="1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33CC"/>
                          </a:solidFill>
                          <a:effectLst/>
                        </a:rPr>
                        <a:t>2017</a:t>
                      </a:r>
                      <a:endParaRPr lang="en-GB" sz="1100" b="1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33CC"/>
                          </a:solidFill>
                          <a:effectLst/>
                        </a:rPr>
                        <a:t>2018</a:t>
                      </a:r>
                      <a:endParaRPr lang="en-GB" sz="1100" b="1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33CC"/>
                          </a:solidFill>
                          <a:effectLst/>
                        </a:rPr>
                        <a:t>2019</a:t>
                      </a:r>
                      <a:endParaRPr lang="en-GB" sz="1100" b="1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33CC"/>
                          </a:solidFill>
                          <a:effectLst/>
                        </a:rPr>
                        <a:t>2020</a:t>
                      </a:r>
                      <a:endParaRPr lang="en-GB" sz="1100" b="1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 b="1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33CC"/>
                          </a:solidFill>
                          <a:effectLst/>
                        </a:rPr>
                        <a:t>Claim year</a:t>
                      </a: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33CC"/>
                          </a:solidFill>
                          <a:effectLst/>
                        </a:rPr>
                        <a:t>2014</a:t>
                      </a:r>
                      <a:endParaRPr lang="en-GB" sz="1100" b="1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33CC"/>
                          </a:solidFill>
                          <a:effectLst/>
                        </a:rPr>
                        <a:t>2015</a:t>
                      </a:r>
                      <a:endParaRPr lang="en-GB" sz="1100" b="1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33CC"/>
                          </a:solidFill>
                          <a:effectLst/>
                        </a:rPr>
                        <a:t>2016</a:t>
                      </a:r>
                      <a:endParaRPr lang="en-GB" sz="1100" b="1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33CC"/>
                          </a:solidFill>
                          <a:effectLst/>
                        </a:rPr>
                        <a:t>2017</a:t>
                      </a:r>
                      <a:endParaRPr lang="en-GB" sz="1100" b="1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33CC"/>
                          </a:solidFill>
                          <a:effectLst/>
                        </a:rPr>
                        <a:t>2018</a:t>
                      </a:r>
                      <a:endParaRPr lang="en-GB" sz="1100" b="1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33CC"/>
                          </a:solidFill>
                          <a:effectLst/>
                        </a:rPr>
                        <a:t>2019</a:t>
                      </a:r>
                      <a:endParaRPr lang="en-GB" sz="1100" b="1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 b="1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8347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33CC"/>
                          </a:solidFill>
                          <a:effectLst/>
                        </a:rPr>
                        <a:t>FR</a:t>
                      </a: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 dirty="0">
                          <a:effectLst/>
                        </a:rPr>
                        <a:t>3.0%</a:t>
                      </a: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3.3%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3.3%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 dirty="0">
                          <a:effectLst/>
                        </a:rPr>
                        <a:t>3.3%</a:t>
                      </a: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 dirty="0">
                          <a:effectLst/>
                        </a:rPr>
                        <a:t>3.3%</a:t>
                      </a: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 dirty="0">
                          <a:effectLst/>
                        </a:rPr>
                        <a:t>3.3%</a:t>
                      </a: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33CC"/>
                          </a:solidFill>
                          <a:effectLst/>
                        </a:rPr>
                        <a:t>LV</a:t>
                      </a: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 dirty="0">
                          <a:effectLst/>
                        </a:rPr>
                        <a:t>7.5%</a:t>
                      </a: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 dirty="0">
                          <a:effectLst/>
                        </a:rPr>
                        <a:t>7.5%</a:t>
                      </a: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7.5%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7.5%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7.5%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7.5%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33CC"/>
                          </a:solidFill>
                          <a:effectLst/>
                        </a:rPr>
                        <a:t>UK</a:t>
                      </a: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 dirty="0">
                          <a:effectLst/>
                        </a:rPr>
                        <a:t>10.8%</a:t>
                      </a: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10.8%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10.8%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10.8%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10.8%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10.8%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33CC"/>
                          </a:solidFill>
                          <a:effectLst/>
                        </a:rPr>
                        <a:t>BE</a:t>
                      </a:r>
                      <a:endParaRPr lang="en-GB" sz="110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 dirty="0">
                          <a:effectLst/>
                        </a:rPr>
                        <a:t> </a:t>
                      </a: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2.3%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3.5%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3.5%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4.6%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4.6%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33CC"/>
                          </a:solidFill>
                          <a:effectLst/>
                        </a:rPr>
                        <a:t>CZ</a:t>
                      </a: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 dirty="0">
                          <a:effectLst/>
                        </a:rPr>
                        <a:t> </a:t>
                      </a: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 dirty="0">
                          <a:effectLst/>
                        </a:rPr>
                        <a:t>3.4%</a:t>
                      </a: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3.4%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3.4%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1.3%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1.3%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33CC"/>
                          </a:solidFill>
                          <a:effectLst/>
                        </a:rPr>
                        <a:t>DK</a:t>
                      </a: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 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 dirty="0">
                          <a:effectLst/>
                        </a:rPr>
                        <a:t>5.0%</a:t>
                      </a: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6.0%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7.0%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7.0%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7.0%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33CC"/>
                          </a:solidFill>
                          <a:effectLst/>
                        </a:rPr>
                        <a:t>DE</a:t>
                      </a: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 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4.5%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 dirty="0">
                          <a:effectLst/>
                        </a:rPr>
                        <a:t>4.5%</a:t>
                      </a: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4.5%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4.5%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4.5%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33CC"/>
                          </a:solidFill>
                          <a:effectLst/>
                        </a:rPr>
                        <a:t>EE</a:t>
                      </a: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 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 dirty="0">
                          <a:effectLst/>
                        </a:rPr>
                        <a:t>6.1%</a:t>
                      </a: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 dirty="0">
                          <a:effectLst/>
                        </a:rPr>
                        <a:t>14.3%</a:t>
                      </a: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15.0%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15.0%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15.0%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33CC"/>
                          </a:solidFill>
                          <a:effectLst/>
                        </a:rPr>
                        <a:t>EL</a:t>
                      </a: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 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5.0%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 dirty="0">
                          <a:effectLst/>
                        </a:rPr>
                        <a:t>5.0%</a:t>
                      </a: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 dirty="0">
                          <a:effectLst/>
                        </a:rPr>
                        <a:t>5.0%</a:t>
                      </a: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5.0%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5.0%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33CC"/>
                          </a:solidFill>
                          <a:effectLst/>
                        </a:rPr>
                        <a:t>NL</a:t>
                      </a: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 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 dirty="0">
                          <a:effectLst/>
                        </a:rPr>
                        <a:t>4.0%</a:t>
                      </a: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4.1%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 dirty="0">
                          <a:effectLst/>
                        </a:rPr>
                        <a:t>4.2%</a:t>
                      </a: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 dirty="0">
                          <a:effectLst/>
                        </a:rPr>
                        <a:t>4.2%</a:t>
                      </a: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 dirty="0">
                          <a:effectLst/>
                        </a:rPr>
                        <a:t>4.3%</a:t>
                      </a: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33CC"/>
                          </a:solidFill>
                          <a:effectLst/>
                        </a:rPr>
                        <a:t>RO</a:t>
                      </a: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 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1.8%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2.3%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2.2%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>
                          <a:effectLst/>
                        </a:rPr>
                        <a:t>0.0%</a:t>
                      </a:r>
                      <a:endParaRPr lang="en-GB" sz="90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i="1" dirty="0">
                          <a:effectLst/>
                        </a:rPr>
                        <a:t>0.0%</a:t>
                      </a: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90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endParaRPr lang="en-GB" sz="1000" dirty="0">
                        <a:solidFill>
                          <a:srgbClr val="0033CC"/>
                        </a:solidFill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161925"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33CC"/>
                          </a:solidFill>
                          <a:effectLst/>
                        </a:rPr>
                        <a:t>From RD to DP in % of national ceilings (max percentage 15% or 25% for some MS)</a:t>
                      </a: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33CC"/>
                          </a:solidFill>
                          <a:effectLst/>
                        </a:rPr>
                        <a:t> </a:t>
                      </a: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i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GB" sz="1200" b="1" i="1" dirty="0" smtClean="0">
                          <a:solidFill>
                            <a:srgbClr val="FF0000"/>
                          </a:solidFill>
                          <a:effectLst/>
                        </a:rPr>
                        <a:t>RD to DP</a:t>
                      </a:r>
                      <a:r>
                        <a:rPr lang="en-GB" sz="1200" b="1" i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GB" sz="1200" b="1" i="1" dirty="0">
                        <a:solidFill>
                          <a:srgbClr val="FF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b="1" i="1" dirty="0">
                        <a:solidFill>
                          <a:srgbClr val="FF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 i="1" dirty="0" smtClean="0">
                          <a:solidFill>
                            <a:srgbClr val="FF0000"/>
                          </a:solidFill>
                          <a:effectLst/>
                        </a:rPr>
                        <a:t>MEUR 3.358,2</a:t>
                      </a:r>
                      <a:r>
                        <a:rPr lang="en-GB" sz="1200" b="1" i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GB" sz="1200" b="1" i="1" dirty="0">
                        <a:solidFill>
                          <a:srgbClr val="FF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33CC"/>
                          </a:solidFill>
                          <a:effectLst/>
                        </a:rPr>
                        <a:t>Financial year</a:t>
                      </a: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33CC"/>
                          </a:solidFill>
                          <a:effectLst/>
                        </a:rPr>
                        <a:t>2015</a:t>
                      </a:r>
                      <a:endParaRPr lang="en-GB" sz="1100" b="1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33CC"/>
                          </a:solidFill>
                          <a:effectLst/>
                        </a:rPr>
                        <a:t>2016</a:t>
                      </a:r>
                      <a:endParaRPr lang="en-GB" sz="1100" b="1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33CC"/>
                          </a:solidFill>
                          <a:effectLst/>
                        </a:rPr>
                        <a:t>2017</a:t>
                      </a:r>
                      <a:endParaRPr lang="en-GB" sz="1100" b="1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33CC"/>
                          </a:solidFill>
                          <a:effectLst/>
                        </a:rPr>
                        <a:t>2018</a:t>
                      </a:r>
                      <a:endParaRPr lang="en-GB" sz="1100" b="1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33CC"/>
                          </a:solidFill>
                          <a:effectLst/>
                        </a:rPr>
                        <a:t>2019</a:t>
                      </a:r>
                      <a:endParaRPr lang="en-GB" sz="1100" b="1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>
                          <a:solidFill>
                            <a:srgbClr val="0033CC"/>
                          </a:solidFill>
                          <a:effectLst/>
                        </a:rPr>
                        <a:t>2020</a:t>
                      </a:r>
                      <a:endParaRPr lang="en-GB" sz="1100" b="1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 b="1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33CC"/>
                          </a:solidFill>
                          <a:effectLst/>
                        </a:rPr>
                        <a:t>Claim year</a:t>
                      </a: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33CC"/>
                          </a:solidFill>
                          <a:effectLst/>
                        </a:rPr>
                        <a:t>2014</a:t>
                      </a:r>
                      <a:endParaRPr lang="en-GB" sz="1100" b="1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33CC"/>
                          </a:solidFill>
                          <a:effectLst/>
                        </a:rPr>
                        <a:t>2015</a:t>
                      </a:r>
                      <a:endParaRPr lang="en-GB" sz="1100" b="1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33CC"/>
                          </a:solidFill>
                          <a:effectLst/>
                        </a:rPr>
                        <a:t>2016</a:t>
                      </a:r>
                      <a:endParaRPr lang="en-GB" sz="1100" b="1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33CC"/>
                          </a:solidFill>
                          <a:effectLst/>
                        </a:rPr>
                        <a:t>2017</a:t>
                      </a:r>
                      <a:endParaRPr lang="en-GB" sz="1100" b="1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33CC"/>
                          </a:solidFill>
                          <a:effectLst/>
                        </a:rPr>
                        <a:t>2018</a:t>
                      </a:r>
                      <a:endParaRPr lang="en-GB" sz="1100" b="1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dirty="0">
                          <a:solidFill>
                            <a:srgbClr val="0033CC"/>
                          </a:solidFill>
                          <a:effectLst/>
                        </a:rPr>
                        <a:t>2019</a:t>
                      </a:r>
                      <a:endParaRPr lang="en-GB" sz="1100" b="1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100" b="1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3542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33CC"/>
                          </a:solidFill>
                          <a:effectLst/>
                        </a:rPr>
                        <a:t>HR</a:t>
                      </a: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15.0%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>
                          <a:effectLst/>
                        </a:rPr>
                        <a:t>15.0%</a:t>
                      </a:r>
                      <a:endParaRPr lang="en-GB" sz="900" b="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15.0%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15.0%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>
                          <a:effectLst/>
                        </a:rPr>
                        <a:t>15.0%</a:t>
                      </a:r>
                      <a:endParaRPr lang="en-GB" sz="900" b="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>
                          <a:effectLst/>
                        </a:rPr>
                        <a:t>15.0%</a:t>
                      </a:r>
                      <a:endParaRPr lang="en-GB" sz="900" b="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900" b="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33CC"/>
                          </a:solidFill>
                          <a:effectLst/>
                        </a:rPr>
                        <a:t>MT</a:t>
                      </a: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0.0%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0.8%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1.6%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>
                          <a:effectLst/>
                        </a:rPr>
                        <a:t>2.4%</a:t>
                      </a:r>
                      <a:endParaRPr lang="en-GB" sz="900" b="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3.1%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3.8%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33CC"/>
                          </a:solidFill>
                          <a:effectLst/>
                        </a:rPr>
                        <a:t>PL</a:t>
                      </a: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25.0%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25.0%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>
                          <a:effectLst/>
                        </a:rPr>
                        <a:t>25.0%</a:t>
                      </a:r>
                      <a:endParaRPr lang="en-GB" sz="900" b="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25.0%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25.0%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25.0%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33CC"/>
                          </a:solidFill>
                          <a:effectLst/>
                        </a:rPr>
                        <a:t>SK</a:t>
                      </a: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>
                          <a:effectLst/>
                        </a:rPr>
                        <a:t>21.3%</a:t>
                      </a:r>
                      <a:endParaRPr lang="en-GB" sz="900" b="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21.3%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>
                          <a:effectLst/>
                        </a:rPr>
                        <a:t>21.3%</a:t>
                      </a:r>
                      <a:endParaRPr lang="en-GB" sz="900" b="0" i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21.3%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21.3%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21.3%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33CC"/>
                          </a:solidFill>
                          <a:effectLst/>
                        </a:rPr>
                        <a:t>HU</a:t>
                      </a:r>
                      <a:endParaRPr lang="en-GB" sz="1100" dirty="0">
                        <a:solidFill>
                          <a:srgbClr val="0033CC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 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15.0%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15.0%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15.0%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15.0%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b="0" i="1" dirty="0">
                          <a:effectLst/>
                        </a:rPr>
                        <a:t>15.0%</a:t>
                      </a: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900" b="0" i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55576" y="1340768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 smtClean="0">
                <a:solidFill>
                  <a:srgbClr val="FF0000"/>
                </a:solidFill>
              </a:rPr>
              <a:t>Net </a:t>
            </a:r>
            <a:r>
              <a:rPr lang="en-GB" sz="1400" dirty="0">
                <a:solidFill>
                  <a:srgbClr val="FF0000"/>
                </a:solidFill>
              </a:rPr>
              <a:t>result</a:t>
            </a:r>
            <a:r>
              <a:rPr lang="en-GB" sz="1400" dirty="0">
                <a:solidFill>
                  <a:srgbClr val="0070C0"/>
                </a:solidFill>
              </a:rPr>
              <a:t> </a:t>
            </a:r>
            <a:r>
              <a:rPr lang="en-GB" sz="1400" b="0" dirty="0">
                <a:solidFill>
                  <a:srgbClr val="0070C0"/>
                </a:solidFill>
              </a:rPr>
              <a:t>of all </a:t>
            </a:r>
            <a:r>
              <a:rPr lang="en-GB" sz="1400" b="0" dirty="0" smtClean="0">
                <a:solidFill>
                  <a:srgbClr val="0070C0"/>
                </a:solidFill>
              </a:rPr>
              <a:t>transfers (possible </a:t>
            </a:r>
            <a:r>
              <a:rPr lang="en-GB" sz="1400" b="0" dirty="0">
                <a:solidFill>
                  <a:srgbClr val="0070C0"/>
                </a:solidFill>
              </a:rPr>
              <a:t>review </a:t>
            </a:r>
            <a:r>
              <a:rPr lang="en-GB" sz="1400" b="0" dirty="0" smtClean="0">
                <a:solidFill>
                  <a:srgbClr val="0070C0"/>
                </a:solidFill>
              </a:rPr>
              <a:t>in </a:t>
            </a:r>
            <a:r>
              <a:rPr lang="en-GB" sz="1400" b="0" dirty="0">
                <a:solidFill>
                  <a:srgbClr val="0070C0"/>
                </a:solidFill>
              </a:rPr>
              <a:t>2017 for the years 2018 and </a:t>
            </a:r>
            <a:r>
              <a:rPr lang="en-GB" sz="1400" b="0" dirty="0" smtClean="0">
                <a:solidFill>
                  <a:srgbClr val="0070C0"/>
                </a:solidFill>
              </a:rPr>
              <a:t>2019)</a:t>
            </a:r>
            <a:r>
              <a:rPr lang="en-GB" sz="1400" dirty="0" smtClean="0">
                <a:solidFill>
                  <a:srgbClr val="0070C0"/>
                </a:solidFill>
              </a:rPr>
              <a:t> = </a:t>
            </a:r>
            <a:r>
              <a:rPr lang="en-GB" sz="1400" dirty="0">
                <a:solidFill>
                  <a:srgbClr val="0070C0"/>
                </a:solidFill>
              </a:rPr>
              <a:t>total transfer from pillar I to pillar II of </a:t>
            </a:r>
            <a:r>
              <a:rPr lang="en-GB" sz="1400" dirty="0">
                <a:solidFill>
                  <a:srgbClr val="FF0000"/>
                </a:solidFill>
              </a:rPr>
              <a:t>EUR 3 billion </a:t>
            </a:r>
            <a:r>
              <a:rPr lang="en-GB" sz="1400" dirty="0">
                <a:solidFill>
                  <a:srgbClr val="0070C0"/>
                </a:solidFill>
              </a:rPr>
              <a:t>over 6 years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5576" y="6218148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BE" sz="1400" dirty="0" err="1" smtClean="0">
                <a:solidFill>
                  <a:srgbClr val="0070C0"/>
                </a:solidFill>
              </a:rPr>
              <a:t>Delegated</a:t>
            </a:r>
            <a:r>
              <a:rPr lang="fr-BE" sz="1400" dirty="0" smtClean="0">
                <a:solidFill>
                  <a:srgbClr val="0070C0"/>
                </a:solidFill>
              </a:rPr>
              <a:t> </a:t>
            </a:r>
            <a:r>
              <a:rPr lang="fr-BE" sz="1400" dirty="0" err="1" smtClean="0">
                <a:solidFill>
                  <a:srgbClr val="0070C0"/>
                </a:solidFill>
              </a:rPr>
              <a:t>act</a:t>
            </a:r>
            <a:r>
              <a:rPr lang="fr-BE" sz="1400" dirty="0" smtClean="0">
                <a:solidFill>
                  <a:srgbClr val="0070C0"/>
                </a:solidFill>
              </a:rPr>
              <a:t> </a:t>
            </a:r>
            <a:r>
              <a:rPr lang="fr-BE" sz="1400" dirty="0" err="1" smtClean="0">
                <a:solidFill>
                  <a:srgbClr val="0070C0"/>
                </a:solidFill>
              </a:rPr>
              <a:t>modifying</a:t>
            </a:r>
            <a:r>
              <a:rPr lang="fr-BE" sz="1400" dirty="0" smtClean="0">
                <a:solidFill>
                  <a:srgbClr val="0070C0"/>
                </a:solidFill>
              </a:rPr>
              <a:t> the DP and RD </a:t>
            </a:r>
            <a:r>
              <a:rPr lang="fr-BE" sz="1400" dirty="0" err="1" smtClean="0">
                <a:solidFill>
                  <a:srgbClr val="0070C0"/>
                </a:solidFill>
              </a:rPr>
              <a:t>financial</a:t>
            </a:r>
            <a:r>
              <a:rPr lang="fr-BE" sz="1400" dirty="0" smtClean="0">
                <a:solidFill>
                  <a:srgbClr val="0070C0"/>
                </a:solidFill>
              </a:rPr>
              <a:t> annexes </a:t>
            </a:r>
            <a:r>
              <a:rPr lang="fr-BE" sz="1400" dirty="0" err="1" smtClean="0">
                <a:solidFill>
                  <a:srgbClr val="0070C0"/>
                </a:solidFill>
              </a:rPr>
              <a:t>published</a:t>
            </a:r>
            <a:r>
              <a:rPr lang="fr-BE" sz="1400" dirty="0" smtClean="0">
                <a:solidFill>
                  <a:srgbClr val="0070C0"/>
                </a:solidFill>
              </a:rPr>
              <a:t> on 23.12.2014 </a:t>
            </a:r>
            <a:r>
              <a:rPr lang="fr-BE" sz="1400" b="0" i="1" dirty="0" smtClean="0">
                <a:solidFill>
                  <a:srgbClr val="0070C0"/>
                </a:solidFill>
              </a:rPr>
              <a:t>(</a:t>
            </a:r>
            <a:r>
              <a:rPr lang="fr-BE" sz="1400" b="0" i="1" dirty="0" err="1" smtClean="0">
                <a:solidFill>
                  <a:srgbClr val="0070C0"/>
                </a:solidFill>
              </a:rPr>
              <a:t>Regulation</a:t>
            </a:r>
            <a:r>
              <a:rPr lang="fr-BE" sz="1400" b="0" i="1" dirty="0" smtClean="0">
                <a:solidFill>
                  <a:srgbClr val="0070C0"/>
                </a:solidFill>
              </a:rPr>
              <a:t> 1378/2014)</a:t>
            </a:r>
            <a:endParaRPr lang="en-GB" sz="1400" b="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50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9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908720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Direct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payments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: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summary</a:t>
            </a:r>
            <a:r>
              <a:rPr lang="fr-BE" sz="2800" dirty="0" smtClean="0">
                <a:solidFill>
                  <a:srgbClr val="00B050"/>
                </a:solidFill>
                <a:latin typeface="Calibri" panose="020F0502020204030204" pitchFamily="34" charset="0"/>
              </a:rPr>
              <a:t> of main </a:t>
            </a:r>
            <a:r>
              <a:rPr lang="fr-BE" sz="2800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decisions</a:t>
            </a:r>
            <a:endParaRPr lang="en-GB" sz="2800" dirty="0">
              <a:solidFill>
                <a:srgbClr val="00B05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483370"/>
              </p:ext>
            </p:extLst>
          </p:nvPr>
        </p:nvGraphicFramePr>
        <p:xfrm>
          <a:off x="179512" y="1455469"/>
          <a:ext cx="8486667" cy="51534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84176"/>
                <a:gridCol w="315602"/>
                <a:gridCol w="291835"/>
                <a:gridCol w="218876"/>
                <a:gridCol w="291835"/>
                <a:gridCol w="218876"/>
                <a:gridCol w="218876"/>
                <a:gridCol w="218876"/>
                <a:gridCol w="218876"/>
                <a:gridCol w="218876"/>
                <a:gridCol w="209550"/>
                <a:gridCol w="291835"/>
                <a:gridCol w="227377"/>
                <a:gridCol w="243582"/>
                <a:gridCol w="221147"/>
                <a:gridCol w="205122"/>
                <a:gridCol w="221147"/>
                <a:gridCol w="243582"/>
                <a:gridCol w="243582"/>
                <a:gridCol w="221147"/>
                <a:gridCol w="221147"/>
                <a:gridCol w="221147"/>
                <a:gridCol w="221147"/>
                <a:gridCol w="256402"/>
                <a:gridCol w="182686"/>
                <a:gridCol w="243582"/>
                <a:gridCol w="179482"/>
                <a:gridCol w="243582"/>
                <a:gridCol w="243582"/>
                <a:gridCol w="349135"/>
              </a:tblGrid>
              <a:tr h="731693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BE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BG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CZ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DK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DE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EE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IE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EL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ES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FR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HR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IT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CY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LV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LT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LU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HU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MT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NL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AT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PL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PT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RO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SI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SK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FI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SE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UK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63043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SAPS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63043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Regionalised </a:t>
                      </a:r>
                      <a:r>
                        <a:rPr lang="en-GB" sz="1200" b="1" u="none" strike="noStrike" dirty="0" smtClean="0">
                          <a:effectLst/>
                          <a:latin typeface="Calibri" panose="020F0502020204030204" pitchFamily="34" charset="0"/>
                        </a:rPr>
                        <a:t>BPS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63043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Redistributive payment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63043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No reduction of payment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63914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 smtClean="0">
                          <a:effectLst/>
                          <a:latin typeface="Calibri" panose="020F0502020204030204" pitchFamily="34" charset="0"/>
                        </a:rPr>
                        <a:t>ANC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63043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VCS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27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63043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SFS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√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rgbClr val="0033CC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33CC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5E9EFF"/>
                        </a:gs>
                        <a:gs pos="39999">
                          <a:srgbClr val="85C2FF"/>
                        </a:gs>
                        <a:gs pos="70000">
                          <a:srgbClr val="C4D6EB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461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7376</TotalTime>
  <Words>2440</Words>
  <Application>Microsoft Office PowerPoint</Application>
  <PresentationFormat>On-screen Show (4:3)</PresentationFormat>
  <Paragraphs>1251</Paragraphs>
  <Slides>20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2_Slide_Master</vt:lpstr>
      <vt:lpstr>1_Slide_Master</vt:lpstr>
      <vt:lpstr>Worksheet</vt:lpstr>
      <vt:lpstr>The CAP towards 2020  Implementation of the new system of direct payments  MS notifications   Civil Dialogue Group 7 May 2015  </vt:lpstr>
      <vt:lpstr>New design of direct payments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BOURJOU Marie (AGRI)</cp:lastModifiedBy>
  <cp:revision>535</cp:revision>
  <cp:lastPrinted>2015-01-28T15:32:34Z</cp:lastPrinted>
  <dcterms:created xsi:type="dcterms:W3CDTF">2011-10-28T10:25:18Z</dcterms:created>
  <dcterms:modified xsi:type="dcterms:W3CDTF">2015-04-22T20:07:08Z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203672694</vt:i4>
  </property>
  <property fmtid="{D5CDD505-2E9C-101B-9397-08002B2CF9AE}" pid="3" name="_NewReviewCycle">
    <vt:lpwstr/>
  </property>
  <property fmtid="{D5CDD505-2E9C-101B-9397-08002B2CF9AE}" pid="4" name="_EmailSubject">
    <vt:lpwstr>Presentation for Q&amp;A RD tomorrow</vt:lpwstr>
  </property>
  <property fmtid="{D5CDD505-2E9C-101B-9397-08002B2CF9AE}" pid="5" name="_AuthorEmail">
    <vt:lpwstr>Marie.BOURJOU@ec.europa.eu</vt:lpwstr>
  </property>
  <property fmtid="{D5CDD505-2E9C-101B-9397-08002B2CF9AE}" pid="6" name="_AuthorEmailDisplayName">
    <vt:lpwstr>BOURJOU Marie (AGRI)</vt:lpwstr>
  </property>
  <property fmtid="{D5CDD505-2E9C-101B-9397-08002B2CF9AE}" pid="7" name="_PreviousAdHocReviewCycleID">
    <vt:i4>-371243948</vt:i4>
  </property>
</Properties>
</file>