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  <p:sldMasterId id="2147483684" r:id="rId2"/>
    <p:sldMasterId id="2147485986" r:id="rId3"/>
  </p:sldMasterIdLst>
  <p:notesMasterIdLst>
    <p:notesMasterId r:id="rId10"/>
  </p:notesMasterIdLst>
  <p:handoutMasterIdLst>
    <p:handoutMasterId r:id="rId11"/>
  </p:handoutMasterIdLst>
  <p:sldIdLst>
    <p:sldId id="453" r:id="rId4"/>
    <p:sldId id="446" r:id="rId5"/>
    <p:sldId id="434" r:id="rId6"/>
    <p:sldId id="445" r:id="rId7"/>
    <p:sldId id="450" r:id="rId8"/>
    <p:sldId id="454" r:id="rId9"/>
  </p:sldIdLst>
  <p:sldSz cx="9144000" cy="6858000" type="screen4x3"/>
  <p:notesSz cx="67691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0033CC"/>
    <a:srgbClr val="0F5494"/>
    <a:srgbClr val="336699"/>
    <a:srgbClr val="3166CF"/>
    <a:srgbClr val="339933"/>
    <a:srgbClr val="A50021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57660" autoAdjust="0"/>
  </p:normalViewPr>
  <p:slideViewPr>
    <p:cSldViewPr>
      <p:cViewPr>
        <p:scale>
          <a:sx n="96" d="100"/>
          <a:sy n="96" d="100"/>
        </p:scale>
        <p:origin x="-972" y="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3507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3507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6200A68-487F-4FCC-BC46-0A97F9945B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701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3507" y="1"/>
            <a:ext cx="2934015" cy="495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42950"/>
            <a:ext cx="4954588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78" y="4705072"/>
            <a:ext cx="5414331" cy="445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3507" y="9408563"/>
            <a:ext cx="2934015" cy="495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969" tIns="45484" rIns="90969" bIns="4548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C5261ED-6D1F-4473-A8B6-2E05B5BEA9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384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1pPr>
            <a:lvl2pPr marL="738047" indent="-283864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2pPr>
            <a:lvl3pPr marL="1135456" indent="-227091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3pPr>
            <a:lvl4pPr marL="1589639" indent="-227091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4pPr>
            <a:lvl5pPr marL="2043821" indent="-227091" eaLnBrk="0" hangingPunct="0">
              <a:defRPr sz="7500" b="1">
                <a:solidFill>
                  <a:srgbClr val="FFD624"/>
                </a:solidFill>
                <a:latin typeface="Verdana" pitchFamily="34" charset="0"/>
              </a:defRPr>
            </a:lvl5pPr>
            <a:lvl6pPr marL="2498004" indent="-227091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6pPr>
            <a:lvl7pPr marL="2952186" indent="-227091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7pPr>
            <a:lvl8pPr marL="3406369" indent="-227091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8pPr>
            <a:lvl9pPr marL="3860551" indent="-227091" eaLnBrk="0" fontAlgn="base" hangingPunct="0">
              <a:spcBef>
                <a:spcPct val="0"/>
              </a:spcBef>
              <a:spcAft>
                <a:spcPct val="0"/>
              </a:spcAft>
              <a:defRPr sz="75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CE7A8EAB-B510-46EB-8A8E-220AC0BAFF93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9BD50BE-BE1E-4B89-A457-5890D8E1C9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786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6E30E-9141-4D5D-BB96-D1173AE905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71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A49AB-FBC3-4B1D-8208-3FA9B4E9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325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E74C1-5CF2-4FD8-AEB0-78584F4D5A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462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1E99-97AA-4D51-8CC5-682E718923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317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4151313"/>
            <a:ext cx="2316162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1313"/>
            <a:ext cx="1811338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8850"/>
            <a:ext cx="2127250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2767013"/>
            <a:ext cx="100171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724150"/>
            <a:ext cx="1000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958850"/>
            <a:ext cx="20002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DC7D9064-6581-42D3-833B-7810A1F1F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20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8B37B9EA-AF85-4FB8-9FB0-E03D3DC8DB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194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04E71A5A-7FB8-4968-9CDA-901C92A990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65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09D60-8BE9-4B21-82C4-33D2BFF10A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30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A0A55-4919-4333-8892-43BEEB101B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526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9A44D6-280C-48E8-8651-B6CE61B774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63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E8264B0-9C1B-4CEE-BC76-2AFF1B6228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592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DE1FC-90AA-49E0-9C79-377A71A430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010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1855A-F1B8-4911-999F-E5399D3669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2590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D280F-8755-40B9-BAD6-E6B7A0C135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989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0C4B9-036C-4E4D-BBE4-81EE776778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597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EE23B-67F6-4C3B-99D1-26109EE338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7285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C45A0-F299-41E8-B911-5FFC8D0530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9505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75C02-F00D-45E0-A98D-CA61D620F62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790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 smtClean="0">
              <a:solidFill>
                <a:srgbClr val="FF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63" y="323850"/>
            <a:ext cx="1814512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7313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7135E4B-1257-4349-8BC2-F66C29F0A40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02844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C6317836-D356-4D33-B9B6-ABE6ED2F9B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5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727C7-70AD-457A-9E17-1CD484FD08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90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B33C3-12B0-4B07-9D2B-4688ACEE57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57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54DA7-67F4-477B-9A33-C9CC6A7DDE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91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1BD19-87A9-4114-8CD3-A8414F6024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11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4D431-0EE8-4975-8F3E-BCA345A916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11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6FBE5-A0CA-4854-BF11-11856AE305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3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7135E4B-1257-4349-8BC2-F66C29F0A4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80" r:id="rId1"/>
    <p:sldLayoutId id="2147485981" r:id="rId2"/>
    <p:sldLayoutId id="2147485982" r:id="rId3"/>
    <p:sldLayoutId id="2147485960" r:id="rId4"/>
    <p:sldLayoutId id="2147485961" r:id="rId5"/>
    <p:sldLayoutId id="2147485962" r:id="rId6"/>
    <p:sldLayoutId id="2147485963" r:id="rId7"/>
    <p:sldLayoutId id="2147485964" r:id="rId8"/>
    <p:sldLayoutId id="2147485965" r:id="rId9"/>
    <p:sldLayoutId id="2147485966" r:id="rId10"/>
    <p:sldLayoutId id="2147485967" r:id="rId11"/>
    <p:sldLayoutId id="2147485968" r:id="rId12"/>
    <p:sldLayoutId id="214748596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0A6F3B-3283-4DD1-807A-4086158C37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83" r:id="rId1"/>
    <p:sldLayoutId id="2147485984" r:id="rId2"/>
    <p:sldLayoutId id="2147485985" r:id="rId3"/>
    <p:sldLayoutId id="2147485970" r:id="rId4"/>
    <p:sldLayoutId id="2147485971" r:id="rId5"/>
    <p:sldLayoutId id="2147485972" r:id="rId6"/>
    <p:sldLayoutId id="2147485973" r:id="rId7"/>
    <p:sldLayoutId id="2147485974" r:id="rId8"/>
    <p:sldLayoutId id="2147485975" r:id="rId9"/>
    <p:sldLayoutId id="2147485976" r:id="rId10"/>
    <p:sldLayoutId id="2147485977" r:id="rId11"/>
    <p:sldLayoutId id="2147485978" r:id="rId12"/>
    <p:sldLayoutId id="214748597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7135E4B-1257-4349-8BC2-F66C29F0A40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8007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987" r:id="rId1"/>
  </p:sldLayoutIdLst>
  <p:hf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F5494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42A62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ubtitle 2"/>
          <p:cNvSpPr txBox="1">
            <a:spLocks/>
          </p:cNvSpPr>
          <p:nvPr/>
        </p:nvSpPr>
        <p:spPr bwMode="auto">
          <a:xfrm>
            <a:off x="611188" y="4797425"/>
            <a:ext cx="838993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Clr>
                <a:srgbClr val="0F5494"/>
              </a:buClr>
            </a:pPr>
            <a:endParaRPr lang="en-GB" altLang="en-US" sz="2000" dirty="0">
              <a:solidFill>
                <a:schemeClr val="bg1"/>
              </a:solidFill>
            </a:endParaRPr>
          </a:p>
          <a:p>
            <a:pPr>
              <a:spcBef>
                <a:spcPct val="20000"/>
              </a:spcBef>
              <a:buClr>
                <a:srgbClr val="0F5494"/>
              </a:buClr>
            </a:pPr>
            <a:r>
              <a:rPr lang="en-GB" altLang="en-US" sz="1600" dirty="0">
                <a:solidFill>
                  <a:schemeClr val="bg1"/>
                </a:solidFill>
              </a:rPr>
              <a:t>European Commission </a:t>
            </a:r>
          </a:p>
          <a:p>
            <a:pPr>
              <a:spcBef>
                <a:spcPct val="20000"/>
              </a:spcBef>
              <a:buClr>
                <a:srgbClr val="0F5494"/>
              </a:buClr>
            </a:pPr>
            <a:r>
              <a:rPr lang="en-US" altLang="en-US" sz="1600" dirty="0">
                <a:solidFill>
                  <a:schemeClr val="bg1"/>
                </a:solidFill>
              </a:rPr>
              <a:t>DG Agriculture and Rural Development </a:t>
            </a:r>
          </a:p>
          <a:p>
            <a:pPr>
              <a:spcBef>
                <a:spcPct val="20000"/>
              </a:spcBef>
              <a:buClr>
                <a:srgbClr val="0F5494"/>
              </a:buClr>
            </a:pPr>
            <a:r>
              <a:rPr lang="en-US" altLang="en-US" sz="1600" dirty="0">
                <a:solidFill>
                  <a:schemeClr val="bg1"/>
                </a:solidFill>
              </a:rPr>
              <a:t>Unit D1 – </a:t>
            </a:r>
            <a:r>
              <a:rPr lang="en-US" altLang="en-US" sz="1600" dirty="0" smtClean="0">
                <a:solidFill>
                  <a:schemeClr val="bg1"/>
                </a:solidFill>
              </a:rPr>
              <a:t>Silvia REZESSY</a:t>
            </a:r>
            <a:endParaRPr lang="en-US" altLang="en-US" sz="1600" dirty="0">
              <a:solidFill>
                <a:schemeClr val="bg1"/>
              </a:solidFill>
            </a:endParaRPr>
          </a:p>
        </p:txBody>
      </p:sp>
      <p:sp>
        <p:nvSpPr>
          <p:cNvPr id="4099" name="Title 1"/>
          <p:cNvSpPr txBox="1">
            <a:spLocks/>
          </p:cNvSpPr>
          <p:nvPr/>
        </p:nvSpPr>
        <p:spPr bwMode="auto">
          <a:xfrm>
            <a:off x="288925" y="2392363"/>
            <a:ext cx="878522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n-GB" altLang="en-US" sz="3200" dirty="0" smtClean="0"/>
              <a:t/>
            </a:r>
            <a:br>
              <a:rPr lang="en-GB" altLang="en-US" sz="3200" dirty="0" smtClean="0"/>
            </a:br>
            <a:r>
              <a:rPr lang="en-GB" altLang="en-US" sz="3200" dirty="0" smtClean="0"/>
              <a:t/>
            </a:r>
            <a:br>
              <a:rPr lang="en-GB" altLang="en-US" sz="3200" dirty="0" smtClean="0"/>
            </a:br>
            <a:r>
              <a:rPr lang="en-GB" altLang="en-US" sz="3200" dirty="0" smtClean="0"/>
              <a:t>The YOUNG FARMER payment </a:t>
            </a:r>
            <a:r>
              <a:rPr lang="en-GB" altLang="en-US" sz="2000" dirty="0" smtClean="0">
                <a:solidFill>
                  <a:schemeClr val="bg1"/>
                </a:solidFill>
              </a:rPr>
              <a:t> </a:t>
            </a:r>
          </a:p>
          <a:p>
            <a:pPr>
              <a:defRPr/>
            </a:pPr>
            <a:r>
              <a:rPr lang="en-GB" altLang="en-US" sz="2000" dirty="0">
                <a:solidFill>
                  <a:schemeClr val="bg1"/>
                </a:solidFill>
              </a:rPr>
              <a:t>	</a:t>
            </a:r>
            <a:endParaRPr lang="en-GB" altLang="en-US" sz="20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GB" altLang="en-US" sz="2000" dirty="0">
                <a:solidFill>
                  <a:schemeClr val="bg1"/>
                </a:solidFill>
              </a:rPr>
              <a:t>	</a:t>
            </a:r>
            <a:r>
              <a:rPr lang="en-GB" altLang="en-US" sz="2000" dirty="0" smtClean="0">
                <a:solidFill>
                  <a:schemeClr val="bg1"/>
                </a:solidFill>
              </a:rPr>
              <a:t>Civil Dialogue Group </a:t>
            </a:r>
            <a:br>
              <a:rPr lang="en-GB" altLang="en-US" sz="2000" dirty="0" smtClean="0">
                <a:solidFill>
                  <a:schemeClr val="bg1"/>
                </a:solidFill>
              </a:rPr>
            </a:br>
            <a:r>
              <a:rPr lang="en-GB" sz="2000" cap="small" dirty="0" smtClean="0">
                <a:solidFill>
                  <a:schemeClr val="bg1"/>
                </a:solidFill>
              </a:rPr>
              <a:t>CDG DIRECT PAYMENTS AND GREENING</a:t>
            </a:r>
            <a:endParaRPr lang="fr-BE" sz="20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GB" altLang="en-US" sz="2000" dirty="0" smtClean="0">
                <a:solidFill>
                  <a:schemeClr val="bg1"/>
                </a:solidFill>
              </a:rPr>
              <a:t>	Brussels – 7 May 2015</a:t>
            </a:r>
            <a:br>
              <a:rPr lang="en-GB" altLang="en-US" sz="2000" dirty="0" smtClean="0">
                <a:solidFill>
                  <a:schemeClr val="bg1"/>
                </a:solidFill>
              </a:rPr>
            </a:br>
            <a:endParaRPr lang="en-GB" altLang="en-US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53A8594-226C-4340-8A84-35042B53B28D}" type="slidenum">
              <a:rPr lang="en-GB" sz="1000" smtClean="0">
                <a:solidFill>
                  <a:schemeClr val="bg1"/>
                </a:solidFill>
              </a:rPr>
              <a:pPr eaLnBrk="1" hangingPunct="1"/>
              <a:t>2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96975"/>
            <a:ext cx="8585200" cy="504825"/>
          </a:xfrm>
        </p:spPr>
        <p:txBody>
          <a:bodyPr/>
          <a:lstStyle/>
          <a:p>
            <a:pPr eaLnBrk="1" hangingPunct="1"/>
            <a:r>
              <a:rPr lang="en-GB" dirty="0" smtClean="0"/>
              <a:t>Young farmer payment 1/2</a:t>
            </a:r>
          </a:p>
        </p:txBody>
      </p:sp>
      <p:sp>
        <p:nvSpPr>
          <p:cNvPr id="46084" name="Content Placeholder 2"/>
          <p:cNvSpPr>
            <a:spLocks noGrp="1"/>
          </p:cNvSpPr>
          <p:nvPr>
            <p:ph idx="1"/>
          </p:nvPr>
        </p:nvSpPr>
        <p:spPr>
          <a:xfrm>
            <a:off x="250825" y="1773238"/>
            <a:ext cx="8582025" cy="4751387"/>
          </a:xfrm>
        </p:spPr>
        <p:txBody>
          <a:bodyPr/>
          <a:lstStyle/>
          <a:p>
            <a:pPr marL="0" indent="0">
              <a:spcAft>
                <a:spcPts val="600"/>
              </a:spcAft>
              <a:buClrTx/>
            </a:pPr>
            <a:r>
              <a:rPr lang="en-GB" b="1" dirty="0" smtClean="0"/>
              <a:t>General rules</a:t>
            </a:r>
          </a:p>
          <a:p>
            <a:pPr marL="0" indent="0">
              <a:spcAft>
                <a:spcPts val="600"/>
              </a:spcAft>
              <a:buClrTx/>
            </a:pPr>
            <a:endParaRPr lang="en-GB" b="1" dirty="0" smtClean="0"/>
          </a:p>
          <a:p>
            <a:pPr marL="0" indent="0">
              <a:spcAft>
                <a:spcPts val="600"/>
              </a:spcAft>
              <a:buClrTx/>
              <a:buFont typeface="Courier New" pitchFamily="49" charset="0"/>
              <a:buChar char="o"/>
            </a:pPr>
            <a:r>
              <a:rPr lang="fr-BE" sz="1400" dirty="0" smtClean="0">
                <a:solidFill>
                  <a:schemeClr val="tx1"/>
                </a:solidFill>
              </a:rPr>
              <a:t> Eligible </a:t>
            </a:r>
            <a:r>
              <a:rPr lang="fr-BE" sz="1400" dirty="0" err="1" smtClean="0">
                <a:solidFill>
                  <a:schemeClr val="tx1"/>
                </a:solidFill>
              </a:rPr>
              <a:t>farmers</a:t>
            </a:r>
            <a:r>
              <a:rPr lang="fr-BE" sz="1400" dirty="0" smtClean="0">
                <a:solidFill>
                  <a:schemeClr val="tx1"/>
                </a:solidFill>
              </a:rPr>
              <a:t>:</a:t>
            </a:r>
          </a:p>
          <a:p>
            <a:pPr lvl="1">
              <a:spcAft>
                <a:spcPts val="600"/>
              </a:spcAft>
              <a:buClrTx/>
              <a:buFont typeface="Courier New" pitchFamily="49" charset="0"/>
              <a:buChar char="o"/>
            </a:pPr>
            <a:r>
              <a:rPr lang="fr-BE" sz="1400" dirty="0" smtClean="0"/>
              <a:t>setting up for the first time </a:t>
            </a:r>
          </a:p>
          <a:p>
            <a:pPr lvl="1">
              <a:spcAft>
                <a:spcPts val="600"/>
              </a:spcAft>
              <a:buClrTx/>
              <a:buFont typeface="Courier New" pitchFamily="49" charset="0"/>
              <a:buChar char="o"/>
            </a:pPr>
            <a:r>
              <a:rPr lang="fr-BE" sz="1400" dirty="0" smtClean="0"/>
              <a:t>no more </a:t>
            </a:r>
            <a:r>
              <a:rPr lang="fr-BE" sz="1400" dirty="0" err="1" smtClean="0"/>
              <a:t>than</a:t>
            </a:r>
            <a:r>
              <a:rPr lang="fr-BE" sz="1400" dirty="0" smtClean="0"/>
              <a:t> 40 </a:t>
            </a:r>
            <a:r>
              <a:rPr lang="fr-BE" sz="1400" dirty="0" err="1" smtClean="0"/>
              <a:t>years</a:t>
            </a:r>
            <a:r>
              <a:rPr lang="fr-BE" sz="1400" dirty="0" smtClean="0"/>
              <a:t> of </a:t>
            </a:r>
            <a:r>
              <a:rPr lang="fr-BE" sz="1400" dirty="0" err="1" smtClean="0"/>
              <a:t>age</a:t>
            </a:r>
            <a:r>
              <a:rPr lang="fr-BE" sz="1400" dirty="0" smtClean="0"/>
              <a:t> in the </a:t>
            </a:r>
            <a:r>
              <a:rPr lang="fr-BE" sz="1400" dirty="0" err="1" smtClean="0"/>
              <a:t>year</a:t>
            </a:r>
            <a:r>
              <a:rPr lang="fr-BE" sz="1400" dirty="0" smtClean="0"/>
              <a:t> of </a:t>
            </a:r>
            <a:r>
              <a:rPr lang="fr-BE" sz="1400" dirty="0" err="1" smtClean="0"/>
              <a:t>their</a:t>
            </a:r>
            <a:r>
              <a:rPr lang="fr-BE" sz="1400" dirty="0" smtClean="0"/>
              <a:t> first application for the </a:t>
            </a:r>
            <a:r>
              <a:rPr lang="fr-BE" sz="1400" dirty="0" err="1" smtClean="0"/>
              <a:t>scheme</a:t>
            </a:r>
            <a:endParaRPr lang="fr-BE" sz="1400" dirty="0" smtClean="0"/>
          </a:p>
          <a:p>
            <a:pPr lvl="1">
              <a:spcAft>
                <a:spcPts val="600"/>
              </a:spcAft>
              <a:buClrTx/>
              <a:buFont typeface="Courier New" pitchFamily="49" charset="0"/>
              <a:buChar char="o"/>
            </a:pPr>
            <a:r>
              <a:rPr lang="fr-BE" sz="1400" i="1" dirty="0" smtClean="0"/>
              <a:t>(MS </a:t>
            </a:r>
            <a:r>
              <a:rPr lang="fr-BE" sz="1400" i="1" dirty="0" err="1" smtClean="0"/>
              <a:t>choice</a:t>
            </a:r>
            <a:r>
              <a:rPr lang="fr-BE" sz="1400" i="1" dirty="0" smtClean="0"/>
              <a:t>) </a:t>
            </a:r>
            <a:r>
              <a:rPr lang="fr-BE" sz="1400" i="1" dirty="0" err="1" smtClean="0"/>
              <a:t>possessing</a:t>
            </a:r>
            <a:r>
              <a:rPr lang="fr-BE" sz="1400" i="1" dirty="0" smtClean="0"/>
              <a:t> </a:t>
            </a:r>
            <a:r>
              <a:rPr lang="fr-BE" sz="1400" i="1" dirty="0" err="1" smtClean="0"/>
              <a:t>appropriate</a:t>
            </a:r>
            <a:r>
              <a:rPr lang="fr-BE" sz="1400" i="1" dirty="0" smtClean="0"/>
              <a:t> </a:t>
            </a:r>
            <a:r>
              <a:rPr lang="fr-BE" sz="1400" i="1" dirty="0" err="1" smtClean="0"/>
              <a:t>skills</a:t>
            </a:r>
            <a:r>
              <a:rPr lang="fr-BE" sz="1400" i="1" dirty="0" smtClean="0"/>
              <a:t> and/or training </a:t>
            </a:r>
            <a:r>
              <a:rPr lang="fr-BE" sz="1400" i="1" dirty="0" err="1" smtClean="0"/>
              <a:t>requirements</a:t>
            </a:r>
            <a:r>
              <a:rPr lang="fr-BE" sz="1400" i="1" dirty="0" smtClean="0"/>
              <a:t> </a:t>
            </a:r>
            <a:r>
              <a:rPr lang="fr-BE" sz="1400" i="1" dirty="0" err="1" smtClean="0"/>
              <a:t>defined</a:t>
            </a:r>
            <a:r>
              <a:rPr lang="fr-BE" sz="1400" i="1" dirty="0" smtClean="0"/>
              <a:t> by MS</a:t>
            </a:r>
          </a:p>
          <a:p>
            <a:pPr marL="457200" lvl="1" indent="0">
              <a:spcAft>
                <a:spcPts val="600"/>
              </a:spcAft>
              <a:buClrTx/>
              <a:buNone/>
            </a:pPr>
            <a:endParaRPr lang="en-GB" sz="1400" i="1" dirty="0" smtClean="0"/>
          </a:p>
          <a:p>
            <a:pPr marL="0" lvl="1" indent="0">
              <a:spcAft>
                <a:spcPts val="600"/>
              </a:spcAft>
              <a:buClrTx/>
              <a:buFont typeface="Courier New" pitchFamily="49" charset="0"/>
              <a:buChar char="o"/>
            </a:pPr>
            <a:r>
              <a:rPr lang="fr-BE" sz="1400" dirty="0" smtClean="0">
                <a:solidFill>
                  <a:schemeClr val="tx1"/>
                </a:solidFill>
              </a:rPr>
              <a:t> </a:t>
            </a:r>
            <a:r>
              <a:rPr lang="fr-BE" sz="1400" dirty="0" err="1" smtClean="0">
                <a:solidFill>
                  <a:schemeClr val="tx1"/>
                </a:solidFill>
              </a:rPr>
              <a:t>Payment</a:t>
            </a:r>
            <a:r>
              <a:rPr lang="fr-BE" sz="1400" dirty="0" smtClean="0">
                <a:solidFill>
                  <a:schemeClr val="tx1"/>
                </a:solidFill>
              </a:rPr>
              <a:t> </a:t>
            </a:r>
            <a:r>
              <a:rPr lang="fr-BE" sz="1400" dirty="0" err="1" smtClean="0">
                <a:solidFill>
                  <a:schemeClr val="tx1"/>
                </a:solidFill>
              </a:rPr>
              <a:t>granted</a:t>
            </a:r>
            <a:r>
              <a:rPr lang="fr-BE" sz="1400" dirty="0" smtClean="0">
                <a:solidFill>
                  <a:schemeClr val="tx1"/>
                </a:solidFill>
              </a:rPr>
              <a:t> for a </a:t>
            </a:r>
            <a:r>
              <a:rPr lang="fr-BE" sz="1400" dirty="0" err="1" smtClean="0">
                <a:solidFill>
                  <a:schemeClr val="tx1"/>
                </a:solidFill>
              </a:rPr>
              <a:t>period</a:t>
            </a:r>
            <a:r>
              <a:rPr lang="fr-BE" sz="1400" dirty="0" smtClean="0">
                <a:solidFill>
                  <a:schemeClr val="tx1"/>
                </a:solidFill>
              </a:rPr>
              <a:t> of maximum five </a:t>
            </a:r>
            <a:r>
              <a:rPr lang="fr-BE" sz="1400" dirty="0" err="1" smtClean="0">
                <a:solidFill>
                  <a:schemeClr val="tx1"/>
                </a:solidFill>
              </a:rPr>
              <a:t>years</a:t>
            </a:r>
            <a:r>
              <a:rPr lang="fr-BE" sz="1400" dirty="0" smtClean="0">
                <a:solidFill>
                  <a:schemeClr val="tx1"/>
                </a:solidFill>
              </a:rPr>
              <a:t> (</a:t>
            </a:r>
            <a:r>
              <a:rPr lang="fr-BE" sz="1400" dirty="0" err="1" smtClean="0">
                <a:solidFill>
                  <a:schemeClr val="tx1"/>
                </a:solidFill>
              </a:rPr>
              <a:t>linked</a:t>
            </a:r>
            <a:r>
              <a:rPr lang="fr-BE" sz="1400" dirty="0" smtClean="0">
                <a:solidFill>
                  <a:schemeClr val="tx1"/>
                </a:solidFill>
              </a:rPr>
              <a:t> to the setting up and the first application for the </a:t>
            </a:r>
            <a:r>
              <a:rPr lang="fr-BE" sz="1400" dirty="0" err="1" smtClean="0">
                <a:solidFill>
                  <a:schemeClr val="tx1"/>
                </a:solidFill>
              </a:rPr>
              <a:t>scheme</a:t>
            </a:r>
            <a:r>
              <a:rPr lang="fr-BE" sz="1400" dirty="0" smtClean="0">
                <a:solidFill>
                  <a:schemeClr val="tx1"/>
                </a:solidFill>
              </a:rPr>
              <a:t>), </a:t>
            </a:r>
            <a:r>
              <a:rPr lang="fr-BE" sz="1400" dirty="0" smtClean="0"/>
              <a:t>not </a:t>
            </a:r>
            <a:r>
              <a:rPr lang="fr-BE" sz="1400" dirty="0" err="1"/>
              <a:t>operational</a:t>
            </a:r>
            <a:r>
              <a:rPr lang="fr-BE" sz="1400" dirty="0"/>
              <a:t> </a:t>
            </a:r>
            <a:r>
              <a:rPr lang="fr-BE" sz="1400" dirty="0" err="1" smtClean="0"/>
              <a:t>aid</a:t>
            </a:r>
            <a:endParaRPr lang="fr-BE" sz="1400" dirty="0"/>
          </a:p>
          <a:p>
            <a:pPr marL="0" indent="0">
              <a:spcAft>
                <a:spcPts val="600"/>
              </a:spcAft>
              <a:buClrTx/>
            </a:pPr>
            <a:endParaRPr lang="fr-BE" sz="1400" dirty="0" smtClean="0">
              <a:solidFill>
                <a:schemeClr val="tx1"/>
              </a:solidFill>
            </a:endParaRPr>
          </a:p>
          <a:p>
            <a:pPr marL="0" indent="0">
              <a:spcAft>
                <a:spcPts val="600"/>
              </a:spcAft>
              <a:buClrTx/>
              <a:buFont typeface="Courier New" pitchFamily="49" charset="0"/>
              <a:buChar char="o"/>
            </a:pPr>
            <a:r>
              <a:rPr lang="fr-BE" sz="1400" dirty="0" smtClean="0">
                <a:solidFill>
                  <a:schemeClr val="tx1"/>
                </a:solidFill>
              </a:rPr>
              <a:t> </a:t>
            </a:r>
            <a:r>
              <a:rPr lang="fr-BE" sz="1400" dirty="0" err="1" smtClean="0">
                <a:solidFill>
                  <a:schemeClr val="tx1"/>
                </a:solidFill>
              </a:rPr>
              <a:t>Ceiling</a:t>
            </a:r>
            <a:r>
              <a:rPr lang="fr-BE" sz="1400" dirty="0" smtClean="0">
                <a:solidFill>
                  <a:schemeClr val="tx1"/>
                </a:solidFill>
              </a:rPr>
              <a:t>: up to 2 % of the direct </a:t>
            </a:r>
            <a:r>
              <a:rPr lang="fr-BE" sz="1400" dirty="0" err="1" smtClean="0">
                <a:solidFill>
                  <a:schemeClr val="tx1"/>
                </a:solidFill>
              </a:rPr>
              <a:t>payments</a:t>
            </a:r>
            <a:r>
              <a:rPr lang="fr-BE" sz="1400" dirty="0" smtClean="0">
                <a:solidFill>
                  <a:schemeClr val="tx1"/>
                </a:solidFill>
              </a:rPr>
              <a:t>' </a:t>
            </a:r>
            <a:r>
              <a:rPr lang="fr-BE" sz="1400" dirty="0" err="1" smtClean="0">
                <a:solidFill>
                  <a:schemeClr val="tx1"/>
                </a:solidFill>
              </a:rPr>
              <a:t>envelope</a:t>
            </a:r>
            <a:endParaRPr lang="fr-BE" sz="1400" dirty="0" smtClean="0">
              <a:solidFill>
                <a:schemeClr val="tx1"/>
              </a:solidFill>
            </a:endParaRPr>
          </a:p>
          <a:p>
            <a:pPr marL="0" indent="0">
              <a:spcAft>
                <a:spcPts val="600"/>
              </a:spcAft>
              <a:buClrTx/>
            </a:pPr>
            <a:endParaRPr lang="fr-BE" sz="1400" dirty="0" smtClean="0">
              <a:solidFill>
                <a:schemeClr val="tx1"/>
              </a:solidFill>
            </a:endParaRPr>
          </a:p>
          <a:p>
            <a:pPr marL="0" indent="0">
              <a:spcAft>
                <a:spcPts val="600"/>
              </a:spcAft>
              <a:buClrTx/>
              <a:buFont typeface="Courier New" pitchFamily="49" charset="0"/>
              <a:buChar char="o"/>
            </a:pPr>
            <a:r>
              <a:rPr lang="fr-BE" sz="1400" dirty="0" smtClean="0">
                <a:solidFill>
                  <a:schemeClr val="tx1"/>
                </a:solidFill>
              </a:rPr>
              <a:t> </a:t>
            </a:r>
            <a:r>
              <a:rPr lang="fr-BE" sz="1400" dirty="0" err="1" smtClean="0">
                <a:solidFill>
                  <a:schemeClr val="tx1"/>
                </a:solidFill>
              </a:rPr>
              <a:t>Amount</a:t>
            </a:r>
            <a:r>
              <a:rPr lang="fr-BE" sz="1400" dirty="0" smtClean="0">
                <a:solidFill>
                  <a:schemeClr val="tx1"/>
                </a:solidFill>
              </a:rPr>
              <a:t> of the </a:t>
            </a:r>
            <a:r>
              <a:rPr lang="fr-BE" sz="1400" dirty="0" err="1" smtClean="0">
                <a:solidFill>
                  <a:schemeClr val="tx1"/>
                </a:solidFill>
              </a:rPr>
              <a:t>payment</a:t>
            </a:r>
            <a:r>
              <a:rPr lang="fr-BE" sz="1400" dirty="0" smtClean="0">
                <a:solidFill>
                  <a:schemeClr val="tx1"/>
                </a:solidFill>
              </a:rPr>
              <a:t> </a:t>
            </a:r>
            <a:r>
              <a:rPr lang="fr-BE" sz="1400" dirty="0" err="1" smtClean="0">
                <a:solidFill>
                  <a:schemeClr val="tx1"/>
                </a:solidFill>
              </a:rPr>
              <a:t>depends</a:t>
            </a:r>
            <a:r>
              <a:rPr lang="fr-BE" sz="1400" dirty="0" smtClean="0">
                <a:solidFill>
                  <a:schemeClr val="tx1"/>
                </a:solidFill>
              </a:rPr>
              <a:t> on the </a:t>
            </a:r>
            <a:r>
              <a:rPr lang="fr-BE" sz="1400" dirty="0" err="1" smtClean="0">
                <a:solidFill>
                  <a:schemeClr val="tx1"/>
                </a:solidFill>
              </a:rPr>
              <a:t>calculation</a:t>
            </a:r>
            <a:r>
              <a:rPr lang="fr-BE" sz="1400" dirty="0" smtClean="0">
                <a:solidFill>
                  <a:schemeClr val="tx1"/>
                </a:solidFill>
              </a:rPr>
              <a:t> </a:t>
            </a:r>
            <a:r>
              <a:rPr lang="fr-BE" sz="1400" dirty="0" err="1" smtClean="0">
                <a:solidFill>
                  <a:schemeClr val="tx1"/>
                </a:solidFill>
              </a:rPr>
              <a:t>method</a:t>
            </a:r>
            <a:r>
              <a:rPr lang="fr-BE" sz="1400" dirty="0" smtClean="0">
                <a:solidFill>
                  <a:schemeClr val="tx1"/>
                </a:solidFill>
              </a:rPr>
              <a:t> </a:t>
            </a:r>
            <a:r>
              <a:rPr lang="fr-BE" sz="1400" dirty="0" err="1" smtClean="0">
                <a:solidFill>
                  <a:schemeClr val="tx1"/>
                </a:solidFill>
              </a:rPr>
              <a:t>decided</a:t>
            </a:r>
            <a:r>
              <a:rPr lang="fr-BE" sz="1400" dirty="0" smtClean="0">
                <a:solidFill>
                  <a:schemeClr val="tx1"/>
                </a:solidFill>
              </a:rPr>
              <a:t> by a MS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346654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3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16835" y="908720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>
                <a:solidFill>
                  <a:srgbClr val="00B050"/>
                </a:solidFill>
                <a:latin typeface="+mj-lt"/>
              </a:rPr>
              <a:t>Young </a:t>
            </a:r>
            <a:r>
              <a:rPr lang="fr-BE" sz="2000" dirty="0" err="1" smtClean="0">
                <a:solidFill>
                  <a:srgbClr val="00B050"/>
                </a:solidFill>
                <a:latin typeface="+mj-lt"/>
              </a:rPr>
              <a:t>farmer</a:t>
            </a:r>
            <a:r>
              <a:rPr lang="fr-BE" sz="200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fr-BE" sz="2000" dirty="0" err="1" smtClean="0">
                <a:solidFill>
                  <a:srgbClr val="00B050"/>
                </a:solidFill>
                <a:latin typeface="+mj-lt"/>
              </a:rPr>
              <a:t>payment</a:t>
            </a:r>
            <a:r>
              <a:rPr lang="fr-BE" sz="2000" dirty="0" smtClean="0">
                <a:solidFill>
                  <a:srgbClr val="00B050"/>
                </a:solidFill>
                <a:latin typeface="+mj-lt"/>
              </a:rPr>
              <a:t> 2/2</a:t>
            </a:r>
            <a:endParaRPr lang="en-GB" sz="20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1526786"/>
            <a:ext cx="8130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BE" sz="220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200" b="0" dirty="0">
              <a:solidFill>
                <a:srgbClr val="0F549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246566"/>
              </p:ext>
            </p:extLst>
          </p:nvPr>
        </p:nvGraphicFramePr>
        <p:xfrm>
          <a:off x="89774" y="1719939"/>
          <a:ext cx="8964452" cy="5762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  <a:gridCol w="320159"/>
              </a:tblGrid>
              <a:tr h="28814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5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144"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1,8%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  <a:endParaRPr lang="en-GB" sz="1150" b="0" i="0" u="none" strike="noStrike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0,3%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5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0,2%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5536" y="2564903"/>
            <a:ext cx="770485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Member States notified the share of the national ceilings they </a:t>
            </a:r>
            <a:r>
              <a:rPr lang="en-GB" sz="14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estimate</a:t>
            </a:r>
            <a:r>
              <a:rPr lang="en-GB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they will need for the YFP in 2015 by 1 August 2014</a:t>
            </a:r>
          </a:p>
          <a:p>
            <a:pPr>
              <a:spcAft>
                <a:spcPts val="1200"/>
              </a:spcAft>
            </a:pPr>
            <a:endParaRPr lang="en-GB" sz="14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For EU-28,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this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amounts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to </a:t>
            </a:r>
            <a:r>
              <a:rPr lang="fr-BE" sz="1400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1.34%</a:t>
            </a:r>
            <a:r>
              <a:rPr lang="fr-BE" sz="1400" b="0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 of total DP </a:t>
            </a:r>
            <a:r>
              <a:rPr lang="fr-BE" sz="1400" b="0" dirty="0" err="1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in</a:t>
            </a:r>
            <a:r>
              <a:rPr lang="fr-BE" sz="1400" b="0" dirty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b="0" dirty="0" smtClean="0">
                <a:solidFill>
                  <a:srgbClr val="FF0000"/>
                </a:solidFill>
                <a:latin typeface="+mj-lt"/>
                <a:cs typeface="Calibri" panose="020F0502020204030204" pitchFamily="34" charset="0"/>
              </a:rPr>
              <a:t>2015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fr-BE" sz="14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If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amount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needed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in a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Member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State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exceeds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the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percentage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notified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,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possibility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to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reduce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BPS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payments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to all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fr-BE" sz="14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But </a:t>
            </a:r>
            <a:r>
              <a:rPr lang="fr-BE" sz="14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2% </a:t>
            </a:r>
            <a:r>
              <a:rPr lang="fr-BE" sz="14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can</a:t>
            </a:r>
            <a:r>
              <a:rPr lang="fr-BE" sz="14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never</a:t>
            </a:r>
            <a:r>
              <a:rPr lang="fr-BE" sz="14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be</a:t>
            </a:r>
            <a:r>
              <a:rPr lang="fr-BE" sz="14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exceeded</a:t>
            </a:r>
            <a:endParaRPr lang="fr-BE" sz="14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fr-BE" sz="14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Possibility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to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review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the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percentage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estimated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on 1 August of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each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year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for the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following</a:t>
            </a:r>
            <a:r>
              <a:rPr lang="fr-BE" sz="14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4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year</a:t>
            </a:r>
            <a:endParaRPr lang="en-GB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861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4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16835" y="908720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>
                <a:solidFill>
                  <a:srgbClr val="00B050"/>
                </a:solidFill>
                <a:latin typeface="+mj-lt"/>
              </a:rPr>
              <a:t>Young </a:t>
            </a:r>
            <a:r>
              <a:rPr lang="fr-BE" sz="2000" dirty="0" err="1" smtClean="0">
                <a:solidFill>
                  <a:srgbClr val="00B050"/>
                </a:solidFill>
                <a:latin typeface="+mj-lt"/>
              </a:rPr>
              <a:t>farmer</a:t>
            </a:r>
            <a:r>
              <a:rPr lang="fr-BE" sz="200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fr-BE" sz="2000" dirty="0" err="1" smtClean="0">
                <a:solidFill>
                  <a:srgbClr val="00B050"/>
                </a:solidFill>
                <a:latin typeface="+mj-lt"/>
              </a:rPr>
              <a:t>payment</a:t>
            </a:r>
            <a:r>
              <a:rPr lang="fr-BE" sz="2000" dirty="0" smtClean="0">
                <a:solidFill>
                  <a:srgbClr val="00B050"/>
                </a:solidFill>
                <a:latin typeface="+mj-lt"/>
              </a:rPr>
              <a:t> – notifications 1/2</a:t>
            </a:r>
            <a:endParaRPr lang="en-GB" sz="20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3" y="1526786"/>
            <a:ext cx="435597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Levels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of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aid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/ha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will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vary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endParaRPr lang="fr-BE" sz="16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endParaRPr lang="fr-BE" sz="16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14 MS + 3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regions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(B-Wa, B-FL and UK-NI)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opted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for 25% of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average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DP per ha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16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1 MS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opted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for a lump-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sum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payment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(LU)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16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The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others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: 25%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level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based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on basic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payment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(BPS flat-rate, or SAPS or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average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value of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entitlements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held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BE" sz="1600" b="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Maximum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limit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between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25 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and 90 ha/</a:t>
            </a:r>
            <a:r>
              <a:rPr lang="fr-BE" sz="1600" b="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entitlements</a:t>
            </a:r>
            <a:r>
              <a:rPr lang="fr-BE" sz="1600" b="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b="0" dirty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18009"/>
            <a:ext cx="4355976" cy="5323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355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ACFD901-E5DD-4DE9-9EC4-EEA018D8C6DE}" type="slidenum">
              <a:rPr lang="en-GB" sz="1000" smtClean="0">
                <a:solidFill>
                  <a:schemeClr val="bg1"/>
                </a:solidFill>
              </a:rPr>
              <a:pPr eaLnBrk="1" hangingPunct="1"/>
              <a:t>5</a:t>
            </a:fld>
            <a:endParaRPr lang="en-GB" sz="1000" smtClean="0">
              <a:solidFill>
                <a:schemeClr val="bg1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16835" y="908720"/>
            <a:ext cx="8568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0" dirty="0" smtClean="0">
                <a:solidFill>
                  <a:srgbClr val="00B050"/>
                </a:solidFill>
                <a:latin typeface="+mj-lt"/>
              </a:rPr>
              <a:t>Young </a:t>
            </a:r>
            <a:r>
              <a:rPr lang="fr-BE" sz="2000" dirty="0" err="1" smtClean="0">
                <a:solidFill>
                  <a:srgbClr val="00B050"/>
                </a:solidFill>
                <a:latin typeface="+mj-lt"/>
              </a:rPr>
              <a:t>farmer</a:t>
            </a:r>
            <a:r>
              <a:rPr lang="fr-BE" sz="200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fr-BE" sz="2000" dirty="0" err="1" smtClean="0">
                <a:solidFill>
                  <a:srgbClr val="00B050"/>
                </a:solidFill>
                <a:latin typeface="+mj-lt"/>
              </a:rPr>
              <a:t>payment</a:t>
            </a:r>
            <a:r>
              <a:rPr lang="fr-BE" sz="2000" dirty="0" smtClean="0">
                <a:solidFill>
                  <a:srgbClr val="00B050"/>
                </a:solidFill>
                <a:latin typeface="+mj-lt"/>
              </a:rPr>
              <a:t> – notifications 2/2</a:t>
            </a:r>
            <a:endParaRPr lang="en-GB" sz="20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905000" y="15081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7315" y="1526786"/>
            <a:ext cx="424847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16 MS + 3 UK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regions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have not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added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additional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eligibility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conditions</a:t>
            </a:r>
          </a:p>
          <a:p>
            <a:endParaRPr lang="fr-BE" sz="1600" dirty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8 MS + 3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regions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(BE-W, BE-FL and UK-NI)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apply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training as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additional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criterion</a:t>
            </a:r>
            <a:endParaRPr lang="fr-BE" sz="160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endParaRPr lang="fr-BE" sz="1600" dirty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6 MS + 2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regions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(BE-W and UK-NI)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apply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appropriate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skills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as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additional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criterion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</a:p>
          <a:p>
            <a:endParaRPr lang="fr-BE" sz="1600" dirty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4 MS  + 1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region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(UK-NI)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apply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these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additional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criteria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to all YF in control over the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legal</a:t>
            </a:r>
            <a:r>
              <a:rPr lang="fr-BE" sz="1600" dirty="0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fr-BE" sz="1600" dirty="0" err="1" smtClean="0">
                <a:solidFill>
                  <a:srgbClr val="0F5494"/>
                </a:solidFill>
                <a:latin typeface="+mj-lt"/>
                <a:cs typeface="Calibri" panose="020F0502020204030204" pitchFamily="34" charset="0"/>
              </a:rPr>
              <a:t>person</a:t>
            </a:r>
            <a:endParaRPr lang="fr-BE" sz="1600" dirty="0" smtClean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b="0" dirty="0">
              <a:solidFill>
                <a:srgbClr val="0F5494"/>
              </a:solidFill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25" y="1380524"/>
            <a:ext cx="3968193" cy="5466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402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280F-8755-40B9-BAD6-E6B7A0C13559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70789" y="2708920"/>
            <a:ext cx="7216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accent2"/>
                </a:solidFill>
              </a:rPr>
              <a:t>Thank you for your attention!</a:t>
            </a:r>
            <a:endParaRPr lang="en-GB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506667"/>
      </p:ext>
    </p:extLst>
  </p:cSld>
  <p:clrMapOvr>
    <a:masterClrMapping/>
  </p:clrMapOvr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pt26FB.tmp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7506</TotalTime>
  <Words>434</Words>
  <Application>Microsoft Office PowerPoint</Application>
  <PresentationFormat>On-screen Show (4:3)</PresentationFormat>
  <Paragraphs>115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2_Slide_Master</vt:lpstr>
      <vt:lpstr>1_Slide_Master</vt:lpstr>
      <vt:lpstr>ppt26FB.tmp</vt:lpstr>
      <vt:lpstr>PowerPoint Presentation</vt:lpstr>
      <vt:lpstr>Young farmer payment 1/2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REZESSY Silvia (ENER)</cp:lastModifiedBy>
  <cp:revision>546</cp:revision>
  <cp:lastPrinted>2015-01-28T15:32:34Z</cp:lastPrinted>
  <dcterms:created xsi:type="dcterms:W3CDTF">2011-10-28T10:25:18Z</dcterms:created>
  <dcterms:modified xsi:type="dcterms:W3CDTF">2015-05-06T13:48:24Z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-371243948</vt:i4>
  </property>
  <property fmtid="{D5CDD505-2E9C-101B-9397-08002B2CF9AE}" pid="3" name="_NewReviewCycle">
    <vt:lpwstr/>
  </property>
  <property fmtid="{D5CDD505-2E9C-101B-9397-08002B2CF9AE}" pid="4" name="_EmailSubject">
    <vt:lpwstr>Emailing: DP presentation-meeting with PH-annex.pptx, DP presentation-meeting with PH.pptx</vt:lpwstr>
  </property>
  <property fmtid="{D5CDD505-2E9C-101B-9397-08002B2CF9AE}" pid="5" name="_AuthorEmail">
    <vt:lpwstr>Aymeric.Berling@ec.europa.eu</vt:lpwstr>
  </property>
  <property fmtid="{D5CDD505-2E9C-101B-9397-08002B2CF9AE}" pid="6" name="_AuthorEmailDisplayName">
    <vt:lpwstr>BERLING Aymeric (AGRI)</vt:lpwstr>
  </property>
  <property fmtid="{D5CDD505-2E9C-101B-9397-08002B2CF9AE}" pid="7" name="_PreviousAdHocReviewCycleID">
    <vt:i4>-948541126</vt:i4>
  </property>
</Properties>
</file>