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 id="2147483684" r:id="rId2"/>
  </p:sldMasterIdLst>
  <p:notesMasterIdLst>
    <p:notesMasterId r:id="rId6"/>
  </p:notesMasterIdLst>
  <p:handoutMasterIdLst>
    <p:handoutMasterId r:id="rId7"/>
  </p:handoutMasterIdLst>
  <p:sldIdLst>
    <p:sldId id="320" r:id="rId3"/>
    <p:sldId id="399" r:id="rId4"/>
    <p:sldId id="400" r:id="rId5"/>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A62A"/>
    <a:srgbClr val="67909F"/>
    <a:srgbClr val="D78C05"/>
    <a:srgbClr val="A50021"/>
    <a:srgbClr val="467A39"/>
    <a:srgbClr val="006666"/>
    <a:srgbClr val="3F85C1"/>
    <a:srgbClr val="0F5494"/>
    <a:srgbClr val="2C6E1C"/>
    <a:srgbClr val="3166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320" autoAdjust="0"/>
    <p:restoredTop sz="88359" autoAdjust="0"/>
  </p:normalViewPr>
  <p:slideViewPr>
    <p:cSldViewPr showGuides="1">
      <p:cViewPr varScale="1">
        <p:scale>
          <a:sx n="117" d="100"/>
          <a:sy n="117" d="100"/>
        </p:scale>
        <p:origin x="-2334" y="-102"/>
      </p:cViewPr>
      <p:guideLst>
        <p:guide orient="horz" pos="2160"/>
        <p:guide pos="2880"/>
      </p:guideLst>
    </p:cSldViewPr>
  </p:slideViewPr>
  <p:notesTextViewPr>
    <p:cViewPr>
      <p:scale>
        <a:sx n="100" d="100"/>
        <a:sy n="100" d="100"/>
      </p:scale>
      <p:origin x="0" y="0"/>
    </p:cViewPr>
  </p:notesTextViewPr>
  <p:sorterViewPr>
    <p:cViewPr>
      <p:scale>
        <a:sx n="67" d="100"/>
        <a:sy n="67" d="100"/>
      </p:scale>
      <p:origin x="0" y="58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7575" y="746125"/>
            <a:ext cx="49720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8"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3.png"/><Relationship Id="rId7"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4.png"/><Relationship Id="rId9" Type="http://schemas.openxmlformats.org/officeDocument/2006/relationships/image" Target="../media/image10.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4" descr="G:\D_Repository\A_Workzone\10_Future of CAP (post 2013)\11_Legal Proposals\7_ppts\pictures 2013\99894606.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11338" y="4151313"/>
            <a:ext cx="2316162"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G:\D_Repository\A_Workzone\10_Future of CAP (post 2013)\11_Legal Proposals\7_ppts\pictures 2013\93789739.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0" y="4151313"/>
            <a:ext cx="1811338" cy="271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6" descr="G:\D_Repository\A_Workzone\10_Future of CAP (post 2013)\11_Legal Proposals\7_ppts\pictures 2013\200392720-001.jpg"/>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958850"/>
            <a:ext cx="2127250" cy="320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G:\D_Repository\A_Workzone\10_Future of CAP (post 2013)\11_Legal Proposals\7_ppts\pictures 2013\55843765.jpg"/>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2127250" y="2767013"/>
            <a:ext cx="1001713"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G:\D_Repository\A_Workzone\10_Future of CAP (post 2013)\11_Legal Proposals\7_ppts\pictures 2013\95510563.jpg"/>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127375" y="2724150"/>
            <a:ext cx="1000125"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8" descr="G:\D_Repository\A_Workzone\10_Future of CAP (post 2013)\11_Legal Proposals\7_ppts\pictures 2013\137221180_copy.jpg"/>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2127250" y="958850"/>
            <a:ext cx="200025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4140200" y="3429000"/>
            <a:ext cx="4824413" cy="720724"/>
          </a:xfrm>
        </p:spPr>
        <p:txBody>
          <a:bodyPr/>
          <a:lstStyle/>
          <a:p>
            <a:pPr algn="r"/>
            <a:r>
              <a:rPr lang="en-GB" sz="3600" dirty="0" smtClean="0">
                <a:solidFill>
                  <a:srgbClr val="FFFFFF"/>
                </a:solidFill>
              </a:rPr>
              <a:t>Voluntary Coupled Support (VCS)</a:t>
            </a:r>
            <a:br>
              <a:rPr lang="en-GB" sz="3600" dirty="0" smtClean="0">
                <a:solidFill>
                  <a:srgbClr val="FFFFFF"/>
                </a:solidFill>
              </a:rPr>
            </a:br>
            <a:r>
              <a:rPr lang="en-GB" sz="3600" dirty="0" smtClean="0">
                <a:solidFill>
                  <a:srgbClr val="FFFFFF"/>
                </a:solidFill>
              </a:rPr>
              <a:t/>
            </a:r>
            <a:br>
              <a:rPr lang="en-GB" sz="3600" dirty="0" smtClean="0">
                <a:solidFill>
                  <a:srgbClr val="FFFFFF"/>
                </a:solidFill>
              </a:rPr>
            </a:br>
            <a:r>
              <a:rPr lang="en-GB" sz="3600" dirty="0" smtClean="0">
                <a:solidFill>
                  <a:srgbClr val="FFFFFF"/>
                </a:solidFill>
              </a:rPr>
              <a:t/>
            </a:r>
            <a:br>
              <a:rPr lang="en-GB" sz="36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4211638" y="4509120"/>
            <a:ext cx="4752975" cy="1800200"/>
          </a:xfrm>
        </p:spPr>
        <p:txBody>
          <a:bodyPr/>
          <a:lstStyle/>
          <a:p>
            <a:pPr marL="0" indent="0" eaLnBrk="1" hangingPunct="1">
              <a:buClr>
                <a:srgbClr val="FFFFFF"/>
              </a:buClr>
            </a:pPr>
            <a:r>
              <a:rPr lang="en-GB" dirty="0" smtClean="0">
                <a:solidFill>
                  <a:srgbClr val="FFFFFF"/>
                </a:solidFill>
              </a:rPr>
              <a:t>DG Agriculture and Rural Development</a:t>
            </a:r>
          </a:p>
          <a:p>
            <a:pPr marL="0" indent="0" eaLnBrk="1" hangingPunct="1">
              <a:buClr>
                <a:srgbClr val="FFFFFF"/>
              </a:buClr>
            </a:pPr>
            <a:r>
              <a:rPr lang="en-GB" dirty="0" smtClean="0">
                <a:solidFill>
                  <a:srgbClr val="FFFFFF"/>
                </a:solidFill>
              </a:rPr>
              <a:t>European Commission</a:t>
            </a:r>
          </a:p>
          <a:p>
            <a:pPr marL="0" indent="0" eaLnBrk="1" hangingPunct="1">
              <a:buClr>
                <a:srgbClr val="FFFFFF"/>
              </a:buClr>
            </a:pPr>
            <a:endParaRPr lang="en-GB" dirty="0" smtClean="0">
              <a:solidFill>
                <a:srgbClr val="FFFFFF"/>
              </a:solidFill>
            </a:endParaRPr>
          </a:p>
          <a:p>
            <a:pPr marL="0" indent="0" eaLnBrk="1" hangingPunct="1">
              <a:buClr>
                <a:srgbClr val="FFFFFF"/>
              </a:buClr>
            </a:pPr>
            <a:r>
              <a:rPr lang="fr-BE" dirty="0" smtClean="0">
                <a:solidFill>
                  <a:srgbClr val="FFFFFF"/>
                </a:solidFill>
              </a:rPr>
              <a:t>Civil Dialogue Group Direct </a:t>
            </a:r>
            <a:r>
              <a:rPr lang="fr-BE" dirty="0" err="1" smtClean="0">
                <a:solidFill>
                  <a:srgbClr val="FFFFFF"/>
                </a:solidFill>
              </a:rPr>
              <a:t>Payments</a:t>
            </a:r>
            <a:r>
              <a:rPr lang="fr-BE" dirty="0" smtClean="0">
                <a:solidFill>
                  <a:srgbClr val="FFFFFF"/>
                </a:solidFill>
              </a:rPr>
              <a:t>  7 May 2015</a:t>
            </a:r>
            <a:endParaRPr lang="en-GB" dirty="0" smtClean="0">
              <a:solidFill>
                <a:srgbClr val="FFFFFF"/>
              </a:solidFill>
            </a:endParaRPr>
          </a:p>
          <a:p>
            <a:pPr marL="0" indent="0" eaLnBrk="1" hangingPunct="1">
              <a:buClr>
                <a:srgbClr val="FFFFFF"/>
              </a:buClr>
            </a:pPr>
            <a:endParaRPr lang="en-GB" dirty="0" smtClean="0">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defRPr>
            </a:lvl1pPr>
            <a:lvl2pPr marL="742950" indent="-285750">
              <a:defRPr sz="7600" b="1">
                <a:solidFill>
                  <a:srgbClr val="FFD624"/>
                </a:solidFill>
                <a:latin typeface="Verdana" pitchFamily="34" charset="0"/>
              </a:defRPr>
            </a:lvl2pPr>
            <a:lvl3pPr marL="1143000" indent="-228600">
              <a:defRPr sz="7600" b="1">
                <a:solidFill>
                  <a:srgbClr val="FFD624"/>
                </a:solidFill>
                <a:latin typeface="Verdana" pitchFamily="34" charset="0"/>
              </a:defRPr>
            </a:lvl3pPr>
            <a:lvl4pPr marL="1600200" indent="-228600">
              <a:defRPr sz="7600" b="1">
                <a:solidFill>
                  <a:srgbClr val="FFD624"/>
                </a:solidFill>
                <a:latin typeface="Verdana" pitchFamily="34" charset="0"/>
              </a:defRPr>
            </a:lvl4pPr>
            <a:lvl5pPr marL="2057400" indent="-22860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CC238818-91DF-4200-BE73-7B89AB773617}" type="slidenum">
              <a:rPr lang="en-GB" sz="1000" smtClean="0">
                <a:solidFill>
                  <a:schemeClr val="bg1"/>
                </a:solidFill>
              </a:rPr>
              <a:pPr/>
              <a:t>2</a:t>
            </a:fld>
            <a:endParaRPr lang="en-GB" sz="1000" smtClean="0">
              <a:solidFill>
                <a:schemeClr val="bg1"/>
              </a:solidFill>
            </a:endParaRPr>
          </a:p>
        </p:txBody>
      </p:sp>
      <p:sp>
        <p:nvSpPr>
          <p:cNvPr id="10243" name="Rectangle 2"/>
          <p:cNvSpPr>
            <a:spLocks noGrp="1" noChangeArrowheads="1"/>
          </p:cNvSpPr>
          <p:nvPr>
            <p:ph type="title"/>
          </p:nvPr>
        </p:nvSpPr>
        <p:spPr/>
        <p:txBody>
          <a:bodyPr/>
          <a:lstStyle/>
          <a:p>
            <a:pPr eaLnBrk="1" hangingPunct="1"/>
            <a:r>
              <a:rPr lang="en-GB" i="1" dirty="0" smtClean="0"/>
              <a:t>Voluntary coupled support (1/2)</a:t>
            </a:r>
          </a:p>
        </p:txBody>
      </p:sp>
      <p:sp>
        <p:nvSpPr>
          <p:cNvPr id="10244" name="Content Placeholder 2"/>
          <p:cNvSpPr>
            <a:spLocks noGrp="1"/>
          </p:cNvSpPr>
          <p:nvPr>
            <p:ph idx="1"/>
          </p:nvPr>
        </p:nvSpPr>
        <p:spPr>
          <a:xfrm>
            <a:off x="395288" y="1628800"/>
            <a:ext cx="8582025" cy="4752528"/>
          </a:xfrm>
        </p:spPr>
        <p:txBody>
          <a:bodyPr/>
          <a:lstStyle/>
          <a:p>
            <a:pPr eaLnBrk="1" hangingPunct="1">
              <a:lnSpc>
                <a:spcPct val="90000"/>
              </a:lnSpc>
              <a:spcAft>
                <a:spcPts val="600"/>
              </a:spcAft>
              <a:buClrTx/>
              <a:buFont typeface="Courier New" pitchFamily="49" charset="0"/>
              <a:buChar char="o"/>
            </a:pPr>
            <a:r>
              <a:rPr lang="en-GB" sz="1600" b="1" dirty="0" smtClean="0">
                <a:solidFill>
                  <a:schemeClr val="tx1"/>
                </a:solidFill>
              </a:rPr>
              <a:t>MS may decide to apply VCS </a:t>
            </a:r>
            <a:r>
              <a:rPr lang="en-GB" sz="1600" dirty="0" smtClean="0">
                <a:solidFill>
                  <a:schemeClr val="tx1"/>
                </a:solidFill>
              </a:rPr>
              <a:t>at any year by 1 August preceding the first year of implementation (</a:t>
            </a:r>
            <a:r>
              <a:rPr lang="en-GB" sz="1600" b="1" dirty="0" smtClean="0">
                <a:solidFill>
                  <a:schemeClr val="tx1"/>
                </a:solidFill>
              </a:rPr>
              <a:t>Reg</a:t>
            </a:r>
            <a:r>
              <a:rPr lang="en-GB" sz="1600" b="1" dirty="0">
                <a:solidFill>
                  <a:schemeClr val="tx1"/>
                </a:solidFill>
              </a:rPr>
              <a:t>. </a:t>
            </a:r>
            <a:r>
              <a:rPr lang="en-GB" sz="1600" b="1" dirty="0" smtClean="0">
                <a:solidFill>
                  <a:schemeClr val="tx1"/>
                </a:solidFill>
              </a:rPr>
              <a:t>1307/2013</a:t>
            </a:r>
            <a:r>
              <a:rPr lang="en-GB" sz="1600" dirty="0" smtClean="0">
                <a:solidFill>
                  <a:schemeClr val="tx1"/>
                </a:solidFill>
              </a:rPr>
              <a:t>)</a:t>
            </a:r>
          </a:p>
          <a:p>
            <a:pPr marL="342900" lvl="1" indent="-342900" eaLnBrk="1" hangingPunct="1">
              <a:lnSpc>
                <a:spcPct val="90000"/>
              </a:lnSpc>
              <a:spcAft>
                <a:spcPts val="600"/>
              </a:spcAft>
              <a:buClrTx/>
              <a:buFont typeface="Courier New" pitchFamily="49" charset="0"/>
              <a:buChar char="o"/>
            </a:pPr>
            <a:r>
              <a:rPr lang="fr-BE" b="1" dirty="0" err="1"/>
              <a:t>Review</a:t>
            </a:r>
            <a:r>
              <a:rPr lang="fr-BE" dirty="0"/>
              <a:t> by 1 August 2016 </a:t>
            </a:r>
            <a:r>
              <a:rPr lang="fr-BE" dirty="0" err="1"/>
              <a:t>with</a:t>
            </a:r>
            <a:r>
              <a:rPr lang="fr-BE" dirty="0"/>
              <a:t> </a:t>
            </a:r>
            <a:r>
              <a:rPr lang="fr-BE" dirty="0" err="1"/>
              <a:t>effect</a:t>
            </a:r>
            <a:r>
              <a:rPr lang="fr-BE" dirty="0"/>
              <a:t> </a:t>
            </a:r>
            <a:r>
              <a:rPr lang="fr-BE" dirty="0" err="1"/>
              <a:t>from</a:t>
            </a:r>
            <a:r>
              <a:rPr lang="fr-BE" dirty="0"/>
              <a:t> 2017</a:t>
            </a:r>
          </a:p>
          <a:p>
            <a:pPr eaLnBrk="1" hangingPunct="1">
              <a:lnSpc>
                <a:spcPct val="90000"/>
              </a:lnSpc>
              <a:spcAft>
                <a:spcPts val="600"/>
              </a:spcAft>
              <a:buClrTx/>
              <a:buFont typeface="Courier New" pitchFamily="49" charset="0"/>
              <a:buChar char="o"/>
            </a:pPr>
            <a:r>
              <a:rPr lang="en-GB" sz="1600" dirty="0" smtClean="0">
                <a:solidFill>
                  <a:schemeClr val="tx1"/>
                </a:solidFill>
              </a:rPr>
              <a:t>Support granted to </a:t>
            </a:r>
            <a:r>
              <a:rPr lang="en-GB" sz="1600" b="1" dirty="0" smtClean="0">
                <a:solidFill>
                  <a:schemeClr val="tx1"/>
                </a:solidFill>
              </a:rPr>
              <a:t>sectors or regions </a:t>
            </a:r>
            <a:r>
              <a:rPr lang="en-GB" sz="1600" dirty="0" smtClean="0">
                <a:solidFill>
                  <a:schemeClr val="tx1"/>
                </a:solidFill>
              </a:rPr>
              <a:t>where </a:t>
            </a:r>
            <a:r>
              <a:rPr lang="en-GB" sz="1600" b="1" dirty="0" smtClean="0">
                <a:solidFill>
                  <a:schemeClr val="tx1"/>
                </a:solidFill>
              </a:rPr>
              <a:t>specific types of farming or sectors</a:t>
            </a:r>
            <a:r>
              <a:rPr lang="en-GB" sz="1600" dirty="0" smtClean="0">
                <a:solidFill>
                  <a:schemeClr val="tx1"/>
                </a:solidFill>
              </a:rPr>
              <a:t> that are particularly important for economic, social or environmental reasons undergo </a:t>
            </a:r>
            <a:r>
              <a:rPr lang="en-GB" sz="1600" b="1" dirty="0" smtClean="0">
                <a:solidFill>
                  <a:schemeClr val="tx1"/>
                </a:solidFill>
              </a:rPr>
              <a:t>certain difficulties</a:t>
            </a:r>
          </a:p>
          <a:p>
            <a:pPr eaLnBrk="1" hangingPunct="1">
              <a:lnSpc>
                <a:spcPct val="90000"/>
              </a:lnSpc>
              <a:spcAft>
                <a:spcPts val="600"/>
              </a:spcAft>
              <a:buClrTx/>
              <a:buFont typeface="Courier New" pitchFamily="49" charset="0"/>
              <a:buChar char="o"/>
            </a:pPr>
            <a:r>
              <a:rPr lang="fr-BE" sz="1400" dirty="0" err="1" smtClean="0">
                <a:solidFill>
                  <a:schemeClr val="tx1"/>
                </a:solidFill>
              </a:rPr>
              <a:t>Also</a:t>
            </a:r>
            <a:r>
              <a:rPr lang="fr-BE" sz="1400" dirty="0" smtClean="0">
                <a:solidFill>
                  <a:schemeClr val="tx1"/>
                </a:solidFill>
              </a:rPr>
              <a:t> </a:t>
            </a:r>
            <a:r>
              <a:rPr lang="fr-BE" sz="1400" dirty="0" err="1" smtClean="0">
                <a:solidFill>
                  <a:schemeClr val="tx1"/>
                </a:solidFill>
              </a:rPr>
              <a:t>farmers</a:t>
            </a:r>
            <a:r>
              <a:rPr lang="fr-BE" sz="1400" dirty="0" smtClean="0">
                <a:solidFill>
                  <a:schemeClr val="tx1"/>
                </a:solidFill>
              </a:rPr>
              <a:t> </a:t>
            </a:r>
            <a:r>
              <a:rPr lang="fr-BE" sz="1400" dirty="0" err="1" smtClean="0">
                <a:solidFill>
                  <a:schemeClr val="tx1"/>
                </a:solidFill>
              </a:rPr>
              <a:t>having</a:t>
            </a:r>
            <a:r>
              <a:rPr lang="fr-BE" sz="1400" dirty="0" smtClean="0">
                <a:solidFill>
                  <a:schemeClr val="tx1"/>
                </a:solidFill>
              </a:rPr>
              <a:t> </a:t>
            </a:r>
            <a:r>
              <a:rPr lang="fr-BE" sz="1400" dirty="0" err="1" smtClean="0">
                <a:solidFill>
                  <a:schemeClr val="tx1"/>
                </a:solidFill>
              </a:rPr>
              <a:t>special</a:t>
            </a:r>
            <a:r>
              <a:rPr lang="fr-BE" sz="1400" dirty="0" smtClean="0">
                <a:solidFill>
                  <a:schemeClr val="tx1"/>
                </a:solidFill>
              </a:rPr>
              <a:t> </a:t>
            </a:r>
            <a:r>
              <a:rPr lang="fr-BE" sz="1400" dirty="0" err="1" smtClean="0">
                <a:solidFill>
                  <a:schemeClr val="tx1"/>
                </a:solidFill>
              </a:rPr>
              <a:t>entitlements</a:t>
            </a:r>
            <a:r>
              <a:rPr lang="fr-BE" sz="1400" dirty="0" smtClean="0">
                <a:solidFill>
                  <a:schemeClr val="tx1"/>
                </a:solidFill>
              </a:rPr>
              <a:t> on 31.12.2014 and no </a:t>
            </a:r>
            <a:r>
              <a:rPr lang="fr-BE" sz="1400" dirty="0" err="1" smtClean="0">
                <a:solidFill>
                  <a:schemeClr val="tx1"/>
                </a:solidFill>
              </a:rPr>
              <a:t>available</a:t>
            </a:r>
            <a:r>
              <a:rPr lang="fr-BE" sz="1400" dirty="0" smtClean="0">
                <a:solidFill>
                  <a:schemeClr val="tx1"/>
                </a:solidFill>
              </a:rPr>
              <a:t> </a:t>
            </a:r>
            <a:r>
              <a:rPr lang="fr-BE" sz="1400" dirty="0" err="1" smtClean="0">
                <a:solidFill>
                  <a:schemeClr val="tx1"/>
                </a:solidFill>
              </a:rPr>
              <a:t>eligible</a:t>
            </a:r>
            <a:r>
              <a:rPr lang="fr-BE" sz="1400" dirty="0" smtClean="0">
                <a:solidFill>
                  <a:schemeClr val="tx1"/>
                </a:solidFill>
              </a:rPr>
              <a:t> hectare for activation of </a:t>
            </a:r>
            <a:r>
              <a:rPr lang="fr-BE" sz="1400" dirty="0" err="1" smtClean="0">
                <a:solidFill>
                  <a:schemeClr val="tx1"/>
                </a:solidFill>
              </a:rPr>
              <a:t>payment</a:t>
            </a:r>
            <a:r>
              <a:rPr lang="fr-BE" sz="1400" dirty="0" smtClean="0">
                <a:solidFill>
                  <a:schemeClr val="tx1"/>
                </a:solidFill>
              </a:rPr>
              <a:t> </a:t>
            </a:r>
            <a:r>
              <a:rPr lang="fr-BE" sz="1400" dirty="0" err="1" smtClean="0">
                <a:solidFill>
                  <a:schemeClr val="tx1"/>
                </a:solidFill>
              </a:rPr>
              <a:t>entitlements</a:t>
            </a:r>
            <a:r>
              <a:rPr lang="fr-BE" sz="1400" dirty="0" smtClean="0">
                <a:solidFill>
                  <a:schemeClr val="tx1"/>
                </a:solidFill>
              </a:rPr>
              <a:t> </a:t>
            </a:r>
            <a:r>
              <a:rPr lang="fr-BE" sz="1400" dirty="0" err="1" smtClean="0">
                <a:solidFill>
                  <a:schemeClr val="tx1"/>
                </a:solidFill>
              </a:rPr>
              <a:t>under</a:t>
            </a:r>
            <a:r>
              <a:rPr lang="fr-BE" sz="1400" dirty="0" smtClean="0">
                <a:solidFill>
                  <a:schemeClr val="tx1"/>
                </a:solidFill>
              </a:rPr>
              <a:t> BPS</a:t>
            </a:r>
            <a:endParaRPr lang="en-GB" sz="1400" dirty="0" smtClean="0">
              <a:solidFill>
                <a:schemeClr val="tx1"/>
              </a:solidFill>
            </a:endParaRPr>
          </a:p>
          <a:p>
            <a:pPr eaLnBrk="1" hangingPunct="1">
              <a:lnSpc>
                <a:spcPct val="90000"/>
              </a:lnSpc>
              <a:spcAft>
                <a:spcPts val="600"/>
              </a:spcAft>
              <a:buClrTx/>
              <a:buFont typeface="Courier New" pitchFamily="49" charset="0"/>
              <a:buChar char="o"/>
            </a:pPr>
            <a:r>
              <a:rPr lang="en-GB" sz="1600" b="1" dirty="0" smtClean="0">
                <a:solidFill>
                  <a:schemeClr val="tx1"/>
                </a:solidFill>
              </a:rPr>
              <a:t>21 sectors/productions</a:t>
            </a:r>
            <a:r>
              <a:rPr lang="en-GB" sz="1600" dirty="0" smtClean="0">
                <a:solidFill>
                  <a:schemeClr val="tx1"/>
                </a:solidFill>
              </a:rPr>
              <a:t>: </a:t>
            </a:r>
            <a:r>
              <a:rPr lang="en-GB" sz="1400" dirty="0" smtClean="0">
                <a:solidFill>
                  <a:schemeClr val="tx1"/>
                </a:solidFill>
              </a:rPr>
              <a:t>cereals, oilseeds, protein crops, grain legumes, flax, hemp, rice, nuts, starch potato, milk and milk products, seeds, sheep meat and goat meat, beef and veal, olive oil, silk worms, dried fodder, hops, sugar beet, cane and chicory, fruit and vegetables and short rotation coppice</a:t>
            </a:r>
          </a:p>
          <a:p>
            <a:pPr eaLnBrk="1" hangingPunct="1">
              <a:lnSpc>
                <a:spcPct val="90000"/>
              </a:lnSpc>
              <a:spcAft>
                <a:spcPts val="600"/>
              </a:spcAft>
              <a:buClrTx/>
              <a:buFont typeface="Courier New" pitchFamily="49" charset="0"/>
              <a:buChar char="o"/>
            </a:pPr>
            <a:r>
              <a:rPr lang="en-GB" sz="1600" dirty="0" smtClean="0">
                <a:solidFill>
                  <a:schemeClr val="tx1"/>
                </a:solidFill>
              </a:rPr>
              <a:t>Objective: incentive to </a:t>
            </a:r>
            <a:r>
              <a:rPr lang="en-GB" sz="1600" b="1" dirty="0" smtClean="0">
                <a:solidFill>
                  <a:schemeClr val="tx1"/>
                </a:solidFill>
              </a:rPr>
              <a:t>maintain current levels of production </a:t>
            </a:r>
          </a:p>
          <a:p>
            <a:pPr eaLnBrk="1" hangingPunct="1">
              <a:lnSpc>
                <a:spcPct val="90000"/>
              </a:lnSpc>
              <a:spcAft>
                <a:spcPts val="600"/>
              </a:spcAft>
              <a:buClrTx/>
              <a:buFont typeface="Courier New" pitchFamily="49" charset="0"/>
              <a:buChar char="o"/>
            </a:pPr>
            <a:r>
              <a:rPr lang="en-GB" sz="1600" dirty="0" smtClean="0">
                <a:solidFill>
                  <a:schemeClr val="tx1"/>
                </a:solidFill>
              </a:rPr>
              <a:t>Payment within quantitative limits, based on fixed areas and yields or fixed number of animals</a:t>
            </a:r>
          </a:p>
          <a:p>
            <a:pPr marL="342900" lvl="1" indent="-342900" eaLnBrk="1" hangingPunct="1">
              <a:lnSpc>
                <a:spcPct val="90000"/>
              </a:lnSpc>
              <a:spcAft>
                <a:spcPts val="600"/>
              </a:spcAft>
              <a:buClrTx/>
              <a:buFont typeface="Courier New" pitchFamily="49" charset="0"/>
              <a:buChar char="o"/>
            </a:pPr>
            <a:r>
              <a:rPr lang="fr-BE" dirty="0"/>
              <a:t>MS </a:t>
            </a:r>
            <a:r>
              <a:rPr lang="fr-BE" dirty="0" err="1"/>
              <a:t>responsible</a:t>
            </a:r>
            <a:r>
              <a:rPr lang="fr-BE" dirty="0"/>
              <a:t> for </a:t>
            </a:r>
            <a:r>
              <a:rPr lang="fr-BE" dirty="0" err="1"/>
              <a:t>their</a:t>
            </a:r>
            <a:r>
              <a:rPr lang="fr-BE" dirty="0"/>
              <a:t> </a:t>
            </a:r>
            <a:r>
              <a:rPr lang="fr-BE" dirty="0" err="1"/>
              <a:t>decisions</a:t>
            </a:r>
            <a:r>
              <a:rPr lang="fr-BE" dirty="0"/>
              <a:t> (no Commission </a:t>
            </a:r>
            <a:r>
              <a:rPr lang="fr-BE" dirty="0" err="1" smtClean="0"/>
              <a:t>approval</a:t>
            </a:r>
            <a:r>
              <a:rPr lang="fr-BE" dirty="0" smtClean="0"/>
              <a:t> or rejection</a:t>
            </a:r>
            <a:r>
              <a:rPr lang="fr-BE" dirty="0"/>
              <a:t>)</a:t>
            </a:r>
          </a:p>
          <a:p>
            <a:pPr eaLnBrk="1" hangingPunct="1">
              <a:lnSpc>
                <a:spcPct val="90000"/>
              </a:lnSpc>
              <a:spcAft>
                <a:spcPts val="600"/>
              </a:spcAft>
              <a:buClrTx/>
              <a:buFont typeface="Courier New" pitchFamily="49" charset="0"/>
              <a:buChar char="o"/>
            </a:pPr>
            <a:endParaRPr lang="en-GB" sz="1600" dirty="0" smtClean="0">
              <a:solidFill>
                <a:schemeClr val="tx1"/>
              </a:solidFill>
            </a:endParaRPr>
          </a:p>
          <a:p>
            <a:pPr eaLnBrk="1" hangingPunct="1">
              <a:lnSpc>
                <a:spcPct val="90000"/>
              </a:lnSpc>
              <a:spcAft>
                <a:spcPts val="600"/>
              </a:spcAft>
              <a:buClrTx/>
              <a:buFont typeface="Courier New" pitchFamily="49" charset="0"/>
              <a:buChar char="o"/>
            </a:pPr>
            <a:endParaRPr lang="fr-BE" sz="1400" dirty="0" smtClean="0">
              <a:solidFill>
                <a:schemeClr val="tx1"/>
              </a:solidFill>
            </a:endParaRPr>
          </a:p>
          <a:p>
            <a:pPr eaLnBrk="1" hangingPunct="1">
              <a:lnSpc>
                <a:spcPct val="90000"/>
              </a:lnSpc>
              <a:spcAft>
                <a:spcPts val="600"/>
              </a:spcAft>
              <a:buClrTx/>
              <a:buFont typeface="Courier New" pitchFamily="49" charset="0"/>
              <a:buChar char="o"/>
            </a:pPr>
            <a:endParaRPr lang="en-GB" sz="1400" dirty="0" smtClean="0">
              <a:solidFill>
                <a:schemeClr val="tx1"/>
              </a:solidFill>
            </a:endParaRPr>
          </a:p>
        </p:txBody>
      </p:sp>
      <p:sp>
        <p:nvSpPr>
          <p:cNvPr id="10245" name="TextBox 1"/>
          <p:cNvSpPr txBox="1">
            <a:spLocks noChangeArrowheads="1"/>
          </p:cNvSpPr>
          <p:nvPr/>
        </p:nvSpPr>
        <p:spPr bwMode="auto">
          <a:xfrm>
            <a:off x="3452813" y="5878513"/>
            <a:ext cx="1441450" cy="276225"/>
          </a:xfrm>
          <a:prstGeom prst="rect">
            <a:avLst/>
          </a:prstGeom>
          <a:noFill/>
          <a:ln w="9525">
            <a:solidFill>
              <a:schemeClr val="accent1"/>
            </a:solidFill>
            <a:prstDash val="sys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7600" b="1">
                <a:solidFill>
                  <a:srgbClr val="FFD624"/>
                </a:solidFill>
                <a:latin typeface="Verdana" pitchFamily="34" charset="0"/>
              </a:defRPr>
            </a:lvl1pPr>
            <a:lvl2pPr marL="742950" indent="-285750">
              <a:defRPr sz="7600" b="1">
                <a:solidFill>
                  <a:srgbClr val="FFD624"/>
                </a:solidFill>
                <a:latin typeface="Verdana" pitchFamily="34" charset="0"/>
              </a:defRPr>
            </a:lvl2pPr>
            <a:lvl3pPr marL="1143000" indent="-228600">
              <a:defRPr sz="7600" b="1">
                <a:solidFill>
                  <a:srgbClr val="FFD624"/>
                </a:solidFill>
                <a:latin typeface="Verdana" pitchFamily="34" charset="0"/>
              </a:defRPr>
            </a:lvl3pPr>
            <a:lvl4pPr marL="1600200" indent="-228600">
              <a:defRPr sz="7600" b="1">
                <a:solidFill>
                  <a:srgbClr val="FFD624"/>
                </a:solidFill>
                <a:latin typeface="Verdana" pitchFamily="34" charset="0"/>
              </a:defRPr>
            </a:lvl4pPr>
            <a:lvl5pPr marL="2057400" indent="-22860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endParaRPr lang="en-US" sz="1200" b="0" i="1">
              <a:solidFill>
                <a:srgbClr val="336699"/>
              </a:solidFill>
            </a:endParaRPr>
          </a:p>
        </p:txBody>
      </p:sp>
    </p:spTree>
    <p:extLst>
      <p:ext uri="{BB962C8B-B14F-4D97-AF65-F5344CB8AC3E}">
        <p14:creationId xmlns:p14="http://schemas.microsoft.com/office/powerpoint/2010/main" val="1932010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i="1" dirty="0" smtClean="0"/>
              <a:t>Voluntary coupled support (2/2)</a:t>
            </a:r>
            <a:endParaRPr lang="en-GB" dirty="0" smtClean="0"/>
          </a:p>
        </p:txBody>
      </p:sp>
      <p:sp>
        <p:nvSpPr>
          <p:cNvPr id="19459" name="Content Placeholder 2"/>
          <p:cNvSpPr>
            <a:spLocks noGrp="1"/>
          </p:cNvSpPr>
          <p:nvPr>
            <p:ph idx="1"/>
          </p:nvPr>
        </p:nvSpPr>
        <p:spPr/>
        <p:txBody>
          <a:bodyPr/>
          <a:lstStyle/>
          <a:p>
            <a:pPr eaLnBrk="1" hangingPunct="1">
              <a:lnSpc>
                <a:spcPct val="90000"/>
              </a:lnSpc>
              <a:spcAft>
                <a:spcPts val="600"/>
              </a:spcAft>
              <a:buClrTx/>
              <a:buFont typeface="Courier New" pitchFamily="49" charset="0"/>
              <a:buChar char="o"/>
              <a:defRPr/>
            </a:pPr>
            <a:r>
              <a:rPr lang="en-GB" sz="1600" dirty="0" smtClean="0">
                <a:solidFill>
                  <a:schemeClr val="tx1"/>
                </a:solidFill>
              </a:rPr>
              <a:t>Financing : </a:t>
            </a:r>
            <a:r>
              <a:rPr lang="en-GB" sz="1600" b="1" dirty="0" smtClean="0">
                <a:solidFill>
                  <a:schemeClr val="tx1"/>
                </a:solidFill>
              </a:rPr>
              <a:t>maximum % of the annual national ceiling</a:t>
            </a:r>
            <a:r>
              <a:rPr lang="en-GB" sz="1600" dirty="0" smtClean="0">
                <a:solidFill>
                  <a:schemeClr val="tx1"/>
                </a:solidFill>
              </a:rPr>
              <a:t> (MS envelope for direct payment):</a:t>
            </a:r>
          </a:p>
          <a:p>
            <a:pPr marL="742950" lvl="2" indent="-342900" eaLnBrk="1" hangingPunct="1">
              <a:lnSpc>
                <a:spcPct val="90000"/>
              </a:lnSpc>
              <a:spcAft>
                <a:spcPts val="0"/>
              </a:spcAft>
              <a:buClrTx/>
              <a:buFont typeface="Courier New" pitchFamily="49" charset="0"/>
              <a:buChar char="o"/>
              <a:defRPr/>
            </a:pPr>
            <a:r>
              <a:rPr lang="en-GB" sz="1600" dirty="0" smtClean="0"/>
              <a:t>up to 8%</a:t>
            </a:r>
          </a:p>
          <a:p>
            <a:pPr marL="742950" lvl="2" indent="-342900" eaLnBrk="1" hangingPunct="1">
              <a:lnSpc>
                <a:spcPct val="90000"/>
              </a:lnSpc>
              <a:spcAft>
                <a:spcPts val="0"/>
              </a:spcAft>
              <a:buClrTx/>
              <a:buFont typeface="Courier New" pitchFamily="49" charset="0"/>
              <a:buChar char="o"/>
              <a:defRPr/>
            </a:pPr>
            <a:r>
              <a:rPr lang="en-GB" sz="1600" dirty="0" smtClean="0"/>
              <a:t>as a derogation, up to 13% in particular situations </a:t>
            </a:r>
          </a:p>
          <a:p>
            <a:pPr marL="742950" lvl="2" indent="-342900" eaLnBrk="1" hangingPunct="1">
              <a:lnSpc>
                <a:spcPct val="90000"/>
              </a:lnSpc>
              <a:spcAft>
                <a:spcPts val="0"/>
              </a:spcAft>
              <a:buClrTx/>
              <a:buFont typeface="Courier New" pitchFamily="49" charset="0"/>
              <a:buChar char="o"/>
              <a:defRPr/>
            </a:pPr>
            <a:r>
              <a:rPr lang="en-GB" sz="1600" dirty="0" smtClean="0"/>
              <a:t>in addition, optional increase up to 2 % of the national ceiling in MS which decide to use at least 2 % of the direct payments' envelope to support production of protein crops</a:t>
            </a:r>
          </a:p>
          <a:p>
            <a:pPr marL="742950" lvl="2" indent="-342900" eaLnBrk="1" hangingPunct="1">
              <a:lnSpc>
                <a:spcPct val="90000"/>
              </a:lnSpc>
              <a:spcAft>
                <a:spcPts val="600"/>
              </a:spcAft>
              <a:buClrTx/>
              <a:buFont typeface="Courier New" pitchFamily="49" charset="0"/>
              <a:buChar char="o"/>
              <a:defRPr/>
            </a:pPr>
            <a:r>
              <a:rPr lang="en-GB" sz="1600" dirty="0" smtClean="0"/>
              <a:t>above 13 % </a:t>
            </a:r>
            <a:r>
              <a:rPr lang="en-GB" sz="1600" dirty="0"/>
              <a:t>where specific needs are </a:t>
            </a:r>
            <a:r>
              <a:rPr lang="en-GB" sz="1600" dirty="0" smtClean="0"/>
              <a:t>demonstrated, subject to Commission approval (BE, PT, FI)</a:t>
            </a:r>
          </a:p>
          <a:p>
            <a:pPr marL="342900" lvl="1" indent="-342900" eaLnBrk="1" hangingPunct="1">
              <a:lnSpc>
                <a:spcPct val="90000"/>
              </a:lnSpc>
              <a:spcAft>
                <a:spcPts val="600"/>
              </a:spcAft>
              <a:buClrTx/>
              <a:buFont typeface="Courier New" pitchFamily="49" charset="0"/>
              <a:buChar char="o"/>
              <a:defRPr/>
            </a:pPr>
            <a:r>
              <a:rPr lang="fr-BE" dirty="0" err="1" smtClean="0"/>
              <a:t>Envelope</a:t>
            </a:r>
            <a:r>
              <a:rPr lang="fr-BE" dirty="0" smtClean="0"/>
              <a:t> </a:t>
            </a:r>
            <a:r>
              <a:rPr lang="fr-BE" dirty="0" err="1" smtClean="0"/>
              <a:t>fixed</a:t>
            </a:r>
            <a:r>
              <a:rPr lang="fr-BE" dirty="0" smtClean="0"/>
              <a:t> per </a:t>
            </a:r>
            <a:r>
              <a:rPr lang="fr-BE" dirty="0" err="1" smtClean="0"/>
              <a:t>measure</a:t>
            </a:r>
            <a:endParaRPr lang="fr-BE" dirty="0" smtClean="0"/>
          </a:p>
          <a:p>
            <a:pPr marL="342900" lvl="1" indent="-342900" eaLnBrk="1" hangingPunct="1">
              <a:lnSpc>
                <a:spcPct val="90000"/>
              </a:lnSpc>
              <a:spcAft>
                <a:spcPts val="600"/>
              </a:spcAft>
              <a:buClrTx/>
              <a:buFont typeface="Courier New" pitchFamily="49" charset="0"/>
              <a:buChar char="o"/>
              <a:defRPr/>
            </a:pPr>
            <a:r>
              <a:rPr lang="fr-BE" dirty="0" smtClean="0"/>
              <a:t>Commission </a:t>
            </a:r>
            <a:r>
              <a:rPr lang="fr-BE" dirty="0" err="1"/>
              <a:t>empowered</a:t>
            </a:r>
            <a:r>
              <a:rPr lang="fr-BE" dirty="0"/>
              <a:t> to </a:t>
            </a:r>
            <a:r>
              <a:rPr lang="fr-BE" dirty="0" err="1"/>
              <a:t>adopt</a:t>
            </a:r>
            <a:r>
              <a:rPr lang="fr-BE" dirty="0"/>
              <a:t> conditions for </a:t>
            </a:r>
            <a:r>
              <a:rPr lang="fr-BE" dirty="0" err="1"/>
              <a:t>granting</a:t>
            </a:r>
            <a:r>
              <a:rPr lang="fr-BE" dirty="0"/>
              <a:t> support and </a:t>
            </a:r>
            <a:r>
              <a:rPr lang="fr-BE" dirty="0" err="1"/>
              <a:t>rules</a:t>
            </a:r>
            <a:r>
              <a:rPr lang="fr-BE" dirty="0"/>
              <a:t> on </a:t>
            </a:r>
            <a:r>
              <a:rPr lang="fr-BE" dirty="0" err="1"/>
              <a:t>consistency</a:t>
            </a:r>
            <a:r>
              <a:rPr lang="fr-BE" dirty="0"/>
              <a:t> and accumulation of </a:t>
            </a:r>
            <a:r>
              <a:rPr lang="fr-BE" dirty="0" smtClean="0"/>
              <a:t>support (-&gt; </a:t>
            </a:r>
            <a:r>
              <a:rPr lang="fr-BE" b="1" dirty="0" smtClean="0"/>
              <a:t>Reg. 639/2014</a:t>
            </a:r>
            <a:r>
              <a:rPr lang="fr-BE" dirty="0" smtClean="0"/>
              <a:t>)</a:t>
            </a:r>
          </a:p>
          <a:p>
            <a:pPr marL="342900" lvl="1" indent="-342900" eaLnBrk="1" hangingPunct="1">
              <a:lnSpc>
                <a:spcPct val="90000"/>
              </a:lnSpc>
              <a:spcAft>
                <a:spcPts val="600"/>
              </a:spcAft>
              <a:buClrTx/>
              <a:buFont typeface="Courier New" pitchFamily="49" charset="0"/>
              <a:buChar char="o"/>
              <a:defRPr/>
            </a:pPr>
            <a:r>
              <a:rPr lang="fr-BE" dirty="0" smtClean="0"/>
              <a:t>1.08.2014: </a:t>
            </a:r>
            <a:r>
              <a:rPr lang="fr-BE" b="1" dirty="0" smtClean="0"/>
              <a:t>27 MS </a:t>
            </a:r>
            <a:r>
              <a:rPr lang="fr-BE" dirty="0" smtClean="0"/>
              <a:t>-&gt; </a:t>
            </a:r>
            <a:r>
              <a:rPr lang="fr-BE" b="1" dirty="0" smtClean="0"/>
              <a:t>230 support </a:t>
            </a:r>
            <a:r>
              <a:rPr lang="fr-BE" b="1" dirty="0" err="1" smtClean="0"/>
              <a:t>measures</a:t>
            </a:r>
            <a:r>
              <a:rPr lang="fr-BE" b="1" dirty="0" smtClean="0"/>
              <a:t> </a:t>
            </a:r>
            <a:r>
              <a:rPr lang="fr-BE" dirty="0" smtClean="0"/>
              <a:t>-&gt; </a:t>
            </a:r>
            <a:r>
              <a:rPr lang="fr-BE" b="1" dirty="0" smtClean="0"/>
              <a:t>EUR 4,1-4,2 bio/</a:t>
            </a:r>
            <a:r>
              <a:rPr lang="fr-BE" b="1" dirty="0" err="1" smtClean="0"/>
              <a:t>year</a:t>
            </a:r>
            <a:endParaRPr lang="fr-BE" b="1" dirty="0" smtClean="0"/>
          </a:p>
          <a:p>
            <a:pPr marL="342900" lvl="1" indent="-342900" eaLnBrk="1" hangingPunct="1">
              <a:lnSpc>
                <a:spcPct val="90000"/>
              </a:lnSpc>
              <a:spcAft>
                <a:spcPts val="600"/>
              </a:spcAft>
              <a:buClrTx/>
              <a:buFont typeface="Courier New" pitchFamily="49" charset="0"/>
              <a:buChar char="o"/>
              <a:defRPr/>
            </a:pPr>
            <a:r>
              <a:rPr lang="fr-BE" dirty="0" err="1" smtClean="0"/>
              <a:t>Sectors</a:t>
            </a:r>
            <a:r>
              <a:rPr lang="fr-BE" dirty="0" smtClean="0"/>
              <a:t> </a:t>
            </a:r>
            <a:r>
              <a:rPr lang="fr-BE" dirty="0" err="1" smtClean="0"/>
              <a:t>mostly</a:t>
            </a:r>
            <a:r>
              <a:rPr lang="fr-BE" dirty="0" smtClean="0"/>
              <a:t> </a:t>
            </a:r>
            <a:r>
              <a:rPr lang="fr-BE" dirty="0" err="1" smtClean="0"/>
              <a:t>targeted</a:t>
            </a:r>
            <a:r>
              <a:rPr lang="fr-BE" dirty="0" smtClean="0"/>
              <a:t>: </a:t>
            </a:r>
            <a:r>
              <a:rPr lang="fr-BE" dirty="0" err="1" smtClean="0"/>
              <a:t>Beef</a:t>
            </a:r>
            <a:r>
              <a:rPr lang="fr-BE" dirty="0" smtClean="0"/>
              <a:t> and </a:t>
            </a:r>
            <a:r>
              <a:rPr lang="fr-BE" dirty="0" err="1" smtClean="0"/>
              <a:t>Veal</a:t>
            </a:r>
            <a:r>
              <a:rPr lang="fr-BE" dirty="0" smtClean="0"/>
              <a:t> (24 MS, 42% </a:t>
            </a:r>
            <a:r>
              <a:rPr lang="fr-BE" smtClean="0"/>
              <a:t>total VCS, </a:t>
            </a:r>
            <a:r>
              <a:rPr lang="fr-BE" dirty="0" smtClean="0"/>
              <a:t>Milk (19 MS, 20%), </a:t>
            </a:r>
            <a:r>
              <a:rPr lang="fr-BE" dirty="0" err="1" smtClean="0"/>
              <a:t>Sheep</a:t>
            </a:r>
            <a:r>
              <a:rPr lang="fr-BE" dirty="0" smtClean="0"/>
              <a:t>/</a:t>
            </a:r>
            <a:r>
              <a:rPr lang="fr-BE" dirty="0" err="1" smtClean="0"/>
              <a:t>goat</a:t>
            </a:r>
            <a:r>
              <a:rPr lang="fr-BE" dirty="0" smtClean="0"/>
              <a:t> (22 MS, 12%), </a:t>
            </a:r>
            <a:r>
              <a:rPr lang="fr-BE" dirty="0" err="1" smtClean="0"/>
              <a:t>protein</a:t>
            </a:r>
            <a:r>
              <a:rPr lang="fr-BE" dirty="0" smtClean="0"/>
              <a:t> </a:t>
            </a:r>
            <a:r>
              <a:rPr lang="fr-BE" dirty="0" err="1" smtClean="0"/>
              <a:t>crops</a:t>
            </a:r>
            <a:r>
              <a:rPr lang="fr-BE" dirty="0" smtClean="0"/>
              <a:t> (16 MS, 10%), Fruit &amp; </a:t>
            </a:r>
            <a:r>
              <a:rPr lang="fr-BE" dirty="0" err="1" smtClean="0"/>
              <a:t>Veg</a:t>
            </a:r>
            <a:r>
              <a:rPr lang="fr-BE" dirty="0" smtClean="0"/>
              <a:t> (19 MS, 5%), </a:t>
            </a:r>
            <a:r>
              <a:rPr lang="fr-BE" dirty="0" err="1" smtClean="0"/>
              <a:t>Sugar</a:t>
            </a:r>
            <a:r>
              <a:rPr lang="fr-BE" dirty="0" smtClean="0"/>
              <a:t> </a:t>
            </a:r>
            <a:r>
              <a:rPr lang="fr-BE" dirty="0" err="1" smtClean="0"/>
              <a:t>beet</a:t>
            </a:r>
            <a:r>
              <a:rPr lang="fr-BE" dirty="0" smtClean="0"/>
              <a:t> (10 MS, 4%) </a:t>
            </a:r>
          </a:p>
          <a:p>
            <a:pPr marL="342900" lvl="1" indent="-342900" eaLnBrk="1" hangingPunct="1">
              <a:lnSpc>
                <a:spcPct val="90000"/>
              </a:lnSpc>
              <a:spcAft>
                <a:spcPts val="600"/>
              </a:spcAft>
              <a:buClrTx/>
              <a:buFont typeface="Courier New" pitchFamily="49" charset="0"/>
              <a:buChar char="o"/>
              <a:defRPr/>
            </a:pPr>
            <a:endParaRPr lang="fr-BE" dirty="0"/>
          </a:p>
          <a:p>
            <a:pPr marL="342900" lvl="1" indent="-342900" eaLnBrk="1" hangingPunct="1">
              <a:lnSpc>
                <a:spcPct val="90000"/>
              </a:lnSpc>
              <a:spcAft>
                <a:spcPts val="600"/>
              </a:spcAft>
              <a:buClrTx/>
              <a:buFont typeface="Courier New" pitchFamily="49" charset="0"/>
              <a:buChar char="o"/>
              <a:defRPr/>
            </a:pPr>
            <a:endParaRPr lang="en-GB" dirty="0" smtClean="0"/>
          </a:p>
          <a:p>
            <a:pPr eaLnBrk="1" hangingPunct="1">
              <a:lnSpc>
                <a:spcPct val="90000"/>
              </a:lnSpc>
              <a:spcAft>
                <a:spcPts val="600"/>
              </a:spcAft>
              <a:buClrTx/>
              <a:buFont typeface="Courier New" pitchFamily="49" charset="0"/>
              <a:buChar char="o"/>
              <a:defRPr/>
            </a:pPr>
            <a:endParaRPr lang="en-GB" sz="1400" dirty="0" smtClean="0">
              <a:solidFill>
                <a:schemeClr val="tx1"/>
              </a:solidFill>
            </a:endParaRPr>
          </a:p>
          <a:p>
            <a:pPr lvl="1" eaLnBrk="1" hangingPunct="1">
              <a:lnSpc>
                <a:spcPct val="80000"/>
              </a:lnSpc>
              <a:spcAft>
                <a:spcPts val="600"/>
              </a:spcAft>
              <a:buClrTx/>
              <a:buFont typeface="Courier New" pitchFamily="49" charset="0"/>
              <a:buChar char="o"/>
              <a:defRPr/>
            </a:pPr>
            <a:endParaRPr lang="en-GB" sz="1400" dirty="0" smtClean="0"/>
          </a:p>
          <a:p>
            <a:pPr lvl="1" eaLnBrk="1" hangingPunct="1">
              <a:lnSpc>
                <a:spcPct val="80000"/>
              </a:lnSpc>
              <a:spcAft>
                <a:spcPts val="600"/>
              </a:spcAft>
              <a:buClrTx/>
              <a:buFont typeface="Courier New" pitchFamily="49" charset="0"/>
              <a:buChar char="o"/>
              <a:defRPr/>
            </a:pPr>
            <a:endParaRPr lang="en-GB" sz="1400" dirty="0" smtClean="0"/>
          </a:p>
          <a:p>
            <a:pPr>
              <a:defRPr/>
            </a:pPr>
            <a:endParaRPr lang="fr-FR" dirty="0" smtClean="0"/>
          </a:p>
        </p:txBody>
      </p:sp>
      <p:sp>
        <p:nvSpPr>
          <p:cNvPr id="11268"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7600" b="1">
                <a:solidFill>
                  <a:srgbClr val="FFD624"/>
                </a:solidFill>
                <a:latin typeface="Verdana" pitchFamily="34" charset="0"/>
              </a:defRPr>
            </a:lvl1pPr>
            <a:lvl2pPr marL="742950" indent="-285750">
              <a:defRPr sz="7600" b="1">
                <a:solidFill>
                  <a:srgbClr val="FFD624"/>
                </a:solidFill>
                <a:latin typeface="Verdana" pitchFamily="34" charset="0"/>
              </a:defRPr>
            </a:lvl2pPr>
            <a:lvl3pPr marL="1143000" indent="-228600">
              <a:defRPr sz="7600" b="1">
                <a:solidFill>
                  <a:srgbClr val="FFD624"/>
                </a:solidFill>
                <a:latin typeface="Verdana" pitchFamily="34" charset="0"/>
              </a:defRPr>
            </a:lvl3pPr>
            <a:lvl4pPr marL="1600200" indent="-228600">
              <a:defRPr sz="7600" b="1">
                <a:solidFill>
                  <a:srgbClr val="FFD624"/>
                </a:solidFill>
                <a:latin typeface="Verdana" pitchFamily="34" charset="0"/>
              </a:defRPr>
            </a:lvl4pPr>
            <a:lvl5pPr marL="2057400" indent="-22860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fld id="{B30C77EF-330F-4D02-8F55-33EDBDE66284}" type="slidenum">
              <a:rPr lang="en-GB" sz="1000" smtClean="0">
                <a:solidFill>
                  <a:srgbClr val="FFFFFF"/>
                </a:solidFill>
              </a:rPr>
              <a:pPr/>
              <a:t>3</a:t>
            </a:fld>
            <a:endParaRPr lang="en-GB" sz="1000" smtClean="0">
              <a:solidFill>
                <a:srgbClr val="FFFFFF"/>
              </a:solidFill>
            </a:endParaRPr>
          </a:p>
        </p:txBody>
      </p:sp>
    </p:spTree>
    <p:extLst>
      <p:ext uri="{BB962C8B-B14F-4D97-AF65-F5344CB8AC3E}">
        <p14:creationId xmlns:p14="http://schemas.microsoft.com/office/powerpoint/2010/main" val="2292906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4710</TotalTime>
  <Words>394</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2</vt:i4>
      </vt:variant>
      <vt:variant>
        <vt:lpstr>Slide Titles</vt:lpstr>
      </vt:variant>
      <vt:variant>
        <vt:i4>3</vt:i4>
      </vt:variant>
    </vt:vector>
  </HeadingPairs>
  <TitlesOfParts>
    <vt:vector size="5" baseType="lpstr">
      <vt:lpstr>2_Slide_Master</vt:lpstr>
      <vt:lpstr>1_Slide_Master</vt:lpstr>
      <vt:lpstr>Voluntary Coupled Support (VCS)    </vt:lpstr>
      <vt:lpstr>Voluntary coupled support (1/2)</vt:lpstr>
      <vt:lpstr>Voluntary coupled support (2/2)</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FERAL Roland (AGRI)</cp:lastModifiedBy>
  <cp:revision>448</cp:revision>
  <cp:lastPrinted>2013-07-11T14:59:14Z</cp:lastPrinted>
  <dcterms:created xsi:type="dcterms:W3CDTF">2011-10-28T10:25:18Z</dcterms:created>
  <dcterms:modified xsi:type="dcterms:W3CDTF">2015-04-22T13:28:31Z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