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61" r:id="rId4"/>
    <p:sldId id="259" r:id="rId5"/>
    <p:sldId id="262" r:id="rId6"/>
    <p:sldId id="264" r:id="rId7"/>
    <p:sldId id="263" r:id="rId8"/>
    <p:sldId id="266" r:id="rId9"/>
    <p:sldId id="265" r:id="rId10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82A2D3FF-C326-445C-9DEA-512944A7BC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27906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F9527BF-BE3B-4DF7-91EE-D99246CB7AE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361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9527BF-BE3B-4DF7-91EE-D99246CB7AE8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53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3F307187-7B7F-409F-A155-BD83AB72111F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B17AF-F14C-4ED3-88D2-5D33FD01E6C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385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10B54-4ADA-4B76-9481-196EBBE790A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10938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7FDC0-5A84-404B-BFF1-DAF24DCE6D2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43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626A0-B7B3-4E04-A552-F5ABC78509A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2089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FAF3B-E211-47CA-8F6F-413A22541A5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360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6E0F4-3FF8-4B18-AE62-763A44D1920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9453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2DDC9-A9CC-4989-A888-A70622CFB58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251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1911D-945C-4B2A-AB98-091D315B67F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0921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A6CC3-A6AA-4A92-AE30-0D41F2D5569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9116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F498D-5F96-48CD-8E82-37FE5210FBC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586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F6F0538-089C-4940-A160-7AEED62AA707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1520" y="2638425"/>
            <a:ext cx="8784530" cy="790575"/>
          </a:xfrm>
        </p:spPr>
        <p:txBody>
          <a:bodyPr/>
          <a:lstStyle/>
          <a:p>
            <a:pPr algn="just"/>
            <a:r>
              <a:rPr lang="fr-BE" altLang="en-US" sz="4000" dirty="0" smtClean="0"/>
              <a:t>Marketing standards for Olive </a:t>
            </a:r>
            <a:r>
              <a:rPr lang="fr-BE" altLang="en-US" sz="4000" dirty="0" err="1" smtClean="0"/>
              <a:t>oil</a:t>
            </a:r>
            <a:r>
              <a:rPr lang="fr-BE" altLang="en-US" sz="4000" dirty="0" smtClean="0"/>
              <a:t> and Olive </a:t>
            </a:r>
            <a:r>
              <a:rPr lang="fr-BE" altLang="en-US" sz="4000" dirty="0" err="1" smtClean="0"/>
              <a:t>Pomace</a:t>
            </a:r>
            <a:r>
              <a:rPr lang="fr-BE" altLang="en-US" sz="4000" dirty="0" smtClean="0"/>
              <a:t> </a:t>
            </a:r>
            <a:r>
              <a:rPr lang="fr-BE" altLang="en-US" sz="4000" dirty="0" err="1" smtClean="0"/>
              <a:t>Oil</a:t>
            </a:r>
            <a:r>
              <a:rPr lang="fr-BE" altLang="en-US" sz="4000" dirty="0" smtClean="0"/>
              <a:t> – CODEX &amp; IOC</a:t>
            </a:r>
            <a:endParaRPr lang="en-GB" altLang="en-US" sz="40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940573"/>
            <a:ext cx="8281292" cy="1728787"/>
          </a:xfrm>
        </p:spPr>
        <p:txBody>
          <a:bodyPr/>
          <a:lstStyle/>
          <a:p>
            <a:pPr algn="r"/>
            <a:r>
              <a:rPr lang="fr-BE" altLang="en-US" sz="2000" dirty="0" smtClean="0"/>
              <a:t>Civil Dialogue Group "Olive </a:t>
            </a:r>
            <a:r>
              <a:rPr lang="fr-BE" altLang="en-US" sz="2000" dirty="0" err="1" smtClean="0"/>
              <a:t>oil</a:t>
            </a:r>
            <a:r>
              <a:rPr lang="fr-BE" altLang="en-US" sz="2000" dirty="0" smtClean="0"/>
              <a:t> and table olives" </a:t>
            </a:r>
            <a:endParaRPr lang="fr-BE" altLang="en-US" sz="2000" dirty="0" smtClean="0"/>
          </a:p>
          <a:p>
            <a:pPr algn="r"/>
            <a:r>
              <a:rPr lang="fr-BE" altLang="en-US" sz="2000" dirty="0" smtClean="0"/>
              <a:t>11 </a:t>
            </a:r>
            <a:r>
              <a:rPr lang="fr-BE" altLang="en-US" sz="2000" dirty="0" smtClean="0"/>
              <a:t>May 2017</a:t>
            </a:r>
          </a:p>
          <a:p>
            <a:pPr algn="r"/>
            <a:r>
              <a:rPr lang="fr-BE" altLang="en-US" sz="2000" dirty="0" smtClean="0"/>
              <a:t>Caroline JEANDIN, DG AGRI, Unit G4</a:t>
            </a:r>
            <a:endParaRPr lang="en-GB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8760"/>
            <a:ext cx="8229600" cy="936625"/>
          </a:xfrm>
          <a:solidFill>
            <a:schemeClr val="accent1"/>
          </a:solidFill>
          <a:ln>
            <a:solidFill>
              <a:srgbClr val="0F5494"/>
            </a:solidFill>
          </a:ln>
        </p:spPr>
        <p:txBody>
          <a:bodyPr/>
          <a:lstStyle/>
          <a:p>
            <a:r>
              <a:rPr lang="fr-BE" dirty="0" smtClean="0"/>
              <a:t>CODEX </a:t>
            </a:r>
            <a:r>
              <a:rPr lang="fr-BE" dirty="0" err="1" smtClean="0"/>
              <a:t>Alimentarius</a:t>
            </a:r>
            <a:r>
              <a:rPr lang="fr-BE" dirty="0"/>
              <a:t/>
            </a:r>
            <a:br>
              <a:rPr lang="fr-BE" dirty="0"/>
            </a:br>
            <a:r>
              <a:rPr lang="fr-BE" sz="2000" dirty="0"/>
              <a:t>CCFO25 session (</a:t>
            </a:r>
            <a:r>
              <a:rPr lang="fr-BE" sz="2000" dirty="0" err="1"/>
              <a:t>February</a:t>
            </a:r>
            <a:r>
              <a:rPr lang="fr-BE" sz="2000" dirty="0"/>
              <a:t> 2017)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529013"/>
          </a:xfrm>
        </p:spPr>
        <p:txBody>
          <a:bodyPr/>
          <a:lstStyle/>
          <a:p>
            <a:pPr lvl="1"/>
            <a:r>
              <a:rPr lang="fr-BE" dirty="0" err="1" smtClean="0"/>
              <a:t>Revision</a:t>
            </a:r>
            <a:r>
              <a:rPr lang="fr-BE" dirty="0" smtClean="0"/>
              <a:t> of the </a:t>
            </a:r>
            <a:r>
              <a:rPr lang="fr-BE" dirty="0" err="1" smtClean="0"/>
              <a:t>limit</a:t>
            </a:r>
            <a:r>
              <a:rPr lang="fr-BE" dirty="0" smtClean="0"/>
              <a:t> for </a:t>
            </a:r>
            <a:r>
              <a:rPr lang="fr-BE" dirty="0" err="1" smtClean="0"/>
              <a:t>campesterol</a:t>
            </a:r>
            <a:endParaRPr lang="fr-BE" dirty="0" smtClean="0"/>
          </a:p>
          <a:p>
            <a:pPr marL="457200" lvl="1" indent="0">
              <a:buNone/>
            </a:pPr>
            <a:endParaRPr lang="fr-BE" sz="1050" dirty="0" smtClean="0"/>
          </a:p>
          <a:p>
            <a:pPr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b="0" i="0" dirty="0" smtClean="0"/>
              <a:t>AUS, ARG and US </a:t>
            </a:r>
            <a:r>
              <a:rPr lang="fr-BE" sz="1600" b="0" i="0" dirty="0" err="1" smtClean="0"/>
              <a:t>were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asking</a:t>
            </a:r>
            <a:r>
              <a:rPr lang="fr-BE" sz="1600" b="0" i="0" dirty="0" smtClean="0"/>
              <a:t> for a </a:t>
            </a:r>
            <a:r>
              <a:rPr lang="fr-BE" sz="1600" b="0" i="0" dirty="0" err="1" smtClean="0"/>
              <a:t>revision</a:t>
            </a:r>
            <a:r>
              <a:rPr lang="fr-BE" sz="1600" b="0" i="0" dirty="0" smtClean="0"/>
              <a:t> of the 4% </a:t>
            </a:r>
            <a:r>
              <a:rPr lang="fr-BE" sz="1600" b="0" i="0" dirty="0" err="1" smtClean="0"/>
              <a:t>limit</a:t>
            </a:r>
            <a:r>
              <a:rPr lang="fr-BE" sz="1600" b="0" i="0" dirty="0" smtClean="0"/>
              <a:t> for </a:t>
            </a:r>
            <a:r>
              <a:rPr lang="fr-BE" sz="1600" b="0" i="0" dirty="0" err="1" smtClean="0"/>
              <a:t>authentic</a:t>
            </a:r>
            <a:r>
              <a:rPr lang="fr-BE" sz="1600" b="0" i="0" dirty="0" smtClean="0"/>
              <a:t> olive </a:t>
            </a:r>
            <a:r>
              <a:rPr lang="fr-BE" sz="1600" b="0" i="0" dirty="0" err="1" smtClean="0"/>
              <a:t>oils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deviating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from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that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limit</a:t>
            </a:r>
            <a:r>
              <a:rPr lang="fr-BE" sz="1600" b="0" i="0" dirty="0" smtClean="0"/>
              <a:t> due to </a:t>
            </a:r>
            <a:r>
              <a:rPr lang="fr-BE" sz="1600" b="0" i="0" dirty="0" err="1" smtClean="0"/>
              <a:t>climatic</a:t>
            </a:r>
            <a:r>
              <a:rPr lang="fr-BE" sz="1600" b="0" i="0" dirty="0" smtClean="0"/>
              <a:t>, </a:t>
            </a:r>
            <a:r>
              <a:rPr lang="fr-BE" sz="1600" b="0" i="0" dirty="0" err="1" smtClean="0"/>
              <a:t>varietal</a:t>
            </a:r>
            <a:r>
              <a:rPr lang="fr-BE" sz="1600" b="0" i="0" dirty="0" smtClean="0"/>
              <a:t> and </a:t>
            </a:r>
            <a:r>
              <a:rPr lang="fr-BE" sz="1600" b="0" i="0" dirty="0" err="1" smtClean="0"/>
              <a:t>geographical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reasons</a:t>
            </a:r>
            <a:r>
              <a:rPr lang="fr-BE" sz="1600" b="0" i="0" dirty="0" smtClean="0"/>
              <a:t>.</a:t>
            </a:r>
          </a:p>
          <a:p>
            <a:pPr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b="0" i="0" dirty="0" smtClean="0"/>
              <a:t>CCFO 24 (2015): OK to </a:t>
            </a:r>
            <a:r>
              <a:rPr lang="fr-BE" sz="1600" b="0" i="0" dirty="0" err="1" smtClean="0"/>
              <a:t>consider</a:t>
            </a:r>
            <a:r>
              <a:rPr lang="fr-BE" sz="1600" b="0" i="0" dirty="0" smtClean="0"/>
              <a:t> a </a:t>
            </a:r>
            <a:r>
              <a:rPr lang="fr-BE" sz="1600" b="0" i="0" dirty="0" err="1" smtClean="0"/>
              <a:t>derogation</a:t>
            </a:r>
            <a:r>
              <a:rPr lang="fr-BE" sz="1600" b="0" i="0" dirty="0" smtClean="0"/>
              <a:t> to the 4% </a:t>
            </a:r>
            <a:r>
              <a:rPr lang="fr-BE" sz="1600" b="0" i="0" dirty="0" err="1" smtClean="0"/>
              <a:t>limit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provided</a:t>
            </a:r>
            <a:r>
              <a:rPr lang="fr-BE" sz="1600" b="0" i="0" dirty="0" smtClean="0"/>
              <a:t> certain </a:t>
            </a:r>
            <a:r>
              <a:rPr lang="fr-BE" sz="1600" b="0" i="0" dirty="0" err="1" smtClean="0"/>
              <a:t>stricter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criteria</a:t>
            </a:r>
            <a:r>
              <a:rPr lang="fr-BE" sz="1600" b="0" i="0" dirty="0" smtClean="0"/>
              <a:t> are met for </a:t>
            </a:r>
            <a:r>
              <a:rPr lang="fr-BE" sz="1600" b="0" i="0" dirty="0" err="1" smtClean="0"/>
              <a:t>other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parameters</a:t>
            </a:r>
            <a:r>
              <a:rPr lang="fr-BE" sz="1600" b="0" i="0" dirty="0" smtClean="0"/>
              <a:t>.</a:t>
            </a:r>
            <a:endParaRPr lang="fr-BE" sz="1600" i="0" dirty="0"/>
          </a:p>
          <a:p>
            <a:pPr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b="0" i="0" dirty="0" smtClean="0"/>
              <a:t>2015-2017: </a:t>
            </a:r>
            <a:r>
              <a:rPr lang="fr-BE" sz="1600" b="0" i="0" dirty="0" err="1" smtClean="0"/>
              <a:t>eWG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chaired</a:t>
            </a:r>
            <a:r>
              <a:rPr lang="fr-BE" sz="1600" b="0" i="0" dirty="0" smtClean="0"/>
              <a:t> by Argentina, </a:t>
            </a:r>
            <a:r>
              <a:rPr lang="fr-BE" sz="1600" b="0" i="0" dirty="0" err="1" smtClean="0"/>
              <a:t>co-chaired</a:t>
            </a:r>
            <a:r>
              <a:rPr lang="fr-BE" sz="1600" b="0" i="0" dirty="0" smtClean="0"/>
              <a:t> by </a:t>
            </a:r>
            <a:r>
              <a:rPr lang="fr-BE" sz="1600" b="0" i="0" dirty="0" err="1" smtClean="0"/>
              <a:t>Australia</a:t>
            </a:r>
            <a:r>
              <a:rPr lang="fr-BE" sz="1600" b="0" i="0" dirty="0" smtClean="0"/>
              <a:t> and </a:t>
            </a:r>
            <a:r>
              <a:rPr lang="fr-BE" sz="1600" b="0" i="0" dirty="0" err="1" smtClean="0"/>
              <a:t>Italy</a:t>
            </a:r>
            <a:r>
              <a:rPr lang="fr-BE" sz="1600" b="0" i="0" dirty="0" smtClean="0"/>
              <a:t>.</a:t>
            </a:r>
            <a:endParaRPr lang="fr-BE" sz="1600" i="0" dirty="0"/>
          </a:p>
          <a:p>
            <a:pPr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b="0" i="0" dirty="0" err="1" smtClean="0"/>
              <a:t>Different</a:t>
            </a:r>
            <a:r>
              <a:rPr lang="fr-BE" sz="1600" b="0" i="0" dirty="0" smtClean="0"/>
              <a:t> positions </a:t>
            </a:r>
            <a:r>
              <a:rPr lang="fr-BE" sz="1600" b="0" i="0" dirty="0" err="1" smtClean="0"/>
              <a:t>expressed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amongst</a:t>
            </a:r>
            <a:r>
              <a:rPr lang="fr-BE" sz="1600" b="0" i="0" dirty="0" smtClean="0"/>
              <a:t> the </a:t>
            </a:r>
            <a:r>
              <a:rPr lang="fr-BE" sz="1600" b="0" i="0" dirty="0" err="1" smtClean="0"/>
              <a:t>delegations</a:t>
            </a:r>
            <a:r>
              <a:rPr lang="fr-BE" sz="1600" b="0" i="0" dirty="0" smtClean="0"/>
              <a:t>, in </a:t>
            </a:r>
            <a:r>
              <a:rPr lang="fr-BE" sz="1600" b="0" i="0" dirty="0" err="1" smtClean="0"/>
              <a:t>particular</a:t>
            </a:r>
            <a:r>
              <a:rPr lang="fr-BE" sz="1600" b="0" i="0" dirty="0" smtClean="0"/>
              <a:t> on the value of the </a:t>
            </a:r>
            <a:r>
              <a:rPr lang="fr-BE" sz="1600" b="0" i="0" dirty="0" err="1" smtClean="0"/>
              <a:t>limit</a:t>
            </a:r>
            <a:r>
              <a:rPr lang="fr-BE" sz="1600" b="0" i="0" dirty="0" smtClean="0"/>
              <a:t> for </a:t>
            </a:r>
            <a:r>
              <a:rPr lang="fr-BE" sz="1600" b="0" i="0" dirty="0" err="1" smtClean="0"/>
              <a:t>campesterol</a:t>
            </a:r>
            <a:r>
              <a:rPr lang="fr-BE" sz="1600" b="0" i="0" dirty="0" smtClean="0"/>
              <a:t>. (EU/IOC </a:t>
            </a:r>
            <a:r>
              <a:rPr lang="fr-BE" sz="1600" b="0" i="0" dirty="0" err="1" smtClean="0"/>
              <a:t>members</a:t>
            </a:r>
            <a:r>
              <a:rPr lang="fr-BE" sz="1600" b="0" i="0" dirty="0" smtClean="0"/>
              <a:t> but ARG: 4,5% - ARG, AUS, US, CAN, BZ: 4,8%).</a:t>
            </a:r>
            <a:endParaRPr lang="fr-BE" sz="1600" i="0" dirty="0"/>
          </a:p>
          <a:p>
            <a:pPr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b="0" i="0" dirty="0" smtClean="0"/>
              <a:t>Compromise </a:t>
            </a:r>
            <a:r>
              <a:rPr lang="fr-BE" sz="1600" b="0" i="0" dirty="0" err="1" smtClean="0"/>
              <a:t>was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found</a:t>
            </a:r>
            <a:r>
              <a:rPr lang="fr-BE" sz="1600" b="0" i="0" dirty="0" smtClean="0"/>
              <a:t> and EU position </a:t>
            </a:r>
            <a:r>
              <a:rPr lang="fr-BE" sz="1600" b="0" i="0" dirty="0" err="1" smtClean="0"/>
              <a:t>was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accepted</a:t>
            </a:r>
            <a:r>
              <a:rPr lang="fr-BE" sz="1600" b="0" i="0" dirty="0" smtClean="0"/>
              <a:t> (</a:t>
            </a:r>
            <a:r>
              <a:rPr lang="fr-BE" sz="1600" b="0" i="0" dirty="0" err="1" smtClean="0"/>
              <a:t>derogation</a:t>
            </a:r>
            <a:r>
              <a:rPr lang="fr-BE" sz="1600" b="0" i="0" dirty="0" smtClean="0"/>
              <a:t> to the 4% </a:t>
            </a:r>
            <a:r>
              <a:rPr lang="fr-BE" sz="1600" b="0" i="0" dirty="0" err="1" smtClean="0"/>
              <a:t>limit</a:t>
            </a:r>
            <a:r>
              <a:rPr lang="fr-BE" sz="1600" b="0" i="0" dirty="0" smtClean="0"/>
              <a:t> up to 4,5%, </a:t>
            </a:r>
            <a:r>
              <a:rPr lang="fr-BE" sz="1600" b="0" i="0" dirty="0" err="1" smtClean="0"/>
              <a:t>subject</a:t>
            </a:r>
            <a:r>
              <a:rPr lang="fr-BE" sz="1600" b="0" i="0" dirty="0" smtClean="0"/>
              <a:t>  to </a:t>
            </a:r>
            <a:r>
              <a:rPr lang="fr-BE" sz="1600" b="0" i="0" dirty="0" err="1" smtClean="0"/>
              <a:t>additional</a:t>
            </a:r>
            <a:r>
              <a:rPr lang="fr-BE" sz="1600" b="0" i="0" dirty="0" smtClean="0"/>
              <a:t> restrictions in </a:t>
            </a:r>
            <a:r>
              <a:rPr lang="fr-BE" sz="1600" b="0" i="0" dirty="0" err="1" smtClean="0"/>
              <a:t>other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parameters</a:t>
            </a:r>
            <a:r>
              <a:rPr lang="fr-BE" sz="1600" b="0" i="0" dirty="0" smtClean="0"/>
              <a:t> in </a:t>
            </a:r>
            <a:r>
              <a:rPr lang="fr-BE" sz="1600" b="0" i="0" dirty="0" err="1" smtClean="0"/>
              <a:t>order</a:t>
            </a:r>
            <a:r>
              <a:rPr lang="fr-BE" sz="1600" b="0" i="0" dirty="0" smtClean="0"/>
              <a:t> to </a:t>
            </a:r>
            <a:r>
              <a:rPr lang="fr-BE" sz="1600" b="0" i="0" dirty="0" err="1" smtClean="0"/>
              <a:t>keep</a:t>
            </a:r>
            <a:r>
              <a:rPr lang="fr-BE" sz="1600" b="0" i="0" dirty="0" smtClean="0"/>
              <a:t> assurance of the olive </a:t>
            </a:r>
            <a:r>
              <a:rPr lang="fr-BE" sz="1600" b="0" i="0" dirty="0" err="1" smtClean="0"/>
              <a:t>oil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authenticity</a:t>
            </a:r>
            <a:r>
              <a:rPr lang="fr-BE" sz="1600" b="0" i="0" dirty="0" smtClean="0"/>
              <a:t>). The 4,5% </a:t>
            </a:r>
            <a:r>
              <a:rPr lang="fr-BE" sz="1600" b="0" i="0" dirty="0" err="1" smtClean="0"/>
              <a:t>campesterol</a:t>
            </a:r>
            <a:r>
              <a:rPr lang="fr-BE" sz="1600" b="0" i="0" dirty="0" smtClean="0"/>
              <a:t> </a:t>
            </a:r>
            <a:r>
              <a:rPr lang="fr-BE" sz="1600" b="0" i="0" dirty="0" err="1" smtClean="0"/>
              <a:t>limit</a:t>
            </a:r>
            <a:r>
              <a:rPr lang="fr-BE" sz="1600" b="0" i="0" dirty="0" smtClean="0"/>
              <a:t> corresponds to the </a:t>
            </a:r>
            <a:r>
              <a:rPr lang="fr-BE" sz="1600" b="0" i="0" dirty="0" err="1" smtClean="0"/>
              <a:t>current</a:t>
            </a:r>
            <a:r>
              <a:rPr lang="fr-BE" sz="1600" b="0" i="0" dirty="0" smtClean="0"/>
              <a:t> standard </a:t>
            </a:r>
            <a:r>
              <a:rPr lang="fr-BE" sz="1600" b="0" i="0" dirty="0" err="1" smtClean="0"/>
              <a:t>applied</a:t>
            </a:r>
            <a:r>
              <a:rPr lang="fr-BE" sz="1600" b="0" i="0" dirty="0" smtClean="0"/>
              <a:t> by the IOC </a:t>
            </a:r>
            <a:r>
              <a:rPr lang="fr-BE" sz="1600" b="0" i="0" dirty="0" err="1" smtClean="0"/>
              <a:t>including</a:t>
            </a:r>
            <a:r>
              <a:rPr lang="fr-BE" sz="1600" b="0" i="0" dirty="0" smtClean="0"/>
              <a:t> EU). </a:t>
            </a:r>
            <a:endParaRPr lang="fr-BE" sz="1600" b="0" i="0" dirty="0"/>
          </a:p>
          <a:p>
            <a:pPr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fr-BE" sz="1800" i="0" dirty="0" smtClean="0"/>
          </a:p>
          <a:p>
            <a:pPr lvl="1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fr-BE" sz="1800" dirty="0"/>
          </a:p>
          <a:p>
            <a:pPr lvl="1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32253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529013"/>
          </a:xfrm>
        </p:spPr>
        <p:txBody>
          <a:bodyPr/>
          <a:lstStyle/>
          <a:p>
            <a:pPr lvl="1"/>
            <a:r>
              <a:rPr lang="fr-BE" dirty="0" smtClean="0"/>
              <a:t>New </a:t>
            </a:r>
            <a:r>
              <a:rPr lang="fr-BE" dirty="0" err="1" smtClean="0"/>
              <a:t>work</a:t>
            </a:r>
            <a:r>
              <a:rPr lang="fr-BE" dirty="0" smtClean="0"/>
              <a:t> for the </a:t>
            </a:r>
            <a:r>
              <a:rPr lang="fr-BE" dirty="0" err="1" smtClean="0"/>
              <a:t>revision</a:t>
            </a:r>
            <a:r>
              <a:rPr lang="fr-BE" dirty="0" smtClean="0"/>
              <a:t> of CODEX standard (CODEX STAN 33-1981)</a:t>
            </a:r>
          </a:p>
          <a:p>
            <a:pPr marL="457200" lvl="1" indent="0">
              <a:buNone/>
            </a:pPr>
            <a:endParaRPr lang="fr-BE" sz="1050" dirty="0" smtClean="0"/>
          </a:p>
          <a:p>
            <a:pPr marL="342900" lvl="2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dirty="0" smtClean="0">
                <a:ea typeface="+mn-ea"/>
                <a:cs typeface="+mn-cs"/>
              </a:rPr>
              <a:t>CODEX Standard </a:t>
            </a:r>
            <a:r>
              <a:rPr lang="fr-BE" sz="1600" dirty="0" err="1" smtClean="0">
                <a:ea typeface="+mn-ea"/>
                <a:cs typeface="+mn-cs"/>
              </a:rPr>
              <a:t>originally</a:t>
            </a:r>
            <a:r>
              <a:rPr lang="fr-BE" sz="1600" dirty="0" smtClean="0">
                <a:ea typeface="+mn-ea"/>
                <a:cs typeface="+mn-cs"/>
              </a:rPr>
              <a:t> </a:t>
            </a:r>
            <a:r>
              <a:rPr lang="fr-BE" sz="1600" dirty="0" err="1" smtClean="0">
                <a:ea typeface="+mn-ea"/>
                <a:cs typeface="+mn-cs"/>
              </a:rPr>
              <a:t>based</a:t>
            </a:r>
            <a:r>
              <a:rPr lang="fr-BE" sz="1600" dirty="0" smtClean="0">
                <a:ea typeface="+mn-ea"/>
                <a:cs typeface="+mn-cs"/>
              </a:rPr>
              <a:t> on the IOC standard.</a:t>
            </a:r>
          </a:p>
          <a:p>
            <a:pPr marL="342900" lvl="2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dirty="0" smtClean="0">
                <a:ea typeface="+mn-ea"/>
                <a:cs typeface="+mn-cs"/>
              </a:rPr>
              <a:t>Last </a:t>
            </a:r>
            <a:r>
              <a:rPr lang="fr-BE" sz="1600" dirty="0" err="1" smtClean="0">
                <a:ea typeface="+mn-ea"/>
                <a:cs typeface="+mn-cs"/>
              </a:rPr>
              <a:t>revision</a:t>
            </a:r>
            <a:r>
              <a:rPr lang="fr-BE" sz="1600" dirty="0" smtClean="0">
                <a:ea typeface="+mn-ea"/>
                <a:cs typeface="+mn-cs"/>
              </a:rPr>
              <a:t> of CODEX STAN 33-1981 </a:t>
            </a:r>
            <a:r>
              <a:rPr lang="fr-BE" sz="1600" dirty="0" err="1" smtClean="0">
                <a:ea typeface="+mn-ea"/>
                <a:cs typeface="+mn-cs"/>
              </a:rPr>
              <a:t>in</a:t>
            </a:r>
            <a:r>
              <a:rPr lang="fr-BE" sz="1600" dirty="0" smtClean="0">
                <a:ea typeface="+mn-ea"/>
                <a:cs typeface="+mn-cs"/>
              </a:rPr>
              <a:t> 2003.</a:t>
            </a:r>
          </a:p>
          <a:p>
            <a:pPr marL="342900" lvl="2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dirty="0" err="1" smtClean="0">
                <a:ea typeface="+mn-ea"/>
                <a:cs typeface="+mn-cs"/>
              </a:rPr>
              <a:t>Since</a:t>
            </a:r>
            <a:r>
              <a:rPr lang="fr-BE" sz="1600" dirty="0" smtClean="0">
                <a:ea typeface="+mn-ea"/>
                <a:cs typeface="+mn-cs"/>
              </a:rPr>
              <a:t> </a:t>
            </a:r>
            <a:r>
              <a:rPr lang="fr-BE" sz="1600" dirty="0" err="1" smtClean="0">
                <a:ea typeface="+mn-ea"/>
                <a:cs typeface="+mn-cs"/>
              </a:rPr>
              <a:t>then</a:t>
            </a:r>
            <a:r>
              <a:rPr lang="fr-BE" sz="1600" dirty="0" smtClean="0">
                <a:ea typeface="+mn-ea"/>
                <a:cs typeface="+mn-cs"/>
              </a:rPr>
              <a:t>, IOC standard has been </a:t>
            </a:r>
            <a:r>
              <a:rPr lang="fr-BE" sz="1600" dirty="0" err="1" smtClean="0">
                <a:ea typeface="+mn-ea"/>
                <a:cs typeface="+mn-cs"/>
              </a:rPr>
              <a:t>adapted</a:t>
            </a:r>
            <a:r>
              <a:rPr lang="fr-BE" sz="1600" dirty="0" smtClean="0">
                <a:ea typeface="+mn-ea"/>
                <a:cs typeface="+mn-cs"/>
              </a:rPr>
              <a:t>, </a:t>
            </a:r>
            <a:r>
              <a:rPr lang="fr-BE" sz="1600" dirty="0" err="1" smtClean="0">
                <a:ea typeface="+mn-ea"/>
                <a:cs typeface="+mn-cs"/>
              </a:rPr>
              <a:t>mainly</a:t>
            </a:r>
            <a:r>
              <a:rPr lang="fr-BE" sz="1600" dirty="0" smtClean="0">
                <a:ea typeface="+mn-ea"/>
                <a:cs typeface="+mn-cs"/>
              </a:rPr>
              <a:t> on </a:t>
            </a:r>
            <a:r>
              <a:rPr lang="fr-BE" sz="1600" dirty="0" err="1" smtClean="0">
                <a:ea typeface="+mn-ea"/>
                <a:cs typeface="+mn-cs"/>
              </a:rPr>
              <a:t>quality</a:t>
            </a:r>
            <a:r>
              <a:rPr lang="fr-BE" sz="1600" dirty="0" smtClean="0">
                <a:ea typeface="+mn-ea"/>
                <a:cs typeface="+mn-cs"/>
              </a:rPr>
              <a:t> and </a:t>
            </a:r>
            <a:r>
              <a:rPr lang="fr-BE" sz="1600" dirty="0" err="1" smtClean="0">
                <a:ea typeface="+mn-ea"/>
                <a:cs typeface="+mn-cs"/>
              </a:rPr>
              <a:t>authenticity</a:t>
            </a:r>
            <a:r>
              <a:rPr lang="fr-BE" sz="1600" dirty="0" smtClean="0">
                <a:ea typeface="+mn-ea"/>
                <a:cs typeface="+mn-cs"/>
              </a:rPr>
              <a:t> </a:t>
            </a:r>
            <a:r>
              <a:rPr lang="fr-BE" sz="1600" dirty="0" err="1" smtClean="0">
                <a:ea typeface="+mn-ea"/>
                <a:cs typeface="+mn-cs"/>
              </a:rPr>
              <a:t>parameters</a:t>
            </a:r>
            <a:r>
              <a:rPr lang="fr-BE" sz="1600" dirty="0" smtClean="0">
                <a:ea typeface="+mn-ea"/>
                <a:cs typeface="+mn-cs"/>
              </a:rPr>
              <a:t>.</a:t>
            </a:r>
          </a:p>
          <a:p>
            <a:pPr marL="342900" lvl="2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dirty="0" smtClean="0">
                <a:ea typeface="+mn-ea"/>
                <a:cs typeface="+mn-cs"/>
              </a:rPr>
              <a:t>EU initiative to </a:t>
            </a:r>
            <a:r>
              <a:rPr lang="fr-BE" sz="1600" dirty="0" err="1" smtClean="0">
                <a:ea typeface="+mn-ea"/>
                <a:cs typeface="+mn-cs"/>
              </a:rPr>
              <a:t>revise</a:t>
            </a:r>
            <a:r>
              <a:rPr lang="fr-BE" sz="1600" dirty="0" smtClean="0">
                <a:ea typeface="+mn-ea"/>
                <a:cs typeface="+mn-cs"/>
              </a:rPr>
              <a:t> CODEX standard (IOC observer in CCFO).</a:t>
            </a:r>
          </a:p>
          <a:p>
            <a:pPr marL="342900" lvl="2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dirty="0" smtClean="0">
                <a:ea typeface="+mn-ea"/>
                <a:cs typeface="+mn-cs"/>
              </a:rPr>
              <a:t>Wide support </a:t>
            </a:r>
            <a:r>
              <a:rPr lang="fr-BE" sz="1600" dirty="0" err="1" smtClean="0">
                <a:ea typeface="+mn-ea"/>
                <a:cs typeface="+mn-cs"/>
              </a:rPr>
              <a:t>received</a:t>
            </a:r>
            <a:r>
              <a:rPr lang="fr-BE" sz="1600" dirty="0" smtClean="0">
                <a:ea typeface="+mn-ea"/>
                <a:cs typeface="+mn-cs"/>
              </a:rPr>
              <a:t> </a:t>
            </a:r>
            <a:r>
              <a:rPr lang="fr-BE" sz="1600" dirty="0" err="1" smtClean="0">
                <a:ea typeface="+mn-ea"/>
                <a:cs typeface="+mn-cs"/>
              </a:rPr>
              <a:t>during</a:t>
            </a:r>
            <a:r>
              <a:rPr lang="fr-BE" sz="1600" dirty="0" smtClean="0">
                <a:ea typeface="+mn-ea"/>
                <a:cs typeface="+mn-cs"/>
              </a:rPr>
              <a:t> the session.</a:t>
            </a:r>
          </a:p>
          <a:p>
            <a:pPr marL="342900" lvl="2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dirty="0" smtClean="0">
                <a:ea typeface="+mn-ea"/>
                <a:cs typeface="+mn-cs"/>
              </a:rPr>
              <a:t>US made </a:t>
            </a:r>
            <a:r>
              <a:rPr lang="fr-BE" sz="1600" dirty="0" err="1" smtClean="0">
                <a:ea typeface="+mn-ea"/>
                <a:cs typeface="+mn-cs"/>
              </a:rPr>
              <a:t>comments</a:t>
            </a:r>
            <a:r>
              <a:rPr lang="fr-BE" sz="1600" dirty="0" smtClean="0">
                <a:ea typeface="+mn-ea"/>
                <a:cs typeface="+mn-cs"/>
              </a:rPr>
              <a:t> to the document </a:t>
            </a:r>
            <a:r>
              <a:rPr lang="fr-BE" sz="1600" dirty="0" err="1" smtClean="0">
                <a:ea typeface="+mn-ea"/>
                <a:cs typeface="+mn-cs"/>
              </a:rPr>
              <a:t>presented</a:t>
            </a:r>
            <a:r>
              <a:rPr lang="fr-BE" sz="1600" dirty="0" smtClean="0">
                <a:ea typeface="+mn-ea"/>
                <a:cs typeface="+mn-cs"/>
              </a:rPr>
              <a:t> by the EU, </a:t>
            </a:r>
            <a:r>
              <a:rPr lang="fr-BE" sz="1600" dirty="0" err="1" smtClean="0">
                <a:ea typeface="+mn-ea"/>
                <a:cs typeface="+mn-cs"/>
              </a:rPr>
              <a:t>aiming</a:t>
            </a:r>
            <a:r>
              <a:rPr lang="fr-BE" sz="1600" dirty="0" smtClean="0">
                <a:ea typeface="+mn-ea"/>
                <a:cs typeface="+mn-cs"/>
              </a:rPr>
              <a:t> to </a:t>
            </a:r>
            <a:r>
              <a:rPr lang="fr-BE" sz="1600" dirty="0" err="1" smtClean="0">
                <a:ea typeface="+mn-ea"/>
                <a:cs typeface="+mn-cs"/>
              </a:rPr>
              <a:t>avoid</a:t>
            </a:r>
            <a:r>
              <a:rPr lang="fr-BE" sz="1600" dirty="0" smtClean="0">
                <a:ea typeface="+mn-ea"/>
                <a:cs typeface="+mn-cs"/>
              </a:rPr>
              <a:t> </a:t>
            </a:r>
            <a:r>
              <a:rPr lang="fr-BE" sz="1600" dirty="0" err="1" smtClean="0">
                <a:ea typeface="+mn-ea"/>
                <a:cs typeface="+mn-cs"/>
              </a:rPr>
              <a:t>that</a:t>
            </a:r>
            <a:r>
              <a:rPr lang="fr-BE" sz="1600" dirty="0" smtClean="0">
                <a:ea typeface="+mn-ea"/>
                <a:cs typeface="+mn-cs"/>
              </a:rPr>
              <a:t> IOC standard </a:t>
            </a:r>
            <a:r>
              <a:rPr lang="fr-BE" sz="1600" dirty="0" err="1" smtClean="0">
                <a:ea typeface="+mn-ea"/>
                <a:cs typeface="+mn-cs"/>
              </a:rPr>
              <a:t>is</a:t>
            </a:r>
            <a:r>
              <a:rPr lang="fr-BE" sz="1600" dirty="0" smtClean="0">
                <a:ea typeface="+mn-ea"/>
                <a:cs typeface="+mn-cs"/>
              </a:rPr>
              <a:t> the single benchmark in the </a:t>
            </a:r>
            <a:r>
              <a:rPr lang="fr-BE" sz="1600" dirty="0" err="1" smtClean="0">
                <a:ea typeface="+mn-ea"/>
                <a:cs typeface="+mn-cs"/>
              </a:rPr>
              <a:t>process</a:t>
            </a:r>
            <a:endParaRPr lang="fr-BE" sz="1600" dirty="0">
              <a:ea typeface="+mn-ea"/>
              <a:cs typeface="+mn-cs"/>
            </a:endParaRPr>
          </a:p>
          <a:p>
            <a:pPr marL="342900" lvl="2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BE" sz="1600" dirty="0" err="1">
                <a:ea typeface="+mn-ea"/>
                <a:cs typeface="+mn-cs"/>
              </a:rPr>
              <a:t>eWG</a:t>
            </a:r>
            <a:r>
              <a:rPr lang="fr-BE" sz="1600" dirty="0">
                <a:ea typeface="+mn-ea"/>
                <a:cs typeface="+mn-cs"/>
              </a:rPr>
              <a:t> </a:t>
            </a:r>
            <a:r>
              <a:rPr lang="fr-BE" sz="1600" dirty="0" err="1">
                <a:ea typeface="+mn-ea"/>
                <a:cs typeface="+mn-cs"/>
              </a:rPr>
              <a:t>will</a:t>
            </a:r>
            <a:r>
              <a:rPr lang="fr-BE" sz="1600" dirty="0">
                <a:ea typeface="+mn-ea"/>
                <a:cs typeface="+mn-cs"/>
              </a:rPr>
              <a:t> </a:t>
            </a:r>
            <a:r>
              <a:rPr lang="fr-BE" sz="1600" dirty="0" err="1">
                <a:ea typeface="+mn-ea"/>
                <a:cs typeface="+mn-cs"/>
              </a:rPr>
              <a:t>be</a:t>
            </a:r>
            <a:r>
              <a:rPr lang="fr-BE" sz="1600" dirty="0">
                <a:ea typeface="+mn-ea"/>
                <a:cs typeface="+mn-cs"/>
              </a:rPr>
              <a:t> </a:t>
            </a:r>
            <a:r>
              <a:rPr lang="fr-BE" sz="1600" dirty="0" err="1">
                <a:ea typeface="+mn-ea"/>
                <a:cs typeface="+mn-cs"/>
              </a:rPr>
              <a:t>chaired</a:t>
            </a:r>
            <a:r>
              <a:rPr lang="fr-BE" sz="1600" dirty="0">
                <a:ea typeface="+mn-ea"/>
                <a:cs typeface="+mn-cs"/>
              </a:rPr>
              <a:t> by Spain and </a:t>
            </a:r>
            <a:r>
              <a:rPr lang="fr-BE" sz="1600" dirty="0" err="1">
                <a:ea typeface="+mn-ea"/>
                <a:cs typeface="+mn-cs"/>
              </a:rPr>
              <a:t>co-chaired</a:t>
            </a:r>
            <a:r>
              <a:rPr lang="fr-BE" sz="1600" dirty="0">
                <a:ea typeface="+mn-ea"/>
                <a:cs typeface="+mn-cs"/>
              </a:rPr>
              <a:t> by Argentina and </a:t>
            </a:r>
            <a:r>
              <a:rPr lang="fr-BE" sz="1600" dirty="0" smtClean="0">
                <a:ea typeface="+mn-ea"/>
                <a:cs typeface="+mn-cs"/>
              </a:rPr>
              <a:t>Canada</a:t>
            </a:r>
            <a:r>
              <a:rPr lang="fr-BE" sz="1600" dirty="0">
                <a:ea typeface="+mn-ea"/>
                <a:cs typeface="+mn-cs"/>
              </a:rPr>
              <a:t>.</a:t>
            </a:r>
            <a:r>
              <a:rPr lang="fr-BE" sz="1600" dirty="0" smtClean="0">
                <a:ea typeface="+mn-ea"/>
                <a:cs typeface="+mn-cs"/>
              </a:rPr>
              <a:t> </a:t>
            </a:r>
            <a:endParaRPr lang="fr-BE" sz="1600" dirty="0">
              <a:ea typeface="+mn-ea"/>
              <a:cs typeface="+mn-cs"/>
            </a:endParaRPr>
          </a:p>
          <a:p>
            <a:pPr lvl="1"/>
            <a:endParaRPr lang="fr-BE" dirty="0" smtClean="0"/>
          </a:p>
          <a:p>
            <a:pPr lvl="1"/>
            <a:endParaRPr lang="fr-BE" dirty="0"/>
          </a:p>
          <a:p>
            <a:pPr lvl="1"/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288" y="1268760"/>
            <a:ext cx="8229600" cy="936625"/>
          </a:xfrm>
          <a:solidFill>
            <a:schemeClr val="accent1"/>
          </a:solidFill>
          <a:ln>
            <a:solidFill>
              <a:srgbClr val="0F5494"/>
            </a:solidFill>
          </a:ln>
        </p:spPr>
        <p:txBody>
          <a:bodyPr/>
          <a:lstStyle/>
          <a:p>
            <a:r>
              <a:rPr lang="fr-BE" dirty="0" smtClean="0"/>
              <a:t>CODEX </a:t>
            </a:r>
            <a:r>
              <a:rPr lang="fr-BE" dirty="0" err="1" smtClean="0"/>
              <a:t>Alimentarius</a:t>
            </a:r>
            <a:r>
              <a:rPr lang="fr-BE" dirty="0"/>
              <a:t/>
            </a:r>
            <a:br>
              <a:rPr lang="fr-BE" dirty="0"/>
            </a:br>
            <a:r>
              <a:rPr lang="fr-BE" sz="2000" dirty="0"/>
              <a:t>CCFO25 session (</a:t>
            </a:r>
            <a:r>
              <a:rPr lang="fr-BE" sz="2000" dirty="0" err="1"/>
              <a:t>February</a:t>
            </a:r>
            <a:r>
              <a:rPr lang="fr-BE" sz="2000" dirty="0"/>
              <a:t> 2017)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971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529013"/>
          </a:xfrm>
        </p:spPr>
        <p:txBody>
          <a:bodyPr/>
          <a:lstStyle/>
          <a:p>
            <a:pPr marL="0" indent="0">
              <a:buNone/>
            </a:pPr>
            <a:r>
              <a:rPr lang="fr-BE" i="0" u="sng" dirty="0" smtClean="0"/>
              <a:t>"</a:t>
            </a:r>
            <a:r>
              <a:rPr lang="fr-BE" i="0" u="sng" dirty="0" err="1" smtClean="0"/>
              <a:t>Methode</a:t>
            </a:r>
            <a:r>
              <a:rPr lang="fr-BE" i="0" u="sng" dirty="0" smtClean="0"/>
              <a:t> globale"</a:t>
            </a:r>
            <a:r>
              <a:rPr lang="fr-BE" i="0" dirty="0" smtClean="0"/>
              <a:t>: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Review</a:t>
            </a:r>
            <a:r>
              <a:rPr lang="fr-BE" sz="1800" dirty="0" smtClean="0"/>
              <a:t> </a:t>
            </a:r>
            <a:r>
              <a:rPr lang="fr-BE" sz="1800" dirty="0" err="1" smtClean="0"/>
              <a:t>is</a:t>
            </a:r>
            <a:r>
              <a:rPr lang="fr-BE" sz="1800" dirty="0" smtClean="0"/>
              <a:t> on-</a:t>
            </a:r>
            <a:r>
              <a:rPr lang="fr-BE" sz="1800" dirty="0" err="1" smtClean="0"/>
              <a:t>going</a:t>
            </a:r>
            <a:r>
              <a:rPr lang="fr-BE" sz="1800" dirty="0" smtClean="0"/>
              <a:t> as regards </a:t>
            </a:r>
            <a:r>
              <a:rPr lang="fr-BE" sz="1800" dirty="0" err="1" smtClean="0"/>
              <a:t>title</a:t>
            </a:r>
            <a:r>
              <a:rPr lang="fr-BE" sz="1800" dirty="0" smtClean="0"/>
              <a:t>, scope of application and </a:t>
            </a:r>
            <a:r>
              <a:rPr lang="fr-BE" sz="1800" dirty="0" err="1" smtClean="0"/>
              <a:t>results</a:t>
            </a:r>
            <a:r>
              <a:rPr lang="fr-BE" sz="1800" dirty="0" smtClean="0"/>
              <a:t>' </a:t>
            </a:r>
            <a:r>
              <a:rPr lang="fr-BE" sz="1800" dirty="0" err="1" smtClean="0"/>
              <a:t>interpretation</a:t>
            </a:r>
            <a:endParaRPr lang="fr-BE" sz="1800" dirty="0" smtClean="0"/>
          </a:p>
          <a:p>
            <a:pPr marL="0" indent="0">
              <a:buNone/>
            </a:pPr>
            <a:r>
              <a:rPr lang="fr-BE" i="0" u="sng" dirty="0" smtClean="0"/>
              <a:t>"Best </a:t>
            </a:r>
            <a:r>
              <a:rPr lang="fr-BE" i="0" u="sng" dirty="0" err="1" smtClean="0"/>
              <a:t>before</a:t>
            </a:r>
            <a:r>
              <a:rPr lang="fr-BE" i="0" u="sng" dirty="0" smtClean="0"/>
              <a:t> date"</a:t>
            </a:r>
            <a:r>
              <a:rPr lang="fr-BE" i="0" dirty="0" smtClean="0"/>
              <a:t>: new </a:t>
            </a:r>
            <a:r>
              <a:rPr lang="fr-BE" i="0" dirty="0" err="1" smtClean="0"/>
              <a:t>eWG</a:t>
            </a:r>
            <a:endParaRPr lang="fr-BE" i="0" dirty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Work</a:t>
            </a:r>
            <a:r>
              <a:rPr lang="fr-BE" sz="1800" dirty="0" smtClean="0"/>
              <a:t> on guidances for transport/</a:t>
            </a:r>
            <a:r>
              <a:rPr lang="fr-BE" sz="1800" dirty="0" err="1" smtClean="0"/>
              <a:t>storage</a:t>
            </a:r>
            <a:r>
              <a:rPr lang="fr-BE" sz="1800" dirty="0" smtClean="0"/>
              <a:t> conditions </a:t>
            </a:r>
            <a:r>
              <a:rPr lang="fr-BE" sz="1800" dirty="0" err="1" smtClean="0"/>
              <a:t>is</a:t>
            </a:r>
            <a:r>
              <a:rPr lang="fr-BE" sz="1800" dirty="0" smtClean="0"/>
              <a:t> </a:t>
            </a:r>
            <a:r>
              <a:rPr lang="fr-BE" sz="1800" dirty="0" err="1" smtClean="0"/>
              <a:t>foreseen</a:t>
            </a:r>
            <a:endParaRPr lang="fr-BE" sz="1800" dirty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Opportunity</a:t>
            </a:r>
            <a:r>
              <a:rPr lang="fr-BE" sz="1800" dirty="0" smtClean="0"/>
              <a:t> to set a maximal "BBD" </a:t>
            </a:r>
            <a:r>
              <a:rPr lang="fr-BE" sz="1800" dirty="0" err="1" smtClean="0"/>
              <a:t>is</a:t>
            </a:r>
            <a:r>
              <a:rPr lang="fr-BE" sz="1800" dirty="0" smtClean="0"/>
              <a:t> </a:t>
            </a:r>
            <a:r>
              <a:rPr lang="fr-BE" sz="1800" dirty="0" err="1" smtClean="0"/>
              <a:t>being</a:t>
            </a:r>
            <a:r>
              <a:rPr lang="fr-BE" sz="1800" dirty="0" smtClean="0"/>
              <a:t> </a:t>
            </a:r>
            <a:r>
              <a:rPr lang="fr-BE" sz="1800" dirty="0" err="1" smtClean="0"/>
              <a:t>discussed</a:t>
            </a:r>
            <a:endParaRPr lang="fr-BE" sz="1800" dirty="0" smtClean="0"/>
          </a:p>
          <a:p>
            <a:pPr marL="0" indent="0">
              <a:buNone/>
            </a:pPr>
            <a:r>
              <a:rPr lang="fr-BE" i="0" u="sng" dirty="0" smtClean="0"/>
              <a:t>Replacement of </a:t>
            </a:r>
            <a:r>
              <a:rPr lang="fr-BE" i="0" u="sng" dirty="0" err="1" smtClean="0"/>
              <a:t>hazardous</a:t>
            </a:r>
            <a:r>
              <a:rPr lang="fr-BE" i="0" u="sng" dirty="0" smtClean="0"/>
              <a:t> solvants</a:t>
            </a:r>
            <a:r>
              <a:rPr lang="fr-BE" i="0" dirty="0" smtClean="0"/>
              <a:t>:</a:t>
            </a:r>
            <a:endParaRPr lang="fr-BE" i="0" dirty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Replacement of n-hexane by </a:t>
            </a:r>
            <a:r>
              <a:rPr lang="fr-BE" sz="1800" dirty="0" err="1" smtClean="0"/>
              <a:t>iso-octane</a:t>
            </a:r>
            <a:r>
              <a:rPr lang="fr-BE" sz="1800" dirty="0" smtClean="0"/>
              <a:t> </a:t>
            </a:r>
            <a:r>
              <a:rPr lang="fr-BE" sz="1800" dirty="0" err="1" smtClean="0"/>
              <a:t>in</a:t>
            </a:r>
            <a:r>
              <a:rPr lang="fr-BE" sz="1800" dirty="0" smtClean="0"/>
              <a:t> 5 </a:t>
            </a:r>
            <a:r>
              <a:rPr lang="fr-BE" sz="1800" dirty="0" err="1" smtClean="0"/>
              <a:t>methods</a:t>
            </a:r>
            <a:r>
              <a:rPr lang="fr-BE" sz="1800" dirty="0" smtClean="0"/>
              <a:t> 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Ring tests on-</a:t>
            </a:r>
            <a:r>
              <a:rPr lang="fr-BE" sz="1800" dirty="0" err="1" smtClean="0"/>
              <a:t>going</a:t>
            </a:r>
            <a:endParaRPr lang="fr-BE" sz="1800" dirty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endParaRPr lang="fr-BE" sz="1800" dirty="0" smtClean="0"/>
          </a:p>
          <a:p>
            <a:pPr lvl="1"/>
            <a:endParaRPr lang="fr-BE" dirty="0" smtClean="0"/>
          </a:p>
          <a:p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95288" y="1268760"/>
            <a:ext cx="8229600" cy="936625"/>
          </a:xfrm>
          <a:prstGeom prst="rect">
            <a:avLst/>
          </a:prstGeom>
          <a:solidFill>
            <a:schemeClr val="accent1"/>
          </a:solidFill>
          <a:ln>
            <a:solidFill>
              <a:srgbClr val="0F5494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kern="0" dirty="0" smtClean="0"/>
              <a:t>IOC standard - </a:t>
            </a:r>
            <a:r>
              <a:rPr lang="fr-BE" kern="0" dirty="0" err="1" smtClean="0"/>
              <a:t>Chemistry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453321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529013"/>
          </a:xfrm>
        </p:spPr>
        <p:txBody>
          <a:bodyPr/>
          <a:lstStyle/>
          <a:p>
            <a:pPr marL="0" indent="0">
              <a:buNone/>
            </a:pPr>
            <a:r>
              <a:rPr lang="fr-BE" i="0" u="sng" dirty="0" err="1" smtClean="0"/>
              <a:t>Determination</a:t>
            </a:r>
            <a:r>
              <a:rPr lang="fr-BE" i="0" u="sng" dirty="0" smtClean="0"/>
              <a:t> of </a:t>
            </a:r>
            <a:r>
              <a:rPr lang="fr-BE" i="0" u="sng" dirty="0" err="1" smtClean="0"/>
              <a:t>tyrosol</a:t>
            </a:r>
            <a:r>
              <a:rPr lang="fr-BE" i="0" u="sng" dirty="0" smtClean="0"/>
              <a:t> and </a:t>
            </a:r>
            <a:r>
              <a:rPr lang="fr-BE" i="0" u="sng" dirty="0" err="1" smtClean="0"/>
              <a:t>hydroxytyrosol</a:t>
            </a:r>
            <a:r>
              <a:rPr lang="fr-BE" i="0" u="sng" dirty="0" smtClean="0"/>
              <a:t> </a:t>
            </a:r>
            <a:r>
              <a:rPr lang="fr-BE" i="0" u="sng" dirty="0" err="1" smtClean="0"/>
              <a:t>after</a:t>
            </a:r>
            <a:r>
              <a:rPr lang="fr-BE" i="0" u="sng" dirty="0" smtClean="0"/>
              <a:t> </a:t>
            </a:r>
            <a:r>
              <a:rPr lang="fr-BE" i="0" u="sng" dirty="0" err="1" smtClean="0"/>
              <a:t>hydrolysis</a:t>
            </a:r>
            <a:endParaRPr lang="fr-BE" i="0" u="sng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Uncertainty</a:t>
            </a:r>
            <a:r>
              <a:rPr lang="fr-BE" sz="1800" dirty="0" smtClean="0"/>
              <a:t> on components to </a:t>
            </a:r>
            <a:r>
              <a:rPr lang="fr-BE" sz="1800" dirty="0" err="1" smtClean="0"/>
              <a:t>be</a:t>
            </a:r>
            <a:r>
              <a:rPr lang="fr-BE" sz="1800" dirty="0" smtClean="0"/>
              <a:t> </a:t>
            </a:r>
            <a:r>
              <a:rPr lang="fr-BE" sz="1800" dirty="0" err="1" smtClean="0"/>
              <a:t>determined</a:t>
            </a:r>
            <a:r>
              <a:rPr lang="fr-BE" sz="1800" dirty="0" smtClean="0"/>
              <a:t> for the </a:t>
            </a:r>
            <a:r>
              <a:rPr lang="fr-BE" sz="1800" dirty="0" err="1" smtClean="0"/>
              <a:t>compliance</a:t>
            </a:r>
            <a:r>
              <a:rPr lang="fr-BE" sz="1800" dirty="0" smtClean="0"/>
              <a:t> </a:t>
            </a:r>
            <a:r>
              <a:rPr lang="fr-BE" sz="1800" dirty="0" err="1" smtClean="0"/>
              <a:t>with</a:t>
            </a:r>
            <a:r>
              <a:rPr lang="fr-BE" sz="1800" dirty="0" smtClean="0"/>
              <a:t> </a:t>
            </a:r>
            <a:r>
              <a:rPr lang="fr-BE" sz="1800" dirty="0" err="1" smtClean="0"/>
              <a:t>Regulation</a:t>
            </a:r>
            <a:r>
              <a:rPr lang="fr-BE" sz="1800" dirty="0" smtClean="0"/>
              <a:t> 432/2012 ("</a:t>
            </a:r>
            <a:r>
              <a:rPr lang="fr-BE" sz="1800" dirty="0" err="1" smtClean="0"/>
              <a:t>health</a:t>
            </a:r>
            <a:r>
              <a:rPr lang="fr-BE" sz="1800" dirty="0" smtClean="0"/>
              <a:t> claim" </a:t>
            </a:r>
            <a:r>
              <a:rPr lang="fr-BE" sz="1800" dirty="0" err="1" smtClean="0"/>
              <a:t>related</a:t>
            </a:r>
            <a:r>
              <a:rPr lang="fr-BE" sz="1800" dirty="0" smtClean="0"/>
              <a:t> to olive </a:t>
            </a:r>
            <a:r>
              <a:rPr lang="fr-BE" sz="1800" dirty="0" err="1" smtClean="0"/>
              <a:t>oils</a:t>
            </a:r>
            <a:r>
              <a:rPr lang="fr-BE" sz="1800" dirty="0" smtClean="0"/>
              <a:t> </a:t>
            </a:r>
            <a:r>
              <a:rPr lang="fr-BE" sz="1800" dirty="0" err="1" smtClean="0"/>
              <a:t>polyphenols</a:t>
            </a:r>
            <a:r>
              <a:rPr lang="fr-BE" sz="1800" dirty="0" smtClean="0"/>
              <a:t>)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Work</a:t>
            </a:r>
            <a:r>
              <a:rPr lang="fr-BE" sz="1800" dirty="0" smtClean="0"/>
              <a:t> on-</a:t>
            </a:r>
            <a:r>
              <a:rPr lang="fr-BE" sz="1800" dirty="0" err="1" smtClean="0"/>
              <a:t>going</a:t>
            </a:r>
            <a:endParaRPr lang="en-GB" sz="1600" dirty="0" smtClean="0"/>
          </a:p>
          <a:p>
            <a:pPr marL="0" indent="0">
              <a:buNone/>
            </a:pPr>
            <a:r>
              <a:rPr lang="fr-BE" i="0" u="sng" dirty="0" err="1" smtClean="0"/>
              <a:t>Simplified</a:t>
            </a:r>
            <a:r>
              <a:rPr lang="fr-BE" i="0" u="sng" dirty="0" smtClean="0"/>
              <a:t> </a:t>
            </a:r>
            <a:r>
              <a:rPr lang="fr-BE" i="0" u="sng" dirty="0" err="1" smtClean="0"/>
              <a:t>method</a:t>
            </a:r>
            <a:r>
              <a:rPr lang="fr-BE" i="0" u="sng" dirty="0" smtClean="0"/>
              <a:t> for the </a:t>
            </a:r>
            <a:r>
              <a:rPr lang="fr-BE" i="0" u="sng" dirty="0" err="1" smtClean="0"/>
              <a:t>determination</a:t>
            </a:r>
            <a:r>
              <a:rPr lang="fr-BE" i="0" u="sng" dirty="0" smtClean="0"/>
              <a:t> of </a:t>
            </a:r>
            <a:r>
              <a:rPr lang="fr-BE" i="0" u="sng" dirty="0" err="1" smtClean="0"/>
              <a:t>stigmastadienes</a:t>
            </a:r>
            <a:endParaRPr lang="fr-BE" i="0" u="sng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Deadline for </a:t>
            </a:r>
            <a:r>
              <a:rPr lang="fr-BE" sz="1800" dirty="0" err="1" smtClean="0"/>
              <a:t>sending</a:t>
            </a:r>
            <a:r>
              <a:rPr lang="fr-BE" sz="1800" dirty="0" smtClean="0"/>
              <a:t> </a:t>
            </a:r>
            <a:r>
              <a:rPr lang="fr-BE" sz="1800" dirty="0" err="1" smtClean="0"/>
              <a:t>results</a:t>
            </a:r>
            <a:r>
              <a:rPr lang="fr-BE" sz="1800" dirty="0" smtClean="0"/>
              <a:t> has been </a:t>
            </a:r>
            <a:r>
              <a:rPr lang="fr-BE" sz="1800" dirty="0" err="1" smtClean="0"/>
              <a:t>postponed</a:t>
            </a:r>
            <a:r>
              <a:rPr lang="fr-BE" sz="1800" dirty="0" smtClean="0"/>
              <a:t>.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No </a:t>
            </a:r>
            <a:r>
              <a:rPr lang="fr-BE" sz="1800" dirty="0" err="1" smtClean="0"/>
              <a:t>precision</a:t>
            </a:r>
            <a:r>
              <a:rPr lang="fr-BE" sz="1800" dirty="0" smtClean="0"/>
              <a:t> data </a:t>
            </a:r>
            <a:r>
              <a:rPr lang="fr-BE" sz="1800" dirty="0" err="1" smtClean="0"/>
              <a:t>available</a:t>
            </a:r>
            <a:r>
              <a:rPr lang="fr-BE" sz="1800" dirty="0" smtClean="0"/>
              <a:t> for the moment.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Pocedure</a:t>
            </a:r>
            <a:r>
              <a:rPr lang="fr-BE" sz="1800" dirty="0" smtClean="0"/>
              <a:t> has to </a:t>
            </a:r>
            <a:r>
              <a:rPr lang="fr-BE" sz="1800" dirty="0" err="1" smtClean="0"/>
              <a:t>be</a:t>
            </a:r>
            <a:r>
              <a:rPr lang="fr-BE" sz="1800" dirty="0" smtClean="0"/>
              <a:t> </a:t>
            </a:r>
            <a:r>
              <a:rPr lang="fr-BE" sz="1800" dirty="0" err="1" smtClean="0"/>
              <a:t>slightly</a:t>
            </a:r>
            <a:r>
              <a:rPr lang="fr-BE" sz="1800" dirty="0" smtClean="0"/>
              <a:t> </a:t>
            </a:r>
            <a:r>
              <a:rPr lang="fr-BE" sz="1800" dirty="0" err="1" smtClean="0"/>
              <a:t>revised</a:t>
            </a:r>
            <a:endParaRPr lang="fr-BE" sz="1800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Will </a:t>
            </a:r>
            <a:r>
              <a:rPr lang="fr-BE" sz="1800" dirty="0" err="1" smtClean="0"/>
              <a:t>be</a:t>
            </a:r>
            <a:r>
              <a:rPr lang="fr-BE" sz="1800" dirty="0" smtClean="0"/>
              <a:t> </a:t>
            </a:r>
            <a:r>
              <a:rPr lang="fr-BE" sz="1800" dirty="0" err="1" smtClean="0"/>
              <a:t>rediscussed</a:t>
            </a:r>
            <a:r>
              <a:rPr lang="fr-BE" sz="1800" dirty="0" smtClean="0"/>
              <a:t> </a:t>
            </a:r>
            <a:r>
              <a:rPr lang="fr-BE" sz="1800" dirty="0" err="1" smtClean="0"/>
              <a:t>with</a:t>
            </a:r>
            <a:r>
              <a:rPr lang="fr-BE" sz="1800" dirty="0" smtClean="0"/>
              <a:t> experts</a:t>
            </a:r>
            <a:endParaRPr lang="fr-BE" sz="18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95288" y="1268760"/>
            <a:ext cx="8229600" cy="936625"/>
          </a:xfrm>
          <a:prstGeom prst="rect">
            <a:avLst/>
          </a:prstGeom>
          <a:solidFill>
            <a:schemeClr val="accent1"/>
          </a:solidFill>
          <a:ln>
            <a:solidFill>
              <a:srgbClr val="0F5494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kern="0" dirty="0" smtClean="0"/>
              <a:t>IOC standard - </a:t>
            </a:r>
            <a:r>
              <a:rPr lang="fr-BE" kern="0" dirty="0" err="1" smtClean="0"/>
              <a:t>Chemistry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720010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529013"/>
          </a:xfrm>
        </p:spPr>
        <p:txBody>
          <a:bodyPr/>
          <a:lstStyle/>
          <a:p>
            <a:pPr marL="0" indent="0">
              <a:buNone/>
            </a:pPr>
            <a:r>
              <a:rPr lang="fr-BE" i="0" u="sng" dirty="0" err="1" smtClean="0"/>
              <a:t>Uvaol</a:t>
            </a:r>
            <a:r>
              <a:rPr lang="fr-BE" i="0" u="sng" dirty="0" smtClean="0"/>
              <a:t> and </a:t>
            </a:r>
            <a:r>
              <a:rPr lang="fr-BE" i="0" u="sng" dirty="0" err="1" smtClean="0"/>
              <a:t>erythrodiol</a:t>
            </a:r>
            <a:r>
              <a:rPr lang="fr-BE" i="0" u="sng" dirty="0" smtClean="0"/>
              <a:t> </a:t>
            </a:r>
            <a:r>
              <a:rPr lang="fr-BE" i="0" u="sng" dirty="0" err="1" smtClean="0"/>
              <a:t>determination</a:t>
            </a:r>
            <a:endParaRPr lang="fr-BE" i="0" u="sng" dirty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Work</a:t>
            </a:r>
            <a:r>
              <a:rPr lang="fr-BE" sz="1800" dirty="0" smtClean="0"/>
              <a:t> on-</a:t>
            </a:r>
            <a:r>
              <a:rPr lang="fr-BE" sz="1800" dirty="0" err="1" smtClean="0"/>
              <a:t>going</a:t>
            </a:r>
            <a:endParaRPr lang="fr-BE" sz="1800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Idea</a:t>
            </a:r>
            <a:r>
              <a:rPr lang="fr-BE" sz="1800" dirty="0" smtClean="0"/>
              <a:t> to replace relative value by </a:t>
            </a:r>
            <a:r>
              <a:rPr lang="fr-BE" sz="1800" dirty="0" err="1" smtClean="0"/>
              <a:t>absolute</a:t>
            </a:r>
            <a:r>
              <a:rPr lang="fr-BE" sz="1800" dirty="0" smtClean="0"/>
              <a:t> value and to </a:t>
            </a:r>
            <a:r>
              <a:rPr lang="fr-BE" sz="1800" dirty="0" err="1" smtClean="0"/>
              <a:t>limit</a:t>
            </a:r>
            <a:r>
              <a:rPr lang="fr-BE" sz="1800" dirty="0" smtClean="0"/>
              <a:t> the </a:t>
            </a:r>
            <a:r>
              <a:rPr lang="fr-BE" sz="1800" dirty="0" err="1" smtClean="0"/>
              <a:t>determination</a:t>
            </a:r>
            <a:r>
              <a:rPr lang="fr-BE" sz="1800" dirty="0" smtClean="0"/>
              <a:t> to </a:t>
            </a:r>
            <a:r>
              <a:rPr lang="fr-BE" sz="1800" dirty="0" err="1" smtClean="0"/>
              <a:t>uvaol</a:t>
            </a:r>
            <a:r>
              <a:rPr lang="fr-BE" sz="1800" dirty="0" smtClean="0"/>
              <a:t> </a:t>
            </a:r>
            <a:r>
              <a:rPr lang="fr-BE" sz="1800" dirty="0" err="1" smtClean="0"/>
              <a:t>only</a:t>
            </a:r>
            <a:endParaRPr lang="fr-BE" sz="1800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IOC </a:t>
            </a:r>
            <a:r>
              <a:rPr lang="fr-BE" sz="1800" dirty="0" err="1" smtClean="0"/>
              <a:t>is</a:t>
            </a:r>
            <a:r>
              <a:rPr lang="fr-BE" sz="1800" dirty="0" smtClean="0"/>
              <a:t> </a:t>
            </a:r>
            <a:r>
              <a:rPr lang="fr-BE" sz="1800" dirty="0" err="1" smtClean="0"/>
              <a:t>asking</a:t>
            </a:r>
            <a:r>
              <a:rPr lang="fr-BE" sz="1800" dirty="0" smtClean="0"/>
              <a:t> for data </a:t>
            </a:r>
            <a:r>
              <a:rPr lang="fr-BE" sz="1800" dirty="0" err="1" smtClean="0"/>
              <a:t>from</a:t>
            </a:r>
            <a:r>
              <a:rPr lang="fr-BE" sz="1800" dirty="0" smtClean="0"/>
              <a:t> </a:t>
            </a:r>
            <a:r>
              <a:rPr lang="fr-BE" sz="1800" dirty="0" err="1" smtClean="0"/>
              <a:t>Member</a:t>
            </a:r>
            <a:r>
              <a:rPr lang="fr-BE" sz="1800" dirty="0" smtClean="0"/>
              <a:t> States</a:t>
            </a:r>
            <a:endParaRPr lang="fr-BE" sz="1800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Not for setting up </a:t>
            </a:r>
            <a:r>
              <a:rPr lang="fr-BE" sz="1800" dirty="0" smtClean="0"/>
              <a:t>a </a:t>
            </a:r>
            <a:r>
              <a:rPr lang="fr-BE" sz="1800" dirty="0" err="1" smtClean="0"/>
              <a:t>limit</a:t>
            </a:r>
            <a:r>
              <a:rPr lang="fr-BE" sz="1800" dirty="0" smtClean="0"/>
              <a:t> </a:t>
            </a:r>
            <a:r>
              <a:rPr lang="fr-BE" sz="1800" dirty="0" smtClean="0"/>
              <a:t>in the standard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endParaRPr lang="fr-BE" sz="18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95288" y="1268760"/>
            <a:ext cx="8229600" cy="936625"/>
          </a:xfrm>
          <a:prstGeom prst="rect">
            <a:avLst/>
          </a:prstGeom>
          <a:solidFill>
            <a:schemeClr val="accent1"/>
          </a:solidFill>
          <a:ln>
            <a:solidFill>
              <a:srgbClr val="0F5494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kern="0" dirty="0" smtClean="0"/>
              <a:t>IOC standard - </a:t>
            </a:r>
            <a:r>
              <a:rPr lang="fr-BE" kern="0" dirty="0" err="1" smtClean="0"/>
              <a:t>Chemistry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304561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529013"/>
          </a:xfrm>
        </p:spPr>
        <p:txBody>
          <a:bodyPr/>
          <a:lstStyle/>
          <a:p>
            <a:pPr marL="0" indent="0">
              <a:buNone/>
            </a:pPr>
            <a:r>
              <a:rPr lang="fr-BE" i="0" u="sng" dirty="0" err="1" smtClean="0"/>
              <a:t>Sensory</a:t>
            </a:r>
            <a:r>
              <a:rPr lang="fr-BE" i="0" u="sng" dirty="0" smtClean="0"/>
              <a:t> </a:t>
            </a:r>
            <a:r>
              <a:rPr lang="fr-BE" i="0" u="sng" dirty="0" err="1" smtClean="0"/>
              <a:t>analysis</a:t>
            </a:r>
            <a:r>
              <a:rPr lang="fr-BE" i="0" u="sng" dirty="0" smtClean="0"/>
              <a:t>/</a:t>
            </a:r>
            <a:r>
              <a:rPr lang="fr-BE" i="0" u="sng" dirty="0" err="1" smtClean="0"/>
              <a:t>organoleptic</a:t>
            </a:r>
            <a:r>
              <a:rPr lang="fr-BE" i="0" u="sng" dirty="0" smtClean="0"/>
              <a:t> </a:t>
            </a:r>
            <a:r>
              <a:rPr lang="fr-BE" i="0" u="sng" dirty="0" err="1" smtClean="0"/>
              <a:t>method</a:t>
            </a:r>
            <a:r>
              <a:rPr lang="fr-BE" i="0" dirty="0" smtClean="0"/>
              <a:t>: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Work</a:t>
            </a:r>
            <a:r>
              <a:rPr lang="fr-BE" sz="1800" dirty="0" smtClean="0"/>
              <a:t> of the 4 </a:t>
            </a:r>
            <a:r>
              <a:rPr lang="fr-BE" sz="1800" dirty="0" err="1" smtClean="0"/>
              <a:t>eWG</a:t>
            </a:r>
            <a:r>
              <a:rPr lang="fr-BE" sz="1800" dirty="0" smtClean="0"/>
              <a:t> </a:t>
            </a:r>
            <a:r>
              <a:rPr lang="fr-BE" sz="1800" dirty="0" err="1" smtClean="0"/>
              <a:t>still</a:t>
            </a:r>
            <a:r>
              <a:rPr lang="fr-BE" sz="1800" dirty="0" smtClean="0"/>
              <a:t> on-</a:t>
            </a:r>
            <a:r>
              <a:rPr lang="fr-BE" sz="1800" dirty="0" err="1" smtClean="0"/>
              <a:t>going</a:t>
            </a:r>
            <a:r>
              <a:rPr lang="fr-BE" sz="1800" dirty="0" smtClean="0"/>
              <a:t>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Training </a:t>
            </a:r>
            <a:r>
              <a:rPr lang="en-GB" sz="1600" dirty="0"/>
              <a:t>of the trainers and </a:t>
            </a:r>
            <a:r>
              <a:rPr lang="en-GB" sz="1600" dirty="0" smtClean="0"/>
              <a:t>trainees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Accreditation </a:t>
            </a:r>
            <a:r>
              <a:rPr lang="en-GB" sz="1600" dirty="0"/>
              <a:t>of sensory panels and harmonisation of </a:t>
            </a:r>
            <a:r>
              <a:rPr lang="en-GB" sz="1600" dirty="0" smtClean="0"/>
              <a:t>	existing standards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sz="1600" dirty="0" smtClean="0"/>
              <a:t>Reference </a:t>
            </a:r>
            <a:r>
              <a:rPr lang="fr-BE" sz="1600" dirty="0" err="1" smtClean="0"/>
              <a:t>Materials</a:t>
            </a:r>
            <a:endParaRPr lang="fr-BE" sz="16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Statistics </a:t>
            </a:r>
            <a:r>
              <a:rPr lang="en-GB" sz="1600" dirty="0"/>
              <a:t>– Interpretation of Results &amp; Reporting</a:t>
            </a:r>
            <a:endParaRPr lang="fr-BE" sz="1600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IOC International </a:t>
            </a:r>
            <a:r>
              <a:rPr lang="fr-BE" sz="1800" dirty="0" err="1" smtClean="0"/>
              <a:t>seminar</a:t>
            </a:r>
            <a:r>
              <a:rPr lang="fr-BE" sz="1800" dirty="0" smtClean="0"/>
              <a:t> – </a:t>
            </a:r>
            <a:r>
              <a:rPr lang="fr-BE" sz="1800" dirty="0" err="1" smtClean="0"/>
              <a:t>October</a:t>
            </a:r>
            <a:r>
              <a:rPr lang="fr-BE" sz="1800" dirty="0" smtClean="0"/>
              <a:t> 2017 to </a:t>
            </a:r>
            <a:r>
              <a:rPr lang="fr-BE" sz="1800" dirty="0" err="1" smtClean="0"/>
              <a:t>be</a:t>
            </a:r>
            <a:r>
              <a:rPr lang="fr-BE" sz="1800" dirty="0" smtClean="0"/>
              <a:t> </a:t>
            </a:r>
            <a:r>
              <a:rPr lang="fr-BE" sz="1800" dirty="0" err="1" smtClean="0"/>
              <a:t>organised</a:t>
            </a:r>
            <a:endParaRPr lang="fr-BE" sz="1800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OLEUM </a:t>
            </a:r>
            <a:r>
              <a:rPr lang="fr-BE" sz="1800" dirty="0" err="1"/>
              <a:t>research</a:t>
            </a:r>
            <a:r>
              <a:rPr lang="fr-BE" sz="1800" dirty="0"/>
              <a:t> </a:t>
            </a:r>
            <a:r>
              <a:rPr lang="fr-BE" sz="1800" dirty="0" err="1" smtClean="0"/>
              <a:t>project</a:t>
            </a:r>
            <a:endParaRPr lang="fr-BE" sz="1800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endParaRPr lang="fr-BE" sz="1800" dirty="0"/>
          </a:p>
          <a:p>
            <a:pPr lvl="1"/>
            <a:endParaRPr lang="fr-BE" dirty="0" smtClean="0"/>
          </a:p>
          <a:p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95288" y="1268760"/>
            <a:ext cx="8229600" cy="936625"/>
          </a:xfrm>
          <a:prstGeom prst="rect">
            <a:avLst/>
          </a:prstGeom>
          <a:solidFill>
            <a:schemeClr val="accent1"/>
          </a:solidFill>
          <a:ln>
            <a:solidFill>
              <a:srgbClr val="0F5494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kern="0" dirty="0" smtClean="0"/>
              <a:t>IOC standard – </a:t>
            </a:r>
            <a:r>
              <a:rPr lang="fr-BE" kern="0" dirty="0" err="1" smtClean="0"/>
              <a:t>Sensory</a:t>
            </a:r>
            <a:r>
              <a:rPr lang="fr-BE" kern="0" dirty="0" smtClean="0"/>
              <a:t> </a:t>
            </a:r>
            <a:r>
              <a:rPr lang="fr-BE" kern="0" dirty="0" err="1" smtClean="0"/>
              <a:t>analysis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528404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275"/>
            <a:ext cx="8229600" cy="3529013"/>
          </a:xfrm>
        </p:spPr>
        <p:txBody>
          <a:bodyPr/>
          <a:lstStyle/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Organisation of ring tests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Work</a:t>
            </a:r>
            <a:r>
              <a:rPr lang="fr-BE" sz="1800" dirty="0" smtClean="0"/>
              <a:t> on </a:t>
            </a:r>
            <a:r>
              <a:rPr lang="fr-BE" sz="1800" dirty="0" err="1" smtClean="0"/>
              <a:t>analytical</a:t>
            </a:r>
            <a:r>
              <a:rPr lang="fr-BE" sz="1800" dirty="0" smtClean="0"/>
              <a:t> </a:t>
            </a:r>
            <a:r>
              <a:rPr lang="fr-BE" sz="1800" dirty="0" err="1" smtClean="0"/>
              <a:t>methods</a:t>
            </a:r>
            <a:r>
              <a:rPr lang="fr-BE" sz="1800" dirty="0" smtClean="0"/>
              <a:t> (IOC standard)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Accredition</a:t>
            </a:r>
            <a:r>
              <a:rPr lang="fr-BE" sz="1800" dirty="0" smtClean="0"/>
              <a:t> of </a:t>
            </a:r>
            <a:r>
              <a:rPr lang="fr-BE" sz="1800" dirty="0" err="1" smtClean="0"/>
              <a:t>laboratories</a:t>
            </a:r>
            <a:r>
              <a:rPr lang="fr-BE" sz="1800" dirty="0" smtClean="0"/>
              <a:t> and </a:t>
            </a:r>
            <a:r>
              <a:rPr lang="fr-BE" sz="1800" dirty="0" err="1" smtClean="0"/>
              <a:t>sensory</a:t>
            </a:r>
            <a:r>
              <a:rPr lang="fr-BE" sz="1800" dirty="0" smtClean="0"/>
              <a:t> panels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err="1" smtClean="0"/>
              <a:t>eWG</a:t>
            </a:r>
            <a:endParaRPr lang="fr-BE" sz="1800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Elaboration of </a:t>
            </a:r>
            <a:r>
              <a:rPr lang="fr-BE" sz="1800" dirty="0" err="1" smtClean="0"/>
              <a:t>reference</a:t>
            </a:r>
            <a:r>
              <a:rPr lang="fr-BE" sz="1800" dirty="0" smtClean="0"/>
              <a:t> </a:t>
            </a:r>
            <a:r>
              <a:rPr lang="fr-BE" sz="1800" dirty="0" err="1" smtClean="0"/>
              <a:t>materials</a:t>
            </a:r>
            <a:r>
              <a:rPr lang="fr-BE" sz="1800" dirty="0" smtClean="0"/>
              <a:t> for the </a:t>
            </a:r>
            <a:r>
              <a:rPr lang="fr-BE" sz="1800" dirty="0" err="1" smtClean="0"/>
              <a:t>defects</a:t>
            </a:r>
            <a:r>
              <a:rPr lang="fr-BE" sz="1800" dirty="0" smtClean="0"/>
              <a:t> of VOO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Organisation of a new test for pesticides </a:t>
            </a:r>
            <a:r>
              <a:rPr lang="fr-BE" sz="1800" dirty="0" err="1" smtClean="0"/>
              <a:t>determination</a:t>
            </a:r>
            <a:endParaRPr lang="fr-BE" sz="1800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Participation to the </a:t>
            </a:r>
            <a:r>
              <a:rPr lang="fr-BE" sz="1800" dirty="0" err="1" smtClean="0"/>
              <a:t>work</a:t>
            </a:r>
            <a:r>
              <a:rPr lang="fr-BE" sz="1800" dirty="0" smtClean="0"/>
              <a:t> on the </a:t>
            </a:r>
            <a:r>
              <a:rPr lang="fr-BE" sz="1800" dirty="0" err="1" smtClean="0"/>
              <a:t>revision</a:t>
            </a:r>
            <a:r>
              <a:rPr lang="fr-BE" sz="1800" dirty="0" smtClean="0"/>
              <a:t> of the CODEX standard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fr-BE" sz="1800" dirty="0" smtClean="0"/>
              <a:t>…</a:t>
            </a:r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endParaRPr lang="fr-BE" sz="1800" dirty="0" smtClean="0"/>
          </a:p>
          <a:p>
            <a:pPr marL="8001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endParaRPr lang="fr-BE" sz="1800" dirty="0"/>
          </a:p>
          <a:p>
            <a:pPr lvl="1"/>
            <a:endParaRPr lang="fr-BE" dirty="0" smtClean="0"/>
          </a:p>
          <a:p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95288" y="1268760"/>
            <a:ext cx="8229600" cy="936625"/>
          </a:xfrm>
          <a:prstGeom prst="rect">
            <a:avLst/>
          </a:prstGeom>
          <a:solidFill>
            <a:schemeClr val="accent1"/>
          </a:solidFill>
          <a:ln>
            <a:solidFill>
              <a:srgbClr val="0F5494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kern="0" dirty="0" smtClean="0"/>
              <a:t>IOC </a:t>
            </a:r>
            <a:r>
              <a:rPr lang="fr-BE" kern="0" dirty="0" smtClean="0"/>
              <a:t>– </a:t>
            </a:r>
            <a:r>
              <a:rPr lang="fr-BE" kern="0" dirty="0" err="1" smtClean="0"/>
              <a:t>Foreseen</a:t>
            </a:r>
            <a:r>
              <a:rPr lang="fr-BE" kern="0" dirty="0" smtClean="0"/>
              <a:t> </a:t>
            </a:r>
            <a:r>
              <a:rPr lang="fr-BE" kern="0" dirty="0" err="1" smtClean="0"/>
              <a:t>activities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894145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1520" y="3214489"/>
            <a:ext cx="8784530" cy="790575"/>
          </a:xfrm>
        </p:spPr>
        <p:txBody>
          <a:bodyPr/>
          <a:lstStyle/>
          <a:p>
            <a:pPr algn="ctr"/>
            <a:r>
              <a:rPr lang="fr-BE" altLang="en-US" sz="4000" b="0" dirty="0" err="1" smtClean="0"/>
              <a:t>Thank</a:t>
            </a:r>
            <a:r>
              <a:rPr lang="fr-BE" altLang="en-US" sz="4000" b="0" dirty="0" smtClean="0"/>
              <a:t> </a:t>
            </a:r>
            <a:r>
              <a:rPr lang="fr-BE" altLang="en-US" sz="4000" b="0" dirty="0" err="1" smtClean="0"/>
              <a:t>you</a:t>
            </a:r>
            <a:r>
              <a:rPr lang="fr-BE" altLang="en-US" sz="4000" b="0" dirty="0" smtClean="0"/>
              <a:t> for </a:t>
            </a:r>
            <a:r>
              <a:rPr lang="fr-BE" altLang="en-US" sz="4000" b="0" dirty="0" err="1" smtClean="0"/>
              <a:t>your</a:t>
            </a:r>
            <a:r>
              <a:rPr lang="fr-BE" altLang="en-US" sz="4000" b="0" dirty="0" smtClean="0"/>
              <a:t> attention</a:t>
            </a:r>
            <a:endParaRPr lang="en-GB" altLang="en-US" sz="4000" b="0" dirty="0"/>
          </a:p>
        </p:txBody>
      </p:sp>
    </p:spTree>
    <p:extLst>
      <p:ext uri="{BB962C8B-B14F-4D97-AF65-F5344CB8AC3E}">
        <p14:creationId xmlns:p14="http://schemas.microsoft.com/office/powerpoint/2010/main" val="97077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264</TotalTime>
  <Words>574</Words>
  <Application>Microsoft Office PowerPoint</Application>
  <PresentationFormat>On-screen Show (4:3)</PresentationFormat>
  <Paragraphs>72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</vt:lpstr>
      <vt:lpstr>Marketing standards for Olive oil and Olive Pomace Oil – CODEX &amp; IOC</vt:lpstr>
      <vt:lpstr>CODEX Alimentarius CCFO25 session (February 2017)</vt:lpstr>
      <vt:lpstr>CODEX Alimentarius CCFO25 session (February 2017)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JEANDIN Caroline (AGRI)</dc:creator>
  <cp:lastModifiedBy>JEANDIN Caroline (AGRI)</cp:lastModifiedBy>
  <cp:revision>18</cp:revision>
  <dcterms:created xsi:type="dcterms:W3CDTF">2017-05-03T06:49:42Z</dcterms:created>
  <dcterms:modified xsi:type="dcterms:W3CDTF">2017-05-11T06:31:07Z</dcterms:modified>
</cp:coreProperties>
</file>