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3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8" r:id="rId3"/>
    <p:sldMasterId id="2147483695" r:id="rId4"/>
  </p:sldMasterIdLst>
  <p:notesMasterIdLst>
    <p:notesMasterId r:id="rId15"/>
  </p:notesMasterIdLst>
  <p:handoutMasterIdLst>
    <p:handoutMasterId r:id="rId16"/>
  </p:handoutMasterIdLst>
  <p:sldIdLst>
    <p:sldId id="289" r:id="rId5"/>
    <p:sldId id="285" r:id="rId6"/>
    <p:sldId id="283" r:id="rId7"/>
    <p:sldId id="287" r:id="rId8"/>
    <p:sldId id="288" r:id="rId9"/>
    <p:sldId id="293" r:id="rId10"/>
    <p:sldId id="294" r:id="rId11"/>
    <p:sldId id="295" r:id="rId12"/>
    <p:sldId id="279" r:id="rId13"/>
    <p:sldId id="282" r:id="rId14"/>
  </p:sldIdLst>
  <p:sldSz cx="9144000" cy="6858000" type="screen4x3"/>
  <p:notesSz cx="6805613" cy="9944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KAKIS Marios Nektarios (RTD)" initials="MN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5494"/>
    <a:srgbClr val="3166CF"/>
    <a:srgbClr val="3E6FD2"/>
    <a:srgbClr val="2D5EC1"/>
    <a:srgbClr val="BDDEFF"/>
    <a:srgbClr val="99CCFF"/>
    <a:srgbClr val="808080"/>
    <a:srgbClr val="FFD6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183" y="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749"/>
            <a:ext cx="2949841" cy="497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183" y="9444749"/>
            <a:ext cx="2949841" cy="497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E3FB1D58-7119-45E9-8528-D542A91CD2D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770157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183" y="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244" y="4723170"/>
            <a:ext cx="5445126" cy="4475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749"/>
            <a:ext cx="2949841" cy="497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183" y="9444749"/>
            <a:ext cx="2949841" cy="497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74DA863C-6954-4F88-BB7A-AADA1432B8B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843534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FC430D-9D2C-4E6B-A203-C21E3D51039B}" type="slidenum">
              <a:rPr lang="en-GB" altLang="en-US" smtClean="0"/>
              <a:pPr/>
              <a:t>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968586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A863C-6954-4F88-BB7A-AADA1432B8B7}" type="slidenum">
              <a:rPr lang="en-GB" altLang="en-US" smtClean="0"/>
              <a:pPr/>
              <a:t>10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99889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6125"/>
            <a:ext cx="4970463" cy="3729038"/>
          </a:xfrm>
          <a:ln/>
        </p:spPr>
      </p:sp>
      <p:sp>
        <p:nvSpPr>
          <p:cNvPr id="20482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en-US" smtClean="0"/>
          </a:p>
          <a:p>
            <a:pPr eaLnBrk="1" hangingPunct="1"/>
            <a:endParaRPr lang="de-DE" altLang="en-US" smtClean="0"/>
          </a:p>
        </p:txBody>
      </p:sp>
      <p:sp>
        <p:nvSpPr>
          <p:cNvPr id="20483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4E72EDB-AED4-4A47-AF73-D1FE7FCE8ABC}" type="slidenum">
              <a:rPr lang="de-DE" altLang="en-US" smtClean="0">
                <a:solidFill>
                  <a:srgbClr val="000000"/>
                </a:solidFill>
                <a:ea typeface="MS PGothic" pitchFamily="34" charset="-128"/>
                <a:cs typeface="Arial" charset="0"/>
              </a:rPr>
              <a:pPr/>
              <a:t>2</a:t>
            </a:fld>
            <a:endParaRPr lang="de-DE" altLang="en-US" smtClean="0">
              <a:solidFill>
                <a:srgbClr val="000000"/>
              </a:solidFill>
              <a:ea typeface="MS PGothic" pitchFamily="34" charset="-128"/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A863C-6954-4F88-BB7A-AADA1432B8B7}" type="slidenum">
              <a:rPr lang="en-GB" altLang="en-US" smtClean="0"/>
              <a:pPr/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338408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A863C-6954-4F88-BB7A-AADA1432B8B7}" type="slidenum">
              <a:rPr lang="en-GB" altLang="en-US" smtClean="0"/>
              <a:pPr/>
              <a:t>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122701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A863C-6954-4F88-BB7A-AADA1432B8B7}" type="slidenum">
              <a:rPr lang="en-GB" altLang="en-US" smtClean="0"/>
              <a:pPr/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937023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A863C-6954-4F88-BB7A-AADA1432B8B7}" type="slidenum">
              <a:rPr lang="en-GB" altLang="en-US" smtClean="0"/>
              <a:pPr/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432003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A863C-6954-4F88-BB7A-AADA1432B8B7}" type="slidenum">
              <a:rPr lang="en-GB" altLang="en-US" smtClean="0"/>
              <a:pPr/>
              <a:t>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786287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A863C-6954-4F88-BB7A-AADA1432B8B7}" type="slidenum">
              <a:rPr lang="en-GB" altLang="en-US" smtClean="0"/>
              <a:pPr/>
              <a:t>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643407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A863C-6954-4F88-BB7A-AADA1432B8B7}" type="slidenum">
              <a:rPr lang="en-GB" altLang="en-US" smtClean="0"/>
              <a:pPr/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07739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5.png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CD499B99-05C0-4EC2-9BE9-4D63A17BC298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3FB013-0DE4-431B-A732-F6E19DF7395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45747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D14911-E0E4-4CB2-A66F-ABDA974D07E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631348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F9880-D0F4-479A-98BD-B4A47F96AE5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C6C82BF7-1DF5-4A2A-90A0-5FBC9AC2C92C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70424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F9880-D0F4-479A-98BD-B4A47F96AE5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82BF7-1DF5-4A2A-90A0-5FBC9AC2C92C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65405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F9880-D0F4-479A-98BD-B4A47F96AE5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C6C82BF7-1DF5-4A2A-90A0-5FBC9AC2C92C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97902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F9880-D0F4-479A-98BD-B4A47F96AE5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C6C82BF7-1DF5-4A2A-90A0-5FBC9AC2C92C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82836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F9880-D0F4-479A-98BD-B4A47F96AE5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C6C82BF7-1DF5-4A2A-90A0-5FBC9AC2C92C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848624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F9880-D0F4-479A-98BD-B4A47F96AE5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82BF7-1DF5-4A2A-90A0-5FBC9AC2C92C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67950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F9880-D0F4-479A-98BD-B4A47F96AE5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82BF7-1DF5-4A2A-90A0-5FBC9AC2C92C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974935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F9880-D0F4-479A-98BD-B4A47F96AE5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82BF7-1DF5-4A2A-90A0-5FBC9AC2C92C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7627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2BCD9A-FC40-4FC4-A6C7-ECCB5B72F55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177053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F9880-D0F4-479A-98BD-B4A47F96AE5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C6C82BF7-1DF5-4A2A-90A0-5FBC9AC2C92C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8063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F9880-D0F4-479A-98BD-B4A47F96AE5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C6C82BF7-1DF5-4A2A-90A0-5FBC9AC2C92C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20372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F9880-D0F4-479A-98BD-B4A47F96AE5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C6C82BF7-1DF5-4A2A-90A0-5FBC9AC2C92C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0" dirty="0">
                <a:ln w="3175" cmpd="sng">
                  <a:noFill/>
                </a:ln>
                <a:solidFill>
                  <a:srgbClr val="A53010"/>
                </a:solidFill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0" dirty="0">
                <a:ln w="3175" cmpd="sng">
                  <a:noFill/>
                </a:ln>
                <a:solidFill>
                  <a:srgbClr val="A53010"/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325835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F9880-D0F4-479A-98BD-B4A47F96AE5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C6C82BF7-1DF5-4A2A-90A0-5FBC9AC2C92C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602340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F9880-D0F4-479A-98BD-B4A47F96AE5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C6C82BF7-1DF5-4A2A-90A0-5FBC9AC2C92C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0" dirty="0">
                <a:ln w="3175" cmpd="sng">
                  <a:noFill/>
                </a:ln>
                <a:solidFill>
                  <a:srgbClr val="A53010"/>
                </a:solidFill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0" dirty="0">
                <a:ln w="3175" cmpd="sng">
                  <a:noFill/>
                </a:ln>
                <a:solidFill>
                  <a:srgbClr val="A53010"/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663727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F9880-D0F4-479A-98BD-B4A47F96AE5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C6C82BF7-1DF5-4A2A-90A0-5FBC9AC2C92C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30456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F9880-D0F4-479A-98BD-B4A47F96AE5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82BF7-1DF5-4A2A-90A0-5FBC9AC2C92C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32398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F9880-D0F4-479A-98BD-B4A47F96AE5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82BF7-1DF5-4A2A-90A0-5FBC9AC2C92C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57201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F9880-D0F4-479A-98BD-B4A47F96AE5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C6C82BF7-1DF5-4A2A-90A0-5FBC9AC2C92C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59919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F9880-D0F4-479A-98BD-B4A47F96AE5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82BF7-1DF5-4A2A-90A0-5FBC9AC2C92C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13539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4DF8C-7F38-483B-BE31-776B5386DD1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4583773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F9880-D0F4-479A-98BD-B4A47F96AE5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C6C82BF7-1DF5-4A2A-90A0-5FBC9AC2C92C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354643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F9880-D0F4-479A-98BD-B4A47F96AE5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C6C82BF7-1DF5-4A2A-90A0-5FBC9AC2C92C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454213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F9880-D0F4-479A-98BD-B4A47F96AE5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C6C82BF7-1DF5-4A2A-90A0-5FBC9AC2C92C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285479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F9880-D0F4-479A-98BD-B4A47F96AE5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82BF7-1DF5-4A2A-90A0-5FBC9AC2C92C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928887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F9880-D0F4-479A-98BD-B4A47F96AE5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82BF7-1DF5-4A2A-90A0-5FBC9AC2C92C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3384319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F9880-D0F4-479A-98BD-B4A47F96AE5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82BF7-1DF5-4A2A-90A0-5FBC9AC2C92C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08439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F9880-D0F4-479A-98BD-B4A47F96AE5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C6C82BF7-1DF5-4A2A-90A0-5FBC9AC2C92C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029178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F9880-D0F4-479A-98BD-B4A47F96AE5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C6C82BF7-1DF5-4A2A-90A0-5FBC9AC2C92C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1920460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F9880-D0F4-479A-98BD-B4A47F96AE5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C6C82BF7-1DF5-4A2A-90A0-5FBC9AC2C92C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0" dirty="0">
                <a:ln w="3175" cmpd="sng">
                  <a:noFill/>
                </a:ln>
                <a:solidFill>
                  <a:srgbClr val="A53010"/>
                </a:solidFill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0" dirty="0">
                <a:ln w="3175" cmpd="sng">
                  <a:noFill/>
                </a:ln>
                <a:solidFill>
                  <a:srgbClr val="A53010"/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2836048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F9880-D0F4-479A-98BD-B4A47F96AE5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C6C82BF7-1DF5-4A2A-90A0-5FBC9AC2C92C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9793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1BFD9A-01B2-45F6-8222-36E2F3EA24B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2922844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F9880-D0F4-479A-98BD-B4A47F96AE5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C6C82BF7-1DF5-4A2A-90A0-5FBC9AC2C92C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0" dirty="0">
                <a:ln w="3175" cmpd="sng">
                  <a:noFill/>
                </a:ln>
                <a:solidFill>
                  <a:srgbClr val="A53010"/>
                </a:solidFill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0" dirty="0">
                <a:ln w="3175" cmpd="sng">
                  <a:noFill/>
                </a:ln>
                <a:solidFill>
                  <a:srgbClr val="A53010"/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8816511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F9880-D0F4-479A-98BD-B4A47F96AE5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C6C82BF7-1DF5-4A2A-90A0-5FBC9AC2C92C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251484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F9880-D0F4-479A-98BD-B4A47F96AE5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82BF7-1DF5-4A2A-90A0-5FBC9AC2C92C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849877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F9880-D0F4-479A-98BD-B4A47F96AE5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82BF7-1DF5-4A2A-90A0-5FBC9AC2C92C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0356297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  <a:latin typeface="Verdana"/>
              <a:cs typeface="Arial" charset="0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81077974-1AAA-49D7-ABF2-EC62EA891DAD}" type="slidenum">
              <a:rPr lang="en-GB" altLang="en-US">
                <a:solidFill>
                  <a:srgbClr val="FFFFFF"/>
                </a:solidFill>
              </a:rPr>
              <a:pPr/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761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1511ED-4012-4C11-9743-232926B14BAE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82333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40DBA5-2595-4EC3-97F2-915132D96637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54910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EAD0F4-AD88-4F69-A25D-4A821B948394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94161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D155B2-5D54-49A5-8737-549CF8B9292B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61338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0D2E0E-A675-45B8-91C6-DFB396FE90E3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867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D3250-9313-4934-88F4-D657D684448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2857308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84643A-C5E7-48C5-BE95-35786301F9F1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80167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52E81F-73AC-4267-AB02-214074F08844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05609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7E38F0-E9B0-43EA-B468-507800369C65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27980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2DF8BB-F5E1-4BDB-98FC-95586D58A925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6373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DA36C-EEA8-4D13-9218-61D96E806483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02537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3707904" y="188640"/>
            <a:ext cx="1872208" cy="1274564"/>
          </a:xfrm>
          <a:prstGeom prst="rect">
            <a:avLst/>
          </a:prstGeom>
          <a:solidFill>
            <a:srgbClr val="0F5494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en-GB" smtClean="0">
              <a:cs typeface="Arial" charset="0"/>
            </a:endParaRPr>
          </a:p>
        </p:txBody>
      </p:sp>
      <p:pic>
        <p:nvPicPr>
          <p:cNvPr id="5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84" b="-2"/>
          <a:stretch>
            <a:fillRect/>
          </a:stretch>
        </p:blipFill>
        <p:spPr bwMode="auto">
          <a:xfrm>
            <a:off x="0" y="939800"/>
            <a:ext cx="9165184" cy="591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9575" y="6430963"/>
            <a:ext cx="6858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/>
          <p:cNvSpPr>
            <a:spLocks noGrp="1"/>
          </p:cNvSpPr>
          <p:nvPr>
            <p:ph idx="10"/>
          </p:nvPr>
        </p:nvSpPr>
        <p:spPr>
          <a:xfrm>
            <a:off x="4122000" y="3212976"/>
            <a:ext cx="4536504" cy="1872208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000" b="1" i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51520" y="1951427"/>
            <a:ext cx="8640960" cy="2088232"/>
          </a:xfrm>
          <a:prstGeom prst="rect">
            <a:avLst/>
          </a:prstGeom>
        </p:spPr>
        <p:txBody>
          <a:bodyPr/>
          <a:lstStyle>
            <a:lvl1pPr algn="ctr">
              <a:defRPr sz="5400">
                <a:solidFill>
                  <a:srgbClr val="FFD624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1"/>
          </p:nvPr>
        </p:nvSpPr>
        <p:spPr>
          <a:xfrm>
            <a:off x="4122000" y="5301208"/>
            <a:ext cx="4456881" cy="72008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spcAft>
                <a:spcPts val="300"/>
              </a:spcAft>
              <a:buNone/>
              <a:defRPr sz="1600" b="0" i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2" descr="C:\DOCUME~1\lenain\LOCALS~1\Temp\7zECB.tmp\LOGO-CE for RTD EN Positive Cya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6806" y="182836"/>
            <a:ext cx="1811337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319839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title"/>
          </p:nvPr>
        </p:nvSpPr>
        <p:spPr>
          <a:xfrm>
            <a:off x="119063" y="160497"/>
            <a:ext cx="4443412" cy="944404"/>
          </a:xfrm>
          <a:prstGeom prst="rect">
            <a:avLst/>
          </a:prstGeom>
          <a:ln/>
        </p:spPr>
        <p:txBody>
          <a:bodyPr/>
          <a:lstStyle>
            <a:lvl1pPr marL="0" indent="0">
              <a:defRPr/>
            </a:lvl1pPr>
          </a:lstStyle>
          <a:p>
            <a:endParaRPr lang="en-US" dirty="0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114300" y="1238251"/>
            <a:ext cx="4457700" cy="4953000"/>
          </a:xfrm>
          <a:prstGeom prst="rect">
            <a:avLst/>
          </a:prstGeom>
          <a:ln/>
        </p:spPr>
        <p:txBody>
          <a:bodyPr/>
          <a:lstStyle>
            <a:lvl1pPr marL="0" indent="0"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6651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11A1CE-A87B-40A1-A044-464CC43495C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78635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B88B86-4AD2-4A63-8E01-D825981262D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64094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C65FF2-AE24-44B0-B032-0E0A544789A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92487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EF85B0-A221-4174-986C-79A057C2BB0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41545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43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13" Type="http://schemas.openxmlformats.org/officeDocument/2006/relationships/slideLayout" Target="../slideLayouts/slideLayout56.xml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5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53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49DF35F4-2200-41AD-B698-D48A0B375FB4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71F9880-D0F4-479A-98BD-B4A47F96AE55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entury Gothic" panose="020B050202020202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11/05/2017</a:t>
            </a:fld>
            <a:endParaRPr lang="it-IT">
              <a:solidFill>
                <a:prstClr val="black">
                  <a:tint val="75000"/>
                </a:prstClr>
              </a:solidFill>
              <a:latin typeface="Century Gothic" panose="020B050202020202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it-IT">
              <a:solidFill>
                <a:prstClr val="black">
                  <a:tint val="75000"/>
                </a:prstClr>
              </a:solidFill>
              <a:latin typeface="Century Gothic" panose="020B050202020202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C6C82BF7-1DF5-4A2A-90A0-5FBC9AC2C92C}" type="slidenum">
              <a:rPr lang="it-IT" smtClean="0">
                <a:latin typeface="Century Gothic" panose="020B050202020202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it-IT">
              <a:latin typeface="Century Gothic" panose="020B0502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740385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71F9880-D0F4-479A-98BD-B4A47F96AE55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entury Gothic" panose="020B050202020202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11/05/2017</a:t>
            </a:fld>
            <a:endParaRPr lang="it-IT">
              <a:solidFill>
                <a:prstClr val="black">
                  <a:tint val="75000"/>
                </a:prstClr>
              </a:solidFill>
              <a:latin typeface="Century Gothic" panose="020B050202020202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it-IT">
              <a:solidFill>
                <a:prstClr val="black">
                  <a:tint val="75000"/>
                </a:prstClr>
              </a:solidFill>
              <a:latin typeface="Century Gothic" panose="020B050202020202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C6C82BF7-1DF5-4A2A-90A0-5FBC9AC2C92C}" type="slidenum">
              <a:rPr lang="it-IT" smtClean="0">
                <a:latin typeface="Century Gothic" panose="020B050202020202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it-IT">
              <a:latin typeface="Century Gothic" panose="020B0502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918039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188AF54F-B1DF-48BE-9FA2-11C8B89F3820}" type="slidenum">
              <a:rPr lang="en-GB" altLang="en-US">
                <a:solidFill>
                  <a:srgbClr val="000000"/>
                </a:solidFill>
                <a:cs typeface="Arial" charset="0"/>
              </a:rPr>
              <a:pPr/>
              <a:t>‹#›</a:t>
            </a:fld>
            <a:endParaRPr lang="en-GB" alt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7836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</p:sldLayoutIdLst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xfactorsproject.eu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hyperlink" Target="http://cordis.europa.eu/project/rcn/206027_en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tiff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6"/>
          <p:cNvSpPr>
            <a:spLocks noGrp="1"/>
          </p:cNvSpPr>
          <p:nvPr>
            <p:ph idx="10"/>
          </p:nvPr>
        </p:nvSpPr>
        <p:spPr>
          <a:xfrm>
            <a:off x="72008" y="1988841"/>
            <a:ext cx="9036496" cy="4869160"/>
          </a:xfrm>
        </p:spPr>
        <p:txBody>
          <a:bodyPr/>
          <a:lstStyle/>
          <a:p>
            <a:pPr algn="ctr" defTabSz="449263">
              <a:buClr>
                <a:srgbClr val="000000"/>
              </a:buClr>
              <a:buSzPct val="100000"/>
              <a:defRPr/>
            </a:pPr>
            <a:r>
              <a:rPr lang="en-GB" altLang="en-US" sz="3200" dirty="0" smtClean="0">
                <a:solidFill>
                  <a:schemeClr val="accent3"/>
                </a:solidFill>
                <a:latin typeface="Calibri" panose="020F0502020204030204" pitchFamily="34" charset="0"/>
              </a:rPr>
              <a:t>State of play of research projects of </a:t>
            </a:r>
          </a:p>
          <a:p>
            <a:pPr algn="ctr" defTabSz="449263">
              <a:buClr>
                <a:srgbClr val="000000"/>
              </a:buClr>
              <a:buSzPct val="100000"/>
              <a:defRPr/>
            </a:pPr>
            <a:r>
              <a:rPr lang="en-GB" altLang="en-US" sz="3200" dirty="0" smtClean="0">
                <a:solidFill>
                  <a:schemeClr val="accent3"/>
                </a:solidFill>
                <a:latin typeface="Calibri" panose="020F0502020204030204" pitchFamily="34" charset="0"/>
              </a:rPr>
              <a:t>Horizon 2020 on </a:t>
            </a:r>
            <a:r>
              <a:rPr lang="en-GB" altLang="en-US" sz="3200" i="1" dirty="0" err="1" smtClean="0">
                <a:solidFill>
                  <a:schemeClr val="accent3"/>
                </a:solidFill>
                <a:latin typeface="Calibri" panose="020F0502020204030204" pitchFamily="34" charset="0"/>
              </a:rPr>
              <a:t>Xylella</a:t>
            </a:r>
            <a:r>
              <a:rPr lang="en-GB" altLang="en-US" sz="3200" i="1" dirty="0" smtClean="0">
                <a:solidFill>
                  <a:schemeClr val="accent3"/>
                </a:solidFill>
                <a:latin typeface="Calibri" panose="020F0502020204030204" pitchFamily="34" charset="0"/>
              </a:rPr>
              <a:t> </a:t>
            </a:r>
            <a:r>
              <a:rPr lang="en-GB" altLang="en-US" sz="3200" i="1" dirty="0" err="1" smtClean="0">
                <a:solidFill>
                  <a:schemeClr val="accent3"/>
                </a:solidFill>
                <a:latin typeface="Calibri" panose="020F0502020204030204" pitchFamily="34" charset="0"/>
              </a:rPr>
              <a:t>fastidiosa</a:t>
            </a:r>
            <a:endParaRPr lang="en-GB" altLang="en-US" sz="3200" dirty="0" smtClean="0">
              <a:solidFill>
                <a:schemeClr val="accent3"/>
              </a:solidFill>
              <a:latin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79712" y="5733256"/>
            <a:ext cx="69910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449263">
              <a:buClr>
                <a:srgbClr val="000000"/>
              </a:buClr>
              <a:buSzPct val="100000"/>
            </a:pPr>
            <a:r>
              <a:rPr lang="fr-BE" altLang="en-US" sz="2000" b="1" kern="0" dirty="0" smtClean="0">
                <a:solidFill>
                  <a:schemeClr val="bg1"/>
                </a:solidFill>
                <a:latin typeface="Calibri" panose="020F0502020204030204" pitchFamily="34" charset="0"/>
                <a:ea typeface="Verdana" pitchFamily="34" charset="0"/>
                <a:cs typeface="Verdana" pitchFamily="34" charset="0"/>
              </a:rPr>
              <a:t>P.E. GANCI, DG AGRI B2 </a:t>
            </a:r>
          </a:p>
          <a:p>
            <a:pPr lvl="0" algn="r" defTabSz="449263">
              <a:buClr>
                <a:srgbClr val="000000"/>
              </a:buClr>
              <a:buSzPct val="100000"/>
            </a:pPr>
            <a:r>
              <a:rPr lang="fr-BE" altLang="en-US" sz="2000" b="1" kern="0" dirty="0" smtClean="0">
                <a:solidFill>
                  <a:schemeClr val="bg1"/>
                </a:solidFill>
                <a:latin typeface="Calibri" panose="020F0502020204030204" pitchFamily="34" charset="0"/>
                <a:ea typeface="Verdana" pitchFamily="34" charset="0"/>
                <a:cs typeface="Verdana" pitchFamily="34" charset="0"/>
              </a:rPr>
              <a:t>Patrizia.GANCI@ec.europa.eu</a:t>
            </a:r>
          </a:p>
        </p:txBody>
      </p:sp>
      <p:sp>
        <p:nvSpPr>
          <p:cNvPr id="6" name="Rectangle 5"/>
          <p:cNvSpPr/>
          <p:nvPr/>
        </p:nvSpPr>
        <p:spPr>
          <a:xfrm>
            <a:off x="1043608" y="3429000"/>
            <a:ext cx="74888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49263">
              <a:buClr>
                <a:srgbClr val="000000"/>
              </a:buClr>
              <a:buSzPct val="100000"/>
            </a:pPr>
            <a:r>
              <a:rPr lang="fr-BE" sz="2000" b="1" kern="0" dirty="0" smtClean="0">
                <a:solidFill>
                  <a:schemeClr val="bg1"/>
                </a:solidFill>
                <a:latin typeface="Calibri" panose="020F0502020204030204" pitchFamily="34" charset="0"/>
                <a:ea typeface="Verdana" pitchFamily="34" charset="0"/>
                <a:cs typeface="Verdana" pitchFamily="34" charset="0"/>
              </a:rPr>
              <a:t>Civil Dialogue Group Horticulture, Olives &amp; Spirits</a:t>
            </a:r>
          </a:p>
          <a:p>
            <a:pPr lvl="0" algn="ctr" defTabSz="449263">
              <a:buClr>
                <a:srgbClr val="000000"/>
              </a:buClr>
              <a:buSzPct val="100000"/>
            </a:pPr>
            <a:r>
              <a:rPr lang="fr-BE" sz="2000" b="1" kern="0" dirty="0" smtClean="0">
                <a:solidFill>
                  <a:schemeClr val="bg1"/>
                </a:solidFill>
                <a:latin typeface="Calibri" panose="020F0502020204030204" pitchFamily="34" charset="0"/>
                <a:ea typeface="Verdana" pitchFamily="34" charset="0"/>
                <a:cs typeface="Verdana" pitchFamily="34" charset="0"/>
              </a:rPr>
              <a:t>Brussels, 11 May 2017</a:t>
            </a:r>
            <a:endParaRPr lang="en-GB" sz="2000" b="1" kern="0" dirty="0">
              <a:solidFill>
                <a:schemeClr val="bg1"/>
              </a:solidFill>
              <a:latin typeface="Calibri" panose="020F0502020204030204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006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More information…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492375"/>
            <a:ext cx="8856984" cy="3529013"/>
          </a:xfrm>
        </p:spPr>
        <p:txBody>
          <a:bodyPr/>
          <a:lstStyle/>
          <a:p>
            <a:pPr algn="ctr"/>
            <a:r>
              <a:rPr lang="en-GB" i="0" dirty="0">
                <a:hlinkClick r:id="rId3"/>
              </a:rPr>
              <a:t>http://</a:t>
            </a:r>
            <a:r>
              <a:rPr lang="en-GB" i="0" dirty="0" smtClean="0">
                <a:hlinkClick r:id="rId3"/>
              </a:rPr>
              <a:t>www.xfactorsproject.eu/</a:t>
            </a:r>
            <a:endParaRPr lang="en-GB" i="0" dirty="0" smtClean="0"/>
          </a:p>
          <a:p>
            <a:pPr algn="ctr"/>
            <a:r>
              <a:rPr lang="en-GB" i="0" dirty="0">
                <a:hlinkClick r:id="rId4"/>
              </a:rPr>
              <a:t>http://</a:t>
            </a:r>
            <a:r>
              <a:rPr lang="en-GB" i="0" dirty="0" smtClean="0">
                <a:hlinkClick r:id="rId4"/>
              </a:rPr>
              <a:t>cordis.europa.eu/project/rcn/206027_en.html</a:t>
            </a:r>
            <a:endParaRPr lang="en-GB" i="0" dirty="0" smtClean="0"/>
          </a:p>
          <a:p>
            <a:pPr algn="ctr"/>
            <a:endParaRPr lang="en-GB" i="0" dirty="0"/>
          </a:p>
          <a:p>
            <a:pPr algn="ctr"/>
            <a:endParaRPr lang="en-GB" i="0" dirty="0" smtClean="0"/>
          </a:p>
          <a:p>
            <a:pPr algn="ctr"/>
            <a:endParaRPr lang="en-GB" i="0" dirty="0"/>
          </a:p>
          <a:p>
            <a:pPr algn="ctr"/>
            <a:endParaRPr lang="en-GB" i="0" dirty="0"/>
          </a:p>
        </p:txBody>
      </p:sp>
      <p:grpSp>
        <p:nvGrpSpPr>
          <p:cNvPr id="6" name="Group 5"/>
          <p:cNvGrpSpPr/>
          <p:nvPr/>
        </p:nvGrpSpPr>
        <p:grpSpPr>
          <a:xfrm>
            <a:off x="5508104" y="3717032"/>
            <a:ext cx="3384376" cy="2592288"/>
            <a:chOff x="5436096" y="4005064"/>
            <a:chExt cx="3384376" cy="2592288"/>
          </a:xfrm>
        </p:grpSpPr>
        <p:sp>
          <p:nvSpPr>
            <p:cNvPr id="4" name="Rounded Rectangular Callout 3"/>
            <p:cNvSpPr/>
            <p:nvPr/>
          </p:nvSpPr>
          <p:spPr bwMode="auto">
            <a:xfrm>
              <a:off x="5436096" y="4005064"/>
              <a:ext cx="3384376" cy="2592288"/>
            </a:xfrm>
            <a:prstGeom prst="wedgeRoundRectCallout">
              <a:avLst/>
            </a:prstGeom>
            <a:ln/>
            <a:extLst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2120" y="4285321"/>
              <a:ext cx="3024336" cy="2023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46504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uppieren 43"/>
          <p:cNvGrpSpPr>
            <a:grpSpLocks/>
          </p:cNvGrpSpPr>
          <p:nvPr/>
        </p:nvGrpSpPr>
        <p:grpSpPr bwMode="auto">
          <a:xfrm>
            <a:off x="654372" y="1484784"/>
            <a:ext cx="8166100" cy="4891087"/>
            <a:chOff x="107504" y="2564904"/>
            <a:chExt cx="6696744" cy="4104456"/>
          </a:xfrm>
        </p:grpSpPr>
        <p:grpSp>
          <p:nvGrpSpPr>
            <p:cNvPr id="19461" name="Gruppieren 34"/>
            <p:cNvGrpSpPr>
              <a:grpSpLocks/>
            </p:cNvGrpSpPr>
            <p:nvPr/>
          </p:nvGrpSpPr>
          <p:grpSpPr bwMode="auto">
            <a:xfrm>
              <a:off x="439425" y="3400425"/>
              <a:ext cx="1579960" cy="2924175"/>
              <a:chOff x="194105" y="3400425"/>
              <a:chExt cx="2089151" cy="2924175"/>
            </a:xfrm>
          </p:grpSpPr>
          <p:sp>
            <p:nvSpPr>
              <p:cNvPr id="82" name="Abgerundetes Rechteck 81"/>
              <p:cNvSpPr/>
              <p:nvPr/>
            </p:nvSpPr>
            <p:spPr bwMode="auto">
              <a:xfrm>
                <a:off x="194173" y="5674219"/>
                <a:ext cx="2089802" cy="650105"/>
              </a:xfrm>
              <a:prstGeom prst="roundRect">
                <a:avLst>
                  <a:gd name="adj" fmla="val 10000"/>
                </a:avLst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6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6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>
                <a:normAutofit/>
              </a:bodyPr>
              <a:lstStyle/>
              <a:p>
                <a:pPr algn="ctr">
                  <a:defRPr/>
                </a:pPr>
                <a:r>
                  <a:rPr lang="de-DE" sz="1100" dirty="0">
                    <a:solidFill>
                      <a:srgbClr val="0F5494"/>
                    </a:solidFill>
                    <a:latin typeface="Calibri" panose="020F0502020204030204" pitchFamily="34" charset="0"/>
                  </a:rPr>
                  <a:t>European Infrastructures</a:t>
                </a:r>
              </a:p>
            </p:txBody>
          </p:sp>
          <p:sp>
            <p:nvSpPr>
              <p:cNvPr id="80" name="Abgerundetes Rechteck 79"/>
              <p:cNvSpPr/>
              <p:nvPr/>
            </p:nvSpPr>
            <p:spPr bwMode="auto">
              <a:xfrm>
                <a:off x="724370" y="4925533"/>
                <a:ext cx="1559605" cy="650105"/>
              </a:xfrm>
              <a:prstGeom prst="roundRect">
                <a:avLst>
                  <a:gd name="adj" fmla="val 10000"/>
                </a:avLst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6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6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>
                <a:normAutofit/>
              </a:bodyPr>
              <a:lstStyle/>
              <a:p>
                <a:pPr algn="ctr">
                  <a:defRPr/>
                </a:pPr>
                <a:r>
                  <a:rPr lang="de-DE" sz="1100" dirty="0">
                    <a:solidFill>
                      <a:srgbClr val="0F5494"/>
                    </a:solidFill>
                    <a:latin typeface="Calibri" panose="020F0502020204030204" pitchFamily="34" charset="0"/>
                  </a:rPr>
                  <a:t>FET </a:t>
                </a:r>
                <a:r>
                  <a:rPr lang="de-DE" sz="1100" dirty="0" err="1">
                    <a:solidFill>
                      <a:srgbClr val="0F5494"/>
                    </a:solidFill>
                    <a:latin typeface="Calibri" panose="020F0502020204030204" pitchFamily="34" charset="0"/>
                  </a:rPr>
                  <a:t>Activities</a:t>
                </a:r>
                <a:r>
                  <a:rPr lang="de-DE" sz="1100" dirty="0">
                    <a:solidFill>
                      <a:srgbClr val="0F5494"/>
                    </a:solidFill>
                    <a:latin typeface="Calibri" panose="020F0502020204030204" pitchFamily="34" charset="0"/>
                  </a:rPr>
                  <a:t> (</a:t>
                </a:r>
                <a:r>
                  <a:rPr lang="de-DE" sz="1100" dirty="0" err="1">
                    <a:solidFill>
                      <a:srgbClr val="0F5494"/>
                    </a:solidFill>
                    <a:latin typeface="Calibri" panose="020F0502020204030204" pitchFamily="34" charset="0"/>
                  </a:rPr>
                  <a:t>Flagships</a:t>
                </a:r>
                <a:r>
                  <a:rPr lang="de-DE" dirty="0">
                    <a:solidFill>
                      <a:srgbClr val="0F5494"/>
                    </a:solidFill>
                    <a:latin typeface="Calibri" panose="020F0502020204030204" pitchFamily="34" charset="0"/>
                  </a:rPr>
                  <a:t>)</a:t>
                </a:r>
              </a:p>
            </p:txBody>
          </p:sp>
          <p:sp>
            <p:nvSpPr>
              <p:cNvPr id="78" name="Abgerundetes Rechteck 77"/>
              <p:cNvSpPr/>
              <p:nvPr/>
            </p:nvSpPr>
            <p:spPr bwMode="auto">
              <a:xfrm>
                <a:off x="724370" y="4162191"/>
                <a:ext cx="1559605" cy="651438"/>
              </a:xfrm>
              <a:prstGeom prst="roundRect">
                <a:avLst>
                  <a:gd name="adj" fmla="val 10000"/>
                </a:avLst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6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6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>
                <a:normAutofit/>
              </a:bodyPr>
              <a:lstStyle/>
              <a:p>
                <a:pPr algn="ctr">
                  <a:defRPr/>
                </a:pPr>
                <a:r>
                  <a:rPr lang="de-DE" sz="1100" dirty="0">
                    <a:solidFill>
                      <a:srgbClr val="0F5494"/>
                    </a:solidFill>
                    <a:latin typeface="Calibri" panose="020F0502020204030204" pitchFamily="34" charset="0"/>
                  </a:rPr>
                  <a:t>Marie Curie Actions</a:t>
                </a:r>
              </a:p>
            </p:txBody>
          </p:sp>
          <p:sp>
            <p:nvSpPr>
              <p:cNvPr id="76" name="Abgerundetes Rechteck 75"/>
              <p:cNvSpPr/>
              <p:nvPr/>
            </p:nvSpPr>
            <p:spPr bwMode="auto">
              <a:xfrm>
                <a:off x="846591" y="3400182"/>
                <a:ext cx="1437384" cy="651438"/>
              </a:xfrm>
              <a:prstGeom prst="roundRect">
                <a:avLst>
                  <a:gd name="adj" fmla="val 10000"/>
                </a:avLst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6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6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>
                <a:normAutofit/>
              </a:bodyPr>
              <a:lstStyle/>
              <a:p>
                <a:pPr algn="ctr">
                  <a:defRPr/>
                </a:pPr>
                <a:r>
                  <a:rPr lang="de-DE" sz="1100" dirty="0">
                    <a:solidFill>
                      <a:srgbClr val="0F5494"/>
                    </a:solidFill>
                    <a:latin typeface="Calibri" panose="020F0502020204030204" pitchFamily="34" charset="0"/>
                  </a:rPr>
                  <a:t>European Research Council (ERC)</a:t>
                </a:r>
              </a:p>
            </p:txBody>
          </p:sp>
        </p:grpSp>
        <p:sp>
          <p:nvSpPr>
            <p:cNvPr id="77" name="Abgerundetes Rechteck 4"/>
            <p:cNvSpPr/>
            <p:nvPr/>
          </p:nvSpPr>
          <p:spPr>
            <a:xfrm>
              <a:off x="750621" y="3420166"/>
              <a:ext cx="2050422" cy="6128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tIns="68580" bIns="68580" spcCol="1270" anchor="ctr"/>
            <a:lstStyle/>
            <a:p>
              <a:pPr algn="ctr" defTabSz="1600002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de-DE" sz="3600">
                <a:solidFill>
                  <a:srgbClr val="0F5494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0" name="Freihandform 39"/>
            <p:cNvSpPr/>
            <p:nvPr/>
          </p:nvSpPr>
          <p:spPr>
            <a:xfrm>
              <a:off x="107504" y="2564904"/>
              <a:ext cx="2159778" cy="4104456"/>
            </a:xfrm>
            <a:custGeom>
              <a:avLst/>
              <a:gdLst>
                <a:gd name="connsiteX0" fmla="*/ 0 w 2611933"/>
                <a:gd name="connsiteY0" fmla="*/ 261193 h 4320480"/>
                <a:gd name="connsiteX1" fmla="*/ 76502 w 2611933"/>
                <a:gd name="connsiteY1" fmla="*/ 76502 h 4320480"/>
                <a:gd name="connsiteX2" fmla="*/ 261194 w 2611933"/>
                <a:gd name="connsiteY2" fmla="*/ 1 h 4320480"/>
                <a:gd name="connsiteX3" fmla="*/ 2350740 w 2611933"/>
                <a:gd name="connsiteY3" fmla="*/ 0 h 4320480"/>
                <a:gd name="connsiteX4" fmla="*/ 2535431 w 2611933"/>
                <a:gd name="connsiteY4" fmla="*/ 76502 h 4320480"/>
                <a:gd name="connsiteX5" fmla="*/ 2611932 w 2611933"/>
                <a:gd name="connsiteY5" fmla="*/ 261194 h 4320480"/>
                <a:gd name="connsiteX6" fmla="*/ 2611933 w 2611933"/>
                <a:gd name="connsiteY6" fmla="*/ 4059287 h 4320480"/>
                <a:gd name="connsiteX7" fmla="*/ 2535431 w 2611933"/>
                <a:gd name="connsiteY7" fmla="*/ 4243978 h 4320480"/>
                <a:gd name="connsiteX8" fmla="*/ 2350740 w 2611933"/>
                <a:gd name="connsiteY8" fmla="*/ 4320480 h 4320480"/>
                <a:gd name="connsiteX9" fmla="*/ 261193 w 2611933"/>
                <a:gd name="connsiteY9" fmla="*/ 4320480 h 4320480"/>
                <a:gd name="connsiteX10" fmla="*/ 76502 w 2611933"/>
                <a:gd name="connsiteY10" fmla="*/ 4243978 h 4320480"/>
                <a:gd name="connsiteX11" fmla="*/ 1 w 2611933"/>
                <a:gd name="connsiteY11" fmla="*/ 4059287 h 4320480"/>
                <a:gd name="connsiteX12" fmla="*/ 0 w 2611933"/>
                <a:gd name="connsiteY12" fmla="*/ 261193 h 4320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611933" h="4320480">
                  <a:moveTo>
                    <a:pt x="0" y="261193"/>
                  </a:moveTo>
                  <a:cubicBezTo>
                    <a:pt x="0" y="191920"/>
                    <a:pt x="27519" y="125485"/>
                    <a:pt x="76502" y="76502"/>
                  </a:cubicBezTo>
                  <a:cubicBezTo>
                    <a:pt x="125485" y="27519"/>
                    <a:pt x="191921" y="0"/>
                    <a:pt x="261194" y="1"/>
                  </a:cubicBezTo>
                  <a:lnTo>
                    <a:pt x="2350740" y="0"/>
                  </a:lnTo>
                  <a:cubicBezTo>
                    <a:pt x="2420013" y="0"/>
                    <a:pt x="2486448" y="27519"/>
                    <a:pt x="2535431" y="76502"/>
                  </a:cubicBezTo>
                  <a:cubicBezTo>
                    <a:pt x="2584414" y="125485"/>
                    <a:pt x="2611933" y="191921"/>
                    <a:pt x="2611932" y="261194"/>
                  </a:cubicBezTo>
                  <a:cubicBezTo>
                    <a:pt x="2611932" y="1527225"/>
                    <a:pt x="2611933" y="2793256"/>
                    <a:pt x="2611933" y="4059287"/>
                  </a:cubicBezTo>
                  <a:cubicBezTo>
                    <a:pt x="2611933" y="4128560"/>
                    <a:pt x="2584415" y="4194995"/>
                    <a:pt x="2535431" y="4243978"/>
                  </a:cubicBezTo>
                  <a:cubicBezTo>
                    <a:pt x="2486448" y="4292961"/>
                    <a:pt x="2420012" y="4320480"/>
                    <a:pt x="2350740" y="4320480"/>
                  </a:cubicBezTo>
                  <a:lnTo>
                    <a:pt x="261193" y="4320480"/>
                  </a:lnTo>
                  <a:cubicBezTo>
                    <a:pt x="191920" y="4320480"/>
                    <a:pt x="125485" y="4292961"/>
                    <a:pt x="76502" y="4243978"/>
                  </a:cubicBezTo>
                  <a:cubicBezTo>
                    <a:pt x="27519" y="4194995"/>
                    <a:pt x="0" y="4128559"/>
                    <a:pt x="1" y="4059287"/>
                  </a:cubicBezTo>
                  <a:cubicBezTo>
                    <a:pt x="1" y="2793256"/>
                    <a:pt x="0" y="1527224"/>
                    <a:pt x="0" y="26119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60960" tIns="60960" rIns="60960" bIns="3085296" spcCol="1270" anchor="ctr"/>
            <a:lstStyle/>
            <a:p>
              <a:pPr algn="ctr" defTabSz="711112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de-DE" sz="1600" b="1" dirty="0">
                <a:solidFill>
                  <a:srgbClr val="0F5494"/>
                </a:solidFill>
                <a:latin typeface="Calibri" panose="020F0502020204030204" pitchFamily="34" charset="0"/>
              </a:endParaRPr>
            </a:p>
          </p:txBody>
        </p:sp>
        <p:grpSp>
          <p:nvGrpSpPr>
            <p:cNvPr id="19464" name="Gruppieren 37"/>
            <p:cNvGrpSpPr>
              <a:grpSpLocks/>
            </p:cNvGrpSpPr>
            <p:nvPr/>
          </p:nvGrpSpPr>
          <p:grpSpPr bwMode="auto">
            <a:xfrm>
              <a:off x="179875" y="5892363"/>
              <a:ext cx="1990207" cy="687023"/>
              <a:chOff x="2936588" y="1351756"/>
              <a:chExt cx="1989872" cy="758187"/>
            </a:xfrm>
          </p:grpSpPr>
          <p:sp>
            <p:nvSpPr>
              <p:cNvPr id="73" name="Abgerundetes Rechteck 72"/>
              <p:cNvSpPr/>
              <p:nvPr/>
            </p:nvSpPr>
            <p:spPr>
              <a:xfrm>
                <a:off x="2937121" y="1352126"/>
                <a:ext cx="1988900" cy="757140"/>
              </a:xfrm>
              <a:prstGeom prst="roundRect">
                <a:avLst>
                  <a:gd name="adj" fmla="val 10000"/>
                </a:avLst>
              </a:prstGeom>
              <a:solidFill>
                <a:srgbClr val="EBF7FF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6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6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74" name="Abgerundetes Rechteck 4"/>
              <p:cNvSpPr/>
              <p:nvPr/>
            </p:nvSpPr>
            <p:spPr>
              <a:xfrm>
                <a:off x="2959248" y="1358006"/>
                <a:ext cx="1944645" cy="713034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30480" tIns="22860" rIns="30480" bIns="22860" spcCol="1270" anchor="ctr"/>
              <a:lstStyle/>
              <a:p>
                <a:pPr algn="ctr" defTabSz="533334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dirty="0">
                  <a:solidFill>
                    <a:srgbClr val="0F5494"/>
                  </a:solidFill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19465" name="Gruppieren 84"/>
            <p:cNvGrpSpPr>
              <a:grpSpLocks/>
            </p:cNvGrpSpPr>
            <p:nvPr/>
          </p:nvGrpSpPr>
          <p:grpSpPr bwMode="auto">
            <a:xfrm>
              <a:off x="179875" y="3428158"/>
              <a:ext cx="2011918" cy="2815144"/>
              <a:chOff x="179875" y="3644203"/>
              <a:chExt cx="2011918" cy="2747036"/>
            </a:xfrm>
          </p:grpSpPr>
          <p:sp>
            <p:nvSpPr>
              <p:cNvPr id="65" name="Abgerundetes Rechteck 64"/>
              <p:cNvSpPr/>
              <p:nvPr/>
            </p:nvSpPr>
            <p:spPr>
              <a:xfrm>
                <a:off x="180408" y="4421575"/>
                <a:ext cx="1989235" cy="792971"/>
              </a:xfrm>
              <a:prstGeom prst="roundRect">
                <a:avLst>
                  <a:gd name="adj" fmla="val 10000"/>
                </a:avLst>
              </a:prstGeom>
              <a:solidFill>
                <a:srgbClr val="EBF7FF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6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6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>
                <a:normAutofit/>
              </a:bodyPr>
              <a:lstStyle/>
              <a:p>
                <a:pPr algn="ctr">
                  <a:defRPr/>
                </a:pPr>
                <a:r>
                  <a:rPr lang="de-DE" sz="1300" dirty="0">
                    <a:solidFill>
                      <a:srgbClr val="0F5494"/>
                    </a:solidFill>
                    <a:latin typeface="Calibri" panose="020F0502020204030204" pitchFamily="34" charset="0"/>
                    <a:cs typeface="Arial" charset="0"/>
                  </a:rPr>
                  <a:t>2. </a:t>
                </a:r>
                <a:r>
                  <a:rPr lang="de-DE" sz="1300" dirty="0">
                    <a:solidFill>
                      <a:srgbClr val="0F5494"/>
                    </a:solidFill>
                    <a:latin typeface="Calibri" panose="020F0502020204030204" pitchFamily="34" charset="0"/>
                  </a:rPr>
                  <a:t>Future and Emerging Technologies</a:t>
                </a:r>
              </a:p>
            </p:txBody>
          </p:sp>
          <p:sp>
            <p:nvSpPr>
              <p:cNvPr id="66" name="Abgerundetes Rechteck 65"/>
              <p:cNvSpPr/>
              <p:nvPr/>
            </p:nvSpPr>
            <p:spPr>
              <a:xfrm>
                <a:off x="180408" y="3644203"/>
                <a:ext cx="1989235" cy="720174"/>
              </a:xfrm>
              <a:prstGeom prst="roundRect">
                <a:avLst>
                  <a:gd name="adj" fmla="val 10000"/>
                </a:avLst>
              </a:prstGeom>
              <a:solidFill>
                <a:srgbClr val="EBF7FF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6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6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>
                <a:normAutofit/>
              </a:bodyPr>
              <a:lstStyle/>
              <a:p>
                <a:pPr algn="ctr">
                  <a:defRPr/>
                </a:pPr>
                <a:r>
                  <a:rPr lang="de-DE" sz="1300" dirty="0">
                    <a:solidFill>
                      <a:srgbClr val="0F5494"/>
                    </a:solidFill>
                    <a:latin typeface="Calibri" panose="020F0502020204030204" pitchFamily="34" charset="0"/>
                    <a:cs typeface="Arial" charset="0"/>
                  </a:rPr>
                  <a:t>1. </a:t>
                </a:r>
                <a:r>
                  <a:rPr lang="de-DE" sz="1300" dirty="0">
                    <a:solidFill>
                      <a:srgbClr val="0F5494"/>
                    </a:solidFill>
                    <a:latin typeface="Calibri" panose="020F0502020204030204" pitchFamily="34" charset="0"/>
                  </a:rPr>
                  <a:t>European Research Council</a:t>
                </a:r>
              </a:p>
            </p:txBody>
          </p:sp>
          <p:grpSp>
            <p:nvGrpSpPr>
              <p:cNvPr id="19480" name="Gruppieren 66"/>
              <p:cNvGrpSpPr>
                <a:grpSpLocks/>
              </p:cNvGrpSpPr>
              <p:nvPr/>
            </p:nvGrpSpPr>
            <p:grpSpPr bwMode="auto">
              <a:xfrm>
                <a:off x="179875" y="4030492"/>
                <a:ext cx="2011918" cy="1966212"/>
                <a:chOff x="6227198" y="4004895"/>
                <a:chExt cx="2012309" cy="1966968"/>
              </a:xfrm>
            </p:grpSpPr>
            <p:grpSp>
              <p:nvGrpSpPr>
                <p:cNvPr id="19482" name="Gruppieren 31"/>
                <p:cNvGrpSpPr>
                  <a:grpSpLocks/>
                </p:cNvGrpSpPr>
                <p:nvPr/>
              </p:nvGrpSpPr>
              <p:grpSpPr bwMode="auto">
                <a:xfrm>
                  <a:off x="6227198" y="4004895"/>
                  <a:ext cx="2012309" cy="1966968"/>
                  <a:chOff x="2893113" y="1433859"/>
                  <a:chExt cx="2012309" cy="1966968"/>
                </a:xfrm>
              </p:grpSpPr>
              <p:sp>
                <p:nvSpPr>
                  <p:cNvPr id="70" name="Abgerundetes Rechteck 69"/>
                  <p:cNvSpPr/>
                  <p:nvPr/>
                </p:nvSpPr>
                <p:spPr>
                  <a:xfrm>
                    <a:off x="2893646" y="2675589"/>
                    <a:ext cx="1989622" cy="723052"/>
                  </a:xfrm>
                  <a:prstGeom prst="roundRect">
                    <a:avLst>
                      <a:gd name="adj" fmla="val 10000"/>
                    </a:avLst>
                  </a:prstGeom>
                  <a:solidFill>
                    <a:srgbClr val="EBF7FF"/>
                  </a:solidFill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6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6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71" name="Abgerundetes Rechteck 4"/>
                  <p:cNvSpPr/>
                  <p:nvPr/>
                </p:nvSpPr>
                <p:spPr>
                  <a:xfrm>
                    <a:off x="2958752" y="1433656"/>
                    <a:ext cx="1946652" cy="637222"/>
                  </a:xfrm>
                  <a:prstGeom prst="rect">
                    <a:avLst/>
                  </a:prstGeom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lIns="30480" tIns="22860" rIns="30480" bIns="22860" spcCol="1270" anchor="ctr"/>
                  <a:lstStyle/>
                  <a:p>
                    <a:pPr algn="ctr" defTabSz="533334">
                      <a:lnSpc>
                        <a:spcPct val="90000"/>
                      </a:lnSpc>
                      <a:spcAft>
                        <a:spcPct val="35000"/>
                      </a:spcAft>
                      <a:defRPr/>
                    </a:pPr>
                    <a:endParaRPr lang="en-US" dirty="0">
                      <a:solidFill>
                        <a:srgbClr val="0F5494"/>
                      </a:solidFill>
                      <a:latin typeface="Calibri" panose="020F0502020204030204" pitchFamily="34" charset="0"/>
                    </a:endParaRPr>
                  </a:p>
                  <a:p>
                    <a:pPr algn="ctr" defTabSz="533334">
                      <a:lnSpc>
                        <a:spcPct val="90000"/>
                      </a:lnSpc>
                      <a:spcAft>
                        <a:spcPct val="35000"/>
                      </a:spcAft>
                      <a:defRPr/>
                    </a:pPr>
                    <a:endParaRPr lang="de-DE" dirty="0">
                      <a:solidFill>
                        <a:srgbClr val="0F5494"/>
                      </a:solidFill>
                      <a:latin typeface="Calibri" panose="020F0502020204030204" pitchFamily="34" charset="0"/>
                    </a:endParaRPr>
                  </a:p>
                </p:txBody>
              </p:sp>
            </p:grpSp>
            <p:sp>
              <p:nvSpPr>
                <p:cNvPr id="19483" name="Rechteck 85"/>
                <p:cNvSpPr>
                  <a:spLocks noChangeArrowheads="1"/>
                </p:cNvSpPr>
                <p:nvPr/>
              </p:nvSpPr>
              <p:spPr bwMode="auto">
                <a:xfrm>
                  <a:off x="6415478" y="5386397"/>
                  <a:ext cx="1630540" cy="403401"/>
                </a:xfrm>
                <a:prstGeom prst="rect">
                  <a:avLst/>
                </a:prstGeom>
                <a:solidFill>
                  <a:srgbClr val="EBF7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pPr algn="ctr"/>
                  <a:r>
                    <a:rPr lang="en-US" sz="1300">
                      <a:latin typeface="Calibri" pitchFamily="34" charset="0"/>
                    </a:rPr>
                    <a:t>3. Marie Sklodowska-Curie</a:t>
                  </a:r>
                </a:p>
                <a:p>
                  <a:pPr algn="ctr"/>
                  <a:r>
                    <a:rPr lang="en-US" sz="1300">
                      <a:latin typeface="Calibri" pitchFamily="34" charset="0"/>
                    </a:rPr>
                    <a:t> Actions</a:t>
                  </a:r>
                </a:p>
              </p:txBody>
            </p:sp>
          </p:grpSp>
          <p:sp>
            <p:nvSpPr>
              <p:cNvPr id="17438" name="Textfeld 82"/>
              <p:cNvSpPr txBox="1">
                <a:spLocks noChangeArrowheads="1"/>
              </p:cNvSpPr>
              <p:nvPr/>
            </p:nvSpPr>
            <p:spPr bwMode="auto">
              <a:xfrm>
                <a:off x="245501" y="6151812"/>
                <a:ext cx="1806975" cy="239427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6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6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de-DE" altLang="en-US" sz="1300" dirty="0">
                    <a:solidFill>
                      <a:srgbClr val="0F5494"/>
                    </a:solidFill>
                    <a:latin typeface="Calibri" panose="020F0502020204030204" pitchFamily="34" charset="0"/>
                  </a:rPr>
                  <a:t>4. Research </a:t>
                </a:r>
                <a:r>
                  <a:rPr lang="de-DE" altLang="en-US" sz="1300" dirty="0" err="1">
                    <a:solidFill>
                      <a:srgbClr val="0F5494"/>
                    </a:solidFill>
                    <a:latin typeface="Calibri" panose="020F0502020204030204" pitchFamily="34" charset="0"/>
                  </a:rPr>
                  <a:t>Infrastructures</a:t>
                </a:r>
                <a:endParaRPr lang="de-DE" altLang="en-US" sz="1300" dirty="0">
                  <a:solidFill>
                    <a:srgbClr val="0F5494"/>
                  </a:solidFill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19466" name="Textfeld 49"/>
            <p:cNvSpPr txBox="1">
              <a:spLocks noChangeArrowheads="1"/>
            </p:cNvSpPr>
            <p:nvPr/>
          </p:nvSpPr>
          <p:spPr bwMode="auto">
            <a:xfrm>
              <a:off x="186917" y="2578226"/>
              <a:ext cx="2015272" cy="8446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/>
              <a:r>
                <a:rPr lang="de-DE" altLang="en-US" sz="2000" b="1" dirty="0">
                  <a:latin typeface="Calibri" pitchFamily="34" charset="0"/>
                  <a:ea typeface="MS PGothic" pitchFamily="34" charset="-128"/>
                </a:rPr>
                <a:t>Part I </a:t>
              </a:r>
            </a:p>
            <a:p>
              <a:pPr marL="342900" indent="-342900" algn="ctr"/>
              <a:r>
                <a:rPr lang="de-DE" altLang="en-US" sz="2000" b="1" dirty="0" err="1">
                  <a:latin typeface="Calibri" pitchFamily="34" charset="0"/>
                  <a:ea typeface="MS PGothic" pitchFamily="34" charset="-128"/>
                </a:rPr>
                <a:t>Excellent</a:t>
              </a:r>
              <a:endParaRPr lang="de-DE" altLang="en-US" sz="2000" b="1" dirty="0">
                <a:latin typeface="Calibri" pitchFamily="34" charset="0"/>
                <a:ea typeface="MS PGothic" pitchFamily="34" charset="-128"/>
              </a:endParaRPr>
            </a:p>
            <a:p>
              <a:pPr marL="342900" indent="-342900" algn="ctr"/>
              <a:r>
                <a:rPr lang="de-DE" altLang="en-US" sz="2000" b="1" dirty="0">
                  <a:latin typeface="Calibri" pitchFamily="34" charset="0"/>
                  <a:ea typeface="MS PGothic" pitchFamily="34" charset="-128"/>
                </a:rPr>
                <a:t>Science </a:t>
              </a:r>
            </a:p>
          </p:txBody>
        </p:sp>
        <p:grpSp>
          <p:nvGrpSpPr>
            <p:cNvPr id="19467" name="Gruppieren 60"/>
            <p:cNvGrpSpPr>
              <a:grpSpLocks/>
            </p:cNvGrpSpPr>
            <p:nvPr/>
          </p:nvGrpSpPr>
          <p:grpSpPr bwMode="auto">
            <a:xfrm>
              <a:off x="2340185" y="2564904"/>
              <a:ext cx="2180609" cy="4104456"/>
              <a:chOff x="2340185" y="2564904"/>
              <a:chExt cx="2180609" cy="4104456"/>
            </a:xfrm>
          </p:grpSpPr>
          <p:sp>
            <p:nvSpPr>
              <p:cNvPr id="39" name="Freihandform 38"/>
              <p:cNvSpPr/>
              <p:nvPr/>
            </p:nvSpPr>
            <p:spPr>
              <a:xfrm>
                <a:off x="2340185" y="2564904"/>
                <a:ext cx="2180609" cy="4104456"/>
              </a:xfrm>
              <a:custGeom>
                <a:avLst/>
                <a:gdLst>
                  <a:gd name="connsiteX0" fmla="*/ 0 w 2611933"/>
                  <a:gd name="connsiteY0" fmla="*/ 261193 h 4320480"/>
                  <a:gd name="connsiteX1" fmla="*/ 76502 w 2611933"/>
                  <a:gd name="connsiteY1" fmla="*/ 76502 h 4320480"/>
                  <a:gd name="connsiteX2" fmla="*/ 261194 w 2611933"/>
                  <a:gd name="connsiteY2" fmla="*/ 1 h 4320480"/>
                  <a:gd name="connsiteX3" fmla="*/ 2350740 w 2611933"/>
                  <a:gd name="connsiteY3" fmla="*/ 0 h 4320480"/>
                  <a:gd name="connsiteX4" fmla="*/ 2535431 w 2611933"/>
                  <a:gd name="connsiteY4" fmla="*/ 76502 h 4320480"/>
                  <a:gd name="connsiteX5" fmla="*/ 2611932 w 2611933"/>
                  <a:gd name="connsiteY5" fmla="*/ 261194 h 4320480"/>
                  <a:gd name="connsiteX6" fmla="*/ 2611933 w 2611933"/>
                  <a:gd name="connsiteY6" fmla="*/ 4059287 h 4320480"/>
                  <a:gd name="connsiteX7" fmla="*/ 2535431 w 2611933"/>
                  <a:gd name="connsiteY7" fmla="*/ 4243978 h 4320480"/>
                  <a:gd name="connsiteX8" fmla="*/ 2350740 w 2611933"/>
                  <a:gd name="connsiteY8" fmla="*/ 4320480 h 4320480"/>
                  <a:gd name="connsiteX9" fmla="*/ 261193 w 2611933"/>
                  <a:gd name="connsiteY9" fmla="*/ 4320480 h 4320480"/>
                  <a:gd name="connsiteX10" fmla="*/ 76502 w 2611933"/>
                  <a:gd name="connsiteY10" fmla="*/ 4243978 h 4320480"/>
                  <a:gd name="connsiteX11" fmla="*/ 1 w 2611933"/>
                  <a:gd name="connsiteY11" fmla="*/ 4059287 h 4320480"/>
                  <a:gd name="connsiteX12" fmla="*/ 0 w 2611933"/>
                  <a:gd name="connsiteY12" fmla="*/ 261193 h 4320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611933" h="4320480">
                    <a:moveTo>
                      <a:pt x="0" y="261193"/>
                    </a:moveTo>
                    <a:cubicBezTo>
                      <a:pt x="0" y="191920"/>
                      <a:pt x="27519" y="125485"/>
                      <a:pt x="76502" y="76502"/>
                    </a:cubicBezTo>
                    <a:cubicBezTo>
                      <a:pt x="125485" y="27519"/>
                      <a:pt x="191921" y="0"/>
                      <a:pt x="261194" y="1"/>
                    </a:cubicBezTo>
                    <a:lnTo>
                      <a:pt x="2350740" y="0"/>
                    </a:lnTo>
                    <a:cubicBezTo>
                      <a:pt x="2420013" y="0"/>
                      <a:pt x="2486448" y="27519"/>
                      <a:pt x="2535431" y="76502"/>
                    </a:cubicBezTo>
                    <a:cubicBezTo>
                      <a:pt x="2584414" y="125485"/>
                      <a:pt x="2611933" y="191921"/>
                      <a:pt x="2611932" y="261194"/>
                    </a:cubicBezTo>
                    <a:cubicBezTo>
                      <a:pt x="2611932" y="1527225"/>
                      <a:pt x="2611933" y="2793256"/>
                      <a:pt x="2611933" y="4059287"/>
                    </a:cubicBezTo>
                    <a:cubicBezTo>
                      <a:pt x="2611933" y="4128560"/>
                      <a:pt x="2584415" y="4194995"/>
                      <a:pt x="2535431" y="4243978"/>
                    </a:cubicBezTo>
                    <a:cubicBezTo>
                      <a:pt x="2486448" y="4292961"/>
                      <a:pt x="2420012" y="4320480"/>
                      <a:pt x="2350740" y="4320480"/>
                    </a:cubicBezTo>
                    <a:lnTo>
                      <a:pt x="261193" y="4320480"/>
                    </a:lnTo>
                    <a:cubicBezTo>
                      <a:pt x="191920" y="4320480"/>
                      <a:pt x="125485" y="4292961"/>
                      <a:pt x="76502" y="4243978"/>
                    </a:cubicBezTo>
                    <a:cubicBezTo>
                      <a:pt x="27519" y="4194995"/>
                      <a:pt x="0" y="4128559"/>
                      <a:pt x="1" y="4059287"/>
                    </a:cubicBezTo>
                    <a:cubicBezTo>
                      <a:pt x="1" y="2793256"/>
                      <a:pt x="0" y="1527224"/>
                      <a:pt x="0" y="26119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</p:spPr>
            <p:style>
              <a:lnRef idx="0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60960" tIns="60960" rIns="60960" bIns="3085296" spcCol="1270" anchor="ctr"/>
              <a:lstStyle/>
              <a:p>
                <a:pPr algn="ctr" defTabSz="711112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de-DE" sz="1600" b="1" dirty="0">
                  <a:solidFill>
                    <a:srgbClr val="0F5494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1" name="Abgerundetes Rechteck 40"/>
              <p:cNvSpPr/>
              <p:nvPr/>
            </p:nvSpPr>
            <p:spPr>
              <a:xfrm>
                <a:off x="2437825" y="5517022"/>
                <a:ext cx="1990537" cy="504897"/>
              </a:xfrm>
              <a:prstGeom prst="roundRect">
                <a:avLst>
                  <a:gd name="adj" fmla="val 10000"/>
                </a:avLst>
              </a:prstGeom>
              <a:solidFill>
                <a:srgbClr val="EBF7FF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6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6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>
                <a:normAutofit/>
              </a:bodyPr>
              <a:lstStyle/>
              <a:p>
                <a:pPr algn="ctr">
                  <a:defRPr/>
                </a:pPr>
                <a:r>
                  <a:rPr lang="de-DE" sz="1300">
                    <a:solidFill>
                      <a:srgbClr val="0F5494"/>
                    </a:solidFill>
                    <a:latin typeface="Calibri" pitchFamily="34" charset="0"/>
                    <a:cs typeface="Arial" charset="0"/>
                  </a:rPr>
                  <a:t>2. Access to Risk Finance</a:t>
                </a:r>
              </a:p>
            </p:txBody>
          </p:sp>
          <p:sp>
            <p:nvSpPr>
              <p:cNvPr id="49" name="Abgerundetes Rechteck 4"/>
              <p:cNvSpPr/>
              <p:nvPr/>
            </p:nvSpPr>
            <p:spPr bwMode="auto">
              <a:xfrm>
                <a:off x="2413089" y="5626261"/>
                <a:ext cx="1944972" cy="924535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30480" tIns="22860" rIns="30480" bIns="22860" spcCol="1270" anchor="ctr"/>
              <a:lstStyle/>
              <a:p>
                <a:pPr algn="ctr" defTabSz="533334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dirty="0">
                  <a:solidFill>
                    <a:srgbClr val="0F5494"/>
                  </a:solidFill>
                  <a:latin typeface="Calibri" panose="020F0502020204030204" pitchFamily="34" charset="0"/>
                </a:endParaRPr>
              </a:p>
              <a:p>
                <a:pPr algn="ctr" defTabSz="533334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de-DE" dirty="0">
                  <a:solidFill>
                    <a:srgbClr val="0F5494"/>
                  </a:solidFill>
                  <a:latin typeface="Calibri" panose="020F0502020204030204" pitchFamily="34" charset="0"/>
                </a:endParaRPr>
              </a:p>
            </p:txBody>
          </p:sp>
          <p:grpSp>
            <p:nvGrpSpPr>
              <p:cNvPr id="19474" name="Gruppieren 37"/>
              <p:cNvGrpSpPr>
                <a:grpSpLocks/>
              </p:cNvGrpSpPr>
              <p:nvPr/>
            </p:nvGrpSpPr>
            <p:grpSpPr bwMode="auto">
              <a:xfrm>
                <a:off x="2411760" y="3428999"/>
                <a:ext cx="1990725" cy="2016223"/>
                <a:chOff x="2936225" y="1335101"/>
                <a:chExt cx="1990390" cy="1326429"/>
              </a:xfrm>
            </p:grpSpPr>
            <p:sp>
              <p:nvSpPr>
                <p:cNvPr id="53" name="Abgerundetes Rechteck 52"/>
                <p:cNvSpPr/>
                <p:nvPr/>
              </p:nvSpPr>
              <p:spPr>
                <a:xfrm>
                  <a:off x="2940157" y="1335425"/>
                  <a:ext cx="1986297" cy="1326015"/>
                </a:xfrm>
                <a:prstGeom prst="roundRect">
                  <a:avLst>
                    <a:gd name="adj" fmla="val 10000"/>
                  </a:avLst>
                </a:prstGeom>
                <a:solidFill>
                  <a:srgbClr val="EBF7FF"/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6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6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 dirty="0">
                    <a:solidFill>
                      <a:srgbClr val="0F5494"/>
                    </a:solidFill>
                    <a:latin typeface="Calibri" pitchFamily="34" charset="0"/>
                    <a:cs typeface="Arial" charset="0"/>
                  </a:endParaRPr>
                </a:p>
                <a:p>
                  <a:pPr algn="ctr">
                    <a:spcBef>
                      <a:spcPts val="600"/>
                    </a:spcBef>
                    <a:defRPr/>
                  </a:pPr>
                  <a:r>
                    <a:rPr lang="de-DE" sz="1300" dirty="0">
                      <a:solidFill>
                        <a:srgbClr val="0F5494"/>
                      </a:solidFill>
                      <a:latin typeface="Calibri" pitchFamily="34" charset="0"/>
                      <a:cs typeface="Arial" charset="0"/>
                    </a:rPr>
                    <a:t>1. </a:t>
                  </a:r>
                  <a:r>
                    <a:rPr lang="de-DE" sz="1300" dirty="0" err="1">
                      <a:solidFill>
                        <a:srgbClr val="0F5494"/>
                      </a:solidFill>
                      <a:latin typeface="Calibri" pitchFamily="34" charset="0"/>
                      <a:cs typeface="Arial" charset="0"/>
                    </a:rPr>
                    <a:t>Enabling</a:t>
                  </a:r>
                  <a:r>
                    <a:rPr lang="de-DE" sz="1300" dirty="0">
                      <a:solidFill>
                        <a:srgbClr val="0F5494"/>
                      </a:solidFill>
                      <a:latin typeface="Calibri" pitchFamily="34" charset="0"/>
                      <a:cs typeface="Arial" charset="0"/>
                    </a:rPr>
                    <a:t>  </a:t>
                  </a:r>
                  <a:br>
                    <a:rPr lang="de-DE" sz="1300" dirty="0">
                      <a:solidFill>
                        <a:srgbClr val="0F5494"/>
                      </a:solidFill>
                      <a:latin typeface="Calibri" pitchFamily="34" charset="0"/>
                      <a:cs typeface="Arial" charset="0"/>
                    </a:rPr>
                  </a:br>
                  <a:r>
                    <a:rPr lang="de-DE" sz="1300" dirty="0">
                      <a:solidFill>
                        <a:srgbClr val="0F5494"/>
                      </a:solidFill>
                      <a:latin typeface="Calibri" pitchFamily="34" charset="0"/>
                      <a:cs typeface="Arial" charset="0"/>
                    </a:rPr>
                    <a:t>&amp; Industrial Technologies</a:t>
                  </a:r>
                </a:p>
                <a:p>
                  <a:pPr algn="ctr">
                    <a:spcBef>
                      <a:spcPts val="600"/>
                    </a:spcBef>
                    <a:defRPr/>
                  </a:pPr>
                  <a:r>
                    <a:rPr lang="de-DE" sz="1300" dirty="0">
                      <a:solidFill>
                        <a:srgbClr val="0F5494"/>
                      </a:solidFill>
                      <a:latin typeface="Calibri" pitchFamily="34" charset="0"/>
                      <a:cs typeface="Arial" charset="0"/>
                    </a:rPr>
                    <a:t>1.1 Information </a:t>
                  </a:r>
                  <a:r>
                    <a:rPr lang="de-DE" sz="1300" dirty="0" err="1">
                      <a:solidFill>
                        <a:srgbClr val="0F5494"/>
                      </a:solidFill>
                      <a:latin typeface="Calibri" pitchFamily="34" charset="0"/>
                      <a:cs typeface="Arial" charset="0"/>
                    </a:rPr>
                    <a:t>and</a:t>
                  </a:r>
                  <a:r>
                    <a:rPr lang="de-DE" sz="1300" dirty="0">
                      <a:solidFill>
                        <a:srgbClr val="0F5494"/>
                      </a:solidFill>
                      <a:latin typeface="Calibri" pitchFamily="34" charset="0"/>
                      <a:cs typeface="Arial" charset="0"/>
                    </a:rPr>
                    <a:t> </a:t>
                  </a:r>
                  <a:r>
                    <a:rPr lang="de-DE" sz="1300" dirty="0" err="1">
                      <a:solidFill>
                        <a:srgbClr val="0F5494"/>
                      </a:solidFill>
                      <a:latin typeface="Calibri" pitchFamily="34" charset="0"/>
                      <a:cs typeface="Arial" charset="0"/>
                    </a:rPr>
                    <a:t>communication</a:t>
                  </a:r>
                  <a:r>
                    <a:rPr lang="de-DE" sz="1300" dirty="0">
                      <a:solidFill>
                        <a:srgbClr val="0F5494"/>
                      </a:solidFill>
                      <a:latin typeface="Calibri" pitchFamily="34" charset="0"/>
                      <a:cs typeface="Arial" charset="0"/>
                    </a:rPr>
                    <a:t> </a:t>
                  </a:r>
                  <a:r>
                    <a:rPr lang="de-DE" sz="1300" dirty="0" err="1">
                      <a:solidFill>
                        <a:srgbClr val="0F5494"/>
                      </a:solidFill>
                      <a:latin typeface="Calibri" pitchFamily="34" charset="0"/>
                      <a:cs typeface="Arial" charset="0"/>
                    </a:rPr>
                    <a:t>technologies</a:t>
                  </a:r>
                  <a:endParaRPr lang="de-DE" sz="1300" dirty="0">
                    <a:solidFill>
                      <a:srgbClr val="0F5494"/>
                    </a:solidFill>
                    <a:latin typeface="Calibri" pitchFamily="34" charset="0"/>
                    <a:cs typeface="Arial" charset="0"/>
                  </a:endParaRPr>
                </a:p>
                <a:p>
                  <a:pPr algn="ctr">
                    <a:spcBef>
                      <a:spcPts val="600"/>
                    </a:spcBef>
                    <a:defRPr/>
                  </a:pPr>
                  <a:r>
                    <a:rPr lang="de-DE" sz="1300" dirty="0">
                      <a:solidFill>
                        <a:srgbClr val="0F5494"/>
                      </a:solidFill>
                      <a:latin typeface="Calibri" pitchFamily="34" charset="0"/>
                      <a:cs typeface="Arial" charset="0"/>
                    </a:rPr>
                    <a:t>1.2 Nanotechnologies</a:t>
                  </a:r>
                </a:p>
                <a:p>
                  <a:pPr algn="ctr">
                    <a:spcBef>
                      <a:spcPts val="600"/>
                    </a:spcBef>
                    <a:defRPr/>
                  </a:pPr>
                  <a:r>
                    <a:rPr lang="de-DE" sz="1300" dirty="0">
                      <a:solidFill>
                        <a:srgbClr val="0F5494"/>
                      </a:solidFill>
                      <a:latin typeface="Calibri" pitchFamily="34" charset="0"/>
                      <a:cs typeface="Arial" charset="0"/>
                    </a:rPr>
                    <a:t>1.3 </a:t>
                  </a:r>
                  <a:r>
                    <a:rPr lang="de-DE" sz="1300" dirty="0" err="1">
                      <a:solidFill>
                        <a:srgbClr val="0F5494"/>
                      </a:solidFill>
                      <a:latin typeface="Calibri" pitchFamily="34" charset="0"/>
                      <a:cs typeface="Arial" charset="0"/>
                    </a:rPr>
                    <a:t>Advanced</a:t>
                  </a:r>
                  <a:r>
                    <a:rPr lang="de-DE" sz="1300" dirty="0">
                      <a:solidFill>
                        <a:srgbClr val="0F5494"/>
                      </a:solidFill>
                      <a:latin typeface="Calibri" pitchFamily="34" charset="0"/>
                      <a:cs typeface="Arial" charset="0"/>
                    </a:rPr>
                    <a:t> </a:t>
                  </a:r>
                  <a:r>
                    <a:rPr lang="de-DE" sz="1300" dirty="0" err="1">
                      <a:solidFill>
                        <a:srgbClr val="0F5494"/>
                      </a:solidFill>
                      <a:latin typeface="Calibri" pitchFamily="34" charset="0"/>
                      <a:cs typeface="Arial" charset="0"/>
                    </a:rPr>
                    <a:t>materials</a:t>
                  </a:r>
                  <a:endParaRPr lang="de-DE" sz="1300" dirty="0">
                    <a:solidFill>
                      <a:srgbClr val="0F5494"/>
                    </a:solidFill>
                    <a:latin typeface="Calibri" pitchFamily="34" charset="0"/>
                    <a:cs typeface="Arial" charset="0"/>
                  </a:endParaRPr>
                </a:p>
                <a:p>
                  <a:pPr algn="ctr">
                    <a:spcBef>
                      <a:spcPts val="600"/>
                    </a:spcBef>
                    <a:defRPr/>
                  </a:pPr>
                  <a:r>
                    <a:rPr lang="de-DE" sz="1300" dirty="0">
                      <a:solidFill>
                        <a:srgbClr val="0F5494"/>
                      </a:solidFill>
                      <a:latin typeface="Calibri" pitchFamily="34" charset="0"/>
                      <a:cs typeface="Arial" charset="0"/>
                    </a:rPr>
                    <a:t>1.4 Biotechnology</a:t>
                  </a:r>
                </a:p>
                <a:p>
                  <a:pPr algn="ctr">
                    <a:spcBef>
                      <a:spcPts val="600"/>
                    </a:spcBef>
                    <a:defRPr/>
                  </a:pPr>
                  <a:r>
                    <a:rPr lang="de-DE" sz="1300" dirty="0">
                      <a:solidFill>
                        <a:srgbClr val="0F5494"/>
                      </a:solidFill>
                      <a:latin typeface="Calibri" pitchFamily="34" charset="0"/>
                      <a:cs typeface="Arial" charset="0"/>
                    </a:rPr>
                    <a:t>1.5 </a:t>
                  </a:r>
                  <a:r>
                    <a:rPr lang="en-US" sz="1300" dirty="0">
                      <a:solidFill>
                        <a:srgbClr val="0F5494"/>
                      </a:solidFill>
                      <a:latin typeface="Calibri" pitchFamily="34" charset="0"/>
                      <a:cs typeface="Arial" charset="0"/>
                    </a:rPr>
                    <a:t>Advanced manufacturing </a:t>
                  </a:r>
                  <a:r>
                    <a:rPr lang="de-DE" sz="1300" dirty="0">
                      <a:solidFill>
                        <a:srgbClr val="0F5494"/>
                      </a:solidFill>
                      <a:latin typeface="Calibri" pitchFamily="34" charset="0"/>
                      <a:cs typeface="Arial" charset="0"/>
                    </a:rPr>
                    <a:t>1.6 Space</a:t>
                  </a:r>
                </a:p>
                <a:p>
                  <a:pPr algn="ctr">
                    <a:defRPr/>
                  </a:pPr>
                  <a:endParaRPr lang="de-DE" dirty="0">
                    <a:solidFill>
                      <a:srgbClr val="0F5494"/>
                    </a:solidFill>
                    <a:latin typeface="Calibri" pitchFamily="34" charset="0"/>
                    <a:cs typeface="Arial" charset="0"/>
                  </a:endParaRPr>
                </a:p>
                <a:p>
                  <a:pPr algn="ctr">
                    <a:defRPr/>
                  </a:pPr>
                  <a:endParaRPr lang="de-DE" dirty="0">
                    <a:solidFill>
                      <a:srgbClr val="0F5494"/>
                    </a:solidFill>
                    <a:latin typeface="Calibri" pitchFamily="34" charset="0"/>
                    <a:cs typeface="Arial" charset="0"/>
                  </a:endParaRPr>
                </a:p>
              </p:txBody>
            </p:sp>
            <p:sp>
              <p:nvSpPr>
                <p:cNvPr id="54" name="Abgerundetes Rechteck 4"/>
                <p:cNvSpPr/>
                <p:nvPr/>
              </p:nvSpPr>
              <p:spPr>
                <a:xfrm>
                  <a:off x="2962286" y="1357335"/>
                  <a:ext cx="1943343" cy="1256778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lIns="30480" tIns="22860" rIns="30480" bIns="22860" spcCol="1270" anchor="ctr"/>
                <a:lstStyle/>
                <a:p>
                  <a:pPr algn="ctr" defTabSz="533334">
                    <a:lnSpc>
                      <a:spcPct val="90000"/>
                    </a:lnSpc>
                    <a:spcAft>
                      <a:spcPct val="35000"/>
                    </a:spcAft>
                    <a:defRPr/>
                  </a:pPr>
                  <a:endParaRPr lang="en-US" dirty="0">
                    <a:solidFill>
                      <a:srgbClr val="0F5494"/>
                    </a:solidFill>
                    <a:latin typeface="Calibri" panose="020F0502020204030204" pitchFamily="34" charset="0"/>
                  </a:endParaRPr>
                </a:p>
              </p:txBody>
            </p:sp>
          </p:grpSp>
          <p:sp>
            <p:nvSpPr>
              <p:cNvPr id="19475" name="Textfeld 54"/>
              <p:cNvSpPr txBox="1">
                <a:spLocks noChangeArrowheads="1"/>
              </p:cNvSpPr>
              <p:nvPr/>
            </p:nvSpPr>
            <p:spPr bwMode="auto">
              <a:xfrm>
                <a:off x="2411763" y="2578226"/>
                <a:ext cx="2016737" cy="8446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342900" indent="-342900" algn="ctr"/>
                <a:r>
                  <a:rPr lang="de-DE" altLang="en-US" sz="1600" b="1" i="1" dirty="0">
                    <a:latin typeface="Calibri" pitchFamily="34" charset="0"/>
                    <a:ea typeface="MS PGothic" pitchFamily="34" charset="-128"/>
                  </a:rPr>
                  <a:t> </a:t>
                </a:r>
                <a:r>
                  <a:rPr lang="de-DE" altLang="en-US" sz="2000" b="1" dirty="0">
                    <a:latin typeface="Calibri" pitchFamily="34" charset="0"/>
                    <a:ea typeface="MS PGothic" pitchFamily="34" charset="-128"/>
                  </a:rPr>
                  <a:t>Part II</a:t>
                </a:r>
              </a:p>
              <a:p>
                <a:pPr marL="342900" indent="-342900" algn="ctr"/>
                <a:r>
                  <a:rPr lang="de-DE" altLang="en-US" sz="2000" b="1" dirty="0">
                    <a:latin typeface="Calibri" pitchFamily="34" charset="0"/>
                    <a:ea typeface="MS PGothic" pitchFamily="34" charset="-128"/>
                  </a:rPr>
                  <a:t>Industrial</a:t>
                </a:r>
              </a:p>
              <a:p>
                <a:pPr marL="342900" indent="-342900" algn="ctr"/>
                <a:r>
                  <a:rPr lang="de-DE" altLang="en-US" sz="2000" b="1" dirty="0" err="1">
                    <a:latin typeface="Calibri" pitchFamily="34" charset="0"/>
                    <a:ea typeface="MS PGothic" pitchFamily="34" charset="-128"/>
                  </a:rPr>
                  <a:t>Leadership</a:t>
                </a:r>
                <a:endParaRPr lang="de-DE" altLang="en-US" sz="2000" b="1" dirty="0">
                  <a:latin typeface="Calibri" pitchFamily="34" charset="0"/>
                  <a:ea typeface="MS PGothic" pitchFamily="34" charset="-128"/>
                </a:endParaRPr>
              </a:p>
            </p:txBody>
          </p:sp>
        </p:grpSp>
        <p:sp>
          <p:nvSpPr>
            <p:cNvPr id="38" name="Freihandform 37"/>
            <p:cNvSpPr/>
            <p:nvPr/>
          </p:nvSpPr>
          <p:spPr>
            <a:xfrm>
              <a:off x="4571566" y="2564904"/>
              <a:ext cx="2232682" cy="4104456"/>
            </a:xfrm>
            <a:custGeom>
              <a:avLst/>
              <a:gdLst>
                <a:gd name="connsiteX0" fmla="*/ 0 w 2611933"/>
                <a:gd name="connsiteY0" fmla="*/ 261193 h 4320480"/>
                <a:gd name="connsiteX1" fmla="*/ 76502 w 2611933"/>
                <a:gd name="connsiteY1" fmla="*/ 76502 h 4320480"/>
                <a:gd name="connsiteX2" fmla="*/ 261194 w 2611933"/>
                <a:gd name="connsiteY2" fmla="*/ 1 h 4320480"/>
                <a:gd name="connsiteX3" fmla="*/ 2350740 w 2611933"/>
                <a:gd name="connsiteY3" fmla="*/ 0 h 4320480"/>
                <a:gd name="connsiteX4" fmla="*/ 2535431 w 2611933"/>
                <a:gd name="connsiteY4" fmla="*/ 76502 h 4320480"/>
                <a:gd name="connsiteX5" fmla="*/ 2611932 w 2611933"/>
                <a:gd name="connsiteY5" fmla="*/ 261194 h 4320480"/>
                <a:gd name="connsiteX6" fmla="*/ 2611933 w 2611933"/>
                <a:gd name="connsiteY6" fmla="*/ 4059287 h 4320480"/>
                <a:gd name="connsiteX7" fmla="*/ 2535431 w 2611933"/>
                <a:gd name="connsiteY7" fmla="*/ 4243978 h 4320480"/>
                <a:gd name="connsiteX8" fmla="*/ 2350740 w 2611933"/>
                <a:gd name="connsiteY8" fmla="*/ 4320480 h 4320480"/>
                <a:gd name="connsiteX9" fmla="*/ 261193 w 2611933"/>
                <a:gd name="connsiteY9" fmla="*/ 4320480 h 4320480"/>
                <a:gd name="connsiteX10" fmla="*/ 76502 w 2611933"/>
                <a:gd name="connsiteY10" fmla="*/ 4243978 h 4320480"/>
                <a:gd name="connsiteX11" fmla="*/ 1 w 2611933"/>
                <a:gd name="connsiteY11" fmla="*/ 4059287 h 4320480"/>
                <a:gd name="connsiteX12" fmla="*/ 0 w 2611933"/>
                <a:gd name="connsiteY12" fmla="*/ 261193 h 4320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611933" h="4320480">
                  <a:moveTo>
                    <a:pt x="0" y="261193"/>
                  </a:moveTo>
                  <a:cubicBezTo>
                    <a:pt x="0" y="191920"/>
                    <a:pt x="27519" y="125485"/>
                    <a:pt x="76502" y="76502"/>
                  </a:cubicBezTo>
                  <a:cubicBezTo>
                    <a:pt x="125485" y="27519"/>
                    <a:pt x="191921" y="0"/>
                    <a:pt x="261194" y="1"/>
                  </a:cubicBezTo>
                  <a:lnTo>
                    <a:pt x="2350740" y="0"/>
                  </a:lnTo>
                  <a:cubicBezTo>
                    <a:pt x="2420013" y="0"/>
                    <a:pt x="2486448" y="27519"/>
                    <a:pt x="2535431" y="76502"/>
                  </a:cubicBezTo>
                  <a:cubicBezTo>
                    <a:pt x="2584414" y="125485"/>
                    <a:pt x="2611933" y="191921"/>
                    <a:pt x="2611932" y="261194"/>
                  </a:cubicBezTo>
                  <a:cubicBezTo>
                    <a:pt x="2611932" y="1527225"/>
                    <a:pt x="2611933" y="2793256"/>
                    <a:pt x="2611933" y="4059287"/>
                  </a:cubicBezTo>
                  <a:cubicBezTo>
                    <a:pt x="2611933" y="4128560"/>
                    <a:pt x="2584415" y="4194995"/>
                    <a:pt x="2535431" y="4243978"/>
                  </a:cubicBezTo>
                  <a:cubicBezTo>
                    <a:pt x="2486448" y="4292961"/>
                    <a:pt x="2420012" y="4320480"/>
                    <a:pt x="2350740" y="4320480"/>
                  </a:cubicBezTo>
                  <a:lnTo>
                    <a:pt x="261193" y="4320480"/>
                  </a:lnTo>
                  <a:cubicBezTo>
                    <a:pt x="191920" y="4320480"/>
                    <a:pt x="125485" y="4292961"/>
                    <a:pt x="76502" y="4243978"/>
                  </a:cubicBezTo>
                  <a:cubicBezTo>
                    <a:pt x="27519" y="4194995"/>
                    <a:pt x="0" y="4128559"/>
                    <a:pt x="1" y="4059287"/>
                  </a:cubicBezTo>
                  <a:cubicBezTo>
                    <a:pt x="1" y="2793256"/>
                    <a:pt x="0" y="1527224"/>
                    <a:pt x="0" y="26119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60960" tIns="60960" rIns="60960" bIns="3085296" spcCol="1270" anchor="ctr"/>
            <a:lstStyle/>
            <a:p>
              <a:pPr algn="ctr" defTabSz="711112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de-DE" sz="1600" b="1" dirty="0">
                <a:solidFill>
                  <a:srgbClr val="0F5494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2" name="Abgerundetes Rechteck 61"/>
            <p:cNvSpPr/>
            <p:nvPr/>
          </p:nvSpPr>
          <p:spPr>
            <a:xfrm>
              <a:off x="4716072" y="3410840"/>
              <a:ext cx="1990536" cy="3207897"/>
            </a:xfrm>
            <a:prstGeom prst="roundRect">
              <a:avLst>
                <a:gd name="adj" fmla="val 10000"/>
              </a:avLst>
            </a:prstGeom>
            <a:solidFill>
              <a:srgbClr val="EBF7F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marL="228600" indent="-228600">
                <a:buFont typeface="+mj-lt"/>
                <a:buAutoNum type="arabicPeriod"/>
                <a:defRPr/>
              </a:pPr>
              <a:r>
                <a:rPr lang="de-DE" sz="1300" dirty="0" err="1">
                  <a:solidFill>
                    <a:srgbClr val="0F5494"/>
                  </a:solidFill>
                  <a:latin typeface="Calibri" panose="020F0502020204030204" pitchFamily="34" charset="0"/>
                </a:rPr>
                <a:t>Health</a:t>
              </a:r>
              <a:r>
                <a:rPr lang="de-DE" sz="1300" dirty="0">
                  <a:solidFill>
                    <a:srgbClr val="0F5494"/>
                  </a:solidFill>
                  <a:latin typeface="Calibri" panose="020F0502020204030204" pitchFamily="34" charset="0"/>
                </a:rPr>
                <a:t> </a:t>
              </a:r>
              <a:r>
                <a:rPr lang="de-DE" sz="1300" dirty="0" err="1">
                  <a:solidFill>
                    <a:srgbClr val="0F5494"/>
                  </a:solidFill>
                  <a:latin typeface="Calibri" panose="020F0502020204030204" pitchFamily="34" charset="0"/>
                </a:rPr>
                <a:t>and</a:t>
              </a:r>
              <a:r>
                <a:rPr lang="de-DE" sz="1300" dirty="0">
                  <a:solidFill>
                    <a:srgbClr val="0F5494"/>
                  </a:solidFill>
                  <a:latin typeface="Calibri" panose="020F0502020204030204" pitchFamily="34" charset="0"/>
                </a:rPr>
                <a:t> </a:t>
              </a:r>
              <a:r>
                <a:rPr lang="de-DE" sz="1300" dirty="0" err="1">
                  <a:solidFill>
                    <a:srgbClr val="0F5494"/>
                  </a:solidFill>
                  <a:latin typeface="Calibri" panose="020F0502020204030204" pitchFamily="34" charset="0"/>
                </a:rPr>
                <a:t>wellbeing</a:t>
              </a:r>
              <a:endParaRPr lang="de-DE" sz="1300" dirty="0">
                <a:solidFill>
                  <a:srgbClr val="0F5494"/>
                </a:solidFill>
                <a:latin typeface="Calibri" panose="020F0502020204030204" pitchFamily="34" charset="0"/>
              </a:endParaRPr>
            </a:p>
            <a:p>
              <a:pPr marL="228600" indent="-228600">
                <a:spcBef>
                  <a:spcPts val="600"/>
                </a:spcBef>
                <a:spcAft>
                  <a:spcPts val="600"/>
                </a:spcAft>
                <a:buFont typeface="+mj-lt"/>
                <a:buAutoNum type="arabicPeriod"/>
                <a:defRPr/>
              </a:pPr>
              <a:r>
                <a:rPr lang="de-DE" sz="1300" b="1" dirty="0">
                  <a:solidFill>
                    <a:srgbClr val="0F5494"/>
                  </a:solidFill>
                  <a:latin typeface="Calibri" panose="020F0502020204030204" pitchFamily="34" charset="0"/>
                </a:rPr>
                <a:t>F</a:t>
              </a:r>
              <a:r>
                <a:rPr lang="en-US" sz="1300" b="1" dirty="0" err="1">
                  <a:solidFill>
                    <a:srgbClr val="0F5494"/>
                  </a:solidFill>
                  <a:latin typeface="Calibri" panose="020F0502020204030204" pitchFamily="34" charset="0"/>
                </a:rPr>
                <a:t>ood</a:t>
              </a:r>
              <a:r>
                <a:rPr lang="en-US" sz="1300" b="1" dirty="0">
                  <a:solidFill>
                    <a:srgbClr val="0F5494"/>
                  </a:solidFill>
                  <a:latin typeface="Calibri" panose="020F0502020204030204" pitchFamily="34" charset="0"/>
                </a:rPr>
                <a:t> security, sustainable agriculture, marine research and the </a:t>
              </a:r>
              <a:r>
                <a:rPr lang="en-US" sz="1300" b="1" dirty="0" err="1">
                  <a:solidFill>
                    <a:srgbClr val="0F5494"/>
                  </a:solidFill>
                  <a:latin typeface="Calibri" panose="020F0502020204030204" pitchFamily="34" charset="0"/>
                </a:rPr>
                <a:t>bioeconomy</a:t>
              </a:r>
              <a:endParaRPr lang="en-US" sz="1300" b="1" dirty="0">
                <a:solidFill>
                  <a:srgbClr val="0F5494"/>
                </a:solidFill>
                <a:latin typeface="Calibri" panose="020F0502020204030204" pitchFamily="34" charset="0"/>
              </a:endParaRPr>
            </a:p>
            <a:p>
              <a:pPr marL="228600" indent="-228600">
                <a:buFont typeface="+mj-lt"/>
                <a:buAutoNum type="arabicPeriod"/>
                <a:defRPr/>
              </a:pPr>
              <a:r>
                <a:rPr lang="de-DE" sz="1300" dirty="0">
                  <a:solidFill>
                    <a:srgbClr val="0F5494"/>
                  </a:solidFill>
                  <a:latin typeface="Calibri" panose="020F0502020204030204" pitchFamily="34" charset="0"/>
                </a:rPr>
                <a:t>Secure, clean </a:t>
              </a:r>
              <a:r>
                <a:rPr lang="de-DE" sz="1300" dirty="0" err="1">
                  <a:solidFill>
                    <a:srgbClr val="0F5494"/>
                  </a:solidFill>
                  <a:latin typeface="Calibri" panose="020F0502020204030204" pitchFamily="34" charset="0"/>
                </a:rPr>
                <a:t>and</a:t>
              </a:r>
              <a:r>
                <a:rPr lang="de-DE" sz="1300" dirty="0">
                  <a:solidFill>
                    <a:srgbClr val="0F5494"/>
                  </a:solidFill>
                  <a:latin typeface="Calibri" panose="020F0502020204030204" pitchFamily="34" charset="0"/>
                </a:rPr>
                <a:t> </a:t>
              </a:r>
              <a:r>
                <a:rPr lang="de-DE" sz="1300" dirty="0" err="1">
                  <a:solidFill>
                    <a:srgbClr val="0F5494"/>
                  </a:solidFill>
                  <a:latin typeface="Calibri" panose="020F0502020204030204" pitchFamily="34" charset="0"/>
                </a:rPr>
                <a:t>efficient</a:t>
              </a:r>
              <a:r>
                <a:rPr lang="de-DE" sz="1300" dirty="0">
                  <a:solidFill>
                    <a:srgbClr val="0F5494"/>
                  </a:solidFill>
                  <a:latin typeface="Calibri" panose="020F0502020204030204" pitchFamily="34" charset="0"/>
                </a:rPr>
                <a:t> </a:t>
              </a:r>
              <a:r>
                <a:rPr lang="de-DE" sz="1300" dirty="0" err="1">
                  <a:solidFill>
                    <a:srgbClr val="0F5494"/>
                  </a:solidFill>
                  <a:latin typeface="Calibri" panose="020F0502020204030204" pitchFamily="34" charset="0"/>
                </a:rPr>
                <a:t>energy</a:t>
              </a:r>
              <a:endParaRPr lang="de-DE" sz="1300" dirty="0">
                <a:solidFill>
                  <a:srgbClr val="0F5494"/>
                </a:solidFill>
                <a:latin typeface="Calibri" panose="020F0502020204030204" pitchFamily="34" charset="0"/>
              </a:endParaRPr>
            </a:p>
            <a:p>
              <a:pPr marL="228600" indent="-228600">
                <a:spcBef>
                  <a:spcPts val="600"/>
                </a:spcBef>
                <a:spcAft>
                  <a:spcPts val="600"/>
                </a:spcAft>
                <a:buFont typeface="+mj-lt"/>
                <a:buAutoNum type="arabicPeriod"/>
                <a:defRPr/>
              </a:pPr>
              <a:r>
                <a:rPr lang="de-DE" sz="1300" dirty="0">
                  <a:solidFill>
                    <a:srgbClr val="0F5494"/>
                  </a:solidFill>
                  <a:latin typeface="Calibri" panose="020F0502020204030204" pitchFamily="34" charset="0"/>
                </a:rPr>
                <a:t>Smart, </a:t>
              </a:r>
              <a:r>
                <a:rPr lang="de-DE" sz="1300" dirty="0" err="1">
                  <a:solidFill>
                    <a:srgbClr val="0F5494"/>
                  </a:solidFill>
                  <a:latin typeface="Calibri" panose="020F0502020204030204" pitchFamily="34" charset="0"/>
                </a:rPr>
                <a:t>green</a:t>
              </a:r>
              <a:r>
                <a:rPr lang="de-DE" sz="1300" dirty="0">
                  <a:solidFill>
                    <a:srgbClr val="0F5494"/>
                  </a:solidFill>
                  <a:latin typeface="Calibri" panose="020F0502020204030204" pitchFamily="34" charset="0"/>
                </a:rPr>
                <a:t> </a:t>
              </a:r>
              <a:r>
                <a:rPr lang="de-DE" sz="1300" dirty="0" err="1">
                  <a:solidFill>
                    <a:srgbClr val="0F5494"/>
                  </a:solidFill>
                  <a:latin typeface="Calibri" panose="020F0502020204030204" pitchFamily="34" charset="0"/>
                </a:rPr>
                <a:t>and</a:t>
              </a:r>
              <a:r>
                <a:rPr lang="de-DE" sz="1300" dirty="0">
                  <a:solidFill>
                    <a:srgbClr val="0F5494"/>
                  </a:solidFill>
                  <a:latin typeface="Calibri" panose="020F0502020204030204" pitchFamily="34" charset="0"/>
                </a:rPr>
                <a:t> </a:t>
              </a:r>
              <a:r>
                <a:rPr lang="de-DE" sz="1300" dirty="0" err="1">
                  <a:solidFill>
                    <a:srgbClr val="0F5494"/>
                  </a:solidFill>
                  <a:latin typeface="Calibri" panose="020F0502020204030204" pitchFamily="34" charset="0"/>
                </a:rPr>
                <a:t>integrated</a:t>
              </a:r>
              <a:r>
                <a:rPr lang="de-DE" sz="1300" dirty="0">
                  <a:solidFill>
                    <a:srgbClr val="0F5494"/>
                  </a:solidFill>
                  <a:latin typeface="Calibri" panose="020F0502020204030204" pitchFamily="34" charset="0"/>
                </a:rPr>
                <a:t> Transport</a:t>
              </a:r>
            </a:p>
            <a:p>
              <a:pPr marL="228600" indent="-228600">
                <a:buFont typeface="+mj-lt"/>
                <a:buAutoNum type="arabicPeriod"/>
                <a:defRPr/>
              </a:pPr>
              <a:r>
                <a:rPr lang="de-DE" sz="1300" dirty="0" err="1">
                  <a:solidFill>
                    <a:srgbClr val="0F5494"/>
                  </a:solidFill>
                  <a:latin typeface="Calibri" panose="020F0502020204030204" pitchFamily="34" charset="0"/>
                </a:rPr>
                <a:t>Climate</a:t>
              </a:r>
              <a:r>
                <a:rPr lang="de-DE" sz="1300" dirty="0">
                  <a:solidFill>
                    <a:srgbClr val="0F5494"/>
                  </a:solidFill>
                  <a:latin typeface="Calibri" panose="020F0502020204030204" pitchFamily="34" charset="0"/>
                </a:rPr>
                <a:t> Action, Environment, </a:t>
              </a:r>
              <a:r>
                <a:rPr lang="de-DE" sz="1300" dirty="0" err="1">
                  <a:solidFill>
                    <a:srgbClr val="0F5494"/>
                  </a:solidFill>
                  <a:latin typeface="Calibri" panose="020F0502020204030204" pitchFamily="34" charset="0"/>
                </a:rPr>
                <a:t>Resource</a:t>
              </a:r>
              <a:r>
                <a:rPr lang="de-DE" sz="1300" dirty="0">
                  <a:solidFill>
                    <a:srgbClr val="0F5494"/>
                  </a:solidFill>
                  <a:latin typeface="Calibri" panose="020F0502020204030204" pitchFamily="34" charset="0"/>
                </a:rPr>
                <a:t> Efficiency </a:t>
              </a:r>
            </a:p>
            <a:p>
              <a:pPr marL="228600" indent="-228600">
                <a:buFont typeface="+mj-lt"/>
                <a:buAutoNum type="arabicPeriod"/>
                <a:defRPr/>
              </a:pPr>
              <a:r>
                <a:rPr lang="en-GB" sz="1300" dirty="0">
                  <a:solidFill>
                    <a:srgbClr val="0F5494"/>
                  </a:solidFill>
                  <a:latin typeface="Calibri" panose="020F0502020204030204" pitchFamily="34" charset="0"/>
                </a:rPr>
                <a:t>Inclusive, innovative and reflective societies</a:t>
              </a:r>
            </a:p>
            <a:p>
              <a:pPr marL="228600" indent="-228600">
                <a:buFont typeface="+mj-lt"/>
                <a:buAutoNum type="arabicPeriod"/>
                <a:defRPr/>
              </a:pPr>
              <a:r>
                <a:rPr lang="en-GB" sz="1300" dirty="0">
                  <a:solidFill>
                    <a:srgbClr val="0F5494"/>
                  </a:solidFill>
                  <a:latin typeface="Calibri" panose="020F0502020204030204" pitchFamily="34" charset="0"/>
                </a:rPr>
                <a:t>Secure societies</a:t>
              </a:r>
            </a:p>
          </p:txBody>
        </p:sp>
        <p:sp>
          <p:nvSpPr>
            <p:cNvPr id="51" name="Abgerundetes Rechteck 50"/>
            <p:cNvSpPr/>
            <p:nvPr/>
          </p:nvSpPr>
          <p:spPr>
            <a:xfrm>
              <a:off x="2437825" y="6093857"/>
              <a:ext cx="1990536" cy="503565"/>
            </a:xfrm>
            <a:prstGeom prst="roundRect">
              <a:avLst>
                <a:gd name="adj" fmla="val 10000"/>
              </a:avLst>
            </a:prstGeom>
            <a:solidFill>
              <a:srgbClr val="EBF7F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defRPr/>
              </a:pPr>
              <a:r>
                <a:rPr lang="de-DE" sz="1300">
                  <a:solidFill>
                    <a:srgbClr val="0F5494"/>
                  </a:solidFill>
                  <a:latin typeface="Calibri" pitchFamily="34" charset="0"/>
                  <a:cs typeface="Arial" charset="0"/>
                </a:rPr>
                <a:t>3. Innovation in SMEs</a:t>
              </a:r>
            </a:p>
          </p:txBody>
        </p:sp>
      </p:grpSp>
      <p:sp>
        <p:nvSpPr>
          <p:cNvPr id="19458" name="Title 10"/>
          <p:cNvSpPr>
            <a:spLocks noGrp="1"/>
          </p:cNvSpPr>
          <p:nvPr>
            <p:ph type="title"/>
          </p:nvPr>
        </p:nvSpPr>
        <p:spPr>
          <a:xfrm>
            <a:off x="654372" y="250354"/>
            <a:ext cx="2722561" cy="514350"/>
          </a:xfrm>
        </p:spPr>
        <p:txBody>
          <a:bodyPr lIns="80165" tIns="40083" rIns="80165" bIns="40083" anchor="t"/>
          <a:lstStyle/>
          <a:p>
            <a:pPr indent="0" algn="ctr" eaLnBrk="1" hangingPunct="1"/>
            <a:r>
              <a:rPr lang="fr-BE" altLang="en-US" sz="2800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Horizon 2020</a:t>
            </a:r>
            <a:endParaRPr lang="en-GB" altLang="en-US" sz="2800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9459" name="Textfeld 54"/>
          <p:cNvSpPr txBox="1">
            <a:spLocks noChangeArrowheads="1"/>
          </p:cNvSpPr>
          <p:nvPr/>
        </p:nvSpPr>
        <p:spPr bwMode="auto">
          <a:xfrm>
            <a:off x="6289426" y="1484784"/>
            <a:ext cx="24590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/>
            <a:r>
              <a:rPr lang="de-DE" altLang="en-US" sz="2000" b="1" dirty="0">
                <a:latin typeface="Calibri" pitchFamily="34" charset="0"/>
                <a:ea typeface="MS PGothic" pitchFamily="34" charset="-128"/>
              </a:rPr>
              <a:t> Part III</a:t>
            </a:r>
          </a:p>
          <a:p>
            <a:pPr marL="342900" indent="-342900" algn="ctr"/>
            <a:r>
              <a:rPr lang="de-DE" altLang="en-US" sz="2000" b="1" dirty="0" err="1">
                <a:latin typeface="Calibri" pitchFamily="34" charset="0"/>
                <a:ea typeface="MS PGothic" pitchFamily="34" charset="-128"/>
              </a:rPr>
              <a:t>Societal</a:t>
            </a:r>
            <a:r>
              <a:rPr lang="de-DE" altLang="en-US" sz="2000" b="1" dirty="0">
                <a:latin typeface="Calibri" pitchFamily="34" charset="0"/>
                <a:ea typeface="MS PGothic" pitchFamily="34" charset="-128"/>
              </a:rPr>
              <a:t> </a:t>
            </a:r>
          </a:p>
          <a:p>
            <a:pPr marL="342900" indent="-342900" algn="ctr"/>
            <a:r>
              <a:rPr lang="de-DE" altLang="en-US" sz="2000" b="1" dirty="0" err="1">
                <a:latin typeface="Calibri" pitchFamily="34" charset="0"/>
                <a:ea typeface="MS PGothic" pitchFamily="34" charset="-128"/>
              </a:rPr>
              <a:t>Challenges</a:t>
            </a:r>
            <a:endParaRPr lang="de-DE" altLang="en-US" sz="2000" b="1" dirty="0">
              <a:latin typeface="Calibri" pitchFamily="34" charset="0"/>
              <a:ea typeface="MS PGothic" pitchFamily="34" charset="-128"/>
            </a:endParaRPr>
          </a:p>
        </p:txBody>
      </p:sp>
      <p:sp>
        <p:nvSpPr>
          <p:cNvPr id="36" name="5-Point Star 35"/>
          <p:cNvSpPr/>
          <p:nvPr/>
        </p:nvSpPr>
        <p:spPr bwMode="auto">
          <a:xfrm>
            <a:off x="5823496" y="2708920"/>
            <a:ext cx="692720" cy="648072"/>
          </a:xfrm>
          <a:prstGeom prst="star5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428" tIns="45715" rIns="91428" bIns="45715"/>
          <a:lstStyle/>
          <a:p>
            <a:pPr defTabSz="512699">
              <a:buClr>
                <a:srgbClr val="000000"/>
              </a:buClr>
              <a:buSzPct val="100000"/>
              <a:defRPr/>
            </a:pPr>
            <a:endParaRPr lang="en-GB" sz="2700">
              <a:latin typeface="Calibri" panose="020F050202020403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634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8" descr="logo-rgb.png"/>
          <p:cNvPicPr>
            <a:picLocks noChangeAspect="1"/>
          </p:cNvPicPr>
          <p:nvPr/>
        </p:nvPicPr>
        <p:blipFill>
          <a:blip r:embed="rId3" cstate="print"/>
          <a:srcRect l="9468" t="15804" r="8868" b="16240"/>
          <a:stretch>
            <a:fillRect/>
          </a:stretch>
        </p:blipFill>
        <p:spPr>
          <a:xfrm>
            <a:off x="2371717" y="2370585"/>
            <a:ext cx="4144499" cy="2582804"/>
          </a:xfrm>
          <a:prstGeom prst="rect">
            <a:avLst/>
          </a:prstGeom>
        </p:spPr>
      </p:pic>
      <p:sp>
        <p:nvSpPr>
          <p:cNvPr id="6" name="Segnaposto piè di pagina 5"/>
          <p:cNvSpPr>
            <a:spLocks noGrp="1"/>
          </p:cNvSpPr>
          <p:nvPr>
            <p:ph type="ftr" sz="quarter" idx="4294967295"/>
          </p:nvPr>
        </p:nvSpPr>
        <p:spPr>
          <a:xfrm>
            <a:off x="683568" y="1484784"/>
            <a:ext cx="8136904" cy="365125"/>
          </a:xfrm>
          <a:prstGeom prst="rect">
            <a:avLst/>
          </a:prstGeom>
          <a:noFill/>
        </p:spPr>
        <p:txBody>
          <a:bodyPr/>
          <a:lstStyle/>
          <a:p>
            <a:pPr algn="l"/>
            <a:r>
              <a:rPr lang="en-US" sz="1800" b="1" dirty="0" smtClean="0">
                <a:solidFill>
                  <a:srgbClr val="0F5494"/>
                </a:solidFill>
                <a:latin typeface="Calibri" panose="020F0502020204030204" pitchFamily="34" charset="0"/>
              </a:rPr>
              <a:t>Societal Challenge 2 Work programme 2016-2017</a:t>
            </a:r>
          </a:p>
          <a:p>
            <a:pPr algn="l"/>
            <a:r>
              <a:rPr lang="en-US" sz="1800" b="1" dirty="0" smtClean="0">
                <a:solidFill>
                  <a:srgbClr val="0F5494"/>
                </a:solidFill>
                <a:latin typeface="Calibri" panose="020F0502020204030204" pitchFamily="34" charset="0"/>
              </a:rPr>
              <a:t>SFS-09-2016: Spotlight on critical outbreak of pests: the case of </a:t>
            </a:r>
            <a:r>
              <a:rPr lang="en-US" sz="1800" b="1" i="1" dirty="0" err="1" smtClean="0">
                <a:solidFill>
                  <a:srgbClr val="0F5494"/>
                </a:solidFill>
                <a:latin typeface="Calibri" panose="020F0502020204030204" pitchFamily="34" charset="0"/>
              </a:rPr>
              <a:t>Xylella</a:t>
            </a:r>
            <a:r>
              <a:rPr lang="en-US" sz="1800" b="1" i="1" dirty="0" smtClean="0">
                <a:solidFill>
                  <a:srgbClr val="0F5494"/>
                </a:solidFill>
                <a:latin typeface="Calibri" panose="020F0502020204030204" pitchFamily="34" charset="0"/>
              </a:rPr>
              <a:t> </a:t>
            </a:r>
            <a:r>
              <a:rPr lang="en-US" sz="1800" b="1" i="1" dirty="0" err="1" smtClean="0">
                <a:solidFill>
                  <a:srgbClr val="0F5494"/>
                </a:solidFill>
                <a:latin typeface="Calibri" panose="020F0502020204030204" pitchFamily="34" charset="0"/>
              </a:rPr>
              <a:t>fastidiosa</a:t>
            </a:r>
            <a:endParaRPr lang="it-IT" sz="1800" b="1" i="1" dirty="0">
              <a:solidFill>
                <a:srgbClr val="0F5494"/>
              </a:solidFill>
              <a:latin typeface="Calibri" panose="020F0502020204030204" pitchFamily="34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054818" y="4797152"/>
            <a:ext cx="8125694" cy="1088831"/>
            <a:chOff x="1054818" y="4797152"/>
            <a:chExt cx="8125694" cy="1088831"/>
          </a:xfrm>
        </p:grpSpPr>
        <p:sp>
          <p:nvSpPr>
            <p:cNvPr id="7" name="Rectangle 6"/>
            <p:cNvSpPr/>
            <p:nvPr/>
          </p:nvSpPr>
          <p:spPr>
            <a:xfrm>
              <a:off x="4581048" y="4902259"/>
              <a:ext cx="4599464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/>
              <a:r>
                <a:rPr lang="it-IT" sz="1600" b="1" u="sng" dirty="0" err="1" smtClean="0">
                  <a:latin typeface="Calibri" pitchFamily="34" charset="0"/>
                  <a:cs typeface="Calibri" pitchFamily="34" charset="0"/>
                </a:rPr>
                <a:t>Coordination</a:t>
              </a:r>
              <a:r>
                <a:rPr lang="it-IT" sz="1600" b="1" u="sng" dirty="0" smtClean="0">
                  <a:latin typeface="Calibri" pitchFamily="34" charset="0"/>
                  <a:cs typeface="Calibri" pitchFamily="34" charset="0"/>
                </a:rPr>
                <a:t> team</a:t>
              </a:r>
            </a:p>
            <a:p>
              <a:pPr marL="0" lvl="1"/>
              <a:r>
                <a:rPr lang="it-IT" sz="1600" b="1" dirty="0" smtClean="0">
                  <a:latin typeface="Calibri" pitchFamily="34" charset="0"/>
                  <a:cs typeface="Calibri" pitchFamily="34" charset="0"/>
                </a:rPr>
                <a:t>National </a:t>
              </a:r>
              <a:r>
                <a:rPr lang="it-IT" sz="1600" b="1" dirty="0" err="1" smtClean="0">
                  <a:latin typeface="Calibri" pitchFamily="34" charset="0"/>
                  <a:cs typeface="Calibri" pitchFamily="34" charset="0"/>
                </a:rPr>
                <a:t>Research</a:t>
              </a:r>
              <a:r>
                <a:rPr lang="it-IT" sz="1600" b="1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it-IT" sz="1600" b="1" dirty="0" err="1" smtClean="0">
                  <a:latin typeface="Calibri" pitchFamily="34" charset="0"/>
                  <a:cs typeface="Calibri" pitchFamily="34" charset="0"/>
                </a:rPr>
                <a:t>Council</a:t>
              </a:r>
              <a:r>
                <a:rPr lang="it-IT" sz="1600" b="1" dirty="0" smtClean="0">
                  <a:latin typeface="Calibri" pitchFamily="34" charset="0"/>
                  <a:cs typeface="Calibri" pitchFamily="34" charset="0"/>
                </a:rPr>
                <a:t> of </a:t>
              </a:r>
              <a:r>
                <a:rPr lang="it-IT" sz="1600" b="1" dirty="0" err="1" smtClean="0">
                  <a:latin typeface="Calibri" pitchFamily="34" charset="0"/>
                  <a:cs typeface="Calibri" pitchFamily="34" charset="0"/>
                </a:rPr>
                <a:t>Italy</a:t>
              </a:r>
              <a:endParaRPr lang="it-IT" sz="1600" b="1" dirty="0" smtClean="0">
                <a:latin typeface="Calibri" pitchFamily="34" charset="0"/>
                <a:cs typeface="Calibri" pitchFamily="34" charset="0"/>
              </a:endParaRPr>
            </a:p>
            <a:p>
              <a:pPr marL="0" lvl="1"/>
              <a:r>
                <a:rPr lang="it-IT" sz="1600" b="1" dirty="0" err="1" smtClean="0">
                  <a:latin typeface="Calibri" pitchFamily="34" charset="0"/>
                  <a:cs typeface="Calibri" pitchFamily="34" charset="0"/>
                </a:rPr>
                <a:t>Institute</a:t>
              </a:r>
              <a:r>
                <a:rPr lang="it-IT" sz="1600" b="1" dirty="0" smtClean="0">
                  <a:latin typeface="Calibri" pitchFamily="34" charset="0"/>
                  <a:cs typeface="Calibri" pitchFamily="34" charset="0"/>
                </a:rPr>
                <a:t> for </a:t>
              </a:r>
              <a:r>
                <a:rPr lang="it-IT" sz="1600" b="1" dirty="0" err="1" smtClean="0">
                  <a:latin typeface="Calibri" pitchFamily="34" charset="0"/>
                  <a:cs typeface="Calibri" pitchFamily="34" charset="0"/>
                </a:rPr>
                <a:t>Sustainable</a:t>
              </a:r>
              <a:r>
                <a:rPr lang="it-IT" sz="1600" b="1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it-IT" sz="1600" b="1" dirty="0" err="1" smtClean="0">
                  <a:latin typeface="Calibri" pitchFamily="34" charset="0"/>
                  <a:cs typeface="Calibri" pitchFamily="34" charset="0"/>
                </a:rPr>
                <a:t>Plant</a:t>
              </a:r>
              <a:r>
                <a:rPr lang="it-IT" sz="1600" b="1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it-IT" sz="1600" b="1" dirty="0" err="1" smtClean="0">
                  <a:latin typeface="Calibri" pitchFamily="34" charset="0"/>
                  <a:cs typeface="Calibri" pitchFamily="34" charset="0"/>
                </a:rPr>
                <a:t>Protection</a:t>
              </a:r>
              <a:r>
                <a:rPr lang="it-IT" sz="1600" b="1" dirty="0" smtClean="0">
                  <a:latin typeface="Calibri" pitchFamily="34" charset="0"/>
                  <a:cs typeface="Calibri" pitchFamily="34" charset="0"/>
                </a:rPr>
                <a:t>, Bari Unit</a:t>
              </a:r>
              <a:endParaRPr lang="it-IT" sz="1600" b="1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054818" y="4797152"/>
              <a:ext cx="344517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 algn="ctr"/>
              <a:r>
                <a:rPr lang="it-IT" sz="3600" b="1" dirty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it-IT" sz="2400" b="1" dirty="0">
                  <a:latin typeface="Calibri" pitchFamily="34" charset="0"/>
                  <a:cs typeface="Calibri" pitchFamily="34" charset="0"/>
                </a:rPr>
                <a:t>1/11/2016 – 31/10/2020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1403089" y="5301208"/>
              <a:ext cx="288874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 algn="ctr"/>
              <a:r>
                <a:rPr lang="it-IT" sz="1600" b="1" dirty="0" smtClean="0">
                  <a:latin typeface="Calibri" pitchFamily="34" charset="0"/>
                  <a:cs typeface="Calibri" pitchFamily="34" charset="0"/>
                </a:rPr>
                <a:t>EU </a:t>
              </a:r>
              <a:r>
                <a:rPr lang="it-IT" sz="1600" b="1" dirty="0" err="1" smtClean="0">
                  <a:latin typeface="Calibri" pitchFamily="34" charset="0"/>
                  <a:cs typeface="Calibri" pitchFamily="34" charset="0"/>
                </a:rPr>
                <a:t>contribution</a:t>
              </a:r>
              <a:r>
                <a:rPr lang="it-IT" sz="1600" b="1" dirty="0" smtClean="0">
                  <a:latin typeface="Calibri" pitchFamily="34" charset="0"/>
                  <a:cs typeface="Calibri" pitchFamily="34" charset="0"/>
                </a:rPr>
                <a:t> ~ €7million</a:t>
              </a:r>
            </a:p>
            <a:p>
              <a:pPr marL="0" lvl="1" algn="ctr"/>
              <a:r>
                <a:rPr lang="it-IT" sz="1600" b="1" dirty="0" err="1" smtClean="0">
                  <a:latin typeface="Calibri" pitchFamily="34" charset="0"/>
                  <a:cs typeface="Calibri" pitchFamily="34" charset="0"/>
                </a:rPr>
                <a:t>Research</a:t>
              </a:r>
              <a:r>
                <a:rPr lang="it-IT" sz="1600" b="1" dirty="0" smtClean="0">
                  <a:latin typeface="Calibri" pitchFamily="34" charset="0"/>
                  <a:cs typeface="Calibri" pitchFamily="34" charset="0"/>
                </a:rPr>
                <a:t> and </a:t>
              </a:r>
              <a:r>
                <a:rPr lang="it-IT" sz="1600" b="1" dirty="0" err="1" smtClean="0">
                  <a:latin typeface="Calibri" pitchFamily="34" charset="0"/>
                  <a:cs typeface="Calibri" pitchFamily="34" charset="0"/>
                </a:rPr>
                <a:t>Innovation</a:t>
              </a:r>
              <a:r>
                <a:rPr lang="it-IT" sz="1600" b="1" dirty="0" smtClean="0">
                  <a:latin typeface="Calibri" pitchFamily="34" charset="0"/>
                  <a:cs typeface="Calibri" pitchFamily="34" charset="0"/>
                </a:rPr>
                <a:t> Action</a:t>
              </a:r>
              <a:endParaRPr lang="it-IT" sz="1600" b="1" dirty="0">
                <a:latin typeface="Calibri" pitchFamily="34" charset="0"/>
                <a:cs typeface="Calibri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35639" y="2636912"/>
            <a:ext cx="2808312" cy="2232248"/>
            <a:chOff x="683568" y="2548904"/>
            <a:chExt cx="3312368" cy="2555413"/>
          </a:xfrm>
        </p:grpSpPr>
        <p:sp>
          <p:nvSpPr>
            <p:cNvPr id="10" name="Rounded Rectangular Callout 9"/>
            <p:cNvSpPr/>
            <p:nvPr/>
          </p:nvSpPr>
          <p:spPr bwMode="auto">
            <a:xfrm>
              <a:off x="683568" y="2548904"/>
              <a:ext cx="3312368" cy="2555413"/>
            </a:xfrm>
            <a:prstGeom prst="wedgeRoundRectCallout">
              <a:avLst/>
            </a:prstGeom>
            <a:ln/>
            <a:extLst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9592" y="2714027"/>
              <a:ext cx="2952328" cy="21882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5" name="Title 10"/>
          <p:cNvSpPr>
            <a:spLocks noGrp="1"/>
          </p:cNvSpPr>
          <p:nvPr>
            <p:ph type="title"/>
          </p:nvPr>
        </p:nvSpPr>
        <p:spPr>
          <a:xfrm>
            <a:off x="654372" y="250354"/>
            <a:ext cx="2722561" cy="514350"/>
          </a:xfrm>
        </p:spPr>
        <p:txBody>
          <a:bodyPr lIns="80165" tIns="40083" rIns="80165" bIns="40083" anchor="t"/>
          <a:lstStyle/>
          <a:p>
            <a:pPr indent="0" algn="ctr" eaLnBrk="1" hangingPunct="1"/>
            <a:r>
              <a:rPr lang="fr-BE" altLang="en-US" sz="2800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Horizon 2020</a:t>
            </a:r>
            <a:endParaRPr lang="en-GB" altLang="en-US" sz="2800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3365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isultati immagini per world map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505" y="1445463"/>
            <a:ext cx="9146891" cy="4922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e 3"/>
          <p:cNvSpPr/>
          <p:nvPr/>
        </p:nvSpPr>
        <p:spPr>
          <a:xfrm>
            <a:off x="5492539" y="96089"/>
            <a:ext cx="452872" cy="288032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 sz="1000" dirty="0">
              <a:solidFill>
                <a:prstClr val="black"/>
              </a:solidFill>
            </a:endParaRPr>
          </a:p>
        </p:txBody>
      </p:sp>
      <p:cxnSp>
        <p:nvCxnSpPr>
          <p:cNvPr id="9" name="Connettore 2 8"/>
          <p:cNvCxnSpPr/>
          <p:nvPr/>
        </p:nvCxnSpPr>
        <p:spPr>
          <a:xfrm flipH="1">
            <a:off x="4862140" y="536522"/>
            <a:ext cx="1837877" cy="2316414"/>
          </a:xfrm>
          <a:prstGeom prst="straightConnector1">
            <a:avLst/>
          </a:prstGeom>
          <a:ln w="38100" cmpd="thickThin">
            <a:solidFill>
              <a:srgbClr val="C0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e 12"/>
          <p:cNvSpPr/>
          <p:nvPr/>
        </p:nvSpPr>
        <p:spPr>
          <a:xfrm>
            <a:off x="5974720" y="96089"/>
            <a:ext cx="452872" cy="288032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 sz="1050" dirty="0">
              <a:solidFill>
                <a:prstClr val="black"/>
              </a:solidFill>
            </a:endParaRPr>
          </a:p>
        </p:txBody>
      </p:sp>
      <p:sp>
        <p:nvSpPr>
          <p:cNvPr id="15" name="Ovale 14"/>
          <p:cNvSpPr/>
          <p:nvPr/>
        </p:nvSpPr>
        <p:spPr>
          <a:xfrm>
            <a:off x="6463103" y="96089"/>
            <a:ext cx="452872" cy="288032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 sz="700" b="1" dirty="0">
              <a:solidFill>
                <a:prstClr val="black"/>
              </a:solidFill>
            </a:endParaRPr>
          </a:p>
        </p:txBody>
      </p:sp>
      <p:sp>
        <p:nvSpPr>
          <p:cNvPr id="16" name="Ovale 15"/>
          <p:cNvSpPr/>
          <p:nvPr/>
        </p:nvSpPr>
        <p:spPr>
          <a:xfrm>
            <a:off x="6945284" y="96089"/>
            <a:ext cx="452872" cy="288032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 sz="1050" dirty="0">
              <a:solidFill>
                <a:prstClr val="black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6433431" y="80070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it-IT"/>
            </a:defPPr>
            <a:lvl1pPr>
              <a:defRPr sz="1400" b="1" i="1">
                <a:latin typeface="Bookman Old Style" panose="02050604050505020204" pitchFamily="18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t-IT" dirty="0">
                <a:solidFill>
                  <a:prstClr val="black"/>
                </a:solidFill>
              </a:rPr>
              <a:t>P18</a:t>
            </a:r>
          </a:p>
        </p:txBody>
      </p:sp>
      <p:sp>
        <p:nvSpPr>
          <p:cNvPr id="22" name="Ovale 21"/>
          <p:cNvSpPr/>
          <p:nvPr/>
        </p:nvSpPr>
        <p:spPr>
          <a:xfrm>
            <a:off x="7450391" y="105516"/>
            <a:ext cx="452872" cy="288032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 sz="1050" dirty="0">
              <a:solidFill>
                <a:prstClr val="black"/>
              </a:solidFill>
            </a:endParaRPr>
          </a:p>
        </p:txBody>
      </p:sp>
      <p:sp>
        <p:nvSpPr>
          <p:cNvPr id="17" name="Rettangolo 16"/>
          <p:cNvSpPr/>
          <p:nvPr/>
        </p:nvSpPr>
        <p:spPr>
          <a:xfrm>
            <a:off x="5499822" y="96887"/>
            <a:ext cx="4219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t-IT" sz="1400" b="1" i="1" dirty="0" smtClean="0">
                <a:solidFill>
                  <a:prstClr val="black"/>
                </a:solidFill>
                <a:latin typeface="Bookman Old Style" panose="02050604050505020204" pitchFamily="18" charset="0"/>
              </a:rPr>
              <a:t>P1</a:t>
            </a:r>
            <a:endParaRPr lang="it-IT" sz="1600" i="1" dirty="0">
              <a:solidFill>
                <a:prstClr val="black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5985024" y="80070"/>
            <a:ext cx="4219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t-IT" sz="1400" b="1" i="1" dirty="0">
                <a:solidFill>
                  <a:prstClr val="black"/>
                </a:solidFill>
                <a:latin typeface="Bookman Old Style" panose="02050604050505020204" pitchFamily="18" charset="0"/>
              </a:rPr>
              <a:t>P3</a:t>
            </a:r>
          </a:p>
        </p:txBody>
      </p:sp>
      <p:sp>
        <p:nvSpPr>
          <p:cNvPr id="20" name="Rettangolo 19"/>
          <p:cNvSpPr/>
          <p:nvPr/>
        </p:nvSpPr>
        <p:spPr>
          <a:xfrm>
            <a:off x="6913814" y="86238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t-IT" sz="1400" b="1" i="1" dirty="0">
                <a:solidFill>
                  <a:prstClr val="black"/>
                </a:solidFill>
                <a:latin typeface="Bookman Old Style" panose="02050604050505020204" pitchFamily="18" charset="0"/>
              </a:rPr>
              <a:t>P19</a:t>
            </a:r>
          </a:p>
        </p:txBody>
      </p:sp>
      <p:sp>
        <p:nvSpPr>
          <p:cNvPr id="21" name="Rettangolo 20"/>
          <p:cNvSpPr/>
          <p:nvPr/>
        </p:nvSpPr>
        <p:spPr>
          <a:xfrm>
            <a:off x="7418252" y="89688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t-IT" sz="1400" b="1" i="1" dirty="0" smtClean="0">
                <a:solidFill>
                  <a:prstClr val="black"/>
                </a:solidFill>
                <a:latin typeface="Bookman Old Style" panose="02050604050505020204" pitchFamily="18" charset="0"/>
              </a:rPr>
              <a:t>P25</a:t>
            </a:r>
            <a:endParaRPr lang="it-IT" sz="1400" b="1" i="1" dirty="0">
              <a:solidFill>
                <a:prstClr val="black"/>
              </a:solidFill>
              <a:latin typeface="Bookman Old Style" panose="02050604050505020204" pitchFamily="18" charset="0"/>
            </a:endParaRPr>
          </a:p>
        </p:txBody>
      </p:sp>
      <p:cxnSp>
        <p:nvCxnSpPr>
          <p:cNvPr id="36" name="Connettore 1 35"/>
          <p:cNvCxnSpPr/>
          <p:nvPr/>
        </p:nvCxnSpPr>
        <p:spPr>
          <a:xfrm flipH="1">
            <a:off x="5718976" y="536522"/>
            <a:ext cx="2435304" cy="104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1 24"/>
          <p:cNvCxnSpPr/>
          <p:nvPr/>
        </p:nvCxnSpPr>
        <p:spPr>
          <a:xfrm>
            <a:off x="5719737" y="382151"/>
            <a:ext cx="0" cy="15183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1 32"/>
          <p:cNvCxnSpPr/>
          <p:nvPr/>
        </p:nvCxnSpPr>
        <p:spPr>
          <a:xfrm>
            <a:off x="7706093" y="382151"/>
            <a:ext cx="0" cy="15183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1 33"/>
          <p:cNvCxnSpPr/>
          <p:nvPr/>
        </p:nvCxnSpPr>
        <p:spPr>
          <a:xfrm>
            <a:off x="6193925" y="384689"/>
            <a:ext cx="0" cy="15183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1 34"/>
          <p:cNvCxnSpPr/>
          <p:nvPr/>
        </p:nvCxnSpPr>
        <p:spPr>
          <a:xfrm>
            <a:off x="6700017" y="380714"/>
            <a:ext cx="0" cy="15183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ttore 1 38"/>
          <p:cNvCxnSpPr/>
          <p:nvPr/>
        </p:nvCxnSpPr>
        <p:spPr>
          <a:xfrm>
            <a:off x="7191996" y="382151"/>
            <a:ext cx="2641" cy="15183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e 43"/>
          <p:cNvSpPr/>
          <p:nvPr/>
        </p:nvSpPr>
        <p:spPr>
          <a:xfrm>
            <a:off x="3563888" y="73287"/>
            <a:ext cx="452872" cy="288032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 sz="1050" dirty="0">
              <a:solidFill>
                <a:prstClr val="black"/>
              </a:solidFill>
            </a:endParaRPr>
          </a:p>
        </p:txBody>
      </p:sp>
      <p:sp>
        <p:nvSpPr>
          <p:cNvPr id="45" name="Ovale 44"/>
          <p:cNvSpPr/>
          <p:nvPr/>
        </p:nvSpPr>
        <p:spPr>
          <a:xfrm>
            <a:off x="4046069" y="73287"/>
            <a:ext cx="452872" cy="288032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 sz="1050" dirty="0">
              <a:solidFill>
                <a:prstClr val="black"/>
              </a:solidFill>
            </a:endParaRPr>
          </a:p>
        </p:txBody>
      </p:sp>
      <p:sp>
        <p:nvSpPr>
          <p:cNvPr id="46" name="Ovale 45"/>
          <p:cNvSpPr/>
          <p:nvPr/>
        </p:nvSpPr>
        <p:spPr>
          <a:xfrm>
            <a:off x="4534452" y="73287"/>
            <a:ext cx="452872" cy="288032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 sz="700" b="1" dirty="0">
              <a:solidFill>
                <a:prstClr val="black"/>
              </a:solidFill>
            </a:endParaRPr>
          </a:p>
        </p:txBody>
      </p:sp>
      <p:sp>
        <p:nvSpPr>
          <p:cNvPr id="47" name="CasellaDiTesto 46"/>
          <p:cNvSpPr txBox="1"/>
          <p:nvPr/>
        </p:nvSpPr>
        <p:spPr>
          <a:xfrm>
            <a:off x="4495544" y="57268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it-IT"/>
            </a:defPPr>
            <a:lvl1pPr>
              <a:defRPr b="1"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t-IT" sz="1400" i="1" dirty="0" smtClean="0">
                <a:solidFill>
                  <a:prstClr val="black"/>
                </a:solidFill>
                <a:latin typeface="Bookman Old Style" panose="02050604050505020204" pitchFamily="18" charset="0"/>
              </a:rPr>
              <a:t>P23</a:t>
            </a:r>
            <a:endParaRPr lang="it-IT" sz="1600" i="1" dirty="0">
              <a:solidFill>
                <a:prstClr val="black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48" name="Rettangolo 47"/>
          <p:cNvSpPr/>
          <p:nvPr/>
        </p:nvSpPr>
        <p:spPr>
          <a:xfrm>
            <a:off x="3580407" y="63096"/>
            <a:ext cx="4219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t-IT" sz="1400" b="1" i="1" dirty="0" smtClean="0">
                <a:solidFill>
                  <a:prstClr val="black"/>
                </a:solidFill>
                <a:latin typeface="Bookman Old Style" panose="02050604050505020204" pitchFamily="18" charset="0"/>
              </a:rPr>
              <a:t>P2</a:t>
            </a:r>
            <a:endParaRPr lang="it-IT" sz="1600" i="1" dirty="0">
              <a:solidFill>
                <a:prstClr val="black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49" name="Rettangolo 48"/>
          <p:cNvSpPr/>
          <p:nvPr/>
        </p:nvSpPr>
        <p:spPr>
          <a:xfrm>
            <a:off x="4065609" y="66504"/>
            <a:ext cx="4219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t-IT" sz="1400" b="1" i="1" dirty="0" smtClean="0">
                <a:solidFill>
                  <a:prstClr val="black"/>
                </a:solidFill>
                <a:latin typeface="Bookman Old Style" panose="02050604050505020204" pitchFamily="18" charset="0"/>
              </a:rPr>
              <a:t>P4</a:t>
            </a:r>
            <a:endParaRPr lang="it-IT" sz="1600" i="1" dirty="0">
              <a:solidFill>
                <a:prstClr val="black"/>
              </a:solidFill>
              <a:latin typeface="Bookman Old Style" panose="02050604050505020204" pitchFamily="18" charset="0"/>
            </a:endParaRPr>
          </a:p>
        </p:txBody>
      </p:sp>
      <p:cxnSp>
        <p:nvCxnSpPr>
          <p:cNvPr id="60" name="Connettore 1 59"/>
          <p:cNvCxnSpPr/>
          <p:nvPr/>
        </p:nvCxnSpPr>
        <p:spPr>
          <a:xfrm>
            <a:off x="4249510" y="363799"/>
            <a:ext cx="0" cy="15183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ttore 1 60"/>
          <p:cNvCxnSpPr/>
          <p:nvPr/>
        </p:nvCxnSpPr>
        <p:spPr>
          <a:xfrm>
            <a:off x="4765411" y="363799"/>
            <a:ext cx="0" cy="15183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ttore 1 62"/>
          <p:cNvCxnSpPr/>
          <p:nvPr/>
        </p:nvCxnSpPr>
        <p:spPr>
          <a:xfrm>
            <a:off x="3777807" y="362362"/>
            <a:ext cx="0" cy="15183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ttore 1 64"/>
          <p:cNvCxnSpPr/>
          <p:nvPr/>
        </p:nvCxnSpPr>
        <p:spPr>
          <a:xfrm flipH="1">
            <a:off x="3777807" y="514195"/>
            <a:ext cx="983081" cy="143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ttore 2 68"/>
          <p:cNvCxnSpPr/>
          <p:nvPr/>
        </p:nvCxnSpPr>
        <p:spPr>
          <a:xfrm>
            <a:off x="4249510" y="515632"/>
            <a:ext cx="225587" cy="2140707"/>
          </a:xfrm>
          <a:prstGeom prst="straightConnector1">
            <a:avLst/>
          </a:prstGeom>
          <a:ln w="38100" cmpd="thickThin">
            <a:solidFill>
              <a:srgbClr val="C0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Ovale 72"/>
          <p:cNvSpPr/>
          <p:nvPr/>
        </p:nvSpPr>
        <p:spPr>
          <a:xfrm>
            <a:off x="1874152" y="424091"/>
            <a:ext cx="452872" cy="288032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 sz="1050" dirty="0">
              <a:solidFill>
                <a:prstClr val="black"/>
              </a:solidFill>
            </a:endParaRPr>
          </a:p>
        </p:txBody>
      </p:sp>
      <p:sp>
        <p:nvSpPr>
          <p:cNvPr id="74" name="Ovale 73"/>
          <p:cNvSpPr/>
          <p:nvPr/>
        </p:nvSpPr>
        <p:spPr>
          <a:xfrm>
            <a:off x="2356333" y="424091"/>
            <a:ext cx="452872" cy="288032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 sz="1050" dirty="0">
              <a:solidFill>
                <a:prstClr val="black"/>
              </a:solidFill>
            </a:endParaRPr>
          </a:p>
        </p:txBody>
      </p:sp>
      <p:sp>
        <p:nvSpPr>
          <p:cNvPr id="75" name="Ovale 74"/>
          <p:cNvSpPr/>
          <p:nvPr/>
        </p:nvSpPr>
        <p:spPr>
          <a:xfrm>
            <a:off x="2844716" y="424091"/>
            <a:ext cx="452872" cy="288032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 sz="700" b="1" dirty="0">
              <a:solidFill>
                <a:prstClr val="black"/>
              </a:solidFill>
            </a:endParaRPr>
          </a:p>
        </p:txBody>
      </p:sp>
      <p:sp>
        <p:nvSpPr>
          <p:cNvPr id="76" name="CasellaDiTesto 75"/>
          <p:cNvSpPr txBox="1"/>
          <p:nvPr/>
        </p:nvSpPr>
        <p:spPr>
          <a:xfrm>
            <a:off x="2805808" y="408072"/>
            <a:ext cx="540533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it-IT"/>
            </a:defPPr>
            <a:lvl1pPr>
              <a:defRPr b="1"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t-IT" sz="1400" i="1" dirty="0" smtClean="0">
                <a:solidFill>
                  <a:prstClr val="black"/>
                </a:solidFill>
                <a:latin typeface="Bookman Old Style" panose="02050604050505020204" pitchFamily="18" charset="0"/>
              </a:rPr>
              <a:t>P26</a:t>
            </a:r>
            <a:endParaRPr lang="it-IT" sz="1600" i="1" dirty="0">
              <a:solidFill>
                <a:prstClr val="black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77" name="Rettangolo 76"/>
          <p:cNvSpPr/>
          <p:nvPr/>
        </p:nvSpPr>
        <p:spPr>
          <a:xfrm>
            <a:off x="1872199" y="404664"/>
            <a:ext cx="4219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t-IT" sz="1400" b="1" i="1" dirty="0" smtClean="0">
                <a:solidFill>
                  <a:prstClr val="black"/>
                </a:solidFill>
                <a:latin typeface="Bookman Old Style" panose="02050604050505020204" pitchFamily="18" charset="0"/>
              </a:rPr>
              <a:t>P6</a:t>
            </a:r>
            <a:endParaRPr lang="it-IT" sz="1600" i="1" dirty="0">
              <a:solidFill>
                <a:prstClr val="black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78" name="Rettangolo 77"/>
          <p:cNvSpPr/>
          <p:nvPr/>
        </p:nvSpPr>
        <p:spPr>
          <a:xfrm>
            <a:off x="2320457" y="408072"/>
            <a:ext cx="5405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t-IT" sz="1400" b="1" i="1" dirty="0" smtClean="0">
                <a:solidFill>
                  <a:prstClr val="black"/>
                </a:solidFill>
                <a:latin typeface="Bookman Old Style" panose="02050604050505020204" pitchFamily="18" charset="0"/>
              </a:rPr>
              <a:t>P20</a:t>
            </a:r>
            <a:endParaRPr lang="it-IT" sz="1600" i="1" dirty="0">
              <a:solidFill>
                <a:prstClr val="black"/>
              </a:solidFill>
              <a:latin typeface="Bookman Old Style" panose="02050604050505020204" pitchFamily="18" charset="0"/>
            </a:endParaRPr>
          </a:p>
        </p:txBody>
      </p:sp>
      <p:cxnSp>
        <p:nvCxnSpPr>
          <p:cNvPr id="79" name="Connettore 1 78"/>
          <p:cNvCxnSpPr/>
          <p:nvPr/>
        </p:nvCxnSpPr>
        <p:spPr>
          <a:xfrm>
            <a:off x="2559774" y="714603"/>
            <a:ext cx="0" cy="15183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ttore 1 79"/>
          <p:cNvCxnSpPr/>
          <p:nvPr/>
        </p:nvCxnSpPr>
        <p:spPr>
          <a:xfrm>
            <a:off x="3084911" y="714603"/>
            <a:ext cx="0" cy="15183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ttore 1 80"/>
          <p:cNvCxnSpPr/>
          <p:nvPr/>
        </p:nvCxnSpPr>
        <p:spPr>
          <a:xfrm>
            <a:off x="2088071" y="713166"/>
            <a:ext cx="0" cy="15183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ttore 1 81"/>
          <p:cNvCxnSpPr/>
          <p:nvPr/>
        </p:nvCxnSpPr>
        <p:spPr>
          <a:xfrm flipH="1">
            <a:off x="1610436" y="864999"/>
            <a:ext cx="147918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Ovale 82"/>
          <p:cNvSpPr/>
          <p:nvPr/>
        </p:nvSpPr>
        <p:spPr>
          <a:xfrm>
            <a:off x="1405601" y="424091"/>
            <a:ext cx="452872" cy="288032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 sz="1050" dirty="0">
              <a:solidFill>
                <a:prstClr val="black"/>
              </a:solidFill>
            </a:endParaRPr>
          </a:p>
        </p:txBody>
      </p:sp>
      <p:sp>
        <p:nvSpPr>
          <p:cNvPr id="84" name="Rettangolo 83"/>
          <p:cNvSpPr/>
          <p:nvPr/>
        </p:nvSpPr>
        <p:spPr>
          <a:xfrm>
            <a:off x="1403648" y="404664"/>
            <a:ext cx="4219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t-IT" sz="1400" b="1" i="1" dirty="0" smtClean="0">
                <a:solidFill>
                  <a:prstClr val="black"/>
                </a:solidFill>
                <a:latin typeface="Bookman Old Style" panose="02050604050505020204" pitchFamily="18" charset="0"/>
              </a:rPr>
              <a:t>P5</a:t>
            </a:r>
            <a:endParaRPr lang="it-IT" sz="1600" i="1" dirty="0">
              <a:solidFill>
                <a:prstClr val="black"/>
              </a:solidFill>
              <a:latin typeface="Bookman Old Style" panose="02050604050505020204" pitchFamily="18" charset="0"/>
            </a:endParaRPr>
          </a:p>
        </p:txBody>
      </p:sp>
      <p:cxnSp>
        <p:nvCxnSpPr>
          <p:cNvPr id="85" name="Connettore 1 84"/>
          <p:cNvCxnSpPr/>
          <p:nvPr/>
        </p:nvCxnSpPr>
        <p:spPr>
          <a:xfrm>
            <a:off x="1619520" y="713166"/>
            <a:ext cx="0" cy="15183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nettore 2 86"/>
          <p:cNvCxnSpPr/>
          <p:nvPr/>
        </p:nvCxnSpPr>
        <p:spPr>
          <a:xfrm>
            <a:off x="2294109" y="864999"/>
            <a:ext cx="2090739" cy="1957852"/>
          </a:xfrm>
          <a:prstGeom prst="straightConnector1">
            <a:avLst/>
          </a:prstGeom>
          <a:ln w="38100" cmpd="thickThin">
            <a:solidFill>
              <a:srgbClr val="C0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Ovale 90"/>
          <p:cNvSpPr/>
          <p:nvPr/>
        </p:nvSpPr>
        <p:spPr>
          <a:xfrm>
            <a:off x="5796136" y="1691948"/>
            <a:ext cx="452872" cy="288032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 sz="1050" dirty="0">
              <a:solidFill>
                <a:prstClr val="black"/>
              </a:solidFill>
            </a:endParaRPr>
          </a:p>
        </p:txBody>
      </p:sp>
      <p:sp>
        <p:nvSpPr>
          <p:cNvPr id="92" name="Rettangolo 91"/>
          <p:cNvSpPr/>
          <p:nvPr/>
        </p:nvSpPr>
        <p:spPr>
          <a:xfrm>
            <a:off x="5819202" y="1672521"/>
            <a:ext cx="4219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t-IT" sz="1400" b="1" i="1" dirty="0">
                <a:solidFill>
                  <a:prstClr val="black"/>
                </a:solidFill>
                <a:latin typeface="Bookman Old Style" panose="02050604050505020204" pitchFamily="18" charset="0"/>
              </a:rPr>
              <a:t>P7</a:t>
            </a:r>
          </a:p>
        </p:txBody>
      </p:sp>
      <p:cxnSp>
        <p:nvCxnSpPr>
          <p:cNvPr id="93" name="Connettore 1 92"/>
          <p:cNvCxnSpPr/>
          <p:nvPr/>
        </p:nvCxnSpPr>
        <p:spPr>
          <a:xfrm flipH="1">
            <a:off x="5056429" y="1981023"/>
            <a:ext cx="953627" cy="963348"/>
          </a:xfrm>
          <a:prstGeom prst="line">
            <a:avLst/>
          </a:prstGeom>
          <a:ln w="38100" cmpd="thickThin">
            <a:solidFill>
              <a:srgbClr val="C0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Ovale 96"/>
          <p:cNvSpPr/>
          <p:nvPr/>
        </p:nvSpPr>
        <p:spPr>
          <a:xfrm>
            <a:off x="4414678" y="1555160"/>
            <a:ext cx="452872" cy="288032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 sz="1050" dirty="0">
              <a:solidFill>
                <a:prstClr val="black"/>
              </a:solidFill>
            </a:endParaRPr>
          </a:p>
        </p:txBody>
      </p:sp>
      <p:sp>
        <p:nvSpPr>
          <p:cNvPr id="98" name="Rettangolo 97"/>
          <p:cNvSpPr/>
          <p:nvPr/>
        </p:nvSpPr>
        <p:spPr>
          <a:xfrm>
            <a:off x="4377162" y="1556792"/>
            <a:ext cx="4219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t-IT" sz="1400" b="1" i="1" dirty="0" smtClean="0">
                <a:solidFill>
                  <a:prstClr val="black"/>
                </a:solidFill>
                <a:latin typeface="Bookman Old Style" panose="02050604050505020204" pitchFamily="18" charset="0"/>
              </a:rPr>
              <a:t>P8</a:t>
            </a:r>
            <a:endParaRPr lang="it-IT" sz="1400" b="1" i="1" dirty="0">
              <a:solidFill>
                <a:prstClr val="black"/>
              </a:solidFill>
              <a:latin typeface="Bookman Old Style" panose="02050604050505020204" pitchFamily="18" charset="0"/>
            </a:endParaRPr>
          </a:p>
        </p:txBody>
      </p:sp>
      <p:cxnSp>
        <p:nvCxnSpPr>
          <p:cNvPr id="99" name="Connettore 1 98"/>
          <p:cNvCxnSpPr/>
          <p:nvPr/>
        </p:nvCxnSpPr>
        <p:spPr>
          <a:xfrm>
            <a:off x="4580532" y="1864569"/>
            <a:ext cx="67410" cy="726163"/>
          </a:xfrm>
          <a:prstGeom prst="line">
            <a:avLst/>
          </a:prstGeom>
          <a:ln w="38100" cmpd="thickThin">
            <a:solidFill>
              <a:srgbClr val="C0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Ovale 101"/>
          <p:cNvSpPr/>
          <p:nvPr/>
        </p:nvSpPr>
        <p:spPr>
          <a:xfrm>
            <a:off x="4392749" y="653299"/>
            <a:ext cx="452872" cy="288032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 sz="1050" dirty="0">
              <a:solidFill>
                <a:prstClr val="black"/>
              </a:solidFill>
            </a:endParaRPr>
          </a:p>
        </p:txBody>
      </p:sp>
      <p:sp>
        <p:nvSpPr>
          <p:cNvPr id="103" name="Ovale 102"/>
          <p:cNvSpPr/>
          <p:nvPr/>
        </p:nvSpPr>
        <p:spPr>
          <a:xfrm>
            <a:off x="4874930" y="653299"/>
            <a:ext cx="452872" cy="288032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 sz="1050" dirty="0">
              <a:solidFill>
                <a:prstClr val="black"/>
              </a:solidFill>
            </a:endParaRPr>
          </a:p>
        </p:txBody>
      </p:sp>
      <p:sp>
        <p:nvSpPr>
          <p:cNvPr id="104" name="Ovale 103"/>
          <p:cNvSpPr/>
          <p:nvPr/>
        </p:nvSpPr>
        <p:spPr>
          <a:xfrm>
            <a:off x="5363313" y="653299"/>
            <a:ext cx="452872" cy="288032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 sz="700" b="1" dirty="0">
              <a:solidFill>
                <a:prstClr val="black"/>
              </a:solidFill>
            </a:endParaRPr>
          </a:p>
        </p:txBody>
      </p:sp>
      <p:sp>
        <p:nvSpPr>
          <p:cNvPr id="105" name="CasellaDiTesto 104"/>
          <p:cNvSpPr txBox="1"/>
          <p:nvPr/>
        </p:nvSpPr>
        <p:spPr>
          <a:xfrm>
            <a:off x="5324405" y="637280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it-IT"/>
            </a:defPPr>
            <a:lvl1pPr>
              <a:defRPr b="1"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t-IT" sz="1400" i="1" dirty="0" smtClean="0">
                <a:solidFill>
                  <a:prstClr val="black"/>
                </a:solidFill>
                <a:latin typeface="Bookman Old Style" panose="02050604050505020204" pitchFamily="18" charset="0"/>
              </a:rPr>
              <a:t>P27</a:t>
            </a:r>
            <a:endParaRPr lang="it-IT" sz="1600" i="1" dirty="0">
              <a:solidFill>
                <a:prstClr val="black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06" name="Rettangolo 105"/>
          <p:cNvSpPr/>
          <p:nvPr/>
        </p:nvSpPr>
        <p:spPr>
          <a:xfrm>
            <a:off x="4409268" y="643108"/>
            <a:ext cx="4219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t-IT" sz="1400" b="1" i="1" dirty="0" smtClean="0">
                <a:solidFill>
                  <a:prstClr val="black"/>
                </a:solidFill>
                <a:latin typeface="Bookman Old Style" panose="02050604050505020204" pitchFamily="18" charset="0"/>
              </a:rPr>
              <a:t>P9</a:t>
            </a:r>
            <a:endParaRPr lang="it-IT" sz="1600" i="1" dirty="0">
              <a:solidFill>
                <a:prstClr val="black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07" name="Rettangolo 106"/>
          <p:cNvSpPr/>
          <p:nvPr/>
        </p:nvSpPr>
        <p:spPr>
          <a:xfrm>
            <a:off x="4841560" y="646516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t-IT" sz="1400" b="1" i="1" dirty="0" smtClean="0">
                <a:solidFill>
                  <a:prstClr val="black"/>
                </a:solidFill>
                <a:latin typeface="Bookman Old Style" panose="02050604050505020204" pitchFamily="18" charset="0"/>
              </a:rPr>
              <a:t>P17</a:t>
            </a:r>
            <a:endParaRPr lang="it-IT" sz="1600" i="1" dirty="0">
              <a:solidFill>
                <a:prstClr val="black"/>
              </a:solidFill>
              <a:latin typeface="Bookman Old Style" panose="02050604050505020204" pitchFamily="18" charset="0"/>
            </a:endParaRPr>
          </a:p>
        </p:txBody>
      </p:sp>
      <p:cxnSp>
        <p:nvCxnSpPr>
          <p:cNvPr id="108" name="Connettore 1 107"/>
          <p:cNvCxnSpPr/>
          <p:nvPr/>
        </p:nvCxnSpPr>
        <p:spPr>
          <a:xfrm>
            <a:off x="5078371" y="943811"/>
            <a:ext cx="0" cy="15183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Connettore 1 108"/>
          <p:cNvCxnSpPr/>
          <p:nvPr/>
        </p:nvCxnSpPr>
        <p:spPr>
          <a:xfrm>
            <a:off x="5603508" y="943811"/>
            <a:ext cx="0" cy="15183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Connettore 1 109"/>
          <p:cNvCxnSpPr/>
          <p:nvPr/>
        </p:nvCxnSpPr>
        <p:spPr>
          <a:xfrm>
            <a:off x="4606668" y="942374"/>
            <a:ext cx="0" cy="15183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onnettore 1 110"/>
          <p:cNvCxnSpPr/>
          <p:nvPr/>
        </p:nvCxnSpPr>
        <p:spPr>
          <a:xfrm flipH="1">
            <a:off x="4615904" y="1094207"/>
            <a:ext cx="983081" cy="143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Connettore 2 111"/>
          <p:cNvCxnSpPr/>
          <p:nvPr/>
        </p:nvCxnSpPr>
        <p:spPr>
          <a:xfrm flipH="1">
            <a:off x="4806968" y="1095644"/>
            <a:ext cx="271403" cy="1514515"/>
          </a:xfrm>
          <a:prstGeom prst="straightConnector1">
            <a:avLst/>
          </a:prstGeom>
          <a:ln w="38100" cmpd="thickThin">
            <a:solidFill>
              <a:srgbClr val="C0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Connettore 1 115"/>
          <p:cNvCxnSpPr/>
          <p:nvPr/>
        </p:nvCxnSpPr>
        <p:spPr>
          <a:xfrm>
            <a:off x="686437" y="1090714"/>
            <a:ext cx="433100" cy="1944216"/>
          </a:xfrm>
          <a:prstGeom prst="line">
            <a:avLst/>
          </a:prstGeom>
          <a:ln w="38100" cmpd="thickThin">
            <a:solidFill>
              <a:srgbClr val="C0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Ovale 119"/>
          <p:cNvSpPr/>
          <p:nvPr/>
        </p:nvSpPr>
        <p:spPr>
          <a:xfrm>
            <a:off x="518728" y="965091"/>
            <a:ext cx="452872" cy="288032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 sz="1050" dirty="0">
              <a:solidFill>
                <a:prstClr val="black"/>
              </a:solidFill>
            </a:endParaRPr>
          </a:p>
        </p:txBody>
      </p:sp>
      <p:sp>
        <p:nvSpPr>
          <p:cNvPr id="121" name="Rettangolo 120"/>
          <p:cNvSpPr/>
          <p:nvPr/>
        </p:nvSpPr>
        <p:spPr>
          <a:xfrm>
            <a:off x="472161" y="945664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t-IT" sz="1400" b="1" i="1" dirty="0" smtClean="0">
                <a:solidFill>
                  <a:prstClr val="black"/>
                </a:solidFill>
                <a:latin typeface="Bookman Old Style" panose="02050604050505020204" pitchFamily="18" charset="0"/>
              </a:rPr>
              <a:t>P10</a:t>
            </a:r>
            <a:endParaRPr lang="it-IT" sz="1400" b="1" i="1" dirty="0">
              <a:solidFill>
                <a:prstClr val="black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23" name="Ovale 122"/>
          <p:cNvSpPr/>
          <p:nvPr/>
        </p:nvSpPr>
        <p:spPr>
          <a:xfrm>
            <a:off x="2818367" y="3376419"/>
            <a:ext cx="452872" cy="288032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 sz="1050" dirty="0">
              <a:solidFill>
                <a:prstClr val="black"/>
              </a:solidFill>
            </a:endParaRPr>
          </a:p>
        </p:txBody>
      </p:sp>
      <p:sp>
        <p:nvSpPr>
          <p:cNvPr id="124" name="Rettangolo 123"/>
          <p:cNvSpPr/>
          <p:nvPr/>
        </p:nvSpPr>
        <p:spPr>
          <a:xfrm>
            <a:off x="2771800" y="3356992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t-IT" sz="1400" b="1" i="1" dirty="0" smtClean="0">
                <a:solidFill>
                  <a:prstClr val="black"/>
                </a:solidFill>
                <a:latin typeface="Bookman Old Style" panose="02050604050505020204" pitchFamily="18" charset="0"/>
              </a:rPr>
              <a:t>P11</a:t>
            </a:r>
            <a:endParaRPr lang="it-IT" sz="1400" b="1" i="1" dirty="0">
              <a:solidFill>
                <a:prstClr val="black"/>
              </a:solidFill>
              <a:latin typeface="Bookman Old Style" panose="02050604050505020204" pitchFamily="18" charset="0"/>
            </a:endParaRPr>
          </a:p>
        </p:txBody>
      </p:sp>
      <p:cxnSp>
        <p:nvCxnSpPr>
          <p:cNvPr id="125" name="Connettore 1 124"/>
          <p:cNvCxnSpPr/>
          <p:nvPr/>
        </p:nvCxnSpPr>
        <p:spPr>
          <a:xfrm flipH="1">
            <a:off x="3044803" y="3664769"/>
            <a:ext cx="1" cy="988367"/>
          </a:xfrm>
          <a:prstGeom prst="line">
            <a:avLst/>
          </a:prstGeom>
          <a:ln w="38100" cmpd="thickThin">
            <a:solidFill>
              <a:srgbClr val="C0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Ovale 127"/>
          <p:cNvSpPr/>
          <p:nvPr/>
        </p:nvSpPr>
        <p:spPr>
          <a:xfrm>
            <a:off x="8476552" y="2656339"/>
            <a:ext cx="452872" cy="288032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 sz="1050" dirty="0">
              <a:solidFill>
                <a:prstClr val="black"/>
              </a:solidFill>
            </a:endParaRPr>
          </a:p>
        </p:txBody>
      </p:sp>
      <p:sp>
        <p:nvSpPr>
          <p:cNvPr id="129" name="Rettangolo 128"/>
          <p:cNvSpPr/>
          <p:nvPr/>
        </p:nvSpPr>
        <p:spPr>
          <a:xfrm>
            <a:off x="8429985" y="2636912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t-IT" sz="1400" b="1" i="1" dirty="0" smtClean="0">
                <a:solidFill>
                  <a:prstClr val="black"/>
                </a:solidFill>
                <a:latin typeface="Bookman Old Style" panose="02050604050505020204" pitchFamily="18" charset="0"/>
              </a:rPr>
              <a:t>P12</a:t>
            </a:r>
            <a:endParaRPr lang="it-IT" sz="1400" b="1" i="1" dirty="0">
              <a:solidFill>
                <a:prstClr val="black"/>
              </a:solidFill>
              <a:latin typeface="Bookman Old Style" panose="02050604050505020204" pitchFamily="18" charset="0"/>
            </a:endParaRPr>
          </a:p>
        </p:txBody>
      </p:sp>
      <p:cxnSp>
        <p:nvCxnSpPr>
          <p:cNvPr id="130" name="Connettore 1 129"/>
          <p:cNvCxnSpPr/>
          <p:nvPr/>
        </p:nvCxnSpPr>
        <p:spPr>
          <a:xfrm flipH="1">
            <a:off x="7605572" y="2944689"/>
            <a:ext cx="1097416" cy="682818"/>
          </a:xfrm>
          <a:prstGeom prst="line">
            <a:avLst/>
          </a:prstGeom>
          <a:ln w="38100" cmpd="thickThin">
            <a:solidFill>
              <a:srgbClr val="C0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Ovale 133"/>
          <p:cNvSpPr/>
          <p:nvPr/>
        </p:nvSpPr>
        <p:spPr>
          <a:xfrm>
            <a:off x="1104028" y="5301534"/>
            <a:ext cx="452872" cy="288032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 sz="1050" dirty="0">
              <a:solidFill>
                <a:prstClr val="black"/>
              </a:solidFill>
            </a:endParaRPr>
          </a:p>
        </p:txBody>
      </p:sp>
      <p:sp>
        <p:nvSpPr>
          <p:cNvPr id="135" name="Rettangolo 134"/>
          <p:cNvSpPr/>
          <p:nvPr/>
        </p:nvSpPr>
        <p:spPr>
          <a:xfrm>
            <a:off x="1057461" y="5268459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t-IT" sz="1400" b="1" i="1" dirty="0" smtClean="0">
                <a:solidFill>
                  <a:prstClr val="black"/>
                </a:solidFill>
                <a:latin typeface="Bookman Old Style" panose="02050604050505020204" pitchFamily="18" charset="0"/>
              </a:rPr>
              <a:t>P13</a:t>
            </a:r>
            <a:endParaRPr lang="it-IT" sz="1400" b="1" i="1" dirty="0">
              <a:solidFill>
                <a:prstClr val="black"/>
              </a:solidFill>
              <a:latin typeface="Bookman Old Style" panose="02050604050505020204" pitchFamily="18" charset="0"/>
            </a:endParaRPr>
          </a:p>
        </p:txBody>
      </p:sp>
      <p:cxnSp>
        <p:nvCxnSpPr>
          <p:cNvPr id="136" name="Connettore 1 135"/>
          <p:cNvCxnSpPr/>
          <p:nvPr/>
        </p:nvCxnSpPr>
        <p:spPr>
          <a:xfrm flipV="1">
            <a:off x="1327830" y="3876288"/>
            <a:ext cx="544369" cy="1412446"/>
          </a:xfrm>
          <a:prstGeom prst="line">
            <a:avLst/>
          </a:prstGeom>
          <a:ln w="38100" cmpd="thickThin">
            <a:solidFill>
              <a:srgbClr val="C0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Ovale 138"/>
          <p:cNvSpPr/>
          <p:nvPr/>
        </p:nvSpPr>
        <p:spPr>
          <a:xfrm>
            <a:off x="2738689" y="1005983"/>
            <a:ext cx="452872" cy="288032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 sz="1050" dirty="0">
              <a:solidFill>
                <a:prstClr val="black"/>
              </a:solidFill>
            </a:endParaRPr>
          </a:p>
        </p:txBody>
      </p:sp>
      <p:sp>
        <p:nvSpPr>
          <p:cNvPr id="140" name="Ovale 139"/>
          <p:cNvSpPr/>
          <p:nvPr/>
        </p:nvSpPr>
        <p:spPr>
          <a:xfrm>
            <a:off x="3220870" y="1005983"/>
            <a:ext cx="452872" cy="288032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 sz="1050" dirty="0">
              <a:solidFill>
                <a:prstClr val="black"/>
              </a:solidFill>
            </a:endParaRPr>
          </a:p>
        </p:txBody>
      </p:sp>
      <p:sp>
        <p:nvSpPr>
          <p:cNvPr id="141" name="Ovale 140"/>
          <p:cNvSpPr/>
          <p:nvPr/>
        </p:nvSpPr>
        <p:spPr>
          <a:xfrm>
            <a:off x="3709253" y="1005983"/>
            <a:ext cx="452872" cy="288032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 sz="700" b="1" dirty="0">
              <a:solidFill>
                <a:prstClr val="black"/>
              </a:solidFill>
            </a:endParaRPr>
          </a:p>
        </p:txBody>
      </p:sp>
      <p:sp>
        <p:nvSpPr>
          <p:cNvPr id="142" name="CasellaDiTesto 141"/>
          <p:cNvSpPr txBox="1"/>
          <p:nvPr/>
        </p:nvSpPr>
        <p:spPr>
          <a:xfrm>
            <a:off x="3679581" y="989964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it-IT"/>
            </a:defPPr>
            <a:lvl1pPr>
              <a:defRPr b="1"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t-IT" sz="1400" i="1" dirty="0" smtClean="0">
                <a:solidFill>
                  <a:prstClr val="black"/>
                </a:solidFill>
                <a:latin typeface="Bookman Old Style" panose="02050604050505020204" pitchFamily="18" charset="0"/>
              </a:rPr>
              <a:t>P24</a:t>
            </a:r>
            <a:endParaRPr lang="it-IT" sz="1600" i="1" dirty="0">
              <a:solidFill>
                <a:prstClr val="black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43" name="Rettangolo 142"/>
          <p:cNvSpPr/>
          <p:nvPr/>
        </p:nvSpPr>
        <p:spPr>
          <a:xfrm>
            <a:off x="2699792" y="995792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t-IT" sz="1400" b="1" i="1" dirty="0" smtClean="0">
                <a:solidFill>
                  <a:prstClr val="black"/>
                </a:solidFill>
                <a:latin typeface="Bookman Old Style" panose="02050604050505020204" pitchFamily="18" charset="0"/>
              </a:rPr>
              <a:t>P14</a:t>
            </a:r>
            <a:endParaRPr lang="it-IT" sz="1600" i="1" dirty="0">
              <a:solidFill>
                <a:prstClr val="black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44" name="Rettangolo 143"/>
          <p:cNvSpPr/>
          <p:nvPr/>
        </p:nvSpPr>
        <p:spPr>
          <a:xfrm>
            <a:off x="3178264" y="999200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t-IT" sz="1400" b="1" i="1" dirty="0" smtClean="0">
                <a:solidFill>
                  <a:prstClr val="black"/>
                </a:solidFill>
                <a:latin typeface="Bookman Old Style" panose="02050604050505020204" pitchFamily="18" charset="0"/>
              </a:rPr>
              <a:t>P16</a:t>
            </a:r>
            <a:endParaRPr lang="it-IT" sz="1600" i="1" dirty="0">
              <a:solidFill>
                <a:prstClr val="black"/>
              </a:solidFill>
              <a:latin typeface="Bookman Old Style" panose="02050604050505020204" pitchFamily="18" charset="0"/>
            </a:endParaRPr>
          </a:p>
        </p:txBody>
      </p:sp>
      <p:cxnSp>
        <p:nvCxnSpPr>
          <p:cNvPr id="145" name="Connettore 1 144"/>
          <p:cNvCxnSpPr/>
          <p:nvPr/>
        </p:nvCxnSpPr>
        <p:spPr>
          <a:xfrm>
            <a:off x="3424311" y="1296495"/>
            <a:ext cx="0" cy="15183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Connettore 1 145"/>
          <p:cNvCxnSpPr/>
          <p:nvPr/>
        </p:nvCxnSpPr>
        <p:spPr>
          <a:xfrm>
            <a:off x="3949448" y="1296495"/>
            <a:ext cx="0" cy="15183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Connettore 1 146"/>
          <p:cNvCxnSpPr/>
          <p:nvPr/>
        </p:nvCxnSpPr>
        <p:spPr>
          <a:xfrm>
            <a:off x="2952608" y="1295058"/>
            <a:ext cx="0" cy="15183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Connettore 1 147"/>
          <p:cNvCxnSpPr/>
          <p:nvPr/>
        </p:nvCxnSpPr>
        <p:spPr>
          <a:xfrm flipH="1">
            <a:off x="2961844" y="1446891"/>
            <a:ext cx="983081" cy="143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Connettore 1 150"/>
          <p:cNvCxnSpPr/>
          <p:nvPr/>
        </p:nvCxnSpPr>
        <p:spPr>
          <a:xfrm>
            <a:off x="3424311" y="1446891"/>
            <a:ext cx="929784" cy="1015806"/>
          </a:xfrm>
          <a:prstGeom prst="line">
            <a:avLst/>
          </a:prstGeom>
          <a:ln w="38100" cmpd="thickThin">
            <a:solidFill>
              <a:srgbClr val="C0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Ovale 153"/>
          <p:cNvSpPr/>
          <p:nvPr/>
        </p:nvSpPr>
        <p:spPr>
          <a:xfrm>
            <a:off x="3138724" y="2610159"/>
            <a:ext cx="452872" cy="288032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 sz="1050" dirty="0">
              <a:solidFill>
                <a:prstClr val="black"/>
              </a:solidFill>
            </a:endParaRPr>
          </a:p>
        </p:txBody>
      </p:sp>
      <p:sp>
        <p:nvSpPr>
          <p:cNvPr id="155" name="Rettangolo 154"/>
          <p:cNvSpPr/>
          <p:nvPr/>
        </p:nvSpPr>
        <p:spPr>
          <a:xfrm>
            <a:off x="3092157" y="2590732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t-IT" sz="1400" b="1" i="1" dirty="0" smtClean="0">
                <a:solidFill>
                  <a:prstClr val="black"/>
                </a:solidFill>
                <a:latin typeface="Bookman Old Style" panose="02050604050505020204" pitchFamily="18" charset="0"/>
              </a:rPr>
              <a:t>P15</a:t>
            </a:r>
            <a:endParaRPr lang="it-IT" sz="1400" b="1" i="1" dirty="0">
              <a:solidFill>
                <a:prstClr val="black"/>
              </a:solidFill>
              <a:latin typeface="Bookman Old Style" panose="02050604050505020204" pitchFamily="18" charset="0"/>
            </a:endParaRPr>
          </a:p>
        </p:txBody>
      </p:sp>
      <p:cxnSp>
        <p:nvCxnSpPr>
          <p:cNvPr id="156" name="Connettore 1 155"/>
          <p:cNvCxnSpPr/>
          <p:nvPr/>
        </p:nvCxnSpPr>
        <p:spPr>
          <a:xfrm flipV="1">
            <a:off x="3383632" y="2895390"/>
            <a:ext cx="839688" cy="2801"/>
          </a:xfrm>
          <a:prstGeom prst="line">
            <a:avLst/>
          </a:prstGeom>
          <a:ln w="38100" cmpd="thickThin">
            <a:solidFill>
              <a:srgbClr val="C0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Ovale 159"/>
          <p:cNvSpPr/>
          <p:nvPr/>
        </p:nvSpPr>
        <p:spPr>
          <a:xfrm>
            <a:off x="1846885" y="1422967"/>
            <a:ext cx="452872" cy="288032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 sz="1050" dirty="0">
              <a:solidFill>
                <a:prstClr val="black"/>
              </a:solidFill>
            </a:endParaRPr>
          </a:p>
        </p:txBody>
      </p:sp>
      <p:sp>
        <p:nvSpPr>
          <p:cNvPr id="161" name="Ovale 160"/>
          <p:cNvSpPr/>
          <p:nvPr/>
        </p:nvSpPr>
        <p:spPr>
          <a:xfrm>
            <a:off x="2329066" y="1422967"/>
            <a:ext cx="452872" cy="288032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 sz="1050" dirty="0">
              <a:solidFill>
                <a:prstClr val="black"/>
              </a:solidFill>
            </a:endParaRPr>
          </a:p>
        </p:txBody>
      </p:sp>
      <p:sp>
        <p:nvSpPr>
          <p:cNvPr id="164" name="Rettangolo 163"/>
          <p:cNvSpPr/>
          <p:nvPr/>
        </p:nvSpPr>
        <p:spPr>
          <a:xfrm>
            <a:off x="1835696" y="1412776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t-IT" sz="1400" b="1" i="1" dirty="0" smtClean="0">
                <a:solidFill>
                  <a:prstClr val="black"/>
                </a:solidFill>
                <a:latin typeface="Bookman Old Style" panose="02050604050505020204" pitchFamily="18" charset="0"/>
              </a:rPr>
              <a:t>P20</a:t>
            </a:r>
            <a:endParaRPr lang="it-IT" sz="1600" i="1" dirty="0">
              <a:solidFill>
                <a:prstClr val="black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65" name="Rettangolo 164"/>
          <p:cNvSpPr/>
          <p:nvPr/>
        </p:nvSpPr>
        <p:spPr>
          <a:xfrm>
            <a:off x="2311662" y="1416184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t-IT" sz="1400" b="1" i="1" dirty="0" smtClean="0">
                <a:solidFill>
                  <a:prstClr val="black"/>
                </a:solidFill>
                <a:latin typeface="Bookman Old Style" panose="02050604050505020204" pitchFamily="18" charset="0"/>
              </a:rPr>
              <a:t>P28</a:t>
            </a:r>
            <a:endParaRPr lang="it-IT" sz="1600" i="1" dirty="0">
              <a:solidFill>
                <a:prstClr val="black"/>
              </a:solidFill>
              <a:latin typeface="Bookman Old Style" panose="02050604050505020204" pitchFamily="18" charset="0"/>
            </a:endParaRPr>
          </a:p>
        </p:txBody>
      </p:sp>
      <p:cxnSp>
        <p:nvCxnSpPr>
          <p:cNvPr id="166" name="Connettore 1 165"/>
          <p:cNvCxnSpPr/>
          <p:nvPr/>
        </p:nvCxnSpPr>
        <p:spPr>
          <a:xfrm>
            <a:off x="2532507" y="1713479"/>
            <a:ext cx="0" cy="15183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Connettore 1 167"/>
          <p:cNvCxnSpPr/>
          <p:nvPr/>
        </p:nvCxnSpPr>
        <p:spPr>
          <a:xfrm>
            <a:off x="2060804" y="1712042"/>
            <a:ext cx="0" cy="15183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Connettore 1 168"/>
          <p:cNvCxnSpPr/>
          <p:nvPr/>
        </p:nvCxnSpPr>
        <p:spPr>
          <a:xfrm flipH="1">
            <a:off x="2060805" y="1865312"/>
            <a:ext cx="47170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Connettore 2 170"/>
          <p:cNvCxnSpPr/>
          <p:nvPr/>
        </p:nvCxnSpPr>
        <p:spPr>
          <a:xfrm>
            <a:off x="2379435" y="1863875"/>
            <a:ext cx="2285026" cy="661885"/>
          </a:xfrm>
          <a:prstGeom prst="straightConnector1">
            <a:avLst/>
          </a:prstGeom>
          <a:ln w="38100" cmpd="thickThin">
            <a:solidFill>
              <a:srgbClr val="C0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Ovale 172"/>
          <p:cNvSpPr/>
          <p:nvPr/>
        </p:nvSpPr>
        <p:spPr>
          <a:xfrm>
            <a:off x="5050251" y="1278951"/>
            <a:ext cx="452872" cy="288032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 sz="1050" dirty="0">
              <a:solidFill>
                <a:prstClr val="black"/>
              </a:solidFill>
            </a:endParaRPr>
          </a:p>
        </p:txBody>
      </p:sp>
      <p:sp>
        <p:nvSpPr>
          <p:cNvPr id="174" name="Rettangolo 173"/>
          <p:cNvSpPr/>
          <p:nvPr/>
        </p:nvSpPr>
        <p:spPr>
          <a:xfrm>
            <a:off x="5036373" y="1268760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t-IT" sz="1400" b="1" i="1" dirty="0" smtClean="0">
                <a:solidFill>
                  <a:prstClr val="black"/>
                </a:solidFill>
                <a:latin typeface="Bookman Old Style" panose="02050604050505020204" pitchFamily="18" charset="0"/>
              </a:rPr>
              <a:t>P22</a:t>
            </a:r>
            <a:endParaRPr lang="it-IT" sz="1400" b="1" i="1" dirty="0">
              <a:solidFill>
                <a:prstClr val="black"/>
              </a:solidFill>
              <a:latin typeface="Bookman Old Style" panose="02050604050505020204" pitchFamily="18" charset="0"/>
            </a:endParaRPr>
          </a:p>
        </p:txBody>
      </p:sp>
      <p:cxnSp>
        <p:nvCxnSpPr>
          <p:cNvPr id="175" name="Connettore 1 174"/>
          <p:cNvCxnSpPr>
            <a:stCxn id="173" idx="4"/>
          </p:cNvCxnSpPr>
          <p:nvPr/>
        </p:nvCxnSpPr>
        <p:spPr>
          <a:xfrm flipH="1">
            <a:off x="5098951" y="1566983"/>
            <a:ext cx="177736" cy="647405"/>
          </a:xfrm>
          <a:prstGeom prst="line">
            <a:avLst/>
          </a:prstGeom>
          <a:ln w="38100" cmpd="thickThin">
            <a:solidFill>
              <a:srgbClr val="C0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Ovale 178"/>
          <p:cNvSpPr/>
          <p:nvPr/>
        </p:nvSpPr>
        <p:spPr>
          <a:xfrm>
            <a:off x="7921699" y="108351"/>
            <a:ext cx="452872" cy="288032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 sz="1050" dirty="0">
              <a:solidFill>
                <a:prstClr val="black"/>
              </a:solidFill>
            </a:endParaRPr>
          </a:p>
        </p:txBody>
      </p:sp>
      <p:sp>
        <p:nvSpPr>
          <p:cNvPr id="180" name="Rettangolo 179"/>
          <p:cNvSpPr/>
          <p:nvPr/>
        </p:nvSpPr>
        <p:spPr>
          <a:xfrm>
            <a:off x="7875132" y="88924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t-IT" sz="1400" b="1" i="1" dirty="0" smtClean="0">
                <a:solidFill>
                  <a:prstClr val="black"/>
                </a:solidFill>
                <a:latin typeface="Bookman Old Style" panose="02050604050505020204" pitchFamily="18" charset="0"/>
              </a:rPr>
              <a:t>P29</a:t>
            </a:r>
            <a:endParaRPr lang="it-IT" sz="1400" b="1" i="1" dirty="0">
              <a:solidFill>
                <a:prstClr val="black"/>
              </a:solidFill>
              <a:latin typeface="Bookman Old Style" panose="02050604050505020204" pitchFamily="18" charset="0"/>
            </a:endParaRPr>
          </a:p>
        </p:txBody>
      </p:sp>
      <p:cxnSp>
        <p:nvCxnSpPr>
          <p:cNvPr id="182" name="Connettore 1 181"/>
          <p:cNvCxnSpPr/>
          <p:nvPr/>
        </p:nvCxnSpPr>
        <p:spPr>
          <a:xfrm>
            <a:off x="8153928" y="388072"/>
            <a:ext cx="0" cy="15183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itolo 1"/>
          <p:cNvSpPr txBox="1">
            <a:spLocks/>
          </p:cNvSpPr>
          <p:nvPr/>
        </p:nvSpPr>
        <p:spPr bwMode="auto">
          <a:xfrm>
            <a:off x="1648179" y="6053409"/>
            <a:ext cx="7281245" cy="718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9pPr>
          </a:lstStyle>
          <a:p>
            <a:r>
              <a:rPr lang="en-US" sz="2000" b="1" dirty="0" smtClean="0">
                <a:solidFill>
                  <a:srgbClr val="6AAC91">
                    <a:lumMod val="50000"/>
                  </a:srgbClr>
                </a:solidFill>
                <a:latin typeface="Calibri" panose="020F0502020204030204" pitchFamily="34" charset="0"/>
              </a:rPr>
              <a:t>Consortium </a:t>
            </a:r>
            <a:r>
              <a:rPr lang="en-US" sz="2000" dirty="0" smtClean="0">
                <a:solidFill>
                  <a:srgbClr val="6AAC91">
                    <a:lumMod val="50000"/>
                  </a:srgbClr>
                </a:solidFill>
                <a:latin typeface="Calibri" panose="020F0502020204030204" pitchFamily="34" charset="0"/>
              </a:rPr>
              <a:t>(29 Beneficiaries – 14 different Countries) </a:t>
            </a:r>
            <a:endParaRPr lang="it-IT" sz="2000" dirty="0">
              <a:solidFill>
                <a:srgbClr val="6AAC91">
                  <a:lumMod val="50000"/>
                </a:srgbClr>
              </a:solidFill>
              <a:latin typeface="Calibri" panose="020F0502020204030204" pitchFamily="34" charset="0"/>
            </a:endParaRPr>
          </a:p>
        </p:txBody>
      </p:sp>
      <p:pic>
        <p:nvPicPr>
          <p:cNvPr id="113" name="Picture 8" descr="CNR IPSP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2907" y="5493321"/>
            <a:ext cx="1793780" cy="713647"/>
          </a:xfrm>
          <a:prstGeom prst="rect">
            <a:avLst/>
          </a:prstGeom>
          <a:noFill/>
        </p:spPr>
      </p:pic>
      <p:sp>
        <p:nvSpPr>
          <p:cNvPr id="114" name="Titolo 1"/>
          <p:cNvSpPr txBox="1">
            <a:spLocks/>
          </p:cNvSpPr>
          <p:nvPr/>
        </p:nvSpPr>
        <p:spPr bwMode="auto">
          <a:xfrm>
            <a:off x="5244330" y="5613995"/>
            <a:ext cx="2717661" cy="718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9pPr>
          </a:lstStyle>
          <a:p>
            <a:r>
              <a:rPr lang="en-US" sz="2000" b="1" dirty="0" smtClean="0">
                <a:solidFill>
                  <a:srgbClr val="6AAC91">
                    <a:lumMod val="50000"/>
                  </a:srgbClr>
                </a:solidFill>
                <a:latin typeface="Calibri" panose="020F0502020204030204" pitchFamily="34" charset="0"/>
              </a:rPr>
              <a:t>COORDINATOR</a:t>
            </a:r>
            <a:endParaRPr lang="it-IT" sz="2000" dirty="0">
              <a:solidFill>
                <a:srgbClr val="6AAC91">
                  <a:lumMod val="50000"/>
                </a:srgb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247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0719824"/>
              </p:ext>
            </p:extLst>
          </p:nvPr>
        </p:nvGraphicFramePr>
        <p:xfrm>
          <a:off x="1456446" y="741095"/>
          <a:ext cx="7483361" cy="59780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1794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303911"/>
              </a:tblGrid>
              <a:tr h="274320">
                <a:tc gridSpan="2"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Calibri" panose="020F0502020204030204" pitchFamily="34" charset="0"/>
                        </a:rPr>
                        <a:t>EU</a:t>
                      </a:r>
                      <a:r>
                        <a:rPr lang="en-US" sz="1800" b="1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1" dirty="0" smtClean="0">
                          <a:latin typeface="Calibri" panose="020F0502020204030204" pitchFamily="34" charset="0"/>
                        </a:rPr>
                        <a:t>COUNTRIES</a:t>
                      </a:r>
                      <a:endParaRPr lang="en-US" sz="1800" b="1" dirty="0">
                        <a:latin typeface="Calibri" panose="020F0502020204030204" pitchFamily="34" charset="0"/>
                      </a:endParaRPr>
                    </a:p>
                  </a:txBody>
                  <a:tcPr marT="34290" marB="3429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8006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ITALY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CNR-IPSP, UNIBA-</a:t>
                      </a:r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DiSSPA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, CREA, CMCC,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CIVI-Italia, </a:t>
                      </a:r>
                      <a:r>
                        <a:rPr lang="en-US" sz="1800" b="1" baseline="0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Enbiotech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1" baseline="0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Srl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T="34290" marB="3429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FRANCE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INRA, CIHEAM,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1" u="sng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EPPO</a:t>
                      </a:r>
                      <a:endParaRPr lang="en-US" sz="1800" b="1" u="sng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T="34290" marB="3429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SPAIN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CSIC,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IVIA, IFAPA, AINIA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T="34290" marB="3429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BELGIUM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IVLO,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1" u="sng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JRC</a:t>
                      </a:r>
                      <a:endParaRPr lang="en-US" sz="1800" b="1" u="sng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T="34290" marB="3429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8006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NETHERLANDS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NVWA,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NAKTUINBOUW</a:t>
                      </a:r>
                      <a:endParaRPr lang="en-US" sz="1800" b="1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T="34290" marB="3429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GREECE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BPI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T="34290" marB="3429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UK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NERC,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USAL, RUSSEL IPM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T="34290" marB="3429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GERMANY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JKI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T="34290" marB="3429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SWEDEN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IFOAM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T="34290" marB="34290" anchor="ctr"/>
                </a:tc>
              </a:tr>
              <a:tr h="27432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PORTUGAL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IPB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T="34290" marB="34290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74320">
                <a:tc gridSpan="2"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NON-EU COUNTRIES</a:t>
                      </a:r>
                      <a:endParaRPr kumimoji="0" lang="en-US" sz="1800" b="1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T="34290" marB="34290" anchor="ctr"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4369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COSTA RICA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8174" marR="118174" marT="44315" marB="4431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UCR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8174" marR="118174" marT="44315" marB="44315" anchor="ctr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4369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BRAZIL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8174" marR="118174" marT="44315" marB="4431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IAC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8174" marR="118174" marT="44315" marB="44315" anchor="ctr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94369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TAIWAN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8174" marR="118174" marT="44315" marB="4431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NTU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8174" marR="118174" marT="44315" marB="44315" anchor="ctr"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94369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USA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8174" marR="118174" marT="44315" marB="4431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UC BERKELY 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8174" marR="118174" marT="44315" marB="44315" anchor="ctr"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12" name="Titolo 1"/>
          <p:cNvSpPr txBox="1">
            <a:spLocks/>
          </p:cNvSpPr>
          <p:nvPr/>
        </p:nvSpPr>
        <p:spPr bwMode="auto">
          <a:xfrm>
            <a:off x="1522867" y="116311"/>
            <a:ext cx="7416940" cy="718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9pPr>
          </a:lstStyle>
          <a:p>
            <a:r>
              <a:rPr lang="en-US" sz="3300" b="1" dirty="0">
                <a:solidFill>
                  <a:srgbClr val="6AAC91">
                    <a:lumMod val="50000"/>
                  </a:srgbClr>
                </a:solidFill>
                <a:latin typeface="Calibri" panose="020F0502020204030204" pitchFamily="34" charset="0"/>
              </a:rPr>
              <a:t>The </a:t>
            </a:r>
            <a:r>
              <a:rPr lang="en-US" sz="3300" b="1" dirty="0" smtClean="0">
                <a:solidFill>
                  <a:srgbClr val="6AAC91">
                    <a:lumMod val="50000"/>
                  </a:srgbClr>
                </a:solidFill>
                <a:latin typeface="Calibri" panose="020F0502020204030204" pitchFamily="34" charset="0"/>
              </a:rPr>
              <a:t>project consortium </a:t>
            </a:r>
            <a:r>
              <a:rPr lang="en-US" sz="2400" dirty="0" smtClean="0">
                <a:solidFill>
                  <a:srgbClr val="6AAC91">
                    <a:lumMod val="50000"/>
                  </a:srgbClr>
                </a:solidFill>
                <a:latin typeface="Calibri" panose="020F0502020204030204" pitchFamily="34" charset="0"/>
              </a:rPr>
              <a:t>(29 Beneficiaries) </a:t>
            </a:r>
            <a:endParaRPr lang="it-IT" sz="2400" dirty="0">
              <a:solidFill>
                <a:srgbClr val="6AAC91">
                  <a:lumMod val="50000"/>
                </a:srgb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511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Specificities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71563" indent="-1071563">
              <a:buClr>
                <a:srgbClr val="0F5494"/>
              </a:buClr>
              <a:buSzPct val="150000"/>
              <a:buFont typeface="Wingdings" panose="05000000000000000000" pitchFamily="2" charset="2"/>
              <a:buChar char="ü"/>
            </a:pPr>
            <a:r>
              <a:rPr lang="en-US" sz="2000" i="0" dirty="0" smtClean="0">
                <a:latin typeface="Calibri" panose="020F0502020204030204" pitchFamily="34" charset="0"/>
              </a:rPr>
              <a:t>multidisciplinary </a:t>
            </a:r>
            <a:r>
              <a:rPr lang="en-US" sz="2000" i="0" dirty="0">
                <a:latin typeface="Calibri" panose="020F0502020204030204" pitchFamily="34" charset="0"/>
              </a:rPr>
              <a:t>research program </a:t>
            </a:r>
            <a:endParaRPr lang="en-US" sz="2000" i="0" dirty="0" smtClean="0">
              <a:latin typeface="Calibri" panose="020F0502020204030204" pitchFamily="34" charset="0"/>
            </a:endParaRPr>
          </a:p>
          <a:p>
            <a:pPr marL="1071563" indent="-1071563">
              <a:buClr>
                <a:srgbClr val="0F5494"/>
              </a:buClr>
              <a:buSzPct val="150000"/>
              <a:buFont typeface="Wingdings" panose="05000000000000000000" pitchFamily="2" charset="2"/>
              <a:buChar char="ü"/>
            </a:pPr>
            <a:r>
              <a:rPr lang="en-US" sz="2000" i="0" dirty="0" smtClean="0">
                <a:latin typeface="Calibri" panose="020F0502020204030204" pitchFamily="34" charset="0"/>
              </a:rPr>
              <a:t>improve </a:t>
            </a:r>
            <a:r>
              <a:rPr lang="en-US" sz="2000" i="0" dirty="0">
                <a:latin typeface="Calibri" panose="020F0502020204030204" pitchFamily="34" charset="0"/>
              </a:rPr>
              <a:t>prevention, early detection and control of </a:t>
            </a:r>
            <a:r>
              <a:rPr lang="en-US" sz="2000" dirty="0" err="1">
                <a:latin typeface="Calibri" panose="020F0502020204030204" pitchFamily="34" charset="0"/>
              </a:rPr>
              <a:t>Xylella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</a:rPr>
              <a:t>fastidiosa</a:t>
            </a:r>
            <a:r>
              <a:rPr lang="en-US" sz="2000" i="0" dirty="0">
                <a:latin typeface="Calibri" panose="020F0502020204030204" pitchFamily="34" charset="0"/>
              </a:rPr>
              <a:t> in </a:t>
            </a:r>
            <a:r>
              <a:rPr lang="en-US" sz="2000" i="0" dirty="0" smtClean="0">
                <a:latin typeface="Calibri" panose="020F0502020204030204" pitchFamily="34" charset="0"/>
              </a:rPr>
              <a:t>Europe</a:t>
            </a:r>
            <a:endParaRPr lang="en-US" sz="2000" i="0" dirty="0">
              <a:latin typeface="Calibri" panose="020F0502020204030204" pitchFamily="34" charset="0"/>
            </a:endParaRPr>
          </a:p>
          <a:p>
            <a:pPr marL="1071563" indent="-1071563" algn="just">
              <a:buClr>
                <a:srgbClr val="0F5494"/>
              </a:buClr>
              <a:buSzPct val="150000"/>
              <a:buFont typeface="Wingdings" panose="05000000000000000000" pitchFamily="2" charset="2"/>
              <a:buChar char="ü"/>
            </a:pPr>
            <a:r>
              <a:rPr lang="en-US" sz="2000" i="0" dirty="0" smtClean="0">
                <a:latin typeface="Calibri" panose="020F0502020204030204" pitchFamily="34" charset="0"/>
              </a:rPr>
              <a:t>define </a:t>
            </a:r>
            <a:r>
              <a:rPr lang="en-US" sz="2000" i="0" dirty="0">
                <a:latin typeface="Calibri" panose="020F0502020204030204" pitchFamily="34" charset="0"/>
              </a:rPr>
              <a:t>comprehensive integrated management strategies for diseases associated with </a:t>
            </a:r>
            <a:r>
              <a:rPr lang="en-US" sz="2000" dirty="0" err="1" smtClean="0">
                <a:latin typeface="Calibri" panose="020F0502020204030204" pitchFamily="34" charset="0"/>
              </a:rPr>
              <a:t>Xylella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fastidiosa</a:t>
            </a:r>
            <a:endParaRPr lang="en-US" sz="2000" dirty="0" smtClean="0">
              <a:latin typeface="Calibri" panose="020F0502020204030204" pitchFamily="34" charset="0"/>
            </a:endParaRPr>
          </a:p>
          <a:p>
            <a:pPr marL="1071563" indent="-1071563" algn="just">
              <a:buClr>
                <a:srgbClr val="0F5494"/>
              </a:buClr>
              <a:buSzPct val="150000"/>
              <a:buFont typeface="Wingdings" panose="05000000000000000000" pitchFamily="2" charset="2"/>
              <a:buChar char="ü"/>
            </a:pPr>
            <a:r>
              <a:rPr lang="en-US" sz="2000" i="0" dirty="0" smtClean="0">
                <a:latin typeface="Calibri" panose="020F0502020204030204" pitchFamily="34" charset="0"/>
              </a:rPr>
              <a:t>for </a:t>
            </a:r>
            <a:r>
              <a:rPr lang="en-US" sz="2000" i="0" dirty="0">
                <a:latin typeface="Calibri" panose="020F0502020204030204" pitchFamily="34" charset="0"/>
              </a:rPr>
              <a:t>IPM and organic farming </a:t>
            </a:r>
            <a:r>
              <a:rPr lang="en-US" sz="2000" i="0" dirty="0" smtClean="0">
                <a:latin typeface="Calibri" panose="020F0502020204030204" pitchFamily="34" charset="0"/>
              </a:rPr>
              <a:t>systems </a:t>
            </a:r>
          </a:p>
          <a:p>
            <a:pPr marL="1071563" indent="-1071563" algn="just">
              <a:buClr>
                <a:srgbClr val="0F5494"/>
              </a:buClr>
              <a:buSzPct val="150000"/>
              <a:buFont typeface="Wingdings" panose="05000000000000000000" pitchFamily="2" charset="2"/>
              <a:buChar char="ü"/>
            </a:pPr>
            <a:r>
              <a:rPr lang="en-US" sz="2000" i="0" dirty="0" smtClean="0">
                <a:latin typeface="Calibri" panose="020F0502020204030204" pitchFamily="34" charset="0"/>
              </a:rPr>
              <a:t>prevent </a:t>
            </a:r>
            <a:r>
              <a:rPr lang="en-US" sz="2000" dirty="0" err="1" smtClean="0">
                <a:latin typeface="Calibri" panose="020F0502020204030204" pitchFamily="34" charset="0"/>
              </a:rPr>
              <a:t>Xylella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fastidiosa</a:t>
            </a:r>
            <a:r>
              <a:rPr lang="en-US" sz="2000" i="0" dirty="0" smtClean="0">
                <a:latin typeface="Calibri" panose="020F0502020204030204" pitchFamily="34" charset="0"/>
              </a:rPr>
              <a:t> spread</a:t>
            </a:r>
          </a:p>
          <a:p>
            <a:pPr marL="1071563" indent="-1071563" algn="just">
              <a:buClr>
                <a:srgbClr val="0F5494"/>
              </a:buClr>
              <a:buSzPct val="150000"/>
              <a:buFont typeface="Wingdings" panose="05000000000000000000" pitchFamily="2" charset="2"/>
              <a:buChar char="ü"/>
            </a:pPr>
            <a:r>
              <a:rPr lang="en-US" sz="2000" i="0" dirty="0" smtClean="0">
                <a:latin typeface="Calibri" panose="020F0502020204030204" pitchFamily="34" charset="0"/>
              </a:rPr>
              <a:t>control </a:t>
            </a:r>
            <a:r>
              <a:rPr lang="en-US" sz="2000" i="0" dirty="0">
                <a:latin typeface="Calibri" panose="020F0502020204030204" pitchFamily="34" charset="0"/>
              </a:rPr>
              <a:t>its economic, environmental/social impact</a:t>
            </a:r>
            <a:endParaRPr lang="it-IT" sz="2000" i="0" dirty="0">
              <a:latin typeface="Calibri" panose="020F0502020204030204" pitchFamily="34" charset="0"/>
            </a:endParaRPr>
          </a:p>
          <a:p>
            <a:endParaRPr lang="en-GB" i="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3481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260648"/>
            <a:ext cx="5218376" cy="569214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Project Work-plan </a:t>
            </a:r>
            <a:endParaRPr lang="en-US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323528" y="1444600"/>
            <a:ext cx="1734891" cy="4245480"/>
            <a:chOff x="323528" y="1444600"/>
            <a:chExt cx="1734891" cy="4245480"/>
          </a:xfrm>
        </p:grpSpPr>
        <p:sp>
          <p:nvSpPr>
            <p:cNvPr id="6" name="Rectangle 5"/>
            <p:cNvSpPr/>
            <p:nvPr/>
          </p:nvSpPr>
          <p:spPr>
            <a:xfrm>
              <a:off x="628236" y="1444600"/>
              <a:ext cx="89005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dirty="0">
                  <a:latin typeface="Calibri" panose="020F0502020204030204" pitchFamily="34" charset="0"/>
                </a:rPr>
                <a:t>Vectors</a:t>
              </a:r>
            </a:p>
          </p:txBody>
        </p:sp>
        <p:pic>
          <p:nvPicPr>
            <p:cNvPr id="7" name="Picture 6" descr="C:\Users\admin\Pictures\picture vacation 2016\20160805_133832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681" t="33892" r="43774" b="31148"/>
            <a:stretch/>
          </p:blipFill>
          <p:spPr bwMode="auto">
            <a:xfrm>
              <a:off x="668279" y="1838686"/>
              <a:ext cx="893630" cy="12081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Rectangle 7"/>
            <p:cNvSpPr/>
            <p:nvPr/>
          </p:nvSpPr>
          <p:spPr>
            <a:xfrm>
              <a:off x="388388" y="3160368"/>
              <a:ext cx="126509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dirty="0">
                  <a:latin typeface="Calibri" panose="020F0502020204030204" pitchFamily="34" charset="0"/>
                </a:rPr>
                <a:t>Host plants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478557" y="4564410"/>
              <a:ext cx="116108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dirty="0">
                  <a:latin typeface="Calibri" panose="020F0502020204030204" pitchFamily="34" charset="0"/>
                </a:rPr>
                <a:t>Pathogen </a:t>
              </a:r>
            </a:p>
          </p:txBody>
        </p:sp>
        <p:pic>
          <p:nvPicPr>
            <p:cNvPr id="10" name="Picture 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8456" y="3490153"/>
              <a:ext cx="1709963" cy="9933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Immagine 16" descr="C:\Users\Computer\Desktop\ANALISI\XILELLA\CICCARELLA NPS CON XILELLA RIVISTE\PER PROF MARTELLI NPS+XIL\XF PBS NPs 1mg_ml 0h 02.tif"/>
            <p:cNvPicPr/>
            <p:nvPr/>
          </p:nvPicPr>
          <p:blipFill rotWithShape="1">
            <a:blip r:embed="rId5" cstate="print"/>
            <a:srcRect t="20335" r="7622" b="14934"/>
            <a:stretch/>
          </p:blipFill>
          <p:spPr bwMode="auto">
            <a:xfrm>
              <a:off x="323528" y="4857369"/>
              <a:ext cx="1595568" cy="8327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" name="Immagine 2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3" t="1804" r="3226" b="5930"/>
          <a:stretch>
            <a:fillRect/>
          </a:stretch>
        </p:blipFill>
        <p:spPr bwMode="auto">
          <a:xfrm>
            <a:off x="1814364" y="1444600"/>
            <a:ext cx="5705018" cy="4245480"/>
          </a:xfrm>
          <a:prstGeom prst="rect">
            <a:avLst/>
          </a:prstGeom>
          <a:noFill/>
        </p:spPr>
      </p:pic>
      <p:grpSp>
        <p:nvGrpSpPr>
          <p:cNvPr id="13" name="Group 12"/>
          <p:cNvGrpSpPr/>
          <p:nvPr/>
        </p:nvGrpSpPr>
        <p:grpSpPr>
          <a:xfrm>
            <a:off x="6727294" y="1271475"/>
            <a:ext cx="2342008" cy="2062017"/>
            <a:chOff x="6516216" y="990293"/>
            <a:chExt cx="2342008" cy="2062017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6216" y="1419849"/>
              <a:ext cx="2342008" cy="16324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Rectangle 14"/>
            <p:cNvSpPr/>
            <p:nvPr/>
          </p:nvSpPr>
          <p:spPr>
            <a:xfrm>
              <a:off x="6632221" y="990293"/>
              <a:ext cx="166776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dirty="0">
                  <a:latin typeface="Calibri" panose="020F0502020204030204" pitchFamily="34" charset="0"/>
                </a:rPr>
                <a:t>Early detection 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279000" y="4408534"/>
            <a:ext cx="2685488" cy="2620866"/>
            <a:chOff x="5797371" y="4329394"/>
            <a:chExt cx="2685488" cy="2620866"/>
          </a:xfrm>
        </p:grpSpPr>
        <p:pic>
          <p:nvPicPr>
            <p:cNvPr id="17" name="Picture 6" descr="http://www.frontiersin.org/files/Articles/132240/fmicb-06-00226-r2/image_m/fmicb-06-00226-g002.jpg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8455"/>
            <a:stretch/>
          </p:blipFill>
          <p:spPr bwMode="auto">
            <a:xfrm>
              <a:off x="5807147" y="5523658"/>
              <a:ext cx="2492838" cy="1426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Rectangle 17"/>
            <p:cNvSpPr/>
            <p:nvPr/>
          </p:nvSpPr>
          <p:spPr>
            <a:xfrm>
              <a:off x="5797371" y="4329394"/>
              <a:ext cx="2685488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dirty="0">
                  <a:latin typeface="Calibri" panose="020F0502020204030204" pitchFamily="34" charset="0"/>
                </a:rPr>
                <a:t>Novel tools for </a:t>
              </a:r>
              <a:r>
                <a:rPr lang="en-US" sz="1800" b="1" dirty="0" smtClean="0">
                  <a:latin typeface="Calibri" panose="020F0502020204030204" pitchFamily="34" charset="0"/>
                </a:rPr>
                <a:t>bio-control </a:t>
              </a:r>
              <a:r>
                <a:rPr lang="en-US" sz="1800" dirty="0" smtClean="0">
                  <a:latin typeface="Calibri" panose="020F0502020204030204" pitchFamily="34" charset="0"/>
                </a:rPr>
                <a:t>(antagonists of </a:t>
              </a:r>
              <a:r>
                <a:rPr lang="en-US" sz="1800" dirty="0" err="1" smtClean="0">
                  <a:latin typeface="Calibri" panose="020F0502020204030204" pitchFamily="34" charset="0"/>
                </a:rPr>
                <a:t>Xf</a:t>
              </a:r>
              <a:r>
                <a:rPr lang="en-US" sz="1800" dirty="0" smtClean="0">
                  <a:latin typeface="Calibri" panose="020F0502020204030204" pitchFamily="34" charset="0"/>
                </a:rPr>
                <a:t>; endosymbionts, antimicrobial)</a:t>
              </a:r>
              <a:endParaRPr lang="en-US" sz="1800" dirty="0"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93000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3528" y="1340768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Calibri" panose="020F0502020204030204" pitchFamily="34" charset="0"/>
              </a:rPr>
              <a:t>Strategies to reduce </a:t>
            </a:r>
            <a:r>
              <a:rPr lang="en-US" sz="2400" b="1" i="1" dirty="0" err="1" smtClean="0">
                <a:latin typeface="Calibri" panose="020F0502020204030204" pitchFamily="34" charset="0"/>
              </a:rPr>
              <a:t>Xylella</a:t>
            </a:r>
            <a:r>
              <a:rPr lang="en-US" sz="2400" b="1" i="1" dirty="0" smtClean="0">
                <a:latin typeface="Calibri" panose="020F0502020204030204" pitchFamily="34" charset="0"/>
              </a:rPr>
              <a:t> </a:t>
            </a:r>
            <a:r>
              <a:rPr lang="en-US" sz="2400" b="1" i="1" dirty="0" err="1" smtClean="0">
                <a:latin typeface="Calibri" panose="020F0502020204030204" pitchFamily="34" charset="0"/>
              </a:rPr>
              <a:t>fastidiosa</a:t>
            </a:r>
            <a:r>
              <a:rPr lang="en-US" sz="2400" b="1" i="1" dirty="0" smtClean="0">
                <a:latin typeface="Calibri" panose="020F0502020204030204" pitchFamily="34" charset="0"/>
              </a:rPr>
              <a:t> </a:t>
            </a:r>
            <a:r>
              <a:rPr lang="en-US" sz="2400" b="1" dirty="0">
                <a:latin typeface="Calibri" panose="020F0502020204030204" pitchFamily="34" charset="0"/>
              </a:rPr>
              <a:t>spread and impact on olives</a:t>
            </a:r>
            <a:endParaRPr lang="en-GB" sz="2400" dirty="0">
              <a:latin typeface="Calibri" panose="020F0502020204030204" pitchFamily="34" charset="0"/>
            </a:endParaRPr>
          </a:p>
        </p:txBody>
      </p:sp>
      <p:pic>
        <p:nvPicPr>
          <p:cNvPr id="11" name="Picture 2" descr="Resultado de imagen de plantones d eoliv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619708"/>
            <a:ext cx="1115615" cy="1678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magin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1898248"/>
            <a:ext cx="4438360" cy="2498708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5724128" y="2276872"/>
            <a:ext cx="314166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b="1" dirty="0" smtClean="0">
                <a:latin typeface="Calibri" panose="020F0502020204030204" pitchFamily="34" charset="0"/>
              </a:rPr>
              <a:t>Development </a:t>
            </a:r>
            <a:r>
              <a:rPr lang="en-US" sz="1600" b="1" dirty="0">
                <a:latin typeface="Calibri" panose="020F0502020204030204" pitchFamily="34" charset="0"/>
              </a:rPr>
              <a:t>of rapid approaches to screen main olive varieties for genetic resistance to </a:t>
            </a:r>
            <a:r>
              <a:rPr lang="en-US" sz="1600" b="1" i="1" dirty="0" err="1" smtClean="0">
                <a:latin typeface="Calibri" panose="020F0502020204030204" pitchFamily="34" charset="0"/>
              </a:rPr>
              <a:t>Xylella</a:t>
            </a:r>
            <a:r>
              <a:rPr lang="en-US" sz="1600" b="1" i="1" dirty="0" smtClean="0">
                <a:latin typeface="Calibri" panose="020F0502020204030204" pitchFamily="34" charset="0"/>
              </a:rPr>
              <a:t> </a:t>
            </a:r>
            <a:r>
              <a:rPr lang="en-US" sz="1600" b="1" i="1" dirty="0" err="1" smtClean="0">
                <a:latin typeface="Calibri" panose="020F0502020204030204" pitchFamily="34" charset="0"/>
              </a:rPr>
              <a:t>fastidiosa</a:t>
            </a:r>
            <a:r>
              <a:rPr lang="en-US" sz="1600" b="1" i="1" dirty="0" smtClean="0">
                <a:latin typeface="Calibri" panose="020F0502020204030204" pitchFamily="34" charset="0"/>
              </a:rPr>
              <a:t>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600" b="1" dirty="0">
              <a:latin typeface="Calibri" panose="020F0502020204030204" pitchFamily="34" charset="0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b="1" dirty="0" smtClean="0">
                <a:latin typeface="Calibri" panose="020F0502020204030204" pitchFamily="34" charset="0"/>
              </a:rPr>
              <a:t>The worldwide olive collection of Cordoba (Spain) is fully involved to provide genetically certified plant materials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600" b="1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61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What next?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074" name="Picture 2" descr="H:\My Documents\My Pictures\Xf\Tavola-disegno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769880"/>
            <a:ext cx="3816424" cy="2698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:\My Documents\My Pictures\Xf\Capture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858" y="2769880"/>
            <a:ext cx="3823510" cy="2698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345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Filo">
  <a:themeElements>
    <a:clrScheme name="Filo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Filo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ilo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ppt/theme/theme3.xml><?xml version="1.0" encoding="utf-8"?>
<a:theme xmlns:a="http://schemas.openxmlformats.org/drawingml/2006/main" name="1_Filo">
  <a:themeElements>
    <a:clrScheme name="Filo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Filo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ilo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ppt/theme/theme4.xml><?xml version="1.0" encoding="utf-8"?>
<a:theme xmlns:a="http://schemas.openxmlformats.org/drawingml/2006/main" name="1_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2847</TotalTime>
  <Words>432</Words>
  <Application>Microsoft Office PowerPoint</Application>
  <PresentationFormat>On-screen Show (4:3)</PresentationFormat>
  <Paragraphs>145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Blank</vt:lpstr>
      <vt:lpstr>Filo</vt:lpstr>
      <vt:lpstr>1_Filo</vt:lpstr>
      <vt:lpstr>1_Blank</vt:lpstr>
      <vt:lpstr>PowerPoint Presentation</vt:lpstr>
      <vt:lpstr>Horizon 2020</vt:lpstr>
      <vt:lpstr>Horizon 2020</vt:lpstr>
      <vt:lpstr>PowerPoint Presentation</vt:lpstr>
      <vt:lpstr>PowerPoint Presentation</vt:lpstr>
      <vt:lpstr>Specificities</vt:lpstr>
      <vt:lpstr>Project Work-plan </vt:lpstr>
      <vt:lpstr>PowerPoint Presentation</vt:lpstr>
      <vt:lpstr>What next?</vt:lpstr>
      <vt:lpstr>More information…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State of play of research projects Horizon 2020 on Xylella fastidiosa</dc:title>
  <dc:creator>GANCI Patrizia Eleonora (AGRI)</dc:creator>
  <cp:lastModifiedBy>BUTTINI-PROVENZANO Roberta (AGRI)</cp:lastModifiedBy>
  <cp:revision>45</cp:revision>
  <cp:lastPrinted>2017-05-05T13:36:04Z</cp:lastPrinted>
  <dcterms:created xsi:type="dcterms:W3CDTF">2016-04-20T11:40:41Z</dcterms:created>
  <dcterms:modified xsi:type="dcterms:W3CDTF">2017-05-11T05:25:00Z</dcterms:modified>
</cp:coreProperties>
</file>