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57" r:id="rId3"/>
    <p:sldId id="267" r:id="rId4"/>
    <p:sldId id="269" r:id="rId5"/>
    <p:sldId id="268" r:id="rId6"/>
    <p:sldId id="258" r:id="rId7"/>
    <p:sldId id="259" r:id="rId8"/>
    <p:sldId id="262" r:id="rId9"/>
    <p:sldId id="274" r:id="rId10"/>
    <p:sldId id="261" r:id="rId11"/>
    <p:sldId id="275" r:id="rId12"/>
    <p:sldId id="263" r:id="rId13"/>
    <p:sldId id="264" r:id="rId14"/>
    <p:sldId id="260" r:id="rId15"/>
    <p:sldId id="265" r:id="rId16"/>
    <p:sldId id="271" r:id="rId17"/>
    <p:sldId id="270" r:id="rId18"/>
    <p:sldId id="273" r:id="rId19"/>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D5EC1"/>
    <a:srgbClr val="FFD624"/>
    <a:srgbClr val="3166CF"/>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550" autoAdjust="0"/>
  </p:normalViewPr>
  <p:slideViewPr>
    <p:cSldViewPr>
      <p:cViewPr>
        <p:scale>
          <a:sx n="75" d="100"/>
          <a:sy n="75" d="100"/>
        </p:scale>
        <p:origin x="-101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82A2D3FF-C326-445C-9DEA-512944A7BCF5}" type="slidenum">
              <a:rPr lang="en-GB" altLang="en-US"/>
              <a:pPr/>
              <a:t>‹#›</a:t>
            </a:fld>
            <a:endParaRPr lang="en-GB" altLang="en-US"/>
          </a:p>
        </p:txBody>
      </p:sp>
    </p:spTree>
    <p:extLst>
      <p:ext uri="{BB962C8B-B14F-4D97-AF65-F5344CB8AC3E}">
        <p14:creationId xmlns:p14="http://schemas.microsoft.com/office/powerpoint/2010/main" val="13279060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BF9527BF-BE3B-4DF7-91EE-D99246CB7AE8}" type="slidenum">
              <a:rPr lang="en-GB" altLang="en-US"/>
              <a:pPr/>
              <a:t>‹#›</a:t>
            </a:fld>
            <a:endParaRPr lang="en-GB" altLang="en-US"/>
          </a:p>
        </p:txBody>
      </p:sp>
    </p:spTree>
    <p:extLst>
      <p:ext uri="{BB962C8B-B14F-4D97-AF65-F5344CB8AC3E}">
        <p14:creationId xmlns:p14="http://schemas.microsoft.com/office/powerpoint/2010/main" val="4361381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a:t>
            </a:fld>
            <a:endParaRPr lang="en-GB" altLang="en-US"/>
          </a:p>
        </p:txBody>
      </p:sp>
    </p:spTree>
    <p:extLst>
      <p:ext uri="{BB962C8B-B14F-4D97-AF65-F5344CB8AC3E}">
        <p14:creationId xmlns:p14="http://schemas.microsoft.com/office/powerpoint/2010/main" val="74819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least eight new in-house validated methods to control olive oil quality and to detect fraud.</a:t>
            </a:r>
          </a:p>
          <a:p>
            <a:r>
              <a:rPr lang="en-GB" dirty="0" smtClean="0"/>
              <a:t>At least four revised and in-house validated methods  to control olive oil quality and to detect fraud.</a:t>
            </a:r>
          </a:p>
          <a:p>
            <a:r>
              <a:rPr lang="en-GB" dirty="0" smtClean="0">
                <a:effectLst/>
              </a:rPr>
              <a:t>At least four validated Standard Operating Procedures (SOPs) and two Quality Control Materials to deal with the main challenges of olive oil authentication: </a:t>
            </a:r>
            <a:endParaRPr lang="en-GB" dirty="0" smtClean="0"/>
          </a:p>
          <a:p>
            <a:pPr marL="686829" lvl="1" indent="-228943">
              <a:buFont typeface="+mj-lt"/>
              <a:buAutoNum type="arabicPeriod"/>
            </a:pPr>
            <a:r>
              <a:rPr lang="en-GB" dirty="0" smtClean="0"/>
              <a:t>method for the assessment of the organoleptic characteristics (Quantitative Panel Test) including two reference materials;</a:t>
            </a:r>
          </a:p>
          <a:p>
            <a:pPr marL="686829" lvl="1" indent="-228943">
              <a:buFont typeface="+mj-lt"/>
              <a:buAutoNum type="arabicPeriod"/>
            </a:pPr>
            <a:r>
              <a:rPr lang="en-GB" dirty="0" smtClean="0"/>
              <a:t>method to detect blends of extra virgin olive oils with soft deodorized olive oil;</a:t>
            </a:r>
          </a:p>
          <a:p>
            <a:pPr marL="686829" lvl="1" indent="-228943">
              <a:buFont typeface="+mj-lt"/>
              <a:buAutoNum type="arabicPeriod"/>
            </a:pPr>
            <a:r>
              <a:rPr lang="en-GB" dirty="0" smtClean="0"/>
              <a:t>method to detect illegal blends of olive oils with other vegetable oils;</a:t>
            </a:r>
          </a:p>
          <a:p>
            <a:pPr marL="686829" lvl="1" indent="-228943">
              <a:buFont typeface="+mj-lt"/>
              <a:buAutoNum type="arabicPeriod"/>
            </a:pPr>
            <a:r>
              <a:rPr lang="en-GB" dirty="0" smtClean="0"/>
              <a:t>method to be selected during the OLEUM project development.</a:t>
            </a:r>
          </a:p>
          <a:p>
            <a:r>
              <a:rPr lang="en-GB" dirty="0" smtClean="0"/>
              <a:t>Identify additional methods and markers for the olive oil quality control and to detect fraud.</a:t>
            </a:r>
          </a:p>
          <a:p>
            <a:endParaRPr lang="fr-BE" dirty="0" smtClean="0"/>
          </a:p>
          <a:p>
            <a:endParaRPr lang="fr-BE" dirty="0" smtClean="0"/>
          </a:p>
          <a:p>
            <a:r>
              <a:rPr lang="en-GB" dirty="0" smtClean="0">
                <a:effectLst/>
              </a:rPr>
              <a:t>OLEUM aims to enhance the sensory panel performance by improving sensibility and discriminant capacity with the development and the adoption of formulated reference materials (RMs).</a:t>
            </a:r>
          </a:p>
          <a:p>
            <a:endParaRPr lang="fr-BE" dirty="0" smtClean="0">
              <a:effectLst/>
            </a:endParaRPr>
          </a:p>
          <a:p>
            <a:r>
              <a:rPr lang="en-GB" b="1" dirty="0" smtClean="0"/>
              <a:t>Analysis</a:t>
            </a:r>
          </a:p>
          <a:p>
            <a:r>
              <a:rPr lang="en-GB" dirty="0" smtClean="0"/>
              <a:t>Although many organoleptic, physical and chemical methods to detect olive fraud and assess its quality are available in CODEX, IOC and EU regulations, proper solutions for detecting illegal blends with soft deodorized olive oils and other vegetable oils have not yet been found. Drawbacks of current methods include a lack of performance and/or efficiency and an absence of markers for fighting specific and emerging types of fraud. </a:t>
            </a:r>
          </a:p>
          <a:p>
            <a:r>
              <a:rPr lang="en-GB" dirty="0" smtClean="0"/>
              <a:t>The inherent complexity of sensory perception means that organoleptic assessment by tasting panels cannot be replaced by instrumental methods. Three main issues need to be solved:</a:t>
            </a:r>
          </a:p>
          <a:p>
            <a:r>
              <a:rPr lang="en-GB" dirty="0" smtClean="0"/>
              <a:t>Reproducibility of results among different panels (lack of tailored, titrated, reference standards)</a:t>
            </a:r>
          </a:p>
          <a:p>
            <a:r>
              <a:rPr lang="en-GB" dirty="0" smtClean="0"/>
              <a:t>Critical attribution of the category when, e.g., a defect is border line (near the threshold of perception)</a:t>
            </a:r>
          </a:p>
          <a:p>
            <a:r>
              <a:rPr lang="en-GB" dirty="0" smtClean="0"/>
              <a:t>Costs (from eight to 12 assessors are required for each session) and assessors fatigue (four samples, at the most, can be evaluated in each session with a maximum of three sessions per day)</a:t>
            </a:r>
          </a:p>
          <a:p>
            <a:r>
              <a:rPr lang="en-GB" dirty="0" smtClean="0"/>
              <a:t>OLEUM will revise existing analytical methods for verifying olive oil quality and detecting fraud by identifying drawbacks and improving performance and efficiency (</a:t>
            </a:r>
            <a:r>
              <a:rPr lang="en-GB" dirty="0" err="1" smtClean="0"/>
              <a:t>e.g</a:t>
            </a:r>
            <a:r>
              <a:rPr lang="en-GB" dirty="0" smtClean="0"/>
              <a:t> improved, sensitivity and usability, decreased time and cost of analysis). The project will enhance methodology for organoleptic assessment by improved reproducibility and developing a quantitative support procedure.</a:t>
            </a:r>
          </a:p>
          <a:p>
            <a:r>
              <a:rPr lang="en-GB" dirty="0" smtClean="0"/>
              <a:t>OLEUM will also aim to identify novel analytical markers for detecting illegal blends, measuring olive oil freshness and best-before quality and for monitoring compliance with labelled geographical origin and health claims. </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10</a:t>
            </a:fld>
            <a:endParaRPr lang="en-GB" altLang="en-US"/>
          </a:p>
        </p:txBody>
      </p:sp>
    </p:spTree>
    <p:extLst>
      <p:ext uri="{BB962C8B-B14F-4D97-AF65-F5344CB8AC3E}">
        <p14:creationId xmlns:p14="http://schemas.microsoft.com/office/powerpoint/2010/main" val="1380507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least eight new in-house validated methods to control olive oil quality and to detect fraud.</a:t>
            </a:r>
          </a:p>
          <a:p>
            <a:r>
              <a:rPr lang="en-GB" dirty="0" smtClean="0"/>
              <a:t>At least four revised and in-house validated methods  to control olive oil quality and to detect fraud.</a:t>
            </a:r>
          </a:p>
          <a:p>
            <a:r>
              <a:rPr lang="en-GB" dirty="0" smtClean="0">
                <a:effectLst/>
              </a:rPr>
              <a:t>At least four validated Standard Operating Procedures (SOPs) and two Quality Control Materials to deal with the main challenges of olive oil authentication: </a:t>
            </a:r>
            <a:endParaRPr lang="en-GB" dirty="0" smtClean="0"/>
          </a:p>
          <a:p>
            <a:pPr marL="686829" lvl="1" indent="-228943">
              <a:buFont typeface="+mj-lt"/>
              <a:buAutoNum type="arabicPeriod"/>
            </a:pPr>
            <a:r>
              <a:rPr lang="en-GB" dirty="0" smtClean="0"/>
              <a:t>method for the assessment of the organoleptic characteristics (Quantitative Panel Test) including two reference materials;</a:t>
            </a:r>
          </a:p>
          <a:p>
            <a:pPr marL="686829" lvl="1" indent="-228943">
              <a:buFont typeface="+mj-lt"/>
              <a:buAutoNum type="arabicPeriod"/>
            </a:pPr>
            <a:r>
              <a:rPr lang="en-GB" dirty="0" smtClean="0"/>
              <a:t>method to detect blends of extra virgin olive oils with soft deodorized olive oil;</a:t>
            </a:r>
          </a:p>
          <a:p>
            <a:pPr marL="686829" lvl="1" indent="-228943">
              <a:buFont typeface="+mj-lt"/>
              <a:buAutoNum type="arabicPeriod"/>
            </a:pPr>
            <a:r>
              <a:rPr lang="en-GB" dirty="0" smtClean="0"/>
              <a:t>method to detect illegal blends of olive oils with other vegetable oils;</a:t>
            </a:r>
          </a:p>
          <a:p>
            <a:pPr marL="686829" lvl="1" indent="-228943">
              <a:buFont typeface="+mj-lt"/>
              <a:buAutoNum type="arabicPeriod"/>
            </a:pPr>
            <a:r>
              <a:rPr lang="en-GB" dirty="0" smtClean="0"/>
              <a:t>method to be selected during the OLEUM project development.</a:t>
            </a:r>
          </a:p>
          <a:p>
            <a:r>
              <a:rPr lang="en-GB" dirty="0" smtClean="0"/>
              <a:t>Identify additional methods and markers for the olive oil quality control and to detect fraud.</a:t>
            </a:r>
          </a:p>
          <a:p>
            <a:endParaRPr lang="fr-BE" dirty="0" smtClean="0"/>
          </a:p>
          <a:p>
            <a:endParaRPr lang="fr-BE" dirty="0" smtClean="0"/>
          </a:p>
          <a:p>
            <a:r>
              <a:rPr lang="en-GB" dirty="0" smtClean="0">
                <a:effectLst/>
              </a:rPr>
              <a:t>OLEUM aims to enhance the sensory panel performance by improving sensibility and discriminant capacity with the development and the adoption of formulated reference materials (RMs).</a:t>
            </a:r>
          </a:p>
          <a:p>
            <a:endParaRPr lang="fr-BE" dirty="0" smtClean="0">
              <a:effectLst/>
            </a:endParaRPr>
          </a:p>
          <a:p>
            <a:r>
              <a:rPr lang="en-GB" b="1" dirty="0" smtClean="0"/>
              <a:t>Analysis</a:t>
            </a:r>
          </a:p>
          <a:p>
            <a:r>
              <a:rPr lang="en-GB" dirty="0" smtClean="0"/>
              <a:t>Although many organoleptic, physical and chemical methods to detect olive fraud and assess its quality are available in CODEX, IOC and EU regulations, proper solutions for detecting illegal blends with soft deodorized olive oils and other vegetable oils have not yet been found. Drawbacks of current methods include a lack of performance and/or efficiency and an absence of markers for fighting specific and emerging types of fraud. </a:t>
            </a:r>
          </a:p>
          <a:p>
            <a:r>
              <a:rPr lang="en-GB" dirty="0" smtClean="0"/>
              <a:t>The inherent complexity of sensory perception means that organoleptic assessment by tasting panels cannot be replaced by instrumental methods. Three main issues need to be solved:</a:t>
            </a:r>
          </a:p>
          <a:p>
            <a:r>
              <a:rPr lang="en-GB" dirty="0" smtClean="0"/>
              <a:t>Reproducibility of results among different panels (lack of tailored, titrated, reference standards)</a:t>
            </a:r>
          </a:p>
          <a:p>
            <a:r>
              <a:rPr lang="en-GB" dirty="0" smtClean="0"/>
              <a:t>Critical attribution of the category when, e.g., a defect is border line (near the threshold of perception)</a:t>
            </a:r>
          </a:p>
          <a:p>
            <a:r>
              <a:rPr lang="en-GB" dirty="0" smtClean="0"/>
              <a:t>Costs (from eight to 12 assessors are required for each session) and assessors fatigue (four samples, at the most, can be evaluated in each session with a maximum of three sessions per day)</a:t>
            </a:r>
          </a:p>
          <a:p>
            <a:r>
              <a:rPr lang="en-GB" dirty="0" smtClean="0"/>
              <a:t>OLEUM will revise existing analytical methods for verifying olive oil quality and detecting fraud by identifying drawbacks and improving performance and efficiency (</a:t>
            </a:r>
            <a:r>
              <a:rPr lang="en-GB" dirty="0" err="1" smtClean="0"/>
              <a:t>e.g</a:t>
            </a:r>
            <a:r>
              <a:rPr lang="en-GB" dirty="0" smtClean="0"/>
              <a:t> improved, sensitivity and usability, decreased time and cost of analysis). The project will enhance methodology for organoleptic assessment by improved reproducibility and developing a quantitative support procedure.</a:t>
            </a:r>
          </a:p>
          <a:p>
            <a:r>
              <a:rPr lang="en-GB" dirty="0" smtClean="0"/>
              <a:t>OLEUM will also aim to identify novel analytical markers for detecting illegal blends, measuring olive oil freshness and best-before quality and for monitoring compliance with labelled geographical origin and health claims. </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11</a:t>
            </a:fld>
            <a:endParaRPr lang="en-GB" altLang="en-US"/>
          </a:p>
        </p:txBody>
      </p:sp>
    </p:spTree>
    <p:extLst>
      <p:ext uri="{BB962C8B-B14F-4D97-AF65-F5344CB8AC3E}">
        <p14:creationId xmlns:p14="http://schemas.microsoft.com/office/powerpoint/2010/main" val="1380507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Develop an OLEUM Databank of analytical information that will improve the implementation and the harmonization of methods of analysis.</a:t>
            </a:r>
          </a:p>
          <a:p>
            <a:endParaRPr lang="en-GB" dirty="0" smtClean="0"/>
          </a:p>
          <a:p>
            <a:r>
              <a:rPr lang="en-GB" dirty="0" smtClean="0"/>
              <a:t>Establish an OLEUM Network for technology transfer of new methods and procedures and to foster laboratory proficiency and harmonization on a global scale.</a:t>
            </a:r>
          </a:p>
          <a:p>
            <a:endParaRPr lang="fr-BE" dirty="0" smtClean="0"/>
          </a:p>
          <a:p>
            <a:r>
              <a:rPr lang="en-GB" b="1" dirty="0" smtClean="0"/>
              <a:t>Harmonisation &amp; Coordination</a:t>
            </a:r>
            <a:endParaRPr lang="fr-BE" dirty="0" smtClean="0"/>
          </a:p>
          <a:p>
            <a:r>
              <a:rPr lang="en-GB" dirty="0" smtClean="0"/>
              <a:t>There is an inadequate level of harmonisation between analytical methods due to:</a:t>
            </a:r>
          </a:p>
          <a:p>
            <a:pPr marL="629593" lvl="1" indent="-171707">
              <a:buFont typeface="Arial" panose="020B0604020202020204" pitchFamily="34" charset="0"/>
              <a:buChar char="•"/>
            </a:pPr>
            <a:r>
              <a:rPr lang="en-GB" dirty="0" smtClean="0"/>
              <a:t>a lack of reference materials (e.g. for organoleptic assessment) and interchangeable technical protocols </a:t>
            </a:r>
          </a:p>
          <a:p>
            <a:pPr marL="629593" lvl="1" indent="-171707">
              <a:buFont typeface="Arial" panose="020B0604020202020204" pitchFamily="34" charset="0"/>
              <a:buChar char="•"/>
            </a:pPr>
            <a:r>
              <a:rPr lang="en-GB" dirty="0" smtClean="0"/>
              <a:t>a lack of international cooperation in terms of technical approach on quality and fraud issues </a:t>
            </a:r>
          </a:p>
          <a:p>
            <a:pPr marL="629593" lvl="1" indent="-171707">
              <a:buFont typeface="Arial" panose="020B0604020202020204" pitchFamily="34" charset="0"/>
              <a:buChar char="•"/>
            </a:pPr>
            <a:r>
              <a:rPr lang="en-GB" dirty="0" smtClean="0"/>
              <a:t>a lack of standardized approaches and effective sharing of olive oil analytical data by the international scientific community</a:t>
            </a:r>
          </a:p>
          <a:p>
            <a:r>
              <a:rPr lang="en-GB" dirty="0" smtClean="0"/>
              <a:t>OLEUM will suggest improvements to international regulations including potential new methods and reference materials and promote technology transfer to a wider analytical community.</a:t>
            </a:r>
          </a:p>
          <a:p>
            <a:r>
              <a:rPr lang="en-GB" dirty="0" smtClean="0"/>
              <a:t>A web-access user-friendly OLEUM Databank will store consolidate information on existing and emerging fraudulent practice and research generated by OLEUM and from existing reliable but fragmented sources. </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12</a:t>
            </a:fld>
            <a:endParaRPr lang="en-GB" altLang="en-US"/>
          </a:p>
        </p:txBody>
      </p:sp>
    </p:spTree>
    <p:extLst>
      <p:ext uri="{BB962C8B-B14F-4D97-AF65-F5344CB8AC3E}">
        <p14:creationId xmlns:p14="http://schemas.microsoft.com/office/powerpoint/2010/main" val="1342353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Consumer &amp; Market Confidence</a:t>
            </a:r>
          </a:p>
          <a:p>
            <a:r>
              <a:rPr lang="en-GB" dirty="0" smtClean="0"/>
              <a:t>A lack of guarantee in quality and authenticity of olive oil is frequently reported all over the world. Concrete instances of olive oil fraud, combined with poor scientific communication can generate high-profile media scandals, both real and overstated.</a:t>
            </a:r>
          </a:p>
          <a:p>
            <a:r>
              <a:rPr lang="en-GB" dirty="0" smtClean="0"/>
              <a:t>The scandals generate a lack of consumer and market confidence, promoting the perception that olive oil is frequently inauthentic or worse, unsafe.</a:t>
            </a:r>
          </a:p>
          <a:p>
            <a:r>
              <a:rPr lang="en-GB" dirty="0" smtClean="0"/>
              <a:t>Ultimately this increases the vulnerability of the olive  sector, disturbs the market, and leads to a deterioration of the reputation of olive oil as a high quality product. Indirectly it can also damage the whole EU food supply chain and impact EU industrial competitiveness. </a:t>
            </a:r>
          </a:p>
          <a:p>
            <a:r>
              <a:rPr lang="en-GB" dirty="0" smtClean="0"/>
              <a:t>OLEUM will improve consumer and market confidence in olive oil products by developing a simple, reliable and proactive multi-stakeholder dissemination strategy to help preserve the image of olive oil on a global scale. The strategy will address tailored communication to the public and transfer of knowledge and technical dissemination to industries, the scientific community and regulatory bodies.</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13</a:t>
            </a:fld>
            <a:endParaRPr lang="en-GB" altLang="en-US"/>
          </a:p>
        </p:txBody>
      </p:sp>
    </p:spTree>
    <p:extLst>
      <p:ext uri="{BB962C8B-B14F-4D97-AF65-F5344CB8AC3E}">
        <p14:creationId xmlns:p14="http://schemas.microsoft.com/office/powerpoint/2010/main" val="1799802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u="sng" dirty="0" smtClean="0"/>
              <a:t>Objectives of WP2:</a:t>
            </a:r>
          </a:p>
          <a:p>
            <a:endParaRPr lang="en-GB" dirty="0"/>
          </a:p>
          <a:p>
            <a:r>
              <a:rPr lang="en-GB" dirty="0"/>
              <a:t>- Suggesting updates of International Norms and Recognized Procedures</a:t>
            </a:r>
          </a:p>
          <a:p>
            <a:r>
              <a:rPr lang="en-GB" dirty="0"/>
              <a:t>- Updating and surveying the appearance of common and emerging frauds</a:t>
            </a:r>
          </a:p>
          <a:p>
            <a:r>
              <a:rPr lang="en-GB" dirty="0"/>
              <a:t>-Need for data collection from a number of different stakeholders: ask to other WP partners (AUTH, CSIC, FERA, ITERG, JRC, UNIBO, UNIPG, UIUD, UP) to disseminate a questionnaire (1</a:t>
            </a:r>
            <a:r>
              <a:rPr lang="en-GB" baseline="30000" dirty="0"/>
              <a:t>st</a:t>
            </a:r>
            <a:r>
              <a:rPr lang="en-GB" dirty="0"/>
              <a:t> deliverable)</a:t>
            </a:r>
          </a:p>
          <a:p>
            <a:endParaRPr lang="fr-BE" dirty="0" smtClean="0"/>
          </a:p>
          <a:p>
            <a:endParaRPr lang="fr-BE" dirty="0" smtClean="0"/>
          </a:p>
          <a:p>
            <a:r>
              <a:rPr lang="fr-BE" b="1" u="sng" dirty="0" smtClean="0"/>
              <a:t>Objectives WP3:</a:t>
            </a:r>
          </a:p>
          <a:p>
            <a:endParaRPr lang="fr-BE" b="1" u="sng" dirty="0" smtClean="0"/>
          </a:p>
          <a:p>
            <a:r>
              <a:rPr lang="fr-BE" dirty="0" smtClean="0"/>
              <a:t>- </a:t>
            </a:r>
            <a:r>
              <a:rPr lang="en-GB" dirty="0" smtClean="0"/>
              <a:t>Rapid screening method (set up and in-house validation) and suitable RMs to support the Panel test -fully validated Quantitative Panel Test –</a:t>
            </a:r>
          </a:p>
          <a:p>
            <a:r>
              <a:rPr lang="fr-BE" dirty="0" smtClean="0"/>
              <a:t>	- </a:t>
            </a:r>
            <a:r>
              <a:rPr lang="en-GB" dirty="0"/>
              <a:t>Revision of “Guide for the selection….” COI/T.20/DOC.14/2013 </a:t>
            </a:r>
          </a:p>
          <a:p>
            <a:r>
              <a:rPr lang="fr-BE" dirty="0"/>
              <a:t>	- Calibration of </a:t>
            </a:r>
            <a:r>
              <a:rPr lang="fr-BE" dirty="0" err="1"/>
              <a:t>sensory</a:t>
            </a:r>
            <a:r>
              <a:rPr lang="fr-BE" dirty="0"/>
              <a:t> panels</a:t>
            </a:r>
          </a:p>
          <a:p>
            <a:endParaRPr lang="fr-BE" dirty="0"/>
          </a:p>
          <a:p>
            <a:pPr marL="171707" indent="-171707">
              <a:buFontTx/>
              <a:buChar char="-"/>
            </a:pPr>
            <a:r>
              <a:rPr lang="fr-BE" dirty="0" err="1"/>
              <a:t>Freshness</a:t>
            </a:r>
            <a:r>
              <a:rPr lang="fr-BE" dirty="0"/>
              <a:t> </a:t>
            </a:r>
            <a:r>
              <a:rPr lang="fr-BE" dirty="0" err="1"/>
              <a:t>assessment</a:t>
            </a:r>
            <a:r>
              <a:rPr lang="fr-BE" dirty="0"/>
              <a:t>: </a:t>
            </a:r>
          </a:p>
          <a:p>
            <a:pPr marL="1087479" lvl="2" indent="-171707">
              <a:buFontTx/>
              <a:buChar char="-"/>
            </a:pPr>
            <a:r>
              <a:rPr lang="en-GB" dirty="0"/>
              <a:t>Development and in-house validation of i) a software and of ii) a rapid electrochemical measurement for basic quality parameters</a:t>
            </a:r>
            <a:endParaRPr lang="fr-BE" dirty="0"/>
          </a:p>
          <a:p>
            <a:endParaRPr lang="en-GB" dirty="0" smtClean="0"/>
          </a:p>
          <a:p>
            <a:pPr marL="171707" indent="-171707">
              <a:buFontTx/>
              <a:buChar char="-"/>
            </a:pPr>
            <a:r>
              <a:rPr lang="fr-BE" dirty="0" smtClean="0"/>
              <a:t>Volatile compounds:</a:t>
            </a:r>
            <a:r>
              <a:rPr lang="fr-BE" baseline="0" dirty="0" smtClean="0"/>
              <a:t> </a:t>
            </a:r>
          </a:p>
          <a:p>
            <a:pPr marL="1087479" lvl="2" indent="-171707">
              <a:buFontTx/>
              <a:buChar char="-"/>
            </a:pPr>
            <a:r>
              <a:rPr lang="fr-BE" baseline="0" dirty="0" err="1" smtClean="0"/>
              <a:t>Development</a:t>
            </a:r>
            <a:r>
              <a:rPr lang="fr-BE" baseline="0" dirty="0" smtClean="0"/>
              <a:t> and in-house validation of a </a:t>
            </a:r>
            <a:r>
              <a:rPr lang="fr-BE" baseline="0" dirty="0" err="1" smtClean="0"/>
              <a:t>method</a:t>
            </a:r>
            <a:endParaRPr lang="fr-BE" baseline="0" dirty="0" smtClean="0"/>
          </a:p>
          <a:p>
            <a:pPr marL="1087479" lvl="2" indent="-171707">
              <a:buFontTx/>
              <a:buChar char="-"/>
            </a:pPr>
            <a:endParaRPr lang="fr-BE" dirty="0" smtClean="0"/>
          </a:p>
          <a:p>
            <a:pPr marL="171707" indent="-171707">
              <a:buFontTx/>
              <a:buChar char="-"/>
            </a:pPr>
            <a:r>
              <a:rPr lang="fr-BE" dirty="0" err="1" smtClean="0"/>
              <a:t>Hydrocytyrosol</a:t>
            </a:r>
            <a:r>
              <a:rPr lang="fr-BE" dirty="0" smtClean="0"/>
              <a:t> and </a:t>
            </a:r>
            <a:r>
              <a:rPr lang="fr-BE" dirty="0" err="1" smtClean="0"/>
              <a:t>derivatives</a:t>
            </a:r>
            <a:r>
              <a:rPr lang="fr-BE" dirty="0" smtClean="0"/>
              <a:t> contents:</a:t>
            </a:r>
            <a:r>
              <a:rPr lang="fr-BE" baseline="0" dirty="0" smtClean="0"/>
              <a:t> </a:t>
            </a:r>
          </a:p>
          <a:p>
            <a:pPr marL="1087479" lvl="2" indent="-171707">
              <a:buFontTx/>
              <a:buChar char="-"/>
            </a:pPr>
            <a:r>
              <a:rPr lang="en-GB" baseline="0" dirty="0" smtClean="0"/>
              <a:t>Better reliability to guarantee health claim</a:t>
            </a:r>
          </a:p>
          <a:p>
            <a:pPr marL="1087479" lvl="2" indent="-171707" defTabSz="915772">
              <a:buFontTx/>
              <a:buChar char="-"/>
              <a:defRPr/>
            </a:pPr>
            <a:r>
              <a:rPr lang="fr-BE" baseline="0" dirty="0" err="1" smtClean="0"/>
              <a:t>Development</a:t>
            </a:r>
            <a:r>
              <a:rPr lang="fr-BE" baseline="0" dirty="0" smtClean="0"/>
              <a:t> and in-house validation of a </a:t>
            </a:r>
            <a:r>
              <a:rPr lang="fr-BE" baseline="0" dirty="0" err="1" smtClean="0"/>
              <a:t>method</a:t>
            </a:r>
            <a:endParaRPr lang="fr-BE" baseline="0" dirty="0" smtClean="0"/>
          </a:p>
          <a:p>
            <a:pPr marL="1087479" lvl="2" indent="-171707">
              <a:buFontTx/>
              <a:buChar char="-"/>
            </a:pPr>
            <a:endParaRPr lang="fr-BE" dirty="0" smtClean="0"/>
          </a:p>
          <a:p>
            <a:r>
              <a:rPr lang="fr-BE" b="1" u="sng" dirty="0" smtClean="0"/>
              <a:t>Objectives WP4:</a:t>
            </a:r>
          </a:p>
          <a:p>
            <a:endParaRPr lang="fr-BE" b="1" u="sng" dirty="0" smtClean="0"/>
          </a:p>
          <a:p>
            <a:pPr marL="171707" indent="-171707">
              <a:buFontTx/>
              <a:buChar char="-"/>
            </a:pPr>
            <a:r>
              <a:rPr lang="en-GB" dirty="0" smtClean="0"/>
              <a:t>Assessment of the geographical origin (EU, extra-EU EVOOs)</a:t>
            </a:r>
          </a:p>
          <a:p>
            <a:pPr marL="1087479" lvl="2" indent="-171707">
              <a:buFontTx/>
              <a:buChar char="-"/>
            </a:pPr>
            <a:r>
              <a:rPr lang="en-GB" baseline="0" dirty="0" smtClean="0"/>
              <a:t>Development of a method to verify the authenticity of label-declared geographical origin</a:t>
            </a:r>
          </a:p>
          <a:p>
            <a:pPr marL="171707" indent="-171707">
              <a:buFontTx/>
              <a:buChar char="-"/>
            </a:pPr>
            <a:endParaRPr lang="fr-BE" baseline="0" dirty="0" smtClean="0"/>
          </a:p>
          <a:p>
            <a:pPr marL="171707" indent="-171707">
              <a:buFontTx/>
              <a:buChar char="-"/>
            </a:pPr>
            <a:r>
              <a:rPr lang="en-GB" baseline="0" dirty="0" smtClean="0"/>
              <a:t>Detection of illegal blends between OOs and other vegetable oils</a:t>
            </a:r>
          </a:p>
          <a:p>
            <a:pPr marL="1087479" lvl="2" indent="-171707">
              <a:buFontTx/>
              <a:buChar char="-"/>
            </a:pPr>
            <a:r>
              <a:rPr lang="en-GB" baseline="0" dirty="0" smtClean="0"/>
              <a:t>Revision and in-house validation of sterols method</a:t>
            </a:r>
          </a:p>
          <a:p>
            <a:pPr marL="1087479" lvl="2" indent="-171707">
              <a:buFontTx/>
              <a:buChar char="-"/>
            </a:pPr>
            <a:r>
              <a:rPr lang="en-GB" baseline="0" dirty="0" smtClean="0"/>
              <a:t>Development and full validation of a new genomic or </a:t>
            </a:r>
            <a:r>
              <a:rPr lang="en-GB" baseline="0" dirty="0" err="1" smtClean="0"/>
              <a:t>metabolomic</a:t>
            </a:r>
            <a:r>
              <a:rPr lang="en-GB" baseline="0" dirty="0" smtClean="0"/>
              <a:t> method</a:t>
            </a:r>
          </a:p>
          <a:p>
            <a:pPr marL="1087479" lvl="2" indent="-171707">
              <a:buFontTx/>
              <a:buChar char="-"/>
            </a:pPr>
            <a:endParaRPr lang="fr-BE" baseline="0" dirty="0" smtClean="0"/>
          </a:p>
          <a:p>
            <a:pPr marL="171707" indent="-171707">
              <a:buFontTx/>
              <a:buChar char="-"/>
            </a:pPr>
            <a:r>
              <a:rPr lang="en-GB" baseline="0" dirty="0" smtClean="0"/>
              <a:t>Detection of illegal blends with soft-deodorized </a:t>
            </a:r>
            <a:r>
              <a:rPr lang="en-GB" baseline="0" dirty="0" err="1" smtClean="0"/>
              <a:t>Oos</a:t>
            </a:r>
            <a:endParaRPr lang="fr-BE" baseline="0" dirty="0" smtClean="0"/>
          </a:p>
          <a:p>
            <a:pPr marL="1087479" lvl="2" indent="-171707">
              <a:buFontTx/>
              <a:buChar char="-"/>
            </a:pPr>
            <a:r>
              <a:rPr lang="en-GB" baseline="0" dirty="0" smtClean="0"/>
              <a:t>Revision of FAEE method (EU Reg. 61/2011)</a:t>
            </a:r>
          </a:p>
          <a:p>
            <a:pPr marL="1087479" lvl="2" indent="-171707">
              <a:buFontTx/>
              <a:buChar char="-"/>
            </a:pPr>
            <a:r>
              <a:rPr lang="en-GB" baseline="0" dirty="0" smtClean="0"/>
              <a:t>Development and fully validation of a method</a:t>
            </a:r>
            <a:endParaRPr lang="fr-BE" baseline="0" dirty="0" smtClean="0"/>
          </a:p>
          <a:p>
            <a:pPr marL="1087479" lvl="2" indent="-171707">
              <a:buFontTx/>
              <a:buChar char="-"/>
            </a:pPr>
            <a:endParaRPr lang="fr-BE" baseline="0" dirty="0" smtClean="0"/>
          </a:p>
          <a:p>
            <a:pPr marL="171707" indent="-171707">
              <a:buFontTx/>
              <a:buChar char="-"/>
            </a:pPr>
            <a:r>
              <a:rPr lang="en-GB" baseline="0" dirty="0" smtClean="0"/>
              <a:t>Set up of a real olive oil “deodorization scenario”</a:t>
            </a:r>
          </a:p>
          <a:p>
            <a:pPr marL="1087479" lvl="2" indent="-171707">
              <a:buFontTx/>
              <a:buChar char="-"/>
            </a:pPr>
            <a:r>
              <a:rPr lang="en-GB" dirty="0"/>
              <a:t>Soft-deodorized </a:t>
            </a:r>
            <a:r>
              <a:rPr lang="en-GB" dirty="0" err="1"/>
              <a:t>Oos</a:t>
            </a:r>
            <a:endParaRPr lang="en-GB" dirty="0"/>
          </a:p>
          <a:p>
            <a:pPr marL="1087479" lvl="2" indent="-171707">
              <a:buFontTx/>
              <a:buChar char="-"/>
            </a:pPr>
            <a:r>
              <a:rPr lang="en-GB" dirty="0"/>
              <a:t>Lab scale production</a:t>
            </a:r>
          </a:p>
          <a:p>
            <a:pPr marL="1087479" lvl="2" indent="-171707">
              <a:buFontTx/>
              <a:buChar char="-"/>
            </a:pPr>
            <a:r>
              <a:rPr lang="en-GB" dirty="0"/>
              <a:t>Pilot plant production</a:t>
            </a:r>
          </a:p>
          <a:p>
            <a:endParaRPr lang="fr-BE" dirty="0"/>
          </a:p>
          <a:p>
            <a:r>
              <a:rPr lang="fr-BE" b="1" u="sng" dirty="0"/>
              <a:t>Objectives WP6:</a:t>
            </a:r>
          </a:p>
          <a:p>
            <a:pPr marL="171707" indent="-171707">
              <a:buFontTx/>
              <a:buChar char="-"/>
            </a:pPr>
            <a:r>
              <a:rPr lang="en-GB" baseline="0" dirty="0" smtClean="0"/>
              <a:t>Develop an exploitation plan on the main expected OLEUM research and innovation results</a:t>
            </a:r>
          </a:p>
          <a:p>
            <a:pPr marL="171707" indent="-171707">
              <a:buFontTx/>
              <a:buChar char="-"/>
            </a:pPr>
            <a:r>
              <a:rPr lang="en-GB" baseline="0" dirty="0" smtClean="0"/>
              <a:t>Perform technology transfer of new/developed methods to the wider user community</a:t>
            </a:r>
          </a:p>
          <a:p>
            <a:pPr marL="171707" indent="-171707">
              <a:buFontTx/>
              <a:buChar char="-"/>
            </a:pPr>
            <a:r>
              <a:rPr lang="en-GB" baseline="0" dirty="0" smtClean="0"/>
              <a:t>Enlarge the international body of expertise in the analysis of </a:t>
            </a:r>
            <a:r>
              <a:rPr lang="en-GB" baseline="0" dirty="0" err="1" smtClean="0"/>
              <a:t>Oos</a:t>
            </a:r>
            <a:endParaRPr lang="en-GB" baseline="0" dirty="0" smtClean="0"/>
          </a:p>
          <a:p>
            <a:pPr marL="171707" indent="-171707">
              <a:buFontTx/>
              <a:buChar char="-"/>
            </a:pPr>
            <a:r>
              <a:rPr lang="en-GB" baseline="0" dirty="0" smtClean="0"/>
              <a:t>Proficiency Testing to identify problems</a:t>
            </a:r>
          </a:p>
          <a:p>
            <a:pPr marL="171707" indent="-171707">
              <a:buFontTx/>
              <a:buChar char="-"/>
            </a:pPr>
            <a:endParaRPr lang="en-GB" baseline="0" dirty="0" smtClean="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14</a:t>
            </a:fld>
            <a:endParaRPr lang="en-GB" altLang="en-US"/>
          </a:p>
        </p:txBody>
      </p:sp>
    </p:spTree>
    <p:extLst>
      <p:ext uri="{BB962C8B-B14F-4D97-AF65-F5344CB8AC3E}">
        <p14:creationId xmlns:p14="http://schemas.microsoft.com/office/powerpoint/2010/main" val="2898260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15</a:t>
            </a:fld>
            <a:endParaRPr lang="en-GB" altLang="en-US"/>
          </a:p>
        </p:txBody>
      </p:sp>
    </p:spTree>
    <p:extLst>
      <p:ext uri="{BB962C8B-B14F-4D97-AF65-F5344CB8AC3E}">
        <p14:creationId xmlns:p14="http://schemas.microsoft.com/office/powerpoint/2010/main" val="1952025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16</a:t>
            </a:fld>
            <a:endParaRPr lang="en-GB" altLang="en-US"/>
          </a:p>
        </p:txBody>
      </p:sp>
    </p:spTree>
    <p:extLst>
      <p:ext uri="{BB962C8B-B14F-4D97-AF65-F5344CB8AC3E}">
        <p14:creationId xmlns:p14="http://schemas.microsoft.com/office/powerpoint/2010/main" val="3630066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17</a:t>
            </a:fld>
            <a:endParaRPr lang="en-GB" altLang="en-US"/>
          </a:p>
        </p:txBody>
      </p:sp>
    </p:spTree>
    <p:extLst>
      <p:ext uri="{BB962C8B-B14F-4D97-AF65-F5344CB8AC3E}">
        <p14:creationId xmlns:p14="http://schemas.microsoft.com/office/powerpoint/2010/main" val="3407674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18</a:t>
            </a:fld>
            <a:endParaRPr lang="en-GB" altLang="en-US"/>
          </a:p>
        </p:txBody>
      </p:sp>
    </p:spTree>
    <p:extLst>
      <p:ext uri="{BB962C8B-B14F-4D97-AF65-F5344CB8AC3E}">
        <p14:creationId xmlns:p14="http://schemas.microsoft.com/office/powerpoint/2010/main" val="773077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Horizon 2020: plus</a:t>
            </a:r>
            <a:r>
              <a:rPr lang="fr-BE" baseline="0" dirty="0" smtClean="0"/>
              <a:t> grand programme de recherche multinationale du monde </a:t>
            </a:r>
            <a:r>
              <a:rPr lang="fr-BE" baseline="0" dirty="0" smtClean="0">
                <a:sym typeface="Wingdings" panose="05000000000000000000" pitchFamily="2" charset="2"/>
              </a:rPr>
              <a:t> UE à la pointe de l'innovation</a:t>
            </a:r>
            <a:endParaRPr lang="fr-BE" baseline="0" dirty="0" smtClean="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2</a:t>
            </a:fld>
            <a:endParaRPr lang="en-GB" altLang="en-US"/>
          </a:p>
        </p:txBody>
      </p:sp>
    </p:spTree>
    <p:extLst>
      <p:ext uri="{BB962C8B-B14F-4D97-AF65-F5344CB8AC3E}">
        <p14:creationId xmlns:p14="http://schemas.microsoft.com/office/powerpoint/2010/main" val="3446875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Horizon 2020: plus</a:t>
            </a:r>
            <a:r>
              <a:rPr lang="fr-BE" baseline="0" dirty="0" smtClean="0"/>
              <a:t> grand programme de recherche multinationale du monde </a:t>
            </a:r>
            <a:r>
              <a:rPr lang="fr-BE" baseline="0" dirty="0" smtClean="0">
                <a:sym typeface="Wingdings" panose="05000000000000000000" pitchFamily="2" charset="2"/>
              </a:rPr>
              <a:t> UE à la pointe de l'innovation</a:t>
            </a:r>
            <a:endParaRPr lang="fr-BE" baseline="0" dirty="0" smtClean="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3</a:t>
            </a:fld>
            <a:endParaRPr lang="en-GB" altLang="en-US"/>
          </a:p>
        </p:txBody>
      </p:sp>
    </p:spTree>
    <p:extLst>
      <p:ext uri="{BB962C8B-B14F-4D97-AF65-F5344CB8AC3E}">
        <p14:creationId xmlns:p14="http://schemas.microsoft.com/office/powerpoint/2010/main" val="3446875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Horizon 2020: plus</a:t>
            </a:r>
            <a:r>
              <a:rPr lang="fr-BE" baseline="0" dirty="0" smtClean="0"/>
              <a:t> grand programme de recherche multinationale du monde </a:t>
            </a:r>
            <a:r>
              <a:rPr lang="fr-BE" baseline="0" dirty="0" smtClean="0">
                <a:sym typeface="Wingdings" panose="05000000000000000000" pitchFamily="2" charset="2"/>
              </a:rPr>
              <a:t> UE à la pointe de l'innovation</a:t>
            </a:r>
            <a:endParaRPr lang="fr-BE" baseline="0" dirty="0" smtClean="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4</a:t>
            </a:fld>
            <a:endParaRPr lang="en-GB" altLang="en-US"/>
          </a:p>
        </p:txBody>
      </p:sp>
    </p:spTree>
    <p:extLst>
      <p:ext uri="{BB962C8B-B14F-4D97-AF65-F5344CB8AC3E}">
        <p14:creationId xmlns:p14="http://schemas.microsoft.com/office/powerpoint/2010/main" val="3446875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Horizon 2020: plus</a:t>
            </a:r>
            <a:r>
              <a:rPr lang="fr-BE" baseline="0" dirty="0" smtClean="0"/>
              <a:t> grand programme de recherche multinationale du monde </a:t>
            </a:r>
            <a:r>
              <a:rPr lang="fr-BE" baseline="0" dirty="0" smtClean="0">
                <a:sym typeface="Wingdings" panose="05000000000000000000" pitchFamily="2" charset="2"/>
              </a:rPr>
              <a:t> UE à la pointe de l'innovation</a:t>
            </a:r>
            <a:endParaRPr lang="fr-BE" baseline="0" dirty="0" smtClean="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5</a:t>
            </a:fld>
            <a:endParaRPr lang="en-GB" altLang="en-US"/>
          </a:p>
        </p:txBody>
      </p:sp>
    </p:spTree>
    <p:extLst>
      <p:ext uri="{BB962C8B-B14F-4D97-AF65-F5344CB8AC3E}">
        <p14:creationId xmlns:p14="http://schemas.microsoft.com/office/powerpoint/2010/main" val="3446875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6</a:t>
            </a:fld>
            <a:endParaRPr lang="en-GB" altLang="en-US"/>
          </a:p>
        </p:txBody>
      </p:sp>
    </p:spTree>
    <p:extLst>
      <p:ext uri="{BB962C8B-B14F-4D97-AF65-F5344CB8AC3E}">
        <p14:creationId xmlns:p14="http://schemas.microsoft.com/office/powerpoint/2010/main" val="475265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r>
              <a:rPr lang="en-GB" dirty="0" smtClean="0"/>
              <a:t>The OLEUM partners have identified four main gaps in the current knowledge that the project will address: legislation and regulation, analysis, harmonisation and coordination, consumer and market confidence. </a:t>
            </a:r>
          </a:p>
          <a:p>
            <a:endParaRPr lang="fr-BE" dirty="0" smtClean="0"/>
          </a:p>
          <a:p>
            <a:r>
              <a:rPr lang="en-GB" dirty="0" smtClean="0"/>
              <a:t>The research carried out by OLEUM will address all aspects of legislation, regulation, analysis, coordination, consumer and market confidence</a:t>
            </a:r>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7</a:t>
            </a:fld>
            <a:endParaRPr lang="en-GB" altLang="en-US"/>
          </a:p>
        </p:txBody>
      </p:sp>
    </p:spTree>
    <p:extLst>
      <p:ext uri="{BB962C8B-B14F-4D97-AF65-F5344CB8AC3E}">
        <p14:creationId xmlns:p14="http://schemas.microsoft.com/office/powerpoint/2010/main" val="3189229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Legislation &amp; Regulation</a:t>
            </a:r>
          </a:p>
          <a:p>
            <a:r>
              <a:rPr lang="en-GB" dirty="0" smtClean="0"/>
              <a:t>Despite regular revisions, the actual regulatory framework is not exhaustive and updated to effectively prevent common and new fraud and does not seem adequately protective towards consumers and market.</a:t>
            </a:r>
          </a:p>
          <a:p>
            <a:r>
              <a:rPr lang="en-GB" dirty="0" smtClean="0"/>
              <a:t>An increasing demand for olive oil occurs from IOC (International Olive Council) non-member countries, therefore a complete harmonization among CODEX, IOC and EU regulations on trade standards and classification is required to avoid disturbance of the market.</a:t>
            </a:r>
          </a:p>
          <a:p>
            <a:r>
              <a:rPr lang="en-GB" dirty="0" smtClean="0"/>
              <a:t>OLEUM will develop an array of potential solutions to aid EU and international regulators and policy makers to improve regulatory standards.</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8</a:t>
            </a:fld>
            <a:endParaRPr lang="en-GB" altLang="en-US"/>
          </a:p>
        </p:txBody>
      </p:sp>
    </p:spTree>
    <p:extLst>
      <p:ext uri="{BB962C8B-B14F-4D97-AF65-F5344CB8AC3E}">
        <p14:creationId xmlns:p14="http://schemas.microsoft.com/office/powerpoint/2010/main" val="234800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Legislation &amp; Regulation</a:t>
            </a:r>
          </a:p>
          <a:p>
            <a:r>
              <a:rPr lang="en-GB" dirty="0" smtClean="0"/>
              <a:t>Despite regular revisions, the actual regulatory framework is not exhaustive and updated to effectively prevent common and new fraud and does not seem adequately protective towards consumers and market.</a:t>
            </a:r>
          </a:p>
          <a:p>
            <a:r>
              <a:rPr lang="en-GB" dirty="0" smtClean="0"/>
              <a:t>An increasing demand for olive oil occurs from IOC (International Olive Council) non-member countries, therefore a complete harmonization among CODEX, IOC and EU regulations on trade standards and classification is required to avoid disturbance of the market.</a:t>
            </a:r>
          </a:p>
          <a:p>
            <a:r>
              <a:rPr lang="en-GB" dirty="0" smtClean="0"/>
              <a:t>OLEUM will develop an array of potential solutions to aid EU and international regulators and policy makers to improve regulatory standards.</a:t>
            </a:r>
          </a:p>
          <a:p>
            <a:endParaRPr lang="en-GB" dirty="0"/>
          </a:p>
        </p:txBody>
      </p:sp>
      <p:sp>
        <p:nvSpPr>
          <p:cNvPr id="4" name="Slide Number Placeholder 3"/>
          <p:cNvSpPr>
            <a:spLocks noGrp="1"/>
          </p:cNvSpPr>
          <p:nvPr>
            <p:ph type="sldNum" sz="quarter" idx="10"/>
          </p:nvPr>
        </p:nvSpPr>
        <p:spPr/>
        <p:txBody>
          <a:bodyPr/>
          <a:lstStyle/>
          <a:p>
            <a:fld id="{BF9527BF-BE3B-4DF7-91EE-D99246CB7AE8}" type="slidenum">
              <a:rPr lang="en-GB" altLang="en-US" smtClean="0"/>
              <a:pPr/>
              <a:t>9</a:t>
            </a:fld>
            <a:endParaRPr lang="en-GB" altLang="en-US"/>
          </a:p>
        </p:txBody>
      </p:sp>
    </p:spTree>
    <p:extLst>
      <p:ext uri="{BB962C8B-B14F-4D97-AF65-F5344CB8AC3E}">
        <p14:creationId xmlns:p14="http://schemas.microsoft.com/office/powerpoint/2010/main" val="2348000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3F307187-7B7F-409F-A155-BD83AB72111F}"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AAB17AF-F14C-4ED3-88D2-5D33FD01E6C6}" type="slidenum">
              <a:rPr lang="en-GB" altLang="en-US"/>
              <a:pPr/>
              <a:t>‹#›</a:t>
            </a:fld>
            <a:endParaRPr lang="en-GB" altLang="en-US"/>
          </a:p>
        </p:txBody>
      </p:sp>
    </p:spTree>
    <p:extLst>
      <p:ext uri="{BB962C8B-B14F-4D97-AF65-F5344CB8AC3E}">
        <p14:creationId xmlns:p14="http://schemas.microsoft.com/office/powerpoint/2010/main" val="3243853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5A10B54-4ADA-4B76-9481-196EBBE790A6}" type="slidenum">
              <a:rPr lang="en-GB" altLang="en-US"/>
              <a:pPr/>
              <a:t>‹#›</a:t>
            </a:fld>
            <a:endParaRPr lang="en-GB" altLang="en-US"/>
          </a:p>
        </p:txBody>
      </p:sp>
    </p:spTree>
    <p:extLst>
      <p:ext uri="{BB962C8B-B14F-4D97-AF65-F5344CB8AC3E}">
        <p14:creationId xmlns:p14="http://schemas.microsoft.com/office/powerpoint/2010/main" val="301093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907FDC0-5A84-404B-BFF1-DAF24DCE6D2B}" type="slidenum">
              <a:rPr lang="en-GB" altLang="en-US"/>
              <a:pPr/>
              <a:t>‹#›</a:t>
            </a:fld>
            <a:endParaRPr lang="en-GB" altLang="en-US"/>
          </a:p>
        </p:txBody>
      </p:sp>
    </p:spTree>
    <p:extLst>
      <p:ext uri="{BB962C8B-B14F-4D97-AF65-F5344CB8AC3E}">
        <p14:creationId xmlns:p14="http://schemas.microsoft.com/office/powerpoint/2010/main" val="322430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CB626A0-B7B3-4E04-A552-F5ABC78509A3}" type="slidenum">
              <a:rPr lang="en-GB" altLang="en-US"/>
              <a:pPr/>
              <a:t>‹#›</a:t>
            </a:fld>
            <a:endParaRPr lang="en-GB" altLang="en-US"/>
          </a:p>
        </p:txBody>
      </p:sp>
    </p:spTree>
    <p:extLst>
      <p:ext uri="{BB962C8B-B14F-4D97-AF65-F5344CB8AC3E}">
        <p14:creationId xmlns:p14="http://schemas.microsoft.com/office/powerpoint/2010/main" val="382089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1E4FAF3B-E211-47CA-8F6F-413A22541A52}" type="slidenum">
              <a:rPr lang="en-GB" altLang="en-US"/>
              <a:pPr/>
              <a:t>‹#›</a:t>
            </a:fld>
            <a:endParaRPr lang="en-GB" altLang="en-US"/>
          </a:p>
        </p:txBody>
      </p:sp>
    </p:spTree>
    <p:extLst>
      <p:ext uri="{BB962C8B-B14F-4D97-AF65-F5344CB8AC3E}">
        <p14:creationId xmlns:p14="http://schemas.microsoft.com/office/powerpoint/2010/main" val="2863608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F0D6E0F4-3FF8-4B18-AE62-763A44D19205}" type="slidenum">
              <a:rPr lang="en-GB" altLang="en-US"/>
              <a:pPr/>
              <a:t>‹#›</a:t>
            </a:fld>
            <a:endParaRPr lang="en-GB" altLang="en-US"/>
          </a:p>
        </p:txBody>
      </p:sp>
    </p:spTree>
    <p:extLst>
      <p:ext uri="{BB962C8B-B14F-4D97-AF65-F5344CB8AC3E}">
        <p14:creationId xmlns:p14="http://schemas.microsoft.com/office/powerpoint/2010/main" val="2369453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6422DDC9-A9CC-4989-A888-A70622CFB58A}" type="slidenum">
              <a:rPr lang="en-GB" altLang="en-US"/>
              <a:pPr/>
              <a:t>‹#›</a:t>
            </a:fld>
            <a:endParaRPr lang="en-GB" altLang="en-US"/>
          </a:p>
        </p:txBody>
      </p:sp>
    </p:spTree>
    <p:extLst>
      <p:ext uri="{BB962C8B-B14F-4D97-AF65-F5344CB8AC3E}">
        <p14:creationId xmlns:p14="http://schemas.microsoft.com/office/powerpoint/2010/main" val="260251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3991911D-945C-4B2A-AB98-091D315B67FC}" type="slidenum">
              <a:rPr lang="en-GB" altLang="en-US"/>
              <a:pPr/>
              <a:t>‹#›</a:t>
            </a:fld>
            <a:endParaRPr lang="en-GB" altLang="en-US"/>
          </a:p>
        </p:txBody>
      </p:sp>
    </p:spTree>
    <p:extLst>
      <p:ext uri="{BB962C8B-B14F-4D97-AF65-F5344CB8AC3E}">
        <p14:creationId xmlns:p14="http://schemas.microsoft.com/office/powerpoint/2010/main" val="3220921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6C1A6CC3-A6AA-4A92-AE30-0D41F2D55695}" type="slidenum">
              <a:rPr lang="en-GB" altLang="en-US"/>
              <a:pPr/>
              <a:t>‹#›</a:t>
            </a:fld>
            <a:endParaRPr lang="en-GB" altLang="en-US"/>
          </a:p>
        </p:txBody>
      </p:sp>
    </p:spTree>
    <p:extLst>
      <p:ext uri="{BB962C8B-B14F-4D97-AF65-F5344CB8AC3E}">
        <p14:creationId xmlns:p14="http://schemas.microsoft.com/office/powerpoint/2010/main" val="1791160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7B1F498D-5F96-48CD-8E82-37FE5210FBCA}" type="slidenum">
              <a:rPr lang="en-GB" altLang="en-US"/>
              <a:pPr/>
              <a:t>‹#›</a:t>
            </a:fld>
            <a:endParaRPr lang="en-GB" altLang="en-US"/>
          </a:p>
        </p:txBody>
      </p:sp>
    </p:spTree>
    <p:extLst>
      <p:ext uri="{BB962C8B-B14F-4D97-AF65-F5344CB8AC3E}">
        <p14:creationId xmlns:p14="http://schemas.microsoft.com/office/powerpoint/2010/main" val="738586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8F6F0538-089C-4940-A160-7AEED62AA707}"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leumprojec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oleumproject.eu/"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a:xfrm>
            <a:off x="539552" y="2564904"/>
            <a:ext cx="8496498" cy="790575"/>
          </a:xfrm>
        </p:spPr>
        <p:txBody>
          <a:bodyPr/>
          <a:lstStyle/>
          <a:p>
            <a:pPr algn="r"/>
            <a:r>
              <a:rPr lang="fr-BE" altLang="en-US" sz="4800" dirty="0" smtClean="0"/>
              <a:t>The </a:t>
            </a:r>
            <a:r>
              <a:rPr lang="fr-BE" altLang="en-US" sz="4800" dirty="0" err="1" smtClean="0"/>
              <a:t>Oleum</a:t>
            </a:r>
            <a:r>
              <a:rPr lang="fr-BE" altLang="en-US" sz="4800" dirty="0" smtClean="0"/>
              <a:t> </a:t>
            </a:r>
            <a:r>
              <a:rPr lang="fr-BE" altLang="en-US" sz="4800" dirty="0" err="1" smtClean="0"/>
              <a:t>project</a:t>
            </a:r>
            <a:r>
              <a:rPr lang="fr-BE" altLang="en-US" sz="4800" dirty="0" smtClean="0"/>
              <a:t/>
            </a:r>
            <a:br>
              <a:rPr lang="fr-BE" altLang="en-US" sz="4800" dirty="0" smtClean="0"/>
            </a:br>
            <a:r>
              <a:rPr lang="en-GB" sz="2800" dirty="0"/>
              <a:t>Better solutions to protect olive oil quality and authenticity</a:t>
            </a:r>
            <a:endParaRPr lang="en-GB" altLang="en-US" sz="2800" dirty="0"/>
          </a:p>
        </p:txBody>
      </p:sp>
      <p:sp>
        <p:nvSpPr>
          <p:cNvPr id="81926" name="Rectangle 6"/>
          <p:cNvSpPr>
            <a:spLocks noGrp="1" noChangeArrowheads="1"/>
          </p:cNvSpPr>
          <p:nvPr>
            <p:ph type="subTitle" idx="1"/>
          </p:nvPr>
        </p:nvSpPr>
        <p:spPr>
          <a:xfrm>
            <a:off x="323528" y="4077072"/>
            <a:ext cx="8532812" cy="2448272"/>
          </a:xfrm>
        </p:spPr>
        <p:txBody>
          <a:bodyPr/>
          <a:lstStyle/>
          <a:p>
            <a:endParaRPr lang="fr-BE" altLang="en-US" dirty="0" smtClean="0"/>
          </a:p>
          <a:p>
            <a:pPr algn="r"/>
            <a:r>
              <a:rPr lang="fr-BE" altLang="en-US" dirty="0" smtClean="0">
                <a:hlinkClick r:id="rId3"/>
              </a:rPr>
              <a:t>www.oleumproject.eu</a:t>
            </a:r>
            <a:endParaRPr lang="fr-BE" altLang="en-US" dirty="0" smtClean="0"/>
          </a:p>
          <a:p>
            <a:pPr algn="ctr"/>
            <a:endParaRPr lang="fr-BE" altLang="en-US" dirty="0" smtClean="0"/>
          </a:p>
          <a:p>
            <a:pPr algn="r"/>
            <a:r>
              <a:rPr lang="fr-BE" altLang="en-US" sz="1600" dirty="0" smtClean="0"/>
              <a:t>Civil Dialogue Group "olive </a:t>
            </a:r>
            <a:r>
              <a:rPr lang="fr-BE" altLang="en-US" sz="1600" dirty="0" err="1" smtClean="0"/>
              <a:t>oil</a:t>
            </a:r>
            <a:r>
              <a:rPr lang="fr-BE" altLang="en-US" sz="1600" dirty="0" smtClean="0"/>
              <a:t> &amp; table olives" – 11 May 2017</a:t>
            </a:r>
          </a:p>
          <a:p>
            <a:pPr algn="r"/>
            <a:r>
              <a:rPr lang="fr-BE" altLang="en-US" sz="1600" dirty="0" smtClean="0"/>
              <a:t>Caroline JEANDIN, DG AGRI, unit G4</a:t>
            </a:r>
            <a:endParaRPr lang="en-GB" altLang="en-US" sz="1600"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204864"/>
            <a:ext cx="1152128" cy="1546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4"/>
          </p:nvPr>
        </p:nvSpPr>
        <p:spPr/>
        <p:txBody>
          <a:bodyPr/>
          <a:lstStyle/>
          <a:p>
            <a:fld id="{3F307187-7B7F-409F-A155-BD83AB72111F}" type="slidenum">
              <a:rPr lang="en-GB" altLang="en-US" smtClean="0"/>
              <a:pPr/>
              <a:t>1</a:t>
            </a:fld>
            <a:endParaRPr lang="en-GB"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lvl="1"/>
            <a:r>
              <a:rPr lang="en-US" altLang="en-US" sz="1800" b="0" u="sng" dirty="0" smtClean="0"/>
              <a:t>Organoleptic assessment</a:t>
            </a:r>
            <a:r>
              <a:rPr lang="en-US" altLang="en-US" sz="1800" b="0" dirty="0" smtClean="0"/>
              <a:t>: complete revision of the existing method by:</a:t>
            </a:r>
          </a:p>
          <a:p>
            <a:pPr lvl="2">
              <a:buFontTx/>
              <a:buChar char="-"/>
            </a:pPr>
            <a:r>
              <a:rPr lang="en-US" altLang="en-US" sz="1600" b="0" dirty="0" smtClean="0"/>
              <a:t>introducing new Reference Materials (sensory defects and/or positive attributes) to </a:t>
            </a:r>
            <a:r>
              <a:rPr lang="en-US" altLang="en-US" sz="1600" b="0" dirty="0" err="1" smtClean="0"/>
              <a:t>harmonise</a:t>
            </a:r>
            <a:r>
              <a:rPr lang="en-US" altLang="en-US" sz="1600" b="0" dirty="0" smtClean="0"/>
              <a:t> the training of the assessors with the aim to increase the sensitivity and the alignment among sensory panels, therefore the reproducibility of results.</a:t>
            </a:r>
          </a:p>
          <a:p>
            <a:pPr lvl="2">
              <a:buFontTx/>
              <a:buChar char="-"/>
            </a:pPr>
            <a:r>
              <a:rPr lang="en-US" altLang="en-US" sz="1600" dirty="0" smtClean="0"/>
              <a:t>Developing the use of screening methods setting up to </a:t>
            </a:r>
            <a:r>
              <a:rPr lang="en-US" altLang="en-US" sz="1600" dirty="0" err="1" smtClean="0"/>
              <a:t>analyse</a:t>
            </a:r>
            <a:r>
              <a:rPr lang="en-US" altLang="en-US" sz="1600" dirty="0" smtClean="0"/>
              <a:t> the volatile profile with novel and rapid approach.</a:t>
            </a:r>
          </a:p>
          <a:p>
            <a:pPr lvl="2">
              <a:buFontTx/>
              <a:buChar char="-"/>
            </a:pPr>
            <a:r>
              <a:rPr lang="en-US" altLang="en-US" sz="1600" b="0" dirty="0" smtClean="0"/>
              <a:t>Developing and validating a volatile analysis procedure </a:t>
            </a:r>
          </a:p>
          <a:p>
            <a:pPr lvl="2">
              <a:buFontTx/>
              <a:buChar char="-"/>
            </a:pPr>
            <a:endParaRPr lang="en-US" altLang="en-US" sz="1600" b="0" dirty="0" smtClean="0"/>
          </a:p>
          <a:p>
            <a:pPr lvl="1"/>
            <a:r>
              <a:rPr lang="en-US" altLang="en-US" sz="1800" b="0" u="sng" dirty="0" smtClean="0"/>
              <a:t>Undesired processing</a:t>
            </a:r>
            <a:r>
              <a:rPr lang="en-US" altLang="en-US" sz="1800" b="0" dirty="0" smtClean="0"/>
              <a:t>: objective to decrease the EVOO and VOO vulnerability in terms of illegal blending with soft-</a:t>
            </a:r>
            <a:r>
              <a:rPr lang="en-US" altLang="en-US" sz="1800" b="0" dirty="0" err="1" smtClean="0"/>
              <a:t>deodorised</a:t>
            </a:r>
            <a:r>
              <a:rPr lang="en-US" altLang="en-US" sz="1800" b="0" dirty="0" smtClean="0"/>
              <a:t> OO, arming the control laboratories with a specific and a screening method to detect soft </a:t>
            </a:r>
            <a:r>
              <a:rPr lang="en-US" altLang="en-US" sz="1800" b="0" dirty="0" err="1" smtClean="0"/>
              <a:t>deodorised</a:t>
            </a:r>
            <a:r>
              <a:rPr lang="en-US" altLang="en-US" sz="1800" b="0" dirty="0" smtClean="0"/>
              <a:t> OO.</a:t>
            </a:r>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sz="2800" dirty="0" smtClean="0"/>
              <a:t>Expected outcomes	</a:t>
            </a:r>
            <a:r>
              <a:rPr lang="en-US" altLang="en-US" sz="2800" dirty="0" smtClean="0"/>
              <a:t/>
            </a:r>
            <a:br>
              <a:rPr lang="en-US" altLang="en-US" sz="2800" dirty="0" smtClean="0"/>
            </a:br>
            <a:r>
              <a:rPr lang="en-US" altLang="en-US" sz="2800" dirty="0" smtClean="0"/>
              <a:t>Analytical</a:t>
            </a:r>
            <a:r>
              <a:rPr lang="en-US" altLang="en-US" sz="2800" dirty="0" smtClean="0"/>
              <a:t>		</a:t>
            </a:r>
            <a:endParaRPr lang="en-US" altLang="en-US" sz="280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10</a:t>
            </a:fld>
            <a:endParaRPr lang="en-GB" altLang="en-US"/>
          </a:p>
        </p:txBody>
      </p:sp>
    </p:spTree>
    <p:extLst>
      <p:ext uri="{BB962C8B-B14F-4D97-AF65-F5344CB8AC3E}">
        <p14:creationId xmlns:p14="http://schemas.microsoft.com/office/powerpoint/2010/main" val="4124545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467544" y="1556792"/>
            <a:ext cx="8229600" cy="3529013"/>
          </a:xfrm>
        </p:spPr>
        <p:txBody>
          <a:bodyPr/>
          <a:lstStyle/>
          <a:p>
            <a:pPr lvl="1"/>
            <a:r>
              <a:rPr lang="en-US" altLang="en-US" sz="1800" b="0" u="sng" dirty="0" smtClean="0"/>
              <a:t>Illegal blends</a:t>
            </a:r>
            <a:r>
              <a:rPr lang="en-US" altLang="en-US" sz="1800" b="0" dirty="0" smtClean="0"/>
              <a:t>: </a:t>
            </a:r>
            <a:r>
              <a:rPr lang="en-US" altLang="en-US" sz="1200" dirty="0" smtClean="0"/>
              <a:t> </a:t>
            </a:r>
          </a:p>
          <a:p>
            <a:pPr lvl="2">
              <a:buFontTx/>
              <a:buChar char="-"/>
            </a:pPr>
            <a:r>
              <a:rPr lang="fr-BE" altLang="en-US" sz="1600" dirty="0"/>
              <a:t>Identification of new </a:t>
            </a:r>
            <a:r>
              <a:rPr lang="fr-BE" altLang="en-US" sz="1600" dirty="0" err="1"/>
              <a:t>analytical</a:t>
            </a:r>
            <a:r>
              <a:rPr lang="fr-BE" altLang="en-US" sz="1600" dirty="0"/>
              <a:t> markers for </a:t>
            </a:r>
            <a:r>
              <a:rPr lang="fr-BE" altLang="en-US" sz="1600" dirty="0" err="1"/>
              <a:t>detecting</a:t>
            </a:r>
            <a:r>
              <a:rPr lang="fr-BE" altLang="en-US" sz="1600" dirty="0"/>
              <a:t> </a:t>
            </a:r>
            <a:r>
              <a:rPr lang="fr-BE" altLang="en-US" sz="1600" dirty="0" err="1"/>
              <a:t>illegal</a:t>
            </a:r>
            <a:r>
              <a:rPr lang="fr-BE" altLang="en-US" sz="1600" dirty="0"/>
              <a:t> </a:t>
            </a:r>
            <a:r>
              <a:rPr lang="fr-BE" altLang="en-US" sz="1600" dirty="0" err="1"/>
              <a:t>blends</a:t>
            </a:r>
            <a:endParaRPr lang="en-US" altLang="en-US" sz="1600" dirty="0" smtClean="0"/>
          </a:p>
          <a:p>
            <a:pPr lvl="2">
              <a:buFontTx/>
              <a:buChar char="-"/>
            </a:pPr>
            <a:r>
              <a:rPr lang="en-US" altLang="en-US" sz="1600" dirty="0" smtClean="0"/>
              <a:t>Development </a:t>
            </a:r>
            <a:r>
              <a:rPr lang="en-US" altLang="en-US" sz="1600" dirty="0"/>
              <a:t>and validation of new analytical solutions, ready to be included in the regulatory framework, </a:t>
            </a:r>
            <a:r>
              <a:rPr lang="en-US" altLang="en-US" sz="1600" dirty="0" err="1"/>
              <a:t>characterised</a:t>
            </a:r>
            <a:r>
              <a:rPr lang="en-US" altLang="en-US" sz="1600" dirty="0"/>
              <a:t> by enhanced sensitivity, reproducibility, usability, efficiency (cost and time).</a:t>
            </a:r>
          </a:p>
          <a:p>
            <a:pPr lvl="1"/>
            <a:endParaRPr lang="en-US" altLang="en-US" sz="1800" b="0" dirty="0" smtClean="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11</a:t>
            </a:fld>
            <a:endParaRPr lang="en-GB" altLang="en-US"/>
          </a:p>
        </p:txBody>
      </p:sp>
    </p:spTree>
    <p:extLst>
      <p:ext uri="{BB962C8B-B14F-4D97-AF65-F5344CB8AC3E}">
        <p14:creationId xmlns:p14="http://schemas.microsoft.com/office/powerpoint/2010/main" val="4197279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a:xfrm>
            <a:off x="179512" y="2348880"/>
            <a:ext cx="8507288" cy="3529013"/>
          </a:xfrm>
        </p:spPr>
        <p:txBody>
          <a:bodyPr/>
          <a:lstStyle/>
          <a:p>
            <a:pPr lvl="1"/>
            <a:r>
              <a:rPr lang="en-GB" altLang="en-US" sz="1800" b="0" dirty="0" smtClean="0"/>
              <a:t>OLEUM </a:t>
            </a:r>
            <a:r>
              <a:rPr lang="en-GB" altLang="en-US" sz="1800" b="0" dirty="0" smtClean="0"/>
              <a:t>will suggest improvements to international regulations including potential new methods and reference materials and promote technology transfer to a wider analytical community. </a:t>
            </a:r>
          </a:p>
          <a:p>
            <a:pPr lvl="1"/>
            <a:r>
              <a:rPr lang="en-GB" altLang="en-US" sz="1800" b="0" dirty="0" smtClean="0"/>
              <a:t>A web-access user-friendly OLEUM Databank will store consolidate information on existing and emerging fraudulent practices and research generated by OLEUM and from existing reliable but fragmented sources</a:t>
            </a:r>
            <a:r>
              <a:rPr lang="en-GB" altLang="en-US" sz="1800" b="0" dirty="0" smtClean="0"/>
              <a:t>.</a:t>
            </a:r>
          </a:p>
          <a:p>
            <a:pPr lvl="1"/>
            <a:r>
              <a:rPr lang="fr-BE" altLang="en-US" sz="1800" b="0" dirty="0" smtClean="0"/>
              <a:t>Access </a:t>
            </a:r>
            <a:r>
              <a:rPr lang="fr-BE" altLang="en-US" sz="1800" b="0" dirty="0" err="1" smtClean="0"/>
              <a:t>will</a:t>
            </a:r>
            <a:r>
              <a:rPr lang="fr-BE" altLang="en-US" sz="1800" b="0" dirty="0" smtClean="0"/>
              <a:t> </a:t>
            </a:r>
            <a:r>
              <a:rPr lang="fr-BE" altLang="en-US" sz="1800" b="0" dirty="0" err="1" smtClean="0"/>
              <a:t>be</a:t>
            </a:r>
            <a:r>
              <a:rPr lang="fr-BE" altLang="en-US" sz="1800" b="0" dirty="0" smtClean="0"/>
              <a:t> </a:t>
            </a:r>
            <a:r>
              <a:rPr lang="fr-BE" altLang="en-US" sz="1800" b="0" dirty="0" err="1" smtClean="0"/>
              <a:t>given</a:t>
            </a:r>
            <a:r>
              <a:rPr lang="fr-BE" altLang="en-US" sz="1800" b="0" dirty="0" smtClean="0"/>
              <a:t> to </a:t>
            </a:r>
            <a:r>
              <a:rPr lang="fr-BE" altLang="en-US" sz="1800" b="0" dirty="0" err="1" smtClean="0"/>
              <a:t>authorised</a:t>
            </a:r>
            <a:r>
              <a:rPr lang="fr-BE" altLang="en-US" sz="1800" b="0" dirty="0" smtClean="0"/>
              <a:t> bodies </a:t>
            </a:r>
            <a:r>
              <a:rPr lang="fr-BE" altLang="en-US" sz="1800" b="0" dirty="0" err="1" smtClean="0"/>
              <a:t>through</a:t>
            </a:r>
            <a:r>
              <a:rPr lang="fr-BE" altLang="en-US" sz="1800" b="0" dirty="0" smtClean="0"/>
              <a:t> the European </a:t>
            </a:r>
            <a:r>
              <a:rPr lang="fr-BE" altLang="en-US" sz="1800" b="0" dirty="0" err="1" smtClean="0"/>
              <a:t>Community</a:t>
            </a:r>
            <a:r>
              <a:rPr lang="fr-BE" altLang="en-US" sz="1800" b="0" dirty="0" smtClean="0"/>
              <a:t>.</a:t>
            </a:r>
          </a:p>
          <a:p>
            <a:pPr lvl="1"/>
            <a:r>
              <a:rPr lang="fr-BE" altLang="en-US" sz="1800" b="0" dirty="0" smtClean="0"/>
              <a:t>Maintenance of the </a:t>
            </a:r>
            <a:r>
              <a:rPr lang="fr-BE" altLang="en-US" sz="1800" b="0" dirty="0" err="1" smtClean="0"/>
              <a:t>databank</a:t>
            </a:r>
            <a:r>
              <a:rPr lang="fr-BE" altLang="en-US" sz="1800" b="0" dirty="0" smtClean="0"/>
              <a:t> on the long-</a:t>
            </a:r>
            <a:r>
              <a:rPr lang="fr-BE" altLang="en-US" sz="1800" b="0" dirty="0" err="1" smtClean="0"/>
              <a:t>run</a:t>
            </a:r>
            <a:r>
              <a:rPr lang="fr-BE" altLang="en-US" sz="1800" b="0" dirty="0" smtClean="0"/>
              <a:t> </a:t>
            </a:r>
            <a:r>
              <a:rPr lang="fr-BE" altLang="en-US" sz="1800" b="0" dirty="0" err="1" smtClean="0"/>
              <a:t>will</a:t>
            </a:r>
            <a:r>
              <a:rPr lang="fr-BE" altLang="en-US" sz="1800" b="0" dirty="0" smtClean="0"/>
              <a:t> </a:t>
            </a:r>
            <a:r>
              <a:rPr lang="fr-BE" altLang="en-US" sz="1800" b="0" dirty="0" err="1" smtClean="0"/>
              <a:t>also</a:t>
            </a:r>
            <a:r>
              <a:rPr lang="fr-BE" altLang="en-US" sz="1800" b="0" dirty="0" smtClean="0"/>
              <a:t> </a:t>
            </a:r>
            <a:r>
              <a:rPr lang="fr-BE" altLang="en-US" sz="1800" b="0" dirty="0" err="1" smtClean="0"/>
              <a:t>be</a:t>
            </a:r>
            <a:r>
              <a:rPr lang="fr-BE" altLang="en-US" sz="1800" b="0" dirty="0" smtClean="0"/>
              <a:t> </a:t>
            </a:r>
            <a:r>
              <a:rPr lang="fr-BE" altLang="en-US" sz="1800" b="0" dirty="0" err="1" smtClean="0"/>
              <a:t>provided</a:t>
            </a:r>
            <a:r>
              <a:rPr lang="fr-BE" altLang="en-US" sz="1800" b="0" dirty="0" smtClean="0"/>
              <a:t>.</a:t>
            </a:r>
          </a:p>
          <a:p>
            <a:pPr lvl="1"/>
            <a:r>
              <a:rPr lang="fr-BE" altLang="en-US" sz="1800" b="0" dirty="0" smtClean="0"/>
              <a:t>Harmonisation </a:t>
            </a:r>
            <a:r>
              <a:rPr lang="fr-BE" altLang="en-US" sz="1800" b="0" dirty="0" err="1" smtClean="0"/>
              <a:t>will</a:t>
            </a:r>
            <a:r>
              <a:rPr lang="fr-BE" altLang="en-US" sz="1800" b="0" dirty="0" smtClean="0"/>
              <a:t> </a:t>
            </a:r>
            <a:r>
              <a:rPr lang="fr-BE" altLang="en-US" sz="1800" b="0" dirty="0" err="1" smtClean="0"/>
              <a:t>also</a:t>
            </a:r>
            <a:r>
              <a:rPr lang="fr-BE" altLang="en-US" sz="1800" b="0" dirty="0" smtClean="0"/>
              <a:t> </a:t>
            </a:r>
            <a:r>
              <a:rPr lang="fr-BE" altLang="en-US" sz="1800" b="0" dirty="0" err="1" smtClean="0"/>
              <a:t>be</a:t>
            </a:r>
            <a:r>
              <a:rPr lang="fr-BE" altLang="en-US" sz="1800" b="0" dirty="0" smtClean="0"/>
              <a:t> </a:t>
            </a:r>
            <a:r>
              <a:rPr lang="fr-BE" altLang="en-US" sz="1800" b="0" dirty="0" err="1" smtClean="0"/>
              <a:t>reached</a:t>
            </a:r>
            <a:r>
              <a:rPr lang="fr-BE" altLang="en-US" sz="1800" b="0" dirty="0" smtClean="0"/>
              <a:t> by </a:t>
            </a:r>
            <a:r>
              <a:rPr lang="fr-BE" altLang="en-US" sz="1800" b="0" dirty="0" err="1" smtClean="0"/>
              <a:t>generating</a:t>
            </a:r>
            <a:r>
              <a:rPr lang="fr-BE" altLang="en-US" sz="1800" b="0" dirty="0" smtClean="0"/>
              <a:t> an OLEUM network </a:t>
            </a:r>
            <a:r>
              <a:rPr lang="fr-BE" altLang="en-US" sz="1800" b="0" dirty="0" err="1" smtClean="0"/>
              <a:t>including</a:t>
            </a:r>
            <a:r>
              <a:rPr lang="fr-BE" altLang="en-US" sz="1800" b="0" dirty="0" smtClean="0"/>
              <a:t> </a:t>
            </a:r>
            <a:r>
              <a:rPr lang="fr-BE" altLang="en-US" sz="1800" b="0" dirty="0" err="1" smtClean="0"/>
              <a:t>different</a:t>
            </a:r>
            <a:r>
              <a:rPr lang="fr-BE" altLang="en-US" sz="1800" b="0" dirty="0" smtClean="0"/>
              <a:t> key </a:t>
            </a:r>
            <a:r>
              <a:rPr lang="fr-BE" altLang="en-US" sz="1800" b="0" dirty="0" err="1" smtClean="0"/>
              <a:t>stakeholders</a:t>
            </a:r>
            <a:r>
              <a:rPr lang="fr-BE" altLang="en-US" sz="1800" b="0" dirty="0" smtClean="0"/>
              <a:t>.</a:t>
            </a:r>
          </a:p>
          <a:p>
            <a:pPr lvl="1"/>
            <a:endParaRPr lang="en-US" altLang="en-US" sz="1800" b="0" dirty="0" smtClean="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sz="2800" dirty="0" smtClean="0"/>
              <a:t>Expected outcomes	</a:t>
            </a:r>
            <a:r>
              <a:rPr lang="en-US" altLang="en-US" sz="2800" dirty="0" smtClean="0"/>
              <a:t/>
            </a:r>
            <a:br>
              <a:rPr lang="en-US" altLang="en-US" sz="2800" dirty="0" smtClean="0"/>
            </a:br>
            <a:r>
              <a:rPr lang="en-US" altLang="en-US" sz="2800" dirty="0" err="1" smtClean="0"/>
              <a:t>Harmonisation</a:t>
            </a:r>
            <a:r>
              <a:rPr lang="en-US" altLang="en-US" sz="2800" dirty="0" smtClean="0"/>
              <a:t> and coordination</a:t>
            </a:r>
            <a:r>
              <a:rPr lang="en-US" altLang="en-US" sz="2800" dirty="0" smtClean="0"/>
              <a:t>	</a:t>
            </a:r>
            <a:endParaRPr lang="en-US" altLang="en-US" sz="280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12</a:t>
            </a:fld>
            <a:endParaRPr lang="en-GB" altLang="en-US"/>
          </a:p>
        </p:txBody>
      </p:sp>
    </p:spTree>
    <p:extLst>
      <p:ext uri="{BB962C8B-B14F-4D97-AF65-F5344CB8AC3E}">
        <p14:creationId xmlns:p14="http://schemas.microsoft.com/office/powerpoint/2010/main" val="1184307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457200" lvl="1" indent="0">
              <a:buNone/>
            </a:pPr>
            <a:r>
              <a:rPr lang="en-GB" altLang="en-US" sz="1800" b="0" dirty="0" smtClean="0"/>
              <a:t>Three main issues need to be investigated to enhance the confidence of consumer and market with regard to quality of OO:</a:t>
            </a:r>
          </a:p>
          <a:p>
            <a:pPr lvl="1"/>
            <a:r>
              <a:rPr lang="en-GB" altLang="en-US" sz="1800" b="0" dirty="0" smtClean="0"/>
              <a:t>Verification of the freshness level;</a:t>
            </a:r>
          </a:p>
          <a:p>
            <a:pPr lvl="1"/>
            <a:r>
              <a:rPr lang="en-GB" altLang="en-US" sz="1800" b="0" dirty="0" smtClean="0"/>
              <a:t>Pertinence with the health claim on phenolic content;</a:t>
            </a:r>
          </a:p>
          <a:p>
            <a:pPr lvl="1"/>
            <a:r>
              <a:rPr lang="en-GB" altLang="en-US" sz="1800" b="0" dirty="0" smtClean="0"/>
              <a:t>Conformity with the geographic origin.</a:t>
            </a:r>
          </a:p>
          <a:p>
            <a:pPr lvl="1"/>
            <a:endParaRPr lang="en-GB" altLang="en-US" sz="1800" b="0" dirty="0"/>
          </a:p>
          <a:p>
            <a:pPr lvl="1"/>
            <a:r>
              <a:rPr lang="en-GB" altLang="en-US" sz="1800" b="0" dirty="0" smtClean="0"/>
              <a:t>OLEUM </a:t>
            </a:r>
            <a:r>
              <a:rPr lang="en-GB" altLang="en-US" sz="1800" b="0" dirty="0" smtClean="0"/>
              <a:t>will improve consumer and market confidence in olive oil products by developing a simple, reliable and proactive multi-stakeholder dissemination strategy to help preserve the image of olive oil on a global scale. </a:t>
            </a:r>
          </a:p>
          <a:p>
            <a:pPr lvl="1"/>
            <a:r>
              <a:rPr lang="en-GB" altLang="en-US" sz="1800" b="0" dirty="0" smtClean="0"/>
              <a:t>The strategy will address tailored communication to the public and transfer of knowledge and technical dissemination to industries, the scientific community and regulatory bodies.</a:t>
            </a:r>
            <a:endParaRPr lang="en-US" altLang="en-US" sz="1800" b="0" dirty="0" smtClean="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sz="2800" dirty="0" smtClean="0"/>
              <a:t>Expected outcomes	</a:t>
            </a:r>
            <a:r>
              <a:rPr lang="en-US" altLang="en-US" sz="2800" dirty="0" smtClean="0"/>
              <a:t/>
            </a:r>
            <a:br>
              <a:rPr lang="en-US" altLang="en-US" sz="2800" dirty="0" smtClean="0"/>
            </a:br>
            <a:r>
              <a:rPr lang="en-US" altLang="en-US" sz="2800" dirty="0"/>
              <a:t>Consumer and market </a:t>
            </a:r>
            <a:r>
              <a:rPr lang="en-US" altLang="en-US" sz="2800" dirty="0" smtClean="0"/>
              <a:t>confidence</a:t>
            </a:r>
            <a:r>
              <a:rPr lang="en-US" altLang="en-US" sz="2800" dirty="0" smtClean="0"/>
              <a:t>	</a:t>
            </a:r>
            <a:endParaRPr lang="en-US" altLang="en-US" sz="280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13</a:t>
            </a:fld>
            <a:endParaRPr lang="en-GB" altLang="en-US"/>
          </a:p>
        </p:txBody>
      </p:sp>
    </p:spTree>
    <p:extLst>
      <p:ext uri="{BB962C8B-B14F-4D97-AF65-F5344CB8AC3E}">
        <p14:creationId xmlns:p14="http://schemas.microsoft.com/office/powerpoint/2010/main" val="11843071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endParaRPr lang="en-US"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988" y="2011635"/>
            <a:ext cx="7820025" cy="465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a:spLocks noGrp="1" noChangeArrowheads="1"/>
          </p:cNvSpPr>
          <p:nvPr>
            <p:ph type="title"/>
          </p:nvPr>
        </p:nvSpPr>
        <p:spPr>
          <a:xfrm>
            <a:off x="395288" y="1340247"/>
            <a:ext cx="8229600" cy="504577"/>
          </a:xfrm>
          <a:solidFill>
            <a:srgbClr val="FFD624"/>
          </a:solidFill>
          <a:ln>
            <a:solidFill>
              <a:srgbClr val="2D5EC1"/>
            </a:solidFill>
          </a:ln>
        </p:spPr>
        <p:txBody>
          <a:bodyPr/>
          <a:lstStyle/>
          <a:p>
            <a:r>
              <a:rPr lang="en-US" altLang="en-US" dirty="0" smtClean="0"/>
              <a:t>Work </a:t>
            </a:r>
            <a:r>
              <a:rPr lang="en-US" altLang="en-US" dirty="0" smtClean="0"/>
              <a:t>plan, work packages</a:t>
            </a:r>
            <a:r>
              <a:rPr lang="en-US" altLang="en-US" dirty="0" smtClean="0"/>
              <a:t>		</a:t>
            </a:r>
            <a:endParaRPr lang="en-US" altLang="en-US"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14</a:t>
            </a:fld>
            <a:endParaRPr lang="en-GB" altLang="en-US"/>
          </a:p>
        </p:txBody>
      </p:sp>
    </p:spTree>
    <p:extLst>
      <p:ext uri="{BB962C8B-B14F-4D97-AF65-F5344CB8AC3E}">
        <p14:creationId xmlns:p14="http://schemas.microsoft.com/office/powerpoint/2010/main" val="3269583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0" indent="0">
              <a:buNone/>
            </a:pPr>
            <a:endParaRPr lang="en-US" altLang="en-US" dirty="0" smtClean="0"/>
          </a:p>
          <a:p>
            <a:pPr marL="0" indent="0">
              <a:buNone/>
            </a:pPr>
            <a:endParaRPr lang="en-US" altLang="en-US" dirty="0" smtClean="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dirty="0" smtClean="0"/>
              <a:t>State of play - </a:t>
            </a:r>
            <a:r>
              <a:rPr lang="fr-BE" sz="2000" u="sng" dirty="0" smtClean="0"/>
              <a:t>At </a:t>
            </a:r>
            <a:r>
              <a:rPr lang="fr-BE" sz="2000" u="sng" dirty="0"/>
              <a:t>WP </a:t>
            </a:r>
            <a:r>
              <a:rPr lang="fr-BE" sz="2000" u="sng" dirty="0" err="1"/>
              <a:t>level</a:t>
            </a:r>
            <a:r>
              <a:rPr lang="fr-BE" sz="2000" u="sng" dirty="0"/>
              <a:t> (</a:t>
            </a:r>
            <a:r>
              <a:rPr lang="fr-BE" sz="2000" u="sng" dirty="0" err="1"/>
              <a:t>year</a:t>
            </a:r>
            <a:r>
              <a:rPr lang="fr-BE" sz="2000" u="sng" dirty="0"/>
              <a:t> 2017 </a:t>
            </a:r>
            <a:r>
              <a:rPr lang="fr-BE" sz="2000" u="sng" dirty="0" err="1"/>
              <a:t>only</a:t>
            </a:r>
            <a:r>
              <a:rPr lang="fr-BE" sz="2000" u="sng" dirty="0" smtClean="0"/>
              <a:t>)</a:t>
            </a:r>
            <a:endParaRPr lang="en-US" altLang="en-US" dirty="0"/>
          </a:p>
        </p:txBody>
      </p:sp>
      <p:sp>
        <p:nvSpPr>
          <p:cNvPr id="4" name="Rectangle 3"/>
          <p:cNvSpPr txBox="1">
            <a:spLocks noChangeArrowheads="1"/>
          </p:cNvSpPr>
          <p:nvPr/>
        </p:nvSpPr>
        <p:spPr bwMode="auto">
          <a:xfrm>
            <a:off x="467544" y="2420887"/>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Tx/>
              <a:buNone/>
            </a:pPr>
            <a:r>
              <a:rPr lang="fr-BE" sz="2000" i="0" kern="0" dirty="0" smtClean="0"/>
              <a:t>WP2: </a:t>
            </a:r>
            <a:r>
              <a:rPr lang="fr-BE" sz="2000" i="0" kern="0" dirty="0" err="1" smtClean="0"/>
              <a:t>Regulatory</a:t>
            </a:r>
            <a:r>
              <a:rPr lang="fr-BE" sz="2000" i="0" kern="0" dirty="0" smtClean="0"/>
              <a:t> </a:t>
            </a:r>
            <a:r>
              <a:rPr lang="fr-BE" sz="2000" i="0" kern="0" dirty="0" err="1" smtClean="0"/>
              <a:t>framework</a:t>
            </a:r>
            <a:r>
              <a:rPr lang="fr-BE" sz="2000" i="0" kern="0" dirty="0" smtClean="0"/>
              <a:t> </a:t>
            </a:r>
            <a:r>
              <a:rPr lang="fr-BE" sz="2000" i="0" kern="0" dirty="0" err="1" smtClean="0"/>
              <a:t>analysis</a:t>
            </a:r>
            <a:r>
              <a:rPr lang="fr-BE" sz="2000" i="0" kern="0" dirty="0" smtClean="0"/>
              <a:t>, update and </a:t>
            </a:r>
            <a:r>
              <a:rPr lang="fr-BE" sz="2000" i="0" kern="0" dirty="0" err="1" smtClean="0"/>
              <a:t>implementation</a:t>
            </a:r>
            <a:endParaRPr lang="fr-BE" sz="2000" i="0" kern="0" dirty="0" smtClean="0"/>
          </a:p>
          <a:p>
            <a:pPr marL="400050" lvl="1" indent="0"/>
            <a:r>
              <a:rPr lang="fr-BE" sz="1600" b="0" kern="0" dirty="0"/>
              <a:t> </a:t>
            </a:r>
            <a:r>
              <a:rPr lang="fr-BE" sz="1600" b="0" i="0" kern="0" dirty="0" err="1" smtClean="0"/>
              <a:t>dissemination</a:t>
            </a:r>
            <a:r>
              <a:rPr lang="fr-BE" sz="1600" b="0" i="0" kern="0" dirty="0" smtClean="0"/>
              <a:t> of a </a:t>
            </a:r>
            <a:r>
              <a:rPr lang="fr-BE" sz="1600" i="0" kern="0" dirty="0" smtClean="0"/>
              <a:t>questionnaire</a:t>
            </a:r>
            <a:r>
              <a:rPr lang="fr-BE" sz="1600" b="0" i="0" kern="0" dirty="0" smtClean="0"/>
              <a:t> (</a:t>
            </a:r>
            <a:r>
              <a:rPr lang="fr-BE" sz="1600" b="0" i="0" kern="0" dirty="0" err="1" smtClean="0"/>
              <a:t>need</a:t>
            </a:r>
            <a:r>
              <a:rPr lang="fr-BE" sz="1600" b="0" i="0" kern="0" dirty="0" smtClean="0"/>
              <a:t> for data collection </a:t>
            </a:r>
            <a:r>
              <a:rPr lang="fr-BE" sz="1600" b="0" i="0" kern="0" dirty="0" err="1" smtClean="0"/>
              <a:t>from</a:t>
            </a:r>
            <a:r>
              <a:rPr lang="fr-BE" sz="1600" b="0" i="0" kern="0" dirty="0" smtClean="0"/>
              <a:t> a </a:t>
            </a:r>
            <a:r>
              <a:rPr lang="fr-BE" sz="1600" b="0" i="0" kern="0" dirty="0" err="1" smtClean="0"/>
              <a:t>number</a:t>
            </a:r>
            <a:r>
              <a:rPr lang="fr-BE" sz="1600" b="0" i="0" kern="0" dirty="0" smtClean="0"/>
              <a:t> of </a:t>
            </a:r>
            <a:r>
              <a:rPr lang="fr-BE" sz="1600" b="0" i="0" kern="0" dirty="0" err="1" smtClean="0"/>
              <a:t>different</a:t>
            </a:r>
            <a:r>
              <a:rPr lang="fr-BE" sz="1600" b="0" i="0" kern="0" dirty="0" smtClean="0"/>
              <a:t> </a:t>
            </a:r>
            <a:r>
              <a:rPr lang="fr-BE" sz="1600" b="0" i="0" kern="0" dirty="0" err="1" smtClean="0"/>
              <a:t>stakeholders</a:t>
            </a:r>
            <a:r>
              <a:rPr lang="fr-BE" sz="1600" b="0" i="0" kern="0" dirty="0" smtClean="0"/>
              <a:t>)</a:t>
            </a:r>
          </a:p>
          <a:p>
            <a:pPr marL="400050" lvl="1" indent="0"/>
            <a:r>
              <a:rPr lang="fr-BE" sz="1600" b="0" kern="0" dirty="0"/>
              <a:t> </a:t>
            </a:r>
            <a:r>
              <a:rPr lang="fr-BE" sz="1600" b="0" kern="0" dirty="0" smtClean="0"/>
              <a:t>OLEUM </a:t>
            </a:r>
            <a:r>
              <a:rPr lang="fr-BE" sz="1600" kern="0" dirty="0" smtClean="0"/>
              <a:t>position </a:t>
            </a:r>
            <a:r>
              <a:rPr lang="fr-BE" sz="1600" kern="0" dirty="0" err="1" smtClean="0"/>
              <a:t>paper</a:t>
            </a:r>
            <a:r>
              <a:rPr lang="fr-BE" sz="1600" kern="0" dirty="0" smtClean="0"/>
              <a:t> </a:t>
            </a:r>
            <a:r>
              <a:rPr lang="fr-BE" sz="1600" b="0" kern="0" dirty="0" smtClean="0"/>
              <a:t>on normative </a:t>
            </a:r>
            <a:r>
              <a:rPr lang="fr-BE" sz="1600" b="0" kern="0" dirty="0" err="1" smtClean="0"/>
              <a:t>failures</a:t>
            </a:r>
            <a:r>
              <a:rPr lang="fr-BE" sz="1600" b="0" kern="0" dirty="0" smtClean="0"/>
              <a:t> and </a:t>
            </a:r>
            <a:r>
              <a:rPr lang="fr-BE" sz="1600" b="0" kern="0" dirty="0" err="1" smtClean="0"/>
              <a:t>inappropriateness</a:t>
            </a:r>
            <a:r>
              <a:rPr lang="fr-BE" sz="1600" b="0" kern="0" dirty="0" smtClean="0"/>
              <a:t> (</a:t>
            </a:r>
            <a:r>
              <a:rPr lang="fr-BE" sz="1600" b="0" kern="0" dirty="0" err="1" smtClean="0"/>
              <a:t>month</a:t>
            </a:r>
            <a:r>
              <a:rPr lang="fr-BE" sz="1600" b="0" kern="0" dirty="0" smtClean="0"/>
              <a:t> 9).</a:t>
            </a:r>
          </a:p>
          <a:p>
            <a:pPr marL="0" lvl="1" indent="0">
              <a:buClr>
                <a:schemeClr val="bg1"/>
              </a:buClr>
              <a:buNone/>
            </a:pPr>
            <a:r>
              <a:rPr lang="fr-BE" b="0" kern="0" dirty="0" smtClean="0"/>
              <a:t>WP3:Analytical solutions </a:t>
            </a:r>
            <a:r>
              <a:rPr lang="fr-BE" b="0" kern="0" dirty="0" err="1" smtClean="0"/>
              <a:t>addressing</a:t>
            </a:r>
            <a:r>
              <a:rPr lang="fr-BE" b="0" kern="0" dirty="0" smtClean="0"/>
              <a:t> OO </a:t>
            </a:r>
            <a:r>
              <a:rPr lang="fr-BE" b="0" kern="0" dirty="0" err="1" smtClean="0"/>
              <a:t>quality</a:t>
            </a:r>
            <a:r>
              <a:rPr lang="fr-BE" b="0" kern="0" dirty="0" smtClean="0"/>
              <a:t> issues</a:t>
            </a:r>
            <a:endParaRPr lang="fr-BE" b="0" kern="0" dirty="0"/>
          </a:p>
          <a:p>
            <a:pPr marL="400050" lvl="1" indent="0"/>
            <a:r>
              <a:rPr lang="fr-BE" sz="1600" b="0" kern="0" dirty="0" smtClean="0"/>
              <a:t> </a:t>
            </a:r>
            <a:r>
              <a:rPr lang="fr-BE" sz="1600" kern="0" dirty="0" err="1" smtClean="0"/>
              <a:t>Sampling</a:t>
            </a:r>
            <a:r>
              <a:rPr lang="fr-BE" sz="1600" kern="0" dirty="0" smtClean="0"/>
              <a:t> </a:t>
            </a:r>
            <a:r>
              <a:rPr lang="fr-BE" sz="1600" kern="0" dirty="0" err="1"/>
              <a:t>protocol</a:t>
            </a:r>
            <a:r>
              <a:rPr lang="fr-BE" sz="1600" kern="0" dirty="0"/>
              <a:t> </a:t>
            </a:r>
            <a:r>
              <a:rPr lang="fr-BE" sz="1600" b="0" kern="0" dirty="0"/>
              <a:t>has been </a:t>
            </a:r>
            <a:r>
              <a:rPr lang="fr-BE" sz="1600" b="0" kern="0" dirty="0" err="1"/>
              <a:t>realised</a:t>
            </a:r>
            <a:r>
              <a:rPr lang="fr-BE" sz="1600" b="0" kern="0" dirty="0"/>
              <a:t> </a:t>
            </a:r>
            <a:r>
              <a:rPr lang="fr-BE" sz="1600" b="0" kern="0" dirty="0" err="1"/>
              <a:t>after</a:t>
            </a:r>
            <a:r>
              <a:rPr lang="fr-BE" sz="1600" b="0" kern="0" dirty="0"/>
              <a:t> discussion </a:t>
            </a:r>
            <a:r>
              <a:rPr lang="fr-BE" sz="1600" b="0" kern="0" dirty="0" err="1"/>
              <a:t>with</a:t>
            </a:r>
            <a:r>
              <a:rPr lang="fr-BE" sz="1600" b="0" kern="0" dirty="0"/>
              <a:t> all </a:t>
            </a:r>
            <a:r>
              <a:rPr lang="fr-BE" sz="1600" b="0" kern="0" dirty="0" err="1"/>
              <a:t>partners</a:t>
            </a:r>
            <a:r>
              <a:rPr lang="fr-BE" sz="1600" b="0" kern="0" dirty="0"/>
              <a:t>.</a:t>
            </a:r>
          </a:p>
          <a:p>
            <a:pPr marL="400050" lvl="1" indent="0"/>
            <a:r>
              <a:rPr lang="fr-BE" sz="1600" b="0" kern="0" dirty="0" smtClean="0"/>
              <a:t> </a:t>
            </a:r>
            <a:r>
              <a:rPr lang="fr-BE" sz="1600" b="0" kern="0" dirty="0" err="1" smtClean="0"/>
              <a:t>Samples</a:t>
            </a:r>
            <a:r>
              <a:rPr lang="fr-BE" sz="1600" b="0" kern="0" dirty="0" smtClean="0"/>
              <a:t> </a:t>
            </a:r>
            <a:r>
              <a:rPr lang="fr-BE" sz="1600" b="0" kern="0" dirty="0"/>
              <a:t>for </a:t>
            </a:r>
            <a:r>
              <a:rPr lang="fr-BE" sz="1600" b="0" kern="0" dirty="0" err="1"/>
              <a:t>studies</a:t>
            </a:r>
            <a:r>
              <a:rPr lang="fr-BE" sz="1600" b="0" kern="0" dirty="0"/>
              <a:t> on </a:t>
            </a:r>
            <a:r>
              <a:rPr lang="fr-BE" sz="1600" kern="0" dirty="0"/>
              <a:t>volatiles</a:t>
            </a:r>
            <a:r>
              <a:rPr lang="fr-BE" sz="1600" b="0" kern="0" dirty="0"/>
              <a:t> are </a:t>
            </a:r>
            <a:r>
              <a:rPr lang="fr-BE" sz="1600" b="0" kern="0" dirty="0" err="1"/>
              <a:t>being</a:t>
            </a:r>
            <a:r>
              <a:rPr lang="fr-BE" sz="1600" b="0" kern="0" dirty="0"/>
              <a:t> </a:t>
            </a:r>
            <a:r>
              <a:rPr lang="fr-BE" sz="1600" b="0" kern="0" dirty="0" err="1"/>
              <a:t>collected</a:t>
            </a:r>
            <a:r>
              <a:rPr lang="fr-BE" sz="1600" b="0" kern="0" dirty="0"/>
              <a:t> by </a:t>
            </a:r>
            <a:r>
              <a:rPr lang="fr-BE" sz="1600" b="0" kern="0" dirty="0" err="1"/>
              <a:t>sensory</a:t>
            </a:r>
            <a:r>
              <a:rPr lang="fr-BE" sz="1600" b="0" kern="0" dirty="0"/>
              <a:t> panels.</a:t>
            </a:r>
          </a:p>
          <a:p>
            <a:pPr marL="400050" lvl="1" indent="0"/>
            <a:r>
              <a:rPr lang="fr-BE" sz="1600" b="0" kern="0" dirty="0" smtClean="0"/>
              <a:t> </a:t>
            </a:r>
            <a:r>
              <a:rPr lang="fr-BE" sz="1600" b="0" kern="0" dirty="0" err="1" smtClean="0"/>
              <a:t>Samples</a:t>
            </a:r>
            <a:r>
              <a:rPr lang="fr-BE" sz="1600" b="0" kern="0" dirty="0" smtClean="0"/>
              <a:t> </a:t>
            </a:r>
            <a:r>
              <a:rPr lang="fr-BE" sz="1600" b="0" kern="0" dirty="0"/>
              <a:t>for </a:t>
            </a:r>
            <a:r>
              <a:rPr lang="fr-BE" sz="1600" kern="0" dirty="0" err="1"/>
              <a:t>phenol</a:t>
            </a:r>
            <a:r>
              <a:rPr lang="fr-BE" sz="1600" kern="0" dirty="0"/>
              <a:t> analyses </a:t>
            </a:r>
            <a:r>
              <a:rPr lang="fr-BE" sz="1600" b="0" kern="0" dirty="0"/>
              <a:t>have </a:t>
            </a:r>
            <a:r>
              <a:rPr lang="fr-BE" sz="1600" b="0" kern="0" dirty="0" err="1"/>
              <a:t>already</a:t>
            </a:r>
            <a:r>
              <a:rPr lang="fr-BE" sz="1600" b="0" kern="0" dirty="0"/>
              <a:t> been </a:t>
            </a:r>
            <a:r>
              <a:rPr lang="fr-BE" sz="1600" b="0" kern="0" dirty="0" err="1"/>
              <a:t>collected</a:t>
            </a:r>
            <a:r>
              <a:rPr lang="fr-BE" sz="1600" b="0" kern="0" dirty="0"/>
              <a:t> and </a:t>
            </a:r>
            <a:r>
              <a:rPr lang="fr-BE" sz="1600" b="0" kern="0" dirty="0" err="1"/>
              <a:t>shipped</a:t>
            </a:r>
            <a:r>
              <a:rPr lang="fr-BE" sz="1600" b="0" kern="0" dirty="0"/>
              <a:t> to </a:t>
            </a:r>
            <a:r>
              <a:rPr lang="fr-BE" sz="1600" b="0" kern="0" dirty="0" err="1"/>
              <a:t>partners</a:t>
            </a:r>
            <a:r>
              <a:rPr lang="fr-BE" sz="1600" b="0" kern="0" dirty="0" smtClean="0"/>
              <a:t>.</a:t>
            </a:r>
          </a:p>
          <a:p>
            <a:pPr marL="400050" lvl="1" indent="0"/>
            <a:r>
              <a:rPr lang="fr-BE" sz="1600" b="0" kern="0" dirty="0"/>
              <a:t> </a:t>
            </a:r>
            <a:r>
              <a:rPr lang="fr-BE" sz="1600" b="0" kern="0" dirty="0" smtClean="0"/>
              <a:t>The </a:t>
            </a:r>
            <a:r>
              <a:rPr lang="fr-BE" sz="1600" kern="0" dirty="0" err="1" smtClean="0"/>
              <a:t>protocols</a:t>
            </a:r>
            <a:r>
              <a:rPr lang="fr-BE" sz="1600" kern="0" dirty="0" smtClean="0"/>
              <a:t> of </a:t>
            </a:r>
            <a:r>
              <a:rPr lang="fr-BE" sz="1600" kern="0" dirty="0" err="1" smtClean="0"/>
              <a:t>proposed</a:t>
            </a:r>
            <a:r>
              <a:rPr lang="fr-BE" sz="1600" kern="0" dirty="0" smtClean="0"/>
              <a:t> </a:t>
            </a:r>
            <a:r>
              <a:rPr lang="fr-BE" sz="1600" kern="0" dirty="0" err="1" smtClean="0"/>
              <a:t>methods</a:t>
            </a:r>
            <a:r>
              <a:rPr lang="fr-BE" sz="1600" b="0" kern="0" dirty="0" smtClean="0"/>
              <a:t> have been </a:t>
            </a:r>
            <a:r>
              <a:rPr lang="fr-BE" sz="1600" b="0" kern="0" dirty="0" err="1" smtClean="0"/>
              <a:t>collected</a:t>
            </a:r>
            <a:r>
              <a:rPr lang="fr-BE" sz="1600" b="0" kern="0" dirty="0" smtClean="0"/>
              <a:t> and </a:t>
            </a:r>
            <a:r>
              <a:rPr lang="fr-BE" sz="1600" b="0" kern="0" dirty="0" err="1" smtClean="0"/>
              <a:t>they</a:t>
            </a:r>
            <a:r>
              <a:rPr lang="fr-BE" sz="1600" b="0" kern="0" dirty="0" smtClean="0"/>
              <a:t> are </a:t>
            </a:r>
            <a:r>
              <a:rPr lang="fr-BE" sz="1600" b="0" kern="0" dirty="0" err="1" smtClean="0"/>
              <a:t>serving</a:t>
            </a:r>
            <a:r>
              <a:rPr lang="fr-BE" sz="1600" b="0" kern="0" dirty="0" smtClean="0"/>
              <a:t> to organise the </a:t>
            </a:r>
            <a:r>
              <a:rPr lang="fr-BE" sz="1600" b="0" kern="0" dirty="0" err="1" smtClean="0"/>
              <a:t>work</a:t>
            </a:r>
            <a:r>
              <a:rPr lang="fr-BE" sz="1600" b="0" kern="0" dirty="0" smtClean="0"/>
              <a:t>.</a:t>
            </a:r>
            <a:endParaRPr lang="fr-BE" sz="1600" b="0" kern="0" dirty="0"/>
          </a:p>
          <a:p>
            <a:pPr marL="400050" lvl="1" indent="0">
              <a:buNone/>
            </a:pPr>
            <a:endParaRPr lang="fr-BE" sz="1600" i="0" kern="0" dirty="0" smtClean="0"/>
          </a:p>
          <a:p>
            <a:pPr>
              <a:buFont typeface="Arial" panose="020B0604020202020204" pitchFamily="34" charset="0"/>
              <a:buChar char="•"/>
            </a:pPr>
            <a:r>
              <a:rPr lang="fr-BE" sz="2000" i="0" kern="0" dirty="0"/>
              <a:t>	</a:t>
            </a:r>
            <a:r>
              <a:rPr lang="fr-BE" sz="2000" i="0" kern="0" dirty="0" smtClean="0"/>
              <a:t>	</a:t>
            </a:r>
            <a:endParaRPr lang="en-GB" sz="2000" i="0" kern="0" dirty="0" smtClean="0"/>
          </a:p>
          <a:p>
            <a:pPr marL="0" indent="0">
              <a:buFontTx/>
              <a:buNone/>
            </a:pPr>
            <a:endParaRPr lang="en-GB" sz="2000" i="0" kern="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15</a:t>
            </a:fld>
            <a:endParaRPr lang="en-GB" altLang="en-US"/>
          </a:p>
        </p:txBody>
      </p:sp>
    </p:spTree>
    <p:extLst>
      <p:ext uri="{BB962C8B-B14F-4D97-AF65-F5344CB8AC3E}">
        <p14:creationId xmlns:p14="http://schemas.microsoft.com/office/powerpoint/2010/main" val="2291622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0" indent="0">
              <a:buNone/>
            </a:pPr>
            <a:endParaRPr lang="en-US" altLang="en-US" dirty="0" smtClean="0"/>
          </a:p>
          <a:p>
            <a:pPr marL="0" indent="0">
              <a:buNone/>
            </a:pPr>
            <a:endParaRPr lang="en-US" altLang="en-US" dirty="0" smtClean="0"/>
          </a:p>
        </p:txBody>
      </p:sp>
      <p:sp>
        <p:nvSpPr>
          <p:cNvPr id="4" name="Rectangle 3"/>
          <p:cNvSpPr txBox="1">
            <a:spLocks noChangeArrowheads="1"/>
          </p:cNvSpPr>
          <p:nvPr/>
        </p:nvSpPr>
        <p:spPr bwMode="auto">
          <a:xfrm>
            <a:off x="609600" y="1484784"/>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Tx/>
              <a:buNone/>
            </a:pPr>
            <a:r>
              <a:rPr lang="fr-BE" sz="2000" i="0" kern="0" dirty="0" smtClean="0"/>
              <a:t>WP4: </a:t>
            </a:r>
            <a:r>
              <a:rPr lang="fr-BE" sz="2000" i="0" kern="0" dirty="0" err="1" smtClean="0"/>
              <a:t>Analytical</a:t>
            </a:r>
            <a:r>
              <a:rPr lang="fr-BE" sz="2000" i="0" kern="0" dirty="0" smtClean="0"/>
              <a:t> solutions </a:t>
            </a:r>
            <a:r>
              <a:rPr lang="fr-BE" sz="2000" i="0" kern="0" dirty="0" err="1" smtClean="0"/>
              <a:t>addressing</a:t>
            </a:r>
            <a:r>
              <a:rPr lang="fr-BE" sz="2000" i="0" kern="0" dirty="0" smtClean="0"/>
              <a:t> OO authentification issues</a:t>
            </a:r>
          </a:p>
          <a:p>
            <a:pPr marL="400050" lvl="1" indent="0"/>
            <a:r>
              <a:rPr lang="fr-BE" sz="1600" b="0" kern="0" dirty="0"/>
              <a:t> P</a:t>
            </a:r>
            <a:r>
              <a:rPr lang="fr-BE" sz="1600" b="0" i="0" kern="0" dirty="0" smtClean="0"/>
              <a:t>rotocol for </a:t>
            </a:r>
            <a:r>
              <a:rPr lang="fr-BE" sz="1600" b="0" i="0" kern="0" dirty="0" err="1" smtClean="0"/>
              <a:t>assessing</a:t>
            </a:r>
            <a:r>
              <a:rPr lang="fr-BE" sz="1600" b="0" i="0" kern="0" dirty="0" smtClean="0"/>
              <a:t> </a:t>
            </a:r>
            <a:r>
              <a:rPr lang="fr-BE" sz="1600" b="0" i="0" kern="0" dirty="0" err="1" smtClean="0"/>
              <a:t>homogeneity</a:t>
            </a:r>
            <a:r>
              <a:rPr lang="fr-BE" sz="1600" b="0" i="0" kern="0" dirty="0" smtClean="0"/>
              <a:t> and </a:t>
            </a:r>
            <a:r>
              <a:rPr lang="fr-BE" sz="1600" b="0" i="0" kern="0" dirty="0" err="1" smtClean="0"/>
              <a:t>representativeness</a:t>
            </a:r>
            <a:r>
              <a:rPr lang="fr-BE" sz="1600" b="0" i="0" kern="0" dirty="0" smtClean="0"/>
              <a:t> of </a:t>
            </a:r>
            <a:r>
              <a:rPr lang="fr-BE" sz="1600" b="0" i="0" kern="0" dirty="0" err="1" smtClean="0"/>
              <a:t>samples</a:t>
            </a:r>
            <a:r>
              <a:rPr lang="fr-BE" sz="1600" b="0" i="0" kern="0" dirty="0" smtClean="0"/>
              <a:t>/</a:t>
            </a:r>
            <a:r>
              <a:rPr lang="fr-BE" sz="1600" b="0" i="0" kern="0" dirty="0" err="1" smtClean="0"/>
              <a:t>blends</a:t>
            </a:r>
            <a:r>
              <a:rPr lang="fr-BE" sz="1600" b="0" i="0" kern="0" dirty="0" smtClean="0"/>
              <a:t> has been </a:t>
            </a:r>
            <a:r>
              <a:rPr lang="fr-BE" sz="1600" b="0" i="0" kern="0" dirty="0" err="1" smtClean="0"/>
              <a:t>realised</a:t>
            </a:r>
            <a:r>
              <a:rPr lang="fr-BE" sz="1600" b="0" i="0" kern="0" dirty="0" smtClean="0"/>
              <a:t>.</a:t>
            </a:r>
          </a:p>
          <a:p>
            <a:pPr marL="400050" lvl="1" indent="0"/>
            <a:r>
              <a:rPr lang="fr-BE" sz="1600" b="0" kern="0" dirty="0" smtClean="0"/>
              <a:t> </a:t>
            </a:r>
            <a:r>
              <a:rPr lang="fr-BE" sz="1600" b="0" kern="0" dirty="0" err="1" smtClean="0"/>
              <a:t>Lab</a:t>
            </a:r>
            <a:r>
              <a:rPr lang="fr-BE" sz="1600" b="0" kern="0" dirty="0" smtClean="0"/>
              <a:t> </a:t>
            </a:r>
            <a:r>
              <a:rPr lang="fr-BE" sz="1600" b="0" kern="0" dirty="0" err="1" smtClean="0"/>
              <a:t>scale</a:t>
            </a:r>
            <a:r>
              <a:rPr lang="fr-BE" sz="1600" b="0" kern="0" dirty="0" smtClean="0"/>
              <a:t> conditions to </a:t>
            </a:r>
            <a:r>
              <a:rPr lang="fr-BE" sz="1600" b="0" kern="0" dirty="0" err="1" smtClean="0"/>
              <a:t>produce</a:t>
            </a:r>
            <a:r>
              <a:rPr lang="fr-BE" sz="1600" b="0" kern="0" dirty="0" smtClean="0"/>
              <a:t> soft-</a:t>
            </a:r>
            <a:r>
              <a:rPr lang="fr-BE" sz="1600" b="0" kern="0" dirty="0" err="1" smtClean="0"/>
              <a:t>deodorised</a:t>
            </a:r>
            <a:r>
              <a:rPr lang="fr-BE" sz="1600" b="0" kern="0" dirty="0" smtClean="0"/>
              <a:t> </a:t>
            </a:r>
            <a:r>
              <a:rPr lang="fr-BE" sz="1600" b="0" kern="0" dirty="0" err="1" smtClean="0"/>
              <a:t>OOs</a:t>
            </a:r>
            <a:r>
              <a:rPr lang="fr-BE" sz="1600" b="0" kern="0" dirty="0" smtClean="0"/>
              <a:t> are </a:t>
            </a:r>
            <a:r>
              <a:rPr lang="fr-BE" sz="1600" b="0" kern="0" dirty="0" err="1" smtClean="0"/>
              <a:t>under</a:t>
            </a:r>
            <a:r>
              <a:rPr lang="fr-BE" sz="1600" b="0" kern="0" dirty="0" smtClean="0"/>
              <a:t> investigation.</a:t>
            </a:r>
          </a:p>
          <a:p>
            <a:pPr marL="400050" lvl="1" indent="0"/>
            <a:r>
              <a:rPr lang="fr-BE" sz="1600" b="0" kern="0" dirty="0" smtClean="0"/>
              <a:t> </a:t>
            </a:r>
            <a:r>
              <a:rPr lang="fr-BE" sz="1600" b="0" kern="0" dirty="0" err="1" smtClean="0"/>
              <a:t>Samples</a:t>
            </a:r>
            <a:r>
              <a:rPr lang="fr-BE" sz="1600" b="0" kern="0" dirty="0" smtClean="0"/>
              <a:t> for </a:t>
            </a:r>
            <a:r>
              <a:rPr lang="fr-BE" sz="1600" b="0" kern="0" dirty="0" err="1" smtClean="0"/>
              <a:t>preparing</a:t>
            </a:r>
            <a:r>
              <a:rPr lang="fr-BE" sz="1600" b="0" kern="0" dirty="0" smtClean="0"/>
              <a:t> </a:t>
            </a:r>
            <a:r>
              <a:rPr lang="fr-BE" sz="1600" b="0" kern="0" dirty="0" err="1" smtClean="0"/>
              <a:t>illegal</a:t>
            </a:r>
            <a:r>
              <a:rPr lang="fr-BE" sz="1600" b="0" kern="0" dirty="0" smtClean="0"/>
              <a:t> </a:t>
            </a:r>
            <a:r>
              <a:rPr lang="fr-BE" sz="1600" b="0" kern="0" dirty="0" err="1" smtClean="0"/>
              <a:t>blends</a:t>
            </a:r>
            <a:r>
              <a:rPr lang="fr-BE" sz="1600" b="0" kern="0" dirty="0" smtClean="0"/>
              <a:t> are </a:t>
            </a:r>
            <a:r>
              <a:rPr lang="fr-BE" sz="1600" b="0" kern="0" dirty="0" err="1" smtClean="0"/>
              <a:t>being</a:t>
            </a:r>
            <a:r>
              <a:rPr lang="fr-BE" sz="1600" b="0" kern="0" dirty="0" smtClean="0"/>
              <a:t> </a:t>
            </a:r>
            <a:r>
              <a:rPr lang="fr-BE" sz="1600" b="0" kern="0" dirty="0" err="1" smtClean="0"/>
              <a:t>collected</a:t>
            </a:r>
            <a:r>
              <a:rPr lang="fr-BE" sz="1600" b="0" kern="0" dirty="0" smtClean="0"/>
              <a:t>.</a:t>
            </a:r>
          </a:p>
          <a:p>
            <a:pPr marL="400050" lvl="1" indent="0"/>
            <a:r>
              <a:rPr lang="fr-BE" sz="1600" b="0" kern="0" dirty="0" smtClean="0"/>
              <a:t> </a:t>
            </a:r>
            <a:r>
              <a:rPr lang="fr-BE" sz="1600" b="0" kern="0" dirty="0" err="1" smtClean="0"/>
              <a:t>Samples</a:t>
            </a:r>
            <a:r>
              <a:rPr lang="fr-BE" sz="1600" b="0" kern="0" dirty="0" smtClean="0"/>
              <a:t> for </a:t>
            </a:r>
            <a:r>
              <a:rPr lang="fr-BE" sz="1600" b="0" kern="0" dirty="0" err="1" smtClean="0"/>
              <a:t>assessing</a:t>
            </a:r>
            <a:r>
              <a:rPr lang="fr-BE" sz="1600" b="0" kern="0" dirty="0" smtClean="0"/>
              <a:t> </a:t>
            </a:r>
            <a:r>
              <a:rPr lang="fr-BE" sz="1600" b="0" kern="0" dirty="0" err="1" smtClean="0"/>
              <a:t>geographical</a:t>
            </a:r>
            <a:r>
              <a:rPr lang="fr-BE" sz="1600" b="0" kern="0" dirty="0" smtClean="0"/>
              <a:t> </a:t>
            </a:r>
            <a:r>
              <a:rPr lang="fr-BE" sz="1600" b="0" kern="0" dirty="0" err="1" smtClean="0"/>
              <a:t>origin</a:t>
            </a:r>
            <a:r>
              <a:rPr lang="fr-BE" sz="1600" b="0" kern="0" dirty="0" smtClean="0"/>
              <a:t> are </a:t>
            </a:r>
            <a:r>
              <a:rPr lang="fr-BE" sz="1600" b="0" kern="0" dirty="0" err="1" smtClean="0"/>
              <a:t>being</a:t>
            </a:r>
            <a:r>
              <a:rPr lang="fr-BE" sz="1600" b="0" kern="0" dirty="0" smtClean="0"/>
              <a:t> </a:t>
            </a:r>
            <a:r>
              <a:rPr lang="fr-BE" sz="1600" b="0" kern="0" dirty="0" err="1" smtClean="0"/>
              <a:t>collected</a:t>
            </a:r>
            <a:r>
              <a:rPr lang="fr-BE" sz="1600" b="0" kern="0" dirty="0" smtClean="0"/>
              <a:t>.</a:t>
            </a:r>
          </a:p>
          <a:p>
            <a:pPr marL="400050" lvl="1" indent="0">
              <a:buNone/>
            </a:pPr>
            <a:endParaRPr lang="fr-BE" sz="1600" b="0" kern="0" dirty="0" smtClean="0"/>
          </a:p>
          <a:p>
            <a:pPr marL="0" lvl="1" indent="0">
              <a:buClr>
                <a:schemeClr val="bg1"/>
              </a:buClr>
              <a:buNone/>
            </a:pPr>
            <a:r>
              <a:rPr lang="fr-BE" b="0" kern="0" dirty="0" smtClean="0"/>
              <a:t>WP7:Dissemination and communication</a:t>
            </a:r>
          </a:p>
          <a:p>
            <a:pPr marL="400050" lvl="1" indent="0"/>
            <a:r>
              <a:rPr lang="fr-BE" sz="1600" b="0" kern="0" dirty="0" smtClean="0"/>
              <a:t> Initial </a:t>
            </a:r>
            <a:r>
              <a:rPr lang="fr-BE" sz="1600" b="0" kern="0" dirty="0" err="1" smtClean="0"/>
              <a:t>dissemination</a:t>
            </a:r>
            <a:r>
              <a:rPr lang="fr-BE" sz="1600" b="0" kern="0" dirty="0" smtClean="0"/>
              <a:t> and communication plan </a:t>
            </a:r>
            <a:r>
              <a:rPr lang="fr-BE" sz="1600" b="0" kern="0" dirty="0" err="1" smtClean="0"/>
              <a:t>finalised</a:t>
            </a:r>
            <a:r>
              <a:rPr lang="fr-BE" sz="1600" b="0" kern="0" dirty="0" smtClean="0"/>
              <a:t>.</a:t>
            </a:r>
          </a:p>
          <a:p>
            <a:pPr marL="400050" lvl="1" indent="0"/>
            <a:r>
              <a:rPr lang="fr-BE" sz="1600" b="0" kern="0" dirty="0" smtClean="0"/>
              <a:t> Project logo and </a:t>
            </a:r>
            <a:r>
              <a:rPr lang="fr-BE" sz="1600" b="0" kern="0" dirty="0" err="1" smtClean="0"/>
              <a:t>graphic</a:t>
            </a:r>
            <a:r>
              <a:rPr lang="fr-BE" sz="1600" b="0" kern="0" dirty="0" smtClean="0"/>
              <a:t> </a:t>
            </a:r>
            <a:r>
              <a:rPr lang="fr-BE" sz="1600" b="0" kern="0" dirty="0" err="1" smtClean="0"/>
              <a:t>identity</a:t>
            </a:r>
            <a:r>
              <a:rPr lang="fr-BE" sz="1600" b="0" kern="0" dirty="0" smtClean="0"/>
              <a:t> </a:t>
            </a:r>
            <a:r>
              <a:rPr lang="fr-BE" sz="1600" b="0" kern="0" dirty="0" err="1" smtClean="0"/>
              <a:t>developed</a:t>
            </a:r>
            <a:r>
              <a:rPr lang="fr-BE" sz="1600" b="0" kern="0" dirty="0" smtClean="0"/>
              <a:t>.</a:t>
            </a:r>
          </a:p>
          <a:p>
            <a:pPr marL="400050" lvl="1" indent="0"/>
            <a:r>
              <a:rPr lang="fr-BE" sz="1600" b="0" kern="0" dirty="0" smtClean="0"/>
              <a:t> Initial </a:t>
            </a:r>
            <a:r>
              <a:rPr lang="fr-BE" sz="1600" b="0" kern="0" dirty="0" err="1" smtClean="0"/>
              <a:t>project</a:t>
            </a:r>
            <a:r>
              <a:rPr lang="fr-BE" sz="1600" b="0" kern="0" dirty="0" smtClean="0"/>
              <a:t> </a:t>
            </a:r>
            <a:r>
              <a:rPr lang="fr-BE" sz="1600" b="0" kern="0" dirty="0" err="1" smtClean="0"/>
              <a:t>website</a:t>
            </a:r>
            <a:r>
              <a:rPr lang="fr-BE" sz="1600" b="0" kern="0" dirty="0" smtClean="0"/>
              <a:t> </a:t>
            </a:r>
            <a:r>
              <a:rPr lang="fr-BE" sz="1600" b="0" kern="0" dirty="0" err="1" smtClean="0"/>
              <a:t>developed</a:t>
            </a:r>
            <a:r>
              <a:rPr lang="fr-BE" sz="1600" b="0" kern="0" dirty="0" smtClean="0"/>
              <a:t>.</a:t>
            </a:r>
          </a:p>
          <a:p>
            <a:pPr marL="400050" lvl="1" indent="0"/>
            <a:r>
              <a:rPr lang="fr-BE" sz="1600" b="0" kern="0" dirty="0" smtClean="0"/>
              <a:t> Publication of Food </a:t>
            </a:r>
            <a:r>
              <a:rPr lang="fr-BE" sz="1600" b="0" kern="0" dirty="0" err="1" smtClean="0"/>
              <a:t>Today</a:t>
            </a:r>
            <a:r>
              <a:rPr lang="fr-BE" sz="1600" b="0" kern="0" dirty="0" smtClean="0"/>
              <a:t> article </a:t>
            </a:r>
            <a:r>
              <a:rPr lang="fr-BE" sz="1600" b="0" kern="0" dirty="0" err="1" smtClean="0"/>
              <a:t>introducing</a:t>
            </a:r>
            <a:r>
              <a:rPr lang="fr-BE" sz="1600" b="0" kern="0" dirty="0" smtClean="0"/>
              <a:t> OLEUM.</a:t>
            </a:r>
          </a:p>
          <a:p>
            <a:pPr marL="400050" lvl="1" indent="0"/>
            <a:r>
              <a:rPr lang="fr-BE" sz="1600" b="0" kern="0" dirty="0" smtClean="0"/>
              <a:t> Multi-</a:t>
            </a:r>
            <a:r>
              <a:rPr lang="fr-BE" sz="1600" b="0" kern="0" dirty="0" err="1" smtClean="0"/>
              <a:t>stakeholder</a:t>
            </a:r>
            <a:r>
              <a:rPr lang="fr-BE" sz="1600" b="0" kern="0" dirty="0" smtClean="0"/>
              <a:t> </a:t>
            </a:r>
            <a:r>
              <a:rPr lang="fr-BE" sz="1600" b="0" kern="0" dirty="0" err="1" smtClean="0"/>
              <a:t>advisory</a:t>
            </a:r>
            <a:r>
              <a:rPr lang="fr-BE" sz="1600" b="0" kern="0" dirty="0" smtClean="0"/>
              <a:t> </a:t>
            </a:r>
            <a:r>
              <a:rPr lang="fr-BE" sz="1600" b="0" kern="0" dirty="0" err="1" smtClean="0"/>
              <a:t>board</a:t>
            </a:r>
            <a:r>
              <a:rPr lang="fr-BE" sz="1600" b="0" kern="0" dirty="0" smtClean="0"/>
              <a:t> </a:t>
            </a:r>
            <a:r>
              <a:rPr lang="fr-BE" sz="1600" b="0" kern="0" dirty="0" err="1" smtClean="0"/>
              <a:t>established</a:t>
            </a:r>
            <a:r>
              <a:rPr lang="fr-BE" sz="1600" b="0" kern="0" dirty="0" smtClean="0"/>
              <a:t>.</a:t>
            </a:r>
          </a:p>
          <a:p>
            <a:pPr marL="400050" lvl="1" indent="0"/>
            <a:r>
              <a:rPr lang="fr-BE" sz="1600" b="0" kern="0" dirty="0" smtClean="0"/>
              <a:t> Production of </a:t>
            </a:r>
            <a:r>
              <a:rPr lang="fr-BE" sz="1600" b="0" kern="0" dirty="0" err="1" smtClean="0"/>
              <a:t>promotional</a:t>
            </a:r>
            <a:r>
              <a:rPr lang="fr-BE" sz="1600" b="0" kern="0" dirty="0" smtClean="0"/>
              <a:t> </a:t>
            </a:r>
            <a:r>
              <a:rPr lang="fr-BE" sz="1600" b="0" kern="0" dirty="0" err="1" smtClean="0"/>
              <a:t>materials</a:t>
            </a:r>
            <a:r>
              <a:rPr lang="fr-BE" sz="1600" b="0" kern="0" dirty="0" smtClean="0"/>
              <a:t> for </a:t>
            </a:r>
            <a:r>
              <a:rPr lang="fr-BE" sz="1600" b="0" kern="0" dirty="0" err="1" smtClean="0"/>
              <a:t>conferences</a:t>
            </a:r>
            <a:r>
              <a:rPr lang="fr-BE" sz="1600" b="0" kern="0" dirty="0" smtClean="0"/>
              <a:t> (</a:t>
            </a:r>
            <a:r>
              <a:rPr lang="fr-BE" sz="1600" b="0" kern="0" dirty="0" err="1" smtClean="0"/>
              <a:t>bookmarks,roll-up</a:t>
            </a:r>
            <a:r>
              <a:rPr lang="fr-BE" sz="1600" b="0" kern="0" dirty="0"/>
              <a:t>)</a:t>
            </a:r>
          </a:p>
          <a:p>
            <a:pPr marL="400050" lvl="1" indent="0"/>
            <a:r>
              <a:rPr lang="fr-BE" sz="1600" b="0" kern="0" dirty="0" smtClean="0"/>
              <a:t> Data management plan in </a:t>
            </a:r>
            <a:r>
              <a:rPr lang="fr-BE" sz="1600" b="0" kern="0" dirty="0" err="1" smtClean="0"/>
              <a:t>development</a:t>
            </a:r>
            <a:endParaRPr lang="fr-BE" sz="1600" b="0" kern="0" dirty="0"/>
          </a:p>
          <a:p>
            <a:pPr marL="400050" lvl="1" indent="0">
              <a:buNone/>
            </a:pPr>
            <a:endParaRPr lang="fr-BE" sz="1600" i="0" kern="0" dirty="0" smtClean="0"/>
          </a:p>
          <a:p>
            <a:pPr>
              <a:buFont typeface="Arial" panose="020B0604020202020204" pitchFamily="34" charset="0"/>
              <a:buChar char="•"/>
            </a:pPr>
            <a:r>
              <a:rPr lang="fr-BE" sz="2000" i="0" kern="0" dirty="0"/>
              <a:t>	</a:t>
            </a:r>
            <a:r>
              <a:rPr lang="fr-BE" sz="2000" i="0" kern="0" dirty="0" smtClean="0"/>
              <a:t>	</a:t>
            </a:r>
            <a:endParaRPr lang="en-GB" sz="2000" i="0" kern="0" dirty="0" smtClean="0"/>
          </a:p>
          <a:p>
            <a:pPr marL="0" indent="0">
              <a:buFontTx/>
              <a:buNone/>
            </a:pPr>
            <a:endParaRPr lang="en-GB" sz="2000" i="0" kern="0" dirty="0"/>
          </a:p>
        </p:txBody>
      </p:sp>
      <p:sp>
        <p:nvSpPr>
          <p:cNvPr id="3" name="Slide Number Placeholder 2"/>
          <p:cNvSpPr>
            <a:spLocks noGrp="1"/>
          </p:cNvSpPr>
          <p:nvPr>
            <p:ph type="sldNum" sz="quarter" idx="12"/>
          </p:nvPr>
        </p:nvSpPr>
        <p:spPr/>
        <p:txBody>
          <a:bodyPr/>
          <a:lstStyle/>
          <a:p>
            <a:fld id="{5907FDC0-5A84-404B-BFF1-DAF24DCE6D2B}" type="slidenum">
              <a:rPr lang="en-GB" altLang="en-US" smtClean="0"/>
              <a:pPr/>
              <a:t>16</a:t>
            </a:fld>
            <a:endParaRPr lang="en-GB" altLang="en-US"/>
          </a:p>
        </p:txBody>
      </p:sp>
    </p:spTree>
    <p:extLst>
      <p:ext uri="{BB962C8B-B14F-4D97-AF65-F5344CB8AC3E}">
        <p14:creationId xmlns:p14="http://schemas.microsoft.com/office/powerpoint/2010/main" val="3493874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0" indent="0">
              <a:buNone/>
            </a:pPr>
            <a:endParaRPr lang="en-US" altLang="en-US" dirty="0" smtClean="0"/>
          </a:p>
          <a:p>
            <a:pPr marL="0" indent="0">
              <a:buNone/>
            </a:pPr>
            <a:endParaRPr lang="en-US" altLang="en-US" dirty="0" smtClean="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dirty="0" smtClean="0"/>
              <a:t>State of play		</a:t>
            </a:r>
            <a:endParaRPr lang="en-US" altLang="en-US" dirty="0"/>
          </a:p>
        </p:txBody>
      </p:sp>
      <p:sp>
        <p:nvSpPr>
          <p:cNvPr id="4" name="Rectangle 3"/>
          <p:cNvSpPr txBox="1">
            <a:spLocks noChangeArrowheads="1"/>
          </p:cNvSpPr>
          <p:nvPr/>
        </p:nvSpPr>
        <p:spPr bwMode="auto">
          <a:xfrm>
            <a:off x="609600" y="2420888"/>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buFontTx/>
              <a:buNone/>
            </a:pPr>
            <a:r>
              <a:rPr lang="en-GB" sz="2000" i="0" kern="0" dirty="0" smtClean="0"/>
              <a:t>On 12-13 October 2016, Oleum hold its kick-off meeting in Bologna (to fine tune organisation and working method –Sampling)</a:t>
            </a:r>
          </a:p>
          <a:p>
            <a:pPr marL="0" indent="0">
              <a:buFontTx/>
              <a:buNone/>
            </a:pPr>
            <a:r>
              <a:rPr lang="en-GB" sz="2000" i="0" kern="0" dirty="0" smtClean="0"/>
              <a:t>On </a:t>
            </a:r>
            <a:r>
              <a:rPr lang="en-GB" sz="2000" i="0" kern="0" dirty="0"/>
              <a:t>23 -24 February 2017, OLEUM partners joined a technical project meeting hosted by the </a:t>
            </a:r>
            <a:r>
              <a:rPr lang="en-GB" sz="2000" i="0" kern="0" dirty="0" err="1"/>
              <a:t>Instituto</a:t>
            </a:r>
            <a:r>
              <a:rPr lang="en-GB" sz="2000" i="0" kern="0" dirty="0"/>
              <a:t> de la </a:t>
            </a:r>
            <a:r>
              <a:rPr lang="en-GB" sz="2000" i="0" kern="0" dirty="0" err="1"/>
              <a:t>Grasa</a:t>
            </a:r>
            <a:r>
              <a:rPr lang="en-GB" sz="2000" i="0" kern="0" dirty="0"/>
              <a:t> (CSIC) in Seville Spain.</a:t>
            </a:r>
          </a:p>
          <a:p>
            <a:pPr marL="0" indent="0">
              <a:buFontTx/>
              <a:buNone/>
            </a:pPr>
            <a:endParaRPr lang="en-GB" sz="2000" i="0" kern="0" dirty="0"/>
          </a:p>
          <a:p>
            <a:pPr marL="0" indent="0">
              <a:buFontTx/>
              <a:buNone/>
            </a:pPr>
            <a:r>
              <a:rPr lang="en-GB" sz="2000" i="0" kern="0" dirty="0"/>
              <a:t>The </a:t>
            </a:r>
            <a:r>
              <a:rPr lang="en-GB" sz="2000" b="1" i="0" kern="0" dirty="0"/>
              <a:t>next project meeting</a:t>
            </a:r>
            <a:r>
              <a:rPr lang="en-GB" sz="2000" i="0" kern="0" dirty="0"/>
              <a:t> will be held in </a:t>
            </a:r>
            <a:r>
              <a:rPr lang="en-GB" sz="2000" b="1" i="0" kern="0" dirty="0"/>
              <a:t>Thessaloniki</a:t>
            </a:r>
            <a:r>
              <a:rPr lang="en-GB" sz="2000" i="0" kern="0" dirty="0"/>
              <a:t> on </a:t>
            </a:r>
            <a:r>
              <a:rPr lang="en-GB" sz="2000" b="1" i="0" kern="0" dirty="0"/>
              <a:t>4-5 October 2017</a:t>
            </a:r>
            <a:r>
              <a:rPr lang="en-GB" sz="2000" i="0" kern="0" dirty="0"/>
              <a:t> and the Advisory Board members will be invited and involved in a specific discussion session on the OLEUM advancements.</a:t>
            </a:r>
            <a:endParaRPr lang="en-US" altLang="en-US" sz="2000" i="0" kern="0" dirty="0"/>
          </a:p>
          <a:p>
            <a:pPr marL="400050" lvl="1" indent="0">
              <a:buNone/>
            </a:pPr>
            <a:endParaRPr lang="fr-BE" sz="1600" i="0" kern="0" dirty="0" smtClean="0"/>
          </a:p>
          <a:p>
            <a:pPr>
              <a:buFont typeface="Arial" panose="020B0604020202020204" pitchFamily="34" charset="0"/>
              <a:buChar char="•"/>
            </a:pPr>
            <a:r>
              <a:rPr lang="fr-BE" sz="2000" i="0" kern="0" dirty="0"/>
              <a:t>	</a:t>
            </a:r>
            <a:r>
              <a:rPr lang="fr-BE" sz="2000" i="0" kern="0" dirty="0" smtClean="0"/>
              <a:t>	</a:t>
            </a:r>
            <a:endParaRPr lang="en-GB" sz="2000" i="0" kern="0" dirty="0" smtClean="0"/>
          </a:p>
          <a:p>
            <a:pPr marL="0" indent="0">
              <a:buFontTx/>
              <a:buNone/>
            </a:pPr>
            <a:endParaRPr lang="en-GB" sz="2000" i="0" kern="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17</a:t>
            </a:fld>
            <a:endParaRPr lang="en-GB" altLang="en-US"/>
          </a:p>
        </p:txBody>
      </p:sp>
    </p:spTree>
    <p:extLst>
      <p:ext uri="{BB962C8B-B14F-4D97-AF65-F5344CB8AC3E}">
        <p14:creationId xmlns:p14="http://schemas.microsoft.com/office/powerpoint/2010/main" val="13075970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a:xfrm>
            <a:off x="323528" y="3056483"/>
            <a:ext cx="8496498" cy="790575"/>
          </a:xfrm>
        </p:spPr>
        <p:txBody>
          <a:bodyPr/>
          <a:lstStyle/>
          <a:p>
            <a:pPr algn="ctr"/>
            <a:r>
              <a:rPr lang="fr-BE" altLang="en-US" sz="3200" dirty="0" err="1" smtClean="0"/>
              <a:t>Thank</a:t>
            </a:r>
            <a:r>
              <a:rPr lang="fr-BE" altLang="en-US" sz="3200" dirty="0" smtClean="0"/>
              <a:t> </a:t>
            </a:r>
            <a:r>
              <a:rPr lang="fr-BE" altLang="en-US" sz="3200" dirty="0" err="1" smtClean="0"/>
              <a:t>you</a:t>
            </a:r>
            <a:r>
              <a:rPr lang="fr-BE" altLang="en-US" sz="3200" dirty="0" smtClean="0"/>
              <a:t> for </a:t>
            </a:r>
            <a:r>
              <a:rPr lang="fr-BE" altLang="en-US" sz="3200" dirty="0" err="1" smtClean="0"/>
              <a:t>your</a:t>
            </a:r>
            <a:r>
              <a:rPr lang="fr-BE" altLang="en-US" sz="3200" dirty="0" smtClean="0"/>
              <a:t> attention</a:t>
            </a:r>
            <a:endParaRPr lang="en-GB" altLang="en-US" sz="1600" dirty="0"/>
          </a:p>
        </p:txBody>
      </p:sp>
      <p:sp>
        <p:nvSpPr>
          <p:cNvPr id="81926" name="Rectangle 6"/>
          <p:cNvSpPr>
            <a:spLocks noGrp="1" noChangeArrowheads="1"/>
          </p:cNvSpPr>
          <p:nvPr>
            <p:ph type="subTitle" idx="1"/>
          </p:nvPr>
        </p:nvSpPr>
        <p:spPr>
          <a:xfrm>
            <a:off x="323528" y="5228605"/>
            <a:ext cx="8532812" cy="648667"/>
          </a:xfrm>
        </p:spPr>
        <p:txBody>
          <a:bodyPr/>
          <a:lstStyle/>
          <a:p>
            <a:pPr algn="r"/>
            <a:r>
              <a:rPr lang="fr-BE" altLang="en-US" sz="2400" b="0" dirty="0" smtClean="0"/>
              <a:t>More info: </a:t>
            </a:r>
            <a:r>
              <a:rPr lang="fr-BE" altLang="en-US" sz="2400" b="0" dirty="0" smtClean="0">
                <a:hlinkClick r:id="rId3"/>
              </a:rPr>
              <a:t>www.oleumproject.eu</a:t>
            </a:r>
            <a:endParaRPr lang="fr-BE" altLang="en-US" sz="2400" b="0" dirty="0" smtClean="0"/>
          </a:p>
          <a:p>
            <a:pPr algn="r"/>
            <a:endParaRPr lang="en-GB" altLang="en-US" sz="2400" b="0" dirty="0"/>
          </a:p>
        </p:txBody>
      </p:sp>
      <p:sp>
        <p:nvSpPr>
          <p:cNvPr id="2" name="Slide Number Placeholder 1"/>
          <p:cNvSpPr>
            <a:spLocks noGrp="1"/>
          </p:cNvSpPr>
          <p:nvPr>
            <p:ph type="sldNum" sz="quarter" idx="4"/>
          </p:nvPr>
        </p:nvSpPr>
        <p:spPr/>
        <p:txBody>
          <a:bodyPr/>
          <a:lstStyle/>
          <a:p>
            <a:fld id="{3F307187-7B7F-409F-A155-BD83AB72111F}" type="slidenum">
              <a:rPr lang="en-GB" altLang="en-US" smtClean="0"/>
              <a:pPr/>
              <a:t>18</a:t>
            </a:fld>
            <a:endParaRPr lang="en-GB" altLang="en-US"/>
          </a:p>
        </p:txBody>
      </p:sp>
    </p:spTree>
    <p:extLst>
      <p:ext uri="{BB962C8B-B14F-4D97-AF65-F5344CB8AC3E}">
        <p14:creationId xmlns:p14="http://schemas.microsoft.com/office/powerpoint/2010/main" val="1571457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solidFill>
            <a:srgbClr val="FFD624"/>
          </a:solidFill>
          <a:ln>
            <a:solidFill>
              <a:srgbClr val="2D5EC1"/>
            </a:solidFill>
          </a:ln>
        </p:spPr>
        <p:txBody>
          <a:bodyPr/>
          <a:lstStyle/>
          <a:p>
            <a:r>
              <a:rPr lang="en-US" altLang="en-US" dirty="0" smtClean="0"/>
              <a:t>The project					</a:t>
            </a:r>
            <a:endParaRPr lang="en-US" altLang="en-US" dirty="0"/>
          </a:p>
        </p:txBody>
      </p:sp>
      <p:sp>
        <p:nvSpPr>
          <p:cNvPr id="83971" name="Rectangle 3"/>
          <p:cNvSpPr>
            <a:spLocks noGrp="1" noChangeArrowheads="1"/>
          </p:cNvSpPr>
          <p:nvPr>
            <p:ph type="body" idx="1"/>
          </p:nvPr>
        </p:nvSpPr>
        <p:spPr/>
        <p:txBody>
          <a:bodyPr/>
          <a:lstStyle/>
          <a:p>
            <a:pPr>
              <a:buClr>
                <a:srgbClr val="FFD624"/>
              </a:buClr>
              <a:buFont typeface="Wingdings" panose="05000000000000000000" pitchFamily="2" charset="2"/>
              <a:buChar char="§"/>
            </a:pPr>
            <a:r>
              <a:rPr lang="en-US" altLang="en-US" sz="2000" i="0" dirty="0" smtClean="0"/>
              <a:t>Starting date: 1 September 2016</a:t>
            </a:r>
          </a:p>
          <a:p>
            <a:pPr>
              <a:buClr>
                <a:srgbClr val="FFD624"/>
              </a:buClr>
              <a:buFont typeface="Wingdings" panose="05000000000000000000" pitchFamily="2" charset="2"/>
              <a:buChar char="§"/>
            </a:pPr>
            <a:r>
              <a:rPr lang="en-US" altLang="en-US" sz="2000" i="0" dirty="0" smtClean="0"/>
              <a:t>4-year research project</a:t>
            </a:r>
          </a:p>
          <a:p>
            <a:pPr>
              <a:buClr>
                <a:srgbClr val="FFD624"/>
              </a:buClr>
              <a:buFont typeface="Wingdings" panose="05000000000000000000" pitchFamily="2" charset="2"/>
              <a:buChar char="§"/>
            </a:pPr>
            <a:r>
              <a:rPr lang="en-US" altLang="en-US" sz="2000" i="0" dirty="0" smtClean="0"/>
              <a:t>Financed by the European Commission within "Horizon 2020" framework program.</a:t>
            </a:r>
          </a:p>
          <a:p>
            <a:pPr>
              <a:buClr>
                <a:srgbClr val="FFD624"/>
              </a:buClr>
              <a:buFont typeface="Wingdings" panose="05000000000000000000" pitchFamily="2" charset="2"/>
              <a:buChar char="§"/>
            </a:pPr>
            <a:r>
              <a:rPr lang="en-GB" altLang="en-US" sz="2000" i="0" dirty="0" smtClean="0"/>
              <a:t>The project is coordinated by </a:t>
            </a:r>
            <a:r>
              <a:rPr lang="en-GB" altLang="en-US" sz="2000" i="0" dirty="0" err="1" smtClean="0"/>
              <a:t>Prof.</a:t>
            </a:r>
            <a:r>
              <a:rPr lang="en-GB" altLang="en-US" sz="2000" i="0" dirty="0" smtClean="0"/>
              <a:t> </a:t>
            </a:r>
            <a:r>
              <a:rPr lang="en-GB" altLang="en-US" sz="2000" i="0" dirty="0" err="1" smtClean="0"/>
              <a:t>Tullia</a:t>
            </a:r>
            <a:r>
              <a:rPr lang="en-GB" altLang="en-US" sz="2000" i="0" dirty="0" smtClean="0"/>
              <a:t> </a:t>
            </a:r>
            <a:r>
              <a:rPr lang="en-GB" altLang="en-US" sz="2000" i="0" dirty="0" err="1" smtClean="0"/>
              <a:t>Gallina</a:t>
            </a:r>
            <a:r>
              <a:rPr lang="en-GB" altLang="en-US" sz="2000" i="0" dirty="0" smtClean="0"/>
              <a:t> </a:t>
            </a:r>
            <a:r>
              <a:rPr lang="en-GB" altLang="en-US" sz="2000" i="0" dirty="0" err="1" smtClean="0"/>
              <a:t>Toschi</a:t>
            </a:r>
            <a:r>
              <a:rPr lang="en-GB" altLang="en-US" sz="2000" i="0" dirty="0" smtClean="0"/>
              <a:t> of the Department of Agricultural and Food Sciences of the University of Bologna, Italy.</a:t>
            </a:r>
          </a:p>
          <a:p>
            <a:endParaRPr lang="en-US" altLang="en-US" sz="200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2</a:t>
            </a:fld>
            <a:endParaRPr lang="en-GB"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solidFill>
            <a:srgbClr val="FFD624"/>
          </a:solidFill>
          <a:ln>
            <a:solidFill>
              <a:srgbClr val="2D5EC1"/>
            </a:solidFill>
          </a:ln>
        </p:spPr>
        <p:txBody>
          <a:bodyPr/>
          <a:lstStyle/>
          <a:p>
            <a:r>
              <a:rPr lang="en-US" altLang="en-US" dirty="0" smtClean="0"/>
              <a:t>The project					</a:t>
            </a:r>
            <a:endParaRPr lang="en-US" altLang="en-US" dirty="0"/>
          </a:p>
        </p:txBody>
      </p:sp>
      <p:sp>
        <p:nvSpPr>
          <p:cNvPr id="83971" name="Rectangle 3"/>
          <p:cNvSpPr>
            <a:spLocks noGrp="1" noChangeArrowheads="1"/>
          </p:cNvSpPr>
          <p:nvPr>
            <p:ph type="body" idx="1"/>
          </p:nvPr>
        </p:nvSpPr>
        <p:spPr>
          <a:xfrm>
            <a:off x="457200" y="2348259"/>
            <a:ext cx="8229600" cy="3529013"/>
          </a:xfrm>
        </p:spPr>
        <p:txBody>
          <a:bodyPr/>
          <a:lstStyle/>
          <a:p>
            <a:pPr>
              <a:buClr>
                <a:srgbClr val="FFD624"/>
              </a:buClr>
              <a:buFont typeface="Wingdings" panose="05000000000000000000" pitchFamily="2" charset="2"/>
              <a:buChar char="§"/>
            </a:pPr>
            <a:r>
              <a:rPr lang="en-GB" altLang="en-US" sz="2000" i="0" dirty="0" smtClean="0"/>
              <a:t>Consortium: 20 partners covering 15 </a:t>
            </a:r>
            <a:r>
              <a:rPr lang="en-GB" altLang="en-US" sz="2000" i="0" dirty="0" smtClean="0"/>
              <a:t>European countries and 3 </a:t>
            </a:r>
            <a:r>
              <a:rPr lang="en-GB" altLang="en-US" sz="2000" i="0" dirty="0" smtClean="0"/>
              <a:t>Third </a:t>
            </a:r>
            <a:r>
              <a:rPr lang="en-GB" altLang="en-US" sz="2000" i="0" dirty="0" smtClean="0"/>
              <a:t>countries (China, Argentina, Israel)</a:t>
            </a:r>
            <a:endParaRPr lang="en-GB" altLang="en-US" sz="2000" i="0" dirty="0" smtClean="0"/>
          </a:p>
          <a:p>
            <a:endParaRPr lang="en-US" altLang="en-US" sz="2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016312"/>
            <a:ext cx="4561309" cy="1136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3280372"/>
            <a:ext cx="3165227" cy="1372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1" y="4285832"/>
            <a:ext cx="3960439" cy="1167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9952" y="4798982"/>
            <a:ext cx="4816227" cy="1625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5907FDC0-5A84-404B-BFF1-DAF24DCE6D2B}" type="slidenum">
              <a:rPr lang="en-GB" altLang="en-US" smtClean="0"/>
              <a:pPr/>
              <a:t>3</a:t>
            </a:fld>
            <a:endParaRPr lang="en-GB" altLang="en-US"/>
          </a:p>
        </p:txBody>
      </p:sp>
    </p:spTree>
    <p:extLst>
      <p:ext uri="{BB962C8B-B14F-4D97-AF65-F5344CB8AC3E}">
        <p14:creationId xmlns:p14="http://schemas.microsoft.com/office/powerpoint/2010/main" val="2566878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solidFill>
            <a:srgbClr val="FFD624"/>
          </a:solidFill>
          <a:ln>
            <a:solidFill>
              <a:srgbClr val="2D5EC1"/>
            </a:solidFill>
          </a:ln>
        </p:spPr>
        <p:txBody>
          <a:bodyPr/>
          <a:lstStyle/>
          <a:p>
            <a:r>
              <a:rPr lang="en-US" altLang="en-US" dirty="0" smtClean="0"/>
              <a:t>The project					</a:t>
            </a:r>
            <a:endParaRPr lang="en-US" altLang="en-US" dirty="0"/>
          </a:p>
        </p:txBody>
      </p:sp>
      <p:sp>
        <p:nvSpPr>
          <p:cNvPr id="83971" name="Rectangle 3"/>
          <p:cNvSpPr>
            <a:spLocks noGrp="1" noChangeArrowheads="1"/>
          </p:cNvSpPr>
          <p:nvPr>
            <p:ph type="body" idx="1"/>
          </p:nvPr>
        </p:nvSpPr>
        <p:spPr>
          <a:xfrm>
            <a:off x="467544" y="2388393"/>
            <a:ext cx="8229600" cy="3529013"/>
          </a:xfrm>
        </p:spPr>
        <p:txBody>
          <a:bodyPr/>
          <a:lstStyle/>
          <a:p>
            <a:endParaRPr lang="en-US" altLang="en-US" sz="20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24" y="2924944"/>
            <a:ext cx="8820472" cy="270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9797" y="3026668"/>
            <a:ext cx="4376700" cy="188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5907FDC0-5A84-404B-BFF1-DAF24DCE6D2B}" type="slidenum">
              <a:rPr lang="en-GB" altLang="en-US" smtClean="0"/>
              <a:pPr/>
              <a:t>4</a:t>
            </a:fld>
            <a:endParaRPr lang="en-GB" altLang="en-US"/>
          </a:p>
        </p:txBody>
      </p:sp>
    </p:spTree>
    <p:extLst>
      <p:ext uri="{BB962C8B-B14F-4D97-AF65-F5344CB8AC3E}">
        <p14:creationId xmlns:p14="http://schemas.microsoft.com/office/powerpoint/2010/main" val="1933590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solidFill>
            <a:srgbClr val="FFD624"/>
          </a:solidFill>
          <a:ln>
            <a:solidFill>
              <a:srgbClr val="2D5EC1"/>
            </a:solidFill>
          </a:ln>
        </p:spPr>
        <p:txBody>
          <a:bodyPr/>
          <a:lstStyle/>
          <a:p>
            <a:r>
              <a:rPr lang="en-US" altLang="en-US" dirty="0" smtClean="0"/>
              <a:t>The project					</a:t>
            </a:r>
            <a:endParaRPr lang="en-US" altLang="en-US" dirty="0"/>
          </a:p>
        </p:txBody>
      </p:sp>
      <p:sp>
        <p:nvSpPr>
          <p:cNvPr id="83971" name="Rectangle 3"/>
          <p:cNvSpPr>
            <a:spLocks noGrp="1" noChangeArrowheads="1"/>
          </p:cNvSpPr>
          <p:nvPr>
            <p:ph type="body" idx="1"/>
          </p:nvPr>
        </p:nvSpPr>
        <p:spPr/>
        <p:txBody>
          <a:bodyPr/>
          <a:lstStyle/>
          <a:p>
            <a:pPr>
              <a:buClr>
                <a:srgbClr val="FFD624"/>
              </a:buClr>
              <a:buFont typeface="Wingdings" panose="05000000000000000000" pitchFamily="2" charset="2"/>
              <a:buChar char="§"/>
            </a:pPr>
            <a:r>
              <a:rPr lang="en-US" altLang="en-US" sz="2000" i="0" dirty="0" smtClean="0"/>
              <a:t>Multi-stakeholder Advisory board: </a:t>
            </a:r>
            <a:r>
              <a:rPr lang="en-GB" altLang="en-US" sz="1600" i="0" dirty="0"/>
              <a:t>ensures active involvement of key stakeholders, serving as a discussion platform to consult in different aspects of the project as well as a dissemination resource.</a:t>
            </a:r>
            <a:endParaRPr lang="en-US" altLang="en-US" sz="1600" i="0" dirty="0" smtClean="0"/>
          </a:p>
          <a:p>
            <a:endParaRPr lang="en-US" altLang="en-US" sz="2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29000"/>
            <a:ext cx="8463339"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5907FDC0-5A84-404B-BFF1-DAF24DCE6D2B}" type="slidenum">
              <a:rPr lang="en-GB" altLang="en-US" smtClean="0"/>
              <a:pPr/>
              <a:t>5</a:t>
            </a:fld>
            <a:endParaRPr lang="en-GB" altLang="en-US"/>
          </a:p>
        </p:txBody>
      </p:sp>
    </p:spTree>
    <p:extLst>
      <p:ext uri="{BB962C8B-B14F-4D97-AF65-F5344CB8AC3E}">
        <p14:creationId xmlns:p14="http://schemas.microsoft.com/office/powerpoint/2010/main" val="1561160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0" indent="0">
              <a:buNone/>
            </a:pPr>
            <a:r>
              <a:rPr lang="en-GB" sz="2000" i="0" dirty="0"/>
              <a:t>The overall objective of OLEUM is to </a:t>
            </a:r>
            <a:r>
              <a:rPr lang="en-GB" sz="2000" b="1" i="0" dirty="0"/>
              <a:t>better guarantee olive oil quality and authenticity by empowering detection and fostering prevention of olive oil fraud</a:t>
            </a:r>
            <a:r>
              <a:rPr lang="en-GB" sz="2000" i="0" dirty="0"/>
              <a:t>. </a:t>
            </a:r>
            <a:endParaRPr lang="en-GB" sz="2000" i="0" dirty="0" smtClean="0"/>
          </a:p>
          <a:p>
            <a:pPr marL="0" indent="0">
              <a:buNone/>
            </a:pPr>
            <a:endParaRPr lang="en-GB" sz="2000" i="0" dirty="0"/>
          </a:p>
          <a:p>
            <a:pPr marL="0" indent="0">
              <a:buNone/>
            </a:pPr>
            <a:r>
              <a:rPr lang="en-GB" sz="2000" i="0" dirty="0" smtClean="0"/>
              <a:t>This </a:t>
            </a:r>
            <a:r>
              <a:rPr lang="en-GB" sz="2000" i="0" dirty="0"/>
              <a:t>overall objective is supported by </a:t>
            </a:r>
            <a:r>
              <a:rPr lang="en-GB" sz="2000" b="1" i="0" dirty="0"/>
              <a:t>3 strategic objectives</a:t>
            </a:r>
            <a:r>
              <a:rPr lang="en-GB" sz="2000" i="0" dirty="0"/>
              <a:t>: </a:t>
            </a:r>
            <a:endParaRPr lang="en-GB" sz="2000" i="0" dirty="0" smtClean="0"/>
          </a:p>
          <a:p>
            <a:pPr lvl="1"/>
            <a:r>
              <a:rPr lang="en-GB" sz="1600" b="0" dirty="0" smtClean="0"/>
              <a:t>To </a:t>
            </a:r>
            <a:r>
              <a:rPr lang="en-GB" sz="1600" b="0" dirty="0"/>
              <a:t>develop new and/or improved analytical methods for assuring the quality and authenticity of olive oil. </a:t>
            </a:r>
          </a:p>
          <a:p>
            <a:pPr lvl="1"/>
            <a:r>
              <a:rPr lang="en-GB" sz="1600" b="0" dirty="0" smtClean="0"/>
              <a:t>To </a:t>
            </a:r>
            <a:r>
              <a:rPr lang="en-GB" sz="1600" b="0" dirty="0"/>
              <a:t>develop an online integrated quality assurance database of olive oil analytical methods and data related to chemical and organoleptic characteristics (the OLEUM databank) </a:t>
            </a:r>
            <a:endParaRPr lang="en-GB" sz="1600" b="0" dirty="0" smtClean="0"/>
          </a:p>
          <a:p>
            <a:pPr lvl="1"/>
            <a:r>
              <a:rPr lang="en-GB" sz="1600" b="0" dirty="0" smtClean="0"/>
              <a:t>To </a:t>
            </a:r>
            <a:r>
              <a:rPr lang="en-GB" sz="1600" b="0" dirty="0"/>
              <a:t>develop and support a worldwide community of proficient analytical laboratories involved in the analysis of olive oil, thus establishing a wide OLEUM Network. </a:t>
            </a:r>
          </a:p>
          <a:p>
            <a:endParaRPr lang="en-US" altLang="en-US" sz="2000" dirty="0"/>
          </a:p>
        </p:txBody>
      </p:sp>
      <p:sp>
        <p:nvSpPr>
          <p:cNvPr id="6"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dirty="0" smtClean="0"/>
              <a:t>Aims and objectives			</a:t>
            </a:r>
            <a:endParaRPr lang="en-US" altLang="en-US"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6</a:t>
            </a:fld>
            <a:endParaRPr lang="en-GB" altLang="en-US"/>
          </a:p>
        </p:txBody>
      </p:sp>
    </p:spTree>
    <p:extLst>
      <p:ext uri="{BB962C8B-B14F-4D97-AF65-F5344CB8AC3E}">
        <p14:creationId xmlns:p14="http://schemas.microsoft.com/office/powerpoint/2010/main" val="800176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marL="0" indent="0">
              <a:buNone/>
            </a:pPr>
            <a:r>
              <a:rPr lang="en-GB" sz="2000" i="0" dirty="0"/>
              <a:t>The OLEUM partners have identified </a:t>
            </a:r>
            <a:r>
              <a:rPr lang="en-GB" sz="2000" b="1" i="0" dirty="0"/>
              <a:t>four main gaps in the current knowledge</a:t>
            </a:r>
            <a:r>
              <a:rPr lang="en-GB" sz="2000" i="0" dirty="0"/>
              <a:t> that the project will address: </a:t>
            </a:r>
            <a:endParaRPr lang="en-GB" sz="2000" i="0" dirty="0" smtClean="0"/>
          </a:p>
          <a:p>
            <a:pPr marL="0" indent="0">
              <a:buNone/>
            </a:pPr>
            <a:endParaRPr lang="en-GB" sz="2000" i="0" dirty="0" smtClean="0"/>
          </a:p>
          <a:p>
            <a:pPr marL="685800" lvl="1">
              <a:buFont typeface="Wingdings" panose="05000000000000000000" pitchFamily="2" charset="2"/>
              <a:buChar char="§"/>
            </a:pPr>
            <a:r>
              <a:rPr lang="en-US" altLang="en-US" b="0" dirty="0" smtClean="0"/>
              <a:t>Legislative and regulatory</a:t>
            </a:r>
          </a:p>
          <a:p>
            <a:pPr marL="685800" lvl="1">
              <a:buFont typeface="Wingdings" panose="05000000000000000000" pitchFamily="2" charset="2"/>
              <a:buChar char="§"/>
            </a:pPr>
            <a:r>
              <a:rPr lang="en-US" altLang="en-US" b="0" dirty="0" smtClean="0"/>
              <a:t>Analytical</a:t>
            </a:r>
          </a:p>
          <a:p>
            <a:pPr marL="685800" lvl="1">
              <a:buFont typeface="Wingdings" panose="05000000000000000000" pitchFamily="2" charset="2"/>
              <a:buChar char="§"/>
            </a:pPr>
            <a:r>
              <a:rPr lang="en-US" altLang="en-US" b="0" dirty="0" err="1" smtClean="0"/>
              <a:t>Harmonisation</a:t>
            </a:r>
            <a:r>
              <a:rPr lang="en-US" altLang="en-US" b="0" dirty="0" smtClean="0"/>
              <a:t> and coordination</a:t>
            </a:r>
          </a:p>
          <a:p>
            <a:pPr marL="685800" lvl="1">
              <a:buFont typeface="Wingdings" panose="05000000000000000000" pitchFamily="2" charset="2"/>
              <a:buChar char="§"/>
            </a:pPr>
            <a:r>
              <a:rPr lang="en-US" altLang="en-US" b="0" dirty="0" smtClean="0"/>
              <a:t>Consumer and market confidence</a:t>
            </a:r>
            <a:endParaRPr lang="en-US" altLang="en-US" b="0" dirty="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dirty="0" smtClean="0"/>
              <a:t>Expected outcomes			</a:t>
            </a:r>
            <a:endParaRPr lang="en-US" altLang="en-US"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7</a:t>
            </a:fld>
            <a:endParaRPr lang="en-GB" altLang="en-US"/>
          </a:p>
        </p:txBody>
      </p:sp>
    </p:spTree>
    <p:extLst>
      <p:ext uri="{BB962C8B-B14F-4D97-AF65-F5344CB8AC3E}">
        <p14:creationId xmlns:p14="http://schemas.microsoft.com/office/powerpoint/2010/main" val="1891572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lvl="1"/>
            <a:r>
              <a:rPr lang="en-GB" altLang="en-US" sz="1800" b="0" dirty="0" smtClean="0"/>
              <a:t>Despite </a:t>
            </a:r>
            <a:r>
              <a:rPr lang="en-GB" altLang="en-US" sz="1800" b="0" dirty="0" smtClean="0"/>
              <a:t>regular revisions, the existing regulatory framework is not exhaustive or adequately effective at preventing common and new types of fraud. </a:t>
            </a:r>
            <a:endParaRPr lang="en-GB" altLang="en-US" sz="1800" b="0" dirty="0" smtClean="0"/>
          </a:p>
          <a:p>
            <a:pPr lvl="1"/>
            <a:r>
              <a:rPr lang="fr-BE" altLang="en-US" sz="1800" b="0" dirty="0" err="1" smtClean="0"/>
              <a:t>Despite</a:t>
            </a:r>
            <a:r>
              <a:rPr lang="fr-BE" altLang="en-US" sz="1800" b="0" dirty="0" smtClean="0"/>
              <a:t> </a:t>
            </a:r>
            <a:r>
              <a:rPr lang="fr-BE" altLang="en-US" sz="1800" b="0" dirty="0" err="1" smtClean="0"/>
              <a:t>many</a:t>
            </a:r>
            <a:r>
              <a:rPr lang="fr-BE" altLang="en-US" sz="1800" b="0" dirty="0" smtClean="0"/>
              <a:t> efforts, a </a:t>
            </a:r>
            <a:r>
              <a:rPr lang="fr-BE" altLang="en-US" sz="1800" b="0" dirty="0" err="1" smtClean="0"/>
              <a:t>need</a:t>
            </a:r>
            <a:r>
              <a:rPr lang="fr-BE" altLang="en-US" sz="1800" b="0" dirty="0" smtClean="0"/>
              <a:t> to </a:t>
            </a:r>
            <a:r>
              <a:rPr lang="fr-BE" altLang="en-US" sz="1800" b="0" dirty="0" err="1" smtClean="0"/>
              <a:t>evidenc</a:t>
            </a:r>
            <a:r>
              <a:rPr lang="fr-BE" altLang="en-US" sz="1800" b="0" dirty="0" err="1" smtClean="0"/>
              <a:t>e</a:t>
            </a:r>
            <a:r>
              <a:rPr lang="fr-BE" altLang="en-US" sz="1800" b="0" dirty="0" smtClean="0"/>
              <a:t> and to </a:t>
            </a:r>
            <a:r>
              <a:rPr lang="fr-BE" altLang="en-US" sz="1800" b="0" dirty="0" err="1" smtClean="0"/>
              <a:t>solve</a:t>
            </a:r>
            <a:r>
              <a:rPr lang="fr-BE" altLang="en-US" sz="1800" b="0" dirty="0" smtClean="0"/>
              <a:t> normative </a:t>
            </a:r>
            <a:r>
              <a:rPr lang="fr-BE" altLang="en-US" sz="1800" b="0" dirty="0" err="1" smtClean="0"/>
              <a:t>inappropriateness</a:t>
            </a:r>
            <a:r>
              <a:rPr lang="fr-BE" altLang="en-US" sz="1800" b="0" dirty="0" smtClean="0"/>
              <a:t> and </a:t>
            </a:r>
            <a:r>
              <a:rPr lang="fr-BE" altLang="en-US" sz="1800" b="0" dirty="0" err="1" smtClean="0"/>
              <a:t>failures</a:t>
            </a:r>
            <a:r>
              <a:rPr lang="fr-BE" altLang="en-US" sz="1800" b="0" dirty="0" smtClean="0"/>
              <a:t> and to </a:t>
            </a:r>
            <a:r>
              <a:rPr lang="fr-BE" altLang="en-US" sz="1800" b="0" dirty="0" err="1" smtClean="0"/>
              <a:t>identify</a:t>
            </a:r>
            <a:r>
              <a:rPr lang="fr-BE" altLang="en-US" sz="1800" b="0" dirty="0" smtClean="0"/>
              <a:t> </a:t>
            </a:r>
            <a:r>
              <a:rPr lang="fr-BE" altLang="en-US" sz="1800" b="0" dirty="0" err="1" smtClean="0"/>
              <a:t>analytical</a:t>
            </a:r>
            <a:r>
              <a:rPr lang="fr-BE" altLang="en-US" sz="1800" b="0" dirty="0" smtClean="0"/>
              <a:t> solutions for a </a:t>
            </a:r>
            <a:r>
              <a:rPr lang="fr-BE" altLang="en-US" sz="1800" b="0" dirty="0" err="1" smtClean="0"/>
              <a:t>specifc</a:t>
            </a:r>
            <a:r>
              <a:rPr lang="fr-BE" altLang="en-US" sz="1800" b="0" dirty="0" smtClean="0"/>
              <a:t> </a:t>
            </a:r>
            <a:r>
              <a:rPr lang="fr-BE" altLang="en-US" sz="1800" b="0" dirty="0" err="1" smtClean="0"/>
              <a:t>fraud</a:t>
            </a:r>
            <a:r>
              <a:rPr lang="fr-BE" altLang="en-US" sz="1800" b="0" dirty="0" smtClean="0"/>
              <a:t> or marker </a:t>
            </a:r>
            <a:r>
              <a:rPr lang="fr-BE" altLang="en-US" sz="1800" b="0" dirty="0" err="1" smtClean="0"/>
              <a:t>detection</a:t>
            </a:r>
            <a:r>
              <a:rPr lang="fr-BE" altLang="en-US" sz="1800" b="0" dirty="0" smtClean="0"/>
              <a:t> </a:t>
            </a:r>
            <a:r>
              <a:rPr lang="fr-BE" altLang="en-US" sz="1800" b="0" dirty="0" err="1" smtClean="0"/>
              <a:t>remains</a:t>
            </a:r>
            <a:r>
              <a:rPr lang="fr-BE" altLang="en-US" sz="1800" b="0" dirty="0" smtClean="0"/>
              <a:t> a </a:t>
            </a:r>
            <a:r>
              <a:rPr lang="fr-BE" altLang="en-US" sz="1800" b="0" dirty="0" err="1" smtClean="0"/>
              <a:t>priority</a:t>
            </a:r>
            <a:r>
              <a:rPr lang="fr-BE" altLang="en-US" sz="1800" b="0" dirty="0" smtClean="0"/>
              <a:t> for the OO </a:t>
            </a:r>
            <a:r>
              <a:rPr lang="fr-BE" altLang="en-US" sz="1800" b="0" dirty="0" err="1" smtClean="0"/>
              <a:t>sector</a:t>
            </a:r>
            <a:r>
              <a:rPr lang="fr-BE" altLang="en-US" sz="1800" b="0" dirty="0" smtClean="0"/>
              <a:t>.</a:t>
            </a:r>
            <a:endParaRPr lang="en-GB" altLang="en-US" sz="1800" b="0" dirty="0" smtClean="0"/>
          </a:p>
          <a:p>
            <a:pPr lvl="1"/>
            <a:r>
              <a:rPr lang="en-GB" altLang="en-US" sz="1800" b="0" dirty="0" smtClean="0"/>
              <a:t>OLEUM </a:t>
            </a:r>
            <a:r>
              <a:rPr lang="en-GB" altLang="en-US" sz="1800" b="0" dirty="0" smtClean="0"/>
              <a:t>will develop an array of potential solutions to aid EU and international regulators and policy makers to improve regulatory standards</a:t>
            </a:r>
            <a:r>
              <a:rPr lang="en-GB" altLang="en-US" sz="1800" b="0" dirty="0" smtClean="0"/>
              <a:t>.</a:t>
            </a:r>
          </a:p>
          <a:p>
            <a:pPr lvl="1"/>
            <a:r>
              <a:rPr lang="fr-BE" altLang="en-US" sz="1800" b="0" dirty="0" smtClean="0"/>
              <a:t>Ambition to </a:t>
            </a:r>
            <a:r>
              <a:rPr lang="fr-BE" altLang="en-US" sz="1800" b="0" dirty="0" err="1" smtClean="0"/>
              <a:t>work</a:t>
            </a:r>
            <a:r>
              <a:rPr lang="fr-BE" altLang="en-US" sz="1800" b="0" dirty="0" smtClean="0"/>
              <a:t> </a:t>
            </a:r>
            <a:r>
              <a:rPr lang="fr-BE" altLang="en-US" sz="1800" b="0" dirty="0" err="1" smtClean="0"/>
              <a:t>towards</a:t>
            </a:r>
            <a:r>
              <a:rPr lang="fr-BE" altLang="en-US" sz="1800" b="0" dirty="0" smtClean="0"/>
              <a:t> a global harmonisation of </a:t>
            </a:r>
            <a:r>
              <a:rPr lang="fr-BE" altLang="en-US" sz="1800" b="0" dirty="0" err="1" smtClean="0"/>
              <a:t>parameters</a:t>
            </a:r>
            <a:r>
              <a:rPr lang="fr-BE" altLang="en-US" sz="1800" b="0" dirty="0" smtClean="0"/>
              <a:t>, </a:t>
            </a:r>
            <a:r>
              <a:rPr lang="fr-BE" altLang="en-US" sz="1800" b="0" dirty="0" err="1" smtClean="0"/>
              <a:t>limits</a:t>
            </a:r>
            <a:r>
              <a:rPr lang="fr-BE" altLang="en-US" sz="1800" b="0" dirty="0" smtClean="0"/>
              <a:t> and </a:t>
            </a:r>
            <a:r>
              <a:rPr lang="fr-BE" altLang="en-US" sz="1800" b="0" dirty="0" err="1" smtClean="0"/>
              <a:t>analytical</a:t>
            </a:r>
            <a:r>
              <a:rPr lang="fr-BE" altLang="en-US" sz="1800" b="0" dirty="0" smtClean="0"/>
              <a:t> </a:t>
            </a:r>
            <a:r>
              <a:rPr lang="fr-BE" altLang="en-US" sz="1800" b="0" dirty="0" err="1" smtClean="0"/>
              <a:t>protocols</a:t>
            </a:r>
            <a:r>
              <a:rPr lang="fr-BE" altLang="en-US" sz="1800" b="0" dirty="0" smtClean="0"/>
              <a:t>.</a:t>
            </a:r>
            <a:endParaRPr lang="en-US" altLang="en-US" sz="1800" b="0" dirty="0" smtClean="0"/>
          </a:p>
        </p:txBody>
      </p:sp>
      <p:sp>
        <p:nvSpPr>
          <p:cNvPr id="5" name="Rectangle 2"/>
          <p:cNvSpPr>
            <a:spLocks noGrp="1" noChangeArrowheads="1"/>
          </p:cNvSpPr>
          <p:nvPr>
            <p:ph type="title"/>
          </p:nvPr>
        </p:nvSpPr>
        <p:spPr>
          <a:xfrm>
            <a:off x="395288" y="1339850"/>
            <a:ext cx="8229600" cy="936625"/>
          </a:xfrm>
          <a:solidFill>
            <a:srgbClr val="FFD624"/>
          </a:solidFill>
          <a:ln>
            <a:solidFill>
              <a:srgbClr val="2D5EC1"/>
            </a:solidFill>
          </a:ln>
        </p:spPr>
        <p:txBody>
          <a:bodyPr/>
          <a:lstStyle/>
          <a:p>
            <a:r>
              <a:rPr lang="en-US" altLang="en-US" sz="2800" dirty="0" smtClean="0"/>
              <a:t>Expected outcomes	</a:t>
            </a:r>
            <a:r>
              <a:rPr lang="en-US" altLang="en-US" sz="2800" dirty="0" smtClean="0"/>
              <a:t/>
            </a:r>
            <a:br>
              <a:rPr lang="en-US" altLang="en-US" sz="2800" dirty="0" smtClean="0"/>
            </a:br>
            <a:r>
              <a:rPr lang="en-US" altLang="en-US" sz="2800" dirty="0" smtClean="0"/>
              <a:t>Legislative </a:t>
            </a:r>
            <a:r>
              <a:rPr lang="en-US" altLang="en-US" sz="2800" dirty="0"/>
              <a:t>and regulatory</a:t>
            </a:r>
            <a:r>
              <a:rPr lang="en-US" altLang="en-US" sz="2800" dirty="0" smtClean="0"/>
              <a:t>		</a:t>
            </a:r>
            <a:endParaRPr lang="en-US" altLang="en-US" sz="2800" dirty="0"/>
          </a:p>
        </p:txBody>
      </p:sp>
      <p:sp>
        <p:nvSpPr>
          <p:cNvPr id="2" name="Slide Number Placeholder 1"/>
          <p:cNvSpPr>
            <a:spLocks noGrp="1"/>
          </p:cNvSpPr>
          <p:nvPr>
            <p:ph type="sldNum" sz="quarter" idx="12"/>
          </p:nvPr>
        </p:nvSpPr>
        <p:spPr/>
        <p:txBody>
          <a:bodyPr/>
          <a:lstStyle/>
          <a:p>
            <a:fld id="{5907FDC0-5A84-404B-BFF1-DAF24DCE6D2B}" type="slidenum">
              <a:rPr lang="en-GB" altLang="en-US" smtClean="0"/>
              <a:pPr/>
              <a:t>8</a:t>
            </a:fld>
            <a:endParaRPr lang="en-GB" altLang="en-US" dirty="0"/>
          </a:p>
        </p:txBody>
      </p:sp>
    </p:spTree>
    <p:extLst>
      <p:ext uri="{BB962C8B-B14F-4D97-AF65-F5344CB8AC3E}">
        <p14:creationId xmlns:p14="http://schemas.microsoft.com/office/powerpoint/2010/main" val="2608614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588224" y="6237312"/>
            <a:ext cx="2133600" cy="476250"/>
          </a:xfrm>
        </p:spPr>
        <p:txBody>
          <a:bodyPr/>
          <a:lstStyle/>
          <a:p>
            <a:fld id="{5907FDC0-5A84-404B-BFF1-DAF24DCE6D2B}" type="slidenum">
              <a:rPr lang="en-GB" altLang="en-US" smtClean="0"/>
              <a:pPr/>
              <a:t>9</a:t>
            </a:fld>
            <a:endParaRPr lang="en-GB" altLang="en-US" dirty="0"/>
          </a:p>
        </p:txBody>
      </p:sp>
      <p:sp>
        <p:nvSpPr>
          <p:cNvPr id="8" name="Rectangle 3"/>
          <p:cNvSpPr txBox="1">
            <a:spLocks noChangeArrowheads="1"/>
          </p:cNvSpPr>
          <p:nvPr/>
        </p:nvSpPr>
        <p:spPr bwMode="auto">
          <a:xfrm>
            <a:off x="495300" y="18446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457200" lvl="1" indent="0">
              <a:buNone/>
            </a:pPr>
            <a:endParaRPr lang="en-US" altLang="en-US" sz="1800" b="0" dirty="0"/>
          </a:p>
          <a:p>
            <a:pPr lvl="1"/>
            <a:r>
              <a:rPr lang="en-US" altLang="en-US" sz="1800" b="0" dirty="0" smtClean="0"/>
              <a:t>OLEUM </a:t>
            </a:r>
            <a:r>
              <a:rPr lang="en-US" altLang="en-US" sz="1800" b="0" dirty="0"/>
              <a:t>will therefore deliver:</a:t>
            </a:r>
          </a:p>
          <a:p>
            <a:pPr lvl="2">
              <a:buFont typeface="Arial" panose="020B0604020202020204" pitchFamily="34" charset="0"/>
              <a:buChar char="•"/>
            </a:pPr>
            <a:r>
              <a:rPr lang="en-US" altLang="en-US" sz="1800" b="0" dirty="0" smtClean="0"/>
              <a:t>Fully </a:t>
            </a:r>
            <a:r>
              <a:rPr lang="en-US" altLang="en-US" sz="1800" b="0" dirty="0"/>
              <a:t>validated methods and RMS to control bodies</a:t>
            </a:r>
          </a:p>
          <a:p>
            <a:pPr lvl="2">
              <a:buFont typeface="Arial" panose="020B0604020202020204" pitchFamily="34" charset="0"/>
              <a:buChar char="•"/>
            </a:pPr>
            <a:r>
              <a:rPr lang="en-US" altLang="en-US" sz="1800" b="0" dirty="0"/>
              <a:t>Provide them to Standard Developing </a:t>
            </a:r>
            <a:r>
              <a:rPr lang="en-US" altLang="en-US" sz="1800" b="0" dirty="0" err="1"/>
              <a:t>Organisations</a:t>
            </a:r>
            <a:r>
              <a:rPr lang="en-US" altLang="en-US" sz="1800" b="0" dirty="0"/>
              <a:t> (IOC, EU, ISO, CODEX) for </a:t>
            </a:r>
            <a:r>
              <a:rPr lang="en-US" altLang="en-US" sz="1800" b="0" dirty="0" err="1"/>
              <a:t>standardisation</a:t>
            </a:r>
            <a:endParaRPr lang="en-US" altLang="en-US" sz="1800" b="0" dirty="0"/>
          </a:p>
          <a:p>
            <a:pPr lvl="1"/>
            <a:endParaRPr lang="en-US" altLang="en-US" sz="1800" b="0" kern="0" dirty="0" smtClean="0"/>
          </a:p>
        </p:txBody>
      </p:sp>
    </p:spTree>
    <p:extLst>
      <p:ext uri="{BB962C8B-B14F-4D97-AF65-F5344CB8AC3E}">
        <p14:creationId xmlns:p14="http://schemas.microsoft.com/office/powerpoint/2010/main" val="3830302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778</TotalTime>
  <Words>1717</Words>
  <Application>Microsoft Office PowerPoint</Application>
  <PresentationFormat>On-screen Show (4:3)</PresentationFormat>
  <Paragraphs>253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Blank</vt:lpstr>
      <vt:lpstr>The Oleum project Better solutions to protect olive oil quality and authenticity</vt:lpstr>
      <vt:lpstr>The project     </vt:lpstr>
      <vt:lpstr>The project     </vt:lpstr>
      <vt:lpstr>The project     </vt:lpstr>
      <vt:lpstr>The project     </vt:lpstr>
      <vt:lpstr>Aims and objectives   </vt:lpstr>
      <vt:lpstr>Expected outcomes   </vt:lpstr>
      <vt:lpstr>Expected outcomes  Legislative and regulatory  </vt:lpstr>
      <vt:lpstr>PowerPoint Presentation</vt:lpstr>
      <vt:lpstr>Expected outcomes  Analytical  </vt:lpstr>
      <vt:lpstr>PowerPoint Presentation</vt:lpstr>
      <vt:lpstr>Expected outcomes  Harmonisation and coordination </vt:lpstr>
      <vt:lpstr>Expected outcomes  Consumer and market confidence </vt:lpstr>
      <vt:lpstr>Work plan, work packages  </vt:lpstr>
      <vt:lpstr>State of play - At WP level (year 2017 only)</vt:lpstr>
      <vt:lpstr>PowerPoint Presentation</vt:lpstr>
      <vt:lpstr>State of play  </vt:lpstr>
      <vt:lpstr>Thank you for your attention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JEANDIN Caroline (AGRI)</dc:creator>
  <cp:lastModifiedBy>JEANDIN Caroline (AGRI)</cp:lastModifiedBy>
  <cp:revision>36</cp:revision>
  <cp:lastPrinted>2017-05-05T14:15:43Z</cp:lastPrinted>
  <dcterms:created xsi:type="dcterms:W3CDTF">2017-05-03T06:49:42Z</dcterms:created>
  <dcterms:modified xsi:type="dcterms:W3CDTF">2017-05-11T07:08:07Z</dcterms:modified>
</cp:coreProperties>
</file>