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7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70" r:id="rId12"/>
    <p:sldId id="267" r:id="rId13"/>
    <p:sldId id="268" r:id="rId14"/>
    <p:sldId id="269" r:id="rId15"/>
    <p:sldId id="266" r:id="rId16"/>
  </p:sldIdLst>
  <p:sldSz cx="9144000" cy="6858000" type="screen4x3"/>
  <p:notesSz cx="6805613" cy="99441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324F"/>
    <a:srgbClr val="91D9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8" d="100"/>
          <a:sy n="118" d="100"/>
        </p:scale>
        <p:origin x="-143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BC8CA4-6DFD-B148-996E-AB3259EB82B2}" type="doc">
      <dgm:prSet loTypeId="urn:microsoft.com/office/officeart/2005/8/layout/gear1" loCatId="relationship" qsTypeId="urn:microsoft.com/office/officeart/2005/8/quickstyle/simple4" qsCatId="simple" csTypeId="urn:microsoft.com/office/officeart/2005/8/colors/accent6_5" csCatId="accent6" phldr="1"/>
      <dgm:spPr/>
    </dgm:pt>
    <dgm:pt modelId="{29A6A02C-09A5-594D-9AF0-7E2EFB2FB856}">
      <dgm:prSet phldrT="[Texto]"/>
      <dgm:spPr/>
      <dgm:t>
        <a:bodyPr/>
        <a:lstStyle/>
        <a:p>
          <a:r>
            <a:rPr lang="es-ES_tradnl" dirty="0" smtClean="0">
              <a:solidFill>
                <a:srgbClr val="FF0000"/>
              </a:solidFill>
            </a:rPr>
            <a:t>SOCIETY</a:t>
          </a:r>
        </a:p>
        <a:p>
          <a:r>
            <a:rPr lang="es-ES_tradnl" dirty="0" err="1" smtClean="0">
              <a:solidFill>
                <a:srgbClr val="FF0000"/>
              </a:solidFill>
            </a:rPr>
            <a:t>New</a:t>
          </a:r>
          <a:r>
            <a:rPr lang="es-ES_tradnl" dirty="0" smtClean="0">
              <a:solidFill>
                <a:srgbClr val="FF0000"/>
              </a:solidFill>
            </a:rPr>
            <a:t> </a:t>
          </a:r>
          <a:r>
            <a:rPr lang="es-ES_tradnl" dirty="0" err="1" smtClean="0">
              <a:solidFill>
                <a:srgbClr val="FF0000"/>
              </a:solidFill>
            </a:rPr>
            <a:t>demands</a:t>
          </a:r>
          <a:endParaRPr lang="es-ES_tradnl" dirty="0">
            <a:solidFill>
              <a:srgbClr val="FF0000"/>
            </a:solidFill>
          </a:endParaRPr>
        </a:p>
      </dgm:t>
    </dgm:pt>
    <dgm:pt modelId="{F99D9ABF-B510-384C-9BA1-066CB7988C11}" type="parTrans" cxnId="{3ED8ED2A-9CFA-2F4B-B28B-0A928F73AAD8}">
      <dgm:prSet/>
      <dgm:spPr/>
      <dgm:t>
        <a:bodyPr/>
        <a:lstStyle/>
        <a:p>
          <a:endParaRPr lang="es-ES_tradnl"/>
        </a:p>
      </dgm:t>
    </dgm:pt>
    <dgm:pt modelId="{5C096A73-E1B0-154D-8CB6-10F1A6BA1B26}" type="sibTrans" cxnId="{3ED8ED2A-9CFA-2F4B-B28B-0A928F73AAD8}">
      <dgm:prSet/>
      <dgm:spPr/>
      <dgm:t>
        <a:bodyPr/>
        <a:lstStyle/>
        <a:p>
          <a:endParaRPr lang="es-ES_tradnl"/>
        </a:p>
      </dgm:t>
    </dgm:pt>
    <dgm:pt modelId="{6550AF57-DB50-024C-8BAD-E984A03AE368}">
      <dgm:prSet phldrT="[Texto]"/>
      <dgm:spPr/>
      <dgm:t>
        <a:bodyPr/>
        <a:lstStyle/>
        <a:p>
          <a:r>
            <a:rPr lang="es-ES_tradnl" dirty="0" smtClean="0">
              <a:solidFill>
                <a:srgbClr val="0000FF"/>
              </a:solidFill>
            </a:rPr>
            <a:t>POLICY SUPPORT</a:t>
          </a:r>
        </a:p>
        <a:p>
          <a:r>
            <a:rPr lang="es-ES_tradnl" dirty="0" err="1" smtClean="0">
              <a:solidFill>
                <a:srgbClr val="0000FF"/>
              </a:solidFill>
            </a:rPr>
            <a:t>Supportive</a:t>
          </a:r>
          <a:r>
            <a:rPr lang="es-ES_tradnl" dirty="0" smtClean="0">
              <a:solidFill>
                <a:srgbClr val="0000FF"/>
              </a:solidFill>
            </a:rPr>
            <a:t> CAP </a:t>
          </a:r>
          <a:r>
            <a:rPr lang="es-ES_tradnl" dirty="0" err="1" smtClean="0">
              <a:solidFill>
                <a:srgbClr val="0000FF"/>
              </a:solidFill>
            </a:rPr>
            <a:t>measures</a:t>
          </a:r>
          <a:endParaRPr lang="es-ES_tradnl" dirty="0">
            <a:solidFill>
              <a:srgbClr val="0000FF"/>
            </a:solidFill>
          </a:endParaRPr>
        </a:p>
      </dgm:t>
    </dgm:pt>
    <dgm:pt modelId="{B729160C-28B3-BF48-846B-7FF164CCDA3E}" type="parTrans" cxnId="{DAD42AF7-3C41-8145-83B4-C4BE1AB45948}">
      <dgm:prSet/>
      <dgm:spPr/>
      <dgm:t>
        <a:bodyPr/>
        <a:lstStyle/>
        <a:p>
          <a:endParaRPr lang="es-ES_tradnl"/>
        </a:p>
      </dgm:t>
    </dgm:pt>
    <dgm:pt modelId="{B2E605C0-C8C6-D64A-BAE5-9970780692C6}" type="sibTrans" cxnId="{DAD42AF7-3C41-8145-83B4-C4BE1AB45948}">
      <dgm:prSet/>
      <dgm:spPr/>
      <dgm:t>
        <a:bodyPr/>
        <a:lstStyle/>
        <a:p>
          <a:endParaRPr lang="es-ES_tradnl"/>
        </a:p>
      </dgm:t>
    </dgm:pt>
    <dgm:pt modelId="{53C1218D-52AC-CF42-921B-D608401CD469}">
      <dgm:prSet phldrT="[Texto]"/>
      <dgm:spPr/>
      <dgm:t>
        <a:bodyPr/>
        <a:lstStyle/>
        <a:p>
          <a:r>
            <a:rPr lang="es-ES_tradnl" dirty="0" smtClean="0">
              <a:solidFill>
                <a:srgbClr val="008000"/>
              </a:solidFill>
            </a:rPr>
            <a:t>MARKET</a:t>
          </a:r>
        </a:p>
        <a:p>
          <a:r>
            <a:rPr lang="es-ES_tradnl" dirty="0" err="1" smtClean="0">
              <a:solidFill>
                <a:srgbClr val="008000"/>
              </a:solidFill>
            </a:rPr>
            <a:t>New</a:t>
          </a:r>
          <a:r>
            <a:rPr lang="es-ES_tradnl" dirty="0" smtClean="0">
              <a:solidFill>
                <a:srgbClr val="008000"/>
              </a:solidFill>
            </a:rPr>
            <a:t> </a:t>
          </a:r>
          <a:r>
            <a:rPr lang="es-ES_tradnl" dirty="0" err="1" smtClean="0">
              <a:solidFill>
                <a:srgbClr val="008000"/>
              </a:solidFill>
            </a:rPr>
            <a:t>opportunities</a:t>
          </a:r>
          <a:endParaRPr lang="es-ES_tradnl" dirty="0">
            <a:solidFill>
              <a:srgbClr val="008000"/>
            </a:solidFill>
          </a:endParaRPr>
        </a:p>
      </dgm:t>
    </dgm:pt>
    <dgm:pt modelId="{E30C9440-B606-7B4B-8EBD-08842FC88A25}" type="parTrans" cxnId="{78A6FC5D-4EB6-8E4C-96EB-8715B348F854}">
      <dgm:prSet/>
      <dgm:spPr/>
      <dgm:t>
        <a:bodyPr/>
        <a:lstStyle/>
        <a:p>
          <a:endParaRPr lang="es-ES_tradnl"/>
        </a:p>
      </dgm:t>
    </dgm:pt>
    <dgm:pt modelId="{6AD4ED24-A5DD-304E-B037-128FAFE59D5E}" type="sibTrans" cxnId="{78A6FC5D-4EB6-8E4C-96EB-8715B348F854}">
      <dgm:prSet/>
      <dgm:spPr/>
      <dgm:t>
        <a:bodyPr/>
        <a:lstStyle/>
        <a:p>
          <a:endParaRPr lang="es-ES_tradnl"/>
        </a:p>
      </dgm:t>
    </dgm:pt>
    <dgm:pt modelId="{643F0D18-D897-BD4D-8114-EBEA89F1CC31}" type="pres">
      <dgm:prSet presAssocID="{ADBC8CA4-6DFD-B148-996E-AB3259EB82B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79A07D8-745A-F044-B461-F25E69E573F7}" type="pres">
      <dgm:prSet presAssocID="{29A6A02C-09A5-594D-9AF0-7E2EFB2FB856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CA08036-6BCD-6241-ADE6-4A89F90B46C3}" type="pres">
      <dgm:prSet presAssocID="{29A6A02C-09A5-594D-9AF0-7E2EFB2FB856}" presName="gear1srcNode" presStyleLbl="node1" presStyleIdx="0" presStyleCnt="3"/>
      <dgm:spPr/>
      <dgm:t>
        <a:bodyPr/>
        <a:lstStyle/>
        <a:p>
          <a:endParaRPr lang="es-ES_tradnl"/>
        </a:p>
      </dgm:t>
    </dgm:pt>
    <dgm:pt modelId="{62943A24-26F4-D244-847C-549E6246D3CB}" type="pres">
      <dgm:prSet presAssocID="{29A6A02C-09A5-594D-9AF0-7E2EFB2FB856}" presName="gear1dstNode" presStyleLbl="node1" presStyleIdx="0" presStyleCnt="3"/>
      <dgm:spPr/>
      <dgm:t>
        <a:bodyPr/>
        <a:lstStyle/>
        <a:p>
          <a:endParaRPr lang="es-ES_tradnl"/>
        </a:p>
      </dgm:t>
    </dgm:pt>
    <dgm:pt modelId="{9C208B80-A9DC-4B4F-B2E0-57117B13701A}" type="pres">
      <dgm:prSet presAssocID="{6550AF57-DB50-024C-8BAD-E984A03AE368}" presName="gear2" presStyleLbl="node1" presStyleIdx="1" presStyleCnt="3" custScaleX="107448" custScaleY="101041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68F597E-514B-9847-ABFC-9B79263F7F0E}" type="pres">
      <dgm:prSet presAssocID="{6550AF57-DB50-024C-8BAD-E984A03AE368}" presName="gear2srcNode" presStyleLbl="node1" presStyleIdx="1" presStyleCnt="3"/>
      <dgm:spPr/>
      <dgm:t>
        <a:bodyPr/>
        <a:lstStyle/>
        <a:p>
          <a:endParaRPr lang="es-ES_tradnl"/>
        </a:p>
      </dgm:t>
    </dgm:pt>
    <dgm:pt modelId="{3D86A6B2-CB69-5B45-BD3C-E92C9267A051}" type="pres">
      <dgm:prSet presAssocID="{6550AF57-DB50-024C-8BAD-E984A03AE368}" presName="gear2dstNode" presStyleLbl="node1" presStyleIdx="1" presStyleCnt="3"/>
      <dgm:spPr/>
      <dgm:t>
        <a:bodyPr/>
        <a:lstStyle/>
        <a:p>
          <a:endParaRPr lang="es-ES_tradnl"/>
        </a:p>
      </dgm:t>
    </dgm:pt>
    <dgm:pt modelId="{CE3A183D-5F3D-F94A-AD13-AFF8DF240D8A}" type="pres">
      <dgm:prSet presAssocID="{53C1218D-52AC-CF42-921B-D608401CD469}" presName="gear3" presStyleLbl="node1" presStyleIdx="2" presStyleCnt="3" custScaleX="106328" custScaleY="107877"/>
      <dgm:spPr/>
      <dgm:t>
        <a:bodyPr/>
        <a:lstStyle/>
        <a:p>
          <a:endParaRPr lang="es-ES_tradnl"/>
        </a:p>
      </dgm:t>
    </dgm:pt>
    <dgm:pt modelId="{45A0CD95-5E28-FD43-874C-6D1B0A40E765}" type="pres">
      <dgm:prSet presAssocID="{53C1218D-52AC-CF42-921B-D608401CD469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833206A-2678-B04A-BEBE-6CB624E0BBD0}" type="pres">
      <dgm:prSet presAssocID="{53C1218D-52AC-CF42-921B-D608401CD469}" presName="gear3srcNode" presStyleLbl="node1" presStyleIdx="2" presStyleCnt="3"/>
      <dgm:spPr/>
      <dgm:t>
        <a:bodyPr/>
        <a:lstStyle/>
        <a:p>
          <a:endParaRPr lang="es-ES_tradnl"/>
        </a:p>
      </dgm:t>
    </dgm:pt>
    <dgm:pt modelId="{D96C5665-E7B8-194E-BFBC-E55F67BFDBEE}" type="pres">
      <dgm:prSet presAssocID="{53C1218D-52AC-CF42-921B-D608401CD469}" presName="gear3dstNode" presStyleLbl="node1" presStyleIdx="2" presStyleCnt="3"/>
      <dgm:spPr/>
      <dgm:t>
        <a:bodyPr/>
        <a:lstStyle/>
        <a:p>
          <a:endParaRPr lang="es-ES_tradnl"/>
        </a:p>
      </dgm:t>
    </dgm:pt>
    <dgm:pt modelId="{D955B8FF-B0B0-5644-AC7B-62C42725DE2C}" type="pres">
      <dgm:prSet presAssocID="{5C096A73-E1B0-154D-8CB6-10F1A6BA1B26}" presName="connector1" presStyleLbl="sibTrans2D1" presStyleIdx="0" presStyleCnt="3"/>
      <dgm:spPr/>
      <dgm:t>
        <a:bodyPr/>
        <a:lstStyle/>
        <a:p>
          <a:endParaRPr lang="es-ES_tradnl"/>
        </a:p>
      </dgm:t>
    </dgm:pt>
    <dgm:pt modelId="{2917151C-C6A9-4044-B2FE-9E1C4186841B}" type="pres">
      <dgm:prSet presAssocID="{B2E605C0-C8C6-D64A-BAE5-9970780692C6}" presName="connector2" presStyleLbl="sibTrans2D1" presStyleIdx="1" presStyleCnt="3"/>
      <dgm:spPr/>
      <dgm:t>
        <a:bodyPr/>
        <a:lstStyle/>
        <a:p>
          <a:endParaRPr lang="es-ES_tradnl"/>
        </a:p>
      </dgm:t>
    </dgm:pt>
    <dgm:pt modelId="{63081975-46DA-024E-961A-F84A0E5DD2FC}" type="pres">
      <dgm:prSet presAssocID="{6AD4ED24-A5DD-304E-B037-128FAFE59D5E}" presName="connector3" presStyleLbl="sibTrans2D1" presStyleIdx="2" presStyleCnt="3"/>
      <dgm:spPr/>
      <dgm:t>
        <a:bodyPr/>
        <a:lstStyle/>
        <a:p>
          <a:endParaRPr lang="es-ES_tradnl"/>
        </a:p>
      </dgm:t>
    </dgm:pt>
  </dgm:ptLst>
  <dgm:cxnLst>
    <dgm:cxn modelId="{88A2056B-FC13-0749-8F28-1C0973EDC978}" type="presOf" srcId="{53C1218D-52AC-CF42-921B-D608401CD469}" destId="{45A0CD95-5E28-FD43-874C-6D1B0A40E765}" srcOrd="1" destOrd="0" presId="urn:microsoft.com/office/officeart/2005/8/layout/gear1"/>
    <dgm:cxn modelId="{53E0DED6-0E32-174C-9140-DA724146D1E3}" type="presOf" srcId="{6550AF57-DB50-024C-8BAD-E984A03AE368}" destId="{3D86A6B2-CB69-5B45-BD3C-E92C9267A051}" srcOrd="2" destOrd="0" presId="urn:microsoft.com/office/officeart/2005/8/layout/gear1"/>
    <dgm:cxn modelId="{6D3B7ED0-701E-7546-B563-15CD06CBE6EF}" type="presOf" srcId="{6550AF57-DB50-024C-8BAD-E984A03AE368}" destId="{9C208B80-A9DC-4B4F-B2E0-57117B13701A}" srcOrd="0" destOrd="0" presId="urn:microsoft.com/office/officeart/2005/8/layout/gear1"/>
    <dgm:cxn modelId="{41F53C90-8459-7A49-9137-F5B304F82206}" type="presOf" srcId="{5C096A73-E1B0-154D-8CB6-10F1A6BA1B26}" destId="{D955B8FF-B0B0-5644-AC7B-62C42725DE2C}" srcOrd="0" destOrd="0" presId="urn:microsoft.com/office/officeart/2005/8/layout/gear1"/>
    <dgm:cxn modelId="{2ACEA721-EC82-2445-AC5A-8F27B316563E}" type="presOf" srcId="{29A6A02C-09A5-594D-9AF0-7E2EFB2FB856}" destId="{62943A24-26F4-D244-847C-549E6246D3CB}" srcOrd="2" destOrd="0" presId="urn:microsoft.com/office/officeart/2005/8/layout/gear1"/>
    <dgm:cxn modelId="{A5CCEB03-C5CC-E04B-880C-4C4890F6641D}" type="presOf" srcId="{6550AF57-DB50-024C-8BAD-E984A03AE368}" destId="{E68F597E-514B-9847-ABFC-9B79263F7F0E}" srcOrd="1" destOrd="0" presId="urn:microsoft.com/office/officeart/2005/8/layout/gear1"/>
    <dgm:cxn modelId="{B693E8BD-A29F-1742-A10F-71324D0DAC6C}" type="presOf" srcId="{ADBC8CA4-6DFD-B148-996E-AB3259EB82B2}" destId="{643F0D18-D897-BD4D-8114-EBEA89F1CC31}" srcOrd="0" destOrd="0" presId="urn:microsoft.com/office/officeart/2005/8/layout/gear1"/>
    <dgm:cxn modelId="{E7916013-9A6D-6246-A751-364C53CD8CF9}" type="presOf" srcId="{B2E605C0-C8C6-D64A-BAE5-9970780692C6}" destId="{2917151C-C6A9-4044-B2FE-9E1C4186841B}" srcOrd="0" destOrd="0" presId="urn:microsoft.com/office/officeart/2005/8/layout/gear1"/>
    <dgm:cxn modelId="{FD6F7E04-0BA7-AA40-A678-82461900BAA9}" type="presOf" srcId="{6AD4ED24-A5DD-304E-B037-128FAFE59D5E}" destId="{63081975-46DA-024E-961A-F84A0E5DD2FC}" srcOrd="0" destOrd="0" presId="urn:microsoft.com/office/officeart/2005/8/layout/gear1"/>
    <dgm:cxn modelId="{3ED8ED2A-9CFA-2F4B-B28B-0A928F73AAD8}" srcId="{ADBC8CA4-6DFD-B148-996E-AB3259EB82B2}" destId="{29A6A02C-09A5-594D-9AF0-7E2EFB2FB856}" srcOrd="0" destOrd="0" parTransId="{F99D9ABF-B510-384C-9BA1-066CB7988C11}" sibTransId="{5C096A73-E1B0-154D-8CB6-10F1A6BA1B26}"/>
    <dgm:cxn modelId="{78A6FC5D-4EB6-8E4C-96EB-8715B348F854}" srcId="{ADBC8CA4-6DFD-B148-996E-AB3259EB82B2}" destId="{53C1218D-52AC-CF42-921B-D608401CD469}" srcOrd="2" destOrd="0" parTransId="{E30C9440-B606-7B4B-8EBD-08842FC88A25}" sibTransId="{6AD4ED24-A5DD-304E-B037-128FAFE59D5E}"/>
    <dgm:cxn modelId="{1AFB95DA-F30E-F441-8AAB-B3343697D015}" type="presOf" srcId="{53C1218D-52AC-CF42-921B-D608401CD469}" destId="{B833206A-2678-B04A-BEBE-6CB624E0BBD0}" srcOrd="2" destOrd="0" presId="urn:microsoft.com/office/officeart/2005/8/layout/gear1"/>
    <dgm:cxn modelId="{B847B4F7-CAD0-9A4B-A5D1-96D6C4C1D9C4}" type="presOf" srcId="{29A6A02C-09A5-594D-9AF0-7E2EFB2FB856}" destId="{ACA08036-6BCD-6241-ADE6-4A89F90B46C3}" srcOrd="1" destOrd="0" presId="urn:microsoft.com/office/officeart/2005/8/layout/gear1"/>
    <dgm:cxn modelId="{D3B087AB-74D8-2F4B-8DBF-924EBC95F49A}" type="presOf" srcId="{53C1218D-52AC-CF42-921B-D608401CD469}" destId="{CE3A183D-5F3D-F94A-AD13-AFF8DF240D8A}" srcOrd="0" destOrd="0" presId="urn:microsoft.com/office/officeart/2005/8/layout/gear1"/>
    <dgm:cxn modelId="{E50BBD0D-C26E-214D-9420-662D1D205F07}" type="presOf" srcId="{29A6A02C-09A5-594D-9AF0-7E2EFB2FB856}" destId="{E79A07D8-745A-F044-B461-F25E69E573F7}" srcOrd="0" destOrd="0" presId="urn:microsoft.com/office/officeart/2005/8/layout/gear1"/>
    <dgm:cxn modelId="{DAD42AF7-3C41-8145-83B4-C4BE1AB45948}" srcId="{ADBC8CA4-6DFD-B148-996E-AB3259EB82B2}" destId="{6550AF57-DB50-024C-8BAD-E984A03AE368}" srcOrd="1" destOrd="0" parTransId="{B729160C-28B3-BF48-846B-7FF164CCDA3E}" sibTransId="{B2E605C0-C8C6-D64A-BAE5-9970780692C6}"/>
    <dgm:cxn modelId="{88AE05E5-C5BD-1049-945A-7E42A6F68CB4}" type="presOf" srcId="{53C1218D-52AC-CF42-921B-D608401CD469}" destId="{D96C5665-E7B8-194E-BFBC-E55F67BFDBEE}" srcOrd="3" destOrd="0" presId="urn:microsoft.com/office/officeart/2005/8/layout/gear1"/>
    <dgm:cxn modelId="{F54D665C-002D-AC49-AC3E-4756074E2E69}" type="presParOf" srcId="{643F0D18-D897-BD4D-8114-EBEA89F1CC31}" destId="{E79A07D8-745A-F044-B461-F25E69E573F7}" srcOrd="0" destOrd="0" presId="urn:microsoft.com/office/officeart/2005/8/layout/gear1"/>
    <dgm:cxn modelId="{B6BA9E71-DB0E-5948-A98A-7A4F784B51AC}" type="presParOf" srcId="{643F0D18-D897-BD4D-8114-EBEA89F1CC31}" destId="{ACA08036-6BCD-6241-ADE6-4A89F90B46C3}" srcOrd="1" destOrd="0" presId="urn:microsoft.com/office/officeart/2005/8/layout/gear1"/>
    <dgm:cxn modelId="{AABF49B3-C659-1C4C-A604-C671C84BEB0C}" type="presParOf" srcId="{643F0D18-D897-BD4D-8114-EBEA89F1CC31}" destId="{62943A24-26F4-D244-847C-549E6246D3CB}" srcOrd="2" destOrd="0" presId="urn:microsoft.com/office/officeart/2005/8/layout/gear1"/>
    <dgm:cxn modelId="{DF364DAE-5628-7949-A4F6-9FECDBF76AE6}" type="presParOf" srcId="{643F0D18-D897-BD4D-8114-EBEA89F1CC31}" destId="{9C208B80-A9DC-4B4F-B2E0-57117B13701A}" srcOrd="3" destOrd="0" presId="urn:microsoft.com/office/officeart/2005/8/layout/gear1"/>
    <dgm:cxn modelId="{2BF17F03-36F9-634F-81B1-8B5D9A6F3BC9}" type="presParOf" srcId="{643F0D18-D897-BD4D-8114-EBEA89F1CC31}" destId="{E68F597E-514B-9847-ABFC-9B79263F7F0E}" srcOrd="4" destOrd="0" presId="urn:microsoft.com/office/officeart/2005/8/layout/gear1"/>
    <dgm:cxn modelId="{73023E9C-7470-CC44-90CA-D0989687C30D}" type="presParOf" srcId="{643F0D18-D897-BD4D-8114-EBEA89F1CC31}" destId="{3D86A6B2-CB69-5B45-BD3C-E92C9267A051}" srcOrd="5" destOrd="0" presId="urn:microsoft.com/office/officeart/2005/8/layout/gear1"/>
    <dgm:cxn modelId="{748343D7-4034-604B-91FD-F5DE164E82BA}" type="presParOf" srcId="{643F0D18-D897-BD4D-8114-EBEA89F1CC31}" destId="{CE3A183D-5F3D-F94A-AD13-AFF8DF240D8A}" srcOrd="6" destOrd="0" presId="urn:microsoft.com/office/officeart/2005/8/layout/gear1"/>
    <dgm:cxn modelId="{D9F52EF9-4FA2-E94D-9132-3DE3A0B50027}" type="presParOf" srcId="{643F0D18-D897-BD4D-8114-EBEA89F1CC31}" destId="{45A0CD95-5E28-FD43-874C-6D1B0A40E765}" srcOrd="7" destOrd="0" presId="urn:microsoft.com/office/officeart/2005/8/layout/gear1"/>
    <dgm:cxn modelId="{D22C8979-06C8-0D4F-85A8-5D226DD240C2}" type="presParOf" srcId="{643F0D18-D897-BD4D-8114-EBEA89F1CC31}" destId="{B833206A-2678-B04A-BEBE-6CB624E0BBD0}" srcOrd="8" destOrd="0" presId="urn:microsoft.com/office/officeart/2005/8/layout/gear1"/>
    <dgm:cxn modelId="{D685C598-46FB-0947-80A0-478179201344}" type="presParOf" srcId="{643F0D18-D897-BD4D-8114-EBEA89F1CC31}" destId="{D96C5665-E7B8-194E-BFBC-E55F67BFDBEE}" srcOrd="9" destOrd="0" presId="urn:microsoft.com/office/officeart/2005/8/layout/gear1"/>
    <dgm:cxn modelId="{C6ECEB4A-6BF5-6E49-887C-02C6DBBC9BAC}" type="presParOf" srcId="{643F0D18-D897-BD4D-8114-EBEA89F1CC31}" destId="{D955B8FF-B0B0-5644-AC7B-62C42725DE2C}" srcOrd="10" destOrd="0" presId="urn:microsoft.com/office/officeart/2005/8/layout/gear1"/>
    <dgm:cxn modelId="{1F88F960-9C29-D542-8E14-558236F90163}" type="presParOf" srcId="{643F0D18-D897-BD4D-8114-EBEA89F1CC31}" destId="{2917151C-C6A9-4044-B2FE-9E1C4186841B}" srcOrd="11" destOrd="0" presId="urn:microsoft.com/office/officeart/2005/8/layout/gear1"/>
    <dgm:cxn modelId="{D2681BE3-AAB5-0F42-9F74-CDDC9EA9E397}" type="presParOf" srcId="{643F0D18-D897-BD4D-8114-EBEA89F1CC31}" destId="{63081975-46DA-024E-961A-F84A0E5DD2FC}" srcOrd="12" destOrd="0" presId="urn:microsoft.com/office/officeart/2005/8/layout/gear1"/>
  </dgm:cxnLst>
  <dgm:bg/>
  <dgm:whole>
    <a:ln>
      <a:solidFill>
        <a:srgbClr val="C7324F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A07D8-745A-F044-B461-F25E69E573F7}">
      <dsp:nvSpPr>
        <dsp:cNvPr id="0" name=""/>
        <dsp:cNvSpPr/>
      </dsp:nvSpPr>
      <dsp:spPr>
        <a:xfrm>
          <a:off x="3888501" y="2079464"/>
          <a:ext cx="2489279" cy="2489279"/>
        </a:xfrm>
        <a:prstGeom prst="gear9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300" kern="1200" dirty="0" smtClean="0">
              <a:solidFill>
                <a:srgbClr val="FF0000"/>
              </a:solidFill>
            </a:rPr>
            <a:t>SOCIETY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300" kern="1200" dirty="0" err="1" smtClean="0">
              <a:solidFill>
                <a:srgbClr val="FF0000"/>
              </a:solidFill>
            </a:rPr>
            <a:t>New</a:t>
          </a:r>
          <a:r>
            <a:rPr lang="es-ES_tradnl" sz="1300" kern="1200" dirty="0" smtClean="0">
              <a:solidFill>
                <a:srgbClr val="FF0000"/>
              </a:solidFill>
            </a:rPr>
            <a:t> </a:t>
          </a:r>
          <a:r>
            <a:rPr lang="es-ES_tradnl" sz="1300" kern="1200" dirty="0" err="1" smtClean="0">
              <a:solidFill>
                <a:srgbClr val="FF0000"/>
              </a:solidFill>
            </a:rPr>
            <a:t>demands</a:t>
          </a:r>
          <a:endParaRPr lang="es-ES_tradnl" sz="1300" kern="1200" dirty="0">
            <a:solidFill>
              <a:srgbClr val="FF0000"/>
            </a:solidFill>
          </a:endParaRPr>
        </a:p>
      </dsp:txBody>
      <dsp:txXfrm>
        <a:off x="4388957" y="2662566"/>
        <a:ext cx="1488367" cy="1279541"/>
      </dsp:txXfrm>
    </dsp:sp>
    <dsp:sp modelId="{9C208B80-A9DC-4B4F-B2E0-57117B13701A}">
      <dsp:nvSpPr>
        <dsp:cNvPr id="0" name=""/>
        <dsp:cNvSpPr/>
      </dsp:nvSpPr>
      <dsp:spPr>
        <a:xfrm>
          <a:off x="2372774" y="1481666"/>
          <a:ext cx="1945222" cy="1829231"/>
        </a:xfrm>
        <a:prstGeom prst="gear6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000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300" kern="1200" dirty="0" smtClean="0">
              <a:solidFill>
                <a:srgbClr val="0000FF"/>
              </a:solidFill>
            </a:rPr>
            <a:t>POLICY SUPPORT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300" kern="1200" dirty="0" err="1" smtClean="0">
              <a:solidFill>
                <a:srgbClr val="0000FF"/>
              </a:solidFill>
            </a:rPr>
            <a:t>Supportive</a:t>
          </a:r>
          <a:r>
            <a:rPr lang="es-ES_tradnl" sz="1300" kern="1200" dirty="0" smtClean="0">
              <a:solidFill>
                <a:srgbClr val="0000FF"/>
              </a:solidFill>
            </a:rPr>
            <a:t> CAP </a:t>
          </a:r>
          <a:r>
            <a:rPr lang="es-ES_tradnl" sz="1300" kern="1200" dirty="0" err="1" smtClean="0">
              <a:solidFill>
                <a:srgbClr val="0000FF"/>
              </a:solidFill>
            </a:rPr>
            <a:t>measures</a:t>
          </a:r>
          <a:endParaRPr lang="es-ES_tradnl" sz="1300" kern="1200" dirty="0">
            <a:solidFill>
              <a:srgbClr val="0000FF"/>
            </a:solidFill>
          </a:endParaRPr>
        </a:p>
      </dsp:txBody>
      <dsp:txXfrm>
        <a:off x="2850149" y="1944964"/>
        <a:ext cx="990472" cy="902635"/>
      </dsp:txXfrm>
    </dsp:sp>
    <dsp:sp modelId="{CE3A183D-5F3D-F94A-AD13-AFF8DF240D8A}">
      <dsp:nvSpPr>
        <dsp:cNvPr id="0" name=""/>
        <dsp:cNvSpPr/>
      </dsp:nvSpPr>
      <dsp:spPr>
        <a:xfrm rot="20700000">
          <a:off x="3403099" y="167218"/>
          <a:ext cx="1875997" cy="1923587"/>
        </a:xfrm>
        <a:prstGeom prst="gear6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300" kern="1200" dirty="0" smtClean="0">
              <a:solidFill>
                <a:srgbClr val="008000"/>
              </a:solidFill>
            </a:rPr>
            <a:t>MARKET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300" kern="1200" dirty="0" err="1" smtClean="0">
              <a:solidFill>
                <a:srgbClr val="008000"/>
              </a:solidFill>
            </a:rPr>
            <a:t>New</a:t>
          </a:r>
          <a:r>
            <a:rPr lang="es-ES_tradnl" sz="1300" kern="1200" dirty="0" smtClean="0">
              <a:solidFill>
                <a:srgbClr val="008000"/>
              </a:solidFill>
            </a:rPr>
            <a:t> </a:t>
          </a:r>
          <a:r>
            <a:rPr lang="es-ES_tradnl" sz="1300" kern="1200" dirty="0" err="1" smtClean="0">
              <a:solidFill>
                <a:srgbClr val="008000"/>
              </a:solidFill>
            </a:rPr>
            <a:t>opportunities</a:t>
          </a:r>
          <a:endParaRPr lang="es-ES_tradnl" sz="1300" kern="1200" dirty="0">
            <a:solidFill>
              <a:srgbClr val="008000"/>
            </a:solidFill>
          </a:endParaRPr>
        </a:p>
      </dsp:txBody>
      <dsp:txXfrm rot="-20700000">
        <a:off x="3811737" y="591940"/>
        <a:ext cx="1058720" cy="1074144"/>
      </dsp:txXfrm>
    </dsp:sp>
    <dsp:sp modelId="{D955B8FF-B0B0-5644-AC7B-62C42725DE2C}">
      <dsp:nvSpPr>
        <dsp:cNvPr id="0" name=""/>
        <dsp:cNvSpPr/>
      </dsp:nvSpPr>
      <dsp:spPr>
        <a:xfrm>
          <a:off x="3700746" y="1701756"/>
          <a:ext cx="3186277" cy="3186277"/>
        </a:xfrm>
        <a:prstGeom prst="circularArrow">
          <a:avLst>
            <a:gd name="adj1" fmla="val 4687"/>
            <a:gd name="adj2" fmla="val 299029"/>
            <a:gd name="adj3" fmla="val 2523572"/>
            <a:gd name="adj4" fmla="val 15845412"/>
            <a:gd name="adj5" fmla="val 5469"/>
          </a:avLst>
        </a:prstGeom>
        <a:gradFill rotWithShape="0">
          <a:gsLst>
            <a:gs pos="0">
              <a:schemeClr val="accent6">
                <a:shade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shade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17151C-C6A9-4044-B2FE-9E1C4186841B}">
      <dsp:nvSpPr>
        <dsp:cNvPr id="0" name=""/>
        <dsp:cNvSpPr/>
      </dsp:nvSpPr>
      <dsp:spPr>
        <a:xfrm>
          <a:off x="2119577" y="1089096"/>
          <a:ext cx="2315030" cy="23150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6">
                <a:shade val="90000"/>
                <a:hueOff val="-150623"/>
                <a:satOff val="-17220"/>
                <a:lumOff val="20836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shade val="90000"/>
                <a:hueOff val="-150623"/>
                <a:satOff val="-17220"/>
                <a:lumOff val="20836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081975-46DA-024E-961A-F84A0E5DD2FC}">
      <dsp:nvSpPr>
        <dsp:cNvPr id="0" name=""/>
        <dsp:cNvSpPr/>
      </dsp:nvSpPr>
      <dsp:spPr>
        <a:xfrm>
          <a:off x="3043894" y="-147845"/>
          <a:ext cx="2496068" cy="249606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6">
                <a:shade val="90000"/>
                <a:hueOff val="-301247"/>
                <a:satOff val="-34440"/>
                <a:lumOff val="41672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shade val="90000"/>
                <a:hueOff val="-301247"/>
                <a:satOff val="-34440"/>
                <a:lumOff val="41672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9409E-3B29-410A-81D9-9DE8DF24A592}" type="datetimeFigureOut">
              <a:rPr lang="en-GB" smtClean="0"/>
              <a:t>10/05/2017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D67D6-F035-48F5-9F47-060D47E370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725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DE550-5F55-BB42-A16F-44E8FD8A3E9D}" type="datetimeFigureOut">
              <a:rPr lang="es-ES_tradnl" smtClean="0"/>
              <a:pPr/>
              <a:t>10/05/2017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0A53B-6E47-5D44-BA8B-4FF55A610859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863775"/>
            <a:ext cx="7772400" cy="1736676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/>
            </a:r>
            <a:br>
              <a:rPr lang="fr-FR" b="1" dirty="0" smtClean="0">
                <a:solidFill>
                  <a:schemeClr val="bg1"/>
                </a:solidFill>
              </a:rPr>
            </a:br>
            <a:r>
              <a:rPr lang="fr-FR" b="1" dirty="0" smtClean="0">
                <a:solidFill>
                  <a:schemeClr val="bg1"/>
                </a:solidFill>
              </a:rPr>
              <a:t/>
            </a:r>
            <a:br>
              <a:rPr lang="fr-FR" b="1" dirty="0" smtClean="0">
                <a:solidFill>
                  <a:schemeClr val="bg1"/>
                </a:solidFill>
              </a:rPr>
            </a:br>
            <a:r>
              <a:rPr lang="fr-FR" b="1" dirty="0" smtClean="0">
                <a:solidFill>
                  <a:schemeClr val="bg1"/>
                </a:solidFill>
              </a:rPr>
              <a:t/>
            </a:r>
            <a:br>
              <a:rPr lang="fr-FR" b="1" dirty="0" smtClean="0">
                <a:solidFill>
                  <a:schemeClr val="bg1"/>
                </a:solidFill>
              </a:rPr>
            </a:br>
            <a:r>
              <a:rPr lang="fr-FR" b="1" dirty="0" err="1" smtClean="0">
                <a:solidFill>
                  <a:schemeClr val="bg1"/>
                </a:solidFill>
              </a:rPr>
              <a:t>Potential</a:t>
            </a:r>
            <a:r>
              <a:rPr lang="fr-FR" b="1" dirty="0" smtClean="0">
                <a:solidFill>
                  <a:schemeClr val="bg1"/>
                </a:solidFill>
              </a:rPr>
              <a:t> for </a:t>
            </a:r>
            <a:r>
              <a:rPr lang="fr-FR" b="1" dirty="0" err="1" smtClean="0">
                <a:solidFill>
                  <a:schemeClr val="bg1"/>
                </a:solidFill>
              </a:rPr>
              <a:t>erosion</a:t>
            </a:r>
            <a:r>
              <a:rPr lang="fr-FR" b="1" dirty="0" smtClean="0">
                <a:solidFill>
                  <a:schemeClr val="bg1"/>
                </a:solidFill>
              </a:rPr>
              <a:t> </a:t>
            </a:r>
            <a:r>
              <a:rPr lang="fr-FR" b="1" dirty="0" err="1" smtClean="0">
                <a:solidFill>
                  <a:schemeClr val="bg1"/>
                </a:solidFill>
              </a:rPr>
              <a:t>improvement</a:t>
            </a:r>
            <a:r>
              <a:rPr lang="fr-FR" b="1" dirty="0" smtClean="0">
                <a:solidFill>
                  <a:schemeClr val="bg1"/>
                </a:solidFill>
              </a:rPr>
              <a:t>, </a:t>
            </a:r>
            <a:r>
              <a:rPr lang="fr-FR" b="1" dirty="0" err="1">
                <a:solidFill>
                  <a:schemeClr val="bg1"/>
                </a:solidFill>
              </a:rPr>
              <a:t>biodiversity</a:t>
            </a:r>
            <a:r>
              <a:rPr lang="fr-FR" b="1" dirty="0">
                <a:solidFill>
                  <a:schemeClr val="bg1"/>
                </a:solidFill>
              </a:rPr>
              <a:t> and </a:t>
            </a:r>
            <a:r>
              <a:rPr lang="fr-FR" b="1" dirty="0" err="1">
                <a:solidFill>
                  <a:schemeClr val="bg1"/>
                </a:solidFill>
              </a:rPr>
              <a:t>carbon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sequestration</a:t>
            </a:r>
            <a:r>
              <a:rPr lang="fr-FR" b="1" dirty="0">
                <a:solidFill>
                  <a:schemeClr val="bg1"/>
                </a:solidFill>
              </a:rPr>
              <a:t> in the olive</a:t>
            </a:r>
            <a:r>
              <a:rPr lang="fr-FR" b="1" dirty="0" smtClean="0">
                <a:solidFill>
                  <a:schemeClr val="bg1"/>
                </a:solidFill>
              </a:rPr>
              <a:t> </a:t>
            </a:r>
            <a:r>
              <a:rPr lang="fr-FR" b="1" dirty="0" err="1" smtClean="0">
                <a:solidFill>
                  <a:schemeClr val="bg1"/>
                </a:solidFill>
              </a:rPr>
              <a:t>sector</a:t>
            </a:r>
            <a:r>
              <a:rPr lang="fr-FR" b="1" dirty="0" smtClean="0">
                <a:solidFill>
                  <a:schemeClr val="bg1"/>
                </a:solidFill>
              </a:rPr>
              <a:t>: </a:t>
            </a:r>
            <a:r>
              <a:rPr lang="fr-FR" b="1" dirty="0">
                <a:solidFill>
                  <a:schemeClr val="bg1"/>
                </a:solidFill>
              </a:rPr>
              <a:t>a </a:t>
            </a:r>
            <a:r>
              <a:rPr lang="fr-FR" b="1" dirty="0" err="1">
                <a:solidFill>
                  <a:schemeClr val="bg1"/>
                </a:solidFill>
              </a:rPr>
              <a:t>proposal</a:t>
            </a:r>
            <a:r>
              <a:rPr lang="fr-FR" b="1" dirty="0">
                <a:solidFill>
                  <a:schemeClr val="bg1"/>
                </a:solidFill>
              </a:rPr>
              <a:t> for the </a:t>
            </a:r>
            <a:r>
              <a:rPr lang="fr-FR" b="1" dirty="0" err="1">
                <a:solidFill>
                  <a:schemeClr val="bg1"/>
                </a:solidFill>
              </a:rPr>
              <a:t>current</a:t>
            </a:r>
            <a:r>
              <a:rPr lang="fr-FR" b="1" dirty="0">
                <a:solidFill>
                  <a:schemeClr val="bg1"/>
                </a:solidFill>
              </a:rPr>
              <a:t> and the new CAP</a:t>
            </a:r>
            <a:r>
              <a:rPr lang="es-ES_tradnl" b="1" dirty="0"/>
              <a:t/>
            </a:r>
            <a:br>
              <a:rPr lang="es-ES_tradnl" b="1" dirty="0"/>
            </a:br>
            <a:endParaRPr lang="es-ES_tradn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4445446"/>
            <a:ext cx="6400800" cy="1863775"/>
          </a:xfrm>
        </p:spPr>
        <p:txBody>
          <a:bodyPr>
            <a:normAutofit fontScale="77500" lnSpcReduction="20000"/>
          </a:bodyPr>
          <a:lstStyle/>
          <a:p>
            <a:endParaRPr lang="es-ES_tradnl" dirty="0" smtClean="0"/>
          </a:p>
          <a:p>
            <a:endParaRPr lang="es-ES_tradnl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s-ES_tradnl" dirty="0" smtClean="0">
                <a:solidFill>
                  <a:schemeClr val="bg1">
                    <a:lumMod val="85000"/>
                  </a:schemeClr>
                </a:solidFill>
              </a:rPr>
              <a:t>Concha Salguero</a:t>
            </a:r>
          </a:p>
          <a:p>
            <a:r>
              <a:rPr lang="es-ES_tradnl" dirty="0" smtClean="0">
                <a:solidFill>
                  <a:schemeClr val="bg1">
                    <a:lumMod val="85000"/>
                  </a:schemeClr>
                </a:solidFill>
              </a:rPr>
              <a:t>European Forum </a:t>
            </a:r>
            <a:r>
              <a:rPr lang="es-ES_tradnl" dirty="0" err="1" smtClean="0">
                <a:solidFill>
                  <a:schemeClr val="bg1">
                    <a:lumMod val="85000"/>
                  </a:schemeClr>
                </a:solidFill>
              </a:rPr>
              <a:t>for</a:t>
            </a:r>
            <a:r>
              <a:rPr lang="es-ES_tradnl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ES_tradnl" dirty="0" err="1" smtClean="0">
                <a:solidFill>
                  <a:schemeClr val="bg1">
                    <a:lumMod val="85000"/>
                  </a:schemeClr>
                </a:solidFill>
              </a:rPr>
              <a:t>Nature</a:t>
            </a:r>
            <a:r>
              <a:rPr lang="es-ES_tradnl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ES_tradnl" dirty="0" err="1" smtClean="0">
                <a:solidFill>
                  <a:schemeClr val="bg1">
                    <a:lumMod val="85000"/>
                  </a:schemeClr>
                </a:solidFill>
              </a:rPr>
              <a:t>Conservation</a:t>
            </a:r>
            <a:r>
              <a:rPr lang="es-ES_tradnl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ES_tradnl" dirty="0" err="1" smtClean="0">
                <a:solidFill>
                  <a:schemeClr val="bg1">
                    <a:lumMod val="85000"/>
                  </a:schemeClr>
                </a:solidFill>
              </a:rPr>
              <a:t>and</a:t>
            </a:r>
            <a:r>
              <a:rPr lang="es-ES_tradnl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ES_tradnl" dirty="0" err="1" smtClean="0">
                <a:solidFill>
                  <a:schemeClr val="bg1">
                    <a:lumMod val="85000"/>
                  </a:schemeClr>
                </a:solidFill>
              </a:rPr>
              <a:t>Pastoralism</a:t>
            </a:r>
            <a:endParaRPr lang="es-ES_tradnl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5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-237067"/>
            <a:ext cx="8229600" cy="1380067"/>
          </a:xfrm>
        </p:spPr>
        <p:txBody>
          <a:bodyPr/>
          <a:lstStyle/>
          <a:p>
            <a:r>
              <a:rPr lang="es-ES_tradnl" dirty="0" err="1" smtClean="0"/>
              <a:t>Society</a:t>
            </a:r>
            <a:r>
              <a:rPr lang="es-ES_tradnl" dirty="0" smtClean="0"/>
              <a:t> </a:t>
            </a:r>
            <a:r>
              <a:rPr lang="es-ES_tradnl" dirty="0" err="1" smtClean="0"/>
              <a:t>views</a:t>
            </a:r>
            <a:r>
              <a:rPr lang="es-ES_tradnl" dirty="0" smtClean="0"/>
              <a:t> </a:t>
            </a:r>
            <a:r>
              <a:rPr lang="es-ES_tradnl" dirty="0" err="1" smtClean="0"/>
              <a:t>and</a:t>
            </a:r>
            <a:r>
              <a:rPr lang="es-ES_tradnl" dirty="0" smtClean="0"/>
              <a:t> </a:t>
            </a:r>
            <a:r>
              <a:rPr lang="es-ES_tradnl" dirty="0" err="1" smtClean="0"/>
              <a:t>demands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37067" y="931334"/>
            <a:ext cx="8652933" cy="633783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Agriculture</a:t>
            </a:r>
            <a:r>
              <a:rPr lang="es-ES_tradnl" dirty="0" smtClean="0"/>
              <a:t> </a:t>
            </a:r>
            <a:r>
              <a:rPr lang="es-ES_tradnl" dirty="0" err="1" smtClean="0"/>
              <a:t>beyond</a:t>
            </a:r>
            <a:r>
              <a:rPr lang="es-ES_tradnl" dirty="0" smtClean="0"/>
              <a:t> </a:t>
            </a:r>
            <a:r>
              <a:rPr lang="es-ES_tradnl" dirty="0" err="1" smtClean="0"/>
              <a:t>food</a:t>
            </a:r>
            <a:r>
              <a:rPr lang="es-ES_tradnl" dirty="0" smtClean="0"/>
              <a:t>/</a:t>
            </a:r>
            <a:r>
              <a:rPr lang="es-ES_tradnl" dirty="0" err="1" smtClean="0"/>
              <a:t>fibre</a:t>
            </a:r>
            <a:r>
              <a:rPr lang="es-ES_tradnl" dirty="0" smtClean="0"/>
              <a:t> </a:t>
            </a:r>
            <a:r>
              <a:rPr lang="es-ES_tradnl" dirty="0" err="1" smtClean="0"/>
              <a:t>provision</a:t>
            </a:r>
            <a:r>
              <a:rPr lang="es-ES_tradnl" dirty="0" smtClean="0"/>
              <a:t>: </a:t>
            </a:r>
            <a:r>
              <a:rPr lang="es-ES_tradnl" dirty="0" err="1" smtClean="0"/>
              <a:t>it</a:t>
            </a:r>
            <a:r>
              <a:rPr lang="es-ES_tradnl" dirty="0" smtClean="0"/>
              <a:t> </a:t>
            </a:r>
            <a:r>
              <a:rPr lang="es-ES_tradnl" dirty="0" err="1" smtClean="0"/>
              <a:t>must</a:t>
            </a:r>
            <a:r>
              <a:rPr lang="es-ES_tradnl" dirty="0" smtClean="0"/>
              <a:t> </a:t>
            </a:r>
            <a:r>
              <a:rPr lang="es-ES_tradnl" dirty="0" err="1" smtClean="0"/>
              <a:t>provide</a:t>
            </a:r>
            <a:r>
              <a:rPr lang="es-ES_tradnl" dirty="0"/>
              <a:t> </a:t>
            </a:r>
            <a:r>
              <a:rPr lang="es-ES_tradnl" dirty="0" smtClean="0"/>
              <a:t>territorial, social &amp; </a:t>
            </a:r>
            <a:r>
              <a:rPr lang="es-ES_tradnl" dirty="0" err="1"/>
              <a:t>environmental</a:t>
            </a:r>
            <a:r>
              <a:rPr lang="es-ES_tradnl" dirty="0" smtClean="0"/>
              <a:t> </a:t>
            </a:r>
            <a:r>
              <a:rPr lang="es-ES_tradnl" dirty="0" err="1" smtClean="0"/>
              <a:t>values</a:t>
            </a:r>
            <a:endParaRPr lang="es-ES_tradnl" dirty="0" smtClean="0"/>
          </a:p>
          <a:p>
            <a:r>
              <a:rPr lang="es-ES_tradnl" dirty="0" err="1"/>
              <a:t>P</a:t>
            </a:r>
            <a:r>
              <a:rPr lang="es-ES_tradnl" dirty="0" err="1" smtClean="0"/>
              <a:t>olicy</a:t>
            </a:r>
            <a:r>
              <a:rPr lang="es-ES_tradnl" dirty="0" smtClean="0"/>
              <a:t> </a:t>
            </a:r>
            <a:r>
              <a:rPr lang="es-ES_tradnl" dirty="0" err="1" smtClean="0"/>
              <a:t>interventions</a:t>
            </a:r>
            <a:r>
              <a:rPr lang="es-ES_tradnl" dirty="0" smtClean="0"/>
              <a:t> </a:t>
            </a:r>
            <a:r>
              <a:rPr lang="es-ES_tradnl" dirty="0" err="1" smtClean="0"/>
              <a:t>of</a:t>
            </a:r>
            <a:r>
              <a:rPr lang="es-ES_tradnl" dirty="0" smtClean="0"/>
              <a:t> </a:t>
            </a:r>
            <a:r>
              <a:rPr lang="es-ES_tradnl" dirty="0" err="1" smtClean="0"/>
              <a:t>this</a:t>
            </a:r>
            <a:r>
              <a:rPr lang="es-ES_tradnl" dirty="0" smtClean="0"/>
              <a:t> </a:t>
            </a:r>
            <a:r>
              <a:rPr lang="es-ES_tradnl" dirty="0" err="1" smtClean="0"/>
              <a:t>type</a:t>
            </a:r>
            <a:r>
              <a:rPr lang="es-ES_tradnl" dirty="0" smtClean="0"/>
              <a:t> in </a:t>
            </a:r>
            <a:r>
              <a:rPr lang="es-ES_tradnl" dirty="0" err="1"/>
              <a:t>a</a:t>
            </a:r>
            <a:r>
              <a:rPr lang="es-ES_tradnl" dirty="0" err="1" smtClean="0"/>
              <a:t>griculture</a:t>
            </a:r>
            <a:r>
              <a:rPr lang="es-ES_tradnl" dirty="0" smtClean="0"/>
              <a:t>: </a:t>
            </a:r>
            <a:r>
              <a:rPr lang="es-ES_tradnl" dirty="0" err="1" smtClean="0"/>
              <a:t>cost</a:t>
            </a:r>
            <a:r>
              <a:rPr lang="es-ES_tradnl" dirty="0" smtClean="0"/>
              <a:t> </a:t>
            </a:r>
            <a:r>
              <a:rPr lang="es-ES_tradnl" dirty="0" err="1" smtClean="0"/>
              <a:t>efficient</a:t>
            </a:r>
            <a:r>
              <a:rPr lang="es-ES_tradnl" dirty="0" smtClean="0"/>
              <a:t>; </a:t>
            </a:r>
            <a:r>
              <a:rPr lang="es-ES_tradnl" dirty="0" err="1" smtClean="0"/>
              <a:t>high</a:t>
            </a:r>
            <a:r>
              <a:rPr lang="es-ES_tradnl" dirty="0" smtClean="0"/>
              <a:t> </a:t>
            </a:r>
            <a:r>
              <a:rPr lang="es-ES_tradnl" dirty="0" err="1" smtClean="0"/>
              <a:t>public</a:t>
            </a:r>
            <a:r>
              <a:rPr lang="es-ES_tradnl" dirty="0" smtClean="0"/>
              <a:t> co-</a:t>
            </a:r>
            <a:r>
              <a:rPr lang="es-ES_tradnl" dirty="0" err="1" smtClean="0"/>
              <a:t>benefits</a:t>
            </a:r>
            <a:endParaRPr lang="es-ES_tradnl" dirty="0" smtClean="0"/>
          </a:p>
          <a:p>
            <a:r>
              <a:rPr lang="es-ES_tradnl" dirty="0" err="1" smtClean="0"/>
              <a:t>Willingness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pay</a:t>
            </a:r>
            <a:r>
              <a:rPr lang="es-ES_tradnl" dirty="0" smtClean="0"/>
              <a:t> (WTP) has </a:t>
            </a:r>
            <a:r>
              <a:rPr lang="es-ES_tradnl" dirty="0" err="1" smtClean="0"/>
              <a:t>been</a:t>
            </a:r>
            <a:r>
              <a:rPr lang="es-ES_tradnl" dirty="0" smtClean="0"/>
              <a:t> </a:t>
            </a:r>
            <a:r>
              <a:rPr lang="es-ES_tradnl" dirty="0" err="1" smtClean="0"/>
              <a:t>measured</a:t>
            </a:r>
            <a:r>
              <a:rPr lang="es-ES_tradnl" dirty="0" smtClean="0"/>
              <a:t>:</a:t>
            </a:r>
          </a:p>
          <a:p>
            <a:pPr lvl="1"/>
            <a:r>
              <a:rPr lang="es-ES_tradnl" dirty="0" smtClean="0"/>
              <a:t>Per </a:t>
            </a:r>
            <a:r>
              <a:rPr lang="es-ES_tradnl" dirty="0" err="1" smtClean="0"/>
              <a:t>Carbon</a:t>
            </a:r>
            <a:r>
              <a:rPr lang="es-ES_tradnl" dirty="0" smtClean="0"/>
              <a:t> Ton 17€ (</a:t>
            </a:r>
            <a:r>
              <a:rPr lang="es-ES_tradnl" dirty="0" err="1" smtClean="0"/>
              <a:t>higher</a:t>
            </a:r>
            <a:r>
              <a:rPr lang="es-ES_tradnl" dirty="0" smtClean="0"/>
              <a:t> </a:t>
            </a:r>
            <a:r>
              <a:rPr lang="es-ES_tradnl" dirty="0" err="1" smtClean="0"/>
              <a:t>than</a:t>
            </a:r>
            <a:r>
              <a:rPr lang="es-ES_tradnl" dirty="0" smtClean="0"/>
              <a:t> </a:t>
            </a:r>
            <a:r>
              <a:rPr lang="es-ES_tradnl" dirty="0" err="1" smtClean="0"/>
              <a:t>current</a:t>
            </a:r>
            <a:r>
              <a:rPr lang="es-ES_tradnl" dirty="0" smtClean="0"/>
              <a:t> EU </a:t>
            </a:r>
            <a:r>
              <a:rPr lang="es-ES_tradnl" dirty="0" err="1" smtClean="0"/>
              <a:t>carbon</a:t>
            </a:r>
            <a:r>
              <a:rPr lang="es-ES_tradnl" dirty="0" smtClean="0"/>
              <a:t> </a:t>
            </a:r>
            <a:r>
              <a:rPr lang="es-ES_tradnl" dirty="0" err="1" smtClean="0"/>
              <a:t>market</a:t>
            </a:r>
            <a:r>
              <a:rPr lang="es-ES_tradnl" dirty="0" smtClean="0"/>
              <a:t>)</a:t>
            </a:r>
          </a:p>
          <a:p>
            <a:pPr lvl="1"/>
            <a:r>
              <a:rPr lang="es-ES_tradnl" dirty="0" err="1" smtClean="0"/>
              <a:t>If</a:t>
            </a:r>
            <a:r>
              <a:rPr lang="es-ES_tradnl" dirty="0" smtClean="0"/>
              <a:t> </a:t>
            </a:r>
            <a:r>
              <a:rPr lang="es-ES_tradnl" dirty="0" err="1" smtClean="0"/>
              <a:t>other</a:t>
            </a:r>
            <a:r>
              <a:rPr lang="es-ES_tradnl" dirty="0" smtClean="0"/>
              <a:t> </a:t>
            </a:r>
            <a:r>
              <a:rPr lang="es-ES_tradnl" dirty="0" err="1" smtClean="0"/>
              <a:t>values</a:t>
            </a:r>
            <a:r>
              <a:rPr lang="es-ES_tradnl" dirty="0" smtClean="0"/>
              <a:t> </a:t>
            </a:r>
            <a:r>
              <a:rPr lang="es-ES_tradnl" dirty="0" err="1" smtClean="0"/>
              <a:t>eg</a:t>
            </a:r>
            <a:r>
              <a:rPr lang="es-ES_tradnl" dirty="0" smtClean="0"/>
              <a:t>, </a:t>
            </a:r>
            <a:r>
              <a:rPr lang="es-ES_tradnl" dirty="0" err="1" smtClean="0"/>
              <a:t>biodiverisity</a:t>
            </a:r>
            <a:r>
              <a:rPr lang="es-ES_tradnl" dirty="0" smtClean="0"/>
              <a:t>, </a:t>
            </a:r>
            <a:r>
              <a:rPr lang="es-ES_tradnl" dirty="0" err="1" smtClean="0"/>
              <a:t>landscape</a:t>
            </a:r>
            <a:r>
              <a:rPr lang="es-ES_tradnl" dirty="0" smtClean="0"/>
              <a:t> </a:t>
            </a:r>
            <a:r>
              <a:rPr lang="es-ES_tradnl" dirty="0" err="1" smtClean="0"/>
              <a:t>added</a:t>
            </a:r>
            <a:r>
              <a:rPr lang="es-ES_tradnl" dirty="0" smtClean="0"/>
              <a:t> WTP </a:t>
            </a:r>
            <a:r>
              <a:rPr lang="es-ES_tradnl" dirty="0" err="1" smtClean="0"/>
              <a:t>increase</a:t>
            </a:r>
            <a:r>
              <a:rPr lang="es-ES_tradnl" dirty="0" smtClean="0"/>
              <a:t> up </a:t>
            </a:r>
            <a:r>
              <a:rPr lang="es-ES_tradnl" dirty="0" err="1" smtClean="0"/>
              <a:t>to</a:t>
            </a:r>
            <a:r>
              <a:rPr lang="es-ES_tradnl" dirty="0" smtClean="0"/>
              <a:t> 121€/ha.</a:t>
            </a:r>
          </a:p>
          <a:p>
            <a:pPr lvl="1"/>
            <a:r>
              <a:rPr lang="es-ES_tradnl" dirty="0" err="1" smtClean="0"/>
              <a:t>Specially</a:t>
            </a:r>
            <a:r>
              <a:rPr lang="es-ES_tradnl" dirty="0" smtClean="0"/>
              <a:t> in </a:t>
            </a:r>
            <a:r>
              <a:rPr lang="es-ES_tradnl" dirty="0" err="1" smtClean="0"/>
              <a:t>production</a:t>
            </a:r>
            <a:r>
              <a:rPr lang="es-ES_tradnl" dirty="0" smtClean="0"/>
              <a:t> </a:t>
            </a:r>
            <a:r>
              <a:rPr lang="es-ES_tradnl" dirty="0" err="1" smtClean="0"/>
              <a:t>areas</a:t>
            </a:r>
            <a:r>
              <a:rPr lang="es-ES_tradnl" dirty="0" smtClean="0"/>
              <a:t>, </a:t>
            </a:r>
            <a:r>
              <a:rPr lang="es-ES_tradnl" dirty="0" err="1" smtClean="0"/>
              <a:t>households</a:t>
            </a:r>
            <a:r>
              <a:rPr lang="es-ES_tradnl" dirty="0" smtClean="0"/>
              <a:t>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children</a:t>
            </a:r>
            <a:r>
              <a:rPr lang="es-ES_tradnl" dirty="0" smtClean="0"/>
              <a:t>..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>
                <a:solidFill>
                  <a:schemeClr val="bg1"/>
                </a:solidFill>
              </a:rPr>
              <a:t>MARKET OPPORTUNITIES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6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41867"/>
            <a:ext cx="8229600" cy="1384829"/>
          </a:xfrm>
        </p:spPr>
        <p:txBody>
          <a:bodyPr>
            <a:normAutofit fontScale="90000"/>
          </a:bodyPr>
          <a:lstStyle/>
          <a:p>
            <a:r>
              <a:rPr lang="es-ES_tradnl" sz="4667" dirty="0" smtClean="0"/>
              <a:t/>
            </a:r>
            <a:br>
              <a:rPr lang="es-ES_tradnl" sz="4667" dirty="0" smtClean="0"/>
            </a:br>
            <a:r>
              <a:rPr lang="es-ES_tradnl" sz="3556" dirty="0" err="1" smtClean="0"/>
              <a:t>Consumers</a:t>
            </a:r>
            <a:r>
              <a:rPr lang="es-ES_tradnl" sz="3556" dirty="0" smtClean="0"/>
              <a:t> </a:t>
            </a:r>
            <a:r>
              <a:rPr lang="es-ES_tradnl" sz="3556" dirty="0" err="1" smtClean="0"/>
              <a:t>also</a:t>
            </a:r>
            <a:r>
              <a:rPr lang="es-ES_tradnl" sz="3556" dirty="0" smtClean="0"/>
              <a:t> </a:t>
            </a:r>
            <a:r>
              <a:rPr lang="es-ES_tradnl" sz="3556" dirty="0" err="1" smtClean="0"/>
              <a:t>want</a:t>
            </a:r>
            <a:r>
              <a:rPr lang="es-ES_tradnl" sz="3556" dirty="0" smtClean="0"/>
              <a:t> </a:t>
            </a:r>
            <a:r>
              <a:rPr lang="es-ES_tradnl" sz="3556" dirty="0" err="1" smtClean="0"/>
              <a:t>to</a:t>
            </a:r>
            <a:r>
              <a:rPr lang="es-ES_tradnl" sz="3556" dirty="0" smtClean="0"/>
              <a:t> </a:t>
            </a:r>
            <a:r>
              <a:rPr lang="es-ES_tradnl" sz="3556" dirty="0" err="1" smtClean="0"/>
              <a:t>pay</a:t>
            </a:r>
            <a:r>
              <a:rPr lang="es-ES_tradnl" sz="3556" dirty="0" smtClean="0"/>
              <a:t> </a:t>
            </a:r>
            <a:r>
              <a:rPr lang="es-ES_tradnl" sz="3556" dirty="0" err="1" smtClean="0"/>
              <a:t>for</a:t>
            </a:r>
            <a:r>
              <a:rPr lang="es-ES_tradnl" sz="3556" dirty="0" smtClean="0"/>
              <a:t> </a:t>
            </a:r>
            <a:r>
              <a:rPr lang="es-ES_tradnl" sz="3556" dirty="0" err="1" smtClean="0"/>
              <a:t>these</a:t>
            </a:r>
            <a:r>
              <a:rPr lang="es-ES_tradnl" sz="3556" dirty="0" smtClean="0"/>
              <a:t> </a:t>
            </a:r>
            <a:r>
              <a:rPr lang="es-ES_tradnl" sz="3556" dirty="0" err="1" smtClean="0"/>
              <a:t>values</a:t>
            </a:r>
            <a:r>
              <a:rPr lang="es-ES_tradnl" sz="3556" dirty="0" smtClean="0"/>
              <a:t/>
            </a:r>
            <a:br>
              <a:rPr lang="es-ES_tradnl" sz="3556" dirty="0" smtClean="0"/>
            </a:br>
            <a:r>
              <a:rPr lang="es-ES_tradnl" sz="3556" dirty="0" err="1" smtClean="0"/>
              <a:t>Market</a:t>
            </a:r>
            <a:r>
              <a:rPr lang="es-ES_tradnl" sz="3556" dirty="0" smtClean="0"/>
              <a:t> </a:t>
            </a:r>
            <a:r>
              <a:rPr lang="es-ES_tradnl" sz="3556" dirty="0" err="1" smtClean="0"/>
              <a:t>trends</a:t>
            </a:r>
            <a:r>
              <a:rPr lang="es-ES_tradnl" sz="3556" dirty="0" smtClean="0"/>
              <a:t> in olive oil: </a:t>
            </a:r>
            <a:r>
              <a:rPr lang="es-ES_tradnl" dirty="0" smtClean="0"/>
              <a:t/>
            </a:r>
            <a:br>
              <a:rPr lang="es-ES_tradnl" dirty="0" smtClean="0"/>
            </a:b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2929467"/>
            <a:ext cx="8229600" cy="3501497"/>
          </a:xfrm>
        </p:spPr>
        <p:txBody>
          <a:bodyPr>
            <a:normAutofit lnSpcReduction="10000"/>
          </a:bodyPr>
          <a:lstStyle/>
          <a:p>
            <a:r>
              <a:rPr lang="es-ES_tradnl" dirty="0" err="1" smtClean="0"/>
              <a:t>Segmentation</a:t>
            </a:r>
            <a:r>
              <a:rPr lang="es-ES_tradnl" dirty="0" smtClean="0"/>
              <a:t> </a:t>
            </a:r>
            <a:r>
              <a:rPr lang="es-ES_tradnl" dirty="0" err="1" smtClean="0"/>
              <a:t>on</a:t>
            </a:r>
            <a:r>
              <a:rPr lang="es-ES_tradnl" dirty="0" smtClean="0"/>
              <a:t> </a:t>
            </a:r>
            <a:r>
              <a:rPr lang="es-ES_tradnl" dirty="0" err="1"/>
              <a:t>the</a:t>
            </a:r>
            <a:r>
              <a:rPr lang="es-ES_tradnl" dirty="0"/>
              <a:t> basis </a:t>
            </a:r>
            <a:r>
              <a:rPr lang="es-ES_tradnl" dirty="0" err="1" smtClean="0"/>
              <a:t>of</a:t>
            </a:r>
            <a:r>
              <a:rPr lang="es-ES_tradnl" dirty="0"/>
              <a:t> </a:t>
            </a:r>
            <a:r>
              <a:rPr lang="es-ES_tradnl" dirty="0" err="1" smtClean="0"/>
              <a:t>quality</a:t>
            </a:r>
            <a:r>
              <a:rPr lang="es-ES_tradnl" dirty="0" smtClean="0"/>
              <a:t> </a:t>
            </a:r>
            <a:r>
              <a:rPr lang="es-ES_tradnl" dirty="0" err="1"/>
              <a:t>differentiation</a:t>
            </a:r>
            <a:r>
              <a:rPr lang="es-ES_tradnl" dirty="0" smtClean="0"/>
              <a:t> </a:t>
            </a:r>
          </a:p>
          <a:p>
            <a:r>
              <a:rPr lang="es-ES_tradnl" dirty="0" err="1" smtClean="0"/>
              <a:t>Price</a:t>
            </a:r>
            <a:r>
              <a:rPr lang="es-ES_tradnl" dirty="0" smtClean="0"/>
              <a:t> </a:t>
            </a:r>
            <a:r>
              <a:rPr lang="es-ES_tradnl" dirty="0" err="1"/>
              <a:t>playing</a:t>
            </a:r>
            <a:r>
              <a:rPr lang="es-ES_tradnl" dirty="0"/>
              <a:t> a </a:t>
            </a:r>
            <a:r>
              <a:rPr lang="es-ES_tradnl" dirty="0" err="1"/>
              <a:t>relatively</a:t>
            </a:r>
            <a:r>
              <a:rPr lang="es-ES_tradnl" dirty="0"/>
              <a:t> </a:t>
            </a:r>
            <a:r>
              <a:rPr lang="es-ES_tradnl" dirty="0" err="1"/>
              <a:t>less</a:t>
            </a:r>
            <a:r>
              <a:rPr lang="es-ES_tradnl" dirty="0"/>
              <a:t> </a:t>
            </a:r>
            <a:r>
              <a:rPr lang="es-ES_tradnl" dirty="0" err="1"/>
              <a:t>important</a:t>
            </a:r>
            <a:r>
              <a:rPr lang="es-ES_tradnl" dirty="0"/>
              <a:t> </a:t>
            </a:r>
            <a:r>
              <a:rPr lang="es-ES_tradnl" dirty="0" smtClean="0"/>
              <a:t>role in </a:t>
            </a:r>
            <a:r>
              <a:rPr lang="es-ES_tradnl" dirty="0" err="1" smtClean="0"/>
              <a:t>consumer</a:t>
            </a:r>
            <a:r>
              <a:rPr lang="es-ES_tradnl" dirty="0" smtClean="0"/>
              <a:t> </a:t>
            </a:r>
            <a:r>
              <a:rPr lang="es-ES_tradnl" dirty="0" err="1" smtClean="0"/>
              <a:t>choice</a:t>
            </a:r>
            <a:endParaRPr lang="es-ES_tradnl" dirty="0" smtClean="0"/>
          </a:p>
          <a:p>
            <a:r>
              <a:rPr lang="es-ES_tradnl" dirty="0" err="1" smtClean="0"/>
              <a:t>Consumers</a:t>
            </a:r>
            <a:r>
              <a:rPr lang="es-ES_tradnl" dirty="0" smtClean="0"/>
              <a:t> </a:t>
            </a:r>
            <a:r>
              <a:rPr lang="es-ES_tradnl" dirty="0" err="1"/>
              <a:t>moving</a:t>
            </a:r>
            <a:r>
              <a:rPr lang="es-ES_tradnl" dirty="0"/>
              <a:t> </a:t>
            </a:r>
            <a:r>
              <a:rPr lang="es-ES_tradnl" dirty="0" err="1"/>
              <a:t>from</a:t>
            </a:r>
            <a:r>
              <a:rPr lang="es-ES_tradnl" dirty="0"/>
              <a:t> </a:t>
            </a:r>
            <a:r>
              <a:rPr lang="es-ES_tradnl" dirty="0" err="1" smtClean="0"/>
              <a:t>bulk</a:t>
            </a:r>
            <a:r>
              <a:rPr lang="es-ES_tradnl" dirty="0" smtClean="0"/>
              <a:t>, </a:t>
            </a:r>
            <a:r>
              <a:rPr lang="es-ES_tradnl" dirty="0" err="1" smtClean="0"/>
              <a:t>conventional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organic</a:t>
            </a:r>
            <a:r>
              <a:rPr lang="es-ES_tradnl" dirty="0" smtClean="0"/>
              <a:t> &amp; </a:t>
            </a:r>
            <a:r>
              <a:rPr lang="es-ES_tradnl" dirty="0"/>
              <a:t>PDO </a:t>
            </a:r>
            <a:r>
              <a:rPr lang="es-ES_tradnl" dirty="0" err="1"/>
              <a:t>and</a:t>
            </a:r>
            <a:r>
              <a:rPr lang="es-ES_tradnl" dirty="0"/>
              <a:t> </a:t>
            </a:r>
            <a:r>
              <a:rPr lang="es-ES_tradnl" dirty="0" smtClean="0"/>
              <a:t>PGI.</a:t>
            </a:r>
          </a:p>
          <a:p>
            <a:r>
              <a:rPr lang="es-ES_tradnl" dirty="0" err="1" smtClean="0"/>
              <a:t>Germany</a:t>
            </a:r>
            <a:r>
              <a:rPr lang="es-ES_tradnl" dirty="0" smtClean="0"/>
              <a:t>/USA </a:t>
            </a:r>
            <a:r>
              <a:rPr lang="es-ES_tradnl" dirty="0" err="1" smtClean="0"/>
              <a:t>good</a:t>
            </a:r>
            <a:r>
              <a:rPr lang="es-ES_tradnl" dirty="0" smtClean="0"/>
              <a:t> </a:t>
            </a:r>
            <a:r>
              <a:rPr lang="es-ES_tradnl" dirty="0" err="1" smtClean="0"/>
              <a:t>examples</a:t>
            </a:r>
            <a:r>
              <a:rPr lang="es-ES_tradnl" dirty="0" smtClean="0"/>
              <a:t> </a:t>
            </a:r>
            <a:r>
              <a:rPr lang="es-ES_tradnl" dirty="0" err="1" smtClean="0"/>
              <a:t>of</a:t>
            </a:r>
            <a:r>
              <a:rPr lang="es-ES_tradnl" dirty="0" smtClean="0"/>
              <a:t> </a:t>
            </a:r>
            <a:r>
              <a:rPr lang="es-ES_tradnl" dirty="0" err="1" smtClean="0"/>
              <a:t>these</a:t>
            </a:r>
            <a:r>
              <a:rPr lang="es-ES_tradnl" dirty="0" smtClean="0"/>
              <a:t> </a:t>
            </a:r>
            <a:r>
              <a:rPr lang="es-ES_tradnl" dirty="0" err="1" smtClean="0"/>
              <a:t>trends</a:t>
            </a:r>
            <a:r>
              <a:rPr lang="es-ES_tradnl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 smtClean="0">
                <a:solidFill>
                  <a:schemeClr val="bg1"/>
                </a:solidFill>
              </a:rPr>
              <a:t>40% </a:t>
            </a:r>
            <a:r>
              <a:rPr lang="es-ES_tradnl" dirty="0" err="1" smtClean="0">
                <a:solidFill>
                  <a:schemeClr val="bg1"/>
                </a:solidFill>
              </a:rPr>
              <a:t>of</a:t>
            </a:r>
            <a:r>
              <a:rPr lang="es-ES_tradnl" dirty="0" smtClean="0">
                <a:solidFill>
                  <a:schemeClr val="bg1"/>
                </a:solidFill>
              </a:rPr>
              <a:t> olive </a:t>
            </a:r>
            <a:r>
              <a:rPr lang="es-ES_tradnl" dirty="0" err="1" smtClean="0">
                <a:solidFill>
                  <a:schemeClr val="bg1"/>
                </a:solidFill>
              </a:rPr>
              <a:t>surface</a:t>
            </a:r>
            <a:r>
              <a:rPr lang="es-ES_tradnl" dirty="0" smtClean="0">
                <a:solidFill>
                  <a:schemeClr val="bg1"/>
                </a:solidFill>
              </a:rPr>
              <a:t> </a:t>
            </a:r>
            <a:r>
              <a:rPr lang="es-ES_tradnl" dirty="0" err="1" smtClean="0">
                <a:solidFill>
                  <a:schemeClr val="bg1"/>
                </a:solidFill>
              </a:rPr>
              <a:t>outside</a:t>
            </a:r>
            <a:r>
              <a:rPr lang="es-ES_tradnl" dirty="0" smtClean="0">
                <a:solidFill>
                  <a:schemeClr val="bg1"/>
                </a:solidFill>
              </a:rPr>
              <a:t> </a:t>
            </a:r>
            <a:r>
              <a:rPr lang="es-ES_tradnl" dirty="0" err="1" smtClean="0">
                <a:solidFill>
                  <a:schemeClr val="bg1"/>
                </a:solidFill>
              </a:rPr>
              <a:t>the</a:t>
            </a:r>
            <a:r>
              <a:rPr lang="es-ES_tradnl" dirty="0" smtClean="0">
                <a:solidFill>
                  <a:schemeClr val="bg1"/>
                </a:solidFill>
              </a:rPr>
              <a:t> EU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err="1" smtClean="0">
                <a:solidFill>
                  <a:srgbClr val="FFFFFF"/>
                </a:solidFill>
              </a:rPr>
              <a:t>To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improve</a:t>
            </a:r>
            <a:r>
              <a:rPr lang="es-ES_tradnl" dirty="0" smtClean="0">
                <a:solidFill>
                  <a:srgbClr val="FFFFFF"/>
                </a:solidFill>
              </a:rPr>
              <a:t> olive &amp; olives </a:t>
            </a:r>
            <a:r>
              <a:rPr lang="es-ES_tradnl" dirty="0" err="1" smtClean="0">
                <a:solidFill>
                  <a:srgbClr val="FFFFFF"/>
                </a:solidFill>
              </a:rPr>
              <a:t>values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linked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with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territory</a:t>
            </a:r>
            <a:r>
              <a:rPr lang="es-ES_tradnl" dirty="0" smtClean="0">
                <a:solidFill>
                  <a:srgbClr val="FFFFFF"/>
                </a:solidFill>
              </a:rPr>
              <a:t>, </a:t>
            </a:r>
            <a:r>
              <a:rPr lang="es-ES_tradnl" dirty="0" err="1" smtClean="0">
                <a:solidFill>
                  <a:srgbClr val="FFFFFF"/>
                </a:solidFill>
              </a:rPr>
              <a:t>landscape</a:t>
            </a:r>
            <a:r>
              <a:rPr lang="es-ES_tradnl" dirty="0" smtClean="0">
                <a:solidFill>
                  <a:srgbClr val="FFFFFF"/>
                </a:solidFill>
              </a:rPr>
              <a:t>, </a:t>
            </a:r>
            <a:r>
              <a:rPr lang="es-ES_tradnl" dirty="0" err="1" smtClean="0">
                <a:solidFill>
                  <a:srgbClr val="FFFFFF"/>
                </a:solidFill>
              </a:rPr>
              <a:t>health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and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environment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</a:p>
          <a:p>
            <a:endParaRPr lang="es-ES_tradnl" dirty="0">
              <a:solidFill>
                <a:srgbClr val="FFFFFF"/>
              </a:solidFill>
            </a:endParaRPr>
          </a:p>
          <a:p>
            <a:endParaRPr lang="es-ES_tradnl" dirty="0" smtClean="0">
              <a:solidFill>
                <a:srgbClr val="FFFFFF"/>
              </a:solidFill>
            </a:endParaRPr>
          </a:p>
          <a:p>
            <a:r>
              <a:rPr lang="es-ES_tradnl" dirty="0" smtClean="0">
                <a:solidFill>
                  <a:srgbClr val="FFFFFF"/>
                </a:solidFill>
              </a:rPr>
              <a:t>COMPETITIVE ADVANTAGE FOR EUROPEAN OLIVE OIL </a:t>
            </a:r>
            <a:r>
              <a:rPr lang="es-ES_tradnl" dirty="0" err="1" smtClean="0">
                <a:solidFill>
                  <a:srgbClr val="FFFFFF"/>
                </a:solidFill>
              </a:rPr>
              <a:t>over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third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countries</a:t>
            </a:r>
            <a:endParaRPr lang="es-ES_tradnl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/>
            </a:r>
            <a:br>
              <a:rPr lang="es-ES_tradnl" dirty="0" smtClean="0"/>
            </a:b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71145" y="274638"/>
            <a:ext cx="2302933" cy="6244695"/>
          </a:xfrm>
        </p:spPr>
        <p:txBody>
          <a:bodyPr>
            <a:normAutofit fontScale="85000" lnSpcReduction="20000"/>
          </a:bodyPr>
          <a:lstStyle/>
          <a:p>
            <a:r>
              <a:rPr lang="es-ES_tradnl" dirty="0" err="1" smtClean="0"/>
              <a:t>Society</a:t>
            </a:r>
            <a:r>
              <a:rPr lang="es-ES_tradnl" dirty="0" smtClean="0"/>
              <a:t> </a:t>
            </a:r>
            <a:r>
              <a:rPr lang="es-ES_tradnl" dirty="0" err="1" smtClean="0"/>
              <a:t>and</a:t>
            </a:r>
            <a:r>
              <a:rPr lang="es-ES_tradnl" dirty="0" smtClean="0"/>
              <a:t> </a:t>
            </a:r>
            <a:r>
              <a:rPr lang="es-ES_tradnl" dirty="0" err="1" smtClean="0"/>
              <a:t>market</a:t>
            </a:r>
            <a:r>
              <a:rPr lang="es-ES_tradnl" dirty="0" smtClean="0"/>
              <a:t> </a:t>
            </a:r>
            <a:r>
              <a:rPr lang="es-ES_tradnl" dirty="0" err="1" smtClean="0"/>
              <a:t>is</a:t>
            </a:r>
            <a:r>
              <a:rPr lang="es-ES_tradnl" dirty="0" smtClean="0"/>
              <a:t> </a:t>
            </a:r>
            <a:r>
              <a:rPr lang="es-ES_tradnl" dirty="0" err="1" smtClean="0"/>
              <a:t>sending</a:t>
            </a:r>
            <a:r>
              <a:rPr lang="es-ES_tradnl" dirty="0" smtClean="0"/>
              <a:t> a </a:t>
            </a:r>
            <a:r>
              <a:rPr lang="es-ES_tradnl" dirty="0" err="1" smtClean="0"/>
              <a:t>message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producers</a:t>
            </a:r>
            <a:r>
              <a:rPr lang="es-ES_tradnl" dirty="0" smtClean="0"/>
              <a:t> </a:t>
            </a:r>
            <a:r>
              <a:rPr lang="es-ES_tradnl" dirty="0" err="1" smtClean="0"/>
              <a:t>and</a:t>
            </a:r>
            <a:r>
              <a:rPr lang="es-ES_tradnl" dirty="0" smtClean="0"/>
              <a:t> </a:t>
            </a:r>
            <a:r>
              <a:rPr lang="es-ES_tradnl" dirty="0" err="1" smtClean="0"/>
              <a:t>policy</a:t>
            </a:r>
            <a:r>
              <a:rPr lang="es-ES_tradnl" dirty="0" smtClean="0"/>
              <a:t> </a:t>
            </a:r>
            <a:r>
              <a:rPr lang="es-ES_tradnl" dirty="0" err="1" smtClean="0"/>
              <a:t>makers</a:t>
            </a:r>
            <a:r>
              <a:rPr lang="es-ES_tradnl" dirty="0" smtClean="0"/>
              <a:t>…</a:t>
            </a:r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engage</a:t>
            </a:r>
            <a:r>
              <a:rPr lang="es-ES_tradnl" dirty="0" smtClean="0"/>
              <a:t> in </a:t>
            </a:r>
            <a:r>
              <a:rPr lang="es-ES_tradnl" dirty="0" err="1" smtClean="0"/>
              <a:t>this</a:t>
            </a:r>
            <a:r>
              <a:rPr lang="es-ES_tradnl" dirty="0" smtClean="0"/>
              <a:t> </a:t>
            </a:r>
            <a:r>
              <a:rPr lang="es-ES_tradnl" dirty="0" err="1" smtClean="0"/>
              <a:t>opportunity</a:t>
            </a:r>
            <a:r>
              <a:rPr lang="es-ES_tradnl" dirty="0" smtClean="0"/>
              <a:t> </a:t>
            </a:r>
            <a:r>
              <a:rPr lang="es-ES_tradnl" dirty="0" err="1" smtClean="0"/>
              <a:t>now</a:t>
            </a:r>
            <a:r>
              <a:rPr lang="es-ES_tradnl" dirty="0" smtClean="0"/>
              <a:t> </a:t>
            </a:r>
            <a:r>
              <a:rPr lang="es-ES_tradnl" dirty="0" err="1" smtClean="0"/>
              <a:t>is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time </a:t>
            </a:r>
            <a:r>
              <a:rPr lang="es-ES_tradnl" dirty="0" err="1" smtClean="0"/>
              <a:t>for</a:t>
            </a:r>
            <a:r>
              <a:rPr lang="es-ES_tradnl" dirty="0" smtClean="0"/>
              <a:t> </a:t>
            </a:r>
            <a:r>
              <a:rPr lang="es-ES_tradnl" dirty="0" err="1" smtClean="0"/>
              <a:t>both</a:t>
            </a:r>
            <a:r>
              <a:rPr lang="es-ES_tradnl" dirty="0" smtClean="0"/>
              <a:t>. </a:t>
            </a:r>
            <a:endParaRPr lang="es-ES_tradnl" dirty="0"/>
          </a:p>
        </p:txBody>
      </p:sp>
      <p:pic>
        <p:nvPicPr>
          <p:cNvPr id="6" name="Marcador de contenido 5" descr="con Alex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1489" b="-21489"/>
          <a:stretch>
            <a:fillRect/>
          </a:stretch>
        </p:blipFill>
        <p:spPr>
          <a:xfrm>
            <a:off x="2617953" y="-1083733"/>
            <a:ext cx="6526047" cy="9245600"/>
          </a:xfrm>
        </p:spPr>
      </p:pic>
      <p:sp>
        <p:nvSpPr>
          <p:cNvPr id="5" name="Llamada ovalada 4"/>
          <p:cNvSpPr/>
          <p:nvPr/>
        </p:nvSpPr>
        <p:spPr>
          <a:xfrm>
            <a:off x="6493204" y="1739522"/>
            <a:ext cx="2550900" cy="1449603"/>
          </a:xfrm>
          <a:prstGeom prst="wedgeEllipseCallout">
            <a:avLst>
              <a:gd name="adj1" fmla="val -65697"/>
              <a:gd name="adj2" fmla="val 84006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 err="1" smtClean="0">
                <a:solidFill>
                  <a:schemeClr val="tx1"/>
                </a:solidFill>
              </a:rPr>
              <a:t>Keep</a:t>
            </a:r>
            <a:r>
              <a:rPr lang="es-ES_tradnl" sz="2000" dirty="0" smtClean="0">
                <a:solidFill>
                  <a:schemeClr val="tx1"/>
                </a:solidFill>
              </a:rPr>
              <a:t> </a:t>
            </a:r>
            <a:r>
              <a:rPr lang="es-ES_tradnl" sz="2000" dirty="0" err="1" smtClean="0">
                <a:solidFill>
                  <a:schemeClr val="tx1"/>
                </a:solidFill>
              </a:rPr>
              <a:t>our</a:t>
            </a:r>
            <a:r>
              <a:rPr lang="es-ES_tradnl" sz="2000" dirty="0" smtClean="0">
                <a:solidFill>
                  <a:schemeClr val="tx1"/>
                </a:solidFill>
              </a:rPr>
              <a:t> olive </a:t>
            </a:r>
            <a:r>
              <a:rPr lang="es-ES_tradnl" sz="2000" dirty="0" err="1" smtClean="0">
                <a:solidFill>
                  <a:schemeClr val="tx1"/>
                </a:solidFill>
              </a:rPr>
              <a:t>groves</a:t>
            </a:r>
            <a:r>
              <a:rPr lang="es-ES_tradnl" sz="2000" dirty="0" smtClean="0">
                <a:solidFill>
                  <a:schemeClr val="tx1"/>
                </a:solidFill>
              </a:rPr>
              <a:t> </a:t>
            </a:r>
            <a:r>
              <a:rPr lang="es-ES_tradnl" sz="2000" dirty="0" err="1" smtClean="0">
                <a:solidFill>
                  <a:schemeClr val="tx1"/>
                </a:solidFill>
              </a:rPr>
              <a:t>healthy</a:t>
            </a:r>
            <a:r>
              <a:rPr lang="es-ES_tradnl" sz="2000" dirty="0" smtClean="0">
                <a:solidFill>
                  <a:schemeClr val="tx1"/>
                </a:solidFill>
              </a:rPr>
              <a:t>   </a:t>
            </a:r>
            <a:r>
              <a:rPr lang="es-ES_tradnl" sz="2000" dirty="0" err="1" smtClean="0">
                <a:solidFill>
                  <a:schemeClr val="tx1"/>
                </a:solidFill>
              </a:rPr>
              <a:t>please</a:t>
            </a:r>
            <a:r>
              <a:rPr lang="es-ES_tradnl" sz="2000" dirty="0" smtClean="0">
                <a:solidFill>
                  <a:schemeClr val="tx1"/>
                </a:solidFill>
              </a:rPr>
              <a:t>!</a:t>
            </a:r>
            <a:endParaRPr lang="es-ES_tradnl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How can </a:t>
            </a:r>
            <a:r>
              <a:rPr lang="es-ES_tradnl" dirty="0" err="1" smtClean="0"/>
              <a:t>we</a:t>
            </a:r>
            <a:r>
              <a:rPr lang="es-ES_tradnl" dirty="0" smtClean="0"/>
              <a:t> </a:t>
            </a:r>
            <a:r>
              <a:rPr lang="es-ES_tradnl" dirty="0" err="1" smtClean="0"/>
              <a:t>work</a:t>
            </a:r>
            <a:r>
              <a:rPr lang="es-ES_tradnl" dirty="0" smtClean="0"/>
              <a:t> </a:t>
            </a:r>
            <a:r>
              <a:rPr lang="es-ES_tradnl" dirty="0" err="1" smtClean="0"/>
              <a:t>on</a:t>
            </a:r>
            <a:r>
              <a:rPr lang="es-ES_tradnl" dirty="0" smtClean="0"/>
              <a:t> </a:t>
            </a:r>
            <a:r>
              <a:rPr lang="es-ES_tradnl" dirty="0" err="1" smtClean="0"/>
              <a:t>this</a:t>
            </a:r>
            <a:r>
              <a:rPr lang="es-ES_tradnl" dirty="0" smtClean="0"/>
              <a:t>?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err="1" smtClean="0"/>
              <a:t>Now</a:t>
            </a:r>
            <a:r>
              <a:rPr lang="es-ES_tradnl" dirty="0" smtClean="0"/>
              <a:t> </a:t>
            </a:r>
            <a:r>
              <a:rPr lang="es-ES_tradnl" dirty="0" err="1" smtClean="0"/>
              <a:t>is</a:t>
            </a:r>
            <a:r>
              <a:rPr lang="es-ES_tradnl" dirty="0" smtClean="0"/>
              <a:t> time </a:t>
            </a:r>
            <a:r>
              <a:rPr lang="es-ES_tradnl" dirty="0" err="1" smtClean="0"/>
              <a:t>for</a:t>
            </a:r>
            <a:r>
              <a:rPr lang="es-ES_tradnl" dirty="0" smtClean="0"/>
              <a:t> </a:t>
            </a:r>
            <a:r>
              <a:rPr lang="es-ES_tradnl" dirty="0" err="1" smtClean="0"/>
              <a:t>discussion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look</a:t>
            </a:r>
            <a:r>
              <a:rPr lang="es-ES_tradnl" dirty="0" smtClean="0"/>
              <a:t> </a:t>
            </a:r>
            <a:r>
              <a:rPr lang="es-ES_tradnl" dirty="0" err="1" smtClean="0"/>
              <a:t>for</a:t>
            </a:r>
            <a:r>
              <a:rPr lang="es-ES_tradnl" dirty="0" smtClean="0"/>
              <a:t> </a:t>
            </a:r>
            <a:r>
              <a:rPr lang="es-ES_tradnl" dirty="0" err="1" smtClean="0"/>
              <a:t>good</a:t>
            </a:r>
            <a:r>
              <a:rPr lang="es-ES_tradnl" dirty="0" smtClean="0"/>
              <a:t> </a:t>
            </a:r>
            <a:r>
              <a:rPr lang="es-ES_tradnl" dirty="0" err="1" smtClean="0"/>
              <a:t>opportunities</a:t>
            </a:r>
            <a:r>
              <a:rPr lang="es-ES_tradnl" dirty="0" smtClean="0"/>
              <a:t> </a:t>
            </a:r>
            <a:r>
              <a:rPr lang="es-ES_tradnl" dirty="0" err="1" smtClean="0"/>
              <a:t>and</a:t>
            </a:r>
            <a:r>
              <a:rPr lang="es-ES_tradnl" dirty="0" smtClean="0"/>
              <a:t> </a:t>
            </a:r>
            <a:r>
              <a:rPr lang="es-ES_tradnl" dirty="0" err="1" smtClean="0"/>
              <a:t>solutions</a:t>
            </a:r>
            <a:r>
              <a:rPr lang="es-ES_tradnl" smtClean="0"/>
              <a:t>.</a:t>
            </a:r>
          </a:p>
          <a:p>
            <a:endParaRPr lang="es-ES_tradnl" dirty="0"/>
          </a:p>
          <a:p>
            <a:endParaRPr lang="es-ES_tradnl" dirty="0" smtClean="0"/>
          </a:p>
          <a:p>
            <a:r>
              <a:rPr lang="es-ES_tradnl" dirty="0" err="1" smtClean="0"/>
              <a:t>Working</a:t>
            </a:r>
            <a:r>
              <a:rPr lang="es-ES_tradnl" dirty="0" smtClean="0"/>
              <a:t> </a:t>
            </a:r>
            <a:r>
              <a:rPr lang="es-ES_tradnl" dirty="0" err="1" smtClean="0"/>
              <a:t>group</a:t>
            </a:r>
            <a:r>
              <a:rPr lang="es-ES_tradnl" dirty="0" smtClean="0"/>
              <a:t> in </a:t>
            </a:r>
            <a:r>
              <a:rPr lang="es-ES_tradnl" dirty="0" err="1" smtClean="0"/>
              <a:t>the</a:t>
            </a:r>
            <a:r>
              <a:rPr lang="es-ES_tradnl" dirty="0" smtClean="0"/>
              <a:t> CDG OLIVES?</a:t>
            </a:r>
          </a:p>
          <a:p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5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Olive </a:t>
            </a:r>
            <a:r>
              <a:rPr lang="es-ES_tradnl" dirty="0" err="1" smtClean="0"/>
              <a:t>production</a:t>
            </a:r>
            <a:r>
              <a:rPr lang="es-ES_tradnl" dirty="0" smtClean="0"/>
              <a:t> in </a:t>
            </a:r>
            <a:r>
              <a:rPr lang="es-ES_tradnl" dirty="0" err="1" smtClean="0"/>
              <a:t>the</a:t>
            </a:r>
            <a:r>
              <a:rPr lang="es-ES_tradnl" dirty="0" smtClean="0"/>
              <a:t> EU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	Olive </a:t>
            </a:r>
            <a:r>
              <a:rPr lang="fr-FR" dirty="0" err="1" smtClean="0"/>
              <a:t>groves</a:t>
            </a:r>
            <a:r>
              <a:rPr lang="fr-FR" dirty="0" smtClean="0"/>
              <a:t> </a:t>
            </a:r>
            <a:r>
              <a:rPr lang="fr-FR" dirty="0" err="1" smtClean="0"/>
              <a:t>cover</a:t>
            </a:r>
            <a:r>
              <a:rPr lang="fr-FR" dirty="0" smtClean="0"/>
              <a:t> </a:t>
            </a:r>
            <a:r>
              <a:rPr lang="fr-FR" dirty="0" err="1" smtClean="0"/>
              <a:t>around</a:t>
            </a:r>
            <a:r>
              <a:rPr lang="fr-FR" dirty="0" smtClean="0"/>
              <a:t> </a:t>
            </a:r>
            <a:r>
              <a:rPr lang="en-US" dirty="0" smtClean="0"/>
              <a:t>9.5 </a:t>
            </a:r>
            <a:r>
              <a:rPr lang="en-US" dirty="0" err="1"/>
              <a:t>Mha</a:t>
            </a:r>
            <a:r>
              <a:rPr lang="en-US" dirty="0" smtClean="0"/>
              <a:t> in the UE and are one of the most important crops, with a huge potential to provide multiple public and environmental services.</a:t>
            </a:r>
            <a:endParaRPr lang="es-ES_tradnl" dirty="0" smtClean="0"/>
          </a:p>
          <a:p>
            <a:pPr>
              <a:buNone/>
            </a:pPr>
            <a:r>
              <a:rPr lang="es-ES_tradnl" dirty="0" err="1" smtClean="0"/>
              <a:t>Amongst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most</a:t>
            </a:r>
            <a:r>
              <a:rPr lang="es-ES_tradnl" dirty="0" smtClean="0"/>
              <a:t> notable: </a:t>
            </a:r>
          </a:p>
          <a:p>
            <a:pPr>
              <a:buNone/>
            </a:pPr>
            <a:r>
              <a:rPr lang="es-ES_tradnl" dirty="0"/>
              <a:t>1.      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fight</a:t>
            </a:r>
            <a:r>
              <a:rPr lang="es-ES_tradnl" dirty="0" smtClean="0"/>
              <a:t> </a:t>
            </a:r>
            <a:r>
              <a:rPr lang="es-ES_tradnl" dirty="0" err="1" smtClean="0"/>
              <a:t>against</a:t>
            </a:r>
            <a:r>
              <a:rPr lang="es-ES_tradnl" dirty="0" smtClean="0"/>
              <a:t> </a:t>
            </a:r>
            <a:r>
              <a:rPr lang="es-ES_tradnl" dirty="0" err="1"/>
              <a:t>c</a:t>
            </a:r>
            <a:r>
              <a:rPr lang="es-ES_tradnl" dirty="0" err="1" smtClean="0"/>
              <a:t>limate</a:t>
            </a:r>
            <a:r>
              <a:rPr lang="es-ES_tradnl" dirty="0" smtClean="0"/>
              <a:t> </a:t>
            </a:r>
            <a:r>
              <a:rPr lang="es-ES_tradnl" dirty="0" err="1" smtClean="0"/>
              <a:t>change</a:t>
            </a:r>
            <a:r>
              <a:rPr lang="es-ES_tradnl" dirty="0" smtClean="0"/>
              <a:t>.</a:t>
            </a:r>
            <a:endParaRPr lang="es-ES_tradnl" dirty="0"/>
          </a:p>
          <a:p>
            <a:pPr>
              <a:buNone/>
            </a:pPr>
            <a:r>
              <a:rPr lang="es-ES_tradnl" dirty="0"/>
              <a:t>2.      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conservation</a:t>
            </a:r>
            <a:r>
              <a:rPr lang="es-ES_tradnl" dirty="0" smtClean="0"/>
              <a:t> </a:t>
            </a:r>
            <a:r>
              <a:rPr lang="es-ES_tradnl" dirty="0" err="1" smtClean="0"/>
              <a:t>of</a:t>
            </a:r>
            <a:r>
              <a:rPr lang="es-ES_tradnl" dirty="0" smtClean="0"/>
              <a:t> </a:t>
            </a:r>
            <a:r>
              <a:rPr lang="es-ES_tradnl" dirty="0" err="1"/>
              <a:t>b</a:t>
            </a:r>
            <a:r>
              <a:rPr lang="es-ES_tradnl" dirty="0" err="1" smtClean="0"/>
              <a:t>iodiversity</a:t>
            </a:r>
            <a:r>
              <a:rPr lang="es-ES_tradnl" dirty="0" smtClean="0"/>
              <a:t>.</a:t>
            </a:r>
            <a:endParaRPr lang="es-ES_tradnl" dirty="0"/>
          </a:p>
          <a:p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1725716"/>
          </a:xfrm>
        </p:spPr>
        <p:txBody>
          <a:bodyPr>
            <a:normAutofit/>
          </a:bodyPr>
          <a:lstStyle/>
          <a:p>
            <a:r>
              <a:rPr lang="es-ES_tradnl" sz="3200" dirty="0" smtClean="0"/>
              <a:t>1. </a:t>
            </a:r>
            <a:r>
              <a:rPr lang="es-ES_tradnl" sz="3200" dirty="0" err="1" smtClean="0"/>
              <a:t>Climate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change</a:t>
            </a: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sz="2800" dirty="0" smtClean="0">
                <a:solidFill>
                  <a:srgbClr val="FFFFFF"/>
                </a:solidFill>
              </a:rPr>
              <a:t>Olive </a:t>
            </a:r>
            <a:r>
              <a:rPr lang="es-ES_tradnl" sz="2800" dirty="0" err="1" smtClean="0">
                <a:solidFill>
                  <a:srgbClr val="FFFFFF"/>
                </a:solidFill>
              </a:rPr>
              <a:t>groves</a:t>
            </a:r>
            <a:r>
              <a:rPr lang="es-ES_tradnl" sz="2800" dirty="0" smtClean="0">
                <a:solidFill>
                  <a:srgbClr val="FFFFFF"/>
                </a:solidFill>
              </a:rPr>
              <a:t> </a:t>
            </a:r>
            <a:r>
              <a:rPr lang="es-ES_tradnl" sz="2800" dirty="0" err="1" smtClean="0">
                <a:solidFill>
                  <a:srgbClr val="FFFFFF"/>
                </a:solidFill>
              </a:rPr>
              <a:t>great</a:t>
            </a:r>
            <a:r>
              <a:rPr lang="es-ES_tradnl" sz="2800" dirty="0" smtClean="0">
                <a:solidFill>
                  <a:srgbClr val="FFFFFF"/>
                </a:solidFill>
              </a:rPr>
              <a:t> </a:t>
            </a:r>
            <a:r>
              <a:rPr lang="es-ES_tradnl" sz="2800" dirty="0" err="1" smtClean="0">
                <a:solidFill>
                  <a:srgbClr val="FFFFFF"/>
                </a:solidFill>
              </a:rPr>
              <a:t>potential</a:t>
            </a:r>
            <a:r>
              <a:rPr lang="es-ES_tradnl" sz="2800" dirty="0" smtClean="0">
                <a:solidFill>
                  <a:srgbClr val="FFFFFF"/>
                </a:solidFill>
              </a:rPr>
              <a:t> as </a:t>
            </a:r>
            <a:r>
              <a:rPr lang="es-ES_tradnl" sz="2800" dirty="0" err="1" smtClean="0">
                <a:solidFill>
                  <a:srgbClr val="FFFFFF"/>
                </a:solidFill>
              </a:rPr>
              <a:t>carbon</a:t>
            </a:r>
            <a:r>
              <a:rPr lang="es-ES_tradnl" sz="2800" dirty="0" smtClean="0">
                <a:solidFill>
                  <a:srgbClr val="FFFFFF"/>
                </a:solidFill>
              </a:rPr>
              <a:t> </a:t>
            </a:r>
            <a:r>
              <a:rPr lang="es-ES_tradnl" sz="2800" dirty="0" err="1" smtClean="0">
                <a:solidFill>
                  <a:srgbClr val="FFFFFF"/>
                </a:solidFill>
              </a:rPr>
              <a:t>sinks</a:t>
            </a:r>
            <a:r>
              <a:rPr lang="es-ES_tradnl" sz="2800" dirty="0" smtClean="0">
                <a:solidFill>
                  <a:srgbClr val="FFFFFF"/>
                </a:solidFill>
              </a:rPr>
              <a:t>: </a:t>
            </a:r>
            <a:r>
              <a:rPr lang="es-ES_tradnl" sz="2800" dirty="0" err="1" smtClean="0">
                <a:solidFill>
                  <a:srgbClr val="FFFFFF"/>
                </a:solidFill>
              </a:rPr>
              <a:t>but</a:t>
            </a:r>
            <a:r>
              <a:rPr lang="es-ES_tradnl" sz="2800" dirty="0" smtClean="0">
                <a:solidFill>
                  <a:srgbClr val="FFFFFF"/>
                </a:solidFill>
              </a:rPr>
              <a:t> </a:t>
            </a:r>
            <a:r>
              <a:rPr lang="es-ES_tradnl" sz="2800" dirty="0" err="1" smtClean="0">
                <a:solidFill>
                  <a:srgbClr val="FFFFFF"/>
                </a:solidFill>
              </a:rPr>
              <a:t>erosion</a:t>
            </a:r>
            <a:r>
              <a:rPr lang="es-ES_tradnl" sz="2800" dirty="0" smtClean="0">
                <a:solidFill>
                  <a:srgbClr val="FFFFFF"/>
                </a:solidFill>
              </a:rPr>
              <a:t> </a:t>
            </a:r>
            <a:r>
              <a:rPr lang="es-ES_tradnl" sz="2800" dirty="0" err="1" smtClean="0">
                <a:solidFill>
                  <a:srgbClr val="FFFFFF"/>
                </a:solidFill>
              </a:rPr>
              <a:t>is</a:t>
            </a:r>
            <a:r>
              <a:rPr lang="es-ES_tradnl" sz="2800" dirty="0" smtClean="0">
                <a:solidFill>
                  <a:srgbClr val="FFFFFF"/>
                </a:solidFill>
              </a:rPr>
              <a:t> a </a:t>
            </a:r>
            <a:r>
              <a:rPr lang="es-ES_tradnl" sz="2800" dirty="0" err="1" smtClean="0">
                <a:solidFill>
                  <a:srgbClr val="FFFFFF"/>
                </a:solidFill>
              </a:rPr>
              <a:t>great</a:t>
            </a:r>
            <a:r>
              <a:rPr lang="es-ES_tradnl" sz="2800" dirty="0" smtClean="0">
                <a:solidFill>
                  <a:srgbClr val="FFFFFF"/>
                </a:solidFill>
              </a:rPr>
              <a:t> </a:t>
            </a:r>
            <a:r>
              <a:rPr lang="es-ES_tradnl" sz="2800" dirty="0" err="1" smtClean="0">
                <a:solidFill>
                  <a:srgbClr val="FFFFFF"/>
                </a:solidFill>
              </a:rPr>
              <a:t>obstacle</a:t>
            </a:r>
            <a:r>
              <a:rPr lang="es-ES_tradnl" sz="2800" dirty="0" smtClean="0">
                <a:solidFill>
                  <a:srgbClr val="FFFFFF"/>
                </a:solidFill>
              </a:rPr>
              <a:t> </a:t>
            </a:r>
            <a:r>
              <a:rPr lang="es-ES_tradnl" sz="2800" dirty="0" err="1" smtClean="0">
                <a:solidFill>
                  <a:srgbClr val="FFFFFF"/>
                </a:solidFill>
              </a:rPr>
              <a:t>for</a:t>
            </a:r>
            <a:r>
              <a:rPr lang="es-ES_tradnl" sz="2800" dirty="0" smtClean="0">
                <a:solidFill>
                  <a:srgbClr val="FFFFFF"/>
                </a:solidFill>
              </a:rPr>
              <a:t>: </a:t>
            </a:r>
            <a:endParaRPr lang="es-ES_tradnl" sz="2800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" y="1532436"/>
            <a:ext cx="3674532" cy="5325564"/>
          </a:xfrm>
        </p:spPr>
        <p:txBody>
          <a:bodyPr>
            <a:normAutofit/>
          </a:bodyPr>
          <a:lstStyle/>
          <a:p>
            <a:endParaRPr lang="es-ES_tradnl" dirty="0" smtClean="0"/>
          </a:p>
          <a:p>
            <a:r>
              <a:rPr lang="es-ES_tradnl" dirty="0" err="1" smtClean="0">
                <a:solidFill>
                  <a:srgbClr val="FFFFFF"/>
                </a:solidFill>
              </a:rPr>
              <a:t>Soil</a:t>
            </a:r>
            <a:r>
              <a:rPr lang="es-ES_tradnl" dirty="0" smtClean="0">
                <a:solidFill>
                  <a:srgbClr val="FFFFFF"/>
                </a:solidFill>
              </a:rPr>
              <a:t>: C </a:t>
            </a:r>
            <a:r>
              <a:rPr lang="es-ES_tradnl" dirty="0" err="1" smtClean="0">
                <a:solidFill>
                  <a:srgbClr val="FFFFFF"/>
                </a:solidFill>
              </a:rPr>
              <a:t>emissions</a:t>
            </a:r>
            <a:r>
              <a:rPr lang="es-ES_tradnl" dirty="0" smtClean="0">
                <a:solidFill>
                  <a:srgbClr val="FFFFFF"/>
                </a:solidFill>
              </a:rPr>
              <a:t>, SOC &amp; </a:t>
            </a:r>
            <a:r>
              <a:rPr lang="es-ES_tradnl" dirty="0" err="1" smtClean="0">
                <a:solidFill>
                  <a:srgbClr val="FFFFFF"/>
                </a:solidFill>
              </a:rPr>
              <a:t>fertility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loss</a:t>
            </a:r>
            <a:r>
              <a:rPr lang="es-ES_tradnl" dirty="0" smtClean="0">
                <a:solidFill>
                  <a:srgbClr val="FFFFFF"/>
                </a:solidFill>
              </a:rPr>
              <a:t>, </a:t>
            </a:r>
            <a:r>
              <a:rPr lang="es-ES_tradnl" dirty="0" err="1" smtClean="0">
                <a:solidFill>
                  <a:srgbClr val="FFFFFF"/>
                </a:solidFill>
              </a:rPr>
              <a:t>desertification</a:t>
            </a:r>
            <a:endParaRPr lang="es-ES_tradnl" dirty="0" smtClean="0">
              <a:solidFill>
                <a:srgbClr val="FFFFFF"/>
              </a:solidFill>
            </a:endParaRPr>
          </a:p>
          <a:p>
            <a:r>
              <a:rPr lang="es-ES_tradnl" dirty="0" err="1" smtClean="0">
                <a:solidFill>
                  <a:srgbClr val="FFFFFF"/>
                </a:solidFill>
              </a:rPr>
              <a:t>Market</a:t>
            </a:r>
            <a:r>
              <a:rPr lang="es-ES_tradnl" dirty="0" smtClean="0">
                <a:solidFill>
                  <a:srgbClr val="FFFFFF"/>
                </a:solidFill>
              </a:rPr>
              <a:t>: </a:t>
            </a:r>
            <a:r>
              <a:rPr lang="es-ES_tradnl" dirty="0" err="1" smtClean="0">
                <a:solidFill>
                  <a:srgbClr val="FFFFFF"/>
                </a:solidFill>
              </a:rPr>
              <a:t>new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opportunities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blocked</a:t>
            </a:r>
            <a:endParaRPr lang="es-ES_tradnl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0133"/>
            <a:ext cx="8229600" cy="1143000"/>
          </a:xfrm>
        </p:spPr>
        <p:txBody>
          <a:bodyPr>
            <a:noAutofit/>
          </a:bodyPr>
          <a:lstStyle/>
          <a:p>
            <a:r>
              <a:rPr lang="es-ES_tradnl" sz="3200" dirty="0" err="1" smtClean="0">
                <a:solidFill>
                  <a:srgbClr val="FFFFFF"/>
                </a:solidFill>
              </a:rPr>
              <a:t>Bare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soil</a:t>
            </a:r>
            <a:r>
              <a:rPr lang="es-ES_tradnl" sz="3200" dirty="0" smtClean="0">
                <a:solidFill>
                  <a:srgbClr val="FFFFFF"/>
                </a:solidFill>
              </a:rPr>
              <a:t>/</a:t>
            </a:r>
            <a:r>
              <a:rPr lang="es-ES_tradnl" sz="3200" dirty="0" err="1" smtClean="0">
                <a:solidFill>
                  <a:srgbClr val="FFFFFF"/>
                </a:solidFill>
              </a:rPr>
              <a:t>burning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of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pruned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branches</a:t>
            </a:r>
            <a:r>
              <a:rPr lang="es-ES_tradnl" sz="3200" dirty="0" smtClean="0">
                <a:solidFill>
                  <a:srgbClr val="FFFFFF"/>
                </a:solidFill>
              </a:rPr>
              <a:t>/</a:t>
            </a:r>
            <a:r>
              <a:rPr lang="es-ES_tradnl" sz="3200" dirty="0" err="1" smtClean="0">
                <a:solidFill>
                  <a:srgbClr val="FFFFFF"/>
                </a:solidFill>
              </a:rPr>
              <a:t>glyphosate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treatment</a:t>
            </a:r>
            <a:r>
              <a:rPr lang="es-ES_tradnl" sz="3200" dirty="0" smtClean="0">
                <a:solidFill>
                  <a:srgbClr val="FFFFFF"/>
                </a:solidFill>
              </a:rPr>
              <a:t>.</a:t>
            </a:r>
            <a:br>
              <a:rPr lang="es-ES_tradnl" sz="3200" dirty="0" smtClean="0">
                <a:solidFill>
                  <a:srgbClr val="FFFFFF"/>
                </a:solidFill>
              </a:rPr>
            </a:br>
            <a:r>
              <a:rPr lang="es-ES_tradnl" sz="3200" dirty="0" err="1" smtClean="0">
                <a:solidFill>
                  <a:srgbClr val="FFFFFF"/>
                </a:solidFill>
              </a:rPr>
              <a:t>Worse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practices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for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carbon</a:t>
            </a:r>
            <a:r>
              <a:rPr lang="es-ES_tradnl" sz="3200" dirty="0" smtClean="0">
                <a:solidFill>
                  <a:srgbClr val="FFFFFF"/>
                </a:solidFill>
              </a:rPr>
              <a:t> </a:t>
            </a:r>
            <a:r>
              <a:rPr lang="es-ES_tradnl" sz="3200" dirty="0" err="1" smtClean="0">
                <a:solidFill>
                  <a:srgbClr val="FFFFFF"/>
                </a:solidFill>
              </a:rPr>
              <a:t>storage</a:t>
            </a:r>
            <a:endParaRPr lang="es-ES_tradnl" sz="3200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CuadroTexto 5"/>
          <p:cNvSpPr txBox="1"/>
          <p:nvPr/>
        </p:nvSpPr>
        <p:spPr>
          <a:xfrm>
            <a:off x="5356289" y="5522295"/>
            <a:ext cx="36030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err="1" smtClean="0">
                <a:solidFill>
                  <a:srgbClr val="FFFFFF"/>
                </a:solidFill>
              </a:rPr>
              <a:t>Some</a:t>
            </a:r>
            <a:r>
              <a:rPr lang="es-ES_tradnl" dirty="0" smtClean="0">
                <a:solidFill>
                  <a:srgbClr val="FFFFFF"/>
                </a:solidFill>
              </a:rPr>
              <a:t> data: Andalucía (1,5 </a:t>
            </a:r>
            <a:r>
              <a:rPr lang="es-ES_tradnl" dirty="0" err="1" smtClean="0">
                <a:solidFill>
                  <a:srgbClr val="FFFFFF"/>
                </a:solidFill>
              </a:rPr>
              <a:t>Mha</a:t>
            </a:r>
            <a:r>
              <a:rPr lang="es-ES_tradnl" dirty="0" smtClean="0">
                <a:solidFill>
                  <a:srgbClr val="FFFFFF"/>
                </a:solidFill>
              </a:rPr>
              <a:t>)</a:t>
            </a:r>
          </a:p>
          <a:p>
            <a:r>
              <a:rPr lang="es-ES_tradnl" dirty="0" smtClean="0">
                <a:solidFill>
                  <a:srgbClr val="FFFFFF"/>
                </a:solidFill>
              </a:rPr>
              <a:t>½ </a:t>
            </a:r>
            <a:r>
              <a:rPr lang="es-ES_tradnl" dirty="0" err="1" smtClean="0">
                <a:solidFill>
                  <a:srgbClr val="FFFFFF"/>
                </a:solidFill>
              </a:rPr>
              <a:t>under</a:t>
            </a:r>
            <a:r>
              <a:rPr lang="es-ES_tradnl" dirty="0" smtClean="0">
                <a:solidFill>
                  <a:srgbClr val="FFFFFF"/>
                </a:solidFill>
              </a:rPr>
              <a:t> active </a:t>
            </a:r>
            <a:r>
              <a:rPr lang="es-ES_tradnl" dirty="0" err="1" smtClean="0">
                <a:solidFill>
                  <a:srgbClr val="FFFFFF"/>
                </a:solidFill>
              </a:rPr>
              <a:t>tillage</a:t>
            </a:r>
            <a:endParaRPr lang="es-ES_tradnl" dirty="0" smtClean="0">
              <a:solidFill>
                <a:srgbClr val="FFFFFF"/>
              </a:solidFill>
            </a:endParaRPr>
          </a:p>
          <a:p>
            <a:r>
              <a:rPr lang="es-ES_tradnl" dirty="0" smtClean="0">
                <a:solidFill>
                  <a:srgbClr val="FFFFFF"/>
                </a:solidFill>
              </a:rPr>
              <a:t>2 out </a:t>
            </a:r>
            <a:r>
              <a:rPr lang="es-ES_tradnl" dirty="0" err="1" smtClean="0">
                <a:solidFill>
                  <a:srgbClr val="FFFFFF"/>
                </a:solidFill>
              </a:rPr>
              <a:t>of</a:t>
            </a:r>
            <a:r>
              <a:rPr lang="es-ES_tradnl" dirty="0" smtClean="0">
                <a:solidFill>
                  <a:srgbClr val="FFFFFF"/>
                </a:solidFill>
              </a:rPr>
              <a:t> 3 Ha </a:t>
            </a:r>
            <a:r>
              <a:rPr lang="es-ES_tradnl" dirty="0" err="1" smtClean="0">
                <a:solidFill>
                  <a:srgbClr val="FFFFFF"/>
                </a:solidFill>
              </a:rPr>
              <a:t>left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with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bare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soil</a:t>
            </a:r>
            <a:endParaRPr lang="es-ES_tradnl" dirty="0" smtClean="0">
              <a:solidFill>
                <a:srgbClr val="FFFFFF"/>
              </a:solidFill>
            </a:endParaRPr>
          </a:p>
          <a:p>
            <a:r>
              <a:rPr lang="es-ES_tradnl" dirty="0" err="1" smtClean="0">
                <a:solidFill>
                  <a:srgbClr val="FFFFFF"/>
                </a:solidFill>
              </a:rPr>
              <a:t>Often</a:t>
            </a:r>
            <a:r>
              <a:rPr lang="es-ES_tradnl" dirty="0" smtClean="0">
                <a:solidFill>
                  <a:srgbClr val="FFFFFF"/>
                </a:solidFill>
              </a:rPr>
              <a:t> SOC </a:t>
            </a:r>
            <a:r>
              <a:rPr lang="es-ES_tradnl" dirty="0" err="1" smtClean="0">
                <a:solidFill>
                  <a:srgbClr val="FFFFFF"/>
                </a:solidFill>
              </a:rPr>
              <a:t>soil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content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less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than</a:t>
            </a:r>
            <a:r>
              <a:rPr lang="es-ES_tradnl" dirty="0" smtClean="0">
                <a:solidFill>
                  <a:srgbClr val="FFFFFF"/>
                </a:solidFill>
              </a:rPr>
              <a:t> 1%</a:t>
            </a:r>
          </a:p>
          <a:p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err="1" smtClean="0">
                <a:solidFill>
                  <a:srgbClr val="FFFFFF"/>
                </a:solidFill>
              </a:rPr>
              <a:t>The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solution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lies</a:t>
            </a:r>
            <a:r>
              <a:rPr lang="es-ES_tradnl" dirty="0" smtClean="0">
                <a:solidFill>
                  <a:srgbClr val="FFFFFF"/>
                </a:solidFill>
              </a:rPr>
              <a:t> in </a:t>
            </a:r>
            <a:r>
              <a:rPr lang="es-ES_tradnl" dirty="0" err="1" smtClean="0">
                <a:solidFill>
                  <a:srgbClr val="FFFFFF"/>
                </a:solidFill>
              </a:rPr>
              <a:t>the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problem…Vegetation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cover</a:t>
            </a:r>
            <a:r>
              <a:rPr lang="es-ES_tradnl" dirty="0" smtClean="0">
                <a:solidFill>
                  <a:srgbClr val="FFFFFF"/>
                </a:solidFill>
              </a:rPr>
              <a:t>:</a:t>
            </a:r>
            <a:br>
              <a:rPr lang="es-ES_tradnl" dirty="0" smtClean="0">
                <a:solidFill>
                  <a:srgbClr val="FFFFFF"/>
                </a:solidFill>
              </a:rPr>
            </a:br>
            <a:endParaRPr lang="es-ES_tradnl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727200"/>
            <a:ext cx="8229600" cy="43989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_tradnl" dirty="0" smtClean="0">
                <a:solidFill>
                  <a:srgbClr val="FFFFFF"/>
                </a:solidFill>
              </a:rPr>
              <a:t>1. </a:t>
            </a:r>
            <a:r>
              <a:rPr lang="es-ES_tradnl" dirty="0" err="1">
                <a:solidFill>
                  <a:srgbClr val="FFFFFF"/>
                </a:solidFill>
              </a:rPr>
              <a:t>M</a:t>
            </a:r>
            <a:r>
              <a:rPr lang="es-ES_tradnl" dirty="0" err="1" smtClean="0">
                <a:solidFill>
                  <a:srgbClr val="FFFFFF"/>
                </a:solidFill>
              </a:rPr>
              <a:t>ost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efficient</a:t>
            </a:r>
            <a:r>
              <a:rPr lang="es-ES_tradnl" dirty="0" smtClean="0">
                <a:solidFill>
                  <a:srgbClr val="FFFFFF"/>
                </a:solidFill>
              </a:rPr>
              <a:t> at </a:t>
            </a:r>
            <a:r>
              <a:rPr lang="es-ES_tradnl" dirty="0" err="1" smtClean="0">
                <a:solidFill>
                  <a:srgbClr val="FFFFFF"/>
                </a:solidFill>
              </a:rPr>
              <a:t>combating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erosion</a:t>
            </a:r>
            <a:endParaRPr lang="es-ES_tradnl" dirty="0" smtClean="0">
              <a:solidFill>
                <a:srgbClr val="FFFFFF"/>
              </a:solidFill>
            </a:endParaRPr>
          </a:p>
          <a:p>
            <a:pPr>
              <a:buNone/>
            </a:pPr>
            <a:r>
              <a:rPr lang="es-ES_tradnl" dirty="0" smtClean="0">
                <a:solidFill>
                  <a:srgbClr val="FFFFFF"/>
                </a:solidFill>
              </a:rPr>
              <a:t>2. </a:t>
            </a:r>
            <a:r>
              <a:rPr lang="es-ES_tradnl" dirty="0" err="1">
                <a:solidFill>
                  <a:srgbClr val="FFFFFF"/>
                </a:solidFill>
              </a:rPr>
              <a:t>M</a:t>
            </a:r>
            <a:r>
              <a:rPr lang="es-ES_tradnl" dirty="0" err="1" smtClean="0">
                <a:solidFill>
                  <a:srgbClr val="FFFFFF"/>
                </a:solidFill>
              </a:rPr>
              <a:t>ost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efficient</a:t>
            </a:r>
            <a:r>
              <a:rPr lang="es-ES_tradnl" dirty="0" smtClean="0">
                <a:solidFill>
                  <a:srgbClr val="FFFFFF"/>
                </a:solidFill>
              </a:rPr>
              <a:t> at </a:t>
            </a:r>
            <a:r>
              <a:rPr lang="es-ES_tradnl" dirty="0" err="1" smtClean="0">
                <a:solidFill>
                  <a:srgbClr val="FFFFFF"/>
                </a:solidFill>
              </a:rPr>
              <a:t>sequestering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carbon</a:t>
            </a:r>
            <a:endParaRPr lang="es-ES_tradnl" dirty="0" smtClean="0">
              <a:solidFill>
                <a:srgbClr val="FFFFFF"/>
              </a:solidFill>
            </a:endParaRPr>
          </a:p>
          <a:p>
            <a:pPr>
              <a:buNone/>
            </a:pPr>
            <a:r>
              <a:rPr lang="es-ES_tradnl" dirty="0" smtClean="0">
                <a:solidFill>
                  <a:srgbClr val="FFFFFF"/>
                </a:solidFill>
              </a:rPr>
              <a:t>3. </a:t>
            </a:r>
            <a:r>
              <a:rPr lang="es-ES_tradnl" dirty="0" err="1" smtClean="0">
                <a:solidFill>
                  <a:srgbClr val="FFFFFF"/>
                </a:solidFill>
              </a:rPr>
              <a:t>Improves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soil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quality</a:t>
            </a:r>
            <a:r>
              <a:rPr lang="es-ES_tradnl" dirty="0" smtClean="0">
                <a:solidFill>
                  <a:srgbClr val="FFFFFF"/>
                </a:solidFill>
              </a:rPr>
              <a:t> &amp; </a:t>
            </a:r>
            <a:r>
              <a:rPr lang="es-ES_tradnl" dirty="0" err="1" smtClean="0">
                <a:solidFill>
                  <a:srgbClr val="FFFFFF"/>
                </a:solidFill>
              </a:rPr>
              <a:t>water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infiltration</a:t>
            </a:r>
            <a:endParaRPr lang="es-ES_tradnl" dirty="0" smtClean="0">
              <a:solidFill>
                <a:srgbClr val="FFFFFF"/>
              </a:solidFill>
            </a:endParaRPr>
          </a:p>
          <a:p>
            <a:pPr>
              <a:buNone/>
            </a:pPr>
            <a:r>
              <a:rPr lang="es-ES_tradnl" dirty="0" smtClean="0">
                <a:solidFill>
                  <a:srgbClr val="FFFFFF"/>
                </a:solidFill>
              </a:rPr>
              <a:t>4. </a:t>
            </a:r>
            <a:r>
              <a:rPr lang="es-ES_tradnl" dirty="0" err="1" smtClean="0">
                <a:solidFill>
                  <a:srgbClr val="FFFFFF"/>
                </a:solidFill>
              </a:rPr>
              <a:t>Improves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productivity</a:t>
            </a:r>
            <a:r>
              <a:rPr lang="es-ES_tradnl" dirty="0" smtClean="0">
                <a:solidFill>
                  <a:srgbClr val="FFFFFF"/>
                </a:solidFill>
              </a:rPr>
              <a:t> (case by case)</a:t>
            </a:r>
          </a:p>
          <a:p>
            <a:pPr>
              <a:buNone/>
            </a:pPr>
            <a:r>
              <a:rPr lang="es-ES_tradnl" dirty="0" smtClean="0">
                <a:solidFill>
                  <a:srgbClr val="FFFFFF"/>
                </a:solidFill>
              </a:rPr>
              <a:t>5. </a:t>
            </a:r>
            <a:r>
              <a:rPr lang="es-ES_tradnl" dirty="0" err="1" smtClean="0">
                <a:solidFill>
                  <a:srgbClr val="FFFFFF"/>
                </a:solidFill>
              </a:rPr>
              <a:t>Improves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biodiversity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and</a:t>
            </a:r>
            <a:r>
              <a:rPr lang="es-ES_tradnl" dirty="0" smtClean="0">
                <a:solidFill>
                  <a:srgbClr val="FFFFFF"/>
                </a:solidFill>
              </a:rPr>
              <a:t> so natural </a:t>
            </a:r>
            <a:r>
              <a:rPr lang="es-ES_tradnl" dirty="0" err="1" smtClean="0">
                <a:solidFill>
                  <a:srgbClr val="FFFFFF"/>
                </a:solidFill>
              </a:rPr>
              <a:t>predators</a:t>
            </a:r>
            <a:r>
              <a:rPr lang="es-ES_tradnl" dirty="0" smtClean="0">
                <a:solidFill>
                  <a:srgbClr val="FFFFFF"/>
                </a:solidFill>
              </a:rPr>
              <a:t>. </a:t>
            </a:r>
            <a:r>
              <a:rPr lang="es-ES_tradnl" dirty="0" err="1" smtClean="0">
                <a:solidFill>
                  <a:srgbClr val="FFFFFF"/>
                </a:solidFill>
              </a:rPr>
              <a:t>Integrated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pest</a:t>
            </a:r>
            <a:r>
              <a:rPr lang="es-ES_tradnl" dirty="0" smtClean="0">
                <a:solidFill>
                  <a:srgbClr val="FFFFFF"/>
                </a:solidFill>
              </a:rPr>
              <a:t> control, </a:t>
            </a:r>
            <a:r>
              <a:rPr lang="es-ES_tradnl" dirty="0" err="1">
                <a:solidFill>
                  <a:srgbClr val="FFFFFF"/>
                </a:solidFill>
              </a:rPr>
              <a:t>l</a:t>
            </a:r>
            <a:r>
              <a:rPr lang="es-ES_tradnl" dirty="0" err="1" smtClean="0">
                <a:solidFill>
                  <a:srgbClr val="FFFFFF"/>
                </a:solidFill>
              </a:rPr>
              <a:t>ess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impacts</a:t>
            </a:r>
            <a:r>
              <a:rPr lang="es-ES_tradnl" dirty="0" smtClean="0">
                <a:solidFill>
                  <a:srgbClr val="FFFFFF"/>
                </a:solidFill>
              </a:rPr>
              <a:t>; </a:t>
            </a:r>
            <a:r>
              <a:rPr lang="es-ES_tradnl" dirty="0" err="1" smtClean="0">
                <a:solidFill>
                  <a:srgbClr val="FFFFFF"/>
                </a:solidFill>
              </a:rPr>
              <a:t>less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costs</a:t>
            </a:r>
            <a:r>
              <a:rPr lang="es-ES_tradnl" dirty="0" smtClean="0">
                <a:solidFill>
                  <a:srgbClr val="FFFFFF"/>
                </a:solidFill>
              </a:rPr>
              <a:t>.</a:t>
            </a:r>
          </a:p>
          <a:p>
            <a:pPr>
              <a:buNone/>
            </a:pPr>
            <a:endParaRPr lang="es-ES_tradnl" dirty="0" smtClean="0">
              <a:solidFill>
                <a:srgbClr val="FFFFFF"/>
              </a:solidFill>
            </a:endParaRPr>
          </a:p>
          <a:p>
            <a:pPr>
              <a:buFont typeface="Wingdings" charset="2"/>
              <a:buChar char="ü"/>
            </a:pPr>
            <a:r>
              <a:rPr lang="es-ES_tradnl" dirty="0" smtClean="0">
                <a:solidFill>
                  <a:srgbClr val="FFFFFF"/>
                </a:solidFill>
              </a:rPr>
              <a:t>EROSION, CLIMATE CHANGE &amp; BIODIVERSITY </a:t>
            </a:r>
            <a:r>
              <a:rPr lang="es-ES_tradnl" dirty="0" err="1" smtClean="0">
                <a:solidFill>
                  <a:srgbClr val="FFFFFF"/>
                </a:solidFill>
              </a:rPr>
              <a:t>tackled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with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one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practice</a:t>
            </a:r>
            <a:r>
              <a:rPr lang="es-ES_tradnl" dirty="0" smtClean="0">
                <a:solidFill>
                  <a:srgbClr val="FFFFFF"/>
                </a:solidFill>
              </a:rPr>
              <a:t>: “3 </a:t>
            </a:r>
            <a:r>
              <a:rPr lang="es-ES_tradnl" dirty="0" err="1" smtClean="0">
                <a:solidFill>
                  <a:srgbClr val="FFFFFF"/>
                </a:solidFill>
              </a:rPr>
              <a:t>for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the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price</a:t>
            </a:r>
            <a:r>
              <a:rPr lang="es-ES_tradnl" dirty="0" smtClean="0">
                <a:solidFill>
                  <a:srgbClr val="FFFFFF"/>
                </a:solidFill>
              </a:rPr>
              <a:t> </a:t>
            </a:r>
            <a:r>
              <a:rPr lang="es-ES_tradnl" dirty="0" err="1" smtClean="0">
                <a:solidFill>
                  <a:srgbClr val="FFFFFF"/>
                </a:solidFill>
              </a:rPr>
              <a:t>of</a:t>
            </a:r>
            <a:r>
              <a:rPr lang="es-ES_tradnl" dirty="0" smtClean="0">
                <a:solidFill>
                  <a:srgbClr val="FFFFFF"/>
                </a:solidFill>
              </a:rPr>
              <a:t> 1”</a:t>
            </a:r>
            <a:endParaRPr lang="es-ES_tradnl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162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How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improve</a:t>
            </a:r>
            <a:r>
              <a:rPr lang="es-ES_tradnl" dirty="0" smtClean="0"/>
              <a:t> </a:t>
            </a:r>
            <a:r>
              <a:rPr lang="es-ES_tradnl" dirty="0" err="1" smtClean="0"/>
              <a:t>profitability</a:t>
            </a:r>
            <a:r>
              <a:rPr lang="es-ES_tradnl" dirty="0" smtClean="0"/>
              <a:t> </a:t>
            </a:r>
            <a:r>
              <a:rPr lang="es-ES_tradnl" dirty="0" err="1" smtClean="0"/>
              <a:t>through</a:t>
            </a:r>
            <a:r>
              <a:rPr lang="es-ES_tradnl" dirty="0" smtClean="0"/>
              <a:t> </a:t>
            </a:r>
            <a:r>
              <a:rPr lang="es-ES_tradnl" dirty="0" err="1" smtClean="0"/>
              <a:t>these</a:t>
            </a:r>
            <a:r>
              <a:rPr lang="es-ES_tradnl" dirty="0" smtClean="0"/>
              <a:t> positive </a:t>
            </a:r>
            <a:r>
              <a:rPr lang="es-ES_tradnl" dirty="0" err="1" smtClean="0"/>
              <a:t>externalities</a:t>
            </a:r>
            <a:r>
              <a:rPr lang="es-ES_tradnl" dirty="0" smtClean="0"/>
              <a:t>?</a:t>
            </a:r>
            <a:endParaRPr lang="es-ES_tradnl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44296"/>
          </a:xfrm>
        </p:spPr>
        <p:txBody>
          <a:bodyPr>
            <a:normAutofit/>
          </a:bodyPr>
          <a:lstStyle/>
          <a:p>
            <a:r>
              <a:rPr lang="es-ES_tradnl" dirty="0" err="1" smtClean="0">
                <a:solidFill>
                  <a:schemeClr val="bg1"/>
                </a:solidFill>
              </a:rPr>
              <a:t>Policy</a:t>
            </a:r>
            <a:r>
              <a:rPr lang="es-ES_tradnl" dirty="0" smtClean="0"/>
              <a:t>: CAP </a:t>
            </a:r>
            <a:br>
              <a:rPr lang="es-ES_tradnl" dirty="0" smtClean="0"/>
            </a:br>
            <a:r>
              <a:rPr lang="es-ES_tradnl" b="1" dirty="0" err="1" smtClean="0">
                <a:solidFill>
                  <a:schemeClr val="bg1"/>
                </a:solidFill>
              </a:rPr>
              <a:t>current</a:t>
            </a:r>
            <a:r>
              <a:rPr lang="es-ES_tradnl" b="1" dirty="0" smtClean="0">
                <a:solidFill>
                  <a:schemeClr val="bg1"/>
                </a:solidFill>
              </a:rPr>
              <a:t> “flat </a:t>
            </a:r>
            <a:r>
              <a:rPr lang="es-ES_tradnl" b="1" dirty="0" err="1" smtClean="0">
                <a:solidFill>
                  <a:schemeClr val="bg1"/>
                </a:solidFill>
              </a:rPr>
              <a:t>rate</a:t>
            </a:r>
            <a:r>
              <a:rPr lang="es-ES_tradnl" b="1" dirty="0" smtClean="0">
                <a:solidFill>
                  <a:schemeClr val="bg1"/>
                </a:solidFill>
              </a:rPr>
              <a:t>” </a:t>
            </a:r>
            <a:r>
              <a:rPr lang="es-ES_tradnl" b="1" dirty="0" err="1" smtClean="0">
                <a:solidFill>
                  <a:schemeClr val="bg1"/>
                </a:solidFill>
              </a:rPr>
              <a:t>greening</a:t>
            </a:r>
            <a:r>
              <a:rPr lang="es-ES_tradnl" dirty="0" smtClean="0">
                <a:solidFill>
                  <a:schemeClr val="bg1"/>
                </a:solidFill>
              </a:rPr>
              <a:t>….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0133" y="1371600"/>
            <a:ext cx="8923867" cy="47545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s-ES_tradnl" dirty="0" smtClean="0">
              <a:solidFill>
                <a:schemeClr val="bg1"/>
              </a:solidFill>
            </a:endParaRPr>
          </a:p>
          <a:p>
            <a:endParaRPr lang="es-ES_tradnl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s-ES_tradnl" dirty="0" smtClean="0">
              <a:solidFill>
                <a:schemeClr val="bg1"/>
              </a:solidFill>
            </a:endParaRPr>
          </a:p>
          <a:p>
            <a:endParaRPr lang="es-ES_tradnl" dirty="0" smtClean="0">
              <a:solidFill>
                <a:schemeClr val="bg1"/>
              </a:solidFill>
            </a:endParaRPr>
          </a:p>
          <a:p>
            <a:endParaRPr lang="es-ES_tradnl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s-ES_tradnl" sz="4235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s-ES_tradnl" sz="4235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s-ES_tradnl" sz="4235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s-ES_tradnl" sz="4235" dirty="0" err="1" smtClean="0">
                <a:solidFill>
                  <a:schemeClr val="bg1"/>
                </a:solidFill>
              </a:rPr>
              <a:t>does</a:t>
            </a:r>
            <a:r>
              <a:rPr lang="es-ES_tradnl" sz="4235" dirty="0" smtClean="0">
                <a:solidFill>
                  <a:schemeClr val="bg1"/>
                </a:solidFill>
              </a:rPr>
              <a:t> </a:t>
            </a:r>
            <a:r>
              <a:rPr lang="es-ES_tradnl" sz="4235" dirty="0" err="1" smtClean="0">
                <a:solidFill>
                  <a:schemeClr val="bg1"/>
                </a:solidFill>
              </a:rPr>
              <a:t>not</a:t>
            </a:r>
            <a:r>
              <a:rPr lang="es-ES_tradnl" sz="4235" dirty="0" smtClean="0">
                <a:solidFill>
                  <a:schemeClr val="bg1"/>
                </a:solidFill>
              </a:rPr>
              <a:t> </a:t>
            </a:r>
            <a:r>
              <a:rPr lang="es-ES_tradnl" sz="4235" dirty="0" err="1" smtClean="0">
                <a:solidFill>
                  <a:schemeClr val="bg1"/>
                </a:solidFill>
              </a:rPr>
              <a:t>address</a:t>
            </a:r>
            <a:r>
              <a:rPr lang="es-ES_tradnl" sz="4235" dirty="0" smtClean="0">
                <a:solidFill>
                  <a:schemeClr val="bg1"/>
                </a:solidFill>
              </a:rPr>
              <a:t> </a:t>
            </a:r>
            <a:r>
              <a:rPr lang="es-ES_tradnl" sz="4235" dirty="0" err="1" smtClean="0">
                <a:solidFill>
                  <a:schemeClr val="bg1"/>
                </a:solidFill>
              </a:rPr>
              <a:t>or</a:t>
            </a:r>
            <a:r>
              <a:rPr lang="es-ES_tradnl" sz="4235" dirty="0" smtClean="0">
                <a:solidFill>
                  <a:schemeClr val="bg1"/>
                </a:solidFill>
              </a:rPr>
              <a:t> </a:t>
            </a:r>
            <a:r>
              <a:rPr lang="es-ES_tradnl" sz="4235" dirty="0" err="1" smtClean="0">
                <a:solidFill>
                  <a:schemeClr val="bg1"/>
                </a:solidFill>
              </a:rPr>
              <a:t>resolve</a:t>
            </a:r>
            <a:r>
              <a:rPr lang="es-ES_tradnl" sz="4235" dirty="0" smtClean="0">
                <a:solidFill>
                  <a:schemeClr val="bg1"/>
                </a:solidFill>
              </a:rPr>
              <a:t> </a:t>
            </a:r>
            <a:r>
              <a:rPr lang="es-ES_tradnl" sz="4235" dirty="0" err="1" smtClean="0">
                <a:solidFill>
                  <a:schemeClr val="bg1"/>
                </a:solidFill>
              </a:rPr>
              <a:t>this</a:t>
            </a:r>
            <a:r>
              <a:rPr lang="es-ES_tradnl" sz="4235" dirty="0" smtClean="0">
                <a:solidFill>
                  <a:schemeClr val="bg1"/>
                </a:solidFill>
              </a:rPr>
              <a:t> </a:t>
            </a:r>
            <a:r>
              <a:rPr lang="es-ES_tradnl" sz="4235" dirty="0" err="1" smtClean="0">
                <a:solidFill>
                  <a:schemeClr val="bg1"/>
                </a:solidFill>
              </a:rPr>
              <a:t>problem</a:t>
            </a:r>
            <a:r>
              <a:rPr lang="es-ES_tradnl" sz="4235" dirty="0" smtClean="0">
                <a:solidFill>
                  <a:schemeClr val="bg1"/>
                </a:solidFill>
              </a:rPr>
              <a:t>… </a:t>
            </a:r>
            <a:endParaRPr lang="es-ES_tradnl" sz="4235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…</a:t>
            </a:r>
            <a:r>
              <a:rPr lang="es-ES_tradnl" dirty="0" err="1" smtClean="0"/>
              <a:t>or</a:t>
            </a:r>
            <a:r>
              <a:rPr lang="es-ES_tradnl" dirty="0" smtClean="0"/>
              <a:t> </a:t>
            </a:r>
            <a:r>
              <a:rPr lang="es-ES_tradnl" dirty="0" err="1" smtClean="0"/>
              <a:t>reward</a:t>
            </a:r>
            <a:r>
              <a:rPr lang="es-ES_tradnl" dirty="0" smtClean="0"/>
              <a:t> </a:t>
            </a:r>
            <a:r>
              <a:rPr lang="es-ES_tradnl" dirty="0" err="1" smtClean="0"/>
              <a:t>this</a:t>
            </a:r>
            <a:r>
              <a:rPr lang="es-ES_tradnl" dirty="0" smtClean="0"/>
              <a:t> </a:t>
            </a:r>
            <a:r>
              <a:rPr lang="es-ES_tradnl" dirty="0" err="1" smtClean="0"/>
              <a:t>alternative</a:t>
            </a:r>
            <a:r>
              <a:rPr lang="es-ES_tradnl" dirty="0" smtClean="0"/>
              <a:t> 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>
            <a:normAutofit lnSpcReduction="10000"/>
          </a:bodyPr>
          <a:lstStyle/>
          <a:p>
            <a:r>
              <a:rPr lang="es-ES_tradnl" dirty="0" err="1" smtClean="0"/>
              <a:t>Redesign</a:t>
            </a:r>
            <a:r>
              <a:rPr lang="es-ES_tradnl" dirty="0" smtClean="0"/>
              <a:t> </a:t>
            </a:r>
            <a:r>
              <a:rPr lang="es-ES_tradnl" dirty="0" err="1" smtClean="0"/>
              <a:t>greening</a:t>
            </a:r>
            <a:r>
              <a:rPr lang="es-ES_tradnl" dirty="0" smtClean="0"/>
              <a:t> as a “</a:t>
            </a:r>
            <a:r>
              <a:rPr lang="es-ES_tradnl" b="1" dirty="0" err="1" smtClean="0"/>
              <a:t>result</a:t>
            </a:r>
            <a:r>
              <a:rPr lang="es-ES_tradnl" b="1" dirty="0" smtClean="0"/>
              <a:t> base </a:t>
            </a:r>
            <a:r>
              <a:rPr lang="es-ES_tradnl" b="1" dirty="0" err="1" smtClean="0"/>
              <a:t>measure</a:t>
            </a:r>
            <a:r>
              <a:rPr lang="es-ES_tradnl" b="1" dirty="0" smtClean="0"/>
              <a:t>”</a:t>
            </a:r>
            <a:r>
              <a:rPr lang="es-ES_tradnl" dirty="0" smtClean="0"/>
              <a:t>:</a:t>
            </a:r>
          </a:p>
          <a:p>
            <a:pPr lvl="1"/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help</a:t>
            </a:r>
            <a:r>
              <a:rPr lang="es-ES_tradnl" dirty="0" smtClean="0"/>
              <a:t> </a:t>
            </a:r>
            <a:r>
              <a:rPr lang="es-ES_tradnl" dirty="0" err="1" smtClean="0"/>
              <a:t>those</a:t>
            </a:r>
            <a:r>
              <a:rPr lang="es-ES_tradnl" dirty="0" smtClean="0"/>
              <a:t> olive </a:t>
            </a:r>
            <a:r>
              <a:rPr lang="es-ES_tradnl" dirty="0" err="1" smtClean="0"/>
              <a:t>groves</a:t>
            </a:r>
            <a:r>
              <a:rPr lang="es-ES_tradnl" dirty="0" smtClean="0"/>
              <a:t> </a:t>
            </a:r>
            <a:r>
              <a:rPr lang="es-ES_tradnl" dirty="0" err="1" smtClean="0"/>
              <a:t>tackle</a:t>
            </a:r>
            <a:r>
              <a:rPr lang="es-ES_tradnl" dirty="0" smtClean="0"/>
              <a:t> </a:t>
            </a:r>
            <a:r>
              <a:rPr lang="es-ES_tradnl" dirty="0" err="1" smtClean="0"/>
              <a:t>erosion</a:t>
            </a:r>
            <a:r>
              <a:rPr lang="es-ES_tradnl" dirty="0" smtClean="0"/>
              <a:t> &amp; </a:t>
            </a:r>
            <a:r>
              <a:rPr lang="es-ES_tradnl" dirty="0" err="1" smtClean="0"/>
              <a:t>other</a:t>
            </a:r>
            <a:r>
              <a:rPr lang="es-ES_tradnl" dirty="0" smtClean="0"/>
              <a:t> </a:t>
            </a:r>
            <a:r>
              <a:rPr lang="es-ES_tradnl" dirty="0" err="1" smtClean="0"/>
              <a:t>management</a:t>
            </a:r>
            <a:r>
              <a:rPr lang="es-ES_tradnl" dirty="0" smtClean="0"/>
              <a:t> </a:t>
            </a:r>
            <a:r>
              <a:rPr lang="es-ES_tradnl" dirty="0" err="1" smtClean="0"/>
              <a:t>issues</a:t>
            </a:r>
            <a:endParaRPr lang="es-ES_tradnl" dirty="0" smtClean="0"/>
          </a:p>
          <a:p>
            <a:pPr lvl="1"/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support</a:t>
            </a:r>
            <a:r>
              <a:rPr lang="es-ES_tradnl" dirty="0" smtClean="0"/>
              <a:t> olive </a:t>
            </a:r>
            <a:r>
              <a:rPr lang="es-ES_tradnl" dirty="0" err="1" smtClean="0"/>
              <a:t>groves</a:t>
            </a:r>
            <a:r>
              <a:rPr lang="es-ES_tradnl" dirty="0" smtClean="0"/>
              <a:t> </a:t>
            </a:r>
            <a:r>
              <a:rPr lang="es-ES_tradnl" dirty="0" err="1" smtClean="0"/>
              <a:t>which</a:t>
            </a:r>
            <a:r>
              <a:rPr lang="es-ES_tradnl" dirty="0" smtClean="0"/>
              <a:t> </a:t>
            </a:r>
            <a:r>
              <a:rPr lang="es-ES_tradnl" dirty="0" err="1" smtClean="0"/>
              <a:t>provide</a:t>
            </a:r>
            <a:r>
              <a:rPr lang="es-ES_tradnl" dirty="0" smtClean="0"/>
              <a:t> </a:t>
            </a:r>
            <a:r>
              <a:rPr lang="es-ES_tradnl" dirty="0" err="1" smtClean="0"/>
              <a:t>ecosystem</a:t>
            </a:r>
            <a:r>
              <a:rPr lang="es-ES_tradnl" dirty="0" smtClean="0"/>
              <a:t> </a:t>
            </a:r>
            <a:r>
              <a:rPr lang="es-ES_tradnl" dirty="0" err="1" smtClean="0"/>
              <a:t>services</a:t>
            </a:r>
            <a:endParaRPr lang="es-ES_tradnl" dirty="0" smtClean="0"/>
          </a:p>
          <a:p>
            <a:r>
              <a:rPr lang="es-ES_tradnl" dirty="0" err="1" smtClean="0"/>
              <a:t>Other</a:t>
            </a:r>
            <a:r>
              <a:rPr lang="es-ES_tradnl" dirty="0" smtClean="0"/>
              <a:t> </a:t>
            </a:r>
            <a:r>
              <a:rPr lang="es-ES_tradnl" dirty="0" err="1" smtClean="0"/>
              <a:t>measures</a:t>
            </a:r>
            <a:r>
              <a:rPr lang="es-ES_tradnl" dirty="0" smtClean="0"/>
              <a:t> </a:t>
            </a:r>
            <a:r>
              <a:rPr lang="es-ES_tradnl" dirty="0" err="1" smtClean="0"/>
              <a:t>from</a:t>
            </a:r>
            <a:r>
              <a:rPr lang="es-ES_tradnl" dirty="0" smtClean="0"/>
              <a:t> Pillar 1 </a:t>
            </a:r>
            <a:r>
              <a:rPr lang="es-ES_tradnl" dirty="0" err="1" smtClean="0"/>
              <a:t>and</a:t>
            </a:r>
            <a:r>
              <a:rPr lang="es-ES_tradnl" dirty="0" smtClean="0"/>
              <a:t> 2 </a:t>
            </a:r>
            <a:r>
              <a:rPr lang="es-ES_tradnl" dirty="0" err="1" smtClean="0"/>
              <a:t>should</a:t>
            </a:r>
            <a:r>
              <a:rPr lang="es-ES_tradnl" dirty="0" smtClean="0"/>
              <a:t> </a:t>
            </a:r>
            <a:r>
              <a:rPr lang="es-ES_tradnl" dirty="0" err="1" smtClean="0"/>
              <a:t>also</a:t>
            </a:r>
            <a:r>
              <a:rPr lang="es-ES_tradnl" dirty="0" smtClean="0"/>
              <a:t> </a:t>
            </a:r>
            <a:r>
              <a:rPr lang="es-ES_tradnl" dirty="0" err="1" smtClean="0"/>
              <a:t>address</a:t>
            </a:r>
            <a:r>
              <a:rPr lang="es-ES_tradnl" dirty="0" smtClean="0"/>
              <a:t> </a:t>
            </a:r>
            <a:r>
              <a:rPr lang="es-ES_tradnl" dirty="0" err="1" smtClean="0"/>
              <a:t>common</a:t>
            </a:r>
            <a:r>
              <a:rPr lang="es-ES_tradnl" dirty="0" smtClean="0"/>
              <a:t> </a:t>
            </a:r>
            <a:r>
              <a:rPr lang="es-ES_tradnl" dirty="0" err="1" smtClean="0"/>
              <a:t>objective</a:t>
            </a:r>
            <a:r>
              <a:rPr lang="es-ES_tradnl" dirty="0" smtClean="0"/>
              <a:t> (</a:t>
            </a:r>
            <a:r>
              <a:rPr lang="es-ES_tradnl" dirty="0" err="1" smtClean="0"/>
              <a:t>advice</a:t>
            </a:r>
            <a:r>
              <a:rPr lang="es-ES_tradnl" dirty="0" smtClean="0"/>
              <a:t> &amp; </a:t>
            </a:r>
            <a:r>
              <a:rPr lang="es-ES_tradnl" dirty="0" err="1" smtClean="0"/>
              <a:t>capacity</a:t>
            </a:r>
            <a:r>
              <a:rPr lang="es-ES_tradnl" dirty="0" smtClean="0"/>
              <a:t> </a:t>
            </a:r>
            <a:r>
              <a:rPr lang="es-ES_tradnl" dirty="0" err="1" smtClean="0"/>
              <a:t>building</a:t>
            </a:r>
            <a:r>
              <a:rPr lang="es-ES_tradnl" dirty="0" smtClean="0"/>
              <a:t> </a:t>
            </a:r>
            <a:r>
              <a:rPr lang="es-ES_tradnl" dirty="0" err="1" smtClean="0"/>
              <a:t>for</a:t>
            </a:r>
            <a:r>
              <a:rPr lang="es-ES_tradnl" dirty="0" smtClean="0"/>
              <a:t> olive </a:t>
            </a:r>
            <a:r>
              <a:rPr lang="es-ES_tradnl" dirty="0" err="1" smtClean="0"/>
              <a:t>growers</a:t>
            </a:r>
            <a:r>
              <a:rPr lang="es-ES_tradnl" dirty="0" smtClean="0"/>
              <a:t>, </a:t>
            </a:r>
            <a:r>
              <a:rPr lang="es-ES_tradnl" dirty="0" err="1" smtClean="0"/>
              <a:t>innovation</a:t>
            </a:r>
            <a:r>
              <a:rPr lang="es-ES_tradnl" dirty="0" smtClean="0"/>
              <a:t>)</a:t>
            </a:r>
          </a:p>
          <a:p>
            <a:r>
              <a:rPr lang="es-ES_tradnl" dirty="0" smtClean="0"/>
              <a:t>Crucial: </a:t>
            </a:r>
            <a:r>
              <a:rPr lang="es-ES_tradnl" dirty="0" err="1" smtClean="0"/>
              <a:t>multidisciplinary</a:t>
            </a:r>
            <a:r>
              <a:rPr lang="es-ES_tradnl" dirty="0" smtClean="0"/>
              <a:t> training by </a:t>
            </a:r>
            <a:r>
              <a:rPr lang="es-ES_tradnl" dirty="0" err="1" smtClean="0"/>
              <a:t>multidisciplinary</a:t>
            </a:r>
            <a:r>
              <a:rPr lang="es-ES_tradnl" dirty="0" smtClean="0"/>
              <a:t> </a:t>
            </a:r>
            <a:r>
              <a:rPr lang="es-ES_tradnl" dirty="0" err="1" smtClean="0"/>
              <a:t>teams</a:t>
            </a:r>
            <a:r>
              <a:rPr lang="es-ES_tradnl" dirty="0" smtClean="0"/>
              <a:t>. </a:t>
            </a:r>
          </a:p>
          <a:p>
            <a:r>
              <a:rPr lang="es-ES_tradnl" dirty="0" err="1" smtClean="0"/>
              <a:t>Current</a:t>
            </a:r>
            <a:r>
              <a:rPr lang="es-ES_tradnl" dirty="0" smtClean="0"/>
              <a:t> CAP: </a:t>
            </a:r>
            <a:r>
              <a:rPr lang="es-ES_tradnl" dirty="0" err="1" smtClean="0"/>
              <a:t>we</a:t>
            </a:r>
            <a:r>
              <a:rPr lang="es-ES_tradnl" dirty="0" smtClean="0"/>
              <a:t> can re-</a:t>
            </a:r>
            <a:r>
              <a:rPr lang="es-ES_tradnl" dirty="0" err="1" smtClean="0"/>
              <a:t>design</a:t>
            </a:r>
            <a:r>
              <a:rPr lang="es-ES_tradnl" dirty="0" smtClean="0"/>
              <a:t> </a:t>
            </a:r>
            <a:r>
              <a:rPr lang="es-ES_tradnl" dirty="0" err="1" smtClean="0"/>
              <a:t>measures</a:t>
            </a:r>
            <a:r>
              <a:rPr lang="es-ES_tradnl" dirty="0" smtClean="0"/>
              <a:t> (RD </a:t>
            </a:r>
            <a:r>
              <a:rPr lang="es-ES_tradnl" dirty="0" err="1" smtClean="0"/>
              <a:t>measures</a:t>
            </a:r>
            <a:r>
              <a:rPr lang="es-ES_tradnl" dirty="0" smtClean="0"/>
              <a:t>; </a:t>
            </a:r>
            <a:r>
              <a:rPr lang="es-ES_tradnl" dirty="0" err="1" smtClean="0"/>
              <a:t>climate</a:t>
            </a:r>
            <a:r>
              <a:rPr lang="es-ES_tradnl" dirty="0" smtClean="0"/>
              <a:t> </a:t>
            </a:r>
            <a:r>
              <a:rPr lang="es-ES_tradnl" dirty="0" err="1" smtClean="0"/>
              <a:t>measures</a:t>
            </a:r>
            <a:r>
              <a:rPr lang="es-ES_tradnl" dirty="0" smtClean="0"/>
              <a:t>, </a:t>
            </a:r>
            <a:r>
              <a:rPr lang="es-ES_tradnl" dirty="0" err="1" smtClean="0"/>
              <a:t>etc</a:t>
            </a:r>
            <a:r>
              <a:rPr lang="es-ES_tradnl" dirty="0" smtClean="0"/>
              <a:t>)</a:t>
            </a:r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Artículo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470</Words>
  <Application>Microsoft Office PowerPoint</Application>
  <PresentationFormat>On-screen Show (4:3)</PresentationFormat>
  <Paragraphs>85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Tema de Office</vt:lpstr>
      <vt:lpstr>   Potential for erosion improvement, biodiversity and carbon sequestration in the olive sector: a proposal for the current and the new CAP </vt:lpstr>
      <vt:lpstr>Olive production in the EU</vt:lpstr>
      <vt:lpstr>1. Climate change Olive groves great potential as carbon sinks: but erosion is a great obstacle for: </vt:lpstr>
      <vt:lpstr>Bare soil/burning of pruned branches/glyphosate treatment. Worse practices for carbon storage</vt:lpstr>
      <vt:lpstr>The solution lies in the problem…Vegetation cover: </vt:lpstr>
      <vt:lpstr>How to improve profitability through these positive externalities?</vt:lpstr>
      <vt:lpstr>Policy: CAP  current “flat rate” greening….</vt:lpstr>
      <vt:lpstr>…or reward this alternative </vt:lpstr>
      <vt:lpstr>PowerPoint Presentation</vt:lpstr>
      <vt:lpstr>Society views and demands</vt:lpstr>
      <vt:lpstr>MARKET OPPORTUNITIES</vt:lpstr>
      <vt:lpstr> Consumers also want to pay for these values Market trends in olive oil:  </vt:lpstr>
      <vt:lpstr>40% of olive surface outside the EU</vt:lpstr>
      <vt:lpstr> </vt:lpstr>
      <vt:lpstr>How can we work on this?</vt:lpstr>
    </vt:vector>
  </TitlesOfParts>
  <Company>EFNCP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Potential of  erosion improvement, biodiversity and carbon sequestration in the olive production sector : a proposal for the current and the new CAP</dc:title>
  <dc:creator>concha salguero</dc:creator>
  <cp:lastModifiedBy>BUTTINI-PROVENZANO Roberta (AGRI)</cp:lastModifiedBy>
  <cp:revision>26</cp:revision>
  <cp:lastPrinted>2017-05-10T06:20:03Z</cp:lastPrinted>
  <dcterms:created xsi:type="dcterms:W3CDTF">2017-05-10T05:22:39Z</dcterms:created>
  <dcterms:modified xsi:type="dcterms:W3CDTF">2017-05-10T06:20:37Z</dcterms:modified>
</cp:coreProperties>
</file>