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2" r:id="rId2"/>
    <p:sldMasterId id="2147483782" r:id="rId3"/>
    <p:sldMasterId id="2147483806" r:id="rId4"/>
    <p:sldMasterId id="2147483818" r:id="rId5"/>
  </p:sldMasterIdLst>
  <p:notesMasterIdLst>
    <p:notesMasterId r:id="rId30"/>
  </p:notesMasterIdLst>
  <p:handoutMasterIdLst>
    <p:handoutMasterId r:id="rId31"/>
  </p:handoutMasterIdLst>
  <p:sldIdLst>
    <p:sldId id="388" r:id="rId6"/>
    <p:sldId id="380" r:id="rId7"/>
    <p:sldId id="376" r:id="rId8"/>
    <p:sldId id="391" r:id="rId9"/>
    <p:sldId id="392" r:id="rId10"/>
    <p:sldId id="393" r:id="rId11"/>
    <p:sldId id="394" r:id="rId12"/>
    <p:sldId id="387" r:id="rId13"/>
    <p:sldId id="395" r:id="rId14"/>
    <p:sldId id="396" r:id="rId15"/>
    <p:sldId id="406" r:id="rId16"/>
    <p:sldId id="397" r:id="rId17"/>
    <p:sldId id="407" r:id="rId18"/>
    <p:sldId id="398" r:id="rId19"/>
    <p:sldId id="408" r:id="rId20"/>
    <p:sldId id="400" r:id="rId21"/>
    <p:sldId id="409" r:id="rId22"/>
    <p:sldId id="401" r:id="rId23"/>
    <p:sldId id="410" r:id="rId24"/>
    <p:sldId id="402" r:id="rId25"/>
    <p:sldId id="403" r:id="rId26"/>
    <p:sldId id="404" r:id="rId27"/>
    <p:sldId id="405" r:id="rId28"/>
    <p:sldId id="385" r:id="rId29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24"/>
    <a:srgbClr val="0F549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3537" autoAdjust="0"/>
  </p:normalViewPr>
  <p:slideViewPr>
    <p:cSldViewPr>
      <p:cViewPr varScale="1">
        <p:scale>
          <a:sx n="104" d="100"/>
          <a:sy n="104" d="100"/>
        </p:scale>
        <p:origin x="19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07E76B-323B-4804-9C0B-FA6C80F6CA56}" type="doc">
      <dgm:prSet loTypeId="urn:microsoft.com/office/officeart/2005/8/layout/radial4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571F8F62-B9BE-4226-AFAC-E64D496B0A1E}" type="pres">
      <dgm:prSet presAssocID="{9907E76B-323B-4804-9C0B-FA6C80F6CA5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ADAEE258-C7B5-4DBD-9532-15290CAC1B5D}" type="presOf" srcId="{9907E76B-323B-4804-9C0B-FA6C80F6CA56}" destId="{571F8F62-B9BE-4226-AFAC-E64D496B0A1E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112767-35B6-4A2E-97B6-D37632A1D2F3}" type="doc">
      <dgm:prSet loTypeId="urn:microsoft.com/office/officeart/2005/8/layout/hierarchy4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8BDC75F-D251-4A30-A9E1-7067D7F0F144}">
      <dgm:prSet phldrT="[Text]" custT="1"/>
      <dgm:spPr>
        <a:solidFill>
          <a:srgbClr val="C00000"/>
        </a:solidFill>
      </dgm:spPr>
      <dgm:t>
        <a:bodyPr/>
        <a:lstStyle/>
        <a:p>
          <a:pPr algn="ctr">
            <a:spcBef>
              <a:spcPts val="0"/>
            </a:spcBef>
            <a:spcAft>
              <a:spcPts val="0"/>
            </a:spcAft>
          </a:pPr>
          <a:endParaRPr lang="en-US" sz="2400" noProof="0" dirty="0"/>
        </a:p>
      </dgm:t>
    </dgm:pt>
    <dgm:pt modelId="{15EFF9AB-2AD6-40EF-A99B-1F22133136D0}" type="parTrans" cxnId="{4B56FF22-5512-43F6-8CDE-8142E205B9A7}">
      <dgm:prSet/>
      <dgm:spPr/>
      <dgm:t>
        <a:bodyPr/>
        <a:lstStyle/>
        <a:p>
          <a:endParaRPr lang="en-GB"/>
        </a:p>
      </dgm:t>
    </dgm:pt>
    <dgm:pt modelId="{6427ED9C-EA23-47DE-A238-E89D147C3CDA}" type="sibTrans" cxnId="{4B56FF22-5512-43F6-8CDE-8142E205B9A7}">
      <dgm:prSet/>
      <dgm:spPr/>
      <dgm:t>
        <a:bodyPr/>
        <a:lstStyle/>
        <a:p>
          <a:endParaRPr lang="en-GB"/>
        </a:p>
      </dgm:t>
    </dgm:pt>
    <dgm:pt modelId="{D15A49CA-AB8B-45DE-A44F-B241905A0BB2}" type="pres">
      <dgm:prSet presAssocID="{0C112767-35B6-4A2E-97B6-D37632A1D2F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C822890-1B9D-4F85-A425-124846807C7F}" type="pres">
      <dgm:prSet presAssocID="{98BDC75F-D251-4A30-A9E1-7067D7F0F144}" presName="vertOne" presStyleCnt="0"/>
      <dgm:spPr/>
    </dgm:pt>
    <dgm:pt modelId="{1793CB89-D3A3-486F-81C4-3987E3B7E140}" type="pres">
      <dgm:prSet presAssocID="{98BDC75F-D251-4A30-A9E1-7067D7F0F144}" presName="txOne" presStyleLbl="node0" presStyleIdx="0" presStyleCnt="1" custLinFactNeighborY="-11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9CE019-E8A2-45CC-A1BD-D23C6E5F35D5}" type="pres">
      <dgm:prSet presAssocID="{98BDC75F-D251-4A30-A9E1-7067D7F0F144}" presName="horzOne" presStyleCnt="0"/>
      <dgm:spPr/>
    </dgm:pt>
  </dgm:ptLst>
  <dgm:cxnLst>
    <dgm:cxn modelId="{EB0ADC32-FCE5-45E7-BBA9-9E2796F6DBCD}" type="presOf" srcId="{0C112767-35B6-4A2E-97B6-D37632A1D2F3}" destId="{D15A49CA-AB8B-45DE-A44F-B241905A0BB2}" srcOrd="0" destOrd="0" presId="urn:microsoft.com/office/officeart/2005/8/layout/hierarchy4"/>
    <dgm:cxn modelId="{4B56FF22-5512-43F6-8CDE-8142E205B9A7}" srcId="{0C112767-35B6-4A2E-97B6-D37632A1D2F3}" destId="{98BDC75F-D251-4A30-A9E1-7067D7F0F144}" srcOrd="0" destOrd="0" parTransId="{15EFF9AB-2AD6-40EF-A99B-1F22133136D0}" sibTransId="{6427ED9C-EA23-47DE-A238-E89D147C3CDA}"/>
    <dgm:cxn modelId="{5A8505BE-E1E3-47B8-956D-00A80C0CCAA9}" type="presOf" srcId="{98BDC75F-D251-4A30-A9E1-7067D7F0F144}" destId="{1793CB89-D3A3-486F-81C4-3987E3B7E140}" srcOrd="0" destOrd="0" presId="urn:microsoft.com/office/officeart/2005/8/layout/hierarchy4"/>
    <dgm:cxn modelId="{341953BF-A08E-4AB6-9700-064A7B468A28}" type="presParOf" srcId="{D15A49CA-AB8B-45DE-A44F-B241905A0BB2}" destId="{BC822890-1B9D-4F85-A425-124846807C7F}" srcOrd="0" destOrd="0" presId="urn:microsoft.com/office/officeart/2005/8/layout/hierarchy4"/>
    <dgm:cxn modelId="{7FAB9125-2F3A-4848-8ABC-42FB207FC456}" type="presParOf" srcId="{BC822890-1B9D-4F85-A425-124846807C7F}" destId="{1793CB89-D3A3-486F-81C4-3987E3B7E140}" srcOrd="0" destOrd="0" presId="urn:microsoft.com/office/officeart/2005/8/layout/hierarchy4"/>
    <dgm:cxn modelId="{2D5FF41B-597F-42D1-89AB-C8BCCC48B839}" type="presParOf" srcId="{BC822890-1B9D-4F85-A425-124846807C7F}" destId="{9B9CE019-E8A2-45CC-A1BD-D23C6E5F35D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38935F-E0C7-4978-A9D5-00D136BA7BBD}" type="doc">
      <dgm:prSet loTypeId="urn:microsoft.com/office/officeart/2005/8/layout/vList5" loCatId="list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GB"/>
        </a:p>
      </dgm:t>
    </dgm:pt>
    <dgm:pt modelId="{7E3104D6-94EF-4235-9C8A-665788537548}">
      <dgm:prSet phldrT="[Text]" custT="1"/>
      <dgm:spPr/>
      <dgm:t>
        <a:bodyPr/>
        <a:lstStyle/>
        <a:p>
          <a:r>
            <a:rPr lang="en-US" sz="3700" dirty="0"/>
            <a:t>"No debit" rule</a:t>
          </a:r>
          <a:endParaRPr lang="en-GB" sz="3700" dirty="0"/>
        </a:p>
      </dgm:t>
    </dgm:pt>
    <dgm:pt modelId="{31C133FF-5791-472B-94B3-42039BBC8BA8}" type="parTrans" cxnId="{4ED460D4-AA07-459A-ACD2-DC383A9541BA}">
      <dgm:prSet/>
      <dgm:spPr/>
      <dgm:t>
        <a:bodyPr/>
        <a:lstStyle/>
        <a:p>
          <a:endParaRPr lang="en-GB"/>
        </a:p>
      </dgm:t>
    </dgm:pt>
    <dgm:pt modelId="{ACE3DFBE-08F0-4F15-94FC-F8F1A610ABB9}" type="sibTrans" cxnId="{4ED460D4-AA07-459A-ACD2-DC383A9541BA}">
      <dgm:prSet/>
      <dgm:spPr/>
      <dgm:t>
        <a:bodyPr/>
        <a:lstStyle/>
        <a:p>
          <a:endParaRPr lang="en-GB"/>
        </a:p>
      </dgm:t>
    </dgm:pt>
    <dgm:pt modelId="{85EDDA9B-ADE7-49FF-AA20-F68FF0566D2C}">
      <dgm:prSet phldrT="[Text]" custT="1"/>
      <dgm:spPr/>
      <dgm:t>
        <a:bodyPr/>
        <a:lstStyle/>
        <a:p>
          <a:r>
            <a:rPr lang="en-US" sz="1800" dirty="0"/>
            <a:t>No increase of emissions from land-use and forestry</a:t>
          </a:r>
          <a:endParaRPr lang="en-GB" sz="1800" dirty="0"/>
        </a:p>
      </dgm:t>
    </dgm:pt>
    <dgm:pt modelId="{E990B5C7-F82F-44FE-A8A5-F8D46060493A}" type="parTrans" cxnId="{9140C52E-6E4B-4D53-881C-D2D8389ED3A7}">
      <dgm:prSet/>
      <dgm:spPr/>
      <dgm:t>
        <a:bodyPr/>
        <a:lstStyle/>
        <a:p>
          <a:endParaRPr lang="en-GB"/>
        </a:p>
      </dgm:t>
    </dgm:pt>
    <dgm:pt modelId="{6817158E-079A-4A1E-9457-C832F0958AB6}" type="sibTrans" cxnId="{9140C52E-6E4B-4D53-881C-D2D8389ED3A7}">
      <dgm:prSet/>
      <dgm:spPr/>
      <dgm:t>
        <a:bodyPr/>
        <a:lstStyle/>
        <a:p>
          <a:endParaRPr lang="en-GB"/>
        </a:p>
      </dgm:t>
    </dgm:pt>
    <dgm:pt modelId="{84D045D5-3E04-4EAD-9C7A-84B00FDC9EAE}">
      <dgm:prSet phldrT="[Text]"/>
      <dgm:spPr/>
      <dgm:t>
        <a:bodyPr/>
        <a:lstStyle/>
        <a:p>
          <a:r>
            <a:rPr lang="en-US" dirty="0"/>
            <a:t>Flexibility</a:t>
          </a:r>
          <a:endParaRPr lang="en-GB" dirty="0"/>
        </a:p>
      </dgm:t>
    </dgm:pt>
    <dgm:pt modelId="{47EC28FF-CB49-479F-BDEB-288688EB8511}" type="parTrans" cxnId="{04555A14-3AF9-4DA4-B034-5E52CFC7215E}">
      <dgm:prSet/>
      <dgm:spPr/>
      <dgm:t>
        <a:bodyPr/>
        <a:lstStyle/>
        <a:p>
          <a:endParaRPr lang="en-GB"/>
        </a:p>
      </dgm:t>
    </dgm:pt>
    <dgm:pt modelId="{DBCBD525-AB66-4F0C-96C8-FB56452E5912}" type="sibTrans" cxnId="{04555A14-3AF9-4DA4-B034-5E52CFC7215E}">
      <dgm:prSet/>
      <dgm:spPr/>
      <dgm:t>
        <a:bodyPr/>
        <a:lstStyle/>
        <a:p>
          <a:endParaRPr lang="en-GB"/>
        </a:p>
      </dgm:t>
    </dgm:pt>
    <dgm:pt modelId="{843E58D3-CB33-45CF-BBD5-18F733326AAF}">
      <dgm:prSet phldrT="[Text]" custT="1"/>
      <dgm:spPr/>
      <dgm:t>
        <a:bodyPr/>
        <a:lstStyle/>
        <a:p>
          <a:r>
            <a:rPr lang="en-US" sz="1800" dirty="0"/>
            <a:t>Excess credits can be used to compensate (i) emissions under Effort-Sharing Regulation (280 million tons) and (ii) LULUCF deficits of other MS</a:t>
          </a:r>
          <a:endParaRPr lang="en-GB" sz="1800" dirty="0"/>
        </a:p>
      </dgm:t>
    </dgm:pt>
    <dgm:pt modelId="{65F3B8BE-6405-4D7D-9D44-F058DED6EDCE}" type="parTrans" cxnId="{F28FDD6D-6909-453A-89AA-29D040397565}">
      <dgm:prSet/>
      <dgm:spPr/>
      <dgm:t>
        <a:bodyPr/>
        <a:lstStyle/>
        <a:p>
          <a:endParaRPr lang="en-GB"/>
        </a:p>
      </dgm:t>
    </dgm:pt>
    <dgm:pt modelId="{F7106024-D070-41EA-B2EE-DBE5AC32DB5D}" type="sibTrans" cxnId="{F28FDD6D-6909-453A-89AA-29D040397565}">
      <dgm:prSet/>
      <dgm:spPr/>
      <dgm:t>
        <a:bodyPr/>
        <a:lstStyle/>
        <a:p>
          <a:endParaRPr lang="en-GB"/>
        </a:p>
      </dgm:t>
    </dgm:pt>
    <dgm:pt modelId="{7297BB65-7907-4A11-9782-ABF5A54DD205}">
      <dgm:prSet phldrT="[Text]"/>
      <dgm:spPr/>
      <dgm:t>
        <a:bodyPr/>
        <a:lstStyle/>
        <a:p>
          <a:r>
            <a:rPr lang="en-US" dirty="0"/>
            <a:t>Data collection</a:t>
          </a:r>
          <a:endParaRPr lang="en-GB" dirty="0"/>
        </a:p>
      </dgm:t>
    </dgm:pt>
    <dgm:pt modelId="{6818870B-9D8B-43B1-8277-FBCC9CF0EB79}" type="parTrans" cxnId="{C4C22930-389D-4353-90F9-55A5F1D3F2C2}">
      <dgm:prSet/>
      <dgm:spPr/>
      <dgm:t>
        <a:bodyPr/>
        <a:lstStyle/>
        <a:p>
          <a:endParaRPr lang="en-GB"/>
        </a:p>
      </dgm:t>
    </dgm:pt>
    <dgm:pt modelId="{DFD83CDB-AE2E-4884-84B2-78D307370BBD}" type="sibTrans" cxnId="{C4C22930-389D-4353-90F9-55A5F1D3F2C2}">
      <dgm:prSet/>
      <dgm:spPr/>
      <dgm:t>
        <a:bodyPr/>
        <a:lstStyle/>
        <a:p>
          <a:endParaRPr lang="en-GB"/>
        </a:p>
      </dgm:t>
    </dgm:pt>
    <dgm:pt modelId="{D4F3FCC3-2969-4EDA-AF65-0864F747E7A1}">
      <dgm:prSet phldrT="[Text]" custT="1"/>
      <dgm:spPr/>
      <dgm:t>
        <a:bodyPr/>
        <a:lstStyle/>
        <a:p>
          <a:r>
            <a:rPr lang="en-US" sz="1800" dirty="0"/>
            <a:t>Improve data quality and methodology</a:t>
          </a:r>
          <a:endParaRPr lang="en-GB" sz="1800" dirty="0"/>
        </a:p>
      </dgm:t>
    </dgm:pt>
    <dgm:pt modelId="{1ABD637A-D2CE-43AB-87A7-30DC63C5793D}" type="parTrans" cxnId="{DD0646AF-47C4-4BA5-98AD-D1CEBC377C68}">
      <dgm:prSet/>
      <dgm:spPr/>
      <dgm:t>
        <a:bodyPr/>
        <a:lstStyle/>
        <a:p>
          <a:endParaRPr lang="en-GB"/>
        </a:p>
      </dgm:t>
    </dgm:pt>
    <dgm:pt modelId="{604D4CF7-A780-496F-A6A3-CA49FEC26EC3}" type="sibTrans" cxnId="{DD0646AF-47C4-4BA5-98AD-D1CEBC377C68}">
      <dgm:prSet/>
      <dgm:spPr/>
      <dgm:t>
        <a:bodyPr/>
        <a:lstStyle/>
        <a:p>
          <a:endParaRPr lang="en-GB"/>
        </a:p>
      </dgm:t>
    </dgm:pt>
    <dgm:pt modelId="{6D203252-81D2-4065-814E-90AD140BBE41}">
      <dgm:prSet phldrT="[Text]" custT="1"/>
      <dgm:spPr/>
      <dgm:t>
        <a:bodyPr/>
        <a:lstStyle/>
        <a:p>
          <a:r>
            <a:rPr lang="en-US" sz="1800" dirty="0"/>
            <a:t>First time put into EU law (taken over from Kyoto Protocol)</a:t>
          </a:r>
          <a:endParaRPr lang="en-GB" sz="1800" dirty="0"/>
        </a:p>
      </dgm:t>
    </dgm:pt>
    <dgm:pt modelId="{4BADB023-FE38-4D1D-9F27-D88B75CAC5C5}" type="parTrans" cxnId="{D0ED76AC-5152-461A-BB9E-A92AE6020A8B}">
      <dgm:prSet/>
      <dgm:spPr/>
      <dgm:t>
        <a:bodyPr/>
        <a:lstStyle/>
        <a:p>
          <a:endParaRPr lang="en-GB"/>
        </a:p>
      </dgm:t>
    </dgm:pt>
    <dgm:pt modelId="{54F88ED8-F09A-4168-AF4F-CFF94350FC18}" type="sibTrans" cxnId="{D0ED76AC-5152-461A-BB9E-A92AE6020A8B}">
      <dgm:prSet/>
      <dgm:spPr/>
      <dgm:t>
        <a:bodyPr/>
        <a:lstStyle/>
        <a:p>
          <a:endParaRPr lang="en-GB"/>
        </a:p>
      </dgm:t>
    </dgm:pt>
    <dgm:pt modelId="{16E3D5E1-CBA9-43A7-B95C-8BB15696A9DB}">
      <dgm:prSet phldrT="[Text]" custT="1"/>
      <dgm:spPr/>
      <dgm:t>
        <a:bodyPr/>
        <a:lstStyle/>
        <a:p>
          <a:r>
            <a:rPr lang="en-US" sz="1800" dirty="0"/>
            <a:t>LUCAS, </a:t>
          </a:r>
          <a:r>
            <a:rPr lang="en-US" sz="1800" dirty="0" smtClean="0"/>
            <a:t>Copernicus, LPIS and IACS</a:t>
          </a:r>
          <a:endParaRPr lang="en-GB" sz="1800" dirty="0"/>
        </a:p>
      </dgm:t>
    </dgm:pt>
    <dgm:pt modelId="{E05EFA13-5E62-4FBA-A732-202832E7E5F5}" type="parTrans" cxnId="{27B2EAE3-4A02-4ED1-8D8E-982CF04B2E6F}">
      <dgm:prSet/>
      <dgm:spPr/>
      <dgm:t>
        <a:bodyPr/>
        <a:lstStyle/>
        <a:p>
          <a:endParaRPr lang="en-GB"/>
        </a:p>
      </dgm:t>
    </dgm:pt>
    <dgm:pt modelId="{6BE30F25-1F39-4F7F-9035-28B65787BD7B}" type="sibTrans" cxnId="{27B2EAE3-4A02-4ED1-8D8E-982CF04B2E6F}">
      <dgm:prSet/>
      <dgm:spPr/>
      <dgm:t>
        <a:bodyPr/>
        <a:lstStyle/>
        <a:p>
          <a:endParaRPr lang="en-GB"/>
        </a:p>
      </dgm:t>
    </dgm:pt>
    <dgm:pt modelId="{C7AED3A4-E59B-46C6-ABD0-E4F8C9487B72}" type="pres">
      <dgm:prSet presAssocID="{A938935F-E0C7-4978-A9D5-00D136BA7BB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982B89-ABD3-47FA-8D9B-07BC0B1102F1}" type="pres">
      <dgm:prSet presAssocID="{7E3104D6-94EF-4235-9C8A-665788537548}" presName="linNode" presStyleCnt="0"/>
      <dgm:spPr/>
    </dgm:pt>
    <dgm:pt modelId="{CF758FD4-23E9-4B23-9B63-707E281A096A}" type="pres">
      <dgm:prSet presAssocID="{7E3104D6-94EF-4235-9C8A-665788537548}" presName="parentText" presStyleLbl="node1" presStyleIdx="0" presStyleCnt="3" custLinFactNeighborY="-565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7609FF-11E8-45A3-92F7-F25477DA72AA}" type="pres">
      <dgm:prSet presAssocID="{7E3104D6-94EF-4235-9C8A-66578853754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13182A-D305-4431-A350-98BE14A37CE4}" type="pres">
      <dgm:prSet presAssocID="{ACE3DFBE-08F0-4F15-94FC-F8F1A610ABB9}" presName="sp" presStyleCnt="0"/>
      <dgm:spPr/>
    </dgm:pt>
    <dgm:pt modelId="{F2FE82E3-7541-47BE-8FC0-DA3818FCDA23}" type="pres">
      <dgm:prSet presAssocID="{7297BB65-7907-4A11-9782-ABF5A54DD205}" presName="linNode" presStyleCnt="0"/>
      <dgm:spPr/>
    </dgm:pt>
    <dgm:pt modelId="{A9DB6DF5-4DB7-4956-B2C4-78033B88829C}" type="pres">
      <dgm:prSet presAssocID="{7297BB65-7907-4A11-9782-ABF5A54DD205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FC8C2E-FE20-4C1F-85E6-0CC02025D698}" type="pres">
      <dgm:prSet presAssocID="{7297BB65-7907-4A11-9782-ABF5A54DD205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00DD5-67AA-4828-B511-1B607EA9D363}" type="pres">
      <dgm:prSet presAssocID="{DFD83CDB-AE2E-4884-84B2-78D307370BBD}" presName="sp" presStyleCnt="0"/>
      <dgm:spPr/>
    </dgm:pt>
    <dgm:pt modelId="{201B1AF1-8B6C-44BE-9F33-4A7F622BD808}" type="pres">
      <dgm:prSet presAssocID="{84D045D5-3E04-4EAD-9C7A-84B00FDC9EAE}" presName="linNode" presStyleCnt="0"/>
      <dgm:spPr/>
    </dgm:pt>
    <dgm:pt modelId="{72A3B05C-5C0C-4D05-A4C7-355BFD07A79D}" type="pres">
      <dgm:prSet presAssocID="{84D045D5-3E04-4EAD-9C7A-84B00FDC9EAE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B44D79-6A87-4EFD-A635-6F9A56863D91}" type="pres">
      <dgm:prSet presAssocID="{84D045D5-3E04-4EAD-9C7A-84B00FDC9EAE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9B4DBF-9CB7-4B53-9287-F974DDD21606}" type="presOf" srcId="{A938935F-E0C7-4978-A9D5-00D136BA7BBD}" destId="{C7AED3A4-E59B-46C6-ABD0-E4F8C9487B72}" srcOrd="0" destOrd="0" presId="urn:microsoft.com/office/officeart/2005/8/layout/vList5"/>
    <dgm:cxn modelId="{6AFF0D1E-B88D-4BE6-902D-A7719B649DD3}" type="presOf" srcId="{7297BB65-7907-4A11-9782-ABF5A54DD205}" destId="{A9DB6DF5-4DB7-4956-B2C4-78033B88829C}" srcOrd="0" destOrd="0" presId="urn:microsoft.com/office/officeart/2005/8/layout/vList5"/>
    <dgm:cxn modelId="{DD0646AF-47C4-4BA5-98AD-D1CEBC377C68}" srcId="{7297BB65-7907-4A11-9782-ABF5A54DD205}" destId="{D4F3FCC3-2969-4EDA-AF65-0864F747E7A1}" srcOrd="0" destOrd="0" parTransId="{1ABD637A-D2CE-43AB-87A7-30DC63C5793D}" sibTransId="{604D4CF7-A780-496F-A6A3-CA49FEC26EC3}"/>
    <dgm:cxn modelId="{44E2F66B-BF17-4837-8DB8-40CDCA197AFE}" type="presOf" srcId="{84D045D5-3E04-4EAD-9C7A-84B00FDC9EAE}" destId="{72A3B05C-5C0C-4D05-A4C7-355BFD07A79D}" srcOrd="0" destOrd="0" presId="urn:microsoft.com/office/officeart/2005/8/layout/vList5"/>
    <dgm:cxn modelId="{04555A14-3AF9-4DA4-B034-5E52CFC7215E}" srcId="{A938935F-E0C7-4978-A9D5-00D136BA7BBD}" destId="{84D045D5-3E04-4EAD-9C7A-84B00FDC9EAE}" srcOrd="2" destOrd="0" parTransId="{47EC28FF-CB49-479F-BDEB-288688EB8511}" sibTransId="{DBCBD525-AB66-4F0C-96C8-FB56452E5912}"/>
    <dgm:cxn modelId="{4B3F235F-993C-498F-A194-B8998577B96B}" type="presOf" srcId="{85EDDA9B-ADE7-49FF-AA20-F68FF0566D2C}" destId="{FF7609FF-11E8-45A3-92F7-F25477DA72AA}" srcOrd="0" destOrd="0" presId="urn:microsoft.com/office/officeart/2005/8/layout/vList5"/>
    <dgm:cxn modelId="{F28FDD6D-6909-453A-89AA-29D040397565}" srcId="{84D045D5-3E04-4EAD-9C7A-84B00FDC9EAE}" destId="{843E58D3-CB33-45CF-BBD5-18F733326AAF}" srcOrd="0" destOrd="0" parTransId="{65F3B8BE-6405-4D7D-9D44-F058DED6EDCE}" sibTransId="{F7106024-D070-41EA-B2EE-DBE5AC32DB5D}"/>
    <dgm:cxn modelId="{1F993012-F95C-4CA6-8122-458DFCD636BC}" type="presOf" srcId="{D4F3FCC3-2969-4EDA-AF65-0864F747E7A1}" destId="{A6FC8C2E-FE20-4C1F-85E6-0CC02025D698}" srcOrd="0" destOrd="0" presId="urn:microsoft.com/office/officeart/2005/8/layout/vList5"/>
    <dgm:cxn modelId="{4ED460D4-AA07-459A-ACD2-DC383A9541BA}" srcId="{A938935F-E0C7-4978-A9D5-00D136BA7BBD}" destId="{7E3104D6-94EF-4235-9C8A-665788537548}" srcOrd="0" destOrd="0" parTransId="{31C133FF-5791-472B-94B3-42039BBC8BA8}" sibTransId="{ACE3DFBE-08F0-4F15-94FC-F8F1A610ABB9}"/>
    <dgm:cxn modelId="{27B2EAE3-4A02-4ED1-8D8E-982CF04B2E6F}" srcId="{7297BB65-7907-4A11-9782-ABF5A54DD205}" destId="{16E3D5E1-CBA9-43A7-B95C-8BB15696A9DB}" srcOrd="1" destOrd="0" parTransId="{E05EFA13-5E62-4FBA-A732-202832E7E5F5}" sibTransId="{6BE30F25-1F39-4F7F-9035-28B65787BD7B}"/>
    <dgm:cxn modelId="{C4C22930-389D-4353-90F9-55A5F1D3F2C2}" srcId="{A938935F-E0C7-4978-A9D5-00D136BA7BBD}" destId="{7297BB65-7907-4A11-9782-ABF5A54DD205}" srcOrd="1" destOrd="0" parTransId="{6818870B-9D8B-43B1-8277-FBCC9CF0EB79}" sibTransId="{DFD83CDB-AE2E-4884-84B2-78D307370BBD}"/>
    <dgm:cxn modelId="{D0ED76AC-5152-461A-BB9E-A92AE6020A8B}" srcId="{7E3104D6-94EF-4235-9C8A-665788537548}" destId="{6D203252-81D2-4065-814E-90AD140BBE41}" srcOrd="1" destOrd="0" parTransId="{4BADB023-FE38-4D1D-9F27-D88B75CAC5C5}" sibTransId="{54F88ED8-F09A-4168-AF4F-CFF94350FC18}"/>
    <dgm:cxn modelId="{473007AA-8EFE-4058-BC89-EDC40DD3D527}" type="presOf" srcId="{6D203252-81D2-4065-814E-90AD140BBE41}" destId="{FF7609FF-11E8-45A3-92F7-F25477DA72AA}" srcOrd="0" destOrd="1" presId="urn:microsoft.com/office/officeart/2005/8/layout/vList5"/>
    <dgm:cxn modelId="{9140C52E-6E4B-4D53-881C-D2D8389ED3A7}" srcId="{7E3104D6-94EF-4235-9C8A-665788537548}" destId="{85EDDA9B-ADE7-49FF-AA20-F68FF0566D2C}" srcOrd="0" destOrd="0" parTransId="{E990B5C7-F82F-44FE-A8A5-F8D46060493A}" sibTransId="{6817158E-079A-4A1E-9457-C832F0958AB6}"/>
    <dgm:cxn modelId="{4068A476-CB28-470F-B488-C07A5945AFBE}" type="presOf" srcId="{7E3104D6-94EF-4235-9C8A-665788537548}" destId="{CF758FD4-23E9-4B23-9B63-707E281A096A}" srcOrd="0" destOrd="0" presId="urn:microsoft.com/office/officeart/2005/8/layout/vList5"/>
    <dgm:cxn modelId="{49BB1E98-418E-46C4-A0FF-03039CA56B75}" type="presOf" srcId="{843E58D3-CB33-45CF-BBD5-18F733326AAF}" destId="{49B44D79-6A87-4EFD-A635-6F9A56863D91}" srcOrd="0" destOrd="0" presId="urn:microsoft.com/office/officeart/2005/8/layout/vList5"/>
    <dgm:cxn modelId="{320F4A8F-C57D-492B-9BDF-CF3FA830DB8B}" type="presOf" srcId="{16E3D5E1-CBA9-43A7-B95C-8BB15696A9DB}" destId="{A6FC8C2E-FE20-4C1F-85E6-0CC02025D698}" srcOrd="0" destOrd="1" presId="urn:microsoft.com/office/officeart/2005/8/layout/vList5"/>
    <dgm:cxn modelId="{7EA754A6-D42E-484C-BC67-9290FA55BFC4}" type="presParOf" srcId="{C7AED3A4-E59B-46C6-ABD0-E4F8C9487B72}" destId="{73982B89-ABD3-47FA-8D9B-07BC0B1102F1}" srcOrd="0" destOrd="0" presId="urn:microsoft.com/office/officeart/2005/8/layout/vList5"/>
    <dgm:cxn modelId="{AB8DEDED-88BD-439E-8FC5-D822EE14B5C5}" type="presParOf" srcId="{73982B89-ABD3-47FA-8D9B-07BC0B1102F1}" destId="{CF758FD4-23E9-4B23-9B63-707E281A096A}" srcOrd="0" destOrd="0" presId="urn:microsoft.com/office/officeart/2005/8/layout/vList5"/>
    <dgm:cxn modelId="{96EF7751-EFCC-4E75-90F2-290F111433A9}" type="presParOf" srcId="{73982B89-ABD3-47FA-8D9B-07BC0B1102F1}" destId="{FF7609FF-11E8-45A3-92F7-F25477DA72AA}" srcOrd="1" destOrd="0" presId="urn:microsoft.com/office/officeart/2005/8/layout/vList5"/>
    <dgm:cxn modelId="{0347A253-2DB0-45DA-BAFC-5BDD5A95D433}" type="presParOf" srcId="{C7AED3A4-E59B-46C6-ABD0-E4F8C9487B72}" destId="{5E13182A-D305-4431-A350-98BE14A37CE4}" srcOrd="1" destOrd="0" presId="urn:microsoft.com/office/officeart/2005/8/layout/vList5"/>
    <dgm:cxn modelId="{03BB154C-19B8-4CE0-AF7F-5B2C4625D847}" type="presParOf" srcId="{C7AED3A4-E59B-46C6-ABD0-E4F8C9487B72}" destId="{F2FE82E3-7541-47BE-8FC0-DA3818FCDA23}" srcOrd="2" destOrd="0" presId="urn:microsoft.com/office/officeart/2005/8/layout/vList5"/>
    <dgm:cxn modelId="{CACB1146-81BE-4639-8219-17CEC07CEA6A}" type="presParOf" srcId="{F2FE82E3-7541-47BE-8FC0-DA3818FCDA23}" destId="{A9DB6DF5-4DB7-4956-B2C4-78033B88829C}" srcOrd="0" destOrd="0" presId="urn:microsoft.com/office/officeart/2005/8/layout/vList5"/>
    <dgm:cxn modelId="{C03F9CBD-69B5-448A-8681-6DC9DA3A2CD7}" type="presParOf" srcId="{F2FE82E3-7541-47BE-8FC0-DA3818FCDA23}" destId="{A6FC8C2E-FE20-4C1F-85E6-0CC02025D698}" srcOrd="1" destOrd="0" presId="urn:microsoft.com/office/officeart/2005/8/layout/vList5"/>
    <dgm:cxn modelId="{4C2340C2-ADC9-4145-BCD2-E9F232057064}" type="presParOf" srcId="{C7AED3A4-E59B-46C6-ABD0-E4F8C9487B72}" destId="{6DD00DD5-67AA-4828-B511-1B607EA9D363}" srcOrd="3" destOrd="0" presId="urn:microsoft.com/office/officeart/2005/8/layout/vList5"/>
    <dgm:cxn modelId="{479B4DFA-8CC8-4AC4-BC60-49ED6F2BA8AA}" type="presParOf" srcId="{C7AED3A4-E59B-46C6-ABD0-E4F8C9487B72}" destId="{201B1AF1-8B6C-44BE-9F33-4A7F622BD808}" srcOrd="4" destOrd="0" presId="urn:microsoft.com/office/officeart/2005/8/layout/vList5"/>
    <dgm:cxn modelId="{4112A34B-866A-4D56-9437-EE94B88D8389}" type="presParOf" srcId="{201B1AF1-8B6C-44BE-9F33-4A7F622BD808}" destId="{72A3B05C-5C0C-4D05-A4C7-355BFD07A79D}" srcOrd="0" destOrd="0" presId="urn:microsoft.com/office/officeart/2005/8/layout/vList5"/>
    <dgm:cxn modelId="{C1019672-5951-4589-A6D4-0CEFCB8151D8}" type="presParOf" srcId="{201B1AF1-8B6C-44BE-9F33-4A7F622BD808}" destId="{49B44D79-6A87-4EFD-A635-6F9A56863D9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372452-F2A2-4C70-8A05-5C2E37E2137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15A8796-E86F-45E2-8D12-2AE2C5726482}">
      <dgm:prSet phldrT="[Text]" custT="1"/>
      <dgm:spPr>
        <a:solidFill>
          <a:srgbClr val="0F5494"/>
        </a:solidFill>
      </dgm:spPr>
      <dgm:t>
        <a:bodyPr/>
        <a:lstStyle/>
        <a:p>
          <a:pPr algn="just"/>
          <a:r>
            <a:rPr lang="en-US" sz="1800" dirty="0" smtClean="0"/>
            <a:t>Key for credible LULUCF accounting is establishing an accurate benchmark, the so-called Forest Reference Level (FRL), proposed by MSs in their National Forestry Accounting Plans (NFAPs).</a:t>
          </a:r>
          <a:endParaRPr lang="en-US" sz="1800" dirty="0"/>
        </a:p>
      </dgm:t>
    </dgm:pt>
    <dgm:pt modelId="{7D918FC7-E306-40D0-8049-A48687B6D4D1}" type="parTrans" cxnId="{8E506AED-CC2B-4C49-9DAD-AB0464BACA4A}">
      <dgm:prSet/>
      <dgm:spPr/>
      <dgm:t>
        <a:bodyPr/>
        <a:lstStyle/>
        <a:p>
          <a:endParaRPr lang="en-US"/>
        </a:p>
      </dgm:t>
    </dgm:pt>
    <dgm:pt modelId="{91439C6E-949E-46E8-A67E-265894314630}" type="sibTrans" cxnId="{8E506AED-CC2B-4C49-9DAD-AB0464BACA4A}">
      <dgm:prSet/>
      <dgm:spPr/>
      <dgm:t>
        <a:bodyPr/>
        <a:lstStyle/>
        <a:p>
          <a:endParaRPr lang="en-US"/>
        </a:p>
      </dgm:t>
    </dgm:pt>
    <dgm:pt modelId="{E9E82EF2-BEF5-486B-B9B8-7B52C4C95E3C}">
      <dgm:prSet phldrT="[Text]" custT="1"/>
      <dgm:spPr>
        <a:solidFill>
          <a:srgbClr val="0F5494"/>
        </a:solidFill>
      </dgm:spPr>
      <dgm:t>
        <a:bodyPr/>
        <a:lstStyle/>
        <a:p>
          <a:pPr algn="just"/>
          <a:r>
            <a:rPr lang="en-US" sz="1800" dirty="0" smtClean="0"/>
            <a:t>NFAPs assessed by the LULUCF Expert Group and recommendations issued by the Commission. Revised NFAPs to be submitted by 31 December 2019. </a:t>
          </a:r>
          <a:endParaRPr lang="en-US" sz="1800" dirty="0"/>
        </a:p>
      </dgm:t>
    </dgm:pt>
    <dgm:pt modelId="{49603E60-3872-4F85-A90D-16281BF348C9}" type="parTrans" cxnId="{A6463564-F322-43DC-A276-9C30E345D729}">
      <dgm:prSet/>
      <dgm:spPr/>
      <dgm:t>
        <a:bodyPr/>
        <a:lstStyle/>
        <a:p>
          <a:endParaRPr lang="en-US"/>
        </a:p>
      </dgm:t>
    </dgm:pt>
    <dgm:pt modelId="{E5C63D8C-469F-47A9-97B5-828F244349D5}" type="sibTrans" cxnId="{A6463564-F322-43DC-A276-9C30E345D729}">
      <dgm:prSet/>
      <dgm:spPr/>
      <dgm:t>
        <a:bodyPr/>
        <a:lstStyle/>
        <a:p>
          <a:endParaRPr lang="en-US"/>
        </a:p>
      </dgm:t>
    </dgm:pt>
    <dgm:pt modelId="{6FCB1BFD-7786-4229-88D9-E3D23BE356A0}">
      <dgm:prSet phldrT="[Text]" custT="1"/>
      <dgm:spPr>
        <a:solidFill>
          <a:srgbClr val="0F5494"/>
        </a:solidFill>
      </dgm:spPr>
      <dgm:t>
        <a:bodyPr/>
        <a:lstStyle/>
        <a:p>
          <a:pPr algn="just"/>
          <a:r>
            <a:rPr lang="en-US" sz="1800" dirty="0" smtClean="0"/>
            <a:t>Adopted FRLs will enable flexibility between ESR and LULUCF sectors: either need of annual allocations of ESR to fulfil LULUCF no-debit requirement or use of additional net removals from LULUCF to comply with ESR</a:t>
          </a:r>
          <a:endParaRPr lang="en-US" sz="1800" dirty="0"/>
        </a:p>
      </dgm:t>
    </dgm:pt>
    <dgm:pt modelId="{646D053D-633F-4B14-9137-6B3B8EAFEF66}" type="parTrans" cxnId="{60FB35CD-671C-44F5-815B-0CB63256878D}">
      <dgm:prSet/>
      <dgm:spPr/>
      <dgm:t>
        <a:bodyPr/>
        <a:lstStyle/>
        <a:p>
          <a:endParaRPr lang="en-US"/>
        </a:p>
      </dgm:t>
    </dgm:pt>
    <dgm:pt modelId="{ADEB9584-0F2B-4741-B4F8-159793565BD5}" type="sibTrans" cxnId="{60FB35CD-671C-44F5-815B-0CB63256878D}">
      <dgm:prSet/>
      <dgm:spPr/>
      <dgm:t>
        <a:bodyPr/>
        <a:lstStyle/>
        <a:p>
          <a:endParaRPr lang="en-US"/>
        </a:p>
      </dgm:t>
    </dgm:pt>
    <dgm:pt modelId="{82998BF9-5152-4B4B-82F6-99C9E47A5C53}" type="pres">
      <dgm:prSet presAssocID="{F0372452-F2A2-4C70-8A05-5C2E37E21379}" presName="linearFlow" presStyleCnt="0">
        <dgm:presLayoutVars>
          <dgm:dir/>
          <dgm:resizeHandles val="exact"/>
        </dgm:presLayoutVars>
      </dgm:prSet>
      <dgm:spPr/>
    </dgm:pt>
    <dgm:pt modelId="{4A27F0AA-346A-4D04-9956-131A82F44D8F}" type="pres">
      <dgm:prSet presAssocID="{D15A8796-E86F-45E2-8D12-2AE2C5726482}" presName="composite" presStyleCnt="0"/>
      <dgm:spPr/>
    </dgm:pt>
    <dgm:pt modelId="{684E8F0A-B464-468D-8E19-A34EBFA5ED1A}" type="pres">
      <dgm:prSet presAssocID="{D15A8796-E86F-45E2-8D12-2AE2C5726482}" presName="imgShp" presStyleLbl="fgImgPlace1" presStyleIdx="0" presStyleCnt="3" custLinFactNeighborX="-92917"/>
      <dgm:spPr>
        <a:solidFill>
          <a:srgbClr val="0F5494"/>
        </a:solidFill>
      </dgm:spPr>
    </dgm:pt>
    <dgm:pt modelId="{7F7874AB-985D-4000-B672-0C31B8F28661}" type="pres">
      <dgm:prSet presAssocID="{D15A8796-E86F-45E2-8D12-2AE2C5726482}" presName="txShp" presStyleLbl="node1" presStyleIdx="0" presStyleCnt="3" custScaleX="1307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9FF5EF-3D7D-4107-9BEF-BA7832EE10B3}" type="pres">
      <dgm:prSet presAssocID="{91439C6E-949E-46E8-A67E-265894314630}" presName="spacing" presStyleCnt="0"/>
      <dgm:spPr/>
    </dgm:pt>
    <dgm:pt modelId="{FA3F7000-9F90-454D-9B86-6D02B1EF2153}" type="pres">
      <dgm:prSet presAssocID="{E9E82EF2-BEF5-486B-B9B8-7B52C4C95E3C}" presName="composite" presStyleCnt="0"/>
      <dgm:spPr/>
    </dgm:pt>
    <dgm:pt modelId="{CDB1FA12-0B8F-4B0A-80A1-857C094643C0}" type="pres">
      <dgm:prSet presAssocID="{E9E82EF2-BEF5-486B-B9B8-7B52C4C95E3C}" presName="imgShp" presStyleLbl="fgImgPlace1" presStyleIdx="1" presStyleCnt="3" custLinFactNeighborX="-92917"/>
      <dgm:spPr>
        <a:solidFill>
          <a:srgbClr val="0F5494"/>
        </a:solidFill>
      </dgm:spPr>
    </dgm:pt>
    <dgm:pt modelId="{DA12465A-0E73-4D70-83B3-72C1E12D841B}" type="pres">
      <dgm:prSet presAssocID="{E9E82EF2-BEF5-486B-B9B8-7B52C4C95E3C}" presName="txShp" presStyleLbl="node1" presStyleIdx="1" presStyleCnt="3" custScaleX="1307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8347AF-D9CD-4733-9F96-4EC2CADE4158}" type="pres">
      <dgm:prSet presAssocID="{E5C63D8C-469F-47A9-97B5-828F244349D5}" presName="spacing" presStyleCnt="0"/>
      <dgm:spPr/>
    </dgm:pt>
    <dgm:pt modelId="{E519A81E-0402-4F7F-9607-10342F89C177}" type="pres">
      <dgm:prSet presAssocID="{6FCB1BFD-7786-4229-88D9-E3D23BE356A0}" presName="composite" presStyleCnt="0"/>
      <dgm:spPr/>
    </dgm:pt>
    <dgm:pt modelId="{9E2DC008-2107-4AFE-A111-55F98F2AFCD0}" type="pres">
      <dgm:prSet presAssocID="{6FCB1BFD-7786-4229-88D9-E3D23BE356A0}" presName="imgShp" presStyleLbl="fgImgPlace1" presStyleIdx="2" presStyleCnt="3" custLinFactNeighborX="-92917"/>
      <dgm:spPr>
        <a:solidFill>
          <a:srgbClr val="0F5494"/>
        </a:solidFill>
      </dgm:spPr>
    </dgm:pt>
    <dgm:pt modelId="{AF9414B4-3E08-4CC8-B1AE-6A44534BF85F}" type="pres">
      <dgm:prSet presAssocID="{6FCB1BFD-7786-4229-88D9-E3D23BE356A0}" presName="txShp" presStyleLbl="node1" presStyleIdx="2" presStyleCnt="3" custScaleX="13073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28DEE8-BCC4-4B73-8891-1E34140C3D16}" type="presOf" srcId="{6FCB1BFD-7786-4229-88D9-E3D23BE356A0}" destId="{AF9414B4-3E08-4CC8-B1AE-6A44534BF85F}" srcOrd="0" destOrd="0" presId="urn:microsoft.com/office/officeart/2005/8/layout/vList3"/>
    <dgm:cxn modelId="{53DCA8D5-FEEB-4E44-82DB-AE47F7B979EB}" type="presOf" srcId="{D15A8796-E86F-45E2-8D12-2AE2C5726482}" destId="{7F7874AB-985D-4000-B672-0C31B8F28661}" srcOrd="0" destOrd="0" presId="urn:microsoft.com/office/officeart/2005/8/layout/vList3"/>
    <dgm:cxn modelId="{0985EB12-5253-40BF-BE5B-11125655E74A}" type="presOf" srcId="{E9E82EF2-BEF5-486B-B9B8-7B52C4C95E3C}" destId="{DA12465A-0E73-4D70-83B3-72C1E12D841B}" srcOrd="0" destOrd="0" presId="urn:microsoft.com/office/officeart/2005/8/layout/vList3"/>
    <dgm:cxn modelId="{A6463564-F322-43DC-A276-9C30E345D729}" srcId="{F0372452-F2A2-4C70-8A05-5C2E37E21379}" destId="{E9E82EF2-BEF5-486B-B9B8-7B52C4C95E3C}" srcOrd="1" destOrd="0" parTransId="{49603E60-3872-4F85-A90D-16281BF348C9}" sibTransId="{E5C63D8C-469F-47A9-97B5-828F244349D5}"/>
    <dgm:cxn modelId="{8E506AED-CC2B-4C49-9DAD-AB0464BACA4A}" srcId="{F0372452-F2A2-4C70-8A05-5C2E37E21379}" destId="{D15A8796-E86F-45E2-8D12-2AE2C5726482}" srcOrd="0" destOrd="0" parTransId="{7D918FC7-E306-40D0-8049-A48687B6D4D1}" sibTransId="{91439C6E-949E-46E8-A67E-265894314630}"/>
    <dgm:cxn modelId="{20A92C26-CBD8-4A4A-A7FD-EF0B47BE4AF9}" type="presOf" srcId="{F0372452-F2A2-4C70-8A05-5C2E37E21379}" destId="{82998BF9-5152-4B4B-82F6-99C9E47A5C53}" srcOrd="0" destOrd="0" presId="urn:microsoft.com/office/officeart/2005/8/layout/vList3"/>
    <dgm:cxn modelId="{60FB35CD-671C-44F5-815B-0CB63256878D}" srcId="{F0372452-F2A2-4C70-8A05-5C2E37E21379}" destId="{6FCB1BFD-7786-4229-88D9-E3D23BE356A0}" srcOrd="2" destOrd="0" parTransId="{646D053D-633F-4B14-9137-6B3B8EAFEF66}" sibTransId="{ADEB9584-0F2B-4741-B4F8-159793565BD5}"/>
    <dgm:cxn modelId="{FE8FECE5-1F5A-4675-8179-6B8A68C48A62}" type="presParOf" srcId="{82998BF9-5152-4B4B-82F6-99C9E47A5C53}" destId="{4A27F0AA-346A-4D04-9956-131A82F44D8F}" srcOrd="0" destOrd="0" presId="urn:microsoft.com/office/officeart/2005/8/layout/vList3"/>
    <dgm:cxn modelId="{477D09ED-21E0-4DAF-9A7F-03111B4E725C}" type="presParOf" srcId="{4A27F0AA-346A-4D04-9956-131A82F44D8F}" destId="{684E8F0A-B464-468D-8E19-A34EBFA5ED1A}" srcOrd="0" destOrd="0" presId="urn:microsoft.com/office/officeart/2005/8/layout/vList3"/>
    <dgm:cxn modelId="{95BD4E2D-B42A-48E2-81E9-E7E45634C766}" type="presParOf" srcId="{4A27F0AA-346A-4D04-9956-131A82F44D8F}" destId="{7F7874AB-985D-4000-B672-0C31B8F28661}" srcOrd="1" destOrd="0" presId="urn:microsoft.com/office/officeart/2005/8/layout/vList3"/>
    <dgm:cxn modelId="{95D82077-2448-465C-A1D7-E74350EBF9B4}" type="presParOf" srcId="{82998BF9-5152-4B4B-82F6-99C9E47A5C53}" destId="{AB9FF5EF-3D7D-4107-9BEF-BA7832EE10B3}" srcOrd="1" destOrd="0" presId="urn:microsoft.com/office/officeart/2005/8/layout/vList3"/>
    <dgm:cxn modelId="{E71BD351-8D42-4D0D-811D-8032610B9523}" type="presParOf" srcId="{82998BF9-5152-4B4B-82F6-99C9E47A5C53}" destId="{FA3F7000-9F90-454D-9B86-6D02B1EF2153}" srcOrd="2" destOrd="0" presId="urn:microsoft.com/office/officeart/2005/8/layout/vList3"/>
    <dgm:cxn modelId="{9DB534D9-0113-4D35-B785-D922CB2ABFFB}" type="presParOf" srcId="{FA3F7000-9F90-454D-9B86-6D02B1EF2153}" destId="{CDB1FA12-0B8F-4B0A-80A1-857C094643C0}" srcOrd="0" destOrd="0" presId="urn:microsoft.com/office/officeart/2005/8/layout/vList3"/>
    <dgm:cxn modelId="{16518F7C-BA6E-429B-83BF-E5E0E3895362}" type="presParOf" srcId="{FA3F7000-9F90-454D-9B86-6D02B1EF2153}" destId="{DA12465A-0E73-4D70-83B3-72C1E12D841B}" srcOrd="1" destOrd="0" presId="urn:microsoft.com/office/officeart/2005/8/layout/vList3"/>
    <dgm:cxn modelId="{092C1A3E-DBA9-4E2D-A4E0-C4CD13F13C98}" type="presParOf" srcId="{82998BF9-5152-4B4B-82F6-99C9E47A5C53}" destId="{9C8347AF-D9CD-4733-9F96-4EC2CADE4158}" srcOrd="3" destOrd="0" presId="urn:microsoft.com/office/officeart/2005/8/layout/vList3"/>
    <dgm:cxn modelId="{1467D6F5-2E41-4CA6-BB69-C4C77273B1BB}" type="presParOf" srcId="{82998BF9-5152-4B4B-82F6-99C9E47A5C53}" destId="{E519A81E-0402-4F7F-9607-10342F89C177}" srcOrd="4" destOrd="0" presId="urn:microsoft.com/office/officeart/2005/8/layout/vList3"/>
    <dgm:cxn modelId="{B85A0EC2-BB36-44CD-9C17-0E78A311B8C9}" type="presParOf" srcId="{E519A81E-0402-4F7F-9607-10342F89C177}" destId="{9E2DC008-2107-4AFE-A111-55F98F2AFCD0}" srcOrd="0" destOrd="0" presId="urn:microsoft.com/office/officeart/2005/8/layout/vList3"/>
    <dgm:cxn modelId="{6ABAA473-727D-472D-AAF8-4C0416998DDD}" type="presParOf" srcId="{E519A81E-0402-4F7F-9607-10342F89C177}" destId="{AF9414B4-3E08-4CC8-B1AE-6A44534BF85F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93CB89-D3A3-486F-81C4-3987E3B7E140}">
      <dsp:nvSpPr>
        <dsp:cNvPr id="0" name=""/>
        <dsp:cNvSpPr/>
      </dsp:nvSpPr>
      <dsp:spPr>
        <a:xfrm>
          <a:off x="0" y="0"/>
          <a:ext cx="9036496" cy="6120680"/>
        </a:xfrm>
        <a:prstGeom prst="roundRect">
          <a:avLst>
            <a:gd name="adj" fmla="val 1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endParaRPr lang="en-US" sz="2400" kern="1200" noProof="0" dirty="0"/>
        </a:p>
      </dsp:txBody>
      <dsp:txXfrm>
        <a:off x="179269" y="179269"/>
        <a:ext cx="8677958" cy="5762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7609FF-11E8-45A3-92F7-F25477DA72AA}">
      <dsp:nvSpPr>
        <dsp:cNvPr id="0" name=""/>
        <dsp:cNvSpPr/>
      </dsp:nvSpPr>
      <dsp:spPr>
        <a:xfrm rot="5400000">
          <a:off x="5297797" y="-2078697"/>
          <a:ext cx="1058180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No increase of emissions from land-use and forestry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First time put into EU law (taken over from Kyoto Protocol)</a:t>
          </a:r>
          <a:endParaRPr lang="en-GB" sz="1800" kern="1200" dirty="0"/>
        </a:p>
      </dsp:txBody>
      <dsp:txXfrm rot="-5400000">
        <a:off x="3084823" y="185933"/>
        <a:ext cx="5432473" cy="954868"/>
      </dsp:txXfrm>
    </dsp:sp>
    <dsp:sp modelId="{CF758FD4-23E9-4B23-9B63-707E281A096A}">
      <dsp:nvSpPr>
        <dsp:cNvPr id="0" name=""/>
        <dsp:cNvSpPr/>
      </dsp:nvSpPr>
      <dsp:spPr>
        <a:xfrm>
          <a:off x="0" y="0"/>
          <a:ext cx="3084822" cy="1322725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"No debit" rule</a:t>
          </a:r>
          <a:endParaRPr lang="en-GB" sz="3700" kern="1200" dirty="0"/>
        </a:p>
      </dsp:txBody>
      <dsp:txXfrm>
        <a:off x="64570" y="64570"/>
        <a:ext cx="2955682" cy="1193585"/>
      </dsp:txXfrm>
    </dsp:sp>
    <dsp:sp modelId="{A6FC8C2E-FE20-4C1F-85E6-0CC02025D698}">
      <dsp:nvSpPr>
        <dsp:cNvPr id="0" name=""/>
        <dsp:cNvSpPr/>
      </dsp:nvSpPr>
      <dsp:spPr>
        <a:xfrm rot="5400000">
          <a:off x="5297797" y="-689836"/>
          <a:ext cx="1058180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Improve data quality and methodology</a:t>
          </a:r>
          <a:endParaRPr lang="en-GB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LUCAS, </a:t>
          </a:r>
          <a:r>
            <a:rPr lang="en-US" sz="1800" kern="1200" dirty="0" smtClean="0"/>
            <a:t>Copernicus, LPIS and IACS</a:t>
          </a:r>
          <a:endParaRPr lang="en-GB" sz="1800" kern="1200" dirty="0"/>
        </a:p>
      </dsp:txBody>
      <dsp:txXfrm rot="-5400000">
        <a:off x="3084823" y="1574794"/>
        <a:ext cx="5432473" cy="954868"/>
      </dsp:txXfrm>
    </dsp:sp>
    <dsp:sp modelId="{A9DB6DF5-4DB7-4956-B2C4-78033B88829C}">
      <dsp:nvSpPr>
        <dsp:cNvPr id="0" name=""/>
        <dsp:cNvSpPr/>
      </dsp:nvSpPr>
      <dsp:spPr>
        <a:xfrm>
          <a:off x="0" y="1390865"/>
          <a:ext cx="3084822" cy="1322725"/>
        </a:xfrm>
        <a:prstGeom prst="roundRect">
          <a:avLst/>
        </a:prstGeom>
        <a:solidFill>
          <a:schemeClr val="accent2">
            <a:shade val="80000"/>
            <a:hueOff val="0"/>
            <a:satOff val="-14010"/>
            <a:lumOff val="15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Data collection</a:t>
          </a:r>
          <a:endParaRPr lang="en-GB" sz="3700" kern="1200" dirty="0"/>
        </a:p>
      </dsp:txBody>
      <dsp:txXfrm>
        <a:off x="64570" y="1455435"/>
        <a:ext cx="2955682" cy="1193585"/>
      </dsp:txXfrm>
    </dsp:sp>
    <dsp:sp modelId="{49B44D79-6A87-4EFD-A635-6F9A56863D91}">
      <dsp:nvSpPr>
        <dsp:cNvPr id="0" name=""/>
        <dsp:cNvSpPr/>
      </dsp:nvSpPr>
      <dsp:spPr>
        <a:xfrm rot="5400000">
          <a:off x="5297797" y="699024"/>
          <a:ext cx="1058180" cy="5484129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Excess credits can be used to compensate (i) emissions under Effort-Sharing Regulation (280 million tons) and (ii) LULUCF deficits of other MS</a:t>
          </a:r>
          <a:endParaRPr lang="en-GB" sz="1800" kern="1200" dirty="0"/>
        </a:p>
      </dsp:txBody>
      <dsp:txXfrm rot="-5400000">
        <a:off x="3084823" y="2963654"/>
        <a:ext cx="5432473" cy="954868"/>
      </dsp:txXfrm>
    </dsp:sp>
    <dsp:sp modelId="{72A3B05C-5C0C-4D05-A4C7-355BFD07A79D}">
      <dsp:nvSpPr>
        <dsp:cNvPr id="0" name=""/>
        <dsp:cNvSpPr/>
      </dsp:nvSpPr>
      <dsp:spPr>
        <a:xfrm>
          <a:off x="0" y="2779726"/>
          <a:ext cx="3084822" cy="1322725"/>
        </a:xfrm>
        <a:prstGeom prst="roundRect">
          <a:avLst/>
        </a:prstGeom>
        <a:solidFill>
          <a:schemeClr val="accent2">
            <a:shade val="80000"/>
            <a:hueOff val="0"/>
            <a:satOff val="-28019"/>
            <a:lumOff val="31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70485" rIns="140970" bIns="7048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/>
            <a:t>Flexibility</a:t>
          </a:r>
          <a:endParaRPr lang="en-GB" sz="3700" kern="1200" dirty="0"/>
        </a:p>
      </dsp:txBody>
      <dsp:txXfrm>
        <a:off x="64570" y="2844296"/>
        <a:ext cx="2955682" cy="11935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7874AB-985D-4000-B672-0C31B8F28661}">
      <dsp:nvSpPr>
        <dsp:cNvPr id="0" name=""/>
        <dsp:cNvSpPr/>
      </dsp:nvSpPr>
      <dsp:spPr>
        <a:xfrm rot="10800000">
          <a:off x="564365" y="201"/>
          <a:ext cx="7512229" cy="1105308"/>
        </a:xfrm>
        <a:prstGeom prst="homePlat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7410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Key for credible LULUCF accounting is establishing an accurate benchmark, the so-called Forest Reference Level (FRL), proposed by MSs in their National Forestry Accounting Plans (NFAPs).</a:t>
          </a:r>
          <a:endParaRPr lang="en-US" sz="1800" kern="1200" dirty="0"/>
        </a:p>
      </dsp:txBody>
      <dsp:txXfrm rot="10800000">
        <a:off x="840692" y="201"/>
        <a:ext cx="7235902" cy="1105308"/>
      </dsp:txXfrm>
    </dsp:sp>
    <dsp:sp modelId="{684E8F0A-B464-468D-8E19-A34EBFA5ED1A}">
      <dsp:nvSpPr>
        <dsp:cNvPr id="0" name=""/>
        <dsp:cNvSpPr/>
      </dsp:nvSpPr>
      <dsp:spPr>
        <a:xfrm>
          <a:off x="0" y="201"/>
          <a:ext cx="1105308" cy="1105308"/>
        </a:xfrm>
        <a:prstGeom prst="ellips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12465A-0E73-4D70-83B3-72C1E12D841B}">
      <dsp:nvSpPr>
        <dsp:cNvPr id="0" name=""/>
        <dsp:cNvSpPr/>
      </dsp:nvSpPr>
      <dsp:spPr>
        <a:xfrm rot="10800000">
          <a:off x="564365" y="1435453"/>
          <a:ext cx="7512229" cy="1105308"/>
        </a:xfrm>
        <a:prstGeom prst="homePlat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7410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NFAPs assessed by the LULUCF Expert Group and recommendations issued by the Commission. Revised NFAPs to be submitted by 31 December 2019. </a:t>
          </a:r>
          <a:endParaRPr lang="en-US" sz="1800" kern="1200" dirty="0"/>
        </a:p>
      </dsp:txBody>
      <dsp:txXfrm rot="10800000">
        <a:off x="840692" y="1435453"/>
        <a:ext cx="7235902" cy="1105308"/>
      </dsp:txXfrm>
    </dsp:sp>
    <dsp:sp modelId="{CDB1FA12-0B8F-4B0A-80A1-857C094643C0}">
      <dsp:nvSpPr>
        <dsp:cNvPr id="0" name=""/>
        <dsp:cNvSpPr/>
      </dsp:nvSpPr>
      <dsp:spPr>
        <a:xfrm>
          <a:off x="0" y="1435453"/>
          <a:ext cx="1105308" cy="1105308"/>
        </a:xfrm>
        <a:prstGeom prst="ellips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9414B4-3E08-4CC8-B1AE-6A44534BF85F}">
      <dsp:nvSpPr>
        <dsp:cNvPr id="0" name=""/>
        <dsp:cNvSpPr/>
      </dsp:nvSpPr>
      <dsp:spPr>
        <a:xfrm rot="10800000">
          <a:off x="564365" y="2870705"/>
          <a:ext cx="7512229" cy="1105308"/>
        </a:xfrm>
        <a:prstGeom prst="homePlat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7410" tIns="68580" rIns="128016" bIns="6858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Adopted FRLs will enable flexibility between ESR and LULUCF sectors: either need of annual allocations of ESR to fulfil LULUCF no-debit requirement or use of additional net removals from LULUCF to comply with ESR</a:t>
          </a:r>
          <a:endParaRPr lang="en-US" sz="1800" kern="1200" dirty="0"/>
        </a:p>
      </dsp:txBody>
      <dsp:txXfrm rot="10800000">
        <a:off x="840692" y="2870705"/>
        <a:ext cx="7235902" cy="1105308"/>
      </dsp:txXfrm>
    </dsp:sp>
    <dsp:sp modelId="{9E2DC008-2107-4AFE-A111-55F98F2AFCD0}">
      <dsp:nvSpPr>
        <dsp:cNvPr id="0" name=""/>
        <dsp:cNvSpPr/>
      </dsp:nvSpPr>
      <dsp:spPr>
        <a:xfrm>
          <a:off x="0" y="2870705"/>
          <a:ext cx="1105308" cy="1105308"/>
        </a:xfrm>
        <a:prstGeom prst="ellipse">
          <a:avLst/>
        </a:prstGeom>
        <a:solidFill>
          <a:srgbClr val="0F549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GB" altLang="en-US"/>
              <a:t>ETS Limited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GB" altLang="en-US"/>
              <a:t>ETS Limited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4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D4E028CD-F236-4F19-95B1-54D616223B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0165415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GB" altLang="en-US"/>
              <a:t>ETS Limited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4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3" y="4723170"/>
            <a:ext cx="5445127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GB" altLang="en-US"/>
              <a:t>ETS Limited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4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E24055D-1170-4BBB-A023-0A20689523C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961352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GB" altLang="en-US"/>
              <a:t>ETS Limited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 altLang="en-US"/>
              <a:t>ETS Limited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24055D-1170-4BBB-A023-0A20689523C9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260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altLang="en-US" smtClean="0"/>
              <a:t>ETS Limited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ETS Limited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055D-1170-4BBB-A023-0A20689523C9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3259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GB" altLang="en-US" smtClean="0"/>
              <a:t>ETS Limited</a:t>
            </a: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ETS Limited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4055D-1170-4BBB-A023-0A20689523C9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84923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CD85E-2713-4FC0-BAC6-3B0F51E02468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260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 smtClean="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>
                <a:solidFill>
                  <a:srgbClr val="FFFFFF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3BD076BA-D610-432D-803D-565189D7E5B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496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E87ADFD7-A327-4F0F-ACB4-8BF57FA1369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8344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940A81DD-9BD7-4E1A-9820-88D38C02A80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1163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AF33F8C9-3D7E-4183-BC12-985AD80436FC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60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FEF0-C79F-4F51-BA65-16064047ED6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50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49E5-8F5D-4966-96D5-DF06E3D7090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6416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4B242-B577-415B-8D3B-AC16C2A625D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563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52A82-60F0-4BF5-B1B9-3734CA518E6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941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80E92-BD7C-4BBC-8941-ACE287F6183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063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A9E89-3EBB-4CDE-B74F-C3BDCA91B5C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8245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5186D-B04E-4550-916C-6A825F3F195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218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3E76EED8-9853-4A93-AA55-F896A17710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15980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ED292-17BF-4B47-9AD2-EA6B1540FA1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325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3D29E-D928-4B86-8D64-9DDB5507DE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2772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8DE40-1554-444B-9B40-8A19A2DB911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9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61F5BE95-B456-4502-AC85-9207E0AE04F6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895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682FCD-3402-4EC2-A73C-99505885618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15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3A488-1356-41AD-86EE-8F0CCAA18C4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14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34D38A-ED90-4184-9B1F-1590797BFE2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67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A4621-8267-45AC-B985-7DD144B804B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46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94DFE-66A3-4FD0-94C6-663298D2709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6504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1DE88-4E6B-49CC-B376-F81DC129817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6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4691B3A6-0F22-46CD-9ACA-0C51F8F711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912816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DE2A5-BA8E-4C31-AAC8-755728F319B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6006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A2BA0-B87F-4A53-890A-DCB6A318C99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51156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E9F8F1-B48F-4033-9C02-EFDBCD6BE3F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099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0AB9D-6AB1-4C4F-9BCE-7245B3EC267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812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AF33F8C9-3D7E-4183-BC12-985AD80436FC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2737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EFEF0-C79F-4F51-BA65-16064047ED6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7327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49E5-8F5D-4966-96D5-DF06E3D7090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9102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C4B242-B577-415B-8D3B-AC16C2A625D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2455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52A82-60F0-4BF5-B1B9-3734CA518E6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939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80E92-BD7C-4BBC-8941-ACE287F6183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1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F0B7EAD3-EDDD-48E9-B142-034ABD751EE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45405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A9E89-3EBB-4CDE-B74F-C3BDCA91B5C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61834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A5186D-B04E-4550-916C-6A825F3F195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309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ED292-17BF-4B47-9AD2-EA6B1540FA1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351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73D29E-D928-4B86-8D64-9DDB5507DE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1080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8DE40-1554-444B-9B40-8A19A2DB911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1239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1317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6632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126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7544" y="6297439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37EC8A20-BA03-4FF7-8742-03D8AD4CA4F4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836691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9202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2895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68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65D4F698-8A7B-4294-ABC0-826BC8855C2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19608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46158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806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761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14123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6815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4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3B75BFFB-81B5-47B9-9655-90A8C672D01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0043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D7AC3427-04FE-4964-BC73-597412F75F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42016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7B8034C8-3466-4D98-960E-9A7A6E3E180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3487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 smtClean="0"/>
            </a:lvl1pPr>
          </a:lstStyle>
          <a:p>
            <a:pPr>
              <a:defRPr/>
            </a:pPr>
            <a:fld id="{4130D0B8-5743-4185-8339-35F5FAAB84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6345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ABB8D122-B79F-425A-B8F8-0E416F3E1000}" type="slidenum">
              <a:rPr lang="en-GB" altLang="en-US">
                <a:cs typeface="Arial" charset="0"/>
              </a:rPr>
              <a:pPr>
                <a:defRPr/>
              </a:pPr>
              <a:t>‹#›</a:t>
            </a:fld>
            <a:endParaRPr lang="en-GB" altLang="en-US"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2057" name="Picture 17" descr="LOGO CE_Vertical_EN_NEG_quadri_H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246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087A0CDD-28FE-4249-AB3C-965A19A6D36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032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B9603493-FBB3-4CDF-B441-1770A000DA0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/>
            <a:endParaRPr lang="en-US" alt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588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087A0CDD-28FE-4249-AB3C-965A19A6D36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6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/>
              <a:t>Et dolor fragum</a:t>
            </a:r>
            <a:endParaRPr lang="en-GB" dirty="0"/>
          </a:p>
          <a:p>
            <a:pPr lvl="1"/>
            <a:r>
              <a:rPr lang="en-GB" dirty="0"/>
              <a:t>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  <a:p>
            <a:pPr lvl="2"/>
            <a:r>
              <a:rPr lang="en-GB" dirty="0"/>
              <a:t>- Et </a:t>
            </a:r>
            <a:r>
              <a:rPr lang="en-GB" dirty="0" err="1"/>
              <a:t>dolor</a:t>
            </a:r>
            <a:r>
              <a:rPr lang="en-GB" dirty="0"/>
              <a:t> </a:t>
            </a:r>
            <a:r>
              <a:rPr lang="en-GB" dirty="0" err="1"/>
              <a:t>fragum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84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hf sldNum="0" hdr="0" ftr="0" dt="0"/>
  <p:txStyles>
    <p:titleStyle>
      <a:lvl1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transparency/regexpert/index.cfm?do=groupDetail.groupDetail&amp;groupID=3638&amp;news=1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eur-lex.europa.eu/legal-content/EN/TXT/?qid=1561037326961&amp;uri=CELEX:52019SC0213" TargetMode="Externa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www.facebook.com/EUClimateAction" TargetMode="External"/><Relationship Id="rId7" Type="http://schemas.openxmlformats.org/officeDocument/2006/relationships/hyperlink" Target="https://www.pinterest.com/euclimateaction/" TargetMode="External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8.png"/><Relationship Id="rId11" Type="http://schemas.openxmlformats.org/officeDocument/2006/relationships/hyperlink" Target="http://ec.europa.eu/clima/" TargetMode="External"/><Relationship Id="rId5" Type="http://schemas.openxmlformats.org/officeDocument/2006/relationships/hyperlink" Target="https://www.youtube.com/EUClimateAction" TargetMode="External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hyperlink" Target="https://twitter.com/EUClimateActi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824536" cy="3456384"/>
          </a:xfrm>
        </p:spPr>
        <p:txBody>
          <a:bodyPr/>
          <a:lstStyle/>
          <a:p>
            <a:r>
              <a:rPr lang="en-US" sz="3600" dirty="0"/>
              <a:t>State of play of the implementation of the LULUCF </a:t>
            </a:r>
            <a:r>
              <a:rPr lang="en-US" sz="3600" dirty="0" smtClean="0"/>
              <a:t>Regulation and </a:t>
            </a:r>
            <a:r>
              <a:rPr lang="en-US" sz="3600" dirty="0"/>
              <a:t>the </a:t>
            </a:r>
            <a:r>
              <a:rPr lang="en-US" sz="3600" dirty="0" smtClean="0"/>
              <a:t>outcomes </a:t>
            </a:r>
            <a:r>
              <a:rPr lang="en-US" sz="3600" dirty="0"/>
              <a:t>of the work on FRL</a:t>
            </a:r>
            <a:endParaRPr lang="en-GB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67544" y="4293096"/>
            <a:ext cx="4176464" cy="1872208"/>
          </a:xfrm>
        </p:spPr>
        <p:txBody>
          <a:bodyPr/>
          <a:lstStyle/>
          <a:p>
            <a:r>
              <a:rPr lang="de-AT" sz="2800" dirty="0"/>
              <a:t>Rene Colditz</a:t>
            </a:r>
          </a:p>
          <a:p>
            <a:r>
              <a:rPr lang="de-AT" sz="2800" dirty="0"/>
              <a:t>DG CLIMA</a:t>
            </a:r>
          </a:p>
          <a:p>
            <a:r>
              <a:rPr lang="de-AT" sz="2800" dirty="0" smtClean="0"/>
              <a:t>12 </a:t>
            </a:r>
            <a:r>
              <a:rPr lang="de-AT" sz="2800" dirty="0" err="1" smtClean="0"/>
              <a:t>July</a:t>
            </a:r>
            <a:r>
              <a:rPr lang="de-AT" sz="2800" dirty="0" smtClean="0"/>
              <a:t> 2019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91649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National Forestry Accounting Plans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32498835"/>
              </p:ext>
            </p:extLst>
          </p:nvPr>
        </p:nvGraphicFramePr>
        <p:xfrm>
          <a:off x="323528" y="2276475"/>
          <a:ext cx="8640960" cy="3976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134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Forest Reference Level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899592" y="2348880"/>
            <a:ext cx="0" cy="295232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899592" y="2636912"/>
            <a:ext cx="7272808" cy="0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899592" y="2617172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2000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27784" y="2651958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2009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14662" y="2653356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2020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32240" y="2654754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2030</a:t>
            </a:r>
          </a:p>
        </p:txBody>
      </p:sp>
      <p:sp>
        <p:nvSpPr>
          <p:cNvPr id="15" name="Freeform 14"/>
          <p:cNvSpPr/>
          <p:nvPr/>
        </p:nvSpPr>
        <p:spPr>
          <a:xfrm>
            <a:off x="5049672" y="3904849"/>
            <a:ext cx="2292824" cy="532263"/>
          </a:xfrm>
          <a:custGeom>
            <a:avLst/>
            <a:gdLst>
              <a:gd name="connsiteX0" fmla="*/ 0 w 2292824"/>
              <a:gd name="connsiteY0" fmla="*/ 532263 h 532263"/>
              <a:gd name="connsiteX1" fmla="*/ 941695 w 2292824"/>
              <a:gd name="connsiteY1" fmla="*/ 409433 h 532263"/>
              <a:gd name="connsiteX2" fmla="*/ 1610435 w 2292824"/>
              <a:gd name="connsiteY2" fmla="*/ 136478 h 532263"/>
              <a:gd name="connsiteX3" fmla="*/ 2292824 w 2292824"/>
              <a:gd name="connsiteY3" fmla="*/ 0 h 532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2824" h="532263">
                <a:moveTo>
                  <a:pt x="0" y="532263"/>
                </a:moveTo>
                <a:cubicBezTo>
                  <a:pt x="336644" y="503830"/>
                  <a:pt x="673289" y="475397"/>
                  <a:pt x="941695" y="409433"/>
                </a:cubicBezTo>
                <a:cubicBezTo>
                  <a:pt x="1210101" y="343469"/>
                  <a:pt x="1385247" y="204717"/>
                  <a:pt x="1610435" y="136478"/>
                </a:cubicBezTo>
                <a:cubicBezTo>
                  <a:pt x="1835623" y="68239"/>
                  <a:pt x="2064223" y="34119"/>
                  <a:pt x="2292824" y="0"/>
                </a:cubicBezTo>
              </a:path>
            </a:pathLst>
          </a:custGeom>
          <a:noFill/>
          <a:ln w="38100">
            <a:solidFill>
              <a:srgbClr val="008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H="1">
            <a:off x="5049231" y="4365104"/>
            <a:ext cx="1146853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712618" y="2654754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2025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345894" y="5870592"/>
            <a:ext cx="648072" cy="216024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115616" y="5747772"/>
            <a:ext cx="62509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Managed Forest Land, reference period</a:t>
            </a:r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323528" y="6310191"/>
            <a:ext cx="648072" cy="216024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1115616" y="6208566"/>
            <a:ext cx="6291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Managed Forest land, projected for FRL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1048325" y="4440442"/>
            <a:ext cx="2947611" cy="500726"/>
            <a:chOff x="1043608" y="4008394"/>
            <a:chExt cx="2947611" cy="500726"/>
          </a:xfrm>
        </p:grpSpPr>
        <p:cxnSp>
          <p:nvCxnSpPr>
            <p:cNvPr id="32" name="Straight Connector 31"/>
            <p:cNvCxnSpPr/>
            <p:nvPr/>
          </p:nvCxnSpPr>
          <p:spPr bwMode="auto">
            <a:xfrm>
              <a:off x="1290920" y="4182878"/>
              <a:ext cx="648072" cy="216024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/>
            <p:cNvCxnSpPr/>
            <p:nvPr/>
          </p:nvCxnSpPr>
          <p:spPr bwMode="auto">
            <a:xfrm flipV="1">
              <a:off x="1938992" y="4320715"/>
              <a:ext cx="324036" cy="71779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2263028" y="4320715"/>
              <a:ext cx="396044" cy="188405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/>
            <p:nvPr/>
          </p:nvCxnSpPr>
          <p:spPr bwMode="auto">
            <a:xfrm flipH="1">
              <a:off x="2659072" y="4290890"/>
              <a:ext cx="504056" cy="218230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1043608" y="4181302"/>
              <a:ext cx="256930" cy="33388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>
              <a:off x="3149019" y="4290890"/>
              <a:ext cx="285373" cy="29825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 bwMode="auto">
            <a:xfrm flipV="1">
              <a:off x="3419061" y="4008394"/>
              <a:ext cx="572158" cy="306673"/>
            </a:xfrm>
            <a:prstGeom prst="line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2" name="Group 41"/>
          <p:cNvGrpSpPr/>
          <p:nvPr/>
        </p:nvGrpSpPr>
        <p:grpSpPr>
          <a:xfrm>
            <a:off x="1259632" y="4614926"/>
            <a:ext cx="1872208" cy="326242"/>
            <a:chOff x="1259632" y="3390790"/>
            <a:chExt cx="1872208" cy="326242"/>
          </a:xfrm>
        </p:grpSpPr>
        <p:cxnSp>
          <p:nvCxnSpPr>
            <p:cNvPr id="7" name="Straight Connector 6"/>
            <p:cNvCxnSpPr/>
            <p:nvPr/>
          </p:nvCxnSpPr>
          <p:spPr bwMode="auto">
            <a:xfrm>
              <a:off x="1259632" y="3390790"/>
              <a:ext cx="648072" cy="216024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 flipV="1">
              <a:off x="1907704" y="3528627"/>
              <a:ext cx="324036" cy="71779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>
              <a:off x="2231740" y="3528627"/>
              <a:ext cx="396044" cy="188405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H="1">
              <a:off x="2627784" y="3498802"/>
              <a:ext cx="504056" cy="218230"/>
            </a:xfrm>
            <a:prstGeom prst="lin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3" name="Straight Connector 42"/>
          <p:cNvCxnSpPr/>
          <p:nvPr/>
        </p:nvCxnSpPr>
        <p:spPr bwMode="auto">
          <a:xfrm>
            <a:off x="3995936" y="4440442"/>
            <a:ext cx="422172" cy="66109"/>
          </a:xfrm>
          <a:prstGeom prst="lin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345894" y="5424899"/>
            <a:ext cx="648072" cy="216024"/>
          </a:xfrm>
          <a:prstGeom prst="line">
            <a:avLst/>
          </a:prstGeom>
          <a:noFill/>
          <a:ln w="38100" cap="flat" cmpd="sng" algn="ctr">
            <a:solidFill>
              <a:srgbClr val="FFD62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111445" y="5301208"/>
            <a:ext cx="3490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Managed Forest Land</a:t>
            </a:r>
          </a:p>
        </p:txBody>
      </p:sp>
      <p:cxnSp>
        <p:nvCxnSpPr>
          <p:cNvPr id="49" name="Straight Connector 48"/>
          <p:cNvCxnSpPr/>
          <p:nvPr/>
        </p:nvCxnSpPr>
        <p:spPr bwMode="auto">
          <a:xfrm flipH="1">
            <a:off x="6156176" y="4077072"/>
            <a:ext cx="1146853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/>
          <p:nvPr/>
        </p:nvCxnSpPr>
        <p:spPr bwMode="auto">
          <a:xfrm>
            <a:off x="5388582" y="5424899"/>
            <a:ext cx="648072" cy="216024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6121989" y="5301208"/>
            <a:ext cx="747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dirty="0" smtClean="0">
                <a:solidFill>
                  <a:schemeClr val="tx1"/>
                </a:solidFill>
              </a:rPr>
              <a:t>FRL</a:t>
            </a:r>
          </a:p>
        </p:txBody>
      </p:sp>
    </p:spTree>
    <p:extLst>
      <p:ext uri="{BB962C8B-B14F-4D97-AF65-F5344CB8AC3E}">
        <p14:creationId xmlns:p14="http://schemas.microsoft.com/office/powerpoint/2010/main" val="334262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>
            <a:off x="3833310" y="1822408"/>
            <a:ext cx="20835" cy="7749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1872315" y="1815945"/>
            <a:ext cx="103378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785696" y="4630475"/>
            <a:ext cx="137096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24" idx="3"/>
            <a:endCxn id="25" idx="1"/>
          </p:cNvCxnSpPr>
          <p:nvPr/>
        </p:nvCxnSpPr>
        <p:spPr>
          <a:xfrm flipV="1">
            <a:off x="4785696" y="6164535"/>
            <a:ext cx="914562" cy="58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948958" y="1363053"/>
            <a:ext cx="1751012" cy="953294"/>
          </a:xfrm>
          <a:prstGeom prst="rect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 with experts from MS undertakes technical assessment [Article 8(6)]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33310" y="4087997"/>
            <a:ext cx="0" cy="38698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995842" y="3329796"/>
            <a:ext cx="0" cy="75820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427984" y="3037095"/>
            <a:ext cx="166739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iamond 3"/>
          <p:cNvSpPr>
            <a:spLocks noChangeArrowheads="1"/>
          </p:cNvSpPr>
          <p:nvPr/>
        </p:nvSpPr>
        <p:spPr bwMode="auto">
          <a:xfrm>
            <a:off x="2699792" y="2614251"/>
            <a:ext cx="2304256" cy="1597025"/>
          </a:xfrm>
          <a:prstGeom prst="diamond">
            <a:avLst/>
          </a:prstGeom>
          <a:solidFill>
            <a:srgbClr val="FFFFFF"/>
          </a:solidFill>
          <a:ln w="762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altLang="en-US" sz="14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 experts and EC recommend technical revisions</a:t>
            </a:r>
            <a:r>
              <a:rPr lang="en-GB" altLang="en-US" sz="1400" b="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altLang="en-US" sz="1400" b="0" dirty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35952" y="5517778"/>
            <a:ext cx="0" cy="23776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496654" y="1363053"/>
            <a:ext cx="1570037" cy="934957"/>
          </a:xfrm>
          <a:prstGeom prst="rect">
            <a:avLst/>
          </a:prstGeom>
          <a:solidFill>
            <a:srgbClr val="FFFFFF"/>
          </a:solidFill>
          <a:ln w="57150">
            <a:solidFill>
              <a:srgbClr val="2E74B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MSs calculate FRL and submit NFAP to EC[Art 8(3)]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Oval 7"/>
          <p:cNvSpPr>
            <a:spLocks noChangeArrowheads="1"/>
          </p:cNvSpPr>
          <p:nvPr/>
        </p:nvSpPr>
        <p:spPr bwMode="auto">
          <a:xfrm>
            <a:off x="4232918" y="3370978"/>
            <a:ext cx="1743075" cy="9048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 will publish a summary of the work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897364" y="4472171"/>
            <a:ext cx="1836738" cy="1038225"/>
          </a:xfrm>
          <a:prstGeom prst="rect">
            <a:avLst/>
          </a:prstGeom>
          <a:solidFill>
            <a:srgbClr val="FFFFFF"/>
          </a:solidFill>
          <a:ln w="1905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FRLs submitted by MS and reviewed by experts and COM will be proposed in a del. act [Art 8(8) &amp; (9)]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419653" y="4185987"/>
            <a:ext cx="41365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Oval 1"/>
          <p:cNvSpPr>
            <a:spLocks noChangeArrowheads="1"/>
          </p:cNvSpPr>
          <p:nvPr/>
        </p:nvSpPr>
        <p:spPr bwMode="auto">
          <a:xfrm>
            <a:off x="1209441" y="2157618"/>
            <a:ext cx="1714500" cy="8794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 will publish the NFAP on the internet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095383" y="2443173"/>
            <a:ext cx="1857375" cy="886623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 will issue technical recommendations to MS to revise the FRL [Article 8(6)].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5130927" y="2780433"/>
            <a:ext cx="44767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Yes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6095384" y="4087997"/>
            <a:ext cx="1857374" cy="871537"/>
          </a:xfrm>
          <a:prstGeom prst="rect">
            <a:avLst/>
          </a:prstGeom>
          <a:solidFill>
            <a:srgbClr val="FFFFFF"/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 revises and resubmits FRL to  EC [Art 8(7)]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Oval 9"/>
          <p:cNvSpPr>
            <a:spLocks noChangeArrowheads="1"/>
          </p:cNvSpPr>
          <p:nvPr/>
        </p:nvSpPr>
        <p:spPr bwMode="auto">
          <a:xfrm>
            <a:off x="7343775" y="3123058"/>
            <a:ext cx="1800225" cy="866775"/>
          </a:xfrm>
          <a:prstGeom prst="ellipse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 publishes technical recommendations.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Oval 10"/>
          <p:cNvSpPr>
            <a:spLocks noChangeArrowheads="1"/>
          </p:cNvSpPr>
          <p:nvPr/>
        </p:nvSpPr>
        <p:spPr bwMode="auto">
          <a:xfrm>
            <a:off x="7333633" y="4551547"/>
            <a:ext cx="1714500" cy="1085112"/>
          </a:xfrm>
          <a:prstGeom prst="ellipse">
            <a:avLst/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 will publish the proposed FRL received from MS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 Box 31"/>
          <p:cNvSpPr txBox="1">
            <a:spLocks noChangeArrowheads="1"/>
          </p:cNvSpPr>
          <p:nvPr/>
        </p:nvSpPr>
        <p:spPr bwMode="auto">
          <a:xfrm>
            <a:off x="2948958" y="5755541"/>
            <a:ext cx="1836738" cy="819150"/>
          </a:xfrm>
          <a:prstGeom prst="rect">
            <a:avLst/>
          </a:prstGeom>
          <a:solidFill>
            <a:srgbClr val="FFFFFF"/>
          </a:solidFill>
          <a:ln w="19050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Examination procedure under MSs' control to adopt the delegated act [Art 16]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Text Box 50"/>
          <p:cNvSpPr txBox="1">
            <a:spLocks noChangeArrowheads="1"/>
          </p:cNvSpPr>
          <p:nvPr/>
        </p:nvSpPr>
        <p:spPr bwMode="auto">
          <a:xfrm>
            <a:off x="5700258" y="5659710"/>
            <a:ext cx="1827213" cy="1009650"/>
          </a:xfrm>
          <a:prstGeom prst="rect">
            <a:avLst/>
          </a:prstGeom>
          <a:solidFill>
            <a:srgbClr val="FFFFFF"/>
          </a:solidFill>
          <a:ln w="57150">
            <a:solidFill>
              <a:srgbClr val="ED7D3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Adoption of delegated act establishing the FRLs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0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7" name="Straight Connector 46"/>
          <p:cNvCxnSpPr/>
          <p:nvPr/>
        </p:nvCxnSpPr>
        <p:spPr bwMode="auto">
          <a:xfrm>
            <a:off x="1619672" y="2276872"/>
            <a:ext cx="1442" cy="3960000"/>
          </a:xfrm>
          <a:prstGeom prst="line">
            <a:avLst/>
          </a:prstGeom>
          <a:noFill/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4639605" y="2276872"/>
            <a:ext cx="0" cy="3960000"/>
          </a:xfrm>
          <a:prstGeom prst="line">
            <a:avLst/>
          </a:prstGeom>
          <a:noFill/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0" name="Straight Connector 109"/>
          <p:cNvCxnSpPr/>
          <p:nvPr/>
        </p:nvCxnSpPr>
        <p:spPr bwMode="auto">
          <a:xfrm>
            <a:off x="7417111" y="2276872"/>
            <a:ext cx="0" cy="3960000"/>
          </a:xfrm>
          <a:prstGeom prst="line">
            <a:avLst/>
          </a:prstGeom>
          <a:noFill/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2" name="Straight Connector 101"/>
          <p:cNvCxnSpPr/>
          <p:nvPr/>
        </p:nvCxnSpPr>
        <p:spPr bwMode="auto">
          <a:xfrm>
            <a:off x="8229838" y="2276872"/>
            <a:ext cx="0" cy="3960000"/>
          </a:xfrm>
          <a:prstGeom prst="line">
            <a:avLst/>
          </a:prstGeom>
          <a:noFill/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Rounded Rectangle 57"/>
          <p:cNvSpPr/>
          <p:nvPr/>
        </p:nvSpPr>
        <p:spPr bwMode="auto">
          <a:xfrm>
            <a:off x="4741872" y="4329623"/>
            <a:ext cx="897793" cy="93197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761910" y="4333761"/>
            <a:ext cx="897793" cy="931975"/>
          </a:xfrm>
          <a:prstGeom prst="roundRect">
            <a:avLst/>
          </a:prstGeom>
          <a:solidFill>
            <a:srgbClr val="DAEDEF"/>
          </a:solidFill>
          <a:ln w="38100">
            <a:solidFill>
              <a:srgbClr val="00B0F0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BE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98" name="Straight Arrow Connector 97"/>
          <p:cNvCxnSpPr/>
          <p:nvPr/>
        </p:nvCxnSpPr>
        <p:spPr bwMode="auto">
          <a:xfrm flipV="1">
            <a:off x="5652120" y="4600599"/>
            <a:ext cx="1711595" cy="15314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6" name="Straight Arrow Connector 125"/>
          <p:cNvCxnSpPr>
            <a:endCxn id="85" idx="2"/>
          </p:cNvCxnSpPr>
          <p:nvPr/>
        </p:nvCxnSpPr>
        <p:spPr bwMode="auto">
          <a:xfrm flipV="1">
            <a:off x="3132138" y="4609713"/>
            <a:ext cx="1223838" cy="15314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21" name="Title 1"/>
          <p:cNvSpPr txBox="1">
            <a:spLocks/>
          </p:cNvSpPr>
          <p:nvPr/>
        </p:nvSpPr>
        <p:spPr bwMode="auto">
          <a:xfrm>
            <a:off x="900113" y="115888"/>
            <a:ext cx="2232025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58775" indent="-358775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775" marR="0" lvl="0" indent="-358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	</a:t>
            </a:r>
          </a:p>
        </p:txBody>
      </p:sp>
      <p:sp>
        <p:nvSpPr>
          <p:cNvPr id="6" name="Right Arrow 5"/>
          <p:cNvSpPr/>
          <p:nvPr/>
        </p:nvSpPr>
        <p:spPr bwMode="auto">
          <a:xfrm>
            <a:off x="322139" y="2523542"/>
            <a:ext cx="8780582" cy="288032"/>
          </a:xfrm>
          <a:prstGeom prst="rightArrow">
            <a:avLst/>
          </a:prstGeom>
          <a:solidFill>
            <a:srgbClr val="3166CF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3050" y="2289595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2017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228959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2018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54493" y="229920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2019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654981" y="3073932"/>
            <a:ext cx="1143075" cy="3815"/>
          </a:xfrm>
          <a:prstGeom prst="straightConnector1">
            <a:avLst/>
          </a:prstGeom>
          <a:noFill/>
          <a:ln w="50800" cap="flat" cmpd="sng" algn="ctr">
            <a:solidFill>
              <a:srgbClr val="7030A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1331640" y="3701379"/>
            <a:ext cx="3272298" cy="1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>
            <a:stCxn id="85" idx="6"/>
          </p:cNvCxnSpPr>
          <p:nvPr/>
        </p:nvCxnSpPr>
        <p:spPr bwMode="auto">
          <a:xfrm>
            <a:off x="4478172" y="4609713"/>
            <a:ext cx="1173948" cy="0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7417111" y="5703639"/>
            <a:ext cx="682256" cy="0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251520" y="2787879"/>
            <a:ext cx="4793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ESR and LULUCF proposal – negotiation and adoption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0902" y="5672281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C) FRL delegated act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0902" y="3293816"/>
            <a:ext cx="5513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A) Member State National Forestry Accounting Plans (NFAPs)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40902" y="4471213"/>
            <a:ext cx="1933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B) Expert group FRL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1585233" y="4471213"/>
            <a:ext cx="360040" cy="26189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5" name="Oval 84"/>
          <p:cNvSpPr/>
          <p:nvPr/>
        </p:nvSpPr>
        <p:spPr bwMode="auto">
          <a:xfrm>
            <a:off x="4355976" y="4546338"/>
            <a:ext cx="122196" cy="126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23928" y="4733052"/>
            <a:ext cx="770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Kick-off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411760" y="4733051"/>
            <a:ext cx="15167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Prepare mandate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and committee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C(2016)3301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 bwMode="auto">
          <a:xfrm>
            <a:off x="1929524" y="3633772"/>
            <a:ext cx="122196" cy="126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 bwMode="auto">
          <a:xfrm>
            <a:off x="4499992" y="3627993"/>
            <a:ext cx="122196" cy="12675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01740" y="2289398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2020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5" name="Oval 114"/>
          <p:cNvSpPr/>
          <p:nvPr/>
        </p:nvSpPr>
        <p:spPr bwMode="auto">
          <a:xfrm>
            <a:off x="7472440" y="5631631"/>
            <a:ext cx="122196" cy="12675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6" name="Oval 115"/>
          <p:cNvSpPr/>
          <p:nvPr/>
        </p:nvSpPr>
        <p:spPr bwMode="auto">
          <a:xfrm>
            <a:off x="6084168" y="4543221"/>
            <a:ext cx="122196" cy="126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7328802" y="5775647"/>
            <a:ext cx="12971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Delegated Act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w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ith new FRLs</a:t>
            </a:r>
          </a:p>
        </p:txBody>
      </p:sp>
      <p:cxnSp>
        <p:nvCxnSpPr>
          <p:cNvPr id="195" name="Straight Arrow Connector 194"/>
          <p:cNvCxnSpPr>
            <a:stCxn id="154" idx="5"/>
            <a:endCxn id="96" idx="0"/>
          </p:cNvCxnSpPr>
          <p:nvPr/>
        </p:nvCxnSpPr>
        <p:spPr bwMode="auto">
          <a:xfrm>
            <a:off x="1817801" y="3118745"/>
            <a:ext cx="172821" cy="515027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0" name="TextBox 99"/>
          <p:cNvSpPr txBox="1"/>
          <p:nvPr/>
        </p:nvSpPr>
        <p:spPr>
          <a:xfrm>
            <a:off x="8298612" y="2276872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2021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109" name="Straight Arrow Connector 108"/>
          <p:cNvCxnSpPr/>
          <p:nvPr/>
        </p:nvCxnSpPr>
        <p:spPr bwMode="auto">
          <a:xfrm>
            <a:off x="658950" y="3701379"/>
            <a:ext cx="781182" cy="0"/>
          </a:xfrm>
          <a:prstGeom prst="straightConnector1">
            <a:avLst/>
          </a:prstGeom>
          <a:noFill/>
          <a:ln w="28575" cap="flat" cmpd="sng" algn="ctr">
            <a:solidFill>
              <a:srgbClr val="3166CF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TextBox 111"/>
          <p:cNvSpPr txBox="1"/>
          <p:nvPr/>
        </p:nvSpPr>
        <p:spPr>
          <a:xfrm>
            <a:off x="2101908" y="3795453"/>
            <a:ext cx="229214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Prepare detailed generic FRL guidance, facilitate MS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583708" y="3561089"/>
            <a:ext cx="147021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Reception NFAPs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306542" y="3790199"/>
            <a:ext cx="770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Kick-off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cxnSp>
        <p:nvCxnSpPr>
          <p:cNvPr id="127" name="Straight Arrow Connector 126"/>
          <p:cNvCxnSpPr>
            <a:stCxn id="97" idx="5"/>
            <a:endCxn id="137" idx="0"/>
          </p:cNvCxnSpPr>
          <p:nvPr/>
        </p:nvCxnSpPr>
        <p:spPr bwMode="auto">
          <a:xfrm>
            <a:off x="4604293" y="3736181"/>
            <a:ext cx="244829" cy="81048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8" name="TextBox 127"/>
          <p:cNvSpPr txBox="1"/>
          <p:nvPr/>
        </p:nvSpPr>
        <p:spPr>
          <a:xfrm>
            <a:off x="5868144" y="4690372"/>
            <a:ext cx="775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Review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Reports</a:t>
            </a:r>
          </a:p>
        </p:txBody>
      </p:sp>
      <p:cxnSp>
        <p:nvCxnSpPr>
          <p:cNvPr id="131" name="Straight Arrow Connector 130"/>
          <p:cNvCxnSpPr>
            <a:stCxn id="116" idx="5"/>
            <a:endCxn id="115" idx="1"/>
          </p:cNvCxnSpPr>
          <p:nvPr/>
        </p:nvCxnSpPr>
        <p:spPr bwMode="auto">
          <a:xfrm>
            <a:off x="6188469" y="4651409"/>
            <a:ext cx="1301866" cy="998784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2" name="Oval 131"/>
          <p:cNvSpPr/>
          <p:nvPr/>
        </p:nvSpPr>
        <p:spPr bwMode="auto">
          <a:xfrm>
            <a:off x="4985649" y="4546664"/>
            <a:ext cx="122196" cy="12675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4788024" y="4546664"/>
            <a:ext cx="122196" cy="12675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39" name="Oval 138"/>
          <p:cNvSpPr/>
          <p:nvPr/>
        </p:nvSpPr>
        <p:spPr bwMode="auto">
          <a:xfrm>
            <a:off x="5166310" y="4553545"/>
            <a:ext cx="122196" cy="12675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54" name="Oval 153"/>
          <p:cNvSpPr/>
          <p:nvPr/>
        </p:nvSpPr>
        <p:spPr bwMode="auto">
          <a:xfrm>
            <a:off x="1713500" y="3010557"/>
            <a:ext cx="122196" cy="12675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85" name="Oval 184"/>
          <p:cNvSpPr/>
          <p:nvPr/>
        </p:nvSpPr>
        <p:spPr bwMode="auto">
          <a:xfrm>
            <a:off x="2339752" y="3627993"/>
            <a:ext cx="122196" cy="12675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86" name="Oval 185"/>
          <p:cNvSpPr/>
          <p:nvPr/>
        </p:nvSpPr>
        <p:spPr bwMode="auto">
          <a:xfrm>
            <a:off x="2843808" y="3627993"/>
            <a:ext cx="122196" cy="12675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8038269" y="5631631"/>
            <a:ext cx="122196" cy="126750"/>
          </a:xfrm>
          <a:prstGeom prst="ellipse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788024" y="4711722"/>
            <a:ext cx="810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Review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6931" y="3262501"/>
            <a:ext cx="1862232" cy="938719"/>
          </a:xfrm>
          <a:prstGeom prst="rect">
            <a:avLst/>
          </a:prstGeom>
          <a:solidFill>
            <a:schemeClr val="accent5"/>
          </a:solidFill>
        </p:spPr>
        <p:txBody>
          <a:bodyPr wrap="square" rtlCol="0">
            <a:spAutoFit/>
          </a:bodyPr>
          <a:lstStyle/>
          <a:p>
            <a:r>
              <a:rPr lang="fr-BE" sz="1100" dirty="0" err="1" smtClean="0">
                <a:solidFill>
                  <a:srgbClr val="00B0F0"/>
                </a:solidFill>
              </a:rPr>
              <a:t>Commission’s</a:t>
            </a:r>
            <a:r>
              <a:rPr lang="fr-BE" sz="1100" dirty="0" smtClean="0">
                <a:solidFill>
                  <a:srgbClr val="00B0F0"/>
                </a:solidFill>
              </a:rPr>
              <a:t> </a:t>
            </a:r>
            <a:r>
              <a:rPr lang="fr-BE" sz="1100" dirty="0" err="1" smtClean="0">
                <a:solidFill>
                  <a:srgbClr val="00B0F0"/>
                </a:solidFill>
              </a:rPr>
              <a:t>technical</a:t>
            </a:r>
            <a:r>
              <a:rPr lang="fr-BE" sz="1100" dirty="0" smtClean="0">
                <a:solidFill>
                  <a:srgbClr val="00B0F0"/>
                </a:solidFill>
              </a:rPr>
              <a:t> </a:t>
            </a:r>
            <a:r>
              <a:rPr lang="fr-BE" sz="1100" dirty="0" err="1" smtClean="0">
                <a:solidFill>
                  <a:srgbClr val="00B0F0"/>
                </a:solidFill>
              </a:rPr>
              <a:t>recommendations</a:t>
            </a:r>
            <a:r>
              <a:rPr lang="fr-BE" sz="1100" dirty="0" smtClean="0">
                <a:solidFill>
                  <a:srgbClr val="00B0F0"/>
                </a:solidFill>
              </a:rPr>
              <a:t> </a:t>
            </a:r>
            <a:r>
              <a:rPr lang="fr-BE" sz="1100" dirty="0" err="1" smtClean="0">
                <a:solidFill>
                  <a:srgbClr val="00B0F0"/>
                </a:solidFill>
              </a:rPr>
              <a:t>were</a:t>
            </a:r>
            <a:r>
              <a:rPr lang="fr-BE" sz="1100" dirty="0" smtClean="0">
                <a:solidFill>
                  <a:srgbClr val="00B0F0"/>
                </a:solidFill>
              </a:rPr>
              <a:t> </a:t>
            </a:r>
            <a:r>
              <a:rPr lang="fr-BE" sz="1100" dirty="0" err="1" smtClean="0">
                <a:solidFill>
                  <a:srgbClr val="00B0F0"/>
                </a:solidFill>
              </a:rPr>
              <a:t>published</a:t>
            </a:r>
            <a:r>
              <a:rPr lang="fr-BE" sz="1100" dirty="0" smtClean="0">
                <a:solidFill>
                  <a:srgbClr val="00B0F0"/>
                </a:solidFill>
              </a:rPr>
              <a:t> in a Staff </a:t>
            </a:r>
            <a:r>
              <a:rPr lang="fr-BE" sz="1100" dirty="0" err="1" smtClean="0">
                <a:solidFill>
                  <a:srgbClr val="00B0F0"/>
                </a:solidFill>
              </a:rPr>
              <a:t>Working</a:t>
            </a:r>
            <a:r>
              <a:rPr lang="fr-BE" sz="1100" dirty="0" smtClean="0">
                <a:solidFill>
                  <a:srgbClr val="00B0F0"/>
                </a:solidFill>
              </a:rPr>
              <a:t> Document in </a:t>
            </a:r>
            <a:r>
              <a:rPr lang="fr-BE" sz="1100" dirty="0" err="1" smtClean="0">
                <a:solidFill>
                  <a:srgbClr val="00B0F0"/>
                </a:solidFill>
              </a:rPr>
              <a:t>June</a:t>
            </a:r>
            <a:r>
              <a:rPr lang="fr-BE" sz="1100" dirty="0" smtClean="0">
                <a:solidFill>
                  <a:srgbClr val="00B0F0"/>
                </a:solidFill>
              </a:rPr>
              <a:t> 2019</a:t>
            </a:r>
            <a:endParaRPr lang="fr-BE" sz="1100" dirty="0">
              <a:solidFill>
                <a:srgbClr val="00B0F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665829" y="5342429"/>
            <a:ext cx="1202315" cy="7694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BE" sz="1100" dirty="0" smtClean="0">
                <a:solidFill>
                  <a:schemeClr val="accent2"/>
                </a:solidFill>
              </a:rPr>
              <a:t>Expert Group met </a:t>
            </a:r>
            <a:r>
              <a:rPr lang="fr-BE" sz="1100" dirty="0" err="1" smtClean="0">
                <a:solidFill>
                  <a:schemeClr val="accent2"/>
                </a:solidFill>
              </a:rPr>
              <a:t>from</a:t>
            </a:r>
            <a:r>
              <a:rPr lang="fr-BE" sz="1100" dirty="0" smtClean="0">
                <a:solidFill>
                  <a:schemeClr val="accent2"/>
                </a:solidFill>
              </a:rPr>
              <a:t> 1st to 12th of April</a:t>
            </a:r>
          </a:p>
        </p:txBody>
      </p:sp>
      <p:sp>
        <p:nvSpPr>
          <p:cNvPr id="5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dirty="0" smtClean="0"/>
              <a:t>Forest Reference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10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7" grpId="0" animBg="1"/>
      <p:bldP spid="8" grpId="0" animBg="1"/>
      <p:bldP spid="5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052736"/>
            <a:ext cx="8229600" cy="936625"/>
          </a:xfrm>
        </p:spPr>
        <p:txBody>
          <a:bodyPr/>
          <a:lstStyle/>
          <a:p>
            <a:r>
              <a:rPr lang="en-GB" dirty="0" smtClean="0"/>
              <a:t>LULUCF Expert Group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752528"/>
          </a:xfrm>
        </p:spPr>
        <p:txBody>
          <a:bodyPr/>
          <a:lstStyle/>
          <a:p>
            <a:pPr>
              <a:buClr>
                <a:srgbClr val="0F5494"/>
              </a:buClr>
            </a:pPr>
            <a:r>
              <a:rPr lang="en-IE" sz="2000" dirty="0" smtClean="0"/>
              <a:t>Functioning according to Horizontal Rules on Commission </a:t>
            </a:r>
            <a:r>
              <a:rPr lang="en-IE" sz="2000" dirty="0"/>
              <a:t>Expert Groups (C(2016) 3301 </a:t>
            </a:r>
            <a:r>
              <a:rPr lang="en-IE" sz="2000" dirty="0" smtClean="0"/>
              <a:t>final), Call, </a:t>
            </a:r>
            <a:r>
              <a:rPr lang="en-IE" sz="2000" dirty="0" err="1" smtClean="0"/>
              <a:t>RoP</a:t>
            </a:r>
            <a:r>
              <a:rPr lang="en-IE" sz="2000" dirty="0" smtClean="0"/>
              <a:t> and </a:t>
            </a:r>
            <a:r>
              <a:rPr lang="en-IE" sz="2000" dirty="0" err="1" smtClean="0"/>
              <a:t>ToR</a:t>
            </a:r>
            <a:endParaRPr lang="en-IE" sz="2000" dirty="0" smtClean="0"/>
          </a:p>
          <a:p>
            <a:pPr>
              <a:buClr>
                <a:srgbClr val="0F5494"/>
              </a:buClr>
            </a:pPr>
            <a:r>
              <a:rPr lang="en-IE" sz="2000" dirty="0" smtClean="0"/>
              <a:t>Members </a:t>
            </a:r>
            <a:r>
              <a:rPr lang="en-IE" sz="2000" dirty="0"/>
              <a:t>of the LULUCFEG</a:t>
            </a:r>
          </a:p>
          <a:p>
            <a:pPr lvl="1">
              <a:buClr>
                <a:srgbClr val="0F5494"/>
              </a:buClr>
            </a:pPr>
            <a:r>
              <a:rPr lang="en-IE" sz="1800" dirty="0"/>
              <a:t>Type A: </a:t>
            </a:r>
            <a:r>
              <a:rPr lang="en-IE" sz="1800" dirty="0" smtClean="0"/>
              <a:t>10 </a:t>
            </a:r>
            <a:r>
              <a:rPr lang="en-GB" sz="1800" dirty="0"/>
              <a:t>individuals appointed in </a:t>
            </a:r>
            <a:r>
              <a:rPr lang="en-GB" sz="1800" dirty="0" smtClean="0"/>
              <a:t>personal </a:t>
            </a:r>
            <a:r>
              <a:rPr lang="en-GB" sz="1800" dirty="0"/>
              <a:t>capacity </a:t>
            </a:r>
            <a:endParaRPr lang="en-IE" sz="1800" dirty="0"/>
          </a:p>
          <a:p>
            <a:pPr lvl="1">
              <a:buClr>
                <a:srgbClr val="0F5494"/>
              </a:buClr>
            </a:pPr>
            <a:r>
              <a:rPr lang="en-IE" sz="1800" dirty="0"/>
              <a:t>Type C: 5 </a:t>
            </a:r>
            <a:r>
              <a:rPr lang="en-IE" sz="1800" dirty="0" smtClean="0"/>
              <a:t>(NGOs </a:t>
            </a:r>
            <a:r>
              <a:rPr lang="en-GB" sz="1800" dirty="0" smtClean="0"/>
              <a:t>and </a:t>
            </a:r>
            <a:r>
              <a:rPr lang="en-GB" sz="1800" dirty="0"/>
              <a:t>applied research </a:t>
            </a:r>
            <a:r>
              <a:rPr lang="en-GB" sz="1800" dirty="0" smtClean="0"/>
              <a:t>institutes)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Type </a:t>
            </a:r>
            <a:r>
              <a:rPr lang="en-IE" sz="1800" dirty="0"/>
              <a:t>D: 28 MS competent </a:t>
            </a:r>
            <a:r>
              <a:rPr lang="en-IE" sz="1800" dirty="0" smtClean="0"/>
              <a:t>authorities, up </a:t>
            </a:r>
            <a:r>
              <a:rPr lang="en-IE" sz="1800" dirty="0"/>
              <a:t>to 2 </a:t>
            </a:r>
            <a:r>
              <a:rPr lang="en-IE" sz="1800" dirty="0" smtClean="0"/>
              <a:t>representatives</a:t>
            </a:r>
            <a:endParaRPr lang="en-IE" sz="1800" dirty="0"/>
          </a:p>
          <a:p>
            <a:pPr lvl="1">
              <a:buClr>
                <a:srgbClr val="0F5494"/>
              </a:buClr>
            </a:pPr>
            <a:r>
              <a:rPr lang="en-IE" sz="1800" dirty="0"/>
              <a:t>Type E: 3 other public </a:t>
            </a:r>
            <a:r>
              <a:rPr lang="en-IE" sz="1800" dirty="0" smtClean="0"/>
              <a:t>entities</a:t>
            </a:r>
          </a:p>
          <a:p>
            <a:pPr>
              <a:buClr>
                <a:srgbClr val="0F5494"/>
              </a:buClr>
            </a:pPr>
            <a:r>
              <a:rPr lang="en-IE" sz="2000" dirty="0" smtClean="0"/>
              <a:t>Support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DG CLIMA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JRC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Contractor</a:t>
            </a:r>
          </a:p>
          <a:p>
            <a:pPr>
              <a:buClr>
                <a:srgbClr val="0F5494"/>
              </a:buClr>
            </a:pPr>
            <a:r>
              <a:rPr lang="en-IE" sz="2000" dirty="0" smtClean="0"/>
              <a:t>Observers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Individuals and organizations upon invitation</a:t>
            </a:r>
          </a:p>
          <a:p>
            <a:pPr lvl="1">
              <a:buClr>
                <a:srgbClr val="0F5494"/>
              </a:buClr>
            </a:pPr>
            <a:r>
              <a:rPr lang="en-IE" sz="1800" dirty="0" smtClean="0"/>
              <a:t>EC services</a:t>
            </a:r>
            <a:endParaRPr lang="en-IE" sz="1800" dirty="0"/>
          </a:p>
        </p:txBody>
      </p:sp>
    </p:spTree>
    <p:extLst>
      <p:ext uri="{BB962C8B-B14F-4D97-AF65-F5344CB8AC3E}">
        <p14:creationId xmlns:p14="http://schemas.microsoft.com/office/powerpoint/2010/main" val="136196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1412776"/>
            <a:ext cx="3428311" cy="4524601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5496" y="1340768"/>
            <a:ext cx="8229600" cy="936625"/>
          </a:xfrm>
        </p:spPr>
        <p:txBody>
          <a:bodyPr/>
          <a:lstStyle/>
          <a:p>
            <a:r>
              <a:rPr lang="fr-BE" dirty="0" smtClean="0"/>
              <a:t>LULUCF Expert Group</a:t>
            </a:r>
            <a:endParaRPr lang="fr-BE" dirty="0"/>
          </a:p>
        </p:txBody>
      </p:sp>
      <p:sp>
        <p:nvSpPr>
          <p:cNvPr id="23" name="Content Placeholder 2"/>
          <p:cNvSpPr txBox="1">
            <a:spLocks/>
          </p:cNvSpPr>
          <p:nvPr/>
        </p:nvSpPr>
        <p:spPr bwMode="auto">
          <a:xfrm>
            <a:off x="659572" y="2132856"/>
            <a:ext cx="4344475" cy="303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sz="1800" dirty="0" smtClean="0"/>
              <a:t>Review: 1-12 </a:t>
            </a:r>
            <a:r>
              <a:rPr lang="en-GB" sz="1800" dirty="0"/>
              <a:t>of April 2019</a:t>
            </a:r>
          </a:p>
          <a:p>
            <a:r>
              <a:rPr lang="fr-BE" sz="1800" b="0" kern="0" dirty="0" smtClean="0"/>
              <a:t>5 </a:t>
            </a:r>
            <a:r>
              <a:rPr lang="fr-BE" sz="1800" b="0" kern="0" dirty="0" err="1" smtClean="0"/>
              <a:t>sub</a:t>
            </a:r>
            <a:r>
              <a:rPr lang="fr-BE" sz="1800" b="0" kern="0" dirty="0" smtClean="0"/>
              <a:t>-groups</a:t>
            </a:r>
          </a:p>
          <a:p>
            <a:r>
              <a:rPr lang="fr-BE" sz="1800" b="0" kern="0" dirty="0" err="1" smtClean="0"/>
              <a:t>Each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sub</a:t>
            </a:r>
            <a:r>
              <a:rPr lang="fr-BE" sz="1800" b="0" kern="0" dirty="0" smtClean="0"/>
              <a:t>-group </a:t>
            </a:r>
            <a:r>
              <a:rPr lang="fr-BE" sz="1800" b="0" kern="0" dirty="0" err="1" smtClean="0"/>
              <a:t>reviewed</a:t>
            </a:r>
            <a:r>
              <a:rPr lang="fr-BE" sz="1800" b="0" kern="0" dirty="0" smtClean="0"/>
              <a:t> 5</a:t>
            </a:r>
            <a:r>
              <a:rPr lang="en-IE" sz="1800" b="0" kern="0" dirty="0" smtClean="0"/>
              <a:t>-</a:t>
            </a:r>
            <a:r>
              <a:rPr lang="fr-BE" sz="1800" b="0" kern="0" dirty="0" smtClean="0"/>
              <a:t>6 </a:t>
            </a:r>
            <a:r>
              <a:rPr lang="fr-BE" sz="1800" b="0" kern="0" dirty="0" err="1" smtClean="0"/>
              <a:t>NFAPs</a:t>
            </a:r>
            <a:endParaRPr lang="fr-BE" sz="1800" b="0" kern="0" dirty="0" smtClean="0"/>
          </a:p>
          <a:p>
            <a:r>
              <a:rPr lang="fr-BE" sz="1800" b="0" kern="0" dirty="0" err="1" smtClean="0"/>
              <a:t>Outcome</a:t>
            </a:r>
            <a:r>
              <a:rPr lang="fr-BE" sz="1800" b="0" kern="0" dirty="0" smtClean="0"/>
              <a:t>: </a:t>
            </a:r>
            <a:r>
              <a:rPr lang="fr-BE" sz="1800" b="0" kern="0" dirty="0" err="1" smtClean="0"/>
              <a:t>synthesis</a:t>
            </a:r>
            <a:r>
              <a:rPr lang="fr-BE" sz="1800" b="0" kern="0" dirty="0" smtClean="0"/>
              <a:t> reports</a:t>
            </a:r>
          </a:p>
          <a:p>
            <a:r>
              <a:rPr lang="fr-BE" sz="1800" b="0" kern="0" dirty="0" err="1" smtClean="0"/>
              <a:t>Other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members</a:t>
            </a:r>
            <a:r>
              <a:rPr lang="fr-BE" sz="1800" b="0" kern="0" dirty="0" smtClean="0"/>
              <a:t> of the EG </a:t>
            </a:r>
            <a:r>
              <a:rPr lang="fr-BE" sz="1800" b="0" kern="0" dirty="0" err="1" smtClean="0"/>
              <a:t>could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send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written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comments</a:t>
            </a:r>
            <a:endParaRPr lang="fr-BE" sz="1800" b="0" kern="0" dirty="0" smtClean="0"/>
          </a:p>
          <a:p>
            <a:r>
              <a:rPr lang="fr-BE" sz="1800" b="0" kern="0" dirty="0" smtClean="0"/>
              <a:t>A rapporteur </a:t>
            </a:r>
            <a:r>
              <a:rPr lang="fr-BE" sz="1800" b="0" kern="0" dirty="0" err="1" smtClean="0"/>
              <a:t>presented</a:t>
            </a:r>
            <a:r>
              <a:rPr lang="fr-BE" sz="1800" b="0" kern="0" dirty="0" smtClean="0"/>
              <a:t> the </a:t>
            </a:r>
            <a:r>
              <a:rPr lang="fr-BE" sz="1800" b="0" kern="0" dirty="0" err="1" smtClean="0"/>
              <a:t>synthesis</a:t>
            </a:r>
            <a:r>
              <a:rPr lang="fr-BE" sz="1800" b="0" kern="0" dirty="0" smtClean="0"/>
              <a:t> report to the </a:t>
            </a:r>
            <a:r>
              <a:rPr lang="fr-BE" sz="1800" b="0" kern="0" dirty="0" err="1" smtClean="0"/>
              <a:t>plenary</a:t>
            </a:r>
            <a:endParaRPr lang="fr-BE" sz="1800" b="0" kern="0" dirty="0" smtClean="0"/>
          </a:p>
          <a:p>
            <a:r>
              <a:rPr lang="fr-BE" sz="1800" b="0" kern="0" dirty="0" smtClean="0"/>
              <a:t>The </a:t>
            </a:r>
            <a:r>
              <a:rPr lang="fr-BE" sz="1800" b="0" kern="0" dirty="0" err="1" smtClean="0"/>
              <a:t>plenary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adopted</a:t>
            </a:r>
            <a:r>
              <a:rPr lang="fr-BE" sz="1800" b="0" kern="0" dirty="0" smtClean="0"/>
              <a:t> the </a:t>
            </a:r>
            <a:r>
              <a:rPr lang="fr-BE" sz="1800" b="0" kern="0" dirty="0" err="1" smtClean="0"/>
              <a:t>synthesis</a:t>
            </a:r>
            <a:r>
              <a:rPr lang="fr-BE" sz="1800" b="0" kern="0" dirty="0" smtClean="0"/>
              <a:t> reports and </a:t>
            </a:r>
            <a:r>
              <a:rPr lang="fr-BE" sz="1800" b="0" kern="0" dirty="0" err="1" smtClean="0"/>
              <a:t>forwarded</a:t>
            </a:r>
            <a:r>
              <a:rPr lang="fr-BE" sz="1800" b="0" kern="0" dirty="0" smtClean="0"/>
              <a:t> </a:t>
            </a:r>
            <a:r>
              <a:rPr lang="fr-BE" sz="1800" b="0" kern="0" dirty="0" err="1" smtClean="0"/>
              <a:t>them</a:t>
            </a:r>
            <a:r>
              <a:rPr lang="fr-BE" sz="1800" b="0" kern="0" dirty="0" smtClean="0"/>
              <a:t> to the Commission</a:t>
            </a:r>
            <a:endParaRPr lang="en-IE" sz="1600" b="0" kern="0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659572" y="5949280"/>
            <a:ext cx="8304916" cy="303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Font typeface="Arial" pitchFamily="34" charset="0"/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F5494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None/>
            </a:pPr>
            <a:r>
              <a:rPr lang="fr-BE" sz="1600" b="0" kern="0" dirty="0" smtClean="0"/>
              <a:t>All </a:t>
            </a:r>
            <a:r>
              <a:rPr lang="fr-BE" sz="1600" b="0" kern="0" dirty="0" err="1" smtClean="0"/>
              <a:t>synthesis</a:t>
            </a:r>
            <a:r>
              <a:rPr lang="fr-BE" sz="1600" b="0" kern="0" dirty="0" smtClean="0"/>
              <a:t> reports and minutes: </a:t>
            </a:r>
            <a:r>
              <a:rPr lang="en-GB" sz="1400" dirty="0">
                <a:hlinkClick r:id="rId3"/>
              </a:rPr>
              <a:t>http://ec.europa.eu/transparency/regexpert/index.cfm?do=groupDetail.groupDetail&amp;groupID=3638&amp;news=1</a:t>
            </a:r>
            <a:endParaRPr lang="en-GB" sz="1400" dirty="0"/>
          </a:p>
          <a:p>
            <a:pPr marL="0" indent="0">
              <a:buNone/>
            </a:pPr>
            <a:endParaRPr lang="en-IE" sz="1400" b="0" kern="0" dirty="0"/>
          </a:p>
        </p:txBody>
      </p:sp>
    </p:spTree>
    <p:extLst>
      <p:ext uri="{BB962C8B-B14F-4D97-AF65-F5344CB8AC3E}">
        <p14:creationId xmlns:p14="http://schemas.microsoft.com/office/powerpoint/2010/main" val="267189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SWD: EC technical recommendation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EC services with DG CLIMA in lead issue technical recommendations to MS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Take into account Synthesis Reports from Expert Group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Assure a balanced view across MS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Flag additional issues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Published on 18 of June 2019 in a package with recommendation on the </a:t>
            </a:r>
            <a:r>
              <a:rPr lang="en-GB" dirty="0"/>
              <a:t>NECPs: </a:t>
            </a:r>
            <a:endParaRPr lang="en-GB" dirty="0" smtClean="0"/>
          </a:p>
          <a:p>
            <a:pPr marL="360363" indent="0">
              <a:buClr>
                <a:srgbClr val="0F5494"/>
              </a:buClr>
              <a:buNone/>
            </a:pPr>
            <a:r>
              <a:rPr lang="en-GB" sz="2000" dirty="0" smtClean="0">
                <a:hlinkClick r:id="rId2"/>
              </a:rPr>
              <a:t>https</a:t>
            </a:r>
            <a:r>
              <a:rPr lang="en-GB" sz="2000" dirty="0">
                <a:hlinkClick r:id="rId2"/>
              </a:rPr>
              <a:t>://eur-lex.europa.eu/legal-content/EN/TXT/?</a:t>
            </a:r>
            <a:r>
              <a:rPr lang="en-GB" sz="2000" dirty="0" smtClean="0">
                <a:hlinkClick r:id="rId2"/>
              </a:rPr>
              <a:t>qid=1561037326961&amp;uri=CELEX:52019SC0213</a:t>
            </a:r>
            <a:endParaRPr lang="en-GB" sz="2000" dirty="0" smtClean="0"/>
          </a:p>
          <a:p>
            <a:pPr>
              <a:buClr>
                <a:srgbClr val="0F5494"/>
              </a:buClr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15604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91264" cy="5328592"/>
          </a:xfrm>
          <a:solidFill>
            <a:schemeClr val="bg1"/>
          </a:solidFill>
        </p:spPr>
        <p:txBody>
          <a:bodyPr/>
          <a:lstStyle/>
          <a:p>
            <a:pPr lvl="1">
              <a:buClr>
                <a:srgbClr val="002060"/>
              </a:buClr>
            </a:pPr>
            <a:r>
              <a:rPr lang="fr-BE" dirty="0" smtClean="0"/>
              <a:t>General </a:t>
            </a:r>
            <a:r>
              <a:rPr lang="fr-BE" dirty="0" err="1" smtClean="0"/>
              <a:t>principles</a:t>
            </a:r>
            <a:r>
              <a:rPr lang="fr-BE" dirty="0" smtClean="0"/>
              <a:t> in art. 8.5</a:t>
            </a:r>
          </a:p>
          <a:p>
            <a:pPr marL="900113" lvl="2" indent="-400050">
              <a:buClr>
                <a:srgbClr val="002060"/>
              </a:buClr>
              <a:buFont typeface="+mj-lt"/>
              <a:buAutoNum type="romanLcPeriod"/>
            </a:pPr>
            <a:r>
              <a:rPr lang="en-US" dirty="0" smtClean="0"/>
              <a:t>Based </a:t>
            </a:r>
            <a:r>
              <a:rPr lang="en-US" dirty="0"/>
              <a:t>on the continuation of sustainable forest management </a:t>
            </a:r>
            <a:r>
              <a:rPr lang="en-US" dirty="0" smtClean="0"/>
              <a:t>practice</a:t>
            </a:r>
          </a:p>
          <a:p>
            <a:pPr marL="900113" lvl="2" indent="-400050">
              <a:buClr>
                <a:srgbClr val="002060"/>
              </a:buClr>
              <a:buFont typeface="+mj-lt"/>
              <a:buAutoNum type="romanLcPeriod"/>
            </a:pPr>
            <a:r>
              <a:rPr lang="en-US" dirty="0" smtClean="0"/>
              <a:t>Take </a:t>
            </a:r>
            <a:r>
              <a:rPr lang="en-US" dirty="0"/>
              <a:t>account of the future impact of dynamic age-related forest characteristics</a:t>
            </a:r>
            <a:endParaRPr lang="fr-BE" dirty="0" smtClean="0"/>
          </a:p>
          <a:p>
            <a:pPr lvl="1">
              <a:buClr>
                <a:srgbClr val="002060"/>
              </a:buClr>
            </a:pPr>
            <a:r>
              <a:rPr lang="fr-BE" dirty="0" err="1" smtClean="0"/>
              <a:t>Criteria</a:t>
            </a:r>
            <a:r>
              <a:rPr lang="fr-BE" dirty="0" smtClean="0"/>
              <a:t> in </a:t>
            </a:r>
            <a:r>
              <a:rPr lang="fr-BE" dirty="0" err="1" smtClean="0"/>
              <a:t>Annex</a:t>
            </a:r>
            <a:r>
              <a:rPr lang="fr-BE" dirty="0" smtClean="0"/>
              <a:t> IV.A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Balance sources/sink by second-half of the century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Exclude mere presence of carbon stocks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Properly account for biomass use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Include Harvested Wood Products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US" dirty="0" smtClean="0"/>
              <a:t>Constant </a:t>
            </a:r>
            <a:r>
              <a:rPr lang="en-US" dirty="0"/>
              <a:t>ratio between solid and energy use of </a:t>
            </a:r>
            <a:r>
              <a:rPr lang="en-US" dirty="0" smtClean="0"/>
              <a:t>biomass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US" dirty="0" smtClean="0"/>
              <a:t>Conservation </a:t>
            </a:r>
            <a:r>
              <a:rPr lang="en-US" dirty="0"/>
              <a:t>of biodiversity and </a:t>
            </a:r>
            <a:r>
              <a:rPr lang="en-US" dirty="0" smtClean="0"/>
              <a:t>sustainable </a:t>
            </a:r>
            <a:r>
              <a:rPr lang="en-US" dirty="0"/>
              <a:t>use of natural </a:t>
            </a:r>
            <a:r>
              <a:rPr lang="en-US" dirty="0" smtClean="0"/>
              <a:t>resources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US" dirty="0" smtClean="0"/>
              <a:t>Consistent with GHG projections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US" dirty="0" smtClean="0"/>
              <a:t>Consistent with GHG inventories and TACCC</a:t>
            </a:r>
            <a:endParaRPr lang="fr-BE" dirty="0" smtClean="0"/>
          </a:p>
          <a:p>
            <a:pPr lvl="1">
              <a:buClr>
                <a:srgbClr val="002060"/>
              </a:buClr>
            </a:pPr>
            <a:r>
              <a:rPr lang="fr-BE" dirty="0" err="1" smtClean="0"/>
              <a:t>Elements</a:t>
            </a:r>
            <a:r>
              <a:rPr lang="fr-BE" dirty="0" smtClean="0"/>
              <a:t> in </a:t>
            </a:r>
            <a:r>
              <a:rPr lang="fr-BE" dirty="0" err="1" smtClean="0"/>
              <a:t>Annex</a:t>
            </a:r>
            <a:r>
              <a:rPr lang="fr-BE" dirty="0" smtClean="0"/>
              <a:t> IV.B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Description of how the FRL was determined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Identification of carbon pools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Description of approaches, methods, models, practices and policies	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Expected development of harvesting rates</a:t>
            </a:r>
          </a:p>
          <a:p>
            <a:pPr marL="900113" lvl="2" indent="-342900">
              <a:buClr>
                <a:srgbClr val="002060"/>
              </a:buClr>
              <a:buFont typeface="+mj-lt"/>
              <a:buAutoNum type="alphaLcParenR"/>
            </a:pPr>
            <a:r>
              <a:rPr lang="en-IE" dirty="0" smtClean="0"/>
              <a:t>How these elements were considered: area under forest management, E/R in GHG inventories, forest characteristics and management, harvesting rates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0261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NFAP/FRL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687388">
              <a:buClr>
                <a:srgbClr val="0F5494"/>
              </a:buClr>
            </a:pPr>
            <a:r>
              <a:rPr lang="en-GB" dirty="0" smtClean="0"/>
              <a:t>07-09/19:	Bilateral meetings with MS</a:t>
            </a:r>
          </a:p>
          <a:p>
            <a:pPr defTabSz="687388">
              <a:buClr>
                <a:srgbClr val="0F5494"/>
              </a:buClr>
            </a:pPr>
            <a:r>
              <a:rPr lang="en-GB" dirty="0" smtClean="0"/>
              <a:t>10/19: 	2-day Expert Group meeting</a:t>
            </a:r>
          </a:p>
          <a:p>
            <a:pPr defTabSz="687388">
              <a:buClr>
                <a:srgbClr val="0F5494"/>
              </a:buClr>
            </a:pPr>
            <a:r>
              <a:rPr lang="en-GB" dirty="0" smtClean="0"/>
              <a:t>31/12/19:	Submission of revised NFAP</a:t>
            </a:r>
          </a:p>
          <a:p>
            <a:pPr defTabSz="687388">
              <a:buClr>
                <a:srgbClr val="0F5494"/>
              </a:buClr>
            </a:pPr>
            <a:r>
              <a:rPr lang="en-GB" dirty="0" smtClean="0"/>
              <a:t>01-03/20:	NFAP review involving Expert Group</a:t>
            </a:r>
          </a:p>
          <a:p>
            <a:pPr defTabSz="687388">
              <a:buClr>
                <a:srgbClr val="0F5494"/>
              </a:buClr>
            </a:pPr>
            <a:r>
              <a:rPr lang="en-GB" dirty="0" smtClean="0"/>
              <a:t>06/20:	Preparation of Delegated Act and 				Expert Group consultation</a:t>
            </a:r>
          </a:p>
          <a:p>
            <a:pPr defTabSz="687388">
              <a:buClr>
                <a:srgbClr val="0F5494"/>
              </a:buClr>
            </a:pPr>
            <a:r>
              <a:rPr lang="en-GB" dirty="0" smtClean="0"/>
              <a:t>10/20:	Adoption of Delegated Act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12160" y="6237288"/>
            <a:ext cx="2432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Note: Dates are indicative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7682923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396849"/>
            <a:ext cx="7128792" cy="422728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272" y="1339850"/>
            <a:ext cx="8569200" cy="936625"/>
          </a:xfrm>
        </p:spPr>
        <p:txBody>
          <a:bodyPr/>
          <a:lstStyle/>
          <a:p>
            <a:pPr algn="ctr"/>
            <a:r>
              <a:rPr lang="en-IE" dirty="0" smtClean="0"/>
              <a:t>Improvement of GHG inventories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459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216803" y="665510"/>
            <a:ext cx="8928546" cy="1872208"/>
          </a:xfrm>
        </p:spPr>
        <p:txBody>
          <a:bodyPr/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 Paris Agreement</a:t>
            </a:r>
            <a:endParaRPr lang="en-US" sz="3200" kern="0" dirty="0">
              <a:solidFill>
                <a:schemeClr val="bg1"/>
              </a:solidFill>
            </a:endParaRPr>
          </a:p>
        </p:txBody>
      </p:sp>
      <p:pic>
        <p:nvPicPr>
          <p:cNvPr id="1027" name="Picture 3" descr="H:\My Documents\My Pictures\ct-paris-agreement-201512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089696"/>
            <a:ext cx="6120527" cy="3556298"/>
          </a:xfrm>
          <a:prstGeom prst="rect">
            <a:avLst/>
          </a:prstGeom>
          <a:noFill/>
          <a:ln w="22225"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/>
          <p:cNvSpPr/>
          <p:nvPr/>
        </p:nvSpPr>
        <p:spPr>
          <a:xfrm>
            <a:off x="-1860" y="980728"/>
            <a:ext cx="3709764" cy="3222724"/>
          </a:xfrm>
          <a:prstGeom prst="ellipse">
            <a:avLst/>
          </a:prstGeom>
          <a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28000" r="-128000"/>
            </a:stretch>
          </a:blipFill>
          <a:ln w="38100">
            <a:solidFill>
              <a:srgbClr val="0F5494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9" name="Picture 2" descr="H:\My Documents\My Pictures\paris agreemen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6" y="4725144"/>
            <a:ext cx="4437326" cy="2152650"/>
          </a:xfrm>
          <a:prstGeom prst="rect">
            <a:avLst/>
          </a:prstGeom>
          <a:noFill/>
          <a:ln w="38100">
            <a:solidFill>
              <a:srgbClr val="0F549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7A34B6-075C-4AFA-BA1B-08B07F1CEEED}" type="slidenum">
              <a:rPr lang="en-GB" altLang="en-US" smtClean="0">
                <a:solidFill>
                  <a:srgbClr val="FFFFFF"/>
                </a:solidFill>
              </a:rPr>
              <a:pPr/>
              <a:t>2</a:t>
            </a:fld>
            <a:endParaRPr lang="en-GB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9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 of GHG inventories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3-day visit to 11 MS + Iceland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Contractor + Member of DG CLIMA or JRC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Address issues such as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Land use matrix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Emission factors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Use of geospatial data 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Policy measures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Issues related to FRL</a:t>
            </a:r>
          </a:p>
        </p:txBody>
      </p:sp>
      <p:pic>
        <p:nvPicPr>
          <p:cNvPr id="5" name="Picture 22" descr="C:\Users\14060\AppData\Local\Microsoft\Windows\INetCache\Content.Word\Selected Member States_v2.jpg">
            <a:extLst>
              <a:ext uri="{FF2B5EF4-FFF2-40B4-BE49-F238E27FC236}">
                <a16:creationId xmlns:a16="http://schemas.microsoft.com/office/drawing/2014/main" id="{96CE68A7-F222-46C0-AA70-8E32E096774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8" t="2021" r="4038" b="15136"/>
          <a:stretch/>
        </p:blipFill>
        <p:spPr bwMode="auto">
          <a:xfrm>
            <a:off x="5209728" y="3942008"/>
            <a:ext cx="3754760" cy="279936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48773D"/>
            </a:solidFill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744910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of geospatially-explicit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204864"/>
            <a:ext cx="8229600" cy="3529013"/>
          </a:xfrm>
        </p:spPr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Art 18 (4): </a:t>
            </a:r>
            <a:r>
              <a:rPr lang="en-US" dirty="0"/>
              <a:t>Approach 3: Geographically-explicit land-use conversion data in accordance with the 2006 IPCC Guidelines for National </a:t>
            </a:r>
            <a:r>
              <a:rPr lang="en-US" dirty="0" smtClean="0"/>
              <a:t>Greenhouse Gas Inventories</a:t>
            </a:r>
          </a:p>
          <a:p>
            <a:pPr>
              <a:buClr>
                <a:srgbClr val="0F5494"/>
              </a:buClr>
            </a:pPr>
            <a:r>
              <a:rPr lang="en-US" dirty="0" smtClean="0"/>
              <a:t>LPIS/IACS: </a:t>
            </a:r>
            <a:r>
              <a:rPr lang="en-US" dirty="0" err="1" smtClean="0"/>
              <a:t>Interservice</a:t>
            </a:r>
            <a:r>
              <a:rPr lang="en-US" dirty="0" smtClean="0"/>
              <a:t> (DG AGRI, JRC, ENV, CLIMA) and MS cooperation</a:t>
            </a:r>
          </a:p>
          <a:p>
            <a:pPr>
              <a:buClr>
                <a:srgbClr val="0F5494"/>
              </a:buClr>
            </a:pPr>
            <a:r>
              <a:rPr lang="en-US" dirty="0" smtClean="0"/>
              <a:t>Copernicus: Contribution of 600,000€ to Caroline Herschel FPA (DG GROW)</a:t>
            </a:r>
          </a:p>
          <a:p>
            <a:pPr>
              <a:buClr>
                <a:srgbClr val="0F5494"/>
              </a:buClr>
            </a:pPr>
            <a:r>
              <a:rPr lang="en-US" dirty="0" smtClean="0"/>
              <a:t>Cooperation with EEA</a:t>
            </a:r>
          </a:p>
          <a:p>
            <a:pPr>
              <a:buClr>
                <a:srgbClr val="0F5494"/>
              </a:buClr>
            </a:pPr>
            <a:r>
              <a:rPr lang="en-US" dirty="0" smtClean="0"/>
              <a:t>Communication with 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062862"/>
            <a:ext cx="3062092" cy="1707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3040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Wetlands (just starting)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Develop robust systems for wetland monitoring and emission estimation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Support MS in implementation, obligatory category from 2026 onwards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351" y="4437112"/>
            <a:ext cx="4665297" cy="2059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047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to policies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ESR: Develop a system to check compliance within LULUCF and flexibilities with ESR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Gov. Reg.: Include projections of LULUCF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NECP: Accounting in LULUCF sector impacts compliance with climate targets. Measure impact of policies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Biomass use: Measuring incentives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RED II: LULUCF as criteria for biomass import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New CAP: </a:t>
            </a:r>
            <a:r>
              <a:rPr lang="en-US" dirty="0"/>
              <a:t>MS can use CAP budget to provide financial incentives for carbon </a:t>
            </a:r>
            <a:r>
              <a:rPr lang="en-US" dirty="0" smtClean="0"/>
              <a:t>sequestration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7864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31595" y="1268760"/>
            <a:ext cx="8780462" cy="2133784"/>
          </a:xfrm>
        </p:spPr>
        <p:txBody>
          <a:bodyPr/>
          <a:lstStyle/>
          <a:p>
            <a:pPr indent="0" algn="ctr" eaLnBrk="1" hangingPunct="1"/>
            <a:r>
              <a:rPr lang="en-GB" altLang="en-US" sz="3200" dirty="0">
                <a:solidFill>
                  <a:schemeClr val="accent5">
                    <a:lumMod val="90000"/>
                  </a:schemeClr>
                </a:solidFill>
              </a:rPr>
              <a:t>Thank you!</a:t>
            </a:r>
            <a:br>
              <a:rPr lang="en-GB" altLang="en-US" sz="3200" dirty="0">
                <a:solidFill>
                  <a:schemeClr val="accent5">
                    <a:lumMod val="90000"/>
                  </a:schemeClr>
                </a:solidFill>
              </a:rPr>
            </a:br>
            <a:r>
              <a:rPr lang="en-GB" altLang="en-US" sz="3200" dirty="0">
                <a:solidFill>
                  <a:schemeClr val="accent5">
                    <a:lumMod val="90000"/>
                  </a:schemeClr>
                </a:solidFill>
              </a:rPr>
              <a:t/>
            </a:r>
            <a:br>
              <a:rPr lang="en-GB" altLang="en-US" sz="3200" dirty="0">
                <a:solidFill>
                  <a:schemeClr val="accent5">
                    <a:lumMod val="90000"/>
                  </a:schemeClr>
                </a:solidFill>
              </a:rPr>
            </a:br>
            <a:r>
              <a:rPr lang="en-GB" altLang="en-US" sz="2400" dirty="0">
                <a:solidFill>
                  <a:schemeClr val="accent5">
                    <a:lumMod val="90000"/>
                  </a:schemeClr>
                </a:solidFill>
              </a:rPr>
              <a:t>Visit DG Climate Action online:</a:t>
            </a:r>
            <a:endParaRPr lang="en-GB" altLang="en-US" sz="1400" dirty="0">
              <a:solidFill>
                <a:schemeClr val="accent5">
                  <a:lumMod val="9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29324" y="3546431"/>
            <a:ext cx="1626781" cy="1344182"/>
            <a:chOff x="1338663" y="4486940"/>
            <a:chExt cx="1626781" cy="1344182"/>
          </a:xfrm>
        </p:grpSpPr>
        <p:pic>
          <p:nvPicPr>
            <p:cNvPr id="8" name="Picture 7">
              <a:hlinkClick r:id="rId3"/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2053" y="4486940"/>
              <a:ext cx="720000" cy="7200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338663" y="5369457"/>
              <a:ext cx="16267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FF"/>
                  </a:solidFill>
                </a:rPr>
                <a:t>facebook.com/</a:t>
              </a:r>
            </a:p>
            <a:p>
              <a:pPr algn="ctr"/>
              <a:r>
                <a:rPr lang="en-GB" dirty="0" err="1">
                  <a:solidFill>
                    <a:srgbClr val="FFFFFF"/>
                  </a:solidFill>
                </a:rPr>
                <a:t>EUClimateAction</a:t>
              </a:r>
              <a:endParaRPr lang="en-GB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377952" y="3636431"/>
            <a:ext cx="1722475" cy="1254182"/>
            <a:chOff x="6532740" y="4576940"/>
            <a:chExt cx="1722475" cy="1254182"/>
          </a:xfrm>
        </p:grpSpPr>
        <p:pic>
          <p:nvPicPr>
            <p:cNvPr id="15" name="Picture 14">
              <a:hlinkClick r:id="rId5"/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0091" y="4576940"/>
              <a:ext cx="767772" cy="540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532740" y="5369457"/>
              <a:ext cx="1722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FF"/>
                  </a:solidFill>
                </a:rPr>
                <a:t>youtube.com/</a:t>
              </a:r>
            </a:p>
            <a:p>
              <a:pPr algn="ctr"/>
              <a:r>
                <a:rPr lang="en-GB" dirty="0" err="1">
                  <a:solidFill>
                    <a:srgbClr val="FFFFFF"/>
                  </a:solidFill>
                </a:rPr>
                <a:t>EUClimateAction</a:t>
              </a:r>
              <a:endParaRPr lang="en-GB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496512" y="3546431"/>
            <a:ext cx="1722475" cy="1344182"/>
            <a:chOff x="4512555" y="4486940"/>
            <a:chExt cx="1722475" cy="1344182"/>
          </a:xfrm>
        </p:grpSpPr>
        <p:pic>
          <p:nvPicPr>
            <p:cNvPr id="9" name="Picture 8">
              <a:hlinkClick r:id="rId7"/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250" y="4486940"/>
              <a:ext cx="715085" cy="7200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4512555" y="5369457"/>
              <a:ext cx="1722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FF"/>
                  </a:solidFill>
                </a:rPr>
                <a:t>pinterest.com/</a:t>
              </a:r>
            </a:p>
            <a:p>
              <a:pPr algn="ctr"/>
              <a:r>
                <a:rPr lang="en-GB" dirty="0" err="1">
                  <a:solidFill>
                    <a:srgbClr val="FFFFFF"/>
                  </a:solidFill>
                </a:rPr>
                <a:t>EUClimateAction</a:t>
              </a:r>
              <a:endParaRPr lang="en-GB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615071" y="3546431"/>
            <a:ext cx="1722475" cy="1344182"/>
            <a:chOff x="2424075" y="4486940"/>
            <a:chExt cx="1722475" cy="1344182"/>
          </a:xfrm>
        </p:grpSpPr>
        <p:pic>
          <p:nvPicPr>
            <p:cNvPr id="14" name="Picture 13">
              <a:hlinkClick r:id="rId9"/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0868" y="4486940"/>
              <a:ext cx="888889" cy="720000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2424075" y="5369457"/>
              <a:ext cx="1722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FF"/>
                  </a:solidFill>
                </a:rPr>
                <a:t>twitter.com/</a:t>
              </a:r>
            </a:p>
            <a:p>
              <a:pPr algn="ctr"/>
              <a:r>
                <a:rPr lang="en-GB" dirty="0" err="1">
                  <a:solidFill>
                    <a:srgbClr val="FFFFFF"/>
                  </a:solidFill>
                </a:rPr>
                <a:t>EUClimateAction</a:t>
              </a:r>
              <a:endParaRPr lang="en-GB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3577" y="3546431"/>
            <a:ext cx="1626781" cy="1394737"/>
            <a:chOff x="-288118" y="4486940"/>
            <a:chExt cx="1626781" cy="1394737"/>
          </a:xfrm>
        </p:grpSpPr>
        <p:pic>
          <p:nvPicPr>
            <p:cNvPr id="2" name="Picture 1">
              <a:hlinkClick r:id="rId11"/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272" y="4486940"/>
              <a:ext cx="720000" cy="72000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-288118" y="5420012"/>
              <a:ext cx="16267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FF"/>
                  </a:solidFill>
                </a:rPr>
                <a:t>ec.europa.eu/</a:t>
              </a:r>
              <a:endParaRPr lang="el-GR" dirty="0">
                <a:solidFill>
                  <a:srgbClr val="FFFFFF"/>
                </a:solidFill>
              </a:endParaRPr>
            </a:p>
            <a:p>
              <a:pPr algn="ctr"/>
              <a:r>
                <a:rPr lang="en-GB" dirty="0" err="1">
                  <a:solidFill>
                    <a:srgbClr val="FFFFFF"/>
                  </a:solidFill>
                </a:rPr>
                <a:t>clima</a:t>
              </a:r>
              <a:r>
                <a:rPr lang="en-GB" dirty="0">
                  <a:solidFill>
                    <a:srgbClr val="FFFFFF"/>
                  </a:solidFill>
                </a:rPr>
                <a:t>/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336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 xmlns:mv="urn:schemas-microsoft-com:mac:vml">
      <mp:transition xmlns:mp="http://schemas.microsoft.com/office/mac/powerpoint/2008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373063" y="1025525"/>
            <a:ext cx="8469312" cy="9366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r>
              <a:rPr lang="en-GB" altLang="en-US" sz="2400" dirty="0"/>
              <a:t>The Paris Agreement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867883" y="2937685"/>
          <a:ext cx="4013200" cy="362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Rectangle 11"/>
          <p:cNvSpPr/>
          <p:nvPr/>
        </p:nvSpPr>
        <p:spPr bwMode="auto">
          <a:xfrm>
            <a:off x="373063" y="1493838"/>
            <a:ext cx="8585200" cy="7112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 marL="3175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  <a:defRPr/>
            </a:pPr>
            <a:endParaRPr lang="en-US" altLang="en-US" sz="1400" b="1" i="0">
              <a:solidFill>
                <a:srgbClr val="31942E"/>
              </a:solidFill>
              <a:cs typeface="Arial" charset="0"/>
            </a:endParaRPr>
          </a:p>
        </p:txBody>
      </p:sp>
      <p:sp>
        <p:nvSpPr>
          <p:cNvPr id="16389" name="TextBox 2"/>
          <p:cNvSpPr txBox="1">
            <a:spLocks noChangeArrowheads="1"/>
          </p:cNvSpPr>
          <p:nvPr/>
        </p:nvSpPr>
        <p:spPr bwMode="auto">
          <a:xfrm>
            <a:off x="286643" y="1988840"/>
            <a:ext cx="8605837" cy="443198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22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257300" indent="-3429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9FBA"/>
              </a:buClr>
              <a:buSzPct val="151000"/>
            </a:pPr>
            <a:r>
              <a:rPr lang="en-GB" altLang="en-US" sz="2000" b="1" i="0" dirty="0">
                <a:cs typeface="Arial" charset="0"/>
              </a:rPr>
              <a:t>Ambitious long-term goals</a:t>
            </a:r>
          </a:p>
          <a:p>
            <a:pPr eaLnBrk="1" hangingPunct="1">
              <a:spcBef>
                <a:spcPct val="0"/>
              </a:spcBef>
              <a:buClr>
                <a:srgbClr val="009FBA"/>
              </a:buClr>
              <a:buSzPct val="50000"/>
              <a:buFontTx/>
              <a:buNone/>
            </a:pPr>
            <a:endParaRPr lang="en-GB" altLang="en-US" sz="1200" b="1" i="0" dirty="0">
              <a:cs typeface="Arial" charset="0"/>
            </a:endParaRP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GB" altLang="en-US" b="0" dirty="0">
                <a:cs typeface="Arial" charset="0"/>
              </a:rPr>
              <a:t>limit temperature increase well-below 2°C</a:t>
            </a:r>
          </a:p>
          <a:p>
            <a:pPr lvl="1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en-GB" altLang="en-US" b="0" dirty="0">
                <a:cs typeface="Arial" charset="0"/>
              </a:rPr>
              <a:t>pursue 1.5°C</a:t>
            </a:r>
          </a:p>
          <a:p>
            <a:pPr lvl="2" eaLnBrk="1" hangingPunct="1">
              <a:spcBef>
                <a:spcPct val="0"/>
              </a:spcBef>
              <a:buClr>
                <a:srgbClr val="009FBA"/>
              </a:buClr>
              <a:buFont typeface="Wingdings" pitchFamily="2" charset="2"/>
              <a:buChar char="§"/>
            </a:pPr>
            <a:endParaRPr lang="en-GB" altLang="en-US" sz="2000" b="1" dirty="0"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009FBA"/>
              </a:buClr>
              <a:buSzPct val="151000"/>
            </a:pPr>
            <a:r>
              <a:rPr lang="en-GB" altLang="en-US" sz="2000" b="1" i="0" dirty="0">
                <a:cs typeface="Arial" charset="0"/>
              </a:rPr>
              <a:t>Universal agreement based on more than 190 nationally determined contributions (NDCs)</a:t>
            </a:r>
          </a:p>
          <a:p>
            <a:pPr eaLnBrk="1" hangingPunct="1">
              <a:spcBef>
                <a:spcPct val="0"/>
              </a:spcBef>
              <a:buClr>
                <a:srgbClr val="009FBA"/>
              </a:buClr>
              <a:buSzPct val="151000"/>
            </a:pPr>
            <a:endParaRPr lang="en-GB" altLang="en-US" sz="1000" b="1" i="0" dirty="0">
              <a:cs typeface="Arial" charset="0"/>
            </a:endParaRPr>
          </a:p>
          <a:p>
            <a:pPr lvl="1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de-AT" altLang="en-US" b="0" dirty="0">
                <a:cs typeface="Arial" charset="0"/>
              </a:rPr>
              <a:t>"</a:t>
            </a:r>
            <a:r>
              <a:rPr lang="de-AT" altLang="en-US" b="0" dirty="0" err="1">
                <a:cs typeface="Arial" charset="0"/>
              </a:rPr>
              <a:t>Bottom-up</a:t>
            </a:r>
            <a:r>
              <a:rPr lang="de-AT" altLang="en-US" b="0" dirty="0">
                <a:cs typeface="Arial" charset="0"/>
              </a:rPr>
              <a:t>" </a:t>
            </a:r>
            <a:r>
              <a:rPr lang="de-AT" altLang="en-US" b="0" dirty="0" err="1">
                <a:cs typeface="Arial" charset="0"/>
              </a:rPr>
              <a:t>approach</a:t>
            </a:r>
            <a:r>
              <a:rPr lang="de-AT" altLang="en-US" b="0" dirty="0">
                <a:cs typeface="Arial" charset="0"/>
              </a:rPr>
              <a:t> </a:t>
            </a:r>
            <a:r>
              <a:rPr lang="de-AT" altLang="en-US" b="0" dirty="0" err="1">
                <a:cs typeface="Arial" charset="0"/>
              </a:rPr>
              <a:t>where</a:t>
            </a:r>
            <a:r>
              <a:rPr lang="de-AT" altLang="en-US" b="0" dirty="0">
                <a:cs typeface="Arial" charset="0"/>
              </a:rPr>
              <a:t> all countries </a:t>
            </a:r>
            <a:r>
              <a:rPr lang="de-AT" altLang="en-US" b="0" dirty="0" err="1">
                <a:cs typeface="Arial" charset="0"/>
              </a:rPr>
              <a:t>define</a:t>
            </a:r>
            <a:r>
              <a:rPr lang="de-AT" altLang="en-US" b="0" dirty="0">
                <a:cs typeface="Arial" charset="0"/>
              </a:rPr>
              <a:t> </a:t>
            </a:r>
            <a:r>
              <a:rPr lang="de-AT" altLang="en-US" b="0" dirty="0" err="1">
                <a:cs typeface="Arial" charset="0"/>
              </a:rPr>
              <a:t>their</a:t>
            </a:r>
            <a:r>
              <a:rPr lang="de-AT" altLang="en-US" b="0" dirty="0">
                <a:cs typeface="Arial" charset="0"/>
              </a:rPr>
              <a:t> </a:t>
            </a:r>
            <a:r>
              <a:rPr lang="de-AT" altLang="en-US" b="0" dirty="0" err="1">
                <a:cs typeface="Arial" charset="0"/>
              </a:rPr>
              <a:t>contributions</a:t>
            </a:r>
            <a:endParaRPr lang="de-AT" altLang="en-US" b="0" dirty="0">
              <a:cs typeface="Arial" charset="0"/>
            </a:endParaRPr>
          </a:p>
          <a:p>
            <a:pPr lvl="1" algn="just" eaLnBrk="1" hangingPunct="1">
              <a:spcBef>
                <a:spcPct val="0"/>
              </a:spcBef>
              <a:buFont typeface="Wingdings" pitchFamily="2" charset="2"/>
              <a:buChar char="§"/>
            </a:pPr>
            <a:r>
              <a:rPr lang="de-AT" altLang="en-US" b="0" dirty="0">
                <a:cs typeface="Arial" charset="0"/>
              </a:rPr>
              <a:t>Contrary to Kyoto-Protocol where targets were defined "top-down„</a:t>
            </a:r>
          </a:p>
          <a:p>
            <a:pPr lvl="2" eaLnBrk="1" hangingPunct="1">
              <a:spcBef>
                <a:spcPct val="0"/>
              </a:spcBef>
              <a:buClr>
                <a:srgbClr val="009FBA"/>
              </a:buClr>
              <a:buFont typeface="Wingdings" pitchFamily="2" charset="2"/>
              <a:buChar char="§"/>
            </a:pPr>
            <a:endParaRPr lang="en-GB" altLang="en-US" sz="2000" b="1" dirty="0">
              <a:cs typeface="Arial" charset="0"/>
            </a:endParaRPr>
          </a:p>
          <a:p>
            <a:pPr eaLnBrk="1" hangingPunct="1">
              <a:spcBef>
                <a:spcPct val="0"/>
              </a:spcBef>
              <a:buClr>
                <a:srgbClr val="009FBA"/>
              </a:buClr>
              <a:buSzPct val="151000"/>
            </a:pPr>
            <a:r>
              <a:rPr lang="en-GB" altLang="en-US" sz="2000" b="1" i="0" dirty="0">
                <a:cs typeface="Arial" charset="0"/>
              </a:rPr>
              <a:t>Paris Rulebook from COP24 in Katowice</a:t>
            </a:r>
          </a:p>
          <a:p>
            <a:pPr lvl="1" eaLnBrk="1" hangingPunct="1">
              <a:spcBef>
                <a:spcPct val="0"/>
              </a:spcBef>
              <a:buSzPct val="100000"/>
              <a:buFont typeface="Wingdings" panose="05000000000000000000" pitchFamily="2" charset="2"/>
              <a:buChar char="§"/>
            </a:pPr>
            <a:r>
              <a:rPr lang="de-AT" altLang="en-US" b="0" dirty="0">
                <a:cs typeface="Arial" charset="0"/>
              </a:rPr>
              <a:t>General binding set of rules for all parties</a:t>
            </a:r>
          </a:p>
        </p:txBody>
      </p:sp>
      <p:sp>
        <p:nvSpPr>
          <p:cNvPr id="1639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fld id="{539570EC-52A5-41D5-8F76-65955E942E12}" type="slidenum">
              <a:rPr lang="en-GB" altLang="en-US" sz="1400" b="0" i="0">
                <a:solidFill>
                  <a:srgbClr val="000000"/>
                </a:solidFill>
                <a:latin typeface="Arial" charset="0"/>
              </a:rPr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400" b="0" i="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40146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8856984" cy="936625"/>
          </a:xfrm>
        </p:spPr>
        <p:txBody>
          <a:bodyPr/>
          <a:lstStyle/>
          <a:p>
            <a:pPr algn="ctr"/>
            <a:r>
              <a:rPr lang="en-GB" sz="2400" dirty="0"/>
              <a:t>Impact of Paris Agreement</a:t>
            </a: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b="19115"/>
          <a:stretch/>
        </p:blipFill>
        <p:spPr>
          <a:xfrm>
            <a:off x="1187624" y="1988840"/>
            <a:ext cx="6696744" cy="3970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54463" y="6037838"/>
            <a:ext cx="56886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World GHG emissions (total excl. sinks); percent change in emission intensity per unit of GDP; gap to stay below 2°C, POLES-JRC model</a:t>
            </a:r>
          </a:p>
        </p:txBody>
      </p:sp>
    </p:spTree>
    <p:extLst>
      <p:ext uri="{BB962C8B-B14F-4D97-AF65-F5344CB8AC3E}">
        <p14:creationId xmlns:p14="http://schemas.microsoft.com/office/powerpoint/2010/main" val="2697316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>
            <a:extLst>
              <a:ext uri="{FF2B5EF4-FFF2-40B4-BE49-F238E27FC236}">
                <a16:creationId xmlns:a16="http://schemas.microsoft.com/office/drawing/2014/main" id="{D4E62ED7-7AEF-4AC3-A775-8600EFBF825E}"/>
              </a:ext>
            </a:extLst>
          </p:cNvPr>
          <p:cNvSpPr txBox="1">
            <a:spLocks/>
          </p:cNvSpPr>
          <p:nvPr/>
        </p:nvSpPr>
        <p:spPr bwMode="auto">
          <a:xfrm>
            <a:off x="9402" y="1402820"/>
            <a:ext cx="9144000" cy="87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kern="0" dirty="0">
                <a:solidFill>
                  <a:srgbClr val="0F5494"/>
                </a:solidFill>
                <a:latin typeface="+mj-lt"/>
              </a:rPr>
              <a:t>June 2018 agreed headline targets of the 2030 climate and energy framework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B2002F3-158B-46A7-A601-572353A7406B}"/>
              </a:ext>
            </a:extLst>
          </p:cNvPr>
          <p:cNvGrpSpPr/>
          <p:nvPr/>
        </p:nvGrpSpPr>
        <p:grpSpPr>
          <a:xfrm>
            <a:off x="-252536" y="2375237"/>
            <a:ext cx="9217026" cy="4438139"/>
            <a:chOff x="-261938" y="2127613"/>
            <a:chExt cx="9217026" cy="4438139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585A616-0A16-4D26-8163-C4B695B71B89}"/>
                </a:ext>
              </a:extLst>
            </p:cNvPr>
            <p:cNvCxnSpPr/>
            <p:nvPr/>
          </p:nvCxnSpPr>
          <p:spPr>
            <a:xfrm flipH="1" flipV="1">
              <a:off x="6618288" y="3545251"/>
              <a:ext cx="1144587" cy="581025"/>
            </a:xfrm>
            <a:prstGeom prst="line">
              <a:avLst/>
            </a:prstGeom>
            <a:ln w="38100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15">
              <a:extLst>
                <a:ext uri="{FF2B5EF4-FFF2-40B4-BE49-F238E27FC236}">
                  <a16:creationId xmlns:a16="http://schemas.microsoft.com/office/drawing/2014/main" id="{BD09F2D5-E12A-4270-BDC5-0866A765C8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52500" y="2305413"/>
              <a:ext cx="1800225" cy="1771650"/>
              <a:chOff x="1896462" y="2184630"/>
              <a:chExt cx="1118804" cy="1285982"/>
            </a:xfrm>
          </p:grpSpPr>
          <p:sp>
            <p:nvSpPr>
              <p:cNvPr id="53" name="Hexagon 16">
                <a:extLst>
                  <a:ext uri="{FF2B5EF4-FFF2-40B4-BE49-F238E27FC236}">
                    <a16:creationId xmlns:a16="http://schemas.microsoft.com/office/drawing/2014/main" id="{83A55CA5-8886-46EF-97A9-737D73474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812873" y="2268219"/>
                <a:ext cx="1285982" cy="1118804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BBDFFF"/>
              </a:solidFill>
              <a:ln w="25400" algn="ctr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1800" kern="0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54" name="Hexagon 4">
                <a:extLst>
                  <a:ext uri="{FF2B5EF4-FFF2-40B4-BE49-F238E27FC236}">
                    <a16:creationId xmlns:a16="http://schemas.microsoft.com/office/drawing/2014/main" id="{0EC609D6-04DD-489F-9DA4-142008DFA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090" y="2385133"/>
                <a:ext cx="769548" cy="8849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 defTabSz="1600200" fontAlgn="auto">
                  <a:lnSpc>
                    <a:spcPct val="90000"/>
                  </a:lnSpc>
                  <a:spcBef>
                    <a:spcPts val="0"/>
                  </a:spcBef>
                  <a:spcAft>
                    <a:spcPct val="35000"/>
                  </a:spcAft>
                  <a:defRPr/>
                </a:pPr>
                <a:endParaRPr lang="en-GB" sz="3600" kern="0" dirty="0">
                  <a:solidFill>
                    <a:srgbClr val="FFFFFF"/>
                  </a:solidFill>
                  <a:latin typeface="Verdana Bold" pitchFamily="34" charset="0"/>
                </a:endParaRPr>
              </a:p>
            </p:txBody>
          </p:sp>
        </p:grpSp>
        <p:sp>
          <p:nvSpPr>
            <p:cNvPr id="33" name="Hexagon 8">
              <a:extLst>
                <a:ext uri="{FF2B5EF4-FFF2-40B4-BE49-F238E27FC236}">
                  <a16:creationId xmlns:a16="http://schemas.microsoft.com/office/drawing/2014/main" id="{5AC6FE35-EECC-4BAB-92CA-2F448B64E3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849563" y="2291134"/>
              <a:ext cx="1771650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D7E4BD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4" name="Hexagon 9">
              <a:extLst>
                <a:ext uri="{FF2B5EF4-FFF2-40B4-BE49-F238E27FC236}">
                  <a16:creationId xmlns:a16="http://schemas.microsoft.com/office/drawing/2014/main" id="{7585CADF-BE30-43E5-9717-C7DA5E2044B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729163" y="2291125"/>
              <a:ext cx="1771650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DEADA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5" name="Hexagon 10">
              <a:extLst>
                <a:ext uri="{FF2B5EF4-FFF2-40B4-BE49-F238E27FC236}">
                  <a16:creationId xmlns:a16="http://schemas.microsoft.com/office/drawing/2014/main" id="{86BE8C9D-C249-4BFD-819C-CB5E19CE105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542257" y="3587319"/>
              <a:ext cx="1773238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558ED5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6" name="Hexagon 35">
              <a:extLst>
                <a:ext uri="{FF2B5EF4-FFF2-40B4-BE49-F238E27FC236}">
                  <a16:creationId xmlns:a16="http://schemas.microsoft.com/office/drawing/2014/main" id="{B2897F0A-6003-4FE9-970C-2681C071DDB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421857" y="3587319"/>
              <a:ext cx="1773238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92D05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7" name="Hexagon 12">
              <a:extLst>
                <a:ext uri="{FF2B5EF4-FFF2-40B4-BE49-F238E27FC236}">
                  <a16:creationId xmlns:a16="http://schemas.microsoft.com/office/drawing/2014/main" id="{684661D1-0A4F-493F-ACAD-C1221861953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04632" y="3587319"/>
              <a:ext cx="1773238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AC090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38" name="Left Brace 37">
              <a:extLst>
                <a:ext uri="{FF2B5EF4-FFF2-40B4-BE49-F238E27FC236}">
                  <a16:creationId xmlns:a16="http://schemas.microsoft.com/office/drawing/2014/main" id="{62A973CF-6931-4C9B-BE18-8074A2D4B247}"/>
                </a:ext>
              </a:extLst>
            </p:cNvPr>
            <p:cNvSpPr/>
            <p:nvPr/>
          </p:nvSpPr>
          <p:spPr>
            <a:xfrm rot="16200000">
              <a:off x="4141788" y="2176711"/>
              <a:ext cx="555625" cy="7786688"/>
            </a:xfrm>
            <a:prstGeom prst="leftBrace">
              <a:avLst/>
            </a:prstGeom>
            <a:noFill/>
            <a:ln w="69850" cap="flat" cmpd="sng" algn="ctr">
              <a:solidFill>
                <a:srgbClr val="31942E"/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kern="0" dirty="0">
                <a:solidFill>
                  <a:srgbClr val="00B050"/>
                </a:solidFill>
                <a:latin typeface="Verdana Bold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D0BB157D-78C7-4ACA-8584-8E99D623753B}"/>
                </a:ext>
              </a:extLst>
            </p:cNvPr>
            <p:cNvSpPr/>
            <p:nvPr/>
          </p:nvSpPr>
          <p:spPr>
            <a:xfrm>
              <a:off x="-261938" y="2994388"/>
              <a:ext cx="1498601" cy="4000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BE" sz="2000" dirty="0">
                  <a:solidFill>
                    <a:srgbClr val="31942E"/>
                  </a:solidFill>
                  <a:latin typeface="Verdana"/>
                  <a:ea typeface="+mj-ea"/>
                  <a:cs typeface="Arial" pitchFamily="34" charset="0"/>
                </a:rPr>
                <a:t>2020</a:t>
              </a:r>
              <a:endParaRPr lang="en-GB" sz="2000" dirty="0">
                <a:solidFill>
                  <a:srgbClr val="31942E"/>
                </a:solidFill>
                <a:latin typeface="Verdana"/>
                <a:ea typeface="+mj-ea"/>
                <a:cs typeface="Arial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D5903AF-619B-4CBF-B6A0-DA4076A70456}"/>
                </a:ext>
              </a:extLst>
            </p:cNvPr>
            <p:cNvSpPr/>
            <p:nvPr/>
          </p:nvSpPr>
          <p:spPr>
            <a:xfrm>
              <a:off x="-261938" y="4248513"/>
              <a:ext cx="1498601" cy="4000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BE" sz="2000" dirty="0">
                  <a:solidFill>
                    <a:srgbClr val="31942E"/>
                  </a:solidFill>
                  <a:latin typeface="Verdana"/>
                  <a:ea typeface="+mj-ea"/>
                  <a:cs typeface="Arial" pitchFamily="34" charset="0"/>
                </a:rPr>
                <a:t>2030</a:t>
              </a:r>
              <a:endParaRPr lang="en-GB" sz="2000" dirty="0">
                <a:solidFill>
                  <a:srgbClr val="31942E"/>
                </a:solidFill>
                <a:latin typeface="Verdana"/>
                <a:ea typeface="+mj-ea"/>
                <a:cs typeface="Arial" pitchFamily="34" charset="0"/>
              </a:endParaRPr>
            </a:p>
          </p:txBody>
        </p:sp>
        <p:sp>
          <p:nvSpPr>
            <p:cNvPr id="41" name="Rectangle 24">
              <a:extLst>
                <a:ext uri="{FF2B5EF4-FFF2-40B4-BE49-F238E27FC236}">
                  <a16:creationId xmlns:a16="http://schemas.microsoft.com/office/drawing/2014/main" id="{2CB768E1-F6DA-47D5-B922-79FDF3E2A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7687" y="6165642"/>
              <a:ext cx="451728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algn="ctr" eaLnBrk="1" hangingPunct="1"/>
              <a:r>
                <a:rPr lang="en-GB" altLang="en-US" sz="2000" b="1" dirty="0">
                  <a:solidFill>
                    <a:srgbClr val="0C4476"/>
                  </a:solidFill>
                </a:rPr>
                <a:t>Energy Union governance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684D7EA-9721-4A39-8F3D-53D3CCA7D261}"/>
                </a:ext>
              </a:extLst>
            </p:cNvPr>
            <p:cNvSpPr/>
            <p:nvPr/>
          </p:nvSpPr>
          <p:spPr>
            <a:xfrm>
              <a:off x="1033463" y="2770551"/>
              <a:ext cx="1638300" cy="8302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C4476"/>
                  </a:solidFill>
                  <a:latin typeface="Verdana"/>
                </a:rPr>
                <a:t>-20 % </a:t>
              </a:r>
              <a:r>
                <a:rPr lang="fr-BE" sz="1400" b="1" kern="0" dirty="0">
                  <a:solidFill>
                    <a:srgbClr val="0C4476"/>
                  </a:solidFill>
                  <a:latin typeface="Verdana"/>
                </a:rPr>
                <a:t>Greenhouse Gas Emissions</a:t>
              </a:r>
              <a:endParaRPr lang="en-GB" sz="1400" b="1" kern="0" dirty="0">
                <a:solidFill>
                  <a:srgbClr val="0C4476"/>
                </a:solidFill>
                <a:latin typeface="Verdana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3566BD6-1315-4206-825A-FAD36B06ECC2}"/>
                </a:ext>
              </a:extLst>
            </p:cNvPr>
            <p:cNvSpPr/>
            <p:nvPr/>
          </p:nvSpPr>
          <p:spPr>
            <a:xfrm>
              <a:off x="3048000" y="2770551"/>
              <a:ext cx="1371600" cy="8302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C4476"/>
                  </a:solidFill>
                  <a:latin typeface="Verdana"/>
                </a:rPr>
                <a:t>20% </a:t>
              </a:r>
              <a:r>
                <a:rPr lang="fr-BE" sz="1400" b="1" kern="0" dirty="0">
                  <a:solidFill>
                    <a:srgbClr val="0C4476"/>
                  </a:solidFill>
                  <a:latin typeface="Verdana"/>
                </a:rPr>
                <a:t>Renewable Energy</a:t>
              </a:r>
              <a:endParaRPr lang="en-GB" sz="1400" b="1" kern="0" dirty="0">
                <a:solidFill>
                  <a:srgbClr val="0C4476"/>
                </a:solidFill>
                <a:latin typeface="Verdana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B9DD4C8-2B8A-4ECA-870D-676C24B17C63}"/>
                </a:ext>
              </a:extLst>
            </p:cNvPr>
            <p:cNvSpPr/>
            <p:nvPr/>
          </p:nvSpPr>
          <p:spPr>
            <a:xfrm>
              <a:off x="4797425" y="2770551"/>
              <a:ext cx="1617663" cy="83026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2000" b="1" kern="0" dirty="0">
                  <a:solidFill>
                    <a:srgbClr val="0C4476"/>
                  </a:solidFill>
                  <a:latin typeface="Verdana"/>
                </a:rPr>
                <a:t>20 % </a:t>
              </a:r>
              <a:r>
                <a:rPr lang="fr-BE" sz="1400" b="1" kern="0" dirty="0">
                  <a:solidFill>
                    <a:srgbClr val="0C4476"/>
                  </a:solidFill>
                  <a:latin typeface="Verdana"/>
                </a:rPr>
                <a:t>Energy Efficiency</a:t>
              </a:r>
              <a:endParaRPr lang="en-GB" sz="1400" b="1" kern="0" dirty="0">
                <a:solidFill>
                  <a:srgbClr val="0C4476"/>
                </a:solidFill>
                <a:latin typeface="Verdana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4A6FB33-93F1-4F8D-BF3F-3DF9853DE125}"/>
                </a:ext>
              </a:extLst>
            </p:cNvPr>
            <p:cNvSpPr/>
            <p:nvPr/>
          </p:nvSpPr>
          <p:spPr>
            <a:xfrm>
              <a:off x="1398588" y="3983401"/>
              <a:ext cx="2101850" cy="116955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800" b="1" kern="0" dirty="0">
                  <a:solidFill>
                    <a:srgbClr val="002060"/>
                  </a:solidFill>
                  <a:latin typeface="Verdana"/>
                  <a:sym typeface="Symbol"/>
                </a:rPr>
                <a:t>≤-</a:t>
              </a:r>
              <a:r>
                <a:rPr lang="en-GB" sz="2800" b="1" kern="0" dirty="0">
                  <a:solidFill>
                    <a:srgbClr val="002060"/>
                  </a:solidFill>
                  <a:latin typeface="Verdana"/>
                </a:rPr>
                <a:t>40 % </a:t>
              </a:r>
              <a:r>
                <a:rPr lang="en-GB" sz="1400" kern="0" dirty="0">
                  <a:solidFill>
                    <a:srgbClr val="002060"/>
                  </a:solidFill>
                  <a:latin typeface="Verdana"/>
                </a:rPr>
                <a:t>Greenhouse Gas Emissions (domestic)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0E960ED-99CE-4F17-B001-DCE054DCF129}"/>
                </a:ext>
              </a:extLst>
            </p:cNvPr>
            <p:cNvSpPr/>
            <p:nvPr/>
          </p:nvSpPr>
          <p:spPr>
            <a:xfrm>
              <a:off x="3481388" y="4010388"/>
              <a:ext cx="1652587" cy="9540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BE" sz="2800" b="1" kern="0" dirty="0">
                  <a:solidFill>
                    <a:srgbClr val="002060"/>
                  </a:solidFill>
                  <a:latin typeface="Verdana"/>
                  <a:sym typeface="Symbol"/>
                </a:rPr>
                <a:t></a:t>
              </a:r>
              <a:r>
                <a:rPr lang="fr-BE" sz="2800" b="1" kern="0" dirty="0">
                  <a:solidFill>
                    <a:srgbClr val="002060"/>
                  </a:solidFill>
                  <a:latin typeface="Verdana"/>
                </a:rPr>
                <a:t>32 % </a:t>
              </a:r>
              <a:r>
                <a:rPr lang="fr-BE" sz="1400" kern="0" dirty="0">
                  <a:solidFill>
                    <a:srgbClr val="002060"/>
                  </a:solidFill>
                  <a:latin typeface="Verdana"/>
                </a:rPr>
                <a:t>Renewable Energy</a:t>
              </a:r>
              <a:endParaRPr lang="en-GB" sz="1400" kern="0" dirty="0">
                <a:solidFill>
                  <a:srgbClr val="002060"/>
                </a:solidFill>
                <a:latin typeface="Verdana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448EF5C-5AD3-4008-9034-18976D1C0D45}"/>
                </a:ext>
              </a:extLst>
            </p:cNvPr>
            <p:cNvSpPr/>
            <p:nvPr/>
          </p:nvSpPr>
          <p:spPr>
            <a:xfrm>
              <a:off x="5284788" y="4045313"/>
              <a:ext cx="1812925" cy="8679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defTabSz="13335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fr-BE" sz="2800" b="1" kern="0" dirty="0">
                  <a:solidFill>
                    <a:srgbClr val="002060"/>
                  </a:solidFill>
                  <a:latin typeface="Verdana"/>
                  <a:sym typeface="Symbol"/>
                </a:rPr>
                <a:t></a:t>
              </a:r>
              <a:r>
                <a:rPr lang="fr-BE" sz="2800" b="1" kern="0" dirty="0">
                  <a:solidFill>
                    <a:srgbClr val="002060"/>
                  </a:solidFill>
                  <a:sym typeface="Symbol"/>
                </a:rPr>
                <a:t>32.5</a:t>
              </a:r>
              <a:r>
                <a:rPr lang="fr-BE" sz="2800" b="1" kern="0" dirty="0">
                  <a:solidFill>
                    <a:srgbClr val="002060"/>
                  </a:solidFill>
                </a:rPr>
                <a:t>% </a:t>
              </a:r>
              <a:r>
                <a:rPr lang="en-GB" sz="1400" kern="0" dirty="0">
                  <a:solidFill>
                    <a:srgbClr val="002060"/>
                  </a:solidFill>
                  <a:latin typeface="Verdana"/>
                </a:rPr>
                <a:t>Energy Efficiency</a:t>
              </a:r>
            </a:p>
          </p:txBody>
        </p:sp>
        <p:sp>
          <p:nvSpPr>
            <p:cNvPr id="48" name="Hexagon 47">
              <a:extLst>
                <a:ext uri="{FF2B5EF4-FFF2-40B4-BE49-F238E27FC236}">
                  <a16:creationId xmlns:a16="http://schemas.microsoft.com/office/drawing/2014/main" id="{BB8652BF-615B-4B50-A1EE-8FF8D531666E}"/>
                </a:ext>
              </a:extLst>
            </p:cNvPr>
            <p:cNvSpPr/>
            <p:nvPr/>
          </p:nvSpPr>
          <p:spPr>
            <a:xfrm rot="5400000">
              <a:off x="6737351" y="2113325"/>
              <a:ext cx="1771650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bg1">
                <a:lumMod val="85000"/>
              </a:schemeClr>
            </a:solidFill>
            <a:ln w="254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</a:ln>
            <a:effectLst/>
          </p:spPr>
        </p:sp>
        <p:sp>
          <p:nvSpPr>
            <p:cNvPr id="49" name="Hexagon 26">
              <a:extLst>
                <a:ext uri="{FF2B5EF4-FFF2-40B4-BE49-F238E27FC236}">
                  <a16:creationId xmlns:a16="http://schemas.microsoft.com/office/drawing/2014/main" id="{708D8245-D048-4D6A-B21F-BB1473FB605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7169151" y="3599225"/>
              <a:ext cx="1771650" cy="1800225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4BD97"/>
            </a:solidFill>
            <a:ln w="25400" algn="ctr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eaLnBrk="1" hangingPunct="1"/>
              <a:endParaRPr lang="en-US" altLang="en-US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D02F7942-932F-4204-BDA2-F2ABBF3A7F18}"/>
                </a:ext>
              </a:extLst>
            </p:cNvPr>
            <p:cNvSpPr/>
            <p:nvPr/>
          </p:nvSpPr>
          <p:spPr>
            <a:xfrm>
              <a:off x="6723063" y="2770551"/>
              <a:ext cx="1809750" cy="6159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b="1" kern="0" dirty="0">
                  <a:solidFill>
                    <a:srgbClr val="0C4476"/>
                  </a:solidFill>
                  <a:latin typeface="Verdana"/>
                </a:rPr>
                <a:t>10 % </a:t>
              </a:r>
              <a:r>
                <a:rPr lang="en-US" sz="1400" b="1" kern="0" dirty="0">
                  <a:solidFill>
                    <a:srgbClr val="0C4476"/>
                  </a:solidFill>
                  <a:latin typeface="Verdana"/>
                </a:rPr>
                <a:t>Interconnection</a:t>
              </a:r>
              <a:endParaRPr lang="en-GB" sz="1400" b="1" kern="0" dirty="0">
                <a:solidFill>
                  <a:srgbClr val="0C4476"/>
                </a:solidFill>
                <a:latin typeface="Verdana"/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8E5F7B23-D194-49E9-A995-10174A9F34CF}"/>
                </a:ext>
              </a:extLst>
            </p:cNvPr>
            <p:cNvCxnSpPr/>
            <p:nvPr/>
          </p:nvCxnSpPr>
          <p:spPr>
            <a:xfrm>
              <a:off x="6618288" y="2127613"/>
              <a:ext cx="0" cy="1385888"/>
            </a:xfrm>
            <a:prstGeom prst="line">
              <a:avLst/>
            </a:prstGeom>
            <a:ln w="38100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0528BAB-5684-4175-B30C-13F034F00403}"/>
                </a:ext>
              </a:extLst>
            </p:cNvPr>
            <p:cNvSpPr/>
            <p:nvPr/>
          </p:nvSpPr>
          <p:spPr>
            <a:xfrm>
              <a:off x="7145338" y="4126276"/>
              <a:ext cx="1809750" cy="7386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kern="0" dirty="0">
                  <a:solidFill>
                    <a:srgbClr val="002060"/>
                  </a:solidFill>
                </a:rPr>
                <a:t>15 % </a:t>
              </a:r>
              <a:r>
                <a:rPr lang="en-US" sz="1400" kern="0" dirty="0">
                  <a:solidFill>
                    <a:srgbClr val="002060"/>
                  </a:solidFill>
                </a:rPr>
                <a:t>Interconnection</a:t>
              </a:r>
              <a:endParaRPr lang="en-GB" sz="1400" kern="0" dirty="0">
                <a:solidFill>
                  <a:srgbClr val="002060"/>
                </a:solidFill>
              </a:endParaRPr>
            </a:p>
          </p:txBody>
        </p:sp>
      </p:grpSp>
      <p:sp>
        <p:nvSpPr>
          <p:cNvPr id="55" name="Rounded Rectangular Callout 3">
            <a:extLst>
              <a:ext uri="{FF2B5EF4-FFF2-40B4-BE49-F238E27FC236}">
                <a16:creationId xmlns:a16="http://schemas.microsoft.com/office/drawing/2014/main" id="{A9BB5E90-62B1-4A1F-A8B5-825022FB9DC1}"/>
              </a:ext>
            </a:extLst>
          </p:cNvPr>
          <p:cNvSpPr/>
          <p:nvPr/>
        </p:nvSpPr>
        <p:spPr>
          <a:xfrm>
            <a:off x="2681165" y="5400576"/>
            <a:ext cx="1747837" cy="1012690"/>
          </a:xfrm>
          <a:prstGeom prst="wedgeRoundRectCallout">
            <a:avLst>
              <a:gd name="adj1" fmla="val -51210"/>
              <a:gd name="adj2" fmla="val -83136"/>
              <a:gd name="adj3" fmla="val 16667"/>
            </a:avLst>
          </a:prstGeom>
          <a:solidFill>
            <a:srgbClr val="FFFF00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tx2"/>
                </a:solidFill>
              </a:rPr>
              <a:t>Includes land for the 1</a:t>
            </a:r>
            <a:r>
              <a:rPr lang="en-GB" sz="1600" baseline="30000" dirty="0">
                <a:solidFill>
                  <a:schemeClr val="tx2"/>
                </a:solidFill>
              </a:rPr>
              <a:t>st</a:t>
            </a:r>
            <a:r>
              <a:rPr lang="en-GB" sz="1600" dirty="0">
                <a:solidFill>
                  <a:schemeClr val="tx2"/>
                </a:solidFill>
              </a:rPr>
              <a:t> time</a:t>
            </a:r>
          </a:p>
        </p:txBody>
      </p:sp>
    </p:spTree>
    <p:extLst>
      <p:ext uri="{BB962C8B-B14F-4D97-AF65-F5344CB8AC3E}">
        <p14:creationId xmlns:p14="http://schemas.microsoft.com/office/powerpoint/2010/main" val="2772355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720EC2AF-55E7-4F76-9234-5801E455B6CC}"/>
              </a:ext>
            </a:extLst>
          </p:cNvPr>
          <p:cNvSpPr/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BE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22979CBE-82D7-4DB3-96BE-5267E25047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178718"/>
              </p:ext>
            </p:extLst>
          </p:nvPr>
        </p:nvGraphicFramePr>
        <p:xfrm>
          <a:off x="35496" y="493853"/>
          <a:ext cx="9036496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1248420-861D-4EA7-8E46-C8FD32ED334B}"/>
              </a:ext>
            </a:extLst>
          </p:cNvPr>
          <p:cNvSpPr txBox="1"/>
          <p:nvPr/>
        </p:nvSpPr>
        <p:spPr>
          <a:xfrm>
            <a:off x="575048" y="781885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i="1" dirty="0">
                <a:solidFill>
                  <a:schemeClr val="tx1"/>
                </a:solidFill>
              </a:rPr>
              <a:t>2030 Climate and Energy Framework</a:t>
            </a: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33FB2F89-2579-47E6-A583-45FBC52333FB}"/>
              </a:ext>
            </a:extLst>
          </p:cNvPr>
          <p:cNvSpPr/>
          <p:nvPr/>
        </p:nvSpPr>
        <p:spPr>
          <a:xfrm>
            <a:off x="35496" y="1257552"/>
            <a:ext cx="9036496" cy="5356981"/>
          </a:xfrm>
          <a:prstGeom prst="roundRect">
            <a:avLst>
              <a:gd name="adj" fmla="val 10000"/>
            </a:avLst>
          </a:prstGeom>
          <a:solidFill>
            <a:srgbClr val="99CCFF"/>
          </a:solidFill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23DC3B-FC1A-4B4F-8EFE-23E25B676406}"/>
              </a:ext>
            </a:extLst>
          </p:cNvPr>
          <p:cNvSpPr txBox="1"/>
          <p:nvPr/>
        </p:nvSpPr>
        <p:spPr>
          <a:xfrm>
            <a:off x="249252" y="1357949"/>
            <a:ext cx="86432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b="1" dirty="0">
                <a:solidFill>
                  <a:schemeClr val="tx1"/>
                </a:solidFill>
                <a:latin typeface="Verdana"/>
                <a:sym typeface="Symbol"/>
              </a:rPr>
              <a:t>-</a:t>
            </a:r>
            <a:r>
              <a:rPr lang="fr-BE" sz="2400" b="1" dirty="0">
                <a:solidFill>
                  <a:schemeClr val="tx1"/>
                </a:solidFill>
                <a:latin typeface="Verdana"/>
              </a:rPr>
              <a:t>40 % </a:t>
            </a:r>
            <a:r>
              <a:rPr lang="en-GB" sz="2400" b="1" dirty="0">
                <a:solidFill>
                  <a:schemeClr val="tx1"/>
                </a:solidFill>
                <a:latin typeface="Verdana"/>
              </a:rPr>
              <a:t>Greenhouse Gas Emissions (domestic EU)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  <a:latin typeface="Verdana"/>
              </a:rPr>
              <a:t>cf. 1990</a:t>
            </a:r>
            <a:endParaRPr lang="en-GB" sz="2400" b="1" dirty="0">
              <a:solidFill>
                <a:schemeClr val="tx1"/>
              </a:solidFill>
            </a:endParaRPr>
          </a:p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662128-D5D3-4F2B-AAEA-C8CB29247FEB}"/>
              </a:ext>
            </a:extLst>
          </p:cNvPr>
          <p:cNvGrpSpPr/>
          <p:nvPr/>
        </p:nvGrpSpPr>
        <p:grpSpPr>
          <a:xfrm>
            <a:off x="79543" y="2066672"/>
            <a:ext cx="3314747" cy="4415557"/>
            <a:chOff x="-30435" y="2534961"/>
            <a:chExt cx="2136745" cy="666689"/>
          </a:xfrm>
        </p:grpSpPr>
        <p:sp>
          <p:nvSpPr>
            <p:cNvPr id="9" name="Rounded Rectangle 6">
              <a:extLst>
                <a:ext uri="{FF2B5EF4-FFF2-40B4-BE49-F238E27FC236}">
                  <a16:creationId xmlns:a16="http://schemas.microsoft.com/office/drawing/2014/main" id="{46CD87BD-77BF-4579-87C1-F20679B942A5}"/>
                </a:ext>
              </a:extLst>
            </p:cNvPr>
            <p:cNvSpPr/>
            <p:nvPr/>
          </p:nvSpPr>
          <p:spPr>
            <a:xfrm flipH="1">
              <a:off x="-30435" y="2534961"/>
              <a:ext cx="2136745" cy="666689"/>
            </a:xfrm>
            <a:prstGeom prst="roundRect">
              <a:avLst/>
            </a:prstGeom>
            <a:solidFill>
              <a:srgbClr val="E6A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>
              <a:extLst>
                <a:ext uri="{FF2B5EF4-FFF2-40B4-BE49-F238E27FC236}">
                  <a16:creationId xmlns:a16="http://schemas.microsoft.com/office/drawing/2014/main" id="{52D6D539-E088-459B-A4A7-7E9BABEC7EB4}"/>
                </a:ext>
              </a:extLst>
            </p:cNvPr>
            <p:cNvSpPr/>
            <p:nvPr/>
          </p:nvSpPr>
          <p:spPr>
            <a:xfrm>
              <a:off x="32545" y="2571811"/>
              <a:ext cx="1998208" cy="6015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0" rIns="144000" bIns="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2000" b="1" dirty="0">
                  <a:solidFill>
                    <a:schemeClr val="tx1"/>
                  </a:solidFill>
                </a:rPr>
                <a:t>ETS</a:t>
              </a:r>
            </a:p>
            <a:p>
              <a:pPr algn="ctr" defTabSz="800100">
                <a:spcAft>
                  <a:spcPct val="35000"/>
                </a:spcAft>
              </a:pPr>
              <a:r>
                <a:rPr lang="es-ES" sz="2000" b="1" dirty="0" err="1">
                  <a:solidFill>
                    <a:schemeClr val="tx1"/>
                  </a:solidFill>
                </a:rPr>
                <a:t>Emission</a:t>
              </a:r>
              <a:r>
                <a:rPr lang="es-ES" sz="2000" b="1" dirty="0">
                  <a:solidFill>
                    <a:schemeClr val="tx1"/>
                  </a:solidFill>
                </a:rPr>
                <a:t> Trading </a:t>
              </a:r>
              <a:r>
                <a:rPr lang="es-ES" sz="2000" b="1" dirty="0" err="1">
                  <a:solidFill>
                    <a:schemeClr val="tx1"/>
                  </a:solidFill>
                </a:rPr>
                <a:t>System</a:t>
              </a:r>
              <a:endParaRPr lang="es-ES" sz="4800" b="1" dirty="0">
                <a:solidFill>
                  <a:schemeClr val="tx1"/>
                </a:solidFill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fr-BE" sz="2000" b="1" dirty="0">
                  <a:solidFill>
                    <a:schemeClr val="tx1"/>
                  </a:solidFill>
                  <a:sym typeface="Symbol"/>
                </a:rPr>
                <a:t>-</a:t>
              </a:r>
              <a:r>
                <a:rPr lang="fr-BE" sz="2000" b="1" dirty="0">
                  <a:solidFill>
                    <a:schemeClr val="tx1"/>
                  </a:solidFill>
                </a:rPr>
                <a:t>43 % 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fr-BE" sz="2000" b="1" dirty="0">
                  <a:solidFill>
                    <a:schemeClr val="tx1"/>
                  </a:solidFill>
                </a:rPr>
                <a:t>cf. 2005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fr-BE" sz="600" b="1" dirty="0">
                  <a:solidFill>
                    <a:schemeClr val="tx1"/>
                  </a:solidFill>
                </a:rPr>
                <a:t> </a:t>
              </a:r>
              <a:r>
                <a:rPr lang="en-US" sz="2000" i="1" dirty="0">
                  <a:solidFill>
                    <a:schemeClr val="tx1"/>
                  </a:solidFill>
                </a:rPr>
                <a:t>Including: Power/Energy Sector and Industry, Aviation</a:t>
              </a:r>
              <a:endParaRPr lang="en-GB" sz="300" dirty="0">
                <a:solidFill>
                  <a:schemeClr val="tx1"/>
                </a:solidFill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s-ES" sz="700" b="1" dirty="0">
                  <a:solidFill>
                    <a:schemeClr val="tx1"/>
                  </a:solidFill>
                </a:rPr>
                <a:t> </a:t>
              </a:r>
              <a:endParaRPr lang="en-GB" sz="7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008E43F-89B4-4493-8B6F-80A10A5D8AF4}"/>
              </a:ext>
            </a:extLst>
          </p:cNvPr>
          <p:cNvGrpSpPr/>
          <p:nvPr/>
        </p:nvGrpSpPr>
        <p:grpSpPr>
          <a:xfrm>
            <a:off x="4369122" y="2148296"/>
            <a:ext cx="4676884" cy="4309337"/>
            <a:chOff x="2670906" y="2511021"/>
            <a:chExt cx="4166479" cy="1003628"/>
          </a:xfrm>
        </p:grpSpPr>
        <p:sp>
          <p:nvSpPr>
            <p:cNvPr id="12" name="Rounded Rectangle 9">
              <a:extLst>
                <a:ext uri="{FF2B5EF4-FFF2-40B4-BE49-F238E27FC236}">
                  <a16:creationId xmlns:a16="http://schemas.microsoft.com/office/drawing/2014/main" id="{1DA5BFC9-3DF1-4DCA-AAC0-464B894EE79E}"/>
                </a:ext>
              </a:extLst>
            </p:cNvPr>
            <p:cNvSpPr/>
            <p:nvPr/>
          </p:nvSpPr>
          <p:spPr>
            <a:xfrm>
              <a:off x="2670906" y="2511021"/>
              <a:ext cx="4154119" cy="1003628"/>
            </a:xfrm>
            <a:prstGeom prst="roundRect">
              <a:avLst/>
            </a:prstGeom>
            <a:solidFill>
              <a:srgbClr val="7DBC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71B20CD1-4200-4521-8206-B8DF19D7FC55}"/>
                </a:ext>
              </a:extLst>
            </p:cNvPr>
            <p:cNvSpPr/>
            <p:nvPr/>
          </p:nvSpPr>
          <p:spPr>
            <a:xfrm>
              <a:off x="2776546" y="2586348"/>
              <a:ext cx="4060839" cy="8621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0" rIns="180000" bIns="0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endParaRPr lang="en-GB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647F6BC1-65A8-4378-AF16-FA7F95595315}"/>
              </a:ext>
            </a:extLst>
          </p:cNvPr>
          <p:cNvSpPr txBox="1"/>
          <p:nvPr/>
        </p:nvSpPr>
        <p:spPr>
          <a:xfrm>
            <a:off x="4141672" y="2211072"/>
            <a:ext cx="4966179" cy="2648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44600">
              <a:lnSpc>
                <a:spcPct val="90000"/>
              </a:lnSpc>
              <a:spcAft>
                <a:spcPct val="35000"/>
              </a:spcAft>
            </a:pPr>
            <a:r>
              <a:rPr lang="es-ES" sz="2400" b="1" dirty="0">
                <a:solidFill>
                  <a:schemeClr val="tx1"/>
                </a:solidFill>
              </a:rPr>
              <a:t>Non-ETS </a:t>
            </a:r>
          </a:p>
          <a:p>
            <a:pPr algn="ctr" defTabSz="1244600">
              <a:lnSpc>
                <a:spcPct val="90000"/>
              </a:lnSpc>
              <a:spcAft>
                <a:spcPct val="35000"/>
              </a:spcAft>
            </a:pPr>
            <a:r>
              <a:rPr lang="es-ES" sz="2400" b="1" dirty="0">
                <a:solidFill>
                  <a:schemeClr val="tx1"/>
                </a:solidFill>
              </a:rPr>
              <a:t>-</a:t>
            </a:r>
            <a:r>
              <a:rPr lang="fr-BE" sz="2400" b="1" dirty="0">
                <a:solidFill>
                  <a:schemeClr val="tx1"/>
                </a:solidFill>
                <a:latin typeface="Verdana"/>
              </a:rPr>
              <a:t>30% cf. 2005</a:t>
            </a:r>
          </a:p>
          <a:p>
            <a:pPr algn="ctr" defTabSz="1244600">
              <a:lnSpc>
                <a:spcPct val="90000"/>
              </a:lnSpc>
              <a:spcAft>
                <a:spcPct val="35000"/>
              </a:spcAft>
            </a:pPr>
            <a:r>
              <a:rPr lang="fr-BE" sz="1200" b="1" dirty="0">
                <a:solidFill>
                  <a:schemeClr val="tx1"/>
                </a:solidFill>
                <a:latin typeface="Verdana"/>
              </a:rPr>
              <a:t> </a:t>
            </a:r>
            <a:r>
              <a:rPr lang="en-US" sz="1200" i="1" dirty="0">
                <a:solidFill>
                  <a:schemeClr val="tx1"/>
                </a:solidFill>
              </a:rPr>
              <a:t>Including: road transport, buildings, waste, agriculture, LULUCF</a:t>
            </a:r>
            <a:endParaRPr lang="en-GB" sz="1200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AFBC0A7-E5B1-48FA-B204-8E44273C81AF}"/>
              </a:ext>
            </a:extLst>
          </p:cNvPr>
          <p:cNvGrpSpPr/>
          <p:nvPr/>
        </p:nvGrpSpPr>
        <p:grpSpPr>
          <a:xfrm>
            <a:off x="4434211" y="3518189"/>
            <a:ext cx="4709789" cy="2655395"/>
            <a:chOff x="2707881" y="3529157"/>
            <a:chExt cx="6537311" cy="36642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1129168-C89D-4AE4-88CC-392BB46D3DF7}"/>
                </a:ext>
              </a:extLst>
            </p:cNvPr>
            <p:cNvSpPr txBox="1"/>
            <p:nvPr/>
          </p:nvSpPr>
          <p:spPr>
            <a:xfrm>
              <a:off x="5447130" y="5887560"/>
              <a:ext cx="1339681" cy="594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tx1"/>
                  </a:solidFill>
                </a:rPr>
                <a:t>Max 280 MtCO2eq</a:t>
              </a:r>
            </a:p>
          </p:txBody>
        </p:sp>
        <p:sp>
          <p:nvSpPr>
            <p:cNvPr id="17" name="Right Arrow 14">
              <a:extLst>
                <a:ext uri="{FF2B5EF4-FFF2-40B4-BE49-F238E27FC236}">
                  <a16:creationId xmlns:a16="http://schemas.microsoft.com/office/drawing/2014/main" id="{0C8F001C-BD85-4F96-BDA9-D4CD4579F5AD}"/>
                </a:ext>
              </a:extLst>
            </p:cNvPr>
            <p:cNvSpPr/>
            <p:nvPr/>
          </p:nvSpPr>
          <p:spPr bwMode="auto">
            <a:xfrm rot="10800000">
              <a:off x="5447131" y="5465384"/>
              <a:ext cx="1339683" cy="367715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C3568E6-4AE1-4E36-B208-00E47DA5FC0E}"/>
                </a:ext>
              </a:extLst>
            </p:cNvPr>
            <p:cNvGrpSpPr/>
            <p:nvPr/>
          </p:nvGrpSpPr>
          <p:grpSpPr>
            <a:xfrm>
              <a:off x="6669019" y="3853721"/>
              <a:ext cx="2576173" cy="3105802"/>
              <a:chOff x="1008673" y="-266830"/>
              <a:chExt cx="2921365" cy="4212391"/>
            </a:xfrm>
          </p:grpSpPr>
          <p:sp>
            <p:nvSpPr>
              <p:cNvPr id="24" name="Rounded Rectangle 21">
                <a:extLst>
                  <a:ext uri="{FF2B5EF4-FFF2-40B4-BE49-F238E27FC236}">
                    <a16:creationId xmlns:a16="http://schemas.microsoft.com/office/drawing/2014/main" id="{FE055ACF-B6C6-482D-BE0E-4D74DA5FC58C}"/>
                  </a:ext>
                </a:extLst>
              </p:cNvPr>
              <p:cNvSpPr/>
              <p:nvPr/>
            </p:nvSpPr>
            <p:spPr>
              <a:xfrm>
                <a:off x="1337426" y="-266830"/>
                <a:ext cx="2263857" cy="3354748"/>
              </a:xfrm>
              <a:prstGeom prst="roundRect">
                <a:avLst>
                  <a:gd name="adj" fmla="val 16670"/>
                </a:avLst>
              </a:prstGeom>
              <a:solidFill>
                <a:srgbClr val="7030A0"/>
              </a:solidFill>
              <a:ln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5" name="Rounded Rectangle 4">
                <a:extLst>
                  <a:ext uri="{FF2B5EF4-FFF2-40B4-BE49-F238E27FC236}">
                    <a16:creationId xmlns:a16="http://schemas.microsoft.com/office/drawing/2014/main" id="{E2EBF66F-54DC-4424-A701-C4A500024AB4}"/>
                  </a:ext>
                </a:extLst>
              </p:cNvPr>
              <p:cNvSpPr/>
              <p:nvPr/>
            </p:nvSpPr>
            <p:spPr>
              <a:xfrm>
                <a:off x="1008673" y="75013"/>
                <a:ext cx="2921365" cy="387054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114300" rIns="68580" bIns="114300" numCol="1" spcCol="1270" anchor="t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2000" b="1" dirty="0">
                    <a:solidFill>
                      <a:schemeClr val="bg1"/>
                    </a:solidFill>
                  </a:rPr>
                  <a:t>LULUCF</a:t>
                </a:r>
              </a:p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2000" b="1" dirty="0">
                    <a:solidFill>
                      <a:schemeClr val="bg1"/>
                    </a:solidFill>
                  </a:rPr>
                  <a:t> </a:t>
                </a:r>
              </a:p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1800" dirty="0">
                    <a:solidFill>
                      <a:schemeClr val="bg1"/>
                    </a:solidFill>
                  </a:rPr>
                  <a:t>"No-Debit"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D974B3-BB92-410A-829E-F71EB4199D17}"/>
                </a:ext>
              </a:extLst>
            </p:cNvPr>
            <p:cNvGrpSpPr/>
            <p:nvPr/>
          </p:nvGrpSpPr>
          <p:grpSpPr>
            <a:xfrm>
              <a:off x="2707881" y="3529157"/>
              <a:ext cx="2639301" cy="3664232"/>
              <a:chOff x="413651" y="-1374856"/>
              <a:chExt cx="3965419" cy="6083366"/>
            </a:xfrm>
          </p:grpSpPr>
          <p:sp>
            <p:nvSpPr>
              <p:cNvPr id="22" name="Rounded Rectangle 19">
                <a:extLst>
                  <a:ext uri="{FF2B5EF4-FFF2-40B4-BE49-F238E27FC236}">
                    <a16:creationId xmlns:a16="http://schemas.microsoft.com/office/drawing/2014/main" id="{E765ACC7-504E-454F-BB6B-EC7AACE5051C}"/>
                  </a:ext>
                </a:extLst>
              </p:cNvPr>
              <p:cNvSpPr/>
              <p:nvPr/>
            </p:nvSpPr>
            <p:spPr>
              <a:xfrm>
                <a:off x="413651" y="-1374856"/>
                <a:ext cx="3965419" cy="6083366"/>
              </a:xfrm>
              <a:prstGeom prst="roundRect">
                <a:avLst>
                  <a:gd name="adj" fmla="val 16670"/>
                </a:avLst>
              </a:prstGeom>
              <a:solidFill>
                <a:srgbClr val="7030A0"/>
              </a:solidFill>
              <a:ln>
                <a:solidFill>
                  <a:schemeClr val="bg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3" name="Rounded Rectangle 4">
                <a:extLst>
                  <a:ext uri="{FF2B5EF4-FFF2-40B4-BE49-F238E27FC236}">
                    <a16:creationId xmlns:a16="http://schemas.microsoft.com/office/drawing/2014/main" id="{AB3D49F1-F2C1-4911-B963-A1CDAC78D386}"/>
                  </a:ext>
                </a:extLst>
              </p:cNvPr>
              <p:cNvSpPr/>
              <p:nvPr/>
            </p:nvSpPr>
            <p:spPr>
              <a:xfrm>
                <a:off x="662928" y="-180348"/>
                <a:ext cx="3565972" cy="369898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8580" tIns="114300" rIns="68580" bIns="114300" numCol="1" spcCol="1270" anchor="t" anchorCtr="0">
                <a:noAutofit/>
              </a:bodyPr>
              <a:lstStyle/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3200" b="1" dirty="0">
                    <a:solidFill>
                      <a:schemeClr val="bg1"/>
                    </a:solidFill>
                  </a:rPr>
                  <a:t>ESR</a:t>
                </a:r>
              </a:p>
              <a:p>
                <a:pPr algn="ctr" defTabSz="8001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en-US" sz="3200" b="1" dirty="0">
                    <a:solidFill>
                      <a:schemeClr val="bg1"/>
                    </a:solidFill>
                  </a:rPr>
                  <a:t>-30%</a:t>
                </a:r>
              </a:p>
            </p:txBody>
          </p:sp>
        </p:grpSp>
        <p:sp>
          <p:nvSpPr>
            <p:cNvPr id="20" name="Right Arrow 17">
              <a:extLst>
                <a:ext uri="{FF2B5EF4-FFF2-40B4-BE49-F238E27FC236}">
                  <a16:creationId xmlns:a16="http://schemas.microsoft.com/office/drawing/2014/main" id="{7BFB5E35-4462-4566-A594-481CAE6FE316}"/>
                </a:ext>
              </a:extLst>
            </p:cNvPr>
            <p:cNvSpPr/>
            <p:nvPr/>
          </p:nvSpPr>
          <p:spPr bwMode="auto">
            <a:xfrm>
              <a:off x="5447130" y="3929670"/>
              <a:ext cx="1401909" cy="855950"/>
            </a:xfrm>
            <a:prstGeom prst="rightArrow">
              <a:avLst/>
            </a:prstGeom>
            <a:solidFill>
              <a:srgbClr val="7030A0"/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A6D590B-ED2A-4768-9C8B-CB53D9BAA44C}"/>
                </a:ext>
              </a:extLst>
            </p:cNvPr>
            <p:cNvSpPr txBox="1"/>
            <p:nvPr/>
          </p:nvSpPr>
          <p:spPr>
            <a:xfrm>
              <a:off x="5347181" y="4645973"/>
              <a:ext cx="1293845" cy="5945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 dirty="0">
                  <a:solidFill>
                    <a:schemeClr val="tx1"/>
                  </a:solidFill>
                </a:rPr>
                <a:t>Full </a:t>
              </a:r>
            </a:p>
            <a:p>
              <a:pPr algn="ctr"/>
              <a:r>
                <a:rPr lang="en-US" sz="1100" b="1" i="1" dirty="0">
                  <a:solidFill>
                    <a:schemeClr val="tx1"/>
                  </a:solidFill>
                </a:rPr>
                <a:t>flexibility</a:t>
              </a:r>
            </a:p>
          </p:txBody>
        </p:sp>
      </p:grpSp>
      <p:sp>
        <p:nvSpPr>
          <p:cNvPr id="26" name="Right Arrow 23">
            <a:extLst>
              <a:ext uri="{FF2B5EF4-FFF2-40B4-BE49-F238E27FC236}">
                <a16:creationId xmlns:a16="http://schemas.microsoft.com/office/drawing/2014/main" id="{E59E5564-14DF-433D-892F-8056B7DF43FB}"/>
              </a:ext>
            </a:extLst>
          </p:cNvPr>
          <p:cNvSpPr/>
          <p:nvPr/>
        </p:nvSpPr>
        <p:spPr bwMode="auto">
          <a:xfrm>
            <a:off x="3455368" y="3764485"/>
            <a:ext cx="813541" cy="275108"/>
          </a:xfrm>
          <a:prstGeom prst="rightArrow">
            <a:avLst/>
          </a:prstGeom>
          <a:solidFill>
            <a:srgbClr val="FFC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87A3B7-606B-42B2-A5E2-2C62E0674735}"/>
              </a:ext>
            </a:extLst>
          </p:cNvPr>
          <p:cNvSpPr/>
          <p:nvPr/>
        </p:nvSpPr>
        <p:spPr>
          <a:xfrm>
            <a:off x="3233805" y="4016155"/>
            <a:ext cx="12961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>
                <a:solidFill>
                  <a:schemeClr val="tx1"/>
                </a:solidFill>
              </a:rPr>
              <a:t>Max 100 MtCO2eq</a:t>
            </a:r>
          </a:p>
        </p:txBody>
      </p:sp>
      <p:sp>
        <p:nvSpPr>
          <p:cNvPr id="28" name="Rounded Rectangular Callout 25">
            <a:extLst>
              <a:ext uri="{FF2B5EF4-FFF2-40B4-BE49-F238E27FC236}">
                <a16:creationId xmlns:a16="http://schemas.microsoft.com/office/drawing/2014/main" id="{2F85EFF6-1F8B-4DDD-9EC3-AA5133BDB80B}"/>
              </a:ext>
            </a:extLst>
          </p:cNvPr>
          <p:cNvSpPr/>
          <p:nvPr/>
        </p:nvSpPr>
        <p:spPr>
          <a:xfrm>
            <a:off x="3635896" y="5750437"/>
            <a:ext cx="1296144" cy="864096"/>
          </a:xfrm>
          <a:prstGeom prst="wedgeRoundRectCallout">
            <a:avLst>
              <a:gd name="adj1" fmla="val 63213"/>
              <a:gd name="adj2" fmla="val -7481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chemeClr val="tx1"/>
                </a:solidFill>
              </a:rPr>
              <a:t>Includes Agricultural Non-CO2 GHG</a:t>
            </a:r>
          </a:p>
        </p:txBody>
      </p:sp>
      <p:sp>
        <p:nvSpPr>
          <p:cNvPr id="31" name="Explosion: 8 Points 30">
            <a:extLst>
              <a:ext uri="{FF2B5EF4-FFF2-40B4-BE49-F238E27FC236}">
                <a16:creationId xmlns:a16="http://schemas.microsoft.com/office/drawing/2014/main" id="{8DD51D5C-4A85-4365-B87C-9DE2802048B3}"/>
              </a:ext>
            </a:extLst>
          </p:cNvPr>
          <p:cNvSpPr/>
          <p:nvPr/>
        </p:nvSpPr>
        <p:spPr bwMode="auto">
          <a:xfrm>
            <a:off x="5054621" y="5545861"/>
            <a:ext cx="2093366" cy="100332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CAP </a:t>
            </a:r>
            <a:r>
              <a:rPr lang="en-US" b="1" dirty="0">
                <a:solidFill>
                  <a:schemeClr val="tx1"/>
                </a:solidFill>
              </a:rPr>
              <a:t>S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trategic Plans</a:t>
            </a:r>
            <a:endParaRPr kumimoji="0" lang="en-B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2" name="Explosion: 8 Points 31">
            <a:extLst>
              <a:ext uri="{FF2B5EF4-FFF2-40B4-BE49-F238E27FC236}">
                <a16:creationId xmlns:a16="http://schemas.microsoft.com/office/drawing/2014/main" id="{091B75B8-C5CE-4AD5-9641-1061F285792F}"/>
              </a:ext>
            </a:extLst>
          </p:cNvPr>
          <p:cNvSpPr/>
          <p:nvPr/>
        </p:nvSpPr>
        <p:spPr bwMode="auto">
          <a:xfrm>
            <a:off x="4120327" y="3330063"/>
            <a:ext cx="2096013" cy="923014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National Energy and Climate Plan</a:t>
            </a:r>
            <a:endParaRPr kumimoji="0" lang="en-BE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534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07D0718D-D4FC-4D2D-8E89-853C14B7A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5827" y="5461739"/>
            <a:ext cx="76327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>
              <a:lnSpc>
                <a:spcPct val="110000"/>
              </a:lnSpc>
              <a:spcBef>
                <a:spcPct val="20000"/>
              </a:spcBef>
            </a:pP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AB85ED2-B0BA-44E0-A678-82EA9AAA923D}"/>
              </a:ext>
            </a:extLst>
          </p:cNvPr>
          <p:cNvSpPr/>
          <p:nvPr/>
        </p:nvSpPr>
        <p:spPr bwMode="auto">
          <a:xfrm>
            <a:off x="467544" y="2153491"/>
            <a:ext cx="3883750" cy="31654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charset="0"/>
              <a:ea typeface="ＭＳ Ｐゴシック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F3369-59C6-4BE4-B3D2-177F6E7DAB2C}"/>
              </a:ext>
            </a:extLst>
          </p:cNvPr>
          <p:cNvSpPr txBox="1"/>
          <p:nvPr/>
        </p:nvSpPr>
        <p:spPr>
          <a:xfrm>
            <a:off x="7808406" y="4525470"/>
            <a:ext cx="1300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B6553"/>
                </a:solidFill>
                <a:latin typeface="Calibri" charset="0"/>
                <a:ea typeface="Calibri" charset="0"/>
                <a:cs typeface="Calibri" charset="0"/>
              </a:rPr>
              <a:t>All human-induced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8A7EC1-2A80-4008-810B-9AACF9C262C0}"/>
              </a:ext>
            </a:extLst>
          </p:cNvPr>
          <p:cNvSpPr txBox="1"/>
          <p:nvPr/>
        </p:nvSpPr>
        <p:spPr>
          <a:xfrm>
            <a:off x="467544" y="3792553"/>
            <a:ext cx="14173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Partly</a:t>
            </a:r>
            <a:r>
              <a:rPr lang="en-US" sz="16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rPr>
              <a:t> human induced (linked to global natural carbon cycle)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C4BAAA5-3437-4ABF-9C12-DB34B7806755}"/>
              </a:ext>
            </a:extLst>
          </p:cNvPr>
          <p:cNvGrpSpPr/>
          <p:nvPr/>
        </p:nvGrpSpPr>
        <p:grpSpPr>
          <a:xfrm>
            <a:off x="611560" y="1952090"/>
            <a:ext cx="3913253" cy="1642438"/>
            <a:chOff x="251520" y="2295617"/>
            <a:chExt cx="3913253" cy="164243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1FF7CBC-0D12-45BC-A4ED-E7D8FB0D2A4E}"/>
                </a:ext>
              </a:extLst>
            </p:cNvPr>
            <p:cNvSpPr/>
            <p:nvPr/>
          </p:nvSpPr>
          <p:spPr>
            <a:xfrm>
              <a:off x="251520" y="2295617"/>
              <a:ext cx="3913253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Land Use, Land Use Change and Forestry (</a:t>
              </a:r>
              <a:r>
                <a:rPr lang="en-US" sz="2000" b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LULUCF</a:t>
              </a:r>
              <a:r>
                <a:rPr lang="en-US" sz="2000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)</a:t>
              </a:r>
              <a:r>
                <a:rPr lang="en-US" sz="2000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  <a:sym typeface="Wingdings"/>
                </a:rPr>
                <a:t>: </a:t>
              </a:r>
              <a:r>
                <a:rPr lang="en-US" sz="2400" i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CO</a:t>
              </a:r>
              <a:r>
                <a:rPr lang="en-US" sz="2400" i="1" baseline="-25000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2</a:t>
              </a: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B1459510-2512-42D0-893A-00A1186E54BE}"/>
                </a:ext>
              </a:extLst>
            </p:cNvPr>
            <p:cNvSpPr/>
            <p:nvPr/>
          </p:nvSpPr>
          <p:spPr bwMode="auto">
            <a:xfrm rot="10580746">
              <a:off x="1124567" y="2692611"/>
              <a:ext cx="886024" cy="1245444"/>
            </a:xfrm>
            <a:prstGeom prst="arc">
              <a:avLst>
                <a:gd name="adj1" fmla="val 16200000"/>
                <a:gd name="adj2" fmla="val 1973219"/>
              </a:avLst>
            </a:prstGeom>
            <a:noFill/>
            <a:ln w="76200">
              <a:solidFill>
                <a:srgbClr val="00B0F0"/>
              </a:solidFill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478B24D-C198-4A9E-86C9-AEB74E134BB1}"/>
              </a:ext>
            </a:extLst>
          </p:cNvPr>
          <p:cNvGrpSpPr/>
          <p:nvPr/>
        </p:nvGrpSpPr>
        <p:grpSpPr>
          <a:xfrm>
            <a:off x="5220072" y="1571875"/>
            <a:ext cx="3011513" cy="2794915"/>
            <a:chOff x="4860032" y="1915402"/>
            <a:chExt cx="3011513" cy="2794915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52321E2-F437-48D0-BA0C-9C8FABA7B81B}"/>
                </a:ext>
              </a:extLst>
            </p:cNvPr>
            <p:cNvSpPr/>
            <p:nvPr/>
          </p:nvSpPr>
          <p:spPr>
            <a:xfrm>
              <a:off x="4860032" y="2223609"/>
              <a:ext cx="3011513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AGRICULTURE</a:t>
              </a:r>
              <a:r>
                <a:rPr lang="en-US" sz="2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n-US" sz="2400" b="1" i="1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non-CO</a:t>
              </a:r>
              <a:r>
                <a:rPr lang="en-US" sz="2400" b="1" i="1" baseline="-25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2</a:t>
              </a:r>
              <a:r>
                <a:rPr lang="en-US" sz="2000" i="1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en-US" sz="2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(CH</a:t>
              </a:r>
              <a:r>
                <a:rPr lang="en-US" sz="2000" baseline="-25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4</a:t>
              </a:r>
              <a:r>
                <a:rPr lang="en-US" sz="2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, N</a:t>
              </a:r>
              <a:r>
                <a:rPr lang="en-US" sz="2000" baseline="-25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2</a:t>
              </a:r>
              <a:r>
                <a:rPr lang="en-US" sz="2000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O) – </a:t>
              </a:r>
              <a:r>
                <a:rPr lang="en-US" sz="2000" b="1" dirty="0">
                  <a:solidFill>
                    <a:srgbClr val="FB6553"/>
                  </a:solidFill>
                  <a:latin typeface="Calibri" charset="0"/>
                  <a:ea typeface="Calibri" charset="0"/>
                  <a:cs typeface="Calibri" charset="0"/>
                </a:rPr>
                <a:t>in the ESR</a:t>
              </a: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708C9CD0-C9BD-4B20-A8D6-8DB8675F4D9E}"/>
                </a:ext>
              </a:extLst>
            </p:cNvPr>
            <p:cNvSpPr/>
            <p:nvPr/>
          </p:nvSpPr>
          <p:spPr bwMode="auto">
            <a:xfrm rot="10098137" flipH="1">
              <a:off x="6582407" y="1915402"/>
              <a:ext cx="1012759" cy="2794915"/>
            </a:xfrm>
            <a:prstGeom prst="arc">
              <a:avLst>
                <a:gd name="adj1" fmla="val 16200000"/>
                <a:gd name="adj2" fmla="val 1973219"/>
              </a:avLst>
            </a:prstGeom>
            <a:noFill/>
            <a:ln w="76200">
              <a:solidFill>
                <a:srgbClr val="FB6553"/>
              </a:solidFill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  <a:ea typeface="ＭＳ Ｐゴシック" charset="0"/>
              </a:endParaRPr>
            </a:p>
          </p:txBody>
        </p:sp>
      </p:grpSp>
      <p:sp>
        <p:nvSpPr>
          <p:cNvPr id="14" name="Oval 13">
            <a:extLst>
              <a:ext uri="{FF2B5EF4-FFF2-40B4-BE49-F238E27FC236}">
                <a16:creationId xmlns:a16="http://schemas.microsoft.com/office/drawing/2014/main" id="{28088EC0-7F54-4C35-9402-B867C1F2A3E0}"/>
              </a:ext>
            </a:extLst>
          </p:cNvPr>
          <p:cNvSpPr/>
          <p:nvPr/>
        </p:nvSpPr>
        <p:spPr bwMode="auto">
          <a:xfrm>
            <a:off x="600329" y="1990535"/>
            <a:ext cx="4176464" cy="837356"/>
          </a:xfrm>
          <a:prstGeom prst="ellipse">
            <a:avLst/>
          </a:prstGeom>
          <a:noFill/>
          <a:ln w="28575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charset="0"/>
              <a:ea typeface="ＭＳ Ｐゴシック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72EF852-0CAB-4A76-82B7-A2AA1DA99922}"/>
              </a:ext>
            </a:extLst>
          </p:cNvPr>
          <p:cNvGrpSpPr/>
          <p:nvPr/>
        </p:nvGrpSpPr>
        <p:grpSpPr>
          <a:xfrm>
            <a:off x="477259" y="5121569"/>
            <a:ext cx="1417345" cy="1475783"/>
            <a:chOff x="96987" y="5316202"/>
            <a:chExt cx="1417345" cy="147578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A93F968-BE20-4B6B-A668-104A00E40DC5}"/>
                </a:ext>
              </a:extLst>
            </p:cNvPr>
            <p:cNvSpPr txBox="1"/>
            <p:nvPr/>
          </p:nvSpPr>
          <p:spPr>
            <a:xfrm>
              <a:off x="96987" y="5714767"/>
              <a:ext cx="141734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i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Uncertainties?</a:t>
              </a:r>
              <a:endParaRPr lang="en-US" sz="1600" dirty="0">
                <a:solidFill>
                  <a:srgbClr val="0070C0"/>
                </a:solidFill>
                <a:latin typeface="Calibri" charset="0"/>
                <a:ea typeface="Calibri" charset="0"/>
                <a:cs typeface="Calibri" charset="0"/>
              </a:endParaRPr>
            </a:p>
            <a:p>
              <a:pPr algn="r"/>
              <a:r>
                <a:rPr lang="en-US" sz="1600" i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Additionality?</a:t>
              </a:r>
            </a:p>
            <a:p>
              <a:pPr algn="r"/>
              <a:r>
                <a:rPr lang="en-US" sz="1600" i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Permanence?</a:t>
              </a:r>
            </a:p>
            <a:p>
              <a:pPr algn="r"/>
              <a:r>
                <a:rPr lang="en-US" sz="1600" i="1" dirty="0">
                  <a:solidFill>
                    <a:srgbClr val="0070C0"/>
                  </a:solidFill>
                  <a:latin typeface="Calibri" charset="0"/>
                  <a:ea typeface="Calibri" charset="0"/>
                  <a:cs typeface="Calibri" charset="0"/>
                </a:rPr>
                <a:t>Leakage?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2D221249-5703-435C-885B-204F7ED8604B}"/>
                </a:ext>
              </a:extLst>
            </p:cNvPr>
            <p:cNvCxnSpPr/>
            <p:nvPr/>
          </p:nvCxnSpPr>
          <p:spPr bwMode="auto">
            <a:xfrm flipH="1">
              <a:off x="951368" y="5316202"/>
              <a:ext cx="1" cy="374960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pic>
        <p:nvPicPr>
          <p:cNvPr id="18" name="Picture 3">
            <a:extLst>
              <a:ext uri="{FF2B5EF4-FFF2-40B4-BE49-F238E27FC236}">
                <a16:creationId xmlns:a16="http://schemas.microsoft.com/office/drawing/2014/main" id="{67924297-07D9-489B-B4C5-482A24034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7619" y="2799171"/>
            <a:ext cx="5901565" cy="3780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CD815E7-4E1F-4986-BA0F-1F0B0FD83FB1}"/>
              </a:ext>
            </a:extLst>
          </p:cNvPr>
          <p:cNvSpPr/>
          <p:nvPr/>
        </p:nvSpPr>
        <p:spPr>
          <a:xfrm>
            <a:off x="107504" y="1384065"/>
            <a:ext cx="9145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Land use and agriculture in LULUCF </a:t>
            </a:r>
            <a:r>
              <a:rPr lang="en-US" sz="2400" b="1" u="sng" dirty="0"/>
              <a:t>and</a:t>
            </a:r>
            <a:r>
              <a:rPr lang="en-US" sz="2400" b="1" dirty="0"/>
              <a:t> in the ESR </a:t>
            </a:r>
            <a:endParaRPr lang="en-BE" sz="2400" b="1" dirty="0"/>
          </a:p>
        </p:txBody>
      </p:sp>
    </p:spTree>
    <p:extLst>
      <p:ext uri="{BB962C8B-B14F-4D97-AF65-F5344CB8AC3E}">
        <p14:creationId xmlns:p14="http://schemas.microsoft.com/office/powerpoint/2010/main" val="3945630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4076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FFFF"/>
                </a:solidFill>
              </a:rPr>
              <a:t>Accounting for GHG emissions in land-use and forestry</a:t>
            </a:r>
            <a:endParaRPr lang="en-US" sz="2800" b="1" dirty="0">
              <a:solidFill>
                <a:srgbClr val="FFFFFF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710253686"/>
              </p:ext>
            </p:extLst>
          </p:nvPr>
        </p:nvGraphicFramePr>
        <p:xfrm>
          <a:off x="251520" y="2492896"/>
          <a:ext cx="8568952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0440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LULUCF Implementation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2132856"/>
            <a:ext cx="8229600" cy="3529013"/>
          </a:xfrm>
        </p:spPr>
        <p:txBody>
          <a:bodyPr/>
          <a:lstStyle/>
          <a:p>
            <a:pPr>
              <a:buClr>
                <a:srgbClr val="0F5494"/>
              </a:buClr>
            </a:pPr>
            <a:r>
              <a:rPr lang="en-GB" dirty="0" smtClean="0"/>
              <a:t>National Forestry Accounting Plans (NFAP) and Forest Reference Level (FRL)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Improvement of GHG inventories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Use of geospatially-explicit data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Wetlands</a:t>
            </a:r>
          </a:p>
          <a:p>
            <a:pPr>
              <a:buClr>
                <a:srgbClr val="0F5494"/>
              </a:buClr>
            </a:pPr>
            <a:r>
              <a:rPr lang="en-GB" dirty="0" smtClean="0"/>
              <a:t>Link to policies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Effort Sharing Regulation 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Governance Regulation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National Energy and Climate Plans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Biomass use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RED II</a:t>
            </a:r>
          </a:p>
          <a:p>
            <a:pPr lvl="1">
              <a:buClr>
                <a:srgbClr val="0F5494"/>
              </a:buClr>
            </a:pPr>
            <a:r>
              <a:rPr lang="en-GB" dirty="0" smtClean="0"/>
              <a:t>New CAP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75" b="12464"/>
          <a:stretch/>
        </p:blipFill>
        <p:spPr>
          <a:xfrm>
            <a:off x="5971792" y="2879262"/>
            <a:ext cx="2992695" cy="11661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091" b="43102"/>
          <a:stretch/>
        </p:blipFill>
        <p:spPr>
          <a:xfrm>
            <a:off x="5971793" y="4030064"/>
            <a:ext cx="2992695" cy="119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2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7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6_Blan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4353</TotalTime>
  <Words>1330</Words>
  <Application>Microsoft Office PowerPoint</Application>
  <PresentationFormat>On-screen Show (4:3)</PresentationFormat>
  <Paragraphs>245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37" baseType="lpstr">
      <vt:lpstr>ＭＳ Ｐゴシック</vt:lpstr>
      <vt:lpstr>Arial</vt:lpstr>
      <vt:lpstr>Calibri</vt:lpstr>
      <vt:lpstr>Symbol</vt:lpstr>
      <vt:lpstr>Times New Roman</vt:lpstr>
      <vt:lpstr>Verdana</vt:lpstr>
      <vt:lpstr>Verdana Bold</vt:lpstr>
      <vt:lpstr>Wingdings</vt:lpstr>
      <vt:lpstr>5_Blank</vt:lpstr>
      <vt:lpstr>2_Blank</vt:lpstr>
      <vt:lpstr>7_Blank</vt:lpstr>
      <vt:lpstr>4_Blank</vt:lpstr>
      <vt:lpstr>6_Blank</vt:lpstr>
      <vt:lpstr>State of play of the implementation of the LULUCF Regulation and the outcomes of the work on FRL</vt:lpstr>
      <vt:lpstr>The Paris Agreement</vt:lpstr>
      <vt:lpstr>The Paris Agreement</vt:lpstr>
      <vt:lpstr>Impact of Paris Agreement</vt:lpstr>
      <vt:lpstr>PowerPoint Presentation</vt:lpstr>
      <vt:lpstr>PowerPoint Presentation</vt:lpstr>
      <vt:lpstr>PowerPoint Presentation</vt:lpstr>
      <vt:lpstr>PowerPoint Presentation</vt:lpstr>
      <vt:lpstr>LULUCF Implementation</vt:lpstr>
      <vt:lpstr>National Forestry Accounting Plans</vt:lpstr>
      <vt:lpstr>Forest Reference Level</vt:lpstr>
      <vt:lpstr>PowerPoint Presentation</vt:lpstr>
      <vt:lpstr>Forest Reference Level</vt:lpstr>
      <vt:lpstr>LULUCF Expert Group</vt:lpstr>
      <vt:lpstr>LULUCF Expert Group</vt:lpstr>
      <vt:lpstr>SWD: EC technical recommendation</vt:lpstr>
      <vt:lpstr>PowerPoint Presentation</vt:lpstr>
      <vt:lpstr>NFAP/FRL next steps</vt:lpstr>
      <vt:lpstr>Improvement of GHG inventories</vt:lpstr>
      <vt:lpstr>Improvement of GHG inventories</vt:lpstr>
      <vt:lpstr>Use of geospatially-explicit data</vt:lpstr>
      <vt:lpstr>Wetlands (just starting)</vt:lpstr>
      <vt:lpstr>Links to policies</vt:lpstr>
      <vt:lpstr>Thank you!  Visit DG Climate Action online: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allocation to the power sector</dc:title>
  <dc:creator>LANGENBERG Jan Wouter (CLIMA)</dc:creator>
  <cp:lastModifiedBy>FORLIN Valeria (CLIMA)</cp:lastModifiedBy>
  <cp:revision>220</cp:revision>
  <cp:lastPrinted>2015-12-14T14:11:33Z</cp:lastPrinted>
  <dcterms:created xsi:type="dcterms:W3CDTF">2015-02-18T08:33:56Z</dcterms:created>
  <dcterms:modified xsi:type="dcterms:W3CDTF">2019-06-28T12:38:58Z</dcterms:modified>
</cp:coreProperties>
</file>