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56" r:id="rId2"/>
  </p:sldMasterIdLst>
  <p:notesMasterIdLst>
    <p:notesMasterId r:id="rId19"/>
  </p:notesMasterIdLst>
  <p:handoutMasterIdLst>
    <p:handoutMasterId r:id="rId20"/>
  </p:handoutMasterIdLst>
  <p:sldIdLst>
    <p:sldId id="265" r:id="rId3"/>
    <p:sldId id="278" r:id="rId4"/>
    <p:sldId id="307" r:id="rId5"/>
    <p:sldId id="291" r:id="rId6"/>
    <p:sldId id="290" r:id="rId7"/>
    <p:sldId id="292" r:id="rId8"/>
    <p:sldId id="295" r:id="rId9"/>
    <p:sldId id="293" r:id="rId10"/>
    <p:sldId id="274" r:id="rId11"/>
    <p:sldId id="297" r:id="rId12"/>
    <p:sldId id="280" r:id="rId13"/>
    <p:sldId id="299" r:id="rId14"/>
    <p:sldId id="300" r:id="rId15"/>
    <p:sldId id="302" r:id="rId16"/>
    <p:sldId id="303" r:id="rId17"/>
    <p:sldId id="287" r:id="rId18"/>
  </p:sldIdLst>
  <p:sldSz cx="9144000" cy="6858000" type="screen4x3"/>
  <p:notesSz cx="6858000" cy="9926638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6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F5494"/>
    <a:srgbClr val="3166CF"/>
    <a:srgbClr val="2D5EC1"/>
    <a:srgbClr val="FFD624"/>
    <a:srgbClr val="3E6FD2"/>
    <a:srgbClr val="BDDEFF"/>
    <a:srgbClr val="99CCFF"/>
    <a:srgbClr val="808080"/>
    <a:srgbClr val="009FB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353" autoAdjust="0"/>
    <p:restoredTop sz="94302" autoAdjust="0"/>
  </p:normalViewPr>
  <p:slideViewPr>
    <p:cSldViewPr>
      <p:cViewPr varScale="1">
        <p:scale>
          <a:sx n="65" d="100"/>
          <a:sy n="65" d="100"/>
        </p:scale>
        <p:origin x="1292" y="4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45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3978" y="90"/>
      </p:cViewPr>
      <p:guideLst>
        <p:guide orient="horz" pos="3126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2547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3852" y="0"/>
            <a:ext cx="2972547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4"/>
            <a:ext cx="2972547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3852" y="9428164"/>
            <a:ext cx="2972547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5EC7A9CE-B5D3-4830-AA57-DD8049CE9F2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67662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2547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3852" y="0"/>
            <a:ext cx="2972547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47738" y="744538"/>
            <a:ext cx="4964112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480" y="4714876"/>
            <a:ext cx="5487041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4"/>
            <a:ext cx="2972547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3852" y="9428164"/>
            <a:ext cx="2972547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36441B25-C4D1-47DB-817D-B9C4FC5392F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992382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3011" name="Notes Placeholder 2"/>
          <p:cNvSpPr>
            <a:spLocks noGrp="1"/>
          </p:cNvSpPr>
          <p:nvPr>
            <p:ph type="body" idx="1"/>
          </p:nvPr>
        </p:nvSpPr>
        <p:spPr>
          <a:xfrm>
            <a:off x="686284" y="4714520"/>
            <a:ext cx="5487040" cy="4467304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4301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1pPr>
            <a:lvl2pPr marL="741717" indent="-285276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2pPr>
            <a:lvl3pPr marL="1141102" indent="-228221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3pPr>
            <a:lvl4pPr marL="1597543" indent="-228221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4pPr>
            <a:lvl5pPr marL="2053985" indent="-228221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5pPr>
            <a:lvl6pPr marL="2510426" indent="-228221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6pPr>
            <a:lvl7pPr marL="2966866" indent="-228221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7pPr>
            <a:lvl8pPr marL="3423309" indent="-228221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8pPr>
            <a:lvl9pPr marL="3879749" indent="-228221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pPr eaLnBrk="1" hangingPunct="1"/>
            <a:fld id="{B0156DD8-C58A-4491-BDF2-C74F9E8178EE}" type="slidenum">
              <a:rPr lang="en-GB" sz="1200" b="0">
                <a:solidFill>
                  <a:prstClr val="black"/>
                </a:solidFill>
                <a:latin typeface="Arial" charset="0"/>
              </a:rPr>
              <a:pPr eaLnBrk="1" hangingPunct="1"/>
              <a:t>1</a:t>
            </a:fld>
            <a:endParaRPr lang="en-GB" sz="1200" b="0">
              <a:solidFill>
                <a:prstClr val="black"/>
              </a:solidFill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24093"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ED1DE69-B63F-46B3-9E15-34488BE926A7}" type="slidenum">
              <a:rPr lang="en-GB" smtClean="0"/>
              <a:pPr>
                <a:defRPr/>
              </a:pPr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330689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24093"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ED1DE69-B63F-46B3-9E15-34488BE926A7}" type="slidenum">
              <a:rPr lang="en-GB" smtClean="0"/>
              <a:pPr>
                <a:defRPr/>
              </a:pPr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632856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24093"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ED1DE69-B63F-46B3-9E15-34488BE926A7}" type="slidenum">
              <a:rPr lang="en-GB" smtClean="0"/>
              <a:pPr>
                <a:defRPr/>
              </a:pPr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089723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24093"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ED1DE69-B63F-46B3-9E15-34488BE926A7}" type="slidenum">
              <a:rPr lang="en-GB" smtClean="0"/>
              <a:pPr>
                <a:defRPr/>
              </a:pPr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193380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24093"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ED1DE69-B63F-46B3-9E15-34488BE926A7}" type="slidenum">
              <a:rPr lang="en-GB" smtClean="0"/>
              <a:pPr>
                <a:defRPr/>
              </a:pPr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282139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24093"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ED1DE69-B63F-46B3-9E15-34488BE926A7}" type="slidenum">
              <a:rPr lang="en-GB" smtClean="0"/>
              <a:pPr>
                <a:defRPr/>
              </a:pPr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825567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ED1DE69-B63F-46B3-9E15-34488BE926A7}" type="slidenum">
              <a:rPr lang="en-GB" smtClean="0"/>
              <a:pPr>
                <a:defRPr/>
              </a:pPr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99385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noProof="0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ED1DE69-B63F-46B3-9E15-34488BE926A7}" type="slidenum">
              <a:rPr lang="en-GB" smtClean="0"/>
              <a:pPr>
                <a:defRPr/>
              </a:pPr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71771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GB" sz="1200" kern="1200" dirty="0" smtClean="0">
              <a:solidFill>
                <a:schemeClr val="tx1"/>
              </a:solidFill>
              <a:effectLst/>
              <a:latin typeface="Arial" charset="0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ED1DE69-B63F-46B3-9E15-34488BE926A7}" type="slidenum">
              <a:rPr lang="en-GB" smtClean="0"/>
              <a:pPr>
                <a:defRPr/>
              </a:pPr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418977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="0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ED1DE69-B63F-46B3-9E15-34488BE926A7}" type="slidenum">
              <a:rPr lang="en-GB" smtClean="0"/>
              <a:pPr>
                <a:defRPr/>
              </a:pPr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064072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ED1DE69-B63F-46B3-9E15-34488BE926A7}" type="slidenum">
              <a:rPr lang="en-GB" smtClean="0"/>
              <a:pPr>
                <a:defRPr/>
              </a:pPr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782749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ED1DE69-B63F-46B3-9E15-34488BE926A7}" type="slidenum">
              <a:rPr lang="en-GB" smtClean="0"/>
              <a:pPr>
                <a:defRPr/>
              </a:pPr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911146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ED1DE69-B63F-46B3-9E15-34488BE926A7}" type="slidenum">
              <a:rPr lang="en-GB" smtClean="0"/>
              <a:pPr>
                <a:defRPr/>
              </a:pPr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810522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ED1DE69-B63F-46B3-9E15-34488BE926A7}" type="slidenum">
              <a:rPr lang="en-GB" smtClean="0"/>
              <a:pPr>
                <a:defRPr/>
              </a:pPr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277457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24093"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ED1DE69-B63F-46B3-9E15-34488BE926A7}" type="slidenum">
              <a:rPr lang="en-GB" smtClean="0"/>
              <a:pPr>
                <a:defRPr/>
              </a:pPr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63285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png"/><Relationship Id="rId9" Type="http://schemas.openxmlformats.org/officeDocument/2006/relationships/image" Target="../media/image10.jpe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 userDrawn="1"/>
        </p:nvSpPr>
        <p:spPr bwMode="auto">
          <a:xfrm>
            <a:off x="0" y="1125538"/>
            <a:ext cx="9144000" cy="5732462"/>
          </a:xfrm>
          <a:prstGeom prst="rect">
            <a:avLst/>
          </a:prstGeom>
          <a:solidFill>
            <a:srgbClr val="0F5494"/>
          </a:solidFill>
          <a:ln w="73025" algn="ctr">
            <a:solidFill>
              <a:srgbClr val="0F5494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>
              <a:solidFill>
                <a:schemeClr val="lt1"/>
              </a:solidFill>
              <a:latin typeface="+mn-lt"/>
            </a:endParaRPr>
          </a:p>
        </p:txBody>
      </p:sp>
      <p:pic>
        <p:nvPicPr>
          <p:cNvPr id="5" name="Picture 6" descr="LOGO CE-EN-quadri.eps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06000" y="309600"/>
            <a:ext cx="1584325" cy="1100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 userDrawn="1"/>
        </p:nvSpPr>
        <p:spPr>
          <a:xfrm>
            <a:off x="4230000" y="6669360"/>
            <a:ext cx="684213" cy="215900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139952" y="1700808"/>
            <a:ext cx="4536504" cy="2016224"/>
          </a:xfrm>
        </p:spPr>
        <p:txBody>
          <a:bodyPr/>
          <a:lstStyle>
            <a:lvl1pPr indent="0">
              <a:defRPr sz="4800">
                <a:solidFill>
                  <a:srgbClr val="FFD624"/>
                </a:solidFill>
              </a:defRPr>
            </a:lvl1pPr>
          </a:lstStyle>
          <a:p>
            <a:r>
              <a:rPr lang="en-GB" dirty="0" smtClean="0"/>
              <a:t>Title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67544" y="3933056"/>
            <a:ext cx="3744416" cy="1872208"/>
          </a:xfrm>
        </p:spPr>
        <p:txBody>
          <a:bodyPr/>
          <a:lstStyle>
            <a:lvl1pPr marL="0" indent="0">
              <a:buNone/>
              <a:defRPr sz="3000" b="1" i="0">
                <a:solidFill>
                  <a:schemeClr val="bg1"/>
                </a:solidFill>
              </a:defRPr>
            </a:lvl1pPr>
            <a:lvl3pPr marL="228600" indent="-228600" algn="l">
              <a:defRPr sz="3000" b="1">
                <a:solidFill>
                  <a:schemeClr val="bg1"/>
                </a:solidFill>
              </a:defRPr>
            </a:lvl3pPr>
          </a:lstStyle>
          <a:p>
            <a:pPr lvl="0"/>
            <a:r>
              <a:rPr lang="en-US" dirty="0" smtClean="0"/>
              <a:t>Subtitle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2BB59E6E-B967-488E-B209-8B7FA0D7AF99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E98375-5C84-4176-84A5-B6A3E0825F0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38925" y="1123950"/>
            <a:ext cx="2058988" cy="48974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23950"/>
            <a:ext cx="6029325" cy="48974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7C7773-6390-40B5-8F3A-46FD9E5B709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G:\D_Repository\A_Workzone\10_Future of CAP (post 2013)\11_Legal Proposals\7_ppts\pictures 2013\99894606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1338" y="4151313"/>
            <a:ext cx="2316162" cy="2716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10"/>
          <p:cNvSpPr>
            <a:spLocks noChangeArrowheads="1"/>
          </p:cNvSpPr>
          <p:nvPr userDrawn="1"/>
        </p:nvSpPr>
        <p:spPr bwMode="auto">
          <a:xfrm>
            <a:off x="4127500" y="965200"/>
            <a:ext cx="5021263" cy="5902325"/>
          </a:xfrm>
          <a:prstGeom prst="rect">
            <a:avLst/>
          </a:prstGeom>
          <a:solidFill>
            <a:srgbClr val="0F549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marL="3175"/>
            <a:endParaRPr lang="en-US"/>
          </a:p>
        </p:txBody>
      </p:sp>
      <p:pic>
        <p:nvPicPr>
          <p:cNvPr id="6" name="Picture 3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7500" y="6410325"/>
            <a:ext cx="685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938" y="188913"/>
            <a:ext cx="1814512" cy="1398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 descr="G:\D_Repository\A_Workzone\10_Future of CAP (post 2013)\11_Legal Proposals\7_ppts\pictures 2013\93789739.jpg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151313"/>
            <a:ext cx="1811338" cy="2716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6" descr="G:\D_Repository\A_Workzone\10_Future of CAP (post 2013)\11_Legal Proposals\7_ppts\pictures 2013\200392720-001.jpg"/>
          <p:cNvPicPr>
            <a:picLocks noChangeAspect="1" noChangeArrowheads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58850"/>
            <a:ext cx="2127250" cy="320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7" descr="G:\D_Repository\A_Workzone\10_Future of CAP (post 2013)\11_Legal Proposals\7_ppts\pictures 2013\55843765.jpg"/>
          <p:cNvPicPr>
            <a:picLocks noChangeAspect="1" noChangeArrowheads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7250" y="2767013"/>
            <a:ext cx="1001713" cy="140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3" descr="G:\D_Repository\A_Workzone\10_Future of CAP (post 2013)\11_Legal Proposals\7_ppts\pictures 2013\95510563.jpg"/>
          <p:cNvPicPr>
            <a:picLocks noChangeAspect="1" noChangeArrowheads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7375" y="2724150"/>
            <a:ext cx="1000125" cy="1439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8" descr="G:\D_Repository\A_Workzone\10_Future of CAP (post 2013)\11_Legal Proposals\7_ppts\pictures 2013\137221180_copy.jpg"/>
          <p:cNvPicPr>
            <a:picLocks noChangeAspect="1" noChangeArrowheads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7250" y="958850"/>
            <a:ext cx="2000250" cy="182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4716016" y="1700808"/>
            <a:ext cx="4248472" cy="2448272"/>
          </a:xfrm>
        </p:spPr>
        <p:txBody>
          <a:bodyPr/>
          <a:lstStyle>
            <a:lvl1pPr marL="3175"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fr-BE" noProof="0" dirty="0" err="1" smtClean="0"/>
              <a:t>Title</a:t>
            </a:r>
            <a:endParaRPr lang="en-GB" noProof="0" dirty="0" smtClean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6005094" y="4077072"/>
            <a:ext cx="4752528" cy="1152525"/>
          </a:xfrm>
        </p:spPr>
        <p:txBody>
          <a:bodyPr/>
          <a:lstStyle>
            <a:lvl1pPr algn="r">
              <a:defRPr i="1">
                <a:solidFill>
                  <a:schemeClr val="bg1"/>
                </a:solidFill>
              </a:defRPr>
            </a:lvl1pPr>
          </a:lstStyle>
          <a:p>
            <a:pPr lvl="0"/>
            <a:r>
              <a:rPr lang="fr-BE" noProof="0" smtClean="0"/>
              <a:t>Subtitle</a:t>
            </a:r>
            <a:endParaRPr lang="en-GB" noProof="0" smtClean="0"/>
          </a:p>
        </p:txBody>
      </p:sp>
      <p:sp>
        <p:nvSpPr>
          <p:cNvPr id="13" name="Rectangle 1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z="1200" b="1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4" name="Rectangle 13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15" name="Rectangle 14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 sz="1400" b="0"/>
            </a:lvl1pPr>
          </a:lstStyle>
          <a:p>
            <a:pPr>
              <a:defRPr/>
            </a:pPr>
            <a:fld id="{3AFCE777-4CEA-4309-8868-10344B2943A9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23555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9144000" cy="1125538"/>
          </a:xfrm>
          <a:prstGeom prst="rect">
            <a:avLst/>
          </a:prstGeom>
          <a:solidFill>
            <a:srgbClr val="42A62A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>
              <a:solidFill>
                <a:srgbClr val="FFFFFF"/>
              </a:solidFill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4500" y="6457950"/>
            <a:ext cx="611188" cy="407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838" y="333375"/>
            <a:ext cx="1620837" cy="1249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13" y="1556271"/>
            <a:ext cx="8229600" cy="9366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457200" y="2636912"/>
            <a:ext cx="8229600" cy="3384476"/>
          </a:xfrm>
        </p:spPr>
        <p:txBody>
          <a:bodyPr/>
          <a:lstStyle>
            <a:lvl1pPr marL="0" indent="-342900">
              <a:buClr>
                <a:srgbClr val="0F5494"/>
              </a:buClr>
              <a:buSzPct val="120000"/>
              <a:buFont typeface="Arial" pitchFamily="34" charset="0"/>
              <a:buChar char="•"/>
              <a:defRPr/>
            </a:lvl1pPr>
            <a:lvl2pPr>
              <a:buClr>
                <a:srgbClr val="42A62A"/>
              </a:buClr>
              <a:defRPr/>
            </a:lvl2pPr>
            <a:lvl3pPr>
              <a:buFontTx/>
              <a:buChar char="-"/>
              <a:defRPr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2"/>
            <a:endParaRPr lang="en-US" dirty="0" smtClean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092825"/>
            <a:ext cx="2133600" cy="47625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092825"/>
            <a:ext cx="2895600" cy="47625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092825"/>
            <a:ext cx="2133600" cy="47625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DF6F896A-8700-4D28-9DC9-9C3967D64CCB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36857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 userDrawn="1"/>
        </p:nvSpPr>
        <p:spPr bwMode="auto">
          <a:xfrm>
            <a:off x="0" y="981075"/>
            <a:ext cx="9180513" cy="5876925"/>
          </a:xfrm>
          <a:prstGeom prst="rect">
            <a:avLst/>
          </a:prstGeom>
          <a:solidFill>
            <a:srgbClr val="0F5494"/>
          </a:solidFill>
          <a:ln w="25400" algn="ctr">
            <a:solidFill>
              <a:srgbClr val="0F5494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8"/>
              </a:srgbClr>
            </a:outerShdw>
          </a:effectLst>
        </p:spPr>
        <p:txBody>
          <a:bodyPr anchor="ctr"/>
          <a:lstStyle>
            <a:lvl1pPr defTabSz="457200" eaLnBrk="0" hangingPunct="0">
              <a:defRPr sz="1200">
                <a:solidFill>
                  <a:srgbClr val="0F5494"/>
                </a:solidFill>
                <a:latin typeface="Verdana" panose="020B0604030504040204" pitchFamily="34" charset="0"/>
              </a:defRPr>
            </a:lvl1pPr>
            <a:lvl2pPr marL="742950" indent="-285750" defTabSz="457200" eaLnBrk="0" hangingPunct="0">
              <a:defRPr sz="1200">
                <a:solidFill>
                  <a:srgbClr val="0F5494"/>
                </a:solidFill>
                <a:latin typeface="Verdana" panose="020B0604030504040204" pitchFamily="34" charset="0"/>
              </a:defRPr>
            </a:lvl2pPr>
            <a:lvl3pPr marL="1143000" indent="-228600" defTabSz="457200" eaLnBrk="0" hangingPunct="0">
              <a:defRPr sz="1200">
                <a:solidFill>
                  <a:srgbClr val="0F5494"/>
                </a:solidFill>
                <a:latin typeface="Verdana" panose="020B0604030504040204" pitchFamily="34" charset="0"/>
              </a:defRPr>
            </a:lvl3pPr>
            <a:lvl4pPr marL="1600200" indent="-228600" defTabSz="457200" eaLnBrk="0" hangingPunct="0">
              <a:defRPr sz="1200">
                <a:solidFill>
                  <a:srgbClr val="0F5494"/>
                </a:solidFill>
                <a:latin typeface="Verdana" panose="020B0604030504040204" pitchFamily="34" charset="0"/>
              </a:defRPr>
            </a:lvl4pPr>
            <a:lvl5pPr marL="2057400" indent="-228600" defTabSz="457200" eaLnBrk="0" hangingPunct="0">
              <a:defRPr sz="1200">
                <a:solidFill>
                  <a:srgbClr val="0F5494"/>
                </a:solidFill>
                <a:latin typeface="Verdana" panose="020B060403050404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anose="020B060403050404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anose="020B060403050404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anose="020B060403050404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anose="020B0604030504040204" pitchFamily="34" charset="0"/>
              </a:defRPr>
            </a:lvl9pPr>
          </a:lstStyle>
          <a:p>
            <a:pPr algn="ctr" eaLnBrk="1" hangingPunct="1">
              <a:defRPr/>
            </a:pPr>
            <a:endParaRPr lang="en-US" sz="1800" b="0" smtClean="0">
              <a:solidFill>
                <a:srgbClr val="FFFFFF"/>
              </a:solidFill>
            </a:endParaRPr>
          </a:p>
        </p:txBody>
      </p:sp>
      <p:sp>
        <p:nvSpPr>
          <p:cNvPr id="5" name="Rectangle 4"/>
          <p:cNvSpPr/>
          <p:nvPr userDrawn="1"/>
        </p:nvSpPr>
        <p:spPr>
          <a:xfrm>
            <a:off x="4262438" y="6659563"/>
            <a:ext cx="596900" cy="198437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>
              <a:solidFill>
                <a:srgbClr val="FFFFFF"/>
              </a:solidFill>
            </a:endParaRPr>
          </a:p>
        </p:txBody>
      </p:sp>
      <p:pic>
        <p:nvPicPr>
          <p:cNvPr id="6" name="Picture 21" descr="LOGO CE_Vertical_FR_quadri_HR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7638" y="258763"/>
            <a:ext cx="1431925" cy="996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4067175" y="2565400"/>
            <a:ext cx="4968875" cy="790575"/>
          </a:xfrm>
        </p:spPr>
        <p:txBody>
          <a:bodyPr/>
          <a:lstStyle>
            <a:lvl1pPr marL="3175">
              <a:defRPr sz="7600">
                <a:solidFill>
                  <a:srgbClr val="FFD624"/>
                </a:solidFill>
              </a:defRPr>
            </a:lvl1pPr>
          </a:lstStyle>
          <a:p>
            <a:pPr lvl="0"/>
            <a:r>
              <a:rPr lang="fr-BE" noProof="0" smtClean="0"/>
              <a:t>Titre</a:t>
            </a:r>
            <a:endParaRPr lang="en-GB" noProof="0" smtClean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611188" y="3716338"/>
            <a:ext cx="8532812" cy="1728787"/>
          </a:xfrm>
        </p:spPr>
        <p:txBody>
          <a:bodyPr/>
          <a:lstStyle>
            <a:lvl1pPr marL="0" indent="0">
              <a:buFontTx/>
              <a:buNone/>
              <a:defRPr sz="3000" b="1" i="0">
                <a:solidFill>
                  <a:schemeClr val="bg1"/>
                </a:solidFill>
              </a:defRPr>
            </a:lvl1pPr>
          </a:lstStyle>
          <a:p>
            <a:pPr lvl="0"/>
            <a:r>
              <a:rPr lang="fr-BE" noProof="0" smtClean="0"/>
              <a:t>Sous-titre</a:t>
            </a:r>
            <a:endParaRPr lang="en-GB" noProof="0" smtClean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z="1200" b="1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Verdana" pitchFamily="34" charset="0"/>
              </a:defRPr>
            </a:lvl1pPr>
          </a:lstStyle>
          <a:p>
            <a:pPr>
              <a:defRPr/>
            </a:pPr>
            <a:fld id="{0CBEDF93-D7E1-43DD-B65C-75DEA5459222}" type="slidenum">
              <a:rPr lang="en-GB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377417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9144000" cy="1125538"/>
          </a:xfrm>
          <a:prstGeom prst="rect">
            <a:avLst/>
          </a:prstGeom>
          <a:solidFill>
            <a:srgbClr val="42A62A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en-US" sz="1800" b="0">
              <a:solidFill>
                <a:srgbClr val="FFFFFF"/>
              </a:solidFill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638" y="6461125"/>
            <a:ext cx="684212" cy="407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838" y="404813"/>
            <a:ext cx="1620837" cy="1249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C01B9D-1ADD-40EA-9E01-AB8B0B44E3DD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336755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09F72F-8268-426D-98D0-1E51B01636F5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021988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83D9CA-8FDC-43D2-8331-2A2FD113E652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857874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431583-5B77-4DBF-8806-530A3D3B9D92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248252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7DD817-DF55-4AF1-B2D8-BCB28AB725F5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98158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7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77013" y="6145213"/>
            <a:ext cx="2243137" cy="59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13" y="980728"/>
            <a:ext cx="8229600" cy="9366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577013" y="116632"/>
            <a:ext cx="2133600" cy="476250"/>
          </a:xfrm>
        </p:spPr>
        <p:txBody>
          <a:bodyPr/>
          <a:lstStyle>
            <a:lvl1pPr>
              <a:defRPr sz="1200"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337126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467544" y="6297439"/>
            <a:ext cx="2133600" cy="476250"/>
          </a:xfr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fld id="{37EC8A20-BA03-4FF7-8742-03D8AD4CA4F4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457200" y="2276872"/>
            <a:ext cx="8229600" cy="3633788"/>
          </a:xfrm>
        </p:spPr>
        <p:txBody>
          <a:bodyPr/>
          <a:lstStyle>
            <a:lvl1pPr marL="342900" indent="-342900">
              <a:buClr>
                <a:srgbClr val="0F5494"/>
              </a:buClr>
              <a:buFont typeface="Arial" pitchFamily="34" charset="0"/>
              <a:buChar char="•"/>
              <a:defRPr/>
            </a:lvl1pPr>
            <a:lvl2pPr>
              <a:buClr>
                <a:srgbClr val="0F5494"/>
              </a:buClr>
              <a:defRPr/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1125538"/>
          </a:xfrm>
          <a:prstGeom prst="rect">
            <a:avLst/>
          </a:prstGeom>
          <a:solidFill>
            <a:srgbClr val="42A62A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en-US" sz="1800" b="0">
              <a:solidFill>
                <a:srgbClr val="FFFFFF"/>
              </a:solidFill>
            </a:endParaRPr>
          </a:p>
        </p:txBody>
      </p:sp>
      <p:pic>
        <p:nvPicPr>
          <p:cNvPr id="3" name="Picture 3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638" y="6461125"/>
            <a:ext cx="684212" cy="407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838" y="404813"/>
            <a:ext cx="1620837" cy="1249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D89BEF-73F9-429B-B1A3-C19738FABC90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832056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0A62C3-2A92-4BF6-A16B-2A7AD5602F3C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669725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9EE64F-7A39-4284-8D51-CD7740303C44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674241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B11FBB-8D63-43D5-A4AB-2BBFCCBFB735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826319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38925" y="1339850"/>
            <a:ext cx="2058988" cy="46815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339850"/>
            <a:ext cx="6029325" cy="46815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E4912D-B714-4B6D-9741-6441A8D72E3C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538149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9144000" cy="1125538"/>
          </a:xfrm>
          <a:prstGeom prst="rect">
            <a:avLst/>
          </a:prstGeom>
          <a:solidFill>
            <a:srgbClr val="42A62A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>
              <a:solidFill>
                <a:srgbClr val="FFFFFF"/>
              </a:solidFill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4500" y="6457950"/>
            <a:ext cx="611188" cy="407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838" y="333375"/>
            <a:ext cx="1620837" cy="1249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13" y="1556271"/>
            <a:ext cx="8229600" cy="9366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457200" y="2636912"/>
            <a:ext cx="8229600" cy="3384476"/>
          </a:xfrm>
        </p:spPr>
        <p:txBody>
          <a:bodyPr/>
          <a:lstStyle>
            <a:lvl1pPr marL="0" indent="-342900">
              <a:buClr>
                <a:srgbClr val="0F5494"/>
              </a:buClr>
              <a:buSzPct val="120000"/>
              <a:buFont typeface="Arial" pitchFamily="34" charset="0"/>
              <a:buChar char="•"/>
              <a:defRPr/>
            </a:lvl1pPr>
            <a:lvl2pPr>
              <a:buClr>
                <a:srgbClr val="42A62A"/>
              </a:buClr>
              <a:defRPr/>
            </a:lvl2pPr>
            <a:lvl3pPr>
              <a:buFontTx/>
              <a:buChar char="-"/>
              <a:defRPr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2"/>
            <a:endParaRPr lang="en-US" dirty="0" smtClean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092825"/>
            <a:ext cx="2133600" cy="47625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092825"/>
            <a:ext cx="2895600" cy="47625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092825"/>
            <a:ext cx="2133600" cy="47625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DF6F896A-8700-4D28-9DC9-9C3967D64CCB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0004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E88F9B-71EE-4D5C-B44E-012EF44E925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387600"/>
            <a:ext cx="4038600" cy="3633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387600"/>
            <a:ext cx="4038600" cy="3633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6CDD1B-50E0-44E8-82B7-F85F69F6D40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E8177A-0CE3-43B6-B11B-ED2E8AEAD8D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855DDF-6655-40F2-8D9E-CA15739A7EC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EBFC62-E3CF-4012-8A8B-ABF1C18EA02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8800BF-55FD-4017-8F82-94A8DE4F575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747253-C9BC-4251-8AE3-8910CE9253F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image" Target="../media/image1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1123950"/>
            <a:ext cx="8229600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Lorem ipsum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387600"/>
            <a:ext cx="8229600" cy="3633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dirty="0" smtClean="0"/>
              <a:t>Et dolor fragum</a:t>
            </a:r>
            <a:endParaRPr lang="en-GB" dirty="0" smtClean="0"/>
          </a:p>
          <a:p>
            <a:pPr lvl="1"/>
            <a:r>
              <a:rPr lang="en-GB" dirty="0" smtClean="0"/>
              <a:t>Et </a:t>
            </a:r>
            <a:r>
              <a:rPr lang="en-GB" dirty="0" err="1" smtClean="0"/>
              <a:t>dolor</a:t>
            </a:r>
            <a:r>
              <a:rPr lang="en-GB" dirty="0" smtClean="0"/>
              <a:t> </a:t>
            </a:r>
            <a:r>
              <a:rPr lang="en-GB" dirty="0" err="1" smtClean="0"/>
              <a:t>fragum</a:t>
            </a:r>
            <a:endParaRPr lang="en-GB" dirty="0" smtClean="0"/>
          </a:p>
          <a:p>
            <a:pPr lvl="2"/>
            <a:r>
              <a:rPr lang="en-GB" dirty="0" smtClean="0"/>
              <a:t>- Et </a:t>
            </a:r>
            <a:r>
              <a:rPr lang="en-GB" dirty="0" err="1" smtClean="0"/>
              <a:t>dolor</a:t>
            </a:r>
            <a:r>
              <a:rPr lang="en-GB" dirty="0" smtClean="0"/>
              <a:t> </a:t>
            </a:r>
            <a:r>
              <a:rPr lang="en-GB" dirty="0" err="1" smtClean="0"/>
              <a:t>fragum</a:t>
            </a:r>
            <a:endParaRPr lang="en-GB" dirty="0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solidFill>
                  <a:schemeClr val="tx1"/>
                </a:solidFill>
                <a:latin typeface="+mj-lt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lang="en-GB" sz="1400" b="0" kern="1200" dirty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9C8D21B7-B314-438C-91E9-7FF9087DC078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2" r:id="rId2"/>
    <p:sldLayoutId id="2147483741" r:id="rId3"/>
    <p:sldLayoutId id="2147483742" r:id="rId4"/>
    <p:sldLayoutId id="2147483743" r:id="rId5"/>
    <p:sldLayoutId id="2147483744" r:id="rId6"/>
    <p:sldLayoutId id="2147483745" r:id="rId7"/>
    <p:sldLayoutId id="2147483746" r:id="rId8"/>
    <p:sldLayoutId id="2147483747" r:id="rId9"/>
    <p:sldLayoutId id="2147483748" r:id="rId10"/>
    <p:sldLayoutId id="2147483749" r:id="rId11"/>
    <p:sldLayoutId id="2147483754" r:id="rId12"/>
    <p:sldLayoutId id="2147483755" r:id="rId13"/>
  </p:sldLayoutIdLst>
  <p:hf sldNum="0" hdr="0" ftr="0" dt="0"/>
  <p:txStyles>
    <p:titleStyle>
      <a:lvl1pPr marL="358775" indent="-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+mj-lt"/>
          <a:ea typeface="+mj-ea"/>
          <a:cs typeface="+mj-cs"/>
        </a:defRPr>
      </a:lvl1pPr>
      <a:lvl2pPr marL="358775" indent="-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2pPr>
      <a:lvl3pPr marL="358775" indent="-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3pPr>
      <a:lvl4pPr marL="358775" indent="-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4pPr>
      <a:lvl5pPr marL="358775" indent="-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5pPr>
      <a:lvl6pPr marL="8159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6pPr>
      <a:lvl7pPr marL="12731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7pPr>
      <a:lvl8pPr marL="17303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8pPr>
      <a:lvl9pPr marL="21875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bg1"/>
        </a:buClr>
        <a:buChar char="•"/>
        <a:defRPr sz="2400" i="1">
          <a:solidFill>
            <a:srgbClr val="0F5494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009FBA"/>
        </a:buClr>
        <a:buChar char="•"/>
        <a:defRPr sz="2000" b="1">
          <a:solidFill>
            <a:srgbClr val="0F5494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defRPr sz="1400">
          <a:solidFill>
            <a:srgbClr val="0F5494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1339850"/>
            <a:ext cx="8229600" cy="936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Titre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492375"/>
            <a:ext cx="8229600" cy="3529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smtClean="0"/>
              <a:t>Deuxième niveau</a:t>
            </a:r>
            <a:endParaRPr lang="en-GB" smtClean="0"/>
          </a:p>
          <a:p>
            <a:pPr lvl="1"/>
            <a:r>
              <a:rPr lang="en-GB" smtClean="0"/>
              <a:t>Troisième niveau</a:t>
            </a:r>
          </a:p>
          <a:p>
            <a:pPr lvl="2"/>
            <a:r>
              <a:rPr lang="en-GB" smtClean="0"/>
              <a:t>- Quatrième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 b="0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 b="0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B6A43A0C-78D3-410E-AB8F-D3A6D7C05A41}" type="slidenum">
              <a:rPr lang="en-GB" b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b="0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262438" y="6659563"/>
            <a:ext cx="611187" cy="198437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>
              <a:solidFill>
                <a:srgbClr val="FFFFFF"/>
              </a:solidFill>
            </a:endParaRPr>
          </a:p>
        </p:txBody>
      </p:sp>
      <p:sp>
        <p:nvSpPr>
          <p:cNvPr id="15" name="Rectangle 14"/>
          <p:cNvSpPr/>
          <p:nvPr userDrawn="1"/>
        </p:nvSpPr>
        <p:spPr>
          <a:xfrm>
            <a:off x="0" y="0"/>
            <a:ext cx="9144000" cy="957263"/>
          </a:xfrm>
          <a:prstGeom prst="rect">
            <a:avLst/>
          </a:prstGeom>
          <a:solidFill>
            <a:srgbClr val="0F5494"/>
          </a:solidFill>
          <a:ln>
            <a:solidFill>
              <a:srgbClr val="0F549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>
              <a:solidFill>
                <a:srgbClr val="FFFFFF"/>
              </a:solidFill>
            </a:endParaRPr>
          </a:p>
        </p:txBody>
      </p:sp>
      <p:pic>
        <p:nvPicPr>
          <p:cNvPr id="1033" name="Picture 18" descr="LOGO CE_Vertical_FR_NEG_quadri_HR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7638" y="258763"/>
            <a:ext cx="1436687" cy="1003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33851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  <p:sldLayoutId id="2147483768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+mj-lt"/>
          <a:ea typeface="+mj-ea"/>
          <a:cs typeface="+mj-cs"/>
        </a:defRPr>
      </a:lvl1pPr>
      <a:lvl2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2pPr>
      <a:lvl3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3pPr>
      <a:lvl4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4pPr>
      <a:lvl5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5pPr>
      <a:lvl6pPr marL="8159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6pPr>
      <a:lvl7pPr marL="12731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7pPr>
      <a:lvl8pPr marL="17303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8pPr>
      <a:lvl9pPr marL="21875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•"/>
        <a:defRPr sz="2400" i="1">
          <a:solidFill>
            <a:srgbClr val="0F5494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9FBA"/>
        </a:buClr>
        <a:buChar char="•"/>
        <a:defRPr sz="2000" b="1">
          <a:solidFill>
            <a:srgbClr val="0F5494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defRPr sz="1400">
          <a:solidFill>
            <a:srgbClr val="0F5494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4"/>
          <p:cNvSpPr>
            <a:spLocks noGrp="1" noChangeArrowheads="1"/>
          </p:cNvSpPr>
          <p:nvPr>
            <p:ph type="ctrTitle"/>
          </p:nvPr>
        </p:nvSpPr>
        <p:spPr>
          <a:xfrm>
            <a:off x="4716016" y="1556792"/>
            <a:ext cx="4176464" cy="3312368"/>
          </a:xfrm>
        </p:spPr>
        <p:txBody>
          <a:bodyPr/>
          <a:lstStyle/>
          <a:p>
            <a:pPr algn="ctr"/>
            <a:r>
              <a:rPr lang="en-GB" sz="2400" dirty="0" smtClean="0"/>
              <a:t>State of play of the EU Bioeconomy Strategy- </a:t>
            </a:r>
            <a:br>
              <a:rPr lang="en-GB" sz="2400" dirty="0" smtClean="0"/>
            </a:br>
            <a:r>
              <a:rPr lang="en-GB" sz="2400" dirty="0" smtClean="0"/>
              <a:t>supporting the Bioeconomy in future CAP Strategic Plans</a:t>
            </a:r>
            <a:r>
              <a:rPr lang="en-GB" sz="2400" dirty="0"/>
              <a:t/>
            </a:r>
            <a:br>
              <a:rPr lang="en-GB" sz="2400" dirty="0"/>
            </a:br>
            <a:r>
              <a:rPr lang="en-GB" sz="3600" dirty="0"/>
              <a:t>  </a:t>
            </a:r>
            <a:r>
              <a:rPr lang="en-GB" sz="3600" dirty="0" smtClean="0">
                <a:solidFill>
                  <a:srgbClr val="FFFFFF"/>
                </a:solidFill>
              </a:rPr>
              <a:t/>
            </a:r>
            <a:br>
              <a:rPr lang="en-GB" sz="3600" dirty="0" smtClean="0">
                <a:solidFill>
                  <a:srgbClr val="FFFFFF"/>
                </a:solidFill>
              </a:rPr>
            </a:br>
            <a:endParaRPr lang="en-GB" sz="3600" dirty="0" smtClean="0">
              <a:solidFill>
                <a:srgbClr val="FF0000"/>
              </a:solidFill>
            </a:endParaRPr>
          </a:p>
        </p:txBody>
      </p:sp>
      <p:sp>
        <p:nvSpPr>
          <p:cNvPr id="14339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4716463" y="4869160"/>
            <a:ext cx="4248150" cy="1512168"/>
          </a:xfrm>
        </p:spPr>
        <p:txBody>
          <a:bodyPr/>
          <a:lstStyle/>
          <a:p>
            <a:pPr marL="0" indent="0" algn="l" eaLnBrk="1" hangingPunct="1">
              <a:buClr>
                <a:srgbClr val="FFFFFF"/>
              </a:buClr>
              <a:buNone/>
            </a:pPr>
            <a:endParaRPr lang="hu-HU" sz="1800" b="1" dirty="0">
              <a:solidFill>
                <a:srgbClr val="FFFFFF"/>
              </a:solidFill>
            </a:endParaRPr>
          </a:p>
          <a:p>
            <a:pPr marL="0" indent="0" algn="l" eaLnBrk="1" hangingPunct="1">
              <a:buClr>
                <a:srgbClr val="FFFFFF"/>
              </a:buClr>
              <a:buFontTx/>
              <a:buNone/>
            </a:pPr>
            <a:r>
              <a:rPr lang="fr-BE" sz="1200" dirty="0" smtClean="0">
                <a:solidFill>
                  <a:srgbClr val="FFFFFF"/>
                </a:solidFill>
              </a:rPr>
              <a:t>Galin </a:t>
            </a:r>
            <a:r>
              <a:rPr lang="fr-BE" sz="1200" dirty="0" err="1" smtClean="0">
                <a:solidFill>
                  <a:srgbClr val="FFFFFF"/>
                </a:solidFill>
              </a:rPr>
              <a:t>Gentchev</a:t>
            </a:r>
            <a:r>
              <a:rPr lang="fr-BE" sz="1200" dirty="0" smtClean="0">
                <a:solidFill>
                  <a:srgbClr val="FFFFFF"/>
                </a:solidFill>
              </a:rPr>
              <a:t>, Policy </a:t>
            </a:r>
            <a:r>
              <a:rPr lang="fr-BE" sz="1200" dirty="0" err="1" smtClean="0">
                <a:solidFill>
                  <a:srgbClr val="FFFFFF"/>
                </a:solidFill>
              </a:rPr>
              <a:t>Officer</a:t>
            </a:r>
            <a:r>
              <a:rPr lang="fr-BE" sz="1200" dirty="0" smtClean="0">
                <a:solidFill>
                  <a:srgbClr val="FFFFFF"/>
                </a:solidFill>
              </a:rPr>
              <a:t>  </a:t>
            </a:r>
          </a:p>
          <a:p>
            <a:pPr marL="0" indent="0" algn="l" eaLnBrk="1" hangingPunct="1">
              <a:buClr>
                <a:srgbClr val="FFFFFF"/>
              </a:buClr>
              <a:buFontTx/>
              <a:buNone/>
            </a:pPr>
            <a:r>
              <a:rPr lang="fr-BE" sz="1200" dirty="0" smtClean="0">
                <a:solidFill>
                  <a:srgbClr val="FFFFFF"/>
                </a:solidFill>
              </a:rPr>
              <a:t>Unit D4, DG Agriculture and Rural </a:t>
            </a:r>
            <a:r>
              <a:rPr lang="fr-BE" sz="1200" dirty="0" err="1" smtClean="0">
                <a:solidFill>
                  <a:srgbClr val="FFFFFF"/>
                </a:solidFill>
              </a:rPr>
              <a:t>Development</a:t>
            </a:r>
            <a:endParaRPr lang="en-GB" sz="1200" dirty="0">
              <a:solidFill>
                <a:srgbClr val="FFFFFF"/>
              </a:solidFill>
            </a:endParaRPr>
          </a:p>
          <a:p>
            <a:pPr marL="0" indent="0" algn="l" eaLnBrk="1" hangingPunct="1">
              <a:buClr>
                <a:srgbClr val="FFFFFF"/>
              </a:buClr>
              <a:buFontTx/>
              <a:buNone/>
            </a:pPr>
            <a:endParaRPr lang="en-GB" sz="1200" i="0" dirty="0" smtClean="0">
              <a:solidFill>
                <a:srgbClr val="FFFFFF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AFCE777-4CEA-4309-8868-10344B2943A9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1</a:t>
            </a:fld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174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26754" y="1566084"/>
            <a:ext cx="8737734" cy="5291916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358775" indent="-358775" eaLnBrk="0" hangingPunct="0">
              <a:buFont typeface="Arial" panose="020B0604020202020204" pitchFamily="34" charset="0"/>
              <a:buChar char="•"/>
            </a:pPr>
            <a:endParaRPr lang="en-GB" sz="1300" kern="0" dirty="0" smtClean="0">
              <a:solidFill>
                <a:srgbClr val="0F5494"/>
              </a:solidFill>
            </a:endParaRPr>
          </a:p>
          <a:p>
            <a:pPr marL="358775" indent="-358775" eaLnBrk="0" hangingPunct="0">
              <a:buFont typeface="Arial" panose="020B0604020202020204" pitchFamily="34" charset="0"/>
              <a:buChar char="•"/>
            </a:pPr>
            <a:endParaRPr lang="en-GB" sz="1300" kern="0" dirty="0">
              <a:solidFill>
                <a:srgbClr val="0F5494"/>
              </a:solidFill>
            </a:endParaRPr>
          </a:p>
          <a:p>
            <a:pPr marL="358775" indent="-358775" eaLnBrk="0" hangingPunct="0">
              <a:buFont typeface="Arial" panose="020B0604020202020204" pitchFamily="34" charset="0"/>
              <a:buChar char="•"/>
            </a:pPr>
            <a:endParaRPr lang="en-GB" sz="1300" kern="0" dirty="0" smtClean="0">
              <a:solidFill>
                <a:srgbClr val="0F5494"/>
              </a:solidFill>
            </a:endParaRPr>
          </a:p>
          <a:p>
            <a:pPr marL="358775" indent="-358775" eaLnBrk="0" hangingPunct="0">
              <a:buFont typeface="Arial" panose="020B0604020202020204" pitchFamily="34" charset="0"/>
              <a:buChar char="•"/>
            </a:pPr>
            <a:endParaRPr lang="en-GB" sz="1300" kern="0" dirty="0">
              <a:solidFill>
                <a:srgbClr val="0F5494"/>
              </a:solidFill>
            </a:endParaRPr>
          </a:p>
          <a:p>
            <a:pPr marL="358775" indent="-358775" algn="just" eaLnBrk="0" hangingPunct="0">
              <a:buFont typeface="Arial" panose="020B0604020202020204" pitchFamily="34" charset="0"/>
              <a:buChar char="•"/>
            </a:pPr>
            <a:r>
              <a:rPr lang="en-GB" sz="1300" kern="0" dirty="0" smtClean="0">
                <a:solidFill>
                  <a:srgbClr val="0F5494"/>
                </a:solidFill>
              </a:rPr>
              <a:t>LEADER</a:t>
            </a:r>
            <a:r>
              <a:rPr lang="en-GB" sz="1300" b="0" kern="0" dirty="0">
                <a:solidFill>
                  <a:srgbClr val="0F5494"/>
                </a:solidFill>
              </a:rPr>
              <a:t>: can support the setting-up and the development of any type of business in rural areas, including those related to the </a:t>
            </a:r>
            <a:r>
              <a:rPr lang="en-GB" sz="1300" b="0" kern="0" dirty="0" smtClean="0">
                <a:solidFill>
                  <a:srgbClr val="0F5494"/>
                </a:solidFill>
              </a:rPr>
              <a:t>Bioeconomy, </a:t>
            </a:r>
            <a:r>
              <a:rPr lang="en-GB" sz="1300" b="0" kern="0" dirty="0">
                <a:solidFill>
                  <a:srgbClr val="0F5494"/>
                </a:solidFill>
              </a:rPr>
              <a:t>provided that these projects contribute to the objectives of a local development </a:t>
            </a:r>
            <a:r>
              <a:rPr lang="en-GB" sz="1300" b="0" kern="0" dirty="0" smtClean="0">
                <a:solidFill>
                  <a:srgbClr val="0F5494"/>
                </a:solidFill>
              </a:rPr>
              <a:t>strategy.</a:t>
            </a:r>
            <a:endParaRPr lang="en-GB" sz="1300" b="0" kern="0" dirty="0">
              <a:solidFill>
                <a:srgbClr val="0F5494"/>
              </a:solidFill>
            </a:endParaRPr>
          </a:p>
          <a:p>
            <a:pPr marL="358775" indent="-358775" algn="just" eaLnBrk="0" hangingPunct="0">
              <a:buFont typeface="Arial" panose="020B0604020202020204" pitchFamily="34" charset="0"/>
              <a:buChar char="•"/>
            </a:pPr>
            <a:endParaRPr lang="en-GB" sz="1300" b="0" kern="0" dirty="0">
              <a:solidFill>
                <a:srgbClr val="0F5494"/>
              </a:solidFill>
            </a:endParaRPr>
          </a:p>
          <a:p>
            <a:pPr marL="358775" indent="-358775" algn="just" eaLnBrk="0" hangingPunct="0">
              <a:buFont typeface="Arial" panose="020B0604020202020204" pitchFamily="34" charset="0"/>
              <a:buChar char="•"/>
            </a:pPr>
            <a:r>
              <a:rPr lang="en-GB" sz="1300" kern="0" dirty="0">
                <a:solidFill>
                  <a:srgbClr val="0F5494"/>
                </a:solidFill>
              </a:rPr>
              <a:t>Co-operation</a:t>
            </a:r>
            <a:r>
              <a:rPr lang="en-GB" sz="1300" b="0" kern="0" dirty="0">
                <a:solidFill>
                  <a:srgbClr val="0F5494"/>
                </a:solidFill>
              </a:rPr>
              <a:t>: allows financing Operational Groups under the European innovation partnership for agricultural productivity and sustainability (EIP-AGRI). </a:t>
            </a:r>
          </a:p>
          <a:p>
            <a:pPr algn="just" eaLnBrk="0" hangingPunct="0"/>
            <a:endParaRPr lang="en-GB" sz="1300" kern="0" dirty="0">
              <a:solidFill>
                <a:srgbClr val="0F5494"/>
              </a:solidFill>
              <a:latin typeface="+mj-lt"/>
              <a:ea typeface="+mj-ea"/>
              <a:cs typeface="+mj-cs"/>
            </a:endParaRPr>
          </a:p>
          <a:p>
            <a:pPr marL="358775" indent="-358775" algn="just" eaLnBrk="0" hangingPunct="0">
              <a:buFont typeface="Arial" panose="020B0604020202020204" pitchFamily="34" charset="0"/>
              <a:buChar char="•"/>
            </a:pPr>
            <a:r>
              <a:rPr lang="en-IE" sz="1300" kern="0" dirty="0" smtClean="0">
                <a:solidFill>
                  <a:srgbClr val="0F5494"/>
                </a:solidFill>
                <a:latin typeface="+mj-lt"/>
                <a:ea typeface="+mj-ea"/>
                <a:cs typeface="+mj-cs"/>
              </a:rPr>
              <a:t>Basic </a:t>
            </a:r>
            <a:r>
              <a:rPr lang="en-IE" sz="1300" kern="0" dirty="0">
                <a:solidFill>
                  <a:srgbClr val="0F5494"/>
                </a:solidFill>
                <a:latin typeface="+mj-lt"/>
                <a:ea typeface="+mj-ea"/>
                <a:cs typeface="+mj-cs"/>
              </a:rPr>
              <a:t>services </a:t>
            </a:r>
            <a:r>
              <a:rPr lang="en-IE" sz="1300" b="0" kern="0" dirty="0" smtClean="0">
                <a:solidFill>
                  <a:srgbClr val="0F5494"/>
                </a:solidFill>
                <a:latin typeface="+mj-lt"/>
                <a:ea typeface="+mj-ea"/>
                <a:cs typeface="+mj-cs"/>
              </a:rPr>
              <a:t>opportunities to promote integrated Bioeconomy projects with the participation of large number of local stakeholder, including rural municipalities. </a:t>
            </a:r>
            <a:endParaRPr lang="en-IE" sz="1300" kern="0" dirty="0">
              <a:solidFill>
                <a:srgbClr val="0F5494"/>
              </a:solidFill>
              <a:latin typeface="+mj-lt"/>
              <a:ea typeface="+mj-ea"/>
              <a:cs typeface="+mj-cs"/>
            </a:endParaRPr>
          </a:p>
          <a:p>
            <a:pPr algn="just" eaLnBrk="0" hangingPunct="0"/>
            <a:endParaRPr lang="en-GB" sz="1300" b="0" kern="0" dirty="0">
              <a:solidFill>
                <a:srgbClr val="0F5494"/>
              </a:solidFill>
              <a:latin typeface="+mj-lt"/>
              <a:ea typeface="+mj-ea"/>
              <a:cs typeface="+mj-cs"/>
            </a:endParaRPr>
          </a:p>
          <a:p>
            <a:pPr marL="358775" indent="-358775" algn="just" eaLnBrk="0" hangingPunct="0">
              <a:buFont typeface="Arial" panose="020B0604020202020204" pitchFamily="34" charset="0"/>
              <a:buChar char="•"/>
            </a:pPr>
            <a:r>
              <a:rPr lang="en-IE" sz="1300" kern="0" dirty="0" smtClean="0">
                <a:solidFill>
                  <a:srgbClr val="0F5494"/>
                </a:solidFill>
                <a:latin typeface="+mj-lt"/>
                <a:ea typeface="+mj-ea"/>
                <a:cs typeface="+mj-cs"/>
              </a:rPr>
              <a:t>Producer groups: </a:t>
            </a:r>
            <a:r>
              <a:rPr lang="en-IE" sz="1300" b="0" kern="0" dirty="0">
                <a:solidFill>
                  <a:srgbClr val="0F5494"/>
                </a:solidFill>
                <a:latin typeface="+mj-lt"/>
                <a:ea typeface="+mj-ea"/>
                <a:cs typeface="+mj-cs"/>
              </a:rPr>
              <a:t>opportunities to promote cooperation for the purposes of deploying integrated Bioeconomy value chains </a:t>
            </a:r>
          </a:p>
          <a:p>
            <a:pPr algn="just" eaLnBrk="0" hangingPunct="0"/>
            <a:endParaRPr lang="en-GB" sz="1300" b="0" kern="0" dirty="0">
              <a:solidFill>
                <a:srgbClr val="0F5494"/>
              </a:solidFill>
              <a:latin typeface="+mj-lt"/>
              <a:ea typeface="+mj-ea"/>
              <a:cs typeface="+mj-cs"/>
            </a:endParaRPr>
          </a:p>
          <a:p>
            <a:pPr marL="358775" indent="-358775" algn="just" eaLnBrk="0" hangingPunct="0">
              <a:buFont typeface="Arial" panose="020B0604020202020204" pitchFamily="34" charset="0"/>
              <a:buChar char="•"/>
            </a:pPr>
            <a:r>
              <a:rPr lang="en-IE" sz="1300" kern="0" dirty="0" smtClean="0">
                <a:solidFill>
                  <a:srgbClr val="0F5494"/>
                </a:solidFill>
                <a:latin typeface="+mj-lt"/>
                <a:ea typeface="+mj-ea"/>
                <a:cs typeface="+mj-cs"/>
              </a:rPr>
              <a:t>Investments </a:t>
            </a:r>
            <a:r>
              <a:rPr lang="en-IE" sz="1300" kern="0" dirty="0">
                <a:solidFill>
                  <a:srgbClr val="0F5494"/>
                </a:solidFill>
                <a:latin typeface="+mj-lt"/>
                <a:ea typeface="+mj-ea"/>
                <a:cs typeface="+mj-cs"/>
              </a:rPr>
              <a:t>in </a:t>
            </a:r>
            <a:r>
              <a:rPr lang="en-IE" sz="1300" kern="0" dirty="0" smtClean="0">
                <a:solidFill>
                  <a:srgbClr val="0F5494"/>
                </a:solidFill>
                <a:latin typeface="+mj-lt"/>
                <a:ea typeface="+mj-ea"/>
                <a:cs typeface="+mj-cs"/>
              </a:rPr>
              <a:t>forests: </a:t>
            </a:r>
            <a:r>
              <a:rPr lang="en-IE" sz="1300" b="0" kern="0" dirty="0">
                <a:solidFill>
                  <a:srgbClr val="0F5494"/>
                </a:solidFill>
                <a:latin typeface="+mj-lt"/>
                <a:ea typeface="+mj-ea"/>
                <a:cs typeface="+mj-cs"/>
              </a:rPr>
              <a:t>opportunities to increase the forest biomass potential.</a:t>
            </a:r>
          </a:p>
          <a:p>
            <a:pPr marL="358775" indent="-358775" algn="just" eaLnBrk="0" hangingPunct="0">
              <a:buFont typeface="Arial" panose="020B0604020202020204" pitchFamily="34" charset="0"/>
              <a:buChar char="•"/>
            </a:pPr>
            <a:endParaRPr lang="en-US" sz="1300" kern="0" dirty="0">
              <a:solidFill>
                <a:srgbClr val="0F5494"/>
              </a:solidFill>
              <a:latin typeface="+mj-lt"/>
              <a:ea typeface="+mj-ea"/>
              <a:cs typeface="+mj-cs"/>
            </a:endParaRPr>
          </a:p>
          <a:p>
            <a:pPr marL="358775" indent="-358775" algn="just" eaLnBrk="0" hangingPunct="0">
              <a:buFont typeface="Arial" panose="020B0604020202020204" pitchFamily="34" charset="0"/>
              <a:buChar char="•"/>
            </a:pPr>
            <a:r>
              <a:rPr lang="en-IE" sz="1300" kern="0" dirty="0" smtClean="0">
                <a:solidFill>
                  <a:srgbClr val="0F5494"/>
                </a:solidFill>
                <a:latin typeface="+mj-lt"/>
                <a:ea typeface="+mj-ea"/>
                <a:cs typeface="+mj-cs"/>
              </a:rPr>
              <a:t>Quality schemes: </a:t>
            </a:r>
            <a:r>
              <a:rPr lang="en-IE" sz="1300" b="0" kern="0" dirty="0">
                <a:solidFill>
                  <a:srgbClr val="0F5494"/>
                </a:solidFill>
                <a:latin typeface="+mj-lt"/>
                <a:ea typeface="+mj-ea"/>
                <a:cs typeface="+mj-cs"/>
              </a:rPr>
              <a:t>opportunities to promote standards for market uptake of bio-based </a:t>
            </a:r>
            <a:r>
              <a:rPr lang="en-IE" sz="1300" b="0" kern="0" dirty="0" smtClean="0">
                <a:solidFill>
                  <a:srgbClr val="0F5494"/>
                </a:solidFill>
                <a:latin typeface="+mj-lt"/>
                <a:ea typeface="+mj-ea"/>
                <a:cs typeface="+mj-cs"/>
              </a:rPr>
              <a:t>products. </a:t>
            </a:r>
            <a:endParaRPr lang="en-IE" sz="1300" b="0" kern="0" dirty="0">
              <a:solidFill>
                <a:srgbClr val="0F5494"/>
              </a:solidFill>
              <a:latin typeface="+mj-lt"/>
              <a:ea typeface="+mj-ea"/>
              <a:cs typeface="+mj-cs"/>
            </a:endParaRPr>
          </a:p>
          <a:p>
            <a:pPr marL="358775" indent="-358775" eaLnBrk="0" hangingPunct="0">
              <a:buFont typeface="Arial" panose="020B0604020202020204" pitchFamily="34" charset="0"/>
              <a:buChar char="•"/>
            </a:pPr>
            <a:endParaRPr lang="en-GB" sz="1300" b="0" kern="0" dirty="0">
              <a:solidFill>
                <a:srgbClr val="0F5494"/>
              </a:solidFill>
              <a:latin typeface="+mj-lt"/>
              <a:ea typeface="+mj-ea"/>
              <a:cs typeface="+mj-cs"/>
            </a:endParaRPr>
          </a:p>
          <a:p>
            <a:pPr marL="358775" indent="-358775" eaLnBrk="0" hangingPunct="0">
              <a:buFont typeface="Arial" panose="020B0604020202020204" pitchFamily="34" charset="0"/>
              <a:buChar char="•"/>
            </a:pPr>
            <a:endParaRPr lang="en-GB" sz="1300" b="0" kern="0" dirty="0">
              <a:solidFill>
                <a:srgbClr val="0F5494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3621" y="1259468"/>
            <a:ext cx="91440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3200" dirty="0" smtClean="0">
                <a:solidFill>
                  <a:srgbClr val="C00000"/>
                </a:solidFill>
              </a:rPr>
              <a:t>BE Related measures from current RDPs (2014-20)</a:t>
            </a:r>
            <a:endParaRPr lang="en-GB" sz="32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5050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59875" y="1566084"/>
            <a:ext cx="8737734" cy="5291916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en-GB" sz="1400" dirty="0" smtClean="0"/>
          </a:p>
          <a:p>
            <a:endParaRPr lang="en-GB" sz="1400" dirty="0"/>
          </a:p>
          <a:p>
            <a:endParaRPr lang="en-GB" sz="1400" dirty="0" smtClean="0"/>
          </a:p>
          <a:p>
            <a:endParaRPr lang="en-GB" sz="1400" dirty="0"/>
          </a:p>
          <a:p>
            <a:endParaRPr lang="en-GB" sz="1400" dirty="0" smtClean="0"/>
          </a:p>
          <a:p>
            <a:endParaRPr lang="en-GB" sz="1400" dirty="0"/>
          </a:p>
          <a:p>
            <a:endParaRPr lang="en-GB" sz="1400" dirty="0" smtClean="0"/>
          </a:p>
          <a:p>
            <a:endParaRPr lang="en-GB" sz="1400" dirty="0"/>
          </a:p>
          <a:p>
            <a:endParaRPr lang="en-GB" sz="2400" dirty="0">
              <a:solidFill>
                <a:srgbClr val="0F5494"/>
              </a:solidFill>
              <a:latin typeface="+mn-lt"/>
            </a:endParaRPr>
          </a:p>
          <a:p>
            <a:pPr marL="342900" lvl="1" indent="-342900" algn="just" eaLnBrk="0" hangingPunct="0">
              <a:spcBef>
                <a:spcPct val="20000"/>
              </a:spcBef>
              <a:buClr>
                <a:srgbClr val="009FBA"/>
              </a:buClr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0F5494"/>
                </a:solidFill>
                <a:latin typeface="+mn-lt"/>
              </a:rPr>
              <a:t>Interventions in </a:t>
            </a:r>
            <a:r>
              <a:rPr lang="en-GB" sz="2400" u="sng" dirty="0">
                <a:solidFill>
                  <a:srgbClr val="0F5494"/>
                </a:solidFill>
                <a:latin typeface="+mn-lt"/>
              </a:rPr>
              <a:t>rural development</a:t>
            </a:r>
            <a:r>
              <a:rPr lang="en-GB" sz="2400" dirty="0">
                <a:solidFill>
                  <a:srgbClr val="0F5494"/>
                </a:solidFill>
                <a:latin typeface="+mn-lt"/>
              </a:rPr>
              <a:t> remaining relevant for the </a:t>
            </a:r>
            <a:r>
              <a:rPr lang="en-GB" sz="2400" dirty="0" smtClean="0">
                <a:solidFill>
                  <a:srgbClr val="0F5494"/>
                </a:solidFill>
                <a:latin typeface="+mn-lt"/>
              </a:rPr>
              <a:t>Bioeconomy:</a:t>
            </a:r>
          </a:p>
          <a:p>
            <a:pPr marL="800100" lvl="1" indent="-342900">
              <a:buFont typeface="Wingdings" panose="05000000000000000000" pitchFamily="2" charset="2"/>
              <a:buChar char="ü"/>
            </a:pPr>
            <a:r>
              <a:rPr lang="en-GB" sz="2400" dirty="0" smtClean="0">
                <a:solidFill>
                  <a:srgbClr val="0F5494"/>
                </a:solidFill>
                <a:latin typeface="+mn-lt"/>
              </a:rPr>
              <a:t>Investments</a:t>
            </a:r>
            <a:r>
              <a:rPr lang="en-GB" sz="2400" dirty="0">
                <a:solidFill>
                  <a:srgbClr val="0F5494"/>
                </a:solidFill>
                <a:latin typeface="+mn-lt"/>
              </a:rPr>
              <a:t>;</a:t>
            </a:r>
          </a:p>
          <a:p>
            <a:pPr marL="800100" lvl="1" indent="-342900">
              <a:buFont typeface="Wingdings" panose="05000000000000000000" pitchFamily="2" charset="2"/>
              <a:buChar char="ü"/>
            </a:pPr>
            <a:r>
              <a:rPr lang="en-GB" sz="2400" dirty="0">
                <a:solidFill>
                  <a:srgbClr val="0F5494"/>
                </a:solidFill>
                <a:latin typeface="+mn-lt"/>
              </a:rPr>
              <a:t>Cooperation</a:t>
            </a:r>
            <a:r>
              <a:rPr lang="en-GB" sz="2400" dirty="0" smtClean="0">
                <a:solidFill>
                  <a:srgbClr val="0F5494"/>
                </a:solidFill>
                <a:latin typeface="+mn-lt"/>
              </a:rPr>
              <a:t>;</a:t>
            </a:r>
          </a:p>
          <a:p>
            <a:pPr marL="800100" lvl="1" indent="-342900">
              <a:buFont typeface="Wingdings" panose="05000000000000000000" pitchFamily="2" charset="2"/>
              <a:buChar char="ü"/>
            </a:pPr>
            <a:r>
              <a:rPr lang="en-GB" sz="2400" dirty="0" smtClean="0">
                <a:solidFill>
                  <a:srgbClr val="0F5494"/>
                </a:solidFill>
                <a:latin typeface="+mn-lt"/>
              </a:rPr>
              <a:t>Exchange </a:t>
            </a:r>
            <a:r>
              <a:rPr lang="en-GB" sz="2400" dirty="0">
                <a:solidFill>
                  <a:srgbClr val="0F5494"/>
                </a:solidFill>
                <a:latin typeface="+mn-lt"/>
              </a:rPr>
              <a:t>of knowledge and information;</a:t>
            </a:r>
          </a:p>
          <a:p>
            <a:pPr marL="800100" lvl="1" indent="-342900">
              <a:buFont typeface="Wingdings" panose="05000000000000000000" pitchFamily="2" charset="2"/>
              <a:buChar char="ü"/>
            </a:pPr>
            <a:r>
              <a:rPr lang="en-GB" sz="2400" dirty="0">
                <a:solidFill>
                  <a:srgbClr val="0F5494"/>
                </a:solidFill>
                <a:latin typeface="+mn-lt"/>
              </a:rPr>
              <a:t>New businesses and young </a:t>
            </a:r>
            <a:r>
              <a:rPr lang="en-GB" sz="2400" dirty="0" smtClean="0">
                <a:solidFill>
                  <a:srgbClr val="0F5494"/>
                </a:solidFill>
                <a:latin typeface="+mn-lt"/>
              </a:rPr>
              <a:t>farmers.</a:t>
            </a:r>
          </a:p>
          <a:p>
            <a:pPr marL="800100" lvl="1" indent="-342900">
              <a:buFont typeface="Wingdings" panose="05000000000000000000" pitchFamily="2" charset="2"/>
              <a:buChar char="ü"/>
            </a:pPr>
            <a:endParaRPr lang="en-GB" sz="2400" dirty="0">
              <a:solidFill>
                <a:srgbClr val="0F5494"/>
              </a:solidFill>
              <a:latin typeface="+mn-lt"/>
            </a:endParaRPr>
          </a:p>
          <a:p>
            <a:r>
              <a:rPr lang="en-GB" sz="2400" dirty="0">
                <a:solidFill>
                  <a:srgbClr val="0F5494"/>
                </a:solidFill>
                <a:latin typeface="+mn-lt"/>
              </a:rPr>
              <a:t> </a:t>
            </a:r>
          </a:p>
        </p:txBody>
      </p:sp>
      <p:sp>
        <p:nvSpPr>
          <p:cNvPr id="6" name="Rectangle 5"/>
          <p:cNvSpPr/>
          <p:nvPr/>
        </p:nvSpPr>
        <p:spPr>
          <a:xfrm>
            <a:off x="23621" y="1259468"/>
            <a:ext cx="9144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ctr"/>
            <a:r>
              <a:rPr lang="en-GB" sz="3200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Arial" charset="0"/>
              </a:rPr>
              <a:t>Opportunities</a:t>
            </a:r>
            <a:r>
              <a:rPr lang="en-GB" sz="1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 </a:t>
            </a:r>
            <a:r>
              <a:rPr lang="en-GB" sz="3200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Arial" charset="0"/>
              </a:rPr>
              <a:t>for supporting the Bioeconomy in </a:t>
            </a:r>
            <a:r>
              <a:rPr lang="en-GB" sz="320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Arial" charset="0"/>
              </a:rPr>
              <a:t>the CAP post-2020 proposals</a:t>
            </a:r>
          </a:p>
        </p:txBody>
      </p:sp>
    </p:spTree>
    <p:extLst>
      <p:ext uri="{BB962C8B-B14F-4D97-AF65-F5344CB8AC3E}">
        <p14:creationId xmlns:p14="http://schemas.microsoft.com/office/powerpoint/2010/main" val="1524750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59875" y="1566084"/>
            <a:ext cx="8737734" cy="5291916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en-GB" sz="1400" dirty="0" smtClean="0"/>
          </a:p>
          <a:p>
            <a:endParaRPr lang="en-GB" sz="1400" dirty="0"/>
          </a:p>
          <a:p>
            <a:endParaRPr lang="en-GB" sz="1400" dirty="0" smtClean="0"/>
          </a:p>
          <a:p>
            <a:endParaRPr lang="en-GB" sz="1400" dirty="0"/>
          </a:p>
          <a:p>
            <a:endParaRPr lang="en-GB" sz="1400" dirty="0" smtClean="0"/>
          </a:p>
          <a:p>
            <a:endParaRPr lang="en-GB" sz="1400" dirty="0"/>
          </a:p>
          <a:p>
            <a:endParaRPr lang="en-GB" sz="1400" dirty="0" smtClean="0"/>
          </a:p>
          <a:p>
            <a:endParaRPr lang="en-GB" sz="1400" dirty="0"/>
          </a:p>
          <a:p>
            <a:endParaRPr lang="en-GB" sz="2400" dirty="0">
              <a:solidFill>
                <a:srgbClr val="0F5494"/>
              </a:solidFill>
              <a:latin typeface="+mn-lt"/>
            </a:endParaRPr>
          </a:p>
          <a:p>
            <a:pPr marL="0" lvl="1" algn="just" eaLnBrk="0" hangingPunct="0">
              <a:spcBef>
                <a:spcPct val="20000"/>
              </a:spcBef>
              <a:buClr>
                <a:srgbClr val="009FBA"/>
              </a:buClr>
            </a:pPr>
            <a:r>
              <a:rPr lang="en-GB" sz="2400" u="sng" dirty="0" smtClean="0">
                <a:solidFill>
                  <a:srgbClr val="0F5494"/>
                </a:solidFill>
                <a:latin typeface="+mn-lt"/>
              </a:rPr>
              <a:t>Based on the SWOT analysis: </a:t>
            </a:r>
          </a:p>
          <a:p>
            <a:pPr marL="0" lvl="1" algn="just" eaLnBrk="0" hangingPunct="0">
              <a:spcBef>
                <a:spcPct val="20000"/>
              </a:spcBef>
              <a:buClr>
                <a:srgbClr val="009FBA"/>
              </a:buClr>
            </a:pPr>
            <a:endParaRPr lang="en-GB" sz="2400" u="sng" dirty="0" smtClean="0">
              <a:solidFill>
                <a:srgbClr val="0F5494"/>
              </a:solidFill>
              <a:latin typeface="+mn-lt"/>
            </a:endParaRPr>
          </a:p>
          <a:p>
            <a:pPr marL="800100" lvl="2" indent="-342900" algn="just" eaLnBrk="0" hangingPunct="0">
              <a:spcBef>
                <a:spcPct val="20000"/>
              </a:spcBef>
              <a:buClr>
                <a:srgbClr val="009FBA"/>
              </a:buClr>
              <a:buFont typeface="Wingdings" panose="05000000000000000000" pitchFamily="2" charset="2"/>
              <a:buChar char="q"/>
            </a:pPr>
            <a:r>
              <a:rPr lang="en-GB" sz="2400" dirty="0" smtClean="0">
                <a:solidFill>
                  <a:srgbClr val="0F5494"/>
                </a:solidFill>
                <a:latin typeface="+mn-lt"/>
              </a:rPr>
              <a:t>Assess the biomass potential using all available data/ information;  </a:t>
            </a:r>
          </a:p>
          <a:p>
            <a:pPr marL="457200" lvl="2" algn="just" eaLnBrk="0" hangingPunct="0">
              <a:spcBef>
                <a:spcPct val="20000"/>
              </a:spcBef>
              <a:buClr>
                <a:srgbClr val="009FBA"/>
              </a:buClr>
            </a:pPr>
            <a:endParaRPr lang="en-GB" sz="2400" dirty="0" smtClean="0">
              <a:solidFill>
                <a:srgbClr val="0F5494"/>
              </a:solidFill>
              <a:latin typeface="+mn-lt"/>
            </a:endParaRPr>
          </a:p>
          <a:p>
            <a:pPr marL="800100" lvl="2" indent="-342900" algn="just" eaLnBrk="0" hangingPunct="0">
              <a:spcBef>
                <a:spcPct val="20000"/>
              </a:spcBef>
              <a:buClr>
                <a:srgbClr val="009FBA"/>
              </a:buClr>
              <a:buFont typeface="Wingdings" panose="05000000000000000000" pitchFamily="2" charset="2"/>
              <a:buChar char="q"/>
            </a:pPr>
            <a:r>
              <a:rPr lang="en-GB" sz="2400" dirty="0">
                <a:solidFill>
                  <a:srgbClr val="0F5494"/>
                </a:solidFill>
                <a:latin typeface="+mn-lt"/>
              </a:rPr>
              <a:t>I</a:t>
            </a:r>
            <a:r>
              <a:rPr lang="en-GB" sz="2400" dirty="0" smtClean="0">
                <a:solidFill>
                  <a:srgbClr val="0F5494"/>
                </a:solidFill>
                <a:latin typeface="+mn-lt"/>
              </a:rPr>
              <a:t>dentify strengths, needs and respective opportunities for supporting Bioeconomy </a:t>
            </a:r>
            <a:r>
              <a:rPr lang="en-GB" sz="2400" dirty="0">
                <a:solidFill>
                  <a:srgbClr val="0F5494"/>
                </a:solidFill>
                <a:latin typeface="+mn-lt"/>
              </a:rPr>
              <a:t>t</a:t>
            </a:r>
            <a:r>
              <a:rPr lang="en-GB" sz="2400" dirty="0" smtClean="0">
                <a:solidFill>
                  <a:srgbClr val="0F5494"/>
                </a:solidFill>
                <a:latin typeface="+mn-lt"/>
              </a:rPr>
              <a:t>ypes of interventions. </a:t>
            </a:r>
          </a:p>
          <a:p>
            <a:pPr marL="800100" lvl="1" indent="-342900">
              <a:buFont typeface="Wingdings" panose="05000000000000000000" pitchFamily="2" charset="2"/>
              <a:buChar char="ü"/>
            </a:pPr>
            <a:endParaRPr lang="en-GB" sz="2400" dirty="0">
              <a:solidFill>
                <a:srgbClr val="0F5494"/>
              </a:solidFill>
              <a:latin typeface="+mn-lt"/>
            </a:endParaRPr>
          </a:p>
          <a:p>
            <a:r>
              <a:rPr lang="en-GB" sz="2400" dirty="0">
                <a:solidFill>
                  <a:srgbClr val="0F5494"/>
                </a:solidFill>
                <a:latin typeface="+mn-lt"/>
              </a:rPr>
              <a:t> </a:t>
            </a:r>
          </a:p>
        </p:txBody>
      </p:sp>
      <p:sp>
        <p:nvSpPr>
          <p:cNvPr id="6" name="Rectangle 5"/>
          <p:cNvSpPr/>
          <p:nvPr/>
        </p:nvSpPr>
        <p:spPr>
          <a:xfrm>
            <a:off x="23621" y="1259468"/>
            <a:ext cx="9144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ctr"/>
            <a:r>
              <a:rPr lang="en-GB" sz="3200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Arial" charset="0"/>
              </a:rPr>
              <a:t>Opportunities</a:t>
            </a:r>
            <a:r>
              <a:rPr lang="en-GB" sz="1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 </a:t>
            </a:r>
            <a:r>
              <a:rPr lang="en-GB" sz="3200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Arial" charset="0"/>
              </a:rPr>
              <a:t>for supporting the Bioeconomy in </a:t>
            </a:r>
            <a:r>
              <a:rPr lang="en-GB" sz="320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Arial" charset="0"/>
              </a:rPr>
              <a:t>the CAP </a:t>
            </a:r>
            <a:r>
              <a:rPr lang="en-GB" sz="3200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Arial" charset="0"/>
              </a:rPr>
              <a:t>Strategic Plans</a:t>
            </a:r>
            <a:endParaRPr lang="en-GB" sz="3200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3295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59875" y="1566084"/>
            <a:ext cx="8737734" cy="5291916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en-GB" sz="1400" dirty="0" smtClean="0"/>
          </a:p>
          <a:p>
            <a:endParaRPr lang="en-GB" sz="1400" dirty="0"/>
          </a:p>
          <a:p>
            <a:endParaRPr lang="en-GB" sz="1400" dirty="0" smtClean="0"/>
          </a:p>
          <a:p>
            <a:endParaRPr lang="en-GB" sz="1400" dirty="0"/>
          </a:p>
          <a:p>
            <a:endParaRPr lang="en-GB" sz="1400" dirty="0" smtClean="0"/>
          </a:p>
          <a:p>
            <a:endParaRPr lang="en-GB" sz="1400" dirty="0"/>
          </a:p>
          <a:p>
            <a:endParaRPr lang="en-GB" sz="1400" dirty="0" smtClean="0"/>
          </a:p>
          <a:p>
            <a:endParaRPr lang="en-GB" sz="1400" dirty="0"/>
          </a:p>
          <a:p>
            <a:endParaRPr lang="en-GB" sz="2400" dirty="0">
              <a:solidFill>
                <a:srgbClr val="0F5494"/>
              </a:solidFill>
              <a:latin typeface="+mn-lt"/>
            </a:endParaRPr>
          </a:p>
          <a:p>
            <a:pPr marL="0" lvl="1" algn="just" eaLnBrk="0" hangingPunct="0">
              <a:spcBef>
                <a:spcPct val="20000"/>
              </a:spcBef>
              <a:buClr>
                <a:srgbClr val="009FBA"/>
              </a:buClr>
            </a:pPr>
            <a:r>
              <a:rPr lang="en-GB" sz="2400" u="sng" dirty="0" smtClean="0">
                <a:solidFill>
                  <a:srgbClr val="0F5494"/>
                </a:solidFill>
                <a:latin typeface="+mn-lt"/>
              </a:rPr>
              <a:t>Intervention logic in the CAP Strategic plans: </a:t>
            </a:r>
          </a:p>
          <a:p>
            <a:pPr marL="0" lvl="1" algn="just" eaLnBrk="0" hangingPunct="0">
              <a:spcBef>
                <a:spcPct val="20000"/>
              </a:spcBef>
              <a:buClr>
                <a:srgbClr val="009FBA"/>
              </a:buClr>
            </a:pPr>
            <a:endParaRPr lang="en-GB" sz="2400" u="sng" dirty="0" smtClean="0">
              <a:solidFill>
                <a:srgbClr val="0F5494"/>
              </a:solidFill>
              <a:latin typeface="+mn-lt"/>
            </a:endParaRPr>
          </a:p>
          <a:p>
            <a:pPr marL="800100" lvl="2" indent="-342900" algn="just" eaLnBrk="0" hangingPunct="0">
              <a:spcBef>
                <a:spcPct val="20000"/>
              </a:spcBef>
              <a:buClr>
                <a:srgbClr val="009FBA"/>
              </a:buClr>
              <a:buFont typeface="Wingdings" panose="05000000000000000000" pitchFamily="2" charset="2"/>
              <a:buChar char="q"/>
            </a:pPr>
            <a:r>
              <a:rPr lang="en-GB" sz="2400" dirty="0" smtClean="0">
                <a:solidFill>
                  <a:srgbClr val="0F5494"/>
                </a:solidFill>
                <a:latin typeface="+mn-lt"/>
              </a:rPr>
              <a:t>Identify priorities, taking into account global National Bioeconomy support framework (NBES);  </a:t>
            </a:r>
          </a:p>
          <a:p>
            <a:pPr marL="800100" lvl="2" indent="-342900" algn="just" eaLnBrk="0" hangingPunct="0">
              <a:spcBef>
                <a:spcPct val="20000"/>
              </a:spcBef>
              <a:buClr>
                <a:srgbClr val="009FBA"/>
              </a:buClr>
              <a:buFont typeface="Wingdings" panose="05000000000000000000" pitchFamily="2" charset="2"/>
              <a:buChar char="q"/>
            </a:pPr>
            <a:r>
              <a:rPr lang="en-GB" sz="2400" dirty="0" smtClean="0">
                <a:solidFill>
                  <a:srgbClr val="0F5494"/>
                </a:solidFill>
                <a:latin typeface="+mn-lt"/>
              </a:rPr>
              <a:t>Cover important cross-cutting aspects (i.e. raising awareness and mobilising stakeholders at all levels, promoting BE governance structures).</a:t>
            </a:r>
          </a:p>
          <a:p>
            <a:pPr marL="457200" lvl="2" algn="just" eaLnBrk="0" hangingPunct="0">
              <a:spcBef>
                <a:spcPct val="20000"/>
              </a:spcBef>
              <a:buClr>
                <a:srgbClr val="009FBA"/>
              </a:buClr>
            </a:pPr>
            <a:endParaRPr lang="en-GB" sz="2400" dirty="0" smtClean="0">
              <a:solidFill>
                <a:srgbClr val="0F5494"/>
              </a:solidFill>
              <a:latin typeface="+mn-lt"/>
            </a:endParaRPr>
          </a:p>
          <a:p>
            <a:pPr marL="800100" lvl="1" indent="-342900">
              <a:buFont typeface="Wingdings" panose="05000000000000000000" pitchFamily="2" charset="2"/>
              <a:buChar char="ü"/>
            </a:pPr>
            <a:endParaRPr lang="en-GB" sz="2400" dirty="0">
              <a:solidFill>
                <a:srgbClr val="0F5494"/>
              </a:solidFill>
              <a:latin typeface="+mn-lt"/>
            </a:endParaRPr>
          </a:p>
          <a:p>
            <a:r>
              <a:rPr lang="en-GB" sz="2400" dirty="0">
                <a:solidFill>
                  <a:srgbClr val="0F5494"/>
                </a:solidFill>
                <a:latin typeface="+mn-lt"/>
              </a:rPr>
              <a:t> </a:t>
            </a:r>
          </a:p>
        </p:txBody>
      </p:sp>
      <p:sp>
        <p:nvSpPr>
          <p:cNvPr id="6" name="Rectangle 5"/>
          <p:cNvSpPr/>
          <p:nvPr/>
        </p:nvSpPr>
        <p:spPr>
          <a:xfrm>
            <a:off x="23621" y="1259468"/>
            <a:ext cx="9144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ctr"/>
            <a:r>
              <a:rPr lang="en-GB" sz="3200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Arial" charset="0"/>
              </a:rPr>
              <a:t>Opportunities</a:t>
            </a:r>
            <a:r>
              <a:rPr lang="en-GB" sz="1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 </a:t>
            </a:r>
            <a:r>
              <a:rPr lang="en-GB" sz="3200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Arial" charset="0"/>
              </a:rPr>
              <a:t>for supporting the Bioeconomy in </a:t>
            </a:r>
            <a:r>
              <a:rPr lang="en-GB" sz="320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Arial" charset="0"/>
              </a:rPr>
              <a:t>the CAP </a:t>
            </a:r>
            <a:r>
              <a:rPr lang="en-GB" sz="3200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Arial" charset="0"/>
              </a:rPr>
              <a:t>Strategic Plans</a:t>
            </a:r>
            <a:endParaRPr lang="en-GB" sz="3200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0863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59875" y="1566084"/>
            <a:ext cx="8737734" cy="5291916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en-GB" sz="1400" dirty="0" smtClean="0"/>
          </a:p>
          <a:p>
            <a:endParaRPr lang="en-GB" sz="1400" dirty="0"/>
          </a:p>
          <a:p>
            <a:endParaRPr lang="en-GB" sz="1400" dirty="0" smtClean="0"/>
          </a:p>
          <a:p>
            <a:endParaRPr lang="en-GB" sz="1400" dirty="0"/>
          </a:p>
          <a:p>
            <a:endParaRPr lang="en-GB" sz="1400" dirty="0" smtClean="0"/>
          </a:p>
          <a:p>
            <a:endParaRPr lang="en-GB" sz="1400" dirty="0"/>
          </a:p>
          <a:p>
            <a:endParaRPr lang="en-GB" sz="1400" dirty="0" smtClean="0"/>
          </a:p>
          <a:p>
            <a:endParaRPr lang="en-GB" sz="1400" dirty="0"/>
          </a:p>
          <a:p>
            <a:pPr marL="0" lvl="1" algn="just" eaLnBrk="0" hangingPunct="0">
              <a:spcBef>
                <a:spcPct val="20000"/>
              </a:spcBef>
              <a:buClr>
                <a:srgbClr val="009FBA"/>
              </a:buClr>
            </a:pPr>
            <a:endParaRPr lang="en-GB" sz="2400" u="sng" dirty="0" smtClean="0">
              <a:solidFill>
                <a:srgbClr val="0F5494"/>
              </a:solidFill>
              <a:latin typeface="+mn-lt"/>
            </a:endParaRPr>
          </a:p>
          <a:p>
            <a:pPr marL="0" lvl="1" algn="just" eaLnBrk="0" hangingPunct="0">
              <a:spcBef>
                <a:spcPct val="20000"/>
              </a:spcBef>
              <a:buClr>
                <a:srgbClr val="009FBA"/>
              </a:buClr>
            </a:pPr>
            <a:r>
              <a:rPr lang="en-GB" sz="2400" u="sng" dirty="0" smtClean="0">
                <a:solidFill>
                  <a:srgbClr val="0F5494"/>
                </a:solidFill>
                <a:latin typeface="+mn-lt"/>
              </a:rPr>
              <a:t>Intervention logic in the CAP Strategic plans: </a:t>
            </a:r>
          </a:p>
          <a:p>
            <a:pPr marL="0" lvl="1" algn="just" eaLnBrk="0" hangingPunct="0">
              <a:spcBef>
                <a:spcPct val="20000"/>
              </a:spcBef>
              <a:buClr>
                <a:srgbClr val="009FBA"/>
              </a:buClr>
            </a:pPr>
            <a:endParaRPr lang="en-GB" sz="1200" u="sng" dirty="0" smtClean="0">
              <a:solidFill>
                <a:srgbClr val="0F5494"/>
              </a:solidFill>
              <a:latin typeface="+mn-lt"/>
            </a:endParaRPr>
          </a:p>
          <a:p>
            <a:pPr marL="800100" lvl="2" indent="-342900" algn="just" eaLnBrk="0" hangingPunct="0">
              <a:spcBef>
                <a:spcPct val="20000"/>
              </a:spcBef>
              <a:buClr>
                <a:srgbClr val="009FBA"/>
              </a:buClr>
              <a:buFont typeface="Wingdings" panose="05000000000000000000" pitchFamily="2" charset="2"/>
              <a:buChar char="q"/>
            </a:pPr>
            <a:r>
              <a:rPr lang="en-GB" sz="2400" dirty="0" smtClean="0">
                <a:solidFill>
                  <a:srgbClr val="0F5494"/>
                </a:solidFill>
                <a:latin typeface="+mn-lt"/>
              </a:rPr>
              <a:t>Role of cooperatives/ cooperation structures of primary </a:t>
            </a:r>
            <a:r>
              <a:rPr lang="en-GB" sz="2400" dirty="0">
                <a:solidFill>
                  <a:srgbClr val="0F5494"/>
                </a:solidFill>
                <a:latin typeface="+mn-lt"/>
              </a:rPr>
              <a:t>producer </a:t>
            </a:r>
            <a:r>
              <a:rPr lang="en-GB" sz="2400" dirty="0" smtClean="0">
                <a:solidFill>
                  <a:srgbClr val="0F5494"/>
                </a:solidFill>
                <a:latin typeface="+mn-lt"/>
              </a:rPr>
              <a:t>in mainstreaming the BE and integrating them into the BE value chains. </a:t>
            </a:r>
          </a:p>
          <a:p>
            <a:pPr marL="800100" lvl="2" indent="-342900" algn="just" eaLnBrk="0" hangingPunct="0">
              <a:spcBef>
                <a:spcPct val="20000"/>
              </a:spcBef>
              <a:buClr>
                <a:srgbClr val="009FBA"/>
              </a:buClr>
              <a:buFont typeface="Wingdings" panose="05000000000000000000" pitchFamily="2" charset="2"/>
              <a:buChar char="q"/>
            </a:pPr>
            <a:endParaRPr lang="en-GB" sz="1200" dirty="0" smtClean="0">
              <a:solidFill>
                <a:srgbClr val="0F5494"/>
              </a:solidFill>
              <a:latin typeface="+mn-lt"/>
            </a:endParaRPr>
          </a:p>
          <a:p>
            <a:pPr marL="800100" lvl="2" indent="-342900" algn="just" eaLnBrk="0" hangingPunct="0">
              <a:spcBef>
                <a:spcPct val="20000"/>
              </a:spcBef>
              <a:buClr>
                <a:srgbClr val="009FBA"/>
              </a:buClr>
              <a:buFont typeface="Wingdings" panose="05000000000000000000" pitchFamily="2" charset="2"/>
              <a:buChar char="q"/>
            </a:pPr>
            <a:r>
              <a:rPr lang="en-GB" sz="2400" dirty="0" smtClean="0">
                <a:solidFill>
                  <a:srgbClr val="0F5494"/>
                </a:solidFill>
              </a:rPr>
              <a:t>Promote </a:t>
            </a:r>
            <a:r>
              <a:rPr lang="en-GB" sz="2400" dirty="0">
                <a:solidFill>
                  <a:srgbClr val="0F5494"/>
                </a:solidFill>
              </a:rPr>
              <a:t>circular and sustainable BE solutions; </a:t>
            </a:r>
            <a:endParaRPr lang="en-GB" sz="2400" dirty="0" smtClean="0">
              <a:solidFill>
                <a:srgbClr val="0F5494"/>
              </a:solidFill>
            </a:endParaRPr>
          </a:p>
          <a:p>
            <a:pPr marL="800100" lvl="2" indent="-342900" algn="just" eaLnBrk="0" hangingPunct="0">
              <a:spcBef>
                <a:spcPct val="20000"/>
              </a:spcBef>
              <a:buClr>
                <a:srgbClr val="009FBA"/>
              </a:buClr>
              <a:buFont typeface="Wingdings" panose="05000000000000000000" pitchFamily="2" charset="2"/>
              <a:buChar char="q"/>
            </a:pPr>
            <a:endParaRPr lang="en-GB" sz="1200" dirty="0" smtClean="0">
              <a:solidFill>
                <a:srgbClr val="0F5494"/>
              </a:solidFill>
            </a:endParaRPr>
          </a:p>
          <a:p>
            <a:pPr marL="800100" lvl="2" indent="-342900" algn="just" eaLnBrk="0" hangingPunct="0">
              <a:spcBef>
                <a:spcPct val="20000"/>
              </a:spcBef>
              <a:buClr>
                <a:srgbClr val="009FBA"/>
              </a:buClr>
              <a:buFont typeface="Wingdings" panose="05000000000000000000" pitchFamily="2" charset="2"/>
              <a:buChar char="q"/>
            </a:pPr>
            <a:r>
              <a:rPr lang="en-GB" sz="2400" dirty="0">
                <a:solidFill>
                  <a:srgbClr val="0F5494"/>
                </a:solidFill>
              </a:rPr>
              <a:t>Identify an adequate mix of funding options under CAP, other ESIFs, including </a:t>
            </a:r>
            <a:r>
              <a:rPr lang="en-GB" sz="2400" dirty="0" smtClean="0">
                <a:solidFill>
                  <a:srgbClr val="0F5494"/>
                </a:solidFill>
              </a:rPr>
              <a:t>FIs</a:t>
            </a:r>
            <a:r>
              <a:rPr lang="en-GB" sz="2400" dirty="0">
                <a:solidFill>
                  <a:srgbClr val="0F5494"/>
                </a:solidFill>
              </a:rPr>
              <a:t>;</a:t>
            </a:r>
          </a:p>
          <a:p>
            <a:pPr marL="800100" lvl="2" indent="-342900" algn="just" eaLnBrk="0" hangingPunct="0">
              <a:spcBef>
                <a:spcPct val="20000"/>
              </a:spcBef>
              <a:buClr>
                <a:srgbClr val="009FBA"/>
              </a:buClr>
              <a:buFont typeface="Wingdings" panose="05000000000000000000" pitchFamily="2" charset="2"/>
              <a:buChar char="q"/>
            </a:pPr>
            <a:endParaRPr lang="en-GB" sz="2400" dirty="0">
              <a:solidFill>
                <a:srgbClr val="0F5494"/>
              </a:solidFill>
            </a:endParaRPr>
          </a:p>
          <a:p>
            <a:pPr marL="800100" lvl="1" indent="-342900">
              <a:buFont typeface="Wingdings" panose="05000000000000000000" pitchFamily="2" charset="2"/>
              <a:buChar char="ü"/>
            </a:pPr>
            <a:endParaRPr lang="en-GB" sz="2400" dirty="0">
              <a:solidFill>
                <a:srgbClr val="0F5494"/>
              </a:solidFill>
              <a:latin typeface="+mn-lt"/>
            </a:endParaRPr>
          </a:p>
          <a:p>
            <a:r>
              <a:rPr lang="en-GB" sz="2400" dirty="0">
                <a:solidFill>
                  <a:srgbClr val="0F5494"/>
                </a:solidFill>
                <a:latin typeface="+mn-lt"/>
              </a:rPr>
              <a:t> </a:t>
            </a:r>
          </a:p>
        </p:txBody>
      </p:sp>
      <p:sp>
        <p:nvSpPr>
          <p:cNvPr id="6" name="Rectangle 5"/>
          <p:cNvSpPr/>
          <p:nvPr/>
        </p:nvSpPr>
        <p:spPr>
          <a:xfrm>
            <a:off x="23621" y="1259469"/>
            <a:ext cx="9120379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ctr"/>
            <a:r>
              <a:rPr lang="en-GB" sz="3200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Arial" charset="0"/>
              </a:rPr>
              <a:t>Opportunities</a:t>
            </a:r>
            <a:r>
              <a:rPr lang="en-GB" sz="1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 </a:t>
            </a:r>
            <a:r>
              <a:rPr lang="en-GB" sz="3200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Arial" charset="0"/>
              </a:rPr>
              <a:t>for supporting the Bioeconomy in </a:t>
            </a:r>
            <a:r>
              <a:rPr lang="en-GB" sz="320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Arial" charset="0"/>
              </a:rPr>
              <a:t>the CAP </a:t>
            </a:r>
            <a:r>
              <a:rPr lang="en-GB" sz="3200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Arial" charset="0"/>
              </a:rPr>
              <a:t>Strategic Plans</a:t>
            </a:r>
          </a:p>
          <a:p>
            <a:pPr lvl="1" algn="ctr"/>
            <a:endParaRPr lang="en-GB" sz="3200" i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Arial" charset="0"/>
            </a:endParaRPr>
          </a:p>
          <a:p>
            <a:pPr lvl="1" algn="ctr"/>
            <a:endParaRPr lang="en-GB" sz="3200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0656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59875" y="1566084"/>
            <a:ext cx="8737734" cy="5291916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en-GB" sz="1400" dirty="0" smtClean="0"/>
          </a:p>
          <a:p>
            <a:endParaRPr lang="en-GB" sz="1400" dirty="0"/>
          </a:p>
          <a:p>
            <a:endParaRPr lang="en-GB" sz="1400" dirty="0" smtClean="0"/>
          </a:p>
          <a:p>
            <a:endParaRPr lang="en-GB" sz="1400" dirty="0"/>
          </a:p>
          <a:p>
            <a:endParaRPr lang="en-GB" sz="1400" dirty="0" smtClean="0"/>
          </a:p>
          <a:p>
            <a:endParaRPr lang="en-GB" sz="1400" dirty="0"/>
          </a:p>
          <a:p>
            <a:endParaRPr lang="en-GB" sz="1400" dirty="0" smtClean="0"/>
          </a:p>
          <a:p>
            <a:endParaRPr lang="en-GB" sz="1400" dirty="0"/>
          </a:p>
          <a:p>
            <a:pPr marL="0" lvl="1" algn="just" eaLnBrk="0" hangingPunct="0">
              <a:spcBef>
                <a:spcPct val="20000"/>
              </a:spcBef>
              <a:buClr>
                <a:srgbClr val="009FBA"/>
              </a:buClr>
            </a:pPr>
            <a:endParaRPr lang="en-GB" sz="2400" u="sng" dirty="0" smtClean="0">
              <a:solidFill>
                <a:srgbClr val="0F5494"/>
              </a:solidFill>
              <a:latin typeface="+mn-lt"/>
            </a:endParaRPr>
          </a:p>
          <a:p>
            <a:pPr marL="0" lvl="1" algn="just" eaLnBrk="0" hangingPunct="0">
              <a:spcBef>
                <a:spcPct val="20000"/>
              </a:spcBef>
              <a:buClr>
                <a:srgbClr val="009FBA"/>
              </a:buClr>
            </a:pPr>
            <a:r>
              <a:rPr lang="en-GB" sz="2400" u="sng" dirty="0" smtClean="0">
                <a:solidFill>
                  <a:srgbClr val="0F5494"/>
                </a:solidFill>
                <a:latin typeface="+mn-lt"/>
              </a:rPr>
              <a:t>Intervention logic in the CAP Strategic plans: </a:t>
            </a:r>
          </a:p>
          <a:p>
            <a:pPr marL="800100" lvl="2" indent="-342900" algn="just" eaLnBrk="0" hangingPunct="0">
              <a:spcBef>
                <a:spcPct val="20000"/>
              </a:spcBef>
              <a:buClr>
                <a:srgbClr val="009FBA"/>
              </a:buClr>
              <a:buFont typeface="Wingdings" panose="05000000000000000000" pitchFamily="2" charset="2"/>
              <a:buChar char="q"/>
            </a:pPr>
            <a:endParaRPr lang="en-GB" sz="1200" dirty="0">
              <a:solidFill>
                <a:srgbClr val="0F5494"/>
              </a:solidFill>
              <a:latin typeface="+mn-lt"/>
            </a:endParaRPr>
          </a:p>
          <a:p>
            <a:pPr marL="800100" lvl="2" indent="-342900" algn="just" eaLnBrk="0" hangingPunct="0">
              <a:spcBef>
                <a:spcPct val="20000"/>
              </a:spcBef>
              <a:buClr>
                <a:srgbClr val="009FBA"/>
              </a:buClr>
              <a:buFont typeface="Wingdings" panose="05000000000000000000" pitchFamily="2" charset="2"/>
              <a:buChar char="q"/>
            </a:pPr>
            <a:r>
              <a:rPr lang="en-GB" sz="2400" dirty="0" smtClean="0">
                <a:solidFill>
                  <a:srgbClr val="0F5494"/>
                </a:solidFill>
                <a:latin typeface="+mn-lt"/>
              </a:rPr>
              <a:t>Ensure effective motoring of the impact of CAP interventions on the BE sector and rural areas. </a:t>
            </a:r>
          </a:p>
          <a:p>
            <a:pPr marL="800100" lvl="2" indent="-342900" algn="just" eaLnBrk="0" hangingPunct="0">
              <a:spcBef>
                <a:spcPct val="20000"/>
              </a:spcBef>
              <a:buClr>
                <a:srgbClr val="009FBA"/>
              </a:buClr>
              <a:buFont typeface="Wingdings" panose="05000000000000000000" pitchFamily="2" charset="2"/>
              <a:buChar char="q"/>
            </a:pPr>
            <a:endParaRPr lang="en-GB" sz="1200" dirty="0" smtClean="0">
              <a:solidFill>
                <a:srgbClr val="0F5494"/>
              </a:solidFill>
              <a:latin typeface="+mn-lt"/>
            </a:endParaRPr>
          </a:p>
          <a:p>
            <a:pPr marL="800100" lvl="2" indent="-342900" algn="just" eaLnBrk="0" hangingPunct="0">
              <a:spcBef>
                <a:spcPct val="20000"/>
              </a:spcBef>
              <a:buClr>
                <a:srgbClr val="009FBA"/>
              </a:buClr>
              <a:buFont typeface="Wingdings" panose="05000000000000000000" pitchFamily="2" charset="2"/>
              <a:buChar char="q"/>
            </a:pPr>
            <a:r>
              <a:rPr lang="en-GB" sz="2400" dirty="0" smtClean="0">
                <a:solidFill>
                  <a:srgbClr val="0F5494"/>
                </a:solidFill>
                <a:latin typeface="+mn-lt"/>
              </a:rPr>
              <a:t>Use the potential of Technical Assistance for cross-cutting actions on raisings awareness and building capacity among all stakeholders.</a:t>
            </a:r>
          </a:p>
          <a:p>
            <a:pPr marL="800100" lvl="2" indent="-342900" algn="just" eaLnBrk="0" hangingPunct="0">
              <a:spcBef>
                <a:spcPct val="20000"/>
              </a:spcBef>
              <a:buClr>
                <a:srgbClr val="009FBA"/>
              </a:buClr>
              <a:buFont typeface="Wingdings" panose="05000000000000000000" pitchFamily="2" charset="2"/>
              <a:buChar char="q"/>
            </a:pPr>
            <a:endParaRPr lang="en-GB" sz="2400" dirty="0" smtClean="0">
              <a:solidFill>
                <a:srgbClr val="0F5494"/>
              </a:solidFill>
              <a:latin typeface="+mn-lt"/>
            </a:endParaRPr>
          </a:p>
          <a:p>
            <a:pPr marL="800100" lvl="1" indent="-342900">
              <a:buFont typeface="Wingdings" panose="05000000000000000000" pitchFamily="2" charset="2"/>
              <a:buChar char="ü"/>
            </a:pPr>
            <a:endParaRPr lang="en-GB" sz="2400" dirty="0">
              <a:solidFill>
                <a:srgbClr val="0F5494"/>
              </a:solidFill>
              <a:latin typeface="+mn-lt"/>
            </a:endParaRPr>
          </a:p>
          <a:p>
            <a:r>
              <a:rPr lang="en-GB" sz="2400" dirty="0">
                <a:solidFill>
                  <a:srgbClr val="0F5494"/>
                </a:solidFill>
                <a:latin typeface="+mn-lt"/>
              </a:rPr>
              <a:t> </a:t>
            </a:r>
          </a:p>
        </p:txBody>
      </p:sp>
      <p:sp>
        <p:nvSpPr>
          <p:cNvPr id="6" name="Rectangle 5"/>
          <p:cNvSpPr/>
          <p:nvPr/>
        </p:nvSpPr>
        <p:spPr>
          <a:xfrm>
            <a:off x="23621" y="1259468"/>
            <a:ext cx="9144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ctr"/>
            <a:r>
              <a:rPr lang="en-GB" sz="3200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Arial" charset="0"/>
              </a:rPr>
              <a:t>Opportunities</a:t>
            </a:r>
            <a:r>
              <a:rPr lang="en-GB" sz="1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 </a:t>
            </a:r>
            <a:r>
              <a:rPr lang="en-GB" sz="3200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Arial" charset="0"/>
              </a:rPr>
              <a:t>for supporting the Bioeconomy in </a:t>
            </a:r>
            <a:r>
              <a:rPr lang="en-GB" sz="320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Arial" charset="0"/>
              </a:rPr>
              <a:t>the CAP </a:t>
            </a:r>
            <a:r>
              <a:rPr lang="en-GB" sz="3200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Arial" charset="0"/>
              </a:rPr>
              <a:t>Strategic Plans</a:t>
            </a:r>
            <a:endParaRPr lang="en-GB" sz="3200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3851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3063507"/>
            <a:ext cx="5760640" cy="936625"/>
          </a:xfrm>
        </p:spPr>
        <p:txBody>
          <a:bodyPr/>
          <a:lstStyle/>
          <a:p>
            <a:pPr algn="ctr"/>
            <a:r>
              <a:rPr lang="en-GB" sz="2800" dirty="0" smtClean="0"/>
              <a:t>Thank you for your attention! </a:t>
            </a:r>
            <a:endParaRPr lang="en-GB" sz="2800" b="0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64750" y="2262305"/>
            <a:ext cx="2636618" cy="25390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721211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340768"/>
            <a:ext cx="8229600" cy="5040560"/>
          </a:xfrm>
        </p:spPr>
        <p:txBody>
          <a:bodyPr/>
          <a:lstStyle/>
          <a:p>
            <a:pPr marL="0" indent="0" algn="ctr">
              <a:spcBef>
                <a:spcPct val="0"/>
              </a:spcBef>
              <a:buNone/>
            </a:pPr>
            <a:r>
              <a:rPr lang="en-GB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Arial" charset="0"/>
              </a:rPr>
              <a:t>Importance of the Bioeconomy </a:t>
            </a:r>
            <a:r>
              <a:rPr lang="en-GB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Arial" charset="0"/>
              </a:rPr>
              <a:t>for the CAP post-2020 </a:t>
            </a:r>
            <a:r>
              <a:rPr lang="en-GB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Arial" charset="0"/>
              </a:rPr>
              <a:t>recognised by policy makers: </a:t>
            </a:r>
          </a:p>
          <a:p>
            <a:pPr algn="just"/>
            <a:endParaRPr lang="en-GB" sz="900" i="0" dirty="0"/>
          </a:p>
          <a:p>
            <a:pPr lvl="1" algn="just"/>
            <a:r>
              <a:rPr lang="en-GB" dirty="0" smtClean="0"/>
              <a:t>Revised EU Bioeconomy Strategy and Action Plan;</a:t>
            </a:r>
          </a:p>
          <a:p>
            <a:pPr lvl="1" algn="just"/>
            <a:endParaRPr lang="en-GB" dirty="0"/>
          </a:p>
          <a:p>
            <a:pPr lvl="1" algn="just"/>
            <a:r>
              <a:rPr lang="en-GB" dirty="0" smtClean="0"/>
              <a:t>Commission </a:t>
            </a:r>
            <a:r>
              <a:rPr lang="en-GB" dirty="0"/>
              <a:t>Communication "The Future of Food and </a:t>
            </a:r>
            <a:r>
              <a:rPr lang="en-GB" dirty="0" smtClean="0"/>
              <a:t>Farming“;</a:t>
            </a:r>
          </a:p>
          <a:p>
            <a:pPr marL="457200" lvl="1" indent="0" algn="just">
              <a:buNone/>
            </a:pPr>
            <a:endParaRPr lang="en-GB" dirty="0"/>
          </a:p>
          <a:p>
            <a:pPr lvl="1" algn="just"/>
            <a:r>
              <a:rPr lang="en-GB" dirty="0"/>
              <a:t>Commission </a:t>
            </a:r>
            <a:r>
              <a:rPr lang="en-GB" dirty="0" smtClean="0"/>
              <a:t>CAP post-2020 proposals - the </a:t>
            </a:r>
            <a:r>
              <a:rPr lang="en-GB" dirty="0"/>
              <a:t>Bioeconomy </a:t>
            </a:r>
            <a:r>
              <a:rPr lang="en-GB" dirty="0" smtClean="0"/>
              <a:t>is of one </a:t>
            </a:r>
            <a:r>
              <a:rPr lang="en-GB" dirty="0"/>
              <a:t>of the </a:t>
            </a:r>
            <a:r>
              <a:rPr lang="en-GB" dirty="0" smtClean="0"/>
              <a:t>9 </a:t>
            </a:r>
            <a:r>
              <a:rPr lang="en-GB" dirty="0"/>
              <a:t>specific </a:t>
            </a:r>
            <a:r>
              <a:rPr lang="en-GB" dirty="0" smtClean="0"/>
              <a:t>objectives, namely “</a:t>
            </a:r>
            <a:r>
              <a:rPr lang="en-GB" i="1" dirty="0" smtClean="0"/>
              <a:t>Promote employment, growth, social inclusion and local development in rural areas, </a:t>
            </a:r>
            <a:r>
              <a:rPr lang="en-GB" i="1" u="sng" dirty="0" smtClean="0"/>
              <a:t>including bio-economy</a:t>
            </a:r>
            <a:r>
              <a:rPr lang="en-GB" i="1" dirty="0" smtClean="0"/>
              <a:t> and sustainable forestry</a:t>
            </a:r>
            <a:r>
              <a:rPr lang="en-GB" dirty="0" smtClean="0"/>
              <a:t>”.</a:t>
            </a:r>
          </a:p>
          <a:p>
            <a:pPr lvl="1" algn="just">
              <a:buFont typeface="Wingdings" panose="05000000000000000000" pitchFamily="2" charset="2"/>
              <a:buChar char="ü"/>
            </a:pPr>
            <a:endParaRPr lang="en-GB" sz="1800" dirty="0"/>
          </a:p>
          <a:p>
            <a:pPr algn="just"/>
            <a:endParaRPr lang="en-GB" sz="2000" i="0" dirty="0"/>
          </a:p>
        </p:txBody>
      </p:sp>
    </p:spTree>
    <p:extLst>
      <p:ext uri="{BB962C8B-B14F-4D97-AF65-F5344CB8AC3E}">
        <p14:creationId xmlns:p14="http://schemas.microsoft.com/office/powerpoint/2010/main" val="3202983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08520" y="1339850"/>
            <a:ext cx="9252520" cy="1513086"/>
          </a:xfrm>
        </p:spPr>
        <p:txBody>
          <a:bodyPr/>
          <a:lstStyle/>
          <a:p>
            <a:pPr algn="ctr"/>
            <a:r>
              <a:rPr lang="en-GB" sz="32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THREE </a:t>
            </a:r>
            <a:r>
              <a:rPr lang="fr-BE" sz="32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Areas of action </a:t>
            </a:r>
            <a:r>
              <a:rPr lang="en-GB" sz="32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towards </a:t>
            </a:r>
            <a:r>
              <a:rPr lang="en-GB" sz="32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</a:t>
            </a:r>
            <a:r>
              <a:rPr lang="en-GB" sz="32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Sustainable</a:t>
            </a:r>
            <a:r>
              <a:rPr lang="en-GB" sz="32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en-GB" sz="32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Circular </a:t>
            </a:r>
            <a:r>
              <a:rPr lang="en-GB" sz="3200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Bioeconomy</a:t>
            </a:r>
            <a:endParaRPr lang="en-GB" sz="32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2924944"/>
            <a:ext cx="8928992" cy="3384376"/>
          </a:xfrm>
        </p:spPr>
        <p:txBody>
          <a:bodyPr/>
          <a:lstStyle/>
          <a:p>
            <a:pPr marL="857250" lvl="1" indent="-457200">
              <a:buFont typeface="Wingdings" panose="05000000000000000000" pitchFamily="2" charset="2"/>
              <a:buChar char="q"/>
            </a:pPr>
            <a:r>
              <a:rPr lang="en-GB" sz="2400" dirty="0"/>
              <a:t>Strengthen and scale-up the bio-based </a:t>
            </a:r>
            <a:r>
              <a:rPr lang="en-GB" sz="2400" dirty="0" smtClean="0"/>
              <a:t>sectors, unlock investments and markets;</a:t>
            </a:r>
            <a:endParaRPr lang="en-GB" sz="2400" dirty="0"/>
          </a:p>
          <a:p>
            <a:pPr marL="857250" lvl="1" indent="-457200">
              <a:buFont typeface="Wingdings" panose="05000000000000000000" pitchFamily="2" charset="2"/>
              <a:buChar char="q"/>
            </a:pPr>
            <a:endParaRPr lang="en-GB" sz="2400" dirty="0"/>
          </a:p>
          <a:p>
            <a:pPr marL="857250" lvl="1" indent="-457200">
              <a:buFont typeface="Wingdings" panose="05000000000000000000" pitchFamily="2" charset="2"/>
              <a:buChar char="q"/>
            </a:pPr>
            <a:r>
              <a:rPr lang="en-GB" sz="2400" dirty="0" smtClean="0"/>
              <a:t>Deploy </a:t>
            </a:r>
            <a:r>
              <a:rPr lang="en-GB" sz="2400" dirty="0"/>
              <a:t>rapidly local </a:t>
            </a:r>
            <a:r>
              <a:rPr lang="en-GB" sz="2400" dirty="0" err="1"/>
              <a:t>B</a:t>
            </a:r>
            <a:r>
              <a:rPr lang="en-GB" sz="2400" dirty="0" err="1" smtClean="0"/>
              <a:t>ioeconomies</a:t>
            </a:r>
            <a:r>
              <a:rPr lang="en-GB" sz="2400" dirty="0" smtClean="0"/>
              <a:t> </a:t>
            </a:r>
            <a:r>
              <a:rPr lang="en-GB" sz="2400" dirty="0"/>
              <a:t>across </a:t>
            </a:r>
            <a:r>
              <a:rPr lang="en-GB" sz="2400" dirty="0" smtClean="0"/>
              <a:t>Europe</a:t>
            </a:r>
            <a:r>
              <a:rPr lang="en-GB" sz="2400" dirty="0"/>
              <a:t>; </a:t>
            </a:r>
            <a:endParaRPr lang="en-GB" sz="2400" dirty="0" smtClean="0"/>
          </a:p>
          <a:p>
            <a:pPr>
              <a:buFont typeface="Wingdings" panose="05000000000000000000" pitchFamily="2" charset="2"/>
              <a:buChar char="q"/>
            </a:pPr>
            <a:endParaRPr lang="en-GB" dirty="0"/>
          </a:p>
          <a:p>
            <a:pPr marL="857250" lvl="1" indent="-457200">
              <a:buFont typeface="Wingdings" panose="05000000000000000000" pitchFamily="2" charset="2"/>
              <a:buChar char="q"/>
            </a:pPr>
            <a:r>
              <a:rPr lang="en-GB" sz="2400" dirty="0"/>
              <a:t>U</a:t>
            </a:r>
            <a:r>
              <a:rPr lang="en-GB" sz="2400" dirty="0" smtClean="0"/>
              <a:t>nderstand </a:t>
            </a:r>
            <a:r>
              <a:rPr lang="en-GB" sz="2400" dirty="0"/>
              <a:t>the ecological boundaries of the </a:t>
            </a:r>
            <a:r>
              <a:rPr lang="en-GB" sz="2400" dirty="0" err="1"/>
              <a:t>bioeconomy</a:t>
            </a:r>
            <a:r>
              <a:rPr lang="en-GB" sz="2400" dirty="0"/>
              <a:t>. </a:t>
            </a:r>
          </a:p>
          <a:p>
            <a:pPr marL="457200" indent="-457200" algn="just">
              <a:buFont typeface="+mj-lt"/>
              <a:buAutoNum type="arabicParenR"/>
            </a:pPr>
            <a:r>
              <a:rPr lang="en-GB" i="0" dirty="0" smtClean="0"/>
              <a:t> </a:t>
            </a:r>
            <a:endParaRPr lang="en-GB" i="0" dirty="0"/>
          </a:p>
          <a:p>
            <a:pPr algn="just"/>
            <a:r>
              <a:rPr lang="en-GB" i="0" dirty="0" smtClean="0"/>
              <a:t> </a:t>
            </a:r>
            <a:endParaRPr lang="en-GB" i="0" dirty="0"/>
          </a:p>
          <a:p>
            <a:pPr algn="just"/>
            <a:r>
              <a:rPr lang="en-GB" i="0" dirty="0"/>
              <a:t>	</a:t>
            </a:r>
          </a:p>
          <a:p>
            <a:pPr algn="just"/>
            <a:endParaRPr lang="en-GB" i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8C01B9D-1ADD-40EA-9E01-AB8B0B44E3DD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3</a:t>
            </a:fld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0032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1268760"/>
            <a:ext cx="8856984" cy="936625"/>
          </a:xfrm>
        </p:spPr>
        <p:txBody>
          <a:bodyPr/>
          <a:lstStyle/>
          <a:p>
            <a:pPr algn="ctr"/>
            <a:r>
              <a:rPr lang="en-GB" sz="32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Opportunities</a:t>
            </a:r>
            <a:r>
              <a:rPr lang="en-GB" sz="3200" dirty="0" smtClean="0">
                <a:latin typeface="+mn-lt"/>
                <a:ea typeface="+mn-ea"/>
                <a:cs typeface="+mn-cs"/>
              </a:rPr>
              <a:t> </a:t>
            </a:r>
            <a:r>
              <a:rPr lang="en-GB" sz="32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to support the </a:t>
            </a:r>
            <a:r>
              <a:rPr lang="en-GB" sz="32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Bioeconomy</a:t>
            </a:r>
            <a:r>
              <a:rPr lang="en-GB" sz="32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 </a:t>
            </a:r>
            <a:r>
              <a:rPr lang="en-GB" sz="32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under CAP </a:t>
            </a:r>
            <a:r>
              <a:rPr lang="en-GB" sz="32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charset="0"/>
              </a:rPr>
              <a:t>post-2020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420888"/>
            <a:ext cx="8229600" cy="3960440"/>
          </a:xfrm>
        </p:spPr>
        <p:txBody>
          <a:bodyPr/>
          <a:lstStyle/>
          <a:p>
            <a:r>
              <a:rPr lang="en-GB" b="1" dirty="0" err="1"/>
              <a:t>Bioeconomy</a:t>
            </a:r>
            <a:r>
              <a:rPr lang="en-GB" b="1" dirty="0"/>
              <a:t> in the New CAP </a:t>
            </a:r>
            <a:r>
              <a:rPr lang="en-GB" b="1" dirty="0" smtClean="0"/>
              <a:t>objectives- </a:t>
            </a:r>
          </a:p>
          <a:p>
            <a:pPr marL="1085850" lvl="1">
              <a:spcAft>
                <a:spcPts val="600"/>
              </a:spcAft>
            </a:pPr>
            <a:r>
              <a:rPr lang="en-GB" b="0" dirty="0" smtClean="0"/>
              <a:t>Need </a:t>
            </a:r>
            <a:r>
              <a:rPr lang="en-GB" b="0" dirty="0"/>
              <a:t>to link future CAP Strategic plans and National </a:t>
            </a:r>
            <a:r>
              <a:rPr lang="en-GB" b="0" dirty="0" smtClean="0"/>
              <a:t>Bioeconomy Strategies;</a:t>
            </a:r>
          </a:p>
          <a:p>
            <a:pPr marL="1085850" lvl="1">
              <a:spcAft>
                <a:spcPts val="600"/>
              </a:spcAft>
            </a:pPr>
            <a:r>
              <a:rPr lang="en-GB" b="0" dirty="0"/>
              <a:t>VCS for industrial crops important for the </a:t>
            </a:r>
            <a:r>
              <a:rPr lang="en-GB" b="0" dirty="0" smtClean="0"/>
              <a:t>Bioeconomy</a:t>
            </a:r>
            <a:r>
              <a:rPr lang="en-GB" b="0" dirty="0"/>
              <a:t>.</a:t>
            </a:r>
          </a:p>
          <a:p>
            <a:r>
              <a:rPr lang="en-GB" b="1" dirty="0" smtClean="0"/>
              <a:t>New CAP delivery model</a:t>
            </a:r>
            <a:r>
              <a:rPr lang="en-GB" dirty="0" smtClean="0"/>
              <a:t>:</a:t>
            </a:r>
          </a:p>
          <a:p>
            <a:pPr marL="1085850" lvl="1">
              <a:spcAft>
                <a:spcPts val="600"/>
              </a:spcAft>
            </a:pPr>
            <a:r>
              <a:rPr lang="en-GB" sz="1800" b="0" dirty="0" smtClean="0"/>
              <a:t>More flexibility and discretion for MSs to design and implement interventions in the New CAP Strategic Plans;</a:t>
            </a:r>
            <a:endParaRPr lang="en-GB" sz="1800" b="0" dirty="0"/>
          </a:p>
          <a:p>
            <a:pPr marL="1085850" lvl="1">
              <a:spcAft>
                <a:spcPts val="600"/>
              </a:spcAft>
            </a:pPr>
            <a:r>
              <a:rPr lang="en-GB" sz="1800" b="0" dirty="0" smtClean="0"/>
              <a:t>The role of the Commission to disseminate </a:t>
            </a:r>
            <a:r>
              <a:rPr lang="en-GB" sz="1800" u="sng" dirty="0" smtClean="0"/>
              <a:t>best practices </a:t>
            </a:r>
            <a:r>
              <a:rPr lang="en-GB" sz="1800" b="0" dirty="0" smtClean="0"/>
              <a:t>to support the preparation of MSs (2 workshop organised by DG AGRI and several events by the ENRD CP</a:t>
            </a:r>
            <a:r>
              <a:rPr lang="en-GB" b="0" dirty="0" smtClean="0"/>
              <a:t>.</a:t>
            </a:r>
            <a:endParaRPr lang="en-GB" b="0" dirty="0"/>
          </a:p>
          <a:p>
            <a:pPr indent="0">
              <a:buNone/>
            </a:pPr>
            <a:r>
              <a:rPr lang="en-GB" dirty="0" smtClean="0"/>
              <a:t> </a:t>
            </a:r>
            <a:r>
              <a:rPr lang="en-GB" b="0" dirty="0"/>
              <a:t/>
            </a:r>
            <a:br>
              <a:rPr lang="en-GB" b="0" dirty="0"/>
            </a:br>
            <a:endParaRPr lang="en-GB" b="0" dirty="0"/>
          </a:p>
        </p:txBody>
      </p:sp>
    </p:spTree>
    <p:extLst>
      <p:ext uri="{BB962C8B-B14F-4D97-AF65-F5344CB8AC3E}">
        <p14:creationId xmlns:p14="http://schemas.microsoft.com/office/powerpoint/2010/main" val="3275750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340768"/>
            <a:ext cx="8229600" cy="5040560"/>
          </a:xfrm>
        </p:spPr>
        <p:txBody>
          <a:bodyPr/>
          <a:lstStyle/>
          <a:p>
            <a:pPr marL="0" indent="0" algn="ctr">
              <a:buNone/>
            </a:pPr>
            <a:r>
              <a:rPr lang="en-GB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Arial" charset="0"/>
              </a:rPr>
              <a:t>Key drivers for successful integration of the primary producers (I)</a:t>
            </a:r>
          </a:p>
          <a:p>
            <a:pPr lvl="1" algn="just"/>
            <a:r>
              <a:rPr lang="fr-BE" dirty="0" err="1" smtClean="0"/>
              <a:t>Create</a:t>
            </a:r>
            <a:r>
              <a:rPr lang="fr-BE" dirty="0"/>
              <a:t> </a:t>
            </a:r>
            <a:r>
              <a:rPr lang="fr-BE" dirty="0" smtClean="0"/>
              <a:t>a </a:t>
            </a:r>
            <a:r>
              <a:rPr lang="en-GB" dirty="0"/>
              <a:t>dynamic enabling </a:t>
            </a:r>
            <a:r>
              <a:rPr lang="fr-BE" dirty="0"/>
              <a:t>gouvernance </a:t>
            </a:r>
            <a:r>
              <a:rPr lang="en-GB" dirty="0"/>
              <a:t>framework, integrating the sectoral (vertical integration) and territorial dimension (national/ regional) of the </a:t>
            </a:r>
            <a:r>
              <a:rPr lang="en-GB" dirty="0" smtClean="0"/>
              <a:t>Bioeconomy- BE Clusters, BE Manifesto, etc. </a:t>
            </a:r>
          </a:p>
          <a:p>
            <a:pPr marL="457200" lvl="1" indent="0" algn="just">
              <a:buNone/>
            </a:pPr>
            <a:endParaRPr lang="fr-BE" dirty="0"/>
          </a:p>
          <a:p>
            <a:pPr lvl="1" algn="just"/>
            <a:r>
              <a:rPr lang="fr-BE" dirty="0" err="1" smtClean="0"/>
              <a:t>Promote</a:t>
            </a:r>
            <a:r>
              <a:rPr lang="fr-BE" dirty="0" smtClean="0"/>
              <a:t> business </a:t>
            </a:r>
            <a:r>
              <a:rPr lang="fr-BE" dirty="0" err="1" smtClean="0"/>
              <a:t>models</a:t>
            </a:r>
            <a:r>
              <a:rPr lang="fr-BE" dirty="0" smtClean="0"/>
              <a:t> at </a:t>
            </a:r>
            <a:r>
              <a:rPr lang="fr-BE" dirty="0" err="1" smtClean="0"/>
              <a:t>small</a:t>
            </a:r>
            <a:r>
              <a:rPr lang="fr-BE" dirty="0" smtClean="0"/>
              <a:t>, medium and large </a:t>
            </a:r>
            <a:r>
              <a:rPr lang="fr-BE" dirty="0" err="1" smtClean="0"/>
              <a:t>scale</a:t>
            </a:r>
            <a:r>
              <a:rPr lang="fr-BE" dirty="0" smtClean="0"/>
              <a:t> </a:t>
            </a:r>
            <a:r>
              <a:rPr lang="fr-BE" dirty="0" err="1" smtClean="0"/>
              <a:t>that</a:t>
            </a:r>
            <a:r>
              <a:rPr lang="fr-BE" dirty="0" smtClean="0"/>
              <a:t> </a:t>
            </a:r>
            <a:r>
              <a:rPr lang="fr-BE" dirty="0" err="1" smtClean="0"/>
              <a:t>most</a:t>
            </a:r>
            <a:r>
              <a:rPr lang="fr-BE" dirty="0" smtClean="0"/>
              <a:t> </a:t>
            </a:r>
            <a:r>
              <a:rPr lang="fr-BE" dirty="0" err="1" smtClean="0"/>
              <a:t>effectively</a:t>
            </a:r>
            <a:r>
              <a:rPr lang="fr-BE" dirty="0" smtClean="0"/>
              <a:t> </a:t>
            </a:r>
            <a:r>
              <a:rPr lang="fr-BE" dirty="0" err="1" smtClean="0"/>
              <a:t>integrate</a:t>
            </a:r>
            <a:r>
              <a:rPr lang="fr-BE" dirty="0" smtClean="0"/>
              <a:t> the </a:t>
            </a:r>
            <a:r>
              <a:rPr lang="fr-BE" dirty="0" err="1" smtClean="0"/>
              <a:t>primary</a:t>
            </a:r>
            <a:r>
              <a:rPr lang="fr-BE" dirty="0" smtClean="0"/>
              <a:t> </a:t>
            </a:r>
            <a:r>
              <a:rPr lang="fr-BE" dirty="0" err="1" smtClean="0"/>
              <a:t>producers</a:t>
            </a:r>
            <a:r>
              <a:rPr lang="fr-BE" dirty="0" smtClean="0"/>
              <a:t>. </a:t>
            </a:r>
            <a:endParaRPr lang="fr-BE" dirty="0"/>
          </a:p>
          <a:p>
            <a:pPr lvl="1" algn="just"/>
            <a:endParaRPr lang="fr-BE" sz="2400" dirty="0" smtClean="0"/>
          </a:p>
          <a:p>
            <a:pPr lvl="1" algn="just"/>
            <a:endParaRPr lang="en-GB" sz="2400" dirty="0"/>
          </a:p>
          <a:p>
            <a:pPr lvl="1" algn="just"/>
            <a:endParaRPr lang="en-GB" sz="2400" dirty="0"/>
          </a:p>
          <a:p>
            <a:pPr marL="0" indent="0" algn="ctr">
              <a:spcBef>
                <a:spcPct val="0"/>
              </a:spcBef>
              <a:buNone/>
            </a:pPr>
            <a:endParaRPr lang="en-GB" sz="32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Arial" charset="0"/>
            </a:endParaRPr>
          </a:p>
          <a:p>
            <a:pPr algn="just"/>
            <a:endParaRPr lang="en-GB" sz="900" i="0" dirty="0"/>
          </a:p>
          <a:p>
            <a:pPr algn="just"/>
            <a:endParaRPr lang="en-GB" sz="2000" i="0" dirty="0"/>
          </a:p>
        </p:txBody>
      </p:sp>
    </p:spTree>
    <p:extLst>
      <p:ext uri="{BB962C8B-B14F-4D97-AF65-F5344CB8AC3E}">
        <p14:creationId xmlns:p14="http://schemas.microsoft.com/office/powerpoint/2010/main" val="2219409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340768"/>
            <a:ext cx="8229600" cy="5040560"/>
          </a:xfrm>
        </p:spPr>
        <p:txBody>
          <a:bodyPr/>
          <a:lstStyle/>
          <a:p>
            <a:pPr marL="0" indent="0" algn="ctr">
              <a:buNone/>
            </a:pPr>
            <a:r>
              <a:rPr lang="en-GB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Arial" charset="0"/>
              </a:rPr>
              <a:t>Key drivers for successful integration of the primary producers (II)</a:t>
            </a:r>
          </a:p>
          <a:p>
            <a:pPr lvl="1" algn="just"/>
            <a:r>
              <a:rPr lang="en-GB" dirty="0" smtClean="0"/>
              <a:t>Increase </a:t>
            </a:r>
            <a:r>
              <a:rPr lang="en-GB" dirty="0"/>
              <a:t>awareness </a:t>
            </a:r>
            <a:r>
              <a:rPr lang="en-GB" dirty="0" smtClean="0"/>
              <a:t>among primary producers about existing opportunities for sustainable</a:t>
            </a:r>
            <a:r>
              <a:rPr lang="en-GB" dirty="0"/>
              <a:t>, inclusive and circular </a:t>
            </a:r>
            <a:r>
              <a:rPr lang="en-GB" dirty="0" smtClean="0"/>
              <a:t>Bioeconomy production.</a:t>
            </a:r>
          </a:p>
          <a:p>
            <a:pPr marL="457200" lvl="1" indent="0" algn="just">
              <a:buNone/>
            </a:pPr>
            <a:endParaRPr lang="en-GB" dirty="0" smtClean="0"/>
          </a:p>
          <a:p>
            <a:pPr lvl="1" algn="just"/>
            <a:r>
              <a:rPr lang="en-GB" dirty="0" smtClean="0"/>
              <a:t>The </a:t>
            </a:r>
            <a:r>
              <a:rPr lang="en-GB" dirty="0"/>
              <a:t>central role of </a:t>
            </a:r>
            <a:r>
              <a:rPr lang="en-GB" u="sng" dirty="0" smtClean="0"/>
              <a:t>cooperation models </a:t>
            </a:r>
            <a:r>
              <a:rPr lang="en-GB" dirty="0" smtClean="0"/>
              <a:t>of primary producers: enablers </a:t>
            </a:r>
            <a:r>
              <a:rPr lang="en-GB" dirty="0"/>
              <a:t>in </a:t>
            </a:r>
            <a:r>
              <a:rPr lang="en-GB" dirty="0" smtClean="0"/>
              <a:t>creating </a:t>
            </a:r>
            <a:r>
              <a:rPr lang="en-GB" dirty="0"/>
              <a:t>economies of </a:t>
            </a:r>
            <a:r>
              <a:rPr lang="en-GB" dirty="0" smtClean="0"/>
              <a:t>scale and acting </a:t>
            </a:r>
            <a:r>
              <a:rPr lang="en-GB" dirty="0"/>
              <a:t>as </a:t>
            </a:r>
            <a:r>
              <a:rPr lang="en-GB" dirty="0" smtClean="0"/>
              <a:t>facilitators/advisors </a:t>
            </a:r>
            <a:r>
              <a:rPr lang="en-GB" dirty="0"/>
              <a:t>to </a:t>
            </a:r>
            <a:r>
              <a:rPr lang="en-GB" dirty="0" smtClean="0"/>
              <a:t>individual primary producers about best </a:t>
            </a:r>
            <a:r>
              <a:rPr lang="en-GB" dirty="0"/>
              <a:t>options for integrating into the Bioeconomy value chains. </a:t>
            </a:r>
            <a:endParaRPr lang="fr-BE" dirty="0"/>
          </a:p>
          <a:p>
            <a:pPr lvl="1" algn="just"/>
            <a:endParaRPr lang="en-GB" sz="2400" dirty="0"/>
          </a:p>
          <a:p>
            <a:pPr lvl="1" algn="just"/>
            <a:endParaRPr lang="en-GB" sz="2400" dirty="0"/>
          </a:p>
          <a:p>
            <a:pPr marL="0" indent="0" algn="ctr">
              <a:spcBef>
                <a:spcPct val="0"/>
              </a:spcBef>
              <a:buNone/>
            </a:pPr>
            <a:endParaRPr lang="en-GB" sz="32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Arial" charset="0"/>
            </a:endParaRPr>
          </a:p>
          <a:p>
            <a:pPr algn="just"/>
            <a:endParaRPr lang="en-GB" sz="900" i="0" dirty="0"/>
          </a:p>
          <a:p>
            <a:pPr algn="just"/>
            <a:endParaRPr lang="en-GB" sz="2000" i="0" dirty="0"/>
          </a:p>
        </p:txBody>
      </p:sp>
    </p:spTree>
    <p:extLst>
      <p:ext uri="{BB962C8B-B14F-4D97-AF65-F5344CB8AC3E}">
        <p14:creationId xmlns:p14="http://schemas.microsoft.com/office/powerpoint/2010/main" val="2482210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340768"/>
            <a:ext cx="8229600" cy="5040560"/>
          </a:xfrm>
        </p:spPr>
        <p:txBody>
          <a:bodyPr/>
          <a:lstStyle/>
          <a:p>
            <a:pPr marL="0" indent="0" algn="ctr">
              <a:buNone/>
            </a:pPr>
            <a:r>
              <a:rPr lang="en-GB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Arial" charset="0"/>
              </a:rPr>
              <a:t>Key drivers for successful integration of the primary producers (III)</a:t>
            </a:r>
          </a:p>
          <a:p>
            <a:pPr marL="0" indent="0" algn="ctr">
              <a:buNone/>
            </a:pPr>
            <a:endParaRPr lang="en-GB" sz="32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Arial" charset="0"/>
            </a:endParaRPr>
          </a:p>
          <a:p>
            <a:pPr lvl="1" algn="just"/>
            <a:r>
              <a:rPr lang="en-GB" dirty="0" smtClean="0"/>
              <a:t>A National BE Strategy (NBES) as a comprehensive and coherent framework for a cross-sectoral, strategic approach for developing the Bioeconomy- </a:t>
            </a:r>
            <a:r>
              <a:rPr lang="en-GB" u="sng" dirty="0" smtClean="0"/>
              <a:t>role of the PSF under the EU BES Action Plan</a:t>
            </a:r>
            <a:r>
              <a:rPr lang="en-GB" dirty="0" smtClean="0"/>
              <a:t>;</a:t>
            </a:r>
          </a:p>
          <a:p>
            <a:pPr marL="457200" lvl="1" indent="0" algn="just">
              <a:buNone/>
            </a:pPr>
            <a:endParaRPr lang="en-GB" dirty="0" smtClean="0"/>
          </a:p>
          <a:p>
            <a:pPr lvl="1" algn="just"/>
            <a:r>
              <a:rPr lang="en-GB" dirty="0"/>
              <a:t>Link between future CAP Strategic plans and the </a:t>
            </a:r>
            <a:r>
              <a:rPr lang="en-GB" dirty="0" smtClean="0"/>
              <a:t>NBES.</a:t>
            </a:r>
            <a:endParaRPr lang="en-GB" dirty="0"/>
          </a:p>
          <a:p>
            <a:pPr lvl="1" algn="just"/>
            <a:endParaRPr lang="en-GB" sz="2400" dirty="0"/>
          </a:p>
          <a:p>
            <a:pPr marL="0" indent="0" algn="ctr">
              <a:spcBef>
                <a:spcPct val="0"/>
              </a:spcBef>
              <a:buNone/>
            </a:pPr>
            <a:endParaRPr lang="en-GB" sz="32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Arial" charset="0"/>
            </a:endParaRPr>
          </a:p>
          <a:p>
            <a:pPr algn="just"/>
            <a:endParaRPr lang="en-GB" sz="900" i="0" dirty="0"/>
          </a:p>
          <a:p>
            <a:pPr algn="just"/>
            <a:endParaRPr lang="en-GB" sz="2000" i="0" dirty="0"/>
          </a:p>
        </p:txBody>
      </p:sp>
    </p:spTree>
    <p:extLst>
      <p:ext uri="{BB962C8B-B14F-4D97-AF65-F5344CB8AC3E}">
        <p14:creationId xmlns:p14="http://schemas.microsoft.com/office/powerpoint/2010/main" val="3369038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496" y="1340768"/>
            <a:ext cx="9073008" cy="5040560"/>
          </a:xfrm>
        </p:spPr>
        <p:txBody>
          <a:bodyPr/>
          <a:lstStyle/>
          <a:p>
            <a:pPr marL="457200" lvl="1" indent="0" algn="ctr">
              <a:buNone/>
            </a:pPr>
            <a:r>
              <a:rPr lang="fr-BE" sz="3200" i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Arial" charset="0"/>
              </a:rPr>
              <a:t>Advantages</a:t>
            </a:r>
            <a:r>
              <a:rPr lang="fr-BE" sz="3200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Arial" charset="0"/>
              </a:rPr>
              <a:t> </a:t>
            </a:r>
            <a:r>
              <a:rPr lang="fr-BE" sz="320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Arial" charset="0"/>
              </a:rPr>
              <a:t>of business </a:t>
            </a:r>
            <a:r>
              <a:rPr lang="fr-BE" sz="3200" i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Arial" charset="0"/>
              </a:rPr>
              <a:t>models</a:t>
            </a:r>
            <a:r>
              <a:rPr lang="fr-BE" sz="320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Arial" charset="0"/>
              </a:rPr>
              <a:t> and </a:t>
            </a:r>
            <a:r>
              <a:rPr lang="fr-BE" sz="3200" i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Arial" charset="0"/>
              </a:rPr>
              <a:t>biorefineries</a:t>
            </a:r>
            <a:r>
              <a:rPr lang="fr-BE" sz="320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Arial" charset="0"/>
              </a:rPr>
              <a:t> at </a:t>
            </a:r>
            <a:r>
              <a:rPr lang="fr-BE" sz="3200" i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Arial" charset="0"/>
              </a:rPr>
              <a:t>small</a:t>
            </a:r>
            <a:r>
              <a:rPr lang="fr-BE" sz="320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Arial" charset="0"/>
              </a:rPr>
              <a:t> </a:t>
            </a:r>
            <a:r>
              <a:rPr lang="fr-BE" sz="3200" i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Arial" charset="0"/>
              </a:rPr>
              <a:t>scale</a:t>
            </a:r>
            <a:r>
              <a:rPr lang="en-GB" sz="320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Arial" charset="0"/>
              </a:rPr>
              <a:t> </a:t>
            </a:r>
            <a:r>
              <a:rPr lang="en-GB" dirty="0"/>
              <a:t> </a:t>
            </a:r>
            <a:endParaRPr lang="en-GB" sz="2000" dirty="0"/>
          </a:p>
          <a:p>
            <a:pPr>
              <a:buFont typeface="Wingdings" panose="05000000000000000000" pitchFamily="2" charset="2"/>
              <a:buChar char="v"/>
            </a:pPr>
            <a:r>
              <a:rPr lang="en-GB" sz="2000" b="1" dirty="0" smtClean="0"/>
              <a:t>More </a:t>
            </a:r>
            <a:r>
              <a:rPr lang="en-GB" sz="2000" b="1" dirty="0"/>
              <a:t>efficient production close to the biomass location (e.g. no losses of biomass</a:t>
            </a:r>
            <a:r>
              <a:rPr lang="en-GB" sz="2000" b="1" dirty="0" smtClean="0"/>
              <a:t>) and higher added value for primary producers;</a:t>
            </a:r>
          </a:p>
          <a:p>
            <a:pPr>
              <a:buFont typeface="Wingdings" panose="05000000000000000000" pitchFamily="2" charset="2"/>
              <a:buChar char="v"/>
            </a:pPr>
            <a:endParaRPr lang="en-GB" sz="1000" b="1" dirty="0"/>
          </a:p>
          <a:p>
            <a:pPr lvl="0">
              <a:buFont typeface="Wingdings" panose="05000000000000000000" pitchFamily="2" charset="2"/>
              <a:buChar char="v"/>
            </a:pPr>
            <a:r>
              <a:rPr lang="en-GB" sz="2000" b="1" dirty="0" smtClean="0"/>
              <a:t>Produced </a:t>
            </a:r>
            <a:r>
              <a:rPr lang="en-GB" sz="2000" b="1" dirty="0"/>
              <a:t>by-products can still be further transformed </a:t>
            </a:r>
            <a:r>
              <a:rPr lang="en-GB" sz="2000" b="1" dirty="0" smtClean="0"/>
              <a:t>in </a:t>
            </a:r>
            <a:r>
              <a:rPr lang="en-GB" sz="2000" b="1" dirty="0"/>
              <a:t>small or big-scale bio refineries; </a:t>
            </a:r>
            <a:endParaRPr lang="en-GB" sz="2000" b="1" dirty="0" smtClean="0"/>
          </a:p>
          <a:p>
            <a:pPr lvl="0">
              <a:buFont typeface="Wingdings" panose="05000000000000000000" pitchFamily="2" charset="2"/>
              <a:buChar char="v"/>
            </a:pPr>
            <a:endParaRPr lang="en-GB" sz="1000" b="1" dirty="0"/>
          </a:p>
          <a:p>
            <a:pPr lvl="0">
              <a:buFont typeface="Wingdings" panose="05000000000000000000" pitchFamily="2" charset="2"/>
              <a:buChar char="v"/>
            </a:pPr>
            <a:r>
              <a:rPr lang="en-GB" sz="2000" b="1" dirty="0"/>
              <a:t>Production of valuable protein feed as a </a:t>
            </a:r>
            <a:r>
              <a:rPr lang="en-GB" sz="2000" b="1" dirty="0" smtClean="0"/>
              <a:t>by-product; </a:t>
            </a:r>
            <a:endParaRPr lang="en-GB" sz="2000" b="1" dirty="0"/>
          </a:p>
          <a:p>
            <a:pPr lvl="0">
              <a:buFont typeface="Wingdings" panose="05000000000000000000" pitchFamily="2" charset="2"/>
              <a:buChar char="v"/>
            </a:pPr>
            <a:endParaRPr lang="en-GB" sz="1000" b="1" dirty="0"/>
          </a:p>
          <a:p>
            <a:pPr lvl="0">
              <a:buFont typeface="Wingdings" panose="05000000000000000000" pitchFamily="2" charset="2"/>
              <a:buChar char="v"/>
            </a:pPr>
            <a:r>
              <a:rPr lang="en-GB" sz="2000" b="1" dirty="0"/>
              <a:t>Fewer costs due to the use of the biological fertilisers directly back to the land (instead of creating supply chains from a centralised production back to the farmers</a:t>
            </a:r>
            <a:r>
              <a:rPr lang="en-GB" sz="2000" b="1" dirty="0" smtClean="0"/>
              <a:t>);</a:t>
            </a:r>
          </a:p>
          <a:p>
            <a:pPr lvl="0">
              <a:buFont typeface="Wingdings" panose="05000000000000000000" pitchFamily="2" charset="2"/>
              <a:buChar char="v"/>
            </a:pPr>
            <a:endParaRPr lang="en-GB" sz="1000" b="1" dirty="0"/>
          </a:p>
          <a:p>
            <a:pPr lvl="0">
              <a:buFont typeface="Wingdings" panose="05000000000000000000" pitchFamily="2" charset="2"/>
              <a:buChar char="v"/>
            </a:pPr>
            <a:r>
              <a:rPr lang="en-GB" sz="2000" b="1" dirty="0"/>
              <a:t>No GHG emissions due to </a:t>
            </a:r>
            <a:r>
              <a:rPr lang="en-GB" sz="2000" b="1" dirty="0" smtClean="0"/>
              <a:t>on-site first </a:t>
            </a:r>
            <a:r>
              <a:rPr lang="en-GB" sz="2000" b="1" dirty="0"/>
              <a:t>transformation of the biomass, </a:t>
            </a:r>
            <a:r>
              <a:rPr lang="en-GB" sz="2000" b="1" dirty="0" smtClean="0"/>
              <a:t>(little </a:t>
            </a:r>
            <a:r>
              <a:rPr lang="en-GB" sz="2000" b="1" dirty="0"/>
              <a:t>or no </a:t>
            </a:r>
            <a:r>
              <a:rPr lang="en-GB" sz="2000" b="1" dirty="0" smtClean="0"/>
              <a:t>transportation).</a:t>
            </a:r>
            <a:endParaRPr lang="en-GB" sz="2000" b="1" dirty="0"/>
          </a:p>
          <a:p>
            <a:pPr lvl="1" algn="just"/>
            <a:endParaRPr lang="en-GB" sz="2400" dirty="0"/>
          </a:p>
          <a:p>
            <a:pPr marL="0" indent="0" algn="ctr">
              <a:spcBef>
                <a:spcPct val="0"/>
              </a:spcBef>
              <a:buNone/>
            </a:pPr>
            <a:endParaRPr lang="en-GB" sz="32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Arial" charset="0"/>
            </a:endParaRPr>
          </a:p>
          <a:p>
            <a:pPr algn="just"/>
            <a:endParaRPr lang="en-GB" sz="900" i="0" dirty="0"/>
          </a:p>
          <a:p>
            <a:pPr algn="just"/>
            <a:endParaRPr lang="en-GB" sz="2000" i="0" dirty="0"/>
          </a:p>
        </p:txBody>
      </p:sp>
    </p:spTree>
    <p:extLst>
      <p:ext uri="{BB962C8B-B14F-4D97-AF65-F5344CB8AC3E}">
        <p14:creationId xmlns:p14="http://schemas.microsoft.com/office/powerpoint/2010/main" val="944599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26754" y="1566084"/>
            <a:ext cx="8737734" cy="5291916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358775" indent="-358775" eaLnBrk="0" hangingPunct="0">
              <a:buFont typeface="Arial" panose="020B0604020202020204" pitchFamily="34" charset="0"/>
              <a:buChar char="•"/>
            </a:pPr>
            <a:endParaRPr lang="en-GB" sz="1300" kern="0" dirty="0" smtClean="0">
              <a:solidFill>
                <a:srgbClr val="0F5494"/>
              </a:solidFill>
              <a:latin typeface="+mj-lt"/>
              <a:ea typeface="+mj-ea"/>
              <a:cs typeface="+mj-cs"/>
            </a:endParaRPr>
          </a:p>
          <a:p>
            <a:pPr marL="358775" indent="-358775" eaLnBrk="0" hangingPunct="0">
              <a:buFont typeface="Arial" panose="020B0604020202020204" pitchFamily="34" charset="0"/>
              <a:buChar char="•"/>
            </a:pPr>
            <a:endParaRPr lang="en-GB" sz="1300" kern="0" dirty="0">
              <a:solidFill>
                <a:srgbClr val="0F5494"/>
              </a:solidFill>
              <a:latin typeface="+mj-lt"/>
              <a:ea typeface="+mj-ea"/>
              <a:cs typeface="+mj-cs"/>
            </a:endParaRPr>
          </a:p>
          <a:p>
            <a:pPr marL="358775" indent="-358775" algn="just" eaLnBrk="0" hangingPunct="0">
              <a:buFont typeface="Arial" panose="020B0604020202020204" pitchFamily="34" charset="0"/>
              <a:buChar char="•"/>
            </a:pPr>
            <a:r>
              <a:rPr lang="en-GB" sz="1300" kern="0" dirty="0" smtClean="0">
                <a:solidFill>
                  <a:srgbClr val="0F5494"/>
                </a:solidFill>
                <a:latin typeface="+mj-lt"/>
                <a:ea typeface="+mj-ea"/>
                <a:cs typeface="+mj-cs"/>
              </a:rPr>
              <a:t>Investments in </a:t>
            </a:r>
            <a:r>
              <a:rPr lang="en-GB" sz="1300" kern="0" dirty="0">
                <a:solidFill>
                  <a:srgbClr val="0F5494"/>
                </a:solidFill>
                <a:latin typeface="+mj-lt"/>
                <a:ea typeface="+mj-ea"/>
                <a:cs typeface="+mj-cs"/>
              </a:rPr>
              <a:t>physical assets </a:t>
            </a:r>
            <a:r>
              <a:rPr lang="en-GB" sz="1300" b="0" kern="0" dirty="0">
                <a:solidFill>
                  <a:srgbClr val="0F5494"/>
                </a:solidFill>
                <a:latin typeface="+mj-lt"/>
                <a:ea typeface="+mj-ea"/>
                <a:cs typeface="+mj-cs"/>
              </a:rPr>
              <a:t>to improve the overall performance and sustainability of agricultural holdings: </a:t>
            </a:r>
            <a:r>
              <a:rPr lang="en-GB" sz="1300" b="0" i="1" kern="0" dirty="0" smtClean="0">
                <a:solidFill>
                  <a:srgbClr val="0F5494"/>
                </a:solidFill>
                <a:latin typeface="+mj-lt"/>
                <a:ea typeface="+mj-ea"/>
                <a:cs typeface="+mj-cs"/>
              </a:rPr>
              <a:t>bio-</a:t>
            </a:r>
            <a:r>
              <a:rPr lang="en-GB" sz="1300" b="0" i="1" kern="0" dirty="0" err="1" smtClean="0">
                <a:solidFill>
                  <a:srgbClr val="0F5494"/>
                </a:solidFill>
                <a:latin typeface="+mj-lt"/>
                <a:ea typeface="+mj-ea"/>
                <a:cs typeface="+mj-cs"/>
              </a:rPr>
              <a:t>digestors</a:t>
            </a:r>
            <a:r>
              <a:rPr lang="en-GB" sz="1300" b="0" i="1" kern="0" dirty="0" smtClean="0">
                <a:solidFill>
                  <a:srgbClr val="0F5494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GB" sz="1300" b="0" i="1" kern="0" dirty="0">
                <a:solidFill>
                  <a:srgbClr val="0F5494"/>
                </a:solidFill>
                <a:latin typeface="+mj-lt"/>
                <a:ea typeface="+mj-ea"/>
                <a:cs typeface="+mj-cs"/>
              </a:rPr>
              <a:t>and any other type of on farm energy-producing facilities using crop residues for own </a:t>
            </a:r>
            <a:r>
              <a:rPr lang="en-GB" sz="1300" b="0" i="1" kern="0" dirty="0" smtClean="0">
                <a:solidFill>
                  <a:srgbClr val="0F5494"/>
                </a:solidFill>
                <a:latin typeface="+mj-lt"/>
                <a:ea typeface="+mj-ea"/>
                <a:cs typeface="+mj-cs"/>
              </a:rPr>
              <a:t>consumption.</a:t>
            </a:r>
          </a:p>
          <a:p>
            <a:pPr algn="just" eaLnBrk="0" hangingPunct="0"/>
            <a:endParaRPr lang="en-GB" sz="1300" b="0" i="1" kern="0" dirty="0">
              <a:solidFill>
                <a:srgbClr val="0F5494"/>
              </a:solidFill>
              <a:latin typeface="+mj-lt"/>
              <a:ea typeface="+mj-ea"/>
              <a:cs typeface="+mj-cs"/>
            </a:endParaRPr>
          </a:p>
          <a:p>
            <a:pPr algn="just" eaLnBrk="0" hangingPunct="0"/>
            <a:endParaRPr lang="en-GB" sz="1300" b="0" kern="0" dirty="0">
              <a:solidFill>
                <a:srgbClr val="0F5494"/>
              </a:solidFill>
              <a:latin typeface="+mj-lt"/>
              <a:ea typeface="+mj-ea"/>
              <a:cs typeface="+mj-cs"/>
            </a:endParaRPr>
          </a:p>
          <a:p>
            <a:pPr marL="358775" indent="-358775" algn="just" eaLnBrk="0" hangingPunct="0">
              <a:buFont typeface="Arial" panose="020B0604020202020204" pitchFamily="34" charset="0"/>
              <a:buChar char="•"/>
            </a:pPr>
            <a:r>
              <a:rPr lang="en-GB" sz="1300" kern="0" dirty="0" smtClean="0">
                <a:solidFill>
                  <a:srgbClr val="0F5494"/>
                </a:solidFill>
                <a:latin typeface="+mj-lt"/>
                <a:ea typeface="+mj-ea"/>
                <a:cs typeface="+mj-cs"/>
              </a:rPr>
              <a:t>Business </a:t>
            </a:r>
            <a:r>
              <a:rPr lang="en-GB" sz="1300" kern="0" dirty="0">
                <a:solidFill>
                  <a:srgbClr val="0F5494"/>
                </a:solidFill>
                <a:latin typeface="+mj-lt"/>
                <a:ea typeface="+mj-ea"/>
                <a:cs typeface="+mj-cs"/>
              </a:rPr>
              <a:t>development: </a:t>
            </a:r>
            <a:r>
              <a:rPr lang="en-GB" sz="1300" b="0" kern="0" dirty="0">
                <a:solidFill>
                  <a:srgbClr val="0F5494"/>
                </a:solidFill>
                <a:latin typeface="+mj-lt"/>
                <a:ea typeface="+mj-ea"/>
                <a:cs typeface="+mj-cs"/>
              </a:rPr>
              <a:t>investment and setting-up support for the creation of non-agricultural activities in rural areas, including those related to the </a:t>
            </a:r>
            <a:r>
              <a:rPr lang="en-GB" sz="1300" b="0" kern="0" dirty="0" smtClean="0">
                <a:solidFill>
                  <a:srgbClr val="0F5494"/>
                </a:solidFill>
                <a:latin typeface="+mj-lt"/>
                <a:ea typeface="+mj-ea"/>
                <a:cs typeface="+mj-cs"/>
              </a:rPr>
              <a:t>bioeconomy </a:t>
            </a:r>
            <a:r>
              <a:rPr lang="en-GB" sz="1300" b="0" kern="0" dirty="0">
                <a:solidFill>
                  <a:srgbClr val="0F5494"/>
                </a:solidFill>
                <a:latin typeface="+mj-lt"/>
                <a:ea typeface="+mj-ea"/>
                <a:cs typeface="+mj-cs"/>
              </a:rPr>
              <a:t>(</a:t>
            </a:r>
            <a:r>
              <a:rPr lang="en-GB" sz="1300" b="0" i="1" kern="0" dirty="0">
                <a:solidFill>
                  <a:srgbClr val="0F5494"/>
                </a:solidFill>
                <a:latin typeface="+mj-lt"/>
                <a:ea typeface="+mj-ea"/>
                <a:cs typeface="+mj-cs"/>
              </a:rPr>
              <a:t>e.g., biocosmetics, bioplastics, etc</a:t>
            </a:r>
            <a:r>
              <a:rPr lang="en-GB" sz="1300" b="0" i="1" kern="0" dirty="0" smtClean="0">
                <a:solidFill>
                  <a:srgbClr val="0F5494"/>
                </a:solidFill>
                <a:latin typeface="+mj-lt"/>
                <a:ea typeface="+mj-ea"/>
                <a:cs typeface="+mj-cs"/>
              </a:rPr>
              <a:t>.</a:t>
            </a:r>
            <a:r>
              <a:rPr lang="en-GB" sz="1300" b="0" kern="0" dirty="0" smtClean="0">
                <a:solidFill>
                  <a:srgbClr val="0F5494"/>
                </a:solidFill>
                <a:latin typeface="+mj-lt"/>
                <a:ea typeface="+mj-ea"/>
                <a:cs typeface="+mj-cs"/>
              </a:rPr>
              <a:t>).</a:t>
            </a:r>
          </a:p>
          <a:p>
            <a:pPr marL="358775" indent="-358775" algn="just" eaLnBrk="0" hangingPunct="0">
              <a:buFont typeface="Arial" panose="020B0604020202020204" pitchFamily="34" charset="0"/>
              <a:buChar char="•"/>
            </a:pPr>
            <a:endParaRPr lang="en-GB" sz="1300" b="0" kern="0" dirty="0">
              <a:solidFill>
                <a:srgbClr val="0F5494"/>
              </a:solidFill>
              <a:latin typeface="+mj-lt"/>
              <a:ea typeface="+mj-ea"/>
              <a:cs typeface="+mj-cs"/>
            </a:endParaRPr>
          </a:p>
          <a:p>
            <a:pPr algn="just" eaLnBrk="0" hangingPunct="0"/>
            <a:endParaRPr lang="en-GB" sz="1300" b="0" kern="0" dirty="0">
              <a:solidFill>
                <a:srgbClr val="0F5494"/>
              </a:solidFill>
              <a:latin typeface="+mj-lt"/>
              <a:ea typeface="+mj-ea"/>
              <a:cs typeface="+mj-cs"/>
            </a:endParaRPr>
          </a:p>
          <a:p>
            <a:pPr marL="358775" indent="-358775" algn="just" eaLnBrk="0" hangingPunct="0">
              <a:buFont typeface="Arial" panose="020B0604020202020204" pitchFamily="34" charset="0"/>
              <a:buChar char="•"/>
            </a:pPr>
            <a:r>
              <a:rPr lang="en-GB" sz="1300" kern="0" dirty="0" smtClean="0">
                <a:solidFill>
                  <a:srgbClr val="0F5494"/>
                </a:solidFill>
                <a:latin typeface="+mj-lt"/>
                <a:ea typeface="+mj-ea"/>
                <a:cs typeface="+mj-cs"/>
              </a:rPr>
              <a:t>Knowledge </a:t>
            </a:r>
            <a:r>
              <a:rPr lang="en-GB" sz="1300" kern="0" dirty="0">
                <a:solidFill>
                  <a:srgbClr val="0F5494"/>
                </a:solidFill>
                <a:latin typeface="+mj-lt"/>
                <a:ea typeface="+mj-ea"/>
                <a:cs typeface="+mj-cs"/>
              </a:rPr>
              <a:t>transfer and advisory services </a:t>
            </a:r>
            <a:r>
              <a:rPr lang="en-GB" sz="1300" b="0" kern="0" dirty="0">
                <a:solidFill>
                  <a:srgbClr val="0F5494"/>
                </a:solidFill>
                <a:latin typeface="+mj-lt"/>
                <a:ea typeface="+mj-ea"/>
                <a:cs typeface="+mj-cs"/>
              </a:rPr>
              <a:t>for farmers, foresters and rural SMEs: vocational training and skills acquisition (including training courses, workshops and coaching), demonstration activities, information actions provision of training, farm and forest exchanges, provision of </a:t>
            </a:r>
            <a:r>
              <a:rPr lang="en-GB" sz="1300" b="0" kern="0" dirty="0" smtClean="0">
                <a:solidFill>
                  <a:srgbClr val="0F5494"/>
                </a:solidFill>
                <a:latin typeface="+mj-lt"/>
                <a:ea typeface="+mj-ea"/>
                <a:cs typeface="+mj-cs"/>
              </a:rPr>
              <a:t>advice </a:t>
            </a:r>
            <a:r>
              <a:rPr lang="en-GB" sz="1300" b="0" kern="0" dirty="0">
                <a:solidFill>
                  <a:srgbClr val="0F5494"/>
                </a:solidFill>
                <a:latin typeface="+mj-lt"/>
                <a:ea typeface="+mj-ea"/>
                <a:cs typeface="+mj-cs"/>
              </a:rPr>
              <a:t>to improve the economic and environmental performance of the holding/enterprise. These type of services can cover also all </a:t>
            </a:r>
            <a:r>
              <a:rPr lang="en-GB" sz="1300" b="0" kern="0" dirty="0" smtClean="0">
                <a:solidFill>
                  <a:srgbClr val="0F5494"/>
                </a:solidFill>
                <a:latin typeface="+mj-lt"/>
                <a:ea typeface="+mj-ea"/>
                <a:cs typeface="+mj-cs"/>
              </a:rPr>
              <a:t>bioeconomy - related issues.</a:t>
            </a:r>
            <a:endParaRPr lang="en-GB" sz="1300" b="0" kern="0" dirty="0">
              <a:solidFill>
                <a:srgbClr val="0F5494"/>
              </a:solidFill>
              <a:latin typeface="+mj-lt"/>
              <a:ea typeface="+mj-ea"/>
              <a:cs typeface="+mj-cs"/>
            </a:endParaRPr>
          </a:p>
          <a:p>
            <a:pPr marL="358775" indent="-358775" algn="just" eaLnBrk="0" hangingPunct="0">
              <a:buFont typeface="Arial" panose="020B0604020202020204" pitchFamily="34" charset="0"/>
              <a:buChar char="•"/>
            </a:pPr>
            <a:endParaRPr lang="en-GB" sz="1300" b="0" kern="0" dirty="0">
              <a:solidFill>
                <a:srgbClr val="0F5494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3621" y="1259468"/>
            <a:ext cx="91440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3200" dirty="0" smtClean="0">
                <a:solidFill>
                  <a:srgbClr val="C00000"/>
                </a:solidFill>
              </a:rPr>
              <a:t>BE Related measures from current RDPs (2014-20)</a:t>
            </a:r>
            <a:endParaRPr lang="en-GB" sz="32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3090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133176"/>
        </a:solidFill>
        <a:ln>
          <a:solidFill>
            <a:srgbClr val="133176"/>
          </a:solidFill>
        </a:ln>
      </a:spPr>
      <a:bodyPr anchor="ctr"/>
      <a:lstStyle>
        <a:defPPr algn="ctr" defTabSz="457200" fontAlgn="auto">
          <a:spcBef>
            <a:spcPts val="0"/>
          </a:spcBef>
          <a:spcAft>
            <a:spcPts val="0"/>
          </a:spcAft>
          <a:defRPr sz="1800" b="0"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7600" b="1" i="0" u="none" strike="noStrike" cap="none" normalizeH="0" baseline="0" smtClean="0">
            <a:ln>
              <a:noFill/>
            </a:ln>
            <a:solidFill>
              <a:srgbClr val="FFD624"/>
            </a:solidFill>
            <a:effectLst/>
            <a:latin typeface="Verdana" pitchFamily="34" charset="0"/>
          </a:defRPr>
        </a:defPPr>
      </a:lstStyle>
    </a:lnDef>
    <a:txDef>
      <a:spPr>
        <a:noFill/>
      </a:spPr>
      <a:bodyPr wrap="none" rtlCol="0">
        <a:spAutoFit/>
      </a:bodyPr>
      <a:lstStyle>
        <a:defPPr>
          <a:defRPr sz="2400" b="0" dirty="0" err="1" smtClean="0">
            <a:solidFill>
              <a:srgbClr val="0F5494"/>
            </a:solidFill>
          </a:defRPr>
        </a:defPPr>
      </a:lstStyle>
    </a:tx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1740</TotalTime>
  <Words>953</Words>
  <Application>Microsoft Office PowerPoint</Application>
  <PresentationFormat>On-screen Show (4:3)</PresentationFormat>
  <Paragraphs>196</Paragraphs>
  <Slides>16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Arial</vt:lpstr>
      <vt:lpstr>Verdana</vt:lpstr>
      <vt:lpstr>Wingdings</vt:lpstr>
      <vt:lpstr>Blank</vt:lpstr>
      <vt:lpstr>Default Design</vt:lpstr>
      <vt:lpstr>State of play of the EU Bioeconomy Strategy-  supporting the Bioeconomy in future CAP Strategic Plans    </vt:lpstr>
      <vt:lpstr>PowerPoint Presentation</vt:lpstr>
      <vt:lpstr>THREE Areas of action towards a Sustainable, Circular Bioeconomy</vt:lpstr>
      <vt:lpstr>Opportunities to support the Bioeconomy under CAP post-2020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Thank you for your attention! </vt:lpstr>
    </vt:vector>
  </TitlesOfParts>
  <Company>European Commission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GENTCHEV Galin (AGRI)</dc:creator>
  <cp:lastModifiedBy>DE SMET Marc (AGRI)</cp:lastModifiedBy>
  <cp:revision>149</cp:revision>
  <cp:lastPrinted>2018-11-05T10:37:30Z</cp:lastPrinted>
  <dcterms:created xsi:type="dcterms:W3CDTF">2018-11-05T08:43:28Z</dcterms:created>
  <dcterms:modified xsi:type="dcterms:W3CDTF">2019-07-09T08:58:22Z</dcterms:modified>
</cp:coreProperties>
</file>