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4" r:id="rId2"/>
    <p:sldMasterId id="2147483686" r:id="rId3"/>
  </p:sldMasterIdLst>
  <p:notesMasterIdLst>
    <p:notesMasterId r:id="rId28"/>
  </p:notesMasterIdLst>
  <p:sldIdLst>
    <p:sldId id="523" r:id="rId4"/>
    <p:sldId id="576" r:id="rId5"/>
    <p:sldId id="564" r:id="rId6"/>
    <p:sldId id="532" r:id="rId7"/>
    <p:sldId id="590" r:id="rId8"/>
    <p:sldId id="565" r:id="rId9"/>
    <p:sldId id="566" r:id="rId10"/>
    <p:sldId id="563" r:id="rId11"/>
    <p:sldId id="598" r:id="rId12"/>
    <p:sldId id="570" r:id="rId13"/>
    <p:sldId id="545" r:id="rId14"/>
    <p:sldId id="571" r:id="rId15"/>
    <p:sldId id="573" r:id="rId16"/>
    <p:sldId id="574" r:id="rId17"/>
    <p:sldId id="537" r:id="rId18"/>
    <p:sldId id="582" r:id="rId19"/>
    <p:sldId id="588" r:id="rId20"/>
    <p:sldId id="591" r:id="rId21"/>
    <p:sldId id="596" r:id="rId22"/>
    <p:sldId id="597" r:id="rId23"/>
    <p:sldId id="594" r:id="rId24"/>
    <p:sldId id="595" r:id="rId25"/>
    <p:sldId id="592" r:id="rId26"/>
    <p:sldId id="59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SDORP Ruben (FISMA)" initials="KR(" lastIdx="1" clrIdx="0">
    <p:extLst>
      <p:ext uri="{19B8F6BF-5375-455C-9EA6-DF929625EA0E}">
        <p15:presenceInfo xmlns:p15="http://schemas.microsoft.com/office/powerpoint/2012/main" userId="KASDORP Ruben (FISM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C2E"/>
    <a:srgbClr val="FF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061" autoAdjust="0"/>
    <p:restoredTop sz="94660"/>
  </p:normalViewPr>
  <p:slideViewPr>
    <p:cSldViewPr snapToGrid="0">
      <p:cViewPr varScale="1">
        <p:scale>
          <a:sx n="115" d="100"/>
          <a:sy n="115" d="100"/>
        </p:scale>
        <p:origin x="372" y="108"/>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7C8E02-A4AE-423B-8CB9-1513F2A32A5B}" type="datetimeFigureOut">
              <a:rPr lang="en-GB" smtClean="0"/>
              <a:t>09/07/2019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6B6655-F624-4FAC-AD90-9B00E13B0B27}" type="slidenum">
              <a:rPr lang="en-GB" smtClean="0"/>
              <a:t>‹#›</a:t>
            </a:fld>
            <a:endParaRPr lang="en-GB"/>
          </a:p>
        </p:txBody>
      </p:sp>
    </p:spTree>
    <p:extLst>
      <p:ext uri="{BB962C8B-B14F-4D97-AF65-F5344CB8AC3E}">
        <p14:creationId xmlns:p14="http://schemas.microsoft.com/office/powerpoint/2010/main" val="2244415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lvl="0" indent="0">
              <a:buFont typeface="Arial" panose="020B0604020202020204" pitchFamily="34" charset="0"/>
              <a:buNone/>
            </a:pPr>
            <a:endParaRPr lang="de-DE" dirty="0"/>
          </a:p>
        </p:txBody>
      </p:sp>
      <p:sp>
        <p:nvSpPr>
          <p:cNvPr id="4" name="Foliennummernplatzhalter 3"/>
          <p:cNvSpPr>
            <a:spLocks noGrp="1"/>
          </p:cNvSpPr>
          <p:nvPr>
            <p:ph type="sldNum" sz="quarter" idx="5"/>
          </p:nvPr>
        </p:nvSpPr>
        <p:spPr/>
        <p:txBody>
          <a:bodyPr/>
          <a:lstStyle/>
          <a:p>
            <a:pPr>
              <a:defRPr/>
            </a:pPr>
            <a:fld id="{36441B25-C4D1-47DB-817D-B9C4FC5392FB}" type="slidenum">
              <a:rPr lang="en-GB" smtClean="0"/>
              <a:pPr>
                <a:defRPr/>
              </a:pPr>
              <a:t>1</a:t>
            </a:fld>
            <a:endParaRPr lang="en-GB"/>
          </a:p>
        </p:txBody>
      </p:sp>
    </p:spTree>
    <p:extLst>
      <p:ext uri="{BB962C8B-B14F-4D97-AF65-F5344CB8AC3E}">
        <p14:creationId xmlns:p14="http://schemas.microsoft.com/office/powerpoint/2010/main" val="37952015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17</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11109130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94260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US"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19</a:t>
            </a:fld>
            <a:endParaRPr kumimoji="0" lang="en-US" sz="1200" b="0" i="0" u="none" strike="noStrike" kern="1200" cap="none" spc="0" normalizeH="0" baseline="0" noProof="0" dirty="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7414133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20</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4185166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21</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2807994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22</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41617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pPr defTabSz="897849">
              <a:defRPr/>
            </a:pPr>
            <a:fld id="{36441B25-C4D1-47DB-817D-B9C4FC5392FB}" type="slidenum">
              <a:rPr lang="en-GB">
                <a:solidFill>
                  <a:srgbClr val="000000"/>
                </a:solidFill>
              </a:rPr>
              <a:pPr defTabSz="897849">
                <a:defRPr/>
              </a:pPr>
              <a:t>23</a:t>
            </a:fld>
            <a:endParaRPr lang="en-GB">
              <a:solidFill>
                <a:srgbClr val="000000"/>
              </a:solidFill>
            </a:endParaRPr>
          </a:p>
        </p:txBody>
      </p:sp>
    </p:spTree>
    <p:extLst>
      <p:ext uri="{BB962C8B-B14F-4D97-AF65-F5344CB8AC3E}">
        <p14:creationId xmlns:p14="http://schemas.microsoft.com/office/powerpoint/2010/main" val="27664528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897849"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897849"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8829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6441B25-C4D1-47DB-817D-B9C4FC5392FB}" type="slidenum">
              <a:rPr kumimoji="0" lang="en-GB"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571833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441B25-C4D1-47DB-817D-B9C4FC5392F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918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6441B25-C4D1-47DB-817D-B9C4FC5392FB}" type="slidenum">
              <a:rPr lang="en-GB" smtClean="0"/>
              <a:pPr>
                <a:defRPr/>
              </a:pPr>
              <a:t>5</a:t>
            </a:fld>
            <a:endParaRPr lang="en-GB"/>
          </a:p>
        </p:txBody>
      </p:sp>
    </p:spTree>
    <p:extLst>
      <p:ext uri="{BB962C8B-B14F-4D97-AF65-F5344CB8AC3E}">
        <p14:creationId xmlns:p14="http://schemas.microsoft.com/office/powerpoint/2010/main" val="2451858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635783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13E46D-E0FE-4BE9-BCE7-748AB93B6803}" type="slidenum">
              <a:rPr kumimoji="0" lang="en-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5180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6441B25-C4D1-47DB-817D-B9C4FC5392FB}" type="slidenum">
              <a:rPr lang="en-GB" smtClean="0"/>
              <a:pPr>
                <a:defRPr/>
              </a:pPr>
              <a:t>12</a:t>
            </a:fld>
            <a:endParaRPr lang="en-GB"/>
          </a:p>
        </p:txBody>
      </p:sp>
    </p:spTree>
    <p:extLst>
      <p:ext uri="{BB962C8B-B14F-4D97-AF65-F5344CB8AC3E}">
        <p14:creationId xmlns:p14="http://schemas.microsoft.com/office/powerpoint/2010/main" val="3659900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36441B25-C4D1-47DB-817D-B9C4FC5392FB}" type="slidenum">
              <a:rPr lang="en-GB" smtClean="0"/>
              <a:pPr>
                <a:defRPr/>
              </a:pPr>
              <a:t>14</a:t>
            </a:fld>
            <a:endParaRPr lang="en-GB"/>
          </a:p>
        </p:txBody>
      </p:sp>
    </p:spTree>
    <p:extLst>
      <p:ext uri="{BB962C8B-B14F-4D97-AF65-F5344CB8AC3E}">
        <p14:creationId xmlns:p14="http://schemas.microsoft.com/office/powerpoint/2010/main" val="4276656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lvl="0" indent="-171450">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pPr>
              <a:defRPr/>
            </a:pPr>
            <a:fld id="{36441B25-C4D1-47DB-817D-B9C4FC5392FB}" type="slidenum">
              <a:rPr lang="en-GB" smtClean="0"/>
              <a:pPr>
                <a:defRPr/>
              </a:pPr>
              <a:t>15</a:t>
            </a:fld>
            <a:endParaRPr lang="en-GB"/>
          </a:p>
        </p:txBody>
      </p:sp>
    </p:spTree>
    <p:extLst>
      <p:ext uri="{BB962C8B-B14F-4D97-AF65-F5344CB8AC3E}">
        <p14:creationId xmlns:p14="http://schemas.microsoft.com/office/powerpoint/2010/main" val="23324833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7328" y="1556792"/>
            <a:ext cx="12192000" cy="5732462"/>
          </a:xfrm>
          <a:prstGeom prst="rect">
            <a:avLst/>
          </a:prstGeom>
          <a:solidFill>
            <a:srgbClr val="0D4DA1"/>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5231276" y="710778"/>
            <a:ext cx="1824103" cy="1100138"/>
          </a:xfrm>
          <a:prstGeom prst="rect">
            <a:avLst/>
          </a:prstGeom>
          <a:noFill/>
          <a:ln w="9525">
            <a:noFill/>
            <a:miter lim="800000"/>
            <a:headEnd/>
            <a:tailEnd/>
          </a:ln>
        </p:spPr>
      </p:pic>
      <p:sp>
        <p:nvSpPr>
          <p:cNvPr id="2" name="Title 1"/>
          <p:cNvSpPr>
            <a:spLocks noGrp="1"/>
          </p:cNvSpPr>
          <p:nvPr>
            <p:ph type="title" hasCustomPrompt="1"/>
          </p:nvPr>
        </p:nvSpPr>
        <p:spPr>
          <a:xfrm>
            <a:off x="5519936" y="1700808"/>
            <a:ext cx="6048672" cy="2016224"/>
          </a:xfrm>
        </p:spPr>
        <p:txBody>
          <a:bodyPr/>
          <a:lstStyle>
            <a:lvl1pPr indent="0">
              <a:defRPr sz="4800">
                <a:solidFill>
                  <a:srgbClr val="FFD624"/>
                </a:solidFill>
              </a:defRPr>
            </a:lvl1pPr>
          </a:lstStyle>
          <a:p>
            <a:r>
              <a:rPr lang="en-GB" dirty="0"/>
              <a:t>Title</a:t>
            </a:r>
          </a:p>
        </p:txBody>
      </p:sp>
      <p:sp>
        <p:nvSpPr>
          <p:cNvPr id="3" name="Content Placeholder 2"/>
          <p:cNvSpPr>
            <a:spLocks noGrp="1"/>
          </p:cNvSpPr>
          <p:nvPr>
            <p:ph idx="1" hasCustomPrompt="1"/>
          </p:nvPr>
        </p:nvSpPr>
        <p:spPr>
          <a:xfrm>
            <a:off x="623392" y="3933056"/>
            <a:ext cx="4992555"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
        <p:nvSpPr>
          <p:cNvPr id="6" name="Rechteck 5">
            <a:extLst>
              <a:ext uri="{FF2B5EF4-FFF2-40B4-BE49-F238E27FC236}">
                <a16:creationId xmlns:a16="http://schemas.microsoft.com/office/drawing/2014/main" id="{2E427BE0-0AD4-4CA7-83A9-1E42000498DF}"/>
              </a:ext>
            </a:extLst>
          </p:cNvPr>
          <p:cNvSpPr/>
          <p:nvPr userDrawn="1"/>
        </p:nvSpPr>
        <p:spPr>
          <a:xfrm>
            <a:off x="5593211" y="1774912"/>
            <a:ext cx="792088" cy="72008"/>
          </a:xfrm>
          <a:prstGeom prst="rect">
            <a:avLst/>
          </a:prstGeom>
          <a:solidFill>
            <a:srgbClr val="F482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de-DE" sz="1800" b="0"/>
          </a:p>
        </p:txBody>
      </p:sp>
    </p:spTree>
    <p:extLst>
      <p:ext uri="{BB962C8B-B14F-4D97-AF65-F5344CB8AC3E}">
        <p14:creationId xmlns:p14="http://schemas.microsoft.com/office/powerpoint/2010/main" val="2309139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extLst>
      <p:ext uri="{BB962C8B-B14F-4D97-AF65-F5344CB8AC3E}">
        <p14:creationId xmlns:p14="http://schemas.microsoft.com/office/powerpoint/2010/main" val="3263879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1900" y="1123950"/>
            <a:ext cx="2745317"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1" y="1123950"/>
            <a:ext cx="8039100" cy="48974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extLst>
      <p:ext uri="{BB962C8B-B14F-4D97-AF65-F5344CB8AC3E}">
        <p14:creationId xmlns:p14="http://schemas.microsoft.com/office/powerpoint/2010/main" val="614379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52E55-10FF-43C4-8B57-C39BEDFCE9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15112A8-EA1A-4313-82A4-C999CFE938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5BF4E33-0F2E-4C2B-AD1C-1B7D594E0A49}"/>
              </a:ext>
            </a:extLst>
          </p:cNvPr>
          <p:cNvSpPr>
            <a:spLocks noGrp="1"/>
          </p:cNvSpPr>
          <p:nvPr>
            <p:ph type="dt" sz="half" idx="10"/>
          </p:nvPr>
        </p:nvSpPr>
        <p:spPr/>
        <p:txBody>
          <a:bodyPr/>
          <a:lstStyle/>
          <a:p>
            <a:fld id="{F1435703-F326-4195-B139-1D4E53C701A6}" type="datetime1">
              <a:rPr lang="LID4096" smtClean="0"/>
              <a:t>07/09/2019</a:t>
            </a:fld>
            <a:endParaRPr lang="en-SE"/>
          </a:p>
        </p:txBody>
      </p:sp>
      <p:sp>
        <p:nvSpPr>
          <p:cNvPr id="5" name="Footer Placeholder 4">
            <a:extLst>
              <a:ext uri="{FF2B5EF4-FFF2-40B4-BE49-F238E27FC236}">
                <a16:creationId xmlns:a16="http://schemas.microsoft.com/office/drawing/2014/main" id="{8BA9E820-F6BF-44BB-BEBE-771605757D73}"/>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07F7AF7C-9632-4652-85E8-448204C6AC9A}"/>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58060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385BDA-18D9-46EA-9912-F3F0C4FB788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C08FE80-F467-45E8-9DB5-006416B46E7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19E7F61-D103-49DD-B9DA-70CDC64E50AE}"/>
              </a:ext>
            </a:extLst>
          </p:cNvPr>
          <p:cNvSpPr>
            <a:spLocks noGrp="1"/>
          </p:cNvSpPr>
          <p:nvPr>
            <p:ph type="dt" sz="half" idx="10"/>
          </p:nvPr>
        </p:nvSpPr>
        <p:spPr/>
        <p:txBody>
          <a:bodyPr/>
          <a:lstStyle/>
          <a:p>
            <a:fld id="{1EAB4799-F86D-406F-854F-EF0649E417AA}" type="datetime1">
              <a:rPr lang="LID4096" smtClean="0"/>
              <a:t>07/09/2019</a:t>
            </a:fld>
            <a:endParaRPr lang="en-SE"/>
          </a:p>
        </p:txBody>
      </p:sp>
      <p:sp>
        <p:nvSpPr>
          <p:cNvPr id="5" name="Footer Placeholder 4">
            <a:extLst>
              <a:ext uri="{FF2B5EF4-FFF2-40B4-BE49-F238E27FC236}">
                <a16:creationId xmlns:a16="http://schemas.microsoft.com/office/drawing/2014/main" id="{B8D9B3C9-E399-4491-887A-BF26F4339449}"/>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83C96C10-C539-46E4-BD78-DF422CE803D9}"/>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3377185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D57B7-F95F-4BA5-82DF-4BADCD5E50C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5DA3AAA-7E79-4A75-8160-BF20D29F31E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E429353-D397-4F4B-B8F6-C0F7D5B5E1B4}"/>
              </a:ext>
            </a:extLst>
          </p:cNvPr>
          <p:cNvSpPr>
            <a:spLocks noGrp="1"/>
          </p:cNvSpPr>
          <p:nvPr>
            <p:ph type="dt" sz="half" idx="10"/>
          </p:nvPr>
        </p:nvSpPr>
        <p:spPr/>
        <p:txBody>
          <a:bodyPr/>
          <a:lstStyle/>
          <a:p>
            <a:fld id="{06AB502B-3C2E-40D7-B6F3-45F68B8D517C}" type="datetime1">
              <a:rPr lang="LID4096" smtClean="0"/>
              <a:t>07/09/2019</a:t>
            </a:fld>
            <a:endParaRPr lang="en-SE"/>
          </a:p>
        </p:txBody>
      </p:sp>
      <p:sp>
        <p:nvSpPr>
          <p:cNvPr id="5" name="Footer Placeholder 4">
            <a:extLst>
              <a:ext uri="{FF2B5EF4-FFF2-40B4-BE49-F238E27FC236}">
                <a16:creationId xmlns:a16="http://schemas.microsoft.com/office/drawing/2014/main" id="{AF3EE659-AD92-4C6D-B311-2C4FDB669D7E}"/>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B79901AA-C7A7-435D-8EAE-C402FB579E9E}"/>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330745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23FD0-DEA4-43DF-8D23-33997C7B981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F1D4334-FB7B-420F-91FA-29A6A307DED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8DF2C59-BC62-43E4-B4D1-48EE209543A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C581CE5-106E-4F5B-B2D6-A0FE6B9D1B64}"/>
              </a:ext>
            </a:extLst>
          </p:cNvPr>
          <p:cNvSpPr>
            <a:spLocks noGrp="1"/>
          </p:cNvSpPr>
          <p:nvPr>
            <p:ph type="dt" sz="half" idx="10"/>
          </p:nvPr>
        </p:nvSpPr>
        <p:spPr/>
        <p:txBody>
          <a:bodyPr/>
          <a:lstStyle/>
          <a:p>
            <a:fld id="{D770C880-FB97-4507-ABD7-B2C3A9DEEDCD}" type="datetime1">
              <a:rPr lang="LID4096" smtClean="0"/>
              <a:t>07/09/2019</a:t>
            </a:fld>
            <a:endParaRPr lang="en-SE"/>
          </a:p>
        </p:txBody>
      </p:sp>
      <p:sp>
        <p:nvSpPr>
          <p:cNvPr id="6" name="Footer Placeholder 5">
            <a:extLst>
              <a:ext uri="{FF2B5EF4-FFF2-40B4-BE49-F238E27FC236}">
                <a16:creationId xmlns:a16="http://schemas.microsoft.com/office/drawing/2014/main" id="{9DC4003E-C4CA-45FF-B0EE-3D0B449033F7}"/>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A945B7C5-AD2E-4DAC-A12D-C2F4E349065D}"/>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13553597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605FF-9EF4-448B-B221-8C314191C6A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3C1B3D3-6BA8-4A69-A94B-FC3BB4B867C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CE49AAF-4DB5-4938-8A46-3C675B0C80B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8CEC394-5DAC-48A0-84EB-F002BA65B7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152FBC83-DE40-4D93-BAFC-4E150854562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CC5CBC7-2F57-4FEC-AFCE-4DBBB971C2AA}"/>
              </a:ext>
            </a:extLst>
          </p:cNvPr>
          <p:cNvSpPr>
            <a:spLocks noGrp="1"/>
          </p:cNvSpPr>
          <p:nvPr>
            <p:ph type="dt" sz="half" idx="10"/>
          </p:nvPr>
        </p:nvSpPr>
        <p:spPr/>
        <p:txBody>
          <a:bodyPr/>
          <a:lstStyle/>
          <a:p>
            <a:fld id="{A52441E8-6C74-4FD7-B7B8-E36F7D4A0E99}" type="datetime1">
              <a:rPr lang="LID4096" smtClean="0"/>
              <a:t>07/09/2019</a:t>
            </a:fld>
            <a:endParaRPr lang="en-SE"/>
          </a:p>
        </p:txBody>
      </p:sp>
      <p:sp>
        <p:nvSpPr>
          <p:cNvPr id="8" name="Footer Placeholder 7">
            <a:extLst>
              <a:ext uri="{FF2B5EF4-FFF2-40B4-BE49-F238E27FC236}">
                <a16:creationId xmlns:a16="http://schemas.microsoft.com/office/drawing/2014/main" id="{11E00314-CFD2-4D53-906B-02521F0F532F}"/>
              </a:ext>
            </a:extLst>
          </p:cNvPr>
          <p:cNvSpPr>
            <a:spLocks noGrp="1"/>
          </p:cNvSpPr>
          <p:nvPr>
            <p:ph type="ftr" sz="quarter" idx="11"/>
          </p:nvPr>
        </p:nvSpPr>
        <p:spPr/>
        <p:txBody>
          <a:bodyPr/>
          <a:lstStyle/>
          <a:p>
            <a:endParaRPr lang="en-SE"/>
          </a:p>
        </p:txBody>
      </p:sp>
      <p:sp>
        <p:nvSpPr>
          <p:cNvPr id="9" name="Slide Number Placeholder 8">
            <a:extLst>
              <a:ext uri="{FF2B5EF4-FFF2-40B4-BE49-F238E27FC236}">
                <a16:creationId xmlns:a16="http://schemas.microsoft.com/office/drawing/2014/main" id="{3BBDA0F5-A4C1-41D2-93C7-A9585586C33C}"/>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27322942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30DFEC-3582-4D48-BAE2-070A3B516EC5}"/>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40DD6F1-A9C8-48BF-B4DE-ED69ECE7B683}"/>
              </a:ext>
            </a:extLst>
          </p:cNvPr>
          <p:cNvSpPr>
            <a:spLocks noGrp="1"/>
          </p:cNvSpPr>
          <p:nvPr>
            <p:ph type="dt" sz="half" idx="10"/>
          </p:nvPr>
        </p:nvSpPr>
        <p:spPr/>
        <p:txBody>
          <a:bodyPr/>
          <a:lstStyle/>
          <a:p>
            <a:fld id="{F54AC0B6-C031-4011-970D-E765FB9BE7AE}" type="datetime1">
              <a:rPr lang="LID4096" smtClean="0"/>
              <a:t>07/09/2019</a:t>
            </a:fld>
            <a:endParaRPr lang="en-SE"/>
          </a:p>
        </p:txBody>
      </p:sp>
      <p:sp>
        <p:nvSpPr>
          <p:cNvPr id="4" name="Footer Placeholder 3">
            <a:extLst>
              <a:ext uri="{FF2B5EF4-FFF2-40B4-BE49-F238E27FC236}">
                <a16:creationId xmlns:a16="http://schemas.microsoft.com/office/drawing/2014/main" id="{39F6D63E-682B-49A1-B62B-9C7063B64665}"/>
              </a:ext>
            </a:extLst>
          </p:cNvPr>
          <p:cNvSpPr>
            <a:spLocks noGrp="1"/>
          </p:cNvSpPr>
          <p:nvPr>
            <p:ph type="ftr" sz="quarter" idx="11"/>
          </p:nvPr>
        </p:nvSpPr>
        <p:spPr/>
        <p:txBody>
          <a:bodyPr/>
          <a:lstStyle/>
          <a:p>
            <a:endParaRPr lang="en-SE"/>
          </a:p>
        </p:txBody>
      </p:sp>
      <p:sp>
        <p:nvSpPr>
          <p:cNvPr id="5" name="Slide Number Placeholder 4">
            <a:extLst>
              <a:ext uri="{FF2B5EF4-FFF2-40B4-BE49-F238E27FC236}">
                <a16:creationId xmlns:a16="http://schemas.microsoft.com/office/drawing/2014/main" id="{8391EB1A-5389-4378-BA49-2F0AAB56669A}"/>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3144019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0CB2EB-3E16-49EB-B6F1-BAEC777684AB}"/>
              </a:ext>
            </a:extLst>
          </p:cNvPr>
          <p:cNvSpPr>
            <a:spLocks noGrp="1"/>
          </p:cNvSpPr>
          <p:nvPr>
            <p:ph type="dt" sz="half" idx="10"/>
          </p:nvPr>
        </p:nvSpPr>
        <p:spPr/>
        <p:txBody>
          <a:bodyPr/>
          <a:lstStyle/>
          <a:p>
            <a:fld id="{17818544-359E-49F0-B00B-0C26D4D64F76}" type="datetime1">
              <a:rPr lang="LID4096" smtClean="0"/>
              <a:t>07/09/2019</a:t>
            </a:fld>
            <a:endParaRPr lang="en-SE"/>
          </a:p>
        </p:txBody>
      </p:sp>
      <p:sp>
        <p:nvSpPr>
          <p:cNvPr id="3" name="Footer Placeholder 2">
            <a:extLst>
              <a:ext uri="{FF2B5EF4-FFF2-40B4-BE49-F238E27FC236}">
                <a16:creationId xmlns:a16="http://schemas.microsoft.com/office/drawing/2014/main" id="{5A8ECA45-2A4D-45D5-BB9B-E74BE12CC067}"/>
              </a:ext>
            </a:extLst>
          </p:cNvPr>
          <p:cNvSpPr>
            <a:spLocks noGrp="1"/>
          </p:cNvSpPr>
          <p:nvPr>
            <p:ph type="ftr" sz="quarter" idx="11"/>
          </p:nvPr>
        </p:nvSpPr>
        <p:spPr/>
        <p:txBody>
          <a:bodyPr/>
          <a:lstStyle/>
          <a:p>
            <a:endParaRPr lang="en-SE"/>
          </a:p>
        </p:txBody>
      </p:sp>
      <p:sp>
        <p:nvSpPr>
          <p:cNvPr id="4" name="Slide Number Placeholder 3">
            <a:extLst>
              <a:ext uri="{FF2B5EF4-FFF2-40B4-BE49-F238E27FC236}">
                <a16:creationId xmlns:a16="http://schemas.microsoft.com/office/drawing/2014/main" id="{F0F0FFFA-177E-4D01-8C68-DE64D8ABF043}"/>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5742857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A04BF0-EFF0-4D9D-8600-79A03F5602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45866CA-4D72-4E9D-A441-0B0B5F79661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30CE2B6-75B9-482C-92DF-6419F0699C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5A4B30D-3B51-4E09-92C2-9E98A716656F}"/>
              </a:ext>
            </a:extLst>
          </p:cNvPr>
          <p:cNvSpPr>
            <a:spLocks noGrp="1"/>
          </p:cNvSpPr>
          <p:nvPr>
            <p:ph type="dt" sz="half" idx="10"/>
          </p:nvPr>
        </p:nvSpPr>
        <p:spPr/>
        <p:txBody>
          <a:bodyPr/>
          <a:lstStyle/>
          <a:p>
            <a:fld id="{B86C80E6-614E-44BF-A961-1716D3A39758}" type="datetime1">
              <a:rPr lang="LID4096" smtClean="0"/>
              <a:t>07/09/2019</a:t>
            </a:fld>
            <a:endParaRPr lang="en-SE"/>
          </a:p>
        </p:txBody>
      </p:sp>
      <p:sp>
        <p:nvSpPr>
          <p:cNvPr id="6" name="Footer Placeholder 5">
            <a:extLst>
              <a:ext uri="{FF2B5EF4-FFF2-40B4-BE49-F238E27FC236}">
                <a16:creationId xmlns:a16="http://schemas.microsoft.com/office/drawing/2014/main" id="{B3B69050-E1E3-46E1-A74B-FD3A7B7EFAE1}"/>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ECD54058-79F3-44C4-A196-E1E4F1E41FFB}"/>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9835478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a:spLocks noGrp="1" noChangeArrowheads="1"/>
          </p:cNvSpPr>
          <p:nvPr>
            <p:ph type="dt" sz="half" idx="10"/>
          </p:nvPr>
        </p:nvSpPr>
        <p:spPr>
          <a:xfrm>
            <a:off x="8769351" y="116632"/>
            <a:ext cx="28448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4165600" y="6337126"/>
            <a:ext cx="3860800" cy="476250"/>
          </a:xfrm>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xfrm>
            <a:off x="623392" y="6297439"/>
            <a:ext cx="28448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343050" y="1124744"/>
            <a:ext cx="11585598" cy="4801076"/>
          </a:xfrm>
        </p:spPr>
        <p:txBody>
          <a:bodyPr/>
          <a:lstStyle>
            <a:lvl1pPr marL="342900" indent="-342900">
              <a:buClr>
                <a:srgbClr val="0F5494"/>
              </a:buClr>
              <a:buFont typeface="Arial" pitchFamily="34" charset="0"/>
              <a:buChar char="•"/>
              <a:defRPr lang="en-US" sz="2800" b="1" i="0" dirty="0">
                <a:solidFill>
                  <a:srgbClr val="0D4DA1"/>
                </a:solidFill>
                <a:latin typeface="+mj-lt"/>
                <a:ea typeface="+mj-ea"/>
                <a:cs typeface="+mj-cs"/>
              </a:defRPr>
            </a:lvl1pPr>
            <a:lvl2pPr>
              <a:buClr>
                <a:srgbClr val="0F5494"/>
              </a:buClr>
              <a:defRPr>
                <a:solidFill>
                  <a:srgbClr val="0D4DA1"/>
                </a:solidFill>
              </a:defRPr>
            </a:lvl2pPr>
            <a:lvl3pPr>
              <a:defRPr>
                <a:solidFill>
                  <a:srgbClr val="0D4DA1"/>
                </a:solidFill>
              </a:defRPr>
            </a:lvl3pPr>
          </a:lstStyle>
          <a:p>
            <a:pPr lvl="0"/>
            <a:r>
              <a:rPr lang="en-US" dirty="0"/>
              <a:t>Edit Master text styles</a:t>
            </a:r>
          </a:p>
          <a:p>
            <a:pPr lvl="1"/>
            <a:r>
              <a:rPr lang="en-US" dirty="0"/>
              <a:t>Second level</a:t>
            </a:r>
          </a:p>
          <a:p>
            <a:pPr lvl="2"/>
            <a:r>
              <a:rPr lang="en-US" dirty="0"/>
              <a:t>Third level</a:t>
            </a:r>
          </a:p>
        </p:txBody>
      </p:sp>
      <p:sp>
        <p:nvSpPr>
          <p:cNvPr id="8" name="Rectangle 6">
            <a:extLst>
              <a:ext uri="{FF2B5EF4-FFF2-40B4-BE49-F238E27FC236}">
                <a16:creationId xmlns:a16="http://schemas.microsoft.com/office/drawing/2014/main" id="{8E8B3A9C-F447-4F51-A6C8-5531BDF59E5D}"/>
              </a:ext>
            </a:extLst>
          </p:cNvPr>
          <p:cNvSpPr txBox="1">
            <a:spLocks noChangeArrowheads="1"/>
          </p:cNvSpPr>
          <p:nvPr userDrawn="1"/>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defRPr sz="1400" b="0" kern="1200">
                <a:solidFill>
                  <a:schemeClr val="tx1"/>
                </a:solidFill>
                <a:latin typeface="Arial"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a:lstStyle>
          <a:p>
            <a:pPr>
              <a:defRPr/>
            </a:pPr>
            <a:fld id="{84747253-C9BC-4251-8AE3-8910CE9253F2}" type="slidenum">
              <a:rPr lang="en-GB" smtClean="0"/>
              <a:pPr>
                <a:defRPr/>
              </a:pPr>
              <a:t>‹#›</a:t>
            </a:fld>
            <a:endParaRPr lang="en-GB"/>
          </a:p>
        </p:txBody>
      </p:sp>
      <p:sp>
        <p:nvSpPr>
          <p:cNvPr id="10" name="Title 1">
            <a:extLst>
              <a:ext uri="{FF2B5EF4-FFF2-40B4-BE49-F238E27FC236}">
                <a16:creationId xmlns:a16="http://schemas.microsoft.com/office/drawing/2014/main" id="{01C17670-75F0-4B1C-8428-E601DBA47F7C}"/>
              </a:ext>
            </a:extLst>
          </p:cNvPr>
          <p:cNvSpPr>
            <a:spLocks noGrp="1"/>
          </p:cNvSpPr>
          <p:nvPr>
            <p:ph type="title"/>
          </p:nvPr>
        </p:nvSpPr>
        <p:spPr>
          <a:xfrm>
            <a:off x="335360" y="260648"/>
            <a:ext cx="11593288" cy="651639"/>
          </a:xfrm>
          <a:noFill/>
          <a:ln>
            <a:noFill/>
          </a:ln>
        </p:spPr>
        <p:txBody>
          <a:bodyPr/>
          <a:lstStyle>
            <a:lvl1pPr>
              <a:defRPr sz="2800">
                <a:solidFill>
                  <a:srgbClr val="0D4DA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7044108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8A8BA-A0DB-4B66-9018-563B38CF3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679AA551-1361-4432-AD35-646815EEC4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E9C5404-7AF0-4924-9AF2-F29768CE0C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367D6E9-DB46-4AF9-B265-A80D6E624937}"/>
              </a:ext>
            </a:extLst>
          </p:cNvPr>
          <p:cNvSpPr>
            <a:spLocks noGrp="1"/>
          </p:cNvSpPr>
          <p:nvPr>
            <p:ph type="dt" sz="half" idx="10"/>
          </p:nvPr>
        </p:nvSpPr>
        <p:spPr/>
        <p:txBody>
          <a:bodyPr/>
          <a:lstStyle/>
          <a:p>
            <a:fld id="{DD55047A-9693-4F7F-8761-EDA7EB4F1248}" type="datetime1">
              <a:rPr lang="LID4096" smtClean="0"/>
              <a:t>07/09/2019</a:t>
            </a:fld>
            <a:endParaRPr lang="en-SE"/>
          </a:p>
        </p:txBody>
      </p:sp>
      <p:sp>
        <p:nvSpPr>
          <p:cNvPr id="6" name="Footer Placeholder 5">
            <a:extLst>
              <a:ext uri="{FF2B5EF4-FFF2-40B4-BE49-F238E27FC236}">
                <a16:creationId xmlns:a16="http://schemas.microsoft.com/office/drawing/2014/main" id="{E3F32611-D924-4643-A8DC-D2EDD260D648}"/>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C81B613D-BED4-416E-B64E-EAB94E54084B}"/>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1611840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FAF58-17D1-4880-B35C-4BF339C2D7A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B54D434-1280-4D6B-A8DE-09C3E5CD6626}"/>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2A3402-252F-405E-8BCB-579D3AC8DDAA}"/>
              </a:ext>
            </a:extLst>
          </p:cNvPr>
          <p:cNvSpPr>
            <a:spLocks noGrp="1"/>
          </p:cNvSpPr>
          <p:nvPr>
            <p:ph type="dt" sz="half" idx="10"/>
          </p:nvPr>
        </p:nvSpPr>
        <p:spPr/>
        <p:txBody>
          <a:bodyPr/>
          <a:lstStyle/>
          <a:p>
            <a:fld id="{8F3A5935-9C0A-4609-B72A-A584F9092A92}" type="datetime1">
              <a:rPr lang="LID4096" smtClean="0"/>
              <a:t>07/09/2019</a:t>
            </a:fld>
            <a:endParaRPr lang="en-SE"/>
          </a:p>
        </p:txBody>
      </p:sp>
      <p:sp>
        <p:nvSpPr>
          <p:cNvPr id="5" name="Footer Placeholder 4">
            <a:extLst>
              <a:ext uri="{FF2B5EF4-FFF2-40B4-BE49-F238E27FC236}">
                <a16:creationId xmlns:a16="http://schemas.microsoft.com/office/drawing/2014/main" id="{2A0B78E4-1FF8-47A6-899C-9B174297B9A4}"/>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FB60A17D-EC24-4E7F-B120-8E802FFF71CC}"/>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39412352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D4C31FA-FF40-4338-A2EB-762BABCF4BB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451BEF-DE4C-4794-ABB0-629C001ABB7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44C659B-8864-4E38-86C0-EE0796A4DCC7}"/>
              </a:ext>
            </a:extLst>
          </p:cNvPr>
          <p:cNvSpPr>
            <a:spLocks noGrp="1"/>
          </p:cNvSpPr>
          <p:nvPr>
            <p:ph type="dt" sz="half" idx="10"/>
          </p:nvPr>
        </p:nvSpPr>
        <p:spPr/>
        <p:txBody>
          <a:bodyPr/>
          <a:lstStyle/>
          <a:p>
            <a:fld id="{CDAAC533-9F2B-4EFE-8BB4-17D82863B358}" type="datetime1">
              <a:rPr lang="LID4096" smtClean="0"/>
              <a:t>07/09/2019</a:t>
            </a:fld>
            <a:endParaRPr lang="en-SE"/>
          </a:p>
        </p:txBody>
      </p:sp>
      <p:sp>
        <p:nvSpPr>
          <p:cNvPr id="5" name="Footer Placeholder 4">
            <a:extLst>
              <a:ext uri="{FF2B5EF4-FFF2-40B4-BE49-F238E27FC236}">
                <a16:creationId xmlns:a16="http://schemas.microsoft.com/office/drawing/2014/main" id="{5CD82F91-48EC-4C38-A0F3-C43022525C8C}"/>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958FABB0-5CDE-4C9D-ACEB-70FA1E9450AF}"/>
              </a:ext>
            </a:extLst>
          </p:cNvPr>
          <p:cNvSpPr>
            <a:spLocks noGrp="1"/>
          </p:cNvSpPr>
          <p:nvPr>
            <p:ph type="sldNum" sz="quarter" idx="12"/>
          </p:nvPr>
        </p:nvSpPr>
        <p:spPr/>
        <p:txBody>
          <a:bodyPr/>
          <a:lstStyle/>
          <a:p>
            <a:fld id="{CAF90617-88FF-4632-8B2B-D14B3E86377F}" type="slidenum">
              <a:rPr lang="en-SE" smtClean="0"/>
              <a:t>‹#›</a:t>
            </a:fld>
            <a:endParaRPr lang="en-SE"/>
          </a:p>
        </p:txBody>
      </p:sp>
    </p:spTree>
    <p:extLst>
      <p:ext uri="{BB962C8B-B14F-4D97-AF65-F5344CB8AC3E}">
        <p14:creationId xmlns:p14="http://schemas.microsoft.com/office/powerpoint/2010/main" val="32457133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47328" y="1556792"/>
            <a:ext cx="12192000" cy="5732462"/>
          </a:xfrm>
          <a:prstGeom prst="rect">
            <a:avLst/>
          </a:prstGeom>
          <a:solidFill>
            <a:srgbClr val="0D4DA1"/>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5231276" y="710778"/>
            <a:ext cx="1824103" cy="1100138"/>
          </a:xfrm>
          <a:prstGeom prst="rect">
            <a:avLst/>
          </a:prstGeom>
          <a:noFill/>
          <a:ln w="9525">
            <a:noFill/>
            <a:miter lim="800000"/>
            <a:headEnd/>
            <a:tailEnd/>
          </a:ln>
        </p:spPr>
      </p:pic>
      <p:sp>
        <p:nvSpPr>
          <p:cNvPr id="2" name="Title 1"/>
          <p:cNvSpPr>
            <a:spLocks noGrp="1"/>
          </p:cNvSpPr>
          <p:nvPr>
            <p:ph type="title" hasCustomPrompt="1"/>
          </p:nvPr>
        </p:nvSpPr>
        <p:spPr>
          <a:xfrm>
            <a:off x="5519936" y="1700808"/>
            <a:ext cx="6048672" cy="2016224"/>
          </a:xfrm>
        </p:spPr>
        <p:txBody>
          <a:bodyPr/>
          <a:lstStyle>
            <a:lvl1pPr indent="0">
              <a:defRPr sz="4800">
                <a:solidFill>
                  <a:srgbClr val="FFD624"/>
                </a:solidFill>
              </a:defRPr>
            </a:lvl1pPr>
          </a:lstStyle>
          <a:p>
            <a:r>
              <a:rPr lang="en-GB" dirty="0"/>
              <a:t>Title</a:t>
            </a:r>
          </a:p>
        </p:txBody>
      </p:sp>
      <p:sp>
        <p:nvSpPr>
          <p:cNvPr id="3" name="Content Placeholder 2"/>
          <p:cNvSpPr>
            <a:spLocks noGrp="1"/>
          </p:cNvSpPr>
          <p:nvPr>
            <p:ph idx="1" hasCustomPrompt="1"/>
          </p:nvPr>
        </p:nvSpPr>
        <p:spPr>
          <a:xfrm>
            <a:off x="623392" y="3933056"/>
            <a:ext cx="4992555" cy="1872208"/>
          </a:xfrm>
        </p:spPr>
        <p:txBody>
          <a:bodyPr/>
          <a:lstStyle>
            <a:lvl1pPr marL="0" indent="0">
              <a:buNone/>
              <a:defRPr sz="3000" b="1" i="0">
                <a:solidFill>
                  <a:schemeClr val="bg1"/>
                </a:solidFill>
              </a:defRPr>
            </a:lvl1pPr>
            <a:lvl3pPr marL="228600" indent="-228600" algn="l">
              <a:defRPr sz="3000" b="1">
                <a:solidFill>
                  <a:schemeClr val="bg1"/>
                </a:solidFill>
              </a:defRPr>
            </a:lvl3pPr>
          </a:lstStyle>
          <a:p>
            <a:pPr lvl="0"/>
            <a:r>
              <a:rPr lang="en-US" dirty="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r>
              <a:rPr lang="en-GB"/>
              <a:t>European Commission Technical Expert Group on Sustainable Finance</a:t>
            </a: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
        <p:nvSpPr>
          <p:cNvPr id="6" name="Rechteck 5">
            <a:extLst>
              <a:ext uri="{FF2B5EF4-FFF2-40B4-BE49-F238E27FC236}">
                <a16:creationId xmlns:a16="http://schemas.microsoft.com/office/drawing/2014/main" id="{2E427BE0-0AD4-4CA7-83A9-1E42000498DF}"/>
              </a:ext>
            </a:extLst>
          </p:cNvPr>
          <p:cNvSpPr/>
          <p:nvPr userDrawn="1"/>
        </p:nvSpPr>
        <p:spPr>
          <a:xfrm>
            <a:off x="5593211" y="1774912"/>
            <a:ext cx="792088" cy="72008"/>
          </a:xfrm>
          <a:prstGeom prst="rect">
            <a:avLst/>
          </a:prstGeom>
          <a:solidFill>
            <a:srgbClr val="F4823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de-DE" sz="1800" b="0"/>
          </a:p>
        </p:txBody>
      </p:sp>
    </p:spTree>
    <p:extLst>
      <p:ext uri="{BB962C8B-B14F-4D97-AF65-F5344CB8AC3E}">
        <p14:creationId xmlns:p14="http://schemas.microsoft.com/office/powerpoint/2010/main" val="26883611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4"/>
          <p:cNvSpPr>
            <a:spLocks noGrp="1" noChangeArrowheads="1"/>
          </p:cNvSpPr>
          <p:nvPr>
            <p:ph type="dt" sz="half" idx="10"/>
          </p:nvPr>
        </p:nvSpPr>
        <p:spPr>
          <a:xfrm>
            <a:off x="8769351" y="116632"/>
            <a:ext cx="2844800" cy="476250"/>
          </a:xfrm>
        </p:spPr>
        <p:txBody>
          <a:bodyPr/>
          <a:lstStyle>
            <a:lvl1pPr>
              <a:defRPr sz="1200"/>
            </a:lvl1pPr>
          </a:lstStyle>
          <a:p>
            <a:pPr>
              <a:defRPr/>
            </a:pPr>
            <a:endParaRPr lang="en-GB" dirty="0"/>
          </a:p>
        </p:txBody>
      </p:sp>
      <p:sp>
        <p:nvSpPr>
          <p:cNvPr id="6" name="Rectangle 5"/>
          <p:cNvSpPr>
            <a:spLocks noGrp="1" noChangeArrowheads="1"/>
          </p:cNvSpPr>
          <p:nvPr>
            <p:ph type="ftr" sz="quarter" idx="11"/>
          </p:nvPr>
        </p:nvSpPr>
        <p:spPr>
          <a:xfrm>
            <a:off x="4165600" y="6337126"/>
            <a:ext cx="3860800" cy="476250"/>
          </a:xfrm>
        </p:spPr>
        <p:txBody>
          <a:bodyPr/>
          <a:lstStyle>
            <a:lvl1pPr>
              <a:defRPr/>
            </a:lvl1pPr>
          </a:lstStyle>
          <a:p>
            <a:pPr>
              <a:defRPr/>
            </a:pPr>
            <a:r>
              <a:rPr lang="en-GB"/>
              <a:t>European Commission Technical Expert Group on Sustainable Finance</a:t>
            </a:r>
            <a:endParaRPr lang="en-GB" dirty="0"/>
          </a:p>
        </p:txBody>
      </p:sp>
      <p:sp>
        <p:nvSpPr>
          <p:cNvPr id="7" name="Rectangle 6"/>
          <p:cNvSpPr>
            <a:spLocks noGrp="1" noChangeArrowheads="1"/>
          </p:cNvSpPr>
          <p:nvPr>
            <p:ph type="sldNum" sz="quarter" idx="12"/>
          </p:nvPr>
        </p:nvSpPr>
        <p:spPr>
          <a:xfrm>
            <a:off x="623392" y="6297439"/>
            <a:ext cx="2844800" cy="476250"/>
          </a:xfrm>
        </p:spPr>
        <p:txBody>
          <a:bodyPr/>
          <a:lstStyle>
            <a:lvl1pPr algn="l">
              <a:defRPr/>
            </a:lvl1pPr>
          </a:lstStyle>
          <a:p>
            <a:pPr>
              <a:defRPr/>
            </a:pPr>
            <a:fld id="{37EC8A20-BA03-4FF7-8742-03D8AD4CA4F4}" type="slidenum">
              <a:rPr lang="en-GB" smtClean="0"/>
              <a:pPr>
                <a:defRPr/>
              </a:pPr>
              <a:t>‹#›</a:t>
            </a:fld>
            <a:endParaRPr lang="en-GB" dirty="0"/>
          </a:p>
        </p:txBody>
      </p:sp>
      <p:sp>
        <p:nvSpPr>
          <p:cNvPr id="9" name="Content Placeholder 2"/>
          <p:cNvSpPr>
            <a:spLocks noGrp="1"/>
          </p:cNvSpPr>
          <p:nvPr>
            <p:ph idx="1"/>
          </p:nvPr>
        </p:nvSpPr>
        <p:spPr>
          <a:xfrm>
            <a:off x="343050" y="1124744"/>
            <a:ext cx="11585598" cy="4801076"/>
          </a:xfrm>
        </p:spPr>
        <p:txBody>
          <a:bodyPr/>
          <a:lstStyle>
            <a:lvl1pPr marL="342900" indent="-342900">
              <a:buClr>
                <a:srgbClr val="0F5494"/>
              </a:buClr>
              <a:buFont typeface="Arial" pitchFamily="34" charset="0"/>
              <a:buChar char="•"/>
              <a:defRPr lang="en-US" sz="2800" b="1" i="0" dirty="0">
                <a:solidFill>
                  <a:srgbClr val="0D4DA1"/>
                </a:solidFill>
                <a:latin typeface="+mj-lt"/>
                <a:ea typeface="+mj-ea"/>
                <a:cs typeface="+mj-cs"/>
              </a:defRPr>
            </a:lvl1pPr>
            <a:lvl2pPr>
              <a:buClr>
                <a:srgbClr val="0F5494"/>
              </a:buClr>
              <a:defRPr>
                <a:solidFill>
                  <a:srgbClr val="0D4DA1"/>
                </a:solidFill>
              </a:defRPr>
            </a:lvl2pPr>
            <a:lvl3pPr>
              <a:defRPr>
                <a:solidFill>
                  <a:srgbClr val="0D4DA1"/>
                </a:solidFill>
              </a:defRPr>
            </a:lvl3pPr>
          </a:lstStyle>
          <a:p>
            <a:pPr lvl="0"/>
            <a:r>
              <a:rPr lang="en-US" dirty="0"/>
              <a:t>Edit Master text styles</a:t>
            </a:r>
          </a:p>
          <a:p>
            <a:pPr lvl="1"/>
            <a:r>
              <a:rPr lang="en-US" dirty="0"/>
              <a:t>Second level</a:t>
            </a:r>
          </a:p>
          <a:p>
            <a:pPr lvl="2"/>
            <a:r>
              <a:rPr lang="en-US" dirty="0"/>
              <a:t>Third level</a:t>
            </a:r>
          </a:p>
        </p:txBody>
      </p:sp>
      <p:sp>
        <p:nvSpPr>
          <p:cNvPr id="8" name="Rectangle 6">
            <a:extLst>
              <a:ext uri="{FF2B5EF4-FFF2-40B4-BE49-F238E27FC236}">
                <a16:creationId xmlns:a16="http://schemas.microsoft.com/office/drawing/2014/main" id="{8E8B3A9C-F447-4F51-A6C8-5531BDF59E5D}"/>
              </a:ext>
            </a:extLst>
          </p:cNvPr>
          <p:cNvSpPr txBox="1">
            <a:spLocks noChangeArrowheads="1"/>
          </p:cNvSpPr>
          <p:nvPr userDrawn="1"/>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GB"/>
            </a:defPPr>
            <a:lvl1pPr algn="r" rtl="0" fontAlgn="base">
              <a:spcBef>
                <a:spcPct val="0"/>
              </a:spcBef>
              <a:spcAft>
                <a:spcPct val="0"/>
              </a:spcAft>
              <a:defRPr sz="1400" b="0" kern="1200">
                <a:solidFill>
                  <a:schemeClr val="tx1"/>
                </a:solidFill>
                <a:latin typeface="Arial"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a:lstStyle>
          <a:p>
            <a:pPr>
              <a:defRPr/>
            </a:pPr>
            <a:fld id="{84747253-C9BC-4251-8AE3-8910CE9253F2}" type="slidenum">
              <a:rPr lang="en-GB" smtClean="0"/>
              <a:pPr>
                <a:defRPr/>
              </a:pPr>
              <a:t>‹#›</a:t>
            </a:fld>
            <a:endParaRPr lang="en-GB"/>
          </a:p>
        </p:txBody>
      </p:sp>
      <p:sp>
        <p:nvSpPr>
          <p:cNvPr id="10" name="Title 1">
            <a:extLst>
              <a:ext uri="{FF2B5EF4-FFF2-40B4-BE49-F238E27FC236}">
                <a16:creationId xmlns:a16="http://schemas.microsoft.com/office/drawing/2014/main" id="{01C17670-75F0-4B1C-8428-E601DBA47F7C}"/>
              </a:ext>
            </a:extLst>
          </p:cNvPr>
          <p:cNvSpPr>
            <a:spLocks noGrp="1"/>
          </p:cNvSpPr>
          <p:nvPr>
            <p:ph type="title"/>
          </p:nvPr>
        </p:nvSpPr>
        <p:spPr>
          <a:xfrm>
            <a:off x="335360" y="260648"/>
            <a:ext cx="11593288" cy="651639"/>
          </a:xfrm>
          <a:noFill/>
          <a:ln>
            <a:noFill/>
          </a:ln>
        </p:spPr>
        <p:txBody>
          <a:bodyPr/>
          <a:lstStyle>
            <a:lvl1pPr>
              <a:defRPr sz="2800">
                <a:solidFill>
                  <a:srgbClr val="0D4DA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14753146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extLst>
      <p:ext uri="{BB962C8B-B14F-4D97-AF65-F5344CB8AC3E}">
        <p14:creationId xmlns:p14="http://schemas.microsoft.com/office/powerpoint/2010/main" val="31502487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35360" y="1113898"/>
            <a:ext cx="5384800" cy="4835381"/>
          </a:xfrm>
        </p:spPr>
        <p:txBody>
          <a:bodyPr/>
          <a:lstStyle>
            <a:lvl1pPr>
              <a:defRPr lang="en-US" sz="2800" b="1" dirty="0">
                <a:solidFill>
                  <a:srgbClr val="0D4DA1"/>
                </a:solidFill>
                <a:latin typeface="+mj-lt"/>
                <a:ea typeface="+mj-ea"/>
                <a:cs typeface="+mj-cs"/>
              </a:defRPr>
            </a:lvl1pPr>
            <a:lvl2pPr marL="457200" indent="0">
              <a:buNone/>
              <a:defRPr lang="en-US" sz="2800" b="1" dirty="0">
                <a:solidFill>
                  <a:srgbClr val="0D4DA1"/>
                </a:solidFill>
                <a:latin typeface="+mj-lt"/>
                <a:ea typeface="+mj-ea"/>
                <a:cs typeface="+mj-cs"/>
              </a:defRPr>
            </a:lvl2pPr>
            <a:lvl3pPr>
              <a:defRPr lang="en-US" sz="2800" b="1" dirty="0">
                <a:solidFill>
                  <a:srgbClr val="0D4DA1"/>
                </a:solidFill>
                <a:latin typeface="+mj-lt"/>
                <a:ea typeface="+mj-ea"/>
                <a:cs typeface="+mj-cs"/>
              </a:defRPr>
            </a:lvl3pPr>
            <a:lvl4pPr>
              <a:defRPr lang="en-US" sz="2800" b="1" dirty="0">
                <a:solidFill>
                  <a:srgbClr val="0D4DA1"/>
                </a:solidFill>
                <a:latin typeface="+mj-lt"/>
                <a:ea typeface="+mj-ea"/>
                <a:cs typeface="+mj-cs"/>
              </a:defRPr>
            </a:lvl4pPr>
            <a:lvl5pPr>
              <a:defRPr lang="en-GB" sz="2800" b="1" dirty="0">
                <a:solidFill>
                  <a:srgbClr val="0D4DA1"/>
                </a:solidFill>
                <a:latin typeface="+mj-lt"/>
                <a:ea typeface="+mj-ea"/>
                <a:cs typeface="+mj-cs"/>
              </a:defRPr>
            </a:lvl5pPr>
            <a:lvl6pPr>
              <a:defRPr sz="1800"/>
            </a:lvl6pPr>
            <a:lvl7pPr>
              <a:defRPr sz="1800"/>
            </a:lvl7pPr>
            <a:lvl8pPr>
              <a:defRPr sz="1800"/>
            </a:lvl8pPr>
            <a:lvl9pPr>
              <a:defRPr sz="18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951984" y="1113899"/>
            <a:ext cx="5384800" cy="4835380"/>
          </a:xfrm>
        </p:spPr>
        <p:txBody>
          <a:bodyPr/>
          <a:lstStyle>
            <a:lvl1pPr indent="-228600" algn="l" rtl="0" eaLnBrk="1" fontAlgn="base" hangingPunct="1">
              <a:spcBef>
                <a:spcPct val="20000"/>
              </a:spcBef>
              <a:spcAft>
                <a:spcPct val="0"/>
              </a:spcAft>
              <a:defRPr lang="en-US" sz="2800" b="1" dirty="0">
                <a:solidFill>
                  <a:srgbClr val="0D4DA1"/>
                </a:solidFill>
                <a:latin typeface="+mj-lt"/>
                <a:ea typeface="+mj-ea"/>
                <a:cs typeface="+mj-cs"/>
              </a:defRPr>
            </a:lvl1pPr>
            <a:lvl2pPr marL="514350" indent="0" algn="l" rtl="0" eaLnBrk="1" fontAlgn="base" hangingPunct="1">
              <a:spcBef>
                <a:spcPct val="20000"/>
              </a:spcBef>
              <a:spcAft>
                <a:spcPct val="0"/>
              </a:spcAft>
              <a:buNone/>
              <a:defRPr lang="en-US" sz="2800" b="1" dirty="0">
                <a:solidFill>
                  <a:srgbClr val="0D4DA1"/>
                </a:solidFill>
                <a:latin typeface="+mj-lt"/>
                <a:ea typeface="+mj-ea"/>
                <a:cs typeface="+mj-cs"/>
              </a:defRPr>
            </a:lvl2pPr>
            <a:lvl3pPr indent="-228600" algn="l" rtl="0" eaLnBrk="1" fontAlgn="base" hangingPunct="1">
              <a:spcBef>
                <a:spcPct val="20000"/>
              </a:spcBef>
              <a:spcAft>
                <a:spcPct val="0"/>
              </a:spcAft>
              <a:defRPr lang="en-US" sz="2800" b="1" dirty="0">
                <a:solidFill>
                  <a:srgbClr val="0D4DA1"/>
                </a:solidFill>
                <a:latin typeface="+mj-lt"/>
                <a:ea typeface="+mj-ea"/>
                <a:cs typeface="+mj-cs"/>
              </a:defRPr>
            </a:lvl3pPr>
            <a:lvl4pPr indent="-228600" algn="l" rtl="0" eaLnBrk="1" fontAlgn="base" hangingPunct="1">
              <a:spcBef>
                <a:spcPct val="20000"/>
              </a:spcBef>
              <a:spcAft>
                <a:spcPct val="0"/>
              </a:spcAft>
              <a:defRPr lang="en-US" sz="2800" b="1" dirty="0">
                <a:solidFill>
                  <a:srgbClr val="0D4DA1"/>
                </a:solidFill>
                <a:latin typeface="+mj-lt"/>
                <a:ea typeface="+mj-ea"/>
                <a:cs typeface="+mj-cs"/>
              </a:defRPr>
            </a:lvl4pPr>
            <a:lvl5pPr indent="-228600" algn="l" rtl="0" eaLnBrk="1" fontAlgn="base" hangingPunct="1">
              <a:spcBef>
                <a:spcPct val="20000"/>
              </a:spcBef>
              <a:spcAft>
                <a:spcPct val="0"/>
              </a:spcAft>
              <a:defRPr lang="en-GB" sz="2800" b="1" dirty="0">
                <a:solidFill>
                  <a:srgbClr val="0D4DA1"/>
                </a:solidFill>
                <a:latin typeface="+mj-lt"/>
                <a:ea typeface="+mj-ea"/>
                <a:cs typeface="+mj-cs"/>
              </a:defRPr>
            </a:lvl5pPr>
            <a:lvl6pPr>
              <a:defRPr sz="1800"/>
            </a:lvl6pPr>
            <a:lvl7pPr>
              <a:defRPr sz="1800"/>
            </a:lvl7pPr>
            <a:lvl8pPr>
              <a:defRPr sz="1800"/>
            </a:lvl8pPr>
            <a:lvl9pPr>
              <a:defRPr sz="18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
        <p:nvSpPr>
          <p:cNvPr id="8" name="Title 1">
            <a:extLst>
              <a:ext uri="{FF2B5EF4-FFF2-40B4-BE49-F238E27FC236}">
                <a16:creationId xmlns:a16="http://schemas.microsoft.com/office/drawing/2014/main" id="{01C17670-75F0-4B1C-8428-E601DBA47F7C}"/>
              </a:ext>
            </a:extLst>
          </p:cNvPr>
          <p:cNvSpPr>
            <a:spLocks noGrp="1"/>
          </p:cNvSpPr>
          <p:nvPr>
            <p:ph type="title"/>
          </p:nvPr>
        </p:nvSpPr>
        <p:spPr>
          <a:xfrm>
            <a:off x="335360" y="260648"/>
            <a:ext cx="11593288" cy="651639"/>
          </a:xfrm>
          <a:noFill/>
          <a:ln>
            <a:noFill/>
          </a:ln>
        </p:spPr>
        <p:txBody>
          <a:bodyPr/>
          <a:lstStyle>
            <a:lvl1pPr>
              <a:defRPr sz="2800">
                <a:solidFill>
                  <a:srgbClr val="0D4DA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874029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extLst>
      <p:ext uri="{BB962C8B-B14F-4D97-AF65-F5344CB8AC3E}">
        <p14:creationId xmlns:p14="http://schemas.microsoft.com/office/powerpoint/2010/main" val="1276923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Rectangle 4"/>
          <p:cNvSpPr>
            <a:spLocks noGrp="1" noChangeArrowheads="1"/>
          </p:cNvSpPr>
          <p:nvPr>
            <p:ph type="dt" sz="half" idx="10"/>
          </p:nvPr>
        </p:nvSpPr>
        <p:spPr>
          <a:xfrm>
            <a:off x="609600" y="6265118"/>
            <a:ext cx="2844800" cy="476250"/>
          </a:xfrm>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xfrm>
            <a:off x="3428072" y="6293456"/>
            <a:ext cx="6097984" cy="447911"/>
          </a:xfrm>
          <a:ln/>
        </p:spPr>
        <p:txBody>
          <a:bodyPr/>
          <a:lstStyle>
            <a:lvl1pPr>
              <a:defRPr sz="1000"/>
            </a:lvl1pPr>
          </a:lstStyle>
          <a:p>
            <a:pPr>
              <a:defRPr/>
            </a:pPr>
            <a:r>
              <a:rPr lang="de-DE" dirty="0"/>
              <a:t>European </a:t>
            </a:r>
            <a:r>
              <a:rPr lang="de-DE" dirty="0" err="1"/>
              <a:t>Commission</a:t>
            </a:r>
            <a:endParaRPr lang="de-DE" dirty="0"/>
          </a:p>
          <a:p>
            <a:pPr>
              <a:defRPr/>
            </a:pPr>
            <a:r>
              <a:rPr lang="de-DE" dirty="0"/>
              <a:t>Technical Expert Group on </a:t>
            </a:r>
            <a:r>
              <a:rPr lang="de-DE" dirty="0" err="1"/>
              <a:t>Sustainable</a:t>
            </a:r>
            <a:r>
              <a:rPr lang="de-DE" dirty="0"/>
              <a:t> </a:t>
            </a:r>
            <a:r>
              <a:rPr lang="de-DE" dirty="0" err="1"/>
              <a:t>Finance</a:t>
            </a:r>
            <a:endParaRPr lang="en-IE" dirty="0"/>
          </a:p>
        </p:txBody>
      </p:sp>
      <p:sp>
        <p:nvSpPr>
          <p:cNvPr id="7" name="Title 1">
            <a:extLst>
              <a:ext uri="{FF2B5EF4-FFF2-40B4-BE49-F238E27FC236}">
                <a16:creationId xmlns:a16="http://schemas.microsoft.com/office/drawing/2014/main" id="{01C17670-75F0-4B1C-8428-E601DBA47F7C}"/>
              </a:ext>
            </a:extLst>
          </p:cNvPr>
          <p:cNvSpPr>
            <a:spLocks noGrp="1"/>
          </p:cNvSpPr>
          <p:nvPr>
            <p:ph type="title"/>
          </p:nvPr>
        </p:nvSpPr>
        <p:spPr>
          <a:xfrm>
            <a:off x="335360" y="260648"/>
            <a:ext cx="11593288" cy="651639"/>
          </a:xfrm>
          <a:noFill/>
          <a:ln>
            <a:noFill/>
          </a:ln>
        </p:spPr>
        <p:txBody>
          <a:bodyPr/>
          <a:lstStyle>
            <a:lvl1pPr>
              <a:defRPr sz="2800">
                <a:solidFill>
                  <a:srgbClr val="004494"/>
                </a:solidFill>
              </a:defRPr>
            </a:lvl1pPr>
          </a:lstStyle>
          <a:p>
            <a:r>
              <a:rPr lang="en-US" dirty="0"/>
              <a:t>Click to edit Master title style</a:t>
            </a:r>
            <a:endParaRPr lang="en-GB" dirty="0"/>
          </a:p>
        </p:txBody>
      </p:sp>
      <p:pic>
        <p:nvPicPr>
          <p:cNvPr id="8" name="Picture 17">
            <a:extLst>
              <a:ext uri="{FF2B5EF4-FFF2-40B4-BE49-F238E27FC236}">
                <a16:creationId xmlns:a16="http://schemas.microsoft.com/office/drawing/2014/main" id="{5DA1D227-867E-4867-A000-2AC498F9718C}"/>
              </a:ext>
            </a:extLst>
          </p:cNvPr>
          <p:cNvPicPr>
            <a:picLocks noChangeAspect="1" noChangeArrowheads="1"/>
          </p:cNvPicPr>
          <p:nvPr userDrawn="1"/>
        </p:nvPicPr>
        <p:blipFill>
          <a:blip r:embed="rId2" cstate="print"/>
          <a:srcRect/>
          <a:stretch>
            <a:fillRect/>
          </a:stretch>
        </p:blipFill>
        <p:spPr bwMode="auto">
          <a:xfrm>
            <a:off x="10200456" y="6309320"/>
            <a:ext cx="1818838" cy="447911"/>
          </a:xfrm>
          <a:prstGeom prst="rect">
            <a:avLst/>
          </a:prstGeom>
          <a:solidFill>
            <a:schemeClr val="bg1"/>
          </a:solidFill>
          <a:ln w="9525">
            <a:noFill/>
            <a:miter lim="800000"/>
            <a:headEnd/>
            <a:tailEnd/>
          </a:ln>
        </p:spPr>
      </p:pic>
      <p:sp>
        <p:nvSpPr>
          <p:cNvPr id="10" name="Rechteck 31">
            <a:extLst>
              <a:ext uri="{FF2B5EF4-FFF2-40B4-BE49-F238E27FC236}">
                <a16:creationId xmlns:a16="http://schemas.microsoft.com/office/drawing/2014/main" id="{2237A174-D23B-4F83-A949-203F92E0A88E}"/>
              </a:ext>
            </a:extLst>
          </p:cNvPr>
          <p:cNvSpPr/>
          <p:nvPr userDrawn="1"/>
        </p:nvSpPr>
        <p:spPr>
          <a:xfrm flipV="1">
            <a:off x="119336" y="6165304"/>
            <a:ext cx="11899958" cy="45719"/>
          </a:xfrm>
          <a:prstGeom prst="rect">
            <a:avLst/>
          </a:prstGeom>
          <a:solidFill>
            <a:srgbClr val="0D4DA1"/>
          </a:solidFill>
          <a:ln>
            <a:noFill/>
          </a:ln>
          <a:effectLst>
            <a:outerShdw blurRad="40000" dist="23000" dir="5400000" rotWithShape="0">
              <a:schemeClr val="bg1">
                <a:lumMod val="50000"/>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de-DE" sz="1600" dirty="0"/>
          </a:p>
        </p:txBody>
      </p:sp>
    </p:spTree>
    <p:extLst>
      <p:ext uri="{BB962C8B-B14F-4D97-AF65-F5344CB8AC3E}">
        <p14:creationId xmlns:p14="http://schemas.microsoft.com/office/powerpoint/2010/main" val="35409840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Tree>
    <p:extLst>
      <p:ext uri="{BB962C8B-B14F-4D97-AF65-F5344CB8AC3E}">
        <p14:creationId xmlns:p14="http://schemas.microsoft.com/office/powerpoint/2010/main" val="18476604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extLst>
      <p:ext uri="{BB962C8B-B14F-4D97-AF65-F5344CB8AC3E}">
        <p14:creationId xmlns:p14="http://schemas.microsoft.com/office/powerpoint/2010/main" val="5445187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Tree>
    <p:extLst>
      <p:ext uri="{BB962C8B-B14F-4D97-AF65-F5344CB8AC3E}">
        <p14:creationId xmlns:p14="http://schemas.microsoft.com/office/powerpoint/2010/main" val="32238714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extLst>
      <p:ext uri="{BB962C8B-B14F-4D97-AF65-F5344CB8AC3E}">
        <p14:creationId xmlns:p14="http://schemas.microsoft.com/office/powerpoint/2010/main" val="3659706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extLst>
      <p:ext uri="{BB962C8B-B14F-4D97-AF65-F5344CB8AC3E}">
        <p14:creationId xmlns:p14="http://schemas.microsoft.com/office/powerpoint/2010/main" val="4281567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1900" y="1123950"/>
            <a:ext cx="2745317" cy="48974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09601" y="1123950"/>
            <a:ext cx="8039100" cy="48974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European Commission Technical Expert Group on Sustainable Finance</a:t>
            </a:r>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extLst>
      <p:ext uri="{BB962C8B-B14F-4D97-AF65-F5344CB8AC3E}">
        <p14:creationId xmlns:p14="http://schemas.microsoft.com/office/powerpoint/2010/main" val="39781431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35360" y="1113898"/>
            <a:ext cx="5384800" cy="4835381"/>
          </a:xfrm>
        </p:spPr>
        <p:txBody>
          <a:bodyPr/>
          <a:lstStyle>
            <a:lvl1pPr>
              <a:defRPr lang="en-US" sz="2800" b="1" dirty="0">
                <a:solidFill>
                  <a:srgbClr val="0D4DA1"/>
                </a:solidFill>
                <a:latin typeface="+mj-lt"/>
                <a:ea typeface="+mj-ea"/>
                <a:cs typeface="+mj-cs"/>
              </a:defRPr>
            </a:lvl1pPr>
            <a:lvl2pPr marL="457200" indent="0">
              <a:buNone/>
              <a:defRPr lang="en-US" sz="2800" b="1" dirty="0">
                <a:solidFill>
                  <a:srgbClr val="0D4DA1"/>
                </a:solidFill>
                <a:latin typeface="+mj-lt"/>
                <a:ea typeface="+mj-ea"/>
                <a:cs typeface="+mj-cs"/>
              </a:defRPr>
            </a:lvl2pPr>
            <a:lvl3pPr>
              <a:defRPr lang="en-US" sz="2800" b="1" dirty="0">
                <a:solidFill>
                  <a:srgbClr val="0D4DA1"/>
                </a:solidFill>
                <a:latin typeface="+mj-lt"/>
                <a:ea typeface="+mj-ea"/>
                <a:cs typeface="+mj-cs"/>
              </a:defRPr>
            </a:lvl3pPr>
            <a:lvl4pPr>
              <a:defRPr lang="en-US" sz="2800" b="1" dirty="0">
                <a:solidFill>
                  <a:srgbClr val="0D4DA1"/>
                </a:solidFill>
                <a:latin typeface="+mj-lt"/>
                <a:ea typeface="+mj-ea"/>
                <a:cs typeface="+mj-cs"/>
              </a:defRPr>
            </a:lvl4pPr>
            <a:lvl5pPr>
              <a:defRPr lang="en-GB" sz="2800" b="1" dirty="0">
                <a:solidFill>
                  <a:srgbClr val="0D4DA1"/>
                </a:solidFill>
                <a:latin typeface="+mj-lt"/>
                <a:ea typeface="+mj-ea"/>
                <a:cs typeface="+mj-cs"/>
              </a:defRPr>
            </a:lvl5pPr>
            <a:lvl6pPr>
              <a:defRPr sz="1800"/>
            </a:lvl6pPr>
            <a:lvl7pPr>
              <a:defRPr sz="1800"/>
            </a:lvl7pPr>
            <a:lvl8pPr>
              <a:defRPr sz="1800"/>
            </a:lvl8pPr>
            <a:lvl9pPr>
              <a:defRPr sz="18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951984" y="1113899"/>
            <a:ext cx="5384800" cy="4835380"/>
          </a:xfrm>
        </p:spPr>
        <p:txBody>
          <a:bodyPr/>
          <a:lstStyle>
            <a:lvl1pPr indent="-228600" algn="l" rtl="0" eaLnBrk="1" fontAlgn="base" hangingPunct="1">
              <a:spcBef>
                <a:spcPct val="20000"/>
              </a:spcBef>
              <a:spcAft>
                <a:spcPct val="0"/>
              </a:spcAft>
              <a:defRPr lang="en-US" sz="2800" b="1" dirty="0">
                <a:solidFill>
                  <a:srgbClr val="0D4DA1"/>
                </a:solidFill>
                <a:latin typeface="+mj-lt"/>
                <a:ea typeface="+mj-ea"/>
                <a:cs typeface="+mj-cs"/>
              </a:defRPr>
            </a:lvl1pPr>
            <a:lvl2pPr marL="514350" indent="0" algn="l" rtl="0" eaLnBrk="1" fontAlgn="base" hangingPunct="1">
              <a:spcBef>
                <a:spcPct val="20000"/>
              </a:spcBef>
              <a:spcAft>
                <a:spcPct val="0"/>
              </a:spcAft>
              <a:buNone/>
              <a:defRPr lang="en-US" sz="2800" b="1" dirty="0">
                <a:solidFill>
                  <a:srgbClr val="0D4DA1"/>
                </a:solidFill>
                <a:latin typeface="+mj-lt"/>
                <a:ea typeface="+mj-ea"/>
                <a:cs typeface="+mj-cs"/>
              </a:defRPr>
            </a:lvl2pPr>
            <a:lvl3pPr indent="-228600" algn="l" rtl="0" eaLnBrk="1" fontAlgn="base" hangingPunct="1">
              <a:spcBef>
                <a:spcPct val="20000"/>
              </a:spcBef>
              <a:spcAft>
                <a:spcPct val="0"/>
              </a:spcAft>
              <a:defRPr lang="en-US" sz="2800" b="1" dirty="0">
                <a:solidFill>
                  <a:srgbClr val="0D4DA1"/>
                </a:solidFill>
                <a:latin typeface="+mj-lt"/>
                <a:ea typeface="+mj-ea"/>
                <a:cs typeface="+mj-cs"/>
              </a:defRPr>
            </a:lvl3pPr>
            <a:lvl4pPr indent="-228600" algn="l" rtl="0" eaLnBrk="1" fontAlgn="base" hangingPunct="1">
              <a:spcBef>
                <a:spcPct val="20000"/>
              </a:spcBef>
              <a:spcAft>
                <a:spcPct val="0"/>
              </a:spcAft>
              <a:defRPr lang="en-US" sz="2800" b="1" dirty="0">
                <a:solidFill>
                  <a:srgbClr val="0D4DA1"/>
                </a:solidFill>
                <a:latin typeface="+mj-lt"/>
                <a:ea typeface="+mj-ea"/>
                <a:cs typeface="+mj-cs"/>
              </a:defRPr>
            </a:lvl4pPr>
            <a:lvl5pPr indent="-228600" algn="l" rtl="0" eaLnBrk="1" fontAlgn="base" hangingPunct="1">
              <a:spcBef>
                <a:spcPct val="20000"/>
              </a:spcBef>
              <a:spcAft>
                <a:spcPct val="0"/>
              </a:spcAft>
              <a:defRPr lang="en-GB" sz="2800" b="1" dirty="0">
                <a:solidFill>
                  <a:srgbClr val="0D4DA1"/>
                </a:solidFill>
                <a:latin typeface="+mj-lt"/>
                <a:ea typeface="+mj-ea"/>
                <a:cs typeface="+mj-cs"/>
              </a:defRPr>
            </a:lvl5pPr>
            <a:lvl6pPr>
              <a:defRPr sz="1800"/>
            </a:lvl6pPr>
            <a:lvl7pPr>
              <a:defRPr sz="1800"/>
            </a:lvl7pPr>
            <a:lvl8pPr>
              <a:defRPr sz="1800"/>
            </a:lvl8pPr>
            <a:lvl9pPr>
              <a:defRPr sz="18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
        <p:nvSpPr>
          <p:cNvPr id="8" name="Title 1">
            <a:extLst>
              <a:ext uri="{FF2B5EF4-FFF2-40B4-BE49-F238E27FC236}">
                <a16:creationId xmlns:a16="http://schemas.microsoft.com/office/drawing/2014/main" id="{01C17670-75F0-4B1C-8428-E601DBA47F7C}"/>
              </a:ext>
            </a:extLst>
          </p:cNvPr>
          <p:cNvSpPr>
            <a:spLocks noGrp="1"/>
          </p:cNvSpPr>
          <p:nvPr>
            <p:ph type="title"/>
          </p:nvPr>
        </p:nvSpPr>
        <p:spPr>
          <a:xfrm>
            <a:off x="335360" y="260648"/>
            <a:ext cx="11593288" cy="651639"/>
          </a:xfrm>
          <a:noFill/>
          <a:ln>
            <a:noFill/>
          </a:ln>
        </p:spPr>
        <p:txBody>
          <a:bodyPr/>
          <a:lstStyle>
            <a:lvl1pPr>
              <a:defRPr sz="2800">
                <a:solidFill>
                  <a:srgbClr val="0D4DA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20234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extLst>
      <p:ext uri="{BB962C8B-B14F-4D97-AF65-F5344CB8AC3E}">
        <p14:creationId xmlns:p14="http://schemas.microsoft.com/office/powerpoint/2010/main" val="4098801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1C17670-75F0-4B1C-8428-E601DBA47F7C}"/>
              </a:ext>
            </a:extLst>
          </p:cNvPr>
          <p:cNvSpPr>
            <a:spLocks noGrp="1"/>
          </p:cNvSpPr>
          <p:nvPr>
            <p:ph type="title"/>
          </p:nvPr>
        </p:nvSpPr>
        <p:spPr>
          <a:xfrm>
            <a:off x="335360" y="260648"/>
            <a:ext cx="11593288" cy="651639"/>
          </a:xfrm>
          <a:noFill/>
          <a:ln>
            <a:noFill/>
          </a:ln>
        </p:spPr>
        <p:txBody>
          <a:bodyPr/>
          <a:lstStyle>
            <a:lvl1pPr>
              <a:defRPr sz="2800">
                <a:solidFill>
                  <a:srgbClr val="00449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97092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2546359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Tree>
    <p:extLst>
      <p:ext uri="{BB962C8B-B14F-4D97-AF65-F5344CB8AC3E}">
        <p14:creationId xmlns:p14="http://schemas.microsoft.com/office/powerpoint/2010/main" val="3843897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extLst>
      <p:ext uri="{BB962C8B-B14F-4D97-AF65-F5344CB8AC3E}">
        <p14:creationId xmlns:p14="http://schemas.microsoft.com/office/powerpoint/2010/main" val="178923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4417" y="1123951"/>
            <a:ext cx="109728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609600" y="2387600"/>
            <a:ext cx="109728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dolor fragum</a:t>
            </a:r>
            <a:endParaRPr lang="en-GB" dirty="0"/>
          </a:p>
          <a:p>
            <a:pPr lvl="1"/>
            <a:r>
              <a:rPr lang="en-GB" dirty="0"/>
              <a:t>Et </a:t>
            </a:r>
            <a:r>
              <a:rPr lang="en-GB" dirty="0" err="1"/>
              <a:t>dolor</a:t>
            </a:r>
            <a:r>
              <a:rPr lang="en-GB" dirty="0"/>
              <a:t> </a:t>
            </a:r>
            <a:r>
              <a:rPr lang="en-GB"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extLst>
      <p:ext uri="{BB962C8B-B14F-4D97-AF65-F5344CB8AC3E}">
        <p14:creationId xmlns:p14="http://schemas.microsoft.com/office/powerpoint/2010/main" val="36534553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D664D5-94E7-4282-8259-D429FA70CD7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CA55B4-BA6E-4C6F-83CF-706DDB2D1C5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3B4E9F-D982-4D5D-90FF-AD77A67E8E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C3CC93-53CB-458D-88D0-7EE01DDDD4F8}" type="datetime1">
              <a:rPr lang="LID4096" smtClean="0"/>
              <a:t>07/09/2019</a:t>
            </a:fld>
            <a:endParaRPr lang="en-SE"/>
          </a:p>
        </p:txBody>
      </p:sp>
      <p:sp>
        <p:nvSpPr>
          <p:cNvPr id="5" name="Footer Placeholder 4">
            <a:extLst>
              <a:ext uri="{FF2B5EF4-FFF2-40B4-BE49-F238E27FC236}">
                <a16:creationId xmlns:a16="http://schemas.microsoft.com/office/drawing/2014/main" id="{097D3670-5E26-4B66-9604-E966B7940B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E"/>
          </a:p>
        </p:txBody>
      </p:sp>
      <p:sp>
        <p:nvSpPr>
          <p:cNvPr id="6" name="Slide Number Placeholder 5">
            <a:extLst>
              <a:ext uri="{FF2B5EF4-FFF2-40B4-BE49-F238E27FC236}">
                <a16:creationId xmlns:a16="http://schemas.microsoft.com/office/drawing/2014/main" id="{5A281E3E-B88B-42DF-A480-410CD878DEE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F90617-88FF-4632-8B2B-D14B3E86377F}" type="slidenum">
              <a:rPr lang="en-SE" smtClean="0"/>
              <a:t>‹#›</a:t>
            </a:fld>
            <a:endParaRPr lang="en-SE"/>
          </a:p>
        </p:txBody>
      </p:sp>
    </p:spTree>
    <p:extLst>
      <p:ext uri="{BB962C8B-B14F-4D97-AF65-F5344CB8AC3E}">
        <p14:creationId xmlns:p14="http://schemas.microsoft.com/office/powerpoint/2010/main" val="347573155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4417" y="1123951"/>
            <a:ext cx="109728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Lorem ipsum</a:t>
            </a:r>
          </a:p>
        </p:txBody>
      </p:sp>
      <p:sp>
        <p:nvSpPr>
          <p:cNvPr id="1027" name="Rectangle 3"/>
          <p:cNvSpPr>
            <a:spLocks noGrp="1" noChangeArrowheads="1"/>
          </p:cNvSpPr>
          <p:nvPr>
            <p:ph type="body" idx="1"/>
          </p:nvPr>
        </p:nvSpPr>
        <p:spPr bwMode="auto">
          <a:xfrm>
            <a:off x="609600" y="2387600"/>
            <a:ext cx="109728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a:t>Et dolor fragum</a:t>
            </a:r>
            <a:endParaRPr lang="en-GB" dirty="0"/>
          </a:p>
          <a:p>
            <a:pPr lvl="1"/>
            <a:r>
              <a:rPr lang="en-GB" dirty="0"/>
              <a:t>Et </a:t>
            </a:r>
            <a:r>
              <a:rPr lang="en-GB" dirty="0" err="1"/>
              <a:t>dolor</a:t>
            </a:r>
            <a:r>
              <a:rPr lang="en-GB" dirty="0"/>
              <a:t> </a:t>
            </a:r>
            <a:r>
              <a:rPr lang="en-GB" dirty="0" err="1"/>
              <a:t>fragum</a:t>
            </a:r>
            <a:endParaRPr lang="en-GB" dirty="0"/>
          </a:p>
          <a:p>
            <a:pPr lvl="2"/>
            <a:r>
              <a:rPr lang="en-GB" dirty="0"/>
              <a:t>- Et </a:t>
            </a:r>
            <a:r>
              <a:rPr lang="en-GB" dirty="0" err="1"/>
              <a:t>dolor</a:t>
            </a:r>
            <a:r>
              <a:rPr lang="en-GB" dirty="0"/>
              <a:t> </a:t>
            </a:r>
            <a:r>
              <a:rPr lang="en-GB" dirty="0" err="1"/>
              <a:t>fragum</a:t>
            </a:r>
            <a:endParaRPr lang="en-GB" dirty="0"/>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r>
              <a:rPr lang="en-US"/>
              <a:t>European Commission Technical Expert Group on Sustainable Finance</a:t>
            </a:r>
            <a:endParaRPr lang="en-US"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extLst>
      <p:ext uri="{BB962C8B-B14F-4D97-AF65-F5344CB8AC3E}">
        <p14:creationId xmlns:p14="http://schemas.microsoft.com/office/powerpoint/2010/main" val="19820964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ftr="0" dt="0"/>
  <p:txStyles>
    <p:titleStyle>
      <a:lvl1pPr marL="358775" indent="-358775" algn="l" rtl="0" eaLnBrk="1" fontAlgn="base" hangingPunct="1">
        <a:spcBef>
          <a:spcPct val="0"/>
        </a:spcBef>
        <a:spcAft>
          <a:spcPct val="0"/>
        </a:spcAft>
        <a:defRPr sz="3000" b="1">
          <a:solidFill>
            <a:srgbClr val="0F5494"/>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hyperlink" Target="https://ec.europa.eu/info/business-economy-euro/banking-and-finance/sustainable-finance_fr"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s://ec.europa.eu/info/publications/sustainable-finance-technical-expert-group_f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24.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7" Type="http://schemas.microsoft.com/office/2007/relationships/hdphoto" Target="../media/hdphoto4.wdp"/><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6.png"/><Relationship Id="rId5" Type="http://schemas.microsoft.com/office/2007/relationships/hdphoto" Target="../media/hdphoto3.wdp"/><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hyperlink" Target="https://ec.europa.eu/info/law/better-regulation/initiatives/ares-2017-5524115_en#pe-2018-3333"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hyperlink" Target="https://ec.europa.eu/info/publications/180524-proposal-sustainable-finance_en#risks"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hyperlink" Target="https://eur-lex.europa.eu/legal-content/EN/TXT/?uri=CELEX:52018DC0097" TargetMode="External"/><Relationship Id="rId17" Type="http://schemas.openxmlformats.org/officeDocument/2006/relationships/image" Target="../media/image15.png"/><Relationship Id="rId2" Type="http://schemas.openxmlformats.org/officeDocument/2006/relationships/notesSlide" Target="../notesSlides/notesSlide2.xml"/><Relationship Id="rId16"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3.png"/><Relationship Id="rId10"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hyperlink" Target="https://ec.europa.eu/info/law/better-regulation/initiatives/ares-2017-5524115_en#pe-2018-3333"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hyperlink" Target="https://ec.europa.eu/info/sites/info/files/business_economy_euro/banking_and_finance/documents/190618-sustainable-finance-teg-report-taxonomy_en.pdf" TargetMode="External"/><Relationship Id="rId5" Type="http://schemas.openxmlformats.org/officeDocument/2006/relationships/hyperlink" Target="https://ec.europa.eu/info/sites/info/files/business_economy_euro/banking_and_finance/documents/190618-sustainable-finance-teg-report-using-the-taxonomy_en.pdf" TargetMode="Externa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8.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8841" y="2209220"/>
            <a:ext cx="10977481" cy="2016224"/>
          </a:xfrm>
        </p:spPr>
        <p:txBody>
          <a:bodyPr/>
          <a:lstStyle/>
          <a:p>
            <a:pPr algn="ctr"/>
            <a:r>
              <a:rPr lang="en-IE" dirty="0" smtClean="0"/>
              <a:t>EU’s Action Plan on Financing Sustainable Growth </a:t>
            </a:r>
            <a:endParaRPr lang="en-GB" dirty="0"/>
          </a:p>
        </p:txBody>
      </p:sp>
      <p:sp>
        <p:nvSpPr>
          <p:cNvPr id="3" name="Content Placeholder 2"/>
          <p:cNvSpPr>
            <a:spLocks noGrp="1"/>
          </p:cNvSpPr>
          <p:nvPr>
            <p:ph idx="1"/>
          </p:nvPr>
        </p:nvSpPr>
        <p:spPr>
          <a:xfrm>
            <a:off x="632622" y="4429352"/>
            <a:ext cx="11189917" cy="2581048"/>
          </a:xfrm>
        </p:spPr>
        <p:txBody>
          <a:bodyPr/>
          <a:lstStyle/>
          <a:p>
            <a:r>
              <a:rPr lang="de-DE" sz="2800" dirty="0" smtClean="0"/>
              <a:t>CDG </a:t>
            </a:r>
            <a:r>
              <a:rPr lang="de-DE" sz="2800" dirty="0" err="1" smtClean="0"/>
              <a:t>Forestry</a:t>
            </a:r>
            <a:r>
              <a:rPr lang="de-DE" sz="2800" dirty="0" smtClean="0"/>
              <a:t> </a:t>
            </a:r>
            <a:r>
              <a:rPr lang="de-DE" sz="2800" dirty="0" err="1" smtClean="0"/>
              <a:t>and</a:t>
            </a:r>
            <a:r>
              <a:rPr lang="de-DE" sz="2800" dirty="0" smtClean="0"/>
              <a:t> Cork</a:t>
            </a:r>
          </a:p>
          <a:p>
            <a:r>
              <a:rPr lang="de-DE" sz="2000" dirty="0" smtClean="0"/>
              <a:t>12 </a:t>
            </a:r>
            <a:r>
              <a:rPr lang="de-DE" sz="2000" dirty="0" err="1" smtClean="0"/>
              <a:t>July</a:t>
            </a:r>
            <a:r>
              <a:rPr lang="de-DE" sz="2000" dirty="0" smtClean="0"/>
              <a:t> 2019</a:t>
            </a:r>
          </a:p>
          <a:p>
            <a:endParaRPr lang="de-DE" sz="1600" dirty="0"/>
          </a:p>
          <a:p>
            <a:r>
              <a:rPr lang="de-DE" sz="1800" dirty="0" smtClean="0"/>
              <a:t>Bettina Kretschmer, DG ENV F1, Green </a:t>
            </a:r>
            <a:r>
              <a:rPr lang="de-DE" sz="1800" dirty="0" err="1" smtClean="0"/>
              <a:t>Finance</a:t>
            </a:r>
            <a:endParaRPr lang="de-DE" sz="1800" dirty="0"/>
          </a:p>
        </p:txBody>
      </p:sp>
    </p:spTree>
    <p:extLst>
      <p:ext uri="{BB962C8B-B14F-4D97-AF65-F5344CB8AC3E}">
        <p14:creationId xmlns:p14="http://schemas.microsoft.com/office/powerpoint/2010/main" val="24720817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71B41-2AEE-48C2-9A22-8D094B6C7251}"/>
              </a:ext>
            </a:extLst>
          </p:cNvPr>
          <p:cNvSpPr>
            <a:spLocks noGrp="1"/>
          </p:cNvSpPr>
          <p:nvPr>
            <p:ph type="title"/>
          </p:nvPr>
        </p:nvSpPr>
        <p:spPr>
          <a:xfrm>
            <a:off x="335360" y="260648"/>
            <a:ext cx="11593288" cy="1080120"/>
          </a:xfrm>
        </p:spPr>
        <p:txBody>
          <a:bodyPr/>
          <a:lstStyle/>
          <a:p>
            <a:r>
              <a:rPr lang="en-GB" dirty="0"/>
              <a:t>What makes a </a:t>
            </a:r>
            <a:r>
              <a:rPr lang="en-GB" dirty="0" smtClean="0"/>
              <a:t>substantial </a:t>
            </a:r>
            <a:r>
              <a:rPr lang="en-GB" dirty="0"/>
              <a:t>contribution to climate change mitigation? </a:t>
            </a:r>
          </a:p>
        </p:txBody>
      </p:sp>
      <p:graphicFrame>
        <p:nvGraphicFramePr>
          <p:cNvPr id="3" name="Content Placeholder 6">
            <a:extLst>
              <a:ext uri="{FF2B5EF4-FFF2-40B4-BE49-F238E27FC236}">
                <a16:creationId xmlns:a16="http://schemas.microsoft.com/office/drawing/2014/main" id="{43B0B3C4-0D6D-435E-96AF-DADAEB621330}"/>
              </a:ext>
            </a:extLst>
          </p:cNvPr>
          <p:cNvGraphicFramePr>
            <a:graphicFrameLocks/>
          </p:cNvGraphicFramePr>
          <p:nvPr>
            <p:extLst/>
          </p:nvPr>
        </p:nvGraphicFramePr>
        <p:xfrm>
          <a:off x="1271464" y="1628800"/>
          <a:ext cx="9887530" cy="4065963"/>
        </p:xfrm>
        <a:graphic>
          <a:graphicData uri="http://schemas.openxmlformats.org/drawingml/2006/table">
            <a:tbl>
              <a:tblPr firstRow="1" bandRow="1">
                <a:tableStyleId>{5C22544A-7EE6-4342-B048-85BDC9FD1C3A}</a:tableStyleId>
              </a:tblPr>
              <a:tblGrid>
                <a:gridCol w="3277308">
                  <a:extLst>
                    <a:ext uri="{9D8B030D-6E8A-4147-A177-3AD203B41FA5}">
                      <a16:colId xmlns:a16="http://schemas.microsoft.com/office/drawing/2014/main" val="1081765084"/>
                    </a:ext>
                  </a:extLst>
                </a:gridCol>
                <a:gridCol w="3305111">
                  <a:extLst>
                    <a:ext uri="{9D8B030D-6E8A-4147-A177-3AD203B41FA5}">
                      <a16:colId xmlns:a16="http://schemas.microsoft.com/office/drawing/2014/main" val="922555098"/>
                    </a:ext>
                  </a:extLst>
                </a:gridCol>
                <a:gridCol w="3305111">
                  <a:extLst>
                    <a:ext uri="{9D8B030D-6E8A-4147-A177-3AD203B41FA5}">
                      <a16:colId xmlns:a16="http://schemas.microsoft.com/office/drawing/2014/main" val="317013538"/>
                    </a:ext>
                  </a:extLst>
                </a:gridCol>
              </a:tblGrid>
              <a:tr h="414337">
                <a:tc>
                  <a:txBody>
                    <a:bodyPr/>
                    <a:lstStyle/>
                    <a:p>
                      <a:r>
                        <a:rPr lang="en-GB" sz="1300" dirty="0"/>
                        <a:t>Type of activity</a:t>
                      </a:r>
                    </a:p>
                  </a:txBody>
                  <a:tcPr marL="115123" marR="115123" marT="57561" marB="57561">
                    <a:solidFill>
                      <a:srgbClr val="FFA626"/>
                    </a:solidFill>
                  </a:tcPr>
                </a:tc>
                <a:tc>
                  <a:txBody>
                    <a:bodyPr/>
                    <a:lstStyle/>
                    <a:p>
                      <a:r>
                        <a:rPr lang="en-GB" sz="1300" dirty="0"/>
                        <a:t>Technical screening criteria</a:t>
                      </a:r>
                    </a:p>
                  </a:txBody>
                  <a:tcPr marL="115123" marR="115123" marT="57561" marB="57561">
                    <a:solidFill>
                      <a:srgbClr val="FFA626"/>
                    </a:solidFill>
                  </a:tcPr>
                </a:tc>
                <a:tc>
                  <a:txBody>
                    <a:bodyPr/>
                    <a:lstStyle/>
                    <a:p>
                      <a:r>
                        <a:rPr lang="en-GB" sz="1300" dirty="0"/>
                        <a:t>Examples</a:t>
                      </a:r>
                    </a:p>
                  </a:txBody>
                  <a:tcPr marL="115123" marR="115123" marT="57561" marB="57561">
                    <a:solidFill>
                      <a:srgbClr val="FFA626"/>
                    </a:solidFill>
                  </a:tcPr>
                </a:tc>
                <a:extLst>
                  <a:ext uri="{0D108BD9-81ED-4DB2-BD59-A6C34878D82A}">
                    <a16:rowId xmlns:a16="http://schemas.microsoft.com/office/drawing/2014/main" val="361770983"/>
                  </a:ext>
                </a:extLst>
              </a:tr>
              <a:tr h="1043942">
                <a:tc>
                  <a:txBody>
                    <a:bodyPr/>
                    <a:lstStyle/>
                    <a:p>
                      <a:r>
                        <a:rPr lang="en-GB" sz="1300" b="1" baseline="0" dirty="0"/>
                        <a:t>1) Activities that are already low carbon. Already compatible with a 2050 net zero carbon economy</a:t>
                      </a:r>
                    </a:p>
                  </a:txBody>
                  <a:tcPr marL="115123" marR="115123" marT="57561" marB="57561">
                    <a:solidFill>
                      <a:srgbClr val="FA961E">
                        <a:alpha val="10196"/>
                      </a:srgbClr>
                    </a:solidFill>
                  </a:tcPr>
                </a:tc>
                <a:tc>
                  <a:txBody>
                    <a:bodyPr/>
                    <a:lstStyle/>
                    <a:p>
                      <a:r>
                        <a:rPr lang="en-GB" sz="1300" dirty="0"/>
                        <a:t>Likely to be stable and long-term </a:t>
                      </a:r>
                    </a:p>
                  </a:txBody>
                  <a:tcPr marL="115123" marR="115123" marT="57561" marB="57561">
                    <a:solidFill>
                      <a:srgbClr val="FA961E">
                        <a:alpha val="10196"/>
                      </a:srgbClr>
                    </a:solidFill>
                  </a:tcPr>
                </a:tc>
                <a:tc>
                  <a:txBody>
                    <a:bodyPr/>
                    <a:lstStyle/>
                    <a:p>
                      <a:pPr marL="171450" indent="-171450">
                        <a:buClr>
                          <a:schemeClr val="tx2"/>
                        </a:buClr>
                        <a:buFont typeface="Arial" panose="020B0604020202020204" pitchFamily="34" charset="0"/>
                        <a:buChar char="•"/>
                      </a:pPr>
                      <a:r>
                        <a:rPr lang="en-GB" sz="1300" dirty="0"/>
                        <a:t>Zero emissions transport</a:t>
                      </a:r>
                    </a:p>
                    <a:p>
                      <a:pPr marL="171450" indent="-171450">
                        <a:buClr>
                          <a:schemeClr val="tx2"/>
                        </a:buClr>
                        <a:buFont typeface="Arial" panose="020B0604020202020204" pitchFamily="34" charset="0"/>
                        <a:buChar char="•"/>
                      </a:pPr>
                      <a:r>
                        <a:rPr lang="en-GB" sz="1300" dirty="0"/>
                        <a:t>Near to zero carbon electricity generation</a:t>
                      </a:r>
                    </a:p>
                    <a:p>
                      <a:pPr marL="171450" indent="-171450">
                        <a:buClr>
                          <a:schemeClr val="tx2"/>
                        </a:buClr>
                        <a:buFont typeface="Arial" panose="020B0604020202020204" pitchFamily="34" charset="0"/>
                        <a:buChar char="•"/>
                      </a:pPr>
                      <a:r>
                        <a:rPr lang="en-GB" sz="1300" dirty="0"/>
                        <a:t>Afforestation</a:t>
                      </a:r>
                    </a:p>
                  </a:txBody>
                  <a:tcPr marL="115123" marR="115123" marT="57561" marB="57561">
                    <a:solidFill>
                      <a:srgbClr val="FA961E">
                        <a:alpha val="10196"/>
                      </a:srgbClr>
                    </a:solidFill>
                  </a:tcPr>
                </a:tc>
                <a:extLst>
                  <a:ext uri="{0D108BD9-81ED-4DB2-BD59-A6C34878D82A}">
                    <a16:rowId xmlns:a16="http://schemas.microsoft.com/office/drawing/2014/main" val="2061431136"/>
                  </a:ext>
                </a:extLst>
              </a:tr>
              <a:tr h="1043942">
                <a:tc>
                  <a:txBody>
                    <a:bodyPr/>
                    <a:lstStyle/>
                    <a:p>
                      <a:r>
                        <a:rPr lang="en-GB" sz="1300" b="1" baseline="0" dirty="0"/>
                        <a:t>2) Activities that contribute to a transition to a zero net emissions economy in 2050 but are not currently operating at that level.</a:t>
                      </a:r>
                    </a:p>
                  </a:txBody>
                  <a:tcPr marL="115123" marR="115123" marT="57561" marB="57561">
                    <a:solidFill>
                      <a:srgbClr val="FA961E">
                        <a:alpha val="25098"/>
                      </a:srgb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0" i="0" u="none" strike="noStrike" kern="1200" baseline="0" dirty="0">
                          <a:solidFill>
                            <a:schemeClr val="dk1"/>
                          </a:solidFill>
                          <a:latin typeface="+mn-lt"/>
                          <a:ea typeface="+mn-ea"/>
                          <a:cs typeface="+mn-cs"/>
                        </a:rPr>
                        <a:t>Likely to be subject to regular revision, tending towards zero emissions. </a:t>
                      </a:r>
                    </a:p>
                  </a:txBody>
                  <a:tcPr marL="115123" marR="115123" marT="57561" marB="57561">
                    <a:solidFill>
                      <a:srgbClr val="FA961E">
                        <a:alpha val="25098"/>
                      </a:srgbClr>
                    </a:solidFill>
                  </a:tcPr>
                </a:tc>
                <a:tc>
                  <a:txBody>
                    <a:bodyPr/>
                    <a:lstStyle/>
                    <a:p>
                      <a:pPr marL="171450" indent="-171450">
                        <a:buClr>
                          <a:schemeClr val="tx2"/>
                        </a:buClr>
                        <a:buFont typeface="Arial" panose="020B0604020202020204" pitchFamily="34" charset="0"/>
                        <a:buChar char="•"/>
                      </a:pPr>
                      <a:r>
                        <a:rPr lang="en-GB" sz="1300" dirty="0"/>
                        <a:t>Building renovation;</a:t>
                      </a:r>
                    </a:p>
                    <a:p>
                      <a:pPr marL="171450" indent="-171450">
                        <a:buClr>
                          <a:schemeClr val="tx2"/>
                        </a:buClr>
                        <a:buFont typeface="Arial" panose="020B0604020202020204" pitchFamily="34" charset="0"/>
                        <a:buChar char="•"/>
                      </a:pPr>
                      <a:r>
                        <a:rPr lang="en-GB" sz="1300" dirty="0"/>
                        <a:t>Electricity generation &lt;100g CO2/kWh</a:t>
                      </a:r>
                    </a:p>
                    <a:p>
                      <a:pPr marL="171450" indent="-171450">
                        <a:buClr>
                          <a:schemeClr val="tx2"/>
                        </a:buClr>
                        <a:buFont typeface="Arial" panose="020B0604020202020204" pitchFamily="34" charset="0"/>
                        <a:buChar char="•"/>
                      </a:pPr>
                      <a:r>
                        <a:rPr lang="en-GB" sz="1300" dirty="0"/>
                        <a:t>Cars &lt;50g CO2/km</a:t>
                      </a:r>
                    </a:p>
                  </a:txBody>
                  <a:tcPr marL="115123" marR="115123" marT="57561" marB="57561">
                    <a:solidFill>
                      <a:srgbClr val="FA961E">
                        <a:alpha val="25098"/>
                      </a:srgbClr>
                    </a:solidFill>
                  </a:tcPr>
                </a:tc>
                <a:extLst>
                  <a:ext uri="{0D108BD9-81ED-4DB2-BD59-A6C34878D82A}">
                    <a16:rowId xmlns:a16="http://schemas.microsoft.com/office/drawing/2014/main" val="2898892886"/>
                  </a:ext>
                </a:extLst>
              </a:tr>
              <a:tr h="1458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i="0" u="none" strike="noStrike" kern="1200" baseline="0" dirty="0">
                          <a:solidFill>
                            <a:schemeClr val="dk1"/>
                          </a:solidFill>
                          <a:latin typeface="+mn-lt"/>
                          <a:ea typeface="+mn-ea"/>
                          <a:cs typeface="+mn-cs"/>
                        </a:rPr>
                        <a:t>3) Activities that enable those above. </a:t>
                      </a:r>
                    </a:p>
                    <a:p>
                      <a:endParaRPr lang="en-GB" sz="1300" b="1" baseline="0" dirty="0"/>
                    </a:p>
                  </a:txBody>
                  <a:tcPr marL="115123" marR="115123" marT="57561" marB="57561">
                    <a:solidFill>
                      <a:srgbClr val="FA961E">
                        <a:alpha val="10196"/>
                      </a:srgbClr>
                    </a:solidFill>
                  </a:tcPr>
                </a:tc>
                <a:tc>
                  <a:txBody>
                    <a:bodyPr/>
                    <a:lstStyle/>
                    <a:p>
                      <a:r>
                        <a:rPr lang="en-GB" sz="1300" dirty="0"/>
                        <a:t>Likely to be stable and long-term (if enabling activities that are already low carbon) or subject to regular revision tending to zero (if enabling activities that contribute to transition but are not yet operating at this level). </a:t>
                      </a:r>
                    </a:p>
                  </a:txBody>
                  <a:tcPr marL="115123" marR="115123" marT="57561" marB="57561">
                    <a:solidFill>
                      <a:srgbClr val="FA961E">
                        <a:alpha val="10196"/>
                      </a:srgbClr>
                    </a:solidFill>
                  </a:tcPr>
                </a:tc>
                <a:tc>
                  <a:txBody>
                    <a:bodyPr/>
                    <a:lstStyle/>
                    <a:p>
                      <a:pPr marL="171450" indent="-171450">
                        <a:buClr>
                          <a:schemeClr val="tx2"/>
                        </a:buClr>
                        <a:buFont typeface="Arial" panose="020B0604020202020204" pitchFamily="34" charset="0"/>
                        <a:buChar char="•"/>
                      </a:pPr>
                      <a:r>
                        <a:rPr lang="en-GB" sz="1300" dirty="0"/>
                        <a:t>Manufacture of wind turbines</a:t>
                      </a:r>
                    </a:p>
                    <a:p>
                      <a:pPr marL="171450" indent="-171450">
                        <a:buClr>
                          <a:schemeClr val="tx2"/>
                        </a:buClr>
                        <a:buFont typeface="Arial" panose="020B0604020202020204" pitchFamily="34" charset="0"/>
                        <a:buChar char="•"/>
                      </a:pPr>
                      <a:r>
                        <a:rPr lang="en-GB" sz="1300" dirty="0"/>
                        <a:t>Installing efficient boilers in buildings</a:t>
                      </a:r>
                    </a:p>
                  </a:txBody>
                  <a:tcPr marL="115123" marR="115123" marT="57561" marB="57561">
                    <a:solidFill>
                      <a:srgbClr val="FA961E">
                        <a:alpha val="10196"/>
                      </a:srgbClr>
                    </a:solidFill>
                  </a:tcPr>
                </a:tc>
                <a:extLst>
                  <a:ext uri="{0D108BD9-81ED-4DB2-BD59-A6C34878D82A}">
                    <a16:rowId xmlns:a16="http://schemas.microsoft.com/office/drawing/2014/main" val="2238771156"/>
                  </a:ext>
                </a:extLst>
              </a:tr>
            </a:tbl>
          </a:graphicData>
        </a:graphic>
      </p:graphicFrame>
    </p:spTree>
    <p:extLst>
      <p:ext uri="{BB962C8B-B14F-4D97-AF65-F5344CB8AC3E}">
        <p14:creationId xmlns:p14="http://schemas.microsoft.com/office/powerpoint/2010/main" val="3521124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07324" y="912287"/>
            <a:ext cx="6109740" cy="3993052"/>
          </a:xfrm>
          <a:prstGeom prst="rect">
            <a:avLst/>
          </a:prstGeom>
        </p:spPr>
      </p:pic>
      <p:sp>
        <p:nvSpPr>
          <p:cNvPr id="2" name="Title 1"/>
          <p:cNvSpPr>
            <a:spLocks noGrp="1"/>
          </p:cNvSpPr>
          <p:nvPr>
            <p:ph type="title"/>
          </p:nvPr>
        </p:nvSpPr>
        <p:spPr/>
        <p:txBody>
          <a:bodyPr/>
          <a:lstStyle/>
          <a:p>
            <a:r>
              <a:rPr lang="en-GB" dirty="0"/>
              <a:t>Example – </a:t>
            </a:r>
            <a:r>
              <a:rPr lang="en-GB" dirty="0" smtClean="0"/>
              <a:t>Forestry mitigation activity</a:t>
            </a:r>
            <a:endParaRPr lang="en-GB" dirty="0"/>
          </a:p>
        </p:txBody>
      </p:sp>
      <p:sp>
        <p:nvSpPr>
          <p:cNvPr id="4" name="Slide Number Placeholder 2">
            <a:extLst>
              <a:ext uri="{FF2B5EF4-FFF2-40B4-BE49-F238E27FC236}">
                <a16:creationId xmlns:a16="http://schemas.microsoft.com/office/drawing/2014/main" id="{737B8A53-E300-8749-9F6F-BB59335F0251}"/>
              </a:ext>
            </a:extLst>
          </p:cNvPr>
          <p:cNvSpPr txBox="1">
            <a:spLocks/>
          </p:cNvSpPr>
          <p:nvPr/>
        </p:nvSpPr>
        <p:spPr>
          <a:xfrm>
            <a:off x="11140215" y="6747153"/>
            <a:ext cx="481007" cy="22169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276219AF-F5ED-455B-A512-B03AB3602319}" type="slidenum">
              <a:rPr lang="en-GB" sz="1400" smtClean="0">
                <a:latin typeface="Arial" panose="020B0604020202020204" pitchFamily="34" charset="0"/>
                <a:cs typeface="Arial" panose="020B0604020202020204" pitchFamily="34" charset="0"/>
              </a:rPr>
              <a:pPr>
                <a:defRPr/>
              </a:pPr>
              <a:t>11</a:t>
            </a:fld>
            <a:endParaRPr lang="en-GB" sz="1400" dirty="0">
              <a:latin typeface="Arial" panose="020B0604020202020204" pitchFamily="34" charset="0"/>
              <a:cs typeface="Arial" panose="020B0604020202020204" pitchFamily="34" charset="0"/>
            </a:endParaRPr>
          </a:p>
        </p:txBody>
      </p:sp>
      <p:sp>
        <p:nvSpPr>
          <p:cNvPr id="3" name="TextBox 2"/>
          <p:cNvSpPr txBox="1"/>
          <p:nvPr/>
        </p:nvSpPr>
        <p:spPr>
          <a:xfrm>
            <a:off x="695676" y="5826246"/>
            <a:ext cx="8697706" cy="400110"/>
          </a:xfrm>
          <a:prstGeom prst="rect">
            <a:avLst/>
          </a:prstGeom>
          <a:solidFill>
            <a:schemeClr val="bg1"/>
          </a:solidFill>
        </p:spPr>
        <p:txBody>
          <a:bodyPr wrap="square" rtlCol="0">
            <a:spAutoFit/>
          </a:bodyPr>
          <a:lstStyle/>
          <a:p>
            <a:r>
              <a:rPr lang="en-GB" sz="2000" b="1" dirty="0" smtClean="0">
                <a:solidFill>
                  <a:srgbClr val="88AC2E"/>
                </a:solidFill>
              </a:rPr>
              <a:t>Forestry criteria as of p.160 of TEG technical report</a:t>
            </a:r>
          </a:p>
        </p:txBody>
      </p:sp>
      <p:pic>
        <p:nvPicPr>
          <p:cNvPr id="6" name="Picture 5"/>
          <p:cNvPicPr>
            <a:picLocks noChangeAspect="1"/>
          </p:cNvPicPr>
          <p:nvPr/>
        </p:nvPicPr>
        <p:blipFill>
          <a:blip r:embed="rId3"/>
          <a:stretch>
            <a:fillRect/>
          </a:stretch>
        </p:blipFill>
        <p:spPr>
          <a:xfrm>
            <a:off x="6533803" y="3681048"/>
            <a:ext cx="5537402" cy="2145198"/>
          </a:xfrm>
          <a:prstGeom prst="rect">
            <a:avLst/>
          </a:prstGeom>
        </p:spPr>
      </p:pic>
    </p:spTree>
    <p:extLst>
      <p:ext uri="{BB962C8B-B14F-4D97-AF65-F5344CB8AC3E}">
        <p14:creationId xmlns:p14="http://schemas.microsoft.com/office/powerpoint/2010/main" val="1313517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29D5732D-078D-4097-84F4-79D3D1FEDD43}"/>
              </a:ext>
            </a:extLst>
          </p:cNvPr>
          <p:cNvSpPr txBox="1">
            <a:spLocks/>
          </p:cNvSpPr>
          <p:nvPr/>
        </p:nvSpPr>
        <p:spPr bwMode="auto">
          <a:xfrm>
            <a:off x="263352" y="260648"/>
            <a:ext cx="11593288" cy="89893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0" algn="l" rtl="0" eaLnBrk="1" fontAlgn="base" hangingPunct="1">
              <a:spcBef>
                <a:spcPct val="0"/>
              </a:spcBef>
              <a:spcAft>
                <a:spcPct val="0"/>
              </a:spcAft>
              <a:defRPr lang="en-GB" sz="6000" b="1" dirty="0">
                <a:solidFill>
                  <a:srgbClr val="0D4DA1"/>
                </a:solidFill>
                <a:latin typeface="+mj-lt"/>
                <a:ea typeface="+mj-ea"/>
                <a:cs typeface="+mj-cs"/>
              </a:defRPr>
            </a:lvl1pPr>
            <a:lvl2pPr marL="358775" indent="-358775" algn="l" rtl="0" eaLnBrk="1" fontAlgn="base" hangingPunct="1">
              <a:spcBef>
                <a:spcPct val="0"/>
              </a:spcBef>
              <a:spcAft>
                <a:spcPct val="0"/>
              </a:spcAft>
              <a:defRPr sz="3000" b="1">
                <a:solidFill>
                  <a:srgbClr val="0F5494"/>
                </a:solidFill>
                <a:latin typeface="Verdana" pitchFamily="34" charset="0"/>
              </a:defRPr>
            </a:lvl2pPr>
            <a:lvl3pPr marL="358775" indent="-358775" algn="l" rtl="0" eaLnBrk="1" fontAlgn="base" hangingPunct="1">
              <a:spcBef>
                <a:spcPct val="0"/>
              </a:spcBef>
              <a:spcAft>
                <a:spcPct val="0"/>
              </a:spcAft>
              <a:defRPr sz="3000" b="1">
                <a:solidFill>
                  <a:srgbClr val="0F5494"/>
                </a:solidFill>
                <a:latin typeface="Verdana" pitchFamily="34" charset="0"/>
              </a:defRPr>
            </a:lvl3pPr>
            <a:lvl4pPr marL="358775" indent="-358775" algn="l" rtl="0" eaLnBrk="1" fontAlgn="base" hangingPunct="1">
              <a:spcBef>
                <a:spcPct val="0"/>
              </a:spcBef>
              <a:spcAft>
                <a:spcPct val="0"/>
              </a:spcAft>
              <a:defRPr sz="3000" b="1">
                <a:solidFill>
                  <a:srgbClr val="0F5494"/>
                </a:solidFill>
                <a:latin typeface="Verdana" pitchFamily="34" charset="0"/>
              </a:defRPr>
            </a:lvl4pPr>
            <a:lvl5pPr marL="358775" indent="-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a:lstStyle>
          <a:p>
            <a:r>
              <a:rPr lang="en-GB" sz="2800" kern="0" dirty="0"/>
              <a:t>Defining substantial contribution to climate change adaptation</a:t>
            </a:r>
          </a:p>
        </p:txBody>
      </p:sp>
      <p:sp>
        <p:nvSpPr>
          <p:cNvPr id="3" name="TextBox 2">
            <a:extLst>
              <a:ext uri="{FF2B5EF4-FFF2-40B4-BE49-F238E27FC236}">
                <a16:creationId xmlns:a16="http://schemas.microsoft.com/office/drawing/2014/main" id="{C0C35490-5E11-4287-AAE7-882C237024BA}"/>
              </a:ext>
            </a:extLst>
          </p:cNvPr>
          <p:cNvSpPr txBox="1"/>
          <p:nvPr/>
        </p:nvSpPr>
        <p:spPr>
          <a:xfrm>
            <a:off x="598712" y="1484784"/>
            <a:ext cx="11593288" cy="3723392"/>
          </a:xfrm>
          <a:prstGeom prst="rect">
            <a:avLst/>
          </a:prstGeom>
          <a:noFill/>
        </p:spPr>
        <p:txBody>
          <a:bodyPr wrap="square" rtlCol="0">
            <a:spAutoFit/>
          </a:bodyPr>
          <a:lstStyle/>
          <a:p>
            <a:pPr marL="342900" indent="-342900">
              <a:lnSpc>
                <a:spcPct val="150000"/>
              </a:lnSpc>
              <a:buFont typeface="Wingdings" panose="05000000000000000000" pitchFamily="2" charset="2"/>
              <a:buChar char="§"/>
            </a:pPr>
            <a:r>
              <a:rPr lang="en-GB" sz="2000" dirty="0">
                <a:solidFill>
                  <a:srgbClr val="0F5494"/>
                </a:solidFill>
              </a:rPr>
              <a:t>Principle 1: </a:t>
            </a:r>
            <a:r>
              <a:rPr lang="en-GB" sz="2000" b="0" dirty="0">
                <a:solidFill>
                  <a:srgbClr val="0F5494"/>
                </a:solidFill>
              </a:rPr>
              <a:t>The economic activity reduces all material physical climate risks to the extent possible and on a best effort basis.</a:t>
            </a:r>
          </a:p>
          <a:p>
            <a:pPr marL="342900" indent="-342900">
              <a:lnSpc>
                <a:spcPct val="150000"/>
              </a:lnSpc>
              <a:buFont typeface="Wingdings" panose="05000000000000000000" pitchFamily="2" charset="2"/>
              <a:buChar char="§"/>
            </a:pPr>
            <a:endParaRPr lang="en-GB" sz="2000" b="0" dirty="0">
              <a:solidFill>
                <a:srgbClr val="0F5494"/>
              </a:solidFill>
            </a:endParaRPr>
          </a:p>
          <a:p>
            <a:pPr marL="285750" indent="-285750">
              <a:lnSpc>
                <a:spcPct val="150000"/>
              </a:lnSpc>
              <a:buFont typeface="Wingdings" panose="05000000000000000000" pitchFamily="2" charset="2"/>
              <a:buChar char="§"/>
            </a:pPr>
            <a:r>
              <a:rPr lang="en-GB" sz="2000" dirty="0">
                <a:solidFill>
                  <a:srgbClr val="0F5494"/>
                </a:solidFill>
              </a:rPr>
              <a:t>Principle 2: </a:t>
            </a:r>
            <a:r>
              <a:rPr lang="en-GB" sz="2000" b="0" dirty="0">
                <a:solidFill>
                  <a:srgbClr val="0F5494"/>
                </a:solidFill>
              </a:rPr>
              <a:t>The economic activity does not adversely affect adaptation efforts by others. </a:t>
            </a:r>
          </a:p>
          <a:p>
            <a:pPr marL="285750" indent="-285750">
              <a:lnSpc>
                <a:spcPct val="150000"/>
              </a:lnSpc>
              <a:buFont typeface="Wingdings" panose="05000000000000000000" pitchFamily="2" charset="2"/>
              <a:buChar char="§"/>
            </a:pPr>
            <a:endParaRPr lang="en-GB" sz="2000" b="0" dirty="0">
              <a:solidFill>
                <a:srgbClr val="0F5494"/>
              </a:solidFill>
            </a:endParaRPr>
          </a:p>
          <a:p>
            <a:pPr marL="285750" indent="-285750">
              <a:lnSpc>
                <a:spcPct val="150000"/>
              </a:lnSpc>
              <a:buFont typeface="Wingdings" panose="05000000000000000000" pitchFamily="2" charset="2"/>
              <a:buChar char="§"/>
            </a:pPr>
            <a:r>
              <a:rPr lang="en-GB" sz="2000" dirty="0">
                <a:solidFill>
                  <a:srgbClr val="0F5494"/>
                </a:solidFill>
              </a:rPr>
              <a:t>Principle 3: </a:t>
            </a:r>
            <a:r>
              <a:rPr lang="en-GB" sz="2000" b="0" dirty="0">
                <a:solidFill>
                  <a:srgbClr val="0F5494"/>
                </a:solidFill>
              </a:rPr>
              <a:t>The economic activity has adaptation-related outcomes that can be defined and measured using adequate indicators. </a:t>
            </a:r>
          </a:p>
        </p:txBody>
      </p:sp>
      <p:sp>
        <p:nvSpPr>
          <p:cNvPr id="2" name="TextBox 1"/>
          <p:cNvSpPr txBox="1"/>
          <p:nvPr/>
        </p:nvSpPr>
        <p:spPr>
          <a:xfrm>
            <a:off x="5153891" y="5533379"/>
            <a:ext cx="6474691" cy="461665"/>
          </a:xfrm>
          <a:prstGeom prst="rect">
            <a:avLst/>
          </a:prstGeom>
          <a:noFill/>
        </p:spPr>
        <p:txBody>
          <a:bodyPr wrap="square" rtlCol="0">
            <a:spAutoFit/>
          </a:bodyPr>
          <a:lstStyle/>
          <a:p>
            <a:r>
              <a:rPr lang="en-IE" sz="2400" b="0" dirty="0" smtClean="0">
                <a:solidFill>
                  <a:srgbClr val="0F5494"/>
                </a:solidFill>
              </a:rPr>
              <a:t>+ “</a:t>
            </a:r>
            <a:r>
              <a:rPr lang="en-IE" sz="2400" b="0" i="1" dirty="0" smtClean="0">
                <a:solidFill>
                  <a:srgbClr val="0F5494"/>
                </a:solidFill>
              </a:rPr>
              <a:t>Adaptation of” </a:t>
            </a:r>
            <a:r>
              <a:rPr lang="en-IE" sz="2400" b="0" dirty="0" smtClean="0">
                <a:solidFill>
                  <a:srgbClr val="0F5494"/>
                </a:solidFill>
              </a:rPr>
              <a:t>vs. “</a:t>
            </a:r>
            <a:r>
              <a:rPr lang="en-IE" sz="2400" b="0" i="1" dirty="0" smtClean="0">
                <a:solidFill>
                  <a:srgbClr val="0F5494"/>
                </a:solidFill>
              </a:rPr>
              <a:t>adaptation by”</a:t>
            </a:r>
            <a:endParaRPr lang="en-GB" sz="2400" b="0" i="1" dirty="0" err="1" smtClean="0">
              <a:solidFill>
                <a:srgbClr val="0F5494"/>
              </a:solidFill>
            </a:endParaRPr>
          </a:p>
        </p:txBody>
      </p:sp>
    </p:spTree>
    <p:extLst>
      <p:ext uri="{BB962C8B-B14F-4D97-AF65-F5344CB8AC3E}">
        <p14:creationId xmlns:p14="http://schemas.microsoft.com/office/powerpoint/2010/main" val="22401607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C57C3-B478-4083-9343-08E9F96A5CB4}"/>
              </a:ext>
            </a:extLst>
          </p:cNvPr>
          <p:cNvSpPr>
            <a:spLocks noGrp="1"/>
          </p:cNvSpPr>
          <p:nvPr>
            <p:ph type="title"/>
          </p:nvPr>
        </p:nvSpPr>
        <p:spPr/>
        <p:txBody>
          <a:bodyPr/>
          <a:lstStyle/>
          <a:p>
            <a:r>
              <a:rPr lang="en-GB" dirty="0"/>
              <a:t>Activities used to test adaptation approach</a:t>
            </a:r>
          </a:p>
        </p:txBody>
      </p:sp>
      <p:graphicFrame>
        <p:nvGraphicFramePr>
          <p:cNvPr id="3" name="Table 2">
            <a:extLst>
              <a:ext uri="{FF2B5EF4-FFF2-40B4-BE49-F238E27FC236}">
                <a16:creationId xmlns:a16="http://schemas.microsoft.com/office/drawing/2014/main" id="{4AB0A748-E85F-41C8-8A69-6457D7F1EF2B}"/>
              </a:ext>
            </a:extLst>
          </p:cNvPr>
          <p:cNvGraphicFramePr>
            <a:graphicFrameLocks noGrp="1"/>
          </p:cNvGraphicFramePr>
          <p:nvPr/>
        </p:nvGraphicFramePr>
        <p:xfrm>
          <a:off x="1415480" y="947957"/>
          <a:ext cx="8837431" cy="4240607"/>
        </p:xfrm>
        <a:graphic>
          <a:graphicData uri="http://schemas.openxmlformats.org/drawingml/2006/table">
            <a:tbl>
              <a:tblPr firstRow="1" firstCol="1" bandRow="1"/>
              <a:tblGrid>
                <a:gridCol w="3891129">
                  <a:extLst>
                    <a:ext uri="{9D8B030D-6E8A-4147-A177-3AD203B41FA5}">
                      <a16:colId xmlns:a16="http://schemas.microsoft.com/office/drawing/2014/main" val="1004930737"/>
                    </a:ext>
                  </a:extLst>
                </a:gridCol>
                <a:gridCol w="4946302">
                  <a:extLst>
                    <a:ext uri="{9D8B030D-6E8A-4147-A177-3AD203B41FA5}">
                      <a16:colId xmlns:a16="http://schemas.microsoft.com/office/drawing/2014/main" val="3716308564"/>
                    </a:ext>
                  </a:extLst>
                </a:gridCol>
              </a:tblGrid>
              <a:tr h="295362">
                <a:tc>
                  <a:txBody>
                    <a:bodyPr/>
                    <a:lstStyle/>
                    <a:p>
                      <a:pPr>
                        <a:lnSpc>
                          <a:spcPct val="115000"/>
                        </a:lnSpc>
                        <a:spcBef>
                          <a:spcPts val="200"/>
                        </a:spcBef>
                        <a:spcAft>
                          <a:spcPts val="400"/>
                        </a:spcAft>
                      </a:pPr>
                      <a:r>
                        <a:rPr lang="en-GB" sz="14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NACE Macro sector</a:t>
                      </a:r>
                      <a:endParaRPr lang="en-GB" sz="14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4494"/>
                    </a:solidFill>
                  </a:tcPr>
                </a:tc>
                <a:tc>
                  <a:txBody>
                    <a:bodyPr/>
                    <a:lstStyle/>
                    <a:p>
                      <a:pPr>
                        <a:lnSpc>
                          <a:spcPct val="115000"/>
                        </a:lnSpc>
                        <a:spcBef>
                          <a:spcPts val="200"/>
                        </a:spcBef>
                        <a:spcAft>
                          <a:spcPts val="400"/>
                        </a:spcAft>
                      </a:pPr>
                      <a:r>
                        <a:rPr lang="en-GB" sz="14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Activities</a:t>
                      </a:r>
                      <a:endParaRPr lang="en-GB" sz="14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4494"/>
                    </a:solidFill>
                  </a:tcPr>
                </a:tc>
                <a:extLst>
                  <a:ext uri="{0D108BD9-81ED-4DB2-BD59-A6C34878D82A}">
                    <a16:rowId xmlns:a16="http://schemas.microsoft.com/office/drawing/2014/main" val="726135228"/>
                  </a:ext>
                </a:extLst>
              </a:tr>
              <a:tr h="598053">
                <a:tc>
                  <a:txBody>
                    <a:bodyPr/>
                    <a:lstStyle/>
                    <a:p>
                      <a:pPr>
                        <a:lnSpc>
                          <a:spcPct val="115000"/>
                        </a:lnSpc>
                        <a:spcBef>
                          <a:spcPts val="200"/>
                        </a:spcBef>
                        <a:spcAft>
                          <a:spcPts val="400"/>
                        </a:spcAft>
                      </a:pP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Agriculture, forestry and fishing</a:t>
                      </a: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Growing of non-perennial crops</a:t>
                      </a:r>
                    </a:p>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Silviculture and other forestry activities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390051428"/>
                  </a:ext>
                </a:extLst>
              </a:tr>
              <a:tr h="915578">
                <a:tc>
                  <a:txBody>
                    <a:bodyPr/>
                    <a:lstStyle/>
                    <a:p>
                      <a:pPr>
                        <a:lnSpc>
                          <a:spcPct val="115000"/>
                        </a:lnSpc>
                        <a:spcBef>
                          <a:spcPts val="200"/>
                        </a:spcBef>
                        <a:spcAft>
                          <a:spcPts val="400"/>
                        </a:spcAft>
                      </a:pP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Electricity, gas,</a:t>
                      </a:r>
                      <a:r>
                        <a:rPr lang="en-GB" sz="1400" b="0" dirty="0">
                          <a:solidFill>
                            <a:srgbClr val="0F5494"/>
                          </a:solidFill>
                          <a:effectLst/>
                          <a:latin typeface="Arial" panose="020B0604020202020204" pitchFamily="34" charset="0"/>
                          <a:ea typeface="Calibri" panose="020F0502020204030204" pitchFamily="34" charset="0"/>
                          <a:cs typeface="Arial" panose="020B0604020202020204" pitchFamily="34" charset="0"/>
                        </a:rPr>
                        <a:t> </a:t>
                      </a: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steam and air</a:t>
                      </a:r>
                      <a:r>
                        <a:rPr lang="en-GB" sz="1400" b="0" dirty="0">
                          <a:solidFill>
                            <a:srgbClr val="0F5494"/>
                          </a:solidFill>
                          <a:effectLst/>
                          <a:latin typeface="Arial" panose="020B0604020202020204" pitchFamily="34" charset="0"/>
                          <a:ea typeface="Calibri" panose="020F0502020204030204" pitchFamily="34" charset="0"/>
                          <a:cs typeface="Arial" panose="020B0604020202020204" pitchFamily="34" charset="0"/>
                        </a:rPr>
                        <a:t> </a:t>
                      </a: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conditioning supply</a:t>
                      </a: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Production of Electricity from Hydropower</a:t>
                      </a:r>
                    </a:p>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Transmission lines </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779542549"/>
                  </a:ext>
                </a:extLst>
              </a:tr>
              <a:tr h="330193">
                <a:tc>
                  <a:txBody>
                    <a:bodyPr/>
                    <a:lstStyle/>
                    <a:p>
                      <a:pPr>
                        <a:lnSpc>
                          <a:spcPct val="115000"/>
                        </a:lnSpc>
                        <a:spcBef>
                          <a:spcPts val="200"/>
                        </a:spcBef>
                        <a:spcAft>
                          <a:spcPts val="400"/>
                        </a:spcAft>
                      </a:pP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Water, sewerage, waste and remediation</a:t>
                      </a: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Sewage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148554967"/>
                  </a:ext>
                </a:extLst>
              </a:tr>
              <a:tr h="533376">
                <a:tc>
                  <a:txBody>
                    <a:bodyPr/>
                    <a:lstStyle/>
                    <a:p>
                      <a:pPr>
                        <a:lnSpc>
                          <a:spcPct val="115000"/>
                        </a:lnSpc>
                        <a:spcBef>
                          <a:spcPts val="200"/>
                        </a:spcBef>
                        <a:spcAft>
                          <a:spcPts val="400"/>
                        </a:spcAft>
                      </a:pP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ICT</a:t>
                      </a: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Provision of specialised telecommunications applications for weather monitoring and forecast</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242885829"/>
                  </a:ext>
                </a:extLst>
              </a:tr>
              <a:tr h="295362">
                <a:tc>
                  <a:txBody>
                    <a:bodyPr/>
                    <a:lstStyle/>
                    <a:p>
                      <a:pPr>
                        <a:lnSpc>
                          <a:spcPct val="115000"/>
                        </a:lnSpc>
                        <a:spcBef>
                          <a:spcPts val="200"/>
                        </a:spcBef>
                        <a:spcAft>
                          <a:spcPts val="400"/>
                        </a:spcAft>
                      </a:pP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Finance and Insurance</a:t>
                      </a: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Non-life insurance</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44315073"/>
                  </a:ext>
                </a:extLst>
              </a:tr>
              <a:tr h="1074081">
                <a:tc>
                  <a:txBody>
                    <a:bodyPr/>
                    <a:lstStyle/>
                    <a:p>
                      <a:pPr marL="0" marR="0" lvl="0" indent="0" algn="l" defTabSz="914400" rtl="0" eaLnBrk="1" fontAlgn="auto" latinLnBrk="0" hangingPunct="1">
                        <a:lnSpc>
                          <a:spcPct val="115000"/>
                        </a:lnSpc>
                        <a:spcBef>
                          <a:spcPts val="200"/>
                        </a:spcBef>
                        <a:spcAft>
                          <a:spcPts val="400"/>
                        </a:spcAft>
                        <a:buClrTx/>
                        <a:buSzTx/>
                        <a:buFontTx/>
                        <a:buNone/>
                        <a:tabLst/>
                        <a:defRPr/>
                      </a:pPr>
                      <a:r>
                        <a:rPr lang="en-GB" sz="1400" b="1" dirty="0">
                          <a:solidFill>
                            <a:srgbClr val="0F5494"/>
                          </a:solidFill>
                          <a:effectLst/>
                          <a:latin typeface="Arial" panose="020B0604020202020204" pitchFamily="34" charset="0"/>
                          <a:ea typeface="Calibri" panose="020F0502020204030204" pitchFamily="34" charset="0"/>
                          <a:cs typeface="Arial" panose="020B0604020202020204" pitchFamily="34" charset="0"/>
                        </a:rPr>
                        <a:t>Professional, scientific and technical activities</a:t>
                      </a: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200"/>
                        </a:spcBef>
                        <a:spcAft>
                          <a:spcPts val="400"/>
                        </a:spcAft>
                      </a:pPr>
                      <a:endParaRPr lang="en-GB" sz="1400" dirty="0">
                        <a:solidFill>
                          <a:srgbClr val="0F5494"/>
                        </a:solidFill>
                        <a:effectLst/>
                        <a:latin typeface="Arial" panose="020B0604020202020204" pitchFamily="34" charset="0"/>
                        <a:ea typeface="Calibri" panose="020F0502020204030204" pitchFamily="34" charset="0"/>
                        <a:cs typeface="Arial" panose="020B0604020202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tc>
                  <a:txBody>
                    <a:bodyPr/>
                    <a:lstStyle/>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Research and development (natural sciences and engineering)</a:t>
                      </a:r>
                    </a:p>
                    <a:p>
                      <a:pPr marL="285750" indent="-285750">
                        <a:lnSpc>
                          <a:spcPct val="115000"/>
                        </a:lnSpc>
                        <a:spcBef>
                          <a:spcPts val="200"/>
                        </a:spcBef>
                        <a:spcAft>
                          <a:spcPts val="400"/>
                        </a:spcAft>
                        <a:buFont typeface="Wingdings" panose="05000000000000000000" pitchFamily="2" charset="2"/>
                        <a:buChar char="§"/>
                      </a:pPr>
                      <a:r>
                        <a:rPr lang="en-GB" sz="1400" u="none" dirty="0">
                          <a:solidFill>
                            <a:srgbClr val="0F5494"/>
                          </a:solidFill>
                          <a:effectLst/>
                          <a:latin typeface="Arial" panose="020B0604020202020204" pitchFamily="34" charset="0"/>
                          <a:ea typeface="Calibri" panose="020F0502020204030204" pitchFamily="34" charset="0"/>
                          <a:cs typeface="Arial" panose="020B0604020202020204" pitchFamily="34" charset="0"/>
                        </a:rPr>
                        <a:t>Engineering activities and related technical consultancy</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259369956"/>
                  </a:ext>
                </a:extLst>
              </a:tr>
            </a:tbl>
          </a:graphicData>
        </a:graphic>
      </p:graphicFrame>
      <p:sp>
        <p:nvSpPr>
          <p:cNvPr id="4" name="Rectangle 3">
            <a:extLst>
              <a:ext uri="{FF2B5EF4-FFF2-40B4-BE49-F238E27FC236}">
                <a16:creationId xmlns:a16="http://schemas.microsoft.com/office/drawing/2014/main" id="{8D6685D8-76B4-4B39-AFC1-7F05F3E01598}"/>
              </a:ext>
            </a:extLst>
          </p:cNvPr>
          <p:cNvSpPr/>
          <p:nvPr/>
        </p:nvSpPr>
        <p:spPr>
          <a:xfrm>
            <a:off x="263352" y="5301208"/>
            <a:ext cx="11529847" cy="738664"/>
          </a:xfrm>
          <a:prstGeom prst="rect">
            <a:avLst/>
          </a:prstGeom>
        </p:spPr>
        <p:txBody>
          <a:bodyPr wrap="square">
            <a:spAutoFit/>
          </a:bodyPr>
          <a:lstStyle/>
          <a:p>
            <a:pPr lvl="1"/>
            <a:r>
              <a:rPr lang="en-GB" sz="1400" b="0" i="1" dirty="0">
                <a:solidFill>
                  <a:srgbClr val="0F5494"/>
                </a:solidFill>
              </a:rPr>
              <a:t>Nine activities in six sectors were selected to test this approach. This initial assessment of economic activities does not represent a judgement on the vulnerability of other sectors to the negative effects of climate change or their contribution to climate change adaptation and resilience. </a:t>
            </a:r>
          </a:p>
        </p:txBody>
      </p:sp>
    </p:spTree>
    <p:extLst>
      <p:ext uri="{BB962C8B-B14F-4D97-AF65-F5344CB8AC3E}">
        <p14:creationId xmlns:p14="http://schemas.microsoft.com/office/powerpoint/2010/main" val="21809621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59405-1F0B-42B1-864B-28F3E7F5C31C}"/>
              </a:ext>
            </a:extLst>
          </p:cNvPr>
          <p:cNvSpPr>
            <a:spLocks noGrp="1"/>
          </p:cNvSpPr>
          <p:nvPr>
            <p:ph type="title"/>
          </p:nvPr>
        </p:nvSpPr>
        <p:spPr/>
        <p:txBody>
          <a:bodyPr/>
          <a:lstStyle/>
          <a:p>
            <a:r>
              <a:rPr lang="en-GB" dirty="0"/>
              <a:t>What happens next?</a:t>
            </a:r>
          </a:p>
        </p:txBody>
      </p:sp>
      <p:pic>
        <p:nvPicPr>
          <p:cNvPr id="3" name="Picture 2">
            <a:extLst>
              <a:ext uri="{FF2B5EF4-FFF2-40B4-BE49-F238E27FC236}">
                <a16:creationId xmlns:a16="http://schemas.microsoft.com/office/drawing/2014/main" id="{0C5927F1-84DA-4208-AD33-2F76712FC17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469571" y="1683097"/>
            <a:ext cx="9516706" cy="3600400"/>
          </a:xfrm>
          <a:prstGeom prst="rect">
            <a:avLst/>
          </a:prstGeom>
        </p:spPr>
      </p:pic>
      <p:sp>
        <p:nvSpPr>
          <p:cNvPr id="4" name="Pentagon 3"/>
          <p:cNvSpPr/>
          <p:nvPr/>
        </p:nvSpPr>
        <p:spPr>
          <a:xfrm>
            <a:off x="6542115" y="5611089"/>
            <a:ext cx="4614751" cy="567089"/>
          </a:xfrm>
          <a:prstGeom prst="homePlate">
            <a:avLst/>
          </a:prstGeom>
          <a:solidFill>
            <a:srgbClr val="FFFF66"/>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GB" sz="1600" dirty="0" smtClean="0">
                <a:solidFill>
                  <a:schemeClr val="accent1">
                    <a:lumMod val="50000"/>
                  </a:schemeClr>
                </a:solidFill>
              </a:rPr>
              <a:t>Defining substantial contribution to the other </a:t>
            </a:r>
            <a:r>
              <a:rPr lang="en-GB" sz="1600" dirty="0">
                <a:solidFill>
                  <a:schemeClr val="accent1">
                    <a:lumMod val="50000"/>
                  </a:schemeClr>
                </a:solidFill>
              </a:rPr>
              <a:t>four environmental objectives</a:t>
            </a:r>
          </a:p>
        </p:txBody>
      </p:sp>
    </p:spTree>
    <p:extLst>
      <p:ext uri="{BB962C8B-B14F-4D97-AF65-F5344CB8AC3E}">
        <p14:creationId xmlns:p14="http://schemas.microsoft.com/office/powerpoint/2010/main" val="1875439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284" y="2762633"/>
            <a:ext cx="9937104" cy="2016224"/>
          </a:xfrm>
        </p:spPr>
        <p:txBody>
          <a:bodyPr/>
          <a:lstStyle/>
          <a:p>
            <a:pPr algn="ctr"/>
            <a:r>
              <a:rPr lang="en-IE" dirty="0"/>
              <a:t>Thank you for your attention</a:t>
            </a:r>
            <a:br>
              <a:rPr lang="en-IE" dirty="0"/>
            </a:br>
            <a:r>
              <a:rPr lang="en-IE" dirty="0"/>
              <a:t/>
            </a:r>
            <a:br>
              <a:rPr lang="en-IE" dirty="0"/>
            </a:br>
            <a:endParaRPr lang="en-GB" dirty="0"/>
          </a:p>
        </p:txBody>
      </p:sp>
      <p:sp>
        <p:nvSpPr>
          <p:cNvPr id="4" name="Content Placeholder 2"/>
          <p:cNvSpPr>
            <a:spLocks noGrp="1"/>
          </p:cNvSpPr>
          <p:nvPr>
            <p:ph idx="1"/>
          </p:nvPr>
        </p:nvSpPr>
        <p:spPr>
          <a:xfrm>
            <a:off x="606402" y="4082812"/>
            <a:ext cx="11585598" cy="4801076"/>
          </a:xfrm>
        </p:spPr>
        <p:txBody>
          <a:bodyPr/>
          <a:lstStyle/>
          <a:p>
            <a:endParaRPr lang="en-IE" dirty="0"/>
          </a:p>
          <a:p>
            <a:r>
              <a:rPr lang="en-IE" sz="2000" dirty="0"/>
              <a:t>More information about the EU sustainable finance policy agenda:</a:t>
            </a:r>
          </a:p>
          <a:p>
            <a:pPr marL="0" indent="0">
              <a:buNone/>
            </a:pPr>
            <a:r>
              <a:rPr lang="en-IE" sz="1400" dirty="0">
                <a:hlinkClick r:id="rId3"/>
              </a:rPr>
              <a:t>https://ec.europa.eu/info/business-economy-euro/banking-and-finance/sustainable-finance_fr</a:t>
            </a:r>
            <a:endParaRPr lang="en-IE" sz="1400" dirty="0"/>
          </a:p>
          <a:p>
            <a:endParaRPr lang="en-IE" dirty="0"/>
          </a:p>
          <a:p>
            <a:r>
              <a:rPr lang="en-IE" sz="2000" dirty="0"/>
              <a:t>And the work of the Technical Expert Group on sustainable finance:</a:t>
            </a:r>
          </a:p>
          <a:p>
            <a:pPr marL="0" indent="0">
              <a:buNone/>
            </a:pPr>
            <a:r>
              <a:rPr lang="fr-BE" sz="1600" dirty="0">
                <a:hlinkClick r:id="rId4"/>
              </a:rPr>
              <a:t>https://ec.europa.eu/info/publications/sustainable-finance-technical-expert-group_fr</a:t>
            </a:r>
            <a:endParaRPr lang="fr-BE" sz="1600" dirty="0"/>
          </a:p>
          <a:p>
            <a:endParaRPr lang="fr-BE" dirty="0"/>
          </a:p>
        </p:txBody>
      </p:sp>
    </p:spTree>
    <p:extLst>
      <p:ext uri="{BB962C8B-B14F-4D97-AF65-F5344CB8AC3E}">
        <p14:creationId xmlns:p14="http://schemas.microsoft.com/office/powerpoint/2010/main" val="2237273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0135" y="2356148"/>
            <a:ext cx="11593288" cy="987127"/>
          </a:xfrm>
          <a:solidFill>
            <a:srgbClr val="88AC2E"/>
          </a:solidFill>
        </p:spPr>
        <p:txBody>
          <a:bodyPr/>
          <a:lstStyle/>
          <a:p>
            <a:r>
              <a:rPr lang="en-GB" sz="3600" dirty="0" smtClean="0">
                <a:solidFill>
                  <a:schemeClr val="bg1"/>
                </a:solidFill>
              </a:rPr>
              <a:t>Further SF AP developments </a:t>
            </a:r>
            <a:endParaRPr lang="en-GB" dirty="0">
              <a:solidFill>
                <a:schemeClr val="bg1"/>
              </a:solidFill>
            </a:endParaRPr>
          </a:p>
        </p:txBody>
      </p:sp>
    </p:spTree>
    <p:extLst>
      <p:ext uri="{BB962C8B-B14F-4D97-AF65-F5344CB8AC3E}">
        <p14:creationId xmlns:p14="http://schemas.microsoft.com/office/powerpoint/2010/main" val="17490179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AA18CEA4-6940-497F-83D4-57904D53F8EC}"/>
              </a:ext>
            </a:extLst>
          </p:cNvPr>
          <p:cNvSpPr>
            <a:spLocks noGrp="1"/>
          </p:cNvSpPr>
          <p:nvPr>
            <p:ph type="title"/>
          </p:nvPr>
        </p:nvSpPr>
        <p:spPr>
          <a:xfrm>
            <a:off x="400318" y="460279"/>
            <a:ext cx="11593288" cy="651639"/>
          </a:xfrm>
        </p:spPr>
        <p:txBody>
          <a:bodyPr/>
          <a:lstStyle/>
          <a:p>
            <a:pPr marL="0" indent="0"/>
            <a:r>
              <a:rPr lang="fr-BE" dirty="0" err="1"/>
              <a:t>Corporate</a:t>
            </a:r>
            <a:r>
              <a:rPr lang="fr-BE" dirty="0"/>
              <a:t> </a:t>
            </a:r>
            <a:r>
              <a:rPr lang="fr-BE" dirty="0" err="1"/>
              <a:t>Disclosures</a:t>
            </a:r>
            <a:r>
              <a:rPr lang="fr-BE" dirty="0"/>
              <a:t> on </a:t>
            </a:r>
            <a:r>
              <a:rPr lang="fr-BE" dirty="0" err="1" smtClean="0"/>
              <a:t>Climate</a:t>
            </a:r>
            <a:r>
              <a:rPr lang="fr-BE" dirty="0" smtClean="0"/>
              <a:t> – update of guidelines</a:t>
            </a:r>
            <a:endParaRPr lang="fr-BE" dirty="0"/>
          </a:p>
        </p:txBody>
      </p:sp>
      <p:sp>
        <p:nvSpPr>
          <p:cNvPr id="30" name="CuadroTexto 2">
            <a:extLst>
              <a:ext uri="{FF2B5EF4-FFF2-40B4-BE49-F238E27FC236}">
                <a16:creationId xmlns:a16="http://schemas.microsoft.com/office/drawing/2014/main" id="{522A1F44-926F-45D9-8831-C53B5229797C}"/>
              </a:ext>
            </a:extLst>
          </p:cNvPr>
          <p:cNvSpPr txBox="1"/>
          <p:nvPr/>
        </p:nvSpPr>
        <p:spPr>
          <a:xfrm>
            <a:off x="400318" y="1416522"/>
            <a:ext cx="11817514" cy="1846659"/>
          </a:xfrm>
          <a:prstGeom prst="rect">
            <a:avLst/>
          </a:prstGeom>
          <a:noFill/>
        </p:spPr>
        <p:txBody>
          <a:bodyPr wrap="square" rtlCol="0">
            <a:spAutoFit/>
          </a:bodyPr>
          <a:lstStyle/>
          <a:p>
            <a:pPr>
              <a:defRPr/>
            </a:pPr>
            <a:r>
              <a:rPr lang="en-GB" dirty="0">
                <a:solidFill>
                  <a:srgbClr val="0F5494"/>
                </a:solidFill>
              </a:rPr>
              <a:t>All companies covered by the Non-Financial Reporting Directive (NFRD) should disclose some “minimum disclosures” – alignment with the TCFD </a:t>
            </a:r>
            <a:r>
              <a:rPr lang="en-GB" dirty="0" smtClean="0">
                <a:solidFill>
                  <a:srgbClr val="0F5494"/>
                </a:solidFill>
              </a:rPr>
              <a:t>work. Non-Binding </a:t>
            </a:r>
            <a:r>
              <a:rPr lang="en-GB" dirty="0">
                <a:solidFill>
                  <a:srgbClr val="0F5494"/>
                </a:solidFill>
              </a:rPr>
              <a:t>Guidelines </a:t>
            </a:r>
            <a:r>
              <a:rPr lang="en-GB" dirty="0" smtClean="0">
                <a:solidFill>
                  <a:srgbClr val="0F5494"/>
                </a:solidFill>
              </a:rPr>
              <a:t>encourage companies to </a:t>
            </a:r>
            <a:r>
              <a:rPr lang="en-GB" dirty="0">
                <a:solidFill>
                  <a:srgbClr val="0F5494"/>
                </a:solidFill>
              </a:rPr>
              <a:t>disclose in line with the Taxonomy.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srgbClr val="0F5494"/>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2000" dirty="0">
                <a:solidFill>
                  <a:srgbClr val="0F5494"/>
                </a:solidFill>
              </a:rPr>
              <a:t> </a:t>
            </a:r>
            <a:endParaRPr lang="en-US" sz="2000" dirty="0">
              <a:solidFill>
                <a:srgbClr val="0F5494"/>
              </a:solidFill>
            </a:endParaRPr>
          </a:p>
          <a:p>
            <a:pPr marL="514350" indent="-514350">
              <a:buFont typeface="+mj-lt"/>
              <a:buAutoNum type="romanUcPeriod"/>
              <a:defRPr/>
            </a:pPr>
            <a:endParaRPr lang="en-GB" sz="2000" i="1" dirty="0">
              <a:solidFill>
                <a:srgbClr val="88AC2E"/>
              </a:solidFill>
            </a:endParaRPr>
          </a:p>
        </p:txBody>
      </p:sp>
      <p:sp>
        <p:nvSpPr>
          <p:cNvPr id="5" name="Slide Number Placeholder 2">
            <a:extLst>
              <a:ext uri="{FF2B5EF4-FFF2-40B4-BE49-F238E27FC236}">
                <a16:creationId xmlns:a16="http://schemas.microsoft.com/office/drawing/2014/main" id="{7289D3F3-DB86-7141-9F77-39B622C78A83}"/>
              </a:ext>
            </a:extLst>
          </p:cNvPr>
          <p:cNvSpPr txBox="1">
            <a:spLocks/>
          </p:cNvSpPr>
          <p:nvPr/>
        </p:nvSpPr>
        <p:spPr>
          <a:xfrm>
            <a:off x="11206716" y="6463288"/>
            <a:ext cx="481007" cy="22169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276219AF-F5ED-455B-A512-B03AB3602319}" type="slidenum">
              <a:rPr lang="en-GB" sz="1400" smtClean="0">
                <a:latin typeface="Arial" panose="020B0604020202020204" pitchFamily="34" charset="0"/>
                <a:cs typeface="Arial" panose="020B0604020202020204" pitchFamily="34" charset="0"/>
              </a:rPr>
              <a:pPr>
                <a:defRPr/>
              </a:pPr>
              <a:t>17</a:t>
            </a:fld>
            <a:endParaRPr lang="en-GB" sz="1400" dirty="0">
              <a:latin typeface="Arial" panose="020B0604020202020204" pitchFamily="34" charset="0"/>
              <a:cs typeface="Arial" panose="020B0604020202020204" pitchFamily="34" charset="0"/>
            </a:endParaRPr>
          </a:p>
        </p:txBody>
      </p:sp>
      <p:sp>
        <p:nvSpPr>
          <p:cNvPr id="7" name="Rounded Rectangle 6"/>
          <p:cNvSpPr/>
          <p:nvPr/>
        </p:nvSpPr>
        <p:spPr bwMode="auto">
          <a:xfrm>
            <a:off x="4938436" y="3203953"/>
            <a:ext cx="1136000" cy="509403"/>
          </a:xfrm>
          <a:prstGeom prst="roundRect">
            <a:avLst/>
          </a:prstGeom>
          <a:solidFill>
            <a:schemeClr val="accent1"/>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fr-BE" sz="1400" b="0" i="0" u="none" strike="noStrike" cap="none" normalizeH="0" baseline="0" dirty="0" smtClean="0">
                <a:ln>
                  <a:noFill/>
                </a:ln>
                <a:solidFill>
                  <a:srgbClr val="0F5494"/>
                </a:solidFill>
                <a:effectLst/>
                <a:latin typeface="Verdana" pitchFamily="34" charset="0"/>
              </a:rPr>
              <a:t>Business model</a:t>
            </a:r>
            <a:endParaRPr kumimoji="0" lang="en-GB" sz="1400" b="0" i="0" u="none" strike="noStrike" cap="none" normalizeH="0" baseline="0" dirty="0" smtClean="0">
              <a:ln>
                <a:noFill/>
              </a:ln>
              <a:solidFill>
                <a:srgbClr val="0F5494"/>
              </a:solidFill>
              <a:effectLst/>
              <a:latin typeface="Verdana" pitchFamily="34" charset="0"/>
            </a:endParaRPr>
          </a:p>
        </p:txBody>
      </p:sp>
      <p:sp>
        <p:nvSpPr>
          <p:cNvPr id="8" name="Rounded Rectangle 7"/>
          <p:cNvSpPr/>
          <p:nvPr/>
        </p:nvSpPr>
        <p:spPr bwMode="auto">
          <a:xfrm>
            <a:off x="6303679" y="3203724"/>
            <a:ext cx="1137519" cy="519199"/>
          </a:xfrm>
          <a:prstGeom prst="roundRect">
            <a:avLst/>
          </a:prstGeom>
          <a:solidFill>
            <a:schemeClr val="accent1"/>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F5494"/>
                </a:solidFill>
                <a:effectLst/>
                <a:latin typeface="Verdana" pitchFamily="34" charset="0"/>
              </a:rPr>
              <a:t>Policies</a:t>
            </a:r>
          </a:p>
        </p:txBody>
      </p:sp>
      <p:sp>
        <p:nvSpPr>
          <p:cNvPr id="9" name="Rounded Rectangle 8"/>
          <p:cNvSpPr/>
          <p:nvPr/>
        </p:nvSpPr>
        <p:spPr bwMode="auto">
          <a:xfrm>
            <a:off x="9039099" y="3203724"/>
            <a:ext cx="1189455" cy="529355"/>
          </a:xfrm>
          <a:prstGeom prst="roundRect">
            <a:avLst/>
          </a:prstGeom>
          <a:solidFill>
            <a:schemeClr val="accent1"/>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F5494"/>
                </a:solidFill>
                <a:effectLst/>
                <a:latin typeface="Verdana" pitchFamily="34" charset="0"/>
              </a:rPr>
              <a:t>Risks</a:t>
            </a:r>
          </a:p>
        </p:txBody>
      </p:sp>
      <p:sp>
        <p:nvSpPr>
          <p:cNvPr id="10" name="Rounded Rectangle 9"/>
          <p:cNvSpPr/>
          <p:nvPr/>
        </p:nvSpPr>
        <p:spPr bwMode="auto">
          <a:xfrm>
            <a:off x="10444991" y="3180594"/>
            <a:ext cx="1169722" cy="529355"/>
          </a:xfrm>
          <a:prstGeom prst="roundRect">
            <a:avLst/>
          </a:prstGeom>
          <a:solidFill>
            <a:schemeClr val="accent1"/>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en-GB" sz="1400" b="0" dirty="0" smtClean="0">
                <a:solidFill>
                  <a:srgbClr val="0F5494"/>
                </a:solidFill>
              </a:rPr>
              <a:t>I</a:t>
            </a:r>
            <a:r>
              <a:rPr kumimoji="0" lang="en-GB" sz="1400" b="0" i="0" u="none" strike="noStrike" cap="none" normalizeH="0" baseline="0" dirty="0" smtClean="0">
                <a:ln>
                  <a:noFill/>
                </a:ln>
                <a:solidFill>
                  <a:srgbClr val="0F5494"/>
                </a:solidFill>
                <a:effectLst/>
              </a:rPr>
              <a:t>ndicators</a:t>
            </a:r>
          </a:p>
        </p:txBody>
      </p:sp>
      <p:sp>
        <p:nvSpPr>
          <p:cNvPr id="11" name="Rounded Rectangle 10"/>
          <p:cNvSpPr/>
          <p:nvPr/>
        </p:nvSpPr>
        <p:spPr bwMode="auto">
          <a:xfrm>
            <a:off x="7642586" y="3205859"/>
            <a:ext cx="1168264" cy="525084"/>
          </a:xfrm>
          <a:prstGeom prst="roundRect">
            <a:avLst/>
          </a:prstGeom>
          <a:solidFill>
            <a:schemeClr val="accent1"/>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rgbClr val="0F5494"/>
                </a:solidFill>
                <a:effectLst/>
                <a:latin typeface="Verdana" pitchFamily="34" charset="0"/>
              </a:rPr>
              <a:t>Outcomes</a:t>
            </a:r>
          </a:p>
        </p:txBody>
      </p:sp>
      <p:sp>
        <p:nvSpPr>
          <p:cNvPr id="12" name="Rounded Rectangle 11"/>
          <p:cNvSpPr/>
          <p:nvPr/>
        </p:nvSpPr>
        <p:spPr bwMode="auto">
          <a:xfrm>
            <a:off x="5059662" y="4335902"/>
            <a:ext cx="6628061" cy="679842"/>
          </a:xfrm>
          <a:prstGeom prst="roundRect">
            <a:avLst/>
          </a:prstGeom>
          <a:solidFill>
            <a:schemeClr val="accent6">
              <a:lumMod val="20000"/>
              <a:lumOff val="80000"/>
            </a:schemeClr>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F5494"/>
                </a:solidFill>
                <a:effectLst/>
              </a:rPr>
              <a:t>13 recommended disclosures</a:t>
            </a:r>
            <a:r>
              <a:rPr kumimoji="0" lang="en-GB" sz="1400" b="1" i="0" u="none" strike="noStrike" cap="none" normalizeH="0" dirty="0" smtClean="0">
                <a:ln>
                  <a:noFill/>
                </a:ln>
                <a:solidFill>
                  <a:srgbClr val="0F5494"/>
                </a:solidFill>
                <a:effectLst/>
              </a:rPr>
              <a:t> and 10 KPIs</a:t>
            </a:r>
          </a:p>
          <a:p>
            <a:pPr marL="3175" marR="0" indent="0" algn="ctr" defTabSz="914400" rtl="0" eaLnBrk="1" fontAlgn="base" latinLnBrk="0" hangingPunct="1">
              <a:lnSpc>
                <a:spcPct val="100000"/>
              </a:lnSpc>
              <a:spcBef>
                <a:spcPct val="0"/>
              </a:spcBef>
              <a:spcAft>
                <a:spcPct val="0"/>
              </a:spcAft>
              <a:buClrTx/>
              <a:buSzTx/>
              <a:buFontTx/>
              <a:buNone/>
              <a:tabLst/>
            </a:pPr>
            <a:r>
              <a:rPr lang="en-GB" sz="1400" b="0" dirty="0" smtClean="0">
                <a:solidFill>
                  <a:srgbClr val="0F5494"/>
                </a:solidFill>
              </a:rPr>
              <a:t>indicating which ones are TCFD recommended disclosures</a:t>
            </a:r>
            <a:endParaRPr kumimoji="0" lang="en-GB" sz="1400" b="0" i="0" u="none" strike="noStrike" cap="none" normalizeH="0" dirty="0" smtClean="0">
              <a:ln>
                <a:noFill/>
              </a:ln>
              <a:solidFill>
                <a:srgbClr val="0F5494"/>
              </a:solidFill>
              <a:effectLst/>
            </a:endParaRPr>
          </a:p>
        </p:txBody>
      </p:sp>
      <p:sp>
        <p:nvSpPr>
          <p:cNvPr id="13" name="Rounded Rectangle 12"/>
          <p:cNvSpPr/>
          <p:nvPr/>
        </p:nvSpPr>
        <p:spPr bwMode="auto">
          <a:xfrm>
            <a:off x="5059662" y="5636729"/>
            <a:ext cx="6628061" cy="707639"/>
          </a:xfrm>
          <a:prstGeom prst="roundRect">
            <a:avLst/>
          </a:prstGeom>
          <a:solidFill>
            <a:schemeClr val="bg2">
              <a:lumMod val="20000"/>
              <a:lumOff val="80000"/>
            </a:schemeClr>
          </a:solidFill>
          <a:ln w="19050" cap="flat" cmpd="sng" algn="ctr">
            <a:solidFill>
              <a:srgbClr val="0F5494"/>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F5494"/>
                </a:solidFill>
                <a:effectLst/>
              </a:rPr>
              <a:t>Further guidance</a:t>
            </a:r>
          </a:p>
          <a:p>
            <a:pPr marL="3175" marR="0" indent="0" algn="ctr" defTabSz="914400" rtl="0" eaLnBrk="1" fontAlgn="base" latinLnBrk="0" hangingPunct="1">
              <a:lnSpc>
                <a:spcPct val="100000"/>
              </a:lnSpc>
              <a:spcBef>
                <a:spcPct val="0"/>
              </a:spcBef>
              <a:spcAft>
                <a:spcPct val="0"/>
              </a:spcAft>
              <a:buClrTx/>
              <a:buSzTx/>
              <a:buFontTx/>
              <a:buNone/>
              <a:tabLst/>
            </a:pPr>
            <a:r>
              <a:rPr lang="en-GB" sz="1400" b="0" dirty="0" smtClean="0">
                <a:solidFill>
                  <a:srgbClr val="0F5494"/>
                </a:solidFill>
              </a:rPr>
              <a:t>+ specific further guidance for banks and insurance companies</a:t>
            </a:r>
            <a:endParaRPr kumimoji="0" lang="en-GB" sz="1400" b="0" i="0" u="none" strike="noStrike" cap="none" normalizeH="0" baseline="0" dirty="0" smtClean="0">
              <a:ln>
                <a:noFill/>
              </a:ln>
              <a:solidFill>
                <a:srgbClr val="0F5494"/>
              </a:solidFill>
              <a:effectLst/>
            </a:endParaRPr>
          </a:p>
        </p:txBody>
      </p:sp>
      <p:sp>
        <p:nvSpPr>
          <p:cNvPr id="14" name="Right Arrow 13"/>
          <p:cNvSpPr/>
          <p:nvPr/>
        </p:nvSpPr>
        <p:spPr bwMode="auto">
          <a:xfrm rot="5400000">
            <a:off x="8041783" y="5147006"/>
            <a:ext cx="369869" cy="362513"/>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
        <p:nvSpPr>
          <p:cNvPr id="15" name="Right Arrow 14"/>
          <p:cNvSpPr/>
          <p:nvPr/>
        </p:nvSpPr>
        <p:spPr bwMode="auto">
          <a:xfrm rot="5400000">
            <a:off x="5321502" y="3822994"/>
            <a:ext cx="369869" cy="362513"/>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
        <p:nvSpPr>
          <p:cNvPr id="16" name="Right Arrow 15"/>
          <p:cNvSpPr/>
          <p:nvPr/>
        </p:nvSpPr>
        <p:spPr bwMode="auto">
          <a:xfrm rot="5400000">
            <a:off x="6699108" y="3842127"/>
            <a:ext cx="369869" cy="362513"/>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
        <p:nvSpPr>
          <p:cNvPr id="17" name="Right Arrow 16"/>
          <p:cNvSpPr/>
          <p:nvPr/>
        </p:nvSpPr>
        <p:spPr bwMode="auto">
          <a:xfrm rot="5400000">
            <a:off x="8041784" y="3873154"/>
            <a:ext cx="369869" cy="362513"/>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
        <p:nvSpPr>
          <p:cNvPr id="18" name="Right Arrow 17"/>
          <p:cNvSpPr/>
          <p:nvPr/>
        </p:nvSpPr>
        <p:spPr bwMode="auto">
          <a:xfrm rot="5400000">
            <a:off x="9443351" y="3856663"/>
            <a:ext cx="369869" cy="362513"/>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
        <p:nvSpPr>
          <p:cNvPr id="19" name="Right Arrow 18"/>
          <p:cNvSpPr/>
          <p:nvPr/>
        </p:nvSpPr>
        <p:spPr bwMode="auto">
          <a:xfrm rot="5400000">
            <a:off x="10844918" y="3859111"/>
            <a:ext cx="369869" cy="362513"/>
          </a:xfrm>
          <a:prstGeom prst="rightArrow">
            <a:avLst/>
          </a:prstGeom>
          <a:solidFill>
            <a:schemeClr val="accent2"/>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
        <p:nvSpPr>
          <p:cNvPr id="20" name="Rounded Rectangle 19"/>
          <p:cNvSpPr/>
          <p:nvPr/>
        </p:nvSpPr>
        <p:spPr bwMode="auto">
          <a:xfrm>
            <a:off x="4938436" y="2697459"/>
            <a:ext cx="6676277" cy="307681"/>
          </a:xfrm>
          <a:prstGeom prst="roundRect">
            <a:avLst/>
          </a:prstGeom>
          <a:noFill/>
          <a:ln w="19050" cap="flat" cmpd="sng" algn="ctr">
            <a:solidFill>
              <a:srgbClr val="0F5494"/>
            </a:solidFill>
            <a:prstDash val="sysDash"/>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rgbClr val="0F5494"/>
                </a:solidFill>
                <a:effectLst/>
              </a:rPr>
              <a:t>5 reporting areas of the Non-Financial Reporting Directive</a:t>
            </a:r>
            <a:endParaRPr kumimoji="0" lang="en-GB" sz="1400" b="1" i="0" u="none" strike="noStrike" cap="none" normalizeH="0" dirty="0" smtClean="0">
              <a:ln>
                <a:noFill/>
              </a:ln>
              <a:solidFill>
                <a:srgbClr val="0F5494"/>
              </a:solidFill>
              <a:effectLst/>
            </a:endParaRPr>
          </a:p>
        </p:txBody>
      </p:sp>
      <p:sp>
        <p:nvSpPr>
          <p:cNvPr id="2" name="TextBox 1"/>
          <p:cNvSpPr txBox="1"/>
          <p:nvPr/>
        </p:nvSpPr>
        <p:spPr>
          <a:xfrm>
            <a:off x="323910" y="2761748"/>
            <a:ext cx="4176501" cy="2585323"/>
          </a:xfrm>
          <a:prstGeom prst="rect">
            <a:avLst/>
          </a:prstGeom>
          <a:noFill/>
        </p:spPr>
        <p:txBody>
          <a:bodyPr wrap="square" rtlCol="0">
            <a:spAutoFit/>
          </a:bodyPr>
          <a:lstStyle/>
          <a:p>
            <a:pPr marL="514350" indent="-514350">
              <a:buFont typeface="+mj-lt"/>
              <a:buAutoNum type="romanUcPeriod"/>
              <a:defRPr/>
            </a:pPr>
            <a:r>
              <a:rPr lang="en-GB" dirty="0">
                <a:solidFill>
                  <a:srgbClr val="0F5494"/>
                </a:solidFill>
              </a:rPr>
              <a:t>how climate change might affect its business model </a:t>
            </a:r>
            <a:r>
              <a:rPr lang="en-GB" i="1" dirty="0">
                <a:solidFill>
                  <a:srgbClr val="88AC2E"/>
                </a:solidFill>
              </a:rPr>
              <a:t>(physical risks of climate change, </a:t>
            </a:r>
            <a:r>
              <a:rPr lang="en-GB" i="1" dirty="0">
                <a:solidFill>
                  <a:srgbClr val="88AC2E"/>
                </a:solidFill>
                <a:sym typeface="Wingdings" panose="05000000000000000000" pitchFamily="2" charset="2"/>
              </a:rPr>
              <a:t>incl. dependencies on natural capital)</a:t>
            </a:r>
            <a:r>
              <a:rPr lang="en-GB" dirty="0">
                <a:solidFill>
                  <a:srgbClr val="0F5494"/>
                </a:solidFill>
              </a:rPr>
              <a:t>, AND </a:t>
            </a:r>
            <a:endParaRPr lang="en-US" dirty="0">
              <a:solidFill>
                <a:srgbClr val="0F5494"/>
              </a:solidFill>
            </a:endParaRPr>
          </a:p>
          <a:p>
            <a:pPr marL="514350" lvl="0" indent="-514350">
              <a:buFont typeface="+mj-lt"/>
              <a:buAutoNum type="romanUcPeriod"/>
              <a:defRPr/>
            </a:pPr>
            <a:endParaRPr lang="en-GB" dirty="0">
              <a:solidFill>
                <a:srgbClr val="0F5494"/>
              </a:solidFill>
            </a:endParaRPr>
          </a:p>
          <a:p>
            <a:pPr marL="514350" lvl="0" indent="-514350">
              <a:buFont typeface="+mj-lt"/>
              <a:buAutoNum type="romanUcPeriod"/>
              <a:defRPr/>
            </a:pPr>
            <a:r>
              <a:rPr lang="en-GB" dirty="0">
                <a:solidFill>
                  <a:srgbClr val="0F5494"/>
                </a:solidFill>
              </a:rPr>
              <a:t>how its activities might affect climate change </a:t>
            </a:r>
            <a:r>
              <a:rPr lang="en-GB" i="1" dirty="0">
                <a:solidFill>
                  <a:srgbClr val="88AC2E"/>
                </a:solidFill>
              </a:rPr>
              <a:t>(</a:t>
            </a:r>
            <a:r>
              <a:rPr lang="en-GB" i="1" dirty="0">
                <a:solidFill>
                  <a:srgbClr val="88AC2E"/>
                </a:solidFill>
                <a:sym typeface="Wingdings" panose="05000000000000000000" pitchFamily="2" charset="2"/>
              </a:rPr>
              <a:t>incl. through deforestation)</a:t>
            </a:r>
            <a:endParaRPr lang="en-GB" b="0" dirty="0" smtClean="0">
              <a:solidFill>
                <a:srgbClr val="0F5494"/>
              </a:solidFill>
            </a:endParaRPr>
          </a:p>
        </p:txBody>
      </p:sp>
    </p:spTree>
    <p:extLst>
      <p:ext uri="{BB962C8B-B14F-4D97-AF65-F5344CB8AC3E}">
        <p14:creationId xmlns:p14="http://schemas.microsoft.com/office/powerpoint/2010/main" val="4268523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3050" y="1647259"/>
            <a:ext cx="11585598" cy="4801076"/>
          </a:xfrm>
        </p:spPr>
        <p:txBody>
          <a:bodyPr/>
          <a:lstStyle/>
          <a:p>
            <a:pPr>
              <a:lnSpc>
                <a:spcPct val="114000"/>
              </a:lnSpc>
              <a:spcBef>
                <a:spcPts val="1000"/>
              </a:spcBef>
            </a:pPr>
            <a:r>
              <a:rPr lang="en-IE" sz="2000" b="0" dirty="0"/>
              <a:t>F</a:t>
            </a:r>
            <a:r>
              <a:rPr lang="en-IE" sz="2000" b="0" dirty="0" smtClean="0"/>
              <a:t>inancial products addressed at </a:t>
            </a:r>
            <a:r>
              <a:rPr lang="en-IE" sz="2000" dirty="0" smtClean="0"/>
              <a:t>retail investors</a:t>
            </a:r>
          </a:p>
          <a:p>
            <a:pPr>
              <a:lnSpc>
                <a:spcPct val="114000"/>
              </a:lnSpc>
              <a:spcBef>
                <a:spcPts val="1000"/>
              </a:spcBef>
            </a:pPr>
            <a:r>
              <a:rPr lang="fr-BE" sz="2000" b="0" dirty="0" smtClean="0"/>
              <a:t>The </a:t>
            </a:r>
            <a:r>
              <a:rPr lang="fr-BE" sz="2000" dirty="0" err="1" smtClean="0"/>
              <a:t>current</a:t>
            </a:r>
            <a:r>
              <a:rPr lang="fr-BE" sz="2000" dirty="0" smtClean="0"/>
              <a:t> </a:t>
            </a:r>
            <a:r>
              <a:rPr lang="fr-BE" sz="2000" dirty="0" err="1" smtClean="0"/>
              <a:t>proposal</a:t>
            </a:r>
            <a:r>
              <a:rPr lang="fr-BE" sz="2000" dirty="0" smtClean="0"/>
              <a:t> </a:t>
            </a:r>
            <a:r>
              <a:rPr lang="fr-BE" sz="2000" b="0" dirty="0" err="1" smtClean="0"/>
              <a:t>defines</a:t>
            </a:r>
            <a:r>
              <a:rPr lang="fr-BE" sz="2000" b="0" dirty="0" smtClean="0"/>
              <a:t> a green </a:t>
            </a:r>
            <a:r>
              <a:rPr lang="fr-BE" sz="2000" b="0" dirty="0" err="1" smtClean="0"/>
              <a:t>fund</a:t>
            </a:r>
            <a:r>
              <a:rPr lang="fr-BE" sz="2000" b="0" dirty="0" smtClean="0"/>
              <a:t> as a </a:t>
            </a:r>
            <a:r>
              <a:rPr lang="fr-BE" sz="2000" b="0" dirty="0" err="1" smtClean="0"/>
              <a:t>fund</a:t>
            </a:r>
            <a:r>
              <a:rPr lang="fr-BE" sz="2000" b="0" dirty="0" smtClean="0"/>
              <a:t> </a:t>
            </a:r>
            <a:r>
              <a:rPr lang="fr-BE" sz="2000" b="0" dirty="0" err="1" smtClean="0"/>
              <a:t>that</a:t>
            </a:r>
            <a:r>
              <a:rPr lang="fr-BE" sz="2000" b="0" dirty="0" smtClean="0"/>
              <a:t> </a:t>
            </a:r>
            <a:r>
              <a:rPr lang="fr-BE" sz="2000" b="0" dirty="0" err="1" smtClean="0"/>
              <a:t>invests</a:t>
            </a:r>
            <a:r>
              <a:rPr lang="fr-BE" sz="2000" b="0" dirty="0" smtClean="0"/>
              <a:t> in green </a:t>
            </a:r>
            <a:r>
              <a:rPr lang="fr-BE" sz="2000" b="0" dirty="0" err="1" smtClean="0"/>
              <a:t>companies</a:t>
            </a:r>
            <a:r>
              <a:rPr lang="fr-BE" sz="2000" b="0" dirty="0" smtClean="0"/>
              <a:t>, i.e. </a:t>
            </a:r>
            <a:r>
              <a:rPr lang="fr-BE" sz="2000" b="0" dirty="0" err="1" smtClean="0"/>
              <a:t>companies</a:t>
            </a:r>
            <a:r>
              <a:rPr lang="fr-BE" sz="2000" b="0" dirty="0" smtClean="0"/>
              <a:t> </a:t>
            </a:r>
            <a:r>
              <a:rPr lang="fr-BE" sz="2000" b="0" dirty="0" err="1" smtClean="0"/>
              <a:t>with</a:t>
            </a:r>
            <a:r>
              <a:rPr lang="fr-BE" sz="2000" b="0" dirty="0" smtClean="0"/>
              <a:t> green </a:t>
            </a:r>
            <a:r>
              <a:rPr lang="fr-BE" sz="2000" b="0" dirty="0" err="1" smtClean="0"/>
              <a:t>activities</a:t>
            </a:r>
            <a:endParaRPr lang="fr-BE" sz="2000" b="0" dirty="0" smtClean="0"/>
          </a:p>
          <a:p>
            <a:pPr>
              <a:lnSpc>
                <a:spcPct val="114000"/>
              </a:lnSpc>
              <a:spcBef>
                <a:spcPts val="1000"/>
              </a:spcBef>
            </a:pPr>
            <a:r>
              <a:rPr lang="fr-BE" sz="2000" b="0" dirty="0" err="1" smtClean="0"/>
              <a:t>Focuses</a:t>
            </a:r>
            <a:r>
              <a:rPr lang="fr-BE" sz="2000" b="0" dirty="0" smtClean="0"/>
              <a:t> on </a:t>
            </a:r>
            <a:r>
              <a:rPr lang="fr-BE" sz="2000" b="0" dirty="0" err="1" smtClean="0"/>
              <a:t>defining</a:t>
            </a:r>
            <a:r>
              <a:rPr lang="fr-BE" sz="2000" b="0" dirty="0" smtClean="0"/>
              <a:t> </a:t>
            </a:r>
            <a:r>
              <a:rPr lang="fr-BE" sz="2000" dirty="0" err="1" smtClean="0"/>
              <a:t>thresholds</a:t>
            </a:r>
            <a:r>
              <a:rPr lang="fr-BE" sz="2000" dirty="0" smtClean="0"/>
              <a:t> </a:t>
            </a:r>
            <a:r>
              <a:rPr lang="fr-BE" sz="2000" b="0" dirty="0" smtClean="0"/>
              <a:t>for green </a:t>
            </a:r>
            <a:r>
              <a:rPr lang="fr-BE" sz="2000" b="0" dirty="0" err="1" smtClean="0"/>
              <a:t>activities</a:t>
            </a:r>
            <a:r>
              <a:rPr lang="fr-BE" sz="2000" b="0" dirty="0" smtClean="0"/>
              <a:t> at </a:t>
            </a:r>
            <a:r>
              <a:rPr lang="fr-BE" sz="2000" b="0" dirty="0" err="1" smtClean="0"/>
              <a:t>company</a:t>
            </a:r>
            <a:r>
              <a:rPr lang="fr-BE" sz="2000" b="0" dirty="0" smtClean="0"/>
              <a:t> and at </a:t>
            </a:r>
            <a:r>
              <a:rPr lang="fr-BE" sz="2000" b="0" dirty="0" err="1" smtClean="0"/>
              <a:t>investment</a:t>
            </a:r>
            <a:r>
              <a:rPr lang="fr-BE" sz="2000" b="0" dirty="0" smtClean="0"/>
              <a:t> portfolio </a:t>
            </a:r>
            <a:r>
              <a:rPr lang="fr-BE" sz="2000" b="0" dirty="0" err="1" smtClean="0"/>
              <a:t>level</a:t>
            </a:r>
            <a:r>
              <a:rPr lang="fr-BE" sz="2000" b="0" dirty="0"/>
              <a:t> </a:t>
            </a:r>
            <a:r>
              <a:rPr lang="fr-BE" sz="2000" b="0" dirty="0" smtClean="0"/>
              <a:t>(</a:t>
            </a:r>
            <a:r>
              <a:rPr lang="fr-BE" sz="2000" b="0" dirty="0" err="1" smtClean="0"/>
              <a:t>e.g</a:t>
            </a:r>
            <a:r>
              <a:rPr lang="fr-BE" sz="2000" b="0" dirty="0" smtClean="0"/>
              <a:t>. 70% of portfolio must relate to green </a:t>
            </a:r>
            <a:r>
              <a:rPr lang="fr-BE" sz="2000" b="0" dirty="0" err="1" smtClean="0"/>
              <a:t>activities</a:t>
            </a:r>
            <a:r>
              <a:rPr lang="fr-BE" sz="2000" b="0" dirty="0" smtClean="0"/>
              <a:t>)</a:t>
            </a:r>
          </a:p>
          <a:p>
            <a:pPr>
              <a:lnSpc>
                <a:spcPct val="114000"/>
              </a:lnSpc>
              <a:spcBef>
                <a:spcPts val="1000"/>
              </a:spcBef>
            </a:pPr>
            <a:r>
              <a:rPr lang="fr-BE" sz="2000" b="0" dirty="0" err="1" smtClean="0"/>
              <a:t>Process</a:t>
            </a:r>
            <a:r>
              <a:rPr lang="fr-BE" sz="2000" b="0" dirty="0" smtClean="0"/>
              <a:t>: </a:t>
            </a:r>
          </a:p>
          <a:p>
            <a:pPr lvl="1">
              <a:lnSpc>
                <a:spcPct val="114000"/>
              </a:lnSpc>
              <a:spcBef>
                <a:spcPts val="1000"/>
              </a:spcBef>
            </a:pPr>
            <a:r>
              <a:rPr lang="en-IE" sz="1800" b="0" dirty="0"/>
              <a:t>JRC is </a:t>
            </a:r>
            <a:r>
              <a:rPr lang="en-IE" sz="1800" b="0" dirty="0" smtClean="0"/>
              <a:t>doing the technical work, under </a:t>
            </a:r>
            <a:r>
              <a:rPr lang="en-IE" sz="1800" b="0" dirty="0"/>
              <a:t>DG ENV and DG FISMA </a:t>
            </a:r>
            <a:r>
              <a:rPr lang="en-IE" sz="1800" b="0" dirty="0" smtClean="0"/>
              <a:t>leadership</a:t>
            </a:r>
            <a:endParaRPr lang="fr-BE" sz="1800" b="0" dirty="0" smtClean="0"/>
          </a:p>
          <a:p>
            <a:pPr lvl="1">
              <a:lnSpc>
                <a:spcPct val="114000"/>
              </a:lnSpc>
              <a:spcBef>
                <a:spcPts val="1000"/>
              </a:spcBef>
            </a:pPr>
            <a:r>
              <a:rPr lang="fr-BE" sz="1800" b="0" dirty="0" smtClean="0"/>
              <a:t>Transparent and multi-</a:t>
            </a:r>
            <a:r>
              <a:rPr lang="fr-BE" sz="1800" b="0" dirty="0" err="1" smtClean="0"/>
              <a:t>stakeholder</a:t>
            </a:r>
            <a:r>
              <a:rPr lang="fr-BE" sz="1800" b="0" dirty="0" smtClean="0"/>
              <a:t> (</a:t>
            </a:r>
            <a:r>
              <a:rPr lang="fr-BE" sz="1800" b="0" dirty="0" err="1" smtClean="0"/>
              <a:t>Annex</a:t>
            </a:r>
            <a:r>
              <a:rPr lang="fr-BE" sz="1800" b="0" dirty="0" smtClean="0"/>
              <a:t> I of EU Ecolabel </a:t>
            </a:r>
            <a:r>
              <a:rPr lang="fr-BE" sz="1800" b="0" dirty="0" err="1" smtClean="0"/>
              <a:t>Regulation</a:t>
            </a:r>
            <a:r>
              <a:rPr lang="fr-BE" sz="1800" b="0" dirty="0" smtClean="0"/>
              <a:t>)</a:t>
            </a:r>
          </a:p>
          <a:p>
            <a:pPr lvl="1">
              <a:lnSpc>
                <a:spcPct val="114000"/>
              </a:lnSpc>
              <a:spcBef>
                <a:spcPts val="1000"/>
              </a:spcBef>
            </a:pPr>
            <a:r>
              <a:rPr lang="fr-BE" sz="1800" b="0" dirty="0" smtClean="0"/>
              <a:t>First </a:t>
            </a:r>
            <a:r>
              <a:rPr lang="fr-BE" sz="1800" b="0" dirty="0" err="1" smtClean="0"/>
              <a:t>stakeholder</a:t>
            </a:r>
            <a:r>
              <a:rPr lang="fr-BE" sz="1800" b="0" dirty="0" smtClean="0"/>
              <a:t> meeting in April 2019</a:t>
            </a:r>
          </a:p>
          <a:p>
            <a:pPr lvl="1">
              <a:lnSpc>
                <a:spcPct val="114000"/>
              </a:lnSpc>
              <a:spcBef>
                <a:spcPts val="1000"/>
              </a:spcBef>
            </a:pPr>
            <a:r>
              <a:rPr lang="fr-BE" sz="1800" b="0" dirty="0" smtClean="0"/>
              <a:t>Adoption </a:t>
            </a:r>
            <a:r>
              <a:rPr lang="fr-BE" sz="1800" b="0" dirty="0" err="1" smtClean="0"/>
              <a:t>foreseen</a:t>
            </a:r>
            <a:r>
              <a:rPr lang="fr-BE" sz="1800" b="0" dirty="0" smtClean="0"/>
              <a:t> in Q3 2020</a:t>
            </a:r>
            <a:endParaRPr lang="en-GB" dirty="0" smtClean="0"/>
          </a:p>
          <a:p>
            <a:endParaRPr lang="fr-BE" sz="2600" b="0" dirty="0" smtClean="0"/>
          </a:p>
        </p:txBody>
      </p:sp>
      <p:sp>
        <p:nvSpPr>
          <p:cNvPr id="2" name="Title 1">
            <a:extLst>
              <a:ext uri="{FF2B5EF4-FFF2-40B4-BE49-F238E27FC236}">
                <a16:creationId xmlns:a16="http://schemas.microsoft.com/office/drawing/2014/main" id="{44F16717-92AD-4993-9995-91C5488E95C9}"/>
              </a:ext>
            </a:extLst>
          </p:cNvPr>
          <p:cNvSpPr>
            <a:spLocks noGrp="1"/>
          </p:cNvSpPr>
          <p:nvPr>
            <p:ph type="title"/>
          </p:nvPr>
        </p:nvSpPr>
        <p:spPr/>
        <p:txBody>
          <a:bodyPr/>
          <a:lstStyle/>
          <a:p>
            <a:r>
              <a:rPr lang="en-GB" dirty="0" smtClean="0"/>
              <a:t>EU Ecolabel on Financial Products</a:t>
            </a:r>
            <a:endParaRPr lang="en-GB" dirty="0"/>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94808" y="444234"/>
            <a:ext cx="1528257" cy="1528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872160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elements of the EU Green Bond Standard</a:t>
            </a:r>
          </a:p>
        </p:txBody>
      </p:sp>
      <p:sp>
        <p:nvSpPr>
          <p:cNvPr id="43" name="Rechteck 15">
            <a:extLst>
              <a:ext uri="{FF2B5EF4-FFF2-40B4-BE49-F238E27FC236}">
                <a16:creationId xmlns:a16="http://schemas.microsoft.com/office/drawing/2014/main" id="{3ADF97D3-14E6-4A82-B700-98BDBB7E938F}"/>
              </a:ext>
            </a:extLst>
          </p:cNvPr>
          <p:cNvSpPr/>
          <p:nvPr/>
        </p:nvSpPr>
        <p:spPr>
          <a:xfrm>
            <a:off x="541284" y="994931"/>
            <a:ext cx="2026324" cy="2088232"/>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Green projects</a:t>
            </a:r>
          </a:p>
        </p:txBody>
      </p:sp>
      <p:sp>
        <p:nvSpPr>
          <p:cNvPr id="47" name="Rechteck 15">
            <a:extLst>
              <a:ext uri="{FF2B5EF4-FFF2-40B4-BE49-F238E27FC236}">
                <a16:creationId xmlns:a16="http://schemas.microsoft.com/office/drawing/2014/main" id="{3ADF97D3-14E6-4A82-B700-98BDBB7E938F}"/>
              </a:ext>
            </a:extLst>
          </p:cNvPr>
          <p:cNvSpPr/>
          <p:nvPr/>
        </p:nvSpPr>
        <p:spPr>
          <a:xfrm>
            <a:off x="531196" y="5226095"/>
            <a:ext cx="2036413" cy="860740"/>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Verification</a:t>
            </a:r>
          </a:p>
        </p:txBody>
      </p:sp>
      <p:sp>
        <p:nvSpPr>
          <p:cNvPr id="51" name="Rechteck 15">
            <a:extLst>
              <a:ext uri="{FF2B5EF4-FFF2-40B4-BE49-F238E27FC236}">
                <a16:creationId xmlns:a16="http://schemas.microsoft.com/office/drawing/2014/main" id="{3ADF97D3-14E6-4A82-B700-98BDBB7E938F}"/>
              </a:ext>
            </a:extLst>
          </p:cNvPr>
          <p:cNvSpPr/>
          <p:nvPr/>
        </p:nvSpPr>
        <p:spPr>
          <a:xfrm>
            <a:off x="531196" y="3147786"/>
            <a:ext cx="2038119" cy="948632"/>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Green bond framework</a:t>
            </a:r>
          </a:p>
        </p:txBody>
      </p:sp>
      <p:sp>
        <p:nvSpPr>
          <p:cNvPr id="53" name="Rechteck 15">
            <a:extLst>
              <a:ext uri="{FF2B5EF4-FFF2-40B4-BE49-F238E27FC236}">
                <a16:creationId xmlns:a16="http://schemas.microsoft.com/office/drawing/2014/main" id="{3ADF97D3-14E6-4A82-B700-98BDBB7E938F}"/>
              </a:ext>
            </a:extLst>
          </p:cNvPr>
          <p:cNvSpPr/>
          <p:nvPr/>
        </p:nvSpPr>
        <p:spPr>
          <a:xfrm>
            <a:off x="541707" y="4189062"/>
            <a:ext cx="2025902" cy="949226"/>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a:ea typeface="+mn-ea"/>
                <a:cs typeface="+mn-cs"/>
              </a:rPr>
              <a:t>Reporting</a:t>
            </a:r>
            <a:endParaRPr kumimoji="0" lang="en-US" sz="1600" b="1" i="0" u="none" strike="noStrike" kern="1200" cap="none" spc="0" normalizeH="0" baseline="0" noProof="0" dirty="0">
              <a:ln>
                <a:noFill/>
              </a:ln>
              <a:solidFill>
                <a:srgbClr val="FFFFFF"/>
              </a:solidFill>
              <a:effectLst/>
              <a:uLnTx/>
              <a:uFillTx/>
              <a:latin typeface="Verdana"/>
              <a:ea typeface="+mn-ea"/>
              <a:cs typeface="+mn-cs"/>
            </a:endParaRPr>
          </a:p>
        </p:txBody>
      </p:sp>
      <p:sp>
        <p:nvSpPr>
          <p:cNvPr id="26" name="Rectangle 25"/>
          <p:cNvSpPr/>
          <p:nvPr/>
        </p:nvSpPr>
        <p:spPr>
          <a:xfrm>
            <a:off x="2693032" y="994931"/>
            <a:ext cx="9019593" cy="2088232"/>
          </a:xfrm>
          <a:prstGeom prst="rect">
            <a:avLst/>
          </a:prstGeom>
          <a:solidFill>
            <a:srgbClr val="DCE8BB"/>
          </a:solidFill>
          <a:ln>
            <a:solidFill>
              <a:srgbClr val="88AC2E"/>
            </a:solidFill>
          </a:ln>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l" defTabSz="914400" rtl="0" eaLnBrk="1" fontAlgn="base" latinLnBrk="0" hangingPunct="1">
              <a:lnSpc>
                <a:spcPct val="100000"/>
              </a:lnSpc>
              <a:spcBef>
                <a:spcPts val="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Alignment with the environmental objectives and technical screening criteria as defined in the </a:t>
            </a:r>
            <a:r>
              <a:rPr kumimoji="0" lang="en-US" sz="1400" b="1" i="0" u="none" strike="noStrike" kern="1200" cap="none" spc="0" normalizeH="0" baseline="0" noProof="0" dirty="0">
                <a:ln>
                  <a:noFill/>
                </a:ln>
                <a:solidFill>
                  <a:srgbClr val="000000"/>
                </a:solidFill>
                <a:effectLst/>
                <a:uLnTx/>
                <a:uFillTx/>
                <a:latin typeface="Verdana"/>
                <a:ea typeface="+mn-ea"/>
                <a:cs typeface="+mn-cs"/>
              </a:rPr>
              <a:t>EU taxonomy </a:t>
            </a:r>
          </a:p>
          <a:p>
            <a:pPr marL="285750" marR="0" lvl="0" indent="-285750" algn="l" defTabSz="914400" rtl="0" eaLnBrk="1" fontAlgn="base" latinLnBrk="0" hangingPunct="1">
              <a:lnSpc>
                <a:spcPct val="100000"/>
              </a:lnSpc>
              <a:spcBef>
                <a:spcPts val="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Physical or financial assets, tangible or intangible: any capital expenditure and selected operating expenditure such as maintenance costs related to green assets that either increase the lifetime or the value of the assets, as well as research and development costs, and  relevant public investments and public subsidies for sovereign and sub-sovereigns </a:t>
            </a:r>
          </a:p>
          <a:p>
            <a:pPr marL="285750" marR="0" lvl="0" indent="-285750" algn="l" defTabSz="914400" rtl="0" eaLnBrk="1" fontAlgn="base" latinLnBrk="0" hangingPunct="1">
              <a:lnSpc>
                <a:spcPct val="100000"/>
              </a:lnSpc>
              <a:spcBef>
                <a:spcPts val="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Green assets qualify without a lookback period, and eligible green operating expenditure shall qualify with a maximum of three years lookback</a:t>
            </a:r>
          </a:p>
          <a:p>
            <a:pPr marL="285750" marR="0" lvl="0" indent="-285750" algn="l" defTabSz="914400" rtl="0" eaLnBrk="1" fontAlgn="base" latinLnBrk="0" hangingPunct="1">
              <a:lnSpc>
                <a:spcPct val="100000"/>
              </a:lnSpc>
              <a:spcBef>
                <a:spcPts val="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The use of proceeds is specified either in the prospectus or in the final terms of the bond </a:t>
            </a:r>
          </a:p>
        </p:txBody>
      </p:sp>
      <p:sp>
        <p:nvSpPr>
          <p:cNvPr id="54" name="Rectangle 53"/>
          <p:cNvSpPr/>
          <p:nvPr/>
        </p:nvSpPr>
        <p:spPr>
          <a:xfrm>
            <a:off x="2693033" y="3157311"/>
            <a:ext cx="9021754" cy="948632"/>
          </a:xfrm>
          <a:prstGeom prst="rect">
            <a:avLst/>
          </a:prstGeom>
          <a:solidFill>
            <a:srgbClr val="DCE8BB"/>
          </a:solidFill>
          <a:ln>
            <a:solidFill>
              <a:srgbClr val="88AC2E"/>
            </a:solidFill>
          </a:ln>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l" defTabSz="914400" rtl="0" eaLnBrk="1" fontAlgn="base" latinLnBrk="0" hangingPunct="1">
              <a:lnSpc>
                <a:spcPct val="100000"/>
              </a:lnSpc>
              <a:spcBef>
                <a:spcPts val="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Document explaining issuer’s alignment with the EU taxonomy and environmental objectives, green bond strategy,  project selection, methodologies and processes for allocation and impact reporting of the Green bond or Green Bond program</a:t>
            </a:r>
          </a:p>
          <a:p>
            <a:pPr marL="285750" marR="0" lvl="0" indent="-285750" algn="l" defTabSz="914400" rtl="0" eaLnBrk="1" fontAlgn="base" latinLnBrk="0" hangingPunct="1">
              <a:lnSpc>
                <a:spcPct val="100000"/>
              </a:lnSpc>
              <a:spcBef>
                <a:spcPts val="0"/>
              </a:spcBef>
              <a:spcAft>
                <a:spcPts val="2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The issuer must produce it when confirming the alignment with the EU Green Bonds standard</a:t>
            </a:r>
          </a:p>
        </p:txBody>
      </p:sp>
      <p:sp>
        <p:nvSpPr>
          <p:cNvPr id="55" name="Rectangle 54"/>
          <p:cNvSpPr/>
          <p:nvPr/>
        </p:nvSpPr>
        <p:spPr>
          <a:xfrm>
            <a:off x="2693032" y="4189062"/>
            <a:ext cx="9021238" cy="949226"/>
          </a:xfrm>
          <a:prstGeom prst="rect">
            <a:avLst/>
          </a:prstGeom>
          <a:solidFill>
            <a:srgbClr val="DCE8BB"/>
          </a:solidFill>
          <a:ln>
            <a:solidFill>
              <a:srgbClr val="88AC2E"/>
            </a:solidFill>
          </a:ln>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Allocation and</a:t>
            </a:r>
            <a:r>
              <a:rPr kumimoji="0" lang="en-US" sz="1400" b="1" i="0" u="none" strike="noStrike" kern="1200" cap="none" spc="0" normalizeH="0" baseline="0" noProof="0" dirty="0">
                <a:ln>
                  <a:noFill/>
                </a:ln>
                <a:solidFill>
                  <a:srgbClr val="000000"/>
                </a:solidFill>
                <a:effectLst/>
                <a:uLnTx/>
                <a:uFillTx/>
                <a:latin typeface="Verdana"/>
                <a:ea typeface="+mn-ea"/>
                <a:cs typeface="+mn-cs"/>
              </a:rPr>
              <a:t> </a:t>
            </a:r>
            <a:r>
              <a:rPr kumimoji="0" lang="en-US" sz="1400" b="0" i="0" u="none" strike="noStrike" kern="1200" cap="none" spc="0" normalizeH="0" baseline="0" noProof="0" dirty="0">
                <a:ln>
                  <a:noFill/>
                </a:ln>
                <a:solidFill>
                  <a:srgbClr val="000000"/>
                </a:solidFill>
                <a:effectLst/>
                <a:uLnTx/>
                <a:uFillTx/>
                <a:latin typeface="Verdana"/>
                <a:ea typeface="+mn-ea"/>
                <a:cs typeface="+mn-cs"/>
              </a:rPr>
              <a:t>I</a:t>
            </a:r>
            <a:r>
              <a:rPr kumimoji="0" lang="en-US" sz="1400" b="0" i="0" u="none" strike="noStrike" kern="1200" cap="none" spc="0" normalizeH="0" baseline="0" noProof="0" dirty="0" err="1">
                <a:ln>
                  <a:noFill/>
                </a:ln>
                <a:solidFill>
                  <a:srgbClr val="000000"/>
                </a:solidFill>
                <a:effectLst/>
                <a:uLnTx/>
                <a:uFillTx/>
                <a:latin typeface="Verdana"/>
                <a:ea typeface="+mn-ea"/>
                <a:cs typeface="+mn-cs"/>
              </a:rPr>
              <a:t>mpact</a:t>
            </a:r>
            <a:r>
              <a:rPr kumimoji="0" lang="en-US" sz="1400" b="0" i="0" u="none" strike="noStrike" kern="1200" cap="none" spc="0" normalizeH="0" baseline="0" noProof="0" dirty="0">
                <a:ln>
                  <a:noFill/>
                </a:ln>
                <a:solidFill>
                  <a:srgbClr val="000000"/>
                </a:solidFill>
                <a:effectLst/>
                <a:uLnTx/>
                <a:uFillTx/>
                <a:latin typeface="Verdana"/>
                <a:ea typeface="+mn-ea"/>
                <a:cs typeface="+mn-cs"/>
              </a:rPr>
              <a:t> reporting become mandatory</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Allocation report needs to be published annually until full allocation of the bond proceeds, and Impact report at least once at the full allocation, and both reports thereafter, in case of any material change. </a:t>
            </a:r>
          </a:p>
        </p:txBody>
      </p:sp>
      <p:sp>
        <p:nvSpPr>
          <p:cNvPr id="56" name="Rectangle 55"/>
          <p:cNvSpPr/>
          <p:nvPr/>
        </p:nvSpPr>
        <p:spPr>
          <a:xfrm>
            <a:off x="2693032" y="5224273"/>
            <a:ext cx="9025177" cy="872716"/>
          </a:xfrm>
          <a:prstGeom prst="rect">
            <a:avLst/>
          </a:prstGeom>
          <a:solidFill>
            <a:srgbClr val="DCE8BB"/>
          </a:solidFill>
          <a:ln>
            <a:solidFill>
              <a:srgbClr val="88AC2E"/>
            </a:solidFill>
          </a:ln>
        </p:spPr>
        <p:style>
          <a:lnRef idx="1">
            <a:schemeClr val="accent1"/>
          </a:lnRef>
          <a:fillRef idx="3">
            <a:schemeClr val="accent1"/>
          </a:fillRef>
          <a:effectRef idx="2">
            <a:schemeClr val="accent1"/>
          </a:effectRef>
          <a:fontRef idx="minor">
            <a:schemeClr val="lt1"/>
          </a:fontRef>
        </p:style>
        <p:txBody>
          <a:bodyPr rtlCol="0" anchor="ct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Issuers shall appoint an external verifier that needs to be accredited</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Verification applies (</a:t>
            </a:r>
            <a:r>
              <a:rPr kumimoji="0" lang="en-US" sz="1400" b="0" i="0" u="none" strike="noStrike" kern="1200" cap="none" spc="0" normalizeH="0" baseline="0" noProof="0" dirty="0" err="1">
                <a:ln>
                  <a:noFill/>
                </a:ln>
                <a:solidFill>
                  <a:srgbClr val="000000"/>
                </a:solidFill>
                <a:effectLst/>
                <a:uLnTx/>
                <a:uFillTx/>
                <a:latin typeface="Verdana"/>
                <a:ea typeface="+mn-ea"/>
                <a:cs typeface="+mn-cs"/>
              </a:rPr>
              <a:t>i</a:t>
            </a:r>
            <a:r>
              <a:rPr kumimoji="0" lang="en-US" sz="1400" b="0" i="0" u="none" strike="noStrike" kern="1200" cap="none" spc="0" normalizeH="0" baseline="0" noProof="0" dirty="0">
                <a:ln>
                  <a:noFill/>
                </a:ln>
                <a:solidFill>
                  <a:srgbClr val="000000"/>
                </a:solidFill>
                <a:effectLst/>
                <a:uLnTx/>
                <a:uFillTx/>
                <a:latin typeface="Verdana"/>
                <a:ea typeface="+mn-ea"/>
                <a:cs typeface="+mn-cs"/>
              </a:rPr>
              <a:t>) to the Green Bond Framework and</a:t>
            </a:r>
            <a:r>
              <a:rPr kumimoji="0" lang="en-US" sz="1400" b="1" i="0" u="none" strike="noStrike" kern="1200" cap="none" spc="0" normalizeH="0" baseline="0" noProof="0" dirty="0">
                <a:ln>
                  <a:noFill/>
                </a:ln>
                <a:solidFill>
                  <a:srgbClr val="000000"/>
                </a:solidFill>
                <a:effectLst/>
                <a:uLnTx/>
                <a:uFillTx/>
                <a:latin typeface="Verdana"/>
                <a:ea typeface="+mn-ea"/>
                <a:cs typeface="+mn-cs"/>
              </a:rPr>
              <a:t> </a:t>
            </a:r>
            <a:r>
              <a:rPr kumimoji="0" lang="en-US" sz="1400" b="0" i="0" u="none" strike="noStrike" kern="1200" cap="none" spc="0" normalizeH="0" baseline="0" noProof="0" dirty="0">
                <a:ln>
                  <a:noFill/>
                </a:ln>
                <a:solidFill>
                  <a:srgbClr val="000000"/>
                </a:solidFill>
                <a:effectLst/>
                <a:uLnTx/>
                <a:uFillTx/>
                <a:latin typeface="Verdana"/>
                <a:ea typeface="+mn-ea"/>
                <a:cs typeface="+mn-cs"/>
              </a:rPr>
              <a:t>(ii) to the Allocation Reporting</a:t>
            </a:r>
          </a:p>
        </p:txBody>
      </p:sp>
    </p:spTree>
    <p:extLst>
      <p:ext uri="{BB962C8B-B14F-4D97-AF65-F5344CB8AC3E}">
        <p14:creationId xmlns:p14="http://schemas.microsoft.com/office/powerpoint/2010/main" val="380205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Gerader Verbinder 28">
            <a:extLst>
              <a:ext uri="{FF2B5EF4-FFF2-40B4-BE49-F238E27FC236}">
                <a16:creationId xmlns:a16="http://schemas.microsoft.com/office/drawing/2014/main" id="{6A0BFC39-00ED-486B-800E-65BF7B64E808}"/>
              </a:ext>
            </a:extLst>
          </p:cNvPr>
          <p:cNvCxnSpPr>
            <a:cxnSpLocks/>
            <a:endCxn id="39" idx="0"/>
          </p:cNvCxnSpPr>
          <p:nvPr/>
        </p:nvCxnSpPr>
        <p:spPr>
          <a:xfrm>
            <a:off x="1198809" y="1976032"/>
            <a:ext cx="0" cy="1308984"/>
          </a:xfrm>
          <a:prstGeom prst="line">
            <a:avLst/>
          </a:prstGeom>
          <a:ln>
            <a:solidFill>
              <a:srgbClr val="AFC675"/>
            </a:solidFill>
          </a:ln>
        </p:spPr>
        <p:style>
          <a:lnRef idx="1">
            <a:schemeClr val="accent1"/>
          </a:lnRef>
          <a:fillRef idx="0">
            <a:schemeClr val="accent1"/>
          </a:fillRef>
          <a:effectRef idx="0">
            <a:schemeClr val="accent1"/>
          </a:effectRef>
          <a:fontRef idx="minor">
            <a:schemeClr val="tx1"/>
          </a:fontRef>
        </p:style>
      </p:cxnSp>
      <p:sp>
        <p:nvSpPr>
          <p:cNvPr id="31" name="Pfeil: nach unten 30">
            <a:extLst>
              <a:ext uri="{FF2B5EF4-FFF2-40B4-BE49-F238E27FC236}">
                <a16:creationId xmlns:a16="http://schemas.microsoft.com/office/drawing/2014/main" id="{6724D166-2C80-4A57-AE0B-4D2ECD0387D0}"/>
              </a:ext>
            </a:extLst>
          </p:cNvPr>
          <p:cNvSpPr/>
          <p:nvPr/>
        </p:nvSpPr>
        <p:spPr>
          <a:xfrm rot="16200000">
            <a:off x="6022286" y="-2004049"/>
            <a:ext cx="419101" cy="10929533"/>
          </a:xfrm>
          <a:prstGeom prst="downArrow">
            <a:avLst/>
          </a:prstGeom>
          <a:solidFill>
            <a:srgbClr val="173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Ellipse 38">
            <a:extLst>
              <a:ext uri="{FF2B5EF4-FFF2-40B4-BE49-F238E27FC236}">
                <a16:creationId xmlns:a16="http://schemas.microsoft.com/office/drawing/2014/main" id="{7F4910C3-0C39-45B9-9512-6D82C746FCB7}"/>
              </a:ext>
            </a:extLst>
          </p:cNvPr>
          <p:cNvSpPr/>
          <p:nvPr/>
        </p:nvSpPr>
        <p:spPr>
          <a:xfrm>
            <a:off x="1054809" y="3285016"/>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40" name="Rechteck 39">
            <a:extLst>
              <a:ext uri="{FF2B5EF4-FFF2-40B4-BE49-F238E27FC236}">
                <a16:creationId xmlns:a16="http://schemas.microsoft.com/office/drawing/2014/main" id="{5CE85CE9-C8E4-4D89-806E-C6BAFC3EA0FB}"/>
              </a:ext>
            </a:extLst>
          </p:cNvPr>
          <p:cNvSpPr/>
          <p:nvPr/>
        </p:nvSpPr>
        <p:spPr>
          <a:xfrm>
            <a:off x="676872" y="2963934"/>
            <a:ext cx="1538076" cy="276999"/>
          </a:xfrm>
          <a:prstGeom prst="rect">
            <a:avLst/>
          </a:prstGeom>
        </p:spPr>
        <p:txBody>
          <a:bodyPr wrap="square">
            <a:spAutoFit/>
          </a:bodyPr>
          <a:lstStyle/>
          <a:p>
            <a:pPr algn="ctr"/>
            <a:r>
              <a:rPr lang="en-US" sz="1200" dirty="0">
                <a:solidFill>
                  <a:srgbClr val="002060"/>
                </a:solidFill>
                <a:latin typeface="+mj-lt"/>
              </a:rPr>
              <a:t>December 2015</a:t>
            </a:r>
          </a:p>
        </p:txBody>
      </p:sp>
      <p:sp>
        <p:nvSpPr>
          <p:cNvPr id="45" name="Rechteck 44">
            <a:extLst>
              <a:ext uri="{FF2B5EF4-FFF2-40B4-BE49-F238E27FC236}">
                <a16:creationId xmlns:a16="http://schemas.microsoft.com/office/drawing/2014/main" id="{8668B562-C62B-4A2B-8056-028DD9D8C2F1}"/>
              </a:ext>
            </a:extLst>
          </p:cNvPr>
          <p:cNvSpPr/>
          <p:nvPr/>
        </p:nvSpPr>
        <p:spPr>
          <a:xfrm>
            <a:off x="310376" y="1268760"/>
            <a:ext cx="1969200" cy="707272"/>
          </a:xfrm>
          <a:prstGeom prst="rect">
            <a:avLst/>
          </a:prstGeom>
          <a:solidFill>
            <a:schemeClr val="bg1">
              <a:lumMod val="9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i="1" dirty="0">
                <a:solidFill>
                  <a:schemeClr val="tx1"/>
                </a:solidFill>
              </a:rPr>
              <a:t>Paris Agreement</a:t>
            </a:r>
            <a:endParaRPr lang="en-US" sz="1400" b="0" i="1" dirty="0">
              <a:solidFill>
                <a:schemeClr val="tx1"/>
              </a:solidFill>
            </a:endParaRPr>
          </a:p>
        </p:txBody>
      </p:sp>
      <p:sp>
        <p:nvSpPr>
          <p:cNvPr id="46" name="Rechteck 45">
            <a:extLst>
              <a:ext uri="{FF2B5EF4-FFF2-40B4-BE49-F238E27FC236}">
                <a16:creationId xmlns:a16="http://schemas.microsoft.com/office/drawing/2014/main" id="{C0EF44DA-04CE-4230-B587-46054CDA346A}"/>
              </a:ext>
            </a:extLst>
          </p:cNvPr>
          <p:cNvSpPr/>
          <p:nvPr/>
        </p:nvSpPr>
        <p:spPr>
          <a:xfrm>
            <a:off x="551386" y="4239175"/>
            <a:ext cx="2577552" cy="918017"/>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dirty="0">
                <a:solidFill>
                  <a:schemeClr val="tx1"/>
                </a:solidFill>
              </a:rPr>
              <a:t>High-level Expert Group on Sustainable Finance (HLEG)</a:t>
            </a:r>
          </a:p>
        </p:txBody>
      </p:sp>
      <p:sp>
        <p:nvSpPr>
          <p:cNvPr id="71" name="Ellipse 70">
            <a:extLst>
              <a:ext uri="{FF2B5EF4-FFF2-40B4-BE49-F238E27FC236}">
                <a16:creationId xmlns:a16="http://schemas.microsoft.com/office/drawing/2014/main" id="{9BFF96D6-0BDE-4461-B2A2-6ECD2B0CD664}"/>
              </a:ext>
            </a:extLst>
          </p:cNvPr>
          <p:cNvSpPr/>
          <p:nvPr/>
        </p:nvSpPr>
        <p:spPr>
          <a:xfrm>
            <a:off x="1703528" y="3290495"/>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72" name="Rechteck 71">
            <a:extLst>
              <a:ext uri="{FF2B5EF4-FFF2-40B4-BE49-F238E27FC236}">
                <a16:creationId xmlns:a16="http://schemas.microsoft.com/office/drawing/2014/main" id="{0CD5CF24-AAA7-4A74-8C6B-0B413C34711C}"/>
              </a:ext>
            </a:extLst>
          </p:cNvPr>
          <p:cNvSpPr/>
          <p:nvPr/>
        </p:nvSpPr>
        <p:spPr>
          <a:xfrm>
            <a:off x="1487497" y="3656057"/>
            <a:ext cx="1296135" cy="461665"/>
          </a:xfrm>
          <a:prstGeom prst="rect">
            <a:avLst/>
          </a:prstGeom>
          <a:ln>
            <a:noFill/>
          </a:ln>
        </p:spPr>
        <p:style>
          <a:lnRef idx="1">
            <a:schemeClr val="accent1"/>
          </a:lnRef>
          <a:fillRef idx="0">
            <a:schemeClr val="accent1"/>
          </a:fillRef>
          <a:effectRef idx="0">
            <a:schemeClr val="accent1"/>
          </a:effectRef>
          <a:fontRef idx="minor">
            <a:schemeClr val="tx1"/>
          </a:fontRef>
        </p:style>
        <p:txBody>
          <a:bodyPr wrap="square">
            <a:spAutoFit/>
          </a:bodyPr>
          <a:lstStyle/>
          <a:p>
            <a:pPr algn="ctr"/>
            <a:r>
              <a:rPr lang="en-US" sz="1200" dirty="0">
                <a:solidFill>
                  <a:srgbClr val="002060"/>
                </a:solidFill>
                <a:latin typeface="+mj-lt"/>
              </a:rPr>
              <a:t>December 2016</a:t>
            </a:r>
          </a:p>
        </p:txBody>
      </p:sp>
      <p:cxnSp>
        <p:nvCxnSpPr>
          <p:cNvPr id="76" name="Gerader Verbinder 75">
            <a:extLst>
              <a:ext uri="{FF2B5EF4-FFF2-40B4-BE49-F238E27FC236}">
                <a16:creationId xmlns:a16="http://schemas.microsoft.com/office/drawing/2014/main" id="{1AE10BF6-E74C-46A8-B321-41D0F0175EF1}"/>
              </a:ext>
            </a:extLst>
          </p:cNvPr>
          <p:cNvCxnSpPr>
            <a:cxnSpLocks/>
            <a:endCxn id="78" idx="0"/>
          </p:cNvCxnSpPr>
          <p:nvPr/>
        </p:nvCxnSpPr>
        <p:spPr>
          <a:xfrm>
            <a:off x="3020771" y="2574394"/>
            <a:ext cx="0" cy="732920"/>
          </a:xfrm>
          <a:prstGeom prst="line">
            <a:avLst/>
          </a:prstGeom>
          <a:ln>
            <a:solidFill>
              <a:srgbClr val="AFC675"/>
            </a:solidFill>
          </a:ln>
        </p:spPr>
        <p:style>
          <a:lnRef idx="1">
            <a:schemeClr val="accent1"/>
          </a:lnRef>
          <a:fillRef idx="0">
            <a:schemeClr val="accent1"/>
          </a:fillRef>
          <a:effectRef idx="0">
            <a:schemeClr val="accent1"/>
          </a:effectRef>
          <a:fontRef idx="minor">
            <a:schemeClr val="tx1"/>
          </a:fontRef>
        </p:style>
      </p:cxnSp>
      <p:sp>
        <p:nvSpPr>
          <p:cNvPr id="78" name="Ellipse 77">
            <a:extLst>
              <a:ext uri="{FF2B5EF4-FFF2-40B4-BE49-F238E27FC236}">
                <a16:creationId xmlns:a16="http://schemas.microsoft.com/office/drawing/2014/main" id="{735075B3-40AC-4487-A097-565A3AA6BAA4}"/>
              </a:ext>
            </a:extLst>
          </p:cNvPr>
          <p:cNvSpPr/>
          <p:nvPr/>
        </p:nvSpPr>
        <p:spPr>
          <a:xfrm>
            <a:off x="2876771" y="3307314"/>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79" name="Rechteck 78">
            <a:extLst>
              <a:ext uri="{FF2B5EF4-FFF2-40B4-BE49-F238E27FC236}">
                <a16:creationId xmlns:a16="http://schemas.microsoft.com/office/drawing/2014/main" id="{A8AB13DF-B057-4DE3-B84B-BDE0FF545D02}"/>
              </a:ext>
            </a:extLst>
          </p:cNvPr>
          <p:cNvSpPr/>
          <p:nvPr/>
        </p:nvSpPr>
        <p:spPr>
          <a:xfrm>
            <a:off x="2498834" y="2986232"/>
            <a:ext cx="1538076" cy="276999"/>
          </a:xfrm>
          <a:prstGeom prst="rect">
            <a:avLst/>
          </a:prstGeom>
        </p:spPr>
        <p:txBody>
          <a:bodyPr wrap="square">
            <a:spAutoFit/>
          </a:bodyPr>
          <a:lstStyle/>
          <a:p>
            <a:pPr algn="ctr"/>
            <a:r>
              <a:rPr lang="en-US" sz="1200" dirty="0">
                <a:solidFill>
                  <a:srgbClr val="002060"/>
                </a:solidFill>
                <a:latin typeface="+mj-lt"/>
              </a:rPr>
              <a:t>July 2017</a:t>
            </a:r>
          </a:p>
        </p:txBody>
      </p:sp>
      <p:sp>
        <p:nvSpPr>
          <p:cNvPr id="80" name="Rechteck 79">
            <a:extLst>
              <a:ext uri="{FF2B5EF4-FFF2-40B4-BE49-F238E27FC236}">
                <a16:creationId xmlns:a16="http://schemas.microsoft.com/office/drawing/2014/main" id="{16E54E6B-B8C8-4B1C-AB17-00C62ED62A44}"/>
              </a:ext>
            </a:extLst>
          </p:cNvPr>
          <p:cNvSpPr/>
          <p:nvPr/>
        </p:nvSpPr>
        <p:spPr>
          <a:xfrm>
            <a:off x="2013307" y="2132856"/>
            <a:ext cx="2526264" cy="707272"/>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a:solidFill>
                  <a:schemeClr val="tx1"/>
                </a:solidFill>
              </a:rPr>
              <a:t>HLEG Interim report</a:t>
            </a:r>
            <a:endParaRPr lang="en-US" sz="1400" dirty="0">
              <a:solidFill>
                <a:schemeClr val="tx1"/>
              </a:solidFill>
            </a:endParaRPr>
          </a:p>
        </p:txBody>
      </p:sp>
      <p:cxnSp>
        <p:nvCxnSpPr>
          <p:cNvPr id="82" name="Gerader Verbinder 81">
            <a:extLst>
              <a:ext uri="{FF2B5EF4-FFF2-40B4-BE49-F238E27FC236}">
                <a16:creationId xmlns:a16="http://schemas.microsoft.com/office/drawing/2014/main" id="{D17068E4-A200-4E62-A4A1-8EDC2329F3BE}"/>
              </a:ext>
            </a:extLst>
          </p:cNvPr>
          <p:cNvCxnSpPr>
            <a:cxnSpLocks/>
          </p:cNvCxnSpPr>
          <p:nvPr/>
        </p:nvCxnSpPr>
        <p:spPr>
          <a:xfrm>
            <a:off x="3806485" y="3561827"/>
            <a:ext cx="0" cy="1757469"/>
          </a:xfrm>
          <a:prstGeom prst="line">
            <a:avLst/>
          </a:prstGeom>
          <a:ln>
            <a:solidFill>
              <a:srgbClr val="AFC675"/>
            </a:solidFill>
          </a:ln>
        </p:spPr>
        <p:style>
          <a:lnRef idx="1">
            <a:schemeClr val="accent1"/>
          </a:lnRef>
          <a:fillRef idx="0">
            <a:schemeClr val="accent1"/>
          </a:fillRef>
          <a:effectRef idx="0">
            <a:schemeClr val="accent1"/>
          </a:effectRef>
          <a:fontRef idx="minor">
            <a:schemeClr val="tx1"/>
          </a:fontRef>
        </p:style>
      </p:cxnSp>
      <p:sp>
        <p:nvSpPr>
          <p:cNvPr id="83" name="Rechteck 82">
            <a:extLst>
              <a:ext uri="{FF2B5EF4-FFF2-40B4-BE49-F238E27FC236}">
                <a16:creationId xmlns:a16="http://schemas.microsoft.com/office/drawing/2014/main" id="{E246DCB9-C1AD-4801-93DA-F588957E807F}"/>
              </a:ext>
            </a:extLst>
          </p:cNvPr>
          <p:cNvSpPr/>
          <p:nvPr/>
        </p:nvSpPr>
        <p:spPr>
          <a:xfrm>
            <a:off x="2726359" y="5319296"/>
            <a:ext cx="2289521" cy="614115"/>
          </a:xfrm>
          <a:prstGeom prst="rect">
            <a:avLst/>
          </a:prstGeom>
          <a:solidFill>
            <a:schemeClr val="bg1">
              <a:lumMod val="95000"/>
            </a:schemeClr>
          </a:solidFill>
          <a:ln>
            <a:solidFill>
              <a:schemeClr val="bg1">
                <a:lumMod val="85000"/>
              </a:schemeClr>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i="1" dirty="0">
                <a:solidFill>
                  <a:schemeClr val="tx1"/>
                </a:solidFill>
              </a:rPr>
              <a:t>One </a:t>
            </a:r>
            <a:r>
              <a:rPr lang="en-US" sz="1400" i="1">
                <a:solidFill>
                  <a:schemeClr val="tx1"/>
                </a:solidFill>
              </a:rPr>
              <a:t>Planet Summit</a:t>
            </a:r>
            <a:endParaRPr lang="en-US" sz="1400" i="1" dirty="0">
              <a:solidFill>
                <a:schemeClr val="tx1"/>
              </a:solidFill>
            </a:endParaRPr>
          </a:p>
        </p:txBody>
      </p:sp>
      <p:sp>
        <p:nvSpPr>
          <p:cNvPr id="84" name="Ellipse 83">
            <a:extLst>
              <a:ext uri="{FF2B5EF4-FFF2-40B4-BE49-F238E27FC236}">
                <a16:creationId xmlns:a16="http://schemas.microsoft.com/office/drawing/2014/main" id="{A6B626A7-EC93-4E6A-95EE-FC4C3071D740}"/>
              </a:ext>
            </a:extLst>
          </p:cNvPr>
          <p:cNvSpPr/>
          <p:nvPr/>
        </p:nvSpPr>
        <p:spPr>
          <a:xfrm>
            <a:off x="3662485" y="3284984"/>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85" name="Rechteck 84">
            <a:extLst>
              <a:ext uri="{FF2B5EF4-FFF2-40B4-BE49-F238E27FC236}">
                <a16:creationId xmlns:a16="http://schemas.microsoft.com/office/drawing/2014/main" id="{4916CA7C-5F5C-412B-8568-4CBD8A9E748A}"/>
              </a:ext>
            </a:extLst>
          </p:cNvPr>
          <p:cNvSpPr/>
          <p:nvPr/>
        </p:nvSpPr>
        <p:spPr>
          <a:xfrm>
            <a:off x="3303092" y="3650546"/>
            <a:ext cx="1496770" cy="461665"/>
          </a:xfrm>
          <a:prstGeom prst="rect">
            <a:avLst/>
          </a:prstGeom>
        </p:spPr>
        <p:txBody>
          <a:bodyPr wrap="square">
            <a:spAutoFit/>
          </a:bodyPr>
          <a:lstStyle/>
          <a:p>
            <a:pPr algn="ctr"/>
            <a:r>
              <a:rPr lang="en-US" sz="1200" dirty="0">
                <a:solidFill>
                  <a:srgbClr val="002060"/>
                </a:solidFill>
                <a:latin typeface="+mj-lt"/>
              </a:rPr>
              <a:t>December 2017</a:t>
            </a:r>
          </a:p>
        </p:txBody>
      </p:sp>
      <p:cxnSp>
        <p:nvCxnSpPr>
          <p:cNvPr id="90" name="Gerader Verbinder 89">
            <a:extLst>
              <a:ext uri="{FF2B5EF4-FFF2-40B4-BE49-F238E27FC236}">
                <a16:creationId xmlns:a16="http://schemas.microsoft.com/office/drawing/2014/main" id="{8DC005BE-DF43-4F2B-9E8D-0A3748ECFFA2}"/>
              </a:ext>
            </a:extLst>
          </p:cNvPr>
          <p:cNvCxnSpPr>
            <a:cxnSpLocks/>
            <a:endCxn id="92" idx="0"/>
          </p:cNvCxnSpPr>
          <p:nvPr/>
        </p:nvCxnSpPr>
        <p:spPr>
          <a:xfrm>
            <a:off x="4752185" y="1904024"/>
            <a:ext cx="0" cy="1380992"/>
          </a:xfrm>
          <a:prstGeom prst="line">
            <a:avLst/>
          </a:prstGeom>
          <a:ln>
            <a:solidFill>
              <a:srgbClr val="AFC675"/>
            </a:solidFill>
          </a:ln>
        </p:spPr>
        <p:style>
          <a:lnRef idx="1">
            <a:schemeClr val="accent1"/>
          </a:lnRef>
          <a:fillRef idx="0">
            <a:schemeClr val="accent1"/>
          </a:fillRef>
          <a:effectRef idx="0">
            <a:schemeClr val="accent1"/>
          </a:effectRef>
          <a:fontRef idx="minor">
            <a:schemeClr val="tx1"/>
          </a:fontRef>
        </p:style>
      </p:cxnSp>
      <p:sp>
        <p:nvSpPr>
          <p:cNvPr id="92" name="Ellipse 91">
            <a:extLst>
              <a:ext uri="{FF2B5EF4-FFF2-40B4-BE49-F238E27FC236}">
                <a16:creationId xmlns:a16="http://schemas.microsoft.com/office/drawing/2014/main" id="{3B38258F-56FD-42E9-A422-23ADF07AEB6A}"/>
              </a:ext>
            </a:extLst>
          </p:cNvPr>
          <p:cNvSpPr/>
          <p:nvPr/>
        </p:nvSpPr>
        <p:spPr>
          <a:xfrm>
            <a:off x="4608185" y="3285016"/>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93" name="Rechteck 92">
            <a:extLst>
              <a:ext uri="{FF2B5EF4-FFF2-40B4-BE49-F238E27FC236}">
                <a16:creationId xmlns:a16="http://schemas.microsoft.com/office/drawing/2014/main" id="{3339B750-8A4F-468B-8F7C-9855729F6408}"/>
              </a:ext>
            </a:extLst>
          </p:cNvPr>
          <p:cNvSpPr/>
          <p:nvPr/>
        </p:nvSpPr>
        <p:spPr>
          <a:xfrm>
            <a:off x="4079776" y="2924944"/>
            <a:ext cx="1538076" cy="276999"/>
          </a:xfrm>
          <a:prstGeom prst="rect">
            <a:avLst/>
          </a:prstGeom>
        </p:spPr>
        <p:txBody>
          <a:bodyPr wrap="square">
            <a:spAutoFit/>
          </a:bodyPr>
          <a:lstStyle/>
          <a:p>
            <a:pPr algn="ctr"/>
            <a:r>
              <a:rPr lang="de-DE" sz="1200" dirty="0" err="1">
                <a:solidFill>
                  <a:srgbClr val="002060"/>
                </a:solidFill>
                <a:latin typeface="+mj-lt"/>
              </a:rPr>
              <a:t>January</a:t>
            </a:r>
            <a:r>
              <a:rPr lang="de-DE" sz="1200" dirty="0">
                <a:solidFill>
                  <a:srgbClr val="002060"/>
                </a:solidFill>
                <a:latin typeface="+mj-lt"/>
              </a:rPr>
              <a:t> 2018</a:t>
            </a:r>
          </a:p>
        </p:txBody>
      </p:sp>
      <p:sp>
        <p:nvSpPr>
          <p:cNvPr id="94" name="Rechteck 93">
            <a:extLst>
              <a:ext uri="{FF2B5EF4-FFF2-40B4-BE49-F238E27FC236}">
                <a16:creationId xmlns:a16="http://schemas.microsoft.com/office/drawing/2014/main" id="{80283BD9-106F-486A-ADA7-CB8DDA1DC0CF}"/>
              </a:ext>
            </a:extLst>
          </p:cNvPr>
          <p:cNvSpPr/>
          <p:nvPr/>
        </p:nvSpPr>
        <p:spPr>
          <a:xfrm>
            <a:off x="3647728" y="1196752"/>
            <a:ext cx="2537986" cy="707272"/>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dirty="0">
                <a:solidFill>
                  <a:schemeClr val="tx1"/>
                </a:solidFill>
              </a:rPr>
              <a:t>HLEG </a:t>
            </a:r>
            <a:r>
              <a:rPr lang="en-US" sz="1400">
                <a:solidFill>
                  <a:schemeClr val="tx1"/>
                </a:solidFill>
              </a:rPr>
              <a:t>Final report</a:t>
            </a:r>
            <a:endParaRPr lang="en-US" sz="1400" dirty="0">
              <a:solidFill>
                <a:schemeClr val="tx1"/>
              </a:solidFill>
            </a:endParaRPr>
          </a:p>
        </p:txBody>
      </p:sp>
      <p:cxnSp>
        <p:nvCxnSpPr>
          <p:cNvPr id="96" name="Gerader Verbinder 95">
            <a:extLst>
              <a:ext uri="{FF2B5EF4-FFF2-40B4-BE49-F238E27FC236}">
                <a16:creationId xmlns:a16="http://schemas.microsoft.com/office/drawing/2014/main" id="{299584D4-766F-4FDA-8E04-1D06430D7DC8}"/>
              </a:ext>
            </a:extLst>
          </p:cNvPr>
          <p:cNvCxnSpPr>
            <a:cxnSpLocks/>
          </p:cNvCxnSpPr>
          <p:nvPr/>
        </p:nvCxnSpPr>
        <p:spPr>
          <a:xfrm>
            <a:off x="5519936" y="3561827"/>
            <a:ext cx="0" cy="671838"/>
          </a:xfrm>
          <a:prstGeom prst="line">
            <a:avLst/>
          </a:prstGeom>
          <a:ln>
            <a:solidFill>
              <a:srgbClr val="AFC675"/>
            </a:solidFill>
          </a:ln>
        </p:spPr>
        <p:style>
          <a:lnRef idx="1">
            <a:schemeClr val="accent1"/>
          </a:lnRef>
          <a:fillRef idx="0">
            <a:schemeClr val="accent1"/>
          </a:fillRef>
          <a:effectRef idx="0">
            <a:schemeClr val="accent1"/>
          </a:effectRef>
          <a:fontRef idx="minor">
            <a:schemeClr val="tx1"/>
          </a:fontRef>
        </p:style>
      </p:cxnSp>
      <p:sp>
        <p:nvSpPr>
          <p:cNvPr id="97" name="Rechteck 96">
            <a:extLst>
              <a:ext uri="{FF2B5EF4-FFF2-40B4-BE49-F238E27FC236}">
                <a16:creationId xmlns:a16="http://schemas.microsoft.com/office/drawing/2014/main" id="{2C01B7D7-5615-4219-AFF6-9948AC865C1B}"/>
              </a:ext>
            </a:extLst>
          </p:cNvPr>
          <p:cNvSpPr/>
          <p:nvPr/>
        </p:nvSpPr>
        <p:spPr>
          <a:xfrm>
            <a:off x="4511824" y="4233665"/>
            <a:ext cx="2289521" cy="774000"/>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b="1" dirty="0">
                <a:solidFill>
                  <a:schemeClr val="tx1"/>
                </a:solidFill>
              </a:rPr>
              <a:t>Action Plan on Financing Sustainable Growth</a:t>
            </a:r>
          </a:p>
        </p:txBody>
      </p:sp>
      <p:sp>
        <p:nvSpPr>
          <p:cNvPr id="98" name="Ellipse 97">
            <a:extLst>
              <a:ext uri="{FF2B5EF4-FFF2-40B4-BE49-F238E27FC236}">
                <a16:creationId xmlns:a16="http://schemas.microsoft.com/office/drawing/2014/main" id="{9CCD028F-AD9A-45EB-9ABA-FDCBC3F91C0D}"/>
              </a:ext>
            </a:extLst>
          </p:cNvPr>
          <p:cNvSpPr/>
          <p:nvPr/>
        </p:nvSpPr>
        <p:spPr>
          <a:xfrm>
            <a:off x="5375936" y="3284984"/>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99" name="Rechteck 98">
            <a:extLst>
              <a:ext uri="{FF2B5EF4-FFF2-40B4-BE49-F238E27FC236}">
                <a16:creationId xmlns:a16="http://schemas.microsoft.com/office/drawing/2014/main" id="{6FD3004B-E13D-4B61-A281-0BA0C77F782B}"/>
              </a:ext>
            </a:extLst>
          </p:cNvPr>
          <p:cNvSpPr/>
          <p:nvPr/>
        </p:nvSpPr>
        <p:spPr>
          <a:xfrm>
            <a:off x="4943872" y="3650546"/>
            <a:ext cx="1569441" cy="276999"/>
          </a:xfrm>
          <a:prstGeom prst="rect">
            <a:avLst/>
          </a:prstGeom>
        </p:spPr>
        <p:txBody>
          <a:bodyPr wrap="square">
            <a:spAutoFit/>
          </a:bodyPr>
          <a:lstStyle/>
          <a:p>
            <a:pPr algn="ctr"/>
            <a:r>
              <a:rPr lang="en-US" sz="1200" b="1" dirty="0">
                <a:solidFill>
                  <a:srgbClr val="002060"/>
                </a:solidFill>
                <a:latin typeface="+mj-lt"/>
              </a:rPr>
              <a:t>March 2018</a:t>
            </a:r>
          </a:p>
        </p:txBody>
      </p:sp>
      <p:sp>
        <p:nvSpPr>
          <p:cNvPr id="100" name="Titel 1">
            <a:extLst>
              <a:ext uri="{FF2B5EF4-FFF2-40B4-BE49-F238E27FC236}">
                <a16:creationId xmlns:a16="http://schemas.microsoft.com/office/drawing/2014/main" id="{AE65C819-F11A-46CC-8AD0-09E3522546F2}"/>
              </a:ext>
            </a:extLst>
          </p:cNvPr>
          <p:cNvSpPr>
            <a:spLocks noGrp="1"/>
          </p:cNvSpPr>
          <p:nvPr>
            <p:ph type="title"/>
          </p:nvPr>
        </p:nvSpPr>
        <p:spPr>
          <a:xfrm>
            <a:off x="303730" y="263414"/>
            <a:ext cx="11593288" cy="651639"/>
          </a:xfrm>
        </p:spPr>
        <p:txBody>
          <a:bodyPr/>
          <a:lstStyle/>
          <a:p>
            <a:r>
              <a:rPr lang="de-DE" dirty="0"/>
              <a:t>EU Timeline on </a:t>
            </a:r>
            <a:r>
              <a:rPr lang="de-DE" dirty="0" err="1"/>
              <a:t>Sustainable</a:t>
            </a:r>
            <a:r>
              <a:rPr lang="de-DE" dirty="0"/>
              <a:t> Finance </a:t>
            </a:r>
          </a:p>
        </p:txBody>
      </p:sp>
      <p:grpSp>
        <p:nvGrpSpPr>
          <p:cNvPr id="129" name="Gruppieren 128">
            <a:extLst>
              <a:ext uri="{FF2B5EF4-FFF2-40B4-BE49-F238E27FC236}">
                <a16:creationId xmlns:a16="http://schemas.microsoft.com/office/drawing/2014/main" id="{BBF87195-7BE3-482F-B5AC-E1E38822B8E0}"/>
              </a:ext>
            </a:extLst>
          </p:cNvPr>
          <p:cNvGrpSpPr/>
          <p:nvPr/>
        </p:nvGrpSpPr>
        <p:grpSpPr>
          <a:xfrm>
            <a:off x="7104112" y="3290495"/>
            <a:ext cx="2289521" cy="1722681"/>
            <a:chOff x="7478887" y="3506519"/>
            <a:chExt cx="2289521" cy="1722681"/>
          </a:xfrm>
        </p:grpSpPr>
        <p:cxnSp>
          <p:nvCxnSpPr>
            <p:cNvPr id="106" name="Gerader Verbinder 105">
              <a:extLst>
                <a:ext uri="{FF2B5EF4-FFF2-40B4-BE49-F238E27FC236}">
                  <a16:creationId xmlns:a16="http://schemas.microsoft.com/office/drawing/2014/main" id="{0115B56E-7B6D-4584-80E3-8DFE6E37763E}"/>
                </a:ext>
              </a:extLst>
            </p:cNvPr>
            <p:cNvCxnSpPr>
              <a:cxnSpLocks/>
            </p:cNvCxnSpPr>
            <p:nvPr/>
          </p:nvCxnSpPr>
          <p:spPr>
            <a:xfrm>
              <a:off x="8472264" y="3783362"/>
              <a:ext cx="0" cy="67183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7" name="Rechteck 106">
              <a:extLst>
                <a:ext uri="{FF2B5EF4-FFF2-40B4-BE49-F238E27FC236}">
                  <a16:creationId xmlns:a16="http://schemas.microsoft.com/office/drawing/2014/main" id="{E5F2FEB1-07D9-4A42-814B-26123771DEAD}"/>
                </a:ext>
              </a:extLst>
            </p:cNvPr>
            <p:cNvSpPr/>
            <p:nvPr/>
          </p:nvSpPr>
          <p:spPr>
            <a:xfrm>
              <a:off x="7478887" y="4455200"/>
              <a:ext cx="2289521" cy="774000"/>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dirty="0">
                  <a:solidFill>
                    <a:schemeClr val="tx1"/>
                  </a:solidFill>
                </a:rPr>
                <a:t>Technical Expert Group (TEG) starts </a:t>
              </a:r>
              <a:r>
                <a:rPr lang="en-US" sz="1400">
                  <a:solidFill>
                    <a:schemeClr val="tx1"/>
                  </a:solidFill>
                </a:rPr>
                <a:t>their work</a:t>
              </a:r>
              <a:endParaRPr lang="en-US" sz="1400" dirty="0">
                <a:solidFill>
                  <a:schemeClr val="tx1"/>
                </a:solidFill>
              </a:endParaRPr>
            </a:p>
          </p:txBody>
        </p:sp>
        <p:sp>
          <p:nvSpPr>
            <p:cNvPr id="108" name="Ellipse 107">
              <a:extLst>
                <a:ext uri="{FF2B5EF4-FFF2-40B4-BE49-F238E27FC236}">
                  <a16:creationId xmlns:a16="http://schemas.microsoft.com/office/drawing/2014/main" id="{C45F7D2E-2F3E-4E28-A352-49BA96D567DD}"/>
                </a:ext>
              </a:extLst>
            </p:cNvPr>
            <p:cNvSpPr/>
            <p:nvPr/>
          </p:nvSpPr>
          <p:spPr>
            <a:xfrm>
              <a:off x="8342999" y="3506519"/>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109" name="Rechteck 108">
              <a:extLst>
                <a:ext uri="{FF2B5EF4-FFF2-40B4-BE49-F238E27FC236}">
                  <a16:creationId xmlns:a16="http://schemas.microsoft.com/office/drawing/2014/main" id="{6BBE7FC9-2551-4C78-B6C7-B951B649D319}"/>
                </a:ext>
              </a:extLst>
            </p:cNvPr>
            <p:cNvSpPr/>
            <p:nvPr/>
          </p:nvSpPr>
          <p:spPr>
            <a:xfrm>
              <a:off x="7910935" y="3872081"/>
              <a:ext cx="1569441" cy="276999"/>
            </a:xfrm>
            <a:prstGeom prst="rect">
              <a:avLst/>
            </a:prstGeom>
          </p:spPr>
          <p:txBody>
            <a:bodyPr wrap="square">
              <a:spAutoFit/>
            </a:bodyPr>
            <a:lstStyle/>
            <a:p>
              <a:pPr algn="ctr"/>
              <a:r>
                <a:rPr lang="en-US" sz="1200" dirty="0">
                  <a:solidFill>
                    <a:srgbClr val="002060"/>
                  </a:solidFill>
                  <a:latin typeface="+mj-lt"/>
                </a:rPr>
                <a:t>July 2018</a:t>
              </a:r>
            </a:p>
          </p:txBody>
        </p:sp>
      </p:grpSp>
      <p:sp>
        <p:nvSpPr>
          <p:cNvPr id="102" name="Ellipse 101">
            <a:extLst>
              <a:ext uri="{FF2B5EF4-FFF2-40B4-BE49-F238E27FC236}">
                <a16:creationId xmlns:a16="http://schemas.microsoft.com/office/drawing/2014/main" id="{DB25C223-8A13-442D-946A-D589AA4DB1CF}"/>
              </a:ext>
            </a:extLst>
          </p:cNvPr>
          <p:cNvSpPr/>
          <p:nvPr/>
        </p:nvSpPr>
        <p:spPr>
          <a:xfrm>
            <a:off x="6534695" y="3307314"/>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103" name="Rechteck 102">
            <a:extLst>
              <a:ext uri="{FF2B5EF4-FFF2-40B4-BE49-F238E27FC236}">
                <a16:creationId xmlns:a16="http://schemas.microsoft.com/office/drawing/2014/main" id="{FDD96E3E-DB49-4DC1-8C2E-263132E9E094}"/>
              </a:ext>
            </a:extLst>
          </p:cNvPr>
          <p:cNvSpPr/>
          <p:nvPr/>
        </p:nvSpPr>
        <p:spPr>
          <a:xfrm>
            <a:off x="6156758" y="2986232"/>
            <a:ext cx="1538076" cy="276999"/>
          </a:xfrm>
          <a:prstGeom prst="rect">
            <a:avLst/>
          </a:prstGeom>
        </p:spPr>
        <p:txBody>
          <a:bodyPr wrap="square">
            <a:spAutoFit/>
          </a:bodyPr>
          <a:lstStyle/>
          <a:p>
            <a:pPr algn="ctr"/>
            <a:r>
              <a:rPr lang="de-DE" sz="1200" b="1" dirty="0">
                <a:solidFill>
                  <a:srgbClr val="002060"/>
                </a:solidFill>
                <a:latin typeface="+mj-lt"/>
              </a:rPr>
              <a:t>May 2018</a:t>
            </a:r>
          </a:p>
        </p:txBody>
      </p:sp>
      <p:sp>
        <p:nvSpPr>
          <p:cNvPr id="104" name="Rechteck 103">
            <a:extLst>
              <a:ext uri="{FF2B5EF4-FFF2-40B4-BE49-F238E27FC236}">
                <a16:creationId xmlns:a16="http://schemas.microsoft.com/office/drawing/2014/main" id="{7BA67105-A518-43E8-8826-3C7EA3BDA719}"/>
              </a:ext>
            </a:extLst>
          </p:cNvPr>
          <p:cNvSpPr/>
          <p:nvPr/>
        </p:nvSpPr>
        <p:spPr>
          <a:xfrm>
            <a:off x="5574238" y="2168958"/>
            <a:ext cx="2537986" cy="405436"/>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b="1" dirty="0">
                <a:solidFill>
                  <a:schemeClr val="tx1"/>
                </a:solidFill>
              </a:rPr>
              <a:t>Legislative Proposals</a:t>
            </a:r>
          </a:p>
        </p:txBody>
      </p:sp>
      <p:cxnSp>
        <p:nvCxnSpPr>
          <p:cNvPr id="110" name="Gerader Verbinder 109">
            <a:extLst>
              <a:ext uri="{FF2B5EF4-FFF2-40B4-BE49-F238E27FC236}">
                <a16:creationId xmlns:a16="http://schemas.microsoft.com/office/drawing/2014/main" id="{19A862C5-EE19-4D1F-A3C7-8CA9A184DBB9}"/>
              </a:ext>
            </a:extLst>
          </p:cNvPr>
          <p:cNvCxnSpPr>
            <a:cxnSpLocks/>
          </p:cNvCxnSpPr>
          <p:nvPr/>
        </p:nvCxnSpPr>
        <p:spPr>
          <a:xfrm>
            <a:off x="6654358" y="2564904"/>
            <a:ext cx="0" cy="73292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5" name="Ellipse 114">
            <a:extLst>
              <a:ext uri="{FF2B5EF4-FFF2-40B4-BE49-F238E27FC236}">
                <a16:creationId xmlns:a16="http://schemas.microsoft.com/office/drawing/2014/main" id="{C0AB5490-0679-4AB4-B54C-0655D70DEB8B}"/>
              </a:ext>
            </a:extLst>
          </p:cNvPr>
          <p:cNvSpPr/>
          <p:nvPr/>
        </p:nvSpPr>
        <p:spPr>
          <a:xfrm>
            <a:off x="10567143" y="3307314"/>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116" name="Rechteck 115">
            <a:extLst>
              <a:ext uri="{FF2B5EF4-FFF2-40B4-BE49-F238E27FC236}">
                <a16:creationId xmlns:a16="http://schemas.microsoft.com/office/drawing/2014/main" id="{7D80D9DA-5CB8-4EE1-AAAE-C0F0AE2902E8}"/>
              </a:ext>
            </a:extLst>
          </p:cNvPr>
          <p:cNvSpPr/>
          <p:nvPr/>
        </p:nvSpPr>
        <p:spPr>
          <a:xfrm>
            <a:off x="9966726" y="2986232"/>
            <a:ext cx="1538076" cy="276999"/>
          </a:xfrm>
          <a:prstGeom prst="rect">
            <a:avLst/>
          </a:prstGeom>
        </p:spPr>
        <p:txBody>
          <a:bodyPr wrap="square">
            <a:spAutoFit/>
          </a:bodyPr>
          <a:lstStyle/>
          <a:p>
            <a:pPr algn="ctr"/>
            <a:r>
              <a:rPr lang="de-DE" sz="1200" b="0" i="1" dirty="0">
                <a:solidFill>
                  <a:srgbClr val="002060"/>
                </a:solidFill>
                <a:latin typeface="+mj-lt"/>
              </a:rPr>
              <a:t>2019 - 2022</a:t>
            </a:r>
          </a:p>
        </p:txBody>
      </p:sp>
      <p:sp>
        <p:nvSpPr>
          <p:cNvPr id="117" name="Rechteck 116">
            <a:extLst>
              <a:ext uri="{FF2B5EF4-FFF2-40B4-BE49-F238E27FC236}">
                <a16:creationId xmlns:a16="http://schemas.microsoft.com/office/drawing/2014/main" id="{885C048E-E21B-48E2-9474-98C6BF9A384D}"/>
              </a:ext>
            </a:extLst>
          </p:cNvPr>
          <p:cNvSpPr/>
          <p:nvPr/>
        </p:nvSpPr>
        <p:spPr>
          <a:xfrm>
            <a:off x="9606686" y="2060848"/>
            <a:ext cx="2537986" cy="707272"/>
          </a:xfrm>
          <a:prstGeom prst="rect">
            <a:avLst/>
          </a:prstGeom>
          <a:solidFill>
            <a:srgbClr val="F0F4E4"/>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b="0" i="1" dirty="0">
                <a:solidFill>
                  <a:schemeClr val="tx1"/>
                </a:solidFill>
              </a:rPr>
              <a:t>Taxonomy  to be gradually embedded in the EU legal framework</a:t>
            </a:r>
          </a:p>
        </p:txBody>
      </p:sp>
      <p:cxnSp>
        <p:nvCxnSpPr>
          <p:cNvPr id="114" name="Gerader Verbinder 113">
            <a:extLst>
              <a:ext uri="{FF2B5EF4-FFF2-40B4-BE49-F238E27FC236}">
                <a16:creationId xmlns:a16="http://schemas.microsoft.com/office/drawing/2014/main" id="{4D37F50E-EB1C-4123-AC70-B662E1CD952E}"/>
              </a:ext>
            </a:extLst>
          </p:cNvPr>
          <p:cNvCxnSpPr>
            <a:cxnSpLocks/>
          </p:cNvCxnSpPr>
          <p:nvPr/>
        </p:nvCxnSpPr>
        <p:spPr>
          <a:xfrm>
            <a:off x="10686806" y="2768120"/>
            <a:ext cx="0" cy="529704"/>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1" name="Ellipse 40">
            <a:extLst>
              <a:ext uri="{FF2B5EF4-FFF2-40B4-BE49-F238E27FC236}">
                <a16:creationId xmlns:a16="http://schemas.microsoft.com/office/drawing/2014/main" id="{A6CF7415-1825-4A9B-AE07-F9757A8E1609}"/>
              </a:ext>
            </a:extLst>
          </p:cNvPr>
          <p:cNvSpPr/>
          <p:nvPr/>
        </p:nvSpPr>
        <p:spPr>
          <a:xfrm>
            <a:off x="9048328" y="3284984"/>
            <a:ext cx="288000" cy="288000"/>
          </a:xfrm>
          <a:prstGeom prst="ellipse">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0" dirty="0">
              <a:latin typeface="+mj-lt"/>
            </a:endParaRPr>
          </a:p>
        </p:txBody>
      </p:sp>
      <p:sp>
        <p:nvSpPr>
          <p:cNvPr id="42" name="Rechteck 41">
            <a:extLst>
              <a:ext uri="{FF2B5EF4-FFF2-40B4-BE49-F238E27FC236}">
                <a16:creationId xmlns:a16="http://schemas.microsoft.com/office/drawing/2014/main" id="{FABBA480-68EF-48E9-BC85-07B818A9C093}"/>
              </a:ext>
            </a:extLst>
          </p:cNvPr>
          <p:cNvSpPr/>
          <p:nvPr/>
        </p:nvSpPr>
        <p:spPr>
          <a:xfrm>
            <a:off x="8118924" y="1394958"/>
            <a:ext cx="1937516" cy="509066"/>
          </a:xfrm>
          <a:prstGeom prst="rect">
            <a:avLst/>
          </a:prstGeom>
          <a:solidFill>
            <a:srgbClr val="FF6600"/>
          </a:solidFill>
          <a:ln>
            <a:solidFill>
              <a:srgbClr val="AFC675"/>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spcBef>
                <a:spcPts val="0"/>
              </a:spcBef>
              <a:spcAft>
                <a:spcPts val="1200"/>
              </a:spcAft>
              <a:buClr>
                <a:srgbClr val="00B050"/>
              </a:buClr>
            </a:pPr>
            <a:r>
              <a:rPr lang="en-US" sz="1400" b="1" i="1" dirty="0">
                <a:solidFill>
                  <a:schemeClr val="tx1"/>
                </a:solidFill>
              </a:rPr>
              <a:t>Final TEG </a:t>
            </a:r>
            <a:r>
              <a:rPr lang="en-US" sz="1400" b="1" i="1" dirty="0" smtClean="0">
                <a:solidFill>
                  <a:schemeClr val="tx1"/>
                </a:solidFill>
              </a:rPr>
              <a:t>reports</a:t>
            </a:r>
            <a:endParaRPr lang="en-US" sz="1400" b="1" i="1" dirty="0">
              <a:solidFill>
                <a:schemeClr val="tx1"/>
              </a:solidFill>
            </a:endParaRPr>
          </a:p>
        </p:txBody>
      </p:sp>
      <p:cxnSp>
        <p:nvCxnSpPr>
          <p:cNvPr id="43" name="Gerader Verbinder 42">
            <a:extLst>
              <a:ext uri="{FF2B5EF4-FFF2-40B4-BE49-F238E27FC236}">
                <a16:creationId xmlns:a16="http://schemas.microsoft.com/office/drawing/2014/main" id="{376BD20C-9F13-4F14-8592-4B898568C510}"/>
              </a:ext>
            </a:extLst>
          </p:cNvPr>
          <p:cNvCxnSpPr>
            <a:cxnSpLocks/>
          </p:cNvCxnSpPr>
          <p:nvPr/>
        </p:nvCxnSpPr>
        <p:spPr>
          <a:xfrm>
            <a:off x="9192344" y="1904024"/>
            <a:ext cx="0" cy="139380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7" name="Rechteck 46">
            <a:extLst>
              <a:ext uri="{FF2B5EF4-FFF2-40B4-BE49-F238E27FC236}">
                <a16:creationId xmlns:a16="http://schemas.microsoft.com/office/drawing/2014/main" id="{8B1FC97A-60B5-4A17-A2EF-D774E90D140E}"/>
              </a:ext>
            </a:extLst>
          </p:cNvPr>
          <p:cNvSpPr/>
          <p:nvPr/>
        </p:nvSpPr>
        <p:spPr>
          <a:xfrm>
            <a:off x="8446356" y="2996952"/>
            <a:ext cx="1538076" cy="276999"/>
          </a:xfrm>
          <a:prstGeom prst="rect">
            <a:avLst/>
          </a:prstGeom>
        </p:spPr>
        <p:txBody>
          <a:bodyPr wrap="square">
            <a:spAutoFit/>
          </a:bodyPr>
          <a:lstStyle/>
          <a:p>
            <a:pPr algn="ctr"/>
            <a:r>
              <a:rPr lang="de-DE" sz="1200" b="1" i="1" dirty="0">
                <a:solidFill>
                  <a:srgbClr val="002060"/>
                </a:solidFill>
                <a:latin typeface="+mj-lt"/>
              </a:rPr>
              <a:t>June 2019</a:t>
            </a:r>
          </a:p>
        </p:txBody>
      </p:sp>
      <p:sp>
        <p:nvSpPr>
          <p:cNvPr id="48" name="Slide Number Placeholder 2">
            <a:extLst>
              <a:ext uri="{FF2B5EF4-FFF2-40B4-BE49-F238E27FC236}">
                <a16:creationId xmlns:a16="http://schemas.microsoft.com/office/drawing/2014/main" id="{77F6799A-7E4F-6741-A880-A97529708815}"/>
              </a:ext>
            </a:extLst>
          </p:cNvPr>
          <p:cNvSpPr txBox="1">
            <a:spLocks/>
          </p:cNvSpPr>
          <p:nvPr/>
        </p:nvSpPr>
        <p:spPr>
          <a:xfrm>
            <a:off x="11206716" y="6317327"/>
            <a:ext cx="481007" cy="22169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276219AF-F5ED-455B-A512-B03AB3602319}" type="slidenum">
              <a:rPr lang="en-GB" sz="1400" smtClean="0">
                <a:latin typeface="Arial" panose="020B0604020202020204" pitchFamily="34" charset="0"/>
                <a:cs typeface="Arial" panose="020B0604020202020204" pitchFamily="34" charset="0"/>
              </a:rPr>
              <a:pPr>
                <a:defRPr/>
              </a:pPr>
              <a:t>2</a:t>
            </a:fld>
            <a:endParaRPr lang="en-GB" sz="1400" dirty="0">
              <a:latin typeface="Arial" panose="020B0604020202020204" pitchFamily="34" charset="0"/>
              <a:cs typeface="Arial" panose="020B0604020202020204" pitchFamily="34" charset="0"/>
            </a:endParaRPr>
          </a:p>
        </p:txBody>
      </p:sp>
      <p:cxnSp>
        <p:nvCxnSpPr>
          <p:cNvPr id="49" name="Gerader Verbinder 28">
            <a:extLst>
              <a:ext uri="{FF2B5EF4-FFF2-40B4-BE49-F238E27FC236}">
                <a16:creationId xmlns:a16="http://schemas.microsoft.com/office/drawing/2014/main" id="{6A0BFC39-00ED-486B-800E-65BF7B64E808}"/>
              </a:ext>
            </a:extLst>
          </p:cNvPr>
          <p:cNvCxnSpPr>
            <a:cxnSpLocks/>
            <a:endCxn id="46" idx="0"/>
          </p:cNvCxnSpPr>
          <p:nvPr/>
        </p:nvCxnSpPr>
        <p:spPr>
          <a:xfrm flipH="1">
            <a:off x="1840162" y="3572984"/>
            <a:ext cx="12088" cy="666191"/>
          </a:xfrm>
          <a:prstGeom prst="line">
            <a:avLst/>
          </a:prstGeom>
          <a:ln>
            <a:solidFill>
              <a:srgbClr val="AFC67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85902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p:cNvSpPr>
            <a:spLocks noGrp="1"/>
          </p:cNvSpPr>
          <p:nvPr>
            <p:ph type="title"/>
          </p:nvPr>
        </p:nvSpPr>
        <p:spPr>
          <a:xfrm>
            <a:off x="335360" y="116632"/>
            <a:ext cx="11593288" cy="651639"/>
          </a:xfrm>
        </p:spPr>
        <p:txBody>
          <a:bodyPr/>
          <a:lstStyle/>
          <a:p>
            <a:r>
              <a:rPr lang="en-GB" dirty="0" smtClean="0"/>
              <a:t>Visualisation: how would the EU-GBS work?</a:t>
            </a:r>
            <a:endParaRPr lang="en-GB" dirty="0"/>
          </a:p>
        </p:txBody>
      </p:sp>
      <p:grpSp>
        <p:nvGrpSpPr>
          <p:cNvPr id="28" name="Group 27"/>
          <p:cNvGrpSpPr/>
          <p:nvPr/>
        </p:nvGrpSpPr>
        <p:grpSpPr>
          <a:xfrm>
            <a:off x="1631504" y="741536"/>
            <a:ext cx="8405211" cy="5286185"/>
            <a:chOff x="1821356" y="643272"/>
            <a:chExt cx="8405211" cy="5286185"/>
          </a:xfrm>
        </p:grpSpPr>
        <p:sp>
          <p:nvSpPr>
            <p:cNvPr id="29" name="Rectangle 28"/>
            <p:cNvSpPr/>
            <p:nvPr/>
          </p:nvSpPr>
          <p:spPr>
            <a:xfrm>
              <a:off x="4669084" y="2399236"/>
              <a:ext cx="2719177" cy="729972"/>
            </a:xfrm>
            <a:prstGeom prst="rect">
              <a:avLst/>
            </a:prstGeom>
            <a:noFill/>
            <a:ln w="15875" cap="flat" cmpd="sng" algn="ctr">
              <a:solidFill>
                <a:srgbClr val="007BDA"/>
              </a:solidFill>
              <a:prstDash val="solid"/>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rgbClr val="007BDA"/>
                  </a:solidFill>
                  <a:effectLst/>
                  <a:uLnTx/>
                  <a:uFillTx/>
                  <a:latin typeface="Calibri" panose="020F0502020204030204"/>
                  <a:ea typeface="+mn-ea"/>
                  <a:cs typeface="+mn-cs"/>
                </a:rPr>
                <a:t>ANNUAL ALLOCATION REPORTS</a:t>
              </a:r>
            </a:p>
          </p:txBody>
        </p:sp>
        <p:sp>
          <p:nvSpPr>
            <p:cNvPr id="30" name="Flèche vers la droite 32"/>
            <p:cNvSpPr/>
            <p:nvPr/>
          </p:nvSpPr>
          <p:spPr>
            <a:xfrm>
              <a:off x="1822927" y="643272"/>
              <a:ext cx="2739800" cy="867452"/>
            </a:xfrm>
            <a:prstGeom prst="rightArrow">
              <a:avLst>
                <a:gd name="adj1" fmla="val 60101"/>
                <a:gd name="adj2" fmla="val 0"/>
              </a:avLst>
            </a:prstGeom>
            <a:solidFill>
              <a:srgbClr val="007BDA"/>
            </a:solidFill>
            <a:ln w="635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Calibri" panose="020F0502020204030204"/>
                  <a:ea typeface="+mn-ea"/>
                  <a:cs typeface="+mn-cs"/>
                </a:rPr>
                <a:t>BEFORE OR AT ISSUANCE</a:t>
              </a:r>
            </a:p>
          </p:txBody>
        </p:sp>
        <p:sp>
          <p:nvSpPr>
            <p:cNvPr id="31" name="Rectangle 30"/>
            <p:cNvSpPr/>
            <p:nvPr/>
          </p:nvSpPr>
          <p:spPr>
            <a:xfrm>
              <a:off x="1821356" y="1612691"/>
              <a:ext cx="2740537" cy="681276"/>
            </a:xfrm>
            <a:prstGeom prst="rect">
              <a:avLst/>
            </a:prstGeom>
            <a:solidFill>
              <a:srgbClr val="00B0F0"/>
            </a:solidFill>
            <a:ln w="3175" cap="flat" cmpd="sng" algn="ctr">
              <a:solidFill>
                <a:srgbClr val="00B0F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Calibri" panose="020F0502020204030204"/>
                  <a:ea typeface="+mn-ea"/>
                  <a:cs typeface="+mn-cs"/>
                </a:rPr>
                <a:t>PUBLICATION OF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Calibri" panose="020F0502020204030204"/>
                  <a:ea typeface="+mn-ea"/>
                  <a:cs typeface="+mn-cs"/>
                </a:rPr>
                <a:t>GREEN BOND FRAMEWORK</a:t>
              </a:r>
            </a:p>
          </p:txBody>
        </p:sp>
        <p:sp>
          <p:nvSpPr>
            <p:cNvPr id="32" name="Rectangle 31"/>
            <p:cNvSpPr/>
            <p:nvPr/>
          </p:nvSpPr>
          <p:spPr>
            <a:xfrm>
              <a:off x="1822927" y="2403857"/>
              <a:ext cx="2738966" cy="2470334"/>
            </a:xfrm>
            <a:prstGeom prst="rect">
              <a:avLst/>
            </a:prstGeom>
            <a:noFill/>
            <a:ln w="6350" cap="flat" cmpd="sng" algn="ctr">
              <a:solidFill>
                <a:srgbClr val="5B9BD5">
                  <a:lumMod val="60000"/>
                  <a:lumOff val="40000"/>
                </a:srgbClr>
              </a:solidFill>
              <a:prstDash val="solid"/>
              <a:miter lim="800000"/>
            </a:ln>
            <a:effectLst/>
          </p:spPr>
          <p:txBody>
            <a:bodyPr rtlCol="0" anchor="t"/>
            <a:lstStyle/>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a:t>
              </a:r>
              <a:r>
                <a:rPr kumimoji="0" lang="en-US" sz="1400" b="0" i="1" u="none" strike="noStrike" kern="0" cap="none" spc="0" normalizeH="0" baseline="0" noProof="0" dirty="0">
                  <a:ln>
                    <a:noFill/>
                  </a:ln>
                  <a:solidFill>
                    <a:srgbClr val="007BDA"/>
                  </a:solidFill>
                  <a:effectLst/>
                  <a:uLnTx/>
                  <a:uFillTx/>
                  <a:latin typeface="Calibri" panose="020F0502020204030204"/>
                  <a:ea typeface="+mn-ea"/>
                  <a:cs typeface="+mn-cs"/>
                </a:rPr>
                <a:t>Issuer’s Green Bond strategy and alignment with the</a:t>
              </a:r>
            </a:p>
            <a:p>
              <a:pPr marL="0" marR="0" lvl="0" indent="0" algn="l" defTabSz="914400" rtl="0" eaLnBrk="1" fontAlgn="auto" latinLnBrk="0" hangingPunct="1">
                <a:lnSpc>
                  <a:spcPct val="100000"/>
                </a:lnSpc>
                <a:spcBef>
                  <a:spcPts val="600"/>
                </a:spcBef>
                <a:spcAft>
                  <a:spcPts val="0"/>
                </a:spcAft>
                <a:buClrTx/>
                <a:buSzTx/>
                <a:buFont typeface="Arial"/>
                <a:buChar char="•"/>
                <a:tabLst/>
                <a:defRPr/>
              </a:pPr>
              <a:endPar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Description of types of Green Projects to be financed</a:t>
              </a:r>
            </a:p>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Description of methodology and processes regarding allocation and impact reporting</a:t>
              </a:r>
            </a:p>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Use of proceeds specified in the legal documentation </a:t>
              </a:r>
            </a:p>
          </p:txBody>
        </p:sp>
        <p:sp>
          <p:nvSpPr>
            <p:cNvPr id="33" name="Rectangle 32"/>
            <p:cNvSpPr/>
            <p:nvPr/>
          </p:nvSpPr>
          <p:spPr>
            <a:xfrm>
              <a:off x="4653230" y="3213143"/>
              <a:ext cx="2735032" cy="1661047"/>
            </a:xfrm>
            <a:prstGeom prst="rect">
              <a:avLst/>
            </a:prstGeom>
            <a:noFill/>
            <a:ln w="6350" cap="flat" cmpd="sng" algn="ctr">
              <a:solidFill>
                <a:srgbClr val="5B9BD5">
                  <a:lumMod val="60000"/>
                  <a:lumOff val="40000"/>
                </a:srgbClr>
              </a:solidFill>
              <a:prstDash val="solid"/>
              <a:miter lim="800000"/>
            </a:ln>
            <a:effectLst/>
          </p:spPr>
          <p:txBody>
            <a:bodyPr rtlCol="0" anchor="ctr"/>
            <a:lstStyle/>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Confirmation of alignment with EU GBS</a:t>
              </a:r>
            </a:p>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Breakdown of allocated amounts per project or portfolio</a:t>
              </a:r>
            </a:p>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Geographical distribution of  Projects</a:t>
              </a:r>
            </a:p>
          </p:txBody>
        </p:sp>
        <p:sp>
          <p:nvSpPr>
            <p:cNvPr id="34" name="Triangle isocèle 9"/>
            <p:cNvSpPr/>
            <p:nvPr/>
          </p:nvSpPr>
          <p:spPr>
            <a:xfrm>
              <a:off x="3090098" y="1352434"/>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p:cNvSpPr/>
            <p:nvPr/>
          </p:nvSpPr>
          <p:spPr>
            <a:xfrm>
              <a:off x="7485986" y="4069978"/>
              <a:ext cx="2738965" cy="804212"/>
            </a:xfrm>
            <a:prstGeom prst="rect">
              <a:avLst/>
            </a:prstGeom>
            <a:noFill/>
            <a:ln w="15875" cap="flat" cmpd="sng" algn="ctr">
              <a:solidFill>
                <a:srgbClr val="007BDA"/>
              </a:solidFill>
              <a:prstDash val="solid"/>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srgbClr val="007BDA"/>
                  </a:solidFill>
                  <a:effectLst/>
                  <a:uLnTx/>
                  <a:uFillTx/>
                  <a:latin typeface="Calibri" panose="020F0502020204030204"/>
                  <a:ea typeface="+mn-ea"/>
                  <a:cs typeface="+mn-cs"/>
                </a:rPr>
                <a:t>IMPACT REPORT</a:t>
              </a:r>
            </a:p>
          </p:txBody>
        </p:sp>
        <p:sp>
          <p:nvSpPr>
            <p:cNvPr id="36" name="Rectangle 35"/>
            <p:cNvSpPr/>
            <p:nvPr/>
          </p:nvSpPr>
          <p:spPr>
            <a:xfrm>
              <a:off x="7485987" y="3218261"/>
              <a:ext cx="2738965" cy="737481"/>
            </a:xfrm>
            <a:prstGeom prst="rect">
              <a:avLst/>
            </a:prstGeom>
            <a:solidFill>
              <a:srgbClr val="00B0F0"/>
            </a:solidFill>
            <a:ln w="3175" cap="flat" cmpd="sng" algn="ctr">
              <a:solidFill>
                <a:srgbClr val="00B0F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Calibri" panose="020F0502020204030204"/>
                  <a:ea typeface="+mn-ea"/>
                  <a:cs typeface="+mn-cs"/>
                </a:rPr>
                <a:t>FINAL ALLOCATION REPORT</a:t>
              </a:r>
            </a:p>
          </p:txBody>
        </p:sp>
        <p:sp>
          <p:nvSpPr>
            <p:cNvPr id="37" name="Triangle isocèle 26"/>
            <p:cNvSpPr/>
            <p:nvPr/>
          </p:nvSpPr>
          <p:spPr>
            <a:xfrm>
              <a:off x="8758278" y="2959377"/>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8" name="Flèche vers la droite 27"/>
            <p:cNvSpPr/>
            <p:nvPr/>
          </p:nvSpPr>
          <p:spPr>
            <a:xfrm>
              <a:off x="4671475" y="643272"/>
              <a:ext cx="5555092" cy="867452"/>
            </a:xfrm>
            <a:prstGeom prst="rightArrow">
              <a:avLst>
                <a:gd name="adj1" fmla="val 60101"/>
                <a:gd name="adj2" fmla="val 50000"/>
              </a:avLst>
            </a:prstGeom>
            <a:solidFill>
              <a:srgbClr val="007BDA"/>
            </a:solidFill>
            <a:ln w="6350" cap="flat" cmpd="sng" algn="ctr">
              <a:noFill/>
              <a:prstDash val="solid"/>
              <a:miter lim="800000"/>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0" cap="none" spc="0" normalizeH="0" baseline="0" noProof="0" dirty="0">
                  <a:ln>
                    <a:noFill/>
                  </a:ln>
                  <a:solidFill>
                    <a:prstClr val="white"/>
                  </a:solidFill>
                  <a:effectLst/>
                  <a:uLnTx/>
                  <a:uFillTx/>
                  <a:latin typeface="Calibri" panose="020F0502020204030204"/>
                  <a:ea typeface="+mn-ea"/>
                  <a:cs typeface="+mn-cs"/>
                </a:rPr>
                <a:t>GRADUAL ALLOCATION…………………………..…FULL ALLOCATION</a:t>
              </a:r>
            </a:p>
          </p:txBody>
        </p:sp>
        <p:sp>
          <p:nvSpPr>
            <p:cNvPr id="39" name="Rectangle 38"/>
            <p:cNvSpPr/>
            <p:nvPr/>
          </p:nvSpPr>
          <p:spPr>
            <a:xfrm>
              <a:off x="7485986" y="4874191"/>
              <a:ext cx="2738964" cy="582212"/>
            </a:xfrm>
            <a:prstGeom prst="rect">
              <a:avLst/>
            </a:prstGeom>
            <a:noFill/>
            <a:ln w="6350" cap="flat" cmpd="sng" algn="ctr">
              <a:solidFill>
                <a:srgbClr val="5B9BD5">
                  <a:lumMod val="60000"/>
                  <a:lumOff val="40000"/>
                </a:srgbClr>
              </a:solidFill>
              <a:prstDash val="solid"/>
              <a:miter lim="800000"/>
            </a:ln>
            <a:effectLst/>
          </p:spPr>
          <p:txBody>
            <a:bodyPr rtlCol="0" anchor="ctr"/>
            <a:lstStyle/>
            <a:p>
              <a:pPr marL="0" marR="0" lvl="0" indent="0" algn="l" defTabSz="914400" rtl="0" eaLnBrk="1" fontAlgn="auto" latinLnBrk="0" hangingPunct="1">
                <a:lnSpc>
                  <a:spcPct val="100000"/>
                </a:lnSpc>
                <a:spcBef>
                  <a:spcPts val="600"/>
                </a:spcBef>
                <a:spcAft>
                  <a:spcPts val="0"/>
                </a:spcAft>
                <a:buClrTx/>
                <a:buSzTx/>
                <a:buFont typeface="Arial"/>
                <a:buChar char="•"/>
                <a:tabLst/>
                <a:defRPr/>
              </a:pPr>
              <a:r>
                <a:rPr kumimoji="0" lang="en-GB" sz="1400" b="0" i="1" u="none" strike="noStrike" kern="0" cap="none" spc="0" normalizeH="0" baseline="0" noProof="0" dirty="0">
                  <a:ln>
                    <a:noFill/>
                  </a:ln>
                  <a:solidFill>
                    <a:srgbClr val="007BDA"/>
                  </a:solidFill>
                  <a:effectLst/>
                  <a:uLnTx/>
                  <a:uFillTx/>
                  <a:latin typeface="Calibri" panose="020F0502020204030204"/>
                  <a:ea typeface="+mn-ea"/>
                  <a:cs typeface="+mn-cs"/>
                </a:rPr>
                <a:t> Impact reporting at least once (at full allocation), or annually</a:t>
              </a:r>
            </a:p>
          </p:txBody>
        </p:sp>
        <p:sp>
          <p:nvSpPr>
            <p:cNvPr id="40" name="Rectangle 39"/>
            <p:cNvSpPr/>
            <p:nvPr/>
          </p:nvSpPr>
          <p:spPr>
            <a:xfrm>
              <a:off x="2319053" y="2936463"/>
              <a:ext cx="1736469" cy="243202"/>
            </a:xfrm>
            <a:prstGeom prst="rect">
              <a:avLst/>
            </a:prstGeom>
            <a:solidFill>
              <a:srgbClr val="92D050"/>
            </a:solidFill>
            <a:ln w="6350" cap="flat" cmpd="sng" algn="ctr">
              <a:solidFill>
                <a:srgbClr val="92D05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white"/>
                  </a:solidFill>
                  <a:effectLst/>
                  <a:uLnTx/>
                  <a:uFillTx/>
                  <a:latin typeface="Calibri" panose="020F0502020204030204"/>
                  <a:ea typeface="+mn-ea"/>
                  <a:cs typeface="+mn-cs"/>
                </a:rPr>
                <a:t>EU TAXONOMY</a:t>
              </a:r>
            </a:p>
          </p:txBody>
        </p:sp>
        <p:sp>
          <p:nvSpPr>
            <p:cNvPr id="41" name="Triangle isocèle 26"/>
            <p:cNvSpPr/>
            <p:nvPr/>
          </p:nvSpPr>
          <p:spPr>
            <a:xfrm>
              <a:off x="8758278" y="4003006"/>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2" name="Triangle isocèle 43"/>
            <p:cNvSpPr/>
            <p:nvPr/>
          </p:nvSpPr>
          <p:spPr>
            <a:xfrm>
              <a:off x="5195895" y="2124979"/>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3" name="Triangle isocèle 45"/>
            <p:cNvSpPr/>
            <p:nvPr/>
          </p:nvSpPr>
          <p:spPr>
            <a:xfrm>
              <a:off x="6658929" y="2124979"/>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4" name="Triangle isocèle 46"/>
            <p:cNvSpPr/>
            <p:nvPr/>
          </p:nvSpPr>
          <p:spPr>
            <a:xfrm>
              <a:off x="6171251" y="2124979"/>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5" name="Triangle isocèle 47"/>
            <p:cNvSpPr/>
            <p:nvPr/>
          </p:nvSpPr>
          <p:spPr>
            <a:xfrm>
              <a:off x="5683573" y="2124979"/>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6" name="CuadroTexto 6"/>
            <p:cNvSpPr txBox="1"/>
            <p:nvPr/>
          </p:nvSpPr>
          <p:spPr>
            <a:xfrm>
              <a:off x="7146608" y="2059884"/>
              <a:ext cx="206835" cy="369332"/>
            </a:xfrm>
            <a:prstGeom prst="rect">
              <a:avLst/>
            </a:prstGeom>
            <a:noFill/>
            <a:ln w="6350" cap="flat" cmpd="sng" algn="ctr">
              <a:noFill/>
              <a:prstDash val="solid"/>
              <a:miter lim="800000"/>
            </a:ln>
            <a:effectLst/>
          </p:spPr>
          <p:txBody>
            <a:bodyPr rtlCol="0" anchor="ctr"/>
            <a:lstStyle>
              <a:defPPr>
                <a:defRPr lang="fr-FR"/>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0" cap="none" spc="0" normalizeH="0" baseline="0" noProof="0" dirty="0">
                  <a:ln>
                    <a:noFill/>
                  </a:ln>
                  <a:solidFill>
                    <a:srgbClr val="F1DE28"/>
                  </a:solidFill>
                  <a:effectLst/>
                  <a:uLnTx/>
                  <a:uFillTx/>
                  <a:latin typeface="Calibri" panose="020F0502020204030204"/>
                  <a:ea typeface="+mn-ea"/>
                  <a:cs typeface="+mn-cs"/>
                </a:rPr>
                <a:t>…</a:t>
              </a:r>
            </a:p>
          </p:txBody>
        </p:sp>
        <p:sp>
          <p:nvSpPr>
            <p:cNvPr id="47" name="Rectangle 46"/>
            <p:cNvSpPr/>
            <p:nvPr/>
          </p:nvSpPr>
          <p:spPr>
            <a:xfrm>
              <a:off x="1822928" y="4926200"/>
              <a:ext cx="4690300" cy="1003257"/>
            </a:xfrm>
            <a:prstGeom prst="rect">
              <a:avLst/>
            </a:prstGeom>
            <a:noFill/>
            <a:ln w="3175" cap="flat" cmpd="sng" algn="ctr">
              <a:solidFill>
                <a:sysClr val="window" lastClr="FFFFFF">
                  <a:lumMod val="65000"/>
                </a:sys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48" name="TextBox 47"/>
            <p:cNvSpPr txBox="1"/>
            <p:nvPr/>
          </p:nvSpPr>
          <p:spPr>
            <a:xfrm>
              <a:off x="5075756" y="3304014"/>
              <a:ext cx="65"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49" name="Triangle isocèle 43"/>
            <p:cNvSpPr/>
            <p:nvPr/>
          </p:nvSpPr>
          <p:spPr>
            <a:xfrm>
              <a:off x="4708217" y="2130865"/>
              <a:ext cx="194381" cy="220288"/>
            </a:xfrm>
            <a:prstGeom prst="triangle">
              <a:avLst/>
            </a:prstGeom>
            <a:solidFill>
              <a:srgbClr val="F1DE28"/>
            </a:solidFill>
            <a:ln w="6350" cap="flat" cmpd="sng" algn="ctr">
              <a:solidFill>
                <a:srgbClr val="F1DE28"/>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50" name="Group 49"/>
            <p:cNvGrpSpPr/>
            <p:nvPr/>
          </p:nvGrpSpPr>
          <p:grpSpPr>
            <a:xfrm>
              <a:off x="1927824" y="5016967"/>
              <a:ext cx="4480509" cy="821723"/>
              <a:chOff x="2032719" y="5258566"/>
              <a:chExt cx="4480509" cy="712078"/>
            </a:xfrm>
          </p:grpSpPr>
          <p:sp>
            <p:nvSpPr>
              <p:cNvPr id="51" name="Rectangle avec flèche vers le haut 30"/>
              <p:cNvSpPr/>
              <p:nvPr/>
            </p:nvSpPr>
            <p:spPr>
              <a:xfrm rot="5400000">
                <a:off x="2845345" y="4445942"/>
                <a:ext cx="686637" cy="2311889"/>
              </a:xfrm>
              <a:prstGeom prst="upArrowCallout">
                <a:avLst>
                  <a:gd name="adj1" fmla="val 37463"/>
                  <a:gd name="adj2" fmla="val 50000"/>
                  <a:gd name="adj3" fmla="val 34138"/>
                  <a:gd name="adj4" fmla="val 84614"/>
                </a:avLst>
              </a:prstGeom>
              <a:solidFill>
                <a:srgbClr val="31A3A9"/>
              </a:solidFill>
              <a:ln w="3175" cap="flat" cmpd="sng" algn="ctr">
                <a:solidFill>
                  <a:srgbClr val="2B9095"/>
                </a:solidFill>
                <a:prstDash val="solid"/>
                <a:miter lim="800000"/>
              </a:ln>
              <a:effectLst/>
            </p:spPr>
            <p:txBody>
              <a:bodyPr vert="vert27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white"/>
                    </a:solidFill>
                    <a:effectLst/>
                    <a:uLnTx/>
                    <a:uFillTx/>
                    <a:latin typeface="Calibri" panose="020F0502020204030204"/>
                    <a:ea typeface="+mn-ea"/>
                    <a:cs typeface="+mn-cs"/>
                  </a:rPr>
                  <a:t>ACCREDITATION OF EXTERNAL VERIFIERS</a:t>
                </a:r>
              </a:p>
            </p:txBody>
          </p:sp>
          <p:sp>
            <p:nvSpPr>
              <p:cNvPr id="52" name="Rectangle 51"/>
              <p:cNvSpPr/>
              <p:nvPr/>
            </p:nvSpPr>
            <p:spPr>
              <a:xfrm>
                <a:off x="4462816" y="5258566"/>
                <a:ext cx="2050412" cy="712078"/>
              </a:xfrm>
              <a:prstGeom prst="rect">
                <a:avLst/>
              </a:prstGeom>
              <a:solidFill>
                <a:srgbClr val="00B0F0"/>
              </a:solidFill>
              <a:ln w="6350" cap="flat" cmpd="sng" algn="ctr">
                <a:solidFill>
                  <a:srgbClr val="5B9BD5"/>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white"/>
                    </a:solidFill>
                    <a:effectLst/>
                    <a:uLnTx/>
                    <a:uFillTx/>
                    <a:latin typeface="Calibri" panose="020F0502020204030204"/>
                    <a:ea typeface="+mn-ea"/>
                    <a:cs typeface="+mn-cs"/>
                  </a:rPr>
                  <a:t>DOCUMENT VERIFIED </a:t>
                </a:r>
                <a:br>
                  <a:rPr kumimoji="0" lang="fr-FR" sz="1400" b="0"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fr-FR" sz="1400" b="0" i="0" u="none" strike="noStrike" kern="0" cap="none" spc="0" normalizeH="0" baseline="0" noProof="0" dirty="0">
                    <a:ln>
                      <a:noFill/>
                    </a:ln>
                    <a:solidFill>
                      <a:prstClr val="white"/>
                    </a:solidFill>
                    <a:effectLst/>
                    <a:uLnTx/>
                    <a:uFillTx/>
                    <a:latin typeface="Calibri" panose="020F0502020204030204"/>
                    <a:ea typeface="+mn-ea"/>
                    <a:cs typeface="+mn-cs"/>
                  </a:rPr>
                  <a:t>BY ACCREDITED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a:ln>
                      <a:noFill/>
                    </a:ln>
                    <a:solidFill>
                      <a:prstClr val="white"/>
                    </a:solidFill>
                    <a:effectLst/>
                    <a:uLnTx/>
                    <a:uFillTx/>
                    <a:latin typeface="Calibri" panose="020F0502020204030204"/>
                    <a:ea typeface="+mn-ea"/>
                    <a:cs typeface="+mn-cs"/>
                  </a:rPr>
                  <a:t>EXTERNAL VERIFIERS</a:t>
                </a:r>
              </a:p>
            </p:txBody>
          </p:sp>
        </p:grpSp>
      </p:grpSp>
    </p:spTree>
    <p:extLst>
      <p:ext uri="{BB962C8B-B14F-4D97-AF65-F5344CB8AC3E}">
        <p14:creationId xmlns:p14="http://schemas.microsoft.com/office/powerpoint/2010/main" val="23298442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hteck 36">
            <a:extLst>
              <a:ext uri="{FF2B5EF4-FFF2-40B4-BE49-F238E27FC236}">
                <a16:creationId xmlns:a16="http://schemas.microsoft.com/office/drawing/2014/main" id="{26B1CBDD-635C-4B91-837E-619D0CF9834D}"/>
              </a:ext>
            </a:extLst>
          </p:cNvPr>
          <p:cNvSpPr/>
          <p:nvPr/>
        </p:nvSpPr>
        <p:spPr>
          <a:xfrm>
            <a:off x="4532409" y="1988225"/>
            <a:ext cx="2931743" cy="3384991"/>
          </a:xfrm>
          <a:prstGeom prst="rect">
            <a:avLst/>
          </a:prstGeom>
          <a:solidFill>
            <a:srgbClr val="E8EED8"/>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r>
              <a:rPr kumimoji="0" lang="en-US" sz="1600" b="1" i="0" u="none" strike="noStrike" kern="1200" cap="none" spc="0" normalizeH="0" baseline="0" noProof="0" dirty="0">
                <a:ln>
                  <a:noFill/>
                </a:ln>
                <a:solidFill>
                  <a:srgbClr val="000000"/>
                </a:solidFill>
                <a:effectLst/>
                <a:uLnTx/>
                <a:uFillTx/>
                <a:latin typeface="Verdana"/>
                <a:ea typeface="+mn-ea"/>
                <a:cs typeface="+mn-cs"/>
              </a:rPr>
              <a:t>Minimum Standards </a:t>
            </a:r>
          </a:p>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r>
              <a:rPr kumimoji="0" lang="en-US" sz="1600" b="0" i="0" u="none" strike="noStrike" kern="1200" cap="none" spc="0" normalizeH="0" baseline="0" noProof="0" dirty="0">
                <a:ln>
                  <a:noFill/>
                </a:ln>
                <a:solidFill>
                  <a:srgbClr val="000000"/>
                </a:solidFill>
                <a:effectLst/>
                <a:uLnTx/>
                <a:uFillTx/>
                <a:latin typeface="Verdana"/>
                <a:ea typeface="+mn-ea"/>
                <a:cs typeface="+mn-cs"/>
              </a:rPr>
              <a:t>for </a:t>
            </a:r>
            <a:r>
              <a:rPr kumimoji="0" lang="en-US" sz="1600" b="0" i="0" u="none" strike="noStrike" kern="1200" cap="none" spc="0" normalizeH="0" baseline="0" noProof="0" dirty="0" smtClean="0">
                <a:ln>
                  <a:noFill/>
                </a:ln>
                <a:solidFill>
                  <a:srgbClr val="000000"/>
                </a:solidFill>
                <a:effectLst/>
                <a:uLnTx/>
                <a:uFillTx/>
                <a:latin typeface="Verdana"/>
                <a:ea typeface="+mn-ea"/>
                <a:cs typeface="+mn-cs"/>
              </a:rPr>
              <a:t>EU Climate Transition </a:t>
            </a:r>
            <a:r>
              <a:rPr kumimoji="0" lang="en-US" sz="1600" b="0" i="0" u="none" strike="noStrike" kern="1200" cap="none" spc="0" normalizeH="0" baseline="0" noProof="0" dirty="0">
                <a:ln>
                  <a:noFill/>
                </a:ln>
                <a:solidFill>
                  <a:srgbClr val="000000"/>
                </a:solidFill>
                <a:effectLst/>
                <a:uLnTx/>
                <a:uFillTx/>
                <a:latin typeface="Verdana"/>
                <a:ea typeface="+mn-ea"/>
                <a:cs typeface="+mn-cs"/>
              </a:rPr>
              <a:t>and </a:t>
            </a:r>
            <a:r>
              <a:rPr kumimoji="0" lang="en-US" sz="1600" b="0" i="0" u="none" strike="noStrike" kern="1200" cap="none" spc="0" normalizeH="0" baseline="0" noProof="0" dirty="0" smtClean="0">
                <a:ln>
                  <a:noFill/>
                </a:ln>
                <a:solidFill>
                  <a:srgbClr val="000000"/>
                </a:solidFill>
                <a:effectLst/>
                <a:uLnTx/>
                <a:uFillTx/>
                <a:latin typeface="Verdana"/>
                <a:ea typeface="+mn-ea"/>
                <a:cs typeface="+mn-cs"/>
              </a:rPr>
              <a:t>Paris-aligned </a:t>
            </a:r>
            <a:r>
              <a:rPr kumimoji="0" lang="en-US" sz="1600" b="0" i="0" u="none" strike="noStrike" kern="1200" cap="none" spc="0" normalizeH="0" baseline="0" noProof="0" dirty="0">
                <a:ln>
                  <a:noFill/>
                </a:ln>
                <a:solidFill>
                  <a:srgbClr val="000000"/>
                </a:solidFill>
                <a:effectLst/>
                <a:uLnTx/>
                <a:uFillTx/>
                <a:latin typeface="Verdana"/>
                <a:ea typeface="+mn-ea"/>
                <a:cs typeface="+mn-cs"/>
              </a:rPr>
              <a:t>benchmarks</a:t>
            </a:r>
          </a:p>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r>
              <a:rPr kumimoji="0" lang="en-US" sz="1600" b="1" i="0" u="none" strike="noStrike" kern="1200" cap="none" spc="0" normalizeH="0" baseline="0" noProof="0" dirty="0">
                <a:ln>
                  <a:noFill/>
                </a:ln>
                <a:solidFill>
                  <a:srgbClr val="000000"/>
                </a:solidFill>
                <a:effectLst/>
                <a:uLnTx/>
                <a:uFillTx/>
                <a:latin typeface="Verdana"/>
                <a:ea typeface="+mn-ea"/>
                <a:cs typeface="+mn-cs"/>
              </a:rPr>
              <a:t>Minimum </a:t>
            </a:r>
            <a:r>
              <a:rPr kumimoji="0" lang="en-US" sz="1600" b="1" i="0" u="none" strike="noStrike" kern="1200" cap="none" spc="0" normalizeH="0" baseline="0" noProof="0" dirty="0" smtClean="0">
                <a:ln>
                  <a:noFill/>
                </a:ln>
                <a:solidFill>
                  <a:srgbClr val="000000"/>
                </a:solidFill>
                <a:effectLst/>
                <a:uLnTx/>
                <a:uFillTx/>
                <a:latin typeface="Verdana"/>
                <a:ea typeface="+mn-ea"/>
                <a:cs typeface="+mn-cs"/>
              </a:rPr>
              <a:t>ESG disclosures </a:t>
            </a:r>
            <a:r>
              <a:rPr kumimoji="0" lang="en-US" sz="1600" b="0" i="0" u="none" strike="noStrike" kern="1200" cap="none" spc="0" normalizeH="0" baseline="0" noProof="0" dirty="0">
                <a:ln>
                  <a:noFill/>
                </a:ln>
                <a:solidFill>
                  <a:srgbClr val="000000"/>
                </a:solidFill>
                <a:effectLst/>
                <a:uLnTx/>
                <a:uFillTx/>
                <a:latin typeface="Verdana"/>
                <a:ea typeface="+mn-ea"/>
                <a:cs typeface="+mn-cs"/>
              </a:rPr>
              <a:t>for </a:t>
            </a:r>
            <a:r>
              <a:rPr kumimoji="0" lang="en-US" sz="1600" b="0" i="0" u="none" strike="noStrike" kern="1200" cap="none" spc="0" normalizeH="0" baseline="0" noProof="0" dirty="0" smtClean="0">
                <a:ln>
                  <a:noFill/>
                </a:ln>
                <a:solidFill>
                  <a:srgbClr val="000000"/>
                </a:solidFill>
                <a:effectLst/>
                <a:uLnTx/>
                <a:uFillTx/>
                <a:latin typeface="Verdana"/>
                <a:ea typeface="+mn-ea"/>
                <a:cs typeface="+mn-cs"/>
              </a:rPr>
              <a:t>all benchmarks</a:t>
            </a:r>
            <a:endParaRPr kumimoji="0" lang="en-US" sz="14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 name="Titel 1">
            <a:extLst>
              <a:ext uri="{FF2B5EF4-FFF2-40B4-BE49-F238E27FC236}">
                <a16:creationId xmlns:a16="http://schemas.microsoft.com/office/drawing/2014/main" id="{9AE3AD09-E57B-4A23-9B7C-676E0D95A54C}"/>
              </a:ext>
            </a:extLst>
          </p:cNvPr>
          <p:cNvSpPr>
            <a:spLocks noGrp="1"/>
          </p:cNvSpPr>
          <p:nvPr>
            <p:ph type="title"/>
          </p:nvPr>
        </p:nvSpPr>
        <p:spPr/>
        <p:txBody>
          <a:bodyPr/>
          <a:lstStyle/>
          <a:p>
            <a:r>
              <a:rPr lang="en-GB" dirty="0"/>
              <a:t>Intended Impact of the Benchmark Proposal</a:t>
            </a:r>
            <a:endParaRPr lang="de-DE" dirty="0"/>
          </a:p>
        </p:txBody>
      </p:sp>
      <p:sp>
        <p:nvSpPr>
          <p:cNvPr id="14" name="Rechteck 15">
            <a:extLst>
              <a:ext uri="{FF2B5EF4-FFF2-40B4-BE49-F238E27FC236}">
                <a16:creationId xmlns:a16="http://schemas.microsoft.com/office/drawing/2014/main" id="{A0A6F852-AB25-4005-8125-727A54A6A951}"/>
              </a:ext>
            </a:extLst>
          </p:cNvPr>
          <p:cNvSpPr/>
          <p:nvPr/>
        </p:nvSpPr>
        <p:spPr>
          <a:xfrm>
            <a:off x="427221" y="3550571"/>
            <a:ext cx="3608304" cy="338554"/>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No wide use by investors</a:t>
            </a:r>
            <a:endParaRPr kumimoji="0" lang="fr-B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sp>
        <p:nvSpPr>
          <p:cNvPr id="15" name="Rechteck 15">
            <a:extLst>
              <a:ext uri="{FF2B5EF4-FFF2-40B4-BE49-F238E27FC236}">
                <a16:creationId xmlns:a16="http://schemas.microsoft.com/office/drawing/2014/main" id="{2EA1CDF9-CC3D-42F6-AFA5-3DF6108A0E01}"/>
              </a:ext>
            </a:extLst>
          </p:cNvPr>
          <p:cNvSpPr/>
          <p:nvPr/>
        </p:nvSpPr>
        <p:spPr>
          <a:xfrm>
            <a:off x="407368" y="2829431"/>
            <a:ext cx="3608304" cy="58477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Lack of </a:t>
            </a:r>
            <a:r>
              <a:rPr kumimoji="0" lang="en-IE"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harmonisation </a:t>
            </a:r>
            <a:r>
              <a:rPr kumimoji="0" lang="en-I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for low-carbon indices</a:t>
            </a:r>
            <a:endParaRPr kumimoji="0" lang="fr-B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sp>
        <p:nvSpPr>
          <p:cNvPr id="16" name="Rechteck 15">
            <a:extLst>
              <a:ext uri="{FF2B5EF4-FFF2-40B4-BE49-F238E27FC236}">
                <a16:creationId xmlns:a16="http://schemas.microsoft.com/office/drawing/2014/main" id="{395F410C-3E04-48EE-A1DD-46F352CE7A0D}"/>
              </a:ext>
            </a:extLst>
          </p:cNvPr>
          <p:cNvSpPr/>
          <p:nvPr/>
        </p:nvSpPr>
        <p:spPr>
          <a:xfrm>
            <a:off x="427221" y="4025490"/>
            <a:ext cx="3608304" cy="58477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Significance </a:t>
            </a:r>
            <a:r>
              <a:rPr kumimoji="0" lang="en-I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in overall portfolio allocation </a:t>
            </a: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limited</a:t>
            </a:r>
            <a:endParaRPr kumimoji="0" lang="fr-B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sp>
        <p:nvSpPr>
          <p:cNvPr id="26" name="Rechteck 70">
            <a:extLst>
              <a:ext uri="{FF2B5EF4-FFF2-40B4-BE49-F238E27FC236}">
                <a16:creationId xmlns:a16="http://schemas.microsoft.com/office/drawing/2014/main" id="{8D71910B-B22E-4122-B8ED-7E76F5C33035}"/>
              </a:ext>
            </a:extLst>
          </p:cNvPr>
          <p:cNvSpPr/>
          <p:nvPr/>
        </p:nvSpPr>
        <p:spPr>
          <a:xfrm>
            <a:off x="4537188" y="1727593"/>
            <a:ext cx="2926964" cy="621287"/>
          </a:xfrm>
          <a:prstGeom prst="rect">
            <a:avLst/>
          </a:prstGeom>
          <a:solidFill>
            <a:srgbClr val="88AC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srgbClr val="FFFFFF"/>
              </a:solidFill>
              <a:effectLst/>
              <a:uLnTx/>
              <a:uFillTx/>
              <a:latin typeface="Verdana"/>
              <a:ea typeface="+mn-ea"/>
              <a:cs typeface="+mn-cs"/>
            </a:endParaRPr>
          </a:p>
        </p:txBody>
      </p:sp>
      <p:pic>
        <p:nvPicPr>
          <p:cNvPr id="27" name="Picture 18" descr="https://static.thenounproject.com/png/1326055-200.png">
            <a:extLst>
              <a:ext uri="{FF2B5EF4-FFF2-40B4-BE49-F238E27FC236}">
                <a16:creationId xmlns:a16="http://schemas.microsoft.com/office/drawing/2014/main" id="{5FE316B8-BF2F-489B-9CE0-B836B9644C64}"/>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4668522" y="1863286"/>
            <a:ext cx="378243" cy="374961"/>
          </a:xfrm>
          <a:prstGeom prst="rect">
            <a:avLst/>
          </a:prstGeom>
          <a:solidFill>
            <a:srgbClr val="88AC2E"/>
          </a:solidFill>
          <a:ln>
            <a:noFill/>
          </a:ln>
          <a:effectLst/>
          <a:extLst/>
        </p:spPr>
      </p:pic>
      <p:sp>
        <p:nvSpPr>
          <p:cNvPr id="28" name="Textfeld 72">
            <a:extLst>
              <a:ext uri="{FF2B5EF4-FFF2-40B4-BE49-F238E27FC236}">
                <a16:creationId xmlns:a16="http://schemas.microsoft.com/office/drawing/2014/main" id="{F4DC1801-3A40-4B80-B683-FB38C434E570}"/>
              </a:ext>
            </a:extLst>
          </p:cNvPr>
          <p:cNvSpPr txBox="1"/>
          <p:nvPr/>
        </p:nvSpPr>
        <p:spPr>
          <a:xfrm>
            <a:off x="5031292" y="1796245"/>
            <a:ext cx="3008299" cy="523220"/>
          </a:xfrm>
          <a:prstGeom prst="rect">
            <a:avLst/>
          </a:prstGeom>
          <a:noFill/>
          <a:ln>
            <a:noFill/>
          </a:ln>
          <a:effectLst/>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Develop Sustainability Benchmarks</a:t>
            </a:r>
          </a:p>
        </p:txBody>
      </p:sp>
      <p:sp>
        <p:nvSpPr>
          <p:cNvPr id="29" name="Oval 12">
            <a:extLst>
              <a:ext uri="{FF2B5EF4-FFF2-40B4-BE49-F238E27FC236}">
                <a16:creationId xmlns:a16="http://schemas.microsoft.com/office/drawing/2014/main" id="{6BE33495-7C18-4719-9CE9-63C81F5938FE}"/>
              </a:ext>
            </a:extLst>
          </p:cNvPr>
          <p:cNvSpPr/>
          <p:nvPr/>
        </p:nvSpPr>
        <p:spPr bwMode="ltGray">
          <a:xfrm>
            <a:off x="4469701" y="1617534"/>
            <a:ext cx="270240" cy="262930"/>
          </a:xfrm>
          <a:prstGeom prst="ellipse">
            <a:avLst/>
          </a:prstGeom>
          <a:solidFill>
            <a:srgbClr val="88AC2E"/>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Verdana"/>
                <a:ea typeface="+mn-ea"/>
                <a:cs typeface="+mn-cs"/>
              </a:rPr>
              <a:t>5</a:t>
            </a:r>
          </a:p>
        </p:txBody>
      </p:sp>
      <p:sp>
        <p:nvSpPr>
          <p:cNvPr id="25" name="Rechteck 24">
            <a:extLst>
              <a:ext uri="{FF2B5EF4-FFF2-40B4-BE49-F238E27FC236}">
                <a16:creationId xmlns:a16="http://schemas.microsoft.com/office/drawing/2014/main" id="{5B929076-4B17-4F65-9023-E7D70AC8BA22}"/>
              </a:ext>
            </a:extLst>
          </p:cNvPr>
          <p:cNvSpPr/>
          <p:nvPr/>
        </p:nvSpPr>
        <p:spPr>
          <a:xfrm>
            <a:off x="407368" y="2094520"/>
            <a:ext cx="3615813" cy="598546"/>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Lack of transparency </a:t>
            </a:r>
            <a:r>
              <a:rPr kumimoji="0" lang="en-I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for </a:t>
            </a:r>
            <a:r>
              <a:rPr kumimoji="0" lang="en-US"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benchmark methodologies</a:t>
            </a:r>
          </a:p>
        </p:txBody>
      </p:sp>
      <p:grpSp>
        <p:nvGrpSpPr>
          <p:cNvPr id="6" name="Group 5"/>
          <p:cNvGrpSpPr/>
          <p:nvPr/>
        </p:nvGrpSpPr>
        <p:grpSpPr>
          <a:xfrm>
            <a:off x="7993774" y="2276872"/>
            <a:ext cx="4342242" cy="584775"/>
            <a:chOff x="7849758" y="2412061"/>
            <a:chExt cx="4342242" cy="584775"/>
          </a:xfrm>
        </p:grpSpPr>
        <p:pic>
          <p:nvPicPr>
            <p:cNvPr id="21" name="Picture 145">
              <a:extLst>
                <a:ext uri="{FF2B5EF4-FFF2-40B4-BE49-F238E27FC236}">
                  <a16:creationId xmlns:a16="http://schemas.microsoft.com/office/drawing/2014/main" id="{DD0C80BB-F717-4DFF-8B39-A44B763E01B3}"/>
                </a:ext>
              </a:extLst>
            </p:cNvPr>
            <p:cNvPicPr>
              <a:picLocks noChangeAspect="1"/>
            </p:cNvPicPr>
            <p:nvPr/>
          </p:nvPicPr>
          <p:blipFill rotWithShape="1">
            <a:blip r:embed="rId5" cstate="print">
              <a:duotone>
                <a:srgbClr val="9BBB59">
                  <a:shade val="45000"/>
                  <a:satMod val="135000"/>
                </a:srgbClr>
                <a:prstClr val="white"/>
              </a:duotone>
              <a:extLst>
                <a:ext uri="{28A0092B-C50C-407E-A947-70E740481C1C}">
                  <a14:useLocalDpi xmlns:a14="http://schemas.microsoft.com/office/drawing/2010/main" val="0"/>
                </a:ext>
              </a:extLst>
            </a:blip>
            <a:srcRect b="15556"/>
            <a:stretch/>
          </p:blipFill>
          <p:spPr>
            <a:xfrm>
              <a:off x="7849758" y="2494870"/>
              <a:ext cx="469413" cy="396393"/>
            </a:xfrm>
            <a:prstGeom prst="rect">
              <a:avLst/>
            </a:prstGeom>
            <a:effectLst/>
          </p:spPr>
        </p:pic>
        <p:sp>
          <p:nvSpPr>
            <p:cNvPr id="30" name="Rechteck 15">
              <a:extLst>
                <a:ext uri="{FF2B5EF4-FFF2-40B4-BE49-F238E27FC236}">
                  <a16:creationId xmlns:a16="http://schemas.microsoft.com/office/drawing/2014/main" id="{8A724DDD-CEF4-4DBC-B9DB-1CAC746817E6}"/>
                </a:ext>
              </a:extLst>
            </p:cNvPr>
            <p:cNvSpPr/>
            <p:nvPr/>
          </p:nvSpPr>
          <p:spPr>
            <a:xfrm>
              <a:off x="8328247" y="2412061"/>
              <a:ext cx="3863753" cy="58477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Mitigate risk of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greenwashing</a:t>
              </a:r>
            </a:p>
          </p:txBody>
        </p:sp>
      </p:grpSp>
      <p:grpSp>
        <p:nvGrpSpPr>
          <p:cNvPr id="7" name="Group 6"/>
          <p:cNvGrpSpPr/>
          <p:nvPr/>
        </p:nvGrpSpPr>
        <p:grpSpPr>
          <a:xfrm>
            <a:off x="7993775" y="3284984"/>
            <a:ext cx="3925795" cy="584775"/>
            <a:chOff x="7849759" y="3414206"/>
            <a:chExt cx="3925795" cy="584775"/>
          </a:xfrm>
        </p:grpSpPr>
        <p:pic>
          <p:nvPicPr>
            <p:cNvPr id="24" name="Picture 145">
              <a:extLst>
                <a:ext uri="{FF2B5EF4-FFF2-40B4-BE49-F238E27FC236}">
                  <a16:creationId xmlns:a16="http://schemas.microsoft.com/office/drawing/2014/main" id="{5C7F43C1-D848-4E6C-88B0-4D09E208367E}"/>
                </a:ext>
              </a:extLst>
            </p:cNvPr>
            <p:cNvPicPr>
              <a:picLocks noChangeAspect="1"/>
            </p:cNvPicPr>
            <p:nvPr/>
          </p:nvPicPr>
          <p:blipFill rotWithShape="1">
            <a:blip r:embed="rId5" cstate="print">
              <a:duotone>
                <a:srgbClr val="9BBB59">
                  <a:shade val="45000"/>
                  <a:satMod val="135000"/>
                </a:srgbClr>
                <a:prstClr val="white"/>
              </a:duotone>
              <a:extLst>
                <a:ext uri="{28A0092B-C50C-407E-A947-70E740481C1C}">
                  <a14:useLocalDpi xmlns:a14="http://schemas.microsoft.com/office/drawing/2010/main" val="0"/>
                </a:ext>
              </a:extLst>
            </a:blip>
            <a:srcRect b="15556"/>
            <a:stretch/>
          </p:blipFill>
          <p:spPr>
            <a:xfrm>
              <a:off x="7849759" y="3494638"/>
              <a:ext cx="469413" cy="396393"/>
            </a:xfrm>
            <a:prstGeom prst="rect">
              <a:avLst/>
            </a:prstGeom>
            <a:effectLst/>
          </p:spPr>
        </p:pic>
        <p:sp>
          <p:nvSpPr>
            <p:cNvPr id="32" name="Rechteck 15">
              <a:extLst>
                <a:ext uri="{FF2B5EF4-FFF2-40B4-BE49-F238E27FC236}">
                  <a16:creationId xmlns:a16="http://schemas.microsoft.com/office/drawing/2014/main" id="{8A724DDD-CEF4-4DBC-B9DB-1CAC746817E6}"/>
                </a:ext>
              </a:extLst>
            </p:cNvPr>
            <p:cNvSpPr/>
            <p:nvPr/>
          </p:nvSpPr>
          <p:spPr>
            <a:xfrm>
              <a:off x="8319171" y="3414206"/>
              <a:ext cx="3456383" cy="58477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Reliable reference tool for investors</a:t>
              </a:r>
              <a:endParaRPr kumimoji="0" lang="fr-B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grpSp>
      <p:grpSp>
        <p:nvGrpSpPr>
          <p:cNvPr id="8" name="Group 7"/>
          <p:cNvGrpSpPr/>
          <p:nvPr/>
        </p:nvGrpSpPr>
        <p:grpSpPr>
          <a:xfrm>
            <a:off x="7993775" y="4293096"/>
            <a:ext cx="4582945" cy="584775"/>
            <a:chOff x="7849759" y="4194766"/>
            <a:chExt cx="4582945" cy="584775"/>
          </a:xfrm>
        </p:grpSpPr>
        <p:sp>
          <p:nvSpPr>
            <p:cNvPr id="33" name="Rechteck 15">
              <a:extLst>
                <a:ext uri="{FF2B5EF4-FFF2-40B4-BE49-F238E27FC236}">
                  <a16:creationId xmlns:a16="http://schemas.microsoft.com/office/drawing/2014/main" id="{8A724DDD-CEF4-4DBC-B9DB-1CAC746817E6}"/>
                </a:ext>
              </a:extLst>
            </p:cNvPr>
            <p:cNvSpPr/>
            <p:nvPr/>
          </p:nvSpPr>
          <p:spPr>
            <a:xfrm>
              <a:off x="8328247" y="4194766"/>
              <a:ext cx="4104457" cy="584775"/>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Increase transparency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of </a:t>
              </a:r>
              <a:r>
                <a:rPr kumimoji="0" lang="en-US"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benchmarks</a:t>
              </a:r>
              <a:endParaRPr kumimoji="0" lang="en-US"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pic>
          <p:nvPicPr>
            <p:cNvPr id="47" name="Picture 145">
              <a:extLst>
                <a:ext uri="{FF2B5EF4-FFF2-40B4-BE49-F238E27FC236}">
                  <a16:creationId xmlns:a16="http://schemas.microsoft.com/office/drawing/2014/main" id="{5C7F43C1-D848-4E6C-88B0-4D09E208367E}"/>
                </a:ext>
              </a:extLst>
            </p:cNvPr>
            <p:cNvPicPr>
              <a:picLocks noChangeAspect="1"/>
            </p:cNvPicPr>
            <p:nvPr/>
          </p:nvPicPr>
          <p:blipFill rotWithShape="1">
            <a:blip r:embed="rId5" cstate="print">
              <a:duotone>
                <a:srgbClr val="9BBB59">
                  <a:shade val="45000"/>
                  <a:satMod val="135000"/>
                </a:srgbClr>
                <a:prstClr val="white"/>
              </a:duotone>
              <a:extLst>
                <a:ext uri="{28A0092B-C50C-407E-A947-70E740481C1C}">
                  <a14:useLocalDpi xmlns:a14="http://schemas.microsoft.com/office/drawing/2010/main" val="0"/>
                </a:ext>
              </a:extLst>
            </a:blip>
            <a:srcRect b="15556"/>
            <a:stretch/>
          </p:blipFill>
          <p:spPr>
            <a:xfrm>
              <a:off x="7849759" y="4275954"/>
              <a:ext cx="469413" cy="396393"/>
            </a:xfrm>
            <a:prstGeom prst="rect">
              <a:avLst/>
            </a:prstGeom>
            <a:effectLst/>
          </p:spPr>
        </p:pic>
      </p:grpSp>
      <p:sp>
        <p:nvSpPr>
          <p:cNvPr id="51" name="Rechteck 50">
            <a:extLst>
              <a:ext uri="{FF2B5EF4-FFF2-40B4-BE49-F238E27FC236}">
                <a16:creationId xmlns:a16="http://schemas.microsoft.com/office/drawing/2014/main" id="{6B7865C2-E94D-4428-AE1C-CCF431D93AA0}"/>
              </a:ext>
            </a:extLst>
          </p:cNvPr>
          <p:cNvSpPr/>
          <p:nvPr/>
        </p:nvSpPr>
        <p:spPr>
          <a:xfrm>
            <a:off x="407368" y="4746630"/>
            <a:ext cx="3608304" cy="338554"/>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rPr>
              <a:t>Risk of Greenwashing</a:t>
            </a:r>
            <a:endParaRPr kumimoji="0" lang="fr-BE" sz="1600" b="1"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sp>
        <p:nvSpPr>
          <p:cNvPr id="31" name="Rechteck 15">
            <a:extLst>
              <a:ext uri="{FF2B5EF4-FFF2-40B4-BE49-F238E27FC236}">
                <a16:creationId xmlns:a16="http://schemas.microsoft.com/office/drawing/2014/main" id="{3303F43B-81A7-4D56-9258-6658542ADC42}"/>
              </a:ext>
            </a:extLst>
          </p:cNvPr>
          <p:cNvSpPr/>
          <p:nvPr/>
        </p:nvSpPr>
        <p:spPr>
          <a:xfrm>
            <a:off x="343265" y="5373216"/>
            <a:ext cx="3707445" cy="70460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err="1">
                <a:ln>
                  <a:noFill/>
                </a:ln>
                <a:solidFill>
                  <a:srgbClr val="0F5494"/>
                </a:solidFill>
                <a:effectLst/>
                <a:uLnTx/>
                <a:uFillTx/>
                <a:latin typeface="Verdana"/>
                <a:ea typeface="+mn-ea"/>
                <a:cs typeface="+mn-cs"/>
              </a:rPr>
              <a:t>Hampering</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investments</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into</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cs-CZ" sz="1600" b="1" i="0" u="none" strike="noStrike" kern="1200" cap="none" spc="0" normalizeH="0" baseline="0" noProof="0" dirty="0" smtClean="0">
                <a:ln>
                  <a:noFill/>
                </a:ln>
                <a:solidFill>
                  <a:srgbClr val="0F5494"/>
                </a:solidFill>
                <a:effectLst/>
                <a:uLnTx/>
                <a:uFillTx/>
                <a:latin typeface="Verdana"/>
                <a:ea typeface="+mn-ea"/>
                <a:cs typeface="+mn-cs"/>
              </a:rPr>
              <a:t>a </a:t>
            </a:r>
            <a:r>
              <a:rPr kumimoji="0" lang="de-DE" sz="1600" b="1" i="0" u="none" strike="noStrike" kern="1200" cap="none" spc="0" normalizeH="0" baseline="0" noProof="0" dirty="0" err="1" smtClean="0">
                <a:ln>
                  <a:noFill/>
                </a:ln>
                <a:solidFill>
                  <a:srgbClr val="0F5494"/>
                </a:solidFill>
                <a:effectLst/>
                <a:uLnTx/>
                <a:uFillTx/>
                <a:latin typeface="Verdana"/>
                <a:ea typeface="+mn-ea"/>
                <a:cs typeface="+mn-cs"/>
              </a:rPr>
              <a:t>more</a:t>
            </a:r>
            <a:r>
              <a:rPr kumimoji="0" lang="de-DE" sz="1600" b="1" i="0" u="none" strike="noStrike" kern="1200" cap="none" spc="0" normalizeH="0" baseline="0" noProof="0" smtClean="0">
                <a:ln>
                  <a:noFill/>
                </a:ln>
                <a:solidFill>
                  <a:srgbClr val="0F5494"/>
                </a:solidFill>
                <a:effectLst/>
                <a:uLnTx/>
                <a:uFillTx/>
                <a:latin typeface="Verdana"/>
                <a:ea typeface="+mn-ea"/>
                <a:cs typeface="+mn-cs"/>
              </a:rPr>
              <a:t> sustainable</a:t>
            </a:r>
            <a:r>
              <a:rPr kumimoji="0" lang="de-DE" sz="1600" b="1" i="0" u="none" strike="noStrike" kern="1200" cap="none" spc="0" normalizeH="0" baseline="0" noProof="0" dirty="0" smtClean="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economy</a:t>
            </a:r>
            <a:endParaRPr kumimoji="0" lang="de-DE" sz="1600" b="1" i="0" u="none" strike="noStrike" kern="1200" cap="none" spc="0" normalizeH="0" baseline="0" noProof="0" dirty="0">
              <a:ln>
                <a:noFill/>
              </a:ln>
              <a:solidFill>
                <a:srgbClr val="0F5494"/>
              </a:solidFill>
              <a:effectLst/>
              <a:uLnTx/>
              <a:uFillTx/>
              <a:latin typeface="Verdana"/>
              <a:ea typeface="+mn-ea"/>
              <a:cs typeface="+mn-cs"/>
            </a:endParaRPr>
          </a:p>
        </p:txBody>
      </p:sp>
      <p:sp>
        <p:nvSpPr>
          <p:cNvPr id="34" name="Rechteck 15">
            <a:extLst>
              <a:ext uri="{FF2B5EF4-FFF2-40B4-BE49-F238E27FC236}">
                <a16:creationId xmlns:a16="http://schemas.microsoft.com/office/drawing/2014/main" id="{9200198B-B715-43D5-ACF7-9251041D19A9}"/>
              </a:ext>
            </a:extLst>
          </p:cNvPr>
          <p:cNvSpPr/>
          <p:nvPr/>
        </p:nvSpPr>
        <p:spPr>
          <a:xfrm>
            <a:off x="7835032" y="5373216"/>
            <a:ext cx="4013702" cy="70460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r>
              <a:rPr kumimoji="0" lang="de-DE" sz="1600" b="1" i="0" u="none" strike="noStrike" kern="1200" cap="none" spc="0" normalizeH="0" baseline="0" noProof="0" dirty="0" err="1">
                <a:ln>
                  <a:noFill/>
                </a:ln>
                <a:solidFill>
                  <a:srgbClr val="0F5494"/>
                </a:solidFill>
                <a:effectLst/>
                <a:uLnTx/>
                <a:uFillTx/>
                <a:latin typeface="Verdana"/>
                <a:ea typeface="+mn-ea"/>
                <a:cs typeface="+mn-cs"/>
              </a:rPr>
              <a:t>Reorienting</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capital</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flows</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towards</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sustainable</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investment</a:t>
            </a:r>
            <a:endParaRPr kumimoji="0" lang="de-DE" sz="1600" b="1" i="0" u="none" strike="noStrike" kern="1200" cap="none" spc="0" normalizeH="0" baseline="0" noProof="0" dirty="0">
              <a:ln>
                <a:noFill/>
              </a:ln>
              <a:solidFill>
                <a:srgbClr val="0F5494"/>
              </a:solidFill>
              <a:effectLst/>
              <a:uLnTx/>
              <a:uFillTx/>
              <a:latin typeface="Verdana"/>
              <a:ea typeface="+mn-ea"/>
              <a:cs typeface="+mn-cs"/>
            </a:endParaRPr>
          </a:p>
        </p:txBody>
      </p:sp>
      <p:sp>
        <p:nvSpPr>
          <p:cNvPr id="35" name="Geschweifte Klammer rechts 34">
            <a:extLst>
              <a:ext uri="{FF2B5EF4-FFF2-40B4-BE49-F238E27FC236}">
                <a16:creationId xmlns:a16="http://schemas.microsoft.com/office/drawing/2014/main" id="{529BE4D8-A76E-4E61-850D-16F1EEE3373F}"/>
              </a:ext>
            </a:extLst>
          </p:cNvPr>
          <p:cNvSpPr/>
          <p:nvPr/>
        </p:nvSpPr>
        <p:spPr>
          <a:xfrm rot="5400000">
            <a:off x="2097603" y="3426000"/>
            <a:ext cx="170927" cy="3707444"/>
          </a:xfrm>
          <a:prstGeom prst="rightBrace">
            <a:avLst>
              <a:gd name="adj1" fmla="val 8333"/>
              <a:gd name="adj2" fmla="val 50000"/>
            </a:avLst>
          </a:prstGeom>
          <a:noFill/>
          <a:ln w="9525"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36" name="Geschweifte Klammer rechts 35">
            <a:extLst>
              <a:ext uri="{FF2B5EF4-FFF2-40B4-BE49-F238E27FC236}">
                <a16:creationId xmlns:a16="http://schemas.microsoft.com/office/drawing/2014/main" id="{799E55D9-1929-4F31-A6F4-FC4ECFA4C711}"/>
              </a:ext>
            </a:extLst>
          </p:cNvPr>
          <p:cNvSpPr/>
          <p:nvPr/>
        </p:nvSpPr>
        <p:spPr>
          <a:xfrm rot="5400000">
            <a:off x="9868635" y="3354341"/>
            <a:ext cx="119160" cy="3868882"/>
          </a:xfrm>
          <a:prstGeom prst="rightBrace">
            <a:avLst>
              <a:gd name="adj1" fmla="val 8333"/>
              <a:gd name="adj2" fmla="val 50000"/>
            </a:avLst>
          </a:prstGeom>
          <a:noFill/>
          <a:ln w="9525"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41" name="Rechteck 40">
            <a:extLst>
              <a:ext uri="{FF2B5EF4-FFF2-40B4-BE49-F238E27FC236}">
                <a16:creationId xmlns:a16="http://schemas.microsoft.com/office/drawing/2014/main" id="{439890BB-ADB7-4EB1-AAD3-E956337F06E8}"/>
              </a:ext>
            </a:extLst>
          </p:cNvPr>
          <p:cNvSpPr/>
          <p:nvPr/>
        </p:nvSpPr>
        <p:spPr>
          <a:xfrm>
            <a:off x="-157793" y="1153141"/>
            <a:ext cx="4436272" cy="5040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a:ln>
                  <a:noFill/>
                </a:ln>
                <a:solidFill>
                  <a:srgbClr val="0F5494"/>
                </a:solidFill>
                <a:effectLst/>
                <a:uLnTx/>
                <a:uFillTx/>
                <a:latin typeface="Verdana"/>
                <a:ea typeface="+mn-ea"/>
                <a:cs typeface="+mn-cs"/>
              </a:rPr>
              <a:t>Market </a:t>
            </a:r>
            <a:r>
              <a:rPr kumimoji="0" lang="de-DE" sz="2400" b="1" i="0" u="none" strike="noStrike" kern="1200" cap="none" spc="0" normalizeH="0" baseline="0" noProof="0" dirty="0" err="1">
                <a:ln>
                  <a:noFill/>
                </a:ln>
                <a:solidFill>
                  <a:srgbClr val="0F5494"/>
                </a:solidFill>
                <a:effectLst/>
                <a:uLnTx/>
                <a:uFillTx/>
                <a:latin typeface="Verdana"/>
                <a:ea typeface="+mn-ea"/>
                <a:cs typeface="+mn-cs"/>
              </a:rPr>
              <a:t>practice</a:t>
            </a:r>
            <a:endParaRPr kumimoji="0" lang="de-DE" sz="2400" b="1" i="0" u="none" strike="noStrike" kern="1200" cap="none" spc="0" normalizeH="0" baseline="0" noProof="0" dirty="0">
              <a:ln>
                <a:noFill/>
              </a:ln>
              <a:solidFill>
                <a:srgbClr val="0F5494"/>
              </a:solidFill>
              <a:effectLst/>
              <a:uLnTx/>
              <a:uFillTx/>
              <a:latin typeface="Verdana"/>
              <a:ea typeface="+mn-ea"/>
              <a:cs typeface="+mn-cs"/>
            </a:endParaRPr>
          </a:p>
        </p:txBody>
      </p:sp>
      <p:sp>
        <p:nvSpPr>
          <p:cNvPr id="42" name="Rechteck 41">
            <a:extLst>
              <a:ext uri="{FF2B5EF4-FFF2-40B4-BE49-F238E27FC236}">
                <a16:creationId xmlns:a16="http://schemas.microsoft.com/office/drawing/2014/main" id="{355AD9A2-FBF2-4C24-8A08-DBB125DF27D7}"/>
              </a:ext>
            </a:extLst>
          </p:cNvPr>
          <p:cNvSpPr/>
          <p:nvPr/>
        </p:nvSpPr>
        <p:spPr>
          <a:xfrm>
            <a:off x="7486637" y="1153141"/>
            <a:ext cx="5040560" cy="54766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err="1">
                <a:ln>
                  <a:noFill/>
                </a:ln>
                <a:solidFill>
                  <a:srgbClr val="0F5494"/>
                </a:solidFill>
                <a:effectLst/>
                <a:uLnTx/>
                <a:uFillTx/>
                <a:latin typeface="Verdana"/>
                <a:ea typeface="+mn-ea"/>
                <a:cs typeface="+mn-cs"/>
              </a:rPr>
              <a:t>Intended</a:t>
            </a:r>
            <a:r>
              <a:rPr kumimoji="0" lang="de-DE" sz="2400" b="1" i="0" u="none" strike="noStrike" kern="1200" cap="none" spc="0" normalizeH="0" baseline="0" noProof="0" dirty="0">
                <a:ln>
                  <a:noFill/>
                </a:ln>
                <a:solidFill>
                  <a:srgbClr val="0F5494"/>
                </a:solidFill>
                <a:effectLst/>
                <a:uLnTx/>
                <a:uFillTx/>
                <a:latin typeface="Verdana"/>
                <a:ea typeface="+mn-ea"/>
                <a:cs typeface="+mn-cs"/>
              </a:rPr>
              <a:t> </a:t>
            </a:r>
            <a:r>
              <a:rPr kumimoji="0" lang="de-DE" sz="2400" b="1" i="0" u="none" strike="noStrike" kern="1200" cap="none" spc="0" normalizeH="0" baseline="0" noProof="0" dirty="0" err="1" smtClean="0">
                <a:ln>
                  <a:noFill/>
                </a:ln>
                <a:solidFill>
                  <a:srgbClr val="0F5494"/>
                </a:solidFill>
                <a:effectLst/>
                <a:uLnTx/>
                <a:uFillTx/>
                <a:latin typeface="Verdana"/>
                <a:ea typeface="+mn-ea"/>
                <a:cs typeface="+mn-cs"/>
              </a:rPr>
              <a:t>impact</a:t>
            </a:r>
            <a:endParaRPr kumimoji="0" lang="de-DE" sz="2400" b="1" i="0" u="none" strike="noStrike" kern="1200" cap="none" spc="0" normalizeH="0" baseline="0" noProof="0" dirty="0">
              <a:ln>
                <a:noFill/>
              </a:ln>
              <a:solidFill>
                <a:srgbClr val="0F5494"/>
              </a:solidFill>
              <a:effectLst/>
              <a:uLnTx/>
              <a:uFillTx/>
              <a:latin typeface="Verdana"/>
              <a:ea typeface="+mn-ea"/>
              <a:cs typeface="+mn-cs"/>
            </a:endParaRPr>
          </a:p>
        </p:txBody>
      </p:sp>
    </p:spTree>
    <p:extLst>
      <p:ext uri="{BB962C8B-B14F-4D97-AF65-F5344CB8AC3E}">
        <p14:creationId xmlns:p14="http://schemas.microsoft.com/office/powerpoint/2010/main" val="27779995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elements of the </a:t>
            </a:r>
            <a:r>
              <a:rPr lang="en-US" dirty="0" smtClean="0"/>
              <a:t>February 2019 political </a:t>
            </a:r>
            <a:r>
              <a:rPr lang="en-US" dirty="0"/>
              <a:t>agreement between co-legislators</a:t>
            </a:r>
            <a:endParaRPr lang="fr-BE" dirty="0"/>
          </a:p>
        </p:txBody>
      </p:sp>
      <p:sp>
        <p:nvSpPr>
          <p:cNvPr id="3" name="Rectangle 2"/>
          <p:cNvSpPr/>
          <p:nvPr/>
        </p:nvSpPr>
        <p:spPr>
          <a:xfrm>
            <a:off x="2855640" y="1250982"/>
            <a:ext cx="8305039" cy="1022095"/>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FFFFFF"/>
                </a:solidFill>
                <a:effectLst/>
                <a:uLnTx/>
                <a:uFillTx/>
                <a:latin typeface="Verdana"/>
                <a:ea typeface="+mn-ea"/>
                <a:cs typeface="+mn-cs"/>
              </a:rPr>
              <a:t>The </a:t>
            </a:r>
            <a:r>
              <a:rPr kumimoji="0" lang="en-US" sz="1600" b="0" i="0" u="none" strike="noStrike" kern="1200" cap="none" spc="0" normalizeH="0" baseline="0" noProof="0" dirty="0">
                <a:ln>
                  <a:noFill/>
                </a:ln>
                <a:solidFill>
                  <a:srgbClr val="FFFFFF"/>
                </a:solidFill>
                <a:effectLst/>
                <a:uLnTx/>
                <a:uFillTx/>
                <a:latin typeface="Verdana"/>
                <a:ea typeface="+mn-ea"/>
                <a:cs typeface="+mn-cs"/>
              </a:rPr>
              <a:t>EU Climate transition </a:t>
            </a:r>
            <a:r>
              <a:rPr kumimoji="0" lang="en-US" sz="1600" b="0" i="0" u="none" strike="noStrike" kern="1200" cap="none" spc="0" normalizeH="0" baseline="0" noProof="0" dirty="0" smtClean="0">
                <a:ln>
                  <a:noFill/>
                </a:ln>
                <a:solidFill>
                  <a:srgbClr val="FFFFFF"/>
                </a:solidFill>
                <a:effectLst/>
                <a:uLnTx/>
                <a:uFillTx/>
                <a:latin typeface="Verdana"/>
                <a:ea typeface="+mn-ea"/>
                <a:cs typeface="+mn-cs"/>
              </a:rPr>
              <a:t>benchmarks </a:t>
            </a:r>
            <a:r>
              <a:rPr kumimoji="0" lang="en-US" sz="1600" b="0" i="0" u="none" strike="noStrike" kern="1200" cap="none" spc="0" normalizeH="0" baseline="0" noProof="0" dirty="0">
                <a:ln>
                  <a:noFill/>
                </a:ln>
                <a:solidFill>
                  <a:srgbClr val="FFFFFF"/>
                </a:solidFill>
                <a:effectLst/>
                <a:uLnTx/>
                <a:uFillTx/>
                <a:latin typeface="Verdana"/>
                <a:ea typeface="+mn-ea"/>
                <a:cs typeface="+mn-cs"/>
              </a:rPr>
              <a:t>brings the resulting benchmark portfolio on a </a:t>
            </a:r>
            <a:r>
              <a:rPr kumimoji="0" lang="en-US" sz="1600" b="1" i="0" u="none" strike="noStrike" kern="1200" cap="none" spc="0" normalizeH="0" baseline="0" noProof="0" dirty="0" err="1">
                <a:ln>
                  <a:noFill/>
                </a:ln>
                <a:solidFill>
                  <a:srgbClr val="FFFFFF"/>
                </a:solidFill>
                <a:effectLst/>
                <a:uLnTx/>
                <a:uFillTx/>
                <a:latin typeface="Verdana"/>
                <a:ea typeface="+mn-ea"/>
                <a:cs typeface="+mn-cs"/>
              </a:rPr>
              <a:t>decarbonisation</a:t>
            </a:r>
            <a:r>
              <a:rPr kumimoji="0" lang="en-US" sz="1600" b="1" i="0" u="none" strike="noStrike" kern="1200" cap="none" spc="0" normalizeH="0" baseline="0" noProof="0" dirty="0">
                <a:ln>
                  <a:noFill/>
                </a:ln>
                <a:solidFill>
                  <a:srgbClr val="FFFFFF"/>
                </a:solidFill>
                <a:effectLst/>
                <a:uLnTx/>
                <a:uFillTx/>
                <a:latin typeface="Verdana"/>
                <a:ea typeface="+mn-ea"/>
                <a:cs typeface="+mn-cs"/>
              </a:rPr>
              <a:t> trajectory</a:t>
            </a:r>
            <a:r>
              <a:rPr kumimoji="0" lang="en-US" sz="1600" b="0" i="0" u="none" strike="noStrike" kern="1200" cap="none" spc="0" normalizeH="0" baseline="0" noProof="0" dirty="0">
                <a:ln>
                  <a:noFill/>
                </a:ln>
                <a:solidFill>
                  <a:srgbClr val="FFFFFF"/>
                </a:solidFill>
                <a:effectLst/>
                <a:uLnTx/>
                <a:uFillTx/>
                <a:latin typeface="Verdana"/>
                <a:ea typeface="+mn-ea"/>
                <a:cs typeface="+mn-cs"/>
              </a:rPr>
              <a:t>, meaning a </a:t>
            </a:r>
            <a:r>
              <a:rPr kumimoji="0" lang="en-US" sz="1600" b="1" i="0" u="none" strike="noStrike" kern="1200" cap="none" spc="0" normalizeH="0" baseline="0" noProof="0" dirty="0">
                <a:ln>
                  <a:noFill/>
                </a:ln>
                <a:solidFill>
                  <a:srgbClr val="FFFFFF"/>
                </a:solidFill>
                <a:effectLst/>
                <a:uLnTx/>
                <a:uFillTx/>
                <a:latin typeface="Verdana"/>
                <a:ea typeface="+mn-ea"/>
                <a:cs typeface="+mn-cs"/>
              </a:rPr>
              <a:t>measurable, science-based and time-bound trajectory to reduce carbon emissions</a:t>
            </a:r>
            <a:r>
              <a:rPr kumimoji="0" lang="en-US" sz="1600" b="0" i="0" u="none" strike="noStrike" kern="1200" cap="none" spc="0" normalizeH="0" baseline="0" noProof="0" dirty="0">
                <a:ln>
                  <a:noFill/>
                </a:ln>
                <a:solidFill>
                  <a:srgbClr val="FFFFFF"/>
                </a:solidFill>
                <a:effectLst/>
                <a:uLnTx/>
                <a:uFillTx/>
                <a:latin typeface="Verdana"/>
                <a:ea typeface="+mn-ea"/>
                <a:cs typeface="+mn-cs"/>
              </a:rPr>
              <a:t>.</a:t>
            </a:r>
          </a:p>
        </p:txBody>
      </p:sp>
      <p:sp>
        <p:nvSpPr>
          <p:cNvPr id="4" name="Rectangle 3"/>
          <p:cNvSpPr/>
          <p:nvPr/>
        </p:nvSpPr>
        <p:spPr>
          <a:xfrm>
            <a:off x="2855640" y="2453779"/>
            <a:ext cx="8305039" cy="975221"/>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Verdana"/>
                <a:ea typeface="+mn-ea"/>
                <a:cs typeface="+mn-cs"/>
              </a:rPr>
              <a:t>The EU Paris-aligned </a:t>
            </a:r>
            <a:r>
              <a:rPr kumimoji="0" lang="en-US" sz="1600" b="0" i="0" u="none" strike="noStrike" kern="1200" cap="none" spc="0" normalizeH="0" baseline="0" noProof="0" dirty="0" smtClean="0">
                <a:ln>
                  <a:noFill/>
                </a:ln>
                <a:solidFill>
                  <a:srgbClr val="FFFFFF"/>
                </a:solidFill>
                <a:effectLst/>
                <a:uLnTx/>
                <a:uFillTx/>
                <a:latin typeface="Verdana"/>
                <a:ea typeface="+mn-ea"/>
                <a:cs typeface="+mn-cs"/>
              </a:rPr>
              <a:t>Benchmarks </a:t>
            </a:r>
            <a:r>
              <a:rPr kumimoji="0" lang="en-US" sz="1600" b="0" i="0" u="none" strike="noStrike" kern="1200" cap="none" spc="0" normalizeH="0" baseline="0" noProof="0" dirty="0">
                <a:ln>
                  <a:noFill/>
                </a:ln>
                <a:solidFill>
                  <a:srgbClr val="FFFFFF"/>
                </a:solidFill>
                <a:effectLst/>
                <a:uLnTx/>
                <a:uFillTx/>
                <a:latin typeface="Verdana"/>
                <a:ea typeface="+mn-ea"/>
                <a:cs typeface="+mn-cs"/>
              </a:rPr>
              <a:t>brings the resulting benchmark portfolio's carbon emissions </a:t>
            </a:r>
            <a:r>
              <a:rPr kumimoji="0" lang="en-US" sz="1600" b="1" i="0" u="none" strike="noStrike" kern="1200" cap="none" spc="0" normalizeH="0" baseline="0" noProof="0" dirty="0">
                <a:ln>
                  <a:noFill/>
                </a:ln>
                <a:solidFill>
                  <a:srgbClr val="FFFFFF"/>
                </a:solidFill>
                <a:effectLst/>
                <a:uLnTx/>
                <a:uFillTx/>
                <a:latin typeface="Verdana"/>
                <a:ea typeface="+mn-ea"/>
                <a:cs typeface="+mn-cs"/>
              </a:rPr>
              <a:t>in line with the Paris Climate Agreement goal to limit the global temperature to 1.5° </a:t>
            </a:r>
            <a:r>
              <a:rPr kumimoji="0" lang="en-US" sz="1600" b="0" i="0" u="none" strike="noStrike" kern="1200" cap="none" spc="0" normalizeH="0" baseline="0" noProof="0" dirty="0">
                <a:ln>
                  <a:noFill/>
                </a:ln>
                <a:solidFill>
                  <a:srgbClr val="FFFFFF"/>
                </a:solidFill>
                <a:effectLst/>
                <a:uLnTx/>
                <a:uFillTx/>
                <a:latin typeface="Verdana"/>
                <a:ea typeface="+mn-ea"/>
                <a:cs typeface="+mn-cs"/>
              </a:rPr>
              <a:t>compared to pre-industrial levels. </a:t>
            </a:r>
          </a:p>
        </p:txBody>
      </p:sp>
      <p:sp>
        <p:nvSpPr>
          <p:cNvPr id="5" name="Rectangle 4"/>
          <p:cNvSpPr/>
          <p:nvPr/>
        </p:nvSpPr>
        <p:spPr>
          <a:xfrm>
            <a:off x="622256" y="1250982"/>
            <a:ext cx="1945352" cy="1022095"/>
          </a:xfrm>
          <a:prstGeom prst="rect">
            <a:avLst/>
          </a:prstGeom>
          <a:solidFill>
            <a:srgbClr val="88AC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FFFFFF"/>
                </a:solidFill>
                <a:effectLst/>
                <a:uLnTx/>
                <a:uFillTx/>
                <a:latin typeface="Verdana"/>
                <a:ea typeface="+mn-ea"/>
                <a:cs typeface="Arial" panose="020B0604020202020204" pitchFamily="34" charset="0"/>
              </a:rPr>
              <a:t>EU </a:t>
            </a:r>
            <a:r>
              <a:rPr kumimoji="0" lang="en-US" sz="16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rPr>
              <a:t>Climate Transition </a:t>
            </a:r>
            <a:r>
              <a:rPr kumimoji="0" lang="en-US" sz="1600" b="1" i="0" u="none" strike="noStrike" kern="1200" cap="none" spc="0" normalizeH="0" baseline="0" noProof="0" dirty="0" smtClean="0">
                <a:ln>
                  <a:noFill/>
                </a:ln>
                <a:solidFill>
                  <a:srgbClr val="FFFFFF"/>
                </a:solidFill>
                <a:effectLst/>
                <a:uLnTx/>
                <a:uFillTx/>
                <a:latin typeface="Verdana"/>
                <a:ea typeface="+mn-ea"/>
                <a:cs typeface="Arial" panose="020B0604020202020204" pitchFamily="34" charset="0"/>
              </a:rPr>
              <a:t>Benchmarks </a:t>
            </a:r>
            <a:endParaRPr kumimoji="0" lang="en-US" sz="16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endParaRPr>
          </a:p>
        </p:txBody>
      </p:sp>
      <p:sp>
        <p:nvSpPr>
          <p:cNvPr id="6" name="Rectangle 5"/>
          <p:cNvSpPr/>
          <p:nvPr/>
        </p:nvSpPr>
        <p:spPr>
          <a:xfrm>
            <a:off x="622256" y="2456210"/>
            <a:ext cx="1945352" cy="972790"/>
          </a:xfrm>
          <a:prstGeom prst="rect">
            <a:avLst/>
          </a:prstGeom>
          <a:solidFill>
            <a:srgbClr val="88AC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FFFFFF"/>
                </a:solidFill>
                <a:effectLst/>
                <a:uLnTx/>
                <a:uFillTx/>
                <a:latin typeface="Verdana"/>
                <a:ea typeface="+mn-ea"/>
                <a:cs typeface="Arial" panose="020B0604020202020204" pitchFamily="34" charset="0"/>
              </a:rPr>
              <a:t>EU Paris-aligned Benchmarks </a:t>
            </a:r>
            <a:endParaRPr kumimoji="0" lang="en-US" sz="16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endParaRPr>
          </a:p>
        </p:txBody>
      </p:sp>
      <p:sp>
        <p:nvSpPr>
          <p:cNvPr id="8" name="Rechteck 4">
            <a:extLst>
              <a:ext uri="{FF2B5EF4-FFF2-40B4-BE49-F238E27FC236}">
                <a16:creationId xmlns:a16="http://schemas.microsoft.com/office/drawing/2014/main" id="{7A6C3186-1A55-4AF2-BB14-78F8A9982004}"/>
              </a:ext>
            </a:extLst>
          </p:cNvPr>
          <p:cNvSpPr/>
          <p:nvPr/>
        </p:nvSpPr>
        <p:spPr>
          <a:xfrm>
            <a:off x="2855639" y="4637415"/>
            <a:ext cx="8305039" cy="1440160"/>
          </a:xfrm>
          <a:prstGeom prst="rect">
            <a:avLst/>
          </a:prstGeom>
          <a:solidFill>
            <a:srgbClr val="E8EED8"/>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marR="0" lvl="0" indent="-285750" algn="l" defTabSz="914400" rtl="0" eaLnBrk="1" fontAlgn="base" latinLnBrk="0" hangingPunct="1">
              <a:lnSpc>
                <a:spcPct val="100000"/>
              </a:lnSpc>
              <a:spcBef>
                <a:spcPts val="0"/>
              </a:spcBef>
              <a:spcAft>
                <a:spcPts val="1200"/>
              </a:spcAft>
              <a:buClr>
                <a:srgbClr val="333399"/>
              </a:buClr>
              <a:buSzTx/>
              <a:buFont typeface="Verdana" panose="020B0604030504040204" pitchFamily="34" charset="0"/>
              <a:buChar char="•"/>
              <a:tabLst/>
              <a:defRPr/>
            </a:pPr>
            <a:r>
              <a:rPr kumimoji="0" lang="en-US" sz="1400" b="0" i="0" u="none" strike="noStrike" kern="1200" cap="none" spc="0" normalizeH="0" baseline="0" noProof="0" dirty="0" smtClean="0">
                <a:ln>
                  <a:noFill/>
                </a:ln>
                <a:solidFill>
                  <a:srgbClr val="000000"/>
                </a:solidFill>
                <a:effectLst/>
                <a:uLnTx/>
                <a:uFillTx/>
                <a:latin typeface="Verdana"/>
                <a:ea typeface="+mn-ea"/>
                <a:cs typeface="+mn-cs"/>
              </a:rPr>
              <a:t>Extension </a:t>
            </a:r>
            <a:r>
              <a:rPr kumimoji="0" lang="en-US" sz="1400" b="0" i="0" u="none" strike="noStrike" kern="1200" cap="none" spc="0" normalizeH="0" baseline="0" noProof="0" dirty="0">
                <a:ln>
                  <a:noFill/>
                </a:ln>
                <a:solidFill>
                  <a:srgbClr val="000000"/>
                </a:solidFill>
                <a:effectLst/>
                <a:uLnTx/>
                <a:uFillTx/>
                <a:latin typeface="Verdana"/>
                <a:ea typeface="+mn-ea"/>
                <a:cs typeface="+mn-cs"/>
              </a:rPr>
              <a:t>of the transitional period for providers of “critical benchmarks” — interest rates such as </a:t>
            </a:r>
            <a:r>
              <a:rPr kumimoji="0" lang="en-US" sz="1400" b="0" i="0" u="none" strike="noStrike" kern="1200" cap="none" spc="0" normalizeH="0" baseline="0" noProof="0" dirty="0" err="1">
                <a:ln>
                  <a:noFill/>
                </a:ln>
                <a:solidFill>
                  <a:srgbClr val="000000"/>
                </a:solidFill>
                <a:effectLst/>
                <a:uLnTx/>
                <a:uFillTx/>
                <a:latin typeface="Verdana"/>
                <a:ea typeface="+mn-ea"/>
                <a:cs typeface="+mn-cs"/>
              </a:rPr>
              <a:t>Euribor</a:t>
            </a:r>
            <a:r>
              <a:rPr kumimoji="0" lang="en-US" sz="1400" b="0" i="0" u="none" strike="noStrike" kern="1200" cap="none" spc="0" normalizeH="0" baseline="0" noProof="0" dirty="0">
                <a:ln>
                  <a:noFill/>
                </a:ln>
                <a:solidFill>
                  <a:srgbClr val="000000"/>
                </a:solidFill>
                <a:effectLst/>
                <a:uLnTx/>
                <a:uFillTx/>
                <a:latin typeface="Verdana"/>
                <a:ea typeface="+mn-ea"/>
                <a:cs typeface="+mn-cs"/>
              </a:rPr>
              <a:t> or EONIA — by two extra years until 31 December 2021</a:t>
            </a:r>
            <a:r>
              <a:rPr kumimoji="0" lang="en-US" sz="1400" b="0" i="0" u="none" strike="noStrike" kern="1200" cap="none" spc="0" normalizeH="0" baseline="0" noProof="0" dirty="0" smtClean="0">
                <a:ln>
                  <a:noFill/>
                </a:ln>
                <a:solidFill>
                  <a:srgbClr val="000000"/>
                </a:solidFill>
                <a:effectLst/>
                <a:uLnTx/>
                <a:uFillTx/>
                <a:latin typeface="Verdana"/>
                <a:ea typeface="+mn-ea"/>
                <a:cs typeface="+mn-cs"/>
              </a:rPr>
              <a:t>.</a:t>
            </a:r>
            <a:endParaRPr kumimoji="0" lang="en-US" sz="1400" b="0" i="0" u="none" strike="noStrike" kern="1200" cap="none" spc="0" normalizeH="0" baseline="0" noProof="0" dirty="0">
              <a:ln>
                <a:noFill/>
              </a:ln>
              <a:solidFill>
                <a:srgbClr val="000000"/>
              </a:solidFill>
              <a:effectLst/>
              <a:uLnTx/>
              <a:uFillTx/>
              <a:latin typeface="Verdana"/>
              <a:ea typeface="+mn-ea"/>
              <a:cs typeface="+mn-cs"/>
            </a:endParaRPr>
          </a:p>
          <a:p>
            <a:pPr marL="285750" marR="0" lvl="0" indent="-285750" algn="l" defTabSz="914400" rtl="0" eaLnBrk="1" fontAlgn="base" latinLnBrk="0" hangingPunct="1">
              <a:lnSpc>
                <a:spcPct val="100000"/>
              </a:lnSpc>
              <a:spcBef>
                <a:spcPts val="0"/>
              </a:spcBef>
              <a:spcAft>
                <a:spcPts val="1200"/>
              </a:spcAft>
              <a:buClr>
                <a:srgbClr val="333399"/>
              </a:buClr>
              <a:buSzTx/>
              <a:buFont typeface="Verdana" panose="020B060403050404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Extension of the period for mandatory contributions/administration to five years</a:t>
            </a:r>
            <a:r>
              <a:rPr kumimoji="0" lang="en-US" sz="1400" b="0" i="0" u="none" strike="noStrike" kern="1200" cap="none" spc="0" normalizeH="0" baseline="0" noProof="0" dirty="0" smtClean="0">
                <a:ln>
                  <a:noFill/>
                </a:ln>
                <a:solidFill>
                  <a:srgbClr val="000000"/>
                </a:solidFill>
                <a:effectLst/>
                <a:uLnTx/>
                <a:uFillTx/>
                <a:latin typeface="Verdana"/>
                <a:ea typeface="+mn-ea"/>
                <a:cs typeface="+mn-cs"/>
              </a:rPr>
              <a:t>.</a:t>
            </a:r>
            <a:endParaRPr kumimoji="0" lang="en-US" sz="1400" b="0" i="0" u="none" strike="noStrike" kern="1200" cap="none" spc="0" normalizeH="0" baseline="0" noProof="0" dirty="0">
              <a:ln>
                <a:noFill/>
              </a:ln>
              <a:solidFill>
                <a:srgbClr val="000000"/>
              </a:solidFill>
              <a:effectLst/>
              <a:uLnTx/>
              <a:uFillTx/>
              <a:latin typeface="Verdana"/>
              <a:ea typeface="+mn-ea"/>
              <a:cs typeface="+mn-cs"/>
            </a:endParaRPr>
          </a:p>
          <a:p>
            <a:pPr marL="285750" marR="0" lvl="0" indent="-285750" algn="l" defTabSz="914400" rtl="0" eaLnBrk="1" fontAlgn="base" latinLnBrk="0" hangingPunct="1">
              <a:lnSpc>
                <a:spcPct val="100000"/>
              </a:lnSpc>
              <a:spcBef>
                <a:spcPts val="0"/>
              </a:spcBef>
              <a:spcAft>
                <a:spcPts val="1200"/>
              </a:spcAft>
              <a:buClr>
                <a:srgbClr val="333399"/>
              </a:buClr>
              <a:buSzTx/>
              <a:buFont typeface="Verdana" panose="020B0604030504040204" pitchFamily="34" charset="0"/>
              <a:buChar char="•"/>
              <a:tabLst/>
              <a:defRPr/>
            </a:pPr>
            <a:r>
              <a:rPr kumimoji="0" lang="en-US" sz="1400" b="0" i="0" u="none" strike="noStrike" kern="1200" cap="none" spc="0" normalizeH="0" baseline="0" noProof="0" dirty="0">
                <a:ln>
                  <a:noFill/>
                </a:ln>
                <a:solidFill>
                  <a:srgbClr val="000000"/>
                </a:solidFill>
                <a:effectLst/>
                <a:uLnTx/>
                <a:uFillTx/>
                <a:latin typeface="Verdana"/>
                <a:ea typeface="+mn-ea"/>
                <a:cs typeface="+mn-cs"/>
              </a:rPr>
              <a:t>Extension of the transitional period also covers the possibility for benchmarks administered in third-countries to be used in the EU for another two years.</a:t>
            </a:r>
          </a:p>
        </p:txBody>
      </p:sp>
      <p:sp>
        <p:nvSpPr>
          <p:cNvPr id="10" name="Rectangle 9"/>
          <p:cNvSpPr/>
          <p:nvPr/>
        </p:nvSpPr>
        <p:spPr>
          <a:xfrm>
            <a:off x="622256" y="4637414"/>
            <a:ext cx="1945352" cy="1449653"/>
          </a:xfrm>
          <a:prstGeom prst="rect">
            <a:avLst/>
          </a:prstGeom>
          <a:solidFill>
            <a:srgbClr val="88AC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FFFFFF"/>
                </a:solidFill>
                <a:effectLst/>
                <a:uLnTx/>
                <a:uFillTx/>
                <a:latin typeface="Verdana"/>
                <a:ea typeface="+mn-ea"/>
                <a:cs typeface="Arial" panose="020B0604020202020204" pitchFamily="34" charset="0"/>
              </a:rPr>
              <a:t>Other key elements</a:t>
            </a:r>
            <a:endParaRPr kumimoji="0" lang="en-US" sz="16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endParaRPr>
          </a:p>
        </p:txBody>
      </p:sp>
      <p:sp>
        <p:nvSpPr>
          <p:cNvPr id="9" name="Rectangle 8"/>
          <p:cNvSpPr/>
          <p:nvPr/>
        </p:nvSpPr>
        <p:spPr>
          <a:xfrm>
            <a:off x="622256" y="3612133"/>
            <a:ext cx="1945352" cy="896987"/>
          </a:xfrm>
          <a:prstGeom prst="rect">
            <a:avLst/>
          </a:prstGeom>
          <a:solidFill>
            <a:srgbClr val="88AC2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FFFFFF"/>
                </a:solidFill>
                <a:effectLst/>
                <a:uLnTx/>
                <a:uFillTx/>
                <a:latin typeface="Verdana"/>
                <a:ea typeface="+mn-ea"/>
                <a:cs typeface="Arial" panose="020B0604020202020204" pitchFamily="34" charset="0"/>
              </a:rPr>
              <a:t>Benchmarks ESG Disclosures</a:t>
            </a:r>
            <a:endParaRPr kumimoji="0" lang="en-US" sz="1600" b="1" i="0" u="none" strike="noStrike" kern="1200" cap="none" spc="0" normalizeH="0" baseline="0" noProof="0" dirty="0">
              <a:ln>
                <a:noFill/>
              </a:ln>
              <a:solidFill>
                <a:srgbClr val="FFFFFF"/>
              </a:solidFill>
              <a:effectLst/>
              <a:uLnTx/>
              <a:uFillTx/>
              <a:latin typeface="Verdana"/>
              <a:ea typeface="+mn-ea"/>
              <a:cs typeface="Arial" panose="020B0604020202020204" pitchFamily="34" charset="0"/>
            </a:endParaRPr>
          </a:p>
        </p:txBody>
      </p:sp>
      <p:sp>
        <p:nvSpPr>
          <p:cNvPr id="11" name="Rectangle 10"/>
          <p:cNvSpPr/>
          <p:nvPr/>
        </p:nvSpPr>
        <p:spPr>
          <a:xfrm>
            <a:off x="2855639" y="3609702"/>
            <a:ext cx="8305039" cy="899419"/>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Verdana"/>
                <a:ea typeface="+mn-ea"/>
                <a:cs typeface="+mn-cs"/>
              </a:rPr>
              <a:t>The Benchmarks ESG disclosures ensures that </a:t>
            </a:r>
            <a:r>
              <a:rPr kumimoji="0" lang="en-US" sz="1600" b="1" i="0" u="none" strike="noStrike" kern="1200" cap="none" spc="0" normalizeH="0" baseline="0" noProof="0">
                <a:ln>
                  <a:noFill/>
                </a:ln>
                <a:solidFill>
                  <a:srgbClr val="FFFFFF"/>
                </a:solidFill>
                <a:effectLst/>
                <a:uLnTx/>
                <a:uFillTx/>
                <a:latin typeface="Verdana"/>
                <a:ea typeface="+mn-ea"/>
                <a:cs typeface="+mn-cs"/>
              </a:rPr>
              <a:t>ESG and climate-related considerations can be integrated in the valuation </a:t>
            </a:r>
            <a:r>
              <a:rPr kumimoji="0" lang="en-US" sz="1600" b="0" i="0" u="none" strike="noStrike" kern="1200" cap="none" spc="0" normalizeH="0" baseline="0" noProof="0">
                <a:ln>
                  <a:noFill/>
                </a:ln>
                <a:solidFill>
                  <a:srgbClr val="FFFFFF"/>
                </a:solidFill>
                <a:effectLst/>
                <a:uLnTx/>
                <a:uFillTx/>
                <a:latin typeface="Verdana"/>
                <a:ea typeface="+mn-ea"/>
                <a:cs typeface="+mn-cs"/>
              </a:rPr>
              <a:t>of assets across various asset classes</a:t>
            </a:r>
            <a:endParaRPr kumimoji="0" lang="en-US" sz="1600" b="0" i="0" u="none" strike="noStrike" kern="1200" cap="none" spc="0" normalizeH="0" baseline="0" noProof="0" dirty="0">
              <a:ln>
                <a:noFill/>
              </a:ln>
              <a:solidFill>
                <a:srgbClr val="FFFFFF"/>
              </a:solidFill>
              <a:effectLst/>
              <a:uLnTx/>
              <a:uFillTx/>
              <a:latin typeface="Verdana"/>
              <a:ea typeface="+mn-ea"/>
              <a:cs typeface="+mn-cs"/>
            </a:endParaRPr>
          </a:p>
        </p:txBody>
      </p:sp>
    </p:spTree>
    <p:extLst>
      <p:ext uri="{BB962C8B-B14F-4D97-AF65-F5344CB8AC3E}">
        <p14:creationId xmlns:p14="http://schemas.microsoft.com/office/powerpoint/2010/main" val="27770665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hteck 4">
            <a:extLst>
              <a:ext uri="{FF2B5EF4-FFF2-40B4-BE49-F238E27FC236}">
                <a16:creationId xmlns:a16="http://schemas.microsoft.com/office/drawing/2014/main" id="{7A6C3186-1A55-4AF2-BB14-78F8A9982004}"/>
              </a:ext>
            </a:extLst>
          </p:cNvPr>
          <p:cNvSpPr/>
          <p:nvPr/>
        </p:nvSpPr>
        <p:spPr>
          <a:xfrm>
            <a:off x="4244923" y="4548386"/>
            <a:ext cx="2867638" cy="1112862"/>
          </a:xfrm>
          <a:prstGeom prst="rect">
            <a:avLst/>
          </a:prstGeom>
          <a:solidFill>
            <a:srgbClr val="E8EED8"/>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spcBef>
                <a:spcPts val="0"/>
              </a:spcBef>
              <a:spcAft>
                <a:spcPts val="1200"/>
              </a:spcAft>
              <a:buClr>
                <a:srgbClr val="00B050"/>
              </a:buClr>
              <a:defRPr/>
            </a:pPr>
            <a:r>
              <a:rPr lang="cs-CZ" sz="1600" b="0" dirty="0" err="1" smtClean="0">
                <a:solidFill>
                  <a:srgbClr val="000000"/>
                </a:solidFill>
              </a:rPr>
              <a:t>Include</a:t>
            </a:r>
            <a:r>
              <a:rPr lang="cs-CZ" sz="1600" b="0" dirty="0" smtClean="0">
                <a:solidFill>
                  <a:srgbClr val="000000"/>
                </a:solidFill>
              </a:rPr>
              <a:t> explicit </a:t>
            </a:r>
            <a:r>
              <a:rPr lang="cs-CZ" sz="1600" b="0" dirty="0" err="1" smtClean="0">
                <a:solidFill>
                  <a:srgbClr val="000000"/>
                </a:solidFill>
              </a:rPr>
              <a:t>questions</a:t>
            </a:r>
            <a:r>
              <a:rPr lang="cs-CZ" sz="1600" b="0" dirty="0" smtClean="0">
                <a:solidFill>
                  <a:srgbClr val="000000"/>
                </a:solidFill>
              </a:rPr>
              <a:t> on s</a:t>
            </a:r>
            <a:r>
              <a:rPr lang="en-US" sz="1600" b="0" dirty="0" err="1" smtClean="0">
                <a:solidFill>
                  <a:srgbClr val="000000"/>
                </a:solidFill>
              </a:rPr>
              <a:t>ustainability</a:t>
            </a:r>
            <a:r>
              <a:rPr lang="en-US" sz="1600" b="0" dirty="0" smtClean="0">
                <a:solidFill>
                  <a:srgbClr val="000000"/>
                </a:solidFill>
              </a:rPr>
              <a:t> </a:t>
            </a:r>
            <a:r>
              <a:rPr lang="en-US" sz="1600" b="0" dirty="0">
                <a:solidFill>
                  <a:srgbClr val="000000"/>
                </a:solidFill>
              </a:rPr>
              <a:t>into </a:t>
            </a:r>
            <a:r>
              <a:rPr lang="cs-CZ" sz="1600" b="0" dirty="0" err="1" smtClean="0">
                <a:solidFill>
                  <a:srgbClr val="000000"/>
                </a:solidFill>
              </a:rPr>
              <a:t>suitability</a:t>
            </a:r>
            <a:r>
              <a:rPr lang="cs-CZ" sz="1600" b="0" dirty="0" smtClean="0">
                <a:solidFill>
                  <a:srgbClr val="000000"/>
                </a:solidFill>
              </a:rPr>
              <a:t> </a:t>
            </a:r>
            <a:r>
              <a:rPr lang="cs-CZ" sz="1600" b="0" dirty="0" err="1" smtClean="0">
                <a:solidFill>
                  <a:srgbClr val="000000"/>
                </a:solidFill>
              </a:rPr>
              <a:t>tests</a:t>
            </a:r>
            <a:endParaRPr kumimoji="0" lang="it-IT"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 name="Titel 1">
            <a:extLst>
              <a:ext uri="{FF2B5EF4-FFF2-40B4-BE49-F238E27FC236}">
                <a16:creationId xmlns:a16="http://schemas.microsoft.com/office/drawing/2014/main" id="{ADC62747-B227-4530-839A-E00ECEE74EF1}"/>
              </a:ext>
            </a:extLst>
          </p:cNvPr>
          <p:cNvSpPr>
            <a:spLocks noGrp="1"/>
          </p:cNvSpPr>
          <p:nvPr>
            <p:ph type="title"/>
          </p:nvPr>
        </p:nvSpPr>
        <p:spPr/>
        <p:txBody>
          <a:bodyPr/>
          <a:lstStyle/>
          <a:p>
            <a:r>
              <a:rPr lang="de-DE" dirty="0" err="1" smtClean="0"/>
              <a:t>Sustainability</a:t>
            </a:r>
            <a:r>
              <a:rPr lang="de-DE" dirty="0" smtClean="0"/>
              <a:t> in </a:t>
            </a:r>
            <a:r>
              <a:rPr lang="de-DE" dirty="0" err="1" smtClean="0"/>
              <a:t>disclosures</a:t>
            </a:r>
            <a:r>
              <a:rPr lang="de-DE" dirty="0" smtClean="0"/>
              <a:t> </a:t>
            </a:r>
            <a:r>
              <a:rPr lang="de-DE" dirty="0" err="1" smtClean="0"/>
              <a:t>and</a:t>
            </a:r>
            <a:r>
              <a:rPr lang="de-DE" dirty="0" smtClean="0"/>
              <a:t> </a:t>
            </a:r>
            <a:r>
              <a:rPr lang="de-DE" dirty="0" err="1" smtClean="0"/>
              <a:t>financial</a:t>
            </a:r>
            <a:r>
              <a:rPr lang="de-DE" dirty="0" smtClean="0"/>
              <a:t> </a:t>
            </a:r>
            <a:r>
              <a:rPr lang="de-DE" dirty="0" err="1" smtClean="0"/>
              <a:t>advice</a:t>
            </a:r>
            <a:endParaRPr lang="de-DE" dirty="0"/>
          </a:p>
        </p:txBody>
      </p:sp>
      <p:sp>
        <p:nvSpPr>
          <p:cNvPr id="3" name="Rechteck 2">
            <a:extLst>
              <a:ext uri="{FF2B5EF4-FFF2-40B4-BE49-F238E27FC236}">
                <a16:creationId xmlns:a16="http://schemas.microsoft.com/office/drawing/2014/main" id="{9D86CE1F-AA08-4997-A86C-56BAC4D745C3}"/>
              </a:ext>
            </a:extLst>
          </p:cNvPr>
          <p:cNvSpPr/>
          <p:nvPr/>
        </p:nvSpPr>
        <p:spPr>
          <a:xfrm>
            <a:off x="-132802" y="1170607"/>
            <a:ext cx="4436272" cy="5040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2400" b="1" i="0" u="none" strike="noStrike" kern="1200" cap="none" spc="0" normalizeH="0" baseline="0" noProof="0" dirty="0" smtClean="0">
                <a:ln>
                  <a:noFill/>
                </a:ln>
                <a:solidFill>
                  <a:srgbClr val="0F5494"/>
                </a:solidFill>
                <a:effectLst/>
                <a:uLnTx/>
                <a:uFillTx/>
                <a:latin typeface="Verdana"/>
                <a:ea typeface="+mn-ea"/>
                <a:cs typeface="+mn-cs"/>
              </a:rPr>
              <a:t>Market </a:t>
            </a:r>
            <a:r>
              <a:rPr kumimoji="0" lang="de-DE" sz="2400" b="1" i="0" u="none" strike="noStrike" kern="1200" cap="none" spc="0" normalizeH="0" baseline="0" noProof="0" dirty="0" err="1">
                <a:ln>
                  <a:noFill/>
                </a:ln>
                <a:solidFill>
                  <a:srgbClr val="0F5494"/>
                </a:solidFill>
                <a:effectLst/>
                <a:uLnTx/>
                <a:uFillTx/>
                <a:latin typeface="Verdana"/>
                <a:ea typeface="+mn-ea"/>
                <a:cs typeface="+mn-cs"/>
              </a:rPr>
              <a:t>practice</a:t>
            </a:r>
            <a:endParaRPr kumimoji="0" lang="de-DE" sz="2400" b="1" i="0" u="none" strike="noStrike" kern="1200" cap="none" spc="0" normalizeH="0" baseline="0" noProof="0" dirty="0">
              <a:ln>
                <a:noFill/>
              </a:ln>
              <a:solidFill>
                <a:srgbClr val="0F5494"/>
              </a:solidFill>
              <a:effectLst/>
              <a:uLnTx/>
              <a:uFillTx/>
              <a:latin typeface="Verdana"/>
              <a:ea typeface="+mn-ea"/>
              <a:cs typeface="+mn-cs"/>
            </a:endParaRPr>
          </a:p>
        </p:txBody>
      </p:sp>
      <p:sp>
        <p:nvSpPr>
          <p:cNvPr id="4" name="Rechteck 3">
            <a:extLst>
              <a:ext uri="{FF2B5EF4-FFF2-40B4-BE49-F238E27FC236}">
                <a16:creationId xmlns:a16="http://schemas.microsoft.com/office/drawing/2014/main" id="{EDEF82D8-F5C4-490B-88A5-55E2EB517407}"/>
              </a:ext>
            </a:extLst>
          </p:cNvPr>
          <p:cNvSpPr/>
          <p:nvPr/>
        </p:nvSpPr>
        <p:spPr>
          <a:xfrm>
            <a:off x="7112561" y="1153141"/>
            <a:ext cx="5040560" cy="54766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cs-CZ" sz="2400" b="1" i="0" u="none" strike="noStrike" kern="1200" cap="none" spc="0" normalizeH="0" baseline="0" noProof="0" dirty="0" err="1" smtClean="0">
                <a:ln>
                  <a:noFill/>
                </a:ln>
                <a:solidFill>
                  <a:srgbClr val="0F5494"/>
                </a:solidFill>
                <a:effectLst/>
                <a:uLnTx/>
                <a:uFillTx/>
                <a:latin typeface="Verdana"/>
                <a:ea typeface="+mn-ea"/>
                <a:cs typeface="+mn-cs"/>
              </a:rPr>
              <a:t>Expected</a:t>
            </a:r>
            <a:r>
              <a:rPr kumimoji="0" lang="cs-CZ" sz="2400" b="1" i="0" u="none" strike="noStrike" kern="1200" cap="none" spc="0" normalizeH="0" baseline="0" noProof="0" dirty="0" smtClean="0">
                <a:ln>
                  <a:noFill/>
                </a:ln>
                <a:solidFill>
                  <a:srgbClr val="0F5494"/>
                </a:solidFill>
                <a:effectLst/>
                <a:uLnTx/>
                <a:uFillTx/>
                <a:latin typeface="Verdana"/>
                <a:ea typeface="+mn-ea"/>
                <a:cs typeface="+mn-cs"/>
              </a:rPr>
              <a:t> i</a:t>
            </a:r>
            <a:r>
              <a:rPr kumimoji="0" lang="de-DE" sz="2400" b="1" i="0" u="none" strike="noStrike" kern="1200" cap="none" spc="0" normalizeH="0" baseline="0" noProof="0" dirty="0" err="1" smtClean="0">
                <a:ln>
                  <a:noFill/>
                </a:ln>
                <a:solidFill>
                  <a:srgbClr val="0F5494"/>
                </a:solidFill>
                <a:effectLst/>
                <a:uLnTx/>
                <a:uFillTx/>
                <a:latin typeface="Verdana"/>
                <a:ea typeface="+mn-ea"/>
                <a:cs typeface="+mn-cs"/>
              </a:rPr>
              <a:t>mpact</a:t>
            </a:r>
            <a:endParaRPr kumimoji="0" lang="de-DE" sz="2400" b="1" i="0" u="none" strike="noStrike" kern="1200" cap="none" spc="0" normalizeH="0" baseline="0" noProof="0" dirty="0">
              <a:ln>
                <a:noFill/>
              </a:ln>
              <a:solidFill>
                <a:srgbClr val="0F5494"/>
              </a:solidFill>
              <a:effectLst/>
              <a:uLnTx/>
              <a:uFillTx/>
              <a:latin typeface="Verdana"/>
              <a:ea typeface="+mn-ea"/>
              <a:cs typeface="+mn-cs"/>
            </a:endParaRPr>
          </a:p>
        </p:txBody>
      </p:sp>
      <p:sp>
        <p:nvSpPr>
          <p:cNvPr id="5" name="Rechteck 4">
            <a:extLst>
              <a:ext uri="{FF2B5EF4-FFF2-40B4-BE49-F238E27FC236}">
                <a16:creationId xmlns:a16="http://schemas.microsoft.com/office/drawing/2014/main" id="{7A6C3186-1A55-4AF2-BB14-78F8A9982004}"/>
              </a:ext>
            </a:extLst>
          </p:cNvPr>
          <p:cNvSpPr/>
          <p:nvPr/>
        </p:nvSpPr>
        <p:spPr>
          <a:xfrm>
            <a:off x="4261614" y="2842820"/>
            <a:ext cx="2867638" cy="1081304"/>
          </a:xfrm>
          <a:prstGeom prst="rect">
            <a:avLst/>
          </a:prstGeom>
          <a:solidFill>
            <a:srgbClr val="E8EED8"/>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r>
              <a:rPr kumimoji="0" lang="en-US" sz="1600" b="0" i="0" u="none" strike="noStrike" kern="1200" cap="none" spc="0" normalizeH="0" baseline="0" noProof="0" dirty="0" smtClean="0">
                <a:ln>
                  <a:noFill/>
                </a:ln>
                <a:solidFill>
                  <a:srgbClr val="000000"/>
                </a:solidFill>
                <a:effectLst/>
                <a:uLnTx/>
                <a:uFillTx/>
                <a:latin typeface="Verdana"/>
                <a:ea typeface="+mn-ea"/>
                <a:cs typeface="+mn-cs"/>
              </a:rPr>
              <a:t>Disclosures on integration of sustainability risks and impacts of financial products  </a:t>
            </a:r>
            <a:endParaRPr kumimoji="0" lang="it-IT"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2" name="Rechteck 15">
            <a:extLst>
              <a:ext uri="{FF2B5EF4-FFF2-40B4-BE49-F238E27FC236}">
                <a16:creationId xmlns:a16="http://schemas.microsoft.com/office/drawing/2014/main" id="{E51A0DC7-FEDD-472F-9730-FEC9FE4D0C9D}"/>
              </a:ext>
            </a:extLst>
          </p:cNvPr>
          <p:cNvSpPr/>
          <p:nvPr/>
        </p:nvSpPr>
        <p:spPr>
          <a:xfrm>
            <a:off x="335359" y="2011823"/>
            <a:ext cx="3680433"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Lack</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of</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transparency</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on </a:t>
            </a:r>
            <a:r>
              <a:rPr kumimoji="0" lang="cs-CZ" sz="1600" b="0"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how</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financial</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entities</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integrate</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sustainability</a:t>
            </a:r>
            <a:r>
              <a:rPr kumimoji="0" lang="cs-CZ" sz="1600" b="1"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risks</a:t>
            </a:r>
            <a:endParaRPr kumimoji="0" lang="de-D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sp>
        <p:nvSpPr>
          <p:cNvPr id="23" name="Rechteck 15">
            <a:extLst>
              <a:ext uri="{FF2B5EF4-FFF2-40B4-BE49-F238E27FC236}">
                <a16:creationId xmlns:a16="http://schemas.microsoft.com/office/drawing/2014/main" id="{44458D84-A2D4-4C74-A2D8-BFFEC12B001B}"/>
              </a:ext>
            </a:extLst>
          </p:cNvPr>
          <p:cNvSpPr/>
          <p:nvPr/>
        </p:nvSpPr>
        <p:spPr>
          <a:xfrm>
            <a:off x="343265" y="3119372"/>
            <a:ext cx="3672527"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Risk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of</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greenwashing</a:t>
            </a:r>
            <a:r>
              <a:rPr lang="cs-CZ" sz="1600" dirty="0">
                <a:solidFill>
                  <a:srgbClr val="000000">
                    <a:lumMod val="85000"/>
                    <a:lumOff val="15000"/>
                  </a:srgbClr>
                </a:solidFill>
                <a:sym typeface="Wingdings" panose="05000000000000000000" pitchFamily="2" charset="2"/>
              </a:rPr>
              <a:t> </a:t>
            </a:r>
            <a:r>
              <a:rPr lang="cs-CZ" sz="1600" dirty="0" smtClean="0">
                <a:solidFill>
                  <a:srgbClr val="000000">
                    <a:lumMod val="85000"/>
                    <a:lumOff val="15000"/>
                  </a:srgbClr>
                </a:solidFill>
                <a:sym typeface="Wingdings" panose="05000000000000000000" pitchFamily="2" charset="2"/>
              </a:rPr>
              <a:t>and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misselling</a:t>
            </a:r>
            <a:r>
              <a:rPr kumimoji="0" lang="cs-CZ" sz="1600" b="1"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 </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in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principal</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-agent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rPr>
              <a:t>relationships</a:t>
            </a:r>
            <a:endParaRPr kumimoji="0" lang="de-D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grpSp>
        <p:nvGrpSpPr>
          <p:cNvPr id="10" name="Group 9"/>
          <p:cNvGrpSpPr/>
          <p:nvPr/>
        </p:nvGrpSpPr>
        <p:grpSpPr>
          <a:xfrm>
            <a:off x="7583488" y="1939188"/>
            <a:ext cx="4104456" cy="830997"/>
            <a:chOff x="7752184" y="1836113"/>
            <a:chExt cx="4104456" cy="830997"/>
          </a:xfrm>
        </p:grpSpPr>
        <p:sp>
          <p:nvSpPr>
            <p:cNvPr id="25" name="Rechteck 15">
              <a:extLst>
                <a:ext uri="{FF2B5EF4-FFF2-40B4-BE49-F238E27FC236}">
                  <a16:creationId xmlns:a16="http://schemas.microsoft.com/office/drawing/2014/main" id="{E4D06CA1-8F1B-4680-9F0D-E74AA64EDEF8}"/>
                </a:ext>
              </a:extLst>
            </p:cNvPr>
            <p:cNvSpPr/>
            <p:nvPr/>
          </p:nvSpPr>
          <p:spPr>
            <a:xfrm>
              <a:off x="8256240" y="1836113"/>
              <a:ext cx="3600400"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Financial</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entities</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will</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be</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incentivised</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to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better</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manage</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sustainability</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risks</a:t>
              </a:r>
              <a:endParaRPr kumimoji="0" lang="de-DE"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endParaRPr>
            </a:p>
          </p:txBody>
        </p:sp>
        <p:pic>
          <p:nvPicPr>
            <p:cNvPr id="31" name="Picture 145">
              <a:extLst>
                <a:ext uri="{FF2B5EF4-FFF2-40B4-BE49-F238E27FC236}">
                  <a16:creationId xmlns:a16="http://schemas.microsoft.com/office/drawing/2014/main" id="{7C1EC76C-F500-4897-9A27-200AD6528073}"/>
                </a:ext>
              </a:extLst>
            </p:cNvPr>
            <p:cNvPicPr>
              <a:picLocks noChangeAspect="1"/>
            </p:cNvPicPr>
            <p:nvPr/>
          </p:nvPicPr>
          <p:blipFill rotWithShape="1">
            <a:blip r:embed="rId3" cstate="print">
              <a:duotone>
                <a:srgbClr val="9BBB59">
                  <a:shade val="45000"/>
                  <a:satMod val="135000"/>
                </a:srgbClr>
                <a:prstClr val="white"/>
              </a:duotone>
              <a:extLst>
                <a:ext uri="{28A0092B-C50C-407E-A947-70E740481C1C}">
                  <a14:useLocalDpi xmlns:a14="http://schemas.microsoft.com/office/drawing/2010/main" val="0"/>
                </a:ext>
              </a:extLst>
            </a:blip>
            <a:srcRect b="15556"/>
            <a:stretch/>
          </p:blipFill>
          <p:spPr>
            <a:xfrm>
              <a:off x="7752184" y="1952487"/>
              <a:ext cx="469413" cy="396393"/>
            </a:xfrm>
            <a:prstGeom prst="rect">
              <a:avLst/>
            </a:prstGeom>
            <a:effectLst/>
          </p:spPr>
        </p:pic>
      </p:grpSp>
      <p:grpSp>
        <p:nvGrpSpPr>
          <p:cNvPr id="8" name="Group 7"/>
          <p:cNvGrpSpPr/>
          <p:nvPr/>
        </p:nvGrpSpPr>
        <p:grpSpPr>
          <a:xfrm>
            <a:off x="7583488" y="2900560"/>
            <a:ext cx="4279168" cy="1077218"/>
            <a:chOff x="7727504" y="3263426"/>
            <a:chExt cx="4279168" cy="1077218"/>
          </a:xfrm>
        </p:grpSpPr>
        <p:sp>
          <p:nvSpPr>
            <p:cNvPr id="27" name="Rechteck 15">
              <a:extLst>
                <a:ext uri="{FF2B5EF4-FFF2-40B4-BE49-F238E27FC236}">
                  <a16:creationId xmlns:a16="http://schemas.microsoft.com/office/drawing/2014/main" id="{C89A6214-D2DB-457F-A3AA-B684D0008CB1}"/>
                </a:ext>
              </a:extLst>
            </p:cNvPr>
            <p:cNvSpPr/>
            <p:nvPr/>
          </p:nvSpPr>
          <p:spPr>
            <a:xfrm>
              <a:off x="8256240" y="3263426"/>
              <a:ext cx="3750432" cy="1077218"/>
            </a:xfrm>
            <a:prstGeom prst="rect">
              <a:avLst/>
            </a:prstGeom>
          </p:spPr>
          <p:txBody>
            <a:bodyPr wrap="square">
              <a:spAutoFit/>
            </a:bodyPr>
            <a:lstStyle/>
            <a:p>
              <a:pPr lvl="0">
                <a:defRPr/>
              </a:pPr>
              <a:r>
                <a:rPr kumimoji="0" lang="cs-CZ" sz="160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Encouraging</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a</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shift in retail investor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mindsets</a:t>
              </a:r>
              <a:r>
                <a:rPr lang="cs-CZ" sz="1600" dirty="0">
                  <a:solidFill>
                    <a:srgbClr val="000000">
                      <a:lumMod val="85000"/>
                      <a:lumOff val="15000"/>
                    </a:srgbClr>
                  </a:solidFill>
                </a:rPr>
                <a:t> </a:t>
              </a:r>
              <a:r>
                <a:rPr lang="cs-CZ" sz="1600" b="0" dirty="0" smtClean="0">
                  <a:solidFill>
                    <a:srgbClr val="000000">
                      <a:lumMod val="85000"/>
                      <a:lumOff val="15000"/>
                    </a:srgbClr>
                  </a:solidFill>
                </a:rPr>
                <a:t>by </a:t>
              </a:r>
              <a:r>
                <a:rPr lang="cs-CZ" sz="1600" b="0" dirty="0" err="1" smtClean="0">
                  <a:solidFill>
                    <a:srgbClr val="000000">
                      <a:lumMod val="85000"/>
                      <a:lumOff val="15000"/>
                    </a:srgbClr>
                  </a:solidFill>
                </a:rPr>
                <a:t>integrating</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sustainability</a:t>
              </a:r>
              <a:r>
                <a:rPr lang="cs-CZ" sz="1600" b="0" dirty="0" smtClean="0">
                  <a:solidFill>
                    <a:srgbClr val="000000">
                      <a:lumMod val="85000"/>
                      <a:lumOff val="15000"/>
                    </a:srgbClr>
                  </a:solidFill>
                </a:rPr>
                <a:t> in </a:t>
              </a:r>
              <a:r>
                <a:rPr lang="cs-CZ" sz="1600" b="0" dirty="0" err="1" smtClean="0">
                  <a:solidFill>
                    <a:srgbClr val="000000">
                      <a:lumMod val="85000"/>
                      <a:lumOff val="15000"/>
                    </a:srgbClr>
                  </a:solidFill>
                </a:rPr>
                <a:t>product</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information</a:t>
              </a:r>
              <a:r>
                <a:rPr lang="cs-CZ" sz="1600" b="0" dirty="0" smtClean="0">
                  <a:solidFill>
                    <a:srgbClr val="000000">
                      <a:lumMod val="85000"/>
                      <a:lumOff val="15000"/>
                    </a:srgbClr>
                  </a:solidFill>
                </a:rPr>
                <a:t> and </a:t>
              </a:r>
              <a:r>
                <a:rPr lang="cs-CZ" sz="1600" b="0" dirty="0" err="1" smtClean="0">
                  <a:solidFill>
                    <a:srgbClr val="000000">
                      <a:lumMod val="85000"/>
                      <a:lumOff val="15000"/>
                    </a:srgbClr>
                  </a:solidFill>
                </a:rPr>
                <a:t>financial</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advice</a:t>
              </a:r>
              <a:endParaRPr kumimoji="0" lang="de-DE" sz="1600" b="0" i="0" u="none" strike="noStrike" kern="1200" cap="none" spc="0" normalizeH="0" baseline="0" noProof="0" dirty="0">
                <a:ln>
                  <a:noFill/>
                </a:ln>
                <a:solidFill>
                  <a:srgbClr val="000000">
                    <a:lumMod val="85000"/>
                    <a:lumOff val="15000"/>
                  </a:srgbClr>
                </a:solidFill>
                <a:effectLst/>
                <a:uLnTx/>
                <a:uFillTx/>
              </a:endParaRPr>
            </a:p>
          </p:txBody>
        </p:sp>
        <p:pic>
          <p:nvPicPr>
            <p:cNvPr id="33" name="Picture 145">
              <a:extLst>
                <a:ext uri="{FF2B5EF4-FFF2-40B4-BE49-F238E27FC236}">
                  <a16:creationId xmlns:a16="http://schemas.microsoft.com/office/drawing/2014/main" id="{75F78620-45D9-47AB-AA75-477A30EFE9BB}"/>
                </a:ext>
              </a:extLst>
            </p:cNvPr>
            <p:cNvPicPr>
              <a:picLocks noChangeAspect="1"/>
            </p:cNvPicPr>
            <p:nvPr/>
          </p:nvPicPr>
          <p:blipFill rotWithShape="1">
            <a:blip r:embed="rId3" cstate="print">
              <a:duotone>
                <a:srgbClr val="9BBB59">
                  <a:shade val="45000"/>
                  <a:satMod val="135000"/>
                </a:srgbClr>
                <a:prstClr val="white"/>
              </a:duotone>
              <a:extLst>
                <a:ext uri="{28A0092B-C50C-407E-A947-70E740481C1C}">
                  <a14:useLocalDpi xmlns:a14="http://schemas.microsoft.com/office/drawing/2010/main" val="0"/>
                </a:ext>
              </a:extLst>
            </a:blip>
            <a:srcRect b="15556"/>
            <a:stretch/>
          </p:blipFill>
          <p:spPr>
            <a:xfrm>
              <a:off x="7727504" y="3337777"/>
              <a:ext cx="469413" cy="396393"/>
            </a:xfrm>
            <a:prstGeom prst="rect">
              <a:avLst/>
            </a:prstGeom>
            <a:effectLst/>
          </p:spPr>
        </p:pic>
      </p:grpSp>
      <p:grpSp>
        <p:nvGrpSpPr>
          <p:cNvPr id="11" name="Group 10"/>
          <p:cNvGrpSpPr/>
          <p:nvPr/>
        </p:nvGrpSpPr>
        <p:grpSpPr>
          <a:xfrm>
            <a:off x="4244294" y="2001001"/>
            <a:ext cx="2881558" cy="827489"/>
            <a:chOff x="4295800" y="1988225"/>
            <a:chExt cx="2881558" cy="651639"/>
          </a:xfrm>
        </p:grpSpPr>
        <p:sp>
          <p:nvSpPr>
            <p:cNvPr id="52" name="Rechteck 15">
              <a:extLst>
                <a:ext uri="{FF2B5EF4-FFF2-40B4-BE49-F238E27FC236}">
                  <a16:creationId xmlns:a16="http://schemas.microsoft.com/office/drawing/2014/main" id="{3ADF97D3-14E6-4A82-B700-98BDBB7E938F}"/>
                </a:ext>
              </a:extLst>
            </p:cNvPr>
            <p:cNvSpPr/>
            <p:nvPr/>
          </p:nvSpPr>
          <p:spPr>
            <a:xfrm>
              <a:off x="4295800" y="1988225"/>
              <a:ext cx="2881558" cy="651639"/>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srgbClr val="FFFFFF"/>
                </a:solidFill>
                <a:effectLst/>
                <a:uLnTx/>
                <a:uFillTx/>
                <a:latin typeface="Verdana"/>
                <a:ea typeface="+mn-ea"/>
                <a:cs typeface="+mn-cs"/>
              </a:endParaRPr>
            </a:p>
          </p:txBody>
        </p:sp>
        <p:sp>
          <p:nvSpPr>
            <p:cNvPr id="55" name="Textfeld 18">
              <a:extLst>
                <a:ext uri="{FF2B5EF4-FFF2-40B4-BE49-F238E27FC236}">
                  <a16:creationId xmlns:a16="http://schemas.microsoft.com/office/drawing/2014/main" id="{920FAD59-F802-46BB-9680-91BC8051E8E6}"/>
                </a:ext>
              </a:extLst>
            </p:cNvPr>
            <p:cNvSpPr txBox="1"/>
            <p:nvPr/>
          </p:nvSpPr>
          <p:spPr>
            <a:xfrm>
              <a:off x="4762261" y="2050299"/>
              <a:ext cx="1969357" cy="475486"/>
            </a:xfrm>
            <a:prstGeom prst="rect">
              <a:avLst/>
            </a:prstGeom>
            <a:no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de-DE" sz="1400" b="1" i="0" u="none" strike="noStrike" kern="1200" cap="none" spc="0" normalizeH="0" baseline="0" noProof="0" dirty="0" smtClean="0">
                  <a:ln>
                    <a:noFill/>
                  </a:ln>
                  <a:solidFill>
                    <a:srgbClr val="FFFFFF"/>
                  </a:solidFill>
                  <a:effectLst/>
                  <a:uLnTx/>
                  <a:uFillTx/>
                  <a:latin typeface="Verdana" pitchFamily="34" charset="0"/>
                  <a:ea typeface="+mn-ea"/>
                  <a:cs typeface="+mn-cs"/>
                </a:rPr>
                <a:t>Regulation on </a:t>
              </a:r>
              <a:r>
                <a:rPr kumimoji="0" lang="de-DE" sz="1400" b="1" i="0" u="none" strike="noStrike" kern="1200" cap="none" spc="0" normalizeH="0" baseline="0" noProof="0" dirty="0" err="1" smtClean="0">
                  <a:ln>
                    <a:noFill/>
                  </a:ln>
                  <a:solidFill>
                    <a:srgbClr val="FFFFFF"/>
                  </a:solidFill>
                  <a:effectLst/>
                  <a:uLnTx/>
                  <a:uFillTx/>
                  <a:latin typeface="Verdana" pitchFamily="34" charset="0"/>
                  <a:ea typeface="+mn-ea"/>
                  <a:cs typeface="+mn-cs"/>
                </a:rPr>
                <a:t>disclosures</a:t>
              </a:r>
              <a:r>
                <a:rPr kumimoji="0" lang="de-DE" sz="1400" b="1" i="0" u="none" strike="noStrike" kern="1200" cap="none" spc="0" normalizeH="0" noProof="0" dirty="0" smtClean="0">
                  <a:ln>
                    <a:noFill/>
                  </a:ln>
                  <a:solidFill>
                    <a:srgbClr val="FFFFFF"/>
                  </a:solidFill>
                  <a:effectLst/>
                  <a:uLnTx/>
                  <a:uFillTx/>
                  <a:latin typeface="Verdana" pitchFamily="34" charset="0"/>
                  <a:ea typeface="+mn-ea"/>
                  <a:cs typeface="+mn-cs"/>
                </a:rPr>
                <a:t> </a:t>
              </a:r>
              <a:r>
                <a:rPr kumimoji="0" lang="de-DE" sz="1400" b="1" i="0" u="none" strike="noStrike" kern="1200" cap="none" spc="0" normalizeH="0" noProof="0" dirty="0" err="1" smtClean="0">
                  <a:ln>
                    <a:noFill/>
                  </a:ln>
                  <a:solidFill>
                    <a:srgbClr val="FFFFFF"/>
                  </a:solidFill>
                  <a:effectLst/>
                  <a:uLnTx/>
                  <a:uFillTx/>
                  <a:latin typeface="Verdana" pitchFamily="34" charset="0"/>
                  <a:ea typeface="+mn-ea"/>
                  <a:cs typeface="+mn-cs"/>
                </a:rPr>
                <a:t>by</a:t>
              </a:r>
              <a:r>
                <a:rPr kumimoji="0" lang="de-DE" sz="1400" b="1" i="0" u="none" strike="noStrike" kern="1200" cap="none" spc="0" normalizeH="0" noProof="0" dirty="0" smtClean="0">
                  <a:ln>
                    <a:noFill/>
                  </a:ln>
                  <a:solidFill>
                    <a:srgbClr val="FFFFFF"/>
                  </a:solidFill>
                  <a:effectLst/>
                  <a:uLnTx/>
                  <a:uFillTx/>
                  <a:latin typeface="Verdana" pitchFamily="34" charset="0"/>
                  <a:ea typeface="+mn-ea"/>
                  <a:cs typeface="+mn-cs"/>
                </a:rPr>
                <a:t> </a:t>
              </a:r>
              <a:r>
                <a:rPr kumimoji="0" lang="de-DE" sz="1400" b="1" i="0" u="none" strike="noStrike" kern="1200" cap="none" spc="0" normalizeH="0" noProof="0" dirty="0" err="1" smtClean="0">
                  <a:ln>
                    <a:noFill/>
                  </a:ln>
                  <a:solidFill>
                    <a:srgbClr val="FFFFFF"/>
                  </a:solidFill>
                  <a:effectLst/>
                  <a:uLnTx/>
                  <a:uFillTx/>
                  <a:latin typeface="Verdana" pitchFamily="34" charset="0"/>
                  <a:ea typeface="+mn-ea"/>
                  <a:cs typeface="+mn-cs"/>
                </a:rPr>
                <a:t>financial</a:t>
              </a:r>
              <a:r>
                <a:rPr kumimoji="0" lang="de-DE" sz="1400" b="1" i="0" u="none" strike="noStrike" kern="1200" cap="none" spc="0" normalizeH="0" noProof="0" dirty="0" smtClean="0">
                  <a:ln>
                    <a:noFill/>
                  </a:ln>
                  <a:solidFill>
                    <a:srgbClr val="FFFFFF"/>
                  </a:solidFill>
                  <a:effectLst/>
                  <a:uLnTx/>
                  <a:uFillTx/>
                  <a:latin typeface="Verdana" pitchFamily="34" charset="0"/>
                  <a:ea typeface="+mn-ea"/>
                  <a:cs typeface="+mn-cs"/>
                </a:rPr>
                <a:t> </a:t>
              </a:r>
              <a:r>
                <a:rPr kumimoji="0" lang="cs-CZ" sz="1400" b="1" i="0" u="none" strike="noStrike" kern="1200" cap="none" spc="0" normalizeH="0" noProof="0" dirty="0" err="1" smtClean="0">
                  <a:ln>
                    <a:noFill/>
                  </a:ln>
                  <a:solidFill>
                    <a:srgbClr val="FFFFFF"/>
                  </a:solidFill>
                  <a:effectLst/>
                  <a:uLnTx/>
                  <a:uFillTx/>
                  <a:latin typeface="Verdana" pitchFamily="34" charset="0"/>
                  <a:ea typeface="+mn-ea"/>
                  <a:cs typeface="+mn-cs"/>
                </a:rPr>
                <a:t>entities</a:t>
              </a:r>
              <a:endParaRPr kumimoji="0" lang="de-DE" sz="16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grpSp>
      <p:grpSp>
        <p:nvGrpSpPr>
          <p:cNvPr id="7" name="Group 6"/>
          <p:cNvGrpSpPr/>
          <p:nvPr/>
        </p:nvGrpSpPr>
        <p:grpSpPr>
          <a:xfrm>
            <a:off x="7583488" y="4096830"/>
            <a:ext cx="4417168" cy="1077218"/>
            <a:chOff x="7752184" y="3846020"/>
            <a:chExt cx="4417168" cy="1077218"/>
          </a:xfrm>
        </p:grpSpPr>
        <p:sp>
          <p:nvSpPr>
            <p:cNvPr id="28" name="Rechteck 15">
              <a:extLst>
                <a:ext uri="{FF2B5EF4-FFF2-40B4-BE49-F238E27FC236}">
                  <a16:creationId xmlns:a16="http://schemas.microsoft.com/office/drawing/2014/main" id="{C89A6214-D2DB-457F-A3AA-B684D0008CB1}"/>
                </a:ext>
              </a:extLst>
            </p:cNvPr>
            <p:cNvSpPr/>
            <p:nvPr/>
          </p:nvSpPr>
          <p:spPr>
            <a:xfrm>
              <a:off x="8257662" y="3846020"/>
              <a:ext cx="3911690" cy="1077218"/>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cs-CZ" sz="1600" b="0" dirty="0" err="1" smtClean="0">
                  <a:solidFill>
                    <a:srgbClr val="000000">
                      <a:lumMod val="85000"/>
                      <a:lumOff val="15000"/>
                    </a:srgbClr>
                  </a:solidFill>
                </a:rPr>
                <a:t>Adverse</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sustainability</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impacts</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will</a:t>
              </a:r>
              <a:r>
                <a:rPr lang="cs-CZ" sz="1600" b="0" dirty="0" smtClean="0">
                  <a:solidFill>
                    <a:srgbClr val="000000">
                      <a:lumMod val="85000"/>
                      <a:lumOff val="15000"/>
                    </a:srgbClr>
                  </a:solidFill>
                </a:rPr>
                <a:t> </a:t>
              </a:r>
              <a:r>
                <a:rPr lang="cs-CZ" sz="1600" b="0" dirty="0" err="1" smtClean="0">
                  <a:solidFill>
                    <a:srgbClr val="000000">
                      <a:lumMod val="85000"/>
                      <a:lumOff val="15000"/>
                    </a:srgbClr>
                  </a:solidFill>
                </a:rPr>
                <a:t>be</a:t>
              </a:r>
              <a:r>
                <a:rPr lang="cs-CZ" sz="1600" b="0" dirty="0" smtClean="0">
                  <a:solidFill>
                    <a:srgbClr val="000000">
                      <a:lumMod val="85000"/>
                      <a:lumOff val="15000"/>
                    </a:srgbClr>
                  </a:solidFill>
                </a:rPr>
                <a:t> </a:t>
              </a:r>
              <a:r>
                <a:rPr kumimoji="0" lang="cs-CZ" sz="1600" b="0" i="0" u="none" strike="noStrike" kern="1200" cap="none" spc="0" normalizeH="0" baseline="0" noProof="0" dirty="0" err="1" smtClean="0">
                  <a:ln>
                    <a:noFill/>
                  </a:ln>
                  <a:solidFill>
                    <a:srgbClr val="000000">
                      <a:lumMod val="85000"/>
                      <a:lumOff val="15000"/>
                    </a:srgbClr>
                  </a:solidFill>
                  <a:effectLst/>
                  <a:uLnTx/>
                  <a:uFillTx/>
                </a:rPr>
                <a:t>integrated</a:t>
              </a:r>
              <a:r>
                <a:rPr kumimoji="0" lang="cs-CZ" sz="1600" b="0" i="0" u="none" strike="noStrike" kern="1200" cap="none" spc="0" normalizeH="0" baseline="0" noProof="0" dirty="0" smtClean="0">
                  <a:ln>
                    <a:noFill/>
                  </a:ln>
                  <a:solidFill>
                    <a:srgbClr val="000000">
                      <a:lumMod val="85000"/>
                      <a:lumOff val="15000"/>
                    </a:srgbClr>
                  </a:solidFill>
                  <a:effectLst/>
                  <a:uLnTx/>
                  <a:uFillTx/>
                </a:rPr>
                <a:t> </a:t>
              </a:r>
              <a:r>
                <a:rPr kumimoji="0" lang="cs-CZ" sz="1600" b="0" i="0" u="none" strike="noStrike" kern="1200" cap="none" spc="0" normalizeH="0" noProof="0" dirty="0" smtClean="0">
                  <a:ln>
                    <a:noFill/>
                  </a:ln>
                  <a:solidFill>
                    <a:srgbClr val="000000">
                      <a:lumMod val="85000"/>
                      <a:lumOff val="15000"/>
                    </a:srgbClr>
                  </a:solidFill>
                  <a:effectLst/>
                  <a:uLnTx/>
                  <a:uFillTx/>
                </a:rPr>
                <a:t>in</a:t>
              </a:r>
              <a:r>
                <a:rPr kumimoji="0" lang="cs-CZ" sz="1600" b="0" i="0" u="none" strike="noStrike" kern="1200" cap="none" spc="0" normalizeH="0" baseline="0" noProof="0" dirty="0" smtClean="0">
                  <a:ln>
                    <a:noFill/>
                  </a:ln>
                  <a:solidFill>
                    <a:srgbClr val="000000">
                      <a:lumMod val="85000"/>
                      <a:lumOff val="15000"/>
                    </a:srgbClr>
                  </a:solidFill>
                  <a:effectLst/>
                  <a:uLnTx/>
                  <a:uFillTx/>
                </a:rPr>
                <a:t> </a:t>
              </a:r>
              <a:r>
                <a:rPr kumimoji="0" lang="cs-CZ" sz="1600" b="0" i="0" u="none" strike="noStrike" kern="1200" cap="none" spc="0" normalizeH="0" baseline="0" noProof="0" dirty="0" err="1" smtClean="0">
                  <a:ln>
                    <a:noFill/>
                  </a:ln>
                  <a:solidFill>
                    <a:srgbClr val="000000">
                      <a:lumMod val="85000"/>
                      <a:lumOff val="15000"/>
                    </a:srgbClr>
                  </a:solidFill>
                  <a:effectLst/>
                  <a:uLnTx/>
                  <a:uFillTx/>
                </a:rPr>
                <a:t>due</a:t>
              </a:r>
              <a:r>
                <a:rPr kumimoji="0" lang="cs-CZ" sz="1600" b="0" i="0" u="none" strike="noStrike" kern="1200" cap="none" spc="0" normalizeH="0" baseline="0" noProof="0" dirty="0" smtClean="0">
                  <a:ln>
                    <a:noFill/>
                  </a:ln>
                  <a:solidFill>
                    <a:srgbClr val="000000">
                      <a:lumMod val="85000"/>
                      <a:lumOff val="15000"/>
                    </a:srgbClr>
                  </a:solidFill>
                  <a:effectLst/>
                  <a:uLnTx/>
                  <a:uFillTx/>
                </a:rPr>
                <a:t> </a:t>
              </a:r>
              <a:r>
                <a:rPr kumimoji="0" lang="cs-CZ" sz="1600" b="0" i="0" u="none" strike="noStrike" kern="1200" cap="none" spc="0" normalizeH="0" baseline="0" noProof="0" dirty="0" err="1" smtClean="0">
                  <a:ln>
                    <a:noFill/>
                  </a:ln>
                  <a:solidFill>
                    <a:srgbClr val="000000">
                      <a:lumMod val="85000"/>
                      <a:lumOff val="15000"/>
                    </a:srgbClr>
                  </a:solidFill>
                  <a:effectLst/>
                  <a:uLnTx/>
                  <a:uFillTx/>
                </a:rPr>
                <a:t>dilligence</a:t>
              </a:r>
              <a:r>
                <a:rPr lang="cs-CZ" sz="1600" b="0" noProof="0" dirty="0" smtClean="0">
                  <a:solidFill>
                    <a:srgbClr val="000000">
                      <a:lumMod val="85000"/>
                      <a:lumOff val="15000"/>
                    </a:srgbClr>
                  </a:solidFill>
                </a:rPr>
                <a:t>. </a:t>
              </a:r>
              <a:r>
                <a:rPr lang="cs-CZ" sz="1600" b="0" noProof="0" dirty="0" err="1" smtClean="0">
                  <a:solidFill>
                    <a:srgbClr val="000000">
                      <a:lumMod val="85000"/>
                      <a:lumOff val="15000"/>
                    </a:srgbClr>
                  </a:solidFill>
                </a:rPr>
                <a:t>This</a:t>
              </a:r>
              <a:r>
                <a:rPr lang="cs-CZ" sz="1600" b="0" noProof="0" dirty="0" smtClean="0">
                  <a:solidFill>
                    <a:srgbClr val="000000">
                      <a:lumMod val="85000"/>
                      <a:lumOff val="15000"/>
                    </a:srgbClr>
                  </a:solidFill>
                </a:rPr>
                <a:t> </a:t>
              </a:r>
              <a:r>
                <a:rPr lang="cs-CZ" sz="1600" b="0" noProof="0" dirty="0" err="1" smtClean="0">
                  <a:solidFill>
                    <a:srgbClr val="000000">
                      <a:lumMod val="85000"/>
                      <a:lumOff val="15000"/>
                    </a:srgbClr>
                  </a:solidFill>
                </a:rPr>
                <a:t>will</a:t>
              </a:r>
              <a:r>
                <a:rPr lang="cs-CZ" sz="1600" b="0" noProof="0" dirty="0" smtClean="0">
                  <a:solidFill>
                    <a:srgbClr val="000000">
                      <a:lumMod val="85000"/>
                      <a:lumOff val="15000"/>
                    </a:srgbClr>
                  </a:solidFill>
                </a:rPr>
                <a:t> </a:t>
              </a:r>
              <a:r>
                <a:rPr lang="cs-CZ" sz="1600" b="0" noProof="0" dirty="0" err="1" smtClean="0">
                  <a:solidFill>
                    <a:srgbClr val="000000">
                      <a:lumMod val="85000"/>
                      <a:lumOff val="15000"/>
                    </a:srgbClr>
                  </a:solidFill>
                </a:rPr>
                <a:t>also</a:t>
              </a:r>
              <a:r>
                <a:rPr lang="cs-CZ" sz="1600" b="0" noProof="0" dirty="0" smtClean="0">
                  <a:solidFill>
                    <a:srgbClr val="000000">
                      <a:lumMod val="85000"/>
                      <a:lumOff val="15000"/>
                    </a:srgbClr>
                  </a:solidFill>
                </a:rPr>
                <a:t> </a:t>
              </a:r>
              <a:r>
                <a:rPr kumimoji="0" lang="cs-CZ" sz="1600" i="0" u="none" strike="noStrike" kern="1200" cap="none" spc="0" normalizeH="0" noProof="0" dirty="0" err="1" smtClean="0">
                  <a:ln>
                    <a:noFill/>
                  </a:ln>
                  <a:solidFill>
                    <a:srgbClr val="000000">
                      <a:lumMod val="85000"/>
                      <a:lumOff val="15000"/>
                    </a:srgbClr>
                  </a:solidFill>
                  <a:effectLst/>
                  <a:uLnTx/>
                  <a:uFillTx/>
                </a:rPr>
                <a:t>help</a:t>
              </a:r>
              <a:r>
                <a:rPr kumimoji="0" lang="cs-CZ" sz="1600" i="0" u="none" strike="noStrike" kern="1200" cap="none" spc="0" normalizeH="0" noProof="0" dirty="0" smtClean="0">
                  <a:ln>
                    <a:noFill/>
                  </a:ln>
                  <a:solidFill>
                    <a:srgbClr val="000000">
                      <a:lumMod val="85000"/>
                      <a:lumOff val="15000"/>
                    </a:srgbClr>
                  </a:solidFill>
                  <a:effectLst/>
                  <a:uLnTx/>
                  <a:uFillTx/>
                </a:rPr>
                <a:t> to </a:t>
              </a:r>
              <a:r>
                <a:rPr kumimoji="0" lang="cs-CZ" sz="1600" i="0" u="none" strike="noStrike" kern="1200" cap="none" spc="0" normalizeH="0" noProof="0" dirty="0" err="1" smtClean="0">
                  <a:ln>
                    <a:noFill/>
                  </a:ln>
                  <a:solidFill>
                    <a:srgbClr val="000000">
                      <a:lumMod val="85000"/>
                      <a:lumOff val="15000"/>
                    </a:srgbClr>
                  </a:solidFill>
                  <a:effectLst/>
                  <a:uLnTx/>
                  <a:uFillTx/>
                </a:rPr>
                <a:t>gradually</a:t>
              </a:r>
              <a:r>
                <a:rPr kumimoji="0" lang="cs-CZ" sz="1600" i="0" u="none" strike="noStrike" kern="1200" cap="none" spc="0" normalizeH="0" noProof="0" dirty="0" smtClean="0">
                  <a:ln>
                    <a:noFill/>
                  </a:ln>
                  <a:solidFill>
                    <a:srgbClr val="000000">
                      <a:lumMod val="85000"/>
                      <a:lumOff val="15000"/>
                    </a:srgbClr>
                  </a:solidFill>
                  <a:effectLst/>
                  <a:uLnTx/>
                  <a:uFillTx/>
                </a:rPr>
                <a:t> </a:t>
              </a:r>
              <a:r>
                <a:rPr kumimoji="0" lang="cs-CZ" sz="1600" i="0" u="none" strike="noStrike" kern="1200" cap="none" spc="0" normalizeH="0" noProof="0" dirty="0" err="1" smtClean="0">
                  <a:ln>
                    <a:noFill/>
                  </a:ln>
                  <a:solidFill>
                    <a:srgbClr val="000000">
                      <a:lumMod val="85000"/>
                      <a:lumOff val="15000"/>
                    </a:srgbClr>
                  </a:solidFill>
                  <a:effectLst/>
                  <a:uLnTx/>
                  <a:uFillTx/>
                </a:rPr>
                <a:t>price</a:t>
              </a:r>
              <a:r>
                <a:rPr kumimoji="0" lang="cs-CZ" sz="1600" i="0" u="none" strike="noStrike" kern="1200" cap="none" spc="0" normalizeH="0" noProof="0" dirty="0" smtClean="0">
                  <a:ln>
                    <a:noFill/>
                  </a:ln>
                  <a:solidFill>
                    <a:srgbClr val="000000">
                      <a:lumMod val="85000"/>
                      <a:lumOff val="15000"/>
                    </a:srgbClr>
                  </a:solidFill>
                  <a:effectLst/>
                  <a:uLnTx/>
                  <a:uFillTx/>
                </a:rPr>
                <a:t> in </a:t>
              </a:r>
              <a:r>
                <a:rPr lang="cs-CZ" sz="1600" dirty="0" smtClean="0">
                  <a:solidFill>
                    <a:srgbClr val="000000">
                      <a:lumMod val="85000"/>
                      <a:lumOff val="15000"/>
                    </a:srgbClr>
                  </a:solidFill>
                </a:rPr>
                <a:t>negative </a:t>
              </a:r>
              <a:r>
                <a:rPr lang="cs-CZ" sz="1600" dirty="0" err="1" smtClean="0">
                  <a:solidFill>
                    <a:srgbClr val="000000">
                      <a:lumMod val="85000"/>
                      <a:lumOff val="15000"/>
                    </a:srgbClr>
                  </a:solidFill>
                </a:rPr>
                <a:t>externalities</a:t>
              </a:r>
              <a:endParaRPr kumimoji="0" lang="de-DE" sz="1600" i="0" u="none" strike="noStrike" kern="1200" cap="none" spc="0" normalizeH="0" baseline="0" noProof="0" dirty="0">
                <a:ln>
                  <a:noFill/>
                </a:ln>
                <a:solidFill>
                  <a:srgbClr val="000000">
                    <a:lumMod val="85000"/>
                    <a:lumOff val="15000"/>
                  </a:srgbClr>
                </a:solidFill>
                <a:effectLst/>
                <a:uLnTx/>
                <a:uFillTx/>
              </a:endParaRPr>
            </a:p>
          </p:txBody>
        </p:sp>
        <p:pic>
          <p:nvPicPr>
            <p:cNvPr id="30" name="Picture 145">
              <a:extLst>
                <a:ext uri="{FF2B5EF4-FFF2-40B4-BE49-F238E27FC236}">
                  <a16:creationId xmlns:a16="http://schemas.microsoft.com/office/drawing/2014/main" id="{A374C905-6BBA-45BF-951A-F71689D58E44}"/>
                </a:ext>
              </a:extLst>
            </p:cNvPr>
            <p:cNvPicPr>
              <a:picLocks noChangeAspect="1"/>
            </p:cNvPicPr>
            <p:nvPr/>
          </p:nvPicPr>
          <p:blipFill rotWithShape="1">
            <a:blip r:embed="rId3" cstate="print">
              <a:duotone>
                <a:srgbClr val="9BBB59">
                  <a:shade val="45000"/>
                  <a:satMod val="135000"/>
                </a:srgbClr>
                <a:prstClr val="white"/>
              </a:duotone>
              <a:extLst>
                <a:ext uri="{28A0092B-C50C-407E-A947-70E740481C1C}">
                  <a14:useLocalDpi xmlns:a14="http://schemas.microsoft.com/office/drawing/2010/main" val="0"/>
                </a:ext>
              </a:extLst>
            </a:blip>
            <a:srcRect b="15556"/>
            <a:stretch/>
          </p:blipFill>
          <p:spPr>
            <a:xfrm>
              <a:off x="7752184" y="3920411"/>
              <a:ext cx="469413" cy="396393"/>
            </a:xfrm>
            <a:prstGeom prst="rect">
              <a:avLst/>
            </a:prstGeom>
            <a:effectLst/>
          </p:spPr>
        </p:pic>
      </p:grpSp>
      <p:sp>
        <p:nvSpPr>
          <p:cNvPr id="34" name="Rechteck 15">
            <a:extLst>
              <a:ext uri="{FF2B5EF4-FFF2-40B4-BE49-F238E27FC236}">
                <a16:creationId xmlns:a16="http://schemas.microsoft.com/office/drawing/2014/main" id="{2EA1CDF9-CC3D-42F6-AFA5-3DF6108A0E01}"/>
              </a:ext>
            </a:extLst>
          </p:cNvPr>
          <p:cNvSpPr/>
          <p:nvPr/>
        </p:nvSpPr>
        <p:spPr>
          <a:xfrm>
            <a:off x="335360" y="4224646"/>
            <a:ext cx="3672526" cy="83099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Negative </a:t>
            </a:r>
            <a:r>
              <a:rPr kumimoji="0" lang="cs-CZ" sz="1600" b="1"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externalities</a:t>
            </a:r>
            <a:r>
              <a:rPr kumimoji="0" lang="cs-CZ" sz="1600" b="1"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remain</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largely</a:t>
            </a:r>
            <a:r>
              <a:rPr kumimoji="0" lang="cs-CZ" sz="1600" b="0" i="0" u="none" strike="noStrike" kern="1200" cap="none" spc="0" normalizeH="0" baseline="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baseline="0" noProof="0" dirty="0" err="1" smtClean="0">
                <a:ln>
                  <a:noFill/>
                </a:ln>
                <a:solidFill>
                  <a:srgbClr val="000000">
                    <a:lumMod val="85000"/>
                    <a:lumOff val="15000"/>
                  </a:srgbClr>
                </a:solidFill>
                <a:effectLst/>
                <a:uLnTx/>
                <a:uFillTx/>
                <a:latin typeface="Verdana" pitchFamily="34" charset="0"/>
                <a:ea typeface="+mn-ea"/>
                <a:cs typeface="+mn-cs"/>
              </a:rPr>
              <a:t>neither</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considered</a:t>
            </a:r>
            <a:r>
              <a:rPr lang="cs-CZ" sz="1600" b="0" dirty="0" smtClean="0">
                <a:solidFill>
                  <a:srgbClr val="000000">
                    <a:lumMod val="85000"/>
                    <a:lumOff val="15000"/>
                  </a:srgbClr>
                </a:solidFill>
              </a:rPr>
              <a:t>, nor</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a:t>
            </a:r>
            <a:r>
              <a:rPr kumimoji="0" lang="cs-CZ" sz="1600" b="0" i="0" u="none" strike="noStrike" kern="1200" cap="none" spc="0" normalizeH="0" noProof="0" dirty="0" err="1" smtClean="0">
                <a:ln>
                  <a:noFill/>
                </a:ln>
                <a:solidFill>
                  <a:srgbClr val="000000">
                    <a:lumMod val="85000"/>
                    <a:lumOff val="15000"/>
                  </a:srgbClr>
                </a:solidFill>
                <a:effectLst/>
                <a:uLnTx/>
                <a:uFillTx/>
                <a:latin typeface="Verdana" pitchFamily="34" charset="0"/>
                <a:ea typeface="+mn-ea"/>
                <a:cs typeface="+mn-cs"/>
              </a:rPr>
              <a:t>priced</a:t>
            </a:r>
            <a:r>
              <a:rPr kumimoji="0" lang="cs-CZ" sz="1600" b="0" i="0" u="none" strike="noStrike" kern="1200" cap="none" spc="0" normalizeH="0" noProof="0" dirty="0" smtClean="0">
                <a:ln>
                  <a:noFill/>
                </a:ln>
                <a:solidFill>
                  <a:srgbClr val="000000">
                    <a:lumMod val="85000"/>
                    <a:lumOff val="15000"/>
                  </a:srgbClr>
                </a:solidFill>
                <a:effectLst/>
                <a:uLnTx/>
                <a:uFillTx/>
                <a:latin typeface="Verdana" pitchFamily="34" charset="0"/>
                <a:ea typeface="+mn-ea"/>
                <a:cs typeface="+mn-cs"/>
              </a:rPr>
              <a:t> in</a:t>
            </a:r>
            <a:endParaRPr kumimoji="0" lang="it-IT" sz="1600" b="0" i="0" u="none" strike="noStrike" kern="1200" cap="none" spc="0" normalizeH="0" baseline="0" noProof="0" dirty="0">
              <a:ln>
                <a:noFill/>
              </a:ln>
              <a:solidFill>
                <a:srgbClr val="000000">
                  <a:lumMod val="85000"/>
                  <a:lumOff val="15000"/>
                </a:srgbClr>
              </a:solidFill>
              <a:effectLst/>
              <a:uLnTx/>
              <a:uFillTx/>
              <a:latin typeface="Verdana" pitchFamily="34" charset="0"/>
              <a:ea typeface="+mn-ea"/>
              <a:cs typeface="+mn-cs"/>
              <a:sym typeface="Wingdings" panose="05000000000000000000" pitchFamily="2" charset="2"/>
            </a:endParaRPr>
          </a:p>
        </p:txBody>
      </p:sp>
      <p:sp>
        <p:nvSpPr>
          <p:cNvPr id="45" name="Rechteck 15">
            <a:extLst>
              <a:ext uri="{FF2B5EF4-FFF2-40B4-BE49-F238E27FC236}">
                <a16:creationId xmlns:a16="http://schemas.microsoft.com/office/drawing/2014/main" id="{2EA1CDF9-CC3D-42F6-AFA5-3DF6108A0E01}"/>
              </a:ext>
            </a:extLst>
          </p:cNvPr>
          <p:cNvSpPr/>
          <p:nvPr/>
        </p:nvSpPr>
        <p:spPr>
          <a:xfrm>
            <a:off x="343265" y="5373216"/>
            <a:ext cx="3707445" cy="70460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err="1">
                <a:ln>
                  <a:noFill/>
                </a:ln>
                <a:solidFill>
                  <a:srgbClr val="0F5494"/>
                </a:solidFill>
                <a:effectLst/>
                <a:uLnTx/>
                <a:uFillTx/>
                <a:latin typeface="Verdana"/>
                <a:ea typeface="+mn-ea"/>
                <a:cs typeface="+mn-cs"/>
              </a:rPr>
              <a:t>Hampering</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investments</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into</a:t>
            </a:r>
            <a:r>
              <a:rPr kumimoji="0" lang="de-DE" sz="1600" b="1" i="0" u="none" strike="noStrike" kern="1200" cap="none" spc="0" normalizeH="0" baseline="0" noProof="0" dirty="0">
                <a:ln>
                  <a:noFill/>
                </a:ln>
                <a:solidFill>
                  <a:srgbClr val="0F5494"/>
                </a:solidFill>
                <a:effectLst/>
                <a:uLnTx/>
                <a:uFillTx/>
                <a:latin typeface="Verdana"/>
                <a:ea typeface="+mn-ea"/>
                <a:cs typeface="+mn-cs"/>
              </a:rPr>
              <a:t> </a:t>
            </a:r>
            <a:r>
              <a:rPr kumimoji="0" lang="cs-CZ" sz="1600" b="1" i="0" u="none" strike="noStrike" kern="1200" cap="none" spc="0" normalizeH="0" baseline="0" noProof="0" dirty="0" smtClean="0">
                <a:ln>
                  <a:noFill/>
                </a:ln>
                <a:solidFill>
                  <a:srgbClr val="0F5494"/>
                </a:solidFill>
                <a:effectLst/>
                <a:uLnTx/>
                <a:uFillTx/>
                <a:latin typeface="Verdana"/>
                <a:ea typeface="+mn-ea"/>
                <a:cs typeface="+mn-cs"/>
              </a:rPr>
              <a:t>a </a:t>
            </a:r>
            <a:r>
              <a:rPr kumimoji="0" lang="de-DE" sz="1600" b="1" i="0" u="none" strike="noStrike" kern="1200" cap="none" spc="0" normalizeH="0" baseline="0" noProof="0" dirty="0" err="1" smtClean="0">
                <a:ln>
                  <a:noFill/>
                </a:ln>
                <a:solidFill>
                  <a:srgbClr val="0F5494"/>
                </a:solidFill>
                <a:effectLst/>
                <a:uLnTx/>
                <a:uFillTx/>
                <a:latin typeface="Verdana"/>
                <a:ea typeface="+mn-ea"/>
                <a:cs typeface="+mn-cs"/>
              </a:rPr>
              <a:t>more</a:t>
            </a:r>
            <a:r>
              <a:rPr kumimoji="0" lang="de-DE" sz="1600" b="1" i="0" u="none" strike="noStrike" kern="1200" cap="none" spc="0" normalizeH="0" baseline="0" noProof="0" dirty="0" smtClean="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smtClean="0">
                <a:ln>
                  <a:noFill/>
                </a:ln>
                <a:solidFill>
                  <a:srgbClr val="0F5494"/>
                </a:solidFill>
                <a:effectLst/>
                <a:uLnTx/>
                <a:uFillTx/>
                <a:latin typeface="Verdana"/>
                <a:ea typeface="+mn-ea"/>
                <a:cs typeface="+mn-cs"/>
              </a:rPr>
              <a:t>sustainable</a:t>
            </a:r>
            <a:r>
              <a:rPr kumimoji="0" lang="de-DE" sz="1600" b="1" i="0" u="none" strike="noStrike" kern="1200" cap="none" spc="0" normalizeH="0" baseline="0" noProof="0" dirty="0" smtClean="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a:ln>
                  <a:noFill/>
                </a:ln>
                <a:solidFill>
                  <a:srgbClr val="0F5494"/>
                </a:solidFill>
                <a:effectLst/>
                <a:uLnTx/>
                <a:uFillTx/>
                <a:latin typeface="Verdana"/>
                <a:ea typeface="+mn-ea"/>
                <a:cs typeface="+mn-cs"/>
              </a:rPr>
              <a:t>economy</a:t>
            </a:r>
            <a:endParaRPr kumimoji="0" lang="de-DE" sz="1600" b="1" i="0" u="none" strike="noStrike" kern="1200" cap="none" spc="0" normalizeH="0" baseline="0" noProof="0" dirty="0">
              <a:ln>
                <a:noFill/>
              </a:ln>
              <a:solidFill>
                <a:srgbClr val="0F5494"/>
              </a:solidFill>
              <a:effectLst/>
              <a:uLnTx/>
              <a:uFillTx/>
              <a:latin typeface="Verdana"/>
              <a:ea typeface="+mn-ea"/>
              <a:cs typeface="+mn-cs"/>
            </a:endParaRPr>
          </a:p>
        </p:txBody>
      </p:sp>
      <p:sp>
        <p:nvSpPr>
          <p:cNvPr id="47" name="Rechteck 15">
            <a:extLst>
              <a:ext uri="{FF2B5EF4-FFF2-40B4-BE49-F238E27FC236}">
                <a16:creationId xmlns:a16="http://schemas.microsoft.com/office/drawing/2014/main" id="{2EA1CDF9-CC3D-42F6-AFA5-3DF6108A0E01}"/>
              </a:ext>
            </a:extLst>
          </p:cNvPr>
          <p:cNvSpPr/>
          <p:nvPr/>
        </p:nvSpPr>
        <p:spPr>
          <a:xfrm>
            <a:off x="7835032" y="5373216"/>
            <a:ext cx="4013702" cy="70460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spcBef>
                <a:spcPts val="0"/>
              </a:spcBef>
              <a:spcAft>
                <a:spcPts val="1200"/>
              </a:spcAft>
              <a:buClr>
                <a:srgbClr val="00B050"/>
              </a:buClr>
              <a:defRPr/>
            </a:pPr>
            <a:r>
              <a:rPr lang="en-US" sz="1600" dirty="0">
                <a:solidFill>
                  <a:srgbClr val="0F5494"/>
                </a:solidFill>
              </a:rPr>
              <a:t>Mainstreaming sustainability into risk </a:t>
            </a:r>
            <a:r>
              <a:rPr lang="en-US" sz="1600" dirty="0" smtClean="0">
                <a:solidFill>
                  <a:srgbClr val="0F5494"/>
                </a:solidFill>
              </a:rPr>
              <a:t>management</a:t>
            </a:r>
            <a:r>
              <a:rPr lang="cs-CZ" sz="1600" dirty="0" smtClean="0">
                <a:solidFill>
                  <a:srgbClr val="0F5494"/>
                </a:solidFill>
              </a:rPr>
              <a:t> and </a:t>
            </a:r>
            <a:r>
              <a:rPr lang="cs-CZ" sz="1600" dirty="0" err="1" smtClean="0">
                <a:solidFill>
                  <a:srgbClr val="0F5494"/>
                </a:solidFill>
              </a:rPr>
              <a:t>scaling</a:t>
            </a:r>
            <a:r>
              <a:rPr lang="cs-CZ" sz="1600" dirty="0" smtClean="0">
                <a:solidFill>
                  <a:srgbClr val="0F5494"/>
                </a:solidFill>
              </a:rPr>
              <a:t> up </a:t>
            </a:r>
            <a:r>
              <a:rPr kumimoji="0" lang="de-DE" sz="1600" b="1" i="0" u="none" strike="noStrike" kern="1200" cap="none" spc="0" normalizeH="0" baseline="0" noProof="0" dirty="0" err="1" smtClean="0">
                <a:ln>
                  <a:noFill/>
                </a:ln>
                <a:solidFill>
                  <a:srgbClr val="0F5494"/>
                </a:solidFill>
                <a:effectLst/>
                <a:uLnTx/>
                <a:uFillTx/>
                <a:latin typeface="Verdana"/>
                <a:ea typeface="+mn-ea"/>
                <a:cs typeface="+mn-cs"/>
              </a:rPr>
              <a:t>sustainable</a:t>
            </a:r>
            <a:r>
              <a:rPr kumimoji="0" lang="de-DE" sz="1600" b="1" i="0" u="none" strike="noStrike" kern="1200" cap="none" spc="0" normalizeH="0" baseline="0" noProof="0" dirty="0" smtClean="0">
                <a:ln>
                  <a:noFill/>
                </a:ln>
                <a:solidFill>
                  <a:srgbClr val="0F5494"/>
                </a:solidFill>
                <a:effectLst/>
                <a:uLnTx/>
                <a:uFillTx/>
                <a:latin typeface="Verdana"/>
                <a:ea typeface="+mn-ea"/>
                <a:cs typeface="+mn-cs"/>
              </a:rPr>
              <a:t> </a:t>
            </a:r>
            <a:r>
              <a:rPr kumimoji="0" lang="de-DE" sz="1600" b="1" i="0" u="none" strike="noStrike" kern="1200" cap="none" spc="0" normalizeH="0" baseline="0" noProof="0" dirty="0" err="1" smtClean="0">
                <a:ln>
                  <a:noFill/>
                </a:ln>
                <a:solidFill>
                  <a:srgbClr val="0F5494"/>
                </a:solidFill>
                <a:effectLst/>
                <a:uLnTx/>
                <a:uFillTx/>
                <a:latin typeface="Verdana"/>
                <a:ea typeface="+mn-ea"/>
                <a:cs typeface="+mn-cs"/>
              </a:rPr>
              <a:t>investment</a:t>
            </a:r>
            <a:r>
              <a:rPr kumimoji="0" lang="cs-CZ" sz="1600" b="1" i="0" u="none" strike="noStrike" kern="1200" cap="none" spc="0" normalizeH="0" baseline="0" noProof="0" dirty="0" smtClean="0">
                <a:ln>
                  <a:noFill/>
                </a:ln>
                <a:solidFill>
                  <a:srgbClr val="0F5494"/>
                </a:solidFill>
                <a:effectLst/>
                <a:uLnTx/>
                <a:uFillTx/>
                <a:latin typeface="Verdana"/>
                <a:ea typeface="+mn-ea"/>
                <a:cs typeface="+mn-cs"/>
              </a:rPr>
              <a:t>s</a:t>
            </a:r>
            <a:endParaRPr kumimoji="0" lang="de-DE" sz="1600" b="1" i="0" u="none" strike="noStrike" kern="1200" cap="none" spc="0" normalizeH="0" baseline="0" noProof="0" dirty="0">
              <a:ln>
                <a:noFill/>
              </a:ln>
              <a:solidFill>
                <a:srgbClr val="0F5494"/>
              </a:solidFill>
              <a:effectLst/>
              <a:uLnTx/>
              <a:uFillTx/>
              <a:latin typeface="Verdana"/>
              <a:ea typeface="+mn-ea"/>
              <a:cs typeface="+mn-cs"/>
            </a:endParaRPr>
          </a:p>
        </p:txBody>
      </p:sp>
      <p:sp>
        <p:nvSpPr>
          <p:cNvPr id="29" name="Geschweifte Klammer rechts 28">
            <a:extLst>
              <a:ext uri="{FF2B5EF4-FFF2-40B4-BE49-F238E27FC236}">
                <a16:creationId xmlns:a16="http://schemas.microsoft.com/office/drawing/2014/main" id="{D8ACE239-14C8-4B14-9478-08F782AA1B76}"/>
              </a:ext>
            </a:extLst>
          </p:cNvPr>
          <p:cNvSpPr/>
          <p:nvPr/>
        </p:nvSpPr>
        <p:spPr>
          <a:xfrm rot="5400000">
            <a:off x="2097603" y="3426000"/>
            <a:ext cx="170927" cy="3707444"/>
          </a:xfrm>
          <a:prstGeom prst="rightBrace">
            <a:avLst>
              <a:gd name="adj1" fmla="val 8333"/>
              <a:gd name="adj2" fmla="val 50000"/>
            </a:avLst>
          </a:prstGeom>
          <a:noFill/>
          <a:ln w="9525"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35" name="Geschweifte Klammer rechts 34">
            <a:extLst>
              <a:ext uri="{FF2B5EF4-FFF2-40B4-BE49-F238E27FC236}">
                <a16:creationId xmlns:a16="http://schemas.microsoft.com/office/drawing/2014/main" id="{38A3A526-E183-4CFC-B99C-3614C4F6939B}"/>
              </a:ext>
            </a:extLst>
          </p:cNvPr>
          <p:cNvSpPr/>
          <p:nvPr/>
        </p:nvSpPr>
        <p:spPr>
          <a:xfrm rot="5400000">
            <a:off x="9665224" y="3109185"/>
            <a:ext cx="135984" cy="4376018"/>
          </a:xfrm>
          <a:prstGeom prst="rightBrace">
            <a:avLst>
              <a:gd name="adj1" fmla="val 8333"/>
              <a:gd name="adj2" fmla="val 50000"/>
            </a:avLst>
          </a:prstGeom>
          <a:noFill/>
          <a:ln w="9525" cap="flat" cmpd="sng" algn="ctr">
            <a:solidFill>
              <a:sysClr val="windowText" lastClr="000000"/>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grpSp>
        <p:nvGrpSpPr>
          <p:cNvPr id="36" name="Group 35"/>
          <p:cNvGrpSpPr/>
          <p:nvPr/>
        </p:nvGrpSpPr>
        <p:grpSpPr>
          <a:xfrm>
            <a:off x="4244294" y="4171221"/>
            <a:ext cx="2881558" cy="494940"/>
            <a:chOff x="4295800" y="1988225"/>
            <a:chExt cx="2881558" cy="651639"/>
          </a:xfrm>
        </p:grpSpPr>
        <p:sp>
          <p:nvSpPr>
            <p:cNvPr id="37" name="Rechteck 15">
              <a:extLst>
                <a:ext uri="{FF2B5EF4-FFF2-40B4-BE49-F238E27FC236}">
                  <a16:creationId xmlns:a16="http://schemas.microsoft.com/office/drawing/2014/main" id="{3ADF97D3-14E6-4A82-B700-98BDBB7E938F}"/>
                </a:ext>
              </a:extLst>
            </p:cNvPr>
            <p:cNvSpPr/>
            <p:nvPr/>
          </p:nvSpPr>
          <p:spPr>
            <a:xfrm>
              <a:off x="4295800" y="1988225"/>
              <a:ext cx="2881558" cy="651639"/>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de-DE" sz="1200" b="0" i="0" u="none" strike="noStrike" kern="1200" cap="none" spc="0" normalizeH="0" baseline="0" noProof="0" dirty="0">
                <a:ln>
                  <a:noFill/>
                </a:ln>
                <a:solidFill>
                  <a:srgbClr val="FFFFFF"/>
                </a:solidFill>
                <a:effectLst/>
                <a:uLnTx/>
                <a:uFillTx/>
                <a:latin typeface="Verdana"/>
                <a:ea typeface="+mn-ea"/>
                <a:cs typeface="+mn-cs"/>
              </a:endParaRPr>
            </a:p>
          </p:txBody>
        </p:sp>
        <p:sp>
          <p:nvSpPr>
            <p:cNvPr id="38" name="Textfeld 18">
              <a:extLst>
                <a:ext uri="{FF2B5EF4-FFF2-40B4-BE49-F238E27FC236}">
                  <a16:creationId xmlns:a16="http://schemas.microsoft.com/office/drawing/2014/main" id="{920FAD59-F802-46BB-9680-91BC8051E8E6}"/>
                </a:ext>
              </a:extLst>
            </p:cNvPr>
            <p:cNvSpPr txBox="1"/>
            <p:nvPr/>
          </p:nvSpPr>
          <p:spPr>
            <a:xfrm>
              <a:off x="4483996" y="2125098"/>
              <a:ext cx="2693362" cy="405220"/>
            </a:xfrm>
            <a:prstGeom prst="rect">
              <a:avLst/>
            </a:prstGeom>
            <a:noFill/>
            <a:ln>
              <a:no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cs-CZ" sz="1400" b="1" i="0" u="none" strike="noStrike" kern="1200" cap="none" spc="0" normalizeH="0" baseline="0" noProof="0" dirty="0" err="1" smtClean="0">
                  <a:ln>
                    <a:noFill/>
                  </a:ln>
                  <a:solidFill>
                    <a:srgbClr val="FFFFFF"/>
                  </a:solidFill>
                  <a:effectLst/>
                  <a:uLnTx/>
                  <a:uFillTx/>
                </a:rPr>
                <a:t>Financia</a:t>
              </a:r>
              <a:r>
                <a:rPr lang="cs-CZ" sz="1400" dirty="0" smtClean="0">
                  <a:solidFill>
                    <a:srgbClr val="FFFFFF"/>
                  </a:solidFill>
                </a:rPr>
                <a:t>l </a:t>
              </a:r>
              <a:r>
                <a:rPr lang="cs-CZ" sz="1400" dirty="0" err="1" smtClean="0">
                  <a:solidFill>
                    <a:srgbClr val="FFFFFF"/>
                  </a:solidFill>
                </a:rPr>
                <a:t>advice</a:t>
              </a:r>
              <a:endParaRPr kumimoji="0" lang="de-DE" sz="1400" b="1" i="0" u="none" strike="noStrike" kern="1200" cap="none" spc="0" normalizeH="0" baseline="0" noProof="0" dirty="0">
                <a:ln>
                  <a:noFill/>
                </a:ln>
                <a:solidFill>
                  <a:srgbClr val="FFFFFF"/>
                </a:solidFill>
                <a:effectLst/>
                <a:uLnTx/>
                <a:uFillTx/>
              </a:endParaRPr>
            </a:p>
          </p:txBody>
        </p:sp>
      </p:grpSp>
      <p:pic>
        <p:nvPicPr>
          <p:cNvPr id="40" name="Picture 22" descr="https://static.thenounproject.com/png/885619-200.png">
            <a:extLst>
              <a:ext uri="{FF2B5EF4-FFF2-40B4-BE49-F238E27FC236}">
                <a16:creationId xmlns:a16="http://schemas.microsoft.com/office/drawing/2014/main" id="{411F7918-63AD-4224-B2DE-8D9190FE7C12}"/>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4415207" y="2237653"/>
            <a:ext cx="385288" cy="332871"/>
          </a:xfrm>
          <a:prstGeom prst="rect">
            <a:avLst/>
          </a:prstGeom>
          <a:solidFill>
            <a:srgbClr val="88AC2E"/>
          </a:solidFill>
          <a:ln>
            <a:noFill/>
          </a:ln>
          <a:extLst/>
        </p:spPr>
      </p:pic>
      <p:pic>
        <p:nvPicPr>
          <p:cNvPr id="41" name="Picture 16" descr="https://static.thenounproject.com/png/1846544-200.png">
            <a:extLst>
              <a:ext uri="{FF2B5EF4-FFF2-40B4-BE49-F238E27FC236}">
                <a16:creationId xmlns:a16="http://schemas.microsoft.com/office/drawing/2014/main" id="{F75D52EE-1788-464D-9278-0C7E6A2B4A64}"/>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4388687" y="4262733"/>
            <a:ext cx="438329" cy="344804"/>
          </a:xfrm>
          <a:prstGeom prst="rect">
            <a:avLst/>
          </a:prstGeom>
          <a:solidFill>
            <a:srgbClr val="88AC2E"/>
          </a:solidFill>
          <a:extLst/>
        </p:spPr>
      </p:pic>
      <p:sp>
        <p:nvSpPr>
          <p:cNvPr id="42" name="Oval 12">
            <a:extLst>
              <a:ext uri="{FF2B5EF4-FFF2-40B4-BE49-F238E27FC236}">
                <a16:creationId xmlns:a16="http://schemas.microsoft.com/office/drawing/2014/main" id="{A2A7C09B-A164-46FF-B870-6C4CDEA4BABB}"/>
              </a:ext>
            </a:extLst>
          </p:cNvPr>
          <p:cNvSpPr/>
          <p:nvPr/>
        </p:nvSpPr>
        <p:spPr bwMode="ltGray">
          <a:xfrm>
            <a:off x="4132658" y="1881957"/>
            <a:ext cx="252000" cy="252000"/>
          </a:xfrm>
          <a:prstGeom prst="ellipse">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Verdana"/>
                <a:ea typeface="+mn-ea"/>
                <a:cs typeface="+mn-cs"/>
              </a:rPr>
              <a:t>7</a:t>
            </a:r>
          </a:p>
        </p:txBody>
      </p:sp>
      <p:sp>
        <p:nvSpPr>
          <p:cNvPr id="43" name="Oval 12">
            <a:extLst>
              <a:ext uri="{FF2B5EF4-FFF2-40B4-BE49-F238E27FC236}">
                <a16:creationId xmlns:a16="http://schemas.microsoft.com/office/drawing/2014/main" id="{E61E7895-0A83-4669-9C1E-95D67C78D1B4}"/>
              </a:ext>
            </a:extLst>
          </p:cNvPr>
          <p:cNvSpPr/>
          <p:nvPr/>
        </p:nvSpPr>
        <p:spPr bwMode="ltGray">
          <a:xfrm>
            <a:off x="4164972" y="4096753"/>
            <a:ext cx="252000" cy="252000"/>
          </a:xfrm>
          <a:prstGeom prst="ellipse">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FFFFFF"/>
                </a:solidFill>
                <a:effectLst/>
                <a:uLnTx/>
                <a:uFillTx/>
                <a:latin typeface="Verdana"/>
                <a:ea typeface="+mn-ea"/>
                <a:cs typeface="+mn-cs"/>
              </a:rPr>
              <a:t>4</a:t>
            </a:r>
          </a:p>
        </p:txBody>
      </p:sp>
    </p:spTree>
    <p:extLst>
      <p:ext uri="{BB962C8B-B14F-4D97-AF65-F5344CB8AC3E}">
        <p14:creationId xmlns:p14="http://schemas.microsoft.com/office/powerpoint/2010/main" val="75313352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hteck 4">
            <a:extLst>
              <a:ext uri="{FF2B5EF4-FFF2-40B4-BE49-F238E27FC236}">
                <a16:creationId xmlns:a16="http://schemas.microsoft.com/office/drawing/2014/main" id="{7A6C3186-1A55-4AF2-BB14-78F8A9982004}"/>
              </a:ext>
            </a:extLst>
          </p:cNvPr>
          <p:cNvSpPr/>
          <p:nvPr/>
        </p:nvSpPr>
        <p:spPr>
          <a:xfrm>
            <a:off x="8879661" y="3300285"/>
            <a:ext cx="2652466" cy="1300069"/>
          </a:xfrm>
          <a:prstGeom prst="rect">
            <a:avLst/>
          </a:prstGeom>
          <a:solidFill>
            <a:srgbClr val="D9EDEF"/>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endParaRPr kumimoji="0" lang="it-IT"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7" name="Rechteck 4">
            <a:extLst>
              <a:ext uri="{FF2B5EF4-FFF2-40B4-BE49-F238E27FC236}">
                <a16:creationId xmlns:a16="http://schemas.microsoft.com/office/drawing/2014/main" id="{7A6C3186-1A55-4AF2-BB14-78F8A9982004}"/>
              </a:ext>
            </a:extLst>
          </p:cNvPr>
          <p:cNvSpPr/>
          <p:nvPr/>
        </p:nvSpPr>
        <p:spPr>
          <a:xfrm>
            <a:off x="8879661" y="4796510"/>
            <a:ext cx="2652466" cy="1260000"/>
          </a:xfrm>
          <a:prstGeom prst="rect">
            <a:avLst/>
          </a:prstGeom>
          <a:solidFill>
            <a:srgbClr val="F1F5E7"/>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endParaRPr kumimoji="0" lang="it-IT"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6" name="Rechteck 4">
            <a:extLst>
              <a:ext uri="{FF2B5EF4-FFF2-40B4-BE49-F238E27FC236}">
                <a16:creationId xmlns:a16="http://schemas.microsoft.com/office/drawing/2014/main" id="{7A6C3186-1A55-4AF2-BB14-78F8A9982004}"/>
              </a:ext>
            </a:extLst>
          </p:cNvPr>
          <p:cNvSpPr/>
          <p:nvPr/>
        </p:nvSpPr>
        <p:spPr>
          <a:xfrm>
            <a:off x="8879661" y="1804874"/>
            <a:ext cx="2652466" cy="1264150"/>
          </a:xfrm>
          <a:prstGeom prst="rect">
            <a:avLst/>
          </a:prstGeom>
          <a:solidFill>
            <a:srgbClr val="F1F5E7"/>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base" latinLnBrk="0" hangingPunct="1">
              <a:lnSpc>
                <a:spcPct val="100000"/>
              </a:lnSpc>
              <a:spcBef>
                <a:spcPts val="0"/>
              </a:spcBef>
              <a:spcAft>
                <a:spcPts val="1200"/>
              </a:spcAft>
              <a:buClr>
                <a:srgbClr val="00B050"/>
              </a:buClr>
              <a:buSzTx/>
              <a:buFontTx/>
              <a:buNone/>
              <a:tabLst/>
              <a:defRPr/>
            </a:pPr>
            <a:endParaRPr kumimoji="0" lang="it-IT"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2" name="Titel 1">
            <a:extLst>
              <a:ext uri="{FF2B5EF4-FFF2-40B4-BE49-F238E27FC236}">
                <a16:creationId xmlns:a16="http://schemas.microsoft.com/office/drawing/2014/main" id="{ADC62747-B227-4530-839A-E00ECEE74EF1}"/>
              </a:ext>
            </a:extLst>
          </p:cNvPr>
          <p:cNvSpPr>
            <a:spLocks noGrp="1"/>
          </p:cNvSpPr>
          <p:nvPr>
            <p:ph type="title"/>
          </p:nvPr>
        </p:nvSpPr>
        <p:spPr>
          <a:xfrm>
            <a:off x="298941" y="215815"/>
            <a:ext cx="11593288" cy="755391"/>
          </a:xfrm>
        </p:spPr>
        <p:txBody>
          <a:bodyPr/>
          <a:lstStyle/>
          <a:p>
            <a:r>
              <a:rPr lang="cs-CZ" dirty="0" err="1" smtClean="0"/>
              <a:t>Disclosures</a:t>
            </a:r>
            <a:r>
              <a:rPr lang="cs-CZ" dirty="0" smtClean="0"/>
              <a:t> by </a:t>
            </a:r>
            <a:r>
              <a:rPr lang="cs-CZ" dirty="0" err="1" smtClean="0"/>
              <a:t>financial</a:t>
            </a:r>
            <a:r>
              <a:rPr lang="cs-CZ" dirty="0" smtClean="0"/>
              <a:t> </a:t>
            </a:r>
            <a:r>
              <a:rPr lang="en-IE" dirty="0" smtClean="0"/>
              <a:t>entities: who, what, where?</a:t>
            </a:r>
            <a:endParaRPr lang="de-DE" dirty="0"/>
          </a:p>
        </p:txBody>
      </p:sp>
      <p:sp>
        <p:nvSpPr>
          <p:cNvPr id="4" name="Textfeld 3">
            <a:extLst>
              <a:ext uri="{FF2B5EF4-FFF2-40B4-BE49-F238E27FC236}">
                <a16:creationId xmlns:a16="http://schemas.microsoft.com/office/drawing/2014/main" id="{3AB48508-F904-4B42-9A8D-DBA6ACE8692E}"/>
              </a:ext>
            </a:extLst>
          </p:cNvPr>
          <p:cNvSpPr txBox="1"/>
          <p:nvPr/>
        </p:nvSpPr>
        <p:spPr>
          <a:xfrm>
            <a:off x="343265" y="6465906"/>
            <a:ext cx="9785183" cy="215444"/>
          </a:xfrm>
          <a:prstGeom prst="rect">
            <a:avLst/>
          </a:prstGeom>
          <a:noFill/>
        </p:spPr>
        <p:txBody>
          <a:bodyPr wrap="square" rtlCol="0">
            <a:spAutoFit/>
          </a:bodyPr>
          <a:lstStyle>
            <a:defPPr>
              <a:defRPr lang="en-GB"/>
            </a:defPPr>
            <a:lvl1pPr>
              <a:defRPr sz="800" b="0" i="1">
                <a:solidFill>
                  <a:schemeClr val="tx1"/>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00" b="0" i="1" u="none" strike="noStrike" kern="1200" cap="none" spc="0" normalizeH="0" baseline="0" noProof="0" dirty="0">
                <a:ln>
                  <a:noFill/>
                </a:ln>
                <a:solidFill>
                  <a:srgbClr val="000000"/>
                </a:solidFill>
                <a:effectLst/>
                <a:uLnTx/>
                <a:uFillTx/>
                <a:latin typeface="Verdana" pitchFamily="34" charset="0"/>
                <a:ea typeface="+mn-ea"/>
                <a:cs typeface="+mn-cs"/>
              </a:rPr>
              <a:t>Source: </a:t>
            </a:r>
            <a:r>
              <a:rPr kumimoji="0" lang="de-DE" sz="800" b="0" i="1" u="none" strike="noStrike" kern="1200" cap="none" spc="0" normalizeH="0" baseline="0" noProof="0" dirty="0">
                <a:ln>
                  <a:noFill/>
                </a:ln>
                <a:solidFill>
                  <a:srgbClr val="000000"/>
                </a:solidFill>
                <a:effectLst/>
                <a:uLnTx/>
                <a:uFillTx/>
                <a:latin typeface="Verdana" pitchFamily="34" charset="0"/>
                <a:ea typeface="+mn-ea"/>
                <a:cs typeface="+mn-cs"/>
                <a:hlinkClick r:id="rId3"/>
              </a:rPr>
              <a:t>European </a:t>
            </a:r>
            <a:r>
              <a:rPr kumimoji="0" lang="de-DE" sz="800" b="0" i="1" u="none" strike="noStrike" kern="1200" cap="none" spc="0" normalizeH="0" baseline="0" noProof="0" dirty="0" err="1">
                <a:ln>
                  <a:noFill/>
                </a:ln>
                <a:solidFill>
                  <a:srgbClr val="000000"/>
                </a:solidFill>
                <a:effectLst/>
                <a:uLnTx/>
                <a:uFillTx/>
                <a:latin typeface="Verdana" pitchFamily="34" charset="0"/>
                <a:ea typeface="+mn-ea"/>
                <a:cs typeface="+mn-cs"/>
                <a:hlinkClick r:id="rId3"/>
              </a:rPr>
              <a:t>Commission</a:t>
            </a:r>
            <a:r>
              <a:rPr kumimoji="0" lang="de-DE" sz="800" b="0" i="1" u="none" strike="noStrike" kern="1200" cap="none" spc="0" normalizeH="0" baseline="0" noProof="0" dirty="0">
                <a:ln>
                  <a:noFill/>
                </a:ln>
                <a:solidFill>
                  <a:srgbClr val="000000"/>
                </a:solidFill>
                <a:effectLst/>
                <a:uLnTx/>
                <a:uFillTx/>
                <a:latin typeface="Verdana" pitchFamily="34" charset="0"/>
                <a:ea typeface="+mn-ea"/>
                <a:cs typeface="+mn-cs"/>
                <a:hlinkClick r:id="rId3"/>
              </a:rPr>
              <a:t>: </a:t>
            </a:r>
            <a:r>
              <a:rPr kumimoji="0" lang="en-US" sz="800" b="0" i="1" u="none" strike="noStrike" kern="1200" cap="none" spc="0" normalizeH="0" baseline="0" noProof="0" dirty="0">
                <a:ln>
                  <a:noFill/>
                </a:ln>
                <a:solidFill>
                  <a:srgbClr val="000000"/>
                </a:solidFill>
                <a:effectLst/>
                <a:uLnTx/>
                <a:uFillTx/>
                <a:latin typeface="Verdana" pitchFamily="34" charset="0"/>
                <a:ea typeface="+mn-ea"/>
                <a:cs typeface="+mn-cs"/>
                <a:hlinkClick r:id="rId4"/>
              </a:rPr>
              <a:t>Proposal for a regulation on disclosures relating to sustainable investments and sustainability risks and amending Directive (EU) </a:t>
            </a:r>
            <a:r>
              <a:rPr kumimoji="0" lang="en-US" sz="800" b="0" i="1" u="none" strike="noStrike" kern="1200" cap="none" spc="0" normalizeH="0" baseline="0" noProof="0" dirty="0" smtClean="0">
                <a:ln>
                  <a:noFill/>
                </a:ln>
                <a:solidFill>
                  <a:srgbClr val="000000"/>
                </a:solidFill>
                <a:effectLst/>
                <a:uLnTx/>
                <a:uFillTx/>
                <a:latin typeface="Verdana" pitchFamily="34" charset="0"/>
                <a:ea typeface="+mn-ea"/>
                <a:cs typeface="+mn-cs"/>
                <a:hlinkClick r:id="rId4"/>
              </a:rPr>
              <a:t>2016/2341</a:t>
            </a:r>
            <a:r>
              <a:rPr kumimoji="0" lang="cs-CZ" sz="800" b="0" i="1" u="none" strike="noStrike" kern="1200" cap="none" spc="0" normalizeH="0" baseline="0" noProof="0" dirty="0" smtClean="0">
                <a:ln>
                  <a:noFill/>
                </a:ln>
                <a:solidFill>
                  <a:srgbClr val="000000"/>
                </a:solidFill>
                <a:effectLst/>
                <a:uLnTx/>
                <a:uFillTx/>
                <a:latin typeface="Verdana" pitchFamily="34" charset="0"/>
                <a:ea typeface="+mn-ea"/>
                <a:cs typeface="+mn-cs"/>
                <a:hlinkClick r:id="rId4"/>
              </a:rPr>
              <a:t> (2018).</a:t>
            </a:r>
            <a:endParaRPr kumimoji="0" lang="de-DE" sz="800" b="0" i="1" u="none" strike="noStrike" kern="1200" cap="none" spc="0" normalizeH="0" baseline="0" noProof="0" dirty="0">
              <a:ln>
                <a:noFill/>
              </a:ln>
              <a:solidFill>
                <a:srgbClr val="000000"/>
              </a:solidFill>
              <a:effectLst/>
              <a:uLnTx/>
              <a:uFillTx/>
              <a:latin typeface="Verdana" pitchFamily="34" charset="0"/>
              <a:ea typeface="+mn-ea"/>
              <a:cs typeface="+mn-cs"/>
            </a:endParaRPr>
          </a:p>
        </p:txBody>
      </p:sp>
      <p:grpSp>
        <p:nvGrpSpPr>
          <p:cNvPr id="3" name="Group 2"/>
          <p:cNvGrpSpPr/>
          <p:nvPr/>
        </p:nvGrpSpPr>
        <p:grpSpPr>
          <a:xfrm>
            <a:off x="2825291" y="1792975"/>
            <a:ext cx="3270295" cy="1280153"/>
            <a:chOff x="119336" y="1193425"/>
            <a:chExt cx="3764152" cy="846458"/>
          </a:xfrm>
          <a:effectLst/>
        </p:grpSpPr>
        <p:sp>
          <p:nvSpPr>
            <p:cNvPr id="5" name="Rechteck 15">
              <a:extLst>
                <a:ext uri="{FF2B5EF4-FFF2-40B4-BE49-F238E27FC236}">
                  <a16:creationId xmlns:a16="http://schemas.microsoft.com/office/drawing/2014/main" id="{F5A8D0EE-338E-41B4-A965-423ADB742370}"/>
                </a:ext>
              </a:extLst>
            </p:cNvPr>
            <p:cNvSpPr/>
            <p:nvPr/>
          </p:nvSpPr>
          <p:spPr>
            <a:xfrm>
              <a:off x="119336" y="1193425"/>
              <a:ext cx="3764152" cy="846458"/>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FFFFFF"/>
                </a:solidFill>
                <a:effectLst/>
                <a:uLnTx/>
                <a:uFillTx/>
                <a:latin typeface="Verdana"/>
                <a:ea typeface="+mn-ea"/>
                <a:cs typeface="+mn-cs"/>
              </a:endParaRPr>
            </a:p>
          </p:txBody>
        </p:sp>
        <p:sp>
          <p:nvSpPr>
            <p:cNvPr id="6" name="Textfeld 18">
              <a:extLst>
                <a:ext uri="{FF2B5EF4-FFF2-40B4-BE49-F238E27FC236}">
                  <a16:creationId xmlns:a16="http://schemas.microsoft.com/office/drawing/2014/main" id="{4D2DEE2D-40C5-4F01-BAEB-1B2A8C565A63}"/>
                </a:ext>
              </a:extLst>
            </p:cNvPr>
            <p:cNvSpPr txBox="1"/>
            <p:nvPr/>
          </p:nvSpPr>
          <p:spPr>
            <a:xfrm>
              <a:off x="164531" y="1296283"/>
              <a:ext cx="3673761" cy="630871"/>
            </a:xfrm>
            <a:prstGeom prst="rect">
              <a:avLst/>
            </a:prstGeom>
            <a:noFill/>
            <a:ln>
              <a:noFill/>
            </a:ln>
          </p:spPr>
          <p:txBody>
            <a:bodyPr wrap="square" rtlCol="0"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How negative impacts </a:t>
              </a: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on financial returns arising from sustainability </a:t>
              </a: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risks are integrated in risk policies</a:t>
              </a:r>
              <a:endPar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grpSp>
      <p:sp>
        <p:nvSpPr>
          <p:cNvPr id="7" name="Rectangle 6"/>
          <p:cNvSpPr/>
          <p:nvPr/>
        </p:nvSpPr>
        <p:spPr>
          <a:xfrm>
            <a:off x="6275544" y="1793666"/>
            <a:ext cx="2520279" cy="1279462"/>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FFFFFF"/>
                </a:solidFill>
                <a:effectLst/>
                <a:uLnTx/>
                <a:uFillTx/>
                <a:latin typeface="Verdana"/>
                <a:ea typeface="+mn-ea"/>
                <a:cs typeface="+mn-cs"/>
              </a:rPr>
              <a:t>Websites</a:t>
            </a:r>
            <a:r>
              <a:rPr kumimoji="0" lang="en-US" sz="1400" b="0" i="0" u="none" strike="noStrike" kern="1200" cap="none" spc="0" normalizeH="0" baseline="0" noProof="0" dirty="0">
                <a:ln>
                  <a:noFill/>
                </a:ln>
                <a:solidFill>
                  <a:srgbClr val="FFFFFF"/>
                </a:solidFill>
                <a:effectLst/>
                <a:uLnTx/>
                <a:uFillTx/>
                <a:latin typeface="Verdana"/>
                <a:ea typeface="+mn-ea"/>
                <a:cs typeface="+mn-cs"/>
              </a:rPr>
              <a:t>, pre-contractual information, marketing </a:t>
            </a:r>
            <a:r>
              <a:rPr kumimoji="0" lang="en-US" sz="1400" b="0" i="0" u="none" strike="noStrike" kern="1200" cap="none" spc="0" normalizeH="0" baseline="0" noProof="0" dirty="0" smtClean="0">
                <a:ln>
                  <a:noFill/>
                </a:ln>
                <a:solidFill>
                  <a:srgbClr val="FFFFFF"/>
                </a:solidFill>
                <a:effectLst/>
                <a:uLnTx/>
                <a:uFillTx/>
                <a:latin typeface="Verdana"/>
                <a:ea typeface="+mn-ea"/>
                <a:cs typeface="+mn-cs"/>
              </a:rPr>
              <a:t>communication</a:t>
            </a:r>
            <a:endParaRPr kumimoji="0" lang="en-US" sz="1400" b="0" i="0" u="none" strike="noStrike" kern="1200" cap="none" spc="0" normalizeH="0" baseline="0" noProof="0" dirty="0">
              <a:ln>
                <a:noFill/>
              </a:ln>
              <a:solidFill>
                <a:srgbClr val="FFFFFF"/>
              </a:solidFill>
              <a:effectLst/>
              <a:uLnTx/>
              <a:uFillTx/>
              <a:latin typeface="Verdana"/>
              <a:ea typeface="+mn-ea"/>
              <a:cs typeface="+mn-cs"/>
            </a:endParaRPr>
          </a:p>
        </p:txBody>
      </p:sp>
      <p:sp>
        <p:nvSpPr>
          <p:cNvPr id="9" name="Rectangle 8"/>
          <p:cNvSpPr/>
          <p:nvPr/>
        </p:nvSpPr>
        <p:spPr>
          <a:xfrm>
            <a:off x="6275545" y="3307604"/>
            <a:ext cx="2520279" cy="1292750"/>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FFFFFF"/>
                </a:solidFill>
                <a:effectLst/>
                <a:uLnTx/>
                <a:uFillTx/>
                <a:latin typeface="Verdana"/>
                <a:ea typeface="+mn-ea"/>
                <a:cs typeface="+mn-cs"/>
              </a:rPr>
              <a:t>Websites, pre-contractual information</a:t>
            </a:r>
            <a:endParaRPr kumimoji="0" lang="en-US" sz="14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0" name="Rectangle 9"/>
          <p:cNvSpPr/>
          <p:nvPr/>
        </p:nvSpPr>
        <p:spPr>
          <a:xfrm>
            <a:off x="6275544" y="4771050"/>
            <a:ext cx="2520279" cy="1285460"/>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Verdana"/>
                <a:ea typeface="+mn-ea"/>
                <a:cs typeface="+mn-cs"/>
              </a:rPr>
              <a:t>Pre-contractual information, websites, periodical reports, marketing </a:t>
            </a:r>
            <a:r>
              <a:rPr kumimoji="0" lang="en-US" sz="1400" b="0" i="0" u="none" strike="noStrike" kern="1200" cap="none" spc="0" normalizeH="0" baseline="0" noProof="0" dirty="0" smtClean="0">
                <a:ln>
                  <a:noFill/>
                </a:ln>
                <a:solidFill>
                  <a:srgbClr val="FFFFFF"/>
                </a:solidFill>
                <a:effectLst/>
                <a:uLnTx/>
                <a:uFillTx/>
                <a:latin typeface="Verdana"/>
                <a:ea typeface="+mn-ea"/>
                <a:cs typeface="+mn-cs"/>
              </a:rPr>
              <a:t>communication</a:t>
            </a:r>
            <a:endParaRPr kumimoji="0" lang="en-US" sz="1400" b="0" i="0" u="none" strike="noStrike" kern="1200" cap="none" spc="0" normalizeH="0" baseline="0" noProof="0" dirty="0">
              <a:ln>
                <a:noFill/>
              </a:ln>
              <a:solidFill>
                <a:srgbClr val="FFFFFF"/>
              </a:solidFill>
              <a:effectLst/>
              <a:uLnTx/>
              <a:uFillTx/>
              <a:latin typeface="Verdana"/>
              <a:ea typeface="+mn-ea"/>
              <a:cs typeface="+mn-cs"/>
            </a:endParaRPr>
          </a:p>
        </p:txBody>
      </p:sp>
      <p:grpSp>
        <p:nvGrpSpPr>
          <p:cNvPr id="12" name="Group 11"/>
          <p:cNvGrpSpPr/>
          <p:nvPr/>
        </p:nvGrpSpPr>
        <p:grpSpPr>
          <a:xfrm>
            <a:off x="2765145" y="3294743"/>
            <a:ext cx="3330441" cy="1280153"/>
            <a:chOff x="50107" y="1193425"/>
            <a:chExt cx="3833381" cy="846458"/>
          </a:xfrm>
          <a:effectLst/>
        </p:grpSpPr>
        <p:sp>
          <p:nvSpPr>
            <p:cNvPr id="13" name="Rechteck 15">
              <a:extLst>
                <a:ext uri="{FF2B5EF4-FFF2-40B4-BE49-F238E27FC236}">
                  <a16:creationId xmlns:a16="http://schemas.microsoft.com/office/drawing/2014/main" id="{F5A8D0EE-338E-41B4-A965-423ADB742370}"/>
                </a:ext>
              </a:extLst>
            </p:cNvPr>
            <p:cNvSpPr/>
            <p:nvPr/>
          </p:nvSpPr>
          <p:spPr>
            <a:xfrm>
              <a:off x="119336" y="1193425"/>
              <a:ext cx="3764152" cy="846458"/>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4" name="Textfeld 18">
              <a:extLst>
                <a:ext uri="{FF2B5EF4-FFF2-40B4-BE49-F238E27FC236}">
                  <a16:creationId xmlns:a16="http://schemas.microsoft.com/office/drawing/2014/main" id="{4D2DEE2D-40C5-4F01-BAEB-1B2A8C565A63}"/>
                </a:ext>
              </a:extLst>
            </p:cNvPr>
            <p:cNvSpPr txBox="1"/>
            <p:nvPr/>
          </p:nvSpPr>
          <p:spPr>
            <a:xfrm>
              <a:off x="50107" y="1305469"/>
              <a:ext cx="3745769" cy="630871"/>
            </a:xfrm>
            <a:prstGeom prst="rect">
              <a:avLst/>
            </a:prstGeom>
            <a:noFill/>
            <a:ln>
              <a:noFill/>
            </a:ln>
          </p:spPr>
          <p:txBody>
            <a:bodyPr wrap="square" rtlCol="0"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How the </a:t>
              </a:r>
              <a:r>
                <a:rPr kumimoji="0" lang="cs-CZ" sz="1400" b="1" i="0" u="none" strike="noStrike" kern="1200" cap="none" spc="0" normalizeH="0" baseline="0" noProof="0" dirty="0" err="1" smtClean="0">
                  <a:ln>
                    <a:noFill/>
                  </a:ln>
                  <a:solidFill>
                    <a:srgbClr val="FFFFFF"/>
                  </a:solidFill>
                  <a:effectLst/>
                  <a:uLnTx/>
                  <a:uFillTx/>
                  <a:latin typeface="Verdana" pitchFamily="34" charset="0"/>
                  <a:ea typeface="+mn-ea"/>
                  <a:cs typeface="+mn-cs"/>
                </a:rPr>
                <a:t>financial</a:t>
              </a:r>
              <a:r>
                <a:rPr kumimoji="0" lang="cs-CZ" sz="1400" b="1" i="0" u="none" strike="noStrike" kern="1200" cap="none" spc="0" normalizeH="0" baseline="0" noProof="0" dirty="0" smtClean="0">
                  <a:ln>
                    <a:noFill/>
                  </a:ln>
                  <a:solidFill>
                    <a:srgbClr val="FFFFFF"/>
                  </a:solidFill>
                  <a:effectLst/>
                  <a:uLnTx/>
                  <a:uFillTx/>
                  <a:latin typeface="Verdana" pitchFamily="34" charset="0"/>
                  <a:ea typeface="+mn-ea"/>
                  <a:cs typeface="+mn-cs"/>
                </a:rPr>
                <a:t> entity</a:t>
              </a: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 considers adverse impacts on </a:t>
              </a: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sustainability </a:t>
              </a: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factors (negative externalities) </a:t>
              </a:r>
              <a:endPar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endParaRPr>
            </a:p>
          </p:txBody>
        </p:sp>
      </p:grpSp>
      <p:grpSp>
        <p:nvGrpSpPr>
          <p:cNvPr id="15" name="Group 14"/>
          <p:cNvGrpSpPr/>
          <p:nvPr/>
        </p:nvGrpSpPr>
        <p:grpSpPr>
          <a:xfrm>
            <a:off x="2819159" y="4796513"/>
            <a:ext cx="3276427" cy="1242562"/>
            <a:chOff x="112278" y="1193425"/>
            <a:chExt cx="3771210" cy="834743"/>
          </a:xfrm>
          <a:effectLst/>
        </p:grpSpPr>
        <p:sp>
          <p:nvSpPr>
            <p:cNvPr id="16" name="Rechteck 15">
              <a:extLst>
                <a:ext uri="{FF2B5EF4-FFF2-40B4-BE49-F238E27FC236}">
                  <a16:creationId xmlns:a16="http://schemas.microsoft.com/office/drawing/2014/main" id="{F5A8D0EE-338E-41B4-A965-423ADB742370}"/>
                </a:ext>
              </a:extLst>
            </p:cNvPr>
            <p:cNvSpPr/>
            <p:nvPr/>
          </p:nvSpPr>
          <p:spPr>
            <a:xfrm>
              <a:off x="119336" y="1193425"/>
              <a:ext cx="3764152" cy="834743"/>
            </a:xfrm>
            <a:prstGeom prst="rect">
              <a:avLst/>
            </a:prstGeom>
            <a:solidFill>
              <a:srgbClr val="88AC2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7" name="Textfeld 18">
              <a:extLst>
                <a:ext uri="{FF2B5EF4-FFF2-40B4-BE49-F238E27FC236}">
                  <a16:creationId xmlns:a16="http://schemas.microsoft.com/office/drawing/2014/main" id="{4D2DEE2D-40C5-4F01-BAEB-1B2A8C565A63}"/>
                </a:ext>
              </a:extLst>
            </p:cNvPr>
            <p:cNvSpPr txBox="1"/>
            <p:nvPr/>
          </p:nvSpPr>
          <p:spPr>
            <a:xfrm>
              <a:off x="112278" y="1359226"/>
              <a:ext cx="3745769" cy="514290"/>
            </a:xfrm>
            <a:prstGeom prst="rect">
              <a:avLst/>
            </a:prstGeom>
            <a:noFill/>
            <a:ln>
              <a:noFill/>
            </a:ln>
          </p:spPr>
          <p:txBody>
            <a:bodyPr wrap="square" rtlCol="0"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H</a:t>
              </a: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ow these sustainability </a:t>
              </a: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characteristics </a:t>
              </a:r>
              <a:r>
                <a:rPr kumimoji="0" lang="en-US" sz="1400" b="1" i="0" u="none" strike="noStrike" kern="1200" cap="none" spc="0" normalizeH="0" baseline="0" noProof="0" dirty="0" smtClean="0">
                  <a:ln>
                    <a:noFill/>
                  </a:ln>
                  <a:solidFill>
                    <a:srgbClr val="FFFFFF"/>
                  </a:solidFill>
                  <a:effectLst/>
                  <a:uLnTx/>
                  <a:uFillTx/>
                  <a:latin typeface="Verdana" pitchFamily="34" charset="0"/>
                  <a:ea typeface="+mn-ea"/>
                  <a:cs typeface="+mn-cs"/>
                </a:rPr>
                <a:t>or </a:t>
              </a:r>
              <a:r>
                <a:rPr kumimoji="0" lang="en-US" sz="1400" b="1" i="0" u="none" strike="noStrike" kern="1200" cap="none" spc="0" normalizeH="0" baseline="0" noProof="0" dirty="0">
                  <a:ln>
                    <a:noFill/>
                  </a:ln>
                  <a:solidFill>
                    <a:srgbClr val="FFFFFF"/>
                  </a:solidFill>
                  <a:effectLst/>
                  <a:uLnTx/>
                  <a:uFillTx/>
                  <a:latin typeface="Verdana" pitchFamily="34" charset="0"/>
                  <a:ea typeface="+mn-ea"/>
                  <a:cs typeface="+mn-cs"/>
                </a:rPr>
                <a:t>objectives are met</a:t>
              </a:r>
            </a:p>
          </p:txBody>
        </p:sp>
      </p:grpSp>
      <p:sp>
        <p:nvSpPr>
          <p:cNvPr id="8" name="Left Brace 7"/>
          <p:cNvSpPr/>
          <p:nvPr/>
        </p:nvSpPr>
        <p:spPr>
          <a:xfrm>
            <a:off x="2291651" y="1796399"/>
            <a:ext cx="360000" cy="2778497"/>
          </a:xfrm>
          <a:prstGeom prst="leftBrace">
            <a:avLst>
              <a:gd name="adj1" fmla="val 88019"/>
              <a:gd name="adj2" fmla="val 50000"/>
            </a:avLst>
          </a:prstGeom>
          <a:ln w="19050">
            <a:solidFill>
              <a:schemeClr val="accent1">
                <a:lumMod val="75000"/>
              </a:schemeClr>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BE" sz="7600" b="0" i="0" u="none" strike="noStrike" kern="1200" cap="none" spc="0" normalizeH="0" baseline="0" noProof="0">
              <a:ln w="0"/>
              <a:solidFill>
                <a:srgbClr val="BBE0E3"/>
              </a:solidFill>
              <a:effectLst>
                <a:outerShdw blurRad="38100" dist="25400" dir="5400000" algn="ctr" rotWithShape="0">
                  <a:srgbClr val="6E747A">
                    <a:alpha val="43000"/>
                  </a:srgbClr>
                </a:outerShdw>
              </a:effectLst>
              <a:uLnTx/>
              <a:uFillTx/>
              <a:latin typeface="Verdana"/>
              <a:ea typeface="+mn-ea"/>
              <a:cs typeface="+mn-cs"/>
            </a:endParaRPr>
          </a:p>
        </p:txBody>
      </p:sp>
      <p:sp>
        <p:nvSpPr>
          <p:cNvPr id="19" name="Left Brace 18"/>
          <p:cNvSpPr/>
          <p:nvPr/>
        </p:nvSpPr>
        <p:spPr>
          <a:xfrm>
            <a:off x="2340180" y="4796512"/>
            <a:ext cx="360000" cy="1242562"/>
          </a:xfrm>
          <a:prstGeom prst="leftBrace">
            <a:avLst>
              <a:gd name="adj1" fmla="val 88019"/>
              <a:gd name="adj2" fmla="val 50000"/>
            </a:avLst>
          </a:prstGeom>
          <a:ln w="19050">
            <a:solidFill>
              <a:schemeClr val="accent1">
                <a:lumMod val="75000"/>
              </a:schemeClr>
            </a:solid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fr-BE" sz="7600" b="0" i="0" u="none" strike="noStrike" kern="1200" cap="none" spc="0" normalizeH="0" baseline="0" noProof="0">
              <a:ln w="0"/>
              <a:solidFill>
                <a:srgbClr val="BBE0E3"/>
              </a:solidFill>
              <a:effectLst>
                <a:outerShdw blurRad="38100" dist="25400" dir="5400000" algn="ctr" rotWithShape="0">
                  <a:srgbClr val="6E747A">
                    <a:alpha val="43000"/>
                  </a:srgbClr>
                </a:outerShdw>
              </a:effectLst>
              <a:uLnTx/>
              <a:uFillTx/>
              <a:latin typeface="Verdana"/>
              <a:ea typeface="+mn-ea"/>
              <a:cs typeface="+mn-cs"/>
            </a:endParaRPr>
          </a:p>
        </p:txBody>
      </p:sp>
      <p:graphicFrame>
        <p:nvGraphicFramePr>
          <p:cNvPr id="20" name="Table 194">
            <a:extLst>
              <a:ext uri="{FF2B5EF4-FFF2-40B4-BE49-F238E27FC236}">
                <a16:creationId xmlns:a16="http://schemas.microsoft.com/office/drawing/2014/main" id="{BD21C20E-B61A-484B-B866-56E2559018EF}"/>
              </a:ext>
            </a:extLst>
          </p:cNvPr>
          <p:cNvGraphicFramePr>
            <a:graphicFrameLocks noGrp="1"/>
          </p:cNvGraphicFramePr>
          <p:nvPr>
            <p:extLst/>
          </p:nvPr>
        </p:nvGraphicFramePr>
        <p:xfrm>
          <a:off x="2819158" y="1346887"/>
          <a:ext cx="3276427" cy="335280"/>
        </p:xfrm>
        <a:graphic>
          <a:graphicData uri="http://schemas.openxmlformats.org/drawingml/2006/table">
            <a:tbl>
              <a:tblPr firstRow="1" bandRow="1"/>
              <a:tblGrid>
                <a:gridCol w="3276427">
                  <a:extLst>
                    <a:ext uri="{9D8B030D-6E8A-4147-A177-3AD203B41FA5}">
                      <a16:colId xmlns:a16="http://schemas.microsoft.com/office/drawing/2014/main" val="3972354409"/>
                    </a:ext>
                  </a:extLst>
                </a:gridCol>
              </a:tblGrid>
              <a:tr h="320040">
                <a:tc>
                  <a:txBody>
                    <a:bodyPr/>
                    <a:lstStyle>
                      <a:lvl1pPr marL="0" algn="l" defTabSz="914400" rtl="0" eaLnBrk="1" latinLnBrk="0" hangingPunct="1">
                        <a:defRPr sz="1800" b="1" kern="1200">
                          <a:solidFill>
                            <a:schemeClr val="lt1"/>
                          </a:solidFill>
                          <a:latin typeface="Arial Narrow"/>
                        </a:defRPr>
                      </a:lvl1pPr>
                      <a:lvl2pPr marL="562737" algn="l" defTabSz="914400" rtl="0" eaLnBrk="1" latinLnBrk="0" hangingPunct="1">
                        <a:defRPr sz="1800" b="1" kern="1200">
                          <a:solidFill>
                            <a:schemeClr val="lt1"/>
                          </a:solidFill>
                          <a:latin typeface="Arial Narrow"/>
                        </a:defRPr>
                      </a:lvl2pPr>
                      <a:lvl3pPr marL="1125472" algn="l" defTabSz="914400" rtl="0" eaLnBrk="1" latinLnBrk="0" hangingPunct="1">
                        <a:defRPr sz="1800" b="1" kern="1200">
                          <a:solidFill>
                            <a:schemeClr val="lt1"/>
                          </a:solidFill>
                          <a:latin typeface="Arial Narrow"/>
                        </a:defRPr>
                      </a:lvl3pPr>
                      <a:lvl4pPr marL="1688207" algn="l" defTabSz="914400" rtl="0" eaLnBrk="1" latinLnBrk="0" hangingPunct="1">
                        <a:defRPr sz="1800" b="1" kern="1200">
                          <a:solidFill>
                            <a:schemeClr val="lt1"/>
                          </a:solidFill>
                          <a:latin typeface="Arial Narrow"/>
                        </a:defRPr>
                      </a:lvl4pPr>
                      <a:lvl5pPr marL="2250944" algn="l" defTabSz="914400" rtl="0" eaLnBrk="1" latinLnBrk="0" hangingPunct="1">
                        <a:defRPr sz="1800" b="1" kern="1200">
                          <a:solidFill>
                            <a:schemeClr val="lt1"/>
                          </a:solidFill>
                          <a:latin typeface="Arial Narrow"/>
                        </a:defRPr>
                      </a:lvl5pPr>
                      <a:lvl6pPr marL="2813679" algn="l" defTabSz="914400" rtl="0" eaLnBrk="1" latinLnBrk="0" hangingPunct="1">
                        <a:defRPr sz="1800" b="1" kern="1200">
                          <a:solidFill>
                            <a:schemeClr val="lt1"/>
                          </a:solidFill>
                          <a:latin typeface="Arial Narrow"/>
                        </a:defRPr>
                      </a:lvl6pPr>
                      <a:lvl7pPr marL="3376415" algn="l" defTabSz="914400" rtl="0" eaLnBrk="1" latinLnBrk="0" hangingPunct="1">
                        <a:defRPr sz="1800" b="1" kern="1200">
                          <a:solidFill>
                            <a:schemeClr val="lt1"/>
                          </a:solidFill>
                          <a:latin typeface="Arial Narrow"/>
                        </a:defRPr>
                      </a:lvl7pPr>
                      <a:lvl8pPr marL="3939151" algn="l" defTabSz="914400" rtl="0" eaLnBrk="1" latinLnBrk="0" hangingPunct="1">
                        <a:defRPr sz="1800" b="1" kern="1200">
                          <a:solidFill>
                            <a:schemeClr val="lt1"/>
                          </a:solidFill>
                          <a:latin typeface="Arial Narrow"/>
                        </a:defRPr>
                      </a:lvl8pPr>
                      <a:lvl9pPr marL="4501886" algn="l" defTabSz="914400" rtl="0" eaLnBrk="1" latinLnBrk="0" hangingPunct="1">
                        <a:defRPr sz="1800" b="1" kern="1200">
                          <a:solidFill>
                            <a:schemeClr val="lt1"/>
                          </a:solidFill>
                          <a:latin typeface="Arial Narrow"/>
                        </a:defRPr>
                      </a:lvl9pPr>
                    </a:lstStyle>
                    <a:p>
                      <a:r>
                        <a:rPr lang="en-US" sz="1600" dirty="0" smtClean="0">
                          <a:solidFill>
                            <a:schemeClr val="tx1"/>
                          </a:solidFill>
                          <a:latin typeface="+mn-lt"/>
                        </a:rPr>
                        <a:t>What to disclose</a:t>
                      </a:r>
                      <a:endParaRPr lang="en-US" sz="1600" dirty="0">
                        <a:solidFill>
                          <a:schemeClr val="tx1"/>
                        </a:solidFill>
                        <a:latin typeface="+mn-lt"/>
                      </a:endParaRPr>
                    </a:p>
                  </a:txBody>
                  <a:tcPr marL="0" marT="91440" marB="0">
                    <a:lnL w="12700" cmpd="sng">
                      <a:solidFill>
                        <a:srgbClr val="FFFFFF"/>
                      </a:solidFill>
                    </a:lnL>
                    <a:lnR w="12700" cmpd="sng">
                      <a:solidFill>
                        <a:srgbClr val="FFFFFF"/>
                      </a:solidFill>
                    </a:lnR>
                    <a:lnT w="12700" cmpd="sng">
                      <a:solidFill>
                        <a:srgbClr val="FFFFFF"/>
                      </a:solidFill>
                    </a:lnT>
                    <a:lnB w="28575" cap="flat" cmpd="sng" algn="ctr">
                      <a:solidFill>
                        <a:srgbClr val="5F87A0">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0795677"/>
                  </a:ext>
                </a:extLst>
              </a:tr>
            </a:tbl>
          </a:graphicData>
        </a:graphic>
      </p:graphicFrame>
      <p:graphicFrame>
        <p:nvGraphicFramePr>
          <p:cNvPr id="21" name="Table 194">
            <a:extLst>
              <a:ext uri="{FF2B5EF4-FFF2-40B4-BE49-F238E27FC236}">
                <a16:creationId xmlns:a16="http://schemas.microsoft.com/office/drawing/2014/main" id="{BD21C20E-B61A-484B-B866-56E2559018EF}"/>
              </a:ext>
            </a:extLst>
          </p:cNvPr>
          <p:cNvGraphicFramePr>
            <a:graphicFrameLocks noGrp="1"/>
          </p:cNvGraphicFramePr>
          <p:nvPr>
            <p:extLst/>
          </p:nvPr>
        </p:nvGraphicFramePr>
        <p:xfrm>
          <a:off x="6275543" y="1346887"/>
          <a:ext cx="2520280" cy="335280"/>
        </p:xfrm>
        <a:graphic>
          <a:graphicData uri="http://schemas.openxmlformats.org/drawingml/2006/table">
            <a:tbl>
              <a:tblPr firstRow="1" bandRow="1"/>
              <a:tblGrid>
                <a:gridCol w="2520280">
                  <a:extLst>
                    <a:ext uri="{9D8B030D-6E8A-4147-A177-3AD203B41FA5}">
                      <a16:colId xmlns:a16="http://schemas.microsoft.com/office/drawing/2014/main" val="3972354409"/>
                    </a:ext>
                  </a:extLst>
                </a:gridCol>
              </a:tblGrid>
              <a:tr h="320040">
                <a:tc>
                  <a:txBody>
                    <a:bodyPr/>
                    <a:lstStyle>
                      <a:lvl1pPr marL="0" algn="l" defTabSz="914400" rtl="0" eaLnBrk="1" latinLnBrk="0" hangingPunct="1">
                        <a:defRPr sz="1800" b="1" kern="1200">
                          <a:solidFill>
                            <a:schemeClr val="lt1"/>
                          </a:solidFill>
                          <a:latin typeface="Arial Narrow"/>
                        </a:defRPr>
                      </a:lvl1pPr>
                      <a:lvl2pPr marL="562737" algn="l" defTabSz="914400" rtl="0" eaLnBrk="1" latinLnBrk="0" hangingPunct="1">
                        <a:defRPr sz="1800" b="1" kern="1200">
                          <a:solidFill>
                            <a:schemeClr val="lt1"/>
                          </a:solidFill>
                          <a:latin typeface="Arial Narrow"/>
                        </a:defRPr>
                      </a:lvl2pPr>
                      <a:lvl3pPr marL="1125472" algn="l" defTabSz="914400" rtl="0" eaLnBrk="1" latinLnBrk="0" hangingPunct="1">
                        <a:defRPr sz="1800" b="1" kern="1200">
                          <a:solidFill>
                            <a:schemeClr val="lt1"/>
                          </a:solidFill>
                          <a:latin typeface="Arial Narrow"/>
                        </a:defRPr>
                      </a:lvl3pPr>
                      <a:lvl4pPr marL="1688207" algn="l" defTabSz="914400" rtl="0" eaLnBrk="1" latinLnBrk="0" hangingPunct="1">
                        <a:defRPr sz="1800" b="1" kern="1200">
                          <a:solidFill>
                            <a:schemeClr val="lt1"/>
                          </a:solidFill>
                          <a:latin typeface="Arial Narrow"/>
                        </a:defRPr>
                      </a:lvl4pPr>
                      <a:lvl5pPr marL="2250944" algn="l" defTabSz="914400" rtl="0" eaLnBrk="1" latinLnBrk="0" hangingPunct="1">
                        <a:defRPr sz="1800" b="1" kern="1200">
                          <a:solidFill>
                            <a:schemeClr val="lt1"/>
                          </a:solidFill>
                          <a:latin typeface="Arial Narrow"/>
                        </a:defRPr>
                      </a:lvl5pPr>
                      <a:lvl6pPr marL="2813679" algn="l" defTabSz="914400" rtl="0" eaLnBrk="1" latinLnBrk="0" hangingPunct="1">
                        <a:defRPr sz="1800" b="1" kern="1200">
                          <a:solidFill>
                            <a:schemeClr val="lt1"/>
                          </a:solidFill>
                          <a:latin typeface="Arial Narrow"/>
                        </a:defRPr>
                      </a:lvl6pPr>
                      <a:lvl7pPr marL="3376415" algn="l" defTabSz="914400" rtl="0" eaLnBrk="1" latinLnBrk="0" hangingPunct="1">
                        <a:defRPr sz="1800" b="1" kern="1200">
                          <a:solidFill>
                            <a:schemeClr val="lt1"/>
                          </a:solidFill>
                          <a:latin typeface="Arial Narrow"/>
                        </a:defRPr>
                      </a:lvl7pPr>
                      <a:lvl8pPr marL="3939151" algn="l" defTabSz="914400" rtl="0" eaLnBrk="1" latinLnBrk="0" hangingPunct="1">
                        <a:defRPr sz="1800" b="1" kern="1200">
                          <a:solidFill>
                            <a:schemeClr val="lt1"/>
                          </a:solidFill>
                          <a:latin typeface="Arial Narrow"/>
                        </a:defRPr>
                      </a:lvl8pPr>
                      <a:lvl9pPr marL="4501886" algn="l" defTabSz="914400" rtl="0" eaLnBrk="1" latinLnBrk="0" hangingPunct="1">
                        <a:defRPr sz="1800" b="1" kern="1200">
                          <a:solidFill>
                            <a:schemeClr val="lt1"/>
                          </a:solidFill>
                          <a:latin typeface="Arial Narrow"/>
                        </a:defRPr>
                      </a:lvl9pPr>
                    </a:lstStyle>
                    <a:p>
                      <a:r>
                        <a:rPr lang="en-US" sz="1600" dirty="0" smtClean="0">
                          <a:solidFill>
                            <a:schemeClr val="tx1"/>
                          </a:solidFill>
                          <a:latin typeface="+mn-lt"/>
                        </a:rPr>
                        <a:t>Where to disclose</a:t>
                      </a:r>
                      <a:endParaRPr lang="en-US" sz="1600" dirty="0">
                        <a:solidFill>
                          <a:schemeClr val="tx1"/>
                        </a:solidFill>
                        <a:latin typeface="+mn-lt"/>
                      </a:endParaRPr>
                    </a:p>
                  </a:txBody>
                  <a:tcPr marL="0" marT="91440" marB="0">
                    <a:lnL w="12700" cmpd="sng">
                      <a:solidFill>
                        <a:srgbClr val="FFFFFF"/>
                      </a:solidFill>
                    </a:lnL>
                    <a:lnR w="12700" cmpd="sng">
                      <a:solidFill>
                        <a:srgbClr val="FFFFFF"/>
                      </a:solidFill>
                    </a:lnR>
                    <a:lnT w="12700" cmpd="sng">
                      <a:solidFill>
                        <a:srgbClr val="FFFFFF"/>
                      </a:solidFill>
                    </a:lnT>
                    <a:lnB w="28575" cap="flat" cmpd="sng" algn="ctr">
                      <a:solidFill>
                        <a:srgbClr val="5F87A0">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0795677"/>
                  </a:ext>
                </a:extLst>
              </a:tr>
            </a:tbl>
          </a:graphicData>
        </a:graphic>
      </p:graphicFrame>
      <p:graphicFrame>
        <p:nvGraphicFramePr>
          <p:cNvPr id="22" name="Table 194">
            <a:extLst>
              <a:ext uri="{FF2B5EF4-FFF2-40B4-BE49-F238E27FC236}">
                <a16:creationId xmlns:a16="http://schemas.microsoft.com/office/drawing/2014/main" id="{BD21C20E-B61A-484B-B866-56E2559018EF}"/>
              </a:ext>
            </a:extLst>
          </p:cNvPr>
          <p:cNvGraphicFramePr>
            <a:graphicFrameLocks noGrp="1"/>
          </p:cNvGraphicFramePr>
          <p:nvPr>
            <p:extLst/>
          </p:nvPr>
        </p:nvGraphicFramePr>
        <p:xfrm>
          <a:off x="583619" y="1346887"/>
          <a:ext cx="1708032" cy="335280"/>
        </p:xfrm>
        <a:graphic>
          <a:graphicData uri="http://schemas.openxmlformats.org/drawingml/2006/table">
            <a:tbl>
              <a:tblPr firstRow="1" bandRow="1"/>
              <a:tblGrid>
                <a:gridCol w="1708032">
                  <a:extLst>
                    <a:ext uri="{9D8B030D-6E8A-4147-A177-3AD203B41FA5}">
                      <a16:colId xmlns:a16="http://schemas.microsoft.com/office/drawing/2014/main" val="3972354409"/>
                    </a:ext>
                  </a:extLst>
                </a:gridCol>
              </a:tblGrid>
              <a:tr h="320040">
                <a:tc>
                  <a:txBody>
                    <a:bodyPr/>
                    <a:lstStyle>
                      <a:lvl1pPr marL="0" algn="l" defTabSz="914400" rtl="0" eaLnBrk="1" latinLnBrk="0" hangingPunct="1">
                        <a:defRPr sz="1800" b="1" kern="1200">
                          <a:solidFill>
                            <a:schemeClr val="lt1"/>
                          </a:solidFill>
                          <a:latin typeface="Arial Narrow"/>
                        </a:defRPr>
                      </a:lvl1pPr>
                      <a:lvl2pPr marL="562737" algn="l" defTabSz="914400" rtl="0" eaLnBrk="1" latinLnBrk="0" hangingPunct="1">
                        <a:defRPr sz="1800" b="1" kern="1200">
                          <a:solidFill>
                            <a:schemeClr val="lt1"/>
                          </a:solidFill>
                          <a:latin typeface="Arial Narrow"/>
                        </a:defRPr>
                      </a:lvl2pPr>
                      <a:lvl3pPr marL="1125472" algn="l" defTabSz="914400" rtl="0" eaLnBrk="1" latinLnBrk="0" hangingPunct="1">
                        <a:defRPr sz="1800" b="1" kern="1200">
                          <a:solidFill>
                            <a:schemeClr val="lt1"/>
                          </a:solidFill>
                          <a:latin typeface="Arial Narrow"/>
                        </a:defRPr>
                      </a:lvl3pPr>
                      <a:lvl4pPr marL="1688207" algn="l" defTabSz="914400" rtl="0" eaLnBrk="1" latinLnBrk="0" hangingPunct="1">
                        <a:defRPr sz="1800" b="1" kern="1200">
                          <a:solidFill>
                            <a:schemeClr val="lt1"/>
                          </a:solidFill>
                          <a:latin typeface="Arial Narrow"/>
                        </a:defRPr>
                      </a:lvl4pPr>
                      <a:lvl5pPr marL="2250944" algn="l" defTabSz="914400" rtl="0" eaLnBrk="1" latinLnBrk="0" hangingPunct="1">
                        <a:defRPr sz="1800" b="1" kern="1200">
                          <a:solidFill>
                            <a:schemeClr val="lt1"/>
                          </a:solidFill>
                          <a:latin typeface="Arial Narrow"/>
                        </a:defRPr>
                      </a:lvl5pPr>
                      <a:lvl6pPr marL="2813679" algn="l" defTabSz="914400" rtl="0" eaLnBrk="1" latinLnBrk="0" hangingPunct="1">
                        <a:defRPr sz="1800" b="1" kern="1200">
                          <a:solidFill>
                            <a:schemeClr val="lt1"/>
                          </a:solidFill>
                          <a:latin typeface="Arial Narrow"/>
                        </a:defRPr>
                      </a:lvl6pPr>
                      <a:lvl7pPr marL="3376415" algn="l" defTabSz="914400" rtl="0" eaLnBrk="1" latinLnBrk="0" hangingPunct="1">
                        <a:defRPr sz="1800" b="1" kern="1200">
                          <a:solidFill>
                            <a:schemeClr val="lt1"/>
                          </a:solidFill>
                          <a:latin typeface="Arial Narrow"/>
                        </a:defRPr>
                      </a:lvl7pPr>
                      <a:lvl8pPr marL="3939151" algn="l" defTabSz="914400" rtl="0" eaLnBrk="1" latinLnBrk="0" hangingPunct="1">
                        <a:defRPr sz="1800" b="1" kern="1200">
                          <a:solidFill>
                            <a:schemeClr val="lt1"/>
                          </a:solidFill>
                          <a:latin typeface="Arial Narrow"/>
                        </a:defRPr>
                      </a:lvl8pPr>
                      <a:lvl9pPr marL="4501886" algn="l" defTabSz="914400" rtl="0" eaLnBrk="1" latinLnBrk="0" hangingPunct="1">
                        <a:defRPr sz="1800" b="1" kern="1200">
                          <a:solidFill>
                            <a:schemeClr val="lt1"/>
                          </a:solidFill>
                          <a:latin typeface="Arial Narrow"/>
                        </a:defRPr>
                      </a:lvl9pPr>
                    </a:lstStyle>
                    <a:p>
                      <a:r>
                        <a:rPr lang="en-US" sz="1600" dirty="0" smtClean="0">
                          <a:solidFill>
                            <a:schemeClr val="tx1"/>
                          </a:solidFill>
                          <a:latin typeface="+mn-lt"/>
                        </a:rPr>
                        <a:t>Scope</a:t>
                      </a:r>
                      <a:endParaRPr lang="en-US" sz="1600" dirty="0">
                        <a:solidFill>
                          <a:schemeClr val="tx1"/>
                        </a:solidFill>
                        <a:latin typeface="+mn-lt"/>
                      </a:endParaRPr>
                    </a:p>
                  </a:txBody>
                  <a:tcPr marL="0" marT="91440" marB="0">
                    <a:lnL w="12700" cmpd="sng">
                      <a:solidFill>
                        <a:srgbClr val="FFFFFF"/>
                      </a:solidFill>
                    </a:lnL>
                    <a:lnR w="12700" cmpd="sng">
                      <a:solidFill>
                        <a:srgbClr val="FFFFFF"/>
                      </a:solidFill>
                    </a:lnR>
                    <a:lnT w="12700" cmpd="sng">
                      <a:solidFill>
                        <a:srgbClr val="FFFFFF"/>
                      </a:solidFill>
                    </a:lnT>
                    <a:lnB w="28575" cap="flat" cmpd="sng" algn="ctr">
                      <a:solidFill>
                        <a:srgbClr val="5F87A0">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0795677"/>
                  </a:ext>
                </a:extLst>
              </a:tr>
            </a:tbl>
          </a:graphicData>
        </a:graphic>
      </p:graphicFrame>
      <p:sp>
        <p:nvSpPr>
          <p:cNvPr id="18" name="Rectangle 17"/>
          <p:cNvSpPr/>
          <p:nvPr/>
        </p:nvSpPr>
        <p:spPr>
          <a:xfrm>
            <a:off x="600895" y="4840308"/>
            <a:ext cx="1559327" cy="1169551"/>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BE"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Investment </a:t>
            </a:r>
            <a:r>
              <a:rPr kumimoji="0" lang="fr-BE"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products</a:t>
            </a:r>
            <a:r>
              <a:rPr kumimoji="0" lang="fr-BE"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r>
              <a:rPr kumimoji="0" lang="fr-BE" sz="1400" b="0" i="0" u="none" strike="noStrike" kern="1200" cap="none" spc="0" normalizeH="0" baseline="0" noProof="0" dirty="0" err="1">
                <a:ln>
                  <a:noFill/>
                </a:ln>
                <a:solidFill>
                  <a:srgbClr val="000000"/>
                </a:solidFill>
                <a:effectLst/>
                <a:uLnTx/>
                <a:uFillTx/>
                <a:latin typeface="Verdana"/>
                <a:ea typeface="+mn-ea"/>
                <a:cs typeface="Calibri" panose="020F0502020204030204" pitchFamily="34" charset="0"/>
              </a:rPr>
              <a:t>with</a:t>
            </a:r>
            <a:r>
              <a:rPr kumimoji="0" lang="fr-BE"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 </a:t>
            </a:r>
            <a:r>
              <a:rPr kumimoji="0" lang="fr-BE" sz="1400" b="0" i="0" u="none" strike="noStrike" kern="1200" cap="none" spc="0" normalizeH="0" baseline="0" noProof="0" dirty="0" err="1">
                <a:ln>
                  <a:noFill/>
                </a:ln>
                <a:solidFill>
                  <a:srgbClr val="000000"/>
                </a:solidFill>
                <a:effectLst/>
                <a:uLnTx/>
                <a:uFillTx/>
                <a:latin typeface="Verdana"/>
                <a:ea typeface="+mn-ea"/>
                <a:cs typeface="Calibri" panose="020F0502020204030204" pitchFamily="34" charset="0"/>
              </a:rPr>
              <a:t>sustainability</a:t>
            </a:r>
            <a:r>
              <a:rPr kumimoji="0" lang="fr-BE"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 </a:t>
            </a:r>
            <a:r>
              <a:rPr kumimoji="0" lang="en-US"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characteristics</a:t>
            </a:r>
            <a:r>
              <a:rPr kumimoji="0" lang="fr-BE"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 </a:t>
            </a:r>
            <a:r>
              <a:rPr kumimoji="0" lang="fr-BE"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or </a:t>
            </a:r>
            <a:r>
              <a:rPr kumimoji="0" lang="fr-BE"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objectives</a:t>
            </a:r>
            <a:endParaRPr kumimoji="0" lang="en-GB"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endParaRPr>
          </a:p>
        </p:txBody>
      </p:sp>
      <p:sp>
        <p:nvSpPr>
          <p:cNvPr id="24" name="Rectangle 23"/>
          <p:cNvSpPr/>
          <p:nvPr/>
        </p:nvSpPr>
        <p:spPr>
          <a:xfrm>
            <a:off x="600895" y="2784184"/>
            <a:ext cx="1851940" cy="52322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IE"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All investment products</a:t>
            </a:r>
            <a:endParaRPr kumimoji="0" lang="en-GB"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endParaRPr>
          </a:p>
        </p:txBody>
      </p:sp>
      <p:sp>
        <p:nvSpPr>
          <p:cNvPr id="25" name="Rectangle 24"/>
          <p:cNvSpPr/>
          <p:nvPr/>
        </p:nvSpPr>
        <p:spPr>
          <a:xfrm>
            <a:off x="8879661" y="3365543"/>
            <a:ext cx="2588398" cy="1169551"/>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cs-CZ"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c</a:t>
            </a:r>
            <a:r>
              <a:rPr kumimoji="0" lang="en-US"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ompulsory</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for </a:t>
            </a:r>
            <a:r>
              <a:rPr kumimoji="0" lang="cs-CZ"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financial</a:t>
            </a:r>
            <a:r>
              <a:rPr kumimoji="0" lang="cs-CZ"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entities </a:t>
            </a:r>
            <a:r>
              <a:rPr kumimoji="0" lang="en-IE"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&gt;</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500 and holding companies, other entities to disclose on </a:t>
            </a:r>
            <a:r>
              <a:rPr kumimoji="0" lang="en-US"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a comply or explain </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basis </a:t>
            </a:r>
            <a:endParaRPr kumimoji="0" lang="en-GB"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endParaRPr>
          </a:p>
        </p:txBody>
      </p:sp>
      <p:graphicFrame>
        <p:nvGraphicFramePr>
          <p:cNvPr id="28" name="Table 194">
            <a:extLst>
              <a:ext uri="{FF2B5EF4-FFF2-40B4-BE49-F238E27FC236}">
                <a16:creationId xmlns:a16="http://schemas.microsoft.com/office/drawing/2014/main" id="{BD21C20E-B61A-484B-B866-56E2559018EF}"/>
              </a:ext>
            </a:extLst>
          </p:cNvPr>
          <p:cNvGraphicFramePr>
            <a:graphicFrameLocks noGrp="1"/>
          </p:cNvGraphicFramePr>
          <p:nvPr>
            <p:extLst/>
          </p:nvPr>
        </p:nvGraphicFramePr>
        <p:xfrm>
          <a:off x="8879661" y="1346887"/>
          <a:ext cx="2652466" cy="335280"/>
        </p:xfrm>
        <a:graphic>
          <a:graphicData uri="http://schemas.openxmlformats.org/drawingml/2006/table">
            <a:tbl>
              <a:tblPr firstRow="1" bandRow="1"/>
              <a:tblGrid>
                <a:gridCol w="2652466">
                  <a:extLst>
                    <a:ext uri="{9D8B030D-6E8A-4147-A177-3AD203B41FA5}">
                      <a16:colId xmlns:a16="http://schemas.microsoft.com/office/drawing/2014/main" val="3972354409"/>
                    </a:ext>
                  </a:extLst>
                </a:gridCol>
              </a:tblGrid>
              <a:tr h="320040">
                <a:tc>
                  <a:txBody>
                    <a:bodyPr/>
                    <a:lstStyle>
                      <a:lvl1pPr marL="0" algn="l" defTabSz="914400" rtl="0" eaLnBrk="1" latinLnBrk="0" hangingPunct="1">
                        <a:defRPr sz="1800" b="1" kern="1200">
                          <a:solidFill>
                            <a:schemeClr val="lt1"/>
                          </a:solidFill>
                          <a:latin typeface="Arial Narrow"/>
                        </a:defRPr>
                      </a:lvl1pPr>
                      <a:lvl2pPr marL="562737" algn="l" defTabSz="914400" rtl="0" eaLnBrk="1" latinLnBrk="0" hangingPunct="1">
                        <a:defRPr sz="1800" b="1" kern="1200">
                          <a:solidFill>
                            <a:schemeClr val="lt1"/>
                          </a:solidFill>
                          <a:latin typeface="Arial Narrow"/>
                        </a:defRPr>
                      </a:lvl2pPr>
                      <a:lvl3pPr marL="1125472" algn="l" defTabSz="914400" rtl="0" eaLnBrk="1" latinLnBrk="0" hangingPunct="1">
                        <a:defRPr sz="1800" b="1" kern="1200">
                          <a:solidFill>
                            <a:schemeClr val="lt1"/>
                          </a:solidFill>
                          <a:latin typeface="Arial Narrow"/>
                        </a:defRPr>
                      </a:lvl3pPr>
                      <a:lvl4pPr marL="1688207" algn="l" defTabSz="914400" rtl="0" eaLnBrk="1" latinLnBrk="0" hangingPunct="1">
                        <a:defRPr sz="1800" b="1" kern="1200">
                          <a:solidFill>
                            <a:schemeClr val="lt1"/>
                          </a:solidFill>
                          <a:latin typeface="Arial Narrow"/>
                        </a:defRPr>
                      </a:lvl4pPr>
                      <a:lvl5pPr marL="2250944" algn="l" defTabSz="914400" rtl="0" eaLnBrk="1" latinLnBrk="0" hangingPunct="1">
                        <a:defRPr sz="1800" b="1" kern="1200">
                          <a:solidFill>
                            <a:schemeClr val="lt1"/>
                          </a:solidFill>
                          <a:latin typeface="Arial Narrow"/>
                        </a:defRPr>
                      </a:lvl5pPr>
                      <a:lvl6pPr marL="2813679" algn="l" defTabSz="914400" rtl="0" eaLnBrk="1" latinLnBrk="0" hangingPunct="1">
                        <a:defRPr sz="1800" b="1" kern="1200">
                          <a:solidFill>
                            <a:schemeClr val="lt1"/>
                          </a:solidFill>
                          <a:latin typeface="Arial Narrow"/>
                        </a:defRPr>
                      </a:lvl6pPr>
                      <a:lvl7pPr marL="3376415" algn="l" defTabSz="914400" rtl="0" eaLnBrk="1" latinLnBrk="0" hangingPunct="1">
                        <a:defRPr sz="1800" b="1" kern="1200">
                          <a:solidFill>
                            <a:schemeClr val="lt1"/>
                          </a:solidFill>
                          <a:latin typeface="Arial Narrow"/>
                        </a:defRPr>
                      </a:lvl7pPr>
                      <a:lvl8pPr marL="3939151" algn="l" defTabSz="914400" rtl="0" eaLnBrk="1" latinLnBrk="0" hangingPunct="1">
                        <a:defRPr sz="1800" b="1" kern="1200">
                          <a:solidFill>
                            <a:schemeClr val="lt1"/>
                          </a:solidFill>
                          <a:latin typeface="Arial Narrow"/>
                        </a:defRPr>
                      </a:lvl8pPr>
                      <a:lvl9pPr marL="4501886" algn="l" defTabSz="914400" rtl="0" eaLnBrk="1" latinLnBrk="0" hangingPunct="1">
                        <a:defRPr sz="1800" b="1" kern="1200">
                          <a:solidFill>
                            <a:schemeClr val="lt1"/>
                          </a:solidFill>
                          <a:latin typeface="Arial Narrow"/>
                        </a:defRPr>
                      </a:lvl9pPr>
                    </a:lstStyle>
                    <a:p>
                      <a:r>
                        <a:rPr lang="en-US" sz="1600" dirty="0" smtClean="0">
                          <a:solidFill>
                            <a:schemeClr val="tx1"/>
                          </a:solidFill>
                          <a:latin typeface="+mn-lt"/>
                        </a:rPr>
                        <a:t>Who should disclose</a:t>
                      </a:r>
                      <a:endParaRPr lang="en-US" sz="1600" dirty="0">
                        <a:solidFill>
                          <a:schemeClr val="tx1"/>
                        </a:solidFill>
                        <a:latin typeface="+mn-lt"/>
                      </a:endParaRPr>
                    </a:p>
                  </a:txBody>
                  <a:tcPr marL="0" marT="91440" marB="0">
                    <a:lnL w="12700" cmpd="sng">
                      <a:solidFill>
                        <a:srgbClr val="FFFFFF"/>
                      </a:solidFill>
                    </a:lnL>
                    <a:lnR w="12700" cmpd="sng">
                      <a:solidFill>
                        <a:srgbClr val="FFFFFF"/>
                      </a:solidFill>
                    </a:lnR>
                    <a:lnT w="12700" cmpd="sng">
                      <a:solidFill>
                        <a:srgbClr val="FFFFFF"/>
                      </a:solidFill>
                    </a:lnT>
                    <a:lnB w="28575" cap="flat" cmpd="sng" algn="ctr">
                      <a:solidFill>
                        <a:srgbClr val="5F87A0">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0795677"/>
                  </a:ext>
                </a:extLst>
              </a:tr>
            </a:tbl>
          </a:graphicData>
        </a:graphic>
      </p:graphicFrame>
      <p:sp>
        <p:nvSpPr>
          <p:cNvPr id="29" name="Rectangle 28"/>
          <p:cNvSpPr/>
          <p:nvPr/>
        </p:nvSpPr>
        <p:spPr>
          <a:xfrm>
            <a:off x="9496711" y="5177455"/>
            <a:ext cx="1569811" cy="52322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a</a:t>
            </a:r>
            <a:r>
              <a:rPr kumimoji="0" lang="en-US"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ll</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r>
              <a:rPr kumimoji="0" lang="cs-CZ"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financial</a:t>
            </a:r>
            <a:r>
              <a:rPr kumimoji="0" lang="cs-CZ"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entities</a:t>
            </a:r>
            <a:endParaRPr kumimoji="0" lang="en-GB"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endParaRPr>
          </a:p>
        </p:txBody>
      </p:sp>
      <p:sp>
        <p:nvSpPr>
          <p:cNvPr id="30" name="Rectangle 29"/>
          <p:cNvSpPr/>
          <p:nvPr/>
        </p:nvSpPr>
        <p:spPr>
          <a:xfrm>
            <a:off x="9496711" y="2161620"/>
            <a:ext cx="1569811" cy="523220"/>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cs-CZ"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rPr>
              <a:t>a</a:t>
            </a:r>
            <a:r>
              <a:rPr kumimoji="0" lang="en-US"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ll</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r>
              <a:rPr kumimoji="0" lang="cs-CZ" sz="1400" b="0" i="0" u="none" strike="noStrike" kern="1200" cap="none" spc="0" normalizeH="0" baseline="0" noProof="0" dirty="0" err="1" smtClean="0">
                <a:ln>
                  <a:noFill/>
                </a:ln>
                <a:solidFill>
                  <a:srgbClr val="000000"/>
                </a:solidFill>
                <a:effectLst/>
                <a:uLnTx/>
                <a:uFillTx/>
                <a:latin typeface="Verdana"/>
                <a:ea typeface="+mn-ea"/>
                <a:cs typeface="Calibri" panose="020F0502020204030204" pitchFamily="34" charset="0"/>
              </a:rPr>
              <a:t>financial</a:t>
            </a:r>
            <a:r>
              <a:rPr kumimoji="0" lang="cs-CZ"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r>
              <a:rPr kumimoji="0" lang="en-US"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entities</a:t>
            </a:r>
            <a:r>
              <a:rPr kumimoji="0" lang="cs-CZ" sz="1400" b="0" i="0" u="none" strike="noStrike" kern="1200" cap="none" spc="0" normalizeH="0" baseline="0" noProof="0" dirty="0" smtClean="0">
                <a:ln>
                  <a:noFill/>
                </a:ln>
                <a:solidFill>
                  <a:srgbClr val="000000"/>
                </a:solidFill>
                <a:effectLst/>
                <a:uLnTx/>
                <a:uFillTx/>
                <a:latin typeface="Verdana"/>
                <a:ea typeface="+mn-ea"/>
                <a:cs typeface="Calibri" panose="020F0502020204030204" pitchFamily="34" charset="0"/>
              </a:rPr>
              <a:t> </a:t>
            </a:r>
            <a:endParaRPr kumimoji="0" lang="en-GB" sz="1400" b="0" i="0" u="none" strike="noStrike" kern="1200" cap="none" spc="0" normalizeH="0" baseline="0" noProof="0" dirty="0">
              <a:ln>
                <a:noFill/>
              </a:ln>
              <a:solidFill>
                <a:srgbClr val="000000"/>
              </a:solidFill>
              <a:effectLst/>
              <a:uLnTx/>
              <a:uFillTx/>
              <a:latin typeface="Verdana"/>
              <a:ea typeface="+mn-ea"/>
              <a:cs typeface="Calibri" panose="020F0502020204030204" pitchFamily="34" charset="0"/>
            </a:endParaRPr>
          </a:p>
        </p:txBody>
      </p:sp>
      <p:sp>
        <p:nvSpPr>
          <p:cNvPr id="32" name="Rectangle 31"/>
          <p:cNvSpPr/>
          <p:nvPr/>
        </p:nvSpPr>
        <p:spPr>
          <a:xfrm>
            <a:off x="335360" y="971415"/>
            <a:ext cx="11593288" cy="431074"/>
          </a:xfrm>
          <a:prstGeom prst="rect">
            <a:avLst/>
          </a:prstGeom>
          <a:solidFill>
            <a:srgbClr val="0F549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cs-CZ" sz="1400" b="1" i="0" u="none" strike="noStrike" kern="1200" cap="none" spc="0" normalizeH="0" baseline="0" noProof="0" dirty="0" err="1" smtClean="0">
                <a:ln>
                  <a:noFill/>
                </a:ln>
                <a:solidFill>
                  <a:srgbClr val="FFFFFF"/>
                </a:solidFill>
                <a:effectLst/>
                <a:uLnTx/>
                <a:uFillTx/>
                <a:latin typeface="Verdana"/>
              </a:rPr>
              <a:t>The</a:t>
            </a:r>
            <a:r>
              <a:rPr kumimoji="0" lang="cs-CZ" sz="1400" b="1" i="0" u="none" strike="noStrike" kern="1200" cap="none" spc="0" normalizeH="0" baseline="0" noProof="0" dirty="0" smtClean="0">
                <a:ln>
                  <a:noFill/>
                </a:ln>
                <a:solidFill>
                  <a:srgbClr val="FFFFFF"/>
                </a:solidFill>
                <a:effectLst/>
                <a:uLnTx/>
                <a:uFillTx/>
                <a:latin typeface="Verdana"/>
              </a:rPr>
              <a:t> </a:t>
            </a:r>
            <a:r>
              <a:rPr kumimoji="0" lang="cs-CZ" sz="1400" b="1" i="0" u="none" strike="noStrike" kern="1200" cap="none" spc="0" normalizeH="0" baseline="0" noProof="0" dirty="0" err="1" smtClean="0">
                <a:ln>
                  <a:noFill/>
                </a:ln>
                <a:solidFill>
                  <a:srgbClr val="FFFFFF"/>
                </a:solidFill>
                <a:effectLst/>
                <a:uLnTx/>
                <a:uFillTx/>
                <a:latin typeface="Verdana"/>
              </a:rPr>
              <a:t>disclosures</a:t>
            </a:r>
            <a:r>
              <a:rPr kumimoji="0" lang="cs-CZ" sz="1400" b="1" i="0" u="none" strike="noStrike" kern="1200" cap="none" spc="0" normalizeH="0" baseline="0" noProof="0" dirty="0" smtClean="0">
                <a:ln>
                  <a:noFill/>
                </a:ln>
                <a:solidFill>
                  <a:srgbClr val="FFFFFF"/>
                </a:solidFill>
                <a:effectLst/>
                <a:uLnTx/>
                <a:uFillTx/>
                <a:latin typeface="Verdana"/>
              </a:rPr>
              <a:t> </a:t>
            </a:r>
            <a:r>
              <a:rPr kumimoji="0" lang="cs-CZ" sz="1400" b="1" i="0" u="none" strike="noStrike" kern="1200" cap="none" spc="0" normalizeH="0" baseline="0" noProof="0" dirty="0" err="1" smtClean="0">
                <a:ln>
                  <a:noFill/>
                </a:ln>
                <a:solidFill>
                  <a:srgbClr val="FFFFFF"/>
                </a:solidFill>
                <a:effectLst/>
                <a:uLnTx/>
                <a:uFillTx/>
                <a:latin typeface="Verdana"/>
              </a:rPr>
              <a:t>regulation</a:t>
            </a:r>
            <a:r>
              <a:rPr kumimoji="0" lang="cs-CZ" sz="1400" b="1" i="0" u="none" strike="noStrike" kern="1200" cap="none" spc="0" normalizeH="0" noProof="0" dirty="0" smtClean="0">
                <a:ln>
                  <a:noFill/>
                </a:ln>
                <a:solidFill>
                  <a:srgbClr val="FFFFFF"/>
                </a:solidFill>
                <a:effectLst/>
                <a:uLnTx/>
                <a:uFillTx/>
                <a:latin typeface="Verdana"/>
              </a:rPr>
              <a:t> </a:t>
            </a:r>
            <a:r>
              <a:rPr kumimoji="0" lang="cs-CZ" sz="1400" b="1" i="0" u="none" strike="noStrike" kern="1200" cap="none" spc="0" normalizeH="0" noProof="0" dirty="0" err="1" smtClean="0">
                <a:ln>
                  <a:noFill/>
                </a:ln>
                <a:solidFill>
                  <a:srgbClr val="FFFFFF"/>
                </a:solidFill>
                <a:effectLst/>
                <a:uLnTx/>
                <a:uFillTx/>
                <a:latin typeface="Verdana"/>
              </a:rPr>
              <a:t>places</a:t>
            </a:r>
            <a:r>
              <a:rPr kumimoji="0" lang="cs-CZ" sz="1400" b="1" i="0" u="none" strike="noStrike" kern="1200" cap="none" spc="0" normalizeH="0" noProof="0" dirty="0" smtClean="0">
                <a:ln>
                  <a:noFill/>
                </a:ln>
                <a:solidFill>
                  <a:srgbClr val="FFFFFF"/>
                </a:solidFill>
                <a:effectLst/>
                <a:uLnTx/>
                <a:uFillTx/>
                <a:latin typeface="Verdana"/>
              </a:rPr>
              <a:t> </a:t>
            </a:r>
            <a:r>
              <a:rPr kumimoji="0" lang="cs-CZ" sz="1400" b="1" i="0" u="none" strike="noStrike" kern="1200" cap="none" spc="0" normalizeH="0" noProof="0" dirty="0" err="1" smtClean="0">
                <a:ln>
                  <a:noFill/>
                </a:ln>
                <a:solidFill>
                  <a:srgbClr val="FFFFFF"/>
                </a:solidFill>
                <a:effectLst/>
                <a:uLnTx/>
                <a:uFillTx/>
                <a:latin typeface="Verdana"/>
              </a:rPr>
              <a:t>the</a:t>
            </a:r>
            <a:r>
              <a:rPr kumimoji="0" lang="cs-CZ" sz="1400" b="1" i="0" u="none" strike="noStrike" kern="1200" cap="none" spc="0" normalizeH="0" noProof="0" dirty="0" smtClean="0">
                <a:ln>
                  <a:noFill/>
                </a:ln>
                <a:solidFill>
                  <a:srgbClr val="FFFFFF"/>
                </a:solidFill>
                <a:effectLst/>
                <a:uLnTx/>
                <a:uFillTx/>
                <a:latin typeface="Verdana"/>
              </a:rPr>
              <a:t> </a:t>
            </a:r>
            <a:r>
              <a:rPr kumimoji="0" lang="cs-CZ" sz="1400" b="1" i="0" u="none" strike="noStrike" kern="1200" cap="none" spc="0" normalizeH="0" noProof="0" dirty="0" err="1" smtClean="0">
                <a:ln>
                  <a:noFill/>
                </a:ln>
                <a:solidFill>
                  <a:srgbClr val="FFFFFF"/>
                </a:solidFill>
                <a:effectLst/>
                <a:uLnTx/>
                <a:uFillTx/>
                <a:latin typeface="Verdana"/>
              </a:rPr>
              <a:t>following</a:t>
            </a:r>
            <a:r>
              <a:rPr kumimoji="0" lang="cs-CZ" sz="1400" b="1" i="0" u="none" strike="noStrike" kern="1200" cap="none" spc="0" normalizeH="0" noProof="0" dirty="0" smtClean="0">
                <a:ln>
                  <a:noFill/>
                </a:ln>
                <a:solidFill>
                  <a:srgbClr val="FFFFFF"/>
                </a:solidFill>
                <a:effectLst/>
                <a:uLnTx/>
                <a:uFillTx/>
                <a:latin typeface="Verdana"/>
              </a:rPr>
              <a:t> </a:t>
            </a:r>
            <a:r>
              <a:rPr kumimoji="0" lang="cs-CZ" sz="1400" b="1" i="0" u="none" strike="noStrike" kern="1200" cap="none" spc="0" normalizeH="0" noProof="0" dirty="0" err="1" smtClean="0">
                <a:ln>
                  <a:noFill/>
                </a:ln>
                <a:solidFill>
                  <a:srgbClr val="FFFFFF"/>
                </a:solidFill>
                <a:effectLst/>
                <a:uLnTx/>
                <a:uFillTx/>
                <a:latin typeface="Verdana"/>
              </a:rPr>
              <a:t>requirements</a:t>
            </a:r>
            <a:r>
              <a:rPr kumimoji="0" lang="cs-CZ" sz="1400" b="1" i="0" u="none" strike="noStrike" kern="1200" cap="none" spc="0" normalizeH="0" noProof="0" dirty="0" smtClean="0">
                <a:ln>
                  <a:noFill/>
                </a:ln>
                <a:solidFill>
                  <a:srgbClr val="FFFFFF"/>
                </a:solidFill>
                <a:effectLst/>
                <a:uLnTx/>
                <a:uFillTx/>
                <a:latin typeface="Verdana"/>
              </a:rPr>
              <a:t> on </a:t>
            </a:r>
            <a:r>
              <a:rPr kumimoji="0" lang="cs-CZ" sz="1400" b="1" i="0" u="none" strike="noStrike" kern="1200" cap="none" spc="0" normalizeH="0" noProof="0" dirty="0" err="1" smtClean="0">
                <a:ln>
                  <a:noFill/>
                </a:ln>
                <a:solidFill>
                  <a:srgbClr val="FFFFFF"/>
                </a:solidFill>
                <a:effectLst/>
                <a:uLnTx/>
                <a:uFillTx/>
                <a:latin typeface="Verdana"/>
              </a:rPr>
              <a:t>financial</a:t>
            </a:r>
            <a:r>
              <a:rPr kumimoji="0" lang="cs-CZ" sz="1400" b="1" i="0" u="none" strike="noStrike" kern="1200" cap="none" spc="0" normalizeH="0" noProof="0" dirty="0" smtClean="0">
                <a:ln>
                  <a:noFill/>
                </a:ln>
                <a:solidFill>
                  <a:srgbClr val="FFFFFF"/>
                </a:solidFill>
                <a:effectLst/>
                <a:uLnTx/>
                <a:uFillTx/>
                <a:latin typeface="Verdana"/>
              </a:rPr>
              <a:t> market </a:t>
            </a:r>
            <a:r>
              <a:rPr kumimoji="0" lang="cs-CZ" sz="1400" b="1" i="0" u="none" strike="noStrike" kern="1200" cap="none" spc="0" normalizeH="0" noProof="0" dirty="0" err="1" smtClean="0">
                <a:ln>
                  <a:noFill/>
                </a:ln>
                <a:solidFill>
                  <a:srgbClr val="FFFFFF"/>
                </a:solidFill>
                <a:effectLst/>
                <a:uLnTx/>
                <a:uFillTx/>
                <a:latin typeface="Verdana"/>
              </a:rPr>
              <a:t>paricipants</a:t>
            </a:r>
            <a:r>
              <a:rPr lang="cs-CZ" sz="1400" b="1" noProof="0" dirty="0">
                <a:solidFill>
                  <a:srgbClr val="FFFFFF"/>
                </a:solidFill>
                <a:latin typeface="Verdana"/>
              </a:rPr>
              <a:t>:</a:t>
            </a:r>
            <a:endParaRPr kumimoji="0" lang="en-US" sz="1400" b="1" i="0" u="none" strike="noStrike" kern="1200" cap="none" spc="0" normalizeH="0" baseline="0" noProof="0" dirty="0">
              <a:ln>
                <a:noFill/>
              </a:ln>
              <a:solidFill>
                <a:srgbClr val="FFFFFF"/>
              </a:solidFill>
              <a:effectLst/>
              <a:uLnTx/>
              <a:uFillTx/>
              <a:latin typeface="Verdana"/>
            </a:endParaRPr>
          </a:p>
        </p:txBody>
      </p:sp>
    </p:spTree>
    <p:extLst>
      <p:ext uri="{BB962C8B-B14F-4D97-AF65-F5344CB8AC3E}">
        <p14:creationId xmlns:p14="http://schemas.microsoft.com/office/powerpoint/2010/main" val="727530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hteck 21">
            <a:extLst>
              <a:ext uri="{FF2B5EF4-FFF2-40B4-BE49-F238E27FC236}">
                <a16:creationId xmlns:a16="http://schemas.microsoft.com/office/drawing/2014/main" id="{17A2A1BE-AB11-494E-8811-661716928BFE}"/>
              </a:ext>
            </a:extLst>
          </p:cNvPr>
          <p:cNvSpPr/>
          <p:nvPr/>
        </p:nvSpPr>
        <p:spPr>
          <a:xfrm>
            <a:off x="4943872" y="1782558"/>
            <a:ext cx="6096000" cy="1446550"/>
          </a:xfrm>
          <a:prstGeom prst="rect">
            <a:avLst/>
          </a:prstGeom>
        </p:spPr>
        <p:txBody>
          <a:bodyP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8800" b="0" i="0" u="none" strike="noStrike" kern="1200" cap="none" spc="0" normalizeH="0" baseline="0" noProof="0" dirty="0">
                <a:ln>
                  <a:noFill/>
                </a:ln>
                <a:solidFill>
                  <a:srgbClr val="000000"/>
                </a:solidFill>
                <a:effectLst/>
                <a:uLnTx/>
                <a:uFillTx/>
                <a:latin typeface="Verdana" pitchFamily="34" charset="0"/>
                <a:ea typeface="+mn-ea"/>
                <a:cs typeface="+mn-cs"/>
              </a:rPr>
              <a:t> </a:t>
            </a:r>
            <a:endParaRPr kumimoji="0" lang="de-DE" sz="7600" b="1" i="0" u="none" strike="noStrike" kern="1200" cap="none" spc="0" normalizeH="0" baseline="0" noProof="0" dirty="0">
              <a:ln>
                <a:noFill/>
              </a:ln>
              <a:solidFill>
                <a:srgbClr val="FFD624"/>
              </a:solidFill>
              <a:effectLst/>
              <a:uLnTx/>
              <a:uFillTx/>
              <a:latin typeface="Verdana" pitchFamily="34" charset="0"/>
              <a:ea typeface="+mn-ea"/>
              <a:cs typeface="+mn-cs"/>
            </a:endParaRPr>
          </a:p>
        </p:txBody>
      </p:sp>
      <p:grpSp>
        <p:nvGrpSpPr>
          <p:cNvPr id="21" name="Gruppieren 20">
            <a:extLst>
              <a:ext uri="{FF2B5EF4-FFF2-40B4-BE49-F238E27FC236}">
                <a16:creationId xmlns:a16="http://schemas.microsoft.com/office/drawing/2014/main" id="{222FA8B8-9FEC-4D3A-BBDF-5507C9E2A021}"/>
              </a:ext>
            </a:extLst>
          </p:cNvPr>
          <p:cNvGrpSpPr/>
          <p:nvPr/>
        </p:nvGrpSpPr>
        <p:grpSpPr>
          <a:xfrm>
            <a:off x="492604" y="2812166"/>
            <a:ext cx="4625183" cy="537153"/>
            <a:chOff x="486569" y="3305440"/>
            <a:chExt cx="4097263" cy="685029"/>
          </a:xfrm>
        </p:grpSpPr>
        <p:sp>
          <p:nvSpPr>
            <p:cNvPr id="16" name="Rechteck 15">
              <a:extLst>
                <a:ext uri="{FF2B5EF4-FFF2-40B4-BE49-F238E27FC236}">
                  <a16:creationId xmlns:a16="http://schemas.microsoft.com/office/drawing/2014/main" id="{F5A8D0EE-338E-41B4-A965-423ADB742370}"/>
                </a:ext>
              </a:extLst>
            </p:cNvPr>
            <p:cNvSpPr/>
            <p:nvPr/>
          </p:nvSpPr>
          <p:spPr>
            <a:xfrm>
              <a:off x="486569" y="3305440"/>
              <a:ext cx="4097263" cy="678396"/>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pic>
          <p:nvPicPr>
            <p:cNvPr id="6146" name="Picture 2" descr="https://static.thenounproject.com/png/1472743-200.png">
              <a:extLst>
                <a:ext uri="{FF2B5EF4-FFF2-40B4-BE49-F238E27FC236}">
                  <a16:creationId xmlns:a16="http://schemas.microsoft.com/office/drawing/2014/main" id="{FEB6609A-5FA7-4EC0-A8E4-0E85E2D48220}"/>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96000"/>
                      </a14:imgEffect>
                    </a14:imgLayer>
                  </a14:imgProps>
                </a:ext>
                <a:ext uri="{28A0092B-C50C-407E-A947-70E740481C1C}">
                  <a14:useLocalDpi xmlns:a14="http://schemas.microsoft.com/office/drawing/2010/main" val="0"/>
                </a:ext>
              </a:extLst>
            </a:blip>
            <a:srcRect/>
            <a:stretch>
              <a:fillRect/>
            </a:stretch>
          </p:blipFill>
          <p:spPr bwMode="auto">
            <a:xfrm>
              <a:off x="643558" y="3393457"/>
              <a:ext cx="428598" cy="572535"/>
            </a:xfrm>
            <a:prstGeom prst="rect">
              <a:avLst/>
            </a:prstGeom>
            <a:noFill/>
            <a:extLst>
              <a:ext uri="{909E8E84-426E-40DD-AFC4-6F175D3DCCD1}">
                <a14:hiddenFill xmlns:a14="http://schemas.microsoft.com/office/drawing/2010/main">
                  <a:solidFill>
                    <a:srgbClr val="FFFFFF"/>
                  </a:solidFill>
                </a14:hiddenFill>
              </a:ext>
            </a:extLst>
          </p:spPr>
        </p:pic>
        <p:sp>
          <p:nvSpPr>
            <p:cNvPr id="19" name="Textfeld 18">
              <a:extLst>
                <a:ext uri="{FF2B5EF4-FFF2-40B4-BE49-F238E27FC236}">
                  <a16:creationId xmlns:a16="http://schemas.microsoft.com/office/drawing/2014/main" id="{4D2DEE2D-40C5-4F01-BAEB-1B2A8C565A63}"/>
                </a:ext>
              </a:extLst>
            </p:cNvPr>
            <p:cNvSpPr txBox="1"/>
            <p:nvPr/>
          </p:nvSpPr>
          <p:spPr>
            <a:xfrm>
              <a:off x="1088556" y="3323209"/>
              <a:ext cx="3485624" cy="66726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400" b="1" i="0" u="none" strike="noStrike" kern="1200" cap="none" spc="0" normalizeH="0" baseline="0" noProof="0" dirty="0" err="1">
                  <a:ln>
                    <a:noFill/>
                  </a:ln>
                  <a:solidFill>
                    <a:srgbClr val="88AC2E"/>
                  </a:solidFill>
                  <a:effectLst/>
                  <a:uLnTx/>
                  <a:uFillTx/>
                  <a:latin typeface="Verdana" pitchFamily="34" charset="0"/>
                  <a:ea typeface="+mn-ea"/>
                  <a:cs typeface="+mn-cs"/>
                </a:rPr>
                <a:t>Establish</a:t>
              </a:r>
              <a:r>
                <a:rPr kumimoji="0" lang="de-DE" sz="1400" b="1" i="0" u="none" strike="noStrike" kern="1200" cap="none" spc="0" normalizeH="0" baseline="0" noProof="0" dirty="0">
                  <a:ln>
                    <a:noFill/>
                  </a:ln>
                  <a:solidFill>
                    <a:srgbClr val="88AC2E"/>
                  </a:solidFill>
                  <a:effectLst/>
                  <a:uLnTx/>
                  <a:uFillTx/>
                  <a:latin typeface="Verdana" pitchFamily="34" charset="0"/>
                  <a:ea typeface="+mn-ea"/>
                  <a:cs typeface="+mn-cs"/>
                </a:rPr>
                <a:t> </a:t>
              </a:r>
              <a:r>
                <a:rPr kumimoji="0" lang="de-DE" sz="1400" b="1" i="0" u="none" strike="noStrike" kern="1200" cap="none" spc="0" normalizeH="0" baseline="0" noProof="0" dirty="0" smtClean="0">
                  <a:ln>
                    <a:noFill/>
                  </a:ln>
                  <a:solidFill>
                    <a:srgbClr val="88AC2E"/>
                  </a:solidFill>
                  <a:effectLst/>
                  <a:uLnTx/>
                  <a:uFillTx/>
                  <a:latin typeface="Verdana" pitchFamily="34" charset="0"/>
                  <a:ea typeface="+mn-ea"/>
                  <a:cs typeface="+mn-cs"/>
                </a:rPr>
                <a:t>an EU </a:t>
              </a:r>
              <a:r>
                <a:rPr kumimoji="0" lang="de-DE" sz="1400" b="1" i="0" u="none" strike="noStrike" kern="1200" cap="none" spc="0" normalizeH="0" baseline="0" noProof="0" dirty="0" err="1" smtClean="0">
                  <a:ln>
                    <a:noFill/>
                  </a:ln>
                  <a:solidFill>
                    <a:srgbClr val="88AC2E"/>
                  </a:solidFill>
                  <a:effectLst/>
                  <a:uLnTx/>
                  <a:uFillTx/>
                  <a:latin typeface="Verdana" pitchFamily="34" charset="0"/>
                  <a:ea typeface="+mn-ea"/>
                  <a:cs typeface="+mn-cs"/>
                </a:rPr>
                <a:t>Sustainable</a:t>
              </a:r>
              <a:r>
                <a:rPr kumimoji="0" lang="de-DE" sz="1400" b="1" i="0" u="none" strike="noStrike" kern="1200" cap="none" spc="0" normalizeH="0" baseline="0" noProof="0" dirty="0" smtClean="0">
                  <a:ln>
                    <a:noFill/>
                  </a:ln>
                  <a:solidFill>
                    <a:srgbClr val="88AC2E"/>
                  </a:solidFill>
                  <a:effectLst/>
                  <a:uLnTx/>
                  <a:uFillTx/>
                  <a:latin typeface="Verdana" pitchFamily="34" charset="0"/>
                  <a:ea typeface="+mn-ea"/>
                  <a:cs typeface="+mn-cs"/>
                </a:rPr>
                <a:t> </a:t>
              </a:r>
              <a:r>
                <a:rPr kumimoji="0" lang="de-DE" sz="1400" b="1" i="0" u="none" strike="noStrike" kern="1200" cap="none" spc="0" normalizeH="0" baseline="0" noProof="0" dirty="0" err="1">
                  <a:ln>
                    <a:noFill/>
                  </a:ln>
                  <a:solidFill>
                    <a:srgbClr val="88AC2E"/>
                  </a:solidFill>
                  <a:effectLst/>
                  <a:uLnTx/>
                  <a:uFillTx/>
                  <a:latin typeface="Verdana" pitchFamily="34" charset="0"/>
                  <a:ea typeface="+mn-ea"/>
                  <a:cs typeface="+mn-cs"/>
                </a:rPr>
                <a:t>Taxonomy</a:t>
              </a:r>
              <a:endParaRPr kumimoji="0" lang="de-DE" sz="1400" b="1" i="0" u="none" strike="noStrike" kern="1200" cap="none" spc="0" normalizeH="0" baseline="0" noProof="0" dirty="0">
                <a:ln>
                  <a:noFill/>
                </a:ln>
                <a:solidFill>
                  <a:srgbClr val="88AC2E"/>
                </a:solidFill>
                <a:effectLst/>
                <a:uLnTx/>
                <a:uFillTx/>
                <a:latin typeface="Verdana" pitchFamily="34" charset="0"/>
                <a:ea typeface="+mn-ea"/>
                <a:cs typeface="+mn-cs"/>
              </a:endParaRPr>
            </a:p>
          </p:txBody>
        </p:sp>
      </p:grpSp>
      <p:sp>
        <p:nvSpPr>
          <p:cNvPr id="18" name="Rechteck 17">
            <a:extLst>
              <a:ext uri="{FF2B5EF4-FFF2-40B4-BE49-F238E27FC236}">
                <a16:creationId xmlns:a16="http://schemas.microsoft.com/office/drawing/2014/main" id="{8E22A494-FE2A-4355-95D0-81BA3A282C70}"/>
              </a:ext>
            </a:extLst>
          </p:cNvPr>
          <p:cNvSpPr/>
          <p:nvPr/>
        </p:nvSpPr>
        <p:spPr>
          <a:xfrm>
            <a:off x="495337" y="3419270"/>
            <a:ext cx="4622449" cy="557061"/>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pic>
        <p:nvPicPr>
          <p:cNvPr id="6148" name="Picture 4" descr="https://static.thenounproject.com/png/823075-200.png">
            <a:extLst>
              <a:ext uri="{FF2B5EF4-FFF2-40B4-BE49-F238E27FC236}">
                <a16:creationId xmlns:a16="http://schemas.microsoft.com/office/drawing/2014/main" id="{3D240DD7-6B92-4386-AC8D-6058A8A7639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0658" y="3459271"/>
            <a:ext cx="575463" cy="484054"/>
          </a:xfrm>
          <a:prstGeom prst="rect">
            <a:avLst/>
          </a:prstGeom>
          <a:noFill/>
          <a:extLst>
            <a:ext uri="{909E8E84-426E-40DD-AFC4-6F175D3DCCD1}">
              <a14:hiddenFill xmlns:a14="http://schemas.microsoft.com/office/drawing/2010/main">
                <a:solidFill>
                  <a:srgbClr val="FFFFFF"/>
                </a:solidFill>
              </a14:hiddenFill>
            </a:ext>
          </a:extLst>
        </p:spPr>
      </p:pic>
      <p:sp>
        <p:nvSpPr>
          <p:cNvPr id="27" name="Textfeld 26">
            <a:extLst>
              <a:ext uri="{FF2B5EF4-FFF2-40B4-BE49-F238E27FC236}">
                <a16:creationId xmlns:a16="http://schemas.microsoft.com/office/drawing/2014/main" id="{3D1123F8-7785-4895-A628-A8DD78892F52}"/>
              </a:ext>
            </a:extLst>
          </p:cNvPr>
          <p:cNvSpPr txBox="1"/>
          <p:nvPr/>
        </p:nvSpPr>
        <p:spPr>
          <a:xfrm>
            <a:off x="1183253" y="3459271"/>
            <a:ext cx="3212543" cy="30777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88AC2E"/>
                </a:solidFill>
                <a:effectLst/>
                <a:uLnTx/>
                <a:uFillTx/>
                <a:latin typeface="Verdana" pitchFamily="34" charset="0"/>
                <a:ea typeface="+mn-ea"/>
                <a:cs typeface="+mn-cs"/>
              </a:rPr>
              <a:t>Create Standards </a:t>
            </a:r>
            <a:r>
              <a:rPr kumimoji="0" lang="en-US" sz="1400" b="1" i="0" u="none" strike="noStrike" kern="1200" cap="none" spc="0" normalizeH="0" baseline="0" noProof="0" dirty="0" smtClean="0">
                <a:ln>
                  <a:noFill/>
                </a:ln>
                <a:solidFill>
                  <a:srgbClr val="88AC2E"/>
                </a:solidFill>
                <a:effectLst/>
                <a:uLnTx/>
                <a:uFillTx/>
                <a:latin typeface="Verdana" pitchFamily="34" charset="0"/>
                <a:ea typeface="+mn-ea"/>
                <a:cs typeface="+mn-cs"/>
              </a:rPr>
              <a:t>and </a:t>
            </a:r>
            <a:r>
              <a:rPr kumimoji="0" lang="en-US" sz="1400" b="1" i="0" u="none" strike="noStrike" kern="1200" cap="none" spc="0" normalizeH="0" baseline="0" noProof="0" dirty="0">
                <a:ln>
                  <a:noFill/>
                </a:ln>
                <a:solidFill>
                  <a:srgbClr val="88AC2E"/>
                </a:solidFill>
                <a:effectLst/>
                <a:uLnTx/>
                <a:uFillTx/>
                <a:latin typeface="Verdana" pitchFamily="34" charset="0"/>
                <a:ea typeface="+mn-ea"/>
                <a:cs typeface="+mn-cs"/>
              </a:rPr>
              <a:t>Labels</a:t>
            </a:r>
            <a:endParaRPr kumimoji="0" lang="de-DE" sz="1400" b="1" i="0" u="none" strike="noStrike" kern="1200" cap="none" spc="0" normalizeH="0" baseline="0" noProof="0" dirty="0" err="1">
              <a:ln>
                <a:noFill/>
              </a:ln>
              <a:solidFill>
                <a:srgbClr val="88AC2E"/>
              </a:solidFill>
              <a:effectLst/>
              <a:uLnTx/>
              <a:uFillTx/>
              <a:latin typeface="Verdana" pitchFamily="34" charset="0"/>
              <a:ea typeface="+mn-ea"/>
              <a:cs typeface="+mn-cs"/>
            </a:endParaRPr>
          </a:p>
        </p:txBody>
      </p:sp>
      <p:sp>
        <p:nvSpPr>
          <p:cNvPr id="63" name="Rechteck 62">
            <a:extLst>
              <a:ext uri="{FF2B5EF4-FFF2-40B4-BE49-F238E27FC236}">
                <a16:creationId xmlns:a16="http://schemas.microsoft.com/office/drawing/2014/main" id="{5FD52E70-DA58-455A-9971-4B590EF9131E}"/>
              </a:ext>
            </a:extLst>
          </p:cNvPr>
          <p:cNvSpPr/>
          <p:nvPr/>
        </p:nvSpPr>
        <p:spPr>
          <a:xfrm>
            <a:off x="492603" y="4065440"/>
            <a:ext cx="4614288" cy="564994"/>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65" name="Textfeld 64">
            <a:extLst>
              <a:ext uri="{FF2B5EF4-FFF2-40B4-BE49-F238E27FC236}">
                <a16:creationId xmlns:a16="http://schemas.microsoft.com/office/drawing/2014/main" id="{F5A41C9D-8BF9-446F-B14F-143186F465F0}"/>
              </a:ext>
            </a:extLst>
          </p:cNvPr>
          <p:cNvSpPr txBox="1"/>
          <p:nvPr/>
        </p:nvSpPr>
        <p:spPr>
          <a:xfrm>
            <a:off x="1191631" y="4105060"/>
            <a:ext cx="3541419"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Verdana" pitchFamily="34" charset="0"/>
                <a:ea typeface="+mn-ea"/>
                <a:cs typeface="+mn-cs"/>
              </a:rPr>
              <a:t>Foster Investment in Sustainable Projects</a:t>
            </a:r>
          </a:p>
        </p:txBody>
      </p:sp>
      <p:pic>
        <p:nvPicPr>
          <p:cNvPr id="6156" name="Picture 12" descr="https://static.thenounproject.com/png/760144-200.png">
            <a:extLst>
              <a:ext uri="{FF2B5EF4-FFF2-40B4-BE49-F238E27FC236}">
                <a16:creationId xmlns:a16="http://schemas.microsoft.com/office/drawing/2014/main" id="{777ECD71-50A8-48A1-81A9-FAA25F45B41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0658" y="4032948"/>
            <a:ext cx="551497" cy="537225"/>
          </a:xfrm>
          <a:prstGeom prst="rect">
            <a:avLst/>
          </a:prstGeom>
          <a:noFill/>
          <a:extLst>
            <a:ext uri="{909E8E84-426E-40DD-AFC4-6F175D3DCCD1}">
              <a14:hiddenFill xmlns:a14="http://schemas.microsoft.com/office/drawing/2010/main">
                <a:solidFill>
                  <a:srgbClr val="FFFFFF"/>
                </a:solidFill>
              </a14:hiddenFill>
            </a:ext>
          </a:extLst>
        </p:spPr>
      </p:pic>
      <p:sp>
        <p:nvSpPr>
          <p:cNvPr id="67" name="Rechteck 66">
            <a:extLst>
              <a:ext uri="{FF2B5EF4-FFF2-40B4-BE49-F238E27FC236}">
                <a16:creationId xmlns:a16="http://schemas.microsoft.com/office/drawing/2014/main" id="{5BA34F47-4594-4131-910F-D4DF7825528D}"/>
              </a:ext>
            </a:extLst>
          </p:cNvPr>
          <p:cNvSpPr/>
          <p:nvPr/>
        </p:nvSpPr>
        <p:spPr>
          <a:xfrm>
            <a:off x="495336" y="4709439"/>
            <a:ext cx="4611555" cy="584228"/>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69" name="Textfeld 68">
            <a:extLst>
              <a:ext uri="{FF2B5EF4-FFF2-40B4-BE49-F238E27FC236}">
                <a16:creationId xmlns:a16="http://schemas.microsoft.com/office/drawing/2014/main" id="{56E8643A-2CD6-46C4-ABB4-5E5D3144F5BB}"/>
              </a:ext>
            </a:extLst>
          </p:cNvPr>
          <p:cNvSpPr txBox="1"/>
          <p:nvPr/>
        </p:nvSpPr>
        <p:spPr>
          <a:xfrm>
            <a:off x="1183252" y="4718760"/>
            <a:ext cx="3923639" cy="53203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Verdana" pitchFamily="34" charset="0"/>
                <a:ea typeface="+mn-ea"/>
                <a:cs typeface="+mn-cs"/>
              </a:rPr>
              <a:t>Incorporate Sustainability in Investment Advice</a:t>
            </a:r>
          </a:p>
        </p:txBody>
      </p:sp>
      <p:pic>
        <p:nvPicPr>
          <p:cNvPr id="6160" name="Picture 16" descr="https://static.thenounproject.com/png/1846544-200.png">
            <a:extLst>
              <a:ext uri="{FF2B5EF4-FFF2-40B4-BE49-F238E27FC236}">
                <a16:creationId xmlns:a16="http://schemas.microsoft.com/office/drawing/2014/main" id="{F75D52EE-1788-464D-9278-0C7E6A2B4A6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0565" y="4701050"/>
            <a:ext cx="508891" cy="517466"/>
          </a:xfrm>
          <a:prstGeom prst="rect">
            <a:avLst/>
          </a:prstGeom>
          <a:noFill/>
          <a:extLst>
            <a:ext uri="{909E8E84-426E-40DD-AFC4-6F175D3DCCD1}">
              <a14:hiddenFill xmlns:a14="http://schemas.microsoft.com/office/drawing/2010/main">
                <a:solidFill>
                  <a:srgbClr val="FFFFFF"/>
                </a:solidFill>
              </a14:hiddenFill>
            </a:ext>
          </a:extLst>
        </p:spPr>
      </p:pic>
      <p:sp>
        <p:nvSpPr>
          <p:cNvPr id="71" name="Rechteck 70">
            <a:extLst>
              <a:ext uri="{FF2B5EF4-FFF2-40B4-BE49-F238E27FC236}">
                <a16:creationId xmlns:a16="http://schemas.microsoft.com/office/drawing/2014/main" id="{D7569622-2362-4BFD-82D9-E7AFB62452A9}"/>
              </a:ext>
            </a:extLst>
          </p:cNvPr>
          <p:cNvSpPr/>
          <p:nvPr/>
        </p:nvSpPr>
        <p:spPr>
          <a:xfrm>
            <a:off x="495337" y="5378983"/>
            <a:ext cx="4611554" cy="546003"/>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73" name="Textfeld 72">
            <a:extLst>
              <a:ext uri="{FF2B5EF4-FFF2-40B4-BE49-F238E27FC236}">
                <a16:creationId xmlns:a16="http://schemas.microsoft.com/office/drawing/2014/main" id="{A846E5F5-6C22-448B-BFC9-D34A07C44573}"/>
              </a:ext>
            </a:extLst>
          </p:cNvPr>
          <p:cNvSpPr txBox="1"/>
          <p:nvPr/>
        </p:nvSpPr>
        <p:spPr>
          <a:xfrm>
            <a:off x="1200879" y="5427816"/>
            <a:ext cx="2608923"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88AC2E"/>
                </a:solidFill>
                <a:effectLst/>
                <a:uLnTx/>
                <a:uFillTx/>
                <a:latin typeface="Verdana" pitchFamily="34" charset="0"/>
                <a:ea typeface="+mn-ea"/>
                <a:cs typeface="+mn-cs"/>
              </a:rPr>
              <a:t>Develop Sustainability Benchmarks</a:t>
            </a:r>
          </a:p>
        </p:txBody>
      </p:sp>
      <p:sp>
        <p:nvSpPr>
          <p:cNvPr id="74" name="Oval 12">
            <a:extLst>
              <a:ext uri="{FF2B5EF4-FFF2-40B4-BE49-F238E27FC236}">
                <a16:creationId xmlns:a16="http://schemas.microsoft.com/office/drawing/2014/main" id="{62825C1A-A085-4A40-B30A-E0BA82659292}"/>
              </a:ext>
            </a:extLst>
          </p:cNvPr>
          <p:cNvSpPr/>
          <p:nvPr/>
        </p:nvSpPr>
        <p:spPr bwMode="ltGray">
          <a:xfrm>
            <a:off x="398430" y="5308645"/>
            <a:ext cx="296970" cy="244375"/>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5</a:t>
            </a:r>
          </a:p>
        </p:txBody>
      </p:sp>
      <p:pic>
        <p:nvPicPr>
          <p:cNvPr id="6162" name="Picture 18" descr="https://static.thenounproject.com/png/1326055-200.png">
            <a:extLst>
              <a:ext uri="{FF2B5EF4-FFF2-40B4-BE49-F238E27FC236}">
                <a16:creationId xmlns:a16="http://schemas.microsoft.com/office/drawing/2014/main" id="{862AB2D4-4EF1-48EA-91E9-1FDBC106808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0658" y="5429234"/>
            <a:ext cx="593572" cy="477733"/>
          </a:xfrm>
          <a:prstGeom prst="rect">
            <a:avLst/>
          </a:prstGeom>
          <a:noFill/>
          <a:extLst>
            <a:ext uri="{909E8E84-426E-40DD-AFC4-6F175D3DCCD1}">
              <a14:hiddenFill xmlns:a14="http://schemas.microsoft.com/office/drawing/2010/main">
                <a:solidFill>
                  <a:srgbClr val="FFFFFF"/>
                </a:solidFill>
              </a14:hiddenFill>
            </a:ext>
          </a:extLst>
        </p:spPr>
      </p:pic>
      <p:sp>
        <p:nvSpPr>
          <p:cNvPr id="49" name="Oval 12">
            <a:extLst>
              <a:ext uri="{FF2B5EF4-FFF2-40B4-BE49-F238E27FC236}">
                <a16:creationId xmlns:a16="http://schemas.microsoft.com/office/drawing/2014/main" id="{A2A7C09B-A164-46FF-B870-6C4CDEA4BABB}"/>
              </a:ext>
            </a:extLst>
          </p:cNvPr>
          <p:cNvSpPr/>
          <p:nvPr/>
        </p:nvSpPr>
        <p:spPr bwMode="ltGray">
          <a:xfrm>
            <a:off x="416136" y="3356992"/>
            <a:ext cx="261885" cy="231069"/>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2</a:t>
            </a:r>
          </a:p>
        </p:txBody>
      </p:sp>
      <p:sp>
        <p:nvSpPr>
          <p:cNvPr id="50" name="Oval 12">
            <a:extLst>
              <a:ext uri="{FF2B5EF4-FFF2-40B4-BE49-F238E27FC236}">
                <a16:creationId xmlns:a16="http://schemas.microsoft.com/office/drawing/2014/main" id="{E61E7895-0A83-4669-9C1E-95D67C78D1B4}"/>
              </a:ext>
            </a:extLst>
          </p:cNvPr>
          <p:cNvSpPr/>
          <p:nvPr/>
        </p:nvSpPr>
        <p:spPr bwMode="ltGray">
          <a:xfrm>
            <a:off x="416136" y="4679320"/>
            <a:ext cx="261885" cy="256922"/>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4</a:t>
            </a:r>
          </a:p>
        </p:txBody>
      </p:sp>
      <p:sp>
        <p:nvSpPr>
          <p:cNvPr id="51" name="Oval 12">
            <a:extLst>
              <a:ext uri="{FF2B5EF4-FFF2-40B4-BE49-F238E27FC236}">
                <a16:creationId xmlns:a16="http://schemas.microsoft.com/office/drawing/2014/main" id="{A2A7C09B-A164-46FF-B870-6C4CDEA4BABB}"/>
              </a:ext>
            </a:extLst>
          </p:cNvPr>
          <p:cNvSpPr/>
          <p:nvPr/>
        </p:nvSpPr>
        <p:spPr bwMode="ltGray">
          <a:xfrm>
            <a:off x="407367" y="2741554"/>
            <a:ext cx="261885" cy="231069"/>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1</a:t>
            </a:r>
          </a:p>
        </p:txBody>
      </p:sp>
      <p:sp>
        <p:nvSpPr>
          <p:cNvPr id="52" name="Oval 12">
            <a:extLst>
              <a:ext uri="{FF2B5EF4-FFF2-40B4-BE49-F238E27FC236}">
                <a16:creationId xmlns:a16="http://schemas.microsoft.com/office/drawing/2014/main" id="{A2A7C09B-A164-46FF-B870-6C4CDEA4BABB}"/>
              </a:ext>
            </a:extLst>
          </p:cNvPr>
          <p:cNvSpPr/>
          <p:nvPr/>
        </p:nvSpPr>
        <p:spPr bwMode="ltGray">
          <a:xfrm>
            <a:off x="416136" y="4070082"/>
            <a:ext cx="261885" cy="231069"/>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3</a:t>
            </a:r>
          </a:p>
        </p:txBody>
      </p:sp>
      <p:graphicFrame>
        <p:nvGraphicFramePr>
          <p:cNvPr id="64" name="Table 194">
            <a:extLst>
              <a:ext uri="{FF2B5EF4-FFF2-40B4-BE49-F238E27FC236}">
                <a16:creationId xmlns:a16="http://schemas.microsoft.com/office/drawing/2014/main" id="{C0D4BCBF-BD26-42AE-BB12-ADB2F3BE7BF2}"/>
              </a:ext>
            </a:extLst>
          </p:cNvPr>
          <p:cNvGraphicFramePr>
            <a:graphicFrameLocks noGrp="1"/>
          </p:cNvGraphicFramePr>
          <p:nvPr>
            <p:extLst/>
          </p:nvPr>
        </p:nvGraphicFramePr>
        <p:xfrm>
          <a:off x="486568" y="2419132"/>
          <a:ext cx="11362166" cy="335280"/>
        </p:xfrm>
        <a:graphic>
          <a:graphicData uri="http://schemas.openxmlformats.org/drawingml/2006/table">
            <a:tbl>
              <a:tblPr firstRow="1" bandRow="1"/>
              <a:tblGrid>
                <a:gridCol w="11362166">
                  <a:extLst>
                    <a:ext uri="{9D8B030D-6E8A-4147-A177-3AD203B41FA5}">
                      <a16:colId xmlns:a16="http://schemas.microsoft.com/office/drawing/2014/main" val="3972354409"/>
                    </a:ext>
                  </a:extLst>
                </a:gridCol>
              </a:tblGrid>
              <a:tr h="295701">
                <a:tc>
                  <a:txBody>
                    <a:bodyPr/>
                    <a:lstStyle>
                      <a:lvl1pPr marL="0">
                        <a:defRPr b="1">
                          <a:solidFill>
                            <a:schemeClr val="lt1"/>
                          </a:solidFill>
                          <a:latin typeface="Arial Narrow"/>
                        </a:defRPr>
                      </a:lvl1pPr>
                      <a:lvl2pPr marL="562737">
                        <a:defRPr b="1">
                          <a:solidFill>
                            <a:schemeClr val="lt1"/>
                          </a:solidFill>
                          <a:latin typeface="Arial Narrow"/>
                        </a:defRPr>
                      </a:lvl2pPr>
                      <a:lvl3pPr marL="1125472">
                        <a:defRPr b="1">
                          <a:solidFill>
                            <a:schemeClr val="lt1"/>
                          </a:solidFill>
                          <a:latin typeface="Arial Narrow"/>
                        </a:defRPr>
                      </a:lvl3pPr>
                      <a:lvl4pPr marL="1688207">
                        <a:defRPr b="1">
                          <a:solidFill>
                            <a:schemeClr val="lt1"/>
                          </a:solidFill>
                          <a:latin typeface="Arial Narrow"/>
                        </a:defRPr>
                      </a:lvl4pPr>
                      <a:lvl5pPr marL="2250944">
                        <a:defRPr b="1">
                          <a:solidFill>
                            <a:schemeClr val="lt1"/>
                          </a:solidFill>
                          <a:latin typeface="Arial Narrow"/>
                        </a:defRPr>
                      </a:lvl5pPr>
                      <a:lvl6pPr marL="2813679">
                        <a:defRPr b="1">
                          <a:solidFill>
                            <a:schemeClr val="lt1"/>
                          </a:solidFill>
                          <a:latin typeface="Arial Narrow"/>
                        </a:defRPr>
                      </a:lvl6pPr>
                      <a:lvl7pPr marL="3376415">
                        <a:defRPr b="1">
                          <a:solidFill>
                            <a:schemeClr val="lt1"/>
                          </a:solidFill>
                          <a:latin typeface="Arial Narrow"/>
                        </a:defRPr>
                      </a:lvl7pPr>
                      <a:lvl8pPr marL="3939151">
                        <a:defRPr b="1">
                          <a:solidFill>
                            <a:schemeClr val="lt1"/>
                          </a:solidFill>
                          <a:latin typeface="Arial Narrow"/>
                        </a:defRPr>
                      </a:lvl8pPr>
                      <a:lvl9pPr marL="4501886">
                        <a:defRPr b="1">
                          <a:solidFill>
                            <a:schemeClr val="lt1"/>
                          </a:solidFill>
                          <a:latin typeface="Arial Narrow"/>
                        </a:defRPr>
                      </a:lvl9pPr>
                    </a:lstStyle>
                    <a:p>
                      <a:r>
                        <a:rPr lang="en-US" sz="1600" dirty="0">
                          <a:solidFill>
                            <a:schemeClr val="tx1"/>
                          </a:solidFill>
                          <a:latin typeface="+mj-lt"/>
                        </a:rPr>
                        <a:t>Actions</a:t>
                      </a:r>
                    </a:p>
                  </a:txBody>
                  <a:tcPr marL="0" marT="91440" marB="0">
                    <a:lnL w="12700" cmpd="sng">
                      <a:solidFill>
                        <a:srgbClr val="FFFFFF"/>
                      </a:solidFill>
                    </a:lnL>
                    <a:lnR w="12700" cmpd="sng">
                      <a:solidFill>
                        <a:srgbClr val="FFFFFF"/>
                      </a:solidFill>
                    </a:lnR>
                    <a:lnT w="12700" cmpd="sng">
                      <a:solidFill>
                        <a:srgbClr val="FFFFFF"/>
                      </a:solidFill>
                    </a:lnT>
                    <a:lnB w="28575" cap="flat" cmpd="sng" algn="ctr">
                      <a:solidFill>
                        <a:srgbClr val="5F87A0">
                          <a:lumMod val="75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70795677"/>
                  </a:ext>
                </a:extLst>
              </a:tr>
            </a:tbl>
          </a:graphicData>
        </a:graphic>
      </p:graphicFrame>
      <p:sp>
        <p:nvSpPr>
          <p:cNvPr id="68" name="Titel 1">
            <a:extLst>
              <a:ext uri="{FF2B5EF4-FFF2-40B4-BE49-F238E27FC236}">
                <a16:creationId xmlns:a16="http://schemas.microsoft.com/office/drawing/2014/main" id="{F2DE69B6-2E33-4E1A-AD0D-5129A19F7C1B}"/>
              </a:ext>
            </a:extLst>
          </p:cNvPr>
          <p:cNvSpPr>
            <a:spLocks noGrp="1"/>
          </p:cNvSpPr>
          <p:nvPr>
            <p:ph type="title"/>
          </p:nvPr>
        </p:nvSpPr>
        <p:spPr>
          <a:xfrm>
            <a:off x="335360" y="260648"/>
            <a:ext cx="11593288" cy="651639"/>
          </a:xfrm>
        </p:spPr>
        <p:txBody>
          <a:bodyPr/>
          <a:lstStyle/>
          <a:p>
            <a:r>
              <a:rPr lang="de-DE" sz="2600" dirty="0"/>
              <a:t>Action Plan on Financing </a:t>
            </a:r>
            <a:r>
              <a:rPr lang="de-DE" sz="2600" dirty="0" err="1"/>
              <a:t>Sustainable</a:t>
            </a:r>
            <a:r>
              <a:rPr lang="de-DE" sz="2600" dirty="0"/>
              <a:t> </a:t>
            </a:r>
            <a:r>
              <a:rPr lang="de-DE" sz="2600" dirty="0" smtClean="0"/>
              <a:t>Growth (March 2018)</a:t>
            </a:r>
            <a:endParaRPr lang="de-DE" sz="2600" dirty="0"/>
          </a:p>
        </p:txBody>
      </p:sp>
      <p:sp>
        <p:nvSpPr>
          <p:cNvPr id="43" name="Rechteck 42">
            <a:extLst>
              <a:ext uri="{FF2B5EF4-FFF2-40B4-BE49-F238E27FC236}">
                <a16:creationId xmlns:a16="http://schemas.microsoft.com/office/drawing/2014/main" id="{C48048F9-E32F-47C1-87C3-F15805B16519}"/>
              </a:ext>
            </a:extLst>
          </p:cNvPr>
          <p:cNvSpPr/>
          <p:nvPr/>
        </p:nvSpPr>
        <p:spPr>
          <a:xfrm>
            <a:off x="343264" y="1052736"/>
            <a:ext cx="11505471" cy="335280"/>
          </a:xfrm>
          <a:prstGeom prst="rect">
            <a:avLst/>
          </a:prstGeom>
          <a:solidFill>
            <a:srgbClr val="0F5494"/>
          </a:solidFill>
          <a:ln>
            <a:solidFill>
              <a:srgbClr val="0F5494"/>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err="1">
                <a:ln>
                  <a:noFill/>
                </a:ln>
                <a:solidFill>
                  <a:srgbClr val="FFFFFF"/>
                </a:solidFill>
                <a:effectLst/>
                <a:uLnTx/>
                <a:uFillTx/>
                <a:latin typeface="Verdana"/>
                <a:ea typeface="+mn-ea"/>
                <a:cs typeface="+mn-cs"/>
              </a:rPr>
              <a:t>One</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comprehensive</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strategy</a:t>
            </a:r>
            <a:r>
              <a:rPr kumimoji="0" lang="de-DE" sz="1600" b="1" i="0" u="none" strike="noStrike" kern="1200" cap="none" spc="0" normalizeH="0" baseline="0" noProof="0" dirty="0">
                <a:ln>
                  <a:noFill/>
                </a:ln>
                <a:solidFill>
                  <a:srgbClr val="FFFFFF"/>
                </a:solidFill>
                <a:effectLst/>
                <a:uLnTx/>
                <a:uFillTx/>
                <a:latin typeface="Verdana"/>
                <a:ea typeface="+mn-ea"/>
                <a:cs typeface="+mn-cs"/>
              </a:rPr>
              <a:t> |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Three</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main</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objectives</a:t>
            </a:r>
            <a:r>
              <a:rPr kumimoji="0" lang="de-DE" sz="1600" b="1" i="0" u="none" strike="noStrike" kern="1200" cap="none" spc="0" normalizeH="0" baseline="0" noProof="0" dirty="0">
                <a:ln>
                  <a:noFill/>
                </a:ln>
                <a:solidFill>
                  <a:srgbClr val="FFFFFF"/>
                </a:solidFill>
                <a:effectLst/>
                <a:uLnTx/>
                <a:uFillTx/>
                <a:latin typeface="Verdana"/>
                <a:ea typeface="+mn-ea"/>
                <a:cs typeface="+mn-cs"/>
              </a:rPr>
              <a:t> | Ten Actions</a:t>
            </a:r>
          </a:p>
        </p:txBody>
      </p:sp>
      <p:sp>
        <p:nvSpPr>
          <p:cNvPr id="57" name="Rechteck 56">
            <a:extLst>
              <a:ext uri="{FF2B5EF4-FFF2-40B4-BE49-F238E27FC236}">
                <a16:creationId xmlns:a16="http://schemas.microsoft.com/office/drawing/2014/main" id="{B7BA98DD-AF2F-495F-BE80-FF8AD2D6728E}"/>
              </a:ext>
            </a:extLst>
          </p:cNvPr>
          <p:cNvSpPr/>
          <p:nvPr/>
        </p:nvSpPr>
        <p:spPr>
          <a:xfrm>
            <a:off x="343263" y="1461159"/>
            <a:ext cx="3952537" cy="743705"/>
          </a:xfrm>
          <a:prstGeom prst="rect">
            <a:avLst/>
          </a:prstGeom>
          <a:solidFill>
            <a:srgbClr val="E8EED8"/>
          </a:solidFill>
          <a:ln>
            <a:solidFill>
              <a:srgbClr val="5EC457"/>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1200"/>
              </a:spcAft>
              <a:buClr>
                <a:srgbClr val="00B050"/>
              </a:buClr>
              <a:buSzTx/>
              <a:buFontTx/>
              <a:buNone/>
              <a:tabLst/>
              <a:defRPr/>
            </a:pPr>
            <a:r>
              <a:rPr kumimoji="0" lang="en-US" sz="1600" b="0" i="0" u="none" strike="noStrike" kern="1200" cap="none" spc="0" normalizeH="0" baseline="0" noProof="0" dirty="0">
                <a:ln>
                  <a:noFill/>
                </a:ln>
                <a:solidFill>
                  <a:srgbClr val="000000"/>
                </a:solidFill>
                <a:effectLst/>
                <a:uLnTx/>
                <a:uFillTx/>
                <a:latin typeface="Verdana"/>
                <a:ea typeface="+mn-ea"/>
                <a:cs typeface="+mn-cs"/>
              </a:rPr>
              <a:t>	</a:t>
            </a:r>
            <a:r>
              <a:rPr kumimoji="0" lang="en-US" sz="1600" b="1" i="0" u="none" strike="noStrike" kern="1200" cap="none" spc="0" normalizeH="0" baseline="0" noProof="0" dirty="0">
                <a:ln>
                  <a:noFill/>
                </a:ln>
                <a:solidFill>
                  <a:srgbClr val="000000"/>
                </a:solidFill>
                <a:effectLst/>
                <a:uLnTx/>
                <a:uFillTx/>
                <a:latin typeface="Verdana"/>
                <a:ea typeface="+mn-ea"/>
                <a:cs typeface="+mn-cs"/>
              </a:rPr>
              <a:t>Reorienting capital flows </a:t>
            </a:r>
            <a:r>
              <a:rPr kumimoji="0" lang="en-US" sz="1600" b="0" i="0" u="none" strike="noStrike" kern="1200" cap="none" spc="0" normalizeH="0" baseline="0" noProof="0" dirty="0">
                <a:ln>
                  <a:noFill/>
                </a:ln>
                <a:solidFill>
                  <a:srgbClr val="000000"/>
                </a:solidFill>
                <a:effectLst/>
                <a:uLnTx/>
                <a:uFillTx/>
                <a:latin typeface="Verdana"/>
                <a:ea typeface="+mn-ea"/>
                <a:cs typeface="+mn-cs"/>
              </a:rPr>
              <a:t>	towards sustainable 	investment </a:t>
            </a:r>
            <a:endParaRPr kumimoji="0" lang="it-IT"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58" name="Rechteck 57">
            <a:extLst>
              <a:ext uri="{FF2B5EF4-FFF2-40B4-BE49-F238E27FC236}">
                <a16:creationId xmlns:a16="http://schemas.microsoft.com/office/drawing/2014/main" id="{24865708-E37E-4F3E-8315-E98266CDD7AE}"/>
              </a:ext>
            </a:extLst>
          </p:cNvPr>
          <p:cNvSpPr/>
          <p:nvPr/>
        </p:nvSpPr>
        <p:spPr>
          <a:xfrm>
            <a:off x="4395796" y="1461159"/>
            <a:ext cx="3924549" cy="743705"/>
          </a:xfrm>
          <a:prstGeom prst="rect">
            <a:avLst/>
          </a:prstGeom>
          <a:solidFill>
            <a:srgbClr val="E8EED8"/>
          </a:solidFill>
          <a:ln>
            <a:solidFill>
              <a:srgbClr val="5EC457"/>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1200"/>
              </a:spcAft>
              <a:buClr>
                <a:srgbClr val="00B050"/>
              </a:buClr>
              <a:buSzTx/>
              <a:buFontTx/>
              <a:buNone/>
              <a:tabLst/>
              <a:defRPr/>
            </a:pPr>
            <a:r>
              <a:rPr kumimoji="0" lang="en-US" sz="1600" b="0" i="0" u="none" strike="noStrike" kern="1200" cap="none" spc="0" normalizeH="0" baseline="0" noProof="0" dirty="0">
                <a:ln>
                  <a:noFill/>
                </a:ln>
                <a:solidFill>
                  <a:srgbClr val="000000"/>
                </a:solidFill>
                <a:effectLst/>
                <a:uLnTx/>
                <a:uFillTx/>
                <a:latin typeface="Verdana"/>
                <a:ea typeface="+mn-ea"/>
                <a:cs typeface="+mn-cs"/>
              </a:rPr>
              <a:t>	</a:t>
            </a:r>
            <a:r>
              <a:rPr kumimoji="0" lang="en-US" sz="1600" b="1" i="0" u="none" strike="noStrike" kern="1200" cap="none" spc="0" normalizeH="0" baseline="0" noProof="0" dirty="0">
                <a:ln>
                  <a:noFill/>
                </a:ln>
                <a:solidFill>
                  <a:srgbClr val="000000"/>
                </a:solidFill>
                <a:effectLst/>
                <a:uLnTx/>
                <a:uFillTx/>
                <a:latin typeface="Verdana"/>
                <a:ea typeface="+mn-ea"/>
                <a:cs typeface="+mn-cs"/>
              </a:rPr>
              <a:t>Mainstreaming 	Sustainability into risk 	Management</a:t>
            </a:r>
            <a:endParaRPr kumimoji="0" lang="en-US"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66" name="Rechteck 65">
            <a:extLst>
              <a:ext uri="{FF2B5EF4-FFF2-40B4-BE49-F238E27FC236}">
                <a16:creationId xmlns:a16="http://schemas.microsoft.com/office/drawing/2014/main" id="{FCFEB9DE-CD0F-4DBE-892C-37BB01645CD0}"/>
              </a:ext>
            </a:extLst>
          </p:cNvPr>
          <p:cNvSpPr/>
          <p:nvPr/>
        </p:nvSpPr>
        <p:spPr>
          <a:xfrm>
            <a:off x="8392757" y="1461159"/>
            <a:ext cx="3455977" cy="743705"/>
          </a:xfrm>
          <a:prstGeom prst="rect">
            <a:avLst/>
          </a:prstGeom>
          <a:solidFill>
            <a:srgbClr val="E8EED8"/>
          </a:solidFill>
          <a:ln>
            <a:solidFill>
              <a:srgbClr val="5EC457"/>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base" latinLnBrk="0" hangingPunct="1">
              <a:lnSpc>
                <a:spcPct val="100000"/>
              </a:lnSpc>
              <a:spcBef>
                <a:spcPts val="0"/>
              </a:spcBef>
              <a:spcAft>
                <a:spcPts val="1200"/>
              </a:spcAft>
              <a:buClr>
                <a:srgbClr val="00B050"/>
              </a:buClr>
              <a:buSzTx/>
              <a:buFontTx/>
              <a:buNone/>
              <a:tabLst/>
              <a:defRPr/>
            </a:pPr>
            <a:r>
              <a:rPr kumimoji="0" lang="en-US" sz="1600" b="0" i="0" u="none" strike="noStrike" kern="1200" cap="none" spc="0" normalizeH="0" baseline="0" noProof="0" dirty="0">
                <a:ln>
                  <a:noFill/>
                </a:ln>
                <a:solidFill>
                  <a:srgbClr val="000000"/>
                </a:solidFill>
                <a:effectLst/>
                <a:uLnTx/>
                <a:uFillTx/>
                <a:latin typeface="Verdana"/>
                <a:ea typeface="+mn-ea"/>
                <a:cs typeface="+mn-cs"/>
              </a:rPr>
              <a:t>	</a:t>
            </a:r>
            <a:r>
              <a:rPr kumimoji="0" lang="en-US" sz="1600" b="1" i="0" u="none" strike="noStrike" kern="1200" cap="none" spc="0" normalizeH="0" baseline="0" noProof="0" dirty="0">
                <a:ln>
                  <a:noFill/>
                </a:ln>
                <a:solidFill>
                  <a:srgbClr val="000000"/>
                </a:solidFill>
                <a:effectLst/>
                <a:uLnTx/>
                <a:uFillTx/>
                <a:latin typeface="Verdana"/>
                <a:ea typeface="+mn-ea"/>
                <a:cs typeface="+mn-cs"/>
              </a:rPr>
              <a:t>Fostering	transparency </a:t>
            </a:r>
            <a:r>
              <a:rPr kumimoji="0" lang="en-US" sz="1600" b="0" i="0" u="none" strike="noStrike" kern="1200" cap="none" spc="0" normalizeH="0" baseline="0" noProof="0" dirty="0">
                <a:ln>
                  <a:noFill/>
                </a:ln>
                <a:solidFill>
                  <a:srgbClr val="000000"/>
                </a:solidFill>
                <a:effectLst/>
                <a:uLnTx/>
                <a:uFillTx/>
                <a:latin typeface="Verdana"/>
                <a:ea typeface="+mn-ea"/>
                <a:cs typeface="+mn-cs"/>
              </a:rPr>
              <a:t>and 	</a:t>
            </a:r>
            <a:r>
              <a:rPr kumimoji="0" lang="en-US" sz="1600" b="1" i="0" u="none" strike="noStrike" kern="1200" cap="none" spc="0" normalizeH="0" baseline="0" noProof="0" dirty="0">
                <a:ln>
                  <a:noFill/>
                </a:ln>
                <a:solidFill>
                  <a:srgbClr val="000000"/>
                </a:solidFill>
                <a:effectLst/>
                <a:uLnTx/>
                <a:uFillTx/>
                <a:latin typeface="Verdana"/>
                <a:ea typeface="+mn-ea"/>
                <a:cs typeface="+mn-cs"/>
              </a:rPr>
              <a:t>Long-termism</a:t>
            </a:r>
            <a:endParaRPr kumimoji="0" lang="it-IT" sz="1600" b="1" i="0" u="none" strike="noStrike" kern="1200" cap="none" spc="0" normalizeH="0" baseline="0" noProof="0" dirty="0">
              <a:ln>
                <a:noFill/>
              </a:ln>
              <a:solidFill>
                <a:srgbClr val="000000"/>
              </a:solidFill>
              <a:effectLst/>
              <a:uLnTx/>
              <a:uFillTx/>
              <a:latin typeface="Verdana"/>
              <a:ea typeface="+mn-ea"/>
              <a:cs typeface="+mn-cs"/>
            </a:endParaRPr>
          </a:p>
        </p:txBody>
      </p:sp>
      <p:sp>
        <p:nvSpPr>
          <p:cNvPr id="70" name="Oval 4">
            <a:extLst>
              <a:ext uri="{FF2B5EF4-FFF2-40B4-BE49-F238E27FC236}">
                <a16:creationId xmlns:a16="http://schemas.microsoft.com/office/drawing/2014/main" id="{18A0C4F0-AFDC-4315-9D24-F868E3DEC612}"/>
              </a:ext>
            </a:extLst>
          </p:cNvPr>
          <p:cNvSpPr/>
          <p:nvPr/>
        </p:nvSpPr>
        <p:spPr>
          <a:xfrm>
            <a:off x="8320345" y="1409172"/>
            <a:ext cx="436492" cy="364579"/>
          </a:xfrm>
          <a:prstGeom prst="ellipse">
            <a:avLst/>
          </a:prstGeom>
          <a:solidFill>
            <a:srgbClr val="DCE8B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a:ea typeface="+mn-ea"/>
                <a:cs typeface="+mn-cs"/>
              </a:rPr>
              <a:t>3</a:t>
            </a:r>
          </a:p>
        </p:txBody>
      </p:sp>
      <p:pic>
        <p:nvPicPr>
          <p:cNvPr id="72" name="Picture 6" descr="https://static.thenounproject.com/png/148495-200.png">
            <a:extLst>
              <a:ext uri="{FF2B5EF4-FFF2-40B4-BE49-F238E27FC236}">
                <a16:creationId xmlns:a16="http://schemas.microsoft.com/office/drawing/2014/main" id="{52C567DE-FECB-4969-B1AC-BF3681B549B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7368" y="1340768"/>
            <a:ext cx="900967" cy="900967"/>
          </a:xfrm>
          <a:prstGeom prst="rect">
            <a:avLst/>
          </a:prstGeom>
          <a:noFill/>
          <a:extLst>
            <a:ext uri="{909E8E84-426E-40DD-AFC4-6F175D3DCCD1}">
              <a14:hiddenFill xmlns:a14="http://schemas.microsoft.com/office/drawing/2010/main">
                <a:solidFill>
                  <a:srgbClr val="FFFFFF"/>
                </a:solidFill>
              </a14:hiddenFill>
            </a:ext>
          </a:extLst>
        </p:spPr>
      </p:pic>
      <p:sp>
        <p:nvSpPr>
          <p:cNvPr id="75" name="Oval 4">
            <a:extLst>
              <a:ext uri="{FF2B5EF4-FFF2-40B4-BE49-F238E27FC236}">
                <a16:creationId xmlns:a16="http://schemas.microsoft.com/office/drawing/2014/main" id="{01C68B34-B172-4750-B97F-56DF2E20A230}"/>
              </a:ext>
            </a:extLst>
          </p:cNvPr>
          <p:cNvSpPr/>
          <p:nvPr/>
        </p:nvSpPr>
        <p:spPr>
          <a:xfrm>
            <a:off x="197890" y="1370433"/>
            <a:ext cx="436492" cy="364579"/>
          </a:xfrm>
          <a:prstGeom prst="ellipse">
            <a:avLst/>
          </a:prstGeom>
          <a:solidFill>
            <a:srgbClr val="DCE8B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a:ea typeface="+mn-ea"/>
                <a:cs typeface="+mn-cs"/>
              </a:rPr>
              <a:t>1</a:t>
            </a:r>
          </a:p>
        </p:txBody>
      </p:sp>
      <p:pic>
        <p:nvPicPr>
          <p:cNvPr id="76" name="Picture 8" descr="https://static.thenounproject.com/png/1978454-200.png">
            <a:extLst>
              <a:ext uri="{FF2B5EF4-FFF2-40B4-BE49-F238E27FC236}">
                <a16:creationId xmlns:a16="http://schemas.microsoft.com/office/drawing/2014/main" id="{9194C419-FA51-4C3B-952E-D60663FDAA5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672671" y="1568832"/>
            <a:ext cx="542401" cy="542401"/>
          </a:xfrm>
          <a:prstGeom prst="rect">
            <a:avLst/>
          </a:prstGeom>
          <a:noFill/>
          <a:extLst>
            <a:ext uri="{909E8E84-426E-40DD-AFC4-6F175D3DCCD1}">
              <a14:hiddenFill xmlns:a14="http://schemas.microsoft.com/office/drawing/2010/main">
                <a:solidFill>
                  <a:srgbClr val="FFFFFF"/>
                </a:solidFill>
              </a14:hiddenFill>
            </a:ext>
          </a:extLst>
        </p:spPr>
      </p:pic>
      <p:sp>
        <p:nvSpPr>
          <p:cNvPr id="77" name="Oval 4">
            <a:extLst>
              <a:ext uri="{FF2B5EF4-FFF2-40B4-BE49-F238E27FC236}">
                <a16:creationId xmlns:a16="http://schemas.microsoft.com/office/drawing/2014/main" id="{AF1AC585-38A9-4656-AFE4-79C398637B34}"/>
              </a:ext>
            </a:extLst>
          </p:cNvPr>
          <p:cNvSpPr/>
          <p:nvPr/>
        </p:nvSpPr>
        <p:spPr>
          <a:xfrm>
            <a:off x="4323384" y="1405580"/>
            <a:ext cx="436492" cy="364579"/>
          </a:xfrm>
          <a:prstGeom prst="ellipse">
            <a:avLst/>
          </a:prstGeom>
          <a:solidFill>
            <a:srgbClr val="DCE8B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000000"/>
                </a:solidFill>
                <a:effectLst/>
                <a:uLnTx/>
                <a:uFillTx/>
                <a:latin typeface="Verdana"/>
                <a:ea typeface="+mn-ea"/>
                <a:cs typeface="+mn-cs"/>
              </a:rPr>
              <a:t>2</a:t>
            </a:r>
          </a:p>
        </p:txBody>
      </p:sp>
      <p:pic>
        <p:nvPicPr>
          <p:cNvPr id="78" name="Picture 14" descr="https://static.thenounproject.com/png/1236139-200.png">
            <a:extLst>
              <a:ext uri="{FF2B5EF4-FFF2-40B4-BE49-F238E27FC236}">
                <a16:creationId xmlns:a16="http://schemas.microsoft.com/office/drawing/2014/main" id="{74B6BF72-C2C8-4085-AA1D-FA9E721F5FA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643528" y="1537200"/>
            <a:ext cx="594610" cy="594610"/>
          </a:xfrm>
          <a:prstGeom prst="rect">
            <a:avLst/>
          </a:prstGeom>
          <a:noFill/>
          <a:extLst>
            <a:ext uri="{909E8E84-426E-40DD-AFC4-6F175D3DCCD1}">
              <a14:hiddenFill xmlns:a14="http://schemas.microsoft.com/office/drawing/2010/main">
                <a:solidFill>
                  <a:srgbClr val="FFFFFF"/>
                </a:solidFill>
              </a14:hiddenFill>
            </a:ext>
          </a:extLst>
        </p:spPr>
      </p:pic>
      <p:sp>
        <p:nvSpPr>
          <p:cNvPr id="80" name="Isosceles Triangle 42">
            <a:extLst>
              <a:ext uri="{FF2B5EF4-FFF2-40B4-BE49-F238E27FC236}">
                <a16:creationId xmlns:a16="http://schemas.microsoft.com/office/drawing/2014/main" id="{EDCEB1C7-879E-4515-AA14-71DFA18436E6}"/>
              </a:ext>
            </a:extLst>
          </p:cNvPr>
          <p:cNvSpPr/>
          <p:nvPr/>
        </p:nvSpPr>
        <p:spPr>
          <a:xfrm rot="10800000" flipV="1">
            <a:off x="495337" y="2324951"/>
            <a:ext cx="11229772" cy="167944"/>
          </a:xfrm>
          <a:prstGeom prst="triangle">
            <a:avLst/>
          </a:prstGeom>
          <a:solidFill>
            <a:srgbClr val="004494"/>
          </a:solid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600" b="1" i="0" u="none" strike="noStrike" kern="1200" cap="none" spc="0" normalizeH="0" baseline="0" noProof="0" dirty="0">
              <a:ln>
                <a:noFill/>
              </a:ln>
              <a:solidFill>
                <a:srgbClr val="FFFFFF"/>
              </a:solidFill>
              <a:effectLst/>
              <a:uLnTx/>
              <a:uFillTx/>
              <a:latin typeface="Verdana"/>
              <a:ea typeface="+mn-ea"/>
              <a:cs typeface="+mn-cs"/>
            </a:endParaRPr>
          </a:p>
        </p:txBody>
      </p:sp>
      <p:sp>
        <p:nvSpPr>
          <p:cNvPr id="42" name="TextBox 6">
            <a:extLst>
              <a:ext uri="{FF2B5EF4-FFF2-40B4-BE49-F238E27FC236}">
                <a16:creationId xmlns:a16="http://schemas.microsoft.com/office/drawing/2014/main" id="{AD4F3A3C-AC2E-41F6-BC9A-02FC42008F8D}"/>
              </a:ext>
            </a:extLst>
          </p:cNvPr>
          <p:cNvSpPr txBox="1"/>
          <p:nvPr/>
        </p:nvSpPr>
        <p:spPr>
          <a:xfrm>
            <a:off x="169078" y="6325870"/>
            <a:ext cx="7510778" cy="25391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50" b="0" i="1" u="none" strike="noStrike" kern="1200" cap="none" spc="0" normalizeH="0" baseline="0" noProof="0" dirty="0">
                <a:ln>
                  <a:noFill/>
                </a:ln>
                <a:solidFill>
                  <a:srgbClr val="000000"/>
                </a:solidFill>
                <a:effectLst/>
                <a:uLnTx/>
                <a:uFillTx/>
                <a:latin typeface="Verdana" pitchFamily="34" charset="0"/>
                <a:ea typeface="+mn-ea"/>
                <a:cs typeface="+mn-cs"/>
              </a:rPr>
              <a:t>Source: </a:t>
            </a:r>
            <a:r>
              <a:rPr kumimoji="0" lang="de-DE" sz="1050" b="0" i="1" u="none" strike="noStrike" kern="1200" cap="none" spc="0" normalizeH="0" baseline="0" noProof="0" dirty="0">
                <a:ln>
                  <a:noFill/>
                </a:ln>
                <a:solidFill>
                  <a:srgbClr val="000000"/>
                </a:solidFill>
                <a:effectLst/>
                <a:uLnTx/>
                <a:uFillTx/>
                <a:latin typeface="Verdana" pitchFamily="34" charset="0"/>
                <a:ea typeface="+mn-ea"/>
                <a:cs typeface="+mn-cs"/>
                <a:hlinkClick r:id="rId12"/>
              </a:rPr>
              <a:t>European </a:t>
            </a:r>
            <a:r>
              <a:rPr kumimoji="0" lang="de-DE" sz="1050" b="0" i="1" u="none" strike="noStrike" kern="1200" cap="none" spc="0" normalizeH="0" baseline="0" noProof="0" dirty="0" err="1">
                <a:ln>
                  <a:noFill/>
                </a:ln>
                <a:solidFill>
                  <a:srgbClr val="000000"/>
                </a:solidFill>
                <a:effectLst/>
                <a:uLnTx/>
                <a:uFillTx/>
                <a:latin typeface="Verdana" pitchFamily="34" charset="0"/>
                <a:ea typeface="+mn-ea"/>
                <a:cs typeface="+mn-cs"/>
                <a:hlinkClick r:id="rId12"/>
              </a:rPr>
              <a:t>Commission</a:t>
            </a:r>
            <a:r>
              <a:rPr kumimoji="0" lang="de-DE" sz="1050" b="0" i="1" u="none" strike="noStrike" kern="1200" cap="none" spc="0" normalizeH="0" baseline="0" noProof="0" dirty="0">
                <a:ln>
                  <a:noFill/>
                </a:ln>
                <a:solidFill>
                  <a:srgbClr val="000000"/>
                </a:solidFill>
                <a:effectLst/>
                <a:uLnTx/>
                <a:uFillTx/>
                <a:latin typeface="Verdana" pitchFamily="34" charset="0"/>
                <a:ea typeface="+mn-ea"/>
                <a:cs typeface="+mn-cs"/>
                <a:hlinkClick r:id="rId12"/>
              </a:rPr>
              <a:t>: Action Plan on Financing </a:t>
            </a:r>
            <a:r>
              <a:rPr kumimoji="0" lang="de-DE" sz="1050" b="0" i="1" u="none" strike="noStrike" kern="1200" cap="none" spc="0" normalizeH="0" baseline="0" noProof="0" dirty="0" err="1">
                <a:ln>
                  <a:noFill/>
                </a:ln>
                <a:solidFill>
                  <a:srgbClr val="000000"/>
                </a:solidFill>
                <a:effectLst/>
                <a:uLnTx/>
                <a:uFillTx/>
                <a:latin typeface="Verdana" pitchFamily="34" charset="0"/>
                <a:ea typeface="+mn-ea"/>
                <a:cs typeface="+mn-cs"/>
                <a:hlinkClick r:id="rId12"/>
              </a:rPr>
              <a:t>Sustainable</a:t>
            </a:r>
            <a:r>
              <a:rPr kumimoji="0" lang="de-DE" sz="1050" b="0" i="1" u="none" strike="noStrike" kern="1200" cap="none" spc="0" normalizeH="0" baseline="0" noProof="0" dirty="0">
                <a:ln>
                  <a:noFill/>
                </a:ln>
                <a:solidFill>
                  <a:srgbClr val="000000"/>
                </a:solidFill>
                <a:effectLst/>
                <a:uLnTx/>
                <a:uFillTx/>
                <a:latin typeface="Verdana" pitchFamily="34" charset="0"/>
                <a:ea typeface="+mn-ea"/>
                <a:cs typeface="+mn-cs"/>
                <a:hlinkClick r:id="rId12"/>
              </a:rPr>
              <a:t> Growth (2018)</a:t>
            </a:r>
            <a:r>
              <a:rPr kumimoji="0" lang="de-DE" sz="1050" b="0" i="1" u="none" strike="noStrike" kern="1200" cap="none" spc="0" normalizeH="0" baseline="0" noProof="0" dirty="0">
                <a:ln>
                  <a:noFill/>
                </a:ln>
                <a:solidFill>
                  <a:srgbClr val="000000"/>
                </a:solidFill>
                <a:effectLst/>
                <a:uLnTx/>
                <a:uFillTx/>
                <a:latin typeface="Verdana" pitchFamily="34" charset="0"/>
                <a:ea typeface="+mn-ea"/>
                <a:cs typeface="+mn-cs"/>
              </a:rPr>
              <a:t>.</a:t>
            </a:r>
          </a:p>
        </p:txBody>
      </p:sp>
      <p:grpSp>
        <p:nvGrpSpPr>
          <p:cNvPr id="2" name="Group 1"/>
          <p:cNvGrpSpPr/>
          <p:nvPr/>
        </p:nvGrpSpPr>
        <p:grpSpPr>
          <a:xfrm>
            <a:off x="5620690" y="2784019"/>
            <a:ext cx="4713936" cy="3122948"/>
            <a:chOff x="7219323" y="2670290"/>
            <a:chExt cx="3658584" cy="3122948"/>
          </a:xfrm>
        </p:grpSpPr>
        <p:grpSp>
          <p:nvGrpSpPr>
            <p:cNvPr id="83" name="Gruppieren 20">
              <a:extLst>
                <a:ext uri="{FF2B5EF4-FFF2-40B4-BE49-F238E27FC236}">
                  <a16:creationId xmlns:a16="http://schemas.microsoft.com/office/drawing/2014/main" id="{222FA8B8-9FEC-4D3A-BBDF-5507C9E2A021}"/>
                </a:ext>
              </a:extLst>
            </p:cNvPr>
            <p:cNvGrpSpPr/>
            <p:nvPr/>
          </p:nvGrpSpPr>
          <p:grpSpPr>
            <a:xfrm>
              <a:off x="7225902" y="2670290"/>
              <a:ext cx="3652005" cy="701976"/>
              <a:chOff x="486569" y="3305441"/>
              <a:chExt cx="4255425" cy="731707"/>
            </a:xfrm>
          </p:grpSpPr>
          <p:sp>
            <p:nvSpPr>
              <p:cNvPr id="84" name="Rechteck 15">
                <a:extLst>
                  <a:ext uri="{FF2B5EF4-FFF2-40B4-BE49-F238E27FC236}">
                    <a16:creationId xmlns:a16="http://schemas.microsoft.com/office/drawing/2014/main" id="{F5A8D0EE-338E-41B4-A965-423ADB742370}"/>
                  </a:ext>
                </a:extLst>
              </p:cNvPr>
              <p:cNvSpPr/>
              <p:nvPr/>
            </p:nvSpPr>
            <p:spPr>
              <a:xfrm>
                <a:off x="486569" y="3305441"/>
                <a:ext cx="4255425" cy="560117"/>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85" name="Textfeld 18">
                <a:extLst>
                  <a:ext uri="{FF2B5EF4-FFF2-40B4-BE49-F238E27FC236}">
                    <a16:creationId xmlns:a16="http://schemas.microsoft.com/office/drawing/2014/main" id="{4D2DEE2D-40C5-4F01-BAEB-1B2A8C565A63}"/>
                  </a:ext>
                </a:extLst>
              </p:cNvPr>
              <p:cNvSpPr txBox="1"/>
              <p:nvPr/>
            </p:nvSpPr>
            <p:spPr>
              <a:xfrm>
                <a:off x="1308679" y="3345708"/>
                <a:ext cx="3214413" cy="69144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400" b="1" i="0" u="none" strike="noStrike" kern="1200" cap="none" spc="0" normalizeH="0" baseline="0" noProof="0" dirty="0" err="1">
                    <a:ln>
                      <a:noFill/>
                    </a:ln>
                    <a:solidFill>
                      <a:srgbClr val="000000"/>
                    </a:solidFill>
                    <a:effectLst/>
                    <a:uLnTx/>
                    <a:uFillTx/>
                    <a:latin typeface="Verdana" pitchFamily="34" charset="0"/>
                    <a:ea typeface="+mn-ea"/>
                    <a:cs typeface="+mn-cs"/>
                  </a:rPr>
                  <a:t>Integrate</a:t>
                </a:r>
                <a:r>
                  <a:rPr kumimoji="0" lang="de-DE" sz="1400" b="1" i="0" u="none" strike="noStrike" kern="1200" cap="none" spc="0" normalizeH="0" baseline="0" noProof="0" dirty="0">
                    <a:ln>
                      <a:noFill/>
                    </a:ln>
                    <a:solidFill>
                      <a:srgbClr val="000000"/>
                    </a:solidFill>
                    <a:effectLst/>
                    <a:uLnTx/>
                    <a:uFillTx/>
                    <a:latin typeface="Verdana" pitchFamily="34" charset="0"/>
                    <a:ea typeface="+mn-ea"/>
                    <a:cs typeface="+mn-cs"/>
                  </a:rPr>
                  <a:t> ESG in Ratings </a:t>
                </a:r>
                <a:r>
                  <a:rPr kumimoji="0" lang="de-DE" sz="1400" b="1" i="0" u="none" strike="noStrike" kern="1200" cap="none" spc="0" normalizeH="0" baseline="0" noProof="0" dirty="0" err="1">
                    <a:ln>
                      <a:noFill/>
                    </a:ln>
                    <a:solidFill>
                      <a:srgbClr val="000000"/>
                    </a:solidFill>
                    <a:effectLst/>
                    <a:uLnTx/>
                    <a:uFillTx/>
                    <a:latin typeface="Verdana" pitchFamily="34" charset="0"/>
                    <a:ea typeface="+mn-ea"/>
                    <a:cs typeface="+mn-cs"/>
                  </a:rPr>
                  <a:t>and</a:t>
                </a:r>
                <a:r>
                  <a:rPr kumimoji="0" lang="de-DE" sz="1400" b="1" i="0" u="none" strike="noStrike" kern="1200" cap="none" spc="0" normalizeH="0" baseline="0" noProof="0" dirty="0">
                    <a:ln>
                      <a:noFill/>
                    </a:ln>
                    <a:solidFill>
                      <a:srgbClr val="000000"/>
                    </a:solidFill>
                    <a:effectLst/>
                    <a:uLnTx/>
                    <a:uFillTx/>
                    <a:latin typeface="Verdana" pitchFamily="34" charset="0"/>
                    <a:ea typeface="+mn-ea"/>
                    <a:cs typeface="+mn-cs"/>
                  </a:rPr>
                  <a:t> Market Research</a:t>
                </a:r>
              </a:p>
            </p:txBody>
          </p:sp>
        </p:grpSp>
        <p:sp>
          <p:nvSpPr>
            <p:cNvPr id="86" name="Rechteck 17">
              <a:extLst>
                <a:ext uri="{FF2B5EF4-FFF2-40B4-BE49-F238E27FC236}">
                  <a16:creationId xmlns:a16="http://schemas.microsoft.com/office/drawing/2014/main" id="{8E22A494-FE2A-4355-95D0-81BA3A282C70}"/>
                </a:ext>
              </a:extLst>
            </p:cNvPr>
            <p:cNvSpPr/>
            <p:nvPr/>
          </p:nvSpPr>
          <p:spPr>
            <a:xfrm>
              <a:off x="7225901" y="3267358"/>
              <a:ext cx="3652005" cy="557061"/>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87" name="Textfeld 26">
              <a:extLst>
                <a:ext uri="{FF2B5EF4-FFF2-40B4-BE49-F238E27FC236}">
                  <a16:creationId xmlns:a16="http://schemas.microsoft.com/office/drawing/2014/main" id="{3D1123F8-7785-4895-A628-A8DD78892F52}"/>
                </a:ext>
              </a:extLst>
            </p:cNvPr>
            <p:cNvSpPr txBox="1"/>
            <p:nvPr/>
          </p:nvSpPr>
          <p:spPr>
            <a:xfrm>
              <a:off x="7928402" y="3323241"/>
              <a:ext cx="2628100"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88AC2E"/>
                  </a:solidFill>
                  <a:effectLst/>
                  <a:uLnTx/>
                  <a:uFillTx/>
                  <a:latin typeface="Verdana" pitchFamily="34" charset="0"/>
                  <a:ea typeface="+mn-ea"/>
                  <a:cs typeface="+mn-cs"/>
                </a:rPr>
                <a:t>Clarify institutional investors and asset managers duties</a:t>
              </a:r>
            </a:p>
          </p:txBody>
        </p:sp>
        <p:sp>
          <p:nvSpPr>
            <p:cNvPr id="88" name="Rechteck 62">
              <a:extLst>
                <a:ext uri="{FF2B5EF4-FFF2-40B4-BE49-F238E27FC236}">
                  <a16:creationId xmlns:a16="http://schemas.microsoft.com/office/drawing/2014/main" id="{5FD52E70-DA58-455A-9971-4B590EF9131E}"/>
                </a:ext>
              </a:extLst>
            </p:cNvPr>
            <p:cNvSpPr/>
            <p:nvPr/>
          </p:nvSpPr>
          <p:spPr>
            <a:xfrm>
              <a:off x="7225901" y="3940012"/>
              <a:ext cx="3652003" cy="564994"/>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89" name="Rechteck 66">
              <a:extLst>
                <a:ext uri="{FF2B5EF4-FFF2-40B4-BE49-F238E27FC236}">
                  <a16:creationId xmlns:a16="http://schemas.microsoft.com/office/drawing/2014/main" id="{5BA34F47-4594-4131-910F-D4DF7825528D}"/>
                </a:ext>
              </a:extLst>
            </p:cNvPr>
            <p:cNvSpPr/>
            <p:nvPr/>
          </p:nvSpPr>
          <p:spPr>
            <a:xfrm>
              <a:off x="7219323" y="4573975"/>
              <a:ext cx="3658581" cy="583220"/>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90" name="Textfeld 68">
              <a:extLst>
                <a:ext uri="{FF2B5EF4-FFF2-40B4-BE49-F238E27FC236}">
                  <a16:creationId xmlns:a16="http://schemas.microsoft.com/office/drawing/2014/main" id="{56E8643A-2CD6-46C4-ABB4-5E5D3144F5BB}"/>
                </a:ext>
              </a:extLst>
            </p:cNvPr>
            <p:cNvSpPr txBox="1"/>
            <p:nvPr/>
          </p:nvSpPr>
          <p:spPr>
            <a:xfrm>
              <a:off x="7947580" y="3981786"/>
              <a:ext cx="2608923"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Verdana" pitchFamily="34" charset="0"/>
                  <a:ea typeface="+mn-ea"/>
                  <a:cs typeface="+mn-cs"/>
                </a:rPr>
                <a:t>Incorporate sustainability in prudential requirements</a:t>
              </a:r>
            </a:p>
          </p:txBody>
        </p:sp>
        <p:sp>
          <p:nvSpPr>
            <p:cNvPr id="91" name="Rechteck 70">
              <a:extLst>
                <a:ext uri="{FF2B5EF4-FFF2-40B4-BE49-F238E27FC236}">
                  <a16:creationId xmlns:a16="http://schemas.microsoft.com/office/drawing/2014/main" id="{D7569622-2362-4BFD-82D9-E7AFB62452A9}"/>
                </a:ext>
              </a:extLst>
            </p:cNvPr>
            <p:cNvSpPr/>
            <p:nvPr/>
          </p:nvSpPr>
          <p:spPr>
            <a:xfrm>
              <a:off x="7219323" y="5233631"/>
              <a:ext cx="3658581" cy="546003"/>
            </a:xfrm>
            <a:prstGeom prst="rect">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dirty="0">
                <a:ln>
                  <a:noFill/>
                </a:ln>
                <a:solidFill>
                  <a:srgbClr val="000000"/>
                </a:solidFill>
                <a:effectLst/>
                <a:uLnTx/>
                <a:uFillTx/>
                <a:latin typeface="Verdana"/>
                <a:ea typeface="+mn-ea"/>
                <a:cs typeface="+mn-cs"/>
              </a:endParaRPr>
            </a:p>
          </p:txBody>
        </p:sp>
        <p:sp>
          <p:nvSpPr>
            <p:cNvPr id="92" name="Textfeld 72">
              <a:extLst>
                <a:ext uri="{FF2B5EF4-FFF2-40B4-BE49-F238E27FC236}">
                  <a16:creationId xmlns:a16="http://schemas.microsoft.com/office/drawing/2014/main" id="{A846E5F5-6C22-448B-BFC9-D34A07C44573}"/>
                </a:ext>
              </a:extLst>
            </p:cNvPr>
            <p:cNvSpPr txBox="1"/>
            <p:nvPr/>
          </p:nvSpPr>
          <p:spPr>
            <a:xfrm>
              <a:off x="7947579" y="5270018"/>
              <a:ext cx="2608923"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Verdana" pitchFamily="34" charset="0"/>
                  <a:ea typeface="+mn-ea"/>
                  <a:cs typeface="+mn-cs"/>
                </a:rPr>
                <a:t>Foster Sustainable Corporate Governance</a:t>
              </a:r>
            </a:p>
          </p:txBody>
        </p:sp>
        <p:sp>
          <p:nvSpPr>
            <p:cNvPr id="93" name="Textfeld 64">
              <a:extLst>
                <a:ext uri="{FF2B5EF4-FFF2-40B4-BE49-F238E27FC236}">
                  <a16:creationId xmlns:a16="http://schemas.microsoft.com/office/drawing/2014/main" id="{F5A41C9D-8BF9-446F-B14F-143186F465F0}"/>
                </a:ext>
              </a:extLst>
            </p:cNvPr>
            <p:cNvSpPr txBox="1"/>
            <p:nvPr/>
          </p:nvSpPr>
          <p:spPr>
            <a:xfrm>
              <a:off x="7947579" y="4626565"/>
              <a:ext cx="2390671"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88AC2E"/>
                  </a:solidFill>
                  <a:effectLst/>
                  <a:uLnTx/>
                  <a:uFillTx/>
                  <a:latin typeface="Verdana" pitchFamily="34" charset="0"/>
                  <a:ea typeface="+mn-ea"/>
                  <a:cs typeface="+mn-cs"/>
                </a:rPr>
                <a:t>Strengthen Sustainability Disclosure &amp; Accounting</a:t>
              </a:r>
            </a:p>
          </p:txBody>
        </p:sp>
      </p:grpSp>
      <p:sp>
        <p:nvSpPr>
          <p:cNvPr id="44" name="Oval 12">
            <a:extLst>
              <a:ext uri="{FF2B5EF4-FFF2-40B4-BE49-F238E27FC236}">
                <a16:creationId xmlns:a16="http://schemas.microsoft.com/office/drawing/2014/main" id="{A2A7C09B-A164-46FF-B870-6C4CDEA4BABB}"/>
              </a:ext>
            </a:extLst>
          </p:cNvPr>
          <p:cNvSpPr/>
          <p:nvPr/>
        </p:nvSpPr>
        <p:spPr bwMode="ltGray">
          <a:xfrm>
            <a:off x="5545073" y="3412285"/>
            <a:ext cx="261885" cy="231069"/>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7</a:t>
            </a:r>
          </a:p>
        </p:txBody>
      </p:sp>
      <p:sp>
        <p:nvSpPr>
          <p:cNvPr id="53" name="Oval 12">
            <a:extLst>
              <a:ext uri="{FF2B5EF4-FFF2-40B4-BE49-F238E27FC236}">
                <a16:creationId xmlns:a16="http://schemas.microsoft.com/office/drawing/2014/main" id="{E61E7895-0A83-4669-9C1E-95D67C78D1B4}"/>
              </a:ext>
            </a:extLst>
          </p:cNvPr>
          <p:cNvSpPr/>
          <p:nvPr/>
        </p:nvSpPr>
        <p:spPr bwMode="ltGray">
          <a:xfrm>
            <a:off x="5519127" y="4646937"/>
            <a:ext cx="261885" cy="256922"/>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9</a:t>
            </a:r>
          </a:p>
        </p:txBody>
      </p:sp>
      <p:grpSp>
        <p:nvGrpSpPr>
          <p:cNvPr id="55" name="Gruppieren 74">
            <a:extLst>
              <a:ext uri="{FF2B5EF4-FFF2-40B4-BE49-F238E27FC236}">
                <a16:creationId xmlns:a16="http://schemas.microsoft.com/office/drawing/2014/main" id="{9E342340-E491-4530-A7B3-87101DFB6160}"/>
              </a:ext>
            </a:extLst>
          </p:cNvPr>
          <p:cNvGrpSpPr/>
          <p:nvPr/>
        </p:nvGrpSpPr>
        <p:grpSpPr>
          <a:xfrm>
            <a:off x="5905187" y="3467853"/>
            <a:ext cx="488095" cy="394876"/>
            <a:chOff x="4871864" y="4077072"/>
            <a:chExt cx="504056" cy="458580"/>
          </a:xfrm>
        </p:grpSpPr>
        <p:pic>
          <p:nvPicPr>
            <p:cNvPr id="56" name="Picture 22" descr="https://static.thenounproject.com/png/885619-200.png">
              <a:extLst>
                <a:ext uri="{FF2B5EF4-FFF2-40B4-BE49-F238E27FC236}">
                  <a16:creationId xmlns:a16="http://schemas.microsoft.com/office/drawing/2014/main" id="{411F7918-63AD-4224-B2DE-8D9190FE7C12}"/>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871864" y="4149080"/>
              <a:ext cx="386572" cy="38657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22" descr="https://static.thenounproject.com/png/885619-200.png">
              <a:extLst>
                <a:ext uri="{FF2B5EF4-FFF2-40B4-BE49-F238E27FC236}">
                  <a16:creationId xmlns:a16="http://schemas.microsoft.com/office/drawing/2014/main" id="{3C5A9054-8915-4B37-AAB2-F26EDB2A5891}"/>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flipH="1">
              <a:off x="4989349" y="4077072"/>
              <a:ext cx="386571" cy="386572"/>
            </a:xfrm>
            <a:prstGeom prst="rect">
              <a:avLst/>
            </a:prstGeom>
            <a:noFill/>
            <a:extLst>
              <a:ext uri="{909E8E84-426E-40DD-AFC4-6F175D3DCCD1}">
                <a14:hiddenFill xmlns:a14="http://schemas.microsoft.com/office/drawing/2010/main">
                  <a:solidFill>
                    <a:srgbClr val="FFFFFF"/>
                  </a:solidFill>
                </a14:hiddenFill>
              </a:ext>
            </a:extLst>
          </p:spPr>
        </p:pic>
      </p:grpSp>
      <p:sp>
        <p:nvSpPr>
          <p:cNvPr id="62" name="Oval 12">
            <a:extLst>
              <a:ext uri="{FF2B5EF4-FFF2-40B4-BE49-F238E27FC236}">
                <a16:creationId xmlns:a16="http://schemas.microsoft.com/office/drawing/2014/main" id="{A2A7C09B-A164-46FF-B870-6C4CDEA4BABB}"/>
              </a:ext>
            </a:extLst>
          </p:cNvPr>
          <p:cNvSpPr/>
          <p:nvPr/>
        </p:nvSpPr>
        <p:spPr bwMode="ltGray">
          <a:xfrm>
            <a:off x="5545028" y="2711849"/>
            <a:ext cx="261885" cy="231069"/>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6</a:t>
            </a:r>
          </a:p>
        </p:txBody>
      </p:sp>
      <p:sp>
        <p:nvSpPr>
          <p:cNvPr id="79" name="Oval 12">
            <a:extLst>
              <a:ext uri="{FF2B5EF4-FFF2-40B4-BE49-F238E27FC236}">
                <a16:creationId xmlns:a16="http://schemas.microsoft.com/office/drawing/2014/main" id="{A2A7C09B-A164-46FF-B870-6C4CDEA4BABB}"/>
              </a:ext>
            </a:extLst>
          </p:cNvPr>
          <p:cNvSpPr/>
          <p:nvPr/>
        </p:nvSpPr>
        <p:spPr bwMode="ltGray">
          <a:xfrm>
            <a:off x="5519127" y="4001958"/>
            <a:ext cx="261885" cy="231069"/>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00"/>
                </a:solidFill>
                <a:effectLst/>
                <a:uLnTx/>
                <a:uFillTx/>
                <a:latin typeface="Verdana"/>
                <a:ea typeface="+mn-ea"/>
                <a:cs typeface="+mn-cs"/>
              </a:rPr>
              <a:t>8</a:t>
            </a:r>
          </a:p>
        </p:txBody>
      </p:sp>
      <p:pic>
        <p:nvPicPr>
          <p:cNvPr id="81" name="Picture 24" descr="https://static.thenounproject.com/png/207475-200.png">
            <a:extLst>
              <a:ext uri="{FF2B5EF4-FFF2-40B4-BE49-F238E27FC236}">
                <a16:creationId xmlns:a16="http://schemas.microsoft.com/office/drawing/2014/main" id="{0757C20B-A2EE-4D32-BB95-90CC2A434854}"/>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5935678" y="4824379"/>
            <a:ext cx="389676" cy="362236"/>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6" descr="https://static.thenounproject.com/png/229354-200.png">
            <a:extLst>
              <a:ext uri="{FF2B5EF4-FFF2-40B4-BE49-F238E27FC236}">
                <a16:creationId xmlns:a16="http://schemas.microsoft.com/office/drawing/2014/main" id="{0F34604D-1BE2-4A67-88E8-FACBEBD902BB}"/>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5985823" y="4149937"/>
            <a:ext cx="388713" cy="362163"/>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28" descr="https://static.thenounproject.com/png/700025-200.png">
            <a:extLst>
              <a:ext uri="{FF2B5EF4-FFF2-40B4-BE49-F238E27FC236}">
                <a16:creationId xmlns:a16="http://schemas.microsoft.com/office/drawing/2014/main" id="{2DAD1E55-D331-4B07-9092-D44003724A61}"/>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5862940" y="5392513"/>
            <a:ext cx="538262" cy="501498"/>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20" descr="https://static.thenounproject.com/png/1263343-200.png">
            <a:extLst>
              <a:ext uri="{FF2B5EF4-FFF2-40B4-BE49-F238E27FC236}">
                <a16:creationId xmlns:a16="http://schemas.microsoft.com/office/drawing/2014/main" id="{B99786FB-AB1B-47A5-A8CA-4F7B53D7D5E8}"/>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5941198" y="2922136"/>
            <a:ext cx="416075" cy="387656"/>
          </a:xfrm>
          <a:prstGeom prst="rect">
            <a:avLst/>
          </a:prstGeom>
          <a:noFill/>
          <a:extLst>
            <a:ext uri="{909E8E84-426E-40DD-AFC4-6F175D3DCCD1}">
              <a14:hiddenFill xmlns:a14="http://schemas.microsoft.com/office/drawing/2010/main">
                <a:solidFill>
                  <a:srgbClr val="FFFFFF"/>
                </a:solidFill>
              </a14:hiddenFill>
            </a:ext>
          </a:extLst>
        </p:spPr>
      </p:pic>
      <p:sp>
        <p:nvSpPr>
          <p:cNvPr id="126" name="Oval 12">
            <a:extLst>
              <a:ext uri="{FF2B5EF4-FFF2-40B4-BE49-F238E27FC236}">
                <a16:creationId xmlns:a16="http://schemas.microsoft.com/office/drawing/2014/main" id="{E61E7895-0A83-4669-9C1E-95D67C78D1B4}"/>
              </a:ext>
            </a:extLst>
          </p:cNvPr>
          <p:cNvSpPr/>
          <p:nvPr/>
        </p:nvSpPr>
        <p:spPr bwMode="ltGray">
          <a:xfrm rot="2415944">
            <a:off x="5513811" y="5340868"/>
            <a:ext cx="261885" cy="256922"/>
          </a:xfrm>
          <a:prstGeom prst="ellipse">
            <a:avLst/>
          </a:prstGeom>
          <a:solidFill>
            <a:schemeClr val="bg1">
              <a:lumMod val="85000"/>
            </a:schemeClr>
          </a:solidFill>
          <a:ln>
            <a:solidFill>
              <a:srgbClr val="133176"/>
            </a:solid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00"/>
              </a:solidFill>
              <a:effectLst/>
              <a:uLnTx/>
              <a:uFillTx/>
              <a:latin typeface="Verdana"/>
              <a:ea typeface="+mn-ea"/>
              <a:cs typeface="+mn-cs"/>
            </a:endParaRPr>
          </a:p>
        </p:txBody>
      </p:sp>
      <p:sp>
        <p:nvSpPr>
          <p:cNvPr id="61" name="TextBox 60"/>
          <p:cNvSpPr txBox="1"/>
          <p:nvPr/>
        </p:nvSpPr>
        <p:spPr>
          <a:xfrm>
            <a:off x="5462765" y="5351842"/>
            <a:ext cx="374608" cy="25391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50" b="0" i="0" u="none" strike="noStrike" kern="1200" cap="none" spc="0" normalizeH="0" baseline="0" noProof="0" dirty="0">
                <a:ln>
                  <a:noFill/>
                </a:ln>
                <a:solidFill>
                  <a:srgbClr val="000000"/>
                </a:solidFill>
                <a:effectLst/>
                <a:uLnTx/>
                <a:uFillTx/>
                <a:latin typeface="Verdana" pitchFamily="34" charset="0"/>
                <a:ea typeface="+mn-ea"/>
                <a:cs typeface="+mn-cs"/>
              </a:rPr>
              <a:t>10</a:t>
            </a:r>
          </a:p>
        </p:txBody>
      </p:sp>
    </p:spTree>
    <p:extLst>
      <p:ext uri="{BB962C8B-B14F-4D97-AF65-F5344CB8AC3E}">
        <p14:creationId xmlns:p14="http://schemas.microsoft.com/office/powerpoint/2010/main" val="687324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DC62747-B227-4530-839A-E00ECEE74EF1}"/>
              </a:ext>
            </a:extLst>
          </p:cNvPr>
          <p:cNvSpPr>
            <a:spLocks noGrp="1"/>
          </p:cNvSpPr>
          <p:nvPr>
            <p:ph type="title"/>
          </p:nvPr>
        </p:nvSpPr>
        <p:spPr>
          <a:xfrm>
            <a:off x="335360" y="260648"/>
            <a:ext cx="11593288" cy="755391"/>
          </a:xfrm>
        </p:spPr>
        <p:txBody>
          <a:bodyPr/>
          <a:lstStyle/>
          <a:p>
            <a:r>
              <a:rPr lang="de-DE" dirty="0" err="1"/>
              <a:t>Taxonomy</a:t>
            </a:r>
            <a:r>
              <a:rPr lang="de-DE" dirty="0"/>
              <a:t> legislative </a:t>
            </a:r>
            <a:r>
              <a:rPr lang="de-DE" dirty="0" err="1"/>
              <a:t>proposal</a:t>
            </a:r>
            <a:r>
              <a:rPr lang="de-DE" dirty="0"/>
              <a:t> - </a:t>
            </a:r>
            <a:r>
              <a:rPr lang="de-DE" dirty="0" err="1"/>
              <a:t>how</a:t>
            </a:r>
            <a:r>
              <a:rPr lang="de-DE" dirty="0"/>
              <a:t> </a:t>
            </a:r>
            <a:r>
              <a:rPr lang="de-DE" dirty="0" err="1"/>
              <a:t>it</a:t>
            </a:r>
            <a:r>
              <a:rPr lang="de-DE" dirty="0"/>
              <a:t> </a:t>
            </a:r>
            <a:r>
              <a:rPr lang="de-DE" dirty="0" err="1"/>
              <a:t>works</a:t>
            </a:r>
            <a:endParaRPr lang="de-DE" dirty="0"/>
          </a:p>
        </p:txBody>
      </p:sp>
      <p:sp>
        <p:nvSpPr>
          <p:cNvPr id="3" name="Rechteck 2">
            <a:extLst>
              <a:ext uri="{FF2B5EF4-FFF2-40B4-BE49-F238E27FC236}">
                <a16:creationId xmlns:a16="http://schemas.microsoft.com/office/drawing/2014/main" id="{9D86CE1F-AA08-4997-A86C-56BAC4D745C3}"/>
              </a:ext>
            </a:extLst>
          </p:cNvPr>
          <p:cNvSpPr/>
          <p:nvPr/>
        </p:nvSpPr>
        <p:spPr>
          <a:xfrm>
            <a:off x="279163" y="2336629"/>
            <a:ext cx="4168559" cy="985273"/>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Verdana"/>
                <a:ea typeface="+mn-ea"/>
                <a:cs typeface="+mn-cs"/>
              </a:rPr>
              <a:t>(a)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Substantially</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contribute</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to</a:t>
            </a:r>
            <a:r>
              <a:rPr kumimoji="0" lang="de-DE" sz="1600" b="0" i="0" u="none" strike="noStrike" kern="1200" cap="none" spc="0" normalizeH="0" baseline="0" noProof="0" dirty="0">
                <a:ln>
                  <a:noFill/>
                </a:ln>
                <a:solidFill>
                  <a:srgbClr val="FFFFFF"/>
                </a:solidFill>
                <a:effectLst/>
                <a:uLnTx/>
                <a:uFillTx/>
                <a:latin typeface="Verdana"/>
                <a:ea typeface="+mn-ea"/>
                <a:cs typeface="+mn-cs"/>
              </a:rPr>
              <a:t> at least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one</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of</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the</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six</a:t>
            </a:r>
            <a:r>
              <a:rPr kumimoji="0" lang="de-DE" sz="1600" b="0" i="0" u="none" strike="noStrike" kern="1200" cap="none" spc="0" normalizeH="0" baseline="0" noProof="0" dirty="0">
                <a:ln>
                  <a:noFill/>
                </a:ln>
                <a:solidFill>
                  <a:srgbClr val="FFFFFF"/>
                </a:solidFill>
                <a:effectLst/>
                <a:uLnTx/>
                <a:uFillTx/>
                <a:latin typeface="Verdana"/>
                <a:ea typeface="+mn-ea"/>
                <a:cs typeface="+mn-cs"/>
              </a:rPr>
              <a:t> environmental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objectives</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as</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defined</a:t>
            </a:r>
            <a:r>
              <a:rPr kumimoji="0" lang="de-DE" sz="1600" b="0" i="0" u="none" strike="noStrike" kern="1200" cap="none" spc="0" normalizeH="0" baseline="0" noProof="0" dirty="0">
                <a:ln>
                  <a:noFill/>
                </a:ln>
                <a:solidFill>
                  <a:srgbClr val="FFFFFF"/>
                </a:solidFill>
                <a:effectLst/>
                <a:uLnTx/>
                <a:uFillTx/>
                <a:latin typeface="Verdana"/>
                <a:ea typeface="+mn-ea"/>
                <a:cs typeface="+mn-cs"/>
              </a:rPr>
              <a:t> in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the</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proposed</a:t>
            </a:r>
            <a:r>
              <a:rPr kumimoji="0" lang="de-DE" sz="1600" b="0" i="0" u="none" strike="noStrike" kern="1200" cap="none" spc="0" normalizeH="0" baseline="0" noProof="0" dirty="0">
                <a:ln>
                  <a:noFill/>
                </a:ln>
                <a:solidFill>
                  <a:srgbClr val="FFFFFF"/>
                </a:solidFill>
                <a:effectLst/>
                <a:uLnTx/>
                <a:uFillTx/>
                <a:latin typeface="Verdana"/>
                <a:ea typeface="+mn-ea"/>
                <a:cs typeface="+mn-cs"/>
              </a:rPr>
              <a:t> Regulation*</a:t>
            </a:r>
          </a:p>
        </p:txBody>
      </p:sp>
      <p:sp>
        <p:nvSpPr>
          <p:cNvPr id="28" name="Rechteck 27">
            <a:extLst>
              <a:ext uri="{FF2B5EF4-FFF2-40B4-BE49-F238E27FC236}">
                <a16:creationId xmlns:a16="http://schemas.microsoft.com/office/drawing/2014/main" id="{D73F1B6B-1966-4482-AC0D-D33EF846D838}"/>
              </a:ext>
            </a:extLst>
          </p:cNvPr>
          <p:cNvSpPr/>
          <p:nvPr/>
        </p:nvSpPr>
        <p:spPr>
          <a:xfrm>
            <a:off x="4591738" y="2336629"/>
            <a:ext cx="4347198" cy="985273"/>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Verdana"/>
                <a:ea typeface="+mn-ea"/>
                <a:cs typeface="+mn-cs"/>
              </a:rPr>
              <a:t>(b) </a:t>
            </a:r>
            <a:r>
              <a:rPr kumimoji="0" lang="de-DE" sz="1600" b="1" i="0" u="none" strike="noStrike" kern="1200" cap="none" spc="0" normalizeH="0" baseline="0" noProof="0" dirty="0">
                <a:ln>
                  <a:noFill/>
                </a:ln>
                <a:solidFill>
                  <a:srgbClr val="FFFFFF"/>
                </a:solidFill>
                <a:effectLst/>
                <a:uLnTx/>
                <a:uFillTx/>
                <a:latin typeface="Verdana"/>
                <a:ea typeface="+mn-ea"/>
                <a:cs typeface="+mn-cs"/>
              </a:rPr>
              <a:t>Do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no</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significant</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harm</a:t>
            </a:r>
            <a:r>
              <a:rPr kumimoji="0" lang="de-DE" sz="1600" b="1"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to</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any</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of</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the</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other</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six</a:t>
            </a:r>
            <a:r>
              <a:rPr kumimoji="0" lang="de-DE" sz="1600" b="0" i="0" u="none" strike="noStrike" kern="1200" cap="none" spc="0" normalizeH="0" baseline="0" noProof="0" dirty="0">
                <a:ln>
                  <a:noFill/>
                </a:ln>
                <a:solidFill>
                  <a:srgbClr val="FFFFFF"/>
                </a:solidFill>
                <a:effectLst/>
                <a:uLnTx/>
                <a:uFillTx/>
                <a:latin typeface="Verdana"/>
                <a:ea typeface="+mn-ea"/>
                <a:cs typeface="+mn-cs"/>
              </a:rPr>
              <a:t> environmental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objecties</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as</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defined</a:t>
            </a:r>
            <a:r>
              <a:rPr kumimoji="0" lang="de-DE" sz="1600" b="0" i="0" u="none" strike="noStrike" kern="1200" cap="none" spc="0" normalizeH="0" baseline="0" noProof="0" dirty="0">
                <a:ln>
                  <a:noFill/>
                </a:ln>
                <a:solidFill>
                  <a:srgbClr val="FFFFFF"/>
                </a:solidFill>
                <a:effectLst/>
                <a:uLnTx/>
                <a:uFillTx/>
                <a:latin typeface="Verdana"/>
                <a:ea typeface="+mn-ea"/>
                <a:cs typeface="+mn-cs"/>
              </a:rPr>
              <a:t> in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the</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proposed</a:t>
            </a:r>
            <a:r>
              <a:rPr kumimoji="0" lang="de-DE" sz="1600" b="0" i="0" u="none" strike="noStrike" kern="1200" cap="none" spc="0" normalizeH="0" baseline="0" noProof="0" dirty="0">
                <a:ln>
                  <a:noFill/>
                </a:ln>
                <a:solidFill>
                  <a:srgbClr val="FFFFFF"/>
                </a:solidFill>
                <a:effectLst/>
                <a:uLnTx/>
                <a:uFillTx/>
                <a:latin typeface="Verdana"/>
                <a:ea typeface="+mn-ea"/>
                <a:cs typeface="+mn-cs"/>
              </a:rPr>
              <a:t> Regulation*</a:t>
            </a:r>
          </a:p>
        </p:txBody>
      </p:sp>
      <p:sp>
        <p:nvSpPr>
          <p:cNvPr id="29" name="Rechteck 28">
            <a:extLst>
              <a:ext uri="{FF2B5EF4-FFF2-40B4-BE49-F238E27FC236}">
                <a16:creationId xmlns:a16="http://schemas.microsoft.com/office/drawing/2014/main" id="{587AE87B-C384-455A-AF6E-187B52BE4E39}"/>
              </a:ext>
            </a:extLst>
          </p:cNvPr>
          <p:cNvSpPr/>
          <p:nvPr/>
        </p:nvSpPr>
        <p:spPr>
          <a:xfrm>
            <a:off x="9044771" y="2326613"/>
            <a:ext cx="2747767" cy="985273"/>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Verdana"/>
                <a:ea typeface="+mn-ea"/>
                <a:cs typeface="+mn-cs"/>
              </a:rPr>
              <a:t>(c)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Comply</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with</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minimum</a:t>
            </a:r>
            <a:endParaRPr lang="de-DE" sz="1600">
              <a:solidFill>
                <a:srgbClr val="FFFFFF"/>
              </a:solidFill>
              <a:latin typeface="Verdana"/>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safeguards</a:t>
            </a:r>
            <a:endParaRPr kumimoji="0" lang="de-DE" sz="1600" b="1" i="0" u="none" strike="noStrike" kern="1200" cap="none" spc="0" normalizeH="0" baseline="0" noProof="0" dirty="0">
              <a:ln>
                <a:noFill/>
              </a:ln>
              <a:solidFill>
                <a:srgbClr val="FFFFFF"/>
              </a:solidFill>
              <a:effectLst/>
              <a:uLnTx/>
              <a:uFillTx/>
              <a:latin typeface="Verdana"/>
              <a:ea typeface="+mn-ea"/>
              <a:cs typeface="+mn-cs"/>
            </a:endParaRPr>
          </a:p>
        </p:txBody>
      </p:sp>
      <p:sp>
        <p:nvSpPr>
          <p:cNvPr id="30" name="Rechteck 29">
            <a:extLst>
              <a:ext uri="{FF2B5EF4-FFF2-40B4-BE49-F238E27FC236}">
                <a16:creationId xmlns:a16="http://schemas.microsoft.com/office/drawing/2014/main" id="{F64A2A7D-8CAB-4B60-8085-0E2E973CC991}"/>
              </a:ext>
            </a:extLst>
          </p:cNvPr>
          <p:cNvSpPr/>
          <p:nvPr/>
        </p:nvSpPr>
        <p:spPr>
          <a:xfrm>
            <a:off x="279163" y="3937624"/>
            <a:ext cx="8659773" cy="1098965"/>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a:ln>
                  <a:noFill/>
                </a:ln>
                <a:solidFill>
                  <a:srgbClr val="FFFFFF"/>
                </a:solidFill>
                <a:effectLst/>
                <a:uLnTx/>
                <a:uFillTx/>
                <a:latin typeface="Verdana"/>
                <a:ea typeface="+mn-ea"/>
                <a:cs typeface="+mn-cs"/>
              </a:rPr>
              <a:t>(d)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Comply</a:t>
            </a:r>
            <a:r>
              <a:rPr kumimoji="0" lang="de-DE" sz="1600" b="0" i="0" u="none" strike="noStrike" kern="1200" cap="none" spc="0" normalizeH="0" baseline="0" noProof="0" dirty="0">
                <a:ln>
                  <a:noFill/>
                </a:ln>
                <a:solidFill>
                  <a:srgbClr val="FFFFFF"/>
                </a:solidFill>
                <a:effectLst/>
                <a:uLnTx/>
                <a:uFillTx/>
                <a:latin typeface="Verdana"/>
                <a:ea typeface="+mn-ea"/>
                <a:cs typeface="+mn-cs"/>
              </a:rPr>
              <a:t>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with</a:t>
            </a:r>
            <a:r>
              <a:rPr kumimoji="0" lang="de-DE" sz="1600" b="0" i="0" u="none" strike="noStrike" kern="1200" cap="none" spc="0" normalizeH="0" baseline="0" noProof="0" dirty="0">
                <a:ln>
                  <a:noFill/>
                </a:ln>
                <a:solidFill>
                  <a:srgbClr val="FFFFFF"/>
                </a:solidFill>
                <a:effectLst/>
                <a:uLnTx/>
                <a:uFillTx/>
                <a:latin typeface="Verdana"/>
                <a:ea typeface="+mn-ea"/>
                <a:cs typeface="+mn-cs"/>
              </a:rPr>
              <a:t> quantitative </a:t>
            </a:r>
            <a:r>
              <a:rPr kumimoji="0" lang="de-DE" sz="1600" b="0" i="0" u="none" strike="noStrike" kern="1200" cap="none" spc="0" normalizeH="0" baseline="0" noProof="0" dirty="0" err="1">
                <a:ln>
                  <a:noFill/>
                </a:ln>
                <a:solidFill>
                  <a:srgbClr val="FFFFFF"/>
                </a:solidFill>
                <a:effectLst/>
                <a:uLnTx/>
                <a:uFillTx/>
                <a:latin typeface="Verdana"/>
                <a:ea typeface="+mn-ea"/>
                <a:cs typeface="+mn-cs"/>
              </a:rPr>
              <a:t>or</a:t>
            </a:r>
            <a:r>
              <a:rPr kumimoji="0" lang="de-DE" sz="1600" b="0" i="0" u="none" strike="noStrike" kern="1200" cap="none" spc="0" normalizeH="0" baseline="0" noProof="0" dirty="0">
                <a:ln>
                  <a:noFill/>
                </a:ln>
                <a:solidFill>
                  <a:srgbClr val="FFFFFF"/>
                </a:solidFill>
                <a:effectLst/>
                <a:uLnTx/>
                <a:uFillTx/>
                <a:latin typeface="Verdana"/>
                <a:ea typeface="+mn-ea"/>
                <a:cs typeface="+mn-cs"/>
              </a:rPr>
              <a:t> qualitative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rgbClr val="FFFFFF"/>
                </a:solidFill>
                <a:effectLst/>
                <a:uLnTx/>
                <a:uFillTx/>
                <a:latin typeface="Verdana"/>
                <a:ea typeface="+mn-ea"/>
                <a:cs typeface="+mn-cs"/>
              </a:rPr>
              <a:t>Technical Screening </a:t>
            </a:r>
            <a:r>
              <a:rPr kumimoji="0" lang="de-DE" sz="1600" b="1" i="0" u="none" strike="noStrike" kern="1200" cap="none" spc="0" normalizeH="0" baseline="0" noProof="0" dirty="0" err="1">
                <a:ln>
                  <a:noFill/>
                </a:ln>
                <a:solidFill>
                  <a:srgbClr val="FFFFFF"/>
                </a:solidFill>
                <a:effectLst/>
                <a:uLnTx/>
                <a:uFillTx/>
                <a:latin typeface="Verdana"/>
                <a:ea typeface="+mn-ea"/>
                <a:cs typeface="+mn-cs"/>
              </a:rPr>
              <a:t>Criteria</a:t>
            </a:r>
            <a:endParaRPr kumimoji="0" lang="de-DE" sz="1600" b="1" i="0" u="none" strike="noStrike" kern="1200" cap="none" spc="0" normalizeH="0" baseline="0" noProof="0" dirty="0">
              <a:ln>
                <a:noFill/>
              </a:ln>
              <a:solidFill>
                <a:srgbClr val="FFFFFF"/>
              </a:solidFill>
              <a:effectLst/>
              <a:uLnTx/>
              <a:uFillTx/>
              <a:latin typeface="Verdana"/>
              <a:ea typeface="+mn-ea"/>
              <a:cs typeface="+mn-cs"/>
            </a:endParaRPr>
          </a:p>
        </p:txBody>
      </p:sp>
      <p:grpSp>
        <p:nvGrpSpPr>
          <p:cNvPr id="19" name="Gruppieren 18">
            <a:extLst>
              <a:ext uri="{FF2B5EF4-FFF2-40B4-BE49-F238E27FC236}">
                <a16:creationId xmlns:a16="http://schemas.microsoft.com/office/drawing/2014/main" id="{C0681DA1-EE0F-48AA-94E3-63F225080D94}"/>
              </a:ext>
            </a:extLst>
          </p:cNvPr>
          <p:cNvGrpSpPr/>
          <p:nvPr/>
        </p:nvGrpSpPr>
        <p:grpSpPr>
          <a:xfrm>
            <a:off x="4307264" y="2563736"/>
            <a:ext cx="424932" cy="351274"/>
            <a:chOff x="9699161" y="5225632"/>
            <a:chExt cx="849865" cy="795656"/>
          </a:xfrm>
          <a:solidFill>
            <a:srgbClr val="004494"/>
          </a:solidFill>
          <a:effectLst/>
        </p:grpSpPr>
        <p:sp>
          <p:nvSpPr>
            <p:cNvPr id="17" name="Rechteck: abgerundete Ecken 16">
              <a:extLst>
                <a:ext uri="{FF2B5EF4-FFF2-40B4-BE49-F238E27FC236}">
                  <a16:creationId xmlns:a16="http://schemas.microsoft.com/office/drawing/2014/main" id="{849AC230-FCBA-4A44-9CE7-4123BEF02595}"/>
                </a:ext>
              </a:extLst>
            </p:cNvPr>
            <p:cNvSpPr/>
            <p:nvPr/>
          </p:nvSpPr>
          <p:spPr>
            <a:xfrm>
              <a:off x="10056440" y="5225632"/>
              <a:ext cx="135309" cy="795656"/>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Verdana"/>
                <a:ea typeface="+mn-ea"/>
                <a:cs typeface="+mn-cs"/>
              </a:endParaRPr>
            </a:p>
          </p:txBody>
        </p:sp>
        <p:sp>
          <p:nvSpPr>
            <p:cNvPr id="45" name="Rechteck: abgerundete Ecken 44">
              <a:extLst>
                <a:ext uri="{FF2B5EF4-FFF2-40B4-BE49-F238E27FC236}">
                  <a16:creationId xmlns:a16="http://schemas.microsoft.com/office/drawing/2014/main" id="{DE689DD6-517B-49CF-9E89-30CA7628275C}"/>
                </a:ext>
              </a:extLst>
            </p:cNvPr>
            <p:cNvSpPr/>
            <p:nvPr/>
          </p:nvSpPr>
          <p:spPr>
            <a:xfrm rot="16200000">
              <a:off x="10056439" y="5194173"/>
              <a:ext cx="135309" cy="849865"/>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Verdana"/>
                <a:ea typeface="+mn-ea"/>
                <a:cs typeface="+mn-cs"/>
              </a:endParaRPr>
            </a:p>
          </p:txBody>
        </p:sp>
      </p:grpSp>
      <p:grpSp>
        <p:nvGrpSpPr>
          <p:cNvPr id="46" name="Gruppieren 45">
            <a:extLst>
              <a:ext uri="{FF2B5EF4-FFF2-40B4-BE49-F238E27FC236}">
                <a16:creationId xmlns:a16="http://schemas.microsoft.com/office/drawing/2014/main" id="{6A46C787-D907-4F2B-BF26-03C56FCA0594}"/>
              </a:ext>
            </a:extLst>
          </p:cNvPr>
          <p:cNvGrpSpPr/>
          <p:nvPr/>
        </p:nvGrpSpPr>
        <p:grpSpPr>
          <a:xfrm>
            <a:off x="8798478" y="2597550"/>
            <a:ext cx="424932" cy="351274"/>
            <a:chOff x="9699161" y="5225632"/>
            <a:chExt cx="849865" cy="795656"/>
          </a:xfrm>
          <a:solidFill>
            <a:srgbClr val="004494"/>
          </a:solidFill>
          <a:effectLst/>
        </p:grpSpPr>
        <p:sp>
          <p:nvSpPr>
            <p:cNvPr id="47" name="Rechteck: abgerundete Ecken 46">
              <a:extLst>
                <a:ext uri="{FF2B5EF4-FFF2-40B4-BE49-F238E27FC236}">
                  <a16:creationId xmlns:a16="http://schemas.microsoft.com/office/drawing/2014/main" id="{CE98AE10-D6A6-47DE-8B0D-77B8FE50BB04}"/>
                </a:ext>
              </a:extLst>
            </p:cNvPr>
            <p:cNvSpPr/>
            <p:nvPr/>
          </p:nvSpPr>
          <p:spPr>
            <a:xfrm>
              <a:off x="10056440" y="5225632"/>
              <a:ext cx="135309" cy="795656"/>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Verdana"/>
                <a:ea typeface="+mn-ea"/>
                <a:cs typeface="+mn-cs"/>
              </a:endParaRPr>
            </a:p>
          </p:txBody>
        </p:sp>
        <p:sp>
          <p:nvSpPr>
            <p:cNvPr id="48" name="Rechteck: abgerundete Ecken 47">
              <a:extLst>
                <a:ext uri="{FF2B5EF4-FFF2-40B4-BE49-F238E27FC236}">
                  <a16:creationId xmlns:a16="http://schemas.microsoft.com/office/drawing/2014/main" id="{FB4E374F-B176-421C-89FD-32D4DDA2E58F}"/>
                </a:ext>
              </a:extLst>
            </p:cNvPr>
            <p:cNvSpPr/>
            <p:nvPr/>
          </p:nvSpPr>
          <p:spPr>
            <a:xfrm rot="16200000">
              <a:off x="10056439" y="5194173"/>
              <a:ext cx="135309" cy="849865"/>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Verdana"/>
                <a:ea typeface="+mn-ea"/>
                <a:cs typeface="+mn-cs"/>
              </a:endParaRPr>
            </a:p>
          </p:txBody>
        </p:sp>
      </p:grpSp>
      <p:sp>
        <p:nvSpPr>
          <p:cNvPr id="5" name="TextBox 4"/>
          <p:cNvSpPr txBox="1"/>
          <p:nvPr/>
        </p:nvSpPr>
        <p:spPr>
          <a:xfrm>
            <a:off x="279163" y="5295569"/>
            <a:ext cx="11081327" cy="45785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srgbClr val="0F5494"/>
                </a:solidFill>
                <a:effectLst/>
                <a:uLnTx/>
                <a:uFillTx/>
                <a:latin typeface="Verdana"/>
                <a:ea typeface="+mn-ea"/>
                <a:cs typeface="+mn-cs"/>
              </a:rPr>
              <a:t>*</a:t>
            </a:r>
            <a:r>
              <a:rPr kumimoji="0" lang="en-US" sz="1000" b="0" i="0" u="none" strike="noStrike" kern="1200" cap="none" spc="0" normalizeH="0" baseline="0" noProof="0" dirty="0">
                <a:ln>
                  <a:noFill/>
                </a:ln>
                <a:solidFill>
                  <a:srgbClr val="0F5494"/>
                </a:solidFill>
                <a:effectLst/>
                <a:uLnTx/>
                <a:uFillTx/>
                <a:latin typeface="Verdana"/>
                <a:ea typeface="+mn-ea"/>
                <a:cs typeface="+mn-cs"/>
              </a:rPr>
              <a:t>The six environmental objectives as defined in the proposed Regulation are: (1) climate change mitigation; (2) climate change adaptation; (3) sustainable use and protection of water and marine resources; (4) transition to a circular economy, waste prevention and recycling; (5) pollution prevention and control; (6) protection of healthy ecosystems.</a:t>
            </a:r>
            <a:endParaRPr kumimoji="0" lang="fr-BE" sz="1000" b="0" i="0" u="none" strike="noStrike" kern="1200" cap="none" spc="0" normalizeH="0" baseline="0" noProof="0" dirty="0" err="1">
              <a:ln>
                <a:noFill/>
              </a:ln>
              <a:solidFill>
                <a:srgbClr val="0F5494"/>
              </a:solidFill>
              <a:effectLst/>
              <a:uLnTx/>
              <a:uFillTx/>
              <a:latin typeface="Verdana"/>
              <a:ea typeface="+mn-ea"/>
              <a:cs typeface="+mn-cs"/>
            </a:endParaRPr>
          </a:p>
        </p:txBody>
      </p:sp>
      <p:sp>
        <p:nvSpPr>
          <p:cNvPr id="40" name="Textfeld 59">
            <a:extLst>
              <a:ext uri="{FF2B5EF4-FFF2-40B4-BE49-F238E27FC236}">
                <a16:creationId xmlns:a16="http://schemas.microsoft.com/office/drawing/2014/main" id="{281EBE22-69B5-4C1C-BF3F-B50184E1946A}"/>
              </a:ext>
            </a:extLst>
          </p:cNvPr>
          <p:cNvSpPr txBox="1"/>
          <p:nvPr/>
        </p:nvSpPr>
        <p:spPr>
          <a:xfrm>
            <a:off x="271258" y="771227"/>
            <a:ext cx="3744416" cy="41408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GB"/>
            </a:defPPr>
            <a:lvl1pPr algn="ctr" defTabSz="457200" fontAlgn="auto">
              <a:spcBef>
                <a:spcPts val="0"/>
              </a:spcBef>
              <a:spcAft>
                <a:spcPts val="0"/>
              </a:spcAft>
              <a:defRPr sz="2400">
                <a:solidFill>
                  <a:srgbClr val="0F5494"/>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de-DE" sz="1200" b="1" i="0" u="none" strike="noStrike" kern="1200" cap="none" spc="0" normalizeH="0" baseline="0" noProof="0" dirty="0">
              <a:ln>
                <a:noFill/>
              </a:ln>
              <a:solidFill>
                <a:srgbClr val="0F5494"/>
              </a:solidFill>
              <a:effectLst/>
              <a:uLnTx/>
              <a:uFillTx/>
              <a:latin typeface="Verdana"/>
              <a:ea typeface="+mn-ea"/>
              <a:cs typeface="+mn-cs"/>
            </a:endParaRPr>
          </a:p>
        </p:txBody>
      </p:sp>
      <p:grpSp>
        <p:nvGrpSpPr>
          <p:cNvPr id="20" name="Gruppieren 18">
            <a:extLst>
              <a:ext uri="{FF2B5EF4-FFF2-40B4-BE49-F238E27FC236}">
                <a16:creationId xmlns:a16="http://schemas.microsoft.com/office/drawing/2014/main" id="{C0681DA1-EE0F-48AA-94E3-63F225080D94}"/>
              </a:ext>
            </a:extLst>
          </p:cNvPr>
          <p:cNvGrpSpPr/>
          <p:nvPr/>
        </p:nvGrpSpPr>
        <p:grpSpPr>
          <a:xfrm>
            <a:off x="4303706" y="3491185"/>
            <a:ext cx="424932" cy="351274"/>
            <a:chOff x="9699161" y="5225632"/>
            <a:chExt cx="849865" cy="795656"/>
          </a:xfrm>
          <a:solidFill>
            <a:srgbClr val="004494"/>
          </a:solidFill>
          <a:effectLst/>
        </p:grpSpPr>
        <p:sp>
          <p:nvSpPr>
            <p:cNvPr id="21" name="Rechteck: abgerundete Ecken 16">
              <a:extLst>
                <a:ext uri="{FF2B5EF4-FFF2-40B4-BE49-F238E27FC236}">
                  <a16:creationId xmlns:a16="http://schemas.microsoft.com/office/drawing/2014/main" id="{849AC230-FCBA-4A44-9CE7-4123BEF02595}"/>
                </a:ext>
              </a:extLst>
            </p:cNvPr>
            <p:cNvSpPr/>
            <p:nvPr/>
          </p:nvSpPr>
          <p:spPr>
            <a:xfrm>
              <a:off x="10056440" y="5225632"/>
              <a:ext cx="135309" cy="795656"/>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Verdana"/>
                <a:ea typeface="+mn-ea"/>
                <a:cs typeface="+mn-cs"/>
              </a:endParaRPr>
            </a:p>
          </p:txBody>
        </p:sp>
        <p:sp>
          <p:nvSpPr>
            <p:cNvPr id="22" name="Rechteck: abgerundete Ecken 44">
              <a:extLst>
                <a:ext uri="{FF2B5EF4-FFF2-40B4-BE49-F238E27FC236}">
                  <a16:creationId xmlns:a16="http://schemas.microsoft.com/office/drawing/2014/main" id="{DE689DD6-517B-49CF-9E89-30CA7628275C}"/>
                </a:ext>
              </a:extLst>
            </p:cNvPr>
            <p:cNvSpPr/>
            <p:nvPr/>
          </p:nvSpPr>
          <p:spPr>
            <a:xfrm rot="16200000">
              <a:off x="10056439" y="5194173"/>
              <a:ext cx="135309" cy="849865"/>
            </a:xfrm>
            <a:prstGeom prst="roundRect">
              <a:avLst/>
            </a:prstGeom>
            <a:grp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600" b="0" i="0" u="none" strike="noStrike" kern="1200" cap="none" spc="0" normalizeH="0" baseline="0" noProof="0">
                <a:ln>
                  <a:noFill/>
                </a:ln>
                <a:solidFill>
                  <a:srgbClr val="FFFFFF"/>
                </a:solidFill>
                <a:effectLst/>
                <a:uLnTx/>
                <a:uFillTx/>
                <a:latin typeface="Verdana"/>
                <a:ea typeface="+mn-ea"/>
                <a:cs typeface="+mn-cs"/>
              </a:endParaRPr>
            </a:p>
          </p:txBody>
        </p:sp>
      </p:grpSp>
      <p:sp>
        <p:nvSpPr>
          <p:cNvPr id="23" name="Textfeld 59">
            <a:extLst>
              <a:ext uri="{FF2B5EF4-FFF2-40B4-BE49-F238E27FC236}">
                <a16:creationId xmlns:a16="http://schemas.microsoft.com/office/drawing/2014/main" id="{281EBE22-69B5-4C1C-BF3F-B50184E1946A}"/>
              </a:ext>
            </a:extLst>
          </p:cNvPr>
          <p:cNvSpPr txBox="1"/>
          <p:nvPr/>
        </p:nvSpPr>
        <p:spPr>
          <a:xfrm>
            <a:off x="279164" y="1474550"/>
            <a:ext cx="3736510" cy="41408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GB"/>
            </a:defPPr>
            <a:lvl1pPr algn="ctr" defTabSz="457200" fontAlgn="auto">
              <a:spcBef>
                <a:spcPts val="0"/>
              </a:spcBef>
              <a:spcAft>
                <a:spcPts val="0"/>
              </a:spcAft>
              <a:defRPr sz="2400">
                <a:solidFill>
                  <a:srgbClr val="0F5494"/>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err="1">
                <a:ln>
                  <a:noFill/>
                </a:ln>
                <a:solidFill>
                  <a:srgbClr val="0F5494"/>
                </a:solidFill>
                <a:effectLst/>
                <a:uLnTx/>
                <a:uFillTx/>
                <a:latin typeface="Verdana"/>
                <a:ea typeface="+mn-ea"/>
                <a:cs typeface="+mn-cs"/>
              </a:rPr>
              <a:t>What</a:t>
            </a:r>
            <a:r>
              <a:rPr kumimoji="0" lang="de-DE" sz="1800" b="1" i="0" u="none" strike="noStrike" kern="1200" cap="none" spc="0" normalizeH="0" baseline="0" noProof="0" dirty="0">
                <a:ln>
                  <a:noFill/>
                </a:ln>
                <a:solidFill>
                  <a:srgbClr val="0F5494"/>
                </a:solidFill>
                <a:effectLst/>
                <a:uLnTx/>
                <a:uFillTx/>
                <a:latin typeface="Verdana"/>
                <a:ea typeface="+mn-ea"/>
                <a:cs typeface="+mn-cs"/>
              </a:rPr>
              <a:t> </a:t>
            </a:r>
            <a:r>
              <a:rPr kumimoji="0" lang="de-DE" sz="1800" b="1" i="0" u="none" strike="noStrike" kern="1200" cap="none" spc="0" normalizeH="0" baseline="0" noProof="0" dirty="0" err="1">
                <a:ln>
                  <a:noFill/>
                </a:ln>
                <a:solidFill>
                  <a:srgbClr val="0F5494"/>
                </a:solidFill>
                <a:effectLst/>
                <a:uLnTx/>
                <a:uFillTx/>
                <a:latin typeface="Verdana"/>
                <a:ea typeface="+mn-ea"/>
                <a:cs typeface="+mn-cs"/>
              </a:rPr>
              <a:t>is</a:t>
            </a:r>
            <a:r>
              <a:rPr kumimoji="0" lang="de-DE" sz="1800" b="1" i="0" u="none" strike="noStrike" kern="1200" cap="none" spc="0" normalizeH="0" baseline="0" noProof="0" dirty="0">
                <a:ln>
                  <a:noFill/>
                </a:ln>
                <a:solidFill>
                  <a:srgbClr val="0F5494"/>
                </a:solidFill>
                <a:effectLst/>
                <a:uLnTx/>
                <a:uFillTx/>
                <a:latin typeface="Verdana"/>
                <a:ea typeface="+mn-ea"/>
                <a:cs typeface="+mn-cs"/>
              </a:rPr>
              <a:t> </a:t>
            </a:r>
            <a:r>
              <a:rPr kumimoji="0" lang="de-DE" sz="1800" b="1" i="0" u="none" strike="noStrike" kern="1200" cap="none" spc="0" normalizeH="0" baseline="0" noProof="0" dirty="0" err="1">
                <a:ln>
                  <a:noFill/>
                </a:ln>
                <a:solidFill>
                  <a:srgbClr val="0F5494"/>
                </a:solidFill>
                <a:effectLst/>
                <a:uLnTx/>
                <a:uFillTx/>
                <a:latin typeface="Verdana"/>
                <a:ea typeface="+mn-ea"/>
                <a:cs typeface="+mn-cs"/>
              </a:rPr>
              <a:t>set</a:t>
            </a:r>
            <a:r>
              <a:rPr kumimoji="0" lang="de-DE" sz="1800" b="1" i="0" u="none" strike="noStrike" kern="1200" cap="none" spc="0" normalizeH="0" baseline="0" noProof="0" dirty="0">
                <a:ln>
                  <a:noFill/>
                </a:ln>
                <a:solidFill>
                  <a:srgbClr val="0F5494"/>
                </a:solidFill>
                <a:effectLst/>
                <a:uLnTx/>
                <a:uFillTx/>
                <a:latin typeface="Verdana"/>
                <a:ea typeface="+mn-ea"/>
                <a:cs typeface="+mn-cs"/>
              </a:rPr>
              <a:t> out in </a:t>
            </a:r>
            <a:r>
              <a:rPr kumimoji="0" lang="de-DE" sz="1800" b="1" i="0" u="none" strike="noStrike" kern="1200" cap="none" spc="0" normalizeH="0" baseline="0" noProof="0" dirty="0" err="1">
                <a:ln>
                  <a:noFill/>
                </a:ln>
                <a:solidFill>
                  <a:srgbClr val="0F5494"/>
                </a:solidFill>
                <a:effectLst/>
                <a:uLnTx/>
                <a:uFillTx/>
                <a:latin typeface="Verdana"/>
                <a:ea typeface="+mn-ea"/>
                <a:cs typeface="+mn-cs"/>
              </a:rPr>
              <a:t>the</a:t>
            </a:r>
            <a:r>
              <a:rPr kumimoji="0" lang="de-DE" sz="1800" b="1" i="0" u="none" strike="noStrike" kern="1200" cap="none" spc="0" normalizeH="0" baseline="0" noProof="0" dirty="0">
                <a:ln>
                  <a:noFill/>
                </a:ln>
                <a:solidFill>
                  <a:srgbClr val="0F5494"/>
                </a:solidFill>
                <a:effectLst/>
                <a:uLnTx/>
                <a:uFillTx/>
                <a:latin typeface="Verdana"/>
                <a:ea typeface="+mn-ea"/>
                <a:cs typeface="+mn-cs"/>
              </a:rPr>
              <a:t> </a:t>
            </a:r>
            <a:r>
              <a:rPr lang="de-DE" sz="1800" b="1" noProof="0" dirty="0" err="1">
                <a:latin typeface="Verdana"/>
              </a:rPr>
              <a:t>p</a:t>
            </a:r>
            <a:r>
              <a:rPr kumimoji="0" lang="de-DE" sz="1800" b="1" i="0" u="none" strike="noStrike" kern="1200" cap="none" spc="0" normalizeH="0" baseline="0" noProof="0" dirty="0" err="1">
                <a:ln>
                  <a:noFill/>
                </a:ln>
                <a:solidFill>
                  <a:srgbClr val="0F5494"/>
                </a:solidFill>
                <a:effectLst/>
                <a:uLnTx/>
                <a:uFillTx/>
                <a:latin typeface="Verdana"/>
                <a:ea typeface="+mn-ea"/>
                <a:cs typeface="+mn-cs"/>
              </a:rPr>
              <a:t>roposal</a:t>
            </a:r>
            <a:r>
              <a:rPr kumimoji="0" lang="de-DE" sz="1800" b="1" i="0" u="none" strike="noStrike" kern="1200" cap="none" spc="0" normalizeH="0" baseline="0" noProof="0" dirty="0">
                <a:ln>
                  <a:noFill/>
                </a:ln>
                <a:solidFill>
                  <a:srgbClr val="0F5494"/>
                </a:solidFill>
                <a:effectLst/>
                <a:uLnTx/>
                <a:uFillTx/>
                <a:latin typeface="Verdana"/>
                <a:ea typeface="+mn-ea"/>
                <a:cs typeface="+mn-cs"/>
              </a:rPr>
              <a:t>? </a:t>
            </a:r>
            <a:endParaRPr kumimoji="0" lang="de-DE" sz="1200" b="1" i="0" u="none" strike="noStrike" kern="1200" cap="none" spc="0" normalizeH="0" baseline="0" noProof="0" dirty="0">
              <a:ln>
                <a:noFill/>
              </a:ln>
              <a:solidFill>
                <a:srgbClr val="0F5494"/>
              </a:solidFill>
              <a:effectLst/>
              <a:uLnTx/>
              <a:uFillTx/>
              <a:latin typeface="Verdana"/>
              <a:ea typeface="+mn-ea"/>
              <a:cs typeface="+mn-cs"/>
            </a:endParaRPr>
          </a:p>
        </p:txBody>
      </p:sp>
      <p:sp>
        <p:nvSpPr>
          <p:cNvPr id="24" name="Textfeld 59">
            <a:extLst>
              <a:ext uri="{FF2B5EF4-FFF2-40B4-BE49-F238E27FC236}">
                <a16:creationId xmlns:a16="http://schemas.microsoft.com/office/drawing/2014/main" id="{281EBE22-69B5-4C1C-BF3F-B50184E1946A}"/>
              </a:ext>
            </a:extLst>
          </p:cNvPr>
          <p:cNvSpPr txBox="1"/>
          <p:nvPr/>
        </p:nvSpPr>
        <p:spPr>
          <a:xfrm>
            <a:off x="4447722" y="1474550"/>
            <a:ext cx="7480926" cy="41408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GB"/>
            </a:defPPr>
            <a:lvl1pPr algn="ctr" defTabSz="457200" fontAlgn="auto">
              <a:spcBef>
                <a:spcPts val="0"/>
              </a:spcBef>
              <a:spcAft>
                <a:spcPts val="0"/>
              </a:spcAft>
              <a:defRPr sz="2400">
                <a:solidFill>
                  <a:srgbClr val="0F5494"/>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F5494"/>
                </a:solidFill>
                <a:effectLst/>
                <a:uLnTx/>
                <a:uFillTx/>
                <a:latin typeface="Verdana"/>
                <a:ea typeface="+mn-ea"/>
                <a:cs typeface="+mn-cs"/>
              </a:rPr>
              <a:t>The framework to develop the taxonomy</a:t>
            </a:r>
            <a:r>
              <a:rPr kumimoji="0" lang="en-US" sz="1800" b="0" i="0" u="none" strike="noStrike" kern="1200" cap="none" spc="0" normalizeH="0" baseline="0" noProof="0" dirty="0">
                <a:ln>
                  <a:noFill/>
                </a:ln>
                <a:solidFill>
                  <a:srgbClr val="0F5494"/>
                </a:solidFill>
                <a:effectLst/>
                <a:uLnTx/>
                <a:uFillTx/>
                <a:latin typeface="Verdana"/>
                <a:ea typeface="+mn-ea"/>
                <a:cs typeface="+mn-cs"/>
              </a:rPr>
              <a:t>. For an economic activity to be on the list, it has to comply with four conditions:</a:t>
            </a:r>
            <a:endParaRPr kumimoji="0" lang="de-DE" sz="1200" b="0" i="0" u="none" strike="noStrike" kern="1200" cap="none" spc="0" normalizeH="0" baseline="0" noProof="0" dirty="0">
              <a:ln>
                <a:noFill/>
              </a:ln>
              <a:solidFill>
                <a:srgbClr val="0F5494"/>
              </a:solidFill>
              <a:effectLst/>
              <a:uLnTx/>
              <a:uFillTx/>
              <a:latin typeface="Verdana"/>
              <a:ea typeface="+mn-ea"/>
              <a:cs typeface="+mn-cs"/>
            </a:endParaRPr>
          </a:p>
        </p:txBody>
      </p:sp>
      <p:sp>
        <p:nvSpPr>
          <p:cNvPr id="4" name="Textfeld 3">
            <a:extLst>
              <a:ext uri="{FF2B5EF4-FFF2-40B4-BE49-F238E27FC236}">
                <a16:creationId xmlns:a16="http://schemas.microsoft.com/office/drawing/2014/main" id="{3AB48508-F904-4B42-9A8D-DBA6ACE8692E}"/>
              </a:ext>
            </a:extLst>
          </p:cNvPr>
          <p:cNvSpPr txBox="1"/>
          <p:nvPr/>
        </p:nvSpPr>
        <p:spPr>
          <a:xfrm>
            <a:off x="343265" y="6465906"/>
            <a:ext cx="9785183" cy="215444"/>
          </a:xfrm>
          <a:prstGeom prst="rect">
            <a:avLst/>
          </a:prstGeom>
          <a:noFill/>
        </p:spPr>
        <p:txBody>
          <a:bodyPr wrap="square" rtlCol="0">
            <a:spAutoFit/>
          </a:bodyPr>
          <a:lstStyle>
            <a:defPPr>
              <a:defRPr lang="en-GB"/>
            </a:defPPr>
            <a:lvl1pPr>
              <a:defRPr sz="800" b="0" i="1">
                <a:solidFill>
                  <a:schemeClr val="tx1"/>
                </a:solidFill>
              </a:defRPr>
            </a:lvl1pPr>
          </a:lstStyle>
          <a:p>
            <a:r>
              <a:rPr lang="de-DE" dirty="0"/>
              <a:t>Source: </a:t>
            </a:r>
            <a:r>
              <a:rPr lang="de-DE" dirty="0">
                <a:hlinkClick r:id="rId3"/>
              </a:rPr>
              <a:t>European </a:t>
            </a:r>
            <a:r>
              <a:rPr lang="de-DE" dirty="0" err="1">
                <a:hlinkClick r:id="rId3"/>
              </a:rPr>
              <a:t>Commission</a:t>
            </a:r>
            <a:r>
              <a:rPr lang="de-DE" dirty="0">
                <a:hlinkClick r:id="rId3"/>
              </a:rPr>
              <a:t>: </a:t>
            </a:r>
            <a:r>
              <a:rPr lang="de-DE" dirty="0" err="1">
                <a:hlinkClick r:id="rId3"/>
              </a:rPr>
              <a:t>Proposal</a:t>
            </a:r>
            <a:r>
              <a:rPr lang="de-DE" dirty="0">
                <a:hlinkClick r:id="rId3"/>
              </a:rPr>
              <a:t> o</a:t>
            </a:r>
            <a:r>
              <a:rPr lang="en-US" dirty="0">
                <a:hlinkClick r:id="rId3"/>
              </a:rPr>
              <a:t>n the establishment of a framework to facilitate sustainable investment (2018).</a:t>
            </a:r>
            <a:r>
              <a:rPr lang="de-DE" dirty="0">
                <a:hlinkClick r:id="rId3"/>
              </a:rPr>
              <a:t> </a:t>
            </a:r>
            <a:endParaRPr lang="de-DE" dirty="0"/>
          </a:p>
        </p:txBody>
      </p:sp>
      <p:sp>
        <p:nvSpPr>
          <p:cNvPr id="25" name="Slide Number Placeholder 2">
            <a:extLst>
              <a:ext uri="{FF2B5EF4-FFF2-40B4-BE49-F238E27FC236}">
                <a16:creationId xmlns:a16="http://schemas.microsoft.com/office/drawing/2014/main" id="{946994DC-8998-3044-86FB-24A1FD7DDDE4}"/>
              </a:ext>
            </a:extLst>
          </p:cNvPr>
          <p:cNvSpPr txBox="1">
            <a:spLocks/>
          </p:cNvSpPr>
          <p:nvPr/>
        </p:nvSpPr>
        <p:spPr>
          <a:xfrm>
            <a:off x="11206716" y="6338593"/>
            <a:ext cx="481007" cy="22169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276219AF-F5ED-455B-A512-B03AB3602319}" type="slidenum">
              <a:rPr lang="en-GB" sz="1400" smtClean="0">
                <a:latin typeface="Arial" panose="020B0604020202020204" pitchFamily="34" charset="0"/>
                <a:cs typeface="Arial" panose="020B0604020202020204" pitchFamily="34" charset="0"/>
              </a:rPr>
              <a:pPr>
                <a:defRPr/>
              </a:pPr>
              <a:t>4</a:t>
            </a:fld>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4993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6C811-A31F-4CAC-AF5D-1CD3866D11D9}"/>
              </a:ext>
            </a:extLst>
          </p:cNvPr>
          <p:cNvSpPr>
            <a:spLocks noGrp="1"/>
          </p:cNvSpPr>
          <p:nvPr>
            <p:ph type="title"/>
          </p:nvPr>
        </p:nvSpPr>
        <p:spPr/>
        <p:txBody>
          <a:bodyPr/>
          <a:lstStyle/>
          <a:p>
            <a:r>
              <a:rPr lang="en-GB" dirty="0">
                <a:solidFill>
                  <a:srgbClr val="0F5494"/>
                </a:solidFill>
              </a:rPr>
              <a:t>What is the EU </a:t>
            </a:r>
            <a:r>
              <a:rPr lang="en-GB" dirty="0" smtClean="0">
                <a:solidFill>
                  <a:srgbClr val="0F5494"/>
                </a:solidFill>
              </a:rPr>
              <a:t>Taxonomy</a:t>
            </a:r>
            <a:r>
              <a:rPr lang="en-GB" dirty="0">
                <a:solidFill>
                  <a:srgbClr val="0F5494"/>
                </a:solidFill>
              </a:rPr>
              <a:t>?</a:t>
            </a:r>
          </a:p>
        </p:txBody>
      </p:sp>
      <p:sp>
        <p:nvSpPr>
          <p:cNvPr id="7" name="Rectangle: Rounded Corners 6">
            <a:extLst>
              <a:ext uri="{FF2B5EF4-FFF2-40B4-BE49-F238E27FC236}">
                <a16:creationId xmlns:a16="http://schemas.microsoft.com/office/drawing/2014/main" id="{CEC2B7DC-3ABA-4B92-810D-50FF12F3205A}"/>
              </a:ext>
            </a:extLst>
          </p:cNvPr>
          <p:cNvSpPr/>
          <p:nvPr/>
        </p:nvSpPr>
        <p:spPr>
          <a:xfrm>
            <a:off x="6816080" y="2132203"/>
            <a:ext cx="4968552" cy="3489896"/>
          </a:xfrm>
          <a:prstGeom prst="roundRect">
            <a:avLst/>
          </a:prstGeom>
          <a:solidFill>
            <a:srgbClr val="70AD47"/>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chemeClr val="bg1"/>
                </a:solidFill>
              </a:rPr>
              <a:t>Environmental objectives</a:t>
            </a:r>
          </a:p>
          <a:p>
            <a:endParaRPr lang="en-GB" sz="1600" dirty="0">
              <a:solidFill>
                <a:schemeClr val="bg1"/>
              </a:solidFill>
            </a:endParaRPr>
          </a:p>
          <a:p>
            <a:pPr marL="457200" indent="-457200">
              <a:buFont typeface="+mj-lt"/>
              <a:buAutoNum type="arabicPeriod"/>
            </a:pPr>
            <a:r>
              <a:rPr lang="en-GB" sz="1600" b="0" dirty="0">
                <a:solidFill>
                  <a:schemeClr val="bg1"/>
                </a:solidFill>
              </a:rPr>
              <a:t>Climate change mitigation</a:t>
            </a:r>
          </a:p>
          <a:p>
            <a:pPr marL="457200" indent="-457200">
              <a:buFont typeface="+mj-lt"/>
              <a:buAutoNum type="arabicPeriod"/>
            </a:pPr>
            <a:r>
              <a:rPr lang="en-GB" sz="1600" b="0" dirty="0">
                <a:solidFill>
                  <a:schemeClr val="bg1"/>
                </a:solidFill>
              </a:rPr>
              <a:t>Climate change adaptation</a:t>
            </a:r>
          </a:p>
          <a:p>
            <a:pPr marL="457200" indent="-457200">
              <a:buFont typeface="+mj-lt"/>
              <a:buAutoNum type="arabicPeriod"/>
            </a:pPr>
            <a:r>
              <a:rPr lang="en-GB" sz="1600" b="0" dirty="0">
                <a:solidFill>
                  <a:schemeClr val="bg1"/>
                </a:solidFill>
              </a:rPr>
              <a:t>Sustainable use and protection of water and marine resources</a:t>
            </a:r>
          </a:p>
          <a:p>
            <a:pPr marL="457200" indent="-457200">
              <a:buFont typeface="+mj-lt"/>
              <a:buAutoNum type="arabicPeriod"/>
            </a:pPr>
            <a:r>
              <a:rPr lang="en-GB" sz="1600" b="0" dirty="0">
                <a:solidFill>
                  <a:schemeClr val="bg1"/>
                </a:solidFill>
              </a:rPr>
              <a:t>Transition to a circular economy, waste prevention and recycling</a:t>
            </a:r>
          </a:p>
          <a:p>
            <a:pPr marL="457200" indent="-457200">
              <a:buFont typeface="+mj-lt"/>
              <a:buAutoNum type="arabicPeriod"/>
            </a:pPr>
            <a:r>
              <a:rPr lang="en-GB" sz="1600" b="0" dirty="0">
                <a:solidFill>
                  <a:schemeClr val="bg1"/>
                </a:solidFill>
              </a:rPr>
              <a:t>Pollution prevention and control</a:t>
            </a:r>
          </a:p>
          <a:p>
            <a:pPr marL="457200" indent="-457200">
              <a:buFont typeface="+mj-lt"/>
              <a:buAutoNum type="arabicPeriod"/>
            </a:pPr>
            <a:r>
              <a:rPr lang="en-GB" sz="1600" b="0" dirty="0">
                <a:solidFill>
                  <a:schemeClr val="bg1"/>
                </a:solidFill>
              </a:rPr>
              <a:t>Protection of healthy ecosystems</a:t>
            </a:r>
          </a:p>
        </p:txBody>
      </p:sp>
      <p:sp>
        <p:nvSpPr>
          <p:cNvPr id="5" name="Rectangle 4"/>
          <p:cNvSpPr/>
          <p:nvPr/>
        </p:nvSpPr>
        <p:spPr>
          <a:xfrm>
            <a:off x="395817" y="912287"/>
            <a:ext cx="11388815" cy="720080"/>
          </a:xfrm>
          <a:prstGeom prst="rect">
            <a:avLst/>
          </a:prstGeom>
          <a:solidFill>
            <a:srgbClr val="0D4DA1"/>
          </a:solidFill>
          <a:ln>
            <a:solidFill>
              <a:srgbClr val="0F5494"/>
            </a:solidFill>
          </a:ln>
        </p:spPr>
        <p:style>
          <a:lnRef idx="1">
            <a:schemeClr val="accent1"/>
          </a:lnRef>
          <a:fillRef idx="3">
            <a:schemeClr val="accent1"/>
          </a:fillRef>
          <a:effectRef idx="2">
            <a:schemeClr val="accent1"/>
          </a:effectRef>
          <a:fontRef idx="minor">
            <a:schemeClr val="lt1"/>
          </a:fontRef>
        </p:style>
        <p:txBody>
          <a:bodyPr rtlCol="0" anchor="ctr"/>
          <a:lstStyle/>
          <a:p>
            <a:pPr defTabSz="457200" fontAlgn="auto">
              <a:spcBef>
                <a:spcPts val="0"/>
              </a:spcBef>
              <a:spcAft>
                <a:spcPts val="0"/>
              </a:spcAft>
            </a:pPr>
            <a:r>
              <a:rPr lang="en-US" sz="1800" dirty="0" smtClean="0"/>
              <a:t>EU </a:t>
            </a:r>
            <a:r>
              <a:rPr lang="en-US" sz="1800" dirty="0"/>
              <a:t>Taxonomy is a list of economic activities with performance criteria for their contribution to six environmental objectives. </a:t>
            </a:r>
          </a:p>
        </p:txBody>
      </p:sp>
      <p:graphicFrame>
        <p:nvGraphicFramePr>
          <p:cNvPr id="6" name="Content Placeholder 6">
            <a:extLst>
              <a:ext uri="{FF2B5EF4-FFF2-40B4-BE49-F238E27FC236}">
                <a16:creationId xmlns:a16="http://schemas.microsoft.com/office/drawing/2014/main" id="{95837E04-AD6D-41FA-9569-332E485EE2C4}"/>
              </a:ext>
            </a:extLst>
          </p:cNvPr>
          <p:cNvGraphicFramePr>
            <a:graphicFrameLocks/>
          </p:cNvGraphicFramePr>
          <p:nvPr>
            <p:extLst/>
          </p:nvPr>
        </p:nvGraphicFramePr>
        <p:xfrm>
          <a:off x="395817" y="1700808"/>
          <a:ext cx="6220354" cy="4352686"/>
        </p:xfrm>
        <a:graphic>
          <a:graphicData uri="http://schemas.openxmlformats.org/drawingml/2006/table">
            <a:tbl>
              <a:tblPr firstRow="1" bandRow="1">
                <a:tableStyleId>{B301B821-A1FF-4177-AEE7-76D212191A09}</a:tableStyleId>
              </a:tblPr>
              <a:tblGrid>
                <a:gridCol w="3097040">
                  <a:extLst>
                    <a:ext uri="{9D8B030D-6E8A-4147-A177-3AD203B41FA5}">
                      <a16:colId xmlns:a16="http://schemas.microsoft.com/office/drawing/2014/main" val="1081765084"/>
                    </a:ext>
                  </a:extLst>
                </a:gridCol>
                <a:gridCol w="3123314">
                  <a:extLst>
                    <a:ext uri="{9D8B030D-6E8A-4147-A177-3AD203B41FA5}">
                      <a16:colId xmlns:a16="http://schemas.microsoft.com/office/drawing/2014/main" val="922555098"/>
                    </a:ext>
                  </a:extLst>
                </a:gridCol>
              </a:tblGrid>
              <a:tr h="405724">
                <a:tc>
                  <a:txBody>
                    <a:bodyPr/>
                    <a:lstStyle/>
                    <a:p>
                      <a:pPr algn="ctr"/>
                      <a:r>
                        <a:rPr lang="en-GB" sz="1600" dirty="0"/>
                        <a:t>IS</a:t>
                      </a:r>
                    </a:p>
                  </a:txBody>
                  <a:tcPr anchor="ctr">
                    <a:solidFill>
                      <a:srgbClr val="70AD47"/>
                    </a:solidFill>
                  </a:tcPr>
                </a:tc>
                <a:tc>
                  <a:txBody>
                    <a:bodyPr/>
                    <a:lstStyle/>
                    <a:p>
                      <a:pPr algn="ctr"/>
                      <a:r>
                        <a:rPr lang="en-GB" sz="1600" dirty="0"/>
                        <a:t>IS NOT​</a:t>
                      </a:r>
                    </a:p>
                  </a:txBody>
                  <a:tcPr anchor="ctr">
                    <a:solidFill>
                      <a:srgbClr val="70AD47"/>
                    </a:solidFill>
                  </a:tcPr>
                </a:tc>
                <a:extLst>
                  <a:ext uri="{0D108BD9-81ED-4DB2-BD59-A6C34878D82A}">
                    <a16:rowId xmlns:a16="http://schemas.microsoft.com/office/drawing/2014/main" val="361770983"/>
                  </a:ext>
                </a:extLst>
              </a:tr>
              <a:tr h="906681">
                <a:tc>
                  <a:txBody>
                    <a:bodyPr/>
                    <a:lstStyle/>
                    <a:p>
                      <a:r>
                        <a:rPr lang="en-GB" sz="1600" baseline="0" dirty="0"/>
                        <a:t>A list of economic activities and relevant criteria</a:t>
                      </a:r>
                      <a:endParaRPr lang="en-GB" sz="1600" b="0" baseline="0" dirty="0"/>
                    </a:p>
                  </a:txBody>
                  <a:tcPr anchor="ctr">
                    <a:solidFill>
                      <a:srgbClr val="DCE8BB"/>
                    </a:solidFill>
                  </a:tcPr>
                </a:tc>
                <a:tc>
                  <a:txBody>
                    <a:bodyPr/>
                    <a:lstStyle/>
                    <a:p>
                      <a:r>
                        <a:rPr lang="en-GB" sz="1600" dirty="0"/>
                        <a:t>A rating of good or bad companies</a:t>
                      </a:r>
                      <a:endParaRPr lang="en-GB" sz="1600" b="0" dirty="0"/>
                    </a:p>
                  </a:txBody>
                  <a:tcPr anchor="ctr">
                    <a:solidFill>
                      <a:srgbClr val="DCE8BB"/>
                    </a:solidFill>
                  </a:tcPr>
                </a:tc>
                <a:extLst>
                  <a:ext uri="{0D108BD9-81ED-4DB2-BD59-A6C34878D82A}">
                    <a16:rowId xmlns:a16="http://schemas.microsoft.com/office/drawing/2014/main" val="2061431136"/>
                  </a:ext>
                </a:extLst>
              </a:tr>
              <a:tr h="906681">
                <a:tc>
                  <a:txBody>
                    <a:bodyPr/>
                    <a:lstStyle/>
                    <a:p>
                      <a:r>
                        <a:rPr lang="en-GB" sz="1600" baseline="0" dirty="0"/>
                        <a:t>Flexible to adapt to different investment styles and strategies</a:t>
                      </a:r>
                      <a:endParaRPr lang="en-GB" sz="1600" b="0" baseline="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u="none" strike="noStrike" kern="1200" baseline="0" dirty="0"/>
                        <a:t>A mandatory list to invest in</a:t>
                      </a:r>
                      <a:endParaRPr lang="en-GB" sz="1600" b="0" i="0" u="none" strike="noStrike" kern="1200" baseline="0" dirty="0">
                        <a:solidFill>
                          <a:schemeClr val="dk1"/>
                        </a:solidFill>
                        <a:latin typeface="+mn-lt"/>
                        <a:ea typeface="+mn-ea"/>
                        <a:cs typeface="+mn-cs"/>
                      </a:endParaRPr>
                    </a:p>
                  </a:txBody>
                  <a:tcPr anchor="ctr"/>
                </a:tc>
                <a:extLst>
                  <a:ext uri="{0D108BD9-81ED-4DB2-BD59-A6C34878D82A}">
                    <a16:rowId xmlns:a16="http://schemas.microsoft.com/office/drawing/2014/main" val="2898892886"/>
                  </a:ext>
                </a:extLst>
              </a:tr>
              <a:tr h="906681">
                <a:tc>
                  <a:txBody>
                    <a:bodyPr/>
                    <a:lstStyle/>
                    <a:p>
                      <a:r>
                        <a:rPr lang="en-GB" sz="1600" baseline="0" dirty="0"/>
                        <a:t>Based on latest scientific and industry experience</a:t>
                      </a:r>
                      <a:endParaRPr lang="en-GB" sz="1600" b="0" baseline="0" dirty="0"/>
                    </a:p>
                  </a:txBody>
                  <a:tcPr anchor="ctr">
                    <a:solidFill>
                      <a:srgbClr val="DCE8BB"/>
                    </a:solidFill>
                  </a:tcPr>
                </a:tc>
                <a:tc>
                  <a:txBody>
                    <a:bodyPr/>
                    <a:lstStyle/>
                    <a:p>
                      <a:r>
                        <a:rPr lang="en-GB" sz="1600" dirty="0"/>
                        <a:t>Making a judgement on the financial performance of an investment – only the environmental performance </a:t>
                      </a:r>
                      <a:endParaRPr lang="en-GB" sz="1600" b="0" dirty="0"/>
                    </a:p>
                  </a:txBody>
                  <a:tcPr anchor="ctr">
                    <a:solidFill>
                      <a:srgbClr val="DCE8BB"/>
                    </a:solidFill>
                  </a:tcPr>
                </a:tc>
                <a:extLst>
                  <a:ext uri="{0D108BD9-81ED-4DB2-BD59-A6C34878D82A}">
                    <a16:rowId xmlns:a16="http://schemas.microsoft.com/office/drawing/2014/main" val="2238771156"/>
                  </a:ext>
                </a:extLst>
              </a:tr>
              <a:tr h="906681">
                <a:tc>
                  <a:txBody>
                    <a:bodyPr/>
                    <a:lstStyle/>
                    <a:p>
                      <a:r>
                        <a:rPr lang="en-GB" sz="1600" baseline="0" dirty="0"/>
                        <a:t>Dynamic, responding to changes in technology, science, new activities and data</a:t>
                      </a:r>
                      <a:endParaRPr lang="en-GB" sz="1600" b="0" baseline="0" dirty="0"/>
                    </a:p>
                  </a:txBody>
                  <a:tcPr anchor="ctr"/>
                </a:tc>
                <a:tc>
                  <a:txBody>
                    <a:bodyPr/>
                    <a:lstStyle/>
                    <a:p>
                      <a:r>
                        <a:rPr lang="en-GB" sz="1600" dirty="0"/>
                        <a:t>Inflexible or static </a:t>
                      </a:r>
                      <a:endParaRPr lang="en-GB" sz="1600" b="0" dirty="0"/>
                    </a:p>
                  </a:txBody>
                  <a:tcPr anchor="ctr"/>
                </a:tc>
                <a:extLst>
                  <a:ext uri="{0D108BD9-81ED-4DB2-BD59-A6C34878D82A}">
                    <a16:rowId xmlns:a16="http://schemas.microsoft.com/office/drawing/2014/main" val="2818262542"/>
                  </a:ext>
                </a:extLst>
              </a:tr>
            </a:tbl>
          </a:graphicData>
        </a:graphic>
      </p:graphicFrame>
    </p:spTree>
    <p:extLst>
      <p:ext uri="{BB962C8B-B14F-4D97-AF65-F5344CB8AC3E}">
        <p14:creationId xmlns:p14="http://schemas.microsoft.com/office/powerpoint/2010/main" val="1675869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Taxonomy</a:t>
            </a:r>
            <a:r>
              <a:rPr lang="de-DE" dirty="0" smtClean="0"/>
              <a:t> – </a:t>
            </a:r>
            <a:r>
              <a:rPr lang="de-DE" dirty="0" err="1" smtClean="0"/>
              <a:t>update</a:t>
            </a:r>
            <a:r>
              <a:rPr lang="de-DE" dirty="0" smtClean="0"/>
              <a:t> on </a:t>
            </a:r>
            <a:r>
              <a:rPr lang="de-DE" dirty="0" err="1" smtClean="0"/>
              <a:t>negotiations</a:t>
            </a:r>
            <a:endParaRPr lang="fr-BE" dirty="0"/>
          </a:p>
        </p:txBody>
      </p:sp>
      <p:sp>
        <p:nvSpPr>
          <p:cNvPr id="15" name="Rechteck 2">
            <a:extLst>
              <a:ext uri="{FF2B5EF4-FFF2-40B4-BE49-F238E27FC236}">
                <a16:creationId xmlns:a16="http://schemas.microsoft.com/office/drawing/2014/main" id="{9D86CE1F-AA08-4997-A86C-56BAC4D745C3}"/>
              </a:ext>
            </a:extLst>
          </p:cNvPr>
          <p:cNvSpPr/>
          <p:nvPr/>
        </p:nvSpPr>
        <p:spPr>
          <a:xfrm>
            <a:off x="335361" y="1467371"/>
            <a:ext cx="2815164" cy="507082"/>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3429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err="1" smtClean="0">
                <a:ln>
                  <a:noFill/>
                </a:ln>
                <a:solidFill>
                  <a:srgbClr val="FFFFFF"/>
                </a:solidFill>
                <a:effectLst/>
                <a:uLnTx/>
                <a:uFillTx/>
                <a:latin typeface="Verdana"/>
                <a:ea typeface="+mn-ea"/>
                <a:cs typeface="+mn-cs"/>
              </a:rPr>
              <a:t>Commission</a:t>
            </a:r>
            <a:r>
              <a:rPr kumimoji="0" lang="de-DE" sz="1600" b="1" i="0" u="none" strike="noStrike" kern="1200" cap="none" spc="0" normalizeH="0" baseline="0" noProof="0" dirty="0" smtClean="0">
                <a:ln>
                  <a:noFill/>
                </a:ln>
                <a:solidFill>
                  <a:srgbClr val="FFFFFF"/>
                </a:solidFill>
                <a:effectLst/>
                <a:uLnTx/>
                <a:uFillTx/>
                <a:latin typeface="Verdana"/>
                <a:ea typeface="+mn-ea"/>
                <a:cs typeface="+mn-cs"/>
              </a:rPr>
              <a:t> </a:t>
            </a:r>
            <a:r>
              <a:rPr kumimoji="0" lang="de-DE" sz="1600" b="1" i="0" u="none" strike="noStrike" kern="1200" cap="none" spc="0" normalizeH="0" baseline="0" noProof="0" dirty="0" err="1" smtClean="0">
                <a:ln>
                  <a:noFill/>
                </a:ln>
                <a:solidFill>
                  <a:srgbClr val="FFFFFF"/>
                </a:solidFill>
                <a:effectLst/>
                <a:uLnTx/>
                <a:uFillTx/>
                <a:latin typeface="Verdana"/>
                <a:ea typeface="+mn-ea"/>
                <a:cs typeface="+mn-cs"/>
              </a:rPr>
              <a:t>proposal</a:t>
            </a:r>
            <a:endParaRPr lang="de-DE" sz="1600" dirty="0">
              <a:solidFill>
                <a:srgbClr val="FFFFFF"/>
              </a:solidFill>
              <a:latin typeface="Verdana"/>
            </a:endParaRPr>
          </a:p>
        </p:txBody>
      </p:sp>
      <p:sp>
        <p:nvSpPr>
          <p:cNvPr id="16" name="Rechteck 2">
            <a:extLst>
              <a:ext uri="{FF2B5EF4-FFF2-40B4-BE49-F238E27FC236}">
                <a16:creationId xmlns:a16="http://schemas.microsoft.com/office/drawing/2014/main" id="{9D86CE1F-AA08-4997-A86C-56BAC4D745C3}"/>
              </a:ext>
            </a:extLst>
          </p:cNvPr>
          <p:cNvSpPr/>
          <p:nvPr/>
        </p:nvSpPr>
        <p:spPr>
          <a:xfrm>
            <a:off x="335361" y="2068698"/>
            <a:ext cx="2815164" cy="827595"/>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3429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srgbClr val="FFFFFF"/>
                </a:solidFill>
                <a:effectLst/>
                <a:uLnTx/>
                <a:uFillTx/>
                <a:latin typeface="Verdana"/>
                <a:ea typeface="+mn-ea"/>
                <a:cs typeface="+mn-cs"/>
              </a:rPr>
              <a:t>European </a:t>
            </a:r>
            <a:r>
              <a:rPr kumimoji="0" lang="de-DE" sz="1600" b="1" i="0" u="none" strike="noStrike" kern="1200" cap="none" spc="0" normalizeH="0" baseline="0" noProof="0" dirty="0" err="1" smtClean="0">
                <a:ln>
                  <a:noFill/>
                </a:ln>
                <a:solidFill>
                  <a:srgbClr val="FFFFFF"/>
                </a:solidFill>
                <a:effectLst/>
                <a:uLnTx/>
                <a:uFillTx/>
                <a:latin typeface="Verdana"/>
                <a:ea typeface="+mn-ea"/>
                <a:cs typeface="+mn-cs"/>
              </a:rPr>
              <a:t>Parliament</a:t>
            </a:r>
            <a:r>
              <a:rPr kumimoji="0" lang="de-DE" sz="1600" b="1" i="0" u="none" strike="noStrike" kern="1200" cap="none" spc="0" normalizeH="0" baseline="0" noProof="0" dirty="0" smtClean="0">
                <a:ln>
                  <a:noFill/>
                </a:ln>
                <a:solidFill>
                  <a:srgbClr val="FFFFFF"/>
                </a:solidFill>
                <a:effectLst/>
                <a:uLnTx/>
                <a:uFillTx/>
                <a:latin typeface="Verdana"/>
                <a:ea typeface="+mn-ea"/>
                <a:cs typeface="+mn-cs"/>
              </a:rPr>
              <a:t>: </a:t>
            </a:r>
            <a:endParaRPr lang="de-DE" sz="1600" dirty="0">
              <a:solidFill>
                <a:srgbClr val="FFFFFF"/>
              </a:solidFill>
              <a:latin typeface="Verdana"/>
            </a:endParaRPr>
          </a:p>
          <a:p>
            <a:pPr marL="0" marR="0" lvl="0" indent="0" defTabSz="342900" rtl="0" eaLnBrk="1" fontAlgn="auto" latinLnBrk="0" hangingPunct="1">
              <a:lnSpc>
                <a:spcPct val="100000"/>
              </a:lnSpc>
              <a:spcBef>
                <a:spcPts val="0"/>
              </a:spcBef>
              <a:spcAft>
                <a:spcPts val="0"/>
              </a:spcAft>
              <a:buClrTx/>
              <a:buSzTx/>
              <a:buFontTx/>
              <a:buNone/>
              <a:tabLst/>
              <a:defRPr/>
            </a:pPr>
            <a:r>
              <a:rPr kumimoji="0" lang="de-DE" sz="1600" b="0" i="0" u="none" strike="noStrike" kern="1200" cap="none" spc="0" normalizeH="0" baseline="0" noProof="0" dirty="0" smtClean="0">
                <a:ln>
                  <a:noFill/>
                </a:ln>
                <a:solidFill>
                  <a:srgbClr val="FFFFFF"/>
                </a:solidFill>
                <a:effectLst/>
                <a:uLnTx/>
                <a:uFillTx/>
                <a:latin typeface="Verdana"/>
                <a:ea typeface="+mn-ea"/>
                <a:cs typeface="+mn-cs"/>
              </a:rPr>
              <a:t>Adoption </a:t>
            </a:r>
            <a:r>
              <a:rPr kumimoji="0" lang="de-DE" sz="1600" b="0" i="0" u="none" strike="noStrike" kern="1200" cap="none" spc="0" normalizeH="0" baseline="0" noProof="0" dirty="0" err="1" smtClean="0">
                <a:ln>
                  <a:noFill/>
                </a:ln>
                <a:solidFill>
                  <a:srgbClr val="FFFFFF"/>
                </a:solidFill>
                <a:effectLst/>
                <a:uLnTx/>
                <a:uFillTx/>
                <a:latin typeface="Verdana"/>
                <a:ea typeface="+mn-ea"/>
                <a:cs typeface="+mn-cs"/>
              </a:rPr>
              <a:t>of</a:t>
            </a:r>
            <a:r>
              <a:rPr kumimoji="0" lang="de-DE" sz="1600" b="0" i="0" u="none" strike="noStrike" kern="1200" cap="none" spc="0" normalizeH="0" baseline="0" noProof="0" dirty="0" smtClean="0">
                <a:ln>
                  <a:noFill/>
                </a:ln>
                <a:solidFill>
                  <a:srgbClr val="FFFFFF"/>
                </a:solidFill>
                <a:effectLst/>
                <a:uLnTx/>
                <a:uFillTx/>
                <a:latin typeface="Verdana"/>
                <a:ea typeface="+mn-ea"/>
                <a:cs typeface="+mn-cs"/>
              </a:rPr>
              <a:t> 1st </a:t>
            </a:r>
            <a:r>
              <a:rPr kumimoji="0" lang="de-DE" sz="1600" b="0" i="0" u="none" strike="noStrike" kern="1200" cap="none" spc="0" normalizeH="0" baseline="0" noProof="0" dirty="0" err="1" smtClean="0">
                <a:ln>
                  <a:noFill/>
                </a:ln>
                <a:solidFill>
                  <a:srgbClr val="FFFFFF"/>
                </a:solidFill>
                <a:effectLst/>
                <a:uLnTx/>
                <a:uFillTx/>
                <a:latin typeface="Verdana"/>
                <a:ea typeface="+mn-ea"/>
                <a:cs typeface="+mn-cs"/>
              </a:rPr>
              <a:t>reading</a:t>
            </a:r>
            <a:r>
              <a:rPr kumimoji="0" lang="de-DE" sz="1600" b="0" i="0" u="none" strike="noStrike" kern="1200" cap="none" spc="0" normalizeH="0" noProof="0" dirty="0" smtClean="0">
                <a:ln>
                  <a:noFill/>
                </a:ln>
                <a:solidFill>
                  <a:srgbClr val="FFFFFF"/>
                </a:solidFill>
                <a:effectLst/>
                <a:uLnTx/>
                <a:uFillTx/>
                <a:latin typeface="Verdana"/>
                <a:ea typeface="+mn-ea"/>
                <a:cs typeface="+mn-cs"/>
              </a:rPr>
              <a:t> </a:t>
            </a:r>
            <a:r>
              <a:rPr kumimoji="0" lang="de-DE" sz="1600" b="0" i="0" u="none" strike="noStrike" kern="1200" cap="none" spc="0" normalizeH="0" noProof="0" dirty="0" err="1" smtClean="0">
                <a:ln>
                  <a:noFill/>
                </a:ln>
                <a:solidFill>
                  <a:srgbClr val="FFFFFF"/>
                </a:solidFill>
                <a:effectLst/>
                <a:uLnTx/>
                <a:uFillTx/>
                <a:latin typeface="Verdana"/>
                <a:ea typeface="+mn-ea"/>
                <a:cs typeface="+mn-cs"/>
              </a:rPr>
              <a:t>report</a:t>
            </a:r>
            <a:r>
              <a:rPr kumimoji="0" lang="de-DE" sz="1600" b="0" i="0" u="none" strike="noStrike" kern="1200" cap="none" spc="0" normalizeH="0" noProof="0" dirty="0" smtClean="0">
                <a:ln>
                  <a:noFill/>
                </a:ln>
                <a:solidFill>
                  <a:srgbClr val="FFFFFF"/>
                </a:solidFill>
                <a:effectLst/>
                <a:uLnTx/>
                <a:uFillTx/>
                <a:latin typeface="Verdana"/>
                <a:ea typeface="+mn-ea"/>
                <a:cs typeface="+mn-cs"/>
              </a:rPr>
              <a:t> on 28 March 2019</a:t>
            </a:r>
            <a:endParaRPr kumimoji="0" lang="de-DE" sz="1600" b="0" i="0" u="none" strike="noStrike" kern="1200" cap="none" spc="0" normalizeH="0" baseline="0" noProof="0" dirty="0">
              <a:ln>
                <a:noFill/>
              </a:ln>
              <a:solidFill>
                <a:srgbClr val="FFFFFF"/>
              </a:solidFill>
              <a:effectLst/>
              <a:uLnTx/>
              <a:uFillTx/>
              <a:latin typeface="Verdana"/>
              <a:ea typeface="+mn-ea"/>
              <a:cs typeface="+mn-cs"/>
            </a:endParaRPr>
          </a:p>
        </p:txBody>
      </p:sp>
      <p:sp>
        <p:nvSpPr>
          <p:cNvPr id="17" name="Rechteck 2">
            <a:extLst>
              <a:ext uri="{FF2B5EF4-FFF2-40B4-BE49-F238E27FC236}">
                <a16:creationId xmlns:a16="http://schemas.microsoft.com/office/drawing/2014/main" id="{9D86CE1F-AA08-4997-A86C-56BAC4D745C3}"/>
              </a:ext>
            </a:extLst>
          </p:cNvPr>
          <p:cNvSpPr/>
          <p:nvPr/>
        </p:nvSpPr>
        <p:spPr>
          <a:xfrm>
            <a:off x="335360" y="5419705"/>
            <a:ext cx="2815164" cy="515621"/>
          </a:xfrm>
          <a:prstGeom prst="rect">
            <a:avLst/>
          </a:prstGeom>
          <a:solidFill>
            <a:srgbClr val="A0BA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defTabSz="3429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smtClean="0">
                <a:ln>
                  <a:noFill/>
                </a:ln>
                <a:solidFill>
                  <a:srgbClr val="FFFFFF"/>
                </a:solidFill>
                <a:effectLst/>
                <a:uLnTx/>
                <a:uFillTx/>
                <a:latin typeface="Verdana"/>
                <a:ea typeface="+mn-ea"/>
                <a:cs typeface="+mn-cs"/>
              </a:rPr>
              <a:t>Council</a:t>
            </a:r>
            <a:endParaRPr lang="de-DE" sz="1600" dirty="0">
              <a:solidFill>
                <a:srgbClr val="FFFFFF"/>
              </a:solidFill>
              <a:latin typeface="Verdana"/>
            </a:endParaRPr>
          </a:p>
        </p:txBody>
      </p:sp>
      <p:sp>
        <p:nvSpPr>
          <p:cNvPr id="18" name="Rechteck 4">
            <a:extLst>
              <a:ext uri="{FF2B5EF4-FFF2-40B4-BE49-F238E27FC236}">
                <a16:creationId xmlns:a16="http://schemas.microsoft.com/office/drawing/2014/main" id="{7A6C3186-1A55-4AF2-BB14-78F8A9982004}"/>
              </a:ext>
            </a:extLst>
          </p:cNvPr>
          <p:cNvSpPr/>
          <p:nvPr/>
        </p:nvSpPr>
        <p:spPr>
          <a:xfrm>
            <a:off x="3634394" y="1458406"/>
            <a:ext cx="8064547" cy="516048"/>
          </a:xfrm>
          <a:prstGeom prst="rect">
            <a:avLst/>
          </a:prstGeom>
          <a:solidFill>
            <a:srgbClr val="E8EED8"/>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fontAlgn="base">
              <a:spcAft>
                <a:spcPts val="1200"/>
              </a:spcAft>
              <a:defRPr/>
            </a:pPr>
            <a:r>
              <a:rPr lang="en-US" sz="1400" dirty="0" smtClean="0">
                <a:solidFill>
                  <a:srgbClr val="004494"/>
                </a:solidFill>
              </a:rPr>
              <a:t>24 May 2018</a:t>
            </a:r>
          </a:p>
          <a:p>
            <a:pPr marL="171450" marR="0" lvl="0" indent="-171450" defTabSz="914400" rtl="0" eaLnBrk="1" fontAlgn="base" latinLnBrk="0" hangingPunct="1">
              <a:lnSpc>
                <a:spcPct val="100000"/>
              </a:lnSpc>
              <a:spcBef>
                <a:spcPts val="0"/>
              </a:spcBef>
              <a:spcAft>
                <a:spcPts val="1200"/>
              </a:spcAft>
              <a:buClr>
                <a:srgbClr val="00B050"/>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Verdana"/>
              <a:ea typeface="+mn-ea"/>
              <a:cs typeface="+mn-cs"/>
            </a:endParaRPr>
          </a:p>
        </p:txBody>
      </p:sp>
      <p:sp>
        <p:nvSpPr>
          <p:cNvPr id="8" name="Rechteck 4">
            <a:extLst>
              <a:ext uri="{FF2B5EF4-FFF2-40B4-BE49-F238E27FC236}">
                <a16:creationId xmlns:a16="http://schemas.microsoft.com/office/drawing/2014/main" id="{7A6C3186-1A55-4AF2-BB14-78F8A9982004}"/>
              </a:ext>
            </a:extLst>
          </p:cNvPr>
          <p:cNvSpPr/>
          <p:nvPr/>
        </p:nvSpPr>
        <p:spPr>
          <a:xfrm>
            <a:off x="3634393" y="2068697"/>
            <a:ext cx="8064548" cy="3256338"/>
          </a:xfrm>
          <a:prstGeom prst="rect">
            <a:avLst/>
          </a:prstGeom>
          <a:solidFill>
            <a:srgbClr val="E8EED8"/>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lvl="0" indent="-285750" fontAlgn="base">
              <a:spcAft>
                <a:spcPts val="600"/>
              </a:spcAft>
              <a:buFont typeface="Wingdings" panose="05000000000000000000" pitchFamily="2" charset="2"/>
              <a:buChar char="Ø"/>
              <a:defRPr/>
            </a:pPr>
            <a:r>
              <a:rPr lang="en-US" sz="1400" dirty="0" smtClean="0">
                <a:solidFill>
                  <a:srgbClr val="004494"/>
                </a:solidFill>
              </a:rPr>
              <a:t>No “brown” nor “social taxonomy”, but</a:t>
            </a:r>
          </a:p>
          <a:p>
            <a:pPr marL="742950" lvl="1" indent="-285750" fontAlgn="base">
              <a:spcAft>
                <a:spcPts val="600"/>
              </a:spcAft>
              <a:buFont typeface="Wingdings" panose="05000000000000000000" pitchFamily="2" charset="2"/>
              <a:buChar char="Ø"/>
              <a:defRPr/>
            </a:pPr>
            <a:r>
              <a:rPr lang="en-US" sz="1400" dirty="0" smtClean="0">
                <a:solidFill>
                  <a:srgbClr val="004494"/>
                </a:solidFill>
              </a:rPr>
              <a:t>by end </a:t>
            </a:r>
            <a:r>
              <a:rPr lang="en-US" sz="1400" dirty="0">
                <a:solidFill>
                  <a:srgbClr val="004494"/>
                </a:solidFill>
              </a:rPr>
              <a:t>of 2021, COM </a:t>
            </a:r>
            <a:r>
              <a:rPr lang="en-US" sz="1400" dirty="0" smtClean="0">
                <a:solidFill>
                  <a:srgbClr val="004494"/>
                </a:solidFill>
              </a:rPr>
              <a:t>to conduct impact assessments </a:t>
            </a:r>
            <a:r>
              <a:rPr lang="en-US" sz="1400" dirty="0">
                <a:solidFill>
                  <a:srgbClr val="004494"/>
                </a:solidFill>
              </a:rPr>
              <a:t>on </a:t>
            </a:r>
            <a:r>
              <a:rPr lang="en-US" sz="1400" dirty="0" smtClean="0">
                <a:solidFill>
                  <a:srgbClr val="004494"/>
                </a:solidFill>
              </a:rPr>
              <a:t>1) defining </a:t>
            </a:r>
            <a:r>
              <a:rPr lang="en-US" sz="1400" dirty="0">
                <a:solidFill>
                  <a:srgbClr val="004494"/>
                </a:solidFill>
              </a:rPr>
              <a:t>criteria for </a:t>
            </a:r>
            <a:r>
              <a:rPr lang="en-US" sz="1400" i="1" dirty="0">
                <a:solidFill>
                  <a:srgbClr val="004494"/>
                </a:solidFill>
              </a:rPr>
              <a:t>activities with a negative </a:t>
            </a:r>
            <a:r>
              <a:rPr lang="en-US" sz="1400" i="1" dirty="0" smtClean="0">
                <a:solidFill>
                  <a:srgbClr val="004494"/>
                </a:solidFill>
              </a:rPr>
              <a:t>impact on sustainability and 2) social objectives</a:t>
            </a:r>
          </a:p>
          <a:p>
            <a:pPr marL="742950" lvl="1" indent="-285750" fontAlgn="base">
              <a:spcAft>
                <a:spcPts val="600"/>
              </a:spcAft>
              <a:buFont typeface="Wingdings" panose="05000000000000000000" pitchFamily="2" charset="2"/>
              <a:buChar char="Ø"/>
              <a:defRPr/>
            </a:pPr>
            <a:r>
              <a:rPr lang="en-US" sz="1400" dirty="0">
                <a:solidFill>
                  <a:srgbClr val="004494"/>
                </a:solidFill>
              </a:rPr>
              <a:t>minimum social safeguards </a:t>
            </a:r>
            <a:r>
              <a:rPr lang="en-US" sz="1400" dirty="0" smtClean="0">
                <a:solidFill>
                  <a:srgbClr val="004494"/>
                </a:solidFill>
              </a:rPr>
              <a:t>(Art. 13) strengthened </a:t>
            </a:r>
            <a:r>
              <a:rPr lang="en-US" sz="1400" dirty="0">
                <a:solidFill>
                  <a:srgbClr val="004494"/>
                </a:solidFill>
              </a:rPr>
              <a:t>and </a:t>
            </a:r>
            <a:r>
              <a:rPr lang="en-US" sz="1400" dirty="0" smtClean="0">
                <a:solidFill>
                  <a:srgbClr val="004494"/>
                </a:solidFill>
              </a:rPr>
              <a:t>COM empowered </a:t>
            </a:r>
            <a:r>
              <a:rPr lang="en-US" sz="1400" dirty="0">
                <a:solidFill>
                  <a:srgbClr val="004494"/>
                </a:solidFill>
              </a:rPr>
              <a:t>to develop criteria for determining compliance </a:t>
            </a:r>
            <a:r>
              <a:rPr lang="en-US" sz="1400" dirty="0" smtClean="0">
                <a:solidFill>
                  <a:srgbClr val="004494"/>
                </a:solidFill>
              </a:rPr>
              <a:t>with these</a:t>
            </a:r>
          </a:p>
          <a:p>
            <a:pPr marL="742950" lvl="1" indent="-285750" fontAlgn="base">
              <a:spcAft>
                <a:spcPts val="600"/>
              </a:spcAft>
              <a:buFont typeface="Wingdings" panose="05000000000000000000" pitchFamily="2" charset="2"/>
              <a:buChar char="Ø"/>
              <a:defRPr/>
            </a:pPr>
            <a:r>
              <a:rPr lang="en-US" sz="1400" dirty="0" smtClean="0">
                <a:solidFill>
                  <a:srgbClr val="004494"/>
                </a:solidFill>
              </a:rPr>
              <a:t>excluding power </a:t>
            </a:r>
            <a:r>
              <a:rPr lang="en-US" sz="1400" dirty="0">
                <a:solidFill>
                  <a:srgbClr val="004494"/>
                </a:solidFill>
              </a:rPr>
              <a:t>generation </a:t>
            </a:r>
            <a:r>
              <a:rPr lang="en-US" sz="1400" dirty="0" smtClean="0">
                <a:solidFill>
                  <a:srgbClr val="004494"/>
                </a:solidFill>
              </a:rPr>
              <a:t>activities that </a:t>
            </a:r>
            <a:r>
              <a:rPr lang="en-US" sz="1400" dirty="0" err="1" smtClean="0">
                <a:solidFill>
                  <a:srgbClr val="004494"/>
                </a:solidFill>
              </a:rPr>
              <a:t>utilise</a:t>
            </a:r>
            <a:r>
              <a:rPr lang="en-US" sz="1400" dirty="0" smtClean="0">
                <a:solidFill>
                  <a:srgbClr val="004494"/>
                </a:solidFill>
              </a:rPr>
              <a:t> solid </a:t>
            </a:r>
            <a:r>
              <a:rPr lang="en-US" sz="1400" dirty="0">
                <a:solidFill>
                  <a:srgbClr val="004494"/>
                </a:solidFill>
              </a:rPr>
              <a:t>fossil fuels, produce non-renewable waste, or contribute to carbon intensive lock-in </a:t>
            </a:r>
            <a:r>
              <a:rPr lang="en-US" sz="1400" dirty="0" smtClean="0">
                <a:solidFill>
                  <a:srgbClr val="004494"/>
                </a:solidFill>
              </a:rPr>
              <a:t>effects</a:t>
            </a:r>
          </a:p>
          <a:p>
            <a:pPr marL="285750" lvl="0" indent="-285750" fontAlgn="base">
              <a:spcAft>
                <a:spcPts val="600"/>
              </a:spcAft>
              <a:buFont typeface="Wingdings" panose="05000000000000000000" pitchFamily="2" charset="2"/>
              <a:buChar char="Ø"/>
              <a:defRPr/>
            </a:pPr>
            <a:r>
              <a:rPr lang="en-US" sz="1400" dirty="0" smtClean="0">
                <a:solidFill>
                  <a:srgbClr val="004494"/>
                </a:solidFill>
              </a:rPr>
              <a:t>Enlarged scope to cover all financial </a:t>
            </a:r>
            <a:r>
              <a:rPr lang="en-US" sz="1400" dirty="0">
                <a:solidFill>
                  <a:srgbClr val="004494"/>
                </a:solidFill>
              </a:rPr>
              <a:t>market </a:t>
            </a:r>
            <a:r>
              <a:rPr lang="en-US" sz="1400" dirty="0" smtClean="0">
                <a:solidFill>
                  <a:srgbClr val="004494"/>
                </a:solidFill>
              </a:rPr>
              <a:t>participants (incl. banks)</a:t>
            </a:r>
          </a:p>
          <a:p>
            <a:pPr marL="285750" lvl="0" indent="-285750" fontAlgn="base">
              <a:spcAft>
                <a:spcPts val="600"/>
              </a:spcAft>
              <a:buFont typeface="Wingdings" panose="05000000000000000000" pitchFamily="2" charset="2"/>
              <a:buChar char="Ø"/>
              <a:defRPr/>
            </a:pPr>
            <a:r>
              <a:rPr lang="en-US" sz="1400" dirty="0">
                <a:solidFill>
                  <a:srgbClr val="004494"/>
                </a:solidFill>
              </a:rPr>
              <a:t>Enlarged composition and additional tasks for the Platform on Sustainable </a:t>
            </a:r>
            <a:r>
              <a:rPr lang="en-US" sz="1400" dirty="0" smtClean="0">
                <a:solidFill>
                  <a:srgbClr val="004494"/>
                </a:solidFill>
              </a:rPr>
              <a:t>Finance (Art. 15) </a:t>
            </a:r>
          </a:p>
          <a:p>
            <a:pPr marL="285750" lvl="0" indent="-285750" fontAlgn="base">
              <a:spcAft>
                <a:spcPts val="600"/>
              </a:spcAft>
              <a:buFont typeface="Wingdings" panose="05000000000000000000" pitchFamily="2" charset="2"/>
              <a:buChar char="Ø"/>
              <a:defRPr/>
            </a:pPr>
            <a:r>
              <a:rPr lang="en-US" sz="1400" dirty="0" smtClean="0">
                <a:solidFill>
                  <a:srgbClr val="004494"/>
                </a:solidFill>
              </a:rPr>
              <a:t>Use </a:t>
            </a:r>
            <a:r>
              <a:rPr lang="en-US" sz="1400" dirty="0" err="1" smtClean="0">
                <a:solidFill>
                  <a:srgbClr val="004494"/>
                </a:solidFill>
              </a:rPr>
              <a:t>harmonised</a:t>
            </a:r>
            <a:r>
              <a:rPr lang="en-US" sz="1400" dirty="0" smtClean="0">
                <a:solidFill>
                  <a:srgbClr val="004494"/>
                </a:solidFill>
              </a:rPr>
              <a:t> </a:t>
            </a:r>
            <a:r>
              <a:rPr lang="en-US" sz="1400" dirty="0">
                <a:solidFill>
                  <a:srgbClr val="004494"/>
                </a:solidFill>
              </a:rPr>
              <a:t>indicators </a:t>
            </a:r>
            <a:r>
              <a:rPr lang="en-US" sz="1400" dirty="0" smtClean="0">
                <a:solidFill>
                  <a:srgbClr val="004494"/>
                </a:solidFill>
              </a:rPr>
              <a:t>that </a:t>
            </a:r>
            <a:r>
              <a:rPr lang="en-US" sz="1400" dirty="0">
                <a:solidFill>
                  <a:srgbClr val="004494"/>
                </a:solidFill>
              </a:rPr>
              <a:t>measure environmental impact </a:t>
            </a:r>
            <a:r>
              <a:rPr lang="en-US" sz="1400" dirty="0" smtClean="0">
                <a:solidFill>
                  <a:srgbClr val="004494"/>
                </a:solidFill>
              </a:rPr>
              <a:t>based on LCA</a:t>
            </a:r>
            <a:endParaRPr lang="en-US" sz="1400" dirty="0">
              <a:solidFill>
                <a:srgbClr val="004494"/>
              </a:solidFill>
            </a:endParaRPr>
          </a:p>
          <a:p>
            <a:pPr marL="285750" lvl="0" indent="-285750" fontAlgn="base">
              <a:spcAft>
                <a:spcPts val="600"/>
              </a:spcAft>
              <a:buFont typeface="Wingdings" panose="05000000000000000000" pitchFamily="2" charset="2"/>
              <a:buChar char="Ø"/>
              <a:defRPr/>
            </a:pPr>
            <a:r>
              <a:rPr lang="en-US" sz="1400" dirty="0" smtClean="0">
                <a:solidFill>
                  <a:srgbClr val="004494"/>
                </a:solidFill>
              </a:rPr>
              <a:t>Explicit inclusion of transition activities </a:t>
            </a:r>
          </a:p>
          <a:p>
            <a:pPr marL="171450" marR="0" lvl="0" indent="-171450" defTabSz="914400" rtl="0" eaLnBrk="1" fontAlgn="base" latinLnBrk="0" hangingPunct="1">
              <a:lnSpc>
                <a:spcPct val="100000"/>
              </a:lnSpc>
              <a:spcBef>
                <a:spcPts val="0"/>
              </a:spcBef>
              <a:spcAft>
                <a:spcPts val="1200"/>
              </a:spcAft>
              <a:buClr>
                <a:srgbClr val="00B050"/>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Verdana"/>
              <a:ea typeface="+mn-ea"/>
              <a:cs typeface="+mn-cs"/>
            </a:endParaRPr>
          </a:p>
        </p:txBody>
      </p:sp>
      <p:sp>
        <p:nvSpPr>
          <p:cNvPr id="9" name="Rechteck 4">
            <a:extLst>
              <a:ext uri="{FF2B5EF4-FFF2-40B4-BE49-F238E27FC236}">
                <a16:creationId xmlns:a16="http://schemas.microsoft.com/office/drawing/2014/main" id="{7A6C3186-1A55-4AF2-BB14-78F8A9982004}"/>
              </a:ext>
            </a:extLst>
          </p:cNvPr>
          <p:cNvSpPr/>
          <p:nvPr/>
        </p:nvSpPr>
        <p:spPr>
          <a:xfrm>
            <a:off x="3634393" y="5419278"/>
            <a:ext cx="8064547" cy="516048"/>
          </a:xfrm>
          <a:prstGeom prst="rect">
            <a:avLst/>
          </a:prstGeom>
          <a:solidFill>
            <a:srgbClr val="E8EED8"/>
          </a:solidFill>
          <a:ln>
            <a:noFill/>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fontAlgn="base">
              <a:spcAft>
                <a:spcPts val="1200"/>
              </a:spcAft>
              <a:defRPr/>
            </a:pPr>
            <a:r>
              <a:rPr lang="en-US" sz="1400" dirty="0" smtClean="0">
                <a:solidFill>
                  <a:srgbClr val="004494"/>
                </a:solidFill>
              </a:rPr>
              <a:t>Discussions ongoing</a:t>
            </a:r>
          </a:p>
          <a:p>
            <a:pPr marL="171450" marR="0" lvl="0" indent="-171450" defTabSz="914400" rtl="0" eaLnBrk="1" fontAlgn="base" latinLnBrk="0" hangingPunct="1">
              <a:lnSpc>
                <a:spcPct val="100000"/>
              </a:lnSpc>
              <a:spcBef>
                <a:spcPts val="0"/>
              </a:spcBef>
              <a:spcAft>
                <a:spcPts val="1200"/>
              </a:spcAft>
              <a:buClr>
                <a:srgbClr val="00B050"/>
              </a:buClr>
              <a:buSzTx/>
              <a:buFont typeface="Arial" panose="020B0604020202020204" pitchFamily="34" charset="0"/>
              <a:buChar char="•"/>
              <a:tabLst/>
              <a:defRPr/>
            </a:pPr>
            <a:endParaRPr kumimoji="0" lang="en-US" sz="2000" b="0" i="0" u="none" strike="noStrike" kern="1200" cap="none" spc="0" normalizeH="0" baseline="0" noProof="0" dirty="0">
              <a:ln>
                <a:noFill/>
              </a:ln>
              <a:solidFill>
                <a:srgbClr val="000000"/>
              </a:solidFill>
              <a:effectLst/>
              <a:uLnTx/>
              <a:uFillTx/>
              <a:latin typeface="Verdana"/>
              <a:ea typeface="+mn-ea"/>
              <a:cs typeface="+mn-cs"/>
            </a:endParaRPr>
          </a:p>
        </p:txBody>
      </p:sp>
    </p:spTree>
    <p:extLst>
      <p:ext uri="{BB962C8B-B14F-4D97-AF65-F5344CB8AC3E}">
        <p14:creationId xmlns:p14="http://schemas.microsoft.com/office/powerpoint/2010/main" val="145283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EE104-61BC-4CF0-BACE-CB310159037B}"/>
              </a:ext>
            </a:extLst>
          </p:cNvPr>
          <p:cNvSpPr>
            <a:spLocks noGrp="1"/>
          </p:cNvSpPr>
          <p:nvPr>
            <p:ph type="title"/>
          </p:nvPr>
        </p:nvSpPr>
        <p:spPr>
          <a:xfrm>
            <a:off x="335360" y="260648"/>
            <a:ext cx="11593288" cy="651639"/>
          </a:xfrm>
        </p:spPr>
        <p:txBody>
          <a:bodyPr/>
          <a:lstStyle/>
          <a:p>
            <a:r>
              <a:rPr lang="en-GB" dirty="0"/>
              <a:t>TEG Reports: June 2019</a:t>
            </a:r>
          </a:p>
        </p:txBody>
      </p:sp>
      <p:pic>
        <p:nvPicPr>
          <p:cNvPr id="6" name="Picture 5">
            <a:extLst>
              <a:ext uri="{FF2B5EF4-FFF2-40B4-BE49-F238E27FC236}">
                <a16:creationId xmlns:a16="http://schemas.microsoft.com/office/drawing/2014/main" id="{6FDCD716-5A8C-4E15-8D1C-4866859DFEAA}"/>
              </a:ext>
            </a:extLst>
          </p:cNvPr>
          <p:cNvPicPr>
            <a:picLocks noChangeAspect="1"/>
          </p:cNvPicPr>
          <p:nvPr/>
        </p:nvPicPr>
        <p:blipFill rotWithShape="1">
          <a:blip r:embed="rId3"/>
          <a:srcRect l="34053" t="21399" r="35235" b="21399"/>
          <a:stretch/>
        </p:blipFill>
        <p:spPr>
          <a:xfrm>
            <a:off x="595431" y="3338352"/>
            <a:ext cx="1800000" cy="1800000"/>
          </a:xfrm>
          <a:prstGeom prst="rect">
            <a:avLst/>
          </a:prstGeom>
        </p:spPr>
      </p:pic>
      <p:pic>
        <p:nvPicPr>
          <p:cNvPr id="7" name="Picture 6">
            <a:extLst>
              <a:ext uri="{FF2B5EF4-FFF2-40B4-BE49-F238E27FC236}">
                <a16:creationId xmlns:a16="http://schemas.microsoft.com/office/drawing/2014/main" id="{0DED1594-9AF9-48B7-AC76-656B0EB98022}"/>
              </a:ext>
            </a:extLst>
          </p:cNvPr>
          <p:cNvPicPr>
            <a:picLocks noChangeAspect="1"/>
          </p:cNvPicPr>
          <p:nvPr/>
        </p:nvPicPr>
        <p:blipFill rotWithShape="1">
          <a:blip r:embed="rId4"/>
          <a:srcRect l="33463" t="20120" r="34644" b="21001"/>
          <a:stretch/>
        </p:blipFill>
        <p:spPr>
          <a:xfrm>
            <a:off x="601577" y="1219032"/>
            <a:ext cx="1800000" cy="1800000"/>
          </a:xfrm>
          <a:prstGeom prst="rect">
            <a:avLst/>
          </a:prstGeom>
        </p:spPr>
      </p:pic>
      <p:sp>
        <p:nvSpPr>
          <p:cNvPr id="11" name="TextBox 10">
            <a:extLst>
              <a:ext uri="{FF2B5EF4-FFF2-40B4-BE49-F238E27FC236}">
                <a16:creationId xmlns:a16="http://schemas.microsoft.com/office/drawing/2014/main" id="{59A8F52B-D503-4517-865C-CB47FB3DD250}"/>
              </a:ext>
            </a:extLst>
          </p:cNvPr>
          <p:cNvSpPr txBox="1"/>
          <p:nvPr/>
        </p:nvSpPr>
        <p:spPr>
          <a:xfrm>
            <a:off x="2473785" y="1223952"/>
            <a:ext cx="5854463" cy="1200329"/>
          </a:xfrm>
          <a:prstGeom prst="rect">
            <a:avLst/>
          </a:prstGeom>
          <a:noFill/>
        </p:spPr>
        <p:txBody>
          <a:bodyPr wrap="square" rtlCol="0">
            <a:spAutoFit/>
          </a:bodyPr>
          <a:lstStyle/>
          <a:p>
            <a:r>
              <a:rPr lang="en-GB" sz="1800" dirty="0">
                <a:solidFill>
                  <a:srgbClr val="70AD47"/>
                </a:solidFill>
                <a:hlinkClick r:id="rId5">
                  <a:extLst>
                    <a:ext uri="{A12FA001-AC4F-418D-AE19-62706E023703}">
                      <ahyp:hlinkClr xmlns:ahyp="http://schemas.microsoft.com/office/drawing/2018/hyperlinkcolor" xmlns="" val="tx"/>
                    </a:ext>
                  </a:extLst>
                </a:hlinkClick>
              </a:rPr>
              <a:t>User guide</a:t>
            </a:r>
            <a:endParaRPr lang="en-GB" sz="1800" b="0" dirty="0">
              <a:solidFill>
                <a:srgbClr val="70AD47"/>
              </a:solidFill>
            </a:endParaRPr>
          </a:p>
          <a:p>
            <a:pPr marL="285750" indent="-285750">
              <a:buFont typeface="Wingdings" panose="05000000000000000000" pitchFamily="2" charset="2"/>
              <a:buChar char="§"/>
            </a:pPr>
            <a:r>
              <a:rPr lang="en-GB" sz="1800" b="0" dirty="0">
                <a:solidFill>
                  <a:srgbClr val="0F5494"/>
                </a:solidFill>
              </a:rPr>
              <a:t>Concise guide to key concepts</a:t>
            </a:r>
          </a:p>
          <a:p>
            <a:pPr marL="285750" indent="-285750">
              <a:buFont typeface="Wingdings" panose="05000000000000000000" pitchFamily="2" charset="2"/>
              <a:buChar char="§"/>
            </a:pPr>
            <a:r>
              <a:rPr lang="en-GB" sz="1800" b="0" dirty="0">
                <a:solidFill>
                  <a:srgbClr val="0F5494"/>
                </a:solidFill>
              </a:rPr>
              <a:t>Examples </a:t>
            </a:r>
          </a:p>
          <a:p>
            <a:pPr marL="285750" indent="-285750">
              <a:buFont typeface="Wingdings" panose="05000000000000000000" pitchFamily="2" charset="2"/>
              <a:buChar char="§"/>
            </a:pPr>
            <a:r>
              <a:rPr lang="en-GB" sz="1800" b="0" dirty="0">
                <a:solidFill>
                  <a:srgbClr val="0F5494"/>
                </a:solidFill>
              </a:rPr>
              <a:t>Overview of the criteria</a:t>
            </a:r>
          </a:p>
        </p:txBody>
      </p:sp>
      <p:sp>
        <p:nvSpPr>
          <p:cNvPr id="12" name="TextBox 11">
            <a:extLst>
              <a:ext uri="{FF2B5EF4-FFF2-40B4-BE49-F238E27FC236}">
                <a16:creationId xmlns:a16="http://schemas.microsoft.com/office/drawing/2014/main" id="{7F42AEE3-FBD9-456D-B1FF-FD9C051F267E}"/>
              </a:ext>
            </a:extLst>
          </p:cNvPr>
          <p:cNvSpPr txBox="1"/>
          <p:nvPr/>
        </p:nvSpPr>
        <p:spPr>
          <a:xfrm>
            <a:off x="2489454" y="3315022"/>
            <a:ext cx="8431082" cy="2031325"/>
          </a:xfrm>
          <a:prstGeom prst="rect">
            <a:avLst/>
          </a:prstGeom>
          <a:noFill/>
        </p:spPr>
        <p:txBody>
          <a:bodyPr wrap="square" rtlCol="0">
            <a:spAutoFit/>
          </a:bodyPr>
          <a:lstStyle/>
          <a:p>
            <a:r>
              <a:rPr lang="en-GB" sz="1800" dirty="0">
                <a:solidFill>
                  <a:srgbClr val="70AD47"/>
                </a:solidFill>
                <a:hlinkClick r:id="rId6">
                  <a:extLst>
                    <a:ext uri="{A12FA001-AC4F-418D-AE19-62706E023703}">
                      <ahyp:hlinkClr xmlns:ahyp="http://schemas.microsoft.com/office/drawing/2018/hyperlinkcolor" xmlns="" val="tx"/>
                    </a:ext>
                  </a:extLst>
                </a:hlinkClick>
              </a:rPr>
              <a:t>Technical report</a:t>
            </a:r>
            <a:endParaRPr lang="en-GB" sz="1800" b="0" dirty="0">
              <a:solidFill>
                <a:srgbClr val="70AD47"/>
              </a:solidFill>
            </a:endParaRPr>
          </a:p>
          <a:p>
            <a:pPr marL="285750" indent="-285750">
              <a:buFont typeface="Wingdings" panose="05000000000000000000" pitchFamily="2" charset="2"/>
              <a:buChar char="§"/>
            </a:pPr>
            <a:r>
              <a:rPr lang="en-GB" sz="1800" b="0" dirty="0">
                <a:solidFill>
                  <a:srgbClr val="0F5494"/>
                </a:solidFill>
              </a:rPr>
              <a:t>Full methodology; </a:t>
            </a:r>
          </a:p>
          <a:p>
            <a:pPr marL="285750" indent="-285750">
              <a:buFont typeface="Wingdings" panose="05000000000000000000" pitchFamily="2" charset="2"/>
              <a:buChar char="§"/>
            </a:pPr>
            <a:r>
              <a:rPr lang="en-GB" sz="1800" b="0" dirty="0">
                <a:solidFill>
                  <a:srgbClr val="0F5494"/>
                </a:solidFill>
              </a:rPr>
              <a:t>Use cases and case studies;</a:t>
            </a:r>
          </a:p>
          <a:p>
            <a:pPr marL="285750" indent="-285750">
              <a:buFont typeface="Wingdings" panose="05000000000000000000" pitchFamily="2" charset="2"/>
              <a:buChar char="§"/>
            </a:pPr>
            <a:r>
              <a:rPr lang="en-GB" sz="1800" b="0" dirty="0">
                <a:solidFill>
                  <a:srgbClr val="0F5494"/>
                </a:solidFill>
              </a:rPr>
              <a:t>67 economic activities assessed for contribution to climate change mitigation;</a:t>
            </a:r>
          </a:p>
          <a:p>
            <a:pPr marL="285750" indent="-285750">
              <a:buFont typeface="Wingdings" panose="05000000000000000000" pitchFamily="2" charset="2"/>
              <a:buChar char="§"/>
            </a:pPr>
            <a:r>
              <a:rPr lang="en-GB" sz="1800" b="0" dirty="0">
                <a:solidFill>
                  <a:srgbClr val="0F5494"/>
                </a:solidFill>
              </a:rPr>
              <a:t>Methodology for adaptation tested on 9 activities. </a:t>
            </a:r>
          </a:p>
          <a:p>
            <a:endParaRPr lang="en-GB" sz="1800" b="0" dirty="0">
              <a:solidFill>
                <a:srgbClr val="0F5494"/>
              </a:solidFill>
            </a:endParaRPr>
          </a:p>
        </p:txBody>
      </p:sp>
      <p:sp>
        <p:nvSpPr>
          <p:cNvPr id="13" name="TextBox 12">
            <a:extLst>
              <a:ext uri="{FF2B5EF4-FFF2-40B4-BE49-F238E27FC236}">
                <a16:creationId xmlns:a16="http://schemas.microsoft.com/office/drawing/2014/main" id="{C94B6168-764B-4C88-8E25-2F50AFC876FB}"/>
              </a:ext>
            </a:extLst>
          </p:cNvPr>
          <p:cNvSpPr txBox="1"/>
          <p:nvPr/>
        </p:nvSpPr>
        <p:spPr>
          <a:xfrm>
            <a:off x="3791744" y="5449382"/>
            <a:ext cx="4968552" cy="369332"/>
          </a:xfrm>
          <a:prstGeom prst="rect">
            <a:avLst/>
          </a:prstGeom>
          <a:noFill/>
        </p:spPr>
        <p:txBody>
          <a:bodyPr wrap="square" rtlCol="0">
            <a:spAutoFit/>
          </a:bodyPr>
          <a:lstStyle/>
          <a:p>
            <a:r>
              <a:rPr lang="en-GB" sz="1800" dirty="0">
                <a:solidFill>
                  <a:srgbClr val="70AD47"/>
                </a:solidFill>
              </a:rPr>
              <a:t>+ Call for feedback (July 2019)</a:t>
            </a:r>
            <a:endParaRPr lang="en-GB" sz="1800" b="0" dirty="0">
              <a:solidFill>
                <a:srgbClr val="70AD47"/>
              </a:solidFill>
            </a:endParaRPr>
          </a:p>
        </p:txBody>
      </p:sp>
    </p:spTree>
    <p:extLst>
      <p:ext uri="{BB962C8B-B14F-4D97-AF65-F5344CB8AC3E}">
        <p14:creationId xmlns:p14="http://schemas.microsoft.com/office/powerpoint/2010/main" val="12982481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8CF0416-A51D-4047-B9E2-0C2C51AE587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F90617-88FF-4632-8B2B-D14B3E86377F}" type="slidenum">
              <a:rPr kumimoji="0" lang="en-S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S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pSp>
        <p:nvGrpSpPr>
          <p:cNvPr id="135" name="Group 134">
            <a:extLst>
              <a:ext uri="{FF2B5EF4-FFF2-40B4-BE49-F238E27FC236}">
                <a16:creationId xmlns:a16="http://schemas.microsoft.com/office/drawing/2014/main" id="{CA4F76AD-1BBB-49D2-973C-5A77B8473D36}"/>
              </a:ext>
            </a:extLst>
          </p:cNvPr>
          <p:cNvGrpSpPr/>
          <p:nvPr/>
        </p:nvGrpSpPr>
        <p:grpSpPr>
          <a:xfrm>
            <a:off x="635636" y="136525"/>
            <a:ext cx="10920727" cy="5722876"/>
            <a:chOff x="618130" y="1843862"/>
            <a:chExt cx="7878170" cy="3636081"/>
          </a:xfrm>
        </p:grpSpPr>
        <p:sp>
          <p:nvSpPr>
            <p:cNvPr id="74" name="Rectangle 73">
              <a:extLst>
                <a:ext uri="{FF2B5EF4-FFF2-40B4-BE49-F238E27FC236}">
                  <a16:creationId xmlns:a16="http://schemas.microsoft.com/office/drawing/2014/main" id="{FA93FB79-1F85-4E62-A55B-29A1D83E1C8C}"/>
                </a:ext>
              </a:extLst>
            </p:cNvPr>
            <p:cNvSpPr/>
            <p:nvPr/>
          </p:nvSpPr>
          <p:spPr>
            <a:xfrm>
              <a:off x="620488" y="2186316"/>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Growing of perennial crops</a:t>
              </a:r>
            </a:p>
          </p:txBody>
        </p:sp>
        <p:sp>
          <p:nvSpPr>
            <p:cNvPr id="75" name="Rectangle 74">
              <a:extLst>
                <a:ext uri="{FF2B5EF4-FFF2-40B4-BE49-F238E27FC236}">
                  <a16:creationId xmlns:a16="http://schemas.microsoft.com/office/drawing/2014/main" id="{AB0F1FF8-0E5F-4DF2-9C13-A9F6AA1BFD0B}"/>
                </a:ext>
              </a:extLst>
            </p:cNvPr>
            <p:cNvSpPr/>
            <p:nvPr/>
          </p:nvSpPr>
          <p:spPr>
            <a:xfrm>
              <a:off x="620488" y="2523831"/>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Growing of non-perennial crops</a:t>
              </a:r>
            </a:p>
          </p:txBody>
        </p:sp>
        <p:sp>
          <p:nvSpPr>
            <p:cNvPr id="76" name="Rectangle 75">
              <a:extLst>
                <a:ext uri="{FF2B5EF4-FFF2-40B4-BE49-F238E27FC236}">
                  <a16:creationId xmlns:a16="http://schemas.microsoft.com/office/drawing/2014/main" id="{0A2C1159-DD47-4376-B7F3-DD2B3B9A5B5C}"/>
                </a:ext>
              </a:extLst>
            </p:cNvPr>
            <p:cNvSpPr/>
            <p:nvPr/>
          </p:nvSpPr>
          <p:spPr>
            <a:xfrm>
              <a:off x="620488" y="2857169"/>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Livestock</a:t>
              </a:r>
              <a:r>
                <a:rPr kumimoji="0" lang="en-US" sz="1200" b="0" i="0" u="none" strike="noStrike" kern="0" cap="none" spc="0" normalizeH="0" noProof="0" dirty="0" smtClean="0">
                  <a:ln>
                    <a:noFill/>
                  </a:ln>
                  <a:solidFill>
                    <a:prstClr val="black"/>
                  </a:solidFill>
                  <a:effectLst/>
                  <a:uLnTx/>
                  <a:uFillTx/>
                  <a:latin typeface="Calibri" panose="020F0502020204030204"/>
                  <a:ea typeface="+mn-ea"/>
                  <a:cs typeface="Arial" pitchFamily="34" charset="0"/>
                </a:rPr>
                <a:t> production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77" name="Rectangle 76">
              <a:extLst>
                <a:ext uri="{FF2B5EF4-FFF2-40B4-BE49-F238E27FC236}">
                  <a16:creationId xmlns:a16="http://schemas.microsoft.com/office/drawing/2014/main" id="{B5CD477D-424A-4C92-84DD-34243EB7363D}"/>
                </a:ext>
              </a:extLst>
            </p:cNvPr>
            <p:cNvSpPr/>
            <p:nvPr/>
          </p:nvSpPr>
          <p:spPr>
            <a:xfrm>
              <a:off x="620488" y="3190508"/>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Afforestation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79" name="Rectangle 78">
              <a:extLst>
                <a:ext uri="{FF2B5EF4-FFF2-40B4-BE49-F238E27FC236}">
                  <a16:creationId xmlns:a16="http://schemas.microsoft.com/office/drawing/2014/main" id="{65C6F075-C534-4927-B447-59A12F76AF5B}"/>
                </a:ext>
              </a:extLst>
            </p:cNvPr>
            <p:cNvSpPr/>
            <p:nvPr/>
          </p:nvSpPr>
          <p:spPr>
            <a:xfrm>
              <a:off x="618130" y="3527513"/>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Rehabilitation/</a:t>
              </a:r>
              <a:b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b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restoration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0" name="Rectangle 79">
              <a:extLst>
                <a:ext uri="{FF2B5EF4-FFF2-40B4-BE49-F238E27FC236}">
                  <a16:creationId xmlns:a16="http://schemas.microsoft.com/office/drawing/2014/main" id="{620D2E17-65D5-4487-9D33-94741B18646D}"/>
                </a:ext>
              </a:extLst>
            </p:cNvPr>
            <p:cNvSpPr/>
            <p:nvPr/>
          </p:nvSpPr>
          <p:spPr>
            <a:xfrm>
              <a:off x="618130" y="3862510"/>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Reforestation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1" name="Rectangle 80">
              <a:extLst>
                <a:ext uri="{FF2B5EF4-FFF2-40B4-BE49-F238E27FC236}">
                  <a16:creationId xmlns:a16="http://schemas.microsoft.com/office/drawing/2014/main" id="{F9827640-439D-4B89-ACC9-C6CCA5550BD4}"/>
                </a:ext>
              </a:extLst>
            </p:cNvPr>
            <p:cNvSpPr/>
            <p:nvPr/>
          </p:nvSpPr>
          <p:spPr>
            <a:xfrm>
              <a:off x="618130" y="4198365"/>
              <a:ext cx="1003025" cy="291118"/>
            </a:xfrm>
            <a:prstGeom prst="rect">
              <a:avLst/>
            </a:prstGeom>
            <a:solidFill>
              <a:schemeClr val="accent6">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Existing forest management</a:t>
              </a:r>
            </a:p>
          </p:txBody>
        </p:sp>
        <p:sp>
          <p:nvSpPr>
            <p:cNvPr id="82" name="Rectangle 81">
              <a:extLst>
                <a:ext uri="{FF2B5EF4-FFF2-40B4-BE49-F238E27FC236}">
                  <a16:creationId xmlns:a16="http://schemas.microsoft.com/office/drawing/2014/main" id="{B75094F3-DF13-413B-A5EB-5476CF4E8782}"/>
                </a:ext>
              </a:extLst>
            </p:cNvPr>
            <p:cNvSpPr/>
            <p:nvPr/>
          </p:nvSpPr>
          <p:spPr>
            <a:xfrm>
              <a:off x="618130" y="1844612"/>
              <a:ext cx="1003025" cy="29111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effectLst/>
                  <a:uLnTx/>
                  <a:uFillTx/>
                  <a:latin typeface="Calibri" panose="020F0502020204030204"/>
                  <a:ea typeface="+mn-ea"/>
                  <a:cs typeface="Arial" pitchFamily="34" charset="0"/>
                </a:rPr>
                <a:t>Agriculture</a:t>
              </a:r>
              <a:r>
                <a:rPr kumimoji="0" lang="en-US" sz="1200" b="0" i="0" u="none" strike="noStrike" kern="0" cap="none" spc="0" normalizeH="0" noProof="0" dirty="0" smtClean="0">
                  <a:ln>
                    <a:noFill/>
                  </a:ln>
                  <a:solidFill>
                    <a:prstClr val="white"/>
                  </a:solidFill>
                  <a:effectLst/>
                  <a:uLnTx/>
                  <a:uFillTx/>
                  <a:latin typeface="Calibri" panose="020F0502020204030204"/>
                  <a:ea typeface="+mn-ea"/>
                  <a:cs typeface="Arial" pitchFamily="34" charset="0"/>
                </a:rPr>
                <a:t> and </a:t>
              </a:r>
              <a:r>
                <a:rPr lang="en-US" sz="1200" kern="0" noProof="0" dirty="0" smtClean="0">
                  <a:solidFill>
                    <a:prstClr val="white"/>
                  </a:solidFill>
                  <a:latin typeface="Calibri" panose="020F0502020204030204"/>
                  <a:cs typeface="Arial" pitchFamily="34" charset="0"/>
                </a:rPr>
                <a:t>f</a:t>
              </a:r>
              <a:r>
                <a:rPr kumimoji="0" lang="en-US" sz="1200" b="0" i="0" u="none" strike="noStrike" kern="0" cap="none" spc="0" normalizeH="0" baseline="0" noProof="0" dirty="0" smtClean="0">
                  <a:ln>
                    <a:noFill/>
                  </a:ln>
                  <a:solidFill>
                    <a:prstClr val="white"/>
                  </a:solidFill>
                  <a:effectLst/>
                  <a:uLnTx/>
                  <a:uFillTx/>
                  <a:latin typeface="Calibri" panose="020F0502020204030204"/>
                  <a:ea typeface="+mn-ea"/>
                  <a:cs typeface="Arial" pitchFamily="34" charset="0"/>
                </a:rPr>
                <a:t>orestry</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Arial" pitchFamily="34" charset="0"/>
              </a:endParaRPr>
            </a:p>
          </p:txBody>
        </p:sp>
        <p:sp>
          <p:nvSpPr>
            <p:cNvPr id="83" name="Rectangle 82">
              <a:extLst>
                <a:ext uri="{FF2B5EF4-FFF2-40B4-BE49-F238E27FC236}">
                  <a16:creationId xmlns:a16="http://schemas.microsoft.com/office/drawing/2014/main" id="{49CFC1F9-3B4F-4743-AF5C-2EAAAD89D19E}"/>
                </a:ext>
              </a:extLst>
            </p:cNvPr>
            <p:cNvSpPr/>
            <p:nvPr/>
          </p:nvSpPr>
          <p:spPr>
            <a:xfrm>
              <a:off x="1769312" y="2186316"/>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200" kern="0" dirty="0" smtClean="0">
                  <a:solidFill>
                    <a:prstClr val="black"/>
                  </a:solidFill>
                  <a:latin typeface="Calibri" panose="020F0502020204030204"/>
                  <a:cs typeface="Arial" pitchFamily="34" charset="0"/>
                </a:rPr>
                <a:t>Low carbon technologies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4" name="Rectangle 83">
              <a:extLst>
                <a:ext uri="{FF2B5EF4-FFF2-40B4-BE49-F238E27FC236}">
                  <a16:creationId xmlns:a16="http://schemas.microsoft.com/office/drawing/2014/main" id="{D631BA2A-AED2-47EA-A7EC-BA1CFF3A2F64}"/>
                </a:ext>
              </a:extLst>
            </p:cNvPr>
            <p:cNvSpPr/>
            <p:nvPr/>
          </p:nvSpPr>
          <p:spPr>
            <a:xfrm>
              <a:off x="1769312" y="2523831"/>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Cement</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5" name="Rectangle 84">
              <a:extLst>
                <a:ext uri="{FF2B5EF4-FFF2-40B4-BE49-F238E27FC236}">
                  <a16:creationId xmlns:a16="http://schemas.microsoft.com/office/drawing/2014/main" id="{E1572E53-957F-4BEB-A009-3094708D812C}"/>
                </a:ext>
              </a:extLst>
            </p:cNvPr>
            <p:cNvSpPr/>
            <p:nvPr/>
          </p:nvSpPr>
          <p:spPr>
            <a:xfrm>
              <a:off x="1769312" y="2857169"/>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Aluminium</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6" name="Rectangle 85">
              <a:extLst>
                <a:ext uri="{FF2B5EF4-FFF2-40B4-BE49-F238E27FC236}">
                  <a16:creationId xmlns:a16="http://schemas.microsoft.com/office/drawing/2014/main" id="{8752C87A-D790-49A9-8EC9-F2B6107F521E}"/>
                </a:ext>
              </a:extLst>
            </p:cNvPr>
            <p:cNvSpPr/>
            <p:nvPr/>
          </p:nvSpPr>
          <p:spPr>
            <a:xfrm>
              <a:off x="1769312" y="3190508"/>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Iron and steel</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7" name="Rectangle 86">
              <a:extLst>
                <a:ext uri="{FF2B5EF4-FFF2-40B4-BE49-F238E27FC236}">
                  <a16:creationId xmlns:a16="http://schemas.microsoft.com/office/drawing/2014/main" id="{1C7BF123-6314-424A-BA11-DC5D003A74F0}"/>
                </a:ext>
              </a:extLst>
            </p:cNvPr>
            <p:cNvSpPr/>
            <p:nvPr/>
          </p:nvSpPr>
          <p:spPr>
            <a:xfrm>
              <a:off x="1769312" y="3523845"/>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Hydrogen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88" name="Rectangle 87">
              <a:extLst>
                <a:ext uri="{FF2B5EF4-FFF2-40B4-BE49-F238E27FC236}">
                  <a16:creationId xmlns:a16="http://schemas.microsoft.com/office/drawing/2014/main" id="{E11C665A-7082-4A85-8A28-C3AA94FE3383}"/>
                </a:ext>
              </a:extLst>
            </p:cNvPr>
            <p:cNvSpPr/>
            <p:nvPr/>
          </p:nvSpPr>
          <p:spPr>
            <a:xfrm>
              <a:off x="1769312" y="3857182"/>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Other inorganic basic chemicals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90" name="Rectangle 89">
              <a:extLst>
                <a:ext uri="{FF2B5EF4-FFF2-40B4-BE49-F238E27FC236}">
                  <a16:creationId xmlns:a16="http://schemas.microsoft.com/office/drawing/2014/main" id="{5C679C8D-AE75-4B63-940D-4D0A9FA5FBB2}"/>
                </a:ext>
              </a:extLst>
            </p:cNvPr>
            <p:cNvSpPr/>
            <p:nvPr/>
          </p:nvSpPr>
          <p:spPr>
            <a:xfrm>
              <a:off x="1765658" y="4527284"/>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Fertilizers and nitrogen compounds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91" name="Rectangle 90">
              <a:extLst>
                <a:ext uri="{FF2B5EF4-FFF2-40B4-BE49-F238E27FC236}">
                  <a16:creationId xmlns:a16="http://schemas.microsoft.com/office/drawing/2014/main" id="{6ADFAC92-9CCC-4C4E-9256-B160020EC08E}"/>
                </a:ext>
              </a:extLst>
            </p:cNvPr>
            <p:cNvSpPr/>
            <p:nvPr/>
          </p:nvSpPr>
          <p:spPr>
            <a:xfrm>
              <a:off x="1765658" y="4857760"/>
              <a:ext cx="1003025" cy="291118"/>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Plastics</a:t>
              </a:r>
              <a:r>
                <a:rPr kumimoji="0" lang="en-US" sz="1200" b="0" i="0" u="none" strike="noStrike" kern="0" cap="none" spc="0" normalizeH="0" noProof="0" dirty="0" smtClean="0">
                  <a:ln>
                    <a:noFill/>
                  </a:ln>
                  <a:solidFill>
                    <a:prstClr val="black"/>
                  </a:solidFill>
                  <a:effectLst/>
                  <a:uLnTx/>
                  <a:uFillTx/>
                  <a:latin typeface="Calibri" panose="020F0502020204030204"/>
                  <a:ea typeface="+mn-ea"/>
                  <a:cs typeface="Arial" pitchFamily="34" charset="0"/>
                </a:rPr>
                <a:t> in primary form</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94" name="Rectangle 93">
              <a:extLst>
                <a:ext uri="{FF2B5EF4-FFF2-40B4-BE49-F238E27FC236}">
                  <a16:creationId xmlns:a16="http://schemas.microsoft.com/office/drawing/2014/main" id="{CD627E1C-53FB-4D76-BC78-F3F6CF5FE649}"/>
                </a:ext>
              </a:extLst>
            </p:cNvPr>
            <p:cNvSpPr/>
            <p:nvPr/>
          </p:nvSpPr>
          <p:spPr>
            <a:xfrm>
              <a:off x="1766954" y="1844612"/>
              <a:ext cx="1003025" cy="29111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white"/>
                  </a:solidFill>
                  <a:effectLst/>
                  <a:uLnTx/>
                  <a:uFillTx/>
                  <a:latin typeface="Calibri" panose="020F0502020204030204"/>
                  <a:ea typeface="+mn-ea"/>
                  <a:cs typeface="Arial" pitchFamily="34" charset="0"/>
                </a:rPr>
                <a:t>Manufacturing</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Arial" pitchFamily="34" charset="0"/>
              </a:endParaRPr>
            </a:p>
          </p:txBody>
        </p:sp>
        <p:sp>
          <p:nvSpPr>
            <p:cNvPr id="95" name="Rectangle 94">
              <a:extLst>
                <a:ext uri="{FF2B5EF4-FFF2-40B4-BE49-F238E27FC236}">
                  <a16:creationId xmlns:a16="http://schemas.microsoft.com/office/drawing/2014/main" id="{84B84B45-3821-4C6D-9D88-980888CAD540}"/>
                </a:ext>
              </a:extLst>
            </p:cNvPr>
            <p:cNvSpPr/>
            <p:nvPr/>
          </p:nvSpPr>
          <p:spPr>
            <a:xfrm>
              <a:off x="2918135" y="2185565"/>
              <a:ext cx="1003025" cy="29111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Production of Electricity</a:t>
              </a:r>
            </a:p>
          </p:txBody>
        </p:sp>
        <p:sp>
          <p:nvSpPr>
            <p:cNvPr id="96" name="Rectangle 95">
              <a:extLst>
                <a:ext uri="{FF2B5EF4-FFF2-40B4-BE49-F238E27FC236}">
                  <a16:creationId xmlns:a16="http://schemas.microsoft.com/office/drawing/2014/main" id="{0CC4BB8A-7DAA-4ECB-86D8-57D45DEE5B9E}"/>
                </a:ext>
              </a:extLst>
            </p:cNvPr>
            <p:cNvSpPr/>
            <p:nvPr/>
          </p:nvSpPr>
          <p:spPr>
            <a:xfrm>
              <a:off x="2918135" y="2523080"/>
              <a:ext cx="1003025" cy="29111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Transmission </a:t>
              </a: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and distribution </a:t>
              </a: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of </a:t>
              </a: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electricity</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97" name="Rectangle 96">
              <a:extLst>
                <a:ext uri="{FF2B5EF4-FFF2-40B4-BE49-F238E27FC236}">
                  <a16:creationId xmlns:a16="http://schemas.microsoft.com/office/drawing/2014/main" id="{D87992FF-48B8-4353-A370-296A03C3DACB}"/>
                </a:ext>
              </a:extLst>
            </p:cNvPr>
            <p:cNvSpPr/>
            <p:nvPr/>
          </p:nvSpPr>
          <p:spPr>
            <a:xfrm>
              <a:off x="2918135" y="2856419"/>
              <a:ext cx="1003025" cy="29111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Storage of energy</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99" name="Rectangle 98">
              <a:extLst>
                <a:ext uri="{FF2B5EF4-FFF2-40B4-BE49-F238E27FC236}">
                  <a16:creationId xmlns:a16="http://schemas.microsoft.com/office/drawing/2014/main" id="{F0634769-3FA4-4650-843A-9DA5BE8BFF19}"/>
                </a:ext>
              </a:extLst>
            </p:cNvPr>
            <p:cNvSpPr/>
            <p:nvPr/>
          </p:nvSpPr>
          <p:spPr>
            <a:xfrm>
              <a:off x="2920495" y="4523859"/>
              <a:ext cx="1003025" cy="29111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Cogeneration of heating/cooling and power</a:t>
              </a:r>
              <a:endParaRPr kumimoji="0" lang="en-US" sz="120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01" name="Rectangle 100">
              <a:extLst>
                <a:ext uri="{FF2B5EF4-FFF2-40B4-BE49-F238E27FC236}">
                  <a16:creationId xmlns:a16="http://schemas.microsoft.com/office/drawing/2014/main" id="{031142E8-5796-488B-B9C4-D8D3D2B71C99}"/>
                </a:ext>
              </a:extLst>
            </p:cNvPr>
            <p:cNvSpPr/>
            <p:nvPr/>
          </p:nvSpPr>
          <p:spPr>
            <a:xfrm>
              <a:off x="2927630" y="4858349"/>
              <a:ext cx="1003025" cy="291118"/>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Production  of heating/cooling</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03" name="Rectangle 102">
              <a:extLst>
                <a:ext uri="{FF2B5EF4-FFF2-40B4-BE49-F238E27FC236}">
                  <a16:creationId xmlns:a16="http://schemas.microsoft.com/office/drawing/2014/main" id="{FC6F7B07-87B3-494E-BA92-B8E3D70B396C}"/>
                </a:ext>
              </a:extLst>
            </p:cNvPr>
            <p:cNvSpPr/>
            <p:nvPr/>
          </p:nvSpPr>
          <p:spPr>
            <a:xfrm>
              <a:off x="2915777" y="1843862"/>
              <a:ext cx="1003025" cy="291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Electricity, gas,</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steam and air</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conditioning supply</a:t>
              </a:r>
            </a:p>
          </p:txBody>
        </p:sp>
        <p:sp>
          <p:nvSpPr>
            <p:cNvPr id="104" name="Rectangle 103">
              <a:extLst>
                <a:ext uri="{FF2B5EF4-FFF2-40B4-BE49-F238E27FC236}">
                  <a16:creationId xmlns:a16="http://schemas.microsoft.com/office/drawing/2014/main" id="{AE74C7DD-11EA-416D-9E50-3524049C2956}"/>
                </a:ext>
              </a:extLst>
            </p:cNvPr>
            <p:cNvSpPr/>
            <p:nvPr/>
          </p:nvSpPr>
          <p:spPr>
            <a:xfrm>
              <a:off x="4051603" y="2523080"/>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err="1" smtClean="0">
                  <a:ln>
                    <a:noFill/>
                  </a:ln>
                  <a:solidFill>
                    <a:prstClr val="black"/>
                  </a:solidFill>
                  <a:effectLst/>
                  <a:uLnTx/>
                  <a:uFillTx/>
                  <a:latin typeface="Calibri" panose="020F0502020204030204"/>
                  <a:ea typeface="+mn-ea"/>
                  <a:cs typeface="Arial" pitchFamily="34" charset="0"/>
                </a:rPr>
                <a:t>Centralised</a:t>
              </a: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 </a:t>
              </a: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wastewater treatment systems </a:t>
              </a:r>
            </a:p>
          </p:txBody>
        </p:sp>
        <p:sp>
          <p:nvSpPr>
            <p:cNvPr id="105" name="Rectangle 104">
              <a:extLst>
                <a:ext uri="{FF2B5EF4-FFF2-40B4-BE49-F238E27FC236}">
                  <a16:creationId xmlns:a16="http://schemas.microsoft.com/office/drawing/2014/main" id="{E6F04963-B795-480B-9C95-0C63BF70DE37}"/>
                </a:ext>
              </a:extLst>
            </p:cNvPr>
            <p:cNvSpPr/>
            <p:nvPr/>
          </p:nvSpPr>
          <p:spPr>
            <a:xfrm>
              <a:off x="4051603" y="2860595"/>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Sewage sludge treatment </a:t>
              </a:r>
            </a:p>
          </p:txBody>
        </p:sp>
        <p:sp>
          <p:nvSpPr>
            <p:cNvPr id="106" name="Rectangle 105">
              <a:extLst>
                <a:ext uri="{FF2B5EF4-FFF2-40B4-BE49-F238E27FC236}">
                  <a16:creationId xmlns:a16="http://schemas.microsoft.com/office/drawing/2014/main" id="{EF8F74F7-342B-426F-BF27-1019CCE5E03A}"/>
                </a:ext>
              </a:extLst>
            </p:cNvPr>
            <p:cNvSpPr/>
            <p:nvPr/>
          </p:nvSpPr>
          <p:spPr>
            <a:xfrm>
              <a:off x="4051603" y="3193933"/>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Collection and transport of non-hazardous waste</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07" name="Rectangle 106">
              <a:extLst>
                <a:ext uri="{FF2B5EF4-FFF2-40B4-BE49-F238E27FC236}">
                  <a16:creationId xmlns:a16="http://schemas.microsoft.com/office/drawing/2014/main" id="{5F051090-F31B-44BA-A921-37FFC6C1F78E}"/>
                </a:ext>
              </a:extLst>
            </p:cNvPr>
            <p:cNvSpPr/>
            <p:nvPr/>
          </p:nvSpPr>
          <p:spPr>
            <a:xfrm>
              <a:off x="4051603" y="3527272"/>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Anaerobic digestion of bio-waste</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08" name="Rectangle 107">
              <a:extLst>
                <a:ext uri="{FF2B5EF4-FFF2-40B4-BE49-F238E27FC236}">
                  <a16:creationId xmlns:a16="http://schemas.microsoft.com/office/drawing/2014/main" id="{D7CD35E7-5979-4364-9118-BAB3FB354DB4}"/>
                </a:ext>
              </a:extLst>
            </p:cNvPr>
            <p:cNvSpPr/>
            <p:nvPr/>
          </p:nvSpPr>
          <p:spPr>
            <a:xfrm>
              <a:off x="4051603" y="3860609"/>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Composting of </a:t>
              </a:r>
              <a:b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b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bio-waste</a:t>
              </a:r>
            </a:p>
          </p:txBody>
        </p:sp>
        <p:sp>
          <p:nvSpPr>
            <p:cNvPr id="109" name="Rectangle 108">
              <a:extLst>
                <a:ext uri="{FF2B5EF4-FFF2-40B4-BE49-F238E27FC236}">
                  <a16:creationId xmlns:a16="http://schemas.microsoft.com/office/drawing/2014/main" id="{4DFB34E1-1A51-49DB-9B18-167463372FCC}"/>
                </a:ext>
              </a:extLst>
            </p:cNvPr>
            <p:cNvSpPr/>
            <p:nvPr/>
          </p:nvSpPr>
          <p:spPr>
            <a:xfrm>
              <a:off x="4051603" y="4193946"/>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Material recovery from waste </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0" name="Rectangle 109">
              <a:extLst>
                <a:ext uri="{FF2B5EF4-FFF2-40B4-BE49-F238E27FC236}">
                  <a16:creationId xmlns:a16="http://schemas.microsoft.com/office/drawing/2014/main" id="{58399270-0C0A-4130-81FE-62B67325000F}"/>
                </a:ext>
              </a:extLst>
            </p:cNvPr>
            <p:cNvSpPr/>
            <p:nvPr/>
          </p:nvSpPr>
          <p:spPr>
            <a:xfrm>
              <a:off x="4049244" y="4527284"/>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1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Landfill gas capture and energetic utilization</a:t>
              </a:r>
              <a:endParaRPr kumimoji="0" lang="en-US" sz="11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1" name="Rectangle 110">
              <a:extLst>
                <a:ext uri="{FF2B5EF4-FFF2-40B4-BE49-F238E27FC236}">
                  <a16:creationId xmlns:a16="http://schemas.microsoft.com/office/drawing/2014/main" id="{715D8AAF-0E43-40B5-BA74-92E10EABD131}"/>
                </a:ext>
              </a:extLst>
            </p:cNvPr>
            <p:cNvSpPr/>
            <p:nvPr/>
          </p:nvSpPr>
          <p:spPr>
            <a:xfrm>
              <a:off x="4050307" y="1848280"/>
              <a:ext cx="1003025" cy="29111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effectLst/>
                  <a:uLnTx/>
                  <a:uFillTx/>
                  <a:latin typeface="Calibri" panose="020F0502020204030204"/>
                  <a:ea typeface="+mn-ea"/>
                  <a:cs typeface="Arial" pitchFamily="34" charset="0"/>
                </a:rPr>
                <a:t>Water,</a:t>
              </a:r>
              <a:r>
                <a:rPr kumimoji="0" lang="en-US" sz="1200" b="0" i="0" u="none" strike="noStrike" kern="0" cap="none" spc="0" normalizeH="0" noProof="0" dirty="0" smtClean="0">
                  <a:ln>
                    <a:noFill/>
                  </a:ln>
                  <a:solidFill>
                    <a:prstClr val="white"/>
                  </a:solidFill>
                  <a:effectLst/>
                  <a:uLnTx/>
                  <a:uFillTx/>
                  <a:latin typeface="Calibri" panose="020F0502020204030204"/>
                  <a:ea typeface="+mn-ea"/>
                  <a:cs typeface="Arial" pitchFamily="34" charset="0"/>
                </a:rPr>
                <a:t> </a:t>
              </a:r>
              <a:r>
                <a:rPr kumimoji="0" lang="en-US" sz="1200" b="0" i="0" u="none" strike="noStrike" kern="0" cap="none" spc="0" normalizeH="0" baseline="0" noProof="0" dirty="0" smtClean="0">
                  <a:ln>
                    <a:noFill/>
                  </a:ln>
                  <a:solidFill>
                    <a:prstClr val="white"/>
                  </a:solidFill>
                  <a:effectLst/>
                  <a:uLnTx/>
                  <a:uFillTx/>
                  <a:latin typeface="Calibri" panose="020F0502020204030204"/>
                  <a:ea typeface="+mn-ea"/>
                  <a:cs typeface="Arial" pitchFamily="34" charset="0"/>
                </a:rPr>
                <a:t>waste and sewerage remediation</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Arial" pitchFamily="34" charset="0"/>
              </a:endParaRPr>
            </a:p>
          </p:txBody>
        </p:sp>
        <p:sp>
          <p:nvSpPr>
            <p:cNvPr id="112" name="Rectangle 111">
              <a:extLst>
                <a:ext uri="{FF2B5EF4-FFF2-40B4-BE49-F238E27FC236}">
                  <a16:creationId xmlns:a16="http://schemas.microsoft.com/office/drawing/2014/main" id="{569F244D-9BFB-4576-A357-CCEAF5D14C7E}"/>
                </a:ext>
              </a:extLst>
            </p:cNvPr>
            <p:cNvSpPr/>
            <p:nvPr/>
          </p:nvSpPr>
          <p:spPr>
            <a:xfrm>
              <a:off x="5209921" y="2193193"/>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Passenger Rail Transport (Interurban)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3" name="Rectangle 112">
              <a:extLst>
                <a:ext uri="{FF2B5EF4-FFF2-40B4-BE49-F238E27FC236}">
                  <a16:creationId xmlns:a16="http://schemas.microsoft.com/office/drawing/2014/main" id="{946ACBB6-156C-41A1-9F88-2FF87BC5F83B}"/>
                </a:ext>
              </a:extLst>
            </p:cNvPr>
            <p:cNvSpPr/>
            <p:nvPr/>
          </p:nvSpPr>
          <p:spPr>
            <a:xfrm>
              <a:off x="5209921" y="2530708"/>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Freight Rail Transport</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4" name="Rectangle 113">
              <a:extLst>
                <a:ext uri="{FF2B5EF4-FFF2-40B4-BE49-F238E27FC236}">
                  <a16:creationId xmlns:a16="http://schemas.microsoft.com/office/drawing/2014/main" id="{CCD9807D-8738-44D7-BE4E-DE51A0518CDD}"/>
                </a:ext>
              </a:extLst>
            </p:cNvPr>
            <p:cNvSpPr/>
            <p:nvPr/>
          </p:nvSpPr>
          <p:spPr>
            <a:xfrm>
              <a:off x="5209921" y="2864046"/>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Public transport</a:t>
              </a:r>
            </a:p>
          </p:txBody>
        </p:sp>
        <p:sp>
          <p:nvSpPr>
            <p:cNvPr id="115" name="Rectangle 114">
              <a:extLst>
                <a:ext uri="{FF2B5EF4-FFF2-40B4-BE49-F238E27FC236}">
                  <a16:creationId xmlns:a16="http://schemas.microsoft.com/office/drawing/2014/main" id="{302573EF-E8FA-44BE-B6E1-CCDD3CB64156}"/>
                </a:ext>
              </a:extLst>
            </p:cNvPr>
            <p:cNvSpPr/>
            <p:nvPr/>
          </p:nvSpPr>
          <p:spPr>
            <a:xfrm>
              <a:off x="5209921" y="3197385"/>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Infrastructure for low carbon transport</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6" name="Rectangle 115">
              <a:extLst>
                <a:ext uri="{FF2B5EF4-FFF2-40B4-BE49-F238E27FC236}">
                  <a16:creationId xmlns:a16="http://schemas.microsoft.com/office/drawing/2014/main" id="{795F3181-B0F7-437D-82D3-841C965F5730}"/>
                </a:ext>
              </a:extLst>
            </p:cNvPr>
            <p:cNvSpPr/>
            <p:nvPr/>
          </p:nvSpPr>
          <p:spPr>
            <a:xfrm>
              <a:off x="5209921" y="3530722"/>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Passenger cars and commercial vehicles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7" name="Rectangle 116">
              <a:extLst>
                <a:ext uri="{FF2B5EF4-FFF2-40B4-BE49-F238E27FC236}">
                  <a16:creationId xmlns:a16="http://schemas.microsoft.com/office/drawing/2014/main" id="{7BD59227-28F7-42EF-AB75-B365616F19F0}"/>
                </a:ext>
              </a:extLst>
            </p:cNvPr>
            <p:cNvSpPr/>
            <p:nvPr/>
          </p:nvSpPr>
          <p:spPr>
            <a:xfrm>
              <a:off x="5209921" y="3864059"/>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Freight transport services by road </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8" name="Rectangle 117">
              <a:extLst>
                <a:ext uri="{FF2B5EF4-FFF2-40B4-BE49-F238E27FC236}">
                  <a16:creationId xmlns:a16="http://schemas.microsoft.com/office/drawing/2014/main" id="{1FB17809-DF41-47B4-B7CE-C44E000A951A}"/>
                </a:ext>
              </a:extLst>
            </p:cNvPr>
            <p:cNvSpPr/>
            <p:nvPr/>
          </p:nvSpPr>
          <p:spPr>
            <a:xfrm>
              <a:off x="5207564" y="4197397"/>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Interurban scheduled road transport </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19" name="Rectangle 118">
              <a:extLst>
                <a:ext uri="{FF2B5EF4-FFF2-40B4-BE49-F238E27FC236}">
                  <a16:creationId xmlns:a16="http://schemas.microsoft.com/office/drawing/2014/main" id="{383B13EF-373B-4594-8FA5-DD4F6A5EC33A}"/>
                </a:ext>
              </a:extLst>
            </p:cNvPr>
            <p:cNvSpPr/>
            <p:nvPr/>
          </p:nvSpPr>
          <p:spPr>
            <a:xfrm>
              <a:off x="5207564" y="4527873"/>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Inland passenger water transport</a:t>
              </a:r>
            </a:p>
          </p:txBody>
        </p:sp>
        <p:sp>
          <p:nvSpPr>
            <p:cNvPr id="120" name="Rectangle 119">
              <a:extLst>
                <a:ext uri="{FF2B5EF4-FFF2-40B4-BE49-F238E27FC236}">
                  <a16:creationId xmlns:a16="http://schemas.microsoft.com/office/drawing/2014/main" id="{87749D19-5EB5-43E0-84FB-60D40E4CA27E}"/>
                </a:ext>
              </a:extLst>
            </p:cNvPr>
            <p:cNvSpPr/>
            <p:nvPr/>
          </p:nvSpPr>
          <p:spPr>
            <a:xfrm>
              <a:off x="5207564" y="4858349"/>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Inland freight water transport</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23" name="Rectangle 122">
              <a:extLst>
                <a:ext uri="{FF2B5EF4-FFF2-40B4-BE49-F238E27FC236}">
                  <a16:creationId xmlns:a16="http://schemas.microsoft.com/office/drawing/2014/main" id="{8AC4DFC8-02FE-4EE6-8428-47F597D23A28}"/>
                </a:ext>
              </a:extLst>
            </p:cNvPr>
            <p:cNvSpPr/>
            <p:nvPr/>
          </p:nvSpPr>
          <p:spPr>
            <a:xfrm>
              <a:off x="5207564" y="1851489"/>
              <a:ext cx="1003025" cy="2911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white"/>
                  </a:solidFill>
                  <a:effectLst/>
                  <a:uLnTx/>
                  <a:uFillTx/>
                  <a:latin typeface="Calibri" panose="020F0502020204030204"/>
                  <a:ea typeface="+mn-ea"/>
                  <a:cs typeface="Arial" pitchFamily="34" charset="0"/>
                </a:rPr>
                <a:t>Transport</a:t>
              </a:r>
              <a:endParaRPr kumimoji="0" lang="en-US" sz="1200" b="0" i="0" u="none" strike="noStrike" kern="0" cap="none" spc="0" normalizeH="0" baseline="0" noProof="0" dirty="0">
                <a:ln>
                  <a:noFill/>
                </a:ln>
                <a:solidFill>
                  <a:prstClr val="white"/>
                </a:solidFill>
                <a:effectLst/>
                <a:uLnTx/>
                <a:uFillTx/>
                <a:latin typeface="Calibri" panose="020F0502020204030204"/>
                <a:ea typeface="+mn-ea"/>
                <a:cs typeface="Arial" pitchFamily="34" charset="0"/>
              </a:endParaRPr>
            </a:p>
          </p:txBody>
        </p:sp>
        <p:sp>
          <p:nvSpPr>
            <p:cNvPr id="124" name="Rectangle 123">
              <a:extLst>
                <a:ext uri="{FF2B5EF4-FFF2-40B4-BE49-F238E27FC236}">
                  <a16:creationId xmlns:a16="http://schemas.microsoft.com/office/drawing/2014/main" id="{2294D231-7527-4A73-BB2B-E4AC01688D69}"/>
                </a:ext>
              </a:extLst>
            </p:cNvPr>
            <p:cNvSpPr/>
            <p:nvPr/>
          </p:nvSpPr>
          <p:spPr>
            <a:xfrm>
              <a:off x="6336018" y="2193180"/>
              <a:ext cx="1003025" cy="291118"/>
            </a:xfrm>
            <a:prstGeom prst="rect">
              <a:avLst/>
            </a:prstGeom>
            <a:solidFill>
              <a:srgbClr val="C9F1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Data processing, hosting and related activities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25" name="Rectangle 124">
              <a:extLst>
                <a:ext uri="{FF2B5EF4-FFF2-40B4-BE49-F238E27FC236}">
                  <a16:creationId xmlns:a16="http://schemas.microsoft.com/office/drawing/2014/main" id="{20B8368D-5F9D-4A4C-84A8-2FE4AE35B03A}"/>
                </a:ext>
              </a:extLst>
            </p:cNvPr>
            <p:cNvSpPr/>
            <p:nvPr/>
          </p:nvSpPr>
          <p:spPr>
            <a:xfrm>
              <a:off x="6350312" y="1851489"/>
              <a:ext cx="1003025" cy="291118"/>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ICT</a:t>
              </a:r>
            </a:p>
          </p:txBody>
        </p:sp>
        <p:sp>
          <p:nvSpPr>
            <p:cNvPr id="126" name="Rectangle 125">
              <a:extLst>
                <a:ext uri="{FF2B5EF4-FFF2-40B4-BE49-F238E27FC236}">
                  <a16:creationId xmlns:a16="http://schemas.microsoft.com/office/drawing/2014/main" id="{4AD65A0E-431E-4B0B-917F-CDDE52CBFA0C}"/>
                </a:ext>
              </a:extLst>
            </p:cNvPr>
            <p:cNvSpPr/>
            <p:nvPr/>
          </p:nvSpPr>
          <p:spPr>
            <a:xfrm>
              <a:off x="7493275" y="2193180"/>
              <a:ext cx="1003025" cy="291118"/>
            </a:xfrm>
            <a:prstGeom prst="rect">
              <a:avLst/>
            </a:prstGeom>
            <a:solidFill>
              <a:srgbClr val="DDF6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Construction of new buildings </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27" name="Rectangle 126">
              <a:extLst>
                <a:ext uri="{FF2B5EF4-FFF2-40B4-BE49-F238E27FC236}">
                  <a16:creationId xmlns:a16="http://schemas.microsoft.com/office/drawing/2014/main" id="{022DDB79-FC92-40E1-87E7-80142D94C11E}"/>
                </a:ext>
              </a:extLst>
            </p:cNvPr>
            <p:cNvSpPr/>
            <p:nvPr/>
          </p:nvSpPr>
          <p:spPr>
            <a:xfrm>
              <a:off x="7493275" y="2530695"/>
              <a:ext cx="1003025" cy="291118"/>
            </a:xfrm>
            <a:prstGeom prst="rect">
              <a:avLst/>
            </a:prstGeom>
            <a:solidFill>
              <a:srgbClr val="DDF6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rPr>
                <a:t>Renovation of existing buildings </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31" name="Rectangle 130">
              <a:extLst>
                <a:ext uri="{FF2B5EF4-FFF2-40B4-BE49-F238E27FC236}">
                  <a16:creationId xmlns:a16="http://schemas.microsoft.com/office/drawing/2014/main" id="{0404F1E3-F274-4817-87C1-1CB0267B95C8}"/>
                </a:ext>
              </a:extLst>
            </p:cNvPr>
            <p:cNvSpPr/>
            <p:nvPr/>
          </p:nvSpPr>
          <p:spPr>
            <a:xfrm>
              <a:off x="7490917" y="3186449"/>
              <a:ext cx="1003025" cy="291118"/>
            </a:xfrm>
            <a:prstGeom prst="rect">
              <a:avLst/>
            </a:prstGeom>
            <a:solidFill>
              <a:srgbClr val="DDF6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Acquisition</a:t>
              </a:r>
              <a:r>
                <a:rPr kumimoji="0" lang="en-US" sz="1200" b="0" i="0" u="none" strike="noStrike" kern="0" cap="none" spc="0" normalizeH="0" noProof="0" dirty="0" smtClean="0">
                  <a:ln>
                    <a:noFill/>
                  </a:ln>
                  <a:solidFill>
                    <a:prstClr val="black"/>
                  </a:solidFill>
                  <a:effectLst/>
                  <a:uLnTx/>
                  <a:uFillTx/>
                  <a:latin typeface="Calibri" panose="020F0502020204030204"/>
                  <a:ea typeface="+mn-ea"/>
                  <a:cs typeface="Arial" pitchFamily="34" charset="0"/>
                </a:rPr>
                <a:t> of buildings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32" name="Rectangle 131">
              <a:extLst>
                <a:ext uri="{FF2B5EF4-FFF2-40B4-BE49-F238E27FC236}">
                  <a16:creationId xmlns:a16="http://schemas.microsoft.com/office/drawing/2014/main" id="{9C1CC5D6-637E-44E8-B909-8B6FAB88A36D}"/>
                </a:ext>
              </a:extLst>
            </p:cNvPr>
            <p:cNvSpPr/>
            <p:nvPr/>
          </p:nvSpPr>
          <p:spPr>
            <a:xfrm>
              <a:off x="7490917" y="1851476"/>
              <a:ext cx="1003025" cy="291118"/>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Buildings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33" name="Rectangle 132">
              <a:extLst>
                <a:ext uri="{FF2B5EF4-FFF2-40B4-BE49-F238E27FC236}">
                  <a16:creationId xmlns:a16="http://schemas.microsoft.com/office/drawing/2014/main" id="{72E1ACCA-03E8-4DA7-8CAB-40A12CAC728B}"/>
                </a:ext>
              </a:extLst>
            </p:cNvPr>
            <p:cNvSpPr/>
            <p:nvPr/>
          </p:nvSpPr>
          <p:spPr>
            <a:xfrm>
              <a:off x="5207564" y="5188825"/>
              <a:ext cx="1003025" cy="2911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a:ln>
                    <a:noFill/>
                  </a:ln>
                  <a:solidFill>
                    <a:prstClr val="black"/>
                  </a:solidFill>
                  <a:effectLst/>
                  <a:uLnTx/>
                  <a:uFillTx/>
                  <a:latin typeface="Calibri" panose="020F0502020204030204"/>
                  <a:ea typeface="+mn-ea"/>
                  <a:cs typeface="Arial" pitchFamily="34" charset="0"/>
                </a:rPr>
                <a:t>Construction of water projects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34" name="Rectangle 133">
              <a:extLst>
                <a:ext uri="{FF2B5EF4-FFF2-40B4-BE49-F238E27FC236}">
                  <a16:creationId xmlns:a16="http://schemas.microsoft.com/office/drawing/2014/main" id="{448DE921-568C-4118-9DE6-F260CEE6AED4}"/>
                </a:ext>
              </a:extLst>
            </p:cNvPr>
            <p:cNvSpPr/>
            <p:nvPr/>
          </p:nvSpPr>
          <p:spPr>
            <a:xfrm>
              <a:off x="4049013" y="4859260"/>
              <a:ext cx="1003025" cy="291118"/>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lvl="0">
                <a:lnSpc>
                  <a:spcPct val="90000"/>
                </a:lnSpc>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Direct air </a:t>
              </a:r>
              <a:r>
                <a:rPr lang="en-GB" sz="1200" kern="0" dirty="0">
                  <a:solidFill>
                    <a:prstClr val="black"/>
                  </a:solidFill>
                  <a:latin typeface="Calibri" panose="020F0502020204030204"/>
                  <a:cs typeface="Arial" pitchFamily="34" charset="0"/>
                </a:rPr>
                <a:t>c</a:t>
              </a:r>
              <a:r>
                <a:rPr kumimoji="0" lang="en-GB" sz="1200" b="0" i="0" u="none" strike="noStrike" kern="0" cap="none" spc="0" normalizeH="0" baseline="0" noProof="0" dirty="0" err="1" smtClean="0">
                  <a:ln>
                    <a:noFill/>
                  </a:ln>
                  <a:solidFill>
                    <a:prstClr val="black"/>
                  </a:solidFill>
                  <a:effectLst/>
                  <a:uLnTx/>
                  <a:uFillTx/>
                  <a:latin typeface="Calibri" panose="020F0502020204030204"/>
                  <a:ea typeface="+mn-ea"/>
                  <a:cs typeface="Arial" pitchFamily="34" charset="0"/>
                </a:rPr>
                <a:t>apture</a:t>
              </a:r>
              <a:r>
                <a:rPr lang="en-GB" sz="1200" kern="0" dirty="0" smtClean="0">
                  <a:solidFill>
                    <a:prstClr val="black"/>
                  </a:solidFill>
                  <a:cs typeface="Arial" pitchFamily="34" charset="0"/>
                </a:rPr>
                <a:t> </a:t>
              </a:r>
              <a:r>
                <a:rPr lang="en-GB" sz="1200" kern="0" dirty="0">
                  <a:solidFill>
                    <a:prstClr val="black"/>
                  </a:solidFill>
                  <a:cs typeface="Arial" pitchFamily="34" charset="0"/>
                </a:rPr>
                <a:t>of </a:t>
              </a:r>
              <a:r>
                <a:rPr lang="fr-BE" sz="1200" dirty="0">
                  <a:solidFill>
                    <a:schemeClr val="tx1"/>
                  </a:solidFill>
                </a:rPr>
                <a:t>CO</a:t>
              </a:r>
              <a:r>
                <a:rPr lang="fr-BE" sz="1200" baseline="-25000" dirty="0">
                  <a:solidFill>
                    <a:schemeClr val="tx1"/>
                  </a:solidFill>
                </a:rPr>
                <a:t>2</a:t>
              </a:r>
              <a:endParaRPr kumimoji="0" lang="en-US" sz="900" b="0" i="0" u="none" strike="noStrike" kern="0" cap="none" spc="0" normalizeH="0" baseline="0" noProof="0" dirty="0">
                <a:ln>
                  <a:noFill/>
                </a:ln>
                <a:solidFill>
                  <a:schemeClr val="tx1"/>
                </a:solidFill>
                <a:effectLst/>
                <a:uLnTx/>
                <a:uFillTx/>
                <a:latin typeface="Calibri" panose="020F0502020204030204"/>
                <a:cs typeface="Arial" pitchFamily="34" charset="0"/>
              </a:endParaRPr>
            </a:p>
          </p:txBody>
        </p:sp>
      </p:grpSp>
      <p:sp>
        <p:nvSpPr>
          <p:cNvPr id="65" name="Rectangle 64">
            <a:extLst>
              <a:ext uri="{FF2B5EF4-FFF2-40B4-BE49-F238E27FC236}">
                <a16:creationId xmlns:a16="http://schemas.microsoft.com/office/drawing/2014/main" id="{D87992FF-48B8-4353-A370-296A03C3DACB}"/>
              </a:ext>
            </a:extLst>
          </p:cNvPr>
          <p:cNvSpPr/>
          <p:nvPr/>
        </p:nvSpPr>
        <p:spPr>
          <a:xfrm>
            <a:off x="3838862" y="2256029"/>
            <a:ext cx="1390394" cy="45819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200" kern="0" dirty="0" smtClean="0">
                <a:solidFill>
                  <a:prstClr val="black"/>
                </a:solidFill>
                <a:latin typeface="Calibri" panose="020F0502020204030204"/>
                <a:cs typeface="Arial" pitchFamily="34" charset="0"/>
              </a:rPr>
              <a:t>Manufacture of biomass, biogas and biofuels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66" name="Rectangle 65">
            <a:extLst>
              <a:ext uri="{FF2B5EF4-FFF2-40B4-BE49-F238E27FC236}">
                <a16:creationId xmlns:a16="http://schemas.microsoft.com/office/drawing/2014/main" id="{AE74C7DD-11EA-416D-9E50-3524049C2956}"/>
              </a:ext>
            </a:extLst>
          </p:cNvPr>
          <p:cNvSpPr/>
          <p:nvPr/>
        </p:nvSpPr>
        <p:spPr>
          <a:xfrm>
            <a:off x="5402438" y="680911"/>
            <a:ext cx="1390394" cy="458194"/>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Water collection, treatment and supply</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69" name="Rectangle 68">
            <a:extLst>
              <a:ext uri="{FF2B5EF4-FFF2-40B4-BE49-F238E27FC236}">
                <a16:creationId xmlns:a16="http://schemas.microsoft.com/office/drawing/2014/main" id="{448DE921-568C-4118-9DE6-F260CEE6AED4}"/>
              </a:ext>
            </a:extLst>
          </p:cNvPr>
          <p:cNvSpPr/>
          <p:nvPr/>
        </p:nvSpPr>
        <p:spPr>
          <a:xfrm>
            <a:off x="5391529" y="5401206"/>
            <a:ext cx="1390394" cy="458194"/>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lvl="0">
              <a:lnSpc>
                <a:spcPct val="90000"/>
              </a:lnSpc>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Capture of anthropogenic emissions</a:t>
            </a:r>
            <a:endParaRPr kumimoji="0" lang="en-US" sz="1100" b="0" i="0" u="none" strike="noStrike" kern="0" cap="none" spc="0" normalizeH="0" baseline="0" noProof="0" dirty="0">
              <a:ln>
                <a:noFill/>
              </a:ln>
              <a:solidFill>
                <a:prstClr val="black"/>
              </a:solidFill>
              <a:effectLst/>
              <a:uLnTx/>
              <a:uFillTx/>
              <a:latin typeface="Calibri" panose="020F0502020204030204"/>
              <a:cs typeface="Arial" pitchFamily="34" charset="0"/>
            </a:endParaRPr>
          </a:p>
        </p:txBody>
      </p:sp>
      <p:sp>
        <p:nvSpPr>
          <p:cNvPr id="70" name="Rectangle 69">
            <a:extLst>
              <a:ext uri="{FF2B5EF4-FFF2-40B4-BE49-F238E27FC236}">
                <a16:creationId xmlns:a16="http://schemas.microsoft.com/office/drawing/2014/main" id="{448DE921-568C-4118-9DE6-F260CEE6AED4}"/>
              </a:ext>
            </a:extLst>
          </p:cNvPr>
          <p:cNvSpPr/>
          <p:nvPr/>
        </p:nvSpPr>
        <p:spPr>
          <a:xfrm>
            <a:off x="5402438" y="5919912"/>
            <a:ext cx="1390394" cy="458194"/>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lvl="0">
              <a:lnSpc>
                <a:spcPct val="90000"/>
              </a:lnSpc>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Transport of </a:t>
            </a:r>
            <a:r>
              <a:rPr lang="fr-BE" sz="1200" dirty="0">
                <a:solidFill>
                  <a:schemeClr val="tx1"/>
                </a:solidFill>
              </a:rPr>
              <a:t>CO</a:t>
            </a:r>
            <a:r>
              <a:rPr lang="fr-BE" sz="1200" baseline="-25000" dirty="0">
                <a:solidFill>
                  <a:schemeClr val="tx1"/>
                </a:solidFill>
              </a:rPr>
              <a:t>2</a:t>
            </a:r>
            <a:endParaRPr lang="en-US" sz="900" kern="0" dirty="0">
              <a:solidFill>
                <a:schemeClr val="tx1"/>
              </a:solidFill>
              <a:cs typeface="Arial" pitchFamily="34" charset="0"/>
            </a:endParaRPr>
          </a:p>
        </p:txBody>
      </p:sp>
      <p:sp>
        <p:nvSpPr>
          <p:cNvPr id="71" name="Rectangle 70">
            <a:extLst>
              <a:ext uri="{FF2B5EF4-FFF2-40B4-BE49-F238E27FC236}">
                <a16:creationId xmlns:a16="http://schemas.microsoft.com/office/drawing/2014/main" id="{448DE921-568C-4118-9DE6-F260CEE6AED4}"/>
              </a:ext>
            </a:extLst>
          </p:cNvPr>
          <p:cNvSpPr/>
          <p:nvPr/>
        </p:nvSpPr>
        <p:spPr>
          <a:xfrm>
            <a:off x="5402438" y="6423298"/>
            <a:ext cx="1390394" cy="458194"/>
          </a:xfrm>
          <a:prstGeom prst="rect">
            <a:avLst/>
          </a:prstGeom>
          <a:solidFill>
            <a:srgbClr val="C9F0FF"/>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lvl="0">
              <a:lnSpc>
                <a:spcPct val="90000"/>
              </a:lnSpc>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Sequestration</a:t>
            </a:r>
            <a:r>
              <a:rPr kumimoji="0" lang="en-GB" sz="1200" b="0" i="0" u="none" strike="noStrike" kern="0" cap="none" spc="0" normalizeH="0" noProof="0" dirty="0" smtClean="0">
                <a:ln>
                  <a:noFill/>
                </a:ln>
                <a:solidFill>
                  <a:prstClr val="black"/>
                </a:solidFill>
                <a:effectLst/>
                <a:uLnTx/>
                <a:uFillTx/>
                <a:latin typeface="Calibri" panose="020F0502020204030204"/>
                <a:ea typeface="+mn-ea"/>
                <a:cs typeface="Arial" pitchFamily="34" charset="0"/>
              </a:rPr>
              <a:t> of captured </a:t>
            </a:r>
            <a:r>
              <a:rPr lang="fr-BE" sz="1200" dirty="0">
                <a:solidFill>
                  <a:schemeClr val="tx1"/>
                </a:solidFill>
              </a:rPr>
              <a:t>CO</a:t>
            </a:r>
            <a:r>
              <a:rPr lang="fr-BE" sz="1200" baseline="-25000" dirty="0">
                <a:solidFill>
                  <a:schemeClr val="tx1"/>
                </a:solidFill>
              </a:rPr>
              <a:t>2</a:t>
            </a:r>
            <a:endParaRPr lang="en-US" sz="900" kern="0" dirty="0">
              <a:solidFill>
                <a:schemeClr val="tx1"/>
              </a:solidFill>
              <a:cs typeface="Arial" pitchFamily="34" charset="0"/>
            </a:endParaRPr>
          </a:p>
        </p:txBody>
      </p:sp>
      <p:sp>
        <p:nvSpPr>
          <p:cNvPr id="72" name="Rectangle 71">
            <a:extLst>
              <a:ext uri="{FF2B5EF4-FFF2-40B4-BE49-F238E27FC236}">
                <a16:creationId xmlns:a16="http://schemas.microsoft.com/office/drawing/2014/main" id="{2294D231-7527-4A73-BB2B-E4AC01688D69}"/>
              </a:ext>
            </a:extLst>
          </p:cNvPr>
          <p:cNvSpPr/>
          <p:nvPr/>
        </p:nvSpPr>
        <p:spPr>
          <a:xfrm>
            <a:off x="8560308" y="1217541"/>
            <a:ext cx="1390394" cy="458194"/>
          </a:xfrm>
          <a:prstGeom prst="rect">
            <a:avLst/>
          </a:prstGeom>
          <a:solidFill>
            <a:srgbClr val="C9F1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5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Data-driven</a:t>
            </a:r>
            <a:r>
              <a:rPr kumimoji="0" lang="en-US" sz="1050" b="0" i="0" u="none" strike="noStrike" kern="0" cap="none" spc="0" normalizeH="0" noProof="0" dirty="0" smtClean="0">
                <a:ln>
                  <a:noFill/>
                </a:ln>
                <a:solidFill>
                  <a:prstClr val="black"/>
                </a:solidFill>
                <a:effectLst/>
                <a:uLnTx/>
                <a:uFillTx/>
                <a:latin typeface="Calibri" panose="020F0502020204030204"/>
                <a:ea typeface="+mn-ea"/>
                <a:cs typeface="Arial" pitchFamily="34" charset="0"/>
              </a:rPr>
              <a:t> solutions for GHG emissions reductions</a:t>
            </a:r>
            <a:endParaRPr kumimoji="0" lang="en-US" sz="105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73" name="Rectangle 72">
            <a:extLst>
              <a:ext uri="{FF2B5EF4-FFF2-40B4-BE49-F238E27FC236}">
                <a16:creationId xmlns:a16="http://schemas.microsoft.com/office/drawing/2014/main" id="{0404F1E3-F274-4817-87C1-1CB0267B95C8}"/>
              </a:ext>
            </a:extLst>
          </p:cNvPr>
          <p:cNvSpPr/>
          <p:nvPr/>
        </p:nvSpPr>
        <p:spPr>
          <a:xfrm>
            <a:off x="10185781" y="1724963"/>
            <a:ext cx="1390394" cy="458194"/>
          </a:xfrm>
          <a:prstGeom prst="rect">
            <a:avLst/>
          </a:prstGeom>
          <a:solidFill>
            <a:srgbClr val="DDF6FF">
              <a:alpha val="3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Individual renovation measures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36" name="Rectangle 135">
            <a:extLst>
              <a:ext uri="{FF2B5EF4-FFF2-40B4-BE49-F238E27FC236}">
                <a16:creationId xmlns:a16="http://schemas.microsoft.com/office/drawing/2014/main" id="{E11C665A-7082-4A85-8A28-C3AA94FE3383}"/>
              </a:ext>
            </a:extLst>
          </p:cNvPr>
          <p:cNvSpPr/>
          <p:nvPr/>
        </p:nvSpPr>
        <p:spPr>
          <a:xfrm>
            <a:off x="2224248" y="3835351"/>
            <a:ext cx="1390394" cy="458194"/>
          </a:xfrm>
          <a:prstGeom prst="rect">
            <a:avLst/>
          </a:prstGeom>
          <a:solidFill>
            <a:schemeClr val="accent5">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Other organic basic chemicals</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38" name="Rectangle 137">
            <a:extLst>
              <a:ext uri="{FF2B5EF4-FFF2-40B4-BE49-F238E27FC236}">
                <a16:creationId xmlns:a16="http://schemas.microsoft.com/office/drawing/2014/main" id="{D87992FF-48B8-4353-A370-296A03C3DACB}"/>
              </a:ext>
            </a:extLst>
          </p:cNvPr>
          <p:cNvSpPr/>
          <p:nvPr/>
        </p:nvSpPr>
        <p:spPr>
          <a:xfrm>
            <a:off x="3827176" y="2786066"/>
            <a:ext cx="1390394" cy="45819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050" kern="0" dirty="0" smtClean="0">
                <a:solidFill>
                  <a:prstClr val="black"/>
                </a:solidFill>
                <a:latin typeface="Calibri" panose="020F0502020204030204"/>
                <a:cs typeface="Arial" pitchFamily="34" charset="0"/>
              </a:rPr>
              <a:t>Retrofit of gas transmission and distribution networks</a:t>
            </a:r>
            <a:endParaRPr kumimoji="0" lang="en-US" sz="1050" b="0" i="0" u="none" strike="noStrike" kern="0" cap="none" spc="0" normalizeH="0" baseline="0" noProof="0" dirty="0">
              <a:ln>
                <a:noFill/>
              </a:ln>
              <a:solidFill>
                <a:prstClr val="black"/>
              </a:solidFill>
              <a:effectLst/>
              <a:uLnTx/>
              <a:uFillTx/>
              <a:latin typeface="Calibri" panose="020F0502020204030204"/>
              <a:cs typeface="Arial" pitchFamily="34" charset="0"/>
            </a:endParaRPr>
          </a:p>
        </p:txBody>
      </p:sp>
      <p:sp>
        <p:nvSpPr>
          <p:cNvPr id="139" name="Rectangle 138">
            <a:extLst>
              <a:ext uri="{FF2B5EF4-FFF2-40B4-BE49-F238E27FC236}">
                <a16:creationId xmlns:a16="http://schemas.microsoft.com/office/drawing/2014/main" id="{FDD664EC-AC5B-4C64-86DE-7E4011FB770F}"/>
              </a:ext>
            </a:extLst>
          </p:cNvPr>
          <p:cNvSpPr/>
          <p:nvPr/>
        </p:nvSpPr>
        <p:spPr>
          <a:xfrm>
            <a:off x="3837067" y="3319561"/>
            <a:ext cx="1390394" cy="45819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ea typeface="+mn-ea"/>
                <a:cs typeface="Arial" pitchFamily="34" charset="0"/>
              </a:rPr>
              <a:t>District</a:t>
            </a:r>
            <a:r>
              <a:rPr kumimoji="0" lang="en-US" sz="1200" b="0" i="0" u="none" strike="noStrike" kern="0" cap="none" spc="0" normalizeH="0" noProof="0" dirty="0" smtClean="0">
                <a:ln>
                  <a:noFill/>
                </a:ln>
                <a:solidFill>
                  <a:prstClr val="black"/>
                </a:solidFill>
                <a:effectLst/>
                <a:uLnTx/>
                <a:uFillTx/>
                <a:latin typeface="Calibri" panose="020F0502020204030204"/>
                <a:ea typeface="+mn-ea"/>
                <a:cs typeface="Arial" pitchFamily="34" charset="0"/>
              </a:rPr>
              <a:t> heating/cooling distribution</a:t>
            </a:r>
            <a:endParaRPr kumimoji="0" lang="en-US" sz="1200" b="0" i="0" u="none" strike="noStrike" kern="0" cap="none" spc="0" normalizeH="0" baseline="0" noProof="0" dirty="0">
              <a:ln>
                <a:noFill/>
              </a:ln>
              <a:solidFill>
                <a:prstClr val="black"/>
              </a:solidFill>
              <a:effectLst/>
              <a:uLnTx/>
              <a:uFillTx/>
              <a:latin typeface="Calibri" panose="020F0502020204030204"/>
              <a:ea typeface="+mn-ea"/>
              <a:cs typeface="Arial" pitchFamily="34" charset="0"/>
            </a:endParaRPr>
          </a:p>
        </p:txBody>
      </p:sp>
      <p:sp>
        <p:nvSpPr>
          <p:cNvPr id="140" name="Rectangle 139">
            <a:extLst>
              <a:ext uri="{FF2B5EF4-FFF2-40B4-BE49-F238E27FC236}">
                <a16:creationId xmlns:a16="http://schemas.microsoft.com/office/drawing/2014/main" id="{FDD664EC-AC5B-4C64-86DE-7E4011FB770F}"/>
              </a:ext>
            </a:extLst>
          </p:cNvPr>
          <p:cNvSpPr/>
          <p:nvPr/>
        </p:nvSpPr>
        <p:spPr>
          <a:xfrm>
            <a:off x="3827176" y="3829962"/>
            <a:ext cx="1390394" cy="458194"/>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rIns="108000" rtlCol="0"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100" b="0" i="0" u="none" strike="noStrike" kern="0" cap="none" spc="0" normalizeH="0" baseline="0" noProof="0" dirty="0" smtClean="0">
                <a:ln>
                  <a:noFill/>
                </a:ln>
                <a:solidFill>
                  <a:prstClr val="black"/>
                </a:solidFill>
                <a:effectLst/>
                <a:uLnTx/>
                <a:uFillTx/>
                <a:latin typeface="Calibri" panose="020F0502020204030204"/>
                <a:cs typeface="Arial" pitchFamily="34" charset="0"/>
              </a:rPr>
              <a:t>Installation</a:t>
            </a:r>
            <a:r>
              <a:rPr lang="en-US" sz="1100" kern="0" noProof="0" dirty="0">
                <a:solidFill>
                  <a:prstClr val="black"/>
                </a:solidFill>
                <a:latin typeface="Calibri" panose="020F0502020204030204"/>
                <a:cs typeface="Arial" pitchFamily="34" charset="0"/>
              </a:rPr>
              <a:t> </a:t>
            </a:r>
            <a:r>
              <a:rPr lang="en-US" sz="1100" kern="0" noProof="0" dirty="0" smtClean="0">
                <a:solidFill>
                  <a:prstClr val="black"/>
                </a:solidFill>
                <a:latin typeface="Calibri" panose="020F0502020204030204"/>
                <a:cs typeface="Arial" pitchFamily="34" charset="0"/>
              </a:rPr>
              <a:t>and </a:t>
            </a:r>
            <a:r>
              <a:rPr kumimoji="0" lang="en-US" sz="1100" b="0" i="0" u="none" strike="noStrike" kern="0" cap="none" spc="0" normalizeH="0" noProof="0" dirty="0" smtClean="0">
                <a:ln>
                  <a:noFill/>
                </a:ln>
                <a:solidFill>
                  <a:prstClr val="black"/>
                </a:solidFill>
                <a:effectLst/>
                <a:uLnTx/>
                <a:uFillTx/>
                <a:latin typeface="Calibri" panose="020F0502020204030204"/>
                <a:cs typeface="Arial" pitchFamily="34" charset="0"/>
              </a:rPr>
              <a:t>operation of electric heat pumps</a:t>
            </a:r>
            <a:endParaRPr kumimoji="0" lang="en-US" sz="1100" b="0" i="0" u="none" strike="noStrike" kern="0" cap="none" spc="0" normalizeH="0" baseline="0" noProof="0" dirty="0">
              <a:ln>
                <a:noFill/>
              </a:ln>
              <a:solidFill>
                <a:prstClr val="black"/>
              </a:solidFill>
              <a:effectLst/>
              <a:uLnTx/>
              <a:uFillTx/>
              <a:latin typeface="Calibri" panose="020F0502020204030204"/>
              <a:cs typeface="Arial" pitchFamily="34" charset="0"/>
            </a:endParaRPr>
          </a:p>
        </p:txBody>
      </p:sp>
      <p:sp>
        <p:nvSpPr>
          <p:cNvPr id="2" name="Rectangle 1"/>
          <p:cNvSpPr/>
          <p:nvPr/>
        </p:nvSpPr>
        <p:spPr>
          <a:xfrm>
            <a:off x="532014" y="2200400"/>
            <a:ext cx="1477390" cy="2213658"/>
          </a:xfrm>
          <a:prstGeom prst="rect">
            <a:avLst/>
          </a:prstGeom>
          <a:no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52391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9F0BC-889C-4920-912B-139FD685CF18}"/>
              </a:ext>
            </a:extLst>
          </p:cNvPr>
          <p:cNvSpPr>
            <a:spLocks noGrp="1"/>
          </p:cNvSpPr>
          <p:nvPr>
            <p:ph type="title"/>
          </p:nvPr>
        </p:nvSpPr>
        <p:spPr/>
        <p:txBody>
          <a:bodyPr>
            <a:normAutofit/>
          </a:bodyPr>
          <a:lstStyle/>
          <a:p>
            <a:r>
              <a:rPr lang="en-GB" sz="2800" b="1" kern="0" dirty="0">
                <a:solidFill>
                  <a:srgbClr val="0D4DA1"/>
                </a:solidFill>
                <a:latin typeface="Verdana" panose="020B0604030504040204" pitchFamily="34" charset="0"/>
                <a:ea typeface="Verdana" panose="020B0604030504040204" pitchFamily="34" charset="0"/>
                <a:cs typeface="Verdana" panose="020B0604030504040204" pitchFamily="34" charset="0"/>
              </a:rPr>
              <a:t>What’s in the Taxonomy?</a:t>
            </a:r>
          </a:p>
        </p:txBody>
      </p:sp>
      <p:graphicFrame>
        <p:nvGraphicFramePr>
          <p:cNvPr id="4" name="Content Placeholder 6">
            <a:extLst>
              <a:ext uri="{FF2B5EF4-FFF2-40B4-BE49-F238E27FC236}">
                <a16:creationId xmlns:a16="http://schemas.microsoft.com/office/drawing/2014/main" id="{06D8A79F-CFCD-4DEA-80DC-293DB8FEAE41}"/>
              </a:ext>
            </a:extLst>
          </p:cNvPr>
          <p:cNvGraphicFramePr>
            <a:graphicFrameLocks/>
          </p:cNvGraphicFramePr>
          <p:nvPr>
            <p:extLst>
              <p:ext uri="{D42A27DB-BD31-4B8C-83A1-F6EECF244321}">
                <p14:modId xmlns:p14="http://schemas.microsoft.com/office/powerpoint/2010/main" val="3444520860"/>
              </p:ext>
            </p:extLst>
          </p:nvPr>
        </p:nvGraphicFramePr>
        <p:xfrm>
          <a:off x="1923827" y="1605030"/>
          <a:ext cx="7862205" cy="3747692"/>
        </p:xfrm>
        <a:graphic>
          <a:graphicData uri="http://schemas.openxmlformats.org/drawingml/2006/table">
            <a:tbl>
              <a:tblPr firstRow="1" bandRow="1">
                <a:tableStyleId>{5C22544A-7EE6-4342-B048-85BDC9FD1C3A}</a:tableStyleId>
              </a:tblPr>
              <a:tblGrid>
                <a:gridCol w="2616098">
                  <a:extLst>
                    <a:ext uri="{9D8B030D-6E8A-4147-A177-3AD203B41FA5}">
                      <a16:colId xmlns:a16="http://schemas.microsoft.com/office/drawing/2014/main" val="3953910699"/>
                    </a:ext>
                  </a:extLst>
                </a:gridCol>
                <a:gridCol w="1312753">
                  <a:extLst>
                    <a:ext uri="{9D8B030D-6E8A-4147-A177-3AD203B41FA5}">
                      <a16:colId xmlns:a16="http://schemas.microsoft.com/office/drawing/2014/main" val="160060922"/>
                    </a:ext>
                  </a:extLst>
                </a:gridCol>
                <a:gridCol w="697116">
                  <a:extLst>
                    <a:ext uri="{9D8B030D-6E8A-4147-A177-3AD203B41FA5}">
                      <a16:colId xmlns:a16="http://schemas.microsoft.com/office/drawing/2014/main" val="4207305913"/>
                    </a:ext>
                  </a:extLst>
                </a:gridCol>
                <a:gridCol w="796705">
                  <a:extLst>
                    <a:ext uri="{9D8B030D-6E8A-4147-A177-3AD203B41FA5}">
                      <a16:colId xmlns:a16="http://schemas.microsoft.com/office/drawing/2014/main" val="3544174878"/>
                    </a:ext>
                  </a:extLst>
                </a:gridCol>
                <a:gridCol w="787652">
                  <a:extLst>
                    <a:ext uri="{9D8B030D-6E8A-4147-A177-3AD203B41FA5}">
                      <a16:colId xmlns:a16="http://schemas.microsoft.com/office/drawing/2014/main" val="4228382658"/>
                    </a:ext>
                  </a:extLst>
                </a:gridCol>
                <a:gridCol w="841972">
                  <a:extLst>
                    <a:ext uri="{9D8B030D-6E8A-4147-A177-3AD203B41FA5}">
                      <a16:colId xmlns:a16="http://schemas.microsoft.com/office/drawing/2014/main" val="3422990773"/>
                    </a:ext>
                  </a:extLst>
                </a:gridCol>
                <a:gridCol w="809909">
                  <a:extLst>
                    <a:ext uri="{9D8B030D-6E8A-4147-A177-3AD203B41FA5}">
                      <a16:colId xmlns:a16="http://schemas.microsoft.com/office/drawing/2014/main" val="2386341148"/>
                    </a:ext>
                  </a:extLst>
                </a:gridCol>
              </a:tblGrid>
              <a:tr h="345742">
                <a:tc>
                  <a:txBody>
                    <a:bodyPr/>
                    <a:lstStyle/>
                    <a:p>
                      <a:endParaRPr lang="en-GB" sz="900" dirty="0">
                        <a:latin typeface="+mn-lt"/>
                      </a:endParaRPr>
                    </a:p>
                  </a:txBody>
                  <a:tcPr marL="85252" marR="85252" marT="42626" marB="42626" anchor="ctr">
                    <a:solidFill>
                      <a:schemeClr val="bg1">
                        <a:alpha val="30000"/>
                      </a:schemeClr>
                    </a:solidFill>
                  </a:tcPr>
                </a:tc>
                <a:tc>
                  <a:txBody>
                    <a:bodyPr/>
                    <a:lstStyle/>
                    <a:p>
                      <a:endParaRPr lang="en-GB" sz="900" dirty="0">
                        <a:latin typeface="+mn-lt"/>
                      </a:endParaRPr>
                    </a:p>
                  </a:txBody>
                  <a:tcPr marL="85252" marR="85252" marT="42626" marB="42626" anchor="ctr">
                    <a:solidFill>
                      <a:schemeClr val="bg1">
                        <a:alpha val="30000"/>
                      </a:schemeClr>
                    </a:solidFill>
                  </a:tcPr>
                </a:tc>
                <a:tc gridSpan="5">
                  <a:txBody>
                    <a:bodyPr/>
                    <a:lstStyle/>
                    <a:p>
                      <a:pPr algn="ctr"/>
                      <a:r>
                        <a:rPr lang="pt-BR" sz="900" b="1" dirty="0">
                          <a:solidFill>
                            <a:schemeClr val="tx1"/>
                          </a:solidFill>
                          <a:latin typeface="+mn-lt"/>
                        </a:rPr>
                        <a:t>Do No Significant Harm criteria identified?</a:t>
                      </a:r>
                      <a:endParaRPr lang="en-GB" sz="900" b="1" dirty="0">
                        <a:solidFill>
                          <a:schemeClr val="tx1"/>
                        </a:solidFill>
                        <a:latin typeface="+mn-lt"/>
                      </a:endParaRPr>
                    </a:p>
                  </a:txBody>
                  <a:tcPr marL="85252" marR="85252" marT="42626" marB="42626" anchor="ctr">
                    <a:solidFill>
                      <a:srgbClr val="FED300">
                        <a:alpha val="30000"/>
                      </a:srgbClr>
                    </a:solidFill>
                  </a:tcPr>
                </a:tc>
                <a:tc hMerge="1">
                  <a:txBody>
                    <a:bodyPr/>
                    <a:lstStyle/>
                    <a:p>
                      <a:endParaRPr lang="en-GB" dirty="0"/>
                    </a:p>
                  </a:txBody>
                  <a:tcPr>
                    <a:solidFill>
                      <a:srgbClr val="FFA626">
                        <a:alpha val="30000"/>
                      </a:srgbClr>
                    </a:solidFill>
                  </a:tcPr>
                </a:tc>
                <a:tc hMerge="1">
                  <a:txBody>
                    <a:bodyPr/>
                    <a:lstStyle/>
                    <a:p>
                      <a:endParaRPr lang="en-GB" dirty="0"/>
                    </a:p>
                  </a:txBody>
                  <a:tcPr>
                    <a:solidFill>
                      <a:srgbClr val="FFA626">
                        <a:alpha val="30000"/>
                      </a:srgbClr>
                    </a:solidFill>
                  </a:tcPr>
                </a:tc>
                <a:tc hMerge="1">
                  <a:txBody>
                    <a:bodyPr/>
                    <a:lstStyle/>
                    <a:p>
                      <a:endParaRPr lang="en-GB" dirty="0"/>
                    </a:p>
                  </a:txBody>
                  <a:tcPr>
                    <a:solidFill>
                      <a:srgbClr val="FFA626">
                        <a:alpha val="30000"/>
                      </a:srgbClr>
                    </a:solidFill>
                  </a:tcPr>
                </a:tc>
                <a:tc hMerge="1">
                  <a:txBody>
                    <a:bodyPr/>
                    <a:lstStyle/>
                    <a:p>
                      <a:endParaRPr lang="en-GB" dirty="0"/>
                    </a:p>
                  </a:txBody>
                  <a:tcPr>
                    <a:solidFill>
                      <a:srgbClr val="FFA626">
                        <a:alpha val="30000"/>
                      </a:srgbClr>
                    </a:solidFill>
                  </a:tcPr>
                </a:tc>
                <a:extLst>
                  <a:ext uri="{0D108BD9-81ED-4DB2-BD59-A6C34878D82A}">
                    <a16:rowId xmlns:a16="http://schemas.microsoft.com/office/drawing/2014/main" val="2426254777"/>
                  </a:ext>
                </a:extLst>
              </a:tr>
              <a:tr h="815989">
                <a:tc>
                  <a:txBody>
                    <a:bodyPr/>
                    <a:lstStyle/>
                    <a:p>
                      <a:pPr lvl="2" algn="l"/>
                      <a:r>
                        <a:rPr lang="en-GB" sz="900" b="1" dirty="0">
                          <a:solidFill>
                            <a:schemeClr val="tx1"/>
                          </a:solidFill>
                          <a:latin typeface="+mn-lt"/>
                        </a:rPr>
                        <a:t>Agriculture</a:t>
                      </a:r>
                    </a:p>
                    <a:p>
                      <a:pPr lvl="2" algn="l"/>
                      <a:r>
                        <a:rPr lang="en-GB" sz="900" b="1" dirty="0">
                          <a:solidFill>
                            <a:schemeClr val="tx1"/>
                          </a:solidFill>
                          <a:latin typeface="+mn-lt"/>
                        </a:rPr>
                        <a:t>and Forestry</a:t>
                      </a:r>
                    </a:p>
                  </a:txBody>
                  <a:tcPr marL="85252" marR="85252" marT="42626" marB="42626" anchor="ctr">
                    <a:solidFill>
                      <a:srgbClr val="FED300"/>
                    </a:solidFill>
                  </a:tcPr>
                </a:tc>
                <a:tc>
                  <a:txBody>
                    <a:bodyPr/>
                    <a:lstStyle/>
                    <a:p>
                      <a:pPr algn="ctr"/>
                      <a:r>
                        <a:rPr lang="en-GB" sz="900" b="1" dirty="0">
                          <a:solidFill>
                            <a:schemeClr val="tx1"/>
                          </a:solidFill>
                          <a:latin typeface="+mn-lt"/>
                        </a:rPr>
                        <a:t>Can climate change mitigation criteria change in future?</a:t>
                      </a:r>
                    </a:p>
                  </a:txBody>
                  <a:tcPr marL="85252" marR="85252" marT="42626" marB="42626" anchor="ctr">
                    <a:solidFill>
                      <a:srgbClr val="FED300"/>
                    </a:solidFill>
                  </a:tcPr>
                </a:tc>
                <a:tc>
                  <a:txBody>
                    <a:bodyPr/>
                    <a:lstStyle/>
                    <a:p>
                      <a:pPr algn="ctr"/>
                      <a:r>
                        <a:rPr lang="en-GB" sz="900" b="1" dirty="0">
                          <a:solidFill>
                            <a:schemeClr val="tx1"/>
                          </a:solidFill>
                          <a:latin typeface="+mn-lt"/>
                        </a:rPr>
                        <a:t>Adaptation </a:t>
                      </a:r>
                    </a:p>
                  </a:txBody>
                  <a:tcPr marL="85252" marR="85252" marT="42626" marB="42626" vert="vert270" anchor="ctr">
                    <a:solidFill>
                      <a:srgbClr val="FED300"/>
                    </a:solidFill>
                  </a:tcPr>
                </a:tc>
                <a:tc>
                  <a:txBody>
                    <a:bodyPr/>
                    <a:lstStyle/>
                    <a:p>
                      <a:pPr algn="ctr"/>
                      <a:r>
                        <a:rPr lang="en-GB" sz="900" b="1" dirty="0">
                          <a:solidFill>
                            <a:schemeClr val="tx1"/>
                          </a:solidFill>
                          <a:latin typeface="+mn-lt"/>
                        </a:rPr>
                        <a:t>Water </a:t>
                      </a:r>
                    </a:p>
                  </a:txBody>
                  <a:tcPr marL="85252" marR="85252" marT="42626" marB="42626" vert="vert270" anchor="ctr">
                    <a:solidFill>
                      <a:srgbClr val="FED300"/>
                    </a:solidFill>
                  </a:tcPr>
                </a:tc>
                <a:tc>
                  <a:txBody>
                    <a:bodyPr/>
                    <a:lstStyle/>
                    <a:p>
                      <a:pPr algn="ctr"/>
                      <a:r>
                        <a:rPr lang="en-GB" sz="900" b="1" dirty="0">
                          <a:solidFill>
                            <a:schemeClr val="tx1"/>
                          </a:solidFill>
                          <a:latin typeface="+mn-lt"/>
                        </a:rPr>
                        <a:t>Circular economy</a:t>
                      </a:r>
                    </a:p>
                  </a:txBody>
                  <a:tcPr marL="85252" marR="85252" marT="42626" marB="42626" vert="vert270" anchor="ctr">
                    <a:solidFill>
                      <a:srgbClr val="FED300"/>
                    </a:solidFill>
                  </a:tcPr>
                </a:tc>
                <a:tc>
                  <a:txBody>
                    <a:bodyPr/>
                    <a:lstStyle/>
                    <a:p>
                      <a:pPr algn="ctr"/>
                      <a:r>
                        <a:rPr lang="en-GB" sz="900" b="1" dirty="0">
                          <a:solidFill>
                            <a:schemeClr val="tx1"/>
                          </a:solidFill>
                          <a:latin typeface="+mn-lt"/>
                        </a:rPr>
                        <a:t>Pollution </a:t>
                      </a:r>
                    </a:p>
                  </a:txBody>
                  <a:tcPr marL="85252" marR="85252" marT="42626" marB="42626" vert="vert270" anchor="ctr">
                    <a:solidFill>
                      <a:srgbClr val="FED300"/>
                    </a:solidFill>
                  </a:tcPr>
                </a:tc>
                <a:tc>
                  <a:txBody>
                    <a:bodyPr/>
                    <a:lstStyle/>
                    <a:p>
                      <a:pPr algn="ctr"/>
                      <a:r>
                        <a:rPr lang="en-GB" sz="900" b="1" dirty="0">
                          <a:solidFill>
                            <a:schemeClr val="tx1"/>
                          </a:solidFill>
                          <a:latin typeface="+mn-lt"/>
                        </a:rPr>
                        <a:t>Ecosystems </a:t>
                      </a:r>
                    </a:p>
                  </a:txBody>
                  <a:tcPr marL="85252" marR="85252" marT="42626" marB="42626" vert="vert270" anchor="ctr">
                    <a:solidFill>
                      <a:srgbClr val="FED300"/>
                    </a:solidFill>
                  </a:tcPr>
                </a:tc>
                <a:extLst>
                  <a:ext uri="{0D108BD9-81ED-4DB2-BD59-A6C34878D82A}">
                    <a16:rowId xmlns:a16="http://schemas.microsoft.com/office/drawing/2014/main" val="2225253699"/>
                  </a:ext>
                </a:extLst>
              </a:tr>
              <a:tr h="369423">
                <a:tc>
                  <a:txBody>
                    <a:bodyPr/>
                    <a:lstStyle/>
                    <a:p>
                      <a:r>
                        <a:rPr lang="en-GB" sz="900" dirty="0">
                          <a:latin typeface="+mn-lt"/>
                        </a:rPr>
                        <a:t>Growing of perennial crops  </a:t>
                      </a:r>
                    </a:p>
                  </a:txBody>
                  <a:tcPr marL="85252" marR="85252" marT="42626" marB="42626" anchor="ctr">
                    <a:solidFill>
                      <a:srgbClr val="FED300">
                        <a:alpha val="10000"/>
                      </a:srgbClr>
                    </a:solidFill>
                  </a:tcPr>
                </a:tc>
                <a:tc>
                  <a:txBody>
                    <a:bodyPr/>
                    <a:lstStyle/>
                    <a:p>
                      <a:pPr algn="ct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extLst>
                  <a:ext uri="{0D108BD9-81ED-4DB2-BD59-A6C34878D82A}">
                    <a16:rowId xmlns:a16="http://schemas.microsoft.com/office/drawing/2014/main" val="1629136082"/>
                  </a:ext>
                </a:extLst>
              </a:tr>
              <a:tr h="369423">
                <a:tc>
                  <a:txBody>
                    <a:bodyPr/>
                    <a:lstStyle/>
                    <a:p>
                      <a:r>
                        <a:rPr lang="en-GB" sz="900" dirty="0">
                          <a:latin typeface="+mn-lt"/>
                        </a:rPr>
                        <a:t>Growing of non-perennial crops  </a:t>
                      </a:r>
                    </a:p>
                  </a:txBody>
                  <a:tcPr marL="85252" marR="85252" marT="42626" marB="42626" anchor="ctr">
                    <a:solidFill>
                      <a:srgbClr val="FED3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extLst>
                  <a:ext uri="{0D108BD9-81ED-4DB2-BD59-A6C34878D82A}">
                    <a16:rowId xmlns:a16="http://schemas.microsoft.com/office/drawing/2014/main" val="2041002041"/>
                  </a:ext>
                </a:extLst>
              </a:tr>
              <a:tr h="369423">
                <a:tc>
                  <a:txBody>
                    <a:bodyPr/>
                    <a:lstStyle/>
                    <a:p>
                      <a:r>
                        <a:rPr lang="en-GB" sz="900" dirty="0">
                          <a:latin typeface="+mn-lt"/>
                        </a:rPr>
                        <a:t>Livestock production </a:t>
                      </a:r>
                    </a:p>
                  </a:txBody>
                  <a:tcPr marL="85252" marR="85252" marT="42626" marB="42626" anchor="ctr">
                    <a:solidFill>
                      <a:srgbClr val="FED300">
                        <a:alpha val="1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extLst>
                  <a:ext uri="{0D108BD9-81ED-4DB2-BD59-A6C34878D82A}">
                    <a16:rowId xmlns:a16="http://schemas.microsoft.com/office/drawing/2014/main" val="3486975003"/>
                  </a:ext>
                </a:extLst>
              </a:tr>
              <a:tr h="369423">
                <a:tc>
                  <a:txBody>
                    <a:bodyPr/>
                    <a:lstStyle/>
                    <a:p>
                      <a:r>
                        <a:rPr lang="en-GB" sz="900" dirty="0">
                          <a:latin typeface="+mn-lt"/>
                        </a:rPr>
                        <a:t>Afforestation </a:t>
                      </a:r>
                    </a:p>
                  </a:txBody>
                  <a:tcPr marL="85252" marR="85252" marT="42626" marB="42626" anchor="ctr">
                    <a:solidFill>
                      <a:srgbClr val="FED300">
                        <a:alpha val="20000"/>
                      </a:srgbClr>
                    </a:solidFill>
                  </a:tcPr>
                </a:tc>
                <a:tc>
                  <a:txBody>
                    <a:bodyPr/>
                    <a:lstStyle/>
                    <a:p>
                      <a:pPr algn="ctr"/>
                      <a:endParaRPr lang="en-GB" sz="900" dirty="0">
                        <a:latin typeface="Webdings" panose="05030102010509060703" pitchFamily="18" charset="2"/>
                      </a:endParaRPr>
                    </a:p>
                  </a:txBody>
                  <a:tcPr marL="85252" marR="85252" marT="42626" marB="42626" anchor="ctr">
                    <a:solidFill>
                      <a:srgbClr val="FED3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extLst>
                  <a:ext uri="{0D108BD9-81ED-4DB2-BD59-A6C34878D82A}">
                    <a16:rowId xmlns:a16="http://schemas.microsoft.com/office/drawing/2014/main" val="1977527788"/>
                  </a:ext>
                </a:extLst>
              </a:tr>
              <a:tr h="369423">
                <a:tc>
                  <a:txBody>
                    <a:bodyPr/>
                    <a:lstStyle/>
                    <a:p>
                      <a:r>
                        <a:rPr lang="en-GB" sz="900" dirty="0">
                          <a:latin typeface="+mn-lt"/>
                        </a:rPr>
                        <a:t>Rehabilitation, Restoration</a:t>
                      </a:r>
                    </a:p>
                  </a:txBody>
                  <a:tcPr marL="85252" marR="85252" marT="42626" marB="42626" anchor="ctr">
                    <a:solidFill>
                      <a:srgbClr val="FED300">
                        <a:alpha val="10000"/>
                      </a:srgbClr>
                    </a:solidFill>
                  </a:tcPr>
                </a:tc>
                <a:tc>
                  <a:txBody>
                    <a:bodyPr/>
                    <a:lstStyle/>
                    <a:p>
                      <a:pPr algn="ctr"/>
                      <a:endParaRPr lang="en-GB" sz="900" dirty="0">
                        <a:latin typeface="Webdings" panose="05030102010509060703" pitchFamily="18" charset="2"/>
                      </a:endParaRPr>
                    </a:p>
                  </a:txBody>
                  <a:tcPr marL="85252" marR="85252" marT="42626" marB="42626" anchor="ctr">
                    <a:solidFill>
                      <a:srgbClr val="FED300">
                        <a:alpha val="1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algn="ctr"/>
                      <a:endParaRPr lang="en-GB" sz="900" dirty="0">
                        <a:latin typeface="Webdings" panose="05030102010509060703" pitchFamily="18" charset="2"/>
                      </a:endParaRPr>
                    </a:p>
                  </a:txBody>
                  <a:tcPr marL="85252" marR="85252" marT="42626" marB="42626" anchor="ctr">
                    <a:solidFill>
                      <a:srgbClr val="FED300">
                        <a:alpha val="1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extLst>
                  <a:ext uri="{0D108BD9-81ED-4DB2-BD59-A6C34878D82A}">
                    <a16:rowId xmlns:a16="http://schemas.microsoft.com/office/drawing/2014/main" val="4223834046"/>
                  </a:ext>
                </a:extLst>
              </a:tr>
              <a:tr h="369423">
                <a:tc>
                  <a:txBody>
                    <a:bodyPr/>
                    <a:lstStyle/>
                    <a:p>
                      <a:r>
                        <a:rPr lang="en-GB" sz="900" dirty="0">
                          <a:latin typeface="+mn-lt"/>
                        </a:rPr>
                        <a:t>Reforestation </a:t>
                      </a:r>
                    </a:p>
                  </a:txBody>
                  <a:tcPr marL="85252" marR="85252" marT="42626" marB="42626" anchor="ctr">
                    <a:solidFill>
                      <a:srgbClr val="FED300">
                        <a:alpha val="20000"/>
                      </a:srgbClr>
                    </a:solidFill>
                  </a:tcPr>
                </a:tc>
                <a:tc>
                  <a:txBody>
                    <a:bodyPr/>
                    <a:lstStyle/>
                    <a:p>
                      <a:pPr algn="ctr"/>
                      <a:endParaRPr lang="en-GB" sz="900" dirty="0">
                        <a:latin typeface="Webdings" panose="05030102010509060703" pitchFamily="18" charset="2"/>
                      </a:endParaRPr>
                    </a:p>
                  </a:txBody>
                  <a:tcPr marL="85252" marR="85252" marT="42626" marB="42626" anchor="ctr">
                    <a:solidFill>
                      <a:srgbClr val="FED3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2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extLst>
                  <a:ext uri="{0D108BD9-81ED-4DB2-BD59-A6C34878D82A}">
                    <a16:rowId xmlns:a16="http://schemas.microsoft.com/office/drawing/2014/main" val="1893367775"/>
                  </a:ext>
                </a:extLst>
              </a:tr>
              <a:tr h="369423">
                <a:tc>
                  <a:txBody>
                    <a:bodyPr/>
                    <a:lstStyle/>
                    <a:p>
                      <a:r>
                        <a:rPr lang="en-GB" sz="900" dirty="0">
                          <a:latin typeface="+mn-lt"/>
                        </a:rPr>
                        <a:t>Existing forest management </a:t>
                      </a:r>
                    </a:p>
                  </a:txBody>
                  <a:tcPr marL="85252" marR="85252" marT="42626" marB="42626" anchor="ctr">
                    <a:solidFill>
                      <a:srgbClr val="FED300">
                        <a:alpha val="1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algn="ctr"/>
                      <a:endParaRPr lang="en-GB" sz="900" dirty="0">
                        <a:latin typeface="Webdings" panose="05030102010509060703" pitchFamily="18" charset="2"/>
                      </a:endParaRP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1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txBody>
                  <a:tcPr marL="85252" marR="85252" marT="42626" marB="42626" anchor="ctr">
                    <a:solidFill>
                      <a:srgbClr val="FED300">
                        <a:alpha val="3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dirty="0">
                          <a:latin typeface="Webdings" panose="05030102010509060703" pitchFamily="18" charset="2"/>
                        </a:rPr>
                        <a:t>a</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900" dirty="0">
                        <a:latin typeface="Webdings" panose="05030102010509060703" pitchFamily="18" charset="2"/>
                      </a:endParaRPr>
                    </a:p>
                  </a:txBody>
                  <a:tcPr marL="85252" marR="85252" marT="42626" marB="42626" anchor="ctr">
                    <a:solidFill>
                      <a:srgbClr val="FED300">
                        <a:alpha val="30000"/>
                      </a:srgbClr>
                    </a:solidFill>
                  </a:tcPr>
                </a:tc>
                <a:extLst>
                  <a:ext uri="{0D108BD9-81ED-4DB2-BD59-A6C34878D82A}">
                    <a16:rowId xmlns:a16="http://schemas.microsoft.com/office/drawing/2014/main" val="3146067342"/>
                  </a:ext>
                </a:extLst>
              </a:tr>
            </a:tbl>
          </a:graphicData>
        </a:graphic>
      </p:graphicFrame>
      <p:pic>
        <p:nvPicPr>
          <p:cNvPr id="5" name="Graphic 4">
            <a:extLst>
              <a:ext uri="{FF2B5EF4-FFF2-40B4-BE49-F238E27FC236}">
                <a16:creationId xmlns:a16="http://schemas.microsoft.com/office/drawing/2014/main" id="{FD2DBC79-5748-49C1-90B2-4CEB50AEB902}"/>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2423592" y="2060848"/>
            <a:ext cx="379790" cy="488301"/>
          </a:xfrm>
          <a:prstGeom prst="rect">
            <a:avLst/>
          </a:prstGeom>
        </p:spPr>
      </p:pic>
    </p:spTree>
    <p:extLst>
      <p:ext uri="{BB962C8B-B14F-4D97-AF65-F5344CB8AC3E}">
        <p14:creationId xmlns:p14="http://schemas.microsoft.com/office/powerpoint/2010/main" val="417317243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a:bodyPr/>
      <a:lstStyle/>
      <a:style>
        <a:lnRef idx="1">
          <a:schemeClr val="dk1"/>
        </a:lnRef>
        <a:fillRef idx="0">
          <a:schemeClr val="dk1"/>
        </a:fillRef>
        <a:effectRef idx="0">
          <a:schemeClr val="dk1"/>
        </a:effectRef>
        <a:fontRef idx="minor">
          <a:schemeClr val="tx1"/>
        </a:fontRef>
      </a: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636</TotalTime>
  <Words>2606</Words>
  <Application>Microsoft Office PowerPoint</Application>
  <PresentationFormat>Widescreen</PresentationFormat>
  <Paragraphs>435</Paragraphs>
  <Slides>24</Slides>
  <Notes>17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24</vt:i4>
      </vt:variant>
    </vt:vector>
  </HeadingPairs>
  <TitlesOfParts>
    <vt:vector size="33" baseType="lpstr">
      <vt:lpstr>Arial</vt:lpstr>
      <vt:lpstr>Calibri</vt:lpstr>
      <vt:lpstr>Calibri Light</vt:lpstr>
      <vt:lpstr>Verdana</vt:lpstr>
      <vt:lpstr>Webdings</vt:lpstr>
      <vt:lpstr>Wingdings</vt:lpstr>
      <vt:lpstr>Default Design</vt:lpstr>
      <vt:lpstr>Office Theme</vt:lpstr>
      <vt:lpstr>1_Default Design</vt:lpstr>
      <vt:lpstr>EU’s Action Plan on Financing Sustainable Growth </vt:lpstr>
      <vt:lpstr>EU Timeline on Sustainable Finance </vt:lpstr>
      <vt:lpstr>Action Plan on Financing Sustainable Growth (March 2018)</vt:lpstr>
      <vt:lpstr>Taxonomy legislative proposal - how it works</vt:lpstr>
      <vt:lpstr>What is the EU Taxonomy?</vt:lpstr>
      <vt:lpstr>Taxonomy – update on negotiations</vt:lpstr>
      <vt:lpstr>TEG Reports: June 2019</vt:lpstr>
      <vt:lpstr>PowerPoint Presentation</vt:lpstr>
      <vt:lpstr>What’s in the Taxonomy?</vt:lpstr>
      <vt:lpstr>What makes a substantial contribution to climate change mitigation? </vt:lpstr>
      <vt:lpstr>Example – Forestry mitigation activity</vt:lpstr>
      <vt:lpstr>PowerPoint Presentation</vt:lpstr>
      <vt:lpstr>Activities used to test adaptation approach</vt:lpstr>
      <vt:lpstr>What happens next?</vt:lpstr>
      <vt:lpstr>Thank you for your attention  </vt:lpstr>
      <vt:lpstr>Further SF AP developments </vt:lpstr>
      <vt:lpstr>Corporate Disclosures on Climate – update of guidelines</vt:lpstr>
      <vt:lpstr>EU Ecolabel on Financial Products</vt:lpstr>
      <vt:lpstr>Key elements of the EU Green Bond Standard</vt:lpstr>
      <vt:lpstr>Visualisation: how would the EU-GBS work?</vt:lpstr>
      <vt:lpstr>Intended Impact of the Benchmark Proposal</vt:lpstr>
      <vt:lpstr>Key elements of the February 2019 political agreement between co-legislators</vt:lpstr>
      <vt:lpstr>Sustainability in disclosures and financial advice</vt:lpstr>
      <vt:lpstr>Disclosures by financial entities: who, what, where?</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Sustainable finance</dc:title>
  <dc:creator>SOLZBACHER Clara (FISMA)</dc:creator>
  <cp:lastModifiedBy>DE SMET Marc (AGRI)</cp:lastModifiedBy>
  <cp:revision>156</cp:revision>
  <dcterms:created xsi:type="dcterms:W3CDTF">2019-01-17T11:06:36Z</dcterms:created>
  <dcterms:modified xsi:type="dcterms:W3CDTF">2019-07-09T08:31:03Z</dcterms:modified>
</cp:coreProperties>
</file>