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handoutMasterIdLst>
    <p:handoutMasterId r:id="rId20"/>
  </p:handoutMasterIdLst>
  <p:sldIdLst>
    <p:sldId id="323" r:id="rId2"/>
    <p:sldId id="272" r:id="rId3"/>
    <p:sldId id="407" r:id="rId4"/>
    <p:sldId id="274" r:id="rId5"/>
    <p:sldId id="332" r:id="rId6"/>
    <p:sldId id="406" r:id="rId7"/>
    <p:sldId id="263" r:id="rId8"/>
    <p:sldId id="402" r:id="rId9"/>
    <p:sldId id="350" r:id="rId10"/>
    <p:sldId id="405" r:id="rId11"/>
    <p:sldId id="400" r:id="rId12"/>
    <p:sldId id="399" r:id="rId13"/>
    <p:sldId id="417" r:id="rId14"/>
    <p:sldId id="298" r:id="rId15"/>
    <p:sldId id="301" r:id="rId16"/>
    <p:sldId id="415" r:id="rId17"/>
    <p:sldId id="418" r:id="rId18"/>
  </p:sldIdLst>
  <p:sldSz cx="9144000" cy="6858000" type="screen4x3"/>
  <p:notesSz cx="7077075" cy="9363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hais Mattos" initials="TM" lastIdx="3" clrIdx="0"/>
  <p:cmAuthor id="2" name="Johan Elvnert" initials="JE" lastIdx="1" clrIdx="1">
    <p:extLst>
      <p:ext uri="{19B8F6BF-5375-455C-9EA6-DF929625EA0E}">
        <p15:presenceInfo xmlns:p15="http://schemas.microsoft.com/office/powerpoint/2012/main" userId="1945af8a4d705bc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B9A5"/>
    <a:srgbClr val="0FA5B9"/>
    <a:srgbClr val="2324B6"/>
    <a:srgbClr val="555555"/>
    <a:srgbClr val="FFFFFF"/>
    <a:srgbClr val="EBEBEB"/>
    <a:srgbClr val="FF7814"/>
    <a:srgbClr val="141A90"/>
    <a:srgbClr val="293A8F"/>
    <a:srgbClr val="4057C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9" d="100"/>
          <a:sy n="69" d="100"/>
        </p:scale>
        <p:origin x="1224" y="4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oleObject" Target="file:///D:\FTP\FTP%20Follow%20Up%20FP7%20project%20statistics\H2020\Overview%20sum%20of%20FP7%20grants%20and%20H2020%20grants%202018-05-30%20(draft).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barChart>
        <c:barDir val="col"/>
        <c:grouping val="stacked"/>
        <c:varyColors val="0"/>
        <c:ser>
          <c:idx val="0"/>
          <c:order val="0"/>
          <c:invertIfNegative val="0"/>
          <c:dPt>
            <c:idx val="0"/>
            <c:invertIfNegative val="0"/>
            <c:bubble3D val="0"/>
            <c:spPr>
              <a:solidFill>
                <a:srgbClr val="92D050"/>
              </a:solidFill>
            </c:spPr>
            <c:extLst>
              <c:ext xmlns:c16="http://schemas.microsoft.com/office/drawing/2014/chart" uri="{C3380CC4-5D6E-409C-BE32-E72D297353CC}">
                <c16:uniqueId val="{00000001-5B18-4827-B35A-5465F2728E54}"/>
              </c:ext>
            </c:extLst>
          </c:dPt>
          <c:dPt>
            <c:idx val="1"/>
            <c:invertIfNegative val="0"/>
            <c:bubble3D val="0"/>
            <c:spPr>
              <a:solidFill>
                <a:srgbClr val="FFC000"/>
              </a:solidFill>
            </c:spPr>
            <c:extLst>
              <c:ext xmlns:c16="http://schemas.microsoft.com/office/drawing/2014/chart" uri="{C3380CC4-5D6E-409C-BE32-E72D297353CC}">
                <c16:uniqueId val="{00000003-5B18-4827-B35A-5465F2728E54}"/>
              </c:ext>
            </c:extLst>
          </c:dPt>
          <c:dPt>
            <c:idx val="2"/>
            <c:invertIfNegative val="0"/>
            <c:bubble3D val="0"/>
            <c:spPr>
              <a:solidFill>
                <a:srgbClr val="FFC000"/>
              </a:solidFill>
            </c:spPr>
            <c:extLst>
              <c:ext xmlns:c16="http://schemas.microsoft.com/office/drawing/2014/chart" uri="{C3380CC4-5D6E-409C-BE32-E72D297353CC}">
                <c16:uniqueId val="{00000005-5B18-4827-B35A-5465F2728E54}"/>
              </c:ext>
            </c:extLst>
          </c:dPt>
          <c:dPt>
            <c:idx val="3"/>
            <c:invertIfNegative val="0"/>
            <c:bubble3D val="0"/>
            <c:spPr>
              <a:solidFill>
                <a:srgbClr val="FFC000"/>
              </a:solidFill>
            </c:spPr>
            <c:extLst>
              <c:ext xmlns:c16="http://schemas.microsoft.com/office/drawing/2014/chart" uri="{C3380CC4-5D6E-409C-BE32-E72D297353CC}">
                <c16:uniqueId val="{00000007-5B18-4827-B35A-5465F2728E54}"/>
              </c:ext>
            </c:extLst>
          </c:dPt>
          <c:dPt>
            <c:idx val="4"/>
            <c:invertIfNegative val="0"/>
            <c:bubble3D val="0"/>
            <c:spPr>
              <a:solidFill>
                <a:srgbClr val="FFC000"/>
              </a:solidFill>
            </c:spPr>
            <c:extLst>
              <c:ext xmlns:c16="http://schemas.microsoft.com/office/drawing/2014/chart" uri="{C3380CC4-5D6E-409C-BE32-E72D297353CC}">
                <c16:uniqueId val="{00000009-5B18-4827-B35A-5465F2728E54}"/>
              </c:ext>
            </c:extLst>
          </c:dPt>
          <c:dPt>
            <c:idx val="5"/>
            <c:invertIfNegative val="0"/>
            <c:bubble3D val="0"/>
            <c:spPr>
              <a:solidFill>
                <a:srgbClr val="FFC000"/>
              </a:solidFill>
            </c:spPr>
            <c:extLst>
              <c:ext xmlns:c16="http://schemas.microsoft.com/office/drawing/2014/chart" uri="{C3380CC4-5D6E-409C-BE32-E72D297353CC}">
                <c16:uniqueId val="{0000000B-5B18-4827-B35A-5465F2728E54}"/>
              </c:ext>
            </c:extLst>
          </c:dPt>
          <c:dPt>
            <c:idx val="6"/>
            <c:invertIfNegative val="0"/>
            <c:bubble3D val="0"/>
            <c:spPr>
              <a:solidFill>
                <a:srgbClr val="FFC000"/>
              </a:solidFill>
            </c:spPr>
            <c:extLst>
              <c:ext xmlns:c16="http://schemas.microsoft.com/office/drawing/2014/chart" uri="{C3380CC4-5D6E-409C-BE32-E72D297353CC}">
                <c16:uniqueId val="{0000000D-5B18-4827-B35A-5465F2728E54}"/>
              </c:ext>
            </c:extLst>
          </c:dPt>
          <c:dPt>
            <c:idx val="7"/>
            <c:invertIfNegative val="0"/>
            <c:bubble3D val="0"/>
            <c:spPr>
              <a:solidFill>
                <a:srgbClr val="92D050"/>
              </a:solidFill>
            </c:spPr>
            <c:extLst>
              <c:ext xmlns:c16="http://schemas.microsoft.com/office/drawing/2014/chart" uri="{C3380CC4-5D6E-409C-BE32-E72D297353CC}">
                <c16:uniqueId val="{0000000F-5B18-4827-B35A-5465F2728E54}"/>
              </c:ext>
            </c:extLst>
          </c:dPt>
          <c:dPt>
            <c:idx val="8"/>
            <c:invertIfNegative val="0"/>
            <c:bubble3D val="0"/>
            <c:spPr>
              <a:solidFill>
                <a:schemeClr val="tx2">
                  <a:lumMod val="60000"/>
                  <a:lumOff val="40000"/>
                </a:schemeClr>
              </a:solidFill>
            </c:spPr>
            <c:extLst>
              <c:ext xmlns:c16="http://schemas.microsoft.com/office/drawing/2014/chart" uri="{C3380CC4-5D6E-409C-BE32-E72D297353CC}">
                <c16:uniqueId val="{00000011-5B18-4827-B35A-5465F2728E54}"/>
              </c:ext>
            </c:extLst>
          </c:dPt>
          <c:cat>
            <c:numRef>
              <c:f>years!$C$6:$M$6</c:f>
              <c:numCache>
                <c:formatCode>General</c:formatCode>
                <c:ptCount val="11"/>
                <c:pt idx="0">
                  <c:v>2007</c:v>
                </c:pt>
                <c:pt idx="1">
                  <c:v>2008</c:v>
                </c:pt>
                <c:pt idx="2">
                  <c:v>2009</c:v>
                </c:pt>
                <c:pt idx="3">
                  <c:v>2010</c:v>
                </c:pt>
                <c:pt idx="4">
                  <c:v>2011</c:v>
                </c:pt>
                <c:pt idx="5">
                  <c:v>2012</c:v>
                </c:pt>
                <c:pt idx="6">
                  <c:v>2013</c:v>
                </c:pt>
                <c:pt idx="7">
                  <c:v>2014</c:v>
                </c:pt>
                <c:pt idx="8">
                  <c:v>2015</c:v>
                </c:pt>
                <c:pt idx="9">
                  <c:v>2016</c:v>
                </c:pt>
                <c:pt idx="10">
                  <c:v>2017</c:v>
                </c:pt>
              </c:numCache>
            </c:numRef>
          </c:cat>
          <c:val>
            <c:numRef>
              <c:f>years!$C$12:$M$12</c:f>
              <c:numCache>
                <c:formatCode>#,##0</c:formatCode>
                <c:ptCount val="11"/>
                <c:pt idx="0">
                  <c:v>0</c:v>
                </c:pt>
                <c:pt idx="1">
                  <c:v>55402516</c:v>
                </c:pt>
                <c:pt idx="2">
                  <c:v>63244000</c:v>
                </c:pt>
                <c:pt idx="3">
                  <c:v>115724000</c:v>
                </c:pt>
                <c:pt idx="4">
                  <c:v>51899700</c:v>
                </c:pt>
                <c:pt idx="5">
                  <c:v>105174997</c:v>
                </c:pt>
                <c:pt idx="6">
                  <c:v>148537764</c:v>
                </c:pt>
                <c:pt idx="7">
                  <c:v>0</c:v>
                </c:pt>
                <c:pt idx="8">
                  <c:v>126147427.12999998</c:v>
                </c:pt>
                <c:pt idx="9">
                  <c:v>155000000</c:v>
                </c:pt>
                <c:pt idx="10">
                  <c:v>180000000</c:v>
                </c:pt>
              </c:numCache>
            </c:numRef>
          </c:val>
          <c:extLst>
            <c:ext xmlns:c16="http://schemas.microsoft.com/office/drawing/2014/chart" uri="{C3380CC4-5D6E-409C-BE32-E72D297353CC}">
              <c16:uniqueId val="{00000012-5B18-4827-B35A-5465F2728E54}"/>
            </c:ext>
          </c:extLst>
        </c:ser>
        <c:dLbls>
          <c:showLegendKey val="0"/>
          <c:showVal val="0"/>
          <c:showCatName val="0"/>
          <c:showSerName val="0"/>
          <c:showPercent val="0"/>
          <c:showBubbleSize val="0"/>
        </c:dLbls>
        <c:gapWidth val="150"/>
        <c:overlap val="100"/>
        <c:axId val="87202048"/>
        <c:axId val="87203840"/>
      </c:barChart>
      <c:catAx>
        <c:axId val="87202048"/>
        <c:scaling>
          <c:orientation val="minMax"/>
        </c:scaling>
        <c:delete val="0"/>
        <c:axPos val="b"/>
        <c:numFmt formatCode="General" sourceLinked="1"/>
        <c:majorTickMark val="out"/>
        <c:minorTickMark val="none"/>
        <c:tickLblPos val="nextTo"/>
        <c:crossAx val="87203840"/>
        <c:crosses val="autoZero"/>
        <c:auto val="1"/>
        <c:lblAlgn val="ctr"/>
        <c:lblOffset val="100"/>
        <c:noMultiLvlLbl val="0"/>
      </c:catAx>
      <c:valAx>
        <c:axId val="87203840"/>
        <c:scaling>
          <c:orientation val="minMax"/>
        </c:scaling>
        <c:delete val="0"/>
        <c:axPos val="l"/>
        <c:majorGridlines/>
        <c:numFmt formatCode="#,##0\ [$€-80C]" sourceLinked="0"/>
        <c:majorTickMark val="out"/>
        <c:minorTickMark val="none"/>
        <c:tickLblPos val="nextTo"/>
        <c:crossAx val="87202048"/>
        <c:crosses val="autoZero"/>
        <c:crossBetween val="between"/>
      </c:valAx>
    </c:plotArea>
    <c:legend>
      <c:legendPos val="r"/>
      <c:layout>
        <c:manualLayout>
          <c:xMode val="edge"/>
          <c:yMode val="edge"/>
          <c:x val="0.87982086614173227"/>
          <c:y val="4.4377004957713621E-2"/>
          <c:w val="0.10351246719160105"/>
          <c:h val="0.87420895304753576"/>
        </c:manualLayout>
      </c:layout>
      <c:overlay val="0"/>
    </c:legend>
    <c:plotVisOnly val="1"/>
    <c:dispBlanksAs val="gap"/>
    <c:showDLblsOverMax val="0"/>
  </c:chart>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8154"/>
          </a:xfrm>
          <a:prstGeom prst="rect">
            <a:avLst/>
          </a:prstGeom>
        </p:spPr>
        <p:txBody>
          <a:bodyPr vert="horz" lIns="96359" tIns="48180" rIns="96359" bIns="48180" rtlCol="0"/>
          <a:lstStyle>
            <a:lvl1pPr algn="l">
              <a:defRPr sz="1300"/>
            </a:lvl1pPr>
          </a:lstStyle>
          <a:p>
            <a:endParaRPr lang="sv-SE"/>
          </a:p>
        </p:txBody>
      </p:sp>
      <p:sp>
        <p:nvSpPr>
          <p:cNvPr id="3" name="Date Placeholder 2"/>
          <p:cNvSpPr>
            <a:spLocks noGrp="1"/>
          </p:cNvSpPr>
          <p:nvPr>
            <p:ph type="dt" sz="quarter" idx="1"/>
          </p:nvPr>
        </p:nvSpPr>
        <p:spPr>
          <a:xfrm>
            <a:off x="4008704" y="0"/>
            <a:ext cx="3066733" cy="468154"/>
          </a:xfrm>
          <a:prstGeom prst="rect">
            <a:avLst/>
          </a:prstGeom>
        </p:spPr>
        <p:txBody>
          <a:bodyPr vert="horz" lIns="96359" tIns="48180" rIns="96359" bIns="48180" rtlCol="0"/>
          <a:lstStyle>
            <a:lvl1pPr algn="r">
              <a:defRPr sz="1300"/>
            </a:lvl1pPr>
          </a:lstStyle>
          <a:p>
            <a:fld id="{86DDB7AD-B2F0-4880-8BE2-82C99E709E32}" type="datetimeFigureOut">
              <a:rPr lang="sv-SE" smtClean="0"/>
              <a:t>2019-07-09</a:t>
            </a:fld>
            <a:endParaRPr lang="sv-SE"/>
          </a:p>
        </p:txBody>
      </p:sp>
      <p:sp>
        <p:nvSpPr>
          <p:cNvPr id="4" name="Footer Placeholder 3"/>
          <p:cNvSpPr>
            <a:spLocks noGrp="1"/>
          </p:cNvSpPr>
          <p:nvPr>
            <p:ph type="ftr" sz="quarter" idx="2"/>
          </p:nvPr>
        </p:nvSpPr>
        <p:spPr>
          <a:xfrm>
            <a:off x="0" y="8893296"/>
            <a:ext cx="3066733" cy="468154"/>
          </a:xfrm>
          <a:prstGeom prst="rect">
            <a:avLst/>
          </a:prstGeom>
        </p:spPr>
        <p:txBody>
          <a:bodyPr vert="horz" lIns="96359" tIns="48180" rIns="96359" bIns="48180" rtlCol="0" anchor="b"/>
          <a:lstStyle>
            <a:lvl1pPr algn="l">
              <a:defRPr sz="1300"/>
            </a:lvl1pPr>
          </a:lstStyle>
          <a:p>
            <a:endParaRPr lang="sv-SE"/>
          </a:p>
        </p:txBody>
      </p:sp>
      <p:sp>
        <p:nvSpPr>
          <p:cNvPr id="5" name="Slide Number Placeholder 4"/>
          <p:cNvSpPr>
            <a:spLocks noGrp="1"/>
          </p:cNvSpPr>
          <p:nvPr>
            <p:ph type="sldNum" sz="quarter" idx="3"/>
          </p:nvPr>
        </p:nvSpPr>
        <p:spPr>
          <a:xfrm>
            <a:off x="4008704" y="8893296"/>
            <a:ext cx="3066733" cy="468154"/>
          </a:xfrm>
          <a:prstGeom prst="rect">
            <a:avLst/>
          </a:prstGeom>
        </p:spPr>
        <p:txBody>
          <a:bodyPr vert="horz" lIns="96359" tIns="48180" rIns="96359" bIns="48180" rtlCol="0" anchor="b"/>
          <a:lstStyle>
            <a:lvl1pPr algn="r">
              <a:defRPr sz="1300"/>
            </a:lvl1pPr>
          </a:lstStyle>
          <a:p>
            <a:fld id="{5C620957-D7A9-4D4D-B768-45FCD7EE0A09}" type="slidenum">
              <a:rPr lang="sv-SE" smtClean="0"/>
              <a:t>‹#›</a:t>
            </a:fld>
            <a:endParaRPr lang="sv-SE"/>
          </a:p>
        </p:txBody>
      </p:sp>
    </p:spTree>
    <p:extLst>
      <p:ext uri="{BB962C8B-B14F-4D97-AF65-F5344CB8AC3E}">
        <p14:creationId xmlns:p14="http://schemas.microsoft.com/office/powerpoint/2010/main" val="154398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8154"/>
          </a:xfrm>
          <a:prstGeom prst="rect">
            <a:avLst/>
          </a:prstGeom>
        </p:spPr>
        <p:txBody>
          <a:bodyPr vert="horz" lIns="96359" tIns="48180" rIns="96359" bIns="48180" rtlCol="0"/>
          <a:lstStyle>
            <a:lvl1pPr algn="l">
              <a:defRPr sz="1300"/>
            </a:lvl1pPr>
          </a:lstStyle>
          <a:p>
            <a:endParaRPr lang="en-GB"/>
          </a:p>
        </p:txBody>
      </p:sp>
      <p:sp>
        <p:nvSpPr>
          <p:cNvPr id="3" name="Date Placeholder 2"/>
          <p:cNvSpPr>
            <a:spLocks noGrp="1"/>
          </p:cNvSpPr>
          <p:nvPr>
            <p:ph type="dt" idx="1"/>
          </p:nvPr>
        </p:nvSpPr>
        <p:spPr>
          <a:xfrm>
            <a:off x="4008704" y="0"/>
            <a:ext cx="3066733" cy="468154"/>
          </a:xfrm>
          <a:prstGeom prst="rect">
            <a:avLst/>
          </a:prstGeom>
        </p:spPr>
        <p:txBody>
          <a:bodyPr vert="horz" lIns="96359" tIns="48180" rIns="96359" bIns="48180" rtlCol="0"/>
          <a:lstStyle>
            <a:lvl1pPr algn="r">
              <a:defRPr sz="1300"/>
            </a:lvl1pPr>
          </a:lstStyle>
          <a:p>
            <a:fld id="{EED2B4DF-39F6-4A0F-BD4A-45781402768A}" type="datetimeFigureOut">
              <a:rPr lang="en-GB" smtClean="0"/>
              <a:t>09/07/2019</a:t>
            </a:fld>
            <a:endParaRPr lang="en-GB"/>
          </a:p>
        </p:txBody>
      </p:sp>
      <p:sp>
        <p:nvSpPr>
          <p:cNvPr id="4" name="Slide Image Placeholder 3"/>
          <p:cNvSpPr>
            <a:spLocks noGrp="1" noRot="1" noChangeAspect="1"/>
          </p:cNvSpPr>
          <p:nvPr>
            <p:ph type="sldImg" idx="2"/>
          </p:nvPr>
        </p:nvSpPr>
        <p:spPr>
          <a:xfrm>
            <a:off x="1196975" y="701675"/>
            <a:ext cx="4683125" cy="3511550"/>
          </a:xfrm>
          <a:prstGeom prst="rect">
            <a:avLst/>
          </a:prstGeom>
          <a:noFill/>
          <a:ln w="12700">
            <a:solidFill>
              <a:prstClr val="black"/>
            </a:solidFill>
          </a:ln>
        </p:spPr>
        <p:txBody>
          <a:bodyPr vert="horz" lIns="96359" tIns="48180" rIns="96359" bIns="48180" rtlCol="0" anchor="ctr"/>
          <a:lstStyle/>
          <a:p>
            <a:endParaRPr lang="en-GB"/>
          </a:p>
        </p:txBody>
      </p:sp>
      <p:sp>
        <p:nvSpPr>
          <p:cNvPr id="5" name="Notes Placeholder 4"/>
          <p:cNvSpPr>
            <a:spLocks noGrp="1"/>
          </p:cNvSpPr>
          <p:nvPr>
            <p:ph type="body" sz="quarter" idx="3"/>
          </p:nvPr>
        </p:nvSpPr>
        <p:spPr>
          <a:xfrm>
            <a:off x="707708" y="4447461"/>
            <a:ext cx="5661660" cy="4213384"/>
          </a:xfrm>
          <a:prstGeom prst="rect">
            <a:avLst/>
          </a:prstGeom>
        </p:spPr>
        <p:txBody>
          <a:bodyPr vert="horz" lIns="96359" tIns="48180" rIns="96359" bIns="4818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893296"/>
            <a:ext cx="3066733" cy="468154"/>
          </a:xfrm>
          <a:prstGeom prst="rect">
            <a:avLst/>
          </a:prstGeom>
        </p:spPr>
        <p:txBody>
          <a:bodyPr vert="horz" lIns="96359" tIns="48180" rIns="96359" bIns="48180" rtlCol="0" anchor="b"/>
          <a:lstStyle>
            <a:lvl1pPr algn="l">
              <a:defRPr sz="1300"/>
            </a:lvl1pPr>
          </a:lstStyle>
          <a:p>
            <a:endParaRPr lang="en-GB"/>
          </a:p>
        </p:txBody>
      </p:sp>
      <p:sp>
        <p:nvSpPr>
          <p:cNvPr id="7" name="Slide Number Placeholder 6"/>
          <p:cNvSpPr>
            <a:spLocks noGrp="1"/>
          </p:cNvSpPr>
          <p:nvPr>
            <p:ph type="sldNum" sz="quarter" idx="5"/>
          </p:nvPr>
        </p:nvSpPr>
        <p:spPr>
          <a:xfrm>
            <a:off x="4008704" y="8893296"/>
            <a:ext cx="3066733" cy="468154"/>
          </a:xfrm>
          <a:prstGeom prst="rect">
            <a:avLst/>
          </a:prstGeom>
        </p:spPr>
        <p:txBody>
          <a:bodyPr vert="horz" lIns="96359" tIns="48180" rIns="96359" bIns="48180" rtlCol="0" anchor="b"/>
          <a:lstStyle>
            <a:lvl1pPr algn="r">
              <a:defRPr sz="1300"/>
            </a:lvl1pPr>
          </a:lstStyle>
          <a:p>
            <a:fld id="{476836F7-9EBC-48D3-8975-3FCE0E23C047}" type="slidenum">
              <a:rPr lang="en-GB" smtClean="0"/>
              <a:t>‹#›</a:t>
            </a:fld>
            <a:endParaRPr lang="en-GB"/>
          </a:p>
        </p:txBody>
      </p:sp>
    </p:spTree>
    <p:extLst>
      <p:ext uri="{BB962C8B-B14F-4D97-AF65-F5344CB8AC3E}">
        <p14:creationId xmlns:p14="http://schemas.microsoft.com/office/powerpoint/2010/main" val="14600809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a:noFill/>
        </p:spPr>
        <p:txBody>
          <a:bodyPr/>
          <a:lstStyle>
            <a:lvl1pPr>
              <a:defRPr sz="2400" b="1">
                <a:solidFill>
                  <a:schemeClr val="tx1"/>
                </a:solidFill>
                <a:latin typeface="Arial" panose="020B0604020202020204" pitchFamily="34" charset="0"/>
                <a:ea typeface="MS PGothic" panose="020B0600070205080204" pitchFamily="34" charset="-128"/>
              </a:defRPr>
            </a:lvl1pPr>
            <a:lvl2pPr marL="742843" indent="-285709">
              <a:defRPr sz="2400" b="1">
                <a:solidFill>
                  <a:schemeClr val="tx1"/>
                </a:solidFill>
                <a:latin typeface="Arial" panose="020B0604020202020204" pitchFamily="34" charset="0"/>
                <a:ea typeface="MS PGothic" panose="020B0600070205080204" pitchFamily="34" charset="-128"/>
              </a:defRPr>
            </a:lvl2pPr>
            <a:lvl3pPr marL="1142835" indent="-228567">
              <a:defRPr sz="2400" b="1">
                <a:solidFill>
                  <a:schemeClr val="tx1"/>
                </a:solidFill>
                <a:latin typeface="Arial" panose="020B0604020202020204" pitchFamily="34" charset="0"/>
                <a:ea typeface="MS PGothic" panose="020B0600070205080204" pitchFamily="34" charset="-128"/>
              </a:defRPr>
            </a:lvl3pPr>
            <a:lvl4pPr marL="1599970" indent="-228567">
              <a:defRPr sz="2400" b="1">
                <a:solidFill>
                  <a:schemeClr val="tx1"/>
                </a:solidFill>
                <a:latin typeface="Arial" panose="020B0604020202020204" pitchFamily="34" charset="0"/>
                <a:ea typeface="MS PGothic" panose="020B0600070205080204" pitchFamily="34" charset="-128"/>
              </a:defRPr>
            </a:lvl4pPr>
            <a:lvl5pPr marL="2057103" indent="-228567">
              <a:defRPr sz="2400" b="1">
                <a:solidFill>
                  <a:schemeClr val="tx1"/>
                </a:solidFill>
                <a:latin typeface="Arial" panose="020B0604020202020204" pitchFamily="34" charset="0"/>
                <a:ea typeface="MS PGothic" panose="020B0600070205080204" pitchFamily="34" charset="-128"/>
              </a:defRPr>
            </a:lvl5pPr>
            <a:lvl6pPr marL="2514238" indent="-228567" eaLnBrk="0" fontAlgn="base" hangingPunct="0">
              <a:spcBef>
                <a:spcPct val="0"/>
              </a:spcBef>
              <a:spcAft>
                <a:spcPct val="0"/>
              </a:spcAft>
              <a:defRPr sz="2400" b="1">
                <a:solidFill>
                  <a:schemeClr val="tx1"/>
                </a:solidFill>
                <a:latin typeface="Arial" panose="020B0604020202020204" pitchFamily="34" charset="0"/>
                <a:ea typeface="MS PGothic" panose="020B0600070205080204" pitchFamily="34" charset="-128"/>
              </a:defRPr>
            </a:lvl6pPr>
            <a:lvl7pPr marL="2971372" indent="-228567" eaLnBrk="0" fontAlgn="base" hangingPunct="0">
              <a:spcBef>
                <a:spcPct val="0"/>
              </a:spcBef>
              <a:spcAft>
                <a:spcPct val="0"/>
              </a:spcAft>
              <a:defRPr sz="2400" b="1">
                <a:solidFill>
                  <a:schemeClr val="tx1"/>
                </a:solidFill>
                <a:latin typeface="Arial" panose="020B0604020202020204" pitchFamily="34" charset="0"/>
                <a:ea typeface="MS PGothic" panose="020B0600070205080204" pitchFamily="34" charset="-128"/>
              </a:defRPr>
            </a:lvl7pPr>
            <a:lvl8pPr marL="3428506" indent="-228567" eaLnBrk="0" fontAlgn="base" hangingPunct="0">
              <a:spcBef>
                <a:spcPct val="0"/>
              </a:spcBef>
              <a:spcAft>
                <a:spcPct val="0"/>
              </a:spcAft>
              <a:defRPr sz="2400" b="1">
                <a:solidFill>
                  <a:schemeClr val="tx1"/>
                </a:solidFill>
                <a:latin typeface="Arial" panose="020B0604020202020204" pitchFamily="34" charset="0"/>
                <a:ea typeface="MS PGothic" panose="020B0600070205080204" pitchFamily="34" charset="-128"/>
              </a:defRPr>
            </a:lvl8pPr>
            <a:lvl9pPr marL="3885640" indent="-228567" eaLnBrk="0" fontAlgn="base" hangingPunct="0">
              <a:spcBef>
                <a:spcPct val="0"/>
              </a:spcBef>
              <a:spcAft>
                <a:spcPct val="0"/>
              </a:spcAft>
              <a:defRPr sz="2400" b="1">
                <a:solidFill>
                  <a:schemeClr val="tx1"/>
                </a:solidFill>
                <a:latin typeface="Arial" panose="020B0604020202020204" pitchFamily="34" charset="0"/>
                <a:ea typeface="MS PGothic" panose="020B0600070205080204" pitchFamily="34" charset="-128"/>
              </a:defRPr>
            </a:lvl9pPr>
          </a:lstStyle>
          <a:p>
            <a:fld id="{CCC609E3-B148-44EE-8597-9C859BB67E3B}" type="slidenum">
              <a:rPr lang="en-US" altLang="en-US" sz="1200" b="0"/>
              <a:pPr/>
              <a:t>2</a:t>
            </a:fld>
            <a:endParaRPr lang="en-US" altLang="en-US" sz="1200" b="0"/>
          </a:p>
        </p:txBody>
      </p:sp>
      <p:sp>
        <p:nvSpPr>
          <p:cNvPr id="4099" name="Rectangle 2"/>
          <p:cNvSpPr>
            <a:spLocks noGrp="1" noRot="1" noChangeAspect="1" noChangeArrowheads="1" noTextEdit="1"/>
          </p:cNvSpPr>
          <p:nvPr>
            <p:ph type="sldImg"/>
          </p:nvPr>
        </p:nvSpPr>
        <p:spPr>
          <a:ln/>
        </p:spPr>
      </p:sp>
      <p:sp>
        <p:nvSpPr>
          <p:cNvPr id="4100" name="Rectangle 3"/>
          <p:cNvSpPr>
            <a:spLocks noGrp="1" noChangeArrowheads="1"/>
          </p:cNvSpPr>
          <p:nvPr>
            <p:ph type="body" idx="1"/>
          </p:nvPr>
        </p:nvSpPr>
        <p:spPr>
          <a:noFill/>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5026584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Repeat some</a:t>
            </a:r>
            <a:r>
              <a:rPr lang="en-GB" baseline="0" dirty="0"/>
              <a:t> slides shown in the morning to level our conversation.</a:t>
            </a:r>
          </a:p>
          <a:p>
            <a:r>
              <a:rPr lang="en-GB" baseline="0" dirty="0"/>
              <a:t>Translate this need of better integration in one of the objectives of the communications activities.</a:t>
            </a:r>
            <a:endParaRPr lang="en-GB" dirty="0"/>
          </a:p>
        </p:txBody>
      </p:sp>
      <p:sp>
        <p:nvSpPr>
          <p:cNvPr id="4" name="Slide Number Placeholder 3"/>
          <p:cNvSpPr>
            <a:spLocks noGrp="1"/>
          </p:cNvSpPr>
          <p:nvPr>
            <p:ph type="sldNum" sz="quarter" idx="10"/>
          </p:nvPr>
        </p:nvSpPr>
        <p:spPr/>
        <p:txBody>
          <a:bodyPr/>
          <a:lstStyle/>
          <a:p>
            <a:fld id="{33780BC0-9F63-4EE7-95F0-C72BB02F6094}" type="slidenum">
              <a:rPr lang="en-GB" smtClean="0"/>
              <a:t>5</a:t>
            </a:fld>
            <a:endParaRPr lang="en-GB"/>
          </a:p>
        </p:txBody>
      </p:sp>
    </p:spTree>
    <p:extLst>
      <p:ext uri="{BB962C8B-B14F-4D97-AF65-F5344CB8AC3E}">
        <p14:creationId xmlns:p14="http://schemas.microsoft.com/office/powerpoint/2010/main" val="19467075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2986360"/>
            <a:ext cx="5262881" cy="963903"/>
          </a:xfrm>
          <a:solidFill>
            <a:srgbClr val="FFFFFF">
              <a:alpha val="69020"/>
            </a:srgbClr>
          </a:solidFill>
        </p:spPr>
        <p:txBody>
          <a:bodyPr anchor="b">
            <a:normAutofit/>
          </a:bodyPr>
          <a:lstStyle>
            <a:lvl1pPr algn="l">
              <a:defRPr sz="3200" b="0">
                <a:solidFill>
                  <a:srgbClr val="555555"/>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6705600" y="4523739"/>
            <a:ext cx="2330026" cy="513234"/>
          </a:xfrm>
          <a:noFill/>
        </p:spPr>
        <p:txBody>
          <a:bodyPr>
            <a:normAutofit/>
          </a:bodyPr>
          <a:lstStyle>
            <a:lvl1pPr marL="0" indent="0" algn="l">
              <a:buNone/>
              <a:defRPr sz="1800">
                <a:solidFill>
                  <a:srgbClr val="555555"/>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620F2F7-448A-48C7-9249-132C805AE863}" type="datetime1">
              <a:rPr lang="en-GB" smtClean="0"/>
              <a:t>09/07/2019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C83FB0B-7C98-4672-A831-463C25202BE8}" type="slidenum">
              <a:rPr lang="en-GB" smtClean="0"/>
              <a:t>‹#›</a:t>
            </a:fld>
            <a:endParaRPr lang="en-GB"/>
          </a:p>
        </p:txBody>
      </p:sp>
      <p:sp>
        <p:nvSpPr>
          <p:cNvPr id="13" name="Rectangle 12"/>
          <p:cNvSpPr/>
          <p:nvPr userDrawn="1"/>
        </p:nvSpPr>
        <p:spPr>
          <a:xfrm>
            <a:off x="0" y="0"/>
            <a:ext cx="9144000" cy="68239"/>
          </a:xfrm>
          <a:prstGeom prst="rect">
            <a:avLst/>
          </a:prstGeom>
          <a:gradFill flip="none" rotWithShape="1">
            <a:gsLst>
              <a:gs pos="89000">
                <a:srgbClr val="0FB9A5">
                  <a:alpha val="12000"/>
                </a:srgbClr>
              </a:gs>
              <a:gs pos="48000">
                <a:schemeClr val="bg1"/>
              </a:gs>
              <a:gs pos="10000">
                <a:srgbClr val="EBB40F">
                  <a:alpha val="9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Rectangle 16"/>
          <p:cNvSpPr/>
          <p:nvPr userDrawn="1"/>
        </p:nvSpPr>
        <p:spPr>
          <a:xfrm>
            <a:off x="-2" y="752431"/>
            <a:ext cx="9144001" cy="7917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Picture 1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572"/>
            <a:ext cx="4991947" cy="1544176"/>
          </a:xfrm>
          <a:prstGeom prst="rect">
            <a:avLst/>
          </a:prstGeom>
        </p:spPr>
      </p:pic>
    </p:spTree>
    <p:extLst>
      <p:ext uri="{BB962C8B-B14F-4D97-AF65-F5344CB8AC3E}">
        <p14:creationId xmlns:p14="http://schemas.microsoft.com/office/powerpoint/2010/main" val="2458203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B6CFABE-EADB-44CA-8E9C-1CD617F258D1}" type="datetime1">
              <a:rPr lang="en-GB" smtClean="0"/>
              <a:t>09/07/2019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C83FB0B-7C98-4672-A831-463C25202BE8}" type="slidenum">
              <a:rPr lang="en-GB" smtClean="0"/>
              <a:t>‹#›</a:t>
            </a:fld>
            <a:endParaRPr lang="en-GB"/>
          </a:p>
        </p:txBody>
      </p:sp>
    </p:spTree>
    <p:extLst>
      <p:ext uri="{BB962C8B-B14F-4D97-AF65-F5344CB8AC3E}">
        <p14:creationId xmlns:p14="http://schemas.microsoft.com/office/powerpoint/2010/main" val="38589700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0E923B5-B677-4AC8-B10D-F5CAE6DD1959}" type="datetime1">
              <a:rPr lang="en-GB" smtClean="0"/>
              <a:t>09/07/2019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C83FB0B-7C98-4672-A831-463C25202BE8}" type="slidenum">
              <a:rPr lang="en-GB" smtClean="0"/>
              <a:t>‹#›</a:t>
            </a:fld>
            <a:endParaRPr lang="en-GB"/>
          </a:p>
        </p:txBody>
      </p:sp>
    </p:spTree>
    <p:extLst>
      <p:ext uri="{BB962C8B-B14F-4D97-AF65-F5344CB8AC3E}">
        <p14:creationId xmlns:p14="http://schemas.microsoft.com/office/powerpoint/2010/main" val="16132134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0834FBF-24DD-4A39-BF46-EC3C0EAF3870}" type="datetime1">
              <a:rPr lang="en-GB" smtClean="0"/>
              <a:t>09/07/2019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C83FB0B-7C98-4672-A831-463C25202BE8}" type="slidenum">
              <a:rPr lang="en-GB" smtClean="0"/>
              <a:t>‹#›</a:t>
            </a:fld>
            <a:endParaRPr lang="en-GB"/>
          </a:p>
        </p:txBody>
      </p:sp>
    </p:spTree>
    <p:extLst>
      <p:ext uri="{BB962C8B-B14F-4D97-AF65-F5344CB8AC3E}">
        <p14:creationId xmlns:p14="http://schemas.microsoft.com/office/powerpoint/2010/main" val="29970915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3C1FD25-1EE5-4EA5-8629-6A37FE7075E9}" type="datetime1">
              <a:rPr lang="en-GB" smtClean="0"/>
              <a:t>09/07/2019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C83FB0B-7C98-4672-A831-463C25202BE8}" type="slidenum">
              <a:rPr lang="en-GB" smtClean="0"/>
              <a:t>‹#›</a:t>
            </a:fld>
            <a:endParaRPr lang="en-GB"/>
          </a:p>
        </p:txBody>
      </p:sp>
    </p:spTree>
    <p:extLst>
      <p:ext uri="{BB962C8B-B14F-4D97-AF65-F5344CB8AC3E}">
        <p14:creationId xmlns:p14="http://schemas.microsoft.com/office/powerpoint/2010/main" val="4412169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FD63FA7-018A-4CD6-B6BE-85BC5100DE00}" type="datetime1">
              <a:rPr lang="en-GB" smtClean="0"/>
              <a:t>09/07/2019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C83FB0B-7C98-4672-A831-463C25202BE8}" type="slidenum">
              <a:rPr lang="en-GB" smtClean="0"/>
              <a:t>‹#›</a:t>
            </a:fld>
            <a:endParaRPr lang="en-GB"/>
          </a:p>
        </p:txBody>
      </p:sp>
    </p:spTree>
    <p:extLst>
      <p:ext uri="{BB962C8B-B14F-4D97-AF65-F5344CB8AC3E}">
        <p14:creationId xmlns:p14="http://schemas.microsoft.com/office/powerpoint/2010/main" val="7277383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A62AC52-BA26-405C-9C18-9D299AB2A50F}" type="datetime1">
              <a:rPr lang="en-GB" smtClean="0"/>
              <a:t>09/07/2019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C83FB0B-7C98-4672-A831-463C25202BE8}" type="slidenum">
              <a:rPr lang="en-GB" smtClean="0"/>
              <a:t>‹#›</a:t>
            </a:fld>
            <a:endParaRPr lang="en-GB"/>
          </a:p>
        </p:txBody>
      </p:sp>
    </p:spTree>
    <p:extLst>
      <p:ext uri="{BB962C8B-B14F-4D97-AF65-F5344CB8AC3E}">
        <p14:creationId xmlns:p14="http://schemas.microsoft.com/office/powerpoint/2010/main" val="36083090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620F2F7-448A-48C7-9249-132C805AE863}" type="datetime1">
              <a:rPr lang="en-GB" smtClean="0"/>
              <a:t>09/07/2019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C83FB0B-7C98-4672-A831-463C25202BE8}" type="slidenum">
              <a:rPr lang="en-GB" smtClean="0"/>
              <a:t>‹#›</a:t>
            </a:fld>
            <a:endParaRPr lang="en-GB"/>
          </a:p>
        </p:txBody>
      </p:sp>
      <p:sp>
        <p:nvSpPr>
          <p:cNvPr id="16" name="Rectangle 15"/>
          <p:cNvSpPr/>
          <p:nvPr userDrawn="1"/>
        </p:nvSpPr>
        <p:spPr>
          <a:xfrm>
            <a:off x="-2" y="752431"/>
            <a:ext cx="9144001" cy="7917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itle 1"/>
          <p:cNvSpPr txBox="1">
            <a:spLocks/>
          </p:cNvSpPr>
          <p:nvPr userDrawn="1"/>
        </p:nvSpPr>
        <p:spPr>
          <a:xfrm rot="16200000">
            <a:off x="7824404" y="4396312"/>
            <a:ext cx="2018452" cy="636560"/>
          </a:xfrm>
          <a:prstGeom prst="rect">
            <a:avLst/>
          </a:prstGeom>
          <a:noFill/>
        </p:spPr>
        <p:txBody>
          <a:bodyPr vert="horz" lIns="91440" tIns="45720" rIns="91440" bIns="45720" rtlCol="0" anchor="b">
            <a:noAutofit/>
          </a:bodyPr>
          <a:lstStyle>
            <a:lvl1pPr algn="l" defTabSz="914400" rtl="0" eaLnBrk="1" latinLnBrk="0" hangingPunct="1">
              <a:lnSpc>
                <a:spcPct val="90000"/>
              </a:lnSpc>
              <a:spcBef>
                <a:spcPct val="0"/>
              </a:spcBef>
              <a:buNone/>
              <a:defRPr sz="3200" b="0" kern="1200">
                <a:solidFill>
                  <a:srgbClr val="555555"/>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GB" sz="105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a:t>
            </a:r>
            <a:r>
              <a:rPr lang="en-GB" sz="105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Arjowiggins</a:t>
            </a:r>
            <a:r>
              <a:rPr lang="en-GB" sz="105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 / </a:t>
            </a:r>
            <a:r>
              <a:rPr lang="en-GB" sz="1050" dirty="0" err="1">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rPr>
              <a:t>PowerCoat</a:t>
            </a:r>
            <a:endParaRPr lang="en-GB" sz="1050" dirty="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2" name="Picture 11"/>
          <p:cNvPicPr>
            <a:picLocks noChangeAspect="1"/>
          </p:cNvPicPr>
          <p:nvPr userDrawn="1"/>
        </p:nvPicPr>
        <p:blipFill rotWithShape="1">
          <a:blip r:embed="rId2">
            <a:extLst>
              <a:ext uri="{28A0092B-C50C-407E-A947-70E740481C1C}">
                <a14:useLocalDpi xmlns:a14="http://schemas.microsoft.com/office/drawing/2010/main" val="0"/>
              </a:ext>
            </a:extLst>
          </a:blip>
          <a:srcRect t="26706"/>
          <a:stretch/>
        </p:blipFill>
        <p:spPr>
          <a:xfrm>
            <a:off x="0" y="2211665"/>
            <a:ext cx="9144000" cy="4422392"/>
          </a:xfrm>
          <a:prstGeom prst="rect">
            <a:avLst/>
          </a:prstGeom>
        </p:spPr>
      </p:pic>
      <p:sp>
        <p:nvSpPr>
          <p:cNvPr id="13" name="Title 1"/>
          <p:cNvSpPr>
            <a:spLocks noGrp="1"/>
          </p:cNvSpPr>
          <p:nvPr>
            <p:ph type="title"/>
          </p:nvPr>
        </p:nvSpPr>
        <p:spPr>
          <a:xfrm>
            <a:off x="4585546" y="289163"/>
            <a:ext cx="4321387" cy="963903"/>
          </a:xfrm>
          <a:solidFill>
            <a:srgbClr val="FFFFFF">
              <a:alpha val="69020"/>
            </a:srgbClr>
          </a:solidFill>
        </p:spPr>
        <p:txBody>
          <a:bodyPr anchor="b">
            <a:normAutofit/>
          </a:bodyPr>
          <a:lstStyle>
            <a:lvl1pPr algn="l">
              <a:defRPr sz="3200" b="0">
                <a:solidFill>
                  <a:srgbClr val="555555"/>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a:t>Click to edit Master title style</a:t>
            </a:r>
            <a:endParaRPr lang="en-US" dirty="0"/>
          </a:p>
        </p:txBody>
      </p:sp>
      <p:sp>
        <p:nvSpPr>
          <p:cNvPr id="14" name="Text Placeholder 2"/>
          <p:cNvSpPr>
            <a:spLocks noGrp="1"/>
          </p:cNvSpPr>
          <p:nvPr>
            <p:ph type="body" idx="1"/>
          </p:nvPr>
        </p:nvSpPr>
        <p:spPr>
          <a:xfrm>
            <a:off x="4585546" y="1398650"/>
            <a:ext cx="4321387" cy="513234"/>
          </a:xfrm>
          <a:noFill/>
        </p:spPr>
        <p:txBody>
          <a:bodyPr>
            <a:normAutofit/>
          </a:bodyPr>
          <a:lstStyle>
            <a:lvl1pPr marL="0" indent="0" algn="l">
              <a:buNone/>
              <a:defRPr sz="1800">
                <a:solidFill>
                  <a:srgbClr val="555555"/>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8" name="Date Placeholder 3"/>
          <p:cNvSpPr txBox="1">
            <a:spLocks/>
          </p:cNvSpPr>
          <p:nvPr userDrawn="1"/>
        </p:nvSpPr>
        <p:spPr>
          <a:xfrm>
            <a:off x="628650" y="6356351"/>
            <a:ext cx="2057400" cy="365125"/>
          </a:xfrm>
          <a:prstGeom prst="rect">
            <a:avLst/>
          </a:prstGeom>
        </p:spPr>
        <p:txBody>
          <a:bodyPr vert="horz" lIns="91440" tIns="45720" rIns="91440" bIns="45720" rtlCol="0" anchor="ct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A620F2F7-448A-48C7-9249-132C805AE863}" type="datetime1">
              <a:rPr lang="en-GB" smtClean="0"/>
              <a:pPr/>
              <a:t>09/07/2019</a:t>
            </a:fld>
            <a:endParaRPr lang="en-GB"/>
          </a:p>
        </p:txBody>
      </p:sp>
      <p:sp>
        <p:nvSpPr>
          <p:cNvPr id="19" name="Slide Number Placeholder 5"/>
          <p:cNvSpPr txBox="1">
            <a:spLocks/>
          </p:cNvSpPr>
          <p:nvPr userDrawn="1"/>
        </p:nvSpPr>
        <p:spPr>
          <a:xfrm>
            <a:off x="6457950" y="6356351"/>
            <a:ext cx="20574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7C83FB0B-7C98-4672-A831-463C25202BE8}" type="slidenum">
              <a:rPr lang="en-GB" smtClean="0"/>
              <a:pPr/>
              <a:t>‹#›</a:t>
            </a:fld>
            <a:endParaRPr lang="en-GB"/>
          </a:p>
        </p:txBody>
      </p:sp>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60588" y="289164"/>
            <a:ext cx="3583092" cy="1109486"/>
          </a:xfrm>
          <a:prstGeom prst="rect">
            <a:avLst/>
          </a:prstGeom>
        </p:spPr>
      </p:pic>
      <p:sp>
        <p:nvSpPr>
          <p:cNvPr id="21" name="Rectangle 20"/>
          <p:cNvSpPr/>
          <p:nvPr userDrawn="1"/>
        </p:nvSpPr>
        <p:spPr>
          <a:xfrm>
            <a:off x="0" y="0"/>
            <a:ext cx="9144000" cy="68239"/>
          </a:xfrm>
          <a:prstGeom prst="rect">
            <a:avLst/>
          </a:prstGeom>
          <a:gradFill flip="none" rotWithShape="1">
            <a:gsLst>
              <a:gs pos="89000">
                <a:srgbClr val="0FB9A5">
                  <a:alpha val="12000"/>
                </a:srgbClr>
              </a:gs>
              <a:gs pos="48000">
                <a:schemeClr val="bg1"/>
              </a:gs>
              <a:gs pos="10000">
                <a:srgbClr val="EBB40F">
                  <a:alpha val="9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5143634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3_Section Header">
    <p:spTree>
      <p:nvGrpSpPr>
        <p:cNvPr id="1" name=""/>
        <p:cNvGrpSpPr/>
        <p:nvPr/>
      </p:nvGrpSpPr>
      <p:grpSpPr>
        <a:xfrm>
          <a:off x="0" y="0"/>
          <a:ext cx="0" cy="0"/>
          <a:chOff x="0" y="0"/>
          <a:chExt cx="0" cy="0"/>
        </a:xfrm>
      </p:grpSpPr>
      <p:sp>
        <p:nvSpPr>
          <p:cNvPr id="14" name="Rectangle 13"/>
          <p:cNvSpPr/>
          <p:nvPr userDrawn="1"/>
        </p:nvSpPr>
        <p:spPr>
          <a:xfrm>
            <a:off x="-2" y="1192107"/>
            <a:ext cx="9143999" cy="51642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2" y="2700188"/>
            <a:ext cx="6115052" cy="963903"/>
          </a:xfrm>
          <a:solidFill>
            <a:srgbClr val="FFFFFF">
              <a:alpha val="69020"/>
            </a:srgbClr>
          </a:solidFill>
        </p:spPr>
        <p:txBody>
          <a:bodyPr anchor="b">
            <a:normAutofit/>
          </a:bodyPr>
          <a:lstStyle>
            <a:lvl1pPr algn="l">
              <a:defRPr sz="3200" b="0">
                <a:solidFill>
                  <a:srgbClr val="555555"/>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2" y="3913394"/>
            <a:ext cx="6197602" cy="513234"/>
          </a:xfrm>
          <a:noFill/>
        </p:spPr>
        <p:txBody>
          <a:bodyPr>
            <a:normAutofit/>
          </a:bodyPr>
          <a:lstStyle>
            <a:lvl1pPr marL="0" indent="0" algn="l">
              <a:buNone/>
              <a:defRPr sz="1800">
                <a:solidFill>
                  <a:srgbClr val="555555"/>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620F2F7-448A-48C7-9249-132C805AE863}" type="datetime1">
              <a:rPr lang="en-GB" smtClean="0"/>
              <a:t>09/07/2019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C83FB0B-7C98-4672-A831-463C25202BE8}" type="slidenum">
              <a:rPr lang="en-GB" smtClean="0"/>
              <a:t>‹#›</a:t>
            </a:fld>
            <a:endParaRPr lang="en-GB"/>
          </a:p>
        </p:txBody>
      </p:sp>
      <p:pic>
        <p:nvPicPr>
          <p:cNvPr id="15" name="Picture 1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 y="1031361"/>
            <a:ext cx="4991947" cy="1544176"/>
          </a:xfrm>
          <a:prstGeom prst="rect">
            <a:avLst/>
          </a:prstGeom>
        </p:spPr>
      </p:pic>
    </p:spTree>
    <p:extLst>
      <p:ext uri="{BB962C8B-B14F-4D97-AF65-F5344CB8AC3E}">
        <p14:creationId xmlns:p14="http://schemas.microsoft.com/office/powerpoint/2010/main" val="17315113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555555"/>
                </a:solidFill>
                <a:latin typeface="Open Sans" panose="020B0606030504020204" pitchFamily="34" charset="0"/>
                <a:ea typeface="Open Sans" panose="020B0606030504020204" pitchFamily="34" charset="0"/>
                <a:cs typeface="Open Sans" panose="020B060603050402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sz="1800">
                <a:latin typeface="Open Sans" panose="020B0606030504020204" pitchFamily="34" charset="0"/>
                <a:ea typeface="Open Sans" panose="020B0606030504020204" pitchFamily="34" charset="0"/>
                <a:cs typeface="Open Sans" panose="020B0606030504020204" pitchFamily="34" charset="0"/>
              </a:defRPr>
            </a:lvl1pPr>
            <a:lvl2pPr>
              <a:defRPr sz="1400">
                <a:latin typeface="Open Sans" panose="020B0606030504020204" pitchFamily="34" charset="0"/>
                <a:ea typeface="Open Sans" panose="020B0606030504020204" pitchFamily="34" charset="0"/>
                <a:cs typeface="Open Sans" panose="020B0606030504020204" pitchFamily="34" charset="0"/>
              </a:defRPr>
            </a:lvl2pPr>
            <a:lvl3pPr>
              <a:defRPr sz="1200">
                <a:latin typeface="Open Sans" panose="020B0606030504020204" pitchFamily="34" charset="0"/>
                <a:ea typeface="Open Sans" panose="020B0606030504020204" pitchFamily="34" charset="0"/>
                <a:cs typeface="Open Sans" panose="020B0606030504020204" pitchFamily="34" charset="0"/>
              </a:defRPr>
            </a:lvl3pPr>
            <a:lvl4pPr>
              <a:defRPr sz="1000">
                <a:latin typeface="Open Sans" panose="020B0606030504020204" pitchFamily="34" charset="0"/>
                <a:ea typeface="Open Sans" panose="020B0606030504020204" pitchFamily="34" charset="0"/>
                <a:cs typeface="Open Sans" panose="020B0606030504020204" pitchFamily="34" charset="0"/>
              </a:defRPr>
            </a:lvl4pPr>
            <a:lvl5pPr>
              <a:defRPr sz="1000">
                <a:latin typeface="Open Sans" panose="020B0606030504020204" pitchFamily="34" charset="0"/>
                <a:ea typeface="Open Sans" panose="020B0606030504020204" pitchFamily="34" charset="0"/>
                <a:cs typeface="Open Sans" panose="020B0606030504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0444BF9-B1D5-4259-84A5-257F96C26B4F}" type="datetime1">
              <a:rPr lang="en-GB" smtClean="0"/>
              <a:t>09/07/2019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C83FB0B-7C98-4672-A831-463C25202BE8}" type="slidenum">
              <a:rPr lang="en-GB" smtClean="0"/>
              <a:t>‹#›</a:t>
            </a:fld>
            <a:endParaRPr lang="en-GB"/>
          </a:p>
        </p:txBody>
      </p:sp>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201408"/>
            <a:ext cx="2065867" cy="639685"/>
          </a:xfrm>
          <a:prstGeom prst="rect">
            <a:avLst/>
          </a:prstGeom>
        </p:spPr>
      </p:pic>
      <p:sp>
        <p:nvSpPr>
          <p:cNvPr id="12" name="Rectangle 11"/>
          <p:cNvSpPr/>
          <p:nvPr userDrawn="1"/>
        </p:nvSpPr>
        <p:spPr>
          <a:xfrm>
            <a:off x="0" y="6721477"/>
            <a:ext cx="9144000" cy="117795"/>
          </a:xfrm>
          <a:prstGeom prst="rect">
            <a:avLst/>
          </a:prstGeom>
          <a:gradFill flip="none" rotWithShape="1">
            <a:gsLst>
              <a:gs pos="27000">
                <a:srgbClr val="87DCD2"/>
              </a:gs>
              <a:gs pos="78000">
                <a:schemeClr val="bg1"/>
              </a:gs>
              <a:gs pos="1000">
                <a:srgbClr val="555555"/>
              </a:gs>
              <a:gs pos="50000">
                <a:srgbClr val="EBB40F">
                  <a:alpha val="64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Rectangle 12"/>
          <p:cNvSpPr/>
          <p:nvPr userDrawn="1"/>
        </p:nvSpPr>
        <p:spPr>
          <a:xfrm>
            <a:off x="0" y="1117597"/>
            <a:ext cx="9144000" cy="45719"/>
          </a:xfrm>
          <a:prstGeom prst="rect">
            <a:avLst/>
          </a:prstGeom>
          <a:gradFill flip="none" rotWithShape="1">
            <a:gsLst>
              <a:gs pos="27000">
                <a:srgbClr val="87DCD2"/>
              </a:gs>
              <a:gs pos="100000">
                <a:schemeClr val="bg1"/>
              </a:gs>
              <a:gs pos="1000">
                <a:srgbClr val="555555"/>
              </a:gs>
              <a:gs pos="50000">
                <a:srgbClr val="EBB40F">
                  <a:alpha val="64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6333147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67D382-D8EF-4AB7-9FE0-B77B97145B55}" type="datetime1">
              <a:rPr lang="en-GB" smtClean="0"/>
              <a:t>09/07/2019</a:t>
            </a:fld>
            <a:endParaRPr lang="en-GB"/>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7C83FB0B-7C98-4672-A831-463C25202BE8}" type="slidenum">
              <a:rPr lang="en-GB" smtClean="0"/>
              <a:t>‹#›</a:t>
            </a:fld>
            <a:endParaRPr lang="en-GB" dirty="0"/>
          </a:p>
        </p:txBody>
      </p:sp>
      <p:pic>
        <p:nvPicPr>
          <p:cNvPr id="5" name="Picture 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201408"/>
            <a:ext cx="2065867" cy="639685"/>
          </a:xfrm>
          <a:prstGeom prst="rect">
            <a:avLst/>
          </a:prstGeom>
        </p:spPr>
      </p:pic>
      <p:sp>
        <p:nvSpPr>
          <p:cNvPr id="6" name="Rectangle 5"/>
          <p:cNvSpPr/>
          <p:nvPr userDrawn="1"/>
        </p:nvSpPr>
        <p:spPr>
          <a:xfrm flipV="1">
            <a:off x="2065867" y="6495627"/>
            <a:ext cx="7078134" cy="362372"/>
          </a:xfrm>
          <a:prstGeom prst="rect">
            <a:avLst/>
          </a:prstGeom>
          <a:gradFill flip="none" rotWithShape="1">
            <a:gsLst>
              <a:gs pos="6000">
                <a:srgbClr val="0FB9A5">
                  <a:alpha val="49000"/>
                </a:srgbClr>
              </a:gs>
              <a:gs pos="92000">
                <a:schemeClr val="bg1"/>
              </a:gs>
              <a:gs pos="54000">
                <a:srgbClr val="EBB40F">
                  <a:alpha val="49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2064868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Section 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496907" y="2653190"/>
            <a:ext cx="6441440" cy="1304503"/>
          </a:xfrm>
        </p:spPr>
        <p:txBody>
          <a:bodyPr anchor="b">
            <a:normAutofit/>
          </a:bodyPr>
          <a:lstStyle>
            <a:lvl1pPr algn="l">
              <a:lnSpc>
                <a:spcPct val="100000"/>
              </a:lnSpc>
              <a:defRPr sz="2000" i="1">
                <a:solidFill>
                  <a:srgbClr val="555555"/>
                </a:solidFill>
                <a:latin typeface="Open Sans" panose="020B0606030504020204" pitchFamily="34" charset="0"/>
                <a:ea typeface="Open Sans" panose="020B0606030504020204" pitchFamily="34" charset="0"/>
                <a:cs typeface="Open Sans" panose="020B0606030504020204" pitchFamily="34" charset="0"/>
              </a:defRPr>
            </a:lvl1pPr>
          </a:lstStyle>
          <a:p>
            <a:r>
              <a:rPr lang="en-US" dirty="0"/>
              <a:t>The European hub for research and innovation in the forest-based bioeconomy</a:t>
            </a:r>
          </a:p>
        </p:txBody>
      </p:sp>
      <p:sp>
        <p:nvSpPr>
          <p:cNvPr id="3" name="Text Placeholder 2"/>
          <p:cNvSpPr>
            <a:spLocks noGrp="1"/>
          </p:cNvSpPr>
          <p:nvPr>
            <p:ph type="body" idx="1" hasCustomPrompt="1"/>
          </p:nvPr>
        </p:nvSpPr>
        <p:spPr>
          <a:xfrm>
            <a:off x="2011681" y="4192693"/>
            <a:ext cx="5913120" cy="1033083"/>
          </a:xfrm>
        </p:spPr>
        <p:txBody>
          <a:bodyPr>
            <a:normAutofit/>
          </a:bodyPr>
          <a:lstStyle>
            <a:lvl1pPr marL="0" indent="0" algn="l">
              <a:lnSpc>
                <a:spcPct val="150000"/>
              </a:lnSpc>
              <a:buNone/>
              <a:defRPr sz="2000">
                <a:solidFill>
                  <a:srgbClr val="0FB9A5"/>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www.forestplatform.org</a:t>
            </a:r>
          </a:p>
          <a:p>
            <a:pPr lvl="0"/>
            <a:r>
              <a:rPr lang="en-US" dirty="0"/>
              <a:t>@</a:t>
            </a:r>
            <a:r>
              <a:rPr lang="en-US" dirty="0" err="1"/>
              <a:t>ForestETP</a:t>
            </a:r>
            <a:endParaRPr lang="en-US" dirty="0"/>
          </a:p>
        </p:txBody>
      </p:sp>
      <p:sp>
        <p:nvSpPr>
          <p:cNvPr id="4" name="Date Placeholder 3"/>
          <p:cNvSpPr>
            <a:spLocks noGrp="1"/>
          </p:cNvSpPr>
          <p:nvPr>
            <p:ph type="dt" sz="half" idx="10"/>
          </p:nvPr>
        </p:nvSpPr>
        <p:spPr/>
        <p:txBody>
          <a:bodyPr/>
          <a:lstStyle/>
          <a:p>
            <a:fld id="{64F6A8B6-AAFE-4695-B6A7-117B89FB760F}" type="datetime1">
              <a:rPr lang="en-GB" smtClean="0"/>
              <a:t>09/07/2019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C83FB0B-7C98-4672-A831-463C25202BE8}" type="slidenum">
              <a:rPr lang="en-GB" smtClean="0"/>
              <a:t>‹#›</a:t>
            </a:fld>
            <a:endParaRPr lang="en-GB"/>
          </a:p>
        </p:txBody>
      </p:sp>
      <p:sp>
        <p:nvSpPr>
          <p:cNvPr id="11" name="Rectangle 10"/>
          <p:cNvSpPr/>
          <p:nvPr userDrawn="1"/>
        </p:nvSpPr>
        <p:spPr>
          <a:xfrm>
            <a:off x="0" y="6721476"/>
            <a:ext cx="9144000" cy="136524"/>
          </a:xfrm>
          <a:prstGeom prst="rect">
            <a:avLst/>
          </a:prstGeom>
          <a:gradFill flip="none" rotWithShape="1">
            <a:gsLst>
              <a:gs pos="99000">
                <a:srgbClr val="32877D"/>
              </a:gs>
              <a:gs pos="100000">
                <a:srgbClr val="555555"/>
              </a:gs>
              <a:gs pos="0">
                <a:srgbClr val="555555"/>
              </a:gs>
              <a:gs pos="48000">
                <a:schemeClr val="bg1"/>
              </a:gs>
              <a:gs pos="8000">
                <a:srgbClr val="EBB40F">
                  <a:alpha val="49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9" name="Picture 8"/>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429173" y="1131148"/>
            <a:ext cx="6237783" cy="1931496"/>
          </a:xfrm>
          <a:prstGeom prst="rect">
            <a:avLst/>
          </a:prstGeom>
        </p:spPr>
      </p:pic>
      <p:pic>
        <p:nvPicPr>
          <p:cNvPr id="14" name="Picture 1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55621" y="4775670"/>
            <a:ext cx="456107" cy="450106"/>
          </a:xfrm>
          <a:prstGeom prst="rect">
            <a:avLst/>
          </a:prstGeom>
        </p:spPr>
      </p:pic>
      <p:pic>
        <p:nvPicPr>
          <p:cNvPr id="16" name="Picture 15"/>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598502" y="4241576"/>
            <a:ext cx="456107" cy="444982"/>
          </a:xfrm>
          <a:prstGeom prst="rect">
            <a:avLst/>
          </a:prstGeom>
        </p:spPr>
      </p:pic>
    </p:spTree>
    <p:extLst>
      <p:ext uri="{BB962C8B-B14F-4D97-AF65-F5344CB8AC3E}">
        <p14:creationId xmlns:p14="http://schemas.microsoft.com/office/powerpoint/2010/main" val="37989045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97280" y="2746904"/>
            <a:ext cx="6678507" cy="1304503"/>
          </a:xfrm>
        </p:spPr>
        <p:txBody>
          <a:bodyPr anchor="b">
            <a:normAutofit/>
          </a:bodyPr>
          <a:lstStyle>
            <a:lvl1pPr>
              <a:defRPr sz="3000">
                <a:solidFill>
                  <a:srgbClr val="555555"/>
                </a:solidFill>
                <a:latin typeface="Open Sans" panose="020B0606030504020204" pitchFamily="34" charset="0"/>
                <a:ea typeface="Open Sans" panose="020B0606030504020204" pitchFamily="34" charset="0"/>
                <a:cs typeface="Open Sans" panose="020B060603050402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1082357" y="4114537"/>
            <a:ext cx="6585056" cy="1500187"/>
          </a:xfrm>
        </p:spPr>
        <p:txBody>
          <a:bodyPr>
            <a:normAutofit/>
          </a:bodyPr>
          <a:lstStyle>
            <a:lvl1pPr marL="0" indent="0">
              <a:buNone/>
              <a:defRPr sz="2000">
                <a:solidFill>
                  <a:srgbClr val="555555"/>
                </a:solidFill>
                <a:latin typeface="Open Sans" panose="020B0606030504020204" pitchFamily="34" charset="0"/>
                <a:ea typeface="Open Sans" panose="020B0606030504020204" pitchFamily="34" charset="0"/>
                <a:cs typeface="Open Sans" panose="020B0606030504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4F6A8B6-AAFE-4695-B6A7-117B89FB760F}" type="datetime1">
              <a:rPr lang="en-GB" smtClean="0"/>
              <a:t>09/07/2019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C83FB0B-7C98-4672-A831-463C25202BE8}" type="slidenum">
              <a:rPr lang="en-GB" smtClean="0"/>
              <a:t>‹#›</a:t>
            </a:fld>
            <a:endParaRPr lang="en-GB"/>
          </a:p>
        </p:txBody>
      </p:sp>
      <p:sp>
        <p:nvSpPr>
          <p:cNvPr id="11" name="Rectangle 10"/>
          <p:cNvSpPr/>
          <p:nvPr userDrawn="1"/>
        </p:nvSpPr>
        <p:spPr>
          <a:xfrm>
            <a:off x="0" y="1368213"/>
            <a:ext cx="9144000" cy="45719"/>
          </a:xfrm>
          <a:prstGeom prst="rect">
            <a:avLst/>
          </a:prstGeom>
          <a:gradFill flip="none" rotWithShape="1">
            <a:gsLst>
              <a:gs pos="89000">
                <a:srgbClr val="0FB9A5">
                  <a:alpha val="49000"/>
                </a:srgbClr>
              </a:gs>
              <a:gs pos="48000">
                <a:schemeClr val="bg1"/>
              </a:gs>
              <a:gs pos="10000">
                <a:srgbClr val="EBB40F">
                  <a:alpha val="49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1411759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9CECBB9-F390-4DEE-85B3-2AC62221C7D3}" type="datetime1">
              <a:rPr lang="en-GB" smtClean="0"/>
              <a:t>09/07/2019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C83FB0B-7C98-4672-A831-463C25202BE8}" type="slidenum">
              <a:rPr lang="en-GB" smtClean="0"/>
              <a:t>‹#›</a:t>
            </a:fld>
            <a:endParaRPr lang="en-GB"/>
          </a:p>
        </p:txBody>
      </p:sp>
    </p:spTree>
    <p:extLst>
      <p:ext uri="{BB962C8B-B14F-4D97-AF65-F5344CB8AC3E}">
        <p14:creationId xmlns:p14="http://schemas.microsoft.com/office/powerpoint/2010/main" val="32251948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6746EBB-182E-4918-A66B-80E22D039C4B}" type="datetime1">
              <a:rPr lang="en-GB" smtClean="0"/>
              <a:t>09/07/2019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C83FB0B-7C98-4672-A831-463C25202BE8}" type="slidenum">
              <a:rPr lang="en-GB" smtClean="0"/>
              <a:t>‹#›</a:t>
            </a:fld>
            <a:endParaRPr lang="en-GB"/>
          </a:p>
        </p:txBody>
      </p:sp>
    </p:spTree>
    <p:extLst>
      <p:ext uri="{BB962C8B-B14F-4D97-AF65-F5344CB8AC3E}">
        <p14:creationId xmlns:p14="http://schemas.microsoft.com/office/powerpoint/2010/main" val="16064580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09340"/>
            <a:ext cx="7886700" cy="59668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0FD529-DAFF-4AC6-8E80-C08ABC428DBA}" type="datetime1">
              <a:rPr lang="en-GB" smtClean="0"/>
              <a:t>09/07/2019</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83FB0B-7C98-4672-A831-463C25202BE8}" type="slidenum">
              <a:rPr lang="en-GB" smtClean="0"/>
              <a:t>‹#›</a:t>
            </a:fld>
            <a:endParaRPr lang="en-GB"/>
          </a:p>
        </p:txBody>
      </p:sp>
    </p:spTree>
    <p:extLst>
      <p:ext uri="{BB962C8B-B14F-4D97-AF65-F5344CB8AC3E}">
        <p14:creationId xmlns:p14="http://schemas.microsoft.com/office/powerpoint/2010/main" val="1493582912"/>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62" r:id="rId4"/>
    <p:sldLayoutId id="2147483667" r:id="rId5"/>
    <p:sldLayoutId id="2147483675" r:id="rId6"/>
    <p:sldLayoutId id="2147483663" r:id="rId7"/>
    <p:sldLayoutId id="2147483661" r:id="rId8"/>
    <p:sldLayoutId id="2147483664" r:id="rId9"/>
    <p:sldLayoutId id="2147483665" r:id="rId10"/>
    <p:sldLayoutId id="2147483666" r:id="rId11"/>
    <p:sldLayoutId id="2147483668" r:id="rId12"/>
    <p:sldLayoutId id="2147483669" r:id="rId13"/>
    <p:sldLayoutId id="2147483670" r:id="rId14"/>
    <p:sldLayoutId id="2147483671" r:id="rId15"/>
  </p:sldLayoutIdLst>
  <p:hf hdr="0" ftr="0" dt="0"/>
  <p:txStyles>
    <p:titleStyle>
      <a:lvl1pPr algn="l" defTabSz="914400" rtl="0" eaLnBrk="1" latinLnBrk="0" hangingPunct="1">
        <a:lnSpc>
          <a:spcPct val="90000"/>
        </a:lnSpc>
        <a:spcBef>
          <a:spcPct val="0"/>
        </a:spcBef>
        <a:buNone/>
        <a:defRPr sz="3000" kern="1200">
          <a:solidFill>
            <a:schemeClr val="tx1"/>
          </a:solidFill>
          <a:latin typeface="+mn-lt"/>
          <a:ea typeface="Open Sans Light" panose="020B0306030504020204" pitchFamily="34" charset="0"/>
          <a:cs typeface="Open Sans Light" panose="020B03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8.png"/><Relationship Id="rId1" Type="http://schemas.openxmlformats.org/officeDocument/2006/relationships/slideLayout" Target="../slideLayouts/slideLayout4.xml"/><Relationship Id="rId4" Type="http://schemas.openxmlformats.org/officeDocument/2006/relationships/hyperlink" Target="http://www.forestplatform.org/" TargetMode="External"/></Relationships>
</file>

<file path=ppt/slides/_rels/slide16.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4.xml"/><Relationship Id="rId4" Type="http://schemas.openxmlformats.org/officeDocument/2006/relationships/image" Target="../media/image46.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1.png"/><Relationship Id="rId18" Type="http://schemas.openxmlformats.org/officeDocument/2006/relationships/image" Target="../media/image26.png"/><Relationship Id="rId26" Type="http://schemas.openxmlformats.org/officeDocument/2006/relationships/image" Target="../media/image34.svg"/><Relationship Id="rId3" Type="http://schemas.openxmlformats.org/officeDocument/2006/relationships/image" Target="../media/image11.png"/><Relationship Id="rId21" Type="http://schemas.openxmlformats.org/officeDocument/2006/relationships/image" Target="../media/image29.png"/><Relationship Id="rId7" Type="http://schemas.openxmlformats.org/officeDocument/2006/relationships/image" Target="../media/image15.png"/><Relationship Id="rId12" Type="http://schemas.openxmlformats.org/officeDocument/2006/relationships/image" Target="../media/image20.png"/><Relationship Id="rId17" Type="http://schemas.openxmlformats.org/officeDocument/2006/relationships/image" Target="../media/image25.jpeg"/><Relationship Id="rId25" Type="http://schemas.openxmlformats.org/officeDocument/2006/relationships/image" Target="../media/image33.png"/><Relationship Id="rId2" Type="http://schemas.openxmlformats.org/officeDocument/2006/relationships/notesSlide" Target="../notesSlides/notesSlide2.xml"/><Relationship Id="rId16" Type="http://schemas.openxmlformats.org/officeDocument/2006/relationships/image" Target="../media/image24.png"/><Relationship Id="rId20" Type="http://schemas.openxmlformats.org/officeDocument/2006/relationships/image" Target="../media/image28.png"/><Relationship Id="rId1" Type="http://schemas.openxmlformats.org/officeDocument/2006/relationships/slideLayout" Target="../slideLayouts/slideLayout4.xml"/><Relationship Id="rId6" Type="http://schemas.openxmlformats.org/officeDocument/2006/relationships/image" Target="../media/image14.png"/><Relationship Id="rId11" Type="http://schemas.openxmlformats.org/officeDocument/2006/relationships/image" Target="../media/image19.png"/><Relationship Id="rId24" Type="http://schemas.openxmlformats.org/officeDocument/2006/relationships/image" Target="../media/image32.png"/><Relationship Id="rId5" Type="http://schemas.openxmlformats.org/officeDocument/2006/relationships/image" Target="../media/image13.png"/><Relationship Id="rId15" Type="http://schemas.openxmlformats.org/officeDocument/2006/relationships/image" Target="../media/image23.png"/><Relationship Id="rId23" Type="http://schemas.openxmlformats.org/officeDocument/2006/relationships/image" Target="../media/image31.png"/><Relationship Id="rId10" Type="http://schemas.openxmlformats.org/officeDocument/2006/relationships/image" Target="../media/image18.png"/><Relationship Id="rId19" Type="http://schemas.openxmlformats.org/officeDocument/2006/relationships/image" Target="../media/image27.png"/><Relationship Id="rId4" Type="http://schemas.openxmlformats.org/officeDocument/2006/relationships/image" Target="../media/image12.png"/><Relationship Id="rId9" Type="http://schemas.openxmlformats.org/officeDocument/2006/relationships/image" Target="../media/image17.png"/><Relationship Id="rId14" Type="http://schemas.openxmlformats.org/officeDocument/2006/relationships/image" Target="../media/image22.png"/><Relationship Id="rId22" Type="http://schemas.openxmlformats.org/officeDocument/2006/relationships/image" Target="../media/image30.png"/><Relationship Id="rId27" Type="http://schemas.openxmlformats.org/officeDocument/2006/relationships/image" Target="../media/image34.png"/></Relationships>
</file>

<file path=ppt/slides/_rels/slide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4.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40.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4BF71B-4872-43A9-B7E8-47BD6A707F8C}"/>
              </a:ext>
            </a:extLst>
          </p:cNvPr>
          <p:cNvSpPr>
            <a:spLocks noGrp="1"/>
          </p:cNvSpPr>
          <p:nvPr>
            <p:ph type="title"/>
          </p:nvPr>
        </p:nvSpPr>
        <p:spPr>
          <a:xfrm>
            <a:off x="473697" y="2021885"/>
            <a:ext cx="8196606" cy="1845297"/>
          </a:xfrm>
        </p:spPr>
        <p:txBody>
          <a:bodyPr>
            <a:normAutofit/>
          </a:bodyPr>
          <a:lstStyle/>
          <a:p>
            <a:pPr algn="ctr">
              <a:lnSpc>
                <a:spcPct val="100000"/>
              </a:lnSpc>
              <a:spcBef>
                <a:spcPts val="1200"/>
              </a:spcBef>
            </a:pPr>
            <a:r>
              <a:rPr lang="sv-SE" sz="3600" dirty="0">
                <a:solidFill>
                  <a:srgbClr val="0FB9A5"/>
                </a:solidFill>
              </a:rPr>
              <a:t>Vision 2040 </a:t>
            </a:r>
            <a:r>
              <a:rPr lang="sv-SE" sz="3600" dirty="0" err="1">
                <a:solidFill>
                  <a:srgbClr val="0FB9A5"/>
                </a:solidFill>
              </a:rPr>
              <a:t>of</a:t>
            </a:r>
            <a:r>
              <a:rPr lang="sv-SE" sz="3600" dirty="0">
                <a:solidFill>
                  <a:srgbClr val="0FB9A5"/>
                </a:solidFill>
              </a:rPr>
              <a:t> the </a:t>
            </a:r>
            <a:r>
              <a:rPr lang="sv-SE" sz="3600" dirty="0" err="1">
                <a:solidFill>
                  <a:srgbClr val="0FB9A5"/>
                </a:solidFill>
              </a:rPr>
              <a:t>forest-based</a:t>
            </a:r>
            <a:r>
              <a:rPr lang="sv-SE" sz="3600" dirty="0">
                <a:solidFill>
                  <a:srgbClr val="0FB9A5"/>
                </a:solidFill>
              </a:rPr>
              <a:t> </a:t>
            </a:r>
            <a:r>
              <a:rPr lang="sv-SE" sz="3600" dirty="0" err="1">
                <a:solidFill>
                  <a:srgbClr val="0FB9A5"/>
                </a:solidFill>
              </a:rPr>
              <a:t>sector</a:t>
            </a:r>
            <a:r>
              <a:rPr lang="sv-SE" dirty="0"/>
              <a:t/>
            </a:r>
            <a:br>
              <a:rPr lang="sv-SE" dirty="0"/>
            </a:br>
            <a:r>
              <a:rPr lang="sv-SE" dirty="0"/>
              <a:t/>
            </a:r>
            <a:br>
              <a:rPr lang="sv-SE" dirty="0"/>
            </a:br>
            <a:r>
              <a:rPr lang="sv-SE" sz="2400" dirty="0"/>
              <a:t>Johan Elvnert, </a:t>
            </a:r>
            <a:r>
              <a:rPr lang="sv-SE" sz="2400" dirty="0" err="1"/>
              <a:t>Managing</a:t>
            </a:r>
            <a:r>
              <a:rPr lang="sv-SE" sz="2400" dirty="0"/>
              <a:t> Director, FTP</a:t>
            </a:r>
            <a:endParaRPr lang="en-GB" dirty="0"/>
          </a:p>
        </p:txBody>
      </p:sp>
      <p:sp>
        <p:nvSpPr>
          <p:cNvPr id="3" name="Text Placeholder 2">
            <a:extLst>
              <a:ext uri="{FF2B5EF4-FFF2-40B4-BE49-F238E27FC236}">
                <a16:creationId xmlns:a16="http://schemas.microsoft.com/office/drawing/2014/main" id="{C73865EE-CF89-40BD-BDD9-367B1F124037}"/>
              </a:ext>
            </a:extLst>
          </p:cNvPr>
          <p:cNvSpPr>
            <a:spLocks noGrp="1"/>
          </p:cNvSpPr>
          <p:nvPr>
            <p:ph type="body" idx="1"/>
          </p:nvPr>
        </p:nvSpPr>
        <p:spPr>
          <a:xfrm>
            <a:off x="1201918" y="4374037"/>
            <a:ext cx="7079530" cy="1659118"/>
          </a:xfrm>
        </p:spPr>
        <p:txBody>
          <a:bodyPr>
            <a:normAutofit/>
          </a:bodyPr>
          <a:lstStyle/>
          <a:p>
            <a:pPr algn="ctr">
              <a:lnSpc>
                <a:spcPct val="120000"/>
              </a:lnSpc>
            </a:pPr>
            <a:r>
              <a:rPr lang="en-GB" sz="2000" dirty="0"/>
              <a:t>Civil Dialogue Group Forestry and Cork</a:t>
            </a:r>
          </a:p>
          <a:p>
            <a:pPr algn="ctr">
              <a:lnSpc>
                <a:spcPct val="120000"/>
              </a:lnSpc>
            </a:pPr>
            <a:r>
              <a:rPr lang="sv-SE" dirty="0"/>
              <a:t>2019-07-12</a:t>
            </a:r>
          </a:p>
          <a:p>
            <a:pPr algn="ctr"/>
            <a:r>
              <a:rPr lang="sv-SE" dirty="0"/>
              <a:t>Brussels</a:t>
            </a:r>
            <a:endParaRPr lang="en-GB" dirty="0"/>
          </a:p>
        </p:txBody>
      </p:sp>
      <p:sp>
        <p:nvSpPr>
          <p:cNvPr id="4" name="Slide Number Placeholder 3">
            <a:extLst>
              <a:ext uri="{FF2B5EF4-FFF2-40B4-BE49-F238E27FC236}">
                <a16:creationId xmlns:a16="http://schemas.microsoft.com/office/drawing/2014/main" id="{F3C7B71A-E192-4139-BB5B-0EEF2E5267A7}"/>
              </a:ext>
            </a:extLst>
          </p:cNvPr>
          <p:cNvSpPr>
            <a:spLocks noGrp="1"/>
          </p:cNvSpPr>
          <p:nvPr>
            <p:ph type="sldNum" sz="quarter" idx="12"/>
          </p:nvPr>
        </p:nvSpPr>
        <p:spPr/>
        <p:txBody>
          <a:bodyPr/>
          <a:lstStyle/>
          <a:p>
            <a:fld id="{7C83FB0B-7C98-4672-A831-463C25202BE8}" type="slidenum">
              <a:rPr lang="en-GB" smtClean="0"/>
              <a:t>1</a:t>
            </a:fld>
            <a:endParaRPr lang="en-GB"/>
          </a:p>
        </p:txBody>
      </p:sp>
    </p:spTree>
    <p:extLst>
      <p:ext uri="{BB962C8B-B14F-4D97-AF65-F5344CB8AC3E}">
        <p14:creationId xmlns:p14="http://schemas.microsoft.com/office/powerpoint/2010/main" val="2051147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8BF3E5-6ADC-49B2-8C4C-DD57C3FFFBF5}"/>
              </a:ext>
            </a:extLst>
          </p:cNvPr>
          <p:cNvSpPr>
            <a:spLocks noGrp="1"/>
          </p:cNvSpPr>
          <p:nvPr>
            <p:ph type="title"/>
          </p:nvPr>
        </p:nvSpPr>
        <p:spPr/>
        <p:txBody>
          <a:bodyPr>
            <a:normAutofit/>
          </a:bodyPr>
          <a:lstStyle/>
          <a:p>
            <a:r>
              <a:rPr lang="sv-SE" sz="3600" dirty="0">
                <a:solidFill>
                  <a:srgbClr val="0FB9A5"/>
                </a:solidFill>
                <a:latin typeface="+mj-lt"/>
              </a:rPr>
              <a:t>From Vision to Implementation</a:t>
            </a:r>
            <a:endParaRPr lang="en-GB" sz="3600" dirty="0">
              <a:solidFill>
                <a:srgbClr val="0FB9A5"/>
              </a:solidFill>
              <a:latin typeface="+mj-lt"/>
            </a:endParaRPr>
          </a:p>
        </p:txBody>
      </p:sp>
      <p:sp>
        <p:nvSpPr>
          <p:cNvPr id="3" name="Content Placeholder 2">
            <a:extLst>
              <a:ext uri="{FF2B5EF4-FFF2-40B4-BE49-F238E27FC236}">
                <a16:creationId xmlns:a16="http://schemas.microsoft.com/office/drawing/2014/main" id="{B0299DF6-7918-4CF8-A7AE-343CB8CAE29A}"/>
              </a:ext>
            </a:extLst>
          </p:cNvPr>
          <p:cNvSpPr>
            <a:spLocks noGrp="1"/>
          </p:cNvSpPr>
          <p:nvPr>
            <p:ph idx="1"/>
          </p:nvPr>
        </p:nvSpPr>
        <p:spPr>
          <a:xfrm>
            <a:off x="5079430" y="2454116"/>
            <a:ext cx="3855563" cy="2570676"/>
          </a:xfrm>
        </p:spPr>
        <p:txBody>
          <a:bodyPr>
            <a:normAutofit/>
          </a:bodyPr>
          <a:lstStyle/>
          <a:p>
            <a:r>
              <a:rPr lang="sv-SE" sz="2000" dirty="0" err="1"/>
              <a:t>Influence</a:t>
            </a:r>
            <a:r>
              <a:rPr lang="sv-SE" sz="2000" dirty="0"/>
              <a:t> </a:t>
            </a:r>
            <a:r>
              <a:rPr lang="sv-SE" sz="2000" dirty="0" err="1"/>
              <a:t>Horizon</a:t>
            </a:r>
            <a:r>
              <a:rPr lang="sv-SE" sz="2000" dirty="0"/>
              <a:t> </a:t>
            </a:r>
            <a:r>
              <a:rPr lang="sv-SE" sz="2000" dirty="0" err="1"/>
              <a:t>Europe</a:t>
            </a:r>
            <a:r>
              <a:rPr lang="sv-SE" sz="2000" dirty="0"/>
              <a:t> and national </a:t>
            </a:r>
            <a:r>
              <a:rPr lang="sv-SE" sz="2000" dirty="0" err="1"/>
              <a:t>funding</a:t>
            </a:r>
            <a:r>
              <a:rPr lang="sv-SE" sz="2000" dirty="0"/>
              <a:t> </a:t>
            </a:r>
            <a:r>
              <a:rPr lang="sv-SE" sz="2000" dirty="0" err="1"/>
              <a:t>programmes</a:t>
            </a:r>
            <a:r>
              <a:rPr lang="sv-SE" sz="2000" dirty="0"/>
              <a:t>! </a:t>
            </a:r>
          </a:p>
          <a:p>
            <a:r>
              <a:rPr lang="sv-SE" sz="2000" dirty="0" err="1"/>
              <a:t>Encourage</a:t>
            </a:r>
            <a:r>
              <a:rPr lang="sv-SE" sz="2000" dirty="0"/>
              <a:t> </a:t>
            </a:r>
            <a:r>
              <a:rPr lang="sv-SE" sz="2000" dirty="0" err="1"/>
              <a:t>high-impact</a:t>
            </a:r>
            <a:r>
              <a:rPr lang="sv-SE" sz="2000" dirty="0"/>
              <a:t> RD&amp;I </a:t>
            </a:r>
            <a:r>
              <a:rPr lang="sv-SE" sz="2000" dirty="0" err="1"/>
              <a:t>projects</a:t>
            </a:r>
            <a:r>
              <a:rPr lang="sv-SE" sz="2000" dirty="0"/>
              <a:t>! </a:t>
            </a:r>
          </a:p>
          <a:p>
            <a:r>
              <a:rPr lang="sv-SE" sz="2000" dirty="0" err="1"/>
              <a:t>Inspire</a:t>
            </a:r>
            <a:r>
              <a:rPr lang="sv-SE" sz="2000" dirty="0"/>
              <a:t> </a:t>
            </a:r>
            <a:r>
              <a:rPr lang="sv-SE" sz="2000" dirty="0" err="1"/>
              <a:t>technology</a:t>
            </a:r>
            <a:r>
              <a:rPr lang="sv-SE" sz="2000" dirty="0"/>
              <a:t> </a:t>
            </a:r>
            <a:r>
              <a:rPr lang="sv-SE" sz="2000" dirty="0" err="1"/>
              <a:t>investments</a:t>
            </a:r>
            <a:r>
              <a:rPr lang="sv-SE" sz="2000" dirty="0"/>
              <a:t>!</a:t>
            </a:r>
          </a:p>
          <a:p>
            <a:r>
              <a:rPr lang="sv-SE" sz="2000" dirty="0" err="1"/>
              <a:t>Measure</a:t>
            </a:r>
            <a:r>
              <a:rPr lang="sv-SE" sz="2000" dirty="0"/>
              <a:t> progress</a:t>
            </a:r>
          </a:p>
          <a:p>
            <a:endParaRPr lang="sv-SE" sz="1600" dirty="0"/>
          </a:p>
        </p:txBody>
      </p:sp>
      <p:sp>
        <p:nvSpPr>
          <p:cNvPr id="4" name="Slide Number Placeholder 3">
            <a:extLst>
              <a:ext uri="{FF2B5EF4-FFF2-40B4-BE49-F238E27FC236}">
                <a16:creationId xmlns:a16="http://schemas.microsoft.com/office/drawing/2014/main" id="{4D2251EF-C0DC-4A34-B437-882015532F7B}"/>
              </a:ext>
            </a:extLst>
          </p:cNvPr>
          <p:cNvSpPr>
            <a:spLocks noGrp="1"/>
          </p:cNvSpPr>
          <p:nvPr>
            <p:ph type="sldNum" sz="quarter" idx="12"/>
          </p:nvPr>
        </p:nvSpPr>
        <p:spPr/>
        <p:txBody>
          <a:bodyPr/>
          <a:lstStyle/>
          <a:p>
            <a:fld id="{7C83FB0B-7C98-4672-A831-463C25202BE8}" type="slidenum">
              <a:rPr lang="en-GB" smtClean="0"/>
              <a:t>10</a:t>
            </a:fld>
            <a:endParaRPr lang="en-GB"/>
          </a:p>
        </p:txBody>
      </p:sp>
      <p:pic>
        <p:nvPicPr>
          <p:cNvPr id="5" name="Picture 2">
            <a:extLst>
              <a:ext uri="{FF2B5EF4-FFF2-40B4-BE49-F238E27FC236}">
                <a16:creationId xmlns:a16="http://schemas.microsoft.com/office/drawing/2014/main" id="{DA38EBAF-DCEB-4D8B-A869-1BAA91E378F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223" y="2493132"/>
            <a:ext cx="1885016" cy="264921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6" name="Rectangle 5">
            <a:extLst>
              <a:ext uri="{FF2B5EF4-FFF2-40B4-BE49-F238E27FC236}">
                <a16:creationId xmlns:a16="http://schemas.microsoft.com/office/drawing/2014/main" id="{11C1AEBB-E818-43C0-9719-90234E9295A5}"/>
              </a:ext>
            </a:extLst>
          </p:cNvPr>
          <p:cNvSpPr>
            <a:spLocks noChangeAspect="1"/>
          </p:cNvSpPr>
          <p:nvPr/>
        </p:nvSpPr>
        <p:spPr>
          <a:xfrm>
            <a:off x="2835365" y="2454116"/>
            <a:ext cx="1896905" cy="2649213"/>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5400" dirty="0"/>
          </a:p>
        </p:txBody>
      </p:sp>
      <p:sp>
        <p:nvSpPr>
          <p:cNvPr id="7" name="Platshållare för innehåll 2">
            <a:extLst>
              <a:ext uri="{FF2B5EF4-FFF2-40B4-BE49-F238E27FC236}">
                <a16:creationId xmlns:a16="http://schemas.microsoft.com/office/drawing/2014/main" id="{CCDBC4B4-E942-45E0-A319-C7F9E78B768D}"/>
              </a:ext>
            </a:extLst>
          </p:cNvPr>
          <p:cNvSpPr txBox="1">
            <a:spLocks/>
          </p:cNvSpPr>
          <p:nvPr/>
        </p:nvSpPr>
        <p:spPr>
          <a:xfrm>
            <a:off x="2835365" y="2675810"/>
            <a:ext cx="2028229" cy="8994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1350"/>
              </a:spcBef>
              <a:buFont typeface="Arial" panose="020B0604020202020204" pitchFamily="34" charset="0"/>
              <a:buNone/>
              <a:defRPr/>
            </a:pPr>
            <a:r>
              <a:rPr lang="en-GB" sz="2000" dirty="0"/>
              <a:t>SIRA 2030</a:t>
            </a:r>
          </a:p>
          <a:p>
            <a:pPr marL="0" indent="0">
              <a:spcBef>
                <a:spcPts val="600"/>
              </a:spcBef>
              <a:buNone/>
              <a:defRPr/>
            </a:pPr>
            <a:r>
              <a:rPr lang="sv-SE" sz="1600" dirty="0"/>
              <a:t>To be </a:t>
            </a:r>
            <a:r>
              <a:rPr lang="sv-SE" sz="1600" dirty="0" err="1"/>
              <a:t>launched</a:t>
            </a:r>
            <a:r>
              <a:rPr lang="sv-SE" sz="1600" dirty="0"/>
              <a:t> 2019</a:t>
            </a:r>
          </a:p>
        </p:txBody>
      </p:sp>
      <p:sp>
        <p:nvSpPr>
          <p:cNvPr id="8" name="Platshållare för innehåll 2">
            <a:extLst>
              <a:ext uri="{FF2B5EF4-FFF2-40B4-BE49-F238E27FC236}">
                <a16:creationId xmlns:a16="http://schemas.microsoft.com/office/drawing/2014/main" id="{3AABDBE9-B41F-4755-8076-72D27A148B4A}"/>
              </a:ext>
            </a:extLst>
          </p:cNvPr>
          <p:cNvSpPr txBox="1">
            <a:spLocks/>
          </p:cNvSpPr>
          <p:nvPr/>
        </p:nvSpPr>
        <p:spPr>
          <a:xfrm>
            <a:off x="988976" y="5209444"/>
            <a:ext cx="841175" cy="70110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600"/>
              </a:spcBef>
              <a:buFont typeface="Arial" panose="020B0604020202020204" pitchFamily="34" charset="0"/>
              <a:buNone/>
              <a:defRPr/>
            </a:pPr>
            <a:r>
              <a:rPr lang="sv-SE" sz="1600" dirty="0"/>
              <a:t>2018</a:t>
            </a:r>
          </a:p>
          <a:p>
            <a:pPr marL="0" indent="0">
              <a:spcBef>
                <a:spcPts val="600"/>
              </a:spcBef>
              <a:buFont typeface="Arial" panose="020B0604020202020204" pitchFamily="34" charset="0"/>
              <a:buNone/>
              <a:defRPr/>
            </a:pPr>
            <a:endParaRPr lang="sv-SE" sz="1600" dirty="0"/>
          </a:p>
          <a:p>
            <a:pPr marL="0" indent="0">
              <a:spcBef>
                <a:spcPts val="600"/>
              </a:spcBef>
              <a:buFont typeface="Arial" panose="020B0604020202020204" pitchFamily="34" charset="0"/>
              <a:buNone/>
              <a:defRPr/>
            </a:pPr>
            <a:endParaRPr lang="sv-SE" sz="1600" dirty="0"/>
          </a:p>
          <a:p>
            <a:pPr marL="0" indent="0">
              <a:spcBef>
                <a:spcPts val="600"/>
              </a:spcBef>
              <a:buFont typeface="Arial" panose="020B0604020202020204" pitchFamily="34" charset="0"/>
              <a:buNone/>
              <a:defRPr/>
            </a:pPr>
            <a:endParaRPr lang="sv-SE" sz="1600" dirty="0"/>
          </a:p>
          <a:p>
            <a:pPr marL="0" indent="0">
              <a:spcBef>
                <a:spcPts val="600"/>
              </a:spcBef>
              <a:buFont typeface="Arial" panose="020B0604020202020204" pitchFamily="34" charset="0"/>
              <a:buNone/>
              <a:defRPr/>
            </a:pPr>
            <a:endParaRPr lang="sv-SE" sz="1600" dirty="0"/>
          </a:p>
        </p:txBody>
      </p:sp>
      <p:sp>
        <p:nvSpPr>
          <p:cNvPr id="9" name="Platshållare för innehåll 2">
            <a:extLst>
              <a:ext uri="{FF2B5EF4-FFF2-40B4-BE49-F238E27FC236}">
                <a16:creationId xmlns:a16="http://schemas.microsoft.com/office/drawing/2014/main" id="{81FEE630-2507-41B7-A733-83B165441902}"/>
              </a:ext>
            </a:extLst>
          </p:cNvPr>
          <p:cNvSpPr txBox="1">
            <a:spLocks/>
          </p:cNvSpPr>
          <p:nvPr/>
        </p:nvSpPr>
        <p:spPr>
          <a:xfrm>
            <a:off x="380174" y="1810402"/>
            <a:ext cx="1819625" cy="70110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1350"/>
              </a:spcBef>
              <a:buFont typeface="Arial" panose="020B0604020202020204" pitchFamily="34" charset="0"/>
              <a:buNone/>
              <a:defRPr/>
            </a:pPr>
            <a:r>
              <a:rPr lang="en-GB" sz="2000" dirty="0"/>
              <a:t>Defines the Vision </a:t>
            </a:r>
            <a:r>
              <a:rPr lang="sv-SE" sz="2000" dirty="0"/>
              <a:t>Targets</a:t>
            </a:r>
            <a:endParaRPr lang="sv-SE" sz="1600" dirty="0"/>
          </a:p>
          <a:p>
            <a:pPr marL="0" indent="0">
              <a:spcBef>
                <a:spcPts val="600"/>
              </a:spcBef>
              <a:buFont typeface="Arial" panose="020B0604020202020204" pitchFamily="34" charset="0"/>
              <a:buNone/>
              <a:defRPr/>
            </a:pPr>
            <a:endParaRPr lang="sv-SE" sz="1600" dirty="0"/>
          </a:p>
        </p:txBody>
      </p:sp>
      <p:sp>
        <p:nvSpPr>
          <p:cNvPr id="10" name="Platshållare för innehåll 2">
            <a:extLst>
              <a:ext uri="{FF2B5EF4-FFF2-40B4-BE49-F238E27FC236}">
                <a16:creationId xmlns:a16="http://schemas.microsoft.com/office/drawing/2014/main" id="{98405F59-4983-44AC-A959-0D72D62AC3CD}"/>
              </a:ext>
            </a:extLst>
          </p:cNvPr>
          <p:cNvSpPr txBox="1">
            <a:spLocks/>
          </p:cNvSpPr>
          <p:nvPr/>
        </p:nvSpPr>
        <p:spPr>
          <a:xfrm>
            <a:off x="2582897" y="1810402"/>
            <a:ext cx="2701372" cy="80553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Font typeface="Arial" panose="020B0604020202020204" pitchFamily="34" charset="0"/>
              <a:buNone/>
              <a:defRPr/>
            </a:pPr>
            <a:r>
              <a:rPr lang="sv-SE" sz="2000" dirty="0" err="1"/>
              <a:t>Outlines</a:t>
            </a:r>
            <a:r>
              <a:rPr lang="sv-SE" sz="2000" dirty="0"/>
              <a:t> Challenges and </a:t>
            </a:r>
            <a:r>
              <a:rPr lang="sv-SE" sz="2000" dirty="0" err="1"/>
              <a:t>matching</a:t>
            </a:r>
            <a:r>
              <a:rPr lang="sv-SE" sz="2000" dirty="0"/>
              <a:t> R&amp;I </a:t>
            </a:r>
            <a:r>
              <a:rPr lang="sv-SE" sz="2000" dirty="0" err="1"/>
              <a:t>Activities</a:t>
            </a:r>
            <a:r>
              <a:rPr lang="sv-SE" sz="2000" dirty="0"/>
              <a:t> </a:t>
            </a:r>
          </a:p>
        </p:txBody>
      </p:sp>
      <p:sp>
        <p:nvSpPr>
          <p:cNvPr id="11" name="Platshållare för innehåll 2">
            <a:extLst>
              <a:ext uri="{FF2B5EF4-FFF2-40B4-BE49-F238E27FC236}">
                <a16:creationId xmlns:a16="http://schemas.microsoft.com/office/drawing/2014/main" id="{D56FABE4-B9D5-48E5-A43A-080244BCB94A}"/>
              </a:ext>
            </a:extLst>
          </p:cNvPr>
          <p:cNvSpPr txBox="1">
            <a:spLocks/>
          </p:cNvSpPr>
          <p:nvPr/>
        </p:nvSpPr>
        <p:spPr>
          <a:xfrm>
            <a:off x="5382576" y="2016547"/>
            <a:ext cx="2887892" cy="8994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1350"/>
              </a:spcBef>
              <a:buFont typeface="Arial" panose="020B0604020202020204" pitchFamily="34" charset="0"/>
              <a:buNone/>
              <a:defRPr/>
            </a:pPr>
            <a:r>
              <a:rPr lang="en-GB" sz="2000" b="1" dirty="0"/>
              <a:t>Implementation phase</a:t>
            </a:r>
          </a:p>
        </p:txBody>
      </p:sp>
      <p:sp>
        <p:nvSpPr>
          <p:cNvPr id="12" name="Arrow: Right 11">
            <a:extLst>
              <a:ext uri="{FF2B5EF4-FFF2-40B4-BE49-F238E27FC236}">
                <a16:creationId xmlns:a16="http://schemas.microsoft.com/office/drawing/2014/main" id="{F6522890-BD2E-4F84-902D-EFBFF707D844}"/>
              </a:ext>
            </a:extLst>
          </p:cNvPr>
          <p:cNvSpPr/>
          <p:nvPr/>
        </p:nvSpPr>
        <p:spPr>
          <a:xfrm>
            <a:off x="2150487" y="5209444"/>
            <a:ext cx="508478" cy="219456"/>
          </a:xfrm>
          <a:prstGeom prst="rightArrow">
            <a:avLst/>
          </a:prstGeom>
          <a:solidFill>
            <a:srgbClr val="0FB9A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Arrow: Right 12">
            <a:extLst>
              <a:ext uri="{FF2B5EF4-FFF2-40B4-BE49-F238E27FC236}">
                <a16:creationId xmlns:a16="http://schemas.microsoft.com/office/drawing/2014/main" id="{57574512-D350-4143-9822-FBA67239A9A7}"/>
              </a:ext>
            </a:extLst>
          </p:cNvPr>
          <p:cNvSpPr/>
          <p:nvPr/>
        </p:nvSpPr>
        <p:spPr>
          <a:xfrm>
            <a:off x="4572000" y="5224186"/>
            <a:ext cx="508478" cy="219456"/>
          </a:xfrm>
          <a:prstGeom prst="rightArrow">
            <a:avLst/>
          </a:prstGeom>
          <a:solidFill>
            <a:srgbClr val="0FB9A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Platshållare för innehåll 2">
            <a:extLst>
              <a:ext uri="{FF2B5EF4-FFF2-40B4-BE49-F238E27FC236}">
                <a16:creationId xmlns:a16="http://schemas.microsoft.com/office/drawing/2014/main" id="{FE81842B-713B-4099-B99C-7F1749F4E717}"/>
              </a:ext>
            </a:extLst>
          </p:cNvPr>
          <p:cNvSpPr txBox="1">
            <a:spLocks/>
          </p:cNvSpPr>
          <p:nvPr/>
        </p:nvSpPr>
        <p:spPr>
          <a:xfrm>
            <a:off x="5382576" y="5211018"/>
            <a:ext cx="1987221" cy="70110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600"/>
              </a:spcBef>
              <a:buFont typeface="Arial" panose="020B0604020202020204" pitchFamily="34" charset="0"/>
              <a:buNone/>
              <a:defRPr/>
            </a:pPr>
            <a:r>
              <a:rPr lang="sv-SE" sz="1600" dirty="0"/>
              <a:t>2020 - 2030</a:t>
            </a:r>
          </a:p>
          <a:p>
            <a:pPr marL="0" indent="0">
              <a:spcBef>
                <a:spcPts val="600"/>
              </a:spcBef>
              <a:buFont typeface="Arial" panose="020B0604020202020204" pitchFamily="34" charset="0"/>
              <a:buNone/>
              <a:defRPr/>
            </a:pPr>
            <a:endParaRPr lang="sv-SE" sz="1600" dirty="0"/>
          </a:p>
        </p:txBody>
      </p:sp>
      <p:sp>
        <p:nvSpPr>
          <p:cNvPr id="15" name="Platshållare för innehåll 2">
            <a:extLst>
              <a:ext uri="{FF2B5EF4-FFF2-40B4-BE49-F238E27FC236}">
                <a16:creationId xmlns:a16="http://schemas.microsoft.com/office/drawing/2014/main" id="{27311B7A-E990-4885-962E-1A2B54026B2F}"/>
              </a:ext>
            </a:extLst>
          </p:cNvPr>
          <p:cNvSpPr txBox="1">
            <a:spLocks/>
          </p:cNvSpPr>
          <p:nvPr/>
        </p:nvSpPr>
        <p:spPr>
          <a:xfrm>
            <a:off x="3361656" y="5226683"/>
            <a:ext cx="908246" cy="70110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600"/>
              </a:spcBef>
              <a:buFont typeface="Arial" panose="020B0604020202020204" pitchFamily="34" charset="0"/>
              <a:buNone/>
              <a:defRPr/>
            </a:pPr>
            <a:r>
              <a:rPr lang="sv-SE" sz="1600" dirty="0"/>
              <a:t>2019</a:t>
            </a:r>
          </a:p>
          <a:p>
            <a:pPr marL="0" indent="0">
              <a:spcBef>
                <a:spcPts val="600"/>
              </a:spcBef>
              <a:buFont typeface="Arial" panose="020B0604020202020204" pitchFamily="34" charset="0"/>
              <a:buNone/>
              <a:defRPr/>
            </a:pPr>
            <a:endParaRPr lang="sv-SE" sz="1600" dirty="0"/>
          </a:p>
          <a:p>
            <a:pPr marL="0" indent="0">
              <a:spcBef>
                <a:spcPts val="600"/>
              </a:spcBef>
              <a:buFont typeface="Arial" panose="020B0604020202020204" pitchFamily="34" charset="0"/>
              <a:buNone/>
              <a:defRPr/>
            </a:pPr>
            <a:endParaRPr lang="sv-SE" sz="1600" dirty="0"/>
          </a:p>
          <a:p>
            <a:pPr marL="0" indent="0">
              <a:spcBef>
                <a:spcPts val="600"/>
              </a:spcBef>
              <a:buFont typeface="Arial" panose="020B0604020202020204" pitchFamily="34" charset="0"/>
              <a:buNone/>
              <a:defRPr/>
            </a:pPr>
            <a:endParaRPr lang="sv-SE" sz="1600" dirty="0"/>
          </a:p>
          <a:p>
            <a:pPr marL="0" indent="0">
              <a:spcBef>
                <a:spcPts val="600"/>
              </a:spcBef>
              <a:buFont typeface="Arial" panose="020B0604020202020204" pitchFamily="34" charset="0"/>
              <a:buNone/>
              <a:defRPr/>
            </a:pPr>
            <a:endParaRPr lang="sv-SE" sz="1600" dirty="0"/>
          </a:p>
        </p:txBody>
      </p:sp>
    </p:spTree>
    <p:extLst>
      <p:ext uri="{BB962C8B-B14F-4D97-AF65-F5344CB8AC3E}">
        <p14:creationId xmlns:p14="http://schemas.microsoft.com/office/powerpoint/2010/main" val="42801130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43882-4DC4-4B4A-823A-F95DECD393F7}"/>
              </a:ext>
            </a:extLst>
          </p:cNvPr>
          <p:cNvSpPr>
            <a:spLocks noGrp="1"/>
          </p:cNvSpPr>
          <p:nvPr>
            <p:ph type="title"/>
          </p:nvPr>
        </p:nvSpPr>
        <p:spPr>
          <a:xfrm>
            <a:off x="403969" y="64441"/>
            <a:ext cx="8416072" cy="1064659"/>
          </a:xfrm>
        </p:spPr>
        <p:txBody>
          <a:bodyPr>
            <a:normAutofit fontScale="90000"/>
          </a:bodyPr>
          <a:lstStyle/>
          <a:p>
            <a:r>
              <a:rPr lang="en-GB" sz="3600" dirty="0">
                <a:solidFill>
                  <a:srgbClr val="0FB9A5"/>
                </a:solidFill>
                <a:latin typeface="+mj-lt"/>
              </a:rPr>
              <a:t>Structure of the new SIRA </a:t>
            </a:r>
            <a:br>
              <a:rPr lang="en-GB" sz="3600" dirty="0">
                <a:solidFill>
                  <a:srgbClr val="0FB9A5"/>
                </a:solidFill>
                <a:latin typeface="+mj-lt"/>
              </a:rPr>
            </a:br>
            <a:r>
              <a:rPr lang="en-GB" sz="3600" dirty="0">
                <a:solidFill>
                  <a:srgbClr val="0FB9A5"/>
                </a:solidFill>
                <a:latin typeface="+mj-lt"/>
              </a:rPr>
              <a:t>(Vision Targets – Challenges – Research Activities)</a:t>
            </a:r>
          </a:p>
        </p:txBody>
      </p:sp>
      <p:sp>
        <p:nvSpPr>
          <p:cNvPr id="3" name="Content Placeholder 2">
            <a:extLst>
              <a:ext uri="{FF2B5EF4-FFF2-40B4-BE49-F238E27FC236}">
                <a16:creationId xmlns:a16="http://schemas.microsoft.com/office/drawing/2014/main" id="{1A56E778-A12B-470D-822A-D23CAC9FB049}"/>
              </a:ext>
            </a:extLst>
          </p:cNvPr>
          <p:cNvSpPr>
            <a:spLocks noGrp="1"/>
          </p:cNvSpPr>
          <p:nvPr>
            <p:ph idx="1"/>
          </p:nvPr>
        </p:nvSpPr>
        <p:spPr>
          <a:xfrm>
            <a:off x="339365" y="1722990"/>
            <a:ext cx="8535971" cy="5097303"/>
          </a:xfrm>
        </p:spPr>
        <p:txBody>
          <a:bodyPr>
            <a:normAutofit fontScale="70000" lnSpcReduction="20000"/>
          </a:bodyPr>
          <a:lstStyle/>
          <a:p>
            <a:pPr marL="0" indent="0">
              <a:lnSpc>
                <a:spcPct val="110000"/>
              </a:lnSpc>
              <a:spcAft>
                <a:spcPts val="300"/>
              </a:spcAft>
              <a:buNone/>
            </a:pPr>
            <a:r>
              <a:rPr lang="en-GB" sz="2000" b="1" dirty="0"/>
              <a:t>Challenge A: Improving seeds, seedlings and plants to increase productivity and resilience</a:t>
            </a:r>
          </a:p>
          <a:p>
            <a:pPr marL="0" indent="0">
              <a:lnSpc>
                <a:spcPct val="120000"/>
              </a:lnSpc>
              <a:spcBef>
                <a:spcPts val="0"/>
              </a:spcBef>
              <a:buNone/>
            </a:pPr>
            <a:r>
              <a:rPr lang="en-GB" sz="1700" dirty="0"/>
              <a:t>Changing growing conditions and new demands from more diversified forest-based products call for improved understanding of the genetics of trees. This refers to growth dynamics affected by climate change, susceptibility to interlinked disturbances including native and exotic pests, but also biomass characteristics relevant for the production efficiency, quality and value of traditional and novel wood products. Research is needed on new methods and strategies for tree breeding and propagation material provision, cultivating plants, establishing new forests, and effective regeneration. This has to include the design of protection measures for endangered genetic resources of high interest for climate change adaptation, and the design of measures for assisted migration. The consequences on the provision of high-quality seeds and plants of native and introduced species that grow better under future climate conditions, are more resistant to pest and diseases, and provide more suited wood qualities have to be analysed. </a:t>
            </a:r>
          </a:p>
          <a:p>
            <a:pPr>
              <a:lnSpc>
                <a:spcPct val="110000"/>
              </a:lnSpc>
              <a:spcBef>
                <a:spcPts val="600"/>
              </a:spcBef>
            </a:pPr>
            <a:r>
              <a:rPr lang="en-GB" sz="1700" b="1" dirty="0"/>
              <a:t>Develop new tree breeding strategies including new genetic tools</a:t>
            </a:r>
          </a:p>
          <a:p>
            <a:pPr>
              <a:lnSpc>
                <a:spcPct val="110000"/>
              </a:lnSpc>
              <a:spcBef>
                <a:spcPts val="600"/>
              </a:spcBef>
            </a:pPr>
            <a:r>
              <a:rPr lang="en-GB" sz="1700" b="1" dirty="0"/>
              <a:t>Collect genotype and phenotype data including genetic diversity from different species, regions, ages etc.</a:t>
            </a:r>
          </a:p>
          <a:p>
            <a:pPr>
              <a:lnSpc>
                <a:spcPct val="110000"/>
              </a:lnSpc>
              <a:spcBef>
                <a:spcPts val="600"/>
              </a:spcBef>
            </a:pPr>
            <a:r>
              <a:rPr lang="en-GB" sz="1700" b="1" dirty="0"/>
              <a:t>Develop new technologies for mass propagation of seedlings</a:t>
            </a:r>
          </a:p>
          <a:p>
            <a:pPr marL="0" indent="0">
              <a:buNone/>
            </a:pPr>
            <a:endParaRPr lang="en-GB" b="1" dirty="0"/>
          </a:p>
          <a:p>
            <a:pPr marL="0" indent="0">
              <a:buNone/>
            </a:pPr>
            <a:r>
              <a:rPr lang="en-GB" b="1" dirty="0"/>
              <a:t>Challenge B: Utilizing the digital revolution for precision forestry</a:t>
            </a:r>
          </a:p>
          <a:p>
            <a:pPr marL="0" indent="0">
              <a:buNone/>
            </a:pPr>
            <a:endParaRPr lang="en-GB" b="1" dirty="0"/>
          </a:p>
          <a:p>
            <a:pPr marL="0" indent="0">
              <a:buNone/>
            </a:pPr>
            <a:r>
              <a:rPr lang="en-GB" b="1" dirty="0"/>
              <a:t>Challenge C: Empowering small-scale forest owners</a:t>
            </a:r>
          </a:p>
          <a:p>
            <a:pPr marL="0" indent="0">
              <a:buNone/>
            </a:pPr>
            <a:endParaRPr lang="en-GB" b="1" dirty="0"/>
          </a:p>
          <a:p>
            <a:pPr marL="0" indent="0">
              <a:buNone/>
            </a:pPr>
            <a:r>
              <a:rPr lang="en-GB" b="1" dirty="0"/>
              <a:t>Challenge D: Harnessing novel technologies and automation in forest operations</a:t>
            </a:r>
          </a:p>
          <a:p>
            <a:pPr marL="0" indent="0">
              <a:buNone/>
            </a:pPr>
            <a:endParaRPr lang="en-GB" b="1" dirty="0"/>
          </a:p>
          <a:p>
            <a:pPr marL="0" indent="0">
              <a:buNone/>
            </a:pPr>
            <a:r>
              <a:rPr lang="en-GB" b="1" dirty="0"/>
              <a:t>Challenge E: </a:t>
            </a:r>
            <a:r>
              <a:rPr lang="en-GB" b="1" dirty="0" err="1"/>
              <a:t>Analyzing</a:t>
            </a:r>
            <a:r>
              <a:rPr lang="en-GB" b="1" dirty="0"/>
              <a:t> forest-based product markets and material flows</a:t>
            </a:r>
          </a:p>
        </p:txBody>
      </p:sp>
      <p:sp>
        <p:nvSpPr>
          <p:cNvPr id="4" name="Slide Number Placeholder 3">
            <a:extLst>
              <a:ext uri="{FF2B5EF4-FFF2-40B4-BE49-F238E27FC236}">
                <a16:creationId xmlns:a16="http://schemas.microsoft.com/office/drawing/2014/main" id="{5B14773B-93D6-43FA-8520-9F89D7E6FB86}"/>
              </a:ext>
            </a:extLst>
          </p:cNvPr>
          <p:cNvSpPr>
            <a:spLocks noGrp="1"/>
          </p:cNvSpPr>
          <p:nvPr>
            <p:ph type="sldNum" sz="quarter" idx="12"/>
          </p:nvPr>
        </p:nvSpPr>
        <p:spPr/>
        <p:txBody>
          <a:bodyPr/>
          <a:lstStyle/>
          <a:p>
            <a:fld id="{7C83FB0B-7C98-4672-A831-463C25202BE8}" type="slidenum">
              <a:rPr lang="en-GB" smtClean="0"/>
              <a:t>11</a:t>
            </a:fld>
            <a:endParaRPr lang="en-GB"/>
          </a:p>
        </p:txBody>
      </p:sp>
      <p:sp>
        <p:nvSpPr>
          <p:cNvPr id="8" name="Title 1">
            <a:extLst>
              <a:ext uri="{FF2B5EF4-FFF2-40B4-BE49-F238E27FC236}">
                <a16:creationId xmlns:a16="http://schemas.microsoft.com/office/drawing/2014/main" id="{C7488669-E694-4485-B98B-DF9FE05C7CD7}"/>
              </a:ext>
            </a:extLst>
          </p:cNvPr>
          <p:cNvSpPr txBox="1">
            <a:spLocks/>
          </p:cNvSpPr>
          <p:nvPr/>
        </p:nvSpPr>
        <p:spPr>
          <a:xfrm>
            <a:off x="157308" y="1129101"/>
            <a:ext cx="6177504" cy="60591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000" kern="1200">
                <a:solidFill>
                  <a:srgbClr val="555555"/>
                </a:solidFill>
                <a:latin typeface="Open Sans" panose="020B0606030504020204" pitchFamily="34" charset="0"/>
                <a:ea typeface="Open Sans" panose="020B0606030504020204" pitchFamily="34" charset="0"/>
                <a:cs typeface="Open Sans" panose="020B0606030504020204" pitchFamily="34" charset="0"/>
              </a:defRPr>
            </a:lvl1pPr>
          </a:lstStyle>
          <a:p>
            <a:r>
              <a:rPr lang="sv-SE" sz="2400" dirty="0">
                <a:solidFill>
                  <a:srgbClr val="0FB9A5"/>
                </a:solidFill>
              </a:rPr>
              <a:t>Challenges to </a:t>
            </a:r>
            <a:r>
              <a:rPr lang="sv-SE" sz="2400" dirty="0" err="1">
                <a:solidFill>
                  <a:srgbClr val="0FB9A5"/>
                </a:solidFill>
              </a:rPr>
              <a:t>accomplish</a:t>
            </a:r>
            <a:r>
              <a:rPr lang="sv-SE" sz="2400" dirty="0">
                <a:solidFill>
                  <a:srgbClr val="0FB9A5"/>
                </a:solidFill>
              </a:rPr>
              <a:t> Vision Target 2 </a:t>
            </a:r>
            <a:endParaRPr lang="en-GB" sz="2400" dirty="0">
              <a:solidFill>
                <a:srgbClr val="0FB9A5"/>
              </a:solidFill>
            </a:endParaRPr>
          </a:p>
        </p:txBody>
      </p:sp>
    </p:spTree>
    <p:extLst>
      <p:ext uri="{BB962C8B-B14F-4D97-AF65-F5344CB8AC3E}">
        <p14:creationId xmlns:p14="http://schemas.microsoft.com/office/powerpoint/2010/main" val="3305857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55FBFBF-3E17-4F50-B797-63B676A93B13}"/>
              </a:ext>
            </a:extLst>
          </p:cNvPr>
          <p:cNvSpPr>
            <a:spLocks noGrp="1"/>
          </p:cNvSpPr>
          <p:nvPr>
            <p:ph type="sldNum" sz="quarter" idx="12"/>
          </p:nvPr>
        </p:nvSpPr>
        <p:spPr/>
        <p:txBody>
          <a:bodyPr/>
          <a:lstStyle/>
          <a:p>
            <a:fld id="{7C83FB0B-7C98-4672-A831-463C25202BE8}" type="slidenum">
              <a:rPr lang="en-GB" smtClean="0"/>
              <a:t>12</a:t>
            </a:fld>
            <a:endParaRPr lang="en-GB"/>
          </a:p>
        </p:txBody>
      </p:sp>
      <p:graphicFrame>
        <p:nvGraphicFramePr>
          <p:cNvPr id="5" name="Content Placeholder 4">
            <a:extLst>
              <a:ext uri="{FF2B5EF4-FFF2-40B4-BE49-F238E27FC236}">
                <a16:creationId xmlns:a16="http://schemas.microsoft.com/office/drawing/2014/main" id="{00000000-0008-0000-0000-000004000000}"/>
              </a:ext>
            </a:extLst>
          </p:cNvPr>
          <p:cNvGraphicFramePr>
            <a:graphicFrameLocks noGrp="1"/>
          </p:cNvGraphicFramePr>
          <p:nvPr>
            <p:ph idx="1"/>
          </p:nvPr>
        </p:nvGraphicFramePr>
        <p:xfrm>
          <a:off x="902043" y="1318997"/>
          <a:ext cx="7551523" cy="3963517"/>
        </p:xfrm>
        <a:graphic>
          <a:graphicData uri="http://schemas.openxmlformats.org/drawingml/2006/chart">
            <c:chart xmlns:c="http://schemas.openxmlformats.org/drawingml/2006/chart" xmlns:r="http://schemas.openxmlformats.org/officeDocument/2006/relationships" r:id="rId2"/>
          </a:graphicData>
        </a:graphic>
      </p:graphicFrame>
      <p:sp>
        <p:nvSpPr>
          <p:cNvPr id="6" name="Title 1">
            <a:extLst>
              <a:ext uri="{FF2B5EF4-FFF2-40B4-BE49-F238E27FC236}">
                <a16:creationId xmlns:a16="http://schemas.microsoft.com/office/drawing/2014/main" id="{485DC15B-56DD-4E5E-B376-C83F138BA217}"/>
              </a:ext>
            </a:extLst>
          </p:cNvPr>
          <p:cNvSpPr txBox="1">
            <a:spLocks/>
          </p:cNvSpPr>
          <p:nvPr/>
        </p:nvSpPr>
        <p:spPr>
          <a:xfrm>
            <a:off x="426308" y="76496"/>
            <a:ext cx="8530863" cy="1270390"/>
          </a:xfrm>
          <a:prstGeom prst="rect">
            <a:avLst/>
          </a:prstGeom>
          <a:solidFill>
            <a:srgbClr val="FFFFFF"/>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600" dirty="0">
                <a:solidFill>
                  <a:srgbClr val="0FB9A5"/>
                </a:solidFill>
              </a:rPr>
              <a:t>EU RTI-funding to the forest-based sector as an indicator of success of the FTP Vision</a:t>
            </a:r>
          </a:p>
        </p:txBody>
      </p:sp>
      <p:sp>
        <p:nvSpPr>
          <p:cNvPr id="7" name="Title 1">
            <a:extLst>
              <a:ext uri="{FF2B5EF4-FFF2-40B4-BE49-F238E27FC236}">
                <a16:creationId xmlns:a16="http://schemas.microsoft.com/office/drawing/2014/main" id="{0E539CDE-FD38-488A-BB46-199B07F51F2B}"/>
              </a:ext>
            </a:extLst>
          </p:cNvPr>
          <p:cNvSpPr txBox="1">
            <a:spLocks/>
          </p:cNvSpPr>
          <p:nvPr/>
        </p:nvSpPr>
        <p:spPr>
          <a:xfrm>
            <a:off x="2582064" y="5242318"/>
            <a:ext cx="3979872" cy="425180"/>
          </a:xfrm>
          <a:prstGeom prst="rect">
            <a:avLst/>
          </a:prstGeom>
          <a:solidFill>
            <a:srgbClr val="FFFFFF"/>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400" dirty="0">
                <a:solidFill>
                  <a:srgbClr val="0FB9A5"/>
                </a:solidFill>
              </a:rPr>
              <a:t>Source: db.forestplatform.org </a:t>
            </a:r>
          </a:p>
        </p:txBody>
      </p:sp>
      <p:sp>
        <p:nvSpPr>
          <p:cNvPr id="2" name="Rectangle 1">
            <a:extLst>
              <a:ext uri="{FF2B5EF4-FFF2-40B4-BE49-F238E27FC236}">
                <a16:creationId xmlns:a16="http://schemas.microsoft.com/office/drawing/2014/main" id="{7431F8AA-2D41-4040-83B6-1226F56A868E}"/>
              </a:ext>
            </a:extLst>
          </p:cNvPr>
          <p:cNvSpPr/>
          <p:nvPr/>
        </p:nvSpPr>
        <p:spPr>
          <a:xfrm>
            <a:off x="993174" y="5653614"/>
            <a:ext cx="7790161" cy="646331"/>
          </a:xfrm>
          <a:prstGeom prst="rect">
            <a:avLst/>
          </a:prstGeom>
        </p:spPr>
        <p:txBody>
          <a:bodyPr wrap="square">
            <a:spAutoFit/>
          </a:bodyPr>
          <a:lstStyle/>
          <a:p>
            <a:r>
              <a:rPr lang="sv-SE" dirty="0"/>
              <a:t> The EU </a:t>
            </a:r>
            <a:r>
              <a:rPr lang="sv-SE" dirty="0" err="1"/>
              <a:t>contributes</a:t>
            </a:r>
            <a:r>
              <a:rPr lang="sv-SE" dirty="0"/>
              <a:t> ca 5% </a:t>
            </a:r>
            <a:r>
              <a:rPr lang="sv-SE" dirty="0" err="1"/>
              <a:t>of</a:t>
            </a:r>
            <a:r>
              <a:rPr lang="sv-SE" dirty="0"/>
              <a:t> the total research budget</a:t>
            </a:r>
          </a:p>
          <a:p>
            <a:r>
              <a:rPr lang="sv-SE" dirty="0"/>
              <a:t> </a:t>
            </a:r>
            <a:r>
              <a:rPr lang="sv-SE" dirty="0" err="1"/>
              <a:t>This</a:t>
            </a:r>
            <a:r>
              <a:rPr lang="sv-SE" dirty="0"/>
              <a:t> </a:t>
            </a:r>
            <a:r>
              <a:rPr lang="sv-SE" dirty="0" err="1"/>
              <a:t>means</a:t>
            </a:r>
            <a:r>
              <a:rPr lang="sv-SE" dirty="0"/>
              <a:t> </a:t>
            </a:r>
            <a:r>
              <a:rPr lang="sv-SE" dirty="0" err="1"/>
              <a:t>that</a:t>
            </a:r>
            <a:r>
              <a:rPr lang="sv-SE" dirty="0"/>
              <a:t> EU </a:t>
            </a:r>
            <a:r>
              <a:rPr lang="sv-SE" dirty="0" err="1"/>
              <a:t>funding</a:t>
            </a:r>
            <a:r>
              <a:rPr lang="sv-SE" dirty="0"/>
              <a:t> </a:t>
            </a:r>
            <a:r>
              <a:rPr lang="sv-SE" dirty="0" err="1"/>
              <a:t>added</a:t>
            </a:r>
            <a:r>
              <a:rPr lang="sv-SE" dirty="0"/>
              <a:t> ca 20% on </a:t>
            </a:r>
            <a:r>
              <a:rPr lang="sv-SE" dirty="0" err="1"/>
              <a:t>top</a:t>
            </a:r>
            <a:r>
              <a:rPr lang="sv-SE" dirty="0"/>
              <a:t> </a:t>
            </a:r>
            <a:r>
              <a:rPr lang="sv-SE" dirty="0" err="1"/>
              <a:t>of</a:t>
            </a:r>
            <a:r>
              <a:rPr lang="sv-SE" dirty="0"/>
              <a:t> the </a:t>
            </a:r>
            <a:r>
              <a:rPr lang="sv-SE" dirty="0" err="1"/>
              <a:t>industry’s</a:t>
            </a:r>
            <a:r>
              <a:rPr lang="sv-SE" dirty="0"/>
              <a:t> </a:t>
            </a:r>
            <a:r>
              <a:rPr lang="sv-SE" dirty="0" err="1"/>
              <a:t>contribution</a:t>
            </a:r>
            <a:endParaRPr lang="en-GB" dirty="0"/>
          </a:p>
        </p:txBody>
      </p:sp>
    </p:spTree>
    <p:extLst>
      <p:ext uri="{BB962C8B-B14F-4D97-AF65-F5344CB8AC3E}">
        <p14:creationId xmlns:p14="http://schemas.microsoft.com/office/powerpoint/2010/main" val="14688637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F98C67-0520-4C7B-8672-30529FF554CA}"/>
              </a:ext>
            </a:extLst>
          </p:cNvPr>
          <p:cNvSpPr>
            <a:spLocks noGrp="1"/>
          </p:cNvSpPr>
          <p:nvPr>
            <p:ph type="title"/>
          </p:nvPr>
        </p:nvSpPr>
        <p:spPr>
          <a:xfrm>
            <a:off x="407561" y="209340"/>
            <a:ext cx="8107789" cy="861814"/>
          </a:xfrm>
        </p:spPr>
        <p:txBody>
          <a:bodyPr>
            <a:normAutofit/>
          </a:bodyPr>
          <a:lstStyle/>
          <a:p>
            <a:r>
              <a:rPr lang="en-GB" altLang="en-US" sz="3600" dirty="0">
                <a:solidFill>
                  <a:srgbClr val="0FB9A5"/>
                </a:solidFill>
                <a:latin typeface="+mj-lt"/>
              </a:rPr>
              <a:t>Examples of earlier strategic FTP initiatives</a:t>
            </a:r>
            <a:endParaRPr lang="en-GB" sz="3200" dirty="0">
              <a:solidFill>
                <a:srgbClr val="0FB9A5"/>
              </a:solidFill>
              <a:latin typeface="+mj-lt"/>
            </a:endParaRPr>
          </a:p>
        </p:txBody>
      </p:sp>
      <p:sp>
        <p:nvSpPr>
          <p:cNvPr id="4" name="Slide Number Placeholder 3">
            <a:extLst>
              <a:ext uri="{FF2B5EF4-FFF2-40B4-BE49-F238E27FC236}">
                <a16:creationId xmlns:a16="http://schemas.microsoft.com/office/drawing/2014/main" id="{AF90FF4C-ABC2-4D0C-B3E2-9F4AC5ED9530}"/>
              </a:ext>
            </a:extLst>
          </p:cNvPr>
          <p:cNvSpPr>
            <a:spLocks noGrp="1"/>
          </p:cNvSpPr>
          <p:nvPr>
            <p:ph type="sldNum" sz="quarter" idx="12"/>
          </p:nvPr>
        </p:nvSpPr>
        <p:spPr/>
        <p:txBody>
          <a:bodyPr/>
          <a:lstStyle/>
          <a:p>
            <a:fld id="{7C83FB0B-7C98-4672-A831-463C25202BE8}" type="slidenum">
              <a:rPr lang="en-GB" smtClean="0"/>
              <a:t>13</a:t>
            </a:fld>
            <a:endParaRPr lang="en-GB"/>
          </a:p>
        </p:txBody>
      </p:sp>
      <p:sp>
        <p:nvSpPr>
          <p:cNvPr id="5" name="Rectangle 4">
            <a:extLst>
              <a:ext uri="{FF2B5EF4-FFF2-40B4-BE49-F238E27FC236}">
                <a16:creationId xmlns:a16="http://schemas.microsoft.com/office/drawing/2014/main" id="{219C8E60-690E-479C-AC7A-97C1C01E6636}"/>
              </a:ext>
            </a:extLst>
          </p:cNvPr>
          <p:cNvSpPr/>
          <p:nvPr/>
        </p:nvSpPr>
        <p:spPr>
          <a:xfrm>
            <a:off x="827088" y="4005362"/>
            <a:ext cx="7416800" cy="2031325"/>
          </a:xfrm>
          <a:prstGeom prst="rect">
            <a:avLst/>
          </a:prstGeom>
        </p:spPr>
        <p:txBody>
          <a:bodyPr>
            <a:spAutoFit/>
          </a:bodyPr>
          <a:lstStyle/>
          <a:p>
            <a:pPr>
              <a:defRPr/>
            </a:pPr>
            <a:r>
              <a:rPr lang="en-GB" b="1" dirty="0">
                <a:cs typeface="Arial" charset="0"/>
              </a:rPr>
              <a:t>THE PUBLIC-PRIVATE PARTNERSHIP ON</a:t>
            </a:r>
            <a:r>
              <a:rPr lang="en-GB" dirty="0">
                <a:cs typeface="Arial" charset="0"/>
              </a:rPr>
              <a:t> </a:t>
            </a:r>
            <a:r>
              <a:rPr lang="en-GB" b="1" dirty="0">
                <a:cs typeface="Arial" charset="0"/>
              </a:rPr>
              <a:t>Bio-Based Industries (BBI JU)</a:t>
            </a:r>
          </a:p>
          <a:p>
            <a:pPr>
              <a:defRPr/>
            </a:pPr>
            <a:r>
              <a:rPr lang="en-GB" dirty="0">
                <a:cs typeface="Arial" charset="0"/>
              </a:rPr>
              <a:t>FTP Involvement 2009 - onwards:</a:t>
            </a:r>
          </a:p>
          <a:p>
            <a:pPr marL="285750" indent="-285750">
              <a:buFont typeface="Arial" charset="0"/>
              <a:buChar char="•"/>
              <a:defRPr/>
            </a:pPr>
            <a:r>
              <a:rPr lang="en-GB" dirty="0">
                <a:cs typeface="Arial" charset="0"/>
              </a:rPr>
              <a:t>Laying the foundation with the Star-COLIBRI project (2009-2011)</a:t>
            </a:r>
          </a:p>
          <a:p>
            <a:pPr marL="285750" indent="-285750">
              <a:buFont typeface="Arial" charset="0"/>
              <a:buChar char="•"/>
              <a:defRPr/>
            </a:pPr>
            <a:r>
              <a:rPr lang="en-GB" dirty="0">
                <a:cs typeface="Arial" charset="0"/>
              </a:rPr>
              <a:t>Initiating negotiations with the European Commission in 2012 </a:t>
            </a:r>
          </a:p>
          <a:p>
            <a:pPr marL="285750" indent="-285750">
              <a:buFont typeface="Arial" charset="0"/>
              <a:buChar char="•"/>
              <a:defRPr/>
            </a:pPr>
            <a:r>
              <a:rPr lang="en-GB" dirty="0">
                <a:cs typeface="Arial" charset="0"/>
              </a:rPr>
              <a:t>Inviting and supporting the forest-sector actors </a:t>
            </a:r>
          </a:p>
          <a:p>
            <a:pPr marL="285750" indent="-285750">
              <a:buFont typeface="Arial" charset="0"/>
              <a:buChar char="•"/>
              <a:defRPr/>
            </a:pPr>
            <a:r>
              <a:rPr lang="en-GB" dirty="0">
                <a:cs typeface="Arial" charset="0"/>
              </a:rPr>
              <a:t>Associate founding member in the private partnership (BIC)</a:t>
            </a:r>
          </a:p>
          <a:p>
            <a:pPr>
              <a:defRPr/>
            </a:pPr>
            <a:endParaRPr lang="en-GB" dirty="0">
              <a:cs typeface="Arial" charset="0"/>
            </a:endParaRPr>
          </a:p>
        </p:txBody>
      </p:sp>
      <p:sp>
        <p:nvSpPr>
          <p:cNvPr id="6" name="Rectangle 2">
            <a:extLst>
              <a:ext uri="{FF2B5EF4-FFF2-40B4-BE49-F238E27FC236}">
                <a16:creationId xmlns:a16="http://schemas.microsoft.com/office/drawing/2014/main" id="{CC8E8842-BE47-4DC3-9C9A-B62A01F20EED}"/>
              </a:ext>
            </a:extLst>
          </p:cNvPr>
          <p:cNvSpPr>
            <a:spLocks noChangeArrowheads="1"/>
          </p:cNvSpPr>
          <p:nvPr/>
        </p:nvSpPr>
        <p:spPr bwMode="auto">
          <a:xfrm>
            <a:off x="792163" y="1557338"/>
            <a:ext cx="7777162"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GB" altLang="en-US" sz="1800" b="1" dirty="0"/>
              <a:t>THE EUROPEAN INNOVATION PARTNERSHIP</a:t>
            </a:r>
            <a:r>
              <a:rPr lang="en-GB" altLang="en-US" sz="1800" dirty="0"/>
              <a:t> </a:t>
            </a:r>
            <a:r>
              <a:rPr lang="en-GB" altLang="en-US" sz="1800" b="1" dirty="0"/>
              <a:t>ON</a:t>
            </a:r>
            <a:r>
              <a:rPr lang="en-GB" altLang="en-US" sz="1800" dirty="0"/>
              <a:t> </a:t>
            </a:r>
            <a:r>
              <a:rPr lang="en-GB" altLang="en-US" sz="1800" b="1" dirty="0"/>
              <a:t>Raw Materials</a:t>
            </a:r>
          </a:p>
          <a:p>
            <a:pPr eaLnBrk="1" hangingPunct="1">
              <a:spcBef>
                <a:spcPct val="0"/>
              </a:spcBef>
              <a:buFontTx/>
              <a:buNone/>
            </a:pPr>
            <a:r>
              <a:rPr lang="en-GB" altLang="en-US" sz="1800" dirty="0"/>
              <a:t>FTP Involvement 2011- onwards</a:t>
            </a:r>
          </a:p>
          <a:p>
            <a:pPr eaLnBrk="1" hangingPunct="1">
              <a:spcBef>
                <a:spcPct val="0"/>
              </a:spcBef>
              <a:buFontTx/>
              <a:buNone/>
            </a:pPr>
            <a:r>
              <a:rPr lang="en-GB" altLang="en-US" sz="1800" dirty="0"/>
              <a:t>Examples of actions described:</a:t>
            </a:r>
          </a:p>
          <a:p>
            <a:pPr eaLnBrk="1" hangingPunct="1">
              <a:spcBef>
                <a:spcPct val="0"/>
              </a:spcBef>
              <a:buFontTx/>
              <a:buNone/>
            </a:pPr>
            <a:r>
              <a:rPr lang="en-GB" altLang="en-US" sz="1800" dirty="0"/>
              <a:t>* Facilitate wood mobilisation, enhance the cost-effectiveness of wood supply, and increase the added value of wood products leading to higher competitiveness of European forest based sector. Improve public understanding of new technological solutions and facilitate dialogue on mining opportunities. </a:t>
            </a:r>
          </a:p>
          <a:p>
            <a:pPr eaLnBrk="1" hangingPunct="1">
              <a:spcBef>
                <a:spcPct val="0"/>
              </a:spcBef>
              <a:buFontTx/>
              <a:buNone/>
            </a:pPr>
            <a:endParaRPr lang="en-GB" altLang="en-US" sz="1800" dirty="0"/>
          </a:p>
        </p:txBody>
      </p:sp>
      <p:pic>
        <p:nvPicPr>
          <p:cNvPr id="7" name="Picture 6">
            <a:extLst>
              <a:ext uri="{FF2B5EF4-FFF2-40B4-BE49-F238E27FC236}">
                <a16:creationId xmlns:a16="http://schemas.microsoft.com/office/drawing/2014/main" id="{DF95435D-E489-458C-BE72-94FE886D1DB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17424" y="3865662"/>
            <a:ext cx="834413" cy="769674"/>
          </a:xfrm>
          <a:prstGeom prst="rect">
            <a:avLst/>
          </a:prstGeom>
        </p:spPr>
      </p:pic>
    </p:spTree>
    <p:extLst>
      <p:ext uri="{BB962C8B-B14F-4D97-AF65-F5344CB8AC3E}">
        <p14:creationId xmlns:p14="http://schemas.microsoft.com/office/powerpoint/2010/main" val="29194919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descr="C:\Documents and Settings\Johan\Mina dokument\FTP\Communication\Presentation material\Pictures\LOGO 2007 600 dpi[1].tiff">
            <a:extLst>
              <a:ext uri="{FF2B5EF4-FFF2-40B4-BE49-F238E27FC236}">
                <a16:creationId xmlns:a16="http://schemas.microsoft.com/office/drawing/2014/main" id="{81C7CA06-05CD-4669-8045-5F3E3F1FB9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56061"/>
            <a:ext cx="2403986" cy="801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p:cNvSpPr txBox="1">
            <a:spLocks/>
          </p:cNvSpPr>
          <p:nvPr/>
        </p:nvSpPr>
        <p:spPr>
          <a:xfrm>
            <a:off x="211015" y="107033"/>
            <a:ext cx="8839201" cy="1023234"/>
          </a:xfrm>
          <a:prstGeom prst="rect">
            <a:avLst/>
          </a:prstGeom>
        </p:spPr>
        <p:txBody>
          <a:bodyPr vert="horz" lIns="68580" tIns="34290" rIns="68580" bIns="3429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sv-SE" sz="4000" dirty="0">
                <a:solidFill>
                  <a:srgbClr val="0FB9A5"/>
                </a:solidFill>
              </a:rPr>
              <a:t>Drivers to long-term competitiveness</a:t>
            </a:r>
          </a:p>
        </p:txBody>
      </p:sp>
      <p:sp>
        <p:nvSpPr>
          <p:cNvPr id="4" name="Rectangle 3"/>
          <p:cNvSpPr/>
          <p:nvPr/>
        </p:nvSpPr>
        <p:spPr>
          <a:xfrm>
            <a:off x="582542" y="1528302"/>
            <a:ext cx="8520467" cy="4287199"/>
          </a:xfrm>
          <a:prstGeom prst="rect">
            <a:avLst/>
          </a:prstGeom>
        </p:spPr>
        <p:txBody>
          <a:bodyPr wrap="square">
            <a:spAutoFit/>
          </a:bodyPr>
          <a:lstStyle/>
          <a:p>
            <a:pPr marL="214313" indent="-214313">
              <a:lnSpc>
                <a:spcPct val="150000"/>
              </a:lnSpc>
              <a:spcBef>
                <a:spcPts val="900"/>
              </a:spcBef>
              <a:buFont typeface="Arial" panose="020B0604020202020204" pitchFamily="34" charset="0"/>
              <a:buChar char="•"/>
            </a:pPr>
            <a:r>
              <a:rPr lang="sv-SE" sz="2200" dirty="0"/>
              <a:t>Strengthen cooperation along the forest-based value-chain</a:t>
            </a:r>
          </a:p>
          <a:p>
            <a:pPr marL="214313" indent="-214313">
              <a:lnSpc>
                <a:spcPct val="150000"/>
              </a:lnSpc>
              <a:spcBef>
                <a:spcPts val="900"/>
              </a:spcBef>
              <a:buFont typeface="Arial" panose="020B0604020202020204" pitchFamily="34" charset="0"/>
              <a:buChar char="•"/>
            </a:pPr>
            <a:r>
              <a:rPr lang="sv-SE" sz="2200" dirty="0" err="1"/>
              <a:t>Encourage</a:t>
            </a:r>
            <a:r>
              <a:rPr lang="sv-SE" sz="2200" dirty="0"/>
              <a:t> innovative SMEs in </a:t>
            </a:r>
            <a:r>
              <a:rPr lang="sv-SE" sz="2200" dirty="0" err="1"/>
              <a:t>connection</a:t>
            </a:r>
            <a:r>
              <a:rPr lang="sv-SE" sz="2200" dirty="0"/>
              <a:t> to major production facilities</a:t>
            </a:r>
          </a:p>
          <a:p>
            <a:pPr marL="214313" indent="-214313">
              <a:lnSpc>
                <a:spcPct val="150000"/>
              </a:lnSpc>
              <a:spcBef>
                <a:spcPts val="900"/>
              </a:spcBef>
              <a:buFont typeface="Arial" panose="020B0604020202020204" pitchFamily="34" charset="0"/>
              <a:buChar char="•"/>
            </a:pPr>
            <a:r>
              <a:rPr lang="sv-SE" sz="2200" dirty="0"/>
              <a:t>Invent new, value-added services connected to traditional products </a:t>
            </a:r>
          </a:p>
          <a:p>
            <a:pPr marL="214313" indent="-214313">
              <a:lnSpc>
                <a:spcPct val="150000"/>
              </a:lnSpc>
              <a:spcBef>
                <a:spcPts val="900"/>
              </a:spcBef>
              <a:buFont typeface="Arial" panose="020B0604020202020204" pitchFamily="34" charset="0"/>
              <a:buChar char="•"/>
            </a:pPr>
            <a:r>
              <a:rPr lang="sv-SE" sz="2200" dirty="0" err="1"/>
              <a:t>Develop</a:t>
            </a:r>
            <a:r>
              <a:rPr lang="sv-SE" sz="2200" dirty="0"/>
              <a:t> new </a:t>
            </a:r>
            <a:r>
              <a:rPr lang="sv-SE" sz="2200" dirty="0" err="1"/>
              <a:t>products</a:t>
            </a:r>
            <a:r>
              <a:rPr lang="sv-SE" sz="2200" dirty="0"/>
              <a:t> </a:t>
            </a:r>
            <a:r>
              <a:rPr lang="sv-SE" sz="2200" dirty="0" err="1"/>
              <a:t>replacing</a:t>
            </a:r>
            <a:r>
              <a:rPr lang="sv-SE" sz="2200" dirty="0"/>
              <a:t> fossil-</a:t>
            </a:r>
            <a:r>
              <a:rPr lang="sv-SE" sz="2200" dirty="0" err="1"/>
              <a:t>based</a:t>
            </a:r>
            <a:r>
              <a:rPr lang="sv-SE" sz="2200" dirty="0"/>
              <a:t> alternatives</a:t>
            </a:r>
          </a:p>
          <a:p>
            <a:pPr marL="214313" indent="-214313">
              <a:lnSpc>
                <a:spcPct val="150000"/>
              </a:lnSpc>
              <a:spcBef>
                <a:spcPts val="900"/>
              </a:spcBef>
              <a:buFont typeface="Arial" panose="020B0604020202020204" pitchFamily="34" charset="0"/>
              <a:buChar char="•"/>
            </a:pPr>
            <a:r>
              <a:rPr lang="sv-SE" sz="2200" dirty="0"/>
              <a:t>Attract the imagination and interest of young people </a:t>
            </a:r>
          </a:p>
          <a:p>
            <a:pPr marL="214313" indent="-214313">
              <a:lnSpc>
                <a:spcPct val="150000"/>
              </a:lnSpc>
              <a:spcBef>
                <a:spcPts val="900"/>
              </a:spcBef>
              <a:buFont typeface="Arial" panose="020B0604020202020204" pitchFamily="34" charset="0"/>
              <a:buChar char="•"/>
            </a:pPr>
            <a:r>
              <a:rPr lang="sv-SE" sz="2200" dirty="0"/>
              <a:t>Be an early adaptor of digital technologies and the </a:t>
            </a:r>
            <a:r>
              <a:rPr lang="sv-SE" sz="2200" dirty="0" err="1"/>
              <a:t>IoT</a:t>
            </a:r>
            <a:endParaRPr lang="sv-SE" sz="2200" dirty="0"/>
          </a:p>
          <a:p>
            <a:pPr marL="214313" indent="-214313">
              <a:lnSpc>
                <a:spcPct val="150000"/>
              </a:lnSpc>
              <a:spcBef>
                <a:spcPts val="900"/>
              </a:spcBef>
              <a:buFont typeface="Arial" panose="020B0604020202020204" pitchFamily="34" charset="0"/>
              <a:buChar char="•"/>
            </a:pPr>
            <a:r>
              <a:rPr lang="sv-SE" sz="2200" dirty="0" err="1"/>
              <a:t>Logistical</a:t>
            </a:r>
            <a:r>
              <a:rPr lang="sv-SE" sz="2200" dirty="0"/>
              <a:t> </a:t>
            </a:r>
            <a:r>
              <a:rPr lang="sv-SE" sz="2200" dirty="0" err="1"/>
              <a:t>excellence</a:t>
            </a:r>
            <a:r>
              <a:rPr lang="sv-SE" sz="2200" dirty="0"/>
              <a:t> and </a:t>
            </a:r>
            <a:r>
              <a:rPr lang="sv-SE" sz="2200" dirty="0" err="1"/>
              <a:t>resource</a:t>
            </a:r>
            <a:r>
              <a:rPr lang="sv-SE" sz="2200" dirty="0"/>
              <a:t> </a:t>
            </a:r>
            <a:r>
              <a:rPr lang="sv-SE" sz="2200" dirty="0" err="1"/>
              <a:t>efficiency</a:t>
            </a:r>
            <a:endParaRPr lang="sv-SE" sz="2200" dirty="0"/>
          </a:p>
        </p:txBody>
      </p:sp>
      <p:sp>
        <p:nvSpPr>
          <p:cNvPr id="9" name="Slide Number Placeholder 4">
            <a:extLst>
              <a:ext uri="{FF2B5EF4-FFF2-40B4-BE49-F238E27FC236}">
                <a16:creationId xmlns:a16="http://schemas.microsoft.com/office/drawing/2014/main" id="{66B944A1-7D38-4761-BF36-4C9F15AC7C56}"/>
              </a:ext>
            </a:extLst>
          </p:cNvPr>
          <p:cNvSpPr>
            <a:spLocks noGrp="1"/>
          </p:cNvSpPr>
          <p:nvPr>
            <p:ph type="sldNum" sz="quarter" idx="12"/>
          </p:nvPr>
        </p:nvSpPr>
        <p:spPr>
          <a:xfrm>
            <a:off x="7656400" y="6393826"/>
            <a:ext cx="1446609" cy="273844"/>
          </a:xfrm>
        </p:spPr>
        <p:txBody>
          <a:bodyPr/>
          <a:lstStyle/>
          <a:p>
            <a:fld id="{7C83FB0B-7C98-4672-A831-463C25202BE8}" type="slidenum">
              <a:rPr lang="en-GB" smtClean="0"/>
              <a:t>14</a:t>
            </a:fld>
            <a:endParaRPr lang="en-GB"/>
          </a:p>
        </p:txBody>
      </p:sp>
    </p:spTree>
    <p:extLst>
      <p:ext uri="{BB962C8B-B14F-4D97-AF65-F5344CB8AC3E}">
        <p14:creationId xmlns:p14="http://schemas.microsoft.com/office/powerpoint/2010/main" val="9560488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3B31CC5-CBA3-4BA3-B6C4-969F7ADC76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83" y="6018713"/>
            <a:ext cx="2283417" cy="838678"/>
          </a:xfrm>
          <a:prstGeom prst="rect">
            <a:avLst/>
          </a:prstGeom>
        </p:spPr>
      </p:pic>
      <p:pic>
        <p:nvPicPr>
          <p:cNvPr id="13" name="Picture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629201" y="1255593"/>
            <a:ext cx="7514799" cy="5009866"/>
          </a:xfrm>
          <a:prstGeom prst="rect">
            <a:avLst/>
          </a:prstGeom>
        </p:spPr>
      </p:pic>
      <p:sp>
        <p:nvSpPr>
          <p:cNvPr id="2" name="Title 1"/>
          <p:cNvSpPr>
            <a:spLocks noGrp="1"/>
          </p:cNvSpPr>
          <p:nvPr>
            <p:ph type="title"/>
          </p:nvPr>
        </p:nvSpPr>
        <p:spPr>
          <a:xfrm>
            <a:off x="429904" y="134784"/>
            <a:ext cx="8389583" cy="839893"/>
          </a:xfrm>
          <a:solidFill>
            <a:srgbClr val="FFFFFF"/>
          </a:solidFill>
        </p:spPr>
        <p:txBody>
          <a:bodyPr>
            <a:noAutofit/>
          </a:bodyPr>
          <a:lstStyle/>
          <a:p>
            <a:r>
              <a:rPr lang="en-GB" sz="3200" dirty="0">
                <a:solidFill>
                  <a:srgbClr val="0FB9A5"/>
                </a:solidFill>
              </a:rPr>
              <a:t>Save the date for the new SIRA 2030 launch!</a:t>
            </a:r>
            <a:endParaRPr lang="en-GB" sz="3200" b="1" dirty="0">
              <a:solidFill>
                <a:srgbClr val="0FB9A5"/>
              </a:solidFill>
            </a:endParaRPr>
          </a:p>
        </p:txBody>
      </p:sp>
      <p:sp>
        <p:nvSpPr>
          <p:cNvPr id="5" name="Slide Number Placeholder 4"/>
          <p:cNvSpPr>
            <a:spLocks noGrp="1"/>
          </p:cNvSpPr>
          <p:nvPr>
            <p:ph type="sldNum" sz="quarter" idx="12"/>
          </p:nvPr>
        </p:nvSpPr>
        <p:spPr/>
        <p:txBody>
          <a:bodyPr/>
          <a:lstStyle/>
          <a:p>
            <a:fld id="{7C83FB0B-7C98-4672-A831-463C25202BE8}" type="slidenum">
              <a:rPr lang="en-GB" smtClean="0"/>
              <a:t>15</a:t>
            </a:fld>
            <a:endParaRPr lang="en-GB"/>
          </a:p>
        </p:txBody>
      </p:sp>
      <p:sp>
        <p:nvSpPr>
          <p:cNvPr id="3" name="Content Placeholder 2"/>
          <p:cNvSpPr>
            <a:spLocks noGrp="1"/>
          </p:cNvSpPr>
          <p:nvPr>
            <p:ph idx="1"/>
          </p:nvPr>
        </p:nvSpPr>
        <p:spPr>
          <a:xfrm>
            <a:off x="377875" y="2026692"/>
            <a:ext cx="8018930" cy="3313404"/>
          </a:xfrm>
          <a:solidFill>
            <a:srgbClr val="FFFFFF">
              <a:alpha val="69804"/>
            </a:srgbClr>
          </a:solidFill>
        </p:spPr>
        <p:txBody>
          <a:bodyPr>
            <a:noAutofit/>
          </a:bodyPr>
          <a:lstStyle/>
          <a:p>
            <a:pPr marL="0" indent="0">
              <a:buNone/>
            </a:pPr>
            <a:r>
              <a:rPr lang="en-GB" sz="2000" dirty="0"/>
              <a:t>Hosted under the auspices of the Finnish EU-Presidency</a:t>
            </a:r>
          </a:p>
          <a:p>
            <a:pPr marL="0" indent="0">
              <a:buNone/>
            </a:pPr>
            <a:r>
              <a:rPr lang="en-GB" sz="2400" b="1" dirty="0"/>
              <a:t>FTP Annual Conference 2019: The new Strategic Research Agenda of the forest-based sector in Europe</a:t>
            </a:r>
            <a:endParaRPr lang="en-GB" sz="4000" b="1" dirty="0"/>
          </a:p>
          <a:p>
            <a:r>
              <a:rPr lang="en-GB" sz="2400" dirty="0"/>
              <a:t>27 November 2019</a:t>
            </a:r>
          </a:p>
          <a:p>
            <a:r>
              <a:rPr lang="en-GB" sz="2400" dirty="0"/>
              <a:t>Aalto University, Helsinki, Finland</a:t>
            </a:r>
          </a:p>
          <a:p>
            <a:r>
              <a:rPr lang="en-GB" sz="2000" dirty="0">
                <a:hlinkClick r:id="rId4"/>
              </a:rPr>
              <a:t>www.forestplatform.org</a:t>
            </a:r>
            <a:r>
              <a:rPr lang="en-GB" sz="2000" dirty="0"/>
              <a:t> </a:t>
            </a:r>
          </a:p>
          <a:p>
            <a:pPr marL="0" indent="0">
              <a:lnSpc>
                <a:spcPct val="120000"/>
              </a:lnSpc>
              <a:buNone/>
            </a:pPr>
            <a:endParaRPr lang="en-GB" sz="3000" dirty="0">
              <a:solidFill>
                <a:srgbClr val="555555"/>
              </a:solidFill>
            </a:endParaRPr>
          </a:p>
        </p:txBody>
      </p:sp>
      <p:sp>
        <p:nvSpPr>
          <p:cNvPr id="14" name="TextBox 13"/>
          <p:cNvSpPr txBox="1"/>
          <p:nvPr/>
        </p:nvSpPr>
        <p:spPr>
          <a:xfrm rot="16200000">
            <a:off x="7740826" y="4780212"/>
            <a:ext cx="2411238" cy="253916"/>
          </a:xfrm>
          <a:prstGeom prst="rect">
            <a:avLst/>
          </a:prstGeom>
          <a:noFill/>
        </p:spPr>
        <p:txBody>
          <a:bodyPr wrap="none" rtlCol="0">
            <a:spAutoFit/>
          </a:bodyPr>
          <a:lstStyle/>
          <a:p>
            <a:r>
              <a:rPr lang="en-GB" sz="1050" dirty="0">
                <a:solidFill>
                  <a:schemeClr val="bg1"/>
                </a:solidFill>
              </a:rPr>
              <a:t>© </a:t>
            </a:r>
            <a:r>
              <a:rPr lang="en-GB" sz="1050" dirty="0" err="1">
                <a:solidFill>
                  <a:schemeClr val="bg1"/>
                </a:solidFill>
              </a:rPr>
              <a:t>Södra</a:t>
            </a:r>
            <a:r>
              <a:rPr lang="en-GB" sz="1050" dirty="0">
                <a:solidFill>
                  <a:schemeClr val="bg1"/>
                </a:solidFill>
              </a:rPr>
              <a:t> </a:t>
            </a:r>
            <a:r>
              <a:rPr lang="en-GB" sz="1050" dirty="0" err="1">
                <a:solidFill>
                  <a:schemeClr val="bg1"/>
                </a:solidFill>
              </a:rPr>
              <a:t>Skogsägarna</a:t>
            </a:r>
            <a:r>
              <a:rPr lang="en-GB" sz="1050" dirty="0">
                <a:solidFill>
                  <a:schemeClr val="bg1"/>
                </a:solidFill>
              </a:rPr>
              <a:t> / </a:t>
            </a:r>
            <a:r>
              <a:rPr lang="en-GB" sz="1050" dirty="0" err="1">
                <a:solidFill>
                  <a:schemeClr val="bg1"/>
                </a:solidFill>
              </a:rPr>
              <a:t>Sjöbo</a:t>
            </a:r>
            <a:r>
              <a:rPr lang="en-GB" sz="1050" dirty="0">
                <a:solidFill>
                  <a:schemeClr val="bg1"/>
                </a:solidFill>
              </a:rPr>
              <a:t>, </a:t>
            </a:r>
            <a:r>
              <a:rPr lang="en-GB" sz="1050" dirty="0" err="1">
                <a:solidFill>
                  <a:schemeClr val="bg1"/>
                </a:solidFill>
              </a:rPr>
              <a:t>Åsenhöga</a:t>
            </a:r>
            <a:r>
              <a:rPr lang="en-GB" sz="1050" dirty="0">
                <a:solidFill>
                  <a:schemeClr val="bg1"/>
                </a:solidFill>
              </a:rPr>
              <a:t>.</a:t>
            </a:r>
          </a:p>
        </p:txBody>
      </p:sp>
    </p:spTree>
    <p:extLst>
      <p:ext uri="{BB962C8B-B14F-4D97-AF65-F5344CB8AC3E}">
        <p14:creationId xmlns:p14="http://schemas.microsoft.com/office/powerpoint/2010/main" val="21198634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A969D9-9CDC-42D0-BB22-D7DC61C3455E}"/>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43DAE8DE-03B8-456A-9DCB-BFBBEE55BCAC}"/>
              </a:ext>
            </a:extLst>
          </p:cNvPr>
          <p:cNvSpPr>
            <a:spLocks noGrp="1"/>
          </p:cNvSpPr>
          <p:nvPr>
            <p:ph idx="1"/>
          </p:nvPr>
        </p:nvSpPr>
        <p:spPr/>
        <p:txBody>
          <a:bodyPr/>
          <a:lstStyle/>
          <a:p>
            <a:endParaRPr lang="en-GB"/>
          </a:p>
        </p:txBody>
      </p:sp>
      <p:sp>
        <p:nvSpPr>
          <p:cNvPr id="4" name="Slide Number Placeholder 3">
            <a:extLst>
              <a:ext uri="{FF2B5EF4-FFF2-40B4-BE49-F238E27FC236}">
                <a16:creationId xmlns:a16="http://schemas.microsoft.com/office/drawing/2014/main" id="{8C3E97A7-61F9-4E4E-B839-EF86B310D4E9}"/>
              </a:ext>
            </a:extLst>
          </p:cNvPr>
          <p:cNvSpPr>
            <a:spLocks noGrp="1"/>
          </p:cNvSpPr>
          <p:nvPr>
            <p:ph type="sldNum" sz="quarter" idx="12"/>
          </p:nvPr>
        </p:nvSpPr>
        <p:spPr/>
        <p:txBody>
          <a:bodyPr/>
          <a:lstStyle/>
          <a:p>
            <a:fld id="{7C83FB0B-7C98-4672-A831-463C25202BE8}" type="slidenum">
              <a:rPr lang="en-GB" smtClean="0"/>
              <a:t>16</a:t>
            </a:fld>
            <a:endParaRPr lang="en-GB"/>
          </a:p>
        </p:txBody>
      </p:sp>
      <p:pic>
        <p:nvPicPr>
          <p:cNvPr id="5" name="Picture 4">
            <a:extLst>
              <a:ext uri="{FF2B5EF4-FFF2-40B4-BE49-F238E27FC236}">
                <a16:creationId xmlns:a16="http://schemas.microsoft.com/office/drawing/2014/main" id="{F9310323-8152-4598-9821-D2168CF1D6C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544" r="6094"/>
          <a:stretch/>
        </p:blipFill>
        <p:spPr>
          <a:xfrm>
            <a:off x="0" y="-32933"/>
            <a:ext cx="9144000" cy="6899938"/>
          </a:xfrm>
          <a:prstGeom prst="rect">
            <a:avLst/>
          </a:prstGeom>
        </p:spPr>
      </p:pic>
    </p:spTree>
    <p:extLst>
      <p:ext uri="{BB962C8B-B14F-4D97-AF65-F5344CB8AC3E}">
        <p14:creationId xmlns:p14="http://schemas.microsoft.com/office/powerpoint/2010/main" val="40416493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09C0CA-76A9-466F-AEB8-42AA4F25AF9D}"/>
              </a:ext>
            </a:extLst>
          </p:cNvPr>
          <p:cNvSpPr>
            <a:spLocks noGrp="1"/>
          </p:cNvSpPr>
          <p:nvPr>
            <p:ph type="title"/>
          </p:nvPr>
        </p:nvSpPr>
        <p:spPr/>
        <p:txBody>
          <a:bodyPr/>
          <a:lstStyle/>
          <a:p>
            <a:endParaRPr lang="en-GB"/>
          </a:p>
        </p:txBody>
      </p:sp>
      <p:sp>
        <p:nvSpPr>
          <p:cNvPr id="4" name="Slide Number Placeholder 3">
            <a:extLst>
              <a:ext uri="{FF2B5EF4-FFF2-40B4-BE49-F238E27FC236}">
                <a16:creationId xmlns:a16="http://schemas.microsoft.com/office/drawing/2014/main" id="{B171AA36-EDCA-4991-A534-CFCC657562E6}"/>
              </a:ext>
            </a:extLst>
          </p:cNvPr>
          <p:cNvSpPr>
            <a:spLocks noGrp="1"/>
          </p:cNvSpPr>
          <p:nvPr>
            <p:ph type="sldNum" sz="quarter" idx="12"/>
          </p:nvPr>
        </p:nvSpPr>
        <p:spPr/>
        <p:txBody>
          <a:bodyPr/>
          <a:lstStyle/>
          <a:p>
            <a:fld id="{7C83FB0B-7C98-4672-A831-463C25202BE8}" type="slidenum">
              <a:rPr lang="en-GB" smtClean="0"/>
              <a:t>17</a:t>
            </a:fld>
            <a:endParaRPr lang="en-GB"/>
          </a:p>
        </p:txBody>
      </p:sp>
      <p:pic>
        <p:nvPicPr>
          <p:cNvPr id="5" name="Picture 4">
            <a:extLst>
              <a:ext uri="{FF2B5EF4-FFF2-40B4-BE49-F238E27FC236}">
                <a16:creationId xmlns:a16="http://schemas.microsoft.com/office/drawing/2014/main" id="{882AB5BE-1A09-481B-A2DD-818B0325B162}"/>
              </a:ext>
            </a:extLst>
          </p:cNvPr>
          <p:cNvPicPr>
            <a:picLocks noChangeAspect="1"/>
          </p:cNvPicPr>
          <p:nvPr/>
        </p:nvPicPr>
        <p:blipFill>
          <a:blip r:embed="rId2"/>
          <a:stretch>
            <a:fillRect/>
          </a:stretch>
        </p:blipFill>
        <p:spPr>
          <a:xfrm>
            <a:off x="6161809" y="4510726"/>
            <a:ext cx="2822614" cy="1986492"/>
          </a:xfrm>
          <a:prstGeom prst="rect">
            <a:avLst/>
          </a:prstGeom>
        </p:spPr>
      </p:pic>
      <p:pic>
        <p:nvPicPr>
          <p:cNvPr id="6" name="Picture 5">
            <a:extLst>
              <a:ext uri="{FF2B5EF4-FFF2-40B4-BE49-F238E27FC236}">
                <a16:creationId xmlns:a16="http://schemas.microsoft.com/office/drawing/2014/main" id="{D0B2841F-17FC-4FDD-9C79-3438B104D3ED}"/>
              </a:ext>
            </a:extLst>
          </p:cNvPr>
          <p:cNvPicPr>
            <a:picLocks noChangeAspect="1"/>
          </p:cNvPicPr>
          <p:nvPr/>
        </p:nvPicPr>
        <p:blipFill>
          <a:blip r:embed="rId3"/>
          <a:stretch>
            <a:fillRect/>
          </a:stretch>
        </p:blipFill>
        <p:spPr>
          <a:xfrm>
            <a:off x="5612138" y="4670431"/>
            <a:ext cx="3531862" cy="1748272"/>
          </a:xfrm>
          <a:prstGeom prst="rect">
            <a:avLst/>
          </a:prstGeom>
        </p:spPr>
      </p:pic>
      <p:pic>
        <p:nvPicPr>
          <p:cNvPr id="7" name="Picture 6">
            <a:extLst>
              <a:ext uri="{FF2B5EF4-FFF2-40B4-BE49-F238E27FC236}">
                <a16:creationId xmlns:a16="http://schemas.microsoft.com/office/drawing/2014/main" id="{1FB402C0-E738-4CED-ADCD-2C19BD3E5E89}"/>
              </a:ext>
            </a:extLst>
          </p:cNvPr>
          <p:cNvPicPr>
            <a:picLocks noChangeAspect="1"/>
          </p:cNvPicPr>
          <p:nvPr/>
        </p:nvPicPr>
        <p:blipFill>
          <a:blip r:embed="rId4"/>
          <a:stretch>
            <a:fillRect/>
          </a:stretch>
        </p:blipFill>
        <p:spPr>
          <a:xfrm>
            <a:off x="5649431" y="4631045"/>
            <a:ext cx="3067894" cy="1745853"/>
          </a:xfrm>
          <a:prstGeom prst="rect">
            <a:avLst/>
          </a:prstGeom>
        </p:spPr>
      </p:pic>
    </p:spTree>
    <p:extLst>
      <p:ext uri="{BB962C8B-B14F-4D97-AF65-F5344CB8AC3E}">
        <p14:creationId xmlns:p14="http://schemas.microsoft.com/office/powerpoint/2010/main" val="39177166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5" name="Picture 114">
            <a:extLst>
              <a:ext uri="{FF2B5EF4-FFF2-40B4-BE49-F238E27FC236}">
                <a16:creationId xmlns:a16="http://schemas.microsoft.com/office/drawing/2014/main" id="{8B8E5FBD-CDC0-45AF-B84A-53D705E3C3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3" y="6018713"/>
            <a:ext cx="2283417" cy="838678"/>
          </a:xfrm>
          <a:prstGeom prst="rect">
            <a:avLst/>
          </a:prstGeom>
        </p:spPr>
      </p:pic>
      <p:sp>
        <p:nvSpPr>
          <p:cNvPr id="106" name="Title 1">
            <a:extLst>
              <a:ext uri="{FF2B5EF4-FFF2-40B4-BE49-F238E27FC236}">
                <a16:creationId xmlns:a16="http://schemas.microsoft.com/office/drawing/2014/main" id="{5F75DF78-CF5A-4CFB-87A2-3900451D6459}"/>
              </a:ext>
            </a:extLst>
          </p:cNvPr>
          <p:cNvSpPr txBox="1">
            <a:spLocks/>
          </p:cNvSpPr>
          <p:nvPr/>
        </p:nvSpPr>
        <p:spPr>
          <a:xfrm>
            <a:off x="429905" y="134784"/>
            <a:ext cx="5178734" cy="2710016"/>
          </a:xfrm>
          <a:prstGeom prst="rect">
            <a:avLst/>
          </a:prstGeom>
          <a:solidFill>
            <a:srgbClr val="FFFFFF"/>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sv-SE" sz="3600" dirty="0">
                <a:solidFill>
                  <a:srgbClr val="0FB9A5"/>
                </a:solidFill>
              </a:rPr>
              <a:t>Centre </a:t>
            </a:r>
            <a:r>
              <a:rPr lang="sv-SE" sz="3600" dirty="0" err="1">
                <a:solidFill>
                  <a:srgbClr val="0FB9A5"/>
                </a:solidFill>
              </a:rPr>
              <a:t>of</a:t>
            </a:r>
            <a:r>
              <a:rPr lang="sv-SE" sz="3600" dirty="0">
                <a:solidFill>
                  <a:srgbClr val="0FB9A5"/>
                </a:solidFill>
              </a:rPr>
              <a:t> </a:t>
            </a:r>
            <a:r>
              <a:rPr lang="sv-SE" sz="3600" dirty="0" err="1">
                <a:solidFill>
                  <a:srgbClr val="0FB9A5"/>
                </a:solidFill>
              </a:rPr>
              <a:t>European</a:t>
            </a:r>
            <a:r>
              <a:rPr lang="sv-SE" sz="3600" dirty="0">
                <a:solidFill>
                  <a:srgbClr val="0FB9A5"/>
                </a:solidFill>
              </a:rPr>
              <a:t> policy </a:t>
            </a:r>
            <a:r>
              <a:rPr lang="sv-SE" sz="3600" dirty="0" err="1">
                <a:solidFill>
                  <a:srgbClr val="0FB9A5"/>
                </a:solidFill>
              </a:rPr>
              <a:t>making</a:t>
            </a:r>
            <a:endParaRPr lang="sv-SE" sz="3600" dirty="0">
              <a:solidFill>
                <a:srgbClr val="0FB9A5"/>
              </a:solidFill>
            </a:endParaRPr>
          </a:p>
          <a:p>
            <a:endParaRPr lang="sv-SE" sz="3600" dirty="0">
              <a:solidFill>
                <a:srgbClr val="0FB9A5"/>
              </a:solidFill>
            </a:endParaRPr>
          </a:p>
          <a:p>
            <a:endParaRPr lang="en-GB" sz="3600" dirty="0">
              <a:solidFill>
                <a:srgbClr val="0FB9A5"/>
              </a:solidFill>
            </a:endParaRPr>
          </a:p>
        </p:txBody>
      </p:sp>
      <p:grpSp>
        <p:nvGrpSpPr>
          <p:cNvPr id="3074" name="Group 132"/>
          <p:cNvGrpSpPr>
            <a:grpSpLocks/>
          </p:cNvGrpSpPr>
          <p:nvPr/>
        </p:nvGrpSpPr>
        <p:grpSpPr bwMode="auto">
          <a:xfrm>
            <a:off x="2746375" y="-12700"/>
            <a:ext cx="6473825" cy="6769100"/>
            <a:chOff x="1730" y="-8"/>
            <a:chExt cx="4078" cy="4264"/>
          </a:xfrm>
        </p:grpSpPr>
        <p:sp>
          <p:nvSpPr>
            <p:cNvPr id="3085" name="Freeform 5"/>
            <p:cNvSpPr>
              <a:spLocks/>
            </p:cNvSpPr>
            <p:nvPr/>
          </p:nvSpPr>
          <p:spPr bwMode="auto">
            <a:xfrm>
              <a:off x="1890" y="3232"/>
              <a:ext cx="1205" cy="952"/>
            </a:xfrm>
            <a:custGeom>
              <a:avLst/>
              <a:gdLst>
                <a:gd name="T0" fmla="*/ 1154 w 1205"/>
                <a:gd name="T1" fmla="*/ 336 h 952"/>
                <a:gd name="T2" fmla="*/ 1036 w 1205"/>
                <a:gd name="T3" fmla="*/ 296 h 952"/>
                <a:gd name="T4" fmla="*/ 910 w 1205"/>
                <a:gd name="T5" fmla="*/ 280 h 952"/>
                <a:gd name="T6" fmla="*/ 859 w 1205"/>
                <a:gd name="T7" fmla="*/ 232 h 952"/>
                <a:gd name="T8" fmla="*/ 784 w 1205"/>
                <a:gd name="T9" fmla="*/ 192 h 952"/>
                <a:gd name="T10" fmla="*/ 716 w 1205"/>
                <a:gd name="T11" fmla="*/ 144 h 952"/>
                <a:gd name="T12" fmla="*/ 666 w 1205"/>
                <a:gd name="T13" fmla="*/ 136 h 952"/>
                <a:gd name="T14" fmla="*/ 598 w 1205"/>
                <a:gd name="T15" fmla="*/ 128 h 952"/>
                <a:gd name="T16" fmla="*/ 522 w 1205"/>
                <a:gd name="T17" fmla="*/ 104 h 952"/>
                <a:gd name="T18" fmla="*/ 387 w 1205"/>
                <a:gd name="T19" fmla="*/ 64 h 952"/>
                <a:gd name="T20" fmla="*/ 320 w 1205"/>
                <a:gd name="T21" fmla="*/ 48 h 952"/>
                <a:gd name="T22" fmla="*/ 202 w 1205"/>
                <a:gd name="T23" fmla="*/ 16 h 952"/>
                <a:gd name="T24" fmla="*/ 168 w 1205"/>
                <a:gd name="T25" fmla="*/ 0 h 952"/>
                <a:gd name="T26" fmla="*/ 135 w 1205"/>
                <a:gd name="T27" fmla="*/ 8 h 952"/>
                <a:gd name="T28" fmla="*/ 109 w 1205"/>
                <a:gd name="T29" fmla="*/ 24 h 952"/>
                <a:gd name="T30" fmla="*/ 17 w 1205"/>
                <a:gd name="T31" fmla="*/ 48 h 952"/>
                <a:gd name="T32" fmla="*/ 25 w 1205"/>
                <a:gd name="T33" fmla="*/ 88 h 952"/>
                <a:gd name="T34" fmla="*/ 34 w 1205"/>
                <a:gd name="T35" fmla="*/ 128 h 952"/>
                <a:gd name="T36" fmla="*/ 67 w 1205"/>
                <a:gd name="T37" fmla="*/ 176 h 952"/>
                <a:gd name="T38" fmla="*/ 84 w 1205"/>
                <a:gd name="T39" fmla="*/ 200 h 952"/>
                <a:gd name="T40" fmla="*/ 93 w 1205"/>
                <a:gd name="T41" fmla="*/ 216 h 952"/>
                <a:gd name="T42" fmla="*/ 143 w 1205"/>
                <a:gd name="T43" fmla="*/ 232 h 952"/>
                <a:gd name="T44" fmla="*/ 194 w 1205"/>
                <a:gd name="T45" fmla="*/ 224 h 952"/>
                <a:gd name="T46" fmla="*/ 236 w 1205"/>
                <a:gd name="T47" fmla="*/ 256 h 952"/>
                <a:gd name="T48" fmla="*/ 253 w 1205"/>
                <a:gd name="T49" fmla="*/ 272 h 952"/>
                <a:gd name="T50" fmla="*/ 261 w 1205"/>
                <a:gd name="T51" fmla="*/ 296 h 952"/>
                <a:gd name="T52" fmla="*/ 202 w 1205"/>
                <a:gd name="T53" fmla="*/ 328 h 952"/>
                <a:gd name="T54" fmla="*/ 177 w 1205"/>
                <a:gd name="T55" fmla="*/ 368 h 952"/>
                <a:gd name="T56" fmla="*/ 160 w 1205"/>
                <a:gd name="T57" fmla="*/ 424 h 952"/>
                <a:gd name="T58" fmla="*/ 143 w 1205"/>
                <a:gd name="T59" fmla="*/ 432 h 952"/>
                <a:gd name="T60" fmla="*/ 126 w 1205"/>
                <a:gd name="T61" fmla="*/ 480 h 952"/>
                <a:gd name="T62" fmla="*/ 76 w 1205"/>
                <a:gd name="T63" fmla="*/ 488 h 952"/>
                <a:gd name="T64" fmla="*/ 109 w 1205"/>
                <a:gd name="T65" fmla="*/ 568 h 952"/>
                <a:gd name="T66" fmla="*/ 101 w 1205"/>
                <a:gd name="T67" fmla="*/ 584 h 952"/>
                <a:gd name="T68" fmla="*/ 67 w 1205"/>
                <a:gd name="T69" fmla="*/ 608 h 952"/>
                <a:gd name="T70" fmla="*/ 67 w 1205"/>
                <a:gd name="T71" fmla="*/ 656 h 952"/>
                <a:gd name="T72" fmla="*/ 84 w 1205"/>
                <a:gd name="T73" fmla="*/ 672 h 952"/>
                <a:gd name="T74" fmla="*/ 17 w 1205"/>
                <a:gd name="T75" fmla="*/ 720 h 952"/>
                <a:gd name="T76" fmla="*/ 0 w 1205"/>
                <a:gd name="T77" fmla="*/ 784 h 952"/>
                <a:gd name="T78" fmla="*/ 59 w 1205"/>
                <a:gd name="T79" fmla="*/ 792 h 952"/>
                <a:gd name="T80" fmla="*/ 109 w 1205"/>
                <a:gd name="T81" fmla="*/ 840 h 952"/>
                <a:gd name="T82" fmla="*/ 118 w 1205"/>
                <a:gd name="T83" fmla="*/ 920 h 952"/>
                <a:gd name="T84" fmla="*/ 219 w 1205"/>
                <a:gd name="T85" fmla="*/ 928 h 952"/>
                <a:gd name="T86" fmla="*/ 295 w 1205"/>
                <a:gd name="T87" fmla="*/ 912 h 952"/>
                <a:gd name="T88" fmla="*/ 379 w 1205"/>
                <a:gd name="T89" fmla="*/ 904 h 952"/>
                <a:gd name="T90" fmla="*/ 539 w 1205"/>
                <a:gd name="T91" fmla="*/ 928 h 952"/>
                <a:gd name="T92" fmla="*/ 598 w 1205"/>
                <a:gd name="T93" fmla="*/ 904 h 952"/>
                <a:gd name="T94" fmla="*/ 649 w 1205"/>
                <a:gd name="T95" fmla="*/ 856 h 952"/>
                <a:gd name="T96" fmla="*/ 725 w 1205"/>
                <a:gd name="T97" fmla="*/ 824 h 952"/>
                <a:gd name="T98" fmla="*/ 784 w 1205"/>
                <a:gd name="T99" fmla="*/ 752 h 952"/>
                <a:gd name="T100" fmla="*/ 809 w 1205"/>
                <a:gd name="T101" fmla="*/ 664 h 952"/>
                <a:gd name="T102" fmla="*/ 842 w 1205"/>
                <a:gd name="T103" fmla="*/ 592 h 952"/>
                <a:gd name="T104" fmla="*/ 927 w 1205"/>
                <a:gd name="T105" fmla="*/ 504 h 952"/>
                <a:gd name="T106" fmla="*/ 944 w 1205"/>
                <a:gd name="T107" fmla="*/ 472 h 952"/>
                <a:gd name="T108" fmla="*/ 1019 w 1205"/>
                <a:gd name="T109" fmla="*/ 440 h 952"/>
                <a:gd name="T110" fmla="*/ 1196 w 1205"/>
                <a:gd name="T111" fmla="*/ 376 h 952"/>
                <a:gd name="T112" fmla="*/ 1205 w 1205"/>
                <a:gd name="T113" fmla="*/ 368 h 952"/>
                <a:gd name="T114" fmla="*/ 1180 w 1205"/>
                <a:gd name="T115" fmla="*/ 352 h 95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205" h="952">
                  <a:moveTo>
                    <a:pt x="1180" y="352"/>
                  </a:moveTo>
                  <a:lnTo>
                    <a:pt x="1154" y="336"/>
                  </a:lnTo>
                  <a:lnTo>
                    <a:pt x="1095" y="320"/>
                  </a:lnTo>
                  <a:lnTo>
                    <a:pt x="1036" y="296"/>
                  </a:lnTo>
                  <a:lnTo>
                    <a:pt x="969" y="288"/>
                  </a:lnTo>
                  <a:lnTo>
                    <a:pt x="910" y="280"/>
                  </a:lnTo>
                  <a:lnTo>
                    <a:pt x="893" y="256"/>
                  </a:lnTo>
                  <a:lnTo>
                    <a:pt x="859" y="232"/>
                  </a:lnTo>
                  <a:lnTo>
                    <a:pt x="817" y="224"/>
                  </a:lnTo>
                  <a:lnTo>
                    <a:pt x="784" y="192"/>
                  </a:lnTo>
                  <a:lnTo>
                    <a:pt x="733" y="152"/>
                  </a:lnTo>
                  <a:lnTo>
                    <a:pt x="716" y="144"/>
                  </a:lnTo>
                  <a:lnTo>
                    <a:pt x="699" y="144"/>
                  </a:lnTo>
                  <a:lnTo>
                    <a:pt x="666" y="136"/>
                  </a:lnTo>
                  <a:lnTo>
                    <a:pt x="632" y="120"/>
                  </a:lnTo>
                  <a:lnTo>
                    <a:pt x="598" y="128"/>
                  </a:lnTo>
                  <a:lnTo>
                    <a:pt x="556" y="104"/>
                  </a:lnTo>
                  <a:lnTo>
                    <a:pt x="522" y="104"/>
                  </a:lnTo>
                  <a:lnTo>
                    <a:pt x="480" y="96"/>
                  </a:lnTo>
                  <a:lnTo>
                    <a:pt x="387" y="64"/>
                  </a:lnTo>
                  <a:lnTo>
                    <a:pt x="362" y="48"/>
                  </a:lnTo>
                  <a:lnTo>
                    <a:pt x="320" y="48"/>
                  </a:lnTo>
                  <a:lnTo>
                    <a:pt x="227" y="32"/>
                  </a:lnTo>
                  <a:lnTo>
                    <a:pt x="202" y="16"/>
                  </a:lnTo>
                  <a:lnTo>
                    <a:pt x="185" y="0"/>
                  </a:lnTo>
                  <a:lnTo>
                    <a:pt x="168" y="0"/>
                  </a:lnTo>
                  <a:lnTo>
                    <a:pt x="143" y="0"/>
                  </a:lnTo>
                  <a:lnTo>
                    <a:pt x="135" y="8"/>
                  </a:lnTo>
                  <a:lnTo>
                    <a:pt x="126" y="24"/>
                  </a:lnTo>
                  <a:lnTo>
                    <a:pt x="109" y="24"/>
                  </a:lnTo>
                  <a:lnTo>
                    <a:pt x="59" y="32"/>
                  </a:lnTo>
                  <a:lnTo>
                    <a:pt x="17" y="48"/>
                  </a:lnTo>
                  <a:lnTo>
                    <a:pt x="25" y="80"/>
                  </a:lnTo>
                  <a:lnTo>
                    <a:pt x="25" y="88"/>
                  </a:lnTo>
                  <a:lnTo>
                    <a:pt x="25" y="104"/>
                  </a:lnTo>
                  <a:lnTo>
                    <a:pt x="34" y="128"/>
                  </a:lnTo>
                  <a:lnTo>
                    <a:pt x="17" y="184"/>
                  </a:lnTo>
                  <a:lnTo>
                    <a:pt x="67" y="176"/>
                  </a:lnTo>
                  <a:lnTo>
                    <a:pt x="84" y="184"/>
                  </a:lnTo>
                  <a:lnTo>
                    <a:pt x="84" y="200"/>
                  </a:lnTo>
                  <a:lnTo>
                    <a:pt x="76" y="208"/>
                  </a:lnTo>
                  <a:lnTo>
                    <a:pt x="93" y="216"/>
                  </a:lnTo>
                  <a:lnTo>
                    <a:pt x="126" y="216"/>
                  </a:lnTo>
                  <a:lnTo>
                    <a:pt x="143" y="232"/>
                  </a:lnTo>
                  <a:lnTo>
                    <a:pt x="168" y="232"/>
                  </a:lnTo>
                  <a:lnTo>
                    <a:pt x="194" y="224"/>
                  </a:lnTo>
                  <a:lnTo>
                    <a:pt x="227" y="240"/>
                  </a:lnTo>
                  <a:lnTo>
                    <a:pt x="236" y="256"/>
                  </a:lnTo>
                  <a:lnTo>
                    <a:pt x="236" y="264"/>
                  </a:lnTo>
                  <a:lnTo>
                    <a:pt x="253" y="272"/>
                  </a:lnTo>
                  <a:lnTo>
                    <a:pt x="261" y="288"/>
                  </a:lnTo>
                  <a:lnTo>
                    <a:pt x="261" y="296"/>
                  </a:lnTo>
                  <a:lnTo>
                    <a:pt x="227" y="312"/>
                  </a:lnTo>
                  <a:lnTo>
                    <a:pt x="202" y="328"/>
                  </a:lnTo>
                  <a:lnTo>
                    <a:pt x="168" y="344"/>
                  </a:lnTo>
                  <a:lnTo>
                    <a:pt x="177" y="368"/>
                  </a:lnTo>
                  <a:lnTo>
                    <a:pt x="160" y="400"/>
                  </a:lnTo>
                  <a:lnTo>
                    <a:pt x="160" y="424"/>
                  </a:lnTo>
                  <a:lnTo>
                    <a:pt x="152" y="432"/>
                  </a:lnTo>
                  <a:lnTo>
                    <a:pt x="143" y="432"/>
                  </a:lnTo>
                  <a:lnTo>
                    <a:pt x="143" y="464"/>
                  </a:lnTo>
                  <a:lnTo>
                    <a:pt x="126" y="480"/>
                  </a:lnTo>
                  <a:lnTo>
                    <a:pt x="101" y="488"/>
                  </a:lnTo>
                  <a:lnTo>
                    <a:pt x="76" y="488"/>
                  </a:lnTo>
                  <a:lnTo>
                    <a:pt x="93" y="552"/>
                  </a:lnTo>
                  <a:lnTo>
                    <a:pt x="109" y="568"/>
                  </a:lnTo>
                  <a:lnTo>
                    <a:pt x="109" y="576"/>
                  </a:lnTo>
                  <a:lnTo>
                    <a:pt x="101" y="584"/>
                  </a:lnTo>
                  <a:lnTo>
                    <a:pt x="76" y="592"/>
                  </a:lnTo>
                  <a:lnTo>
                    <a:pt x="67" y="608"/>
                  </a:lnTo>
                  <a:lnTo>
                    <a:pt x="59" y="632"/>
                  </a:lnTo>
                  <a:lnTo>
                    <a:pt x="67" y="656"/>
                  </a:lnTo>
                  <a:lnTo>
                    <a:pt x="76" y="672"/>
                  </a:lnTo>
                  <a:lnTo>
                    <a:pt x="84" y="672"/>
                  </a:lnTo>
                  <a:lnTo>
                    <a:pt x="59" y="696"/>
                  </a:lnTo>
                  <a:lnTo>
                    <a:pt x="17" y="720"/>
                  </a:lnTo>
                  <a:lnTo>
                    <a:pt x="8" y="752"/>
                  </a:lnTo>
                  <a:lnTo>
                    <a:pt x="0" y="784"/>
                  </a:lnTo>
                  <a:lnTo>
                    <a:pt x="17" y="784"/>
                  </a:lnTo>
                  <a:lnTo>
                    <a:pt x="59" y="792"/>
                  </a:lnTo>
                  <a:lnTo>
                    <a:pt x="93" y="816"/>
                  </a:lnTo>
                  <a:lnTo>
                    <a:pt x="109" y="840"/>
                  </a:lnTo>
                  <a:lnTo>
                    <a:pt x="109" y="880"/>
                  </a:lnTo>
                  <a:lnTo>
                    <a:pt x="118" y="920"/>
                  </a:lnTo>
                  <a:lnTo>
                    <a:pt x="152" y="952"/>
                  </a:lnTo>
                  <a:lnTo>
                    <a:pt x="219" y="928"/>
                  </a:lnTo>
                  <a:lnTo>
                    <a:pt x="253" y="920"/>
                  </a:lnTo>
                  <a:lnTo>
                    <a:pt x="295" y="912"/>
                  </a:lnTo>
                  <a:lnTo>
                    <a:pt x="337" y="896"/>
                  </a:lnTo>
                  <a:lnTo>
                    <a:pt x="379" y="904"/>
                  </a:lnTo>
                  <a:lnTo>
                    <a:pt x="463" y="920"/>
                  </a:lnTo>
                  <a:lnTo>
                    <a:pt x="539" y="928"/>
                  </a:lnTo>
                  <a:lnTo>
                    <a:pt x="573" y="928"/>
                  </a:lnTo>
                  <a:lnTo>
                    <a:pt x="598" y="904"/>
                  </a:lnTo>
                  <a:lnTo>
                    <a:pt x="615" y="872"/>
                  </a:lnTo>
                  <a:lnTo>
                    <a:pt x="649" y="856"/>
                  </a:lnTo>
                  <a:lnTo>
                    <a:pt x="733" y="848"/>
                  </a:lnTo>
                  <a:lnTo>
                    <a:pt x="725" y="824"/>
                  </a:lnTo>
                  <a:lnTo>
                    <a:pt x="733" y="800"/>
                  </a:lnTo>
                  <a:lnTo>
                    <a:pt x="784" y="752"/>
                  </a:lnTo>
                  <a:lnTo>
                    <a:pt x="842" y="720"/>
                  </a:lnTo>
                  <a:lnTo>
                    <a:pt x="809" y="664"/>
                  </a:lnTo>
                  <a:lnTo>
                    <a:pt x="809" y="624"/>
                  </a:lnTo>
                  <a:lnTo>
                    <a:pt x="842" y="592"/>
                  </a:lnTo>
                  <a:lnTo>
                    <a:pt x="885" y="536"/>
                  </a:lnTo>
                  <a:lnTo>
                    <a:pt x="927" y="504"/>
                  </a:lnTo>
                  <a:lnTo>
                    <a:pt x="935" y="504"/>
                  </a:lnTo>
                  <a:lnTo>
                    <a:pt x="944" y="472"/>
                  </a:lnTo>
                  <a:lnTo>
                    <a:pt x="977" y="448"/>
                  </a:lnTo>
                  <a:lnTo>
                    <a:pt x="1019" y="440"/>
                  </a:lnTo>
                  <a:lnTo>
                    <a:pt x="1095" y="432"/>
                  </a:lnTo>
                  <a:lnTo>
                    <a:pt x="1196" y="376"/>
                  </a:lnTo>
                  <a:lnTo>
                    <a:pt x="1205" y="376"/>
                  </a:lnTo>
                  <a:lnTo>
                    <a:pt x="1205" y="368"/>
                  </a:lnTo>
                  <a:lnTo>
                    <a:pt x="1205" y="344"/>
                  </a:lnTo>
                  <a:lnTo>
                    <a:pt x="1180" y="352"/>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086" name="Freeform 6"/>
            <p:cNvSpPr>
              <a:spLocks/>
            </p:cNvSpPr>
            <p:nvPr/>
          </p:nvSpPr>
          <p:spPr bwMode="auto">
            <a:xfrm>
              <a:off x="1730" y="3408"/>
              <a:ext cx="421" cy="616"/>
            </a:xfrm>
            <a:custGeom>
              <a:avLst/>
              <a:gdLst>
                <a:gd name="T0" fmla="*/ 396 w 421"/>
                <a:gd name="T1" fmla="*/ 88 h 616"/>
                <a:gd name="T2" fmla="*/ 387 w 421"/>
                <a:gd name="T3" fmla="*/ 64 h 616"/>
                <a:gd name="T4" fmla="*/ 328 w 421"/>
                <a:gd name="T5" fmla="*/ 56 h 616"/>
                <a:gd name="T6" fmla="*/ 286 w 421"/>
                <a:gd name="T7" fmla="*/ 40 h 616"/>
                <a:gd name="T8" fmla="*/ 236 w 421"/>
                <a:gd name="T9" fmla="*/ 32 h 616"/>
                <a:gd name="T10" fmla="*/ 244 w 421"/>
                <a:gd name="T11" fmla="*/ 8 h 616"/>
                <a:gd name="T12" fmla="*/ 177 w 421"/>
                <a:gd name="T13" fmla="*/ 8 h 616"/>
                <a:gd name="T14" fmla="*/ 160 w 421"/>
                <a:gd name="T15" fmla="*/ 112 h 616"/>
                <a:gd name="T16" fmla="*/ 126 w 421"/>
                <a:gd name="T17" fmla="*/ 208 h 616"/>
                <a:gd name="T18" fmla="*/ 42 w 421"/>
                <a:gd name="T19" fmla="*/ 304 h 616"/>
                <a:gd name="T20" fmla="*/ 8 w 421"/>
                <a:gd name="T21" fmla="*/ 368 h 616"/>
                <a:gd name="T22" fmla="*/ 34 w 421"/>
                <a:gd name="T23" fmla="*/ 384 h 616"/>
                <a:gd name="T24" fmla="*/ 25 w 421"/>
                <a:gd name="T25" fmla="*/ 408 h 616"/>
                <a:gd name="T26" fmla="*/ 67 w 421"/>
                <a:gd name="T27" fmla="*/ 416 h 616"/>
                <a:gd name="T28" fmla="*/ 42 w 421"/>
                <a:gd name="T29" fmla="*/ 512 h 616"/>
                <a:gd name="T30" fmla="*/ 8 w 421"/>
                <a:gd name="T31" fmla="*/ 576 h 616"/>
                <a:gd name="T32" fmla="*/ 8 w 421"/>
                <a:gd name="T33" fmla="*/ 592 h 616"/>
                <a:gd name="T34" fmla="*/ 84 w 421"/>
                <a:gd name="T35" fmla="*/ 600 h 616"/>
                <a:gd name="T36" fmla="*/ 160 w 421"/>
                <a:gd name="T37" fmla="*/ 608 h 616"/>
                <a:gd name="T38" fmla="*/ 177 w 421"/>
                <a:gd name="T39" fmla="*/ 544 h 616"/>
                <a:gd name="T40" fmla="*/ 244 w 421"/>
                <a:gd name="T41" fmla="*/ 496 h 616"/>
                <a:gd name="T42" fmla="*/ 227 w 421"/>
                <a:gd name="T43" fmla="*/ 480 h 616"/>
                <a:gd name="T44" fmla="*/ 227 w 421"/>
                <a:gd name="T45" fmla="*/ 432 h 616"/>
                <a:gd name="T46" fmla="*/ 261 w 421"/>
                <a:gd name="T47" fmla="*/ 408 h 616"/>
                <a:gd name="T48" fmla="*/ 269 w 421"/>
                <a:gd name="T49" fmla="*/ 392 h 616"/>
                <a:gd name="T50" fmla="*/ 236 w 421"/>
                <a:gd name="T51" fmla="*/ 312 h 616"/>
                <a:gd name="T52" fmla="*/ 286 w 421"/>
                <a:gd name="T53" fmla="*/ 304 h 616"/>
                <a:gd name="T54" fmla="*/ 303 w 421"/>
                <a:gd name="T55" fmla="*/ 256 h 616"/>
                <a:gd name="T56" fmla="*/ 320 w 421"/>
                <a:gd name="T57" fmla="*/ 248 h 616"/>
                <a:gd name="T58" fmla="*/ 337 w 421"/>
                <a:gd name="T59" fmla="*/ 192 h 616"/>
                <a:gd name="T60" fmla="*/ 362 w 421"/>
                <a:gd name="T61" fmla="*/ 152 h 616"/>
                <a:gd name="T62" fmla="*/ 421 w 421"/>
                <a:gd name="T63" fmla="*/ 120 h 616"/>
                <a:gd name="T64" fmla="*/ 413 w 421"/>
                <a:gd name="T65" fmla="*/ 96 h 61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21" h="616">
                  <a:moveTo>
                    <a:pt x="413" y="96"/>
                  </a:moveTo>
                  <a:lnTo>
                    <a:pt x="396" y="88"/>
                  </a:lnTo>
                  <a:lnTo>
                    <a:pt x="396" y="80"/>
                  </a:lnTo>
                  <a:lnTo>
                    <a:pt x="387" y="64"/>
                  </a:lnTo>
                  <a:lnTo>
                    <a:pt x="354" y="48"/>
                  </a:lnTo>
                  <a:lnTo>
                    <a:pt x="328" y="56"/>
                  </a:lnTo>
                  <a:lnTo>
                    <a:pt x="303" y="56"/>
                  </a:lnTo>
                  <a:lnTo>
                    <a:pt x="286" y="40"/>
                  </a:lnTo>
                  <a:lnTo>
                    <a:pt x="253" y="40"/>
                  </a:lnTo>
                  <a:lnTo>
                    <a:pt x="236" y="32"/>
                  </a:lnTo>
                  <a:lnTo>
                    <a:pt x="244" y="24"/>
                  </a:lnTo>
                  <a:lnTo>
                    <a:pt x="244" y="8"/>
                  </a:lnTo>
                  <a:lnTo>
                    <a:pt x="227" y="0"/>
                  </a:lnTo>
                  <a:lnTo>
                    <a:pt x="177" y="8"/>
                  </a:lnTo>
                  <a:lnTo>
                    <a:pt x="177" y="40"/>
                  </a:lnTo>
                  <a:lnTo>
                    <a:pt x="160" y="112"/>
                  </a:lnTo>
                  <a:lnTo>
                    <a:pt x="143" y="144"/>
                  </a:lnTo>
                  <a:lnTo>
                    <a:pt x="126" y="208"/>
                  </a:lnTo>
                  <a:lnTo>
                    <a:pt x="92" y="256"/>
                  </a:lnTo>
                  <a:lnTo>
                    <a:pt x="42" y="304"/>
                  </a:lnTo>
                  <a:lnTo>
                    <a:pt x="17" y="352"/>
                  </a:lnTo>
                  <a:lnTo>
                    <a:pt x="8" y="368"/>
                  </a:lnTo>
                  <a:lnTo>
                    <a:pt x="17" y="376"/>
                  </a:lnTo>
                  <a:lnTo>
                    <a:pt x="34" y="384"/>
                  </a:lnTo>
                  <a:lnTo>
                    <a:pt x="25" y="400"/>
                  </a:lnTo>
                  <a:lnTo>
                    <a:pt x="25" y="408"/>
                  </a:lnTo>
                  <a:lnTo>
                    <a:pt x="34" y="416"/>
                  </a:lnTo>
                  <a:lnTo>
                    <a:pt x="67" y="416"/>
                  </a:lnTo>
                  <a:lnTo>
                    <a:pt x="42" y="480"/>
                  </a:lnTo>
                  <a:lnTo>
                    <a:pt x="42" y="512"/>
                  </a:lnTo>
                  <a:lnTo>
                    <a:pt x="25" y="544"/>
                  </a:lnTo>
                  <a:lnTo>
                    <a:pt x="8" y="576"/>
                  </a:lnTo>
                  <a:lnTo>
                    <a:pt x="0" y="592"/>
                  </a:lnTo>
                  <a:lnTo>
                    <a:pt x="8" y="592"/>
                  </a:lnTo>
                  <a:lnTo>
                    <a:pt x="50" y="592"/>
                  </a:lnTo>
                  <a:lnTo>
                    <a:pt x="84" y="600"/>
                  </a:lnTo>
                  <a:lnTo>
                    <a:pt x="126" y="616"/>
                  </a:lnTo>
                  <a:lnTo>
                    <a:pt x="160" y="608"/>
                  </a:lnTo>
                  <a:lnTo>
                    <a:pt x="168" y="576"/>
                  </a:lnTo>
                  <a:lnTo>
                    <a:pt x="177" y="544"/>
                  </a:lnTo>
                  <a:lnTo>
                    <a:pt x="219" y="520"/>
                  </a:lnTo>
                  <a:lnTo>
                    <a:pt x="244" y="496"/>
                  </a:lnTo>
                  <a:lnTo>
                    <a:pt x="236" y="496"/>
                  </a:lnTo>
                  <a:lnTo>
                    <a:pt x="227" y="480"/>
                  </a:lnTo>
                  <a:lnTo>
                    <a:pt x="219" y="456"/>
                  </a:lnTo>
                  <a:lnTo>
                    <a:pt x="227" y="432"/>
                  </a:lnTo>
                  <a:lnTo>
                    <a:pt x="236" y="416"/>
                  </a:lnTo>
                  <a:lnTo>
                    <a:pt x="261" y="408"/>
                  </a:lnTo>
                  <a:lnTo>
                    <a:pt x="269" y="400"/>
                  </a:lnTo>
                  <a:lnTo>
                    <a:pt x="269" y="392"/>
                  </a:lnTo>
                  <a:lnTo>
                    <a:pt x="253" y="376"/>
                  </a:lnTo>
                  <a:lnTo>
                    <a:pt x="236" y="312"/>
                  </a:lnTo>
                  <a:lnTo>
                    <a:pt x="261" y="312"/>
                  </a:lnTo>
                  <a:lnTo>
                    <a:pt x="286" y="304"/>
                  </a:lnTo>
                  <a:lnTo>
                    <a:pt x="303" y="288"/>
                  </a:lnTo>
                  <a:lnTo>
                    <a:pt x="303" y="256"/>
                  </a:lnTo>
                  <a:lnTo>
                    <a:pt x="312" y="256"/>
                  </a:lnTo>
                  <a:lnTo>
                    <a:pt x="320" y="248"/>
                  </a:lnTo>
                  <a:lnTo>
                    <a:pt x="320" y="224"/>
                  </a:lnTo>
                  <a:lnTo>
                    <a:pt x="337" y="192"/>
                  </a:lnTo>
                  <a:lnTo>
                    <a:pt x="328" y="168"/>
                  </a:lnTo>
                  <a:lnTo>
                    <a:pt x="362" y="152"/>
                  </a:lnTo>
                  <a:lnTo>
                    <a:pt x="387" y="136"/>
                  </a:lnTo>
                  <a:lnTo>
                    <a:pt x="421" y="120"/>
                  </a:lnTo>
                  <a:lnTo>
                    <a:pt x="421" y="112"/>
                  </a:lnTo>
                  <a:lnTo>
                    <a:pt x="413" y="96"/>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087" name="Freeform 7"/>
            <p:cNvSpPr>
              <a:spLocks/>
            </p:cNvSpPr>
            <p:nvPr/>
          </p:nvSpPr>
          <p:spPr bwMode="auto">
            <a:xfrm>
              <a:off x="1890" y="3232"/>
              <a:ext cx="1205" cy="952"/>
            </a:xfrm>
            <a:custGeom>
              <a:avLst/>
              <a:gdLst>
                <a:gd name="T0" fmla="*/ 1154 w 1205"/>
                <a:gd name="T1" fmla="*/ 336 h 952"/>
                <a:gd name="T2" fmla="*/ 1036 w 1205"/>
                <a:gd name="T3" fmla="*/ 296 h 952"/>
                <a:gd name="T4" fmla="*/ 910 w 1205"/>
                <a:gd name="T5" fmla="*/ 280 h 952"/>
                <a:gd name="T6" fmla="*/ 859 w 1205"/>
                <a:gd name="T7" fmla="*/ 232 h 952"/>
                <a:gd name="T8" fmla="*/ 784 w 1205"/>
                <a:gd name="T9" fmla="*/ 192 h 952"/>
                <a:gd name="T10" fmla="*/ 716 w 1205"/>
                <a:gd name="T11" fmla="*/ 144 h 952"/>
                <a:gd name="T12" fmla="*/ 666 w 1205"/>
                <a:gd name="T13" fmla="*/ 136 h 952"/>
                <a:gd name="T14" fmla="*/ 598 w 1205"/>
                <a:gd name="T15" fmla="*/ 128 h 952"/>
                <a:gd name="T16" fmla="*/ 522 w 1205"/>
                <a:gd name="T17" fmla="*/ 104 h 952"/>
                <a:gd name="T18" fmla="*/ 387 w 1205"/>
                <a:gd name="T19" fmla="*/ 64 h 952"/>
                <a:gd name="T20" fmla="*/ 320 w 1205"/>
                <a:gd name="T21" fmla="*/ 48 h 952"/>
                <a:gd name="T22" fmla="*/ 202 w 1205"/>
                <a:gd name="T23" fmla="*/ 16 h 952"/>
                <a:gd name="T24" fmla="*/ 168 w 1205"/>
                <a:gd name="T25" fmla="*/ 0 h 952"/>
                <a:gd name="T26" fmla="*/ 135 w 1205"/>
                <a:gd name="T27" fmla="*/ 8 h 952"/>
                <a:gd name="T28" fmla="*/ 109 w 1205"/>
                <a:gd name="T29" fmla="*/ 24 h 952"/>
                <a:gd name="T30" fmla="*/ 17 w 1205"/>
                <a:gd name="T31" fmla="*/ 48 h 952"/>
                <a:gd name="T32" fmla="*/ 25 w 1205"/>
                <a:gd name="T33" fmla="*/ 88 h 952"/>
                <a:gd name="T34" fmla="*/ 34 w 1205"/>
                <a:gd name="T35" fmla="*/ 128 h 952"/>
                <a:gd name="T36" fmla="*/ 67 w 1205"/>
                <a:gd name="T37" fmla="*/ 176 h 952"/>
                <a:gd name="T38" fmla="*/ 84 w 1205"/>
                <a:gd name="T39" fmla="*/ 200 h 952"/>
                <a:gd name="T40" fmla="*/ 93 w 1205"/>
                <a:gd name="T41" fmla="*/ 216 h 952"/>
                <a:gd name="T42" fmla="*/ 143 w 1205"/>
                <a:gd name="T43" fmla="*/ 232 h 952"/>
                <a:gd name="T44" fmla="*/ 194 w 1205"/>
                <a:gd name="T45" fmla="*/ 224 h 952"/>
                <a:gd name="T46" fmla="*/ 236 w 1205"/>
                <a:gd name="T47" fmla="*/ 256 h 952"/>
                <a:gd name="T48" fmla="*/ 253 w 1205"/>
                <a:gd name="T49" fmla="*/ 272 h 952"/>
                <a:gd name="T50" fmla="*/ 261 w 1205"/>
                <a:gd name="T51" fmla="*/ 296 h 952"/>
                <a:gd name="T52" fmla="*/ 202 w 1205"/>
                <a:gd name="T53" fmla="*/ 328 h 952"/>
                <a:gd name="T54" fmla="*/ 177 w 1205"/>
                <a:gd name="T55" fmla="*/ 368 h 952"/>
                <a:gd name="T56" fmla="*/ 160 w 1205"/>
                <a:gd name="T57" fmla="*/ 424 h 952"/>
                <a:gd name="T58" fmla="*/ 143 w 1205"/>
                <a:gd name="T59" fmla="*/ 432 h 952"/>
                <a:gd name="T60" fmla="*/ 126 w 1205"/>
                <a:gd name="T61" fmla="*/ 480 h 952"/>
                <a:gd name="T62" fmla="*/ 76 w 1205"/>
                <a:gd name="T63" fmla="*/ 488 h 952"/>
                <a:gd name="T64" fmla="*/ 109 w 1205"/>
                <a:gd name="T65" fmla="*/ 568 h 952"/>
                <a:gd name="T66" fmla="*/ 101 w 1205"/>
                <a:gd name="T67" fmla="*/ 584 h 952"/>
                <a:gd name="T68" fmla="*/ 67 w 1205"/>
                <a:gd name="T69" fmla="*/ 608 h 952"/>
                <a:gd name="T70" fmla="*/ 67 w 1205"/>
                <a:gd name="T71" fmla="*/ 656 h 952"/>
                <a:gd name="T72" fmla="*/ 84 w 1205"/>
                <a:gd name="T73" fmla="*/ 672 h 952"/>
                <a:gd name="T74" fmla="*/ 17 w 1205"/>
                <a:gd name="T75" fmla="*/ 720 h 952"/>
                <a:gd name="T76" fmla="*/ 0 w 1205"/>
                <a:gd name="T77" fmla="*/ 784 h 952"/>
                <a:gd name="T78" fmla="*/ 59 w 1205"/>
                <a:gd name="T79" fmla="*/ 792 h 952"/>
                <a:gd name="T80" fmla="*/ 109 w 1205"/>
                <a:gd name="T81" fmla="*/ 840 h 952"/>
                <a:gd name="T82" fmla="*/ 118 w 1205"/>
                <a:gd name="T83" fmla="*/ 920 h 952"/>
                <a:gd name="T84" fmla="*/ 219 w 1205"/>
                <a:gd name="T85" fmla="*/ 928 h 952"/>
                <a:gd name="T86" fmla="*/ 295 w 1205"/>
                <a:gd name="T87" fmla="*/ 912 h 952"/>
                <a:gd name="T88" fmla="*/ 379 w 1205"/>
                <a:gd name="T89" fmla="*/ 904 h 952"/>
                <a:gd name="T90" fmla="*/ 539 w 1205"/>
                <a:gd name="T91" fmla="*/ 928 h 952"/>
                <a:gd name="T92" fmla="*/ 598 w 1205"/>
                <a:gd name="T93" fmla="*/ 904 h 952"/>
                <a:gd name="T94" fmla="*/ 649 w 1205"/>
                <a:gd name="T95" fmla="*/ 856 h 952"/>
                <a:gd name="T96" fmla="*/ 725 w 1205"/>
                <a:gd name="T97" fmla="*/ 824 h 952"/>
                <a:gd name="T98" fmla="*/ 784 w 1205"/>
                <a:gd name="T99" fmla="*/ 752 h 952"/>
                <a:gd name="T100" fmla="*/ 809 w 1205"/>
                <a:gd name="T101" fmla="*/ 664 h 952"/>
                <a:gd name="T102" fmla="*/ 842 w 1205"/>
                <a:gd name="T103" fmla="*/ 592 h 952"/>
                <a:gd name="T104" fmla="*/ 927 w 1205"/>
                <a:gd name="T105" fmla="*/ 504 h 952"/>
                <a:gd name="T106" fmla="*/ 944 w 1205"/>
                <a:gd name="T107" fmla="*/ 472 h 952"/>
                <a:gd name="T108" fmla="*/ 944 w 1205"/>
                <a:gd name="T109" fmla="*/ 472 h 952"/>
                <a:gd name="T110" fmla="*/ 1019 w 1205"/>
                <a:gd name="T111" fmla="*/ 440 h 952"/>
                <a:gd name="T112" fmla="*/ 1196 w 1205"/>
                <a:gd name="T113" fmla="*/ 376 h 952"/>
                <a:gd name="T114" fmla="*/ 1205 w 1205"/>
                <a:gd name="T115" fmla="*/ 368 h 952"/>
                <a:gd name="T116" fmla="*/ 1205 w 1205"/>
                <a:gd name="T117" fmla="*/ 344 h 9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205" h="952">
                  <a:moveTo>
                    <a:pt x="1180" y="352"/>
                  </a:moveTo>
                  <a:lnTo>
                    <a:pt x="1154" y="336"/>
                  </a:lnTo>
                  <a:lnTo>
                    <a:pt x="1095" y="320"/>
                  </a:lnTo>
                  <a:lnTo>
                    <a:pt x="1036" y="296"/>
                  </a:lnTo>
                  <a:lnTo>
                    <a:pt x="969" y="288"/>
                  </a:lnTo>
                  <a:lnTo>
                    <a:pt x="910" y="280"/>
                  </a:lnTo>
                  <a:lnTo>
                    <a:pt x="893" y="256"/>
                  </a:lnTo>
                  <a:lnTo>
                    <a:pt x="859" y="232"/>
                  </a:lnTo>
                  <a:lnTo>
                    <a:pt x="817" y="224"/>
                  </a:lnTo>
                  <a:lnTo>
                    <a:pt x="784" y="192"/>
                  </a:lnTo>
                  <a:lnTo>
                    <a:pt x="733" y="152"/>
                  </a:lnTo>
                  <a:lnTo>
                    <a:pt x="716" y="144"/>
                  </a:lnTo>
                  <a:lnTo>
                    <a:pt x="699" y="144"/>
                  </a:lnTo>
                  <a:lnTo>
                    <a:pt x="666" y="136"/>
                  </a:lnTo>
                  <a:lnTo>
                    <a:pt x="632" y="120"/>
                  </a:lnTo>
                  <a:lnTo>
                    <a:pt x="598" y="128"/>
                  </a:lnTo>
                  <a:lnTo>
                    <a:pt x="556" y="104"/>
                  </a:lnTo>
                  <a:lnTo>
                    <a:pt x="522" y="104"/>
                  </a:lnTo>
                  <a:lnTo>
                    <a:pt x="480" y="96"/>
                  </a:lnTo>
                  <a:lnTo>
                    <a:pt x="387" y="64"/>
                  </a:lnTo>
                  <a:lnTo>
                    <a:pt x="362" y="48"/>
                  </a:lnTo>
                  <a:lnTo>
                    <a:pt x="320" y="48"/>
                  </a:lnTo>
                  <a:lnTo>
                    <a:pt x="227" y="32"/>
                  </a:lnTo>
                  <a:lnTo>
                    <a:pt x="202" y="16"/>
                  </a:lnTo>
                  <a:lnTo>
                    <a:pt x="185" y="0"/>
                  </a:lnTo>
                  <a:lnTo>
                    <a:pt x="168" y="0"/>
                  </a:lnTo>
                  <a:lnTo>
                    <a:pt x="143" y="0"/>
                  </a:lnTo>
                  <a:lnTo>
                    <a:pt x="135" y="8"/>
                  </a:lnTo>
                  <a:lnTo>
                    <a:pt x="126" y="24"/>
                  </a:lnTo>
                  <a:lnTo>
                    <a:pt x="109" y="24"/>
                  </a:lnTo>
                  <a:lnTo>
                    <a:pt x="59" y="32"/>
                  </a:lnTo>
                  <a:lnTo>
                    <a:pt x="17" y="48"/>
                  </a:lnTo>
                  <a:lnTo>
                    <a:pt x="25" y="80"/>
                  </a:lnTo>
                  <a:lnTo>
                    <a:pt x="25" y="88"/>
                  </a:lnTo>
                  <a:lnTo>
                    <a:pt x="25" y="104"/>
                  </a:lnTo>
                  <a:lnTo>
                    <a:pt x="34" y="128"/>
                  </a:lnTo>
                  <a:lnTo>
                    <a:pt x="17" y="184"/>
                  </a:lnTo>
                  <a:lnTo>
                    <a:pt x="67" y="176"/>
                  </a:lnTo>
                  <a:lnTo>
                    <a:pt x="84" y="184"/>
                  </a:lnTo>
                  <a:lnTo>
                    <a:pt x="84" y="200"/>
                  </a:lnTo>
                  <a:lnTo>
                    <a:pt x="76" y="208"/>
                  </a:lnTo>
                  <a:lnTo>
                    <a:pt x="93" y="216"/>
                  </a:lnTo>
                  <a:lnTo>
                    <a:pt x="126" y="216"/>
                  </a:lnTo>
                  <a:lnTo>
                    <a:pt x="143" y="232"/>
                  </a:lnTo>
                  <a:lnTo>
                    <a:pt x="168" y="232"/>
                  </a:lnTo>
                  <a:lnTo>
                    <a:pt x="194" y="224"/>
                  </a:lnTo>
                  <a:lnTo>
                    <a:pt x="227" y="240"/>
                  </a:lnTo>
                  <a:lnTo>
                    <a:pt x="236" y="256"/>
                  </a:lnTo>
                  <a:lnTo>
                    <a:pt x="236" y="264"/>
                  </a:lnTo>
                  <a:lnTo>
                    <a:pt x="253" y="272"/>
                  </a:lnTo>
                  <a:lnTo>
                    <a:pt x="261" y="288"/>
                  </a:lnTo>
                  <a:lnTo>
                    <a:pt x="261" y="296"/>
                  </a:lnTo>
                  <a:lnTo>
                    <a:pt x="227" y="312"/>
                  </a:lnTo>
                  <a:lnTo>
                    <a:pt x="202" y="328"/>
                  </a:lnTo>
                  <a:lnTo>
                    <a:pt x="168" y="344"/>
                  </a:lnTo>
                  <a:lnTo>
                    <a:pt x="177" y="368"/>
                  </a:lnTo>
                  <a:lnTo>
                    <a:pt x="160" y="400"/>
                  </a:lnTo>
                  <a:lnTo>
                    <a:pt x="160" y="424"/>
                  </a:lnTo>
                  <a:lnTo>
                    <a:pt x="152" y="432"/>
                  </a:lnTo>
                  <a:lnTo>
                    <a:pt x="143" y="432"/>
                  </a:lnTo>
                  <a:lnTo>
                    <a:pt x="143" y="464"/>
                  </a:lnTo>
                  <a:lnTo>
                    <a:pt x="126" y="480"/>
                  </a:lnTo>
                  <a:lnTo>
                    <a:pt x="101" y="488"/>
                  </a:lnTo>
                  <a:lnTo>
                    <a:pt x="76" y="488"/>
                  </a:lnTo>
                  <a:lnTo>
                    <a:pt x="93" y="552"/>
                  </a:lnTo>
                  <a:lnTo>
                    <a:pt x="109" y="568"/>
                  </a:lnTo>
                  <a:lnTo>
                    <a:pt x="109" y="576"/>
                  </a:lnTo>
                  <a:lnTo>
                    <a:pt x="101" y="584"/>
                  </a:lnTo>
                  <a:lnTo>
                    <a:pt x="76" y="592"/>
                  </a:lnTo>
                  <a:lnTo>
                    <a:pt x="67" y="608"/>
                  </a:lnTo>
                  <a:lnTo>
                    <a:pt x="59" y="632"/>
                  </a:lnTo>
                  <a:lnTo>
                    <a:pt x="67" y="656"/>
                  </a:lnTo>
                  <a:lnTo>
                    <a:pt x="76" y="672"/>
                  </a:lnTo>
                  <a:lnTo>
                    <a:pt x="84" y="672"/>
                  </a:lnTo>
                  <a:lnTo>
                    <a:pt x="59" y="696"/>
                  </a:lnTo>
                  <a:lnTo>
                    <a:pt x="17" y="720"/>
                  </a:lnTo>
                  <a:lnTo>
                    <a:pt x="8" y="752"/>
                  </a:lnTo>
                  <a:lnTo>
                    <a:pt x="0" y="784"/>
                  </a:lnTo>
                  <a:lnTo>
                    <a:pt x="17" y="784"/>
                  </a:lnTo>
                  <a:lnTo>
                    <a:pt x="59" y="792"/>
                  </a:lnTo>
                  <a:lnTo>
                    <a:pt x="93" y="816"/>
                  </a:lnTo>
                  <a:lnTo>
                    <a:pt x="109" y="840"/>
                  </a:lnTo>
                  <a:lnTo>
                    <a:pt x="109" y="880"/>
                  </a:lnTo>
                  <a:lnTo>
                    <a:pt x="118" y="920"/>
                  </a:lnTo>
                  <a:lnTo>
                    <a:pt x="152" y="952"/>
                  </a:lnTo>
                  <a:lnTo>
                    <a:pt x="219" y="928"/>
                  </a:lnTo>
                  <a:lnTo>
                    <a:pt x="253" y="920"/>
                  </a:lnTo>
                  <a:lnTo>
                    <a:pt x="295" y="912"/>
                  </a:lnTo>
                  <a:lnTo>
                    <a:pt x="337" y="896"/>
                  </a:lnTo>
                  <a:lnTo>
                    <a:pt x="379" y="904"/>
                  </a:lnTo>
                  <a:lnTo>
                    <a:pt x="463" y="920"/>
                  </a:lnTo>
                  <a:lnTo>
                    <a:pt x="539" y="928"/>
                  </a:lnTo>
                  <a:lnTo>
                    <a:pt x="573" y="928"/>
                  </a:lnTo>
                  <a:lnTo>
                    <a:pt x="598" y="904"/>
                  </a:lnTo>
                  <a:lnTo>
                    <a:pt x="615" y="872"/>
                  </a:lnTo>
                  <a:lnTo>
                    <a:pt x="649" y="856"/>
                  </a:lnTo>
                  <a:lnTo>
                    <a:pt x="733" y="848"/>
                  </a:lnTo>
                  <a:lnTo>
                    <a:pt x="725" y="824"/>
                  </a:lnTo>
                  <a:lnTo>
                    <a:pt x="733" y="800"/>
                  </a:lnTo>
                  <a:lnTo>
                    <a:pt x="784" y="752"/>
                  </a:lnTo>
                  <a:lnTo>
                    <a:pt x="842" y="720"/>
                  </a:lnTo>
                  <a:lnTo>
                    <a:pt x="809" y="664"/>
                  </a:lnTo>
                  <a:lnTo>
                    <a:pt x="809" y="624"/>
                  </a:lnTo>
                  <a:lnTo>
                    <a:pt x="842" y="592"/>
                  </a:lnTo>
                  <a:lnTo>
                    <a:pt x="885" y="536"/>
                  </a:lnTo>
                  <a:lnTo>
                    <a:pt x="927" y="504"/>
                  </a:lnTo>
                  <a:lnTo>
                    <a:pt x="935" y="504"/>
                  </a:lnTo>
                  <a:lnTo>
                    <a:pt x="944" y="472"/>
                  </a:lnTo>
                  <a:lnTo>
                    <a:pt x="977" y="448"/>
                  </a:lnTo>
                  <a:lnTo>
                    <a:pt x="1019" y="440"/>
                  </a:lnTo>
                  <a:lnTo>
                    <a:pt x="1095" y="432"/>
                  </a:lnTo>
                  <a:lnTo>
                    <a:pt x="1196" y="376"/>
                  </a:lnTo>
                  <a:lnTo>
                    <a:pt x="1205" y="376"/>
                  </a:lnTo>
                  <a:lnTo>
                    <a:pt x="1205" y="368"/>
                  </a:lnTo>
                  <a:lnTo>
                    <a:pt x="1205" y="344"/>
                  </a:lnTo>
                  <a:lnTo>
                    <a:pt x="1180" y="352"/>
                  </a:lnTo>
                  <a:close/>
                </a:path>
              </a:pathLst>
            </a:custGeom>
            <a:noFill/>
            <a:ln w="12700" cmpd="sng">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088" name="Freeform 8"/>
            <p:cNvSpPr>
              <a:spLocks/>
            </p:cNvSpPr>
            <p:nvPr/>
          </p:nvSpPr>
          <p:spPr bwMode="auto">
            <a:xfrm>
              <a:off x="1730" y="3408"/>
              <a:ext cx="421" cy="616"/>
            </a:xfrm>
            <a:custGeom>
              <a:avLst/>
              <a:gdLst>
                <a:gd name="T0" fmla="*/ 396 w 421"/>
                <a:gd name="T1" fmla="*/ 88 h 616"/>
                <a:gd name="T2" fmla="*/ 387 w 421"/>
                <a:gd name="T3" fmla="*/ 64 h 616"/>
                <a:gd name="T4" fmla="*/ 328 w 421"/>
                <a:gd name="T5" fmla="*/ 56 h 616"/>
                <a:gd name="T6" fmla="*/ 286 w 421"/>
                <a:gd name="T7" fmla="*/ 40 h 616"/>
                <a:gd name="T8" fmla="*/ 236 w 421"/>
                <a:gd name="T9" fmla="*/ 32 h 616"/>
                <a:gd name="T10" fmla="*/ 244 w 421"/>
                <a:gd name="T11" fmla="*/ 8 h 616"/>
                <a:gd name="T12" fmla="*/ 177 w 421"/>
                <a:gd name="T13" fmla="*/ 8 h 616"/>
                <a:gd name="T14" fmla="*/ 160 w 421"/>
                <a:gd name="T15" fmla="*/ 112 h 616"/>
                <a:gd name="T16" fmla="*/ 126 w 421"/>
                <a:gd name="T17" fmla="*/ 208 h 616"/>
                <a:gd name="T18" fmla="*/ 42 w 421"/>
                <a:gd name="T19" fmla="*/ 304 h 616"/>
                <a:gd name="T20" fmla="*/ 8 w 421"/>
                <a:gd name="T21" fmla="*/ 368 h 616"/>
                <a:gd name="T22" fmla="*/ 34 w 421"/>
                <a:gd name="T23" fmla="*/ 384 h 616"/>
                <a:gd name="T24" fmla="*/ 25 w 421"/>
                <a:gd name="T25" fmla="*/ 408 h 616"/>
                <a:gd name="T26" fmla="*/ 67 w 421"/>
                <a:gd name="T27" fmla="*/ 416 h 616"/>
                <a:gd name="T28" fmla="*/ 42 w 421"/>
                <a:gd name="T29" fmla="*/ 512 h 616"/>
                <a:gd name="T30" fmla="*/ 8 w 421"/>
                <a:gd name="T31" fmla="*/ 576 h 616"/>
                <a:gd name="T32" fmla="*/ 8 w 421"/>
                <a:gd name="T33" fmla="*/ 592 h 616"/>
                <a:gd name="T34" fmla="*/ 84 w 421"/>
                <a:gd name="T35" fmla="*/ 600 h 616"/>
                <a:gd name="T36" fmla="*/ 160 w 421"/>
                <a:gd name="T37" fmla="*/ 608 h 616"/>
                <a:gd name="T38" fmla="*/ 168 w 421"/>
                <a:gd name="T39" fmla="*/ 576 h 616"/>
                <a:gd name="T40" fmla="*/ 219 w 421"/>
                <a:gd name="T41" fmla="*/ 520 h 616"/>
                <a:gd name="T42" fmla="*/ 236 w 421"/>
                <a:gd name="T43" fmla="*/ 496 h 616"/>
                <a:gd name="T44" fmla="*/ 219 w 421"/>
                <a:gd name="T45" fmla="*/ 456 h 616"/>
                <a:gd name="T46" fmla="*/ 236 w 421"/>
                <a:gd name="T47" fmla="*/ 416 h 616"/>
                <a:gd name="T48" fmla="*/ 269 w 421"/>
                <a:gd name="T49" fmla="*/ 400 h 616"/>
                <a:gd name="T50" fmla="*/ 253 w 421"/>
                <a:gd name="T51" fmla="*/ 376 h 616"/>
                <a:gd name="T52" fmla="*/ 261 w 421"/>
                <a:gd name="T53" fmla="*/ 312 h 616"/>
                <a:gd name="T54" fmla="*/ 303 w 421"/>
                <a:gd name="T55" fmla="*/ 288 h 616"/>
                <a:gd name="T56" fmla="*/ 312 w 421"/>
                <a:gd name="T57" fmla="*/ 256 h 616"/>
                <a:gd name="T58" fmla="*/ 320 w 421"/>
                <a:gd name="T59" fmla="*/ 224 h 616"/>
                <a:gd name="T60" fmla="*/ 328 w 421"/>
                <a:gd name="T61" fmla="*/ 168 h 616"/>
                <a:gd name="T62" fmla="*/ 387 w 421"/>
                <a:gd name="T63" fmla="*/ 136 h 616"/>
                <a:gd name="T64" fmla="*/ 421 w 421"/>
                <a:gd name="T65" fmla="*/ 112 h 616"/>
                <a:gd name="T66" fmla="*/ 413 w 421"/>
                <a:gd name="T67" fmla="*/ 96 h 61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21" h="616">
                  <a:moveTo>
                    <a:pt x="413" y="96"/>
                  </a:moveTo>
                  <a:lnTo>
                    <a:pt x="396" y="88"/>
                  </a:lnTo>
                  <a:lnTo>
                    <a:pt x="396" y="80"/>
                  </a:lnTo>
                  <a:lnTo>
                    <a:pt x="387" y="64"/>
                  </a:lnTo>
                  <a:lnTo>
                    <a:pt x="354" y="48"/>
                  </a:lnTo>
                  <a:lnTo>
                    <a:pt x="328" y="56"/>
                  </a:lnTo>
                  <a:lnTo>
                    <a:pt x="303" y="56"/>
                  </a:lnTo>
                  <a:lnTo>
                    <a:pt x="286" y="40"/>
                  </a:lnTo>
                  <a:lnTo>
                    <a:pt x="253" y="40"/>
                  </a:lnTo>
                  <a:lnTo>
                    <a:pt x="236" y="32"/>
                  </a:lnTo>
                  <a:lnTo>
                    <a:pt x="244" y="24"/>
                  </a:lnTo>
                  <a:lnTo>
                    <a:pt x="244" y="8"/>
                  </a:lnTo>
                  <a:lnTo>
                    <a:pt x="227" y="0"/>
                  </a:lnTo>
                  <a:lnTo>
                    <a:pt x="177" y="8"/>
                  </a:lnTo>
                  <a:lnTo>
                    <a:pt x="177" y="40"/>
                  </a:lnTo>
                  <a:lnTo>
                    <a:pt x="160" y="112"/>
                  </a:lnTo>
                  <a:lnTo>
                    <a:pt x="143" y="144"/>
                  </a:lnTo>
                  <a:lnTo>
                    <a:pt x="126" y="208"/>
                  </a:lnTo>
                  <a:lnTo>
                    <a:pt x="92" y="256"/>
                  </a:lnTo>
                  <a:lnTo>
                    <a:pt x="42" y="304"/>
                  </a:lnTo>
                  <a:lnTo>
                    <a:pt x="17" y="352"/>
                  </a:lnTo>
                  <a:lnTo>
                    <a:pt x="8" y="368"/>
                  </a:lnTo>
                  <a:lnTo>
                    <a:pt x="17" y="376"/>
                  </a:lnTo>
                  <a:lnTo>
                    <a:pt x="34" y="384"/>
                  </a:lnTo>
                  <a:lnTo>
                    <a:pt x="25" y="400"/>
                  </a:lnTo>
                  <a:lnTo>
                    <a:pt x="25" y="408"/>
                  </a:lnTo>
                  <a:lnTo>
                    <a:pt x="34" y="416"/>
                  </a:lnTo>
                  <a:lnTo>
                    <a:pt x="67" y="416"/>
                  </a:lnTo>
                  <a:lnTo>
                    <a:pt x="42" y="480"/>
                  </a:lnTo>
                  <a:lnTo>
                    <a:pt x="42" y="512"/>
                  </a:lnTo>
                  <a:lnTo>
                    <a:pt x="25" y="544"/>
                  </a:lnTo>
                  <a:lnTo>
                    <a:pt x="8" y="576"/>
                  </a:lnTo>
                  <a:lnTo>
                    <a:pt x="0" y="592"/>
                  </a:lnTo>
                  <a:lnTo>
                    <a:pt x="8" y="592"/>
                  </a:lnTo>
                  <a:lnTo>
                    <a:pt x="50" y="592"/>
                  </a:lnTo>
                  <a:lnTo>
                    <a:pt x="84" y="600"/>
                  </a:lnTo>
                  <a:lnTo>
                    <a:pt x="126" y="616"/>
                  </a:lnTo>
                  <a:lnTo>
                    <a:pt x="160" y="608"/>
                  </a:lnTo>
                  <a:lnTo>
                    <a:pt x="168" y="576"/>
                  </a:lnTo>
                  <a:lnTo>
                    <a:pt x="177" y="544"/>
                  </a:lnTo>
                  <a:lnTo>
                    <a:pt x="219" y="520"/>
                  </a:lnTo>
                  <a:lnTo>
                    <a:pt x="244" y="496"/>
                  </a:lnTo>
                  <a:lnTo>
                    <a:pt x="236" y="496"/>
                  </a:lnTo>
                  <a:lnTo>
                    <a:pt x="227" y="480"/>
                  </a:lnTo>
                  <a:lnTo>
                    <a:pt x="219" y="456"/>
                  </a:lnTo>
                  <a:lnTo>
                    <a:pt x="227" y="432"/>
                  </a:lnTo>
                  <a:lnTo>
                    <a:pt x="236" y="416"/>
                  </a:lnTo>
                  <a:lnTo>
                    <a:pt x="261" y="408"/>
                  </a:lnTo>
                  <a:lnTo>
                    <a:pt x="269" y="400"/>
                  </a:lnTo>
                  <a:lnTo>
                    <a:pt x="269" y="392"/>
                  </a:lnTo>
                  <a:lnTo>
                    <a:pt x="253" y="376"/>
                  </a:lnTo>
                  <a:lnTo>
                    <a:pt x="236" y="312"/>
                  </a:lnTo>
                  <a:lnTo>
                    <a:pt x="261" y="312"/>
                  </a:lnTo>
                  <a:lnTo>
                    <a:pt x="286" y="304"/>
                  </a:lnTo>
                  <a:lnTo>
                    <a:pt x="303" y="288"/>
                  </a:lnTo>
                  <a:lnTo>
                    <a:pt x="303" y="256"/>
                  </a:lnTo>
                  <a:lnTo>
                    <a:pt x="312" y="256"/>
                  </a:lnTo>
                  <a:lnTo>
                    <a:pt x="320" y="248"/>
                  </a:lnTo>
                  <a:lnTo>
                    <a:pt x="320" y="224"/>
                  </a:lnTo>
                  <a:lnTo>
                    <a:pt x="337" y="192"/>
                  </a:lnTo>
                  <a:lnTo>
                    <a:pt x="328" y="168"/>
                  </a:lnTo>
                  <a:lnTo>
                    <a:pt x="362" y="152"/>
                  </a:lnTo>
                  <a:lnTo>
                    <a:pt x="387" y="136"/>
                  </a:lnTo>
                  <a:lnTo>
                    <a:pt x="421" y="120"/>
                  </a:lnTo>
                  <a:lnTo>
                    <a:pt x="421" y="112"/>
                  </a:lnTo>
                  <a:lnTo>
                    <a:pt x="413" y="96"/>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089" name="Freeform 9"/>
            <p:cNvSpPr>
              <a:spLocks/>
            </p:cNvSpPr>
            <p:nvPr/>
          </p:nvSpPr>
          <p:spPr bwMode="auto">
            <a:xfrm>
              <a:off x="2117" y="1888"/>
              <a:ext cx="396" cy="408"/>
            </a:xfrm>
            <a:custGeom>
              <a:avLst/>
              <a:gdLst>
                <a:gd name="T0" fmla="*/ 363 w 396"/>
                <a:gd name="T1" fmla="*/ 160 h 408"/>
                <a:gd name="T2" fmla="*/ 354 w 396"/>
                <a:gd name="T3" fmla="*/ 136 h 408"/>
                <a:gd name="T4" fmla="*/ 329 w 396"/>
                <a:gd name="T5" fmla="*/ 120 h 408"/>
                <a:gd name="T6" fmla="*/ 295 w 396"/>
                <a:gd name="T7" fmla="*/ 144 h 408"/>
                <a:gd name="T8" fmla="*/ 262 w 396"/>
                <a:gd name="T9" fmla="*/ 96 h 408"/>
                <a:gd name="T10" fmla="*/ 278 w 396"/>
                <a:gd name="T11" fmla="*/ 80 h 408"/>
                <a:gd name="T12" fmla="*/ 278 w 396"/>
                <a:gd name="T13" fmla="*/ 64 h 408"/>
                <a:gd name="T14" fmla="*/ 312 w 396"/>
                <a:gd name="T15" fmla="*/ 64 h 408"/>
                <a:gd name="T16" fmla="*/ 321 w 396"/>
                <a:gd name="T17" fmla="*/ 48 h 408"/>
                <a:gd name="T18" fmla="*/ 329 w 396"/>
                <a:gd name="T19" fmla="*/ 32 h 408"/>
                <a:gd name="T20" fmla="*/ 346 w 396"/>
                <a:gd name="T21" fmla="*/ 24 h 408"/>
                <a:gd name="T22" fmla="*/ 354 w 396"/>
                <a:gd name="T23" fmla="*/ 0 h 408"/>
                <a:gd name="T24" fmla="*/ 329 w 396"/>
                <a:gd name="T25" fmla="*/ 0 h 408"/>
                <a:gd name="T26" fmla="*/ 304 w 396"/>
                <a:gd name="T27" fmla="*/ 8 h 408"/>
                <a:gd name="T28" fmla="*/ 262 w 396"/>
                <a:gd name="T29" fmla="*/ 8 h 408"/>
                <a:gd name="T30" fmla="*/ 253 w 396"/>
                <a:gd name="T31" fmla="*/ 32 h 408"/>
                <a:gd name="T32" fmla="*/ 219 w 396"/>
                <a:gd name="T33" fmla="*/ 56 h 408"/>
                <a:gd name="T34" fmla="*/ 219 w 396"/>
                <a:gd name="T35" fmla="*/ 80 h 408"/>
                <a:gd name="T36" fmla="*/ 186 w 396"/>
                <a:gd name="T37" fmla="*/ 96 h 408"/>
                <a:gd name="T38" fmla="*/ 127 w 396"/>
                <a:gd name="T39" fmla="*/ 72 h 408"/>
                <a:gd name="T40" fmla="*/ 93 w 396"/>
                <a:gd name="T41" fmla="*/ 104 h 408"/>
                <a:gd name="T42" fmla="*/ 110 w 396"/>
                <a:gd name="T43" fmla="*/ 136 h 408"/>
                <a:gd name="T44" fmla="*/ 76 w 396"/>
                <a:gd name="T45" fmla="*/ 160 h 408"/>
                <a:gd name="T46" fmla="*/ 110 w 396"/>
                <a:gd name="T47" fmla="*/ 192 h 408"/>
                <a:gd name="T48" fmla="*/ 152 w 396"/>
                <a:gd name="T49" fmla="*/ 208 h 408"/>
                <a:gd name="T50" fmla="*/ 144 w 396"/>
                <a:gd name="T51" fmla="*/ 224 h 408"/>
                <a:gd name="T52" fmla="*/ 118 w 396"/>
                <a:gd name="T53" fmla="*/ 224 h 408"/>
                <a:gd name="T54" fmla="*/ 102 w 396"/>
                <a:gd name="T55" fmla="*/ 256 h 408"/>
                <a:gd name="T56" fmla="*/ 51 w 396"/>
                <a:gd name="T57" fmla="*/ 272 h 408"/>
                <a:gd name="T58" fmla="*/ 51 w 396"/>
                <a:gd name="T59" fmla="*/ 304 h 408"/>
                <a:gd name="T60" fmla="*/ 9 w 396"/>
                <a:gd name="T61" fmla="*/ 312 h 408"/>
                <a:gd name="T62" fmla="*/ 26 w 396"/>
                <a:gd name="T63" fmla="*/ 328 h 408"/>
                <a:gd name="T64" fmla="*/ 0 w 396"/>
                <a:gd name="T65" fmla="*/ 368 h 408"/>
                <a:gd name="T66" fmla="*/ 26 w 396"/>
                <a:gd name="T67" fmla="*/ 376 h 408"/>
                <a:gd name="T68" fmla="*/ 26 w 396"/>
                <a:gd name="T69" fmla="*/ 400 h 408"/>
                <a:gd name="T70" fmla="*/ 59 w 396"/>
                <a:gd name="T71" fmla="*/ 408 h 408"/>
                <a:gd name="T72" fmla="*/ 160 w 396"/>
                <a:gd name="T73" fmla="*/ 408 h 408"/>
                <a:gd name="T74" fmla="*/ 228 w 396"/>
                <a:gd name="T75" fmla="*/ 376 h 408"/>
                <a:gd name="T76" fmla="*/ 287 w 396"/>
                <a:gd name="T77" fmla="*/ 376 h 408"/>
                <a:gd name="T78" fmla="*/ 329 w 396"/>
                <a:gd name="T79" fmla="*/ 392 h 408"/>
                <a:gd name="T80" fmla="*/ 329 w 396"/>
                <a:gd name="T81" fmla="*/ 360 h 408"/>
                <a:gd name="T82" fmla="*/ 354 w 396"/>
                <a:gd name="T83" fmla="*/ 328 h 408"/>
                <a:gd name="T84" fmla="*/ 371 w 396"/>
                <a:gd name="T85" fmla="*/ 304 h 408"/>
                <a:gd name="T86" fmla="*/ 388 w 396"/>
                <a:gd name="T87" fmla="*/ 232 h 408"/>
                <a:gd name="T88" fmla="*/ 380 w 396"/>
                <a:gd name="T89" fmla="*/ 208 h 408"/>
                <a:gd name="T90" fmla="*/ 371 w 396"/>
                <a:gd name="T91" fmla="*/ 176 h 408"/>
                <a:gd name="T92" fmla="*/ 396 w 396"/>
                <a:gd name="T93" fmla="*/ 168 h 408"/>
                <a:gd name="T94" fmla="*/ 380 w 396"/>
                <a:gd name="T95" fmla="*/ 160 h 408"/>
                <a:gd name="T96" fmla="*/ 363 w 396"/>
                <a:gd name="T97" fmla="*/ 160 h 40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96" h="408">
                  <a:moveTo>
                    <a:pt x="363" y="160"/>
                  </a:moveTo>
                  <a:lnTo>
                    <a:pt x="354" y="136"/>
                  </a:lnTo>
                  <a:lnTo>
                    <a:pt x="329" y="120"/>
                  </a:lnTo>
                  <a:lnTo>
                    <a:pt x="295" y="144"/>
                  </a:lnTo>
                  <a:lnTo>
                    <a:pt x="262" y="96"/>
                  </a:lnTo>
                  <a:lnTo>
                    <a:pt x="278" y="80"/>
                  </a:lnTo>
                  <a:lnTo>
                    <a:pt x="278" y="64"/>
                  </a:lnTo>
                  <a:lnTo>
                    <a:pt x="312" y="64"/>
                  </a:lnTo>
                  <a:lnTo>
                    <a:pt x="321" y="48"/>
                  </a:lnTo>
                  <a:lnTo>
                    <a:pt x="329" y="32"/>
                  </a:lnTo>
                  <a:lnTo>
                    <a:pt x="346" y="24"/>
                  </a:lnTo>
                  <a:lnTo>
                    <a:pt x="354" y="0"/>
                  </a:lnTo>
                  <a:lnTo>
                    <a:pt x="329" y="0"/>
                  </a:lnTo>
                  <a:lnTo>
                    <a:pt x="304" y="8"/>
                  </a:lnTo>
                  <a:lnTo>
                    <a:pt x="262" y="8"/>
                  </a:lnTo>
                  <a:lnTo>
                    <a:pt x="253" y="32"/>
                  </a:lnTo>
                  <a:lnTo>
                    <a:pt x="219" y="56"/>
                  </a:lnTo>
                  <a:lnTo>
                    <a:pt x="219" y="80"/>
                  </a:lnTo>
                  <a:lnTo>
                    <a:pt x="186" y="96"/>
                  </a:lnTo>
                  <a:lnTo>
                    <a:pt x="127" y="72"/>
                  </a:lnTo>
                  <a:lnTo>
                    <a:pt x="93" y="104"/>
                  </a:lnTo>
                  <a:lnTo>
                    <a:pt x="110" y="136"/>
                  </a:lnTo>
                  <a:lnTo>
                    <a:pt x="76" y="160"/>
                  </a:lnTo>
                  <a:lnTo>
                    <a:pt x="110" y="192"/>
                  </a:lnTo>
                  <a:lnTo>
                    <a:pt x="152" y="208"/>
                  </a:lnTo>
                  <a:lnTo>
                    <a:pt x="144" y="224"/>
                  </a:lnTo>
                  <a:lnTo>
                    <a:pt x="118" y="224"/>
                  </a:lnTo>
                  <a:lnTo>
                    <a:pt x="102" y="256"/>
                  </a:lnTo>
                  <a:lnTo>
                    <a:pt x="51" y="272"/>
                  </a:lnTo>
                  <a:lnTo>
                    <a:pt x="51" y="304"/>
                  </a:lnTo>
                  <a:lnTo>
                    <a:pt x="9" y="312"/>
                  </a:lnTo>
                  <a:lnTo>
                    <a:pt x="26" y="328"/>
                  </a:lnTo>
                  <a:lnTo>
                    <a:pt x="0" y="368"/>
                  </a:lnTo>
                  <a:lnTo>
                    <a:pt x="26" y="376"/>
                  </a:lnTo>
                  <a:lnTo>
                    <a:pt x="26" y="400"/>
                  </a:lnTo>
                  <a:lnTo>
                    <a:pt x="59" y="408"/>
                  </a:lnTo>
                  <a:lnTo>
                    <a:pt x="160" y="408"/>
                  </a:lnTo>
                  <a:lnTo>
                    <a:pt x="228" y="376"/>
                  </a:lnTo>
                  <a:lnTo>
                    <a:pt x="287" y="376"/>
                  </a:lnTo>
                  <a:lnTo>
                    <a:pt x="329" y="392"/>
                  </a:lnTo>
                  <a:lnTo>
                    <a:pt x="329" y="360"/>
                  </a:lnTo>
                  <a:lnTo>
                    <a:pt x="354" y="328"/>
                  </a:lnTo>
                  <a:lnTo>
                    <a:pt x="371" y="304"/>
                  </a:lnTo>
                  <a:lnTo>
                    <a:pt x="388" y="232"/>
                  </a:lnTo>
                  <a:lnTo>
                    <a:pt x="380" y="208"/>
                  </a:lnTo>
                  <a:lnTo>
                    <a:pt x="371" y="176"/>
                  </a:lnTo>
                  <a:lnTo>
                    <a:pt x="396" y="168"/>
                  </a:lnTo>
                  <a:lnTo>
                    <a:pt x="380" y="160"/>
                  </a:lnTo>
                  <a:lnTo>
                    <a:pt x="363" y="160"/>
                  </a:lnTo>
                  <a:close/>
                </a:path>
              </a:pathLst>
            </a:custGeom>
            <a:solidFill>
              <a:schemeClr val="bg1"/>
            </a:solidFill>
            <a:ln w="12700">
              <a:solidFill>
                <a:srgbClr val="000000"/>
              </a:solidFill>
              <a:prstDash val="solid"/>
              <a:round/>
              <a:headEnd/>
              <a:tailEnd/>
            </a:ln>
          </p:spPr>
          <p:txBody>
            <a:bodyPr/>
            <a:lstStyle/>
            <a:p>
              <a:endParaRPr lang="en-GB"/>
            </a:p>
          </p:txBody>
        </p:sp>
        <p:sp>
          <p:nvSpPr>
            <p:cNvPr id="3090" name="Freeform 10"/>
            <p:cNvSpPr>
              <a:spLocks/>
            </p:cNvSpPr>
            <p:nvPr/>
          </p:nvSpPr>
          <p:spPr bwMode="auto">
            <a:xfrm>
              <a:off x="2379" y="1912"/>
              <a:ext cx="202" cy="144"/>
            </a:xfrm>
            <a:custGeom>
              <a:avLst/>
              <a:gdLst>
                <a:gd name="T0" fmla="*/ 185 w 202"/>
                <a:gd name="T1" fmla="*/ 72 h 144"/>
                <a:gd name="T2" fmla="*/ 177 w 202"/>
                <a:gd name="T3" fmla="*/ 48 h 144"/>
                <a:gd name="T4" fmla="*/ 177 w 202"/>
                <a:gd name="T5" fmla="*/ 16 h 144"/>
                <a:gd name="T6" fmla="*/ 151 w 202"/>
                <a:gd name="T7" fmla="*/ 0 h 144"/>
                <a:gd name="T8" fmla="*/ 126 w 202"/>
                <a:gd name="T9" fmla="*/ 0 h 144"/>
                <a:gd name="T10" fmla="*/ 109 w 202"/>
                <a:gd name="T11" fmla="*/ 0 h 144"/>
                <a:gd name="T12" fmla="*/ 84 w 202"/>
                <a:gd name="T13" fmla="*/ 0 h 144"/>
                <a:gd name="T14" fmla="*/ 84 w 202"/>
                <a:gd name="T15" fmla="*/ 8 h 144"/>
                <a:gd name="T16" fmla="*/ 84 w 202"/>
                <a:gd name="T17" fmla="*/ 0 h 144"/>
                <a:gd name="T18" fmla="*/ 67 w 202"/>
                <a:gd name="T19" fmla="*/ 8 h 144"/>
                <a:gd name="T20" fmla="*/ 59 w 202"/>
                <a:gd name="T21" fmla="*/ 24 h 144"/>
                <a:gd name="T22" fmla="*/ 50 w 202"/>
                <a:gd name="T23" fmla="*/ 40 h 144"/>
                <a:gd name="T24" fmla="*/ 16 w 202"/>
                <a:gd name="T25" fmla="*/ 40 h 144"/>
                <a:gd name="T26" fmla="*/ 16 w 202"/>
                <a:gd name="T27" fmla="*/ 56 h 144"/>
                <a:gd name="T28" fmla="*/ 0 w 202"/>
                <a:gd name="T29" fmla="*/ 72 h 144"/>
                <a:gd name="T30" fmla="*/ 33 w 202"/>
                <a:gd name="T31" fmla="*/ 120 h 144"/>
                <a:gd name="T32" fmla="*/ 67 w 202"/>
                <a:gd name="T33" fmla="*/ 96 h 144"/>
                <a:gd name="T34" fmla="*/ 92 w 202"/>
                <a:gd name="T35" fmla="*/ 112 h 144"/>
                <a:gd name="T36" fmla="*/ 101 w 202"/>
                <a:gd name="T37" fmla="*/ 136 h 144"/>
                <a:gd name="T38" fmla="*/ 118 w 202"/>
                <a:gd name="T39" fmla="*/ 136 h 144"/>
                <a:gd name="T40" fmla="*/ 134 w 202"/>
                <a:gd name="T41" fmla="*/ 144 h 144"/>
                <a:gd name="T42" fmla="*/ 143 w 202"/>
                <a:gd name="T43" fmla="*/ 144 h 144"/>
                <a:gd name="T44" fmla="*/ 168 w 202"/>
                <a:gd name="T45" fmla="*/ 128 h 144"/>
                <a:gd name="T46" fmla="*/ 193 w 202"/>
                <a:gd name="T47" fmla="*/ 120 h 144"/>
                <a:gd name="T48" fmla="*/ 202 w 202"/>
                <a:gd name="T49" fmla="*/ 88 h 144"/>
                <a:gd name="T50" fmla="*/ 185 w 202"/>
                <a:gd name="T51" fmla="*/ 72 h 14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02" h="144">
                  <a:moveTo>
                    <a:pt x="185" y="72"/>
                  </a:moveTo>
                  <a:lnTo>
                    <a:pt x="177" y="48"/>
                  </a:lnTo>
                  <a:lnTo>
                    <a:pt x="177" y="16"/>
                  </a:lnTo>
                  <a:lnTo>
                    <a:pt x="151" y="0"/>
                  </a:lnTo>
                  <a:lnTo>
                    <a:pt x="126" y="0"/>
                  </a:lnTo>
                  <a:lnTo>
                    <a:pt x="109" y="0"/>
                  </a:lnTo>
                  <a:lnTo>
                    <a:pt x="84" y="0"/>
                  </a:lnTo>
                  <a:lnTo>
                    <a:pt x="84" y="8"/>
                  </a:lnTo>
                  <a:lnTo>
                    <a:pt x="84" y="0"/>
                  </a:lnTo>
                  <a:lnTo>
                    <a:pt x="67" y="8"/>
                  </a:lnTo>
                  <a:lnTo>
                    <a:pt x="59" y="24"/>
                  </a:lnTo>
                  <a:lnTo>
                    <a:pt x="50" y="40"/>
                  </a:lnTo>
                  <a:lnTo>
                    <a:pt x="16" y="40"/>
                  </a:lnTo>
                  <a:lnTo>
                    <a:pt x="16" y="56"/>
                  </a:lnTo>
                  <a:lnTo>
                    <a:pt x="0" y="72"/>
                  </a:lnTo>
                  <a:lnTo>
                    <a:pt x="33" y="120"/>
                  </a:lnTo>
                  <a:lnTo>
                    <a:pt x="67" y="96"/>
                  </a:lnTo>
                  <a:lnTo>
                    <a:pt x="92" y="112"/>
                  </a:lnTo>
                  <a:lnTo>
                    <a:pt x="101" y="136"/>
                  </a:lnTo>
                  <a:lnTo>
                    <a:pt x="118" y="136"/>
                  </a:lnTo>
                  <a:lnTo>
                    <a:pt x="134" y="144"/>
                  </a:lnTo>
                  <a:lnTo>
                    <a:pt x="143" y="144"/>
                  </a:lnTo>
                  <a:lnTo>
                    <a:pt x="168" y="128"/>
                  </a:lnTo>
                  <a:lnTo>
                    <a:pt x="193" y="120"/>
                  </a:lnTo>
                  <a:lnTo>
                    <a:pt x="202" y="88"/>
                  </a:lnTo>
                  <a:lnTo>
                    <a:pt x="185" y="72"/>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091" name="Freeform 11"/>
            <p:cNvSpPr>
              <a:spLocks/>
            </p:cNvSpPr>
            <p:nvPr/>
          </p:nvSpPr>
          <p:spPr bwMode="auto">
            <a:xfrm>
              <a:off x="2429" y="1536"/>
              <a:ext cx="666" cy="1016"/>
            </a:xfrm>
            <a:custGeom>
              <a:avLst/>
              <a:gdLst>
                <a:gd name="T0" fmla="*/ 337 w 666"/>
                <a:gd name="T1" fmla="*/ 96 h 1016"/>
                <a:gd name="T2" fmla="*/ 421 w 666"/>
                <a:gd name="T3" fmla="*/ 24 h 1016"/>
                <a:gd name="T4" fmla="*/ 270 w 666"/>
                <a:gd name="T5" fmla="*/ 24 h 1016"/>
                <a:gd name="T6" fmla="*/ 253 w 666"/>
                <a:gd name="T7" fmla="*/ 80 h 1016"/>
                <a:gd name="T8" fmla="*/ 202 w 666"/>
                <a:gd name="T9" fmla="*/ 136 h 1016"/>
                <a:gd name="T10" fmla="*/ 169 w 666"/>
                <a:gd name="T11" fmla="*/ 200 h 1016"/>
                <a:gd name="T12" fmla="*/ 202 w 666"/>
                <a:gd name="T13" fmla="*/ 232 h 1016"/>
                <a:gd name="T14" fmla="*/ 169 w 666"/>
                <a:gd name="T15" fmla="*/ 320 h 1016"/>
                <a:gd name="T16" fmla="*/ 186 w 666"/>
                <a:gd name="T17" fmla="*/ 344 h 1016"/>
                <a:gd name="T18" fmla="*/ 228 w 666"/>
                <a:gd name="T19" fmla="*/ 320 h 1016"/>
                <a:gd name="T20" fmla="*/ 186 w 666"/>
                <a:gd name="T21" fmla="*/ 424 h 1016"/>
                <a:gd name="T22" fmla="*/ 236 w 666"/>
                <a:gd name="T23" fmla="*/ 464 h 1016"/>
                <a:gd name="T24" fmla="*/ 303 w 666"/>
                <a:gd name="T25" fmla="*/ 448 h 1016"/>
                <a:gd name="T26" fmla="*/ 287 w 666"/>
                <a:gd name="T27" fmla="*/ 496 h 1016"/>
                <a:gd name="T28" fmla="*/ 329 w 666"/>
                <a:gd name="T29" fmla="*/ 576 h 1016"/>
                <a:gd name="T30" fmla="*/ 295 w 666"/>
                <a:gd name="T31" fmla="*/ 648 h 1016"/>
                <a:gd name="T32" fmla="*/ 202 w 666"/>
                <a:gd name="T33" fmla="*/ 624 h 1016"/>
                <a:gd name="T34" fmla="*/ 160 w 666"/>
                <a:gd name="T35" fmla="*/ 680 h 1016"/>
                <a:gd name="T36" fmla="*/ 211 w 666"/>
                <a:gd name="T37" fmla="*/ 744 h 1016"/>
                <a:gd name="T38" fmla="*/ 101 w 666"/>
                <a:gd name="T39" fmla="*/ 776 h 1016"/>
                <a:gd name="T40" fmla="*/ 101 w 666"/>
                <a:gd name="T41" fmla="*/ 808 h 1016"/>
                <a:gd name="T42" fmla="*/ 169 w 666"/>
                <a:gd name="T43" fmla="*/ 824 h 1016"/>
                <a:gd name="T44" fmla="*/ 219 w 666"/>
                <a:gd name="T45" fmla="*/ 864 h 1016"/>
                <a:gd name="T46" fmla="*/ 295 w 666"/>
                <a:gd name="T47" fmla="*/ 848 h 1016"/>
                <a:gd name="T48" fmla="*/ 228 w 666"/>
                <a:gd name="T49" fmla="*/ 896 h 1016"/>
                <a:gd name="T50" fmla="*/ 127 w 666"/>
                <a:gd name="T51" fmla="*/ 904 h 1016"/>
                <a:gd name="T52" fmla="*/ 0 w 666"/>
                <a:gd name="T53" fmla="*/ 984 h 1016"/>
                <a:gd name="T54" fmla="*/ 51 w 666"/>
                <a:gd name="T55" fmla="*/ 1016 h 1016"/>
                <a:gd name="T56" fmla="*/ 93 w 666"/>
                <a:gd name="T57" fmla="*/ 976 h 1016"/>
                <a:gd name="T58" fmla="*/ 219 w 666"/>
                <a:gd name="T59" fmla="*/ 960 h 1016"/>
                <a:gd name="T60" fmla="*/ 337 w 666"/>
                <a:gd name="T61" fmla="*/ 984 h 1016"/>
                <a:gd name="T62" fmla="*/ 421 w 666"/>
                <a:gd name="T63" fmla="*/ 968 h 1016"/>
                <a:gd name="T64" fmla="*/ 573 w 666"/>
                <a:gd name="T65" fmla="*/ 968 h 1016"/>
                <a:gd name="T66" fmla="*/ 624 w 666"/>
                <a:gd name="T67" fmla="*/ 928 h 1016"/>
                <a:gd name="T68" fmla="*/ 590 w 666"/>
                <a:gd name="T69" fmla="*/ 872 h 1016"/>
                <a:gd name="T70" fmla="*/ 649 w 666"/>
                <a:gd name="T71" fmla="*/ 840 h 1016"/>
                <a:gd name="T72" fmla="*/ 666 w 666"/>
                <a:gd name="T73" fmla="*/ 760 h 1016"/>
                <a:gd name="T74" fmla="*/ 539 w 666"/>
                <a:gd name="T75" fmla="*/ 728 h 1016"/>
                <a:gd name="T76" fmla="*/ 523 w 666"/>
                <a:gd name="T77" fmla="*/ 632 h 1016"/>
                <a:gd name="T78" fmla="*/ 539 w 666"/>
                <a:gd name="T79" fmla="*/ 576 h 1016"/>
                <a:gd name="T80" fmla="*/ 480 w 666"/>
                <a:gd name="T81" fmla="*/ 512 h 1016"/>
                <a:gd name="T82" fmla="*/ 455 w 666"/>
                <a:gd name="T83" fmla="*/ 392 h 1016"/>
                <a:gd name="T84" fmla="*/ 413 w 666"/>
                <a:gd name="T85" fmla="*/ 344 h 1016"/>
                <a:gd name="T86" fmla="*/ 337 w 666"/>
                <a:gd name="T87" fmla="*/ 320 h 1016"/>
                <a:gd name="T88" fmla="*/ 388 w 666"/>
                <a:gd name="T89" fmla="*/ 280 h 1016"/>
                <a:gd name="T90" fmla="*/ 447 w 666"/>
                <a:gd name="T91" fmla="*/ 224 h 1016"/>
                <a:gd name="T92" fmla="*/ 489 w 666"/>
                <a:gd name="T93" fmla="*/ 144 h 1016"/>
                <a:gd name="T94" fmla="*/ 379 w 666"/>
                <a:gd name="T95" fmla="*/ 120 h 10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66" h="1016">
                  <a:moveTo>
                    <a:pt x="329" y="128"/>
                  </a:moveTo>
                  <a:lnTo>
                    <a:pt x="354" y="104"/>
                  </a:lnTo>
                  <a:lnTo>
                    <a:pt x="337" y="96"/>
                  </a:lnTo>
                  <a:lnTo>
                    <a:pt x="388" y="64"/>
                  </a:lnTo>
                  <a:lnTo>
                    <a:pt x="413" y="56"/>
                  </a:lnTo>
                  <a:lnTo>
                    <a:pt x="421" y="24"/>
                  </a:lnTo>
                  <a:lnTo>
                    <a:pt x="320" y="16"/>
                  </a:lnTo>
                  <a:lnTo>
                    <a:pt x="287" y="0"/>
                  </a:lnTo>
                  <a:lnTo>
                    <a:pt x="270" y="24"/>
                  </a:lnTo>
                  <a:lnTo>
                    <a:pt x="253" y="40"/>
                  </a:lnTo>
                  <a:lnTo>
                    <a:pt x="245" y="56"/>
                  </a:lnTo>
                  <a:lnTo>
                    <a:pt x="253" y="80"/>
                  </a:lnTo>
                  <a:lnTo>
                    <a:pt x="219" y="88"/>
                  </a:lnTo>
                  <a:lnTo>
                    <a:pt x="202" y="104"/>
                  </a:lnTo>
                  <a:lnTo>
                    <a:pt x="202" y="136"/>
                  </a:lnTo>
                  <a:lnTo>
                    <a:pt x="202" y="160"/>
                  </a:lnTo>
                  <a:lnTo>
                    <a:pt x="186" y="184"/>
                  </a:lnTo>
                  <a:lnTo>
                    <a:pt x="169" y="200"/>
                  </a:lnTo>
                  <a:lnTo>
                    <a:pt x="135" y="248"/>
                  </a:lnTo>
                  <a:lnTo>
                    <a:pt x="160" y="256"/>
                  </a:lnTo>
                  <a:lnTo>
                    <a:pt x="202" y="232"/>
                  </a:lnTo>
                  <a:lnTo>
                    <a:pt x="186" y="264"/>
                  </a:lnTo>
                  <a:lnTo>
                    <a:pt x="177" y="296"/>
                  </a:lnTo>
                  <a:lnTo>
                    <a:pt x="169" y="320"/>
                  </a:lnTo>
                  <a:lnTo>
                    <a:pt x="143" y="376"/>
                  </a:lnTo>
                  <a:lnTo>
                    <a:pt x="169" y="376"/>
                  </a:lnTo>
                  <a:lnTo>
                    <a:pt x="186" y="344"/>
                  </a:lnTo>
                  <a:lnTo>
                    <a:pt x="202" y="304"/>
                  </a:lnTo>
                  <a:lnTo>
                    <a:pt x="211" y="328"/>
                  </a:lnTo>
                  <a:lnTo>
                    <a:pt x="228" y="320"/>
                  </a:lnTo>
                  <a:lnTo>
                    <a:pt x="219" y="344"/>
                  </a:lnTo>
                  <a:lnTo>
                    <a:pt x="228" y="360"/>
                  </a:lnTo>
                  <a:lnTo>
                    <a:pt x="186" y="424"/>
                  </a:lnTo>
                  <a:lnTo>
                    <a:pt x="194" y="472"/>
                  </a:lnTo>
                  <a:lnTo>
                    <a:pt x="202" y="440"/>
                  </a:lnTo>
                  <a:lnTo>
                    <a:pt x="236" y="464"/>
                  </a:lnTo>
                  <a:lnTo>
                    <a:pt x="253" y="456"/>
                  </a:lnTo>
                  <a:lnTo>
                    <a:pt x="278" y="464"/>
                  </a:lnTo>
                  <a:lnTo>
                    <a:pt x="303" y="448"/>
                  </a:lnTo>
                  <a:lnTo>
                    <a:pt x="329" y="456"/>
                  </a:lnTo>
                  <a:lnTo>
                    <a:pt x="295" y="480"/>
                  </a:lnTo>
                  <a:lnTo>
                    <a:pt x="287" y="496"/>
                  </a:lnTo>
                  <a:lnTo>
                    <a:pt x="312" y="544"/>
                  </a:lnTo>
                  <a:lnTo>
                    <a:pt x="329" y="544"/>
                  </a:lnTo>
                  <a:lnTo>
                    <a:pt x="329" y="576"/>
                  </a:lnTo>
                  <a:lnTo>
                    <a:pt x="320" y="576"/>
                  </a:lnTo>
                  <a:lnTo>
                    <a:pt x="312" y="632"/>
                  </a:lnTo>
                  <a:lnTo>
                    <a:pt x="295" y="648"/>
                  </a:lnTo>
                  <a:lnTo>
                    <a:pt x="287" y="640"/>
                  </a:lnTo>
                  <a:lnTo>
                    <a:pt x="236" y="640"/>
                  </a:lnTo>
                  <a:lnTo>
                    <a:pt x="202" y="624"/>
                  </a:lnTo>
                  <a:lnTo>
                    <a:pt x="186" y="632"/>
                  </a:lnTo>
                  <a:lnTo>
                    <a:pt x="202" y="648"/>
                  </a:lnTo>
                  <a:lnTo>
                    <a:pt x="160" y="680"/>
                  </a:lnTo>
                  <a:lnTo>
                    <a:pt x="177" y="688"/>
                  </a:lnTo>
                  <a:lnTo>
                    <a:pt x="202" y="680"/>
                  </a:lnTo>
                  <a:lnTo>
                    <a:pt x="211" y="744"/>
                  </a:lnTo>
                  <a:lnTo>
                    <a:pt x="169" y="760"/>
                  </a:lnTo>
                  <a:lnTo>
                    <a:pt x="143" y="768"/>
                  </a:lnTo>
                  <a:lnTo>
                    <a:pt x="101" y="776"/>
                  </a:lnTo>
                  <a:lnTo>
                    <a:pt x="84" y="784"/>
                  </a:lnTo>
                  <a:lnTo>
                    <a:pt x="93" y="792"/>
                  </a:lnTo>
                  <a:lnTo>
                    <a:pt x="101" y="808"/>
                  </a:lnTo>
                  <a:lnTo>
                    <a:pt x="135" y="824"/>
                  </a:lnTo>
                  <a:lnTo>
                    <a:pt x="152" y="808"/>
                  </a:lnTo>
                  <a:lnTo>
                    <a:pt x="169" y="824"/>
                  </a:lnTo>
                  <a:lnTo>
                    <a:pt x="160" y="840"/>
                  </a:lnTo>
                  <a:lnTo>
                    <a:pt x="194" y="840"/>
                  </a:lnTo>
                  <a:lnTo>
                    <a:pt x="219" y="864"/>
                  </a:lnTo>
                  <a:lnTo>
                    <a:pt x="261" y="864"/>
                  </a:lnTo>
                  <a:lnTo>
                    <a:pt x="278" y="856"/>
                  </a:lnTo>
                  <a:lnTo>
                    <a:pt x="295" y="848"/>
                  </a:lnTo>
                  <a:lnTo>
                    <a:pt x="270" y="872"/>
                  </a:lnTo>
                  <a:lnTo>
                    <a:pt x="261" y="888"/>
                  </a:lnTo>
                  <a:lnTo>
                    <a:pt x="228" y="896"/>
                  </a:lnTo>
                  <a:lnTo>
                    <a:pt x="160" y="888"/>
                  </a:lnTo>
                  <a:lnTo>
                    <a:pt x="152" y="896"/>
                  </a:lnTo>
                  <a:lnTo>
                    <a:pt x="127" y="904"/>
                  </a:lnTo>
                  <a:lnTo>
                    <a:pt x="110" y="928"/>
                  </a:lnTo>
                  <a:lnTo>
                    <a:pt x="42" y="976"/>
                  </a:lnTo>
                  <a:lnTo>
                    <a:pt x="0" y="984"/>
                  </a:lnTo>
                  <a:lnTo>
                    <a:pt x="9" y="992"/>
                  </a:lnTo>
                  <a:lnTo>
                    <a:pt x="34" y="992"/>
                  </a:lnTo>
                  <a:lnTo>
                    <a:pt x="51" y="1016"/>
                  </a:lnTo>
                  <a:lnTo>
                    <a:pt x="68" y="1008"/>
                  </a:lnTo>
                  <a:lnTo>
                    <a:pt x="68" y="992"/>
                  </a:lnTo>
                  <a:lnTo>
                    <a:pt x="93" y="976"/>
                  </a:lnTo>
                  <a:lnTo>
                    <a:pt x="143" y="976"/>
                  </a:lnTo>
                  <a:lnTo>
                    <a:pt x="169" y="1008"/>
                  </a:lnTo>
                  <a:lnTo>
                    <a:pt x="219" y="960"/>
                  </a:lnTo>
                  <a:lnTo>
                    <a:pt x="261" y="952"/>
                  </a:lnTo>
                  <a:lnTo>
                    <a:pt x="295" y="976"/>
                  </a:lnTo>
                  <a:lnTo>
                    <a:pt x="337" y="984"/>
                  </a:lnTo>
                  <a:lnTo>
                    <a:pt x="346" y="968"/>
                  </a:lnTo>
                  <a:lnTo>
                    <a:pt x="388" y="968"/>
                  </a:lnTo>
                  <a:lnTo>
                    <a:pt x="421" y="968"/>
                  </a:lnTo>
                  <a:lnTo>
                    <a:pt x="472" y="968"/>
                  </a:lnTo>
                  <a:lnTo>
                    <a:pt x="506" y="984"/>
                  </a:lnTo>
                  <a:lnTo>
                    <a:pt x="573" y="968"/>
                  </a:lnTo>
                  <a:lnTo>
                    <a:pt x="590" y="952"/>
                  </a:lnTo>
                  <a:lnTo>
                    <a:pt x="624" y="952"/>
                  </a:lnTo>
                  <a:lnTo>
                    <a:pt x="624" y="928"/>
                  </a:lnTo>
                  <a:lnTo>
                    <a:pt x="565" y="912"/>
                  </a:lnTo>
                  <a:lnTo>
                    <a:pt x="590" y="896"/>
                  </a:lnTo>
                  <a:lnTo>
                    <a:pt x="590" y="872"/>
                  </a:lnTo>
                  <a:lnTo>
                    <a:pt x="624" y="872"/>
                  </a:lnTo>
                  <a:lnTo>
                    <a:pt x="624" y="856"/>
                  </a:lnTo>
                  <a:lnTo>
                    <a:pt x="649" y="840"/>
                  </a:lnTo>
                  <a:lnTo>
                    <a:pt x="657" y="816"/>
                  </a:lnTo>
                  <a:lnTo>
                    <a:pt x="666" y="800"/>
                  </a:lnTo>
                  <a:lnTo>
                    <a:pt x="666" y="760"/>
                  </a:lnTo>
                  <a:lnTo>
                    <a:pt x="582" y="728"/>
                  </a:lnTo>
                  <a:lnTo>
                    <a:pt x="565" y="744"/>
                  </a:lnTo>
                  <a:lnTo>
                    <a:pt x="539" y="728"/>
                  </a:lnTo>
                  <a:lnTo>
                    <a:pt x="573" y="704"/>
                  </a:lnTo>
                  <a:lnTo>
                    <a:pt x="556" y="656"/>
                  </a:lnTo>
                  <a:lnTo>
                    <a:pt x="523" y="632"/>
                  </a:lnTo>
                  <a:lnTo>
                    <a:pt x="548" y="632"/>
                  </a:lnTo>
                  <a:lnTo>
                    <a:pt x="539" y="592"/>
                  </a:lnTo>
                  <a:lnTo>
                    <a:pt x="539" y="576"/>
                  </a:lnTo>
                  <a:lnTo>
                    <a:pt x="531" y="560"/>
                  </a:lnTo>
                  <a:lnTo>
                    <a:pt x="523" y="536"/>
                  </a:lnTo>
                  <a:lnTo>
                    <a:pt x="480" y="512"/>
                  </a:lnTo>
                  <a:lnTo>
                    <a:pt x="472" y="480"/>
                  </a:lnTo>
                  <a:lnTo>
                    <a:pt x="455" y="440"/>
                  </a:lnTo>
                  <a:lnTo>
                    <a:pt x="455" y="392"/>
                  </a:lnTo>
                  <a:lnTo>
                    <a:pt x="447" y="376"/>
                  </a:lnTo>
                  <a:lnTo>
                    <a:pt x="421" y="352"/>
                  </a:lnTo>
                  <a:lnTo>
                    <a:pt x="413" y="344"/>
                  </a:lnTo>
                  <a:lnTo>
                    <a:pt x="396" y="328"/>
                  </a:lnTo>
                  <a:lnTo>
                    <a:pt x="362" y="328"/>
                  </a:lnTo>
                  <a:lnTo>
                    <a:pt x="337" y="320"/>
                  </a:lnTo>
                  <a:lnTo>
                    <a:pt x="371" y="312"/>
                  </a:lnTo>
                  <a:lnTo>
                    <a:pt x="396" y="304"/>
                  </a:lnTo>
                  <a:lnTo>
                    <a:pt x="388" y="280"/>
                  </a:lnTo>
                  <a:lnTo>
                    <a:pt x="421" y="264"/>
                  </a:lnTo>
                  <a:lnTo>
                    <a:pt x="421" y="248"/>
                  </a:lnTo>
                  <a:lnTo>
                    <a:pt x="447" y="224"/>
                  </a:lnTo>
                  <a:lnTo>
                    <a:pt x="455" y="192"/>
                  </a:lnTo>
                  <a:lnTo>
                    <a:pt x="489" y="168"/>
                  </a:lnTo>
                  <a:lnTo>
                    <a:pt x="489" y="144"/>
                  </a:lnTo>
                  <a:lnTo>
                    <a:pt x="447" y="144"/>
                  </a:lnTo>
                  <a:lnTo>
                    <a:pt x="430" y="128"/>
                  </a:lnTo>
                  <a:lnTo>
                    <a:pt x="379" y="120"/>
                  </a:lnTo>
                  <a:lnTo>
                    <a:pt x="329" y="128"/>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092" name="Freeform 12"/>
            <p:cNvSpPr>
              <a:spLocks/>
            </p:cNvSpPr>
            <p:nvPr/>
          </p:nvSpPr>
          <p:spPr bwMode="auto">
            <a:xfrm>
              <a:off x="2379" y="1912"/>
              <a:ext cx="202" cy="144"/>
            </a:xfrm>
            <a:custGeom>
              <a:avLst/>
              <a:gdLst>
                <a:gd name="T0" fmla="*/ 185 w 202"/>
                <a:gd name="T1" fmla="*/ 72 h 144"/>
                <a:gd name="T2" fmla="*/ 177 w 202"/>
                <a:gd name="T3" fmla="*/ 48 h 144"/>
                <a:gd name="T4" fmla="*/ 177 w 202"/>
                <a:gd name="T5" fmla="*/ 16 h 144"/>
                <a:gd name="T6" fmla="*/ 151 w 202"/>
                <a:gd name="T7" fmla="*/ 0 h 144"/>
                <a:gd name="T8" fmla="*/ 126 w 202"/>
                <a:gd name="T9" fmla="*/ 0 h 144"/>
                <a:gd name="T10" fmla="*/ 109 w 202"/>
                <a:gd name="T11" fmla="*/ 0 h 144"/>
                <a:gd name="T12" fmla="*/ 84 w 202"/>
                <a:gd name="T13" fmla="*/ 0 h 144"/>
                <a:gd name="T14" fmla="*/ 84 w 202"/>
                <a:gd name="T15" fmla="*/ 8 h 144"/>
                <a:gd name="T16" fmla="*/ 84 w 202"/>
                <a:gd name="T17" fmla="*/ 0 h 144"/>
                <a:gd name="T18" fmla="*/ 67 w 202"/>
                <a:gd name="T19" fmla="*/ 8 h 144"/>
                <a:gd name="T20" fmla="*/ 59 w 202"/>
                <a:gd name="T21" fmla="*/ 24 h 144"/>
                <a:gd name="T22" fmla="*/ 50 w 202"/>
                <a:gd name="T23" fmla="*/ 40 h 144"/>
                <a:gd name="T24" fmla="*/ 16 w 202"/>
                <a:gd name="T25" fmla="*/ 40 h 144"/>
                <a:gd name="T26" fmla="*/ 16 w 202"/>
                <a:gd name="T27" fmla="*/ 56 h 144"/>
                <a:gd name="T28" fmla="*/ 0 w 202"/>
                <a:gd name="T29" fmla="*/ 72 h 144"/>
                <a:gd name="T30" fmla="*/ 33 w 202"/>
                <a:gd name="T31" fmla="*/ 120 h 144"/>
                <a:gd name="T32" fmla="*/ 67 w 202"/>
                <a:gd name="T33" fmla="*/ 96 h 144"/>
                <a:gd name="T34" fmla="*/ 92 w 202"/>
                <a:gd name="T35" fmla="*/ 112 h 144"/>
                <a:gd name="T36" fmla="*/ 101 w 202"/>
                <a:gd name="T37" fmla="*/ 136 h 144"/>
                <a:gd name="T38" fmla="*/ 118 w 202"/>
                <a:gd name="T39" fmla="*/ 136 h 144"/>
                <a:gd name="T40" fmla="*/ 134 w 202"/>
                <a:gd name="T41" fmla="*/ 144 h 144"/>
                <a:gd name="T42" fmla="*/ 143 w 202"/>
                <a:gd name="T43" fmla="*/ 144 h 144"/>
                <a:gd name="T44" fmla="*/ 143 w 202"/>
                <a:gd name="T45" fmla="*/ 144 h 144"/>
                <a:gd name="T46" fmla="*/ 168 w 202"/>
                <a:gd name="T47" fmla="*/ 128 h 144"/>
                <a:gd name="T48" fmla="*/ 193 w 202"/>
                <a:gd name="T49" fmla="*/ 120 h 144"/>
                <a:gd name="T50" fmla="*/ 202 w 202"/>
                <a:gd name="T51" fmla="*/ 88 h 144"/>
                <a:gd name="T52" fmla="*/ 185 w 202"/>
                <a:gd name="T53" fmla="*/ 72 h 1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02" h="144">
                  <a:moveTo>
                    <a:pt x="185" y="72"/>
                  </a:moveTo>
                  <a:lnTo>
                    <a:pt x="177" y="48"/>
                  </a:lnTo>
                  <a:lnTo>
                    <a:pt x="177" y="16"/>
                  </a:lnTo>
                  <a:lnTo>
                    <a:pt x="151" y="0"/>
                  </a:lnTo>
                  <a:lnTo>
                    <a:pt x="126" y="0"/>
                  </a:lnTo>
                  <a:lnTo>
                    <a:pt x="109" y="0"/>
                  </a:lnTo>
                  <a:lnTo>
                    <a:pt x="84" y="0"/>
                  </a:lnTo>
                  <a:lnTo>
                    <a:pt x="84" y="8"/>
                  </a:lnTo>
                  <a:lnTo>
                    <a:pt x="84" y="0"/>
                  </a:lnTo>
                  <a:lnTo>
                    <a:pt x="67" y="8"/>
                  </a:lnTo>
                  <a:lnTo>
                    <a:pt x="59" y="24"/>
                  </a:lnTo>
                  <a:lnTo>
                    <a:pt x="50" y="40"/>
                  </a:lnTo>
                  <a:lnTo>
                    <a:pt x="16" y="40"/>
                  </a:lnTo>
                  <a:lnTo>
                    <a:pt x="16" y="56"/>
                  </a:lnTo>
                  <a:lnTo>
                    <a:pt x="0" y="72"/>
                  </a:lnTo>
                  <a:lnTo>
                    <a:pt x="33" y="120"/>
                  </a:lnTo>
                  <a:lnTo>
                    <a:pt x="67" y="96"/>
                  </a:lnTo>
                  <a:lnTo>
                    <a:pt x="92" y="112"/>
                  </a:lnTo>
                  <a:lnTo>
                    <a:pt x="101" y="136"/>
                  </a:lnTo>
                  <a:lnTo>
                    <a:pt x="118" y="136"/>
                  </a:lnTo>
                  <a:lnTo>
                    <a:pt x="134" y="144"/>
                  </a:lnTo>
                  <a:lnTo>
                    <a:pt x="143" y="144"/>
                  </a:lnTo>
                  <a:lnTo>
                    <a:pt x="168" y="128"/>
                  </a:lnTo>
                  <a:lnTo>
                    <a:pt x="193" y="120"/>
                  </a:lnTo>
                  <a:lnTo>
                    <a:pt x="202" y="88"/>
                  </a:lnTo>
                  <a:lnTo>
                    <a:pt x="185" y="72"/>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093" name="Freeform 13"/>
            <p:cNvSpPr>
              <a:spLocks/>
            </p:cNvSpPr>
            <p:nvPr/>
          </p:nvSpPr>
          <p:spPr bwMode="auto">
            <a:xfrm>
              <a:off x="2429" y="1536"/>
              <a:ext cx="666" cy="1016"/>
            </a:xfrm>
            <a:custGeom>
              <a:avLst/>
              <a:gdLst>
                <a:gd name="T0" fmla="*/ 337 w 666"/>
                <a:gd name="T1" fmla="*/ 96 h 1016"/>
                <a:gd name="T2" fmla="*/ 421 w 666"/>
                <a:gd name="T3" fmla="*/ 24 h 1016"/>
                <a:gd name="T4" fmla="*/ 270 w 666"/>
                <a:gd name="T5" fmla="*/ 24 h 1016"/>
                <a:gd name="T6" fmla="*/ 253 w 666"/>
                <a:gd name="T7" fmla="*/ 80 h 1016"/>
                <a:gd name="T8" fmla="*/ 202 w 666"/>
                <a:gd name="T9" fmla="*/ 136 h 1016"/>
                <a:gd name="T10" fmla="*/ 169 w 666"/>
                <a:gd name="T11" fmla="*/ 200 h 1016"/>
                <a:gd name="T12" fmla="*/ 202 w 666"/>
                <a:gd name="T13" fmla="*/ 232 h 1016"/>
                <a:gd name="T14" fmla="*/ 169 w 666"/>
                <a:gd name="T15" fmla="*/ 320 h 1016"/>
                <a:gd name="T16" fmla="*/ 186 w 666"/>
                <a:gd name="T17" fmla="*/ 344 h 1016"/>
                <a:gd name="T18" fmla="*/ 228 w 666"/>
                <a:gd name="T19" fmla="*/ 320 h 1016"/>
                <a:gd name="T20" fmla="*/ 186 w 666"/>
                <a:gd name="T21" fmla="*/ 424 h 1016"/>
                <a:gd name="T22" fmla="*/ 236 w 666"/>
                <a:gd name="T23" fmla="*/ 464 h 1016"/>
                <a:gd name="T24" fmla="*/ 303 w 666"/>
                <a:gd name="T25" fmla="*/ 448 h 1016"/>
                <a:gd name="T26" fmla="*/ 287 w 666"/>
                <a:gd name="T27" fmla="*/ 496 h 1016"/>
                <a:gd name="T28" fmla="*/ 329 w 666"/>
                <a:gd name="T29" fmla="*/ 576 h 1016"/>
                <a:gd name="T30" fmla="*/ 295 w 666"/>
                <a:gd name="T31" fmla="*/ 648 h 1016"/>
                <a:gd name="T32" fmla="*/ 202 w 666"/>
                <a:gd name="T33" fmla="*/ 624 h 1016"/>
                <a:gd name="T34" fmla="*/ 160 w 666"/>
                <a:gd name="T35" fmla="*/ 680 h 1016"/>
                <a:gd name="T36" fmla="*/ 211 w 666"/>
                <a:gd name="T37" fmla="*/ 744 h 1016"/>
                <a:gd name="T38" fmla="*/ 101 w 666"/>
                <a:gd name="T39" fmla="*/ 776 h 1016"/>
                <a:gd name="T40" fmla="*/ 101 w 666"/>
                <a:gd name="T41" fmla="*/ 808 h 1016"/>
                <a:gd name="T42" fmla="*/ 169 w 666"/>
                <a:gd name="T43" fmla="*/ 824 h 1016"/>
                <a:gd name="T44" fmla="*/ 219 w 666"/>
                <a:gd name="T45" fmla="*/ 864 h 1016"/>
                <a:gd name="T46" fmla="*/ 295 w 666"/>
                <a:gd name="T47" fmla="*/ 848 h 1016"/>
                <a:gd name="T48" fmla="*/ 228 w 666"/>
                <a:gd name="T49" fmla="*/ 896 h 1016"/>
                <a:gd name="T50" fmla="*/ 127 w 666"/>
                <a:gd name="T51" fmla="*/ 904 h 1016"/>
                <a:gd name="T52" fmla="*/ 0 w 666"/>
                <a:gd name="T53" fmla="*/ 984 h 1016"/>
                <a:gd name="T54" fmla="*/ 51 w 666"/>
                <a:gd name="T55" fmla="*/ 1016 h 1016"/>
                <a:gd name="T56" fmla="*/ 93 w 666"/>
                <a:gd name="T57" fmla="*/ 976 h 1016"/>
                <a:gd name="T58" fmla="*/ 219 w 666"/>
                <a:gd name="T59" fmla="*/ 960 h 1016"/>
                <a:gd name="T60" fmla="*/ 337 w 666"/>
                <a:gd name="T61" fmla="*/ 984 h 1016"/>
                <a:gd name="T62" fmla="*/ 421 w 666"/>
                <a:gd name="T63" fmla="*/ 968 h 1016"/>
                <a:gd name="T64" fmla="*/ 573 w 666"/>
                <a:gd name="T65" fmla="*/ 968 h 1016"/>
                <a:gd name="T66" fmla="*/ 624 w 666"/>
                <a:gd name="T67" fmla="*/ 928 h 1016"/>
                <a:gd name="T68" fmla="*/ 590 w 666"/>
                <a:gd name="T69" fmla="*/ 872 h 1016"/>
                <a:gd name="T70" fmla="*/ 649 w 666"/>
                <a:gd name="T71" fmla="*/ 840 h 1016"/>
                <a:gd name="T72" fmla="*/ 666 w 666"/>
                <a:gd name="T73" fmla="*/ 760 h 1016"/>
                <a:gd name="T74" fmla="*/ 539 w 666"/>
                <a:gd name="T75" fmla="*/ 728 h 1016"/>
                <a:gd name="T76" fmla="*/ 523 w 666"/>
                <a:gd name="T77" fmla="*/ 632 h 1016"/>
                <a:gd name="T78" fmla="*/ 539 w 666"/>
                <a:gd name="T79" fmla="*/ 576 h 1016"/>
                <a:gd name="T80" fmla="*/ 480 w 666"/>
                <a:gd name="T81" fmla="*/ 512 h 1016"/>
                <a:gd name="T82" fmla="*/ 455 w 666"/>
                <a:gd name="T83" fmla="*/ 392 h 1016"/>
                <a:gd name="T84" fmla="*/ 413 w 666"/>
                <a:gd name="T85" fmla="*/ 344 h 1016"/>
                <a:gd name="T86" fmla="*/ 337 w 666"/>
                <a:gd name="T87" fmla="*/ 320 h 1016"/>
                <a:gd name="T88" fmla="*/ 388 w 666"/>
                <a:gd name="T89" fmla="*/ 280 h 1016"/>
                <a:gd name="T90" fmla="*/ 447 w 666"/>
                <a:gd name="T91" fmla="*/ 224 h 1016"/>
                <a:gd name="T92" fmla="*/ 489 w 666"/>
                <a:gd name="T93" fmla="*/ 144 h 1016"/>
                <a:gd name="T94" fmla="*/ 379 w 666"/>
                <a:gd name="T95" fmla="*/ 120 h 10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666" h="1016">
                  <a:moveTo>
                    <a:pt x="329" y="128"/>
                  </a:moveTo>
                  <a:lnTo>
                    <a:pt x="354" y="104"/>
                  </a:lnTo>
                  <a:lnTo>
                    <a:pt x="337" y="96"/>
                  </a:lnTo>
                  <a:lnTo>
                    <a:pt x="388" y="64"/>
                  </a:lnTo>
                  <a:lnTo>
                    <a:pt x="413" y="56"/>
                  </a:lnTo>
                  <a:lnTo>
                    <a:pt x="421" y="24"/>
                  </a:lnTo>
                  <a:lnTo>
                    <a:pt x="320" y="16"/>
                  </a:lnTo>
                  <a:lnTo>
                    <a:pt x="287" y="0"/>
                  </a:lnTo>
                  <a:lnTo>
                    <a:pt x="270" y="24"/>
                  </a:lnTo>
                  <a:lnTo>
                    <a:pt x="253" y="40"/>
                  </a:lnTo>
                  <a:lnTo>
                    <a:pt x="245" y="56"/>
                  </a:lnTo>
                  <a:lnTo>
                    <a:pt x="253" y="80"/>
                  </a:lnTo>
                  <a:lnTo>
                    <a:pt x="219" y="88"/>
                  </a:lnTo>
                  <a:lnTo>
                    <a:pt x="202" y="104"/>
                  </a:lnTo>
                  <a:lnTo>
                    <a:pt x="202" y="136"/>
                  </a:lnTo>
                  <a:lnTo>
                    <a:pt x="202" y="160"/>
                  </a:lnTo>
                  <a:lnTo>
                    <a:pt x="186" y="184"/>
                  </a:lnTo>
                  <a:lnTo>
                    <a:pt x="169" y="200"/>
                  </a:lnTo>
                  <a:lnTo>
                    <a:pt x="135" y="248"/>
                  </a:lnTo>
                  <a:lnTo>
                    <a:pt x="160" y="256"/>
                  </a:lnTo>
                  <a:lnTo>
                    <a:pt x="202" y="232"/>
                  </a:lnTo>
                  <a:lnTo>
                    <a:pt x="186" y="264"/>
                  </a:lnTo>
                  <a:lnTo>
                    <a:pt x="177" y="296"/>
                  </a:lnTo>
                  <a:lnTo>
                    <a:pt x="169" y="320"/>
                  </a:lnTo>
                  <a:lnTo>
                    <a:pt x="143" y="376"/>
                  </a:lnTo>
                  <a:lnTo>
                    <a:pt x="169" y="376"/>
                  </a:lnTo>
                  <a:lnTo>
                    <a:pt x="186" y="344"/>
                  </a:lnTo>
                  <a:lnTo>
                    <a:pt x="202" y="304"/>
                  </a:lnTo>
                  <a:lnTo>
                    <a:pt x="211" y="328"/>
                  </a:lnTo>
                  <a:lnTo>
                    <a:pt x="228" y="320"/>
                  </a:lnTo>
                  <a:lnTo>
                    <a:pt x="219" y="344"/>
                  </a:lnTo>
                  <a:lnTo>
                    <a:pt x="228" y="360"/>
                  </a:lnTo>
                  <a:lnTo>
                    <a:pt x="186" y="424"/>
                  </a:lnTo>
                  <a:lnTo>
                    <a:pt x="194" y="472"/>
                  </a:lnTo>
                  <a:lnTo>
                    <a:pt x="202" y="440"/>
                  </a:lnTo>
                  <a:lnTo>
                    <a:pt x="236" y="464"/>
                  </a:lnTo>
                  <a:lnTo>
                    <a:pt x="253" y="456"/>
                  </a:lnTo>
                  <a:lnTo>
                    <a:pt x="278" y="464"/>
                  </a:lnTo>
                  <a:lnTo>
                    <a:pt x="303" y="448"/>
                  </a:lnTo>
                  <a:lnTo>
                    <a:pt x="329" y="456"/>
                  </a:lnTo>
                  <a:lnTo>
                    <a:pt x="295" y="480"/>
                  </a:lnTo>
                  <a:lnTo>
                    <a:pt x="287" y="496"/>
                  </a:lnTo>
                  <a:lnTo>
                    <a:pt x="312" y="544"/>
                  </a:lnTo>
                  <a:lnTo>
                    <a:pt x="329" y="544"/>
                  </a:lnTo>
                  <a:lnTo>
                    <a:pt x="329" y="576"/>
                  </a:lnTo>
                  <a:lnTo>
                    <a:pt x="320" y="576"/>
                  </a:lnTo>
                  <a:lnTo>
                    <a:pt x="312" y="632"/>
                  </a:lnTo>
                  <a:lnTo>
                    <a:pt x="295" y="648"/>
                  </a:lnTo>
                  <a:lnTo>
                    <a:pt x="287" y="640"/>
                  </a:lnTo>
                  <a:lnTo>
                    <a:pt x="236" y="640"/>
                  </a:lnTo>
                  <a:lnTo>
                    <a:pt x="202" y="624"/>
                  </a:lnTo>
                  <a:lnTo>
                    <a:pt x="186" y="632"/>
                  </a:lnTo>
                  <a:lnTo>
                    <a:pt x="202" y="648"/>
                  </a:lnTo>
                  <a:lnTo>
                    <a:pt x="160" y="680"/>
                  </a:lnTo>
                  <a:lnTo>
                    <a:pt x="177" y="688"/>
                  </a:lnTo>
                  <a:lnTo>
                    <a:pt x="202" y="680"/>
                  </a:lnTo>
                  <a:lnTo>
                    <a:pt x="211" y="744"/>
                  </a:lnTo>
                  <a:lnTo>
                    <a:pt x="169" y="760"/>
                  </a:lnTo>
                  <a:lnTo>
                    <a:pt x="143" y="768"/>
                  </a:lnTo>
                  <a:lnTo>
                    <a:pt x="101" y="776"/>
                  </a:lnTo>
                  <a:lnTo>
                    <a:pt x="84" y="784"/>
                  </a:lnTo>
                  <a:lnTo>
                    <a:pt x="93" y="792"/>
                  </a:lnTo>
                  <a:lnTo>
                    <a:pt x="101" y="808"/>
                  </a:lnTo>
                  <a:lnTo>
                    <a:pt x="135" y="824"/>
                  </a:lnTo>
                  <a:lnTo>
                    <a:pt x="152" y="808"/>
                  </a:lnTo>
                  <a:lnTo>
                    <a:pt x="169" y="824"/>
                  </a:lnTo>
                  <a:lnTo>
                    <a:pt x="160" y="840"/>
                  </a:lnTo>
                  <a:lnTo>
                    <a:pt x="194" y="840"/>
                  </a:lnTo>
                  <a:lnTo>
                    <a:pt x="219" y="864"/>
                  </a:lnTo>
                  <a:lnTo>
                    <a:pt x="261" y="864"/>
                  </a:lnTo>
                  <a:lnTo>
                    <a:pt x="278" y="856"/>
                  </a:lnTo>
                  <a:lnTo>
                    <a:pt x="295" y="848"/>
                  </a:lnTo>
                  <a:lnTo>
                    <a:pt x="270" y="872"/>
                  </a:lnTo>
                  <a:lnTo>
                    <a:pt x="261" y="888"/>
                  </a:lnTo>
                  <a:lnTo>
                    <a:pt x="228" y="896"/>
                  </a:lnTo>
                  <a:lnTo>
                    <a:pt x="160" y="888"/>
                  </a:lnTo>
                  <a:lnTo>
                    <a:pt x="152" y="896"/>
                  </a:lnTo>
                  <a:lnTo>
                    <a:pt x="127" y="904"/>
                  </a:lnTo>
                  <a:lnTo>
                    <a:pt x="110" y="928"/>
                  </a:lnTo>
                  <a:lnTo>
                    <a:pt x="42" y="976"/>
                  </a:lnTo>
                  <a:lnTo>
                    <a:pt x="0" y="984"/>
                  </a:lnTo>
                  <a:lnTo>
                    <a:pt x="9" y="992"/>
                  </a:lnTo>
                  <a:lnTo>
                    <a:pt x="34" y="992"/>
                  </a:lnTo>
                  <a:lnTo>
                    <a:pt x="51" y="1016"/>
                  </a:lnTo>
                  <a:lnTo>
                    <a:pt x="68" y="1008"/>
                  </a:lnTo>
                  <a:lnTo>
                    <a:pt x="68" y="992"/>
                  </a:lnTo>
                  <a:lnTo>
                    <a:pt x="93" y="976"/>
                  </a:lnTo>
                  <a:lnTo>
                    <a:pt x="143" y="976"/>
                  </a:lnTo>
                  <a:lnTo>
                    <a:pt x="169" y="1008"/>
                  </a:lnTo>
                  <a:lnTo>
                    <a:pt x="219" y="960"/>
                  </a:lnTo>
                  <a:lnTo>
                    <a:pt x="261" y="952"/>
                  </a:lnTo>
                  <a:lnTo>
                    <a:pt x="295" y="976"/>
                  </a:lnTo>
                  <a:lnTo>
                    <a:pt x="337" y="984"/>
                  </a:lnTo>
                  <a:lnTo>
                    <a:pt x="346" y="968"/>
                  </a:lnTo>
                  <a:lnTo>
                    <a:pt x="388" y="968"/>
                  </a:lnTo>
                  <a:lnTo>
                    <a:pt x="421" y="968"/>
                  </a:lnTo>
                  <a:lnTo>
                    <a:pt x="472" y="968"/>
                  </a:lnTo>
                  <a:lnTo>
                    <a:pt x="506" y="984"/>
                  </a:lnTo>
                  <a:lnTo>
                    <a:pt x="573" y="968"/>
                  </a:lnTo>
                  <a:lnTo>
                    <a:pt x="590" y="952"/>
                  </a:lnTo>
                  <a:lnTo>
                    <a:pt x="624" y="952"/>
                  </a:lnTo>
                  <a:lnTo>
                    <a:pt x="624" y="928"/>
                  </a:lnTo>
                  <a:lnTo>
                    <a:pt x="565" y="912"/>
                  </a:lnTo>
                  <a:lnTo>
                    <a:pt x="590" y="896"/>
                  </a:lnTo>
                  <a:lnTo>
                    <a:pt x="590" y="872"/>
                  </a:lnTo>
                  <a:lnTo>
                    <a:pt x="624" y="872"/>
                  </a:lnTo>
                  <a:lnTo>
                    <a:pt x="624" y="856"/>
                  </a:lnTo>
                  <a:lnTo>
                    <a:pt x="649" y="840"/>
                  </a:lnTo>
                  <a:lnTo>
                    <a:pt x="657" y="816"/>
                  </a:lnTo>
                  <a:lnTo>
                    <a:pt x="666" y="800"/>
                  </a:lnTo>
                  <a:lnTo>
                    <a:pt x="666" y="760"/>
                  </a:lnTo>
                  <a:lnTo>
                    <a:pt x="582" y="728"/>
                  </a:lnTo>
                  <a:lnTo>
                    <a:pt x="565" y="744"/>
                  </a:lnTo>
                  <a:lnTo>
                    <a:pt x="539" y="728"/>
                  </a:lnTo>
                  <a:lnTo>
                    <a:pt x="573" y="704"/>
                  </a:lnTo>
                  <a:lnTo>
                    <a:pt x="556" y="656"/>
                  </a:lnTo>
                  <a:lnTo>
                    <a:pt x="523" y="632"/>
                  </a:lnTo>
                  <a:lnTo>
                    <a:pt x="548" y="632"/>
                  </a:lnTo>
                  <a:lnTo>
                    <a:pt x="539" y="592"/>
                  </a:lnTo>
                  <a:lnTo>
                    <a:pt x="539" y="576"/>
                  </a:lnTo>
                  <a:lnTo>
                    <a:pt x="531" y="560"/>
                  </a:lnTo>
                  <a:lnTo>
                    <a:pt x="523" y="536"/>
                  </a:lnTo>
                  <a:lnTo>
                    <a:pt x="480" y="512"/>
                  </a:lnTo>
                  <a:lnTo>
                    <a:pt x="472" y="480"/>
                  </a:lnTo>
                  <a:lnTo>
                    <a:pt x="455" y="440"/>
                  </a:lnTo>
                  <a:lnTo>
                    <a:pt x="455" y="392"/>
                  </a:lnTo>
                  <a:lnTo>
                    <a:pt x="447" y="376"/>
                  </a:lnTo>
                  <a:lnTo>
                    <a:pt x="421" y="352"/>
                  </a:lnTo>
                  <a:lnTo>
                    <a:pt x="413" y="344"/>
                  </a:lnTo>
                  <a:lnTo>
                    <a:pt x="396" y="328"/>
                  </a:lnTo>
                  <a:lnTo>
                    <a:pt x="362" y="328"/>
                  </a:lnTo>
                  <a:lnTo>
                    <a:pt x="337" y="320"/>
                  </a:lnTo>
                  <a:lnTo>
                    <a:pt x="371" y="312"/>
                  </a:lnTo>
                  <a:lnTo>
                    <a:pt x="396" y="304"/>
                  </a:lnTo>
                  <a:lnTo>
                    <a:pt x="388" y="280"/>
                  </a:lnTo>
                  <a:lnTo>
                    <a:pt x="421" y="264"/>
                  </a:lnTo>
                  <a:lnTo>
                    <a:pt x="421" y="248"/>
                  </a:lnTo>
                  <a:lnTo>
                    <a:pt x="447" y="224"/>
                  </a:lnTo>
                  <a:lnTo>
                    <a:pt x="455" y="192"/>
                  </a:lnTo>
                  <a:lnTo>
                    <a:pt x="489" y="168"/>
                  </a:lnTo>
                  <a:lnTo>
                    <a:pt x="489" y="144"/>
                  </a:lnTo>
                  <a:lnTo>
                    <a:pt x="447" y="144"/>
                  </a:lnTo>
                  <a:lnTo>
                    <a:pt x="430" y="128"/>
                  </a:lnTo>
                  <a:lnTo>
                    <a:pt x="379" y="120"/>
                  </a:lnTo>
                  <a:lnTo>
                    <a:pt x="329" y="128"/>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095" name="Freeform 15"/>
            <p:cNvSpPr>
              <a:spLocks/>
            </p:cNvSpPr>
            <p:nvPr/>
          </p:nvSpPr>
          <p:spPr bwMode="auto">
            <a:xfrm>
              <a:off x="3752" y="1984"/>
              <a:ext cx="67" cy="64"/>
            </a:xfrm>
            <a:custGeom>
              <a:avLst/>
              <a:gdLst>
                <a:gd name="T0" fmla="*/ 0 w 67"/>
                <a:gd name="T1" fmla="*/ 24 h 64"/>
                <a:gd name="T2" fmla="*/ 17 w 67"/>
                <a:gd name="T3" fmla="*/ 56 h 64"/>
                <a:gd name="T4" fmla="*/ 51 w 67"/>
                <a:gd name="T5" fmla="*/ 64 h 64"/>
                <a:gd name="T6" fmla="*/ 67 w 67"/>
                <a:gd name="T7" fmla="*/ 48 h 64"/>
                <a:gd name="T8" fmla="*/ 59 w 67"/>
                <a:gd name="T9" fmla="*/ 0 h 64"/>
                <a:gd name="T10" fmla="*/ 0 w 67"/>
                <a:gd name="T11" fmla="*/ 8 h 64"/>
                <a:gd name="T12" fmla="*/ 0 w 67"/>
                <a:gd name="T13" fmla="*/ 24 h 6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 h="64">
                  <a:moveTo>
                    <a:pt x="0" y="24"/>
                  </a:moveTo>
                  <a:lnTo>
                    <a:pt x="17" y="56"/>
                  </a:lnTo>
                  <a:lnTo>
                    <a:pt x="51" y="64"/>
                  </a:lnTo>
                  <a:lnTo>
                    <a:pt x="67" y="48"/>
                  </a:lnTo>
                  <a:lnTo>
                    <a:pt x="59" y="0"/>
                  </a:lnTo>
                  <a:lnTo>
                    <a:pt x="0" y="8"/>
                  </a:lnTo>
                  <a:lnTo>
                    <a:pt x="0" y="24"/>
                  </a:lnTo>
                  <a:close/>
                </a:path>
              </a:pathLst>
            </a:custGeom>
            <a:solidFill>
              <a:srgbClr val="00A0C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097" name="Freeform 17"/>
            <p:cNvSpPr>
              <a:spLocks/>
            </p:cNvSpPr>
            <p:nvPr/>
          </p:nvSpPr>
          <p:spPr bwMode="auto">
            <a:xfrm>
              <a:off x="3752" y="1984"/>
              <a:ext cx="67" cy="64"/>
            </a:xfrm>
            <a:custGeom>
              <a:avLst/>
              <a:gdLst>
                <a:gd name="T0" fmla="*/ 0 w 67"/>
                <a:gd name="T1" fmla="*/ 24 h 64"/>
                <a:gd name="T2" fmla="*/ 17 w 67"/>
                <a:gd name="T3" fmla="*/ 56 h 64"/>
                <a:gd name="T4" fmla="*/ 51 w 67"/>
                <a:gd name="T5" fmla="*/ 64 h 64"/>
                <a:gd name="T6" fmla="*/ 67 w 67"/>
                <a:gd name="T7" fmla="*/ 48 h 64"/>
                <a:gd name="T8" fmla="*/ 59 w 67"/>
                <a:gd name="T9" fmla="*/ 0 h 64"/>
                <a:gd name="T10" fmla="*/ 0 w 67"/>
                <a:gd name="T11" fmla="*/ 8 h 6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7" h="64">
                  <a:moveTo>
                    <a:pt x="0" y="24"/>
                  </a:moveTo>
                  <a:lnTo>
                    <a:pt x="17" y="56"/>
                  </a:lnTo>
                  <a:lnTo>
                    <a:pt x="51" y="64"/>
                  </a:lnTo>
                  <a:lnTo>
                    <a:pt x="67" y="48"/>
                  </a:lnTo>
                  <a:lnTo>
                    <a:pt x="59" y="0"/>
                  </a:lnTo>
                  <a:lnTo>
                    <a:pt x="0" y="8"/>
                  </a:lnTo>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098" name="Freeform 18"/>
            <p:cNvSpPr>
              <a:spLocks/>
            </p:cNvSpPr>
            <p:nvPr/>
          </p:nvSpPr>
          <p:spPr bwMode="auto">
            <a:xfrm>
              <a:off x="3752" y="1984"/>
              <a:ext cx="67" cy="64"/>
            </a:xfrm>
            <a:custGeom>
              <a:avLst/>
              <a:gdLst>
                <a:gd name="T0" fmla="*/ 0 w 67"/>
                <a:gd name="T1" fmla="*/ 24 h 64"/>
                <a:gd name="T2" fmla="*/ 17 w 67"/>
                <a:gd name="T3" fmla="*/ 56 h 64"/>
                <a:gd name="T4" fmla="*/ 51 w 67"/>
                <a:gd name="T5" fmla="*/ 64 h 64"/>
                <a:gd name="T6" fmla="*/ 67 w 67"/>
                <a:gd name="T7" fmla="*/ 48 h 64"/>
                <a:gd name="T8" fmla="*/ 59 w 67"/>
                <a:gd name="T9" fmla="*/ 0 h 64"/>
                <a:gd name="T10" fmla="*/ 0 w 67"/>
                <a:gd name="T11" fmla="*/ 8 h 6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7" h="64">
                  <a:moveTo>
                    <a:pt x="0" y="24"/>
                  </a:moveTo>
                  <a:lnTo>
                    <a:pt x="17" y="56"/>
                  </a:lnTo>
                  <a:lnTo>
                    <a:pt x="51" y="64"/>
                  </a:lnTo>
                  <a:lnTo>
                    <a:pt x="67" y="48"/>
                  </a:lnTo>
                  <a:lnTo>
                    <a:pt x="59" y="0"/>
                  </a:lnTo>
                  <a:lnTo>
                    <a:pt x="0" y="8"/>
                  </a:lnTo>
                </a:path>
              </a:pathLst>
            </a:custGeom>
            <a:solidFill>
              <a:srgbClr val="92D050"/>
            </a:solidFill>
            <a:ln w="12700">
              <a:solidFill>
                <a:srgbClr val="000000"/>
              </a:solidFill>
              <a:prstDash val="solid"/>
              <a:round/>
              <a:headEnd/>
              <a:tailEnd/>
            </a:ln>
          </p:spPr>
          <p:txBody>
            <a:bodyPr/>
            <a:lstStyle/>
            <a:p>
              <a:endParaRPr lang="en-GB"/>
            </a:p>
          </p:txBody>
        </p:sp>
        <p:sp>
          <p:nvSpPr>
            <p:cNvPr id="3099" name="Freeform 19"/>
            <p:cNvSpPr>
              <a:spLocks/>
            </p:cNvSpPr>
            <p:nvPr/>
          </p:nvSpPr>
          <p:spPr bwMode="auto">
            <a:xfrm>
              <a:off x="3845" y="1920"/>
              <a:ext cx="109" cy="176"/>
            </a:xfrm>
            <a:custGeom>
              <a:avLst/>
              <a:gdLst>
                <a:gd name="T0" fmla="*/ 0 w 109"/>
                <a:gd name="T1" fmla="*/ 168 h 176"/>
                <a:gd name="T2" fmla="*/ 50 w 109"/>
                <a:gd name="T3" fmla="*/ 176 h 176"/>
                <a:gd name="T4" fmla="*/ 76 w 109"/>
                <a:gd name="T5" fmla="*/ 144 h 176"/>
                <a:gd name="T6" fmla="*/ 76 w 109"/>
                <a:gd name="T7" fmla="*/ 112 h 176"/>
                <a:gd name="T8" fmla="*/ 109 w 109"/>
                <a:gd name="T9" fmla="*/ 96 h 176"/>
                <a:gd name="T10" fmla="*/ 92 w 109"/>
                <a:gd name="T11" fmla="*/ 72 h 176"/>
                <a:gd name="T12" fmla="*/ 109 w 109"/>
                <a:gd name="T13" fmla="*/ 64 h 176"/>
                <a:gd name="T14" fmla="*/ 101 w 109"/>
                <a:gd name="T15" fmla="*/ 8 h 176"/>
                <a:gd name="T16" fmla="*/ 84 w 109"/>
                <a:gd name="T17" fmla="*/ 0 h 176"/>
                <a:gd name="T18" fmla="*/ 67 w 109"/>
                <a:gd name="T19" fmla="*/ 16 h 176"/>
                <a:gd name="T20" fmla="*/ 59 w 109"/>
                <a:gd name="T21" fmla="*/ 48 h 176"/>
                <a:gd name="T22" fmla="*/ 42 w 109"/>
                <a:gd name="T23" fmla="*/ 16 h 176"/>
                <a:gd name="T24" fmla="*/ 8 w 109"/>
                <a:gd name="T25" fmla="*/ 40 h 176"/>
                <a:gd name="T26" fmla="*/ 0 w 109"/>
                <a:gd name="T27" fmla="*/ 48 h 176"/>
                <a:gd name="T28" fmla="*/ 8 w 109"/>
                <a:gd name="T29" fmla="*/ 72 h 176"/>
                <a:gd name="T30" fmla="*/ 42 w 109"/>
                <a:gd name="T31" fmla="*/ 88 h 176"/>
                <a:gd name="T32" fmla="*/ 50 w 109"/>
                <a:gd name="T33" fmla="*/ 112 h 176"/>
                <a:gd name="T34" fmla="*/ 33 w 109"/>
                <a:gd name="T35" fmla="*/ 144 h 176"/>
                <a:gd name="T36" fmla="*/ 8 w 109"/>
                <a:gd name="T37" fmla="*/ 136 h 176"/>
                <a:gd name="T38" fmla="*/ 0 w 109"/>
                <a:gd name="T39" fmla="*/ 168 h 17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9" h="176">
                  <a:moveTo>
                    <a:pt x="0" y="168"/>
                  </a:moveTo>
                  <a:lnTo>
                    <a:pt x="50" y="176"/>
                  </a:lnTo>
                  <a:lnTo>
                    <a:pt x="76" y="144"/>
                  </a:lnTo>
                  <a:lnTo>
                    <a:pt x="76" y="112"/>
                  </a:lnTo>
                  <a:lnTo>
                    <a:pt x="109" y="96"/>
                  </a:lnTo>
                  <a:lnTo>
                    <a:pt x="92" y="72"/>
                  </a:lnTo>
                  <a:lnTo>
                    <a:pt x="109" y="64"/>
                  </a:lnTo>
                  <a:lnTo>
                    <a:pt x="101" y="8"/>
                  </a:lnTo>
                  <a:lnTo>
                    <a:pt x="84" y="0"/>
                  </a:lnTo>
                  <a:lnTo>
                    <a:pt x="67" y="16"/>
                  </a:lnTo>
                  <a:lnTo>
                    <a:pt x="59" y="48"/>
                  </a:lnTo>
                  <a:lnTo>
                    <a:pt x="42" y="16"/>
                  </a:lnTo>
                  <a:lnTo>
                    <a:pt x="8" y="40"/>
                  </a:lnTo>
                  <a:lnTo>
                    <a:pt x="0" y="48"/>
                  </a:lnTo>
                  <a:lnTo>
                    <a:pt x="8" y="72"/>
                  </a:lnTo>
                  <a:lnTo>
                    <a:pt x="42" y="88"/>
                  </a:lnTo>
                  <a:lnTo>
                    <a:pt x="50" y="112"/>
                  </a:lnTo>
                  <a:lnTo>
                    <a:pt x="33" y="144"/>
                  </a:lnTo>
                  <a:lnTo>
                    <a:pt x="8" y="136"/>
                  </a:lnTo>
                  <a:lnTo>
                    <a:pt x="0" y="168"/>
                  </a:lnTo>
                  <a:close/>
                </a:path>
              </a:pathLst>
            </a:custGeom>
            <a:solidFill>
              <a:srgbClr val="00A0C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100" name="Freeform 20"/>
            <p:cNvSpPr>
              <a:spLocks/>
            </p:cNvSpPr>
            <p:nvPr/>
          </p:nvSpPr>
          <p:spPr bwMode="auto">
            <a:xfrm>
              <a:off x="4039" y="4048"/>
              <a:ext cx="328" cy="208"/>
            </a:xfrm>
            <a:custGeom>
              <a:avLst/>
              <a:gdLst>
                <a:gd name="T0" fmla="*/ 0 w 328"/>
                <a:gd name="T1" fmla="*/ 80 h 208"/>
                <a:gd name="T2" fmla="*/ 0 w 328"/>
                <a:gd name="T3" fmla="*/ 56 h 208"/>
                <a:gd name="T4" fmla="*/ 25 w 328"/>
                <a:gd name="T5" fmla="*/ 32 h 208"/>
                <a:gd name="T6" fmla="*/ 50 w 328"/>
                <a:gd name="T7" fmla="*/ 48 h 208"/>
                <a:gd name="T8" fmla="*/ 67 w 328"/>
                <a:gd name="T9" fmla="*/ 32 h 208"/>
                <a:gd name="T10" fmla="*/ 92 w 328"/>
                <a:gd name="T11" fmla="*/ 24 h 208"/>
                <a:gd name="T12" fmla="*/ 101 w 328"/>
                <a:gd name="T13" fmla="*/ 32 h 208"/>
                <a:gd name="T14" fmla="*/ 117 w 328"/>
                <a:gd name="T15" fmla="*/ 40 h 208"/>
                <a:gd name="T16" fmla="*/ 134 w 328"/>
                <a:gd name="T17" fmla="*/ 48 h 208"/>
                <a:gd name="T18" fmla="*/ 160 w 328"/>
                <a:gd name="T19" fmla="*/ 40 h 208"/>
                <a:gd name="T20" fmla="*/ 210 w 328"/>
                <a:gd name="T21" fmla="*/ 40 h 208"/>
                <a:gd name="T22" fmla="*/ 235 w 328"/>
                <a:gd name="T23" fmla="*/ 32 h 208"/>
                <a:gd name="T24" fmla="*/ 252 w 328"/>
                <a:gd name="T25" fmla="*/ 16 h 208"/>
                <a:gd name="T26" fmla="*/ 261 w 328"/>
                <a:gd name="T27" fmla="*/ 16 h 208"/>
                <a:gd name="T28" fmla="*/ 286 w 328"/>
                <a:gd name="T29" fmla="*/ 24 h 208"/>
                <a:gd name="T30" fmla="*/ 294 w 328"/>
                <a:gd name="T31" fmla="*/ 8 h 208"/>
                <a:gd name="T32" fmla="*/ 320 w 328"/>
                <a:gd name="T33" fmla="*/ 0 h 208"/>
                <a:gd name="T34" fmla="*/ 328 w 328"/>
                <a:gd name="T35" fmla="*/ 16 h 208"/>
                <a:gd name="T36" fmla="*/ 311 w 328"/>
                <a:gd name="T37" fmla="*/ 56 h 208"/>
                <a:gd name="T38" fmla="*/ 303 w 328"/>
                <a:gd name="T39" fmla="*/ 80 h 208"/>
                <a:gd name="T40" fmla="*/ 286 w 328"/>
                <a:gd name="T41" fmla="*/ 104 h 208"/>
                <a:gd name="T42" fmla="*/ 286 w 328"/>
                <a:gd name="T43" fmla="*/ 112 h 208"/>
                <a:gd name="T44" fmla="*/ 303 w 328"/>
                <a:gd name="T45" fmla="*/ 128 h 208"/>
                <a:gd name="T46" fmla="*/ 320 w 328"/>
                <a:gd name="T47" fmla="*/ 160 h 208"/>
                <a:gd name="T48" fmla="*/ 303 w 328"/>
                <a:gd name="T49" fmla="*/ 176 h 208"/>
                <a:gd name="T50" fmla="*/ 303 w 328"/>
                <a:gd name="T51" fmla="*/ 208 h 208"/>
                <a:gd name="T52" fmla="*/ 269 w 328"/>
                <a:gd name="T53" fmla="*/ 200 h 208"/>
                <a:gd name="T54" fmla="*/ 227 w 328"/>
                <a:gd name="T55" fmla="*/ 192 h 208"/>
                <a:gd name="T56" fmla="*/ 202 w 328"/>
                <a:gd name="T57" fmla="*/ 152 h 208"/>
                <a:gd name="T58" fmla="*/ 168 w 328"/>
                <a:gd name="T59" fmla="*/ 160 h 208"/>
                <a:gd name="T60" fmla="*/ 143 w 328"/>
                <a:gd name="T61" fmla="*/ 144 h 208"/>
                <a:gd name="T62" fmla="*/ 126 w 328"/>
                <a:gd name="T63" fmla="*/ 128 h 208"/>
                <a:gd name="T64" fmla="*/ 109 w 328"/>
                <a:gd name="T65" fmla="*/ 128 h 208"/>
                <a:gd name="T66" fmla="*/ 84 w 328"/>
                <a:gd name="T67" fmla="*/ 112 h 208"/>
                <a:gd name="T68" fmla="*/ 67 w 328"/>
                <a:gd name="T69" fmla="*/ 112 h 208"/>
                <a:gd name="T70" fmla="*/ 50 w 328"/>
                <a:gd name="T71" fmla="*/ 96 h 208"/>
                <a:gd name="T72" fmla="*/ 25 w 328"/>
                <a:gd name="T73" fmla="*/ 104 h 208"/>
                <a:gd name="T74" fmla="*/ 0 w 328"/>
                <a:gd name="T75" fmla="*/ 80 h 20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328" h="208">
                  <a:moveTo>
                    <a:pt x="0" y="80"/>
                  </a:moveTo>
                  <a:lnTo>
                    <a:pt x="0" y="56"/>
                  </a:lnTo>
                  <a:lnTo>
                    <a:pt x="25" y="32"/>
                  </a:lnTo>
                  <a:lnTo>
                    <a:pt x="50" y="48"/>
                  </a:lnTo>
                  <a:lnTo>
                    <a:pt x="67" y="32"/>
                  </a:lnTo>
                  <a:lnTo>
                    <a:pt x="92" y="24"/>
                  </a:lnTo>
                  <a:lnTo>
                    <a:pt x="101" y="32"/>
                  </a:lnTo>
                  <a:lnTo>
                    <a:pt x="117" y="40"/>
                  </a:lnTo>
                  <a:lnTo>
                    <a:pt x="134" y="48"/>
                  </a:lnTo>
                  <a:lnTo>
                    <a:pt x="160" y="40"/>
                  </a:lnTo>
                  <a:lnTo>
                    <a:pt x="210" y="40"/>
                  </a:lnTo>
                  <a:lnTo>
                    <a:pt x="235" y="32"/>
                  </a:lnTo>
                  <a:lnTo>
                    <a:pt x="252" y="16"/>
                  </a:lnTo>
                  <a:lnTo>
                    <a:pt x="261" y="16"/>
                  </a:lnTo>
                  <a:lnTo>
                    <a:pt x="286" y="24"/>
                  </a:lnTo>
                  <a:lnTo>
                    <a:pt x="294" y="8"/>
                  </a:lnTo>
                  <a:lnTo>
                    <a:pt x="320" y="0"/>
                  </a:lnTo>
                  <a:lnTo>
                    <a:pt x="328" y="16"/>
                  </a:lnTo>
                  <a:lnTo>
                    <a:pt x="311" y="56"/>
                  </a:lnTo>
                  <a:lnTo>
                    <a:pt x="303" y="80"/>
                  </a:lnTo>
                  <a:lnTo>
                    <a:pt x="286" y="104"/>
                  </a:lnTo>
                  <a:lnTo>
                    <a:pt x="286" y="112"/>
                  </a:lnTo>
                  <a:lnTo>
                    <a:pt x="303" y="128"/>
                  </a:lnTo>
                  <a:lnTo>
                    <a:pt x="320" y="160"/>
                  </a:lnTo>
                  <a:lnTo>
                    <a:pt x="303" y="176"/>
                  </a:lnTo>
                  <a:lnTo>
                    <a:pt x="303" y="208"/>
                  </a:lnTo>
                  <a:lnTo>
                    <a:pt x="269" y="200"/>
                  </a:lnTo>
                  <a:lnTo>
                    <a:pt x="227" y="192"/>
                  </a:lnTo>
                  <a:lnTo>
                    <a:pt x="202" y="152"/>
                  </a:lnTo>
                  <a:lnTo>
                    <a:pt x="168" y="160"/>
                  </a:lnTo>
                  <a:lnTo>
                    <a:pt x="143" y="144"/>
                  </a:lnTo>
                  <a:lnTo>
                    <a:pt x="126" y="128"/>
                  </a:lnTo>
                  <a:lnTo>
                    <a:pt x="109" y="128"/>
                  </a:lnTo>
                  <a:lnTo>
                    <a:pt x="84" y="112"/>
                  </a:lnTo>
                  <a:lnTo>
                    <a:pt x="67" y="112"/>
                  </a:lnTo>
                  <a:lnTo>
                    <a:pt x="50" y="96"/>
                  </a:lnTo>
                  <a:lnTo>
                    <a:pt x="25" y="104"/>
                  </a:lnTo>
                  <a:lnTo>
                    <a:pt x="0" y="80"/>
                  </a:lnTo>
                  <a:close/>
                </a:path>
              </a:pathLst>
            </a:custGeom>
            <a:solidFill>
              <a:srgbClr val="00A0C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101" name="Freeform 21"/>
            <p:cNvSpPr>
              <a:spLocks/>
            </p:cNvSpPr>
            <p:nvPr/>
          </p:nvSpPr>
          <p:spPr bwMode="auto">
            <a:xfrm>
              <a:off x="3845" y="1920"/>
              <a:ext cx="109" cy="176"/>
            </a:xfrm>
            <a:custGeom>
              <a:avLst/>
              <a:gdLst>
                <a:gd name="T0" fmla="*/ 0 w 109"/>
                <a:gd name="T1" fmla="*/ 168 h 176"/>
                <a:gd name="T2" fmla="*/ 50 w 109"/>
                <a:gd name="T3" fmla="*/ 176 h 176"/>
                <a:gd name="T4" fmla="*/ 76 w 109"/>
                <a:gd name="T5" fmla="*/ 144 h 176"/>
                <a:gd name="T6" fmla="*/ 76 w 109"/>
                <a:gd name="T7" fmla="*/ 112 h 176"/>
                <a:gd name="T8" fmla="*/ 109 w 109"/>
                <a:gd name="T9" fmla="*/ 96 h 176"/>
                <a:gd name="T10" fmla="*/ 92 w 109"/>
                <a:gd name="T11" fmla="*/ 72 h 176"/>
                <a:gd name="T12" fmla="*/ 109 w 109"/>
                <a:gd name="T13" fmla="*/ 64 h 176"/>
                <a:gd name="T14" fmla="*/ 101 w 109"/>
                <a:gd name="T15" fmla="*/ 8 h 176"/>
                <a:gd name="T16" fmla="*/ 84 w 109"/>
                <a:gd name="T17" fmla="*/ 0 h 176"/>
                <a:gd name="T18" fmla="*/ 67 w 109"/>
                <a:gd name="T19" fmla="*/ 16 h 176"/>
                <a:gd name="T20" fmla="*/ 59 w 109"/>
                <a:gd name="T21" fmla="*/ 48 h 176"/>
                <a:gd name="T22" fmla="*/ 42 w 109"/>
                <a:gd name="T23" fmla="*/ 16 h 176"/>
                <a:gd name="T24" fmla="*/ 8 w 109"/>
                <a:gd name="T25" fmla="*/ 40 h 176"/>
                <a:gd name="T26" fmla="*/ 0 w 109"/>
                <a:gd name="T27" fmla="*/ 48 h 176"/>
                <a:gd name="T28" fmla="*/ 8 w 109"/>
                <a:gd name="T29" fmla="*/ 72 h 176"/>
                <a:gd name="T30" fmla="*/ 42 w 109"/>
                <a:gd name="T31" fmla="*/ 88 h 176"/>
                <a:gd name="T32" fmla="*/ 50 w 109"/>
                <a:gd name="T33" fmla="*/ 112 h 176"/>
                <a:gd name="T34" fmla="*/ 33 w 109"/>
                <a:gd name="T35" fmla="*/ 144 h 176"/>
                <a:gd name="T36" fmla="*/ 8 w 109"/>
                <a:gd name="T37" fmla="*/ 136 h 176"/>
                <a:gd name="T38" fmla="*/ 0 w 109"/>
                <a:gd name="T39" fmla="*/ 168 h 17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09" h="176">
                  <a:moveTo>
                    <a:pt x="0" y="168"/>
                  </a:moveTo>
                  <a:lnTo>
                    <a:pt x="50" y="176"/>
                  </a:lnTo>
                  <a:lnTo>
                    <a:pt x="76" y="144"/>
                  </a:lnTo>
                  <a:lnTo>
                    <a:pt x="76" y="112"/>
                  </a:lnTo>
                  <a:lnTo>
                    <a:pt x="109" y="96"/>
                  </a:lnTo>
                  <a:lnTo>
                    <a:pt x="92" y="72"/>
                  </a:lnTo>
                  <a:lnTo>
                    <a:pt x="109" y="64"/>
                  </a:lnTo>
                  <a:lnTo>
                    <a:pt x="101" y="8"/>
                  </a:lnTo>
                  <a:lnTo>
                    <a:pt x="84" y="0"/>
                  </a:lnTo>
                  <a:lnTo>
                    <a:pt x="67" y="16"/>
                  </a:lnTo>
                  <a:lnTo>
                    <a:pt x="59" y="48"/>
                  </a:lnTo>
                  <a:lnTo>
                    <a:pt x="42" y="16"/>
                  </a:lnTo>
                  <a:lnTo>
                    <a:pt x="8" y="40"/>
                  </a:lnTo>
                  <a:lnTo>
                    <a:pt x="0" y="48"/>
                  </a:lnTo>
                  <a:lnTo>
                    <a:pt x="8" y="72"/>
                  </a:lnTo>
                  <a:lnTo>
                    <a:pt x="42" y="88"/>
                  </a:lnTo>
                  <a:lnTo>
                    <a:pt x="50" y="112"/>
                  </a:lnTo>
                  <a:lnTo>
                    <a:pt x="33" y="144"/>
                  </a:lnTo>
                  <a:lnTo>
                    <a:pt x="8" y="136"/>
                  </a:lnTo>
                  <a:lnTo>
                    <a:pt x="0" y="168"/>
                  </a:lnTo>
                  <a:close/>
                </a:path>
              </a:pathLst>
            </a:custGeom>
            <a:solidFill>
              <a:srgbClr val="92D050"/>
            </a:solidFill>
            <a:ln w="12700">
              <a:solidFill>
                <a:srgbClr val="000000"/>
              </a:solidFill>
              <a:prstDash val="solid"/>
              <a:round/>
              <a:headEnd/>
              <a:tailEnd/>
            </a:ln>
          </p:spPr>
          <p:txBody>
            <a:bodyPr/>
            <a:lstStyle/>
            <a:p>
              <a:endParaRPr lang="en-GB"/>
            </a:p>
          </p:txBody>
        </p:sp>
        <p:sp>
          <p:nvSpPr>
            <p:cNvPr id="3102" name="Freeform 22"/>
            <p:cNvSpPr>
              <a:spLocks/>
            </p:cNvSpPr>
            <p:nvPr/>
          </p:nvSpPr>
          <p:spPr bwMode="auto">
            <a:xfrm>
              <a:off x="4039" y="4048"/>
              <a:ext cx="328" cy="208"/>
            </a:xfrm>
            <a:custGeom>
              <a:avLst/>
              <a:gdLst>
                <a:gd name="T0" fmla="*/ 0 w 328"/>
                <a:gd name="T1" fmla="*/ 80 h 208"/>
                <a:gd name="T2" fmla="*/ 0 w 328"/>
                <a:gd name="T3" fmla="*/ 56 h 208"/>
                <a:gd name="T4" fmla="*/ 25 w 328"/>
                <a:gd name="T5" fmla="*/ 32 h 208"/>
                <a:gd name="T6" fmla="*/ 50 w 328"/>
                <a:gd name="T7" fmla="*/ 48 h 208"/>
                <a:gd name="T8" fmla="*/ 67 w 328"/>
                <a:gd name="T9" fmla="*/ 32 h 208"/>
                <a:gd name="T10" fmla="*/ 92 w 328"/>
                <a:gd name="T11" fmla="*/ 24 h 208"/>
                <a:gd name="T12" fmla="*/ 101 w 328"/>
                <a:gd name="T13" fmla="*/ 32 h 208"/>
                <a:gd name="T14" fmla="*/ 117 w 328"/>
                <a:gd name="T15" fmla="*/ 40 h 208"/>
                <a:gd name="T16" fmla="*/ 134 w 328"/>
                <a:gd name="T17" fmla="*/ 48 h 208"/>
                <a:gd name="T18" fmla="*/ 160 w 328"/>
                <a:gd name="T19" fmla="*/ 40 h 208"/>
                <a:gd name="T20" fmla="*/ 210 w 328"/>
                <a:gd name="T21" fmla="*/ 40 h 208"/>
                <a:gd name="T22" fmla="*/ 235 w 328"/>
                <a:gd name="T23" fmla="*/ 32 h 208"/>
                <a:gd name="T24" fmla="*/ 252 w 328"/>
                <a:gd name="T25" fmla="*/ 16 h 208"/>
                <a:gd name="T26" fmla="*/ 261 w 328"/>
                <a:gd name="T27" fmla="*/ 16 h 208"/>
                <a:gd name="T28" fmla="*/ 286 w 328"/>
                <a:gd name="T29" fmla="*/ 24 h 208"/>
                <a:gd name="T30" fmla="*/ 294 w 328"/>
                <a:gd name="T31" fmla="*/ 8 h 208"/>
                <a:gd name="T32" fmla="*/ 320 w 328"/>
                <a:gd name="T33" fmla="*/ 0 h 208"/>
                <a:gd name="T34" fmla="*/ 328 w 328"/>
                <a:gd name="T35" fmla="*/ 16 h 208"/>
                <a:gd name="T36" fmla="*/ 311 w 328"/>
                <a:gd name="T37" fmla="*/ 56 h 208"/>
                <a:gd name="T38" fmla="*/ 303 w 328"/>
                <a:gd name="T39" fmla="*/ 80 h 208"/>
                <a:gd name="T40" fmla="*/ 286 w 328"/>
                <a:gd name="T41" fmla="*/ 104 h 208"/>
                <a:gd name="T42" fmla="*/ 286 w 328"/>
                <a:gd name="T43" fmla="*/ 112 h 208"/>
                <a:gd name="T44" fmla="*/ 303 w 328"/>
                <a:gd name="T45" fmla="*/ 128 h 208"/>
                <a:gd name="T46" fmla="*/ 320 w 328"/>
                <a:gd name="T47" fmla="*/ 160 h 208"/>
                <a:gd name="T48" fmla="*/ 303 w 328"/>
                <a:gd name="T49" fmla="*/ 176 h 208"/>
                <a:gd name="T50" fmla="*/ 303 w 328"/>
                <a:gd name="T51" fmla="*/ 208 h 208"/>
                <a:gd name="T52" fmla="*/ 269 w 328"/>
                <a:gd name="T53" fmla="*/ 200 h 208"/>
                <a:gd name="T54" fmla="*/ 227 w 328"/>
                <a:gd name="T55" fmla="*/ 192 h 208"/>
                <a:gd name="T56" fmla="*/ 202 w 328"/>
                <a:gd name="T57" fmla="*/ 152 h 208"/>
                <a:gd name="T58" fmla="*/ 168 w 328"/>
                <a:gd name="T59" fmla="*/ 160 h 208"/>
                <a:gd name="T60" fmla="*/ 143 w 328"/>
                <a:gd name="T61" fmla="*/ 144 h 208"/>
                <a:gd name="T62" fmla="*/ 126 w 328"/>
                <a:gd name="T63" fmla="*/ 128 h 208"/>
                <a:gd name="T64" fmla="*/ 109 w 328"/>
                <a:gd name="T65" fmla="*/ 128 h 208"/>
                <a:gd name="T66" fmla="*/ 84 w 328"/>
                <a:gd name="T67" fmla="*/ 112 h 208"/>
                <a:gd name="T68" fmla="*/ 67 w 328"/>
                <a:gd name="T69" fmla="*/ 112 h 208"/>
                <a:gd name="T70" fmla="*/ 50 w 328"/>
                <a:gd name="T71" fmla="*/ 96 h 208"/>
                <a:gd name="T72" fmla="*/ 25 w 328"/>
                <a:gd name="T73" fmla="*/ 104 h 208"/>
                <a:gd name="T74" fmla="*/ 0 w 328"/>
                <a:gd name="T75" fmla="*/ 80 h 20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328" h="208">
                  <a:moveTo>
                    <a:pt x="0" y="80"/>
                  </a:moveTo>
                  <a:lnTo>
                    <a:pt x="0" y="56"/>
                  </a:lnTo>
                  <a:lnTo>
                    <a:pt x="25" y="32"/>
                  </a:lnTo>
                  <a:lnTo>
                    <a:pt x="50" y="48"/>
                  </a:lnTo>
                  <a:lnTo>
                    <a:pt x="67" y="32"/>
                  </a:lnTo>
                  <a:lnTo>
                    <a:pt x="92" y="24"/>
                  </a:lnTo>
                  <a:lnTo>
                    <a:pt x="101" y="32"/>
                  </a:lnTo>
                  <a:lnTo>
                    <a:pt x="117" y="40"/>
                  </a:lnTo>
                  <a:lnTo>
                    <a:pt x="134" y="48"/>
                  </a:lnTo>
                  <a:lnTo>
                    <a:pt x="160" y="40"/>
                  </a:lnTo>
                  <a:lnTo>
                    <a:pt x="210" y="40"/>
                  </a:lnTo>
                  <a:lnTo>
                    <a:pt x="235" y="32"/>
                  </a:lnTo>
                  <a:lnTo>
                    <a:pt x="252" y="16"/>
                  </a:lnTo>
                  <a:lnTo>
                    <a:pt x="261" y="16"/>
                  </a:lnTo>
                  <a:lnTo>
                    <a:pt x="286" y="24"/>
                  </a:lnTo>
                  <a:lnTo>
                    <a:pt x="294" y="8"/>
                  </a:lnTo>
                  <a:lnTo>
                    <a:pt x="320" y="0"/>
                  </a:lnTo>
                  <a:lnTo>
                    <a:pt x="328" y="16"/>
                  </a:lnTo>
                  <a:lnTo>
                    <a:pt x="311" y="56"/>
                  </a:lnTo>
                  <a:lnTo>
                    <a:pt x="303" y="80"/>
                  </a:lnTo>
                  <a:lnTo>
                    <a:pt x="286" y="104"/>
                  </a:lnTo>
                  <a:lnTo>
                    <a:pt x="286" y="112"/>
                  </a:lnTo>
                  <a:lnTo>
                    <a:pt x="303" y="128"/>
                  </a:lnTo>
                  <a:lnTo>
                    <a:pt x="320" y="160"/>
                  </a:lnTo>
                  <a:lnTo>
                    <a:pt x="303" y="176"/>
                  </a:lnTo>
                  <a:lnTo>
                    <a:pt x="303" y="208"/>
                  </a:lnTo>
                  <a:lnTo>
                    <a:pt x="269" y="200"/>
                  </a:lnTo>
                  <a:lnTo>
                    <a:pt x="227" y="192"/>
                  </a:lnTo>
                  <a:lnTo>
                    <a:pt x="202" y="152"/>
                  </a:lnTo>
                  <a:lnTo>
                    <a:pt x="168" y="160"/>
                  </a:lnTo>
                  <a:lnTo>
                    <a:pt x="143" y="144"/>
                  </a:lnTo>
                  <a:lnTo>
                    <a:pt x="126" y="128"/>
                  </a:lnTo>
                  <a:lnTo>
                    <a:pt x="109" y="128"/>
                  </a:lnTo>
                  <a:lnTo>
                    <a:pt x="84" y="112"/>
                  </a:lnTo>
                  <a:lnTo>
                    <a:pt x="67" y="112"/>
                  </a:lnTo>
                  <a:lnTo>
                    <a:pt x="50" y="96"/>
                  </a:lnTo>
                  <a:lnTo>
                    <a:pt x="25" y="104"/>
                  </a:lnTo>
                  <a:lnTo>
                    <a:pt x="0" y="80"/>
                  </a:lnTo>
                  <a:close/>
                </a:path>
              </a:pathLst>
            </a:custGeom>
            <a:solidFill>
              <a:srgbClr val="92D050"/>
            </a:solidFill>
            <a:ln w="12700">
              <a:solidFill>
                <a:srgbClr val="000000"/>
              </a:solidFill>
              <a:prstDash val="solid"/>
              <a:round/>
              <a:headEnd/>
              <a:tailEnd/>
            </a:ln>
          </p:spPr>
          <p:txBody>
            <a:bodyPr/>
            <a:lstStyle/>
            <a:p>
              <a:endParaRPr lang="en-GB"/>
            </a:p>
          </p:txBody>
        </p:sp>
        <p:sp>
          <p:nvSpPr>
            <p:cNvPr id="3109" name="Freeform 31"/>
            <p:cNvSpPr>
              <a:spLocks/>
            </p:cNvSpPr>
            <p:nvPr/>
          </p:nvSpPr>
          <p:spPr bwMode="auto">
            <a:xfrm>
              <a:off x="3457" y="3008"/>
              <a:ext cx="1180" cy="1080"/>
            </a:xfrm>
            <a:custGeom>
              <a:avLst/>
              <a:gdLst>
                <a:gd name="T0" fmla="*/ 1121 w 1180"/>
                <a:gd name="T1" fmla="*/ 728 h 1080"/>
                <a:gd name="T2" fmla="*/ 1003 w 1180"/>
                <a:gd name="T3" fmla="*/ 672 h 1080"/>
                <a:gd name="T4" fmla="*/ 935 w 1180"/>
                <a:gd name="T5" fmla="*/ 616 h 1080"/>
                <a:gd name="T6" fmla="*/ 902 w 1180"/>
                <a:gd name="T7" fmla="*/ 584 h 1080"/>
                <a:gd name="T8" fmla="*/ 817 w 1180"/>
                <a:gd name="T9" fmla="*/ 592 h 1080"/>
                <a:gd name="T10" fmla="*/ 733 w 1180"/>
                <a:gd name="T11" fmla="*/ 528 h 1080"/>
                <a:gd name="T12" fmla="*/ 683 w 1180"/>
                <a:gd name="T13" fmla="*/ 448 h 1080"/>
                <a:gd name="T14" fmla="*/ 556 w 1180"/>
                <a:gd name="T15" fmla="*/ 344 h 1080"/>
                <a:gd name="T16" fmla="*/ 523 w 1180"/>
                <a:gd name="T17" fmla="*/ 280 h 1080"/>
                <a:gd name="T18" fmla="*/ 548 w 1180"/>
                <a:gd name="T19" fmla="*/ 240 h 1080"/>
                <a:gd name="T20" fmla="*/ 531 w 1180"/>
                <a:gd name="T21" fmla="*/ 216 h 1080"/>
                <a:gd name="T22" fmla="*/ 556 w 1180"/>
                <a:gd name="T23" fmla="*/ 184 h 1080"/>
                <a:gd name="T24" fmla="*/ 649 w 1180"/>
                <a:gd name="T25" fmla="*/ 144 h 1080"/>
                <a:gd name="T26" fmla="*/ 649 w 1180"/>
                <a:gd name="T27" fmla="*/ 56 h 1080"/>
                <a:gd name="T28" fmla="*/ 514 w 1180"/>
                <a:gd name="T29" fmla="*/ 0 h 1080"/>
                <a:gd name="T30" fmla="*/ 405 w 1180"/>
                <a:gd name="T31" fmla="*/ 40 h 1080"/>
                <a:gd name="T32" fmla="*/ 354 w 1180"/>
                <a:gd name="T33" fmla="*/ 64 h 1080"/>
                <a:gd name="T34" fmla="*/ 295 w 1180"/>
                <a:gd name="T35" fmla="*/ 80 h 1080"/>
                <a:gd name="T36" fmla="*/ 228 w 1180"/>
                <a:gd name="T37" fmla="*/ 152 h 1080"/>
                <a:gd name="T38" fmla="*/ 118 w 1180"/>
                <a:gd name="T39" fmla="*/ 136 h 1080"/>
                <a:gd name="T40" fmla="*/ 42 w 1180"/>
                <a:gd name="T41" fmla="*/ 208 h 1080"/>
                <a:gd name="T42" fmla="*/ 25 w 1180"/>
                <a:gd name="T43" fmla="*/ 272 h 1080"/>
                <a:gd name="T44" fmla="*/ 93 w 1180"/>
                <a:gd name="T45" fmla="*/ 352 h 1080"/>
                <a:gd name="T46" fmla="*/ 93 w 1180"/>
                <a:gd name="T47" fmla="*/ 392 h 1080"/>
                <a:gd name="T48" fmla="*/ 160 w 1180"/>
                <a:gd name="T49" fmla="*/ 344 h 1080"/>
                <a:gd name="T50" fmla="*/ 202 w 1180"/>
                <a:gd name="T51" fmla="*/ 320 h 1080"/>
                <a:gd name="T52" fmla="*/ 261 w 1180"/>
                <a:gd name="T53" fmla="*/ 352 h 1080"/>
                <a:gd name="T54" fmla="*/ 312 w 1180"/>
                <a:gd name="T55" fmla="*/ 368 h 1080"/>
                <a:gd name="T56" fmla="*/ 337 w 1180"/>
                <a:gd name="T57" fmla="*/ 424 h 1080"/>
                <a:gd name="T58" fmla="*/ 371 w 1180"/>
                <a:gd name="T59" fmla="*/ 496 h 1080"/>
                <a:gd name="T60" fmla="*/ 430 w 1180"/>
                <a:gd name="T61" fmla="*/ 552 h 1080"/>
                <a:gd name="T62" fmla="*/ 497 w 1180"/>
                <a:gd name="T63" fmla="*/ 592 h 1080"/>
                <a:gd name="T64" fmla="*/ 607 w 1180"/>
                <a:gd name="T65" fmla="*/ 680 h 1080"/>
                <a:gd name="T66" fmla="*/ 649 w 1180"/>
                <a:gd name="T67" fmla="*/ 688 h 1080"/>
                <a:gd name="T68" fmla="*/ 742 w 1180"/>
                <a:gd name="T69" fmla="*/ 744 h 1080"/>
                <a:gd name="T70" fmla="*/ 775 w 1180"/>
                <a:gd name="T71" fmla="*/ 752 h 1080"/>
                <a:gd name="T72" fmla="*/ 809 w 1180"/>
                <a:gd name="T73" fmla="*/ 768 h 1080"/>
                <a:gd name="T74" fmla="*/ 851 w 1180"/>
                <a:gd name="T75" fmla="*/ 824 h 1080"/>
                <a:gd name="T76" fmla="*/ 927 w 1180"/>
                <a:gd name="T77" fmla="*/ 856 h 1080"/>
                <a:gd name="T78" fmla="*/ 978 w 1180"/>
                <a:gd name="T79" fmla="*/ 984 h 1080"/>
                <a:gd name="T80" fmla="*/ 935 w 1180"/>
                <a:gd name="T81" fmla="*/ 1000 h 1080"/>
                <a:gd name="T82" fmla="*/ 927 w 1180"/>
                <a:gd name="T83" fmla="*/ 1040 h 1080"/>
                <a:gd name="T84" fmla="*/ 935 w 1180"/>
                <a:gd name="T85" fmla="*/ 1072 h 1080"/>
                <a:gd name="T86" fmla="*/ 978 w 1180"/>
                <a:gd name="T87" fmla="*/ 1072 h 1080"/>
                <a:gd name="T88" fmla="*/ 1011 w 1180"/>
                <a:gd name="T89" fmla="*/ 1000 h 1080"/>
                <a:gd name="T90" fmla="*/ 1070 w 1180"/>
                <a:gd name="T91" fmla="*/ 952 h 1080"/>
                <a:gd name="T92" fmla="*/ 1053 w 1180"/>
                <a:gd name="T93" fmla="*/ 888 h 1080"/>
                <a:gd name="T94" fmla="*/ 1003 w 1180"/>
                <a:gd name="T95" fmla="*/ 864 h 1080"/>
                <a:gd name="T96" fmla="*/ 1011 w 1180"/>
                <a:gd name="T97" fmla="*/ 800 h 1080"/>
                <a:gd name="T98" fmla="*/ 1045 w 1180"/>
                <a:gd name="T99" fmla="*/ 768 h 1080"/>
                <a:gd name="T100" fmla="*/ 1146 w 1180"/>
                <a:gd name="T101" fmla="*/ 792 h 1080"/>
                <a:gd name="T102" fmla="*/ 1180 w 1180"/>
                <a:gd name="T103" fmla="*/ 784 h 10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180" h="1080">
                  <a:moveTo>
                    <a:pt x="1155" y="752"/>
                  </a:moveTo>
                  <a:lnTo>
                    <a:pt x="1121" y="728"/>
                  </a:lnTo>
                  <a:lnTo>
                    <a:pt x="1087" y="712"/>
                  </a:lnTo>
                  <a:lnTo>
                    <a:pt x="1003" y="672"/>
                  </a:lnTo>
                  <a:lnTo>
                    <a:pt x="919" y="632"/>
                  </a:lnTo>
                  <a:lnTo>
                    <a:pt x="935" y="616"/>
                  </a:lnTo>
                  <a:lnTo>
                    <a:pt x="927" y="600"/>
                  </a:lnTo>
                  <a:lnTo>
                    <a:pt x="902" y="584"/>
                  </a:lnTo>
                  <a:lnTo>
                    <a:pt x="868" y="592"/>
                  </a:lnTo>
                  <a:lnTo>
                    <a:pt x="817" y="592"/>
                  </a:lnTo>
                  <a:lnTo>
                    <a:pt x="775" y="568"/>
                  </a:lnTo>
                  <a:lnTo>
                    <a:pt x="733" y="528"/>
                  </a:lnTo>
                  <a:lnTo>
                    <a:pt x="708" y="488"/>
                  </a:lnTo>
                  <a:lnTo>
                    <a:pt x="683" y="448"/>
                  </a:lnTo>
                  <a:lnTo>
                    <a:pt x="641" y="408"/>
                  </a:lnTo>
                  <a:lnTo>
                    <a:pt x="556" y="344"/>
                  </a:lnTo>
                  <a:lnTo>
                    <a:pt x="523" y="296"/>
                  </a:lnTo>
                  <a:lnTo>
                    <a:pt x="523" y="280"/>
                  </a:lnTo>
                  <a:lnTo>
                    <a:pt x="539" y="256"/>
                  </a:lnTo>
                  <a:lnTo>
                    <a:pt x="548" y="240"/>
                  </a:lnTo>
                  <a:lnTo>
                    <a:pt x="539" y="224"/>
                  </a:lnTo>
                  <a:lnTo>
                    <a:pt x="531" y="216"/>
                  </a:lnTo>
                  <a:lnTo>
                    <a:pt x="531" y="200"/>
                  </a:lnTo>
                  <a:lnTo>
                    <a:pt x="556" y="184"/>
                  </a:lnTo>
                  <a:lnTo>
                    <a:pt x="641" y="152"/>
                  </a:lnTo>
                  <a:lnTo>
                    <a:pt x="649" y="144"/>
                  </a:lnTo>
                  <a:lnTo>
                    <a:pt x="641" y="88"/>
                  </a:lnTo>
                  <a:lnTo>
                    <a:pt x="649" y="56"/>
                  </a:lnTo>
                  <a:lnTo>
                    <a:pt x="531" y="24"/>
                  </a:lnTo>
                  <a:lnTo>
                    <a:pt x="514" y="0"/>
                  </a:lnTo>
                  <a:lnTo>
                    <a:pt x="438" y="8"/>
                  </a:lnTo>
                  <a:lnTo>
                    <a:pt x="405" y="40"/>
                  </a:lnTo>
                  <a:lnTo>
                    <a:pt x="371" y="32"/>
                  </a:lnTo>
                  <a:lnTo>
                    <a:pt x="354" y="64"/>
                  </a:lnTo>
                  <a:lnTo>
                    <a:pt x="320" y="64"/>
                  </a:lnTo>
                  <a:lnTo>
                    <a:pt x="295" y="80"/>
                  </a:lnTo>
                  <a:lnTo>
                    <a:pt x="253" y="72"/>
                  </a:lnTo>
                  <a:lnTo>
                    <a:pt x="228" y="152"/>
                  </a:lnTo>
                  <a:lnTo>
                    <a:pt x="160" y="72"/>
                  </a:lnTo>
                  <a:lnTo>
                    <a:pt x="118" y="136"/>
                  </a:lnTo>
                  <a:lnTo>
                    <a:pt x="25" y="144"/>
                  </a:lnTo>
                  <a:lnTo>
                    <a:pt x="42" y="208"/>
                  </a:lnTo>
                  <a:lnTo>
                    <a:pt x="0" y="232"/>
                  </a:lnTo>
                  <a:lnTo>
                    <a:pt x="25" y="272"/>
                  </a:lnTo>
                  <a:lnTo>
                    <a:pt x="17" y="320"/>
                  </a:lnTo>
                  <a:lnTo>
                    <a:pt x="93" y="352"/>
                  </a:lnTo>
                  <a:lnTo>
                    <a:pt x="76" y="392"/>
                  </a:lnTo>
                  <a:lnTo>
                    <a:pt x="93" y="392"/>
                  </a:lnTo>
                  <a:lnTo>
                    <a:pt x="135" y="376"/>
                  </a:lnTo>
                  <a:lnTo>
                    <a:pt x="160" y="344"/>
                  </a:lnTo>
                  <a:lnTo>
                    <a:pt x="177" y="328"/>
                  </a:lnTo>
                  <a:lnTo>
                    <a:pt x="202" y="320"/>
                  </a:lnTo>
                  <a:lnTo>
                    <a:pt x="244" y="336"/>
                  </a:lnTo>
                  <a:lnTo>
                    <a:pt x="261" y="352"/>
                  </a:lnTo>
                  <a:lnTo>
                    <a:pt x="278" y="368"/>
                  </a:lnTo>
                  <a:lnTo>
                    <a:pt x="312" y="368"/>
                  </a:lnTo>
                  <a:lnTo>
                    <a:pt x="329" y="384"/>
                  </a:lnTo>
                  <a:lnTo>
                    <a:pt x="337" y="424"/>
                  </a:lnTo>
                  <a:lnTo>
                    <a:pt x="362" y="472"/>
                  </a:lnTo>
                  <a:lnTo>
                    <a:pt x="371" y="496"/>
                  </a:lnTo>
                  <a:lnTo>
                    <a:pt x="396" y="512"/>
                  </a:lnTo>
                  <a:lnTo>
                    <a:pt x="430" y="552"/>
                  </a:lnTo>
                  <a:lnTo>
                    <a:pt x="472" y="576"/>
                  </a:lnTo>
                  <a:lnTo>
                    <a:pt x="497" y="592"/>
                  </a:lnTo>
                  <a:lnTo>
                    <a:pt x="514" y="608"/>
                  </a:lnTo>
                  <a:lnTo>
                    <a:pt x="607" y="680"/>
                  </a:lnTo>
                  <a:lnTo>
                    <a:pt x="624" y="696"/>
                  </a:lnTo>
                  <a:lnTo>
                    <a:pt x="649" y="688"/>
                  </a:lnTo>
                  <a:lnTo>
                    <a:pt x="708" y="712"/>
                  </a:lnTo>
                  <a:lnTo>
                    <a:pt x="742" y="744"/>
                  </a:lnTo>
                  <a:lnTo>
                    <a:pt x="767" y="744"/>
                  </a:lnTo>
                  <a:lnTo>
                    <a:pt x="775" y="752"/>
                  </a:lnTo>
                  <a:lnTo>
                    <a:pt x="775" y="768"/>
                  </a:lnTo>
                  <a:lnTo>
                    <a:pt x="809" y="768"/>
                  </a:lnTo>
                  <a:lnTo>
                    <a:pt x="826" y="800"/>
                  </a:lnTo>
                  <a:lnTo>
                    <a:pt x="851" y="824"/>
                  </a:lnTo>
                  <a:lnTo>
                    <a:pt x="893" y="840"/>
                  </a:lnTo>
                  <a:lnTo>
                    <a:pt x="927" y="856"/>
                  </a:lnTo>
                  <a:lnTo>
                    <a:pt x="944" y="904"/>
                  </a:lnTo>
                  <a:lnTo>
                    <a:pt x="978" y="984"/>
                  </a:lnTo>
                  <a:lnTo>
                    <a:pt x="952" y="984"/>
                  </a:lnTo>
                  <a:lnTo>
                    <a:pt x="935" y="1000"/>
                  </a:lnTo>
                  <a:lnTo>
                    <a:pt x="935" y="1016"/>
                  </a:lnTo>
                  <a:lnTo>
                    <a:pt x="927" y="1040"/>
                  </a:lnTo>
                  <a:lnTo>
                    <a:pt x="919" y="1056"/>
                  </a:lnTo>
                  <a:lnTo>
                    <a:pt x="935" y="1072"/>
                  </a:lnTo>
                  <a:lnTo>
                    <a:pt x="952" y="1080"/>
                  </a:lnTo>
                  <a:lnTo>
                    <a:pt x="978" y="1072"/>
                  </a:lnTo>
                  <a:lnTo>
                    <a:pt x="994" y="1040"/>
                  </a:lnTo>
                  <a:lnTo>
                    <a:pt x="1011" y="1000"/>
                  </a:lnTo>
                  <a:lnTo>
                    <a:pt x="1028" y="960"/>
                  </a:lnTo>
                  <a:lnTo>
                    <a:pt x="1070" y="952"/>
                  </a:lnTo>
                  <a:lnTo>
                    <a:pt x="1070" y="904"/>
                  </a:lnTo>
                  <a:lnTo>
                    <a:pt x="1053" y="888"/>
                  </a:lnTo>
                  <a:lnTo>
                    <a:pt x="1028" y="880"/>
                  </a:lnTo>
                  <a:lnTo>
                    <a:pt x="1003" y="864"/>
                  </a:lnTo>
                  <a:lnTo>
                    <a:pt x="994" y="848"/>
                  </a:lnTo>
                  <a:lnTo>
                    <a:pt x="1011" y="800"/>
                  </a:lnTo>
                  <a:lnTo>
                    <a:pt x="1028" y="776"/>
                  </a:lnTo>
                  <a:lnTo>
                    <a:pt x="1045" y="768"/>
                  </a:lnTo>
                  <a:lnTo>
                    <a:pt x="1104" y="776"/>
                  </a:lnTo>
                  <a:lnTo>
                    <a:pt x="1146" y="792"/>
                  </a:lnTo>
                  <a:lnTo>
                    <a:pt x="1180" y="824"/>
                  </a:lnTo>
                  <a:lnTo>
                    <a:pt x="1180" y="784"/>
                  </a:lnTo>
                  <a:lnTo>
                    <a:pt x="1155" y="752"/>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110" name="Freeform 32"/>
            <p:cNvSpPr>
              <a:spLocks/>
            </p:cNvSpPr>
            <p:nvPr/>
          </p:nvSpPr>
          <p:spPr bwMode="auto">
            <a:xfrm>
              <a:off x="2463" y="2496"/>
              <a:ext cx="1146" cy="1088"/>
            </a:xfrm>
            <a:custGeom>
              <a:avLst/>
              <a:gdLst>
                <a:gd name="T0" fmla="*/ 969 w 1146"/>
                <a:gd name="T1" fmla="*/ 600 h 1088"/>
                <a:gd name="T2" fmla="*/ 944 w 1146"/>
                <a:gd name="T3" fmla="*/ 584 h 1088"/>
                <a:gd name="T4" fmla="*/ 986 w 1146"/>
                <a:gd name="T5" fmla="*/ 520 h 1088"/>
                <a:gd name="T6" fmla="*/ 1019 w 1146"/>
                <a:gd name="T7" fmla="*/ 472 h 1088"/>
                <a:gd name="T8" fmla="*/ 1087 w 1146"/>
                <a:gd name="T9" fmla="*/ 448 h 1088"/>
                <a:gd name="T10" fmla="*/ 1112 w 1146"/>
                <a:gd name="T11" fmla="*/ 320 h 1088"/>
                <a:gd name="T12" fmla="*/ 1095 w 1146"/>
                <a:gd name="T13" fmla="*/ 272 h 1088"/>
                <a:gd name="T14" fmla="*/ 1011 w 1146"/>
                <a:gd name="T15" fmla="*/ 248 h 1088"/>
                <a:gd name="T16" fmla="*/ 927 w 1146"/>
                <a:gd name="T17" fmla="*/ 208 h 1088"/>
                <a:gd name="T18" fmla="*/ 851 w 1146"/>
                <a:gd name="T19" fmla="*/ 136 h 1088"/>
                <a:gd name="T20" fmla="*/ 809 w 1146"/>
                <a:gd name="T21" fmla="*/ 112 h 1088"/>
                <a:gd name="T22" fmla="*/ 767 w 1146"/>
                <a:gd name="T23" fmla="*/ 88 h 1088"/>
                <a:gd name="T24" fmla="*/ 708 w 1146"/>
                <a:gd name="T25" fmla="*/ 48 h 1088"/>
                <a:gd name="T26" fmla="*/ 666 w 1146"/>
                <a:gd name="T27" fmla="*/ 0 h 1088"/>
                <a:gd name="T28" fmla="*/ 598 w 1146"/>
                <a:gd name="T29" fmla="*/ 24 h 1088"/>
                <a:gd name="T30" fmla="*/ 564 w 1146"/>
                <a:gd name="T31" fmla="*/ 104 h 1088"/>
                <a:gd name="T32" fmla="*/ 489 w 1146"/>
                <a:gd name="T33" fmla="*/ 136 h 1088"/>
                <a:gd name="T34" fmla="*/ 455 w 1146"/>
                <a:gd name="T35" fmla="*/ 168 h 1088"/>
                <a:gd name="T36" fmla="*/ 413 w 1146"/>
                <a:gd name="T37" fmla="*/ 184 h 1088"/>
                <a:gd name="T38" fmla="*/ 345 w 1146"/>
                <a:gd name="T39" fmla="*/ 160 h 1088"/>
                <a:gd name="T40" fmla="*/ 269 w 1146"/>
                <a:gd name="T41" fmla="*/ 144 h 1088"/>
                <a:gd name="T42" fmla="*/ 303 w 1146"/>
                <a:gd name="T43" fmla="*/ 256 h 1088"/>
                <a:gd name="T44" fmla="*/ 211 w 1146"/>
                <a:gd name="T45" fmla="*/ 240 h 1088"/>
                <a:gd name="T46" fmla="*/ 177 w 1146"/>
                <a:gd name="T47" fmla="*/ 232 h 1088"/>
                <a:gd name="T48" fmla="*/ 126 w 1146"/>
                <a:gd name="T49" fmla="*/ 208 h 1088"/>
                <a:gd name="T50" fmla="*/ 84 w 1146"/>
                <a:gd name="T51" fmla="*/ 216 h 1088"/>
                <a:gd name="T52" fmla="*/ 8 w 1146"/>
                <a:gd name="T53" fmla="*/ 232 h 1088"/>
                <a:gd name="T54" fmla="*/ 8 w 1146"/>
                <a:gd name="T55" fmla="*/ 248 h 1088"/>
                <a:gd name="T56" fmla="*/ 25 w 1146"/>
                <a:gd name="T57" fmla="*/ 272 h 1088"/>
                <a:gd name="T58" fmla="*/ 17 w 1146"/>
                <a:gd name="T59" fmla="*/ 288 h 1088"/>
                <a:gd name="T60" fmla="*/ 42 w 1146"/>
                <a:gd name="T61" fmla="*/ 312 h 1088"/>
                <a:gd name="T62" fmla="*/ 109 w 1146"/>
                <a:gd name="T63" fmla="*/ 328 h 1088"/>
                <a:gd name="T64" fmla="*/ 160 w 1146"/>
                <a:gd name="T65" fmla="*/ 368 h 1088"/>
                <a:gd name="T66" fmla="*/ 194 w 1146"/>
                <a:gd name="T67" fmla="*/ 400 h 1088"/>
                <a:gd name="T68" fmla="*/ 211 w 1146"/>
                <a:gd name="T69" fmla="*/ 448 h 1088"/>
                <a:gd name="T70" fmla="*/ 269 w 1146"/>
                <a:gd name="T71" fmla="*/ 536 h 1088"/>
                <a:gd name="T72" fmla="*/ 278 w 1146"/>
                <a:gd name="T73" fmla="*/ 584 h 1088"/>
                <a:gd name="T74" fmla="*/ 295 w 1146"/>
                <a:gd name="T75" fmla="*/ 640 h 1088"/>
                <a:gd name="T76" fmla="*/ 236 w 1146"/>
                <a:gd name="T77" fmla="*/ 776 h 1088"/>
                <a:gd name="T78" fmla="*/ 177 w 1146"/>
                <a:gd name="T79" fmla="*/ 872 h 1088"/>
                <a:gd name="T80" fmla="*/ 160 w 1146"/>
                <a:gd name="T81" fmla="*/ 888 h 1088"/>
                <a:gd name="T82" fmla="*/ 244 w 1146"/>
                <a:gd name="T83" fmla="*/ 960 h 1088"/>
                <a:gd name="T84" fmla="*/ 320 w 1146"/>
                <a:gd name="T85" fmla="*/ 992 h 1088"/>
                <a:gd name="T86" fmla="*/ 396 w 1146"/>
                <a:gd name="T87" fmla="*/ 1024 h 1088"/>
                <a:gd name="T88" fmla="*/ 522 w 1146"/>
                <a:gd name="T89" fmla="*/ 1056 h 1088"/>
                <a:gd name="T90" fmla="*/ 607 w 1146"/>
                <a:gd name="T91" fmla="*/ 1088 h 1088"/>
                <a:gd name="T92" fmla="*/ 640 w 1146"/>
                <a:gd name="T93" fmla="*/ 1064 h 1088"/>
                <a:gd name="T94" fmla="*/ 632 w 1146"/>
                <a:gd name="T95" fmla="*/ 992 h 1088"/>
                <a:gd name="T96" fmla="*/ 682 w 1146"/>
                <a:gd name="T97" fmla="*/ 944 h 1088"/>
                <a:gd name="T98" fmla="*/ 750 w 1146"/>
                <a:gd name="T99" fmla="*/ 928 h 1088"/>
                <a:gd name="T100" fmla="*/ 876 w 1146"/>
                <a:gd name="T101" fmla="*/ 968 h 1088"/>
                <a:gd name="T102" fmla="*/ 944 w 1146"/>
                <a:gd name="T103" fmla="*/ 984 h 1088"/>
                <a:gd name="T104" fmla="*/ 969 w 1146"/>
                <a:gd name="T105" fmla="*/ 968 h 1088"/>
                <a:gd name="T106" fmla="*/ 1019 w 1146"/>
                <a:gd name="T107" fmla="*/ 928 h 1088"/>
                <a:gd name="T108" fmla="*/ 1087 w 1146"/>
                <a:gd name="T109" fmla="*/ 864 h 1088"/>
                <a:gd name="T110" fmla="*/ 1019 w 1146"/>
                <a:gd name="T111" fmla="*/ 784 h 1088"/>
                <a:gd name="T112" fmla="*/ 1036 w 1146"/>
                <a:gd name="T113" fmla="*/ 720 h 1088"/>
                <a:gd name="T114" fmla="*/ 1036 w 1146"/>
                <a:gd name="T115" fmla="*/ 656 h 1088"/>
                <a:gd name="T116" fmla="*/ 1011 w 1146"/>
                <a:gd name="T117" fmla="*/ 616 h 10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146" h="1088">
                  <a:moveTo>
                    <a:pt x="1011" y="616"/>
                  </a:moveTo>
                  <a:lnTo>
                    <a:pt x="969" y="600"/>
                  </a:lnTo>
                  <a:lnTo>
                    <a:pt x="935" y="616"/>
                  </a:lnTo>
                  <a:lnTo>
                    <a:pt x="944" y="584"/>
                  </a:lnTo>
                  <a:lnTo>
                    <a:pt x="977" y="544"/>
                  </a:lnTo>
                  <a:lnTo>
                    <a:pt x="986" y="520"/>
                  </a:lnTo>
                  <a:lnTo>
                    <a:pt x="1011" y="504"/>
                  </a:lnTo>
                  <a:lnTo>
                    <a:pt x="1019" y="472"/>
                  </a:lnTo>
                  <a:lnTo>
                    <a:pt x="1053" y="464"/>
                  </a:lnTo>
                  <a:lnTo>
                    <a:pt x="1087" y="448"/>
                  </a:lnTo>
                  <a:lnTo>
                    <a:pt x="1104" y="360"/>
                  </a:lnTo>
                  <a:lnTo>
                    <a:pt x="1112" y="320"/>
                  </a:lnTo>
                  <a:lnTo>
                    <a:pt x="1146" y="288"/>
                  </a:lnTo>
                  <a:lnTo>
                    <a:pt x="1095" y="272"/>
                  </a:lnTo>
                  <a:lnTo>
                    <a:pt x="1036" y="256"/>
                  </a:lnTo>
                  <a:lnTo>
                    <a:pt x="1011" y="248"/>
                  </a:lnTo>
                  <a:lnTo>
                    <a:pt x="986" y="216"/>
                  </a:lnTo>
                  <a:lnTo>
                    <a:pt x="927" y="208"/>
                  </a:lnTo>
                  <a:lnTo>
                    <a:pt x="868" y="168"/>
                  </a:lnTo>
                  <a:lnTo>
                    <a:pt x="851" y="136"/>
                  </a:lnTo>
                  <a:lnTo>
                    <a:pt x="809" y="144"/>
                  </a:lnTo>
                  <a:lnTo>
                    <a:pt x="809" y="112"/>
                  </a:lnTo>
                  <a:lnTo>
                    <a:pt x="767" y="96"/>
                  </a:lnTo>
                  <a:lnTo>
                    <a:pt x="767" y="88"/>
                  </a:lnTo>
                  <a:lnTo>
                    <a:pt x="733" y="72"/>
                  </a:lnTo>
                  <a:lnTo>
                    <a:pt x="708" y="48"/>
                  </a:lnTo>
                  <a:lnTo>
                    <a:pt x="682" y="16"/>
                  </a:lnTo>
                  <a:lnTo>
                    <a:pt x="666" y="0"/>
                  </a:lnTo>
                  <a:lnTo>
                    <a:pt x="623" y="8"/>
                  </a:lnTo>
                  <a:lnTo>
                    <a:pt x="598" y="24"/>
                  </a:lnTo>
                  <a:lnTo>
                    <a:pt x="581" y="88"/>
                  </a:lnTo>
                  <a:lnTo>
                    <a:pt x="564" y="104"/>
                  </a:lnTo>
                  <a:lnTo>
                    <a:pt x="539" y="120"/>
                  </a:lnTo>
                  <a:lnTo>
                    <a:pt x="489" y="136"/>
                  </a:lnTo>
                  <a:lnTo>
                    <a:pt x="463" y="144"/>
                  </a:lnTo>
                  <a:lnTo>
                    <a:pt x="455" y="168"/>
                  </a:lnTo>
                  <a:lnTo>
                    <a:pt x="446" y="184"/>
                  </a:lnTo>
                  <a:lnTo>
                    <a:pt x="413" y="184"/>
                  </a:lnTo>
                  <a:lnTo>
                    <a:pt x="362" y="168"/>
                  </a:lnTo>
                  <a:lnTo>
                    <a:pt x="345" y="160"/>
                  </a:lnTo>
                  <a:lnTo>
                    <a:pt x="328" y="144"/>
                  </a:lnTo>
                  <a:lnTo>
                    <a:pt x="269" y="144"/>
                  </a:lnTo>
                  <a:lnTo>
                    <a:pt x="295" y="200"/>
                  </a:lnTo>
                  <a:lnTo>
                    <a:pt x="303" y="256"/>
                  </a:lnTo>
                  <a:lnTo>
                    <a:pt x="253" y="248"/>
                  </a:lnTo>
                  <a:lnTo>
                    <a:pt x="211" y="240"/>
                  </a:lnTo>
                  <a:lnTo>
                    <a:pt x="194" y="248"/>
                  </a:lnTo>
                  <a:lnTo>
                    <a:pt x="177" y="232"/>
                  </a:lnTo>
                  <a:lnTo>
                    <a:pt x="152" y="208"/>
                  </a:lnTo>
                  <a:lnTo>
                    <a:pt x="126" y="208"/>
                  </a:lnTo>
                  <a:lnTo>
                    <a:pt x="109" y="216"/>
                  </a:lnTo>
                  <a:lnTo>
                    <a:pt x="84" y="216"/>
                  </a:lnTo>
                  <a:lnTo>
                    <a:pt x="34" y="216"/>
                  </a:lnTo>
                  <a:lnTo>
                    <a:pt x="8" y="232"/>
                  </a:lnTo>
                  <a:lnTo>
                    <a:pt x="0" y="240"/>
                  </a:lnTo>
                  <a:lnTo>
                    <a:pt x="8" y="248"/>
                  </a:lnTo>
                  <a:lnTo>
                    <a:pt x="50" y="272"/>
                  </a:lnTo>
                  <a:lnTo>
                    <a:pt x="25" y="272"/>
                  </a:lnTo>
                  <a:lnTo>
                    <a:pt x="17" y="280"/>
                  </a:lnTo>
                  <a:lnTo>
                    <a:pt x="17" y="288"/>
                  </a:lnTo>
                  <a:lnTo>
                    <a:pt x="25" y="304"/>
                  </a:lnTo>
                  <a:lnTo>
                    <a:pt x="42" y="312"/>
                  </a:lnTo>
                  <a:lnTo>
                    <a:pt x="76" y="320"/>
                  </a:lnTo>
                  <a:lnTo>
                    <a:pt x="109" y="328"/>
                  </a:lnTo>
                  <a:lnTo>
                    <a:pt x="135" y="352"/>
                  </a:lnTo>
                  <a:lnTo>
                    <a:pt x="160" y="368"/>
                  </a:lnTo>
                  <a:lnTo>
                    <a:pt x="185" y="376"/>
                  </a:lnTo>
                  <a:lnTo>
                    <a:pt x="194" y="400"/>
                  </a:lnTo>
                  <a:lnTo>
                    <a:pt x="219" y="424"/>
                  </a:lnTo>
                  <a:lnTo>
                    <a:pt x="211" y="448"/>
                  </a:lnTo>
                  <a:lnTo>
                    <a:pt x="244" y="512"/>
                  </a:lnTo>
                  <a:lnTo>
                    <a:pt x="269" y="536"/>
                  </a:lnTo>
                  <a:lnTo>
                    <a:pt x="286" y="560"/>
                  </a:lnTo>
                  <a:lnTo>
                    <a:pt x="278" y="584"/>
                  </a:lnTo>
                  <a:lnTo>
                    <a:pt x="253" y="592"/>
                  </a:lnTo>
                  <a:lnTo>
                    <a:pt x="295" y="640"/>
                  </a:lnTo>
                  <a:lnTo>
                    <a:pt x="269" y="632"/>
                  </a:lnTo>
                  <a:lnTo>
                    <a:pt x="236" y="776"/>
                  </a:lnTo>
                  <a:lnTo>
                    <a:pt x="202" y="848"/>
                  </a:lnTo>
                  <a:lnTo>
                    <a:pt x="177" y="872"/>
                  </a:lnTo>
                  <a:lnTo>
                    <a:pt x="143" y="880"/>
                  </a:lnTo>
                  <a:lnTo>
                    <a:pt x="160" y="888"/>
                  </a:lnTo>
                  <a:lnTo>
                    <a:pt x="211" y="928"/>
                  </a:lnTo>
                  <a:lnTo>
                    <a:pt x="244" y="960"/>
                  </a:lnTo>
                  <a:lnTo>
                    <a:pt x="278" y="968"/>
                  </a:lnTo>
                  <a:lnTo>
                    <a:pt x="320" y="992"/>
                  </a:lnTo>
                  <a:lnTo>
                    <a:pt x="337" y="1016"/>
                  </a:lnTo>
                  <a:lnTo>
                    <a:pt x="396" y="1024"/>
                  </a:lnTo>
                  <a:lnTo>
                    <a:pt x="463" y="1032"/>
                  </a:lnTo>
                  <a:lnTo>
                    <a:pt x="522" y="1056"/>
                  </a:lnTo>
                  <a:lnTo>
                    <a:pt x="581" y="1072"/>
                  </a:lnTo>
                  <a:lnTo>
                    <a:pt x="607" y="1088"/>
                  </a:lnTo>
                  <a:lnTo>
                    <a:pt x="632" y="1080"/>
                  </a:lnTo>
                  <a:lnTo>
                    <a:pt x="640" y="1064"/>
                  </a:lnTo>
                  <a:lnTo>
                    <a:pt x="623" y="1032"/>
                  </a:lnTo>
                  <a:lnTo>
                    <a:pt x="632" y="992"/>
                  </a:lnTo>
                  <a:lnTo>
                    <a:pt x="649" y="968"/>
                  </a:lnTo>
                  <a:lnTo>
                    <a:pt x="682" y="944"/>
                  </a:lnTo>
                  <a:lnTo>
                    <a:pt x="716" y="928"/>
                  </a:lnTo>
                  <a:lnTo>
                    <a:pt x="750" y="928"/>
                  </a:lnTo>
                  <a:lnTo>
                    <a:pt x="842" y="952"/>
                  </a:lnTo>
                  <a:lnTo>
                    <a:pt x="876" y="968"/>
                  </a:lnTo>
                  <a:lnTo>
                    <a:pt x="910" y="984"/>
                  </a:lnTo>
                  <a:lnTo>
                    <a:pt x="944" y="984"/>
                  </a:lnTo>
                  <a:lnTo>
                    <a:pt x="960" y="976"/>
                  </a:lnTo>
                  <a:lnTo>
                    <a:pt x="969" y="968"/>
                  </a:lnTo>
                  <a:lnTo>
                    <a:pt x="977" y="960"/>
                  </a:lnTo>
                  <a:lnTo>
                    <a:pt x="1019" y="928"/>
                  </a:lnTo>
                  <a:lnTo>
                    <a:pt x="1070" y="904"/>
                  </a:lnTo>
                  <a:lnTo>
                    <a:pt x="1087" y="864"/>
                  </a:lnTo>
                  <a:lnTo>
                    <a:pt x="1011" y="832"/>
                  </a:lnTo>
                  <a:lnTo>
                    <a:pt x="1019" y="784"/>
                  </a:lnTo>
                  <a:lnTo>
                    <a:pt x="994" y="744"/>
                  </a:lnTo>
                  <a:lnTo>
                    <a:pt x="1036" y="720"/>
                  </a:lnTo>
                  <a:lnTo>
                    <a:pt x="1019" y="656"/>
                  </a:lnTo>
                  <a:lnTo>
                    <a:pt x="1036" y="656"/>
                  </a:lnTo>
                  <a:lnTo>
                    <a:pt x="1019" y="632"/>
                  </a:lnTo>
                  <a:lnTo>
                    <a:pt x="1011" y="616"/>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111" name="Freeform 33"/>
            <p:cNvSpPr>
              <a:spLocks/>
            </p:cNvSpPr>
            <p:nvPr/>
          </p:nvSpPr>
          <p:spPr bwMode="auto">
            <a:xfrm>
              <a:off x="3457" y="3008"/>
              <a:ext cx="1180" cy="1080"/>
            </a:xfrm>
            <a:custGeom>
              <a:avLst/>
              <a:gdLst>
                <a:gd name="T0" fmla="*/ 1121 w 1180"/>
                <a:gd name="T1" fmla="*/ 728 h 1080"/>
                <a:gd name="T2" fmla="*/ 1003 w 1180"/>
                <a:gd name="T3" fmla="*/ 672 h 1080"/>
                <a:gd name="T4" fmla="*/ 935 w 1180"/>
                <a:gd name="T5" fmla="*/ 616 h 1080"/>
                <a:gd name="T6" fmla="*/ 902 w 1180"/>
                <a:gd name="T7" fmla="*/ 584 h 1080"/>
                <a:gd name="T8" fmla="*/ 817 w 1180"/>
                <a:gd name="T9" fmla="*/ 592 h 1080"/>
                <a:gd name="T10" fmla="*/ 733 w 1180"/>
                <a:gd name="T11" fmla="*/ 528 h 1080"/>
                <a:gd name="T12" fmla="*/ 683 w 1180"/>
                <a:gd name="T13" fmla="*/ 448 h 1080"/>
                <a:gd name="T14" fmla="*/ 556 w 1180"/>
                <a:gd name="T15" fmla="*/ 344 h 1080"/>
                <a:gd name="T16" fmla="*/ 523 w 1180"/>
                <a:gd name="T17" fmla="*/ 280 h 1080"/>
                <a:gd name="T18" fmla="*/ 548 w 1180"/>
                <a:gd name="T19" fmla="*/ 240 h 1080"/>
                <a:gd name="T20" fmla="*/ 531 w 1180"/>
                <a:gd name="T21" fmla="*/ 216 h 1080"/>
                <a:gd name="T22" fmla="*/ 556 w 1180"/>
                <a:gd name="T23" fmla="*/ 184 h 1080"/>
                <a:gd name="T24" fmla="*/ 649 w 1180"/>
                <a:gd name="T25" fmla="*/ 144 h 1080"/>
                <a:gd name="T26" fmla="*/ 649 w 1180"/>
                <a:gd name="T27" fmla="*/ 56 h 1080"/>
                <a:gd name="T28" fmla="*/ 514 w 1180"/>
                <a:gd name="T29" fmla="*/ 0 h 1080"/>
                <a:gd name="T30" fmla="*/ 405 w 1180"/>
                <a:gd name="T31" fmla="*/ 40 h 1080"/>
                <a:gd name="T32" fmla="*/ 354 w 1180"/>
                <a:gd name="T33" fmla="*/ 64 h 1080"/>
                <a:gd name="T34" fmla="*/ 295 w 1180"/>
                <a:gd name="T35" fmla="*/ 80 h 1080"/>
                <a:gd name="T36" fmla="*/ 228 w 1180"/>
                <a:gd name="T37" fmla="*/ 152 h 1080"/>
                <a:gd name="T38" fmla="*/ 118 w 1180"/>
                <a:gd name="T39" fmla="*/ 136 h 1080"/>
                <a:gd name="T40" fmla="*/ 42 w 1180"/>
                <a:gd name="T41" fmla="*/ 208 h 1080"/>
                <a:gd name="T42" fmla="*/ 25 w 1180"/>
                <a:gd name="T43" fmla="*/ 272 h 1080"/>
                <a:gd name="T44" fmla="*/ 93 w 1180"/>
                <a:gd name="T45" fmla="*/ 352 h 1080"/>
                <a:gd name="T46" fmla="*/ 93 w 1180"/>
                <a:gd name="T47" fmla="*/ 392 h 1080"/>
                <a:gd name="T48" fmla="*/ 160 w 1180"/>
                <a:gd name="T49" fmla="*/ 344 h 1080"/>
                <a:gd name="T50" fmla="*/ 202 w 1180"/>
                <a:gd name="T51" fmla="*/ 320 h 1080"/>
                <a:gd name="T52" fmla="*/ 261 w 1180"/>
                <a:gd name="T53" fmla="*/ 352 h 1080"/>
                <a:gd name="T54" fmla="*/ 312 w 1180"/>
                <a:gd name="T55" fmla="*/ 368 h 1080"/>
                <a:gd name="T56" fmla="*/ 337 w 1180"/>
                <a:gd name="T57" fmla="*/ 424 h 1080"/>
                <a:gd name="T58" fmla="*/ 371 w 1180"/>
                <a:gd name="T59" fmla="*/ 496 h 1080"/>
                <a:gd name="T60" fmla="*/ 430 w 1180"/>
                <a:gd name="T61" fmla="*/ 552 h 1080"/>
                <a:gd name="T62" fmla="*/ 497 w 1180"/>
                <a:gd name="T63" fmla="*/ 592 h 1080"/>
                <a:gd name="T64" fmla="*/ 607 w 1180"/>
                <a:gd name="T65" fmla="*/ 680 h 1080"/>
                <a:gd name="T66" fmla="*/ 649 w 1180"/>
                <a:gd name="T67" fmla="*/ 688 h 1080"/>
                <a:gd name="T68" fmla="*/ 742 w 1180"/>
                <a:gd name="T69" fmla="*/ 744 h 1080"/>
                <a:gd name="T70" fmla="*/ 775 w 1180"/>
                <a:gd name="T71" fmla="*/ 752 h 1080"/>
                <a:gd name="T72" fmla="*/ 809 w 1180"/>
                <a:gd name="T73" fmla="*/ 768 h 1080"/>
                <a:gd name="T74" fmla="*/ 851 w 1180"/>
                <a:gd name="T75" fmla="*/ 824 h 1080"/>
                <a:gd name="T76" fmla="*/ 927 w 1180"/>
                <a:gd name="T77" fmla="*/ 856 h 1080"/>
                <a:gd name="T78" fmla="*/ 978 w 1180"/>
                <a:gd name="T79" fmla="*/ 984 h 1080"/>
                <a:gd name="T80" fmla="*/ 935 w 1180"/>
                <a:gd name="T81" fmla="*/ 1000 h 1080"/>
                <a:gd name="T82" fmla="*/ 927 w 1180"/>
                <a:gd name="T83" fmla="*/ 1040 h 1080"/>
                <a:gd name="T84" fmla="*/ 935 w 1180"/>
                <a:gd name="T85" fmla="*/ 1072 h 1080"/>
                <a:gd name="T86" fmla="*/ 978 w 1180"/>
                <a:gd name="T87" fmla="*/ 1072 h 1080"/>
                <a:gd name="T88" fmla="*/ 1011 w 1180"/>
                <a:gd name="T89" fmla="*/ 1000 h 1080"/>
                <a:gd name="T90" fmla="*/ 1070 w 1180"/>
                <a:gd name="T91" fmla="*/ 952 h 1080"/>
                <a:gd name="T92" fmla="*/ 1053 w 1180"/>
                <a:gd name="T93" fmla="*/ 888 h 1080"/>
                <a:gd name="T94" fmla="*/ 1003 w 1180"/>
                <a:gd name="T95" fmla="*/ 864 h 1080"/>
                <a:gd name="T96" fmla="*/ 1011 w 1180"/>
                <a:gd name="T97" fmla="*/ 800 h 1080"/>
                <a:gd name="T98" fmla="*/ 1045 w 1180"/>
                <a:gd name="T99" fmla="*/ 768 h 1080"/>
                <a:gd name="T100" fmla="*/ 1146 w 1180"/>
                <a:gd name="T101" fmla="*/ 792 h 1080"/>
                <a:gd name="T102" fmla="*/ 1180 w 1180"/>
                <a:gd name="T103" fmla="*/ 784 h 1080"/>
                <a:gd name="T104" fmla="*/ 1155 w 1180"/>
                <a:gd name="T105" fmla="*/ 752 h 108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180" h="1080">
                  <a:moveTo>
                    <a:pt x="1155" y="752"/>
                  </a:moveTo>
                  <a:lnTo>
                    <a:pt x="1121" y="728"/>
                  </a:lnTo>
                  <a:lnTo>
                    <a:pt x="1087" y="712"/>
                  </a:lnTo>
                  <a:lnTo>
                    <a:pt x="1003" y="672"/>
                  </a:lnTo>
                  <a:lnTo>
                    <a:pt x="919" y="632"/>
                  </a:lnTo>
                  <a:lnTo>
                    <a:pt x="935" y="616"/>
                  </a:lnTo>
                  <a:lnTo>
                    <a:pt x="927" y="600"/>
                  </a:lnTo>
                  <a:lnTo>
                    <a:pt x="902" y="584"/>
                  </a:lnTo>
                  <a:lnTo>
                    <a:pt x="868" y="592"/>
                  </a:lnTo>
                  <a:lnTo>
                    <a:pt x="817" y="592"/>
                  </a:lnTo>
                  <a:lnTo>
                    <a:pt x="775" y="568"/>
                  </a:lnTo>
                  <a:lnTo>
                    <a:pt x="733" y="528"/>
                  </a:lnTo>
                  <a:lnTo>
                    <a:pt x="708" y="488"/>
                  </a:lnTo>
                  <a:lnTo>
                    <a:pt x="683" y="448"/>
                  </a:lnTo>
                  <a:lnTo>
                    <a:pt x="641" y="408"/>
                  </a:lnTo>
                  <a:lnTo>
                    <a:pt x="556" y="344"/>
                  </a:lnTo>
                  <a:lnTo>
                    <a:pt x="523" y="296"/>
                  </a:lnTo>
                  <a:lnTo>
                    <a:pt x="523" y="280"/>
                  </a:lnTo>
                  <a:lnTo>
                    <a:pt x="539" y="256"/>
                  </a:lnTo>
                  <a:lnTo>
                    <a:pt x="548" y="240"/>
                  </a:lnTo>
                  <a:lnTo>
                    <a:pt x="539" y="224"/>
                  </a:lnTo>
                  <a:lnTo>
                    <a:pt x="531" y="216"/>
                  </a:lnTo>
                  <a:lnTo>
                    <a:pt x="531" y="200"/>
                  </a:lnTo>
                  <a:lnTo>
                    <a:pt x="556" y="184"/>
                  </a:lnTo>
                  <a:lnTo>
                    <a:pt x="641" y="152"/>
                  </a:lnTo>
                  <a:lnTo>
                    <a:pt x="649" y="144"/>
                  </a:lnTo>
                  <a:lnTo>
                    <a:pt x="641" y="88"/>
                  </a:lnTo>
                  <a:lnTo>
                    <a:pt x="649" y="56"/>
                  </a:lnTo>
                  <a:lnTo>
                    <a:pt x="531" y="24"/>
                  </a:lnTo>
                  <a:lnTo>
                    <a:pt x="514" y="0"/>
                  </a:lnTo>
                  <a:lnTo>
                    <a:pt x="438" y="8"/>
                  </a:lnTo>
                  <a:lnTo>
                    <a:pt x="405" y="40"/>
                  </a:lnTo>
                  <a:lnTo>
                    <a:pt x="371" y="32"/>
                  </a:lnTo>
                  <a:lnTo>
                    <a:pt x="354" y="64"/>
                  </a:lnTo>
                  <a:lnTo>
                    <a:pt x="320" y="64"/>
                  </a:lnTo>
                  <a:lnTo>
                    <a:pt x="295" y="80"/>
                  </a:lnTo>
                  <a:lnTo>
                    <a:pt x="253" y="72"/>
                  </a:lnTo>
                  <a:lnTo>
                    <a:pt x="228" y="152"/>
                  </a:lnTo>
                  <a:lnTo>
                    <a:pt x="160" y="72"/>
                  </a:lnTo>
                  <a:lnTo>
                    <a:pt x="118" y="136"/>
                  </a:lnTo>
                  <a:lnTo>
                    <a:pt x="25" y="144"/>
                  </a:lnTo>
                  <a:lnTo>
                    <a:pt x="42" y="208"/>
                  </a:lnTo>
                  <a:lnTo>
                    <a:pt x="0" y="232"/>
                  </a:lnTo>
                  <a:lnTo>
                    <a:pt x="25" y="272"/>
                  </a:lnTo>
                  <a:lnTo>
                    <a:pt x="17" y="320"/>
                  </a:lnTo>
                  <a:lnTo>
                    <a:pt x="93" y="352"/>
                  </a:lnTo>
                  <a:lnTo>
                    <a:pt x="76" y="392"/>
                  </a:lnTo>
                  <a:lnTo>
                    <a:pt x="93" y="392"/>
                  </a:lnTo>
                  <a:lnTo>
                    <a:pt x="135" y="376"/>
                  </a:lnTo>
                  <a:lnTo>
                    <a:pt x="160" y="344"/>
                  </a:lnTo>
                  <a:lnTo>
                    <a:pt x="177" y="328"/>
                  </a:lnTo>
                  <a:lnTo>
                    <a:pt x="202" y="320"/>
                  </a:lnTo>
                  <a:lnTo>
                    <a:pt x="244" y="336"/>
                  </a:lnTo>
                  <a:lnTo>
                    <a:pt x="261" y="352"/>
                  </a:lnTo>
                  <a:lnTo>
                    <a:pt x="278" y="368"/>
                  </a:lnTo>
                  <a:lnTo>
                    <a:pt x="312" y="368"/>
                  </a:lnTo>
                  <a:lnTo>
                    <a:pt x="329" y="384"/>
                  </a:lnTo>
                  <a:lnTo>
                    <a:pt x="337" y="424"/>
                  </a:lnTo>
                  <a:lnTo>
                    <a:pt x="362" y="472"/>
                  </a:lnTo>
                  <a:lnTo>
                    <a:pt x="371" y="496"/>
                  </a:lnTo>
                  <a:lnTo>
                    <a:pt x="396" y="512"/>
                  </a:lnTo>
                  <a:lnTo>
                    <a:pt x="430" y="552"/>
                  </a:lnTo>
                  <a:lnTo>
                    <a:pt x="472" y="576"/>
                  </a:lnTo>
                  <a:lnTo>
                    <a:pt x="497" y="592"/>
                  </a:lnTo>
                  <a:lnTo>
                    <a:pt x="514" y="608"/>
                  </a:lnTo>
                  <a:lnTo>
                    <a:pt x="607" y="680"/>
                  </a:lnTo>
                  <a:lnTo>
                    <a:pt x="624" y="696"/>
                  </a:lnTo>
                  <a:lnTo>
                    <a:pt x="649" y="688"/>
                  </a:lnTo>
                  <a:lnTo>
                    <a:pt x="708" y="712"/>
                  </a:lnTo>
                  <a:lnTo>
                    <a:pt x="742" y="744"/>
                  </a:lnTo>
                  <a:lnTo>
                    <a:pt x="767" y="744"/>
                  </a:lnTo>
                  <a:lnTo>
                    <a:pt x="775" y="752"/>
                  </a:lnTo>
                  <a:lnTo>
                    <a:pt x="775" y="768"/>
                  </a:lnTo>
                  <a:lnTo>
                    <a:pt x="809" y="768"/>
                  </a:lnTo>
                  <a:lnTo>
                    <a:pt x="826" y="800"/>
                  </a:lnTo>
                  <a:lnTo>
                    <a:pt x="851" y="824"/>
                  </a:lnTo>
                  <a:lnTo>
                    <a:pt x="893" y="840"/>
                  </a:lnTo>
                  <a:lnTo>
                    <a:pt x="927" y="856"/>
                  </a:lnTo>
                  <a:lnTo>
                    <a:pt x="944" y="904"/>
                  </a:lnTo>
                  <a:lnTo>
                    <a:pt x="978" y="984"/>
                  </a:lnTo>
                  <a:lnTo>
                    <a:pt x="952" y="984"/>
                  </a:lnTo>
                  <a:lnTo>
                    <a:pt x="935" y="1000"/>
                  </a:lnTo>
                  <a:lnTo>
                    <a:pt x="935" y="1016"/>
                  </a:lnTo>
                  <a:lnTo>
                    <a:pt x="927" y="1040"/>
                  </a:lnTo>
                  <a:lnTo>
                    <a:pt x="919" y="1056"/>
                  </a:lnTo>
                  <a:lnTo>
                    <a:pt x="935" y="1072"/>
                  </a:lnTo>
                  <a:lnTo>
                    <a:pt x="952" y="1080"/>
                  </a:lnTo>
                  <a:lnTo>
                    <a:pt x="978" y="1072"/>
                  </a:lnTo>
                  <a:lnTo>
                    <a:pt x="994" y="1040"/>
                  </a:lnTo>
                  <a:lnTo>
                    <a:pt x="1011" y="1000"/>
                  </a:lnTo>
                  <a:lnTo>
                    <a:pt x="1028" y="960"/>
                  </a:lnTo>
                  <a:lnTo>
                    <a:pt x="1070" y="952"/>
                  </a:lnTo>
                  <a:lnTo>
                    <a:pt x="1070" y="904"/>
                  </a:lnTo>
                  <a:lnTo>
                    <a:pt x="1053" y="888"/>
                  </a:lnTo>
                  <a:lnTo>
                    <a:pt x="1028" y="880"/>
                  </a:lnTo>
                  <a:lnTo>
                    <a:pt x="1003" y="864"/>
                  </a:lnTo>
                  <a:lnTo>
                    <a:pt x="994" y="848"/>
                  </a:lnTo>
                  <a:lnTo>
                    <a:pt x="1011" y="800"/>
                  </a:lnTo>
                  <a:lnTo>
                    <a:pt x="1028" y="776"/>
                  </a:lnTo>
                  <a:lnTo>
                    <a:pt x="1045" y="768"/>
                  </a:lnTo>
                  <a:lnTo>
                    <a:pt x="1104" y="776"/>
                  </a:lnTo>
                  <a:lnTo>
                    <a:pt x="1146" y="792"/>
                  </a:lnTo>
                  <a:lnTo>
                    <a:pt x="1180" y="824"/>
                  </a:lnTo>
                  <a:lnTo>
                    <a:pt x="1180" y="784"/>
                  </a:lnTo>
                  <a:lnTo>
                    <a:pt x="1155" y="752"/>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12" name="Freeform 34"/>
            <p:cNvSpPr>
              <a:spLocks/>
            </p:cNvSpPr>
            <p:nvPr/>
          </p:nvSpPr>
          <p:spPr bwMode="auto">
            <a:xfrm>
              <a:off x="2463" y="2496"/>
              <a:ext cx="1146" cy="1088"/>
            </a:xfrm>
            <a:custGeom>
              <a:avLst/>
              <a:gdLst>
                <a:gd name="T0" fmla="*/ 969 w 1146"/>
                <a:gd name="T1" fmla="*/ 600 h 1088"/>
                <a:gd name="T2" fmla="*/ 944 w 1146"/>
                <a:gd name="T3" fmla="*/ 584 h 1088"/>
                <a:gd name="T4" fmla="*/ 986 w 1146"/>
                <a:gd name="T5" fmla="*/ 520 h 1088"/>
                <a:gd name="T6" fmla="*/ 1019 w 1146"/>
                <a:gd name="T7" fmla="*/ 472 h 1088"/>
                <a:gd name="T8" fmla="*/ 1087 w 1146"/>
                <a:gd name="T9" fmla="*/ 448 h 1088"/>
                <a:gd name="T10" fmla="*/ 1112 w 1146"/>
                <a:gd name="T11" fmla="*/ 320 h 1088"/>
                <a:gd name="T12" fmla="*/ 1095 w 1146"/>
                <a:gd name="T13" fmla="*/ 272 h 1088"/>
                <a:gd name="T14" fmla="*/ 1011 w 1146"/>
                <a:gd name="T15" fmla="*/ 248 h 1088"/>
                <a:gd name="T16" fmla="*/ 927 w 1146"/>
                <a:gd name="T17" fmla="*/ 208 h 1088"/>
                <a:gd name="T18" fmla="*/ 851 w 1146"/>
                <a:gd name="T19" fmla="*/ 136 h 1088"/>
                <a:gd name="T20" fmla="*/ 809 w 1146"/>
                <a:gd name="T21" fmla="*/ 112 h 1088"/>
                <a:gd name="T22" fmla="*/ 767 w 1146"/>
                <a:gd name="T23" fmla="*/ 88 h 1088"/>
                <a:gd name="T24" fmla="*/ 708 w 1146"/>
                <a:gd name="T25" fmla="*/ 48 h 1088"/>
                <a:gd name="T26" fmla="*/ 666 w 1146"/>
                <a:gd name="T27" fmla="*/ 0 h 1088"/>
                <a:gd name="T28" fmla="*/ 598 w 1146"/>
                <a:gd name="T29" fmla="*/ 24 h 1088"/>
                <a:gd name="T30" fmla="*/ 564 w 1146"/>
                <a:gd name="T31" fmla="*/ 104 h 1088"/>
                <a:gd name="T32" fmla="*/ 489 w 1146"/>
                <a:gd name="T33" fmla="*/ 136 h 1088"/>
                <a:gd name="T34" fmla="*/ 455 w 1146"/>
                <a:gd name="T35" fmla="*/ 168 h 1088"/>
                <a:gd name="T36" fmla="*/ 413 w 1146"/>
                <a:gd name="T37" fmla="*/ 184 h 1088"/>
                <a:gd name="T38" fmla="*/ 345 w 1146"/>
                <a:gd name="T39" fmla="*/ 160 h 1088"/>
                <a:gd name="T40" fmla="*/ 269 w 1146"/>
                <a:gd name="T41" fmla="*/ 144 h 1088"/>
                <a:gd name="T42" fmla="*/ 303 w 1146"/>
                <a:gd name="T43" fmla="*/ 256 h 1088"/>
                <a:gd name="T44" fmla="*/ 211 w 1146"/>
                <a:gd name="T45" fmla="*/ 240 h 1088"/>
                <a:gd name="T46" fmla="*/ 177 w 1146"/>
                <a:gd name="T47" fmla="*/ 232 h 1088"/>
                <a:gd name="T48" fmla="*/ 126 w 1146"/>
                <a:gd name="T49" fmla="*/ 208 h 1088"/>
                <a:gd name="T50" fmla="*/ 84 w 1146"/>
                <a:gd name="T51" fmla="*/ 216 h 1088"/>
                <a:gd name="T52" fmla="*/ 8 w 1146"/>
                <a:gd name="T53" fmla="*/ 232 h 1088"/>
                <a:gd name="T54" fmla="*/ 8 w 1146"/>
                <a:gd name="T55" fmla="*/ 248 h 1088"/>
                <a:gd name="T56" fmla="*/ 25 w 1146"/>
                <a:gd name="T57" fmla="*/ 272 h 1088"/>
                <a:gd name="T58" fmla="*/ 17 w 1146"/>
                <a:gd name="T59" fmla="*/ 288 h 1088"/>
                <a:gd name="T60" fmla="*/ 42 w 1146"/>
                <a:gd name="T61" fmla="*/ 312 h 1088"/>
                <a:gd name="T62" fmla="*/ 109 w 1146"/>
                <a:gd name="T63" fmla="*/ 328 h 1088"/>
                <a:gd name="T64" fmla="*/ 160 w 1146"/>
                <a:gd name="T65" fmla="*/ 368 h 1088"/>
                <a:gd name="T66" fmla="*/ 194 w 1146"/>
                <a:gd name="T67" fmla="*/ 400 h 1088"/>
                <a:gd name="T68" fmla="*/ 211 w 1146"/>
                <a:gd name="T69" fmla="*/ 448 h 1088"/>
                <a:gd name="T70" fmla="*/ 269 w 1146"/>
                <a:gd name="T71" fmla="*/ 536 h 1088"/>
                <a:gd name="T72" fmla="*/ 278 w 1146"/>
                <a:gd name="T73" fmla="*/ 584 h 1088"/>
                <a:gd name="T74" fmla="*/ 295 w 1146"/>
                <a:gd name="T75" fmla="*/ 640 h 1088"/>
                <a:gd name="T76" fmla="*/ 236 w 1146"/>
                <a:gd name="T77" fmla="*/ 776 h 1088"/>
                <a:gd name="T78" fmla="*/ 177 w 1146"/>
                <a:gd name="T79" fmla="*/ 872 h 1088"/>
                <a:gd name="T80" fmla="*/ 160 w 1146"/>
                <a:gd name="T81" fmla="*/ 888 h 1088"/>
                <a:gd name="T82" fmla="*/ 244 w 1146"/>
                <a:gd name="T83" fmla="*/ 960 h 1088"/>
                <a:gd name="T84" fmla="*/ 320 w 1146"/>
                <a:gd name="T85" fmla="*/ 992 h 1088"/>
                <a:gd name="T86" fmla="*/ 396 w 1146"/>
                <a:gd name="T87" fmla="*/ 1024 h 1088"/>
                <a:gd name="T88" fmla="*/ 522 w 1146"/>
                <a:gd name="T89" fmla="*/ 1056 h 1088"/>
                <a:gd name="T90" fmla="*/ 607 w 1146"/>
                <a:gd name="T91" fmla="*/ 1088 h 1088"/>
                <a:gd name="T92" fmla="*/ 632 w 1146"/>
                <a:gd name="T93" fmla="*/ 1080 h 1088"/>
                <a:gd name="T94" fmla="*/ 623 w 1146"/>
                <a:gd name="T95" fmla="*/ 1032 h 1088"/>
                <a:gd name="T96" fmla="*/ 649 w 1146"/>
                <a:gd name="T97" fmla="*/ 968 h 1088"/>
                <a:gd name="T98" fmla="*/ 716 w 1146"/>
                <a:gd name="T99" fmla="*/ 928 h 1088"/>
                <a:gd name="T100" fmla="*/ 842 w 1146"/>
                <a:gd name="T101" fmla="*/ 952 h 1088"/>
                <a:gd name="T102" fmla="*/ 910 w 1146"/>
                <a:gd name="T103" fmla="*/ 984 h 1088"/>
                <a:gd name="T104" fmla="*/ 960 w 1146"/>
                <a:gd name="T105" fmla="*/ 976 h 1088"/>
                <a:gd name="T106" fmla="*/ 977 w 1146"/>
                <a:gd name="T107" fmla="*/ 960 h 1088"/>
                <a:gd name="T108" fmla="*/ 1070 w 1146"/>
                <a:gd name="T109" fmla="*/ 904 h 1088"/>
                <a:gd name="T110" fmla="*/ 1011 w 1146"/>
                <a:gd name="T111" fmla="*/ 832 h 1088"/>
                <a:gd name="T112" fmla="*/ 994 w 1146"/>
                <a:gd name="T113" fmla="*/ 744 h 1088"/>
                <a:gd name="T114" fmla="*/ 1019 w 1146"/>
                <a:gd name="T115" fmla="*/ 656 h 1088"/>
                <a:gd name="T116" fmla="*/ 1019 w 1146"/>
                <a:gd name="T117" fmla="*/ 632 h 10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146" h="1088">
                  <a:moveTo>
                    <a:pt x="1011" y="616"/>
                  </a:moveTo>
                  <a:lnTo>
                    <a:pt x="969" y="600"/>
                  </a:lnTo>
                  <a:lnTo>
                    <a:pt x="935" y="616"/>
                  </a:lnTo>
                  <a:lnTo>
                    <a:pt x="944" y="584"/>
                  </a:lnTo>
                  <a:lnTo>
                    <a:pt x="977" y="544"/>
                  </a:lnTo>
                  <a:lnTo>
                    <a:pt x="986" y="520"/>
                  </a:lnTo>
                  <a:lnTo>
                    <a:pt x="1011" y="504"/>
                  </a:lnTo>
                  <a:lnTo>
                    <a:pt x="1019" y="472"/>
                  </a:lnTo>
                  <a:lnTo>
                    <a:pt x="1053" y="464"/>
                  </a:lnTo>
                  <a:lnTo>
                    <a:pt x="1087" y="448"/>
                  </a:lnTo>
                  <a:lnTo>
                    <a:pt x="1104" y="360"/>
                  </a:lnTo>
                  <a:lnTo>
                    <a:pt x="1112" y="320"/>
                  </a:lnTo>
                  <a:lnTo>
                    <a:pt x="1146" y="288"/>
                  </a:lnTo>
                  <a:lnTo>
                    <a:pt x="1095" y="272"/>
                  </a:lnTo>
                  <a:lnTo>
                    <a:pt x="1036" y="256"/>
                  </a:lnTo>
                  <a:lnTo>
                    <a:pt x="1011" y="248"/>
                  </a:lnTo>
                  <a:lnTo>
                    <a:pt x="986" y="216"/>
                  </a:lnTo>
                  <a:lnTo>
                    <a:pt x="927" y="208"/>
                  </a:lnTo>
                  <a:lnTo>
                    <a:pt x="868" y="168"/>
                  </a:lnTo>
                  <a:lnTo>
                    <a:pt x="851" y="136"/>
                  </a:lnTo>
                  <a:lnTo>
                    <a:pt x="809" y="144"/>
                  </a:lnTo>
                  <a:lnTo>
                    <a:pt x="809" y="112"/>
                  </a:lnTo>
                  <a:lnTo>
                    <a:pt x="767" y="96"/>
                  </a:lnTo>
                  <a:lnTo>
                    <a:pt x="767" y="88"/>
                  </a:lnTo>
                  <a:lnTo>
                    <a:pt x="733" y="72"/>
                  </a:lnTo>
                  <a:lnTo>
                    <a:pt x="708" y="48"/>
                  </a:lnTo>
                  <a:lnTo>
                    <a:pt x="682" y="16"/>
                  </a:lnTo>
                  <a:lnTo>
                    <a:pt x="666" y="0"/>
                  </a:lnTo>
                  <a:lnTo>
                    <a:pt x="623" y="8"/>
                  </a:lnTo>
                  <a:lnTo>
                    <a:pt x="598" y="24"/>
                  </a:lnTo>
                  <a:lnTo>
                    <a:pt x="581" y="88"/>
                  </a:lnTo>
                  <a:lnTo>
                    <a:pt x="564" y="104"/>
                  </a:lnTo>
                  <a:lnTo>
                    <a:pt x="539" y="120"/>
                  </a:lnTo>
                  <a:lnTo>
                    <a:pt x="489" y="136"/>
                  </a:lnTo>
                  <a:lnTo>
                    <a:pt x="463" y="144"/>
                  </a:lnTo>
                  <a:lnTo>
                    <a:pt x="455" y="168"/>
                  </a:lnTo>
                  <a:lnTo>
                    <a:pt x="446" y="184"/>
                  </a:lnTo>
                  <a:lnTo>
                    <a:pt x="413" y="184"/>
                  </a:lnTo>
                  <a:lnTo>
                    <a:pt x="362" y="168"/>
                  </a:lnTo>
                  <a:lnTo>
                    <a:pt x="345" y="160"/>
                  </a:lnTo>
                  <a:lnTo>
                    <a:pt x="328" y="144"/>
                  </a:lnTo>
                  <a:lnTo>
                    <a:pt x="269" y="144"/>
                  </a:lnTo>
                  <a:lnTo>
                    <a:pt x="295" y="200"/>
                  </a:lnTo>
                  <a:lnTo>
                    <a:pt x="303" y="256"/>
                  </a:lnTo>
                  <a:lnTo>
                    <a:pt x="253" y="248"/>
                  </a:lnTo>
                  <a:lnTo>
                    <a:pt x="211" y="240"/>
                  </a:lnTo>
                  <a:lnTo>
                    <a:pt x="194" y="248"/>
                  </a:lnTo>
                  <a:lnTo>
                    <a:pt x="177" y="232"/>
                  </a:lnTo>
                  <a:lnTo>
                    <a:pt x="152" y="208"/>
                  </a:lnTo>
                  <a:lnTo>
                    <a:pt x="126" y="208"/>
                  </a:lnTo>
                  <a:lnTo>
                    <a:pt x="109" y="216"/>
                  </a:lnTo>
                  <a:lnTo>
                    <a:pt x="84" y="216"/>
                  </a:lnTo>
                  <a:lnTo>
                    <a:pt x="34" y="216"/>
                  </a:lnTo>
                  <a:lnTo>
                    <a:pt x="8" y="232"/>
                  </a:lnTo>
                  <a:lnTo>
                    <a:pt x="0" y="240"/>
                  </a:lnTo>
                  <a:lnTo>
                    <a:pt x="8" y="248"/>
                  </a:lnTo>
                  <a:lnTo>
                    <a:pt x="50" y="272"/>
                  </a:lnTo>
                  <a:lnTo>
                    <a:pt x="25" y="272"/>
                  </a:lnTo>
                  <a:lnTo>
                    <a:pt x="17" y="280"/>
                  </a:lnTo>
                  <a:lnTo>
                    <a:pt x="17" y="288"/>
                  </a:lnTo>
                  <a:lnTo>
                    <a:pt x="25" y="304"/>
                  </a:lnTo>
                  <a:lnTo>
                    <a:pt x="42" y="312"/>
                  </a:lnTo>
                  <a:lnTo>
                    <a:pt x="76" y="320"/>
                  </a:lnTo>
                  <a:lnTo>
                    <a:pt x="109" y="328"/>
                  </a:lnTo>
                  <a:lnTo>
                    <a:pt x="135" y="352"/>
                  </a:lnTo>
                  <a:lnTo>
                    <a:pt x="160" y="368"/>
                  </a:lnTo>
                  <a:lnTo>
                    <a:pt x="185" y="376"/>
                  </a:lnTo>
                  <a:lnTo>
                    <a:pt x="194" y="400"/>
                  </a:lnTo>
                  <a:lnTo>
                    <a:pt x="219" y="424"/>
                  </a:lnTo>
                  <a:lnTo>
                    <a:pt x="211" y="448"/>
                  </a:lnTo>
                  <a:lnTo>
                    <a:pt x="244" y="512"/>
                  </a:lnTo>
                  <a:lnTo>
                    <a:pt x="269" y="536"/>
                  </a:lnTo>
                  <a:lnTo>
                    <a:pt x="286" y="560"/>
                  </a:lnTo>
                  <a:lnTo>
                    <a:pt x="278" y="584"/>
                  </a:lnTo>
                  <a:lnTo>
                    <a:pt x="253" y="592"/>
                  </a:lnTo>
                  <a:lnTo>
                    <a:pt x="295" y="640"/>
                  </a:lnTo>
                  <a:lnTo>
                    <a:pt x="269" y="632"/>
                  </a:lnTo>
                  <a:lnTo>
                    <a:pt x="236" y="776"/>
                  </a:lnTo>
                  <a:lnTo>
                    <a:pt x="202" y="848"/>
                  </a:lnTo>
                  <a:lnTo>
                    <a:pt x="177" y="872"/>
                  </a:lnTo>
                  <a:lnTo>
                    <a:pt x="143" y="880"/>
                  </a:lnTo>
                  <a:lnTo>
                    <a:pt x="160" y="888"/>
                  </a:lnTo>
                  <a:lnTo>
                    <a:pt x="211" y="928"/>
                  </a:lnTo>
                  <a:lnTo>
                    <a:pt x="244" y="960"/>
                  </a:lnTo>
                  <a:lnTo>
                    <a:pt x="278" y="968"/>
                  </a:lnTo>
                  <a:lnTo>
                    <a:pt x="320" y="992"/>
                  </a:lnTo>
                  <a:lnTo>
                    <a:pt x="337" y="1016"/>
                  </a:lnTo>
                  <a:lnTo>
                    <a:pt x="396" y="1024"/>
                  </a:lnTo>
                  <a:lnTo>
                    <a:pt x="463" y="1032"/>
                  </a:lnTo>
                  <a:lnTo>
                    <a:pt x="522" y="1056"/>
                  </a:lnTo>
                  <a:lnTo>
                    <a:pt x="581" y="1072"/>
                  </a:lnTo>
                  <a:lnTo>
                    <a:pt x="607" y="1088"/>
                  </a:lnTo>
                  <a:lnTo>
                    <a:pt x="632" y="1080"/>
                  </a:lnTo>
                  <a:lnTo>
                    <a:pt x="640" y="1064"/>
                  </a:lnTo>
                  <a:lnTo>
                    <a:pt x="623" y="1032"/>
                  </a:lnTo>
                  <a:lnTo>
                    <a:pt x="632" y="992"/>
                  </a:lnTo>
                  <a:lnTo>
                    <a:pt x="649" y="968"/>
                  </a:lnTo>
                  <a:lnTo>
                    <a:pt x="682" y="944"/>
                  </a:lnTo>
                  <a:lnTo>
                    <a:pt x="716" y="928"/>
                  </a:lnTo>
                  <a:lnTo>
                    <a:pt x="750" y="928"/>
                  </a:lnTo>
                  <a:lnTo>
                    <a:pt x="842" y="952"/>
                  </a:lnTo>
                  <a:lnTo>
                    <a:pt x="876" y="968"/>
                  </a:lnTo>
                  <a:lnTo>
                    <a:pt x="910" y="984"/>
                  </a:lnTo>
                  <a:lnTo>
                    <a:pt x="944" y="984"/>
                  </a:lnTo>
                  <a:lnTo>
                    <a:pt x="960" y="976"/>
                  </a:lnTo>
                  <a:lnTo>
                    <a:pt x="969" y="968"/>
                  </a:lnTo>
                  <a:lnTo>
                    <a:pt x="977" y="960"/>
                  </a:lnTo>
                  <a:lnTo>
                    <a:pt x="1019" y="928"/>
                  </a:lnTo>
                  <a:lnTo>
                    <a:pt x="1070" y="904"/>
                  </a:lnTo>
                  <a:lnTo>
                    <a:pt x="1087" y="864"/>
                  </a:lnTo>
                  <a:lnTo>
                    <a:pt x="1011" y="832"/>
                  </a:lnTo>
                  <a:lnTo>
                    <a:pt x="1019" y="784"/>
                  </a:lnTo>
                  <a:lnTo>
                    <a:pt x="994" y="744"/>
                  </a:lnTo>
                  <a:lnTo>
                    <a:pt x="1036" y="720"/>
                  </a:lnTo>
                  <a:lnTo>
                    <a:pt x="1019" y="656"/>
                  </a:lnTo>
                  <a:lnTo>
                    <a:pt x="1036" y="656"/>
                  </a:lnTo>
                  <a:lnTo>
                    <a:pt x="1019" y="632"/>
                  </a:lnTo>
                  <a:lnTo>
                    <a:pt x="1011" y="616"/>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13" name="Freeform 35"/>
            <p:cNvSpPr>
              <a:spLocks/>
            </p:cNvSpPr>
            <p:nvPr/>
          </p:nvSpPr>
          <p:spPr bwMode="auto">
            <a:xfrm>
              <a:off x="3129" y="2472"/>
              <a:ext cx="328" cy="232"/>
            </a:xfrm>
            <a:custGeom>
              <a:avLst/>
              <a:gdLst>
                <a:gd name="T0" fmla="*/ 278 w 328"/>
                <a:gd name="T1" fmla="*/ 184 h 232"/>
                <a:gd name="T2" fmla="*/ 286 w 328"/>
                <a:gd name="T3" fmla="*/ 168 h 232"/>
                <a:gd name="T4" fmla="*/ 311 w 328"/>
                <a:gd name="T5" fmla="*/ 160 h 232"/>
                <a:gd name="T6" fmla="*/ 328 w 328"/>
                <a:gd name="T7" fmla="*/ 144 h 232"/>
                <a:gd name="T8" fmla="*/ 328 w 328"/>
                <a:gd name="T9" fmla="*/ 112 h 232"/>
                <a:gd name="T10" fmla="*/ 303 w 328"/>
                <a:gd name="T11" fmla="*/ 88 h 232"/>
                <a:gd name="T12" fmla="*/ 269 w 328"/>
                <a:gd name="T13" fmla="*/ 72 h 232"/>
                <a:gd name="T14" fmla="*/ 278 w 328"/>
                <a:gd name="T15" fmla="*/ 48 h 232"/>
                <a:gd name="T16" fmla="*/ 261 w 328"/>
                <a:gd name="T17" fmla="*/ 24 h 232"/>
                <a:gd name="T18" fmla="*/ 219 w 328"/>
                <a:gd name="T19" fmla="*/ 16 h 232"/>
                <a:gd name="T20" fmla="*/ 168 w 328"/>
                <a:gd name="T21" fmla="*/ 8 h 232"/>
                <a:gd name="T22" fmla="*/ 134 w 328"/>
                <a:gd name="T23" fmla="*/ 24 h 232"/>
                <a:gd name="T24" fmla="*/ 101 w 328"/>
                <a:gd name="T25" fmla="*/ 16 h 232"/>
                <a:gd name="T26" fmla="*/ 75 w 328"/>
                <a:gd name="T27" fmla="*/ 0 h 232"/>
                <a:gd name="T28" fmla="*/ 42 w 328"/>
                <a:gd name="T29" fmla="*/ 16 h 232"/>
                <a:gd name="T30" fmla="*/ 0 w 328"/>
                <a:gd name="T31" fmla="*/ 24 h 232"/>
                <a:gd name="T32" fmla="*/ 16 w 328"/>
                <a:gd name="T33" fmla="*/ 40 h 232"/>
                <a:gd name="T34" fmla="*/ 42 w 328"/>
                <a:gd name="T35" fmla="*/ 72 h 232"/>
                <a:gd name="T36" fmla="*/ 67 w 328"/>
                <a:gd name="T37" fmla="*/ 96 h 232"/>
                <a:gd name="T38" fmla="*/ 101 w 328"/>
                <a:gd name="T39" fmla="*/ 112 h 232"/>
                <a:gd name="T40" fmla="*/ 101 w 328"/>
                <a:gd name="T41" fmla="*/ 120 h 232"/>
                <a:gd name="T42" fmla="*/ 143 w 328"/>
                <a:gd name="T43" fmla="*/ 136 h 232"/>
                <a:gd name="T44" fmla="*/ 143 w 328"/>
                <a:gd name="T45" fmla="*/ 168 h 232"/>
                <a:gd name="T46" fmla="*/ 185 w 328"/>
                <a:gd name="T47" fmla="*/ 160 h 232"/>
                <a:gd name="T48" fmla="*/ 202 w 328"/>
                <a:gd name="T49" fmla="*/ 192 h 232"/>
                <a:gd name="T50" fmla="*/ 261 w 328"/>
                <a:gd name="T51" fmla="*/ 232 h 232"/>
                <a:gd name="T52" fmla="*/ 278 w 328"/>
                <a:gd name="T53" fmla="*/ 232 h 232"/>
                <a:gd name="T54" fmla="*/ 278 w 328"/>
                <a:gd name="T55" fmla="*/ 208 h 232"/>
                <a:gd name="T56" fmla="*/ 278 w 328"/>
                <a:gd name="T57" fmla="*/ 184 h 23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28" h="232">
                  <a:moveTo>
                    <a:pt x="278" y="184"/>
                  </a:moveTo>
                  <a:lnTo>
                    <a:pt x="286" y="168"/>
                  </a:lnTo>
                  <a:lnTo>
                    <a:pt x="311" y="160"/>
                  </a:lnTo>
                  <a:lnTo>
                    <a:pt x="328" y="144"/>
                  </a:lnTo>
                  <a:lnTo>
                    <a:pt x="328" y="112"/>
                  </a:lnTo>
                  <a:lnTo>
                    <a:pt x="303" y="88"/>
                  </a:lnTo>
                  <a:lnTo>
                    <a:pt x="269" y="72"/>
                  </a:lnTo>
                  <a:lnTo>
                    <a:pt x="278" y="48"/>
                  </a:lnTo>
                  <a:lnTo>
                    <a:pt x="261" y="24"/>
                  </a:lnTo>
                  <a:lnTo>
                    <a:pt x="219" y="16"/>
                  </a:lnTo>
                  <a:lnTo>
                    <a:pt x="168" y="8"/>
                  </a:lnTo>
                  <a:lnTo>
                    <a:pt x="134" y="24"/>
                  </a:lnTo>
                  <a:lnTo>
                    <a:pt x="101" y="16"/>
                  </a:lnTo>
                  <a:lnTo>
                    <a:pt x="75" y="0"/>
                  </a:lnTo>
                  <a:lnTo>
                    <a:pt x="42" y="16"/>
                  </a:lnTo>
                  <a:lnTo>
                    <a:pt x="0" y="24"/>
                  </a:lnTo>
                  <a:lnTo>
                    <a:pt x="16" y="40"/>
                  </a:lnTo>
                  <a:lnTo>
                    <a:pt x="42" y="72"/>
                  </a:lnTo>
                  <a:lnTo>
                    <a:pt x="67" y="96"/>
                  </a:lnTo>
                  <a:lnTo>
                    <a:pt x="101" y="112"/>
                  </a:lnTo>
                  <a:lnTo>
                    <a:pt x="101" y="120"/>
                  </a:lnTo>
                  <a:lnTo>
                    <a:pt x="143" y="136"/>
                  </a:lnTo>
                  <a:lnTo>
                    <a:pt x="143" y="168"/>
                  </a:lnTo>
                  <a:lnTo>
                    <a:pt x="185" y="160"/>
                  </a:lnTo>
                  <a:lnTo>
                    <a:pt x="202" y="192"/>
                  </a:lnTo>
                  <a:lnTo>
                    <a:pt x="261" y="232"/>
                  </a:lnTo>
                  <a:lnTo>
                    <a:pt x="278" y="232"/>
                  </a:lnTo>
                  <a:lnTo>
                    <a:pt x="278" y="208"/>
                  </a:lnTo>
                  <a:lnTo>
                    <a:pt x="278" y="184"/>
                  </a:lnTo>
                  <a:close/>
                </a:path>
              </a:pathLst>
            </a:custGeom>
            <a:solidFill>
              <a:srgbClr val="92D050"/>
            </a:solidFill>
            <a:ln w="12700">
              <a:solidFill>
                <a:srgbClr val="000000"/>
              </a:solidFill>
              <a:prstDash val="solid"/>
              <a:round/>
              <a:headEnd/>
              <a:tailEnd/>
            </a:ln>
          </p:spPr>
          <p:txBody>
            <a:bodyPr/>
            <a:lstStyle/>
            <a:p>
              <a:endParaRPr lang="en-GB"/>
            </a:p>
          </p:txBody>
        </p:sp>
        <p:sp>
          <p:nvSpPr>
            <p:cNvPr id="3114" name="Freeform 36"/>
            <p:cNvSpPr>
              <a:spLocks/>
            </p:cNvSpPr>
            <p:nvPr/>
          </p:nvSpPr>
          <p:spPr bwMode="auto">
            <a:xfrm>
              <a:off x="3407" y="2632"/>
              <a:ext cx="59" cy="80"/>
            </a:xfrm>
            <a:custGeom>
              <a:avLst/>
              <a:gdLst>
                <a:gd name="T0" fmla="*/ 25 w 59"/>
                <a:gd name="T1" fmla="*/ 24 h 80"/>
                <a:gd name="T2" fmla="*/ 25 w 59"/>
                <a:gd name="T3" fmla="*/ 0 h 80"/>
                <a:gd name="T4" fmla="*/ 8 w 59"/>
                <a:gd name="T5" fmla="*/ 8 h 80"/>
                <a:gd name="T6" fmla="*/ 0 w 59"/>
                <a:gd name="T7" fmla="*/ 24 h 80"/>
                <a:gd name="T8" fmla="*/ 0 w 59"/>
                <a:gd name="T9" fmla="*/ 48 h 80"/>
                <a:gd name="T10" fmla="*/ 0 w 59"/>
                <a:gd name="T11" fmla="*/ 72 h 80"/>
                <a:gd name="T12" fmla="*/ 42 w 59"/>
                <a:gd name="T13" fmla="*/ 80 h 80"/>
                <a:gd name="T14" fmla="*/ 59 w 59"/>
                <a:gd name="T15" fmla="*/ 48 h 80"/>
                <a:gd name="T16" fmla="*/ 25 w 59"/>
                <a:gd name="T17" fmla="*/ 24 h 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9" h="80">
                  <a:moveTo>
                    <a:pt x="25" y="24"/>
                  </a:moveTo>
                  <a:lnTo>
                    <a:pt x="25" y="0"/>
                  </a:lnTo>
                  <a:lnTo>
                    <a:pt x="8" y="8"/>
                  </a:lnTo>
                  <a:lnTo>
                    <a:pt x="0" y="24"/>
                  </a:lnTo>
                  <a:lnTo>
                    <a:pt x="0" y="48"/>
                  </a:lnTo>
                  <a:lnTo>
                    <a:pt x="0" y="72"/>
                  </a:lnTo>
                  <a:lnTo>
                    <a:pt x="42" y="80"/>
                  </a:lnTo>
                  <a:lnTo>
                    <a:pt x="59" y="48"/>
                  </a:lnTo>
                  <a:lnTo>
                    <a:pt x="25" y="24"/>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115" name="Freeform 37"/>
            <p:cNvSpPr>
              <a:spLocks/>
            </p:cNvSpPr>
            <p:nvPr/>
          </p:nvSpPr>
          <p:spPr bwMode="auto">
            <a:xfrm>
              <a:off x="3204" y="2232"/>
              <a:ext cx="337" cy="320"/>
            </a:xfrm>
            <a:custGeom>
              <a:avLst/>
              <a:gdLst>
                <a:gd name="T0" fmla="*/ 236 w 337"/>
                <a:gd name="T1" fmla="*/ 280 h 320"/>
                <a:gd name="T2" fmla="*/ 236 w 337"/>
                <a:gd name="T3" fmla="*/ 232 h 320"/>
                <a:gd name="T4" fmla="*/ 236 w 337"/>
                <a:gd name="T5" fmla="*/ 200 h 320"/>
                <a:gd name="T6" fmla="*/ 287 w 337"/>
                <a:gd name="T7" fmla="*/ 192 h 320"/>
                <a:gd name="T8" fmla="*/ 287 w 337"/>
                <a:gd name="T9" fmla="*/ 168 h 320"/>
                <a:gd name="T10" fmla="*/ 312 w 337"/>
                <a:gd name="T11" fmla="*/ 160 h 320"/>
                <a:gd name="T12" fmla="*/ 321 w 337"/>
                <a:gd name="T13" fmla="*/ 128 h 320"/>
                <a:gd name="T14" fmla="*/ 295 w 337"/>
                <a:gd name="T15" fmla="*/ 104 h 320"/>
                <a:gd name="T16" fmla="*/ 321 w 337"/>
                <a:gd name="T17" fmla="*/ 96 h 320"/>
                <a:gd name="T18" fmla="*/ 337 w 337"/>
                <a:gd name="T19" fmla="*/ 56 h 320"/>
                <a:gd name="T20" fmla="*/ 329 w 337"/>
                <a:gd name="T21" fmla="*/ 16 h 320"/>
                <a:gd name="T22" fmla="*/ 321 w 337"/>
                <a:gd name="T23" fmla="*/ 16 h 320"/>
                <a:gd name="T24" fmla="*/ 304 w 337"/>
                <a:gd name="T25" fmla="*/ 0 h 320"/>
                <a:gd name="T26" fmla="*/ 278 w 337"/>
                <a:gd name="T27" fmla="*/ 0 h 320"/>
                <a:gd name="T28" fmla="*/ 219 w 337"/>
                <a:gd name="T29" fmla="*/ 16 h 320"/>
                <a:gd name="T30" fmla="*/ 203 w 337"/>
                <a:gd name="T31" fmla="*/ 24 h 320"/>
                <a:gd name="T32" fmla="*/ 194 w 337"/>
                <a:gd name="T33" fmla="*/ 48 h 320"/>
                <a:gd name="T34" fmla="*/ 203 w 337"/>
                <a:gd name="T35" fmla="*/ 72 h 320"/>
                <a:gd name="T36" fmla="*/ 219 w 337"/>
                <a:gd name="T37" fmla="*/ 96 h 320"/>
                <a:gd name="T38" fmla="*/ 228 w 337"/>
                <a:gd name="T39" fmla="*/ 112 h 320"/>
                <a:gd name="T40" fmla="*/ 211 w 337"/>
                <a:gd name="T41" fmla="*/ 128 h 320"/>
                <a:gd name="T42" fmla="*/ 186 w 337"/>
                <a:gd name="T43" fmla="*/ 136 h 320"/>
                <a:gd name="T44" fmla="*/ 160 w 337"/>
                <a:gd name="T45" fmla="*/ 120 h 320"/>
                <a:gd name="T46" fmla="*/ 169 w 337"/>
                <a:gd name="T47" fmla="*/ 72 h 320"/>
                <a:gd name="T48" fmla="*/ 160 w 337"/>
                <a:gd name="T49" fmla="*/ 56 h 320"/>
                <a:gd name="T50" fmla="*/ 152 w 337"/>
                <a:gd name="T51" fmla="*/ 32 h 320"/>
                <a:gd name="T52" fmla="*/ 110 w 337"/>
                <a:gd name="T53" fmla="*/ 128 h 320"/>
                <a:gd name="T54" fmla="*/ 76 w 337"/>
                <a:gd name="T55" fmla="*/ 168 h 320"/>
                <a:gd name="T56" fmla="*/ 68 w 337"/>
                <a:gd name="T57" fmla="*/ 216 h 320"/>
                <a:gd name="T58" fmla="*/ 42 w 337"/>
                <a:gd name="T59" fmla="*/ 216 h 320"/>
                <a:gd name="T60" fmla="*/ 34 w 337"/>
                <a:gd name="T61" fmla="*/ 216 h 320"/>
                <a:gd name="T62" fmla="*/ 26 w 337"/>
                <a:gd name="T63" fmla="*/ 232 h 320"/>
                <a:gd name="T64" fmla="*/ 0 w 337"/>
                <a:gd name="T65" fmla="*/ 240 h 320"/>
                <a:gd name="T66" fmla="*/ 26 w 337"/>
                <a:gd name="T67" fmla="*/ 256 h 320"/>
                <a:gd name="T68" fmla="*/ 59 w 337"/>
                <a:gd name="T69" fmla="*/ 264 h 320"/>
                <a:gd name="T70" fmla="*/ 93 w 337"/>
                <a:gd name="T71" fmla="*/ 248 h 320"/>
                <a:gd name="T72" fmla="*/ 144 w 337"/>
                <a:gd name="T73" fmla="*/ 256 h 320"/>
                <a:gd name="T74" fmla="*/ 186 w 337"/>
                <a:gd name="T75" fmla="*/ 264 h 320"/>
                <a:gd name="T76" fmla="*/ 203 w 337"/>
                <a:gd name="T77" fmla="*/ 288 h 320"/>
                <a:gd name="T78" fmla="*/ 194 w 337"/>
                <a:gd name="T79" fmla="*/ 312 h 320"/>
                <a:gd name="T80" fmla="*/ 219 w 337"/>
                <a:gd name="T81" fmla="*/ 320 h 320"/>
                <a:gd name="T82" fmla="*/ 219 w 337"/>
                <a:gd name="T83" fmla="*/ 296 h 320"/>
                <a:gd name="T84" fmla="*/ 236 w 337"/>
                <a:gd name="T85" fmla="*/ 280 h 32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337" h="320">
                  <a:moveTo>
                    <a:pt x="236" y="280"/>
                  </a:moveTo>
                  <a:lnTo>
                    <a:pt x="236" y="232"/>
                  </a:lnTo>
                  <a:lnTo>
                    <a:pt x="236" y="200"/>
                  </a:lnTo>
                  <a:lnTo>
                    <a:pt x="287" y="192"/>
                  </a:lnTo>
                  <a:lnTo>
                    <a:pt x="287" y="168"/>
                  </a:lnTo>
                  <a:lnTo>
                    <a:pt x="312" y="160"/>
                  </a:lnTo>
                  <a:lnTo>
                    <a:pt x="321" y="128"/>
                  </a:lnTo>
                  <a:lnTo>
                    <a:pt x="295" y="104"/>
                  </a:lnTo>
                  <a:lnTo>
                    <a:pt x="321" y="96"/>
                  </a:lnTo>
                  <a:lnTo>
                    <a:pt x="337" y="56"/>
                  </a:lnTo>
                  <a:lnTo>
                    <a:pt x="329" y="16"/>
                  </a:lnTo>
                  <a:lnTo>
                    <a:pt x="321" y="16"/>
                  </a:lnTo>
                  <a:lnTo>
                    <a:pt x="304" y="0"/>
                  </a:lnTo>
                  <a:lnTo>
                    <a:pt x="278" y="0"/>
                  </a:lnTo>
                  <a:lnTo>
                    <a:pt x="219" y="16"/>
                  </a:lnTo>
                  <a:lnTo>
                    <a:pt x="203" y="24"/>
                  </a:lnTo>
                  <a:lnTo>
                    <a:pt x="194" y="48"/>
                  </a:lnTo>
                  <a:lnTo>
                    <a:pt x="203" y="72"/>
                  </a:lnTo>
                  <a:lnTo>
                    <a:pt x="219" y="96"/>
                  </a:lnTo>
                  <a:lnTo>
                    <a:pt x="228" y="112"/>
                  </a:lnTo>
                  <a:lnTo>
                    <a:pt x="211" y="128"/>
                  </a:lnTo>
                  <a:lnTo>
                    <a:pt x="186" y="136"/>
                  </a:lnTo>
                  <a:lnTo>
                    <a:pt x="160" y="120"/>
                  </a:lnTo>
                  <a:lnTo>
                    <a:pt x="169" y="72"/>
                  </a:lnTo>
                  <a:lnTo>
                    <a:pt x="160" y="56"/>
                  </a:lnTo>
                  <a:lnTo>
                    <a:pt x="152" y="32"/>
                  </a:lnTo>
                  <a:lnTo>
                    <a:pt x="110" y="128"/>
                  </a:lnTo>
                  <a:lnTo>
                    <a:pt x="76" y="168"/>
                  </a:lnTo>
                  <a:lnTo>
                    <a:pt x="68" y="216"/>
                  </a:lnTo>
                  <a:lnTo>
                    <a:pt x="42" y="216"/>
                  </a:lnTo>
                  <a:lnTo>
                    <a:pt x="34" y="216"/>
                  </a:lnTo>
                  <a:lnTo>
                    <a:pt x="26" y="232"/>
                  </a:lnTo>
                  <a:lnTo>
                    <a:pt x="0" y="240"/>
                  </a:lnTo>
                  <a:lnTo>
                    <a:pt x="26" y="256"/>
                  </a:lnTo>
                  <a:lnTo>
                    <a:pt x="59" y="264"/>
                  </a:lnTo>
                  <a:lnTo>
                    <a:pt x="93" y="248"/>
                  </a:lnTo>
                  <a:lnTo>
                    <a:pt x="144" y="256"/>
                  </a:lnTo>
                  <a:lnTo>
                    <a:pt x="186" y="264"/>
                  </a:lnTo>
                  <a:lnTo>
                    <a:pt x="203" y="288"/>
                  </a:lnTo>
                  <a:lnTo>
                    <a:pt x="194" y="312"/>
                  </a:lnTo>
                  <a:lnTo>
                    <a:pt x="219" y="320"/>
                  </a:lnTo>
                  <a:lnTo>
                    <a:pt x="219" y="296"/>
                  </a:lnTo>
                  <a:lnTo>
                    <a:pt x="236" y="280"/>
                  </a:lnTo>
                  <a:close/>
                </a:path>
              </a:pathLst>
            </a:custGeom>
            <a:solidFill>
              <a:srgbClr val="7D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116" name="Freeform 38"/>
            <p:cNvSpPr>
              <a:spLocks/>
            </p:cNvSpPr>
            <p:nvPr/>
          </p:nvSpPr>
          <p:spPr bwMode="auto">
            <a:xfrm>
              <a:off x="3407" y="2632"/>
              <a:ext cx="59" cy="80"/>
            </a:xfrm>
            <a:custGeom>
              <a:avLst/>
              <a:gdLst>
                <a:gd name="T0" fmla="*/ 25 w 59"/>
                <a:gd name="T1" fmla="*/ 24 h 80"/>
                <a:gd name="T2" fmla="*/ 25 w 59"/>
                <a:gd name="T3" fmla="*/ 0 h 80"/>
                <a:gd name="T4" fmla="*/ 8 w 59"/>
                <a:gd name="T5" fmla="*/ 8 h 80"/>
                <a:gd name="T6" fmla="*/ 0 w 59"/>
                <a:gd name="T7" fmla="*/ 24 h 80"/>
                <a:gd name="T8" fmla="*/ 0 w 59"/>
                <a:gd name="T9" fmla="*/ 48 h 80"/>
                <a:gd name="T10" fmla="*/ 0 w 59"/>
                <a:gd name="T11" fmla="*/ 72 h 80"/>
                <a:gd name="T12" fmla="*/ 42 w 59"/>
                <a:gd name="T13" fmla="*/ 80 h 80"/>
                <a:gd name="T14" fmla="*/ 59 w 59"/>
                <a:gd name="T15" fmla="*/ 48 h 80"/>
                <a:gd name="T16" fmla="*/ 25 w 59"/>
                <a:gd name="T17" fmla="*/ 24 h 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9" h="80">
                  <a:moveTo>
                    <a:pt x="25" y="24"/>
                  </a:moveTo>
                  <a:lnTo>
                    <a:pt x="25" y="0"/>
                  </a:lnTo>
                  <a:lnTo>
                    <a:pt x="8" y="8"/>
                  </a:lnTo>
                  <a:lnTo>
                    <a:pt x="0" y="24"/>
                  </a:lnTo>
                  <a:lnTo>
                    <a:pt x="0" y="48"/>
                  </a:lnTo>
                  <a:lnTo>
                    <a:pt x="0" y="72"/>
                  </a:lnTo>
                  <a:lnTo>
                    <a:pt x="42" y="80"/>
                  </a:lnTo>
                  <a:lnTo>
                    <a:pt x="59" y="48"/>
                  </a:lnTo>
                  <a:lnTo>
                    <a:pt x="25" y="24"/>
                  </a:lnTo>
                  <a:close/>
                </a:path>
              </a:pathLst>
            </a:custGeom>
            <a:solidFill>
              <a:srgbClr val="92D050"/>
            </a:solidFill>
            <a:ln w="12700">
              <a:solidFill>
                <a:srgbClr val="000000"/>
              </a:solidFill>
              <a:prstDash val="solid"/>
              <a:round/>
              <a:headEnd/>
              <a:tailEnd/>
            </a:ln>
          </p:spPr>
          <p:txBody>
            <a:bodyPr/>
            <a:lstStyle/>
            <a:p>
              <a:endParaRPr lang="en-GB"/>
            </a:p>
          </p:txBody>
        </p:sp>
        <p:sp>
          <p:nvSpPr>
            <p:cNvPr id="3117" name="Freeform 39"/>
            <p:cNvSpPr>
              <a:spLocks/>
            </p:cNvSpPr>
            <p:nvPr/>
          </p:nvSpPr>
          <p:spPr bwMode="auto">
            <a:xfrm>
              <a:off x="3204" y="2232"/>
              <a:ext cx="337" cy="320"/>
            </a:xfrm>
            <a:custGeom>
              <a:avLst/>
              <a:gdLst>
                <a:gd name="T0" fmla="*/ 236 w 337"/>
                <a:gd name="T1" fmla="*/ 280 h 320"/>
                <a:gd name="T2" fmla="*/ 236 w 337"/>
                <a:gd name="T3" fmla="*/ 232 h 320"/>
                <a:gd name="T4" fmla="*/ 236 w 337"/>
                <a:gd name="T5" fmla="*/ 200 h 320"/>
                <a:gd name="T6" fmla="*/ 287 w 337"/>
                <a:gd name="T7" fmla="*/ 192 h 320"/>
                <a:gd name="T8" fmla="*/ 287 w 337"/>
                <a:gd name="T9" fmla="*/ 168 h 320"/>
                <a:gd name="T10" fmla="*/ 312 w 337"/>
                <a:gd name="T11" fmla="*/ 160 h 320"/>
                <a:gd name="T12" fmla="*/ 321 w 337"/>
                <a:gd name="T13" fmla="*/ 128 h 320"/>
                <a:gd name="T14" fmla="*/ 295 w 337"/>
                <a:gd name="T15" fmla="*/ 104 h 320"/>
                <a:gd name="T16" fmla="*/ 321 w 337"/>
                <a:gd name="T17" fmla="*/ 96 h 320"/>
                <a:gd name="T18" fmla="*/ 337 w 337"/>
                <a:gd name="T19" fmla="*/ 56 h 320"/>
                <a:gd name="T20" fmla="*/ 329 w 337"/>
                <a:gd name="T21" fmla="*/ 16 h 320"/>
                <a:gd name="T22" fmla="*/ 321 w 337"/>
                <a:gd name="T23" fmla="*/ 16 h 320"/>
                <a:gd name="T24" fmla="*/ 304 w 337"/>
                <a:gd name="T25" fmla="*/ 0 h 320"/>
                <a:gd name="T26" fmla="*/ 278 w 337"/>
                <a:gd name="T27" fmla="*/ 0 h 320"/>
                <a:gd name="T28" fmla="*/ 219 w 337"/>
                <a:gd name="T29" fmla="*/ 16 h 320"/>
                <a:gd name="T30" fmla="*/ 203 w 337"/>
                <a:gd name="T31" fmla="*/ 24 h 320"/>
                <a:gd name="T32" fmla="*/ 194 w 337"/>
                <a:gd name="T33" fmla="*/ 48 h 320"/>
                <a:gd name="T34" fmla="*/ 203 w 337"/>
                <a:gd name="T35" fmla="*/ 72 h 320"/>
                <a:gd name="T36" fmla="*/ 219 w 337"/>
                <a:gd name="T37" fmla="*/ 96 h 320"/>
                <a:gd name="T38" fmla="*/ 228 w 337"/>
                <a:gd name="T39" fmla="*/ 112 h 320"/>
                <a:gd name="T40" fmla="*/ 211 w 337"/>
                <a:gd name="T41" fmla="*/ 128 h 320"/>
                <a:gd name="T42" fmla="*/ 186 w 337"/>
                <a:gd name="T43" fmla="*/ 136 h 320"/>
                <a:gd name="T44" fmla="*/ 160 w 337"/>
                <a:gd name="T45" fmla="*/ 120 h 320"/>
                <a:gd name="T46" fmla="*/ 169 w 337"/>
                <a:gd name="T47" fmla="*/ 72 h 320"/>
                <a:gd name="T48" fmla="*/ 160 w 337"/>
                <a:gd name="T49" fmla="*/ 56 h 320"/>
                <a:gd name="T50" fmla="*/ 152 w 337"/>
                <a:gd name="T51" fmla="*/ 32 h 320"/>
                <a:gd name="T52" fmla="*/ 110 w 337"/>
                <a:gd name="T53" fmla="*/ 128 h 320"/>
                <a:gd name="T54" fmla="*/ 76 w 337"/>
                <a:gd name="T55" fmla="*/ 168 h 320"/>
                <a:gd name="T56" fmla="*/ 68 w 337"/>
                <a:gd name="T57" fmla="*/ 216 h 320"/>
                <a:gd name="T58" fmla="*/ 42 w 337"/>
                <a:gd name="T59" fmla="*/ 216 h 320"/>
                <a:gd name="T60" fmla="*/ 34 w 337"/>
                <a:gd name="T61" fmla="*/ 216 h 320"/>
                <a:gd name="T62" fmla="*/ 26 w 337"/>
                <a:gd name="T63" fmla="*/ 232 h 320"/>
                <a:gd name="T64" fmla="*/ 0 w 337"/>
                <a:gd name="T65" fmla="*/ 240 h 320"/>
                <a:gd name="T66" fmla="*/ 26 w 337"/>
                <a:gd name="T67" fmla="*/ 256 h 320"/>
                <a:gd name="T68" fmla="*/ 59 w 337"/>
                <a:gd name="T69" fmla="*/ 264 h 320"/>
                <a:gd name="T70" fmla="*/ 93 w 337"/>
                <a:gd name="T71" fmla="*/ 248 h 320"/>
                <a:gd name="T72" fmla="*/ 144 w 337"/>
                <a:gd name="T73" fmla="*/ 256 h 320"/>
                <a:gd name="T74" fmla="*/ 186 w 337"/>
                <a:gd name="T75" fmla="*/ 264 h 320"/>
                <a:gd name="T76" fmla="*/ 203 w 337"/>
                <a:gd name="T77" fmla="*/ 288 h 320"/>
                <a:gd name="T78" fmla="*/ 194 w 337"/>
                <a:gd name="T79" fmla="*/ 312 h 320"/>
                <a:gd name="T80" fmla="*/ 219 w 337"/>
                <a:gd name="T81" fmla="*/ 320 h 320"/>
                <a:gd name="T82" fmla="*/ 219 w 337"/>
                <a:gd name="T83" fmla="*/ 296 h 320"/>
                <a:gd name="T84" fmla="*/ 236 w 337"/>
                <a:gd name="T85" fmla="*/ 280 h 32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337" h="320">
                  <a:moveTo>
                    <a:pt x="236" y="280"/>
                  </a:moveTo>
                  <a:lnTo>
                    <a:pt x="236" y="232"/>
                  </a:lnTo>
                  <a:lnTo>
                    <a:pt x="236" y="200"/>
                  </a:lnTo>
                  <a:lnTo>
                    <a:pt x="287" y="192"/>
                  </a:lnTo>
                  <a:lnTo>
                    <a:pt x="287" y="168"/>
                  </a:lnTo>
                  <a:lnTo>
                    <a:pt x="312" y="160"/>
                  </a:lnTo>
                  <a:lnTo>
                    <a:pt x="321" y="128"/>
                  </a:lnTo>
                  <a:lnTo>
                    <a:pt x="295" y="104"/>
                  </a:lnTo>
                  <a:lnTo>
                    <a:pt x="321" y="96"/>
                  </a:lnTo>
                  <a:lnTo>
                    <a:pt x="337" y="56"/>
                  </a:lnTo>
                  <a:lnTo>
                    <a:pt x="329" y="16"/>
                  </a:lnTo>
                  <a:lnTo>
                    <a:pt x="321" y="16"/>
                  </a:lnTo>
                  <a:lnTo>
                    <a:pt x="304" y="0"/>
                  </a:lnTo>
                  <a:lnTo>
                    <a:pt x="278" y="0"/>
                  </a:lnTo>
                  <a:lnTo>
                    <a:pt x="219" y="16"/>
                  </a:lnTo>
                  <a:lnTo>
                    <a:pt x="203" y="24"/>
                  </a:lnTo>
                  <a:lnTo>
                    <a:pt x="194" y="48"/>
                  </a:lnTo>
                  <a:lnTo>
                    <a:pt x="203" y="72"/>
                  </a:lnTo>
                  <a:lnTo>
                    <a:pt x="219" y="96"/>
                  </a:lnTo>
                  <a:lnTo>
                    <a:pt x="228" y="112"/>
                  </a:lnTo>
                  <a:lnTo>
                    <a:pt x="211" y="128"/>
                  </a:lnTo>
                  <a:lnTo>
                    <a:pt x="186" y="136"/>
                  </a:lnTo>
                  <a:lnTo>
                    <a:pt x="160" y="120"/>
                  </a:lnTo>
                  <a:lnTo>
                    <a:pt x="169" y="72"/>
                  </a:lnTo>
                  <a:lnTo>
                    <a:pt x="160" y="56"/>
                  </a:lnTo>
                  <a:lnTo>
                    <a:pt x="152" y="32"/>
                  </a:lnTo>
                  <a:lnTo>
                    <a:pt x="110" y="128"/>
                  </a:lnTo>
                  <a:lnTo>
                    <a:pt x="76" y="168"/>
                  </a:lnTo>
                  <a:lnTo>
                    <a:pt x="68" y="216"/>
                  </a:lnTo>
                  <a:lnTo>
                    <a:pt x="42" y="216"/>
                  </a:lnTo>
                  <a:lnTo>
                    <a:pt x="34" y="216"/>
                  </a:lnTo>
                  <a:lnTo>
                    <a:pt x="26" y="232"/>
                  </a:lnTo>
                  <a:lnTo>
                    <a:pt x="0" y="240"/>
                  </a:lnTo>
                  <a:lnTo>
                    <a:pt x="26" y="256"/>
                  </a:lnTo>
                  <a:lnTo>
                    <a:pt x="59" y="264"/>
                  </a:lnTo>
                  <a:lnTo>
                    <a:pt x="93" y="248"/>
                  </a:lnTo>
                  <a:lnTo>
                    <a:pt x="144" y="256"/>
                  </a:lnTo>
                  <a:lnTo>
                    <a:pt x="186" y="264"/>
                  </a:lnTo>
                  <a:lnTo>
                    <a:pt x="203" y="288"/>
                  </a:lnTo>
                  <a:lnTo>
                    <a:pt x="194" y="312"/>
                  </a:lnTo>
                  <a:lnTo>
                    <a:pt x="219" y="320"/>
                  </a:lnTo>
                  <a:lnTo>
                    <a:pt x="219" y="296"/>
                  </a:lnTo>
                  <a:lnTo>
                    <a:pt x="236" y="280"/>
                  </a:lnTo>
                  <a:close/>
                </a:path>
              </a:pathLst>
            </a:custGeom>
            <a:solidFill>
              <a:srgbClr val="92D050"/>
            </a:solidFill>
            <a:ln w="12700">
              <a:solidFill>
                <a:srgbClr val="000000"/>
              </a:solidFill>
              <a:prstDash val="solid"/>
              <a:round/>
              <a:headEnd/>
              <a:tailEnd/>
            </a:ln>
          </p:spPr>
          <p:txBody>
            <a:bodyPr/>
            <a:lstStyle/>
            <a:p>
              <a:endParaRPr lang="en-GB"/>
            </a:p>
          </p:txBody>
        </p:sp>
        <p:sp>
          <p:nvSpPr>
            <p:cNvPr id="3118" name="Freeform 40"/>
            <p:cNvSpPr>
              <a:spLocks/>
            </p:cNvSpPr>
            <p:nvPr/>
          </p:nvSpPr>
          <p:spPr bwMode="auto">
            <a:xfrm>
              <a:off x="3617" y="1744"/>
              <a:ext cx="211" cy="344"/>
            </a:xfrm>
            <a:custGeom>
              <a:avLst/>
              <a:gdLst>
                <a:gd name="T0" fmla="*/ 143 w 211"/>
                <a:gd name="T1" fmla="*/ 344 h 344"/>
                <a:gd name="T2" fmla="*/ 118 w 211"/>
                <a:gd name="T3" fmla="*/ 312 h 344"/>
                <a:gd name="T4" fmla="*/ 143 w 211"/>
                <a:gd name="T5" fmla="*/ 312 h 344"/>
                <a:gd name="T6" fmla="*/ 127 w 211"/>
                <a:gd name="T7" fmla="*/ 280 h 344"/>
                <a:gd name="T8" fmla="*/ 127 w 211"/>
                <a:gd name="T9" fmla="*/ 248 h 344"/>
                <a:gd name="T10" fmla="*/ 169 w 211"/>
                <a:gd name="T11" fmla="*/ 184 h 344"/>
                <a:gd name="T12" fmla="*/ 186 w 211"/>
                <a:gd name="T13" fmla="*/ 192 h 344"/>
                <a:gd name="T14" fmla="*/ 211 w 211"/>
                <a:gd name="T15" fmla="*/ 136 h 344"/>
                <a:gd name="T16" fmla="*/ 177 w 211"/>
                <a:gd name="T17" fmla="*/ 112 h 344"/>
                <a:gd name="T18" fmla="*/ 169 w 211"/>
                <a:gd name="T19" fmla="*/ 72 h 344"/>
                <a:gd name="T20" fmla="*/ 177 w 211"/>
                <a:gd name="T21" fmla="*/ 24 h 344"/>
                <a:gd name="T22" fmla="*/ 177 w 211"/>
                <a:gd name="T23" fmla="*/ 8 h 344"/>
                <a:gd name="T24" fmla="*/ 160 w 211"/>
                <a:gd name="T25" fmla="*/ 0 h 344"/>
                <a:gd name="T26" fmla="*/ 135 w 211"/>
                <a:gd name="T27" fmla="*/ 8 h 344"/>
                <a:gd name="T28" fmla="*/ 127 w 211"/>
                <a:gd name="T29" fmla="*/ 24 h 344"/>
                <a:gd name="T30" fmla="*/ 101 w 211"/>
                <a:gd name="T31" fmla="*/ 40 h 344"/>
                <a:gd name="T32" fmla="*/ 76 w 211"/>
                <a:gd name="T33" fmla="*/ 48 h 344"/>
                <a:gd name="T34" fmla="*/ 51 w 211"/>
                <a:gd name="T35" fmla="*/ 56 h 344"/>
                <a:gd name="T36" fmla="*/ 34 w 211"/>
                <a:gd name="T37" fmla="*/ 72 h 344"/>
                <a:gd name="T38" fmla="*/ 26 w 211"/>
                <a:gd name="T39" fmla="*/ 96 h 344"/>
                <a:gd name="T40" fmla="*/ 42 w 211"/>
                <a:gd name="T41" fmla="*/ 112 h 344"/>
                <a:gd name="T42" fmla="*/ 17 w 211"/>
                <a:gd name="T43" fmla="*/ 120 h 344"/>
                <a:gd name="T44" fmla="*/ 9 w 211"/>
                <a:gd name="T45" fmla="*/ 144 h 344"/>
                <a:gd name="T46" fmla="*/ 9 w 211"/>
                <a:gd name="T47" fmla="*/ 168 h 344"/>
                <a:gd name="T48" fmla="*/ 26 w 211"/>
                <a:gd name="T49" fmla="*/ 192 h 344"/>
                <a:gd name="T50" fmla="*/ 0 w 211"/>
                <a:gd name="T51" fmla="*/ 208 h 344"/>
                <a:gd name="T52" fmla="*/ 0 w 211"/>
                <a:gd name="T53" fmla="*/ 224 h 344"/>
                <a:gd name="T54" fmla="*/ 26 w 211"/>
                <a:gd name="T55" fmla="*/ 272 h 344"/>
                <a:gd name="T56" fmla="*/ 42 w 211"/>
                <a:gd name="T57" fmla="*/ 256 h 344"/>
                <a:gd name="T58" fmla="*/ 51 w 211"/>
                <a:gd name="T59" fmla="*/ 304 h 344"/>
                <a:gd name="T60" fmla="*/ 59 w 211"/>
                <a:gd name="T61" fmla="*/ 328 h 344"/>
                <a:gd name="T62" fmla="*/ 84 w 211"/>
                <a:gd name="T63" fmla="*/ 336 h 344"/>
                <a:gd name="T64" fmla="*/ 143 w 211"/>
                <a:gd name="T65" fmla="*/ 344 h 34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11" h="344">
                  <a:moveTo>
                    <a:pt x="143" y="344"/>
                  </a:moveTo>
                  <a:lnTo>
                    <a:pt x="118" y="312"/>
                  </a:lnTo>
                  <a:lnTo>
                    <a:pt x="143" y="312"/>
                  </a:lnTo>
                  <a:lnTo>
                    <a:pt x="127" y="280"/>
                  </a:lnTo>
                  <a:lnTo>
                    <a:pt x="127" y="248"/>
                  </a:lnTo>
                  <a:lnTo>
                    <a:pt x="169" y="184"/>
                  </a:lnTo>
                  <a:lnTo>
                    <a:pt x="186" y="192"/>
                  </a:lnTo>
                  <a:lnTo>
                    <a:pt x="211" y="136"/>
                  </a:lnTo>
                  <a:lnTo>
                    <a:pt x="177" y="112"/>
                  </a:lnTo>
                  <a:lnTo>
                    <a:pt x="169" y="72"/>
                  </a:lnTo>
                  <a:lnTo>
                    <a:pt x="177" y="24"/>
                  </a:lnTo>
                  <a:lnTo>
                    <a:pt x="177" y="8"/>
                  </a:lnTo>
                  <a:lnTo>
                    <a:pt x="160" y="0"/>
                  </a:lnTo>
                  <a:lnTo>
                    <a:pt x="135" y="8"/>
                  </a:lnTo>
                  <a:lnTo>
                    <a:pt x="127" y="24"/>
                  </a:lnTo>
                  <a:lnTo>
                    <a:pt x="101" y="40"/>
                  </a:lnTo>
                  <a:lnTo>
                    <a:pt x="76" y="48"/>
                  </a:lnTo>
                  <a:lnTo>
                    <a:pt x="51" y="56"/>
                  </a:lnTo>
                  <a:lnTo>
                    <a:pt x="34" y="72"/>
                  </a:lnTo>
                  <a:lnTo>
                    <a:pt x="26" y="96"/>
                  </a:lnTo>
                  <a:lnTo>
                    <a:pt x="42" y="112"/>
                  </a:lnTo>
                  <a:lnTo>
                    <a:pt x="17" y="120"/>
                  </a:lnTo>
                  <a:lnTo>
                    <a:pt x="9" y="144"/>
                  </a:lnTo>
                  <a:lnTo>
                    <a:pt x="9" y="168"/>
                  </a:lnTo>
                  <a:lnTo>
                    <a:pt x="26" y="192"/>
                  </a:lnTo>
                  <a:lnTo>
                    <a:pt x="0" y="208"/>
                  </a:lnTo>
                  <a:lnTo>
                    <a:pt x="0" y="224"/>
                  </a:lnTo>
                  <a:lnTo>
                    <a:pt x="26" y="272"/>
                  </a:lnTo>
                  <a:lnTo>
                    <a:pt x="42" y="256"/>
                  </a:lnTo>
                  <a:lnTo>
                    <a:pt x="51" y="304"/>
                  </a:lnTo>
                  <a:lnTo>
                    <a:pt x="59" y="328"/>
                  </a:lnTo>
                  <a:lnTo>
                    <a:pt x="84" y="336"/>
                  </a:lnTo>
                  <a:lnTo>
                    <a:pt x="143" y="344"/>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119" name="Freeform 41"/>
            <p:cNvSpPr>
              <a:spLocks/>
            </p:cNvSpPr>
            <p:nvPr/>
          </p:nvSpPr>
          <p:spPr bwMode="auto">
            <a:xfrm>
              <a:off x="3428" y="2084"/>
              <a:ext cx="750" cy="888"/>
            </a:xfrm>
            <a:custGeom>
              <a:avLst/>
              <a:gdLst>
                <a:gd name="T0" fmla="*/ 228 w 750"/>
                <a:gd name="T1" fmla="*/ 848 h 888"/>
                <a:gd name="T2" fmla="*/ 354 w 750"/>
                <a:gd name="T3" fmla="*/ 888 h 888"/>
                <a:gd name="T4" fmla="*/ 447 w 750"/>
                <a:gd name="T5" fmla="*/ 880 h 888"/>
                <a:gd name="T6" fmla="*/ 557 w 750"/>
                <a:gd name="T7" fmla="*/ 848 h 888"/>
                <a:gd name="T8" fmla="*/ 616 w 750"/>
                <a:gd name="T9" fmla="*/ 832 h 888"/>
                <a:gd name="T10" fmla="*/ 632 w 750"/>
                <a:gd name="T11" fmla="*/ 776 h 888"/>
                <a:gd name="T12" fmla="*/ 675 w 750"/>
                <a:gd name="T13" fmla="*/ 744 h 888"/>
                <a:gd name="T14" fmla="*/ 607 w 750"/>
                <a:gd name="T15" fmla="*/ 656 h 888"/>
                <a:gd name="T16" fmla="*/ 557 w 750"/>
                <a:gd name="T17" fmla="*/ 584 h 888"/>
                <a:gd name="T18" fmla="*/ 557 w 750"/>
                <a:gd name="T19" fmla="*/ 520 h 888"/>
                <a:gd name="T20" fmla="*/ 641 w 750"/>
                <a:gd name="T21" fmla="*/ 488 h 888"/>
                <a:gd name="T22" fmla="*/ 691 w 750"/>
                <a:gd name="T23" fmla="*/ 440 h 888"/>
                <a:gd name="T24" fmla="*/ 750 w 750"/>
                <a:gd name="T25" fmla="*/ 456 h 888"/>
                <a:gd name="T26" fmla="*/ 725 w 750"/>
                <a:gd name="T27" fmla="*/ 360 h 888"/>
                <a:gd name="T28" fmla="*/ 717 w 750"/>
                <a:gd name="T29" fmla="*/ 280 h 888"/>
                <a:gd name="T30" fmla="*/ 666 w 750"/>
                <a:gd name="T31" fmla="*/ 216 h 888"/>
                <a:gd name="T32" fmla="*/ 683 w 750"/>
                <a:gd name="T33" fmla="*/ 136 h 888"/>
                <a:gd name="T34" fmla="*/ 641 w 750"/>
                <a:gd name="T35" fmla="*/ 80 h 888"/>
                <a:gd name="T36" fmla="*/ 616 w 750"/>
                <a:gd name="T37" fmla="*/ 32 h 888"/>
                <a:gd name="T38" fmla="*/ 582 w 750"/>
                <a:gd name="T39" fmla="*/ 32 h 888"/>
                <a:gd name="T40" fmla="*/ 557 w 750"/>
                <a:gd name="T41" fmla="*/ 40 h 888"/>
                <a:gd name="T42" fmla="*/ 540 w 750"/>
                <a:gd name="T43" fmla="*/ 40 h 888"/>
                <a:gd name="T44" fmla="*/ 481 w 750"/>
                <a:gd name="T45" fmla="*/ 72 h 888"/>
                <a:gd name="T46" fmla="*/ 439 w 750"/>
                <a:gd name="T47" fmla="*/ 96 h 888"/>
                <a:gd name="T48" fmla="*/ 430 w 750"/>
                <a:gd name="T49" fmla="*/ 64 h 888"/>
                <a:gd name="T50" fmla="*/ 396 w 750"/>
                <a:gd name="T51" fmla="*/ 56 h 888"/>
                <a:gd name="T52" fmla="*/ 346 w 750"/>
                <a:gd name="T53" fmla="*/ 16 h 888"/>
                <a:gd name="T54" fmla="*/ 253 w 750"/>
                <a:gd name="T55" fmla="*/ 0 h 888"/>
                <a:gd name="T56" fmla="*/ 245 w 750"/>
                <a:gd name="T57" fmla="*/ 40 h 888"/>
                <a:gd name="T58" fmla="*/ 278 w 750"/>
                <a:gd name="T59" fmla="*/ 112 h 888"/>
                <a:gd name="T60" fmla="*/ 236 w 750"/>
                <a:gd name="T61" fmla="*/ 112 h 888"/>
                <a:gd name="T62" fmla="*/ 220 w 750"/>
                <a:gd name="T63" fmla="*/ 136 h 888"/>
                <a:gd name="T64" fmla="*/ 186 w 750"/>
                <a:gd name="T65" fmla="*/ 128 h 888"/>
                <a:gd name="T66" fmla="*/ 110 w 750"/>
                <a:gd name="T67" fmla="*/ 144 h 888"/>
                <a:gd name="T68" fmla="*/ 118 w 750"/>
                <a:gd name="T69" fmla="*/ 208 h 888"/>
                <a:gd name="T70" fmla="*/ 76 w 750"/>
                <a:gd name="T71" fmla="*/ 256 h 888"/>
                <a:gd name="T72" fmla="*/ 93 w 750"/>
                <a:gd name="T73" fmla="*/ 312 h 888"/>
                <a:gd name="T74" fmla="*/ 68 w 750"/>
                <a:gd name="T75" fmla="*/ 344 h 888"/>
                <a:gd name="T76" fmla="*/ 17 w 750"/>
                <a:gd name="T77" fmla="*/ 384 h 888"/>
                <a:gd name="T78" fmla="*/ 0 w 750"/>
                <a:gd name="T79" fmla="*/ 448 h 888"/>
                <a:gd name="T80" fmla="*/ 9 w 750"/>
                <a:gd name="T81" fmla="*/ 480 h 888"/>
                <a:gd name="T82" fmla="*/ 34 w 750"/>
                <a:gd name="T83" fmla="*/ 536 h 888"/>
                <a:gd name="T84" fmla="*/ 9 w 750"/>
                <a:gd name="T85" fmla="*/ 552 h 888"/>
                <a:gd name="T86" fmla="*/ 43 w 750"/>
                <a:gd name="T87" fmla="*/ 600 h 888"/>
                <a:gd name="T88" fmla="*/ 51 w 750"/>
                <a:gd name="T89" fmla="*/ 664 h 888"/>
                <a:gd name="T90" fmla="*/ 135 w 750"/>
                <a:gd name="T91" fmla="*/ 688 h 888"/>
                <a:gd name="T92" fmla="*/ 152 w 750"/>
                <a:gd name="T93" fmla="*/ 736 h 888"/>
                <a:gd name="T94" fmla="*/ 127 w 750"/>
                <a:gd name="T95" fmla="*/ 864 h 888"/>
                <a:gd name="T96" fmla="*/ 144 w 750"/>
                <a:gd name="T97" fmla="*/ 872 h 88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750" h="888">
                  <a:moveTo>
                    <a:pt x="194" y="864"/>
                  </a:moveTo>
                  <a:lnTo>
                    <a:pt x="228" y="848"/>
                  </a:lnTo>
                  <a:lnTo>
                    <a:pt x="312" y="872"/>
                  </a:lnTo>
                  <a:lnTo>
                    <a:pt x="354" y="888"/>
                  </a:lnTo>
                  <a:lnTo>
                    <a:pt x="388" y="872"/>
                  </a:lnTo>
                  <a:lnTo>
                    <a:pt x="447" y="880"/>
                  </a:lnTo>
                  <a:lnTo>
                    <a:pt x="489" y="872"/>
                  </a:lnTo>
                  <a:lnTo>
                    <a:pt x="557" y="848"/>
                  </a:lnTo>
                  <a:lnTo>
                    <a:pt x="616" y="864"/>
                  </a:lnTo>
                  <a:lnTo>
                    <a:pt x="616" y="832"/>
                  </a:lnTo>
                  <a:lnTo>
                    <a:pt x="599" y="800"/>
                  </a:lnTo>
                  <a:lnTo>
                    <a:pt x="632" y="776"/>
                  </a:lnTo>
                  <a:lnTo>
                    <a:pt x="641" y="744"/>
                  </a:lnTo>
                  <a:lnTo>
                    <a:pt x="675" y="744"/>
                  </a:lnTo>
                  <a:lnTo>
                    <a:pt x="683" y="712"/>
                  </a:lnTo>
                  <a:lnTo>
                    <a:pt x="607" y="656"/>
                  </a:lnTo>
                  <a:lnTo>
                    <a:pt x="548" y="608"/>
                  </a:lnTo>
                  <a:lnTo>
                    <a:pt x="557" y="584"/>
                  </a:lnTo>
                  <a:lnTo>
                    <a:pt x="523" y="544"/>
                  </a:lnTo>
                  <a:lnTo>
                    <a:pt x="557" y="520"/>
                  </a:lnTo>
                  <a:lnTo>
                    <a:pt x="599" y="512"/>
                  </a:lnTo>
                  <a:lnTo>
                    <a:pt x="641" y="488"/>
                  </a:lnTo>
                  <a:lnTo>
                    <a:pt x="683" y="472"/>
                  </a:lnTo>
                  <a:lnTo>
                    <a:pt x="691" y="440"/>
                  </a:lnTo>
                  <a:lnTo>
                    <a:pt x="725" y="440"/>
                  </a:lnTo>
                  <a:lnTo>
                    <a:pt x="750" y="456"/>
                  </a:lnTo>
                  <a:lnTo>
                    <a:pt x="750" y="392"/>
                  </a:lnTo>
                  <a:lnTo>
                    <a:pt x="725" y="360"/>
                  </a:lnTo>
                  <a:lnTo>
                    <a:pt x="742" y="320"/>
                  </a:lnTo>
                  <a:lnTo>
                    <a:pt x="717" y="280"/>
                  </a:lnTo>
                  <a:lnTo>
                    <a:pt x="717" y="248"/>
                  </a:lnTo>
                  <a:lnTo>
                    <a:pt x="666" y="216"/>
                  </a:lnTo>
                  <a:lnTo>
                    <a:pt x="691" y="168"/>
                  </a:lnTo>
                  <a:lnTo>
                    <a:pt x="683" y="136"/>
                  </a:lnTo>
                  <a:lnTo>
                    <a:pt x="675" y="88"/>
                  </a:lnTo>
                  <a:lnTo>
                    <a:pt x="641" y="80"/>
                  </a:lnTo>
                  <a:lnTo>
                    <a:pt x="607" y="64"/>
                  </a:lnTo>
                  <a:lnTo>
                    <a:pt x="616" y="32"/>
                  </a:lnTo>
                  <a:lnTo>
                    <a:pt x="590" y="16"/>
                  </a:lnTo>
                  <a:lnTo>
                    <a:pt x="582" y="32"/>
                  </a:lnTo>
                  <a:lnTo>
                    <a:pt x="573" y="48"/>
                  </a:lnTo>
                  <a:lnTo>
                    <a:pt x="557" y="40"/>
                  </a:lnTo>
                  <a:lnTo>
                    <a:pt x="548" y="40"/>
                  </a:lnTo>
                  <a:lnTo>
                    <a:pt x="540" y="40"/>
                  </a:lnTo>
                  <a:lnTo>
                    <a:pt x="514" y="64"/>
                  </a:lnTo>
                  <a:lnTo>
                    <a:pt x="481" y="72"/>
                  </a:lnTo>
                  <a:lnTo>
                    <a:pt x="464" y="96"/>
                  </a:lnTo>
                  <a:lnTo>
                    <a:pt x="439" y="96"/>
                  </a:lnTo>
                  <a:lnTo>
                    <a:pt x="413" y="88"/>
                  </a:lnTo>
                  <a:lnTo>
                    <a:pt x="430" y="64"/>
                  </a:lnTo>
                  <a:lnTo>
                    <a:pt x="422" y="32"/>
                  </a:lnTo>
                  <a:lnTo>
                    <a:pt x="396" y="56"/>
                  </a:lnTo>
                  <a:lnTo>
                    <a:pt x="346" y="40"/>
                  </a:lnTo>
                  <a:lnTo>
                    <a:pt x="346" y="16"/>
                  </a:lnTo>
                  <a:lnTo>
                    <a:pt x="337" y="8"/>
                  </a:lnTo>
                  <a:lnTo>
                    <a:pt x="253" y="0"/>
                  </a:lnTo>
                  <a:lnTo>
                    <a:pt x="270" y="24"/>
                  </a:lnTo>
                  <a:lnTo>
                    <a:pt x="245" y="40"/>
                  </a:lnTo>
                  <a:lnTo>
                    <a:pt x="245" y="64"/>
                  </a:lnTo>
                  <a:lnTo>
                    <a:pt x="278" y="112"/>
                  </a:lnTo>
                  <a:lnTo>
                    <a:pt x="253" y="112"/>
                  </a:lnTo>
                  <a:lnTo>
                    <a:pt x="236" y="112"/>
                  </a:lnTo>
                  <a:lnTo>
                    <a:pt x="228" y="128"/>
                  </a:lnTo>
                  <a:lnTo>
                    <a:pt x="220" y="136"/>
                  </a:lnTo>
                  <a:lnTo>
                    <a:pt x="211" y="136"/>
                  </a:lnTo>
                  <a:lnTo>
                    <a:pt x="186" y="128"/>
                  </a:lnTo>
                  <a:lnTo>
                    <a:pt x="135" y="128"/>
                  </a:lnTo>
                  <a:lnTo>
                    <a:pt x="110" y="144"/>
                  </a:lnTo>
                  <a:lnTo>
                    <a:pt x="110" y="168"/>
                  </a:lnTo>
                  <a:lnTo>
                    <a:pt x="118" y="208"/>
                  </a:lnTo>
                  <a:lnTo>
                    <a:pt x="102" y="248"/>
                  </a:lnTo>
                  <a:lnTo>
                    <a:pt x="76" y="256"/>
                  </a:lnTo>
                  <a:lnTo>
                    <a:pt x="102" y="280"/>
                  </a:lnTo>
                  <a:lnTo>
                    <a:pt x="93" y="312"/>
                  </a:lnTo>
                  <a:lnTo>
                    <a:pt x="68" y="320"/>
                  </a:lnTo>
                  <a:lnTo>
                    <a:pt x="68" y="344"/>
                  </a:lnTo>
                  <a:lnTo>
                    <a:pt x="17" y="352"/>
                  </a:lnTo>
                  <a:lnTo>
                    <a:pt x="17" y="384"/>
                  </a:lnTo>
                  <a:lnTo>
                    <a:pt x="17" y="432"/>
                  </a:lnTo>
                  <a:lnTo>
                    <a:pt x="0" y="448"/>
                  </a:lnTo>
                  <a:lnTo>
                    <a:pt x="0" y="472"/>
                  </a:lnTo>
                  <a:lnTo>
                    <a:pt x="9" y="480"/>
                  </a:lnTo>
                  <a:lnTo>
                    <a:pt x="34" y="504"/>
                  </a:lnTo>
                  <a:lnTo>
                    <a:pt x="34" y="536"/>
                  </a:lnTo>
                  <a:lnTo>
                    <a:pt x="17" y="552"/>
                  </a:lnTo>
                  <a:lnTo>
                    <a:pt x="9" y="552"/>
                  </a:lnTo>
                  <a:lnTo>
                    <a:pt x="9" y="576"/>
                  </a:lnTo>
                  <a:lnTo>
                    <a:pt x="43" y="600"/>
                  </a:lnTo>
                  <a:lnTo>
                    <a:pt x="26" y="632"/>
                  </a:lnTo>
                  <a:lnTo>
                    <a:pt x="51" y="664"/>
                  </a:lnTo>
                  <a:lnTo>
                    <a:pt x="76" y="672"/>
                  </a:lnTo>
                  <a:lnTo>
                    <a:pt x="135" y="688"/>
                  </a:lnTo>
                  <a:lnTo>
                    <a:pt x="186" y="704"/>
                  </a:lnTo>
                  <a:lnTo>
                    <a:pt x="152" y="736"/>
                  </a:lnTo>
                  <a:lnTo>
                    <a:pt x="144" y="776"/>
                  </a:lnTo>
                  <a:lnTo>
                    <a:pt x="127" y="864"/>
                  </a:lnTo>
                  <a:lnTo>
                    <a:pt x="118" y="864"/>
                  </a:lnTo>
                  <a:lnTo>
                    <a:pt x="144" y="872"/>
                  </a:lnTo>
                  <a:lnTo>
                    <a:pt x="194" y="864"/>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120" name="Freeform 42"/>
            <p:cNvSpPr>
              <a:spLocks/>
            </p:cNvSpPr>
            <p:nvPr/>
          </p:nvSpPr>
          <p:spPr bwMode="auto">
            <a:xfrm>
              <a:off x="3617" y="1744"/>
              <a:ext cx="211" cy="344"/>
            </a:xfrm>
            <a:custGeom>
              <a:avLst/>
              <a:gdLst>
                <a:gd name="T0" fmla="*/ 143 w 211"/>
                <a:gd name="T1" fmla="*/ 344 h 344"/>
                <a:gd name="T2" fmla="*/ 118 w 211"/>
                <a:gd name="T3" fmla="*/ 312 h 344"/>
                <a:gd name="T4" fmla="*/ 143 w 211"/>
                <a:gd name="T5" fmla="*/ 312 h 344"/>
                <a:gd name="T6" fmla="*/ 127 w 211"/>
                <a:gd name="T7" fmla="*/ 280 h 344"/>
                <a:gd name="T8" fmla="*/ 127 w 211"/>
                <a:gd name="T9" fmla="*/ 248 h 344"/>
                <a:gd name="T10" fmla="*/ 169 w 211"/>
                <a:gd name="T11" fmla="*/ 184 h 344"/>
                <a:gd name="T12" fmla="*/ 186 w 211"/>
                <a:gd name="T13" fmla="*/ 192 h 344"/>
                <a:gd name="T14" fmla="*/ 211 w 211"/>
                <a:gd name="T15" fmla="*/ 136 h 344"/>
                <a:gd name="T16" fmla="*/ 177 w 211"/>
                <a:gd name="T17" fmla="*/ 112 h 344"/>
                <a:gd name="T18" fmla="*/ 169 w 211"/>
                <a:gd name="T19" fmla="*/ 72 h 344"/>
                <a:gd name="T20" fmla="*/ 177 w 211"/>
                <a:gd name="T21" fmla="*/ 24 h 344"/>
                <a:gd name="T22" fmla="*/ 177 w 211"/>
                <a:gd name="T23" fmla="*/ 8 h 344"/>
                <a:gd name="T24" fmla="*/ 160 w 211"/>
                <a:gd name="T25" fmla="*/ 0 h 344"/>
                <a:gd name="T26" fmla="*/ 135 w 211"/>
                <a:gd name="T27" fmla="*/ 8 h 344"/>
                <a:gd name="T28" fmla="*/ 127 w 211"/>
                <a:gd name="T29" fmla="*/ 24 h 344"/>
                <a:gd name="T30" fmla="*/ 101 w 211"/>
                <a:gd name="T31" fmla="*/ 40 h 344"/>
                <a:gd name="T32" fmla="*/ 76 w 211"/>
                <a:gd name="T33" fmla="*/ 48 h 344"/>
                <a:gd name="T34" fmla="*/ 51 w 211"/>
                <a:gd name="T35" fmla="*/ 56 h 344"/>
                <a:gd name="T36" fmla="*/ 34 w 211"/>
                <a:gd name="T37" fmla="*/ 72 h 344"/>
                <a:gd name="T38" fmla="*/ 26 w 211"/>
                <a:gd name="T39" fmla="*/ 96 h 344"/>
                <a:gd name="T40" fmla="*/ 42 w 211"/>
                <a:gd name="T41" fmla="*/ 112 h 344"/>
                <a:gd name="T42" fmla="*/ 17 w 211"/>
                <a:gd name="T43" fmla="*/ 120 h 344"/>
                <a:gd name="T44" fmla="*/ 9 w 211"/>
                <a:gd name="T45" fmla="*/ 144 h 344"/>
                <a:gd name="T46" fmla="*/ 9 w 211"/>
                <a:gd name="T47" fmla="*/ 168 h 344"/>
                <a:gd name="T48" fmla="*/ 26 w 211"/>
                <a:gd name="T49" fmla="*/ 192 h 344"/>
                <a:gd name="T50" fmla="*/ 0 w 211"/>
                <a:gd name="T51" fmla="*/ 208 h 344"/>
                <a:gd name="T52" fmla="*/ 0 w 211"/>
                <a:gd name="T53" fmla="*/ 224 h 344"/>
                <a:gd name="T54" fmla="*/ 26 w 211"/>
                <a:gd name="T55" fmla="*/ 272 h 344"/>
                <a:gd name="T56" fmla="*/ 42 w 211"/>
                <a:gd name="T57" fmla="*/ 256 h 344"/>
                <a:gd name="T58" fmla="*/ 51 w 211"/>
                <a:gd name="T59" fmla="*/ 304 h 344"/>
                <a:gd name="T60" fmla="*/ 59 w 211"/>
                <a:gd name="T61" fmla="*/ 328 h 344"/>
                <a:gd name="T62" fmla="*/ 84 w 211"/>
                <a:gd name="T63" fmla="*/ 336 h 344"/>
                <a:gd name="T64" fmla="*/ 143 w 211"/>
                <a:gd name="T65" fmla="*/ 344 h 34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11" h="344">
                  <a:moveTo>
                    <a:pt x="143" y="344"/>
                  </a:moveTo>
                  <a:lnTo>
                    <a:pt x="118" y="312"/>
                  </a:lnTo>
                  <a:lnTo>
                    <a:pt x="143" y="312"/>
                  </a:lnTo>
                  <a:lnTo>
                    <a:pt x="127" y="280"/>
                  </a:lnTo>
                  <a:lnTo>
                    <a:pt x="127" y="248"/>
                  </a:lnTo>
                  <a:lnTo>
                    <a:pt x="169" y="184"/>
                  </a:lnTo>
                  <a:lnTo>
                    <a:pt x="186" y="192"/>
                  </a:lnTo>
                  <a:lnTo>
                    <a:pt x="211" y="136"/>
                  </a:lnTo>
                  <a:lnTo>
                    <a:pt x="177" y="112"/>
                  </a:lnTo>
                  <a:lnTo>
                    <a:pt x="169" y="72"/>
                  </a:lnTo>
                  <a:lnTo>
                    <a:pt x="177" y="24"/>
                  </a:lnTo>
                  <a:lnTo>
                    <a:pt x="177" y="8"/>
                  </a:lnTo>
                  <a:lnTo>
                    <a:pt x="160" y="0"/>
                  </a:lnTo>
                  <a:lnTo>
                    <a:pt x="135" y="8"/>
                  </a:lnTo>
                  <a:lnTo>
                    <a:pt x="127" y="24"/>
                  </a:lnTo>
                  <a:lnTo>
                    <a:pt x="101" y="40"/>
                  </a:lnTo>
                  <a:lnTo>
                    <a:pt x="76" y="48"/>
                  </a:lnTo>
                  <a:lnTo>
                    <a:pt x="51" y="56"/>
                  </a:lnTo>
                  <a:lnTo>
                    <a:pt x="34" y="72"/>
                  </a:lnTo>
                  <a:lnTo>
                    <a:pt x="26" y="96"/>
                  </a:lnTo>
                  <a:lnTo>
                    <a:pt x="42" y="112"/>
                  </a:lnTo>
                  <a:lnTo>
                    <a:pt x="17" y="120"/>
                  </a:lnTo>
                  <a:lnTo>
                    <a:pt x="9" y="144"/>
                  </a:lnTo>
                  <a:lnTo>
                    <a:pt x="9" y="168"/>
                  </a:lnTo>
                  <a:lnTo>
                    <a:pt x="26" y="192"/>
                  </a:lnTo>
                  <a:lnTo>
                    <a:pt x="0" y="208"/>
                  </a:lnTo>
                  <a:lnTo>
                    <a:pt x="0" y="224"/>
                  </a:lnTo>
                  <a:lnTo>
                    <a:pt x="26" y="272"/>
                  </a:lnTo>
                  <a:lnTo>
                    <a:pt x="42" y="256"/>
                  </a:lnTo>
                  <a:lnTo>
                    <a:pt x="51" y="304"/>
                  </a:lnTo>
                  <a:lnTo>
                    <a:pt x="59" y="328"/>
                  </a:lnTo>
                  <a:lnTo>
                    <a:pt x="84" y="336"/>
                  </a:lnTo>
                  <a:lnTo>
                    <a:pt x="143" y="344"/>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21" name="Freeform 43"/>
            <p:cNvSpPr>
              <a:spLocks/>
            </p:cNvSpPr>
            <p:nvPr/>
          </p:nvSpPr>
          <p:spPr bwMode="auto">
            <a:xfrm>
              <a:off x="3423" y="2080"/>
              <a:ext cx="750" cy="888"/>
            </a:xfrm>
            <a:custGeom>
              <a:avLst/>
              <a:gdLst>
                <a:gd name="T0" fmla="*/ 228 w 750"/>
                <a:gd name="T1" fmla="*/ 848 h 888"/>
                <a:gd name="T2" fmla="*/ 354 w 750"/>
                <a:gd name="T3" fmla="*/ 888 h 888"/>
                <a:gd name="T4" fmla="*/ 447 w 750"/>
                <a:gd name="T5" fmla="*/ 880 h 888"/>
                <a:gd name="T6" fmla="*/ 557 w 750"/>
                <a:gd name="T7" fmla="*/ 848 h 888"/>
                <a:gd name="T8" fmla="*/ 616 w 750"/>
                <a:gd name="T9" fmla="*/ 832 h 888"/>
                <a:gd name="T10" fmla="*/ 632 w 750"/>
                <a:gd name="T11" fmla="*/ 776 h 888"/>
                <a:gd name="T12" fmla="*/ 675 w 750"/>
                <a:gd name="T13" fmla="*/ 744 h 888"/>
                <a:gd name="T14" fmla="*/ 607 w 750"/>
                <a:gd name="T15" fmla="*/ 656 h 888"/>
                <a:gd name="T16" fmla="*/ 557 w 750"/>
                <a:gd name="T17" fmla="*/ 584 h 888"/>
                <a:gd name="T18" fmla="*/ 557 w 750"/>
                <a:gd name="T19" fmla="*/ 520 h 888"/>
                <a:gd name="T20" fmla="*/ 641 w 750"/>
                <a:gd name="T21" fmla="*/ 488 h 888"/>
                <a:gd name="T22" fmla="*/ 691 w 750"/>
                <a:gd name="T23" fmla="*/ 440 h 888"/>
                <a:gd name="T24" fmla="*/ 750 w 750"/>
                <a:gd name="T25" fmla="*/ 456 h 888"/>
                <a:gd name="T26" fmla="*/ 725 w 750"/>
                <a:gd name="T27" fmla="*/ 360 h 888"/>
                <a:gd name="T28" fmla="*/ 717 w 750"/>
                <a:gd name="T29" fmla="*/ 280 h 888"/>
                <a:gd name="T30" fmla="*/ 666 w 750"/>
                <a:gd name="T31" fmla="*/ 216 h 888"/>
                <a:gd name="T32" fmla="*/ 683 w 750"/>
                <a:gd name="T33" fmla="*/ 136 h 888"/>
                <a:gd name="T34" fmla="*/ 641 w 750"/>
                <a:gd name="T35" fmla="*/ 80 h 888"/>
                <a:gd name="T36" fmla="*/ 616 w 750"/>
                <a:gd name="T37" fmla="*/ 32 h 888"/>
                <a:gd name="T38" fmla="*/ 582 w 750"/>
                <a:gd name="T39" fmla="*/ 32 h 888"/>
                <a:gd name="T40" fmla="*/ 557 w 750"/>
                <a:gd name="T41" fmla="*/ 40 h 888"/>
                <a:gd name="T42" fmla="*/ 540 w 750"/>
                <a:gd name="T43" fmla="*/ 40 h 888"/>
                <a:gd name="T44" fmla="*/ 481 w 750"/>
                <a:gd name="T45" fmla="*/ 72 h 888"/>
                <a:gd name="T46" fmla="*/ 439 w 750"/>
                <a:gd name="T47" fmla="*/ 96 h 888"/>
                <a:gd name="T48" fmla="*/ 430 w 750"/>
                <a:gd name="T49" fmla="*/ 64 h 888"/>
                <a:gd name="T50" fmla="*/ 396 w 750"/>
                <a:gd name="T51" fmla="*/ 56 h 888"/>
                <a:gd name="T52" fmla="*/ 346 w 750"/>
                <a:gd name="T53" fmla="*/ 16 h 888"/>
                <a:gd name="T54" fmla="*/ 253 w 750"/>
                <a:gd name="T55" fmla="*/ 0 h 888"/>
                <a:gd name="T56" fmla="*/ 245 w 750"/>
                <a:gd name="T57" fmla="*/ 40 h 888"/>
                <a:gd name="T58" fmla="*/ 278 w 750"/>
                <a:gd name="T59" fmla="*/ 112 h 888"/>
                <a:gd name="T60" fmla="*/ 236 w 750"/>
                <a:gd name="T61" fmla="*/ 112 h 888"/>
                <a:gd name="T62" fmla="*/ 220 w 750"/>
                <a:gd name="T63" fmla="*/ 136 h 888"/>
                <a:gd name="T64" fmla="*/ 186 w 750"/>
                <a:gd name="T65" fmla="*/ 128 h 888"/>
                <a:gd name="T66" fmla="*/ 110 w 750"/>
                <a:gd name="T67" fmla="*/ 144 h 888"/>
                <a:gd name="T68" fmla="*/ 118 w 750"/>
                <a:gd name="T69" fmla="*/ 208 h 888"/>
                <a:gd name="T70" fmla="*/ 76 w 750"/>
                <a:gd name="T71" fmla="*/ 256 h 888"/>
                <a:gd name="T72" fmla="*/ 93 w 750"/>
                <a:gd name="T73" fmla="*/ 312 h 888"/>
                <a:gd name="T74" fmla="*/ 68 w 750"/>
                <a:gd name="T75" fmla="*/ 344 h 888"/>
                <a:gd name="T76" fmla="*/ 17 w 750"/>
                <a:gd name="T77" fmla="*/ 384 h 888"/>
                <a:gd name="T78" fmla="*/ 0 w 750"/>
                <a:gd name="T79" fmla="*/ 448 h 888"/>
                <a:gd name="T80" fmla="*/ 9 w 750"/>
                <a:gd name="T81" fmla="*/ 480 h 888"/>
                <a:gd name="T82" fmla="*/ 34 w 750"/>
                <a:gd name="T83" fmla="*/ 536 h 888"/>
                <a:gd name="T84" fmla="*/ 9 w 750"/>
                <a:gd name="T85" fmla="*/ 552 h 888"/>
                <a:gd name="T86" fmla="*/ 43 w 750"/>
                <a:gd name="T87" fmla="*/ 600 h 888"/>
                <a:gd name="T88" fmla="*/ 26 w 750"/>
                <a:gd name="T89" fmla="*/ 632 h 888"/>
                <a:gd name="T90" fmla="*/ 76 w 750"/>
                <a:gd name="T91" fmla="*/ 672 h 888"/>
                <a:gd name="T92" fmla="*/ 186 w 750"/>
                <a:gd name="T93" fmla="*/ 704 h 888"/>
                <a:gd name="T94" fmla="*/ 144 w 750"/>
                <a:gd name="T95" fmla="*/ 776 h 888"/>
                <a:gd name="T96" fmla="*/ 118 w 750"/>
                <a:gd name="T97" fmla="*/ 864 h 888"/>
                <a:gd name="T98" fmla="*/ 194 w 750"/>
                <a:gd name="T99" fmla="*/ 864 h 88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750" h="888">
                  <a:moveTo>
                    <a:pt x="194" y="864"/>
                  </a:moveTo>
                  <a:lnTo>
                    <a:pt x="228" y="848"/>
                  </a:lnTo>
                  <a:lnTo>
                    <a:pt x="312" y="872"/>
                  </a:lnTo>
                  <a:lnTo>
                    <a:pt x="354" y="888"/>
                  </a:lnTo>
                  <a:lnTo>
                    <a:pt x="388" y="872"/>
                  </a:lnTo>
                  <a:lnTo>
                    <a:pt x="447" y="880"/>
                  </a:lnTo>
                  <a:lnTo>
                    <a:pt x="489" y="872"/>
                  </a:lnTo>
                  <a:lnTo>
                    <a:pt x="557" y="848"/>
                  </a:lnTo>
                  <a:lnTo>
                    <a:pt x="616" y="864"/>
                  </a:lnTo>
                  <a:lnTo>
                    <a:pt x="616" y="832"/>
                  </a:lnTo>
                  <a:lnTo>
                    <a:pt x="599" y="800"/>
                  </a:lnTo>
                  <a:lnTo>
                    <a:pt x="632" y="776"/>
                  </a:lnTo>
                  <a:lnTo>
                    <a:pt x="641" y="744"/>
                  </a:lnTo>
                  <a:lnTo>
                    <a:pt x="675" y="744"/>
                  </a:lnTo>
                  <a:lnTo>
                    <a:pt x="683" y="712"/>
                  </a:lnTo>
                  <a:lnTo>
                    <a:pt x="607" y="656"/>
                  </a:lnTo>
                  <a:lnTo>
                    <a:pt x="548" y="608"/>
                  </a:lnTo>
                  <a:lnTo>
                    <a:pt x="557" y="584"/>
                  </a:lnTo>
                  <a:lnTo>
                    <a:pt x="523" y="544"/>
                  </a:lnTo>
                  <a:lnTo>
                    <a:pt x="557" y="520"/>
                  </a:lnTo>
                  <a:lnTo>
                    <a:pt x="599" y="512"/>
                  </a:lnTo>
                  <a:lnTo>
                    <a:pt x="641" y="488"/>
                  </a:lnTo>
                  <a:lnTo>
                    <a:pt x="683" y="472"/>
                  </a:lnTo>
                  <a:lnTo>
                    <a:pt x="691" y="440"/>
                  </a:lnTo>
                  <a:lnTo>
                    <a:pt x="725" y="440"/>
                  </a:lnTo>
                  <a:lnTo>
                    <a:pt x="750" y="456"/>
                  </a:lnTo>
                  <a:lnTo>
                    <a:pt x="750" y="392"/>
                  </a:lnTo>
                  <a:lnTo>
                    <a:pt x="725" y="360"/>
                  </a:lnTo>
                  <a:lnTo>
                    <a:pt x="742" y="320"/>
                  </a:lnTo>
                  <a:lnTo>
                    <a:pt x="717" y="280"/>
                  </a:lnTo>
                  <a:lnTo>
                    <a:pt x="717" y="248"/>
                  </a:lnTo>
                  <a:lnTo>
                    <a:pt x="666" y="216"/>
                  </a:lnTo>
                  <a:lnTo>
                    <a:pt x="691" y="168"/>
                  </a:lnTo>
                  <a:lnTo>
                    <a:pt x="683" y="136"/>
                  </a:lnTo>
                  <a:lnTo>
                    <a:pt x="675" y="88"/>
                  </a:lnTo>
                  <a:lnTo>
                    <a:pt x="641" y="80"/>
                  </a:lnTo>
                  <a:lnTo>
                    <a:pt x="607" y="64"/>
                  </a:lnTo>
                  <a:lnTo>
                    <a:pt x="616" y="32"/>
                  </a:lnTo>
                  <a:lnTo>
                    <a:pt x="590" y="16"/>
                  </a:lnTo>
                  <a:lnTo>
                    <a:pt x="582" y="32"/>
                  </a:lnTo>
                  <a:lnTo>
                    <a:pt x="573" y="48"/>
                  </a:lnTo>
                  <a:lnTo>
                    <a:pt x="557" y="40"/>
                  </a:lnTo>
                  <a:lnTo>
                    <a:pt x="548" y="40"/>
                  </a:lnTo>
                  <a:lnTo>
                    <a:pt x="540" y="40"/>
                  </a:lnTo>
                  <a:lnTo>
                    <a:pt x="514" y="64"/>
                  </a:lnTo>
                  <a:lnTo>
                    <a:pt x="481" y="72"/>
                  </a:lnTo>
                  <a:lnTo>
                    <a:pt x="464" y="96"/>
                  </a:lnTo>
                  <a:lnTo>
                    <a:pt x="439" y="96"/>
                  </a:lnTo>
                  <a:lnTo>
                    <a:pt x="413" y="88"/>
                  </a:lnTo>
                  <a:lnTo>
                    <a:pt x="430" y="64"/>
                  </a:lnTo>
                  <a:lnTo>
                    <a:pt x="422" y="32"/>
                  </a:lnTo>
                  <a:lnTo>
                    <a:pt x="396" y="56"/>
                  </a:lnTo>
                  <a:lnTo>
                    <a:pt x="346" y="40"/>
                  </a:lnTo>
                  <a:lnTo>
                    <a:pt x="346" y="16"/>
                  </a:lnTo>
                  <a:lnTo>
                    <a:pt x="337" y="8"/>
                  </a:lnTo>
                  <a:lnTo>
                    <a:pt x="253" y="0"/>
                  </a:lnTo>
                  <a:lnTo>
                    <a:pt x="270" y="24"/>
                  </a:lnTo>
                  <a:lnTo>
                    <a:pt x="245" y="40"/>
                  </a:lnTo>
                  <a:lnTo>
                    <a:pt x="245" y="64"/>
                  </a:lnTo>
                  <a:lnTo>
                    <a:pt x="278" y="112"/>
                  </a:lnTo>
                  <a:lnTo>
                    <a:pt x="253" y="112"/>
                  </a:lnTo>
                  <a:lnTo>
                    <a:pt x="236" y="112"/>
                  </a:lnTo>
                  <a:lnTo>
                    <a:pt x="228" y="128"/>
                  </a:lnTo>
                  <a:lnTo>
                    <a:pt x="220" y="136"/>
                  </a:lnTo>
                  <a:lnTo>
                    <a:pt x="211" y="136"/>
                  </a:lnTo>
                  <a:lnTo>
                    <a:pt x="186" y="128"/>
                  </a:lnTo>
                  <a:lnTo>
                    <a:pt x="135" y="128"/>
                  </a:lnTo>
                  <a:lnTo>
                    <a:pt x="110" y="144"/>
                  </a:lnTo>
                  <a:lnTo>
                    <a:pt x="110" y="168"/>
                  </a:lnTo>
                  <a:lnTo>
                    <a:pt x="118" y="208"/>
                  </a:lnTo>
                  <a:lnTo>
                    <a:pt x="102" y="248"/>
                  </a:lnTo>
                  <a:lnTo>
                    <a:pt x="76" y="256"/>
                  </a:lnTo>
                  <a:lnTo>
                    <a:pt x="102" y="280"/>
                  </a:lnTo>
                  <a:lnTo>
                    <a:pt x="93" y="312"/>
                  </a:lnTo>
                  <a:lnTo>
                    <a:pt x="68" y="320"/>
                  </a:lnTo>
                  <a:lnTo>
                    <a:pt x="68" y="344"/>
                  </a:lnTo>
                  <a:lnTo>
                    <a:pt x="17" y="352"/>
                  </a:lnTo>
                  <a:lnTo>
                    <a:pt x="17" y="384"/>
                  </a:lnTo>
                  <a:lnTo>
                    <a:pt x="17" y="432"/>
                  </a:lnTo>
                  <a:lnTo>
                    <a:pt x="0" y="448"/>
                  </a:lnTo>
                  <a:lnTo>
                    <a:pt x="0" y="472"/>
                  </a:lnTo>
                  <a:lnTo>
                    <a:pt x="9" y="480"/>
                  </a:lnTo>
                  <a:lnTo>
                    <a:pt x="34" y="504"/>
                  </a:lnTo>
                  <a:lnTo>
                    <a:pt x="34" y="536"/>
                  </a:lnTo>
                  <a:lnTo>
                    <a:pt x="17" y="552"/>
                  </a:lnTo>
                  <a:lnTo>
                    <a:pt x="9" y="552"/>
                  </a:lnTo>
                  <a:lnTo>
                    <a:pt x="9" y="576"/>
                  </a:lnTo>
                  <a:lnTo>
                    <a:pt x="43" y="600"/>
                  </a:lnTo>
                  <a:lnTo>
                    <a:pt x="26" y="632"/>
                  </a:lnTo>
                  <a:lnTo>
                    <a:pt x="51" y="664"/>
                  </a:lnTo>
                  <a:lnTo>
                    <a:pt x="76" y="672"/>
                  </a:lnTo>
                  <a:lnTo>
                    <a:pt x="135" y="688"/>
                  </a:lnTo>
                  <a:lnTo>
                    <a:pt x="186" y="704"/>
                  </a:lnTo>
                  <a:lnTo>
                    <a:pt x="152" y="736"/>
                  </a:lnTo>
                  <a:lnTo>
                    <a:pt x="144" y="776"/>
                  </a:lnTo>
                  <a:lnTo>
                    <a:pt x="127" y="864"/>
                  </a:lnTo>
                  <a:lnTo>
                    <a:pt x="118" y="864"/>
                  </a:lnTo>
                  <a:lnTo>
                    <a:pt x="144" y="872"/>
                  </a:lnTo>
                  <a:lnTo>
                    <a:pt x="194" y="864"/>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22" name="Freeform 44"/>
            <p:cNvSpPr>
              <a:spLocks/>
            </p:cNvSpPr>
            <p:nvPr/>
          </p:nvSpPr>
          <p:spPr bwMode="auto">
            <a:xfrm>
              <a:off x="3398" y="2928"/>
              <a:ext cx="421" cy="232"/>
            </a:xfrm>
            <a:custGeom>
              <a:avLst/>
              <a:gdLst>
                <a:gd name="T0" fmla="*/ 371 w 421"/>
                <a:gd name="T1" fmla="*/ 104 h 232"/>
                <a:gd name="T2" fmla="*/ 354 w 421"/>
                <a:gd name="T3" fmla="*/ 88 h 232"/>
                <a:gd name="T4" fmla="*/ 329 w 421"/>
                <a:gd name="T5" fmla="*/ 72 h 232"/>
                <a:gd name="T6" fmla="*/ 337 w 421"/>
                <a:gd name="T7" fmla="*/ 32 h 232"/>
                <a:gd name="T8" fmla="*/ 337 w 421"/>
                <a:gd name="T9" fmla="*/ 24 h 232"/>
                <a:gd name="T10" fmla="*/ 253 w 421"/>
                <a:gd name="T11" fmla="*/ 0 h 232"/>
                <a:gd name="T12" fmla="*/ 219 w 421"/>
                <a:gd name="T13" fmla="*/ 16 h 232"/>
                <a:gd name="T14" fmla="*/ 169 w 421"/>
                <a:gd name="T15" fmla="*/ 24 h 232"/>
                <a:gd name="T16" fmla="*/ 143 w 421"/>
                <a:gd name="T17" fmla="*/ 16 h 232"/>
                <a:gd name="T18" fmla="*/ 118 w 421"/>
                <a:gd name="T19" fmla="*/ 32 h 232"/>
                <a:gd name="T20" fmla="*/ 84 w 421"/>
                <a:gd name="T21" fmla="*/ 40 h 232"/>
                <a:gd name="T22" fmla="*/ 76 w 421"/>
                <a:gd name="T23" fmla="*/ 72 h 232"/>
                <a:gd name="T24" fmla="*/ 51 w 421"/>
                <a:gd name="T25" fmla="*/ 88 h 232"/>
                <a:gd name="T26" fmla="*/ 42 w 421"/>
                <a:gd name="T27" fmla="*/ 112 h 232"/>
                <a:gd name="T28" fmla="*/ 9 w 421"/>
                <a:gd name="T29" fmla="*/ 152 h 232"/>
                <a:gd name="T30" fmla="*/ 0 w 421"/>
                <a:gd name="T31" fmla="*/ 184 h 232"/>
                <a:gd name="T32" fmla="*/ 34 w 421"/>
                <a:gd name="T33" fmla="*/ 168 h 232"/>
                <a:gd name="T34" fmla="*/ 76 w 421"/>
                <a:gd name="T35" fmla="*/ 184 h 232"/>
                <a:gd name="T36" fmla="*/ 84 w 421"/>
                <a:gd name="T37" fmla="*/ 200 h 232"/>
                <a:gd name="T38" fmla="*/ 101 w 421"/>
                <a:gd name="T39" fmla="*/ 224 h 232"/>
                <a:gd name="T40" fmla="*/ 177 w 421"/>
                <a:gd name="T41" fmla="*/ 216 h 232"/>
                <a:gd name="T42" fmla="*/ 219 w 421"/>
                <a:gd name="T43" fmla="*/ 152 h 232"/>
                <a:gd name="T44" fmla="*/ 287 w 421"/>
                <a:gd name="T45" fmla="*/ 232 h 232"/>
                <a:gd name="T46" fmla="*/ 312 w 421"/>
                <a:gd name="T47" fmla="*/ 152 h 232"/>
                <a:gd name="T48" fmla="*/ 354 w 421"/>
                <a:gd name="T49" fmla="*/ 160 h 232"/>
                <a:gd name="T50" fmla="*/ 379 w 421"/>
                <a:gd name="T51" fmla="*/ 144 h 232"/>
                <a:gd name="T52" fmla="*/ 413 w 421"/>
                <a:gd name="T53" fmla="*/ 144 h 232"/>
                <a:gd name="T54" fmla="*/ 421 w 421"/>
                <a:gd name="T55" fmla="*/ 136 h 232"/>
                <a:gd name="T56" fmla="*/ 413 w 421"/>
                <a:gd name="T57" fmla="*/ 96 h 232"/>
                <a:gd name="T58" fmla="*/ 371 w 421"/>
                <a:gd name="T59" fmla="*/ 104 h 23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21" h="232">
                  <a:moveTo>
                    <a:pt x="371" y="104"/>
                  </a:moveTo>
                  <a:lnTo>
                    <a:pt x="354" y="88"/>
                  </a:lnTo>
                  <a:lnTo>
                    <a:pt x="329" y="72"/>
                  </a:lnTo>
                  <a:lnTo>
                    <a:pt x="337" y="32"/>
                  </a:lnTo>
                  <a:lnTo>
                    <a:pt x="337" y="24"/>
                  </a:lnTo>
                  <a:lnTo>
                    <a:pt x="253" y="0"/>
                  </a:lnTo>
                  <a:lnTo>
                    <a:pt x="219" y="16"/>
                  </a:lnTo>
                  <a:lnTo>
                    <a:pt x="169" y="24"/>
                  </a:lnTo>
                  <a:lnTo>
                    <a:pt x="143" y="16"/>
                  </a:lnTo>
                  <a:lnTo>
                    <a:pt x="118" y="32"/>
                  </a:lnTo>
                  <a:lnTo>
                    <a:pt x="84" y="40"/>
                  </a:lnTo>
                  <a:lnTo>
                    <a:pt x="76" y="72"/>
                  </a:lnTo>
                  <a:lnTo>
                    <a:pt x="51" y="88"/>
                  </a:lnTo>
                  <a:lnTo>
                    <a:pt x="42" y="112"/>
                  </a:lnTo>
                  <a:lnTo>
                    <a:pt x="9" y="152"/>
                  </a:lnTo>
                  <a:lnTo>
                    <a:pt x="0" y="184"/>
                  </a:lnTo>
                  <a:lnTo>
                    <a:pt x="34" y="168"/>
                  </a:lnTo>
                  <a:lnTo>
                    <a:pt x="76" y="184"/>
                  </a:lnTo>
                  <a:lnTo>
                    <a:pt x="84" y="200"/>
                  </a:lnTo>
                  <a:lnTo>
                    <a:pt x="101" y="224"/>
                  </a:lnTo>
                  <a:lnTo>
                    <a:pt x="177" y="216"/>
                  </a:lnTo>
                  <a:lnTo>
                    <a:pt x="219" y="152"/>
                  </a:lnTo>
                  <a:lnTo>
                    <a:pt x="287" y="232"/>
                  </a:lnTo>
                  <a:lnTo>
                    <a:pt x="312" y="152"/>
                  </a:lnTo>
                  <a:lnTo>
                    <a:pt x="354" y="160"/>
                  </a:lnTo>
                  <a:lnTo>
                    <a:pt x="379" y="144"/>
                  </a:lnTo>
                  <a:lnTo>
                    <a:pt x="413" y="144"/>
                  </a:lnTo>
                  <a:lnTo>
                    <a:pt x="421" y="136"/>
                  </a:lnTo>
                  <a:lnTo>
                    <a:pt x="413" y="96"/>
                  </a:lnTo>
                  <a:lnTo>
                    <a:pt x="371" y="104"/>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123" name="Freeform 45"/>
            <p:cNvSpPr>
              <a:spLocks/>
            </p:cNvSpPr>
            <p:nvPr/>
          </p:nvSpPr>
          <p:spPr bwMode="auto">
            <a:xfrm>
              <a:off x="3727" y="2760"/>
              <a:ext cx="682" cy="312"/>
            </a:xfrm>
            <a:custGeom>
              <a:avLst/>
              <a:gdLst>
                <a:gd name="T0" fmla="*/ 472 w 682"/>
                <a:gd name="T1" fmla="*/ 304 h 312"/>
                <a:gd name="T2" fmla="*/ 505 w 682"/>
                <a:gd name="T3" fmla="*/ 280 h 312"/>
                <a:gd name="T4" fmla="*/ 556 w 682"/>
                <a:gd name="T5" fmla="*/ 280 h 312"/>
                <a:gd name="T6" fmla="*/ 598 w 682"/>
                <a:gd name="T7" fmla="*/ 272 h 312"/>
                <a:gd name="T8" fmla="*/ 598 w 682"/>
                <a:gd name="T9" fmla="*/ 248 h 312"/>
                <a:gd name="T10" fmla="*/ 623 w 682"/>
                <a:gd name="T11" fmla="*/ 224 h 312"/>
                <a:gd name="T12" fmla="*/ 632 w 682"/>
                <a:gd name="T13" fmla="*/ 184 h 312"/>
                <a:gd name="T14" fmla="*/ 632 w 682"/>
                <a:gd name="T15" fmla="*/ 144 h 312"/>
                <a:gd name="T16" fmla="*/ 674 w 682"/>
                <a:gd name="T17" fmla="*/ 128 h 312"/>
                <a:gd name="T18" fmla="*/ 682 w 682"/>
                <a:gd name="T19" fmla="*/ 96 h 312"/>
                <a:gd name="T20" fmla="*/ 649 w 682"/>
                <a:gd name="T21" fmla="*/ 72 h 312"/>
                <a:gd name="T22" fmla="*/ 649 w 682"/>
                <a:gd name="T23" fmla="*/ 24 h 312"/>
                <a:gd name="T24" fmla="*/ 564 w 682"/>
                <a:gd name="T25" fmla="*/ 24 h 312"/>
                <a:gd name="T26" fmla="*/ 488 w 682"/>
                <a:gd name="T27" fmla="*/ 0 h 312"/>
                <a:gd name="T28" fmla="*/ 463 w 682"/>
                <a:gd name="T29" fmla="*/ 48 h 312"/>
                <a:gd name="T30" fmla="*/ 413 w 682"/>
                <a:gd name="T31" fmla="*/ 64 h 312"/>
                <a:gd name="T32" fmla="*/ 371 w 682"/>
                <a:gd name="T33" fmla="*/ 40 h 312"/>
                <a:gd name="T34" fmla="*/ 371 w 682"/>
                <a:gd name="T35" fmla="*/ 64 h 312"/>
                <a:gd name="T36" fmla="*/ 337 w 682"/>
                <a:gd name="T37" fmla="*/ 64 h 312"/>
                <a:gd name="T38" fmla="*/ 328 w 682"/>
                <a:gd name="T39" fmla="*/ 96 h 312"/>
                <a:gd name="T40" fmla="*/ 295 w 682"/>
                <a:gd name="T41" fmla="*/ 120 h 312"/>
                <a:gd name="T42" fmla="*/ 312 w 682"/>
                <a:gd name="T43" fmla="*/ 152 h 312"/>
                <a:gd name="T44" fmla="*/ 312 w 682"/>
                <a:gd name="T45" fmla="*/ 184 h 312"/>
                <a:gd name="T46" fmla="*/ 253 w 682"/>
                <a:gd name="T47" fmla="*/ 168 h 312"/>
                <a:gd name="T48" fmla="*/ 185 w 682"/>
                <a:gd name="T49" fmla="*/ 192 h 312"/>
                <a:gd name="T50" fmla="*/ 143 w 682"/>
                <a:gd name="T51" fmla="*/ 200 h 312"/>
                <a:gd name="T52" fmla="*/ 84 w 682"/>
                <a:gd name="T53" fmla="*/ 192 h 312"/>
                <a:gd name="T54" fmla="*/ 50 w 682"/>
                <a:gd name="T55" fmla="*/ 208 h 312"/>
                <a:gd name="T56" fmla="*/ 8 w 682"/>
                <a:gd name="T57" fmla="*/ 200 h 312"/>
                <a:gd name="T58" fmla="*/ 0 w 682"/>
                <a:gd name="T59" fmla="*/ 240 h 312"/>
                <a:gd name="T60" fmla="*/ 25 w 682"/>
                <a:gd name="T61" fmla="*/ 256 h 312"/>
                <a:gd name="T62" fmla="*/ 42 w 682"/>
                <a:gd name="T63" fmla="*/ 272 h 312"/>
                <a:gd name="T64" fmla="*/ 84 w 682"/>
                <a:gd name="T65" fmla="*/ 264 h 312"/>
                <a:gd name="T66" fmla="*/ 92 w 682"/>
                <a:gd name="T67" fmla="*/ 304 h 312"/>
                <a:gd name="T68" fmla="*/ 101 w 682"/>
                <a:gd name="T69" fmla="*/ 280 h 312"/>
                <a:gd name="T70" fmla="*/ 135 w 682"/>
                <a:gd name="T71" fmla="*/ 288 h 312"/>
                <a:gd name="T72" fmla="*/ 168 w 682"/>
                <a:gd name="T73" fmla="*/ 256 h 312"/>
                <a:gd name="T74" fmla="*/ 244 w 682"/>
                <a:gd name="T75" fmla="*/ 248 h 312"/>
                <a:gd name="T76" fmla="*/ 261 w 682"/>
                <a:gd name="T77" fmla="*/ 272 h 312"/>
                <a:gd name="T78" fmla="*/ 379 w 682"/>
                <a:gd name="T79" fmla="*/ 304 h 312"/>
                <a:gd name="T80" fmla="*/ 379 w 682"/>
                <a:gd name="T81" fmla="*/ 312 h 312"/>
                <a:gd name="T82" fmla="*/ 413 w 682"/>
                <a:gd name="T83" fmla="*/ 304 h 312"/>
                <a:gd name="T84" fmla="*/ 472 w 682"/>
                <a:gd name="T85" fmla="*/ 304 h 3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82" h="312">
                  <a:moveTo>
                    <a:pt x="472" y="304"/>
                  </a:moveTo>
                  <a:lnTo>
                    <a:pt x="505" y="280"/>
                  </a:lnTo>
                  <a:lnTo>
                    <a:pt x="556" y="280"/>
                  </a:lnTo>
                  <a:lnTo>
                    <a:pt x="598" y="272"/>
                  </a:lnTo>
                  <a:lnTo>
                    <a:pt x="598" y="248"/>
                  </a:lnTo>
                  <a:lnTo>
                    <a:pt x="623" y="224"/>
                  </a:lnTo>
                  <a:lnTo>
                    <a:pt x="632" y="184"/>
                  </a:lnTo>
                  <a:lnTo>
                    <a:pt x="632" y="144"/>
                  </a:lnTo>
                  <a:lnTo>
                    <a:pt x="674" y="128"/>
                  </a:lnTo>
                  <a:lnTo>
                    <a:pt x="682" y="96"/>
                  </a:lnTo>
                  <a:lnTo>
                    <a:pt x="649" y="72"/>
                  </a:lnTo>
                  <a:lnTo>
                    <a:pt x="649" y="24"/>
                  </a:lnTo>
                  <a:lnTo>
                    <a:pt x="564" y="24"/>
                  </a:lnTo>
                  <a:lnTo>
                    <a:pt x="488" y="0"/>
                  </a:lnTo>
                  <a:lnTo>
                    <a:pt x="463" y="48"/>
                  </a:lnTo>
                  <a:lnTo>
                    <a:pt x="413" y="64"/>
                  </a:lnTo>
                  <a:lnTo>
                    <a:pt x="371" y="40"/>
                  </a:lnTo>
                  <a:lnTo>
                    <a:pt x="371" y="64"/>
                  </a:lnTo>
                  <a:lnTo>
                    <a:pt x="337" y="64"/>
                  </a:lnTo>
                  <a:lnTo>
                    <a:pt x="328" y="96"/>
                  </a:lnTo>
                  <a:lnTo>
                    <a:pt x="295" y="120"/>
                  </a:lnTo>
                  <a:lnTo>
                    <a:pt x="312" y="152"/>
                  </a:lnTo>
                  <a:lnTo>
                    <a:pt x="312" y="184"/>
                  </a:lnTo>
                  <a:lnTo>
                    <a:pt x="253" y="168"/>
                  </a:lnTo>
                  <a:lnTo>
                    <a:pt x="185" y="192"/>
                  </a:lnTo>
                  <a:lnTo>
                    <a:pt x="143" y="200"/>
                  </a:lnTo>
                  <a:lnTo>
                    <a:pt x="84" y="192"/>
                  </a:lnTo>
                  <a:lnTo>
                    <a:pt x="50" y="208"/>
                  </a:lnTo>
                  <a:lnTo>
                    <a:pt x="8" y="200"/>
                  </a:lnTo>
                  <a:lnTo>
                    <a:pt x="0" y="240"/>
                  </a:lnTo>
                  <a:lnTo>
                    <a:pt x="25" y="256"/>
                  </a:lnTo>
                  <a:lnTo>
                    <a:pt x="42" y="272"/>
                  </a:lnTo>
                  <a:lnTo>
                    <a:pt x="84" y="264"/>
                  </a:lnTo>
                  <a:lnTo>
                    <a:pt x="92" y="304"/>
                  </a:lnTo>
                  <a:lnTo>
                    <a:pt x="101" y="280"/>
                  </a:lnTo>
                  <a:lnTo>
                    <a:pt x="135" y="288"/>
                  </a:lnTo>
                  <a:lnTo>
                    <a:pt x="168" y="256"/>
                  </a:lnTo>
                  <a:lnTo>
                    <a:pt x="244" y="248"/>
                  </a:lnTo>
                  <a:lnTo>
                    <a:pt x="261" y="272"/>
                  </a:lnTo>
                  <a:lnTo>
                    <a:pt x="379" y="304"/>
                  </a:lnTo>
                  <a:lnTo>
                    <a:pt x="379" y="312"/>
                  </a:lnTo>
                  <a:lnTo>
                    <a:pt x="413" y="304"/>
                  </a:lnTo>
                  <a:lnTo>
                    <a:pt x="472" y="304"/>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124" name="Freeform 46"/>
            <p:cNvSpPr>
              <a:spLocks/>
            </p:cNvSpPr>
            <p:nvPr/>
          </p:nvSpPr>
          <p:spPr bwMode="auto">
            <a:xfrm>
              <a:off x="3398" y="2928"/>
              <a:ext cx="421" cy="232"/>
            </a:xfrm>
            <a:custGeom>
              <a:avLst/>
              <a:gdLst>
                <a:gd name="T0" fmla="*/ 371 w 421"/>
                <a:gd name="T1" fmla="*/ 104 h 232"/>
                <a:gd name="T2" fmla="*/ 354 w 421"/>
                <a:gd name="T3" fmla="*/ 88 h 232"/>
                <a:gd name="T4" fmla="*/ 329 w 421"/>
                <a:gd name="T5" fmla="*/ 72 h 232"/>
                <a:gd name="T6" fmla="*/ 337 w 421"/>
                <a:gd name="T7" fmla="*/ 32 h 232"/>
                <a:gd name="T8" fmla="*/ 337 w 421"/>
                <a:gd name="T9" fmla="*/ 24 h 232"/>
                <a:gd name="T10" fmla="*/ 253 w 421"/>
                <a:gd name="T11" fmla="*/ 0 h 232"/>
                <a:gd name="T12" fmla="*/ 219 w 421"/>
                <a:gd name="T13" fmla="*/ 16 h 232"/>
                <a:gd name="T14" fmla="*/ 169 w 421"/>
                <a:gd name="T15" fmla="*/ 24 h 232"/>
                <a:gd name="T16" fmla="*/ 143 w 421"/>
                <a:gd name="T17" fmla="*/ 16 h 232"/>
                <a:gd name="T18" fmla="*/ 118 w 421"/>
                <a:gd name="T19" fmla="*/ 32 h 232"/>
                <a:gd name="T20" fmla="*/ 84 w 421"/>
                <a:gd name="T21" fmla="*/ 40 h 232"/>
                <a:gd name="T22" fmla="*/ 76 w 421"/>
                <a:gd name="T23" fmla="*/ 72 h 232"/>
                <a:gd name="T24" fmla="*/ 51 w 421"/>
                <a:gd name="T25" fmla="*/ 88 h 232"/>
                <a:gd name="T26" fmla="*/ 42 w 421"/>
                <a:gd name="T27" fmla="*/ 112 h 232"/>
                <a:gd name="T28" fmla="*/ 9 w 421"/>
                <a:gd name="T29" fmla="*/ 152 h 232"/>
                <a:gd name="T30" fmla="*/ 0 w 421"/>
                <a:gd name="T31" fmla="*/ 184 h 232"/>
                <a:gd name="T32" fmla="*/ 34 w 421"/>
                <a:gd name="T33" fmla="*/ 168 h 232"/>
                <a:gd name="T34" fmla="*/ 76 w 421"/>
                <a:gd name="T35" fmla="*/ 184 h 232"/>
                <a:gd name="T36" fmla="*/ 84 w 421"/>
                <a:gd name="T37" fmla="*/ 200 h 232"/>
                <a:gd name="T38" fmla="*/ 101 w 421"/>
                <a:gd name="T39" fmla="*/ 224 h 232"/>
                <a:gd name="T40" fmla="*/ 177 w 421"/>
                <a:gd name="T41" fmla="*/ 216 h 232"/>
                <a:gd name="T42" fmla="*/ 219 w 421"/>
                <a:gd name="T43" fmla="*/ 152 h 232"/>
                <a:gd name="T44" fmla="*/ 287 w 421"/>
                <a:gd name="T45" fmla="*/ 232 h 232"/>
                <a:gd name="T46" fmla="*/ 312 w 421"/>
                <a:gd name="T47" fmla="*/ 152 h 232"/>
                <a:gd name="T48" fmla="*/ 354 w 421"/>
                <a:gd name="T49" fmla="*/ 160 h 232"/>
                <a:gd name="T50" fmla="*/ 379 w 421"/>
                <a:gd name="T51" fmla="*/ 144 h 232"/>
                <a:gd name="T52" fmla="*/ 413 w 421"/>
                <a:gd name="T53" fmla="*/ 144 h 232"/>
                <a:gd name="T54" fmla="*/ 421 w 421"/>
                <a:gd name="T55" fmla="*/ 136 h 232"/>
                <a:gd name="T56" fmla="*/ 413 w 421"/>
                <a:gd name="T57" fmla="*/ 96 h 232"/>
                <a:gd name="T58" fmla="*/ 371 w 421"/>
                <a:gd name="T59" fmla="*/ 104 h 23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21" h="232">
                  <a:moveTo>
                    <a:pt x="371" y="104"/>
                  </a:moveTo>
                  <a:lnTo>
                    <a:pt x="354" y="88"/>
                  </a:lnTo>
                  <a:lnTo>
                    <a:pt x="329" y="72"/>
                  </a:lnTo>
                  <a:lnTo>
                    <a:pt x="337" y="32"/>
                  </a:lnTo>
                  <a:lnTo>
                    <a:pt x="337" y="24"/>
                  </a:lnTo>
                  <a:lnTo>
                    <a:pt x="253" y="0"/>
                  </a:lnTo>
                  <a:lnTo>
                    <a:pt x="219" y="16"/>
                  </a:lnTo>
                  <a:lnTo>
                    <a:pt x="169" y="24"/>
                  </a:lnTo>
                  <a:lnTo>
                    <a:pt x="143" y="16"/>
                  </a:lnTo>
                  <a:lnTo>
                    <a:pt x="118" y="32"/>
                  </a:lnTo>
                  <a:lnTo>
                    <a:pt x="84" y="40"/>
                  </a:lnTo>
                  <a:lnTo>
                    <a:pt x="76" y="72"/>
                  </a:lnTo>
                  <a:lnTo>
                    <a:pt x="51" y="88"/>
                  </a:lnTo>
                  <a:lnTo>
                    <a:pt x="42" y="112"/>
                  </a:lnTo>
                  <a:lnTo>
                    <a:pt x="9" y="152"/>
                  </a:lnTo>
                  <a:lnTo>
                    <a:pt x="0" y="184"/>
                  </a:lnTo>
                  <a:lnTo>
                    <a:pt x="34" y="168"/>
                  </a:lnTo>
                  <a:lnTo>
                    <a:pt x="76" y="184"/>
                  </a:lnTo>
                  <a:lnTo>
                    <a:pt x="84" y="200"/>
                  </a:lnTo>
                  <a:lnTo>
                    <a:pt x="101" y="224"/>
                  </a:lnTo>
                  <a:lnTo>
                    <a:pt x="177" y="216"/>
                  </a:lnTo>
                  <a:lnTo>
                    <a:pt x="219" y="152"/>
                  </a:lnTo>
                  <a:lnTo>
                    <a:pt x="287" y="232"/>
                  </a:lnTo>
                  <a:lnTo>
                    <a:pt x="312" y="152"/>
                  </a:lnTo>
                  <a:lnTo>
                    <a:pt x="354" y="160"/>
                  </a:lnTo>
                  <a:lnTo>
                    <a:pt x="379" y="144"/>
                  </a:lnTo>
                  <a:lnTo>
                    <a:pt x="413" y="144"/>
                  </a:lnTo>
                  <a:lnTo>
                    <a:pt x="421" y="136"/>
                  </a:lnTo>
                  <a:lnTo>
                    <a:pt x="413" y="96"/>
                  </a:lnTo>
                  <a:lnTo>
                    <a:pt x="371" y="104"/>
                  </a:lnTo>
                  <a:close/>
                </a:path>
              </a:pathLst>
            </a:custGeom>
            <a:solidFill>
              <a:srgbClr val="92D050"/>
            </a:solidFill>
            <a:ln w="12700">
              <a:solidFill>
                <a:srgbClr val="000000"/>
              </a:solidFill>
              <a:prstDash val="solid"/>
              <a:round/>
              <a:headEnd/>
              <a:tailEnd/>
            </a:ln>
          </p:spPr>
          <p:txBody>
            <a:bodyPr/>
            <a:lstStyle/>
            <a:p>
              <a:endParaRPr lang="en-GB"/>
            </a:p>
          </p:txBody>
        </p:sp>
        <p:sp>
          <p:nvSpPr>
            <p:cNvPr id="3125" name="Freeform 47"/>
            <p:cNvSpPr>
              <a:spLocks/>
            </p:cNvSpPr>
            <p:nvPr/>
          </p:nvSpPr>
          <p:spPr bwMode="auto">
            <a:xfrm>
              <a:off x="3727" y="2760"/>
              <a:ext cx="682" cy="312"/>
            </a:xfrm>
            <a:custGeom>
              <a:avLst/>
              <a:gdLst>
                <a:gd name="T0" fmla="*/ 472 w 682"/>
                <a:gd name="T1" fmla="*/ 304 h 312"/>
                <a:gd name="T2" fmla="*/ 505 w 682"/>
                <a:gd name="T3" fmla="*/ 280 h 312"/>
                <a:gd name="T4" fmla="*/ 556 w 682"/>
                <a:gd name="T5" fmla="*/ 280 h 312"/>
                <a:gd name="T6" fmla="*/ 598 w 682"/>
                <a:gd name="T7" fmla="*/ 272 h 312"/>
                <a:gd name="T8" fmla="*/ 598 w 682"/>
                <a:gd name="T9" fmla="*/ 248 h 312"/>
                <a:gd name="T10" fmla="*/ 623 w 682"/>
                <a:gd name="T11" fmla="*/ 224 h 312"/>
                <a:gd name="T12" fmla="*/ 632 w 682"/>
                <a:gd name="T13" fmla="*/ 184 h 312"/>
                <a:gd name="T14" fmla="*/ 632 w 682"/>
                <a:gd name="T15" fmla="*/ 144 h 312"/>
                <a:gd name="T16" fmla="*/ 674 w 682"/>
                <a:gd name="T17" fmla="*/ 128 h 312"/>
                <a:gd name="T18" fmla="*/ 682 w 682"/>
                <a:gd name="T19" fmla="*/ 96 h 312"/>
                <a:gd name="T20" fmla="*/ 649 w 682"/>
                <a:gd name="T21" fmla="*/ 72 h 312"/>
                <a:gd name="T22" fmla="*/ 649 w 682"/>
                <a:gd name="T23" fmla="*/ 24 h 312"/>
                <a:gd name="T24" fmla="*/ 564 w 682"/>
                <a:gd name="T25" fmla="*/ 24 h 312"/>
                <a:gd name="T26" fmla="*/ 488 w 682"/>
                <a:gd name="T27" fmla="*/ 0 h 312"/>
                <a:gd name="T28" fmla="*/ 463 w 682"/>
                <a:gd name="T29" fmla="*/ 48 h 312"/>
                <a:gd name="T30" fmla="*/ 413 w 682"/>
                <a:gd name="T31" fmla="*/ 64 h 312"/>
                <a:gd name="T32" fmla="*/ 371 w 682"/>
                <a:gd name="T33" fmla="*/ 40 h 312"/>
                <a:gd name="T34" fmla="*/ 371 w 682"/>
                <a:gd name="T35" fmla="*/ 64 h 312"/>
                <a:gd name="T36" fmla="*/ 337 w 682"/>
                <a:gd name="T37" fmla="*/ 64 h 312"/>
                <a:gd name="T38" fmla="*/ 328 w 682"/>
                <a:gd name="T39" fmla="*/ 96 h 312"/>
                <a:gd name="T40" fmla="*/ 295 w 682"/>
                <a:gd name="T41" fmla="*/ 120 h 312"/>
                <a:gd name="T42" fmla="*/ 312 w 682"/>
                <a:gd name="T43" fmla="*/ 152 h 312"/>
                <a:gd name="T44" fmla="*/ 312 w 682"/>
                <a:gd name="T45" fmla="*/ 184 h 312"/>
                <a:gd name="T46" fmla="*/ 253 w 682"/>
                <a:gd name="T47" fmla="*/ 168 h 312"/>
                <a:gd name="T48" fmla="*/ 185 w 682"/>
                <a:gd name="T49" fmla="*/ 192 h 312"/>
                <a:gd name="T50" fmla="*/ 143 w 682"/>
                <a:gd name="T51" fmla="*/ 200 h 312"/>
                <a:gd name="T52" fmla="*/ 84 w 682"/>
                <a:gd name="T53" fmla="*/ 192 h 312"/>
                <a:gd name="T54" fmla="*/ 50 w 682"/>
                <a:gd name="T55" fmla="*/ 208 h 312"/>
                <a:gd name="T56" fmla="*/ 8 w 682"/>
                <a:gd name="T57" fmla="*/ 200 h 312"/>
                <a:gd name="T58" fmla="*/ 0 w 682"/>
                <a:gd name="T59" fmla="*/ 240 h 312"/>
                <a:gd name="T60" fmla="*/ 25 w 682"/>
                <a:gd name="T61" fmla="*/ 256 h 312"/>
                <a:gd name="T62" fmla="*/ 42 w 682"/>
                <a:gd name="T63" fmla="*/ 272 h 312"/>
                <a:gd name="T64" fmla="*/ 84 w 682"/>
                <a:gd name="T65" fmla="*/ 264 h 312"/>
                <a:gd name="T66" fmla="*/ 92 w 682"/>
                <a:gd name="T67" fmla="*/ 304 h 312"/>
                <a:gd name="T68" fmla="*/ 101 w 682"/>
                <a:gd name="T69" fmla="*/ 280 h 312"/>
                <a:gd name="T70" fmla="*/ 135 w 682"/>
                <a:gd name="T71" fmla="*/ 288 h 312"/>
                <a:gd name="T72" fmla="*/ 168 w 682"/>
                <a:gd name="T73" fmla="*/ 256 h 312"/>
                <a:gd name="T74" fmla="*/ 244 w 682"/>
                <a:gd name="T75" fmla="*/ 248 h 312"/>
                <a:gd name="T76" fmla="*/ 261 w 682"/>
                <a:gd name="T77" fmla="*/ 272 h 312"/>
                <a:gd name="T78" fmla="*/ 379 w 682"/>
                <a:gd name="T79" fmla="*/ 304 h 312"/>
                <a:gd name="T80" fmla="*/ 379 w 682"/>
                <a:gd name="T81" fmla="*/ 312 h 312"/>
                <a:gd name="T82" fmla="*/ 413 w 682"/>
                <a:gd name="T83" fmla="*/ 304 h 312"/>
                <a:gd name="T84" fmla="*/ 472 w 682"/>
                <a:gd name="T85" fmla="*/ 304 h 31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82" h="312">
                  <a:moveTo>
                    <a:pt x="472" y="304"/>
                  </a:moveTo>
                  <a:lnTo>
                    <a:pt x="505" y="280"/>
                  </a:lnTo>
                  <a:lnTo>
                    <a:pt x="556" y="280"/>
                  </a:lnTo>
                  <a:lnTo>
                    <a:pt x="598" y="272"/>
                  </a:lnTo>
                  <a:lnTo>
                    <a:pt x="598" y="248"/>
                  </a:lnTo>
                  <a:lnTo>
                    <a:pt x="623" y="224"/>
                  </a:lnTo>
                  <a:lnTo>
                    <a:pt x="632" y="184"/>
                  </a:lnTo>
                  <a:lnTo>
                    <a:pt x="632" y="144"/>
                  </a:lnTo>
                  <a:lnTo>
                    <a:pt x="674" y="128"/>
                  </a:lnTo>
                  <a:lnTo>
                    <a:pt x="682" y="96"/>
                  </a:lnTo>
                  <a:lnTo>
                    <a:pt x="649" y="72"/>
                  </a:lnTo>
                  <a:lnTo>
                    <a:pt x="649" y="24"/>
                  </a:lnTo>
                  <a:lnTo>
                    <a:pt x="564" y="24"/>
                  </a:lnTo>
                  <a:lnTo>
                    <a:pt x="488" y="0"/>
                  </a:lnTo>
                  <a:lnTo>
                    <a:pt x="463" y="48"/>
                  </a:lnTo>
                  <a:lnTo>
                    <a:pt x="413" y="64"/>
                  </a:lnTo>
                  <a:lnTo>
                    <a:pt x="371" y="40"/>
                  </a:lnTo>
                  <a:lnTo>
                    <a:pt x="371" y="64"/>
                  </a:lnTo>
                  <a:lnTo>
                    <a:pt x="337" y="64"/>
                  </a:lnTo>
                  <a:lnTo>
                    <a:pt x="328" y="96"/>
                  </a:lnTo>
                  <a:lnTo>
                    <a:pt x="295" y="120"/>
                  </a:lnTo>
                  <a:lnTo>
                    <a:pt x="312" y="152"/>
                  </a:lnTo>
                  <a:lnTo>
                    <a:pt x="312" y="184"/>
                  </a:lnTo>
                  <a:lnTo>
                    <a:pt x="253" y="168"/>
                  </a:lnTo>
                  <a:lnTo>
                    <a:pt x="185" y="192"/>
                  </a:lnTo>
                  <a:lnTo>
                    <a:pt x="143" y="200"/>
                  </a:lnTo>
                  <a:lnTo>
                    <a:pt x="84" y="192"/>
                  </a:lnTo>
                  <a:lnTo>
                    <a:pt x="50" y="208"/>
                  </a:lnTo>
                  <a:lnTo>
                    <a:pt x="8" y="200"/>
                  </a:lnTo>
                  <a:lnTo>
                    <a:pt x="0" y="240"/>
                  </a:lnTo>
                  <a:lnTo>
                    <a:pt x="25" y="256"/>
                  </a:lnTo>
                  <a:lnTo>
                    <a:pt x="42" y="272"/>
                  </a:lnTo>
                  <a:lnTo>
                    <a:pt x="84" y="264"/>
                  </a:lnTo>
                  <a:lnTo>
                    <a:pt x="92" y="304"/>
                  </a:lnTo>
                  <a:lnTo>
                    <a:pt x="101" y="280"/>
                  </a:lnTo>
                  <a:lnTo>
                    <a:pt x="135" y="288"/>
                  </a:lnTo>
                  <a:lnTo>
                    <a:pt x="168" y="256"/>
                  </a:lnTo>
                  <a:lnTo>
                    <a:pt x="244" y="248"/>
                  </a:lnTo>
                  <a:lnTo>
                    <a:pt x="261" y="272"/>
                  </a:lnTo>
                  <a:lnTo>
                    <a:pt x="379" y="304"/>
                  </a:lnTo>
                  <a:lnTo>
                    <a:pt x="379" y="312"/>
                  </a:lnTo>
                  <a:lnTo>
                    <a:pt x="413" y="304"/>
                  </a:lnTo>
                  <a:lnTo>
                    <a:pt x="472" y="304"/>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26" name="Freeform 48"/>
            <p:cNvSpPr>
              <a:spLocks/>
            </p:cNvSpPr>
            <p:nvPr/>
          </p:nvSpPr>
          <p:spPr bwMode="auto">
            <a:xfrm>
              <a:off x="3946" y="2512"/>
              <a:ext cx="581" cy="312"/>
            </a:xfrm>
            <a:custGeom>
              <a:avLst/>
              <a:gdLst>
                <a:gd name="T0" fmla="*/ 497 w 581"/>
                <a:gd name="T1" fmla="*/ 248 h 312"/>
                <a:gd name="T2" fmla="*/ 531 w 581"/>
                <a:gd name="T3" fmla="*/ 200 h 312"/>
                <a:gd name="T4" fmla="*/ 556 w 581"/>
                <a:gd name="T5" fmla="*/ 176 h 312"/>
                <a:gd name="T6" fmla="*/ 581 w 581"/>
                <a:gd name="T7" fmla="*/ 152 h 312"/>
                <a:gd name="T8" fmla="*/ 564 w 581"/>
                <a:gd name="T9" fmla="*/ 120 h 312"/>
                <a:gd name="T10" fmla="*/ 522 w 581"/>
                <a:gd name="T11" fmla="*/ 112 h 312"/>
                <a:gd name="T12" fmla="*/ 480 w 581"/>
                <a:gd name="T13" fmla="*/ 104 h 312"/>
                <a:gd name="T14" fmla="*/ 463 w 581"/>
                <a:gd name="T15" fmla="*/ 80 h 312"/>
                <a:gd name="T16" fmla="*/ 413 w 581"/>
                <a:gd name="T17" fmla="*/ 64 h 312"/>
                <a:gd name="T18" fmla="*/ 413 w 581"/>
                <a:gd name="T19" fmla="*/ 88 h 312"/>
                <a:gd name="T20" fmla="*/ 387 w 581"/>
                <a:gd name="T21" fmla="*/ 104 h 312"/>
                <a:gd name="T22" fmla="*/ 345 w 581"/>
                <a:gd name="T23" fmla="*/ 72 h 312"/>
                <a:gd name="T24" fmla="*/ 354 w 581"/>
                <a:gd name="T25" fmla="*/ 40 h 312"/>
                <a:gd name="T26" fmla="*/ 312 w 581"/>
                <a:gd name="T27" fmla="*/ 40 h 312"/>
                <a:gd name="T28" fmla="*/ 269 w 581"/>
                <a:gd name="T29" fmla="*/ 24 h 312"/>
                <a:gd name="T30" fmla="*/ 227 w 581"/>
                <a:gd name="T31" fmla="*/ 0 h 312"/>
                <a:gd name="T32" fmla="*/ 227 w 581"/>
                <a:gd name="T33" fmla="*/ 24 h 312"/>
                <a:gd name="T34" fmla="*/ 202 w 581"/>
                <a:gd name="T35" fmla="*/ 8 h 312"/>
                <a:gd name="T36" fmla="*/ 168 w 581"/>
                <a:gd name="T37" fmla="*/ 8 h 312"/>
                <a:gd name="T38" fmla="*/ 160 w 581"/>
                <a:gd name="T39" fmla="*/ 40 h 312"/>
                <a:gd name="T40" fmla="*/ 118 w 581"/>
                <a:gd name="T41" fmla="*/ 56 h 312"/>
                <a:gd name="T42" fmla="*/ 76 w 581"/>
                <a:gd name="T43" fmla="*/ 80 h 312"/>
                <a:gd name="T44" fmla="*/ 34 w 581"/>
                <a:gd name="T45" fmla="*/ 88 h 312"/>
                <a:gd name="T46" fmla="*/ 0 w 581"/>
                <a:gd name="T47" fmla="*/ 112 h 312"/>
                <a:gd name="T48" fmla="*/ 34 w 581"/>
                <a:gd name="T49" fmla="*/ 152 h 312"/>
                <a:gd name="T50" fmla="*/ 25 w 581"/>
                <a:gd name="T51" fmla="*/ 176 h 312"/>
                <a:gd name="T52" fmla="*/ 84 w 581"/>
                <a:gd name="T53" fmla="*/ 224 h 312"/>
                <a:gd name="T54" fmla="*/ 160 w 581"/>
                <a:gd name="T55" fmla="*/ 280 h 312"/>
                <a:gd name="T56" fmla="*/ 152 w 581"/>
                <a:gd name="T57" fmla="*/ 288 h 312"/>
                <a:gd name="T58" fmla="*/ 194 w 581"/>
                <a:gd name="T59" fmla="*/ 312 h 312"/>
                <a:gd name="T60" fmla="*/ 244 w 581"/>
                <a:gd name="T61" fmla="*/ 296 h 312"/>
                <a:gd name="T62" fmla="*/ 269 w 581"/>
                <a:gd name="T63" fmla="*/ 248 h 312"/>
                <a:gd name="T64" fmla="*/ 345 w 581"/>
                <a:gd name="T65" fmla="*/ 272 h 312"/>
                <a:gd name="T66" fmla="*/ 430 w 581"/>
                <a:gd name="T67" fmla="*/ 272 h 312"/>
                <a:gd name="T68" fmla="*/ 430 w 581"/>
                <a:gd name="T69" fmla="*/ 280 h 312"/>
                <a:gd name="T70" fmla="*/ 455 w 581"/>
                <a:gd name="T71" fmla="*/ 248 h 312"/>
                <a:gd name="T72" fmla="*/ 497 w 581"/>
                <a:gd name="T73" fmla="*/ 248 h 31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81" h="312">
                  <a:moveTo>
                    <a:pt x="497" y="248"/>
                  </a:moveTo>
                  <a:lnTo>
                    <a:pt x="531" y="200"/>
                  </a:lnTo>
                  <a:lnTo>
                    <a:pt x="556" y="176"/>
                  </a:lnTo>
                  <a:lnTo>
                    <a:pt x="581" y="152"/>
                  </a:lnTo>
                  <a:lnTo>
                    <a:pt x="564" y="120"/>
                  </a:lnTo>
                  <a:lnTo>
                    <a:pt x="522" y="112"/>
                  </a:lnTo>
                  <a:lnTo>
                    <a:pt x="480" y="104"/>
                  </a:lnTo>
                  <a:lnTo>
                    <a:pt x="463" y="80"/>
                  </a:lnTo>
                  <a:lnTo>
                    <a:pt x="413" y="64"/>
                  </a:lnTo>
                  <a:lnTo>
                    <a:pt x="413" y="88"/>
                  </a:lnTo>
                  <a:lnTo>
                    <a:pt x="387" y="104"/>
                  </a:lnTo>
                  <a:lnTo>
                    <a:pt x="345" y="72"/>
                  </a:lnTo>
                  <a:lnTo>
                    <a:pt x="354" y="40"/>
                  </a:lnTo>
                  <a:lnTo>
                    <a:pt x="312" y="40"/>
                  </a:lnTo>
                  <a:lnTo>
                    <a:pt x="269" y="24"/>
                  </a:lnTo>
                  <a:lnTo>
                    <a:pt x="227" y="0"/>
                  </a:lnTo>
                  <a:lnTo>
                    <a:pt x="227" y="24"/>
                  </a:lnTo>
                  <a:lnTo>
                    <a:pt x="202" y="8"/>
                  </a:lnTo>
                  <a:lnTo>
                    <a:pt x="168" y="8"/>
                  </a:lnTo>
                  <a:lnTo>
                    <a:pt x="160" y="40"/>
                  </a:lnTo>
                  <a:lnTo>
                    <a:pt x="118" y="56"/>
                  </a:lnTo>
                  <a:lnTo>
                    <a:pt x="76" y="80"/>
                  </a:lnTo>
                  <a:lnTo>
                    <a:pt x="34" y="88"/>
                  </a:lnTo>
                  <a:lnTo>
                    <a:pt x="0" y="112"/>
                  </a:lnTo>
                  <a:lnTo>
                    <a:pt x="34" y="152"/>
                  </a:lnTo>
                  <a:lnTo>
                    <a:pt x="25" y="176"/>
                  </a:lnTo>
                  <a:lnTo>
                    <a:pt x="84" y="224"/>
                  </a:lnTo>
                  <a:lnTo>
                    <a:pt x="160" y="280"/>
                  </a:lnTo>
                  <a:lnTo>
                    <a:pt x="152" y="288"/>
                  </a:lnTo>
                  <a:lnTo>
                    <a:pt x="194" y="312"/>
                  </a:lnTo>
                  <a:lnTo>
                    <a:pt x="244" y="296"/>
                  </a:lnTo>
                  <a:lnTo>
                    <a:pt x="269" y="248"/>
                  </a:lnTo>
                  <a:lnTo>
                    <a:pt x="345" y="272"/>
                  </a:lnTo>
                  <a:lnTo>
                    <a:pt x="430" y="272"/>
                  </a:lnTo>
                  <a:lnTo>
                    <a:pt x="430" y="280"/>
                  </a:lnTo>
                  <a:lnTo>
                    <a:pt x="455" y="248"/>
                  </a:lnTo>
                  <a:lnTo>
                    <a:pt x="497" y="248"/>
                  </a:lnTo>
                  <a:close/>
                </a:path>
              </a:pathLst>
            </a:custGeom>
            <a:solidFill>
              <a:srgbClr val="92D050"/>
            </a:solidFill>
            <a:ln w="12700">
              <a:solidFill>
                <a:srgbClr val="000000"/>
              </a:solidFill>
              <a:prstDash val="solid"/>
              <a:round/>
              <a:headEnd/>
              <a:tailEnd/>
            </a:ln>
          </p:spPr>
          <p:txBody>
            <a:bodyPr/>
            <a:lstStyle/>
            <a:p>
              <a:endParaRPr lang="en-GB"/>
            </a:p>
          </p:txBody>
        </p:sp>
        <p:sp>
          <p:nvSpPr>
            <p:cNvPr id="3127" name="Freeform 49"/>
            <p:cNvSpPr>
              <a:spLocks/>
            </p:cNvSpPr>
            <p:nvPr/>
          </p:nvSpPr>
          <p:spPr bwMode="auto">
            <a:xfrm>
              <a:off x="4098" y="3000"/>
              <a:ext cx="278" cy="200"/>
            </a:xfrm>
            <a:custGeom>
              <a:avLst/>
              <a:gdLst>
                <a:gd name="T0" fmla="*/ 50 w 278"/>
                <a:gd name="T1" fmla="*/ 192 h 200"/>
                <a:gd name="T2" fmla="*/ 92 w 278"/>
                <a:gd name="T3" fmla="*/ 160 h 200"/>
                <a:gd name="T4" fmla="*/ 117 w 278"/>
                <a:gd name="T5" fmla="*/ 176 h 200"/>
                <a:gd name="T6" fmla="*/ 151 w 278"/>
                <a:gd name="T7" fmla="*/ 184 h 200"/>
                <a:gd name="T8" fmla="*/ 168 w 278"/>
                <a:gd name="T9" fmla="*/ 152 h 200"/>
                <a:gd name="T10" fmla="*/ 202 w 278"/>
                <a:gd name="T11" fmla="*/ 144 h 200"/>
                <a:gd name="T12" fmla="*/ 202 w 278"/>
                <a:gd name="T13" fmla="*/ 104 h 200"/>
                <a:gd name="T14" fmla="*/ 235 w 278"/>
                <a:gd name="T15" fmla="*/ 64 h 200"/>
                <a:gd name="T16" fmla="*/ 278 w 278"/>
                <a:gd name="T17" fmla="*/ 48 h 200"/>
                <a:gd name="T18" fmla="*/ 235 w 278"/>
                <a:gd name="T19" fmla="*/ 0 h 200"/>
                <a:gd name="T20" fmla="*/ 227 w 278"/>
                <a:gd name="T21" fmla="*/ 8 h 200"/>
                <a:gd name="T22" fmla="*/ 227 w 278"/>
                <a:gd name="T23" fmla="*/ 32 h 200"/>
                <a:gd name="T24" fmla="*/ 185 w 278"/>
                <a:gd name="T25" fmla="*/ 40 h 200"/>
                <a:gd name="T26" fmla="*/ 134 w 278"/>
                <a:gd name="T27" fmla="*/ 40 h 200"/>
                <a:gd name="T28" fmla="*/ 101 w 278"/>
                <a:gd name="T29" fmla="*/ 64 h 200"/>
                <a:gd name="T30" fmla="*/ 42 w 278"/>
                <a:gd name="T31" fmla="*/ 64 h 200"/>
                <a:gd name="T32" fmla="*/ 8 w 278"/>
                <a:gd name="T33" fmla="*/ 72 h 200"/>
                <a:gd name="T34" fmla="*/ 0 w 278"/>
                <a:gd name="T35" fmla="*/ 96 h 200"/>
                <a:gd name="T36" fmla="*/ 8 w 278"/>
                <a:gd name="T37" fmla="*/ 152 h 200"/>
                <a:gd name="T38" fmla="*/ 0 w 278"/>
                <a:gd name="T39" fmla="*/ 160 h 200"/>
                <a:gd name="T40" fmla="*/ 25 w 278"/>
                <a:gd name="T41" fmla="*/ 152 h 200"/>
                <a:gd name="T42" fmla="*/ 8 w 278"/>
                <a:gd name="T43" fmla="*/ 176 h 200"/>
                <a:gd name="T44" fmla="*/ 8 w 278"/>
                <a:gd name="T45" fmla="*/ 200 h 200"/>
                <a:gd name="T46" fmla="*/ 16 w 278"/>
                <a:gd name="T47" fmla="*/ 200 h 200"/>
                <a:gd name="T48" fmla="*/ 50 w 278"/>
                <a:gd name="T49" fmla="*/ 192 h 2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78" h="200">
                  <a:moveTo>
                    <a:pt x="50" y="192"/>
                  </a:moveTo>
                  <a:lnTo>
                    <a:pt x="92" y="160"/>
                  </a:lnTo>
                  <a:lnTo>
                    <a:pt x="117" y="176"/>
                  </a:lnTo>
                  <a:lnTo>
                    <a:pt x="151" y="184"/>
                  </a:lnTo>
                  <a:lnTo>
                    <a:pt x="168" y="152"/>
                  </a:lnTo>
                  <a:lnTo>
                    <a:pt x="202" y="144"/>
                  </a:lnTo>
                  <a:lnTo>
                    <a:pt x="202" y="104"/>
                  </a:lnTo>
                  <a:lnTo>
                    <a:pt x="235" y="64"/>
                  </a:lnTo>
                  <a:lnTo>
                    <a:pt x="278" y="48"/>
                  </a:lnTo>
                  <a:lnTo>
                    <a:pt x="235" y="0"/>
                  </a:lnTo>
                  <a:lnTo>
                    <a:pt x="227" y="8"/>
                  </a:lnTo>
                  <a:lnTo>
                    <a:pt x="227" y="32"/>
                  </a:lnTo>
                  <a:lnTo>
                    <a:pt x="185" y="40"/>
                  </a:lnTo>
                  <a:lnTo>
                    <a:pt x="134" y="40"/>
                  </a:lnTo>
                  <a:lnTo>
                    <a:pt x="101" y="64"/>
                  </a:lnTo>
                  <a:lnTo>
                    <a:pt x="42" y="64"/>
                  </a:lnTo>
                  <a:lnTo>
                    <a:pt x="8" y="72"/>
                  </a:lnTo>
                  <a:lnTo>
                    <a:pt x="0" y="96"/>
                  </a:lnTo>
                  <a:lnTo>
                    <a:pt x="8" y="152"/>
                  </a:lnTo>
                  <a:lnTo>
                    <a:pt x="0" y="160"/>
                  </a:lnTo>
                  <a:lnTo>
                    <a:pt x="25" y="152"/>
                  </a:lnTo>
                  <a:lnTo>
                    <a:pt x="8" y="176"/>
                  </a:lnTo>
                  <a:lnTo>
                    <a:pt x="8" y="200"/>
                  </a:lnTo>
                  <a:lnTo>
                    <a:pt x="16" y="200"/>
                  </a:lnTo>
                  <a:lnTo>
                    <a:pt x="50" y="192"/>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128" name="Freeform 50"/>
            <p:cNvSpPr>
              <a:spLocks/>
            </p:cNvSpPr>
            <p:nvPr/>
          </p:nvSpPr>
          <p:spPr bwMode="auto">
            <a:xfrm>
              <a:off x="4106" y="3056"/>
              <a:ext cx="548" cy="416"/>
            </a:xfrm>
            <a:custGeom>
              <a:avLst/>
              <a:gdLst>
                <a:gd name="T0" fmla="*/ 388 w 548"/>
                <a:gd name="T1" fmla="*/ 360 h 416"/>
                <a:gd name="T2" fmla="*/ 379 w 548"/>
                <a:gd name="T3" fmla="*/ 344 h 416"/>
                <a:gd name="T4" fmla="*/ 345 w 548"/>
                <a:gd name="T5" fmla="*/ 328 h 416"/>
                <a:gd name="T6" fmla="*/ 320 w 548"/>
                <a:gd name="T7" fmla="*/ 296 h 416"/>
                <a:gd name="T8" fmla="*/ 270 w 548"/>
                <a:gd name="T9" fmla="*/ 264 h 416"/>
                <a:gd name="T10" fmla="*/ 236 w 548"/>
                <a:gd name="T11" fmla="*/ 216 h 416"/>
                <a:gd name="T12" fmla="*/ 202 w 548"/>
                <a:gd name="T13" fmla="*/ 200 h 416"/>
                <a:gd name="T14" fmla="*/ 219 w 548"/>
                <a:gd name="T15" fmla="*/ 152 h 416"/>
                <a:gd name="T16" fmla="*/ 236 w 548"/>
                <a:gd name="T17" fmla="*/ 152 h 416"/>
                <a:gd name="T18" fmla="*/ 270 w 548"/>
                <a:gd name="T19" fmla="*/ 168 h 416"/>
                <a:gd name="T20" fmla="*/ 278 w 548"/>
                <a:gd name="T21" fmla="*/ 144 h 416"/>
                <a:gd name="T22" fmla="*/ 312 w 548"/>
                <a:gd name="T23" fmla="*/ 136 h 416"/>
                <a:gd name="T24" fmla="*/ 354 w 548"/>
                <a:gd name="T25" fmla="*/ 144 h 416"/>
                <a:gd name="T26" fmla="*/ 404 w 548"/>
                <a:gd name="T27" fmla="*/ 152 h 416"/>
                <a:gd name="T28" fmla="*/ 438 w 548"/>
                <a:gd name="T29" fmla="*/ 144 h 416"/>
                <a:gd name="T30" fmla="*/ 472 w 548"/>
                <a:gd name="T31" fmla="*/ 152 h 416"/>
                <a:gd name="T32" fmla="*/ 522 w 548"/>
                <a:gd name="T33" fmla="*/ 160 h 416"/>
                <a:gd name="T34" fmla="*/ 522 w 548"/>
                <a:gd name="T35" fmla="*/ 128 h 416"/>
                <a:gd name="T36" fmla="*/ 548 w 548"/>
                <a:gd name="T37" fmla="*/ 120 h 416"/>
                <a:gd name="T38" fmla="*/ 522 w 548"/>
                <a:gd name="T39" fmla="*/ 112 h 416"/>
                <a:gd name="T40" fmla="*/ 497 w 548"/>
                <a:gd name="T41" fmla="*/ 80 h 416"/>
                <a:gd name="T42" fmla="*/ 480 w 548"/>
                <a:gd name="T43" fmla="*/ 48 h 416"/>
                <a:gd name="T44" fmla="*/ 421 w 548"/>
                <a:gd name="T45" fmla="*/ 72 h 416"/>
                <a:gd name="T46" fmla="*/ 388 w 548"/>
                <a:gd name="T47" fmla="*/ 72 h 416"/>
                <a:gd name="T48" fmla="*/ 379 w 548"/>
                <a:gd name="T49" fmla="*/ 48 h 416"/>
                <a:gd name="T50" fmla="*/ 345 w 548"/>
                <a:gd name="T51" fmla="*/ 56 h 416"/>
                <a:gd name="T52" fmla="*/ 320 w 548"/>
                <a:gd name="T53" fmla="*/ 40 h 416"/>
                <a:gd name="T54" fmla="*/ 295 w 548"/>
                <a:gd name="T55" fmla="*/ 16 h 416"/>
                <a:gd name="T56" fmla="*/ 261 w 548"/>
                <a:gd name="T57" fmla="*/ 0 h 416"/>
                <a:gd name="T58" fmla="*/ 227 w 548"/>
                <a:gd name="T59" fmla="*/ 8 h 416"/>
                <a:gd name="T60" fmla="*/ 194 w 548"/>
                <a:gd name="T61" fmla="*/ 48 h 416"/>
                <a:gd name="T62" fmla="*/ 194 w 548"/>
                <a:gd name="T63" fmla="*/ 88 h 416"/>
                <a:gd name="T64" fmla="*/ 160 w 548"/>
                <a:gd name="T65" fmla="*/ 96 h 416"/>
                <a:gd name="T66" fmla="*/ 143 w 548"/>
                <a:gd name="T67" fmla="*/ 128 h 416"/>
                <a:gd name="T68" fmla="*/ 109 w 548"/>
                <a:gd name="T69" fmla="*/ 120 h 416"/>
                <a:gd name="T70" fmla="*/ 84 w 548"/>
                <a:gd name="T71" fmla="*/ 104 h 416"/>
                <a:gd name="T72" fmla="*/ 42 w 548"/>
                <a:gd name="T73" fmla="*/ 136 h 416"/>
                <a:gd name="T74" fmla="*/ 8 w 548"/>
                <a:gd name="T75" fmla="*/ 144 h 416"/>
                <a:gd name="T76" fmla="*/ 0 w 548"/>
                <a:gd name="T77" fmla="*/ 144 h 416"/>
                <a:gd name="T78" fmla="*/ 0 w 548"/>
                <a:gd name="T79" fmla="*/ 152 h 416"/>
                <a:gd name="T80" fmla="*/ 34 w 548"/>
                <a:gd name="T81" fmla="*/ 216 h 416"/>
                <a:gd name="T82" fmla="*/ 84 w 548"/>
                <a:gd name="T83" fmla="*/ 152 h 416"/>
                <a:gd name="T84" fmla="*/ 84 w 548"/>
                <a:gd name="T85" fmla="*/ 216 h 416"/>
                <a:gd name="T86" fmla="*/ 126 w 548"/>
                <a:gd name="T87" fmla="*/ 192 h 416"/>
                <a:gd name="T88" fmla="*/ 126 w 548"/>
                <a:gd name="T89" fmla="*/ 240 h 416"/>
                <a:gd name="T90" fmla="*/ 177 w 548"/>
                <a:gd name="T91" fmla="*/ 264 h 416"/>
                <a:gd name="T92" fmla="*/ 160 w 548"/>
                <a:gd name="T93" fmla="*/ 272 h 416"/>
                <a:gd name="T94" fmla="*/ 219 w 548"/>
                <a:gd name="T95" fmla="*/ 312 h 416"/>
                <a:gd name="T96" fmla="*/ 227 w 548"/>
                <a:gd name="T97" fmla="*/ 336 h 416"/>
                <a:gd name="T98" fmla="*/ 253 w 548"/>
                <a:gd name="T99" fmla="*/ 352 h 416"/>
                <a:gd name="T100" fmla="*/ 312 w 548"/>
                <a:gd name="T101" fmla="*/ 360 h 416"/>
                <a:gd name="T102" fmla="*/ 371 w 548"/>
                <a:gd name="T103" fmla="*/ 384 h 416"/>
                <a:gd name="T104" fmla="*/ 312 w 548"/>
                <a:gd name="T105" fmla="*/ 392 h 416"/>
                <a:gd name="T106" fmla="*/ 413 w 548"/>
                <a:gd name="T107" fmla="*/ 416 h 416"/>
                <a:gd name="T108" fmla="*/ 413 w 548"/>
                <a:gd name="T109" fmla="*/ 384 h 416"/>
                <a:gd name="T110" fmla="*/ 388 w 548"/>
                <a:gd name="T111" fmla="*/ 360 h 41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48" h="416">
                  <a:moveTo>
                    <a:pt x="388" y="360"/>
                  </a:moveTo>
                  <a:lnTo>
                    <a:pt x="379" y="344"/>
                  </a:lnTo>
                  <a:lnTo>
                    <a:pt x="345" y="328"/>
                  </a:lnTo>
                  <a:lnTo>
                    <a:pt x="320" y="296"/>
                  </a:lnTo>
                  <a:lnTo>
                    <a:pt x="270" y="264"/>
                  </a:lnTo>
                  <a:lnTo>
                    <a:pt x="236" y="216"/>
                  </a:lnTo>
                  <a:lnTo>
                    <a:pt x="202" y="200"/>
                  </a:lnTo>
                  <a:lnTo>
                    <a:pt x="219" y="152"/>
                  </a:lnTo>
                  <a:lnTo>
                    <a:pt x="236" y="152"/>
                  </a:lnTo>
                  <a:lnTo>
                    <a:pt x="270" y="168"/>
                  </a:lnTo>
                  <a:lnTo>
                    <a:pt x="278" y="144"/>
                  </a:lnTo>
                  <a:lnTo>
                    <a:pt x="312" y="136"/>
                  </a:lnTo>
                  <a:lnTo>
                    <a:pt x="354" y="144"/>
                  </a:lnTo>
                  <a:lnTo>
                    <a:pt x="404" y="152"/>
                  </a:lnTo>
                  <a:lnTo>
                    <a:pt x="438" y="144"/>
                  </a:lnTo>
                  <a:lnTo>
                    <a:pt x="472" y="152"/>
                  </a:lnTo>
                  <a:lnTo>
                    <a:pt x="522" y="160"/>
                  </a:lnTo>
                  <a:lnTo>
                    <a:pt x="522" y="128"/>
                  </a:lnTo>
                  <a:lnTo>
                    <a:pt x="548" y="120"/>
                  </a:lnTo>
                  <a:lnTo>
                    <a:pt x="522" y="112"/>
                  </a:lnTo>
                  <a:lnTo>
                    <a:pt x="497" y="80"/>
                  </a:lnTo>
                  <a:lnTo>
                    <a:pt x="480" y="48"/>
                  </a:lnTo>
                  <a:lnTo>
                    <a:pt x="421" y="72"/>
                  </a:lnTo>
                  <a:lnTo>
                    <a:pt x="388" y="72"/>
                  </a:lnTo>
                  <a:lnTo>
                    <a:pt x="379" y="48"/>
                  </a:lnTo>
                  <a:lnTo>
                    <a:pt x="345" y="56"/>
                  </a:lnTo>
                  <a:lnTo>
                    <a:pt x="320" y="40"/>
                  </a:lnTo>
                  <a:lnTo>
                    <a:pt x="295" y="16"/>
                  </a:lnTo>
                  <a:lnTo>
                    <a:pt x="261" y="0"/>
                  </a:lnTo>
                  <a:lnTo>
                    <a:pt x="227" y="8"/>
                  </a:lnTo>
                  <a:lnTo>
                    <a:pt x="194" y="48"/>
                  </a:lnTo>
                  <a:lnTo>
                    <a:pt x="194" y="88"/>
                  </a:lnTo>
                  <a:lnTo>
                    <a:pt x="160" y="96"/>
                  </a:lnTo>
                  <a:lnTo>
                    <a:pt x="143" y="128"/>
                  </a:lnTo>
                  <a:lnTo>
                    <a:pt x="109" y="120"/>
                  </a:lnTo>
                  <a:lnTo>
                    <a:pt x="84" y="104"/>
                  </a:lnTo>
                  <a:lnTo>
                    <a:pt x="42" y="136"/>
                  </a:lnTo>
                  <a:lnTo>
                    <a:pt x="8" y="144"/>
                  </a:lnTo>
                  <a:lnTo>
                    <a:pt x="0" y="144"/>
                  </a:lnTo>
                  <a:lnTo>
                    <a:pt x="0" y="152"/>
                  </a:lnTo>
                  <a:lnTo>
                    <a:pt x="34" y="216"/>
                  </a:lnTo>
                  <a:lnTo>
                    <a:pt x="84" y="152"/>
                  </a:lnTo>
                  <a:lnTo>
                    <a:pt x="84" y="216"/>
                  </a:lnTo>
                  <a:lnTo>
                    <a:pt x="126" y="192"/>
                  </a:lnTo>
                  <a:lnTo>
                    <a:pt x="126" y="240"/>
                  </a:lnTo>
                  <a:lnTo>
                    <a:pt x="177" y="264"/>
                  </a:lnTo>
                  <a:lnTo>
                    <a:pt x="160" y="272"/>
                  </a:lnTo>
                  <a:lnTo>
                    <a:pt x="219" y="312"/>
                  </a:lnTo>
                  <a:lnTo>
                    <a:pt x="227" y="336"/>
                  </a:lnTo>
                  <a:lnTo>
                    <a:pt x="253" y="352"/>
                  </a:lnTo>
                  <a:lnTo>
                    <a:pt x="312" y="360"/>
                  </a:lnTo>
                  <a:lnTo>
                    <a:pt x="371" y="384"/>
                  </a:lnTo>
                  <a:lnTo>
                    <a:pt x="312" y="392"/>
                  </a:lnTo>
                  <a:lnTo>
                    <a:pt x="413" y="416"/>
                  </a:lnTo>
                  <a:lnTo>
                    <a:pt x="413" y="384"/>
                  </a:lnTo>
                  <a:lnTo>
                    <a:pt x="388" y="36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129" name="Freeform 51"/>
            <p:cNvSpPr>
              <a:spLocks/>
            </p:cNvSpPr>
            <p:nvPr/>
          </p:nvSpPr>
          <p:spPr bwMode="auto">
            <a:xfrm>
              <a:off x="4098" y="3000"/>
              <a:ext cx="278" cy="200"/>
            </a:xfrm>
            <a:custGeom>
              <a:avLst/>
              <a:gdLst>
                <a:gd name="T0" fmla="*/ 50 w 278"/>
                <a:gd name="T1" fmla="*/ 192 h 200"/>
                <a:gd name="T2" fmla="*/ 92 w 278"/>
                <a:gd name="T3" fmla="*/ 160 h 200"/>
                <a:gd name="T4" fmla="*/ 117 w 278"/>
                <a:gd name="T5" fmla="*/ 176 h 200"/>
                <a:gd name="T6" fmla="*/ 151 w 278"/>
                <a:gd name="T7" fmla="*/ 184 h 200"/>
                <a:gd name="T8" fmla="*/ 168 w 278"/>
                <a:gd name="T9" fmla="*/ 152 h 200"/>
                <a:gd name="T10" fmla="*/ 202 w 278"/>
                <a:gd name="T11" fmla="*/ 144 h 200"/>
                <a:gd name="T12" fmla="*/ 202 w 278"/>
                <a:gd name="T13" fmla="*/ 104 h 200"/>
                <a:gd name="T14" fmla="*/ 235 w 278"/>
                <a:gd name="T15" fmla="*/ 64 h 200"/>
                <a:gd name="T16" fmla="*/ 278 w 278"/>
                <a:gd name="T17" fmla="*/ 48 h 200"/>
                <a:gd name="T18" fmla="*/ 235 w 278"/>
                <a:gd name="T19" fmla="*/ 0 h 200"/>
                <a:gd name="T20" fmla="*/ 227 w 278"/>
                <a:gd name="T21" fmla="*/ 8 h 200"/>
                <a:gd name="T22" fmla="*/ 227 w 278"/>
                <a:gd name="T23" fmla="*/ 32 h 200"/>
                <a:gd name="T24" fmla="*/ 185 w 278"/>
                <a:gd name="T25" fmla="*/ 40 h 200"/>
                <a:gd name="T26" fmla="*/ 134 w 278"/>
                <a:gd name="T27" fmla="*/ 40 h 200"/>
                <a:gd name="T28" fmla="*/ 101 w 278"/>
                <a:gd name="T29" fmla="*/ 64 h 200"/>
                <a:gd name="T30" fmla="*/ 42 w 278"/>
                <a:gd name="T31" fmla="*/ 64 h 200"/>
                <a:gd name="T32" fmla="*/ 8 w 278"/>
                <a:gd name="T33" fmla="*/ 72 h 200"/>
                <a:gd name="T34" fmla="*/ 0 w 278"/>
                <a:gd name="T35" fmla="*/ 96 h 200"/>
                <a:gd name="T36" fmla="*/ 8 w 278"/>
                <a:gd name="T37" fmla="*/ 152 h 200"/>
                <a:gd name="T38" fmla="*/ 0 w 278"/>
                <a:gd name="T39" fmla="*/ 160 h 200"/>
                <a:gd name="T40" fmla="*/ 25 w 278"/>
                <a:gd name="T41" fmla="*/ 152 h 200"/>
                <a:gd name="T42" fmla="*/ 8 w 278"/>
                <a:gd name="T43" fmla="*/ 176 h 200"/>
                <a:gd name="T44" fmla="*/ 8 w 278"/>
                <a:gd name="T45" fmla="*/ 200 h 200"/>
                <a:gd name="T46" fmla="*/ 16 w 278"/>
                <a:gd name="T47" fmla="*/ 200 h 200"/>
                <a:gd name="T48" fmla="*/ 50 w 278"/>
                <a:gd name="T49" fmla="*/ 192 h 2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78" h="200">
                  <a:moveTo>
                    <a:pt x="50" y="192"/>
                  </a:moveTo>
                  <a:lnTo>
                    <a:pt x="92" y="160"/>
                  </a:lnTo>
                  <a:lnTo>
                    <a:pt x="117" y="176"/>
                  </a:lnTo>
                  <a:lnTo>
                    <a:pt x="151" y="184"/>
                  </a:lnTo>
                  <a:lnTo>
                    <a:pt x="168" y="152"/>
                  </a:lnTo>
                  <a:lnTo>
                    <a:pt x="202" y="144"/>
                  </a:lnTo>
                  <a:lnTo>
                    <a:pt x="202" y="104"/>
                  </a:lnTo>
                  <a:lnTo>
                    <a:pt x="235" y="64"/>
                  </a:lnTo>
                  <a:lnTo>
                    <a:pt x="278" y="48"/>
                  </a:lnTo>
                  <a:lnTo>
                    <a:pt x="235" y="0"/>
                  </a:lnTo>
                  <a:lnTo>
                    <a:pt x="227" y="8"/>
                  </a:lnTo>
                  <a:lnTo>
                    <a:pt x="227" y="32"/>
                  </a:lnTo>
                  <a:lnTo>
                    <a:pt x="185" y="40"/>
                  </a:lnTo>
                  <a:lnTo>
                    <a:pt x="134" y="40"/>
                  </a:lnTo>
                  <a:lnTo>
                    <a:pt x="101" y="64"/>
                  </a:lnTo>
                  <a:lnTo>
                    <a:pt x="42" y="64"/>
                  </a:lnTo>
                  <a:lnTo>
                    <a:pt x="8" y="72"/>
                  </a:lnTo>
                  <a:lnTo>
                    <a:pt x="0" y="96"/>
                  </a:lnTo>
                  <a:lnTo>
                    <a:pt x="8" y="152"/>
                  </a:lnTo>
                  <a:lnTo>
                    <a:pt x="0" y="160"/>
                  </a:lnTo>
                  <a:lnTo>
                    <a:pt x="25" y="152"/>
                  </a:lnTo>
                  <a:lnTo>
                    <a:pt x="8" y="176"/>
                  </a:lnTo>
                  <a:lnTo>
                    <a:pt x="8" y="200"/>
                  </a:lnTo>
                  <a:lnTo>
                    <a:pt x="16" y="200"/>
                  </a:lnTo>
                  <a:lnTo>
                    <a:pt x="50" y="192"/>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30" name="Freeform 52"/>
            <p:cNvSpPr>
              <a:spLocks/>
            </p:cNvSpPr>
            <p:nvPr/>
          </p:nvSpPr>
          <p:spPr bwMode="auto">
            <a:xfrm>
              <a:off x="4106" y="3056"/>
              <a:ext cx="548" cy="416"/>
            </a:xfrm>
            <a:custGeom>
              <a:avLst/>
              <a:gdLst>
                <a:gd name="T0" fmla="*/ 388 w 548"/>
                <a:gd name="T1" fmla="*/ 360 h 416"/>
                <a:gd name="T2" fmla="*/ 379 w 548"/>
                <a:gd name="T3" fmla="*/ 344 h 416"/>
                <a:gd name="T4" fmla="*/ 345 w 548"/>
                <a:gd name="T5" fmla="*/ 328 h 416"/>
                <a:gd name="T6" fmla="*/ 320 w 548"/>
                <a:gd name="T7" fmla="*/ 296 h 416"/>
                <a:gd name="T8" fmla="*/ 270 w 548"/>
                <a:gd name="T9" fmla="*/ 264 h 416"/>
                <a:gd name="T10" fmla="*/ 236 w 548"/>
                <a:gd name="T11" fmla="*/ 216 h 416"/>
                <a:gd name="T12" fmla="*/ 202 w 548"/>
                <a:gd name="T13" fmla="*/ 200 h 416"/>
                <a:gd name="T14" fmla="*/ 219 w 548"/>
                <a:gd name="T15" fmla="*/ 152 h 416"/>
                <a:gd name="T16" fmla="*/ 236 w 548"/>
                <a:gd name="T17" fmla="*/ 152 h 416"/>
                <a:gd name="T18" fmla="*/ 270 w 548"/>
                <a:gd name="T19" fmla="*/ 168 h 416"/>
                <a:gd name="T20" fmla="*/ 278 w 548"/>
                <a:gd name="T21" fmla="*/ 144 h 416"/>
                <a:gd name="T22" fmla="*/ 312 w 548"/>
                <a:gd name="T23" fmla="*/ 136 h 416"/>
                <a:gd name="T24" fmla="*/ 354 w 548"/>
                <a:gd name="T25" fmla="*/ 144 h 416"/>
                <a:gd name="T26" fmla="*/ 404 w 548"/>
                <a:gd name="T27" fmla="*/ 152 h 416"/>
                <a:gd name="T28" fmla="*/ 438 w 548"/>
                <a:gd name="T29" fmla="*/ 144 h 416"/>
                <a:gd name="T30" fmla="*/ 472 w 548"/>
                <a:gd name="T31" fmla="*/ 152 h 416"/>
                <a:gd name="T32" fmla="*/ 522 w 548"/>
                <a:gd name="T33" fmla="*/ 160 h 416"/>
                <a:gd name="T34" fmla="*/ 522 w 548"/>
                <a:gd name="T35" fmla="*/ 128 h 416"/>
                <a:gd name="T36" fmla="*/ 548 w 548"/>
                <a:gd name="T37" fmla="*/ 120 h 416"/>
                <a:gd name="T38" fmla="*/ 522 w 548"/>
                <a:gd name="T39" fmla="*/ 112 h 416"/>
                <a:gd name="T40" fmla="*/ 497 w 548"/>
                <a:gd name="T41" fmla="*/ 80 h 416"/>
                <a:gd name="T42" fmla="*/ 480 w 548"/>
                <a:gd name="T43" fmla="*/ 48 h 416"/>
                <a:gd name="T44" fmla="*/ 421 w 548"/>
                <a:gd name="T45" fmla="*/ 72 h 416"/>
                <a:gd name="T46" fmla="*/ 388 w 548"/>
                <a:gd name="T47" fmla="*/ 72 h 416"/>
                <a:gd name="T48" fmla="*/ 379 w 548"/>
                <a:gd name="T49" fmla="*/ 48 h 416"/>
                <a:gd name="T50" fmla="*/ 345 w 548"/>
                <a:gd name="T51" fmla="*/ 56 h 416"/>
                <a:gd name="T52" fmla="*/ 320 w 548"/>
                <a:gd name="T53" fmla="*/ 40 h 416"/>
                <a:gd name="T54" fmla="*/ 295 w 548"/>
                <a:gd name="T55" fmla="*/ 16 h 416"/>
                <a:gd name="T56" fmla="*/ 261 w 548"/>
                <a:gd name="T57" fmla="*/ 0 h 416"/>
                <a:gd name="T58" fmla="*/ 227 w 548"/>
                <a:gd name="T59" fmla="*/ 8 h 416"/>
                <a:gd name="T60" fmla="*/ 194 w 548"/>
                <a:gd name="T61" fmla="*/ 48 h 416"/>
                <a:gd name="T62" fmla="*/ 194 w 548"/>
                <a:gd name="T63" fmla="*/ 88 h 416"/>
                <a:gd name="T64" fmla="*/ 160 w 548"/>
                <a:gd name="T65" fmla="*/ 96 h 416"/>
                <a:gd name="T66" fmla="*/ 143 w 548"/>
                <a:gd name="T67" fmla="*/ 128 h 416"/>
                <a:gd name="T68" fmla="*/ 109 w 548"/>
                <a:gd name="T69" fmla="*/ 120 h 416"/>
                <a:gd name="T70" fmla="*/ 84 w 548"/>
                <a:gd name="T71" fmla="*/ 104 h 416"/>
                <a:gd name="T72" fmla="*/ 42 w 548"/>
                <a:gd name="T73" fmla="*/ 136 h 416"/>
                <a:gd name="T74" fmla="*/ 8 w 548"/>
                <a:gd name="T75" fmla="*/ 144 h 416"/>
                <a:gd name="T76" fmla="*/ 0 w 548"/>
                <a:gd name="T77" fmla="*/ 144 h 416"/>
                <a:gd name="T78" fmla="*/ 0 w 548"/>
                <a:gd name="T79" fmla="*/ 152 h 416"/>
                <a:gd name="T80" fmla="*/ 34 w 548"/>
                <a:gd name="T81" fmla="*/ 216 h 416"/>
                <a:gd name="T82" fmla="*/ 84 w 548"/>
                <a:gd name="T83" fmla="*/ 152 h 416"/>
                <a:gd name="T84" fmla="*/ 84 w 548"/>
                <a:gd name="T85" fmla="*/ 216 h 416"/>
                <a:gd name="T86" fmla="*/ 126 w 548"/>
                <a:gd name="T87" fmla="*/ 192 h 416"/>
                <a:gd name="T88" fmla="*/ 126 w 548"/>
                <a:gd name="T89" fmla="*/ 240 h 416"/>
                <a:gd name="T90" fmla="*/ 177 w 548"/>
                <a:gd name="T91" fmla="*/ 264 h 416"/>
                <a:gd name="T92" fmla="*/ 160 w 548"/>
                <a:gd name="T93" fmla="*/ 272 h 416"/>
                <a:gd name="T94" fmla="*/ 219 w 548"/>
                <a:gd name="T95" fmla="*/ 312 h 416"/>
                <a:gd name="T96" fmla="*/ 227 w 548"/>
                <a:gd name="T97" fmla="*/ 336 h 416"/>
                <a:gd name="T98" fmla="*/ 253 w 548"/>
                <a:gd name="T99" fmla="*/ 352 h 416"/>
                <a:gd name="T100" fmla="*/ 312 w 548"/>
                <a:gd name="T101" fmla="*/ 360 h 416"/>
                <a:gd name="T102" fmla="*/ 371 w 548"/>
                <a:gd name="T103" fmla="*/ 384 h 416"/>
                <a:gd name="T104" fmla="*/ 312 w 548"/>
                <a:gd name="T105" fmla="*/ 392 h 416"/>
                <a:gd name="T106" fmla="*/ 413 w 548"/>
                <a:gd name="T107" fmla="*/ 416 h 416"/>
                <a:gd name="T108" fmla="*/ 413 w 548"/>
                <a:gd name="T109" fmla="*/ 384 h 416"/>
                <a:gd name="T110" fmla="*/ 388 w 548"/>
                <a:gd name="T111" fmla="*/ 360 h 41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48" h="416">
                  <a:moveTo>
                    <a:pt x="388" y="360"/>
                  </a:moveTo>
                  <a:lnTo>
                    <a:pt x="379" y="344"/>
                  </a:lnTo>
                  <a:lnTo>
                    <a:pt x="345" y="328"/>
                  </a:lnTo>
                  <a:lnTo>
                    <a:pt x="320" y="296"/>
                  </a:lnTo>
                  <a:lnTo>
                    <a:pt x="270" y="264"/>
                  </a:lnTo>
                  <a:lnTo>
                    <a:pt x="236" y="216"/>
                  </a:lnTo>
                  <a:lnTo>
                    <a:pt x="202" y="200"/>
                  </a:lnTo>
                  <a:lnTo>
                    <a:pt x="219" y="152"/>
                  </a:lnTo>
                  <a:lnTo>
                    <a:pt x="236" y="152"/>
                  </a:lnTo>
                  <a:lnTo>
                    <a:pt x="270" y="168"/>
                  </a:lnTo>
                  <a:lnTo>
                    <a:pt x="278" y="144"/>
                  </a:lnTo>
                  <a:lnTo>
                    <a:pt x="312" y="136"/>
                  </a:lnTo>
                  <a:lnTo>
                    <a:pt x="354" y="144"/>
                  </a:lnTo>
                  <a:lnTo>
                    <a:pt x="404" y="152"/>
                  </a:lnTo>
                  <a:lnTo>
                    <a:pt x="438" y="144"/>
                  </a:lnTo>
                  <a:lnTo>
                    <a:pt x="472" y="152"/>
                  </a:lnTo>
                  <a:lnTo>
                    <a:pt x="522" y="160"/>
                  </a:lnTo>
                  <a:lnTo>
                    <a:pt x="522" y="128"/>
                  </a:lnTo>
                  <a:lnTo>
                    <a:pt x="548" y="120"/>
                  </a:lnTo>
                  <a:lnTo>
                    <a:pt x="522" y="112"/>
                  </a:lnTo>
                  <a:lnTo>
                    <a:pt x="497" y="80"/>
                  </a:lnTo>
                  <a:lnTo>
                    <a:pt x="480" y="48"/>
                  </a:lnTo>
                  <a:lnTo>
                    <a:pt x="421" y="72"/>
                  </a:lnTo>
                  <a:lnTo>
                    <a:pt x="388" y="72"/>
                  </a:lnTo>
                  <a:lnTo>
                    <a:pt x="379" y="48"/>
                  </a:lnTo>
                  <a:lnTo>
                    <a:pt x="345" y="56"/>
                  </a:lnTo>
                  <a:lnTo>
                    <a:pt x="320" y="40"/>
                  </a:lnTo>
                  <a:lnTo>
                    <a:pt x="295" y="16"/>
                  </a:lnTo>
                  <a:lnTo>
                    <a:pt x="261" y="0"/>
                  </a:lnTo>
                  <a:lnTo>
                    <a:pt x="227" y="8"/>
                  </a:lnTo>
                  <a:lnTo>
                    <a:pt x="194" y="48"/>
                  </a:lnTo>
                  <a:lnTo>
                    <a:pt x="194" y="88"/>
                  </a:lnTo>
                  <a:lnTo>
                    <a:pt x="160" y="96"/>
                  </a:lnTo>
                  <a:lnTo>
                    <a:pt x="143" y="128"/>
                  </a:lnTo>
                  <a:lnTo>
                    <a:pt x="109" y="120"/>
                  </a:lnTo>
                  <a:lnTo>
                    <a:pt x="84" y="104"/>
                  </a:lnTo>
                  <a:lnTo>
                    <a:pt x="42" y="136"/>
                  </a:lnTo>
                  <a:lnTo>
                    <a:pt x="8" y="144"/>
                  </a:lnTo>
                  <a:lnTo>
                    <a:pt x="0" y="144"/>
                  </a:lnTo>
                  <a:lnTo>
                    <a:pt x="0" y="152"/>
                  </a:lnTo>
                  <a:lnTo>
                    <a:pt x="34" y="216"/>
                  </a:lnTo>
                  <a:lnTo>
                    <a:pt x="84" y="152"/>
                  </a:lnTo>
                  <a:lnTo>
                    <a:pt x="84" y="216"/>
                  </a:lnTo>
                  <a:lnTo>
                    <a:pt x="126" y="192"/>
                  </a:lnTo>
                  <a:lnTo>
                    <a:pt x="126" y="240"/>
                  </a:lnTo>
                  <a:lnTo>
                    <a:pt x="177" y="264"/>
                  </a:lnTo>
                  <a:lnTo>
                    <a:pt x="160" y="272"/>
                  </a:lnTo>
                  <a:lnTo>
                    <a:pt x="219" y="312"/>
                  </a:lnTo>
                  <a:lnTo>
                    <a:pt x="227" y="336"/>
                  </a:lnTo>
                  <a:lnTo>
                    <a:pt x="253" y="352"/>
                  </a:lnTo>
                  <a:lnTo>
                    <a:pt x="312" y="360"/>
                  </a:lnTo>
                  <a:lnTo>
                    <a:pt x="371" y="384"/>
                  </a:lnTo>
                  <a:lnTo>
                    <a:pt x="312" y="392"/>
                  </a:lnTo>
                  <a:lnTo>
                    <a:pt x="413" y="416"/>
                  </a:lnTo>
                  <a:lnTo>
                    <a:pt x="413" y="384"/>
                  </a:lnTo>
                  <a:lnTo>
                    <a:pt x="388" y="360"/>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32" name="Freeform 54"/>
            <p:cNvSpPr>
              <a:spLocks/>
            </p:cNvSpPr>
            <p:nvPr/>
          </p:nvSpPr>
          <p:spPr bwMode="auto">
            <a:xfrm>
              <a:off x="4333" y="2760"/>
              <a:ext cx="573" cy="368"/>
            </a:xfrm>
            <a:custGeom>
              <a:avLst/>
              <a:gdLst>
                <a:gd name="T0" fmla="*/ 295 w 573"/>
                <a:gd name="T1" fmla="*/ 320 h 368"/>
                <a:gd name="T2" fmla="*/ 329 w 573"/>
                <a:gd name="T3" fmla="*/ 304 h 368"/>
                <a:gd name="T4" fmla="*/ 380 w 573"/>
                <a:gd name="T5" fmla="*/ 304 h 368"/>
                <a:gd name="T6" fmla="*/ 413 w 573"/>
                <a:gd name="T7" fmla="*/ 288 h 368"/>
                <a:gd name="T8" fmla="*/ 439 w 573"/>
                <a:gd name="T9" fmla="*/ 272 h 368"/>
                <a:gd name="T10" fmla="*/ 455 w 573"/>
                <a:gd name="T11" fmla="*/ 264 h 368"/>
                <a:gd name="T12" fmla="*/ 464 w 573"/>
                <a:gd name="T13" fmla="*/ 224 h 368"/>
                <a:gd name="T14" fmla="*/ 472 w 573"/>
                <a:gd name="T15" fmla="*/ 200 h 368"/>
                <a:gd name="T16" fmla="*/ 498 w 573"/>
                <a:gd name="T17" fmla="*/ 168 h 368"/>
                <a:gd name="T18" fmla="*/ 523 w 573"/>
                <a:gd name="T19" fmla="*/ 112 h 368"/>
                <a:gd name="T20" fmla="*/ 548 w 573"/>
                <a:gd name="T21" fmla="*/ 72 h 368"/>
                <a:gd name="T22" fmla="*/ 573 w 573"/>
                <a:gd name="T23" fmla="*/ 48 h 368"/>
                <a:gd name="T24" fmla="*/ 548 w 573"/>
                <a:gd name="T25" fmla="*/ 24 h 368"/>
                <a:gd name="T26" fmla="*/ 514 w 573"/>
                <a:gd name="T27" fmla="*/ 0 h 368"/>
                <a:gd name="T28" fmla="*/ 472 w 573"/>
                <a:gd name="T29" fmla="*/ 8 h 368"/>
                <a:gd name="T30" fmla="*/ 447 w 573"/>
                <a:gd name="T31" fmla="*/ 0 h 368"/>
                <a:gd name="T32" fmla="*/ 405 w 573"/>
                <a:gd name="T33" fmla="*/ 8 h 368"/>
                <a:gd name="T34" fmla="*/ 371 w 573"/>
                <a:gd name="T35" fmla="*/ 8 h 368"/>
                <a:gd name="T36" fmla="*/ 329 w 573"/>
                <a:gd name="T37" fmla="*/ 56 h 368"/>
                <a:gd name="T38" fmla="*/ 287 w 573"/>
                <a:gd name="T39" fmla="*/ 48 h 368"/>
                <a:gd name="T40" fmla="*/ 279 w 573"/>
                <a:gd name="T41" fmla="*/ 64 h 368"/>
                <a:gd name="T42" fmla="*/ 228 w 573"/>
                <a:gd name="T43" fmla="*/ 80 h 368"/>
                <a:gd name="T44" fmla="*/ 228 w 573"/>
                <a:gd name="T45" fmla="*/ 112 h 368"/>
                <a:gd name="T46" fmla="*/ 110 w 573"/>
                <a:gd name="T47" fmla="*/ 128 h 368"/>
                <a:gd name="T48" fmla="*/ 85 w 573"/>
                <a:gd name="T49" fmla="*/ 112 h 368"/>
                <a:gd name="T50" fmla="*/ 68 w 573"/>
                <a:gd name="T51" fmla="*/ 104 h 368"/>
                <a:gd name="T52" fmla="*/ 68 w 573"/>
                <a:gd name="T53" fmla="*/ 128 h 368"/>
                <a:gd name="T54" fmla="*/ 26 w 573"/>
                <a:gd name="T55" fmla="*/ 144 h 368"/>
                <a:gd name="T56" fmla="*/ 26 w 573"/>
                <a:gd name="T57" fmla="*/ 184 h 368"/>
                <a:gd name="T58" fmla="*/ 17 w 573"/>
                <a:gd name="T59" fmla="*/ 224 h 368"/>
                <a:gd name="T60" fmla="*/ 0 w 573"/>
                <a:gd name="T61" fmla="*/ 240 h 368"/>
                <a:gd name="T62" fmla="*/ 43 w 573"/>
                <a:gd name="T63" fmla="*/ 288 h 368"/>
                <a:gd name="T64" fmla="*/ 34 w 573"/>
                <a:gd name="T65" fmla="*/ 296 h 368"/>
                <a:gd name="T66" fmla="*/ 68 w 573"/>
                <a:gd name="T67" fmla="*/ 312 h 368"/>
                <a:gd name="T68" fmla="*/ 93 w 573"/>
                <a:gd name="T69" fmla="*/ 336 h 368"/>
                <a:gd name="T70" fmla="*/ 118 w 573"/>
                <a:gd name="T71" fmla="*/ 352 h 368"/>
                <a:gd name="T72" fmla="*/ 152 w 573"/>
                <a:gd name="T73" fmla="*/ 344 h 368"/>
                <a:gd name="T74" fmla="*/ 161 w 573"/>
                <a:gd name="T75" fmla="*/ 368 h 368"/>
                <a:gd name="T76" fmla="*/ 194 w 573"/>
                <a:gd name="T77" fmla="*/ 368 h 368"/>
                <a:gd name="T78" fmla="*/ 253 w 573"/>
                <a:gd name="T79" fmla="*/ 344 h 368"/>
                <a:gd name="T80" fmla="*/ 262 w 573"/>
                <a:gd name="T81" fmla="*/ 344 h 368"/>
                <a:gd name="T82" fmla="*/ 270 w 573"/>
                <a:gd name="T83" fmla="*/ 320 h 368"/>
                <a:gd name="T84" fmla="*/ 295 w 573"/>
                <a:gd name="T85" fmla="*/ 320 h 36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573" h="368">
                  <a:moveTo>
                    <a:pt x="295" y="320"/>
                  </a:moveTo>
                  <a:lnTo>
                    <a:pt x="329" y="304"/>
                  </a:lnTo>
                  <a:lnTo>
                    <a:pt x="380" y="304"/>
                  </a:lnTo>
                  <a:lnTo>
                    <a:pt x="413" y="288"/>
                  </a:lnTo>
                  <a:lnTo>
                    <a:pt x="439" y="272"/>
                  </a:lnTo>
                  <a:lnTo>
                    <a:pt x="455" y="264"/>
                  </a:lnTo>
                  <a:lnTo>
                    <a:pt x="464" y="224"/>
                  </a:lnTo>
                  <a:lnTo>
                    <a:pt x="472" y="200"/>
                  </a:lnTo>
                  <a:lnTo>
                    <a:pt x="498" y="168"/>
                  </a:lnTo>
                  <a:lnTo>
                    <a:pt x="523" y="112"/>
                  </a:lnTo>
                  <a:lnTo>
                    <a:pt x="548" y="72"/>
                  </a:lnTo>
                  <a:lnTo>
                    <a:pt x="573" y="48"/>
                  </a:lnTo>
                  <a:lnTo>
                    <a:pt x="548" y="24"/>
                  </a:lnTo>
                  <a:lnTo>
                    <a:pt x="514" y="0"/>
                  </a:lnTo>
                  <a:lnTo>
                    <a:pt x="472" y="8"/>
                  </a:lnTo>
                  <a:lnTo>
                    <a:pt x="447" y="0"/>
                  </a:lnTo>
                  <a:lnTo>
                    <a:pt x="405" y="8"/>
                  </a:lnTo>
                  <a:lnTo>
                    <a:pt x="371" y="8"/>
                  </a:lnTo>
                  <a:lnTo>
                    <a:pt x="329" y="56"/>
                  </a:lnTo>
                  <a:lnTo>
                    <a:pt x="287" y="48"/>
                  </a:lnTo>
                  <a:lnTo>
                    <a:pt x="279" y="64"/>
                  </a:lnTo>
                  <a:lnTo>
                    <a:pt x="228" y="80"/>
                  </a:lnTo>
                  <a:lnTo>
                    <a:pt x="228" y="112"/>
                  </a:lnTo>
                  <a:lnTo>
                    <a:pt x="110" y="128"/>
                  </a:lnTo>
                  <a:lnTo>
                    <a:pt x="85" y="112"/>
                  </a:lnTo>
                  <a:lnTo>
                    <a:pt x="68" y="104"/>
                  </a:lnTo>
                  <a:lnTo>
                    <a:pt x="68" y="128"/>
                  </a:lnTo>
                  <a:lnTo>
                    <a:pt x="26" y="144"/>
                  </a:lnTo>
                  <a:lnTo>
                    <a:pt x="26" y="184"/>
                  </a:lnTo>
                  <a:lnTo>
                    <a:pt x="17" y="224"/>
                  </a:lnTo>
                  <a:lnTo>
                    <a:pt x="0" y="240"/>
                  </a:lnTo>
                  <a:lnTo>
                    <a:pt x="43" y="288"/>
                  </a:lnTo>
                  <a:lnTo>
                    <a:pt x="34" y="296"/>
                  </a:lnTo>
                  <a:lnTo>
                    <a:pt x="68" y="312"/>
                  </a:lnTo>
                  <a:lnTo>
                    <a:pt x="93" y="336"/>
                  </a:lnTo>
                  <a:lnTo>
                    <a:pt x="118" y="352"/>
                  </a:lnTo>
                  <a:lnTo>
                    <a:pt x="152" y="344"/>
                  </a:lnTo>
                  <a:lnTo>
                    <a:pt x="161" y="368"/>
                  </a:lnTo>
                  <a:lnTo>
                    <a:pt x="194" y="368"/>
                  </a:lnTo>
                  <a:lnTo>
                    <a:pt x="253" y="344"/>
                  </a:lnTo>
                  <a:lnTo>
                    <a:pt x="262" y="344"/>
                  </a:lnTo>
                  <a:lnTo>
                    <a:pt x="270" y="320"/>
                  </a:lnTo>
                  <a:lnTo>
                    <a:pt x="295" y="320"/>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133" name="Freeform 55"/>
            <p:cNvSpPr>
              <a:spLocks/>
            </p:cNvSpPr>
            <p:nvPr/>
          </p:nvSpPr>
          <p:spPr bwMode="auto">
            <a:xfrm>
              <a:off x="4308" y="3192"/>
              <a:ext cx="388" cy="320"/>
            </a:xfrm>
            <a:custGeom>
              <a:avLst/>
              <a:gdLst>
                <a:gd name="T0" fmla="*/ 287 w 388"/>
                <a:gd name="T1" fmla="*/ 264 h 320"/>
                <a:gd name="T2" fmla="*/ 312 w 388"/>
                <a:gd name="T3" fmla="*/ 248 h 320"/>
                <a:gd name="T4" fmla="*/ 320 w 388"/>
                <a:gd name="T5" fmla="*/ 216 h 320"/>
                <a:gd name="T6" fmla="*/ 346 w 388"/>
                <a:gd name="T7" fmla="*/ 216 h 320"/>
                <a:gd name="T8" fmla="*/ 337 w 388"/>
                <a:gd name="T9" fmla="*/ 192 h 320"/>
                <a:gd name="T10" fmla="*/ 388 w 388"/>
                <a:gd name="T11" fmla="*/ 176 h 320"/>
                <a:gd name="T12" fmla="*/ 362 w 388"/>
                <a:gd name="T13" fmla="*/ 136 h 320"/>
                <a:gd name="T14" fmla="*/ 388 w 388"/>
                <a:gd name="T15" fmla="*/ 120 h 320"/>
                <a:gd name="T16" fmla="*/ 346 w 388"/>
                <a:gd name="T17" fmla="*/ 96 h 320"/>
                <a:gd name="T18" fmla="*/ 337 w 388"/>
                <a:gd name="T19" fmla="*/ 64 h 320"/>
                <a:gd name="T20" fmla="*/ 337 w 388"/>
                <a:gd name="T21" fmla="*/ 32 h 320"/>
                <a:gd name="T22" fmla="*/ 304 w 388"/>
                <a:gd name="T23" fmla="*/ 32 h 320"/>
                <a:gd name="T24" fmla="*/ 295 w 388"/>
                <a:gd name="T25" fmla="*/ 16 h 320"/>
                <a:gd name="T26" fmla="*/ 270 w 388"/>
                <a:gd name="T27" fmla="*/ 16 h 320"/>
                <a:gd name="T28" fmla="*/ 236 w 388"/>
                <a:gd name="T29" fmla="*/ 8 h 320"/>
                <a:gd name="T30" fmla="*/ 202 w 388"/>
                <a:gd name="T31" fmla="*/ 16 h 320"/>
                <a:gd name="T32" fmla="*/ 152 w 388"/>
                <a:gd name="T33" fmla="*/ 8 h 320"/>
                <a:gd name="T34" fmla="*/ 110 w 388"/>
                <a:gd name="T35" fmla="*/ 0 h 320"/>
                <a:gd name="T36" fmla="*/ 76 w 388"/>
                <a:gd name="T37" fmla="*/ 8 h 320"/>
                <a:gd name="T38" fmla="*/ 68 w 388"/>
                <a:gd name="T39" fmla="*/ 32 h 320"/>
                <a:gd name="T40" fmla="*/ 34 w 388"/>
                <a:gd name="T41" fmla="*/ 16 h 320"/>
                <a:gd name="T42" fmla="*/ 17 w 388"/>
                <a:gd name="T43" fmla="*/ 16 h 320"/>
                <a:gd name="T44" fmla="*/ 0 w 388"/>
                <a:gd name="T45" fmla="*/ 64 h 320"/>
                <a:gd name="T46" fmla="*/ 34 w 388"/>
                <a:gd name="T47" fmla="*/ 80 h 320"/>
                <a:gd name="T48" fmla="*/ 68 w 388"/>
                <a:gd name="T49" fmla="*/ 128 h 320"/>
                <a:gd name="T50" fmla="*/ 118 w 388"/>
                <a:gd name="T51" fmla="*/ 160 h 320"/>
                <a:gd name="T52" fmla="*/ 143 w 388"/>
                <a:gd name="T53" fmla="*/ 192 h 320"/>
                <a:gd name="T54" fmla="*/ 177 w 388"/>
                <a:gd name="T55" fmla="*/ 208 h 320"/>
                <a:gd name="T56" fmla="*/ 186 w 388"/>
                <a:gd name="T57" fmla="*/ 224 h 320"/>
                <a:gd name="T58" fmla="*/ 211 w 388"/>
                <a:gd name="T59" fmla="*/ 248 h 320"/>
                <a:gd name="T60" fmla="*/ 211 w 388"/>
                <a:gd name="T61" fmla="*/ 280 h 320"/>
                <a:gd name="T62" fmla="*/ 295 w 388"/>
                <a:gd name="T63" fmla="*/ 320 h 320"/>
                <a:gd name="T64" fmla="*/ 295 w 388"/>
                <a:gd name="T65" fmla="*/ 280 h 320"/>
                <a:gd name="T66" fmla="*/ 287 w 388"/>
                <a:gd name="T67" fmla="*/ 264 h 32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88" h="320">
                  <a:moveTo>
                    <a:pt x="287" y="264"/>
                  </a:moveTo>
                  <a:lnTo>
                    <a:pt x="312" y="248"/>
                  </a:lnTo>
                  <a:lnTo>
                    <a:pt x="320" y="216"/>
                  </a:lnTo>
                  <a:lnTo>
                    <a:pt x="346" y="216"/>
                  </a:lnTo>
                  <a:lnTo>
                    <a:pt x="337" y="192"/>
                  </a:lnTo>
                  <a:lnTo>
                    <a:pt x="388" y="176"/>
                  </a:lnTo>
                  <a:lnTo>
                    <a:pt x="362" y="136"/>
                  </a:lnTo>
                  <a:lnTo>
                    <a:pt x="388" y="120"/>
                  </a:lnTo>
                  <a:lnTo>
                    <a:pt x="346" y="96"/>
                  </a:lnTo>
                  <a:lnTo>
                    <a:pt x="337" y="64"/>
                  </a:lnTo>
                  <a:lnTo>
                    <a:pt x="337" y="32"/>
                  </a:lnTo>
                  <a:lnTo>
                    <a:pt x="304" y="32"/>
                  </a:lnTo>
                  <a:lnTo>
                    <a:pt x="295" y="16"/>
                  </a:lnTo>
                  <a:lnTo>
                    <a:pt x="270" y="16"/>
                  </a:lnTo>
                  <a:lnTo>
                    <a:pt x="236" y="8"/>
                  </a:lnTo>
                  <a:lnTo>
                    <a:pt x="202" y="16"/>
                  </a:lnTo>
                  <a:lnTo>
                    <a:pt x="152" y="8"/>
                  </a:lnTo>
                  <a:lnTo>
                    <a:pt x="110" y="0"/>
                  </a:lnTo>
                  <a:lnTo>
                    <a:pt x="76" y="8"/>
                  </a:lnTo>
                  <a:lnTo>
                    <a:pt x="68" y="32"/>
                  </a:lnTo>
                  <a:lnTo>
                    <a:pt x="34" y="16"/>
                  </a:lnTo>
                  <a:lnTo>
                    <a:pt x="17" y="16"/>
                  </a:lnTo>
                  <a:lnTo>
                    <a:pt x="0" y="64"/>
                  </a:lnTo>
                  <a:lnTo>
                    <a:pt x="34" y="80"/>
                  </a:lnTo>
                  <a:lnTo>
                    <a:pt x="68" y="128"/>
                  </a:lnTo>
                  <a:lnTo>
                    <a:pt x="118" y="160"/>
                  </a:lnTo>
                  <a:lnTo>
                    <a:pt x="143" y="192"/>
                  </a:lnTo>
                  <a:lnTo>
                    <a:pt x="177" y="208"/>
                  </a:lnTo>
                  <a:lnTo>
                    <a:pt x="186" y="224"/>
                  </a:lnTo>
                  <a:lnTo>
                    <a:pt x="211" y="248"/>
                  </a:lnTo>
                  <a:lnTo>
                    <a:pt x="211" y="280"/>
                  </a:lnTo>
                  <a:lnTo>
                    <a:pt x="295" y="320"/>
                  </a:lnTo>
                  <a:lnTo>
                    <a:pt x="295" y="280"/>
                  </a:lnTo>
                  <a:lnTo>
                    <a:pt x="287" y="264"/>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34" name="Freeform 56"/>
            <p:cNvSpPr>
              <a:spLocks/>
            </p:cNvSpPr>
            <p:nvPr/>
          </p:nvSpPr>
          <p:spPr bwMode="auto">
            <a:xfrm>
              <a:off x="4333" y="2760"/>
              <a:ext cx="573" cy="368"/>
            </a:xfrm>
            <a:custGeom>
              <a:avLst/>
              <a:gdLst>
                <a:gd name="T0" fmla="*/ 295 w 573"/>
                <a:gd name="T1" fmla="*/ 320 h 368"/>
                <a:gd name="T2" fmla="*/ 329 w 573"/>
                <a:gd name="T3" fmla="*/ 304 h 368"/>
                <a:gd name="T4" fmla="*/ 380 w 573"/>
                <a:gd name="T5" fmla="*/ 304 h 368"/>
                <a:gd name="T6" fmla="*/ 413 w 573"/>
                <a:gd name="T7" fmla="*/ 288 h 368"/>
                <a:gd name="T8" fmla="*/ 439 w 573"/>
                <a:gd name="T9" fmla="*/ 272 h 368"/>
                <a:gd name="T10" fmla="*/ 455 w 573"/>
                <a:gd name="T11" fmla="*/ 264 h 368"/>
                <a:gd name="T12" fmla="*/ 464 w 573"/>
                <a:gd name="T13" fmla="*/ 224 h 368"/>
                <a:gd name="T14" fmla="*/ 472 w 573"/>
                <a:gd name="T15" fmla="*/ 200 h 368"/>
                <a:gd name="T16" fmla="*/ 498 w 573"/>
                <a:gd name="T17" fmla="*/ 168 h 368"/>
                <a:gd name="T18" fmla="*/ 523 w 573"/>
                <a:gd name="T19" fmla="*/ 112 h 368"/>
                <a:gd name="T20" fmla="*/ 548 w 573"/>
                <a:gd name="T21" fmla="*/ 72 h 368"/>
                <a:gd name="T22" fmla="*/ 573 w 573"/>
                <a:gd name="T23" fmla="*/ 48 h 368"/>
                <a:gd name="T24" fmla="*/ 548 w 573"/>
                <a:gd name="T25" fmla="*/ 24 h 368"/>
                <a:gd name="T26" fmla="*/ 514 w 573"/>
                <a:gd name="T27" fmla="*/ 0 h 368"/>
                <a:gd name="T28" fmla="*/ 472 w 573"/>
                <a:gd name="T29" fmla="*/ 8 h 368"/>
                <a:gd name="T30" fmla="*/ 447 w 573"/>
                <a:gd name="T31" fmla="*/ 0 h 368"/>
                <a:gd name="T32" fmla="*/ 405 w 573"/>
                <a:gd name="T33" fmla="*/ 8 h 368"/>
                <a:gd name="T34" fmla="*/ 371 w 573"/>
                <a:gd name="T35" fmla="*/ 8 h 368"/>
                <a:gd name="T36" fmla="*/ 329 w 573"/>
                <a:gd name="T37" fmla="*/ 56 h 368"/>
                <a:gd name="T38" fmla="*/ 287 w 573"/>
                <a:gd name="T39" fmla="*/ 48 h 368"/>
                <a:gd name="T40" fmla="*/ 279 w 573"/>
                <a:gd name="T41" fmla="*/ 64 h 368"/>
                <a:gd name="T42" fmla="*/ 228 w 573"/>
                <a:gd name="T43" fmla="*/ 80 h 368"/>
                <a:gd name="T44" fmla="*/ 228 w 573"/>
                <a:gd name="T45" fmla="*/ 112 h 368"/>
                <a:gd name="T46" fmla="*/ 110 w 573"/>
                <a:gd name="T47" fmla="*/ 128 h 368"/>
                <a:gd name="T48" fmla="*/ 85 w 573"/>
                <a:gd name="T49" fmla="*/ 112 h 368"/>
                <a:gd name="T50" fmla="*/ 68 w 573"/>
                <a:gd name="T51" fmla="*/ 104 h 368"/>
                <a:gd name="T52" fmla="*/ 68 w 573"/>
                <a:gd name="T53" fmla="*/ 128 h 368"/>
                <a:gd name="T54" fmla="*/ 26 w 573"/>
                <a:gd name="T55" fmla="*/ 144 h 368"/>
                <a:gd name="T56" fmla="*/ 26 w 573"/>
                <a:gd name="T57" fmla="*/ 184 h 368"/>
                <a:gd name="T58" fmla="*/ 17 w 573"/>
                <a:gd name="T59" fmla="*/ 224 h 368"/>
                <a:gd name="T60" fmla="*/ 0 w 573"/>
                <a:gd name="T61" fmla="*/ 240 h 368"/>
                <a:gd name="T62" fmla="*/ 43 w 573"/>
                <a:gd name="T63" fmla="*/ 288 h 368"/>
                <a:gd name="T64" fmla="*/ 34 w 573"/>
                <a:gd name="T65" fmla="*/ 296 h 368"/>
                <a:gd name="T66" fmla="*/ 68 w 573"/>
                <a:gd name="T67" fmla="*/ 312 h 368"/>
                <a:gd name="T68" fmla="*/ 93 w 573"/>
                <a:gd name="T69" fmla="*/ 336 h 368"/>
                <a:gd name="T70" fmla="*/ 118 w 573"/>
                <a:gd name="T71" fmla="*/ 352 h 368"/>
                <a:gd name="T72" fmla="*/ 152 w 573"/>
                <a:gd name="T73" fmla="*/ 344 h 368"/>
                <a:gd name="T74" fmla="*/ 161 w 573"/>
                <a:gd name="T75" fmla="*/ 368 h 368"/>
                <a:gd name="T76" fmla="*/ 194 w 573"/>
                <a:gd name="T77" fmla="*/ 368 h 368"/>
                <a:gd name="T78" fmla="*/ 253 w 573"/>
                <a:gd name="T79" fmla="*/ 344 h 368"/>
                <a:gd name="T80" fmla="*/ 262 w 573"/>
                <a:gd name="T81" fmla="*/ 344 h 368"/>
                <a:gd name="T82" fmla="*/ 270 w 573"/>
                <a:gd name="T83" fmla="*/ 320 h 368"/>
                <a:gd name="T84" fmla="*/ 295 w 573"/>
                <a:gd name="T85" fmla="*/ 320 h 36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573" h="368">
                  <a:moveTo>
                    <a:pt x="295" y="320"/>
                  </a:moveTo>
                  <a:lnTo>
                    <a:pt x="329" y="304"/>
                  </a:lnTo>
                  <a:lnTo>
                    <a:pt x="380" y="304"/>
                  </a:lnTo>
                  <a:lnTo>
                    <a:pt x="413" y="288"/>
                  </a:lnTo>
                  <a:lnTo>
                    <a:pt x="439" y="272"/>
                  </a:lnTo>
                  <a:lnTo>
                    <a:pt x="455" y="264"/>
                  </a:lnTo>
                  <a:lnTo>
                    <a:pt x="464" y="224"/>
                  </a:lnTo>
                  <a:lnTo>
                    <a:pt x="472" y="200"/>
                  </a:lnTo>
                  <a:lnTo>
                    <a:pt x="498" y="168"/>
                  </a:lnTo>
                  <a:lnTo>
                    <a:pt x="523" y="112"/>
                  </a:lnTo>
                  <a:lnTo>
                    <a:pt x="548" y="72"/>
                  </a:lnTo>
                  <a:lnTo>
                    <a:pt x="573" y="48"/>
                  </a:lnTo>
                  <a:lnTo>
                    <a:pt x="548" y="24"/>
                  </a:lnTo>
                  <a:lnTo>
                    <a:pt x="514" y="0"/>
                  </a:lnTo>
                  <a:lnTo>
                    <a:pt x="472" y="8"/>
                  </a:lnTo>
                  <a:lnTo>
                    <a:pt x="447" y="0"/>
                  </a:lnTo>
                  <a:lnTo>
                    <a:pt x="405" y="8"/>
                  </a:lnTo>
                  <a:lnTo>
                    <a:pt x="371" y="8"/>
                  </a:lnTo>
                  <a:lnTo>
                    <a:pt x="329" y="56"/>
                  </a:lnTo>
                  <a:lnTo>
                    <a:pt x="287" y="48"/>
                  </a:lnTo>
                  <a:lnTo>
                    <a:pt x="279" y="64"/>
                  </a:lnTo>
                  <a:lnTo>
                    <a:pt x="228" y="80"/>
                  </a:lnTo>
                  <a:lnTo>
                    <a:pt x="228" y="112"/>
                  </a:lnTo>
                  <a:lnTo>
                    <a:pt x="110" y="128"/>
                  </a:lnTo>
                  <a:lnTo>
                    <a:pt x="85" y="112"/>
                  </a:lnTo>
                  <a:lnTo>
                    <a:pt x="68" y="104"/>
                  </a:lnTo>
                  <a:lnTo>
                    <a:pt x="68" y="128"/>
                  </a:lnTo>
                  <a:lnTo>
                    <a:pt x="26" y="144"/>
                  </a:lnTo>
                  <a:lnTo>
                    <a:pt x="26" y="184"/>
                  </a:lnTo>
                  <a:lnTo>
                    <a:pt x="17" y="224"/>
                  </a:lnTo>
                  <a:lnTo>
                    <a:pt x="0" y="240"/>
                  </a:lnTo>
                  <a:lnTo>
                    <a:pt x="43" y="288"/>
                  </a:lnTo>
                  <a:lnTo>
                    <a:pt x="34" y="296"/>
                  </a:lnTo>
                  <a:lnTo>
                    <a:pt x="68" y="312"/>
                  </a:lnTo>
                  <a:lnTo>
                    <a:pt x="93" y="336"/>
                  </a:lnTo>
                  <a:lnTo>
                    <a:pt x="118" y="352"/>
                  </a:lnTo>
                  <a:lnTo>
                    <a:pt x="152" y="344"/>
                  </a:lnTo>
                  <a:lnTo>
                    <a:pt x="161" y="368"/>
                  </a:lnTo>
                  <a:lnTo>
                    <a:pt x="194" y="368"/>
                  </a:lnTo>
                  <a:lnTo>
                    <a:pt x="253" y="344"/>
                  </a:lnTo>
                  <a:lnTo>
                    <a:pt x="262" y="344"/>
                  </a:lnTo>
                  <a:lnTo>
                    <a:pt x="270" y="320"/>
                  </a:lnTo>
                  <a:lnTo>
                    <a:pt x="295" y="320"/>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35" name="Freeform 57"/>
            <p:cNvSpPr>
              <a:spLocks/>
            </p:cNvSpPr>
            <p:nvPr/>
          </p:nvSpPr>
          <p:spPr bwMode="auto">
            <a:xfrm>
              <a:off x="4788" y="2760"/>
              <a:ext cx="26" cy="8"/>
            </a:xfrm>
            <a:custGeom>
              <a:avLst/>
              <a:gdLst>
                <a:gd name="T0" fmla="*/ 17 w 26"/>
                <a:gd name="T1" fmla="*/ 8 h 8"/>
                <a:gd name="T2" fmla="*/ 26 w 26"/>
                <a:gd name="T3" fmla="*/ 8 h 8"/>
                <a:gd name="T4" fmla="*/ 0 w 26"/>
                <a:gd name="T5" fmla="*/ 0 h 8"/>
                <a:gd name="T6" fmla="*/ 17 w 26"/>
                <a:gd name="T7" fmla="*/ 8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6" h="8">
                  <a:moveTo>
                    <a:pt x="17" y="8"/>
                  </a:moveTo>
                  <a:lnTo>
                    <a:pt x="26" y="8"/>
                  </a:lnTo>
                  <a:lnTo>
                    <a:pt x="0" y="0"/>
                  </a:lnTo>
                  <a:lnTo>
                    <a:pt x="17" y="8"/>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36" name="Freeform 58"/>
            <p:cNvSpPr>
              <a:spLocks/>
            </p:cNvSpPr>
            <p:nvPr/>
          </p:nvSpPr>
          <p:spPr bwMode="auto">
            <a:xfrm>
              <a:off x="4814" y="2768"/>
              <a:ext cx="17" cy="1"/>
            </a:xfrm>
            <a:custGeom>
              <a:avLst/>
              <a:gdLst>
                <a:gd name="T0" fmla="*/ 17 w 17"/>
                <a:gd name="T1" fmla="*/ 0 h 1"/>
                <a:gd name="T2" fmla="*/ 0 w 17"/>
                <a:gd name="T3" fmla="*/ 0 h 1"/>
                <a:gd name="T4" fmla="*/ 17 w 17"/>
                <a:gd name="T5" fmla="*/ 0 h 1"/>
                <a:gd name="T6" fmla="*/ 0 60000 65536"/>
                <a:gd name="T7" fmla="*/ 0 60000 65536"/>
                <a:gd name="T8" fmla="*/ 0 60000 65536"/>
              </a:gdLst>
              <a:ahLst/>
              <a:cxnLst>
                <a:cxn ang="T6">
                  <a:pos x="T0" y="T1"/>
                </a:cxn>
                <a:cxn ang="T7">
                  <a:pos x="T2" y="T3"/>
                </a:cxn>
                <a:cxn ang="T8">
                  <a:pos x="T4" y="T5"/>
                </a:cxn>
              </a:cxnLst>
              <a:rect l="0" t="0" r="r" b="b"/>
              <a:pathLst>
                <a:path w="17" h="1">
                  <a:moveTo>
                    <a:pt x="17" y="0"/>
                  </a:moveTo>
                  <a:lnTo>
                    <a:pt x="0" y="0"/>
                  </a:lnTo>
                  <a:lnTo>
                    <a:pt x="17" y="0"/>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137" name="Line 59"/>
            <p:cNvSpPr>
              <a:spLocks noChangeShapeType="1"/>
            </p:cNvSpPr>
            <p:nvPr/>
          </p:nvSpPr>
          <p:spPr bwMode="auto">
            <a:xfrm flipV="1">
              <a:off x="4805" y="2760"/>
              <a:ext cx="26" cy="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38" name="Line 60"/>
            <p:cNvSpPr>
              <a:spLocks noChangeShapeType="1"/>
            </p:cNvSpPr>
            <p:nvPr/>
          </p:nvSpPr>
          <p:spPr bwMode="auto">
            <a:xfrm flipV="1">
              <a:off x="4805" y="2760"/>
              <a:ext cx="26" cy="8"/>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3139" name="Freeform 61"/>
            <p:cNvSpPr>
              <a:spLocks/>
            </p:cNvSpPr>
            <p:nvPr/>
          </p:nvSpPr>
          <p:spPr bwMode="auto">
            <a:xfrm>
              <a:off x="4780" y="2760"/>
              <a:ext cx="8" cy="1"/>
            </a:xfrm>
            <a:custGeom>
              <a:avLst/>
              <a:gdLst>
                <a:gd name="T0" fmla="*/ 0 w 8"/>
                <a:gd name="T1" fmla="*/ 0 h 1"/>
                <a:gd name="T2" fmla="*/ 8 w 8"/>
                <a:gd name="T3" fmla="*/ 0 h 1"/>
                <a:gd name="T4" fmla="*/ 0 w 8"/>
                <a:gd name="T5" fmla="*/ 0 h 1"/>
                <a:gd name="T6" fmla="*/ 0 60000 65536"/>
                <a:gd name="T7" fmla="*/ 0 60000 65536"/>
                <a:gd name="T8" fmla="*/ 0 60000 65536"/>
              </a:gdLst>
              <a:ahLst/>
              <a:cxnLst>
                <a:cxn ang="T6">
                  <a:pos x="T0" y="T1"/>
                </a:cxn>
                <a:cxn ang="T7">
                  <a:pos x="T2" y="T3"/>
                </a:cxn>
                <a:cxn ang="T8">
                  <a:pos x="T4" y="T5"/>
                </a:cxn>
              </a:cxnLst>
              <a:rect l="0" t="0" r="r" b="b"/>
              <a:pathLst>
                <a:path w="8" h="1">
                  <a:moveTo>
                    <a:pt x="0" y="0"/>
                  </a:moveTo>
                  <a:lnTo>
                    <a:pt x="8" y="0"/>
                  </a:lnTo>
                  <a:lnTo>
                    <a:pt x="0" y="0"/>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140" name="Freeform 62"/>
            <p:cNvSpPr>
              <a:spLocks/>
            </p:cNvSpPr>
            <p:nvPr/>
          </p:nvSpPr>
          <p:spPr bwMode="auto">
            <a:xfrm>
              <a:off x="4527" y="2664"/>
              <a:ext cx="26" cy="16"/>
            </a:xfrm>
            <a:custGeom>
              <a:avLst/>
              <a:gdLst>
                <a:gd name="T0" fmla="*/ 26 w 26"/>
                <a:gd name="T1" fmla="*/ 16 h 16"/>
                <a:gd name="T2" fmla="*/ 0 w 26"/>
                <a:gd name="T3" fmla="*/ 0 h 16"/>
                <a:gd name="T4" fmla="*/ 0 w 26"/>
                <a:gd name="T5" fmla="*/ 8 h 16"/>
                <a:gd name="T6" fmla="*/ 17 w 26"/>
                <a:gd name="T7" fmla="*/ 16 h 16"/>
                <a:gd name="T8" fmla="*/ 26 w 26"/>
                <a:gd name="T9" fmla="*/ 16 h 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16">
                  <a:moveTo>
                    <a:pt x="26" y="16"/>
                  </a:moveTo>
                  <a:lnTo>
                    <a:pt x="0" y="0"/>
                  </a:lnTo>
                  <a:lnTo>
                    <a:pt x="0" y="8"/>
                  </a:lnTo>
                  <a:lnTo>
                    <a:pt x="17" y="16"/>
                  </a:lnTo>
                  <a:lnTo>
                    <a:pt x="26" y="16"/>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141" name="Freeform 63"/>
            <p:cNvSpPr>
              <a:spLocks/>
            </p:cNvSpPr>
            <p:nvPr/>
          </p:nvSpPr>
          <p:spPr bwMode="auto">
            <a:xfrm>
              <a:off x="4780" y="2760"/>
              <a:ext cx="8" cy="1"/>
            </a:xfrm>
            <a:custGeom>
              <a:avLst/>
              <a:gdLst>
                <a:gd name="T0" fmla="*/ 0 w 8"/>
                <a:gd name="T1" fmla="*/ 0 h 1"/>
                <a:gd name="T2" fmla="*/ 8 w 8"/>
                <a:gd name="T3" fmla="*/ 0 h 1"/>
                <a:gd name="T4" fmla="*/ 0 w 8"/>
                <a:gd name="T5" fmla="*/ 0 h 1"/>
                <a:gd name="T6" fmla="*/ 0 w 8"/>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 h="1">
                  <a:moveTo>
                    <a:pt x="0" y="0"/>
                  </a:moveTo>
                  <a:lnTo>
                    <a:pt x="8" y="0"/>
                  </a:lnTo>
                  <a:lnTo>
                    <a:pt x="0" y="0"/>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42" name="Freeform 64"/>
            <p:cNvSpPr>
              <a:spLocks/>
            </p:cNvSpPr>
            <p:nvPr/>
          </p:nvSpPr>
          <p:spPr bwMode="auto">
            <a:xfrm>
              <a:off x="4527" y="2664"/>
              <a:ext cx="26" cy="16"/>
            </a:xfrm>
            <a:custGeom>
              <a:avLst/>
              <a:gdLst>
                <a:gd name="T0" fmla="*/ 26 w 26"/>
                <a:gd name="T1" fmla="*/ 16 h 16"/>
                <a:gd name="T2" fmla="*/ 0 w 26"/>
                <a:gd name="T3" fmla="*/ 0 h 16"/>
                <a:gd name="T4" fmla="*/ 0 w 26"/>
                <a:gd name="T5" fmla="*/ 8 h 16"/>
                <a:gd name="T6" fmla="*/ 17 w 26"/>
                <a:gd name="T7" fmla="*/ 16 h 16"/>
                <a:gd name="T8" fmla="*/ 26 w 26"/>
                <a:gd name="T9" fmla="*/ 16 h 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16">
                  <a:moveTo>
                    <a:pt x="26" y="16"/>
                  </a:moveTo>
                  <a:lnTo>
                    <a:pt x="0" y="0"/>
                  </a:lnTo>
                  <a:lnTo>
                    <a:pt x="0" y="8"/>
                  </a:lnTo>
                  <a:lnTo>
                    <a:pt x="17" y="16"/>
                  </a:lnTo>
                  <a:lnTo>
                    <a:pt x="26" y="16"/>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43" name="Freeform 65"/>
            <p:cNvSpPr>
              <a:spLocks/>
            </p:cNvSpPr>
            <p:nvPr/>
          </p:nvSpPr>
          <p:spPr bwMode="auto">
            <a:xfrm>
              <a:off x="4376" y="2656"/>
              <a:ext cx="480" cy="232"/>
            </a:xfrm>
            <a:custGeom>
              <a:avLst/>
              <a:gdLst>
                <a:gd name="T0" fmla="*/ 421 w 480"/>
                <a:gd name="T1" fmla="*/ 8 h 232"/>
                <a:gd name="T2" fmla="*/ 396 w 480"/>
                <a:gd name="T3" fmla="*/ 0 h 232"/>
                <a:gd name="T4" fmla="*/ 353 w 480"/>
                <a:gd name="T5" fmla="*/ 0 h 232"/>
                <a:gd name="T6" fmla="*/ 328 w 480"/>
                <a:gd name="T7" fmla="*/ 16 h 232"/>
                <a:gd name="T8" fmla="*/ 294 w 480"/>
                <a:gd name="T9" fmla="*/ 16 h 232"/>
                <a:gd name="T10" fmla="*/ 269 w 480"/>
                <a:gd name="T11" fmla="*/ 40 h 232"/>
                <a:gd name="T12" fmla="*/ 244 w 480"/>
                <a:gd name="T13" fmla="*/ 40 h 232"/>
                <a:gd name="T14" fmla="*/ 236 w 480"/>
                <a:gd name="T15" fmla="*/ 24 h 232"/>
                <a:gd name="T16" fmla="*/ 210 w 480"/>
                <a:gd name="T17" fmla="*/ 0 h 232"/>
                <a:gd name="T18" fmla="*/ 177 w 480"/>
                <a:gd name="T19" fmla="*/ 24 h 232"/>
                <a:gd name="T20" fmla="*/ 168 w 480"/>
                <a:gd name="T21" fmla="*/ 24 h 232"/>
                <a:gd name="T22" fmla="*/ 151 w 480"/>
                <a:gd name="T23" fmla="*/ 16 h 232"/>
                <a:gd name="T24" fmla="*/ 126 w 480"/>
                <a:gd name="T25" fmla="*/ 32 h 232"/>
                <a:gd name="T26" fmla="*/ 101 w 480"/>
                <a:gd name="T27" fmla="*/ 56 h 232"/>
                <a:gd name="T28" fmla="*/ 67 w 480"/>
                <a:gd name="T29" fmla="*/ 104 h 232"/>
                <a:gd name="T30" fmla="*/ 25 w 480"/>
                <a:gd name="T31" fmla="*/ 104 h 232"/>
                <a:gd name="T32" fmla="*/ 0 w 480"/>
                <a:gd name="T33" fmla="*/ 136 h 232"/>
                <a:gd name="T34" fmla="*/ 0 w 480"/>
                <a:gd name="T35" fmla="*/ 176 h 232"/>
                <a:gd name="T36" fmla="*/ 33 w 480"/>
                <a:gd name="T37" fmla="*/ 200 h 232"/>
                <a:gd name="T38" fmla="*/ 25 w 480"/>
                <a:gd name="T39" fmla="*/ 208 h 232"/>
                <a:gd name="T40" fmla="*/ 42 w 480"/>
                <a:gd name="T41" fmla="*/ 216 h 232"/>
                <a:gd name="T42" fmla="*/ 67 w 480"/>
                <a:gd name="T43" fmla="*/ 232 h 232"/>
                <a:gd name="T44" fmla="*/ 185 w 480"/>
                <a:gd name="T45" fmla="*/ 216 h 232"/>
                <a:gd name="T46" fmla="*/ 185 w 480"/>
                <a:gd name="T47" fmla="*/ 184 h 232"/>
                <a:gd name="T48" fmla="*/ 236 w 480"/>
                <a:gd name="T49" fmla="*/ 168 h 232"/>
                <a:gd name="T50" fmla="*/ 244 w 480"/>
                <a:gd name="T51" fmla="*/ 152 h 232"/>
                <a:gd name="T52" fmla="*/ 286 w 480"/>
                <a:gd name="T53" fmla="*/ 160 h 232"/>
                <a:gd name="T54" fmla="*/ 328 w 480"/>
                <a:gd name="T55" fmla="*/ 112 h 232"/>
                <a:gd name="T56" fmla="*/ 362 w 480"/>
                <a:gd name="T57" fmla="*/ 112 h 232"/>
                <a:gd name="T58" fmla="*/ 404 w 480"/>
                <a:gd name="T59" fmla="*/ 104 h 232"/>
                <a:gd name="T60" fmla="*/ 412 w 480"/>
                <a:gd name="T61" fmla="*/ 104 h 232"/>
                <a:gd name="T62" fmla="*/ 438 w 480"/>
                <a:gd name="T63" fmla="*/ 112 h 232"/>
                <a:gd name="T64" fmla="*/ 455 w 480"/>
                <a:gd name="T65" fmla="*/ 112 h 232"/>
                <a:gd name="T66" fmla="*/ 463 w 480"/>
                <a:gd name="T67" fmla="*/ 64 h 232"/>
                <a:gd name="T68" fmla="*/ 480 w 480"/>
                <a:gd name="T69" fmla="*/ 16 h 232"/>
                <a:gd name="T70" fmla="*/ 421 w 480"/>
                <a:gd name="T71" fmla="*/ 8 h 23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80" h="232">
                  <a:moveTo>
                    <a:pt x="421" y="8"/>
                  </a:moveTo>
                  <a:lnTo>
                    <a:pt x="396" y="0"/>
                  </a:lnTo>
                  <a:lnTo>
                    <a:pt x="353" y="0"/>
                  </a:lnTo>
                  <a:lnTo>
                    <a:pt x="328" y="16"/>
                  </a:lnTo>
                  <a:lnTo>
                    <a:pt x="294" y="16"/>
                  </a:lnTo>
                  <a:lnTo>
                    <a:pt x="269" y="40"/>
                  </a:lnTo>
                  <a:lnTo>
                    <a:pt x="244" y="40"/>
                  </a:lnTo>
                  <a:lnTo>
                    <a:pt x="236" y="24"/>
                  </a:lnTo>
                  <a:lnTo>
                    <a:pt x="210" y="0"/>
                  </a:lnTo>
                  <a:lnTo>
                    <a:pt x="177" y="24"/>
                  </a:lnTo>
                  <a:lnTo>
                    <a:pt x="168" y="24"/>
                  </a:lnTo>
                  <a:lnTo>
                    <a:pt x="151" y="16"/>
                  </a:lnTo>
                  <a:lnTo>
                    <a:pt x="126" y="32"/>
                  </a:lnTo>
                  <a:lnTo>
                    <a:pt x="101" y="56"/>
                  </a:lnTo>
                  <a:lnTo>
                    <a:pt x="67" y="104"/>
                  </a:lnTo>
                  <a:lnTo>
                    <a:pt x="25" y="104"/>
                  </a:lnTo>
                  <a:lnTo>
                    <a:pt x="0" y="136"/>
                  </a:lnTo>
                  <a:lnTo>
                    <a:pt x="0" y="176"/>
                  </a:lnTo>
                  <a:lnTo>
                    <a:pt x="33" y="200"/>
                  </a:lnTo>
                  <a:lnTo>
                    <a:pt x="25" y="208"/>
                  </a:lnTo>
                  <a:lnTo>
                    <a:pt x="42" y="216"/>
                  </a:lnTo>
                  <a:lnTo>
                    <a:pt x="67" y="232"/>
                  </a:lnTo>
                  <a:lnTo>
                    <a:pt x="185" y="216"/>
                  </a:lnTo>
                  <a:lnTo>
                    <a:pt x="185" y="184"/>
                  </a:lnTo>
                  <a:lnTo>
                    <a:pt x="236" y="168"/>
                  </a:lnTo>
                  <a:lnTo>
                    <a:pt x="244" y="152"/>
                  </a:lnTo>
                  <a:lnTo>
                    <a:pt x="286" y="160"/>
                  </a:lnTo>
                  <a:lnTo>
                    <a:pt x="328" y="112"/>
                  </a:lnTo>
                  <a:lnTo>
                    <a:pt x="362" y="112"/>
                  </a:lnTo>
                  <a:lnTo>
                    <a:pt x="404" y="104"/>
                  </a:lnTo>
                  <a:lnTo>
                    <a:pt x="412" y="104"/>
                  </a:lnTo>
                  <a:lnTo>
                    <a:pt x="438" y="112"/>
                  </a:lnTo>
                  <a:lnTo>
                    <a:pt x="455" y="112"/>
                  </a:lnTo>
                  <a:lnTo>
                    <a:pt x="463" y="64"/>
                  </a:lnTo>
                  <a:lnTo>
                    <a:pt x="480" y="16"/>
                  </a:lnTo>
                  <a:lnTo>
                    <a:pt x="421" y="8"/>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145" name="Freeform 67"/>
            <p:cNvSpPr>
              <a:spLocks/>
            </p:cNvSpPr>
            <p:nvPr/>
          </p:nvSpPr>
          <p:spPr bwMode="auto">
            <a:xfrm>
              <a:off x="4376" y="2656"/>
              <a:ext cx="480" cy="232"/>
            </a:xfrm>
            <a:custGeom>
              <a:avLst/>
              <a:gdLst>
                <a:gd name="T0" fmla="*/ 421 w 480"/>
                <a:gd name="T1" fmla="*/ 8 h 232"/>
                <a:gd name="T2" fmla="*/ 396 w 480"/>
                <a:gd name="T3" fmla="*/ 0 h 232"/>
                <a:gd name="T4" fmla="*/ 353 w 480"/>
                <a:gd name="T5" fmla="*/ 0 h 232"/>
                <a:gd name="T6" fmla="*/ 328 w 480"/>
                <a:gd name="T7" fmla="*/ 16 h 232"/>
                <a:gd name="T8" fmla="*/ 294 w 480"/>
                <a:gd name="T9" fmla="*/ 16 h 232"/>
                <a:gd name="T10" fmla="*/ 269 w 480"/>
                <a:gd name="T11" fmla="*/ 40 h 232"/>
                <a:gd name="T12" fmla="*/ 244 w 480"/>
                <a:gd name="T13" fmla="*/ 40 h 232"/>
                <a:gd name="T14" fmla="*/ 236 w 480"/>
                <a:gd name="T15" fmla="*/ 24 h 232"/>
                <a:gd name="T16" fmla="*/ 210 w 480"/>
                <a:gd name="T17" fmla="*/ 0 h 232"/>
                <a:gd name="T18" fmla="*/ 177 w 480"/>
                <a:gd name="T19" fmla="*/ 24 h 232"/>
                <a:gd name="T20" fmla="*/ 168 w 480"/>
                <a:gd name="T21" fmla="*/ 24 h 232"/>
                <a:gd name="T22" fmla="*/ 151 w 480"/>
                <a:gd name="T23" fmla="*/ 16 h 232"/>
                <a:gd name="T24" fmla="*/ 126 w 480"/>
                <a:gd name="T25" fmla="*/ 32 h 232"/>
                <a:gd name="T26" fmla="*/ 101 w 480"/>
                <a:gd name="T27" fmla="*/ 56 h 232"/>
                <a:gd name="T28" fmla="*/ 67 w 480"/>
                <a:gd name="T29" fmla="*/ 104 h 232"/>
                <a:gd name="T30" fmla="*/ 25 w 480"/>
                <a:gd name="T31" fmla="*/ 104 h 232"/>
                <a:gd name="T32" fmla="*/ 0 w 480"/>
                <a:gd name="T33" fmla="*/ 136 h 232"/>
                <a:gd name="T34" fmla="*/ 0 w 480"/>
                <a:gd name="T35" fmla="*/ 176 h 232"/>
                <a:gd name="T36" fmla="*/ 33 w 480"/>
                <a:gd name="T37" fmla="*/ 200 h 232"/>
                <a:gd name="T38" fmla="*/ 25 w 480"/>
                <a:gd name="T39" fmla="*/ 208 h 232"/>
                <a:gd name="T40" fmla="*/ 42 w 480"/>
                <a:gd name="T41" fmla="*/ 216 h 232"/>
                <a:gd name="T42" fmla="*/ 67 w 480"/>
                <a:gd name="T43" fmla="*/ 232 h 232"/>
                <a:gd name="T44" fmla="*/ 185 w 480"/>
                <a:gd name="T45" fmla="*/ 216 h 232"/>
                <a:gd name="T46" fmla="*/ 185 w 480"/>
                <a:gd name="T47" fmla="*/ 184 h 232"/>
                <a:gd name="T48" fmla="*/ 236 w 480"/>
                <a:gd name="T49" fmla="*/ 168 h 232"/>
                <a:gd name="T50" fmla="*/ 244 w 480"/>
                <a:gd name="T51" fmla="*/ 152 h 232"/>
                <a:gd name="T52" fmla="*/ 286 w 480"/>
                <a:gd name="T53" fmla="*/ 160 h 232"/>
                <a:gd name="T54" fmla="*/ 328 w 480"/>
                <a:gd name="T55" fmla="*/ 112 h 232"/>
                <a:gd name="T56" fmla="*/ 362 w 480"/>
                <a:gd name="T57" fmla="*/ 112 h 232"/>
                <a:gd name="T58" fmla="*/ 404 w 480"/>
                <a:gd name="T59" fmla="*/ 104 h 232"/>
                <a:gd name="T60" fmla="*/ 404 w 480"/>
                <a:gd name="T61" fmla="*/ 104 h 232"/>
                <a:gd name="T62" fmla="*/ 412 w 480"/>
                <a:gd name="T63" fmla="*/ 104 h 232"/>
                <a:gd name="T64" fmla="*/ 438 w 480"/>
                <a:gd name="T65" fmla="*/ 112 h 232"/>
                <a:gd name="T66" fmla="*/ 455 w 480"/>
                <a:gd name="T67" fmla="*/ 112 h 232"/>
                <a:gd name="T68" fmla="*/ 463 w 480"/>
                <a:gd name="T69" fmla="*/ 64 h 232"/>
                <a:gd name="T70" fmla="*/ 480 w 480"/>
                <a:gd name="T71" fmla="*/ 16 h 232"/>
                <a:gd name="T72" fmla="*/ 421 w 480"/>
                <a:gd name="T73" fmla="*/ 8 h 23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80" h="232">
                  <a:moveTo>
                    <a:pt x="421" y="8"/>
                  </a:moveTo>
                  <a:lnTo>
                    <a:pt x="396" y="0"/>
                  </a:lnTo>
                  <a:lnTo>
                    <a:pt x="353" y="0"/>
                  </a:lnTo>
                  <a:lnTo>
                    <a:pt x="328" y="16"/>
                  </a:lnTo>
                  <a:lnTo>
                    <a:pt x="294" y="16"/>
                  </a:lnTo>
                  <a:lnTo>
                    <a:pt x="269" y="40"/>
                  </a:lnTo>
                  <a:lnTo>
                    <a:pt x="244" y="40"/>
                  </a:lnTo>
                  <a:lnTo>
                    <a:pt x="236" y="24"/>
                  </a:lnTo>
                  <a:lnTo>
                    <a:pt x="210" y="0"/>
                  </a:lnTo>
                  <a:lnTo>
                    <a:pt x="177" y="24"/>
                  </a:lnTo>
                  <a:lnTo>
                    <a:pt x="168" y="24"/>
                  </a:lnTo>
                  <a:lnTo>
                    <a:pt x="151" y="16"/>
                  </a:lnTo>
                  <a:lnTo>
                    <a:pt x="126" y="32"/>
                  </a:lnTo>
                  <a:lnTo>
                    <a:pt x="101" y="56"/>
                  </a:lnTo>
                  <a:lnTo>
                    <a:pt x="67" y="104"/>
                  </a:lnTo>
                  <a:lnTo>
                    <a:pt x="25" y="104"/>
                  </a:lnTo>
                  <a:lnTo>
                    <a:pt x="0" y="136"/>
                  </a:lnTo>
                  <a:lnTo>
                    <a:pt x="0" y="176"/>
                  </a:lnTo>
                  <a:lnTo>
                    <a:pt x="33" y="200"/>
                  </a:lnTo>
                  <a:lnTo>
                    <a:pt x="25" y="208"/>
                  </a:lnTo>
                  <a:lnTo>
                    <a:pt x="42" y="216"/>
                  </a:lnTo>
                  <a:lnTo>
                    <a:pt x="67" y="232"/>
                  </a:lnTo>
                  <a:lnTo>
                    <a:pt x="185" y="216"/>
                  </a:lnTo>
                  <a:lnTo>
                    <a:pt x="185" y="184"/>
                  </a:lnTo>
                  <a:lnTo>
                    <a:pt x="236" y="168"/>
                  </a:lnTo>
                  <a:lnTo>
                    <a:pt x="244" y="152"/>
                  </a:lnTo>
                  <a:lnTo>
                    <a:pt x="286" y="160"/>
                  </a:lnTo>
                  <a:lnTo>
                    <a:pt x="328" y="112"/>
                  </a:lnTo>
                  <a:lnTo>
                    <a:pt x="362" y="112"/>
                  </a:lnTo>
                  <a:lnTo>
                    <a:pt x="404" y="104"/>
                  </a:lnTo>
                  <a:lnTo>
                    <a:pt x="412" y="104"/>
                  </a:lnTo>
                  <a:lnTo>
                    <a:pt x="438" y="112"/>
                  </a:lnTo>
                  <a:lnTo>
                    <a:pt x="455" y="112"/>
                  </a:lnTo>
                  <a:lnTo>
                    <a:pt x="463" y="64"/>
                  </a:lnTo>
                  <a:lnTo>
                    <a:pt x="480" y="16"/>
                  </a:lnTo>
                  <a:lnTo>
                    <a:pt x="421" y="8"/>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46" name="Freeform 68"/>
            <p:cNvSpPr>
              <a:spLocks/>
            </p:cNvSpPr>
            <p:nvPr/>
          </p:nvSpPr>
          <p:spPr bwMode="auto">
            <a:xfrm>
              <a:off x="4595" y="3056"/>
              <a:ext cx="438" cy="504"/>
            </a:xfrm>
            <a:custGeom>
              <a:avLst/>
              <a:gdLst>
                <a:gd name="T0" fmla="*/ 126 w 438"/>
                <a:gd name="T1" fmla="*/ 424 h 504"/>
                <a:gd name="T2" fmla="*/ 160 w 438"/>
                <a:gd name="T3" fmla="*/ 440 h 504"/>
                <a:gd name="T4" fmla="*/ 185 w 438"/>
                <a:gd name="T5" fmla="*/ 440 h 504"/>
                <a:gd name="T6" fmla="*/ 202 w 438"/>
                <a:gd name="T7" fmla="*/ 456 h 504"/>
                <a:gd name="T8" fmla="*/ 236 w 438"/>
                <a:gd name="T9" fmla="*/ 496 h 504"/>
                <a:gd name="T10" fmla="*/ 252 w 438"/>
                <a:gd name="T11" fmla="*/ 504 h 504"/>
                <a:gd name="T12" fmla="*/ 261 w 438"/>
                <a:gd name="T13" fmla="*/ 472 h 504"/>
                <a:gd name="T14" fmla="*/ 286 w 438"/>
                <a:gd name="T15" fmla="*/ 464 h 504"/>
                <a:gd name="T16" fmla="*/ 311 w 438"/>
                <a:gd name="T17" fmla="*/ 456 h 504"/>
                <a:gd name="T18" fmla="*/ 370 w 438"/>
                <a:gd name="T19" fmla="*/ 432 h 504"/>
                <a:gd name="T20" fmla="*/ 413 w 438"/>
                <a:gd name="T21" fmla="*/ 432 h 504"/>
                <a:gd name="T22" fmla="*/ 421 w 438"/>
                <a:gd name="T23" fmla="*/ 400 h 504"/>
                <a:gd name="T24" fmla="*/ 404 w 438"/>
                <a:gd name="T25" fmla="*/ 392 h 504"/>
                <a:gd name="T26" fmla="*/ 404 w 438"/>
                <a:gd name="T27" fmla="*/ 360 h 504"/>
                <a:gd name="T28" fmla="*/ 421 w 438"/>
                <a:gd name="T29" fmla="*/ 352 h 504"/>
                <a:gd name="T30" fmla="*/ 438 w 438"/>
                <a:gd name="T31" fmla="*/ 312 h 504"/>
                <a:gd name="T32" fmla="*/ 396 w 438"/>
                <a:gd name="T33" fmla="*/ 280 h 504"/>
                <a:gd name="T34" fmla="*/ 379 w 438"/>
                <a:gd name="T35" fmla="*/ 248 h 504"/>
                <a:gd name="T36" fmla="*/ 370 w 438"/>
                <a:gd name="T37" fmla="*/ 216 h 504"/>
                <a:gd name="T38" fmla="*/ 387 w 438"/>
                <a:gd name="T39" fmla="*/ 184 h 504"/>
                <a:gd name="T40" fmla="*/ 370 w 438"/>
                <a:gd name="T41" fmla="*/ 176 h 504"/>
                <a:gd name="T42" fmla="*/ 370 w 438"/>
                <a:gd name="T43" fmla="*/ 136 h 504"/>
                <a:gd name="T44" fmla="*/ 328 w 438"/>
                <a:gd name="T45" fmla="*/ 160 h 504"/>
                <a:gd name="T46" fmla="*/ 286 w 438"/>
                <a:gd name="T47" fmla="*/ 144 h 504"/>
                <a:gd name="T48" fmla="*/ 244 w 438"/>
                <a:gd name="T49" fmla="*/ 136 h 504"/>
                <a:gd name="T50" fmla="*/ 261 w 438"/>
                <a:gd name="T51" fmla="*/ 104 h 504"/>
                <a:gd name="T52" fmla="*/ 219 w 438"/>
                <a:gd name="T53" fmla="*/ 88 h 504"/>
                <a:gd name="T54" fmla="*/ 185 w 438"/>
                <a:gd name="T55" fmla="*/ 64 h 504"/>
                <a:gd name="T56" fmla="*/ 177 w 438"/>
                <a:gd name="T57" fmla="*/ 40 h 504"/>
                <a:gd name="T58" fmla="*/ 143 w 438"/>
                <a:gd name="T59" fmla="*/ 16 h 504"/>
                <a:gd name="T60" fmla="*/ 126 w 438"/>
                <a:gd name="T61" fmla="*/ 0 h 504"/>
                <a:gd name="T62" fmla="*/ 118 w 438"/>
                <a:gd name="T63" fmla="*/ 8 h 504"/>
                <a:gd name="T64" fmla="*/ 67 w 438"/>
                <a:gd name="T65" fmla="*/ 8 h 504"/>
                <a:gd name="T66" fmla="*/ 33 w 438"/>
                <a:gd name="T67" fmla="*/ 24 h 504"/>
                <a:gd name="T68" fmla="*/ 8 w 438"/>
                <a:gd name="T69" fmla="*/ 24 h 504"/>
                <a:gd name="T70" fmla="*/ 0 w 438"/>
                <a:gd name="T71" fmla="*/ 48 h 504"/>
                <a:gd name="T72" fmla="*/ 8 w 438"/>
                <a:gd name="T73" fmla="*/ 80 h 504"/>
                <a:gd name="T74" fmla="*/ 33 w 438"/>
                <a:gd name="T75" fmla="*/ 112 h 504"/>
                <a:gd name="T76" fmla="*/ 59 w 438"/>
                <a:gd name="T77" fmla="*/ 120 h 504"/>
                <a:gd name="T78" fmla="*/ 33 w 438"/>
                <a:gd name="T79" fmla="*/ 128 h 504"/>
                <a:gd name="T80" fmla="*/ 33 w 438"/>
                <a:gd name="T81" fmla="*/ 160 h 504"/>
                <a:gd name="T82" fmla="*/ 8 w 438"/>
                <a:gd name="T83" fmla="*/ 152 h 504"/>
                <a:gd name="T84" fmla="*/ 17 w 438"/>
                <a:gd name="T85" fmla="*/ 168 h 504"/>
                <a:gd name="T86" fmla="*/ 50 w 438"/>
                <a:gd name="T87" fmla="*/ 168 h 504"/>
                <a:gd name="T88" fmla="*/ 50 w 438"/>
                <a:gd name="T89" fmla="*/ 200 h 504"/>
                <a:gd name="T90" fmla="*/ 59 w 438"/>
                <a:gd name="T91" fmla="*/ 232 h 504"/>
                <a:gd name="T92" fmla="*/ 101 w 438"/>
                <a:gd name="T93" fmla="*/ 256 h 504"/>
                <a:gd name="T94" fmla="*/ 75 w 438"/>
                <a:gd name="T95" fmla="*/ 272 h 504"/>
                <a:gd name="T96" fmla="*/ 101 w 438"/>
                <a:gd name="T97" fmla="*/ 312 h 504"/>
                <a:gd name="T98" fmla="*/ 50 w 438"/>
                <a:gd name="T99" fmla="*/ 328 h 504"/>
                <a:gd name="T100" fmla="*/ 59 w 438"/>
                <a:gd name="T101" fmla="*/ 352 h 504"/>
                <a:gd name="T102" fmla="*/ 33 w 438"/>
                <a:gd name="T103" fmla="*/ 352 h 504"/>
                <a:gd name="T104" fmla="*/ 25 w 438"/>
                <a:gd name="T105" fmla="*/ 384 h 504"/>
                <a:gd name="T106" fmla="*/ 0 w 438"/>
                <a:gd name="T107" fmla="*/ 400 h 504"/>
                <a:gd name="T108" fmla="*/ 8 w 438"/>
                <a:gd name="T109" fmla="*/ 416 h 504"/>
                <a:gd name="T110" fmla="*/ 8 w 438"/>
                <a:gd name="T111" fmla="*/ 456 h 504"/>
                <a:gd name="T112" fmla="*/ 17 w 438"/>
                <a:gd name="T113" fmla="*/ 456 h 504"/>
                <a:gd name="T114" fmla="*/ 101 w 438"/>
                <a:gd name="T115" fmla="*/ 504 h 504"/>
                <a:gd name="T116" fmla="*/ 101 w 438"/>
                <a:gd name="T117" fmla="*/ 496 h 504"/>
                <a:gd name="T118" fmla="*/ 126 w 438"/>
                <a:gd name="T119" fmla="*/ 424 h 50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38" h="504">
                  <a:moveTo>
                    <a:pt x="126" y="424"/>
                  </a:moveTo>
                  <a:lnTo>
                    <a:pt x="160" y="440"/>
                  </a:lnTo>
                  <a:lnTo>
                    <a:pt x="185" y="440"/>
                  </a:lnTo>
                  <a:lnTo>
                    <a:pt x="202" y="456"/>
                  </a:lnTo>
                  <a:lnTo>
                    <a:pt x="236" y="496"/>
                  </a:lnTo>
                  <a:lnTo>
                    <a:pt x="252" y="504"/>
                  </a:lnTo>
                  <a:lnTo>
                    <a:pt x="261" y="472"/>
                  </a:lnTo>
                  <a:lnTo>
                    <a:pt x="286" y="464"/>
                  </a:lnTo>
                  <a:lnTo>
                    <a:pt x="311" y="456"/>
                  </a:lnTo>
                  <a:lnTo>
                    <a:pt x="370" y="432"/>
                  </a:lnTo>
                  <a:lnTo>
                    <a:pt x="413" y="432"/>
                  </a:lnTo>
                  <a:lnTo>
                    <a:pt x="421" y="400"/>
                  </a:lnTo>
                  <a:lnTo>
                    <a:pt x="404" y="392"/>
                  </a:lnTo>
                  <a:lnTo>
                    <a:pt x="404" y="360"/>
                  </a:lnTo>
                  <a:lnTo>
                    <a:pt x="421" y="352"/>
                  </a:lnTo>
                  <a:lnTo>
                    <a:pt x="438" y="312"/>
                  </a:lnTo>
                  <a:lnTo>
                    <a:pt x="396" y="280"/>
                  </a:lnTo>
                  <a:lnTo>
                    <a:pt x="379" y="248"/>
                  </a:lnTo>
                  <a:lnTo>
                    <a:pt x="370" y="216"/>
                  </a:lnTo>
                  <a:lnTo>
                    <a:pt x="387" y="184"/>
                  </a:lnTo>
                  <a:lnTo>
                    <a:pt x="370" y="176"/>
                  </a:lnTo>
                  <a:lnTo>
                    <a:pt x="370" y="136"/>
                  </a:lnTo>
                  <a:lnTo>
                    <a:pt x="328" y="160"/>
                  </a:lnTo>
                  <a:lnTo>
                    <a:pt x="286" y="144"/>
                  </a:lnTo>
                  <a:lnTo>
                    <a:pt x="244" y="136"/>
                  </a:lnTo>
                  <a:lnTo>
                    <a:pt x="261" y="104"/>
                  </a:lnTo>
                  <a:lnTo>
                    <a:pt x="219" y="88"/>
                  </a:lnTo>
                  <a:lnTo>
                    <a:pt x="185" y="64"/>
                  </a:lnTo>
                  <a:lnTo>
                    <a:pt x="177" y="40"/>
                  </a:lnTo>
                  <a:lnTo>
                    <a:pt x="143" y="16"/>
                  </a:lnTo>
                  <a:lnTo>
                    <a:pt x="126" y="0"/>
                  </a:lnTo>
                  <a:lnTo>
                    <a:pt x="118" y="8"/>
                  </a:lnTo>
                  <a:lnTo>
                    <a:pt x="67" y="8"/>
                  </a:lnTo>
                  <a:lnTo>
                    <a:pt x="33" y="24"/>
                  </a:lnTo>
                  <a:lnTo>
                    <a:pt x="8" y="24"/>
                  </a:lnTo>
                  <a:lnTo>
                    <a:pt x="0" y="48"/>
                  </a:lnTo>
                  <a:lnTo>
                    <a:pt x="8" y="80"/>
                  </a:lnTo>
                  <a:lnTo>
                    <a:pt x="33" y="112"/>
                  </a:lnTo>
                  <a:lnTo>
                    <a:pt x="59" y="120"/>
                  </a:lnTo>
                  <a:lnTo>
                    <a:pt x="33" y="128"/>
                  </a:lnTo>
                  <a:lnTo>
                    <a:pt x="33" y="160"/>
                  </a:lnTo>
                  <a:lnTo>
                    <a:pt x="8" y="152"/>
                  </a:lnTo>
                  <a:lnTo>
                    <a:pt x="17" y="168"/>
                  </a:lnTo>
                  <a:lnTo>
                    <a:pt x="50" y="168"/>
                  </a:lnTo>
                  <a:lnTo>
                    <a:pt x="50" y="200"/>
                  </a:lnTo>
                  <a:lnTo>
                    <a:pt x="59" y="232"/>
                  </a:lnTo>
                  <a:lnTo>
                    <a:pt x="101" y="256"/>
                  </a:lnTo>
                  <a:lnTo>
                    <a:pt x="75" y="272"/>
                  </a:lnTo>
                  <a:lnTo>
                    <a:pt x="101" y="312"/>
                  </a:lnTo>
                  <a:lnTo>
                    <a:pt x="50" y="328"/>
                  </a:lnTo>
                  <a:lnTo>
                    <a:pt x="59" y="352"/>
                  </a:lnTo>
                  <a:lnTo>
                    <a:pt x="33" y="352"/>
                  </a:lnTo>
                  <a:lnTo>
                    <a:pt x="25" y="384"/>
                  </a:lnTo>
                  <a:lnTo>
                    <a:pt x="0" y="400"/>
                  </a:lnTo>
                  <a:lnTo>
                    <a:pt x="8" y="416"/>
                  </a:lnTo>
                  <a:lnTo>
                    <a:pt x="8" y="456"/>
                  </a:lnTo>
                  <a:lnTo>
                    <a:pt x="17" y="456"/>
                  </a:lnTo>
                  <a:lnTo>
                    <a:pt x="101" y="504"/>
                  </a:lnTo>
                  <a:lnTo>
                    <a:pt x="101" y="496"/>
                  </a:lnTo>
                  <a:lnTo>
                    <a:pt x="126" y="424"/>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49" name="Freeform 71"/>
            <p:cNvSpPr>
              <a:spLocks/>
            </p:cNvSpPr>
            <p:nvPr/>
          </p:nvSpPr>
          <p:spPr bwMode="auto">
            <a:xfrm>
              <a:off x="4696" y="3480"/>
              <a:ext cx="210" cy="352"/>
            </a:xfrm>
            <a:custGeom>
              <a:avLst/>
              <a:gdLst>
                <a:gd name="T0" fmla="*/ 151 w 210"/>
                <a:gd name="T1" fmla="*/ 304 h 352"/>
                <a:gd name="T2" fmla="*/ 185 w 210"/>
                <a:gd name="T3" fmla="*/ 288 h 352"/>
                <a:gd name="T4" fmla="*/ 185 w 210"/>
                <a:gd name="T5" fmla="*/ 248 h 352"/>
                <a:gd name="T6" fmla="*/ 210 w 210"/>
                <a:gd name="T7" fmla="*/ 232 h 352"/>
                <a:gd name="T8" fmla="*/ 194 w 210"/>
                <a:gd name="T9" fmla="*/ 192 h 352"/>
                <a:gd name="T10" fmla="*/ 168 w 210"/>
                <a:gd name="T11" fmla="*/ 184 h 352"/>
                <a:gd name="T12" fmla="*/ 143 w 210"/>
                <a:gd name="T13" fmla="*/ 152 h 352"/>
                <a:gd name="T14" fmla="*/ 135 w 210"/>
                <a:gd name="T15" fmla="*/ 96 h 352"/>
                <a:gd name="T16" fmla="*/ 135 w 210"/>
                <a:gd name="T17" fmla="*/ 72 h 352"/>
                <a:gd name="T18" fmla="*/ 135 w 210"/>
                <a:gd name="T19" fmla="*/ 72 h 352"/>
                <a:gd name="T20" fmla="*/ 101 w 210"/>
                <a:gd name="T21" fmla="*/ 32 h 352"/>
                <a:gd name="T22" fmla="*/ 84 w 210"/>
                <a:gd name="T23" fmla="*/ 16 h 352"/>
                <a:gd name="T24" fmla="*/ 59 w 210"/>
                <a:gd name="T25" fmla="*/ 16 h 352"/>
                <a:gd name="T26" fmla="*/ 25 w 210"/>
                <a:gd name="T27" fmla="*/ 0 h 352"/>
                <a:gd name="T28" fmla="*/ 0 w 210"/>
                <a:gd name="T29" fmla="*/ 72 h 352"/>
                <a:gd name="T30" fmla="*/ 0 w 210"/>
                <a:gd name="T31" fmla="*/ 80 h 352"/>
                <a:gd name="T32" fmla="*/ 17 w 210"/>
                <a:gd name="T33" fmla="*/ 88 h 352"/>
                <a:gd name="T34" fmla="*/ 33 w 210"/>
                <a:gd name="T35" fmla="*/ 104 h 352"/>
                <a:gd name="T36" fmla="*/ 33 w 210"/>
                <a:gd name="T37" fmla="*/ 120 h 352"/>
                <a:gd name="T38" fmla="*/ 33 w 210"/>
                <a:gd name="T39" fmla="*/ 160 h 352"/>
                <a:gd name="T40" fmla="*/ 42 w 210"/>
                <a:gd name="T41" fmla="*/ 248 h 352"/>
                <a:gd name="T42" fmla="*/ 67 w 210"/>
                <a:gd name="T43" fmla="*/ 288 h 352"/>
                <a:gd name="T44" fmla="*/ 109 w 210"/>
                <a:gd name="T45" fmla="*/ 320 h 352"/>
                <a:gd name="T46" fmla="*/ 135 w 210"/>
                <a:gd name="T47" fmla="*/ 352 h 352"/>
                <a:gd name="T48" fmla="*/ 151 w 210"/>
                <a:gd name="T49" fmla="*/ 344 h 352"/>
                <a:gd name="T50" fmla="*/ 151 w 210"/>
                <a:gd name="T51" fmla="*/ 304 h 35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10" h="352">
                  <a:moveTo>
                    <a:pt x="151" y="304"/>
                  </a:moveTo>
                  <a:lnTo>
                    <a:pt x="185" y="288"/>
                  </a:lnTo>
                  <a:lnTo>
                    <a:pt x="185" y="248"/>
                  </a:lnTo>
                  <a:lnTo>
                    <a:pt x="210" y="232"/>
                  </a:lnTo>
                  <a:lnTo>
                    <a:pt x="194" y="192"/>
                  </a:lnTo>
                  <a:lnTo>
                    <a:pt x="168" y="184"/>
                  </a:lnTo>
                  <a:lnTo>
                    <a:pt x="143" y="152"/>
                  </a:lnTo>
                  <a:lnTo>
                    <a:pt x="135" y="96"/>
                  </a:lnTo>
                  <a:lnTo>
                    <a:pt x="135" y="72"/>
                  </a:lnTo>
                  <a:lnTo>
                    <a:pt x="101" y="32"/>
                  </a:lnTo>
                  <a:lnTo>
                    <a:pt x="84" y="16"/>
                  </a:lnTo>
                  <a:lnTo>
                    <a:pt x="59" y="16"/>
                  </a:lnTo>
                  <a:lnTo>
                    <a:pt x="25" y="0"/>
                  </a:lnTo>
                  <a:lnTo>
                    <a:pt x="0" y="72"/>
                  </a:lnTo>
                  <a:lnTo>
                    <a:pt x="0" y="80"/>
                  </a:lnTo>
                  <a:lnTo>
                    <a:pt x="17" y="88"/>
                  </a:lnTo>
                  <a:lnTo>
                    <a:pt x="33" y="104"/>
                  </a:lnTo>
                  <a:lnTo>
                    <a:pt x="33" y="120"/>
                  </a:lnTo>
                  <a:lnTo>
                    <a:pt x="33" y="160"/>
                  </a:lnTo>
                  <a:lnTo>
                    <a:pt x="42" y="248"/>
                  </a:lnTo>
                  <a:lnTo>
                    <a:pt x="67" y="288"/>
                  </a:lnTo>
                  <a:lnTo>
                    <a:pt x="109" y="320"/>
                  </a:lnTo>
                  <a:lnTo>
                    <a:pt x="135" y="352"/>
                  </a:lnTo>
                  <a:lnTo>
                    <a:pt x="151" y="344"/>
                  </a:lnTo>
                  <a:lnTo>
                    <a:pt x="151" y="304"/>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50" name="Freeform 72"/>
            <p:cNvSpPr>
              <a:spLocks/>
            </p:cNvSpPr>
            <p:nvPr/>
          </p:nvSpPr>
          <p:spPr bwMode="auto">
            <a:xfrm>
              <a:off x="4831" y="3480"/>
              <a:ext cx="606" cy="704"/>
            </a:xfrm>
            <a:custGeom>
              <a:avLst/>
              <a:gdLst>
                <a:gd name="T0" fmla="*/ 606 w 606"/>
                <a:gd name="T1" fmla="*/ 24 h 704"/>
                <a:gd name="T2" fmla="*/ 556 w 606"/>
                <a:gd name="T3" fmla="*/ 0 h 704"/>
                <a:gd name="T4" fmla="*/ 530 w 606"/>
                <a:gd name="T5" fmla="*/ 56 h 704"/>
                <a:gd name="T6" fmla="*/ 446 w 606"/>
                <a:gd name="T7" fmla="*/ 72 h 704"/>
                <a:gd name="T8" fmla="*/ 379 w 606"/>
                <a:gd name="T9" fmla="*/ 56 h 704"/>
                <a:gd name="T10" fmla="*/ 286 w 606"/>
                <a:gd name="T11" fmla="*/ 104 h 704"/>
                <a:gd name="T12" fmla="*/ 236 w 606"/>
                <a:gd name="T13" fmla="*/ 136 h 704"/>
                <a:gd name="T14" fmla="*/ 134 w 606"/>
                <a:gd name="T15" fmla="*/ 184 h 704"/>
                <a:gd name="T16" fmla="*/ 75 w 606"/>
                <a:gd name="T17" fmla="*/ 200 h 704"/>
                <a:gd name="T18" fmla="*/ 75 w 606"/>
                <a:gd name="T19" fmla="*/ 232 h 704"/>
                <a:gd name="T20" fmla="*/ 50 w 606"/>
                <a:gd name="T21" fmla="*/ 288 h 704"/>
                <a:gd name="T22" fmla="*/ 16 w 606"/>
                <a:gd name="T23" fmla="*/ 344 h 704"/>
                <a:gd name="T24" fmla="*/ 33 w 606"/>
                <a:gd name="T25" fmla="*/ 392 h 704"/>
                <a:gd name="T26" fmla="*/ 59 w 606"/>
                <a:gd name="T27" fmla="*/ 464 h 704"/>
                <a:gd name="T28" fmla="*/ 118 w 606"/>
                <a:gd name="T29" fmla="*/ 480 h 704"/>
                <a:gd name="T30" fmla="*/ 286 w 606"/>
                <a:gd name="T31" fmla="*/ 472 h 704"/>
                <a:gd name="T32" fmla="*/ 337 w 606"/>
                <a:gd name="T33" fmla="*/ 496 h 704"/>
                <a:gd name="T34" fmla="*/ 294 w 606"/>
                <a:gd name="T35" fmla="*/ 512 h 704"/>
                <a:gd name="T36" fmla="*/ 210 w 606"/>
                <a:gd name="T37" fmla="*/ 488 h 704"/>
                <a:gd name="T38" fmla="*/ 160 w 606"/>
                <a:gd name="T39" fmla="*/ 512 h 704"/>
                <a:gd name="T40" fmla="*/ 160 w 606"/>
                <a:gd name="T41" fmla="*/ 568 h 704"/>
                <a:gd name="T42" fmla="*/ 202 w 606"/>
                <a:gd name="T43" fmla="*/ 592 h 704"/>
                <a:gd name="T44" fmla="*/ 236 w 606"/>
                <a:gd name="T45" fmla="*/ 672 h 704"/>
                <a:gd name="T46" fmla="*/ 278 w 606"/>
                <a:gd name="T47" fmla="*/ 656 h 704"/>
                <a:gd name="T48" fmla="*/ 337 w 606"/>
                <a:gd name="T49" fmla="*/ 656 h 704"/>
                <a:gd name="T50" fmla="*/ 328 w 606"/>
                <a:gd name="T51" fmla="*/ 568 h 704"/>
                <a:gd name="T52" fmla="*/ 370 w 606"/>
                <a:gd name="T53" fmla="*/ 584 h 704"/>
                <a:gd name="T54" fmla="*/ 387 w 606"/>
                <a:gd name="T55" fmla="*/ 576 h 704"/>
                <a:gd name="T56" fmla="*/ 353 w 606"/>
                <a:gd name="T57" fmla="*/ 528 h 704"/>
                <a:gd name="T58" fmla="*/ 455 w 606"/>
                <a:gd name="T59" fmla="*/ 528 h 704"/>
                <a:gd name="T60" fmla="*/ 438 w 606"/>
                <a:gd name="T61" fmla="*/ 464 h 704"/>
                <a:gd name="T62" fmla="*/ 438 w 606"/>
                <a:gd name="T63" fmla="*/ 448 h 704"/>
                <a:gd name="T64" fmla="*/ 480 w 606"/>
                <a:gd name="T65" fmla="*/ 480 h 704"/>
                <a:gd name="T66" fmla="*/ 463 w 606"/>
                <a:gd name="T67" fmla="*/ 440 h 704"/>
                <a:gd name="T68" fmla="*/ 353 w 606"/>
                <a:gd name="T69" fmla="*/ 384 h 704"/>
                <a:gd name="T70" fmla="*/ 337 w 606"/>
                <a:gd name="T71" fmla="*/ 400 h 704"/>
                <a:gd name="T72" fmla="*/ 311 w 606"/>
                <a:gd name="T73" fmla="*/ 408 h 704"/>
                <a:gd name="T74" fmla="*/ 294 w 606"/>
                <a:gd name="T75" fmla="*/ 376 h 704"/>
                <a:gd name="T76" fmla="*/ 337 w 606"/>
                <a:gd name="T77" fmla="*/ 360 h 704"/>
                <a:gd name="T78" fmla="*/ 320 w 606"/>
                <a:gd name="T79" fmla="*/ 320 h 704"/>
                <a:gd name="T80" fmla="*/ 236 w 606"/>
                <a:gd name="T81" fmla="*/ 240 h 704"/>
                <a:gd name="T82" fmla="*/ 261 w 606"/>
                <a:gd name="T83" fmla="*/ 200 h 704"/>
                <a:gd name="T84" fmla="*/ 294 w 606"/>
                <a:gd name="T85" fmla="*/ 232 h 704"/>
                <a:gd name="T86" fmla="*/ 337 w 606"/>
                <a:gd name="T87" fmla="*/ 264 h 704"/>
                <a:gd name="T88" fmla="*/ 362 w 606"/>
                <a:gd name="T89" fmla="*/ 208 h 704"/>
                <a:gd name="T90" fmla="*/ 387 w 606"/>
                <a:gd name="T91" fmla="*/ 144 h 704"/>
                <a:gd name="T92" fmla="*/ 497 w 606"/>
                <a:gd name="T93" fmla="*/ 112 h 704"/>
                <a:gd name="T94" fmla="*/ 564 w 606"/>
                <a:gd name="T95" fmla="*/ 112 h 704"/>
                <a:gd name="T96" fmla="*/ 598 w 606"/>
                <a:gd name="T97" fmla="*/ 96 h 70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606" h="704">
                  <a:moveTo>
                    <a:pt x="589" y="72"/>
                  </a:moveTo>
                  <a:lnTo>
                    <a:pt x="606" y="24"/>
                  </a:lnTo>
                  <a:lnTo>
                    <a:pt x="581" y="0"/>
                  </a:lnTo>
                  <a:lnTo>
                    <a:pt x="556" y="0"/>
                  </a:lnTo>
                  <a:lnTo>
                    <a:pt x="564" y="40"/>
                  </a:lnTo>
                  <a:lnTo>
                    <a:pt x="530" y="56"/>
                  </a:lnTo>
                  <a:lnTo>
                    <a:pt x="471" y="72"/>
                  </a:lnTo>
                  <a:lnTo>
                    <a:pt x="446" y="72"/>
                  </a:lnTo>
                  <a:lnTo>
                    <a:pt x="412" y="72"/>
                  </a:lnTo>
                  <a:lnTo>
                    <a:pt x="379" y="56"/>
                  </a:lnTo>
                  <a:lnTo>
                    <a:pt x="328" y="88"/>
                  </a:lnTo>
                  <a:lnTo>
                    <a:pt x="286" y="104"/>
                  </a:lnTo>
                  <a:lnTo>
                    <a:pt x="244" y="104"/>
                  </a:lnTo>
                  <a:lnTo>
                    <a:pt x="236" y="136"/>
                  </a:lnTo>
                  <a:lnTo>
                    <a:pt x="168" y="144"/>
                  </a:lnTo>
                  <a:lnTo>
                    <a:pt x="134" y="184"/>
                  </a:lnTo>
                  <a:lnTo>
                    <a:pt x="109" y="184"/>
                  </a:lnTo>
                  <a:lnTo>
                    <a:pt x="75" y="200"/>
                  </a:lnTo>
                  <a:lnTo>
                    <a:pt x="67" y="200"/>
                  </a:lnTo>
                  <a:lnTo>
                    <a:pt x="75" y="232"/>
                  </a:lnTo>
                  <a:lnTo>
                    <a:pt x="50" y="248"/>
                  </a:lnTo>
                  <a:lnTo>
                    <a:pt x="50" y="288"/>
                  </a:lnTo>
                  <a:lnTo>
                    <a:pt x="16" y="304"/>
                  </a:lnTo>
                  <a:lnTo>
                    <a:pt x="16" y="344"/>
                  </a:lnTo>
                  <a:lnTo>
                    <a:pt x="0" y="352"/>
                  </a:lnTo>
                  <a:lnTo>
                    <a:pt x="33" y="392"/>
                  </a:lnTo>
                  <a:lnTo>
                    <a:pt x="75" y="424"/>
                  </a:lnTo>
                  <a:lnTo>
                    <a:pt x="59" y="464"/>
                  </a:lnTo>
                  <a:lnTo>
                    <a:pt x="92" y="464"/>
                  </a:lnTo>
                  <a:lnTo>
                    <a:pt x="118" y="480"/>
                  </a:lnTo>
                  <a:lnTo>
                    <a:pt x="202" y="480"/>
                  </a:lnTo>
                  <a:lnTo>
                    <a:pt x="286" y="472"/>
                  </a:lnTo>
                  <a:lnTo>
                    <a:pt x="362" y="480"/>
                  </a:lnTo>
                  <a:lnTo>
                    <a:pt x="337" y="496"/>
                  </a:lnTo>
                  <a:lnTo>
                    <a:pt x="328" y="512"/>
                  </a:lnTo>
                  <a:lnTo>
                    <a:pt x="294" y="512"/>
                  </a:lnTo>
                  <a:lnTo>
                    <a:pt x="261" y="504"/>
                  </a:lnTo>
                  <a:lnTo>
                    <a:pt x="210" y="488"/>
                  </a:lnTo>
                  <a:lnTo>
                    <a:pt x="185" y="504"/>
                  </a:lnTo>
                  <a:lnTo>
                    <a:pt x="160" y="512"/>
                  </a:lnTo>
                  <a:lnTo>
                    <a:pt x="134" y="552"/>
                  </a:lnTo>
                  <a:lnTo>
                    <a:pt x="160" y="568"/>
                  </a:lnTo>
                  <a:lnTo>
                    <a:pt x="185" y="584"/>
                  </a:lnTo>
                  <a:lnTo>
                    <a:pt x="202" y="592"/>
                  </a:lnTo>
                  <a:lnTo>
                    <a:pt x="210" y="624"/>
                  </a:lnTo>
                  <a:lnTo>
                    <a:pt x="236" y="672"/>
                  </a:lnTo>
                  <a:lnTo>
                    <a:pt x="252" y="648"/>
                  </a:lnTo>
                  <a:lnTo>
                    <a:pt x="278" y="656"/>
                  </a:lnTo>
                  <a:lnTo>
                    <a:pt x="311" y="704"/>
                  </a:lnTo>
                  <a:lnTo>
                    <a:pt x="337" y="656"/>
                  </a:lnTo>
                  <a:lnTo>
                    <a:pt x="396" y="688"/>
                  </a:lnTo>
                  <a:lnTo>
                    <a:pt x="328" y="568"/>
                  </a:lnTo>
                  <a:lnTo>
                    <a:pt x="353" y="576"/>
                  </a:lnTo>
                  <a:lnTo>
                    <a:pt x="370" y="584"/>
                  </a:lnTo>
                  <a:lnTo>
                    <a:pt x="370" y="600"/>
                  </a:lnTo>
                  <a:lnTo>
                    <a:pt x="387" y="576"/>
                  </a:lnTo>
                  <a:lnTo>
                    <a:pt x="412" y="560"/>
                  </a:lnTo>
                  <a:lnTo>
                    <a:pt x="353" y="528"/>
                  </a:lnTo>
                  <a:lnTo>
                    <a:pt x="404" y="512"/>
                  </a:lnTo>
                  <a:lnTo>
                    <a:pt x="455" y="528"/>
                  </a:lnTo>
                  <a:lnTo>
                    <a:pt x="446" y="488"/>
                  </a:lnTo>
                  <a:lnTo>
                    <a:pt x="438" y="464"/>
                  </a:lnTo>
                  <a:lnTo>
                    <a:pt x="412" y="448"/>
                  </a:lnTo>
                  <a:lnTo>
                    <a:pt x="438" y="448"/>
                  </a:lnTo>
                  <a:lnTo>
                    <a:pt x="455" y="464"/>
                  </a:lnTo>
                  <a:lnTo>
                    <a:pt x="480" y="480"/>
                  </a:lnTo>
                  <a:lnTo>
                    <a:pt x="514" y="472"/>
                  </a:lnTo>
                  <a:lnTo>
                    <a:pt x="463" y="440"/>
                  </a:lnTo>
                  <a:lnTo>
                    <a:pt x="421" y="408"/>
                  </a:lnTo>
                  <a:lnTo>
                    <a:pt x="353" y="384"/>
                  </a:lnTo>
                  <a:lnTo>
                    <a:pt x="337" y="384"/>
                  </a:lnTo>
                  <a:lnTo>
                    <a:pt x="337" y="400"/>
                  </a:lnTo>
                  <a:lnTo>
                    <a:pt x="345" y="416"/>
                  </a:lnTo>
                  <a:lnTo>
                    <a:pt x="311" y="408"/>
                  </a:lnTo>
                  <a:lnTo>
                    <a:pt x="294" y="400"/>
                  </a:lnTo>
                  <a:lnTo>
                    <a:pt x="294" y="376"/>
                  </a:lnTo>
                  <a:lnTo>
                    <a:pt x="294" y="352"/>
                  </a:lnTo>
                  <a:lnTo>
                    <a:pt x="337" y="360"/>
                  </a:lnTo>
                  <a:lnTo>
                    <a:pt x="337" y="336"/>
                  </a:lnTo>
                  <a:lnTo>
                    <a:pt x="320" y="320"/>
                  </a:lnTo>
                  <a:lnTo>
                    <a:pt x="269" y="288"/>
                  </a:lnTo>
                  <a:lnTo>
                    <a:pt x="236" y="240"/>
                  </a:lnTo>
                  <a:lnTo>
                    <a:pt x="244" y="224"/>
                  </a:lnTo>
                  <a:lnTo>
                    <a:pt x="261" y="200"/>
                  </a:lnTo>
                  <a:lnTo>
                    <a:pt x="269" y="224"/>
                  </a:lnTo>
                  <a:lnTo>
                    <a:pt x="294" y="232"/>
                  </a:lnTo>
                  <a:lnTo>
                    <a:pt x="320" y="240"/>
                  </a:lnTo>
                  <a:lnTo>
                    <a:pt x="337" y="264"/>
                  </a:lnTo>
                  <a:lnTo>
                    <a:pt x="337" y="232"/>
                  </a:lnTo>
                  <a:lnTo>
                    <a:pt x="362" y="208"/>
                  </a:lnTo>
                  <a:lnTo>
                    <a:pt x="370" y="160"/>
                  </a:lnTo>
                  <a:lnTo>
                    <a:pt x="387" y="144"/>
                  </a:lnTo>
                  <a:lnTo>
                    <a:pt x="412" y="136"/>
                  </a:lnTo>
                  <a:lnTo>
                    <a:pt x="497" y="112"/>
                  </a:lnTo>
                  <a:lnTo>
                    <a:pt x="539" y="112"/>
                  </a:lnTo>
                  <a:lnTo>
                    <a:pt x="564" y="112"/>
                  </a:lnTo>
                  <a:lnTo>
                    <a:pt x="573" y="128"/>
                  </a:lnTo>
                  <a:lnTo>
                    <a:pt x="598" y="96"/>
                  </a:lnTo>
                  <a:lnTo>
                    <a:pt x="589" y="72"/>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52" name="Freeform 74"/>
            <p:cNvSpPr>
              <a:spLocks/>
            </p:cNvSpPr>
            <p:nvPr/>
          </p:nvSpPr>
          <p:spPr bwMode="auto">
            <a:xfrm>
              <a:off x="4965" y="3184"/>
              <a:ext cx="590" cy="408"/>
            </a:xfrm>
            <a:custGeom>
              <a:avLst/>
              <a:gdLst>
                <a:gd name="T0" fmla="*/ 455 w 590"/>
                <a:gd name="T1" fmla="*/ 256 h 408"/>
                <a:gd name="T2" fmla="*/ 489 w 590"/>
                <a:gd name="T3" fmla="*/ 248 h 408"/>
                <a:gd name="T4" fmla="*/ 514 w 590"/>
                <a:gd name="T5" fmla="*/ 232 h 408"/>
                <a:gd name="T6" fmla="*/ 565 w 590"/>
                <a:gd name="T7" fmla="*/ 240 h 408"/>
                <a:gd name="T8" fmla="*/ 590 w 590"/>
                <a:gd name="T9" fmla="*/ 232 h 408"/>
                <a:gd name="T10" fmla="*/ 565 w 590"/>
                <a:gd name="T11" fmla="*/ 200 h 408"/>
                <a:gd name="T12" fmla="*/ 523 w 590"/>
                <a:gd name="T13" fmla="*/ 176 h 408"/>
                <a:gd name="T14" fmla="*/ 548 w 590"/>
                <a:gd name="T15" fmla="*/ 144 h 408"/>
                <a:gd name="T16" fmla="*/ 548 w 590"/>
                <a:gd name="T17" fmla="*/ 104 h 408"/>
                <a:gd name="T18" fmla="*/ 548 w 590"/>
                <a:gd name="T19" fmla="*/ 72 h 408"/>
                <a:gd name="T20" fmla="*/ 573 w 590"/>
                <a:gd name="T21" fmla="*/ 64 h 408"/>
                <a:gd name="T22" fmla="*/ 582 w 590"/>
                <a:gd name="T23" fmla="*/ 48 h 408"/>
                <a:gd name="T24" fmla="*/ 582 w 590"/>
                <a:gd name="T25" fmla="*/ 32 h 408"/>
                <a:gd name="T26" fmla="*/ 582 w 590"/>
                <a:gd name="T27" fmla="*/ 16 h 408"/>
                <a:gd name="T28" fmla="*/ 531 w 590"/>
                <a:gd name="T29" fmla="*/ 16 h 408"/>
                <a:gd name="T30" fmla="*/ 523 w 590"/>
                <a:gd name="T31" fmla="*/ 0 h 408"/>
                <a:gd name="T32" fmla="*/ 481 w 590"/>
                <a:gd name="T33" fmla="*/ 8 h 408"/>
                <a:gd name="T34" fmla="*/ 455 w 590"/>
                <a:gd name="T35" fmla="*/ 0 h 408"/>
                <a:gd name="T36" fmla="*/ 413 w 590"/>
                <a:gd name="T37" fmla="*/ 8 h 408"/>
                <a:gd name="T38" fmla="*/ 363 w 590"/>
                <a:gd name="T39" fmla="*/ 24 h 408"/>
                <a:gd name="T40" fmla="*/ 321 w 590"/>
                <a:gd name="T41" fmla="*/ 80 h 408"/>
                <a:gd name="T42" fmla="*/ 270 w 590"/>
                <a:gd name="T43" fmla="*/ 88 h 408"/>
                <a:gd name="T44" fmla="*/ 219 w 590"/>
                <a:gd name="T45" fmla="*/ 88 h 408"/>
                <a:gd name="T46" fmla="*/ 194 w 590"/>
                <a:gd name="T47" fmla="*/ 88 h 408"/>
                <a:gd name="T48" fmla="*/ 169 w 590"/>
                <a:gd name="T49" fmla="*/ 112 h 408"/>
                <a:gd name="T50" fmla="*/ 76 w 590"/>
                <a:gd name="T51" fmla="*/ 112 h 408"/>
                <a:gd name="T52" fmla="*/ 43 w 590"/>
                <a:gd name="T53" fmla="*/ 104 h 408"/>
                <a:gd name="T54" fmla="*/ 43 w 590"/>
                <a:gd name="T55" fmla="*/ 80 h 408"/>
                <a:gd name="T56" fmla="*/ 9 w 590"/>
                <a:gd name="T57" fmla="*/ 64 h 408"/>
                <a:gd name="T58" fmla="*/ 0 w 590"/>
                <a:gd name="T59" fmla="*/ 88 h 408"/>
                <a:gd name="T60" fmla="*/ 9 w 590"/>
                <a:gd name="T61" fmla="*/ 120 h 408"/>
                <a:gd name="T62" fmla="*/ 26 w 590"/>
                <a:gd name="T63" fmla="*/ 152 h 408"/>
                <a:gd name="T64" fmla="*/ 68 w 590"/>
                <a:gd name="T65" fmla="*/ 184 h 408"/>
                <a:gd name="T66" fmla="*/ 51 w 590"/>
                <a:gd name="T67" fmla="*/ 224 h 408"/>
                <a:gd name="T68" fmla="*/ 34 w 590"/>
                <a:gd name="T69" fmla="*/ 232 h 408"/>
                <a:gd name="T70" fmla="*/ 34 w 590"/>
                <a:gd name="T71" fmla="*/ 264 h 408"/>
                <a:gd name="T72" fmla="*/ 51 w 590"/>
                <a:gd name="T73" fmla="*/ 272 h 408"/>
                <a:gd name="T74" fmla="*/ 43 w 590"/>
                <a:gd name="T75" fmla="*/ 304 h 408"/>
                <a:gd name="T76" fmla="*/ 51 w 590"/>
                <a:gd name="T77" fmla="*/ 320 h 408"/>
                <a:gd name="T78" fmla="*/ 93 w 590"/>
                <a:gd name="T79" fmla="*/ 336 h 408"/>
                <a:gd name="T80" fmla="*/ 110 w 590"/>
                <a:gd name="T81" fmla="*/ 368 h 408"/>
                <a:gd name="T82" fmla="*/ 110 w 590"/>
                <a:gd name="T83" fmla="*/ 408 h 408"/>
                <a:gd name="T84" fmla="*/ 110 w 590"/>
                <a:gd name="T85" fmla="*/ 400 h 408"/>
                <a:gd name="T86" fmla="*/ 152 w 590"/>
                <a:gd name="T87" fmla="*/ 400 h 408"/>
                <a:gd name="T88" fmla="*/ 194 w 590"/>
                <a:gd name="T89" fmla="*/ 384 h 408"/>
                <a:gd name="T90" fmla="*/ 245 w 590"/>
                <a:gd name="T91" fmla="*/ 352 h 408"/>
                <a:gd name="T92" fmla="*/ 278 w 590"/>
                <a:gd name="T93" fmla="*/ 368 h 408"/>
                <a:gd name="T94" fmla="*/ 312 w 590"/>
                <a:gd name="T95" fmla="*/ 368 h 408"/>
                <a:gd name="T96" fmla="*/ 337 w 590"/>
                <a:gd name="T97" fmla="*/ 368 h 408"/>
                <a:gd name="T98" fmla="*/ 396 w 590"/>
                <a:gd name="T99" fmla="*/ 352 h 408"/>
                <a:gd name="T100" fmla="*/ 430 w 590"/>
                <a:gd name="T101" fmla="*/ 336 h 408"/>
                <a:gd name="T102" fmla="*/ 422 w 590"/>
                <a:gd name="T103" fmla="*/ 296 h 408"/>
                <a:gd name="T104" fmla="*/ 447 w 590"/>
                <a:gd name="T105" fmla="*/ 296 h 408"/>
                <a:gd name="T106" fmla="*/ 455 w 590"/>
                <a:gd name="T107" fmla="*/ 280 h 408"/>
                <a:gd name="T108" fmla="*/ 455 w 590"/>
                <a:gd name="T109" fmla="*/ 256 h 40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90" h="408">
                  <a:moveTo>
                    <a:pt x="455" y="256"/>
                  </a:moveTo>
                  <a:lnTo>
                    <a:pt x="489" y="248"/>
                  </a:lnTo>
                  <a:lnTo>
                    <a:pt x="514" y="232"/>
                  </a:lnTo>
                  <a:lnTo>
                    <a:pt x="565" y="240"/>
                  </a:lnTo>
                  <a:lnTo>
                    <a:pt x="590" y="232"/>
                  </a:lnTo>
                  <a:lnTo>
                    <a:pt x="565" y="200"/>
                  </a:lnTo>
                  <a:lnTo>
                    <a:pt x="523" y="176"/>
                  </a:lnTo>
                  <a:lnTo>
                    <a:pt x="548" y="144"/>
                  </a:lnTo>
                  <a:lnTo>
                    <a:pt x="548" y="104"/>
                  </a:lnTo>
                  <a:lnTo>
                    <a:pt x="548" y="72"/>
                  </a:lnTo>
                  <a:lnTo>
                    <a:pt x="573" y="64"/>
                  </a:lnTo>
                  <a:lnTo>
                    <a:pt x="582" y="48"/>
                  </a:lnTo>
                  <a:lnTo>
                    <a:pt x="582" y="32"/>
                  </a:lnTo>
                  <a:lnTo>
                    <a:pt x="582" y="16"/>
                  </a:lnTo>
                  <a:lnTo>
                    <a:pt x="531" y="16"/>
                  </a:lnTo>
                  <a:lnTo>
                    <a:pt x="523" y="0"/>
                  </a:lnTo>
                  <a:lnTo>
                    <a:pt x="481" y="8"/>
                  </a:lnTo>
                  <a:lnTo>
                    <a:pt x="455" y="0"/>
                  </a:lnTo>
                  <a:lnTo>
                    <a:pt x="413" y="8"/>
                  </a:lnTo>
                  <a:lnTo>
                    <a:pt x="363" y="24"/>
                  </a:lnTo>
                  <a:lnTo>
                    <a:pt x="321" y="80"/>
                  </a:lnTo>
                  <a:lnTo>
                    <a:pt x="270" y="88"/>
                  </a:lnTo>
                  <a:lnTo>
                    <a:pt x="219" y="88"/>
                  </a:lnTo>
                  <a:lnTo>
                    <a:pt x="194" y="88"/>
                  </a:lnTo>
                  <a:lnTo>
                    <a:pt x="169" y="112"/>
                  </a:lnTo>
                  <a:lnTo>
                    <a:pt x="76" y="112"/>
                  </a:lnTo>
                  <a:lnTo>
                    <a:pt x="43" y="104"/>
                  </a:lnTo>
                  <a:lnTo>
                    <a:pt x="43" y="80"/>
                  </a:lnTo>
                  <a:lnTo>
                    <a:pt x="9" y="64"/>
                  </a:lnTo>
                  <a:lnTo>
                    <a:pt x="0" y="88"/>
                  </a:lnTo>
                  <a:lnTo>
                    <a:pt x="9" y="120"/>
                  </a:lnTo>
                  <a:lnTo>
                    <a:pt x="26" y="152"/>
                  </a:lnTo>
                  <a:lnTo>
                    <a:pt x="68" y="184"/>
                  </a:lnTo>
                  <a:lnTo>
                    <a:pt x="51" y="224"/>
                  </a:lnTo>
                  <a:lnTo>
                    <a:pt x="34" y="232"/>
                  </a:lnTo>
                  <a:lnTo>
                    <a:pt x="34" y="264"/>
                  </a:lnTo>
                  <a:lnTo>
                    <a:pt x="51" y="272"/>
                  </a:lnTo>
                  <a:lnTo>
                    <a:pt x="43" y="304"/>
                  </a:lnTo>
                  <a:lnTo>
                    <a:pt x="51" y="320"/>
                  </a:lnTo>
                  <a:lnTo>
                    <a:pt x="93" y="336"/>
                  </a:lnTo>
                  <a:lnTo>
                    <a:pt x="110" y="368"/>
                  </a:lnTo>
                  <a:lnTo>
                    <a:pt x="110" y="408"/>
                  </a:lnTo>
                  <a:lnTo>
                    <a:pt x="110" y="400"/>
                  </a:lnTo>
                  <a:lnTo>
                    <a:pt x="152" y="400"/>
                  </a:lnTo>
                  <a:lnTo>
                    <a:pt x="194" y="384"/>
                  </a:lnTo>
                  <a:lnTo>
                    <a:pt x="245" y="352"/>
                  </a:lnTo>
                  <a:lnTo>
                    <a:pt x="278" y="368"/>
                  </a:lnTo>
                  <a:lnTo>
                    <a:pt x="312" y="368"/>
                  </a:lnTo>
                  <a:lnTo>
                    <a:pt x="337" y="368"/>
                  </a:lnTo>
                  <a:lnTo>
                    <a:pt x="396" y="352"/>
                  </a:lnTo>
                  <a:lnTo>
                    <a:pt x="430" y="336"/>
                  </a:lnTo>
                  <a:lnTo>
                    <a:pt x="422" y="296"/>
                  </a:lnTo>
                  <a:lnTo>
                    <a:pt x="447" y="296"/>
                  </a:lnTo>
                  <a:lnTo>
                    <a:pt x="455" y="280"/>
                  </a:lnTo>
                  <a:lnTo>
                    <a:pt x="455" y="256"/>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153" name="Freeform 75"/>
            <p:cNvSpPr>
              <a:spLocks/>
            </p:cNvSpPr>
            <p:nvPr/>
          </p:nvSpPr>
          <p:spPr bwMode="auto">
            <a:xfrm>
              <a:off x="4831" y="3488"/>
              <a:ext cx="244" cy="192"/>
            </a:xfrm>
            <a:custGeom>
              <a:avLst/>
              <a:gdLst>
                <a:gd name="T0" fmla="*/ 227 w 244"/>
                <a:gd name="T1" fmla="*/ 32 h 192"/>
                <a:gd name="T2" fmla="*/ 185 w 244"/>
                <a:gd name="T3" fmla="*/ 16 h 192"/>
                <a:gd name="T4" fmla="*/ 177 w 244"/>
                <a:gd name="T5" fmla="*/ 0 h 192"/>
                <a:gd name="T6" fmla="*/ 177 w 244"/>
                <a:gd name="T7" fmla="*/ 0 h 192"/>
                <a:gd name="T8" fmla="*/ 134 w 244"/>
                <a:gd name="T9" fmla="*/ 0 h 192"/>
                <a:gd name="T10" fmla="*/ 75 w 244"/>
                <a:gd name="T11" fmla="*/ 24 h 192"/>
                <a:gd name="T12" fmla="*/ 50 w 244"/>
                <a:gd name="T13" fmla="*/ 32 h 192"/>
                <a:gd name="T14" fmla="*/ 25 w 244"/>
                <a:gd name="T15" fmla="*/ 40 h 192"/>
                <a:gd name="T16" fmla="*/ 16 w 244"/>
                <a:gd name="T17" fmla="*/ 72 h 192"/>
                <a:gd name="T18" fmla="*/ 0 w 244"/>
                <a:gd name="T19" fmla="*/ 64 h 192"/>
                <a:gd name="T20" fmla="*/ 0 w 244"/>
                <a:gd name="T21" fmla="*/ 88 h 192"/>
                <a:gd name="T22" fmla="*/ 8 w 244"/>
                <a:gd name="T23" fmla="*/ 144 h 192"/>
                <a:gd name="T24" fmla="*/ 33 w 244"/>
                <a:gd name="T25" fmla="*/ 176 h 192"/>
                <a:gd name="T26" fmla="*/ 59 w 244"/>
                <a:gd name="T27" fmla="*/ 184 h 192"/>
                <a:gd name="T28" fmla="*/ 67 w 244"/>
                <a:gd name="T29" fmla="*/ 192 h 192"/>
                <a:gd name="T30" fmla="*/ 75 w 244"/>
                <a:gd name="T31" fmla="*/ 192 h 192"/>
                <a:gd name="T32" fmla="*/ 109 w 244"/>
                <a:gd name="T33" fmla="*/ 176 h 192"/>
                <a:gd name="T34" fmla="*/ 134 w 244"/>
                <a:gd name="T35" fmla="*/ 176 h 192"/>
                <a:gd name="T36" fmla="*/ 168 w 244"/>
                <a:gd name="T37" fmla="*/ 136 h 192"/>
                <a:gd name="T38" fmla="*/ 236 w 244"/>
                <a:gd name="T39" fmla="*/ 128 h 192"/>
                <a:gd name="T40" fmla="*/ 244 w 244"/>
                <a:gd name="T41" fmla="*/ 104 h 192"/>
                <a:gd name="T42" fmla="*/ 244 w 244"/>
                <a:gd name="T43" fmla="*/ 64 h 192"/>
                <a:gd name="T44" fmla="*/ 227 w 244"/>
                <a:gd name="T45" fmla="*/ 32 h 19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44" h="192">
                  <a:moveTo>
                    <a:pt x="227" y="32"/>
                  </a:moveTo>
                  <a:lnTo>
                    <a:pt x="185" y="16"/>
                  </a:lnTo>
                  <a:lnTo>
                    <a:pt x="177" y="0"/>
                  </a:lnTo>
                  <a:lnTo>
                    <a:pt x="134" y="0"/>
                  </a:lnTo>
                  <a:lnTo>
                    <a:pt x="75" y="24"/>
                  </a:lnTo>
                  <a:lnTo>
                    <a:pt x="50" y="32"/>
                  </a:lnTo>
                  <a:lnTo>
                    <a:pt x="25" y="40"/>
                  </a:lnTo>
                  <a:lnTo>
                    <a:pt x="16" y="72"/>
                  </a:lnTo>
                  <a:lnTo>
                    <a:pt x="0" y="64"/>
                  </a:lnTo>
                  <a:lnTo>
                    <a:pt x="0" y="88"/>
                  </a:lnTo>
                  <a:lnTo>
                    <a:pt x="8" y="144"/>
                  </a:lnTo>
                  <a:lnTo>
                    <a:pt x="33" y="176"/>
                  </a:lnTo>
                  <a:lnTo>
                    <a:pt x="59" y="184"/>
                  </a:lnTo>
                  <a:lnTo>
                    <a:pt x="67" y="192"/>
                  </a:lnTo>
                  <a:lnTo>
                    <a:pt x="75" y="192"/>
                  </a:lnTo>
                  <a:lnTo>
                    <a:pt x="109" y="176"/>
                  </a:lnTo>
                  <a:lnTo>
                    <a:pt x="134" y="176"/>
                  </a:lnTo>
                  <a:lnTo>
                    <a:pt x="168" y="136"/>
                  </a:lnTo>
                  <a:lnTo>
                    <a:pt x="236" y="128"/>
                  </a:lnTo>
                  <a:lnTo>
                    <a:pt x="244" y="104"/>
                  </a:lnTo>
                  <a:lnTo>
                    <a:pt x="244" y="64"/>
                  </a:lnTo>
                  <a:lnTo>
                    <a:pt x="227" y="32"/>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54" name="Freeform 76"/>
            <p:cNvSpPr>
              <a:spLocks/>
            </p:cNvSpPr>
            <p:nvPr/>
          </p:nvSpPr>
          <p:spPr bwMode="auto">
            <a:xfrm>
              <a:off x="4965" y="3184"/>
              <a:ext cx="590" cy="408"/>
            </a:xfrm>
            <a:custGeom>
              <a:avLst/>
              <a:gdLst>
                <a:gd name="T0" fmla="*/ 455 w 590"/>
                <a:gd name="T1" fmla="*/ 256 h 408"/>
                <a:gd name="T2" fmla="*/ 489 w 590"/>
                <a:gd name="T3" fmla="*/ 248 h 408"/>
                <a:gd name="T4" fmla="*/ 514 w 590"/>
                <a:gd name="T5" fmla="*/ 232 h 408"/>
                <a:gd name="T6" fmla="*/ 565 w 590"/>
                <a:gd name="T7" fmla="*/ 240 h 408"/>
                <a:gd name="T8" fmla="*/ 590 w 590"/>
                <a:gd name="T9" fmla="*/ 232 h 408"/>
                <a:gd name="T10" fmla="*/ 565 w 590"/>
                <a:gd name="T11" fmla="*/ 200 h 408"/>
                <a:gd name="T12" fmla="*/ 523 w 590"/>
                <a:gd name="T13" fmla="*/ 176 h 408"/>
                <a:gd name="T14" fmla="*/ 548 w 590"/>
                <a:gd name="T15" fmla="*/ 144 h 408"/>
                <a:gd name="T16" fmla="*/ 548 w 590"/>
                <a:gd name="T17" fmla="*/ 104 h 408"/>
                <a:gd name="T18" fmla="*/ 548 w 590"/>
                <a:gd name="T19" fmla="*/ 72 h 408"/>
                <a:gd name="T20" fmla="*/ 573 w 590"/>
                <a:gd name="T21" fmla="*/ 64 h 408"/>
                <a:gd name="T22" fmla="*/ 582 w 590"/>
                <a:gd name="T23" fmla="*/ 48 h 408"/>
                <a:gd name="T24" fmla="*/ 582 w 590"/>
                <a:gd name="T25" fmla="*/ 32 h 408"/>
                <a:gd name="T26" fmla="*/ 582 w 590"/>
                <a:gd name="T27" fmla="*/ 16 h 408"/>
                <a:gd name="T28" fmla="*/ 531 w 590"/>
                <a:gd name="T29" fmla="*/ 16 h 408"/>
                <a:gd name="T30" fmla="*/ 523 w 590"/>
                <a:gd name="T31" fmla="*/ 0 h 408"/>
                <a:gd name="T32" fmla="*/ 481 w 590"/>
                <a:gd name="T33" fmla="*/ 8 h 408"/>
                <a:gd name="T34" fmla="*/ 455 w 590"/>
                <a:gd name="T35" fmla="*/ 0 h 408"/>
                <a:gd name="T36" fmla="*/ 413 w 590"/>
                <a:gd name="T37" fmla="*/ 8 h 408"/>
                <a:gd name="T38" fmla="*/ 363 w 590"/>
                <a:gd name="T39" fmla="*/ 24 h 408"/>
                <a:gd name="T40" fmla="*/ 321 w 590"/>
                <a:gd name="T41" fmla="*/ 80 h 408"/>
                <a:gd name="T42" fmla="*/ 270 w 590"/>
                <a:gd name="T43" fmla="*/ 88 h 408"/>
                <a:gd name="T44" fmla="*/ 219 w 590"/>
                <a:gd name="T45" fmla="*/ 88 h 408"/>
                <a:gd name="T46" fmla="*/ 194 w 590"/>
                <a:gd name="T47" fmla="*/ 88 h 408"/>
                <a:gd name="T48" fmla="*/ 169 w 590"/>
                <a:gd name="T49" fmla="*/ 112 h 408"/>
                <a:gd name="T50" fmla="*/ 76 w 590"/>
                <a:gd name="T51" fmla="*/ 112 h 408"/>
                <a:gd name="T52" fmla="*/ 43 w 590"/>
                <a:gd name="T53" fmla="*/ 104 h 408"/>
                <a:gd name="T54" fmla="*/ 43 w 590"/>
                <a:gd name="T55" fmla="*/ 80 h 408"/>
                <a:gd name="T56" fmla="*/ 9 w 590"/>
                <a:gd name="T57" fmla="*/ 64 h 408"/>
                <a:gd name="T58" fmla="*/ 0 w 590"/>
                <a:gd name="T59" fmla="*/ 88 h 408"/>
                <a:gd name="T60" fmla="*/ 9 w 590"/>
                <a:gd name="T61" fmla="*/ 120 h 408"/>
                <a:gd name="T62" fmla="*/ 26 w 590"/>
                <a:gd name="T63" fmla="*/ 152 h 408"/>
                <a:gd name="T64" fmla="*/ 68 w 590"/>
                <a:gd name="T65" fmla="*/ 184 h 408"/>
                <a:gd name="T66" fmla="*/ 51 w 590"/>
                <a:gd name="T67" fmla="*/ 224 h 408"/>
                <a:gd name="T68" fmla="*/ 34 w 590"/>
                <a:gd name="T69" fmla="*/ 232 h 408"/>
                <a:gd name="T70" fmla="*/ 34 w 590"/>
                <a:gd name="T71" fmla="*/ 264 h 408"/>
                <a:gd name="T72" fmla="*/ 51 w 590"/>
                <a:gd name="T73" fmla="*/ 272 h 408"/>
                <a:gd name="T74" fmla="*/ 43 w 590"/>
                <a:gd name="T75" fmla="*/ 304 h 408"/>
                <a:gd name="T76" fmla="*/ 51 w 590"/>
                <a:gd name="T77" fmla="*/ 320 h 408"/>
                <a:gd name="T78" fmla="*/ 93 w 590"/>
                <a:gd name="T79" fmla="*/ 336 h 408"/>
                <a:gd name="T80" fmla="*/ 110 w 590"/>
                <a:gd name="T81" fmla="*/ 368 h 408"/>
                <a:gd name="T82" fmla="*/ 110 w 590"/>
                <a:gd name="T83" fmla="*/ 408 h 408"/>
                <a:gd name="T84" fmla="*/ 110 w 590"/>
                <a:gd name="T85" fmla="*/ 400 h 408"/>
                <a:gd name="T86" fmla="*/ 152 w 590"/>
                <a:gd name="T87" fmla="*/ 400 h 408"/>
                <a:gd name="T88" fmla="*/ 194 w 590"/>
                <a:gd name="T89" fmla="*/ 384 h 408"/>
                <a:gd name="T90" fmla="*/ 245 w 590"/>
                <a:gd name="T91" fmla="*/ 352 h 408"/>
                <a:gd name="T92" fmla="*/ 278 w 590"/>
                <a:gd name="T93" fmla="*/ 368 h 408"/>
                <a:gd name="T94" fmla="*/ 312 w 590"/>
                <a:gd name="T95" fmla="*/ 368 h 408"/>
                <a:gd name="T96" fmla="*/ 337 w 590"/>
                <a:gd name="T97" fmla="*/ 368 h 408"/>
                <a:gd name="T98" fmla="*/ 396 w 590"/>
                <a:gd name="T99" fmla="*/ 352 h 408"/>
                <a:gd name="T100" fmla="*/ 430 w 590"/>
                <a:gd name="T101" fmla="*/ 336 h 408"/>
                <a:gd name="T102" fmla="*/ 422 w 590"/>
                <a:gd name="T103" fmla="*/ 296 h 408"/>
                <a:gd name="T104" fmla="*/ 447 w 590"/>
                <a:gd name="T105" fmla="*/ 296 h 408"/>
                <a:gd name="T106" fmla="*/ 447 w 590"/>
                <a:gd name="T107" fmla="*/ 296 h 408"/>
                <a:gd name="T108" fmla="*/ 455 w 590"/>
                <a:gd name="T109" fmla="*/ 280 h 408"/>
                <a:gd name="T110" fmla="*/ 455 w 590"/>
                <a:gd name="T111" fmla="*/ 256 h 40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90" h="408">
                  <a:moveTo>
                    <a:pt x="455" y="256"/>
                  </a:moveTo>
                  <a:lnTo>
                    <a:pt x="489" y="248"/>
                  </a:lnTo>
                  <a:lnTo>
                    <a:pt x="514" y="232"/>
                  </a:lnTo>
                  <a:lnTo>
                    <a:pt x="565" y="240"/>
                  </a:lnTo>
                  <a:lnTo>
                    <a:pt x="590" y="232"/>
                  </a:lnTo>
                  <a:lnTo>
                    <a:pt x="565" y="200"/>
                  </a:lnTo>
                  <a:lnTo>
                    <a:pt x="523" y="176"/>
                  </a:lnTo>
                  <a:lnTo>
                    <a:pt x="548" y="144"/>
                  </a:lnTo>
                  <a:lnTo>
                    <a:pt x="548" y="104"/>
                  </a:lnTo>
                  <a:lnTo>
                    <a:pt x="548" y="72"/>
                  </a:lnTo>
                  <a:lnTo>
                    <a:pt x="573" y="64"/>
                  </a:lnTo>
                  <a:lnTo>
                    <a:pt x="582" y="48"/>
                  </a:lnTo>
                  <a:lnTo>
                    <a:pt x="582" y="32"/>
                  </a:lnTo>
                  <a:lnTo>
                    <a:pt x="582" y="16"/>
                  </a:lnTo>
                  <a:lnTo>
                    <a:pt x="531" y="16"/>
                  </a:lnTo>
                  <a:lnTo>
                    <a:pt x="523" y="0"/>
                  </a:lnTo>
                  <a:lnTo>
                    <a:pt x="481" y="8"/>
                  </a:lnTo>
                  <a:lnTo>
                    <a:pt x="455" y="0"/>
                  </a:lnTo>
                  <a:lnTo>
                    <a:pt x="413" y="8"/>
                  </a:lnTo>
                  <a:lnTo>
                    <a:pt x="363" y="24"/>
                  </a:lnTo>
                  <a:lnTo>
                    <a:pt x="321" y="80"/>
                  </a:lnTo>
                  <a:lnTo>
                    <a:pt x="270" y="88"/>
                  </a:lnTo>
                  <a:lnTo>
                    <a:pt x="219" y="88"/>
                  </a:lnTo>
                  <a:lnTo>
                    <a:pt x="194" y="88"/>
                  </a:lnTo>
                  <a:lnTo>
                    <a:pt x="169" y="112"/>
                  </a:lnTo>
                  <a:lnTo>
                    <a:pt x="76" y="112"/>
                  </a:lnTo>
                  <a:lnTo>
                    <a:pt x="43" y="104"/>
                  </a:lnTo>
                  <a:lnTo>
                    <a:pt x="43" y="80"/>
                  </a:lnTo>
                  <a:lnTo>
                    <a:pt x="9" y="64"/>
                  </a:lnTo>
                  <a:lnTo>
                    <a:pt x="0" y="88"/>
                  </a:lnTo>
                  <a:lnTo>
                    <a:pt x="9" y="120"/>
                  </a:lnTo>
                  <a:lnTo>
                    <a:pt x="26" y="152"/>
                  </a:lnTo>
                  <a:lnTo>
                    <a:pt x="68" y="184"/>
                  </a:lnTo>
                  <a:lnTo>
                    <a:pt x="51" y="224"/>
                  </a:lnTo>
                  <a:lnTo>
                    <a:pt x="34" y="232"/>
                  </a:lnTo>
                  <a:lnTo>
                    <a:pt x="34" y="264"/>
                  </a:lnTo>
                  <a:lnTo>
                    <a:pt x="51" y="272"/>
                  </a:lnTo>
                  <a:lnTo>
                    <a:pt x="43" y="304"/>
                  </a:lnTo>
                  <a:lnTo>
                    <a:pt x="51" y="320"/>
                  </a:lnTo>
                  <a:lnTo>
                    <a:pt x="93" y="336"/>
                  </a:lnTo>
                  <a:lnTo>
                    <a:pt x="110" y="368"/>
                  </a:lnTo>
                  <a:lnTo>
                    <a:pt x="110" y="408"/>
                  </a:lnTo>
                  <a:lnTo>
                    <a:pt x="110" y="400"/>
                  </a:lnTo>
                  <a:lnTo>
                    <a:pt x="152" y="400"/>
                  </a:lnTo>
                  <a:lnTo>
                    <a:pt x="194" y="384"/>
                  </a:lnTo>
                  <a:lnTo>
                    <a:pt x="245" y="352"/>
                  </a:lnTo>
                  <a:lnTo>
                    <a:pt x="278" y="368"/>
                  </a:lnTo>
                  <a:lnTo>
                    <a:pt x="312" y="368"/>
                  </a:lnTo>
                  <a:lnTo>
                    <a:pt x="337" y="368"/>
                  </a:lnTo>
                  <a:lnTo>
                    <a:pt x="396" y="352"/>
                  </a:lnTo>
                  <a:lnTo>
                    <a:pt x="430" y="336"/>
                  </a:lnTo>
                  <a:lnTo>
                    <a:pt x="422" y="296"/>
                  </a:lnTo>
                  <a:lnTo>
                    <a:pt x="447" y="296"/>
                  </a:lnTo>
                  <a:lnTo>
                    <a:pt x="455" y="280"/>
                  </a:lnTo>
                  <a:lnTo>
                    <a:pt x="455" y="256"/>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56" name="Freeform 78"/>
            <p:cNvSpPr>
              <a:spLocks/>
            </p:cNvSpPr>
            <p:nvPr/>
          </p:nvSpPr>
          <p:spPr bwMode="auto">
            <a:xfrm>
              <a:off x="5404" y="3416"/>
              <a:ext cx="362" cy="616"/>
            </a:xfrm>
            <a:custGeom>
              <a:avLst/>
              <a:gdLst>
                <a:gd name="T0" fmla="*/ 303 w 362"/>
                <a:gd name="T1" fmla="*/ 56 h 616"/>
                <a:gd name="T2" fmla="*/ 219 w 362"/>
                <a:gd name="T3" fmla="*/ 40 h 616"/>
                <a:gd name="T4" fmla="*/ 185 w 362"/>
                <a:gd name="T5" fmla="*/ 24 h 616"/>
                <a:gd name="T6" fmla="*/ 151 w 362"/>
                <a:gd name="T7" fmla="*/ 0 h 616"/>
                <a:gd name="T8" fmla="*/ 126 w 362"/>
                <a:gd name="T9" fmla="*/ 8 h 616"/>
                <a:gd name="T10" fmla="*/ 75 w 362"/>
                <a:gd name="T11" fmla="*/ 0 h 616"/>
                <a:gd name="T12" fmla="*/ 50 w 362"/>
                <a:gd name="T13" fmla="*/ 16 h 616"/>
                <a:gd name="T14" fmla="*/ 16 w 362"/>
                <a:gd name="T15" fmla="*/ 24 h 616"/>
                <a:gd name="T16" fmla="*/ 16 w 362"/>
                <a:gd name="T17" fmla="*/ 48 h 616"/>
                <a:gd name="T18" fmla="*/ 8 w 362"/>
                <a:gd name="T19" fmla="*/ 64 h 616"/>
                <a:gd name="T20" fmla="*/ 33 w 362"/>
                <a:gd name="T21" fmla="*/ 88 h 616"/>
                <a:gd name="T22" fmla="*/ 16 w 362"/>
                <a:gd name="T23" fmla="*/ 136 h 616"/>
                <a:gd name="T24" fmla="*/ 25 w 362"/>
                <a:gd name="T25" fmla="*/ 160 h 616"/>
                <a:gd name="T26" fmla="*/ 0 w 362"/>
                <a:gd name="T27" fmla="*/ 192 h 616"/>
                <a:gd name="T28" fmla="*/ 0 w 362"/>
                <a:gd name="T29" fmla="*/ 200 h 616"/>
                <a:gd name="T30" fmla="*/ 67 w 362"/>
                <a:gd name="T31" fmla="*/ 184 h 616"/>
                <a:gd name="T32" fmla="*/ 42 w 362"/>
                <a:gd name="T33" fmla="*/ 216 h 616"/>
                <a:gd name="T34" fmla="*/ 33 w 362"/>
                <a:gd name="T35" fmla="*/ 256 h 616"/>
                <a:gd name="T36" fmla="*/ 50 w 362"/>
                <a:gd name="T37" fmla="*/ 328 h 616"/>
                <a:gd name="T38" fmla="*/ 118 w 362"/>
                <a:gd name="T39" fmla="*/ 312 h 616"/>
                <a:gd name="T40" fmla="*/ 118 w 362"/>
                <a:gd name="T41" fmla="*/ 352 h 616"/>
                <a:gd name="T42" fmla="*/ 160 w 362"/>
                <a:gd name="T43" fmla="*/ 384 h 616"/>
                <a:gd name="T44" fmla="*/ 151 w 362"/>
                <a:gd name="T45" fmla="*/ 408 h 616"/>
                <a:gd name="T46" fmla="*/ 168 w 362"/>
                <a:gd name="T47" fmla="*/ 432 h 616"/>
                <a:gd name="T48" fmla="*/ 134 w 362"/>
                <a:gd name="T49" fmla="*/ 448 h 616"/>
                <a:gd name="T50" fmla="*/ 101 w 362"/>
                <a:gd name="T51" fmla="*/ 440 h 616"/>
                <a:gd name="T52" fmla="*/ 101 w 362"/>
                <a:gd name="T53" fmla="*/ 472 h 616"/>
                <a:gd name="T54" fmla="*/ 126 w 362"/>
                <a:gd name="T55" fmla="*/ 496 h 616"/>
                <a:gd name="T56" fmla="*/ 151 w 362"/>
                <a:gd name="T57" fmla="*/ 480 h 616"/>
                <a:gd name="T58" fmla="*/ 168 w 362"/>
                <a:gd name="T59" fmla="*/ 480 h 616"/>
                <a:gd name="T60" fmla="*/ 185 w 362"/>
                <a:gd name="T61" fmla="*/ 488 h 616"/>
                <a:gd name="T62" fmla="*/ 219 w 362"/>
                <a:gd name="T63" fmla="*/ 504 h 616"/>
                <a:gd name="T64" fmla="*/ 227 w 362"/>
                <a:gd name="T65" fmla="*/ 528 h 616"/>
                <a:gd name="T66" fmla="*/ 235 w 362"/>
                <a:gd name="T67" fmla="*/ 560 h 616"/>
                <a:gd name="T68" fmla="*/ 269 w 362"/>
                <a:gd name="T69" fmla="*/ 576 h 616"/>
                <a:gd name="T70" fmla="*/ 244 w 362"/>
                <a:gd name="T71" fmla="*/ 592 h 616"/>
                <a:gd name="T72" fmla="*/ 244 w 362"/>
                <a:gd name="T73" fmla="*/ 600 h 616"/>
                <a:gd name="T74" fmla="*/ 261 w 362"/>
                <a:gd name="T75" fmla="*/ 600 h 616"/>
                <a:gd name="T76" fmla="*/ 345 w 362"/>
                <a:gd name="T77" fmla="*/ 584 h 616"/>
                <a:gd name="T78" fmla="*/ 337 w 362"/>
                <a:gd name="T79" fmla="*/ 616 h 616"/>
                <a:gd name="T80" fmla="*/ 362 w 362"/>
                <a:gd name="T81" fmla="*/ 600 h 616"/>
                <a:gd name="T82" fmla="*/ 354 w 362"/>
                <a:gd name="T83" fmla="*/ 50 h 616"/>
                <a:gd name="T84" fmla="*/ 303 w 362"/>
                <a:gd name="T85" fmla="*/ 56 h 616"/>
                <a:gd name="T86" fmla="*/ 303 w 362"/>
                <a:gd name="T87" fmla="*/ 56 h 61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62" h="616">
                  <a:moveTo>
                    <a:pt x="303" y="56"/>
                  </a:moveTo>
                  <a:lnTo>
                    <a:pt x="219" y="40"/>
                  </a:lnTo>
                  <a:lnTo>
                    <a:pt x="185" y="24"/>
                  </a:lnTo>
                  <a:lnTo>
                    <a:pt x="151" y="0"/>
                  </a:lnTo>
                  <a:lnTo>
                    <a:pt x="126" y="8"/>
                  </a:lnTo>
                  <a:lnTo>
                    <a:pt x="75" y="0"/>
                  </a:lnTo>
                  <a:lnTo>
                    <a:pt x="50" y="16"/>
                  </a:lnTo>
                  <a:lnTo>
                    <a:pt x="16" y="24"/>
                  </a:lnTo>
                  <a:lnTo>
                    <a:pt x="16" y="48"/>
                  </a:lnTo>
                  <a:lnTo>
                    <a:pt x="8" y="64"/>
                  </a:lnTo>
                  <a:lnTo>
                    <a:pt x="33" y="88"/>
                  </a:lnTo>
                  <a:lnTo>
                    <a:pt x="16" y="136"/>
                  </a:lnTo>
                  <a:lnTo>
                    <a:pt x="25" y="160"/>
                  </a:lnTo>
                  <a:lnTo>
                    <a:pt x="0" y="192"/>
                  </a:lnTo>
                  <a:lnTo>
                    <a:pt x="0" y="200"/>
                  </a:lnTo>
                  <a:lnTo>
                    <a:pt x="67" y="184"/>
                  </a:lnTo>
                  <a:lnTo>
                    <a:pt x="42" y="216"/>
                  </a:lnTo>
                  <a:lnTo>
                    <a:pt x="33" y="256"/>
                  </a:lnTo>
                  <a:lnTo>
                    <a:pt x="50" y="328"/>
                  </a:lnTo>
                  <a:lnTo>
                    <a:pt x="118" y="312"/>
                  </a:lnTo>
                  <a:lnTo>
                    <a:pt x="118" y="352"/>
                  </a:lnTo>
                  <a:lnTo>
                    <a:pt x="160" y="384"/>
                  </a:lnTo>
                  <a:lnTo>
                    <a:pt x="151" y="408"/>
                  </a:lnTo>
                  <a:lnTo>
                    <a:pt x="168" y="432"/>
                  </a:lnTo>
                  <a:lnTo>
                    <a:pt x="134" y="448"/>
                  </a:lnTo>
                  <a:lnTo>
                    <a:pt x="101" y="440"/>
                  </a:lnTo>
                  <a:lnTo>
                    <a:pt x="101" y="472"/>
                  </a:lnTo>
                  <a:lnTo>
                    <a:pt x="126" y="496"/>
                  </a:lnTo>
                  <a:lnTo>
                    <a:pt x="151" y="480"/>
                  </a:lnTo>
                  <a:lnTo>
                    <a:pt x="168" y="480"/>
                  </a:lnTo>
                  <a:lnTo>
                    <a:pt x="185" y="488"/>
                  </a:lnTo>
                  <a:lnTo>
                    <a:pt x="219" y="504"/>
                  </a:lnTo>
                  <a:lnTo>
                    <a:pt x="227" y="528"/>
                  </a:lnTo>
                  <a:lnTo>
                    <a:pt x="235" y="560"/>
                  </a:lnTo>
                  <a:lnTo>
                    <a:pt x="269" y="576"/>
                  </a:lnTo>
                  <a:lnTo>
                    <a:pt x="244" y="592"/>
                  </a:lnTo>
                  <a:lnTo>
                    <a:pt x="244" y="600"/>
                  </a:lnTo>
                  <a:lnTo>
                    <a:pt x="261" y="600"/>
                  </a:lnTo>
                  <a:lnTo>
                    <a:pt x="345" y="584"/>
                  </a:lnTo>
                  <a:lnTo>
                    <a:pt x="337" y="616"/>
                  </a:lnTo>
                  <a:lnTo>
                    <a:pt x="362" y="600"/>
                  </a:lnTo>
                  <a:lnTo>
                    <a:pt x="354" y="50"/>
                  </a:lnTo>
                  <a:lnTo>
                    <a:pt x="303" y="56"/>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57" name="Freeform 79"/>
            <p:cNvSpPr>
              <a:spLocks/>
            </p:cNvSpPr>
            <p:nvPr/>
          </p:nvSpPr>
          <p:spPr bwMode="auto">
            <a:xfrm>
              <a:off x="5446" y="3496"/>
              <a:ext cx="308" cy="184"/>
            </a:xfrm>
            <a:custGeom>
              <a:avLst/>
              <a:gdLst>
                <a:gd name="T0" fmla="*/ 244 w 308"/>
                <a:gd name="T1" fmla="*/ 56 h 184"/>
                <a:gd name="T2" fmla="*/ 278 w 308"/>
                <a:gd name="T3" fmla="*/ 72 h 184"/>
                <a:gd name="T4" fmla="*/ 244 w 308"/>
                <a:gd name="T5" fmla="*/ 88 h 184"/>
                <a:gd name="T6" fmla="*/ 202 w 308"/>
                <a:gd name="T7" fmla="*/ 88 h 184"/>
                <a:gd name="T8" fmla="*/ 134 w 308"/>
                <a:gd name="T9" fmla="*/ 120 h 184"/>
                <a:gd name="T10" fmla="*/ 109 w 308"/>
                <a:gd name="T11" fmla="*/ 120 h 184"/>
                <a:gd name="T12" fmla="*/ 92 w 308"/>
                <a:gd name="T13" fmla="*/ 120 h 184"/>
                <a:gd name="T14" fmla="*/ 50 w 308"/>
                <a:gd name="T15" fmla="*/ 128 h 184"/>
                <a:gd name="T16" fmla="*/ 25 w 308"/>
                <a:gd name="T17" fmla="*/ 152 h 184"/>
                <a:gd name="T18" fmla="*/ 0 w 308"/>
                <a:gd name="T19" fmla="*/ 184 h 184"/>
                <a:gd name="T20" fmla="*/ 0 w 308"/>
                <a:gd name="T21" fmla="*/ 168 h 184"/>
                <a:gd name="T22" fmla="*/ 17 w 308"/>
                <a:gd name="T23" fmla="*/ 152 h 184"/>
                <a:gd name="T24" fmla="*/ 42 w 308"/>
                <a:gd name="T25" fmla="*/ 120 h 184"/>
                <a:gd name="T26" fmla="*/ 84 w 308"/>
                <a:gd name="T27" fmla="*/ 88 h 184"/>
                <a:gd name="T28" fmla="*/ 92 w 308"/>
                <a:gd name="T29" fmla="*/ 40 h 184"/>
                <a:gd name="T30" fmla="*/ 143 w 308"/>
                <a:gd name="T31" fmla="*/ 24 h 184"/>
                <a:gd name="T32" fmla="*/ 193 w 308"/>
                <a:gd name="T33" fmla="*/ 16 h 184"/>
                <a:gd name="T34" fmla="*/ 244 w 308"/>
                <a:gd name="T35" fmla="*/ 0 h 184"/>
                <a:gd name="T36" fmla="*/ 252 w 308"/>
                <a:gd name="T37" fmla="*/ 0 h 184"/>
                <a:gd name="T38" fmla="*/ 261 w 308"/>
                <a:gd name="T39" fmla="*/ 16 h 184"/>
                <a:gd name="T40" fmla="*/ 303 w 308"/>
                <a:gd name="T41" fmla="*/ 24 h 184"/>
                <a:gd name="T42" fmla="*/ 308 w 308"/>
                <a:gd name="T43" fmla="*/ 24 h 184"/>
                <a:gd name="T44" fmla="*/ 286 w 308"/>
                <a:gd name="T45" fmla="*/ 32 h 184"/>
                <a:gd name="T46" fmla="*/ 244 w 308"/>
                <a:gd name="T47" fmla="*/ 56 h 184"/>
                <a:gd name="T48" fmla="*/ 244 w 308"/>
                <a:gd name="T49" fmla="*/ 56 h 18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08" h="184">
                  <a:moveTo>
                    <a:pt x="244" y="56"/>
                  </a:moveTo>
                  <a:lnTo>
                    <a:pt x="278" y="72"/>
                  </a:lnTo>
                  <a:lnTo>
                    <a:pt x="244" y="88"/>
                  </a:lnTo>
                  <a:lnTo>
                    <a:pt x="202" y="88"/>
                  </a:lnTo>
                  <a:lnTo>
                    <a:pt x="134" y="120"/>
                  </a:lnTo>
                  <a:lnTo>
                    <a:pt x="109" y="120"/>
                  </a:lnTo>
                  <a:lnTo>
                    <a:pt x="92" y="120"/>
                  </a:lnTo>
                  <a:lnTo>
                    <a:pt x="50" y="128"/>
                  </a:lnTo>
                  <a:lnTo>
                    <a:pt x="25" y="152"/>
                  </a:lnTo>
                  <a:lnTo>
                    <a:pt x="0" y="184"/>
                  </a:lnTo>
                  <a:lnTo>
                    <a:pt x="0" y="168"/>
                  </a:lnTo>
                  <a:lnTo>
                    <a:pt x="17" y="152"/>
                  </a:lnTo>
                  <a:lnTo>
                    <a:pt x="42" y="120"/>
                  </a:lnTo>
                  <a:lnTo>
                    <a:pt x="84" y="88"/>
                  </a:lnTo>
                  <a:lnTo>
                    <a:pt x="92" y="40"/>
                  </a:lnTo>
                  <a:lnTo>
                    <a:pt x="143" y="24"/>
                  </a:lnTo>
                  <a:lnTo>
                    <a:pt x="193" y="16"/>
                  </a:lnTo>
                  <a:lnTo>
                    <a:pt x="244" y="0"/>
                  </a:lnTo>
                  <a:lnTo>
                    <a:pt x="252" y="0"/>
                  </a:lnTo>
                  <a:lnTo>
                    <a:pt x="261" y="16"/>
                  </a:lnTo>
                  <a:lnTo>
                    <a:pt x="303" y="24"/>
                  </a:lnTo>
                  <a:lnTo>
                    <a:pt x="308" y="24"/>
                  </a:lnTo>
                  <a:lnTo>
                    <a:pt x="286" y="32"/>
                  </a:lnTo>
                  <a:lnTo>
                    <a:pt x="244" y="56"/>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58" name="Freeform 80"/>
            <p:cNvSpPr>
              <a:spLocks/>
            </p:cNvSpPr>
            <p:nvPr/>
          </p:nvSpPr>
          <p:spPr bwMode="auto">
            <a:xfrm>
              <a:off x="4721" y="2704"/>
              <a:ext cx="893" cy="592"/>
            </a:xfrm>
            <a:custGeom>
              <a:avLst/>
              <a:gdLst>
                <a:gd name="T0" fmla="*/ 784 w 893"/>
                <a:gd name="T1" fmla="*/ 312 h 592"/>
                <a:gd name="T2" fmla="*/ 725 w 893"/>
                <a:gd name="T3" fmla="*/ 280 h 592"/>
                <a:gd name="T4" fmla="*/ 708 w 893"/>
                <a:gd name="T5" fmla="*/ 208 h 592"/>
                <a:gd name="T6" fmla="*/ 708 w 893"/>
                <a:gd name="T7" fmla="*/ 168 h 592"/>
                <a:gd name="T8" fmla="*/ 666 w 893"/>
                <a:gd name="T9" fmla="*/ 120 h 592"/>
                <a:gd name="T10" fmla="*/ 632 w 893"/>
                <a:gd name="T11" fmla="*/ 96 h 592"/>
                <a:gd name="T12" fmla="*/ 581 w 893"/>
                <a:gd name="T13" fmla="*/ 56 h 592"/>
                <a:gd name="T14" fmla="*/ 548 w 893"/>
                <a:gd name="T15" fmla="*/ 16 h 592"/>
                <a:gd name="T16" fmla="*/ 506 w 893"/>
                <a:gd name="T17" fmla="*/ 0 h 592"/>
                <a:gd name="T18" fmla="*/ 472 w 893"/>
                <a:gd name="T19" fmla="*/ 48 h 592"/>
                <a:gd name="T20" fmla="*/ 396 w 893"/>
                <a:gd name="T21" fmla="*/ 72 h 592"/>
                <a:gd name="T22" fmla="*/ 371 w 893"/>
                <a:gd name="T23" fmla="*/ 96 h 592"/>
                <a:gd name="T24" fmla="*/ 337 w 893"/>
                <a:gd name="T25" fmla="*/ 80 h 592"/>
                <a:gd name="T26" fmla="*/ 287 w 893"/>
                <a:gd name="T27" fmla="*/ 88 h 592"/>
                <a:gd name="T28" fmla="*/ 253 w 893"/>
                <a:gd name="T29" fmla="*/ 88 h 592"/>
                <a:gd name="T30" fmla="*/ 219 w 893"/>
                <a:gd name="T31" fmla="*/ 80 h 592"/>
                <a:gd name="T32" fmla="*/ 185 w 893"/>
                <a:gd name="T33" fmla="*/ 104 h 592"/>
                <a:gd name="T34" fmla="*/ 160 w 893"/>
                <a:gd name="T35" fmla="*/ 128 h 592"/>
                <a:gd name="T36" fmla="*/ 135 w 893"/>
                <a:gd name="T37" fmla="*/ 168 h 592"/>
                <a:gd name="T38" fmla="*/ 110 w 893"/>
                <a:gd name="T39" fmla="*/ 224 h 592"/>
                <a:gd name="T40" fmla="*/ 84 w 893"/>
                <a:gd name="T41" fmla="*/ 256 h 592"/>
                <a:gd name="T42" fmla="*/ 76 w 893"/>
                <a:gd name="T43" fmla="*/ 280 h 592"/>
                <a:gd name="T44" fmla="*/ 67 w 893"/>
                <a:gd name="T45" fmla="*/ 320 h 592"/>
                <a:gd name="T46" fmla="*/ 51 w 893"/>
                <a:gd name="T47" fmla="*/ 328 h 592"/>
                <a:gd name="T48" fmla="*/ 25 w 893"/>
                <a:gd name="T49" fmla="*/ 344 h 592"/>
                <a:gd name="T50" fmla="*/ 0 w 893"/>
                <a:gd name="T51" fmla="*/ 352 h 592"/>
                <a:gd name="T52" fmla="*/ 17 w 893"/>
                <a:gd name="T53" fmla="*/ 368 h 592"/>
                <a:gd name="T54" fmla="*/ 51 w 893"/>
                <a:gd name="T55" fmla="*/ 392 h 592"/>
                <a:gd name="T56" fmla="*/ 59 w 893"/>
                <a:gd name="T57" fmla="*/ 416 h 592"/>
                <a:gd name="T58" fmla="*/ 93 w 893"/>
                <a:gd name="T59" fmla="*/ 440 h 592"/>
                <a:gd name="T60" fmla="*/ 135 w 893"/>
                <a:gd name="T61" fmla="*/ 456 h 592"/>
                <a:gd name="T62" fmla="*/ 118 w 893"/>
                <a:gd name="T63" fmla="*/ 488 h 592"/>
                <a:gd name="T64" fmla="*/ 160 w 893"/>
                <a:gd name="T65" fmla="*/ 496 h 592"/>
                <a:gd name="T66" fmla="*/ 202 w 893"/>
                <a:gd name="T67" fmla="*/ 512 h 592"/>
                <a:gd name="T68" fmla="*/ 244 w 893"/>
                <a:gd name="T69" fmla="*/ 488 h 592"/>
                <a:gd name="T70" fmla="*/ 244 w 893"/>
                <a:gd name="T71" fmla="*/ 528 h 592"/>
                <a:gd name="T72" fmla="*/ 261 w 893"/>
                <a:gd name="T73" fmla="*/ 536 h 592"/>
                <a:gd name="T74" fmla="*/ 253 w 893"/>
                <a:gd name="T75" fmla="*/ 544 h 592"/>
                <a:gd name="T76" fmla="*/ 287 w 893"/>
                <a:gd name="T77" fmla="*/ 560 h 592"/>
                <a:gd name="T78" fmla="*/ 287 w 893"/>
                <a:gd name="T79" fmla="*/ 584 h 592"/>
                <a:gd name="T80" fmla="*/ 320 w 893"/>
                <a:gd name="T81" fmla="*/ 592 h 592"/>
                <a:gd name="T82" fmla="*/ 413 w 893"/>
                <a:gd name="T83" fmla="*/ 592 h 592"/>
                <a:gd name="T84" fmla="*/ 438 w 893"/>
                <a:gd name="T85" fmla="*/ 568 h 592"/>
                <a:gd name="T86" fmla="*/ 463 w 893"/>
                <a:gd name="T87" fmla="*/ 568 h 592"/>
                <a:gd name="T88" fmla="*/ 514 w 893"/>
                <a:gd name="T89" fmla="*/ 568 h 592"/>
                <a:gd name="T90" fmla="*/ 565 w 893"/>
                <a:gd name="T91" fmla="*/ 560 h 592"/>
                <a:gd name="T92" fmla="*/ 607 w 893"/>
                <a:gd name="T93" fmla="*/ 504 h 592"/>
                <a:gd name="T94" fmla="*/ 657 w 893"/>
                <a:gd name="T95" fmla="*/ 488 h 592"/>
                <a:gd name="T96" fmla="*/ 699 w 893"/>
                <a:gd name="T97" fmla="*/ 480 h 592"/>
                <a:gd name="T98" fmla="*/ 725 w 893"/>
                <a:gd name="T99" fmla="*/ 488 h 592"/>
                <a:gd name="T100" fmla="*/ 767 w 893"/>
                <a:gd name="T101" fmla="*/ 480 h 592"/>
                <a:gd name="T102" fmla="*/ 775 w 893"/>
                <a:gd name="T103" fmla="*/ 496 h 592"/>
                <a:gd name="T104" fmla="*/ 826 w 893"/>
                <a:gd name="T105" fmla="*/ 496 h 592"/>
                <a:gd name="T106" fmla="*/ 834 w 893"/>
                <a:gd name="T107" fmla="*/ 416 h 592"/>
                <a:gd name="T108" fmla="*/ 851 w 893"/>
                <a:gd name="T109" fmla="*/ 376 h 592"/>
                <a:gd name="T110" fmla="*/ 885 w 893"/>
                <a:gd name="T111" fmla="*/ 336 h 592"/>
                <a:gd name="T112" fmla="*/ 893 w 893"/>
                <a:gd name="T113" fmla="*/ 312 h 592"/>
                <a:gd name="T114" fmla="*/ 876 w 893"/>
                <a:gd name="T115" fmla="*/ 288 h 592"/>
                <a:gd name="T116" fmla="*/ 834 w 893"/>
                <a:gd name="T117" fmla="*/ 288 h 592"/>
                <a:gd name="T118" fmla="*/ 784 w 893"/>
                <a:gd name="T119" fmla="*/ 312 h 59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893" h="592">
                  <a:moveTo>
                    <a:pt x="784" y="312"/>
                  </a:moveTo>
                  <a:lnTo>
                    <a:pt x="725" y="280"/>
                  </a:lnTo>
                  <a:lnTo>
                    <a:pt x="708" y="208"/>
                  </a:lnTo>
                  <a:lnTo>
                    <a:pt x="708" y="168"/>
                  </a:lnTo>
                  <a:lnTo>
                    <a:pt x="666" y="120"/>
                  </a:lnTo>
                  <a:lnTo>
                    <a:pt x="632" y="96"/>
                  </a:lnTo>
                  <a:lnTo>
                    <a:pt x="581" y="56"/>
                  </a:lnTo>
                  <a:lnTo>
                    <a:pt x="548" y="16"/>
                  </a:lnTo>
                  <a:lnTo>
                    <a:pt x="506" y="0"/>
                  </a:lnTo>
                  <a:lnTo>
                    <a:pt x="472" y="48"/>
                  </a:lnTo>
                  <a:lnTo>
                    <a:pt x="396" y="72"/>
                  </a:lnTo>
                  <a:lnTo>
                    <a:pt x="371" y="96"/>
                  </a:lnTo>
                  <a:lnTo>
                    <a:pt x="337" y="80"/>
                  </a:lnTo>
                  <a:lnTo>
                    <a:pt x="287" y="88"/>
                  </a:lnTo>
                  <a:lnTo>
                    <a:pt x="253" y="88"/>
                  </a:lnTo>
                  <a:lnTo>
                    <a:pt x="219" y="80"/>
                  </a:lnTo>
                  <a:lnTo>
                    <a:pt x="185" y="104"/>
                  </a:lnTo>
                  <a:lnTo>
                    <a:pt x="160" y="128"/>
                  </a:lnTo>
                  <a:lnTo>
                    <a:pt x="135" y="168"/>
                  </a:lnTo>
                  <a:lnTo>
                    <a:pt x="110" y="224"/>
                  </a:lnTo>
                  <a:lnTo>
                    <a:pt x="84" y="256"/>
                  </a:lnTo>
                  <a:lnTo>
                    <a:pt x="76" y="280"/>
                  </a:lnTo>
                  <a:lnTo>
                    <a:pt x="67" y="320"/>
                  </a:lnTo>
                  <a:lnTo>
                    <a:pt x="51" y="328"/>
                  </a:lnTo>
                  <a:lnTo>
                    <a:pt x="25" y="344"/>
                  </a:lnTo>
                  <a:lnTo>
                    <a:pt x="0" y="352"/>
                  </a:lnTo>
                  <a:lnTo>
                    <a:pt x="17" y="368"/>
                  </a:lnTo>
                  <a:lnTo>
                    <a:pt x="51" y="392"/>
                  </a:lnTo>
                  <a:lnTo>
                    <a:pt x="59" y="416"/>
                  </a:lnTo>
                  <a:lnTo>
                    <a:pt x="93" y="440"/>
                  </a:lnTo>
                  <a:lnTo>
                    <a:pt x="135" y="456"/>
                  </a:lnTo>
                  <a:lnTo>
                    <a:pt x="118" y="488"/>
                  </a:lnTo>
                  <a:lnTo>
                    <a:pt x="160" y="496"/>
                  </a:lnTo>
                  <a:lnTo>
                    <a:pt x="202" y="512"/>
                  </a:lnTo>
                  <a:lnTo>
                    <a:pt x="244" y="488"/>
                  </a:lnTo>
                  <a:lnTo>
                    <a:pt x="244" y="528"/>
                  </a:lnTo>
                  <a:lnTo>
                    <a:pt x="261" y="536"/>
                  </a:lnTo>
                  <a:lnTo>
                    <a:pt x="253" y="544"/>
                  </a:lnTo>
                  <a:lnTo>
                    <a:pt x="287" y="560"/>
                  </a:lnTo>
                  <a:lnTo>
                    <a:pt x="287" y="584"/>
                  </a:lnTo>
                  <a:lnTo>
                    <a:pt x="320" y="592"/>
                  </a:lnTo>
                  <a:lnTo>
                    <a:pt x="413" y="592"/>
                  </a:lnTo>
                  <a:lnTo>
                    <a:pt x="438" y="568"/>
                  </a:lnTo>
                  <a:lnTo>
                    <a:pt x="463" y="568"/>
                  </a:lnTo>
                  <a:lnTo>
                    <a:pt x="514" y="568"/>
                  </a:lnTo>
                  <a:lnTo>
                    <a:pt x="565" y="560"/>
                  </a:lnTo>
                  <a:lnTo>
                    <a:pt x="607" y="504"/>
                  </a:lnTo>
                  <a:lnTo>
                    <a:pt x="657" y="488"/>
                  </a:lnTo>
                  <a:lnTo>
                    <a:pt x="699" y="480"/>
                  </a:lnTo>
                  <a:lnTo>
                    <a:pt x="725" y="488"/>
                  </a:lnTo>
                  <a:lnTo>
                    <a:pt x="767" y="480"/>
                  </a:lnTo>
                  <a:lnTo>
                    <a:pt x="775" y="496"/>
                  </a:lnTo>
                  <a:lnTo>
                    <a:pt x="826" y="496"/>
                  </a:lnTo>
                  <a:lnTo>
                    <a:pt x="834" y="416"/>
                  </a:lnTo>
                  <a:lnTo>
                    <a:pt x="851" y="376"/>
                  </a:lnTo>
                  <a:lnTo>
                    <a:pt x="885" y="336"/>
                  </a:lnTo>
                  <a:lnTo>
                    <a:pt x="893" y="312"/>
                  </a:lnTo>
                  <a:lnTo>
                    <a:pt x="876" y="288"/>
                  </a:lnTo>
                  <a:lnTo>
                    <a:pt x="834" y="288"/>
                  </a:lnTo>
                  <a:lnTo>
                    <a:pt x="784" y="312"/>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160" name="Freeform 82"/>
            <p:cNvSpPr>
              <a:spLocks/>
            </p:cNvSpPr>
            <p:nvPr/>
          </p:nvSpPr>
          <p:spPr bwMode="auto">
            <a:xfrm>
              <a:off x="4721" y="2704"/>
              <a:ext cx="893" cy="592"/>
            </a:xfrm>
            <a:custGeom>
              <a:avLst/>
              <a:gdLst>
                <a:gd name="T0" fmla="*/ 784 w 893"/>
                <a:gd name="T1" fmla="*/ 312 h 592"/>
                <a:gd name="T2" fmla="*/ 725 w 893"/>
                <a:gd name="T3" fmla="*/ 280 h 592"/>
                <a:gd name="T4" fmla="*/ 708 w 893"/>
                <a:gd name="T5" fmla="*/ 208 h 592"/>
                <a:gd name="T6" fmla="*/ 708 w 893"/>
                <a:gd name="T7" fmla="*/ 168 h 592"/>
                <a:gd name="T8" fmla="*/ 666 w 893"/>
                <a:gd name="T9" fmla="*/ 120 h 592"/>
                <a:gd name="T10" fmla="*/ 632 w 893"/>
                <a:gd name="T11" fmla="*/ 96 h 592"/>
                <a:gd name="T12" fmla="*/ 581 w 893"/>
                <a:gd name="T13" fmla="*/ 56 h 592"/>
                <a:gd name="T14" fmla="*/ 548 w 893"/>
                <a:gd name="T15" fmla="*/ 16 h 592"/>
                <a:gd name="T16" fmla="*/ 506 w 893"/>
                <a:gd name="T17" fmla="*/ 0 h 592"/>
                <a:gd name="T18" fmla="*/ 472 w 893"/>
                <a:gd name="T19" fmla="*/ 48 h 592"/>
                <a:gd name="T20" fmla="*/ 396 w 893"/>
                <a:gd name="T21" fmla="*/ 72 h 592"/>
                <a:gd name="T22" fmla="*/ 371 w 893"/>
                <a:gd name="T23" fmla="*/ 96 h 592"/>
                <a:gd name="T24" fmla="*/ 337 w 893"/>
                <a:gd name="T25" fmla="*/ 80 h 592"/>
                <a:gd name="T26" fmla="*/ 287 w 893"/>
                <a:gd name="T27" fmla="*/ 88 h 592"/>
                <a:gd name="T28" fmla="*/ 253 w 893"/>
                <a:gd name="T29" fmla="*/ 88 h 592"/>
                <a:gd name="T30" fmla="*/ 219 w 893"/>
                <a:gd name="T31" fmla="*/ 80 h 592"/>
                <a:gd name="T32" fmla="*/ 185 w 893"/>
                <a:gd name="T33" fmla="*/ 104 h 592"/>
                <a:gd name="T34" fmla="*/ 185 w 893"/>
                <a:gd name="T35" fmla="*/ 104 h 592"/>
                <a:gd name="T36" fmla="*/ 160 w 893"/>
                <a:gd name="T37" fmla="*/ 128 h 592"/>
                <a:gd name="T38" fmla="*/ 135 w 893"/>
                <a:gd name="T39" fmla="*/ 168 h 592"/>
                <a:gd name="T40" fmla="*/ 110 w 893"/>
                <a:gd name="T41" fmla="*/ 224 h 592"/>
                <a:gd name="T42" fmla="*/ 84 w 893"/>
                <a:gd name="T43" fmla="*/ 256 h 592"/>
                <a:gd name="T44" fmla="*/ 76 w 893"/>
                <a:gd name="T45" fmla="*/ 280 h 592"/>
                <a:gd name="T46" fmla="*/ 67 w 893"/>
                <a:gd name="T47" fmla="*/ 320 h 592"/>
                <a:gd name="T48" fmla="*/ 51 w 893"/>
                <a:gd name="T49" fmla="*/ 328 h 592"/>
                <a:gd name="T50" fmla="*/ 25 w 893"/>
                <a:gd name="T51" fmla="*/ 344 h 592"/>
                <a:gd name="T52" fmla="*/ 0 w 893"/>
                <a:gd name="T53" fmla="*/ 352 h 592"/>
                <a:gd name="T54" fmla="*/ 17 w 893"/>
                <a:gd name="T55" fmla="*/ 368 h 592"/>
                <a:gd name="T56" fmla="*/ 51 w 893"/>
                <a:gd name="T57" fmla="*/ 392 h 592"/>
                <a:gd name="T58" fmla="*/ 59 w 893"/>
                <a:gd name="T59" fmla="*/ 416 h 592"/>
                <a:gd name="T60" fmla="*/ 93 w 893"/>
                <a:gd name="T61" fmla="*/ 440 h 592"/>
                <a:gd name="T62" fmla="*/ 135 w 893"/>
                <a:gd name="T63" fmla="*/ 456 h 592"/>
                <a:gd name="T64" fmla="*/ 118 w 893"/>
                <a:gd name="T65" fmla="*/ 488 h 592"/>
                <a:gd name="T66" fmla="*/ 160 w 893"/>
                <a:gd name="T67" fmla="*/ 496 h 592"/>
                <a:gd name="T68" fmla="*/ 202 w 893"/>
                <a:gd name="T69" fmla="*/ 512 h 592"/>
                <a:gd name="T70" fmla="*/ 244 w 893"/>
                <a:gd name="T71" fmla="*/ 488 h 592"/>
                <a:gd name="T72" fmla="*/ 244 w 893"/>
                <a:gd name="T73" fmla="*/ 528 h 592"/>
                <a:gd name="T74" fmla="*/ 261 w 893"/>
                <a:gd name="T75" fmla="*/ 536 h 592"/>
                <a:gd name="T76" fmla="*/ 253 w 893"/>
                <a:gd name="T77" fmla="*/ 544 h 592"/>
                <a:gd name="T78" fmla="*/ 287 w 893"/>
                <a:gd name="T79" fmla="*/ 560 h 592"/>
                <a:gd name="T80" fmla="*/ 287 w 893"/>
                <a:gd name="T81" fmla="*/ 584 h 592"/>
                <a:gd name="T82" fmla="*/ 320 w 893"/>
                <a:gd name="T83" fmla="*/ 592 h 592"/>
                <a:gd name="T84" fmla="*/ 413 w 893"/>
                <a:gd name="T85" fmla="*/ 592 h 592"/>
                <a:gd name="T86" fmla="*/ 438 w 893"/>
                <a:gd name="T87" fmla="*/ 568 h 592"/>
                <a:gd name="T88" fmla="*/ 463 w 893"/>
                <a:gd name="T89" fmla="*/ 568 h 592"/>
                <a:gd name="T90" fmla="*/ 514 w 893"/>
                <a:gd name="T91" fmla="*/ 568 h 592"/>
                <a:gd name="T92" fmla="*/ 565 w 893"/>
                <a:gd name="T93" fmla="*/ 560 h 592"/>
                <a:gd name="T94" fmla="*/ 607 w 893"/>
                <a:gd name="T95" fmla="*/ 504 h 592"/>
                <a:gd name="T96" fmla="*/ 657 w 893"/>
                <a:gd name="T97" fmla="*/ 488 h 592"/>
                <a:gd name="T98" fmla="*/ 699 w 893"/>
                <a:gd name="T99" fmla="*/ 480 h 592"/>
                <a:gd name="T100" fmla="*/ 725 w 893"/>
                <a:gd name="T101" fmla="*/ 488 h 592"/>
                <a:gd name="T102" fmla="*/ 767 w 893"/>
                <a:gd name="T103" fmla="*/ 480 h 592"/>
                <a:gd name="T104" fmla="*/ 775 w 893"/>
                <a:gd name="T105" fmla="*/ 496 h 592"/>
                <a:gd name="T106" fmla="*/ 826 w 893"/>
                <a:gd name="T107" fmla="*/ 496 h 592"/>
                <a:gd name="T108" fmla="*/ 834 w 893"/>
                <a:gd name="T109" fmla="*/ 416 h 592"/>
                <a:gd name="T110" fmla="*/ 851 w 893"/>
                <a:gd name="T111" fmla="*/ 376 h 592"/>
                <a:gd name="T112" fmla="*/ 885 w 893"/>
                <a:gd name="T113" fmla="*/ 336 h 592"/>
                <a:gd name="T114" fmla="*/ 893 w 893"/>
                <a:gd name="T115" fmla="*/ 312 h 592"/>
                <a:gd name="T116" fmla="*/ 876 w 893"/>
                <a:gd name="T117" fmla="*/ 288 h 592"/>
                <a:gd name="T118" fmla="*/ 834 w 893"/>
                <a:gd name="T119" fmla="*/ 288 h 592"/>
                <a:gd name="T120" fmla="*/ 784 w 893"/>
                <a:gd name="T121" fmla="*/ 312 h 59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893" h="592">
                  <a:moveTo>
                    <a:pt x="784" y="312"/>
                  </a:moveTo>
                  <a:lnTo>
                    <a:pt x="725" y="280"/>
                  </a:lnTo>
                  <a:lnTo>
                    <a:pt x="708" y="208"/>
                  </a:lnTo>
                  <a:lnTo>
                    <a:pt x="708" y="168"/>
                  </a:lnTo>
                  <a:lnTo>
                    <a:pt x="666" y="120"/>
                  </a:lnTo>
                  <a:lnTo>
                    <a:pt x="632" y="96"/>
                  </a:lnTo>
                  <a:lnTo>
                    <a:pt x="581" y="56"/>
                  </a:lnTo>
                  <a:lnTo>
                    <a:pt x="548" y="16"/>
                  </a:lnTo>
                  <a:lnTo>
                    <a:pt x="506" y="0"/>
                  </a:lnTo>
                  <a:lnTo>
                    <a:pt x="472" y="48"/>
                  </a:lnTo>
                  <a:lnTo>
                    <a:pt x="396" y="72"/>
                  </a:lnTo>
                  <a:lnTo>
                    <a:pt x="371" y="96"/>
                  </a:lnTo>
                  <a:lnTo>
                    <a:pt x="337" y="80"/>
                  </a:lnTo>
                  <a:lnTo>
                    <a:pt x="287" y="88"/>
                  </a:lnTo>
                  <a:lnTo>
                    <a:pt x="253" y="88"/>
                  </a:lnTo>
                  <a:lnTo>
                    <a:pt x="219" y="80"/>
                  </a:lnTo>
                  <a:lnTo>
                    <a:pt x="185" y="104"/>
                  </a:lnTo>
                  <a:lnTo>
                    <a:pt x="160" y="128"/>
                  </a:lnTo>
                  <a:lnTo>
                    <a:pt x="135" y="168"/>
                  </a:lnTo>
                  <a:lnTo>
                    <a:pt x="110" y="224"/>
                  </a:lnTo>
                  <a:lnTo>
                    <a:pt x="84" y="256"/>
                  </a:lnTo>
                  <a:lnTo>
                    <a:pt x="76" y="280"/>
                  </a:lnTo>
                  <a:lnTo>
                    <a:pt x="67" y="320"/>
                  </a:lnTo>
                  <a:lnTo>
                    <a:pt x="51" y="328"/>
                  </a:lnTo>
                  <a:lnTo>
                    <a:pt x="25" y="344"/>
                  </a:lnTo>
                  <a:lnTo>
                    <a:pt x="0" y="352"/>
                  </a:lnTo>
                  <a:lnTo>
                    <a:pt x="17" y="368"/>
                  </a:lnTo>
                  <a:lnTo>
                    <a:pt x="51" y="392"/>
                  </a:lnTo>
                  <a:lnTo>
                    <a:pt x="59" y="416"/>
                  </a:lnTo>
                  <a:lnTo>
                    <a:pt x="93" y="440"/>
                  </a:lnTo>
                  <a:lnTo>
                    <a:pt x="135" y="456"/>
                  </a:lnTo>
                  <a:lnTo>
                    <a:pt x="118" y="488"/>
                  </a:lnTo>
                  <a:lnTo>
                    <a:pt x="160" y="496"/>
                  </a:lnTo>
                  <a:lnTo>
                    <a:pt x="202" y="512"/>
                  </a:lnTo>
                  <a:lnTo>
                    <a:pt x="244" y="488"/>
                  </a:lnTo>
                  <a:lnTo>
                    <a:pt x="244" y="528"/>
                  </a:lnTo>
                  <a:lnTo>
                    <a:pt x="261" y="536"/>
                  </a:lnTo>
                  <a:lnTo>
                    <a:pt x="253" y="544"/>
                  </a:lnTo>
                  <a:lnTo>
                    <a:pt x="287" y="560"/>
                  </a:lnTo>
                  <a:lnTo>
                    <a:pt x="287" y="584"/>
                  </a:lnTo>
                  <a:lnTo>
                    <a:pt x="320" y="592"/>
                  </a:lnTo>
                  <a:lnTo>
                    <a:pt x="413" y="592"/>
                  </a:lnTo>
                  <a:lnTo>
                    <a:pt x="438" y="568"/>
                  </a:lnTo>
                  <a:lnTo>
                    <a:pt x="463" y="568"/>
                  </a:lnTo>
                  <a:lnTo>
                    <a:pt x="514" y="568"/>
                  </a:lnTo>
                  <a:lnTo>
                    <a:pt x="565" y="560"/>
                  </a:lnTo>
                  <a:lnTo>
                    <a:pt x="607" y="504"/>
                  </a:lnTo>
                  <a:lnTo>
                    <a:pt x="657" y="488"/>
                  </a:lnTo>
                  <a:lnTo>
                    <a:pt x="699" y="480"/>
                  </a:lnTo>
                  <a:lnTo>
                    <a:pt x="725" y="488"/>
                  </a:lnTo>
                  <a:lnTo>
                    <a:pt x="767" y="480"/>
                  </a:lnTo>
                  <a:lnTo>
                    <a:pt x="775" y="496"/>
                  </a:lnTo>
                  <a:lnTo>
                    <a:pt x="826" y="496"/>
                  </a:lnTo>
                  <a:lnTo>
                    <a:pt x="834" y="416"/>
                  </a:lnTo>
                  <a:lnTo>
                    <a:pt x="851" y="376"/>
                  </a:lnTo>
                  <a:lnTo>
                    <a:pt x="885" y="336"/>
                  </a:lnTo>
                  <a:lnTo>
                    <a:pt x="893" y="312"/>
                  </a:lnTo>
                  <a:lnTo>
                    <a:pt x="876" y="288"/>
                  </a:lnTo>
                  <a:lnTo>
                    <a:pt x="834" y="288"/>
                  </a:lnTo>
                  <a:lnTo>
                    <a:pt x="784" y="312"/>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61" name="Freeform 83"/>
            <p:cNvSpPr>
              <a:spLocks/>
            </p:cNvSpPr>
            <p:nvPr/>
          </p:nvSpPr>
          <p:spPr bwMode="auto">
            <a:xfrm>
              <a:off x="5235" y="2664"/>
              <a:ext cx="354" cy="336"/>
            </a:xfrm>
            <a:custGeom>
              <a:avLst/>
              <a:gdLst>
                <a:gd name="T0" fmla="*/ 270 w 354"/>
                <a:gd name="T1" fmla="*/ 248 h 336"/>
                <a:gd name="T2" fmla="*/ 253 w 354"/>
                <a:gd name="T3" fmla="*/ 224 h 336"/>
                <a:gd name="T4" fmla="*/ 278 w 354"/>
                <a:gd name="T5" fmla="*/ 200 h 336"/>
                <a:gd name="T6" fmla="*/ 354 w 354"/>
                <a:gd name="T7" fmla="*/ 184 h 336"/>
                <a:gd name="T8" fmla="*/ 337 w 354"/>
                <a:gd name="T9" fmla="*/ 152 h 336"/>
                <a:gd name="T10" fmla="*/ 303 w 354"/>
                <a:gd name="T11" fmla="*/ 120 h 336"/>
                <a:gd name="T12" fmla="*/ 287 w 354"/>
                <a:gd name="T13" fmla="*/ 88 h 336"/>
                <a:gd name="T14" fmla="*/ 236 w 354"/>
                <a:gd name="T15" fmla="*/ 72 h 336"/>
                <a:gd name="T16" fmla="*/ 211 w 354"/>
                <a:gd name="T17" fmla="*/ 24 h 336"/>
                <a:gd name="T18" fmla="*/ 152 w 354"/>
                <a:gd name="T19" fmla="*/ 24 h 336"/>
                <a:gd name="T20" fmla="*/ 84 w 354"/>
                <a:gd name="T21" fmla="*/ 0 h 336"/>
                <a:gd name="T22" fmla="*/ 59 w 354"/>
                <a:gd name="T23" fmla="*/ 24 h 336"/>
                <a:gd name="T24" fmla="*/ 8 w 354"/>
                <a:gd name="T25" fmla="*/ 32 h 336"/>
                <a:gd name="T26" fmla="*/ 0 w 354"/>
                <a:gd name="T27" fmla="*/ 40 h 336"/>
                <a:gd name="T28" fmla="*/ 34 w 354"/>
                <a:gd name="T29" fmla="*/ 56 h 336"/>
                <a:gd name="T30" fmla="*/ 67 w 354"/>
                <a:gd name="T31" fmla="*/ 96 h 336"/>
                <a:gd name="T32" fmla="*/ 118 w 354"/>
                <a:gd name="T33" fmla="*/ 136 h 336"/>
                <a:gd name="T34" fmla="*/ 152 w 354"/>
                <a:gd name="T35" fmla="*/ 160 h 336"/>
                <a:gd name="T36" fmla="*/ 194 w 354"/>
                <a:gd name="T37" fmla="*/ 208 h 336"/>
                <a:gd name="T38" fmla="*/ 194 w 354"/>
                <a:gd name="T39" fmla="*/ 248 h 336"/>
                <a:gd name="T40" fmla="*/ 211 w 354"/>
                <a:gd name="T41" fmla="*/ 320 h 336"/>
                <a:gd name="T42" fmla="*/ 236 w 354"/>
                <a:gd name="T43" fmla="*/ 336 h 336"/>
                <a:gd name="T44" fmla="*/ 253 w 354"/>
                <a:gd name="T45" fmla="*/ 312 h 336"/>
                <a:gd name="T46" fmla="*/ 270 w 354"/>
                <a:gd name="T47" fmla="*/ 248 h 3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354" h="336">
                  <a:moveTo>
                    <a:pt x="270" y="248"/>
                  </a:moveTo>
                  <a:lnTo>
                    <a:pt x="253" y="224"/>
                  </a:lnTo>
                  <a:lnTo>
                    <a:pt x="278" y="200"/>
                  </a:lnTo>
                  <a:lnTo>
                    <a:pt x="354" y="184"/>
                  </a:lnTo>
                  <a:lnTo>
                    <a:pt x="337" y="152"/>
                  </a:lnTo>
                  <a:lnTo>
                    <a:pt x="303" y="120"/>
                  </a:lnTo>
                  <a:lnTo>
                    <a:pt x="287" y="88"/>
                  </a:lnTo>
                  <a:lnTo>
                    <a:pt x="236" y="72"/>
                  </a:lnTo>
                  <a:lnTo>
                    <a:pt x="211" y="24"/>
                  </a:lnTo>
                  <a:lnTo>
                    <a:pt x="152" y="24"/>
                  </a:lnTo>
                  <a:lnTo>
                    <a:pt x="84" y="0"/>
                  </a:lnTo>
                  <a:lnTo>
                    <a:pt x="59" y="24"/>
                  </a:lnTo>
                  <a:lnTo>
                    <a:pt x="8" y="32"/>
                  </a:lnTo>
                  <a:lnTo>
                    <a:pt x="0" y="40"/>
                  </a:lnTo>
                  <a:lnTo>
                    <a:pt x="34" y="56"/>
                  </a:lnTo>
                  <a:lnTo>
                    <a:pt x="67" y="96"/>
                  </a:lnTo>
                  <a:lnTo>
                    <a:pt x="118" y="136"/>
                  </a:lnTo>
                  <a:lnTo>
                    <a:pt x="152" y="160"/>
                  </a:lnTo>
                  <a:lnTo>
                    <a:pt x="194" y="208"/>
                  </a:lnTo>
                  <a:lnTo>
                    <a:pt x="194" y="248"/>
                  </a:lnTo>
                  <a:lnTo>
                    <a:pt x="211" y="320"/>
                  </a:lnTo>
                  <a:lnTo>
                    <a:pt x="236" y="336"/>
                  </a:lnTo>
                  <a:lnTo>
                    <a:pt x="253" y="312"/>
                  </a:lnTo>
                  <a:lnTo>
                    <a:pt x="270" y="248"/>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62" name="Freeform 84"/>
            <p:cNvSpPr>
              <a:spLocks/>
            </p:cNvSpPr>
            <p:nvPr/>
          </p:nvSpPr>
          <p:spPr bwMode="auto">
            <a:xfrm>
              <a:off x="4089" y="2040"/>
              <a:ext cx="860" cy="656"/>
            </a:xfrm>
            <a:custGeom>
              <a:avLst/>
              <a:gdLst>
                <a:gd name="T0" fmla="*/ 775 w 860"/>
                <a:gd name="T1" fmla="*/ 560 h 656"/>
                <a:gd name="T2" fmla="*/ 826 w 860"/>
                <a:gd name="T3" fmla="*/ 464 h 656"/>
                <a:gd name="T4" fmla="*/ 860 w 860"/>
                <a:gd name="T5" fmla="*/ 456 h 656"/>
                <a:gd name="T6" fmla="*/ 851 w 860"/>
                <a:gd name="T7" fmla="*/ 416 h 656"/>
                <a:gd name="T8" fmla="*/ 817 w 860"/>
                <a:gd name="T9" fmla="*/ 352 h 656"/>
                <a:gd name="T10" fmla="*/ 792 w 860"/>
                <a:gd name="T11" fmla="*/ 320 h 656"/>
                <a:gd name="T12" fmla="*/ 784 w 860"/>
                <a:gd name="T13" fmla="*/ 264 h 656"/>
                <a:gd name="T14" fmla="*/ 750 w 860"/>
                <a:gd name="T15" fmla="*/ 256 h 656"/>
                <a:gd name="T16" fmla="*/ 750 w 860"/>
                <a:gd name="T17" fmla="*/ 232 h 656"/>
                <a:gd name="T18" fmla="*/ 792 w 860"/>
                <a:gd name="T19" fmla="*/ 184 h 656"/>
                <a:gd name="T20" fmla="*/ 750 w 860"/>
                <a:gd name="T21" fmla="*/ 104 h 656"/>
                <a:gd name="T22" fmla="*/ 725 w 860"/>
                <a:gd name="T23" fmla="*/ 40 h 656"/>
                <a:gd name="T24" fmla="*/ 666 w 860"/>
                <a:gd name="T25" fmla="*/ 16 h 656"/>
                <a:gd name="T26" fmla="*/ 531 w 860"/>
                <a:gd name="T27" fmla="*/ 40 h 656"/>
                <a:gd name="T28" fmla="*/ 447 w 860"/>
                <a:gd name="T29" fmla="*/ 24 h 656"/>
                <a:gd name="T30" fmla="*/ 405 w 860"/>
                <a:gd name="T31" fmla="*/ 48 h 656"/>
                <a:gd name="T32" fmla="*/ 362 w 860"/>
                <a:gd name="T33" fmla="*/ 40 h 656"/>
                <a:gd name="T34" fmla="*/ 329 w 860"/>
                <a:gd name="T35" fmla="*/ 24 h 656"/>
                <a:gd name="T36" fmla="*/ 295 w 860"/>
                <a:gd name="T37" fmla="*/ 0 h 656"/>
                <a:gd name="T38" fmla="*/ 253 w 860"/>
                <a:gd name="T39" fmla="*/ 8 h 656"/>
                <a:gd name="T40" fmla="*/ 177 w 860"/>
                <a:gd name="T41" fmla="*/ 40 h 656"/>
                <a:gd name="T42" fmla="*/ 169 w 860"/>
                <a:gd name="T43" fmla="*/ 72 h 656"/>
                <a:gd name="T44" fmla="*/ 126 w 860"/>
                <a:gd name="T45" fmla="*/ 88 h 656"/>
                <a:gd name="T46" fmla="*/ 25 w 860"/>
                <a:gd name="T47" fmla="*/ 128 h 656"/>
                <a:gd name="T48" fmla="*/ 9 w 860"/>
                <a:gd name="T49" fmla="*/ 128 h 656"/>
                <a:gd name="T50" fmla="*/ 17 w 860"/>
                <a:gd name="T51" fmla="*/ 176 h 656"/>
                <a:gd name="T52" fmla="*/ 25 w 860"/>
                <a:gd name="T53" fmla="*/ 208 h 656"/>
                <a:gd name="T54" fmla="*/ 0 w 860"/>
                <a:gd name="T55" fmla="*/ 256 h 656"/>
                <a:gd name="T56" fmla="*/ 51 w 860"/>
                <a:gd name="T57" fmla="*/ 288 h 656"/>
                <a:gd name="T58" fmla="*/ 51 w 860"/>
                <a:gd name="T59" fmla="*/ 320 h 656"/>
                <a:gd name="T60" fmla="*/ 76 w 860"/>
                <a:gd name="T61" fmla="*/ 360 h 656"/>
                <a:gd name="T62" fmla="*/ 59 w 860"/>
                <a:gd name="T63" fmla="*/ 400 h 656"/>
                <a:gd name="T64" fmla="*/ 84 w 860"/>
                <a:gd name="T65" fmla="*/ 432 h 656"/>
                <a:gd name="T66" fmla="*/ 84 w 860"/>
                <a:gd name="T67" fmla="*/ 472 h 656"/>
                <a:gd name="T68" fmla="*/ 126 w 860"/>
                <a:gd name="T69" fmla="*/ 496 h 656"/>
                <a:gd name="T70" fmla="*/ 169 w 860"/>
                <a:gd name="T71" fmla="*/ 512 h 656"/>
                <a:gd name="T72" fmla="*/ 211 w 860"/>
                <a:gd name="T73" fmla="*/ 512 h 656"/>
                <a:gd name="T74" fmla="*/ 202 w 860"/>
                <a:gd name="T75" fmla="*/ 544 h 656"/>
                <a:gd name="T76" fmla="*/ 244 w 860"/>
                <a:gd name="T77" fmla="*/ 576 h 656"/>
                <a:gd name="T78" fmla="*/ 270 w 860"/>
                <a:gd name="T79" fmla="*/ 560 h 656"/>
                <a:gd name="T80" fmla="*/ 270 w 860"/>
                <a:gd name="T81" fmla="*/ 536 h 656"/>
                <a:gd name="T82" fmla="*/ 320 w 860"/>
                <a:gd name="T83" fmla="*/ 552 h 656"/>
                <a:gd name="T84" fmla="*/ 337 w 860"/>
                <a:gd name="T85" fmla="*/ 576 h 656"/>
                <a:gd name="T86" fmla="*/ 379 w 860"/>
                <a:gd name="T87" fmla="*/ 584 h 656"/>
                <a:gd name="T88" fmla="*/ 421 w 860"/>
                <a:gd name="T89" fmla="*/ 592 h 656"/>
                <a:gd name="T90" fmla="*/ 438 w 860"/>
                <a:gd name="T91" fmla="*/ 624 h 656"/>
                <a:gd name="T92" fmla="*/ 464 w 860"/>
                <a:gd name="T93" fmla="*/ 640 h 656"/>
                <a:gd name="T94" fmla="*/ 497 w 860"/>
                <a:gd name="T95" fmla="*/ 616 h 656"/>
                <a:gd name="T96" fmla="*/ 523 w 860"/>
                <a:gd name="T97" fmla="*/ 640 h 656"/>
                <a:gd name="T98" fmla="*/ 531 w 860"/>
                <a:gd name="T99" fmla="*/ 656 h 656"/>
                <a:gd name="T100" fmla="*/ 556 w 860"/>
                <a:gd name="T101" fmla="*/ 656 h 656"/>
                <a:gd name="T102" fmla="*/ 581 w 860"/>
                <a:gd name="T103" fmla="*/ 632 h 656"/>
                <a:gd name="T104" fmla="*/ 615 w 860"/>
                <a:gd name="T105" fmla="*/ 632 h 656"/>
                <a:gd name="T106" fmla="*/ 640 w 860"/>
                <a:gd name="T107" fmla="*/ 616 h 656"/>
                <a:gd name="T108" fmla="*/ 683 w 860"/>
                <a:gd name="T109" fmla="*/ 616 h 656"/>
                <a:gd name="T110" fmla="*/ 708 w 860"/>
                <a:gd name="T111" fmla="*/ 624 h 656"/>
                <a:gd name="T112" fmla="*/ 767 w 860"/>
                <a:gd name="T113" fmla="*/ 632 h 656"/>
                <a:gd name="T114" fmla="*/ 758 w 860"/>
                <a:gd name="T115" fmla="*/ 640 h 656"/>
                <a:gd name="T116" fmla="*/ 792 w 860"/>
                <a:gd name="T117" fmla="*/ 632 h 656"/>
                <a:gd name="T118" fmla="*/ 775 w 860"/>
                <a:gd name="T119" fmla="*/ 560 h 65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860" h="656">
                  <a:moveTo>
                    <a:pt x="775" y="560"/>
                  </a:moveTo>
                  <a:lnTo>
                    <a:pt x="826" y="464"/>
                  </a:lnTo>
                  <a:lnTo>
                    <a:pt x="860" y="456"/>
                  </a:lnTo>
                  <a:lnTo>
                    <a:pt x="851" y="416"/>
                  </a:lnTo>
                  <a:lnTo>
                    <a:pt x="817" y="352"/>
                  </a:lnTo>
                  <a:lnTo>
                    <a:pt x="792" y="320"/>
                  </a:lnTo>
                  <a:lnTo>
                    <a:pt x="784" y="264"/>
                  </a:lnTo>
                  <a:lnTo>
                    <a:pt x="750" y="256"/>
                  </a:lnTo>
                  <a:lnTo>
                    <a:pt x="750" y="232"/>
                  </a:lnTo>
                  <a:lnTo>
                    <a:pt x="792" y="184"/>
                  </a:lnTo>
                  <a:lnTo>
                    <a:pt x="750" y="104"/>
                  </a:lnTo>
                  <a:lnTo>
                    <a:pt x="725" y="40"/>
                  </a:lnTo>
                  <a:lnTo>
                    <a:pt x="666" y="16"/>
                  </a:lnTo>
                  <a:lnTo>
                    <a:pt x="531" y="40"/>
                  </a:lnTo>
                  <a:lnTo>
                    <a:pt x="447" y="24"/>
                  </a:lnTo>
                  <a:lnTo>
                    <a:pt x="405" y="48"/>
                  </a:lnTo>
                  <a:lnTo>
                    <a:pt x="362" y="40"/>
                  </a:lnTo>
                  <a:lnTo>
                    <a:pt x="329" y="24"/>
                  </a:lnTo>
                  <a:lnTo>
                    <a:pt x="295" y="0"/>
                  </a:lnTo>
                  <a:lnTo>
                    <a:pt x="253" y="8"/>
                  </a:lnTo>
                  <a:lnTo>
                    <a:pt x="177" y="40"/>
                  </a:lnTo>
                  <a:lnTo>
                    <a:pt x="169" y="72"/>
                  </a:lnTo>
                  <a:lnTo>
                    <a:pt x="126" y="88"/>
                  </a:lnTo>
                  <a:lnTo>
                    <a:pt x="25" y="128"/>
                  </a:lnTo>
                  <a:lnTo>
                    <a:pt x="9" y="128"/>
                  </a:lnTo>
                  <a:lnTo>
                    <a:pt x="17" y="176"/>
                  </a:lnTo>
                  <a:lnTo>
                    <a:pt x="25" y="208"/>
                  </a:lnTo>
                  <a:lnTo>
                    <a:pt x="0" y="256"/>
                  </a:lnTo>
                  <a:lnTo>
                    <a:pt x="51" y="288"/>
                  </a:lnTo>
                  <a:lnTo>
                    <a:pt x="51" y="320"/>
                  </a:lnTo>
                  <a:lnTo>
                    <a:pt x="76" y="360"/>
                  </a:lnTo>
                  <a:lnTo>
                    <a:pt x="59" y="400"/>
                  </a:lnTo>
                  <a:lnTo>
                    <a:pt x="84" y="432"/>
                  </a:lnTo>
                  <a:lnTo>
                    <a:pt x="84" y="472"/>
                  </a:lnTo>
                  <a:lnTo>
                    <a:pt x="126" y="496"/>
                  </a:lnTo>
                  <a:lnTo>
                    <a:pt x="169" y="512"/>
                  </a:lnTo>
                  <a:lnTo>
                    <a:pt x="211" y="512"/>
                  </a:lnTo>
                  <a:lnTo>
                    <a:pt x="202" y="544"/>
                  </a:lnTo>
                  <a:lnTo>
                    <a:pt x="244" y="576"/>
                  </a:lnTo>
                  <a:lnTo>
                    <a:pt x="270" y="560"/>
                  </a:lnTo>
                  <a:lnTo>
                    <a:pt x="270" y="536"/>
                  </a:lnTo>
                  <a:lnTo>
                    <a:pt x="320" y="552"/>
                  </a:lnTo>
                  <a:lnTo>
                    <a:pt x="337" y="576"/>
                  </a:lnTo>
                  <a:lnTo>
                    <a:pt x="379" y="584"/>
                  </a:lnTo>
                  <a:lnTo>
                    <a:pt x="421" y="592"/>
                  </a:lnTo>
                  <a:lnTo>
                    <a:pt x="438" y="624"/>
                  </a:lnTo>
                  <a:lnTo>
                    <a:pt x="464" y="640"/>
                  </a:lnTo>
                  <a:lnTo>
                    <a:pt x="497" y="616"/>
                  </a:lnTo>
                  <a:lnTo>
                    <a:pt x="523" y="640"/>
                  </a:lnTo>
                  <a:lnTo>
                    <a:pt x="531" y="656"/>
                  </a:lnTo>
                  <a:lnTo>
                    <a:pt x="556" y="656"/>
                  </a:lnTo>
                  <a:lnTo>
                    <a:pt x="581" y="632"/>
                  </a:lnTo>
                  <a:lnTo>
                    <a:pt x="615" y="632"/>
                  </a:lnTo>
                  <a:lnTo>
                    <a:pt x="640" y="616"/>
                  </a:lnTo>
                  <a:lnTo>
                    <a:pt x="683" y="616"/>
                  </a:lnTo>
                  <a:lnTo>
                    <a:pt x="708" y="624"/>
                  </a:lnTo>
                  <a:lnTo>
                    <a:pt x="767" y="632"/>
                  </a:lnTo>
                  <a:lnTo>
                    <a:pt x="758" y="640"/>
                  </a:lnTo>
                  <a:lnTo>
                    <a:pt x="792" y="632"/>
                  </a:lnTo>
                  <a:lnTo>
                    <a:pt x="775" y="560"/>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163" name="Freeform 85"/>
            <p:cNvSpPr>
              <a:spLocks/>
            </p:cNvSpPr>
            <p:nvPr/>
          </p:nvSpPr>
          <p:spPr bwMode="auto">
            <a:xfrm>
              <a:off x="4536" y="1976"/>
              <a:ext cx="210" cy="112"/>
            </a:xfrm>
            <a:custGeom>
              <a:avLst/>
              <a:gdLst>
                <a:gd name="T0" fmla="*/ 168 w 210"/>
                <a:gd name="T1" fmla="*/ 8 h 112"/>
                <a:gd name="T2" fmla="*/ 109 w 210"/>
                <a:gd name="T3" fmla="*/ 8 h 112"/>
                <a:gd name="T4" fmla="*/ 76 w 210"/>
                <a:gd name="T5" fmla="*/ 0 h 112"/>
                <a:gd name="T6" fmla="*/ 67 w 210"/>
                <a:gd name="T7" fmla="*/ 24 h 112"/>
                <a:gd name="T8" fmla="*/ 42 w 210"/>
                <a:gd name="T9" fmla="*/ 32 h 112"/>
                <a:gd name="T10" fmla="*/ 8 w 210"/>
                <a:gd name="T11" fmla="*/ 48 h 112"/>
                <a:gd name="T12" fmla="*/ 8 w 210"/>
                <a:gd name="T13" fmla="*/ 72 h 112"/>
                <a:gd name="T14" fmla="*/ 0 w 210"/>
                <a:gd name="T15" fmla="*/ 96 h 112"/>
                <a:gd name="T16" fmla="*/ 84 w 210"/>
                <a:gd name="T17" fmla="*/ 112 h 112"/>
                <a:gd name="T18" fmla="*/ 210 w 210"/>
                <a:gd name="T19" fmla="*/ 88 h 112"/>
                <a:gd name="T20" fmla="*/ 193 w 210"/>
                <a:gd name="T21" fmla="*/ 16 h 112"/>
                <a:gd name="T22" fmla="*/ 168 w 210"/>
                <a:gd name="T23" fmla="*/ 8 h 1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0" h="112">
                  <a:moveTo>
                    <a:pt x="168" y="8"/>
                  </a:moveTo>
                  <a:lnTo>
                    <a:pt x="109" y="8"/>
                  </a:lnTo>
                  <a:lnTo>
                    <a:pt x="76" y="0"/>
                  </a:lnTo>
                  <a:lnTo>
                    <a:pt x="67" y="24"/>
                  </a:lnTo>
                  <a:lnTo>
                    <a:pt x="42" y="32"/>
                  </a:lnTo>
                  <a:lnTo>
                    <a:pt x="8" y="48"/>
                  </a:lnTo>
                  <a:lnTo>
                    <a:pt x="8" y="72"/>
                  </a:lnTo>
                  <a:lnTo>
                    <a:pt x="0" y="96"/>
                  </a:lnTo>
                  <a:lnTo>
                    <a:pt x="84" y="112"/>
                  </a:lnTo>
                  <a:lnTo>
                    <a:pt x="210" y="88"/>
                  </a:lnTo>
                  <a:lnTo>
                    <a:pt x="193" y="16"/>
                  </a:lnTo>
                  <a:lnTo>
                    <a:pt x="168" y="8"/>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164" name="Freeform 86"/>
            <p:cNvSpPr>
              <a:spLocks/>
            </p:cNvSpPr>
            <p:nvPr/>
          </p:nvSpPr>
          <p:spPr bwMode="auto">
            <a:xfrm>
              <a:off x="4089" y="2040"/>
              <a:ext cx="860" cy="656"/>
            </a:xfrm>
            <a:custGeom>
              <a:avLst/>
              <a:gdLst>
                <a:gd name="T0" fmla="*/ 775 w 860"/>
                <a:gd name="T1" fmla="*/ 560 h 656"/>
                <a:gd name="T2" fmla="*/ 826 w 860"/>
                <a:gd name="T3" fmla="*/ 464 h 656"/>
                <a:gd name="T4" fmla="*/ 860 w 860"/>
                <a:gd name="T5" fmla="*/ 456 h 656"/>
                <a:gd name="T6" fmla="*/ 851 w 860"/>
                <a:gd name="T7" fmla="*/ 416 h 656"/>
                <a:gd name="T8" fmla="*/ 817 w 860"/>
                <a:gd name="T9" fmla="*/ 352 h 656"/>
                <a:gd name="T10" fmla="*/ 792 w 860"/>
                <a:gd name="T11" fmla="*/ 320 h 656"/>
                <a:gd name="T12" fmla="*/ 784 w 860"/>
                <a:gd name="T13" fmla="*/ 264 h 656"/>
                <a:gd name="T14" fmla="*/ 750 w 860"/>
                <a:gd name="T15" fmla="*/ 256 h 656"/>
                <a:gd name="T16" fmla="*/ 750 w 860"/>
                <a:gd name="T17" fmla="*/ 232 h 656"/>
                <a:gd name="T18" fmla="*/ 792 w 860"/>
                <a:gd name="T19" fmla="*/ 184 h 656"/>
                <a:gd name="T20" fmla="*/ 750 w 860"/>
                <a:gd name="T21" fmla="*/ 104 h 656"/>
                <a:gd name="T22" fmla="*/ 725 w 860"/>
                <a:gd name="T23" fmla="*/ 40 h 656"/>
                <a:gd name="T24" fmla="*/ 666 w 860"/>
                <a:gd name="T25" fmla="*/ 16 h 656"/>
                <a:gd name="T26" fmla="*/ 531 w 860"/>
                <a:gd name="T27" fmla="*/ 40 h 656"/>
                <a:gd name="T28" fmla="*/ 447 w 860"/>
                <a:gd name="T29" fmla="*/ 24 h 656"/>
                <a:gd name="T30" fmla="*/ 405 w 860"/>
                <a:gd name="T31" fmla="*/ 48 h 656"/>
                <a:gd name="T32" fmla="*/ 362 w 860"/>
                <a:gd name="T33" fmla="*/ 40 h 656"/>
                <a:gd name="T34" fmla="*/ 329 w 860"/>
                <a:gd name="T35" fmla="*/ 24 h 656"/>
                <a:gd name="T36" fmla="*/ 295 w 860"/>
                <a:gd name="T37" fmla="*/ 0 h 656"/>
                <a:gd name="T38" fmla="*/ 253 w 860"/>
                <a:gd name="T39" fmla="*/ 8 h 656"/>
                <a:gd name="T40" fmla="*/ 177 w 860"/>
                <a:gd name="T41" fmla="*/ 40 h 656"/>
                <a:gd name="T42" fmla="*/ 169 w 860"/>
                <a:gd name="T43" fmla="*/ 72 h 656"/>
                <a:gd name="T44" fmla="*/ 126 w 860"/>
                <a:gd name="T45" fmla="*/ 88 h 656"/>
                <a:gd name="T46" fmla="*/ 25 w 860"/>
                <a:gd name="T47" fmla="*/ 128 h 656"/>
                <a:gd name="T48" fmla="*/ 9 w 860"/>
                <a:gd name="T49" fmla="*/ 128 h 656"/>
                <a:gd name="T50" fmla="*/ 17 w 860"/>
                <a:gd name="T51" fmla="*/ 176 h 656"/>
                <a:gd name="T52" fmla="*/ 25 w 860"/>
                <a:gd name="T53" fmla="*/ 208 h 656"/>
                <a:gd name="T54" fmla="*/ 0 w 860"/>
                <a:gd name="T55" fmla="*/ 256 h 656"/>
                <a:gd name="T56" fmla="*/ 51 w 860"/>
                <a:gd name="T57" fmla="*/ 288 h 656"/>
                <a:gd name="T58" fmla="*/ 51 w 860"/>
                <a:gd name="T59" fmla="*/ 320 h 656"/>
                <a:gd name="T60" fmla="*/ 76 w 860"/>
                <a:gd name="T61" fmla="*/ 360 h 656"/>
                <a:gd name="T62" fmla="*/ 59 w 860"/>
                <a:gd name="T63" fmla="*/ 400 h 656"/>
                <a:gd name="T64" fmla="*/ 84 w 860"/>
                <a:gd name="T65" fmla="*/ 432 h 656"/>
                <a:gd name="T66" fmla="*/ 84 w 860"/>
                <a:gd name="T67" fmla="*/ 472 h 656"/>
                <a:gd name="T68" fmla="*/ 126 w 860"/>
                <a:gd name="T69" fmla="*/ 496 h 656"/>
                <a:gd name="T70" fmla="*/ 169 w 860"/>
                <a:gd name="T71" fmla="*/ 512 h 656"/>
                <a:gd name="T72" fmla="*/ 211 w 860"/>
                <a:gd name="T73" fmla="*/ 512 h 656"/>
                <a:gd name="T74" fmla="*/ 202 w 860"/>
                <a:gd name="T75" fmla="*/ 544 h 656"/>
                <a:gd name="T76" fmla="*/ 244 w 860"/>
                <a:gd name="T77" fmla="*/ 576 h 656"/>
                <a:gd name="T78" fmla="*/ 270 w 860"/>
                <a:gd name="T79" fmla="*/ 560 h 656"/>
                <a:gd name="T80" fmla="*/ 270 w 860"/>
                <a:gd name="T81" fmla="*/ 536 h 656"/>
                <a:gd name="T82" fmla="*/ 320 w 860"/>
                <a:gd name="T83" fmla="*/ 552 h 656"/>
                <a:gd name="T84" fmla="*/ 337 w 860"/>
                <a:gd name="T85" fmla="*/ 576 h 656"/>
                <a:gd name="T86" fmla="*/ 379 w 860"/>
                <a:gd name="T87" fmla="*/ 584 h 656"/>
                <a:gd name="T88" fmla="*/ 421 w 860"/>
                <a:gd name="T89" fmla="*/ 592 h 656"/>
                <a:gd name="T90" fmla="*/ 438 w 860"/>
                <a:gd name="T91" fmla="*/ 624 h 656"/>
                <a:gd name="T92" fmla="*/ 438 w 860"/>
                <a:gd name="T93" fmla="*/ 624 h 656"/>
                <a:gd name="T94" fmla="*/ 464 w 860"/>
                <a:gd name="T95" fmla="*/ 640 h 656"/>
                <a:gd name="T96" fmla="*/ 497 w 860"/>
                <a:gd name="T97" fmla="*/ 616 h 656"/>
                <a:gd name="T98" fmla="*/ 523 w 860"/>
                <a:gd name="T99" fmla="*/ 640 h 656"/>
                <a:gd name="T100" fmla="*/ 531 w 860"/>
                <a:gd name="T101" fmla="*/ 656 h 656"/>
                <a:gd name="T102" fmla="*/ 556 w 860"/>
                <a:gd name="T103" fmla="*/ 656 h 656"/>
                <a:gd name="T104" fmla="*/ 581 w 860"/>
                <a:gd name="T105" fmla="*/ 632 h 656"/>
                <a:gd name="T106" fmla="*/ 615 w 860"/>
                <a:gd name="T107" fmla="*/ 632 h 656"/>
                <a:gd name="T108" fmla="*/ 640 w 860"/>
                <a:gd name="T109" fmla="*/ 616 h 656"/>
                <a:gd name="T110" fmla="*/ 683 w 860"/>
                <a:gd name="T111" fmla="*/ 616 h 656"/>
                <a:gd name="T112" fmla="*/ 708 w 860"/>
                <a:gd name="T113" fmla="*/ 624 h 656"/>
                <a:gd name="T114" fmla="*/ 767 w 860"/>
                <a:gd name="T115" fmla="*/ 632 h 656"/>
                <a:gd name="T116" fmla="*/ 758 w 860"/>
                <a:gd name="T117" fmla="*/ 640 h 656"/>
                <a:gd name="T118" fmla="*/ 792 w 860"/>
                <a:gd name="T119" fmla="*/ 632 h 656"/>
                <a:gd name="T120" fmla="*/ 775 w 860"/>
                <a:gd name="T121" fmla="*/ 560 h 65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860" h="656">
                  <a:moveTo>
                    <a:pt x="775" y="560"/>
                  </a:moveTo>
                  <a:lnTo>
                    <a:pt x="826" y="464"/>
                  </a:lnTo>
                  <a:lnTo>
                    <a:pt x="860" y="456"/>
                  </a:lnTo>
                  <a:lnTo>
                    <a:pt x="851" y="416"/>
                  </a:lnTo>
                  <a:lnTo>
                    <a:pt x="817" y="352"/>
                  </a:lnTo>
                  <a:lnTo>
                    <a:pt x="792" y="320"/>
                  </a:lnTo>
                  <a:lnTo>
                    <a:pt x="784" y="264"/>
                  </a:lnTo>
                  <a:lnTo>
                    <a:pt x="750" y="256"/>
                  </a:lnTo>
                  <a:lnTo>
                    <a:pt x="750" y="232"/>
                  </a:lnTo>
                  <a:lnTo>
                    <a:pt x="792" y="184"/>
                  </a:lnTo>
                  <a:lnTo>
                    <a:pt x="750" y="104"/>
                  </a:lnTo>
                  <a:lnTo>
                    <a:pt x="725" y="40"/>
                  </a:lnTo>
                  <a:lnTo>
                    <a:pt x="666" y="16"/>
                  </a:lnTo>
                  <a:lnTo>
                    <a:pt x="531" y="40"/>
                  </a:lnTo>
                  <a:lnTo>
                    <a:pt x="447" y="24"/>
                  </a:lnTo>
                  <a:lnTo>
                    <a:pt x="405" y="48"/>
                  </a:lnTo>
                  <a:lnTo>
                    <a:pt x="362" y="40"/>
                  </a:lnTo>
                  <a:lnTo>
                    <a:pt x="329" y="24"/>
                  </a:lnTo>
                  <a:lnTo>
                    <a:pt x="295" y="0"/>
                  </a:lnTo>
                  <a:lnTo>
                    <a:pt x="253" y="8"/>
                  </a:lnTo>
                  <a:lnTo>
                    <a:pt x="177" y="40"/>
                  </a:lnTo>
                  <a:lnTo>
                    <a:pt x="169" y="72"/>
                  </a:lnTo>
                  <a:lnTo>
                    <a:pt x="126" y="88"/>
                  </a:lnTo>
                  <a:lnTo>
                    <a:pt x="25" y="128"/>
                  </a:lnTo>
                  <a:lnTo>
                    <a:pt x="9" y="128"/>
                  </a:lnTo>
                  <a:lnTo>
                    <a:pt x="17" y="176"/>
                  </a:lnTo>
                  <a:lnTo>
                    <a:pt x="25" y="208"/>
                  </a:lnTo>
                  <a:lnTo>
                    <a:pt x="0" y="256"/>
                  </a:lnTo>
                  <a:lnTo>
                    <a:pt x="51" y="288"/>
                  </a:lnTo>
                  <a:lnTo>
                    <a:pt x="51" y="320"/>
                  </a:lnTo>
                  <a:lnTo>
                    <a:pt x="76" y="360"/>
                  </a:lnTo>
                  <a:lnTo>
                    <a:pt x="59" y="400"/>
                  </a:lnTo>
                  <a:lnTo>
                    <a:pt x="84" y="432"/>
                  </a:lnTo>
                  <a:lnTo>
                    <a:pt x="84" y="472"/>
                  </a:lnTo>
                  <a:lnTo>
                    <a:pt x="126" y="496"/>
                  </a:lnTo>
                  <a:lnTo>
                    <a:pt x="169" y="512"/>
                  </a:lnTo>
                  <a:lnTo>
                    <a:pt x="211" y="512"/>
                  </a:lnTo>
                  <a:lnTo>
                    <a:pt x="202" y="544"/>
                  </a:lnTo>
                  <a:lnTo>
                    <a:pt x="244" y="576"/>
                  </a:lnTo>
                  <a:lnTo>
                    <a:pt x="270" y="560"/>
                  </a:lnTo>
                  <a:lnTo>
                    <a:pt x="270" y="536"/>
                  </a:lnTo>
                  <a:lnTo>
                    <a:pt x="320" y="552"/>
                  </a:lnTo>
                  <a:lnTo>
                    <a:pt x="337" y="576"/>
                  </a:lnTo>
                  <a:lnTo>
                    <a:pt x="379" y="584"/>
                  </a:lnTo>
                  <a:lnTo>
                    <a:pt x="421" y="592"/>
                  </a:lnTo>
                  <a:lnTo>
                    <a:pt x="438" y="624"/>
                  </a:lnTo>
                  <a:lnTo>
                    <a:pt x="464" y="640"/>
                  </a:lnTo>
                  <a:lnTo>
                    <a:pt x="497" y="616"/>
                  </a:lnTo>
                  <a:lnTo>
                    <a:pt x="523" y="640"/>
                  </a:lnTo>
                  <a:lnTo>
                    <a:pt x="531" y="656"/>
                  </a:lnTo>
                  <a:lnTo>
                    <a:pt x="556" y="656"/>
                  </a:lnTo>
                  <a:lnTo>
                    <a:pt x="581" y="632"/>
                  </a:lnTo>
                  <a:lnTo>
                    <a:pt x="615" y="632"/>
                  </a:lnTo>
                  <a:lnTo>
                    <a:pt x="640" y="616"/>
                  </a:lnTo>
                  <a:lnTo>
                    <a:pt x="683" y="616"/>
                  </a:lnTo>
                  <a:lnTo>
                    <a:pt x="708" y="624"/>
                  </a:lnTo>
                  <a:lnTo>
                    <a:pt x="767" y="632"/>
                  </a:lnTo>
                  <a:lnTo>
                    <a:pt x="758" y="640"/>
                  </a:lnTo>
                  <a:lnTo>
                    <a:pt x="792" y="632"/>
                  </a:lnTo>
                  <a:lnTo>
                    <a:pt x="775" y="560"/>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65" name="Freeform 87"/>
            <p:cNvSpPr>
              <a:spLocks/>
            </p:cNvSpPr>
            <p:nvPr/>
          </p:nvSpPr>
          <p:spPr bwMode="auto">
            <a:xfrm>
              <a:off x="4536" y="1968"/>
              <a:ext cx="210" cy="112"/>
            </a:xfrm>
            <a:custGeom>
              <a:avLst/>
              <a:gdLst>
                <a:gd name="T0" fmla="*/ 168 w 210"/>
                <a:gd name="T1" fmla="*/ 8 h 112"/>
                <a:gd name="T2" fmla="*/ 109 w 210"/>
                <a:gd name="T3" fmla="*/ 8 h 112"/>
                <a:gd name="T4" fmla="*/ 76 w 210"/>
                <a:gd name="T5" fmla="*/ 0 h 112"/>
                <a:gd name="T6" fmla="*/ 67 w 210"/>
                <a:gd name="T7" fmla="*/ 24 h 112"/>
                <a:gd name="T8" fmla="*/ 42 w 210"/>
                <a:gd name="T9" fmla="*/ 32 h 112"/>
                <a:gd name="T10" fmla="*/ 8 w 210"/>
                <a:gd name="T11" fmla="*/ 48 h 112"/>
                <a:gd name="T12" fmla="*/ 8 w 210"/>
                <a:gd name="T13" fmla="*/ 72 h 112"/>
                <a:gd name="T14" fmla="*/ 0 w 210"/>
                <a:gd name="T15" fmla="*/ 96 h 112"/>
                <a:gd name="T16" fmla="*/ 84 w 210"/>
                <a:gd name="T17" fmla="*/ 112 h 112"/>
                <a:gd name="T18" fmla="*/ 210 w 210"/>
                <a:gd name="T19" fmla="*/ 88 h 112"/>
                <a:gd name="T20" fmla="*/ 193 w 210"/>
                <a:gd name="T21" fmla="*/ 16 h 112"/>
                <a:gd name="T22" fmla="*/ 168 w 210"/>
                <a:gd name="T23" fmla="*/ 8 h 1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0" h="112">
                  <a:moveTo>
                    <a:pt x="168" y="8"/>
                  </a:moveTo>
                  <a:lnTo>
                    <a:pt x="109" y="8"/>
                  </a:lnTo>
                  <a:lnTo>
                    <a:pt x="76" y="0"/>
                  </a:lnTo>
                  <a:lnTo>
                    <a:pt x="67" y="24"/>
                  </a:lnTo>
                  <a:lnTo>
                    <a:pt x="42" y="32"/>
                  </a:lnTo>
                  <a:lnTo>
                    <a:pt x="8" y="48"/>
                  </a:lnTo>
                  <a:lnTo>
                    <a:pt x="8" y="72"/>
                  </a:lnTo>
                  <a:lnTo>
                    <a:pt x="0" y="96"/>
                  </a:lnTo>
                  <a:lnTo>
                    <a:pt x="84" y="112"/>
                  </a:lnTo>
                  <a:lnTo>
                    <a:pt x="210" y="88"/>
                  </a:lnTo>
                  <a:lnTo>
                    <a:pt x="193" y="16"/>
                  </a:lnTo>
                  <a:lnTo>
                    <a:pt x="168" y="8"/>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66" name="Freeform 88"/>
            <p:cNvSpPr>
              <a:spLocks/>
            </p:cNvSpPr>
            <p:nvPr/>
          </p:nvSpPr>
          <p:spPr bwMode="auto">
            <a:xfrm>
              <a:off x="4578" y="1792"/>
              <a:ext cx="455" cy="320"/>
            </a:xfrm>
            <a:custGeom>
              <a:avLst/>
              <a:gdLst>
                <a:gd name="T0" fmla="*/ 312 w 455"/>
                <a:gd name="T1" fmla="*/ 304 h 320"/>
                <a:gd name="T2" fmla="*/ 328 w 455"/>
                <a:gd name="T3" fmla="*/ 296 h 320"/>
                <a:gd name="T4" fmla="*/ 320 w 455"/>
                <a:gd name="T5" fmla="*/ 272 h 320"/>
                <a:gd name="T6" fmla="*/ 354 w 455"/>
                <a:gd name="T7" fmla="*/ 264 h 320"/>
                <a:gd name="T8" fmla="*/ 379 w 455"/>
                <a:gd name="T9" fmla="*/ 248 h 320"/>
                <a:gd name="T10" fmla="*/ 404 w 455"/>
                <a:gd name="T11" fmla="*/ 256 h 320"/>
                <a:gd name="T12" fmla="*/ 387 w 455"/>
                <a:gd name="T13" fmla="*/ 224 h 320"/>
                <a:gd name="T14" fmla="*/ 387 w 455"/>
                <a:gd name="T15" fmla="*/ 192 h 320"/>
                <a:gd name="T16" fmla="*/ 387 w 455"/>
                <a:gd name="T17" fmla="*/ 160 h 320"/>
                <a:gd name="T18" fmla="*/ 413 w 455"/>
                <a:gd name="T19" fmla="*/ 152 h 320"/>
                <a:gd name="T20" fmla="*/ 421 w 455"/>
                <a:gd name="T21" fmla="*/ 128 h 320"/>
                <a:gd name="T22" fmla="*/ 446 w 455"/>
                <a:gd name="T23" fmla="*/ 120 h 320"/>
                <a:gd name="T24" fmla="*/ 455 w 455"/>
                <a:gd name="T25" fmla="*/ 104 h 320"/>
                <a:gd name="T26" fmla="*/ 430 w 455"/>
                <a:gd name="T27" fmla="*/ 96 h 320"/>
                <a:gd name="T28" fmla="*/ 430 w 455"/>
                <a:gd name="T29" fmla="*/ 64 h 320"/>
                <a:gd name="T30" fmla="*/ 396 w 455"/>
                <a:gd name="T31" fmla="*/ 56 h 320"/>
                <a:gd name="T32" fmla="*/ 371 w 455"/>
                <a:gd name="T33" fmla="*/ 40 h 320"/>
                <a:gd name="T34" fmla="*/ 337 w 455"/>
                <a:gd name="T35" fmla="*/ 24 h 320"/>
                <a:gd name="T36" fmla="*/ 286 w 455"/>
                <a:gd name="T37" fmla="*/ 16 h 320"/>
                <a:gd name="T38" fmla="*/ 278 w 455"/>
                <a:gd name="T39" fmla="*/ 0 h 320"/>
                <a:gd name="T40" fmla="*/ 227 w 455"/>
                <a:gd name="T41" fmla="*/ 32 h 320"/>
                <a:gd name="T42" fmla="*/ 185 w 455"/>
                <a:gd name="T43" fmla="*/ 24 h 320"/>
                <a:gd name="T44" fmla="*/ 143 w 455"/>
                <a:gd name="T45" fmla="*/ 32 h 320"/>
                <a:gd name="T46" fmla="*/ 84 w 455"/>
                <a:gd name="T47" fmla="*/ 32 h 320"/>
                <a:gd name="T48" fmla="*/ 25 w 455"/>
                <a:gd name="T49" fmla="*/ 64 h 320"/>
                <a:gd name="T50" fmla="*/ 0 w 455"/>
                <a:gd name="T51" fmla="*/ 88 h 320"/>
                <a:gd name="T52" fmla="*/ 8 w 455"/>
                <a:gd name="T53" fmla="*/ 104 h 320"/>
                <a:gd name="T54" fmla="*/ 25 w 455"/>
                <a:gd name="T55" fmla="*/ 168 h 320"/>
                <a:gd name="T56" fmla="*/ 34 w 455"/>
                <a:gd name="T57" fmla="*/ 184 h 320"/>
                <a:gd name="T58" fmla="*/ 67 w 455"/>
                <a:gd name="T59" fmla="*/ 192 h 320"/>
                <a:gd name="T60" fmla="*/ 126 w 455"/>
                <a:gd name="T61" fmla="*/ 192 h 320"/>
                <a:gd name="T62" fmla="*/ 151 w 455"/>
                <a:gd name="T63" fmla="*/ 200 h 320"/>
                <a:gd name="T64" fmla="*/ 168 w 455"/>
                <a:gd name="T65" fmla="*/ 272 h 320"/>
                <a:gd name="T66" fmla="*/ 177 w 455"/>
                <a:gd name="T67" fmla="*/ 272 h 320"/>
                <a:gd name="T68" fmla="*/ 236 w 455"/>
                <a:gd name="T69" fmla="*/ 296 h 320"/>
                <a:gd name="T70" fmla="*/ 244 w 455"/>
                <a:gd name="T71" fmla="*/ 320 h 320"/>
                <a:gd name="T72" fmla="*/ 278 w 455"/>
                <a:gd name="T73" fmla="*/ 296 h 320"/>
                <a:gd name="T74" fmla="*/ 312 w 455"/>
                <a:gd name="T75" fmla="*/ 304 h 32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55" h="320">
                  <a:moveTo>
                    <a:pt x="312" y="304"/>
                  </a:moveTo>
                  <a:lnTo>
                    <a:pt x="328" y="296"/>
                  </a:lnTo>
                  <a:lnTo>
                    <a:pt x="320" y="272"/>
                  </a:lnTo>
                  <a:lnTo>
                    <a:pt x="354" y="264"/>
                  </a:lnTo>
                  <a:lnTo>
                    <a:pt x="379" y="248"/>
                  </a:lnTo>
                  <a:lnTo>
                    <a:pt x="404" y="256"/>
                  </a:lnTo>
                  <a:lnTo>
                    <a:pt x="387" y="224"/>
                  </a:lnTo>
                  <a:lnTo>
                    <a:pt x="387" y="192"/>
                  </a:lnTo>
                  <a:lnTo>
                    <a:pt x="387" y="160"/>
                  </a:lnTo>
                  <a:lnTo>
                    <a:pt x="413" y="152"/>
                  </a:lnTo>
                  <a:lnTo>
                    <a:pt x="421" y="128"/>
                  </a:lnTo>
                  <a:lnTo>
                    <a:pt x="446" y="120"/>
                  </a:lnTo>
                  <a:lnTo>
                    <a:pt x="455" y="104"/>
                  </a:lnTo>
                  <a:lnTo>
                    <a:pt x="430" y="96"/>
                  </a:lnTo>
                  <a:lnTo>
                    <a:pt x="430" y="64"/>
                  </a:lnTo>
                  <a:lnTo>
                    <a:pt x="396" y="56"/>
                  </a:lnTo>
                  <a:lnTo>
                    <a:pt x="371" y="40"/>
                  </a:lnTo>
                  <a:lnTo>
                    <a:pt x="337" y="24"/>
                  </a:lnTo>
                  <a:lnTo>
                    <a:pt x="286" y="16"/>
                  </a:lnTo>
                  <a:lnTo>
                    <a:pt x="278" y="0"/>
                  </a:lnTo>
                  <a:lnTo>
                    <a:pt x="227" y="32"/>
                  </a:lnTo>
                  <a:lnTo>
                    <a:pt x="185" y="24"/>
                  </a:lnTo>
                  <a:lnTo>
                    <a:pt x="143" y="32"/>
                  </a:lnTo>
                  <a:lnTo>
                    <a:pt x="84" y="32"/>
                  </a:lnTo>
                  <a:lnTo>
                    <a:pt x="25" y="64"/>
                  </a:lnTo>
                  <a:lnTo>
                    <a:pt x="0" y="88"/>
                  </a:lnTo>
                  <a:lnTo>
                    <a:pt x="8" y="104"/>
                  </a:lnTo>
                  <a:lnTo>
                    <a:pt x="25" y="168"/>
                  </a:lnTo>
                  <a:lnTo>
                    <a:pt x="34" y="184"/>
                  </a:lnTo>
                  <a:lnTo>
                    <a:pt x="67" y="192"/>
                  </a:lnTo>
                  <a:lnTo>
                    <a:pt x="126" y="192"/>
                  </a:lnTo>
                  <a:lnTo>
                    <a:pt x="151" y="200"/>
                  </a:lnTo>
                  <a:lnTo>
                    <a:pt x="168" y="272"/>
                  </a:lnTo>
                  <a:lnTo>
                    <a:pt x="177" y="272"/>
                  </a:lnTo>
                  <a:lnTo>
                    <a:pt x="236" y="296"/>
                  </a:lnTo>
                  <a:lnTo>
                    <a:pt x="244" y="320"/>
                  </a:lnTo>
                  <a:lnTo>
                    <a:pt x="278" y="296"/>
                  </a:lnTo>
                  <a:lnTo>
                    <a:pt x="312" y="304"/>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168" name="Freeform 90"/>
            <p:cNvSpPr>
              <a:spLocks/>
            </p:cNvSpPr>
            <p:nvPr/>
          </p:nvSpPr>
          <p:spPr bwMode="auto">
            <a:xfrm>
              <a:off x="4578" y="1784"/>
              <a:ext cx="455" cy="320"/>
            </a:xfrm>
            <a:custGeom>
              <a:avLst/>
              <a:gdLst>
                <a:gd name="T0" fmla="*/ 312 w 455"/>
                <a:gd name="T1" fmla="*/ 304 h 320"/>
                <a:gd name="T2" fmla="*/ 328 w 455"/>
                <a:gd name="T3" fmla="*/ 296 h 320"/>
                <a:gd name="T4" fmla="*/ 320 w 455"/>
                <a:gd name="T5" fmla="*/ 272 h 320"/>
                <a:gd name="T6" fmla="*/ 354 w 455"/>
                <a:gd name="T7" fmla="*/ 264 h 320"/>
                <a:gd name="T8" fmla="*/ 379 w 455"/>
                <a:gd name="T9" fmla="*/ 248 h 320"/>
                <a:gd name="T10" fmla="*/ 404 w 455"/>
                <a:gd name="T11" fmla="*/ 256 h 320"/>
                <a:gd name="T12" fmla="*/ 387 w 455"/>
                <a:gd name="T13" fmla="*/ 224 h 320"/>
                <a:gd name="T14" fmla="*/ 387 w 455"/>
                <a:gd name="T15" fmla="*/ 192 h 320"/>
                <a:gd name="T16" fmla="*/ 387 w 455"/>
                <a:gd name="T17" fmla="*/ 160 h 320"/>
                <a:gd name="T18" fmla="*/ 413 w 455"/>
                <a:gd name="T19" fmla="*/ 152 h 320"/>
                <a:gd name="T20" fmla="*/ 421 w 455"/>
                <a:gd name="T21" fmla="*/ 128 h 320"/>
                <a:gd name="T22" fmla="*/ 446 w 455"/>
                <a:gd name="T23" fmla="*/ 120 h 320"/>
                <a:gd name="T24" fmla="*/ 455 w 455"/>
                <a:gd name="T25" fmla="*/ 104 h 320"/>
                <a:gd name="T26" fmla="*/ 430 w 455"/>
                <a:gd name="T27" fmla="*/ 96 h 320"/>
                <a:gd name="T28" fmla="*/ 430 w 455"/>
                <a:gd name="T29" fmla="*/ 64 h 320"/>
                <a:gd name="T30" fmla="*/ 396 w 455"/>
                <a:gd name="T31" fmla="*/ 56 h 320"/>
                <a:gd name="T32" fmla="*/ 371 w 455"/>
                <a:gd name="T33" fmla="*/ 40 h 320"/>
                <a:gd name="T34" fmla="*/ 337 w 455"/>
                <a:gd name="T35" fmla="*/ 24 h 320"/>
                <a:gd name="T36" fmla="*/ 286 w 455"/>
                <a:gd name="T37" fmla="*/ 16 h 320"/>
                <a:gd name="T38" fmla="*/ 278 w 455"/>
                <a:gd name="T39" fmla="*/ 0 h 320"/>
                <a:gd name="T40" fmla="*/ 227 w 455"/>
                <a:gd name="T41" fmla="*/ 32 h 320"/>
                <a:gd name="T42" fmla="*/ 185 w 455"/>
                <a:gd name="T43" fmla="*/ 24 h 320"/>
                <a:gd name="T44" fmla="*/ 143 w 455"/>
                <a:gd name="T45" fmla="*/ 32 h 320"/>
                <a:gd name="T46" fmla="*/ 84 w 455"/>
                <a:gd name="T47" fmla="*/ 32 h 320"/>
                <a:gd name="T48" fmla="*/ 25 w 455"/>
                <a:gd name="T49" fmla="*/ 64 h 320"/>
                <a:gd name="T50" fmla="*/ 0 w 455"/>
                <a:gd name="T51" fmla="*/ 88 h 320"/>
                <a:gd name="T52" fmla="*/ 8 w 455"/>
                <a:gd name="T53" fmla="*/ 104 h 320"/>
                <a:gd name="T54" fmla="*/ 25 w 455"/>
                <a:gd name="T55" fmla="*/ 168 h 320"/>
                <a:gd name="T56" fmla="*/ 34 w 455"/>
                <a:gd name="T57" fmla="*/ 184 h 320"/>
                <a:gd name="T58" fmla="*/ 67 w 455"/>
                <a:gd name="T59" fmla="*/ 192 h 320"/>
                <a:gd name="T60" fmla="*/ 126 w 455"/>
                <a:gd name="T61" fmla="*/ 192 h 320"/>
                <a:gd name="T62" fmla="*/ 151 w 455"/>
                <a:gd name="T63" fmla="*/ 200 h 320"/>
                <a:gd name="T64" fmla="*/ 168 w 455"/>
                <a:gd name="T65" fmla="*/ 272 h 320"/>
                <a:gd name="T66" fmla="*/ 177 w 455"/>
                <a:gd name="T67" fmla="*/ 272 h 320"/>
                <a:gd name="T68" fmla="*/ 236 w 455"/>
                <a:gd name="T69" fmla="*/ 296 h 320"/>
                <a:gd name="T70" fmla="*/ 244 w 455"/>
                <a:gd name="T71" fmla="*/ 320 h 320"/>
                <a:gd name="T72" fmla="*/ 278 w 455"/>
                <a:gd name="T73" fmla="*/ 296 h 320"/>
                <a:gd name="T74" fmla="*/ 312 w 455"/>
                <a:gd name="T75" fmla="*/ 304 h 32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55" h="320">
                  <a:moveTo>
                    <a:pt x="312" y="304"/>
                  </a:moveTo>
                  <a:lnTo>
                    <a:pt x="328" y="296"/>
                  </a:lnTo>
                  <a:lnTo>
                    <a:pt x="320" y="272"/>
                  </a:lnTo>
                  <a:lnTo>
                    <a:pt x="354" y="264"/>
                  </a:lnTo>
                  <a:lnTo>
                    <a:pt x="379" y="248"/>
                  </a:lnTo>
                  <a:lnTo>
                    <a:pt x="404" y="256"/>
                  </a:lnTo>
                  <a:lnTo>
                    <a:pt x="387" y="224"/>
                  </a:lnTo>
                  <a:lnTo>
                    <a:pt x="387" y="192"/>
                  </a:lnTo>
                  <a:lnTo>
                    <a:pt x="387" y="160"/>
                  </a:lnTo>
                  <a:lnTo>
                    <a:pt x="413" y="152"/>
                  </a:lnTo>
                  <a:lnTo>
                    <a:pt x="421" y="128"/>
                  </a:lnTo>
                  <a:lnTo>
                    <a:pt x="446" y="120"/>
                  </a:lnTo>
                  <a:lnTo>
                    <a:pt x="455" y="104"/>
                  </a:lnTo>
                  <a:lnTo>
                    <a:pt x="430" y="96"/>
                  </a:lnTo>
                  <a:lnTo>
                    <a:pt x="430" y="64"/>
                  </a:lnTo>
                  <a:lnTo>
                    <a:pt x="396" y="56"/>
                  </a:lnTo>
                  <a:lnTo>
                    <a:pt x="371" y="40"/>
                  </a:lnTo>
                  <a:lnTo>
                    <a:pt x="337" y="24"/>
                  </a:lnTo>
                  <a:lnTo>
                    <a:pt x="286" y="16"/>
                  </a:lnTo>
                  <a:lnTo>
                    <a:pt x="278" y="0"/>
                  </a:lnTo>
                  <a:lnTo>
                    <a:pt x="227" y="32"/>
                  </a:lnTo>
                  <a:lnTo>
                    <a:pt x="185" y="24"/>
                  </a:lnTo>
                  <a:lnTo>
                    <a:pt x="143" y="32"/>
                  </a:lnTo>
                  <a:lnTo>
                    <a:pt x="84" y="32"/>
                  </a:lnTo>
                  <a:lnTo>
                    <a:pt x="25" y="64"/>
                  </a:lnTo>
                  <a:lnTo>
                    <a:pt x="0" y="88"/>
                  </a:lnTo>
                  <a:lnTo>
                    <a:pt x="8" y="104"/>
                  </a:lnTo>
                  <a:lnTo>
                    <a:pt x="25" y="168"/>
                  </a:lnTo>
                  <a:lnTo>
                    <a:pt x="34" y="184"/>
                  </a:lnTo>
                  <a:lnTo>
                    <a:pt x="67" y="192"/>
                  </a:lnTo>
                  <a:lnTo>
                    <a:pt x="126" y="192"/>
                  </a:lnTo>
                  <a:lnTo>
                    <a:pt x="151" y="200"/>
                  </a:lnTo>
                  <a:lnTo>
                    <a:pt x="168" y="272"/>
                  </a:lnTo>
                  <a:lnTo>
                    <a:pt x="177" y="272"/>
                  </a:lnTo>
                  <a:lnTo>
                    <a:pt x="236" y="296"/>
                  </a:lnTo>
                  <a:lnTo>
                    <a:pt x="244" y="320"/>
                  </a:lnTo>
                  <a:lnTo>
                    <a:pt x="278" y="296"/>
                  </a:lnTo>
                  <a:lnTo>
                    <a:pt x="312" y="304"/>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69" name="Freeform 91"/>
            <p:cNvSpPr>
              <a:spLocks/>
            </p:cNvSpPr>
            <p:nvPr/>
          </p:nvSpPr>
          <p:spPr bwMode="auto">
            <a:xfrm>
              <a:off x="4831" y="2088"/>
              <a:ext cx="969" cy="928"/>
            </a:xfrm>
            <a:custGeom>
              <a:avLst/>
              <a:gdLst>
                <a:gd name="T0" fmla="*/ 910 w 969"/>
                <a:gd name="T1" fmla="*/ 96 h 928"/>
                <a:gd name="T2" fmla="*/ 910 w 969"/>
                <a:gd name="T3" fmla="*/ 40 h 928"/>
                <a:gd name="T4" fmla="*/ 825 w 969"/>
                <a:gd name="T5" fmla="*/ 0 h 928"/>
                <a:gd name="T6" fmla="*/ 733 w 969"/>
                <a:gd name="T7" fmla="*/ 32 h 928"/>
                <a:gd name="T8" fmla="*/ 691 w 969"/>
                <a:gd name="T9" fmla="*/ 72 h 928"/>
                <a:gd name="T10" fmla="*/ 615 w 969"/>
                <a:gd name="T11" fmla="*/ 160 h 928"/>
                <a:gd name="T12" fmla="*/ 573 w 969"/>
                <a:gd name="T13" fmla="*/ 176 h 928"/>
                <a:gd name="T14" fmla="*/ 505 w 969"/>
                <a:gd name="T15" fmla="*/ 184 h 928"/>
                <a:gd name="T16" fmla="*/ 446 w 969"/>
                <a:gd name="T17" fmla="*/ 200 h 928"/>
                <a:gd name="T18" fmla="*/ 387 w 969"/>
                <a:gd name="T19" fmla="*/ 224 h 928"/>
                <a:gd name="T20" fmla="*/ 294 w 969"/>
                <a:gd name="T21" fmla="*/ 208 h 928"/>
                <a:gd name="T22" fmla="*/ 143 w 969"/>
                <a:gd name="T23" fmla="*/ 224 h 928"/>
                <a:gd name="T24" fmla="*/ 84 w 969"/>
                <a:gd name="T25" fmla="*/ 272 h 928"/>
                <a:gd name="T26" fmla="*/ 75 w 969"/>
                <a:gd name="T27" fmla="*/ 304 h 928"/>
                <a:gd name="T28" fmla="*/ 118 w 969"/>
                <a:gd name="T29" fmla="*/ 408 h 928"/>
                <a:gd name="T30" fmla="*/ 33 w 969"/>
                <a:gd name="T31" fmla="*/ 512 h 928"/>
                <a:gd name="T32" fmla="*/ 16 w 969"/>
                <a:gd name="T33" fmla="*/ 592 h 928"/>
                <a:gd name="T34" fmla="*/ 0 w 969"/>
                <a:gd name="T35" fmla="*/ 680 h 928"/>
                <a:gd name="T36" fmla="*/ 50 w 969"/>
                <a:gd name="T37" fmla="*/ 696 h 928"/>
                <a:gd name="T38" fmla="*/ 109 w 969"/>
                <a:gd name="T39" fmla="*/ 696 h 928"/>
                <a:gd name="T40" fmla="*/ 177 w 969"/>
                <a:gd name="T41" fmla="*/ 704 h 928"/>
                <a:gd name="T42" fmla="*/ 261 w 969"/>
                <a:gd name="T43" fmla="*/ 712 h 928"/>
                <a:gd name="T44" fmla="*/ 362 w 969"/>
                <a:gd name="T45" fmla="*/ 664 h 928"/>
                <a:gd name="T46" fmla="*/ 404 w 969"/>
                <a:gd name="T47" fmla="*/ 616 h 928"/>
                <a:gd name="T48" fmla="*/ 463 w 969"/>
                <a:gd name="T49" fmla="*/ 600 h 928"/>
                <a:gd name="T50" fmla="*/ 556 w 969"/>
                <a:gd name="T51" fmla="*/ 600 h 928"/>
                <a:gd name="T52" fmla="*/ 640 w 969"/>
                <a:gd name="T53" fmla="*/ 648 h 928"/>
                <a:gd name="T54" fmla="*/ 707 w 969"/>
                <a:gd name="T55" fmla="*/ 696 h 928"/>
                <a:gd name="T56" fmla="*/ 758 w 969"/>
                <a:gd name="T57" fmla="*/ 760 h 928"/>
                <a:gd name="T58" fmla="*/ 657 w 969"/>
                <a:gd name="T59" fmla="*/ 800 h 928"/>
                <a:gd name="T60" fmla="*/ 657 w 969"/>
                <a:gd name="T61" fmla="*/ 888 h 928"/>
                <a:gd name="T62" fmla="*/ 674 w 969"/>
                <a:gd name="T63" fmla="*/ 928 h 928"/>
                <a:gd name="T64" fmla="*/ 766 w 969"/>
                <a:gd name="T65" fmla="*/ 904 h 928"/>
                <a:gd name="T66" fmla="*/ 808 w 969"/>
                <a:gd name="T67" fmla="*/ 768 h 928"/>
                <a:gd name="T68" fmla="*/ 867 w 969"/>
                <a:gd name="T69" fmla="*/ 704 h 928"/>
                <a:gd name="T70" fmla="*/ 969 w 969"/>
                <a:gd name="T71" fmla="*/ 688 h 928"/>
                <a:gd name="T72" fmla="*/ 935 w 969"/>
                <a:gd name="T73" fmla="*/ 104 h 92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969" h="928">
                  <a:moveTo>
                    <a:pt x="935" y="104"/>
                  </a:moveTo>
                  <a:lnTo>
                    <a:pt x="910" y="96"/>
                  </a:lnTo>
                  <a:lnTo>
                    <a:pt x="893" y="56"/>
                  </a:lnTo>
                  <a:lnTo>
                    <a:pt x="910" y="40"/>
                  </a:lnTo>
                  <a:lnTo>
                    <a:pt x="867" y="16"/>
                  </a:lnTo>
                  <a:lnTo>
                    <a:pt x="825" y="0"/>
                  </a:lnTo>
                  <a:lnTo>
                    <a:pt x="766" y="32"/>
                  </a:lnTo>
                  <a:lnTo>
                    <a:pt x="733" y="32"/>
                  </a:lnTo>
                  <a:lnTo>
                    <a:pt x="724" y="72"/>
                  </a:lnTo>
                  <a:lnTo>
                    <a:pt x="691" y="72"/>
                  </a:lnTo>
                  <a:lnTo>
                    <a:pt x="632" y="96"/>
                  </a:lnTo>
                  <a:lnTo>
                    <a:pt x="615" y="160"/>
                  </a:lnTo>
                  <a:lnTo>
                    <a:pt x="623" y="192"/>
                  </a:lnTo>
                  <a:lnTo>
                    <a:pt x="573" y="176"/>
                  </a:lnTo>
                  <a:lnTo>
                    <a:pt x="530" y="200"/>
                  </a:lnTo>
                  <a:lnTo>
                    <a:pt x="505" y="184"/>
                  </a:lnTo>
                  <a:lnTo>
                    <a:pt x="480" y="216"/>
                  </a:lnTo>
                  <a:lnTo>
                    <a:pt x="446" y="200"/>
                  </a:lnTo>
                  <a:lnTo>
                    <a:pt x="412" y="200"/>
                  </a:lnTo>
                  <a:lnTo>
                    <a:pt x="387" y="224"/>
                  </a:lnTo>
                  <a:lnTo>
                    <a:pt x="353" y="200"/>
                  </a:lnTo>
                  <a:lnTo>
                    <a:pt x="294" y="208"/>
                  </a:lnTo>
                  <a:lnTo>
                    <a:pt x="202" y="216"/>
                  </a:lnTo>
                  <a:lnTo>
                    <a:pt x="143" y="224"/>
                  </a:lnTo>
                  <a:lnTo>
                    <a:pt x="101" y="248"/>
                  </a:lnTo>
                  <a:lnTo>
                    <a:pt x="84" y="272"/>
                  </a:lnTo>
                  <a:lnTo>
                    <a:pt x="50" y="272"/>
                  </a:lnTo>
                  <a:lnTo>
                    <a:pt x="75" y="304"/>
                  </a:lnTo>
                  <a:lnTo>
                    <a:pt x="109" y="368"/>
                  </a:lnTo>
                  <a:lnTo>
                    <a:pt x="118" y="408"/>
                  </a:lnTo>
                  <a:lnTo>
                    <a:pt x="84" y="416"/>
                  </a:lnTo>
                  <a:lnTo>
                    <a:pt x="33" y="512"/>
                  </a:lnTo>
                  <a:lnTo>
                    <a:pt x="50" y="584"/>
                  </a:lnTo>
                  <a:lnTo>
                    <a:pt x="16" y="592"/>
                  </a:lnTo>
                  <a:lnTo>
                    <a:pt x="8" y="632"/>
                  </a:lnTo>
                  <a:lnTo>
                    <a:pt x="0" y="680"/>
                  </a:lnTo>
                  <a:lnTo>
                    <a:pt x="16" y="672"/>
                  </a:lnTo>
                  <a:lnTo>
                    <a:pt x="50" y="696"/>
                  </a:lnTo>
                  <a:lnTo>
                    <a:pt x="75" y="720"/>
                  </a:lnTo>
                  <a:lnTo>
                    <a:pt x="109" y="696"/>
                  </a:lnTo>
                  <a:lnTo>
                    <a:pt x="143" y="704"/>
                  </a:lnTo>
                  <a:lnTo>
                    <a:pt x="177" y="704"/>
                  </a:lnTo>
                  <a:lnTo>
                    <a:pt x="227" y="696"/>
                  </a:lnTo>
                  <a:lnTo>
                    <a:pt x="261" y="712"/>
                  </a:lnTo>
                  <a:lnTo>
                    <a:pt x="286" y="688"/>
                  </a:lnTo>
                  <a:lnTo>
                    <a:pt x="362" y="664"/>
                  </a:lnTo>
                  <a:lnTo>
                    <a:pt x="396" y="616"/>
                  </a:lnTo>
                  <a:lnTo>
                    <a:pt x="404" y="616"/>
                  </a:lnTo>
                  <a:lnTo>
                    <a:pt x="412" y="608"/>
                  </a:lnTo>
                  <a:lnTo>
                    <a:pt x="463" y="600"/>
                  </a:lnTo>
                  <a:lnTo>
                    <a:pt x="488" y="576"/>
                  </a:lnTo>
                  <a:lnTo>
                    <a:pt x="556" y="600"/>
                  </a:lnTo>
                  <a:lnTo>
                    <a:pt x="615" y="600"/>
                  </a:lnTo>
                  <a:lnTo>
                    <a:pt x="640" y="648"/>
                  </a:lnTo>
                  <a:lnTo>
                    <a:pt x="691" y="664"/>
                  </a:lnTo>
                  <a:lnTo>
                    <a:pt x="707" y="696"/>
                  </a:lnTo>
                  <a:lnTo>
                    <a:pt x="741" y="728"/>
                  </a:lnTo>
                  <a:lnTo>
                    <a:pt x="758" y="760"/>
                  </a:lnTo>
                  <a:lnTo>
                    <a:pt x="682" y="776"/>
                  </a:lnTo>
                  <a:lnTo>
                    <a:pt x="657" y="800"/>
                  </a:lnTo>
                  <a:lnTo>
                    <a:pt x="674" y="824"/>
                  </a:lnTo>
                  <a:lnTo>
                    <a:pt x="657" y="888"/>
                  </a:lnTo>
                  <a:lnTo>
                    <a:pt x="640" y="912"/>
                  </a:lnTo>
                  <a:lnTo>
                    <a:pt x="674" y="928"/>
                  </a:lnTo>
                  <a:lnTo>
                    <a:pt x="724" y="904"/>
                  </a:lnTo>
                  <a:lnTo>
                    <a:pt x="766" y="904"/>
                  </a:lnTo>
                  <a:lnTo>
                    <a:pt x="766" y="872"/>
                  </a:lnTo>
                  <a:lnTo>
                    <a:pt x="808" y="768"/>
                  </a:lnTo>
                  <a:lnTo>
                    <a:pt x="834" y="736"/>
                  </a:lnTo>
                  <a:lnTo>
                    <a:pt x="867" y="704"/>
                  </a:lnTo>
                  <a:lnTo>
                    <a:pt x="918" y="680"/>
                  </a:lnTo>
                  <a:lnTo>
                    <a:pt x="969" y="688"/>
                  </a:lnTo>
                  <a:lnTo>
                    <a:pt x="969" y="104"/>
                  </a:lnTo>
                  <a:lnTo>
                    <a:pt x="935" y="104"/>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71" name="Freeform 93"/>
            <p:cNvSpPr>
              <a:spLocks/>
            </p:cNvSpPr>
            <p:nvPr/>
          </p:nvSpPr>
          <p:spPr bwMode="auto">
            <a:xfrm>
              <a:off x="4569" y="1600"/>
              <a:ext cx="531" cy="280"/>
            </a:xfrm>
            <a:custGeom>
              <a:avLst/>
              <a:gdLst>
                <a:gd name="T0" fmla="*/ 472 w 531"/>
                <a:gd name="T1" fmla="*/ 80 h 280"/>
                <a:gd name="T2" fmla="*/ 464 w 531"/>
                <a:gd name="T3" fmla="*/ 40 h 280"/>
                <a:gd name="T4" fmla="*/ 413 w 531"/>
                <a:gd name="T5" fmla="*/ 32 h 280"/>
                <a:gd name="T6" fmla="*/ 371 w 531"/>
                <a:gd name="T7" fmla="*/ 40 h 280"/>
                <a:gd name="T8" fmla="*/ 304 w 531"/>
                <a:gd name="T9" fmla="*/ 0 h 280"/>
                <a:gd name="T10" fmla="*/ 262 w 531"/>
                <a:gd name="T11" fmla="*/ 0 h 280"/>
                <a:gd name="T12" fmla="*/ 211 w 531"/>
                <a:gd name="T13" fmla="*/ 32 h 280"/>
                <a:gd name="T14" fmla="*/ 211 w 531"/>
                <a:gd name="T15" fmla="*/ 40 h 280"/>
                <a:gd name="T16" fmla="*/ 219 w 531"/>
                <a:gd name="T17" fmla="*/ 72 h 280"/>
                <a:gd name="T18" fmla="*/ 219 w 531"/>
                <a:gd name="T19" fmla="*/ 104 h 280"/>
                <a:gd name="T20" fmla="*/ 211 w 531"/>
                <a:gd name="T21" fmla="*/ 128 h 280"/>
                <a:gd name="T22" fmla="*/ 194 w 531"/>
                <a:gd name="T23" fmla="*/ 128 h 280"/>
                <a:gd name="T24" fmla="*/ 160 w 531"/>
                <a:gd name="T25" fmla="*/ 128 h 280"/>
                <a:gd name="T26" fmla="*/ 110 w 531"/>
                <a:gd name="T27" fmla="*/ 80 h 280"/>
                <a:gd name="T28" fmla="*/ 76 w 531"/>
                <a:gd name="T29" fmla="*/ 64 h 280"/>
                <a:gd name="T30" fmla="*/ 43 w 531"/>
                <a:gd name="T31" fmla="*/ 88 h 280"/>
                <a:gd name="T32" fmla="*/ 17 w 531"/>
                <a:gd name="T33" fmla="*/ 160 h 280"/>
                <a:gd name="T34" fmla="*/ 0 w 531"/>
                <a:gd name="T35" fmla="*/ 192 h 280"/>
                <a:gd name="T36" fmla="*/ 0 w 531"/>
                <a:gd name="T37" fmla="*/ 224 h 280"/>
                <a:gd name="T38" fmla="*/ 9 w 531"/>
                <a:gd name="T39" fmla="*/ 280 h 280"/>
                <a:gd name="T40" fmla="*/ 34 w 531"/>
                <a:gd name="T41" fmla="*/ 256 h 280"/>
                <a:gd name="T42" fmla="*/ 93 w 531"/>
                <a:gd name="T43" fmla="*/ 224 h 280"/>
                <a:gd name="T44" fmla="*/ 152 w 531"/>
                <a:gd name="T45" fmla="*/ 224 h 280"/>
                <a:gd name="T46" fmla="*/ 194 w 531"/>
                <a:gd name="T47" fmla="*/ 216 h 280"/>
                <a:gd name="T48" fmla="*/ 236 w 531"/>
                <a:gd name="T49" fmla="*/ 224 h 280"/>
                <a:gd name="T50" fmla="*/ 287 w 531"/>
                <a:gd name="T51" fmla="*/ 192 h 280"/>
                <a:gd name="T52" fmla="*/ 295 w 531"/>
                <a:gd name="T53" fmla="*/ 208 h 280"/>
                <a:gd name="T54" fmla="*/ 346 w 531"/>
                <a:gd name="T55" fmla="*/ 216 h 280"/>
                <a:gd name="T56" fmla="*/ 380 w 531"/>
                <a:gd name="T57" fmla="*/ 232 h 280"/>
                <a:gd name="T58" fmla="*/ 405 w 531"/>
                <a:gd name="T59" fmla="*/ 248 h 280"/>
                <a:gd name="T60" fmla="*/ 430 w 531"/>
                <a:gd name="T61" fmla="*/ 248 h 280"/>
                <a:gd name="T62" fmla="*/ 455 w 531"/>
                <a:gd name="T63" fmla="*/ 232 h 280"/>
                <a:gd name="T64" fmla="*/ 498 w 531"/>
                <a:gd name="T65" fmla="*/ 232 h 280"/>
                <a:gd name="T66" fmla="*/ 531 w 531"/>
                <a:gd name="T67" fmla="*/ 176 h 280"/>
                <a:gd name="T68" fmla="*/ 506 w 531"/>
                <a:gd name="T69" fmla="*/ 112 h 280"/>
                <a:gd name="T70" fmla="*/ 472 w 531"/>
                <a:gd name="T71" fmla="*/ 80 h 28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31" h="280">
                  <a:moveTo>
                    <a:pt x="472" y="80"/>
                  </a:moveTo>
                  <a:lnTo>
                    <a:pt x="464" y="40"/>
                  </a:lnTo>
                  <a:lnTo>
                    <a:pt x="413" y="32"/>
                  </a:lnTo>
                  <a:lnTo>
                    <a:pt x="371" y="40"/>
                  </a:lnTo>
                  <a:lnTo>
                    <a:pt x="304" y="0"/>
                  </a:lnTo>
                  <a:lnTo>
                    <a:pt x="262" y="0"/>
                  </a:lnTo>
                  <a:lnTo>
                    <a:pt x="211" y="32"/>
                  </a:lnTo>
                  <a:lnTo>
                    <a:pt x="211" y="40"/>
                  </a:lnTo>
                  <a:lnTo>
                    <a:pt x="219" y="72"/>
                  </a:lnTo>
                  <a:lnTo>
                    <a:pt x="219" y="104"/>
                  </a:lnTo>
                  <a:lnTo>
                    <a:pt x="211" y="128"/>
                  </a:lnTo>
                  <a:lnTo>
                    <a:pt x="194" y="128"/>
                  </a:lnTo>
                  <a:lnTo>
                    <a:pt x="160" y="128"/>
                  </a:lnTo>
                  <a:lnTo>
                    <a:pt x="110" y="80"/>
                  </a:lnTo>
                  <a:lnTo>
                    <a:pt x="76" y="64"/>
                  </a:lnTo>
                  <a:lnTo>
                    <a:pt x="43" y="88"/>
                  </a:lnTo>
                  <a:lnTo>
                    <a:pt x="17" y="160"/>
                  </a:lnTo>
                  <a:lnTo>
                    <a:pt x="0" y="192"/>
                  </a:lnTo>
                  <a:lnTo>
                    <a:pt x="0" y="224"/>
                  </a:lnTo>
                  <a:lnTo>
                    <a:pt x="9" y="280"/>
                  </a:lnTo>
                  <a:lnTo>
                    <a:pt x="34" y="256"/>
                  </a:lnTo>
                  <a:lnTo>
                    <a:pt x="93" y="224"/>
                  </a:lnTo>
                  <a:lnTo>
                    <a:pt x="152" y="224"/>
                  </a:lnTo>
                  <a:lnTo>
                    <a:pt x="194" y="216"/>
                  </a:lnTo>
                  <a:lnTo>
                    <a:pt x="236" y="224"/>
                  </a:lnTo>
                  <a:lnTo>
                    <a:pt x="287" y="192"/>
                  </a:lnTo>
                  <a:lnTo>
                    <a:pt x="295" y="208"/>
                  </a:lnTo>
                  <a:lnTo>
                    <a:pt x="346" y="216"/>
                  </a:lnTo>
                  <a:lnTo>
                    <a:pt x="380" y="232"/>
                  </a:lnTo>
                  <a:lnTo>
                    <a:pt x="405" y="248"/>
                  </a:lnTo>
                  <a:lnTo>
                    <a:pt x="430" y="248"/>
                  </a:lnTo>
                  <a:lnTo>
                    <a:pt x="455" y="232"/>
                  </a:lnTo>
                  <a:lnTo>
                    <a:pt x="498" y="232"/>
                  </a:lnTo>
                  <a:lnTo>
                    <a:pt x="531" y="176"/>
                  </a:lnTo>
                  <a:lnTo>
                    <a:pt x="506" y="112"/>
                  </a:lnTo>
                  <a:lnTo>
                    <a:pt x="472" y="80"/>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dirty="0"/>
            </a:p>
          </p:txBody>
        </p:sp>
        <p:sp>
          <p:nvSpPr>
            <p:cNvPr id="3172" name="Freeform 94"/>
            <p:cNvSpPr>
              <a:spLocks/>
            </p:cNvSpPr>
            <p:nvPr/>
          </p:nvSpPr>
          <p:spPr bwMode="auto">
            <a:xfrm>
              <a:off x="4822" y="1760"/>
              <a:ext cx="725" cy="600"/>
            </a:xfrm>
            <a:custGeom>
              <a:avLst/>
              <a:gdLst>
                <a:gd name="T0" fmla="*/ 657 w 725"/>
                <a:gd name="T1" fmla="*/ 320 h 600"/>
                <a:gd name="T2" fmla="*/ 641 w 725"/>
                <a:gd name="T3" fmla="*/ 280 h 600"/>
                <a:gd name="T4" fmla="*/ 708 w 725"/>
                <a:gd name="T5" fmla="*/ 256 h 600"/>
                <a:gd name="T6" fmla="*/ 700 w 725"/>
                <a:gd name="T7" fmla="*/ 208 h 600"/>
                <a:gd name="T8" fmla="*/ 624 w 725"/>
                <a:gd name="T9" fmla="*/ 168 h 600"/>
                <a:gd name="T10" fmla="*/ 548 w 725"/>
                <a:gd name="T11" fmla="*/ 136 h 600"/>
                <a:gd name="T12" fmla="*/ 514 w 725"/>
                <a:gd name="T13" fmla="*/ 104 h 600"/>
                <a:gd name="T14" fmla="*/ 506 w 725"/>
                <a:gd name="T15" fmla="*/ 40 h 600"/>
                <a:gd name="T16" fmla="*/ 438 w 725"/>
                <a:gd name="T17" fmla="*/ 8 h 600"/>
                <a:gd name="T18" fmla="*/ 379 w 725"/>
                <a:gd name="T19" fmla="*/ 16 h 600"/>
                <a:gd name="T20" fmla="*/ 329 w 725"/>
                <a:gd name="T21" fmla="*/ 16 h 600"/>
                <a:gd name="T22" fmla="*/ 278 w 725"/>
                <a:gd name="T23" fmla="*/ 0 h 600"/>
                <a:gd name="T24" fmla="*/ 202 w 725"/>
                <a:gd name="T25" fmla="*/ 64 h 600"/>
                <a:gd name="T26" fmla="*/ 186 w 725"/>
                <a:gd name="T27" fmla="*/ 88 h 600"/>
                <a:gd name="T28" fmla="*/ 211 w 725"/>
                <a:gd name="T29" fmla="*/ 128 h 600"/>
                <a:gd name="T30" fmla="*/ 177 w 725"/>
                <a:gd name="T31" fmla="*/ 152 h 600"/>
                <a:gd name="T32" fmla="*/ 143 w 725"/>
                <a:gd name="T33" fmla="*/ 184 h 600"/>
                <a:gd name="T34" fmla="*/ 143 w 725"/>
                <a:gd name="T35" fmla="*/ 248 h 600"/>
                <a:gd name="T36" fmla="*/ 135 w 725"/>
                <a:gd name="T37" fmla="*/ 272 h 600"/>
                <a:gd name="T38" fmla="*/ 76 w 725"/>
                <a:gd name="T39" fmla="*/ 296 h 600"/>
                <a:gd name="T40" fmla="*/ 68 w 725"/>
                <a:gd name="T41" fmla="*/ 328 h 600"/>
                <a:gd name="T42" fmla="*/ 0 w 725"/>
                <a:gd name="T43" fmla="*/ 344 h 600"/>
                <a:gd name="T44" fmla="*/ 59 w 725"/>
                <a:gd name="T45" fmla="*/ 464 h 600"/>
                <a:gd name="T46" fmla="*/ 17 w 725"/>
                <a:gd name="T47" fmla="*/ 536 h 600"/>
                <a:gd name="T48" fmla="*/ 59 w 725"/>
                <a:gd name="T49" fmla="*/ 600 h 600"/>
                <a:gd name="T50" fmla="*/ 93 w 725"/>
                <a:gd name="T51" fmla="*/ 600 h 600"/>
                <a:gd name="T52" fmla="*/ 152 w 725"/>
                <a:gd name="T53" fmla="*/ 552 h 600"/>
                <a:gd name="T54" fmla="*/ 303 w 725"/>
                <a:gd name="T55" fmla="*/ 536 h 600"/>
                <a:gd name="T56" fmla="*/ 396 w 725"/>
                <a:gd name="T57" fmla="*/ 552 h 600"/>
                <a:gd name="T58" fmla="*/ 455 w 725"/>
                <a:gd name="T59" fmla="*/ 528 h 600"/>
                <a:gd name="T60" fmla="*/ 514 w 725"/>
                <a:gd name="T61" fmla="*/ 512 h 600"/>
                <a:gd name="T62" fmla="*/ 582 w 725"/>
                <a:gd name="T63" fmla="*/ 504 h 600"/>
                <a:gd name="T64" fmla="*/ 624 w 725"/>
                <a:gd name="T65" fmla="*/ 488 h 600"/>
                <a:gd name="T66" fmla="*/ 700 w 725"/>
                <a:gd name="T67" fmla="*/ 400 h 600"/>
                <a:gd name="T68" fmla="*/ 657 w 725"/>
                <a:gd name="T69" fmla="*/ 344 h 60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725" h="600">
                  <a:moveTo>
                    <a:pt x="657" y="344"/>
                  </a:moveTo>
                  <a:lnTo>
                    <a:pt x="657" y="320"/>
                  </a:lnTo>
                  <a:lnTo>
                    <a:pt x="632" y="304"/>
                  </a:lnTo>
                  <a:lnTo>
                    <a:pt x="641" y="280"/>
                  </a:lnTo>
                  <a:lnTo>
                    <a:pt x="691" y="272"/>
                  </a:lnTo>
                  <a:lnTo>
                    <a:pt x="708" y="256"/>
                  </a:lnTo>
                  <a:lnTo>
                    <a:pt x="725" y="232"/>
                  </a:lnTo>
                  <a:lnTo>
                    <a:pt x="700" y="208"/>
                  </a:lnTo>
                  <a:lnTo>
                    <a:pt x="632" y="192"/>
                  </a:lnTo>
                  <a:lnTo>
                    <a:pt x="624" y="168"/>
                  </a:lnTo>
                  <a:lnTo>
                    <a:pt x="582" y="160"/>
                  </a:lnTo>
                  <a:lnTo>
                    <a:pt x="548" y="136"/>
                  </a:lnTo>
                  <a:lnTo>
                    <a:pt x="548" y="120"/>
                  </a:lnTo>
                  <a:lnTo>
                    <a:pt x="514" y="104"/>
                  </a:lnTo>
                  <a:lnTo>
                    <a:pt x="514" y="72"/>
                  </a:lnTo>
                  <a:lnTo>
                    <a:pt x="506" y="40"/>
                  </a:lnTo>
                  <a:lnTo>
                    <a:pt x="472" y="16"/>
                  </a:lnTo>
                  <a:lnTo>
                    <a:pt x="438" y="8"/>
                  </a:lnTo>
                  <a:lnTo>
                    <a:pt x="396" y="32"/>
                  </a:lnTo>
                  <a:lnTo>
                    <a:pt x="379" y="16"/>
                  </a:lnTo>
                  <a:lnTo>
                    <a:pt x="346" y="8"/>
                  </a:lnTo>
                  <a:lnTo>
                    <a:pt x="329" y="16"/>
                  </a:lnTo>
                  <a:lnTo>
                    <a:pt x="303" y="0"/>
                  </a:lnTo>
                  <a:lnTo>
                    <a:pt x="278" y="0"/>
                  </a:lnTo>
                  <a:lnTo>
                    <a:pt x="245" y="64"/>
                  </a:lnTo>
                  <a:lnTo>
                    <a:pt x="202" y="64"/>
                  </a:lnTo>
                  <a:lnTo>
                    <a:pt x="177" y="80"/>
                  </a:lnTo>
                  <a:lnTo>
                    <a:pt x="186" y="88"/>
                  </a:lnTo>
                  <a:lnTo>
                    <a:pt x="186" y="120"/>
                  </a:lnTo>
                  <a:lnTo>
                    <a:pt x="211" y="128"/>
                  </a:lnTo>
                  <a:lnTo>
                    <a:pt x="202" y="144"/>
                  </a:lnTo>
                  <a:lnTo>
                    <a:pt x="177" y="152"/>
                  </a:lnTo>
                  <a:lnTo>
                    <a:pt x="169" y="176"/>
                  </a:lnTo>
                  <a:lnTo>
                    <a:pt x="143" y="184"/>
                  </a:lnTo>
                  <a:lnTo>
                    <a:pt x="143" y="216"/>
                  </a:lnTo>
                  <a:lnTo>
                    <a:pt x="143" y="248"/>
                  </a:lnTo>
                  <a:lnTo>
                    <a:pt x="160" y="280"/>
                  </a:lnTo>
                  <a:lnTo>
                    <a:pt x="135" y="272"/>
                  </a:lnTo>
                  <a:lnTo>
                    <a:pt x="110" y="288"/>
                  </a:lnTo>
                  <a:lnTo>
                    <a:pt x="76" y="296"/>
                  </a:lnTo>
                  <a:lnTo>
                    <a:pt x="84" y="320"/>
                  </a:lnTo>
                  <a:lnTo>
                    <a:pt x="68" y="328"/>
                  </a:lnTo>
                  <a:lnTo>
                    <a:pt x="34" y="320"/>
                  </a:lnTo>
                  <a:lnTo>
                    <a:pt x="0" y="344"/>
                  </a:lnTo>
                  <a:lnTo>
                    <a:pt x="17" y="384"/>
                  </a:lnTo>
                  <a:lnTo>
                    <a:pt x="59" y="464"/>
                  </a:lnTo>
                  <a:lnTo>
                    <a:pt x="17" y="512"/>
                  </a:lnTo>
                  <a:lnTo>
                    <a:pt x="17" y="536"/>
                  </a:lnTo>
                  <a:lnTo>
                    <a:pt x="51" y="544"/>
                  </a:lnTo>
                  <a:lnTo>
                    <a:pt x="59" y="600"/>
                  </a:lnTo>
                  <a:lnTo>
                    <a:pt x="93" y="600"/>
                  </a:lnTo>
                  <a:lnTo>
                    <a:pt x="110" y="576"/>
                  </a:lnTo>
                  <a:lnTo>
                    <a:pt x="152" y="552"/>
                  </a:lnTo>
                  <a:lnTo>
                    <a:pt x="211" y="544"/>
                  </a:lnTo>
                  <a:lnTo>
                    <a:pt x="303" y="536"/>
                  </a:lnTo>
                  <a:lnTo>
                    <a:pt x="362" y="528"/>
                  </a:lnTo>
                  <a:lnTo>
                    <a:pt x="396" y="552"/>
                  </a:lnTo>
                  <a:lnTo>
                    <a:pt x="421" y="528"/>
                  </a:lnTo>
                  <a:lnTo>
                    <a:pt x="455" y="528"/>
                  </a:lnTo>
                  <a:lnTo>
                    <a:pt x="489" y="544"/>
                  </a:lnTo>
                  <a:lnTo>
                    <a:pt x="514" y="512"/>
                  </a:lnTo>
                  <a:lnTo>
                    <a:pt x="539" y="528"/>
                  </a:lnTo>
                  <a:lnTo>
                    <a:pt x="582" y="504"/>
                  </a:lnTo>
                  <a:lnTo>
                    <a:pt x="632" y="520"/>
                  </a:lnTo>
                  <a:lnTo>
                    <a:pt x="624" y="488"/>
                  </a:lnTo>
                  <a:lnTo>
                    <a:pt x="641" y="424"/>
                  </a:lnTo>
                  <a:lnTo>
                    <a:pt x="700" y="400"/>
                  </a:lnTo>
                  <a:lnTo>
                    <a:pt x="674" y="368"/>
                  </a:lnTo>
                  <a:lnTo>
                    <a:pt x="657" y="344"/>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73" name="Freeform 95"/>
            <p:cNvSpPr>
              <a:spLocks/>
            </p:cNvSpPr>
            <p:nvPr/>
          </p:nvSpPr>
          <p:spPr bwMode="auto">
            <a:xfrm>
              <a:off x="4569" y="1592"/>
              <a:ext cx="531" cy="280"/>
            </a:xfrm>
            <a:custGeom>
              <a:avLst/>
              <a:gdLst>
                <a:gd name="T0" fmla="*/ 472 w 531"/>
                <a:gd name="T1" fmla="*/ 80 h 280"/>
                <a:gd name="T2" fmla="*/ 464 w 531"/>
                <a:gd name="T3" fmla="*/ 40 h 280"/>
                <a:gd name="T4" fmla="*/ 413 w 531"/>
                <a:gd name="T5" fmla="*/ 32 h 280"/>
                <a:gd name="T6" fmla="*/ 371 w 531"/>
                <a:gd name="T7" fmla="*/ 40 h 280"/>
                <a:gd name="T8" fmla="*/ 304 w 531"/>
                <a:gd name="T9" fmla="*/ 0 h 280"/>
                <a:gd name="T10" fmla="*/ 262 w 531"/>
                <a:gd name="T11" fmla="*/ 0 h 280"/>
                <a:gd name="T12" fmla="*/ 211 w 531"/>
                <a:gd name="T13" fmla="*/ 32 h 280"/>
                <a:gd name="T14" fmla="*/ 211 w 531"/>
                <a:gd name="T15" fmla="*/ 40 h 280"/>
                <a:gd name="T16" fmla="*/ 219 w 531"/>
                <a:gd name="T17" fmla="*/ 72 h 280"/>
                <a:gd name="T18" fmla="*/ 219 w 531"/>
                <a:gd name="T19" fmla="*/ 104 h 280"/>
                <a:gd name="T20" fmla="*/ 211 w 531"/>
                <a:gd name="T21" fmla="*/ 128 h 280"/>
                <a:gd name="T22" fmla="*/ 194 w 531"/>
                <a:gd name="T23" fmla="*/ 128 h 280"/>
                <a:gd name="T24" fmla="*/ 160 w 531"/>
                <a:gd name="T25" fmla="*/ 128 h 280"/>
                <a:gd name="T26" fmla="*/ 110 w 531"/>
                <a:gd name="T27" fmla="*/ 80 h 280"/>
                <a:gd name="T28" fmla="*/ 76 w 531"/>
                <a:gd name="T29" fmla="*/ 64 h 280"/>
                <a:gd name="T30" fmla="*/ 43 w 531"/>
                <a:gd name="T31" fmla="*/ 88 h 280"/>
                <a:gd name="T32" fmla="*/ 17 w 531"/>
                <a:gd name="T33" fmla="*/ 160 h 280"/>
                <a:gd name="T34" fmla="*/ 0 w 531"/>
                <a:gd name="T35" fmla="*/ 192 h 280"/>
                <a:gd name="T36" fmla="*/ 0 w 531"/>
                <a:gd name="T37" fmla="*/ 224 h 280"/>
                <a:gd name="T38" fmla="*/ 9 w 531"/>
                <a:gd name="T39" fmla="*/ 280 h 280"/>
                <a:gd name="T40" fmla="*/ 34 w 531"/>
                <a:gd name="T41" fmla="*/ 256 h 280"/>
                <a:gd name="T42" fmla="*/ 93 w 531"/>
                <a:gd name="T43" fmla="*/ 224 h 280"/>
                <a:gd name="T44" fmla="*/ 152 w 531"/>
                <a:gd name="T45" fmla="*/ 224 h 280"/>
                <a:gd name="T46" fmla="*/ 194 w 531"/>
                <a:gd name="T47" fmla="*/ 216 h 280"/>
                <a:gd name="T48" fmla="*/ 236 w 531"/>
                <a:gd name="T49" fmla="*/ 224 h 280"/>
                <a:gd name="T50" fmla="*/ 287 w 531"/>
                <a:gd name="T51" fmla="*/ 192 h 280"/>
                <a:gd name="T52" fmla="*/ 295 w 531"/>
                <a:gd name="T53" fmla="*/ 208 h 280"/>
                <a:gd name="T54" fmla="*/ 346 w 531"/>
                <a:gd name="T55" fmla="*/ 216 h 280"/>
                <a:gd name="T56" fmla="*/ 380 w 531"/>
                <a:gd name="T57" fmla="*/ 232 h 280"/>
                <a:gd name="T58" fmla="*/ 405 w 531"/>
                <a:gd name="T59" fmla="*/ 248 h 280"/>
                <a:gd name="T60" fmla="*/ 430 w 531"/>
                <a:gd name="T61" fmla="*/ 248 h 280"/>
                <a:gd name="T62" fmla="*/ 455 w 531"/>
                <a:gd name="T63" fmla="*/ 232 h 280"/>
                <a:gd name="T64" fmla="*/ 498 w 531"/>
                <a:gd name="T65" fmla="*/ 232 h 280"/>
                <a:gd name="T66" fmla="*/ 531 w 531"/>
                <a:gd name="T67" fmla="*/ 176 h 280"/>
                <a:gd name="T68" fmla="*/ 506 w 531"/>
                <a:gd name="T69" fmla="*/ 112 h 280"/>
                <a:gd name="T70" fmla="*/ 472 w 531"/>
                <a:gd name="T71" fmla="*/ 80 h 28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31" h="280">
                  <a:moveTo>
                    <a:pt x="472" y="80"/>
                  </a:moveTo>
                  <a:lnTo>
                    <a:pt x="464" y="40"/>
                  </a:lnTo>
                  <a:lnTo>
                    <a:pt x="413" y="32"/>
                  </a:lnTo>
                  <a:lnTo>
                    <a:pt x="371" y="40"/>
                  </a:lnTo>
                  <a:lnTo>
                    <a:pt x="304" y="0"/>
                  </a:lnTo>
                  <a:lnTo>
                    <a:pt x="262" y="0"/>
                  </a:lnTo>
                  <a:lnTo>
                    <a:pt x="211" y="32"/>
                  </a:lnTo>
                  <a:lnTo>
                    <a:pt x="211" y="40"/>
                  </a:lnTo>
                  <a:lnTo>
                    <a:pt x="219" y="72"/>
                  </a:lnTo>
                  <a:lnTo>
                    <a:pt x="219" y="104"/>
                  </a:lnTo>
                  <a:lnTo>
                    <a:pt x="211" y="128"/>
                  </a:lnTo>
                  <a:lnTo>
                    <a:pt x="194" y="128"/>
                  </a:lnTo>
                  <a:lnTo>
                    <a:pt x="160" y="128"/>
                  </a:lnTo>
                  <a:lnTo>
                    <a:pt x="110" y="80"/>
                  </a:lnTo>
                  <a:lnTo>
                    <a:pt x="76" y="64"/>
                  </a:lnTo>
                  <a:lnTo>
                    <a:pt x="43" y="88"/>
                  </a:lnTo>
                  <a:lnTo>
                    <a:pt x="17" y="160"/>
                  </a:lnTo>
                  <a:lnTo>
                    <a:pt x="0" y="192"/>
                  </a:lnTo>
                  <a:lnTo>
                    <a:pt x="0" y="224"/>
                  </a:lnTo>
                  <a:lnTo>
                    <a:pt x="9" y="280"/>
                  </a:lnTo>
                  <a:lnTo>
                    <a:pt x="34" y="256"/>
                  </a:lnTo>
                  <a:lnTo>
                    <a:pt x="93" y="224"/>
                  </a:lnTo>
                  <a:lnTo>
                    <a:pt x="152" y="224"/>
                  </a:lnTo>
                  <a:lnTo>
                    <a:pt x="194" y="216"/>
                  </a:lnTo>
                  <a:lnTo>
                    <a:pt x="236" y="224"/>
                  </a:lnTo>
                  <a:lnTo>
                    <a:pt x="287" y="192"/>
                  </a:lnTo>
                  <a:lnTo>
                    <a:pt x="295" y="208"/>
                  </a:lnTo>
                  <a:lnTo>
                    <a:pt x="346" y="216"/>
                  </a:lnTo>
                  <a:lnTo>
                    <a:pt x="380" y="232"/>
                  </a:lnTo>
                  <a:lnTo>
                    <a:pt x="405" y="248"/>
                  </a:lnTo>
                  <a:lnTo>
                    <a:pt x="430" y="248"/>
                  </a:lnTo>
                  <a:lnTo>
                    <a:pt x="455" y="232"/>
                  </a:lnTo>
                  <a:lnTo>
                    <a:pt x="498" y="232"/>
                  </a:lnTo>
                  <a:lnTo>
                    <a:pt x="531" y="176"/>
                  </a:lnTo>
                  <a:lnTo>
                    <a:pt x="506" y="112"/>
                  </a:lnTo>
                  <a:lnTo>
                    <a:pt x="472" y="80"/>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74" name="Freeform 96"/>
            <p:cNvSpPr>
              <a:spLocks/>
            </p:cNvSpPr>
            <p:nvPr/>
          </p:nvSpPr>
          <p:spPr bwMode="auto">
            <a:xfrm>
              <a:off x="4679" y="1392"/>
              <a:ext cx="337" cy="248"/>
            </a:xfrm>
            <a:custGeom>
              <a:avLst/>
              <a:gdLst>
                <a:gd name="T0" fmla="*/ 295 w 337"/>
                <a:gd name="T1" fmla="*/ 128 h 248"/>
                <a:gd name="T2" fmla="*/ 295 w 337"/>
                <a:gd name="T3" fmla="*/ 64 h 248"/>
                <a:gd name="T4" fmla="*/ 295 w 337"/>
                <a:gd name="T5" fmla="*/ 16 h 248"/>
                <a:gd name="T6" fmla="*/ 286 w 337"/>
                <a:gd name="T7" fmla="*/ 0 h 248"/>
                <a:gd name="T8" fmla="*/ 236 w 337"/>
                <a:gd name="T9" fmla="*/ 8 h 248"/>
                <a:gd name="T10" fmla="*/ 126 w 337"/>
                <a:gd name="T11" fmla="*/ 16 h 248"/>
                <a:gd name="T12" fmla="*/ 67 w 337"/>
                <a:gd name="T13" fmla="*/ 40 h 248"/>
                <a:gd name="T14" fmla="*/ 25 w 337"/>
                <a:gd name="T15" fmla="*/ 64 h 248"/>
                <a:gd name="T16" fmla="*/ 8 w 337"/>
                <a:gd name="T17" fmla="*/ 88 h 248"/>
                <a:gd name="T18" fmla="*/ 0 w 337"/>
                <a:gd name="T19" fmla="*/ 112 h 248"/>
                <a:gd name="T20" fmla="*/ 25 w 337"/>
                <a:gd name="T21" fmla="*/ 128 h 248"/>
                <a:gd name="T22" fmla="*/ 17 w 337"/>
                <a:gd name="T23" fmla="*/ 152 h 248"/>
                <a:gd name="T24" fmla="*/ 25 w 337"/>
                <a:gd name="T25" fmla="*/ 176 h 248"/>
                <a:gd name="T26" fmla="*/ 42 w 337"/>
                <a:gd name="T27" fmla="*/ 184 h 248"/>
                <a:gd name="T28" fmla="*/ 67 w 337"/>
                <a:gd name="T29" fmla="*/ 184 h 248"/>
                <a:gd name="T30" fmla="*/ 93 w 337"/>
                <a:gd name="T31" fmla="*/ 176 h 248"/>
                <a:gd name="T32" fmla="*/ 101 w 337"/>
                <a:gd name="T33" fmla="*/ 240 h 248"/>
                <a:gd name="T34" fmla="*/ 152 w 337"/>
                <a:gd name="T35" fmla="*/ 208 h 248"/>
                <a:gd name="T36" fmla="*/ 194 w 337"/>
                <a:gd name="T37" fmla="*/ 208 h 248"/>
                <a:gd name="T38" fmla="*/ 261 w 337"/>
                <a:gd name="T39" fmla="*/ 248 h 248"/>
                <a:gd name="T40" fmla="*/ 303 w 337"/>
                <a:gd name="T41" fmla="*/ 240 h 248"/>
                <a:gd name="T42" fmla="*/ 320 w 337"/>
                <a:gd name="T43" fmla="*/ 240 h 248"/>
                <a:gd name="T44" fmla="*/ 337 w 337"/>
                <a:gd name="T45" fmla="*/ 176 h 248"/>
                <a:gd name="T46" fmla="*/ 295 w 337"/>
                <a:gd name="T47" fmla="*/ 128 h 24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337" h="248">
                  <a:moveTo>
                    <a:pt x="295" y="128"/>
                  </a:moveTo>
                  <a:lnTo>
                    <a:pt x="295" y="64"/>
                  </a:lnTo>
                  <a:lnTo>
                    <a:pt x="295" y="16"/>
                  </a:lnTo>
                  <a:lnTo>
                    <a:pt x="286" y="0"/>
                  </a:lnTo>
                  <a:lnTo>
                    <a:pt x="236" y="8"/>
                  </a:lnTo>
                  <a:lnTo>
                    <a:pt x="126" y="16"/>
                  </a:lnTo>
                  <a:lnTo>
                    <a:pt x="67" y="40"/>
                  </a:lnTo>
                  <a:lnTo>
                    <a:pt x="25" y="64"/>
                  </a:lnTo>
                  <a:lnTo>
                    <a:pt x="8" y="88"/>
                  </a:lnTo>
                  <a:lnTo>
                    <a:pt x="0" y="112"/>
                  </a:lnTo>
                  <a:lnTo>
                    <a:pt x="25" y="128"/>
                  </a:lnTo>
                  <a:lnTo>
                    <a:pt x="17" y="152"/>
                  </a:lnTo>
                  <a:lnTo>
                    <a:pt x="25" y="176"/>
                  </a:lnTo>
                  <a:lnTo>
                    <a:pt x="42" y="184"/>
                  </a:lnTo>
                  <a:lnTo>
                    <a:pt x="67" y="184"/>
                  </a:lnTo>
                  <a:lnTo>
                    <a:pt x="93" y="176"/>
                  </a:lnTo>
                  <a:lnTo>
                    <a:pt x="101" y="240"/>
                  </a:lnTo>
                  <a:lnTo>
                    <a:pt x="152" y="208"/>
                  </a:lnTo>
                  <a:lnTo>
                    <a:pt x="194" y="208"/>
                  </a:lnTo>
                  <a:lnTo>
                    <a:pt x="261" y="248"/>
                  </a:lnTo>
                  <a:lnTo>
                    <a:pt x="303" y="240"/>
                  </a:lnTo>
                  <a:lnTo>
                    <a:pt x="320" y="240"/>
                  </a:lnTo>
                  <a:lnTo>
                    <a:pt x="337" y="176"/>
                  </a:lnTo>
                  <a:lnTo>
                    <a:pt x="295" y="128"/>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175" name="Freeform 97"/>
            <p:cNvSpPr>
              <a:spLocks/>
            </p:cNvSpPr>
            <p:nvPr/>
          </p:nvSpPr>
          <p:spPr bwMode="auto">
            <a:xfrm>
              <a:off x="4687" y="-8"/>
              <a:ext cx="1121" cy="2200"/>
            </a:xfrm>
            <a:custGeom>
              <a:avLst/>
              <a:gdLst>
                <a:gd name="T0" fmla="*/ 995 w 1121"/>
                <a:gd name="T1" fmla="*/ 64 h 2200"/>
                <a:gd name="T2" fmla="*/ 1003 w 1121"/>
                <a:gd name="T3" fmla="*/ 160 h 2200"/>
                <a:gd name="T4" fmla="*/ 919 w 1121"/>
                <a:gd name="T5" fmla="*/ 168 h 2200"/>
                <a:gd name="T6" fmla="*/ 877 w 1121"/>
                <a:gd name="T7" fmla="*/ 168 h 2200"/>
                <a:gd name="T8" fmla="*/ 893 w 1121"/>
                <a:gd name="T9" fmla="*/ 88 h 2200"/>
                <a:gd name="T10" fmla="*/ 851 w 1121"/>
                <a:gd name="T11" fmla="*/ 16 h 2200"/>
                <a:gd name="T12" fmla="*/ 700 w 1121"/>
                <a:gd name="T13" fmla="*/ 48 h 2200"/>
                <a:gd name="T14" fmla="*/ 809 w 1121"/>
                <a:gd name="T15" fmla="*/ 176 h 2200"/>
                <a:gd name="T16" fmla="*/ 877 w 1121"/>
                <a:gd name="T17" fmla="*/ 224 h 2200"/>
                <a:gd name="T18" fmla="*/ 851 w 1121"/>
                <a:gd name="T19" fmla="*/ 304 h 2200"/>
                <a:gd name="T20" fmla="*/ 784 w 1121"/>
                <a:gd name="T21" fmla="*/ 328 h 2200"/>
                <a:gd name="T22" fmla="*/ 725 w 1121"/>
                <a:gd name="T23" fmla="*/ 448 h 2200"/>
                <a:gd name="T24" fmla="*/ 818 w 1121"/>
                <a:gd name="T25" fmla="*/ 560 h 2200"/>
                <a:gd name="T26" fmla="*/ 599 w 1121"/>
                <a:gd name="T27" fmla="*/ 568 h 2200"/>
                <a:gd name="T28" fmla="*/ 607 w 1121"/>
                <a:gd name="T29" fmla="*/ 640 h 2200"/>
                <a:gd name="T30" fmla="*/ 700 w 1121"/>
                <a:gd name="T31" fmla="*/ 664 h 2200"/>
                <a:gd name="T32" fmla="*/ 674 w 1121"/>
                <a:gd name="T33" fmla="*/ 712 h 2200"/>
                <a:gd name="T34" fmla="*/ 548 w 1121"/>
                <a:gd name="T35" fmla="*/ 688 h 2200"/>
                <a:gd name="T36" fmla="*/ 447 w 1121"/>
                <a:gd name="T37" fmla="*/ 592 h 2200"/>
                <a:gd name="T38" fmla="*/ 430 w 1121"/>
                <a:gd name="T39" fmla="*/ 512 h 2200"/>
                <a:gd name="T40" fmla="*/ 253 w 1121"/>
                <a:gd name="T41" fmla="*/ 424 h 2200"/>
                <a:gd name="T42" fmla="*/ 396 w 1121"/>
                <a:gd name="T43" fmla="*/ 440 h 2200"/>
                <a:gd name="T44" fmla="*/ 658 w 1121"/>
                <a:gd name="T45" fmla="*/ 416 h 2200"/>
                <a:gd name="T46" fmla="*/ 717 w 1121"/>
                <a:gd name="T47" fmla="*/ 288 h 2200"/>
                <a:gd name="T48" fmla="*/ 599 w 1121"/>
                <a:gd name="T49" fmla="*/ 192 h 2200"/>
                <a:gd name="T50" fmla="*/ 304 w 1121"/>
                <a:gd name="T51" fmla="*/ 128 h 2200"/>
                <a:gd name="T52" fmla="*/ 186 w 1121"/>
                <a:gd name="T53" fmla="*/ 96 h 2200"/>
                <a:gd name="T54" fmla="*/ 110 w 1121"/>
                <a:gd name="T55" fmla="*/ 112 h 2200"/>
                <a:gd name="T56" fmla="*/ 42 w 1121"/>
                <a:gd name="T57" fmla="*/ 176 h 2200"/>
                <a:gd name="T58" fmla="*/ 26 w 1121"/>
                <a:gd name="T59" fmla="*/ 336 h 2200"/>
                <a:gd name="T60" fmla="*/ 93 w 1121"/>
                <a:gd name="T61" fmla="*/ 448 h 2200"/>
                <a:gd name="T62" fmla="*/ 169 w 1121"/>
                <a:gd name="T63" fmla="*/ 656 h 2200"/>
                <a:gd name="T64" fmla="*/ 287 w 1121"/>
                <a:gd name="T65" fmla="*/ 808 h 2200"/>
                <a:gd name="T66" fmla="*/ 388 w 1121"/>
                <a:gd name="T67" fmla="*/ 944 h 2200"/>
                <a:gd name="T68" fmla="*/ 287 w 1121"/>
                <a:gd name="T69" fmla="*/ 1152 h 2200"/>
                <a:gd name="T70" fmla="*/ 304 w 1121"/>
                <a:gd name="T71" fmla="*/ 1264 h 2200"/>
                <a:gd name="T72" fmla="*/ 396 w 1121"/>
                <a:gd name="T73" fmla="*/ 1296 h 2200"/>
                <a:gd name="T74" fmla="*/ 346 w 1121"/>
                <a:gd name="T75" fmla="*/ 1312 h 2200"/>
                <a:gd name="T76" fmla="*/ 287 w 1121"/>
                <a:gd name="T77" fmla="*/ 1368 h 2200"/>
                <a:gd name="T78" fmla="*/ 287 w 1121"/>
                <a:gd name="T79" fmla="*/ 1408 h 2200"/>
                <a:gd name="T80" fmla="*/ 329 w 1121"/>
                <a:gd name="T81" fmla="*/ 1568 h 2200"/>
                <a:gd name="T82" fmla="*/ 354 w 1121"/>
                <a:gd name="T83" fmla="*/ 1680 h 2200"/>
                <a:gd name="T84" fmla="*/ 413 w 1121"/>
                <a:gd name="T85" fmla="*/ 1768 h 2200"/>
                <a:gd name="T86" fmla="*/ 481 w 1121"/>
                <a:gd name="T87" fmla="*/ 1776 h 2200"/>
                <a:gd name="T88" fmla="*/ 573 w 1121"/>
                <a:gd name="T89" fmla="*/ 1776 h 2200"/>
                <a:gd name="T90" fmla="*/ 649 w 1121"/>
                <a:gd name="T91" fmla="*/ 1840 h 2200"/>
                <a:gd name="T92" fmla="*/ 683 w 1121"/>
                <a:gd name="T93" fmla="*/ 1904 h 2200"/>
                <a:gd name="T94" fmla="*/ 767 w 1121"/>
                <a:gd name="T95" fmla="*/ 1960 h 2200"/>
                <a:gd name="T96" fmla="*/ 843 w 1121"/>
                <a:gd name="T97" fmla="*/ 2024 h 2200"/>
                <a:gd name="T98" fmla="*/ 767 w 1121"/>
                <a:gd name="T99" fmla="*/ 2072 h 2200"/>
                <a:gd name="T100" fmla="*/ 809 w 1121"/>
                <a:gd name="T101" fmla="*/ 2136 h 2200"/>
                <a:gd name="T102" fmla="*/ 877 w 1121"/>
                <a:gd name="T103" fmla="*/ 2128 h 2200"/>
                <a:gd name="T104" fmla="*/ 1011 w 1121"/>
                <a:gd name="T105" fmla="*/ 2112 h 2200"/>
                <a:gd name="T106" fmla="*/ 1054 w 1121"/>
                <a:gd name="T107" fmla="*/ 2192 h 2200"/>
                <a:gd name="T108" fmla="*/ 1113 w 1121"/>
                <a:gd name="T109" fmla="*/ 1360 h 2200"/>
                <a:gd name="T110" fmla="*/ 1014 w 1121"/>
                <a:gd name="T111" fmla="*/ 13 h 220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1121" h="2200">
                  <a:moveTo>
                    <a:pt x="1014" y="13"/>
                  </a:moveTo>
                  <a:lnTo>
                    <a:pt x="1011" y="6"/>
                  </a:lnTo>
                  <a:lnTo>
                    <a:pt x="995" y="64"/>
                  </a:lnTo>
                  <a:lnTo>
                    <a:pt x="1011" y="112"/>
                  </a:lnTo>
                  <a:lnTo>
                    <a:pt x="1011" y="136"/>
                  </a:lnTo>
                  <a:lnTo>
                    <a:pt x="1003" y="160"/>
                  </a:lnTo>
                  <a:lnTo>
                    <a:pt x="961" y="184"/>
                  </a:lnTo>
                  <a:lnTo>
                    <a:pt x="936" y="184"/>
                  </a:lnTo>
                  <a:lnTo>
                    <a:pt x="919" y="168"/>
                  </a:lnTo>
                  <a:lnTo>
                    <a:pt x="902" y="160"/>
                  </a:lnTo>
                  <a:lnTo>
                    <a:pt x="893" y="168"/>
                  </a:lnTo>
                  <a:lnTo>
                    <a:pt x="877" y="168"/>
                  </a:lnTo>
                  <a:lnTo>
                    <a:pt x="877" y="144"/>
                  </a:lnTo>
                  <a:lnTo>
                    <a:pt x="877" y="112"/>
                  </a:lnTo>
                  <a:lnTo>
                    <a:pt x="893" y="88"/>
                  </a:lnTo>
                  <a:lnTo>
                    <a:pt x="902" y="64"/>
                  </a:lnTo>
                  <a:lnTo>
                    <a:pt x="893" y="48"/>
                  </a:lnTo>
                  <a:lnTo>
                    <a:pt x="851" y="16"/>
                  </a:lnTo>
                  <a:lnTo>
                    <a:pt x="801" y="24"/>
                  </a:lnTo>
                  <a:lnTo>
                    <a:pt x="750" y="40"/>
                  </a:lnTo>
                  <a:lnTo>
                    <a:pt x="700" y="48"/>
                  </a:lnTo>
                  <a:lnTo>
                    <a:pt x="742" y="64"/>
                  </a:lnTo>
                  <a:lnTo>
                    <a:pt x="784" y="88"/>
                  </a:lnTo>
                  <a:lnTo>
                    <a:pt x="809" y="176"/>
                  </a:lnTo>
                  <a:lnTo>
                    <a:pt x="818" y="200"/>
                  </a:lnTo>
                  <a:lnTo>
                    <a:pt x="843" y="200"/>
                  </a:lnTo>
                  <a:lnTo>
                    <a:pt x="877" y="224"/>
                  </a:lnTo>
                  <a:lnTo>
                    <a:pt x="902" y="264"/>
                  </a:lnTo>
                  <a:lnTo>
                    <a:pt x="910" y="312"/>
                  </a:lnTo>
                  <a:lnTo>
                    <a:pt x="851" y="304"/>
                  </a:lnTo>
                  <a:lnTo>
                    <a:pt x="801" y="312"/>
                  </a:lnTo>
                  <a:lnTo>
                    <a:pt x="784" y="320"/>
                  </a:lnTo>
                  <a:lnTo>
                    <a:pt x="784" y="328"/>
                  </a:lnTo>
                  <a:lnTo>
                    <a:pt x="776" y="360"/>
                  </a:lnTo>
                  <a:lnTo>
                    <a:pt x="750" y="400"/>
                  </a:lnTo>
                  <a:lnTo>
                    <a:pt x="725" y="448"/>
                  </a:lnTo>
                  <a:lnTo>
                    <a:pt x="717" y="480"/>
                  </a:lnTo>
                  <a:lnTo>
                    <a:pt x="733" y="496"/>
                  </a:lnTo>
                  <a:lnTo>
                    <a:pt x="818" y="560"/>
                  </a:lnTo>
                  <a:lnTo>
                    <a:pt x="750" y="584"/>
                  </a:lnTo>
                  <a:lnTo>
                    <a:pt x="666" y="584"/>
                  </a:lnTo>
                  <a:lnTo>
                    <a:pt x="599" y="568"/>
                  </a:lnTo>
                  <a:lnTo>
                    <a:pt x="582" y="584"/>
                  </a:lnTo>
                  <a:lnTo>
                    <a:pt x="573" y="608"/>
                  </a:lnTo>
                  <a:lnTo>
                    <a:pt x="607" y="640"/>
                  </a:lnTo>
                  <a:lnTo>
                    <a:pt x="658" y="648"/>
                  </a:lnTo>
                  <a:lnTo>
                    <a:pt x="683" y="648"/>
                  </a:lnTo>
                  <a:lnTo>
                    <a:pt x="700" y="664"/>
                  </a:lnTo>
                  <a:lnTo>
                    <a:pt x="700" y="680"/>
                  </a:lnTo>
                  <a:lnTo>
                    <a:pt x="683" y="704"/>
                  </a:lnTo>
                  <a:lnTo>
                    <a:pt x="674" y="712"/>
                  </a:lnTo>
                  <a:lnTo>
                    <a:pt x="649" y="712"/>
                  </a:lnTo>
                  <a:lnTo>
                    <a:pt x="599" y="696"/>
                  </a:lnTo>
                  <a:lnTo>
                    <a:pt x="548" y="688"/>
                  </a:lnTo>
                  <a:lnTo>
                    <a:pt x="523" y="680"/>
                  </a:lnTo>
                  <a:lnTo>
                    <a:pt x="506" y="664"/>
                  </a:lnTo>
                  <a:lnTo>
                    <a:pt x="447" y="592"/>
                  </a:lnTo>
                  <a:lnTo>
                    <a:pt x="438" y="552"/>
                  </a:lnTo>
                  <a:lnTo>
                    <a:pt x="438" y="536"/>
                  </a:lnTo>
                  <a:lnTo>
                    <a:pt x="430" y="512"/>
                  </a:lnTo>
                  <a:lnTo>
                    <a:pt x="380" y="496"/>
                  </a:lnTo>
                  <a:lnTo>
                    <a:pt x="337" y="480"/>
                  </a:lnTo>
                  <a:lnTo>
                    <a:pt x="253" y="424"/>
                  </a:lnTo>
                  <a:lnTo>
                    <a:pt x="287" y="424"/>
                  </a:lnTo>
                  <a:lnTo>
                    <a:pt x="321" y="440"/>
                  </a:lnTo>
                  <a:lnTo>
                    <a:pt x="396" y="440"/>
                  </a:lnTo>
                  <a:lnTo>
                    <a:pt x="565" y="448"/>
                  </a:lnTo>
                  <a:lnTo>
                    <a:pt x="624" y="432"/>
                  </a:lnTo>
                  <a:lnTo>
                    <a:pt x="658" y="416"/>
                  </a:lnTo>
                  <a:lnTo>
                    <a:pt x="683" y="384"/>
                  </a:lnTo>
                  <a:lnTo>
                    <a:pt x="708" y="320"/>
                  </a:lnTo>
                  <a:lnTo>
                    <a:pt x="717" y="288"/>
                  </a:lnTo>
                  <a:lnTo>
                    <a:pt x="708" y="256"/>
                  </a:lnTo>
                  <a:lnTo>
                    <a:pt x="666" y="208"/>
                  </a:lnTo>
                  <a:lnTo>
                    <a:pt x="599" y="192"/>
                  </a:lnTo>
                  <a:lnTo>
                    <a:pt x="447" y="152"/>
                  </a:lnTo>
                  <a:lnTo>
                    <a:pt x="371" y="128"/>
                  </a:lnTo>
                  <a:lnTo>
                    <a:pt x="304" y="128"/>
                  </a:lnTo>
                  <a:lnTo>
                    <a:pt x="152" y="128"/>
                  </a:lnTo>
                  <a:lnTo>
                    <a:pt x="177" y="104"/>
                  </a:lnTo>
                  <a:lnTo>
                    <a:pt x="186" y="96"/>
                  </a:lnTo>
                  <a:lnTo>
                    <a:pt x="169" y="88"/>
                  </a:lnTo>
                  <a:lnTo>
                    <a:pt x="127" y="80"/>
                  </a:lnTo>
                  <a:lnTo>
                    <a:pt x="110" y="112"/>
                  </a:lnTo>
                  <a:lnTo>
                    <a:pt x="76" y="120"/>
                  </a:lnTo>
                  <a:lnTo>
                    <a:pt x="76" y="144"/>
                  </a:lnTo>
                  <a:lnTo>
                    <a:pt x="42" y="176"/>
                  </a:lnTo>
                  <a:lnTo>
                    <a:pt x="9" y="224"/>
                  </a:lnTo>
                  <a:lnTo>
                    <a:pt x="0" y="272"/>
                  </a:lnTo>
                  <a:lnTo>
                    <a:pt x="26" y="336"/>
                  </a:lnTo>
                  <a:lnTo>
                    <a:pt x="68" y="352"/>
                  </a:lnTo>
                  <a:lnTo>
                    <a:pt x="110" y="392"/>
                  </a:lnTo>
                  <a:lnTo>
                    <a:pt x="93" y="448"/>
                  </a:lnTo>
                  <a:lnTo>
                    <a:pt x="144" y="544"/>
                  </a:lnTo>
                  <a:lnTo>
                    <a:pt x="211" y="608"/>
                  </a:lnTo>
                  <a:lnTo>
                    <a:pt x="169" y="656"/>
                  </a:lnTo>
                  <a:lnTo>
                    <a:pt x="177" y="712"/>
                  </a:lnTo>
                  <a:lnTo>
                    <a:pt x="245" y="752"/>
                  </a:lnTo>
                  <a:lnTo>
                    <a:pt x="287" y="808"/>
                  </a:lnTo>
                  <a:lnTo>
                    <a:pt x="270" y="856"/>
                  </a:lnTo>
                  <a:lnTo>
                    <a:pt x="337" y="896"/>
                  </a:lnTo>
                  <a:lnTo>
                    <a:pt x="388" y="944"/>
                  </a:lnTo>
                  <a:lnTo>
                    <a:pt x="380" y="1008"/>
                  </a:lnTo>
                  <a:lnTo>
                    <a:pt x="337" y="1080"/>
                  </a:lnTo>
                  <a:lnTo>
                    <a:pt x="287" y="1152"/>
                  </a:lnTo>
                  <a:lnTo>
                    <a:pt x="262" y="1248"/>
                  </a:lnTo>
                  <a:lnTo>
                    <a:pt x="278" y="1232"/>
                  </a:lnTo>
                  <a:lnTo>
                    <a:pt x="304" y="1264"/>
                  </a:lnTo>
                  <a:lnTo>
                    <a:pt x="346" y="1280"/>
                  </a:lnTo>
                  <a:lnTo>
                    <a:pt x="396" y="1288"/>
                  </a:lnTo>
                  <a:lnTo>
                    <a:pt x="396" y="1296"/>
                  </a:lnTo>
                  <a:lnTo>
                    <a:pt x="388" y="1304"/>
                  </a:lnTo>
                  <a:lnTo>
                    <a:pt x="363" y="1312"/>
                  </a:lnTo>
                  <a:lnTo>
                    <a:pt x="346" y="1312"/>
                  </a:lnTo>
                  <a:lnTo>
                    <a:pt x="337" y="1336"/>
                  </a:lnTo>
                  <a:lnTo>
                    <a:pt x="287" y="1344"/>
                  </a:lnTo>
                  <a:lnTo>
                    <a:pt x="287" y="1368"/>
                  </a:lnTo>
                  <a:lnTo>
                    <a:pt x="287" y="1392"/>
                  </a:lnTo>
                  <a:lnTo>
                    <a:pt x="278" y="1392"/>
                  </a:lnTo>
                  <a:lnTo>
                    <a:pt x="287" y="1408"/>
                  </a:lnTo>
                  <a:lnTo>
                    <a:pt x="287" y="1456"/>
                  </a:lnTo>
                  <a:lnTo>
                    <a:pt x="287" y="1520"/>
                  </a:lnTo>
                  <a:lnTo>
                    <a:pt x="329" y="1568"/>
                  </a:lnTo>
                  <a:lnTo>
                    <a:pt x="312" y="1632"/>
                  </a:lnTo>
                  <a:lnTo>
                    <a:pt x="346" y="1640"/>
                  </a:lnTo>
                  <a:lnTo>
                    <a:pt x="354" y="1680"/>
                  </a:lnTo>
                  <a:lnTo>
                    <a:pt x="388" y="1712"/>
                  </a:lnTo>
                  <a:lnTo>
                    <a:pt x="413" y="1776"/>
                  </a:lnTo>
                  <a:lnTo>
                    <a:pt x="413" y="1768"/>
                  </a:lnTo>
                  <a:lnTo>
                    <a:pt x="438" y="1768"/>
                  </a:lnTo>
                  <a:lnTo>
                    <a:pt x="464" y="1784"/>
                  </a:lnTo>
                  <a:lnTo>
                    <a:pt x="481" y="1776"/>
                  </a:lnTo>
                  <a:lnTo>
                    <a:pt x="514" y="1784"/>
                  </a:lnTo>
                  <a:lnTo>
                    <a:pt x="531" y="1800"/>
                  </a:lnTo>
                  <a:lnTo>
                    <a:pt x="573" y="1776"/>
                  </a:lnTo>
                  <a:lnTo>
                    <a:pt x="607" y="1784"/>
                  </a:lnTo>
                  <a:lnTo>
                    <a:pt x="641" y="1808"/>
                  </a:lnTo>
                  <a:lnTo>
                    <a:pt x="649" y="1840"/>
                  </a:lnTo>
                  <a:lnTo>
                    <a:pt x="649" y="1872"/>
                  </a:lnTo>
                  <a:lnTo>
                    <a:pt x="683" y="1888"/>
                  </a:lnTo>
                  <a:lnTo>
                    <a:pt x="683" y="1904"/>
                  </a:lnTo>
                  <a:lnTo>
                    <a:pt x="717" y="1928"/>
                  </a:lnTo>
                  <a:lnTo>
                    <a:pt x="759" y="1936"/>
                  </a:lnTo>
                  <a:lnTo>
                    <a:pt x="767" y="1960"/>
                  </a:lnTo>
                  <a:lnTo>
                    <a:pt x="835" y="1976"/>
                  </a:lnTo>
                  <a:lnTo>
                    <a:pt x="860" y="2000"/>
                  </a:lnTo>
                  <a:lnTo>
                    <a:pt x="843" y="2024"/>
                  </a:lnTo>
                  <a:lnTo>
                    <a:pt x="826" y="2040"/>
                  </a:lnTo>
                  <a:lnTo>
                    <a:pt x="776" y="2048"/>
                  </a:lnTo>
                  <a:lnTo>
                    <a:pt x="767" y="2072"/>
                  </a:lnTo>
                  <a:lnTo>
                    <a:pt x="792" y="2088"/>
                  </a:lnTo>
                  <a:lnTo>
                    <a:pt x="792" y="2112"/>
                  </a:lnTo>
                  <a:lnTo>
                    <a:pt x="809" y="2136"/>
                  </a:lnTo>
                  <a:lnTo>
                    <a:pt x="835" y="2168"/>
                  </a:lnTo>
                  <a:lnTo>
                    <a:pt x="868" y="2168"/>
                  </a:lnTo>
                  <a:lnTo>
                    <a:pt x="877" y="2128"/>
                  </a:lnTo>
                  <a:lnTo>
                    <a:pt x="910" y="2128"/>
                  </a:lnTo>
                  <a:lnTo>
                    <a:pt x="969" y="2096"/>
                  </a:lnTo>
                  <a:lnTo>
                    <a:pt x="1011" y="2112"/>
                  </a:lnTo>
                  <a:lnTo>
                    <a:pt x="1054" y="2136"/>
                  </a:lnTo>
                  <a:lnTo>
                    <a:pt x="1037" y="2152"/>
                  </a:lnTo>
                  <a:lnTo>
                    <a:pt x="1054" y="2192"/>
                  </a:lnTo>
                  <a:lnTo>
                    <a:pt x="1079" y="2200"/>
                  </a:lnTo>
                  <a:lnTo>
                    <a:pt x="1113" y="2200"/>
                  </a:lnTo>
                  <a:lnTo>
                    <a:pt x="1113" y="1360"/>
                  </a:lnTo>
                  <a:lnTo>
                    <a:pt x="1121" y="0"/>
                  </a:lnTo>
                  <a:lnTo>
                    <a:pt x="1116" y="8"/>
                  </a:lnTo>
                  <a:lnTo>
                    <a:pt x="1014" y="13"/>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176" name="Freeform 98"/>
            <p:cNvSpPr>
              <a:spLocks/>
            </p:cNvSpPr>
            <p:nvPr/>
          </p:nvSpPr>
          <p:spPr bwMode="auto">
            <a:xfrm>
              <a:off x="4679" y="1384"/>
              <a:ext cx="337" cy="248"/>
            </a:xfrm>
            <a:custGeom>
              <a:avLst/>
              <a:gdLst>
                <a:gd name="T0" fmla="*/ 295 w 337"/>
                <a:gd name="T1" fmla="*/ 128 h 248"/>
                <a:gd name="T2" fmla="*/ 295 w 337"/>
                <a:gd name="T3" fmla="*/ 64 h 248"/>
                <a:gd name="T4" fmla="*/ 295 w 337"/>
                <a:gd name="T5" fmla="*/ 16 h 248"/>
                <a:gd name="T6" fmla="*/ 286 w 337"/>
                <a:gd name="T7" fmla="*/ 0 h 248"/>
                <a:gd name="T8" fmla="*/ 236 w 337"/>
                <a:gd name="T9" fmla="*/ 8 h 248"/>
                <a:gd name="T10" fmla="*/ 126 w 337"/>
                <a:gd name="T11" fmla="*/ 16 h 248"/>
                <a:gd name="T12" fmla="*/ 67 w 337"/>
                <a:gd name="T13" fmla="*/ 40 h 248"/>
                <a:gd name="T14" fmla="*/ 25 w 337"/>
                <a:gd name="T15" fmla="*/ 64 h 248"/>
                <a:gd name="T16" fmla="*/ 8 w 337"/>
                <a:gd name="T17" fmla="*/ 88 h 248"/>
                <a:gd name="T18" fmla="*/ 0 w 337"/>
                <a:gd name="T19" fmla="*/ 112 h 248"/>
                <a:gd name="T20" fmla="*/ 25 w 337"/>
                <a:gd name="T21" fmla="*/ 128 h 248"/>
                <a:gd name="T22" fmla="*/ 17 w 337"/>
                <a:gd name="T23" fmla="*/ 152 h 248"/>
                <a:gd name="T24" fmla="*/ 25 w 337"/>
                <a:gd name="T25" fmla="*/ 176 h 248"/>
                <a:gd name="T26" fmla="*/ 42 w 337"/>
                <a:gd name="T27" fmla="*/ 184 h 248"/>
                <a:gd name="T28" fmla="*/ 67 w 337"/>
                <a:gd name="T29" fmla="*/ 184 h 248"/>
                <a:gd name="T30" fmla="*/ 93 w 337"/>
                <a:gd name="T31" fmla="*/ 176 h 248"/>
                <a:gd name="T32" fmla="*/ 101 w 337"/>
                <a:gd name="T33" fmla="*/ 240 h 248"/>
                <a:gd name="T34" fmla="*/ 152 w 337"/>
                <a:gd name="T35" fmla="*/ 208 h 248"/>
                <a:gd name="T36" fmla="*/ 194 w 337"/>
                <a:gd name="T37" fmla="*/ 208 h 248"/>
                <a:gd name="T38" fmla="*/ 261 w 337"/>
                <a:gd name="T39" fmla="*/ 248 h 248"/>
                <a:gd name="T40" fmla="*/ 303 w 337"/>
                <a:gd name="T41" fmla="*/ 240 h 248"/>
                <a:gd name="T42" fmla="*/ 320 w 337"/>
                <a:gd name="T43" fmla="*/ 240 h 248"/>
                <a:gd name="T44" fmla="*/ 337 w 337"/>
                <a:gd name="T45" fmla="*/ 176 h 248"/>
                <a:gd name="T46" fmla="*/ 295 w 337"/>
                <a:gd name="T47" fmla="*/ 128 h 24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337" h="248">
                  <a:moveTo>
                    <a:pt x="295" y="128"/>
                  </a:moveTo>
                  <a:lnTo>
                    <a:pt x="295" y="64"/>
                  </a:lnTo>
                  <a:lnTo>
                    <a:pt x="295" y="16"/>
                  </a:lnTo>
                  <a:lnTo>
                    <a:pt x="286" y="0"/>
                  </a:lnTo>
                  <a:lnTo>
                    <a:pt x="236" y="8"/>
                  </a:lnTo>
                  <a:lnTo>
                    <a:pt x="126" y="16"/>
                  </a:lnTo>
                  <a:lnTo>
                    <a:pt x="67" y="40"/>
                  </a:lnTo>
                  <a:lnTo>
                    <a:pt x="25" y="64"/>
                  </a:lnTo>
                  <a:lnTo>
                    <a:pt x="8" y="88"/>
                  </a:lnTo>
                  <a:lnTo>
                    <a:pt x="0" y="112"/>
                  </a:lnTo>
                  <a:lnTo>
                    <a:pt x="25" y="128"/>
                  </a:lnTo>
                  <a:lnTo>
                    <a:pt x="17" y="152"/>
                  </a:lnTo>
                  <a:lnTo>
                    <a:pt x="25" y="176"/>
                  </a:lnTo>
                  <a:lnTo>
                    <a:pt x="42" y="184"/>
                  </a:lnTo>
                  <a:lnTo>
                    <a:pt x="67" y="184"/>
                  </a:lnTo>
                  <a:lnTo>
                    <a:pt x="93" y="176"/>
                  </a:lnTo>
                  <a:lnTo>
                    <a:pt x="101" y="240"/>
                  </a:lnTo>
                  <a:lnTo>
                    <a:pt x="152" y="208"/>
                  </a:lnTo>
                  <a:lnTo>
                    <a:pt x="194" y="208"/>
                  </a:lnTo>
                  <a:lnTo>
                    <a:pt x="261" y="248"/>
                  </a:lnTo>
                  <a:lnTo>
                    <a:pt x="303" y="240"/>
                  </a:lnTo>
                  <a:lnTo>
                    <a:pt x="320" y="240"/>
                  </a:lnTo>
                  <a:lnTo>
                    <a:pt x="337" y="176"/>
                  </a:lnTo>
                  <a:lnTo>
                    <a:pt x="295" y="128"/>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77" name="Freeform 99"/>
            <p:cNvSpPr>
              <a:spLocks/>
            </p:cNvSpPr>
            <p:nvPr/>
          </p:nvSpPr>
          <p:spPr bwMode="auto">
            <a:xfrm>
              <a:off x="4687" y="2"/>
              <a:ext cx="1115" cy="2190"/>
            </a:xfrm>
            <a:custGeom>
              <a:avLst/>
              <a:gdLst>
                <a:gd name="T0" fmla="*/ 1011 w 1115"/>
                <a:gd name="T1" fmla="*/ 102 h 2190"/>
                <a:gd name="T2" fmla="*/ 961 w 1115"/>
                <a:gd name="T3" fmla="*/ 174 h 2190"/>
                <a:gd name="T4" fmla="*/ 902 w 1115"/>
                <a:gd name="T5" fmla="*/ 150 h 2190"/>
                <a:gd name="T6" fmla="*/ 877 w 1115"/>
                <a:gd name="T7" fmla="*/ 134 h 2190"/>
                <a:gd name="T8" fmla="*/ 902 w 1115"/>
                <a:gd name="T9" fmla="*/ 54 h 2190"/>
                <a:gd name="T10" fmla="*/ 801 w 1115"/>
                <a:gd name="T11" fmla="*/ 14 h 2190"/>
                <a:gd name="T12" fmla="*/ 742 w 1115"/>
                <a:gd name="T13" fmla="*/ 54 h 2190"/>
                <a:gd name="T14" fmla="*/ 818 w 1115"/>
                <a:gd name="T15" fmla="*/ 190 h 2190"/>
                <a:gd name="T16" fmla="*/ 902 w 1115"/>
                <a:gd name="T17" fmla="*/ 254 h 2190"/>
                <a:gd name="T18" fmla="*/ 801 w 1115"/>
                <a:gd name="T19" fmla="*/ 302 h 2190"/>
                <a:gd name="T20" fmla="*/ 776 w 1115"/>
                <a:gd name="T21" fmla="*/ 350 h 2190"/>
                <a:gd name="T22" fmla="*/ 717 w 1115"/>
                <a:gd name="T23" fmla="*/ 470 h 2190"/>
                <a:gd name="T24" fmla="*/ 750 w 1115"/>
                <a:gd name="T25" fmla="*/ 574 h 2190"/>
                <a:gd name="T26" fmla="*/ 582 w 1115"/>
                <a:gd name="T27" fmla="*/ 574 h 2190"/>
                <a:gd name="T28" fmla="*/ 658 w 1115"/>
                <a:gd name="T29" fmla="*/ 638 h 2190"/>
                <a:gd name="T30" fmla="*/ 700 w 1115"/>
                <a:gd name="T31" fmla="*/ 670 h 2190"/>
                <a:gd name="T32" fmla="*/ 649 w 1115"/>
                <a:gd name="T33" fmla="*/ 702 h 2190"/>
                <a:gd name="T34" fmla="*/ 523 w 1115"/>
                <a:gd name="T35" fmla="*/ 670 h 2190"/>
                <a:gd name="T36" fmla="*/ 438 w 1115"/>
                <a:gd name="T37" fmla="*/ 542 h 2190"/>
                <a:gd name="T38" fmla="*/ 380 w 1115"/>
                <a:gd name="T39" fmla="*/ 486 h 2190"/>
                <a:gd name="T40" fmla="*/ 287 w 1115"/>
                <a:gd name="T41" fmla="*/ 414 h 2190"/>
                <a:gd name="T42" fmla="*/ 565 w 1115"/>
                <a:gd name="T43" fmla="*/ 438 h 2190"/>
                <a:gd name="T44" fmla="*/ 683 w 1115"/>
                <a:gd name="T45" fmla="*/ 374 h 2190"/>
                <a:gd name="T46" fmla="*/ 708 w 1115"/>
                <a:gd name="T47" fmla="*/ 246 h 2190"/>
                <a:gd name="T48" fmla="*/ 447 w 1115"/>
                <a:gd name="T49" fmla="*/ 142 h 2190"/>
                <a:gd name="T50" fmla="*/ 152 w 1115"/>
                <a:gd name="T51" fmla="*/ 118 h 2190"/>
                <a:gd name="T52" fmla="*/ 169 w 1115"/>
                <a:gd name="T53" fmla="*/ 78 h 2190"/>
                <a:gd name="T54" fmla="*/ 76 w 1115"/>
                <a:gd name="T55" fmla="*/ 110 h 2190"/>
                <a:gd name="T56" fmla="*/ 9 w 1115"/>
                <a:gd name="T57" fmla="*/ 214 h 2190"/>
                <a:gd name="T58" fmla="*/ 68 w 1115"/>
                <a:gd name="T59" fmla="*/ 342 h 2190"/>
                <a:gd name="T60" fmla="*/ 144 w 1115"/>
                <a:gd name="T61" fmla="*/ 534 h 2190"/>
                <a:gd name="T62" fmla="*/ 177 w 1115"/>
                <a:gd name="T63" fmla="*/ 702 h 2190"/>
                <a:gd name="T64" fmla="*/ 270 w 1115"/>
                <a:gd name="T65" fmla="*/ 846 h 2190"/>
                <a:gd name="T66" fmla="*/ 380 w 1115"/>
                <a:gd name="T67" fmla="*/ 998 h 2190"/>
                <a:gd name="T68" fmla="*/ 262 w 1115"/>
                <a:gd name="T69" fmla="*/ 1238 h 2190"/>
                <a:gd name="T70" fmla="*/ 346 w 1115"/>
                <a:gd name="T71" fmla="*/ 1270 h 2190"/>
                <a:gd name="T72" fmla="*/ 388 w 1115"/>
                <a:gd name="T73" fmla="*/ 1294 h 2190"/>
                <a:gd name="T74" fmla="*/ 337 w 1115"/>
                <a:gd name="T75" fmla="*/ 1326 h 2190"/>
                <a:gd name="T76" fmla="*/ 287 w 1115"/>
                <a:gd name="T77" fmla="*/ 1382 h 2190"/>
                <a:gd name="T78" fmla="*/ 287 w 1115"/>
                <a:gd name="T79" fmla="*/ 1446 h 2190"/>
                <a:gd name="T80" fmla="*/ 312 w 1115"/>
                <a:gd name="T81" fmla="*/ 1622 h 2190"/>
                <a:gd name="T82" fmla="*/ 388 w 1115"/>
                <a:gd name="T83" fmla="*/ 1702 h 2190"/>
                <a:gd name="T84" fmla="*/ 438 w 1115"/>
                <a:gd name="T85" fmla="*/ 1758 h 2190"/>
                <a:gd name="T86" fmla="*/ 514 w 1115"/>
                <a:gd name="T87" fmla="*/ 1774 h 2190"/>
                <a:gd name="T88" fmla="*/ 607 w 1115"/>
                <a:gd name="T89" fmla="*/ 1774 h 2190"/>
                <a:gd name="T90" fmla="*/ 649 w 1115"/>
                <a:gd name="T91" fmla="*/ 1862 h 2190"/>
                <a:gd name="T92" fmla="*/ 717 w 1115"/>
                <a:gd name="T93" fmla="*/ 1918 h 2190"/>
                <a:gd name="T94" fmla="*/ 835 w 1115"/>
                <a:gd name="T95" fmla="*/ 1966 h 2190"/>
                <a:gd name="T96" fmla="*/ 826 w 1115"/>
                <a:gd name="T97" fmla="*/ 2030 h 2190"/>
                <a:gd name="T98" fmla="*/ 792 w 1115"/>
                <a:gd name="T99" fmla="*/ 2078 h 2190"/>
                <a:gd name="T100" fmla="*/ 835 w 1115"/>
                <a:gd name="T101" fmla="*/ 2158 h 2190"/>
                <a:gd name="T102" fmla="*/ 877 w 1115"/>
                <a:gd name="T103" fmla="*/ 2118 h 2190"/>
                <a:gd name="T104" fmla="*/ 1011 w 1115"/>
                <a:gd name="T105" fmla="*/ 2102 h 2190"/>
                <a:gd name="T106" fmla="*/ 1054 w 1115"/>
                <a:gd name="T107" fmla="*/ 2182 h 2190"/>
                <a:gd name="T108" fmla="*/ 1115 w 1115"/>
                <a:gd name="T109" fmla="*/ 0 h 219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115" h="2190">
                  <a:moveTo>
                    <a:pt x="1011" y="0"/>
                  </a:moveTo>
                  <a:lnTo>
                    <a:pt x="995" y="54"/>
                  </a:lnTo>
                  <a:lnTo>
                    <a:pt x="1011" y="102"/>
                  </a:lnTo>
                  <a:lnTo>
                    <a:pt x="1011" y="126"/>
                  </a:lnTo>
                  <a:lnTo>
                    <a:pt x="1003" y="150"/>
                  </a:lnTo>
                  <a:lnTo>
                    <a:pt x="961" y="174"/>
                  </a:lnTo>
                  <a:lnTo>
                    <a:pt x="936" y="174"/>
                  </a:lnTo>
                  <a:lnTo>
                    <a:pt x="919" y="158"/>
                  </a:lnTo>
                  <a:lnTo>
                    <a:pt x="902" y="150"/>
                  </a:lnTo>
                  <a:lnTo>
                    <a:pt x="893" y="158"/>
                  </a:lnTo>
                  <a:lnTo>
                    <a:pt x="877" y="158"/>
                  </a:lnTo>
                  <a:lnTo>
                    <a:pt x="877" y="134"/>
                  </a:lnTo>
                  <a:lnTo>
                    <a:pt x="877" y="102"/>
                  </a:lnTo>
                  <a:lnTo>
                    <a:pt x="893" y="78"/>
                  </a:lnTo>
                  <a:lnTo>
                    <a:pt x="902" y="54"/>
                  </a:lnTo>
                  <a:lnTo>
                    <a:pt x="893" y="38"/>
                  </a:lnTo>
                  <a:lnTo>
                    <a:pt x="851" y="6"/>
                  </a:lnTo>
                  <a:lnTo>
                    <a:pt x="801" y="14"/>
                  </a:lnTo>
                  <a:lnTo>
                    <a:pt x="750" y="30"/>
                  </a:lnTo>
                  <a:lnTo>
                    <a:pt x="700" y="38"/>
                  </a:lnTo>
                  <a:lnTo>
                    <a:pt x="742" y="54"/>
                  </a:lnTo>
                  <a:lnTo>
                    <a:pt x="784" y="78"/>
                  </a:lnTo>
                  <a:lnTo>
                    <a:pt x="809" y="166"/>
                  </a:lnTo>
                  <a:lnTo>
                    <a:pt x="818" y="190"/>
                  </a:lnTo>
                  <a:lnTo>
                    <a:pt x="843" y="190"/>
                  </a:lnTo>
                  <a:lnTo>
                    <a:pt x="877" y="214"/>
                  </a:lnTo>
                  <a:lnTo>
                    <a:pt x="902" y="254"/>
                  </a:lnTo>
                  <a:lnTo>
                    <a:pt x="910" y="302"/>
                  </a:lnTo>
                  <a:lnTo>
                    <a:pt x="851" y="294"/>
                  </a:lnTo>
                  <a:lnTo>
                    <a:pt x="801" y="302"/>
                  </a:lnTo>
                  <a:lnTo>
                    <a:pt x="784" y="310"/>
                  </a:lnTo>
                  <a:lnTo>
                    <a:pt x="784" y="318"/>
                  </a:lnTo>
                  <a:lnTo>
                    <a:pt x="776" y="350"/>
                  </a:lnTo>
                  <a:lnTo>
                    <a:pt x="750" y="390"/>
                  </a:lnTo>
                  <a:lnTo>
                    <a:pt x="725" y="438"/>
                  </a:lnTo>
                  <a:lnTo>
                    <a:pt x="717" y="470"/>
                  </a:lnTo>
                  <a:lnTo>
                    <a:pt x="733" y="486"/>
                  </a:lnTo>
                  <a:lnTo>
                    <a:pt x="818" y="550"/>
                  </a:lnTo>
                  <a:lnTo>
                    <a:pt x="750" y="574"/>
                  </a:lnTo>
                  <a:lnTo>
                    <a:pt x="666" y="574"/>
                  </a:lnTo>
                  <a:lnTo>
                    <a:pt x="599" y="558"/>
                  </a:lnTo>
                  <a:lnTo>
                    <a:pt x="582" y="574"/>
                  </a:lnTo>
                  <a:lnTo>
                    <a:pt x="573" y="598"/>
                  </a:lnTo>
                  <a:lnTo>
                    <a:pt x="607" y="630"/>
                  </a:lnTo>
                  <a:lnTo>
                    <a:pt x="658" y="638"/>
                  </a:lnTo>
                  <a:lnTo>
                    <a:pt x="683" y="638"/>
                  </a:lnTo>
                  <a:lnTo>
                    <a:pt x="700" y="654"/>
                  </a:lnTo>
                  <a:lnTo>
                    <a:pt x="700" y="670"/>
                  </a:lnTo>
                  <a:lnTo>
                    <a:pt x="683" y="694"/>
                  </a:lnTo>
                  <a:lnTo>
                    <a:pt x="674" y="702"/>
                  </a:lnTo>
                  <a:lnTo>
                    <a:pt x="649" y="702"/>
                  </a:lnTo>
                  <a:lnTo>
                    <a:pt x="599" y="686"/>
                  </a:lnTo>
                  <a:lnTo>
                    <a:pt x="548" y="678"/>
                  </a:lnTo>
                  <a:lnTo>
                    <a:pt x="523" y="670"/>
                  </a:lnTo>
                  <a:lnTo>
                    <a:pt x="506" y="654"/>
                  </a:lnTo>
                  <a:lnTo>
                    <a:pt x="447" y="582"/>
                  </a:lnTo>
                  <a:lnTo>
                    <a:pt x="438" y="542"/>
                  </a:lnTo>
                  <a:lnTo>
                    <a:pt x="438" y="526"/>
                  </a:lnTo>
                  <a:lnTo>
                    <a:pt x="430" y="502"/>
                  </a:lnTo>
                  <a:lnTo>
                    <a:pt x="380" y="486"/>
                  </a:lnTo>
                  <a:lnTo>
                    <a:pt x="337" y="470"/>
                  </a:lnTo>
                  <a:lnTo>
                    <a:pt x="253" y="414"/>
                  </a:lnTo>
                  <a:lnTo>
                    <a:pt x="287" y="414"/>
                  </a:lnTo>
                  <a:lnTo>
                    <a:pt x="321" y="430"/>
                  </a:lnTo>
                  <a:lnTo>
                    <a:pt x="396" y="430"/>
                  </a:lnTo>
                  <a:lnTo>
                    <a:pt x="565" y="438"/>
                  </a:lnTo>
                  <a:lnTo>
                    <a:pt x="624" y="422"/>
                  </a:lnTo>
                  <a:lnTo>
                    <a:pt x="658" y="406"/>
                  </a:lnTo>
                  <a:lnTo>
                    <a:pt x="683" y="374"/>
                  </a:lnTo>
                  <a:lnTo>
                    <a:pt x="708" y="310"/>
                  </a:lnTo>
                  <a:lnTo>
                    <a:pt x="717" y="278"/>
                  </a:lnTo>
                  <a:lnTo>
                    <a:pt x="708" y="246"/>
                  </a:lnTo>
                  <a:lnTo>
                    <a:pt x="666" y="198"/>
                  </a:lnTo>
                  <a:lnTo>
                    <a:pt x="599" y="182"/>
                  </a:lnTo>
                  <a:lnTo>
                    <a:pt x="447" y="142"/>
                  </a:lnTo>
                  <a:lnTo>
                    <a:pt x="371" y="118"/>
                  </a:lnTo>
                  <a:lnTo>
                    <a:pt x="304" y="118"/>
                  </a:lnTo>
                  <a:lnTo>
                    <a:pt x="152" y="118"/>
                  </a:lnTo>
                  <a:lnTo>
                    <a:pt x="177" y="94"/>
                  </a:lnTo>
                  <a:lnTo>
                    <a:pt x="186" y="86"/>
                  </a:lnTo>
                  <a:lnTo>
                    <a:pt x="169" y="78"/>
                  </a:lnTo>
                  <a:lnTo>
                    <a:pt x="127" y="70"/>
                  </a:lnTo>
                  <a:lnTo>
                    <a:pt x="110" y="102"/>
                  </a:lnTo>
                  <a:lnTo>
                    <a:pt x="76" y="110"/>
                  </a:lnTo>
                  <a:lnTo>
                    <a:pt x="76" y="134"/>
                  </a:lnTo>
                  <a:lnTo>
                    <a:pt x="42" y="166"/>
                  </a:lnTo>
                  <a:lnTo>
                    <a:pt x="9" y="214"/>
                  </a:lnTo>
                  <a:lnTo>
                    <a:pt x="0" y="262"/>
                  </a:lnTo>
                  <a:lnTo>
                    <a:pt x="26" y="326"/>
                  </a:lnTo>
                  <a:lnTo>
                    <a:pt x="68" y="342"/>
                  </a:lnTo>
                  <a:lnTo>
                    <a:pt x="110" y="382"/>
                  </a:lnTo>
                  <a:lnTo>
                    <a:pt x="93" y="438"/>
                  </a:lnTo>
                  <a:lnTo>
                    <a:pt x="144" y="534"/>
                  </a:lnTo>
                  <a:lnTo>
                    <a:pt x="211" y="598"/>
                  </a:lnTo>
                  <a:lnTo>
                    <a:pt x="169" y="646"/>
                  </a:lnTo>
                  <a:lnTo>
                    <a:pt x="177" y="702"/>
                  </a:lnTo>
                  <a:lnTo>
                    <a:pt x="245" y="742"/>
                  </a:lnTo>
                  <a:lnTo>
                    <a:pt x="287" y="798"/>
                  </a:lnTo>
                  <a:lnTo>
                    <a:pt x="270" y="846"/>
                  </a:lnTo>
                  <a:lnTo>
                    <a:pt x="337" y="886"/>
                  </a:lnTo>
                  <a:lnTo>
                    <a:pt x="388" y="934"/>
                  </a:lnTo>
                  <a:lnTo>
                    <a:pt x="380" y="998"/>
                  </a:lnTo>
                  <a:lnTo>
                    <a:pt x="337" y="1070"/>
                  </a:lnTo>
                  <a:lnTo>
                    <a:pt x="287" y="1142"/>
                  </a:lnTo>
                  <a:lnTo>
                    <a:pt x="262" y="1238"/>
                  </a:lnTo>
                  <a:lnTo>
                    <a:pt x="278" y="1222"/>
                  </a:lnTo>
                  <a:lnTo>
                    <a:pt x="304" y="1254"/>
                  </a:lnTo>
                  <a:lnTo>
                    <a:pt x="346" y="1270"/>
                  </a:lnTo>
                  <a:lnTo>
                    <a:pt x="396" y="1278"/>
                  </a:lnTo>
                  <a:lnTo>
                    <a:pt x="396" y="1286"/>
                  </a:lnTo>
                  <a:lnTo>
                    <a:pt x="388" y="1294"/>
                  </a:lnTo>
                  <a:lnTo>
                    <a:pt x="363" y="1302"/>
                  </a:lnTo>
                  <a:lnTo>
                    <a:pt x="346" y="1302"/>
                  </a:lnTo>
                  <a:lnTo>
                    <a:pt x="337" y="1326"/>
                  </a:lnTo>
                  <a:lnTo>
                    <a:pt x="287" y="1334"/>
                  </a:lnTo>
                  <a:lnTo>
                    <a:pt x="287" y="1358"/>
                  </a:lnTo>
                  <a:lnTo>
                    <a:pt x="287" y="1382"/>
                  </a:lnTo>
                  <a:lnTo>
                    <a:pt x="278" y="1382"/>
                  </a:lnTo>
                  <a:lnTo>
                    <a:pt x="287" y="1398"/>
                  </a:lnTo>
                  <a:lnTo>
                    <a:pt x="287" y="1446"/>
                  </a:lnTo>
                  <a:lnTo>
                    <a:pt x="287" y="1510"/>
                  </a:lnTo>
                  <a:lnTo>
                    <a:pt x="329" y="1558"/>
                  </a:lnTo>
                  <a:lnTo>
                    <a:pt x="312" y="1622"/>
                  </a:lnTo>
                  <a:lnTo>
                    <a:pt x="346" y="1630"/>
                  </a:lnTo>
                  <a:lnTo>
                    <a:pt x="354" y="1670"/>
                  </a:lnTo>
                  <a:lnTo>
                    <a:pt x="388" y="1702"/>
                  </a:lnTo>
                  <a:lnTo>
                    <a:pt x="413" y="1766"/>
                  </a:lnTo>
                  <a:lnTo>
                    <a:pt x="413" y="1758"/>
                  </a:lnTo>
                  <a:lnTo>
                    <a:pt x="438" y="1758"/>
                  </a:lnTo>
                  <a:lnTo>
                    <a:pt x="464" y="1774"/>
                  </a:lnTo>
                  <a:lnTo>
                    <a:pt x="481" y="1766"/>
                  </a:lnTo>
                  <a:lnTo>
                    <a:pt x="514" y="1774"/>
                  </a:lnTo>
                  <a:lnTo>
                    <a:pt x="531" y="1790"/>
                  </a:lnTo>
                  <a:lnTo>
                    <a:pt x="573" y="1766"/>
                  </a:lnTo>
                  <a:lnTo>
                    <a:pt x="607" y="1774"/>
                  </a:lnTo>
                  <a:lnTo>
                    <a:pt x="641" y="1798"/>
                  </a:lnTo>
                  <a:lnTo>
                    <a:pt x="649" y="1830"/>
                  </a:lnTo>
                  <a:lnTo>
                    <a:pt x="649" y="1862"/>
                  </a:lnTo>
                  <a:lnTo>
                    <a:pt x="683" y="1878"/>
                  </a:lnTo>
                  <a:lnTo>
                    <a:pt x="683" y="1894"/>
                  </a:lnTo>
                  <a:lnTo>
                    <a:pt x="717" y="1918"/>
                  </a:lnTo>
                  <a:lnTo>
                    <a:pt x="759" y="1926"/>
                  </a:lnTo>
                  <a:lnTo>
                    <a:pt x="767" y="1950"/>
                  </a:lnTo>
                  <a:lnTo>
                    <a:pt x="835" y="1966"/>
                  </a:lnTo>
                  <a:lnTo>
                    <a:pt x="860" y="1990"/>
                  </a:lnTo>
                  <a:lnTo>
                    <a:pt x="843" y="2014"/>
                  </a:lnTo>
                  <a:lnTo>
                    <a:pt x="826" y="2030"/>
                  </a:lnTo>
                  <a:lnTo>
                    <a:pt x="776" y="2038"/>
                  </a:lnTo>
                  <a:lnTo>
                    <a:pt x="767" y="2062"/>
                  </a:lnTo>
                  <a:lnTo>
                    <a:pt x="792" y="2078"/>
                  </a:lnTo>
                  <a:lnTo>
                    <a:pt x="792" y="2102"/>
                  </a:lnTo>
                  <a:lnTo>
                    <a:pt x="809" y="2126"/>
                  </a:lnTo>
                  <a:lnTo>
                    <a:pt x="835" y="2158"/>
                  </a:lnTo>
                  <a:lnTo>
                    <a:pt x="868" y="2158"/>
                  </a:lnTo>
                  <a:lnTo>
                    <a:pt x="877" y="2118"/>
                  </a:lnTo>
                  <a:lnTo>
                    <a:pt x="910" y="2118"/>
                  </a:lnTo>
                  <a:lnTo>
                    <a:pt x="969" y="2086"/>
                  </a:lnTo>
                  <a:lnTo>
                    <a:pt x="1011" y="2102"/>
                  </a:lnTo>
                  <a:lnTo>
                    <a:pt x="1054" y="2126"/>
                  </a:lnTo>
                  <a:lnTo>
                    <a:pt x="1037" y="2142"/>
                  </a:lnTo>
                  <a:lnTo>
                    <a:pt x="1054" y="2182"/>
                  </a:lnTo>
                  <a:lnTo>
                    <a:pt x="1079" y="2190"/>
                  </a:lnTo>
                  <a:lnTo>
                    <a:pt x="1113" y="2190"/>
                  </a:lnTo>
                  <a:lnTo>
                    <a:pt x="1115" y="0"/>
                  </a:lnTo>
                  <a:lnTo>
                    <a:pt x="1011" y="0"/>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78" name="Freeform 100"/>
            <p:cNvSpPr>
              <a:spLocks/>
            </p:cNvSpPr>
            <p:nvPr/>
          </p:nvSpPr>
          <p:spPr bwMode="auto">
            <a:xfrm>
              <a:off x="4274" y="136"/>
              <a:ext cx="801" cy="1272"/>
            </a:xfrm>
            <a:custGeom>
              <a:avLst/>
              <a:gdLst>
                <a:gd name="T0" fmla="*/ 683 w 801"/>
                <a:gd name="T1" fmla="*/ 720 h 1272"/>
                <a:gd name="T2" fmla="*/ 658 w 801"/>
                <a:gd name="T3" fmla="*/ 616 h 1272"/>
                <a:gd name="T4" fmla="*/ 582 w 801"/>
                <a:gd name="T5" fmla="*/ 520 h 1272"/>
                <a:gd name="T6" fmla="*/ 557 w 801"/>
                <a:gd name="T7" fmla="*/ 408 h 1272"/>
                <a:gd name="T8" fmla="*/ 523 w 801"/>
                <a:gd name="T9" fmla="*/ 256 h 1272"/>
                <a:gd name="T10" fmla="*/ 439 w 801"/>
                <a:gd name="T11" fmla="*/ 200 h 1272"/>
                <a:gd name="T12" fmla="*/ 422 w 801"/>
                <a:gd name="T13" fmla="*/ 88 h 1272"/>
                <a:gd name="T14" fmla="*/ 413 w 801"/>
                <a:gd name="T15" fmla="*/ 32 h 1272"/>
                <a:gd name="T16" fmla="*/ 295 w 801"/>
                <a:gd name="T17" fmla="*/ 0 h 1272"/>
                <a:gd name="T18" fmla="*/ 262 w 801"/>
                <a:gd name="T19" fmla="*/ 112 h 1272"/>
                <a:gd name="T20" fmla="*/ 186 w 801"/>
                <a:gd name="T21" fmla="*/ 168 h 1272"/>
                <a:gd name="T22" fmla="*/ 43 w 801"/>
                <a:gd name="T23" fmla="*/ 136 h 1272"/>
                <a:gd name="T24" fmla="*/ 51 w 801"/>
                <a:gd name="T25" fmla="*/ 216 h 1272"/>
                <a:gd name="T26" fmla="*/ 177 w 801"/>
                <a:gd name="T27" fmla="*/ 296 h 1272"/>
                <a:gd name="T28" fmla="*/ 220 w 801"/>
                <a:gd name="T29" fmla="*/ 368 h 1272"/>
                <a:gd name="T30" fmla="*/ 228 w 801"/>
                <a:gd name="T31" fmla="*/ 464 h 1272"/>
                <a:gd name="T32" fmla="*/ 262 w 801"/>
                <a:gd name="T33" fmla="*/ 552 h 1272"/>
                <a:gd name="T34" fmla="*/ 329 w 801"/>
                <a:gd name="T35" fmla="*/ 576 h 1272"/>
                <a:gd name="T36" fmla="*/ 354 w 801"/>
                <a:gd name="T37" fmla="*/ 600 h 1272"/>
                <a:gd name="T38" fmla="*/ 354 w 801"/>
                <a:gd name="T39" fmla="*/ 632 h 1272"/>
                <a:gd name="T40" fmla="*/ 236 w 801"/>
                <a:gd name="T41" fmla="*/ 832 h 1272"/>
                <a:gd name="T42" fmla="*/ 177 w 801"/>
                <a:gd name="T43" fmla="*/ 896 h 1272"/>
                <a:gd name="T44" fmla="*/ 186 w 801"/>
                <a:gd name="T45" fmla="*/ 976 h 1272"/>
                <a:gd name="T46" fmla="*/ 228 w 801"/>
                <a:gd name="T47" fmla="*/ 1080 h 1272"/>
                <a:gd name="T48" fmla="*/ 236 w 801"/>
                <a:gd name="T49" fmla="*/ 1160 h 1272"/>
                <a:gd name="T50" fmla="*/ 287 w 801"/>
                <a:gd name="T51" fmla="*/ 1208 h 1272"/>
                <a:gd name="T52" fmla="*/ 312 w 801"/>
                <a:gd name="T53" fmla="*/ 1272 h 1272"/>
                <a:gd name="T54" fmla="*/ 380 w 801"/>
                <a:gd name="T55" fmla="*/ 1264 h 1272"/>
                <a:gd name="T56" fmla="*/ 506 w 801"/>
                <a:gd name="T57" fmla="*/ 1192 h 1272"/>
                <a:gd name="T58" fmla="*/ 675 w 801"/>
                <a:gd name="T59" fmla="*/ 1112 h 1272"/>
                <a:gd name="T60" fmla="*/ 750 w 801"/>
                <a:gd name="T61" fmla="*/ 944 h 1272"/>
                <a:gd name="T62" fmla="*/ 801 w 801"/>
                <a:gd name="T63" fmla="*/ 808 h 127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801" h="1272">
                  <a:moveTo>
                    <a:pt x="750" y="760"/>
                  </a:moveTo>
                  <a:lnTo>
                    <a:pt x="683" y="720"/>
                  </a:lnTo>
                  <a:lnTo>
                    <a:pt x="700" y="672"/>
                  </a:lnTo>
                  <a:lnTo>
                    <a:pt x="658" y="616"/>
                  </a:lnTo>
                  <a:lnTo>
                    <a:pt x="590" y="576"/>
                  </a:lnTo>
                  <a:lnTo>
                    <a:pt x="582" y="520"/>
                  </a:lnTo>
                  <a:lnTo>
                    <a:pt x="624" y="472"/>
                  </a:lnTo>
                  <a:lnTo>
                    <a:pt x="557" y="408"/>
                  </a:lnTo>
                  <a:lnTo>
                    <a:pt x="506" y="312"/>
                  </a:lnTo>
                  <a:lnTo>
                    <a:pt x="523" y="256"/>
                  </a:lnTo>
                  <a:lnTo>
                    <a:pt x="481" y="216"/>
                  </a:lnTo>
                  <a:lnTo>
                    <a:pt x="439" y="200"/>
                  </a:lnTo>
                  <a:lnTo>
                    <a:pt x="413" y="136"/>
                  </a:lnTo>
                  <a:lnTo>
                    <a:pt x="422" y="88"/>
                  </a:lnTo>
                  <a:lnTo>
                    <a:pt x="430" y="72"/>
                  </a:lnTo>
                  <a:lnTo>
                    <a:pt x="413" y="32"/>
                  </a:lnTo>
                  <a:lnTo>
                    <a:pt x="346" y="0"/>
                  </a:lnTo>
                  <a:lnTo>
                    <a:pt x="295" y="0"/>
                  </a:lnTo>
                  <a:lnTo>
                    <a:pt x="262" y="40"/>
                  </a:lnTo>
                  <a:lnTo>
                    <a:pt x="262" y="112"/>
                  </a:lnTo>
                  <a:lnTo>
                    <a:pt x="245" y="184"/>
                  </a:lnTo>
                  <a:lnTo>
                    <a:pt x="186" y="168"/>
                  </a:lnTo>
                  <a:lnTo>
                    <a:pt x="144" y="184"/>
                  </a:lnTo>
                  <a:lnTo>
                    <a:pt x="43" y="136"/>
                  </a:lnTo>
                  <a:lnTo>
                    <a:pt x="0" y="160"/>
                  </a:lnTo>
                  <a:lnTo>
                    <a:pt x="51" y="216"/>
                  </a:lnTo>
                  <a:lnTo>
                    <a:pt x="144" y="256"/>
                  </a:lnTo>
                  <a:lnTo>
                    <a:pt x="177" y="296"/>
                  </a:lnTo>
                  <a:lnTo>
                    <a:pt x="177" y="336"/>
                  </a:lnTo>
                  <a:lnTo>
                    <a:pt x="220" y="368"/>
                  </a:lnTo>
                  <a:lnTo>
                    <a:pt x="220" y="416"/>
                  </a:lnTo>
                  <a:lnTo>
                    <a:pt x="228" y="464"/>
                  </a:lnTo>
                  <a:lnTo>
                    <a:pt x="245" y="504"/>
                  </a:lnTo>
                  <a:lnTo>
                    <a:pt x="262" y="552"/>
                  </a:lnTo>
                  <a:lnTo>
                    <a:pt x="295" y="560"/>
                  </a:lnTo>
                  <a:lnTo>
                    <a:pt x="329" y="576"/>
                  </a:lnTo>
                  <a:lnTo>
                    <a:pt x="354" y="584"/>
                  </a:lnTo>
                  <a:lnTo>
                    <a:pt x="354" y="600"/>
                  </a:lnTo>
                  <a:lnTo>
                    <a:pt x="363" y="616"/>
                  </a:lnTo>
                  <a:lnTo>
                    <a:pt x="354" y="632"/>
                  </a:lnTo>
                  <a:lnTo>
                    <a:pt x="321" y="696"/>
                  </a:lnTo>
                  <a:lnTo>
                    <a:pt x="236" y="832"/>
                  </a:lnTo>
                  <a:lnTo>
                    <a:pt x="203" y="864"/>
                  </a:lnTo>
                  <a:lnTo>
                    <a:pt x="177" y="896"/>
                  </a:lnTo>
                  <a:lnTo>
                    <a:pt x="177" y="936"/>
                  </a:lnTo>
                  <a:lnTo>
                    <a:pt x="186" y="976"/>
                  </a:lnTo>
                  <a:lnTo>
                    <a:pt x="211" y="1048"/>
                  </a:lnTo>
                  <a:lnTo>
                    <a:pt x="228" y="1080"/>
                  </a:lnTo>
                  <a:lnTo>
                    <a:pt x="228" y="1120"/>
                  </a:lnTo>
                  <a:lnTo>
                    <a:pt x="236" y="1160"/>
                  </a:lnTo>
                  <a:lnTo>
                    <a:pt x="253" y="1192"/>
                  </a:lnTo>
                  <a:lnTo>
                    <a:pt x="287" y="1208"/>
                  </a:lnTo>
                  <a:lnTo>
                    <a:pt x="321" y="1224"/>
                  </a:lnTo>
                  <a:lnTo>
                    <a:pt x="312" y="1272"/>
                  </a:lnTo>
                  <a:lnTo>
                    <a:pt x="363" y="1272"/>
                  </a:lnTo>
                  <a:lnTo>
                    <a:pt x="380" y="1264"/>
                  </a:lnTo>
                  <a:lnTo>
                    <a:pt x="405" y="1248"/>
                  </a:lnTo>
                  <a:lnTo>
                    <a:pt x="506" y="1192"/>
                  </a:lnTo>
                  <a:lnTo>
                    <a:pt x="599" y="1152"/>
                  </a:lnTo>
                  <a:lnTo>
                    <a:pt x="675" y="1112"/>
                  </a:lnTo>
                  <a:lnTo>
                    <a:pt x="700" y="1016"/>
                  </a:lnTo>
                  <a:lnTo>
                    <a:pt x="750" y="944"/>
                  </a:lnTo>
                  <a:lnTo>
                    <a:pt x="793" y="872"/>
                  </a:lnTo>
                  <a:lnTo>
                    <a:pt x="801" y="808"/>
                  </a:lnTo>
                  <a:lnTo>
                    <a:pt x="750" y="760"/>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179" name="Freeform 101"/>
            <p:cNvSpPr>
              <a:spLocks/>
            </p:cNvSpPr>
            <p:nvPr/>
          </p:nvSpPr>
          <p:spPr bwMode="auto">
            <a:xfrm>
              <a:off x="3845" y="312"/>
              <a:ext cx="691" cy="1696"/>
            </a:xfrm>
            <a:custGeom>
              <a:avLst/>
              <a:gdLst>
                <a:gd name="T0" fmla="*/ 354 w 691"/>
                <a:gd name="T1" fmla="*/ 72 h 1696"/>
                <a:gd name="T2" fmla="*/ 295 w 691"/>
                <a:gd name="T3" fmla="*/ 128 h 1696"/>
                <a:gd name="T4" fmla="*/ 261 w 691"/>
                <a:gd name="T5" fmla="*/ 216 h 1696"/>
                <a:gd name="T6" fmla="*/ 210 w 691"/>
                <a:gd name="T7" fmla="*/ 312 h 1696"/>
                <a:gd name="T8" fmla="*/ 168 w 691"/>
                <a:gd name="T9" fmla="*/ 400 h 1696"/>
                <a:gd name="T10" fmla="*/ 118 w 691"/>
                <a:gd name="T11" fmla="*/ 576 h 1696"/>
                <a:gd name="T12" fmla="*/ 143 w 691"/>
                <a:gd name="T13" fmla="*/ 656 h 1696"/>
                <a:gd name="T14" fmla="*/ 33 w 691"/>
                <a:gd name="T15" fmla="*/ 736 h 1696"/>
                <a:gd name="T16" fmla="*/ 50 w 691"/>
                <a:gd name="T17" fmla="*/ 936 h 1696"/>
                <a:gd name="T18" fmla="*/ 92 w 691"/>
                <a:gd name="T19" fmla="*/ 1016 h 1696"/>
                <a:gd name="T20" fmla="*/ 67 w 691"/>
                <a:gd name="T21" fmla="*/ 1144 h 1696"/>
                <a:gd name="T22" fmla="*/ 17 w 691"/>
                <a:gd name="T23" fmla="*/ 1272 h 1696"/>
                <a:gd name="T24" fmla="*/ 8 w 691"/>
                <a:gd name="T25" fmla="*/ 1328 h 1696"/>
                <a:gd name="T26" fmla="*/ 42 w 691"/>
                <a:gd name="T27" fmla="*/ 1376 h 1696"/>
                <a:gd name="T28" fmla="*/ 84 w 691"/>
                <a:gd name="T29" fmla="*/ 1504 h 1696"/>
                <a:gd name="T30" fmla="*/ 118 w 691"/>
                <a:gd name="T31" fmla="*/ 1568 h 1696"/>
                <a:gd name="T32" fmla="*/ 109 w 691"/>
                <a:gd name="T33" fmla="*/ 1616 h 1696"/>
                <a:gd name="T34" fmla="*/ 135 w 691"/>
                <a:gd name="T35" fmla="*/ 1664 h 1696"/>
                <a:gd name="T36" fmla="*/ 202 w 691"/>
                <a:gd name="T37" fmla="*/ 1696 h 1696"/>
                <a:gd name="T38" fmla="*/ 244 w 691"/>
                <a:gd name="T39" fmla="*/ 1648 h 1696"/>
                <a:gd name="T40" fmla="*/ 286 w 691"/>
                <a:gd name="T41" fmla="*/ 1600 h 1696"/>
                <a:gd name="T42" fmla="*/ 387 w 691"/>
                <a:gd name="T43" fmla="*/ 1472 h 1696"/>
                <a:gd name="T44" fmla="*/ 387 w 691"/>
                <a:gd name="T45" fmla="*/ 1408 h 1696"/>
                <a:gd name="T46" fmla="*/ 396 w 691"/>
                <a:gd name="T47" fmla="*/ 1336 h 1696"/>
                <a:gd name="T48" fmla="*/ 421 w 691"/>
                <a:gd name="T49" fmla="*/ 1272 h 1696"/>
                <a:gd name="T50" fmla="*/ 497 w 691"/>
                <a:gd name="T51" fmla="*/ 1224 h 1696"/>
                <a:gd name="T52" fmla="*/ 505 w 691"/>
                <a:gd name="T53" fmla="*/ 1168 h 1696"/>
                <a:gd name="T54" fmla="*/ 480 w 691"/>
                <a:gd name="T55" fmla="*/ 1088 h 1696"/>
                <a:gd name="T56" fmla="*/ 396 w 691"/>
                <a:gd name="T57" fmla="*/ 1040 h 1696"/>
                <a:gd name="T58" fmla="*/ 387 w 691"/>
                <a:gd name="T59" fmla="*/ 984 h 1696"/>
                <a:gd name="T60" fmla="*/ 387 w 691"/>
                <a:gd name="T61" fmla="*/ 832 h 1696"/>
                <a:gd name="T62" fmla="*/ 480 w 691"/>
                <a:gd name="T63" fmla="*/ 704 h 1696"/>
                <a:gd name="T64" fmla="*/ 556 w 691"/>
                <a:gd name="T65" fmla="*/ 624 h 1696"/>
                <a:gd name="T66" fmla="*/ 581 w 691"/>
                <a:gd name="T67" fmla="*/ 560 h 1696"/>
                <a:gd name="T68" fmla="*/ 573 w 691"/>
                <a:gd name="T69" fmla="*/ 496 h 1696"/>
                <a:gd name="T70" fmla="*/ 606 w 691"/>
                <a:gd name="T71" fmla="*/ 424 h 1696"/>
                <a:gd name="T72" fmla="*/ 682 w 691"/>
                <a:gd name="T73" fmla="*/ 376 h 1696"/>
                <a:gd name="T74" fmla="*/ 674 w 691"/>
                <a:gd name="T75" fmla="*/ 328 h 1696"/>
                <a:gd name="T76" fmla="*/ 649 w 691"/>
                <a:gd name="T77" fmla="*/ 240 h 1696"/>
                <a:gd name="T78" fmla="*/ 606 w 691"/>
                <a:gd name="T79" fmla="*/ 160 h 1696"/>
                <a:gd name="T80" fmla="*/ 573 w 691"/>
                <a:gd name="T81" fmla="*/ 80 h 1696"/>
                <a:gd name="T82" fmla="*/ 446 w 691"/>
                <a:gd name="T83" fmla="*/ 0 h 1696"/>
                <a:gd name="T84" fmla="*/ 429 w 691"/>
                <a:gd name="T85" fmla="*/ 88 h 169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91" h="1696">
                  <a:moveTo>
                    <a:pt x="429" y="88"/>
                  </a:moveTo>
                  <a:lnTo>
                    <a:pt x="354" y="72"/>
                  </a:lnTo>
                  <a:lnTo>
                    <a:pt x="337" y="128"/>
                  </a:lnTo>
                  <a:lnTo>
                    <a:pt x="295" y="128"/>
                  </a:lnTo>
                  <a:lnTo>
                    <a:pt x="261" y="168"/>
                  </a:lnTo>
                  <a:lnTo>
                    <a:pt x="261" y="216"/>
                  </a:lnTo>
                  <a:lnTo>
                    <a:pt x="269" y="256"/>
                  </a:lnTo>
                  <a:lnTo>
                    <a:pt x="210" y="312"/>
                  </a:lnTo>
                  <a:lnTo>
                    <a:pt x="210" y="376"/>
                  </a:lnTo>
                  <a:lnTo>
                    <a:pt x="168" y="400"/>
                  </a:lnTo>
                  <a:lnTo>
                    <a:pt x="168" y="496"/>
                  </a:lnTo>
                  <a:lnTo>
                    <a:pt x="118" y="576"/>
                  </a:lnTo>
                  <a:lnTo>
                    <a:pt x="160" y="600"/>
                  </a:lnTo>
                  <a:lnTo>
                    <a:pt x="143" y="656"/>
                  </a:lnTo>
                  <a:lnTo>
                    <a:pt x="67" y="664"/>
                  </a:lnTo>
                  <a:lnTo>
                    <a:pt x="33" y="736"/>
                  </a:lnTo>
                  <a:lnTo>
                    <a:pt x="50" y="856"/>
                  </a:lnTo>
                  <a:lnTo>
                    <a:pt x="50" y="936"/>
                  </a:lnTo>
                  <a:lnTo>
                    <a:pt x="92" y="976"/>
                  </a:lnTo>
                  <a:lnTo>
                    <a:pt x="92" y="1016"/>
                  </a:lnTo>
                  <a:lnTo>
                    <a:pt x="67" y="1056"/>
                  </a:lnTo>
                  <a:lnTo>
                    <a:pt x="67" y="1144"/>
                  </a:lnTo>
                  <a:lnTo>
                    <a:pt x="33" y="1176"/>
                  </a:lnTo>
                  <a:lnTo>
                    <a:pt x="17" y="1272"/>
                  </a:lnTo>
                  <a:lnTo>
                    <a:pt x="0" y="1280"/>
                  </a:lnTo>
                  <a:lnTo>
                    <a:pt x="8" y="1328"/>
                  </a:lnTo>
                  <a:lnTo>
                    <a:pt x="33" y="1352"/>
                  </a:lnTo>
                  <a:lnTo>
                    <a:pt x="42" y="1376"/>
                  </a:lnTo>
                  <a:lnTo>
                    <a:pt x="42" y="1440"/>
                  </a:lnTo>
                  <a:lnTo>
                    <a:pt x="84" y="1504"/>
                  </a:lnTo>
                  <a:lnTo>
                    <a:pt x="109" y="1536"/>
                  </a:lnTo>
                  <a:lnTo>
                    <a:pt x="118" y="1568"/>
                  </a:lnTo>
                  <a:lnTo>
                    <a:pt x="109" y="1592"/>
                  </a:lnTo>
                  <a:lnTo>
                    <a:pt x="109" y="1616"/>
                  </a:lnTo>
                  <a:lnTo>
                    <a:pt x="126" y="1632"/>
                  </a:lnTo>
                  <a:lnTo>
                    <a:pt x="135" y="1664"/>
                  </a:lnTo>
                  <a:lnTo>
                    <a:pt x="135" y="1696"/>
                  </a:lnTo>
                  <a:lnTo>
                    <a:pt x="202" y="1696"/>
                  </a:lnTo>
                  <a:lnTo>
                    <a:pt x="236" y="1680"/>
                  </a:lnTo>
                  <a:lnTo>
                    <a:pt x="244" y="1648"/>
                  </a:lnTo>
                  <a:lnTo>
                    <a:pt x="261" y="1616"/>
                  </a:lnTo>
                  <a:lnTo>
                    <a:pt x="286" y="1600"/>
                  </a:lnTo>
                  <a:lnTo>
                    <a:pt x="354" y="1608"/>
                  </a:lnTo>
                  <a:lnTo>
                    <a:pt x="387" y="1472"/>
                  </a:lnTo>
                  <a:lnTo>
                    <a:pt x="396" y="1440"/>
                  </a:lnTo>
                  <a:lnTo>
                    <a:pt x="387" y="1408"/>
                  </a:lnTo>
                  <a:lnTo>
                    <a:pt x="387" y="1368"/>
                  </a:lnTo>
                  <a:lnTo>
                    <a:pt x="396" y="1336"/>
                  </a:lnTo>
                  <a:lnTo>
                    <a:pt x="404" y="1296"/>
                  </a:lnTo>
                  <a:lnTo>
                    <a:pt x="421" y="1272"/>
                  </a:lnTo>
                  <a:lnTo>
                    <a:pt x="472" y="1240"/>
                  </a:lnTo>
                  <a:lnTo>
                    <a:pt x="497" y="1224"/>
                  </a:lnTo>
                  <a:lnTo>
                    <a:pt x="497" y="1192"/>
                  </a:lnTo>
                  <a:lnTo>
                    <a:pt x="505" y="1168"/>
                  </a:lnTo>
                  <a:lnTo>
                    <a:pt x="522" y="1144"/>
                  </a:lnTo>
                  <a:lnTo>
                    <a:pt x="480" y="1088"/>
                  </a:lnTo>
                  <a:lnTo>
                    <a:pt x="413" y="1048"/>
                  </a:lnTo>
                  <a:lnTo>
                    <a:pt x="396" y="1040"/>
                  </a:lnTo>
                  <a:lnTo>
                    <a:pt x="387" y="1024"/>
                  </a:lnTo>
                  <a:lnTo>
                    <a:pt x="387" y="984"/>
                  </a:lnTo>
                  <a:lnTo>
                    <a:pt x="379" y="904"/>
                  </a:lnTo>
                  <a:lnTo>
                    <a:pt x="387" y="832"/>
                  </a:lnTo>
                  <a:lnTo>
                    <a:pt x="429" y="760"/>
                  </a:lnTo>
                  <a:lnTo>
                    <a:pt x="480" y="704"/>
                  </a:lnTo>
                  <a:lnTo>
                    <a:pt x="539" y="648"/>
                  </a:lnTo>
                  <a:lnTo>
                    <a:pt x="556" y="624"/>
                  </a:lnTo>
                  <a:lnTo>
                    <a:pt x="564" y="584"/>
                  </a:lnTo>
                  <a:lnTo>
                    <a:pt x="581" y="560"/>
                  </a:lnTo>
                  <a:lnTo>
                    <a:pt x="581" y="536"/>
                  </a:lnTo>
                  <a:lnTo>
                    <a:pt x="573" y="496"/>
                  </a:lnTo>
                  <a:lnTo>
                    <a:pt x="581" y="464"/>
                  </a:lnTo>
                  <a:lnTo>
                    <a:pt x="606" y="424"/>
                  </a:lnTo>
                  <a:lnTo>
                    <a:pt x="615" y="384"/>
                  </a:lnTo>
                  <a:lnTo>
                    <a:pt x="682" y="376"/>
                  </a:lnTo>
                  <a:lnTo>
                    <a:pt x="691" y="376"/>
                  </a:lnTo>
                  <a:lnTo>
                    <a:pt x="674" y="328"/>
                  </a:lnTo>
                  <a:lnTo>
                    <a:pt x="657" y="288"/>
                  </a:lnTo>
                  <a:lnTo>
                    <a:pt x="649" y="240"/>
                  </a:lnTo>
                  <a:lnTo>
                    <a:pt x="649" y="192"/>
                  </a:lnTo>
                  <a:lnTo>
                    <a:pt x="606" y="160"/>
                  </a:lnTo>
                  <a:lnTo>
                    <a:pt x="606" y="120"/>
                  </a:lnTo>
                  <a:lnTo>
                    <a:pt x="573" y="80"/>
                  </a:lnTo>
                  <a:lnTo>
                    <a:pt x="480" y="40"/>
                  </a:lnTo>
                  <a:lnTo>
                    <a:pt x="446" y="0"/>
                  </a:lnTo>
                  <a:lnTo>
                    <a:pt x="429" y="8"/>
                  </a:lnTo>
                  <a:lnTo>
                    <a:pt x="429" y="88"/>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180" name="Freeform 102"/>
            <p:cNvSpPr>
              <a:spLocks/>
            </p:cNvSpPr>
            <p:nvPr/>
          </p:nvSpPr>
          <p:spPr bwMode="auto">
            <a:xfrm>
              <a:off x="4274" y="128"/>
              <a:ext cx="801" cy="1272"/>
            </a:xfrm>
            <a:custGeom>
              <a:avLst/>
              <a:gdLst>
                <a:gd name="T0" fmla="*/ 683 w 801"/>
                <a:gd name="T1" fmla="*/ 720 h 1272"/>
                <a:gd name="T2" fmla="*/ 658 w 801"/>
                <a:gd name="T3" fmla="*/ 616 h 1272"/>
                <a:gd name="T4" fmla="*/ 582 w 801"/>
                <a:gd name="T5" fmla="*/ 520 h 1272"/>
                <a:gd name="T6" fmla="*/ 557 w 801"/>
                <a:gd name="T7" fmla="*/ 408 h 1272"/>
                <a:gd name="T8" fmla="*/ 523 w 801"/>
                <a:gd name="T9" fmla="*/ 256 h 1272"/>
                <a:gd name="T10" fmla="*/ 439 w 801"/>
                <a:gd name="T11" fmla="*/ 200 h 1272"/>
                <a:gd name="T12" fmla="*/ 422 w 801"/>
                <a:gd name="T13" fmla="*/ 88 h 1272"/>
                <a:gd name="T14" fmla="*/ 413 w 801"/>
                <a:gd name="T15" fmla="*/ 32 h 1272"/>
                <a:gd name="T16" fmla="*/ 295 w 801"/>
                <a:gd name="T17" fmla="*/ 0 h 1272"/>
                <a:gd name="T18" fmla="*/ 262 w 801"/>
                <a:gd name="T19" fmla="*/ 112 h 1272"/>
                <a:gd name="T20" fmla="*/ 186 w 801"/>
                <a:gd name="T21" fmla="*/ 168 h 1272"/>
                <a:gd name="T22" fmla="*/ 43 w 801"/>
                <a:gd name="T23" fmla="*/ 136 h 1272"/>
                <a:gd name="T24" fmla="*/ 51 w 801"/>
                <a:gd name="T25" fmla="*/ 216 h 1272"/>
                <a:gd name="T26" fmla="*/ 177 w 801"/>
                <a:gd name="T27" fmla="*/ 296 h 1272"/>
                <a:gd name="T28" fmla="*/ 220 w 801"/>
                <a:gd name="T29" fmla="*/ 368 h 1272"/>
                <a:gd name="T30" fmla="*/ 228 w 801"/>
                <a:gd name="T31" fmla="*/ 464 h 1272"/>
                <a:gd name="T32" fmla="*/ 262 w 801"/>
                <a:gd name="T33" fmla="*/ 552 h 1272"/>
                <a:gd name="T34" fmla="*/ 329 w 801"/>
                <a:gd name="T35" fmla="*/ 576 h 1272"/>
                <a:gd name="T36" fmla="*/ 354 w 801"/>
                <a:gd name="T37" fmla="*/ 600 h 1272"/>
                <a:gd name="T38" fmla="*/ 354 w 801"/>
                <a:gd name="T39" fmla="*/ 632 h 1272"/>
                <a:gd name="T40" fmla="*/ 236 w 801"/>
                <a:gd name="T41" fmla="*/ 832 h 1272"/>
                <a:gd name="T42" fmla="*/ 177 w 801"/>
                <a:gd name="T43" fmla="*/ 896 h 1272"/>
                <a:gd name="T44" fmla="*/ 186 w 801"/>
                <a:gd name="T45" fmla="*/ 976 h 1272"/>
                <a:gd name="T46" fmla="*/ 228 w 801"/>
                <a:gd name="T47" fmla="*/ 1080 h 1272"/>
                <a:gd name="T48" fmla="*/ 236 w 801"/>
                <a:gd name="T49" fmla="*/ 1160 h 1272"/>
                <a:gd name="T50" fmla="*/ 287 w 801"/>
                <a:gd name="T51" fmla="*/ 1208 h 1272"/>
                <a:gd name="T52" fmla="*/ 312 w 801"/>
                <a:gd name="T53" fmla="*/ 1272 h 1272"/>
                <a:gd name="T54" fmla="*/ 380 w 801"/>
                <a:gd name="T55" fmla="*/ 1264 h 1272"/>
                <a:gd name="T56" fmla="*/ 506 w 801"/>
                <a:gd name="T57" fmla="*/ 1192 h 1272"/>
                <a:gd name="T58" fmla="*/ 675 w 801"/>
                <a:gd name="T59" fmla="*/ 1112 h 1272"/>
                <a:gd name="T60" fmla="*/ 750 w 801"/>
                <a:gd name="T61" fmla="*/ 944 h 1272"/>
                <a:gd name="T62" fmla="*/ 801 w 801"/>
                <a:gd name="T63" fmla="*/ 808 h 127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801" h="1272">
                  <a:moveTo>
                    <a:pt x="750" y="760"/>
                  </a:moveTo>
                  <a:lnTo>
                    <a:pt x="683" y="720"/>
                  </a:lnTo>
                  <a:lnTo>
                    <a:pt x="700" y="672"/>
                  </a:lnTo>
                  <a:lnTo>
                    <a:pt x="658" y="616"/>
                  </a:lnTo>
                  <a:lnTo>
                    <a:pt x="590" y="576"/>
                  </a:lnTo>
                  <a:lnTo>
                    <a:pt x="582" y="520"/>
                  </a:lnTo>
                  <a:lnTo>
                    <a:pt x="624" y="472"/>
                  </a:lnTo>
                  <a:lnTo>
                    <a:pt x="557" y="408"/>
                  </a:lnTo>
                  <a:lnTo>
                    <a:pt x="506" y="312"/>
                  </a:lnTo>
                  <a:lnTo>
                    <a:pt x="523" y="256"/>
                  </a:lnTo>
                  <a:lnTo>
                    <a:pt x="481" y="216"/>
                  </a:lnTo>
                  <a:lnTo>
                    <a:pt x="439" y="200"/>
                  </a:lnTo>
                  <a:lnTo>
                    <a:pt x="413" y="136"/>
                  </a:lnTo>
                  <a:lnTo>
                    <a:pt x="422" y="88"/>
                  </a:lnTo>
                  <a:lnTo>
                    <a:pt x="430" y="72"/>
                  </a:lnTo>
                  <a:lnTo>
                    <a:pt x="413" y="32"/>
                  </a:lnTo>
                  <a:lnTo>
                    <a:pt x="346" y="0"/>
                  </a:lnTo>
                  <a:lnTo>
                    <a:pt x="295" y="0"/>
                  </a:lnTo>
                  <a:lnTo>
                    <a:pt x="262" y="40"/>
                  </a:lnTo>
                  <a:lnTo>
                    <a:pt x="262" y="112"/>
                  </a:lnTo>
                  <a:lnTo>
                    <a:pt x="245" y="184"/>
                  </a:lnTo>
                  <a:lnTo>
                    <a:pt x="186" y="168"/>
                  </a:lnTo>
                  <a:lnTo>
                    <a:pt x="144" y="184"/>
                  </a:lnTo>
                  <a:lnTo>
                    <a:pt x="43" y="136"/>
                  </a:lnTo>
                  <a:lnTo>
                    <a:pt x="0" y="160"/>
                  </a:lnTo>
                  <a:lnTo>
                    <a:pt x="51" y="216"/>
                  </a:lnTo>
                  <a:lnTo>
                    <a:pt x="144" y="256"/>
                  </a:lnTo>
                  <a:lnTo>
                    <a:pt x="177" y="296"/>
                  </a:lnTo>
                  <a:lnTo>
                    <a:pt x="177" y="336"/>
                  </a:lnTo>
                  <a:lnTo>
                    <a:pt x="220" y="368"/>
                  </a:lnTo>
                  <a:lnTo>
                    <a:pt x="220" y="416"/>
                  </a:lnTo>
                  <a:lnTo>
                    <a:pt x="228" y="464"/>
                  </a:lnTo>
                  <a:lnTo>
                    <a:pt x="245" y="504"/>
                  </a:lnTo>
                  <a:lnTo>
                    <a:pt x="262" y="552"/>
                  </a:lnTo>
                  <a:lnTo>
                    <a:pt x="295" y="560"/>
                  </a:lnTo>
                  <a:lnTo>
                    <a:pt x="329" y="576"/>
                  </a:lnTo>
                  <a:lnTo>
                    <a:pt x="354" y="584"/>
                  </a:lnTo>
                  <a:lnTo>
                    <a:pt x="354" y="600"/>
                  </a:lnTo>
                  <a:lnTo>
                    <a:pt x="363" y="616"/>
                  </a:lnTo>
                  <a:lnTo>
                    <a:pt x="354" y="632"/>
                  </a:lnTo>
                  <a:lnTo>
                    <a:pt x="321" y="696"/>
                  </a:lnTo>
                  <a:lnTo>
                    <a:pt x="236" y="832"/>
                  </a:lnTo>
                  <a:lnTo>
                    <a:pt x="203" y="864"/>
                  </a:lnTo>
                  <a:lnTo>
                    <a:pt x="177" y="896"/>
                  </a:lnTo>
                  <a:lnTo>
                    <a:pt x="177" y="936"/>
                  </a:lnTo>
                  <a:lnTo>
                    <a:pt x="186" y="976"/>
                  </a:lnTo>
                  <a:lnTo>
                    <a:pt x="211" y="1048"/>
                  </a:lnTo>
                  <a:lnTo>
                    <a:pt x="228" y="1080"/>
                  </a:lnTo>
                  <a:lnTo>
                    <a:pt x="228" y="1120"/>
                  </a:lnTo>
                  <a:lnTo>
                    <a:pt x="236" y="1160"/>
                  </a:lnTo>
                  <a:lnTo>
                    <a:pt x="253" y="1192"/>
                  </a:lnTo>
                  <a:lnTo>
                    <a:pt x="287" y="1208"/>
                  </a:lnTo>
                  <a:lnTo>
                    <a:pt x="321" y="1224"/>
                  </a:lnTo>
                  <a:lnTo>
                    <a:pt x="312" y="1272"/>
                  </a:lnTo>
                  <a:lnTo>
                    <a:pt x="363" y="1272"/>
                  </a:lnTo>
                  <a:lnTo>
                    <a:pt x="380" y="1264"/>
                  </a:lnTo>
                  <a:lnTo>
                    <a:pt x="405" y="1248"/>
                  </a:lnTo>
                  <a:lnTo>
                    <a:pt x="506" y="1192"/>
                  </a:lnTo>
                  <a:lnTo>
                    <a:pt x="599" y="1152"/>
                  </a:lnTo>
                  <a:lnTo>
                    <a:pt x="675" y="1112"/>
                  </a:lnTo>
                  <a:lnTo>
                    <a:pt x="700" y="1016"/>
                  </a:lnTo>
                  <a:lnTo>
                    <a:pt x="750" y="944"/>
                  </a:lnTo>
                  <a:lnTo>
                    <a:pt x="793" y="872"/>
                  </a:lnTo>
                  <a:lnTo>
                    <a:pt x="801" y="808"/>
                  </a:lnTo>
                  <a:lnTo>
                    <a:pt x="750" y="760"/>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81" name="Freeform 103"/>
            <p:cNvSpPr>
              <a:spLocks/>
            </p:cNvSpPr>
            <p:nvPr/>
          </p:nvSpPr>
          <p:spPr bwMode="auto">
            <a:xfrm>
              <a:off x="3845" y="304"/>
              <a:ext cx="691" cy="1696"/>
            </a:xfrm>
            <a:custGeom>
              <a:avLst/>
              <a:gdLst>
                <a:gd name="T0" fmla="*/ 354 w 691"/>
                <a:gd name="T1" fmla="*/ 72 h 1696"/>
                <a:gd name="T2" fmla="*/ 295 w 691"/>
                <a:gd name="T3" fmla="*/ 128 h 1696"/>
                <a:gd name="T4" fmla="*/ 261 w 691"/>
                <a:gd name="T5" fmla="*/ 216 h 1696"/>
                <a:gd name="T6" fmla="*/ 210 w 691"/>
                <a:gd name="T7" fmla="*/ 312 h 1696"/>
                <a:gd name="T8" fmla="*/ 168 w 691"/>
                <a:gd name="T9" fmla="*/ 400 h 1696"/>
                <a:gd name="T10" fmla="*/ 118 w 691"/>
                <a:gd name="T11" fmla="*/ 576 h 1696"/>
                <a:gd name="T12" fmla="*/ 143 w 691"/>
                <a:gd name="T13" fmla="*/ 656 h 1696"/>
                <a:gd name="T14" fmla="*/ 33 w 691"/>
                <a:gd name="T15" fmla="*/ 736 h 1696"/>
                <a:gd name="T16" fmla="*/ 50 w 691"/>
                <a:gd name="T17" fmla="*/ 936 h 1696"/>
                <a:gd name="T18" fmla="*/ 92 w 691"/>
                <a:gd name="T19" fmla="*/ 1016 h 1696"/>
                <a:gd name="T20" fmla="*/ 67 w 691"/>
                <a:gd name="T21" fmla="*/ 1144 h 1696"/>
                <a:gd name="T22" fmla="*/ 17 w 691"/>
                <a:gd name="T23" fmla="*/ 1272 h 1696"/>
                <a:gd name="T24" fmla="*/ 8 w 691"/>
                <a:gd name="T25" fmla="*/ 1328 h 1696"/>
                <a:gd name="T26" fmla="*/ 42 w 691"/>
                <a:gd name="T27" fmla="*/ 1376 h 1696"/>
                <a:gd name="T28" fmla="*/ 84 w 691"/>
                <a:gd name="T29" fmla="*/ 1504 h 1696"/>
                <a:gd name="T30" fmla="*/ 118 w 691"/>
                <a:gd name="T31" fmla="*/ 1568 h 1696"/>
                <a:gd name="T32" fmla="*/ 109 w 691"/>
                <a:gd name="T33" fmla="*/ 1616 h 1696"/>
                <a:gd name="T34" fmla="*/ 135 w 691"/>
                <a:gd name="T35" fmla="*/ 1664 h 1696"/>
                <a:gd name="T36" fmla="*/ 202 w 691"/>
                <a:gd name="T37" fmla="*/ 1696 h 1696"/>
                <a:gd name="T38" fmla="*/ 244 w 691"/>
                <a:gd name="T39" fmla="*/ 1648 h 1696"/>
                <a:gd name="T40" fmla="*/ 286 w 691"/>
                <a:gd name="T41" fmla="*/ 1600 h 1696"/>
                <a:gd name="T42" fmla="*/ 387 w 691"/>
                <a:gd name="T43" fmla="*/ 1472 h 1696"/>
                <a:gd name="T44" fmla="*/ 387 w 691"/>
                <a:gd name="T45" fmla="*/ 1408 h 1696"/>
                <a:gd name="T46" fmla="*/ 396 w 691"/>
                <a:gd name="T47" fmla="*/ 1336 h 1696"/>
                <a:gd name="T48" fmla="*/ 421 w 691"/>
                <a:gd name="T49" fmla="*/ 1272 h 1696"/>
                <a:gd name="T50" fmla="*/ 497 w 691"/>
                <a:gd name="T51" fmla="*/ 1224 h 1696"/>
                <a:gd name="T52" fmla="*/ 505 w 691"/>
                <a:gd name="T53" fmla="*/ 1168 h 1696"/>
                <a:gd name="T54" fmla="*/ 480 w 691"/>
                <a:gd name="T55" fmla="*/ 1088 h 1696"/>
                <a:gd name="T56" fmla="*/ 396 w 691"/>
                <a:gd name="T57" fmla="*/ 1040 h 1696"/>
                <a:gd name="T58" fmla="*/ 387 w 691"/>
                <a:gd name="T59" fmla="*/ 984 h 1696"/>
                <a:gd name="T60" fmla="*/ 387 w 691"/>
                <a:gd name="T61" fmla="*/ 832 h 1696"/>
                <a:gd name="T62" fmla="*/ 480 w 691"/>
                <a:gd name="T63" fmla="*/ 704 h 1696"/>
                <a:gd name="T64" fmla="*/ 556 w 691"/>
                <a:gd name="T65" fmla="*/ 624 h 1696"/>
                <a:gd name="T66" fmla="*/ 581 w 691"/>
                <a:gd name="T67" fmla="*/ 560 h 1696"/>
                <a:gd name="T68" fmla="*/ 573 w 691"/>
                <a:gd name="T69" fmla="*/ 496 h 1696"/>
                <a:gd name="T70" fmla="*/ 606 w 691"/>
                <a:gd name="T71" fmla="*/ 424 h 1696"/>
                <a:gd name="T72" fmla="*/ 682 w 691"/>
                <a:gd name="T73" fmla="*/ 376 h 1696"/>
                <a:gd name="T74" fmla="*/ 674 w 691"/>
                <a:gd name="T75" fmla="*/ 328 h 1696"/>
                <a:gd name="T76" fmla="*/ 649 w 691"/>
                <a:gd name="T77" fmla="*/ 240 h 1696"/>
                <a:gd name="T78" fmla="*/ 606 w 691"/>
                <a:gd name="T79" fmla="*/ 160 h 1696"/>
                <a:gd name="T80" fmla="*/ 573 w 691"/>
                <a:gd name="T81" fmla="*/ 80 h 1696"/>
                <a:gd name="T82" fmla="*/ 446 w 691"/>
                <a:gd name="T83" fmla="*/ 0 h 1696"/>
                <a:gd name="T84" fmla="*/ 429 w 691"/>
                <a:gd name="T85" fmla="*/ 88 h 169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91" h="1696">
                  <a:moveTo>
                    <a:pt x="429" y="88"/>
                  </a:moveTo>
                  <a:lnTo>
                    <a:pt x="354" y="72"/>
                  </a:lnTo>
                  <a:lnTo>
                    <a:pt x="337" y="128"/>
                  </a:lnTo>
                  <a:lnTo>
                    <a:pt x="295" y="128"/>
                  </a:lnTo>
                  <a:lnTo>
                    <a:pt x="261" y="168"/>
                  </a:lnTo>
                  <a:lnTo>
                    <a:pt x="261" y="216"/>
                  </a:lnTo>
                  <a:lnTo>
                    <a:pt x="269" y="256"/>
                  </a:lnTo>
                  <a:lnTo>
                    <a:pt x="210" y="312"/>
                  </a:lnTo>
                  <a:lnTo>
                    <a:pt x="210" y="376"/>
                  </a:lnTo>
                  <a:lnTo>
                    <a:pt x="168" y="400"/>
                  </a:lnTo>
                  <a:lnTo>
                    <a:pt x="168" y="496"/>
                  </a:lnTo>
                  <a:lnTo>
                    <a:pt x="118" y="576"/>
                  </a:lnTo>
                  <a:lnTo>
                    <a:pt x="160" y="600"/>
                  </a:lnTo>
                  <a:lnTo>
                    <a:pt x="143" y="656"/>
                  </a:lnTo>
                  <a:lnTo>
                    <a:pt x="67" y="664"/>
                  </a:lnTo>
                  <a:lnTo>
                    <a:pt x="33" y="736"/>
                  </a:lnTo>
                  <a:lnTo>
                    <a:pt x="50" y="856"/>
                  </a:lnTo>
                  <a:lnTo>
                    <a:pt x="50" y="936"/>
                  </a:lnTo>
                  <a:lnTo>
                    <a:pt x="92" y="976"/>
                  </a:lnTo>
                  <a:lnTo>
                    <a:pt x="92" y="1016"/>
                  </a:lnTo>
                  <a:lnTo>
                    <a:pt x="67" y="1056"/>
                  </a:lnTo>
                  <a:lnTo>
                    <a:pt x="67" y="1144"/>
                  </a:lnTo>
                  <a:lnTo>
                    <a:pt x="33" y="1176"/>
                  </a:lnTo>
                  <a:lnTo>
                    <a:pt x="17" y="1272"/>
                  </a:lnTo>
                  <a:lnTo>
                    <a:pt x="0" y="1280"/>
                  </a:lnTo>
                  <a:lnTo>
                    <a:pt x="8" y="1328"/>
                  </a:lnTo>
                  <a:lnTo>
                    <a:pt x="33" y="1352"/>
                  </a:lnTo>
                  <a:lnTo>
                    <a:pt x="42" y="1376"/>
                  </a:lnTo>
                  <a:lnTo>
                    <a:pt x="42" y="1440"/>
                  </a:lnTo>
                  <a:lnTo>
                    <a:pt x="84" y="1504"/>
                  </a:lnTo>
                  <a:lnTo>
                    <a:pt x="109" y="1536"/>
                  </a:lnTo>
                  <a:lnTo>
                    <a:pt x="118" y="1568"/>
                  </a:lnTo>
                  <a:lnTo>
                    <a:pt x="109" y="1592"/>
                  </a:lnTo>
                  <a:lnTo>
                    <a:pt x="109" y="1616"/>
                  </a:lnTo>
                  <a:lnTo>
                    <a:pt x="126" y="1632"/>
                  </a:lnTo>
                  <a:lnTo>
                    <a:pt x="135" y="1664"/>
                  </a:lnTo>
                  <a:lnTo>
                    <a:pt x="135" y="1696"/>
                  </a:lnTo>
                  <a:lnTo>
                    <a:pt x="202" y="1696"/>
                  </a:lnTo>
                  <a:lnTo>
                    <a:pt x="236" y="1680"/>
                  </a:lnTo>
                  <a:lnTo>
                    <a:pt x="244" y="1648"/>
                  </a:lnTo>
                  <a:lnTo>
                    <a:pt x="261" y="1616"/>
                  </a:lnTo>
                  <a:lnTo>
                    <a:pt x="286" y="1600"/>
                  </a:lnTo>
                  <a:lnTo>
                    <a:pt x="354" y="1608"/>
                  </a:lnTo>
                  <a:lnTo>
                    <a:pt x="387" y="1472"/>
                  </a:lnTo>
                  <a:lnTo>
                    <a:pt x="396" y="1440"/>
                  </a:lnTo>
                  <a:lnTo>
                    <a:pt x="387" y="1408"/>
                  </a:lnTo>
                  <a:lnTo>
                    <a:pt x="387" y="1368"/>
                  </a:lnTo>
                  <a:lnTo>
                    <a:pt x="396" y="1336"/>
                  </a:lnTo>
                  <a:lnTo>
                    <a:pt x="404" y="1296"/>
                  </a:lnTo>
                  <a:lnTo>
                    <a:pt x="421" y="1272"/>
                  </a:lnTo>
                  <a:lnTo>
                    <a:pt x="472" y="1240"/>
                  </a:lnTo>
                  <a:lnTo>
                    <a:pt x="497" y="1224"/>
                  </a:lnTo>
                  <a:lnTo>
                    <a:pt x="497" y="1192"/>
                  </a:lnTo>
                  <a:lnTo>
                    <a:pt x="505" y="1168"/>
                  </a:lnTo>
                  <a:lnTo>
                    <a:pt x="522" y="1144"/>
                  </a:lnTo>
                  <a:lnTo>
                    <a:pt x="480" y="1088"/>
                  </a:lnTo>
                  <a:lnTo>
                    <a:pt x="413" y="1048"/>
                  </a:lnTo>
                  <a:lnTo>
                    <a:pt x="396" y="1040"/>
                  </a:lnTo>
                  <a:lnTo>
                    <a:pt x="387" y="1024"/>
                  </a:lnTo>
                  <a:lnTo>
                    <a:pt x="387" y="984"/>
                  </a:lnTo>
                  <a:lnTo>
                    <a:pt x="379" y="904"/>
                  </a:lnTo>
                  <a:lnTo>
                    <a:pt x="387" y="832"/>
                  </a:lnTo>
                  <a:lnTo>
                    <a:pt x="429" y="760"/>
                  </a:lnTo>
                  <a:lnTo>
                    <a:pt x="480" y="704"/>
                  </a:lnTo>
                  <a:lnTo>
                    <a:pt x="539" y="648"/>
                  </a:lnTo>
                  <a:lnTo>
                    <a:pt x="556" y="624"/>
                  </a:lnTo>
                  <a:lnTo>
                    <a:pt x="564" y="584"/>
                  </a:lnTo>
                  <a:lnTo>
                    <a:pt x="581" y="560"/>
                  </a:lnTo>
                  <a:lnTo>
                    <a:pt x="581" y="536"/>
                  </a:lnTo>
                  <a:lnTo>
                    <a:pt x="573" y="496"/>
                  </a:lnTo>
                  <a:lnTo>
                    <a:pt x="581" y="464"/>
                  </a:lnTo>
                  <a:lnTo>
                    <a:pt x="606" y="424"/>
                  </a:lnTo>
                  <a:lnTo>
                    <a:pt x="615" y="384"/>
                  </a:lnTo>
                  <a:lnTo>
                    <a:pt x="682" y="376"/>
                  </a:lnTo>
                  <a:lnTo>
                    <a:pt x="691" y="376"/>
                  </a:lnTo>
                  <a:lnTo>
                    <a:pt x="674" y="328"/>
                  </a:lnTo>
                  <a:lnTo>
                    <a:pt x="657" y="288"/>
                  </a:lnTo>
                  <a:lnTo>
                    <a:pt x="649" y="240"/>
                  </a:lnTo>
                  <a:lnTo>
                    <a:pt x="649" y="192"/>
                  </a:lnTo>
                  <a:lnTo>
                    <a:pt x="606" y="160"/>
                  </a:lnTo>
                  <a:lnTo>
                    <a:pt x="606" y="120"/>
                  </a:lnTo>
                  <a:lnTo>
                    <a:pt x="573" y="80"/>
                  </a:lnTo>
                  <a:lnTo>
                    <a:pt x="480" y="40"/>
                  </a:lnTo>
                  <a:lnTo>
                    <a:pt x="446" y="0"/>
                  </a:lnTo>
                  <a:lnTo>
                    <a:pt x="429" y="8"/>
                  </a:lnTo>
                  <a:lnTo>
                    <a:pt x="429" y="88"/>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3182" name="Freeform 104"/>
            <p:cNvSpPr>
              <a:spLocks/>
            </p:cNvSpPr>
            <p:nvPr/>
          </p:nvSpPr>
          <p:spPr bwMode="auto">
            <a:xfrm>
              <a:off x="3423" y="0"/>
              <a:ext cx="1340" cy="1688"/>
            </a:xfrm>
            <a:custGeom>
              <a:avLst/>
              <a:gdLst>
                <a:gd name="T0" fmla="*/ 1323 w 1340"/>
                <a:gd name="T1" fmla="*/ 40 h 1688"/>
                <a:gd name="T2" fmla="*/ 1205 w 1340"/>
                <a:gd name="T3" fmla="*/ 24 h 1688"/>
                <a:gd name="T4" fmla="*/ 1172 w 1340"/>
                <a:gd name="T5" fmla="*/ 0 h 1688"/>
                <a:gd name="T6" fmla="*/ 1130 w 1340"/>
                <a:gd name="T7" fmla="*/ 24 h 1688"/>
                <a:gd name="T8" fmla="*/ 1071 w 1340"/>
                <a:gd name="T9" fmla="*/ 120 h 1688"/>
                <a:gd name="T10" fmla="*/ 1012 w 1340"/>
                <a:gd name="T11" fmla="*/ 40 h 1688"/>
                <a:gd name="T12" fmla="*/ 961 w 1340"/>
                <a:gd name="T13" fmla="*/ 136 h 1688"/>
                <a:gd name="T14" fmla="*/ 877 w 1340"/>
                <a:gd name="T15" fmla="*/ 184 h 1688"/>
                <a:gd name="T16" fmla="*/ 809 w 1340"/>
                <a:gd name="T17" fmla="*/ 176 h 1688"/>
                <a:gd name="T18" fmla="*/ 717 w 1340"/>
                <a:gd name="T19" fmla="*/ 248 h 1688"/>
                <a:gd name="T20" fmla="*/ 700 w 1340"/>
                <a:gd name="T21" fmla="*/ 328 h 1688"/>
                <a:gd name="T22" fmla="*/ 645 w 1340"/>
                <a:gd name="T23" fmla="*/ 418 h 1688"/>
                <a:gd name="T24" fmla="*/ 590 w 1340"/>
                <a:gd name="T25" fmla="*/ 504 h 1688"/>
                <a:gd name="T26" fmla="*/ 565 w 1340"/>
                <a:gd name="T27" fmla="*/ 560 h 1688"/>
                <a:gd name="T28" fmla="*/ 472 w 1340"/>
                <a:gd name="T29" fmla="*/ 744 h 1688"/>
                <a:gd name="T30" fmla="*/ 396 w 1340"/>
                <a:gd name="T31" fmla="*/ 848 h 1688"/>
                <a:gd name="T32" fmla="*/ 396 w 1340"/>
                <a:gd name="T33" fmla="*/ 896 h 1688"/>
                <a:gd name="T34" fmla="*/ 304 w 1340"/>
                <a:gd name="T35" fmla="*/ 1024 h 1688"/>
                <a:gd name="T36" fmla="*/ 236 w 1340"/>
                <a:gd name="T37" fmla="*/ 1032 h 1688"/>
                <a:gd name="T38" fmla="*/ 186 w 1340"/>
                <a:gd name="T39" fmla="*/ 1088 h 1688"/>
                <a:gd name="T40" fmla="*/ 93 w 1340"/>
                <a:gd name="T41" fmla="*/ 1144 h 1688"/>
                <a:gd name="T42" fmla="*/ 26 w 1340"/>
                <a:gd name="T43" fmla="*/ 1200 h 1688"/>
                <a:gd name="T44" fmla="*/ 9 w 1340"/>
                <a:gd name="T45" fmla="*/ 1264 h 1688"/>
                <a:gd name="T46" fmla="*/ 9 w 1340"/>
                <a:gd name="T47" fmla="*/ 1304 h 1688"/>
                <a:gd name="T48" fmla="*/ 0 w 1340"/>
                <a:gd name="T49" fmla="*/ 1352 h 1688"/>
                <a:gd name="T50" fmla="*/ 9 w 1340"/>
                <a:gd name="T51" fmla="*/ 1424 h 1688"/>
                <a:gd name="T52" fmla="*/ 51 w 1340"/>
                <a:gd name="T53" fmla="*/ 1464 h 1688"/>
                <a:gd name="T54" fmla="*/ 17 w 1340"/>
                <a:gd name="T55" fmla="*/ 1512 h 1688"/>
                <a:gd name="T56" fmla="*/ 59 w 1340"/>
                <a:gd name="T57" fmla="*/ 1552 h 1688"/>
                <a:gd name="T58" fmla="*/ 17 w 1340"/>
                <a:gd name="T59" fmla="*/ 1584 h 1688"/>
                <a:gd name="T60" fmla="*/ 51 w 1340"/>
                <a:gd name="T61" fmla="*/ 1632 h 1688"/>
                <a:gd name="T62" fmla="*/ 102 w 1340"/>
                <a:gd name="T63" fmla="*/ 1688 h 1688"/>
                <a:gd name="T64" fmla="*/ 278 w 1340"/>
                <a:gd name="T65" fmla="*/ 1624 h 1688"/>
                <a:gd name="T66" fmla="*/ 346 w 1340"/>
                <a:gd name="T67" fmla="*/ 1576 h 1688"/>
                <a:gd name="T68" fmla="*/ 388 w 1340"/>
                <a:gd name="T69" fmla="*/ 1512 h 1688"/>
                <a:gd name="T70" fmla="*/ 422 w 1340"/>
                <a:gd name="T71" fmla="*/ 1592 h 1688"/>
                <a:gd name="T72" fmla="*/ 489 w 1340"/>
                <a:gd name="T73" fmla="*/ 1456 h 1688"/>
                <a:gd name="T74" fmla="*/ 514 w 1340"/>
                <a:gd name="T75" fmla="*/ 1288 h 1688"/>
                <a:gd name="T76" fmla="*/ 455 w 1340"/>
                <a:gd name="T77" fmla="*/ 1048 h 1688"/>
                <a:gd name="T78" fmla="*/ 582 w 1340"/>
                <a:gd name="T79" fmla="*/ 912 h 1688"/>
                <a:gd name="T80" fmla="*/ 590 w 1340"/>
                <a:gd name="T81" fmla="*/ 712 h 1688"/>
                <a:gd name="T82" fmla="*/ 691 w 1340"/>
                <a:gd name="T83" fmla="*/ 568 h 1688"/>
                <a:gd name="T84" fmla="*/ 717 w 1340"/>
                <a:gd name="T85" fmla="*/ 440 h 1688"/>
                <a:gd name="T86" fmla="*/ 851 w 1340"/>
                <a:gd name="T87" fmla="*/ 400 h 1688"/>
                <a:gd name="T88" fmla="*/ 851 w 1340"/>
                <a:gd name="T89" fmla="*/ 296 h 1688"/>
                <a:gd name="T90" fmla="*/ 1037 w 1340"/>
                <a:gd name="T91" fmla="*/ 304 h 1688"/>
                <a:gd name="T92" fmla="*/ 1113 w 1340"/>
                <a:gd name="T93" fmla="*/ 176 h 1688"/>
                <a:gd name="T94" fmla="*/ 1264 w 1340"/>
                <a:gd name="T95" fmla="*/ 168 h 1688"/>
                <a:gd name="T96" fmla="*/ 1340 w 1340"/>
                <a:gd name="T97" fmla="*/ 144 h 168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340" h="1688">
                  <a:moveTo>
                    <a:pt x="1239" y="104"/>
                  </a:moveTo>
                  <a:lnTo>
                    <a:pt x="1281" y="80"/>
                  </a:lnTo>
                  <a:lnTo>
                    <a:pt x="1323" y="40"/>
                  </a:lnTo>
                  <a:lnTo>
                    <a:pt x="1239" y="16"/>
                  </a:lnTo>
                  <a:lnTo>
                    <a:pt x="1214" y="8"/>
                  </a:lnTo>
                  <a:lnTo>
                    <a:pt x="1205" y="24"/>
                  </a:lnTo>
                  <a:lnTo>
                    <a:pt x="1180" y="56"/>
                  </a:lnTo>
                  <a:lnTo>
                    <a:pt x="1172" y="16"/>
                  </a:lnTo>
                  <a:lnTo>
                    <a:pt x="1172" y="0"/>
                  </a:lnTo>
                  <a:lnTo>
                    <a:pt x="1146" y="0"/>
                  </a:lnTo>
                  <a:lnTo>
                    <a:pt x="1130" y="0"/>
                  </a:lnTo>
                  <a:lnTo>
                    <a:pt x="1130" y="24"/>
                  </a:lnTo>
                  <a:lnTo>
                    <a:pt x="1130" y="64"/>
                  </a:lnTo>
                  <a:lnTo>
                    <a:pt x="1104" y="24"/>
                  </a:lnTo>
                  <a:lnTo>
                    <a:pt x="1071" y="120"/>
                  </a:lnTo>
                  <a:lnTo>
                    <a:pt x="1062" y="48"/>
                  </a:lnTo>
                  <a:lnTo>
                    <a:pt x="1037" y="24"/>
                  </a:lnTo>
                  <a:lnTo>
                    <a:pt x="1012" y="40"/>
                  </a:lnTo>
                  <a:lnTo>
                    <a:pt x="961" y="80"/>
                  </a:lnTo>
                  <a:lnTo>
                    <a:pt x="953" y="112"/>
                  </a:lnTo>
                  <a:lnTo>
                    <a:pt x="961" y="136"/>
                  </a:lnTo>
                  <a:lnTo>
                    <a:pt x="902" y="144"/>
                  </a:lnTo>
                  <a:lnTo>
                    <a:pt x="885" y="160"/>
                  </a:lnTo>
                  <a:lnTo>
                    <a:pt x="877" y="184"/>
                  </a:lnTo>
                  <a:lnTo>
                    <a:pt x="851" y="192"/>
                  </a:lnTo>
                  <a:lnTo>
                    <a:pt x="826" y="192"/>
                  </a:lnTo>
                  <a:lnTo>
                    <a:pt x="809" y="176"/>
                  </a:lnTo>
                  <a:lnTo>
                    <a:pt x="784" y="176"/>
                  </a:lnTo>
                  <a:lnTo>
                    <a:pt x="750" y="208"/>
                  </a:lnTo>
                  <a:lnTo>
                    <a:pt x="717" y="248"/>
                  </a:lnTo>
                  <a:lnTo>
                    <a:pt x="683" y="296"/>
                  </a:lnTo>
                  <a:lnTo>
                    <a:pt x="683" y="320"/>
                  </a:lnTo>
                  <a:lnTo>
                    <a:pt x="700" y="328"/>
                  </a:lnTo>
                  <a:lnTo>
                    <a:pt x="659" y="374"/>
                  </a:lnTo>
                  <a:lnTo>
                    <a:pt x="641" y="368"/>
                  </a:lnTo>
                  <a:lnTo>
                    <a:pt x="645" y="418"/>
                  </a:lnTo>
                  <a:lnTo>
                    <a:pt x="616" y="456"/>
                  </a:lnTo>
                  <a:lnTo>
                    <a:pt x="599" y="480"/>
                  </a:lnTo>
                  <a:lnTo>
                    <a:pt x="590" y="504"/>
                  </a:lnTo>
                  <a:lnTo>
                    <a:pt x="607" y="520"/>
                  </a:lnTo>
                  <a:lnTo>
                    <a:pt x="573" y="536"/>
                  </a:lnTo>
                  <a:lnTo>
                    <a:pt x="565" y="560"/>
                  </a:lnTo>
                  <a:lnTo>
                    <a:pt x="540" y="576"/>
                  </a:lnTo>
                  <a:lnTo>
                    <a:pt x="523" y="624"/>
                  </a:lnTo>
                  <a:lnTo>
                    <a:pt x="472" y="744"/>
                  </a:lnTo>
                  <a:lnTo>
                    <a:pt x="455" y="816"/>
                  </a:lnTo>
                  <a:lnTo>
                    <a:pt x="439" y="840"/>
                  </a:lnTo>
                  <a:lnTo>
                    <a:pt x="396" y="848"/>
                  </a:lnTo>
                  <a:lnTo>
                    <a:pt x="405" y="872"/>
                  </a:lnTo>
                  <a:lnTo>
                    <a:pt x="413" y="888"/>
                  </a:lnTo>
                  <a:lnTo>
                    <a:pt x="396" y="896"/>
                  </a:lnTo>
                  <a:lnTo>
                    <a:pt x="346" y="952"/>
                  </a:lnTo>
                  <a:lnTo>
                    <a:pt x="321" y="1008"/>
                  </a:lnTo>
                  <a:lnTo>
                    <a:pt x="304" y="1024"/>
                  </a:lnTo>
                  <a:lnTo>
                    <a:pt x="295" y="1032"/>
                  </a:lnTo>
                  <a:lnTo>
                    <a:pt x="262" y="1024"/>
                  </a:lnTo>
                  <a:lnTo>
                    <a:pt x="236" y="1032"/>
                  </a:lnTo>
                  <a:lnTo>
                    <a:pt x="228" y="1040"/>
                  </a:lnTo>
                  <a:lnTo>
                    <a:pt x="220" y="1064"/>
                  </a:lnTo>
                  <a:lnTo>
                    <a:pt x="186" y="1088"/>
                  </a:lnTo>
                  <a:lnTo>
                    <a:pt x="152" y="1104"/>
                  </a:lnTo>
                  <a:lnTo>
                    <a:pt x="127" y="1128"/>
                  </a:lnTo>
                  <a:lnTo>
                    <a:pt x="93" y="1144"/>
                  </a:lnTo>
                  <a:lnTo>
                    <a:pt x="68" y="1168"/>
                  </a:lnTo>
                  <a:lnTo>
                    <a:pt x="51" y="1192"/>
                  </a:lnTo>
                  <a:lnTo>
                    <a:pt x="26" y="1200"/>
                  </a:lnTo>
                  <a:lnTo>
                    <a:pt x="17" y="1208"/>
                  </a:lnTo>
                  <a:lnTo>
                    <a:pt x="17" y="1248"/>
                  </a:lnTo>
                  <a:lnTo>
                    <a:pt x="9" y="1264"/>
                  </a:lnTo>
                  <a:lnTo>
                    <a:pt x="17" y="1272"/>
                  </a:lnTo>
                  <a:lnTo>
                    <a:pt x="17" y="1288"/>
                  </a:lnTo>
                  <a:lnTo>
                    <a:pt x="9" y="1304"/>
                  </a:lnTo>
                  <a:lnTo>
                    <a:pt x="17" y="1312"/>
                  </a:lnTo>
                  <a:lnTo>
                    <a:pt x="17" y="1328"/>
                  </a:lnTo>
                  <a:lnTo>
                    <a:pt x="0" y="1352"/>
                  </a:lnTo>
                  <a:lnTo>
                    <a:pt x="17" y="1384"/>
                  </a:lnTo>
                  <a:lnTo>
                    <a:pt x="43" y="1408"/>
                  </a:lnTo>
                  <a:lnTo>
                    <a:pt x="9" y="1424"/>
                  </a:lnTo>
                  <a:lnTo>
                    <a:pt x="34" y="1432"/>
                  </a:lnTo>
                  <a:lnTo>
                    <a:pt x="9" y="1480"/>
                  </a:lnTo>
                  <a:lnTo>
                    <a:pt x="51" y="1464"/>
                  </a:lnTo>
                  <a:lnTo>
                    <a:pt x="51" y="1480"/>
                  </a:lnTo>
                  <a:lnTo>
                    <a:pt x="43" y="1488"/>
                  </a:lnTo>
                  <a:lnTo>
                    <a:pt x="17" y="1512"/>
                  </a:lnTo>
                  <a:lnTo>
                    <a:pt x="17" y="1544"/>
                  </a:lnTo>
                  <a:lnTo>
                    <a:pt x="43" y="1544"/>
                  </a:lnTo>
                  <a:lnTo>
                    <a:pt x="59" y="1552"/>
                  </a:lnTo>
                  <a:lnTo>
                    <a:pt x="59" y="1568"/>
                  </a:lnTo>
                  <a:lnTo>
                    <a:pt x="34" y="1584"/>
                  </a:lnTo>
                  <a:lnTo>
                    <a:pt x="17" y="1584"/>
                  </a:lnTo>
                  <a:lnTo>
                    <a:pt x="9" y="1592"/>
                  </a:lnTo>
                  <a:lnTo>
                    <a:pt x="26" y="1616"/>
                  </a:lnTo>
                  <a:lnTo>
                    <a:pt x="51" y="1632"/>
                  </a:lnTo>
                  <a:lnTo>
                    <a:pt x="76" y="1656"/>
                  </a:lnTo>
                  <a:lnTo>
                    <a:pt x="118" y="1664"/>
                  </a:lnTo>
                  <a:lnTo>
                    <a:pt x="102" y="1688"/>
                  </a:lnTo>
                  <a:lnTo>
                    <a:pt x="177" y="1688"/>
                  </a:lnTo>
                  <a:lnTo>
                    <a:pt x="236" y="1664"/>
                  </a:lnTo>
                  <a:lnTo>
                    <a:pt x="278" y="1624"/>
                  </a:lnTo>
                  <a:lnTo>
                    <a:pt x="312" y="1576"/>
                  </a:lnTo>
                  <a:lnTo>
                    <a:pt x="329" y="1584"/>
                  </a:lnTo>
                  <a:lnTo>
                    <a:pt x="346" y="1576"/>
                  </a:lnTo>
                  <a:lnTo>
                    <a:pt x="363" y="1544"/>
                  </a:lnTo>
                  <a:lnTo>
                    <a:pt x="363" y="1512"/>
                  </a:lnTo>
                  <a:lnTo>
                    <a:pt x="388" y="1512"/>
                  </a:lnTo>
                  <a:lnTo>
                    <a:pt x="396" y="1528"/>
                  </a:lnTo>
                  <a:lnTo>
                    <a:pt x="405" y="1560"/>
                  </a:lnTo>
                  <a:lnTo>
                    <a:pt x="422" y="1592"/>
                  </a:lnTo>
                  <a:lnTo>
                    <a:pt x="439" y="1584"/>
                  </a:lnTo>
                  <a:lnTo>
                    <a:pt x="455" y="1488"/>
                  </a:lnTo>
                  <a:lnTo>
                    <a:pt x="489" y="1456"/>
                  </a:lnTo>
                  <a:lnTo>
                    <a:pt x="489" y="1368"/>
                  </a:lnTo>
                  <a:lnTo>
                    <a:pt x="514" y="1328"/>
                  </a:lnTo>
                  <a:lnTo>
                    <a:pt x="514" y="1288"/>
                  </a:lnTo>
                  <a:lnTo>
                    <a:pt x="472" y="1248"/>
                  </a:lnTo>
                  <a:lnTo>
                    <a:pt x="472" y="1168"/>
                  </a:lnTo>
                  <a:lnTo>
                    <a:pt x="455" y="1048"/>
                  </a:lnTo>
                  <a:lnTo>
                    <a:pt x="489" y="976"/>
                  </a:lnTo>
                  <a:lnTo>
                    <a:pt x="565" y="968"/>
                  </a:lnTo>
                  <a:lnTo>
                    <a:pt x="582" y="912"/>
                  </a:lnTo>
                  <a:lnTo>
                    <a:pt x="540" y="888"/>
                  </a:lnTo>
                  <a:lnTo>
                    <a:pt x="590" y="808"/>
                  </a:lnTo>
                  <a:lnTo>
                    <a:pt x="590" y="712"/>
                  </a:lnTo>
                  <a:lnTo>
                    <a:pt x="632" y="688"/>
                  </a:lnTo>
                  <a:lnTo>
                    <a:pt x="632" y="624"/>
                  </a:lnTo>
                  <a:lnTo>
                    <a:pt x="691" y="568"/>
                  </a:lnTo>
                  <a:lnTo>
                    <a:pt x="683" y="528"/>
                  </a:lnTo>
                  <a:lnTo>
                    <a:pt x="683" y="480"/>
                  </a:lnTo>
                  <a:lnTo>
                    <a:pt x="717" y="440"/>
                  </a:lnTo>
                  <a:lnTo>
                    <a:pt x="759" y="440"/>
                  </a:lnTo>
                  <a:lnTo>
                    <a:pt x="776" y="384"/>
                  </a:lnTo>
                  <a:lnTo>
                    <a:pt x="851" y="400"/>
                  </a:lnTo>
                  <a:lnTo>
                    <a:pt x="851" y="320"/>
                  </a:lnTo>
                  <a:lnTo>
                    <a:pt x="868" y="312"/>
                  </a:lnTo>
                  <a:lnTo>
                    <a:pt x="851" y="296"/>
                  </a:lnTo>
                  <a:lnTo>
                    <a:pt x="894" y="272"/>
                  </a:lnTo>
                  <a:lnTo>
                    <a:pt x="995" y="320"/>
                  </a:lnTo>
                  <a:lnTo>
                    <a:pt x="1037" y="304"/>
                  </a:lnTo>
                  <a:lnTo>
                    <a:pt x="1096" y="320"/>
                  </a:lnTo>
                  <a:lnTo>
                    <a:pt x="1113" y="248"/>
                  </a:lnTo>
                  <a:lnTo>
                    <a:pt x="1113" y="176"/>
                  </a:lnTo>
                  <a:lnTo>
                    <a:pt x="1146" y="136"/>
                  </a:lnTo>
                  <a:lnTo>
                    <a:pt x="1197" y="136"/>
                  </a:lnTo>
                  <a:lnTo>
                    <a:pt x="1264" y="168"/>
                  </a:lnTo>
                  <a:lnTo>
                    <a:pt x="1281" y="208"/>
                  </a:lnTo>
                  <a:lnTo>
                    <a:pt x="1306" y="176"/>
                  </a:lnTo>
                  <a:lnTo>
                    <a:pt x="1340" y="144"/>
                  </a:lnTo>
                  <a:lnTo>
                    <a:pt x="1340" y="120"/>
                  </a:lnTo>
                  <a:lnTo>
                    <a:pt x="1239" y="104"/>
                  </a:lnTo>
                  <a:close/>
                </a:path>
              </a:pathLst>
            </a:custGeom>
            <a:solidFill>
              <a:srgbClr val="92D0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a:p>
          </p:txBody>
        </p:sp>
        <p:sp>
          <p:nvSpPr>
            <p:cNvPr id="3183" name="Freeform 105"/>
            <p:cNvSpPr>
              <a:spLocks/>
            </p:cNvSpPr>
            <p:nvPr/>
          </p:nvSpPr>
          <p:spPr bwMode="auto">
            <a:xfrm>
              <a:off x="3423" y="-8"/>
              <a:ext cx="1340" cy="1688"/>
            </a:xfrm>
            <a:custGeom>
              <a:avLst/>
              <a:gdLst>
                <a:gd name="T0" fmla="*/ 1323 w 1340"/>
                <a:gd name="T1" fmla="*/ 40 h 1688"/>
                <a:gd name="T2" fmla="*/ 1205 w 1340"/>
                <a:gd name="T3" fmla="*/ 24 h 1688"/>
                <a:gd name="T4" fmla="*/ 1172 w 1340"/>
                <a:gd name="T5" fmla="*/ 0 h 1688"/>
                <a:gd name="T6" fmla="*/ 1130 w 1340"/>
                <a:gd name="T7" fmla="*/ 24 h 1688"/>
                <a:gd name="T8" fmla="*/ 1071 w 1340"/>
                <a:gd name="T9" fmla="*/ 120 h 1688"/>
                <a:gd name="T10" fmla="*/ 1012 w 1340"/>
                <a:gd name="T11" fmla="*/ 40 h 1688"/>
                <a:gd name="T12" fmla="*/ 961 w 1340"/>
                <a:gd name="T13" fmla="*/ 136 h 1688"/>
                <a:gd name="T14" fmla="*/ 877 w 1340"/>
                <a:gd name="T15" fmla="*/ 184 h 1688"/>
                <a:gd name="T16" fmla="*/ 809 w 1340"/>
                <a:gd name="T17" fmla="*/ 176 h 1688"/>
                <a:gd name="T18" fmla="*/ 717 w 1340"/>
                <a:gd name="T19" fmla="*/ 248 h 1688"/>
                <a:gd name="T20" fmla="*/ 700 w 1340"/>
                <a:gd name="T21" fmla="*/ 328 h 1688"/>
                <a:gd name="T22" fmla="*/ 645 w 1340"/>
                <a:gd name="T23" fmla="*/ 422 h 1688"/>
                <a:gd name="T24" fmla="*/ 590 w 1340"/>
                <a:gd name="T25" fmla="*/ 504 h 1688"/>
                <a:gd name="T26" fmla="*/ 565 w 1340"/>
                <a:gd name="T27" fmla="*/ 560 h 1688"/>
                <a:gd name="T28" fmla="*/ 472 w 1340"/>
                <a:gd name="T29" fmla="*/ 744 h 1688"/>
                <a:gd name="T30" fmla="*/ 396 w 1340"/>
                <a:gd name="T31" fmla="*/ 848 h 1688"/>
                <a:gd name="T32" fmla="*/ 396 w 1340"/>
                <a:gd name="T33" fmla="*/ 896 h 1688"/>
                <a:gd name="T34" fmla="*/ 304 w 1340"/>
                <a:gd name="T35" fmla="*/ 1024 h 1688"/>
                <a:gd name="T36" fmla="*/ 236 w 1340"/>
                <a:gd name="T37" fmla="*/ 1032 h 1688"/>
                <a:gd name="T38" fmla="*/ 186 w 1340"/>
                <a:gd name="T39" fmla="*/ 1088 h 1688"/>
                <a:gd name="T40" fmla="*/ 93 w 1340"/>
                <a:gd name="T41" fmla="*/ 1144 h 1688"/>
                <a:gd name="T42" fmla="*/ 26 w 1340"/>
                <a:gd name="T43" fmla="*/ 1200 h 1688"/>
                <a:gd name="T44" fmla="*/ 9 w 1340"/>
                <a:gd name="T45" fmla="*/ 1264 h 1688"/>
                <a:gd name="T46" fmla="*/ 9 w 1340"/>
                <a:gd name="T47" fmla="*/ 1304 h 1688"/>
                <a:gd name="T48" fmla="*/ 0 w 1340"/>
                <a:gd name="T49" fmla="*/ 1352 h 1688"/>
                <a:gd name="T50" fmla="*/ 9 w 1340"/>
                <a:gd name="T51" fmla="*/ 1424 h 1688"/>
                <a:gd name="T52" fmla="*/ 51 w 1340"/>
                <a:gd name="T53" fmla="*/ 1464 h 1688"/>
                <a:gd name="T54" fmla="*/ 17 w 1340"/>
                <a:gd name="T55" fmla="*/ 1512 h 1688"/>
                <a:gd name="T56" fmla="*/ 59 w 1340"/>
                <a:gd name="T57" fmla="*/ 1552 h 1688"/>
                <a:gd name="T58" fmla="*/ 17 w 1340"/>
                <a:gd name="T59" fmla="*/ 1584 h 1688"/>
                <a:gd name="T60" fmla="*/ 51 w 1340"/>
                <a:gd name="T61" fmla="*/ 1632 h 1688"/>
                <a:gd name="T62" fmla="*/ 102 w 1340"/>
                <a:gd name="T63" fmla="*/ 1688 h 1688"/>
                <a:gd name="T64" fmla="*/ 278 w 1340"/>
                <a:gd name="T65" fmla="*/ 1624 h 1688"/>
                <a:gd name="T66" fmla="*/ 346 w 1340"/>
                <a:gd name="T67" fmla="*/ 1576 h 1688"/>
                <a:gd name="T68" fmla="*/ 388 w 1340"/>
                <a:gd name="T69" fmla="*/ 1512 h 1688"/>
                <a:gd name="T70" fmla="*/ 422 w 1340"/>
                <a:gd name="T71" fmla="*/ 1592 h 1688"/>
                <a:gd name="T72" fmla="*/ 489 w 1340"/>
                <a:gd name="T73" fmla="*/ 1456 h 1688"/>
                <a:gd name="T74" fmla="*/ 514 w 1340"/>
                <a:gd name="T75" fmla="*/ 1288 h 1688"/>
                <a:gd name="T76" fmla="*/ 455 w 1340"/>
                <a:gd name="T77" fmla="*/ 1048 h 1688"/>
                <a:gd name="T78" fmla="*/ 582 w 1340"/>
                <a:gd name="T79" fmla="*/ 912 h 1688"/>
                <a:gd name="T80" fmla="*/ 590 w 1340"/>
                <a:gd name="T81" fmla="*/ 712 h 1688"/>
                <a:gd name="T82" fmla="*/ 691 w 1340"/>
                <a:gd name="T83" fmla="*/ 568 h 1688"/>
                <a:gd name="T84" fmla="*/ 717 w 1340"/>
                <a:gd name="T85" fmla="*/ 440 h 1688"/>
                <a:gd name="T86" fmla="*/ 851 w 1340"/>
                <a:gd name="T87" fmla="*/ 400 h 1688"/>
                <a:gd name="T88" fmla="*/ 851 w 1340"/>
                <a:gd name="T89" fmla="*/ 296 h 1688"/>
                <a:gd name="T90" fmla="*/ 1037 w 1340"/>
                <a:gd name="T91" fmla="*/ 304 h 1688"/>
                <a:gd name="T92" fmla="*/ 1113 w 1340"/>
                <a:gd name="T93" fmla="*/ 176 h 1688"/>
                <a:gd name="T94" fmla="*/ 1264 w 1340"/>
                <a:gd name="T95" fmla="*/ 168 h 1688"/>
                <a:gd name="T96" fmla="*/ 1340 w 1340"/>
                <a:gd name="T97" fmla="*/ 144 h 1688"/>
                <a:gd name="T98" fmla="*/ 1239 w 1340"/>
                <a:gd name="T99" fmla="*/ 104 h 168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340" h="1688">
                  <a:moveTo>
                    <a:pt x="1239" y="104"/>
                  </a:moveTo>
                  <a:lnTo>
                    <a:pt x="1281" y="80"/>
                  </a:lnTo>
                  <a:lnTo>
                    <a:pt x="1323" y="40"/>
                  </a:lnTo>
                  <a:lnTo>
                    <a:pt x="1239" y="16"/>
                  </a:lnTo>
                  <a:lnTo>
                    <a:pt x="1214" y="8"/>
                  </a:lnTo>
                  <a:lnTo>
                    <a:pt x="1205" y="24"/>
                  </a:lnTo>
                  <a:lnTo>
                    <a:pt x="1180" y="56"/>
                  </a:lnTo>
                  <a:lnTo>
                    <a:pt x="1172" y="16"/>
                  </a:lnTo>
                  <a:lnTo>
                    <a:pt x="1172" y="0"/>
                  </a:lnTo>
                  <a:lnTo>
                    <a:pt x="1146" y="0"/>
                  </a:lnTo>
                  <a:lnTo>
                    <a:pt x="1130" y="0"/>
                  </a:lnTo>
                  <a:lnTo>
                    <a:pt x="1130" y="24"/>
                  </a:lnTo>
                  <a:lnTo>
                    <a:pt x="1130" y="64"/>
                  </a:lnTo>
                  <a:lnTo>
                    <a:pt x="1104" y="24"/>
                  </a:lnTo>
                  <a:lnTo>
                    <a:pt x="1071" y="120"/>
                  </a:lnTo>
                  <a:lnTo>
                    <a:pt x="1062" y="48"/>
                  </a:lnTo>
                  <a:lnTo>
                    <a:pt x="1037" y="24"/>
                  </a:lnTo>
                  <a:lnTo>
                    <a:pt x="1012" y="40"/>
                  </a:lnTo>
                  <a:lnTo>
                    <a:pt x="961" y="80"/>
                  </a:lnTo>
                  <a:lnTo>
                    <a:pt x="953" y="112"/>
                  </a:lnTo>
                  <a:lnTo>
                    <a:pt x="961" y="136"/>
                  </a:lnTo>
                  <a:lnTo>
                    <a:pt x="902" y="144"/>
                  </a:lnTo>
                  <a:lnTo>
                    <a:pt x="885" y="160"/>
                  </a:lnTo>
                  <a:lnTo>
                    <a:pt x="877" y="184"/>
                  </a:lnTo>
                  <a:lnTo>
                    <a:pt x="851" y="192"/>
                  </a:lnTo>
                  <a:lnTo>
                    <a:pt x="826" y="192"/>
                  </a:lnTo>
                  <a:lnTo>
                    <a:pt x="809" y="176"/>
                  </a:lnTo>
                  <a:lnTo>
                    <a:pt x="784" y="176"/>
                  </a:lnTo>
                  <a:lnTo>
                    <a:pt x="750" y="208"/>
                  </a:lnTo>
                  <a:lnTo>
                    <a:pt x="717" y="248"/>
                  </a:lnTo>
                  <a:lnTo>
                    <a:pt x="683" y="296"/>
                  </a:lnTo>
                  <a:lnTo>
                    <a:pt x="683" y="320"/>
                  </a:lnTo>
                  <a:lnTo>
                    <a:pt x="700" y="328"/>
                  </a:lnTo>
                  <a:lnTo>
                    <a:pt x="658" y="376"/>
                  </a:lnTo>
                  <a:lnTo>
                    <a:pt x="639" y="374"/>
                  </a:lnTo>
                  <a:lnTo>
                    <a:pt x="645" y="422"/>
                  </a:lnTo>
                  <a:lnTo>
                    <a:pt x="616" y="456"/>
                  </a:lnTo>
                  <a:lnTo>
                    <a:pt x="599" y="480"/>
                  </a:lnTo>
                  <a:lnTo>
                    <a:pt x="590" y="504"/>
                  </a:lnTo>
                  <a:lnTo>
                    <a:pt x="607" y="520"/>
                  </a:lnTo>
                  <a:lnTo>
                    <a:pt x="573" y="536"/>
                  </a:lnTo>
                  <a:lnTo>
                    <a:pt x="565" y="560"/>
                  </a:lnTo>
                  <a:lnTo>
                    <a:pt x="540" y="576"/>
                  </a:lnTo>
                  <a:lnTo>
                    <a:pt x="523" y="624"/>
                  </a:lnTo>
                  <a:lnTo>
                    <a:pt x="472" y="744"/>
                  </a:lnTo>
                  <a:lnTo>
                    <a:pt x="455" y="816"/>
                  </a:lnTo>
                  <a:lnTo>
                    <a:pt x="439" y="840"/>
                  </a:lnTo>
                  <a:lnTo>
                    <a:pt x="396" y="848"/>
                  </a:lnTo>
                  <a:lnTo>
                    <a:pt x="405" y="872"/>
                  </a:lnTo>
                  <a:lnTo>
                    <a:pt x="413" y="888"/>
                  </a:lnTo>
                  <a:lnTo>
                    <a:pt x="396" y="896"/>
                  </a:lnTo>
                  <a:lnTo>
                    <a:pt x="346" y="952"/>
                  </a:lnTo>
                  <a:lnTo>
                    <a:pt x="321" y="1008"/>
                  </a:lnTo>
                  <a:lnTo>
                    <a:pt x="304" y="1024"/>
                  </a:lnTo>
                  <a:lnTo>
                    <a:pt x="295" y="1032"/>
                  </a:lnTo>
                  <a:lnTo>
                    <a:pt x="262" y="1024"/>
                  </a:lnTo>
                  <a:lnTo>
                    <a:pt x="236" y="1032"/>
                  </a:lnTo>
                  <a:lnTo>
                    <a:pt x="228" y="1040"/>
                  </a:lnTo>
                  <a:lnTo>
                    <a:pt x="220" y="1064"/>
                  </a:lnTo>
                  <a:lnTo>
                    <a:pt x="186" y="1088"/>
                  </a:lnTo>
                  <a:lnTo>
                    <a:pt x="152" y="1104"/>
                  </a:lnTo>
                  <a:lnTo>
                    <a:pt x="127" y="1128"/>
                  </a:lnTo>
                  <a:lnTo>
                    <a:pt x="93" y="1144"/>
                  </a:lnTo>
                  <a:lnTo>
                    <a:pt x="68" y="1168"/>
                  </a:lnTo>
                  <a:lnTo>
                    <a:pt x="51" y="1192"/>
                  </a:lnTo>
                  <a:lnTo>
                    <a:pt x="26" y="1200"/>
                  </a:lnTo>
                  <a:lnTo>
                    <a:pt x="17" y="1208"/>
                  </a:lnTo>
                  <a:lnTo>
                    <a:pt x="17" y="1248"/>
                  </a:lnTo>
                  <a:lnTo>
                    <a:pt x="9" y="1264"/>
                  </a:lnTo>
                  <a:lnTo>
                    <a:pt x="17" y="1272"/>
                  </a:lnTo>
                  <a:lnTo>
                    <a:pt x="17" y="1288"/>
                  </a:lnTo>
                  <a:lnTo>
                    <a:pt x="9" y="1304"/>
                  </a:lnTo>
                  <a:lnTo>
                    <a:pt x="17" y="1312"/>
                  </a:lnTo>
                  <a:lnTo>
                    <a:pt x="17" y="1328"/>
                  </a:lnTo>
                  <a:lnTo>
                    <a:pt x="0" y="1352"/>
                  </a:lnTo>
                  <a:lnTo>
                    <a:pt x="17" y="1384"/>
                  </a:lnTo>
                  <a:lnTo>
                    <a:pt x="43" y="1408"/>
                  </a:lnTo>
                  <a:lnTo>
                    <a:pt x="9" y="1424"/>
                  </a:lnTo>
                  <a:lnTo>
                    <a:pt x="34" y="1432"/>
                  </a:lnTo>
                  <a:lnTo>
                    <a:pt x="9" y="1480"/>
                  </a:lnTo>
                  <a:lnTo>
                    <a:pt x="51" y="1464"/>
                  </a:lnTo>
                  <a:lnTo>
                    <a:pt x="51" y="1480"/>
                  </a:lnTo>
                  <a:lnTo>
                    <a:pt x="43" y="1488"/>
                  </a:lnTo>
                  <a:lnTo>
                    <a:pt x="17" y="1512"/>
                  </a:lnTo>
                  <a:lnTo>
                    <a:pt x="17" y="1544"/>
                  </a:lnTo>
                  <a:lnTo>
                    <a:pt x="43" y="1544"/>
                  </a:lnTo>
                  <a:lnTo>
                    <a:pt x="59" y="1552"/>
                  </a:lnTo>
                  <a:lnTo>
                    <a:pt x="59" y="1568"/>
                  </a:lnTo>
                  <a:lnTo>
                    <a:pt x="34" y="1584"/>
                  </a:lnTo>
                  <a:lnTo>
                    <a:pt x="17" y="1584"/>
                  </a:lnTo>
                  <a:lnTo>
                    <a:pt x="9" y="1592"/>
                  </a:lnTo>
                  <a:lnTo>
                    <a:pt x="26" y="1616"/>
                  </a:lnTo>
                  <a:lnTo>
                    <a:pt x="51" y="1632"/>
                  </a:lnTo>
                  <a:lnTo>
                    <a:pt x="76" y="1656"/>
                  </a:lnTo>
                  <a:lnTo>
                    <a:pt x="118" y="1664"/>
                  </a:lnTo>
                  <a:lnTo>
                    <a:pt x="102" y="1688"/>
                  </a:lnTo>
                  <a:lnTo>
                    <a:pt x="177" y="1688"/>
                  </a:lnTo>
                  <a:lnTo>
                    <a:pt x="236" y="1664"/>
                  </a:lnTo>
                  <a:lnTo>
                    <a:pt x="278" y="1624"/>
                  </a:lnTo>
                  <a:lnTo>
                    <a:pt x="312" y="1576"/>
                  </a:lnTo>
                  <a:lnTo>
                    <a:pt x="329" y="1584"/>
                  </a:lnTo>
                  <a:lnTo>
                    <a:pt x="346" y="1576"/>
                  </a:lnTo>
                  <a:lnTo>
                    <a:pt x="363" y="1544"/>
                  </a:lnTo>
                  <a:lnTo>
                    <a:pt x="363" y="1512"/>
                  </a:lnTo>
                  <a:lnTo>
                    <a:pt x="388" y="1512"/>
                  </a:lnTo>
                  <a:lnTo>
                    <a:pt x="396" y="1528"/>
                  </a:lnTo>
                  <a:lnTo>
                    <a:pt x="405" y="1560"/>
                  </a:lnTo>
                  <a:lnTo>
                    <a:pt x="422" y="1592"/>
                  </a:lnTo>
                  <a:lnTo>
                    <a:pt x="439" y="1584"/>
                  </a:lnTo>
                  <a:lnTo>
                    <a:pt x="455" y="1488"/>
                  </a:lnTo>
                  <a:lnTo>
                    <a:pt x="489" y="1456"/>
                  </a:lnTo>
                  <a:lnTo>
                    <a:pt x="489" y="1368"/>
                  </a:lnTo>
                  <a:lnTo>
                    <a:pt x="514" y="1328"/>
                  </a:lnTo>
                  <a:lnTo>
                    <a:pt x="514" y="1288"/>
                  </a:lnTo>
                  <a:lnTo>
                    <a:pt x="472" y="1248"/>
                  </a:lnTo>
                  <a:lnTo>
                    <a:pt x="472" y="1168"/>
                  </a:lnTo>
                  <a:lnTo>
                    <a:pt x="455" y="1048"/>
                  </a:lnTo>
                  <a:lnTo>
                    <a:pt x="489" y="976"/>
                  </a:lnTo>
                  <a:lnTo>
                    <a:pt x="565" y="968"/>
                  </a:lnTo>
                  <a:lnTo>
                    <a:pt x="582" y="912"/>
                  </a:lnTo>
                  <a:lnTo>
                    <a:pt x="540" y="888"/>
                  </a:lnTo>
                  <a:lnTo>
                    <a:pt x="590" y="808"/>
                  </a:lnTo>
                  <a:lnTo>
                    <a:pt x="590" y="712"/>
                  </a:lnTo>
                  <a:lnTo>
                    <a:pt x="632" y="688"/>
                  </a:lnTo>
                  <a:lnTo>
                    <a:pt x="632" y="624"/>
                  </a:lnTo>
                  <a:lnTo>
                    <a:pt x="691" y="568"/>
                  </a:lnTo>
                  <a:lnTo>
                    <a:pt x="683" y="528"/>
                  </a:lnTo>
                  <a:lnTo>
                    <a:pt x="683" y="480"/>
                  </a:lnTo>
                  <a:lnTo>
                    <a:pt x="717" y="440"/>
                  </a:lnTo>
                  <a:lnTo>
                    <a:pt x="759" y="440"/>
                  </a:lnTo>
                  <a:lnTo>
                    <a:pt x="776" y="384"/>
                  </a:lnTo>
                  <a:lnTo>
                    <a:pt x="851" y="400"/>
                  </a:lnTo>
                  <a:lnTo>
                    <a:pt x="851" y="320"/>
                  </a:lnTo>
                  <a:lnTo>
                    <a:pt x="868" y="312"/>
                  </a:lnTo>
                  <a:lnTo>
                    <a:pt x="851" y="296"/>
                  </a:lnTo>
                  <a:lnTo>
                    <a:pt x="894" y="272"/>
                  </a:lnTo>
                  <a:lnTo>
                    <a:pt x="995" y="320"/>
                  </a:lnTo>
                  <a:lnTo>
                    <a:pt x="1037" y="304"/>
                  </a:lnTo>
                  <a:lnTo>
                    <a:pt x="1096" y="320"/>
                  </a:lnTo>
                  <a:lnTo>
                    <a:pt x="1113" y="248"/>
                  </a:lnTo>
                  <a:lnTo>
                    <a:pt x="1113" y="176"/>
                  </a:lnTo>
                  <a:lnTo>
                    <a:pt x="1146" y="136"/>
                  </a:lnTo>
                  <a:lnTo>
                    <a:pt x="1197" y="136"/>
                  </a:lnTo>
                  <a:lnTo>
                    <a:pt x="1264" y="168"/>
                  </a:lnTo>
                  <a:lnTo>
                    <a:pt x="1281" y="208"/>
                  </a:lnTo>
                  <a:lnTo>
                    <a:pt x="1306" y="176"/>
                  </a:lnTo>
                  <a:lnTo>
                    <a:pt x="1340" y="144"/>
                  </a:lnTo>
                  <a:lnTo>
                    <a:pt x="1340" y="120"/>
                  </a:lnTo>
                  <a:lnTo>
                    <a:pt x="1239" y="104"/>
                  </a:lnTo>
                  <a:close/>
                </a:path>
              </a:pathLst>
            </a:custGeom>
            <a:noFill/>
            <a:ln w="1270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pic>
        <p:nvPicPr>
          <p:cNvPr id="29" name="Picture 28" descr="A close up of a logo&#10;&#10;Description automatically generated">
            <a:extLst>
              <a:ext uri="{FF2B5EF4-FFF2-40B4-BE49-F238E27FC236}">
                <a16:creationId xmlns:a16="http://schemas.microsoft.com/office/drawing/2014/main" id="{96D77E66-83D9-4DC1-98E5-CE59AD752202}"/>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5163186" y="3499755"/>
            <a:ext cx="645739" cy="645739"/>
          </a:xfrm>
          <a:prstGeom prst="rect">
            <a:avLst/>
          </a:prstGeom>
        </p:spPr>
      </p:pic>
    </p:spTree>
    <p:extLst>
      <p:ext uri="{BB962C8B-B14F-4D97-AF65-F5344CB8AC3E}">
        <p14:creationId xmlns:p14="http://schemas.microsoft.com/office/powerpoint/2010/main" val="14781188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46DC36-4A5F-4EF8-96FE-48CC7180C728}"/>
              </a:ext>
            </a:extLst>
          </p:cNvPr>
          <p:cNvSpPr>
            <a:spLocks noGrp="1"/>
          </p:cNvSpPr>
          <p:nvPr>
            <p:ph type="title"/>
          </p:nvPr>
        </p:nvSpPr>
        <p:spPr>
          <a:xfrm>
            <a:off x="344859" y="209340"/>
            <a:ext cx="8475182" cy="807697"/>
          </a:xfrm>
        </p:spPr>
        <p:txBody>
          <a:bodyPr>
            <a:normAutofit/>
          </a:bodyPr>
          <a:lstStyle/>
          <a:p>
            <a:pPr marL="0" indent="0"/>
            <a:r>
              <a:rPr lang="en-GB" sz="3600" dirty="0">
                <a:solidFill>
                  <a:srgbClr val="0FB9A5"/>
                </a:solidFill>
                <a:latin typeface="+mj-lt"/>
              </a:rPr>
              <a:t>The next EU R&amp;I budget under preparation</a:t>
            </a:r>
            <a:endParaRPr lang="sv-SE" sz="3600" dirty="0">
              <a:solidFill>
                <a:srgbClr val="0FB9A5"/>
              </a:solidFill>
              <a:latin typeface="+mj-lt"/>
            </a:endParaRPr>
          </a:p>
        </p:txBody>
      </p:sp>
      <p:sp>
        <p:nvSpPr>
          <p:cNvPr id="3" name="Content Placeholder 2">
            <a:extLst>
              <a:ext uri="{FF2B5EF4-FFF2-40B4-BE49-F238E27FC236}">
                <a16:creationId xmlns:a16="http://schemas.microsoft.com/office/drawing/2014/main" id="{93A18DDB-CDE5-4E34-9E2E-94A6E2171C8A}"/>
              </a:ext>
            </a:extLst>
          </p:cNvPr>
          <p:cNvSpPr>
            <a:spLocks noGrp="1"/>
          </p:cNvSpPr>
          <p:nvPr>
            <p:ph idx="1"/>
          </p:nvPr>
        </p:nvSpPr>
        <p:spPr>
          <a:xfrm>
            <a:off x="571172" y="1482601"/>
            <a:ext cx="8170491" cy="4793640"/>
          </a:xfrm>
        </p:spPr>
        <p:txBody>
          <a:bodyPr>
            <a:normAutofit/>
          </a:bodyPr>
          <a:lstStyle/>
          <a:p>
            <a:pPr>
              <a:lnSpc>
                <a:spcPct val="150000"/>
              </a:lnSpc>
            </a:pPr>
            <a:r>
              <a:rPr lang="sv-SE" b="1" dirty="0"/>
              <a:t>EC </a:t>
            </a:r>
            <a:r>
              <a:rPr lang="sv-SE" b="1" dirty="0" err="1"/>
              <a:t>requests</a:t>
            </a:r>
            <a:r>
              <a:rPr lang="sv-SE" b="1" dirty="0"/>
              <a:t> €94bn to support research &amp; innovation from 2021 to 2027 </a:t>
            </a:r>
          </a:p>
          <a:p>
            <a:endParaRPr lang="sv-SE" b="1" dirty="0"/>
          </a:p>
          <a:p>
            <a:r>
              <a:rPr lang="sv-SE" b="1" dirty="0"/>
              <a:t>”Missions” and ”Partnerships” </a:t>
            </a:r>
            <a:r>
              <a:rPr lang="sv-SE" b="1" dirty="0" err="1"/>
              <a:t>will</a:t>
            </a:r>
            <a:r>
              <a:rPr lang="sv-SE" b="1" dirty="0"/>
              <a:t> play an </a:t>
            </a:r>
            <a:r>
              <a:rPr lang="sv-SE" b="1" dirty="0" err="1"/>
              <a:t>important</a:t>
            </a:r>
            <a:r>
              <a:rPr lang="sv-SE" b="1" dirty="0"/>
              <a:t> </a:t>
            </a:r>
            <a:r>
              <a:rPr lang="sv-SE" b="1" dirty="0" err="1"/>
              <a:t>role</a:t>
            </a:r>
            <a:endParaRPr lang="sv-SE" b="1" dirty="0"/>
          </a:p>
          <a:p>
            <a:pPr marL="0" indent="0">
              <a:buNone/>
            </a:pPr>
            <a:endParaRPr lang="sv-SE" dirty="0"/>
          </a:p>
          <a:p>
            <a:r>
              <a:rPr lang="sv-SE" b="1" dirty="0"/>
              <a:t>Horizon Europe budget </a:t>
            </a:r>
            <a:r>
              <a:rPr lang="sv-SE" b="1" dirty="0" err="1"/>
              <a:t>organised</a:t>
            </a:r>
            <a:r>
              <a:rPr lang="sv-SE" b="1" dirty="0"/>
              <a:t> as </a:t>
            </a:r>
            <a:r>
              <a:rPr lang="sv-SE" b="1" dirty="0" err="1"/>
              <a:t>three</a:t>
            </a:r>
            <a:r>
              <a:rPr lang="sv-SE" b="1" dirty="0"/>
              <a:t> ”</a:t>
            </a:r>
            <a:r>
              <a:rPr lang="sv-SE" b="1" dirty="0" err="1"/>
              <a:t>Pillars</a:t>
            </a:r>
            <a:r>
              <a:rPr lang="sv-SE" b="1" dirty="0"/>
              <a:t>”</a:t>
            </a:r>
          </a:p>
          <a:p>
            <a:pPr marL="342900" indent="-342900">
              <a:buFont typeface="+mj-lt"/>
              <a:buAutoNum type="arabicPeriod"/>
            </a:pPr>
            <a:r>
              <a:rPr lang="sv-SE" dirty="0"/>
              <a:t>Open Research: 				€25.8 Bn, 27%</a:t>
            </a:r>
          </a:p>
          <a:p>
            <a:pPr marL="342900" indent="-342900">
              <a:buFont typeface="+mj-lt"/>
              <a:buAutoNum type="arabicPeriod"/>
            </a:pPr>
            <a:r>
              <a:rPr lang="sv-SE" dirty="0"/>
              <a:t>Global Challenges  and Industrial Competitiveness: 	€52.7 Bn, 56%</a:t>
            </a:r>
          </a:p>
          <a:p>
            <a:pPr marL="342900" indent="-342900">
              <a:buFont typeface="+mj-lt"/>
              <a:buAutoNum type="arabicPeriod"/>
            </a:pPr>
            <a:r>
              <a:rPr lang="sv-SE" dirty="0"/>
              <a:t>Open Innovation: 				€13.5 Bn, 14%</a:t>
            </a:r>
          </a:p>
          <a:p>
            <a:pPr marL="0" indent="0">
              <a:buNone/>
            </a:pPr>
            <a:endParaRPr lang="sv-SE" dirty="0"/>
          </a:p>
          <a:p>
            <a:pPr marL="0" indent="0">
              <a:buNone/>
            </a:pPr>
            <a:r>
              <a:rPr lang="sv-SE" dirty="0"/>
              <a:t>Stregthening ERA (JRC, EIT) : € 2.1 Bn, 2%</a:t>
            </a:r>
          </a:p>
          <a:p>
            <a:pPr marL="0" indent="0">
              <a:buNone/>
            </a:pPr>
            <a:endParaRPr lang="sv-SE" dirty="0"/>
          </a:p>
          <a:p>
            <a:pPr marL="0" indent="0">
              <a:buNone/>
            </a:pPr>
            <a:r>
              <a:rPr lang="sv-SE" dirty="0"/>
              <a:t>	</a:t>
            </a:r>
          </a:p>
          <a:p>
            <a:endParaRPr lang="en-GB" dirty="0"/>
          </a:p>
        </p:txBody>
      </p:sp>
      <p:sp>
        <p:nvSpPr>
          <p:cNvPr id="4" name="Slide Number Placeholder 3">
            <a:extLst>
              <a:ext uri="{FF2B5EF4-FFF2-40B4-BE49-F238E27FC236}">
                <a16:creationId xmlns:a16="http://schemas.microsoft.com/office/drawing/2014/main" id="{57C8A127-2EEE-467A-B9EA-B11939C4BC1D}"/>
              </a:ext>
            </a:extLst>
          </p:cNvPr>
          <p:cNvSpPr>
            <a:spLocks noGrp="1"/>
          </p:cNvSpPr>
          <p:nvPr>
            <p:ph type="sldNum" sz="quarter" idx="12"/>
          </p:nvPr>
        </p:nvSpPr>
        <p:spPr/>
        <p:txBody>
          <a:bodyPr/>
          <a:lstStyle/>
          <a:p>
            <a:fld id="{7C83FB0B-7C98-4672-A831-463C25202BE8}" type="slidenum">
              <a:rPr lang="en-GB" smtClean="0"/>
              <a:t>3</a:t>
            </a:fld>
            <a:endParaRPr lang="en-GB"/>
          </a:p>
        </p:txBody>
      </p:sp>
    </p:spTree>
    <p:extLst>
      <p:ext uri="{BB962C8B-B14F-4D97-AF65-F5344CB8AC3E}">
        <p14:creationId xmlns:p14="http://schemas.microsoft.com/office/powerpoint/2010/main" val="14254023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cdn-images-1.medium.com/max/1200/1*_6in97R685jnLyeuZ_jpNA.tiff">
            <a:extLst>
              <a:ext uri="{FF2B5EF4-FFF2-40B4-BE49-F238E27FC236}">
                <a16:creationId xmlns:a16="http://schemas.microsoft.com/office/drawing/2014/main" id="{EA7B5C52-68BB-44C5-AA9F-B5DE67098E41}"/>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78084" y="1636784"/>
            <a:ext cx="7387832" cy="419875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a:extLst>
              <a:ext uri="{FF2B5EF4-FFF2-40B4-BE49-F238E27FC236}">
                <a16:creationId xmlns:a16="http://schemas.microsoft.com/office/drawing/2014/main" id="{E25D02CB-14AF-48A0-88CC-EBB4EC8ACE6F}"/>
              </a:ext>
            </a:extLst>
          </p:cNvPr>
          <p:cNvSpPr>
            <a:spLocks noGrp="1"/>
          </p:cNvSpPr>
          <p:nvPr>
            <p:ph type="title"/>
          </p:nvPr>
        </p:nvSpPr>
        <p:spPr>
          <a:xfrm>
            <a:off x="647082" y="168443"/>
            <a:ext cx="8085445" cy="839893"/>
          </a:xfrm>
          <a:solidFill>
            <a:srgbClr val="FFFFFF"/>
          </a:solidFill>
        </p:spPr>
        <p:txBody>
          <a:bodyPr>
            <a:noAutofit/>
          </a:bodyPr>
          <a:lstStyle/>
          <a:p>
            <a:r>
              <a:rPr lang="en-GB" sz="3600" dirty="0">
                <a:solidFill>
                  <a:srgbClr val="0FB9A5"/>
                </a:solidFill>
                <a:latin typeface="+mj-lt"/>
              </a:rPr>
              <a:t>Many goals, visions, political targets…</a:t>
            </a:r>
            <a:endParaRPr lang="en-GB" sz="3600" b="1" dirty="0">
              <a:solidFill>
                <a:srgbClr val="0FB9A5"/>
              </a:solidFill>
              <a:latin typeface="+mj-lt"/>
            </a:endParaRPr>
          </a:p>
        </p:txBody>
      </p:sp>
      <p:pic>
        <p:nvPicPr>
          <p:cNvPr id="6" name="Picture 5">
            <a:extLst>
              <a:ext uri="{FF2B5EF4-FFF2-40B4-BE49-F238E27FC236}">
                <a16:creationId xmlns:a16="http://schemas.microsoft.com/office/drawing/2014/main" id="{C3BBE1B5-F31B-4907-AE09-42EEE1C5288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3" y="6018713"/>
            <a:ext cx="2437687" cy="838678"/>
          </a:xfrm>
          <a:prstGeom prst="rect">
            <a:avLst/>
          </a:prstGeom>
        </p:spPr>
      </p:pic>
    </p:spTree>
    <p:extLst>
      <p:ext uri="{BB962C8B-B14F-4D97-AF65-F5344CB8AC3E}">
        <p14:creationId xmlns:p14="http://schemas.microsoft.com/office/powerpoint/2010/main" val="6979220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1"/>
          <p:cNvSpPr txBox="1">
            <a:spLocks/>
          </p:cNvSpPr>
          <p:nvPr/>
        </p:nvSpPr>
        <p:spPr>
          <a:xfrm>
            <a:off x="760284" y="42649"/>
            <a:ext cx="7835076" cy="1224227"/>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90000"/>
              </a:lnSpc>
              <a:spcAft>
                <a:spcPts val="1000"/>
              </a:spcAft>
            </a:pPr>
            <a:r>
              <a:rPr lang="sv-SE" sz="3600" dirty="0">
                <a:solidFill>
                  <a:srgbClr val="0FB9A5"/>
                </a:solidFill>
              </a:rPr>
              <a:t>The FTP </a:t>
            </a:r>
            <a:r>
              <a:rPr lang="sv-SE" sz="3600" dirty="0" err="1">
                <a:solidFill>
                  <a:srgbClr val="0FB9A5"/>
                </a:solidFill>
              </a:rPr>
              <a:t>network</a:t>
            </a:r>
            <a:r>
              <a:rPr lang="sv-SE" sz="3600" dirty="0">
                <a:solidFill>
                  <a:srgbClr val="0FB9A5"/>
                </a:solidFill>
              </a:rPr>
              <a:t> </a:t>
            </a:r>
            <a:r>
              <a:rPr lang="sv-SE" sz="3600" dirty="0" err="1">
                <a:solidFill>
                  <a:srgbClr val="0FB9A5"/>
                </a:solidFill>
              </a:rPr>
              <a:t>encompasses</a:t>
            </a:r>
            <a:r>
              <a:rPr lang="sv-SE" sz="3600" dirty="0">
                <a:solidFill>
                  <a:srgbClr val="0FB9A5"/>
                </a:solidFill>
              </a:rPr>
              <a:t> the </a:t>
            </a:r>
            <a:r>
              <a:rPr lang="sv-SE" sz="3600" dirty="0" err="1">
                <a:solidFill>
                  <a:srgbClr val="0FB9A5"/>
                </a:solidFill>
              </a:rPr>
              <a:t>European</a:t>
            </a:r>
            <a:r>
              <a:rPr lang="sv-SE" sz="3600" dirty="0">
                <a:solidFill>
                  <a:srgbClr val="0FB9A5"/>
                </a:solidFill>
              </a:rPr>
              <a:t> </a:t>
            </a:r>
            <a:r>
              <a:rPr lang="sv-SE" sz="3600" dirty="0" err="1">
                <a:solidFill>
                  <a:srgbClr val="0FB9A5"/>
                </a:solidFill>
              </a:rPr>
              <a:t>forest-based</a:t>
            </a:r>
            <a:r>
              <a:rPr lang="sv-SE" sz="3600" dirty="0">
                <a:solidFill>
                  <a:srgbClr val="0FB9A5"/>
                </a:solidFill>
              </a:rPr>
              <a:t> </a:t>
            </a:r>
            <a:r>
              <a:rPr lang="sv-SE" sz="3600" dirty="0" err="1">
                <a:solidFill>
                  <a:srgbClr val="0FB9A5"/>
                </a:solidFill>
              </a:rPr>
              <a:t>sector</a:t>
            </a:r>
            <a:r>
              <a:rPr lang="sv-SE" sz="3600" dirty="0">
                <a:solidFill>
                  <a:srgbClr val="0FB9A5"/>
                </a:solidFill>
              </a:rPr>
              <a:t> in </a:t>
            </a:r>
            <a:r>
              <a:rPr lang="sv-SE" sz="3600" dirty="0" err="1">
                <a:solidFill>
                  <a:srgbClr val="0FB9A5"/>
                </a:solidFill>
              </a:rPr>
              <a:t>Europe</a:t>
            </a:r>
            <a:endParaRPr lang="en-GB" sz="3200" dirty="0">
              <a:solidFill>
                <a:srgbClr val="0FB9A5"/>
              </a:solidFill>
              <a:latin typeface="Open Sans" panose="020B0606030504020204"/>
            </a:endParaRPr>
          </a:p>
        </p:txBody>
      </p:sp>
      <p:cxnSp>
        <p:nvCxnSpPr>
          <p:cNvPr id="24" name="Rak 38"/>
          <p:cNvCxnSpPr>
            <a:stCxn id="61" idx="2"/>
            <a:endCxn id="38" idx="0"/>
          </p:cNvCxnSpPr>
          <p:nvPr/>
        </p:nvCxnSpPr>
        <p:spPr>
          <a:xfrm>
            <a:off x="5181909" y="2495093"/>
            <a:ext cx="7716" cy="54726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4" name="Rak 38"/>
          <p:cNvCxnSpPr>
            <a:stCxn id="38" idx="2"/>
            <a:endCxn id="27" idx="0"/>
          </p:cNvCxnSpPr>
          <p:nvPr/>
        </p:nvCxnSpPr>
        <p:spPr>
          <a:xfrm>
            <a:off x="5189625" y="3575799"/>
            <a:ext cx="1318" cy="437940"/>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68" name="Group 67"/>
          <p:cNvGrpSpPr/>
          <p:nvPr/>
        </p:nvGrpSpPr>
        <p:grpSpPr>
          <a:xfrm>
            <a:off x="3346961" y="3042361"/>
            <a:ext cx="3686009" cy="2915298"/>
            <a:chOff x="3679558" y="2385910"/>
            <a:chExt cx="3860086" cy="2915298"/>
          </a:xfrm>
        </p:grpSpPr>
        <p:sp>
          <p:nvSpPr>
            <p:cNvPr id="38" name="Rounded Rectangle 37"/>
            <p:cNvSpPr/>
            <p:nvPr/>
          </p:nvSpPr>
          <p:spPr>
            <a:xfrm>
              <a:off x="4903694" y="2385910"/>
              <a:ext cx="1411101" cy="533438"/>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en-GB" sz="1400" b="1" dirty="0">
                  <a:solidFill>
                    <a:prstClr val="black"/>
                  </a:solidFill>
                  <a:latin typeface="Cambria" panose="02040503050406030204" pitchFamily="18" charset="0"/>
                </a:rPr>
                <a:t>FTP Management</a:t>
              </a:r>
              <a:endParaRPr lang="sv-SE" sz="1600" dirty="0"/>
            </a:p>
          </p:txBody>
        </p:sp>
        <p:sp>
          <p:nvSpPr>
            <p:cNvPr id="63" name="Rounded Rectangle 62"/>
            <p:cNvSpPr/>
            <p:nvPr/>
          </p:nvSpPr>
          <p:spPr>
            <a:xfrm>
              <a:off x="3679558" y="4430419"/>
              <a:ext cx="3860086" cy="870789"/>
            </a:xfrm>
            <a:prstGeom prst="roundRect">
              <a:avLst>
                <a:gd name="adj" fmla="val 24236"/>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solidFill>
                    <a:schemeClr val="tx1"/>
                  </a:solidFill>
                  <a:latin typeface="Cambria" panose="02040503050406030204" pitchFamily="18" charset="0"/>
                </a:rPr>
                <a:t>25 National Stakeholder Platforms</a:t>
              </a:r>
            </a:p>
            <a:p>
              <a:pPr algn="ctr"/>
              <a:r>
                <a:rPr lang="en-GB" sz="1400" dirty="0">
                  <a:solidFill>
                    <a:schemeClr val="tx1"/>
                  </a:solidFill>
                  <a:latin typeface="Cambria" panose="02040503050406030204" pitchFamily="18" charset="0"/>
                </a:rPr>
                <a:t>SME Associations, National Federations, Companies, Forest owners, Funding Agencies, Researchers</a:t>
              </a:r>
            </a:p>
          </p:txBody>
        </p:sp>
        <p:sp>
          <p:nvSpPr>
            <p:cNvPr id="27" name="Rounded Rectangle 26"/>
            <p:cNvSpPr/>
            <p:nvPr/>
          </p:nvSpPr>
          <p:spPr>
            <a:xfrm>
              <a:off x="4489010" y="3357288"/>
              <a:ext cx="2243230" cy="700942"/>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en-GB" sz="1400" b="1" dirty="0">
                  <a:solidFill>
                    <a:prstClr val="black"/>
                  </a:solidFill>
                  <a:latin typeface="Cambria" panose="02040503050406030204" pitchFamily="18" charset="0"/>
                </a:rPr>
                <a:t>Advisory Committee</a:t>
              </a:r>
            </a:p>
            <a:p>
              <a:pPr lvl="0" algn="ctr">
                <a:defRPr/>
              </a:pPr>
              <a:r>
                <a:rPr lang="en-GB" sz="1100" b="1" dirty="0">
                  <a:solidFill>
                    <a:prstClr val="black"/>
                  </a:solidFill>
                  <a:latin typeface="Cambria" panose="02040503050406030204" pitchFamily="18" charset="0"/>
                </a:rPr>
                <a:t>(Chairs of the </a:t>
              </a:r>
            </a:p>
            <a:p>
              <a:pPr lvl="0" algn="ctr">
                <a:defRPr/>
              </a:pPr>
              <a:r>
                <a:rPr lang="en-GB" sz="1100" b="1" dirty="0">
                  <a:solidFill>
                    <a:prstClr val="black"/>
                  </a:solidFill>
                  <a:latin typeface="Cambria" panose="02040503050406030204" pitchFamily="18" charset="0"/>
                </a:rPr>
                <a:t>National Support Groups)</a:t>
              </a:r>
              <a:endParaRPr lang="sv-SE" sz="1600" dirty="0"/>
            </a:p>
          </p:txBody>
        </p:sp>
      </p:grpSp>
      <p:sp>
        <p:nvSpPr>
          <p:cNvPr id="61" name="Rounded Rectangle 60"/>
          <p:cNvSpPr/>
          <p:nvPr/>
        </p:nvSpPr>
        <p:spPr>
          <a:xfrm>
            <a:off x="4678993" y="2076389"/>
            <a:ext cx="1005831" cy="418704"/>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lvl="0" algn="ctr">
              <a:defRPr/>
            </a:pPr>
            <a:r>
              <a:rPr lang="en-GB" sz="1400" b="1" dirty="0">
                <a:solidFill>
                  <a:prstClr val="black"/>
                </a:solidFill>
                <a:latin typeface="Cambria" panose="02040503050406030204" pitchFamily="18" charset="0"/>
              </a:rPr>
              <a:t>FTP Board</a:t>
            </a:r>
            <a:endParaRPr lang="sv-SE" sz="1100" dirty="0"/>
          </a:p>
        </p:txBody>
      </p:sp>
      <p:cxnSp>
        <p:nvCxnSpPr>
          <p:cNvPr id="70" name="Rak 38"/>
          <p:cNvCxnSpPr>
            <a:stCxn id="27" idx="2"/>
            <a:endCxn id="63" idx="0"/>
          </p:cNvCxnSpPr>
          <p:nvPr/>
        </p:nvCxnSpPr>
        <p:spPr>
          <a:xfrm flipH="1">
            <a:off x="5189966" y="4714681"/>
            <a:ext cx="977" cy="372189"/>
          </a:xfrm>
          <a:prstGeom prst="line">
            <a:avLst/>
          </a:prstGeom>
          <a:ln w="25400"/>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6A102CDB-0156-4206-91B3-1614D41F14FE}"/>
              </a:ext>
            </a:extLst>
          </p:cNvPr>
          <p:cNvGrpSpPr/>
          <p:nvPr/>
        </p:nvGrpSpPr>
        <p:grpSpPr>
          <a:xfrm>
            <a:off x="484098" y="1331510"/>
            <a:ext cx="4031795" cy="3907987"/>
            <a:chOff x="484098" y="1331510"/>
            <a:chExt cx="4031795" cy="3907987"/>
          </a:xfrm>
        </p:grpSpPr>
        <p:pic>
          <p:nvPicPr>
            <p:cNvPr id="1030" name="Picture 6"/>
            <p:cNvPicPr>
              <a:picLocks noChangeAspect="1" noChangeArrowheads="1"/>
            </p:cNvPicPr>
            <p:nvPr/>
          </p:nvPicPr>
          <p:blipFill rotWithShape="1">
            <a:blip r:embed="rId3">
              <a:extLst>
                <a:ext uri="{28A0092B-C50C-407E-A947-70E740481C1C}">
                  <a14:useLocalDpi xmlns:a14="http://schemas.microsoft.com/office/drawing/2010/main" val="0"/>
                </a:ext>
              </a:extLst>
            </a:blip>
            <a:srcRect l="8963" t="15639" r="10152" b="24351"/>
            <a:stretch/>
          </p:blipFill>
          <p:spPr bwMode="auto">
            <a:xfrm>
              <a:off x="850187" y="3160479"/>
              <a:ext cx="972000" cy="43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Rektangel 25"/>
            <p:cNvSpPr/>
            <p:nvPr/>
          </p:nvSpPr>
          <p:spPr>
            <a:xfrm>
              <a:off x="760284" y="4891707"/>
              <a:ext cx="553626" cy="347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sz="1200" dirty="0">
                  <a:solidFill>
                    <a:schemeClr val="tx1"/>
                  </a:solidFill>
                  <a:latin typeface="Cambria" panose="02040503050406030204" pitchFamily="18" charset="0"/>
                </a:rPr>
                <a:t>EFI</a:t>
              </a:r>
            </a:p>
          </p:txBody>
        </p:sp>
        <p:cxnSp>
          <p:nvCxnSpPr>
            <p:cNvPr id="22" name="Straight Connector 21"/>
            <p:cNvCxnSpPr>
              <a:cxnSpLocks/>
              <a:endCxn id="38" idx="1"/>
            </p:cNvCxnSpPr>
            <p:nvPr/>
          </p:nvCxnSpPr>
          <p:spPr>
            <a:xfrm>
              <a:off x="3359801" y="3309080"/>
              <a:ext cx="1156092" cy="0"/>
            </a:xfrm>
            <a:prstGeom prst="line">
              <a:avLst/>
            </a:prstGeom>
            <a:ln w="22225">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3536800" y="4427022"/>
              <a:ext cx="550086" cy="2"/>
            </a:xfrm>
            <a:prstGeom prst="line">
              <a:avLst/>
            </a:prstGeom>
            <a:ln w="22225">
              <a:solidFill>
                <a:schemeClr val="tx1">
                  <a:lumMod val="65000"/>
                  <a:lumOff val="35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484098" y="1331510"/>
              <a:ext cx="2685526" cy="1426920"/>
            </a:xfrm>
            <a:prstGeom prst="rect">
              <a:avLst/>
            </a:prstGeom>
            <a:noFill/>
          </p:spPr>
          <p:txBody>
            <a:bodyPr wrap="square" lIns="36000" tIns="36000" rIns="36000" bIns="36000" rtlCol="0">
              <a:spAutoFit/>
            </a:bodyPr>
            <a:lstStyle/>
            <a:p>
              <a:pPr lvl="0" algn="ctr">
                <a:defRPr/>
              </a:pPr>
              <a:r>
                <a:rPr lang="en-GB" sz="1600" b="1" u="sng" dirty="0">
                  <a:solidFill>
                    <a:prstClr val="black"/>
                  </a:solidFill>
                  <a:latin typeface="Cambria" panose="02040503050406030204" pitchFamily="18" charset="0"/>
                </a:rPr>
                <a:t>FTP Owners</a:t>
              </a:r>
            </a:p>
            <a:p>
              <a:pPr lvl="0" algn="ctr">
                <a:defRPr/>
              </a:pPr>
              <a:r>
                <a:rPr lang="sv-SE" sz="1400" b="1" dirty="0" err="1">
                  <a:solidFill>
                    <a:schemeClr val="bg1">
                      <a:lumMod val="50000"/>
                    </a:schemeClr>
                  </a:solidFill>
                  <a:latin typeface="Cambria" panose="02040503050406030204" pitchFamily="18" charset="0"/>
                </a:rPr>
                <a:t>European</a:t>
              </a:r>
              <a:r>
                <a:rPr lang="sv-SE" sz="1400" b="1" dirty="0">
                  <a:solidFill>
                    <a:schemeClr val="bg1">
                      <a:lumMod val="50000"/>
                    </a:schemeClr>
                  </a:solidFill>
                  <a:latin typeface="Cambria" panose="02040503050406030204" pitchFamily="18" charset="0"/>
                </a:rPr>
                <a:t>  </a:t>
              </a:r>
              <a:r>
                <a:rPr lang="sv-SE" sz="1400" b="1" dirty="0" err="1">
                  <a:solidFill>
                    <a:schemeClr val="bg1">
                      <a:lumMod val="50000"/>
                    </a:schemeClr>
                  </a:solidFill>
                  <a:latin typeface="Cambria" panose="02040503050406030204" pitchFamily="18" charset="0"/>
                </a:rPr>
                <a:t>Confederations</a:t>
              </a:r>
              <a:endParaRPr lang="sv-SE" sz="1400" b="1" dirty="0">
                <a:solidFill>
                  <a:schemeClr val="bg1">
                    <a:lumMod val="50000"/>
                  </a:schemeClr>
                </a:solidFill>
                <a:latin typeface="Cambria" panose="02040503050406030204" pitchFamily="18" charset="0"/>
              </a:endParaRPr>
            </a:p>
            <a:p>
              <a:pPr algn="r"/>
              <a:r>
                <a:rPr lang="sv-SE" sz="1400" dirty="0">
                  <a:latin typeface="Cambria" panose="02040503050406030204" pitchFamily="18" charset="0"/>
                </a:rPr>
                <a:t>Woodworking Industries</a:t>
              </a:r>
            </a:p>
            <a:p>
              <a:pPr algn="r"/>
              <a:r>
                <a:rPr lang="sv-SE" sz="1400" dirty="0">
                  <a:latin typeface="Cambria" panose="02040503050406030204" pitchFamily="18" charset="0"/>
                </a:rPr>
                <a:t>Pulp &amp; Paper Industries</a:t>
              </a:r>
            </a:p>
            <a:p>
              <a:pPr algn="r"/>
              <a:r>
                <a:rPr lang="sv-SE" sz="1400" dirty="0">
                  <a:latin typeface="Cambria" panose="02040503050406030204" pitchFamily="18" charset="0"/>
                </a:rPr>
                <a:t>Private Forest Owners</a:t>
              </a:r>
            </a:p>
            <a:p>
              <a:pPr algn="r"/>
              <a:r>
                <a:rPr lang="sv-SE" sz="1400" dirty="0">
                  <a:latin typeface="Cambria" panose="02040503050406030204" pitchFamily="18" charset="0"/>
                </a:rPr>
                <a:t>State Forests</a:t>
              </a:r>
              <a:endParaRPr lang="en-GB" sz="1400" dirty="0">
                <a:latin typeface="Cambria" panose="02040503050406030204" pitchFamily="18" charset="0"/>
              </a:endParaRPr>
            </a:p>
          </p:txBody>
        </p:sp>
        <p:sp>
          <p:nvSpPr>
            <p:cNvPr id="26" name="Rektangel 7"/>
            <p:cNvSpPr/>
            <p:nvPr/>
          </p:nvSpPr>
          <p:spPr>
            <a:xfrm>
              <a:off x="484098" y="4232552"/>
              <a:ext cx="3233056" cy="384070"/>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sz="1400" b="1" dirty="0">
                  <a:solidFill>
                    <a:schemeClr val="bg1">
                      <a:lumMod val="50000"/>
                    </a:schemeClr>
                  </a:solidFill>
                  <a:latin typeface="Cambria" panose="02040503050406030204" pitchFamily="18" charset="0"/>
                </a:rPr>
                <a:t>Research Umbrella Organisations</a:t>
              </a:r>
            </a:p>
          </p:txBody>
        </p:sp>
        <p:sp>
          <p:nvSpPr>
            <p:cNvPr id="77" name="Rektangel 7"/>
            <p:cNvSpPr/>
            <p:nvPr/>
          </p:nvSpPr>
          <p:spPr>
            <a:xfrm>
              <a:off x="582706" y="2816530"/>
              <a:ext cx="2693893" cy="531204"/>
            </a:xfrm>
            <a:prstGeom prst="rect">
              <a:avLst/>
            </a:prstGeom>
            <a:solidFill>
              <a:schemeClr val="bg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GB" sz="1400" b="1" dirty="0">
                  <a:solidFill>
                    <a:schemeClr val="bg1">
                      <a:lumMod val="50000"/>
                    </a:schemeClr>
                  </a:solidFill>
                  <a:latin typeface="Cambria" panose="02040503050406030204" pitchFamily="18" charset="0"/>
                </a:rPr>
                <a:t>Supporting  Large Companies</a:t>
              </a:r>
            </a:p>
          </p:txBody>
        </p:sp>
        <p:pic>
          <p:nvPicPr>
            <p:cNvPr id="1026"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t="33599" b="30100"/>
            <a:stretch/>
          </p:blipFill>
          <p:spPr bwMode="auto">
            <a:xfrm>
              <a:off x="2516258" y="3743027"/>
              <a:ext cx="912114" cy="3311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412314" y="3406378"/>
              <a:ext cx="426720" cy="4267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130855" y="3699557"/>
              <a:ext cx="282893" cy="396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60936" y="3583753"/>
              <a:ext cx="539210" cy="2889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rotWithShape="1">
            <a:blip r:embed="rId8">
              <a:extLst>
                <a:ext uri="{28A0092B-C50C-407E-A947-70E740481C1C}">
                  <a14:useLocalDpi xmlns:a14="http://schemas.microsoft.com/office/drawing/2010/main" val="0"/>
                </a:ext>
              </a:extLst>
            </a:blip>
            <a:srcRect t="31111" b="34395"/>
            <a:stretch/>
          </p:blipFill>
          <p:spPr bwMode="auto">
            <a:xfrm>
              <a:off x="1400146" y="3675665"/>
              <a:ext cx="668465" cy="2305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684501" y="3551709"/>
              <a:ext cx="634365" cy="1440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3" name="Picture 9"/>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676037" y="3221203"/>
              <a:ext cx="573500" cy="2031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5" name="Picture 11"/>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98107" y="4546318"/>
              <a:ext cx="575377" cy="4171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6" name="Picture 1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510953" y="4590266"/>
              <a:ext cx="1084375" cy="4849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7" name="Picture 13"/>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753763" y="4590266"/>
              <a:ext cx="879483" cy="3721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8" name="Picture 14"/>
            <p:cNvPicPr>
              <a:picLocks noChangeAspect="1" noChangeArrowheads="1"/>
            </p:cNvPicPr>
            <p:nvPr/>
          </p:nvPicPr>
          <p:blipFill rotWithShape="1">
            <a:blip r:embed="rId14">
              <a:extLst>
                <a:ext uri="{28A0092B-C50C-407E-A947-70E740481C1C}">
                  <a14:useLocalDpi xmlns:a14="http://schemas.microsoft.com/office/drawing/2010/main" val="0"/>
                </a:ext>
              </a:extLst>
            </a:blip>
            <a:srcRect l="17366" r="19106" b="1150"/>
            <a:stretch/>
          </p:blipFill>
          <p:spPr bwMode="auto">
            <a:xfrm>
              <a:off x="3197729" y="1822503"/>
              <a:ext cx="580074" cy="5712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9" name="Picture 15"/>
            <p:cNvPicPr>
              <a:picLocks noChangeAspect="1" noChangeArrowheads="1"/>
            </p:cNvPicPr>
            <p:nvPr/>
          </p:nvPicPr>
          <p:blipFill rotWithShape="1">
            <a:blip r:embed="rId15">
              <a:extLst>
                <a:ext uri="{28A0092B-C50C-407E-A947-70E740481C1C}">
                  <a14:useLocalDpi xmlns:a14="http://schemas.microsoft.com/office/drawing/2010/main" val="0"/>
                </a:ext>
              </a:extLst>
            </a:blip>
            <a:srcRect l="-1" r="2362"/>
            <a:stretch/>
          </p:blipFill>
          <p:spPr bwMode="auto">
            <a:xfrm>
              <a:off x="3249537" y="1355977"/>
              <a:ext cx="988310" cy="3998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41" name="Picture 17"/>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3832835" y="1820439"/>
              <a:ext cx="574148" cy="5114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Picture 2"/>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3276599" y="2500733"/>
              <a:ext cx="1022267" cy="2735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51" name="Picture 2" descr="C:\Documents and Settings\Johan\Mina dokument\FTP\Communication\Presentation material\Pictures\LOGO 2007 600 dpi[1].tiff">
            <a:extLst>
              <a:ext uri="{FF2B5EF4-FFF2-40B4-BE49-F238E27FC236}">
                <a16:creationId xmlns:a16="http://schemas.microsoft.com/office/drawing/2014/main" id="{1F44C90F-6292-4053-89E1-6C8C10D32591}"/>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3052" y="6165304"/>
            <a:ext cx="2104631" cy="702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Group 9">
            <a:extLst>
              <a:ext uri="{FF2B5EF4-FFF2-40B4-BE49-F238E27FC236}">
                <a16:creationId xmlns:a16="http://schemas.microsoft.com/office/drawing/2014/main" id="{F4D8C635-341F-490C-B2BC-6736CFDE6244}"/>
              </a:ext>
            </a:extLst>
          </p:cNvPr>
          <p:cNvGrpSpPr/>
          <p:nvPr/>
        </p:nvGrpSpPr>
        <p:grpSpPr>
          <a:xfrm>
            <a:off x="6659810" y="2076152"/>
            <a:ext cx="2407918" cy="4036618"/>
            <a:chOff x="6688795" y="2111381"/>
            <a:chExt cx="2407918" cy="4036618"/>
          </a:xfrm>
        </p:grpSpPr>
        <p:grpSp>
          <p:nvGrpSpPr>
            <p:cNvPr id="8" name="Group 7">
              <a:extLst>
                <a:ext uri="{FF2B5EF4-FFF2-40B4-BE49-F238E27FC236}">
                  <a16:creationId xmlns:a16="http://schemas.microsoft.com/office/drawing/2014/main" id="{341E76B7-40E4-4B1D-943E-EC37C16E244D}"/>
                </a:ext>
              </a:extLst>
            </p:cNvPr>
            <p:cNvGrpSpPr/>
            <p:nvPr/>
          </p:nvGrpSpPr>
          <p:grpSpPr>
            <a:xfrm>
              <a:off x="6688795" y="2111381"/>
              <a:ext cx="2407918" cy="3627740"/>
              <a:chOff x="6698995" y="2145818"/>
              <a:chExt cx="2407918" cy="3627740"/>
            </a:xfrm>
          </p:grpSpPr>
          <p:pic>
            <p:nvPicPr>
              <p:cNvPr id="42" name="Picture 5">
                <a:extLst>
                  <a:ext uri="{FF2B5EF4-FFF2-40B4-BE49-F238E27FC236}">
                    <a16:creationId xmlns:a16="http://schemas.microsoft.com/office/drawing/2014/main" id="{AA99E5E5-316A-4C26-8F88-63046CB1BD81}"/>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6698995" y="2619724"/>
                <a:ext cx="2379523" cy="10241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a:extLst>
                  <a:ext uri="{FF2B5EF4-FFF2-40B4-BE49-F238E27FC236}">
                    <a16:creationId xmlns:a16="http://schemas.microsoft.com/office/drawing/2014/main" id="{DE528874-326D-44ED-8FDA-81736817A0AF}"/>
                  </a:ext>
                </a:extLst>
              </p:cNvPr>
              <p:cNvPicPr>
                <a:picLocks noChangeAspect="1"/>
              </p:cNvPicPr>
              <p:nvPr/>
            </p:nvPicPr>
            <p:blipFill>
              <a:blip r:embed="rId20"/>
              <a:stretch>
                <a:fillRect/>
              </a:stretch>
            </p:blipFill>
            <p:spPr>
              <a:xfrm>
                <a:off x="6698995" y="2145818"/>
                <a:ext cx="2407918" cy="834239"/>
              </a:xfrm>
              <a:prstGeom prst="rect">
                <a:avLst/>
              </a:prstGeom>
            </p:spPr>
          </p:pic>
          <p:pic>
            <p:nvPicPr>
              <p:cNvPr id="47" name="Picture 9">
                <a:extLst>
                  <a:ext uri="{FF2B5EF4-FFF2-40B4-BE49-F238E27FC236}">
                    <a16:creationId xmlns:a16="http://schemas.microsoft.com/office/drawing/2014/main" id="{3F65C013-F722-4F3B-8AC1-409FAF996377}"/>
                  </a:ext>
                </a:extLst>
              </p:cNvPr>
              <p:cNvPicPr>
                <a:picLocks noChangeAspect="1" noChangeArrowheads="1"/>
              </p:cNvPicPr>
              <p:nvPr/>
            </p:nvPicPr>
            <p:blipFill>
              <a:blip r:embed="rId21" cstate="print">
                <a:extLst>
                  <a:ext uri="{28A0092B-C50C-407E-A947-70E740481C1C}">
                    <a14:useLocalDpi xmlns:a14="http://schemas.microsoft.com/office/drawing/2010/main" val="0"/>
                  </a:ext>
                </a:extLst>
              </a:blip>
              <a:srcRect l="21162" t="12840" r="22414" b="13374"/>
              <a:stretch>
                <a:fillRect/>
              </a:stretch>
            </p:blipFill>
            <p:spPr bwMode="auto">
              <a:xfrm>
                <a:off x="8502002" y="5187267"/>
                <a:ext cx="449533" cy="5862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8" name="Picture 31">
                <a:extLst>
                  <a:ext uri="{FF2B5EF4-FFF2-40B4-BE49-F238E27FC236}">
                    <a16:creationId xmlns:a16="http://schemas.microsoft.com/office/drawing/2014/main" id="{C424E511-DB2A-4303-B0E5-C8809EF09ADD}"/>
                  </a:ext>
                </a:extLst>
              </p:cNvPr>
              <p:cNvPicPr>
                <a:picLocks noChangeAspect="1" noChangeArrowheads="1"/>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7430176" y="4049731"/>
                <a:ext cx="945555" cy="7009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55" name="Picture 10">
              <a:extLst>
                <a:ext uri="{FF2B5EF4-FFF2-40B4-BE49-F238E27FC236}">
                  <a16:creationId xmlns:a16="http://schemas.microsoft.com/office/drawing/2014/main" id="{1608BCFB-677F-4302-A327-7127894BFD1D}"/>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l="20563" t="21841" r="18330" b="23091"/>
            <a:stretch>
              <a:fillRect/>
            </a:stretch>
          </p:blipFill>
          <p:spPr bwMode="auto">
            <a:xfrm>
              <a:off x="7780569" y="5767319"/>
              <a:ext cx="936000" cy="3806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5" name="Picture 4">
            <a:extLst>
              <a:ext uri="{FF2B5EF4-FFF2-40B4-BE49-F238E27FC236}">
                <a16:creationId xmlns:a16="http://schemas.microsoft.com/office/drawing/2014/main" id="{8ADD5D40-AF64-4DF9-AADA-4DECDBC74EB4}"/>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844750" y="3916895"/>
            <a:ext cx="972000" cy="305007"/>
          </a:xfrm>
          <a:prstGeom prst="rect">
            <a:avLst/>
          </a:prstGeom>
        </p:spPr>
      </p:pic>
      <p:pic>
        <p:nvPicPr>
          <p:cNvPr id="13" name="Graphic 12">
            <a:extLst>
              <a:ext uri="{FF2B5EF4-FFF2-40B4-BE49-F238E27FC236}">
                <a16:creationId xmlns:a16="http://schemas.microsoft.com/office/drawing/2014/main" id="{B99445F9-65AB-4045-A8F8-E775CE9E6A61}"/>
              </a:ext>
            </a:extLst>
          </p:cNvPr>
          <p:cNvPicPr>
            <a:picLocks noChangeAspect="1"/>
          </p:cNvPicPr>
          <p:nvPr/>
        </p:nvPicPr>
        <p:blipFill>
          <a:blip r:embed="rId25" cstate="hqprint">
            <a:extLst>
              <a:ext uri="{28A0092B-C50C-407E-A947-70E740481C1C}">
                <a14:useLocalDpi xmlns:a14="http://schemas.microsoft.com/office/drawing/2010/main" val="0"/>
              </a:ext>
              <a:ext uri="{96DAC541-7B7A-43D3-8B79-37D633B846F1}">
                <asvg:svgBlip xmlns:asvg="http://schemas.microsoft.com/office/drawing/2016/SVG/main" xmlns="" r:embed="rId26"/>
              </a:ext>
            </a:extLst>
          </a:blip>
          <a:stretch>
            <a:fillRect/>
          </a:stretch>
        </p:blipFill>
        <p:spPr>
          <a:xfrm>
            <a:off x="1833208" y="3353123"/>
            <a:ext cx="756000" cy="247155"/>
          </a:xfrm>
          <a:prstGeom prst="rect">
            <a:avLst/>
          </a:prstGeom>
        </p:spPr>
      </p:pic>
      <p:pic>
        <p:nvPicPr>
          <p:cNvPr id="46" name="Picture 6">
            <a:extLst>
              <a:ext uri="{FF2B5EF4-FFF2-40B4-BE49-F238E27FC236}">
                <a16:creationId xmlns:a16="http://schemas.microsoft.com/office/drawing/2014/main" id="{88359E89-FC9A-4A2B-BBE7-5FB4CA0DDB72}"/>
              </a:ext>
            </a:extLst>
          </p:cNvPr>
          <p:cNvPicPr>
            <a:picLocks noChangeAspect="1" noChangeArrowheads="1"/>
          </p:cNvPicPr>
          <p:nvPr/>
        </p:nvPicPr>
        <p:blipFill>
          <a:blip r:embed="rId27" cstate="print">
            <a:extLst>
              <a:ext uri="{28A0092B-C50C-407E-A947-70E740481C1C}">
                <a14:useLocalDpi xmlns:a14="http://schemas.microsoft.com/office/drawing/2010/main" val="0"/>
              </a:ext>
            </a:extLst>
          </a:blip>
          <a:srcRect/>
          <a:stretch>
            <a:fillRect/>
          </a:stretch>
        </p:blipFill>
        <p:spPr bwMode="auto">
          <a:xfrm>
            <a:off x="7831974" y="5212794"/>
            <a:ext cx="650318" cy="4663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586375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28E2D24-FA41-4334-84F2-541E3CC413BF}"/>
              </a:ext>
            </a:extLst>
          </p:cNvPr>
          <p:cNvSpPr>
            <a:spLocks noGrp="1"/>
          </p:cNvSpPr>
          <p:nvPr>
            <p:ph type="sldNum" sz="quarter" idx="12"/>
          </p:nvPr>
        </p:nvSpPr>
        <p:spPr>
          <a:xfrm>
            <a:off x="6457950" y="6356351"/>
            <a:ext cx="2057400" cy="365125"/>
          </a:xfrm>
        </p:spPr>
        <p:txBody>
          <a:bodyPr/>
          <a:lstStyle/>
          <a:p>
            <a:fld id="{7C83FB0B-7C98-4672-A831-463C25202BE8}" type="slidenum">
              <a:rPr lang="en-GB" smtClean="0"/>
              <a:t>6</a:t>
            </a:fld>
            <a:endParaRPr lang="en-GB"/>
          </a:p>
        </p:txBody>
      </p:sp>
      <p:pic>
        <p:nvPicPr>
          <p:cNvPr id="9" name="Picture 8">
            <a:extLst>
              <a:ext uri="{FF2B5EF4-FFF2-40B4-BE49-F238E27FC236}">
                <a16:creationId xmlns:a16="http://schemas.microsoft.com/office/drawing/2014/main" id="{ACEFFBC9-DFDF-4C00-AEA2-9EB4EA1A94BD}"/>
              </a:ext>
            </a:extLst>
          </p:cNvPr>
          <p:cNvPicPr>
            <a:picLocks noChangeAspect="1"/>
          </p:cNvPicPr>
          <p:nvPr/>
        </p:nvPicPr>
        <p:blipFill rotWithShape="1">
          <a:blip r:embed="rId2"/>
          <a:srcRect t="5860" b="9193"/>
          <a:stretch/>
        </p:blipFill>
        <p:spPr>
          <a:xfrm>
            <a:off x="2907602" y="45875"/>
            <a:ext cx="3687011" cy="1044000"/>
          </a:xfrm>
          <a:prstGeom prst="rect">
            <a:avLst/>
          </a:prstGeom>
        </p:spPr>
      </p:pic>
      <p:pic>
        <p:nvPicPr>
          <p:cNvPr id="10" name="Picture 2">
            <a:extLst>
              <a:ext uri="{FF2B5EF4-FFF2-40B4-BE49-F238E27FC236}">
                <a16:creationId xmlns:a16="http://schemas.microsoft.com/office/drawing/2014/main" id="{6C3BF7C0-850F-46F8-AC6B-F2C5D276F32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7160" y="71201"/>
            <a:ext cx="2148752" cy="3019869"/>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7" name="Picture 6">
            <a:extLst>
              <a:ext uri="{FF2B5EF4-FFF2-40B4-BE49-F238E27FC236}">
                <a16:creationId xmlns:a16="http://schemas.microsoft.com/office/drawing/2014/main" id="{181FC4F6-B018-4FA5-B9F6-FE88BD99F607}"/>
              </a:ext>
            </a:extLst>
          </p:cNvPr>
          <p:cNvPicPr>
            <a:picLocks noChangeAspect="1"/>
          </p:cNvPicPr>
          <p:nvPr/>
        </p:nvPicPr>
        <p:blipFill>
          <a:blip r:embed="rId4"/>
          <a:stretch>
            <a:fillRect/>
          </a:stretch>
        </p:blipFill>
        <p:spPr>
          <a:xfrm>
            <a:off x="240663" y="4037910"/>
            <a:ext cx="3781425" cy="2413835"/>
          </a:xfrm>
          <a:prstGeom prst="rect">
            <a:avLst/>
          </a:prstGeom>
        </p:spPr>
      </p:pic>
      <p:pic>
        <p:nvPicPr>
          <p:cNvPr id="8" name="Picture 7">
            <a:extLst>
              <a:ext uri="{FF2B5EF4-FFF2-40B4-BE49-F238E27FC236}">
                <a16:creationId xmlns:a16="http://schemas.microsoft.com/office/drawing/2014/main" id="{9485051F-15B0-4200-B89D-DAFC865F14E9}"/>
              </a:ext>
            </a:extLst>
          </p:cNvPr>
          <p:cNvPicPr>
            <a:picLocks noChangeAspect="1"/>
          </p:cNvPicPr>
          <p:nvPr/>
        </p:nvPicPr>
        <p:blipFill>
          <a:blip r:embed="rId5"/>
          <a:stretch>
            <a:fillRect/>
          </a:stretch>
        </p:blipFill>
        <p:spPr>
          <a:xfrm>
            <a:off x="4462609" y="4245053"/>
            <a:ext cx="3748137" cy="2293860"/>
          </a:xfrm>
          <a:prstGeom prst="rect">
            <a:avLst/>
          </a:prstGeom>
        </p:spPr>
      </p:pic>
      <p:pic>
        <p:nvPicPr>
          <p:cNvPr id="3" name="Picture 2">
            <a:extLst>
              <a:ext uri="{FF2B5EF4-FFF2-40B4-BE49-F238E27FC236}">
                <a16:creationId xmlns:a16="http://schemas.microsoft.com/office/drawing/2014/main" id="{74F63180-C1CA-4865-90DA-688EE039307F}"/>
              </a:ext>
            </a:extLst>
          </p:cNvPr>
          <p:cNvPicPr>
            <a:picLocks noChangeAspect="1"/>
          </p:cNvPicPr>
          <p:nvPr/>
        </p:nvPicPr>
        <p:blipFill>
          <a:blip r:embed="rId6"/>
          <a:stretch>
            <a:fillRect/>
          </a:stretch>
        </p:blipFill>
        <p:spPr>
          <a:xfrm>
            <a:off x="2727561" y="1288424"/>
            <a:ext cx="3867052" cy="2875694"/>
          </a:xfrm>
          <a:prstGeom prst="rect">
            <a:avLst/>
          </a:prstGeom>
        </p:spPr>
      </p:pic>
    </p:spTree>
    <p:extLst>
      <p:ext uri="{BB962C8B-B14F-4D97-AF65-F5344CB8AC3E}">
        <p14:creationId xmlns:p14="http://schemas.microsoft.com/office/powerpoint/2010/main" val="27878471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82693"/>
            <a:ext cx="7886700" cy="596687"/>
          </a:xfrm>
        </p:spPr>
        <p:txBody>
          <a:bodyPr>
            <a:normAutofit/>
          </a:bodyPr>
          <a:lstStyle/>
          <a:p>
            <a:r>
              <a:rPr lang="sv-SE" sz="3600" dirty="0">
                <a:solidFill>
                  <a:srgbClr val="0FB9A5"/>
                </a:solidFill>
                <a:latin typeface="+mj-lt"/>
              </a:rPr>
              <a:t>Quantifiable Vision Targets in short</a:t>
            </a:r>
            <a:endParaRPr lang="en-GB" sz="3600" dirty="0">
              <a:solidFill>
                <a:srgbClr val="0FB9A5"/>
              </a:solidFill>
              <a:latin typeface="+mj-lt"/>
            </a:endParaRPr>
          </a:p>
        </p:txBody>
      </p:sp>
      <p:sp>
        <p:nvSpPr>
          <p:cNvPr id="3" name="Content Placeholder 2"/>
          <p:cNvSpPr>
            <a:spLocks noGrp="1"/>
          </p:cNvSpPr>
          <p:nvPr>
            <p:ph idx="1"/>
          </p:nvPr>
        </p:nvSpPr>
        <p:spPr>
          <a:xfrm>
            <a:off x="628650" y="1447014"/>
            <a:ext cx="7886700" cy="4729949"/>
          </a:xfrm>
        </p:spPr>
        <p:txBody>
          <a:bodyPr>
            <a:normAutofit/>
          </a:bodyPr>
          <a:lstStyle/>
          <a:p>
            <a:pPr>
              <a:spcBef>
                <a:spcPts val="2400"/>
              </a:spcBef>
            </a:pPr>
            <a:r>
              <a:rPr lang="en-GB" sz="2000" dirty="0"/>
              <a:t>VT 2. “30% more forest biomass out of forests by 2040”</a:t>
            </a:r>
          </a:p>
          <a:p>
            <a:pPr>
              <a:spcBef>
                <a:spcPts val="2400"/>
              </a:spcBef>
            </a:pPr>
            <a:r>
              <a:rPr lang="en-GB" sz="2000" dirty="0"/>
              <a:t>VT 3. “90% recovery + 70% recycling rates by 2040”</a:t>
            </a:r>
          </a:p>
          <a:p>
            <a:pPr>
              <a:spcBef>
                <a:spcPts val="2400"/>
              </a:spcBef>
            </a:pPr>
            <a:r>
              <a:rPr lang="en-GB" sz="2000" dirty="0"/>
              <a:t>VT 4. “Increase tenfold the added value from non-wood forest products and services (e.g. forest tourism)” </a:t>
            </a:r>
          </a:p>
          <a:p>
            <a:pPr>
              <a:spcBef>
                <a:spcPts val="2400"/>
              </a:spcBef>
            </a:pPr>
            <a:r>
              <a:rPr lang="en-GB" sz="2000" dirty="0"/>
              <a:t>VT 8. “Tripling of value from wood-based construction from 2015-2040 (reaching 200 billion Euro)”</a:t>
            </a:r>
          </a:p>
          <a:p>
            <a:pPr>
              <a:spcBef>
                <a:spcPts val="2400"/>
              </a:spcBef>
            </a:pPr>
            <a:r>
              <a:rPr lang="en-GB" sz="2000" dirty="0"/>
              <a:t>VT 9. “On good way to reduce carbon footprint with 80% until 2050 (CEPI 2050)” </a:t>
            </a:r>
          </a:p>
          <a:p>
            <a:pPr>
              <a:spcBef>
                <a:spcPts val="2400"/>
              </a:spcBef>
            </a:pPr>
            <a:r>
              <a:rPr lang="en-GB" sz="2000" dirty="0"/>
              <a:t>VT 10. “Electricity + biofuels from EU forest-based sector equivalent to 100 million oil barrels per year”</a:t>
            </a:r>
          </a:p>
          <a:p>
            <a:pPr>
              <a:spcBef>
                <a:spcPts val="2400"/>
              </a:spcBef>
            </a:pPr>
            <a:endParaRPr lang="en-GB" sz="2000" dirty="0"/>
          </a:p>
        </p:txBody>
      </p:sp>
    </p:spTree>
    <p:extLst>
      <p:ext uri="{BB962C8B-B14F-4D97-AF65-F5344CB8AC3E}">
        <p14:creationId xmlns:p14="http://schemas.microsoft.com/office/powerpoint/2010/main" val="15105291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1131216" y="1591726"/>
            <a:ext cx="7748833" cy="926590"/>
          </a:xfrm>
        </p:spPr>
        <p:txBody>
          <a:bodyPr>
            <a:normAutofit/>
          </a:bodyPr>
          <a:lstStyle/>
          <a:p>
            <a:r>
              <a:rPr lang="en-GB" altLang="en-US" sz="2000" dirty="0">
                <a:solidFill>
                  <a:srgbClr val="0FB9A5"/>
                </a:solidFill>
              </a:rPr>
              <a:t>VT 2 : </a:t>
            </a:r>
            <a:r>
              <a:rPr lang="en-GB" sz="2000" dirty="0">
                <a:solidFill>
                  <a:srgbClr val="0FB9A5"/>
                </a:solidFill>
              </a:rPr>
              <a:t>Increased, sustainable wood production and mobilization</a:t>
            </a:r>
            <a:endParaRPr lang="en-GB" altLang="en-US" sz="2000" dirty="0">
              <a:solidFill>
                <a:srgbClr val="0FB9A5"/>
              </a:solidFill>
            </a:endParaRPr>
          </a:p>
        </p:txBody>
      </p:sp>
      <p:sp>
        <p:nvSpPr>
          <p:cNvPr id="14339" name="Content Placeholder 2"/>
          <p:cNvSpPr>
            <a:spLocks noGrp="1"/>
          </p:cNvSpPr>
          <p:nvPr>
            <p:ph idx="1"/>
          </p:nvPr>
        </p:nvSpPr>
        <p:spPr>
          <a:xfrm>
            <a:off x="900113" y="2293855"/>
            <a:ext cx="7435850" cy="3992563"/>
          </a:xfrm>
        </p:spPr>
        <p:txBody>
          <a:bodyPr/>
          <a:lstStyle/>
          <a:p>
            <a:pPr>
              <a:lnSpc>
                <a:spcPct val="150000"/>
              </a:lnSpc>
            </a:pPr>
            <a:r>
              <a:rPr lang="en-GB" altLang="en-US" sz="2400" dirty="0"/>
              <a:t>“</a:t>
            </a:r>
            <a:r>
              <a:rPr lang="en-GB" dirty="0"/>
              <a:t>Forest growth is increasing, leading to increased CO2 sequestration. Management practices are being further optimized for even higher productivity and stand quality. The creation of climate change-resilient and stress-tolerant forests is particularly important.</a:t>
            </a:r>
            <a:br>
              <a:rPr lang="en-GB" dirty="0"/>
            </a:br>
            <a:r>
              <a:rPr lang="en-GB" dirty="0"/>
              <a:t>Research, innovation and careful, long-term forest management have increased harvesting possibilities ﻿in Europe by 30 per cent, between now and 2040.</a:t>
            </a:r>
            <a:r>
              <a:rPr lang="en-GB" altLang="en-US" sz="2400" dirty="0"/>
              <a:t>“</a:t>
            </a:r>
          </a:p>
          <a:p>
            <a:endParaRPr lang="en-GB" altLang="en-US" dirty="0"/>
          </a:p>
        </p:txBody>
      </p:sp>
      <p:pic>
        <p:nvPicPr>
          <p:cNvPr id="4"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680" y="128521"/>
            <a:ext cx="1567164" cy="1542022"/>
          </a:xfrm>
          <a:prstGeom prst="ellipse">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descr="C:\Documents and Settings\Johan\Mina dokument\FTP\Communication\Presentation material\Pictures\LOGO 2007 600 dpi[1].tif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59613" y="6162675"/>
            <a:ext cx="2084387"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a:extLst>
              <a:ext uri="{FF2B5EF4-FFF2-40B4-BE49-F238E27FC236}">
                <a16:creationId xmlns:a16="http://schemas.microsoft.com/office/drawing/2014/main" id="{CA82BD1C-025F-4FFD-AD34-F1CDDD8DBF7E}"/>
              </a:ext>
            </a:extLst>
          </p:cNvPr>
          <p:cNvSpPr txBox="1">
            <a:spLocks/>
          </p:cNvSpPr>
          <p:nvPr/>
        </p:nvSpPr>
        <p:spPr>
          <a:xfrm>
            <a:off x="1603844" y="180251"/>
            <a:ext cx="7435850" cy="839893"/>
          </a:xfrm>
          <a:prstGeom prst="rect">
            <a:avLst/>
          </a:prstGeom>
          <a:solidFill>
            <a:srgbClr val="FFFFFF"/>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600" dirty="0">
                <a:solidFill>
                  <a:srgbClr val="0FB9A5"/>
                </a:solidFill>
              </a:rPr>
              <a:t>Vision Targets defining our ambition </a:t>
            </a:r>
            <a:endParaRPr lang="en-GB" sz="3600" b="1" dirty="0">
              <a:solidFill>
                <a:srgbClr val="0FB9A5"/>
              </a:solidFill>
            </a:endParaRPr>
          </a:p>
        </p:txBody>
      </p:sp>
    </p:spTree>
    <p:extLst>
      <p:ext uri="{BB962C8B-B14F-4D97-AF65-F5344CB8AC3E}">
        <p14:creationId xmlns:p14="http://schemas.microsoft.com/office/powerpoint/2010/main" val="4767513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09340"/>
            <a:ext cx="7886700" cy="846462"/>
          </a:xfrm>
        </p:spPr>
        <p:txBody>
          <a:bodyPr>
            <a:noAutofit/>
          </a:bodyPr>
          <a:lstStyle/>
          <a:p>
            <a:r>
              <a:rPr lang="sv-SE" sz="3600" dirty="0" err="1">
                <a:solidFill>
                  <a:srgbClr val="0FB9A5"/>
                </a:solidFill>
                <a:latin typeface="+mj-lt"/>
              </a:rPr>
              <a:t>Reaching</a:t>
            </a:r>
            <a:r>
              <a:rPr lang="sv-SE" sz="3600" dirty="0">
                <a:solidFill>
                  <a:srgbClr val="0FB9A5"/>
                </a:solidFill>
                <a:latin typeface="+mj-lt"/>
              </a:rPr>
              <a:t> VT2: </a:t>
            </a:r>
            <a:r>
              <a:rPr lang="sv-SE" sz="3600" dirty="0" err="1">
                <a:solidFill>
                  <a:srgbClr val="0FB9A5"/>
                </a:solidFill>
                <a:latin typeface="+mj-lt"/>
              </a:rPr>
              <a:t>Value</a:t>
            </a:r>
            <a:r>
              <a:rPr lang="sv-SE" sz="3600" dirty="0">
                <a:solidFill>
                  <a:srgbClr val="0FB9A5"/>
                </a:solidFill>
                <a:latin typeface="+mj-lt"/>
              </a:rPr>
              <a:t> to the EU </a:t>
            </a:r>
            <a:r>
              <a:rPr lang="sv-SE" sz="3600" dirty="0" err="1">
                <a:solidFill>
                  <a:srgbClr val="0FB9A5"/>
                </a:solidFill>
                <a:latin typeface="+mj-lt"/>
              </a:rPr>
              <a:t>economy</a:t>
            </a:r>
            <a:endParaRPr lang="en-GB" sz="3600" dirty="0">
              <a:solidFill>
                <a:srgbClr val="0FB9A5"/>
              </a:solidFill>
              <a:latin typeface="+mj-lt"/>
            </a:endParaRPr>
          </a:p>
        </p:txBody>
      </p:sp>
      <p:sp>
        <p:nvSpPr>
          <p:cNvPr id="3" name="Content Placeholder 2"/>
          <p:cNvSpPr>
            <a:spLocks noGrp="1"/>
          </p:cNvSpPr>
          <p:nvPr>
            <p:ph idx="1"/>
          </p:nvPr>
        </p:nvSpPr>
        <p:spPr>
          <a:xfrm>
            <a:off x="446856" y="4214586"/>
            <a:ext cx="8229600" cy="1494503"/>
          </a:xfrm>
        </p:spPr>
        <p:txBody>
          <a:bodyPr>
            <a:noAutofit/>
          </a:bodyPr>
          <a:lstStyle/>
          <a:p>
            <a:pPr marL="0" indent="0">
              <a:buNone/>
            </a:pPr>
            <a:r>
              <a:rPr lang="sv-SE" sz="2000" dirty="0"/>
              <a:t>If </a:t>
            </a:r>
            <a:r>
              <a:rPr lang="sv-SE" sz="2000" dirty="0" err="1"/>
              <a:t>utilised</a:t>
            </a:r>
            <a:r>
              <a:rPr lang="sv-SE" sz="2000" dirty="0"/>
              <a:t> by the </a:t>
            </a:r>
            <a:r>
              <a:rPr lang="sv-SE" sz="2000" dirty="0" err="1"/>
              <a:t>forest-based</a:t>
            </a:r>
            <a:r>
              <a:rPr lang="sv-SE" sz="2000" dirty="0"/>
              <a:t> </a:t>
            </a:r>
            <a:r>
              <a:rPr lang="sv-SE" sz="2000" dirty="0" err="1"/>
              <a:t>industries</a:t>
            </a:r>
            <a:r>
              <a:rPr lang="sv-SE" sz="2000" dirty="0"/>
              <a:t> as </a:t>
            </a:r>
            <a:r>
              <a:rPr lang="sv-SE" sz="2000" dirty="0" err="1"/>
              <a:t>efficient</a:t>
            </a:r>
            <a:r>
              <a:rPr lang="sv-SE" sz="2000" dirty="0"/>
              <a:t> as </a:t>
            </a:r>
            <a:r>
              <a:rPr lang="sv-SE" sz="2000" dirty="0" err="1"/>
              <a:t>today</a:t>
            </a:r>
            <a:r>
              <a:rPr lang="sv-SE" sz="2000" dirty="0"/>
              <a:t>:</a:t>
            </a:r>
          </a:p>
          <a:p>
            <a:pPr marL="0" indent="0">
              <a:buNone/>
            </a:pPr>
            <a:r>
              <a:rPr lang="sv-SE" sz="2000" b="1" dirty="0"/>
              <a:t>+75 bn Euro in value</a:t>
            </a:r>
          </a:p>
        </p:txBody>
      </p:sp>
      <p:pic>
        <p:nvPicPr>
          <p:cNvPr id="4" name="Picture 2" descr="C:\Documents and Settings\Johan\Mina dokument\FTP\Communication\Presentation material\Pictures\LOGO 2007 600 dpi[1].tif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59613" y="6162675"/>
            <a:ext cx="2084387"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2"/>
          <p:cNvSpPr txBox="1">
            <a:spLocks/>
          </p:cNvSpPr>
          <p:nvPr/>
        </p:nvSpPr>
        <p:spPr>
          <a:xfrm>
            <a:off x="457200" y="1356966"/>
            <a:ext cx="8229600" cy="121575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sv-SE" sz="2400" dirty="0"/>
              <a:t>+120 Million m3 timber harvested each year</a:t>
            </a:r>
          </a:p>
          <a:p>
            <a:pPr marL="0" indent="0">
              <a:buFont typeface="Arial" pitchFamily="34" charset="0"/>
              <a:buNone/>
            </a:pPr>
            <a:r>
              <a:rPr lang="sv-SE" sz="2400" dirty="0"/>
              <a:t>Ca + 5 bn Euro value for </a:t>
            </a:r>
            <a:r>
              <a:rPr lang="sv-SE" sz="2400" dirty="0" err="1"/>
              <a:t>forest</a:t>
            </a:r>
            <a:r>
              <a:rPr lang="sv-SE" sz="2400" dirty="0"/>
              <a:t> </a:t>
            </a:r>
            <a:r>
              <a:rPr lang="sv-SE" sz="2400" dirty="0" err="1"/>
              <a:t>owners</a:t>
            </a:r>
            <a:endParaRPr lang="sv-SE" sz="2400" dirty="0"/>
          </a:p>
        </p:txBody>
      </p:sp>
      <p:sp>
        <p:nvSpPr>
          <p:cNvPr id="7" name="Content Placeholder 2"/>
          <p:cNvSpPr txBox="1">
            <a:spLocks/>
          </p:cNvSpPr>
          <p:nvPr/>
        </p:nvSpPr>
        <p:spPr>
          <a:xfrm>
            <a:off x="467544" y="2564904"/>
            <a:ext cx="8229600" cy="179804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sv-SE" sz="2400" dirty="0"/>
              <a:t>Or </a:t>
            </a:r>
            <a:r>
              <a:rPr lang="sv-SE" sz="2400" dirty="0" err="1"/>
              <a:t>alternatively</a:t>
            </a:r>
            <a:r>
              <a:rPr lang="sv-SE" sz="2400" dirty="0"/>
              <a:t>:</a:t>
            </a:r>
          </a:p>
          <a:p>
            <a:pPr marL="0" indent="0">
              <a:buFont typeface="Arial" pitchFamily="34" charset="0"/>
              <a:buNone/>
            </a:pPr>
            <a:r>
              <a:rPr lang="sv-SE" sz="2000" dirty="0"/>
              <a:t>+ 24 Mtoe = 20 days of EU:s total petroleum products consumption</a:t>
            </a:r>
          </a:p>
          <a:p>
            <a:pPr marL="0" indent="0">
              <a:buFont typeface="Arial" pitchFamily="34" charset="0"/>
              <a:buNone/>
            </a:pPr>
            <a:r>
              <a:rPr lang="sv-SE" sz="2000" dirty="0"/>
              <a:t>+ ca 20 bn Euro value</a:t>
            </a:r>
          </a:p>
        </p:txBody>
      </p:sp>
    </p:spTree>
    <p:extLst>
      <p:ext uri="{BB962C8B-B14F-4D97-AF65-F5344CB8AC3E}">
        <p14:creationId xmlns:p14="http://schemas.microsoft.com/office/powerpoint/2010/main" val="3948910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7" grpId="0"/>
    </p:bldLst>
  </p:timing>
</p:sld>
</file>

<file path=ppt/theme/theme1.xml><?xml version="1.0" encoding="utf-8"?>
<a:theme xmlns:a="http://schemas.openxmlformats.org/drawingml/2006/main" name="Item 4. FTP Board Strategic Discussion">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Item 4. FTP Board Strategic Discussion</Template>
  <TotalTime>21208</TotalTime>
  <Words>949</Words>
  <Application>Microsoft Office PowerPoint</Application>
  <PresentationFormat>On-screen Show (4:3)</PresentationFormat>
  <Paragraphs>131</Paragraphs>
  <Slides>17</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MS PGothic</vt:lpstr>
      <vt:lpstr>Arial</vt:lpstr>
      <vt:lpstr>Calibri</vt:lpstr>
      <vt:lpstr>Calibri Light</vt:lpstr>
      <vt:lpstr>Cambria</vt:lpstr>
      <vt:lpstr>Open Sans</vt:lpstr>
      <vt:lpstr>Open Sans Light</vt:lpstr>
      <vt:lpstr>Item 4. FTP Board Strategic Discussion</vt:lpstr>
      <vt:lpstr>Vision 2040 of the forest-based sector  Johan Elvnert, Managing Director, FTP</vt:lpstr>
      <vt:lpstr>PowerPoint Presentation</vt:lpstr>
      <vt:lpstr>The next EU R&amp;I budget under preparation</vt:lpstr>
      <vt:lpstr>Many goals, visions, political targets…</vt:lpstr>
      <vt:lpstr>PowerPoint Presentation</vt:lpstr>
      <vt:lpstr>PowerPoint Presentation</vt:lpstr>
      <vt:lpstr>Quantifiable Vision Targets in short</vt:lpstr>
      <vt:lpstr>VT 2 : Increased, sustainable wood production and mobilization</vt:lpstr>
      <vt:lpstr>Reaching VT2: Value to the EU economy</vt:lpstr>
      <vt:lpstr>From Vision to Implementation</vt:lpstr>
      <vt:lpstr>Structure of the new SIRA  (Vision Targets – Challenges – Research Activities)</vt:lpstr>
      <vt:lpstr>PowerPoint Presentation</vt:lpstr>
      <vt:lpstr>Examples of earlier strategic FTP initiatives</vt:lpstr>
      <vt:lpstr>PowerPoint Presentation</vt:lpstr>
      <vt:lpstr>Save the date for the new SIRA 2030 launch!</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Johan</dc:creator>
  <cp:lastModifiedBy>DE SMET Marc (AGRI)</cp:lastModifiedBy>
  <cp:revision>159</cp:revision>
  <cp:lastPrinted>2017-09-20T13:10:24Z</cp:lastPrinted>
  <dcterms:created xsi:type="dcterms:W3CDTF">2017-11-17T12:26:29Z</dcterms:created>
  <dcterms:modified xsi:type="dcterms:W3CDTF">2019-07-09T08:29:21Z</dcterms:modified>
</cp:coreProperties>
</file>