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57" r:id="rId3"/>
    <p:sldId id="285" r:id="rId4"/>
    <p:sldId id="260" r:id="rId5"/>
    <p:sldId id="273" r:id="rId6"/>
    <p:sldId id="274" r:id="rId7"/>
    <p:sldId id="266" r:id="rId8"/>
    <p:sldId id="278" r:id="rId9"/>
    <p:sldId id="276" r:id="rId10"/>
    <p:sldId id="277" r:id="rId11"/>
    <p:sldId id="279" r:id="rId12"/>
    <p:sldId id="280" r:id="rId13"/>
    <p:sldId id="282" r:id="rId14"/>
    <p:sldId id="281" r:id="rId15"/>
    <p:sldId id="284" r:id="rId16"/>
    <p:sldId id="283" r:id="rId17"/>
    <p:sldId id="270" r:id="rId18"/>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
          <a:latin typeface="Calibri"/>
          <a:ea typeface="Calibri"/>
          <a:cs typeface="Calibri"/>
        </a:font>
        <a:srgbClr val="000000"/>
      </a:tcTxStyle>
      <a:tcStyle>
        <a:tcBdr>
          <a:left>
            <a:ln w="12700" cap="flat">
              <a:solidFill>
                <a:srgbClr val="BBE0E3"/>
              </a:solidFill>
              <a:prstDash val="solid"/>
              <a:round/>
            </a:ln>
          </a:left>
          <a:right>
            <a:ln w="12700" cap="flat">
              <a:solidFill>
                <a:srgbClr val="BBE0E3"/>
              </a:solidFill>
              <a:prstDash val="solid"/>
              <a:round/>
            </a:ln>
          </a:right>
          <a:top>
            <a:ln w="12700" cap="flat">
              <a:solidFill>
                <a:srgbClr val="BBE0E3"/>
              </a:solidFill>
              <a:prstDash val="solid"/>
              <a:round/>
            </a:ln>
          </a:top>
          <a:bottom>
            <a:ln w="12700" cap="flat">
              <a:solidFill>
                <a:srgbClr val="BBE0E3"/>
              </a:solidFill>
              <a:prstDash val="solid"/>
              <a:round/>
            </a:ln>
          </a:bottom>
          <a:insideH>
            <a:ln w="12700" cap="flat">
              <a:solidFill>
                <a:srgbClr val="BBE0E3"/>
              </a:solidFill>
              <a:prstDash val="solid"/>
              <a:round/>
            </a:ln>
          </a:insideH>
          <a:insideV>
            <a:ln w="12700" cap="flat">
              <a:solidFill>
                <a:srgbClr val="BBE0E3"/>
              </a:solidFill>
              <a:prstDash val="solid"/>
              <a:round/>
            </a:ln>
          </a:insideV>
        </a:tcBdr>
        <a:fill>
          <a:solidFill>
            <a:srgbClr val="E7F3F4"/>
          </a:solidFill>
        </a:fill>
      </a:tcStyle>
    </a:wholeTbl>
    <a:band2H>
      <a:tcTxStyle/>
      <a:tcStyle>
        <a:tcBdr/>
        <a:fill>
          <a:solidFill>
            <a:srgbClr val="F3F9FA"/>
          </a:solidFill>
        </a:fill>
      </a:tcStyle>
    </a:band2H>
    <a:firstCol>
      <a:tcTxStyle b="on" i="off">
        <a:font>
          <a:latin typeface="Calibri"/>
          <a:ea typeface="Calibri"/>
          <a:cs typeface="Calibri"/>
        </a:font>
        <a:srgbClr val="000000"/>
      </a:tcTxStyle>
      <a:tcStyle>
        <a:tcBdr>
          <a:left>
            <a:ln w="12700" cap="flat">
              <a:solidFill>
                <a:srgbClr val="BBE0E3"/>
              </a:solidFill>
              <a:prstDash val="solid"/>
              <a:round/>
            </a:ln>
          </a:left>
          <a:right>
            <a:ln w="12700" cap="flat">
              <a:solidFill>
                <a:srgbClr val="BBE0E3"/>
              </a:solidFill>
              <a:prstDash val="solid"/>
              <a:round/>
            </a:ln>
          </a:right>
          <a:top>
            <a:ln w="12700" cap="flat">
              <a:solidFill>
                <a:srgbClr val="BBE0E3"/>
              </a:solidFill>
              <a:prstDash val="solid"/>
              <a:round/>
            </a:ln>
          </a:top>
          <a:bottom>
            <a:ln w="12700" cap="flat">
              <a:solidFill>
                <a:srgbClr val="BBE0E3"/>
              </a:solidFill>
              <a:prstDash val="solid"/>
              <a:round/>
            </a:ln>
          </a:bottom>
          <a:insideH>
            <a:ln w="12700" cap="flat">
              <a:solidFill>
                <a:srgbClr val="BBE0E3"/>
              </a:solidFill>
              <a:prstDash val="solid"/>
              <a:round/>
            </a:ln>
          </a:insideH>
          <a:insideV>
            <a:ln w="12700" cap="flat">
              <a:solidFill>
                <a:srgbClr val="BBE0E3"/>
              </a:solidFill>
              <a:prstDash val="solid"/>
              <a:round/>
            </a:ln>
          </a:insideV>
        </a:tcBdr>
        <a:fill>
          <a:solidFill>
            <a:srgbClr val="E7F3F4"/>
          </a:solidFill>
        </a:fill>
      </a:tcStyle>
    </a:firstCol>
    <a:lastRow>
      <a:tcTxStyle b="on" i="off">
        <a:font>
          <a:latin typeface="Calibri"/>
          <a:ea typeface="Calibri"/>
          <a:cs typeface="Calibri"/>
        </a:font>
        <a:srgbClr val="000000"/>
      </a:tcTxStyle>
      <a:tcStyle>
        <a:tcBdr>
          <a:left>
            <a:ln w="12700" cap="flat">
              <a:solidFill>
                <a:srgbClr val="BBE0E3"/>
              </a:solidFill>
              <a:prstDash val="solid"/>
              <a:round/>
            </a:ln>
          </a:left>
          <a:right>
            <a:ln w="12700" cap="flat">
              <a:solidFill>
                <a:srgbClr val="BBE0E3"/>
              </a:solidFill>
              <a:prstDash val="solid"/>
              <a:round/>
            </a:ln>
          </a:right>
          <a:top>
            <a:ln w="25400" cap="flat">
              <a:solidFill>
                <a:srgbClr val="BBE0E3"/>
              </a:solidFill>
              <a:prstDash val="solid"/>
              <a:round/>
            </a:ln>
          </a:top>
          <a:bottom>
            <a:ln w="12700" cap="flat">
              <a:solidFill>
                <a:srgbClr val="BBE0E3"/>
              </a:solidFill>
              <a:prstDash val="solid"/>
              <a:round/>
            </a:ln>
          </a:bottom>
          <a:insideH>
            <a:ln w="12700" cap="flat">
              <a:solidFill>
                <a:srgbClr val="BBE0E3"/>
              </a:solidFill>
              <a:prstDash val="solid"/>
              <a:round/>
            </a:ln>
          </a:insideH>
          <a:insideV>
            <a:ln w="12700" cap="flat">
              <a:solidFill>
                <a:srgbClr val="BBE0E3"/>
              </a:solidFill>
              <a:prstDash val="solid"/>
              <a:round/>
            </a:ln>
          </a:insideV>
        </a:tcBdr>
        <a:fill>
          <a:solidFill>
            <a:srgbClr val="F3F9FA"/>
          </a:solidFill>
        </a:fill>
      </a:tcStyle>
    </a:lastRow>
    <a:firstRow>
      <a:tcTxStyle b="on" i="off">
        <a:font>
          <a:latin typeface="Calibri"/>
          <a:ea typeface="Calibri"/>
          <a:cs typeface="Calibri"/>
        </a:font>
        <a:srgbClr val="000000"/>
      </a:tcTxStyle>
      <a:tcStyle>
        <a:tcBdr>
          <a:left>
            <a:ln w="12700" cap="flat">
              <a:solidFill>
                <a:srgbClr val="BBE0E3"/>
              </a:solidFill>
              <a:prstDash val="solid"/>
              <a:round/>
            </a:ln>
          </a:left>
          <a:right>
            <a:ln w="12700" cap="flat">
              <a:solidFill>
                <a:srgbClr val="BBE0E3"/>
              </a:solidFill>
              <a:prstDash val="solid"/>
              <a:round/>
            </a:ln>
          </a:right>
          <a:top>
            <a:ln w="12700" cap="flat">
              <a:solidFill>
                <a:srgbClr val="BBE0E3"/>
              </a:solidFill>
              <a:prstDash val="solid"/>
              <a:round/>
            </a:ln>
          </a:top>
          <a:bottom>
            <a:ln w="12700" cap="flat">
              <a:solidFill>
                <a:srgbClr val="BBE0E3"/>
              </a:solidFill>
              <a:prstDash val="solid"/>
              <a:round/>
            </a:ln>
          </a:bottom>
          <a:insideH>
            <a:ln w="12700" cap="flat">
              <a:solidFill>
                <a:srgbClr val="BBE0E3"/>
              </a:solidFill>
              <a:prstDash val="solid"/>
              <a:round/>
            </a:ln>
          </a:insideH>
          <a:insideV>
            <a:ln w="12700" cap="flat">
              <a:solidFill>
                <a:srgbClr val="BBE0E3"/>
              </a:solidFill>
              <a:prstDash val="solid"/>
              <a:round/>
            </a:ln>
          </a:insideV>
        </a:tcBdr>
        <a:fill>
          <a:solidFill>
            <a:srgbClr val="F3F9FA"/>
          </a:solidFill>
        </a:fill>
      </a:tcStyle>
    </a:firstRow>
  </a:tblStyle>
  <a:tblStyle styleId="{C7B018BB-80A7-4F77-B60F-C8B233D01FF8}" styleName="">
    <a:tblBg/>
    <a:wholeTbl>
      <a:tcTxStyle b="on" i="off">
        <a:font>
          <a:latin typeface="Calibri"/>
          <a:ea typeface="Calibri"/>
          <a:cs typeface="Calibri"/>
        </a:font>
        <a:srgbClr val="535353"/>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E1CC"/>
          </a:solidFill>
        </a:fill>
      </a:tcStyle>
    </a:wholeTbl>
    <a:band2H>
      <a:tcTxStyle/>
      <a:tcStyle>
        <a:tcBdr/>
        <a:fill>
          <a:solidFill>
            <a:srgbClr val="E7F1E7"/>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n" i="off">
        <a:font>
          <a:latin typeface="Calibri"/>
          <a:ea typeface="Calibri"/>
          <a:cs typeface="Calibri"/>
        </a:font>
        <a:srgbClr val="535353"/>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CFCF"/>
          </a:solidFill>
        </a:fill>
      </a:tcStyle>
    </a:wholeTbl>
    <a:band2H>
      <a:tcTxStyle/>
      <a:tcStyle>
        <a:tcBdr/>
        <a:fill>
          <a:solidFill>
            <a:srgbClr val="E9E9E9"/>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53535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53535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535353"/>
          </a:solidFill>
        </a:fill>
      </a:tcStyle>
    </a:firstRow>
  </a:tblStyle>
  <a:tblStyle styleId="{CF821DB8-F4EB-4A41-A1BA-3FCAFE7338EE}" styleName="">
    <a:tblBg/>
    <a:wholeTbl>
      <a:tcTxStyle b="on" i="off">
        <a:font>
          <a:latin typeface="Calibri"/>
          <a:ea typeface="Calibri"/>
          <a:cs typeface="Calibri"/>
        </a:font>
        <a:srgbClr val="535353"/>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5EC"/>
          </a:solidFill>
        </a:fill>
      </a:tcStyle>
    </a:wholeTbl>
    <a:band2H>
      <a:tcTxStyle/>
      <a:tcStyle>
        <a:tcBdr/>
        <a:fill>
          <a:solidFill>
            <a:srgbClr val="E9EBF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n" i="off">
        <a:font>
          <a:latin typeface="Calibri"/>
          <a:ea typeface="Calibri"/>
          <a:cs typeface="Calibri"/>
        </a:font>
        <a:srgbClr val="535353"/>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9E9E9"/>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535353"/>
      </a:tcTxStyle>
      <a:tcStyle>
        <a:tcBdr>
          <a:left>
            <a:ln w="12700" cap="flat">
              <a:noFill/>
              <a:miter lim="400000"/>
            </a:ln>
          </a:left>
          <a:right>
            <a:ln w="12700" cap="flat">
              <a:noFill/>
              <a:miter lim="400000"/>
            </a:ln>
          </a:right>
          <a:top>
            <a:ln w="50800" cap="flat">
              <a:solidFill>
                <a:srgbClr val="535353"/>
              </a:solidFill>
              <a:prstDash val="solid"/>
              <a:round/>
            </a:ln>
          </a:top>
          <a:bottom>
            <a:ln w="25400" cap="flat">
              <a:solidFill>
                <a:srgbClr val="535353"/>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535353"/>
              </a:solidFill>
              <a:prstDash val="solid"/>
              <a:round/>
            </a:ln>
          </a:top>
          <a:bottom>
            <a:ln w="25400" cap="flat">
              <a:solidFill>
                <a:srgbClr val="535353"/>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n" i="off">
        <a:font>
          <a:latin typeface="Calibri"/>
          <a:ea typeface="Calibri"/>
          <a:cs typeface="Calibri"/>
        </a:font>
        <a:srgbClr val="535353"/>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CFCF"/>
          </a:solidFill>
        </a:fill>
      </a:tcStyle>
    </a:wholeTbl>
    <a:band2H>
      <a:tcTxStyle/>
      <a:tcStyle>
        <a:tcBdr/>
        <a:fill>
          <a:solidFill>
            <a:srgbClr val="E9E9E9"/>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53535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53535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53535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2" autoAdjust="0"/>
    <p:restoredTop sz="94686" autoAdjust="0"/>
  </p:normalViewPr>
  <p:slideViewPr>
    <p:cSldViewPr snapToGrid="0">
      <p:cViewPr varScale="1">
        <p:scale>
          <a:sx n="65" d="100"/>
          <a:sy n="65" d="100"/>
        </p:scale>
        <p:origin x="1320" y="3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51" d="100"/>
          <a:sy n="51" d="100"/>
        </p:scale>
        <p:origin x="1892" y="5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2" name="Shape 72"/>
          <p:cNvSpPr>
            <a:spLocks noGrp="1" noRot="1" noChangeAspect="1"/>
          </p:cNvSpPr>
          <p:nvPr>
            <p:ph type="sldImg"/>
          </p:nvPr>
        </p:nvSpPr>
        <p:spPr>
          <a:xfrm>
            <a:off x="1143000" y="685800"/>
            <a:ext cx="4572000" cy="3429000"/>
          </a:xfrm>
          <a:prstGeom prst="rect">
            <a:avLst/>
          </a:prstGeom>
        </p:spPr>
        <p:txBody>
          <a:bodyPr/>
          <a:lstStyle/>
          <a:p>
            <a:endParaRPr/>
          </a:p>
        </p:txBody>
      </p:sp>
      <p:sp>
        <p:nvSpPr>
          <p:cNvPr id="73" name="Shape 7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156898719"/>
      </p:ext>
    </p:extLst>
  </p:cSld>
  <p:clrMap bg1="lt1" tx1="dk1" bg2="lt2" tx2="dk2" accent1="accent1" accent2="accent2" accent3="accent3" accent4="accent4" accent5="accent5" accent6="accent6" hlink="hlink" folHlink="folHlink"/>
  <p:notesStyle>
    <a:lvl1pPr defTabSz="457200" latinLnBrk="0">
      <a:lnSpc>
        <a:spcPct val="125000"/>
      </a:lnSpc>
      <a:defRPr sz="2400">
        <a:latin typeface="+mn-lt"/>
        <a:ea typeface="+mn-ea"/>
        <a:cs typeface="+mn-cs"/>
        <a:sym typeface="Avenir Book"/>
      </a:defRPr>
    </a:lvl1pPr>
    <a:lvl2pPr indent="228600" defTabSz="457200" latinLnBrk="0">
      <a:lnSpc>
        <a:spcPct val="125000"/>
      </a:lnSpc>
      <a:defRPr sz="2400">
        <a:latin typeface="+mn-lt"/>
        <a:ea typeface="+mn-ea"/>
        <a:cs typeface="+mn-cs"/>
        <a:sym typeface="Avenir Book"/>
      </a:defRPr>
    </a:lvl2pPr>
    <a:lvl3pPr indent="457200" defTabSz="457200" latinLnBrk="0">
      <a:lnSpc>
        <a:spcPct val="125000"/>
      </a:lnSpc>
      <a:defRPr sz="2400">
        <a:latin typeface="+mn-lt"/>
        <a:ea typeface="+mn-ea"/>
        <a:cs typeface="+mn-cs"/>
        <a:sym typeface="Avenir Book"/>
      </a:defRPr>
    </a:lvl3pPr>
    <a:lvl4pPr indent="685800" defTabSz="457200" latinLnBrk="0">
      <a:lnSpc>
        <a:spcPct val="125000"/>
      </a:lnSpc>
      <a:defRPr sz="2400">
        <a:latin typeface="+mn-lt"/>
        <a:ea typeface="+mn-ea"/>
        <a:cs typeface="+mn-cs"/>
        <a:sym typeface="Avenir Book"/>
      </a:defRPr>
    </a:lvl4pPr>
    <a:lvl5pPr indent="914400" defTabSz="457200" latinLnBrk="0">
      <a:lnSpc>
        <a:spcPct val="125000"/>
      </a:lnSpc>
      <a:defRPr sz="2400">
        <a:latin typeface="+mn-lt"/>
        <a:ea typeface="+mn-ea"/>
        <a:cs typeface="+mn-cs"/>
        <a:sym typeface="Avenir Book"/>
      </a:defRPr>
    </a:lvl5pPr>
    <a:lvl6pPr indent="1143000" defTabSz="457200" latinLnBrk="0">
      <a:lnSpc>
        <a:spcPct val="125000"/>
      </a:lnSpc>
      <a:defRPr sz="2400">
        <a:latin typeface="+mn-lt"/>
        <a:ea typeface="+mn-ea"/>
        <a:cs typeface="+mn-cs"/>
        <a:sym typeface="Avenir Book"/>
      </a:defRPr>
    </a:lvl6pPr>
    <a:lvl7pPr indent="1371600" defTabSz="457200" latinLnBrk="0">
      <a:lnSpc>
        <a:spcPct val="125000"/>
      </a:lnSpc>
      <a:defRPr sz="2400">
        <a:latin typeface="+mn-lt"/>
        <a:ea typeface="+mn-ea"/>
        <a:cs typeface="+mn-cs"/>
        <a:sym typeface="Avenir Book"/>
      </a:defRPr>
    </a:lvl7pPr>
    <a:lvl8pPr indent="1600200" defTabSz="457200" latinLnBrk="0">
      <a:lnSpc>
        <a:spcPct val="125000"/>
      </a:lnSpc>
      <a:defRPr sz="2400">
        <a:latin typeface="+mn-lt"/>
        <a:ea typeface="+mn-ea"/>
        <a:cs typeface="+mn-cs"/>
        <a:sym typeface="Avenir Book"/>
      </a:defRPr>
    </a:lvl8pPr>
    <a:lvl9pPr indent="1828800" defTabSz="457200" latinLnBrk="0">
      <a:lnSpc>
        <a:spcPct val="125000"/>
      </a:lnSpc>
      <a:defRPr sz="2400">
        <a:latin typeface="+mn-lt"/>
        <a:ea typeface="+mn-ea"/>
        <a:cs typeface="+mn-cs"/>
        <a:sym typeface="Avenir Book"/>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some of the key findings from the dedicated session on Target 3 at the EU Biodiversity Conference on 24 May. It acknowledged the existence of CAP measures that support biodiversity – but they are not enough and even what is there is often not taken up, for a number of reasons. These include shortcomings in design, administrative burden, inappropriate timescale (e.g. limited contracts make little sense for forestry), but also risks and competition with more lucrative measures for production support. Further factors include insufficient information and capacity of farmers and advisory services.</a:t>
            </a:r>
          </a:p>
          <a:p>
            <a:r>
              <a:rPr lang="en-US" dirty="0"/>
              <a:t>This was a first exchange with stakeholders. Considering the importance of this policy area for addressing biodiversity loss and the debate on how to approach it, we are considering a follow-up workshop later this year (possibly in late November) focused especially on evaluating policy coherence and mainstreaming.</a:t>
            </a:r>
            <a:endParaRPr lang="en-BE" dirty="0"/>
          </a:p>
        </p:txBody>
      </p:sp>
    </p:spTree>
    <p:extLst>
      <p:ext uri="{BB962C8B-B14F-4D97-AF65-F5344CB8AC3E}">
        <p14:creationId xmlns:p14="http://schemas.microsoft.com/office/powerpoint/2010/main" val="33744230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re">
    <p:spTree>
      <p:nvGrpSpPr>
        <p:cNvPr id="1" name=""/>
        <p:cNvGrpSpPr/>
        <p:nvPr/>
      </p:nvGrpSpPr>
      <p:grpSpPr>
        <a:xfrm>
          <a:off x="0" y="0"/>
          <a:ext cx="0" cy="0"/>
          <a:chOff x="0" y="0"/>
          <a:chExt cx="0" cy="0"/>
        </a:xfrm>
      </p:grpSpPr>
      <p:pic>
        <p:nvPicPr>
          <p:cNvPr id="14" name="43792370864_42abd13d4d_o.jpg" descr="43792370864_42abd13d4d_o.jpg"/>
          <p:cNvPicPr>
            <a:picLocks noChangeAspect="1"/>
          </p:cNvPicPr>
          <p:nvPr/>
        </p:nvPicPr>
        <p:blipFill>
          <a:blip r:embed="rId2"/>
          <a:srcRect l="408" t="15606" r="408" b="13086"/>
          <a:stretch>
            <a:fillRect/>
          </a:stretch>
        </p:blipFill>
        <p:spPr>
          <a:xfrm>
            <a:off x="0" y="3891874"/>
            <a:ext cx="9144000" cy="3068997"/>
          </a:xfrm>
          <a:prstGeom prst="rect">
            <a:avLst/>
          </a:prstGeom>
          <a:ln w="12700">
            <a:miter lim="400000"/>
          </a:ln>
        </p:spPr>
      </p:pic>
      <p:sp>
        <p:nvSpPr>
          <p:cNvPr id="15" name="Shape 2"/>
          <p:cNvSpPr/>
          <p:nvPr/>
        </p:nvSpPr>
        <p:spPr>
          <a:xfrm>
            <a:off x="0" y="1090612"/>
            <a:ext cx="9144001" cy="2814540"/>
          </a:xfrm>
          <a:prstGeom prst="rect">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pic>
        <p:nvPicPr>
          <p:cNvPr id="16" name="image2.png" descr="image2.png"/>
          <p:cNvPicPr>
            <a:picLocks noChangeAspect="1"/>
          </p:cNvPicPr>
          <p:nvPr/>
        </p:nvPicPr>
        <p:blipFill>
          <a:blip r:embed="rId3"/>
          <a:stretch>
            <a:fillRect/>
          </a:stretch>
        </p:blipFill>
        <p:spPr>
          <a:xfrm>
            <a:off x="3920309" y="328656"/>
            <a:ext cx="1560298" cy="1087716"/>
          </a:xfrm>
          <a:prstGeom prst="rect">
            <a:avLst/>
          </a:prstGeom>
          <a:ln w="12700">
            <a:miter lim="400000"/>
          </a:ln>
        </p:spPr>
      </p:pic>
      <p:sp>
        <p:nvSpPr>
          <p:cNvPr id="17" name="Titeltext"/>
          <p:cNvSpPr txBox="1">
            <a:spLocks noGrp="1"/>
          </p:cNvSpPr>
          <p:nvPr>
            <p:ph type="title"/>
          </p:nvPr>
        </p:nvSpPr>
        <p:spPr>
          <a:xfrm>
            <a:off x="1257300" y="1676400"/>
            <a:ext cx="7010400" cy="2044700"/>
          </a:xfrm>
          <a:prstGeom prst="rect">
            <a:avLst/>
          </a:prstGeom>
        </p:spPr>
        <p:txBody>
          <a:bodyPr lIns="0" tIns="0" rIns="0" bIns="0" anchor="t"/>
          <a:lstStyle/>
          <a:p>
            <a:r>
              <a:t>Titeltext</a:t>
            </a:r>
          </a:p>
        </p:txBody>
      </p:sp>
      <p:sp>
        <p:nvSpPr>
          <p:cNvPr id="18" name="Rechteck 6"/>
          <p:cNvSpPr/>
          <p:nvPr/>
        </p:nvSpPr>
        <p:spPr>
          <a:xfrm>
            <a:off x="4229098" y="6671316"/>
            <a:ext cx="681567" cy="193037"/>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chemeClr val="accent1"/>
                </a:solidFill>
              </a:defRPr>
            </a:lvl1pPr>
          </a:lstStyle>
          <a:p>
            <a:r>
              <a:t>Environment</a:t>
            </a:r>
          </a:p>
        </p:txBody>
      </p:sp>
      <p:sp>
        <p:nvSpPr>
          <p:cNvPr id="19"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Sans contenu">
    <p:spTree>
      <p:nvGrpSpPr>
        <p:cNvPr id="1" name=""/>
        <p:cNvGrpSpPr/>
        <p:nvPr/>
      </p:nvGrpSpPr>
      <p:grpSpPr>
        <a:xfrm>
          <a:off x="0" y="0"/>
          <a:ext cx="0" cy="0"/>
          <a:chOff x="0" y="0"/>
          <a:chExt cx="0" cy="0"/>
        </a:xfrm>
      </p:grpSpPr>
      <p:sp>
        <p:nvSpPr>
          <p:cNvPr id="35" name="Titeltext"/>
          <p:cNvSpPr txBox="1">
            <a:spLocks noGrp="1"/>
          </p:cNvSpPr>
          <p:nvPr>
            <p:ph type="title"/>
          </p:nvPr>
        </p:nvSpPr>
        <p:spPr>
          <a:prstGeom prst="rect">
            <a:avLst/>
          </a:prstGeom>
        </p:spPr>
        <p:txBody>
          <a:bodyPr/>
          <a:lstStyle/>
          <a:p>
            <a:r>
              <a:t>Titeltext</a:t>
            </a:r>
          </a:p>
        </p:txBody>
      </p:sp>
      <p:sp>
        <p:nvSpPr>
          <p:cNvPr id="36"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re et contenu +">
    <p:spTree>
      <p:nvGrpSpPr>
        <p:cNvPr id="1" name=""/>
        <p:cNvGrpSpPr/>
        <p:nvPr/>
      </p:nvGrpSpPr>
      <p:grpSpPr>
        <a:xfrm>
          <a:off x="0" y="0"/>
          <a:ext cx="0" cy="0"/>
          <a:chOff x="0" y="0"/>
          <a:chExt cx="0" cy="0"/>
        </a:xfrm>
      </p:grpSpPr>
      <p:sp>
        <p:nvSpPr>
          <p:cNvPr id="43" name="Shape 2"/>
          <p:cNvSpPr/>
          <p:nvPr/>
        </p:nvSpPr>
        <p:spPr>
          <a:xfrm>
            <a:off x="0" y="1090612"/>
            <a:ext cx="9144001" cy="926457"/>
          </a:xfrm>
          <a:prstGeom prst="rect">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pic>
        <p:nvPicPr>
          <p:cNvPr id="44" name="image1.png" descr="image1.png"/>
          <p:cNvPicPr>
            <a:picLocks noChangeAspect="1"/>
          </p:cNvPicPr>
          <p:nvPr/>
        </p:nvPicPr>
        <p:blipFill>
          <a:blip r:embed="rId2"/>
          <a:stretch>
            <a:fillRect/>
          </a:stretch>
        </p:blipFill>
        <p:spPr>
          <a:xfrm>
            <a:off x="8286625" y="1316167"/>
            <a:ext cx="349504" cy="475347"/>
          </a:xfrm>
          <a:prstGeom prst="rect">
            <a:avLst/>
          </a:prstGeom>
          <a:ln w="12700">
            <a:miter lim="400000"/>
          </a:ln>
        </p:spPr>
      </p:pic>
      <p:pic>
        <p:nvPicPr>
          <p:cNvPr id="45" name="image2.png" descr="image2.png"/>
          <p:cNvPicPr>
            <a:picLocks noChangeAspect="1"/>
          </p:cNvPicPr>
          <p:nvPr/>
        </p:nvPicPr>
        <p:blipFill>
          <a:blip r:embed="rId3"/>
          <a:stretch>
            <a:fillRect/>
          </a:stretch>
        </p:blipFill>
        <p:spPr>
          <a:xfrm>
            <a:off x="3920309" y="328656"/>
            <a:ext cx="1560298" cy="1087716"/>
          </a:xfrm>
          <a:prstGeom prst="rect">
            <a:avLst/>
          </a:prstGeom>
          <a:ln w="12700">
            <a:miter lim="400000"/>
          </a:ln>
        </p:spPr>
      </p:pic>
      <p:sp>
        <p:nvSpPr>
          <p:cNvPr id="46"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47" name="Titeltext"/>
          <p:cNvSpPr txBox="1">
            <a:spLocks noGrp="1"/>
          </p:cNvSpPr>
          <p:nvPr>
            <p:ph type="title"/>
          </p:nvPr>
        </p:nvSpPr>
        <p:spPr>
          <a:prstGeom prst="rect">
            <a:avLst/>
          </a:prstGeom>
        </p:spPr>
        <p:txBody>
          <a:bodyPr/>
          <a:lstStyle/>
          <a:p>
            <a:r>
              <a:t>Titeltext</a:t>
            </a:r>
          </a:p>
        </p:txBody>
      </p:sp>
      <p:sp>
        <p:nvSpPr>
          <p:cNvPr id="48" name="Textebene 1…"/>
          <p:cNvSpPr txBox="1">
            <a:spLocks noGrp="1"/>
          </p:cNvSpPr>
          <p:nvPr>
            <p:ph type="body" sz="half" idx="1"/>
          </p:nvPr>
        </p:nvSpPr>
        <p:spPr>
          <a:xfrm>
            <a:off x="763200" y="2415600"/>
            <a:ext cx="7621200" cy="2853982"/>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49" name="Textplatzhalter 4"/>
          <p:cNvSpPr>
            <a:spLocks noGrp="1"/>
          </p:cNvSpPr>
          <p:nvPr>
            <p:ph type="body" sz="quarter" idx="13"/>
          </p:nvPr>
        </p:nvSpPr>
        <p:spPr>
          <a:xfrm>
            <a:off x="763200" y="5562600"/>
            <a:ext cx="7621200" cy="648001"/>
          </a:xfrm>
          <a:prstGeom prst="rect">
            <a:avLst/>
          </a:prstGeom>
          <a:solidFill>
            <a:schemeClr val="accent5"/>
          </a:solidFill>
          <a:ln w="6350">
            <a:solidFill>
              <a:schemeClr val="accent1"/>
            </a:solidFill>
          </a:ln>
        </p:spPr>
        <p:txBody>
          <a:bodyPr anchor="ctr"/>
          <a:lstStyle/>
          <a:p>
            <a:pPr marL="0" indent="0" algn="ctr">
              <a:buClrTx/>
              <a:buSzTx/>
              <a:buFontTx/>
              <a:buNone/>
            </a:pPr>
            <a:endParaRPr/>
          </a:p>
        </p:txBody>
      </p:sp>
      <p:sp>
        <p:nvSpPr>
          <p:cNvPr id="50" name="Textplatzhalter 9"/>
          <p:cNvSpPr>
            <a:spLocks noGrp="1"/>
          </p:cNvSpPr>
          <p:nvPr>
            <p:ph type="body" sz="quarter" idx="14"/>
          </p:nvPr>
        </p:nvSpPr>
        <p:spPr>
          <a:xfrm>
            <a:off x="799199" y="6299999"/>
            <a:ext cx="2700002" cy="288001"/>
          </a:xfrm>
          <a:prstGeom prst="rect">
            <a:avLst/>
          </a:prstGeom>
        </p:spPr>
        <p:txBody>
          <a:bodyPr/>
          <a:lstStyle/>
          <a:p>
            <a:pPr marL="0" indent="0">
              <a:buClrTx/>
              <a:buSzTx/>
              <a:buFontTx/>
              <a:buNone/>
              <a:defRPr sz="1000"/>
            </a:pPr>
            <a:endParaRPr/>
          </a:p>
        </p:txBody>
      </p:sp>
      <p:sp>
        <p:nvSpPr>
          <p:cNvPr id="51"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re et contenu ++">
    <p:spTree>
      <p:nvGrpSpPr>
        <p:cNvPr id="1" name=""/>
        <p:cNvGrpSpPr/>
        <p:nvPr/>
      </p:nvGrpSpPr>
      <p:grpSpPr>
        <a:xfrm>
          <a:off x="0" y="0"/>
          <a:ext cx="0" cy="0"/>
          <a:chOff x="0" y="0"/>
          <a:chExt cx="0" cy="0"/>
        </a:xfrm>
      </p:grpSpPr>
      <p:sp>
        <p:nvSpPr>
          <p:cNvPr id="58" name="Shape 2"/>
          <p:cNvSpPr/>
          <p:nvPr/>
        </p:nvSpPr>
        <p:spPr>
          <a:xfrm>
            <a:off x="0" y="1090612"/>
            <a:ext cx="9144001" cy="926457"/>
          </a:xfrm>
          <a:prstGeom prst="rect">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pic>
        <p:nvPicPr>
          <p:cNvPr id="59" name="image1.png" descr="image1.png"/>
          <p:cNvPicPr>
            <a:picLocks noChangeAspect="1"/>
          </p:cNvPicPr>
          <p:nvPr/>
        </p:nvPicPr>
        <p:blipFill>
          <a:blip r:embed="rId2"/>
          <a:stretch>
            <a:fillRect/>
          </a:stretch>
        </p:blipFill>
        <p:spPr>
          <a:xfrm>
            <a:off x="8286625" y="1316167"/>
            <a:ext cx="349504" cy="475347"/>
          </a:xfrm>
          <a:prstGeom prst="rect">
            <a:avLst/>
          </a:prstGeom>
          <a:ln w="12700">
            <a:miter lim="400000"/>
          </a:ln>
        </p:spPr>
      </p:pic>
      <p:pic>
        <p:nvPicPr>
          <p:cNvPr id="60" name="image2.png" descr="image2.png"/>
          <p:cNvPicPr>
            <a:picLocks noChangeAspect="1"/>
          </p:cNvPicPr>
          <p:nvPr/>
        </p:nvPicPr>
        <p:blipFill>
          <a:blip r:embed="rId3"/>
          <a:stretch>
            <a:fillRect/>
          </a:stretch>
        </p:blipFill>
        <p:spPr>
          <a:xfrm>
            <a:off x="3920309" y="328656"/>
            <a:ext cx="1560298" cy="1087716"/>
          </a:xfrm>
          <a:prstGeom prst="rect">
            <a:avLst/>
          </a:prstGeom>
          <a:ln w="12700">
            <a:miter lim="400000"/>
          </a:ln>
        </p:spPr>
      </p:pic>
      <p:sp>
        <p:nvSpPr>
          <p:cNvPr id="61"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62" name="Titeltext"/>
          <p:cNvSpPr txBox="1">
            <a:spLocks noGrp="1"/>
          </p:cNvSpPr>
          <p:nvPr>
            <p:ph type="title"/>
          </p:nvPr>
        </p:nvSpPr>
        <p:spPr>
          <a:prstGeom prst="rect">
            <a:avLst/>
          </a:prstGeom>
        </p:spPr>
        <p:txBody>
          <a:bodyPr/>
          <a:lstStyle/>
          <a:p>
            <a:r>
              <a:t>Titeltext</a:t>
            </a:r>
          </a:p>
        </p:txBody>
      </p:sp>
      <p:sp>
        <p:nvSpPr>
          <p:cNvPr id="63" name="Shape 236"/>
          <p:cNvSpPr/>
          <p:nvPr/>
        </p:nvSpPr>
        <p:spPr>
          <a:xfrm rot="18900000">
            <a:off x="4495798" y="5609840"/>
            <a:ext cx="152403" cy="152404"/>
          </a:xfrm>
          <a:prstGeom prst="rect">
            <a:avLst/>
          </a:prstGeom>
          <a:solidFill>
            <a:schemeClr val="accent1"/>
          </a:solidFill>
          <a:ln w="12700">
            <a:miter lim="400000"/>
          </a:ln>
        </p:spPr>
        <p:txBody>
          <a:bodyPr lIns="45718" tIns="45718" rIns="45718" bIns="45718" anchor="ctr"/>
          <a:lstStyle/>
          <a:p>
            <a:pPr>
              <a:defRPr>
                <a:solidFill>
                  <a:srgbClr val="000000"/>
                </a:solidFill>
                <a:latin typeface="Verdana"/>
                <a:ea typeface="Verdana"/>
                <a:cs typeface="Verdana"/>
                <a:sym typeface="Verdana"/>
              </a:defRPr>
            </a:pPr>
            <a:endParaRPr/>
          </a:p>
        </p:txBody>
      </p:sp>
      <p:sp>
        <p:nvSpPr>
          <p:cNvPr id="64" name="Textebene 1…"/>
          <p:cNvSpPr txBox="1">
            <a:spLocks noGrp="1"/>
          </p:cNvSpPr>
          <p:nvPr>
            <p:ph type="body" sz="quarter" idx="1"/>
          </p:nvPr>
        </p:nvSpPr>
        <p:spPr>
          <a:xfrm>
            <a:off x="1053525" y="4470400"/>
            <a:ext cx="7056001" cy="1217944"/>
          </a:xfrm>
          <a:prstGeom prst="rect">
            <a:avLst/>
          </a:prstGeom>
          <a:solidFill>
            <a:schemeClr val="accent1"/>
          </a:solidFill>
        </p:spPr>
        <p:txBody>
          <a:bodyPr lIns="46799" tIns="46799" rIns="46799" bIns="46799" anchor="ctr"/>
          <a:lstStyle>
            <a:lvl1pPr marL="0" indent="0" algn="ctr">
              <a:buClrTx/>
              <a:buSzTx/>
              <a:buFontTx/>
              <a:buNone/>
              <a:defRPr sz="1500" b="1" i="1">
                <a:solidFill>
                  <a:srgbClr val="FFFFFF"/>
                </a:solidFill>
              </a:defRPr>
            </a:lvl1pPr>
            <a:lvl2pPr marL="1411683" indent="-332183" algn="ctr">
              <a:buClrTx/>
              <a:buFontTx/>
              <a:defRPr sz="1500" b="1" i="1">
                <a:solidFill>
                  <a:srgbClr val="FFFFFF"/>
                </a:solidFill>
              </a:defRPr>
            </a:lvl2pPr>
            <a:lvl3pPr algn="ctr">
              <a:buClrTx/>
              <a:buFontTx/>
              <a:defRPr sz="1500" b="1" i="1">
                <a:solidFill>
                  <a:srgbClr val="FFFFFF"/>
                </a:solidFill>
              </a:defRPr>
            </a:lvl3pPr>
            <a:lvl4pPr marL="1543050" indent="-171450" algn="ctr">
              <a:buClrTx/>
              <a:buFontTx/>
              <a:defRPr sz="1500" b="1" i="1">
                <a:solidFill>
                  <a:srgbClr val="FFFFFF"/>
                </a:solidFill>
              </a:defRPr>
            </a:lvl4pPr>
            <a:lvl5pPr marL="2000250" indent="-171450" algn="ctr">
              <a:buClrTx/>
              <a:buFontTx/>
              <a:defRPr sz="1500" b="1" i="1">
                <a:solidFill>
                  <a:srgbClr val="FFFFFF"/>
                </a:solidFill>
              </a:defRPr>
            </a:lvl5pPr>
          </a:lstStyle>
          <a:p>
            <a:r>
              <a:t>Textebene 1</a:t>
            </a:r>
          </a:p>
          <a:p>
            <a:pPr lvl="1"/>
            <a:r>
              <a:t>Textebene 2</a:t>
            </a:r>
          </a:p>
          <a:p>
            <a:pPr lvl="2"/>
            <a:r>
              <a:t>Textebene 3</a:t>
            </a:r>
          </a:p>
          <a:p>
            <a:pPr lvl="3"/>
            <a:r>
              <a:t>Textebene 4</a:t>
            </a:r>
          </a:p>
          <a:p>
            <a:pPr lvl="4"/>
            <a:r>
              <a:t>Textebene 5</a:t>
            </a:r>
          </a:p>
        </p:txBody>
      </p:sp>
      <p:sp>
        <p:nvSpPr>
          <p:cNvPr id="65" name="Textplatzhalter 8"/>
          <p:cNvSpPr>
            <a:spLocks noGrp="1"/>
          </p:cNvSpPr>
          <p:nvPr>
            <p:ph type="body" sz="quarter" idx="13"/>
          </p:nvPr>
        </p:nvSpPr>
        <p:spPr>
          <a:xfrm>
            <a:off x="3128399" y="5806799"/>
            <a:ext cx="2952001" cy="432001"/>
          </a:xfrm>
          <a:prstGeom prst="rect">
            <a:avLst/>
          </a:prstGeom>
          <a:solidFill>
            <a:schemeClr val="accent5"/>
          </a:solidFill>
        </p:spPr>
        <p:txBody>
          <a:bodyPr anchor="ctr"/>
          <a:lstStyle/>
          <a:p>
            <a:pPr marL="0" indent="0" algn="ctr">
              <a:buClrTx/>
              <a:buSzTx/>
              <a:buFontTx/>
              <a:buNone/>
              <a:defRPr sz="1000" b="1"/>
            </a:pPr>
            <a:endParaRPr/>
          </a:p>
        </p:txBody>
      </p:sp>
      <p:sp>
        <p:nvSpPr>
          <p:cNvPr id="66"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0" y="1090612"/>
            <a:ext cx="9144001" cy="926457"/>
          </a:xfrm>
          <a:prstGeom prst="rect">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pic>
        <p:nvPicPr>
          <p:cNvPr id="3" name="image2.png" descr="image2.png"/>
          <p:cNvPicPr>
            <a:picLocks noChangeAspect="1"/>
          </p:cNvPicPr>
          <p:nvPr/>
        </p:nvPicPr>
        <p:blipFill>
          <a:blip r:embed="rId6"/>
          <a:stretch>
            <a:fillRect/>
          </a:stretch>
        </p:blipFill>
        <p:spPr>
          <a:xfrm>
            <a:off x="3920309" y="328656"/>
            <a:ext cx="1560298" cy="1087716"/>
          </a:xfrm>
          <a:prstGeom prst="rect">
            <a:avLst/>
          </a:prstGeom>
          <a:ln w="12700">
            <a:miter lim="400000"/>
          </a:ln>
        </p:spPr>
      </p:pic>
      <p:sp>
        <p:nvSpPr>
          <p:cNvPr id="4"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5" name="Titeltext"/>
          <p:cNvSpPr txBox="1">
            <a:spLocks noGrp="1"/>
          </p:cNvSpPr>
          <p:nvPr>
            <p:ph type="title"/>
          </p:nvPr>
        </p:nvSpPr>
        <p:spPr>
          <a:xfrm>
            <a:off x="763200" y="1450800"/>
            <a:ext cx="7621200" cy="39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normAutofit/>
          </a:bodyPr>
          <a:lstStyle/>
          <a:p>
            <a:r>
              <a:t>Titeltext</a:t>
            </a:r>
          </a:p>
        </p:txBody>
      </p:sp>
      <p:sp>
        <p:nvSpPr>
          <p:cNvPr id="6" name="Textebene 1…"/>
          <p:cNvSpPr txBox="1">
            <a:spLocks noGrp="1"/>
          </p:cNvSpPr>
          <p:nvPr>
            <p:ph type="body" idx="1"/>
          </p:nvPr>
        </p:nvSpPr>
        <p:spPr>
          <a:xfrm>
            <a:off x="763200" y="2415600"/>
            <a:ext cx="7621200" cy="3582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000" tIns="36000" rIns="36000" bIns="36000">
            <a:normAutofit/>
          </a:bodyPr>
          <a:lstStyle/>
          <a:p>
            <a:r>
              <a:t>Textebene 1</a:t>
            </a:r>
          </a:p>
          <a:p>
            <a:pPr lvl="1"/>
            <a:r>
              <a:t>Textebene 2</a:t>
            </a:r>
          </a:p>
          <a:p>
            <a:pPr lvl="2"/>
            <a:r>
              <a:t>Textebene 3</a:t>
            </a:r>
          </a:p>
          <a:p>
            <a:pPr lvl="3"/>
            <a:r>
              <a:t>Textebene 4</a:t>
            </a:r>
          </a:p>
          <a:p>
            <a:pPr lvl="4"/>
            <a:r>
              <a:t>Textebene 5</a:t>
            </a:r>
          </a:p>
        </p:txBody>
      </p:sp>
      <p:sp>
        <p:nvSpPr>
          <p:cNvPr id="7" name="Foliennummer"/>
          <p:cNvSpPr txBox="1">
            <a:spLocks noGrp="1"/>
          </p:cNvSpPr>
          <p:nvPr>
            <p:ph type="sldNum" sz="quarter" idx="2"/>
          </p:nvPr>
        </p:nvSpPr>
        <p:spPr>
          <a:xfrm>
            <a:off x="4419600" y="6172200"/>
            <a:ext cx="2133600" cy="368301"/>
          </a:xfrm>
          <a:prstGeom prst="rect">
            <a:avLst/>
          </a:prstGeom>
          <a:ln w="12700">
            <a:miter lim="400000"/>
          </a:ln>
        </p:spPr>
        <p:txBody>
          <a:bodyPr wrap="none" lIns="45719" rIns="45719" anchor="ctr">
            <a:spAutoFit/>
          </a:bodyPr>
          <a:lstStyle>
            <a:lvl1pPr algn="r">
              <a:defRPr sz="12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Lst>
  <p:transition spd="med"/>
  <p:txStyles>
    <p:titleStyle>
      <a:lvl1pPr marL="0" marR="0" indent="0" algn="ctr" defTabSz="914400" rtl="0" latinLnBrk="0">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1pPr>
      <a:lvl2pPr marL="0" marR="0" indent="0" algn="ctr" defTabSz="914400" rtl="0" latinLnBrk="0">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2pPr>
      <a:lvl3pPr marL="0" marR="0" indent="0" algn="ctr" defTabSz="914400" rtl="0" latinLnBrk="0">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3pPr>
      <a:lvl4pPr marL="0" marR="0" indent="0" algn="ctr" defTabSz="914400" rtl="0" latinLnBrk="0">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4pPr>
      <a:lvl5pPr marL="0" marR="0" indent="0" algn="ctr" defTabSz="914400" rtl="0" latinLnBrk="0">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5pPr>
      <a:lvl6pPr marL="0" marR="0" indent="0" algn="ctr" defTabSz="914400" rtl="0" latinLnBrk="0">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6pPr>
      <a:lvl7pPr marL="0" marR="0" indent="0" algn="ctr" defTabSz="914400" rtl="0" latinLnBrk="0">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7pPr>
      <a:lvl8pPr marL="0" marR="0" indent="0" algn="ctr" defTabSz="914400" rtl="0" latinLnBrk="0">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8pPr>
      <a:lvl9pPr marL="0" marR="0" indent="0" algn="ctr" defTabSz="914400" rtl="0" latinLnBrk="0">
        <a:lnSpc>
          <a:spcPct val="100000"/>
        </a:lnSpc>
        <a:spcBef>
          <a:spcPts val="0"/>
        </a:spcBef>
        <a:spcAft>
          <a:spcPts val="0"/>
        </a:spcAft>
        <a:buClrTx/>
        <a:buSzTx/>
        <a:buFontTx/>
        <a:buNone/>
        <a:tabLst/>
        <a:defRPr sz="2000" b="1" i="0" u="none" strike="noStrike" cap="none" spc="0" baseline="0">
          <a:ln>
            <a:noFill/>
          </a:ln>
          <a:solidFill>
            <a:srgbClr val="FFFFFF"/>
          </a:solidFill>
          <a:uFillTx/>
          <a:latin typeface="Calibri"/>
          <a:ea typeface="Calibri"/>
          <a:cs typeface="Calibri"/>
          <a:sym typeface="Calibri"/>
        </a:defRPr>
      </a:lvl9pPr>
    </p:titleStyle>
    <p:bodyStyle>
      <a:lvl1pPr marL="170434" marR="0" indent="-170434" algn="l" defTabSz="914400" rtl="0" latinLnBrk="0">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1pPr>
      <a:lvl2pPr marL="1455974" marR="0" indent="-376474" algn="l" defTabSz="914400" rtl="0" latinLnBrk="0">
        <a:lnSpc>
          <a:spcPct val="100000"/>
        </a:lnSpc>
        <a:spcBef>
          <a:spcPts val="1200"/>
        </a:spcBef>
        <a:spcAft>
          <a:spcPts val="0"/>
        </a:spcAft>
        <a:buClr>
          <a:srgbClr val="535353"/>
        </a:buClr>
        <a:buSzPct val="100000"/>
        <a:buFont typeface="Arial"/>
        <a:buAutoNum type="alphaUcPeriod"/>
        <a:tabLst/>
        <a:defRPr sz="1700" b="0" i="0" u="none" strike="noStrike" cap="none" spc="0" baseline="0">
          <a:ln>
            <a:noFill/>
          </a:ln>
          <a:solidFill>
            <a:srgbClr val="535353"/>
          </a:solidFill>
          <a:uFillTx/>
          <a:latin typeface="Calibri"/>
          <a:ea typeface="Calibri"/>
          <a:cs typeface="Calibri"/>
          <a:sym typeface="Calibri"/>
        </a:defRPr>
      </a:lvl2pPr>
      <a:lvl3pPr marL="0" marR="0" indent="0" algn="l" defTabSz="914400" rtl="0" latinLnBrk="0">
        <a:lnSpc>
          <a:spcPct val="100000"/>
        </a:lnSpc>
        <a:spcBef>
          <a:spcPts val="1200"/>
        </a:spcBef>
        <a:spcAft>
          <a:spcPts val="0"/>
        </a:spcAft>
        <a:buClr>
          <a:srgbClr val="535353"/>
        </a:buClr>
        <a:buSzTx/>
        <a:buFont typeface="Arial"/>
        <a:buNone/>
        <a:tabLst/>
        <a:defRPr sz="1700" b="0" i="0" u="none" strike="noStrike" cap="none" spc="0" baseline="0">
          <a:ln>
            <a:noFill/>
          </a:ln>
          <a:solidFill>
            <a:srgbClr val="535353"/>
          </a:solidFill>
          <a:uFillTx/>
          <a:latin typeface="Calibri"/>
          <a:ea typeface="Calibri"/>
          <a:cs typeface="Calibri"/>
          <a:sym typeface="Calibri"/>
        </a:defRPr>
      </a:lvl3pPr>
      <a:lvl4pPr marL="1565910" marR="0" indent="-194310" algn="l" defTabSz="914400" rtl="0" latinLnBrk="0">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4pPr>
      <a:lvl5pPr marL="2023110" marR="0" indent="-194310" algn="l" defTabSz="914400" rtl="0" latinLnBrk="0">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5pPr>
      <a:lvl6pPr marL="2480310" marR="0" indent="-194310" algn="l" defTabSz="914400" rtl="0" latinLnBrk="0">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6pPr>
      <a:lvl7pPr marL="2937510" marR="0" indent="-194310" algn="l" defTabSz="914400" rtl="0" latinLnBrk="0">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7pPr>
      <a:lvl8pPr marL="3394709" marR="0" indent="-194309" algn="l" defTabSz="914400" rtl="0" latinLnBrk="0">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8pPr>
      <a:lvl9pPr marL="3851909" marR="0" indent="-194309" algn="l" defTabSz="914400" rtl="0" latinLnBrk="0">
        <a:lnSpc>
          <a:spcPct val="100000"/>
        </a:lnSpc>
        <a:spcBef>
          <a:spcPts val="1200"/>
        </a:spcBef>
        <a:spcAft>
          <a:spcPts val="0"/>
        </a:spcAft>
        <a:buClr>
          <a:srgbClr val="535353"/>
        </a:buClr>
        <a:buSzPct val="100000"/>
        <a:buFont typeface="Arial"/>
        <a:buChar char="»"/>
        <a:tabLst/>
        <a:defRPr sz="1700" b="0" i="0" u="none" strike="noStrike" cap="none" spc="0" baseline="0">
          <a:ln>
            <a:noFill/>
          </a:ln>
          <a:solidFill>
            <a:srgbClr val="535353"/>
          </a:solidFill>
          <a:uFillTx/>
          <a:latin typeface="Calibri"/>
          <a:ea typeface="Calibri"/>
          <a:cs typeface="Calibri"/>
          <a:sym typeface="Calibri"/>
        </a:defRPr>
      </a:lvl9pPr>
    </p:bodyStyle>
    <p:otherStyle>
      <a:lvl1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etendering.ted.europa.eu/cft/cft-document.html?docId=48028"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ec.europa.eu/info/law/better-regulation/initiatives/ares-2018-3259397_en" TargetMode="External"/><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hyperlink" Target="https://etendering.ted.europa.eu/cft/cft-display.html?cftId=4307" TargetMode="External"/><Relationship Id="rId4" Type="http://schemas.openxmlformats.org/officeDocument/2006/relationships/hyperlink" Target="https://cor.europa.eu/en/events/Pages/conference_biodiversity-and-ecosystem-services.aspx"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Shape 22"/>
          <p:cNvSpPr txBox="1"/>
          <p:nvPr/>
        </p:nvSpPr>
        <p:spPr>
          <a:xfrm>
            <a:off x="0" y="2618606"/>
            <a:ext cx="9144000" cy="12311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defTabSz="457200">
              <a:defRPr sz="3000">
                <a:solidFill>
                  <a:srgbClr val="FFFFFF"/>
                </a:solidFill>
                <a:uFill>
                  <a:solidFill>
                    <a:srgbClr val="45B444"/>
                  </a:solidFill>
                </a:uFill>
              </a:defRPr>
            </a:pPr>
            <a:r>
              <a:rPr lang="en-US" sz="2800" dirty="0"/>
              <a:t>THE EVALUATION OF THE </a:t>
            </a:r>
          </a:p>
          <a:p>
            <a:pPr algn="ctr" defTabSz="457200">
              <a:defRPr sz="3000">
                <a:solidFill>
                  <a:srgbClr val="FFFFFF"/>
                </a:solidFill>
                <a:uFill>
                  <a:solidFill>
                    <a:srgbClr val="45B444"/>
                  </a:solidFill>
                </a:uFill>
              </a:defRPr>
            </a:pPr>
            <a:r>
              <a:rPr lang="en-US" sz="2800" dirty="0"/>
              <a:t>EU BIODIVERSITY STRATEGY TO 2020</a:t>
            </a:r>
          </a:p>
          <a:p>
            <a:pPr algn="ctr" defTabSz="457200">
              <a:defRPr sz="3000">
                <a:solidFill>
                  <a:srgbClr val="FFFFFF"/>
                </a:solidFill>
                <a:uFill>
                  <a:solidFill>
                    <a:srgbClr val="45B444"/>
                  </a:solidFill>
                </a:uFill>
              </a:defRPr>
            </a:pPr>
            <a:endParaRPr sz="1800" b="0" dirty="0">
              <a:solidFill>
                <a:srgbClr val="000000"/>
              </a:solidFill>
            </a:endParaRPr>
          </a:p>
        </p:txBody>
      </p:sp>
      <p:sp>
        <p:nvSpPr>
          <p:cNvPr id="76" name="European Week of Regions and Cities 2018, Brussels"/>
          <p:cNvSpPr txBox="1"/>
          <p:nvPr/>
        </p:nvSpPr>
        <p:spPr>
          <a:xfrm>
            <a:off x="6008914" y="5706289"/>
            <a:ext cx="2967718" cy="10877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lvl1pPr algn="ctr">
              <a:defRPr sz="1700">
                <a:solidFill>
                  <a:srgbClr val="FFFFFF"/>
                </a:solidFill>
              </a:defRPr>
            </a:lvl1pPr>
          </a:lstStyle>
          <a:p>
            <a:r>
              <a:rPr lang="en-US" dirty="0"/>
              <a:t>DG Environment, European Commission</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803" y="2007523"/>
            <a:ext cx="9142394" cy="4897074"/>
          </a:xfrm>
          <a:prstGeom prst="rect">
            <a:avLst/>
          </a:prstGeom>
        </p:spPr>
      </p:pic>
      <p:sp>
        <p:nvSpPr>
          <p:cNvPr id="186" name="Shape 116"/>
          <p:cNvSpPr/>
          <p:nvPr/>
        </p:nvSpPr>
        <p:spPr>
          <a:xfrm>
            <a:off x="395536" y="3822846"/>
            <a:ext cx="8255000" cy="2055440"/>
          </a:xfrm>
          <a:prstGeom prst="rect">
            <a:avLst/>
          </a:prstGeom>
          <a:solidFill>
            <a:schemeClr val="accent5"/>
          </a:solidFill>
          <a:ln w="6350">
            <a:solidFill>
              <a:schemeClr val="accent1"/>
            </a:solidFill>
            <a:miter lim="400000"/>
          </a:ln>
        </p:spPr>
        <p:txBody>
          <a:bodyPr lIns="45718" tIns="45718" rIns="45718" bIns="45718" anchor="ctr"/>
          <a:lstStyle/>
          <a:p>
            <a:pPr>
              <a:defRPr>
                <a:solidFill>
                  <a:srgbClr val="000000"/>
                </a:solidFill>
                <a:latin typeface="Verdana"/>
                <a:ea typeface="Verdana"/>
                <a:cs typeface="Verdana"/>
                <a:sym typeface="Verdana"/>
              </a:defRPr>
            </a:pPr>
            <a:endParaRPr/>
          </a:p>
        </p:txBody>
      </p:sp>
      <p:sp>
        <p:nvSpPr>
          <p:cNvPr id="188"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189" name="Shape 27"/>
          <p:cNvSpPr txBox="1"/>
          <p:nvPr/>
        </p:nvSpPr>
        <p:spPr>
          <a:xfrm>
            <a:off x="1614366" y="4085618"/>
            <a:ext cx="6501769" cy="1631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spcBef>
                <a:spcPts val="600"/>
              </a:spcBef>
              <a:spcAft>
                <a:spcPts val="600"/>
              </a:spcAft>
              <a:buClr>
                <a:schemeClr val="accent6"/>
              </a:buClr>
              <a:defRPr/>
            </a:pPr>
            <a:r>
              <a:rPr lang="fr-BE" sz="1600" b="0" dirty="0"/>
              <a:t>DO TARGETS (STILL) </a:t>
            </a:r>
            <a:r>
              <a:rPr lang="fr-BE" sz="1600" dirty="0"/>
              <a:t>CORRESPOND TO BIODIVERSITY NEEDS</a:t>
            </a:r>
            <a:r>
              <a:rPr lang="fr-BE" sz="1600" b="0" dirty="0"/>
              <a:t>?</a:t>
            </a:r>
          </a:p>
          <a:p>
            <a:pPr>
              <a:spcBef>
                <a:spcPts val="600"/>
              </a:spcBef>
              <a:spcAft>
                <a:spcPts val="600"/>
              </a:spcAft>
              <a:buClr>
                <a:schemeClr val="accent6"/>
              </a:buClr>
              <a:defRPr/>
            </a:pPr>
            <a:r>
              <a:rPr lang="fr-BE" sz="1600" b="0" dirty="0"/>
              <a:t>WAS THE STRATEGY </a:t>
            </a:r>
            <a:r>
              <a:rPr lang="fr-BE" sz="1600" dirty="0"/>
              <a:t>FLEXIBLE ENOUGH </a:t>
            </a:r>
            <a:r>
              <a:rPr lang="fr-BE" sz="1600" b="0" dirty="0"/>
              <a:t>TO RESPOND TO </a:t>
            </a:r>
            <a:r>
              <a:rPr lang="fr-BE" sz="1600" dirty="0"/>
              <a:t>NEW OR </a:t>
            </a:r>
            <a:br>
              <a:rPr lang="fr-BE" sz="1600" dirty="0"/>
            </a:br>
            <a:r>
              <a:rPr lang="fr-BE" sz="1600" dirty="0"/>
              <a:t>EMERGING ISSUES?</a:t>
            </a:r>
          </a:p>
          <a:p>
            <a:pPr>
              <a:spcBef>
                <a:spcPts val="600"/>
              </a:spcBef>
              <a:spcAft>
                <a:spcPts val="600"/>
              </a:spcAft>
              <a:buClr>
                <a:schemeClr val="accent6"/>
              </a:buClr>
              <a:defRPr/>
            </a:pPr>
            <a:r>
              <a:rPr lang="fr-BE" sz="1600" b="0" dirty="0"/>
              <a:t>IS THE STRATEGY </a:t>
            </a:r>
            <a:r>
              <a:rPr lang="fr-BE" sz="1600" dirty="0"/>
              <a:t>RELEVANT </a:t>
            </a:r>
            <a:r>
              <a:rPr lang="fr-BE" sz="1600" b="0" dirty="0"/>
              <a:t>FOR ADDRESSING </a:t>
            </a:r>
            <a:r>
              <a:rPr lang="fr-BE" sz="1600" dirty="0"/>
              <a:t>WIDER NEEDS AND INTERESTS?</a:t>
            </a:r>
          </a:p>
        </p:txBody>
      </p:sp>
      <p:sp>
        <p:nvSpPr>
          <p:cNvPr id="193" name="Shape 32"/>
          <p:cNvSpPr txBox="1"/>
          <p:nvPr/>
        </p:nvSpPr>
        <p:spPr>
          <a:xfrm>
            <a:off x="1151228" y="3628406"/>
            <a:ext cx="92394"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endParaRPr dirty="0"/>
          </a:p>
        </p:txBody>
      </p:sp>
      <p:sp>
        <p:nvSpPr>
          <p:cNvPr id="194" name="Shape 33"/>
          <p:cNvSpPr/>
          <p:nvPr/>
        </p:nvSpPr>
        <p:spPr>
          <a:xfrm>
            <a:off x="990590" y="4069407"/>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195" name="Shape 34"/>
          <p:cNvSpPr txBox="1"/>
          <p:nvPr/>
        </p:nvSpPr>
        <p:spPr>
          <a:xfrm>
            <a:off x="1100760" y="4097169"/>
            <a:ext cx="193319"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196" name="Shape 35"/>
          <p:cNvSpPr/>
          <p:nvPr/>
        </p:nvSpPr>
        <p:spPr>
          <a:xfrm>
            <a:off x="990590" y="4515498"/>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197" name="Shape 36"/>
          <p:cNvSpPr txBox="1"/>
          <p:nvPr/>
        </p:nvSpPr>
        <p:spPr>
          <a:xfrm>
            <a:off x="1100760" y="4536902"/>
            <a:ext cx="193319"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17" name="Shape 64"/>
          <p:cNvSpPr txBox="1"/>
          <p:nvPr/>
        </p:nvSpPr>
        <p:spPr>
          <a:xfrm>
            <a:off x="395536" y="1451639"/>
            <a:ext cx="8460000"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Questions to be addressed in the evaluation</a:t>
            </a:r>
          </a:p>
        </p:txBody>
      </p:sp>
      <p:sp>
        <p:nvSpPr>
          <p:cNvPr id="18" name="Kreis"/>
          <p:cNvSpPr/>
          <p:nvPr/>
        </p:nvSpPr>
        <p:spPr>
          <a:xfrm>
            <a:off x="7061257" y="2842678"/>
            <a:ext cx="1905000" cy="1905001"/>
          </a:xfrm>
          <a:prstGeom prst="ellipse">
            <a:avLst/>
          </a:prstGeom>
          <a:solidFill>
            <a:schemeClr val="accent1"/>
          </a:solidFill>
          <a:ln w="12700">
            <a:miter lim="400000"/>
          </a:ln>
        </p:spPr>
        <p:txBody>
          <a:bodyPr lIns="45718" tIns="45718" rIns="45718" bIns="45718" anchor="ctr"/>
          <a:lstStyle/>
          <a:p>
            <a:endParaRPr/>
          </a:p>
        </p:txBody>
      </p:sp>
      <p:sp>
        <p:nvSpPr>
          <p:cNvPr id="19" name="Objectives"/>
          <p:cNvSpPr txBox="1"/>
          <p:nvPr/>
        </p:nvSpPr>
        <p:spPr>
          <a:xfrm>
            <a:off x="7413404" y="3604177"/>
            <a:ext cx="1182372" cy="4001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2000">
                <a:solidFill>
                  <a:srgbClr val="FFFFFF"/>
                </a:solidFill>
              </a:defRPr>
            </a:lvl1pPr>
          </a:lstStyle>
          <a:p>
            <a:r>
              <a:rPr lang="en-GB" dirty="0"/>
              <a:t>Relevance</a:t>
            </a:r>
            <a:endParaRPr dirty="0"/>
          </a:p>
        </p:txBody>
      </p:sp>
      <p:sp>
        <p:nvSpPr>
          <p:cNvPr id="20" name="Shape 35"/>
          <p:cNvSpPr/>
          <p:nvPr/>
        </p:nvSpPr>
        <p:spPr>
          <a:xfrm>
            <a:off x="990590" y="5200014"/>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25" name="Shape 36"/>
          <p:cNvSpPr txBox="1"/>
          <p:nvPr/>
        </p:nvSpPr>
        <p:spPr>
          <a:xfrm>
            <a:off x="1097377" y="5176458"/>
            <a:ext cx="193318"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Tree>
    <p:extLst>
      <p:ext uri="{BB962C8B-B14F-4D97-AF65-F5344CB8AC3E}">
        <p14:creationId xmlns:p14="http://schemas.microsoft.com/office/powerpoint/2010/main" val="340691631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803" y="2007523"/>
            <a:ext cx="9142394" cy="4897074"/>
          </a:xfrm>
          <a:prstGeom prst="rect">
            <a:avLst/>
          </a:prstGeom>
        </p:spPr>
      </p:pic>
      <p:sp>
        <p:nvSpPr>
          <p:cNvPr id="186" name="Shape 116"/>
          <p:cNvSpPr/>
          <p:nvPr/>
        </p:nvSpPr>
        <p:spPr>
          <a:xfrm>
            <a:off x="395536" y="3628406"/>
            <a:ext cx="8255000" cy="2249880"/>
          </a:xfrm>
          <a:prstGeom prst="rect">
            <a:avLst/>
          </a:prstGeom>
          <a:solidFill>
            <a:schemeClr val="accent5"/>
          </a:solidFill>
          <a:ln w="6350">
            <a:solidFill>
              <a:schemeClr val="accent1"/>
            </a:solidFill>
            <a:miter lim="400000"/>
          </a:ln>
        </p:spPr>
        <p:txBody>
          <a:bodyPr lIns="45718" tIns="45718" rIns="45718" bIns="45718" anchor="ctr"/>
          <a:lstStyle/>
          <a:p>
            <a:pPr>
              <a:defRPr>
                <a:solidFill>
                  <a:srgbClr val="000000"/>
                </a:solidFill>
                <a:latin typeface="Verdana"/>
                <a:ea typeface="Verdana"/>
                <a:cs typeface="Verdana"/>
                <a:sym typeface="Verdana"/>
              </a:defRPr>
            </a:pPr>
            <a:endParaRPr/>
          </a:p>
        </p:txBody>
      </p:sp>
      <p:sp>
        <p:nvSpPr>
          <p:cNvPr id="188"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189" name="Shape 27"/>
          <p:cNvSpPr txBox="1"/>
          <p:nvPr/>
        </p:nvSpPr>
        <p:spPr>
          <a:xfrm>
            <a:off x="1614366" y="4122194"/>
            <a:ext cx="6501769" cy="12311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spcBef>
                <a:spcPts val="600"/>
              </a:spcBef>
              <a:spcAft>
                <a:spcPts val="600"/>
              </a:spcAft>
              <a:buClr>
                <a:schemeClr val="accent6"/>
              </a:buClr>
              <a:defRPr/>
            </a:pPr>
            <a:r>
              <a:rPr lang="fr-BE" sz="1600" b="0" dirty="0"/>
              <a:t>… COMPARED TO WHAT </a:t>
            </a:r>
            <a:r>
              <a:rPr lang="fr-BE" sz="1600" dirty="0"/>
              <a:t>IS LIKELY TO HAVE BEEN ACHIEVED BY </a:t>
            </a:r>
            <a:br>
              <a:rPr lang="fr-BE" sz="1600" dirty="0"/>
            </a:br>
            <a:r>
              <a:rPr lang="fr-BE" sz="1600" dirty="0"/>
              <a:t>THE MEMBER STATES IN ITS ABSENCE</a:t>
            </a:r>
            <a:r>
              <a:rPr lang="fr-BE" sz="1600" b="0" dirty="0"/>
              <a:t>?</a:t>
            </a:r>
          </a:p>
          <a:p>
            <a:pPr>
              <a:spcBef>
                <a:spcPts val="600"/>
              </a:spcBef>
              <a:spcAft>
                <a:spcPts val="600"/>
              </a:spcAft>
              <a:buClr>
                <a:schemeClr val="accent6"/>
              </a:buClr>
              <a:defRPr/>
            </a:pPr>
            <a:r>
              <a:rPr lang="fr-BE" sz="1600" b="0" dirty="0"/>
              <a:t>HOW DO </a:t>
            </a:r>
            <a:r>
              <a:rPr lang="fr-BE" sz="1600" dirty="0"/>
              <a:t>MEMBER STATES’ TARGETS ADD UP OR COMPARE </a:t>
            </a:r>
            <a:r>
              <a:rPr lang="fr-BE" sz="1600" b="0" dirty="0"/>
              <a:t>TO THE EU TARGETS? </a:t>
            </a:r>
          </a:p>
        </p:txBody>
      </p:sp>
      <p:sp>
        <p:nvSpPr>
          <p:cNvPr id="193" name="Shape 32"/>
          <p:cNvSpPr txBox="1"/>
          <p:nvPr/>
        </p:nvSpPr>
        <p:spPr>
          <a:xfrm>
            <a:off x="1151228" y="3628406"/>
            <a:ext cx="92394"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endParaRPr dirty="0"/>
          </a:p>
        </p:txBody>
      </p:sp>
      <p:sp>
        <p:nvSpPr>
          <p:cNvPr id="194" name="Shape 33"/>
          <p:cNvSpPr/>
          <p:nvPr/>
        </p:nvSpPr>
        <p:spPr>
          <a:xfrm>
            <a:off x="990590" y="4069407"/>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195" name="Shape 34"/>
          <p:cNvSpPr txBox="1"/>
          <p:nvPr/>
        </p:nvSpPr>
        <p:spPr>
          <a:xfrm>
            <a:off x="1100760" y="4097169"/>
            <a:ext cx="193319"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197" name="Shape 36"/>
          <p:cNvSpPr txBox="1"/>
          <p:nvPr/>
        </p:nvSpPr>
        <p:spPr>
          <a:xfrm>
            <a:off x="1151222" y="4536902"/>
            <a:ext cx="92394"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endParaRPr dirty="0"/>
          </a:p>
        </p:txBody>
      </p:sp>
      <p:sp>
        <p:nvSpPr>
          <p:cNvPr id="17" name="Shape 64"/>
          <p:cNvSpPr txBox="1"/>
          <p:nvPr/>
        </p:nvSpPr>
        <p:spPr>
          <a:xfrm>
            <a:off x="395536" y="1451639"/>
            <a:ext cx="8460000"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Questions to be addressed in the evaluation</a:t>
            </a:r>
          </a:p>
        </p:txBody>
      </p:sp>
      <p:sp>
        <p:nvSpPr>
          <p:cNvPr id="18" name="Kreis"/>
          <p:cNvSpPr/>
          <p:nvPr/>
        </p:nvSpPr>
        <p:spPr>
          <a:xfrm>
            <a:off x="7061257" y="2842678"/>
            <a:ext cx="1905000" cy="1905001"/>
          </a:xfrm>
          <a:prstGeom prst="ellipse">
            <a:avLst/>
          </a:prstGeom>
          <a:solidFill>
            <a:schemeClr val="accent1"/>
          </a:solidFill>
          <a:ln w="12700">
            <a:miter lim="400000"/>
          </a:ln>
        </p:spPr>
        <p:txBody>
          <a:bodyPr lIns="45718" tIns="45718" rIns="45718" bIns="45718" anchor="ctr"/>
          <a:lstStyle/>
          <a:p>
            <a:endParaRPr/>
          </a:p>
        </p:txBody>
      </p:sp>
      <p:sp>
        <p:nvSpPr>
          <p:cNvPr id="19" name="Objectives"/>
          <p:cNvSpPr txBox="1"/>
          <p:nvPr/>
        </p:nvSpPr>
        <p:spPr>
          <a:xfrm>
            <a:off x="7095212" y="3640753"/>
            <a:ext cx="1818764" cy="4001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2000">
                <a:solidFill>
                  <a:srgbClr val="FFFFFF"/>
                </a:solidFill>
              </a:defRPr>
            </a:lvl1pPr>
          </a:lstStyle>
          <a:p>
            <a:r>
              <a:rPr lang="en-GB" dirty="0"/>
              <a:t>EU added value:</a:t>
            </a:r>
            <a:endParaRPr dirty="0"/>
          </a:p>
        </p:txBody>
      </p:sp>
      <p:sp>
        <p:nvSpPr>
          <p:cNvPr id="20" name="Shape 35"/>
          <p:cNvSpPr/>
          <p:nvPr/>
        </p:nvSpPr>
        <p:spPr>
          <a:xfrm>
            <a:off x="990590" y="4907406"/>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25" name="Shape 36"/>
          <p:cNvSpPr txBox="1"/>
          <p:nvPr/>
        </p:nvSpPr>
        <p:spPr>
          <a:xfrm>
            <a:off x="1097377" y="4902138"/>
            <a:ext cx="193318"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Tree>
    <p:extLst>
      <p:ext uri="{BB962C8B-B14F-4D97-AF65-F5344CB8AC3E}">
        <p14:creationId xmlns:p14="http://schemas.microsoft.com/office/powerpoint/2010/main" val="184659459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803" y="2007523"/>
            <a:ext cx="9142394" cy="4897074"/>
          </a:xfrm>
          <a:prstGeom prst="rect">
            <a:avLst/>
          </a:prstGeom>
        </p:spPr>
      </p:pic>
      <p:grpSp>
        <p:nvGrpSpPr>
          <p:cNvPr id="96" name="Textfeld 16"/>
          <p:cNvGrpSpPr/>
          <p:nvPr/>
        </p:nvGrpSpPr>
        <p:grpSpPr>
          <a:xfrm>
            <a:off x="938458" y="3902775"/>
            <a:ext cx="7524000" cy="1408827"/>
            <a:chOff x="0" y="0"/>
            <a:chExt cx="7523998" cy="762000"/>
          </a:xfrm>
        </p:grpSpPr>
        <p:sp>
          <p:nvSpPr>
            <p:cNvPr id="94"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5" name="• Full range depends on ecosystem condition"/>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lang="en-US" dirty="0"/>
                <a:t>• For more on the evaluation study questions and tasks: </a:t>
              </a:r>
              <a:br>
                <a:rPr lang="en-US" dirty="0"/>
              </a:br>
              <a:r>
                <a:rPr lang="en-US" b="0" i="1" dirty="0"/>
                <a:t>see </a:t>
              </a:r>
              <a:r>
                <a:rPr lang="en-US" b="0" i="1" dirty="0">
                  <a:hlinkClick r:id="rId3"/>
                </a:rPr>
                <a:t>Technical specifications</a:t>
              </a:r>
              <a:endParaRPr lang="en-US" b="0" i="1" dirty="0"/>
            </a:p>
          </p:txBody>
        </p:sp>
      </p:grpSp>
      <p:sp>
        <p:nvSpPr>
          <p:cNvPr id="103" name="Shape 28"/>
          <p:cNvSpPr txBox="1"/>
          <p:nvPr/>
        </p:nvSpPr>
        <p:spPr>
          <a:xfrm>
            <a:off x="0" y="1451639"/>
            <a:ext cx="9144001"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Useful links</a:t>
            </a:r>
            <a:endParaRPr dirty="0"/>
          </a:p>
        </p:txBody>
      </p:sp>
      <p:sp>
        <p:nvSpPr>
          <p:cNvPr id="104"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Tree>
    <p:extLst>
      <p:ext uri="{BB962C8B-B14F-4D97-AF65-F5344CB8AC3E}">
        <p14:creationId xmlns:p14="http://schemas.microsoft.com/office/powerpoint/2010/main" val="78764625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803" y="2007523"/>
            <a:ext cx="9142394" cy="4897074"/>
          </a:xfrm>
          <a:prstGeom prst="rect">
            <a:avLst/>
          </a:prstGeom>
        </p:spPr>
      </p:pic>
      <p:sp>
        <p:nvSpPr>
          <p:cNvPr id="79" name="Shape 36"/>
          <p:cNvSpPr/>
          <p:nvPr/>
        </p:nvSpPr>
        <p:spPr>
          <a:xfrm>
            <a:off x="838278" y="2783444"/>
            <a:ext cx="7423979" cy="971185"/>
          </a:xfrm>
          <a:prstGeom prst="rect">
            <a:avLst/>
          </a:prstGeom>
          <a:solidFill>
            <a:srgbClr val="FFFFFF"/>
          </a:solidFill>
          <a:ln w="12700">
            <a:miter lim="400000"/>
          </a:ln>
        </p:spPr>
        <p:txBody>
          <a:bodyPr lIns="45718" tIns="45718" rIns="45718" bIns="45718" anchor="ctr"/>
          <a:lstStyle/>
          <a:p>
            <a:pPr algn="ctr"/>
            <a:r>
              <a:rPr lang="en-US" sz="2000" dirty="0"/>
              <a:t>Breakout session on target 3: some key points</a:t>
            </a:r>
            <a:endParaRPr sz="2000" b="0" dirty="0"/>
          </a:p>
        </p:txBody>
      </p:sp>
      <p:sp>
        <p:nvSpPr>
          <p:cNvPr id="80" name="Shape 24"/>
          <p:cNvSpPr txBox="1"/>
          <p:nvPr/>
        </p:nvSpPr>
        <p:spPr>
          <a:xfrm>
            <a:off x="2270655" y="2680216"/>
            <a:ext cx="4602690"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2" algn="ctr">
              <a:spcBef>
                <a:spcPts val="1200"/>
              </a:spcBef>
              <a:defRPr sz="1700"/>
            </a:pPr>
            <a:endParaRPr dirty="0"/>
          </a:p>
        </p:txBody>
      </p:sp>
      <p:sp>
        <p:nvSpPr>
          <p:cNvPr id="81" name="Shape 25"/>
          <p:cNvSpPr txBox="1"/>
          <p:nvPr/>
        </p:nvSpPr>
        <p:spPr>
          <a:xfrm>
            <a:off x="803" y="1318907"/>
            <a:ext cx="9142394" cy="7078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EU BIODIVERSITY CONFERENCE 23-24 May 2019, Brussels</a:t>
            </a:r>
          </a:p>
          <a:p>
            <a:r>
              <a:rPr lang="en-US" dirty="0"/>
              <a:t>24 May: Stakeholder discussions on EU Biodiversity Strategy to 2020</a:t>
            </a:r>
            <a:endParaRPr dirty="0"/>
          </a:p>
        </p:txBody>
      </p:sp>
      <p:sp>
        <p:nvSpPr>
          <p:cNvPr id="82"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83" name="Shape 35"/>
          <p:cNvSpPr/>
          <p:nvPr/>
        </p:nvSpPr>
        <p:spPr>
          <a:xfrm>
            <a:off x="1564053" y="3622044"/>
            <a:ext cx="1388404" cy="2059441"/>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84" name="Shape 36"/>
          <p:cNvSpPr/>
          <p:nvPr/>
        </p:nvSpPr>
        <p:spPr>
          <a:xfrm>
            <a:off x="171527" y="3638121"/>
            <a:ext cx="1333501" cy="2043364"/>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85" name="Shape 37"/>
          <p:cNvSpPr/>
          <p:nvPr/>
        </p:nvSpPr>
        <p:spPr>
          <a:xfrm>
            <a:off x="3017773" y="3631532"/>
            <a:ext cx="1425561" cy="2049953"/>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86" name="Shape 39"/>
          <p:cNvSpPr txBox="1"/>
          <p:nvPr/>
        </p:nvSpPr>
        <p:spPr>
          <a:xfrm>
            <a:off x="3130117" y="3804910"/>
            <a:ext cx="1180626" cy="16619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Uptake </a:t>
            </a:r>
            <a:r>
              <a:rPr lang="en-US" b="0" dirty="0"/>
              <a:t>is also insufficient, for a number of reasons</a:t>
            </a:r>
          </a:p>
        </p:txBody>
      </p:sp>
      <p:sp>
        <p:nvSpPr>
          <p:cNvPr id="87" name="Shape 40"/>
          <p:cNvSpPr txBox="1"/>
          <p:nvPr/>
        </p:nvSpPr>
        <p:spPr>
          <a:xfrm>
            <a:off x="235097" y="3718003"/>
            <a:ext cx="1237273" cy="19748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CAP measures </a:t>
            </a:r>
            <a:r>
              <a:rPr lang="en-US" b="0" dirty="0"/>
              <a:t>can contribute to biodiversity</a:t>
            </a:r>
          </a:p>
          <a:p>
            <a:pPr algn="ctr">
              <a:spcBef>
                <a:spcPts val="400"/>
              </a:spcBef>
              <a:defRPr sz="1700"/>
            </a:pPr>
            <a:r>
              <a:rPr lang="en-US" b="0" dirty="0"/>
              <a:t>conservation</a:t>
            </a:r>
            <a:endParaRPr dirty="0"/>
          </a:p>
        </p:txBody>
      </p:sp>
      <p:sp>
        <p:nvSpPr>
          <p:cNvPr id="88" name="Shape 41"/>
          <p:cNvSpPr txBox="1"/>
          <p:nvPr/>
        </p:nvSpPr>
        <p:spPr>
          <a:xfrm>
            <a:off x="1627410" y="3804910"/>
            <a:ext cx="1213761" cy="19235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 However, </a:t>
            </a:r>
            <a:r>
              <a:rPr lang="en-US" b="0" dirty="0"/>
              <a:t>existing measures are not enough to overturn the </a:t>
            </a:r>
            <a:r>
              <a:rPr lang="en-US" b="0" dirty="0" err="1"/>
              <a:t>trendsU</a:t>
            </a:r>
            <a:r>
              <a:rPr lang="en-US" b="0" dirty="0"/>
              <a:t>…</a:t>
            </a:r>
            <a:endParaRPr b="0" dirty="0"/>
          </a:p>
        </p:txBody>
      </p:sp>
      <p:sp>
        <p:nvSpPr>
          <p:cNvPr id="13" name="Shape 36"/>
          <p:cNvSpPr/>
          <p:nvPr/>
        </p:nvSpPr>
        <p:spPr>
          <a:xfrm>
            <a:off x="4519568" y="3639870"/>
            <a:ext cx="1333501" cy="2043364"/>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14" name="Shape 36"/>
          <p:cNvSpPr/>
          <p:nvPr/>
        </p:nvSpPr>
        <p:spPr>
          <a:xfrm>
            <a:off x="5949252" y="3630082"/>
            <a:ext cx="1333501" cy="2043364"/>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15" name="Shape 36"/>
          <p:cNvSpPr/>
          <p:nvPr/>
        </p:nvSpPr>
        <p:spPr>
          <a:xfrm>
            <a:off x="7350571" y="3639870"/>
            <a:ext cx="1333501" cy="2043364"/>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16" name="Shape 39"/>
          <p:cNvSpPr txBox="1"/>
          <p:nvPr/>
        </p:nvSpPr>
        <p:spPr>
          <a:xfrm>
            <a:off x="4519569" y="3680889"/>
            <a:ext cx="1333500" cy="19748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Needs:</a:t>
            </a:r>
            <a:endParaRPr dirty="0"/>
          </a:p>
          <a:p>
            <a:pPr algn="ctr">
              <a:spcBef>
                <a:spcPts val="400"/>
              </a:spcBef>
              <a:defRPr sz="1700" b="0"/>
            </a:pPr>
            <a:r>
              <a:rPr lang="en-US" dirty="0"/>
              <a:t>Governance, transparency, trust, addressing conflicts of interest</a:t>
            </a:r>
            <a:endParaRPr dirty="0"/>
          </a:p>
        </p:txBody>
      </p:sp>
      <p:sp>
        <p:nvSpPr>
          <p:cNvPr id="17" name="Shape 39"/>
          <p:cNvSpPr txBox="1"/>
          <p:nvPr/>
        </p:nvSpPr>
        <p:spPr>
          <a:xfrm>
            <a:off x="5949253" y="3709051"/>
            <a:ext cx="1333500" cy="19748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Needs:</a:t>
            </a:r>
            <a:endParaRPr dirty="0"/>
          </a:p>
          <a:p>
            <a:pPr algn="ctr">
              <a:spcBef>
                <a:spcPts val="400"/>
              </a:spcBef>
              <a:defRPr sz="1700" b="0"/>
            </a:pPr>
            <a:r>
              <a:rPr lang="en-US" dirty="0"/>
              <a:t>Improved design of measures, contracts duration, result-based </a:t>
            </a:r>
            <a:endParaRPr dirty="0"/>
          </a:p>
        </p:txBody>
      </p:sp>
      <p:sp>
        <p:nvSpPr>
          <p:cNvPr id="19" name="Shape 36"/>
          <p:cNvSpPr/>
          <p:nvPr/>
        </p:nvSpPr>
        <p:spPr>
          <a:xfrm>
            <a:off x="254530" y="5847167"/>
            <a:ext cx="8591473" cy="700590"/>
          </a:xfrm>
          <a:prstGeom prst="rect">
            <a:avLst/>
          </a:prstGeom>
          <a:solidFill>
            <a:schemeClr val="accent5"/>
          </a:solidFill>
          <a:ln w="6350">
            <a:solidFill>
              <a:schemeClr val="accent1"/>
            </a:solidFill>
            <a:miter lim="400000"/>
          </a:ln>
        </p:spPr>
        <p:txBody>
          <a:bodyPr lIns="45718" tIns="45718" rIns="45718" bIns="45718" anchor="ctr"/>
          <a:lstStyle/>
          <a:p>
            <a:pPr algn="ctr"/>
            <a:r>
              <a:rPr lang="en-US" sz="1800" dirty="0"/>
              <a:t>To be continued…</a:t>
            </a:r>
            <a:endParaRPr sz="1800" b="0" dirty="0"/>
          </a:p>
        </p:txBody>
      </p:sp>
      <p:sp>
        <p:nvSpPr>
          <p:cNvPr id="20" name="Shape 39"/>
          <p:cNvSpPr txBox="1"/>
          <p:nvPr/>
        </p:nvSpPr>
        <p:spPr>
          <a:xfrm>
            <a:off x="7407622" y="3698550"/>
            <a:ext cx="1333500" cy="19748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Needs:</a:t>
            </a:r>
            <a:endParaRPr dirty="0"/>
          </a:p>
          <a:p>
            <a:pPr algn="ctr">
              <a:spcBef>
                <a:spcPts val="400"/>
              </a:spcBef>
              <a:defRPr sz="1700" b="0"/>
            </a:pPr>
            <a:r>
              <a:rPr lang="en-US" dirty="0"/>
              <a:t>More trust and dialogue, understand expectations and challenges </a:t>
            </a:r>
            <a:endParaRPr dirty="0"/>
          </a:p>
        </p:txBody>
      </p:sp>
    </p:spTree>
    <p:extLst>
      <p:ext uri="{BB962C8B-B14F-4D97-AF65-F5344CB8AC3E}">
        <p14:creationId xmlns:p14="http://schemas.microsoft.com/office/powerpoint/2010/main" val="425995023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803" y="2007523"/>
            <a:ext cx="9142394" cy="4897074"/>
          </a:xfrm>
          <a:prstGeom prst="rect">
            <a:avLst/>
          </a:prstGeom>
        </p:spPr>
      </p:pic>
      <p:grpSp>
        <p:nvGrpSpPr>
          <p:cNvPr id="93" name="Textfeld 16"/>
          <p:cNvGrpSpPr/>
          <p:nvPr/>
        </p:nvGrpSpPr>
        <p:grpSpPr>
          <a:xfrm>
            <a:off x="936500" y="2223434"/>
            <a:ext cx="7524000" cy="762001"/>
            <a:chOff x="0" y="0"/>
            <a:chExt cx="7523998" cy="762000"/>
          </a:xfrm>
        </p:grpSpPr>
        <p:sp>
          <p:nvSpPr>
            <p:cNvPr id="91"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2" name="• Provisioning, regulating/maintaining, cultural"/>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hlinkClick r:id="rId3"/>
                </a:rPr>
                <a:t>Evaluation Roadmap </a:t>
              </a:r>
              <a:r>
                <a:rPr lang="en-US" dirty="0"/>
                <a:t>was published in June 2018</a:t>
              </a:r>
              <a:endParaRPr dirty="0"/>
            </a:p>
          </p:txBody>
        </p:sp>
      </p:grpSp>
      <p:grpSp>
        <p:nvGrpSpPr>
          <p:cNvPr id="96" name="Textfeld 16"/>
          <p:cNvGrpSpPr/>
          <p:nvPr/>
        </p:nvGrpSpPr>
        <p:grpSpPr>
          <a:xfrm>
            <a:off x="936500" y="3666905"/>
            <a:ext cx="7524000" cy="762001"/>
            <a:chOff x="0" y="0"/>
            <a:chExt cx="7523998" cy="762000"/>
          </a:xfrm>
        </p:grpSpPr>
        <p:sp>
          <p:nvSpPr>
            <p:cNvPr id="94"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5" name="• Full range depends on ecosystem condition"/>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hlinkClick r:id="rId4"/>
                </a:rPr>
                <a:t>EU Biodiversity Conference</a:t>
              </a:r>
              <a:r>
                <a:rPr lang="en-US" dirty="0"/>
                <a:t> 23-24 May 2019</a:t>
              </a:r>
              <a:endParaRPr dirty="0"/>
            </a:p>
          </p:txBody>
        </p:sp>
      </p:grpSp>
      <p:sp>
        <p:nvSpPr>
          <p:cNvPr id="97" name="Rechteck"/>
          <p:cNvSpPr/>
          <p:nvPr/>
        </p:nvSpPr>
        <p:spPr>
          <a:xfrm>
            <a:off x="936498" y="4424364"/>
            <a:ext cx="7524001" cy="762002"/>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marL="285750" indent="-285750" algn="ctr">
              <a:buSzPct val="100000"/>
              <a:buFont typeface="Arial" panose="020B0604020202020204" pitchFamily="34" charset="0"/>
              <a:buChar char="•"/>
            </a:pPr>
            <a:r>
              <a:rPr lang="en-US" sz="1700" dirty="0"/>
              <a:t>Evaluation support study: June 2019-July 2020</a:t>
            </a:r>
          </a:p>
        </p:txBody>
      </p:sp>
      <p:grpSp>
        <p:nvGrpSpPr>
          <p:cNvPr id="102" name="Textfeld 16"/>
          <p:cNvGrpSpPr/>
          <p:nvPr/>
        </p:nvGrpSpPr>
        <p:grpSpPr>
          <a:xfrm>
            <a:off x="936500" y="5080101"/>
            <a:ext cx="7524000" cy="762001"/>
            <a:chOff x="0" y="0"/>
            <a:chExt cx="7523998" cy="762000"/>
          </a:xfrm>
        </p:grpSpPr>
        <p:sp>
          <p:nvSpPr>
            <p:cNvPr id="100"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101" name="• Can provide cost-effective, integrated solutions"/>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a:t>
              </a:r>
              <a:r>
                <a:rPr lang="en-US" dirty="0"/>
                <a:t> Second Stakeholder Conference (preliminary findings): mid-2020</a:t>
              </a:r>
              <a:endParaRPr dirty="0"/>
            </a:p>
          </p:txBody>
        </p:sp>
      </p:grpSp>
      <p:sp>
        <p:nvSpPr>
          <p:cNvPr id="103" name="Shape 28"/>
          <p:cNvSpPr txBox="1"/>
          <p:nvPr/>
        </p:nvSpPr>
        <p:spPr>
          <a:xfrm>
            <a:off x="0" y="1451639"/>
            <a:ext cx="9144001"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Key milestones</a:t>
            </a:r>
            <a:endParaRPr dirty="0"/>
          </a:p>
        </p:txBody>
      </p:sp>
      <p:sp>
        <p:nvSpPr>
          <p:cNvPr id="104"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19" name="Rechteck"/>
          <p:cNvSpPr/>
          <p:nvPr/>
        </p:nvSpPr>
        <p:spPr>
          <a:xfrm>
            <a:off x="936500" y="5829491"/>
            <a:ext cx="7524001" cy="762002"/>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marL="285750" indent="-285750" algn="ctr">
              <a:buFont typeface="Arial" panose="020B0604020202020204" pitchFamily="34" charset="0"/>
              <a:buChar char="•"/>
              <a:defRPr sz="1700" b="0"/>
            </a:pPr>
            <a:r>
              <a:rPr lang="en-GB" sz="1800" dirty="0">
                <a:solidFill>
                  <a:schemeClr val="bg2"/>
                </a:solidFill>
              </a:rPr>
              <a:t>Commission report on the evaluation and 2020 package: end 2020</a:t>
            </a:r>
            <a:endParaRPr dirty="0">
              <a:solidFill>
                <a:schemeClr val="bg2"/>
              </a:solidFill>
            </a:endParaRPr>
          </a:p>
        </p:txBody>
      </p:sp>
      <p:grpSp>
        <p:nvGrpSpPr>
          <p:cNvPr id="21" name="Textfeld 16"/>
          <p:cNvGrpSpPr/>
          <p:nvPr/>
        </p:nvGrpSpPr>
        <p:grpSpPr>
          <a:xfrm>
            <a:off x="936499" y="2942796"/>
            <a:ext cx="7524000" cy="762001"/>
            <a:chOff x="0" y="0"/>
            <a:chExt cx="7523998" cy="762000"/>
          </a:xfrm>
        </p:grpSpPr>
        <p:sp>
          <p:nvSpPr>
            <p:cNvPr id="22"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23" name="• Full range depends on ecosystem condition"/>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hlinkClick r:id="rId5"/>
                </a:rPr>
                <a:t>Evaluation support study tender </a:t>
              </a:r>
              <a:r>
                <a:rPr lang="en-US" dirty="0"/>
                <a:t>(December 2018) and contract (3 June 2019)</a:t>
              </a:r>
              <a:endParaRPr dirty="0"/>
            </a:p>
          </p:txBody>
        </p:sp>
      </p:grpSp>
    </p:spTree>
    <p:extLst>
      <p:ext uri="{BB962C8B-B14F-4D97-AF65-F5344CB8AC3E}">
        <p14:creationId xmlns:p14="http://schemas.microsoft.com/office/powerpoint/2010/main" val="270666973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803" y="2007523"/>
            <a:ext cx="9142394" cy="4897074"/>
          </a:xfrm>
          <a:prstGeom prst="rect">
            <a:avLst/>
          </a:prstGeom>
        </p:spPr>
      </p:pic>
      <p:grpSp>
        <p:nvGrpSpPr>
          <p:cNvPr id="93" name="Textfeld 16"/>
          <p:cNvGrpSpPr/>
          <p:nvPr/>
        </p:nvGrpSpPr>
        <p:grpSpPr>
          <a:xfrm>
            <a:off x="936500" y="2223434"/>
            <a:ext cx="7524001" cy="762002"/>
            <a:chOff x="0" y="0"/>
            <a:chExt cx="7523999" cy="762001"/>
          </a:xfrm>
        </p:grpSpPr>
        <p:sp>
          <p:nvSpPr>
            <p:cNvPr id="91"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2" name="• Provisioning, regulating/maintaining, cultural"/>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Evaluation of the CAP impacts on biodiversity (ongoing)</a:t>
              </a:r>
              <a:endParaRPr dirty="0"/>
            </a:p>
          </p:txBody>
        </p:sp>
      </p:grpSp>
      <p:grpSp>
        <p:nvGrpSpPr>
          <p:cNvPr id="96" name="Textfeld 16"/>
          <p:cNvGrpSpPr/>
          <p:nvPr/>
        </p:nvGrpSpPr>
        <p:grpSpPr>
          <a:xfrm>
            <a:off x="936500" y="3666905"/>
            <a:ext cx="7524000" cy="762001"/>
            <a:chOff x="0" y="0"/>
            <a:chExt cx="7523998" cy="762000"/>
          </a:xfrm>
        </p:grpSpPr>
        <p:sp>
          <p:nvSpPr>
            <p:cNvPr id="94"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5" name="• Full range depends on ecosystem condition"/>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State of Nature 2020 (covering the period 2012-2018)</a:t>
              </a:r>
              <a:endParaRPr dirty="0"/>
            </a:p>
          </p:txBody>
        </p:sp>
      </p:grpSp>
      <p:sp>
        <p:nvSpPr>
          <p:cNvPr id="97" name="Rechteck"/>
          <p:cNvSpPr/>
          <p:nvPr/>
        </p:nvSpPr>
        <p:spPr>
          <a:xfrm>
            <a:off x="936498" y="4424364"/>
            <a:ext cx="7524001" cy="762002"/>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marL="285750" indent="-285750" algn="ctr">
              <a:buSzPct val="100000"/>
              <a:buFont typeface="Arial" panose="020B0604020202020204" pitchFamily="34" charset="0"/>
              <a:buChar char="•"/>
            </a:pPr>
            <a:r>
              <a:rPr lang="en-US" sz="1700" dirty="0"/>
              <a:t>MAES assessment of ecosystem condition</a:t>
            </a:r>
          </a:p>
        </p:txBody>
      </p:sp>
      <p:grpSp>
        <p:nvGrpSpPr>
          <p:cNvPr id="102" name="Textfeld 16"/>
          <p:cNvGrpSpPr/>
          <p:nvPr/>
        </p:nvGrpSpPr>
        <p:grpSpPr>
          <a:xfrm>
            <a:off x="936500" y="5080101"/>
            <a:ext cx="7524000" cy="762001"/>
            <a:chOff x="0" y="0"/>
            <a:chExt cx="7523998" cy="762000"/>
          </a:xfrm>
        </p:grpSpPr>
        <p:sp>
          <p:nvSpPr>
            <p:cNvPr id="100"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101" name="• Can provide cost-effective, integrated solutions"/>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a:t>
              </a:r>
              <a:r>
                <a:rPr lang="en-US" dirty="0"/>
                <a:t> Global assessments: IPBES, FAO, OECD</a:t>
              </a:r>
              <a:endParaRPr dirty="0"/>
            </a:p>
          </p:txBody>
        </p:sp>
      </p:grpSp>
      <p:sp>
        <p:nvSpPr>
          <p:cNvPr id="103" name="Shape 28"/>
          <p:cNvSpPr txBox="1"/>
          <p:nvPr/>
        </p:nvSpPr>
        <p:spPr>
          <a:xfrm>
            <a:off x="0" y="1451639"/>
            <a:ext cx="9144001"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Related evaluation and reporting processes</a:t>
            </a:r>
            <a:endParaRPr dirty="0"/>
          </a:p>
        </p:txBody>
      </p:sp>
      <p:sp>
        <p:nvSpPr>
          <p:cNvPr id="104"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19" name="Rechteck"/>
          <p:cNvSpPr/>
          <p:nvPr/>
        </p:nvSpPr>
        <p:spPr>
          <a:xfrm>
            <a:off x="936500" y="5829491"/>
            <a:ext cx="7524001" cy="762002"/>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marL="285750" indent="-285750" algn="ctr">
              <a:buFont typeface="Arial" panose="020B0604020202020204" pitchFamily="34" charset="0"/>
              <a:buChar char="•"/>
              <a:defRPr sz="1700" b="0"/>
            </a:pPr>
            <a:r>
              <a:rPr lang="en-US" sz="1800" dirty="0">
                <a:solidFill>
                  <a:schemeClr val="bg2"/>
                </a:solidFill>
              </a:rPr>
              <a:t>Rising challenges: climate change, IAS, regulating and maintaining ecosystem services</a:t>
            </a:r>
            <a:endParaRPr dirty="0">
              <a:solidFill>
                <a:schemeClr val="bg2"/>
              </a:solidFill>
            </a:endParaRPr>
          </a:p>
        </p:txBody>
      </p:sp>
      <p:grpSp>
        <p:nvGrpSpPr>
          <p:cNvPr id="21" name="Textfeld 16"/>
          <p:cNvGrpSpPr/>
          <p:nvPr/>
        </p:nvGrpSpPr>
        <p:grpSpPr>
          <a:xfrm>
            <a:off x="936499" y="2942796"/>
            <a:ext cx="7524000" cy="762001"/>
            <a:chOff x="0" y="0"/>
            <a:chExt cx="7523998" cy="762000"/>
          </a:xfrm>
        </p:grpSpPr>
        <p:sp>
          <p:nvSpPr>
            <p:cNvPr id="22"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23" name="• Full range depends on ecosystem condition"/>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Evaluation of the CAP impacts on water (ongoing)</a:t>
              </a:r>
              <a:endParaRPr dirty="0"/>
            </a:p>
          </p:txBody>
        </p:sp>
      </p:grpSp>
    </p:spTree>
    <p:extLst>
      <p:ext uri="{BB962C8B-B14F-4D97-AF65-F5344CB8AC3E}">
        <p14:creationId xmlns:p14="http://schemas.microsoft.com/office/powerpoint/2010/main" val="406369948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803" y="2007523"/>
            <a:ext cx="9142394" cy="4897074"/>
          </a:xfrm>
          <a:prstGeom prst="rect">
            <a:avLst/>
          </a:prstGeom>
        </p:spPr>
      </p:pic>
      <p:grpSp>
        <p:nvGrpSpPr>
          <p:cNvPr id="93" name="Textfeld 16"/>
          <p:cNvGrpSpPr/>
          <p:nvPr/>
        </p:nvGrpSpPr>
        <p:grpSpPr>
          <a:xfrm>
            <a:off x="936500" y="2223434"/>
            <a:ext cx="7524000" cy="762001"/>
            <a:chOff x="0" y="0"/>
            <a:chExt cx="7523998" cy="762000"/>
          </a:xfrm>
        </p:grpSpPr>
        <p:sp>
          <p:nvSpPr>
            <p:cNvPr id="91"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2" name="• Provisioning, regulating/maintaining, cultural"/>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a:t>
              </a:r>
              <a:r>
                <a:rPr lang="en-US" dirty="0"/>
                <a:t> How to effectively engage all key stakeholders in the evaluation process?</a:t>
              </a:r>
              <a:endParaRPr dirty="0"/>
            </a:p>
          </p:txBody>
        </p:sp>
      </p:grpSp>
      <p:grpSp>
        <p:nvGrpSpPr>
          <p:cNvPr id="96" name="Textfeld 16"/>
          <p:cNvGrpSpPr/>
          <p:nvPr/>
        </p:nvGrpSpPr>
        <p:grpSpPr>
          <a:xfrm>
            <a:off x="936500" y="3666905"/>
            <a:ext cx="7524000" cy="762001"/>
            <a:chOff x="0" y="0"/>
            <a:chExt cx="7523998" cy="762000"/>
          </a:xfrm>
        </p:grpSpPr>
        <p:sp>
          <p:nvSpPr>
            <p:cNvPr id="94"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5" name="• Full range depends on ecosystem condition"/>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a:t>
              </a:r>
              <a:r>
                <a:rPr lang="en-US" dirty="0"/>
                <a:t> Open Public Consultation: clear and concise, yet covering all the main issues</a:t>
              </a:r>
              <a:endParaRPr dirty="0"/>
            </a:p>
          </p:txBody>
        </p:sp>
      </p:grpSp>
      <p:sp>
        <p:nvSpPr>
          <p:cNvPr id="97" name="Rechteck"/>
          <p:cNvSpPr/>
          <p:nvPr/>
        </p:nvSpPr>
        <p:spPr>
          <a:xfrm>
            <a:off x="936498" y="4424364"/>
            <a:ext cx="7524001" cy="762002"/>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marL="285750" indent="-285750" algn="ctr">
              <a:buSzPct val="100000"/>
              <a:buFont typeface="Arial" panose="020B0604020202020204" pitchFamily="34" charset="0"/>
              <a:buChar char="•"/>
            </a:pPr>
            <a:r>
              <a:rPr lang="en-US" sz="1700" dirty="0"/>
              <a:t>More in-depth consultations on integration?</a:t>
            </a:r>
          </a:p>
        </p:txBody>
      </p:sp>
      <p:grpSp>
        <p:nvGrpSpPr>
          <p:cNvPr id="102" name="Textfeld 16"/>
          <p:cNvGrpSpPr/>
          <p:nvPr/>
        </p:nvGrpSpPr>
        <p:grpSpPr>
          <a:xfrm>
            <a:off x="936500" y="5080101"/>
            <a:ext cx="7524001" cy="762002"/>
            <a:chOff x="0" y="0"/>
            <a:chExt cx="7523999" cy="762001"/>
          </a:xfrm>
        </p:grpSpPr>
        <p:sp>
          <p:nvSpPr>
            <p:cNvPr id="100"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101" name="• Can provide cost-effective, integrated solutions"/>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a:t>
              </a:r>
              <a:r>
                <a:rPr lang="en-US" dirty="0"/>
                <a:t> How to evaluate the counterfactual?</a:t>
              </a:r>
              <a:endParaRPr dirty="0"/>
            </a:p>
          </p:txBody>
        </p:sp>
      </p:grpSp>
      <p:sp>
        <p:nvSpPr>
          <p:cNvPr id="103" name="Shape 28"/>
          <p:cNvSpPr txBox="1"/>
          <p:nvPr/>
        </p:nvSpPr>
        <p:spPr>
          <a:xfrm>
            <a:off x="0" y="1451639"/>
            <a:ext cx="9144001"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Food for thought (and feedback)</a:t>
            </a:r>
            <a:endParaRPr dirty="0"/>
          </a:p>
        </p:txBody>
      </p:sp>
      <p:sp>
        <p:nvSpPr>
          <p:cNvPr id="104"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19" name="Rechteck"/>
          <p:cNvSpPr/>
          <p:nvPr/>
        </p:nvSpPr>
        <p:spPr>
          <a:xfrm>
            <a:off x="936500" y="5829491"/>
            <a:ext cx="7524001" cy="762002"/>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marL="285750" indent="-285750" algn="ctr">
              <a:buFont typeface="Arial" panose="020B0604020202020204" pitchFamily="34" charset="0"/>
              <a:buChar char="•"/>
              <a:defRPr sz="1700" b="0"/>
            </a:pPr>
            <a:r>
              <a:rPr lang="en-US" dirty="0">
                <a:solidFill>
                  <a:schemeClr val="bg2"/>
                </a:solidFill>
              </a:rPr>
              <a:t>Links with the post-2020 global and EU agenda?</a:t>
            </a:r>
            <a:endParaRPr dirty="0">
              <a:solidFill>
                <a:schemeClr val="bg2"/>
              </a:solidFill>
            </a:endParaRPr>
          </a:p>
        </p:txBody>
      </p:sp>
      <p:grpSp>
        <p:nvGrpSpPr>
          <p:cNvPr id="21" name="Textfeld 16"/>
          <p:cNvGrpSpPr/>
          <p:nvPr/>
        </p:nvGrpSpPr>
        <p:grpSpPr>
          <a:xfrm>
            <a:off x="936499" y="2942796"/>
            <a:ext cx="7524001" cy="762002"/>
            <a:chOff x="0" y="0"/>
            <a:chExt cx="7523999" cy="762001"/>
          </a:xfrm>
        </p:grpSpPr>
        <p:sp>
          <p:nvSpPr>
            <p:cNvPr id="22"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23" name="• Full range depends on ecosystem condition"/>
            <p:cNvSpPr txBox="1"/>
            <p:nvPr/>
          </p:nvSpPr>
          <p:spPr>
            <a:xfrm>
              <a:off x="51995" y="62447"/>
              <a:ext cx="7449504"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a:t>
              </a:r>
              <a:r>
                <a:rPr lang="en-US" dirty="0"/>
                <a:t> Ten case studies (</a:t>
              </a:r>
              <a:r>
                <a:rPr lang="en-US" dirty="0" err="1"/>
                <a:t>tbd</a:t>
              </a:r>
              <a:r>
                <a:rPr lang="en-US" dirty="0"/>
                <a:t>): contacts, data, resources</a:t>
              </a:r>
              <a:endParaRPr dirty="0"/>
            </a:p>
          </p:txBody>
        </p:sp>
      </p:grpSp>
    </p:spTree>
    <p:extLst>
      <p:ext uri="{BB962C8B-B14F-4D97-AF65-F5344CB8AC3E}">
        <p14:creationId xmlns:p14="http://schemas.microsoft.com/office/powerpoint/2010/main" val="1036301843"/>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803" y="2007523"/>
            <a:ext cx="9142394" cy="4897074"/>
          </a:xfrm>
          <a:prstGeom prst="rect">
            <a:avLst/>
          </a:prstGeom>
        </p:spPr>
      </p:pic>
      <p:sp>
        <p:nvSpPr>
          <p:cNvPr id="245" name="Shape 64"/>
          <p:cNvSpPr txBox="1"/>
          <p:nvPr/>
        </p:nvSpPr>
        <p:spPr>
          <a:xfrm>
            <a:off x="395536" y="1451639"/>
            <a:ext cx="8460000" cy="461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sz="2400" dirty="0"/>
              <a:t>THANK YOU FOR YOUR ATTENTION!</a:t>
            </a:r>
          </a:p>
        </p:txBody>
      </p:sp>
      <p:sp>
        <p:nvSpPr>
          <p:cNvPr id="246"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03" y="2007523"/>
            <a:ext cx="9142394" cy="4897074"/>
          </a:xfrm>
          <a:prstGeom prst="rect">
            <a:avLst/>
          </a:prstGeom>
        </p:spPr>
      </p:pic>
      <p:sp>
        <p:nvSpPr>
          <p:cNvPr id="79" name="Shape 36"/>
          <p:cNvSpPr/>
          <p:nvPr/>
        </p:nvSpPr>
        <p:spPr>
          <a:xfrm>
            <a:off x="838278" y="2139044"/>
            <a:ext cx="7423979" cy="1829156"/>
          </a:xfrm>
          <a:prstGeom prst="rect">
            <a:avLst/>
          </a:prstGeom>
          <a:solidFill>
            <a:srgbClr val="FFFFFF"/>
          </a:solidFill>
          <a:ln w="12700">
            <a:miter lim="400000"/>
          </a:ln>
        </p:spPr>
        <p:txBody>
          <a:bodyPr lIns="45718" tIns="45718" rIns="45718" bIns="45718" anchor="ctr"/>
          <a:lstStyle/>
          <a:p>
            <a:pPr algn="ctr"/>
            <a:r>
              <a:rPr lang="en-US" sz="2000" dirty="0"/>
              <a:t>Headline target</a:t>
            </a:r>
            <a:r>
              <a:rPr lang="en-US" sz="2000" b="0" dirty="0"/>
              <a:t>: halt the loss of biodiversity and ecosystem services </a:t>
            </a:r>
          </a:p>
          <a:p>
            <a:pPr algn="ctr"/>
            <a:r>
              <a:rPr lang="en-US" sz="2000" b="0" dirty="0"/>
              <a:t>in the EU, and restore them as far as possible, while also helping to avert global biodiversity loss</a:t>
            </a:r>
          </a:p>
          <a:p>
            <a:pPr algn="ctr"/>
            <a:endParaRPr sz="2000" b="0" dirty="0"/>
          </a:p>
        </p:txBody>
      </p:sp>
      <p:sp>
        <p:nvSpPr>
          <p:cNvPr id="80" name="Shape 24"/>
          <p:cNvSpPr txBox="1"/>
          <p:nvPr/>
        </p:nvSpPr>
        <p:spPr>
          <a:xfrm>
            <a:off x="2270655" y="2680216"/>
            <a:ext cx="4602690"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2" algn="ctr">
              <a:spcBef>
                <a:spcPts val="1200"/>
              </a:spcBef>
              <a:defRPr sz="1700"/>
            </a:pPr>
            <a:endParaRPr dirty="0"/>
          </a:p>
        </p:txBody>
      </p:sp>
      <p:sp>
        <p:nvSpPr>
          <p:cNvPr id="81" name="Shape 25"/>
          <p:cNvSpPr txBox="1"/>
          <p:nvPr/>
        </p:nvSpPr>
        <p:spPr>
          <a:xfrm>
            <a:off x="803" y="1451639"/>
            <a:ext cx="9142394"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THE EU BIODIVERSITY STRATEGY TO  2020</a:t>
            </a:r>
            <a:endParaRPr dirty="0"/>
          </a:p>
        </p:txBody>
      </p:sp>
      <p:sp>
        <p:nvSpPr>
          <p:cNvPr id="82"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83" name="Shape 35"/>
          <p:cNvSpPr/>
          <p:nvPr/>
        </p:nvSpPr>
        <p:spPr>
          <a:xfrm>
            <a:off x="1564053" y="3622044"/>
            <a:ext cx="1388404" cy="2059441"/>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84" name="Shape 36"/>
          <p:cNvSpPr/>
          <p:nvPr/>
        </p:nvSpPr>
        <p:spPr>
          <a:xfrm>
            <a:off x="171527" y="3638121"/>
            <a:ext cx="1333501" cy="2043364"/>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85" name="Shape 37"/>
          <p:cNvSpPr/>
          <p:nvPr/>
        </p:nvSpPr>
        <p:spPr>
          <a:xfrm>
            <a:off x="3017773" y="3631532"/>
            <a:ext cx="1425561" cy="2049953"/>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86" name="Shape 39"/>
          <p:cNvSpPr txBox="1"/>
          <p:nvPr/>
        </p:nvSpPr>
        <p:spPr>
          <a:xfrm>
            <a:off x="3130117" y="3804910"/>
            <a:ext cx="1180626" cy="11900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Target 3:</a:t>
            </a:r>
            <a:endParaRPr dirty="0"/>
          </a:p>
          <a:p>
            <a:pPr algn="ctr">
              <a:spcBef>
                <a:spcPts val="400"/>
              </a:spcBef>
              <a:defRPr sz="1700" b="0"/>
            </a:pPr>
            <a:r>
              <a:rPr lang="en-US" dirty="0"/>
              <a:t>Sustainable agriculture and forestry</a:t>
            </a:r>
            <a:endParaRPr dirty="0"/>
          </a:p>
        </p:txBody>
      </p:sp>
      <p:sp>
        <p:nvSpPr>
          <p:cNvPr id="87" name="Shape 40"/>
          <p:cNvSpPr txBox="1"/>
          <p:nvPr/>
        </p:nvSpPr>
        <p:spPr>
          <a:xfrm>
            <a:off x="235097" y="3821239"/>
            <a:ext cx="1237273" cy="14516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Target 1: </a:t>
            </a:r>
            <a:endParaRPr dirty="0"/>
          </a:p>
          <a:p>
            <a:pPr algn="ctr">
              <a:spcBef>
                <a:spcPts val="400"/>
              </a:spcBef>
              <a:defRPr sz="1700" b="0"/>
            </a:pPr>
            <a:r>
              <a:rPr lang="en-US" dirty="0"/>
              <a:t>Fully Implement Nature Legislation</a:t>
            </a:r>
            <a:endParaRPr dirty="0"/>
          </a:p>
        </p:txBody>
      </p:sp>
      <p:sp>
        <p:nvSpPr>
          <p:cNvPr id="88" name="Shape 41"/>
          <p:cNvSpPr txBox="1"/>
          <p:nvPr/>
        </p:nvSpPr>
        <p:spPr>
          <a:xfrm>
            <a:off x="1627410" y="3804910"/>
            <a:ext cx="1213761" cy="17132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Target 2:</a:t>
            </a:r>
          </a:p>
          <a:p>
            <a:pPr algn="ctr">
              <a:spcBef>
                <a:spcPts val="400"/>
              </a:spcBef>
              <a:defRPr sz="1700"/>
            </a:pPr>
            <a:r>
              <a:rPr lang="en-US" b="0" dirty="0"/>
              <a:t>Protect and restore ecosystems and their services</a:t>
            </a:r>
            <a:endParaRPr b="0" dirty="0"/>
          </a:p>
        </p:txBody>
      </p:sp>
      <p:sp>
        <p:nvSpPr>
          <p:cNvPr id="13" name="Shape 36"/>
          <p:cNvSpPr/>
          <p:nvPr/>
        </p:nvSpPr>
        <p:spPr>
          <a:xfrm>
            <a:off x="4519568" y="3639870"/>
            <a:ext cx="1333501" cy="2043364"/>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14" name="Shape 36"/>
          <p:cNvSpPr/>
          <p:nvPr/>
        </p:nvSpPr>
        <p:spPr>
          <a:xfrm>
            <a:off x="5949252" y="3630082"/>
            <a:ext cx="1333501" cy="2043364"/>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15" name="Shape 36"/>
          <p:cNvSpPr/>
          <p:nvPr/>
        </p:nvSpPr>
        <p:spPr>
          <a:xfrm>
            <a:off x="7350571" y="3639870"/>
            <a:ext cx="1333501" cy="2043364"/>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16" name="Shape 39"/>
          <p:cNvSpPr txBox="1"/>
          <p:nvPr/>
        </p:nvSpPr>
        <p:spPr>
          <a:xfrm>
            <a:off x="4589316" y="3828369"/>
            <a:ext cx="1180626" cy="14516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Target 4:</a:t>
            </a:r>
            <a:endParaRPr dirty="0"/>
          </a:p>
          <a:p>
            <a:pPr algn="ctr">
              <a:spcBef>
                <a:spcPts val="400"/>
              </a:spcBef>
              <a:defRPr sz="1700" b="0"/>
            </a:pPr>
            <a:r>
              <a:rPr lang="en-US" dirty="0"/>
              <a:t>Sustainable fisheries and marine ecosystems</a:t>
            </a:r>
            <a:endParaRPr dirty="0"/>
          </a:p>
        </p:txBody>
      </p:sp>
      <p:sp>
        <p:nvSpPr>
          <p:cNvPr id="17" name="Shape 39"/>
          <p:cNvSpPr txBox="1"/>
          <p:nvPr/>
        </p:nvSpPr>
        <p:spPr>
          <a:xfrm>
            <a:off x="6022404" y="3827035"/>
            <a:ext cx="1180626" cy="14516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Target 5:</a:t>
            </a:r>
            <a:endParaRPr dirty="0"/>
          </a:p>
          <a:p>
            <a:pPr algn="ctr">
              <a:spcBef>
                <a:spcPts val="400"/>
              </a:spcBef>
              <a:defRPr sz="1700" b="0"/>
            </a:pPr>
            <a:r>
              <a:rPr lang="en-US" dirty="0"/>
              <a:t>Combat invasive alien species</a:t>
            </a:r>
            <a:endParaRPr dirty="0"/>
          </a:p>
        </p:txBody>
      </p:sp>
      <p:sp>
        <p:nvSpPr>
          <p:cNvPr id="18" name="Shape 39"/>
          <p:cNvSpPr txBox="1"/>
          <p:nvPr/>
        </p:nvSpPr>
        <p:spPr>
          <a:xfrm>
            <a:off x="7427008" y="3804909"/>
            <a:ext cx="1180626" cy="14516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Target 6:</a:t>
            </a:r>
            <a:endParaRPr dirty="0"/>
          </a:p>
          <a:p>
            <a:pPr algn="ctr">
              <a:spcBef>
                <a:spcPts val="400"/>
              </a:spcBef>
              <a:defRPr sz="1700" b="0"/>
            </a:pPr>
            <a:r>
              <a:rPr lang="en-US" dirty="0"/>
              <a:t>Help to avert global biodiversity loss</a:t>
            </a:r>
            <a:endParaRPr dirty="0"/>
          </a:p>
        </p:txBody>
      </p:sp>
      <p:sp>
        <p:nvSpPr>
          <p:cNvPr id="19" name="Shape 36"/>
          <p:cNvSpPr/>
          <p:nvPr/>
        </p:nvSpPr>
        <p:spPr>
          <a:xfrm>
            <a:off x="254530" y="5847167"/>
            <a:ext cx="8591473" cy="700590"/>
          </a:xfrm>
          <a:prstGeom prst="rect">
            <a:avLst/>
          </a:prstGeom>
          <a:solidFill>
            <a:schemeClr val="accent5"/>
          </a:solidFill>
          <a:ln w="6350">
            <a:solidFill>
              <a:schemeClr val="accent1"/>
            </a:solidFill>
            <a:miter lim="400000"/>
          </a:ln>
        </p:spPr>
        <p:txBody>
          <a:bodyPr lIns="45718" tIns="45718" rIns="45718" bIns="45718" anchor="ctr"/>
          <a:lstStyle/>
          <a:p>
            <a:pPr algn="ctr"/>
            <a:r>
              <a:rPr lang="en-US" sz="1800" dirty="0"/>
              <a:t>Horizontal measures</a:t>
            </a:r>
            <a:r>
              <a:rPr lang="en-US" sz="1800" b="0" dirty="0"/>
              <a:t>: partnerships, knowledge, financing</a:t>
            </a:r>
            <a:endParaRPr sz="1800" b="0" dirty="0"/>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803" y="2007523"/>
            <a:ext cx="9142394" cy="4897074"/>
          </a:xfrm>
          <a:prstGeom prst="rect">
            <a:avLst/>
          </a:prstGeom>
        </p:spPr>
      </p:pic>
      <p:grpSp>
        <p:nvGrpSpPr>
          <p:cNvPr id="93" name="Textfeld 16"/>
          <p:cNvGrpSpPr/>
          <p:nvPr/>
        </p:nvGrpSpPr>
        <p:grpSpPr>
          <a:xfrm>
            <a:off x="938458" y="2618259"/>
            <a:ext cx="7524001" cy="762002"/>
            <a:chOff x="0" y="0"/>
            <a:chExt cx="7523999" cy="762001"/>
          </a:xfrm>
        </p:grpSpPr>
        <p:sp>
          <p:nvSpPr>
            <p:cNvPr id="91"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2" name="• Provisioning, regulating/maintaining, cultural"/>
            <p:cNvSpPr txBox="1"/>
            <p:nvPr/>
          </p:nvSpPr>
          <p:spPr>
            <a:xfrm>
              <a:off x="74126" y="62447"/>
              <a:ext cx="7375747"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Action 8: Enhance CAP direct payments for environmental public goods</a:t>
              </a:r>
              <a:endParaRPr dirty="0"/>
            </a:p>
          </p:txBody>
        </p:sp>
      </p:grpSp>
      <p:grpSp>
        <p:nvGrpSpPr>
          <p:cNvPr id="96" name="Textfeld 16"/>
          <p:cNvGrpSpPr/>
          <p:nvPr/>
        </p:nvGrpSpPr>
        <p:grpSpPr>
          <a:xfrm>
            <a:off x="938458" y="3378199"/>
            <a:ext cx="7524000" cy="762001"/>
            <a:chOff x="0" y="0"/>
            <a:chExt cx="7523998" cy="762000"/>
          </a:xfrm>
        </p:grpSpPr>
        <p:sp>
          <p:nvSpPr>
            <p:cNvPr id="94"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5" name="• Full range depends on ecosystem condition"/>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Action 9: better target Rural Development to biodiversity conservation</a:t>
              </a:r>
              <a:endParaRPr dirty="0"/>
            </a:p>
          </p:txBody>
        </p:sp>
      </p:grpSp>
      <p:grpSp>
        <p:nvGrpSpPr>
          <p:cNvPr id="99" name="Textfeld 16"/>
          <p:cNvGrpSpPr/>
          <p:nvPr/>
        </p:nvGrpSpPr>
        <p:grpSpPr>
          <a:xfrm>
            <a:off x="936499" y="4137646"/>
            <a:ext cx="7524001" cy="762002"/>
            <a:chOff x="0" y="0"/>
            <a:chExt cx="7523999" cy="762001"/>
          </a:xfrm>
        </p:grpSpPr>
        <p:sp>
          <p:nvSpPr>
            <p:cNvPr id="97"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8" name="• Some services are underpinned by others"/>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Action 10: Conserve Europe's agricultural genetic diversity</a:t>
              </a:r>
              <a:endParaRPr dirty="0"/>
            </a:p>
          </p:txBody>
        </p:sp>
      </p:grpSp>
      <p:grpSp>
        <p:nvGrpSpPr>
          <p:cNvPr id="102" name="Textfeld 16"/>
          <p:cNvGrpSpPr/>
          <p:nvPr/>
        </p:nvGrpSpPr>
        <p:grpSpPr>
          <a:xfrm>
            <a:off x="938459" y="4899648"/>
            <a:ext cx="7524000" cy="762001"/>
            <a:chOff x="0" y="0"/>
            <a:chExt cx="7523998" cy="762000"/>
          </a:xfrm>
        </p:grpSpPr>
        <p:sp>
          <p:nvSpPr>
            <p:cNvPr id="100"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101" name="• Can provide cost-effective, integrated solutions"/>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a:t>
              </a:r>
              <a:r>
                <a:rPr lang="en-US" dirty="0"/>
                <a:t> Action 11: Encourage forest holders to protect and enhance forest biodiversity</a:t>
              </a:r>
              <a:endParaRPr dirty="0"/>
            </a:p>
          </p:txBody>
        </p:sp>
      </p:grpSp>
      <p:sp>
        <p:nvSpPr>
          <p:cNvPr id="103" name="Shape 28"/>
          <p:cNvSpPr txBox="1"/>
          <p:nvPr/>
        </p:nvSpPr>
        <p:spPr>
          <a:xfrm>
            <a:off x="0" y="1333655"/>
            <a:ext cx="9144001" cy="7078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Biodiversity Target 3. Increase the contribution of agriculture and forestry to maintaining and enhancing biodiversity</a:t>
            </a:r>
            <a:endParaRPr dirty="0"/>
          </a:p>
        </p:txBody>
      </p:sp>
      <p:sp>
        <p:nvSpPr>
          <p:cNvPr id="104"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grpSp>
        <p:nvGrpSpPr>
          <p:cNvPr id="18" name="Textfeld 16"/>
          <p:cNvGrpSpPr/>
          <p:nvPr/>
        </p:nvGrpSpPr>
        <p:grpSpPr>
          <a:xfrm>
            <a:off x="938458" y="5659095"/>
            <a:ext cx="7524000" cy="762001"/>
            <a:chOff x="0" y="0"/>
            <a:chExt cx="7523998" cy="762000"/>
          </a:xfrm>
        </p:grpSpPr>
        <p:sp>
          <p:nvSpPr>
            <p:cNvPr id="19"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20" name="• Can provide cost-effective, integrated solutions"/>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Action 12: Integrate biodiversity measures in FMP or equivalent instruments</a:t>
              </a:r>
            </a:p>
          </p:txBody>
        </p:sp>
      </p:grpSp>
    </p:spTree>
    <p:extLst>
      <p:ext uri="{BB962C8B-B14F-4D97-AF65-F5344CB8AC3E}">
        <p14:creationId xmlns:p14="http://schemas.microsoft.com/office/powerpoint/2010/main" val="428736878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803" y="2007523"/>
            <a:ext cx="9142394" cy="4897074"/>
          </a:xfrm>
          <a:prstGeom prst="rect">
            <a:avLst/>
          </a:prstGeom>
        </p:spPr>
      </p:pic>
      <p:sp>
        <p:nvSpPr>
          <p:cNvPr id="119" name="Shape 36"/>
          <p:cNvSpPr/>
          <p:nvPr/>
        </p:nvSpPr>
        <p:spPr>
          <a:xfrm>
            <a:off x="1752925" y="2432957"/>
            <a:ext cx="5791201" cy="1586695"/>
          </a:xfrm>
          <a:prstGeom prst="rect">
            <a:avLst/>
          </a:prstGeom>
          <a:solidFill>
            <a:srgbClr val="FFFFFF"/>
          </a:solidFill>
          <a:ln w="12700">
            <a:miter lim="400000"/>
          </a:ln>
        </p:spPr>
        <p:txBody>
          <a:bodyPr lIns="45718" tIns="45718" rIns="45718" bIns="45718" anchor="ctr"/>
          <a:lstStyle/>
          <a:p>
            <a:r>
              <a:rPr lang="en-US" dirty="0"/>
              <a:t> </a:t>
            </a:r>
            <a:endParaRPr dirty="0"/>
          </a:p>
        </p:txBody>
      </p:sp>
      <p:sp>
        <p:nvSpPr>
          <p:cNvPr id="120"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121" name="Shape 45"/>
          <p:cNvSpPr txBox="1"/>
          <p:nvPr/>
        </p:nvSpPr>
        <p:spPr>
          <a:xfrm>
            <a:off x="395536" y="1451639"/>
            <a:ext cx="8460000"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Evaluation of the EU Biodiversity Strategy to 2020</a:t>
            </a:r>
            <a:endParaRPr dirty="0"/>
          </a:p>
        </p:txBody>
      </p:sp>
      <p:sp>
        <p:nvSpPr>
          <p:cNvPr id="122" name="Shape 24"/>
          <p:cNvSpPr txBox="1"/>
          <p:nvPr/>
        </p:nvSpPr>
        <p:spPr>
          <a:xfrm>
            <a:off x="2299939" y="2627119"/>
            <a:ext cx="4651194"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spcBef>
                <a:spcPts val="1200"/>
              </a:spcBef>
              <a:defRPr sz="1700"/>
            </a:lvl1pPr>
          </a:lstStyle>
          <a:p>
            <a:r>
              <a:rPr lang="en-US" dirty="0"/>
              <a:t>"Package" to be delivered end-2020:</a:t>
            </a:r>
            <a:endParaRPr dirty="0"/>
          </a:p>
        </p:txBody>
      </p:sp>
      <p:sp>
        <p:nvSpPr>
          <p:cNvPr id="123" name="Shape 35"/>
          <p:cNvSpPr/>
          <p:nvPr/>
        </p:nvSpPr>
        <p:spPr>
          <a:xfrm>
            <a:off x="3238499" y="3301755"/>
            <a:ext cx="2667001" cy="2008799"/>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124" name="Shape 36"/>
          <p:cNvSpPr/>
          <p:nvPr/>
        </p:nvSpPr>
        <p:spPr>
          <a:xfrm>
            <a:off x="492943" y="3315665"/>
            <a:ext cx="2667000" cy="1994889"/>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125" name="Shape 37"/>
          <p:cNvSpPr/>
          <p:nvPr/>
        </p:nvSpPr>
        <p:spPr>
          <a:xfrm>
            <a:off x="5986169" y="3316148"/>
            <a:ext cx="2667001" cy="1994406"/>
          </a:xfrm>
          <a:prstGeom prst="rect">
            <a:avLst/>
          </a:prstGeom>
          <a:solidFill>
            <a:schemeClr val="accent5"/>
          </a:solidFill>
          <a:ln w="6350">
            <a:solidFill>
              <a:schemeClr val="accent1"/>
            </a:solidFill>
            <a:miter lim="400000"/>
          </a:ln>
        </p:spPr>
        <p:txBody>
          <a:bodyPr lIns="45718" tIns="45718" rIns="45718" bIns="45718" anchor="ctr"/>
          <a:lstStyle/>
          <a:p>
            <a:endParaRPr/>
          </a:p>
        </p:txBody>
      </p:sp>
      <p:sp>
        <p:nvSpPr>
          <p:cNvPr id="126" name="Shape 39"/>
          <p:cNvSpPr txBox="1"/>
          <p:nvPr/>
        </p:nvSpPr>
        <p:spPr>
          <a:xfrm>
            <a:off x="5979819" y="3747703"/>
            <a:ext cx="2673351" cy="11387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a:spcBef>
                <a:spcPts val="400"/>
              </a:spcBef>
              <a:defRPr sz="1700"/>
            </a:pPr>
            <a:r>
              <a:rPr lang="en-US" dirty="0"/>
              <a:t>State of Nature Report 2020 </a:t>
            </a:r>
            <a:r>
              <a:rPr lang="en-US" b="0" dirty="0"/>
              <a:t>(reporting under the Nature Directives Art.12/Art. 17 for the period 2013-2018)</a:t>
            </a:r>
            <a:endParaRPr b="0" dirty="0"/>
          </a:p>
        </p:txBody>
      </p:sp>
      <p:sp>
        <p:nvSpPr>
          <p:cNvPr id="127" name="Shape 40"/>
          <p:cNvSpPr txBox="1"/>
          <p:nvPr/>
        </p:nvSpPr>
        <p:spPr>
          <a:xfrm>
            <a:off x="746977" y="3748958"/>
            <a:ext cx="2167278" cy="11387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spcBef>
                <a:spcPts val="400"/>
              </a:spcBef>
              <a:defRPr sz="1700"/>
            </a:pPr>
            <a:r>
              <a:rPr lang="en-US" dirty="0"/>
              <a:t>Commission Report on the evaluation of the EU Biodiversity Strategy to 2020</a:t>
            </a:r>
            <a:endParaRPr dirty="0"/>
          </a:p>
        </p:txBody>
      </p:sp>
      <p:sp>
        <p:nvSpPr>
          <p:cNvPr id="128" name="Shape 41"/>
          <p:cNvSpPr txBox="1"/>
          <p:nvPr/>
        </p:nvSpPr>
        <p:spPr>
          <a:xfrm>
            <a:off x="3312818" y="3731670"/>
            <a:ext cx="2514126" cy="11387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spcBef>
                <a:spcPts val="1200"/>
              </a:spcBef>
              <a:defRPr sz="1700"/>
            </a:pPr>
            <a:r>
              <a:rPr lang="en-US" dirty="0"/>
              <a:t>Integrated MAES Report </a:t>
            </a:r>
            <a:r>
              <a:rPr lang="en-US" b="0" dirty="0"/>
              <a:t>(Mapping and Assessment of Ecosystems and their Services)</a:t>
            </a:r>
            <a:endParaRPr b="0"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803" y="2007523"/>
            <a:ext cx="9142394" cy="4897074"/>
          </a:xfrm>
          <a:prstGeom prst="rect">
            <a:avLst/>
          </a:prstGeom>
        </p:spPr>
      </p:pic>
      <p:grpSp>
        <p:nvGrpSpPr>
          <p:cNvPr id="93" name="Textfeld 16"/>
          <p:cNvGrpSpPr/>
          <p:nvPr/>
        </p:nvGrpSpPr>
        <p:grpSpPr>
          <a:xfrm>
            <a:off x="938458" y="2618259"/>
            <a:ext cx="7524001" cy="762002"/>
            <a:chOff x="0" y="0"/>
            <a:chExt cx="7523999" cy="762001"/>
          </a:xfrm>
        </p:grpSpPr>
        <p:sp>
          <p:nvSpPr>
            <p:cNvPr id="91"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2" name="• Provisioning, regulating/maintaining, cultural"/>
            <p:cNvSpPr txBox="1"/>
            <p:nvPr/>
          </p:nvSpPr>
          <p:spPr>
            <a:xfrm>
              <a:off x="74126" y="62447"/>
              <a:ext cx="7375747"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GB" dirty="0"/>
                <a:t>M</a:t>
              </a:r>
              <a:r>
                <a:rPr lang="en-US" dirty="0" err="1"/>
                <a:t>ethodological</a:t>
              </a:r>
              <a:r>
                <a:rPr lang="en-US" dirty="0"/>
                <a:t> framework and document review</a:t>
              </a:r>
              <a:endParaRPr dirty="0"/>
            </a:p>
          </p:txBody>
        </p:sp>
      </p:grpSp>
      <p:grpSp>
        <p:nvGrpSpPr>
          <p:cNvPr id="96" name="Textfeld 16"/>
          <p:cNvGrpSpPr/>
          <p:nvPr/>
        </p:nvGrpSpPr>
        <p:grpSpPr>
          <a:xfrm>
            <a:off x="938458" y="3378199"/>
            <a:ext cx="7524000" cy="762001"/>
            <a:chOff x="0" y="0"/>
            <a:chExt cx="7523998" cy="762000"/>
          </a:xfrm>
        </p:grpSpPr>
        <p:sp>
          <p:nvSpPr>
            <p:cNvPr id="94"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5" name="• Full range depends on ecosystem condition"/>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Open (online) public consultation – 12 weeks from September 2019</a:t>
              </a:r>
              <a:endParaRPr dirty="0"/>
            </a:p>
          </p:txBody>
        </p:sp>
      </p:grpSp>
      <p:grpSp>
        <p:nvGrpSpPr>
          <p:cNvPr id="99" name="Textfeld 16"/>
          <p:cNvGrpSpPr/>
          <p:nvPr/>
        </p:nvGrpSpPr>
        <p:grpSpPr>
          <a:xfrm>
            <a:off x="936499" y="4137646"/>
            <a:ext cx="7524001" cy="762002"/>
            <a:chOff x="0" y="0"/>
            <a:chExt cx="7523999" cy="762001"/>
          </a:xfrm>
        </p:grpSpPr>
        <p:sp>
          <p:nvSpPr>
            <p:cNvPr id="97"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8" name="• Some services are underpinned by others"/>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Targeted EU stakeholder consultations – September 2019 – March 2020</a:t>
              </a:r>
              <a:endParaRPr dirty="0"/>
            </a:p>
          </p:txBody>
        </p:sp>
      </p:grpSp>
      <p:grpSp>
        <p:nvGrpSpPr>
          <p:cNvPr id="102" name="Textfeld 16"/>
          <p:cNvGrpSpPr/>
          <p:nvPr/>
        </p:nvGrpSpPr>
        <p:grpSpPr>
          <a:xfrm>
            <a:off x="938459" y="4899648"/>
            <a:ext cx="7524000" cy="762001"/>
            <a:chOff x="0" y="0"/>
            <a:chExt cx="7523998" cy="762000"/>
          </a:xfrm>
        </p:grpSpPr>
        <p:sp>
          <p:nvSpPr>
            <p:cNvPr id="100"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101" name="• Can provide cost-effective, integrated solutions"/>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a:t>
              </a:r>
              <a:r>
                <a:rPr lang="en-US" dirty="0"/>
                <a:t> Case studies in 10 EU Member States (to be selected) –  up to March 2020</a:t>
              </a:r>
              <a:endParaRPr dirty="0"/>
            </a:p>
          </p:txBody>
        </p:sp>
      </p:grpSp>
      <p:sp>
        <p:nvSpPr>
          <p:cNvPr id="103" name="Shape 28"/>
          <p:cNvSpPr txBox="1"/>
          <p:nvPr/>
        </p:nvSpPr>
        <p:spPr>
          <a:xfrm>
            <a:off x="0" y="1451639"/>
            <a:ext cx="9144001"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The evaluation approach </a:t>
            </a:r>
            <a:endParaRPr dirty="0"/>
          </a:p>
        </p:txBody>
      </p:sp>
      <p:sp>
        <p:nvSpPr>
          <p:cNvPr id="104"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grpSp>
        <p:nvGrpSpPr>
          <p:cNvPr id="18" name="Textfeld 16"/>
          <p:cNvGrpSpPr/>
          <p:nvPr/>
        </p:nvGrpSpPr>
        <p:grpSpPr>
          <a:xfrm>
            <a:off x="938458" y="5659095"/>
            <a:ext cx="7524000" cy="762001"/>
            <a:chOff x="0" y="0"/>
            <a:chExt cx="7523998" cy="762000"/>
          </a:xfrm>
        </p:grpSpPr>
        <p:sp>
          <p:nvSpPr>
            <p:cNvPr id="19"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20" name="• Can provide cost-effective, integrated solutions"/>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Evaluation questions addressing 5 evaluation criteria</a:t>
              </a:r>
            </a:p>
          </p:txBody>
        </p:sp>
      </p:grpSp>
    </p:spTree>
    <p:extLst>
      <p:ext uri="{BB962C8B-B14F-4D97-AF65-F5344CB8AC3E}">
        <p14:creationId xmlns:p14="http://schemas.microsoft.com/office/powerpoint/2010/main" val="21325054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803" y="2007523"/>
            <a:ext cx="9142394" cy="4897074"/>
          </a:xfrm>
          <a:prstGeom prst="rect">
            <a:avLst/>
          </a:prstGeom>
        </p:spPr>
      </p:pic>
      <p:grpSp>
        <p:nvGrpSpPr>
          <p:cNvPr id="93" name="Textfeld 16"/>
          <p:cNvGrpSpPr/>
          <p:nvPr/>
        </p:nvGrpSpPr>
        <p:grpSpPr>
          <a:xfrm>
            <a:off x="938458" y="2618259"/>
            <a:ext cx="7524001" cy="762002"/>
            <a:chOff x="0" y="0"/>
            <a:chExt cx="7523999" cy="762001"/>
          </a:xfrm>
        </p:grpSpPr>
        <p:sp>
          <p:nvSpPr>
            <p:cNvPr id="91"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2" name="• Provisioning, regulating/maintaining, cultural"/>
            <p:cNvSpPr txBox="1"/>
            <p:nvPr/>
          </p:nvSpPr>
          <p:spPr>
            <a:xfrm>
              <a:off x="74126" y="62447"/>
              <a:ext cx="7375747"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Effectiveness</a:t>
              </a:r>
              <a:endParaRPr dirty="0"/>
            </a:p>
          </p:txBody>
        </p:sp>
      </p:grpSp>
      <p:grpSp>
        <p:nvGrpSpPr>
          <p:cNvPr id="96" name="Textfeld 16"/>
          <p:cNvGrpSpPr/>
          <p:nvPr/>
        </p:nvGrpSpPr>
        <p:grpSpPr>
          <a:xfrm>
            <a:off x="938458" y="3378199"/>
            <a:ext cx="7524000" cy="762001"/>
            <a:chOff x="0" y="0"/>
            <a:chExt cx="7523998" cy="762000"/>
          </a:xfrm>
        </p:grpSpPr>
        <p:sp>
          <p:nvSpPr>
            <p:cNvPr id="94"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5" name="• Full range depends on ecosystem condition"/>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Efficiency</a:t>
              </a:r>
              <a:endParaRPr dirty="0"/>
            </a:p>
          </p:txBody>
        </p:sp>
      </p:grpSp>
      <p:grpSp>
        <p:nvGrpSpPr>
          <p:cNvPr id="99" name="Textfeld 16"/>
          <p:cNvGrpSpPr/>
          <p:nvPr/>
        </p:nvGrpSpPr>
        <p:grpSpPr>
          <a:xfrm>
            <a:off x="954787" y="4137646"/>
            <a:ext cx="7524001" cy="762002"/>
            <a:chOff x="0" y="0"/>
            <a:chExt cx="7523999" cy="762001"/>
          </a:xfrm>
        </p:grpSpPr>
        <p:sp>
          <p:nvSpPr>
            <p:cNvPr id="97"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98" name="• Some services are underpinned by others"/>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Coherence</a:t>
              </a:r>
              <a:endParaRPr dirty="0"/>
            </a:p>
          </p:txBody>
        </p:sp>
      </p:grpSp>
      <p:grpSp>
        <p:nvGrpSpPr>
          <p:cNvPr id="102" name="Textfeld 16"/>
          <p:cNvGrpSpPr/>
          <p:nvPr/>
        </p:nvGrpSpPr>
        <p:grpSpPr>
          <a:xfrm>
            <a:off x="938459" y="4899648"/>
            <a:ext cx="7524000" cy="762001"/>
            <a:chOff x="0" y="0"/>
            <a:chExt cx="7523998" cy="762000"/>
          </a:xfrm>
        </p:grpSpPr>
        <p:sp>
          <p:nvSpPr>
            <p:cNvPr id="100"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101" name="• Can provide cost-effective, integrated solutions"/>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a:t>
              </a:r>
              <a:r>
                <a:rPr lang="en-US" dirty="0"/>
                <a:t> Relevance</a:t>
              </a:r>
              <a:endParaRPr dirty="0"/>
            </a:p>
          </p:txBody>
        </p:sp>
      </p:grpSp>
      <p:sp>
        <p:nvSpPr>
          <p:cNvPr id="103" name="Shape 28"/>
          <p:cNvSpPr txBox="1"/>
          <p:nvPr/>
        </p:nvSpPr>
        <p:spPr>
          <a:xfrm>
            <a:off x="0" y="1451639"/>
            <a:ext cx="9144001"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The evaluation criteria</a:t>
            </a:r>
            <a:endParaRPr dirty="0"/>
          </a:p>
        </p:txBody>
      </p:sp>
      <p:sp>
        <p:nvSpPr>
          <p:cNvPr id="104"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grpSp>
        <p:nvGrpSpPr>
          <p:cNvPr id="18" name="Textfeld 16"/>
          <p:cNvGrpSpPr/>
          <p:nvPr/>
        </p:nvGrpSpPr>
        <p:grpSpPr>
          <a:xfrm>
            <a:off x="938458" y="5659095"/>
            <a:ext cx="7524000" cy="762001"/>
            <a:chOff x="0" y="0"/>
            <a:chExt cx="7523998" cy="762000"/>
          </a:xfrm>
        </p:grpSpPr>
        <p:sp>
          <p:nvSpPr>
            <p:cNvPr id="19" name="Rechteck"/>
            <p:cNvSpPr/>
            <p:nvPr/>
          </p:nvSpPr>
          <p:spPr>
            <a:xfrm>
              <a:off x="0" y="0"/>
              <a:ext cx="7523999" cy="762001"/>
            </a:xfrm>
            <a:prstGeom prst="rect">
              <a:avLst/>
            </a:prstGeom>
            <a:solidFill>
              <a:schemeClr val="accent5"/>
            </a:solidFill>
            <a:ln w="6350" cap="flat">
              <a:solidFill>
                <a:schemeClr val="accent1"/>
              </a:solidFill>
              <a:prstDash val="solid"/>
              <a:miter lim="400000"/>
            </a:ln>
            <a:effectLst/>
          </p:spPr>
          <p:txBody>
            <a:bodyPr wrap="square" lIns="45718" tIns="45718" rIns="45718" bIns="45718" numCol="1" anchor="ctr">
              <a:noAutofit/>
            </a:bodyPr>
            <a:lstStyle/>
            <a:p>
              <a:pPr algn="ctr">
                <a:defRPr sz="1700" b="0"/>
              </a:pPr>
              <a:endParaRPr/>
            </a:p>
          </p:txBody>
        </p:sp>
        <p:sp>
          <p:nvSpPr>
            <p:cNvPr id="20" name="• Can provide cost-effective, integrated solutions"/>
            <p:cNvSpPr txBox="1"/>
            <p:nvPr/>
          </p:nvSpPr>
          <p:spPr>
            <a:xfrm>
              <a:off x="0" y="62447"/>
              <a:ext cx="7523999" cy="6025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ctr">
              <a:noAutofit/>
            </a:bodyPr>
            <a:lstStyle>
              <a:lvl1pPr algn="ctr">
                <a:spcBef>
                  <a:spcPts val="1200"/>
                </a:spcBef>
                <a:defRPr sz="1700"/>
              </a:lvl1pPr>
            </a:lstStyle>
            <a:p>
              <a:r>
                <a:rPr dirty="0"/>
                <a:t>• </a:t>
              </a:r>
              <a:r>
                <a:rPr lang="en-US" dirty="0"/>
                <a:t>EU Added Value</a:t>
              </a:r>
            </a:p>
          </p:txBody>
        </p:sp>
      </p:grpSp>
    </p:spTree>
    <p:extLst>
      <p:ext uri="{BB962C8B-B14F-4D97-AF65-F5344CB8AC3E}">
        <p14:creationId xmlns:p14="http://schemas.microsoft.com/office/powerpoint/2010/main" val="70325203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803" y="2007523"/>
            <a:ext cx="9142394" cy="4897074"/>
          </a:xfrm>
          <a:prstGeom prst="rect">
            <a:avLst/>
          </a:prstGeom>
        </p:spPr>
      </p:pic>
      <p:sp>
        <p:nvSpPr>
          <p:cNvPr id="186" name="Shape 116"/>
          <p:cNvSpPr/>
          <p:nvPr/>
        </p:nvSpPr>
        <p:spPr>
          <a:xfrm>
            <a:off x="395536" y="3052227"/>
            <a:ext cx="8255000" cy="2826059"/>
          </a:xfrm>
          <a:prstGeom prst="rect">
            <a:avLst/>
          </a:prstGeom>
          <a:solidFill>
            <a:schemeClr val="accent5"/>
          </a:solidFill>
          <a:ln w="6350">
            <a:solidFill>
              <a:schemeClr val="accent1"/>
            </a:solidFill>
            <a:miter lim="400000"/>
          </a:ln>
        </p:spPr>
        <p:txBody>
          <a:bodyPr lIns="45718" tIns="45718" rIns="45718" bIns="45718" anchor="ctr"/>
          <a:lstStyle/>
          <a:p>
            <a:pPr>
              <a:defRPr>
                <a:solidFill>
                  <a:srgbClr val="000000"/>
                </a:solidFill>
                <a:latin typeface="Verdana"/>
                <a:ea typeface="Verdana"/>
                <a:cs typeface="Verdana"/>
                <a:sym typeface="Verdana"/>
              </a:defRPr>
            </a:pPr>
            <a:endParaRPr/>
          </a:p>
        </p:txBody>
      </p:sp>
      <p:sp>
        <p:nvSpPr>
          <p:cNvPr id="188"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189" name="Shape 27"/>
          <p:cNvSpPr txBox="1"/>
          <p:nvPr/>
        </p:nvSpPr>
        <p:spPr>
          <a:xfrm>
            <a:off x="1577790" y="3313956"/>
            <a:ext cx="6688386" cy="23390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spcBef>
                <a:spcPts val="600"/>
              </a:spcBef>
              <a:spcAft>
                <a:spcPts val="600"/>
              </a:spcAft>
              <a:buClr>
                <a:schemeClr val="accent6"/>
              </a:buClr>
              <a:defRPr/>
            </a:pPr>
            <a:r>
              <a:rPr lang="fr-BE" sz="1600" b="0" dirty="0"/>
              <a:t>WERE THE </a:t>
            </a:r>
            <a:r>
              <a:rPr lang="fr-BE" sz="1600" dirty="0"/>
              <a:t>ACTIONS IMPLEMENTED </a:t>
            </a:r>
            <a:r>
              <a:rPr lang="fr-BE" sz="1600" b="0" dirty="0"/>
              <a:t>IN THE EU AND MS?</a:t>
            </a:r>
          </a:p>
          <a:p>
            <a:pPr>
              <a:spcBef>
                <a:spcPts val="600"/>
              </a:spcBef>
              <a:spcAft>
                <a:spcPts val="600"/>
              </a:spcAft>
              <a:buClr>
                <a:schemeClr val="accent6"/>
              </a:buClr>
              <a:defRPr/>
            </a:pPr>
            <a:r>
              <a:rPr lang="fr-BE" sz="1600" b="0" dirty="0"/>
              <a:t>ARE WE </a:t>
            </a:r>
            <a:r>
              <a:rPr lang="fr-BE" sz="1600" dirty="0"/>
              <a:t>ON TRACK TO THE 2020 TARGETS  </a:t>
            </a:r>
            <a:r>
              <a:rPr lang="fr-BE" sz="1600" b="0" dirty="0"/>
              <a:t>AND 2050 VISION?</a:t>
            </a:r>
          </a:p>
          <a:p>
            <a:pPr>
              <a:spcBef>
                <a:spcPts val="600"/>
              </a:spcBef>
              <a:spcAft>
                <a:spcPts val="600"/>
              </a:spcAft>
              <a:buClr>
                <a:schemeClr val="accent6"/>
              </a:buClr>
              <a:defRPr/>
            </a:pPr>
            <a:r>
              <a:rPr lang="fr-BE" sz="1600" b="0" dirty="0"/>
              <a:t>WHAT ARE THE </a:t>
            </a:r>
            <a:r>
              <a:rPr lang="fr-BE" sz="1600" dirty="0"/>
              <a:t>MOST SIGNIFICANT ACHIEVEMENTS </a:t>
            </a:r>
            <a:r>
              <a:rPr lang="fr-BE" sz="1600" b="0" dirty="0"/>
              <a:t>AND </a:t>
            </a:r>
            <a:r>
              <a:rPr lang="fr-BE" sz="1600" dirty="0"/>
              <a:t>SUCCESS FACTORS</a:t>
            </a:r>
            <a:r>
              <a:rPr lang="fr-BE" sz="1600" b="0" dirty="0"/>
              <a:t>?</a:t>
            </a:r>
          </a:p>
          <a:p>
            <a:pPr>
              <a:spcBef>
                <a:spcPts val="600"/>
              </a:spcBef>
              <a:spcAft>
                <a:spcPts val="600"/>
              </a:spcAft>
              <a:buClr>
                <a:schemeClr val="accent6"/>
              </a:buClr>
              <a:defRPr/>
            </a:pPr>
            <a:r>
              <a:rPr lang="fr-BE" sz="1600" b="0" dirty="0"/>
              <a:t>WHAT ARE THE </a:t>
            </a:r>
            <a:r>
              <a:rPr lang="fr-BE" sz="1600" dirty="0"/>
              <a:t>MOST SIGNIFICANT GAPS, BARRIERS </a:t>
            </a:r>
            <a:r>
              <a:rPr lang="fr-BE" sz="1600" b="0" dirty="0"/>
              <a:t>AND </a:t>
            </a:r>
            <a:r>
              <a:rPr lang="fr-BE" sz="1600" dirty="0"/>
              <a:t>ROOT CAUSES</a:t>
            </a:r>
            <a:r>
              <a:rPr lang="fr-BE" sz="1600" b="0" dirty="0"/>
              <a:t>?</a:t>
            </a:r>
          </a:p>
          <a:p>
            <a:pPr>
              <a:spcBef>
                <a:spcPts val="600"/>
              </a:spcBef>
              <a:spcAft>
                <a:spcPts val="600"/>
              </a:spcAft>
              <a:buClr>
                <a:schemeClr val="accent6"/>
              </a:buClr>
              <a:defRPr/>
            </a:pPr>
            <a:r>
              <a:rPr lang="fr-BE" sz="1600" b="0" dirty="0"/>
              <a:t>WERE THE </a:t>
            </a:r>
            <a:r>
              <a:rPr lang="fr-BE" sz="1600" dirty="0"/>
              <a:t>MAIN DRIVERS OF BIODIVERSITY LOSS ADDRESSED</a:t>
            </a:r>
            <a:r>
              <a:rPr lang="fr-BE" sz="1600" b="0" dirty="0"/>
              <a:t>?</a:t>
            </a:r>
          </a:p>
          <a:p>
            <a:pPr>
              <a:spcBef>
                <a:spcPts val="600"/>
              </a:spcBef>
              <a:spcAft>
                <a:spcPts val="600"/>
              </a:spcAft>
              <a:buClr>
                <a:schemeClr val="accent6"/>
              </a:buClr>
              <a:defRPr/>
            </a:pPr>
            <a:r>
              <a:rPr lang="fr-BE" sz="1600" b="0" dirty="0"/>
              <a:t>WERE </a:t>
            </a:r>
            <a:r>
              <a:rPr lang="fr-BE" sz="1600" dirty="0"/>
              <a:t>STAKEHOLDERS ACTIVELY ENGAGED </a:t>
            </a:r>
            <a:r>
              <a:rPr lang="fr-BE" sz="1600" b="0" dirty="0"/>
              <a:t>IN IMPLEMENTATION?</a:t>
            </a:r>
            <a:endParaRPr lang="en-GB" sz="1600" b="0" dirty="0"/>
          </a:p>
        </p:txBody>
      </p:sp>
      <p:sp>
        <p:nvSpPr>
          <p:cNvPr id="190" name="Shape 29"/>
          <p:cNvSpPr/>
          <p:nvPr/>
        </p:nvSpPr>
        <p:spPr>
          <a:xfrm>
            <a:off x="990590" y="3211836"/>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191" name="Shape 30"/>
          <p:cNvSpPr txBox="1"/>
          <p:nvPr/>
        </p:nvSpPr>
        <p:spPr>
          <a:xfrm>
            <a:off x="1100766" y="3220557"/>
            <a:ext cx="193319"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192" name="Shape 31"/>
          <p:cNvSpPr/>
          <p:nvPr/>
        </p:nvSpPr>
        <p:spPr>
          <a:xfrm>
            <a:off x="990590" y="3623316"/>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193" name="Shape 32"/>
          <p:cNvSpPr txBox="1"/>
          <p:nvPr/>
        </p:nvSpPr>
        <p:spPr>
          <a:xfrm>
            <a:off x="1100766" y="3628406"/>
            <a:ext cx="193319"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194" name="Shape 33"/>
          <p:cNvSpPr/>
          <p:nvPr/>
        </p:nvSpPr>
        <p:spPr>
          <a:xfrm>
            <a:off x="990590" y="4069407"/>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195" name="Shape 34"/>
          <p:cNvSpPr txBox="1"/>
          <p:nvPr/>
        </p:nvSpPr>
        <p:spPr>
          <a:xfrm>
            <a:off x="1100760" y="4097169"/>
            <a:ext cx="193319"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196" name="Shape 35"/>
          <p:cNvSpPr/>
          <p:nvPr/>
        </p:nvSpPr>
        <p:spPr>
          <a:xfrm>
            <a:off x="990590" y="4515498"/>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197" name="Shape 36"/>
          <p:cNvSpPr txBox="1"/>
          <p:nvPr/>
        </p:nvSpPr>
        <p:spPr>
          <a:xfrm>
            <a:off x="1100760" y="4536902"/>
            <a:ext cx="193319"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17" name="Shape 64"/>
          <p:cNvSpPr txBox="1"/>
          <p:nvPr/>
        </p:nvSpPr>
        <p:spPr>
          <a:xfrm>
            <a:off x="395536" y="1451639"/>
            <a:ext cx="8460000"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Questions to be addressed in the evaluation</a:t>
            </a:r>
            <a:endParaRPr dirty="0"/>
          </a:p>
        </p:txBody>
      </p:sp>
      <p:sp>
        <p:nvSpPr>
          <p:cNvPr id="18" name="Kreis"/>
          <p:cNvSpPr/>
          <p:nvPr/>
        </p:nvSpPr>
        <p:spPr>
          <a:xfrm>
            <a:off x="6957744" y="2099319"/>
            <a:ext cx="1905000" cy="1905001"/>
          </a:xfrm>
          <a:prstGeom prst="ellipse">
            <a:avLst/>
          </a:prstGeom>
          <a:solidFill>
            <a:schemeClr val="accent1"/>
          </a:solidFill>
          <a:ln w="12700">
            <a:miter lim="400000"/>
          </a:ln>
        </p:spPr>
        <p:txBody>
          <a:bodyPr lIns="45718" tIns="45718" rIns="45718" bIns="45718" anchor="ctr"/>
          <a:lstStyle/>
          <a:p>
            <a:endParaRPr/>
          </a:p>
        </p:txBody>
      </p:sp>
      <p:sp>
        <p:nvSpPr>
          <p:cNvPr id="19" name="Objectives"/>
          <p:cNvSpPr txBox="1"/>
          <p:nvPr/>
        </p:nvSpPr>
        <p:spPr>
          <a:xfrm>
            <a:off x="7129234" y="2853700"/>
            <a:ext cx="1493353" cy="4001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2000">
                <a:solidFill>
                  <a:srgbClr val="FFFFFF"/>
                </a:solidFill>
              </a:defRPr>
            </a:lvl1pPr>
          </a:lstStyle>
          <a:p>
            <a:r>
              <a:rPr lang="en-GB" dirty="0"/>
              <a:t>Effectiveness</a:t>
            </a:r>
            <a:endParaRPr dirty="0"/>
          </a:p>
        </p:txBody>
      </p:sp>
      <p:sp>
        <p:nvSpPr>
          <p:cNvPr id="20" name="Shape 35"/>
          <p:cNvSpPr/>
          <p:nvPr/>
        </p:nvSpPr>
        <p:spPr>
          <a:xfrm>
            <a:off x="990590" y="5364606"/>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21" name="Shape 35"/>
          <p:cNvSpPr/>
          <p:nvPr/>
        </p:nvSpPr>
        <p:spPr>
          <a:xfrm>
            <a:off x="990590" y="4940052"/>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23" name="Shape 36"/>
          <p:cNvSpPr txBox="1"/>
          <p:nvPr/>
        </p:nvSpPr>
        <p:spPr>
          <a:xfrm>
            <a:off x="1091938" y="4965921"/>
            <a:ext cx="193318"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25" name="Shape 36"/>
          <p:cNvSpPr txBox="1"/>
          <p:nvPr/>
        </p:nvSpPr>
        <p:spPr>
          <a:xfrm>
            <a:off x="1097377" y="5395914"/>
            <a:ext cx="193318"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803" y="2007523"/>
            <a:ext cx="9142394" cy="4897074"/>
          </a:xfrm>
          <a:prstGeom prst="rect">
            <a:avLst/>
          </a:prstGeom>
        </p:spPr>
      </p:pic>
      <p:sp>
        <p:nvSpPr>
          <p:cNvPr id="186" name="Shape 116"/>
          <p:cNvSpPr/>
          <p:nvPr/>
        </p:nvSpPr>
        <p:spPr>
          <a:xfrm>
            <a:off x="395536" y="3429000"/>
            <a:ext cx="8255000" cy="2449286"/>
          </a:xfrm>
          <a:prstGeom prst="rect">
            <a:avLst/>
          </a:prstGeom>
          <a:solidFill>
            <a:schemeClr val="accent5"/>
          </a:solidFill>
          <a:ln w="6350">
            <a:solidFill>
              <a:schemeClr val="accent1"/>
            </a:solidFill>
            <a:miter lim="400000"/>
          </a:ln>
        </p:spPr>
        <p:txBody>
          <a:bodyPr lIns="45718" tIns="45718" rIns="45718" bIns="45718" anchor="ctr"/>
          <a:lstStyle/>
          <a:p>
            <a:pPr>
              <a:defRPr>
                <a:solidFill>
                  <a:srgbClr val="000000"/>
                </a:solidFill>
                <a:latin typeface="Verdana"/>
                <a:ea typeface="Verdana"/>
                <a:cs typeface="Verdana"/>
                <a:sym typeface="Verdana"/>
              </a:defRPr>
            </a:pPr>
            <a:endParaRPr/>
          </a:p>
        </p:txBody>
      </p:sp>
      <p:sp>
        <p:nvSpPr>
          <p:cNvPr id="188"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189" name="Shape 27"/>
          <p:cNvSpPr txBox="1"/>
          <p:nvPr/>
        </p:nvSpPr>
        <p:spPr>
          <a:xfrm>
            <a:off x="1724094" y="3701558"/>
            <a:ext cx="6501769" cy="19389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spcBef>
                <a:spcPts val="600"/>
              </a:spcBef>
              <a:spcAft>
                <a:spcPts val="600"/>
              </a:spcAft>
              <a:buClr>
                <a:schemeClr val="accent6"/>
              </a:buClr>
              <a:defRPr/>
            </a:pPr>
            <a:r>
              <a:rPr lang="fr-BE" sz="1600" b="0" dirty="0"/>
              <a:t>HAS IMPLEMENTATION BEEN </a:t>
            </a:r>
            <a:r>
              <a:rPr lang="fr-BE" sz="1600" dirty="0"/>
              <a:t>COST-EFFECTIVE</a:t>
            </a:r>
            <a:r>
              <a:rPr lang="fr-BE" sz="1600" b="0" dirty="0"/>
              <a:t>?</a:t>
            </a:r>
          </a:p>
          <a:p>
            <a:pPr>
              <a:spcBef>
                <a:spcPts val="600"/>
              </a:spcBef>
              <a:spcAft>
                <a:spcPts val="600"/>
              </a:spcAft>
              <a:buClr>
                <a:schemeClr val="accent6"/>
              </a:buClr>
              <a:defRPr/>
            </a:pPr>
            <a:r>
              <a:rPr lang="fr-BE" sz="1600" b="0" dirty="0"/>
              <a:t>WAS </a:t>
            </a:r>
            <a:r>
              <a:rPr lang="fr-BE" sz="1600" dirty="0"/>
              <a:t>REPORTING AND MONITORING </a:t>
            </a:r>
            <a:r>
              <a:rPr lang="fr-BE" sz="1600" b="0" dirty="0"/>
              <a:t>TIMELY AND EFFICIENT?</a:t>
            </a:r>
          </a:p>
          <a:p>
            <a:pPr>
              <a:spcBef>
                <a:spcPts val="600"/>
              </a:spcBef>
              <a:spcAft>
                <a:spcPts val="600"/>
              </a:spcAft>
              <a:buClr>
                <a:schemeClr val="accent6"/>
              </a:buClr>
              <a:defRPr/>
            </a:pPr>
            <a:r>
              <a:rPr lang="fr-BE" sz="1600" b="0" dirty="0"/>
              <a:t>WAS THE STRATEGY THE </a:t>
            </a:r>
            <a:r>
              <a:rPr lang="fr-BE" sz="1600" dirty="0"/>
              <a:t>MOST APPROPRIATE INSTRUMENT?</a:t>
            </a:r>
          </a:p>
          <a:p>
            <a:pPr>
              <a:spcBef>
                <a:spcPts val="600"/>
              </a:spcBef>
              <a:spcAft>
                <a:spcPts val="600"/>
              </a:spcAft>
              <a:buClr>
                <a:schemeClr val="accent6"/>
              </a:buClr>
              <a:defRPr/>
            </a:pPr>
            <a:r>
              <a:rPr lang="fr-BE" sz="1600" b="0" dirty="0"/>
              <a:t>SIGNIFICANT </a:t>
            </a:r>
            <a:r>
              <a:rPr lang="fr-BE" sz="1600" dirty="0"/>
              <a:t>SOCIO-ECONOMIC IMPACTS </a:t>
            </a:r>
            <a:r>
              <a:rPr lang="fr-BE" sz="1600" b="0" dirty="0"/>
              <a:t>FROM </a:t>
            </a:r>
            <a:r>
              <a:rPr lang="fr-BE" sz="1600" dirty="0"/>
              <a:t>IMPLEMENTATION?</a:t>
            </a:r>
          </a:p>
          <a:p>
            <a:pPr>
              <a:spcBef>
                <a:spcPts val="600"/>
              </a:spcBef>
              <a:spcAft>
                <a:spcPts val="600"/>
              </a:spcAft>
              <a:buClr>
                <a:schemeClr val="accent6"/>
              </a:buClr>
              <a:defRPr/>
            </a:pPr>
            <a:r>
              <a:rPr lang="fr-BE" sz="1600" b="0" dirty="0"/>
              <a:t>SIGNIFICANT </a:t>
            </a:r>
            <a:r>
              <a:rPr lang="fr-BE" sz="1600" dirty="0"/>
              <a:t>SOCIO-ECONOMIC IMPACTS </a:t>
            </a:r>
            <a:r>
              <a:rPr lang="fr-BE" sz="1600" b="0" dirty="0"/>
              <a:t>FROM </a:t>
            </a:r>
            <a:r>
              <a:rPr lang="fr-BE" sz="1600" dirty="0"/>
              <a:t>NON-IMPLEMENTATION?</a:t>
            </a:r>
          </a:p>
        </p:txBody>
      </p:sp>
      <p:sp>
        <p:nvSpPr>
          <p:cNvPr id="192" name="Shape 31"/>
          <p:cNvSpPr/>
          <p:nvPr/>
        </p:nvSpPr>
        <p:spPr>
          <a:xfrm>
            <a:off x="990590" y="3623316"/>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193" name="Shape 32"/>
          <p:cNvSpPr txBox="1"/>
          <p:nvPr/>
        </p:nvSpPr>
        <p:spPr>
          <a:xfrm>
            <a:off x="1100766" y="3628406"/>
            <a:ext cx="193319"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194" name="Shape 33"/>
          <p:cNvSpPr/>
          <p:nvPr/>
        </p:nvSpPr>
        <p:spPr>
          <a:xfrm>
            <a:off x="990590" y="4069407"/>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195" name="Shape 34"/>
          <p:cNvSpPr txBox="1"/>
          <p:nvPr/>
        </p:nvSpPr>
        <p:spPr>
          <a:xfrm>
            <a:off x="1100760" y="4097169"/>
            <a:ext cx="193319"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196" name="Shape 35"/>
          <p:cNvSpPr/>
          <p:nvPr/>
        </p:nvSpPr>
        <p:spPr>
          <a:xfrm>
            <a:off x="990590" y="4515498"/>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197" name="Shape 36"/>
          <p:cNvSpPr txBox="1"/>
          <p:nvPr/>
        </p:nvSpPr>
        <p:spPr>
          <a:xfrm>
            <a:off x="1100760" y="4536902"/>
            <a:ext cx="193319"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17" name="Shape 64"/>
          <p:cNvSpPr txBox="1"/>
          <p:nvPr/>
        </p:nvSpPr>
        <p:spPr>
          <a:xfrm>
            <a:off x="395536" y="1451639"/>
            <a:ext cx="8460000"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Questions to be addressed in the evaluation</a:t>
            </a:r>
            <a:endParaRPr dirty="0"/>
          </a:p>
        </p:txBody>
      </p:sp>
      <p:sp>
        <p:nvSpPr>
          <p:cNvPr id="18" name="Kreis"/>
          <p:cNvSpPr/>
          <p:nvPr/>
        </p:nvSpPr>
        <p:spPr>
          <a:xfrm>
            <a:off x="7061257" y="2369137"/>
            <a:ext cx="1905000" cy="1905001"/>
          </a:xfrm>
          <a:prstGeom prst="ellipse">
            <a:avLst/>
          </a:prstGeom>
          <a:solidFill>
            <a:schemeClr val="accent1"/>
          </a:solidFill>
          <a:ln w="12700">
            <a:miter lim="400000"/>
          </a:ln>
        </p:spPr>
        <p:txBody>
          <a:bodyPr lIns="45718" tIns="45718" rIns="45718" bIns="45718" anchor="ctr"/>
          <a:lstStyle/>
          <a:p>
            <a:endParaRPr/>
          </a:p>
        </p:txBody>
      </p:sp>
      <p:sp>
        <p:nvSpPr>
          <p:cNvPr id="19" name="Objectives"/>
          <p:cNvSpPr txBox="1"/>
          <p:nvPr/>
        </p:nvSpPr>
        <p:spPr>
          <a:xfrm>
            <a:off x="7500414" y="3114964"/>
            <a:ext cx="1110236" cy="4001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2000">
                <a:solidFill>
                  <a:srgbClr val="FFFFFF"/>
                </a:solidFill>
              </a:defRPr>
            </a:lvl1pPr>
          </a:lstStyle>
          <a:p>
            <a:r>
              <a:rPr lang="en-GB" dirty="0"/>
              <a:t>Efficiency</a:t>
            </a:r>
            <a:endParaRPr dirty="0"/>
          </a:p>
        </p:txBody>
      </p:sp>
      <p:sp>
        <p:nvSpPr>
          <p:cNvPr id="20" name="Shape 35"/>
          <p:cNvSpPr/>
          <p:nvPr/>
        </p:nvSpPr>
        <p:spPr>
          <a:xfrm>
            <a:off x="990590" y="5364606"/>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21" name="Shape 35"/>
          <p:cNvSpPr/>
          <p:nvPr/>
        </p:nvSpPr>
        <p:spPr>
          <a:xfrm>
            <a:off x="990590" y="4940052"/>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23" name="Shape 36"/>
          <p:cNvSpPr txBox="1"/>
          <p:nvPr/>
        </p:nvSpPr>
        <p:spPr>
          <a:xfrm>
            <a:off x="1091938" y="4965921"/>
            <a:ext cx="193318"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25" name="Shape 36"/>
          <p:cNvSpPr txBox="1"/>
          <p:nvPr/>
        </p:nvSpPr>
        <p:spPr>
          <a:xfrm>
            <a:off x="1097377" y="5395914"/>
            <a:ext cx="193318"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Tree>
    <p:extLst>
      <p:ext uri="{BB962C8B-B14F-4D97-AF65-F5344CB8AC3E}">
        <p14:creationId xmlns:p14="http://schemas.microsoft.com/office/powerpoint/2010/main" val="277647247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803" y="2007523"/>
            <a:ext cx="9142394" cy="4897074"/>
          </a:xfrm>
          <a:prstGeom prst="rect">
            <a:avLst/>
          </a:prstGeom>
        </p:spPr>
      </p:pic>
      <p:sp>
        <p:nvSpPr>
          <p:cNvPr id="186" name="Shape 116"/>
          <p:cNvSpPr/>
          <p:nvPr/>
        </p:nvSpPr>
        <p:spPr>
          <a:xfrm>
            <a:off x="395536" y="3822846"/>
            <a:ext cx="8255000" cy="2055440"/>
          </a:xfrm>
          <a:prstGeom prst="rect">
            <a:avLst/>
          </a:prstGeom>
          <a:solidFill>
            <a:schemeClr val="accent5"/>
          </a:solidFill>
          <a:ln w="6350">
            <a:solidFill>
              <a:schemeClr val="accent1"/>
            </a:solidFill>
            <a:miter lim="400000"/>
          </a:ln>
        </p:spPr>
        <p:txBody>
          <a:bodyPr lIns="45718" tIns="45718" rIns="45718" bIns="45718" anchor="ctr"/>
          <a:lstStyle/>
          <a:p>
            <a:pPr>
              <a:defRPr>
                <a:solidFill>
                  <a:srgbClr val="000000"/>
                </a:solidFill>
                <a:latin typeface="Verdana"/>
                <a:ea typeface="Verdana"/>
                <a:cs typeface="Verdana"/>
                <a:sym typeface="Verdana"/>
              </a:defRPr>
            </a:pPr>
            <a:endParaRPr/>
          </a:p>
        </p:txBody>
      </p:sp>
      <p:sp>
        <p:nvSpPr>
          <p:cNvPr id="188" name="Rechteck 7"/>
          <p:cNvSpPr/>
          <p:nvPr/>
        </p:nvSpPr>
        <p:spPr>
          <a:xfrm>
            <a:off x="4229098" y="6671316"/>
            <a:ext cx="681567" cy="193037"/>
          </a:xfrm>
          <a:prstGeom prst="rect">
            <a:avLst/>
          </a:prstGeom>
          <a:solidFill>
            <a:schemeClr val="accent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spAutoFit/>
          </a:bodyPr>
          <a:lstStyle>
            <a:lvl1pPr algn="ctr">
              <a:defRPr sz="600" b="0" i="1">
                <a:solidFill>
                  <a:srgbClr val="FFFFFF"/>
                </a:solidFill>
              </a:defRPr>
            </a:lvl1pPr>
          </a:lstStyle>
          <a:p>
            <a:r>
              <a:t>Environment</a:t>
            </a:r>
          </a:p>
        </p:txBody>
      </p:sp>
      <p:sp>
        <p:nvSpPr>
          <p:cNvPr id="189" name="Shape 27"/>
          <p:cNvSpPr txBox="1"/>
          <p:nvPr/>
        </p:nvSpPr>
        <p:spPr>
          <a:xfrm>
            <a:off x="1614366" y="4122194"/>
            <a:ext cx="6501769" cy="15388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spcBef>
                <a:spcPts val="600"/>
              </a:spcBef>
              <a:spcAft>
                <a:spcPts val="600"/>
              </a:spcAft>
              <a:buClr>
                <a:schemeClr val="accent6"/>
              </a:buClr>
              <a:defRPr/>
            </a:pPr>
            <a:r>
              <a:rPr lang="fr-BE" sz="1600" dirty="0"/>
              <a:t>EUROPE 2020 STRATEGY</a:t>
            </a:r>
          </a:p>
          <a:p>
            <a:pPr>
              <a:spcBef>
                <a:spcPts val="600"/>
              </a:spcBef>
              <a:spcAft>
                <a:spcPts val="600"/>
              </a:spcAft>
              <a:buClr>
                <a:schemeClr val="accent6"/>
              </a:buClr>
              <a:defRPr/>
            </a:pPr>
            <a:r>
              <a:rPr lang="fr-BE" sz="1600" b="0" dirty="0"/>
              <a:t>OTHER </a:t>
            </a:r>
            <a:r>
              <a:rPr lang="fr-BE" sz="1600" dirty="0"/>
              <a:t>EU ENVIRONMENTAL POLICY </a:t>
            </a:r>
            <a:r>
              <a:rPr lang="fr-BE" sz="1600" b="0" dirty="0"/>
              <a:t>OBJECTIVES</a:t>
            </a:r>
          </a:p>
          <a:p>
            <a:pPr>
              <a:spcBef>
                <a:spcPts val="600"/>
              </a:spcBef>
              <a:spcAft>
                <a:spcPts val="600"/>
              </a:spcAft>
              <a:buClr>
                <a:schemeClr val="accent6"/>
              </a:buClr>
              <a:defRPr/>
            </a:pPr>
            <a:r>
              <a:rPr lang="fr-BE" sz="1600" b="0" dirty="0"/>
              <a:t>COHERENT WITH AND MAINSTREAMED INTO </a:t>
            </a:r>
            <a:r>
              <a:rPr lang="fr-BE" sz="1600" dirty="0"/>
              <a:t>OTHER EU POLICIES</a:t>
            </a:r>
          </a:p>
          <a:p>
            <a:pPr>
              <a:spcBef>
                <a:spcPts val="600"/>
              </a:spcBef>
              <a:spcAft>
                <a:spcPts val="600"/>
              </a:spcAft>
              <a:buClr>
                <a:schemeClr val="accent6"/>
              </a:buClr>
              <a:defRPr/>
            </a:pPr>
            <a:r>
              <a:rPr lang="fr-BE" sz="1600" b="0" dirty="0"/>
              <a:t>EU’S </a:t>
            </a:r>
            <a:r>
              <a:rPr lang="fr-BE" sz="1600" dirty="0"/>
              <a:t>INTERNATIONAL COMMITMENTS </a:t>
            </a:r>
            <a:r>
              <a:rPr lang="fr-BE" sz="1600" b="0" dirty="0"/>
              <a:t>(CBD, SDGS, CLIMATE)</a:t>
            </a:r>
          </a:p>
        </p:txBody>
      </p:sp>
      <p:sp>
        <p:nvSpPr>
          <p:cNvPr id="193" name="Shape 32"/>
          <p:cNvSpPr txBox="1"/>
          <p:nvPr/>
        </p:nvSpPr>
        <p:spPr>
          <a:xfrm>
            <a:off x="1151228" y="3628406"/>
            <a:ext cx="92394"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endParaRPr dirty="0"/>
          </a:p>
        </p:txBody>
      </p:sp>
      <p:sp>
        <p:nvSpPr>
          <p:cNvPr id="194" name="Shape 33"/>
          <p:cNvSpPr/>
          <p:nvPr/>
        </p:nvSpPr>
        <p:spPr>
          <a:xfrm>
            <a:off x="990590" y="4069407"/>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195" name="Shape 34"/>
          <p:cNvSpPr txBox="1"/>
          <p:nvPr/>
        </p:nvSpPr>
        <p:spPr>
          <a:xfrm>
            <a:off x="1100760" y="4097169"/>
            <a:ext cx="193319"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196" name="Shape 35"/>
          <p:cNvSpPr/>
          <p:nvPr/>
        </p:nvSpPr>
        <p:spPr>
          <a:xfrm>
            <a:off x="990590" y="4515498"/>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197" name="Shape 36"/>
          <p:cNvSpPr txBox="1"/>
          <p:nvPr/>
        </p:nvSpPr>
        <p:spPr>
          <a:xfrm>
            <a:off x="1100760" y="4536902"/>
            <a:ext cx="193319"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17" name="Shape 64"/>
          <p:cNvSpPr txBox="1"/>
          <p:nvPr/>
        </p:nvSpPr>
        <p:spPr>
          <a:xfrm>
            <a:off x="395536" y="1451639"/>
            <a:ext cx="8460000" cy="396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2000">
                <a:solidFill>
                  <a:srgbClr val="FFFFFF"/>
                </a:solidFill>
              </a:defRPr>
            </a:lvl1pPr>
          </a:lstStyle>
          <a:p>
            <a:r>
              <a:rPr lang="en-US" dirty="0"/>
              <a:t>Questions to be addressed in the evaluation</a:t>
            </a:r>
          </a:p>
        </p:txBody>
      </p:sp>
      <p:sp>
        <p:nvSpPr>
          <p:cNvPr id="18" name="Kreis"/>
          <p:cNvSpPr/>
          <p:nvPr/>
        </p:nvSpPr>
        <p:spPr>
          <a:xfrm>
            <a:off x="7061257" y="2842678"/>
            <a:ext cx="1905000" cy="1905001"/>
          </a:xfrm>
          <a:prstGeom prst="ellipse">
            <a:avLst/>
          </a:prstGeom>
          <a:solidFill>
            <a:schemeClr val="accent1"/>
          </a:solidFill>
          <a:ln w="12700">
            <a:miter lim="400000"/>
          </a:ln>
        </p:spPr>
        <p:txBody>
          <a:bodyPr lIns="45718" tIns="45718" rIns="45718" bIns="45718" anchor="ctr"/>
          <a:lstStyle/>
          <a:p>
            <a:endParaRPr/>
          </a:p>
        </p:txBody>
      </p:sp>
      <p:sp>
        <p:nvSpPr>
          <p:cNvPr id="19" name="Objectives"/>
          <p:cNvSpPr txBox="1"/>
          <p:nvPr/>
        </p:nvSpPr>
        <p:spPr>
          <a:xfrm>
            <a:off x="7407645" y="3457873"/>
            <a:ext cx="1230461" cy="7078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2000">
                <a:solidFill>
                  <a:srgbClr val="FFFFFF"/>
                </a:solidFill>
              </a:defRPr>
            </a:lvl1pPr>
          </a:lstStyle>
          <a:p>
            <a:r>
              <a:rPr lang="en-GB" dirty="0"/>
              <a:t>Coherence</a:t>
            </a:r>
            <a:br>
              <a:rPr lang="en-GB" dirty="0"/>
            </a:br>
            <a:r>
              <a:rPr lang="en-GB" dirty="0"/>
              <a:t>with:</a:t>
            </a:r>
            <a:endParaRPr dirty="0"/>
          </a:p>
        </p:txBody>
      </p:sp>
      <p:sp>
        <p:nvSpPr>
          <p:cNvPr id="20" name="Shape 35"/>
          <p:cNvSpPr/>
          <p:nvPr/>
        </p:nvSpPr>
        <p:spPr>
          <a:xfrm>
            <a:off x="990590" y="5364606"/>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21" name="Shape 35"/>
          <p:cNvSpPr/>
          <p:nvPr/>
        </p:nvSpPr>
        <p:spPr>
          <a:xfrm>
            <a:off x="990590" y="4940052"/>
            <a:ext cx="381001" cy="381004"/>
          </a:xfrm>
          <a:prstGeom prst="ellipse">
            <a:avLst/>
          </a:prstGeom>
          <a:solidFill>
            <a:schemeClr val="accent1"/>
          </a:solidFill>
          <a:ln w="12700">
            <a:miter lim="400000"/>
          </a:ln>
        </p:spPr>
        <p:txBody>
          <a:bodyPr lIns="45718" tIns="45718" rIns="45718" bIns="45718" anchor="ctr"/>
          <a:lstStyle/>
          <a:p>
            <a:pPr>
              <a:defRPr>
                <a:solidFill>
                  <a:srgbClr val="FFFFFF"/>
                </a:solidFill>
                <a:latin typeface="Verdana"/>
                <a:ea typeface="Verdana"/>
                <a:cs typeface="Verdana"/>
                <a:sym typeface="Verdana"/>
              </a:defRPr>
            </a:pPr>
            <a:endParaRPr/>
          </a:p>
        </p:txBody>
      </p:sp>
      <p:sp>
        <p:nvSpPr>
          <p:cNvPr id="23" name="Shape 36"/>
          <p:cNvSpPr txBox="1"/>
          <p:nvPr/>
        </p:nvSpPr>
        <p:spPr>
          <a:xfrm>
            <a:off x="1091938" y="4965921"/>
            <a:ext cx="193318"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
        <p:nvSpPr>
          <p:cNvPr id="25" name="Shape 36"/>
          <p:cNvSpPr txBox="1"/>
          <p:nvPr/>
        </p:nvSpPr>
        <p:spPr>
          <a:xfrm>
            <a:off x="1097377" y="5395914"/>
            <a:ext cx="193318" cy="3539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lgn="ctr">
              <a:defRPr sz="1700" b="0">
                <a:solidFill>
                  <a:srgbClr val="FFFFFF"/>
                </a:solidFill>
              </a:defRPr>
            </a:lvl1pPr>
          </a:lstStyle>
          <a:p>
            <a:r>
              <a:rPr lang="en-US" dirty="0"/>
              <a:t>?</a:t>
            </a:r>
            <a:endParaRPr dirty="0"/>
          </a:p>
        </p:txBody>
      </p:sp>
    </p:spTree>
    <p:extLst>
      <p:ext uri="{BB962C8B-B14F-4D97-AF65-F5344CB8AC3E}">
        <p14:creationId xmlns:p14="http://schemas.microsoft.com/office/powerpoint/2010/main" val="3036549435"/>
      </p:ext>
    </p:extLst>
  </p:cSld>
  <p:clrMapOvr>
    <a:masterClrMapping/>
  </p:clrMapOvr>
  <p:transition spd="med"/>
</p:sld>
</file>

<file path=ppt/theme/theme1.xml><?xml version="1.0" encoding="utf-8"?>
<a:theme xmlns:a="http://schemas.openxmlformats.org/drawingml/2006/main" name="Default">
  <a:themeElements>
    <a:clrScheme name="Default">
      <a:dk1>
        <a:srgbClr val="535353"/>
      </a:dk1>
      <a:lt1>
        <a:srgbClr val="FFFFFF"/>
      </a:lt1>
      <a:dk2>
        <a:srgbClr val="A7A7A7"/>
      </a:dk2>
      <a:lt2>
        <a:srgbClr val="535353"/>
      </a:lt2>
      <a:accent1>
        <a:srgbClr val="3AA935"/>
      </a:accent1>
      <a:accent2>
        <a:srgbClr val="6ADE65"/>
      </a:accent2>
      <a:accent3>
        <a:srgbClr val="2E2E2E"/>
      </a:accent3>
      <a:accent4>
        <a:srgbClr val="707070"/>
      </a:accent4>
      <a:accent5>
        <a:srgbClr val="EFF0F3"/>
      </a:accent5>
      <a:accent6>
        <a:srgbClr val="5977CB"/>
      </a:accent6>
      <a:hlink>
        <a:srgbClr val="0000FF"/>
      </a:hlink>
      <a:folHlink>
        <a:srgbClr val="FF00FF"/>
      </a:folHlink>
    </a:clrScheme>
    <a:fontScheme name="Default">
      <a:majorFont>
        <a:latin typeface="Helvetica"/>
        <a:ea typeface="Helvetica"/>
        <a:cs typeface="Helvetica"/>
      </a:majorFont>
      <a:minorFont>
        <a:latin typeface="Avenir Book"/>
        <a:ea typeface="Avenir Book"/>
        <a:cs typeface="Avenir Book"/>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3AA935"/>
      </a:accent1>
      <a:accent2>
        <a:srgbClr val="6ADE65"/>
      </a:accent2>
      <a:accent3>
        <a:srgbClr val="2E2E2E"/>
      </a:accent3>
      <a:accent4>
        <a:srgbClr val="707070"/>
      </a:accent4>
      <a:accent5>
        <a:srgbClr val="EFF0F3"/>
      </a:accent5>
      <a:accent6>
        <a:srgbClr val="5977CB"/>
      </a:accent6>
      <a:hlink>
        <a:srgbClr val="0000FF"/>
      </a:hlink>
      <a:folHlink>
        <a:srgbClr val="FF00FF"/>
      </a:folHlink>
    </a:clrScheme>
    <a:fontScheme name="Default">
      <a:majorFont>
        <a:latin typeface="Helvetica"/>
        <a:ea typeface="Helvetica"/>
        <a:cs typeface="Helvetica"/>
      </a:majorFont>
      <a:minorFont>
        <a:latin typeface="Avenir Book"/>
        <a:ea typeface="Avenir Book"/>
        <a:cs typeface="Avenir Book"/>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7600" b="1" i="0" u="none" strike="noStrike" cap="none" spc="0" normalizeH="0" baseline="0">
            <a:ln>
              <a:noFill/>
            </a:ln>
            <a:solidFill>
              <a:srgbClr val="535353"/>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239</TotalTime>
  <Words>1009</Words>
  <Application>Microsoft Office PowerPoint</Application>
  <PresentationFormat>On-screen Show (4:3)</PresentationFormat>
  <Paragraphs>149</Paragraphs>
  <Slides>17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Avenir Book</vt:lpstr>
      <vt:lpstr>Calibri</vt:lpstr>
      <vt:lpstr>Verdana</vt:lpstr>
      <vt:lpstr>Default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HAUSER Rayka (ENV)</dc:creator>
  <cp:lastModifiedBy>DE SMET Marc (AGRI)</cp:lastModifiedBy>
  <cp:revision>50</cp:revision>
  <dcterms:modified xsi:type="dcterms:W3CDTF">2019-07-09T08:21:27Z</dcterms:modified>
</cp:coreProperties>
</file>