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3" r:id="rId2"/>
    <p:sldId id="420" r:id="rId3"/>
    <p:sldId id="472" r:id="rId4"/>
    <p:sldId id="473" r:id="rId5"/>
    <p:sldId id="452" r:id="rId6"/>
    <p:sldId id="453" r:id="rId7"/>
    <p:sldId id="471" r:id="rId8"/>
    <p:sldId id="384" r:id="rId9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005D"/>
    <a:srgbClr val="936FB1"/>
    <a:srgbClr val="5C2946"/>
    <a:srgbClr val="26BCD7"/>
    <a:srgbClr val="F99D31"/>
    <a:srgbClr val="D6E03E"/>
    <a:srgbClr val="F15F7C"/>
    <a:srgbClr val="4317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23" autoAdjust="0"/>
  </p:normalViewPr>
  <p:slideViewPr>
    <p:cSldViewPr snapToGrid="0">
      <p:cViewPr>
        <p:scale>
          <a:sx n="76" d="100"/>
          <a:sy n="76" d="100"/>
        </p:scale>
        <p:origin x="-13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E42F482-2075-467B-A556-1F8E51F5FD55}" type="datetime1">
              <a:rPr lang="en-US"/>
              <a:pPr>
                <a:defRPr/>
              </a:pPr>
              <a:t>3/23/2017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D157C33-1FE3-4B10-B70C-7BD66CD3CD0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9636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797F505-E473-410A-AE84-C1F9E69B784E}" type="datetime1">
              <a:rPr lang="en-US"/>
              <a:pPr>
                <a:defRPr/>
              </a:pPr>
              <a:t>3/23/2017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b-NO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BE" noProof="0"/>
              <a:t>Click to edit Master text styles</a:t>
            </a:r>
          </a:p>
          <a:p>
            <a:pPr lvl="1"/>
            <a:r>
              <a:rPr lang="nl-BE" noProof="0"/>
              <a:t>Second level</a:t>
            </a:r>
          </a:p>
          <a:p>
            <a:pPr lvl="2"/>
            <a:r>
              <a:rPr lang="nl-BE" noProof="0"/>
              <a:t>Third level</a:t>
            </a:r>
          </a:p>
          <a:p>
            <a:pPr lvl="3"/>
            <a:r>
              <a:rPr lang="nl-BE" noProof="0"/>
              <a:t>Fourth level</a:t>
            </a:r>
          </a:p>
          <a:p>
            <a:pPr lvl="4"/>
            <a:r>
              <a:rPr lang="nl-BE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5679933-67BE-4C04-AB1F-01E008A8FA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69090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123950"/>
            <a:ext cx="52847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bandeCouleurs_cover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238" y="5538788"/>
            <a:ext cx="6607175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6870" y="3307491"/>
            <a:ext cx="5525296" cy="1209033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ts val="4500"/>
              </a:lnSpc>
              <a:defRPr sz="4000" baseline="0">
                <a:solidFill>
                  <a:srgbClr val="431732"/>
                </a:solidFill>
                <a:latin typeface="Calibri" pitchFamily="34" charset="0"/>
                <a:cs typeface="Times New Roman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0735" y="4611130"/>
            <a:ext cx="5551431" cy="72619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480"/>
              </a:lnSpc>
              <a:buNone/>
              <a:defRPr sz="2400" baseline="0">
                <a:solidFill>
                  <a:srgbClr val="26BCD7"/>
                </a:solidFill>
                <a:latin typeface="Calibri" pitchFamily="34" charset="0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540000" y="5961063"/>
            <a:ext cx="2133600" cy="2778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26BCD7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A9CD01B2-53F9-4F80-8920-828BD86F1589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29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D73734FA-C368-4090-A4EB-464E0998306F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F2129B2-D622-47CE-8457-9D114F9CA41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725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9CA2311-5EC9-4B69-B360-7F324377354B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177C1F-CC9F-4005-AA60-FD5051532AD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0681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FDB6173-3434-4353-A6AF-9823DB461E89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1CE550B-4824-468A-BCD6-5726996FEE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95642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5A938774-FE41-44BC-B468-F3CFDFC8EBA0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877A439-3309-45DD-AE9F-8E2CFBE66EB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8041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A232F67-D0FE-4641-9244-A549ECC62F9F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95EAB32-890C-4C32-BF3E-E8A3C4BC18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5202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D9EAAAA0-567C-42B7-AB40-192D64A97512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B5E4B9-CAAC-4EE4-B39F-9E57A0840BE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1714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D81789B-9EE3-4394-905E-FDAD0B420685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1AE42B3-2715-49BE-AE3E-4DB5E889A3F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9340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590550"/>
            <a:ext cx="29241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bandeCouleurs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681788"/>
            <a:ext cx="712628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8534400" y="62642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CA89CF4B-81CC-487C-B72D-A83D1AF30793}" type="slidenum">
              <a:rPr lang="en-US" altLang="en-US" sz="1200" smtClean="0">
                <a:solidFill>
                  <a:srgbClr val="5C2946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dirty="0">
                <a:solidFill>
                  <a:srgbClr val="5C2946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981200"/>
            <a:ext cx="6019800" cy="45629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2700" baseline="0">
                <a:solidFill>
                  <a:srgbClr val="5C2946"/>
                </a:solidFill>
                <a:latin typeface="Calibri" pitchFamily="34" charset="0"/>
                <a:cs typeface="Times New Roma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941637"/>
            <a:ext cx="6019800" cy="33067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-241200">
              <a:spcBef>
                <a:spcPts val="2100"/>
              </a:spcBef>
              <a:buClr>
                <a:srgbClr val="26BCD7"/>
              </a:buClr>
              <a:buFont typeface="+mj-lt"/>
              <a:buAutoNum type="arabicPeriod"/>
              <a:defRPr sz="1900" baseline="0">
                <a:solidFill>
                  <a:srgbClr val="5C2946"/>
                </a:solidFill>
                <a:latin typeface="Calibri" pitchFamily="34" charset="0"/>
                <a:cs typeface="Arial"/>
              </a:defRPr>
            </a:lvl1pPr>
            <a:lvl2pPr marL="0" indent="-252000">
              <a:spcBef>
                <a:spcPts val="2100"/>
              </a:spcBef>
              <a:buClr>
                <a:srgbClr val="26BCD7"/>
              </a:buClr>
              <a:buFont typeface="+mj-lt"/>
              <a:buAutoNum type="arabicPeriod"/>
              <a:defRPr sz="1700">
                <a:solidFill>
                  <a:srgbClr val="431732"/>
                </a:solidFill>
                <a:latin typeface="Arial"/>
                <a:cs typeface="Arial"/>
              </a:defRPr>
            </a:lvl2pPr>
            <a:lvl3pPr marL="0" indent="-252000">
              <a:spcBef>
                <a:spcPts val="2100"/>
              </a:spcBef>
              <a:buClr>
                <a:srgbClr val="26BCD7"/>
              </a:buClr>
              <a:buFont typeface="+mj-lt"/>
              <a:buAutoNum type="arabicPeriod"/>
              <a:defRPr sz="1700">
                <a:solidFill>
                  <a:srgbClr val="431732"/>
                </a:solidFill>
                <a:latin typeface="Arial"/>
                <a:cs typeface="Arial"/>
              </a:defRPr>
            </a:lvl3pPr>
            <a:lvl4pPr marL="0" indent="-241200">
              <a:spcBef>
                <a:spcPts val="2100"/>
              </a:spcBef>
              <a:buClr>
                <a:srgbClr val="26BCD7"/>
              </a:buClr>
              <a:buFont typeface="+mj-lt"/>
              <a:buAutoNum type="arabicPeriod"/>
              <a:defRPr sz="1900">
                <a:solidFill>
                  <a:srgbClr val="5C2946"/>
                </a:solidFill>
                <a:latin typeface="Arial"/>
                <a:cs typeface="Arial"/>
              </a:defRPr>
            </a:lvl4pPr>
            <a:lvl5pPr marL="0" indent="-234000">
              <a:spcBef>
                <a:spcPts val="2100"/>
              </a:spcBef>
              <a:buClr>
                <a:srgbClr val="26BCD7"/>
              </a:buClr>
              <a:buFont typeface="+mj-lt"/>
              <a:buAutoNum type="arabicPeriod"/>
              <a:defRPr sz="1700">
                <a:latin typeface="Arial"/>
                <a:cs typeface="Arial"/>
              </a:defRPr>
            </a:lvl5pPr>
          </a:lstStyle>
          <a:p>
            <a:pPr lvl="0"/>
            <a:r>
              <a:rPr lang="nl-BE" dirty="0"/>
              <a:t>Click to edit Master text styles</a:t>
            </a:r>
          </a:p>
          <a:p>
            <a:pPr lvl="3"/>
            <a:r>
              <a:rPr lang="nl-BE" dirty="0"/>
              <a:t>Second level</a:t>
            </a:r>
          </a:p>
          <a:p>
            <a:pPr lvl="3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3"/>
            <a:r>
              <a:rPr lang="nl-BE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920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590550"/>
            <a:ext cx="280352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bandeCouleurs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681788"/>
            <a:ext cx="712628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8534400" y="62642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8D763644-A727-4FF3-BE62-C9EEC300DE94}" type="slidenum">
              <a:rPr lang="en-US" altLang="en-US" sz="1200" smtClean="0">
                <a:solidFill>
                  <a:srgbClr val="5C2946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dirty="0">
                <a:solidFill>
                  <a:srgbClr val="5C2946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905000"/>
            <a:ext cx="6437086" cy="8382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700" baseline="0">
                <a:solidFill>
                  <a:srgbClr val="5C2946"/>
                </a:solidFill>
                <a:latin typeface="Calibri" pitchFamily="34" charset="0"/>
                <a:cs typeface="Times New Roman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981200" y="3093357"/>
            <a:ext cx="6437086" cy="304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-126000">
              <a:spcBef>
                <a:spcPts val="1900"/>
              </a:spcBef>
              <a:buClr>
                <a:srgbClr val="936FB1"/>
              </a:buClr>
              <a:buFont typeface="Arial"/>
              <a:buChar char="•"/>
              <a:defRPr sz="2000" baseline="0">
                <a:solidFill>
                  <a:srgbClr val="5C2946"/>
                </a:solidFill>
                <a:latin typeface="Calibri" pitchFamily="34" charset="0"/>
                <a:cs typeface="Arial"/>
              </a:defRPr>
            </a:lvl1pPr>
            <a:lvl2pPr marL="381600" indent="-126000">
              <a:spcBef>
                <a:spcPts val="1900"/>
              </a:spcBef>
              <a:buClr>
                <a:srgbClr val="26BCD7"/>
              </a:buClr>
              <a:buFont typeface="Arial"/>
              <a:buChar char="•"/>
              <a:defRPr sz="2000" baseline="0">
                <a:solidFill>
                  <a:srgbClr val="5C2946"/>
                </a:solidFill>
                <a:latin typeface="Calibri" pitchFamily="34" charset="0"/>
                <a:cs typeface="Arial"/>
              </a:defRPr>
            </a:lvl2pPr>
            <a:lvl3pPr marL="576000" indent="-126000">
              <a:spcBef>
                <a:spcPts val="1900"/>
              </a:spcBef>
              <a:buClr>
                <a:srgbClr val="F99D31"/>
              </a:buClr>
              <a:defRPr sz="2000" baseline="0">
                <a:solidFill>
                  <a:srgbClr val="5C2946"/>
                </a:solidFill>
                <a:latin typeface="Calibri" pitchFamily="34" charset="0"/>
                <a:cs typeface="Arial"/>
              </a:defRPr>
            </a:lvl3pPr>
            <a:lvl4pPr marL="882000" indent="-126000">
              <a:spcBef>
                <a:spcPts val="1900"/>
              </a:spcBef>
              <a:buClr>
                <a:srgbClr val="F15F7C"/>
              </a:buClr>
              <a:buFont typeface="Arial"/>
              <a:buChar char="•"/>
              <a:defRPr sz="2000" baseline="0">
                <a:solidFill>
                  <a:srgbClr val="5C2946"/>
                </a:solidFill>
                <a:latin typeface="Calibri" pitchFamily="34" charset="0"/>
                <a:cs typeface="Arial"/>
              </a:defRPr>
            </a:lvl4pPr>
            <a:lvl5pPr indent="-126000">
              <a:spcBef>
                <a:spcPts val="1900"/>
              </a:spcBef>
              <a:buFont typeface="Arial"/>
              <a:buChar char="•"/>
              <a:defRPr sz="1700">
                <a:solidFill>
                  <a:srgbClr val="5C2946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8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555625"/>
            <a:ext cx="255428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bandeCouleurs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681788"/>
            <a:ext cx="712628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8534400" y="62642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9C35CED4-03CB-4B9F-B8D0-5267400074FF}" type="slidenum">
              <a:rPr lang="en-US" altLang="en-US" sz="1200" smtClean="0">
                <a:solidFill>
                  <a:srgbClr val="5C2946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dirty="0">
                <a:solidFill>
                  <a:srgbClr val="5C2946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905000"/>
            <a:ext cx="6437086" cy="8382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700" b="1" baseline="0">
                <a:solidFill>
                  <a:srgbClr val="5C2946"/>
                </a:solidFill>
                <a:latin typeface="Calibri" pitchFamily="34" charset="0"/>
                <a:cs typeface="Times New Roman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981200" y="3093357"/>
            <a:ext cx="6437086" cy="3048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-126000">
              <a:spcBef>
                <a:spcPts val="1900"/>
              </a:spcBef>
              <a:buClr>
                <a:srgbClr val="936FB1"/>
              </a:buClr>
              <a:buFont typeface="Arial"/>
              <a:buChar char="•"/>
              <a:defRPr sz="2000">
                <a:solidFill>
                  <a:srgbClr val="5C2946"/>
                </a:solidFill>
                <a:latin typeface="Calibri" pitchFamily="34" charset="0"/>
                <a:cs typeface="Arial"/>
              </a:defRPr>
            </a:lvl1pPr>
            <a:lvl2pPr marL="381600" indent="-126000">
              <a:spcBef>
                <a:spcPts val="1900"/>
              </a:spcBef>
              <a:buClr>
                <a:srgbClr val="26BCD7"/>
              </a:buClr>
              <a:buFont typeface="Arial"/>
              <a:buChar char="•"/>
              <a:defRPr sz="2000">
                <a:solidFill>
                  <a:srgbClr val="5C2946"/>
                </a:solidFill>
                <a:latin typeface="Calibri" pitchFamily="34" charset="0"/>
                <a:cs typeface="Arial"/>
              </a:defRPr>
            </a:lvl2pPr>
            <a:lvl3pPr marL="576000" indent="-126000">
              <a:spcBef>
                <a:spcPts val="1900"/>
              </a:spcBef>
              <a:buClr>
                <a:srgbClr val="F99D31"/>
              </a:buClr>
              <a:defRPr sz="2000">
                <a:solidFill>
                  <a:srgbClr val="5C2946"/>
                </a:solidFill>
                <a:latin typeface="Calibri" pitchFamily="34" charset="0"/>
                <a:cs typeface="Arial"/>
              </a:defRPr>
            </a:lvl3pPr>
            <a:lvl4pPr marL="882000" indent="-126000">
              <a:spcBef>
                <a:spcPts val="1900"/>
              </a:spcBef>
              <a:buClr>
                <a:srgbClr val="F15F7C"/>
              </a:buClr>
              <a:buFont typeface="Arial"/>
              <a:buChar char="•"/>
              <a:defRPr sz="2000">
                <a:solidFill>
                  <a:srgbClr val="5C2946"/>
                </a:solidFill>
                <a:latin typeface="Calibri" pitchFamily="34" charset="0"/>
                <a:cs typeface="Arial"/>
              </a:defRPr>
            </a:lvl4pPr>
            <a:lvl5pPr marL="1224000" indent="-126000">
              <a:spcBef>
                <a:spcPts val="1900"/>
              </a:spcBef>
              <a:buClr>
                <a:srgbClr val="D6E03E"/>
              </a:buClr>
              <a:buFont typeface="Arial"/>
              <a:buChar char="•"/>
              <a:defRPr sz="2000" baseline="0">
                <a:solidFill>
                  <a:srgbClr val="5C2946"/>
                </a:solidFill>
                <a:latin typeface="Calibri" pitchFamily="34" charset="0"/>
                <a:cs typeface="Arial"/>
              </a:defRPr>
            </a:lvl5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7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590550"/>
            <a:ext cx="25193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bandeCouleurs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681788"/>
            <a:ext cx="712628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5"/>
          <p:cNvSpPr txBox="1">
            <a:spLocks/>
          </p:cNvSpPr>
          <p:nvPr userDrawn="1"/>
        </p:nvSpPr>
        <p:spPr bwMode="auto">
          <a:xfrm>
            <a:off x="8534400" y="62642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C9E39DCB-8816-4C63-9263-DFE88B236D56}" type="slidenum">
              <a:rPr lang="en-US" altLang="en-US" sz="1200" smtClean="0">
                <a:solidFill>
                  <a:srgbClr val="5C2946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dirty="0">
                <a:solidFill>
                  <a:srgbClr val="5C2946"/>
                </a:solidFill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8557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 + col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590550"/>
            <a:ext cx="280828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bandeCouleurs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681788"/>
            <a:ext cx="712628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1978025" y="1995488"/>
            <a:ext cx="952500" cy="1914525"/>
          </a:xfrm>
          <a:prstGeom prst="rect">
            <a:avLst/>
          </a:prstGeom>
          <a:solidFill>
            <a:srgbClr val="5C29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b-NO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3048000" y="1995488"/>
            <a:ext cx="952500" cy="1914525"/>
          </a:xfrm>
          <a:prstGeom prst="rect">
            <a:avLst/>
          </a:prstGeom>
          <a:solidFill>
            <a:srgbClr val="26BC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b-NO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137025" y="1995488"/>
            <a:ext cx="952500" cy="1914525"/>
          </a:xfrm>
          <a:prstGeom prst="rect">
            <a:avLst/>
          </a:prstGeom>
          <a:solidFill>
            <a:srgbClr val="936F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b-NO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5216525" y="1995488"/>
            <a:ext cx="952500" cy="1914525"/>
          </a:xfrm>
          <a:prstGeom prst="rect">
            <a:avLst/>
          </a:prstGeom>
          <a:solidFill>
            <a:srgbClr val="F15F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b-NO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6296025" y="1995488"/>
            <a:ext cx="952500" cy="1914525"/>
          </a:xfrm>
          <a:prstGeom prst="rect">
            <a:avLst/>
          </a:prstGeom>
          <a:solidFill>
            <a:srgbClr val="D6E0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b-NO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7375525" y="1995488"/>
            <a:ext cx="952500" cy="1914525"/>
          </a:xfrm>
          <a:prstGeom prst="rect">
            <a:avLst/>
          </a:prstGeom>
          <a:solidFill>
            <a:srgbClr val="F99D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nb-NO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8534400" y="6264275"/>
            <a:ext cx="457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5069C737-0991-4A2C-A75D-D3F64E229855}" type="slidenum">
              <a:rPr lang="en-US" altLang="en-US" sz="1200" smtClean="0">
                <a:solidFill>
                  <a:srgbClr val="5C2946"/>
                </a:solidFill>
                <a:cs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dirty="0">
                <a:solidFill>
                  <a:srgbClr val="5C2946"/>
                </a:solidFill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729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EUROCARE-logo_forMSOFF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123950"/>
            <a:ext cx="52847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bandeCouleurs_cover_forMSOFFIC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238" y="5538788"/>
            <a:ext cx="6607175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2530475" y="4271963"/>
            <a:ext cx="25130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ts val="2138"/>
              </a:lnSpc>
              <a:defRPr/>
            </a:pPr>
            <a:r>
              <a:rPr lang="en-US" altLang="en-US" dirty="0">
                <a:solidFill>
                  <a:srgbClr val="26BCD7"/>
                </a:solidFill>
                <a:latin typeface="Times New Roman" pitchFamily="18" charset="0"/>
                <a:cs typeface="Times New Roman" pitchFamily="18" charset="0"/>
              </a:rPr>
              <a:t>96, Rue des Confédérés</a:t>
            </a:r>
          </a:p>
          <a:p>
            <a:pPr eaLnBrk="1" hangingPunct="1">
              <a:lnSpc>
                <a:spcPts val="2138"/>
              </a:lnSpc>
              <a:defRPr/>
            </a:pPr>
            <a:r>
              <a:rPr lang="en-US" altLang="en-US" dirty="0">
                <a:solidFill>
                  <a:srgbClr val="26BCD7"/>
                </a:solidFill>
                <a:latin typeface="Times New Roman" pitchFamily="18" charset="0"/>
                <a:cs typeface="Times New Roman" pitchFamily="18" charset="0"/>
              </a:rPr>
              <a:t>B-1000 Brussels, Belgium</a:t>
            </a:r>
          </a:p>
          <a:p>
            <a:pPr eaLnBrk="1" hangingPunct="1">
              <a:lnSpc>
                <a:spcPts val="2138"/>
              </a:lnSpc>
              <a:defRPr/>
            </a:pPr>
            <a:r>
              <a:rPr lang="en-US" altLang="en-US" dirty="0">
                <a:solidFill>
                  <a:srgbClr val="26BCD7"/>
                </a:solidFill>
                <a:latin typeface="Times New Roman" pitchFamily="18" charset="0"/>
                <a:cs typeface="Times New Roman" pitchFamily="18" charset="0"/>
              </a:rPr>
              <a:t>Tel: +32 2 736 05 72</a:t>
            </a:r>
          </a:p>
          <a:p>
            <a:pPr eaLnBrk="1" hangingPunct="1">
              <a:lnSpc>
                <a:spcPts val="2138"/>
              </a:lnSpc>
              <a:defRPr/>
            </a:pPr>
            <a:r>
              <a:rPr lang="en-US" altLang="en-US" dirty="0">
                <a:solidFill>
                  <a:srgbClr val="26BCD7"/>
                </a:solidFill>
                <a:latin typeface="Times New Roman" pitchFamily="18" charset="0"/>
                <a:cs typeface="Times New Roman" pitchFamily="18" charset="0"/>
              </a:rPr>
              <a:t>info@eurocare.org</a:t>
            </a:r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2540000" y="5851525"/>
            <a:ext cx="600551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r>
              <a:rPr lang="en-US" altLang="en-US" sz="1500" dirty="0">
                <a:solidFill>
                  <a:srgbClr val="431732"/>
                </a:solidFill>
                <a:cs typeface="Arial" pitchFamily="34" charset="0"/>
              </a:rPr>
              <a:t>EUROCARE is a network of public health organizations. It advocates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altLang="en-US" sz="1500" dirty="0">
                <a:solidFill>
                  <a:srgbClr val="431732"/>
                </a:solidFill>
                <a:cs typeface="Arial" pitchFamily="34" charset="0"/>
              </a:rPr>
              <a:t>the prevention and reduction of alcohol-related harm in Europe through</a:t>
            </a:r>
          </a:p>
          <a:p>
            <a:pPr eaLnBrk="1" hangingPunct="1">
              <a:lnSpc>
                <a:spcPts val="1800"/>
              </a:lnSpc>
              <a:defRPr/>
            </a:pPr>
            <a:r>
              <a:rPr lang="en-US" altLang="en-US" sz="1500" dirty="0">
                <a:solidFill>
                  <a:srgbClr val="431732"/>
                </a:solidFill>
                <a:cs typeface="Arial" pitchFamily="34" charset="0"/>
              </a:rPr>
              <a:t>effective and evidence based alcohol policy. </a:t>
            </a:r>
            <a:r>
              <a:rPr lang="en-US" altLang="en-US" sz="1500" dirty="0">
                <a:solidFill>
                  <a:srgbClr val="26BCD7"/>
                </a:solidFill>
                <a:cs typeface="Arial" pitchFamily="34" charset="0"/>
              </a:rPr>
              <a:t>www.eurocare.org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14" y="3405369"/>
            <a:ext cx="5127637" cy="64416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2500"/>
              </a:lnSpc>
              <a:defRPr sz="2500" baseline="0">
                <a:solidFill>
                  <a:srgbClr val="431732"/>
                </a:solidFill>
                <a:latin typeface="Calibri" pitchFamily="34" charset="0"/>
                <a:cs typeface="Times New Roman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F8C9CF1-3857-4EC3-BB74-19A5BEAEBBF7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8D46E12-EF3C-46AB-A5C6-03CEB71F91C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762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F5E1CA2-1CE1-4E68-BF17-C63833FCD066}" type="datetime1">
              <a:rPr lang="fr-FR"/>
              <a:pPr>
                <a:defRPr/>
              </a:pPr>
              <a:t>23/03/2017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FAFC866-5555-46BD-8F0E-E0668818C50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024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930" r:id="rId1"/>
    <p:sldLayoutId id="2147484931" r:id="rId2"/>
    <p:sldLayoutId id="2147484932" r:id="rId3"/>
    <p:sldLayoutId id="2147484933" r:id="rId4"/>
    <p:sldLayoutId id="2147484934" r:id="rId5"/>
    <p:sldLayoutId id="2147484935" r:id="rId6"/>
    <p:sldLayoutId id="2147484936" r:id="rId7"/>
    <p:sldLayoutId id="2147484937" r:id="rId8"/>
    <p:sldLayoutId id="2147484938" r:id="rId9"/>
    <p:sldLayoutId id="2147484939" r:id="rId10"/>
    <p:sldLayoutId id="2147484940" r:id="rId11"/>
    <p:sldLayoutId id="2147484941" r:id="rId12"/>
    <p:sldLayoutId id="2147484942" r:id="rId13"/>
    <p:sldLayoutId id="2147484943" r:id="rId14"/>
    <p:sldLayoutId id="2147484944" r:id="rId15"/>
    <p:sldLayoutId id="2147484945" r:id="rId16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7.sv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care.org/" TargetMode="External"/><Relationship Id="rId2" Type="http://schemas.openxmlformats.org/officeDocument/2006/relationships/hyperlink" Target="mailto:Aleksandra.Kaczmarek@eurocare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>
          <a:xfrm>
            <a:off x="2458231" y="3163601"/>
            <a:ext cx="5715026" cy="71885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altLang="en-US" dirty="0">
                <a:cs typeface="Times New Roman" panose="02020603050405020304" pitchFamily="18" charset="0"/>
              </a:rPr>
              <a:t>Eurocare and alcohol labelling</a:t>
            </a:r>
            <a:r>
              <a:rPr lang="en-US" dirty="0"/>
              <a:t/>
            </a:r>
            <a:br>
              <a:rPr lang="en-US" dirty="0"/>
            </a:br>
            <a:r>
              <a:rPr lang="nb-NO" dirty="0">
                <a:ea typeface="ＭＳ Ｐゴシック" pitchFamily="34" charset="-128"/>
              </a:rPr>
              <a:t/>
            </a:r>
            <a:br>
              <a:rPr lang="nb-NO" dirty="0">
                <a:ea typeface="ＭＳ Ｐゴシック" pitchFamily="34" charset="-128"/>
              </a:rPr>
            </a:br>
            <a:endParaRPr lang="en-US" dirty="0">
              <a:ea typeface="ＭＳ Ｐゴシック" pitchFamily="34" charset="-128"/>
            </a:endParaRPr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2540000" y="5961062"/>
            <a:ext cx="5449757" cy="7845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dirty="0">
                <a:solidFill>
                  <a:srgbClr val="26BCD7"/>
                </a:solidFill>
                <a:latin typeface="Calibri" panose="020F0502020204030204" pitchFamily="34" charset="0"/>
              </a:rPr>
              <a:t>Aleksandra Kaczmarek</a:t>
            </a:r>
          </a:p>
          <a:p>
            <a:r>
              <a:rPr lang="en-US" altLang="en-US" dirty="0">
                <a:solidFill>
                  <a:srgbClr val="26BCD7"/>
                </a:solidFill>
                <a:latin typeface="Calibri" panose="020F0502020204030204" pitchFamily="34" charset="0"/>
              </a:rPr>
              <a:t>DG AGRI  CDG on Wine, Brussels March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 bwMode="auto">
          <a:xfrm>
            <a:off x="393700" y="1416050"/>
            <a:ext cx="6019800" cy="3306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indent="-239713" eaLnBrk="1" hangingPunct="1">
              <a:buFont typeface="Times" panose="02020603050405020304" pitchFamily="18" charset="0"/>
              <a:buNone/>
            </a:pPr>
            <a:r>
              <a:rPr lang="en-GB" altLang="en-US" sz="2400" dirty="0">
                <a:solidFill>
                  <a:srgbClr val="26BCD7"/>
                </a:solidFill>
                <a:cs typeface="Arial" panose="020B0604020202020204" pitchFamily="34" charset="0"/>
              </a:rPr>
              <a:t>The European Alcohol Policy Alliance </a:t>
            </a:r>
            <a:r>
              <a:rPr lang="en-GB" altLang="en-US" sz="2400" dirty="0">
                <a:cs typeface="Arial" panose="020B0604020202020204" pitchFamily="34" charset="0"/>
              </a:rPr>
              <a:t>was formed in 1990 with 9 member organisation</a:t>
            </a:r>
          </a:p>
          <a:p>
            <a:pPr indent="-239713" eaLnBrk="1" hangingPunct="1">
              <a:buFont typeface="Times" panose="02020603050405020304" pitchFamily="18" charset="0"/>
              <a:buNone/>
            </a:pPr>
            <a:r>
              <a:rPr lang="en-GB" altLang="en-US" sz="2400" dirty="0">
                <a:cs typeface="Arial" panose="020B0604020202020204" pitchFamily="34" charset="0"/>
              </a:rPr>
              <a:t>Today:</a:t>
            </a:r>
          </a:p>
          <a:p>
            <a:pPr indent="-239713"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cs typeface="Arial" panose="020B0604020202020204" pitchFamily="34" charset="0"/>
              </a:rPr>
              <a:t>60 member org</a:t>
            </a:r>
          </a:p>
          <a:p>
            <a:pPr indent="-239713"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cs typeface="Arial" panose="020B0604020202020204" pitchFamily="34" charset="0"/>
              </a:rPr>
              <a:t>24 countries</a:t>
            </a:r>
          </a:p>
          <a:p>
            <a:pPr indent="-239713" eaLnBrk="1" hangingPunct="1">
              <a:buFont typeface="Arial" panose="020B0604020202020204" pitchFamily="34" charset="0"/>
              <a:buChar char="•"/>
            </a:pPr>
            <a:r>
              <a:rPr lang="en-GB" altLang="en-US" sz="2400" dirty="0">
                <a:cs typeface="Arial" panose="020B0604020202020204" pitchFamily="34" charset="0"/>
              </a:rPr>
              <a:t>Secretariat in Brussels </a:t>
            </a:r>
          </a:p>
          <a:p>
            <a:pPr indent="-239713">
              <a:buFont typeface="Calibri" panose="020F0502020204030204" pitchFamily="34" charset="0"/>
              <a:buAutoNum type="arabicPeriod"/>
            </a:pPr>
            <a:endParaRPr lang="en-GB" altLang="en-US" dirty="0">
              <a:cs typeface="Arial" panose="020B0604020202020204" pitchFamily="34" charset="0"/>
            </a:endParaRPr>
          </a:p>
        </p:txBody>
      </p:sp>
      <p:pic>
        <p:nvPicPr>
          <p:cNvPr id="21508" name="Picture 4" descr="Facebook-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20" y="5164138"/>
            <a:ext cx="84455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twitter accou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150319"/>
            <a:ext cx="13525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Eurocare web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006" y="2365194"/>
            <a:ext cx="4344988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 bwMode="auto">
          <a:xfrm>
            <a:off x="3879434" y="609430"/>
            <a:ext cx="4286250" cy="455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r"/>
            <a:r>
              <a:rPr lang="en-GB" altLang="nb-NO" sz="2400" dirty="0">
                <a:solidFill>
                  <a:srgbClr val="CD005D"/>
                </a:solidFill>
                <a:latin typeface="+mn-lt"/>
                <a:cs typeface="Arial" panose="020B0604020202020204" pitchFamily="34" charset="0"/>
              </a:rPr>
              <a:t>Ingredients listing- allergies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 bwMode="auto">
          <a:xfrm>
            <a:off x="659567" y="1648918"/>
            <a:ext cx="7719258" cy="32078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normAutofit/>
          </a:bodyPr>
          <a:lstStyle/>
          <a:p>
            <a:pPr indent="0">
              <a:buNone/>
            </a:pPr>
            <a:r>
              <a:rPr lang="en-GB" altLang="nb-NO" sz="2000" dirty="0">
                <a:cs typeface="Calibri" panose="020F0502020204030204" pitchFamily="34" charset="0"/>
              </a:rPr>
              <a:t>EU directives have established guidelines for compulsory labelling of a variety of potentially allergenic substances contained in foodstuffs*</a:t>
            </a:r>
          </a:p>
          <a:p>
            <a:pPr indent="0">
              <a:buNone/>
            </a:pPr>
            <a:r>
              <a:rPr lang="en-GB" altLang="nb-NO" sz="2000" dirty="0">
                <a:cs typeface="Calibri" panose="020F0502020204030204" pitchFamily="34" charset="0"/>
              </a:rPr>
              <a:t>Since 2012 Regulation 579/2012 requires also wine to list:</a:t>
            </a:r>
          </a:p>
          <a:p>
            <a:pPr indent="-239713">
              <a:buFont typeface="Wingdings" panose="05000000000000000000" pitchFamily="2" charset="2"/>
              <a:buChar char="ü"/>
            </a:pPr>
            <a:r>
              <a:rPr lang="en-GB" altLang="nb-NO" sz="2000" dirty="0">
                <a:cs typeface="Calibri" panose="020F0502020204030204" pitchFamily="34" charset="0"/>
              </a:rPr>
              <a:t>Eggs and egg based products</a:t>
            </a:r>
          </a:p>
          <a:p>
            <a:pPr indent="-239713">
              <a:buFont typeface="Wingdings" panose="05000000000000000000" pitchFamily="2" charset="2"/>
              <a:buChar char="ü"/>
            </a:pPr>
            <a:r>
              <a:rPr lang="en-GB" altLang="nb-NO" sz="2000" dirty="0">
                <a:cs typeface="Calibri" panose="020F0502020204030204" pitchFamily="34" charset="0"/>
              </a:rPr>
              <a:t>Sulphites  </a:t>
            </a:r>
          </a:p>
          <a:p>
            <a:pPr indent="-239713">
              <a:buFont typeface="Wingdings" panose="05000000000000000000" pitchFamily="2" charset="2"/>
              <a:buChar char="ü"/>
            </a:pPr>
            <a:r>
              <a:rPr lang="en-GB" altLang="nb-NO" sz="2000" dirty="0">
                <a:cs typeface="Calibri" panose="020F0502020204030204" pitchFamily="34" charset="0"/>
              </a:rPr>
              <a:t>Milk and milk based products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1613" y="6024563"/>
            <a:ext cx="7634287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200" i="1" dirty="0">
                <a:solidFill>
                  <a:srgbClr val="936FB1"/>
                </a:solidFill>
                <a:latin typeface="+mn-lt"/>
              </a:rPr>
              <a:t>* </a:t>
            </a:r>
            <a:r>
              <a:rPr lang="en-GB" sz="1200" i="1" dirty="0">
                <a:solidFill>
                  <a:srgbClr val="936FB1"/>
                </a:solidFill>
                <a:latin typeface="+mn-lt"/>
                <a:cs typeface="Arial" panose="020B0604020202020204" pitchFamily="34" charset="0"/>
              </a:rPr>
              <a:t>Directives 2007/68/ EC, 2005/26/EC and 2000/13/EC</a:t>
            </a:r>
          </a:p>
        </p:txBody>
      </p:sp>
      <p:pic>
        <p:nvPicPr>
          <p:cNvPr id="30725" name="Picture 5" descr="Allergens pictog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196" y="2905565"/>
            <a:ext cx="2292818" cy="229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588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 bwMode="auto">
          <a:xfrm>
            <a:off x="2444750" y="658891"/>
            <a:ext cx="5649939" cy="434819"/>
          </a:xfrm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  <a:normAutofit/>
          </a:bodyPr>
          <a:lstStyle/>
          <a:p>
            <a:pPr algn="r">
              <a:defRPr/>
            </a:pPr>
            <a:r>
              <a:rPr lang="en-GB" sz="2400" dirty="0">
                <a:solidFill>
                  <a:srgbClr val="CD005D"/>
                </a:solidFill>
                <a:latin typeface="+mn-lt"/>
                <a:cs typeface="Arial" pitchFamily="34" charset="0"/>
              </a:rPr>
              <a:t>French pictogram – since October 2007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347148" y="2054225"/>
            <a:ext cx="4266626" cy="2355850"/>
          </a:xfrm>
        </p:spPr>
        <p:txBody>
          <a:bodyPr>
            <a:normAutofit/>
          </a:bodyPr>
          <a:lstStyle/>
          <a:p>
            <a:pPr marL="630238" lvl="4" indent="0">
              <a:buFont typeface="Arial"/>
              <a:buNone/>
              <a:defRPr/>
            </a:pPr>
            <a:r>
              <a:rPr lang="en-GB" sz="200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All alcoholic packages require pictogram or:</a:t>
            </a:r>
          </a:p>
          <a:p>
            <a:pPr marL="630238" lvl="4" indent="0">
              <a:buFont typeface="Arial"/>
              <a:buNone/>
              <a:defRPr/>
            </a:pPr>
            <a:r>
              <a:rPr lang="en-GB" sz="2000" i="1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”Consumption of alcoholic beverages during pregnancy even in small amounts can seriously damage the child’s health”</a:t>
            </a:r>
          </a:p>
          <a:p>
            <a:pPr>
              <a:buFont typeface="Arial"/>
              <a:buNone/>
              <a:defRPr/>
            </a:pPr>
            <a:endParaRPr lang="en-GB" dirty="0">
              <a:ea typeface="ＭＳ Ｐゴシック" pitchFamily="-65" charset="-128"/>
            </a:endParaRPr>
          </a:p>
        </p:txBody>
      </p:sp>
      <p:pic>
        <p:nvPicPr>
          <p:cNvPr id="3277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43" y="1857037"/>
            <a:ext cx="24479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 descr="Alcohol_label_1641723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4410075"/>
            <a:ext cx="3465513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341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 bwMode="auto">
          <a:xfrm>
            <a:off x="2584451" y="585866"/>
            <a:ext cx="5599112" cy="448065"/>
          </a:xfrm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  <a:normAutofit/>
          </a:bodyPr>
          <a:lstStyle/>
          <a:p>
            <a:pPr algn="r">
              <a:defRPr/>
            </a:pPr>
            <a:r>
              <a:rPr lang="en-GB" sz="2400" dirty="0">
                <a:solidFill>
                  <a:srgbClr val="CD005D"/>
                </a:solidFill>
                <a:cs typeface="Times New Roman" pitchFamily="18" charset="0"/>
              </a:rPr>
              <a:t>State of play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314325" y="3762375"/>
            <a:ext cx="3463925" cy="2068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indent="-125413">
              <a:buFont typeface="Arial" panose="020B0604020202020204" pitchFamily="34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Does NOT cause cancer and 60 other diseases</a:t>
            </a:r>
          </a:p>
          <a:p>
            <a:pPr indent="-125413">
              <a:buFont typeface="Arial" panose="020B0604020202020204" pitchFamily="34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Is NOT addictive</a:t>
            </a:r>
          </a:p>
          <a:p>
            <a:pPr indent="-125413">
              <a:buFont typeface="Arial" panose="020B0604020202020204" pitchFamily="34" charset="0"/>
              <a:buNone/>
            </a:pPr>
            <a:r>
              <a:rPr lang="en-GB" altLang="en-US" dirty="0">
                <a:cs typeface="Arial" panose="020B0604020202020204" pitchFamily="34" charset="0"/>
              </a:rPr>
              <a:t>Is NOT third leading risk factor for chronic disease</a:t>
            </a:r>
          </a:p>
        </p:txBody>
      </p:sp>
      <p:sp>
        <p:nvSpPr>
          <p:cNvPr id="60420" name="TextBox 3"/>
          <p:cNvSpPr txBox="1">
            <a:spLocks noChangeArrowheads="1"/>
          </p:cNvSpPr>
          <p:nvPr/>
        </p:nvSpPr>
        <p:spPr bwMode="auto">
          <a:xfrm>
            <a:off x="239713" y="5861050"/>
            <a:ext cx="371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>
                <a:solidFill>
                  <a:srgbClr val="CD005D"/>
                </a:solidFill>
              </a:rPr>
              <a:t>PROVIDES information to consumers </a:t>
            </a:r>
          </a:p>
        </p:txBody>
      </p:sp>
      <p:pic>
        <p:nvPicPr>
          <p:cNvPr id="604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1224813"/>
            <a:ext cx="2689225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81588" y="3767138"/>
            <a:ext cx="3101975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5C2946"/>
                </a:solidFill>
                <a:latin typeface="+mn-lt"/>
              </a:rPr>
              <a:t>DOES cause cancer and 60 other diseases</a:t>
            </a:r>
          </a:p>
          <a:p>
            <a:pPr>
              <a:defRPr/>
            </a:pPr>
            <a:endParaRPr lang="en-GB" sz="1600" dirty="0">
              <a:solidFill>
                <a:srgbClr val="5C2946"/>
              </a:solidFill>
              <a:latin typeface="+mn-lt"/>
            </a:endParaRPr>
          </a:p>
          <a:p>
            <a:pPr>
              <a:defRPr/>
            </a:pPr>
            <a:r>
              <a:rPr lang="en-GB" sz="2000" dirty="0">
                <a:solidFill>
                  <a:srgbClr val="5C2946"/>
                </a:solidFill>
                <a:latin typeface="+mn-lt"/>
              </a:rPr>
              <a:t>IS addictive</a:t>
            </a:r>
          </a:p>
          <a:p>
            <a:pPr>
              <a:defRPr/>
            </a:pPr>
            <a:endParaRPr lang="en-GB" sz="1600" dirty="0">
              <a:solidFill>
                <a:srgbClr val="5C2946"/>
              </a:solidFill>
              <a:latin typeface="+mn-lt"/>
            </a:endParaRPr>
          </a:p>
          <a:p>
            <a:pPr>
              <a:defRPr/>
            </a:pPr>
            <a:r>
              <a:rPr lang="en-GB" sz="2000" dirty="0">
                <a:solidFill>
                  <a:srgbClr val="5C2946"/>
                </a:solidFill>
                <a:latin typeface="+mn-lt"/>
              </a:rPr>
              <a:t>IS third leading risk factor for chronic disease</a:t>
            </a:r>
          </a:p>
        </p:txBody>
      </p:sp>
      <p:sp>
        <p:nvSpPr>
          <p:cNvPr id="60424" name="TextBox 8"/>
          <p:cNvSpPr txBox="1">
            <a:spLocks noChangeArrowheads="1"/>
          </p:cNvSpPr>
          <p:nvPr/>
        </p:nvSpPr>
        <p:spPr bwMode="auto">
          <a:xfrm>
            <a:off x="5081588" y="5891213"/>
            <a:ext cx="3508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b="1" dirty="0">
                <a:solidFill>
                  <a:srgbClr val="CD005D"/>
                </a:solidFill>
              </a:rPr>
              <a:t>DOES NOT </a:t>
            </a:r>
            <a:r>
              <a:rPr lang="en-GB" altLang="en-US" dirty="0">
                <a:solidFill>
                  <a:srgbClr val="CD005D"/>
                </a:solidFill>
              </a:rPr>
              <a:t>provide any information</a:t>
            </a:r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44517"/>
            <a:ext cx="1752652" cy="251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5292725" y="2252224"/>
            <a:ext cx="839449" cy="629587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 bwMode="auto">
          <a:xfrm>
            <a:off x="4721824" y="579281"/>
            <a:ext cx="3458565" cy="457200"/>
          </a:xfrm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  <a:noAutofit/>
          </a:bodyPr>
          <a:lstStyle/>
          <a:p>
            <a:pPr algn="r">
              <a:defRPr/>
            </a:pPr>
            <a:r>
              <a:rPr lang="nb-NO" sz="2400" dirty="0">
                <a:solidFill>
                  <a:srgbClr val="CD005D"/>
                </a:solidFill>
                <a:cs typeface="Times New Roman" pitchFamily="18" charset="0"/>
              </a:rPr>
              <a:t>Eurocare recommendations</a:t>
            </a:r>
            <a:endParaRPr lang="en-GB" sz="2400" dirty="0">
              <a:solidFill>
                <a:srgbClr val="CD005D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812" y="3964359"/>
            <a:ext cx="7895577" cy="2703998"/>
          </a:xfrm>
        </p:spPr>
        <p:txBody>
          <a:bodyPr>
            <a:normAutofit/>
          </a:bodyPr>
          <a:lstStyle/>
          <a:p>
            <a:pPr>
              <a:buFont typeface="+mj-lt"/>
              <a:buNone/>
              <a:defRPr/>
            </a:pPr>
            <a:r>
              <a:rPr lang="nb-NO" sz="2000" dirty="0"/>
              <a:t>Containers should be required to provide the following information: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b-NO" sz="2000" dirty="0"/>
              <a:t>Their ingridients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b-NO" sz="2000" dirty="0"/>
              <a:t>Substances with allergenic effect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nb-NO" sz="2000" dirty="0"/>
              <a:t>Relevant nutritional infromation (energy values, kcal)</a:t>
            </a:r>
          </a:p>
          <a:p>
            <a:pPr indent="0">
              <a:buNone/>
              <a:defRPr/>
            </a:pPr>
            <a:r>
              <a:rPr lang="nb-NO" sz="2000" dirty="0"/>
              <a:t>Introduction of health information on containers of alcoholic beverages</a:t>
            </a:r>
          </a:p>
          <a:p>
            <a:pPr indent="0">
              <a:buNone/>
              <a:defRPr/>
            </a:pPr>
            <a:endParaRPr lang="en-GB" dirty="0"/>
          </a:p>
        </p:txBody>
      </p:sp>
      <p:pic>
        <p:nvPicPr>
          <p:cNvPr id="6" name="Picture 3" descr="Mock up label - fro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947" y="1163391"/>
            <a:ext cx="1978974" cy="2633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Mock up label - bac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735" y="1111214"/>
            <a:ext cx="2087984" cy="277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 bwMode="auto">
          <a:xfrm>
            <a:off x="4676853" y="579282"/>
            <a:ext cx="3458565" cy="457200"/>
          </a:xfrm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  <a:noAutofit/>
          </a:bodyPr>
          <a:lstStyle/>
          <a:p>
            <a:pPr algn="r">
              <a:defRPr/>
            </a:pPr>
            <a:r>
              <a:rPr lang="nb-NO" sz="2400" dirty="0">
                <a:solidFill>
                  <a:srgbClr val="CD005D"/>
                </a:solidFill>
                <a:cs typeface="Times New Roman" pitchFamily="18" charset="0"/>
              </a:rPr>
              <a:t>Consumer snapshot</a:t>
            </a:r>
            <a:endParaRPr lang="en-GB" sz="2400" dirty="0">
              <a:solidFill>
                <a:srgbClr val="CD005D"/>
              </a:solidFill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6650" y="1734709"/>
            <a:ext cx="728521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CD005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24.7%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5C29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respondents </a:t>
            </a:r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 for information online </a:t>
            </a:r>
            <a:r>
              <a:rPr lang="en-GB" sz="2000" dirty="0">
                <a:solidFill>
                  <a:srgbClr val="5C29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regarding ingredients or additives in their alcoholic beverages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50.4%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5C29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would like to have more information about </a:t>
            </a:r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ingredient listing</a:t>
            </a:r>
          </a:p>
          <a:p>
            <a:endParaRPr lang="en-GB" sz="2000" dirty="0">
              <a:solidFill>
                <a:srgbClr val="26BCD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rgbClr val="26BCD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rgbClr val="26BCD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43.2%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5C29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would like to have more information regarding </a:t>
            </a:r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calorie content</a:t>
            </a:r>
          </a:p>
          <a:p>
            <a:endParaRPr lang="en-GB" sz="2000" dirty="0">
              <a:solidFill>
                <a:srgbClr val="26BCD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rgbClr val="26BCD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solidFill>
                <a:srgbClr val="26BCD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37.9%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5C294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would like to have more information about </a:t>
            </a:r>
            <a:r>
              <a:rPr lang="en-GB" sz="2000" dirty="0">
                <a:solidFill>
                  <a:srgbClr val="26BCD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nutritional value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/>
              <a:t> </a:t>
            </a:r>
          </a:p>
        </p:txBody>
      </p:sp>
      <p:pic>
        <p:nvPicPr>
          <p:cNvPr id="9" name="Graphic 8" descr="Wine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62250" y="2459072"/>
            <a:ext cx="91440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646" y="6145967"/>
            <a:ext cx="7732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936FB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RARHA consumer survey on communication of alcohol associated risks</a:t>
            </a:r>
          </a:p>
        </p:txBody>
      </p:sp>
      <p:pic>
        <p:nvPicPr>
          <p:cNvPr id="12" name="Graphic 11" descr="Bottle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62250" y="3615339"/>
            <a:ext cx="914400" cy="914400"/>
          </a:xfrm>
          <a:prstGeom prst="rect">
            <a:avLst/>
          </a:prstGeom>
        </p:spPr>
      </p:pic>
      <p:pic>
        <p:nvPicPr>
          <p:cNvPr id="14" name="Graphic 13" descr="Martini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62250" y="477160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1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 bwMode="auto">
          <a:xfrm>
            <a:off x="300038" y="3294063"/>
            <a:ext cx="4065587" cy="446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indent="-239713">
              <a:buFont typeface="+mj-lt"/>
              <a:buNone/>
            </a:pPr>
            <a:r>
              <a:rPr lang="en-GB" altLang="en-US" sz="2000" b="1" dirty="0">
                <a:cs typeface="Arial" panose="020B0604020202020204" pitchFamily="34" charset="0"/>
              </a:rPr>
              <a:t>Please do not hesitate to contact us:</a:t>
            </a:r>
          </a:p>
          <a:p>
            <a:pPr indent="-239713">
              <a:buFont typeface="+mj-lt"/>
              <a:buNone/>
            </a:pPr>
            <a:endParaRPr lang="en-GB" altLang="en-US" dirty="0">
              <a:cs typeface="Arial" panose="020B0604020202020204" pitchFamily="34" charset="0"/>
            </a:endParaRPr>
          </a:p>
        </p:txBody>
      </p:sp>
      <p:sp>
        <p:nvSpPr>
          <p:cNvPr id="81923" name="Content Placeholder 2"/>
          <p:cNvSpPr txBox="1">
            <a:spLocks/>
          </p:cNvSpPr>
          <p:nvPr/>
        </p:nvSpPr>
        <p:spPr bwMode="auto">
          <a:xfrm>
            <a:off x="5676900" y="5489575"/>
            <a:ext cx="23526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indent="-239713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2100"/>
              </a:spcBef>
              <a:buClr>
                <a:srgbClr val="26BCD7"/>
              </a:buClr>
              <a:buFont typeface="+mj-lt"/>
              <a:buNone/>
            </a:pPr>
            <a:r>
              <a:rPr lang="en-GB" altLang="en-US" sz="1900" b="1">
                <a:solidFill>
                  <a:srgbClr val="5C2946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@EUROCAREBRUSSEL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0038" y="3740150"/>
            <a:ext cx="5376862" cy="2984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rgbClr val="5C2946"/>
                </a:solidFill>
                <a:latin typeface="+mn-lt"/>
              </a:rPr>
              <a:t>Aleksandra Kaczmarek</a:t>
            </a:r>
            <a:endParaRPr lang="en-GB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GB" b="1" dirty="0">
                <a:solidFill>
                  <a:srgbClr val="26BCD7"/>
                </a:solidFill>
                <a:latin typeface="Calibri" panose="020F0502020204030204" pitchFamily="34" charset="0"/>
                <a:hlinkClick r:id="rId2"/>
              </a:rPr>
              <a:t>Aleksandra.Kaczmarek@eurocare.org</a:t>
            </a:r>
            <a:endParaRPr lang="en-GB" sz="2000" b="1" dirty="0">
              <a:solidFill>
                <a:srgbClr val="26BCD7"/>
              </a:solidFill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en-US" sz="2000" dirty="0">
              <a:solidFill>
                <a:srgbClr val="26BCD7"/>
              </a:solidFill>
              <a:latin typeface="+mn-lt"/>
            </a:endParaRPr>
          </a:p>
          <a:p>
            <a:pPr eaLnBrk="1" hangingPunct="1">
              <a:defRPr/>
            </a:pPr>
            <a:r>
              <a:rPr lang="en-US" sz="2000" dirty="0">
                <a:solidFill>
                  <a:srgbClr val="26BCD7"/>
                </a:solidFill>
                <a:latin typeface="+mn-lt"/>
              </a:rPr>
              <a:t>Eurocare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  <a:t>17, Rue Archim</a:t>
            </a:r>
            <a:r>
              <a:rPr lang="en-GB" dirty="0">
                <a:solidFill>
                  <a:srgbClr val="5C2946"/>
                </a:solidFill>
                <a:latin typeface="Calibri" panose="020F0502020204030204" pitchFamily="34" charset="0"/>
              </a:rPr>
              <a:t>è</a:t>
            </a:r>
            <a: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  <a:t>de </a:t>
            </a:r>
            <a:b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</a:br>
            <a: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  <a:t>1000 Brussels, Belgium</a:t>
            </a:r>
            <a:b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</a:br>
            <a: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  <a:t>Tel+32 (0)2 736 05 72</a:t>
            </a:r>
            <a:b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</a:br>
            <a:r>
              <a:rPr lang="en-US" dirty="0">
                <a:solidFill>
                  <a:srgbClr val="5C2946"/>
                </a:solidFill>
                <a:latin typeface="Calibri" panose="020F0502020204030204" pitchFamily="34" charset="0"/>
              </a:rPr>
              <a:t>GSM+32(0)474 830 041    </a:t>
            </a:r>
            <a:r>
              <a:rPr lang="en-US" dirty="0">
                <a:latin typeface="Calibri" panose="020F0502020204030204" pitchFamily="34" charset="0"/>
              </a:rPr>
              <a:t>            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hlinkClick r:id="rId3"/>
              </a:rPr>
              <a:t>www.eurocare.org</a:t>
            </a:r>
            <a:endParaRPr lang="en-GB" dirty="0">
              <a:latin typeface="Calibri" panose="020F0502020204030204" pitchFamily="34" charset="0"/>
            </a:endParaRPr>
          </a:p>
          <a:p>
            <a:pPr eaLnBrk="1" hangingPunct="1">
              <a:defRPr/>
            </a:pPr>
            <a:endParaRPr lang="en-GB" b="1" dirty="0">
              <a:solidFill>
                <a:srgbClr val="26BCD7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65641" y="1250404"/>
            <a:ext cx="5168059" cy="1754326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Thank you for your attention</a:t>
            </a:r>
          </a:p>
        </p:txBody>
      </p:sp>
      <p:pic>
        <p:nvPicPr>
          <p:cNvPr id="81926" name="Picture 10" descr="Image result for twitter icon vect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5078413"/>
            <a:ext cx="12430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4185</TotalTime>
  <Words>294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Eurocare and alcohol labelling  </vt:lpstr>
      <vt:lpstr>PowerPoint Presentation</vt:lpstr>
      <vt:lpstr>Ingredients listing- allergies</vt:lpstr>
      <vt:lpstr>French pictogram – since October 2007</vt:lpstr>
      <vt:lpstr>State of play</vt:lpstr>
      <vt:lpstr>Eurocare recommendations</vt:lpstr>
      <vt:lpstr>Consumer snapshot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 N</dc:creator>
  <cp:lastModifiedBy>BUTTINI-PROVENZANO Roberta (AGRI)</cp:lastModifiedBy>
  <cp:revision>239</cp:revision>
  <cp:lastPrinted>2016-06-30T10:22:32Z</cp:lastPrinted>
  <dcterms:created xsi:type="dcterms:W3CDTF">2009-06-10T20:48:43Z</dcterms:created>
  <dcterms:modified xsi:type="dcterms:W3CDTF">2017-03-23T13:17:47Z</dcterms:modified>
</cp:coreProperties>
</file>