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1"/>
  </p:sldMasterIdLst>
  <p:notesMasterIdLst>
    <p:notesMasterId r:id="rId46"/>
  </p:notesMasterIdLst>
  <p:handoutMasterIdLst>
    <p:handoutMasterId r:id="rId47"/>
  </p:handoutMasterIdLst>
  <p:sldIdLst>
    <p:sldId id="256" r:id="rId2"/>
    <p:sldId id="355" r:id="rId3"/>
    <p:sldId id="486" r:id="rId4"/>
    <p:sldId id="441" r:id="rId5"/>
    <p:sldId id="397" r:id="rId6"/>
    <p:sldId id="325" r:id="rId7"/>
    <p:sldId id="352" r:id="rId8"/>
    <p:sldId id="492" r:id="rId9"/>
    <p:sldId id="268" r:id="rId10"/>
    <p:sldId id="363" r:id="rId11"/>
    <p:sldId id="275" r:id="rId12"/>
    <p:sldId id="346" r:id="rId13"/>
    <p:sldId id="375" r:id="rId14"/>
    <p:sldId id="485" r:id="rId15"/>
    <p:sldId id="274" r:id="rId16"/>
    <p:sldId id="276" r:id="rId17"/>
    <p:sldId id="318" r:id="rId18"/>
    <p:sldId id="267" r:id="rId19"/>
    <p:sldId id="263" r:id="rId20"/>
    <p:sldId id="333" r:id="rId21"/>
    <p:sldId id="281" r:id="rId22"/>
    <p:sldId id="334" r:id="rId23"/>
    <p:sldId id="415" r:id="rId24"/>
    <p:sldId id="417" r:id="rId25"/>
    <p:sldId id="418" r:id="rId26"/>
    <p:sldId id="419" r:id="rId27"/>
    <p:sldId id="407" r:id="rId28"/>
    <p:sldId id="408" r:id="rId29"/>
    <p:sldId id="420" r:id="rId30"/>
    <p:sldId id="423" r:id="rId31"/>
    <p:sldId id="422" r:id="rId32"/>
    <p:sldId id="424" r:id="rId33"/>
    <p:sldId id="427" r:id="rId34"/>
    <p:sldId id="490" r:id="rId35"/>
    <p:sldId id="428" r:id="rId36"/>
    <p:sldId id="488" r:id="rId37"/>
    <p:sldId id="429" r:id="rId38"/>
    <p:sldId id="491" r:id="rId39"/>
    <p:sldId id="430" r:id="rId40"/>
    <p:sldId id="459" r:id="rId41"/>
    <p:sldId id="484" r:id="rId42"/>
    <p:sldId id="434" r:id="rId43"/>
    <p:sldId id="435" r:id="rId44"/>
    <p:sldId id="400" r:id="rId45"/>
  </p:sldIdLst>
  <p:sldSz cx="9144000" cy="6858000" type="screen4x3"/>
  <p:notesSz cx="6805613" cy="99441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3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478BB"/>
    <a:srgbClr val="9A001D"/>
    <a:srgbClr val="E6943A"/>
    <a:srgbClr val="4E6500"/>
    <a:srgbClr val="5B0139"/>
    <a:srgbClr val="00943A"/>
    <a:srgbClr val="474BE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75543" autoAdjust="0"/>
  </p:normalViewPr>
  <p:slideViewPr>
    <p:cSldViewPr>
      <p:cViewPr>
        <p:scale>
          <a:sx n="116" d="100"/>
          <a:sy n="116" d="100"/>
        </p:scale>
        <p:origin x="-1500" y="792"/>
      </p:cViewPr>
      <p:guideLst>
        <p:guide orient="horz" pos="2160"/>
        <p:guide pos="28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4002" y="-90"/>
      </p:cViewPr>
      <p:guideLst>
        <p:guide orient="horz" pos="3133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4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475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4" y="944475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635E133B-80DF-426A-96AC-FA1F995B82D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304854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4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0463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6" y="4723171"/>
            <a:ext cx="5445126" cy="4475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475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4" y="944475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1C1279C-BFE5-492F-B878-B59E90ED943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362771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4251871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117%PI</a:t>
            </a:r>
          </a:p>
          <a:p>
            <a:r>
              <a:rPr lang="fr-BE" dirty="0" smtClean="0"/>
              <a:t>13600 </a:t>
            </a:r>
            <a:r>
              <a:rPr lang="fr-BE" dirty="0" err="1" smtClean="0"/>
              <a:t>toneladas</a:t>
            </a:r>
            <a:r>
              <a:rPr lang="fr-BE" dirty="0" smtClean="0"/>
              <a:t> en PSA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853717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fr-FR" dirty="0" smtClean="0"/>
              <a:t>-13%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desde</a:t>
            </a:r>
            <a:r>
              <a:rPr lang="fr-FR" baseline="0" dirty="0" smtClean="0"/>
              <a:t> embargo</a:t>
            </a:r>
          </a:p>
          <a:p>
            <a:pPr eaLnBrk="1" hangingPunct="1"/>
            <a:r>
              <a:rPr lang="fr-FR" baseline="0" dirty="0" err="1" smtClean="0"/>
              <a:t>Pero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misma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tendencia</a:t>
            </a:r>
            <a:r>
              <a:rPr lang="fr-FR" baseline="0" dirty="0" smtClean="0"/>
              <a:t> que </a:t>
            </a:r>
            <a:r>
              <a:rPr lang="fr-FR" baseline="0" dirty="0" err="1" smtClean="0"/>
              <a:t>desde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principios</a:t>
            </a:r>
            <a:r>
              <a:rPr lang="fr-FR" baseline="0" dirty="0" smtClean="0"/>
              <a:t> de </a:t>
            </a:r>
            <a:r>
              <a:rPr lang="fr-FR" baseline="0" dirty="0" err="1" smtClean="0"/>
              <a:t>año</a:t>
            </a:r>
            <a:r>
              <a:rPr lang="fr-FR" baseline="0" dirty="0" smtClean="0"/>
              <a:t>: -1% </a:t>
            </a:r>
            <a:r>
              <a:rPr lang="fr-FR" baseline="0" dirty="0" err="1" smtClean="0"/>
              <a:t>semanal</a:t>
            </a:r>
            <a:endParaRPr lang="fr-FR" baseline="0" dirty="0" smtClean="0"/>
          </a:p>
          <a:p>
            <a:pPr eaLnBrk="1" hangingPunct="1"/>
            <a:r>
              <a:rPr lang="fr-FR" baseline="0" dirty="0" smtClean="0"/>
              <a:t>-23% </a:t>
            </a:r>
            <a:r>
              <a:rPr lang="fr-FR" baseline="0" dirty="0" err="1" smtClean="0"/>
              <a:t>comparado</a:t>
            </a:r>
            <a:r>
              <a:rPr lang="fr-FR" baseline="0" dirty="0" smtClean="0"/>
              <a:t> con </a:t>
            </a:r>
            <a:r>
              <a:rPr lang="fr-FR" baseline="0" dirty="0" err="1" smtClean="0"/>
              <a:t>año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pasado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5601243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140% PI</a:t>
            </a: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5777988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794182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020687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fr-FR" dirty="0" smtClean="0"/>
              <a:t>-22% </a:t>
            </a:r>
            <a:r>
              <a:rPr lang="fr-FR" dirty="0" err="1" smtClean="0"/>
              <a:t>desde</a:t>
            </a:r>
            <a:r>
              <a:rPr lang="fr-FR" dirty="0" smtClean="0"/>
              <a:t> embargo</a:t>
            </a:r>
          </a:p>
          <a:p>
            <a:pPr eaLnBrk="1" hangingPunct="1"/>
            <a:r>
              <a:rPr lang="fr-FR" dirty="0" err="1" smtClean="0"/>
              <a:t>Tendencia</a:t>
            </a:r>
            <a:r>
              <a:rPr lang="fr-FR" dirty="0" smtClean="0"/>
              <a:t> x2</a:t>
            </a:r>
          </a:p>
          <a:p>
            <a:pPr eaLnBrk="1" hangingPunct="1"/>
            <a:r>
              <a:rPr lang="fr-FR" dirty="0" smtClean="0"/>
              <a:t>-36%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respecto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año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pasado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2556151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fr-FR" dirty="0" smtClean="0"/>
              <a:t>-12 y-13% </a:t>
            </a:r>
            <a:r>
              <a:rPr lang="fr-FR" dirty="0" err="1" smtClean="0"/>
              <a:t>desde</a:t>
            </a:r>
            <a:r>
              <a:rPr lang="fr-FR" dirty="0" smtClean="0"/>
              <a:t> embargo</a:t>
            </a:r>
          </a:p>
        </p:txBody>
      </p:sp>
    </p:spTree>
    <p:extLst>
      <p:ext uri="{BB962C8B-B14F-4D97-AF65-F5344CB8AC3E}">
        <p14:creationId xmlns:p14="http://schemas.microsoft.com/office/powerpoint/2010/main" val="39626646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-5% </a:t>
            </a:r>
            <a:r>
              <a:rPr lang="fr-BE" dirty="0" err="1" smtClean="0"/>
              <a:t>desde</a:t>
            </a:r>
            <a:r>
              <a:rPr lang="fr-BE" dirty="0" smtClean="0"/>
              <a:t> embargo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7113628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fr-FR" dirty="0" smtClean="0"/>
              <a:t>Euro se ha </a:t>
            </a:r>
            <a:r>
              <a:rPr lang="fr-FR" dirty="0" err="1" smtClean="0"/>
              <a:t>depreciado</a:t>
            </a:r>
            <a:r>
              <a:rPr lang="fr-FR" dirty="0" smtClean="0"/>
              <a:t> </a:t>
            </a:r>
            <a:r>
              <a:rPr lang="fr-FR" dirty="0" err="1" smtClean="0"/>
              <a:t>casi</a:t>
            </a:r>
            <a:r>
              <a:rPr lang="fr-FR" dirty="0" smtClean="0"/>
              <a:t> un 8%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desde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principio</a:t>
            </a:r>
            <a:r>
              <a:rPr lang="fr-FR" baseline="0" dirty="0" smtClean="0"/>
              <a:t> de </a:t>
            </a:r>
            <a:r>
              <a:rPr lang="fr-FR" baseline="0" dirty="0" err="1" smtClean="0"/>
              <a:t>año</a:t>
            </a:r>
            <a:r>
              <a:rPr lang="fr-FR" baseline="0" dirty="0" smtClean="0"/>
              <a:t>. </a:t>
            </a:r>
            <a:r>
              <a:rPr lang="fr-FR" baseline="0" dirty="0" err="1" smtClean="0"/>
              <a:t>Mejora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competitiva</a:t>
            </a:r>
            <a:r>
              <a:rPr lang="fr-FR" baseline="0" dirty="0" smtClean="0"/>
              <a:t> </a:t>
            </a:r>
            <a:r>
              <a:rPr lang="es-ES" baseline="0" dirty="0" smtClean="0"/>
              <a:t>para productos europeos.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029345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fr-FR" dirty="0" smtClean="0"/>
              <a:t>En </a:t>
            </a:r>
            <a:r>
              <a:rPr lang="fr-FR" dirty="0" err="1" smtClean="0"/>
              <a:t>general</a:t>
            </a:r>
            <a:r>
              <a:rPr lang="fr-FR" dirty="0" smtClean="0"/>
              <a:t> </a:t>
            </a:r>
            <a:r>
              <a:rPr lang="fr-FR" dirty="0" err="1" smtClean="0"/>
              <a:t>tendencia</a:t>
            </a:r>
            <a:r>
              <a:rPr lang="fr-FR" dirty="0" smtClean="0"/>
              <a:t> a la </a:t>
            </a:r>
            <a:r>
              <a:rPr lang="fr-FR" dirty="0" err="1" smtClean="0"/>
              <a:t>baja</a:t>
            </a:r>
            <a:r>
              <a:rPr lang="fr-FR" dirty="0" smtClean="0"/>
              <a:t> </a:t>
            </a:r>
            <a:r>
              <a:rPr lang="fr-FR" dirty="0" err="1" smtClean="0"/>
              <a:t>desde</a:t>
            </a:r>
            <a:r>
              <a:rPr lang="fr-FR" dirty="0" smtClean="0"/>
              <a:t> </a:t>
            </a:r>
            <a:r>
              <a:rPr lang="fr-FR" dirty="0" err="1" smtClean="0"/>
              <a:t>principio</a:t>
            </a:r>
            <a:r>
              <a:rPr lang="fr-FR" dirty="0" smtClean="0"/>
              <a:t> de </a:t>
            </a:r>
            <a:r>
              <a:rPr lang="fr-FR" dirty="0" err="1" smtClean="0"/>
              <a:t>año</a:t>
            </a:r>
            <a:r>
              <a:rPr lang="fr-FR" dirty="0" smtClean="0"/>
              <a:t> en las </a:t>
            </a:r>
            <a:r>
              <a:rPr lang="fr-FR" dirty="0" err="1" smtClean="0"/>
              <a:t>tres</a:t>
            </a:r>
            <a:r>
              <a:rPr lang="fr-FR" dirty="0" smtClean="0"/>
              <a:t> </a:t>
            </a:r>
            <a:r>
              <a:rPr lang="fr-FR" dirty="0" err="1" smtClean="0"/>
              <a:t>regiones</a:t>
            </a:r>
            <a:r>
              <a:rPr lang="fr-FR" dirty="0" smtClean="0"/>
              <a:t>, con la </a:t>
            </a:r>
            <a:r>
              <a:rPr lang="fr-FR" dirty="0" err="1" smtClean="0"/>
              <a:t>sola</a:t>
            </a:r>
            <a:r>
              <a:rPr lang="fr-FR" dirty="0" smtClean="0"/>
              <a:t> </a:t>
            </a:r>
            <a:r>
              <a:rPr lang="es-ES" dirty="0" smtClean="0"/>
              <a:t>excepción de mantequilla y queso en US.</a:t>
            </a:r>
          </a:p>
          <a:p>
            <a:pPr eaLnBrk="1" hangingPunct="1"/>
            <a:r>
              <a:rPr lang="es-ES" dirty="0" smtClean="0"/>
              <a:t>EU y Oceanía: evolución calcada.</a:t>
            </a:r>
          </a:p>
          <a:p>
            <a:pPr eaLnBrk="1" hangingPunct="1"/>
            <a:r>
              <a:rPr lang="es-ES" baseline="0" dirty="0" smtClean="0"/>
              <a:t>Oceanía la más competitiva en toso, aunque para SMP hay empate técnico. US la más cara en todo.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526726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4163163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8617635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fr-FR" dirty="0" smtClean="0"/>
              <a:t>US </a:t>
            </a:r>
            <a:r>
              <a:rPr lang="fr-FR" dirty="0" err="1" smtClean="0"/>
              <a:t>precio</a:t>
            </a:r>
            <a:r>
              <a:rPr lang="fr-FR" dirty="0" smtClean="0"/>
              <a:t> </a:t>
            </a:r>
            <a:r>
              <a:rPr lang="fr-FR" dirty="0" err="1" smtClean="0"/>
              <a:t>elevado</a:t>
            </a:r>
            <a:r>
              <a:rPr lang="fr-FR" dirty="0" smtClean="0"/>
              <a:t> </a:t>
            </a:r>
            <a:r>
              <a:rPr lang="fr-FR" dirty="0" err="1" smtClean="0"/>
              <a:t>por</a:t>
            </a:r>
            <a:r>
              <a:rPr lang="fr-FR" dirty="0" smtClean="0"/>
              <a:t> stocks </a:t>
            </a:r>
            <a:r>
              <a:rPr lang="fr-FR" dirty="0" err="1" smtClean="0"/>
              <a:t>limitados</a:t>
            </a:r>
            <a:r>
              <a:rPr lang="fr-FR" dirty="0" smtClean="0"/>
              <a:t>. </a:t>
            </a:r>
            <a:r>
              <a:rPr lang="es-ES" dirty="0" smtClean="0"/>
              <a:t>Cayó pero vuelve a remontar de cara a navidades.</a:t>
            </a:r>
          </a:p>
          <a:p>
            <a:pPr eaLnBrk="1" hangingPunct="1"/>
            <a:r>
              <a:rPr lang="es-ES" dirty="0" smtClean="0"/>
              <a:t>EU</a:t>
            </a:r>
            <a:r>
              <a:rPr lang="es-ES" baseline="0" dirty="0" smtClean="0"/>
              <a:t> estable desde hace varias semanas.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2346965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EU </a:t>
            </a:r>
            <a:r>
              <a:rPr lang="fr-BE" dirty="0" err="1" smtClean="0"/>
              <a:t>tb</a:t>
            </a:r>
            <a:r>
              <a:rPr lang="fr-BE" dirty="0" smtClean="0"/>
              <a:t> </a:t>
            </a:r>
            <a:r>
              <a:rPr lang="es-ES" dirty="0" smtClean="0"/>
              <a:t>estable.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204921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EU +22%</a:t>
            </a:r>
          </a:p>
          <a:p>
            <a:r>
              <a:rPr lang="fr-BE" dirty="0" smtClean="0"/>
              <a:t>NZ </a:t>
            </a:r>
            <a:r>
              <a:rPr lang="fr-BE" dirty="0" err="1" smtClean="0"/>
              <a:t>tb</a:t>
            </a:r>
            <a:r>
              <a:rPr lang="fr-BE" dirty="0" smtClean="0"/>
              <a:t> </a:t>
            </a:r>
            <a:r>
              <a:rPr lang="fr-BE" dirty="0" err="1" smtClean="0"/>
              <a:t>fuerte</a:t>
            </a:r>
            <a:r>
              <a:rPr lang="fr-BE" dirty="0" smtClean="0"/>
              <a:t> </a:t>
            </a:r>
            <a:r>
              <a:rPr lang="fr-BE" dirty="0" err="1" smtClean="0"/>
              <a:t>incremento</a:t>
            </a:r>
            <a:endParaRPr lang="fr-BE" dirty="0" smtClean="0"/>
          </a:p>
          <a:p>
            <a:r>
              <a:rPr lang="fr-BE" dirty="0" smtClean="0"/>
              <a:t>US y </a:t>
            </a:r>
            <a:r>
              <a:rPr lang="es-ES" dirty="0" err="1" smtClean="0"/>
              <a:t>Arg</a:t>
            </a:r>
            <a:r>
              <a:rPr lang="es-ES" dirty="0" smtClean="0"/>
              <a:t> relativamente estables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583440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EU +58% y </a:t>
            </a:r>
            <a:r>
              <a:rPr lang="es-ES" dirty="0" smtClean="0"/>
              <a:t>pal exportador mundial</a:t>
            </a:r>
          </a:p>
          <a:p>
            <a:r>
              <a:rPr lang="fr-BE" dirty="0" err="1" smtClean="0"/>
              <a:t>Seguido</a:t>
            </a:r>
            <a:r>
              <a:rPr lang="fr-BE" dirty="0" smtClean="0"/>
              <a:t> de US que </a:t>
            </a:r>
            <a:r>
              <a:rPr lang="es-ES" dirty="0" smtClean="0"/>
              <a:t>también aumenta aunque sólo 6%</a:t>
            </a:r>
          </a:p>
          <a:p>
            <a:r>
              <a:rPr lang="fr-BE" dirty="0" smtClean="0"/>
              <a:t>NZ a la </a:t>
            </a:r>
            <a:r>
              <a:rPr lang="fr-BE" dirty="0" err="1" smtClean="0"/>
              <a:t>baja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7960117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EU +5%</a:t>
            </a:r>
          </a:p>
          <a:p>
            <a:r>
              <a:rPr lang="fr-BE" dirty="0" smtClean="0"/>
              <a:t>NZ +17%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6571716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EU -6%. </a:t>
            </a:r>
            <a:r>
              <a:rPr lang="fr-BE" dirty="0" err="1" smtClean="0"/>
              <a:t>Negativo</a:t>
            </a:r>
            <a:r>
              <a:rPr lang="fr-BE" dirty="0" smtClean="0"/>
              <a:t> </a:t>
            </a:r>
            <a:r>
              <a:rPr lang="fr-BE" dirty="0" err="1" smtClean="0"/>
              <a:t>desde</a:t>
            </a:r>
            <a:r>
              <a:rPr lang="fr-BE" dirty="0" smtClean="0"/>
              <a:t> </a:t>
            </a:r>
            <a:r>
              <a:rPr lang="fr-BE" dirty="0" err="1" smtClean="0"/>
              <a:t>agosto</a:t>
            </a:r>
            <a:r>
              <a:rPr lang="fr-BE" dirty="0" smtClean="0"/>
              <a:t> </a:t>
            </a:r>
            <a:r>
              <a:rPr lang="fr-BE" dirty="0" err="1" smtClean="0"/>
              <a:t>por</a:t>
            </a:r>
            <a:r>
              <a:rPr lang="fr-BE" dirty="0" smtClean="0"/>
              <a:t> embargo </a:t>
            </a:r>
            <a:r>
              <a:rPr lang="fr-BE" dirty="0" err="1" smtClean="0"/>
              <a:t>ruso</a:t>
            </a:r>
            <a:endParaRPr lang="fr-BE" dirty="0" smtClean="0"/>
          </a:p>
          <a:p>
            <a:r>
              <a:rPr lang="es-ES" dirty="0" smtClean="0"/>
              <a:t>Único aumento importante en US pero también bajo el veto</a:t>
            </a:r>
          </a:p>
          <a:p>
            <a:r>
              <a:rPr lang="es-ES" dirty="0" smtClean="0"/>
              <a:t>No parece que NZ o Argentina se estén beneficiando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672176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err="1" smtClean="0"/>
              <a:t>Mantequilla</a:t>
            </a:r>
            <a:r>
              <a:rPr lang="fr-BE" dirty="0" smtClean="0"/>
              <a:t>: </a:t>
            </a:r>
            <a:r>
              <a:rPr lang="fr-BE" dirty="0" err="1" smtClean="0"/>
              <a:t>Rusia</a:t>
            </a:r>
            <a:r>
              <a:rPr lang="fr-BE" dirty="0" smtClean="0"/>
              <a:t> y a mucha </a:t>
            </a:r>
            <a:r>
              <a:rPr lang="fr-BE" dirty="0" err="1" smtClean="0"/>
              <a:t>menor</a:t>
            </a:r>
            <a:r>
              <a:rPr lang="fr-BE" dirty="0" smtClean="0"/>
              <a:t> escala </a:t>
            </a:r>
            <a:r>
              <a:rPr lang="fr-BE" dirty="0" err="1" smtClean="0"/>
              <a:t>Singapur</a:t>
            </a:r>
            <a:endParaRPr lang="fr-BE" dirty="0" smtClean="0"/>
          </a:p>
          <a:p>
            <a:r>
              <a:rPr lang="fr-BE" dirty="0" smtClean="0"/>
              <a:t>SMP:</a:t>
            </a:r>
            <a:r>
              <a:rPr lang="fr-BE" baseline="0" dirty="0" smtClean="0"/>
              <a:t> </a:t>
            </a:r>
            <a:r>
              <a:rPr lang="fr-BE" baseline="0" dirty="0" err="1" smtClean="0"/>
              <a:t>Argelia</a:t>
            </a:r>
            <a:r>
              <a:rPr lang="fr-BE" baseline="0" dirty="0" smtClean="0"/>
              <a:t> </a:t>
            </a:r>
            <a:r>
              <a:rPr lang="es-ES" baseline="0" dirty="0" smtClean="0"/>
              <a:t>China Indonesia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084764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WMP:</a:t>
            </a:r>
            <a:r>
              <a:rPr lang="fr-BE" baseline="0" dirty="0" smtClean="0"/>
              <a:t> </a:t>
            </a:r>
            <a:r>
              <a:rPr lang="es-ES" baseline="0" dirty="0" smtClean="0"/>
              <a:t>Omán Nigeria y Argelia</a:t>
            </a:r>
            <a:endParaRPr lang="fr-BE" dirty="0" smtClean="0"/>
          </a:p>
          <a:p>
            <a:r>
              <a:rPr lang="fr-BE" dirty="0" err="1" smtClean="0"/>
              <a:t>Queso</a:t>
            </a:r>
            <a:r>
              <a:rPr lang="fr-BE" dirty="0" smtClean="0"/>
              <a:t> </a:t>
            </a:r>
            <a:r>
              <a:rPr lang="es-ES" dirty="0" smtClean="0"/>
              <a:t>caída en agosto pero recuperación en septiembre.</a:t>
            </a:r>
          </a:p>
          <a:p>
            <a:r>
              <a:rPr lang="es-ES" dirty="0" smtClean="0"/>
              <a:t>Aumento en nuestras exportaciones este año a Japón y Arabia Saudí y US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5095632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err="1" smtClean="0"/>
              <a:t>Rusia</a:t>
            </a:r>
            <a:r>
              <a:rPr lang="fr-BE" dirty="0" smtClean="0"/>
              <a:t> </a:t>
            </a:r>
            <a:r>
              <a:rPr lang="es-ES" dirty="0" smtClean="0"/>
              <a:t>sólo hasta abril en GTA</a:t>
            </a:r>
          </a:p>
          <a:p>
            <a:r>
              <a:rPr lang="fr-BE" dirty="0" err="1" smtClean="0"/>
              <a:t>Destaca</a:t>
            </a:r>
            <a:r>
              <a:rPr lang="fr-BE" dirty="0" smtClean="0"/>
              <a:t> CN </a:t>
            </a:r>
            <a:r>
              <a:rPr lang="fr-BE" dirty="0" err="1" smtClean="0"/>
              <a:t>duplicando</a:t>
            </a:r>
            <a:r>
              <a:rPr lang="fr-BE" dirty="0" smtClean="0"/>
              <a:t>, </a:t>
            </a:r>
            <a:r>
              <a:rPr lang="fr-BE" dirty="0" err="1" smtClean="0"/>
              <a:t>aunque</a:t>
            </a:r>
            <a:r>
              <a:rPr lang="fr-BE" dirty="0" smtClean="0"/>
              <a:t> </a:t>
            </a:r>
            <a:r>
              <a:rPr lang="es-ES" dirty="0" smtClean="0"/>
              <a:t>no es nuestro mercado.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728020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Predomina el color azul.</a:t>
            </a:r>
          </a:p>
          <a:p>
            <a:r>
              <a:rPr lang="es-ES" dirty="0" smtClean="0"/>
              <a:t>Bálticos, Rumanía y UK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26211242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CN +35%</a:t>
            </a:r>
            <a:r>
              <a:rPr lang="fr-BE" baseline="0" dirty="0" smtClean="0"/>
              <a:t> y la </a:t>
            </a:r>
            <a:r>
              <a:rPr lang="fr-BE" baseline="0" dirty="0" err="1" smtClean="0"/>
              <a:t>cuarta</a:t>
            </a:r>
            <a:r>
              <a:rPr lang="fr-BE" baseline="0" dirty="0" smtClean="0"/>
              <a:t> parte </a:t>
            </a:r>
            <a:r>
              <a:rPr lang="fr-BE" baseline="0" dirty="0" err="1" smtClean="0"/>
              <a:t>procede</a:t>
            </a:r>
            <a:r>
              <a:rPr lang="fr-BE" baseline="0" dirty="0" smtClean="0"/>
              <a:t> de EU</a:t>
            </a: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9588458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CN +56% </a:t>
            </a:r>
            <a:r>
              <a:rPr lang="fr-BE" dirty="0" err="1" smtClean="0"/>
              <a:t>negocio</a:t>
            </a:r>
            <a:r>
              <a:rPr lang="fr-BE" dirty="0" smtClean="0"/>
              <a:t> </a:t>
            </a:r>
            <a:r>
              <a:rPr lang="es-ES" dirty="0" smtClean="0"/>
              <a:t>entre dos 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0033217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Japón-5000 toneladas.</a:t>
            </a:r>
          </a:p>
          <a:p>
            <a:r>
              <a:rPr lang="es-ES" dirty="0" smtClean="0"/>
              <a:t>En cualquier caso EU +8%</a:t>
            </a:r>
          </a:p>
          <a:p>
            <a:r>
              <a:rPr lang="es-ES" dirty="0" smtClean="0"/>
              <a:t>US aumenta ligeramente y ¾ son de la EU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33524373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Deceleración en China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92273746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México no es nuestro mercado</a:t>
            </a:r>
          </a:p>
          <a:p>
            <a:r>
              <a:rPr lang="es-ES" dirty="0" smtClean="0"/>
              <a:t>En Irán hemos pasado de 20 a 2% en cuota de mercado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92273746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Otra vez China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13779257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3779257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China </a:t>
            </a:r>
            <a:r>
              <a:rPr lang="fr-BE" dirty="0" err="1" smtClean="0"/>
              <a:t>cayendo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65682638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5682638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42339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err="1" smtClean="0"/>
              <a:t>Imagen</a:t>
            </a:r>
            <a:r>
              <a:rPr lang="fr-BE" dirty="0" smtClean="0"/>
              <a:t> </a:t>
            </a:r>
            <a:r>
              <a:rPr lang="es-ES" dirty="0" smtClean="0"/>
              <a:t>similar para el año cuota</a:t>
            </a:r>
          </a:p>
          <a:p>
            <a:r>
              <a:rPr lang="es-ES" dirty="0" smtClean="0"/>
              <a:t>También PL HU BE IE ES HR</a:t>
            </a:r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32132177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US va </a:t>
            </a:r>
            <a:r>
              <a:rPr lang="fr-BE" dirty="0" err="1" smtClean="0"/>
              <a:t>camino</a:t>
            </a:r>
            <a:r>
              <a:rPr lang="fr-BE" dirty="0" smtClean="0"/>
              <a:t> de </a:t>
            </a:r>
            <a:r>
              <a:rPr lang="fr-BE" dirty="0" err="1" smtClean="0"/>
              <a:t>convertirse</a:t>
            </a:r>
            <a:r>
              <a:rPr lang="fr-BE" dirty="0" smtClean="0"/>
              <a:t> en </a:t>
            </a:r>
            <a:r>
              <a:rPr lang="fr-BE" dirty="0" err="1" smtClean="0"/>
              <a:t>nuestro</a:t>
            </a:r>
            <a:r>
              <a:rPr lang="fr-BE" dirty="0" smtClean="0"/>
              <a:t> </a:t>
            </a:r>
            <a:r>
              <a:rPr lang="fr-BE" dirty="0" err="1" smtClean="0"/>
              <a:t>mejor</a:t>
            </a:r>
            <a:r>
              <a:rPr lang="fr-BE" dirty="0" smtClean="0"/>
              <a:t> </a:t>
            </a:r>
            <a:r>
              <a:rPr lang="fr-BE" dirty="0" err="1" smtClean="0"/>
              <a:t>destino</a:t>
            </a:r>
            <a:r>
              <a:rPr lang="fr-BE" dirty="0" smtClean="0"/>
              <a:t>, en </a:t>
            </a:r>
            <a:r>
              <a:rPr lang="fr-BE" dirty="0" err="1" smtClean="0"/>
              <a:t>ausencia</a:t>
            </a:r>
            <a:r>
              <a:rPr lang="fr-BE" dirty="0" smtClean="0"/>
              <a:t> de </a:t>
            </a:r>
            <a:r>
              <a:rPr lang="fr-BE" dirty="0" err="1" smtClean="0"/>
              <a:t>Rusia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8983438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US increased by 4.0% in September 2014,</a:t>
            </a:r>
          </a:p>
          <a:p>
            <a:r>
              <a:rPr lang="en-GB" dirty="0" smtClean="0"/>
              <a:t>cumulated milk production increased by 2.0%.</a:t>
            </a:r>
          </a:p>
          <a:p>
            <a:r>
              <a:rPr lang="en-GB" dirty="0" smtClean="0"/>
              <a:t>US estimate for 2014: +2,5% 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89071951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+4,2% en 2014</a:t>
            </a:r>
          </a:p>
          <a:p>
            <a:r>
              <a:rPr lang="fr-BE" dirty="0" smtClean="0"/>
              <a:t>+2,8% </a:t>
            </a:r>
            <a:r>
              <a:rPr lang="fr-BE" dirty="0" err="1" smtClean="0"/>
              <a:t>estación</a:t>
            </a:r>
            <a:endParaRPr lang="fr-BE" dirty="0" smtClean="0"/>
          </a:p>
          <a:p>
            <a:r>
              <a:rPr lang="fr-BE" dirty="0" err="1" smtClean="0"/>
              <a:t>Hasta</a:t>
            </a:r>
            <a:r>
              <a:rPr lang="fr-BE" dirty="0" smtClean="0"/>
              <a:t> </a:t>
            </a:r>
            <a:r>
              <a:rPr lang="fr-BE" dirty="0" err="1" smtClean="0"/>
              <a:t>ahora</a:t>
            </a:r>
            <a:r>
              <a:rPr lang="fr-BE" dirty="0" smtClean="0"/>
              <a:t> ha </a:t>
            </a:r>
            <a:r>
              <a:rPr lang="fr-BE" dirty="0" err="1" smtClean="0"/>
              <a:t>habido</a:t>
            </a:r>
            <a:r>
              <a:rPr lang="fr-BE" dirty="0" smtClean="0"/>
              <a:t> </a:t>
            </a:r>
            <a:r>
              <a:rPr lang="fr-BE" dirty="0" err="1" smtClean="0"/>
              <a:t>suficientes</a:t>
            </a:r>
            <a:r>
              <a:rPr lang="fr-BE" dirty="0" smtClean="0"/>
              <a:t> </a:t>
            </a:r>
            <a:r>
              <a:rPr lang="fr-BE" dirty="0" err="1" smtClean="0"/>
              <a:t>lluvias</a:t>
            </a:r>
            <a:r>
              <a:rPr lang="fr-BE" baseline="0" dirty="0" smtClean="0"/>
              <a:t> y </a:t>
            </a:r>
            <a:r>
              <a:rPr lang="fr-BE" baseline="0" dirty="0" err="1" smtClean="0"/>
              <a:t>temperaturas</a:t>
            </a:r>
            <a:r>
              <a:rPr lang="fr-BE" baseline="0" dirty="0" smtClean="0"/>
              <a:t> </a:t>
            </a:r>
            <a:r>
              <a:rPr lang="fr-BE" baseline="0" dirty="0" err="1" smtClean="0"/>
              <a:t>moderadas</a:t>
            </a:r>
            <a:r>
              <a:rPr lang="fr-BE" baseline="0" dirty="0" smtClean="0"/>
              <a:t>,</a:t>
            </a:r>
            <a:endParaRPr lang="fr-BE" dirty="0" smtClean="0"/>
          </a:p>
          <a:p>
            <a:r>
              <a:rPr lang="fr-BE" dirty="0" err="1" smtClean="0"/>
              <a:t>Pero</a:t>
            </a:r>
            <a:r>
              <a:rPr lang="fr-BE" dirty="0" smtClean="0"/>
              <a:t> </a:t>
            </a:r>
            <a:r>
              <a:rPr lang="fr-BE" dirty="0" err="1" smtClean="0"/>
              <a:t>crece</a:t>
            </a:r>
            <a:r>
              <a:rPr lang="fr-BE" dirty="0" smtClean="0"/>
              <a:t> la </a:t>
            </a:r>
            <a:r>
              <a:rPr lang="fr-BE" dirty="0" err="1" smtClean="0"/>
              <a:t>preocupación</a:t>
            </a:r>
            <a:r>
              <a:rPr lang="fr-BE" dirty="0" smtClean="0"/>
              <a:t> </a:t>
            </a:r>
            <a:r>
              <a:rPr lang="fr-BE" dirty="0" err="1" smtClean="0"/>
              <a:t>por</a:t>
            </a:r>
            <a:r>
              <a:rPr lang="fr-BE" dirty="0" smtClean="0"/>
              <a:t> </a:t>
            </a:r>
            <a:r>
              <a:rPr lang="fr-BE" dirty="0" err="1" smtClean="0"/>
              <a:t>sequía</a:t>
            </a:r>
            <a:r>
              <a:rPr lang="fr-BE" dirty="0" smtClean="0"/>
              <a:t> que </a:t>
            </a:r>
            <a:r>
              <a:rPr lang="fr-BE" dirty="0" err="1" smtClean="0"/>
              <a:t>puede</a:t>
            </a:r>
            <a:r>
              <a:rPr lang="fr-BE" dirty="0" smtClean="0"/>
              <a:t> </a:t>
            </a:r>
            <a:r>
              <a:rPr lang="fr-BE" dirty="0" err="1" smtClean="0"/>
              <a:t>reducir</a:t>
            </a:r>
            <a:r>
              <a:rPr lang="fr-BE" dirty="0" smtClean="0"/>
              <a:t> la </a:t>
            </a:r>
            <a:r>
              <a:rPr lang="fr-BE" dirty="0" err="1" smtClean="0"/>
              <a:t>disponibilidad</a:t>
            </a:r>
            <a:r>
              <a:rPr lang="fr-BE" dirty="0" smtClean="0"/>
              <a:t> de </a:t>
            </a:r>
            <a:r>
              <a:rPr lang="fr-BE" dirty="0" err="1" smtClean="0"/>
              <a:t>pastos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09851150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+14% en 2014</a:t>
            </a:r>
          </a:p>
          <a:p>
            <a:r>
              <a:rPr lang="fr-BE" dirty="0" smtClean="0"/>
              <a:t>+5,1% en la </a:t>
            </a:r>
            <a:r>
              <a:rPr lang="fr-BE" dirty="0" err="1" smtClean="0"/>
              <a:t>campaña</a:t>
            </a:r>
            <a:endParaRPr lang="fr-BE" dirty="0" smtClean="0"/>
          </a:p>
          <a:p>
            <a:r>
              <a:rPr lang="fr-BE" dirty="0" err="1" smtClean="0"/>
              <a:t>Fonterra</a:t>
            </a:r>
            <a:r>
              <a:rPr lang="fr-BE" dirty="0" smtClean="0"/>
              <a:t>:</a:t>
            </a:r>
            <a:r>
              <a:rPr lang="fr-BE" baseline="0" dirty="0" smtClean="0"/>
              <a:t> </a:t>
            </a:r>
            <a:r>
              <a:rPr lang="fr-BE" baseline="0" dirty="0" err="1" smtClean="0"/>
              <a:t>datos</a:t>
            </a:r>
            <a:r>
              <a:rPr lang="fr-BE" baseline="0" dirty="0" smtClean="0"/>
              <a:t> </a:t>
            </a:r>
            <a:r>
              <a:rPr lang="fr-BE" baseline="0" dirty="0" err="1" smtClean="0"/>
              <a:t>hasta</a:t>
            </a:r>
            <a:r>
              <a:rPr lang="fr-BE" baseline="0" dirty="0" smtClean="0"/>
              <a:t> </a:t>
            </a:r>
            <a:r>
              <a:rPr lang="fr-BE" baseline="0" dirty="0" err="1" smtClean="0"/>
              <a:t>Octubre</a:t>
            </a:r>
            <a:r>
              <a:rPr lang="fr-BE" baseline="0" dirty="0" smtClean="0"/>
              <a:t>: +4,3%</a:t>
            </a:r>
          </a:p>
          <a:p>
            <a:r>
              <a:rPr lang="en-GB" dirty="0" smtClean="0"/>
              <a:t>current pasture growth conditions are still supporting increased production compared to last season.</a:t>
            </a:r>
            <a:endParaRPr lang="fr-BE" dirty="0" smtClean="0"/>
          </a:p>
          <a:p>
            <a:r>
              <a:rPr lang="fr-BE" dirty="0" err="1" smtClean="0"/>
              <a:t>Condiciones</a:t>
            </a:r>
            <a:r>
              <a:rPr lang="fr-BE" dirty="0" smtClean="0"/>
              <a:t> </a:t>
            </a:r>
            <a:r>
              <a:rPr lang="fr-BE" dirty="0" err="1" smtClean="0"/>
              <a:t>meteorológicas</a:t>
            </a:r>
            <a:r>
              <a:rPr lang="fr-BE" dirty="0" smtClean="0"/>
              <a:t> favorables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2450114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slight decrease of the price index (-0.3%).</a:t>
            </a:r>
          </a:p>
          <a:p>
            <a:r>
              <a:rPr lang="fr-BE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SMP y sobre </a:t>
            </a:r>
            <a:r>
              <a:rPr lang="fr-BE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todo</a:t>
            </a:r>
            <a:r>
              <a:rPr lang="fr-BE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WMP han </a:t>
            </a:r>
            <a:r>
              <a:rPr lang="fr-BE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compensado</a:t>
            </a:r>
            <a:r>
              <a:rPr lang="fr-BE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la </a:t>
            </a:r>
            <a:r>
              <a:rPr lang="fr-BE" sz="120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caída</a:t>
            </a:r>
            <a:r>
              <a:rPr lang="fr-BE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 en resto de </a:t>
            </a:r>
            <a:r>
              <a:rPr lang="fr-BE" sz="1200" kern="1200" baseline="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productos</a:t>
            </a:r>
            <a:r>
              <a:rPr lang="fr-BE" sz="1200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Arial" charset="0"/>
              </a:rPr>
              <a:t>,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687498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+4,7%</a:t>
            </a:r>
            <a:r>
              <a:rPr lang="fr-BE" baseline="0" dirty="0" smtClean="0"/>
              <a:t> en </a:t>
            </a:r>
            <a:r>
              <a:rPr lang="fr-BE" baseline="0" dirty="0" err="1" smtClean="0"/>
              <a:t>agosto</a:t>
            </a:r>
            <a:r>
              <a:rPr lang="fr-BE" baseline="0" dirty="0" smtClean="0"/>
              <a:t>. </a:t>
            </a:r>
            <a:r>
              <a:rPr lang="fr-BE" baseline="0" dirty="0" err="1" smtClean="0"/>
              <a:t>Diferencial</a:t>
            </a:r>
            <a:r>
              <a:rPr lang="fr-BE" baseline="0" dirty="0" smtClean="0"/>
              <a:t> </a:t>
            </a:r>
            <a:r>
              <a:rPr lang="fr-BE" baseline="0" dirty="0" err="1" smtClean="0"/>
              <a:t>más</a:t>
            </a:r>
            <a:r>
              <a:rPr lang="fr-BE" baseline="0" dirty="0" smtClean="0"/>
              <a:t> </a:t>
            </a:r>
            <a:r>
              <a:rPr lang="fr-BE" baseline="0" dirty="0" err="1" smtClean="0"/>
              <a:t>pequeño</a:t>
            </a:r>
            <a:r>
              <a:rPr lang="fr-BE" baseline="0" dirty="0" smtClean="0"/>
              <a:t> </a:t>
            </a:r>
            <a:r>
              <a:rPr lang="fr-BE" baseline="0" dirty="0" err="1" smtClean="0"/>
              <a:t>del</a:t>
            </a:r>
            <a:r>
              <a:rPr lang="fr-BE" baseline="0" dirty="0" smtClean="0"/>
              <a:t> </a:t>
            </a:r>
            <a:r>
              <a:rPr lang="fr-BE" baseline="0" dirty="0" err="1" smtClean="0"/>
              <a:t>año</a:t>
            </a:r>
            <a:r>
              <a:rPr lang="fr-BE" baseline="0" dirty="0" smtClean="0"/>
              <a:t>.</a:t>
            </a:r>
          </a:p>
          <a:p>
            <a:r>
              <a:rPr lang="fr-BE" baseline="0" dirty="0" err="1" smtClean="0"/>
              <a:t>Diferencia</a:t>
            </a:r>
            <a:r>
              <a:rPr lang="fr-BE" baseline="0" dirty="0" smtClean="0"/>
              <a:t> </a:t>
            </a:r>
            <a:r>
              <a:rPr lang="fr-BE" baseline="0" dirty="0" err="1" smtClean="0"/>
              <a:t>debe</a:t>
            </a:r>
            <a:r>
              <a:rPr lang="fr-BE" baseline="0" dirty="0" smtClean="0"/>
              <a:t> </a:t>
            </a:r>
            <a:r>
              <a:rPr lang="es-ES" baseline="0" dirty="0" smtClean="0"/>
              <a:t>estrecharse hacia final de año.</a:t>
            </a:r>
          </a:p>
          <a:p>
            <a:r>
              <a:rPr lang="es-ES" baseline="0" dirty="0" smtClean="0"/>
              <a:t>Nuestra estimación es acabar el año en +3,7%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354008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-</a:t>
            </a:r>
            <a:r>
              <a:rPr lang="fr-BE" dirty="0" smtClean="0"/>
              <a:t>1,1%</a:t>
            </a:r>
            <a:r>
              <a:rPr lang="fr-BE" baseline="0" dirty="0" smtClean="0"/>
              <a:t> en Sept.</a:t>
            </a:r>
          </a:p>
          <a:p>
            <a:r>
              <a:rPr lang="fr-BE" baseline="0" dirty="0" err="1" smtClean="0"/>
              <a:t>Desde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principio</a:t>
            </a:r>
            <a:r>
              <a:rPr lang="fr-BE" baseline="0" dirty="0" smtClean="0"/>
              <a:t> </a:t>
            </a:r>
            <a:r>
              <a:rPr lang="fr-BE" baseline="0" dirty="0" err="1" smtClean="0"/>
              <a:t>del</a:t>
            </a:r>
            <a:r>
              <a:rPr lang="fr-BE" baseline="0" dirty="0" smtClean="0"/>
              <a:t> </a:t>
            </a:r>
            <a:r>
              <a:rPr lang="fr-BE" baseline="0" dirty="0" err="1" smtClean="0"/>
              <a:t>año</a:t>
            </a:r>
            <a:r>
              <a:rPr lang="fr-BE" baseline="0" dirty="0" smtClean="0"/>
              <a:t> -9% (</a:t>
            </a:r>
            <a:r>
              <a:rPr lang="fr-BE" baseline="0" dirty="0" err="1" smtClean="0"/>
              <a:t>venimos</a:t>
            </a:r>
            <a:r>
              <a:rPr lang="fr-BE" baseline="0" dirty="0" smtClean="0"/>
              <a:t> de un </a:t>
            </a:r>
            <a:r>
              <a:rPr lang="fr-BE" baseline="0" dirty="0" err="1" smtClean="0"/>
              <a:t>precio</a:t>
            </a:r>
            <a:r>
              <a:rPr lang="fr-BE" baseline="0" dirty="0" smtClean="0"/>
              <a:t> record en </a:t>
            </a:r>
            <a:r>
              <a:rPr lang="fr-BE" baseline="0" dirty="0" err="1" smtClean="0"/>
              <a:t>dic</a:t>
            </a:r>
            <a:r>
              <a:rPr lang="fr-BE" baseline="0" dirty="0" smtClean="0"/>
              <a:t> 2013)</a:t>
            </a:r>
          </a:p>
          <a:p>
            <a:r>
              <a:rPr lang="fr-BE" dirty="0" err="1" smtClean="0"/>
              <a:t>Precio</a:t>
            </a:r>
            <a:r>
              <a:rPr lang="fr-BE" dirty="0" smtClean="0"/>
              <a:t> </a:t>
            </a:r>
            <a:r>
              <a:rPr lang="fr-BE" dirty="0" err="1" smtClean="0"/>
              <a:t>equivalente</a:t>
            </a:r>
            <a:r>
              <a:rPr lang="fr-BE" dirty="0" smtClean="0"/>
              <a:t> en </a:t>
            </a:r>
            <a:r>
              <a:rPr lang="es-ES" dirty="0" smtClean="0"/>
              <a:t>caída más pronunciada, acentuada a partir del embargo ruso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6047183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5% </a:t>
            </a:r>
            <a:r>
              <a:rPr lang="fr-BE" dirty="0" err="1" smtClean="0"/>
              <a:t>inferior</a:t>
            </a:r>
            <a:r>
              <a:rPr lang="fr-BE" dirty="0" smtClean="0"/>
              <a:t> a sept 2013</a:t>
            </a:r>
          </a:p>
          <a:p>
            <a:r>
              <a:rPr lang="fr-BE" dirty="0" smtClean="0"/>
              <a:t>En 23 EM</a:t>
            </a:r>
            <a:r>
              <a:rPr lang="fr-BE" baseline="0" dirty="0" smtClean="0"/>
              <a:t> el </a:t>
            </a:r>
            <a:r>
              <a:rPr lang="fr-BE" baseline="0" dirty="0" err="1" smtClean="0"/>
              <a:t>precio</a:t>
            </a:r>
            <a:r>
              <a:rPr lang="fr-BE" baseline="0" dirty="0" smtClean="0"/>
              <a:t> es </a:t>
            </a:r>
            <a:r>
              <a:rPr lang="fr-BE" baseline="0" dirty="0" err="1" smtClean="0"/>
              <a:t>inferior</a:t>
            </a:r>
            <a:r>
              <a:rPr lang="fr-BE" baseline="0" dirty="0" smtClean="0"/>
              <a:t> </a:t>
            </a:r>
            <a:r>
              <a:rPr lang="es-ES" baseline="0" dirty="0" smtClean="0"/>
              <a:t>este año 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4040845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Índice de margen cae como consecuencia del descenso del precio.</a:t>
            </a:r>
          </a:p>
          <a:p>
            <a:r>
              <a:rPr lang="es-ES" dirty="0" smtClean="0"/>
              <a:t>Costes siguen bajos. La pequeña subida es un efecto estadístico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963311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fr-FR" dirty="0" err="1" smtClean="0"/>
              <a:t>Producto</a:t>
            </a:r>
            <a:r>
              <a:rPr lang="fr-FR" dirty="0" smtClean="0"/>
              <a:t> que mas ha </a:t>
            </a:r>
            <a:r>
              <a:rPr lang="fr-FR" dirty="0" err="1" smtClean="0"/>
              <a:t>sufrido</a:t>
            </a:r>
            <a:r>
              <a:rPr lang="fr-FR" dirty="0" smtClean="0"/>
              <a:t> </a:t>
            </a:r>
            <a:r>
              <a:rPr lang="es-ES" dirty="0" smtClean="0"/>
              <a:t>tras el embargo ruso :</a:t>
            </a:r>
            <a:r>
              <a:rPr lang="es-ES" baseline="0" dirty="0" smtClean="0"/>
              <a:t> -27%</a:t>
            </a:r>
          </a:p>
          <a:p>
            <a:pPr eaLnBrk="1" hangingPunct="1"/>
            <a:r>
              <a:rPr lang="es-ES" baseline="0" dirty="0" smtClean="0"/>
              <a:t>Tendencia x2 ~3</a:t>
            </a:r>
          </a:p>
          <a:p>
            <a:pPr eaLnBrk="1" hangingPunct="1"/>
            <a:r>
              <a:rPr lang="es-ES" baseline="0" dirty="0" smtClean="0"/>
              <a:t>-35% respecto al año pasado</a:t>
            </a:r>
            <a:endParaRPr lang="es-ES" dirty="0" smtClean="0"/>
          </a:p>
          <a:p>
            <a:pPr eaLnBrk="1" hangingPunct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831247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981075"/>
            <a:ext cx="3752850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258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79258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400" i="0" u="none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144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 November 2014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8775F-D21C-41AE-8D02-0897C440C4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364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7488" y="1341438"/>
            <a:ext cx="2057400" cy="4968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41438"/>
            <a:ext cx="6019800" cy="4968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 November 2014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96931-B44F-4F47-90DD-CCDCD1D697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122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95288" y="1341438"/>
            <a:ext cx="8229600" cy="4968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 November 2014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BA8E5-1228-46F5-A73D-6F5F3F5C54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120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 November 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C24BFF-226B-4B5A-BA28-792279E4FC7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439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 November 2014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85113-CECC-4ED6-8719-306A2B1714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847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 November 2014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A3B2E-5A16-40DD-8FB5-D838D28AB3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160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2205038"/>
            <a:ext cx="4038600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288" y="2205038"/>
            <a:ext cx="4038600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 November 2014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C24BFF-226B-4B5A-BA28-792279E4FC7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353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 November 2014</a:t>
            </a: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7C4CB-CFE1-4F83-9274-F3AF01685B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471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 November 2014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69F81-245F-4D47-8C0D-E438FD38F14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582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 November 2014</a:t>
            </a: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FFC02-D341-4A9C-8BBF-E0E8566A44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753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 November 2014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BEA3A-FE54-4574-B9D9-A243C8D530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487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 November 2014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43C28-1B4A-42E8-A733-A846D3F315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681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41438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2205038"/>
            <a:ext cx="8229600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Second </a:t>
            </a:r>
            <a:r>
              <a:rPr lang="fr-BE" dirty="0" err="1" smtClean="0"/>
              <a:t>level</a:t>
            </a:r>
            <a:endParaRPr lang="en-GB" dirty="0" smtClean="0"/>
          </a:p>
          <a:p>
            <a:pPr lvl="1"/>
            <a:r>
              <a:rPr lang="en-GB" dirty="0" smtClean="0"/>
              <a:t>Third level</a:t>
            </a:r>
          </a:p>
          <a:p>
            <a:pPr lvl="2"/>
            <a:r>
              <a:rPr lang="en-GB" dirty="0" smtClean="0"/>
              <a:t>- Fourth level</a:t>
            </a:r>
          </a:p>
        </p:txBody>
      </p:sp>
      <p:sp>
        <p:nvSpPr>
          <p:cNvPr id="791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512" y="6466830"/>
            <a:ext cx="21336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i="1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20 November 2014</a:t>
            </a:r>
            <a:endParaRPr lang="en-GB" dirty="0"/>
          </a:p>
        </p:txBody>
      </p:sp>
      <p:sp>
        <p:nvSpPr>
          <p:cNvPr id="791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956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i="1" u="sng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91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21336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1CC24BFF-226B-4B5A-BA28-792279E4FC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9" descr="LOGO CE_Vertical_EN_NEG_quadri_HR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</p:sldLayoutIdLst>
  <p:timing>
    <p:tnLst>
      <p:par>
        <p:cTn id="1" dur="indefinite" restart="never" nodeType="tmRoot"/>
      </p:par>
    </p:tnLst>
  </p:timing>
  <p:hf hdr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3.emf"/><Relationship Id="rId4" Type="http://schemas.openxmlformats.org/officeDocument/2006/relationships/oleObject" Target="file:///\\net1.cec.eu.int\AGRI\c\3\3.11.01.13%20MILK\MILK.GEN\MILK%20MARKET%20OBSERVATORY\MMO%20Web%20Site\Excel_files\11.%20PRI\EU.Dair\03-SMP-BUT%20per%20MS.xlsm!SMP%20Pric!%5b03-SMP-BUT%20per%20MS.xlsm%5dSMP%20Pric%20Chart%202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4.emf"/><Relationship Id="rId4" Type="http://schemas.openxmlformats.org/officeDocument/2006/relationships/oleObject" Target="file:///\\net1.cec.eu.int\AGRI\C\3\3.11.01.13%20MILK\MILK.GEN\MILK%20MARKET%20OBSERVATORY\MMO%20Web%20Site\Excel_files\11.%20PRI\EU.Dair\01-Monthly%20Prices%20of%20Dairy%20products.xlsm!Graph%20EU!%5b01-Monthly%20Prices%20of%20Dairy%20products.xlsm%5dGraph%20EU%20Chart%203-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oleObject" Target="file:///\\net1.cec.eu.int\AGRI\C\3\3.11.01.13%20MILK\MILK.GEN\MILK%20MARKET%20OBSERVATORY\MMO%20Web%20Site\Excel_files\11.%20PRI\EU.Dair\03-SMP-BUT%20per%20MS.xlsm!But%20Pric!%5b03-SMP-BUT%20per%20MS.xlsm%5dBut%20Pric%20Chart%202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7.emf"/><Relationship Id="rId4" Type="http://schemas.openxmlformats.org/officeDocument/2006/relationships/oleObject" Target="file:///\\net1.cec.eu.int\AGRI\C\3\3.11.01.13%20MILK\MILK.GEN\MILK%20MARKET%20OBSERVATORY\MMO%20Web%20Site\Excel_files\11.%20PRI\EU.Dair\01-Monthly%20Prices%20of%20Dairy%20products.xlsm!Graph!%5b01-Monthly%20Prices%20of%20Dairy%20products.xlsm%5dGraph%20Chart%201038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8.emf"/><Relationship Id="rId4" Type="http://schemas.openxmlformats.org/officeDocument/2006/relationships/oleObject" Target="file:///\\net1.cec.eu.int\AGRI\C\3\3.11.01.13%20MILK\MILK.GEN\MILK%20MARKET%20OBSERVATORY\MMO%20Web%20Site\Excel_files\11.%20PRI\EU.Dair\01-Monthly%20Prices%20of%20Dairy%20products.xlsm!Graph4!%5b01-Monthly%20Prices%20of%20Dairy%20products.xlsm%5dGraph4%20Chart%201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9.emf"/><Relationship Id="rId4" Type="http://schemas.openxmlformats.org/officeDocument/2006/relationships/oleObject" Target="file:///\\net1.cec.eu.int\AGRI\C\3\3.11.01.13%20MILK\MILK.GEN\MILK%20MARKET%20OBSERVATORY\MMO%20Web%20Site\Excel_files\11.%20PRI\EU.Dair\01-Monthly%20Prices%20of%20Dairy%20products.xlsm!Graph%20EU!%5b01-Monthly%20Prices%20of%20Dairy%20products.xlsm%5dGraph%20EU%20Chart%2016-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21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6" Type="http://schemas.openxmlformats.org/officeDocument/2006/relationships/oleObject" Target="file:///\\net1.cec.eu.int\AGRI\C\3\3.11.01.13%20MILK\MILK.GEN\MILK%20MARKET%20OBSERVATORY\MMO%20Web%20Site\Excel_files\11.%20PRI\EU.Dair\01-Monthly%20Prices%20of%20Dairy%20products.xlsm!Graph%20EU!%5b01-Monthly%20Prices%20of%20Dairy%20products.xlsm%5dGraph%20EU%20Chart%2018-1" TargetMode="External"/><Relationship Id="rId5" Type="http://schemas.openxmlformats.org/officeDocument/2006/relationships/image" Target="../media/image20.emf"/><Relationship Id="rId4" Type="http://schemas.openxmlformats.org/officeDocument/2006/relationships/oleObject" Target="file:///\\net1.cec.eu.int\AGRI\C\3\3.11.01.13%20MILK\MILK.GEN\MILK%20MARKET%20OBSERVATORY\MMO%20Web%20Site\Excel_files\11.%20PRI\EU.Dair\01-Monthly%20Prices%20of%20Dairy%20products.xlsm!Graph%20EU!%5b01-Monthly%20Prices%20of%20Dairy%20products.xlsm%5dGraph%20EU%20Chart%2017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22.emf"/><Relationship Id="rId4" Type="http://schemas.openxmlformats.org/officeDocument/2006/relationships/oleObject" Target="file:///\\net1.cec.eu.int\AGRI\C\3\3.11.01.13%20MILK\MILK.GEN\MILK%20MARKET%20OBSERVATORY\MMO%20Web%20Site\Excel_files\11.%20PRI\EU.Dair\01-Monthly%20Prices%20of%20Dairy%20products.xlsm!Graph%20EU!%5b01-Monthly%20Prices%20of%20Dairy%20products.xlsm%5dGraph%20EU%20Chart%2015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24.emf"/><Relationship Id="rId4" Type="http://schemas.openxmlformats.org/officeDocument/2006/relationships/oleObject" Target="file:///\\net1.cec.eu.int\AGRI\c\3\3.11.01.13%20MILK\MILK.GEN\MILK%20MARKET%20OBSERVATORY\MMO%20Web%20Site\Excel_files\11.%20PRI\WO.Dair\02_PRI.WO.Dair.xlsm!Chart6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file:///\\net1.cec.eu.int\AGRI\C\3\3.11.01.13%20MILK\MILK.GEN\MILK%20MARKET%20OBSERVATORY\MMO%20Web%20Site\Excel_files\12.%20PRO\EU.Milk\01_MONTHLY%20NEW-CRONOS.xlsm!EU%20Dair%20Chart!R4C1:R36C16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25.emf"/><Relationship Id="rId4" Type="http://schemas.openxmlformats.org/officeDocument/2006/relationships/oleObject" Target="file:///\\net1.cec.eu.int\AGRI\c\3\3.11.01.13%20MILK\MILK.GEN\MILK%20MARKET%20OBSERVATORY\MMO%20Web%20Site\Excel_files\11.%20PRI\WO.Dair\02_PRI.WO.Dair.xlsm!Chart7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26.emf"/><Relationship Id="rId4" Type="http://schemas.openxmlformats.org/officeDocument/2006/relationships/oleObject" Target="file:///\\net1.cec.eu.int\AGRI\c\3\3.11.01.13%20MILK\MILK.GEN\MILK%20MARKET%20OBSERVATORY\MMO%20Web%20Site\Excel_files\11.%20PRI\WO.Dair\02_PRI.WO.Dair.xlsm!Chart8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27.emf"/><Relationship Id="rId4" Type="http://schemas.openxmlformats.org/officeDocument/2006/relationships/oleObject" Target="file:///\\net1.cec.eu.int\AGRI\c\3\3.11.01.13%20MILK\MILK.GEN\MILK%20MARKET%20OBSERVATORY\MMO%20Web%20Site\Excel_files\11.%20PRI\WO.Dair\02_PRI.WO.Dair.xlsm!Chart9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28.emf"/><Relationship Id="rId4" Type="http://schemas.openxmlformats.org/officeDocument/2006/relationships/oleObject" Target="file:///\\net1.cec.eu.int\AGRI\C\3\3.11.01.13%20MILK\MILK.GEN\MILK%20MARKET%20OBSERVATORY\MMO%20Web%20Site\Excel_files\13.%20TRA\TRA.WO\03_NZ-AUS-ARG%20EXPORT.xlsm!Graf%20(ori)!%5b03_NZ-AUS-ARG%20EXPORT.xlsm%5dGraf%20(ori)%20Chart%205-1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29.emf"/><Relationship Id="rId4" Type="http://schemas.openxmlformats.org/officeDocument/2006/relationships/oleObject" Target="file:///\\net1.cec.eu.int\AGRI\C\3\3.11.01.13%20MILK\MILK.GEN\MILK%20MARKET%20OBSERVATORY\MMO%20Web%20Site\Excel_files\13.%20TRA\TRA.WO\03_NZ-AUS-ARG%20EXPORT.xlsm!Graf%20(ori)!%5b03_NZ-AUS-ARG%20EXPORT.xlsm%5dGraf%20(ori)%20Chart%204-1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30.emf"/><Relationship Id="rId4" Type="http://schemas.openxmlformats.org/officeDocument/2006/relationships/oleObject" Target="file:///\\net1.cec.eu.int\AGRI\C\3\3.11.01.13%20MILK\MILK.GEN\MILK%20MARKET%20OBSERVATORY\MMO%20Web%20Site\Excel_files\13.%20TRA\TRA.WO\03_NZ-AUS-ARG%20EXPORT.xlsm!Graf%20(ori)!%5b03_NZ-AUS-ARG%20EXPORT.xlsm%5dGraf%20(ori)%20Chart%203-1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31.emf"/><Relationship Id="rId4" Type="http://schemas.openxmlformats.org/officeDocument/2006/relationships/oleObject" Target="file:///\\net1.cec.eu.int\AGRI\C\3\3.11.01.13%20MILK\MILK.GEN\MILK%20MARKET%20OBSERVATORY\MMO%20Web%20Site\Excel_files\13.%20TRA\TRA.WO\03_NZ-AUS-ARG%20EXPORT.xlsm!Graf%20(ori)!%5b03_NZ-AUS-ARG%20EXPORT.xlsm%5dGraf%20(ori)%20Chart%202-1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32.emf"/><Relationship Id="rId4" Type="http://schemas.openxmlformats.org/officeDocument/2006/relationships/oleObject" Target="file:///\\net1.cec.eu.int\AGRI\C\3\3.11.01.13%20MILK\MILK.GEN\MILK%20MARKET%20OBSERVATORY\MMO%20Web%20Site\Excel_files\13.%20TRA\TRA.EU\EU.Extr\01-Trade%20main%20dairy%20prods.xlsm!sum!R48C1:R86C14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33.emf"/><Relationship Id="rId4" Type="http://schemas.openxmlformats.org/officeDocument/2006/relationships/oleObject" Target="file:///\\net1.cec.eu.int\AGRI\C\3\3.11.01.13%20MILK\MILK.GEN\MILK%20MARKET%20OBSERVATORY\MMO%20Web%20Site\Excel_files\13.%20TRA\TRA.EU\EU.Extr\01-Trade%20main%20dairy%20prods.xlsm!sum!R90C1:R128C14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34.emf"/><Relationship Id="rId4" Type="http://schemas.openxmlformats.org/officeDocument/2006/relationships/oleObject" Target="file:///\\net1.cec.eu.int\AGRI\C\3\3.11.01.13%20MILK\MILK.GEN\MILK%20MARKET%20OBSERVATORY\MMO%20Web%20Site\Excel_files\13.%20TRA\TRA.WO\02_NZ-AUS-ARG%20IMPORTS.xlsm!Graf%20(ok)!%5b02_NZ-AUS-ARG%20IMPORTS.xlsm%5dGraf%20(ok)%20Chart%209-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oleObject" Target="file:///\\net1.cec.eu.int\AGRI\C\3\3.11.01.13%20MILK\MILK.GEN\MILK%20MARKET%20OBSERVATORY\MMO%20Web%20Site\Excel_files\12.%20PRO\EU.Milk\02_map_EU_color_deliveries_year_new_%25.xls!map!Print_Area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35.emf"/><Relationship Id="rId4" Type="http://schemas.openxmlformats.org/officeDocument/2006/relationships/oleObject" Target="file:///\\net1.cec.eu.int\AGRI\C\3\3.11.01.13%20MILK\MILK.GEN\MILK%20MARKET%20OBSERVATORY\MMO%20Web%20Site\Excel_files\13.%20TRA\TRA.WO\02_NZ-AUS-ARG%20IMPORTS.xlsm!Graf%20(ok)!%5b02_NZ-AUS-ARG%20IMPORTS.xlsm%5dGraf%20(ok)%20Chart%206-1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36.emf"/><Relationship Id="rId4" Type="http://schemas.openxmlformats.org/officeDocument/2006/relationships/oleObject" Target="file:///\\net1.cec.eu.int\AGRI\C\3\3.11.01.13%20MILK\MILK.GEN\MILK%20MARKET%20OBSERVATORY\MMO%20Web%20Site\Excel_files\13.%20TRA\TRA.WO\02_NZ-AUS-ARG%20IMPORTS.xlsm!Graf%20(ok)!%5b02_NZ-AUS-ARG%20IMPORTS.xlsm%5dGraf%20(ok)%20Chart%205-1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37.emf"/><Relationship Id="rId4" Type="http://schemas.openxmlformats.org/officeDocument/2006/relationships/oleObject" Target="file:///\\net1.cec.eu.int\AGRI\C\3\3.11.01.13%20MILK\MILK.GEN\MILK%20MARKET%20OBSERVATORY\MMO%20Web%20Site\Excel_files\13.%20TRA\TRA.WO\02_NZ-AUS-ARG%20IMPORTS.xlsm!Graf%20(ok)!%5b02_NZ-AUS-ARG%20IMPORTS.xlsm%5dGraf%20(ok)%20Chart%203-1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5" Type="http://schemas.openxmlformats.org/officeDocument/2006/relationships/image" Target="../media/image38.emf"/><Relationship Id="rId4" Type="http://schemas.openxmlformats.org/officeDocument/2006/relationships/oleObject" Target="file:///\\net1.cec.eu.int\AGRI\C\3\3.11.01.13%20MILK\MILK.GEN\MILK%20MARKET%20OBSERVATORY\MMO%20Web%20Site\Excel_files\13.%20TRA\TRA.WO\04_Importers%20Trade%20Graphs.xlsx!BUT+OIL!R90C2:R126C15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39.emf"/><Relationship Id="rId4" Type="http://schemas.openxmlformats.org/officeDocument/2006/relationships/oleObject" Target="file:///\\net1.cec.eu.int\AGRI\C\3\3.11.01.13%20MILK\MILK.GEN\MILK%20MARKET%20OBSERVATORY\MMO%20Web%20Site\Excel_files\13.%20TRA\TRA.WO\04_Importers%20Trade%20Graphs.xlsx!BUT+OIL!R127C2:R163C15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40.emf"/><Relationship Id="rId4" Type="http://schemas.openxmlformats.org/officeDocument/2006/relationships/oleObject" Target="file:///\\net1.cec.eu.int\AGRI\C\3\3.11.01.13%20MILK\MILK.GEN\MILK%20MARKET%20OBSERVATORY\MMO%20Web%20Site\Excel_files\13.%20TRA\TRA.WO\04_Importers%20Trade%20Graphs.xlsx!SMP!R90C2:R127C15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5" Type="http://schemas.openxmlformats.org/officeDocument/2006/relationships/image" Target="../media/image41.emf"/><Relationship Id="rId4" Type="http://schemas.openxmlformats.org/officeDocument/2006/relationships/oleObject" Target="file:///\\net1.cec.eu.int\AGRI\C\3\3.11.01.13%20MILK\MILK.GEN\MILK%20MARKET%20OBSERVATORY\MMO%20Web%20Site\Excel_files\13.%20TRA\TRA.WO\04_Importers%20Trade%20Graphs.xlsx!SMP!R128C2:R163C15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42.emf"/><Relationship Id="rId4" Type="http://schemas.openxmlformats.org/officeDocument/2006/relationships/oleObject" Target="file:///\\net1.cec.eu.int\AGRI\C\3\3.11.01.13%20MILK\MILK.GEN\MILK%20MARKET%20OBSERVATORY\MMO%20Web%20Site\Excel_files\13.%20TRA\TRA.WO\04_Importers%20Trade%20Graphs.xlsx!WMP!R90C2:R127C15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5" Type="http://schemas.openxmlformats.org/officeDocument/2006/relationships/image" Target="../media/image43.emf"/><Relationship Id="rId4" Type="http://schemas.openxmlformats.org/officeDocument/2006/relationships/oleObject" Target="file:///\\net1.cec.eu.int\AGRI\C\3\3.11.01.13%20MILK\MILK.GEN\MILK%20MARKET%20OBSERVATORY\MMO%20Web%20Site\Excel_files\13.%20TRA\TRA.WO\04_Importers%20Trade%20Graphs.xlsx!WMP!R128C2:R163C15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5" Type="http://schemas.openxmlformats.org/officeDocument/2006/relationships/image" Target="../media/image44.emf"/><Relationship Id="rId4" Type="http://schemas.openxmlformats.org/officeDocument/2006/relationships/oleObject" Target="file:///\\net1.cec.eu.int\AGRI\C\3\3.11.01.13%20MILK\MILK.GEN\MILK%20MARKET%20OBSERVATORY\MMO%20Web%20Site\Excel_files\13.%20TRA\TRA.WO\04_Importers%20Trade%20Graphs.xlsx!CHEESE!R90C2:R127C15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emf"/><Relationship Id="rId4" Type="http://schemas.openxmlformats.org/officeDocument/2006/relationships/oleObject" Target="file:///\\net1.cec.eu.int\AGRI\C\3\3.11.01.13%20MILK\MILK.GEN\MILK%20MARKET%20OBSERVATORY\MMO%20Web%20Site\Excel_files\12.%20PRO\EU.Milk\03_map_EU_color_deliveries_gatt_%25_new.xls!map!Print_Area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5" Type="http://schemas.openxmlformats.org/officeDocument/2006/relationships/image" Target="../media/image45.emf"/><Relationship Id="rId4" Type="http://schemas.openxmlformats.org/officeDocument/2006/relationships/oleObject" Target="file:///\\net1.cec.eu.int\AGRI\C\3\3.11.01.13%20MILK\MILK.GEN\MILK%20MARKET%20OBSERVATORY\MMO%20Web%20Site\Excel_files\13.%20TRA\TRA.WO\04_Importers%20Trade%20Graphs.xlsx!CHEESE!R128C2:R163C15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5" Type="http://schemas.openxmlformats.org/officeDocument/2006/relationships/image" Target="../media/image46.emf"/><Relationship Id="rId4" Type="http://schemas.openxmlformats.org/officeDocument/2006/relationships/oleObject" Target="file:///\\net1.cec.eu.int\AGRI\C\3\3.11.01.13%20MILK\MILK.GEN\MILK%20MARKET%20OBSERVATORY\MMO%20Web%20Site\Excel_files\12.%20PRO\WO.Milk\01_Production%20third%20countries.xlsx!US!%5b01_Production%20third%20countries.xlsx%5dUS%20Chart%203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8.vml"/><Relationship Id="rId5" Type="http://schemas.openxmlformats.org/officeDocument/2006/relationships/image" Target="../media/image47.emf"/><Relationship Id="rId4" Type="http://schemas.openxmlformats.org/officeDocument/2006/relationships/oleObject" Target="file:///\\net1.cec.eu.int\AGRI\C\3\3.11.01.13%20MILK\MILK.GEN\MILK%20MARKET%20OBSERVATORY\MMO%20Web%20Site\Excel_files\12.%20PRO\WO.Milk\01_Production%20third%20countries.xlsx!AUS-NZ!%5b01_Production%20third%20countries.xlsx%5dAUS-NZ%20Chart%202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9.vml"/><Relationship Id="rId5" Type="http://schemas.openxmlformats.org/officeDocument/2006/relationships/image" Target="../media/image48.emf"/><Relationship Id="rId4" Type="http://schemas.openxmlformats.org/officeDocument/2006/relationships/oleObject" Target="file:///\\net1.cec.eu.int\AGRI\C\3\3.11.01.13%20MILK\MILK.GEN\MILK%20MARKET%20OBSERVATORY\MMO%20Web%20Site\Excel_files\12.%20PRO\WO.Milk\01_Production%20third%20countries.xlsx!AUS-NZ!%5b01_Production%20third%20countries.xlsx%5dAUS-NZ%20Chart%201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0.vml"/><Relationship Id="rId5" Type="http://schemas.openxmlformats.org/officeDocument/2006/relationships/image" Target="../media/image49.emf"/><Relationship Id="rId4" Type="http://schemas.openxmlformats.org/officeDocument/2006/relationships/oleObject" Target="file:///\\net1.cec.eu.int\AGRI\C\3\3.11.01.13%20MILK\MILK.GEN\MILK%20MARKET%20OBSERVATORY\MMO%20Web%20Site\Excel_files\11.%20PRI\WO.Auct\PRI.WO.Auct.xlsm!Recap!R3C1:R39C19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emf"/><Relationship Id="rId4" Type="http://schemas.openxmlformats.org/officeDocument/2006/relationships/oleObject" Target="file:///\\net1.cec.eu.int\AGRI\C\3\3.11.01.13%20MILK\MILK.GEN\MILK%20MARKET%20OBSERVATORY\MMO%20Web%20Site\Excel_files\12.%20PRO\EU.Milk\01_MONTHLY%20NEW-CRONOS.xlsm!Milk%20p01!R28C2:R48C1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9.emf"/><Relationship Id="rId4" Type="http://schemas.openxmlformats.org/officeDocument/2006/relationships/oleObject" Target="file:///\\net1.cec.eu.int\AGRI\C\3\3.11.01.13%20MILK\MILK.GEN\MILK%20MARKET%20OBSERVATORY\MMO%20Web%20Site\Excel_files\11.%20PRI\EU.Milk\04-Monthly%20farmgate%20raw%20milk%20price_per_MS.xlsm!Milk%20Price!%5b04-Monthly%20farmgate%20raw%20milk%20price_per_MS.xlsm%5dMilk%20Price%20Chart%20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2.emf"/><Relationship Id="rId4" Type="http://schemas.openxmlformats.org/officeDocument/2006/relationships/oleObject" Target="file:///\\net1.cec.eu.int\AGRI\C\3\3.11.01.13%20MILK\MILK.GEN\MILK%20MARKET%20OBSERVATORY\MMO%20Web%20Site\Excel_files\11.%20PRI\EU.Dair\01-Monthly%20Prices%20of%20Dairy%20products.xlsm!Graph%20EU!%5b01-Monthly%20Prices%20of%20Dairy%20products.xlsm%5dGraph%20EU%20Chart%201-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2852738"/>
            <a:ext cx="9144000" cy="1470025"/>
          </a:xfrm>
          <a:extLst>
            <a:ext uri="{909E8E84-426E-40DD-AFC4-6F175D3DCCD1}">
              <a14:hiddenFill xmlns:a14="http://schemas.microsoft.com/office/drawing/2010/main">
                <a:solidFill>
                  <a:srgbClr val="E6943A"/>
                </a:solidFill>
              </a14:hiddenFill>
            </a:ext>
          </a:extLst>
        </p:spPr>
        <p:txBody>
          <a:bodyPr/>
          <a:lstStyle/>
          <a:p>
            <a:pPr indent="0" algn="ctr" eaLnBrk="1" hangingPunct="1"/>
            <a:r>
              <a:rPr lang="de-DE" sz="5400" dirty="0" smtClean="0"/>
              <a:t/>
            </a:r>
            <a:br>
              <a:rPr lang="de-DE" sz="5400" dirty="0" smtClean="0"/>
            </a:br>
            <a:r>
              <a:rPr lang="de-DE" sz="5400" dirty="0" smtClean="0"/>
              <a:t> Milk Market Situation</a:t>
            </a:r>
            <a:endParaRPr lang="de-DE" sz="5400" i="1" dirty="0" smtClean="0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051050" y="4797425"/>
            <a:ext cx="54737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b="1" dirty="0">
                <a:solidFill>
                  <a:schemeClr val="tx2"/>
                </a:solidFill>
              </a:rPr>
              <a:t/>
            </a:r>
            <a:br>
              <a:rPr lang="de-DE" b="1" dirty="0">
                <a:solidFill>
                  <a:schemeClr val="tx2"/>
                </a:solidFill>
              </a:rPr>
            </a:br>
            <a:r>
              <a:rPr lang="en-GB" sz="2400" b="1" i="1" dirty="0">
                <a:solidFill>
                  <a:schemeClr val="bg1"/>
                </a:solidFill>
              </a:rPr>
              <a:t>Brussels</a:t>
            </a:r>
            <a:r>
              <a:rPr lang="en-GB" sz="2400" b="1" i="1">
                <a:solidFill>
                  <a:schemeClr val="bg1"/>
                </a:solidFill>
              </a:rPr>
              <a:t>, </a:t>
            </a:r>
            <a:r>
              <a:rPr lang="en-GB" sz="2400" b="1" i="1" smtClean="0">
                <a:solidFill>
                  <a:schemeClr val="bg1"/>
                </a:solidFill>
              </a:rPr>
              <a:t>19 November </a:t>
            </a:r>
            <a:r>
              <a:rPr lang="en-GB" sz="2400" b="1" i="1" dirty="0" smtClean="0">
                <a:solidFill>
                  <a:schemeClr val="bg1"/>
                </a:solidFill>
              </a:rPr>
              <a:t>2014</a:t>
            </a:r>
          </a:p>
          <a:p>
            <a:pPr algn="ctr" eaLnBrk="1" hangingPunct="1">
              <a:spcBef>
                <a:spcPct val="50000"/>
              </a:spcBef>
            </a:pPr>
            <a:endParaRPr lang="en-GB" sz="2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205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76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FA073F5C-AA89-4202-9065-E88CF33AE804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10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7652" name="Rectangle 6"/>
          <p:cNvSpPr>
            <a:spLocks noChangeArrowheads="1"/>
          </p:cNvSpPr>
          <p:nvPr/>
        </p:nvSpPr>
        <p:spPr bwMode="auto">
          <a:xfrm>
            <a:off x="1483618" y="6249840"/>
            <a:ext cx="6913562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GB" sz="1050" i="1">
                <a:solidFill>
                  <a:schemeClr val="tx1"/>
                </a:solidFill>
                <a:latin typeface="Arial" charset="0"/>
              </a:rPr>
              <a:t>Source: MS’ communications under reg. 479/2010</a:t>
            </a:r>
          </a:p>
        </p:txBody>
      </p:sp>
      <p:sp>
        <p:nvSpPr>
          <p:cNvPr id="27654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1407428"/>
              </p:ext>
            </p:extLst>
          </p:nvPr>
        </p:nvGraphicFramePr>
        <p:xfrm>
          <a:off x="467544" y="1484784"/>
          <a:ext cx="8280528" cy="46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450" name="Macro-Enabled Worksheet" r:id="rId4" imgW="7791444" imgH="5429160" progId="Excel.SheetMacroEnabled.12">
                  <p:link updateAutomatic="1"/>
                </p:oleObj>
              </mc:Choice>
              <mc:Fallback>
                <p:oleObj name="Macro-Enabled Worksheet" r:id="rId4" imgW="7791444" imgH="542916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7544" y="1484784"/>
                        <a:ext cx="8280528" cy="461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867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A8B80FC8-3A42-41D1-9858-D89C5DEE3B65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11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8677" name="Rectangle 51"/>
          <p:cNvSpPr>
            <a:spLocks noChangeArrowheads="1"/>
          </p:cNvSpPr>
          <p:nvPr/>
        </p:nvSpPr>
        <p:spPr bwMode="auto">
          <a:xfrm>
            <a:off x="0" y="6392638"/>
            <a:ext cx="6913562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GB" dirty="0">
                <a:solidFill>
                  <a:schemeClr val="tx1"/>
                </a:solidFill>
                <a:latin typeface="Arial" charset="0"/>
              </a:rPr>
              <a:t>Source: MS’ communications under </a:t>
            </a:r>
            <a:r>
              <a:rPr lang="en-GB" dirty="0" err="1">
                <a:solidFill>
                  <a:schemeClr val="tx1"/>
                </a:solidFill>
                <a:latin typeface="Arial" charset="0"/>
              </a:rPr>
              <a:t>Regs</a:t>
            </a:r>
            <a:r>
              <a:rPr lang="en-GB" dirty="0">
                <a:solidFill>
                  <a:schemeClr val="tx1"/>
                </a:solidFill>
                <a:latin typeface="Arial" charset="0"/>
              </a:rPr>
              <a:t>. 562/2005 and 479/2010</a:t>
            </a:r>
          </a:p>
        </p:txBody>
      </p:sp>
      <p:sp>
        <p:nvSpPr>
          <p:cNvPr id="28678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dirty="0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7434633"/>
              </p:ext>
            </p:extLst>
          </p:nvPr>
        </p:nvGraphicFramePr>
        <p:xfrm>
          <a:off x="1235075" y="1195388"/>
          <a:ext cx="7035800" cy="514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72" name="Macro-Enabled Worksheet" r:id="rId4" imgW="4876710" imgH="3562380" progId="Excel.SheetMacroEnabled.12">
                  <p:link updateAutomatic="1"/>
                </p:oleObj>
              </mc:Choice>
              <mc:Fallback>
                <p:oleObj name="Macro-Enabled Worksheet" r:id="rId4" imgW="4876710" imgH="356238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35075" y="1195388"/>
                        <a:ext cx="7035800" cy="514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96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165B67E5-B642-4004-A032-2208AE253D12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12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9701" name="Rectangle 12"/>
          <p:cNvSpPr>
            <a:spLocks noChangeArrowheads="1"/>
          </p:cNvSpPr>
          <p:nvPr/>
        </p:nvSpPr>
        <p:spPr bwMode="auto">
          <a:xfrm>
            <a:off x="1475656" y="6381750"/>
            <a:ext cx="6913562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GB" sz="1050" i="1" dirty="0">
                <a:solidFill>
                  <a:schemeClr val="tx1"/>
                </a:solidFill>
                <a:latin typeface="Arial" charset="0"/>
              </a:rPr>
              <a:t>Source: MS’ communications under reg. 479/2010</a:t>
            </a:r>
          </a:p>
        </p:txBody>
      </p:sp>
      <p:sp>
        <p:nvSpPr>
          <p:cNvPr id="29703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7674206"/>
              </p:ext>
            </p:extLst>
          </p:nvPr>
        </p:nvGraphicFramePr>
        <p:xfrm>
          <a:off x="1135063" y="1458913"/>
          <a:ext cx="7212012" cy="477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98" name="Macro-Enabled Worksheet" r:id="rId4" imgW="7562912" imgH="5010120" progId="Excel.SheetMacroEnabled.12">
                  <p:link updateAutomatic="1"/>
                </p:oleObj>
              </mc:Choice>
              <mc:Fallback>
                <p:oleObj name="Macro-Enabled Worksheet" r:id="rId4" imgW="7562912" imgH="501012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35063" y="1458913"/>
                        <a:ext cx="7212012" cy="4778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9700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509120"/>
            <a:ext cx="111442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85EFAF08-9B54-45DA-B014-6B430F44CB92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13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6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445230"/>
              </p:ext>
            </p:extLst>
          </p:nvPr>
        </p:nvGraphicFramePr>
        <p:xfrm>
          <a:off x="576263" y="1312863"/>
          <a:ext cx="8167687" cy="517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24" name="Macro-Enabled Worksheet" r:id="rId4" imgW="12077644" imgH="7639110" progId="Excel.SheetMacroEnabled.12">
                  <p:link updateAutomatic="1"/>
                </p:oleObj>
              </mc:Choice>
              <mc:Fallback>
                <p:oleObj name="Macro-Enabled Worksheet" r:id="rId4" imgW="12077644" imgH="763911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6263" y="1312863"/>
                        <a:ext cx="8167687" cy="5170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 November 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BA8E5-1228-46F5-A73D-6F5F3F5C54AE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1332674"/>
              </p:ext>
            </p:extLst>
          </p:nvPr>
        </p:nvGraphicFramePr>
        <p:xfrm>
          <a:off x="995363" y="1263650"/>
          <a:ext cx="7224712" cy="532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288" name="Macro-Enabled Worksheet" r:id="rId4" imgW="10020311" imgH="7381800" progId="Excel.SheetMacroEnabled.12">
                  <p:link updateAutomatic="1"/>
                </p:oleObj>
              </mc:Choice>
              <mc:Fallback>
                <p:oleObj name="Macro-Enabled Worksheet" r:id="rId4" imgW="10020311" imgH="738180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95363" y="1263650"/>
                        <a:ext cx="7224712" cy="532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6757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4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C9EDEE40-B722-43C6-9937-24642FB05C36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15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49" name="Rectangle 44"/>
          <p:cNvSpPr>
            <a:spLocks noChangeArrowheads="1"/>
          </p:cNvSpPr>
          <p:nvPr/>
        </p:nvSpPr>
        <p:spPr bwMode="auto">
          <a:xfrm>
            <a:off x="1331913" y="6381750"/>
            <a:ext cx="6913562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GB" dirty="0">
                <a:solidFill>
                  <a:schemeClr val="tx1"/>
                </a:solidFill>
                <a:latin typeface="Arial" charset="0"/>
              </a:rPr>
              <a:t>Source: MS’ communications under </a:t>
            </a:r>
            <a:r>
              <a:rPr lang="en-GB" dirty="0" err="1">
                <a:solidFill>
                  <a:schemeClr val="tx1"/>
                </a:solidFill>
                <a:latin typeface="Arial" charset="0"/>
              </a:rPr>
              <a:t>Regs</a:t>
            </a:r>
            <a:r>
              <a:rPr lang="en-GB" dirty="0">
                <a:solidFill>
                  <a:schemeClr val="tx1"/>
                </a:solidFill>
                <a:latin typeface="Arial" charset="0"/>
              </a:rPr>
              <a:t>. 562/2005 and 479/2010</a:t>
            </a:r>
          </a:p>
        </p:txBody>
      </p:sp>
      <p:sp>
        <p:nvSpPr>
          <p:cNvPr id="31750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6243607"/>
              </p:ext>
            </p:extLst>
          </p:nvPr>
        </p:nvGraphicFramePr>
        <p:xfrm>
          <a:off x="1131888" y="1484313"/>
          <a:ext cx="7129462" cy="4805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46" name="Macro-Enabled Worksheet" r:id="rId4" imgW="4876710" imgH="3562380" progId="Excel.SheetMacroEnabled.12">
                  <p:link updateAutomatic="1"/>
                </p:oleObj>
              </mc:Choice>
              <mc:Fallback>
                <p:oleObj name="Macro-Enabled Worksheet" r:id="rId4" imgW="4876710" imgH="356238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31888" y="1484313"/>
                        <a:ext cx="7129462" cy="4805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4"/>
          <p:cNvSpPr>
            <a:spLocks noGrp="1"/>
          </p:cNvSpPr>
          <p:nvPr>
            <p:ph type="dt" sz="quarter" idx="10"/>
          </p:nvPr>
        </p:nvSpPr>
        <p:spPr>
          <a:xfrm>
            <a:off x="457200" y="6453188"/>
            <a:ext cx="2133600" cy="268287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277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19EC2D97-2447-4964-8D05-C974A190EB32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16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2773" name="Rectangle 33"/>
          <p:cNvSpPr>
            <a:spLocks noChangeArrowheads="1"/>
          </p:cNvSpPr>
          <p:nvPr/>
        </p:nvSpPr>
        <p:spPr bwMode="auto">
          <a:xfrm>
            <a:off x="1619250" y="5876925"/>
            <a:ext cx="6913563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GB">
                <a:solidFill>
                  <a:schemeClr val="tx1"/>
                </a:solidFill>
                <a:latin typeface="Arial" charset="0"/>
              </a:rPr>
              <a:t>Source: MS’ communications under Regs. 562/2005 and 479/2010</a:t>
            </a:r>
          </a:p>
        </p:txBody>
      </p:sp>
      <p:sp>
        <p:nvSpPr>
          <p:cNvPr id="3277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95600" cy="268287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6327724"/>
              </p:ext>
            </p:extLst>
          </p:nvPr>
        </p:nvGraphicFramePr>
        <p:xfrm>
          <a:off x="152400" y="1373188"/>
          <a:ext cx="4383088" cy="450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225" name="Macro-Enabled Worksheet" r:id="rId4" imgW="4762444" imgH="3781350" progId="Excel.SheetMacroEnabled.12">
                  <p:link updateAutomatic="1"/>
                </p:oleObj>
              </mc:Choice>
              <mc:Fallback>
                <p:oleObj name="Macro-Enabled Worksheet" r:id="rId4" imgW="4762444" imgH="378135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2400" y="1373188"/>
                        <a:ext cx="4383088" cy="4503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6843340"/>
              </p:ext>
            </p:extLst>
          </p:nvPr>
        </p:nvGraphicFramePr>
        <p:xfrm>
          <a:off x="4656138" y="1409700"/>
          <a:ext cx="4292600" cy="446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226" name="Macro-Enabled Worksheet" r:id="rId6" imgW="4714900" imgH="3552930" progId="Excel.SheetMacroEnabled.12">
                  <p:link updateAutomatic="1"/>
                </p:oleObj>
              </mc:Choice>
              <mc:Fallback>
                <p:oleObj name="Macro-Enabled Worksheet" r:id="rId6" imgW="4714900" imgH="355293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656138" y="1409700"/>
                        <a:ext cx="4292600" cy="4467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22374127-C6AC-479D-AAB6-80461017A182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17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13"/>
          <p:cNvSpPr>
            <a:spLocks noChangeArrowheads="1"/>
          </p:cNvSpPr>
          <p:nvPr/>
        </p:nvSpPr>
        <p:spPr bwMode="auto">
          <a:xfrm>
            <a:off x="1547813" y="6237288"/>
            <a:ext cx="6913562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GB">
                <a:solidFill>
                  <a:schemeClr val="tx1"/>
                </a:solidFill>
                <a:latin typeface="Arial" charset="0"/>
              </a:rPr>
              <a:t>Source: MS’ communications under Regs. 562/2005 and 479/2010</a:t>
            </a:r>
          </a:p>
        </p:txBody>
      </p:sp>
      <p:sp>
        <p:nvSpPr>
          <p:cNvPr id="33798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9674072"/>
              </p:ext>
            </p:extLst>
          </p:nvPr>
        </p:nvGraphicFramePr>
        <p:xfrm>
          <a:off x="1277938" y="1038225"/>
          <a:ext cx="6657975" cy="5199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92" name="Macro-Enabled Worksheet" r:id="rId4" imgW="4714900" imgH="3857760" progId="Excel.SheetMacroEnabled.12">
                  <p:link updateAutomatic="1"/>
                </p:oleObj>
              </mc:Choice>
              <mc:Fallback>
                <p:oleObj name="Macro-Enabled Worksheet" r:id="rId4" imgW="4714900" imgH="385776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77938" y="1038225"/>
                        <a:ext cx="6657975" cy="5199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6869" name="Rectangle 74"/>
          <p:cNvSpPr>
            <a:spLocks noChangeArrowheads="1"/>
          </p:cNvSpPr>
          <p:nvPr/>
        </p:nvSpPr>
        <p:spPr bwMode="auto">
          <a:xfrm>
            <a:off x="7308304" y="1412875"/>
            <a:ext cx="647700" cy="5032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175"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68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6AD809B4-A2EB-4E86-8193-19E06C515ACB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18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68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11863" y="188913"/>
            <a:ext cx="2735262" cy="908050"/>
          </a:xfrm>
        </p:spPr>
        <p:txBody>
          <a:bodyPr/>
          <a:lstStyle/>
          <a:p>
            <a:pPr indent="0" algn="ctr" eaLnBrk="1" hangingPunct="1"/>
            <a:r>
              <a:rPr lang="de-DE" sz="2100" dirty="0" smtClean="0"/>
              <a:t>USD/EUR </a:t>
            </a:r>
            <a:endParaRPr lang="de-DE" sz="1900" b="0" i="1" dirty="0" smtClean="0"/>
          </a:p>
        </p:txBody>
      </p:sp>
      <p:sp>
        <p:nvSpPr>
          <p:cNvPr id="36871" name="Rectangle 130"/>
          <p:cNvSpPr>
            <a:spLocks noChangeArrowheads="1"/>
          </p:cNvSpPr>
          <p:nvPr/>
        </p:nvSpPr>
        <p:spPr bwMode="auto">
          <a:xfrm>
            <a:off x="1258888" y="6381750"/>
            <a:ext cx="6913562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GB" sz="1400" dirty="0">
                <a:solidFill>
                  <a:schemeClr val="tx1"/>
                </a:solidFill>
                <a:latin typeface="Arial" charset="0"/>
              </a:rPr>
              <a:t>Source: European Central Bank</a:t>
            </a:r>
          </a:p>
        </p:txBody>
      </p:sp>
      <p:sp>
        <p:nvSpPr>
          <p:cNvPr id="36873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980728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b="1" dirty="0" smtClean="0"/>
              <a:t>US Dollar</a:t>
            </a:r>
            <a:endParaRPr lang="fr-FR" b="1" dirty="0"/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29" y="1353043"/>
            <a:ext cx="8748464" cy="483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2" name="AutoShape 80"/>
          <p:cNvSpPr>
            <a:spLocks noChangeArrowheads="1"/>
          </p:cNvSpPr>
          <p:nvPr/>
        </p:nvSpPr>
        <p:spPr bwMode="auto">
          <a:xfrm>
            <a:off x="7740352" y="3495491"/>
            <a:ext cx="1223963" cy="504056"/>
          </a:xfrm>
          <a:prstGeom prst="wedgeEllipseCallout">
            <a:avLst>
              <a:gd name="adj1" fmla="val 46366"/>
              <a:gd name="adj2" fmla="val 356667"/>
            </a:avLst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fr-BE" sz="1400" b="1" dirty="0" smtClean="0">
                <a:solidFill>
                  <a:srgbClr val="FF0000"/>
                </a:solidFill>
                <a:latin typeface="Arial" charset="0"/>
              </a:rPr>
              <a:t>1.2436</a:t>
            </a:r>
            <a:endParaRPr lang="en-GB" sz="900" i="1" dirty="0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89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00FC4DAF-E994-408F-8C4B-340419E4A5AA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19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7893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3087877"/>
              </p:ext>
            </p:extLst>
          </p:nvPr>
        </p:nvGraphicFramePr>
        <p:xfrm>
          <a:off x="714375" y="1301750"/>
          <a:ext cx="7786688" cy="5122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95" name="Macro-Enabled Worksheet" r:id="rId4" imgW="9382257" imgH="6172200" progId="Excel.SheetMacroEnabled.12">
                  <p:link updateAutomatic="1"/>
                </p:oleObj>
              </mc:Choice>
              <mc:Fallback>
                <p:oleObj name="Macro-Enabled Worksheet" r:id="rId4" imgW="9382257" imgH="617220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14375" y="1301750"/>
                        <a:ext cx="7786688" cy="5122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4"/>
          <p:cNvSpPr>
            <a:spLocks noGrp="1"/>
          </p:cNvSpPr>
          <p:nvPr>
            <p:ph type="dt" sz="quarter" idx="10"/>
          </p:nvPr>
        </p:nvSpPr>
        <p:spPr>
          <a:xfrm>
            <a:off x="457200" y="6453188"/>
            <a:ext cx="2133600" cy="268287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2BA6278F-87F0-411D-A332-A3875353DE33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2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622775" y="6243446"/>
            <a:ext cx="79914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b="1" i="1" dirty="0">
                <a:solidFill>
                  <a:srgbClr val="FF0000"/>
                </a:solidFill>
                <a:latin typeface="Arial" charset="0"/>
              </a:rPr>
              <a:t>!!! Data from some Member States are confidential and are NOT included in this table !!! </a:t>
            </a:r>
            <a:endParaRPr lang="en-US" b="1" i="1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5365" name="Rectangle 6"/>
          <p:cNvSpPr>
            <a:spLocks noGrp="1" noChangeArrowheads="1"/>
          </p:cNvSpPr>
          <p:nvPr>
            <p:ph type="title"/>
          </p:nvPr>
        </p:nvSpPr>
        <p:spPr>
          <a:xfrm>
            <a:off x="420686" y="1268760"/>
            <a:ext cx="8229600" cy="360040"/>
          </a:xfrm>
        </p:spPr>
        <p:txBody>
          <a:bodyPr/>
          <a:lstStyle/>
          <a:p>
            <a:pPr indent="0" algn="ctr" eaLnBrk="1" hangingPunct="1"/>
            <a:r>
              <a:rPr lang="fr-BE" sz="1900" dirty="0" smtClean="0"/>
              <a:t>EU Productions</a:t>
            </a:r>
            <a:endParaRPr lang="en-GB" sz="1900" dirty="0" smtClean="0"/>
          </a:p>
        </p:txBody>
      </p:sp>
      <p:sp>
        <p:nvSpPr>
          <p:cNvPr id="15369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59497" y="6453336"/>
            <a:ext cx="2895600" cy="268287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dirty="0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8417420"/>
              </p:ext>
            </p:extLst>
          </p:nvPr>
        </p:nvGraphicFramePr>
        <p:xfrm>
          <a:off x="323528" y="1628800"/>
          <a:ext cx="8496944" cy="464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05" name="Macro-Enabled Worksheet" r:id="rId4" imgW="9553522" imgH="5353020" progId="Excel.SheetMacroEnabled.12">
                  <p:link updateAutomatic="1"/>
                </p:oleObj>
              </mc:Choice>
              <mc:Fallback>
                <p:oleObj name="Macro-Enabled Worksheet" r:id="rId4" imgW="9553522" imgH="535302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3528" y="1628800"/>
                        <a:ext cx="8496944" cy="4649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99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5EC8C215-7570-4DFC-AC40-291FD202606D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20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9941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1474324"/>
              </p:ext>
            </p:extLst>
          </p:nvPr>
        </p:nvGraphicFramePr>
        <p:xfrm>
          <a:off x="714375" y="1301750"/>
          <a:ext cx="7715250" cy="5075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32" name="Macro-Enabled Worksheet" r:id="rId4" imgW="9382257" imgH="6172200" progId="Excel.SheetMacroEnabled.12">
                  <p:link updateAutomatic="1"/>
                </p:oleObj>
              </mc:Choice>
              <mc:Fallback>
                <p:oleObj name="Macro-Enabled Worksheet" r:id="rId4" imgW="9382257" imgH="617220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14375" y="1301750"/>
                        <a:ext cx="7715250" cy="5075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891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5F0F2C2C-BB57-476C-9FE1-EC39620156D7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21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8917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781941"/>
              </p:ext>
            </p:extLst>
          </p:nvPr>
        </p:nvGraphicFramePr>
        <p:xfrm>
          <a:off x="642938" y="1301750"/>
          <a:ext cx="7783512" cy="512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10" name="Macro-Enabled Worksheet" r:id="rId4" imgW="9382257" imgH="6172200" progId="Excel.SheetMacroEnabled.12">
                  <p:link updateAutomatic="1"/>
                </p:oleObj>
              </mc:Choice>
              <mc:Fallback>
                <p:oleObj name="Macro-Enabled Worksheet" r:id="rId4" imgW="9382257" imgH="617220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2938" y="1301750"/>
                        <a:ext cx="7783512" cy="5121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096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9FCE5C7B-A779-49B2-AB5B-D6F76241E6DD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22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0965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5195621"/>
              </p:ext>
            </p:extLst>
          </p:nvPr>
        </p:nvGraphicFramePr>
        <p:xfrm>
          <a:off x="714375" y="1301750"/>
          <a:ext cx="7785100" cy="512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56" name="Macro-Enabled Worksheet" r:id="rId4" imgW="9382257" imgH="6172200" progId="Excel.SheetMacroEnabled.12">
                  <p:link updateAutomatic="1"/>
                </p:oleObj>
              </mc:Choice>
              <mc:Fallback>
                <p:oleObj name="Macro-Enabled Worksheet" r:id="rId4" imgW="9382257" imgH="617220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14375" y="1301750"/>
                        <a:ext cx="7785100" cy="5121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198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ED42C264-D0C8-4D8D-BF66-67D20ADCA1BB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23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1989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1960848"/>
              </p:ext>
            </p:extLst>
          </p:nvPr>
        </p:nvGraphicFramePr>
        <p:xfrm>
          <a:off x="1044575" y="1341438"/>
          <a:ext cx="7073900" cy="5110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77" name="Macro-Enabled Worksheet" r:id="rId4" imgW="3876678" imgH="2800440" progId="Excel.SheetMacroEnabled.12">
                  <p:link updateAutomatic="1"/>
                </p:oleObj>
              </mc:Choice>
              <mc:Fallback>
                <p:oleObj name="Macro-Enabled Worksheet" r:id="rId4" imgW="3876678" imgH="280044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44575" y="1341438"/>
                        <a:ext cx="7073900" cy="5110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403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10C6022C-2BC2-4DA6-86AB-EBDD509E9C28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24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4037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2340555"/>
              </p:ext>
            </p:extLst>
          </p:nvPr>
        </p:nvGraphicFramePr>
        <p:xfrm>
          <a:off x="1258888" y="1341438"/>
          <a:ext cx="6942137" cy="511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826" name="Macro-Enabled Worksheet" r:id="rId4" imgW="3867223" imgH="2847960" progId="Excel.SheetMacroEnabled.12">
                  <p:link updateAutomatic="1"/>
                </p:oleObj>
              </mc:Choice>
              <mc:Fallback>
                <p:oleObj name="Macro-Enabled Worksheet" r:id="rId4" imgW="3867223" imgH="284796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58888" y="1341438"/>
                        <a:ext cx="6942137" cy="5111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505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14E1E922-8F28-4784-A5E8-A5787D49AE90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25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5061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4809336"/>
              </p:ext>
            </p:extLst>
          </p:nvPr>
        </p:nvGraphicFramePr>
        <p:xfrm>
          <a:off x="1333500" y="1341438"/>
          <a:ext cx="6692900" cy="507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849" name="Macro-Enabled Worksheet" r:id="rId4" imgW="3771866" imgH="2857410" progId="Excel.SheetMacroEnabled.12">
                  <p:link updateAutomatic="1"/>
                </p:oleObj>
              </mc:Choice>
              <mc:Fallback>
                <p:oleObj name="Macro-Enabled Worksheet" r:id="rId4" imgW="3771866" imgH="285741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33500" y="1341438"/>
                        <a:ext cx="6692900" cy="5070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608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BE09A01A-8BBB-4B85-BC3F-39091FA3EDA8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26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6085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7487627"/>
              </p:ext>
            </p:extLst>
          </p:nvPr>
        </p:nvGraphicFramePr>
        <p:xfrm>
          <a:off x="1189038" y="1433513"/>
          <a:ext cx="6910387" cy="504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871" name="Macro-Enabled Worksheet" r:id="rId4" imgW="3771866" imgH="2800440" progId="Excel.SheetMacroEnabled.12">
                  <p:link updateAutomatic="1"/>
                </p:oleObj>
              </mc:Choice>
              <mc:Fallback>
                <p:oleObj name="Macro-Enabled Worksheet" r:id="rId4" imgW="3771866" imgH="280044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89038" y="1433513"/>
                        <a:ext cx="6910387" cy="5041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71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C3F42810-2D28-4BB7-80B5-CD733839C81F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27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7108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981075"/>
            <a:ext cx="8229600" cy="792163"/>
          </a:xfrm>
        </p:spPr>
        <p:txBody>
          <a:bodyPr/>
          <a:lstStyle/>
          <a:p>
            <a:pPr indent="0" algn="ctr" eaLnBrk="1" hangingPunct="1"/>
            <a:r>
              <a:rPr lang="fr-BE" sz="2100" dirty="0" smtClean="0"/>
              <a:t>EU-28 Exports (1/2)</a:t>
            </a:r>
            <a:endParaRPr lang="en-GB" sz="2100" dirty="0" smtClean="0"/>
          </a:p>
        </p:txBody>
      </p:sp>
      <p:sp>
        <p:nvSpPr>
          <p:cNvPr id="47110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9619485"/>
              </p:ext>
            </p:extLst>
          </p:nvPr>
        </p:nvGraphicFramePr>
        <p:xfrm>
          <a:off x="1387475" y="1708150"/>
          <a:ext cx="6608763" cy="459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900" name="Macro-Enabled Worksheet" r:id="rId4" imgW="9105911" imgH="6324480" progId="Excel.SheetMacroEnabled.12">
                  <p:link updateAutomatic="1"/>
                </p:oleObj>
              </mc:Choice>
              <mc:Fallback>
                <p:oleObj name="Macro-Enabled Worksheet" r:id="rId4" imgW="9105911" imgH="632448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87475" y="1708150"/>
                        <a:ext cx="6608763" cy="4592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81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AFF9FAC7-F0DB-4B63-B964-F910CC3E78EF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28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052513"/>
            <a:ext cx="8229600" cy="792162"/>
          </a:xfrm>
        </p:spPr>
        <p:txBody>
          <a:bodyPr/>
          <a:lstStyle/>
          <a:p>
            <a:pPr indent="0" algn="ctr" eaLnBrk="1" hangingPunct="1"/>
            <a:r>
              <a:rPr lang="fr-BE" sz="2100" dirty="0" smtClean="0"/>
              <a:t>EU-28 Exports (2/2)</a:t>
            </a:r>
            <a:endParaRPr lang="en-GB" sz="2100" dirty="0" smtClean="0"/>
          </a:p>
        </p:txBody>
      </p:sp>
      <p:sp>
        <p:nvSpPr>
          <p:cNvPr id="48134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6591771"/>
              </p:ext>
            </p:extLst>
          </p:nvPr>
        </p:nvGraphicFramePr>
        <p:xfrm>
          <a:off x="1122363" y="1779588"/>
          <a:ext cx="6610350" cy="459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25" name="Macro-Enabled Worksheet" r:id="rId4" imgW="9105911" imgH="6324480" progId="Excel.SheetMacroEnabled.12">
                  <p:link updateAutomatic="1"/>
                </p:oleObj>
              </mc:Choice>
              <mc:Fallback>
                <p:oleObj name="Macro-Enabled Worksheet" r:id="rId4" imgW="9105911" imgH="632448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22363" y="1779588"/>
                        <a:ext cx="6610350" cy="4597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915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3A17ABBB-5256-43B8-A4A4-FEC5975D2185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29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9157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6323496"/>
              </p:ext>
            </p:extLst>
          </p:nvPr>
        </p:nvGraphicFramePr>
        <p:xfrm>
          <a:off x="1397000" y="1403350"/>
          <a:ext cx="6632575" cy="498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947" name="Macro-Enabled Worksheet" r:id="rId4" imgW="3876678" imgH="2914650" progId="Excel.SheetMacroEnabled.12">
                  <p:link updateAutomatic="1"/>
                </p:oleObj>
              </mc:Choice>
              <mc:Fallback>
                <p:oleObj name="Macro-Enabled Worksheet" r:id="rId4" imgW="3876678" imgH="291465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97000" y="1403350"/>
                        <a:ext cx="6632575" cy="4987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8881B68A-6B44-4F03-8BA8-8F5CCAECFD29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2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4063982"/>
              </p:ext>
            </p:extLst>
          </p:nvPr>
        </p:nvGraphicFramePr>
        <p:xfrm>
          <a:off x="2187575" y="1352550"/>
          <a:ext cx="5133975" cy="529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59" name="Worksheet" r:id="rId4" imgW="8544035" imgH="8820090" progId="Excel.Sheet.8">
                  <p:link updateAutomatic="1"/>
                </p:oleObj>
              </mc:Choice>
              <mc:Fallback>
                <p:oleObj name="Worksheet" r:id="rId4" imgW="8544035" imgH="8820090" progId="Excel.Sheet.8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87575" y="1352550"/>
                        <a:ext cx="5133975" cy="5299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76304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0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978A7A45-83BF-4F1E-85B8-473992717311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30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05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6532102"/>
              </p:ext>
            </p:extLst>
          </p:nvPr>
        </p:nvGraphicFramePr>
        <p:xfrm>
          <a:off x="1327150" y="1323975"/>
          <a:ext cx="6634163" cy="509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94" name="Macro-Enabled Worksheet" r:id="rId4" imgW="3867223" imgH="2971890" progId="Excel.SheetMacroEnabled.12">
                  <p:link updateAutomatic="1"/>
                </p:oleObj>
              </mc:Choice>
              <mc:Fallback>
                <p:oleObj name="Macro-Enabled Worksheet" r:id="rId4" imgW="3867223" imgH="297189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27150" y="1323975"/>
                        <a:ext cx="6634163" cy="5097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22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CAC12D25-1559-4C39-9D4D-5A4A3A2B6CCB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31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2229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0173468"/>
              </p:ext>
            </p:extLst>
          </p:nvPr>
        </p:nvGraphicFramePr>
        <p:xfrm>
          <a:off x="1325563" y="1331913"/>
          <a:ext cx="6637337" cy="523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018" name="Macro-Enabled Worksheet" r:id="rId4" imgW="3771866" imgH="2971890" progId="Excel.SheetMacroEnabled.12">
                  <p:link updateAutomatic="1"/>
                </p:oleObj>
              </mc:Choice>
              <mc:Fallback>
                <p:oleObj name="Macro-Enabled Worksheet" r:id="rId4" imgW="3771866" imgH="297189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25563" y="1331913"/>
                        <a:ext cx="6637337" cy="523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325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44732B4A-5312-489B-B553-EADA45DC3ECB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32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3253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3886002"/>
              </p:ext>
            </p:extLst>
          </p:nvPr>
        </p:nvGraphicFramePr>
        <p:xfrm>
          <a:off x="1254125" y="1401763"/>
          <a:ext cx="6635750" cy="509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43" name="Macro-Enabled Worksheet" r:id="rId4" imgW="3771866" imgH="2895480" progId="Excel.SheetMacroEnabled.12">
                  <p:link updateAutomatic="1"/>
                </p:oleObj>
              </mc:Choice>
              <mc:Fallback>
                <p:oleObj name="Macro-Enabled Worksheet" r:id="rId4" imgW="3771866" imgH="289548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54125" y="1401763"/>
                        <a:ext cx="6635750" cy="5092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42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8F3A8C93-085F-4514-B3EB-490BAD80699C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33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052736"/>
            <a:ext cx="7653536" cy="635000"/>
          </a:xfrm>
          <a:noFill/>
        </p:spPr>
        <p:txBody>
          <a:bodyPr/>
          <a:lstStyle/>
          <a:p>
            <a:pPr indent="0" algn="ctr" eaLnBrk="1" hangingPunct="1"/>
            <a:r>
              <a:rPr lang="fr-BE" sz="1800" i="1" dirty="0" smtClean="0"/>
              <a:t>Main </a:t>
            </a:r>
            <a:r>
              <a:rPr lang="fr-BE" sz="1800" i="1" dirty="0" err="1" smtClean="0"/>
              <a:t>Dairy</a:t>
            </a:r>
            <a:r>
              <a:rPr lang="fr-BE" sz="1800" i="1" dirty="0" smtClean="0"/>
              <a:t> </a:t>
            </a:r>
            <a:r>
              <a:rPr lang="fr-BE" sz="1800" i="1" dirty="0" err="1" smtClean="0"/>
              <a:t>Importers</a:t>
            </a:r>
            <a:r>
              <a:rPr lang="fr-BE" sz="1800" dirty="0" smtClean="0"/>
              <a:t>  </a:t>
            </a:r>
            <a:r>
              <a:rPr lang="fr-BE" sz="2000" dirty="0" smtClean="0"/>
              <a:t>(Butter + </a:t>
            </a:r>
            <a:r>
              <a:rPr lang="fr-BE" sz="2000" dirty="0" err="1" smtClean="0"/>
              <a:t>Butteroil</a:t>
            </a:r>
            <a:r>
              <a:rPr lang="fr-BE" sz="2000" dirty="0" smtClean="0"/>
              <a:t> </a:t>
            </a:r>
            <a:r>
              <a:rPr lang="fr-BE" sz="1400" b="0" dirty="0" smtClean="0"/>
              <a:t>1/2</a:t>
            </a:r>
            <a:r>
              <a:rPr lang="fr-BE" sz="2000" dirty="0" smtClean="0"/>
              <a:t>)</a:t>
            </a:r>
            <a:endParaRPr lang="en-GB" sz="2000" dirty="0" smtClean="0"/>
          </a:p>
        </p:txBody>
      </p:sp>
      <p:sp>
        <p:nvSpPr>
          <p:cNvPr id="54279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092120"/>
              </p:ext>
            </p:extLst>
          </p:nvPr>
        </p:nvGraphicFramePr>
        <p:xfrm>
          <a:off x="1568450" y="1557338"/>
          <a:ext cx="6581775" cy="5167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070" name="Worksheet" r:id="rId4" imgW="8982190" imgH="7058070" progId="Excel.Sheet.12">
                  <p:link updateAutomatic="1"/>
                </p:oleObj>
              </mc:Choice>
              <mc:Fallback>
                <p:oleObj name="Worksheet" r:id="rId4" imgW="8982190" imgH="705807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68450" y="1557338"/>
                        <a:ext cx="6581775" cy="5167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42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8F3A8C93-085F-4514-B3EB-490BAD80699C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34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1124744"/>
            <a:ext cx="7509520" cy="562992"/>
          </a:xfrm>
          <a:noFill/>
        </p:spPr>
        <p:txBody>
          <a:bodyPr/>
          <a:lstStyle/>
          <a:p>
            <a:pPr indent="0" algn="ctr" eaLnBrk="1" hangingPunct="1"/>
            <a:r>
              <a:rPr lang="fr-BE" sz="1600" i="1" dirty="0" smtClean="0"/>
              <a:t>Main </a:t>
            </a:r>
            <a:r>
              <a:rPr lang="fr-BE" sz="1600" i="1" dirty="0" err="1" smtClean="0"/>
              <a:t>Dairy</a:t>
            </a:r>
            <a:r>
              <a:rPr lang="fr-BE" sz="1600" i="1" dirty="0" smtClean="0"/>
              <a:t> </a:t>
            </a:r>
            <a:r>
              <a:rPr lang="fr-BE" sz="1600" i="1" dirty="0" err="1" smtClean="0"/>
              <a:t>Importers</a:t>
            </a:r>
            <a:r>
              <a:rPr lang="fr-BE" sz="2000" dirty="0" smtClean="0"/>
              <a:t>  (Butter + </a:t>
            </a:r>
            <a:r>
              <a:rPr lang="fr-BE" sz="2000" dirty="0" err="1" smtClean="0"/>
              <a:t>Butteroil</a:t>
            </a:r>
            <a:r>
              <a:rPr lang="fr-BE" sz="2000" dirty="0" smtClean="0"/>
              <a:t> </a:t>
            </a:r>
            <a:r>
              <a:rPr lang="fr-BE" sz="1400" b="0" dirty="0"/>
              <a:t>2</a:t>
            </a:r>
            <a:r>
              <a:rPr lang="fr-BE" sz="1400" b="0" dirty="0" smtClean="0"/>
              <a:t>/2</a:t>
            </a:r>
            <a:r>
              <a:rPr lang="fr-BE" sz="2000" dirty="0" smtClean="0"/>
              <a:t>)</a:t>
            </a:r>
            <a:endParaRPr lang="en-GB" sz="2000" dirty="0" smtClean="0"/>
          </a:p>
        </p:txBody>
      </p:sp>
      <p:sp>
        <p:nvSpPr>
          <p:cNvPr id="54279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2205305"/>
              </p:ext>
            </p:extLst>
          </p:nvPr>
        </p:nvGraphicFramePr>
        <p:xfrm>
          <a:off x="1720850" y="1700213"/>
          <a:ext cx="6334125" cy="497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15" name="Worksheet" r:id="rId4" imgW="8982190" imgH="7058070" progId="Excel.Sheet.12">
                  <p:link updateAutomatic="1"/>
                </p:oleObj>
              </mc:Choice>
              <mc:Fallback>
                <p:oleObj name="Worksheet" r:id="rId4" imgW="8982190" imgH="705807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20850" y="1700213"/>
                        <a:ext cx="6334125" cy="4975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759176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52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FF2B5445-D73C-4EE7-BA01-8CE73E24D8EB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35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96752"/>
            <a:ext cx="8229600" cy="358775"/>
          </a:xfrm>
          <a:noFill/>
        </p:spPr>
        <p:txBody>
          <a:bodyPr/>
          <a:lstStyle/>
          <a:p>
            <a:pPr indent="0" algn="ctr" eaLnBrk="1" hangingPunct="1"/>
            <a:r>
              <a:rPr lang="fr-BE" sz="1900" i="1" dirty="0" smtClean="0"/>
              <a:t>Main </a:t>
            </a:r>
            <a:r>
              <a:rPr lang="fr-BE" sz="1900" i="1" dirty="0" err="1" smtClean="0"/>
              <a:t>Dairy</a:t>
            </a:r>
            <a:r>
              <a:rPr lang="fr-BE" sz="1900" i="1" dirty="0" smtClean="0"/>
              <a:t> </a:t>
            </a:r>
            <a:r>
              <a:rPr lang="fr-BE" sz="1900" i="1" dirty="0" err="1" smtClean="0"/>
              <a:t>Importers</a:t>
            </a:r>
            <a:r>
              <a:rPr lang="fr-BE" sz="2600" dirty="0" smtClean="0"/>
              <a:t>  </a:t>
            </a:r>
            <a:r>
              <a:rPr lang="fr-BE" sz="2000" dirty="0" smtClean="0"/>
              <a:t>(S.M.P. - 1/2)</a:t>
            </a:r>
            <a:endParaRPr lang="en-GB" sz="2000" dirty="0" smtClean="0"/>
          </a:p>
        </p:txBody>
      </p:sp>
      <p:sp>
        <p:nvSpPr>
          <p:cNvPr id="55303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0436787"/>
              </p:ext>
            </p:extLst>
          </p:nvPr>
        </p:nvGraphicFramePr>
        <p:xfrm>
          <a:off x="1489075" y="1628775"/>
          <a:ext cx="6303963" cy="510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091" name="Worksheet" r:id="rId4" imgW="8953556" imgH="7248420" progId="Excel.Sheet.12">
                  <p:link updateAutomatic="1"/>
                </p:oleObj>
              </mc:Choice>
              <mc:Fallback>
                <p:oleObj name="Worksheet" r:id="rId4" imgW="8953556" imgH="724842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89075" y="1628775"/>
                        <a:ext cx="6303963" cy="5106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52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FF2B5445-D73C-4EE7-BA01-8CE73E24D8EB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36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96752"/>
            <a:ext cx="8229600" cy="358775"/>
          </a:xfrm>
          <a:noFill/>
        </p:spPr>
        <p:txBody>
          <a:bodyPr/>
          <a:lstStyle/>
          <a:p>
            <a:pPr indent="0" algn="ctr" eaLnBrk="1" hangingPunct="1"/>
            <a:r>
              <a:rPr lang="fr-BE" sz="1900" i="1" dirty="0" smtClean="0"/>
              <a:t>Main </a:t>
            </a:r>
            <a:r>
              <a:rPr lang="fr-BE" sz="1900" i="1" dirty="0" err="1" smtClean="0"/>
              <a:t>Dairy</a:t>
            </a:r>
            <a:r>
              <a:rPr lang="fr-BE" sz="1900" i="1" dirty="0" smtClean="0"/>
              <a:t> </a:t>
            </a:r>
            <a:r>
              <a:rPr lang="fr-BE" sz="1900" i="1" dirty="0" err="1" smtClean="0"/>
              <a:t>Importers</a:t>
            </a:r>
            <a:r>
              <a:rPr lang="fr-BE" sz="2600" dirty="0" smtClean="0"/>
              <a:t>  </a:t>
            </a:r>
            <a:r>
              <a:rPr lang="fr-BE" sz="2000" dirty="0" smtClean="0"/>
              <a:t>(S.M.P. – 2/2)</a:t>
            </a:r>
            <a:endParaRPr lang="en-GB" sz="2000" dirty="0" smtClean="0"/>
          </a:p>
        </p:txBody>
      </p:sp>
      <p:sp>
        <p:nvSpPr>
          <p:cNvPr id="55303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5665331"/>
              </p:ext>
            </p:extLst>
          </p:nvPr>
        </p:nvGraphicFramePr>
        <p:xfrm>
          <a:off x="1563688" y="1628775"/>
          <a:ext cx="6457950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088" name="Worksheet" r:id="rId4" imgW="8953556" imgH="6867450" progId="Excel.Sheet.12">
                  <p:link updateAutomatic="1"/>
                </p:oleObj>
              </mc:Choice>
              <mc:Fallback>
                <p:oleObj name="Worksheet" r:id="rId4" imgW="8953556" imgH="686745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63688" y="1628775"/>
                        <a:ext cx="6457950" cy="495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217545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63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FA03D4B0-39CB-448D-AC2E-13963650CA0B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37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24744"/>
            <a:ext cx="8229600" cy="503237"/>
          </a:xfrm>
          <a:noFill/>
        </p:spPr>
        <p:txBody>
          <a:bodyPr/>
          <a:lstStyle/>
          <a:p>
            <a:pPr indent="0" algn="ctr" eaLnBrk="1" hangingPunct="1"/>
            <a:r>
              <a:rPr lang="fr-BE" sz="1900" i="1" dirty="0" smtClean="0"/>
              <a:t>Main </a:t>
            </a:r>
            <a:r>
              <a:rPr lang="fr-BE" sz="1900" i="1" dirty="0" err="1" smtClean="0"/>
              <a:t>Dairy</a:t>
            </a:r>
            <a:r>
              <a:rPr lang="fr-BE" sz="1900" i="1" dirty="0" smtClean="0"/>
              <a:t> </a:t>
            </a:r>
            <a:r>
              <a:rPr lang="fr-BE" sz="1900" i="1" dirty="0" err="1" smtClean="0"/>
              <a:t>Importers</a:t>
            </a:r>
            <a:r>
              <a:rPr lang="fr-BE" sz="2600" dirty="0" smtClean="0"/>
              <a:t>  </a:t>
            </a:r>
            <a:r>
              <a:rPr lang="fr-BE" sz="2000" dirty="0" smtClean="0"/>
              <a:t>(W.M.P. </a:t>
            </a:r>
            <a:r>
              <a:rPr lang="fr-BE" sz="1400" dirty="0" smtClean="0"/>
              <a:t>1/2</a:t>
            </a:r>
            <a:r>
              <a:rPr lang="fr-BE" sz="2000" dirty="0" smtClean="0"/>
              <a:t>)</a:t>
            </a:r>
            <a:endParaRPr lang="en-GB" sz="2000" dirty="0" smtClean="0"/>
          </a:p>
        </p:txBody>
      </p:sp>
      <p:sp>
        <p:nvSpPr>
          <p:cNvPr id="56325" name="Text Box 4"/>
          <p:cNvSpPr txBox="1">
            <a:spLocks noChangeArrowheads="1"/>
          </p:cNvSpPr>
          <p:nvPr/>
        </p:nvSpPr>
        <p:spPr bwMode="auto">
          <a:xfrm>
            <a:off x="2916238" y="3357563"/>
            <a:ext cx="11525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sz="10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6327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9490358"/>
              </p:ext>
            </p:extLst>
          </p:nvPr>
        </p:nvGraphicFramePr>
        <p:xfrm>
          <a:off x="1703388" y="1700213"/>
          <a:ext cx="6238875" cy="502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116" name="Worksheet" r:id="rId4" imgW="8991645" imgH="7248420" progId="Excel.Sheet.12">
                  <p:link updateAutomatic="1"/>
                </p:oleObj>
              </mc:Choice>
              <mc:Fallback>
                <p:oleObj name="Worksheet" r:id="rId4" imgW="8991645" imgH="724842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03388" y="1700213"/>
                        <a:ext cx="6238875" cy="5026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63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FA03D4B0-39CB-448D-AC2E-13963650CA0B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38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96752"/>
            <a:ext cx="8229600" cy="503237"/>
          </a:xfrm>
          <a:noFill/>
        </p:spPr>
        <p:txBody>
          <a:bodyPr/>
          <a:lstStyle/>
          <a:p>
            <a:pPr indent="0" algn="ctr" eaLnBrk="1" hangingPunct="1"/>
            <a:r>
              <a:rPr lang="fr-BE" sz="1900" i="1" dirty="0" smtClean="0"/>
              <a:t>Main </a:t>
            </a:r>
            <a:r>
              <a:rPr lang="fr-BE" sz="1900" i="1" dirty="0" err="1" smtClean="0"/>
              <a:t>Dairy</a:t>
            </a:r>
            <a:r>
              <a:rPr lang="fr-BE" sz="1900" i="1" dirty="0" smtClean="0"/>
              <a:t> </a:t>
            </a:r>
            <a:r>
              <a:rPr lang="fr-BE" sz="1900" i="1" dirty="0" err="1" smtClean="0"/>
              <a:t>Importers</a:t>
            </a:r>
            <a:r>
              <a:rPr lang="fr-BE" sz="2600" dirty="0" smtClean="0"/>
              <a:t>  </a:t>
            </a:r>
            <a:r>
              <a:rPr lang="fr-BE" sz="2000" dirty="0" smtClean="0"/>
              <a:t>(W.M.P. </a:t>
            </a:r>
            <a:r>
              <a:rPr lang="fr-BE" sz="1400" dirty="0"/>
              <a:t>2</a:t>
            </a:r>
            <a:r>
              <a:rPr lang="fr-BE" sz="1400" dirty="0" smtClean="0"/>
              <a:t>/2</a:t>
            </a:r>
            <a:r>
              <a:rPr lang="fr-BE" sz="2000" dirty="0" smtClean="0"/>
              <a:t>)</a:t>
            </a:r>
            <a:endParaRPr lang="en-GB" sz="2000" dirty="0" smtClean="0"/>
          </a:p>
        </p:txBody>
      </p:sp>
      <p:sp>
        <p:nvSpPr>
          <p:cNvPr id="56325" name="Text Box 4"/>
          <p:cNvSpPr txBox="1">
            <a:spLocks noChangeArrowheads="1"/>
          </p:cNvSpPr>
          <p:nvPr/>
        </p:nvSpPr>
        <p:spPr bwMode="auto">
          <a:xfrm>
            <a:off x="2916238" y="3357563"/>
            <a:ext cx="11525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sz="10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6327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383082"/>
              </p:ext>
            </p:extLst>
          </p:nvPr>
        </p:nvGraphicFramePr>
        <p:xfrm>
          <a:off x="1633538" y="1773238"/>
          <a:ext cx="6380162" cy="487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36" name="Worksheet" r:id="rId4" imgW="8991645" imgH="6867450" progId="Excel.Sheet.12">
                  <p:link updateAutomatic="1"/>
                </p:oleObj>
              </mc:Choice>
              <mc:Fallback>
                <p:oleObj name="Worksheet" r:id="rId4" imgW="8991645" imgH="686745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33538" y="1773238"/>
                        <a:ext cx="6380162" cy="4870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028722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73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2BD633E0-D211-4E15-B986-E64318A3301B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39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052736"/>
            <a:ext cx="8229600" cy="635000"/>
          </a:xfrm>
          <a:noFill/>
        </p:spPr>
        <p:txBody>
          <a:bodyPr/>
          <a:lstStyle/>
          <a:p>
            <a:pPr indent="0" algn="ctr" eaLnBrk="1" hangingPunct="1"/>
            <a:r>
              <a:rPr lang="fr-BE" sz="1900" i="1" dirty="0" smtClean="0"/>
              <a:t>Main </a:t>
            </a:r>
            <a:r>
              <a:rPr lang="fr-BE" sz="1900" i="1" dirty="0" err="1" smtClean="0"/>
              <a:t>Dairy</a:t>
            </a:r>
            <a:r>
              <a:rPr lang="fr-BE" sz="1900" i="1" dirty="0" smtClean="0"/>
              <a:t> </a:t>
            </a:r>
            <a:r>
              <a:rPr lang="fr-BE" sz="1900" i="1" dirty="0" err="1" smtClean="0"/>
              <a:t>Importers</a:t>
            </a:r>
            <a:r>
              <a:rPr lang="fr-BE" sz="2600" dirty="0" smtClean="0"/>
              <a:t>  </a:t>
            </a:r>
            <a:r>
              <a:rPr lang="fr-BE" sz="2000" dirty="0" smtClean="0"/>
              <a:t>(</a:t>
            </a:r>
            <a:r>
              <a:rPr lang="fr-BE" sz="2000" dirty="0" err="1" smtClean="0"/>
              <a:t>Cheese</a:t>
            </a:r>
            <a:r>
              <a:rPr lang="fr-BE" sz="2000" dirty="0" smtClean="0"/>
              <a:t> </a:t>
            </a:r>
            <a:r>
              <a:rPr lang="fr-BE" sz="1600" dirty="0" smtClean="0"/>
              <a:t>– </a:t>
            </a:r>
            <a:r>
              <a:rPr lang="fr-BE" sz="1600" i="1" dirty="0" smtClean="0"/>
              <a:t>1/2</a:t>
            </a:r>
            <a:r>
              <a:rPr lang="fr-BE" sz="2000" dirty="0" smtClean="0"/>
              <a:t>)</a:t>
            </a:r>
            <a:endParaRPr lang="en-GB" sz="2000" dirty="0" smtClean="0"/>
          </a:p>
        </p:txBody>
      </p:sp>
      <p:sp>
        <p:nvSpPr>
          <p:cNvPr id="57350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9803663"/>
              </p:ext>
            </p:extLst>
          </p:nvPr>
        </p:nvGraphicFramePr>
        <p:xfrm>
          <a:off x="1492250" y="1628775"/>
          <a:ext cx="6519863" cy="5110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137" name="Worksheet" r:id="rId4" imgW="9248812" imgH="7248420" progId="Excel.Sheet.12">
                  <p:link updateAutomatic="1"/>
                </p:oleObj>
              </mc:Choice>
              <mc:Fallback>
                <p:oleObj name="Worksheet" r:id="rId4" imgW="9248812" imgH="724842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2250" y="1628775"/>
                        <a:ext cx="6519863" cy="5110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8881B68A-6B44-4F03-8BA8-8F5CCAECFD29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4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2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0496699"/>
              </p:ext>
            </p:extLst>
          </p:nvPr>
        </p:nvGraphicFramePr>
        <p:xfrm>
          <a:off x="2112963" y="1350963"/>
          <a:ext cx="5076825" cy="5240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83" name="Worksheet" r:id="rId4" imgW="8544035" imgH="8820090" progId="Excel.Sheet.8">
                  <p:link updateAutomatic="1"/>
                </p:oleObj>
              </mc:Choice>
              <mc:Fallback>
                <p:oleObj name="Worksheet" r:id="rId4" imgW="8544035" imgH="8820090" progId="Excel.Sheet.8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2963" y="1350963"/>
                        <a:ext cx="5076825" cy="5240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83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8D767FC9-16AC-47A0-89D4-85A22A1AA1D2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40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052736"/>
            <a:ext cx="8229600" cy="635000"/>
          </a:xfrm>
          <a:noFill/>
        </p:spPr>
        <p:txBody>
          <a:bodyPr/>
          <a:lstStyle/>
          <a:p>
            <a:pPr indent="0" algn="ctr" eaLnBrk="1" hangingPunct="1"/>
            <a:r>
              <a:rPr lang="fr-BE" sz="1900" i="1" dirty="0" smtClean="0"/>
              <a:t>Main </a:t>
            </a:r>
            <a:r>
              <a:rPr lang="fr-BE" sz="1900" i="1" dirty="0" err="1" smtClean="0"/>
              <a:t>Dairy</a:t>
            </a:r>
            <a:r>
              <a:rPr lang="fr-BE" sz="1900" i="1" dirty="0" smtClean="0"/>
              <a:t> </a:t>
            </a:r>
            <a:r>
              <a:rPr lang="fr-BE" sz="1900" i="1" dirty="0" err="1" smtClean="0"/>
              <a:t>Importers</a:t>
            </a:r>
            <a:r>
              <a:rPr lang="fr-BE" sz="2600" dirty="0" smtClean="0"/>
              <a:t>  </a:t>
            </a:r>
            <a:r>
              <a:rPr lang="fr-BE" sz="2000" dirty="0" smtClean="0"/>
              <a:t>(</a:t>
            </a:r>
            <a:r>
              <a:rPr lang="fr-BE" sz="2000" dirty="0" err="1" smtClean="0"/>
              <a:t>Cheese</a:t>
            </a:r>
            <a:r>
              <a:rPr lang="fr-BE" sz="2000" dirty="0" smtClean="0"/>
              <a:t> </a:t>
            </a:r>
            <a:r>
              <a:rPr lang="fr-BE" sz="1600" dirty="0" smtClean="0"/>
              <a:t>– </a:t>
            </a:r>
            <a:r>
              <a:rPr lang="fr-BE" sz="1600" i="1" dirty="0" smtClean="0"/>
              <a:t>2/2</a:t>
            </a:r>
            <a:r>
              <a:rPr lang="fr-BE" sz="2000" dirty="0" smtClean="0"/>
              <a:t>)</a:t>
            </a:r>
            <a:endParaRPr lang="en-GB" sz="2000" dirty="0" smtClean="0"/>
          </a:p>
        </p:txBody>
      </p:sp>
      <p:sp>
        <p:nvSpPr>
          <p:cNvPr id="58374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0567436"/>
              </p:ext>
            </p:extLst>
          </p:nvPr>
        </p:nvGraphicFramePr>
        <p:xfrm>
          <a:off x="1493838" y="1700213"/>
          <a:ext cx="6694487" cy="4970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161" name="Worksheet" r:id="rId4" imgW="9248812" imgH="6867450" progId="Excel.Sheet.12">
                  <p:link updateAutomatic="1"/>
                </p:oleObj>
              </mc:Choice>
              <mc:Fallback>
                <p:oleObj name="Worksheet" r:id="rId4" imgW="9248812" imgH="686745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3838" y="1700213"/>
                        <a:ext cx="6694487" cy="4970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04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345F823A-5DFF-43D9-8538-8825DE303517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41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0422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9500689"/>
              </p:ext>
            </p:extLst>
          </p:nvPr>
        </p:nvGraphicFramePr>
        <p:xfrm>
          <a:off x="966788" y="1338263"/>
          <a:ext cx="7496175" cy="5106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298" name="Worksheet" r:id="rId4" imgW="6315168" imgH="4305420" progId="Excel.Sheet.12">
                  <p:link updateAutomatic="1"/>
                </p:oleObj>
              </mc:Choice>
              <mc:Fallback>
                <p:oleObj name="Worksheet" r:id="rId4" imgW="6315168" imgH="430542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66788" y="1338263"/>
                        <a:ext cx="7496175" cy="5106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81745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144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B5FFF997-0DC3-434D-9590-B3F6600BE9D9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42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1444" name="Rectangle 8"/>
          <p:cNvSpPr>
            <a:spLocks noChangeArrowheads="1"/>
          </p:cNvSpPr>
          <p:nvPr/>
        </p:nvSpPr>
        <p:spPr bwMode="auto">
          <a:xfrm>
            <a:off x="3419872" y="6504441"/>
            <a:ext cx="4610100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GB" dirty="0">
                <a:solidFill>
                  <a:schemeClr val="tx1"/>
                </a:solidFill>
                <a:latin typeface="Arial" charset="0"/>
              </a:rPr>
              <a:t>Source: Dairy Australia</a:t>
            </a:r>
          </a:p>
        </p:txBody>
      </p:sp>
      <p:sp>
        <p:nvSpPr>
          <p:cNvPr id="61446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7131857"/>
              </p:ext>
            </p:extLst>
          </p:nvPr>
        </p:nvGraphicFramePr>
        <p:xfrm>
          <a:off x="900113" y="1374775"/>
          <a:ext cx="7343775" cy="504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37" name="Worksheet" r:id="rId4" imgW="5886467" imgH="4048110" progId="Excel.Sheet.12">
                  <p:link updateAutomatic="1"/>
                </p:oleObj>
              </mc:Choice>
              <mc:Fallback>
                <p:oleObj name="Worksheet" r:id="rId4" imgW="5886467" imgH="404811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00113" y="1374775"/>
                        <a:ext cx="7343775" cy="5048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246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9C81E144-02FA-40BB-BBB0-104DB5BD9828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43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2468" name="Rectangle 11"/>
          <p:cNvSpPr>
            <a:spLocks noChangeArrowheads="1"/>
          </p:cNvSpPr>
          <p:nvPr/>
        </p:nvSpPr>
        <p:spPr bwMode="auto">
          <a:xfrm>
            <a:off x="3131840" y="6309320"/>
            <a:ext cx="4610100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GB" dirty="0">
                <a:solidFill>
                  <a:schemeClr val="tx1"/>
                </a:solidFill>
                <a:latin typeface="Arial" charset="0"/>
              </a:rPr>
              <a:t>Source: DCANZ - Fonterra</a:t>
            </a:r>
          </a:p>
        </p:txBody>
      </p:sp>
      <p:sp>
        <p:nvSpPr>
          <p:cNvPr id="62470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1329017"/>
              </p:ext>
            </p:extLst>
          </p:nvPr>
        </p:nvGraphicFramePr>
        <p:xfrm>
          <a:off x="971550" y="1343025"/>
          <a:ext cx="7559675" cy="4964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61" name="Worksheet" r:id="rId4" imgW="5886540" imgH="3867060" progId="Excel.Sheet.12">
                  <p:link updateAutomatic="1"/>
                </p:oleObj>
              </mc:Choice>
              <mc:Fallback>
                <p:oleObj name="Worksheet" r:id="rId4" imgW="5886540" imgH="386706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71550" y="1343025"/>
                        <a:ext cx="7559675" cy="4964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451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3A4101A0-31F8-4D4B-A09A-F4D4326710AF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44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4517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6813915"/>
              </p:ext>
            </p:extLst>
          </p:nvPr>
        </p:nvGraphicFramePr>
        <p:xfrm>
          <a:off x="511175" y="1281113"/>
          <a:ext cx="7985125" cy="522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003" name="Macro-Enabled Worksheet" r:id="rId4" imgW="12982589" imgH="8505810" progId="Excel.SheetMacroEnabled.12">
                  <p:link updateAutomatic="1"/>
                </p:oleObj>
              </mc:Choice>
              <mc:Fallback>
                <p:oleObj name="Macro-Enabled Worksheet" r:id="rId4" imgW="12982589" imgH="850581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1175" y="1281113"/>
                        <a:ext cx="7985125" cy="522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dirty="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D2FB026D-84D4-4677-B6EF-C8CF8ECCA748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5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3924300" y="6453188"/>
            <a:ext cx="4176713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GB" sz="1400">
                <a:solidFill>
                  <a:schemeClr val="tx1"/>
                </a:solidFill>
                <a:latin typeface="Arial" charset="0"/>
              </a:rPr>
              <a:t>Source: MS’ communications to Eurostat</a:t>
            </a:r>
          </a:p>
        </p:txBody>
      </p:sp>
      <p:sp>
        <p:nvSpPr>
          <p:cNvPr id="18438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6849227"/>
              </p:ext>
            </p:extLst>
          </p:nvPr>
        </p:nvGraphicFramePr>
        <p:xfrm>
          <a:off x="879475" y="1354138"/>
          <a:ext cx="7321550" cy="5014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33" name="Macro-Enabled Worksheet" r:id="rId4" imgW="4981522" imgH="3409830" progId="Excel.SheetMacroEnabled.12">
                  <p:link updateAutomatic="1"/>
                </p:oleObj>
              </mc:Choice>
              <mc:Fallback>
                <p:oleObj name="Macro-Enabled Worksheet" r:id="rId4" imgW="4981522" imgH="340983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79475" y="1354138"/>
                        <a:ext cx="7321550" cy="5014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81B7E93C-E99E-4025-AEFD-D09DB18B7A60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6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1258888" y="6092825"/>
            <a:ext cx="5113337" cy="3603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0487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 November 2014</a:t>
            </a:r>
            <a:endParaRPr lang="en-GB" dirty="0"/>
          </a:p>
        </p:txBody>
      </p:sp>
      <p:pic>
        <p:nvPicPr>
          <p:cNvPr id="21281" name="Picture 8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40876"/>
            <a:ext cx="7631313" cy="4940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3A03BFCB-4A3A-450A-BD31-13CDDD8D95EC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7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5724525" y="6308725"/>
            <a:ext cx="3313113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GB" sz="900" b="1" dirty="0">
                <a:solidFill>
                  <a:schemeClr val="tx1"/>
                </a:solidFill>
                <a:latin typeface="Arial" charset="0"/>
              </a:rPr>
              <a:t>Source: MS’ communications under Reg. 479//2010</a:t>
            </a:r>
          </a:p>
        </p:txBody>
      </p:sp>
      <p:sp>
        <p:nvSpPr>
          <p:cNvPr id="21509" name="Text Box 7"/>
          <p:cNvSpPr txBox="1">
            <a:spLocks noChangeArrowheads="1"/>
          </p:cNvSpPr>
          <p:nvPr/>
        </p:nvSpPr>
        <p:spPr bwMode="auto">
          <a:xfrm>
            <a:off x="207988" y="6151675"/>
            <a:ext cx="63373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800" dirty="0">
                <a:solidFill>
                  <a:schemeClr val="tx1"/>
                </a:solidFill>
                <a:latin typeface="Arial" charset="0"/>
              </a:rPr>
              <a:t>NB: The above national price averages are of mixed nature, some relate to standardised milk, others to milk with real fat and protein content, pending harmonisation under reg. 479/2010</a:t>
            </a:r>
          </a:p>
        </p:txBody>
      </p:sp>
      <p:sp>
        <p:nvSpPr>
          <p:cNvPr id="21512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5078717"/>
              </p:ext>
            </p:extLst>
          </p:nvPr>
        </p:nvGraphicFramePr>
        <p:xfrm>
          <a:off x="969962" y="1340768"/>
          <a:ext cx="7384915" cy="4781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07" name="Macro-Enabled Worksheet" r:id="rId4" imgW="8458132" imgH="5476950" progId="Excel.SheetMacroEnabled.12">
                  <p:link updateAutomatic="1"/>
                </p:oleObj>
              </mc:Choice>
              <mc:Fallback>
                <p:oleObj name="Macro-Enabled Worksheet" r:id="rId4" imgW="8458132" imgH="547695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69962" y="1340768"/>
                        <a:ext cx="7384915" cy="47813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0" name="Text Box 9"/>
          <p:cNvSpPr txBox="1">
            <a:spLocks noChangeArrowheads="1"/>
          </p:cNvSpPr>
          <p:nvPr/>
        </p:nvSpPr>
        <p:spPr bwMode="auto">
          <a:xfrm>
            <a:off x="611560" y="5879396"/>
            <a:ext cx="7343775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GB" sz="900" b="1" i="1" dirty="0" smtClean="0">
                <a:solidFill>
                  <a:schemeClr val="tx1"/>
                </a:solidFill>
                <a:latin typeface="Century Gothic" pitchFamily="34" charset="0"/>
              </a:rPr>
              <a:t>Estimates  for CZ</a:t>
            </a:r>
            <a:endParaRPr lang="en-GB" sz="900" b="1" i="1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 November 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BBA8E5-1228-46F5-A73D-6F5F3F5C54AE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21854"/>
            <a:ext cx="4419600" cy="474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12776"/>
            <a:ext cx="4438650" cy="474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131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chemeClr val="tx1"/>
                </a:solidFill>
                <a:latin typeface="Arial" charset="0"/>
              </a:rPr>
              <a:t>20 November 2014</a:t>
            </a:r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66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78AF5AB8-1FD7-4F45-ABA9-B847571CB64F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/>
              <a:t>9</a:t>
            </a:fld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6629" name="Rectangle 464"/>
          <p:cNvSpPr>
            <a:spLocks noChangeArrowheads="1"/>
          </p:cNvSpPr>
          <p:nvPr/>
        </p:nvSpPr>
        <p:spPr bwMode="auto">
          <a:xfrm>
            <a:off x="-10620" y="6392638"/>
            <a:ext cx="6913562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/>
            <a:r>
              <a:rPr lang="en-GB" dirty="0">
                <a:solidFill>
                  <a:schemeClr val="tx1"/>
                </a:solidFill>
                <a:latin typeface="Arial" charset="0"/>
              </a:rPr>
              <a:t>Source: MS’ communications under </a:t>
            </a:r>
            <a:r>
              <a:rPr lang="en-GB" dirty="0" err="1">
                <a:solidFill>
                  <a:schemeClr val="tx1"/>
                </a:solidFill>
                <a:latin typeface="Arial" charset="0"/>
              </a:rPr>
              <a:t>Regs</a:t>
            </a:r>
            <a:r>
              <a:rPr lang="en-GB" dirty="0">
                <a:solidFill>
                  <a:schemeClr val="tx1"/>
                </a:solidFill>
                <a:latin typeface="Arial" charset="0"/>
              </a:rPr>
              <a:t>. 562/2005 and 479/2010</a:t>
            </a:r>
          </a:p>
        </p:txBody>
      </p:sp>
      <p:sp>
        <p:nvSpPr>
          <p:cNvPr id="26630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en-GB" smtClean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427635"/>
              </p:ext>
            </p:extLst>
          </p:nvPr>
        </p:nvGraphicFramePr>
        <p:xfrm>
          <a:off x="941388" y="1268413"/>
          <a:ext cx="7013575" cy="512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26" name="Macro-Enabled Worksheet" r:id="rId4" imgW="4876710" imgH="3562380" progId="Excel.SheetMacroEnabled.12">
                  <p:link updateAutomatic="1"/>
                </p:oleObj>
              </mc:Choice>
              <mc:Fallback>
                <p:oleObj name="Macro-Enabled Worksheet" r:id="rId4" imgW="4876710" imgH="3562380" progId="Excel.SheetMacroEnabled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41388" y="1268413"/>
                        <a:ext cx="7013575" cy="5124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DG COMM_Powerpoint_Template-EN</Template>
  <TotalTime>17</TotalTime>
  <Words>1046</Words>
  <Application>Microsoft Office PowerPoint</Application>
  <PresentationFormat>On-screen Show (4:3)</PresentationFormat>
  <Paragraphs>195</Paragraphs>
  <Slides>44</Slides>
  <Notes>44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41</vt:i4>
      </vt:variant>
      <vt:variant>
        <vt:lpstr>Slide Titles</vt:lpstr>
      </vt:variant>
      <vt:variant>
        <vt:i4>44</vt:i4>
      </vt:variant>
    </vt:vector>
  </HeadingPairs>
  <TitlesOfParts>
    <vt:vector size="86" baseType="lpstr">
      <vt:lpstr>Slide_Master</vt:lpstr>
      <vt:lpstr>\\net1.cec.eu.int\AGRI\C\3\3.11.01.13 MILK\MILK.GEN\MILK MARKET OBSERVATORY\MMO Web Site\Excel_files\12. PRO\EU.Milk\01_MONTHLY NEW-CRONOS.xlsm!EU Dair Chart!R4C1:R36C16</vt:lpstr>
      <vt:lpstr>\\net1.cec.eu.int\AGRI\C\3\3.11.01.13 MILK\MILK.GEN\MILK MARKET OBSERVATORY\MMO Web Site\Excel_files\12. PRO\EU.Milk\02_map_EU_color_deliveries_year_new_%.xls!map!Print_Area</vt:lpstr>
      <vt:lpstr>\\net1.cec.eu.int\AGRI\C\3\3.11.01.13 MILK\MILK.GEN\MILK MARKET OBSERVATORY\MMO Web Site\Excel_files\12. PRO\EU.Milk\03_map_EU_color_deliveries_gatt_%_new.xls!map!Print_Area</vt:lpstr>
      <vt:lpstr>\\net1.cec.eu.int\AGRI\C\3\3.11.01.13 MILK\MILK.GEN\MILK MARKET OBSERVATORY\MMO Web Site\Excel_files\12. PRO\EU.Milk\01_MONTHLY NEW-CRONOS.xlsm!Milk p01!R28C2:R48C10</vt:lpstr>
      <vt:lpstr>\\net1.cec.eu.int\AGRI\C\3\3.11.01.13 MILK\MILK.GEN\MILK MARKET OBSERVATORY\MMO Web Site\Excel_files\11. PRI\EU.Milk\04-Monthly farmgate raw milk price_per_MS.xlsm!Milk Price![04-Monthly farmgate raw milk price_per_MS.xlsm]Milk Price Chart 4</vt:lpstr>
      <vt:lpstr>\\net1.cec.eu.int\AGRI\C\3\3.11.01.13 MILK\MILK.GEN\MILK MARKET OBSERVATORY\MMO Web Site\Excel_files\11. PRI\EU.Dair\01-Monthly Prices of Dairy products.xlsm!Graph EU![01-Monthly Prices of Dairy products.xlsm]Graph EU Chart 1-1</vt:lpstr>
      <vt:lpstr>\\net1.cec.eu.int\AGRI\c\3\3.11.01.13 MILK\MILK.GEN\MILK MARKET OBSERVATORY\MMO Web Site\Excel_files\11. PRI\EU.Dair\03-SMP-BUT per MS.xlsm!SMP Pric![03-SMP-BUT per MS.xlsm]SMP Pric Chart 2</vt:lpstr>
      <vt:lpstr>\\net1.cec.eu.int\AGRI\C\3\3.11.01.13 MILK\MILK.GEN\MILK MARKET OBSERVATORY\MMO Web Site\Excel_files\11. PRI\EU.Dair\01-Monthly Prices of Dairy products.xlsm!Graph EU![01-Monthly Prices of Dairy products.xlsm]Graph EU Chart 3-1</vt:lpstr>
      <vt:lpstr>\\net1.cec.eu.int\AGRI\C\3\3.11.01.13 MILK\MILK.GEN\MILK MARKET OBSERVATORY\MMO Web Site\Excel_files\11. PRI\EU.Dair\03-SMP-BUT per MS.xlsm!But Pric![03-SMP-BUT per MS.xlsm]But Pric Chart 2</vt:lpstr>
      <vt:lpstr>\\net1.cec.eu.int\AGRI\C\3\3.11.01.13 MILK\MILK.GEN\MILK MARKET OBSERVATORY\MMO Web Site\Excel_files\11. PRI\EU.Dair\01-Monthly Prices of Dairy products.xlsm!Graph![01-Monthly Prices of Dairy products.xlsm]Graph Chart 1038</vt:lpstr>
      <vt:lpstr>\\net1.cec.eu.int\AGRI\C\3\3.11.01.13 MILK\MILK.GEN\MILK MARKET OBSERVATORY\MMO Web Site\Excel_files\11. PRI\EU.Dair\01-Monthly Prices of Dairy products.xlsm!Graph4![01-Monthly Prices of Dairy products.xlsm]Graph4 Chart 1</vt:lpstr>
      <vt:lpstr>\\net1.cec.eu.int\AGRI\C\3\3.11.01.13 MILK\MILK.GEN\MILK MARKET OBSERVATORY\MMO Web Site\Excel_files\11. PRI\EU.Dair\01-Monthly Prices of Dairy products.xlsm!Graph EU![01-Monthly Prices of Dairy products.xlsm]Graph EU Chart 16-1</vt:lpstr>
      <vt:lpstr>\\net1.cec.eu.int\AGRI\C\3\3.11.01.13 MILK\MILK.GEN\MILK MARKET OBSERVATORY\MMO Web Site\Excel_files\11. PRI\EU.Dair\01-Monthly Prices of Dairy products.xlsm!Graph EU![01-Monthly Prices of Dairy products.xlsm]Graph EU Chart 17</vt:lpstr>
      <vt:lpstr>\\net1.cec.eu.int\AGRI\C\3\3.11.01.13 MILK\MILK.GEN\MILK MARKET OBSERVATORY\MMO Web Site\Excel_files\11. PRI\EU.Dair\01-Monthly Prices of Dairy products.xlsm!Graph EU![01-Monthly Prices of Dairy products.xlsm]Graph EU Chart 18-1</vt:lpstr>
      <vt:lpstr>\\net1.cec.eu.int\AGRI\C\3\3.11.01.13 MILK\MILK.GEN\MILK MARKET OBSERVATORY\MMO Web Site\Excel_files\11. PRI\EU.Dair\01-Monthly Prices of Dairy products.xlsm!Graph EU![01-Monthly Prices of Dairy products.xlsm]Graph EU Chart 15</vt:lpstr>
      <vt:lpstr>\\net1.cec.eu.int\AGRI\c\3\3.11.01.13 MILK\MILK.GEN\MILK MARKET OBSERVATORY\MMO Web Site\Excel_files\11. PRI\WO.Dair\02_PRI.WO.Dair.xlsm!Chart6</vt:lpstr>
      <vt:lpstr>\\net1.cec.eu.int\AGRI\c\3\3.11.01.13 MILK\MILK.GEN\MILK MARKET OBSERVATORY\MMO Web Site\Excel_files\11. PRI\WO.Dair\02_PRI.WO.Dair.xlsm!Chart7</vt:lpstr>
      <vt:lpstr>\\net1.cec.eu.int\AGRI\c\3\3.11.01.13 MILK\MILK.GEN\MILK MARKET OBSERVATORY\MMO Web Site\Excel_files\11. PRI\WO.Dair\02_PRI.WO.Dair.xlsm!Chart8</vt:lpstr>
      <vt:lpstr>\\net1.cec.eu.int\AGRI\c\3\3.11.01.13 MILK\MILK.GEN\MILK MARKET OBSERVATORY\MMO Web Site\Excel_files\11. PRI\WO.Dair\02_PRI.WO.Dair.xlsm!Chart9</vt:lpstr>
      <vt:lpstr>\\net1.cec.eu.int\AGRI\C\3\3.11.01.13 MILK\MILK.GEN\MILK MARKET OBSERVATORY\MMO Web Site\Excel_files\13. TRA\TRA.WO\03_NZ-AUS-ARG EXPORT.xlsm!Graf (ori)![03_NZ-AUS-ARG EXPORT.xlsm]Graf (ori) Chart 5-1</vt:lpstr>
      <vt:lpstr>\\net1.cec.eu.int\AGRI\C\3\3.11.01.13 MILK\MILK.GEN\MILK MARKET OBSERVATORY\MMO Web Site\Excel_files\13. TRA\TRA.WO\03_NZ-AUS-ARG EXPORT.xlsm!Graf (ori)![03_NZ-AUS-ARG EXPORT.xlsm]Graf (ori) Chart 4-1</vt:lpstr>
      <vt:lpstr>\\net1.cec.eu.int\AGRI\C\3\3.11.01.13 MILK\MILK.GEN\MILK MARKET OBSERVATORY\MMO Web Site\Excel_files\13. TRA\TRA.WO\03_NZ-AUS-ARG EXPORT.xlsm!Graf (ori)![03_NZ-AUS-ARG EXPORT.xlsm]Graf (ori) Chart 3-1</vt:lpstr>
      <vt:lpstr>\\net1.cec.eu.int\AGRI\C\3\3.11.01.13 MILK\MILK.GEN\MILK MARKET OBSERVATORY\MMO Web Site\Excel_files\13. TRA\TRA.WO\03_NZ-AUS-ARG EXPORT.xlsm!Graf (ori)![03_NZ-AUS-ARG EXPORT.xlsm]Graf (ori) Chart 2-1</vt:lpstr>
      <vt:lpstr>\\net1.cec.eu.int\AGRI\C\3\3.11.01.13 MILK\MILK.GEN\MILK MARKET OBSERVATORY\MMO Web Site\Excel_files\13. TRA\TRA.EU\EU.Extr\01-Trade main dairy prods.xlsm!sum!R48C1:R86C14</vt:lpstr>
      <vt:lpstr>\\net1.cec.eu.int\AGRI\C\3\3.11.01.13 MILK\MILK.GEN\MILK MARKET OBSERVATORY\MMO Web Site\Excel_files\13. TRA\TRA.EU\EU.Extr\01-Trade main dairy prods.xlsm!sum!R90C1:R128C14</vt:lpstr>
      <vt:lpstr>\\net1.cec.eu.int\AGRI\C\3\3.11.01.13 MILK\MILK.GEN\MILK MARKET OBSERVATORY\MMO Web Site\Excel_files\13. TRA\TRA.WO\02_NZ-AUS-ARG IMPORTS.xlsm!Graf (ok)![02_NZ-AUS-ARG IMPORTS.xlsm]Graf (ok) Chart 9-1</vt:lpstr>
      <vt:lpstr>\\net1.cec.eu.int\AGRI\C\3\3.11.01.13 MILK\MILK.GEN\MILK MARKET OBSERVATORY\MMO Web Site\Excel_files\13. TRA\TRA.WO\02_NZ-AUS-ARG IMPORTS.xlsm!Graf (ok)![02_NZ-AUS-ARG IMPORTS.xlsm]Graf (ok) Chart 6-1</vt:lpstr>
      <vt:lpstr>\\net1.cec.eu.int\AGRI\C\3\3.11.01.13 MILK\MILK.GEN\MILK MARKET OBSERVATORY\MMO Web Site\Excel_files\13. TRA\TRA.WO\02_NZ-AUS-ARG IMPORTS.xlsm!Graf (ok)![02_NZ-AUS-ARG IMPORTS.xlsm]Graf (ok) Chart 5-1</vt:lpstr>
      <vt:lpstr>\\net1.cec.eu.int\AGRI\C\3\3.11.01.13 MILK\MILK.GEN\MILK MARKET OBSERVATORY\MMO Web Site\Excel_files\13. TRA\TRA.WO\02_NZ-AUS-ARG IMPORTS.xlsm!Graf (ok)![02_NZ-AUS-ARG IMPORTS.xlsm]Graf (ok) Chart 3-1</vt:lpstr>
      <vt:lpstr>\\net1.cec.eu.int\AGRI\C\3\3.11.01.13 MILK\MILK.GEN\MILK MARKET OBSERVATORY\MMO Web Site\Excel_files\13. TRA\TRA.WO\04_Importers Trade Graphs.xlsx!BUT+OIL!R90C2:R126C15</vt:lpstr>
      <vt:lpstr>\\net1.cec.eu.int\AGRI\C\3\3.11.01.13 MILK\MILK.GEN\MILK MARKET OBSERVATORY\MMO Web Site\Excel_files\13. TRA\TRA.WO\04_Importers Trade Graphs.xlsx!BUT+OIL!R127C2:R163C15</vt:lpstr>
      <vt:lpstr>\\net1.cec.eu.int\AGRI\C\3\3.11.01.13 MILK\MILK.GEN\MILK MARKET OBSERVATORY\MMO Web Site\Excel_files\13. TRA\TRA.WO\04_Importers Trade Graphs.xlsx!SMP!R90C2:R127C15</vt:lpstr>
      <vt:lpstr>\\net1.cec.eu.int\AGRI\C\3\3.11.01.13 MILK\MILK.GEN\MILK MARKET OBSERVATORY\MMO Web Site\Excel_files\13. TRA\TRA.WO\04_Importers Trade Graphs.xlsx!SMP!R128C2:R163C15</vt:lpstr>
      <vt:lpstr>\\net1.cec.eu.int\AGRI\C\3\3.11.01.13 MILK\MILK.GEN\MILK MARKET OBSERVATORY\MMO Web Site\Excel_files\13. TRA\TRA.WO\04_Importers Trade Graphs.xlsx!WMP!R90C2:R127C15</vt:lpstr>
      <vt:lpstr>\\net1.cec.eu.int\AGRI\C\3\3.11.01.13 MILK\MILK.GEN\MILK MARKET OBSERVATORY\MMO Web Site\Excel_files\13. TRA\TRA.WO\04_Importers Trade Graphs.xlsx!WMP!R128C2:R163C15</vt:lpstr>
      <vt:lpstr>\\net1.cec.eu.int\AGRI\C\3\3.11.01.13 MILK\MILK.GEN\MILK MARKET OBSERVATORY\MMO Web Site\Excel_files\13. TRA\TRA.WO\04_Importers Trade Graphs.xlsx!CHEESE!R90C2:R127C15</vt:lpstr>
      <vt:lpstr>\\net1.cec.eu.int\AGRI\C\3\3.11.01.13 MILK\MILK.GEN\MILK MARKET OBSERVATORY\MMO Web Site\Excel_files\13. TRA\TRA.WO\04_Importers Trade Graphs.xlsx!CHEESE!R128C2:R163C15</vt:lpstr>
      <vt:lpstr>\\net1.cec.eu.int\AGRI\C\3\3.11.01.13 MILK\MILK.GEN\MILK MARKET OBSERVATORY\MMO Web Site\Excel_files\12. PRO\WO.Milk\01_Production third countries.xlsx!US![01_Production third countries.xlsx]US Chart 3</vt:lpstr>
      <vt:lpstr>\\net1.cec.eu.int\AGRI\C\3\3.11.01.13 MILK\MILK.GEN\MILK MARKET OBSERVATORY\MMO Web Site\Excel_files\12. PRO\WO.Milk\01_Production third countries.xlsx!AUS-NZ![01_Production third countries.xlsx]AUS-NZ Chart 2</vt:lpstr>
      <vt:lpstr>\\net1.cec.eu.int\AGRI\C\3\3.11.01.13 MILK\MILK.GEN\MILK MARKET OBSERVATORY\MMO Web Site\Excel_files\12. PRO\WO.Milk\01_Production third countries.xlsx!AUS-NZ![01_Production third countries.xlsx]AUS-NZ Chart 1</vt:lpstr>
      <vt:lpstr>\\net1.cec.eu.int\AGRI\C\3\3.11.01.13 MILK\MILK.GEN\MILK MARKET OBSERVATORY\MMO Web Site\Excel_files\11. PRI\WO.Auct\PRI.WO.Auct.xlsm!Recap!R3C1:R39C19</vt:lpstr>
      <vt:lpstr>  Milk Market Situation</vt:lpstr>
      <vt:lpstr>EU Productions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USD/EUR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EU-28 Exports (1/2)</vt:lpstr>
      <vt:lpstr>EU-28 Exports (2/2)</vt:lpstr>
      <vt:lpstr>PowerPoint Presentation</vt:lpstr>
      <vt:lpstr>PowerPoint Presentation</vt:lpstr>
      <vt:lpstr>PowerPoint Presentation</vt:lpstr>
      <vt:lpstr>PowerPoint Presentation</vt:lpstr>
      <vt:lpstr>Main Dairy Importers  (Butter + Butteroil 1/2)</vt:lpstr>
      <vt:lpstr>Main Dairy Importers  (Butter + Butteroil 2/2)</vt:lpstr>
      <vt:lpstr>Main Dairy Importers  (S.M.P. - 1/2)</vt:lpstr>
      <vt:lpstr>Main Dairy Importers  (S.M.P. – 2/2)</vt:lpstr>
      <vt:lpstr>Main Dairy Importers  (W.M.P. 1/2)</vt:lpstr>
      <vt:lpstr>Main Dairy Importers  (W.M.P. 2/2)</vt:lpstr>
      <vt:lpstr>Main Dairy Importers  (Cheese – 1/2)</vt:lpstr>
      <vt:lpstr>Main Dairy Importers  (Cheese – 2/2)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Milk</dc:title>
  <dc:creator>foglida</dc:creator>
  <cp:lastModifiedBy>MARTIN OVILO Carlos (AGRI)</cp:lastModifiedBy>
  <cp:revision>2320</cp:revision>
  <cp:lastPrinted>2014-11-13T13:34:17Z</cp:lastPrinted>
  <dcterms:created xsi:type="dcterms:W3CDTF">2005-11-22T09:56:55Z</dcterms:created>
  <dcterms:modified xsi:type="dcterms:W3CDTF">2014-11-19T08:04:47Z</dcterms:modified>
</cp:coreProperties>
</file>