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4288" r:id="rId6"/>
  </p:sldMasterIdLst>
  <p:notesMasterIdLst>
    <p:notesMasterId r:id="rId13"/>
  </p:notesMasterIdLst>
  <p:handoutMasterIdLst>
    <p:handoutMasterId r:id="rId14"/>
  </p:handoutMasterIdLst>
  <p:sldIdLst>
    <p:sldId id="258" r:id="rId7"/>
    <p:sldId id="425" r:id="rId8"/>
    <p:sldId id="438" r:id="rId9"/>
    <p:sldId id="439" r:id="rId10"/>
    <p:sldId id="422" r:id="rId11"/>
    <p:sldId id="437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A62A"/>
    <a:srgbClr val="FF3399"/>
    <a:srgbClr val="0F5494"/>
    <a:srgbClr val="FF6600"/>
    <a:srgbClr val="FF9900"/>
    <a:srgbClr val="684F00"/>
    <a:srgbClr val="0C467A"/>
    <a:srgbClr val="DDF5D7"/>
    <a:srgbClr val="000000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6" autoAdjust="0"/>
    <p:restoredTop sz="99652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401623408185085E-2"/>
          <c:y val="8.1440788850504417E-2"/>
          <c:w val="0.92962306794983962"/>
          <c:h val="0.71823146395463855"/>
        </c:manualLayout>
      </c:layout>
      <c:lineChart>
        <c:grouping val="standard"/>
        <c:varyColors val="0"/>
        <c:ser>
          <c:idx val="2"/>
          <c:order val="0"/>
          <c:tx>
            <c:v>2013- Farm Gate</c:v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cat>
            <c:strRef>
              <c:f>Sheet1!$F$146:$F$157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Nov*</c:v>
                </c:pt>
                <c:pt idx="11">
                  <c:v>Dec</c:v>
                </c:pt>
              </c:strCache>
            </c:strRef>
          </c:cat>
          <c:val>
            <c:numRef>
              <c:f>Sheet1!$D$158:$D$169</c:f>
              <c:numCache>
                <c:formatCode>0</c:formatCode>
                <c:ptCount val="12"/>
                <c:pt idx="0">
                  <c:v>343.29999999999995</c:v>
                </c:pt>
                <c:pt idx="1">
                  <c:v>341.1</c:v>
                </c:pt>
                <c:pt idx="2">
                  <c:v>340.7</c:v>
                </c:pt>
                <c:pt idx="3">
                  <c:v>341.9</c:v>
                </c:pt>
                <c:pt idx="4">
                  <c:v>342.5</c:v>
                </c:pt>
                <c:pt idx="5">
                  <c:v>356.8</c:v>
                </c:pt>
                <c:pt idx="6">
                  <c:v>363.1</c:v>
                </c:pt>
                <c:pt idx="7">
                  <c:v>368.5</c:v>
                </c:pt>
                <c:pt idx="8">
                  <c:v>384.4</c:v>
                </c:pt>
                <c:pt idx="9">
                  <c:v>394.5</c:v>
                </c:pt>
                <c:pt idx="10">
                  <c:v>402.1</c:v>
                </c:pt>
                <c:pt idx="11">
                  <c:v>402.1</c:v>
                </c:pt>
              </c:numCache>
            </c:numRef>
          </c:val>
          <c:smooth val="1"/>
        </c:ser>
        <c:ser>
          <c:idx val="1"/>
          <c:order val="1"/>
          <c:tx>
            <c:v>2014- Farm Gate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Sheet1!$F$146:$F$157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Nov*</c:v>
                </c:pt>
                <c:pt idx="11">
                  <c:v>Dec</c:v>
                </c:pt>
              </c:strCache>
            </c:strRef>
          </c:cat>
          <c:val>
            <c:numRef>
              <c:f>Sheet1!$D$170:$D$179</c:f>
              <c:numCache>
                <c:formatCode>0</c:formatCode>
                <c:ptCount val="10"/>
                <c:pt idx="0">
                  <c:v>399.6</c:v>
                </c:pt>
                <c:pt idx="1">
                  <c:v>399</c:v>
                </c:pt>
                <c:pt idx="2">
                  <c:v>393.29999999999995</c:v>
                </c:pt>
                <c:pt idx="3">
                  <c:v>382.1</c:v>
                </c:pt>
                <c:pt idx="4">
                  <c:v>375.4</c:v>
                </c:pt>
                <c:pt idx="5">
                  <c:v>375.5</c:v>
                </c:pt>
                <c:pt idx="6">
                  <c:v>370.1</c:v>
                </c:pt>
                <c:pt idx="7">
                  <c:v>369.3</c:v>
                </c:pt>
                <c:pt idx="8">
                  <c:v>365.3</c:v>
                </c:pt>
              </c:numCache>
            </c:numRef>
          </c:val>
          <c:smooth val="0"/>
        </c:ser>
        <c:ser>
          <c:idx val="6"/>
          <c:order val="2"/>
          <c:tx>
            <c:v>2013- MEP</c:v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val>
            <c:numRef>
              <c:f>Sheet1!$C$158:$C$169</c:f>
              <c:numCache>
                <c:formatCode>0</c:formatCode>
                <c:ptCount val="12"/>
                <c:pt idx="0">
                  <c:v>354.35089840849389</c:v>
                </c:pt>
                <c:pt idx="1">
                  <c:v>350.74853855005756</c:v>
                </c:pt>
                <c:pt idx="2">
                  <c:v>357.04620274876783</c:v>
                </c:pt>
                <c:pt idx="3">
                  <c:v>401.78983642008814</c:v>
                </c:pt>
                <c:pt idx="4">
                  <c:v>421.7846303493497</c:v>
                </c:pt>
                <c:pt idx="5">
                  <c:v>424.98976311961269</c:v>
                </c:pt>
                <c:pt idx="6">
                  <c:v>429.2918385478863</c:v>
                </c:pt>
                <c:pt idx="7">
                  <c:v>440.15895632430613</c:v>
                </c:pt>
                <c:pt idx="8">
                  <c:v>445.1587207156349</c:v>
                </c:pt>
                <c:pt idx="9">
                  <c:v>431.52080248387875</c:v>
                </c:pt>
                <c:pt idx="10">
                  <c:v>429.13388887682657</c:v>
                </c:pt>
                <c:pt idx="11">
                  <c:v>441.61650650281172</c:v>
                </c:pt>
              </c:numCache>
            </c:numRef>
          </c:val>
          <c:smooth val="0"/>
        </c:ser>
        <c:ser>
          <c:idx val="7"/>
          <c:order val="3"/>
          <c:tx>
            <c:v>2014- MEP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val>
            <c:numRef>
              <c:f>Sheet1!$C$170:$C$180</c:f>
              <c:numCache>
                <c:formatCode>0</c:formatCode>
                <c:ptCount val="11"/>
                <c:pt idx="0">
                  <c:v>438.90692067903439</c:v>
                </c:pt>
                <c:pt idx="1">
                  <c:v>428.25622719673453</c:v>
                </c:pt>
                <c:pt idx="2">
                  <c:v>419.00042677551721</c:v>
                </c:pt>
                <c:pt idx="3">
                  <c:v>400.42907875024423</c:v>
                </c:pt>
                <c:pt idx="4">
                  <c:v>380.86739127602749</c:v>
                </c:pt>
                <c:pt idx="5">
                  <c:v>381.87720850250776</c:v>
                </c:pt>
                <c:pt idx="6">
                  <c:v>379.60931193955309</c:v>
                </c:pt>
                <c:pt idx="7">
                  <c:v>347.16962094795582</c:v>
                </c:pt>
                <c:pt idx="8">
                  <c:v>302.97894695703144</c:v>
                </c:pt>
                <c:pt idx="9">
                  <c:v>289.2230146123282</c:v>
                </c:pt>
                <c:pt idx="10">
                  <c:v>285.41226393382112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353664"/>
        <c:axId val="138363648"/>
      </c:lineChart>
      <c:catAx>
        <c:axId val="138353664"/>
        <c:scaling>
          <c:orientation val="minMax"/>
        </c:scaling>
        <c:delete val="0"/>
        <c:axPos val="b"/>
        <c:numFmt formatCode="dd/mm/yy;@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b="0"/>
            </a:pPr>
            <a:endParaRPr lang="en-US"/>
          </a:p>
        </c:txPr>
        <c:crossAx val="138363648"/>
        <c:crosses val="autoZero"/>
        <c:auto val="1"/>
        <c:lblAlgn val="ctr"/>
        <c:lblOffset val="100"/>
        <c:noMultiLvlLbl val="0"/>
      </c:catAx>
      <c:valAx>
        <c:axId val="138363648"/>
        <c:scaling>
          <c:orientation val="minMax"/>
          <c:max val="470"/>
          <c:min val="20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b="0"/>
                </a:pPr>
                <a:r>
                  <a:rPr lang="en-GB" b="0" dirty="0" smtClean="0"/>
                  <a:t>€/100 kg</a:t>
                </a:r>
                <a:endParaRPr lang="en-GB" b="0" dirty="0"/>
              </a:p>
            </c:rich>
          </c:tx>
          <c:layout>
            <c:manualLayout>
              <c:xMode val="edge"/>
              <c:yMode val="edge"/>
              <c:x val="5.2469135802469133E-2"/>
              <c:y val="2.0912897431994031E-2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crossAx val="138353664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401623408185085E-2"/>
          <c:y val="4.7313518765631862E-2"/>
          <c:w val="0.92962306794983962"/>
          <c:h val="0.75235873403951115"/>
        </c:manualLayout>
      </c:layout>
      <c:lineChart>
        <c:grouping val="standard"/>
        <c:varyColors val="0"/>
        <c:ser>
          <c:idx val="0"/>
          <c:order val="0"/>
          <c:tx>
            <c:v>2008- Farm Gate</c:v>
          </c:tx>
          <c:spPr>
            <a:ln>
              <a:solidFill>
                <a:srgbClr val="92D050"/>
              </a:solidFill>
              <a:prstDash val="solid"/>
            </a:ln>
          </c:spPr>
          <c:marker>
            <c:symbol val="none"/>
          </c:marker>
          <c:cat>
            <c:strRef>
              <c:f>Sheet1!$F$146:$F$157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Nov*</c:v>
                </c:pt>
                <c:pt idx="11">
                  <c:v>Dec</c:v>
                </c:pt>
              </c:strCache>
            </c:strRef>
          </c:cat>
          <c:val>
            <c:numRef>
              <c:f>Sheet1!$D$98:$D$109</c:f>
              <c:numCache>
                <c:formatCode>0</c:formatCode>
                <c:ptCount val="12"/>
                <c:pt idx="0">
                  <c:v>385.37978422954052</c:v>
                </c:pt>
                <c:pt idx="1">
                  <c:v>377.58699733797812</c:v>
                </c:pt>
                <c:pt idx="2">
                  <c:v>364.00541148153093</c:v>
                </c:pt>
                <c:pt idx="3">
                  <c:v>345.1064397063858</c:v>
                </c:pt>
                <c:pt idx="4">
                  <c:v>340.04949935397087</c:v>
                </c:pt>
                <c:pt idx="5">
                  <c:v>333.19820141907968</c:v>
                </c:pt>
                <c:pt idx="6">
                  <c:v>341.09395581259975</c:v>
                </c:pt>
                <c:pt idx="7">
                  <c:v>350.05881030450621</c:v>
                </c:pt>
                <c:pt idx="8">
                  <c:v>350.93376567843046</c:v>
                </c:pt>
                <c:pt idx="9">
                  <c:v>338.22333047815022</c:v>
                </c:pt>
                <c:pt idx="10">
                  <c:v>327.99955226266997</c:v>
                </c:pt>
                <c:pt idx="11">
                  <c:v>309.21755378864316</c:v>
                </c:pt>
              </c:numCache>
            </c:numRef>
          </c:val>
          <c:smooth val="1"/>
        </c:ser>
        <c:ser>
          <c:idx val="3"/>
          <c:order val="1"/>
          <c:tx>
            <c:v>2009- Farm Gate</c:v>
          </c:tx>
          <c:spPr>
            <a:ln>
              <a:solidFill>
                <a:srgbClr val="00B0F0"/>
              </a:solidFill>
              <a:prstDash val="solid"/>
            </a:ln>
          </c:spPr>
          <c:marker>
            <c:symbol val="none"/>
          </c:marker>
          <c:cat>
            <c:strRef>
              <c:f>Sheet1!$F$146:$F$157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Nov*</c:v>
                </c:pt>
                <c:pt idx="11">
                  <c:v>Dec</c:v>
                </c:pt>
              </c:strCache>
            </c:strRef>
          </c:cat>
          <c:val>
            <c:numRef>
              <c:f>Sheet1!$D$110:$D$121</c:f>
              <c:numCache>
                <c:formatCode>0</c:formatCode>
                <c:ptCount val="12"/>
                <c:pt idx="0">
                  <c:v>293.69746579421167</c:v>
                </c:pt>
                <c:pt idx="1">
                  <c:v>284.17634726017076</c:v>
                </c:pt>
                <c:pt idx="2">
                  <c:v>264.65332960643866</c:v>
                </c:pt>
                <c:pt idx="3">
                  <c:v>244.79484698857848</c:v>
                </c:pt>
                <c:pt idx="4">
                  <c:v>243.88148079220556</c:v>
                </c:pt>
                <c:pt idx="5">
                  <c:v>245.3062158010016</c:v>
                </c:pt>
                <c:pt idx="6">
                  <c:v>248.87885623819687</c:v>
                </c:pt>
                <c:pt idx="7">
                  <c:v>256.63929573230598</c:v>
                </c:pt>
                <c:pt idx="8">
                  <c:v>263.00578432176172</c:v>
                </c:pt>
                <c:pt idx="9">
                  <c:v>269.22478025223057</c:v>
                </c:pt>
                <c:pt idx="10">
                  <c:v>284.04702720769694</c:v>
                </c:pt>
                <c:pt idx="11">
                  <c:v>283.08877160342894</c:v>
                </c:pt>
              </c:numCache>
            </c:numRef>
          </c:val>
          <c:smooth val="1"/>
        </c:ser>
        <c:ser>
          <c:idx val="1"/>
          <c:order val="2"/>
          <c:tx>
            <c:v>2014- Farm Gate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Sheet1!$F$146:$F$157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Nov*</c:v>
                </c:pt>
                <c:pt idx="11">
                  <c:v>Dec</c:v>
                </c:pt>
              </c:strCache>
            </c:strRef>
          </c:cat>
          <c:val>
            <c:numRef>
              <c:f>Sheet1!$D$170:$D$179</c:f>
              <c:numCache>
                <c:formatCode>0</c:formatCode>
                <c:ptCount val="10"/>
                <c:pt idx="0">
                  <c:v>399.6</c:v>
                </c:pt>
                <c:pt idx="1">
                  <c:v>399</c:v>
                </c:pt>
                <c:pt idx="2">
                  <c:v>393.29999999999995</c:v>
                </c:pt>
                <c:pt idx="3">
                  <c:v>382.1</c:v>
                </c:pt>
                <c:pt idx="4">
                  <c:v>375.4</c:v>
                </c:pt>
                <c:pt idx="5">
                  <c:v>375.5</c:v>
                </c:pt>
                <c:pt idx="6">
                  <c:v>370.1</c:v>
                </c:pt>
                <c:pt idx="7">
                  <c:v>369.3</c:v>
                </c:pt>
                <c:pt idx="8">
                  <c:v>365.3</c:v>
                </c:pt>
              </c:numCache>
            </c:numRef>
          </c:val>
          <c:smooth val="0"/>
        </c:ser>
        <c:ser>
          <c:idx val="4"/>
          <c:order val="3"/>
          <c:tx>
            <c:v>2008- MEP</c:v>
          </c:tx>
          <c:spPr>
            <a:ln>
              <a:solidFill>
                <a:srgbClr val="92D050"/>
              </a:solidFill>
              <a:prstDash val="sysDash"/>
            </a:ln>
          </c:spPr>
          <c:marker>
            <c:symbol val="none"/>
          </c:marker>
          <c:val>
            <c:numRef>
              <c:f>Sheet1!$C$98:$C$109</c:f>
              <c:numCache>
                <c:formatCode>0</c:formatCode>
                <c:ptCount val="12"/>
                <c:pt idx="0">
                  <c:v>326.85844889651202</c:v>
                </c:pt>
                <c:pt idx="1">
                  <c:v>319.71463816962608</c:v>
                </c:pt>
                <c:pt idx="2">
                  <c:v>305.7583256037384</c:v>
                </c:pt>
                <c:pt idx="3">
                  <c:v>292.3013437014539</c:v>
                </c:pt>
                <c:pt idx="4">
                  <c:v>295.73859611705916</c:v>
                </c:pt>
                <c:pt idx="5">
                  <c:v>314.08869388892248</c:v>
                </c:pt>
                <c:pt idx="6">
                  <c:v>317.64066880898724</c:v>
                </c:pt>
                <c:pt idx="7">
                  <c:v>293.25102504264612</c:v>
                </c:pt>
                <c:pt idx="8">
                  <c:v>273.48380455492509</c:v>
                </c:pt>
                <c:pt idx="9">
                  <c:v>250.57293291072725</c:v>
                </c:pt>
                <c:pt idx="10">
                  <c:v>228.57494784532807</c:v>
                </c:pt>
                <c:pt idx="11">
                  <c:v>217.52730263964096</c:v>
                </c:pt>
              </c:numCache>
            </c:numRef>
          </c:val>
          <c:smooth val="0"/>
        </c:ser>
        <c:ser>
          <c:idx val="5"/>
          <c:order val="4"/>
          <c:tx>
            <c:v>2009- MEP</c:v>
          </c:tx>
          <c:spPr>
            <a:ln>
              <a:solidFill>
                <a:srgbClr val="75C4FF"/>
              </a:solidFill>
              <a:prstDash val="sysDash"/>
            </a:ln>
          </c:spPr>
          <c:marker>
            <c:symbol val="none"/>
          </c:marker>
          <c:val>
            <c:numRef>
              <c:f>Sheet1!$C$110:$C$121</c:f>
              <c:numCache>
                <c:formatCode>0</c:formatCode>
                <c:ptCount val="12"/>
                <c:pt idx="0">
                  <c:v>209.83106510537016</c:v>
                </c:pt>
                <c:pt idx="1">
                  <c:v>207.88855292041876</c:v>
                </c:pt>
                <c:pt idx="2">
                  <c:v>207.55111573795713</c:v>
                </c:pt>
                <c:pt idx="3">
                  <c:v>210.69946785051997</c:v>
                </c:pt>
                <c:pt idx="4">
                  <c:v>212.23515250930831</c:v>
                </c:pt>
                <c:pt idx="5">
                  <c:v>213.3307355405932</c:v>
                </c:pt>
                <c:pt idx="6">
                  <c:v>216.22209230075541</c:v>
                </c:pt>
                <c:pt idx="7">
                  <c:v>221.2709444304503</c:v>
                </c:pt>
                <c:pt idx="8">
                  <c:v>231.39619427934178</c:v>
                </c:pt>
                <c:pt idx="9">
                  <c:v>257.54775003118823</c:v>
                </c:pt>
                <c:pt idx="10">
                  <c:v>283.23110701551343</c:v>
                </c:pt>
                <c:pt idx="11">
                  <c:v>288.49989492432172</c:v>
                </c:pt>
              </c:numCache>
            </c:numRef>
          </c:val>
          <c:smooth val="0"/>
        </c:ser>
        <c:ser>
          <c:idx val="7"/>
          <c:order val="5"/>
          <c:tx>
            <c:v>2014- MEP</c:v>
          </c:tx>
          <c:spPr>
            <a:ln>
              <a:solidFill>
                <a:srgbClr val="FF0000"/>
              </a:solidFill>
              <a:prstDash val="sysDash"/>
            </a:ln>
          </c:spPr>
          <c:marker>
            <c:symbol val="none"/>
          </c:marker>
          <c:val>
            <c:numRef>
              <c:f>Sheet1!$C$170:$C$180</c:f>
              <c:numCache>
                <c:formatCode>0</c:formatCode>
                <c:ptCount val="11"/>
                <c:pt idx="0">
                  <c:v>438.90692067903439</c:v>
                </c:pt>
                <c:pt idx="1">
                  <c:v>428.25622719673453</c:v>
                </c:pt>
                <c:pt idx="2">
                  <c:v>419.00042677551721</c:v>
                </c:pt>
                <c:pt idx="3">
                  <c:v>400.42907875024423</c:v>
                </c:pt>
                <c:pt idx="4">
                  <c:v>380.86739127602749</c:v>
                </c:pt>
                <c:pt idx="5">
                  <c:v>381.87720850250776</c:v>
                </c:pt>
                <c:pt idx="6">
                  <c:v>379.60931193955309</c:v>
                </c:pt>
                <c:pt idx="7">
                  <c:v>347.16962094795582</c:v>
                </c:pt>
                <c:pt idx="8">
                  <c:v>302.97894695703144</c:v>
                </c:pt>
                <c:pt idx="9">
                  <c:v>289.2230146123282</c:v>
                </c:pt>
                <c:pt idx="10">
                  <c:v>285.41226393382112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232576"/>
        <c:axId val="142234368"/>
      </c:lineChart>
      <c:catAx>
        <c:axId val="142232576"/>
        <c:scaling>
          <c:orientation val="minMax"/>
        </c:scaling>
        <c:delete val="0"/>
        <c:axPos val="b"/>
        <c:numFmt formatCode="dd/mm/yy;@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b="0"/>
            </a:pPr>
            <a:endParaRPr lang="en-US"/>
          </a:p>
        </c:txPr>
        <c:crossAx val="142234368"/>
        <c:crosses val="autoZero"/>
        <c:auto val="1"/>
        <c:lblAlgn val="ctr"/>
        <c:lblOffset val="100"/>
        <c:noMultiLvlLbl val="0"/>
      </c:catAx>
      <c:valAx>
        <c:axId val="142234368"/>
        <c:scaling>
          <c:orientation val="minMax"/>
          <c:max val="470"/>
          <c:min val="20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b="0"/>
                </a:pPr>
                <a:r>
                  <a:rPr lang="en-GB" b="0" dirty="0" smtClean="0"/>
                  <a:t>€/100 kg</a:t>
                </a:r>
                <a:endParaRPr lang="en-GB" b="0" dirty="0"/>
              </a:p>
            </c:rich>
          </c:tx>
          <c:layout>
            <c:manualLayout>
              <c:xMode val="edge"/>
              <c:yMode val="edge"/>
              <c:x val="5.2469135802469133E-2"/>
              <c:y val="1.0052317284185879E-3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crossAx val="142232576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</cdr:x>
      <cdr:y>0.1336</cdr:y>
    </cdr:from>
    <cdr:to>
      <cdr:x>0.29875</cdr:x>
      <cdr:y>0.19724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22512" y="604664"/>
          <a:ext cx="93610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5pPr>
          <a:lvl6pPr marL="22860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6pPr>
          <a:lvl7pPr marL="27432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7pPr>
          <a:lvl8pPr marL="32004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8pPr>
          <a:lvl9pPr marL="36576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FF0000"/>
              </a:solidFill>
            </a:rPr>
            <a:t>2014</a:t>
          </a:r>
          <a:endParaRPr lang="en-GB" sz="16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0.88374</cdr:x>
      <cdr:y>0.18859</cdr:y>
    </cdr:from>
    <cdr:to>
      <cdr:x>0.99749</cdr:x>
      <cdr:y>0.25223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272808" y="853555"/>
          <a:ext cx="93610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b="1" dirty="0" smtClean="0">
              <a:solidFill>
                <a:schemeClr val="tx1"/>
              </a:solidFill>
            </a:rPr>
            <a:t>2013</a:t>
          </a:r>
          <a:endParaRPr lang="en-GB" sz="16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0.185</cdr:x>
      <cdr:y>0.09691</cdr:y>
    </cdr:from>
    <cdr:to>
      <cdr:x>0.29875</cdr:x>
      <cdr:y>0.16055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22512" y="432767"/>
          <a:ext cx="936117" cy="2841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5pPr>
          <a:lvl6pPr marL="22860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6pPr>
          <a:lvl7pPr marL="27432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7pPr>
          <a:lvl8pPr marL="32004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8pPr>
          <a:lvl9pPr marL="3657600" algn="l" defTabSz="914400" rtl="0" eaLnBrk="1" latinLnBrk="0" hangingPunct="1">
            <a:defRPr sz="7600" b="1" kern="1200">
              <a:solidFill>
                <a:srgbClr val="FFD624"/>
              </a:solidFill>
              <a:latin typeface="Verdana" pitchFamily="34" charset="0"/>
              <a:ea typeface="MS PGothic" pitchFamily="34" charset="-128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FF0000"/>
              </a:solidFill>
            </a:rPr>
            <a:t>2014</a:t>
          </a:r>
          <a:endParaRPr lang="en-GB" sz="1600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0.88499</cdr:x>
      <cdr:y>0.38716</cdr:y>
    </cdr:from>
    <cdr:to>
      <cdr:x>0.99874</cdr:x>
      <cdr:y>0.4508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7283152" y="1728911"/>
          <a:ext cx="936117" cy="2841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b="1" dirty="0" smtClean="0">
              <a:solidFill>
                <a:srgbClr val="92D050"/>
              </a:solidFill>
            </a:rPr>
            <a:t>2008</a:t>
          </a:r>
          <a:endParaRPr lang="en-GB" sz="1600" b="1" dirty="0">
            <a:solidFill>
              <a:srgbClr val="92D050"/>
            </a:solidFill>
          </a:endParaRPr>
        </a:p>
      </cdr:txBody>
    </cdr:sp>
  </cdr:relSizeAnchor>
  <cdr:relSizeAnchor xmlns:cdr="http://schemas.openxmlformats.org/drawingml/2006/chartDrawing">
    <cdr:from>
      <cdr:x>0.08001</cdr:x>
      <cdr:y>0.58066</cdr:y>
    </cdr:from>
    <cdr:to>
      <cdr:x>0.19376</cdr:x>
      <cdr:y>0.6443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658416" y="2593007"/>
          <a:ext cx="936117" cy="2841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b="1" dirty="0" smtClean="0">
              <a:solidFill>
                <a:srgbClr val="75C4FF"/>
              </a:solidFill>
            </a:rPr>
            <a:t>2009</a:t>
          </a:r>
          <a:endParaRPr lang="en-GB" sz="1600" b="1" dirty="0">
            <a:solidFill>
              <a:srgbClr val="75C4FF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751" cy="4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690" y="1"/>
            <a:ext cx="2950837" cy="4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5387"/>
            <a:ext cx="2949751" cy="49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690" y="9445387"/>
            <a:ext cx="2950837" cy="49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0DB5037-4112-4509-969D-A98475B607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112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9751" cy="4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690" y="1"/>
            <a:ext cx="2950837" cy="4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127" y="4722694"/>
            <a:ext cx="5445360" cy="447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387"/>
            <a:ext cx="2949751" cy="49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690" y="9445387"/>
            <a:ext cx="2950837" cy="49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FB5098A-9A5C-4124-8F61-7759246AB0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0919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9711" indent="-288350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53401" indent="-230680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14762" indent="-230680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76122" indent="-230680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37483" indent="-230680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98843" indent="-230680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60204" indent="-230680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921564" indent="-230680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FDB63B25-B3FF-474B-93F5-E50CFB6654FF}" type="slidenum">
              <a:rPr lang="en-GB" sz="1200" b="0">
                <a:solidFill>
                  <a:prstClr val="black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 sz="1200" b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EB3C02-C3C2-4D85-895D-0B67B3C2C6A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98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  <a:latin typeface="Verdana" charset="0"/>
              <a:ea typeface="ＭＳ Ｐゴシック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08912" cy="2664296"/>
          </a:xfrm>
        </p:spPr>
        <p:txBody>
          <a:bodyPr/>
          <a:lstStyle>
            <a:lvl1pPr marL="0" indent="0" algn="ctr">
              <a:defRPr sz="44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25144"/>
            <a:ext cx="8208912" cy="1080120"/>
          </a:xfrm>
        </p:spPr>
        <p:txBody>
          <a:bodyPr/>
          <a:lstStyle>
            <a:lvl1pPr algn="r">
              <a:buNone/>
              <a:defRPr sz="1600" b="1" i="1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9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C5839-97AF-4429-B4E0-F2D936F304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26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D1906-24D1-4796-88F3-9D51EB3AC9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4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64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solidFill>
            <a:srgbClr val="2C6E1C"/>
          </a:solidFill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5D89436E-4E0A-473C-88AA-126EC977C46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0" y="6413500"/>
            <a:ext cx="685800" cy="457200"/>
          </a:xfrm>
          <a:prstGeom prst="rect">
            <a:avLst/>
          </a:prstGeom>
          <a:solidFill>
            <a:srgbClr val="2C6E1C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80074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499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AFFDF3F-8B4C-45D9-A812-E0BCDA40977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2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 cstate="print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299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dirty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AFFDF3F-8B4C-45D9-A812-E0BCDA40977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48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3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C35A79-A2DA-4763-89A4-E84CDA447F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77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96628-AFD8-40D6-A613-89479F52314E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61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AF6C8-D763-4862-B543-B99D791B315C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11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0FBC4-C4C3-41D6-9670-FC2F303C1C1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13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AA88-53F7-4822-B5E9-2718E8E4E60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54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953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211138"/>
            <a:ext cx="1620838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1"/>
            <a:ext cx="8229600" cy="576063"/>
          </a:xfrm>
        </p:spPr>
        <p:txBody>
          <a:bodyPr/>
          <a:lstStyle>
            <a:lvl1pPr algn="ctr">
              <a:defRPr sz="2400"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 marL="265113" indent="-265113">
              <a:buClr>
                <a:srgbClr val="0F5494"/>
              </a:buClr>
              <a:buSzPct val="120000"/>
              <a:buFont typeface="Arial" pitchFamily="34" charset="0"/>
              <a:buChar char="•"/>
              <a:defRPr sz="2000" i="0"/>
            </a:lvl1pPr>
            <a:lvl2pPr marL="630238" indent="-284163">
              <a:buClr>
                <a:srgbClr val="42A62A"/>
              </a:buClr>
              <a:tabLst/>
              <a:defRPr sz="1800" b="0">
                <a:solidFill>
                  <a:srgbClr val="000000"/>
                </a:solidFill>
              </a:defRPr>
            </a:lvl2pPr>
            <a:lvl3pPr marL="895350" indent="-228600">
              <a:spcBef>
                <a:spcPts val="600"/>
              </a:spcBef>
              <a:buFontTx/>
              <a:buChar char="-"/>
              <a:defRPr sz="16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57663" y="6597650"/>
            <a:ext cx="792162" cy="260350"/>
          </a:xfrm>
          <a:solidFill>
            <a:srgbClr val="42A62A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7C1AB190-3418-43DD-A3CD-D8A096FCB2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890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687C5-B52D-4857-A015-82C9CA4114DA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30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85BEE-539C-4265-A5E1-A89BA317BD01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42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B2FA2-5059-4E1C-A890-05F36150C92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34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2B896-C351-4C10-9A41-E9F68F3B99C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62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3CBBB-8DE9-4B62-966E-972BEBB89B5B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11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FA50C-87C1-4CB6-8B07-902A4580A27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182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895350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211138"/>
            <a:ext cx="1620838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1"/>
            <a:ext cx="8229600" cy="576063"/>
          </a:xfrm>
        </p:spPr>
        <p:txBody>
          <a:bodyPr/>
          <a:lstStyle>
            <a:lvl1pPr algn="ctr">
              <a:defRPr sz="2400"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 marL="265113" indent="-265113">
              <a:buClr>
                <a:srgbClr val="0F5494"/>
              </a:buClr>
              <a:buSzPct val="120000"/>
              <a:buFont typeface="Arial" pitchFamily="34" charset="0"/>
              <a:buChar char="•"/>
              <a:defRPr sz="2000" i="0"/>
            </a:lvl1pPr>
            <a:lvl2pPr marL="630238" indent="-284163">
              <a:buClr>
                <a:srgbClr val="42A62A"/>
              </a:buClr>
              <a:tabLst/>
              <a:defRPr sz="1800" b="0">
                <a:solidFill>
                  <a:srgbClr val="000000"/>
                </a:solidFill>
              </a:defRPr>
            </a:lvl2pPr>
            <a:lvl3pPr marL="895350" indent="-228600">
              <a:spcBef>
                <a:spcPts val="600"/>
              </a:spcBef>
              <a:buFontTx/>
              <a:buChar char="-"/>
              <a:defRPr sz="16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157663" y="6597650"/>
            <a:ext cx="792162" cy="260350"/>
          </a:xfrm>
          <a:solidFill>
            <a:srgbClr val="42A62A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7C1AB190-3418-43DD-A3CD-D8A096FCB2F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7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6EEB4-404D-4E7B-9B51-3329398D29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29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A1897-7F4A-4A03-BD9D-EA43EDF191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87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1F8FA-678C-4B6A-8C85-6F1909F1F2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18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A2F53-3471-435F-84BE-3DED4AF4C9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142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7E891-EBDB-4EB9-8BE7-8DF09291E4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6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AE2E6-9425-4945-8A48-32AE032CC6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644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BBF63-E0BD-4FDC-BCCF-6149C1B633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67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2AA67FD-EC70-42B6-B47C-6FF26B4FD3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4157663" y="6597650"/>
            <a:ext cx="792162" cy="260350"/>
          </a:xfrm>
          <a:prstGeom prst="rect">
            <a:avLst/>
          </a:prstGeom>
          <a:solidFill>
            <a:srgbClr val="42A62A"/>
          </a:solidFill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fld id="{E9399D63-EE79-46D2-AEB4-39E918C50DCF}" type="slidenum">
              <a:rPr lang="en-GB" sz="1000" smtClean="0">
                <a:solidFill>
                  <a:schemeClr val="bg1"/>
                </a:solidFill>
              </a:rPr>
              <a:pPr algn="ctr" eaLnBrk="1" hangingPunct="1">
                <a:defRPr/>
              </a:pPr>
              <a:t>‹#›</a:t>
            </a:fld>
            <a:endParaRPr lang="en-GB" sz="100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itchFamily="34" charset="-128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2C6E1C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solidFill>
            <a:srgbClr val="2C6E1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0978320-03FF-41BB-B684-F868A3714D4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251" y="19398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040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90" r:id="rId2"/>
    <p:sldLayoutId id="2147484291" r:id="rId3"/>
    <p:sldLayoutId id="2147484292" r:id="rId4"/>
    <p:sldLayoutId id="2147484293" r:id="rId5"/>
    <p:sldLayoutId id="2147484294" r:id="rId6"/>
    <p:sldLayoutId id="2147484295" r:id="rId7"/>
    <p:sldLayoutId id="2147484296" r:id="rId8"/>
    <p:sldLayoutId id="2147484297" r:id="rId9"/>
    <p:sldLayoutId id="2147484298" r:id="rId10"/>
    <p:sldLayoutId id="2147484299" r:id="rId11"/>
    <p:sldLayoutId id="2147484300" r:id="rId12"/>
    <p:sldLayoutId id="2147484301" r:id="rId13"/>
    <p:sldLayoutId id="2147484302" r:id="rId14"/>
    <p:sldLayoutId id="2147484303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agriculture/markets-and-prices/short-term-outlook/index_en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716016" y="1700808"/>
            <a:ext cx="3960440" cy="2664296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GB" sz="3200" dirty="0" smtClean="0">
                <a:ea typeface="Times New Roman" pitchFamily="18" charset="0"/>
                <a:cs typeface="Calibri" pitchFamily="34" charset="0"/>
              </a:rPr>
              <a:t>Short-term prospects </a:t>
            </a:r>
            <a:r>
              <a:rPr lang="en-GB" sz="3200" dirty="0">
                <a:ea typeface="Times New Roman" pitchFamily="18" charset="0"/>
                <a:cs typeface="Calibri" pitchFamily="34" charset="0"/>
              </a:rPr>
              <a:t>for </a:t>
            </a:r>
            <a:r>
              <a:rPr lang="en-GB" sz="3200" dirty="0" smtClean="0">
                <a:ea typeface="Times New Roman" pitchFamily="18" charset="0"/>
                <a:cs typeface="Calibri" pitchFamily="34" charset="0"/>
              </a:rPr>
              <a:t>EU dairy markets</a:t>
            </a:r>
            <a:endParaRPr lang="en-GB" sz="3200" i="1" dirty="0" smtClean="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idx="1"/>
          </p:nvPr>
        </p:nvSpPr>
        <p:spPr>
          <a:xfrm>
            <a:off x="4716016" y="4725144"/>
            <a:ext cx="3960440" cy="144016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GB" sz="1400" b="1" dirty="0" smtClean="0"/>
              <a:t>Civil Dialogue Group</a:t>
            </a:r>
          </a:p>
          <a:p>
            <a:pPr algn="ctr">
              <a:lnSpc>
                <a:spcPct val="90000"/>
              </a:lnSpc>
            </a:pPr>
            <a:r>
              <a:rPr lang="fr-BE" sz="1400" dirty="0" smtClean="0"/>
              <a:t>MILK</a:t>
            </a:r>
            <a:endParaRPr lang="en-GB" sz="1400" b="1" dirty="0" smtClean="0"/>
          </a:p>
          <a:p>
            <a:pPr algn="ctr">
              <a:lnSpc>
                <a:spcPct val="90000"/>
              </a:lnSpc>
            </a:pPr>
            <a:r>
              <a:rPr lang="en-GB" sz="1400" b="1" dirty="0" smtClean="0"/>
              <a:t>18 November 2014</a:t>
            </a:r>
          </a:p>
          <a:p>
            <a:pPr algn="ctr">
              <a:lnSpc>
                <a:spcPct val="90000"/>
              </a:lnSpc>
            </a:pPr>
            <a:endParaRPr lang="en-GB" sz="1400" dirty="0" smtClean="0"/>
          </a:p>
          <a:p>
            <a:pPr algn="ctr">
              <a:lnSpc>
                <a:spcPct val="90000"/>
              </a:lnSpc>
            </a:pPr>
            <a:r>
              <a:rPr lang="en-GB" sz="1400" dirty="0" smtClean="0"/>
              <a:t>Sophie </a:t>
            </a:r>
            <a:r>
              <a:rPr lang="en-GB" sz="1400" dirty="0" err="1" smtClean="0"/>
              <a:t>Hélaine</a:t>
            </a:r>
            <a:endParaRPr lang="en-GB" sz="1400" dirty="0" smtClean="0"/>
          </a:p>
          <a:p>
            <a:pPr algn="ctr">
              <a:lnSpc>
                <a:spcPct val="90000"/>
              </a:lnSpc>
            </a:pPr>
            <a:r>
              <a:rPr lang="en-GB" sz="1400" dirty="0" smtClean="0"/>
              <a:t>European Commission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r="25510"/>
          <a:stretch/>
        </p:blipFill>
        <p:spPr bwMode="auto">
          <a:xfrm>
            <a:off x="-20526" y="1089641"/>
            <a:ext cx="4240522" cy="579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02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464496"/>
          </a:xfrm>
        </p:spPr>
        <p:txBody>
          <a:bodyPr/>
          <a:lstStyle/>
          <a:p>
            <a:r>
              <a:rPr lang="en-GB" dirty="0" smtClean="0"/>
              <a:t>Which market signals are sent to farmers</a:t>
            </a:r>
          </a:p>
          <a:p>
            <a:endParaRPr lang="en-GB" dirty="0"/>
          </a:p>
          <a:p>
            <a:r>
              <a:rPr lang="en-GB" dirty="0" smtClean="0"/>
              <a:t>The EU milk collection in the next months</a:t>
            </a:r>
          </a:p>
          <a:p>
            <a:endParaRPr lang="en-GB" dirty="0"/>
          </a:p>
          <a:p>
            <a:r>
              <a:rPr lang="en-GB" dirty="0" smtClean="0"/>
              <a:t>2015 milk collection</a:t>
            </a:r>
          </a:p>
          <a:p>
            <a:endParaRPr lang="en-GB" dirty="0"/>
          </a:p>
          <a:p>
            <a:r>
              <a:rPr lang="en-GB" dirty="0" smtClean="0"/>
              <a:t>The balance sheets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98775-7DA6-4FB4-AD08-6ABAED061412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5337372"/>
            <a:ext cx="9144000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2A62A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b="0" dirty="0" smtClean="0"/>
              <a:t>The report was published in October</a:t>
            </a:r>
          </a:p>
          <a:p>
            <a:r>
              <a:rPr lang="en-GB" sz="1400" b="0" dirty="0">
                <a:hlinkClick r:id="rId3"/>
              </a:rPr>
              <a:t>http://</a:t>
            </a:r>
            <a:r>
              <a:rPr lang="en-GB" sz="1400" b="0" dirty="0" smtClean="0">
                <a:hlinkClick r:id="rId3"/>
              </a:rPr>
              <a:t>ec.europa.eu/agriculture/markets-and-prices/short-term-outlook/index_en.htm</a:t>
            </a:r>
            <a:r>
              <a:rPr lang="en-GB" sz="1400" b="0" dirty="0" smtClean="0"/>
              <a:t> 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29314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2000" dirty="0"/>
              <a:t>EU price </a:t>
            </a:r>
            <a:r>
              <a:rPr lang="en-GB" sz="2000" dirty="0" smtClean="0"/>
              <a:t>developments</a:t>
            </a:r>
            <a:br>
              <a:rPr lang="en-GB" sz="2000" dirty="0" smtClean="0"/>
            </a:br>
            <a:r>
              <a:rPr lang="en-GB" sz="2000" dirty="0" smtClean="0"/>
              <a:t>Farm gate milk price </a:t>
            </a:r>
            <a:r>
              <a:rPr lang="en-GB" sz="2000" dirty="0" err="1" smtClean="0"/>
              <a:t>vs</a:t>
            </a:r>
            <a:r>
              <a:rPr lang="en-GB" sz="2000" dirty="0" smtClean="0"/>
              <a:t> Milk price eq. </a:t>
            </a:r>
            <a:endParaRPr lang="en-GB" sz="20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0754567"/>
              </p:ext>
            </p:extLst>
          </p:nvPr>
        </p:nvGraphicFramePr>
        <p:xfrm>
          <a:off x="457200" y="1916113"/>
          <a:ext cx="8229600" cy="446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8" name="Slide Number Placeholder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solidFill>
            <a:srgbClr val="2C6E1C"/>
          </a:solidFill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5B491772-24F1-43EF-AB23-FDDAC09E3150}" type="slidenum">
              <a:rPr lang="en-GB" sz="1000" smtClean="0">
                <a:solidFill>
                  <a:srgbClr val="FFFFFF"/>
                </a:solidFill>
              </a:rPr>
              <a:pPr eaLnBrk="1" hangingPunct="1"/>
              <a:t>3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899592" y="6371481"/>
            <a:ext cx="6408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r>
              <a:rPr lang="en-GB" sz="800" b="0" i="1" dirty="0" smtClean="0">
                <a:solidFill>
                  <a:srgbClr val="000000"/>
                </a:solidFill>
                <a:cs typeface="Arial" charset="0"/>
              </a:rPr>
              <a:t>MEP</a:t>
            </a:r>
            <a:r>
              <a:rPr lang="en-GB" sz="800" b="0" i="1" dirty="0">
                <a:solidFill>
                  <a:srgbClr val="000000"/>
                </a:solidFill>
                <a:cs typeface="Arial" charset="0"/>
              </a:rPr>
              <a:t>: Milk price equivalent based on SMP and Butter</a:t>
            </a:r>
            <a:endParaRPr lang="en-GB" sz="800" b="0" i="1" dirty="0">
              <a:solidFill>
                <a:srgbClr val="000000"/>
              </a:solidFill>
            </a:endParaRPr>
          </a:p>
          <a:p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*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Nov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2014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only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one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week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of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commodity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prices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available</a:t>
            </a:r>
            <a:endParaRPr lang="fr-BE" sz="800" b="0" i="1" dirty="0" smtClean="0">
              <a:solidFill>
                <a:srgbClr val="000000"/>
              </a:solidFill>
              <a:cs typeface="Arial" charset="0"/>
            </a:endParaRPr>
          </a:p>
          <a:p>
            <a:pPr algn="just"/>
            <a:endParaRPr lang="en-GB" sz="8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8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z="2000" dirty="0"/>
              <a:t>EU price </a:t>
            </a:r>
            <a:r>
              <a:rPr lang="en-GB" sz="2000" dirty="0" smtClean="0"/>
              <a:t>developments</a:t>
            </a:r>
            <a:br>
              <a:rPr lang="en-GB" sz="2000" dirty="0" smtClean="0"/>
            </a:br>
            <a:r>
              <a:rPr lang="en-GB" sz="2000" dirty="0" smtClean="0"/>
              <a:t>Farm gate milk price </a:t>
            </a:r>
            <a:r>
              <a:rPr lang="en-GB" sz="2000" dirty="0" err="1" smtClean="0"/>
              <a:t>vs</a:t>
            </a:r>
            <a:r>
              <a:rPr lang="en-GB" sz="2000" dirty="0" smtClean="0"/>
              <a:t> Milk price eq. </a:t>
            </a:r>
            <a:endParaRPr lang="en-GB" sz="2000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410079"/>
              </p:ext>
            </p:extLst>
          </p:nvPr>
        </p:nvGraphicFramePr>
        <p:xfrm>
          <a:off x="457200" y="1916113"/>
          <a:ext cx="8229600" cy="4465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8" name="Slide Number Placeholder 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solidFill>
            <a:srgbClr val="2C6E1C"/>
          </a:solidFill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5B491772-24F1-43EF-AB23-FDDAC09E3150}" type="slidenum">
              <a:rPr lang="en-GB" sz="1000" smtClean="0">
                <a:solidFill>
                  <a:srgbClr val="FFFFFF"/>
                </a:solidFill>
              </a:rPr>
              <a:pPr eaLnBrk="1" hangingPunct="1"/>
              <a:t>4</a:t>
            </a:fld>
            <a:endParaRPr lang="en-GB" sz="1000" smtClean="0">
              <a:solidFill>
                <a:srgbClr val="FFFFFF"/>
              </a:solidFill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899592" y="6371481"/>
            <a:ext cx="6408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r>
              <a:rPr lang="en-GB" sz="800" b="0" i="1" dirty="0" smtClean="0">
                <a:solidFill>
                  <a:srgbClr val="000000"/>
                </a:solidFill>
                <a:cs typeface="Arial" charset="0"/>
              </a:rPr>
              <a:t>MEP</a:t>
            </a:r>
            <a:r>
              <a:rPr lang="en-GB" sz="800" b="0" i="1" dirty="0">
                <a:solidFill>
                  <a:srgbClr val="000000"/>
                </a:solidFill>
                <a:cs typeface="Arial" charset="0"/>
              </a:rPr>
              <a:t>: Milk price equivalent based on SMP and Butter</a:t>
            </a:r>
            <a:endParaRPr lang="en-GB" sz="800" b="0" i="1" dirty="0">
              <a:solidFill>
                <a:srgbClr val="000000"/>
              </a:solidFill>
            </a:endParaRPr>
          </a:p>
          <a:p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*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Nov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2014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only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one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week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of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commodity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prices</a:t>
            </a:r>
            <a:r>
              <a:rPr lang="fr-BE" sz="800" b="0" i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fr-BE" sz="800" b="0" i="1" dirty="0" err="1" smtClean="0">
                <a:solidFill>
                  <a:srgbClr val="000000"/>
                </a:solidFill>
                <a:cs typeface="Arial" charset="0"/>
              </a:rPr>
              <a:t>available</a:t>
            </a:r>
            <a:endParaRPr lang="fr-BE" sz="800" b="0" i="1" dirty="0" smtClean="0">
              <a:solidFill>
                <a:srgbClr val="000000"/>
              </a:solidFill>
              <a:cs typeface="Arial" charset="0"/>
            </a:endParaRPr>
          </a:p>
          <a:p>
            <a:pPr algn="just"/>
            <a:endParaRPr lang="en-GB" sz="8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78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3"/>
          </a:xfrm>
        </p:spPr>
        <p:txBody>
          <a:bodyPr/>
          <a:lstStyle/>
          <a:p>
            <a:pPr algn="l"/>
            <a:r>
              <a:rPr lang="fr-BE" dirty="0" smtClean="0">
                <a:solidFill>
                  <a:schemeClr val="bg1"/>
                </a:solidFill>
              </a:rPr>
              <a:t>The use of </a:t>
            </a:r>
            <a:r>
              <a:rPr lang="fr-BE" dirty="0" err="1" smtClean="0">
                <a:solidFill>
                  <a:schemeClr val="bg1"/>
                </a:solidFill>
              </a:rPr>
              <a:t>milk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96628-AFD8-40D6-A613-89479F52314E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700938"/>
              </p:ext>
            </p:extLst>
          </p:nvPr>
        </p:nvGraphicFramePr>
        <p:xfrm>
          <a:off x="971600" y="1124744"/>
          <a:ext cx="7271588" cy="5596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6406"/>
                <a:gridCol w="1691466"/>
                <a:gridCol w="1631858"/>
                <a:gridCol w="1631858"/>
              </a:tblGrid>
              <a:tr h="357108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2014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2014/13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GB" sz="16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2015/14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GB" sz="16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5710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Milk col. </a:t>
                      </a:r>
                      <a:r>
                        <a:rPr lang="en-GB" sz="900" dirty="0" smtClean="0"/>
                        <a:t>(million 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146.5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+3.7%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+1.6%</a:t>
                      </a:r>
                      <a:endParaRPr lang="en-GB" sz="1600" dirty="0"/>
                    </a:p>
                  </a:txBody>
                  <a:tcPr/>
                </a:tc>
              </a:tr>
              <a:tr h="357108"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bg1"/>
                          </a:solidFill>
                        </a:rPr>
                        <a:t>CHEESE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71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Prod. </a:t>
                      </a:r>
                      <a:r>
                        <a:rPr lang="en-GB" sz="900" dirty="0" smtClean="0"/>
                        <a:t>(1000 t)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9 457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+1.7%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+1%</a:t>
                      </a:r>
                      <a:endParaRPr lang="en-GB" sz="1600" dirty="0"/>
                    </a:p>
                  </a:txBody>
                  <a:tcPr/>
                </a:tc>
              </a:tr>
              <a:tr h="35710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Exports </a:t>
                      </a:r>
                      <a:r>
                        <a:rPr lang="en-GB" sz="900" dirty="0" smtClean="0"/>
                        <a:t>(1000 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701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-11%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+5%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7108"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Stock var. </a:t>
                      </a:r>
                      <a:r>
                        <a:rPr lang="fr-BE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dirty="0" smtClean="0"/>
                        <a:t>+90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5710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Dom. Cons. </a:t>
                      </a:r>
                      <a:r>
                        <a:rPr lang="en-GB" sz="900" dirty="0" smtClean="0"/>
                        <a:t>(kg/cap)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17.2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+1.6%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+2.1%</a:t>
                      </a:r>
                      <a:endParaRPr lang="en-GB" sz="1600" dirty="0"/>
                    </a:p>
                  </a:txBody>
                  <a:tcPr/>
                </a:tc>
              </a:tr>
              <a:tr h="36004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BUTTER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2312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Prod.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2 242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+5.4%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+2%</a:t>
                      </a:r>
                      <a:endParaRPr lang="en-GB" sz="1600" dirty="0"/>
                    </a:p>
                  </a:txBody>
                  <a:tcPr/>
                </a:tc>
              </a:tr>
              <a:tr h="290304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Exports </a:t>
                      </a:r>
                      <a:r>
                        <a:rPr lang="en-GB" sz="900" dirty="0" smtClean="0"/>
                        <a:t>(1000 t)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131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+13%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+8%</a:t>
                      </a:r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Stock var. </a:t>
                      </a:r>
                      <a:r>
                        <a:rPr lang="fr-BE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600" dirty="0" smtClean="0"/>
                        <a:t>+70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Dom. Cons. </a:t>
                      </a:r>
                      <a:r>
                        <a:rPr lang="en-GB" sz="900" dirty="0" smtClean="0"/>
                        <a:t>(kg/cap)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+2.1%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+2.4%</a:t>
                      </a:r>
                      <a:endParaRPr lang="en-GB" sz="1600" dirty="0"/>
                    </a:p>
                  </a:txBody>
                  <a:tcPr/>
                </a:tc>
              </a:tr>
              <a:tr h="342880">
                <a:tc gridSpan="4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FRESH DAIRY PRODUCTS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Prod.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47 186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+0.3%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+0.5%</a:t>
                      </a:r>
                      <a:endParaRPr lang="en-GB" sz="1600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Exports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664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+15%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+10%</a:t>
                      </a:r>
                      <a:endParaRPr lang="en-GB" sz="1600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Dom. Cons. </a:t>
                      </a:r>
                      <a:r>
                        <a:rPr lang="en-GB" sz="900" dirty="0" smtClean="0"/>
                        <a:t>(kg/cap)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91.3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-0.1%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+0.2%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234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3"/>
          </a:xfrm>
        </p:spPr>
        <p:txBody>
          <a:bodyPr/>
          <a:lstStyle/>
          <a:p>
            <a:pPr algn="l"/>
            <a:r>
              <a:rPr lang="fr-BE" dirty="0" smtClean="0">
                <a:solidFill>
                  <a:schemeClr val="bg1"/>
                </a:solidFill>
              </a:rPr>
              <a:t>The use of </a:t>
            </a:r>
            <a:r>
              <a:rPr lang="fr-BE" dirty="0" err="1" smtClean="0">
                <a:solidFill>
                  <a:schemeClr val="bg1"/>
                </a:solidFill>
              </a:rPr>
              <a:t>milk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396628-AFD8-40D6-A613-89479F52314E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1459528"/>
              </p:ext>
            </p:extLst>
          </p:nvPr>
        </p:nvGraphicFramePr>
        <p:xfrm>
          <a:off x="1043608" y="1556792"/>
          <a:ext cx="7200799" cy="4008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9415"/>
                <a:gridCol w="229946"/>
                <a:gridCol w="1758458"/>
                <a:gridCol w="1696490"/>
                <a:gridCol w="1696490"/>
              </a:tblGrid>
              <a:tr h="357108">
                <a:tc gridSpan="2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2014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2014/13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GB" sz="16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</a:rPr>
                        <a:t>2015/14 </a:t>
                      </a:r>
                      <a:r>
                        <a:rPr lang="en-GB" sz="1600" b="0" i="1" dirty="0" smtClean="0">
                          <a:solidFill>
                            <a:schemeClr val="bg1"/>
                          </a:solidFill>
                        </a:rPr>
                        <a:t>f</a:t>
                      </a:r>
                      <a:endParaRPr lang="en-GB" sz="16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57108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Milk col. </a:t>
                      </a:r>
                      <a:r>
                        <a:rPr lang="en-GB" sz="900" dirty="0" smtClean="0"/>
                        <a:t>(million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+3.7%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+1.6%</a:t>
                      </a:r>
                      <a:endParaRPr lang="en-GB" dirty="0"/>
                    </a:p>
                  </a:txBody>
                  <a:tcPr/>
                </a:tc>
              </a:tr>
              <a:tr h="357108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SMP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57108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Prod.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1 301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+8%</a:t>
                      </a:r>
                      <a:endParaRPr lang="en-GB" dirty="0"/>
                    </a:p>
                  </a:txBody>
                  <a:tcPr/>
                </a:tc>
              </a:tr>
              <a:tr h="357108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Exports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582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+43%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+15%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57108">
                <a:tc gridSpan="2">
                  <a:txBody>
                    <a:bodyPr/>
                    <a:lstStyle/>
                    <a:p>
                      <a:r>
                        <a:rPr lang="fr-BE" sz="1400" dirty="0" smtClean="0"/>
                        <a:t>Stock var. </a:t>
                      </a:r>
                      <a:r>
                        <a:rPr lang="fr-BE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+18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57108">
                <a:tc gridSpan="2">
                  <a:txBody>
                    <a:bodyPr/>
                    <a:lstStyle/>
                    <a:p>
                      <a:r>
                        <a:rPr lang="en-GB" sz="1400" dirty="0" smtClean="0"/>
                        <a:t>Dom. use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+0.4%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+0.4%</a:t>
                      </a:r>
                      <a:endParaRPr lang="en-GB" dirty="0"/>
                    </a:p>
                  </a:txBody>
                  <a:tcPr/>
                </a:tc>
              </a:tr>
              <a:tr h="360040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solidFill>
                            <a:schemeClr val="bg1"/>
                          </a:solidFill>
                        </a:rPr>
                        <a:t>WMP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82312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Prod.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+2%</a:t>
                      </a:r>
                      <a:endParaRPr lang="en-GB" dirty="0"/>
                    </a:p>
                  </a:txBody>
                  <a:tcPr/>
                </a:tc>
              </a:tr>
              <a:tr h="290304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Exports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+2%</a:t>
                      </a:r>
                      <a:endParaRPr lang="en-GB" dirty="0"/>
                    </a:p>
                  </a:txBody>
                  <a:tcPr/>
                </a:tc>
              </a:tr>
              <a:tr h="34288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/>
                        <a:t>Dom. use* </a:t>
                      </a:r>
                      <a:r>
                        <a:rPr lang="en-GB" sz="900" dirty="0" smtClean="0"/>
                        <a:t>(1000 t)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+3%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1037556" y="5517232"/>
            <a:ext cx="8439372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ctr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42A62A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l"/>
            <a:r>
              <a:rPr lang="fr-BE" sz="1000" b="0" i="1" dirty="0" smtClean="0">
                <a:solidFill>
                  <a:schemeClr val="tx1"/>
                </a:solidFill>
              </a:rPr>
              <a:t>Note: * </a:t>
            </a:r>
            <a:r>
              <a:rPr lang="fr-BE" sz="1000" b="0" i="1" dirty="0" err="1" smtClean="0">
                <a:solidFill>
                  <a:schemeClr val="tx1"/>
                </a:solidFill>
              </a:rPr>
              <a:t>Including</a:t>
            </a:r>
            <a:r>
              <a:rPr lang="fr-BE" sz="1000" b="0" i="1" dirty="0" smtClean="0">
                <a:solidFill>
                  <a:schemeClr val="tx1"/>
                </a:solidFill>
              </a:rPr>
              <a:t> change in stocks </a:t>
            </a:r>
            <a:endParaRPr lang="en-GB" sz="1000" b="0" i="1" dirty="0" smtClean="0">
              <a:solidFill>
                <a:schemeClr val="tx1"/>
              </a:solidFill>
            </a:endParaRPr>
          </a:p>
          <a:p>
            <a:pPr algn="l"/>
            <a:endParaRPr lang="en-GB" sz="10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7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15c976a0f2b3efb0aa5a15150f7c24b8">
  <xsd:schema xmlns:xsd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3f6381838c9c8b4808dd10d33d175bc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a3f0bd47-a814-41bf-ab48-bd3069cde275" elementFormDefault="qualified">
    <xsd:import namespace="http://schemas.microsoft.com/office/2006/documentManagement/type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A390AF-0914-40B3-8B77-41E6DBF2E4B2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purl.org/dc/terms/"/>
    <ds:schemaRef ds:uri="http://schemas.microsoft.com/sharepoint/v3"/>
    <ds:schemaRef ds:uri="http://www.w3.org/XML/1998/namespace"/>
    <ds:schemaRef ds:uri="a3f0bd47-a814-41bf-ab48-bd3069cde275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B95B05E-90D5-412B-A0D7-DC9710C43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6942</TotalTime>
  <Words>403</Words>
  <Application>Microsoft Office PowerPoint</Application>
  <PresentationFormat>On-screen Show (4:3)</PresentationFormat>
  <Paragraphs>125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Default Design</vt:lpstr>
      <vt:lpstr>Slide_Master</vt:lpstr>
      <vt:lpstr>Short-term prospects for EU dairy markets</vt:lpstr>
      <vt:lpstr>Outline</vt:lpstr>
      <vt:lpstr>EU price developments Farm gate milk price vs Milk price eq. </vt:lpstr>
      <vt:lpstr>EU price developments Farm gate milk price vs Milk price eq. </vt:lpstr>
      <vt:lpstr>The use of milk</vt:lpstr>
      <vt:lpstr>The use of milk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Sophie.HELAINE@ec.europa.eu</dc:creator>
  <cp:lastModifiedBy>BUTTINI-PROVENZANO Roberta (AGRI)</cp:lastModifiedBy>
  <cp:revision>532</cp:revision>
  <cp:lastPrinted>2014-11-19T06:16:27Z</cp:lastPrinted>
  <dcterms:created xsi:type="dcterms:W3CDTF">2011-10-28T10:25:18Z</dcterms:created>
  <dcterms:modified xsi:type="dcterms:W3CDTF">2014-11-19T06:17:01Z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