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79" r:id="rId3"/>
    <p:sldId id="283" r:id="rId4"/>
    <p:sldId id="275" r:id="rId5"/>
    <p:sldId id="281" r:id="rId6"/>
  </p:sldIdLst>
  <p:sldSz cx="9144000" cy="6858000" type="screen4x3"/>
  <p:notesSz cx="6805613" cy="99441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5494"/>
    <a:srgbClr val="808080"/>
    <a:srgbClr val="3E6FD2"/>
    <a:srgbClr val="FFD624"/>
    <a:srgbClr val="3166CF"/>
    <a:srgbClr val="2D5EC1"/>
    <a:srgbClr val="BDDE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9" autoAdjust="0"/>
    <p:restoredTop sz="86286" autoAdjust="0"/>
  </p:normalViewPr>
  <p:slideViewPr>
    <p:cSldViewPr>
      <p:cViewPr>
        <p:scale>
          <a:sx n="70" d="100"/>
          <a:sy n="70" d="100"/>
        </p:scale>
        <p:origin x="-894" y="-6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5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841" cy="4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183" y="0"/>
            <a:ext cx="2949841" cy="4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749"/>
            <a:ext cx="2949841" cy="497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183" y="9444749"/>
            <a:ext cx="2949841" cy="497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AFF642C7-56C8-439B-9793-9276267B1BD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21676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841" cy="4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183" y="0"/>
            <a:ext cx="2949841" cy="4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6125"/>
            <a:ext cx="497205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244" y="4723170"/>
            <a:ext cx="5445126" cy="4475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4749"/>
            <a:ext cx="2949841" cy="497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183" y="9444749"/>
            <a:ext cx="2949841" cy="497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3ADFCFC0-3714-4404-8809-273B3D8A71E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25133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DFCFC0-3714-4404-8809-273B3D8A71EB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07855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DFCFC0-3714-4404-8809-273B3D8A71EB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80790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DFCFC0-3714-4404-8809-273B3D8A71EB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80790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DFCFC0-3714-4404-8809-273B3D8A71EB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9600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DFCFC0-3714-4404-8809-273B3D8A71EB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9600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049C03A2-6115-4A2C-9C0D-EA1144C66F8B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6131EE-B9B8-4E00-8F83-F39D7F4FEB9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5532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78C6E8-73ED-4755-BB54-75B041EF863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2149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4D99D1-EA68-4DA2-9445-36A854C1EEF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5099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691DDF-B1DF-4DBB-BEBF-2E7972110EA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271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5C617E-854D-4E65-9238-B2DC95BA5A4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0611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FA2B7E-E56E-474A-AFBD-BF651B3FC29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5592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05DDA0-87C7-4BB2-931C-7AD512FDA181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4659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F94426-FDF0-4022-83BA-59EEA3CCDFD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4295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2AB3D0-BBFA-488F-A570-57090866984F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378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448A84-6FA8-4B69-AD9C-1354DF42A191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3009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9A0115A1-6E82-40C3-800D-03B926372ECD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05272" y="4005064"/>
            <a:ext cx="8568952" cy="2230735"/>
          </a:xfrm>
        </p:spPr>
        <p:txBody>
          <a:bodyPr/>
          <a:lstStyle/>
          <a:p>
            <a:pPr algn="ctr"/>
            <a:r>
              <a:rPr lang="en-GB" sz="3600" dirty="0" smtClean="0"/>
              <a:t>Review of the CAP school schemes </a:t>
            </a:r>
            <a:r>
              <a:rPr lang="en-GB" sz="3200" dirty="0" smtClean="0"/>
              <a:t/>
            </a:r>
            <a:br>
              <a:rPr lang="en-GB" sz="3200" dirty="0" smtClean="0"/>
            </a:br>
            <a:endParaRPr lang="en-GB" sz="3200" i="1" dirty="0">
              <a:solidFill>
                <a:schemeClr val="bg1"/>
              </a:solidFill>
            </a:endParaRPr>
          </a:p>
        </p:txBody>
      </p:sp>
      <p:pic>
        <p:nvPicPr>
          <p:cNvPr id="7" name="Picture 2" descr="C:\Users\tiganal\AppData\Local\Microsoft\Windows\Temporary Internet Files\Content.Outlook\H8OKP9JQ\Eat well-feel good (3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252520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980728"/>
            <a:ext cx="8229600" cy="936625"/>
          </a:xfrm>
        </p:spPr>
        <p:txBody>
          <a:bodyPr/>
          <a:lstStyle/>
          <a:p>
            <a:r>
              <a:rPr lang="fr-BE" sz="2600" dirty="0" err="1" smtClean="0">
                <a:solidFill>
                  <a:srgbClr val="FFC000"/>
                </a:solidFill>
              </a:rPr>
              <a:t>Current</a:t>
            </a:r>
            <a:r>
              <a:rPr lang="fr-BE" sz="2600" dirty="0" smtClean="0">
                <a:solidFill>
                  <a:srgbClr val="FFC000"/>
                </a:solidFill>
              </a:rPr>
              <a:t> situation on S</a:t>
            </a:r>
            <a:r>
              <a:rPr lang="hu-HU" sz="2600" dirty="0" err="1" smtClean="0">
                <a:solidFill>
                  <a:srgbClr val="FFC000"/>
                </a:solidFill>
              </a:rPr>
              <a:t>chool</a:t>
            </a:r>
            <a:r>
              <a:rPr lang="hu-HU" sz="2600" dirty="0" smtClean="0">
                <a:solidFill>
                  <a:srgbClr val="FFC000"/>
                </a:solidFill>
              </a:rPr>
              <a:t> </a:t>
            </a:r>
            <a:r>
              <a:rPr lang="fr-BE" sz="2600" dirty="0" smtClean="0">
                <a:solidFill>
                  <a:srgbClr val="FFC000"/>
                </a:solidFill>
              </a:rPr>
              <a:t>M</a:t>
            </a:r>
            <a:r>
              <a:rPr lang="hu-HU" sz="2600" dirty="0" err="1" smtClean="0">
                <a:solidFill>
                  <a:srgbClr val="FFC000"/>
                </a:solidFill>
              </a:rPr>
              <a:t>ilk</a:t>
            </a:r>
            <a:r>
              <a:rPr lang="hu-HU" sz="2600" dirty="0" smtClean="0">
                <a:solidFill>
                  <a:srgbClr val="FFC000"/>
                </a:solidFill>
              </a:rPr>
              <a:t> </a:t>
            </a:r>
            <a:r>
              <a:rPr lang="hu-HU" sz="2600" dirty="0" err="1" smtClean="0">
                <a:solidFill>
                  <a:srgbClr val="FFC000"/>
                </a:solidFill>
              </a:rPr>
              <a:t>Scheme</a:t>
            </a:r>
            <a:endParaRPr lang="en-GB" sz="2600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700808"/>
            <a:ext cx="8568952" cy="5040560"/>
          </a:xfrm>
        </p:spPr>
        <p:txBody>
          <a:bodyPr/>
          <a:lstStyle/>
          <a:p>
            <a:pPr>
              <a:buClrTx/>
              <a:buFont typeface="Wingdings" panose="05000000000000000000" pitchFamily="2" charset="2"/>
              <a:buChar char="§"/>
            </a:pPr>
            <a:r>
              <a:rPr lang="en-GB" sz="2000" b="1" i="0" dirty="0" smtClean="0"/>
              <a:t>Commission Delegated Regulation (EU) No 1047/2014</a:t>
            </a:r>
            <a:r>
              <a:rPr lang="en-GB" sz="2000" i="0" dirty="0" smtClean="0"/>
              <a:t> supplementing Regulation (EU) No 1308/2013 as regards the </a:t>
            </a:r>
            <a:r>
              <a:rPr lang="en-GB" sz="2000" b="1" i="0" dirty="0" smtClean="0"/>
              <a:t>national or regional strategy to be drawn up by Member States for the purpose of the school milk scheme</a:t>
            </a:r>
            <a:endParaRPr lang="hu-HU" sz="2000" b="1" i="0" dirty="0" smtClean="0"/>
          </a:p>
          <a:p>
            <a:pPr lvl="1">
              <a:buClrTx/>
              <a:buFont typeface="Wingdings" panose="05000000000000000000" pitchFamily="2" charset="2"/>
              <a:buChar char="§"/>
            </a:pPr>
            <a:r>
              <a:rPr lang="hu-HU" sz="1800" dirty="0" smtClean="0"/>
              <a:t>l</a:t>
            </a:r>
            <a:r>
              <a:rPr lang="en-GB" sz="1800" dirty="0" err="1" smtClean="0"/>
              <a:t>egal</a:t>
            </a:r>
            <a:r>
              <a:rPr lang="en-GB" sz="1800" dirty="0" smtClean="0"/>
              <a:t> obligation in the new CMO to have strategies in place from 1 August 2015</a:t>
            </a:r>
          </a:p>
          <a:p>
            <a:pPr lvl="1">
              <a:buClrTx/>
              <a:buFont typeface="Wingdings" panose="05000000000000000000" pitchFamily="2" charset="2"/>
              <a:buChar char="§"/>
            </a:pPr>
            <a:r>
              <a:rPr lang="en-GB" sz="1800" i="0" dirty="0" smtClean="0"/>
              <a:t>MS shall submit their strategies by 1 July each year</a:t>
            </a:r>
          </a:p>
          <a:p>
            <a:pPr lvl="1">
              <a:buClrTx/>
              <a:buFont typeface="Wingdings" panose="05000000000000000000" pitchFamily="2" charset="2"/>
              <a:buChar char="§"/>
            </a:pPr>
            <a:r>
              <a:rPr lang="hu-HU" sz="1800" dirty="0" smtClean="0"/>
              <a:t>k</a:t>
            </a:r>
            <a:r>
              <a:rPr lang="en-GB" sz="1800" dirty="0" err="1" smtClean="0"/>
              <a:t>ey</a:t>
            </a:r>
            <a:r>
              <a:rPr lang="en-GB" sz="1800" dirty="0" smtClean="0"/>
              <a:t> elements: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hu-HU" sz="1600" dirty="0"/>
              <a:t>a</a:t>
            </a:r>
            <a:r>
              <a:rPr lang="en-GB" sz="1600" dirty="0" err="1" smtClean="0"/>
              <a:t>dministrative</a:t>
            </a:r>
            <a:r>
              <a:rPr lang="en-GB" sz="1600" dirty="0" smtClean="0"/>
              <a:t> level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hu-HU" sz="1600" dirty="0"/>
              <a:t>l</a:t>
            </a:r>
            <a:r>
              <a:rPr lang="en-GB" sz="1600" dirty="0" err="1" smtClean="0"/>
              <a:t>ist</a:t>
            </a:r>
            <a:r>
              <a:rPr lang="en-GB" sz="1600" dirty="0" smtClean="0"/>
              <a:t> of products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hu-HU" sz="1600" dirty="0" smtClean="0"/>
              <a:t>a</a:t>
            </a:r>
            <a:r>
              <a:rPr lang="en-GB" sz="1600" dirty="0" err="1" smtClean="0"/>
              <a:t>rrangements</a:t>
            </a:r>
            <a:r>
              <a:rPr lang="en-GB" sz="1600" dirty="0" smtClean="0"/>
              <a:t> for the supply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hu-HU" sz="1600" dirty="0"/>
              <a:t>b</a:t>
            </a:r>
            <a:r>
              <a:rPr lang="en-GB" sz="1600" dirty="0" err="1" smtClean="0"/>
              <a:t>eneficiaries</a:t>
            </a:r>
            <a:r>
              <a:rPr lang="en-GB" sz="1600" dirty="0" smtClean="0"/>
              <a:t> covered</a:t>
            </a:r>
            <a:endParaRPr lang="hu-HU" sz="1600" dirty="0" smtClean="0"/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1600" dirty="0" smtClean="0"/>
              <a:t>provisional </a:t>
            </a:r>
            <a:r>
              <a:rPr lang="en-GB" sz="1600" dirty="0"/>
              <a:t>expenditures and national </a:t>
            </a:r>
            <a:r>
              <a:rPr lang="en-GB" sz="1600" dirty="0" smtClean="0"/>
              <a:t>payments</a:t>
            </a:r>
            <a:endParaRPr lang="hu-HU" sz="1600" dirty="0" smtClean="0"/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1600" dirty="0" smtClean="0"/>
              <a:t>arrangements </a:t>
            </a:r>
            <a:r>
              <a:rPr lang="en-GB" sz="1600" dirty="0"/>
              <a:t>for assessing </a:t>
            </a:r>
            <a:r>
              <a:rPr lang="hu-HU" sz="1600" dirty="0" err="1" smtClean="0"/>
              <a:t>the</a:t>
            </a:r>
            <a:r>
              <a:rPr lang="en-GB" sz="1600" dirty="0" smtClean="0"/>
              <a:t> effectiveness</a:t>
            </a:r>
            <a:endParaRPr lang="hu-HU" sz="1600" dirty="0" smtClean="0"/>
          </a:p>
          <a:p>
            <a:pPr lvl="1">
              <a:buClrTx/>
              <a:buFont typeface="Wingdings" panose="05000000000000000000" pitchFamily="2" charset="2"/>
              <a:buChar char="§"/>
            </a:pPr>
            <a:r>
              <a:rPr lang="hu-HU" sz="1800" dirty="0" smtClean="0"/>
              <a:t>MS </a:t>
            </a:r>
            <a:r>
              <a:rPr lang="hu-HU" sz="1800" dirty="0" err="1" smtClean="0"/>
              <a:t>can</a:t>
            </a:r>
            <a:r>
              <a:rPr lang="hu-HU" sz="1800" dirty="0" smtClean="0"/>
              <a:t> </a:t>
            </a:r>
            <a:r>
              <a:rPr lang="en-GB" sz="1600" dirty="0" smtClean="0"/>
              <a:t>decide </a:t>
            </a:r>
            <a:r>
              <a:rPr lang="en-GB" sz="1600" dirty="0"/>
              <a:t>at their level how to design their </a:t>
            </a:r>
            <a:r>
              <a:rPr lang="en-GB" sz="1600" dirty="0" smtClean="0"/>
              <a:t>strategies</a:t>
            </a:r>
          </a:p>
        </p:txBody>
      </p:sp>
    </p:spTree>
    <p:extLst>
      <p:ext uri="{BB962C8B-B14F-4D97-AF65-F5344CB8AC3E}">
        <p14:creationId xmlns:p14="http://schemas.microsoft.com/office/powerpoint/2010/main" val="2608165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29600" cy="936625"/>
          </a:xfrm>
        </p:spPr>
        <p:txBody>
          <a:bodyPr/>
          <a:lstStyle/>
          <a:p>
            <a:r>
              <a:rPr lang="en-GB" sz="2800" dirty="0" smtClean="0">
                <a:solidFill>
                  <a:srgbClr val="FFC000"/>
                </a:solidFill>
              </a:rPr>
              <a:t>Current situation </a:t>
            </a:r>
            <a:r>
              <a:rPr lang="hu-HU" sz="2800" dirty="0" err="1" smtClean="0">
                <a:solidFill>
                  <a:srgbClr val="FFC000"/>
                </a:solidFill>
              </a:rPr>
              <a:t>on</a:t>
            </a:r>
            <a:r>
              <a:rPr lang="hu-HU" sz="2800" dirty="0" smtClean="0">
                <a:solidFill>
                  <a:srgbClr val="FFC000"/>
                </a:solidFill>
              </a:rPr>
              <a:t> </a:t>
            </a:r>
            <a:r>
              <a:rPr lang="hu-HU" sz="2800" dirty="0" err="1" smtClean="0">
                <a:solidFill>
                  <a:srgbClr val="FFC000"/>
                </a:solidFill>
              </a:rPr>
              <a:t>school</a:t>
            </a:r>
            <a:r>
              <a:rPr lang="hu-HU" sz="2800" dirty="0" smtClean="0">
                <a:solidFill>
                  <a:srgbClr val="FFC000"/>
                </a:solidFill>
              </a:rPr>
              <a:t> </a:t>
            </a:r>
            <a:r>
              <a:rPr lang="hu-HU" sz="2800" dirty="0" err="1" smtClean="0">
                <a:solidFill>
                  <a:srgbClr val="FFC000"/>
                </a:solidFill>
              </a:rPr>
              <a:t>schemes</a:t>
            </a:r>
            <a:endParaRPr lang="en-GB" sz="2800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5112568"/>
          </a:xfrm>
        </p:spPr>
        <p:txBody>
          <a:bodyPr/>
          <a:lstStyle/>
          <a:p>
            <a:pPr>
              <a:buClrTx/>
              <a:buFont typeface="Wingdings" panose="05000000000000000000" pitchFamily="2" charset="2"/>
              <a:buChar char="§"/>
            </a:pPr>
            <a:r>
              <a:rPr lang="en-GB" sz="2200" b="1" i="0" dirty="0" smtClean="0"/>
              <a:t>Two EU-funded school scheme</a:t>
            </a:r>
            <a:r>
              <a:rPr lang="hu-HU" sz="2200" b="1" i="0" dirty="0" smtClean="0"/>
              <a:t>s </a:t>
            </a:r>
            <a:r>
              <a:rPr lang="en-GB" sz="2200" i="0" dirty="0"/>
              <a:t>governed by separate provisions in the CMO </a:t>
            </a:r>
            <a:r>
              <a:rPr lang="en-GB" sz="2200" i="0" dirty="0" smtClean="0"/>
              <a:t>Regulation</a:t>
            </a:r>
            <a:r>
              <a:rPr lang="en-GB" sz="2200" b="1" i="0" dirty="0" smtClean="0"/>
              <a:t>:</a:t>
            </a:r>
            <a:endParaRPr lang="hu-HU" sz="2200" b="1" i="0" dirty="0"/>
          </a:p>
          <a:p>
            <a:pPr lvl="1">
              <a:buClrTx/>
            </a:pPr>
            <a:r>
              <a:rPr lang="en-GB" sz="1400" dirty="0"/>
              <a:t>School milk scheme since 1977, </a:t>
            </a:r>
            <a:r>
              <a:rPr lang="en-GB" sz="1400" b="0" dirty="0"/>
              <a:t>covers over 20 </a:t>
            </a:r>
            <a:r>
              <a:rPr lang="en-GB" sz="1400" b="0" dirty="0" err="1"/>
              <a:t>mio</a:t>
            </a:r>
            <a:r>
              <a:rPr lang="en-GB" sz="1400" b="0" dirty="0"/>
              <a:t> </a:t>
            </a:r>
            <a:r>
              <a:rPr lang="en-GB" sz="1400" b="0" dirty="0" smtClean="0"/>
              <a:t>children</a:t>
            </a:r>
            <a:endParaRPr lang="en-GB" sz="1400" b="0" dirty="0"/>
          </a:p>
          <a:p>
            <a:pPr lvl="1">
              <a:buClrTx/>
            </a:pPr>
            <a:r>
              <a:rPr lang="en-GB" sz="1400" dirty="0"/>
              <a:t>School fruit scheme since 2009, </a:t>
            </a:r>
            <a:r>
              <a:rPr lang="en-GB" sz="1400" b="0" dirty="0"/>
              <a:t>covers 8.6 </a:t>
            </a:r>
            <a:r>
              <a:rPr lang="en-GB" sz="1400" b="0" dirty="0" err="1"/>
              <a:t>mio</a:t>
            </a:r>
            <a:r>
              <a:rPr lang="en-GB" sz="1400" b="0" dirty="0"/>
              <a:t> </a:t>
            </a:r>
            <a:r>
              <a:rPr lang="en-GB" sz="1400" b="0" dirty="0" smtClean="0"/>
              <a:t>children</a:t>
            </a:r>
            <a:endParaRPr lang="hu-HU" sz="1400" b="0" dirty="0" smtClean="0"/>
          </a:p>
          <a:p>
            <a:pPr marL="457200" lvl="1" indent="0">
              <a:buClrTx/>
              <a:buNone/>
            </a:pPr>
            <a:endParaRPr lang="en-GB" sz="1400" b="0" dirty="0"/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en-GB" sz="2200" b="1" i="0" dirty="0" smtClean="0"/>
              <a:t>Shortcomings </a:t>
            </a:r>
            <a:r>
              <a:rPr lang="en-GB" sz="2200" i="0" dirty="0" smtClean="0"/>
              <a:t>identified by the European Court of Auditors and external evaluations</a:t>
            </a:r>
            <a:endParaRPr lang="hu-HU" sz="2200" i="0" dirty="0" smtClean="0"/>
          </a:p>
          <a:p>
            <a:pPr marL="0" indent="0">
              <a:buClrTx/>
              <a:buNone/>
            </a:pPr>
            <a:endParaRPr lang="en-GB" sz="2200" i="0" dirty="0" smtClean="0"/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en-GB" sz="2200" b="1" i="0" dirty="0" smtClean="0"/>
              <a:t>Impact Assessment confirms schemes are still relevant</a:t>
            </a:r>
            <a:r>
              <a:rPr lang="en-GB" sz="2200" i="0" dirty="0" smtClean="0"/>
              <a:t>:</a:t>
            </a:r>
            <a:endParaRPr lang="hu-HU" sz="2200" i="0" dirty="0" smtClean="0"/>
          </a:p>
          <a:p>
            <a:pPr lvl="1">
              <a:buClrTx/>
              <a:buFont typeface="Wingdings" panose="05000000000000000000" pitchFamily="2" charset="2"/>
              <a:buChar char="§"/>
            </a:pPr>
            <a:r>
              <a:rPr lang="en-GB" sz="1400" i="0" dirty="0" smtClean="0"/>
              <a:t>declining consumption of fresh F&amp;V and milk in medium-term</a:t>
            </a:r>
            <a:endParaRPr lang="hu-HU" sz="1400" i="0" dirty="0" smtClean="0"/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GB" sz="1400" dirty="0"/>
              <a:t>emerging challenges with consumption shifts towards highly processed products and disconnection from agriculture 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GB" sz="1400" dirty="0"/>
              <a:t>rising childhood obesity (</a:t>
            </a:r>
            <a:r>
              <a:rPr lang="en-GB" sz="1400" dirty="0" smtClean="0"/>
              <a:t>1</a:t>
            </a:r>
            <a:r>
              <a:rPr lang="hu-HU" sz="1400" dirty="0" smtClean="0"/>
              <a:t> </a:t>
            </a:r>
            <a:r>
              <a:rPr lang="en-GB" sz="1400" dirty="0" smtClean="0"/>
              <a:t>in </a:t>
            </a:r>
            <a:r>
              <a:rPr lang="en-GB" sz="1400" dirty="0"/>
              <a:t>3 children aged 6-9 </a:t>
            </a:r>
            <a:r>
              <a:rPr lang="en-GB" sz="1400" dirty="0" smtClean="0"/>
              <a:t>overweight/obese</a:t>
            </a:r>
            <a:r>
              <a:rPr lang="hu-HU" sz="1400" dirty="0" smtClean="0"/>
              <a:t>)</a:t>
            </a:r>
            <a:endParaRPr lang="en-GB" sz="1800" b="1" i="0" dirty="0" smtClean="0"/>
          </a:p>
        </p:txBody>
      </p:sp>
    </p:spTree>
    <p:extLst>
      <p:ext uri="{BB962C8B-B14F-4D97-AF65-F5344CB8AC3E}">
        <p14:creationId xmlns:p14="http://schemas.microsoft.com/office/powerpoint/2010/main" val="3800823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484784"/>
            <a:ext cx="8229600" cy="936625"/>
          </a:xfrm>
        </p:spPr>
        <p:txBody>
          <a:bodyPr/>
          <a:lstStyle/>
          <a:p>
            <a:pPr lvl="0" algn="ctr"/>
            <a:r>
              <a:rPr lang="hu-HU" sz="2800" dirty="0" smtClean="0">
                <a:solidFill>
                  <a:srgbClr val="FFC000"/>
                </a:solidFill>
              </a:rPr>
              <a:t>K</a:t>
            </a:r>
            <a:r>
              <a:rPr lang="fr-BE" sz="2800" dirty="0" err="1" smtClean="0">
                <a:solidFill>
                  <a:srgbClr val="FFC000"/>
                </a:solidFill>
              </a:rPr>
              <a:t>ey</a:t>
            </a:r>
            <a:r>
              <a:rPr lang="fr-BE" sz="2800" dirty="0" smtClean="0">
                <a:solidFill>
                  <a:srgbClr val="FFC000"/>
                </a:solidFill>
              </a:rPr>
              <a:t> </a:t>
            </a:r>
            <a:r>
              <a:rPr lang="fr-BE" sz="2800" dirty="0" err="1" smtClean="0">
                <a:solidFill>
                  <a:srgbClr val="FFC000"/>
                </a:solidFill>
              </a:rPr>
              <a:t>elements</a:t>
            </a:r>
            <a:r>
              <a:rPr lang="hu-HU" sz="2800" dirty="0" smtClean="0">
                <a:solidFill>
                  <a:srgbClr val="FFC000"/>
                </a:solidFill>
              </a:rPr>
              <a:t> of </a:t>
            </a:r>
            <a:r>
              <a:rPr lang="hu-HU" sz="2800" dirty="0" err="1" smtClean="0">
                <a:solidFill>
                  <a:srgbClr val="FFC000"/>
                </a:solidFill>
              </a:rPr>
              <a:t>the</a:t>
            </a:r>
            <a:r>
              <a:rPr lang="hu-HU" sz="2800" dirty="0" smtClean="0">
                <a:solidFill>
                  <a:srgbClr val="FFC000"/>
                </a:solidFill>
              </a:rPr>
              <a:t> </a:t>
            </a:r>
            <a:r>
              <a:rPr lang="hu-HU" sz="2800" dirty="0" err="1" smtClean="0">
                <a:solidFill>
                  <a:srgbClr val="FFC000"/>
                </a:solidFill>
              </a:rPr>
              <a:t>new</a:t>
            </a:r>
            <a:r>
              <a:rPr lang="hu-HU" sz="2800" dirty="0" smtClean="0">
                <a:solidFill>
                  <a:srgbClr val="FFC000"/>
                </a:solidFill>
              </a:rPr>
              <a:t> </a:t>
            </a:r>
            <a:r>
              <a:rPr lang="hu-HU" sz="2800" dirty="0" err="1" smtClean="0">
                <a:solidFill>
                  <a:srgbClr val="FFC000"/>
                </a:solidFill>
              </a:rPr>
              <a:t>school</a:t>
            </a:r>
            <a:r>
              <a:rPr lang="hu-HU" sz="2800" dirty="0" smtClean="0">
                <a:solidFill>
                  <a:srgbClr val="FFC000"/>
                </a:solidFill>
              </a:rPr>
              <a:t> </a:t>
            </a:r>
            <a:r>
              <a:rPr lang="hu-HU" sz="2800" dirty="0" err="1" smtClean="0">
                <a:solidFill>
                  <a:srgbClr val="FFC000"/>
                </a:solidFill>
              </a:rPr>
              <a:t>proposal</a:t>
            </a:r>
            <a:r>
              <a:rPr lang="hu-HU" sz="2800" dirty="0" smtClean="0">
                <a:solidFill>
                  <a:srgbClr val="FFC000"/>
                </a:solidFill>
              </a:rPr>
              <a:t> - </a:t>
            </a:r>
            <a:r>
              <a:rPr lang="en-GB" sz="2800" dirty="0" smtClean="0">
                <a:solidFill>
                  <a:srgbClr val="FFC000"/>
                </a:solidFill>
              </a:rPr>
              <a:t>COM </a:t>
            </a:r>
            <a:r>
              <a:rPr lang="en-GB" sz="2800" dirty="0">
                <a:solidFill>
                  <a:srgbClr val="FFC000"/>
                </a:solidFill>
              </a:rPr>
              <a:t>(2014) </a:t>
            </a:r>
            <a:r>
              <a:rPr lang="en-GB" sz="2800" dirty="0" smtClean="0">
                <a:solidFill>
                  <a:srgbClr val="FFC000"/>
                </a:solidFill>
              </a:rPr>
              <a:t>32</a:t>
            </a:r>
            <a:r>
              <a:rPr lang="en-GB" sz="2800" dirty="0">
                <a:solidFill>
                  <a:srgbClr val="C00000"/>
                </a:solidFill>
              </a:rPr>
              <a:t/>
            </a:r>
            <a:br>
              <a:rPr lang="en-GB" sz="2800" dirty="0">
                <a:solidFill>
                  <a:srgbClr val="C00000"/>
                </a:solidFill>
              </a:rPr>
            </a:br>
            <a:endParaRPr lang="en-GB" sz="2800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960440"/>
          </a:xfrm>
        </p:spPr>
        <p:txBody>
          <a:bodyPr/>
          <a:lstStyle/>
          <a:p>
            <a:pPr marL="57150" indent="0">
              <a:buClrTx/>
              <a:buNone/>
            </a:pPr>
            <a:r>
              <a:rPr lang="en-GB" sz="2000" i="0" u="sng" dirty="0"/>
              <a:t>Common framework </a:t>
            </a:r>
            <a:endParaRPr lang="hu-HU" sz="2000" i="0" u="sng" dirty="0" smtClean="0"/>
          </a:p>
          <a:p>
            <a:pPr>
              <a:buClrTx/>
            </a:pPr>
            <a:r>
              <a:rPr lang="en-GB" sz="2000" i="0" dirty="0"/>
              <a:t>Brings separate SFS/SMS provisions under a </a:t>
            </a:r>
            <a:r>
              <a:rPr lang="en-GB" sz="2000" b="1" i="0" dirty="0"/>
              <a:t>common legal/financial framework</a:t>
            </a:r>
            <a:r>
              <a:rPr lang="en-GB" sz="2000" i="0" dirty="0"/>
              <a:t>: one set of </a:t>
            </a:r>
            <a:r>
              <a:rPr lang="en-GB" sz="2000" i="0" dirty="0" smtClean="0"/>
              <a:t>rules, requirements </a:t>
            </a:r>
            <a:r>
              <a:rPr lang="en-GB" sz="2000" i="0" dirty="0"/>
              <a:t>and obligations, but with built-in flexibility </a:t>
            </a:r>
            <a:endParaRPr lang="en-GB" sz="2000" i="0" dirty="0" smtClean="0"/>
          </a:p>
          <a:p>
            <a:pPr marL="0" indent="0">
              <a:buClrTx/>
              <a:buNone/>
            </a:pPr>
            <a:r>
              <a:rPr lang="en-GB" sz="2000" i="0" u="sng" dirty="0" smtClean="0"/>
              <a:t> Funding</a:t>
            </a:r>
            <a:endParaRPr lang="en-GB" sz="2000" i="0" u="sng" dirty="0"/>
          </a:p>
          <a:p>
            <a:pPr marL="400050">
              <a:buClrTx/>
            </a:pPr>
            <a:r>
              <a:rPr lang="en-GB" sz="2000" i="0" dirty="0"/>
              <a:t>EUR 150 million </a:t>
            </a:r>
            <a:r>
              <a:rPr lang="en-GB" sz="2000" i="0" dirty="0" smtClean="0"/>
              <a:t>for F&amp;</a:t>
            </a:r>
            <a:r>
              <a:rPr lang="hu-HU" sz="2000" i="0" dirty="0" smtClean="0"/>
              <a:t>V</a:t>
            </a:r>
            <a:r>
              <a:rPr lang="en-GB" sz="2000" i="0" dirty="0" smtClean="0"/>
              <a:t> </a:t>
            </a:r>
            <a:r>
              <a:rPr lang="en-GB" sz="2000" i="0" dirty="0"/>
              <a:t>+ 80 </a:t>
            </a:r>
            <a:r>
              <a:rPr lang="en-GB" sz="2000" i="0" dirty="0" smtClean="0"/>
              <a:t>million for milk</a:t>
            </a:r>
            <a:br>
              <a:rPr lang="en-GB" sz="2000" i="0" dirty="0" smtClean="0"/>
            </a:br>
            <a:r>
              <a:rPr lang="en-GB" sz="2000" i="0" u="sng" dirty="0" smtClean="0"/>
              <a:t>with </a:t>
            </a:r>
            <a:r>
              <a:rPr lang="en-GB" sz="2000" i="0" u="sng" dirty="0"/>
              <a:t>greater impact</a:t>
            </a:r>
            <a:r>
              <a:rPr lang="en-GB" sz="2000" i="0" dirty="0"/>
              <a:t>: focused distribution on 2 core products, strengthened  </a:t>
            </a:r>
            <a:r>
              <a:rPr lang="en-GB" sz="2000" b="1" i="0" dirty="0"/>
              <a:t>educational dimension</a:t>
            </a:r>
          </a:p>
          <a:p>
            <a:pPr marL="57150" indent="0">
              <a:buClrTx/>
              <a:buNone/>
            </a:pPr>
            <a:r>
              <a:rPr lang="en-GB" sz="2000" i="0" u="sng" dirty="0"/>
              <a:t>Increase </a:t>
            </a:r>
            <a:r>
              <a:rPr lang="en-GB" sz="2000" i="0" u="sng" dirty="0" smtClean="0"/>
              <a:t>efficiency</a:t>
            </a:r>
            <a:endParaRPr lang="hu-HU" sz="2000" i="0" dirty="0"/>
          </a:p>
          <a:p>
            <a:pPr marL="400050">
              <a:buClrTx/>
            </a:pPr>
            <a:r>
              <a:rPr lang="en-GB" sz="2000" i="0" dirty="0" smtClean="0"/>
              <a:t>improved </a:t>
            </a:r>
            <a:r>
              <a:rPr lang="en-GB" sz="2000" i="0" dirty="0"/>
              <a:t>financing conditions and reduced administrative burdens </a:t>
            </a:r>
          </a:p>
          <a:p>
            <a:pPr>
              <a:buClrTx/>
            </a:pPr>
            <a:endParaRPr lang="hu-HU" sz="2000" i="0" dirty="0" smtClean="0"/>
          </a:p>
          <a:p>
            <a:pPr marL="0" indent="0">
              <a:buClrTx/>
              <a:buNone/>
            </a:pPr>
            <a:endParaRPr lang="en-GB" sz="2800" i="0" dirty="0"/>
          </a:p>
          <a:p>
            <a:pPr>
              <a:buClrTx/>
            </a:pPr>
            <a:endParaRPr lang="en-GB" sz="2000" b="1" i="0" dirty="0" smtClean="0"/>
          </a:p>
          <a:p>
            <a:pPr marL="0" indent="0">
              <a:buClrTx/>
              <a:buNone/>
            </a:pPr>
            <a:endParaRPr lang="fr-BE" i="0" dirty="0" smtClean="0"/>
          </a:p>
          <a:p>
            <a:pPr marL="0" indent="0">
              <a:buClrTx/>
              <a:buNone/>
            </a:pPr>
            <a:endParaRPr lang="fr-BE" i="0" dirty="0" smtClean="0"/>
          </a:p>
          <a:p>
            <a:endParaRPr lang="en-GB" i="0" dirty="0"/>
          </a:p>
        </p:txBody>
      </p:sp>
    </p:spTree>
    <p:extLst>
      <p:ext uri="{BB962C8B-B14F-4D97-AF65-F5344CB8AC3E}">
        <p14:creationId xmlns:p14="http://schemas.microsoft.com/office/powerpoint/2010/main" val="834336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340768"/>
            <a:ext cx="8229600" cy="936625"/>
          </a:xfrm>
        </p:spPr>
        <p:txBody>
          <a:bodyPr/>
          <a:lstStyle/>
          <a:p>
            <a:pPr lvl="0" algn="ctr"/>
            <a:r>
              <a:rPr lang="hu-HU" sz="2600" dirty="0" err="1" smtClean="0">
                <a:solidFill>
                  <a:srgbClr val="FFC000"/>
                </a:solidFill>
              </a:rPr>
              <a:t>State</a:t>
            </a:r>
            <a:r>
              <a:rPr lang="hu-HU" sz="2600" dirty="0" smtClean="0">
                <a:solidFill>
                  <a:srgbClr val="FFC000"/>
                </a:solidFill>
              </a:rPr>
              <a:t> of play of </a:t>
            </a:r>
            <a:r>
              <a:rPr lang="hu-HU" sz="2600" dirty="0" err="1" smtClean="0">
                <a:solidFill>
                  <a:srgbClr val="FFC000"/>
                </a:solidFill>
              </a:rPr>
              <a:t>the</a:t>
            </a:r>
            <a:r>
              <a:rPr lang="hu-HU" sz="2600" dirty="0" smtClean="0">
                <a:solidFill>
                  <a:srgbClr val="FFC000"/>
                </a:solidFill>
              </a:rPr>
              <a:t> </a:t>
            </a:r>
            <a:r>
              <a:rPr lang="hu-HU" sz="2600" dirty="0" err="1" smtClean="0">
                <a:solidFill>
                  <a:srgbClr val="FFC000"/>
                </a:solidFill>
              </a:rPr>
              <a:t>proposal</a:t>
            </a:r>
            <a:r>
              <a:rPr lang="en-GB" sz="2800" dirty="0">
                <a:solidFill>
                  <a:srgbClr val="C00000"/>
                </a:solidFill>
              </a:rPr>
              <a:t/>
            </a:r>
            <a:br>
              <a:rPr lang="en-GB" sz="2800" dirty="0">
                <a:solidFill>
                  <a:srgbClr val="C00000"/>
                </a:solidFill>
              </a:rPr>
            </a:br>
            <a:endParaRPr lang="en-GB" sz="2800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700808"/>
            <a:ext cx="8568952" cy="3744416"/>
          </a:xfrm>
        </p:spPr>
        <p:txBody>
          <a:bodyPr/>
          <a:lstStyle/>
          <a:p>
            <a:pPr>
              <a:buClrTx/>
            </a:pPr>
            <a:endParaRPr lang="en-GB" sz="2000" b="1" i="0" u="sng" dirty="0" smtClean="0"/>
          </a:p>
          <a:p>
            <a:pPr>
              <a:buClrTx/>
            </a:pPr>
            <a:r>
              <a:rPr lang="hu-HU" sz="2000" b="1" i="0" u="sng" dirty="0" err="1" smtClean="0"/>
              <a:t>Council</a:t>
            </a:r>
            <a:endParaRPr lang="hu-HU" sz="2000" b="1" i="0" u="sng" dirty="0" smtClean="0"/>
          </a:p>
          <a:p>
            <a:pPr lvl="1">
              <a:buClrTx/>
            </a:pPr>
            <a:r>
              <a:rPr lang="en-GB" sz="1800" b="0" i="0" dirty="0" smtClean="0"/>
              <a:t>Discussed </a:t>
            </a:r>
            <a:r>
              <a:rPr lang="en-GB" sz="1800" b="0" i="0" dirty="0"/>
              <a:t>several times in WG, SCA, Council (in June 2014 adoption of a Progress </a:t>
            </a:r>
            <a:r>
              <a:rPr lang="en-GB" sz="1800" b="0" i="0" dirty="0" smtClean="0"/>
              <a:t>report</a:t>
            </a:r>
            <a:r>
              <a:rPr lang="en-GB" sz="1800" b="0" i="0" dirty="0" smtClean="0"/>
              <a:t>)</a:t>
            </a:r>
          </a:p>
          <a:p>
            <a:pPr lvl="1">
              <a:buClrTx/>
            </a:pPr>
            <a:r>
              <a:rPr lang="en-GB" sz="1800" b="0" dirty="0"/>
              <a:t>Overall MS welcome the objectives of the proposal</a:t>
            </a:r>
            <a:r>
              <a:rPr lang="en-GB" sz="1800" b="0" dirty="0" smtClean="0"/>
              <a:t>, but some issues identified</a:t>
            </a:r>
            <a:endParaRPr lang="hu-HU" sz="1800" b="0" dirty="0" smtClean="0"/>
          </a:p>
          <a:p>
            <a:pPr lvl="2"/>
            <a:r>
              <a:rPr lang="en-GB" sz="1600" b="1" dirty="0" smtClean="0"/>
              <a:t>legal </a:t>
            </a:r>
            <a:r>
              <a:rPr lang="en-GB" sz="1600" b="1" dirty="0"/>
              <a:t>basis </a:t>
            </a:r>
            <a:endParaRPr lang="en-GB" sz="1600" b="1" dirty="0" smtClean="0"/>
          </a:p>
          <a:p>
            <a:pPr lvl="2"/>
            <a:r>
              <a:rPr lang="en-GB" sz="1600" b="1" dirty="0" smtClean="0"/>
              <a:t>scope </a:t>
            </a:r>
            <a:r>
              <a:rPr lang="en-GB" sz="1600" b="1" dirty="0"/>
              <a:t>of products </a:t>
            </a:r>
            <a:endParaRPr lang="en-GB" sz="1600" b="1" dirty="0" smtClean="0"/>
          </a:p>
          <a:p>
            <a:pPr lvl="2"/>
            <a:r>
              <a:rPr lang="en-GB" sz="1600" b="1" dirty="0" smtClean="0"/>
              <a:t>financial </a:t>
            </a:r>
            <a:r>
              <a:rPr lang="en-GB" sz="1600" b="1" dirty="0"/>
              <a:t>allocations for milk</a:t>
            </a:r>
            <a:endParaRPr lang="hu-HU" sz="1600" dirty="0"/>
          </a:p>
          <a:p>
            <a:pPr>
              <a:buClrTx/>
            </a:pPr>
            <a:r>
              <a:rPr lang="hu-HU" sz="2000" b="1" i="0" u="sng" dirty="0" smtClean="0"/>
              <a:t>EP</a:t>
            </a:r>
            <a:endParaRPr lang="hu-HU" sz="2000" b="1" i="0" u="sng" dirty="0" smtClean="0"/>
          </a:p>
          <a:p>
            <a:pPr lvl="1">
              <a:buClrTx/>
            </a:pPr>
            <a:r>
              <a:rPr lang="en-GB" sz="1800" b="0" i="0" dirty="0" smtClean="0"/>
              <a:t>started </a:t>
            </a:r>
            <a:r>
              <a:rPr lang="en-GB" sz="1800" b="0" i="0" dirty="0"/>
              <a:t>work in September, rapporteur MEP </a:t>
            </a:r>
            <a:r>
              <a:rPr lang="en-GB" sz="1800" b="0" i="0" dirty="0" err="1"/>
              <a:t>Tarabella</a:t>
            </a:r>
            <a:r>
              <a:rPr lang="en-GB" sz="1800" b="0" i="0" dirty="0"/>
              <a:t> (</a:t>
            </a:r>
            <a:r>
              <a:rPr lang="en-GB" sz="1800" b="0" i="0" dirty="0" smtClean="0"/>
              <a:t>S&amp;D)</a:t>
            </a:r>
            <a:endParaRPr lang="hu-HU" sz="1800" b="0" i="0" dirty="0" smtClean="0"/>
          </a:p>
          <a:p>
            <a:pPr lvl="1">
              <a:buClrTx/>
            </a:pPr>
            <a:r>
              <a:rPr lang="en-GB" sz="1800" b="0" dirty="0"/>
              <a:t>COMAGRI vote on the report in February </a:t>
            </a:r>
            <a:r>
              <a:rPr lang="en-GB" sz="1800" b="0" dirty="0" smtClean="0"/>
              <a:t>2015</a:t>
            </a:r>
            <a:endParaRPr lang="hu-HU" sz="1800" b="0" dirty="0" smtClean="0"/>
          </a:p>
          <a:p>
            <a:pPr>
              <a:buClrTx/>
            </a:pPr>
            <a:r>
              <a:rPr lang="en-GB" sz="2000" b="1" i="0" u="sng" dirty="0" smtClean="0"/>
              <a:t>Committee </a:t>
            </a:r>
            <a:r>
              <a:rPr lang="en-GB" sz="2000" b="1" i="0" u="sng" dirty="0"/>
              <a:t>of the </a:t>
            </a:r>
            <a:r>
              <a:rPr lang="en-GB" sz="2000" b="1" i="0" u="sng" dirty="0" smtClean="0"/>
              <a:t>Regions</a:t>
            </a:r>
            <a:endParaRPr lang="hu-HU" sz="2000" b="1" i="0" u="sng" dirty="0"/>
          </a:p>
          <a:p>
            <a:pPr lvl="1">
              <a:buClrTx/>
            </a:pPr>
            <a:r>
              <a:rPr lang="en-GB" sz="1800" b="0" dirty="0" smtClean="0"/>
              <a:t>adopted </a:t>
            </a:r>
            <a:r>
              <a:rPr lang="en-GB" sz="1800" b="0" dirty="0"/>
              <a:t>an opinion</a:t>
            </a:r>
            <a:r>
              <a:rPr lang="hu-HU" sz="1800" b="0" dirty="0"/>
              <a:t> </a:t>
            </a:r>
            <a:r>
              <a:rPr lang="hu-HU" sz="1800" b="0" dirty="0" err="1" smtClean="0"/>
              <a:t>in</a:t>
            </a:r>
            <a:r>
              <a:rPr lang="hu-HU" sz="1800" b="0" dirty="0" smtClean="0"/>
              <a:t> </a:t>
            </a:r>
            <a:r>
              <a:rPr lang="hu-HU" sz="1800" b="0" dirty="0" err="1" smtClean="0"/>
              <a:t>October</a:t>
            </a:r>
            <a:r>
              <a:rPr lang="hu-HU" sz="1800" b="0" dirty="0" smtClean="0"/>
              <a:t> 2014 </a:t>
            </a:r>
            <a:r>
              <a:rPr lang="hu-HU" sz="1800" b="0" dirty="0" err="1" smtClean="0"/>
              <a:t>on</a:t>
            </a:r>
            <a:r>
              <a:rPr lang="hu-HU" sz="1800" b="0" dirty="0" smtClean="0"/>
              <a:t> </a:t>
            </a:r>
            <a:r>
              <a:rPr lang="en-GB" sz="1800" b="0" dirty="0" smtClean="0"/>
              <a:t>"The </a:t>
            </a:r>
            <a:r>
              <a:rPr lang="en-GB" sz="1800" b="0" dirty="0"/>
              <a:t>aid scheme for the supply of fruit and vegetables, bananas and milk in </a:t>
            </a:r>
            <a:r>
              <a:rPr lang="hu-HU" sz="1800" b="0" dirty="0" smtClean="0"/>
              <a:t>e</a:t>
            </a:r>
            <a:r>
              <a:rPr lang="en-GB" sz="1800" b="0" dirty="0" err="1" smtClean="0"/>
              <a:t>ducational</a:t>
            </a:r>
            <a:r>
              <a:rPr lang="hu-HU" sz="1800" b="0" dirty="0" smtClean="0"/>
              <a:t> </a:t>
            </a:r>
            <a:r>
              <a:rPr lang="en-GB" sz="1800" b="0" i="0" dirty="0" smtClean="0"/>
              <a:t>establishments</a:t>
            </a:r>
            <a:r>
              <a:rPr lang="en-GB" sz="1800" b="0" i="0" dirty="0"/>
              <a:t>"</a:t>
            </a:r>
            <a:endParaRPr lang="hu-HU" sz="1800" b="0" i="0" dirty="0"/>
          </a:p>
          <a:p>
            <a:pPr marL="0" indent="0">
              <a:buClrTx/>
              <a:buNone/>
            </a:pPr>
            <a:endParaRPr lang="fr-BE" i="0" dirty="0" smtClean="0"/>
          </a:p>
          <a:p>
            <a:pPr marL="0" indent="0">
              <a:buClrTx/>
              <a:buNone/>
            </a:pPr>
            <a:endParaRPr lang="fr-BE" i="0" dirty="0" smtClean="0"/>
          </a:p>
          <a:p>
            <a:endParaRPr lang="en-GB" i="0" dirty="0"/>
          </a:p>
        </p:txBody>
      </p:sp>
    </p:spTree>
    <p:extLst>
      <p:ext uri="{BB962C8B-B14F-4D97-AF65-F5344CB8AC3E}">
        <p14:creationId xmlns:p14="http://schemas.microsoft.com/office/powerpoint/2010/main" val="4018641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C_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EC_Blank</Template>
  <TotalTime>964</TotalTime>
  <Words>366</Words>
  <Application>Microsoft Office PowerPoint</Application>
  <PresentationFormat>On-screen Show (4:3)</PresentationFormat>
  <Paragraphs>54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EC_Blank</vt:lpstr>
      <vt:lpstr>Review of the CAP school schemes  </vt:lpstr>
      <vt:lpstr>Current situation on School Milk Scheme</vt:lpstr>
      <vt:lpstr>Current situation on school schemes</vt:lpstr>
      <vt:lpstr>Key elements of the new school proposal - COM (2014) 32 </vt:lpstr>
      <vt:lpstr>State of play of the proposal 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of the CAP school schemes  Presentation of the Commission  proposals COM (2014) 31 and 32</dc:title>
  <dc:creator>TIGANJ Alisa (AGRI)</dc:creator>
  <cp:lastModifiedBy>KROMMER Judit (AGRI)</cp:lastModifiedBy>
  <cp:revision>77</cp:revision>
  <cp:lastPrinted>2014-03-06T12:32:57Z</cp:lastPrinted>
  <dcterms:created xsi:type="dcterms:W3CDTF">2014-02-25T12:37:19Z</dcterms:created>
  <dcterms:modified xsi:type="dcterms:W3CDTF">2014-11-19T10:48:43Z</dcterms:modified>
</cp:coreProperties>
</file>