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65" r:id="rId6"/>
    <p:sldId id="262" r:id="rId7"/>
    <p:sldId id="263" r:id="rId8"/>
    <p:sldId id="266" r:id="rId9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D6DFC08-8FE6-4325-A6C8-C5B60A32457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29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0ECDECD-2EA0-4140-B581-BCFFD83928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16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93253C2-69A7-4B44-8D2F-76EC6025C35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BDF60-4FBC-4E90-ABDC-5DFBA30BBB0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79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8D5CA-D1CF-4CC3-94A6-EDB47A3FB35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9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4AAEC-33AE-4E48-A6E8-53159AFCFF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32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8D2D7-9DC5-47CE-8DA0-CB14F7E1EF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31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6F580-0B73-49BD-986F-ADBBC5DAA3E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58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C1CE9-C21B-411F-8DA4-18246D833E4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16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B546A-F1E4-408D-9638-709AE08EA57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51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1F808-8ABF-4911-A358-97C52EF5EA6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1E19C-A06F-4FB5-AFF1-5D3564527DB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858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6A2EA-327C-49AE-BA6B-548A7193FF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49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8D9F9E7-8F68-4418-A2CB-2A02C729FF4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18" Type="http://schemas.openxmlformats.org/officeDocument/2006/relationships/image" Target="../media/image19.emf"/><Relationship Id="rId3" Type="http://schemas.openxmlformats.org/officeDocument/2006/relationships/image" Target="../media/image4.tmp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17" Type="http://schemas.openxmlformats.org/officeDocument/2006/relationships/image" Target="../media/image18.emf"/><Relationship Id="rId2" Type="http://schemas.openxmlformats.org/officeDocument/2006/relationships/image" Target="../media/image3.png"/><Relationship Id="rId16" Type="http://schemas.openxmlformats.org/officeDocument/2006/relationships/image" Target="../media/image17.emf"/><Relationship Id="rId20" Type="http://schemas.openxmlformats.org/officeDocument/2006/relationships/image" Target="../media/image21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5" Type="http://schemas.openxmlformats.org/officeDocument/2006/relationships/image" Target="../media/image16.emf"/><Relationship Id="rId10" Type="http://schemas.openxmlformats.org/officeDocument/2006/relationships/image" Target="../media/image11.emf"/><Relationship Id="rId19" Type="http://schemas.openxmlformats.org/officeDocument/2006/relationships/image" Target="../media/image20.emf"/><Relationship Id="rId4" Type="http://schemas.openxmlformats.org/officeDocument/2006/relationships/image" Target="../media/image5.emf"/><Relationship Id="rId9" Type="http://schemas.openxmlformats.org/officeDocument/2006/relationships/image" Target="../media/image10.emf"/><Relationship Id="rId1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512" y="2420888"/>
            <a:ext cx="8784976" cy="863079"/>
          </a:xfrm>
        </p:spPr>
        <p:txBody>
          <a:bodyPr/>
          <a:lstStyle/>
          <a:p>
            <a:pPr algn="ctr"/>
            <a:r>
              <a:rPr lang="fr-BE" sz="3200" dirty="0" err="1" smtClean="0"/>
              <a:t>Exploring</a:t>
            </a:r>
            <a:r>
              <a:rPr lang="fr-BE" sz="3200" dirty="0" smtClean="0"/>
              <a:t> a Plurilateral </a:t>
            </a:r>
            <a:r>
              <a:rPr lang="fr-BE" sz="3200" dirty="0" err="1" smtClean="0"/>
              <a:t>Organic</a:t>
            </a:r>
            <a:r>
              <a:rPr lang="fr-BE" sz="3200" dirty="0" smtClean="0"/>
              <a:t> Arrangement </a:t>
            </a:r>
            <a:endParaRPr lang="en-GB" sz="32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581128"/>
            <a:ext cx="8532812" cy="863997"/>
          </a:xfrm>
        </p:spPr>
        <p:txBody>
          <a:bodyPr/>
          <a:lstStyle/>
          <a:p>
            <a:r>
              <a:rPr lang="fr-BE" dirty="0" smtClean="0"/>
              <a:t>Civil Dialogue Group, 25.11.2016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1729110"/>
          </a:xfrm>
        </p:spPr>
        <p:txBody>
          <a:bodyPr/>
          <a:lstStyle/>
          <a:p>
            <a:pPr algn="ctr"/>
            <a:r>
              <a:rPr lang="en-US" dirty="0" smtClean="0"/>
              <a:t>Action Plan for the future of organic production in the EU</a:t>
            </a:r>
            <a:br>
              <a:rPr lang="en-US" dirty="0" smtClean="0"/>
            </a:br>
            <a:r>
              <a:rPr lang="en-US" dirty="0" smtClean="0"/>
              <a:t>March 2014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84984"/>
            <a:ext cx="8229600" cy="27364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i="0" u="sng" dirty="0"/>
              <a:t>Action 15</a:t>
            </a:r>
            <a:r>
              <a:rPr lang="en-GB" i="0" dirty="0"/>
              <a:t>: The Commission will consider increased convergence of standards among</a:t>
            </a:r>
          </a:p>
          <a:p>
            <a:pPr>
              <a:lnSpc>
                <a:spcPct val="150000"/>
              </a:lnSpc>
            </a:pPr>
            <a:r>
              <a:rPr lang="en-GB" i="0" dirty="0"/>
              <a:t>leading organic partners and </a:t>
            </a:r>
            <a:r>
              <a:rPr lang="en-GB" b="1" i="0" dirty="0"/>
              <a:t>explore the possibility of a plurilateral </a:t>
            </a:r>
            <a:r>
              <a:rPr lang="en-GB" b="1" i="0" dirty="0" smtClean="0"/>
              <a:t>arrangement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Organic Trade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Different organic standards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Cost of certification to multiple standards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Record keeping costs to maintain certification to multiple standards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Organic ingredients in short supply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52903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Costs and Benefits of equivalence arrangements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0" dirty="0" smtClean="0"/>
              <a:t>Benefits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Reduce barriers, increase market access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Reduce costs of double certification, inspections</a:t>
            </a:r>
          </a:p>
          <a:p>
            <a:pPr marL="0" indent="0">
              <a:buNone/>
            </a:pPr>
            <a:endParaRPr lang="en-US" i="0" dirty="0" smtClean="0"/>
          </a:p>
          <a:p>
            <a:pPr marL="0" indent="0">
              <a:buNone/>
            </a:pPr>
            <a:r>
              <a:rPr lang="en-US" i="0" dirty="0" smtClean="0"/>
              <a:t>Costs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On-site audits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Technical Working Group meetings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Increasingly complex to manage multiple bilateral arrangements</a:t>
            </a:r>
          </a:p>
          <a:p>
            <a:endParaRPr lang="en-US" sz="2000" i="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284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7150" y="4371975"/>
            <a:ext cx="1571625" cy="1514475"/>
            <a:chOff x="76200" y="4686300"/>
            <a:chExt cx="2095500" cy="2019300"/>
          </a:xfrm>
        </p:grpSpPr>
        <p:sp>
          <p:nvSpPr>
            <p:cNvPr id="15" name="Rectangle 14"/>
            <p:cNvSpPr/>
            <p:nvPr/>
          </p:nvSpPr>
          <p:spPr>
            <a:xfrm>
              <a:off x="76200" y="4967040"/>
              <a:ext cx="2095500" cy="17385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200" y="4686300"/>
              <a:ext cx="2095500" cy="2807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8600" y="5346412"/>
              <a:ext cx="17145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75" b="1" dirty="0">
                  <a:solidFill>
                    <a:schemeClr val="bg1"/>
                  </a:solidFill>
                </a:rPr>
                <a:t>KEY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1450" y="4371975"/>
            <a:ext cx="1285875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75" b="1" dirty="0">
                <a:solidFill>
                  <a:schemeClr val="bg1"/>
                </a:solidFill>
              </a:rPr>
              <a:t>KEY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5" y="1896464"/>
            <a:ext cx="8312727" cy="4156364"/>
          </a:xfrm>
          <a:prstGeom prst="rect">
            <a:avLst/>
          </a:prstGeom>
        </p:spPr>
      </p:pic>
      <p:pic>
        <p:nvPicPr>
          <p:cNvPr id="16" name="Picture 15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44734" r="11491" b="11417"/>
          <a:stretch/>
        </p:blipFill>
        <p:spPr>
          <a:xfrm>
            <a:off x="171450" y="5143500"/>
            <a:ext cx="1343025" cy="6722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52736"/>
            <a:ext cx="9143999" cy="99257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3000" b="1" dirty="0">
                <a:ln w="0"/>
                <a:solidFill>
                  <a:srgbClr val="3F3C71"/>
                </a:solidFill>
                <a:cs typeface="Arial" panose="020B0604020202020204" pitchFamily="34" charset="0"/>
              </a:rPr>
              <a:t>Organic Arrangements Around the World:</a:t>
            </a:r>
          </a:p>
          <a:p>
            <a:pPr algn="ctr"/>
            <a:r>
              <a:rPr lang="en-US" sz="3000" dirty="0">
                <a:ln w="0"/>
                <a:solidFill>
                  <a:srgbClr val="3F3C71"/>
                </a:solidFill>
                <a:cs typeface="Arial" panose="020B0604020202020204" pitchFamily="34" charset="0"/>
              </a:rPr>
              <a:t>31 current arrangements in place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t="11183" r="20041" b="66450"/>
          <a:stretch/>
        </p:blipFill>
        <p:spPr>
          <a:xfrm>
            <a:off x="184929" y="4686300"/>
            <a:ext cx="1215083" cy="3429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810" y="2909676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2479" y="2547963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1697" y="3824076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222" y="2205063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1606" y="2176488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4800" y="2594286"/>
            <a:ext cx="304267" cy="177489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43400" y="2805138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58000" y="2857500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3636" y="2943517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28850" y="4852379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86700" y="5047617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00900" y="4644106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86550" y="3195984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57875" y="3343275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72785" y="2987090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21031" y="3227724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608531" y="4741725"/>
            <a:ext cx="334694" cy="195238"/>
          </a:xfrm>
          <a:prstGeom prst="rect">
            <a:avLst/>
          </a:prstGeom>
          <a:effectLst>
            <a:outerShdw blurRad="254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algn="r"/>
            <a:r>
              <a:rPr lang="en-GB" dirty="0" smtClean="0"/>
              <a:t>Organic Trade Association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9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Emerging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Increased number of bilateral equivalence arrangements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Managing multiple bilateral arrangements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Costs of managing arrangements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i="0" dirty="0" smtClean="0"/>
              <a:t>Different requirements for each importing country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065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Plurilateral Arrangement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i="0" dirty="0" smtClean="0"/>
              <a:t>A plurilateral arrangement is a multi-national arrangement between countries that involves more than two countries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0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Expert Workshop, Bern, CH           2-3 November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744516"/>
          </a:xfrm>
        </p:spPr>
        <p:txBody>
          <a:bodyPr/>
          <a:lstStyle/>
          <a:p>
            <a:pPr marL="0" indent="0">
              <a:buNone/>
            </a:pPr>
            <a:r>
              <a:rPr lang="en-GB" i="0" u="sng" dirty="0" smtClean="0"/>
              <a:t>Participants</a:t>
            </a:r>
            <a:r>
              <a:rPr lang="en-GB" i="0" dirty="0" smtClean="0"/>
              <a:t>: </a:t>
            </a:r>
            <a:endParaRPr lang="en-GB" i="0" dirty="0"/>
          </a:p>
          <a:p>
            <a:r>
              <a:rPr lang="en-GB" i="0" dirty="0" smtClean="0"/>
              <a:t>European </a:t>
            </a:r>
            <a:r>
              <a:rPr lang="en-GB" i="0" dirty="0"/>
              <a:t>Union, </a:t>
            </a:r>
            <a:r>
              <a:rPr lang="en-GB" i="0" dirty="0" smtClean="0"/>
              <a:t>United States, Switzerland, Japan</a:t>
            </a:r>
            <a:r>
              <a:rPr lang="en-GB" i="0" dirty="0"/>
              <a:t>, Chile, Canada, South </a:t>
            </a:r>
            <a:r>
              <a:rPr lang="en-GB" i="0" dirty="0" smtClean="0"/>
              <a:t>Korea </a:t>
            </a:r>
          </a:p>
          <a:p>
            <a:endParaRPr lang="en-GB" i="0" dirty="0" smtClean="0"/>
          </a:p>
          <a:p>
            <a:pPr marL="0" indent="0">
              <a:buNone/>
            </a:pPr>
            <a:r>
              <a:rPr lang="en-GB" i="0" u="sng" dirty="0" smtClean="0"/>
              <a:t>Objective</a:t>
            </a:r>
            <a:r>
              <a:rPr lang="en-GB" i="0" dirty="0" smtClean="0"/>
              <a:t>:</a:t>
            </a:r>
          </a:p>
          <a:p>
            <a:r>
              <a:rPr lang="en-GB" i="0" dirty="0" smtClean="0"/>
              <a:t>to </a:t>
            </a:r>
            <a:r>
              <a:rPr lang="en-GB" i="0" dirty="0"/>
              <a:t>explore </a:t>
            </a:r>
            <a:r>
              <a:rPr lang="en-GB" i="0" dirty="0" smtClean="0"/>
              <a:t>whether </a:t>
            </a:r>
            <a:r>
              <a:rPr lang="en-GB" i="0" dirty="0"/>
              <a:t>there is </a:t>
            </a:r>
            <a:r>
              <a:rPr lang="en-GB" i="0" dirty="0" smtClean="0"/>
              <a:t>interest </a:t>
            </a:r>
            <a:r>
              <a:rPr lang="en-GB" i="0" dirty="0"/>
              <a:t>in developing a plurilateral </a:t>
            </a:r>
            <a:r>
              <a:rPr lang="en-GB" i="0" dirty="0" smtClean="0"/>
              <a:t>arrangement</a:t>
            </a:r>
          </a:p>
          <a:p>
            <a:pPr marL="0" indent="0">
              <a:buNone/>
            </a:pPr>
            <a:endParaRPr lang="en-GB" i="0" dirty="0" smtClean="0"/>
          </a:p>
          <a:p>
            <a:pPr marL="0" indent="0">
              <a:buNone/>
            </a:pPr>
            <a:r>
              <a:rPr lang="en-GB" i="0" dirty="0" smtClean="0"/>
              <a:t>Further </a:t>
            </a:r>
            <a:r>
              <a:rPr lang="en-GB" i="0" dirty="0"/>
              <a:t>exploratory work over the next year </a:t>
            </a:r>
          </a:p>
        </p:txBody>
      </p:sp>
    </p:spTree>
    <p:extLst>
      <p:ext uri="{BB962C8B-B14F-4D97-AF65-F5344CB8AC3E}">
        <p14:creationId xmlns:p14="http://schemas.microsoft.com/office/powerpoint/2010/main" val="100255122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51</TotalTime>
  <Words>207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Exploring a Plurilateral Organic Arrangement </vt:lpstr>
      <vt:lpstr>Action Plan for the future of organic production in the EU March 2014 </vt:lpstr>
      <vt:lpstr>Organic Trade Challenges</vt:lpstr>
      <vt:lpstr>Costs and Benefits of equivalence arrangements</vt:lpstr>
      <vt:lpstr> </vt:lpstr>
      <vt:lpstr>Emerging Issues</vt:lpstr>
      <vt:lpstr>Plurilateral Arrangement</vt:lpstr>
      <vt:lpstr>Expert Workshop, Bern, CH           2-3 November 2016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a Plurilateral Organic Arrangement</dc:title>
  <dc:creator>ROSSI PRIETO Manuel (AGRI)</dc:creator>
  <cp:lastModifiedBy>BUTTINI-PROVENZANO Roberta (AGRI)</cp:lastModifiedBy>
  <cp:revision>6</cp:revision>
  <cp:lastPrinted>2016-11-18T06:34:26Z</cp:lastPrinted>
  <dcterms:created xsi:type="dcterms:W3CDTF">2016-11-15T14:07:04Z</dcterms:created>
  <dcterms:modified xsi:type="dcterms:W3CDTF">2016-11-18T06:34:54Z</dcterms:modified>
</cp:coreProperties>
</file>