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handoutMasterIdLst>
    <p:handoutMasterId r:id="rId10"/>
  </p:handoutMasterIdLst>
  <p:sldIdLst>
    <p:sldId id="263" r:id="rId2"/>
    <p:sldId id="265" r:id="rId3"/>
    <p:sldId id="264" r:id="rId4"/>
    <p:sldId id="271" r:id="rId5"/>
    <p:sldId id="269" r:id="rId6"/>
    <p:sldId id="267" r:id="rId7"/>
    <p:sldId id="270" r:id="rId8"/>
  </p:sldIdLst>
  <p:sldSz cx="9144000" cy="6858000" type="screen4x3"/>
  <p:notesSz cx="6724650" cy="9774238"/>
  <p:defaultTextStyle>
    <a:defPPr>
      <a:defRPr lang="en-GB"/>
    </a:defPPr>
    <a:lvl1pPr algn="l" rtl="0" fontAlgn="base">
      <a:spcBef>
        <a:spcPct val="0"/>
      </a:spcBef>
      <a:spcAft>
        <a:spcPct val="0"/>
      </a:spcAft>
      <a:defRPr sz="7600" b="1" kern="1200">
        <a:solidFill>
          <a:srgbClr val="FFD624"/>
        </a:solidFill>
        <a:latin typeface="Verdana" pitchFamily="34" charset="0"/>
        <a:ea typeface="+mn-ea"/>
        <a:cs typeface="+mn-cs"/>
      </a:defRPr>
    </a:lvl1pPr>
    <a:lvl2pPr marL="457200" algn="l" rtl="0" fontAlgn="base">
      <a:spcBef>
        <a:spcPct val="0"/>
      </a:spcBef>
      <a:spcAft>
        <a:spcPct val="0"/>
      </a:spcAft>
      <a:defRPr sz="7600" b="1" kern="1200">
        <a:solidFill>
          <a:srgbClr val="FFD624"/>
        </a:solidFill>
        <a:latin typeface="Verdana" pitchFamily="34" charset="0"/>
        <a:ea typeface="+mn-ea"/>
        <a:cs typeface="+mn-cs"/>
      </a:defRPr>
    </a:lvl2pPr>
    <a:lvl3pPr marL="914400" algn="l" rtl="0" fontAlgn="base">
      <a:spcBef>
        <a:spcPct val="0"/>
      </a:spcBef>
      <a:spcAft>
        <a:spcPct val="0"/>
      </a:spcAft>
      <a:defRPr sz="7600" b="1" kern="1200">
        <a:solidFill>
          <a:srgbClr val="FFD624"/>
        </a:solidFill>
        <a:latin typeface="Verdana" pitchFamily="34" charset="0"/>
        <a:ea typeface="+mn-ea"/>
        <a:cs typeface="+mn-cs"/>
      </a:defRPr>
    </a:lvl3pPr>
    <a:lvl4pPr marL="1371600" algn="l" rtl="0" fontAlgn="base">
      <a:spcBef>
        <a:spcPct val="0"/>
      </a:spcBef>
      <a:spcAft>
        <a:spcPct val="0"/>
      </a:spcAft>
      <a:defRPr sz="7600" b="1" kern="1200">
        <a:solidFill>
          <a:srgbClr val="FFD624"/>
        </a:solidFill>
        <a:latin typeface="Verdana" pitchFamily="34" charset="0"/>
        <a:ea typeface="+mn-ea"/>
        <a:cs typeface="+mn-cs"/>
      </a:defRPr>
    </a:lvl4pPr>
    <a:lvl5pPr marL="1828800" algn="l" rtl="0" fontAlgn="base">
      <a:spcBef>
        <a:spcPct val="0"/>
      </a:spcBef>
      <a:spcAft>
        <a:spcPct val="0"/>
      </a:spcAft>
      <a:defRPr sz="7600" b="1" kern="1200">
        <a:solidFill>
          <a:srgbClr val="FFD624"/>
        </a:solidFill>
        <a:latin typeface="Verdana" pitchFamily="34" charset="0"/>
        <a:ea typeface="+mn-ea"/>
        <a:cs typeface="+mn-cs"/>
      </a:defRPr>
    </a:lvl5pPr>
    <a:lvl6pPr marL="2286000" algn="l" defTabSz="914400" rtl="0" eaLnBrk="1" latinLnBrk="0" hangingPunct="1">
      <a:defRPr sz="7600" b="1" kern="1200">
        <a:solidFill>
          <a:srgbClr val="FFD624"/>
        </a:solidFill>
        <a:latin typeface="Verdana" pitchFamily="34" charset="0"/>
        <a:ea typeface="+mn-ea"/>
        <a:cs typeface="+mn-cs"/>
      </a:defRPr>
    </a:lvl6pPr>
    <a:lvl7pPr marL="2743200" algn="l" defTabSz="914400" rtl="0" eaLnBrk="1" latinLnBrk="0" hangingPunct="1">
      <a:defRPr sz="7600" b="1" kern="1200">
        <a:solidFill>
          <a:srgbClr val="FFD624"/>
        </a:solidFill>
        <a:latin typeface="Verdana" pitchFamily="34" charset="0"/>
        <a:ea typeface="+mn-ea"/>
        <a:cs typeface="+mn-cs"/>
      </a:defRPr>
    </a:lvl7pPr>
    <a:lvl8pPr marL="3200400" algn="l" defTabSz="914400" rtl="0" eaLnBrk="1" latinLnBrk="0" hangingPunct="1">
      <a:defRPr sz="7600" b="1" kern="1200">
        <a:solidFill>
          <a:srgbClr val="FFD624"/>
        </a:solidFill>
        <a:latin typeface="Verdana" pitchFamily="34" charset="0"/>
        <a:ea typeface="+mn-ea"/>
        <a:cs typeface="+mn-cs"/>
      </a:defRPr>
    </a:lvl8pPr>
    <a:lvl9pPr marL="3657600" algn="l" defTabSz="914400" rtl="0" eaLnBrk="1" latinLnBrk="0" hangingPunct="1">
      <a:defRPr sz="7600" b="1" kern="1200">
        <a:solidFill>
          <a:srgbClr val="FFD624"/>
        </a:solidFill>
        <a:latin typeface="Verdan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78" userDrawn="1">
          <p15:clr>
            <a:srgbClr val="A4A3A4"/>
          </p15:clr>
        </p15:guide>
        <p15:guide id="2" pos="211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5494"/>
    <a:srgbClr val="3166CF"/>
    <a:srgbClr val="2D5EC1"/>
    <a:srgbClr val="FFD624"/>
    <a:srgbClr val="3E6FD2"/>
    <a:srgbClr val="BDDEFF"/>
    <a:srgbClr val="99CCFF"/>
    <a:srgbClr val="808080"/>
    <a:srgbClr val="009FB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320" y="3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74" d="100"/>
          <a:sy n="74" d="100"/>
        </p:scale>
        <p:origin x="-2172" y="-90"/>
      </p:cViewPr>
      <p:guideLst>
        <p:guide orient="horz" pos="3078"/>
        <p:guide pos="211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14748" cy="489259"/>
          </a:xfrm>
          <a:prstGeom prst="rect">
            <a:avLst/>
          </a:prstGeom>
          <a:noFill/>
          <a:ln w="9525">
            <a:noFill/>
            <a:miter lim="800000"/>
            <a:headEnd/>
            <a:tailEnd/>
          </a:ln>
          <a:effectLst/>
        </p:spPr>
        <p:txBody>
          <a:bodyPr vert="horz" wrap="square" lIns="90206" tIns="45103" rIns="90206" bIns="45103" numCol="1" anchor="t"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7891" name="Rectangle 3"/>
          <p:cNvSpPr>
            <a:spLocks noGrp="1" noChangeArrowheads="1"/>
          </p:cNvSpPr>
          <p:nvPr>
            <p:ph type="dt" sz="quarter" idx="1"/>
          </p:nvPr>
        </p:nvSpPr>
        <p:spPr bwMode="auto">
          <a:xfrm>
            <a:off x="3808332" y="0"/>
            <a:ext cx="2914748" cy="489259"/>
          </a:xfrm>
          <a:prstGeom prst="rect">
            <a:avLst/>
          </a:prstGeom>
          <a:noFill/>
          <a:ln w="9525">
            <a:noFill/>
            <a:miter lim="800000"/>
            <a:headEnd/>
            <a:tailEnd/>
          </a:ln>
          <a:effectLst/>
        </p:spPr>
        <p:txBody>
          <a:bodyPr vert="horz" wrap="square" lIns="90206" tIns="45103" rIns="90206" bIns="45103" numCol="1" anchor="t" anchorCtr="0" compatLnSpc="1">
            <a:prstTxWarp prst="textNoShape">
              <a:avLst/>
            </a:prstTxWarp>
          </a:bodyPr>
          <a:lstStyle>
            <a:lvl1pPr algn="r">
              <a:defRPr sz="1200" b="0">
                <a:solidFill>
                  <a:schemeClr val="tx1"/>
                </a:solidFill>
                <a:latin typeface="Arial" charset="0"/>
              </a:defRPr>
            </a:lvl1pPr>
          </a:lstStyle>
          <a:p>
            <a:pPr>
              <a:defRPr/>
            </a:pPr>
            <a:endParaRPr lang="en-GB"/>
          </a:p>
        </p:txBody>
      </p:sp>
      <p:sp>
        <p:nvSpPr>
          <p:cNvPr id="37892" name="Rectangle 4"/>
          <p:cNvSpPr>
            <a:spLocks noGrp="1" noChangeArrowheads="1"/>
          </p:cNvSpPr>
          <p:nvPr>
            <p:ph type="ftr" sz="quarter" idx="2"/>
          </p:nvPr>
        </p:nvSpPr>
        <p:spPr bwMode="auto">
          <a:xfrm>
            <a:off x="0" y="9283417"/>
            <a:ext cx="2914748" cy="489258"/>
          </a:xfrm>
          <a:prstGeom prst="rect">
            <a:avLst/>
          </a:prstGeom>
          <a:noFill/>
          <a:ln w="9525">
            <a:noFill/>
            <a:miter lim="800000"/>
            <a:headEnd/>
            <a:tailEnd/>
          </a:ln>
          <a:effectLst/>
        </p:spPr>
        <p:txBody>
          <a:bodyPr vert="horz" wrap="square" lIns="90206" tIns="45103" rIns="90206" bIns="45103" numCol="1" anchor="b"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7893" name="Rectangle 5"/>
          <p:cNvSpPr>
            <a:spLocks noGrp="1" noChangeArrowheads="1"/>
          </p:cNvSpPr>
          <p:nvPr>
            <p:ph type="sldNum" sz="quarter" idx="3"/>
          </p:nvPr>
        </p:nvSpPr>
        <p:spPr bwMode="auto">
          <a:xfrm>
            <a:off x="3808332" y="9283417"/>
            <a:ext cx="2914748" cy="489258"/>
          </a:xfrm>
          <a:prstGeom prst="rect">
            <a:avLst/>
          </a:prstGeom>
          <a:noFill/>
          <a:ln w="9525">
            <a:noFill/>
            <a:miter lim="800000"/>
            <a:headEnd/>
            <a:tailEnd/>
          </a:ln>
          <a:effectLst/>
        </p:spPr>
        <p:txBody>
          <a:bodyPr vert="horz" wrap="square" lIns="90206" tIns="45103" rIns="90206" bIns="45103" numCol="1" anchor="b" anchorCtr="0" compatLnSpc="1">
            <a:prstTxWarp prst="textNoShape">
              <a:avLst/>
            </a:prstTxWarp>
          </a:bodyPr>
          <a:lstStyle>
            <a:lvl1pPr algn="r">
              <a:defRPr sz="1200" b="0">
                <a:solidFill>
                  <a:schemeClr val="tx1"/>
                </a:solidFill>
                <a:latin typeface="Arial" charset="0"/>
              </a:defRPr>
            </a:lvl1pPr>
          </a:lstStyle>
          <a:p>
            <a:pPr>
              <a:defRPr/>
            </a:pPr>
            <a:fld id="{5EC7A9CE-B5D3-4830-AA57-DD8049CE9F26}" type="slidenum">
              <a:rPr lang="en-GB"/>
              <a:pPr>
                <a:defRPr/>
              </a:pPr>
              <a:t>‹#›</a:t>
            </a:fld>
            <a:endParaRPr lang="en-GB"/>
          </a:p>
        </p:txBody>
      </p:sp>
    </p:spTree>
    <p:extLst>
      <p:ext uri="{BB962C8B-B14F-4D97-AF65-F5344CB8AC3E}">
        <p14:creationId xmlns:p14="http://schemas.microsoft.com/office/powerpoint/2010/main" val="35367662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14748" cy="489259"/>
          </a:xfrm>
          <a:prstGeom prst="rect">
            <a:avLst/>
          </a:prstGeom>
          <a:noFill/>
          <a:ln w="9525">
            <a:noFill/>
            <a:miter lim="800000"/>
            <a:headEnd/>
            <a:tailEnd/>
          </a:ln>
          <a:effectLst/>
        </p:spPr>
        <p:txBody>
          <a:bodyPr vert="horz" wrap="square" lIns="90206" tIns="45103" rIns="90206" bIns="45103" numCol="1" anchor="t"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6867" name="Rectangle 3"/>
          <p:cNvSpPr>
            <a:spLocks noGrp="1" noChangeArrowheads="1"/>
          </p:cNvSpPr>
          <p:nvPr>
            <p:ph type="dt" idx="1"/>
          </p:nvPr>
        </p:nvSpPr>
        <p:spPr bwMode="auto">
          <a:xfrm>
            <a:off x="3808332" y="0"/>
            <a:ext cx="2914748" cy="489259"/>
          </a:xfrm>
          <a:prstGeom prst="rect">
            <a:avLst/>
          </a:prstGeom>
          <a:noFill/>
          <a:ln w="9525">
            <a:noFill/>
            <a:miter lim="800000"/>
            <a:headEnd/>
            <a:tailEnd/>
          </a:ln>
          <a:effectLst/>
        </p:spPr>
        <p:txBody>
          <a:bodyPr vert="horz" wrap="square" lIns="90206" tIns="45103" rIns="90206" bIns="45103" numCol="1" anchor="t" anchorCtr="0" compatLnSpc="1">
            <a:prstTxWarp prst="textNoShape">
              <a:avLst/>
            </a:prstTxWarp>
          </a:bodyPr>
          <a:lstStyle>
            <a:lvl1pPr algn="r">
              <a:defRPr sz="1200" b="0">
                <a:solidFill>
                  <a:schemeClr val="tx1"/>
                </a:solidFill>
                <a:latin typeface="Arial" charset="0"/>
              </a:defRPr>
            </a:lvl1pPr>
          </a:lstStyle>
          <a:p>
            <a:pPr>
              <a:defRPr/>
            </a:pPr>
            <a:endParaRPr lang="en-GB"/>
          </a:p>
        </p:txBody>
      </p:sp>
      <p:sp>
        <p:nvSpPr>
          <p:cNvPr id="8196" name="Rectangle 4"/>
          <p:cNvSpPr>
            <a:spLocks noGrp="1" noRot="1" noChangeAspect="1" noChangeArrowheads="1" noTextEdit="1"/>
          </p:cNvSpPr>
          <p:nvPr>
            <p:ph type="sldImg" idx="2"/>
          </p:nvPr>
        </p:nvSpPr>
        <p:spPr bwMode="auto">
          <a:xfrm>
            <a:off x="919163" y="733425"/>
            <a:ext cx="4887912" cy="3665538"/>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672151" y="4642490"/>
            <a:ext cx="5380348" cy="4398641"/>
          </a:xfrm>
          <a:prstGeom prst="rect">
            <a:avLst/>
          </a:prstGeom>
          <a:noFill/>
          <a:ln w="9525">
            <a:noFill/>
            <a:miter lim="800000"/>
            <a:headEnd/>
            <a:tailEnd/>
          </a:ln>
          <a:effectLst/>
        </p:spPr>
        <p:txBody>
          <a:bodyPr vert="horz" wrap="square" lIns="90206" tIns="45103" rIns="90206" bIns="45103"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6870" name="Rectangle 6"/>
          <p:cNvSpPr>
            <a:spLocks noGrp="1" noChangeArrowheads="1"/>
          </p:cNvSpPr>
          <p:nvPr>
            <p:ph type="ftr" sz="quarter" idx="4"/>
          </p:nvPr>
        </p:nvSpPr>
        <p:spPr bwMode="auto">
          <a:xfrm>
            <a:off x="0" y="9283417"/>
            <a:ext cx="2914748" cy="489258"/>
          </a:xfrm>
          <a:prstGeom prst="rect">
            <a:avLst/>
          </a:prstGeom>
          <a:noFill/>
          <a:ln w="9525">
            <a:noFill/>
            <a:miter lim="800000"/>
            <a:headEnd/>
            <a:tailEnd/>
          </a:ln>
          <a:effectLst/>
        </p:spPr>
        <p:txBody>
          <a:bodyPr vert="horz" wrap="square" lIns="90206" tIns="45103" rIns="90206" bIns="45103" numCol="1" anchor="b"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6871" name="Rectangle 7"/>
          <p:cNvSpPr>
            <a:spLocks noGrp="1" noChangeArrowheads="1"/>
          </p:cNvSpPr>
          <p:nvPr>
            <p:ph type="sldNum" sz="quarter" idx="5"/>
          </p:nvPr>
        </p:nvSpPr>
        <p:spPr bwMode="auto">
          <a:xfrm>
            <a:off x="3808332" y="9283417"/>
            <a:ext cx="2914748" cy="489258"/>
          </a:xfrm>
          <a:prstGeom prst="rect">
            <a:avLst/>
          </a:prstGeom>
          <a:noFill/>
          <a:ln w="9525">
            <a:noFill/>
            <a:miter lim="800000"/>
            <a:headEnd/>
            <a:tailEnd/>
          </a:ln>
          <a:effectLst/>
        </p:spPr>
        <p:txBody>
          <a:bodyPr vert="horz" wrap="square" lIns="90206" tIns="45103" rIns="90206" bIns="45103" numCol="1" anchor="b" anchorCtr="0" compatLnSpc="1">
            <a:prstTxWarp prst="textNoShape">
              <a:avLst/>
            </a:prstTxWarp>
          </a:bodyPr>
          <a:lstStyle>
            <a:lvl1pPr algn="r">
              <a:defRPr sz="1200" b="0">
                <a:solidFill>
                  <a:schemeClr val="tx1"/>
                </a:solidFill>
                <a:latin typeface="Arial" charset="0"/>
              </a:defRPr>
            </a:lvl1pPr>
          </a:lstStyle>
          <a:p>
            <a:pPr>
              <a:defRPr/>
            </a:pPr>
            <a:fld id="{36441B25-C4D1-47DB-817D-B9C4FC5392FB}" type="slidenum">
              <a:rPr lang="en-GB"/>
              <a:pPr>
                <a:defRPr/>
              </a:pPr>
              <a:t>‹#›</a:t>
            </a:fld>
            <a:endParaRPr lang="en-GB"/>
          </a:p>
        </p:txBody>
      </p:sp>
    </p:spTree>
    <p:extLst>
      <p:ext uri="{BB962C8B-B14F-4D97-AF65-F5344CB8AC3E}">
        <p14:creationId xmlns:p14="http://schemas.microsoft.com/office/powerpoint/2010/main" val="312992382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1125538"/>
            <a:ext cx="9144000" cy="5732462"/>
          </a:xfrm>
          <a:prstGeom prst="rect">
            <a:avLst/>
          </a:prstGeom>
          <a:solidFill>
            <a:srgbClr val="0F5494"/>
          </a:solidFill>
          <a:ln w="73025" algn="ctr">
            <a:solidFill>
              <a:srgbClr val="0F5494"/>
            </a:solid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b="0">
              <a:solidFill>
                <a:schemeClr val="lt1"/>
              </a:solidFill>
              <a:latin typeface="+mn-lt"/>
            </a:endParaRPr>
          </a:p>
        </p:txBody>
      </p:sp>
      <p:pic>
        <p:nvPicPr>
          <p:cNvPr id="5" name="Picture 6" descr="LOGO CE-EN-quadri.eps"/>
          <p:cNvPicPr>
            <a:picLocks noChangeAspect="1"/>
          </p:cNvPicPr>
          <p:nvPr userDrawn="1"/>
        </p:nvPicPr>
        <p:blipFill>
          <a:blip r:embed="rId2" cstate="print"/>
          <a:srcRect/>
          <a:stretch>
            <a:fillRect/>
          </a:stretch>
        </p:blipFill>
        <p:spPr bwMode="auto">
          <a:xfrm>
            <a:off x="3906000" y="309600"/>
            <a:ext cx="1584325" cy="1100138"/>
          </a:xfrm>
          <a:prstGeom prst="rect">
            <a:avLst/>
          </a:prstGeom>
          <a:noFill/>
          <a:ln w="9525">
            <a:noFill/>
            <a:miter lim="800000"/>
            <a:headEnd/>
            <a:tailEnd/>
          </a:ln>
        </p:spPr>
      </p:pic>
      <p:sp>
        <p:nvSpPr>
          <p:cNvPr id="6" name="Rectangle 5"/>
          <p:cNvSpPr/>
          <p:nvPr userDrawn="1"/>
        </p:nvSpPr>
        <p:spPr>
          <a:xfrm>
            <a:off x="4230000" y="6669360"/>
            <a:ext cx="684213"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sp>
        <p:nvSpPr>
          <p:cNvPr id="2" name="Title 1"/>
          <p:cNvSpPr>
            <a:spLocks noGrp="1"/>
          </p:cNvSpPr>
          <p:nvPr>
            <p:ph type="title" hasCustomPrompt="1"/>
          </p:nvPr>
        </p:nvSpPr>
        <p:spPr>
          <a:xfrm>
            <a:off x="4139952" y="1700808"/>
            <a:ext cx="4536504" cy="2016224"/>
          </a:xfrm>
        </p:spPr>
        <p:txBody>
          <a:bodyPr/>
          <a:lstStyle>
            <a:lvl1pPr indent="0">
              <a:defRPr sz="4800">
                <a:solidFill>
                  <a:srgbClr val="FFD624"/>
                </a:solidFill>
              </a:defRPr>
            </a:lvl1pPr>
          </a:lstStyle>
          <a:p>
            <a:r>
              <a:rPr lang="en-GB" dirty="0" smtClean="0"/>
              <a:t>Title</a:t>
            </a:r>
            <a:endParaRPr lang="en-GB" dirty="0"/>
          </a:p>
        </p:txBody>
      </p:sp>
      <p:sp>
        <p:nvSpPr>
          <p:cNvPr id="3" name="Content Placeholder 2"/>
          <p:cNvSpPr>
            <a:spLocks noGrp="1"/>
          </p:cNvSpPr>
          <p:nvPr>
            <p:ph idx="1" hasCustomPrompt="1"/>
          </p:nvPr>
        </p:nvSpPr>
        <p:spPr>
          <a:xfrm>
            <a:off x="467544" y="3933056"/>
            <a:ext cx="3744416" cy="1872208"/>
          </a:xfrm>
        </p:spPr>
        <p:txBody>
          <a:bodyPr/>
          <a:lstStyle>
            <a:lvl1pPr marL="0" indent="0">
              <a:buNone/>
              <a:defRPr sz="3000" b="1" i="0">
                <a:solidFill>
                  <a:schemeClr val="bg1"/>
                </a:solidFill>
              </a:defRPr>
            </a:lvl1pPr>
            <a:lvl3pPr marL="228600" indent="-228600" algn="l">
              <a:defRPr sz="3000" b="1">
                <a:solidFill>
                  <a:schemeClr val="bg1"/>
                </a:solidFill>
              </a:defRPr>
            </a:lvl3pPr>
          </a:lstStyle>
          <a:p>
            <a:pPr lvl="0"/>
            <a:r>
              <a:rPr lang="en-US" dirty="0" smtClean="0"/>
              <a:t>Subtitle</a:t>
            </a:r>
          </a:p>
        </p:txBody>
      </p:sp>
      <p:sp>
        <p:nvSpPr>
          <p:cNvPr id="7" name="Rectangle 4"/>
          <p:cNvSpPr>
            <a:spLocks noGrp="1" noChangeArrowheads="1"/>
          </p:cNvSpPr>
          <p:nvPr>
            <p:ph type="dt" sz="half" idx="10"/>
          </p:nvPr>
        </p:nvSpPr>
        <p:spPr/>
        <p:txBody>
          <a:bodyPr/>
          <a:lstStyle>
            <a:lvl1pPr>
              <a:defRPr dirty="0">
                <a:solidFill>
                  <a:schemeClr val="bg1"/>
                </a:solidFill>
              </a:defRPr>
            </a:lvl1pPr>
          </a:lstStyle>
          <a:p>
            <a:pPr>
              <a:defRPr/>
            </a:pPr>
            <a:endParaRPr lang="en-GB" dirty="0"/>
          </a:p>
        </p:txBody>
      </p:sp>
      <p:sp>
        <p:nvSpPr>
          <p:cNvPr id="8" name="Rectangle 5"/>
          <p:cNvSpPr>
            <a:spLocks noGrp="1" noChangeArrowheads="1"/>
          </p:cNvSpPr>
          <p:nvPr>
            <p:ph type="ftr" sz="quarter" idx="11"/>
          </p:nvPr>
        </p:nvSpPr>
        <p:spPr/>
        <p:txBody>
          <a:bodyPr/>
          <a:lstStyle>
            <a:lvl1pPr>
              <a:defRPr dirty="0">
                <a:solidFill>
                  <a:schemeClr val="bg1"/>
                </a:solidFill>
              </a:defRPr>
            </a:lvl1pPr>
          </a:lstStyle>
          <a:p>
            <a:pPr>
              <a:defRPr/>
            </a:pPr>
            <a:endParaRPr lang="en-GB" dirty="0"/>
          </a:p>
        </p:txBody>
      </p:sp>
      <p:sp>
        <p:nvSpPr>
          <p:cNvPr id="9" name="Rectangle 6"/>
          <p:cNvSpPr>
            <a:spLocks noGrp="1" noChangeArrowheads="1"/>
          </p:cNvSpPr>
          <p:nvPr>
            <p:ph type="sldNum" sz="quarter" idx="12"/>
          </p:nvPr>
        </p:nvSpPr>
        <p:spPr/>
        <p:txBody>
          <a:bodyPr/>
          <a:lstStyle>
            <a:lvl1pPr>
              <a:defRPr smtClean="0">
                <a:solidFill>
                  <a:schemeClr val="bg1"/>
                </a:solidFill>
              </a:defRPr>
            </a:lvl1pPr>
          </a:lstStyle>
          <a:p>
            <a:pPr>
              <a:defRPr/>
            </a:pPr>
            <a:fld id="{2BB59E6E-B967-488E-B209-8B7FA0D7AF99}" type="slidenum">
              <a:rPr lang="en-GB"/>
              <a:pPr>
                <a:defRPr/>
              </a:pPr>
              <a:t>‹#›</a:t>
            </a:fld>
            <a:endParaRPr lang="en-GB"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6DE98375-5C84-4176-84A5-B6A3E0825F02}"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8925" y="1123950"/>
            <a:ext cx="2058988" cy="48974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1123950"/>
            <a:ext cx="6029325" cy="48974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D77C7773-6390-40B5-8F3A-46FD9E5B7090}"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4" name="Picture 17"/>
          <p:cNvPicPr>
            <a:picLocks noChangeAspect="1" noChangeArrowheads="1"/>
          </p:cNvPicPr>
          <p:nvPr userDrawn="1"/>
        </p:nvPicPr>
        <p:blipFill>
          <a:blip r:embed="rId2" cstate="print"/>
          <a:srcRect/>
          <a:stretch>
            <a:fillRect/>
          </a:stretch>
        </p:blipFill>
        <p:spPr bwMode="auto">
          <a:xfrm>
            <a:off x="6577013" y="6145213"/>
            <a:ext cx="2243137" cy="596900"/>
          </a:xfrm>
          <a:prstGeom prst="rect">
            <a:avLst/>
          </a:prstGeom>
          <a:noFill/>
          <a:ln w="9525">
            <a:noFill/>
            <a:miter lim="800000"/>
            <a:headEnd/>
            <a:tailEnd/>
          </a:ln>
        </p:spPr>
      </p:pic>
      <p:sp>
        <p:nvSpPr>
          <p:cNvPr id="2" name="Title 1"/>
          <p:cNvSpPr>
            <a:spLocks noGrp="1"/>
          </p:cNvSpPr>
          <p:nvPr>
            <p:ph type="title"/>
          </p:nvPr>
        </p:nvSpPr>
        <p:spPr>
          <a:xfrm>
            <a:off x="468313" y="980728"/>
            <a:ext cx="8229600" cy="936625"/>
          </a:xfrm>
        </p:spPr>
        <p:txBody>
          <a:bodyPr/>
          <a:lstStyle/>
          <a:p>
            <a:r>
              <a:rPr lang="en-US" smtClean="0"/>
              <a:t>Click to edit Master title style</a:t>
            </a:r>
            <a:endParaRPr lang="en-GB" dirty="0"/>
          </a:p>
        </p:txBody>
      </p:sp>
      <p:sp>
        <p:nvSpPr>
          <p:cNvPr id="5" name="Rectangle 4"/>
          <p:cNvSpPr>
            <a:spLocks noGrp="1" noChangeArrowheads="1"/>
          </p:cNvSpPr>
          <p:nvPr>
            <p:ph type="dt" sz="half" idx="10"/>
          </p:nvPr>
        </p:nvSpPr>
        <p:spPr>
          <a:xfrm>
            <a:off x="6577013" y="116632"/>
            <a:ext cx="2133600" cy="476250"/>
          </a:xfrm>
        </p:spPr>
        <p:txBody>
          <a:bodyPr/>
          <a:lstStyle>
            <a:lvl1pPr>
              <a:defRPr sz="1200"/>
            </a:lvl1pPr>
          </a:lstStyle>
          <a:p>
            <a:pPr>
              <a:defRPr/>
            </a:pPr>
            <a:endParaRPr lang="en-GB" dirty="0"/>
          </a:p>
        </p:txBody>
      </p:sp>
      <p:sp>
        <p:nvSpPr>
          <p:cNvPr id="6" name="Rectangle 5"/>
          <p:cNvSpPr>
            <a:spLocks noGrp="1" noChangeArrowheads="1"/>
          </p:cNvSpPr>
          <p:nvPr>
            <p:ph type="ftr" sz="quarter" idx="11"/>
          </p:nvPr>
        </p:nvSpPr>
        <p:spPr>
          <a:xfrm>
            <a:off x="3124200" y="6337126"/>
            <a:ext cx="2895600" cy="476250"/>
          </a:xfrm>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xfrm>
            <a:off x="467544" y="6297439"/>
            <a:ext cx="2133600" cy="476250"/>
          </a:xfrm>
        </p:spPr>
        <p:txBody>
          <a:bodyPr/>
          <a:lstStyle>
            <a:lvl1pPr algn="l">
              <a:defRPr/>
            </a:lvl1pPr>
          </a:lstStyle>
          <a:p>
            <a:pPr>
              <a:defRPr/>
            </a:pPr>
            <a:fld id="{37EC8A20-BA03-4FF7-8742-03D8AD4CA4F4}" type="slidenum">
              <a:rPr lang="en-GB" smtClean="0"/>
              <a:pPr>
                <a:defRPr/>
              </a:pPr>
              <a:t>‹#›</a:t>
            </a:fld>
            <a:endParaRPr lang="en-GB" dirty="0"/>
          </a:p>
        </p:txBody>
      </p:sp>
      <p:sp>
        <p:nvSpPr>
          <p:cNvPr id="9" name="Content Placeholder 2"/>
          <p:cNvSpPr>
            <a:spLocks noGrp="1"/>
          </p:cNvSpPr>
          <p:nvPr>
            <p:ph idx="1"/>
          </p:nvPr>
        </p:nvSpPr>
        <p:spPr>
          <a:xfrm>
            <a:off x="457200" y="2276872"/>
            <a:ext cx="8229600" cy="3633788"/>
          </a:xfrm>
        </p:spPr>
        <p:txBody>
          <a:bodyPr/>
          <a:lstStyle>
            <a:lvl1pPr marL="342900" indent="-342900">
              <a:buClr>
                <a:srgbClr val="0F5494"/>
              </a:buClr>
              <a:buFont typeface="Arial" pitchFamily="34" charset="0"/>
              <a:buChar char="•"/>
              <a:defRPr/>
            </a:lvl1pPr>
            <a:lvl2pPr>
              <a:buClr>
                <a:srgbClr val="0F5494"/>
              </a:buClr>
              <a:defRPr/>
            </a:lvl2pPr>
          </a:lstStyle>
          <a:p>
            <a:pPr lvl="0"/>
            <a:r>
              <a:rPr lang="en-US" smtClean="0"/>
              <a:t>Click to edit Master text styles</a:t>
            </a:r>
          </a:p>
          <a:p>
            <a:pPr lvl="1"/>
            <a:r>
              <a:rPr lang="en-US" smtClean="0"/>
              <a:t>Second level</a:t>
            </a:r>
          </a:p>
          <a:p>
            <a:pPr lvl="2"/>
            <a:r>
              <a:rPr lang="en-US" smtClean="0"/>
              <a:t>Third level</a:t>
            </a: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F5E88F9B-71EE-4D5C-B44E-012EF44E925A}"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387600"/>
            <a:ext cx="4038600" cy="3633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387600"/>
            <a:ext cx="4038600" cy="3633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396CDD1B-50E0-44E8-82B7-F85F69F6D40C}"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30E8177A-0CE3-43B6-B11B-ED2E8AEAD8D3}"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BD855DDF-6655-40F2-8D9E-CA15739A7ECF}"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1DEBFC62-E3CF-4012-8A8B-ABF1C18EA022}"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788800BF-55FD-4017-8F82-94A8DE4F5750}"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84747253-C9BC-4251-8AE3-8910CE9253F2}"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68313" y="1123950"/>
            <a:ext cx="82296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Lorem ipsum</a:t>
            </a:r>
          </a:p>
        </p:txBody>
      </p:sp>
      <p:sp>
        <p:nvSpPr>
          <p:cNvPr id="1027" name="Rectangle 3"/>
          <p:cNvSpPr>
            <a:spLocks noGrp="1" noChangeArrowheads="1"/>
          </p:cNvSpPr>
          <p:nvPr>
            <p:ph type="body" idx="1"/>
          </p:nvPr>
        </p:nvSpPr>
        <p:spPr bwMode="auto">
          <a:xfrm>
            <a:off x="457200" y="2387600"/>
            <a:ext cx="8229600" cy="36337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BE" dirty="0" smtClean="0"/>
              <a:t>Et dolor fragum</a:t>
            </a:r>
            <a:endParaRPr lang="en-GB" dirty="0" smtClean="0"/>
          </a:p>
          <a:p>
            <a:pPr lvl="1"/>
            <a:r>
              <a:rPr lang="en-GB" dirty="0" smtClean="0"/>
              <a:t>Et </a:t>
            </a:r>
            <a:r>
              <a:rPr lang="en-GB" dirty="0" err="1" smtClean="0"/>
              <a:t>dolor</a:t>
            </a:r>
            <a:r>
              <a:rPr lang="en-GB" dirty="0" smtClean="0"/>
              <a:t> </a:t>
            </a:r>
            <a:r>
              <a:rPr lang="en-GB" dirty="0" err="1" smtClean="0"/>
              <a:t>fragum</a:t>
            </a:r>
            <a:endParaRPr lang="en-GB" dirty="0" smtClean="0"/>
          </a:p>
          <a:p>
            <a:pPr lvl="2"/>
            <a:r>
              <a:rPr lang="en-GB" dirty="0" smtClean="0"/>
              <a:t>- Et </a:t>
            </a:r>
            <a:r>
              <a:rPr lang="en-GB" dirty="0" err="1" smtClean="0"/>
              <a:t>dolor</a:t>
            </a:r>
            <a:r>
              <a:rPr lang="en-GB" dirty="0" smtClean="0"/>
              <a:t> </a:t>
            </a:r>
            <a:r>
              <a:rPr lang="en-GB" dirty="0" err="1" smtClean="0"/>
              <a:t>fragum</a:t>
            </a:r>
            <a:endParaRPr lang="en-GB" dirty="0"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solidFill>
                  <a:schemeClr val="tx1"/>
                </a:solidFill>
                <a:latin typeface="+mj-lt"/>
              </a:defRPr>
            </a:lvl1pPr>
          </a:lstStyle>
          <a:p>
            <a:pPr>
              <a:defRPr/>
            </a:pPr>
            <a:endParaRPr lang="en-GB"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lang="en-GB" sz="1400" b="0" kern="1200" dirty="0">
                <a:solidFill>
                  <a:schemeClr val="tx1"/>
                </a:solidFill>
                <a:latin typeface="+mj-lt"/>
                <a:ea typeface="+mn-ea"/>
                <a:cs typeface="+mn-cs"/>
              </a:defRPr>
            </a:lvl1pPr>
          </a:lstStyle>
          <a:p>
            <a:pPr>
              <a:defRPr/>
            </a:pPr>
            <a:endParaRPr lang="en-US"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solidFill>
                  <a:schemeClr val="tx1"/>
                </a:solidFill>
                <a:latin typeface="Arial" charset="0"/>
              </a:defRPr>
            </a:lvl1pPr>
          </a:lstStyle>
          <a:p>
            <a:pPr>
              <a:defRPr/>
            </a:pPr>
            <a:fld id="{9C8D21B7-B314-438C-91E9-7FF9087DC078}" type="slidenum">
              <a:rPr lang="en-GB"/>
              <a:pPr>
                <a:defRPr/>
              </a:pPr>
              <a:t>‹#›</a:t>
            </a:fld>
            <a:endParaRPr lang="en-GB" dirty="0"/>
          </a:p>
        </p:txBody>
      </p:sp>
    </p:spTree>
  </p:cSld>
  <p:clrMap bg1="lt1" tx1="dk1" bg2="lt2" tx2="dk2" accent1="accent1" accent2="accent2" accent3="accent3" accent4="accent4" accent5="accent5" accent6="accent6" hlink="hlink" folHlink="folHlink"/>
  <p:sldLayoutIdLst>
    <p:sldLayoutId id="2147483753" r:id="rId1"/>
    <p:sldLayoutId id="2147483752"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Lst>
  <p:hf sldNum="0" hdr="0" ftr="0" dt="0"/>
  <p:txStyles>
    <p:titleStyle>
      <a:lvl1pPr marL="358775" indent="-358775" algn="l" rtl="0" eaLnBrk="1" fontAlgn="base" hangingPunct="1">
        <a:spcBef>
          <a:spcPct val="0"/>
        </a:spcBef>
        <a:spcAft>
          <a:spcPct val="0"/>
        </a:spcAft>
        <a:defRPr sz="3000" b="1">
          <a:solidFill>
            <a:srgbClr val="0F5494"/>
          </a:solidFill>
          <a:latin typeface="+mj-lt"/>
          <a:ea typeface="+mj-ea"/>
          <a:cs typeface="+mj-cs"/>
        </a:defRPr>
      </a:lvl1pPr>
      <a:lvl2pPr marL="358775" indent="-358775" algn="l" rtl="0" eaLnBrk="1" fontAlgn="base" hangingPunct="1">
        <a:spcBef>
          <a:spcPct val="0"/>
        </a:spcBef>
        <a:spcAft>
          <a:spcPct val="0"/>
        </a:spcAft>
        <a:defRPr sz="3000" b="1">
          <a:solidFill>
            <a:srgbClr val="0F5494"/>
          </a:solidFill>
          <a:latin typeface="Verdana" pitchFamily="34" charset="0"/>
        </a:defRPr>
      </a:lvl2pPr>
      <a:lvl3pPr marL="358775" indent="-358775" algn="l" rtl="0" eaLnBrk="1" fontAlgn="base" hangingPunct="1">
        <a:spcBef>
          <a:spcPct val="0"/>
        </a:spcBef>
        <a:spcAft>
          <a:spcPct val="0"/>
        </a:spcAft>
        <a:defRPr sz="3000" b="1">
          <a:solidFill>
            <a:srgbClr val="0F5494"/>
          </a:solidFill>
          <a:latin typeface="Verdana" pitchFamily="34" charset="0"/>
        </a:defRPr>
      </a:lvl3pPr>
      <a:lvl4pPr marL="358775" indent="-358775" algn="l" rtl="0" eaLnBrk="1" fontAlgn="base" hangingPunct="1">
        <a:spcBef>
          <a:spcPct val="0"/>
        </a:spcBef>
        <a:spcAft>
          <a:spcPct val="0"/>
        </a:spcAft>
        <a:defRPr sz="3000" b="1">
          <a:solidFill>
            <a:srgbClr val="0F5494"/>
          </a:solidFill>
          <a:latin typeface="Verdana" pitchFamily="34" charset="0"/>
        </a:defRPr>
      </a:lvl4pPr>
      <a:lvl5pPr marL="358775" indent="-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p:titleStyle>
    <p:bodyStyle>
      <a:lvl1pPr marL="342900" indent="-342900" algn="l" rtl="0" eaLnBrk="1" fontAlgn="base" hangingPunct="1">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ec.europa.eu/food/audits-analysis/audit_reports/details.cfm?rep_id=3975" TargetMode="External"/><Relationship Id="rId2" Type="http://schemas.openxmlformats.org/officeDocument/2006/relationships/hyperlink" Target="http://ec.europa.eu/food/safety/official_controls/legislation_en" TargetMode="Externa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hyperlink" Target="http://ec.europa.eu/food/audits-analysis/audit_reports/details.cfm?rep_id=3918"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56792"/>
            <a:ext cx="9036496" cy="3672408"/>
          </a:xfrm>
        </p:spPr>
        <p:txBody>
          <a:bodyPr/>
          <a:lstStyle/>
          <a:p>
            <a:pPr algn="ctr"/>
            <a:r>
              <a:rPr lang="sv-SE" dirty="0" err="1"/>
              <a:t>F</a:t>
            </a:r>
            <a:r>
              <a:rPr lang="sv-SE" dirty="0" err="1" smtClean="0"/>
              <a:t>ood</a:t>
            </a:r>
            <a:r>
              <a:rPr lang="sv-SE" dirty="0" smtClean="0"/>
              <a:t> </a:t>
            </a:r>
            <a:r>
              <a:rPr lang="sv-SE" dirty="0" err="1" smtClean="0"/>
              <a:t>quality</a:t>
            </a:r>
            <a:r>
              <a:rPr lang="sv-SE" dirty="0" smtClean="0"/>
              <a:t> </a:t>
            </a:r>
            <a:r>
              <a:rPr lang="sv-SE" dirty="0" err="1" smtClean="0"/>
              <a:t>schemes</a:t>
            </a:r>
            <a:r>
              <a:rPr lang="sv-SE" dirty="0"/>
              <a:t> and </a:t>
            </a:r>
            <a:r>
              <a:rPr lang="sv-SE" dirty="0" err="1" smtClean="0"/>
              <a:t>official</a:t>
            </a:r>
            <a:r>
              <a:rPr lang="sv-SE" dirty="0" smtClean="0"/>
              <a:t> </a:t>
            </a:r>
            <a:r>
              <a:rPr lang="sv-SE" dirty="0" err="1"/>
              <a:t>controls</a:t>
            </a:r>
            <a:r>
              <a:rPr lang="sv-SE" dirty="0"/>
              <a:t> </a:t>
            </a:r>
            <a:endParaRPr lang="en-GB" dirty="0"/>
          </a:p>
        </p:txBody>
      </p:sp>
      <p:sp>
        <p:nvSpPr>
          <p:cNvPr id="3" name="Content Placeholder 2"/>
          <p:cNvSpPr>
            <a:spLocks noGrp="1"/>
          </p:cNvSpPr>
          <p:nvPr>
            <p:ph idx="1"/>
          </p:nvPr>
        </p:nvSpPr>
        <p:spPr>
          <a:xfrm>
            <a:off x="755576" y="4985792"/>
            <a:ext cx="7560840" cy="1872208"/>
          </a:xfrm>
        </p:spPr>
        <p:txBody>
          <a:bodyPr/>
          <a:lstStyle/>
          <a:p>
            <a:pPr algn="ctr"/>
            <a:r>
              <a:rPr lang="sv-SE" sz="2400" dirty="0"/>
              <a:t>29/06/2018</a:t>
            </a:r>
          </a:p>
          <a:p>
            <a:pPr algn="ctr"/>
            <a:r>
              <a:rPr lang="sv-SE" sz="2400" dirty="0" smtClean="0"/>
              <a:t>DG AGRI Civil </a:t>
            </a:r>
            <a:r>
              <a:rPr lang="sv-SE" sz="2400" dirty="0" err="1" smtClean="0"/>
              <a:t>Dialogue</a:t>
            </a:r>
            <a:r>
              <a:rPr lang="sv-SE" sz="2400" dirty="0" smtClean="0"/>
              <a:t> Group</a:t>
            </a:r>
          </a:p>
          <a:p>
            <a:pPr algn="ctr"/>
            <a:r>
              <a:rPr lang="sv-SE" sz="2400" dirty="0" smtClean="0"/>
              <a:t>Christian Juliusson, DG SANTE.G3</a:t>
            </a:r>
            <a:endParaRPr lang="en-GB" sz="2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476672"/>
            <a:ext cx="8784976" cy="1440681"/>
          </a:xfrm>
        </p:spPr>
        <p:txBody>
          <a:bodyPr/>
          <a:lstStyle/>
          <a:p>
            <a:pPr algn="ctr"/>
            <a:r>
              <a:rPr lang="sv-SE" sz="3200" dirty="0" err="1" smtClean="0"/>
              <a:t>Official</a:t>
            </a:r>
            <a:r>
              <a:rPr lang="sv-SE" sz="3200" dirty="0" smtClean="0"/>
              <a:t> Controls </a:t>
            </a:r>
            <a:r>
              <a:rPr lang="sv-SE" sz="3200" dirty="0" err="1" smtClean="0"/>
              <a:t>Regulation</a:t>
            </a:r>
            <a:r>
              <a:rPr lang="sv-SE" sz="3200" dirty="0" smtClean="0"/>
              <a:t> (2017/625)</a:t>
            </a:r>
            <a:endParaRPr lang="en-GB" sz="3200" dirty="0"/>
          </a:p>
        </p:txBody>
      </p:sp>
      <p:sp>
        <p:nvSpPr>
          <p:cNvPr id="3" name="Content Placeholder 2"/>
          <p:cNvSpPr>
            <a:spLocks noGrp="1"/>
          </p:cNvSpPr>
          <p:nvPr>
            <p:ph idx="1"/>
          </p:nvPr>
        </p:nvSpPr>
        <p:spPr>
          <a:xfrm>
            <a:off x="179512" y="2276872"/>
            <a:ext cx="8424936" cy="3633788"/>
          </a:xfrm>
        </p:spPr>
        <p:txBody>
          <a:bodyPr/>
          <a:lstStyle/>
          <a:p>
            <a:r>
              <a:rPr lang="sv-SE" sz="2800" i="0" dirty="0" smtClean="0"/>
              <a:t>Will </a:t>
            </a:r>
            <a:r>
              <a:rPr lang="sv-SE" sz="2800" i="0" dirty="0" err="1" smtClean="0"/>
              <a:t>replace</a:t>
            </a:r>
            <a:r>
              <a:rPr lang="sv-SE" sz="2800" i="0" dirty="0" smtClean="0"/>
              <a:t> </a:t>
            </a:r>
            <a:r>
              <a:rPr lang="sv-SE" sz="2800" i="0" dirty="0" err="1" smtClean="0"/>
              <a:t>Regulation</a:t>
            </a:r>
            <a:r>
              <a:rPr lang="sv-SE" sz="2800" i="0" dirty="0" smtClean="0"/>
              <a:t> (EC) 882/2004 </a:t>
            </a:r>
            <a:br>
              <a:rPr lang="sv-SE" sz="2800" i="0" dirty="0" smtClean="0"/>
            </a:br>
            <a:r>
              <a:rPr lang="sv-SE" sz="2800" i="0" dirty="0" smtClean="0"/>
              <a:t>on 14 December 2019.</a:t>
            </a:r>
          </a:p>
          <a:p>
            <a:endParaRPr lang="sv-SE" sz="2800" i="0" dirty="0" smtClean="0"/>
          </a:p>
          <a:p>
            <a:r>
              <a:rPr lang="sv-SE" sz="2800" b="1" i="0" dirty="0" smtClean="0"/>
              <a:t>A risk-</a:t>
            </a:r>
            <a:r>
              <a:rPr lang="sv-SE" sz="2800" b="1" i="0" dirty="0" err="1" smtClean="0"/>
              <a:t>based</a:t>
            </a:r>
            <a:r>
              <a:rPr lang="sv-SE" sz="2800" b="1" i="0" dirty="0" smtClean="0"/>
              <a:t> approach</a:t>
            </a:r>
            <a:r>
              <a:rPr lang="sv-SE" sz="2800" i="0" dirty="0" smtClean="0"/>
              <a:t>: </a:t>
            </a:r>
          </a:p>
          <a:p>
            <a:pPr marL="0" indent="0">
              <a:buNone/>
            </a:pPr>
            <a:endParaRPr lang="sv-SE" sz="2800" i="0" dirty="0" smtClean="0"/>
          </a:p>
          <a:p>
            <a:pPr marL="0" indent="0" algn="just">
              <a:buNone/>
            </a:pPr>
            <a:r>
              <a:rPr lang="sv-SE" sz="2800" i="0" dirty="0" smtClean="0"/>
              <a:t>	</a:t>
            </a:r>
            <a:r>
              <a:rPr lang="sv-SE" sz="2800" i="0" dirty="0" err="1" smtClean="0"/>
              <a:t>Competent</a:t>
            </a:r>
            <a:r>
              <a:rPr lang="sv-SE" sz="2800" i="0" dirty="0" smtClean="0"/>
              <a:t> </a:t>
            </a:r>
            <a:r>
              <a:rPr lang="sv-SE" sz="2800" i="0" dirty="0" err="1" smtClean="0"/>
              <a:t>authorities</a:t>
            </a:r>
            <a:r>
              <a:rPr lang="sv-SE" sz="2800" i="0" dirty="0" smtClean="0"/>
              <a:t> </a:t>
            </a:r>
            <a:r>
              <a:rPr lang="sv-SE" sz="2800" i="0" dirty="0" err="1" smtClean="0"/>
              <a:t>shall</a:t>
            </a:r>
            <a:r>
              <a:rPr lang="sv-SE" sz="2800" i="0" dirty="0" smtClean="0"/>
              <a:t> </a:t>
            </a:r>
            <a:r>
              <a:rPr lang="sv-SE" sz="2800" dirty="0" smtClean="0"/>
              <a:t>"</a:t>
            </a:r>
            <a:r>
              <a:rPr lang="sv-SE" sz="2800" dirty="0" err="1" smtClean="0"/>
              <a:t>adjust</a:t>
            </a:r>
            <a:r>
              <a:rPr lang="sv-SE" sz="2800" dirty="0" smtClean="0"/>
              <a:t> the 	</a:t>
            </a:r>
            <a:r>
              <a:rPr lang="sv-SE" sz="2800" dirty="0" err="1" smtClean="0"/>
              <a:t>control</a:t>
            </a:r>
            <a:r>
              <a:rPr lang="sv-SE" sz="2800" dirty="0" smtClean="0"/>
              <a:t> </a:t>
            </a:r>
            <a:r>
              <a:rPr lang="sv-SE" sz="2800" dirty="0" err="1" smtClean="0"/>
              <a:t>effort</a:t>
            </a:r>
            <a:r>
              <a:rPr lang="sv-SE" sz="2800" dirty="0" smtClean="0"/>
              <a:t> </a:t>
            </a:r>
            <a:r>
              <a:rPr lang="sv-SE" sz="2800" dirty="0" err="1" smtClean="0"/>
              <a:t>to</a:t>
            </a:r>
            <a:r>
              <a:rPr lang="sv-SE" sz="2800" dirty="0" smtClean="0"/>
              <a:t> the risk and </a:t>
            </a:r>
            <a:r>
              <a:rPr lang="sv-SE" sz="2800" dirty="0" err="1" smtClean="0"/>
              <a:t>to</a:t>
            </a:r>
            <a:r>
              <a:rPr lang="sv-SE" sz="2800" dirty="0" smtClean="0"/>
              <a:t> the </a:t>
            </a:r>
            <a:r>
              <a:rPr lang="sv-SE" sz="2800" dirty="0" err="1" smtClean="0"/>
              <a:t>level</a:t>
            </a:r>
            <a:r>
              <a:rPr lang="sv-SE" sz="2800" dirty="0" smtClean="0"/>
              <a:t> 	</a:t>
            </a:r>
            <a:r>
              <a:rPr lang="sv-SE" sz="2800" dirty="0" err="1" smtClean="0"/>
              <a:t>of</a:t>
            </a:r>
            <a:r>
              <a:rPr lang="sv-SE" sz="2800" dirty="0" smtClean="0"/>
              <a:t> </a:t>
            </a:r>
            <a:r>
              <a:rPr lang="sv-SE" sz="2800" dirty="0" err="1" smtClean="0"/>
              <a:t>compliance</a:t>
            </a:r>
            <a:r>
              <a:rPr lang="sv-SE" sz="2800" dirty="0" smtClean="0"/>
              <a:t> </a:t>
            </a:r>
            <a:r>
              <a:rPr lang="sv-SE" sz="2800" dirty="0" err="1" smtClean="0"/>
              <a:t>expected</a:t>
            </a:r>
            <a:r>
              <a:rPr lang="sv-SE" sz="2800" dirty="0" smtClean="0"/>
              <a:t> in the different 	situations" </a:t>
            </a:r>
            <a:r>
              <a:rPr lang="sv-SE" sz="2800" i="0" dirty="0" smtClean="0"/>
              <a:t>(</a:t>
            </a:r>
            <a:r>
              <a:rPr lang="sv-SE" sz="2800" i="0" dirty="0" err="1" smtClean="0"/>
              <a:t>recital</a:t>
            </a:r>
            <a:r>
              <a:rPr lang="sv-SE" sz="2800" i="0" dirty="0" smtClean="0"/>
              <a:t> 32).</a:t>
            </a:r>
          </a:p>
          <a:p>
            <a:endParaRPr lang="sv-SE" dirty="0"/>
          </a:p>
          <a:p>
            <a:endParaRPr lang="sv-SE" dirty="0" smtClean="0"/>
          </a:p>
          <a:p>
            <a:endParaRPr lang="sv-SE" dirty="0"/>
          </a:p>
          <a:p>
            <a:endParaRPr lang="en-GB" dirty="0"/>
          </a:p>
        </p:txBody>
      </p:sp>
    </p:spTree>
    <p:extLst>
      <p:ext uri="{BB962C8B-B14F-4D97-AF65-F5344CB8AC3E}">
        <p14:creationId xmlns:p14="http://schemas.microsoft.com/office/powerpoint/2010/main" val="24361024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313" y="620688"/>
            <a:ext cx="8229600" cy="1080121"/>
          </a:xfrm>
        </p:spPr>
        <p:txBody>
          <a:bodyPr/>
          <a:lstStyle/>
          <a:p>
            <a:pPr algn="ctr"/>
            <a:r>
              <a:rPr lang="sv-SE" sz="3200" dirty="0" err="1" smtClean="0"/>
              <a:t>Article</a:t>
            </a:r>
            <a:r>
              <a:rPr lang="sv-SE" sz="3200" dirty="0" smtClean="0"/>
              <a:t> 9</a:t>
            </a:r>
            <a:endParaRPr lang="en-GB" sz="3200" dirty="0"/>
          </a:p>
        </p:txBody>
      </p:sp>
      <p:sp>
        <p:nvSpPr>
          <p:cNvPr id="3" name="Content Placeholder 2"/>
          <p:cNvSpPr>
            <a:spLocks noGrp="1"/>
          </p:cNvSpPr>
          <p:nvPr>
            <p:ph idx="1"/>
          </p:nvPr>
        </p:nvSpPr>
        <p:spPr>
          <a:xfrm>
            <a:off x="457200" y="1988840"/>
            <a:ext cx="8229600" cy="3921820"/>
          </a:xfrm>
        </p:spPr>
        <p:txBody>
          <a:bodyPr/>
          <a:lstStyle/>
          <a:p>
            <a:pPr marL="0" indent="0">
              <a:buNone/>
            </a:pPr>
            <a:r>
              <a:rPr lang="en-GB" sz="1800" i="0" dirty="0" smtClean="0"/>
              <a:t>Competent </a:t>
            </a:r>
            <a:r>
              <a:rPr lang="en-GB" sz="1800" i="0" dirty="0"/>
              <a:t>authorities shall perform official controls on </a:t>
            </a:r>
            <a:r>
              <a:rPr lang="en-GB" sz="1800" i="0" dirty="0" smtClean="0"/>
              <a:t>regularly</a:t>
            </a:r>
            <a:r>
              <a:rPr lang="en-GB" sz="1800" i="0" dirty="0"/>
              <a:t>, on a risk basis and with appropriate frequency, taking account of</a:t>
            </a:r>
            <a:r>
              <a:rPr lang="en-GB" sz="1800" i="0" dirty="0" smtClean="0"/>
              <a:t>:</a:t>
            </a:r>
          </a:p>
          <a:p>
            <a:pPr marL="0" indent="0">
              <a:buNone/>
            </a:pPr>
            <a:endParaRPr lang="en-GB" sz="1600" i="0" dirty="0"/>
          </a:p>
          <a:p>
            <a:pPr algn="just"/>
            <a:r>
              <a:rPr lang="en-GB" sz="1800" i="0" dirty="0" smtClean="0"/>
              <a:t>the </a:t>
            </a:r>
            <a:r>
              <a:rPr lang="en-GB" sz="1800" i="0" dirty="0"/>
              <a:t>reliability and results of own controls that have been performed by the operators, or by a third party at their request, including, where appropriate,</a:t>
            </a:r>
            <a:r>
              <a:rPr lang="en-GB" sz="1800" b="1" i="0" dirty="0"/>
              <a:t> private quality assurance schemes, </a:t>
            </a:r>
            <a:r>
              <a:rPr lang="en-GB" sz="1800" i="0" dirty="0"/>
              <a:t>for the purpose of ascertaining compliance with the rules referred to in Article 1(2</a:t>
            </a:r>
            <a:r>
              <a:rPr lang="en-GB" sz="1800" i="0" dirty="0" smtClean="0"/>
              <a:t>).</a:t>
            </a:r>
          </a:p>
          <a:p>
            <a:pPr marL="0" indent="0">
              <a:buNone/>
            </a:pPr>
            <a:endParaRPr lang="sv-SE" sz="1600" b="1" i="0" dirty="0"/>
          </a:p>
        </p:txBody>
      </p:sp>
      <p:sp>
        <p:nvSpPr>
          <p:cNvPr id="4" name="Rectangle 3"/>
          <p:cNvSpPr/>
          <p:nvPr/>
        </p:nvSpPr>
        <p:spPr>
          <a:xfrm>
            <a:off x="251520" y="4437112"/>
            <a:ext cx="8556128" cy="1656184"/>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r>
              <a:rPr lang="en-GB" sz="1800" b="0" dirty="0" smtClean="0"/>
              <a:t>(Regulation 882/2004, recital 13: </a:t>
            </a:r>
            <a:r>
              <a:rPr lang="en-GB" sz="1800" b="0" i="1" dirty="0"/>
              <a:t>"taking into account the results of the checks carried out by feed and food business operators under HACCP based control programmes or Quality Assurance Programmes, where such programmes are designed to meet requirements of feed and food law, animal health and animal welfare </a:t>
            </a:r>
            <a:r>
              <a:rPr lang="en-GB" sz="1800" b="0" i="1" dirty="0" smtClean="0"/>
              <a:t>")</a:t>
            </a:r>
            <a:endParaRPr lang="en-GB" sz="1800" b="0" i="1" dirty="0"/>
          </a:p>
        </p:txBody>
      </p:sp>
    </p:spTree>
    <p:extLst>
      <p:ext uri="{BB962C8B-B14F-4D97-AF65-F5344CB8AC3E}">
        <p14:creationId xmlns:p14="http://schemas.microsoft.com/office/powerpoint/2010/main" val="1570865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sv-SE" dirty="0" err="1" smtClean="0"/>
              <a:t>Food</a:t>
            </a:r>
            <a:r>
              <a:rPr lang="sv-SE" dirty="0" smtClean="0"/>
              <a:t> </a:t>
            </a:r>
            <a:r>
              <a:rPr lang="sv-SE" dirty="0" err="1" smtClean="0"/>
              <a:t>quality</a:t>
            </a:r>
            <a:r>
              <a:rPr lang="sv-SE" dirty="0" smtClean="0"/>
              <a:t> </a:t>
            </a:r>
            <a:r>
              <a:rPr lang="sv-SE" dirty="0" err="1" smtClean="0"/>
              <a:t>certification</a:t>
            </a:r>
            <a:r>
              <a:rPr lang="sv-SE" dirty="0" smtClean="0"/>
              <a:t> </a:t>
            </a:r>
            <a:r>
              <a:rPr lang="sv-SE" dirty="0" err="1" smtClean="0"/>
              <a:t>schemes</a:t>
            </a:r>
            <a:endParaRPr lang="en-GB" dirty="0"/>
          </a:p>
        </p:txBody>
      </p:sp>
      <p:sp>
        <p:nvSpPr>
          <p:cNvPr id="3" name="Content Placeholder 2"/>
          <p:cNvSpPr>
            <a:spLocks noGrp="1"/>
          </p:cNvSpPr>
          <p:nvPr>
            <p:ph idx="1"/>
          </p:nvPr>
        </p:nvSpPr>
        <p:spPr/>
        <p:txBody>
          <a:bodyPr/>
          <a:lstStyle/>
          <a:p>
            <a:r>
              <a:rPr lang="sv-SE" i="0" dirty="0" smtClean="0"/>
              <a:t>Private standards </a:t>
            </a:r>
            <a:r>
              <a:rPr lang="sv-SE" i="0" dirty="0" err="1" smtClean="0"/>
              <a:t>increasingly</a:t>
            </a:r>
            <a:r>
              <a:rPr lang="sv-SE" i="0" dirty="0" smtClean="0"/>
              <a:t> </a:t>
            </a:r>
            <a:r>
              <a:rPr lang="sv-SE" i="0" dirty="0" err="1" smtClean="0"/>
              <a:t>important</a:t>
            </a:r>
            <a:r>
              <a:rPr lang="sv-SE" i="0" dirty="0" smtClean="0"/>
              <a:t> in </a:t>
            </a:r>
            <a:r>
              <a:rPr lang="sv-SE" i="0" dirty="0" err="1" smtClean="0"/>
              <a:t>food</a:t>
            </a:r>
            <a:r>
              <a:rPr lang="sv-SE" i="0" dirty="0" smtClean="0"/>
              <a:t> </a:t>
            </a:r>
            <a:r>
              <a:rPr lang="sv-SE" i="0" dirty="0" err="1" smtClean="0"/>
              <a:t>safety</a:t>
            </a:r>
            <a:r>
              <a:rPr lang="sv-SE" i="0" dirty="0" smtClean="0"/>
              <a:t> </a:t>
            </a:r>
            <a:r>
              <a:rPr lang="sv-SE" i="0" dirty="0" err="1" smtClean="0"/>
              <a:t>governance</a:t>
            </a:r>
            <a:r>
              <a:rPr lang="sv-SE" i="0" dirty="0" smtClean="0"/>
              <a:t> over the last 25 </a:t>
            </a:r>
            <a:r>
              <a:rPr lang="sv-SE" i="0" dirty="0" err="1" smtClean="0"/>
              <a:t>years</a:t>
            </a:r>
            <a:r>
              <a:rPr lang="sv-SE" i="0" dirty="0" smtClean="0"/>
              <a:t>.</a:t>
            </a:r>
          </a:p>
          <a:p>
            <a:endParaRPr lang="sv-SE" i="0" dirty="0"/>
          </a:p>
          <a:p>
            <a:r>
              <a:rPr lang="sv-SE" i="0" dirty="0" smtClean="0"/>
              <a:t>In </a:t>
            </a:r>
            <a:r>
              <a:rPr lang="sv-SE" i="0" dirty="0" err="1" smtClean="0"/>
              <a:t>several</a:t>
            </a:r>
            <a:r>
              <a:rPr lang="sv-SE" i="0" dirty="0" smtClean="0"/>
              <a:t> EU </a:t>
            </a:r>
            <a:r>
              <a:rPr lang="sv-SE" i="0" dirty="0" err="1" smtClean="0"/>
              <a:t>Member</a:t>
            </a:r>
            <a:r>
              <a:rPr lang="sv-SE" i="0" dirty="0" smtClean="0"/>
              <a:t> States, private </a:t>
            </a:r>
            <a:r>
              <a:rPr lang="sv-SE" i="0" dirty="0" err="1" smtClean="0"/>
              <a:t>assurance</a:t>
            </a:r>
            <a:r>
              <a:rPr lang="sv-SE" i="0" dirty="0" smtClean="0"/>
              <a:t> </a:t>
            </a:r>
            <a:r>
              <a:rPr lang="sv-SE" i="0" dirty="0" err="1" smtClean="0"/>
              <a:t>schemes</a:t>
            </a:r>
            <a:r>
              <a:rPr lang="sv-SE" i="0" dirty="0" smtClean="0"/>
              <a:t> </a:t>
            </a:r>
            <a:r>
              <a:rPr lang="sv-SE" i="0" dirty="0" err="1" smtClean="0"/>
              <a:t>are</a:t>
            </a:r>
            <a:r>
              <a:rPr lang="sv-SE" i="0" dirty="0" smtClean="0"/>
              <a:t> taken </a:t>
            </a:r>
            <a:r>
              <a:rPr lang="sv-SE" i="0" dirty="0" err="1" smtClean="0"/>
              <a:t>into</a:t>
            </a:r>
            <a:r>
              <a:rPr lang="sv-SE" i="0" dirty="0" smtClean="0"/>
              <a:t> </a:t>
            </a:r>
            <a:r>
              <a:rPr lang="sv-SE" i="0" dirty="0" err="1" smtClean="0"/>
              <a:t>account</a:t>
            </a:r>
            <a:r>
              <a:rPr lang="sv-SE" i="0" dirty="0"/>
              <a:t> </a:t>
            </a:r>
            <a:r>
              <a:rPr lang="sv-SE" i="0" dirty="0" smtClean="0"/>
              <a:t>in the </a:t>
            </a:r>
            <a:r>
              <a:rPr lang="sv-SE" i="0" dirty="0" err="1" smtClean="0"/>
              <a:t>inspection</a:t>
            </a:r>
            <a:r>
              <a:rPr lang="sv-SE" i="0" dirty="0" smtClean="0"/>
              <a:t> policy </a:t>
            </a:r>
            <a:r>
              <a:rPr lang="sv-SE" i="0" dirty="0" err="1" smtClean="0"/>
              <a:t>because</a:t>
            </a:r>
            <a:r>
              <a:rPr lang="sv-SE" i="0" dirty="0" smtClean="0"/>
              <a:t> </a:t>
            </a:r>
            <a:r>
              <a:rPr lang="sv-SE" i="0" dirty="0" err="1" smtClean="0"/>
              <a:t>this</a:t>
            </a:r>
            <a:r>
              <a:rPr lang="sv-SE" i="0" dirty="0" smtClean="0"/>
              <a:t>:</a:t>
            </a:r>
          </a:p>
          <a:p>
            <a:pPr marL="0" indent="0">
              <a:buNone/>
            </a:pPr>
            <a:r>
              <a:rPr lang="sv-SE" i="0" dirty="0" smtClean="0"/>
              <a:t>	1) </a:t>
            </a:r>
            <a:r>
              <a:rPr lang="sv-SE" i="0" dirty="0" err="1" smtClean="0"/>
              <a:t>avoids</a:t>
            </a:r>
            <a:r>
              <a:rPr lang="sv-SE" i="0" dirty="0" smtClean="0"/>
              <a:t> </a:t>
            </a:r>
            <a:r>
              <a:rPr lang="sv-SE" i="0" dirty="0" err="1" smtClean="0"/>
              <a:t>unnecessary</a:t>
            </a:r>
            <a:r>
              <a:rPr lang="sv-SE" i="0" dirty="0" smtClean="0"/>
              <a:t> </a:t>
            </a:r>
            <a:r>
              <a:rPr lang="sv-SE" i="0" dirty="0" err="1" smtClean="0"/>
              <a:t>duplication</a:t>
            </a:r>
            <a:r>
              <a:rPr lang="sv-SE" i="0" dirty="0" smtClean="0"/>
              <a:t> </a:t>
            </a:r>
            <a:r>
              <a:rPr lang="sv-SE" i="0" dirty="0" err="1" smtClean="0"/>
              <a:t>of</a:t>
            </a:r>
            <a:r>
              <a:rPr lang="sv-SE" i="0" dirty="0" smtClean="0"/>
              <a:t> </a:t>
            </a:r>
            <a:r>
              <a:rPr lang="sv-SE" i="0" dirty="0" err="1" smtClean="0"/>
              <a:t>controls</a:t>
            </a:r>
            <a:r>
              <a:rPr lang="sv-SE" i="0" dirty="0" smtClean="0"/>
              <a:t>,</a:t>
            </a:r>
          </a:p>
          <a:p>
            <a:pPr marL="0" indent="0">
              <a:buNone/>
            </a:pPr>
            <a:r>
              <a:rPr lang="sv-SE" i="0" dirty="0" smtClean="0"/>
              <a:t>	2) </a:t>
            </a:r>
            <a:r>
              <a:rPr lang="sv-SE" i="0" dirty="0" err="1" smtClean="0"/>
              <a:t>contributes</a:t>
            </a:r>
            <a:r>
              <a:rPr lang="sv-SE" i="0" dirty="0" smtClean="0"/>
              <a:t> </a:t>
            </a:r>
            <a:r>
              <a:rPr lang="sv-SE" i="0" dirty="0" err="1" smtClean="0"/>
              <a:t>to</a:t>
            </a:r>
            <a:r>
              <a:rPr lang="sv-SE" i="0" dirty="0" smtClean="0"/>
              <a:t> </a:t>
            </a:r>
            <a:r>
              <a:rPr lang="sv-SE" i="0" dirty="0" err="1" smtClean="0"/>
              <a:t>compliance</a:t>
            </a:r>
            <a:r>
              <a:rPr lang="sv-SE" i="0" dirty="0" smtClean="0"/>
              <a:t>, and</a:t>
            </a:r>
          </a:p>
          <a:p>
            <a:pPr marL="0" indent="0">
              <a:buNone/>
            </a:pPr>
            <a:r>
              <a:rPr lang="sv-SE" i="0" dirty="0" smtClean="0"/>
              <a:t>	3) </a:t>
            </a:r>
            <a:r>
              <a:rPr lang="sv-SE" i="0" dirty="0" err="1" smtClean="0"/>
              <a:t>implies</a:t>
            </a:r>
            <a:r>
              <a:rPr lang="sv-SE" i="0" dirty="0" smtClean="0"/>
              <a:t> </a:t>
            </a:r>
            <a:r>
              <a:rPr lang="sv-SE" i="0" dirty="0" err="1" smtClean="0"/>
              <a:t>efficient</a:t>
            </a:r>
            <a:r>
              <a:rPr lang="sv-SE" i="0" dirty="0" smtClean="0"/>
              <a:t> </a:t>
            </a:r>
            <a:r>
              <a:rPr lang="sv-SE" i="0" dirty="0" err="1" smtClean="0"/>
              <a:t>use</a:t>
            </a:r>
            <a:r>
              <a:rPr lang="sv-SE" i="0" dirty="0" smtClean="0"/>
              <a:t> </a:t>
            </a:r>
            <a:r>
              <a:rPr lang="sv-SE" i="0" dirty="0" err="1" smtClean="0"/>
              <a:t>of</a:t>
            </a:r>
            <a:r>
              <a:rPr lang="sv-SE" i="0" dirty="0" smtClean="0"/>
              <a:t> public budget.</a:t>
            </a:r>
          </a:p>
        </p:txBody>
      </p:sp>
    </p:spTree>
    <p:extLst>
      <p:ext uri="{BB962C8B-B14F-4D97-AF65-F5344CB8AC3E}">
        <p14:creationId xmlns:p14="http://schemas.microsoft.com/office/powerpoint/2010/main" val="2037715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p:cTn id="7"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2" end="2"/>
                                            </p:txEl>
                                          </p:spTgt>
                                        </p:tgtEl>
                                      </p:cBhvr>
                                    </p:animEffect>
                                  </p:childTnLst>
                                </p:cTn>
                              </p:par>
                              <p:par>
                                <p:cTn id="11" presetID="3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p:cTn id="13"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3" end="3"/>
                                            </p:txEl>
                                          </p:spTgt>
                                        </p:tgtEl>
                                      </p:cBhvr>
                                    </p:animEffect>
                                  </p:childTnLst>
                                </p:cTn>
                              </p:par>
                              <p:par>
                                <p:cTn id="17" presetID="31"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p:cTn id="19"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0"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21"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22" dur="1000"/>
                                        <p:tgtEl>
                                          <p:spTgt spid="3">
                                            <p:txEl>
                                              <p:pRg st="4" end="4"/>
                                            </p:txEl>
                                          </p:spTgt>
                                        </p:tgtEl>
                                      </p:cBhvr>
                                    </p:animEffect>
                                  </p:childTnLst>
                                </p:cTn>
                              </p:par>
                              <p:par>
                                <p:cTn id="23" presetID="31" presetClass="entr" presetSubtype="0" fill="hold"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p:cTn id="25"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26"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27"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28"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980728"/>
            <a:ext cx="8640960" cy="936625"/>
          </a:xfrm>
        </p:spPr>
        <p:txBody>
          <a:bodyPr/>
          <a:lstStyle/>
          <a:p>
            <a:pPr algn="ctr"/>
            <a:r>
              <a:rPr lang="en-GB" dirty="0" smtClean="0"/>
              <a:t>Fact-finding missions (SANTE/F)</a:t>
            </a:r>
            <a:endParaRPr lang="en-GB" dirty="0"/>
          </a:p>
        </p:txBody>
      </p:sp>
      <p:sp>
        <p:nvSpPr>
          <p:cNvPr id="3" name="Content Placeholder 2"/>
          <p:cNvSpPr>
            <a:spLocks noGrp="1"/>
          </p:cNvSpPr>
          <p:nvPr>
            <p:ph idx="1"/>
          </p:nvPr>
        </p:nvSpPr>
        <p:spPr>
          <a:xfrm>
            <a:off x="107504" y="2060848"/>
            <a:ext cx="8784976" cy="3849812"/>
          </a:xfrm>
        </p:spPr>
        <p:txBody>
          <a:bodyPr/>
          <a:lstStyle/>
          <a:p>
            <a:r>
              <a:rPr lang="sv-SE" i="0" dirty="0" err="1" smtClean="0"/>
              <a:t>Two</a:t>
            </a:r>
            <a:r>
              <a:rPr lang="sv-SE" i="0" dirty="0" smtClean="0"/>
              <a:t> </a:t>
            </a:r>
            <a:r>
              <a:rPr lang="sv-SE" i="0" dirty="0" err="1" smtClean="0"/>
              <a:t>reports</a:t>
            </a:r>
            <a:r>
              <a:rPr lang="sv-SE" i="0" dirty="0" smtClean="0"/>
              <a:t> so far (DE + UK); mixed </a:t>
            </a:r>
            <a:r>
              <a:rPr lang="sv-SE" i="0" dirty="0" err="1" smtClean="0"/>
              <a:t>results</a:t>
            </a:r>
            <a:r>
              <a:rPr lang="sv-SE" i="0" dirty="0" smtClean="0"/>
              <a:t>.</a:t>
            </a:r>
          </a:p>
          <a:p>
            <a:endParaRPr lang="sv-SE" i="0" dirty="0" smtClean="0"/>
          </a:p>
          <a:p>
            <a:pPr algn="just"/>
            <a:r>
              <a:rPr lang="en-GB" sz="2000" dirty="0" smtClean="0"/>
              <a:t>"…there </a:t>
            </a:r>
            <a:r>
              <a:rPr lang="en-GB" sz="2000" dirty="0"/>
              <a:t>are </a:t>
            </a:r>
            <a:r>
              <a:rPr lang="en-GB" sz="2000" b="1" dirty="0"/>
              <a:t>no direct synergies </a:t>
            </a:r>
            <a:r>
              <a:rPr lang="en-GB" sz="2000" dirty="0"/>
              <a:t>being availed of between private schemes </a:t>
            </a:r>
            <a:r>
              <a:rPr lang="en-GB" sz="2000" dirty="0" smtClean="0"/>
              <a:t>and official </a:t>
            </a:r>
            <a:r>
              <a:rPr lang="en-GB" sz="2000" dirty="0"/>
              <a:t>controls. The system currently in place </a:t>
            </a:r>
            <a:r>
              <a:rPr lang="en-GB" sz="2000" dirty="0" smtClean="0"/>
              <a:t>(…) for </a:t>
            </a:r>
            <a:r>
              <a:rPr lang="en-GB" sz="2000" dirty="0"/>
              <a:t>the risk categorisation </a:t>
            </a:r>
            <a:r>
              <a:rPr lang="en-GB" sz="2000" dirty="0" smtClean="0"/>
              <a:t>of FBOs </a:t>
            </a:r>
            <a:r>
              <a:rPr lang="en-GB" sz="2000" dirty="0"/>
              <a:t>allows only for indirect consideration </a:t>
            </a:r>
            <a:r>
              <a:rPr lang="en-GB" sz="2000" dirty="0" smtClean="0"/>
              <a:t>(…) </a:t>
            </a:r>
            <a:r>
              <a:rPr lang="en-GB" sz="2000" dirty="0"/>
              <a:t>and </a:t>
            </a:r>
            <a:r>
              <a:rPr lang="en-GB" sz="2000" dirty="0" smtClean="0"/>
              <a:t>it is </a:t>
            </a:r>
            <a:r>
              <a:rPr lang="en-GB" sz="2000" dirty="0"/>
              <a:t>up to the individual inspector to take this into account or </a:t>
            </a:r>
            <a:r>
              <a:rPr lang="en-GB" sz="2000" dirty="0" smtClean="0"/>
              <a:t>not."</a:t>
            </a:r>
          </a:p>
          <a:p>
            <a:endParaRPr lang="sv-SE" sz="2000" dirty="0"/>
          </a:p>
          <a:p>
            <a:pPr algn="just"/>
            <a:r>
              <a:rPr lang="en-GB" sz="2000" dirty="0" smtClean="0"/>
              <a:t>"Although </a:t>
            </a:r>
            <a:r>
              <a:rPr lang="en-GB" sz="2000" dirty="0"/>
              <a:t>synergies between official controls and third party certification schemes have led to </a:t>
            </a:r>
            <a:r>
              <a:rPr lang="en-GB" sz="2000" dirty="0" smtClean="0"/>
              <a:t>a reduction </a:t>
            </a:r>
            <a:r>
              <a:rPr lang="en-GB" sz="2000" dirty="0"/>
              <a:t>of official controls and savings of resources by the competent authorities, they do </a:t>
            </a:r>
            <a:r>
              <a:rPr lang="en-GB" sz="2000" b="1" dirty="0" smtClean="0"/>
              <a:t>not necessarily </a:t>
            </a:r>
            <a:r>
              <a:rPr lang="en-GB" sz="2000" b="1" dirty="0"/>
              <a:t>contribute to a reduction on the burden of food business </a:t>
            </a:r>
            <a:r>
              <a:rPr lang="en-GB" sz="2000" b="1" dirty="0" smtClean="0"/>
              <a:t>operators</a:t>
            </a:r>
            <a:r>
              <a:rPr lang="en-GB" sz="2000" dirty="0" smtClean="0"/>
              <a:t>."</a:t>
            </a:r>
            <a:endParaRPr lang="sv-SE" sz="2000" dirty="0" smtClean="0"/>
          </a:p>
          <a:p>
            <a:pPr marL="0" indent="0">
              <a:buNone/>
            </a:pPr>
            <a:endParaRPr lang="sv-SE" i="0" dirty="0" smtClean="0"/>
          </a:p>
          <a:p>
            <a:endParaRPr lang="en-GB" dirty="0"/>
          </a:p>
        </p:txBody>
      </p:sp>
    </p:spTree>
    <p:extLst>
      <p:ext uri="{BB962C8B-B14F-4D97-AF65-F5344CB8AC3E}">
        <p14:creationId xmlns:p14="http://schemas.microsoft.com/office/powerpoint/2010/main" val="323352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p:cTn id="7"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 calcmode="lin" valueType="num">
                                      <p:cBhvr>
                                        <p:cTn id="15"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sv-SE" dirty="0" err="1" smtClean="0"/>
              <a:t>Conclusion</a:t>
            </a:r>
            <a:endParaRPr lang="en-GB" dirty="0"/>
          </a:p>
        </p:txBody>
      </p:sp>
      <p:sp>
        <p:nvSpPr>
          <p:cNvPr id="3" name="Content Placeholder 2"/>
          <p:cNvSpPr>
            <a:spLocks noGrp="1"/>
          </p:cNvSpPr>
          <p:nvPr>
            <p:ph idx="1"/>
          </p:nvPr>
        </p:nvSpPr>
        <p:spPr>
          <a:xfrm>
            <a:off x="251520" y="2276872"/>
            <a:ext cx="8435280" cy="3633788"/>
          </a:xfrm>
        </p:spPr>
        <p:txBody>
          <a:bodyPr/>
          <a:lstStyle/>
          <a:p>
            <a:endParaRPr lang="sv-SE" dirty="0" smtClean="0"/>
          </a:p>
          <a:p>
            <a:pPr marL="0" indent="0" algn="ctr">
              <a:buNone/>
            </a:pPr>
            <a:r>
              <a:rPr lang="sv-SE" i="0" dirty="0" err="1" smtClean="0"/>
              <a:t>Food</a:t>
            </a:r>
            <a:r>
              <a:rPr lang="sv-SE" i="0" dirty="0" smtClean="0"/>
              <a:t> </a:t>
            </a:r>
            <a:r>
              <a:rPr lang="sv-SE" i="0" dirty="0" err="1" smtClean="0"/>
              <a:t>quality</a:t>
            </a:r>
            <a:r>
              <a:rPr lang="sv-SE" i="0" dirty="0" smtClean="0"/>
              <a:t> </a:t>
            </a:r>
            <a:r>
              <a:rPr lang="sv-SE" i="0" dirty="0" err="1" smtClean="0"/>
              <a:t>certification</a:t>
            </a:r>
            <a:r>
              <a:rPr lang="sv-SE" i="0" dirty="0" smtClean="0"/>
              <a:t> </a:t>
            </a:r>
            <a:r>
              <a:rPr lang="sv-SE" i="0" dirty="0" err="1" smtClean="0"/>
              <a:t>schemes</a:t>
            </a:r>
            <a:r>
              <a:rPr lang="sv-SE" i="0" dirty="0" smtClean="0"/>
              <a:t> </a:t>
            </a:r>
            <a:r>
              <a:rPr lang="sv-SE" i="0" dirty="0" err="1" smtClean="0"/>
              <a:t>are</a:t>
            </a:r>
            <a:r>
              <a:rPr lang="sv-SE" i="0" dirty="0" smtClean="0"/>
              <a:t> (or </a:t>
            </a:r>
            <a:r>
              <a:rPr lang="sv-SE" i="0" dirty="0" err="1" smtClean="0"/>
              <a:t>could</a:t>
            </a:r>
            <a:r>
              <a:rPr lang="sv-SE" i="0" dirty="0" smtClean="0"/>
              <a:t> be, </a:t>
            </a:r>
            <a:r>
              <a:rPr lang="sv-SE" i="0" dirty="0" err="1" smtClean="0"/>
              <a:t>especially</a:t>
            </a:r>
            <a:r>
              <a:rPr lang="sv-SE" i="0" dirty="0" smtClean="0"/>
              <a:t> </a:t>
            </a:r>
            <a:r>
              <a:rPr lang="sv-SE" i="0" dirty="0" err="1" smtClean="0"/>
              <a:t>with</a:t>
            </a:r>
            <a:r>
              <a:rPr lang="sv-SE" i="0" dirty="0" smtClean="0"/>
              <a:t> a </a:t>
            </a:r>
            <a:r>
              <a:rPr lang="sv-SE" i="0" dirty="0" err="1" smtClean="0"/>
              <a:t>better</a:t>
            </a:r>
            <a:r>
              <a:rPr lang="sv-SE" i="0" dirty="0" smtClean="0"/>
              <a:t> </a:t>
            </a:r>
            <a:r>
              <a:rPr lang="sv-SE" i="0" dirty="0" err="1" smtClean="0"/>
              <a:t>exchange</a:t>
            </a:r>
            <a:r>
              <a:rPr lang="sv-SE" i="0" dirty="0" smtClean="0"/>
              <a:t> </a:t>
            </a:r>
            <a:r>
              <a:rPr lang="sv-SE" i="0" dirty="0" err="1" smtClean="0"/>
              <a:t>of</a:t>
            </a:r>
            <a:r>
              <a:rPr lang="sv-SE" i="0" dirty="0" smtClean="0"/>
              <a:t> information):</a:t>
            </a:r>
          </a:p>
          <a:p>
            <a:pPr algn="ctr"/>
            <a:endParaRPr lang="sv-SE" i="0" dirty="0"/>
          </a:p>
          <a:p>
            <a:pPr marL="0" indent="0" algn="ctr">
              <a:buNone/>
            </a:pPr>
            <a:r>
              <a:rPr lang="sv-SE" sz="3200" i="0" dirty="0" err="1" smtClean="0"/>
              <a:t>Important</a:t>
            </a:r>
            <a:r>
              <a:rPr lang="sv-SE" sz="3200" i="0" dirty="0" smtClean="0"/>
              <a:t> </a:t>
            </a:r>
            <a:r>
              <a:rPr lang="sv-SE" sz="3200" i="0" dirty="0" err="1" smtClean="0"/>
              <a:t>sources</a:t>
            </a:r>
            <a:r>
              <a:rPr lang="sv-SE" sz="3200" i="0" dirty="0" smtClean="0"/>
              <a:t> </a:t>
            </a:r>
            <a:r>
              <a:rPr lang="sv-SE" sz="3200" i="0" dirty="0" err="1" smtClean="0"/>
              <a:t>of</a:t>
            </a:r>
            <a:r>
              <a:rPr lang="sv-SE" sz="3200" i="0" dirty="0" smtClean="0"/>
              <a:t> information,</a:t>
            </a:r>
          </a:p>
          <a:p>
            <a:pPr marL="0" indent="0" algn="ctr">
              <a:buNone/>
            </a:pPr>
            <a:r>
              <a:rPr lang="sv-SE" sz="3200" i="0" dirty="0" smtClean="0"/>
              <a:t> </a:t>
            </a:r>
          </a:p>
          <a:p>
            <a:pPr marL="0" indent="0" algn="ctr">
              <a:buNone/>
            </a:pPr>
            <a:r>
              <a:rPr lang="sv-SE" sz="3200" i="0" dirty="0" err="1" smtClean="0"/>
              <a:t>but</a:t>
            </a:r>
            <a:r>
              <a:rPr lang="sv-SE" sz="3200" i="0" dirty="0" smtClean="0"/>
              <a:t> </a:t>
            </a:r>
            <a:r>
              <a:rPr lang="sv-SE" sz="3200" i="0" dirty="0" err="1" smtClean="0"/>
              <a:t>cannot</a:t>
            </a:r>
            <a:r>
              <a:rPr lang="sv-SE" sz="3200" i="0" dirty="0" smtClean="0"/>
              <a:t> </a:t>
            </a:r>
            <a:r>
              <a:rPr lang="sv-SE" sz="3200" i="0" dirty="0" err="1" smtClean="0"/>
              <a:t>replace</a:t>
            </a:r>
            <a:r>
              <a:rPr lang="sv-SE" sz="3200" i="0" dirty="0" smtClean="0"/>
              <a:t> </a:t>
            </a:r>
            <a:r>
              <a:rPr lang="sv-SE" sz="3200" i="0" dirty="0" err="1" smtClean="0"/>
              <a:t>offical</a:t>
            </a:r>
            <a:r>
              <a:rPr lang="sv-SE" sz="3200" i="0" dirty="0" smtClean="0"/>
              <a:t> </a:t>
            </a:r>
            <a:r>
              <a:rPr lang="sv-SE" sz="3200" i="0" dirty="0" err="1" smtClean="0"/>
              <a:t>controls</a:t>
            </a:r>
            <a:r>
              <a:rPr lang="sv-SE" sz="3200" i="0" dirty="0" smtClean="0"/>
              <a:t>.</a:t>
            </a:r>
            <a:endParaRPr lang="en-GB" sz="3200" i="0" dirty="0"/>
          </a:p>
        </p:txBody>
      </p:sp>
    </p:spTree>
    <p:extLst>
      <p:ext uri="{BB962C8B-B14F-4D97-AF65-F5344CB8AC3E}">
        <p14:creationId xmlns:p14="http://schemas.microsoft.com/office/powerpoint/2010/main" val="38713096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313" y="548681"/>
            <a:ext cx="8229600" cy="1080120"/>
          </a:xfrm>
        </p:spPr>
        <p:txBody>
          <a:bodyPr/>
          <a:lstStyle/>
          <a:p>
            <a:pPr algn="ctr"/>
            <a:r>
              <a:rPr lang="sv-SE" dirty="0" err="1" smtClean="0"/>
              <a:t>Thank</a:t>
            </a:r>
            <a:r>
              <a:rPr lang="sv-SE" dirty="0" smtClean="0"/>
              <a:t> </a:t>
            </a:r>
            <a:r>
              <a:rPr lang="sv-SE" dirty="0" err="1" smtClean="0"/>
              <a:t>you</a:t>
            </a:r>
            <a:r>
              <a:rPr lang="sv-SE" dirty="0" smtClean="0"/>
              <a:t>!</a:t>
            </a:r>
            <a:endParaRPr lang="en-GB" dirty="0"/>
          </a:p>
        </p:txBody>
      </p:sp>
      <p:sp>
        <p:nvSpPr>
          <p:cNvPr id="3" name="Content Placeholder 2"/>
          <p:cNvSpPr>
            <a:spLocks noGrp="1"/>
          </p:cNvSpPr>
          <p:nvPr>
            <p:ph idx="1"/>
          </p:nvPr>
        </p:nvSpPr>
        <p:spPr>
          <a:xfrm>
            <a:off x="179512" y="1844824"/>
            <a:ext cx="8784976" cy="4065836"/>
          </a:xfrm>
        </p:spPr>
        <p:txBody>
          <a:bodyPr/>
          <a:lstStyle/>
          <a:p>
            <a:pPr marL="0" indent="0">
              <a:buNone/>
            </a:pPr>
            <a:r>
              <a:rPr lang="sv-SE" sz="2000" b="1" i="0" u="sng" dirty="0" err="1" smtClean="0"/>
              <a:t>Official</a:t>
            </a:r>
            <a:r>
              <a:rPr lang="sv-SE" sz="2000" b="1" i="0" u="sng" dirty="0" smtClean="0"/>
              <a:t> Controls:</a:t>
            </a:r>
          </a:p>
          <a:p>
            <a:pPr marL="0" indent="0">
              <a:buNone/>
            </a:pPr>
            <a:endParaRPr lang="sv-SE" sz="2000" i="0" u="sng" dirty="0" smtClean="0"/>
          </a:p>
          <a:p>
            <a:pPr marL="0" indent="0">
              <a:buNone/>
            </a:pPr>
            <a:r>
              <a:rPr lang="sv-SE" sz="2000" i="0" dirty="0" smtClean="0">
                <a:hlinkClick r:id="rId2"/>
              </a:rPr>
              <a:t>http</a:t>
            </a:r>
            <a:r>
              <a:rPr lang="sv-SE" sz="2000" i="0" dirty="0">
                <a:hlinkClick r:id="rId2"/>
              </a:rPr>
              <a:t>://</a:t>
            </a:r>
            <a:r>
              <a:rPr lang="sv-SE" sz="2000" i="0" dirty="0" smtClean="0">
                <a:hlinkClick r:id="rId2"/>
              </a:rPr>
              <a:t>ec.europa.eu/food/safety/official_controls/legislation_en</a:t>
            </a:r>
            <a:endParaRPr lang="sv-SE" sz="2000" i="0" dirty="0" smtClean="0"/>
          </a:p>
          <a:p>
            <a:pPr marL="0" indent="0">
              <a:buNone/>
            </a:pPr>
            <a:endParaRPr lang="sv-SE" sz="2000" i="0" dirty="0"/>
          </a:p>
          <a:p>
            <a:pPr marL="0" indent="0">
              <a:buNone/>
            </a:pPr>
            <a:r>
              <a:rPr lang="sv-SE" sz="2000" b="1" i="0" u="sng" dirty="0" err="1" smtClean="0"/>
              <a:t>Reports</a:t>
            </a:r>
            <a:r>
              <a:rPr lang="sv-SE" sz="2000" b="1" i="0" u="sng" dirty="0" smtClean="0"/>
              <a:t> from </a:t>
            </a:r>
            <a:r>
              <a:rPr lang="sv-SE" sz="2000" b="1" i="0" u="sng" dirty="0" err="1" smtClean="0"/>
              <a:t>fact-finding</a:t>
            </a:r>
            <a:r>
              <a:rPr lang="sv-SE" sz="2000" b="1" i="0" u="sng" dirty="0" smtClean="0"/>
              <a:t> missions:</a:t>
            </a:r>
          </a:p>
          <a:p>
            <a:pPr marL="0" indent="0">
              <a:buNone/>
            </a:pPr>
            <a:endParaRPr lang="en-GB" sz="2000" i="0" dirty="0"/>
          </a:p>
          <a:p>
            <a:pPr marL="0" indent="0">
              <a:buNone/>
            </a:pPr>
            <a:r>
              <a:rPr lang="en-GB" sz="2000" i="0" dirty="0">
                <a:hlinkClick r:id="rId3"/>
              </a:rPr>
              <a:t>http://</a:t>
            </a:r>
            <a:r>
              <a:rPr lang="en-GB" sz="2000" i="0" dirty="0" smtClean="0">
                <a:hlinkClick r:id="rId3"/>
              </a:rPr>
              <a:t>ec.europa.eu/food/audits-analysis/audit_reports/details.cfm?rep_id=3975</a:t>
            </a:r>
            <a:endParaRPr lang="en-GB" sz="2000" i="0" dirty="0" smtClean="0"/>
          </a:p>
          <a:p>
            <a:pPr marL="0" indent="0">
              <a:buNone/>
            </a:pPr>
            <a:endParaRPr lang="en-GB" sz="2000" i="0" dirty="0" smtClean="0"/>
          </a:p>
          <a:p>
            <a:pPr marL="0" indent="0">
              <a:buNone/>
            </a:pPr>
            <a:r>
              <a:rPr lang="en-GB" sz="2000" i="0" dirty="0" smtClean="0">
                <a:hlinkClick r:id="rId4"/>
              </a:rPr>
              <a:t>http</a:t>
            </a:r>
            <a:r>
              <a:rPr lang="en-GB" sz="2000" i="0" dirty="0">
                <a:hlinkClick r:id="rId4"/>
              </a:rPr>
              <a:t>://</a:t>
            </a:r>
            <a:r>
              <a:rPr lang="en-GB" sz="2000" i="0" dirty="0" smtClean="0">
                <a:hlinkClick r:id="rId4"/>
              </a:rPr>
              <a:t>ec.europa.eu/food/audits-analysis/audit_reports/details.cfm?rep_id=3918</a:t>
            </a:r>
            <a:endParaRPr lang="en-GB" sz="2000" i="0" dirty="0"/>
          </a:p>
          <a:p>
            <a:pPr marL="0" indent="0" algn="ctr">
              <a:buNone/>
            </a:pPr>
            <a:endParaRPr lang="sv-SE" sz="2000" i="0" dirty="0"/>
          </a:p>
          <a:p>
            <a:pPr marL="0" indent="0">
              <a:buNone/>
            </a:pPr>
            <a:r>
              <a:rPr lang="sv-SE" sz="2000" i="0" dirty="0" smtClean="0"/>
              <a:t>		</a:t>
            </a:r>
            <a:r>
              <a:rPr lang="sv-SE" sz="2000" dirty="0" smtClean="0"/>
              <a:t>christian.juliusson@ec.europa.eu</a:t>
            </a:r>
            <a:endParaRPr lang="sv-SE" sz="2000" dirty="0"/>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20537" y="3356992"/>
            <a:ext cx="2351465" cy="1920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7001348"/>
      </p:ext>
    </p:extLst>
  </p:cSld>
  <p:clrMapOvr>
    <a:masterClrMapping/>
  </p:clrMapOvr>
  <p:timing>
    <p:tnLst>
      <p:par>
        <p:cTn id="1" dur="indefinite" restart="never" nodeType="tmRoot"/>
      </p:par>
    </p:tnLst>
  </p:timing>
</p:sld>
</file>

<file path=ppt/theme/theme1.xml><?xml version="1.0" encoding="utf-8"?>
<a:theme xmlns:a="http://schemas.openxmlformats.org/drawingml/2006/main" name="Blank">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33176"/>
        </a:solidFill>
        <a:ln>
          <a:solidFill>
            <a:srgbClr val="133176"/>
          </a:solidFill>
        </a:ln>
      </a:spPr>
      <a:bodyPr anchor="ctr"/>
      <a:lstStyle>
        <a:defPPr algn="ctr" defTabSz="457200" fontAlgn="auto">
          <a:spcBef>
            <a:spcPts val="0"/>
          </a:spcBef>
          <a:spcAft>
            <a:spcPts val="0"/>
          </a:spcAft>
          <a:defRPr sz="1800" b="0"/>
        </a:defPPr>
      </a:lstStyle>
      <a:style>
        <a:lnRef idx="1">
          <a:schemeClr val="accent1"/>
        </a:lnRef>
        <a:fillRef idx="3">
          <a:schemeClr val="accent1"/>
        </a:fillRef>
        <a:effectRef idx="2">
          <a:schemeClr val="accent1"/>
        </a:effectRef>
        <a:fontRef idx="minor">
          <a:schemeClr val="lt1"/>
        </a:fontRef>
      </a: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txDef>
      <a:spPr>
        <a:noFill/>
      </a:spPr>
      <a:bodyPr wrap="none" rtlCol="0">
        <a:spAutoFit/>
      </a:bodyPr>
      <a:lstStyle>
        <a:defPPr>
          <a:defRPr sz="2400" b="0" dirty="0" err="1" smtClean="0">
            <a:solidFill>
              <a:srgbClr val="0F5494"/>
            </a:solidFill>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265</TotalTime>
  <Words>357</Words>
  <Application>Microsoft Office PowerPoint</Application>
  <PresentationFormat>On-screen Show (4:3)</PresentationFormat>
  <Paragraphs>49</Paragraphs>
  <Slides>7</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Verdana</vt:lpstr>
      <vt:lpstr>Blank</vt:lpstr>
      <vt:lpstr>Food quality schemes and official controls </vt:lpstr>
      <vt:lpstr>Official Controls Regulation (2017/625)</vt:lpstr>
      <vt:lpstr>Article 9</vt:lpstr>
      <vt:lpstr>Food quality certification schemes</vt:lpstr>
      <vt:lpstr>Fact-finding missions (SANTE/F)</vt:lpstr>
      <vt:lpstr>Conclusion</vt:lpstr>
      <vt:lpstr>Thank you!</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Food quality schemes and official controls</dc:title>
  <dc:creator>JULIUSSON Christian (SANTE)</dc:creator>
  <cp:lastModifiedBy>BUSANA Marc (AGRI)</cp:lastModifiedBy>
  <cp:revision>21</cp:revision>
  <cp:lastPrinted>2018-06-28T13:21:07Z</cp:lastPrinted>
  <dcterms:created xsi:type="dcterms:W3CDTF">2018-06-22T12:24:48Z</dcterms:created>
  <dcterms:modified xsi:type="dcterms:W3CDTF">2018-06-28T13:32:14Z</dcterms:modified>
</cp:coreProperties>
</file>