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1.xml" ContentType="application/vnd.openxmlformats-officedocument.drawingml.chartshapes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734" r:id="rId1"/>
    <p:sldMasterId id="2147483787" r:id="rId2"/>
  </p:sldMasterIdLst>
  <p:notesMasterIdLst>
    <p:notesMasterId r:id="rId10"/>
  </p:notesMasterIdLst>
  <p:handoutMasterIdLst>
    <p:handoutMasterId r:id="rId11"/>
  </p:handoutMasterIdLst>
  <p:sldIdLst>
    <p:sldId id="419" r:id="rId3"/>
    <p:sldId id="440" r:id="rId4"/>
    <p:sldId id="446" r:id="rId5"/>
    <p:sldId id="447" r:id="rId6"/>
    <p:sldId id="448" r:id="rId7"/>
    <p:sldId id="449" r:id="rId8"/>
    <p:sldId id="441" r:id="rId9"/>
  </p:sldIdLst>
  <p:sldSz cx="23683913" cy="13322300"/>
  <p:notesSz cx="6724650" cy="97742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38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1413816" algn="l" rtl="0" fontAlgn="base">
      <a:spcBef>
        <a:spcPct val="0"/>
      </a:spcBef>
      <a:spcAft>
        <a:spcPct val="0"/>
      </a:spcAft>
      <a:defRPr sz="38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2827628" algn="l" rtl="0" fontAlgn="base">
      <a:spcBef>
        <a:spcPct val="0"/>
      </a:spcBef>
      <a:spcAft>
        <a:spcPct val="0"/>
      </a:spcAft>
      <a:defRPr sz="38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4241444" algn="l" rtl="0" fontAlgn="base">
      <a:spcBef>
        <a:spcPct val="0"/>
      </a:spcBef>
      <a:spcAft>
        <a:spcPct val="0"/>
      </a:spcAft>
      <a:defRPr sz="38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5655256" algn="l" rtl="0" fontAlgn="base">
      <a:spcBef>
        <a:spcPct val="0"/>
      </a:spcBef>
      <a:spcAft>
        <a:spcPct val="0"/>
      </a:spcAft>
      <a:defRPr sz="38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7069073" algn="l" defTabSz="2827628" rtl="0" eaLnBrk="1" latinLnBrk="0" hangingPunct="1">
      <a:defRPr sz="38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8482885" algn="l" defTabSz="2827628" rtl="0" eaLnBrk="1" latinLnBrk="0" hangingPunct="1">
      <a:defRPr sz="38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9896701" algn="l" defTabSz="2827628" rtl="0" eaLnBrk="1" latinLnBrk="0" hangingPunct="1">
      <a:defRPr sz="38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11310513" algn="l" defTabSz="2827628" rtl="0" eaLnBrk="1" latinLnBrk="0" hangingPunct="1">
      <a:defRPr sz="38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96" userDrawn="1">
          <p15:clr>
            <a:srgbClr val="A4A3A4"/>
          </p15:clr>
        </p15:guide>
        <p15:guide id="2" pos="74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79" userDrawn="1">
          <p15:clr>
            <a:srgbClr val="A4A3A4"/>
          </p15:clr>
        </p15:guide>
        <p15:guide id="2" pos="2119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6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1107"/>
    <a:srgbClr val="9A1802"/>
    <a:srgbClr val="C33B2D"/>
    <a:srgbClr val="FABB21"/>
    <a:srgbClr val="206096"/>
    <a:srgbClr val="2681B4"/>
    <a:srgbClr val="930913"/>
    <a:srgbClr val="752D27"/>
    <a:srgbClr val="8D0F56"/>
    <a:srgbClr val="1274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42" autoAdjust="0"/>
    <p:restoredTop sz="87591" autoAdjust="0"/>
  </p:normalViewPr>
  <p:slideViewPr>
    <p:cSldViewPr>
      <p:cViewPr varScale="1">
        <p:scale>
          <a:sx n="33" d="100"/>
          <a:sy n="33" d="100"/>
        </p:scale>
        <p:origin x="1320" y="42"/>
      </p:cViewPr>
      <p:guideLst>
        <p:guide orient="horz" pos="4196"/>
        <p:guide pos="7460"/>
      </p:guideLst>
    </p:cSldViewPr>
  </p:slideViewPr>
  <p:outlineViewPr>
    <p:cViewPr>
      <p:scale>
        <a:sx n="33" d="100"/>
        <a:sy n="33" d="100"/>
      </p:scale>
      <p:origin x="0" y="-63096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11346"/>
    </p:cViewPr>
  </p:sorterViewPr>
  <p:notesViewPr>
    <p:cSldViewPr>
      <p:cViewPr varScale="1">
        <p:scale>
          <a:sx n="60" d="100"/>
          <a:sy n="60" d="100"/>
        </p:scale>
        <p:origin x="3211" y="48"/>
      </p:cViewPr>
      <p:guideLst>
        <p:guide orient="horz" pos="3079"/>
        <p:guide pos="211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EC Square Sans Pro" panose="020B0506040000020004" pitchFamily="34" charset="0"/>
                <a:ea typeface="+mn-ea"/>
                <a:cs typeface="+mn-cs"/>
              </a:defRPr>
            </a:pPr>
            <a:r>
              <a:rPr lang="en-GB" sz="3200" dirty="0" smtClean="0">
                <a:latin typeface="EC Square Sans Pro" panose="020B0506040000020004" pitchFamily="34" charset="0"/>
              </a:rPr>
              <a:t>Development</a:t>
            </a:r>
            <a:r>
              <a:rPr lang="en-GB" sz="3200" baseline="0" dirty="0" smtClean="0">
                <a:latin typeface="EC Square Sans Pro" panose="020B0506040000020004" pitchFamily="34" charset="0"/>
              </a:rPr>
              <a:t> of EU apple Area (1000 ha) and EU apple Production (1000 t, right axe)</a:t>
            </a:r>
            <a:endParaRPr lang="en-GB" sz="3200" dirty="0">
              <a:latin typeface="EC Square Sans Pro" panose="020B0506040000020004" pitchFamily="34" charset="0"/>
            </a:endParaRPr>
          </a:p>
        </c:rich>
      </c:tx>
      <c:layout>
        <c:manualLayout>
          <c:xMode val="edge"/>
          <c:yMode val="edge"/>
          <c:x val="0.12094239796153736"/>
          <c:y val="1.861450549998177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EC Square Sans Pro" panose="020B0506040000020004" pitchFamily="34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8.5202075574239408E-2"/>
          <c:y val="0.1232716312554403"/>
          <c:w val="0.78745171762051536"/>
          <c:h val="0.6470025607770016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Area</c:v>
                </c:pt>
              </c:strCache>
            </c:strRef>
          </c:tx>
          <c:spPr>
            <a:solidFill>
              <a:srgbClr val="206096"/>
            </a:solidFill>
            <a:ln>
              <a:noFill/>
            </a:ln>
            <a:effectLst/>
          </c:spPr>
          <c:invertIfNegative val="0"/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strRef>
              <c:f>Sheet1!$A$2:$A$11</c:f>
              <c:strCache>
                <c:ptCount val="10"/>
                <c:pt idx="0">
                  <c:v>2010/11</c:v>
                </c:pt>
                <c:pt idx="1">
                  <c:v>2011/12</c:v>
                </c:pt>
                <c:pt idx="2">
                  <c:v>2012/13</c:v>
                </c:pt>
                <c:pt idx="3">
                  <c:v>2013/14</c:v>
                </c:pt>
                <c:pt idx="4">
                  <c:v>2014/15</c:v>
                </c:pt>
                <c:pt idx="5">
                  <c:v>2015/16</c:v>
                </c:pt>
                <c:pt idx="6">
                  <c:v>2016/17</c:v>
                </c:pt>
                <c:pt idx="7">
                  <c:v>2017/18</c:v>
                </c:pt>
                <c:pt idx="8">
                  <c:v>2018/19</c:v>
                </c:pt>
                <c:pt idx="9">
                  <c:v>2019/20f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526</c:v>
                </c:pt>
                <c:pt idx="1">
                  <c:v>532</c:v>
                </c:pt>
                <c:pt idx="2">
                  <c:v>543</c:v>
                </c:pt>
                <c:pt idx="3">
                  <c:v>516</c:v>
                </c:pt>
                <c:pt idx="4">
                  <c:v>509</c:v>
                </c:pt>
                <c:pt idx="5">
                  <c:v>523</c:v>
                </c:pt>
                <c:pt idx="6">
                  <c:v>507</c:v>
                </c:pt>
                <c:pt idx="7">
                  <c:v>506</c:v>
                </c:pt>
                <c:pt idx="8">
                  <c:v>507</c:v>
                </c:pt>
                <c:pt idx="9">
                  <c:v>495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F7A-4C36-BA43-54DE90B6AF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78669616"/>
        <c:axId val="578665352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Production</c:v>
                </c:pt>
              </c:strCache>
            </c:strRef>
          </c:tx>
          <c:spPr>
            <a:ln w="79375" cap="rnd">
              <a:solidFill>
                <a:srgbClr val="FABB21"/>
              </a:solidFill>
              <a:round/>
            </a:ln>
            <a:effectLst/>
          </c:spPr>
          <c:marker>
            <c:symbol val="none"/>
          </c:marker>
          <c:cat>
            <c:strRef>
              <c:f>Sheet1!$A$2:$A$11</c:f>
              <c:strCache>
                <c:ptCount val="10"/>
                <c:pt idx="0">
                  <c:v>2010/11</c:v>
                </c:pt>
                <c:pt idx="1">
                  <c:v>2011/12</c:v>
                </c:pt>
                <c:pt idx="2">
                  <c:v>2012/13</c:v>
                </c:pt>
                <c:pt idx="3">
                  <c:v>2013/14</c:v>
                </c:pt>
                <c:pt idx="4">
                  <c:v>2014/15</c:v>
                </c:pt>
                <c:pt idx="5">
                  <c:v>2015/16</c:v>
                </c:pt>
                <c:pt idx="6">
                  <c:v>2016/17</c:v>
                </c:pt>
                <c:pt idx="7">
                  <c:v>2017/18</c:v>
                </c:pt>
                <c:pt idx="8">
                  <c:v>2018/19</c:v>
                </c:pt>
                <c:pt idx="9">
                  <c:v>2019/20f</c:v>
                </c:pt>
              </c:strCache>
            </c:strRef>
          </c:cat>
          <c:val>
            <c:numRef>
              <c:f>Sheet1!$C$2:$C$11</c:f>
              <c:numCache>
                <c:formatCode>#,##0</c:formatCode>
                <c:ptCount val="10"/>
                <c:pt idx="0">
                  <c:v>10536</c:v>
                </c:pt>
                <c:pt idx="1">
                  <c:v>11695</c:v>
                </c:pt>
                <c:pt idx="2">
                  <c:v>10723</c:v>
                </c:pt>
                <c:pt idx="3">
                  <c:v>11705</c:v>
                </c:pt>
                <c:pt idx="4">
                  <c:v>12628</c:v>
                </c:pt>
                <c:pt idx="5">
                  <c:v>12308</c:v>
                </c:pt>
                <c:pt idx="6">
                  <c:v>12112</c:v>
                </c:pt>
                <c:pt idx="7">
                  <c:v>9595</c:v>
                </c:pt>
                <c:pt idx="8">
                  <c:v>13310</c:v>
                </c:pt>
                <c:pt idx="9">
                  <c:v>10802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F7A-4C36-BA43-54DE90B6AF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78623368"/>
        <c:axId val="578627960"/>
      </c:lineChart>
      <c:catAx>
        <c:axId val="5786696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EC Square Sans Pro" panose="020B0506040000020004" pitchFamily="34" charset="0"/>
                <a:ea typeface="+mn-ea"/>
                <a:cs typeface="+mn-cs"/>
              </a:defRPr>
            </a:pPr>
            <a:endParaRPr lang="en-US"/>
          </a:p>
        </c:txPr>
        <c:crossAx val="578665352"/>
        <c:crosses val="autoZero"/>
        <c:auto val="1"/>
        <c:lblAlgn val="ctr"/>
        <c:lblOffset val="100"/>
        <c:noMultiLvlLbl val="0"/>
      </c:catAx>
      <c:valAx>
        <c:axId val="578665352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EC Square Sans Pro" panose="020B0506040000020004" pitchFamily="34" charset="0"/>
                <a:ea typeface="+mn-ea"/>
                <a:cs typeface="+mn-cs"/>
              </a:defRPr>
            </a:pPr>
            <a:endParaRPr lang="en-US"/>
          </a:p>
        </c:txPr>
        <c:crossAx val="578669616"/>
        <c:crosses val="autoZero"/>
        <c:crossBetween val="between"/>
      </c:valAx>
      <c:valAx>
        <c:axId val="578627960"/>
        <c:scaling>
          <c:orientation val="minMax"/>
        </c:scaling>
        <c:delete val="0"/>
        <c:axPos val="r"/>
        <c:numFmt formatCode="#,##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EC Square Sans Pro" panose="020B0506040000020004" pitchFamily="34" charset="0"/>
                <a:ea typeface="+mn-ea"/>
                <a:cs typeface="+mn-cs"/>
              </a:defRPr>
            </a:pPr>
            <a:endParaRPr lang="en-US"/>
          </a:p>
        </c:txPr>
        <c:crossAx val="578623368"/>
        <c:crosses val="max"/>
        <c:crossBetween val="between"/>
      </c:valAx>
      <c:catAx>
        <c:axId val="57862336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7862796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EC Square Sans Pro" panose="020B05060400000200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kern="1200" spc="0" baseline="0">
                <a:solidFill>
                  <a:srgbClr val="000000">
                    <a:lumMod val="65000"/>
                    <a:lumOff val="35000"/>
                  </a:srgbClr>
                </a:solidFill>
                <a:latin typeface="EC Square Sans Pro" panose="020B0506040000020004" pitchFamily="34" charset="0"/>
                <a:ea typeface="+mn-ea"/>
                <a:cs typeface="+mn-cs"/>
              </a:defRPr>
            </a:pPr>
            <a:r>
              <a:rPr lang="en-GB" sz="3200" b="0" i="0" baseline="0" dirty="0" smtClean="0">
                <a:effectLst/>
                <a:latin typeface="EC Square Sans Pro" panose="020B0506040000020004" pitchFamily="34" charset="0"/>
              </a:rPr>
              <a:t>EU apple production (1 000 t) and per capita consumption (kg/cap)</a:t>
            </a:r>
            <a:endParaRPr lang="en-GB" sz="3200" dirty="0" smtClean="0">
              <a:effectLst/>
              <a:latin typeface="EC Square Sans Pro" panose="020B0506040000020004" pitchFamily="34" charset="0"/>
            </a:endParaRPr>
          </a:p>
        </c:rich>
      </c:tx>
      <c:layout>
        <c:manualLayout>
          <c:xMode val="edge"/>
          <c:yMode val="edge"/>
          <c:x val="0.15288862302106229"/>
          <c:y val="2.18460083472393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3200" b="0" i="0" u="none" strike="noStrike" kern="1200" spc="0" baseline="0">
              <a:solidFill>
                <a:srgbClr val="000000">
                  <a:lumMod val="65000"/>
                  <a:lumOff val="35000"/>
                </a:srgbClr>
              </a:solidFill>
              <a:latin typeface="EC Square Sans Pro" panose="020B0506040000020004" pitchFamily="34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6950911813432329"/>
          <c:y val="0.14806364378690065"/>
          <c:w val="0.71758239301153826"/>
          <c:h val="0.6447854524162115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'graph apple - 1 apple productio'!$A$5</c:f>
              <c:strCache>
                <c:ptCount val="1"/>
                <c:pt idx="0">
                  <c:v>EU production (fresh)</c:v>
                </c:pt>
              </c:strCache>
            </c:strRef>
          </c:tx>
          <c:spPr>
            <a:solidFill>
              <a:srgbClr val="941333"/>
            </a:solidFill>
            <a:ln>
              <a:noFill/>
            </a:ln>
            <a:effectLst/>
          </c:spPr>
          <c:invertIfNegative val="0"/>
          <c:cat>
            <c:strRef>
              <c:f>'graph apple - 1 apple productio'!$B$2:$G$2</c:f>
              <c:strCache>
                <c:ptCount val="6"/>
                <c:pt idx="0">
                  <c:v>2014/15</c:v>
                </c:pt>
                <c:pt idx="1">
                  <c:v>2015/16</c:v>
                </c:pt>
                <c:pt idx="2">
                  <c:v>2016/17</c:v>
                </c:pt>
                <c:pt idx="3">
                  <c:v>2017/18</c:v>
                </c:pt>
                <c:pt idx="4">
                  <c:v>2018/19</c:v>
                </c:pt>
                <c:pt idx="5">
                  <c:v>2019/20f</c:v>
                </c:pt>
              </c:strCache>
            </c:strRef>
          </c:cat>
          <c:val>
            <c:numRef>
              <c:f>'graph apple - 1 apple productio'!$B$5:$G$5</c:f>
              <c:numCache>
                <c:formatCode>0</c:formatCode>
                <c:ptCount val="6"/>
                <c:pt idx="0">
                  <c:v>7787.9370750194958</c:v>
                </c:pt>
                <c:pt idx="1">
                  <c:v>8213.6225413180164</c:v>
                </c:pt>
                <c:pt idx="2">
                  <c:v>7785.0167268260784</c:v>
                </c:pt>
                <c:pt idx="3">
                  <c:v>6020.0175300207839</c:v>
                </c:pt>
                <c:pt idx="4">
                  <c:v>7458.1831942780045</c:v>
                </c:pt>
                <c:pt idx="5">
                  <c:v>6938.9818852588196</c:v>
                </c:pt>
              </c:numCache>
            </c:numRef>
          </c:val>
          <c:extLst xmlns:c15="http://schemas.microsoft.com/office/drawing/2012/chart">
            <c:ext xmlns:c16="http://schemas.microsoft.com/office/drawing/2014/chart" uri="{C3380CC4-5D6E-409C-BE32-E72D297353CC}">
              <c16:uniqueId val="{00000000-D4E8-4543-BF07-0CC6C964F578}"/>
            </c:ext>
          </c:extLst>
        </c:ser>
        <c:ser>
          <c:idx val="1"/>
          <c:order val="1"/>
          <c:tx>
            <c:strRef>
              <c:f>'graph apple - 1 apple productio'!$A$3</c:f>
              <c:strCache>
                <c:ptCount val="1"/>
                <c:pt idx="0">
                  <c:v>EU production (processed)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'graph apple - 1 apple productio'!$B$2:$G$2</c:f>
              <c:strCache>
                <c:ptCount val="6"/>
                <c:pt idx="0">
                  <c:v>2014/15</c:v>
                </c:pt>
                <c:pt idx="1">
                  <c:v>2015/16</c:v>
                </c:pt>
                <c:pt idx="2">
                  <c:v>2016/17</c:v>
                </c:pt>
                <c:pt idx="3">
                  <c:v>2017/18</c:v>
                </c:pt>
                <c:pt idx="4">
                  <c:v>2018/19</c:v>
                </c:pt>
                <c:pt idx="5">
                  <c:v>2019/20f</c:v>
                </c:pt>
              </c:strCache>
            </c:strRef>
          </c:cat>
          <c:val>
            <c:numRef>
              <c:f>'graph apple - 1 apple productio'!$B$3:$G$3</c:f>
              <c:numCache>
                <c:formatCode>0</c:formatCode>
                <c:ptCount val="6"/>
                <c:pt idx="0">
                  <c:v>4019</c:v>
                </c:pt>
                <c:pt idx="1">
                  <c:v>3302</c:v>
                </c:pt>
                <c:pt idx="2">
                  <c:v>3557.3</c:v>
                </c:pt>
                <c:pt idx="3">
                  <c:v>2971.2</c:v>
                </c:pt>
                <c:pt idx="4">
                  <c:v>5023.5</c:v>
                </c:pt>
                <c:pt idx="5">
                  <c:v>3200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4E8-4543-BF07-0CC6C964F578}"/>
            </c:ext>
          </c:extLst>
        </c:ser>
        <c:ser>
          <c:idx val="4"/>
          <c:order val="3"/>
          <c:tx>
            <c:strRef>
              <c:f>'graph apple - 1 apple productio'!$A$4</c:f>
              <c:strCache>
                <c:ptCount val="1"/>
                <c:pt idx="0">
                  <c:v>Losses and feed use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cat>
            <c:strRef>
              <c:f>'graph apple - 1 apple productio'!$B$2:$G$2</c:f>
              <c:strCache>
                <c:ptCount val="6"/>
                <c:pt idx="0">
                  <c:v>2014/15</c:v>
                </c:pt>
                <c:pt idx="1">
                  <c:v>2015/16</c:v>
                </c:pt>
                <c:pt idx="2">
                  <c:v>2016/17</c:v>
                </c:pt>
                <c:pt idx="3">
                  <c:v>2017/18</c:v>
                </c:pt>
                <c:pt idx="4">
                  <c:v>2018/19</c:v>
                </c:pt>
                <c:pt idx="5">
                  <c:v>2019/20f</c:v>
                </c:pt>
              </c:strCache>
            </c:strRef>
          </c:cat>
          <c:val>
            <c:numRef>
              <c:f>'graph apple - 1 apple productio'!$B$4:$G$4</c:f>
              <c:numCache>
                <c:formatCode>0</c:formatCode>
                <c:ptCount val="6"/>
                <c:pt idx="0">
                  <c:v>820.68292498050585</c:v>
                </c:pt>
                <c:pt idx="1">
                  <c:v>792.50745868198544</c:v>
                </c:pt>
                <c:pt idx="2">
                  <c:v>769.9432731739206</c:v>
                </c:pt>
                <c:pt idx="3">
                  <c:v>603.6524699792152</c:v>
                </c:pt>
                <c:pt idx="4">
                  <c:v>828.46680572199966</c:v>
                </c:pt>
                <c:pt idx="5">
                  <c:v>662.86941474118191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4E8-4543-BF07-0CC6C964F5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47525864"/>
        <c:axId val="547526192"/>
      </c:barChart>
      <c:lineChart>
        <c:grouping val="standard"/>
        <c:varyColors val="0"/>
        <c:ser>
          <c:idx val="3"/>
          <c:order val="2"/>
          <c:tx>
            <c:strRef>
              <c:f>'graph apple - 1 apple productio'!$A$6</c:f>
              <c:strCache>
                <c:ptCount val="1"/>
                <c:pt idx="0">
                  <c:v>per capita (fresh/kg) </c:v>
                </c:pt>
              </c:strCache>
            </c:strRef>
          </c:tx>
          <c:spPr>
            <a:ln w="31750" cap="rnd">
              <a:solidFill>
                <a:srgbClr val="951107"/>
              </a:solidFill>
              <a:round/>
            </a:ln>
            <a:effectLst/>
          </c:spPr>
          <c:marker>
            <c:symbol val="none"/>
          </c:marker>
          <c:cat>
            <c:strRef>
              <c:f>'graph apple - 1 apple productio'!$B$2:$G$2</c:f>
              <c:strCache>
                <c:ptCount val="6"/>
                <c:pt idx="0">
                  <c:v>2014/15</c:v>
                </c:pt>
                <c:pt idx="1">
                  <c:v>2015/16</c:v>
                </c:pt>
                <c:pt idx="2">
                  <c:v>2016/17</c:v>
                </c:pt>
                <c:pt idx="3">
                  <c:v>2017/18</c:v>
                </c:pt>
                <c:pt idx="4">
                  <c:v>2018/19</c:v>
                </c:pt>
                <c:pt idx="5">
                  <c:v>2019/20f</c:v>
                </c:pt>
              </c:strCache>
            </c:strRef>
          </c:cat>
          <c:val>
            <c:numRef>
              <c:f>'graph apple - 1 apple productio'!$B$6:$G$6</c:f>
              <c:numCache>
                <c:formatCode>0</c:formatCode>
                <c:ptCount val="6"/>
                <c:pt idx="0">
                  <c:v>13.792888532376573</c:v>
                </c:pt>
                <c:pt idx="1">
                  <c:v>15.145187403951477</c:v>
                </c:pt>
                <c:pt idx="2">
                  <c:v>14.250826437449955</c:v>
                </c:pt>
                <c:pt idx="3">
                  <c:v>13.087652053628297</c:v>
                </c:pt>
                <c:pt idx="4">
                  <c:v>13.457094299613589</c:v>
                </c:pt>
                <c:pt idx="5">
                  <c:v>15.028360765227337</c:v>
                </c:pt>
              </c:numCache>
            </c:numRef>
          </c:val>
          <c:smooth val="1"/>
          <c:extLst xmlns:c15="http://schemas.microsoft.com/office/drawing/2012/chart">
            <c:ext xmlns:c16="http://schemas.microsoft.com/office/drawing/2014/chart" uri="{C3380CC4-5D6E-409C-BE32-E72D297353CC}">
              <c16:uniqueId val="{00000003-D4E8-4543-BF07-0CC6C964F578}"/>
            </c:ext>
          </c:extLst>
        </c:ser>
        <c:ser>
          <c:idx val="5"/>
          <c:order val="5"/>
          <c:tx>
            <c:strRef>
              <c:f>'graph apple - 1 apple productio'!$A$7</c:f>
              <c:strCache>
                <c:ptCount val="1"/>
                <c:pt idx="0">
                  <c:v>per capita (processed/kg) </c:v>
                </c:pt>
              </c:strCache>
            </c:strRef>
          </c:tx>
          <c:spPr>
            <a:ln w="3175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val>
            <c:numRef>
              <c:f>'graph apple - 1 apple productio'!$B$7:$G$7</c:f>
              <c:numCache>
                <c:formatCode>0</c:formatCode>
                <c:ptCount val="6"/>
                <c:pt idx="0">
                  <c:v>7.6547313975105169</c:v>
                </c:pt>
                <c:pt idx="1">
                  <c:v>7.5025163922238995</c:v>
                </c:pt>
                <c:pt idx="2">
                  <c:v>7.5901360245935638</c:v>
                </c:pt>
                <c:pt idx="3">
                  <c:v>8.1880909901126806</c:v>
                </c:pt>
                <c:pt idx="4">
                  <c:v>9.5277048209035442</c:v>
                </c:pt>
                <c:pt idx="5">
                  <c:v>6.4178714682610813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4-D4E8-4543-BF07-0CC6C964F5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80079304"/>
        <c:axId val="680077336"/>
        <c:extLst>
          <c:ext xmlns:c15="http://schemas.microsoft.com/office/drawing/2012/chart" uri="{02D57815-91ED-43cb-92C2-25804820EDAC}">
            <c15:filteredLineSeries>
              <c15:ser>
                <c:idx val="2"/>
                <c:order val="4"/>
                <c:tx>
                  <c:strRef>
                    <c:extLst>
                      <c:ext uri="{02D57815-91ED-43cb-92C2-25804820EDAC}">
                        <c15:formulaRef>
                          <c15:sqref>'graph apple - 1 apple productio'!$A$7</c15:sqref>
                        </c15:formulaRef>
                      </c:ext>
                    </c:extLst>
                    <c:strCache>
                      <c:ptCount val="1"/>
                      <c:pt idx="0">
                        <c:v>per capita (processed/kg) </c:v>
                      </c:pt>
                    </c:strCache>
                  </c:strRef>
                </c:tx>
                <c:spPr>
                  <a:ln w="28575" cap="rnd">
                    <a:solidFill>
                      <a:srgbClr val="FF0000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>
                      <c:ext uri="{02D57815-91ED-43cb-92C2-25804820EDAC}">
                        <c15:formulaRef>
                          <c15:sqref>'graph apple - 1 apple productio'!$B$2:$G$2</c15:sqref>
                        </c15:formulaRef>
                      </c:ext>
                    </c:extLst>
                    <c:strCache>
                      <c:ptCount val="6"/>
                      <c:pt idx="0">
                        <c:v>2014/15</c:v>
                      </c:pt>
                      <c:pt idx="1">
                        <c:v>2015/16</c:v>
                      </c:pt>
                      <c:pt idx="2">
                        <c:v>2016/17</c:v>
                      </c:pt>
                      <c:pt idx="3">
                        <c:v>2017/18</c:v>
                      </c:pt>
                      <c:pt idx="4">
                        <c:v>2018/19</c:v>
                      </c:pt>
                      <c:pt idx="5">
                        <c:v>2019/20f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'graph apple - 1 apple productio'!$B$7:$G$7</c15:sqref>
                        </c15:formulaRef>
                      </c:ext>
                    </c:extLst>
                    <c:numCache>
                      <c:formatCode>0</c:formatCode>
                      <c:ptCount val="6"/>
                      <c:pt idx="0">
                        <c:v>7.6547313975105169</c:v>
                      </c:pt>
                      <c:pt idx="1">
                        <c:v>7.5025163922238995</c:v>
                      </c:pt>
                      <c:pt idx="2">
                        <c:v>7.5901360245935638</c:v>
                      </c:pt>
                      <c:pt idx="3">
                        <c:v>8.1880909901126806</c:v>
                      </c:pt>
                      <c:pt idx="4">
                        <c:v>9.5277048209035442</c:v>
                      </c:pt>
                      <c:pt idx="5">
                        <c:v>6.4178714682610813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5-D4E8-4543-BF07-0CC6C964F578}"/>
                  </c:ext>
                </c:extLst>
              </c15:ser>
            </c15:filteredLineSeries>
          </c:ext>
        </c:extLst>
      </c:lineChart>
      <c:catAx>
        <c:axId val="547525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EC Square Sans Pro" panose="020B0506040000020004" pitchFamily="34" charset="0"/>
                <a:ea typeface="+mn-ea"/>
                <a:cs typeface="+mn-cs"/>
              </a:defRPr>
            </a:pPr>
            <a:endParaRPr lang="en-US"/>
          </a:p>
        </c:txPr>
        <c:crossAx val="547526192"/>
        <c:crosses val="autoZero"/>
        <c:auto val="1"/>
        <c:lblAlgn val="ctr"/>
        <c:lblOffset val="100"/>
        <c:noMultiLvlLbl val="0"/>
      </c:catAx>
      <c:valAx>
        <c:axId val="547526192"/>
        <c:scaling>
          <c:orientation val="minMax"/>
          <c:max val="15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3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EC Square Sans Pro" panose="020B0506040000020004" pitchFamily="34" charset="0"/>
                    <a:ea typeface="+mn-ea"/>
                    <a:cs typeface="+mn-cs"/>
                  </a:defRPr>
                </a:pPr>
                <a:r>
                  <a:rPr lang="fr-BE" sz="3200" dirty="0" smtClean="0">
                    <a:latin typeface="EC Square Sans Pro" panose="020B0506040000020004" pitchFamily="34" charset="0"/>
                  </a:rPr>
                  <a:t>Production</a:t>
                </a:r>
                <a:endParaRPr lang="fr-BE" sz="3200" dirty="0">
                  <a:latin typeface="EC Square Sans Pro" panose="020B0506040000020004" pitchFamily="34" charset="0"/>
                </a:endParaRPr>
              </a:p>
            </c:rich>
          </c:tx>
          <c:layout>
            <c:manualLayout>
              <c:xMode val="edge"/>
              <c:yMode val="edge"/>
              <c:x val="6.6554449924851114E-3"/>
              <c:y val="0.3406950411484124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3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EC Square Sans Pro" panose="020B0506040000020004" pitchFamily="34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#\ 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EC Square Sans Pro" panose="020B0506040000020004" pitchFamily="34" charset="0"/>
                <a:ea typeface="+mn-ea"/>
                <a:cs typeface="+mn-cs"/>
              </a:defRPr>
            </a:pPr>
            <a:endParaRPr lang="en-US"/>
          </a:p>
        </c:txPr>
        <c:crossAx val="547525864"/>
        <c:crosses val="autoZero"/>
        <c:crossBetween val="between"/>
        <c:majorUnit val="2500"/>
      </c:valAx>
      <c:valAx>
        <c:axId val="680077336"/>
        <c:scaling>
          <c:orientation val="minMax"/>
          <c:max val="18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3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BE" sz="3200" dirty="0" smtClean="0">
                    <a:latin typeface="EC Square Sans Pro" panose="020B0506040000020004" pitchFamily="34" charset="0"/>
                  </a:rPr>
                  <a:t>Per capita </a:t>
                </a:r>
                <a:r>
                  <a:rPr lang="fr-BE" sz="3200" dirty="0" err="1" smtClean="0">
                    <a:latin typeface="EC Square Sans Pro" panose="020B0506040000020004" pitchFamily="34" charset="0"/>
                  </a:rPr>
                  <a:t>consumption</a:t>
                </a:r>
                <a:endParaRPr lang="fr-BE" sz="3200" dirty="0">
                  <a:latin typeface="EC Square Sans Pro" panose="020B0506040000020004" pitchFamily="34" charset="0"/>
                </a:endParaRPr>
              </a:p>
            </c:rich>
          </c:tx>
          <c:layout>
            <c:manualLayout>
              <c:xMode val="edge"/>
              <c:yMode val="edge"/>
              <c:x val="0.93818751096139563"/>
              <c:y val="0.2426401930265768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3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EC Square Sans Pro"/>
                <a:ea typeface="+mn-ea"/>
                <a:cs typeface="+mn-cs"/>
              </a:defRPr>
            </a:pPr>
            <a:endParaRPr lang="en-US"/>
          </a:p>
        </c:txPr>
        <c:crossAx val="680079304"/>
        <c:crosses val="max"/>
        <c:crossBetween val="between"/>
        <c:majorUnit val="3"/>
      </c:valAx>
      <c:catAx>
        <c:axId val="68007930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680077336"/>
        <c:crosses val="autoZero"/>
        <c:auto val="1"/>
        <c:lblAlgn val="ctr"/>
        <c:lblOffset val="100"/>
        <c:noMultiLvlLbl val="0"/>
      </c:catAx>
      <c:spPr>
        <a:noFill/>
        <a:ln w="25400"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84723574142983604"/>
          <c:w val="0.99948174322732608"/>
          <c:h val="0.1527642585701640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EC Square Sans Pro" panose="020B05060400000200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EC Square Sans Pro" panose="020B0506040000020004" pitchFamily="34" charset="0"/>
                <a:ea typeface="+mn-ea"/>
                <a:cs typeface="+mn-cs"/>
              </a:defRPr>
            </a:pPr>
            <a:r>
              <a:rPr lang="en-GB" sz="3200" dirty="0" smtClean="0">
                <a:latin typeface="EC Square Sans Pro" panose="020B0506040000020004" pitchFamily="34" charset="0"/>
              </a:rPr>
              <a:t>EU fresh apple exports by destination (1 000</a:t>
            </a:r>
            <a:r>
              <a:rPr lang="en-GB" sz="3200" baseline="0" dirty="0" smtClean="0">
                <a:latin typeface="EC Square Sans Pro" panose="020B0506040000020004" pitchFamily="34" charset="0"/>
              </a:rPr>
              <a:t> t)</a:t>
            </a:r>
            <a:endParaRPr lang="en-GB" sz="3200" dirty="0">
              <a:latin typeface="EC Square Sans Pro" panose="020B0506040000020004" pitchFamily="34" charset="0"/>
            </a:endParaRPr>
          </a:p>
        </c:rich>
      </c:tx>
      <c:layout>
        <c:manualLayout>
          <c:xMode val="edge"/>
          <c:yMode val="edge"/>
          <c:x val="0.25838533914028605"/>
          <c:y val="7.9911757284711754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EC Square Sans Pro" panose="020B0506040000020004" pitchFamily="34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Egypt</c:v>
                </c:pt>
              </c:strCache>
            </c:strRef>
          </c:tx>
          <c:spPr>
            <a:solidFill>
              <a:srgbClr val="FF3399"/>
            </a:solidFill>
            <a:ln>
              <a:noFill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2015/16</c:v>
                </c:pt>
                <c:pt idx="1">
                  <c:v>2016/17</c:v>
                </c:pt>
                <c:pt idx="2">
                  <c:v>2017/18</c:v>
                </c:pt>
                <c:pt idx="3">
                  <c:v>2018/19</c:v>
                </c:pt>
                <c:pt idx="4">
                  <c:v>2019/20f</c:v>
                </c:pt>
              </c:strCache>
            </c:strRef>
          </c:cat>
          <c:val>
            <c:numRef>
              <c:f>Sheet1!$B$2:$F$2</c:f>
              <c:numCache>
                <c:formatCode>0</c:formatCode>
                <c:ptCount val="5"/>
                <c:pt idx="0">
                  <c:v>250.16079999999999</c:v>
                </c:pt>
                <c:pt idx="1">
                  <c:v>138.00279999999998</c:v>
                </c:pt>
                <c:pt idx="2">
                  <c:v>71.658000000000001</c:v>
                </c:pt>
                <c:pt idx="3">
                  <c:v>274.45209999999997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E1-4084-8412-FDAB30CAB35F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Belarus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2015/16</c:v>
                </c:pt>
                <c:pt idx="1">
                  <c:v>2016/17</c:v>
                </c:pt>
                <c:pt idx="2">
                  <c:v>2017/18</c:v>
                </c:pt>
                <c:pt idx="3">
                  <c:v>2018/19</c:v>
                </c:pt>
                <c:pt idx="4">
                  <c:v>2019/20f</c:v>
                </c:pt>
              </c:strCache>
            </c:strRef>
          </c:cat>
          <c:val>
            <c:numRef>
              <c:f>Sheet1!$B$3:$F$3</c:f>
              <c:numCache>
                <c:formatCode>0</c:formatCode>
                <c:ptCount val="5"/>
                <c:pt idx="0">
                  <c:v>558.44290000000001</c:v>
                </c:pt>
                <c:pt idx="1">
                  <c:v>526.65610000000004</c:v>
                </c:pt>
                <c:pt idx="2">
                  <c:v>186.54150000000001</c:v>
                </c:pt>
                <c:pt idx="3">
                  <c:v>209.5735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BE1-4084-8412-FDAB30CAB35F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UK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2015/16</c:v>
                </c:pt>
                <c:pt idx="1">
                  <c:v>2016/17</c:v>
                </c:pt>
                <c:pt idx="2">
                  <c:v>2017/18</c:v>
                </c:pt>
                <c:pt idx="3">
                  <c:v>2018/19</c:v>
                </c:pt>
                <c:pt idx="4">
                  <c:v>2019/20f</c:v>
                </c:pt>
              </c:strCache>
            </c:strRef>
          </c:cat>
          <c:val>
            <c:numRef>
              <c:f>Sheet1!$B$4:$F$4</c:f>
              <c:numCache>
                <c:formatCode>0</c:formatCode>
                <c:ptCount val="5"/>
                <c:pt idx="0">
                  <c:v>205.19989999999999</c:v>
                </c:pt>
                <c:pt idx="1">
                  <c:v>215.28070000000002</c:v>
                </c:pt>
                <c:pt idx="2">
                  <c:v>179.48770000000002</c:v>
                </c:pt>
                <c:pt idx="3">
                  <c:v>182.18270000000001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BE1-4084-8412-FDAB30CAB35F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Kazakhstan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2015/16</c:v>
                </c:pt>
                <c:pt idx="1">
                  <c:v>2016/17</c:v>
                </c:pt>
                <c:pt idx="2">
                  <c:v>2017/18</c:v>
                </c:pt>
                <c:pt idx="3">
                  <c:v>2018/19</c:v>
                </c:pt>
                <c:pt idx="4">
                  <c:v>2019/20f</c:v>
                </c:pt>
              </c:strCache>
            </c:strRef>
          </c:cat>
          <c:val>
            <c:numRef>
              <c:f>Sheet1!$B$5:$F$5</c:f>
              <c:numCache>
                <c:formatCode>0</c:formatCode>
                <c:ptCount val="5"/>
                <c:pt idx="0">
                  <c:v>74.129100000000008</c:v>
                </c:pt>
                <c:pt idx="1">
                  <c:v>99.566500000000005</c:v>
                </c:pt>
                <c:pt idx="2">
                  <c:v>54.514800000000001</c:v>
                </c:pt>
                <c:pt idx="3">
                  <c:v>87.7697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BE1-4084-8412-FDAB30CAB35F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Saudi Arabia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2015/16</c:v>
                </c:pt>
                <c:pt idx="1">
                  <c:v>2016/17</c:v>
                </c:pt>
                <c:pt idx="2">
                  <c:v>2017/18</c:v>
                </c:pt>
                <c:pt idx="3">
                  <c:v>2018/19</c:v>
                </c:pt>
                <c:pt idx="4">
                  <c:v>2019/20f</c:v>
                </c:pt>
              </c:strCache>
            </c:strRef>
          </c:cat>
          <c:val>
            <c:numRef>
              <c:f>Sheet1!$B$6:$F$6</c:f>
              <c:numCache>
                <c:formatCode>0</c:formatCode>
                <c:ptCount val="5"/>
                <c:pt idx="0">
                  <c:v>80.213800000000006</c:v>
                </c:pt>
                <c:pt idx="1">
                  <c:v>84.814899999999994</c:v>
                </c:pt>
                <c:pt idx="2">
                  <c:v>58.8399</c:v>
                </c:pt>
                <c:pt idx="3">
                  <c:v>83.042000000000002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BE1-4084-8412-FDAB30CAB35F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India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2015/16</c:v>
                </c:pt>
                <c:pt idx="1">
                  <c:v>2016/17</c:v>
                </c:pt>
                <c:pt idx="2">
                  <c:v>2017/18</c:v>
                </c:pt>
                <c:pt idx="3">
                  <c:v>2018/19</c:v>
                </c:pt>
                <c:pt idx="4">
                  <c:v>2019/20f</c:v>
                </c:pt>
              </c:strCache>
            </c:strRef>
          </c:cat>
          <c:val>
            <c:numRef>
              <c:f>Sheet1!$B$7:$F$7</c:f>
              <c:numCache>
                <c:formatCode>0</c:formatCode>
                <c:ptCount val="5"/>
                <c:pt idx="0">
                  <c:v>24.304599999999997</c:v>
                </c:pt>
                <c:pt idx="1">
                  <c:v>43.760300000000001</c:v>
                </c:pt>
                <c:pt idx="2">
                  <c:v>11.471300000000001</c:v>
                </c:pt>
                <c:pt idx="3">
                  <c:v>76.749899999999997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BE1-4084-8412-FDAB30CAB35F}"/>
            </c:ext>
          </c:extLst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other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Pt>
            <c:idx val="4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BBE1-4084-8412-FDAB30CAB35F}"/>
              </c:ext>
            </c:extLst>
          </c:dPt>
          <c:cat>
            <c:strRef>
              <c:f>Sheet1!$B$1:$F$1</c:f>
              <c:strCache>
                <c:ptCount val="5"/>
                <c:pt idx="0">
                  <c:v>2015/16</c:v>
                </c:pt>
                <c:pt idx="1">
                  <c:v>2016/17</c:v>
                </c:pt>
                <c:pt idx="2">
                  <c:v>2017/18</c:v>
                </c:pt>
                <c:pt idx="3">
                  <c:v>2018/19</c:v>
                </c:pt>
                <c:pt idx="4">
                  <c:v>2019/20f</c:v>
                </c:pt>
              </c:strCache>
            </c:strRef>
          </c:cat>
          <c:val>
            <c:numRef>
              <c:f>Sheet1!$B$8:$F$8</c:f>
              <c:numCache>
                <c:formatCode>0</c:formatCode>
                <c:ptCount val="5"/>
                <c:pt idx="0">
                  <c:v>595.31989999999917</c:v>
                </c:pt>
                <c:pt idx="1">
                  <c:v>580.87950000000023</c:v>
                </c:pt>
                <c:pt idx="2">
                  <c:v>352.50970000000018</c:v>
                </c:pt>
                <c:pt idx="3">
                  <c:v>479.02889999999957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BE1-4084-8412-FDAB30CAB35F}"/>
            </c:ext>
          </c:extLst>
        </c:ser>
        <c:ser>
          <c:idx val="7"/>
          <c:order val="7"/>
          <c:tx>
            <c:strRef>
              <c:f>Sheet1!$A$9</c:f>
              <c:strCache>
                <c:ptCount val="1"/>
              </c:strCache>
            </c:strRef>
          </c:tx>
          <c:spPr>
            <a:pattFill prst="pct70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2015/16</c:v>
                </c:pt>
                <c:pt idx="1">
                  <c:v>2016/17</c:v>
                </c:pt>
                <c:pt idx="2">
                  <c:v>2017/18</c:v>
                </c:pt>
                <c:pt idx="3">
                  <c:v>2018/19</c:v>
                </c:pt>
                <c:pt idx="4">
                  <c:v>2019/20f</c:v>
                </c:pt>
              </c:strCache>
            </c:strRef>
          </c:cat>
          <c:val>
            <c:numRef>
              <c:f>Sheet1!$B$9:$F$9</c:f>
              <c:numCache>
                <c:formatCode>General</c:formatCode>
                <c:ptCount val="5"/>
                <c:pt idx="4" formatCode="0">
                  <c:v>1025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BBE1-4084-8412-FDAB30CAB3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43892432"/>
        <c:axId val="243894728"/>
      </c:barChart>
      <c:catAx>
        <c:axId val="2438924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EC Square Sans Pro" panose="020B0506040000020004" pitchFamily="34" charset="0"/>
                <a:ea typeface="+mn-ea"/>
                <a:cs typeface="+mn-cs"/>
              </a:defRPr>
            </a:pPr>
            <a:endParaRPr lang="en-US"/>
          </a:p>
        </c:txPr>
        <c:crossAx val="243894728"/>
        <c:crosses val="autoZero"/>
        <c:auto val="1"/>
        <c:lblAlgn val="ctr"/>
        <c:lblOffset val="100"/>
        <c:noMultiLvlLbl val="0"/>
      </c:catAx>
      <c:valAx>
        <c:axId val="243894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\ 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EC Square Sans Pro" panose="020B0506040000020004" pitchFamily="34" charset="0"/>
                <a:ea typeface="+mn-ea"/>
                <a:cs typeface="+mn-cs"/>
              </a:defRPr>
            </a:pPr>
            <a:endParaRPr lang="en-US"/>
          </a:p>
        </c:txPr>
        <c:crossAx val="243892432"/>
        <c:crosses val="autoZero"/>
        <c:crossBetween val="between"/>
        <c:majorUnit val="400"/>
      </c:valAx>
      <c:spPr>
        <a:noFill/>
        <a:ln>
          <a:noFill/>
        </a:ln>
        <a:effectLst/>
      </c:spPr>
    </c:plotArea>
    <c:legend>
      <c:legendPos val="b"/>
      <c:legendEntry>
        <c:idx val="7"/>
        <c:delete val="1"/>
      </c:legendEntry>
      <c:layout>
        <c:manualLayout>
          <c:xMode val="edge"/>
          <c:yMode val="edge"/>
          <c:x val="0"/>
          <c:y val="0.90829580354661277"/>
          <c:w val="1"/>
          <c:h val="7.822068045911140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EC Square Sans Pro" panose="020B05060400000200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EC Square Sans Pro" panose="020B0506040000020004" pitchFamily="34" charset="0"/>
                <a:ea typeface="+mn-ea"/>
                <a:cs typeface="+mn-cs"/>
              </a:defRPr>
            </a:pPr>
            <a:r>
              <a:rPr lang="en-GB" sz="3200" dirty="0" smtClean="0">
                <a:latin typeface="EC Square Sans Pro" panose="020B0506040000020004" pitchFamily="34" charset="0"/>
              </a:rPr>
              <a:t>EU-27 apple trade</a:t>
            </a:r>
            <a:r>
              <a:rPr lang="en-GB" sz="3200" baseline="0" dirty="0" smtClean="0">
                <a:latin typeface="EC Square Sans Pro" panose="020B0506040000020004" pitchFamily="34" charset="0"/>
              </a:rPr>
              <a:t> </a:t>
            </a:r>
            <a:r>
              <a:rPr lang="en-GB" sz="3200" dirty="0" smtClean="0">
                <a:latin typeface="EC Square Sans Pro" panose="020B0506040000020004" pitchFamily="34" charset="0"/>
              </a:rPr>
              <a:t>by destination (1 000</a:t>
            </a:r>
            <a:r>
              <a:rPr lang="en-GB" sz="3200" baseline="0" dirty="0" smtClean="0">
                <a:latin typeface="EC Square Sans Pro" panose="020B0506040000020004" pitchFamily="34" charset="0"/>
              </a:rPr>
              <a:t> t)</a:t>
            </a:r>
            <a:endParaRPr lang="en-GB" sz="3200" dirty="0">
              <a:latin typeface="EC Square Sans Pro" panose="020B0506040000020004" pitchFamily="34" charset="0"/>
            </a:endParaRPr>
          </a:p>
        </c:rich>
      </c:tx>
      <c:layout>
        <c:manualLayout>
          <c:xMode val="edge"/>
          <c:yMode val="edge"/>
          <c:x val="0.25838533914028605"/>
          <c:y val="7.9911757284711754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EC Square Sans Pro" panose="020B0506040000020004" pitchFamily="34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8104721201609972"/>
          <c:y val="8.3285445864625079E-2"/>
          <c:w val="0.80057410609717672"/>
          <c:h val="0.773751657740039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Fresh apples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2015/16</c:v>
                </c:pt>
                <c:pt idx="1">
                  <c:v>2016/17</c:v>
                </c:pt>
                <c:pt idx="2">
                  <c:v>2017/18</c:v>
                </c:pt>
                <c:pt idx="3">
                  <c:v>2018/19</c:v>
                </c:pt>
                <c:pt idx="4">
                  <c:v>2019/20f</c:v>
                </c:pt>
              </c:strCache>
            </c:strRef>
          </c:cat>
          <c:val>
            <c:numRef>
              <c:f>Sheet1!$B$2:$F$2</c:f>
              <c:numCache>
                <c:formatCode>0</c:formatCode>
                <c:ptCount val="5"/>
                <c:pt idx="0">
                  <c:v>1790.5295000000001</c:v>
                </c:pt>
                <c:pt idx="1">
                  <c:v>1689.8032000000001</c:v>
                </c:pt>
                <c:pt idx="2">
                  <c:v>915.62160000000006</c:v>
                </c:pt>
                <c:pt idx="3">
                  <c:v>1394.3472999999999</c:v>
                </c:pt>
                <c:pt idx="4">
                  <c:v>1025.2913694048534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10-4056-A166-FD57ACB390DB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Fresh apples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2015/16</c:v>
                </c:pt>
                <c:pt idx="1">
                  <c:v>2016/17</c:v>
                </c:pt>
                <c:pt idx="2">
                  <c:v>2017/18</c:v>
                </c:pt>
                <c:pt idx="3">
                  <c:v>2018/19</c:v>
                </c:pt>
                <c:pt idx="4">
                  <c:v>2019/20f</c:v>
                </c:pt>
              </c:strCache>
            </c:strRef>
          </c:cat>
          <c:val>
            <c:numRef>
              <c:f>Sheet1!$B$3:$F$3</c:f>
              <c:numCache>
                <c:formatCode>0</c:formatCode>
                <c:ptCount val="5"/>
                <c:pt idx="0">
                  <c:v>-326</c:v>
                </c:pt>
                <c:pt idx="1">
                  <c:v>-308</c:v>
                </c:pt>
                <c:pt idx="2">
                  <c:v>-412</c:v>
                </c:pt>
                <c:pt idx="3">
                  <c:v>-361</c:v>
                </c:pt>
                <c:pt idx="4">
                  <c:v>-350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010-4056-A166-FD57ACB390DB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Processed apples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2015/16</c:v>
                </c:pt>
                <c:pt idx="1">
                  <c:v>2016/17</c:v>
                </c:pt>
                <c:pt idx="2">
                  <c:v>2017/18</c:v>
                </c:pt>
                <c:pt idx="3">
                  <c:v>2018/19</c:v>
                </c:pt>
                <c:pt idx="4">
                  <c:v>2019/20f</c:v>
                </c:pt>
              </c:strCache>
            </c:strRef>
          </c:cat>
          <c:val>
            <c:numRef>
              <c:f>Sheet1!$B$4:$F$4</c:f>
              <c:numCache>
                <c:formatCode>0</c:formatCode>
                <c:ptCount val="5"/>
                <c:pt idx="0">
                  <c:v>1076.9003199999997</c:v>
                </c:pt>
                <c:pt idx="1">
                  <c:v>1202.96216</c:v>
                </c:pt>
                <c:pt idx="2">
                  <c:v>995.13103999999998</c:v>
                </c:pt>
                <c:pt idx="3">
                  <c:v>1928.4375599999998</c:v>
                </c:pt>
                <c:pt idx="4" formatCode="#,##0">
                  <c:v>1568.2458189786128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010-4056-A166-FD57ACB390DB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Processed apples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2015/16</c:v>
                </c:pt>
                <c:pt idx="1">
                  <c:v>2016/17</c:v>
                </c:pt>
                <c:pt idx="2">
                  <c:v>2017/18</c:v>
                </c:pt>
                <c:pt idx="3">
                  <c:v>2018/19</c:v>
                </c:pt>
                <c:pt idx="4">
                  <c:v>2019/20f</c:v>
                </c:pt>
              </c:strCache>
            </c:strRef>
          </c:cat>
          <c:val>
            <c:numRef>
              <c:f>Sheet1!$B$5:$F$5</c:f>
              <c:numCache>
                <c:formatCode>0</c:formatCode>
                <c:ptCount val="5"/>
                <c:pt idx="0">
                  <c:v>-1104</c:v>
                </c:pt>
                <c:pt idx="1">
                  <c:v>-1022</c:v>
                </c:pt>
                <c:pt idx="2">
                  <c:v>-1643</c:v>
                </c:pt>
                <c:pt idx="3">
                  <c:v>-1162</c:v>
                </c:pt>
                <c:pt idx="4" formatCode="0.0">
                  <c:v>-1241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010-4056-A166-FD57ACB390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43892432"/>
        <c:axId val="243894728"/>
      </c:barChart>
      <c:catAx>
        <c:axId val="2438924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b" anchorCtr="1"/>
          <a:lstStyle/>
          <a:p>
            <a:pPr>
              <a:defRPr sz="3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EC Square Sans Pro" panose="020B0506040000020004" pitchFamily="34" charset="0"/>
                <a:ea typeface="+mn-ea"/>
                <a:cs typeface="+mn-cs"/>
              </a:defRPr>
            </a:pPr>
            <a:endParaRPr lang="en-US"/>
          </a:p>
        </c:txPr>
        <c:crossAx val="243894728"/>
        <c:crosses val="autoZero"/>
        <c:auto val="1"/>
        <c:lblAlgn val="ctr"/>
        <c:lblOffset val="50"/>
        <c:tickLblSkip val="1"/>
        <c:noMultiLvlLbl val="0"/>
      </c:catAx>
      <c:valAx>
        <c:axId val="243894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EC Square Sans Pro" panose="020B0506040000020004" pitchFamily="34" charset="0"/>
                    <a:ea typeface="+mn-ea"/>
                    <a:cs typeface="+mn-cs"/>
                  </a:defRPr>
                </a:pPr>
                <a:r>
                  <a:rPr lang="en-GB" sz="2400" dirty="0" smtClean="0">
                    <a:latin typeface="EC Square Sans Pro" panose="020B0506040000020004" pitchFamily="34" charset="0"/>
                  </a:rPr>
                  <a:t>Exports (1000 t)</a:t>
                </a:r>
                <a:endParaRPr lang="en-GB" sz="2400" dirty="0">
                  <a:latin typeface="EC Square Sans Pro" panose="020B0506040000020004" pitchFamily="34" charset="0"/>
                </a:endParaRPr>
              </a:p>
            </c:rich>
          </c:tx>
          <c:layout>
            <c:manualLayout>
              <c:xMode val="edge"/>
              <c:yMode val="edge"/>
              <c:x val="2.426173286028303E-2"/>
              <c:y val="0.2371163929775305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EC Square Sans Pro" panose="020B0506040000020004" pitchFamily="34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#\ 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EC Square Sans Pro" panose="020B0506040000020004" pitchFamily="34" charset="0"/>
                <a:ea typeface="+mn-ea"/>
                <a:cs typeface="+mn-cs"/>
              </a:defRPr>
            </a:pPr>
            <a:endParaRPr lang="en-US"/>
          </a:p>
        </c:txPr>
        <c:crossAx val="243892432"/>
        <c:crosses val="autoZero"/>
        <c:crossBetween val="between"/>
        <c:majorUnit val="400"/>
      </c:valAx>
      <c:spPr>
        <a:noFill/>
        <a:ln>
          <a:noFill/>
        </a:ln>
        <a:effectLst/>
      </c:spPr>
    </c:plotArea>
    <c:legend>
      <c:legendPos val="b"/>
      <c:legendEntry>
        <c:idx val="1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"/>
          <c:y val="0.92225667554978064"/>
          <c:w val="1"/>
          <c:h val="6.891334241523414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EC Square Sans Pro" panose="020B05060400000200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8.51259E-8</cdr:x>
      <cdr:y>0.57251</cdr:y>
    </cdr:from>
    <cdr:to>
      <cdr:x>0.07074</cdr:x>
      <cdr:y>0.82604</cdr:y>
    </cdr:to>
    <cdr:sp macro="" textlink="">
      <cdr:nvSpPr>
        <cdr:cNvPr id="2" name="TextBox 1"/>
        <cdr:cNvSpPr txBox="1"/>
      </cdr:nvSpPr>
      <cdr:spPr>
        <a:xfrm xmlns:a="http://schemas.openxmlformats.org/drawingml/2006/main" rot="16200000">
          <a:off x="-968318" y="7217969"/>
          <a:ext cx="2767636" cy="83099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 anchor="ctr">
          <a:spAutoFit/>
        </a:bodyPr>
        <a:lstStyle xmlns:a="http://schemas.openxmlformats.org/drawingml/2006/main"/>
        <a:p xmlns:a="http://schemas.openxmlformats.org/drawingml/2006/main">
          <a:endParaRPr lang="en-GB" sz="3600" b="0" baseline="30000" dirty="0" smtClean="0">
            <a:solidFill>
              <a:schemeClr val="bg2">
                <a:lumMod val="50000"/>
              </a:schemeClr>
            </a:solidFill>
            <a:latin typeface="EC Square Sans Pro" panose="020B0506040000020004" pitchFamily="34" charset="0"/>
          </a:endParaRPr>
        </a:p>
        <a:p xmlns:a="http://schemas.openxmlformats.org/drawingml/2006/main">
          <a:r>
            <a:rPr lang="en-GB" sz="3600" b="0" baseline="30000" dirty="0" smtClean="0">
              <a:solidFill>
                <a:schemeClr val="bg2">
                  <a:lumMod val="50000"/>
                </a:schemeClr>
              </a:solidFill>
              <a:latin typeface="EC Square Sans Pro" panose="020B0506040000020004" pitchFamily="34" charset="0"/>
            </a:rPr>
            <a:t>Imports</a:t>
          </a:r>
          <a:r>
            <a:rPr lang="en-GB" sz="3200" b="0" baseline="30000" dirty="0" smtClean="0">
              <a:solidFill>
                <a:schemeClr val="bg2">
                  <a:lumMod val="50000"/>
                </a:schemeClr>
              </a:solidFill>
              <a:latin typeface="EC Square Sans Pro" panose="020B0506040000020004" pitchFamily="34" charset="0"/>
            </a:rPr>
            <a:t> (1000 t)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4748" cy="489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169" tIns="45083" rIns="90169" bIns="45083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8335" y="0"/>
            <a:ext cx="2914748" cy="489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169" tIns="45083" rIns="90169" bIns="45083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83418"/>
            <a:ext cx="2914748" cy="489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169" tIns="45083" rIns="90169" bIns="45083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8335" y="9283418"/>
            <a:ext cx="2914748" cy="489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169" tIns="45083" rIns="90169" bIns="45083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C01FB040-1A13-4AD9-99E2-BD3691F3308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49939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4748" cy="489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169" tIns="45083" rIns="90169" bIns="45083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8335" y="0"/>
            <a:ext cx="2914748" cy="489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169" tIns="45083" rIns="90169" bIns="45083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4775" y="733425"/>
            <a:ext cx="6516688" cy="36655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2153" y="4642491"/>
            <a:ext cx="5380348" cy="4398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169" tIns="45083" rIns="90169" bIns="4508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83418"/>
            <a:ext cx="2914748" cy="489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169" tIns="45083" rIns="90169" bIns="45083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8335" y="9283418"/>
            <a:ext cx="2914748" cy="489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169" tIns="45083" rIns="90169" bIns="45083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633065A2-36FB-4225-8EDB-51AA536FA08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74320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3800" kern="1200">
        <a:solidFill>
          <a:schemeClr val="tx1"/>
        </a:solidFill>
        <a:latin typeface="Arial" charset="0"/>
        <a:ea typeface="+mn-ea"/>
        <a:cs typeface="+mn-cs"/>
      </a:defRPr>
    </a:lvl1pPr>
    <a:lvl2pPr marL="1413816" algn="l" rtl="0" fontAlgn="base">
      <a:spcBef>
        <a:spcPct val="30000"/>
      </a:spcBef>
      <a:spcAft>
        <a:spcPct val="0"/>
      </a:spcAft>
      <a:defRPr sz="3800" kern="1200">
        <a:solidFill>
          <a:schemeClr val="tx1"/>
        </a:solidFill>
        <a:latin typeface="Arial" charset="0"/>
        <a:ea typeface="+mn-ea"/>
        <a:cs typeface="+mn-cs"/>
      </a:defRPr>
    </a:lvl2pPr>
    <a:lvl3pPr marL="2827628" algn="l" rtl="0" fontAlgn="base">
      <a:spcBef>
        <a:spcPct val="30000"/>
      </a:spcBef>
      <a:spcAft>
        <a:spcPct val="0"/>
      </a:spcAft>
      <a:defRPr sz="3800" kern="1200">
        <a:solidFill>
          <a:schemeClr val="tx1"/>
        </a:solidFill>
        <a:latin typeface="Arial" charset="0"/>
        <a:ea typeface="+mn-ea"/>
        <a:cs typeface="+mn-cs"/>
      </a:defRPr>
    </a:lvl3pPr>
    <a:lvl4pPr marL="4241444" algn="l" rtl="0" fontAlgn="base">
      <a:spcBef>
        <a:spcPct val="30000"/>
      </a:spcBef>
      <a:spcAft>
        <a:spcPct val="0"/>
      </a:spcAft>
      <a:defRPr sz="3800" kern="1200">
        <a:solidFill>
          <a:schemeClr val="tx1"/>
        </a:solidFill>
        <a:latin typeface="Arial" charset="0"/>
        <a:ea typeface="+mn-ea"/>
        <a:cs typeface="+mn-cs"/>
      </a:defRPr>
    </a:lvl4pPr>
    <a:lvl5pPr marL="5655256" algn="l" rtl="0" fontAlgn="base">
      <a:spcBef>
        <a:spcPct val="30000"/>
      </a:spcBef>
      <a:spcAft>
        <a:spcPct val="0"/>
      </a:spcAft>
      <a:defRPr sz="3800" kern="1200">
        <a:solidFill>
          <a:schemeClr val="tx1"/>
        </a:solidFill>
        <a:latin typeface="Arial" charset="0"/>
        <a:ea typeface="+mn-ea"/>
        <a:cs typeface="+mn-cs"/>
      </a:defRPr>
    </a:lvl5pPr>
    <a:lvl6pPr marL="7069073" algn="l" defTabSz="2827628" rtl="0" eaLnBrk="1" latinLnBrk="0" hangingPunct="1">
      <a:defRPr sz="3800" kern="1200">
        <a:solidFill>
          <a:schemeClr val="tx1"/>
        </a:solidFill>
        <a:latin typeface="+mn-lt"/>
        <a:ea typeface="+mn-ea"/>
        <a:cs typeface="+mn-cs"/>
      </a:defRPr>
    </a:lvl6pPr>
    <a:lvl7pPr marL="8482885" algn="l" defTabSz="2827628" rtl="0" eaLnBrk="1" latinLnBrk="0" hangingPunct="1">
      <a:defRPr sz="3800" kern="1200">
        <a:solidFill>
          <a:schemeClr val="tx1"/>
        </a:solidFill>
        <a:latin typeface="+mn-lt"/>
        <a:ea typeface="+mn-ea"/>
        <a:cs typeface="+mn-cs"/>
      </a:defRPr>
    </a:lvl7pPr>
    <a:lvl8pPr marL="9896701" algn="l" defTabSz="2827628" rtl="0" eaLnBrk="1" latinLnBrk="0" hangingPunct="1">
      <a:defRPr sz="3800" kern="1200">
        <a:solidFill>
          <a:schemeClr val="tx1"/>
        </a:solidFill>
        <a:latin typeface="+mn-lt"/>
        <a:ea typeface="+mn-ea"/>
        <a:cs typeface="+mn-cs"/>
      </a:defRPr>
    </a:lvl8pPr>
    <a:lvl9pPr marL="11310513" algn="l" defTabSz="2827628" rtl="0" eaLnBrk="1" latinLnBrk="0" hangingPunct="1">
      <a:defRPr sz="3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4775" y="733425"/>
            <a:ext cx="6516688" cy="36655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135">
              <a:defRPr/>
            </a:pPr>
            <a:fld id="{633065A2-36FB-4225-8EDB-51AA536FA08A}" type="slidenum">
              <a:rPr lang="en-GB">
                <a:solidFill>
                  <a:srgbClr val="000000"/>
                </a:solidFill>
              </a:rPr>
              <a:pPr defTabSz="914135">
                <a:defRPr/>
              </a:pPr>
              <a:t>1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2048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065A2-36FB-4225-8EDB-51AA536FA08A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52703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065A2-36FB-4225-8EDB-51AA536FA08A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79671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065A2-36FB-4225-8EDB-51AA536FA08A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79605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065A2-36FB-4225-8EDB-51AA536FA08A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29370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065A2-36FB-4225-8EDB-51AA536FA08A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33624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33065A2-36FB-4225-8EDB-51AA536FA08A}" type="slidenum">
              <a:rPr kumimoji="0" lang="en-GB" sz="3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3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1202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\\net1.cec.eu.int\AGRI\b\1\02. External Communication\02.06 MEDIA_PRESS_WEB\Graphic stuff\AgriResearch Conference 2018\6_PPt_AgriResearch-Conference 2018\pictos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522" y="12205769"/>
            <a:ext cx="6850021" cy="67939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8" t="2271" r="38686"/>
          <a:stretch/>
        </p:blipFill>
        <p:spPr>
          <a:xfrm>
            <a:off x="0" y="0"/>
            <a:ext cx="12456000" cy="13320000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>
          <a:xfrm>
            <a:off x="12492000" y="2160000"/>
            <a:ext cx="11205227" cy="81776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5125" indent="0" algn="l" fontAlgn="ctr">
              <a:spcAft>
                <a:spcPts val="850"/>
              </a:spcAft>
            </a:pPr>
            <a:endParaRPr lang="en-GB" sz="8000" cap="all" dirty="0" smtClean="0">
              <a:solidFill>
                <a:srgbClr val="206096"/>
              </a:solidFill>
              <a:effectLst/>
              <a:latin typeface="EC Square Sans Pro Medium" panose="020B0500000000020004" pitchFamily="34" charset="0"/>
              <a:ea typeface="Calibri" panose="020F0502020204030204" pitchFamily="34" charset="0"/>
              <a:cs typeface="EC Square Sans Pro Medium" panose="020B0500000000020004" pitchFamily="34" charset="0"/>
            </a:endParaRPr>
          </a:p>
          <a:p>
            <a:pPr marL="263525" indent="0" algn="l" fontAlgn="ctr">
              <a:spcAft>
                <a:spcPts val="850"/>
              </a:spcAft>
            </a:pPr>
            <a:r>
              <a:rPr lang="en-GB" sz="8000" cap="all" dirty="0" smtClean="0">
                <a:solidFill>
                  <a:srgbClr val="206096"/>
                </a:solidFill>
                <a:effectLst/>
                <a:latin typeface="EC Square Sans Pro Medium" panose="020B0500000000020004" pitchFamily="34" charset="0"/>
                <a:ea typeface="Calibri" panose="020F0502020204030204" pitchFamily="34" charset="0"/>
                <a:cs typeface="EC Square Sans Pro Medium" panose="020B0500000000020004" pitchFamily="34" charset="0"/>
              </a:rPr>
              <a:t>Short-term outlook</a:t>
            </a:r>
          </a:p>
          <a:p>
            <a:pPr marL="263525" indent="0" algn="l" fontAlgn="ctr">
              <a:spcAft>
                <a:spcPts val="850"/>
              </a:spcAft>
            </a:pPr>
            <a:endParaRPr lang="en-GB" sz="5400" cap="all" spc="-25" dirty="0" smtClean="0">
              <a:solidFill>
                <a:srgbClr val="206096"/>
              </a:solidFill>
              <a:effectLst/>
              <a:latin typeface="EC Square Sans Cond Pro Thin" panose="020B0506020000020004" pitchFamily="34" charset="0"/>
              <a:ea typeface="Calibri" panose="020F0502020204030204" pitchFamily="34" charset="0"/>
              <a:cs typeface="EC Square Sans Cond Pro Thin" panose="020B0506020000020004" pitchFamily="34" charset="0"/>
            </a:endParaRPr>
          </a:p>
          <a:p>
            <a:pPr marL="263525" indent="0" algn="l" fontAlgn="ctr">
              <a:spcAft>
                <a:spcPts val="850"/>
              </a:spcAft>
              <a:tabLst>
                <a:tab pos="438150" algn="l"/>
              </a:tabLst>
            </a:pPr>
            <a:r>
              <a:rPr lang="en-GB" sz="5400" b="1" cap="all" spc="-25" dirty="0" smtClean="0">
                <a:solidFill>
                  <a:srgbClr val="206096"/>
                </a:solidFill>
                <a:effectLst/>
                <a:latin typeface="EC Square Sans Cond Pro Thin" panose="020B0506020000020004" pitchFamily="34" charset="0"/>
                <a:ea typeface="Calibri" panose="020F0502020204030204" pitchFamily="34" charset="0"/>
                <a:cs typeface="EC Square Sans Cond Pro Thin" panose="020B0506020000020004" pitchFamily="34" charset="0"/>
              </a:rPr>
              <a:t>for EU agricultural markets</a:t>
            </a:r>
            <a:endParaRPr lang="fr-BE" sz="5400" b="1" dirty="0" smtClean="0">
              <a:solidFill>
                <a:srgbClr val="206096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63525" indent="0" algn="l">
              <a:lnSpc>
                <a:spcPct val="115000"/>
              </a:lnSpc>
              <a:spcAft>
                <a:spcPts val="1000"/>
              </a:spcAft>
            </a:pPr>
            <a:r>
              <a:rPr lang="en-GB" sz="5400" b="1" cap="all" spc="-25" dirty="0" smtClean="0">
                <a:solidFill>
                  <a:srgbClr val="206096"/>
                </a:solidFill>
                <a:effectLst/>
                <a:latin typeface="EC Square Sans Cond Pro Thin" panose="020B0506020000020004" pitchFamily="34" charset="0"/>
                <a:ea typeface="Calibri" panose="020F0502020204030204" pitchFamily="34" charset="0"/>
                <a:cs typeface="EC Square Sans Cond Pro Thin" panose="020B0506020000020004" pitchFamily="34" charset="0"/>
              </a:rPr>
              <a:t>in 2020</a:t>
            </a:r>
          </a:p>
          <a:p>
            <a:pPr marL="263525" indent="0" algn="l">
              <a:lnSpc>
                <a:spcPct val="115000"/>
              </a:lnSpc>
              <a:spcAft>
                <a:spcPts val="1000"/>
              </a:spcAft>
            </a:pPr>
            <a:endParaRPr lang="en-GB" sz="5400" cap="all" spc="-25" dirty="0" smtClean="0">
              <a:solidFill>
                <a:srgbClr val="94C356"/>
              </a:solidFill>
              <a:effectLst/>
              <a:latin typeface="EC Square Sans Cond Pro Thin" panose="020B0506020000020004" pitchFamily="34" charset="0"/>
              <a:ea typeface="Calibri" panose="020F0502020204030204" pitchFamily="34" charset="0"/>
              <a:cs typeface="EC Square Sans Cond Pro Thin" panose="020B0506020000020004" pitchFamily="34" charset="0"/>
            </a:endParaRPr>
          </a:p>
          <a:p>
            <a:pPr marL="263525" indent="0" algn="l">
              <a:lnSpc>
                <a:spcPct val="115000"/>
              </a:lnSpc>
              <a:spcAft>
                <a:spcPts val="1000"/>
              </a:spcAft>
            </a:pPr>
            <a:r>
              <a:rPr lang="en-GB" sz="4400" b="0" cap="all" spc="-25" dirty="0" smtClean="0">
                <a:solidFill>
                  <a:srgbClr val="FABB21"/>
                </a:solidFill>
                <a:effectLst/>
                <a:latin typeface="EC Square Sans Cond Pro" panose="020B0506040000020004" pitchFamily="34" charset="0"/>
                <a:ea typeface="Times New Roman" panose="02020603050405020304" pitchFamily="18" charset="0"/>
              </a:rPr>
              <a:t>SPRING 2020</a:t>
            </a:r>
          </a:p>
          <a:p>
            <a:pPr marL="263525" indent="0" algn="l">
              <a:lnSpc>
                <a:spcPct val="115000"/>
              </a:lnSpc>
              <a:spcAft>
                <a:spcPts val="1000"/>
              </a:spcAft>
            </a:pPr>
            <a:r>
              <a:rPr lang="fr-BE" sz="2400" b="0" cap="none" spc="-25" dirty="0" smtClean="0">
                <a:solidFill>
                  <a:srgbClr val="FABB21"/>
                </a:solidFill>
                <a:effectLst/>
                <a:latin typeface="EC Square Sans Cond Pro" panose="020B0506040000020004" pitchFamily="34" charset="0"/>
                <a:ea typeface="Times New Roman" panose="02020603050405020304" pitchFamily="18" charset="0"/>
              </a:rPr>
              <a:t>Edition </a:t>
            </a:r>
            <a:r>
              <a:rPr lang="fr-BE" sz="2400" b="0" cap="all" spc="-25" dirty="0" smtClean="0">
                <a:solidFill>
                  <a:srgbClr val="FABB21"/>
                </a:solidFill>
                <a:effectLst/>
                <a:latin typeface="EC Square Sans Cond Pro" panose="020B0506040000020004" pitchFamily="34" charset="0"/>
                <a:ea typeface="Times New Roman" panose="02020603050405020304" pitchFamily="18" charset="0"/>
              </a:rPr>
              <a:t>N°26</a:t>
            </a:r>
            <a:endParaRPr lang="fr-BE" sz="2000" dirty="0">
              <a:solidFill>
                <a:srgbClr val="FABB2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8" name="Picture 2" descr="U:\02. External Communication\02.06 MEDIA_PRESS_DIGITAL-WEB\Graphic stuff\logotheque\logo_DG_AGRI.pn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81716" y="0"/>
            <a:ext cx="4372354" cy="3005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 userDrawn="1"/>
        </p:nvGrpSpPr>
        <p:grpSpPr>
          <a:xfrm>
            <a:off x="10559267" y="12205769"/>
            <a:ext cx="1894687" cy="1203113"/>
            <a:chOff x="10930090" y="12221916"/>
            <a:chExt cx="1872208" cy="1203113"/>
          </a:xfrm>
        </p:grpSpPr>
        <p:sp>
          <p:nvSpPr>
            <p:cNvPr id="11" name="Rectangle 10"/>
            <p:cNvSpPr/>
            <p:nvPr userDrawn="1"/>
          </p:nvSpPr>
          <p:spPr bwMode="auto">
            <a:xfrm>
              <a:off x="10930090" y="12221916"/>
              <a:ext cx="1872208" cy="1111901"/>
            </a:xfrm>
            <a:prstGeom prst="rect">
              <a:avLst/>
            </a:prstGeom>
            <a:solidFill>
              <a:srgbClr val="42A62A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38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2" name="TextBox 11"/>
            <p:cNvSpPr txBox="1"/>
            <p:nvPr userDrawn="1"/>
          </p:nvSpPr>
          <p:spPr>
            <a:xfrm>
              <a:off x="11050724" y="12486310"/>
              <a:ext cx="1586842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GB" sz="3200" b="0" baseline="30000" dirty="0" smtClean="0">
                  <a:solidFill>
                    <a:schemeClr val="bg1"/>
                  </a:solidFill>
                  <a:latin typeface="EC Square Sans Cond Pro" panose="020B0506040000020004" pitchFamily="34" charset="0"/>
                </a:rPr>
                <a:t>Agriculture</a:t>
              </a:r>
              <a:br>
                <a:rPr lang="en-GB" sz="3200" b="0" baseline="30000" dirty="0" smtClean="0">
                  <a:solidFill>
                    <a:schemeClr val="bg1"/>
                  </a:solidFill>
                  <a:latin typeface="EC Square Sans Cond Pro" panose="020B0506040000020004" pitchFamily="34" charset="0"/>
                </a:rPr>
              </a:br>
              <a:r>
                <a:rPr lang="en-GB" sz="3200" b="0" baseline="30000" dirty="0" smtClean="0">
                  <a:solidFill>
                    <a:schemeClr val="bg1"/>
                  </a:solidFill>
                  <a:latin typeface="EC Square Sans Cond Pro" panose="020B0506040000020004" pitchFamily="34" charset="0"/>
                </a:rPr>
                <a:t>and Rural Development</a:t>
              </a:r>
            </a:p>
          </p:txBody>
        </p:sp>
      </p:grpSp>
      <p:sp>
        <p:nvSpPr>
          <p:cNvPr id="3" name="Rectangle 2"/>
          <p:cNvSpPr/>
          <p:nvPr userDrawn="1"/>
        </p:nvSpPr>
        <p:spPr bwMode="auto">
          <a:xfrm>
            <a:off x="23291228" y="0"/>
            <a:ext cx="392685" cy="13323600"/>
          </a:xfrm>
          <a:prstGeom prst="rect">
            <a:avLst/>
          </a:prstGeom>
          <a:solidFill>
            <a:srgbClr val="FABB21"/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7823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6166" y="1404000"/>
            <a:ext cx="12267837" cy="11916000"/>
          </a:xfrm>
          <a:prstGeom prst="rect">
            <a:avLst/>
          </a:prstGeom>
          <a:solidFill>
            <a:srgbClr val="525E65">
              <a:alpha val="60000"/>
            </a:srgb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13" name="Chart Placeholder 12"/>
          <p:cNvSpPr>
            <a:spLocks noGrp="1"/>
          </p:cNvSpPr>
          <p:nvPr>
            <p:ph type="chart" sz="quarter" idx="11"/>
          </p:nvPr>
        </p:nvSpPr>
        <p:spPr>
          <a:xfrm>
            <a:off x="363667" y="2107632"/>
            <a:ext cx="9108059" cy="486000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 algn="l">
              <a:buNone/>
              <a:defRPr/>
            </a:lvl1pPr>
          </a:lstStyle>
          <a:p>
            <a:endParaRPr lang="fr-BE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0"/>
            <a:ext cx="23688000" cy="1421657"/>
          </a:xfrm>
          <a:prstGeom prst="rect">
            <a:avLst/>
          </a:prstGeom>
          <a:solidFill>
            <a:srgbClr val="525E65"/>
          </a:solidFill>
        </p:spPr>
        <p:txBody>
          <a:bodyPr anchor="ctr"/>
          <a:lstStyle>
            <a:lvl1pPr marL="712788" indent="0">
              <a:buNone/>
              <a:defRPr sz="6600" baseline="0">
                <a:solidFill>
                  <a:schemeClr val="bg1"/>
                </a:solidFill>
                <a:latin typeface="EC Square Sans Cond Pro" panose="020B0506040000020004" pitchFamily="34" charset="0"/>
              </a:defRPr>
            </a:lvl1pPr>
          </a:lstStyle>
          <a:p>
            <a:pPr lvl="0"/>
            <a:r>
              <a:rPr lang="en-US" dirty="0" smtClean="0"/>
              <a:t>Name of “</a:t>
            </a:r>
            <a:r>
              <a:rPr lang="en-US" dirty="0" err="1" smtClean="0"/>
              <a:t>Specialised</a:t>
            </a:r>
            <a:r>
              <a:rPr lang="en-US" dirty="0" smtClean="0"/>
              <a:t> crop” here</a:t>
            </a:r>
          </a:p>
        </p:txBody>
      </p:sp>
      <p:sp>
        <p:nvSpPr>
          <p:cNvPr id="9" name="Chart Placeholder 12"/>
          <p:cNvSpPr>
            <a:spLocks noGrp="1"/>
          </p:cNvSpPr>
          <p:nvPr>
            <p:ph type="chart" sz="quarter" idx="13"/>
          </p:nvPr>
        </p:nvSpPr>
        <p:spPr>
          <a:xfrm>
            <a:off x="363667" y="7713816"/>
            <a:ext cx="9108059" cy="486000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BE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1" y="6984000"/>
            <a:ext cx="9471726" cy="720000"/>
          </a:xfrm>
          <a:prstGeom prst="rect">
            <a:avLst/>
          </a:prstGeom>
        </p:spPr>
        <p:txBody>
          <a:bodyPr anchor="ctr"/>
          <a:lstStyle>
            <a:lvl1pPr marL="276225" indent="0">
              <a:buFontTx/>
              <a:buNone/>
              <a:defRPr sz="1800">
                <a:solidFill>
                  <a:schemeClr val="tx1"/>
                </a:solidFill>
                <a:latin typeface="EC Square Sans Pro Light" panose="020B0506000000020004" pitchFamily="34" charset="0"/>
              </a:defRPr>
            </a:lvl1pPr>
          </a:lstStyle>
          <a:p>
            <a:pPr lvl="0"/>
            <a:r>
              <a:rPr lang="en-US" dirty="0" smtClean="0"/>
              <a:t>Source:</a:t>
            </a:r>
            <a:endParaRPr lang="fr-BE" dirty="0"/>
          </a:p>
        </p:txBody>
      </p:sp>
      <p:sp>
        <p:nvSpPr>
          <p:cNvPr id="11" name="Content Placeholder 7"/>
          <p:cNvSpPr>
            <a:spLocks noGrp="1"/>
          </p:cNvSpPr>
          <p:nvPr>
            <p:ph sz="quarter" idx="15" hasCustomPrompt="1"/>
          </p:nvPr>
        </p:nvSpPr>
        <p:spPr>
          <a:xfrm>
            <a:off x="1" y="12551854"/>
            <a:ext cx="9471726" cy="720000"/>
          </a:xfrm>
          <a:prstGeom prst="rect">
            <a:avLst/>
          </a:prstGeom>
        </p:spPr>
        <p:txBody>
          <a:bodyPr anchor="ctr"/>
          <a:lstStyle>
            <a:lvl1pPr marL="276225" indent="0">
              <a:buNone/>
              <a:defRPr lang="fr-BE" sz="1800" i="1" dirty="0">
                <a:solidFill>
                  <a:schemeClr val="tx1"/>
                </a:solidFill>
                <a:latin typeface="EC Square Sans Pro Light" panose="020B05060000000200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Source:</a:t>
            </a:r>
            <a:endParaRPr lang="fr-B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9836703" y="2160000"/>
            <a:ext cx="13536000" cy="4824000"/>
          </a:xfrm>
          <a:prstGeom prst="rect">
            <a:avLst/>
          </a:prstGeom>
        </p:spPr>
        <p:txBody>
          <a:bodyPr anchor="t"/>
          <a:lstStyle>
            <a:lvl1pPr marL="180975" indent="0">
              <a:buClr>
                <a:srgbClr val="000000"/>
              </a:buClr>
              <a:buSzPct val="165000"/>
              <a:buFont typeface="Wingdings" panose="05000000000000000000" pitchFamily="2" charset="2"/>
              <a:buNone/>
              <a:defRPr lang="fr-BE" sz="2600" i="0" baseline="0" dirty="0">
                <a:solidFill>
                  <a:schemeClr val="tx1"/>
                </a:solidFill>
                <a:latin typeface="EC Square Sans Pro Light" panose="020B0506000000020004" pitchFamily="34" charset="0"/>
                <a:ea typeface="+mn-ea"/>
                <a:cs typeface="+mn-cs"/>
              </a:defRPr>
            </a:lvl1pPr>
          </a:lstStyle>
          <a:p>
            <a:pPr marL="709613" indent="-528638">
              <a:buBlip>
                <a:blip r:embed="rId2"/>
              </a:buBlip>
            </a:pPr>
            <a:endParaRPr lang="fr-BE" dirty="0" smtClean="0"/>
          </a:p>
          <a:p>
            <a:pPr marL="709613" indent="-528638">
              <a:buBlip>
                <a:blip r:embed="rId2"/>
              </a:buBlip>
            </a:pPr>
            <a:r>
              <a:rPr lang="fr-BE" dirty="0" smtClean="0"/>
              <a:t>Olive </a:t>
            </a:r>
            <a:r>
              <a:rPr lang="fr-BE" dirty="0" err="1" smtClean="0"/>
              <a:t>Oil</a:t>
            </a:r>
            <a:endParaRPr lang="fr-BE" dirty="0" smtClean="0"/>
          </a:p>
          <a:p>
            <a:pPr marL="709613" lvl="0" indent="-528638">
              <a:buClr>
                <a:srgbClr val="000000"/>
              </a:buClr>
              <a:buSzPct val="165000"/>
              <a:buBlip>
                <a:blip r:embed="rId3"/>
              </a:buBlip>
            </a:pPr>
            <a:r>
              <a:rPr lang="fr-BE" dirty="0" err="1" smtClean="0">
                <a:solidFill>
                  <a:srgbClr val="000000"/>
                </a:solidFill>
              </a:rPr>
              <a:t>Tomatoes</a:t>
            </a:r>
            <a:endParaRPr lang="fr-BE" dirty="0" smtClean="0"/>
          </a:p>
          <a:p>
            <a:pPr marL="709613" lvl="0" indent="-528638">
              <a:buClr>
                <a:srgbClr val="000000"/>
              </a:buClr>
              <a:buBlip>
                <a:blip r:embed="rId4"/>
              </a:buBlip>
            </a:pPr>
            <a:r>
              <a:rPr lang="fr-BE" dirty="0" err="1" smtClean="0">
                <a:solidFill>
                  <a:srgbClr val="000000"/>
                </a:solidFill>
              </a:rPr>
              <a:t>Peaches</a:t>
            </a:r>
            <a:r>
              <a:rPr lang="fr-BE" dirty="0" smtClean="0">
                <a:solidFill>
                  <a:srgbClr val="000000"/>
                </a:solidFill>
              </a:rPr>
              <a:t> &amp; nectarines</a:t>
            </a:r>
            <a:endParaRPr lang="fr-BE" dirty="0" smtClean="0"/>
          </a:p>
          <a:p>
            <a:pPr marL="709613" lvl="0" indent="-528638">
              <a:buClr>
                <a:srgbClr val="000000"/>
              </a:buClr>
              <a:buBlip>
                <a:blip r:embed="rId5"/>
              </a:buBlip>
            </a:pPr>
            <a:r>
              <a:rPr lang="fr-BE" dirty="0" err="1" smtClean="0">
                <a:solidFill>
                  <a:srgbClr val="000000"/>
                </a:solidFill>
              </a:rPr>
              <a:t>Apples</a:t>
            </a:r>
            <a:endParaRPr lang="fr-BE" dirty="0" smtClean="0">
              <a:solidFill>
                <a:srgbClr val="000000"/>
              </a:solidFill>
            </a:endParaRPr>
          </a:p>
          <a:p>
            <a:pPr marL="709613" indent="-528638">
              <a:buBlip>
                <a:blip r:embed="rId3"/>
              </a:buBlip>
            </a:pPr>
            <a:endParaRPr lang="fr-BE" dirty="0" smtClean="0"/>
          </a:p>
          <a:p>
            <a:pPr marL="709613" indent="-528638">
              <a:buBlip>
                <a:blip r:embed="rId2"/>
              </a:buBlip>
            </a:pPr>
            <a:endParaRPr lang="fr-BE" dirty="0" smtClean="0"/>
          </a:p>
          <a:p>
            <a:pPr lvl="0"/>
            <a:endParaRPr lang="fr-BE" sz="2600" dirty="0" smtClean="0">
              <a:latin typeface="EC Square Sans Pro Light" panose="020B0506000000020004" pitchFamily="34" charset="0"/>
            </a:endParaRPr>
          </a:p>
          <a:p>
            <a:pPr lvl="0"/>
            <a:endParaRPr lang="fr-BE" sz="3200" dirty="0" smtClean="0">
              <a:latin typeface="EC Square Sans Pro" panose="020B0506040000020004" pitchFamily="34" charset="0"/>
            </a:endParaRP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9835363" y="7704000"/>
            <a:ext cx="13536000" cy="4824000"/>
          </a:xfrm>
          <a:prstGeom prst="rect">
            <a:avLst/>
          </a:prstGeom>
        </p:spPr>
        <p:txBody>
          <a:bodyPr anchor="t"/>
          <a:lstStyle>
            <a:lvl1pPr marL="709613" indent="-528638">
              <a:buClr>
                <a:srgbClr val="000000"/>
              </a:buClr>
              <a:buSzPct val="165000"/>
              <a:buFont typeface="Wingdings" panose="05000000000000000000" pitchFamily="2" charset="2"/>
              <a:buBlip>
                <a:blip r:embed="rId5"/>
              </a:buBlip>
              <a:defRPr sz="2600" i="0" baseline="0">
                <a:solidFill>
                  <a:schemeClr val="tx1"/>
                </a:solidFill>
                <a:latin typeface="EC Square Sans Pro Light" panose="020B0506000000020004" pitchFamily="34" charset="0"/>
              </a:defRPr>
            </a:lvl1pPr>
          </a:lstStyle>
          <a:p>
            <a:pPr marL="709613" indent="-528638">
              <a:buBlip>
                <a:blip r:embed="rId2"/>
              </a:buBlip>
            </a:pPr>
            <a:endParaRPr lang="fr-BE" dirty="0" smtClean="0"/>
          </a:p>
          <a:p>
            <a:pPr marL="709613" indent="-528638">
              <a:buBlip>
                <a:blip r:embed="rId2"/>
              </a:buBlip>
            </a:pPr>
            <a:r>
              <a:rPr lang="fr-BE" dirty="0" smtClean="0"/>
              <a:t>Olive </a:t>
            </a:r>
            <a:r>
              <a:rPr lang="fr-BE" dirty="0" err="1" smtClean="0"/>
              <a:t>Oil</a:t>
            </a:r>
            <a:endParaRPr lang="fr-BE" dirty="0" smtClean="0"/>
          </a:p>
          <a:p>
            <a:pPr marL="709613" lvl="0" indent="-528638">
              <a:buClr>
                <a:srgbClr val="000000"/>
              </a:buClr>
              <a:buSzPct val="165000"/>
              <a:buBlip>
                <a:blip r:embed="rId3"/>
              </a:buBlip>
            </a:pPr>
            <a:r>
              <a:rPr lang="fr-BE" dirty="0" err="1" smtClean="0">
                <a:solidFill>
                  <a:srgbClr val="000000"/>
                </a:solidFill>
              </a:rPr>
              <a:t>Tomatoes</a:t>
            </a:r>
            <a:endParaRPr lang="fr-BE" dirty="0" smtClean="0"/>
          </a:p>
          <a:p>
            <a:pPr marL="709613" lvl="0" indent="-528638">
              <a:buClr>
                <a:srgbClr val="000000"/>
              </a:buClr>
              <a:buBlip>
                <a:blip r:embed="rId4"/>
              </a:buBlip>
            </a:pPr>
            <a:r>
              <a:rPr lang="fr-BE" dirty="0" err="1" smtClean="0">
                <a:solidFill>
                  <a:srgbClr val="000000"/>
                </a:solidFill>
              </a:rPr>
              <a:t>Peaches</a:t>
            </a:r>
            <a:r>
              <a:rPr lang="fr-BE" dirty="0" smtClean="0">
                <a:solidFill>
                  <a:srgbClr val="000000"/>
                </a:solidFill>
              </a:rPr>
              <a:t> &amp; nectarines</a:t>
            </a:r>
            <a:endParaRPr lang="fr-BE" dirty="0" smtClean="0"/>
          </a:p>
          <a:p>
            <a:pPr marL="709613" lvl="0" indent="-528638">
              <a:buClr>
                <a:srgbClr val="000000"/>
              </a:buClr>
              <a:buBlip>
                <a:blip r:embed="rId5"/>
              </a:buBlip>
            </a:pPr>
            <a:r>
              <a:rPr lang="fr-BE" dirty="0" err="1" smtClean="0">
                <a:solidFill>
                  <a:srgbClr val="000000"/>
                </a:solidFill>
              </a:rPr>
              <a:t>Apples</a:t>
            </a:r>
            <a:endParaRPr lang="fr-BE" dirty="0">
              <a:solidFill>
                <a:srgbClr val="00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9835363" y="1404000"/>
            <a:ext cx="13860000" cy="720000"/>
          </a:xfrm>
          <a:prstGeom prst="rect">
            <a:avLst/>
          </a:prstGeom>
          <a:solidFill>
            <a:srgbClr val="525E65">
              <a:alpha val="30000"/>
            </a:srgbClr>
          </a:solidFill>
        </p:spPr>
        <p:txBody>
          <a:bodyPr anchor="ctr"/>
          <a:lstStyle>
            <a:lvl1pPr marL="722313" indent="0">
              <a:buFontTx/>
              <a:buNone/>
              <a:tabLst/>
              <a:defRPr sz="4000" i="0">
                <a:solidFill>
                  <a:schemeClr val="tx1"/>
                </a:solidFill>
                <a:latin typeface="EC Square Sans Cond Pro" panose="020B0506040000020004" pitchFamily="34" charset="0"/>
              </a:defRPr>
            </a:lvl1pPr>
          </a:lstStyle>
          <a:p>
            <a:pPr lvl="0"/>
            <a:r>
              <a:rPr lang="fr-BE" i="0" dirty="0" err="1" smtClean="0"/>
              <a:t>Title</a:t>
            </a:r>
            <a:endParaRPr lang="fr-BE" dirty="0"/>
          </a:p>
        </p:txBody>
      </p:sp>
      <p:sp>
        <p:nvSpPr>
          <p:cNvPr id="20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9828000" y="6984000"/>
            <a:ext cx="13860000" cy="720000"/>
          </a:xfrm>
          <a:prstGeom prst="rect">
            <a:avLst/>
          </a:prstGeom>
          <a:solidFill>
            <a:srgbClr val="525E65">
              <a:alpha val="30000"/>
            </a:srgbClr>
          </a:solidFill>
        </p:spPr>
        <p:txBody>
          <a:bodyPr anchor="ctr"/>
          <a:lstStyle>
            <a:lvl1pPr marL="722313" indent="0">
              <a:buFontTx/>
              <a:buNone/>
              <a:tabLst/>
              <a:defRPr sz="4000" i="0">
                <a:solidFill>
                  <a:schemeClr val="tx1"/>
                </a:solidFill>
                <a:latin typeface="EC Square Sans Cond Pro" panose="020B0506040000020004" pitchFamily="34" charset="0"/>
              </a:defRPr>
            </a:lvl1pPr>
          </a:lstStyle>
          <a:p>
            <a:pPr lvl="0"/>
            <a:r>
              <a:rPr lang="fr-BE" i="0" dirty="0" err="1" smtClean="0"/>
              <a:t>Title</a:t>
            </a:r>
            <a:endParaRPr lang="fr-BE" dirty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21738997" y="12792958"/>
            <a:ext cx="1624240" cy="62581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endParaRPr lang="fr-BE" sz="2600" b="0" i="0" baseline="30000" dirty="0" smtClean="0">
              <a:solidFill>
                <a:schemeClr val="bg2">
                  <a:lumMod val="50000"/>
                </a:schemeClr>
              </a:solidFill>
              <a:latin typeface="EC Square Sans Pro Light" panose="020B0506000000020004" pitchFamily="34" charset="0"/>
            </a:endParaRPr>
          </a:p>
          <a:p>
            <a:pPr algn="r"/>
            <a:fld id="{02F8991E-F1EB-494C-A336-F0FF1B4A5E09}" type="slidenum">
              <a:rPr lang="fr-BE" sz="2600" b="0" i="0" baseline="30000" smtClean="0">
                <a:solidFill>
                  <a:schemeClr val="bg2">
                    <a:lumMod val="50000"/>
                  </a:schemeClr>
                </a:solidFill>
                <a:latin typeface="EC Square Sans Pro Light" panose="020B0506000000020004" pitchFamily="34" charset="0"/>
              </a:rPr>
              <a:pPr algn="r"/>
              <a:t>‹#›</a:t>
            </a:fld>
            <a:endParaRPr lang="fr-BE" sz="2600" b="0" i="0" baseline="30000" dirty="0" smtClean="0">
              <a:solidFill>
                <a:schemeClr val="bg2">
                  <a:lumMod val="50000"/>
                </a:schemeClr>
              </a:solidFill>
              <a:latin typeface="EC Square Sans Pro Light" panose="020B0506000000020004" pitchFamily="34" charset="0"/>
            </a:endParaRPr>
          </a:p>
        </p:txBody>
      </p:sp>
      <p:pic>
        <p:nvPicPr>
          <p:cNvPr id="19" name="Picture 2" descr="U:\02. External Communication\02.06 MEDIA_PRESS_DIGITAL-WEB\Graphic stuff\logotheque\signatureBlack.png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44000" y="11880000"/>
            <a:ext cx="3600000" cy="14298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0007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3"/>
            <a:ext cx="23683913" cy="3004367"/>
          </a:xfrm>
          <a:prstGeom prst="rect">
            <a:avLst/>
          </a:prstGeom>
        </p:spPr>
        <p:txBody>
          <a:bodyPr lIns="396000" rIns="90000">
            <a:normAutofit/>
          </a:bodyPr>
          <a:lstStyle>
            <a:lvl1pPr>
              <a:defRPr sz="9065" cap="all" baseline="0">
                <a:solidFill>
                  <a:srgbClr val="3AAA35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BE" dirty="0"/>
              <a:t>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639973" y="228494"/>
            <a:ext cx="23683913" cy="10317930"/>
          </a:xfrm>
          <a:prstGeom prst="rect">
            <a:avLst/>
          </a:prstGeom>
        </p:spPr>
        <p:txBody>
          <a:bodyPr lIns="396000"/>
          <a:lstStyle>
            <a:lvl1pPr>
              <a:buClr>
                <a:srgbClr val="3AAA35"/>
              </a:buClr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1687709" indent="-740121">
              <a:buClr>
                <a:srgbClr val="3AAA35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2307779">
              <a:buClr>
                <a:srgbClr val="E6753F"/>
              </a:buClr>
              <a:defRPr>
                <a:solidFill>
                  <a:srgbClr val="255373"/>
                </a:solidFill>
                <a:latin typeface="verdana" charset="0"/>
              </a:defRPr>
            </a:lvl3pPr>
            <a:lvl4pPr marL="2965146" indent="-592097">
              <a:buClr>
                <a:srgbClr val="E6753F"/>
              </a:buClr>
              <a:buFont typeface="Arial" charset="0"/>
              <a:buChar char="•"/>
              <a:defRPr>
                <a:solidFill>
                  <a:srgbClr val="255373"/>
                </a:solidFill>
                <a:latin typeface="verdana" charset="0"/>
              </a:defRPr>
            </a:lvl4pPr>
            <a:lvl5pPr marL="3589879" indent="-592097">
              <a:buClr>
                <a:srgbClr val="E6753F"/>
              </a:buClr>
              <a:buFont typeface="Arial" charset="0"/>
              <a:buChar char="•"/>
              <a:defRPr sz="3626" baseline="0">
                <a:solidFill>
                  <a:srgbClr val="255373"/>
                </a:solidFill>
                <a:latin typeface="verdana" charset="0"/>
              </a:defRPr>
            </a:lvl5pPr>
          </a:lstStyle>
          <a:p>
            <a:pPr lvl="0"/>
            <a:r>
              <a:rPr lang="nl-BE" dirty="0"/>
              <a:t>Title 1</a:t>
            </a:r>
          </a:p>
          <a:p>
            <a:pPr lvl="1"/>
            <a:r>
              <a:rPr lang="nl-BE" dirty="0"/>
              <a:t>Title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5297745"/>
      </p:ext>
    </p:extLst>
  </p:cSld>
  <p:clrMapOvr>
    <a:masterClrMapping/>
  </p:clrMapOvr>
  <p:transition spd="slow">
    <p:wipe/>
  </p:transition>
  <p:extLst mod="1"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ss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0" y="2002556"/>
            <a:ext cx="23683913" cy="9069276"/>
          </a:xfrm>
          <a:prstGeom prst="rect">
            <a:avLst/>
          </a:prstGeom>
          <a:ln>
            <a:noFill/>
          </a:ln>
        </p:spPr>
        <p:txBody>
          <a:bodyPr anchor="ctr" anchorCtr="1">
            <a:normAutofit/>
          </a:bodyPr>
          <a:lstStyle>
            <a:lvl1pPr algn="ctr">
              <a:defRPr sz="10360" cap="all" baseline="0">
                <a:solidFill>
                  <a:srgbClr val="3AAA35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Session title</a:t>
            </a:r>
          </a:p>
        </p:txBody>
      </p:sp>
    </p:spTree>
    <p:extLst>
      <p:ext uri="{BB962C8B-B14F-4D97-AF65-F5344CB8AC3E}">
        <p14:creationId xmlns:p14="http://schemas.microsoft.com/office/powerpoint/2010/main" val="284587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7579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813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marL="9818" indent="0" algn="l" rtl="0" eaLnBrk="1" fontAlgn="base" hangingPunct="1">
        <a:spcBef>
          <a:spcPct val="0"/>
        </a:spcBef>
        <a:spcAft>
          <a:spcPct val="0"/>
        </a:spcAft>
        <a:defRPr sz="9300" b="1" i="1">
          <a:solidFill>
            <a:schemeClr val="bg2">
              <a:lumMod val="75000"/>
            </a:schemeClr>
          </a:solidFill>
          <a:latin typeface="EC Square Sans Pro Medium" panose="020B0500000000020004" pitchFamily="34" charset="0"/>
          <a:ea typeface="+mj-ea"/>
          <a:cs typeface="+mj-cs"/>
        </a:defRPr>
      </a:lvl1pPr>
      <a:lvl2pPr marL="1109452" algn="l" rtl="0" eaLnBrk="1" fontAlgn="base" hangingPunct="1">
        <a:spcBef>
          <a:spcPct val="0"/>
        </a:spcBef>
        <a:spcAft>
          <a:spcPct val="0"/>
        </a:spcAft>
        <a:defRPr sz="9300" b="1">
          <a:solidFill>
            <a:srgbClr val="0F5494"/>
          </a:solidFill>
          <a:latin typeface="Verdana" pitchFamily="34" charset="0"/>
        </a:defRPr>
      </a:lvl2pPr>
      <a:lvl3pPr marL="1109452" algn="l" rtl="0" eaLnBrk="1" fontAlgn="base" hangingPunct="1">
        <a:spcBef>
          <a:spcPct val="0"/>
        </a:spcBef>
        <a:spcAft>
          <a:spcPct val="0"/>
        </a:spcAft>
        <a:defRPr sz="9300" b="1">
          <a:solidFill>
            <a:srgbClr val="0F5494"/>
          </a:solidFill>
          <a:latin typeface="Verdana" pitchFamily="34" charset="0"/>
        </a:defRPr>
      </a:lvl3pPr>
      <a:lvl4pPr marL="1109452" algn="l" rtl="0" eaLnBrk="1" fontAlgn="base" hangingPunct="1">
        <a:spcBef>
          <a:spcPct val="0"/>
        </a:spcBef>
        <a:spcAft>
          <a:spcPct val="0"/>
        </a:spcAft>
        <a:defRPr sz="9300" b="1">
          <a:solidFill>
            <a:srgbClr val="0F5494"/>
          </a:solidFill>
          <a:latin typeface="Verdana" pitchFamily="34" charset="0"/>
        </a:defRPr>
      </a:lvl4pPr>
      <a:lvl5pPr marL="1109452" algn="l" rtl="0" eaLnBrk="1" fontAlgn="base" hangingPunct="1">
        <a:spcBef>
          <a:spcPct val="0"/>
        </a:spcBef>
        <a:spcAft>
          <a:spcPct val="0"/>
        </a:spcAft>
        <a:defRPr sz="9300" b="1">
          <a:solidFill>
            <a:srgbClr val="0F5494"/>
          </a:solidFill>
          <a:latin typeface="Verdana" pitchFamily="34" charset="0"/>
        </a:defRPr>
      </a:lvl5pPr>
      <a:lvl6pPr marL="2523264" algn="l" rtl="0" eaLnBrk="1" fontAlgn="base" hangingPunct="1">
        <a:spcBef>
          <a:spcPct val="0"/>
        </a:spcBef>
        <a:spcAft>
          <a:spcPct val="0"/>
        </a:spcAft>
        <a:defRPr sz="9300" b="1">
          <a:solidFill>
            <a:srgbClr val="0F5494"/>
          </a:solidFill>
          <a:latin typeface="Verdana" pitchFamily="34" charset="0"/>
        </a:defRPr>
      </a:lvl6pPr>
      <a:lvl7pPr marL="3937080" algn="l" rtl="0" eaLnBrk="1" fontAlgn="base" hangingPunct="1">
        <a:spcBef>
          <a:spcPct val="0"/>
        </a:spcBef>
        <a:spcAft>
          <a:spcPct val="0"/>
        </a:spcAft>
        <a:defRPr sz="9300" b="1">
          <a:solidFill>
            <a:srgbClr val="0F5494"/>
          </a:solidFill>
          <a:latin typeface="Verdana" pitchFamily="34" charset="0"/>
        </a:defRPr>
      </a:lvl7pPr>
      <a:lvl8pPr marL="5350896" algn="l" rtl="0" eaLnBrk="1" fontAlgn="base" hangingPunct="1">
        <a:spcBef>
          <a:spcPct val="0"/>
        </a:spcBef>
        <a:spcAft>
          <a:spcPct val="0"/>
        </a:spcAft>
        <a:defRPr sz="9300" b="1">
          <a:solidFill>
            <a:srgbClr val="0F5494"/>
          </a:solidFill>
          <a:latin typeface="Verdana" pitchFamily="34" charset="0"/>
        </a:defRPr>
      </a:lvl8pPr>
      <a:lvl9pPr marL="6764708" algn="l" rtl="0" eaLnBrk="1" fontAlgn="base" hangingPunct="1">
        <a:spcBef>
          <a:spcPct val="0"/>
        </a:spcBef>
        <a:spcAft>
          <a:spcPct val="0"/>
        </a:spcAft>
        <a:defRPr sz="9300" b="1">
          <a:solidFill>
            <a:srgbClr val="0F5494"/>
          </a:solidFill>
          <a:latin typeface="Verdana" pitchFamily="34" charset="0"/>
        </a:defRPr>
      </a:lvl9pPr>
    </p:titleStyle>
    <p:bodyStyle>
      <a:lvl1pPr marL="1060361" indent="-1060361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7600" i="1">
          <a:solidFill>
            <a:srgbClr val="0F5494"/>
          </a:solidFill>
          <a:latin typeface="+mn-lt"/>
          <a:ea typeface="+mn-ea"/>
          <a:cs typeface="+mn-cs"/>
        </a:defRPr>
      </a:lvl1pPr>
      <a:lvl2pPr marL="2297450" indent="-883634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6300" b="1">
          <a:solidFill>
            <a:srgbClr val="0F5494"/>
          </a:solidFill>
          <a:latin typeface="+mn-lt"/>
        </a:defRPr>
      </a:lvl2pPr>
      <a:lvl3pPr marL="3534534" indent="-706906" algn="l" rtl="0" eaLnBrk="1" fontAlgn="base" hangingPunct="1">
        <a:spcBef>
          <a:spcPct val="20000"/>
        </a:spcBef>
        <a:spcAft>
          <a:spcPct val="0"/>
        </a:spcAft>
        <a:defRPr sz="4200">
          <a:solidFill>
            <a:srgbClr val="0F5494"/>
          </a:solidFill>
          <a:latin typeface="+mn-lt"/>
        </a:defRPr>
      </a:lvl3pPr>
      <a:lvl4pPr marL="4948350" indent="-706906" algn="l" rtl="0" eaLnBrk="1" fontAlgn="base" hangingPunct="1">
        <a:spcBef>
          <a:spcPct val="20000"/>
        </a:spcBef>
        <a:spcAft>
          <a:spcPct val="0"/>
        </a:spcAft>
        <a:buChar char="–"/>
        <a:defRPr sz="6300">
          <a:solidFill>
            <a:schemeClr val="tx1"/>
          </a:solidFill>
          <a:latin typeface="Arial" charset="0"/>
        </a:defRPr>
      </a:lvl4pPr>
      <a:lvl5pPr marL="6362167" indent="-706906" algn="l" rtl="0" eaLnBrk="1" fontAlgn="base" hangingPunct="1">
        <a:spcBef>
          <a:spcPct val="20000"/>
        </a:spcBef>
        <a:spcAft>
          <a:spcPct val="0"/>
        </a:spcAft>
        <a:buChar char="»"/>
        <a:defRPr sz="6300">
          <a:solidFill>
            <a:schemeClr val="tx1"/>
          </a:solidFill>
          <a:latin typeface="Arial" charset="0"/>
        </a:defRPr>
      </a:lvl5pPr>
      <a:lvl6pPr marL="7775979" indent="-706906" algn="l" rtl="0" eaLnBrk="1" fontAlgn="base" hangingPunct="1">
        <a:spcBef>
          <a:spcPct val="20000"/>
        </a:spcBef>
        <a:spcAft>
          <a:spcPct val="0"/>
        </a:spcAft>
        <a:buChar char="»"/>
        <a:defRPr sz="6300">
          <a:solidFill>
            <a:schemeClr val="tx1"/>
          </a:solidFill>
          <a:latin typeface="Arial" charset="0"/>
        </a:defRPr>
      </a:lvl6pPr>
      <a:lvl7pPr marL="9189795" indent="-706906" algn="l" rtl="0" eaLnBrk="1" fontAlgn="base" hangingPunct="1">
        <a:spcBef>
          <a:spcPct val="20000"/>
        </a:spcBef>
        <a:spcAft>
          <a:spcPct val="0"/>
        </a:spcAft>
        <a:buChar char="»"/>
        <a:defRPr sz="6300">
          <a:solidFill>
            <a:schemeClr val="tx1"/>
          </a:solidFill>
          <a:latin typeface="Arial" charset="0"/>
        </a:defRPr>
      </a:lvl7pPr>
      <a:lvl8pPr marL="10603607" indent="-706906" algn="l" rtl="0" eaLnBrk="1" fontAlgn="base" hangingPunct="1">
        <a:spcBef>
          <a:spcPct val="20000"/>
        </a:spcBef>
        <a:spcAft>
          <a:spcPct val="0"/>
        </a:spcAft>
        <a:buChar char="»"/>
        <a:defRPr sz="6300">
          <a:solidFill>
            <a:schemeClr val="tx1"/>
          </a:solidFill>
          <a:latin typeface="Arial" charset="0"/>
        </a:defRPr>
      </a:lvl8pPr>
      <a:lvl9pPr marL="12017423" indent="-706906" algn="l" rtl="0" eaLnBrk="1" fontAlgn="base" hangingPunct="1">
        <a:spcBef>
          <a:spcPct val="20000"/>
        </a:spcBef>
        <a:spcAft>
          <a:spcPct val="0"/>
        </a:spcAft>
        <a:buChar char="»"/>
        <a:defRPr sz="63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2827628" rtl="0" eaLnBrk="1" latinLnBrk="0" hangingPunct="1">
        <a:defRPr sz="5500" kern="1200">
          <a:solidFill>
            <a:schemeClr val="tx1"/>
          </a:solidFill>
          <a:latin typeface="+mn-lt"/>
          <a:ea typeface="+mn-ea"/>
          <a:cs typeface="+mn-cs"/>
        </a:defRPr>
      </a:lvl1pPr>
      <a:lvl2pPr marL="1413816" algn="l" defTabSz="2827628" rtl="0" eaLnBrk="1" latinLnBrk="0" hangingPunct="1">
        <a:defRPr sz="5500" kern="1200">
          <a:solidFill>
            <a:schemeClr val="tx1"/>
          </a:solidFill>
          <a:latin typeface="+mn-lt"/>
          <a:ea typeface="+mn-ea"/>
          <a:cs typeface="+mn-cs"/>
        </a:defRPr>
      </a:lvl2pPr>
      <a:lvl3pPr marL="2827628" algn="l" defTabSz="2827628" rtl="0" eaLnBrk="1" latinLnBrk="0" hangingPunct="1">
        <a:defRPr sz="5500" kern="1200">
          <a:solidFill>
            <a:schemeClr val="tx1"/>
          </a:solidFill>
          <a:latin typeface="+mn-lt"/>
          <a:ea typeface="+mn-ea"/>
          <a:cs typeface="+mn-cs"/>
        </a:defRPr>
      </a:lvl3pPr>
      <a:lvl4pPr marL="4241444" algn="l" defTabSz="2827628" rtl="0" eaLnBrk="1" latinLnBrk="0" hangingPunct="1">
        <a:defRPr sz="5500" kern="1200">
          <a:solidFill>
            <a:schemeClr val="tx1"/>
          </a:solidFill>
          <a:latin typeface="+mn-lt"/>
          <a:ea typeface="+mn-ea"/>
          <a:cs typeface="+mn-cs"/>
        </a:defRPr>
      </a:lvl4pPr>
      <a:lvl5pPr marL="5655256" algn="l" defTabSz="2827628" rtl="0" eaLnBrk="1" latinLnBrk="0" hangingPunct="1">
        <a:defRPr sz="5500" kern="1200">
          <a:solidFill>
            <a:schemeClr val="tx1"/>
          </a:solidFill>
          <a:latin typeface="+mn-lt"/>
          <a:ea typeface="+mn-ea"/>
          <a:cs typeface="+mn-cs"/>
        </a:defRPr>
      </a:lvl5pPr>
      <a:lvl6pPr marL="7069073" algn="l" defTabSz="2827628" rtl="0" eaLnBrk="1" latinLnBrk="0" hangingPunct="1">
        <a:defRPr sz="5500" kern="1200">
          <a:solidFill>
            <a:schemeClr val="tx1"/>
          </a:solidFill>
          <a:latin typeface="+mn-lt"/>
          <a:ea typeface="+mn-ea"/>
          <a:cs typeface="+mn-cs"/>
        </a:defRPr>
      </a:lvl6pPr>
      <a:lvl7pPr marL="8482885" algn="l" defTabSz="2827628" rtl="0" eaLnBrk="1" latinLnBrk="0" hangingPunct="1">
        <a:defRPr sz="5500" kern="1200">
          <a:solidFill>
            <a:schemeClr val="tx1"/>
          </a:solidFill>
          <a:latin typeface="+mn-lt"/>
          <a:ea typeface="+mn-ea"/>
          <a:cs typeface="+mn-cs"/>
        </a:defRPr>
      </a:lvl7pPr>
      <a:lvl8pPr marL="9896701" algn="l" defTabSz="2827628" rtl="0" eaLnBrk="1" latinLnBrk="0" hangingPunct="1">
        <a:defRPr sz="5500" kern="1200">
          <a:solidFill>
            <a:schemeClr val="tx1"/>
          </a:solidFill>
          <a:latin typeface="+mn-lt"/>
          <a:ea typeface="+mn-ea"/>
          <a:cs typeface="+mn-cs"/>
        </a:defRPr>
      </a:lvl8pPr>
      <a:lvl9pPr marL="11310513" algn="l" defTabSz="2827628" rtl="0" eaLnBrk="1" latinLnBrk="0" hangingPunct="1">
        <a:defRPr sz="5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84196" y="846470"/>
            <a:ext cx="21315522" cy="1907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84196" y="3108539"/>
            <a:ext cx="21315522" cy="79340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84196" y="12347800"/>
            <a:ext cx="5526246" cy="709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CFF58E-1DA1-4440-AFB3-0A25EFD9281A}" type="datetimeFigureOut">
              <a:rPr lang="en-US" smtClean="0"/>
              <a:t>5/15/2020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92004" y="12347800"/>
            <a:ext cx="7499906" cy="709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973471" y="12347800"/>
            <a:ext cx="5526246" cy="709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C8AAD4-F991-7046-9840-D5F84667C440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67FF92F1-DC3D-A540-9E45-DD796B5BA55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23683913" cy="1332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37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</p:sldLayoutIdLst>
  <p:txStyles>
    <p:titleStyle>
      <a:lvl1pPr algn="l" defTabSz="1184194" rtl="0" eaLnBrk="1" latinLnBrk="0" hangingPunct="1">
        <a:spcBef>
          <a:spcPct val="0"/>
        </a:spcBef>
        <a:buNone/>
        <a:defRPr sz="9324" b="0" i="0" kern="1200">
          <a:solidFill>
            <a:srgbClr val="008E39"/>
          </a:solidFill>
          <a:latin typeface="ECSquareSansPro-Bold"/>
          <a:ea typeface="+mj-ea"/>
          <a:cs typeface="ECSquareSansPro-Bold"/>
        </a:defRPr>
      </a:lvl1pPr>
    </p:titleStyle>
    <p:bodyStyle>
      <a:lvl1pPr marL="888145" indent="-888145" algn="l" defTabSz="1184194" rtl="0" eaLnBrk="1" latinLnBrk="0" hangingPunct="1">
        <a:spcBef>
          <a:spcPct val="20000"/>
        </a:spcBef>
        <a:buFont typeface="Arial"/>
        <a:buChar char="•"/>
        <a:defRPr sz="6216" kern="1200">
          <a:solidFill>
            <a:schemeClr val="bg1">
              <a:lumMod val="50000"/>
            </a:schemeClr>
          </a:solidFill>
          <a:latin typeface="EC Square Sans Pro Light"/>
          <a:ea typeface="+mn-ea"/>
          <a:cs typeface="EC Square Sans Pro Light"/>
        </a:defRPr>
      </a:lvl1pPr>
      <a:lvl2pPr marL="1924315" indent="-740121" algn="l" defTabSz="1184194" rtl="0" eaLnBrk="1" latinLnBrk="0" hangingPunct="1">
        <a:spcBef>
          <a:spcPct val="20000"/>
        </a:spcBef>
        <a:buFont typeface="Arial"/>
        <a:buChar char="–"/>
        <a:defRPr sz="5180" kern="1200">
          <a:solidFill>
            <a:schemeClr val="bg1">
              <a:lumMod val="50000"/>
            </a:schemeClr>
          </a:solidFill>
          <a:latin typeface="EC Square Sans Pro Light"/>
          <a:ea typeface="+mn-ea"/>
          <a:cs typeface="EC Square Sans Pro Light"/>
        </a:defRPr>
      </a:lvl2pPr>
      <a:lvl3pPr marL="2960484" indent="-592097" algn="l" defTabSz="1184194" rtl="0" eaLnBrk="1" latinLnBrk="0" hangingPunct="1">
        <a:spcBef>
          <a:spcPct val="20000"/>
        </a:spcBef>
        <a:buFont typeface="Arial"/>
        <a:buChar char="•"/>
        <a:defRPr sz="4662" kern="1200">
          <a:solidFill>
            <a:schemeClr val="bg1">
              <a:lumMod val="50000"/>
            </a:schemeClr>
          </a:solidFill>
          <a:latin typeface="EC Square Sans Pro Light"/>
          <a:ea typeface="+mn-ea"/>
          <a:cs typeface="EC Square Sans Pro Light"/>
        </a:defRPr>
      </a:lvl3pPr>
      <a:lvl4pPr marL="4144678" indent="-592097" algn="l" defTabSz="1184194" rtl="0" eaLnBrk="1" latinLnBrk="0" hangingPunct="1">
        <a:spcBef>
          <a:spcPct val="20000"/>
        </a:spcBef>
        <a:buFont typeface="Arial"/>
        <a:buChar char="–"/>
        <a:defRPr sz="4144" kern="1200">
          <a:solidFill>
            <a:schemeClr val="bg1">
              <a:lumMod val="50000"/>
            </a:schemeClr>
          </a:solidFill>
          <a:latin typeface="EC Square Sans Pro Light"/>
          <a:ea typeface="+mn-ea"/>
          <a:cs typeface="EC Square Sans Pro Light"/>
        </a:defRPr>
      </a:lvl4pPr>
      <a:lvl5pPr marL="5328872" indent="-592097" algn="l" defTabSz="1184194" rtl="0" eaLnBrk="1" latinLnBrk="0" hangingPunct="1">
        <a:spcBef>
          <a:spcPct val="20000"/>
        </a:spcBef>
        <a:buFont typeface="Arial"/>
        <a:buChar char="»"/>
        <a:defRPr sz="4144" kern="1200">
          <a:solidFill>
            <a:schemeClr val="bg1">
              <a:lumMod val="50000"/>
            </a:schemeClr>
          </a:solidFill>
          <a:latin typeface="EC Square Sans Pro Light"/>
          <a:ea typeface="+mn-ea"/>
          <a:cs typeface="EC Square Sans Pro Light"/>
        </a:defRPr>
      </a:lvl5pPr>
      <a:lvl6pPr marL="6513065" indent="-592097" algn="l" defTabSz="1184194" rtl="0" eaLnBrk="1" latinLnBrk="0" hangingPunct="1">
        <a:spcBef>
          <a:spcPct val="20000"/>
        </a:spcBef>
        <a:buFont typeface="Arial"/>
        <a:buChar char="•"/>
        <a:defRPr sz="5180" kern="1200">
          <a:solidFill>
            <a:schemeClr val="tx1"/>
          </a:solidFill>
          <a:latin typeface="+mn-lt"/>
          <a:ea typeface="+mn-ea"/>
          <a:cs typeface="+mn-cs"/>
        </a:defRPr>
      </a:lvl6pPr>
      <a:lvl7pPr marL="7697259" indent="-592097" algn="l" defTabSz="1184194" rtl="0" eaLnBrk="1" latinLnBrk="0" hangingPunct="1">
        <a:spcBef>
          <a:spcPct val="20000"/>
        </a:spcBef>
        <a:buFont typeface="Arial"/>
        <a:buChar char="•"/>
        <a:defRPr sz="5180" kern="1200">
          <a:solidFill>
            <a:schemeClr val="tx1"/>
          </a:solidFill>
          <a:latin typeface="+mn-lt"/>
          <a:ea typeface="+mn-ea"/>
          <a:cs typeface="+mn-cs"/>
        </a:defRPr>
      </a:lvl7pPr>
      <a:lvl8pPr marL="8881453" indent="-592097" algn="l" defTabSz="1184194" rtl="0" eaLnBrk="1" latinLnBrk="0" hangingPunct="1">
        <a:spcBef>
          <a:spcPct val="20000"/>
        </a:spcBef>
        <a:buFont typeface="Arial"/>
        <a:buChar char="•"/>
        <a:defRPr sz="5180" kern="1200">
          <a:solidFill>
            <a:schemeClr val="tx1"/>
          </a:solidFill>
          <a:latin typeface="+mn-lt"/>
          <a:ea typeface="+mn-ea"/>
          <a:cs typeface="+mn-cs"/>
        </a:defRPr>
      </a:lvl8pPr>
      <a:lvl9pPr marL="10065647" indent="-592097" algn="l" defTabSz="1184194" rtl="0" eaLnBrk="1" latinLnBrk="0" hangingPunct="1">
        <a:spcBef>
          <a:spcPct val="20000"/>
        </a:spcBef>
        <a:buFont typeface="Arial"/>
        <a:buChar char="•"/>
        <a:defRPr sz="51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84194" rtl="0" eaLnBrk="1" latinLnBrk="0" hangingPunct="1">
        <a:defRPr sz="4662" kern="1200">
          <a:solidFill>
            <a:schemeClr val="tx1"/>
          </a:solidFill>
          <a:latin typeface="+mn-lt"/>
          <a:ea typeface="+mn-ea"/>
          <a:cs typeface="+mn-cs"/>
        </a:defRPr>
      </a:lvl1pPr>
      <a:lvl2pPr marL="1184194" algn="l" defTabSz="1184194" rtl="0" eaLnBrk="1" latinLnBrk="0" hangingPunct="1">
        <a:defRPr sz="4662" kern="1200">
          <a:solidFill>
            <a:schemeClr val="tx1"/>
          </a:solidFill>
          <a:latin typeface="+mn-lt"/>
          <a:ea typeface="+mn-ea"/>
          <a:cs typeface="+mn-cs"/>
        </a:defRPr>
      </a:lvl2pPr>
      <a:lvl3pPr marL="2368387" algn="l" defTabSz="1184194" rtl="0" eaLnBrk="1" latinLnBrk="0" hangingPunct="1">
        <a:defRPr sz="4662" kern="1200">
          <a:solidFill>
            <a:schemeClr val="tx1"/>
          </a:solidFill>
          <a:latin typeface="+mn-lt"/>
          <a:ea typeface="+mn-ea"/>
          <a:cs typeface="+mn-cs"/>
        </a:defRPr>
      </a:lvl3pPr>
      <a:lvl4pPr marL="3552581" algn="l" defTabSz="1184194" rtl="0" eaLnBrk="1" latinLnBrk="0" hangingPunct="1">
        <a:defRPr sz="4662" kern="1200">
          <a:solidFill>
            <a:schemeClr val="tx1"/>
          </a:solidFill>
          <a:latin typeface="+mn-lt"/>
          <a:ea typeface="+mn-ea"/>
          <a:cs typeface="+mn-cs"/>
        </a:defRPr>
      </a:lvl4pPr>
      <a:lvl5pPr marL="4736775" algn="l" defTabSz="1184194" rtl="0" eaLnBrk="1" latinLnBrk="0" hangingPunct="1">
        <a:defRPr sz="4662" kern="1200">
          <a:solidFill>
            <a:schemeClr val="tx1"/>
          </a:solidFill>
          <a:latin typeface="+mn-lt"/>
          <a:ea typeface="+mn-ea"/>
          <a:cs typeface="+mn-cs"/>
        </a:defRPr>
      </a:lvl5pPr>
      <a:lvl6pPr marL="5920969" algn="l" defTabSz="1184194" rtl="0" eaLnBrk="1" latinLnBrk="0" hangingPunct="1">
        <a:defRPr sz="4662" kern="1200">
          <a:solidFill>
            <a:schemeClr val="tx1"/>
          </a:solidFill>
          <a:latin typeface="+mn-lt"/>
          <a:ea typeface="+mn-ea"/>
          <a:cs typeface="+mn-cs"/>
        </a:defRPr>
      </a:lvl6pPr>
      <a:lvl7pPr marL="7105162" algn="l" defTabSz="1184194" rtl="0" eaLnBrk="1" latinLnBrk="0" hangingPunct="1">
        <a:defRPr sz="4662" kern="1200">
          <a:solidFill>
            <a:schemeClr val="tx1"/>
          </a:solidFill>
          <a:latin typeface="+mn-lt"/>
          <a:ea typeface="+mn-ea"/>
          <a:cs typeface="+mn-cs"/>
        </a:defRPr>
      </a:lvl7pPr>
      <a:lvl8pPr marL="8289356" algn="l" defTabSz="1184194" rtl="0" eaLnBrk="1" latinLnBrk="0" hangingPunct="1">
        <a:defRPr sz="4662" kern="1200">
          <a:solidFill>
            <a:schemeClr val="tx1"/>
          </a:solidFill>
          <a:latin typeface="+mn-lt"/>
          <a:ea typeface="+mn-ea"/>
          <a:cs typeface="+mn-cs"/>
        </a:defRPr>
      </a:lvl8pPr>
      <a:lvl9pPr marL="9473550" algn="l" defTabSz="1184194" rtl="0" eaLnBrk="1" latinLnBrk="0" hangingPunct="1">
        <a:defRPr sz="4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7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6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.xml"/><Relationship Id="rId5" Type="http://schemas.openxmlformats.org/officeDocument/2006/relationships/image" Target="../media/image6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.xml"/><Relationship Id="rId5" Type="http://schemas.openxmlformats.org/officeDocument/2006/relationships/image" Target="../media/image6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chart" Target="../charts/char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5941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709613"/>
            <a:r>
              <a:rPr lang="fr-BE" dirty="0" smtClean="0"/>
              <a:t>		</a:t>
            </a:r>
          </a:p>
        </p:txBody>
      </p:sp>
      <p:sp>
        <p:nvSpPr>
          <p:cNvPr id="12" name="Text Placeholder 56"/>
          <p:cNvSpPr>
            <a:spLocks noGrp="1"/>
          </p:cNvSpPr>
          <p:nvPr>
            <p:ph type="body" sz="quarter" idx="16"/>
          </p:nvPr>
        </p:nvSpPr>
        <p:spPr>
          <a:xfrm>
            <a:off x="12057979" y="1980630"/>
            <a:ext cx="10657185" cy="8064896"/>
          </a:xfrm>
        </p:spPr>
        <p:txBody>
          <a:bodyPr anchor="t"/>
          <a:lstStyle/>
          <a:p>
            <a:pPr marL="180975" indent="0">
              <a:buNone/>
            </a:pPr>
            <a:endParaRPr lang="fr-BE" sz="400" dirty="0"/>
          </a:p>
          <a:p>
            <a:pPr marL="187325">
              <a:spcBef>
                <a:spcPts val="200"/>
              </a:spcBef>
            </a:pPr>
            <a:endParaRPr lang="en-US" sz="3200" dirty="0">
              <a:solidFill>
                <a:srgbClr val="000000"/>
              </a:solidFill>
            </a:endParaRPr>
          </a:p>
          <a:p>
            <a:pPr marL="1260475" indent="-895350">
              <a:spcBef>
                <a:spcPts val="200"/>
              </a:spcBef>
              <a:buBlip>
                <a:blip r:embed="rId3"/>
              </a:buBlip>
            </a:pPr>
            <a:r>
              <a:rPr lang="en-US" sz="4000" dirty="0" smtClean="0">
                <a:solidFill>
                  <a:srgbClr val="000000"/>
                </a:solidFill>
              </a:rPr>
              <a:t>Market forecast based on market intelligence available at the beginning of April 2020</a:t>
            </a:r>
          </a:p>
          <a:p>
            <a:pPr marL="365125">
              <a:spcBef>
                <a:spcPts val="200"/>
              </a:spcBef>
            </a:pPr>
            <a:endParaRPr lang="en-US" sz="4000" dirty="0" smtClean="0">
              <a:solidFill>
                <a:srgbClr val="000000"/>
              </a:solidFill>
            </a:endParaRPr>
          </a:p>
          <a:p>
            <a:pPr marL="1260475" indent="-895350">
              <a:spcBef>
                <a:spcPts val="200"/>
              </a:spcBef>
              <a:buBlip>
                <a:blip r:embed="rId3"/>
              </a:buBlip>
            </a:pPr>
            <a:r>
              <a:rPr lang="en-US" sz="4000" dirty="0">
                <a:solidFill>
                  <a:srgbClr val="000000"/>
                </a:solidFill>
              </a:rPr>
              <a:t>Reflects COVID_19 impact to the extent </a:t>
            </a:r>
            <a:r>
              <a:rPr lang="en-US" sz="4000" dirty="0" smtClean="0">
                <a:solidFill>
                  <a:srgbClr val="000000"/>
                </a:solidFill>
              </a:rPr>
              <a:t>possible</a:t>
            </a:r>
          </a:p>
          <a:p>
            <a:pPr marL="365125">
              <a:spcBef>
                <a:spcPts val="200"/>
              </a:spcBef>
            </a:pPr>
            <a:endParaRPr lang="en-US" sz="4000" dirty="0">
              <a:solidFill>
                <a:srgbClr val="000000"/>
              </a:solidFill>
            </a:endParaRPr>
          </a:p>
          <a:p>
            <a:pPr marL="1260475" indent="-895350">
              <a:spcBef>
                <a:spcPts val="200"/>
              </a:spcBef>
              <a:buBlip>
                <a:blip r:embed="rId3"/>
              </a:buBlip>
            </a:pPr>
            <a:r>
              <a:rPr lang="en-US" sz="4000" dirty="0">
                <a:solidFill>
                  <a:srgbClr val="000000"/>
                </a:solidFill>
              </a:rPr>
              <a:t>First time market EU-27 market outlook  - assume a smooth trade between EU and UK in </a:t>
            </a:r>
            <a:r>
              <a:rPr lang="en-US" sz="4000" dirty="0" smtClean="0">
                <a:solidFill>
                  <a:srgbClr val="000000"/>
                </a:solidFill>
              </a:rPr>
              <a:t>2020</a:t>
            </a:r>
          </a:p>
          <a:p>
            <a:pPr marL="365125">
              <a:spcBef>
                <a:spcPts val="200"/>
              </a:spcBef>
            </a:pPr>
            <a:endParaRPr lang="en-US" sz="4000" dirty="0">
              <a:solidFill>
                <a:srgbClr val="000000"/>
              </a:solidFill>
            </a:endParaRPr>
          </a:p>
          <a:p>
            <a:pPr marL="187325">
              <a:spcBef>
                <a:spcPts val="200"/>
              </a:spcBef>
            </a:pPr>
            <a:endParaRPr lang="en-US" sz="4000" dirty="0">
              <a:solidFill>
                <a:srgbClr val="000000"/>
              </a:solidFill>
            </a:endParaRPr>
          </a:p>
          <a:p>
            <a:pPr marL="709613" indent="-522288">
              <a:spcBef>
                <a:spcPts val="200"/>
              </a:spcBef>
              <a:buBlip>
                <a:blip r:embed="rId4"/>
              </a:buBlip>
            </a:pPr>
            <a:endParaRPr lang="en-US" sz="4000" dirty="0">
              <a:solidFill>
                <a:srgbClr val="000000"/>
              </a:solidFill>
            </a:endParaRPr>
          </a:p>
          <a:p>
            <a:pPr marL="709613" indent="-522288">
              <a:spcBef>
                <a:spcPts val="200"/>
              </a:spcBef>
              <a:buBlip>
                <a:blip r:embed="rId4"/>
              </a:buBlip>
            </a:pPr>
            <a:endParaRPr lang="en-US" sz="3200" b="1" dirty="0" smtClean="0">
              <a:solidFill>
                <a:srgbClr val="000000"/>
              </a:solidFill>
            </a:endParaRPr>
          </a:p>
          <a:p>
            <a:pPr marL="187325">
              <a:spcBef>
                <a:spcPts val="200"/>
              </a:spcBef>
            </a:pPr>
            <a:endParaRPr lang="en-US" sz="3200" b="1" dirty="0" smtClean="0">
              <a:solidFill>
                <a:srgbClr val="000000"/>
              </a:solidFill>
            </a:endParaRPr>
          </a:p>
          <a:p>
            <a:pPr marL="187325"/>
            <a:endParaRPr lang="en-US" sz="3200" dirty="0" smtClean="0">
              <a:solidFill>
                <a:srgbClr val="000000"/>
              </a:solidFill>
            </a:endParaRPr>
          </a:p>
          <a:p>
            <a:pPr marL="709613" indent="-522288">
              <a:buBlip>
                <a:blip r:embed="rId4"/>
              </a:buBlip>
            </a:pPr>
            <a:endParaRPr lang="en-GB" dirty="0" smtClean="0">
              <a:solidFill>
                <a:srgbClr val="000000"/>
              </a:solidFill>
            </a:endParaRPr>
          </a:p>
          <a:p>
            <a:pPr marL="709613" indent="-522288">
              <a:buBlip>
                <a:blip r:embed="rId5"/>
              </a:buBlip>
            </a:pPr>
            <a:endParaRPr lang="en-GB" dirty="0" smtClean="0">
              <a:solidFill>
                <a:srgbClr val="000000"/>
              </a:solidFill>
            </a:endParaRPr>
          </a:p>
          <a:p>
            <a:pPr marL="187325"/>
            <a:r>
              <a:rPr lang="en-GB" dirty="0" smtClean="0">
                <a:solidFill>
                  <a:srgbClr val="000000"/>
                </a:solidFill>
              </a:rPr>
              <a:t>. </a:t>
            </a:r>
          </a:p>
          <a:p>
            <a:pPr marL="709613" indent="-522288">
              <a:buBlip>
                <a:blip r:embed="rId5"/>
              </a:buBlip>
            </a:pPr>
            <a:endParaRPr lang="fr-BE" b="1" dirty="0" smtClean="0"/>
          </a:p>
        </p:txBody>
      </p:sp>
      <p:pic>
        <p:nvPicPr>
          <p:cNvPr id="16" name="Picture 15"/>
          <p:cNvPicPr>
            <a:picLocks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660" y="1620590"/>
            <a:ext cx="7848872" cy="11449272"/>
          </a:xfrm>
          <a:prstGeom prst="rect">
            <a:avLst/>
          </a:prstGeom>
          <a:ln w="73025">
            <a:solidFill>
              <a:schemeClr val="lt1">
                <a:hueOff val="0"/>
                <a:satOff val="0"/>
                <a:lumOff val="0"/>
              </a:schemeClr>
            </a:solidFill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0850" y="1980630"/>
            <a:ext cx="6189066" cy="4126433"/>
          </a:xfrm>
          <a:prstGeom prst="rect">
            <a:avLst/>
          </a:prstGeom>
          <a:ln w="73025">
            <a:solidFill>
              <a:schemeClr val="lt1">
                <a:hueOff val="0"/>
                <a:satOff val="0"/>
                <a:lumOff val="0"/>
              </a:schemeClr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4934" y="8389342"/>
            <a:ext cx="6189066" cy="4126044"/>
          </a:xfrm>
          <a:prstGeom prst="rect">
            <a:avLst/>
          </a:prstGeom>
          <a:ln w="73025">
            <a:solidFill>
              <a:schemeClr val="lt1">
                <a:hueOff val="0"/>
                <a:satOff val="0"/>
                <a:lumOff val="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31729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709613"/>
            <a:r>
              <a:rPr lang="fr-BE" dirty="0" smtClean="0"/>
              <a:t>		</a:t>
            </a:r>
            <a:r>
              <a:rPr lang="fr-BE" dirty="0" err="1" smtClean="0"/>
              <a:t>Further</a:t>
            </a:r>
            <a:r>
              <a:rPr lang="fr-BE" dirty="0" smtClean="0"/>
              <a:t> </a:t>
            </a:r>
            <a:r>
              <a:rPr lang="fr-BE" dirty="0" err="1" smtClean="0"/>
              <a:t>decline</a:t>
            </a:r>
            <a:r>
              <a:rPr lang="fr-BE" dirty="0" smtClean="0"/>
              <a:t> in EU </a:t>
            </a:r>
            <a:r>
              <a:rPr lang="fr-BE" dirty="0" err="1" smtClean="0"/>
              <a:t>apple</a:t>
            </a:r>
            <a:r>
              <a:rPr lang="fr-BE" dirty="0" smtClean="0"/>
              <a:t> area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fr-BE" dirty="0" smtClean="0"/>
              <a:t>Source: </a:t>
            </a:r>
            <a:r>
              <a:rPr lang="en-IE" dirty="0"/>
              <a:t>DG Agriculture and Rural </a:t>
            </a:r>
            <a:r>
              <a:rPr lang="en-IE" dirty="0" smtClean="0"/>
              <a:t>Development, based on </a:t>
            </a:r>
            <a:r>
              <a:rPr lang="fr-BE" dirty="0" smtClean="0"/>
              <a:t>Eurostat.</a:t>
            </a:r>
            <a:endParaRPr lang="fr-BE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>
          <a:xfrm>
            <a:off x="0" y="12551854"/>
            <a:ext cx="11625931" cy="770446"/>
          </a:xfrm>
        </p:spPr>
        <p:txBody>
          <a:bodyPr/>
          <a:lstStyle/>
          <a:p>
            <a:r>
              <a:rPr lang="fr-BE" dirty="0" smtClean="0"/>
              <a:t>Source: </a:t>
            </a:r>
            <a:r>
              <a:rPr lang="en-IE" dirty="0"/>
              <a:t>DG Agriculture and Rural </a:t>
            </a:r>
            <a:r>
              <a:rPr lang="en-IE" dirty="0" smtClean="0"/>
              <a:t>Development, based on </a:t>
            </a:r>
            <a:r>
              <a:rPr lang="fr-BE" dirty="0" smtClean="0"/>
              <a:t>Eurostat.</a:t>
            </a:r>
            <a:endParaRPr lang="fr-BE" dirty="0"/>
          </a:p>
        </p:txBody>
      </p:sp>
      <p:sp>
        <p:nvSpPr>
          <p:cNvPr id="17" name="Text Placeholder 56"/>
          <p:cNvSpPr>
            <a:spLocks noGrp="1"/>
          </p:cNvSpPr>
          <p:nvPr>
            <p:ph type="body" sz="quarter" idx="16"/>
          </p:nvPr>
        </p:nvSpPr>
        <p:spPr>
          <a:xfrm>
            <a:off x="12274004" y="1635636"/>
            <a:ext cx="10945216" cy="8856984"/>
          </a:xfrm>
        </p:spPr>
        <p:txBody>
          <a:bodyPr anchor="t"/>
          <a:lstStyle/>
          <a:p>
            <a:pPr marL="180975" indent="0">
              <a:buNone/>
            </a:pPr>
            <a:endParaRPr lang="fr-BE" sz="400" dirty="0"/>
          </a:p>
          <a:p>
            <a:pPr marL="1260475" indent="-895350">
              <a:buBlip>
                <a:blip r:embed="rId3"/>
              </a:buBlip>
            </a:pPr>
            <a:r>
              <a:rPr lang="en-GB" sz="4000" b="1" dirty="0"/>
              <a:t>Decline in EU-27 apple area </a:t>
            </a:r>
            <a:r>
              <a:rPr lang="en-GB" sz="4000" dirty="0"/>
              <a:t>in 2019/20 (-3</a:t>
            </a:r>
            <a:r>
              <a:rPr lang="en-GB" sz="4000" dirty="0" smtClean="0"/>
              <a:t>% compared to last year, mainly </a:t>
            </a:r>
            <a:r>
              <a:rPr lang="en-GB" sz="4000" dirty="0"/>
              <a:t>due to decline in France (-25</a:t>
            </a:r>
            <a:r>
              <a:rPr lang="en-GB" sz="4000" dirty="0" smtClean="0"/>
              <a:t>%).</a:t>
            </a:r>
            <a:endParaRPr lang="en-GB" sz="4000" dirty="0" smtClean="0"/>
          </a:p>
          <a:p>
            <a:pPr marL="1260475"/>
            <a:endParaRPr lang="en-GB" sz="4000" dirty="0" smtClean="0"/>
          </a:p>
          <a:p>
            <a:pPr marL="1260475" indent="-895350">
              <a:buBlip>
                <a:blip r:embed="rId3"/>
              </a:buBlip>
            </a:pPr>
            <a:r>
              <a:rPr lang="en-US" sz="4000" dirty="0"/>
              <a:t>Estimated </a:t>
            </a:r>
            <a:r>
              <a:rPr lang="en-US" sz="4000" b="1" dirty="0"/>
              <a:t>EU production of apples </a:t>
            </a:r>
            <a:r>
              <a:rPr lang="en-US" sz="4000" dirty="0"/>
              <a:t>in </a:t>
            </a:r>
            <a:r>
              <a:rPr lang="en-US" sz="4000" dirty="0" smtClean="0"/>
              <a:t>the </a:t>
            </a:r>
            <a:r>
              <a:rPr lang="en-US" sz="4000" b="1" dirty="0" smtClean="0"/>
              <a:t>curr</a:t>
            </a:r>
            <a:r>
              <a:rPr lang="en-US" sz="4000" dirty="0" smtClean="0"/>
              <a:t>ent </a:t>
            </a:r>
            <a:r>
              <a:rPr lang="en-US" sz="4000" dirty="0"/>
              <a:t>marketing year 2019/2020 is </a:t>
            </a:r>
            <a:r>
              <a:rPr lang="en-US" sz="4000" b="1" dirty="0"/>
              <a:t>10% </a:t>
            </a:r>
            <a:r>
              <a:rPr lang="en-US" sz="4000" dirty="0" smtClean="0"/>
              <a:t>below </a:t>
            </a:r>
            <a:r>
              <a:rPr lang="en-US" sz="4000" dirty="0"/>
              <a:t>average (10.8 million t)</a:t>
            </a:r>
          </a:p>
          <a:p>
            <a:pPr marL="1260475" indent="-895350">
              <a:buBlip>
                <a:blip r:embed="rId3"/>
              </a:buBlip>
            </a:pPr>
            <a:endParaRPr lang="en-GB" sz="4000" dirty="0" smtClean="0"/>
          </a:p>
          <a:p>
            <a:pPr marL="182563"/>
            <a:endParaRPr lang="en-GB" sz="4000" dirty="0" smtClean="0"/>
          </a:p>
          <a:p>
            <a:pPr marL="182563" indent="893763">
              <a:buBlip>
                <a:blip r:embed="rId3"/>
              </a:buBlip>
            </a:pPr>
            <a:endParaRPr lang="en-GB" sz="4000" dirty="0" smtClean="0"/>
          </a:p>
          <a:p>
            <a:pPr marL="709613" indent="-522288">
              <a:buBlip>
                <a:blip r:embed="rId4"/>
              </a:buBlip>
            </a:pPr>
            <a:endParaRPr lang="en-GB" dirty="0" smtClean="0">
              <a:solidFill>
                <a:srgbClr val="000000"/>
              </a:solidFill>
            </a:endParaRPr>
          </a:p>
          <a:p>
            <a:pPr marL="709613" indent="-522288">
              <a:buBlip>
                <a:blip r:embed="rId5"/>
              </a:buBlip>
            </a:pPr>
            <a:endParaRPr lang="en-GB" dirty="0" smtClean="0">
              <a:solidFill>
                <a:srgbClr val="000000"/>
              </a:solidFill>
            </a:endParaRPr>
          </a:p>
          <a:p>
            <a:pPr marL="187325"/>
            <a:r>
              <a:rPr lang="en-GB" dirty="0" smtClean="0">
                <a:solidFill>
                  <a:srgbClr val="000000"/>
                </a:solidFill>
              </a:rPr>
              <a:t>. </a:t>
            </a:r>
          </a:p>
          <a:p>
            <a:pPr marL="709613" indent="-522288">
              <a:buBlip>
                <a:blip r:embed="rId5"/>
              </a:buBlip>
            </a:pPr>
            <a:endParaRPr lang="fr-BE" b="1" dirty="0" smtClean="0"/>
          </a:p>
        </p:txBody>
      </p:sp>
      <p:graphicFrame>
        <p:nvGraphicFramePr>
          <p:cNvPr id="9" name="Chart Placeholder 5"/>
          <p:cNvGraphicFramePr>
            <a:graphicFrameLocks noGrp="1"/>
          </p:cNvGraphicFramePr>
          <p:nvPr>
            <p:ph type="chart" sz="quarter" idx="11"/>
            <p:extLst>
              <p:ext uri="{D42A27DB-BD31-4B8C-83A1-F6EECF244321}">
                <p14:modId xmlns:p14="http://schemas.microsoft.com/office/powerpoint/2010/main" val="237757872"/>
              </p:ext>
            </p:extLst>
          </p:nvPr>
        </p:nvGraphicFramePr>
        <p:xfrm>
          <a:off x="324000" y="1620000"/>
          <a:ext cx="11662122" cy="109162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0148" y="6373118"/>
            <a:ext cx="8496944" cy="5664630"/>
          </a:xfrm>
          <a:prstGeom prst="rect">
            <a:avLst/>
          </a:prstGeom>
          <a:ln w="73025">
            <a:solidFill>
              <a:schemeClr val="lt1">
                <a:hueOff val="0"/>
                <a:satOff val="0"/>
                <a:lumOff val="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186650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709613"/>
            <a:r>
              <a:rPr lang="fr-BE" dirty="0" smtClean="0"/>
              <a:t>		</a:t>
            </a:r>
          </a:p>
          <a:p>
            <a:pPr marL="709613"/>
            <a:r>
              <a:rPr lang="en-GB" dirty="0" smtClean="0"/>
              <a:t>Increase in EU demand for fresh apples</a:t>
            </a:r>
            <a:endParaRPr lang="en-GB" dirty="0"/>
          </a:p>
          <a:p>
            <a:pPr marL="709613"/>
            <a:endParaRPr lang="fr-BE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fr-BE" dirty="0" smtClean="0"/>
              <a:t>Source: </a:t>
            </a:r>
            <a:r>
              <a:rPr lang="en-IE" dirty="0"/>
              <a:t>DG Agriculture and Rural </a:t>
            </a:r>
            <a:r>
              <a:rPr lang="en-IE" dirty="0" smtClean="0"/>
              <a:t>Development, based on </a:t>
            </a:r>
            <a:r>
              <a:rPr lang="fr-BE" dirty="0" smtClean="0"/>
              <a:t>Eurostat.</a:t>
            </a:r>
            <a:endParaRPr lang="fr-BE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>
          <a:xfrm>
            <a:off x="0" y="12551854"/>
            <a:ext cx="11625931" cy="770446"/>
          </a:xfrm>
        </p:spPr>
        <p:txBody>
          <a:bodyPr/>
          <a:lstStyle/>
          <a:p>
            <a:r>
              <a:rPr lang="fr-BE" dirty="0" smtClean="0"/>
              <a:t>Source: </a:t>
            </a:r>
            <a:r>
              <a:rPr lang="en-IE" dirty="0"/>
              <a:t>DG Agriculture and Rural </a:t>
            </a:r>
            <a:r>
              <a:rPr lang="en-IE" dirty="0" smtClean="0"/>
              <a:t>Development, based on </a:t>
            </a:r>
            <a:r>
              <a:rPr lang="fr-BE" dirty="0" smtClean="0"/>
              <a:t>Eurostat.</a:t>
            </a:r>
            <a:endParaRPr lang="fr-BE" dirty="0"/>
          </a:p>
        </p:txBody>
      </p:sp>
      <p:sp>
        <p:nvSpPr>
          <p:cNvPr id="17" name="Text Placeholder 56"/>
          <p:cNvSpPr>
            <a:spLocks noGrp="1"/>
          </p:cNvSpPr>
          <p:nvPr>
            <p:ph type="body" sz="quarter" idx="16"/>
          </p:nvPr>
        </p:nvSpPr>
        <p:spPr>
          <a:xfrm>
            <a:off x="12274004" y="1635636"/>
            <a:ext cx="10657185" cy="10066074"/>
          </a:xfrm>
        </p:spPr>
        <p:txBody>
          <a:bodyPr anchor="t"/>
          <a:lstStyle/>
          <a:p>
            <a:pPr marL="180975" indent="0">
              <a:buNone/>
            </a:pPr>
            <a:endParaRPr lang="fr-BE" sz="400" dirty="0"/>
          </a:p>
          <a:p>
            <a:pPr marL="1260475" indent="-895350">
              <a:buBlip>
                <a:blip r:embed="rId3"/>
              </a:buBlip>
            </a:pPr>
            <a:r>
              <a:rPr lang="en-US" sz="4000" b="1" dirty="0" smtClean="0"/>
              <a:t>EU </a:t>
            </a:r>
            <a:r>
              <a:rPr lang="en-US" sz="4000" b="1" dirty="0"/>
              <a:t>demand </a:t>
            </a:r>
            <a:r>
              <a:rPr lang="en-US" sz="4000" dirty="0"/>
              <a:t>for </a:t>
            </a:r>
            <a:r>
              <a:rPr lang="en-US" sz="4000" b="1" dirty="0"/>
              <a:t>fresh apples </a:t>
            </a:r>
            <a:r>
              <a:rPr lang="en-US" sz="4000" dirty="0"/>
              <a:t>is expected to be </a:t>
            </a:r>
            <a:r>
              <a:rPr lang="en-US" sz="4000" dirty="0" smtClean="0"/>
              <a:t>above </a:t>
            </a:r>
            <a:r>
              <a:rPr lang="en-US" sz="4000" dirty="0"/>
              <a:t>average (+9%), thanks to higher retail sales driven by:</a:t>
            </a:r>
          </a:p>
          <a:p>
            <a:pPr marL="1787525" indent="-527050" defTabSz="1025525">
              <a:buFont typeface="Arial" panose="020B0604020202020204" pitchFamily="34" charset="0"/>
              <a:buChar char="•"/>
            </a:pPr>
            <a:r>
              <a:rPr lang="en-US" sz="4000" dirty="0"/>
              <a:t>increased apple consumption at </a:t>
            </a:r>
            <a:r>
              <a:rPr lang="en-US" sz="4000" dirty="0" smtClean="0"/>
              <a:t>home </a:t>
            </a:r>
            <a:r>
              <a:rPr lang="en-US" sz="4000" dirty="0" smtClean="0"/>
              <a:t>linked </a:t>
            </a:r>
            <a:r>
              <a:rPr lang="en-US" sz="4000" dirty="0" smtClean="0"/>
              <a:t>to confinement measures</a:t>
            </a:r>
            <a:endParaRPr lang="en-US" sz="4000" dirty="0"/>
          </a:p>
          <a:p>
            <a:pPr marL="1787525" indent="-527050" defTabSz="1025525">
              <a:buFont typeface="Arial" panose="020B0604020202020204" pitchFamily="34" charset="0"/>
              <a:buChar char="•"/>
            </a:pPr>
            <a:r>
              <a:rPr lang="en-US" sz="4000" dirty="0" smtClean="0"/>
              <a:t>a </a:t>
            </a:r>
            <a:r>
              <a:rPr lang="en-US" sz="4000" dirty="0"/>
              <a:t>rise in demand for EU fruit, including apples, following a decrease in imports of </a:t>
            </a:r>
            <a:r>
              <a:rPr lang="en-US" sz="4000" dirty="0" smtClean="0"/>
              <a:t>tropical </a:t>
            </a:r>
            <a:r>
              <a:rPr lang="en-US" sz="4000" dirty="0"/>
              <a:t>fruits due to the </a:t>
            </a:r>
            <a:r>
              <a:rPr lang="en-US" sz="4000" dirty="0" smtClean="0"/>
              <a:t>Covid-19 measures</a:t>
            </a:r>
            <a:endParaRPr lang="en-US" sz="4000" dirty="0"/>
          </a:p>
          <a:p>
            <a:pPr marL="182563"/>
            <a:endParaRPr lang="en-US" sz="4000" dirty="0"/>
          </a:p>
          <a:p>
            <a:pPr marL="1260475" indent="-812800">
              <a:buBlip>
                <a:blip r:embed="rId3"/>
              </a:buBlip>
            </a:pPr>
            <a:r>
              <a:rPr lang="en-US" sz="4000" dirty="0"/>
              <a:t>Apparent EU consumption for </a:t>
            </a:r>
            <a:r>
              <a:rPr lang="en-US" sz="4000" b="1" dirty="0"/>
              <a:t>processed products </a:t>
            </a:r>
            <a:r>
              <a:rPr lang="en-US" sz="4000" dirty="0"/>
              <a:t>is expected to decline, following:</a:t>
            </a:r>
          </a:p>
          <a:p>
            <a:pPr marL="1787525" indent="-527050">
              <a:buFont typeface="Arial" panose="020B0604020202020204" pitchFamily="34" charset="0"/>
              <a:buChar char="•"/>
            </a:pPr>
            <a:r>
              <a:rPr lang="en-US" sz="4000" dirty="0"/>
              <a:t>last year’s increase of stocks </a:t>
            </a:r>
            <a:endParaRPr lang="en-US" sz="4000" dirty="0" smtClean="0"/>
          </a:p>
          <a:p>
            <a:pPr marL="1787525" indent="-527050">
              <a:buFont typeface="Arial" panose="020B0604020202020204" pitchFamily="34" charset="0"/>
              <a:buChar char="•"/>
            </a:pPr>
            <a:r>
              <a:rPr lang="en-US" sz="4000" dirty="0" smtClean="0"/>
              <a:t>lower </a:t>
            </a:r>
            <a:r>
              <a:rPr lang="en-US" sz="4000" dirty="0"/>
              <a:t>demand due to Covid-19 measures (e.g. apple compote given to school children and cider served at foodservices). </a:t>
            </a:r>
            <a:endParaRPr lang="en-GB" sz="4000" dirty="0" smtClean="0"/>
          </a:p>
          <a:p>
            <a:pPr marL="709613" indent="-522288">
              <a:buBlip>
                <a:blip r:embed="rId4"/>
              </a:buBlip>
            </a:pPr>
            <a:endParaRPr lang="en-GB" dirty="0" smtClean="0">
              <a:solidFill>
                <a:srgbClr val="000000"/>
              </a:solidFill>
            </a:endParaRPr>
          </a:p>
          <a:p>
            <a:pPr marL="709613" indent="-522288">
              <a:buBlip>
                <a:blip r:embed="rId5"/>
              </a:buBlip>
            </a:pPr>
            <a:endParaRPr lang="en-GB" dirty="0" smtClean="0">
              <a:solidFill>
                <a:srgbClr val="000000"/>
              </a:solidFill>
            </a:endParaRPr>
          </a:p>
          <a:p>
            <a:pPr marL="187325"/>
            <a:r>
              <a:rPr lang="en-GB" dirty="0" smtClean="0">
                <a:solidFill>
                  <a:srgbClr val="000000"/>
                </a:solidFill>
              </a:rPr>
              <a:t>. </a:t>
            </a:r>
          </a:p>
          <a:p>
            <a:pPr marL="709613" indent="-522288">
              <a:buBlip>
                <a:blip r:embed="rId5"/>
              </a:buBlip>
            </a:pPr>
            <a:endParaRPr lang="fr-BE" b="1" dirty="0" smtClean="0"/>
          </a:p>
        </p:txBody>
      </p:sp>
      <p:graphicFrame>
        <p:nvGraphicFramePr>
          <p:cNvPr id="8" name="Chart Placeholder 15"/>
          <p:cNvGraphicFramePr>
            <a:graphicFrameLocks noGrp="1"/>
          </p:cNvGraphicFramePr>
          <p:nvPr>
            <p:ph type="chart" sz="quarter" idx="11"/>
            <p:extLst>
              <p:ext uri="{D42A27DB-BD31-4B8C-83A1-F6EECF244321}">
                <p14:modId xmlns:p14="http://schemas.microsoft.com/office/powerpoint/2010/main" val="3120941982"/>
              </p:ext>
            </p:extLst>
          </p:nvPr>
        </p:nvGraphicFramePr>
        <p:xfrm>
          <a:off x="324000" y="1620000"/>
          <a:ext cx="11664000" cy="109162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355921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709613"/>
            <a:r>
              <a:rPr lang="fr-BE" dirty="0" smtClean="0"/>
              <a:t>		</a:t>
            </a:r>
          </a:p>
          <a:p>
            <a:pPr marL="709613"/>
            <a:r>
              <a:rPr lang="en-GB" dirty="0" smtClean="0"/>
              <a:t>Strong decline in EU exports of fresh apples </a:t>
            </a:r>
            <a:endParaRPr lang="en-GB" dirty="0"/>
          </a:p>
          <a:p>
            <a:pPr marL="709613"/>
            <a:endParaRPr lang="fr-BE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fr-BE" dirty="0" smtClean="0"/>
              <a:t>Source: </a:t>
            </a:r>
            <a:r>
              <a:rPr lang="en-IE" dirty="0"/>
              <a:t>DG Agriculture and Rural </a:t>
            </a:r>
            <a:r>
              <a:rPr lang="en-IE" dirty="0" smtClean="0"/>
              <a:t>Development, based on </a:t>
            </a:r>
            <a:r>
              <a:rPr lang="fr-BE" dirty="0" smtClean="0"/>
              <a:t>Eurostat.</a:t>
            </a:r>
            <a:endParaRPr lang="fr-BE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>
          <a:xfrm>
            <a:off x="0" y="12551854"/>
            <a:ext cx="11625931" cy="770446"/>
          </a:xfrm>
        </p:spPr>
        <p:txBody>
          <a:bodyPr/>
          <a:lstStyle/>
          <a:p>
            <a:r>
              <a:rPr lang="fr-BE" dirty="0" smtClean="0"/>
              <a:t>Source: </a:t>
            </a:r>
            <a:r>
              <a:rPr lang="en-IE" dirty="0"/>
              <a:t>DG Agriculture and Rural </a:t>
            </a:r>
            <a:r>
              <a:rPr lang="en-IE" dirty="0" smtClean="0"/>
              <a:t>Development, based on </a:t>
            </a:r>
            <a:r>
              <a:rPr lang="fr-BE" dirty="0" smtClean="0"/>
              <a:t>Eurostat.</a:t>
            </a:r>
            <a:endParaRPr lang="fr-BE" dirty="0"/>
          </a:p>
        </p:txBody>
      </p:sp>
      <p:sp>
        <p:nvSpPr>
          <p:cNvPr id="17" name="Text Placeholder 56"/>
          <p:cNvSpPr>
            <a:spLocks noGrp="1"/>
          </p:cNvSpPr>
          <p:nvPr>
            <p:ph type="body" sz="quarter" idx="16"/>
          </p:nvPr>
        </p:nvSpPr>
        <p:spPr>
          <a:xfrm>
            <a:off x="12274004" y="1635636"/>
            <a:ext cx="10657185" cy="10066074"/>
          </a:xfrm>
        </p:spPr>
        <p:txBody>
          <a:bodyPr anchor="t"/>
          <a:lstStyle/>
          <a:p>
            <a:pPr marL="180975" indent="0">
              <a:buNone/>
            </a:pPr>
            <a:endParaRPr lang="fr-BE" sz="400" dirty="0"/>
          </a:p>
          <a:p>
            <a:pPr marL="1260475" indent="-895350">
              <a:buBlip>
                <a:blip r:embed="rId3"/>
              </a:buBlip>
            </a:pPr>
            <a:endParaRPr lang="en-US" sz="4000" dirty="0" smtClean="0"/>
          </a:p>
          <a:p>
            <a:pPr marL="1260475" indent="-895350">
              <a:buBlip>
                <a:blip r:embed="rId3"/>
              </a:buBlip>
            </a:pPr>
            <a:r>
              <a:rPr lang="en-US" sz="4000" dirty="0" smtClean="0"/>
              <a:t>EU </a:t>
            </a:r>
            <a:r>
              <a:rPr lang="en-US" sz="4000" dirty="0"/>
              <a:t>Exports of fresh apples are expected to fall </a:t>
            </a:r>
            <a:r>
              <a:rPr lang="en-US" sz="4000" dirty="0" smtClean="0"/>
              <a:t>by 34</a:t>
            </a:r>
            <a:r>
              <a:rPr lang="en-US" sz="4000" dirty="0"/>
              <a:t>% compared to </a:t>
            </a:r>
            <a:r>
              <a:rPr lang="en-US" sz="4000" dirty="0" smtClean="0"/>
              <a:t>last 5-year average </a:t>
            </a:r>
            <a:r>
              <a:rPr lang="en-US" sz="4000" dirty="0"/>
              <a:t>due to:</a:t>
            </a:r>
          </a:p>
          <a:p>
            <a:pPr marL="1787525" indent="-527050" defTabSz="1025525">
              <a:buFont typeface="Arial" panose="020B0604020202020204" pitchFamily="34" charset="0"/>
              <a:buChar char="•"/>
            </a:pPr>
            <a:endParaRPr lang="en-US" sz="4000" dirty="0" smtClean="0"/>
          </a:p>
          <a:p>
            <a:pPr marL="1787525" indent="-527050" defTabSz="1025525">
              <a:buFont typeface="Arial" panose="020B0604020202020204" pitchFamily="34" charset="0"/>
              <a:buChar char="•"/>
            </a:pPr>
            <a:r>
              <a:rPr lang="en-US" sz="4000" dirty="0" smtClean="0"/>
              <a:t>lower </a:t>
            </a:r>
            <a:r>
              <a:rPr lang="en-US" sz="4000" dirty="0"/>
              <a:t>production</a:t>
            </a:r>
          </a:p>
          <a:p>
            <a:pPr marL="1787525" indent="-527050" defTabSz="1025525">
              <a:buFont typeface="Arial" panose="020B0604020202020204" pitchFamily="34" charset="0"/>
              <a:buChar char="•"/>
            </a:pPr>
            <a:r>
              <a:rPr lang="en-US" sz="4000" dirty="0" smtClean="0"/>
              <a:t>increased </a:t>
            </a:r>
            <a:r>
              <a:rPr lang="en-US" sz="4000" dirty="0"/>
              <a:t>EU demand</a:t>
            </a:r>
          </a:p>
          <a:p>
            <a:pPr marL="1787525" indent="-527050" defTabSz="1025525">
              <a:buFont typeface="Arial" panose="020B0604020202020204" pitchFamily="34" charset="0"/>
              <a:buChar char="•"/>
            </a:pPr>
            <a:r>
              <a:rPr lang="en-US" sz="4000" dirty="0" smtClean="0"/>
              <a:t>the </a:t>
            </a:r>
            <a:r>
              <a:rPr lang="en-US" sz="4000" dirty="0"/>
              <a:t>difficulties to reach some export markets </a:t>
            </a:r>
            <a:r>
              <a:rPr lang="en-US" sz="4000" dirty="0" smtClean="0"/>
              <a:t>due </a:t>
            </a:r>
            <a:r>
              <a:rPr lang="en-US" sz="4000" dirty="0"/>
              <a:t>to the Covid-19 crisis.</a:t>
            </a:r>
          </a:p>
          <a:p>
            <a:pPr marL="182563"/>
            <a:endParaRPr lang="en-US" sz="4000" dirty="0"/>
          </a:p>
          <a:p>
            <a:pPr marL="1260475" indent="-812800">
              <a:buBlip>
                <a:blip r:embed="rId3"/>
              </a:buBlip>
            </a:pPr>
            <a:endParaRPr lang="en-US" sz="4000" dirty="0"/>
          </a:p>
        </p:txBody>
      </p:sp>
      <p:graphicFrame>
        <p:nvGraphicFramePr>
          <p:cNvPr id="9" name="Chart Placeholder 13"/>
          <p:cNvGraphicFramePr>
            <a:graphicFrameLocks noGrp="1"/>
          </p:cNvGraphicFramePr>
          <p:nvPr>
            <p:ph type="chart" sz="quarter" idx="13"/>
            <p:extLst>
              <p:ext uri="{D42A27DB-BD31-4B8C-83A1-F6EECF244321}">
                <p14:modId xmlns:p14="http://schemas.microsoft.com/office/powerpoint/2010/main" val="1796301408"/>
              </p:ext>
            </p:extLst>
          </p:nvPr>
        </p:nvGraphicFramePr>
        <p:xfrm>
          <a:off x="324000" y="1620000"/>
          <a:ext cx="11664000" cy="109162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66661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709613"/>
            <a:r>
              <a:rPr lang="fr-BE" dirty="0" smtClean="0"/>
              <a:t>		</a:t>
            </a:r>
          </a:p>
          <a:p>
            <a:pPr marL="709613"/>
            <a:r>
              <a:rPr lang="fr-BE" dirty="0" err="1" smtClean="0"/>
              <a:t>Increasing</a:t>
            </a:r>
            <a:r>
              <a:rPr lang="fr-BE" dirty="0" smtClean="0"/>
              <a:t>  imports of </a:t>
            </a:r>
            <a:r>
              <a:rPr lang="fr-BE" dirty="0" err="1" smtClean="0"/>
              <a:t>both</a:t>
            </a:r>
            <a:r>
              <a:rPr lang="fr-BE" dirty="0" smtClean="0"/>
              <a:t> </a:t>
            </a:r>
            <a:r>
              <a:rPr lang="fr-BE" dirty="0" err="1" smtClean="0"/>
              <a:t>fresh</a:t>
            </a:r>
            <a:r>
              <a:rPr lang="fr-BE" dirty="0" smtClean="0"/>
              <a:t> and </a:t>
            </a:r>
            <a:r>
              <a:rPr lang="fr-BE" dirty="0" err="1" smtClean="0"/>
              <a:t>processed</a:t>
            </a:r>
            <a:r>
              <a:rPr lang="fr-BE" dirty="0" smtClean="0"/>
              <a:t> </a:t>
            </a:r>
            <a:r>
              <a:rPr lang="fr-BE" dirty="0" err="1" smtClean="0"/>
              <a:t>apples</a:t>
            </a:r>
            <a:endParaRPr lang="fr-BE" dirty="0" smtClean="0"/>
          </a:p>
          <a:p>
            <a:pPr marL="709613"/>
            <a:endParaRPr lang="fr-BE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>
          <a:xfrm>
            <a:off x="0" y="12551854"/>
            <a:ext cx="11625931" cy="770446"/>
          </a:xfrm>
        </p:spPr>
        <p:txBody>
          <a:bodyPr/>
          <a:lstStyle/>
          <a:p>
            <a:r>
              <a:rPr lang="fr-BE" dirty="0" smtClean="0"/>
              <a:t>Source: </a:t>
            </a:r>
            <a:r>
              <a:rPr lang="en-IE" dirty="0"/>
              <a:t>DG Agriculture and Rural </a:t>
            </a:r>
            <a:r>
              <a:rPr lang="en-IE" dirty="0" smtClean="0"/>
              <a:t>Development, based on </a:t>
            </a:r>
            <a:r>
              <a:rPr lang="fr-BE" dirty="0" smtClean="0"/>
              <a:t>Eurostat.</a:t>
            </a:r>
            <a:endParaRPr lang="fr-BE" dirty="0"/>
          </a:p>
        </p:txBody>
      </p:sp>
      <p:sp>
        <p:nvSpPr>
          <p:cNvPr id="17" name="Text Placeholder 56"/>
          <p:cNvSpPr>
            <a:spLocks noGrp="1"/>
          </p:cNvSpPr>
          <p:nvPr>
            <p:ph type="body" sz="quarter" idx="16"/>
          </p:nvPr>
        </p:nvSpPr>
        <p:spPr>
          <a:xfrm>
            <a:off x="17962636" y="1662202"/>
            <a:ext cx="5721277" cy="9751476"/>
          </a:xfrm>
        </p:spPr>
        <p:txBody>
          <a:bodyPr anchor="t"/>
          <a:lstStyle/>
          <a:p>
            <a:pPr marL="180975" indent="0">
              <a:buNone/>
            </a:pPr>
            <a:endParaRPr lang="fr-BE" sz="400" dirty="0"/>
          </a:p>
          <a:p>
            <a:pPr marL="1260475" indent="-895350">
              <a:buBlip>
                <a:blip r:embed="rId3"/>
              </a:buBlip>
            </a:pPr>
            <a:r>
              <a:rPr lang="en-US" sz="4000" dirty="0"/>
              <a:t>EU exports of </a:t>
            </a:r>
            <a:r>
              <a:rPr lang="en-US" sz="4000" b="1" dirty="0">
                <a:solidFill>
                  <a:srgbClr val="92D050"/>
                </a:solidFill>
              </a:rPr>
              <a:t>processed apples </a:t>
            </a:r>
            <a:r>
              <a:rPr lang="en-US" sz="4000" dirty="0" smtClean="0"/>
              <a:t>: </a:t>
            </a:r>
            <a:r>
              <a:rPr lang="en-US" sz="4000" dirty="0"/>
              <a:t>+14% compared to average driven by high </a:t>
            </a:r>
            <a:r>
              <a:rPr lang="en-US" sz="4000" dirty="0" smtClean="0"/>
              <a:t>stocks (but -19% compared to last year)</a:t>
            </a:r>
          </a:p>
          <a:p>
            <a:pPr marL="365125"/>
            <a:endParaRPr lang="en-US" sz="4000" dirty="0"/>
          </a:p>
          <a:p>
            <a:pPr marL="1260475" indent="-895350">
              <a:buBlip>
                <a:blip r:embed="rId3"/>
              </a:buBlip>
            </a:pPr>
            <a:r>
              <a:rPr lang="en-US" sz="4000" dirty="0" smtClean="0"/>
              <a:t>Imports </a:t>
            </a:r>
            <a:r>
              <a:rPr lang="en-US" sz="4000" dirty="0"/>
              <a:t>of </a:t>
            </a:r>
            <a:r>
              <a:rPr lang="en-US" sz="4000" b="1" dirty="0">
                <a:solidFill>
                  <a:srgbClr val="C00000"/>
                </a:solidFill>
              </a:rPr>
              <a:t>fresh apples: </a:t>
            </a:r>
            <a:r>
              <a:rPr lang="en-US" sz="4000" dirty="0" smtClean="0"/>
              <a:t>+</a:t>
            </a:r>
            <a:r>
              <a:rPr lang="en-US" sz="4000" dirty="0"/>
              <a:t>4% </a:t>
            </a:r>
            <a:r>
              <a:rPr lang="en-US" sz="4000" dirty="0" smtClean="0"/>
              <a:t>compared to average</a:t>
            </a:r>
            <a:endParaRPr lang="en-US" sz="4000" dirty="0" smtClean="0"/>
          </a:p>
          <a:p>
            <a:pPr marL="365125"/>
            <a:endParaRPr lang="en-US" sz="4000" dirty="0"/>
          </a:p>
          <a:p>
            <a:pPr marL="1260475" indent="-812800">
              <a:buBlip>
                <a:blip r:embed="rId3"/>
              </a:buBlip>
            </a:pPr>
            <a:r>
              <a:rPr lang="en-US" sz="4000" dirty="0" smtClean="0"/>
              <a:t>Imports </a:t>
            </a:r>
            <a:r>
              <a:rPr lang="en-US" sz="4000" dirty="0"/>
              <a:t>of </a:t>
            </a:r>
            <a:r>
              <a:rPr lang="en-US" sz="4000" b="1" dirty="0">
                <a:solidFill>
                  <a:srgbClr val="92D050"/>
                </a:solidFill>
              </a:rPr>
              <a:t>processed apples</a:t>
            </a:r>
            <a:r>
              <a:rPr lang="en-US" sz="4000" b="1">
                <a:solidFill>
                  <a:srgbClr val="92D050"/>
                </a:solidFill>
              </a:rPr>
              <a:t>: </a:t>
            </a:r>
            <a:r>
              <a:rPr lang="en-US" sz="4000" dirty="0"/>
              <a:t>	</a:t>
            </a:r>
            <a:r>
              <a:rPr lang="en-US" sz="4000" dirty="0" smtClean="0"/>
              <a:t>+</a:t>
            </a:r>
            <a:r>
              <a:rPr lang="en-US" sz="4000" dirty="0"/>
              <a:t>3</a:t>
            </a:r>
            <a:r>
              <a:rPr lang="en-US" sz="4000" dirty="0" smtClean="0"/>
              <a:t>% compared to average</a:t>
            </a:r>
            <a:endParaRPr lang="en-US" sz="4000" dirty="0"/>
          </a:p>
        </p:txBody>
      </p:sp>
      <p:graphicFrame>
        <p:nvGraphicFramePr>
          <p:cNvPr id="11" name="Chart Placeholder 13"/>
          <p:cNvGraphicFramePr>
            <a:graphicFrameLocks noGrp="1"/>
          </p:cNvGraphicFramePr>
          <p:nvPr>
            <p:ph type="chart" sz="quarter" idx="13"/>
            <p:extLst>
              <p:ext uri="{D42A27DB-BD31-4B8C-83A1-F6EECF244321}">
                <p14:modId xmlns:p14="http://schemas.microsoft.com/office/powerpoint/2010/main" val="3018004954"/>
              </p:ext>
            </p:extLst>
          </p:nvPr>
        </p:nvGraphicFramePr>
        <p:xfrm>
          <a:off x="216000" y="1620000"/>
          <a:ext cx="11747306" cy="109162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2" name="Picture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6052" y="1662202"/>
            <a:ext cx="5688632" cy="8532947"/>
          </a:xfrm>
          <a:prstGeom prst="rect">
            <a:avLst/>
          </a:prstGeom>
          <a:ln w="73025">
            <a:solidFill>
              <a:schemeClr val="lt1">
                <a:hueOff val="0"/>
                <a:satOff val="0"/>
                <a:lumOff val="0"/>
              </a:schemeClr>
            </a:solidFill>
          </a:ln>
          <a:effectLst>
            <a:outerShdw blurRad="50800" dist="50800" dir="5400000" algn="ctr" rotWithShape="0">
              <a:schemeClr val="bg1">
                <a:alpha val="1000"/>
              </a:schemeClr>
            </a:outerShdw>
            <a:reflection blurRad="6350" stA="50000" endA="300" endPos="33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76395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4294967295"/>
          </p:nvPr>
        </p:nvSpPr>
        <p:spPr>
          <a:xfrm>
            <a:off x="0" y="9431338"/>
            <a:ext cx="11769725" cy="3455987"/>
          </a:xfrm>
        </p:spPr>
        <p:txBody>
          <a:bodyPr/>
          <a:lstStyle/>
          <a:p>
            <a:pPr marL="180975" indent="0">
              <a:buNone/>
            </a:pPr>
            <a:endParaRPr lang="en-GB" dirty="0"/>
          </a:p>
          <a:p>
            <a:pPr marL="180975" indent="0">
              <a:buNone/>
            </a:pP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294967295"/>
          </p:nvPr>
        </p:nvSpPr>
        <p:spPr>
          <a:xfrm>
            <a:off x="0" y="12061825"/>
            <a:ext cx="11075988" cy="825500"/>
          </a:xfrm>
        </p:spPr>
        <p:txBody>
          <a:bodyPr>
            <a:normAutofit fontScale="47500" lnSpcReduction="20000"/>
          </a:bodyPr>
          <a:lstStyle/>
          <a:p>
            <a:r>
              <a:rPr lang="en-GB" dirty="0" smtClean="0"/>
              <a:t>Source: </a:t>
            </a:r>
            <a:r>
              <a:rPr lang="en-IE" dirty="0"/>
              <a:t>DG Agriculture and Rural </a:t>
            </a:r>
            <a:r>
              <a:rPr lang="en-IE" dirty="0" smtClean="0"/>
              <a:t>Development, based on </a:t>
            </a:r>
            <a:r>
              <a:rPr lang="en-GB" dirty="0" smtClean="0"/>
              <a:t>Eurostat.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4294967295"/>
          </p:nvPr>
        </p:nvSpPr>
        <p:spPr>
          <a:xfrm>
            <a:off x="1832844" y="10027444"/>
            <a:ext cx="11133138" cy="71913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GB" dirty="0" smtClean="0"/>
              <a:t>Source: </a:t>
            </a:r>
            <a:r>
              <a:rPr lang="en-IE" dirty="0"/>
              <a:t>DG </a:t>
            </a:r>
            <a:r>
              <a:rPr lang="en-IE" dirty="0" smtClean="0"/>
              <a:t>Agriculture </a:t>
            </a:r>
            <a:r>
              <a:rPr lang="en-IE" dirty="0"/>
              <a:t>and Rural </a:t>
            </a:r>
            <a:r>
              <a:rPr lang="en-IE" dirty="0" smtClean="0"/>
              <a:t>Development, based on </a:t>
            </a:r>
            <a:r>
              <a:rPr lang="en-GB" dirty="0" smtClean="0"/>
              <a:t>Eurostat.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2222000" y="2141657"/>
            <a:ext cx="11461913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165000"/>
            </a:pPr>
            <a:endParaRPr lang="en-US" b="1" dirty="0" smtClean="0"/>
          </a:p>
          <a:p>
            <a:pPr>
              <a:buSzPct val="165000"/>
              <a:buBlip>
                <a:blip r:embed="rId3"/>
              </a:buBlip>
            </a:pPr>
            <a:endParaRPr lang="en-GB" dirty="0" smtClean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2844" y="872407"/>
            <a:ext cx="19411616" cy="8856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68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sz="9600" b="1" baseline="30000" smtClean="0">
            <a:solidFill>
              <a:schemeClr val="bg2">
                <a:lumMod val="50000"/>
              </a:schemeClr>
            </a:solidFill>
            <a:latin typeface="EC Square Sans Pro" panose="020B0506040000020004" pitchFamily="34" charset="0"/>
          </a:defRPr>
        </a:defPPr>
      </a:lstStyle>
    </a:tx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Personnalisée 3">
      <a:dk1>
        <a:srgbClr val="000000"/>
      </a:dk1>
      <a:lt1>
        <a:srgbClr val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00B1DD"/>
      </a:accent5>
      <a:accent6>
        <a:srgbClr val="0989B1"/>
      </a:accent6>
      <a:hlink>
        <a:srgbClr val="6B9F25"/>
      </a:hlink>
      <a:folHlink>
        <a:srgbClr val="BA6906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490</Words>
  <Application>Microsoft Office PowerPoint</Application>
  <PresentationFormat>Custom</PresentationFormat>
  <Paragraphs>83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21" baseType="lpstr">
      <vt:lpstr>Arial</vt:lpstr>
      <vt:lpstr>Calibri</vt:lpstr>
      <vt:lpstr>EC Square Sans Cond Pro</vt:lpstr>
      <vt:lpstr>EC Square Sans Cond Pro Thin</vt:lpstr>
      <vt:lpstr>EC Square Sans Pro</vt:lpstr>
      <vt:lpstr>EC Square Sans Pro Light</vt:lpstr>
      <vt:lpstr>EC Square Sans Pro Medium</vt:lpstr>
      <vt:lpstr>ECSquareSansPro-Bold</vt:lpstr>
      <vt:lpstr>Times New Roman</vt:lpstr>
      <vt:lpstr>Verdana</vt:lpstr>
      <vt:lpstr>Verdana</vt:lpstr>
      <vt:lpstr>Wingdings</vt:lpstr>
      <vt:lpstr>2_Blank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2017-06-14T10:28:16Z</dcterms:created>
  <dcterms:modified xsi:type="dcterms:W3CDTF">2020-05-15T06:59:33Z</dcterms:modified>
</cp:coreProperties>
</file>