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5" r:id="rId2"/>
    <p:sldId id="340" r:id="rId3"/>
    <p:sldId id="339" r:id="rId4"/>
    <p:sldId id="338" r:id="rId5"/>
    <p:sldId id="330" r:id="rId6"/>
    <p:sldId id="331" r:id="rId7"/>
    <p:sldId id="332" r:id="rId8"/>
    <p:sldId id="337" r:id="rId9"/>
    <p:sldId id="334" r:id="rId10"/>
    <p:sldId id="335" r:id="rId11"/>
    <p:sldId id="336" r:id="rId12"/>
    <p:sldId id="285" r:id="rId13"/>
    <p:sldId id="312" r:id="rId14"/>
    <p:sldId id="323" r:id="rId15"/>
    <p:sldId id="315" r:id="rId16"/>
    <p:sldId id="313" r:id="rId17"/>
    <p:sldId id="314" r:id="rId18"/>
    <p:sldId id="327" r:id="rId19"/>
    <p:sldId id="324" r:id="rId20"/>
    <p:sldId id="325" r:id="rId21"/>
  </p:sldIdLst>
  <p:sldSz cx="23402925" cy="13322300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1413816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2827628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4241444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5655256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7069073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8482885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9896701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11310513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99CCFF"/>
    <a:srgbClr val="588065"/>
    <a:srgbClr val="CC3300"/>
    <a:srgbClr val="0F5494"/>
    <a:srgbClr val="3E6FD2"/>
    <a:srgbClr val="3166CF"/>
    <a:srgbClr val="2D5EC1"/>
    <a:srgbClr val="BDDE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73" autoAdjust="0"/>
    <p:restoredTop sz="94622" autoAdjust="0"/>
  </p:normalViewPr>
  <p:slideViewPr>
    <p:cSldViewPr>
      <p:cViewPr>
        <p:scale>
          <a:sx n="33" d="100"/>
          <a:sy n="33" d="100"/>
        </p:scale>
        <p:origin x="-883" y="-490"/>
      </p:cViewPr>
      <p:guideLst>
        <p:guide orient="horz" pos="4196"/>
        <p:guide pos="7371"/>
      </p:guideLst>
    </p:cSldViewPr>
  </p:slideViewPr>
  <p:outlineViewPr>
    <p:cViewPr>
      <p:scale>
        <a:sx n="33" d="100"/>
        <a:sy n="33" d="100"/>
      </p:scale>
      <p:origin x="48" y="15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i="1"/>
            </a:pPr>
            <a:r>
              <a:rPr lang="en-GB" sz="2000" i="1" dirty="0" smtClean="0"/>
              <a:t>EU agricultural exports and imports 2005-15 (in billion €)</a:t>
            </a:r>
            <a:endParaRPr lang="en-GB" sz="2000" i="1" dirty="0"/>
          </a:p>
        </c:rich>
      </c:tx>
      <c:layout>
        <c:manualLayout>
          <c:xMode val="edge"/>
          <c:yMode val="edge"/>
          <c:x val="5.1189048569927453E-2"/>
          <c:y val="2.895691445954446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4.59716608676548E-2"/>
          <c:y val="8.9335842515970348E-2"/>
          <c:w val="0.90841565991559103"/>
          <c:h val="0.683084968057253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Data!$A$6</c:f>
              <c:strCache>
                <c:ptCount val="1"/>
                <c:pt idx="0">
                  <c:v>Commodities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Data!$B$6:$M$6</c:f>
              <c:numCache>
                <c:formatCode>#,##0.00</c:formatCode>
                <c:ptCount val="12"/>
                <c:pt idx="0">
                  <c:v>10.80278873</c:v>
                </c:pt>
                <c:pt idx="1">
                  <c:v>11.19129358</c:v>
                </c:pt>
                <c:pt idx="2">
                  <c:v>12.00621413</c:v>
                </c:pt>
                <c:pt idx="3">
                  <c:v>15.630458170000001</c:v>
                </c:pt>
                <c:pt idx="4">
                  <c:v>13.039822749999999</c:v>
                </c:pt>
                <c:pt idx="5">
                  <c:v>17.217414059999999</c:v>
                </c:pt>
                <c:pt idx="6">
                  <c:v>19.912346360000001</c:v>
                </c:pt>
                <c:pt idx="7">
                  <c:v>21.106315940000002</c:v>
                </c:pt>
                <c:pt idx="8">
                  <c:v>23.941946780000002</c:v>
                </c:pt>
                <c:pt idx="9">
                  <c:v>24.267730929999999</c:v>
                </c:pt>
                <c:pt idx="10">
                  <c:v>25.433</c:v>
                </c:pt>
                <c:pt idx="11" formatCode="0.00">
                  <c:v>23.68</c:v>
                </c:pt>
              </c:numCache>
            </c:numRef>
          </c:val>
        </c:ser>
        <c:ser>
          <c:idx val="1"/>
          <c:order val="1"/>
          <c:tx>
            <c:strRef>
              <c:f>Data!$A$7</c:f>
              <c:strCache>
                <c:ptCount val="1"/>
                <c:pt idx="0">
                  <c:v>Other primary</c:v>
                </c:pt>
              </c:strCache>
            </c:strRef>
          </c:tx>
          <c:spPr>
            <a:solidFill>
              <a:srgbClr val="0F5096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Data!$B$7:$M$7</c:f>
              <c:numCache>
                <c:formatCode>#,##0.00</c:formatCode>
                <c:ptCount val="12"/>
                <c:pt idx="0">
                  <c:v>8.6027687799999981</c:v>
                </c:pt>
                <c:pt idx="1">
                  <c:v>9.57924942</c:v>
                </c:pt>
                <c:pt idx="2">
                  <c:v>10.55054769</c:v>
                </c:pt>
                <c:pt idx="3">
                  <c:v>12.47912477</c:v>
                </c:pt>
                <c:pt idx="4">
                  <c:v>11.462812209999999</c:v>
                </c:pt>
                <c:pt idx="5">
                  <c:v>14.417376150000001</c:v>
                </c:pt>
                <c:pt idx="6">
                  <c:v>17.86328898</c:v>
                </c:pt>
                <c:pt idx="7">
                  <c:v>19.695387440000001</c:v>
                </c:pt>
                <c:pt idx="8">
                  <c:v>19.90511454</c:v>
                </c:pt>
                <c:pt idx="9">
                  <c:v>19.961281249999999</c:v>
                </c:pt>
                <c:pt idx="10">
                  <c:v>20.928000000000001</c:v>
                </c:pt>
                <c:pt idx="11" formatCode="0.00">
                  <c:v>23.321000000000002</c:v>
                </c:pt>
              </c:numCache>
            </c:numRef>
          </c:val>
        </c:ser>
        <c:ser>
          <c:idx val="2"/>
          <c:order val="2"/>
          <c:tx>
            <c:strRef>
              <c:f>Data!$A$8</c:f>
              <c:strCache>
                <c:ptCount val="1"/>
                <c:pt idx="0">
                  <c:v>Processed (incl. wine)</c:v>
                </c:pt>
              </c:strCache>
            </c:strRef>
          </c:tx>
          <c:spPr>
            <a:solidFill>
              <a:srgbClr val="FFCC66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Data!$B$8:$M$8</c:f>
              <c:numCache>
                <c:formatCode>#,##0.00</c:formatCode>
                <c:ptCount val="12"/>
                <c:pt idx="0">
                  <c:v>11.689917240000002</c:v>
                </c:pt>
                <c:pt idx="1">
                  <c:v>13.263005529999999</c:v>
                </c:pt>
                <c:pt idx="2">
                  <c:v>14.27183391</c:v>
                </c:pt>
                <c:pt idx="3">
                  <c:v>14.80809606</c:v>
                </c:pt>
                <c:pt idx="4">
                  <c:v>13.443184650000001</c:v>
                </c:pt>
                <c:pt idx="5">
                  <c:v>16.314896699999998</c:v>
                </c:pt>
                <c:pt idx="6">
                  <c:v>18.759452550000002</c:v>
                </c:pt>
                <c:pt idx="7">
                  <c:v>20.83813134</c:v>
                </c:pt>
                <c:pt idx="8">
                  <c:v>21.538515309999998</c:v>
                </c:pt>
                <c:pt idx="9">
                  <c:v>21.94490867</c:v>
                </c:pt>
                <c:pt idx="10">
                  <c:v>23.292999999999999</c:v>
                </c:pt>
                <c:pt idx="11" formatCode="0.00">
                  <c:v>24.442</c:v>
                </c:pt>
              </c:numCache>
            </c:numRef>
          </c:val>
        </c:ser>
        <c:ser>
          <c:idx val="3"/>
          <c:order val="3"/>
          <c:tx>
            <c:strRef>
              <c:f>Data!$A$9</c:f>
              <c:strCache>
                <c:ptCount val="1"/>
                <c:pt idx="0">
                  <c:v>Food preparations</c:v>
                </c:pt>
              </c:strCache>
            </c:strRef>
          </c:tx>
          <c:spPr>
            <a:solidFill>
              <a:srgbClr val="96AFC8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Data!$B$9:$M$9</c:f>
              <c:numCache>
                <c:formatCode>#,##0.00</c:formatCode>
                <c:ptCount val="12"/>
                <c:pt idx="0">
                  <c:v>10.646902539999999</c:v>
                </c:pt>
                <c:pt idx="1">
                  <c:v>11.968643910000001</c:v>
                </c:pt>
                <c:pt idx="2">
                  <c:v>13.190089300000002</c:v>
                </c:pt>
                <c:pt idx="3">
                  <c:v>14.11563127</c:v>
                </c:pt>
                <c:pt idx="4">
                  <c:v>13.918254369999998</c:v>
                </c:pt>
                <c:pt idx="5">
                  <c:v>15.952670940000001</c:v>
                </c:pt>
                <c:pt idx="6">
                  <c:v>18.410986059999999</c:v>
                </c:pt>
                <c:pt idx="7">
                  <c:v>21.17308221</c:v>
                </c:pt>
                <c:pt idx="8">
                  <c:v>23.238721440000003</c:v>
                </c:pt>
                <c:pt idx="9">
                  <c:v>25.382255100000002</c:v>
                </c:pt>
                <c:pt idx="10">
                  <c:v>26.725000000000001</c:v>
                </c:pt>
                <c:pt idx="11" formatCode="0.00">
                  <c:v>27.83</c:v>
                </c:pt>
              </c:numCache>
            </c:numRef>
          </c:val>
        </c:ser>
        <c:ser>
          <c:idx val="4"/>
          <c:order val="4"/>
          <c:tx>
            <c:strRef>
              <c:f>Data!$A$10</c:f>
              <c:strCache>
                <c:ptCount val="1"/>
                <c:pt idx="0">
                  <c:v>Beverages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Data!$B$10:$M$10</c:f>
              <c:numCache>
                <c:formatCode>#,##0.00</c:formatCode>
                <c:ptCount val="12"/>
                <c:pt idx="0">
                  <c:v>9.1571932399999998</c:v>
                </c:pt>
                <c:pt idx="1">
                  <c:v>10.68456372</c:v>
                </c:pt>
                <c:pt idx="2">
                  <c:v>11.157420470000002</c:v>
                </c:pt>
                <c:pt idx="3">
                  <c:v>10.593383360000001</c:v>
                </c:pt>
                <c:pt idx="4">
                  <c:v>9.7764003600000002</c:v>
                </c:pt>
                <c:pt idx="5">
                  <c:v>11.59219686</c:v>
                </c:pt>
                <c:pt idx="6">
                  <c:v>13.459590550000001</c:v>
                </c:pt>
                <c:pt idx="7">
                  <c:v>15.925300160000001</c:v>
                </c:pt>
                <c:pt idx="8">
                  <c:v>15.95398013</c:v>
                </c:pt>
                <c:pt idx="9">
                  <c:v>15.803971539999999</c:v>
                </c:pt>
                <c:pt idx="10">
                  <c:v>17.207999999999998</c:v>
                </c:pt>
                <c:pt idx="11" formatCode="0.00">
                  <c:v>17.324999999999999</c:v>
                </c:pt>
              </c:numCache>
            </c:numRef>
          </c:val>
        </c:ser>
        <c:ser>
          <c:idx val="5"/>
          <c:order val="5"/>
          <c:tx>
            <c:strRef>
              <c:f>Data!$A$11</c:f>
              <c:strCache>
                <c:ptCount val="1"/>
                <c:pt idx="0">
                  <c:v>Non-edible</c:v>
                </c:pt>
              </c:strCache>
            </c:strRef>
          </c:tx>
          <c:spPr>
            <a:solidFill>
              <a:srgbClr val="A479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Data!$B$11:$M$11</c:f>
              <c:numCache>
                <c:formatCode>#,##0.00</c:formatCode>
                <c:ptCount val="12"/>
                <c:pt idx="0">
                  <c:v>8.9655379000000011</c:v>
                </c:pt>
                <c:pt idx="1">
                  <c:v>11.080800740000001</c:v>
                </c:pt>
                <c:pt idx="2">
                  <c:v>8.8187586699999994</c:v>
                </c:pt>
                <c:pt idx="3">
                  <c:v>10.0662442</c:v>
                </c:pt>
                <c:pt idx="4">
                  <c:v>9.3575994700000003</c:v>
                </c:pt>
                <c:pt idx="5">
                  <c:v>11.33825459</c:v>
                </c:pt>
                <c:pt idx="6">
                  <c:v>12.942982779999998</c:v>
                </c:pt>
                <c:pt idx="7">
                  <c:v>14.74018216</c:v>
                </c:pt>
                <c:pt idx="8">
                  <c:v>15.439892210000002</c:v>
                </c:pt>
                <c:pt idx="9">
                  <c:v>14.47722669</c:v>
                </c:pt>
                <c:pt idx="10">
                  <c:v>15.443</c:v>
                </c:pt>
                <c:pt idx="11" formatCode="0.00">
                  <c:v>14.526</c:v>
                </c:pt>
              </c:numCache>
            </c:numRef>
          </c:val>
        </c:ser>
        <c:ser>
          <c:idx val="6"/>
          <c:order val="6"/>
          <c:tx>
            <c:strRef>
              <c:f>Data!$A$12</c:f>
              <c:strCache>
                <c:ptCount val="1"/>
                <c:pt idx="0">
                  <c:v>Commodities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Data!$B$12:$M$12</c:f>
              <c:numCache>
                <c:formatCode>#,##0.00</c:formatCode>
                <c:ptCount val="12"/>
                <c:pt idx="0">
                  <c:v>-23.396719470000001</c:v>
                </c:pt>
                <c:pt idx="1">
                  <c:v>-24.903760770000002</c:v>
                </c:pt>
                <c:pt idx="2">
                  <c:v>-31.272563559999998</c:v>
                </c:pt>
                <c:pt idx="3">
                  <c:v>-40.416768929999996</c:v>
                </c:pt>
                <c:pt idx="4">
                  <c:v>-32.802504059999997</c:v>
                </c:pt>
                <c:pt idx="5">
                  <c:v>-36.326356939999997</c:v>
                </c:pt>
                <c:pt idx="6">
                  <c:v>-46.072690439999995</c:v>
                </c:pt>
                <c:pt idx="7">
                  <c:v>-47.872893340000005</c:v>
                </c:pt>
                <c:pt idx="8">
                  <c:v>-45.667428970000003</c:v>
                </c:pt>
                <c:pt idx="9">
                  <c:v>-45.672471159999994</c:v>
                </c:pt>
                <c:pt idx="10">
                  <c:v>-47.795999999999999</c:v>
                </c:pt>
                <c:pt idx="11" formatCode="0.00">
                  <c:v>-46.758000000000003</c:v>
                </c:pt>
              </c:numCache>
            </c:numRef>
          </c:val>
        </c:ser>
        <c:ser>
          <c:idx val="7"/>
          <c:order val="7"/>
          <c:tx>
            <c:strRef>
              <c:f>Data!$A$13</c:f>
              <c:strCache>
                <c:ptCount val="1"/>
                <c:pt idx="0">
                  <c:v>Other primary</c:v>
                </c:pt>
              </c:strCache>
            </c:strRef>
          </c:tx>
          <c:spPr>
            <a:solidFill>
              <a:srgbClr val="0F5096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Data!$B$13:$M$13</c:f>
              <c:numCache>
                <c:formatCode>#,##0.00</c:formatCode>
                <c:ptCount val="12"/>
                <c:pt idx="0">
                  <c:v>-19.841200780000001</c:v>
                </c:pt>
                <c:pt idx="1">
                  <c:v>-20.438891179999999</c:v>
                </c:pt>
                <c:pt idx="2">
                  <c:v>-21.915196039999998</c:v>
                </c:pt>
                <c:pt idx="3">
                  <c:v>-22.457228030000003</c:v>
                </c:pt>
                <c:pt idx="4">
                  <c:v>-20.70779491</c:v>
                </c:pt>
                <c:pt idx="5">
                  <c:v>-22.180690910000003</c:v>
                </c:pt>
                <c:pt idx="6">
                  <c:v>-23.540749600000002</c:v>
                </c:pt>
                <c:pt idx="7">
                  <c:v>-23.888852230000001</c:v>
                </c:pt>
                <c:pt idx="8">
                  <c:v>-25.048476360000002</c:v>
                </c:pt>
                <c:pt idx="9">
                  <c:v>-26.444969370000003</c:v>
                </c:pt>
                <c:pt idx="10">
                  <c:v>-31.006</c:v>
                </c:pt>
                <c:pt idx="11" formatCode="0.00">
                  <c:v>-31.231999999999999</c:v>
                </c:pt>
              </c:numCache>
            </c:numRef>
          </c:val>
        </c:ser>
        <c:ser>
          <c:idx val="8"/>
          <c:order val="8"/>
          <c:tx>
            <c:strRef>
              <c:f>Data!$A$14</c:f>
              <c:strCache>
                <c:ptCount val="1"/>
                <c:pt idx="0">
                  <c:v>Processed (incl. wine)</c:v>
                </c:pt>
              </c:strCache>
            </c:strRef>
          </c:tx>
          <c:spPr>
            <a:solidFill>
              <a:srgbClr val="FFCC66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Data!$B$14:$M$14</c:f>
              <c:numCache>
                <c:formatCode>#,##0.00</c:formatCode>
                <c:ptCount val="12"/>
                <c:pt idx="0">
                  <c:v>-8.0022659000000012</c:v>
                </c:pt>
                <c:pt idx="1">
                  <c:v>-8.8568210099999991</c:v>
                </c:pt>
                <c:pt idx="2">
                  <c:v>-9.7541689900000002</c:v>
                </c:pt>
                <c:pt idx="3">
                  <c:v>-10.307056460000002</c:v>
                </c:pt>
                <c:pt idx="4">
                  <c:v>-9.4087938300000005</c:v>
                </c:pt>
                <c:pt idx="5">
                  <c:v>-10.063371999999999</c:v>
                </c:pt>
                <c:pt idx="6">
                  <c:v>-11.040586339999999</c:v>
                </c:pt>
                <c:pt idx="7">
                  <c:v>-11.629536679999999</c:v>
                </c:pt>
                <c:pt idx="8">
                  <c:v>-11.82709945</c:v>
                </c:pt>
                <c:pt idx="9">
                  <c:v>-12.11351675</c:v>
                </c:pt>
                <c:pt idx="10">
                  <c:v>-14.071</c:v>
                </c:pt>
                <c:pt idx="11" formatCode="0.00">
                  <c:v>-13.035</c:v>
                </c:pt>
              </c:numCache>
            </c:numRef>
          </c:val>
        </c:ser>
        <c:ser>
          <c:idx val="9"/>
          <c:order val="9"/>
          <c:tx>
            <c:strRef>
              <c:f>Data!$A$15</c:f>
              <c:strCache>
                <c:ptCount val="1"/>
                <c:pt idx="0">
                  <c:v>Food preparations</c:v>
                </c:pt>
              </c:strCache>
            </c:strRef>
          </c:tx>
          <c:spPr>
            <a:solidFill>
              <a:srgbClr val="96AFC8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Data!$B$15:$M$15</c:f>
              <c:numCache>
                <c:formatCode>#,##0.00</c:formatCode>
                <c:ptCount val="12"/>
                <c:pt idx="0">
                  <c:v>-3.52273177</c:v>
                </c:pt>
                <c:pt idx="1">
                  <c:v>-3.8564906499999996</c:v>
                </c:pt>
                <c:pt idx="2">
                  <c:v>-4.1172256999999997</c:v>
                </c:pt>
                <c:pt idx="3">
                  <c:v>-4.26786727</c:v>
                </c:pt>
                <c:pt idx="4">
                  <c:v>-4.19207281</c:v>
                </c:pt>
                <c:pt idx="5">
                  <c:v>-4.58327492</c:v>
                </c:pt>
                <c:pt idx="6">
                  <c:v>-4.9939929900000006</c:v>
                </c:pt>
                <c:pt idx="7">
                  <c:v>-5.2635731200000002</c:v>
                </c:pt>
                <c:pt idx="8">
                  <c:v>-5.5331469699999998</c:v>
                </c:pt>
                <c:pt idx="9">
                  <c:v>-5.8755183300000002</c:v>
                </c:pt>
                <c:pt idx="10">
                  <c:v>-6.7110000000000003</c:v>
                </c:pt>
                <c:pt idx="11" formatCode="0.00">
                  <c:v>-6.9219999999999997</c:v>
                </c:pt>
              </c:numCache>
            </c:numRef>
          </c:val>
        </c:ser>
        <c:ser>
          <c:idx val="10"/>
          <c:order val="10"/>
          <c:tx>
            <c:strRef>
              <c:f>Data!$A$16</c:f>
              <c:strCache>
                <c:ptCount val="1"/>
                <c:pt idx="0">
                  <c:v>Beverages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Data!$B$16:$M$16</c:f>
              <c:numCache>
                <c:formatCode>#,##0.00</c:formatCode>
                <c:ptCount val="12"/>
                <c:pt idx="0">
                  <c:v>-1.4048638200000001</c:v>
                </c:pt>
                <c:pt idx="1">
                  <c:v>-1.6960766999999999</c:v>
                </c:pt>
                <c:pt idx="2">
                  <c:v>-1.8416171499999998</c:v>
                </c:pt>
                <c:pt idx="3">
                  <c:v>-1.9449228500000002</c:v>
                </c:pt>
                <c:pt idx="4">
                  <c:v>-1.8840941099999999</c:v>
                </c:pt>
                <c:pt idx="5">
                  <c:v>-2.1233486799999999</c:v>
                </c:pt>
                <c:pt idx="6">
                  <c:v>-2.1488003</c:v>
                </c:pt>
                <c:pt idx="7">
                  <c:v>-2.3624776299999999</c:v>
                </c:pt>
                <c:pt idx="8">
                  <c:v>-2.4424010899999997</c:v>
                </c:pt>
                <c:pt idx="9">
                  <c:v>-2.5091544599999995</c:v>
                </c:pt>
                <c:pt idx="10">
                  <c:v>-5.7450000000000001</c:v>
                </c:pt>
                <c:pt idx="11" formatCode="0.00">
                  <c:v>-2.9020000000000001</c:v>
                </c:pt>
              </c:numCache>
            </c:numRef>
          </c:val>
        </c:ser>
        <c:ser>
          <c:idx val="11"/>
          <c:order val="11"/>
          <c:tx>
            <c:strRef>
              <c:f>Data!$A$17</c:f>
              <c:strCache>
                <c:ptCount val="1"/>
                <c:pt idx="0">
                  <c:v>Non-edible</c:v>
                </c:pt>
              </c:strCache>
            </c:strRef>
          </c:tx>
          <c:spPr>
            <a:solidFill>
              <a:srgbClr val="A479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Data!$B$17:$M$17</c:f>
              <c:numCache>
                <c:formatCode>#,##0.00</c:formatCode>
                <c:ptCount val="12"/>
                <c:pt idx="0">
                  <c:v>-7.8854862300000006</c:v>
                </c:pt>
                <c:pt idx="1">
                  <c:v>-8.2122287600000003</c:v>
                </c:pt>
                <c:pt idx="2">
                  <c:v>-8.6321113999999994</c:v>
                </c:pt>
                <c:pt idx="3">
                  <c:v>-8.6748303700000005</c:v>
                </c:pt>
                <c:pt idx="4">
                  <c:v>-7.7025853799999995</c:v>
                </c:pt>
                <c:pt idx="5">
                  <c:v>-8.9081445500000012</c:v>
                </c:pt>
                <c:pt idx="6">
                  <c:v>-10.573784949999999</c:v>
                </c:pt>
                <c:pt idx="7">
                  <c:v>-10.84889956</c:v>
                </c:pt>
                <c:pt idx="8">
                  <c:v>-11.244480240000001</c:v>
                </c:pt>
                <c:pt idx="9">
                  <c:v>-11.455320169999998</c:v>
                </c:pt>
                <c:pt idx="10">
                  <c:v>-7.452</c:v>
                </c:pt>
                <c:pt idx="11" formatCode="0.00">
                  <c:v>-8.6479999999999997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569088"/>
        <c:axId val="80571008"/>
      </c:barChart>
      <c:lineChart>
        <c:grouping val="standard"/>
        <c:varyColors val="0"/>
        <c:ser>
          <c:idx val="12"/>
          <c:order val="12"/>
          <c:tx>
            <c:strRef>
              <c:f>Data!$A$18</c:f>
              <c:strCache>
                <c:ptCount val="1"/>
                <c:pt idx="0">
                  <c:v>Balance</c:v>
                </c:pt>
              </c:strCache>
            </c:strRef>
          </c:tx>
          <c:spPr>
            <a:ln w="28575" cap="rnd" cmpd="sng" algn="ctr">
              <a:solidFill>
                <a:srgbClr val="FF0000"/>
              </a:solidFill>
              <a:prstDash val="solid"/>
              <a:round/>
            </a:ln>
          </c:spPr>
          <c:marker>
            <c:symbol val="circle"/>
            <c:size val="7"/>
            <c:spPr>
              <a:solidFill>
                <a:srgbClr val="0070C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</a:ln>
            </c:spPr>
          </c:marker>
          <c:cat>
            <c:numRef>
              <c:f>Data!$B$4:$M$4</c:f>
              <c:numCache>
                <c:formatCode>0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Data!$B$18:$M$18</c:f>
              <c:numCache>
                <c:formatCode>#,##0.00</c:formatCode>
                <c:ptCount val="12"/>
                <c:pt idx="0">
                  <c:v>-4.1881595399999929</c:v>
                </c:pt>
                <c:pt idx="1">
                  <c:v>-0.19671216999999888</c:v>
                </c:pt>
                <c:pt idx="2">
                  <c:v>-7.5380186699999907</c:v>
                </c:pt>
                <c:pt idx="3">
                  <c:v>-10.375736080000017</c:v>
                </c:pt>
                <c:pt idx="4">
                  <c:v>-5.6997712900000188</c:v>
                </c:pt>
                <c:pt idx="5">
                  <c:v>2.6476212999999991</c:v>
                </c:pt>
                <c:pt idx="6">
                  <c:v>2.9780426600000065</c:v>
                </c:pt>
                <c:pt idx="7">
                  <c:v>11.612166689999999</c:v>
                </c:pt>
                <c:pt idx="8">
                  <c:v>18.255137329999982</c:v>
                </c:pt>
                <c:pt idx="9">
                  <c:v>17.766423939999992</c:v>
                </c:pt>
                <c:pt idx="10">
                  <c:v>16.149000000000001</c:v>
                </c:pt>
                <c:pt idx="11" formatCode="0.00">
                  <c:v>18.792000000000002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569088"/>
        <c:axId val="80571008"/>
      </c:lineChart>
      <c:catAx>
        <c:axId val="80569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ysDash"/>
              <a:round/>
            </a:ln>
          </c:spPr>
        </c:majorGridlines>
        <c:numFmt formatCode="0" sourceLinked="1"/>
        <c:majorTickMark val="none"/>
        <c:minorTickMark val="none"/>
        <c:tickLblPos val="low"/>
        <c:spPr>
          <a:ln w="25400" cap="flat" cmpd="sng" algn="ctr">
            <a:solidFill>
              <a:sysClr val="windowText" lastClr="000000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71008"/>
        <c:crosses val="autoZero"/>
        <c:auto val="1"/>
        <c:lblAlgn val="ctr"/>
        <c:lblOffset val="100"/>
        <c:noMultiLvlLbl val="0"/>
      </c:catAx>
      <c:valAx>
        <c:axId val="80571008"/>
        <c:scaling>
          <c:orientation val="minMax"/>
        </c:scaling>
        <c:delete val="0"/>
        <c:axPos val="l"/>
        <c:majorGridlines/>
        <c:numFmt formatCode="#,##0_ ;[Red]\-#,##0\ 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6908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8.67249695191631E-2"/>
          <c:y val="0.85611141128203982"/>
          <c:w val="0.82654991100585196"/>
          <c:h val="8.6922347725871998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2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zh-CN"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401623408185099E-2"/>
          <c:y val="8.7204424782085094E-2"/>
          <c:w val="0.92962306794983995"/>
          <c:h val="0.7152738544261190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Agriculture</c:v>
                </c:pt>
              </c:strCache>
            </c:strRef>
          </c:tx>
          <c:spPr>
            <a:ln w="50800" cap="rnd" cmpd="sng" algn="ctr">
              <a:solidFill>
                <a:srgbClr val="1E4D13"/>
              </a:solidFill>
              <a:prstDash val="solid"/>
              <a:round/>
            </a:ln>
          </c:spPr>
          <c:marker>
            <c:symbol val="none"/>
          </c:marker>
          <c:trendline>
            <c:spPr>
              <a:ln w="50800" cap="rnd" cmpd="sng" algn="ctr">
                <a:solidFill>
                  <a:srgbClr val="266218"/>
                </a:solidFill>
                <a:prstDash val="sysDash"/>
                <a:round/>
              </a:ln>
            </c:spPr>
            <c:trendlineType val="poly"/>
            <c:order val="5"/>
            <c:dispRSqr val="0"/>
            <c:dispEq val="0"/>
          </c:trendline>
          <c:cat>
            <c:numRef>
              <c:f>Sheet1!$A$2:$A$59</c:f>
              <c:numCache>
                <c:formatCode>General</c:formatCode>
                <c:ptCount val="5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</c:numCache>
            </c:numRef>
          </c:cat>
          <c:val>
            <c:numRef>
              <c:f>Sheet1!$B$2:$B$59</c:f>
              <c:numCache>
                <c:formatCode>0.00</c:formatCode>
                <c:ptCount val="58"/>
                <c:pt idx="0">
                  <c:v>113.914501088458</c:v>
                </c:pt>
                <c:pt idx="1">
                  <c:v>112.34321760121701</c:v>
                </c:pt>
                <c:pt idx="2">
                  <c:v>108.799851467267</c:v>
                </c:pt>
                <c:pt idx="3">
                  <c:v>118.589314698069</c:v>
                </c:pt>
                <c:pt idx="4">
                  <c:v>117.01855665065401</c:v>
                </c:pt>
                <c:pt idx="5">
                  <c:v>113.365357649291</c:v>
                </c:pt>
                <c:pt idx="6">
                  <c:v>113.490164449297</c:v>
                </c:pt>
                <c:pt idx="7">
                  <c:v>112.03153505837599</c:v>
                </c:pt>
                <c:pt idx="8">
                  <c:v>108.768447832408</c:v>
                </c:pt>
                <c:pt idx="9">
                  <c:v>106.865069040696</c:v>
                </c:pt>
                <c:pt idx="10">
                  <c:v>106.95863729101799</c:v>
                </c:pt>
                <c:pt idx="11">
                  <c:v>101.62571839494601</c:v>
                </c:pt>
                <c:pt idx="12">
                  <c:v>98.742184890992405</c:v>
                </c:pt>
                <c:pt idx="13">
                  <c:v>139.519647895204</c:v>
                </c:pt>
                <c:pt idx="14">
                  <c:v>150.2460476258</c:v>
                </c:pt>
                <c:pt idx="15">
                  <c:v>109.164187278203</c:v>
                </c:pt>
                <c:pt idx="16">
                  <c:v>114.79022072081</c:v>
                </c:pt>
                <c:pt idx="17">
                  <c:v>123.863101887911</c:v>
                </c:pt>
                <c:pt idx="18">
                  <c:v>105.88312281915699</c:v>
                </c:pt>
                <c:pt idx="19">
                  <c:v>107.544343345691</c:v>
                </c:pt>
                <c:pt idx="20">
                  <c:v>106.09375234131301</c:v>
                </c:pt>
                <c:pt idx="21">
                  <c:v>95.146150401374996</c:v>
                </c:pt>
                <c:pt idx="22">
                  <c:v>83.675182251897297</c:v>
                </c:pt>
                <c:pt idx="23">
                  <c:v>93.196087873851198</c:v>
                </c:pt>
                <c:pt idx="24">
                  <c:v>99.738072923681898</c:v>
                </c:pt>
                <c:pt idx="25">
                  <c:v>84.632895204711204</c:v>
                </c:pt>
                <c:pt idx="26">
                  <c:v>70.204517773844202</c:v>
                </c:pt>
                <c:pt idx="27">
                  <c:v>66.341594925535702</c:v>
                </c:pt>
                <c:pt idx="28">
                  <c:v>71.4159663455046</c:v>
                </c:pt>
                <c:pt idx="29">
                  <c:v>72.586281941016196</c:v>
                </c:pt>
                <c:pt idx="30">
                  <c:v>66.947002954153902</c:v>
                </c:pt>
                <c:pt idx="31">
                  <c:v>66.698921395667796</c:v>
                </c:pt>
                <c:pt idx="32">
                  <c:v>64.790929464558701</c:v>
                </c:pt>
                <c:pt idx="33">
                  <c:v>66.803263030603304</c:v>
                </c:pt>
                <c:pt idx="34">
                  <c:v>76.895057134775797</c:v>
                </c:pt>
                <c:pt idx="35">
                  <c:v>73.204891574171896</c:v>
                </c:pt>
                <c:pt idx="36">
                  <c:v>76.205888826682397</c:v>
                </c:pt>
                <c:pt idx="37">
                  <c:v>77.141674342539801</c:v>
                </c:pt>
                <c:pt idx="38">
                  <c:v>70.207384979250506</c:v>
                </c:pt>
                <c:pt idx="39">
                  <c:v>62.948809902630501</c:v>
                </c:pt>
                <c:pt idx="40">
                  <c:v>61.451530483067003</c:v>
                </c:pt>
                <c:pt idx="41">
                  <c:v>61.293630417044803</c:v>
                </c:pt>
                <c:pt idx="42">
                  <c:v>66.559102267239794</c:v>
                </c:pt>
                <c:pt idx="43">
                  <c:v>68.398892308058507</c:v>
                </c:pt>
                <c:pt idx="44">
                  <c:v>70.664513692724299</c:v>
                </c:pt>
                <c:pt idx="45">
                  <c:v>70.168807261414401</c:v>
                </c:pt>
                <c:pt idx="46">
                  <c:v>75.6537602350067</c:v>
                </c:pt>
                <c:pt idx="47">
                  <c:v>85.005281480357198</c:v>
                </c:pt>
                <c:pt idx="48">
                  <c:v>99.415849860362897</c:v>
                </c:pt>
                <c:pt idx="49">
                  <c:v>92.587482822544104</c:v>
                </c:pt>
                <c:pt idx="50">
                  <c:v>100</c:v>
                </c:pt>
                <c:pt idx="51">
                  <c:v>111.59310587650801</c:v>
                </c:pt>
                <c:pt idx="52">
                  <c:v>106.41294154098</c:v>
                </c:pt>
                <c:pt idx="53">
                  <c:v>100.248529872809</c:v>
                </c:pt>
                <c:pt idx="54">
                  <c:v>97.023458494774204</c:v>
                </c:pt>
                <c:pt idx="55">
                  <c:v>84.514354538445104</c:v>
                </c:pt>
                <c:pt idx="56">
                  <c:v>82.766243655191403</c:v>
                </c:pt>
                <c:pt idx="57">
                  <c:v>88.485221281741644</c:v>
                </c:pt>
              </c:numCache>
            </c:numRef>
          </c:val>
          <c:smooth val="1"/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Fertilizers</c:v>
                </c:pt>
              </c:strCache>
            </c:strRef>
          </c:tx>
          <c:spPr>
            <a:ln w="50800" cap="rnd" cmpd="sng" algn="ctr">
              <a:solidFill>
                <a:srgbClr val="7030A0"/>
              </a:solidFill>
              <a:prstDash val="sysDash"/>
              <a:round/>
            </a:ln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</c:numCache>
            </c:numRef>
          </c:cat>
          <c:val>
            <c:numRef>
              <c:f>Sheet1!$C$2:$C$59</c:f>
              <c:numCache>
                <c:formatCode>0.00</c:formatCode>
                <c:ptCount val="58"/>
                <c:pt idx="0">
                  <c:v>65.666264550223502</c:v>
                </c:pt>
                <c:pt idx="1">
                  <c:v>64.588476295855102</c:v>
                </c:pt>
                <c:pt idx="2">
                  <c:v>62.085954583576303</c:v>
                </c:pt>
                <c:pt idx="3">
                  <c:v>63.535246347899196</c:v>
                </c:pt>
                <c:pt idx="4">
                  <c:v>77.616732778107306</c:v>
                </c:pt>
                <c:pt idx="5">
                  <c:v>81.044125275859002</c:v>
                </c:pt>
                <c:pt idx="6">
                  <c:v>71.324266409614097</c:v>
                </c:pt>
                <c:pt idx="7">
                  <c:v>61.2532040584314</c:v>
                </c:pt>
                <c:pt idx="8">
                  <c:v>49.457699492211198</c:v>
                </c:pt>
                <c:pt idx="9">
                  <c:v>40.844289112732802</c:v>
                </c:pt>
                <c:pt idx="10">
                  <c:v>36.373605424522097</c:v>
                </c:pt>
                <c:pt idx="11">
                  <c:v>33.8284738322564</c:v>
                </c:pt>
                <c:pt idx="12">
                  <c:v>43.662044765129302</c:v>
                </c:pt>
                <c:pt idx="13">
                  <c:v>62.759632779241997</c:v>
                </c:pt>
                <c:pt idx="14">
                  <c:v>184.12713262210701</c:v>
                </c:pt>
                <c:pt idx="15">
                  <c:v>118.881886493522</c:v>
                </c:pt>
                <c:pt idx="16">
                  <c:v>59.5118741600172</c:v>
                </c:pt>
                <c:pt idx="17">
                  <c:v>58.623579805116897</c:v>
                </c:pt>
                <c:pt idx="18">
                  <c:v>55.333338292759798</c:v>
                </c:pt>
                <c:pt idx="19">
                  <c:v>63.403047165614701</c:v>
                </c:pt>
                <c:pt idx="20">
                  <c:v>78.448600960699594</c:v>
                </c:pt>
                <c:pt idx="21">
                  <c:v>75.7072962887421</c:v>
                </c:pt>
                <c:pt idx="22">
                  <c:v>58.506034553424897</c:v>
                </c:pt>
                <c:pt idx="23">
                  <c:v>54.511601036593298</c:v>
                </c:pt>
                <c:pt idx="24">
                  <c:v>65.211580387546306</c:v>
                </c:pt>
                <c:pt idx="25">
                  <c:v>54.2094311241352</c:v>
                </c:pt>
                <c:pt idx="26">
                  <c:v>37.811263969018597</c:v>
                </c:pt>
                <c:pt idx="27">
                  <c:v>37.713469464135898</c:v>
                </c:pt>
                <c:pt idx="28">
                  <c:v>45.238653743524303</c:v>
                </c:pt>
                <c:pt idx="29">
                  <c:v>41.849034579276903</c:v>
                </c:pt>
                <c:pt idx="30">
                  <c:v>43.6244945485616</c:v>
                </c:pt>
                <c:pt idx="31">
                  <c:v>48.425793444554202</c:v>
                </c:pt>
                <c:pt idx="32">
                  <c:v>42.821126075454202</c:v>
                </c:pt>
                <c:pt idx="33">
                  <c:v>34.133761634591799</c:v>
                </c:pt>
                <c:pt idx="34">
                  <c:v>43.734541247532697</c:v>
                </c:pt>
                <c:pt idx="35">
                  <c:v>51.402516890074203</c:v>
                </c:pt>
                <c:pt idx="36">
                  <c:v>53.297791942783398</c:v>
                </c:pt>
                <c:pt idx="37">
                  <c:v>45.125403853120801</c:v>
                </c:pt>
                <c:pt idx="38">
                  <c:v>42.233740571364102</c:v>
                </c:pt>
                <c:pt idx="39">
                  <c:v>39.317406307659702</c:v>
                </c:pt>
                <c:pt idx="40">
                  <c:v>44.903545963134</c:v>
                </c:pt>
                <c:pt idx="41">
                  <c:v>44.060690925316301</c:v>
                </c:pt>
                <c:pt idx="42">
                  <c:v>44.231102643368502</c:v>
                </c:pt>
                <c:pt idx="43">
                  <c:v>50.805203751149598</c:v>
                </c:pt>
                <c:pt idx="44">
                  <c:v>57.457515789161597</c:v>
                </c:pt>
                <c:pt idx="45">
                  <c:v>66.312902087400204</c:v>
                </c:pt>
                <c:pt idx="46">
                  <c:v>66.744914603098806</c:v>
                </c:pt>
                <c:pt idx="47">
                  <c:v>89.514897228760802</c:v>
                </c:pt>
                <c:pt idx="48">
                  <c:v>196.84533832432001</c:v>
                </c:pt>
                <c:pt idx="49">
                  <c:v>109.127846184658</c:v>
                </c:pt>
                <c:pt idx="50">
                  <c:v>100</c:v>
                </c:pt>
                <c:pt idx="51">
                  <c:v>130.885428181718</c:v>
                </c:pt>
                <c:pt idx="52">
                  <c:v>127.889612631264</c:v>
                </c:pt>
                <c:pt idx="53">
                  <c:v>107.20464144990601</c:v>
                </c:pt>
                <c:pt idx="54">
                  <c:v>94.885667717218098</c:v>
                </c:pt>
                <c:pt idx="55">
                  <c:v>90.311310469800603</c:v>
                </c:pt>
                <c:pt idx="56">
                  <c:v>68.995522227166305</c:v>
                </c:pt>
                <c:pt idx="57">
                  <c:v>72.463681324694704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Energy</c:v>
                </c:pt>
              </c:strCache>
            </c:strRef>
          </c:tx>
          <c:spPr>
            <a:ln w="50800" cap="rnd" cmpd="sng" algn="ctr">
              <a:solidFill>
                <a:srgbClr val="C00000"/>
              </a:solidFill>
              <a:prstDash val="solid"/>
              <a:round/>
            </a:ln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</c:numCache>
            </c:numRef>
          </c:cat>
          <c:val>
            <c:numRef>
              <c:f>Sheet1!$D$2:$D$59</c:f>
              <c:numCache>
                <c:formatCode>0.00</c:formatCode>
                <c:ptCount val="58"/>
                <c:pt idx="0">
                  <c:v>11.1501758147351</c:v>
                </c:pt>
                <c:pt idx="1">
                  <c:v>10.6754491073712</c:v>
                </c:pt>
                <c:pt idx="2">
                  <c:v>10.2765802129124</c:v>
                </c:pt>
                <c:pt idx="3">
                  <c:v>10.323463166163</c:v>
                </c:pt>
                <c:pt idx="4">
                  <c:v>9.8258898648187003</c:v>
                </c:pt>
                <c:pt idx="5">
                  <c:v>9.7052995756424902</c:v>
                </c:pt>
                <c:pt idx="6">
                  <c:v>9.0853083135936501</c:v>
                </c:pt>
                <c:pt idx="7">
                  <c:v>8.93027221276426</c:v>
                </c:pt>
                <c:pt idx="8">
                  <c:v>8.9451350378277397</c:v>
                </c:pt>
                <c:pt idx="9">
                  <c:v>8.3054309076896509</c:v>
                </c:pt>
                <c:pt idx="10">
                  <c:v>9.1025213585986204</c:v>
                </c:pt>
                <c:pt idx="11">
                  <c:v>11.0973105181316</c:v>
                </c:pt>
                <c:pt idx="12">
                  <c:v>10.9838267647691</c:v>
                </c:pt>
                <c:pt idx="13">
                  <c:v>13.513983062905201</c:v>
                </c:pt>
                <c:pt idx="14">
                  <c:v>36.671052788075997</c:v>
                </c:pt>
                <c:pt idx="15">
                  <c:v>33.130179085776902</c:v>
                </c:pt>
                <c:pt idx="16">
                  <c:v>36.322337874808902</c:v>
                </c:pt>
                <c:pt idx="17">
                  <c:v>37.048427942247002</c:v>
                </c:pt>
                <c:pt idx="18">
                  <c:v>33.434988225937097</c:v>
                </c:pt>
                <c:pt idx="19">
                  <c:v>64.195115609327203</c:v>
                </c:pt>
                <c:pt idx="20">
                  <c:v>70.514664663519298</c:v>
                </c:pt>
                <c:pt idx="21">
                  <c:v>70.263236037919199</c:v>
                </c:pt>
                <c:pt idx="22">
                  <c:v>68.588539177327107</c:v>
                </c:pt>
                <c:pt idx="23">
                  <c:v>63.883938995688901</c:v>
                </c:pt>
                <c:pt idx="24">
                  <c:v>62.657713355343297</c:v>
                </c:pt>
                <c:pt idx="25">
                  <c:v>60.663513403148798</c:v>
                </c:pt>
                <c:pt idx="26">
                  <c:v>31.3444335336164</c:v>
                </c:pt>
                <c:pt idx="27">
                  <c:v>32.506869004891101</c:v>
                </c:pt>
                <c:pt idx="28">
                  <c:v>26.264131428879299</c:v>
                </c:pt>
                <c:pt idx="29">
                  <c:v>30.645846764704402</c:v>
                </c:pt>
                <c:pt idx="30">
                  <c:v>36.623943740372503</c:v>
                </c:pt>
                <c:pt idx="31">
                  <c:v>32.258220056387003</c:v>
                </c:pt>
                <c:pt idx="32">
                  <c:v>31.2263954850626</c:v>
                </c:pt>
                <c:pt idx="33">
                  <c:v>27.678438923524201</c:v>
                </c:pt>
                <c:pt idx="34">
                  <c:v>26.887600810147301</c:v>
                </c:pt>
                <c:pt idx="35">
                  <c:v>26.261924785721401</c:v>
                </c:pt>
                <c:pt idx="36">
                  <c:v>32.096553512291003</c:v>
                </c:pt>
                <c:pt idx="37">
                  <c:v>31.5377177966737</c:v>
                </c:pt>
                <c:pt idx="38">
                  <c:v>23.781358079748902</c:v>
                </c:pt>
                <c:pt idx="39">
                  <c:v>30.821270392359501</c:v>
                </c:pt>
                <c:pt idx="40">
                  <c:v>49.516806095367301</c:v>
                </c:pt>
                <c:pt idx="41">
                  <c:v>45.923349869098402</c:v>
                </c:pt>
                <c:pt idx="42">
                  <c:v>45.091603922970499</c:v>
                </c:pt>
                <c:pt idx="43">
                  <c:v>52.347799598459297</c:v>
                </c:pt>
                <c:pt idx="44">
                  <c:v>62.499189533404397</c:v>
                </c:pt>
                <c:pt idx="45">
                  <c:v>85.180180730017597</c:v>
                </c:pt>
                <c:pt idx="46">
                  <c:v>94.232870316464002</c:v>
                </c:pt>
                <c:pt idx="47">
                  <c:v>97.726409182701005</c:v>
                </c:pt>
                <c:pt idx="48">
                  <c:v>125.564825304621</c:v>
                </c:pt>
                <c:pt idx="49">
                  <c:v>82.662871078498895</c:v>
                </c:pt>
                <c:pt idx="50">
                  <c:v>100</c:v>
                </c:pt>
                <c:pt idx="51">
                  <c:v>118.125026612246</c:v>
                </c:pt>
                <c:pt idx="52">
                  <c:v>118.569490865983</c:v>
                </c:pt>
                <c:pt idx="53">
                  <c:v>120.13845570849099</c:v>
                </c:pt>
                <c:pt idx="54">
                  <c:v>111.733514644148</c:v>
                </c:pt>
                <c:pt idx="55">
                  <c:v>61.434915522788003</c:v>
                </c:pt>
                <c:pt idx="56">
                  <c:v>51.102769122225602</c:v>
                </c:pt>
                <c:pt idx="57">
                  <c:v>66.206798056734698</c:v>
                </c:pt>
              </c:numCache>
            </c:numRef>
          </c:val>
          <c:smooth val="1"/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Metals &amp; minerals</c:v>
                </c:pt>
              </c:strCache>
            </c:strRef>
          </c:tx>
          <c:spPr>
            <a:ln w="50800" cap="rnd" cmpd="sng" algn="ctr">
              <a:solidFill>
                <a:srgbClr val="0F5494"/>
              </a:solidFill>
              <a:prstDash val="solid"/>
              <a:round/>
            </a:ln>
          </c:spPr>
          <c:marker>
            <c:symbol val="none"/>
          </c:marker>
          <c:cat>
            <c:numRef>
              <c:f>Sheet1!$A$2:$A$59</c:f>
              <c:numCache>
                <c:formatCode>General</c:formatCode>
                <c:ptCount val="5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</c:numCache>
            </c:numRef>
          </c:cat>
          <c:val>
            <c:numRef>
              <c:f>Sheet1!$E$2:$E$59</c:f>
              <c:numCache>
                <c:formatCode>0.00</c:formatCode>
                <c:ptCount val="58"/>
                <c:pt idx="0">
                  <c:v>72.110889028233302</c:v>
                </c:pt>
                <c:pt idx="1">
                  <c:v>69.119733097493906</c:v>
                </c:pt>
                <c:pt idx="2">
                  <c:v>66.898295177951795</c:v>
                </c:pt>
                <c:pt idx="3">
                  <c:v>68.615678984699002</c:v>
                </c:pt>
                <c:pt idx="4">
                  <c:v>82.499594941964901</c:v>
                </c:pt>
                <c:pt idx="5">
                  <c:v>93.263708785876304</c:v>
                </c:pt>
                <c:pt idx="6">
                  <c:v>96.385448472638302</c:v>
                </c:pt>
                <c:pt idx="7">
                  <c:v>83.630596311560694</c:v>
                </c:pt>
                <c:pt idx="8">
                  <c:v>88.6984763783434</c:v>
                </c:pt>
                <c:pt idx="9">
                  <c:v>94.402455945391196</c:v>
                </c:pt>
                <c:pt idx="10">
                  <c:v>90.260348807415696</c:v>
                </c:pt>
                <c:pt idx="11">
                  <c:v>78.067878267324303</c:v>
                </c:pt>
                <c:pt idx="12">
                  <c:v>69.999562497780502</c:v>
                </c:pt>
                <c:pt idx="13">
                  <c:v>80.422020628393398</c:v>
                </c:pt>
                <c:pt idx="14">
                  <c:v>81.779962476098902</c:v>
                </c:pt>
                <c:pt idx="15">
                  <c:v>62.223835929102201</c:v>
                </c:pt>
                <c:pt idx="16">
                  <c:v>65.247930866892403</c:v>
                </c:pt>
                <c:pt idx="17">
                  <c:v>68.2990515234208</c:v>
                </c:pt>
                <c:pt idx="18">
                  <c:v>64.750281442034904</c:v>
                </c:pt>
                <c:pt idx="19">
                  <c:v>74.849191099701102</c:v>
                </c:pt>
                <c:pt idx="20">
                  <c:v>74.159090588377495</c:v>
                </c:pt>
                <c:pt idx="21">
                  <c:v>57.085022201056802</c:v>
                </c:pt>
                <c:pt idx="22">
                  <c:v>48.0331465230975</c:v>
                </c:pt>
                <c:pt idx="23">
                  <c:v>61.225772325050301</c:v>
                </c:pt>
                <c:pt idx="24">
                  <c:v>56.211182200326</c:v>
                </c:pt>
                <c:pt idx="25">
                  <c:v>51.222994395446101</c:v>
                </c:pt>
                <c:pt idx="26">
                  <c:v>44.798449226658903</c:v>
                </c:pt>
                <c:pt idx="27">
                  <c:v>53.735424521143401</c:v>
                </c:pt>
                <c:pt idx="28">
                  <c:v>81.980054103839805</c:v>
                </c:pt>
                <c:pt idx="29">
                  <c:v>74.243047548527798</c:v>
                </c:pt>
                <c:pt idx="30">
                  <c:v>61.323273955221602</c:v>
                </c:pt>
                <c:pt idx="31">
                  <c:v>51.273611390982801</c:v>
                </c:pt>
                <c:pt idx="32">
                  <c:v>48.798334072429498</c:v>
                </c:pt>
                <c:pt idx="33">
                  <c:v>40.522220842027302</c:v>
                </c:pt>
                <c:pt idx="34">
                  <c:v>51.729109862424401</c:v>
                </c:pt>
                <c:pt idx="35">
                  <c:v>58.046487998722803</c:v>
                </c:pt>
                <c:pt idx="36">
                  <c:v>49.446953848256697</c:v>
                </c:pt>
                <c:pt idx="37">
                  <c:v>53.634233928006303</c:v>
                </c:pt>
                <c:pt idx="38">
                  <c:v>44.630459810039802</c:v>
                </c:pt>
                <c:pt idx="39">
                  <c:v>45.8158195730256</c:v>
                </c:pt>
                <c:pt idx="40">
                  <c:v>53.485009488576601</c:v>
                </c:pt>
                <c:pt idx="41">
                  <c:v>49.087844120615003</c:v>
                </c:pt>
                <c:pt idx="42">
                  <c:v>47.7042645274771</c:v>
                </c:pt>
                <c:pt idx="43">
                  <c:v>50.619014948207997</c:v>
                </c:pt>
                <c:pt idx="44">
                  <c:v>64.329817628291906</c:v>
                </c:pt>
                <c:pt idx="45">
                  <c:v>72.649134131234405</c:v>
                </c:pt>
                <c:pt idx="46">
                  <c:v>113.69542366448201</c:v>
                </c:pt>
                <c:pt idx="47">
                  <c:v>119.102044432995</c:v>
                </c:pt>
                <c:pt idx="48">
                  <c:v>98.339366362959396</c:v>
                </c:pt>
                <c:pt idx="49">
                  <c:v>74.199868068854101</c:v>
                </c:pt>
                <c:pt idx="50">
                  <c:v>100</c:v>
                </c:pt>
                <c:pt idx="51">
                  <c:v>103.853383333541</c:v>
                </c:pt>
                <c:pt idx="52">
                  <c:v>91.077877685764307</c:v>
                </c:pt>
                <c:pt idx="53">
                  <c:v>85.185272160315606</c:v>
                </c:pt>
                <c:pt idx="54">
                  <c:v>84.105678014461702</c:v>
                </c:pt>
                <c:pt idx="55">
                  <c:v>69.660607099533195</c:v>
                </c:pt>
                <c:pt idx="56">
                  <c:v>63.449473023436397</c:v>
                </c:pt>
                <c:pt idx="57">
                  <c:v>77.082648974362044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568128"/>
        <c:axId val="81569664"/>
      </c:lineChart>
      <c:catAx>
        <c:axId val="8156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n-US"/>
          </a:p>
        </c:txPr>
        <c:crossAx val="81569664"/>
        <c:crosses val="autoZero"/>
        <c:auto val="1"/>
        <c:lblAlgn val="ctr"/>
        <c:lblOffset val="100"/>
        <c:noMultiLvlLbl val="0"/>
      </c:catAx>
      <c:valAx>
        <c:axId val="81569664"/>
        <c:scaling>
          <c:orientation val="minMax"/>
          <c:max val="200"/>
          <c:min val="0"/>
        </c:scaling>
        <c:delete val="0"/>
        <c:axPos val="l"/>
        <c:majorGridlines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1800" b="1" i="0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en-GB" sz="1800" b="1" dirty="0" smtClean="0"/>
                  <a:t>(2010 = 100)</a:t>
                </a:r>
                <a:endParaRPr lang="en-GB" sz="1800" b="1" dirty="0"/>
              </a:p>
            </c:rich>
          </c:tx>
          <c:layout>
            <c:manualLayout>
              <c:xMode val="edge"/>
              <c:yMode val="edge"/>
              <c:x val="5.2469135802469098E-2"/>
              <c:y val="2.0912897431993999E-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n-US"/>
          </a:p>
        </c:txPr>
        <c:crossAx val="81568128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egendEntry>
        <c:idx val="4"/>
        <c:delete val="1"/>
      </c:legendEntry>
      <c:layout>
        <c:manualLayout>
          <c:xMode val="edge"/>
          <c:yMode val="edge"/>
          <c:x val="0.25276793525809299"/>
          <c:y val="0.932561313470746"/>
          <c:w val="0.65609434237386999"/>
          <c:h val="6.7438765145212576E-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2000" b="1" i="0" u="none" strike="noStrike" kern="1200" baseline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zh-CN"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000" b="0" i="1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r>
              <a:rPr lang="en-GB" sz="2000" dirty="0" smtClean="0"/>
              <a:t>Natural catastrophes worldwide - number of events</a:t>
            </a:r>
            <a:endParaRPr lang="en-GB" sz="2000" dirty="0"/>
          </a:p>
        </c:rich>
      </c:tx>
      <c:layout>
        <c:manualLayout>
          <c:xMode val="edge"/>
          <c:yMode val="edge"/>
          <c:x val="3.9504227337738271E-2"/>
          <c:y val="8.5135802778108609E-3"/>
        </c:manualLayout>
      </c:layout>
      <c:overlay val="0"/>
      <c:spPr>
        <a:noFill/>
        <a:ln w="2668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6024844720496899E-2"/>
          <c:y val="6.2780269058296007E-2"/>
          <c:w val="0.94782608695652204"/>
          <c:h val="0.634981251129837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Meteorological events</c:v>
                </c:pt>
              </c:strCache>
            </c:strRef>
          </c:tx>
          <c:spPr>
            <a:solidFill>
              <a:srgbClr val="336600"/>
            </a:solidFill>
            <a:ln w="12700">
              <a:solidFill>
                <a:srgbClr val="336600"/>
              </a:solidFill>
              <a:prstDash val="solid"/>
            </a:ln>
          </c:spPr>
          <c:invertIfNegative val="0"/>
          <c:cat>
            <c:numRef>
              <c:f>Sheet1!$B$1:$AL$1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Sheet1!$B$2:$AL$2</c:f>
              <c:numCache>
                <c:formatCode>General</c:formatCode>
                <c:ptCount val="37"/>
                <c:pt idx="0">
                  <c:v>133</c:v>
                </c:pt>
                <c:pt idx="1">
                  <c:v>120</c:v>
                </c:pt>
                <c:pt idx="2">
                  <c:v>124</c:v>
                </c:pt>
                <c:pt idx="3">
                  <c:v>121</c:v>
                </c:pt>
                <c:pt idx="4">
                  <c:v>102</c:v>
                </c:pt>
                <c:pt idx="5">
                  <c:v>130</c:v>
                </c:pt>
                <c:pt idx="6">
                  <c:v>113</c:v>
                </c:pt>
                <c:pt idx="7">
                  <c:v>157</c:v>
                </c:pt>
                <c:pt idx="8">
                  <c:v>143</c:v>
                </c:pt>
                <c:pt idx="9">
                  <c:v>145</c:v>
                </c:pt>
                <c:pt idx="10">
                  <c:v>148</c:v>
                </c:pt>
                <c:pt idx="11">
                  <c:v>152</c:v>
                </c:pt>
                <c:pt idx="12">
                  <c:v>166</c:v>
                </c:pt>
                <c:pt idx="13">
                  <c:v>195</c:v>
                </c:pt>
                <c:pt idx="14">
                  <c:v>172</c:v>
                </c:pt>
                <c:pt idx="15">
                  <c:v>162</c:v>
                </c:pt>
                <c:pt idx="16">
                  <c:v>189</c:v>
                </c:pt>
                <c:pt idx="17">
                  <c:v>147</c:v>
                </c:pt>
                <c:pt idx="18">
                  <c:v>182</c:v>
                </c:pt>
                <c:pt idx="19">
                  <c:v>160</c:v>
                </c:pt>
                <c:pt idx="20">
                  <c:v>191</c:v>
                </c:pt>
                <c:pt idx="21">
                  <c:v>170</c:v>
                </c:pt>
                <c:pt idx="22">
                  <c:v>172</c:v>
                </c:pt>
                <c:pt idx="23">
                  <c:v>178</c:v>
                </c:pt>
                <c:pt idx="24">
                  <c:v>174</c:v>
                </c:pt>
                <c:pt idx="25">
                  <c:v>183</c:v>
                </c:pt>
                <c:pt idx="26">
                  <c:v>197</c:v>
                </c:pt>
                <c:pt idx="27">
                  <c:v>252</c:v>
                </c:pt>
                <c:pt idx="28">
                  <c:v>164</c:v>
                </c:pt>
                <c:pt idx="29">
                  <c:v>202</c:v>
                </c:pt>
                <c:pt idx="30">
                  <c:v>190</c:v>
                </c:pt>
                <c:pt idx="31">
                  <c:v>181</c:v>
                </c:pt>
                <c:pt idx="32">
                  <c:v>253</c:v>
                </c:pt>
                <c:pt idx="33">
                  <c:v>228</c:v>
                </c:pt>
                <c:pt idx="34">
                  <c:v>260</c:v>
                </c:pt>
                <c:pt idx="35">
                  <c:v>286</c:v>
                </c:pt>
                <c:pt idx="36">
                  <c:v>249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Hydrological events</c:v>
                </c:pt>
              </c:strCache>
            </c:strRef>
          </c:tx>
          <c:spPr>
            <a:solidFill>
              <a:srgbClr val="0070C0"/>
            </a:solidFill>
            <a:ln w="12700">
              <a:solidFill>
                <a:srgbClr val="0070C0"/>
              </a:solidFill>
              <a:prstDash val="solid"/>
            </a:ln>
          </c:spPr>
          <c:invertIfNegative val="0"/>
          <c:dPt>
            <c:idx val="33"/>
            <c:invertIfNegative val="0"/>
            <c:bubble3D val="0"/>
          </c:dPt>
          <c:dPt>
            <c:idx val="34"/>
            <c:invertIfNegative val="0"/>
            <c:bubble3D val="0"/>
          </c:dPt>
          <c:dPt>
            <c:idx val="35"/>
            <c:invertIfNegative val="0"/>
            <c:bubble3D val="0"/>
          </c:dPt>
          <c:dPt>
            <c:idx val="36"/>
            <c:invertIfNegative val="0"/>
            <c:bubble3D val="0"/>
          </c:dPt>
          <c:dPt>
            <c:idx val="37"/>
            <c:invertIfNegative val="0"/>
            <c:bubble3D val="0"/>
          </c:dPt>
          <c:dPt>
            <c:idx val="38"/>
            <c:invertIfNegative val="0"/>
            <c:bubble3D val="0"/>
          </c:dPt>
          <c:dPt>
            <c:idx val="39"/>
            <c:invertIfNegative val="0"/>
            <c:bubble3D val="0"/>
          </c:dPt>
          <c:dPt>
            <c:idx val="40"/>
            <c:invertIfNegative val="0"/>
            <c:bubble3D val="0"/>
          </c:dPt>
          <c:cat>
            <c:numRef>
              <c:f>Sheet1!$B$1:$AL$1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Sheet1!$B$3:$AL$3</c:f>
              <c:numCache>
                <c:formatCode>General</c:formatCode>
                <c:ptCount val="37"/>
                <c:pt idx="0">
                  <c:v>58</c:v>
                </c:pt>
                <c:pt idx="1">
                  <c:v>92</c:v>
                </c:pt>
                <c:pt idx="2">
                  <c:v>89</c:v>
                </c:pt>
                <c:pt idx="3">
                  <c:v>92</c:v>
                </c:pt>
                <c:pt idx="4">
                  <c:v>73</c:v>
                </c:pt>
                <c:pt idx="5">
                  <c:v>96</c:v>
                </c:pt>
                <c:pt idx="6">
                  <c:v>94</c:v>
                </c:pt>
                <c:pt idx="7">
                  <c:v>144</c:v>
                </c:pt>
                <c:pt idx="8">
                  <c:v>129</c:v>
                </c:pt>
                <c:pt idx="9">
                  <c:v>102</c:v>
                </c:pt>
                <c:pt idx="10">
                  <c:v>117</c:v>
                </c:pt>
                <c:pt idx="11">
                  <c:v>116</c:v>
                </c:pt>
                <c:pt idx="12">
                  <c:v>135</c:v>
                </c:pt>
                <c:pt idx="13">
                  <c:v>209</c:v>
                </c:pt>
                <c:pt idx="14">
                  <c:v>178</c:v>
                </c:pt>
                <c:pt idx="15">
                  <c:v>202</c:v>
                </c:pt>
                <c:pt idx="16">
                  <c:v>175</c:v>
                </c:pt>
                <c:pt idx="17">
                  <c:v>146</c:v>
                </c:pt>
                <c:pt idx="18">
                  <c:v>166</c:v>
                </c:pt>
                <c:pt idx="19">
                  <c:v>184</c:v>
                </c:pt>
                <c:pt idx="20">
                  <c:v>211</c:v>
                </c:pt>
                <c:pt idx="21">
                  <c:v>180</c:v>
                </c:pt>
                <c:pt idx="22">
                  <c:v>177</c:v>
                </c:pt>
                <c:pt idx="23">
                  <c:v>174</c:v>
                </c:pt>
                <c:pt idx="24">
                  <c:v>127</c:v>
                </c:pt>
                <c:pt idx="25">
                  <c:v>179</c:v>
                </c:pt>
                <c:pt idx="26">
                  <c:v>246</c:v>
                </c:pt>
                <c:pt idx="27">
                  <c:v>241</c:v>
                </c:pt>
                <c:pt idx="28">
                  <c:v>220</c:v>
                </c:pt>
                <c:pt idx="29">
                  <c:v>227</c:v>
                </c:pt>
                <c:pt idx="30">
                  <c:v>281</c:v>
                </c:pt>
                <c:pt idx="31">
                  <c:v>236</c:v>
                </c:pt>
                <c:pt idx="32">
                  <c:v>263</c:v>
                </c:pt>
                <c:pt idx="33">
                  <c:v>225</c:v>
                </c:pt>
                <c:pt idx="34">
                  <c:v>281</c:v>
                </c:pt>
                <c:pt idx="35">
                  <c:v>313</c:v>
                </c:pt>
                <c:pt idx="36">
                  <c:v>384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Climatological events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FFC000"/>
              </a:solidFill>
              <a:prstDash val="solid"/>
            </a:ln>
          </c:spPr>
          <c:invertIfNegative val="0"/>
          <c:cat>
            <c:numRef>
              <c:f>Sheet1!$B$1:$AL$1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Sheet1!$B$4:$AL$4</c:f>
              <c:numCache>
                <c:formatCode>General</c:formatCode>
                <c:ptCount val="37"/>
                <c:pt idx="0">
                  <c:v>27</c:v>
                </c:pt>
                <c:pt idx="1">
                  <c:v>22</c:v>
                </c:pt>
                <c:pt idx="2">
                  <c:v>24</c:v>
                </c:pt>
                <c:pt idx="3">
                  <c:v>38</c:v>
                </c:pt>
                <c:pt idx="4">
                  <c:v>16</c:v>
                </c:pt>
                <c:pt idx="5">
                  <c:v>26</c:v>
                </c:pt>
                <c:pt idx="6">
                  <c:v>26</c:v>
                </c:pt>
                <c:pt idx="7">
                  <c:v>49</c:v>
                </c:pt>
                <c:pt idx="8">
                  <c:v>49</c:v>
                </c:pt>
                <c:pt idx="9">
                  <c:v>49</c:v>
                </c:pt>
                <c:pt idx="10">
                  <c:v>69</c:v>
                </c:pt>
                <c:pt idx="11">
                  <c:v>46</c:v>
                </c:pt>
                <c:pt idx="12">
                  <c:v>70</c:v>
                </c:pt>
                <c:pt idx="13">
                  <c:v>50</c:v>
                </c:pt>
                <c:pt idx="14">
                  <c:v>70</c:v>
                </c:pt>
                <c:pt idx="15">
                  <c:v>59</c:v>
                </c:pt>
                <c:pt idx="16">
                  <c:v>53</c:v>
                </c:pt>
                <c:pt idx="17">
                  <c:v>66</c:v>
                </c:pt>
                <c:pt idx="18">
                  <c:v>75</c:v>
                </c:pt>
                <c:pt idx="19">
                  <c:v>59</c:v>
                </c:pt>
                <c:pt idx="20">
                  <c:v>72</c:v>
                </c:pt>
                <c:pt idx="21">
                  <c:v>62</c:v>
                </c:pt>
                <c:pt idx="22">
                  <c:v>46</c:v>
                </c:pt>
                <c:pt idx="23">
                  <c:v>34</c:v>
                </c:pt>
                <c:pt idx="24">
                  <c:v>33</c:v>
                </c:pt>
                <c:pt idx="25">
                  <c:v>45</c:v>
                </c:pt>
                <c:pt idx="26">
                  <c:v>68</c:v>
                </c:pt>
                <c:pt idx="27">
                  <c:v>63</c:v>
                </c:pt>
                <c:pt idx="28">
                  <c:v>52</c:v>
                </c:pt>
                <c:pt idx="29">
                  <c:v>62</c:v>
                </c:pt>
                <c:pt idx="30">
                  <c:v>44</c:v>
                </c:pt>
                <c:pt idx="31">
                  <c:v>62</c:v>
                </c:pt>
                <c:pt idx="32">
                  <c:v>83</c:v>
                </c:pt>
                <c:pt idx="33">
                  <c:v>67</c:v>
                </c:pt>
                <c:pt idx="34">
                  <c:v>74</c:v>
                </c:pt>
                <c:pt idx="35">
                  <c:v>90</c:v>
                </c:pt>
                <c:pt idx="36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381632"/>
        <c:axId val="81391616"/>
      </c:barChart>
      <c:catAx>
        <c:axId val="8138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3341" cap="flat" cmpd="sng" algn="ctr">
            <a:solidFill>
              <a:srgbClr val="333333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  <c:crossAx val="81391616"/>
        <c:crossesAt val="0"/>
        <c:auto val="1"/>
        <c:lblAlgn val="ctr"/>
        <c:lblOffset val="100"/>
        <c:tickLblSkip val="1"/>
        <c:noMultiLvlLbl val="0"/>
      </c:catAx>
      <c:valAx>
        <c:axId val="81391616"/>
        <c:scaling>
          <c:orientation val="minMax"/>
        </c:scaling>
        <c:delete val="0"/>
        <c:axPos val="l"/>
        <c:majorGridlines>
          <c:spPr>
            <a:ln w="13341" cap="flat" cmpd="sng" algn="ctr">
              <a:solidFill>
                <a:srgbClr val="333333"/>
              </a:solidFill>
              <a:prstDash val="solid"/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13341" cap="flat" cmpd="sng" algn="ctr">
            <a:solidFill>
              <a:srgbClr val="333333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  <c:crossAx val="81381632"/>
        <c:crosses val="autoZero"/>
        <c:crossBetween val="between"/>
      </c:valAx>
      <c:spPr>
        <a:noFill/>
        <a:ln w="15875"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"/>
          <c:y val="0.80129915513850813"/>
          <c:w val="0.99752108711786902"/>
          <c:h val="6.4447579249477624E-2"/>
        </c:manualLayout>
      </c:layout>
      <c:overlay val="0"/>
      <c:spPr>
        <a:noFill/>
        <a:ln w="26681">
          <a:noFill/>
        </a:ln>
      </c:spPr>
      <c:txPr>
        <a:bodyPr rot="0" spcFirstLastPara="0" vertOverflow="ellipsis" vert="horz" wrap="square" anchor="ctr" anchorCtr="1"/>
        <a:lstStyle/>
        <a:p>
          <a:pPr>
            <a:defRPr lang="zh-CN" sz="2000" b="0" i="0" u="none" strike="noStrike" kern="1200" baseline="0">
              <a:solidFill>
                <a:schemeClr val="tx1"/>
              </a:solidFill>
              <a:latin typeface="Verdana" panose="020B0604030504040204"/>
              <a:ea typeface="Verdana" panose="020B0604030504040204"/>
              <a:cs typeface="Verdana" panose="020B0604030504040204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 sz="1890" b="1" i="0" u="none" strike="noStrike" baseline="0">
          <a:solidFill>
            <a:schemeClr val="tx1"/>
          </a:solidFill>
          <a:latin typeface="Times New Roman" panose="02020603050405020304"/>
          <a:ea typeface="Times New Roman" panose="02020603050405020304"/>
          <a:cs typeface="Times New Roman" panose="02020603050405020304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000" b="1" i="1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r>
              <a:rPr lang="en-GB" sz="2000" b="1" dirty="0"/>
              <a:t> </a:t>
            </a:r>
            <a:r>
              <a:rPr lang="en-GB" sz="2000" b="1" dirty="0" smtClean="0"/>
              <a:t>billion EUR </a:t>
            </a:r>
            <a:endParaRPr lang="en-GB" sz="2000" b="1" dirty="0"/>
          </a:p>
        </c:rich>
      </c:tx>
      <c:layout>
        <c:manualLayout>
          <c:xMode val="edge"/>
          <c:yMode val="edge"/>
          <c:x val="3.3208732941285998E-2"/>
          <c:y val="0"/>
        </c:manualLayout>
      </c:layout>
      <c:overlay val="0"/>
      <c:spPr>
        <a:noFill/>
        <a:ln w="2668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6024844720496899E-2"/>
          <c:y val="6.2780269058296007E-2"/>
          <c:w val="0.94782608695652204"/>
          <c:h val="0.634981251129837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Export subsidies</c:v>
                </c:pt>
              </c:strCache>
            </c:strRef>
          </c:tx>
          <c:spPr>
            <a:solidFill>
              <a:srgbClr val="FF0000"/>
            </a:solidFill>
            <a:ln w="13341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Sheet1!$B$2:$AP$2</c:f>
              <c:numCache>
                <c:formatCode>General</c:formatCode>
                <c:ptCount val="41"/>
                <c:pt idx="0">
                  <c:v>5.7</c:v>
                </c:pt>
                <c:pt idx="1">
                  <c:v>5.21</c:v>
                </c:pt>
                <c:pt idx="2">
                  <c:v>5.05</c:v>
                </c:pt>
                <c:pt idx="3">
                  <c:v>5.56</c:v>
                </c:pt>
                <c:pt idx="4">
                  <c:v>6.62</c:v>
                </c:pt>
                <c:pt idx="5">
                  <c:v>6.72</c:v>
                </c:pt>
                <c:pt idx="6">
                  <c:v>7.41</c:v>
                </c:pt>
                <c:pt idx="7">
                  <c:v>9.3800000000000008</c:v>
                </c:pt>
                <c:pt idx="8">
                  <c:v>9.93</c:v>
                </c:pt>
                <c:pt idx="9">
                  <c:v>9.7100000000000009</c:v>
                </c:pt>
                <c:pt idx="10">
                  <c:v>7.72</c:v>
                </c:pt>
                <c:pt idx="11">
                  <c:v>10.08</c:v>
                </c:pt>
                <c:pt idx="12">
                  <c:v>9.4700000000000006</c:v>
                </c:pt>
                <c:pt idx="13">
                  <c:v>10.16</c:v>
                </c:pt>
                <c:pt idx="14">
                  <c:v>8.16</c:v>
                </c:pt>
                <c:pt idx="15">
                  <c:v>7.8</c:v>
                </c:pt>
                <c:pt idx="16">
                  <c:v>5.7</c:v>
                </c:pt>
                <c:pt idx="17">
                  <c:v>5.88</c:v>
                </c:pt>
                <c:pt idx="18">
                  <c:v>4.82</c:v>
                </c:pt>
                <c:pt idx="19">
                  <c:v>5.6</c:v>
                </c:pt>
                <c:pt idx="20">
                  <c:v>5.65</c:v>
                </c:pt>
                <c:pt idx="21">
                  <c:v>3.41</c:v>
                </c:pt>
                <c:pt idx="22">
                  <c:v>3.45</c:v>
                </c:pt>
                <c:pt idx="23">
                  <c:v>3.73</c:v>
                </c:pt>
                <c:pt idx="24">
                  <c:v>3.38</c:v>
                </c:pt>
                <c:pt idx="25">
                  <c:v>3.05</c:v>
                </c:pt>
                <c:pt idx="26">
                  <c:v>2.4900000000000002</c:v>
                </c:pt>
                <c:pt idx="27">
                  <c:v>1.44</c:v>
                </c:pt>
                <c:pt idx="28">
                  <c:v>0.92</c:v>
                </c:pt>
                <c:pt idx="29">
                  <c:v>0.65</c:v>
                </c:pt>
                <c:pt idx="30">
                  <c:v>0.39</c:v>
                </c:pt>
                <c:pt idx="31">
                  <c:v>0.18</c:v>
                </c:pt>
                <c:pt idx="32">
                  <c:v>0.146669682</c:v>
                </c:pt>
                <c:pt idx="33">
                  <c:v>9.7100000000000006E-2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Other market measures</c:v>
                </c:pt>
              </c:strCache>
            </c:strRef>
          </c:tx>
          <c:spPr>
            <a:solidFill>
              <a:srgbClr val="D78C05"/>
            </a:solidFill>
            <a:ln w="13341">
              <a:solidFill>
                <a:srgbClr val="000080"/>
              </a:solidFill>
              <a:prstDash val="solid"/>
            </a:ln>
          </c:spPr>
          <c:invertIfNegative val="0"/>
          <c:dPt>
            <c:idx val="33"/>
            <c:invertIfNegative val="0"/>
            <c:bubble3D val="0"/>
          </c:dPt>
          <c:dPt>
            <c:idx val="34"/>
            <c:invertIfNegative val="0"/>
            <c:bubble3D val="0"/>
          </c:dPt>
          <c:dPt>
            <c:idx val="35"/>
            <c:invertIfNegative val="0"/>
            <c:bubble3D val="0"/>
          </c:dPt>
          <c:dPt>
            <c:idx val="36"/>
            <c:invertIfNegative val="0"/>
            <c:bubble3D val="0"/>
          </c:dPt>
          <c:dPt>
            <c:idx val="37"/>
            <c:invertIfNegative val="0"/>
            <c:bubble3D val="0"/>
          </c:dPt>
          <c:dPt>
            <c:idx val="38"/>
            <c:invertIfNegative val="0"/>
            <c:bubble3D val="0"/>
          </c:dPt>
          <c:dPt>
            <c:idx val="39"/>
            <c:invertIfNegative val="0"/>
            <c:bubble3D val="0"/>
          </c:dPt>
          <c:dPt>
            <c:idx val="40"/>
            <c:invertIfNegative val="0"/>
            <c:bubble3D val="0"/>
          </c:dPt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Sheet1!$B$3:$AP$3</c:f>
              <c:numCache>
                <c:formatCode>General</c:formatCode>
                <c:ptCount val="41"/>
                <c:pt idx="0">
                  <c:v>5.62</c:v>
                </c:pt>
                <c:pt idx="1">
                  <c:v>5.93</c:v>
                </c:pt>
                <c:pt idx="2">
                  <c:v>7.35</c:v>
                </c:pt>
                <c:pt idx="3">
                  <c:v>10.23</c:v>
                </c:pt>
                <c:pt idx="4">
                  <c:v>11.71</c:v>
                </c:pt>
                <c:pt idx="5">
                  <c:v>13.01</c:v>
                </c:pt>
                <c:pt idx="6">
                  <c:v>14.71</c:v>
                </c:pt>
                <c:pt idx="7">
                  <c:v>13.58</c:v>
                </c:pt>
                <c:pt idx="8">
                  <c:v>16.47</c:v>
                </c:pt>
                <c:pt idx="9">
                  <c:v>14.69</c:v>
                </c:pt>
                <c:pt idx="10">
                  <c:v>17.350000000000001</c:v>
                </c:pt>
                <c:pt idx="11">
                  <c:v>21.48</c:v>
                </c:pt>
                <c:pt idx="12">
                  <c:v>15.91</c:v>
                </c:pt>
                <c:pt idx="13">
                  <c:v>13.58</c:v>
                </c:pt>
                <c:pt idx="14">
                  <c:v>7.59</c:v>
                </c:pt>
                <c:pt idx="15">
                  <c:v>5.37</c:v>
                </c:pt>
                <c:pt idx="16">
                  <c:v>6.58</c:v>
                </c:pt>
                <c:pt idx="17">
                  <c:v>7.07</c:v>
                </c:pt>
                <c:pt idx="18">
                  <c:v>6.45</c:v>
                </c:pt>
                <c:pt idx="19">
                  <c:v>5.45</c:v>
                </c:pt>
                <c:pt idx="20">
                  <c:v>5.14</c:v>
                </c:pt>
                <c:pt idx="21">
                  <c:v>6.28</c:v>
                </c:pt>
                <c:pt idx="22">
                  <c:v>6.51</c:v>
                </c:pt>
                <c:pt idx="23">
                  <c:v>6.33</c:v>
                </c:pt>
                <c:pt idx="24">
                  <c:v>5.07</c:v>
                </c:pt>
                <c:pt idx="25">
                  <c:v>5.33</c:v>
                </c:pt>
                <c:pt idx="26">
                  <c:v>5.57</c:v>
                </c:pt>
                <c:pt idx="27">
                  <c:v>3.42</c:v>
                </c:pt>
                <c:pt idx="28">
                  <c:v>3.23</c:v>
                </c:pt>
                <c:pt idx="29">
                  <c:v>3.34</c:v>
                </c:pt>
                <c:pt idx="30">
                  <c:v>3.6</c:v>
                </c:pt>
                <c:pt idx="31">
                  <c:v>3.16</c:v>
                </c:pt>
                <c:pt idx="32">
                  <c:v>3.2593303179999999</c:v>
                </c:pt>
                <c:pt idx="33">
                  <c:v>3.13</c:v>
                </c:pt>
                <c:pt idx="34">
                  <c:v>2.4700000000000002</c:v>
                </c:pt>
                <c:pt idx="35">
                  <c:v>2.92</c:v>
                </c:pt>
                <c:pt idx="36">
                  <c:v>2.7</c:v>
                </c:pt>
                <c:pt idx="37">
                  <c:v>2.73</c:v>
                </c:pt>
                <c:pt idx="38">
                  <c:v>2.75</c:v>
                </c:pt>
                <c:pt idx="39">
                  <c:v>2.74</c:v>
                </c:pt>
                <c:pt idx="40">
                  <c:v>2.73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Coupled support</c:v>
                </c:pt>
              </c:strCache>
            </c:strRef>
          </c:tx>
          <c:spPr>
            <a:solidFill>
              <a:srgbClr val="000080"/>
            </a:solidFill>
            <a:ln w="13341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Sheet1!$B$4:$AP$4</c:f>
              <c:numCache>
                <c:formatCode>General</c:formatCode>
                <c:ptCount val="41"/>
                <c:pt idx="12">
                  <c:v>5.9</c:v>
                </c:pt>
                <c:pt idx="13">
                  <c:v>10.32</c:v>
                </c:pt>
                <c:pt idx="14">
                  <c:v>17.149999999999999</c:v>
                </c:pt>
                <c:pt idx="15">
                  <c:v>20.46</c:v>
                </c:pt>
                <c:pt idx="16">
                  <c:v>24.96</c:v>
                </c:pt>
                <c:pt idx="17">
                  <c:v>25.65</c:v>
                </c:pt>
                <c:pt idx="18">
                  <c:v>25.63</c:v>
                </c:pt>
                <c:pt idx="19">
                  <c:v>25.91</c:v>
                </c:pt>
                <c:pt idx="20">
                  <c:v>25.5</c:v>
                </c:pt>
                <c:pt idx="21">
                  <c:v>28.03</c:v>
                </c:pt>
                <c:pt idx="22">
                  <c:v>28.84</c:v>
                </c:pt>
                <c:pt idx="23">
                  <c:v>29.7</c:v>
                </c:pt>
                <c:pt idx="24">
                  <c:v>29.83</c:v>
                </c:pt>
                <c:pt idx="25">
                  <c:v>32.25</c:v>
                </c:pt>
                <c:pt idx="26">
                  <c:v>18.100000000000001</c:v>
                </c:pt>
                <c:pt idx="27">
                  <c:v>6.68</c:v>
                </c:pt>
                <c:pt idx="28">
                  <c:v>6.15</c:v>
                </c:pt>
                <c:pt idx="29">
                  <c:v>6.32</c:v>
                </c:pt>
                <c:pt idx="30">
                  <c:v>5.85</c:v>
                </c:pt>
                <c:pt idx="31">
                  <c:v>3.35</c:v>
                </c:pt>
                <c:pt idx="32">
                  <c:v>3.21</c:v>
                </c:pt>
                <c:pt idx="33">
                  <c:v>2.82</c:v>
                </c:pt>
                <c:pt idx="34">
                  <c:v>2.71</c:v>
                </c:pt>
                <c:pt idx="35">
                  <c:v>3.08</c:v>
                </c:pt>
                <c:pt idx="36">
                  <c:v>4.8</c:v>
                </c:pt>
                <c:pt idx="37">
                  <c:v>4.82</c:v>
                </c:pt>
                <c:pt idx="38">
                  <c:v>4.84</c:v>
                </c:pt>
                <c:pt idx="39">
                  <c:v>4.8499999999999996</c:v>
                </c:pt>
                <c:pt idx="40">
                  <c:v>4.87</c:v>
                </c:pt>
              </c:numCache>
            </c:numRef>
          </c:val>
        </c:ser>
        <c:ser>
          <c:idx val="5"/>
          <c:order val="3"/>
          <c:tx>
            <c:strRef>
              <c:f>Sheet1!$A$5</c:f>
              <c:strCache>
                <c:ptCount val="1"/>
                <c:pt idx="0">
                  <c:v>Decoupled support</c:v>
                </c:pt>
              </c:strCache>
            </c:strRef>
          </c:tx>
          <c:spPr>
            <a:solidFill>
              <a:srgbClr val="008000"/>
            </a:solidFill>
            <a:ln w="13341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Sheet1!$B$5:$AP$5</c:f>
              <c:numCache>
                <c:formatCode>General</c:formatCode>
                <c:ptCount val="41"/>
                <c:pt idx="25">
                  <c:v>1.45</c:v>
                </c:pt>
                <c:pt idx="26">
                  <c:v>15.95</c:v>
                </c:pt>
                <c:pt idx="27">
                  <c:v>30.37</c:v>
                </c:pt>
                <c:pt idx="28">
                  <c:v>31.41</c:v>
                </c:pt>
                <c:pt idx="29">
                  <c:v>32.79</c:v>
                </c:pt>
                <c:pt idx="30">
                  <c:v>33.83</c:v>
                </c:pt>
                <c:pt idx="31">
                  <c:v>36.83</c:v>
                </c:pt>
                <c:pt idx="32">
                  <c:v>37.664999999999999</c:v>
                </c:pt>
                <c:pt idx="33">
                  <c:v>38.840000000000003</c:v>
                </c:pt>
                <c:pt idx="34">
                  <c:v>38.950000000000003</c:v>
                </c:pt>
                <c:pt idx="35">
                  <c:v>39.08</c:v>
                </c:pt>
              </c:numCache>
            </c:numRef>
          </c:val>
        </c:ser>
        <c:ser>
          <c:idx val="3"/>
          <c:order val="4"/>
          <c:tx>
            <c:strRef>
              <c:f>Sheet1!$A$6</c:f>
              <c:strCache>
                <c:ptCount val="1"/>
                <c:pt idx="0">
                  <c:v>of which direct payments</c:v>
                </c:pt>
              </c:strCache>
            </c:strRef>
          </c:tx>
          <c:spPr>
            <a:solidFill>
              <a:srgbClr val="99CC00"/>
            </a:solidFill>
            <a:ln w="13341">
              <a:solidFill>
                <a:schemeClr val="tx1"/>
              </a:solidFill>
              <a:prstDash val="solid"/>
            </a:ln>
          </c:spPr>
          <c:invertIfNegative val="0"/>
          <c:dPt>
            <c:idx val="34"/>
            <c:invertIfNegative val="0"/>
            <c:bubble3D val="0"/>
            <c:spPr>
              <a:solidFill>
                <a:srgbClr val="008000"/>
              </a:solidFill>
              <a:ln w="13341">
                <a:solidFill>
                  <a:schemeClr val="tx1"/>
                </a:solidFill>
                <a:prstDash val="solid"/>
              </a:ln>
            </c:spPr>
          </c:dPt>
          <c:dPt>
            <c:idx val="35"/>
            <c:invertIfNegative val="0"/>
            <c:bubble3D val="0"/>
            <c:spPr>
              <a:solidFill>
                <a:srgbClr val="008000"/>
              </a:solidFill>
              <a:ln w="13341">
                <a:solidFill>
                  <a:schemeClr val="tx1"/>
                </a:solidFill>
                <a:prstDash val="solid"/>
              </a:ln>
            </c:spPr>
          </c:dPt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Sheet1!$B$6:$AP$6</c:f>
              <c:numCache>
                <c:formatCode>General</c:formatCode>
                <c:ptCount val="41"/>
                <c:pt idx="36">
                  <c:v>24.63</c:v>
                </c:pt>
                <c:pt idx="37">
                  <c:v>24.8</c:v>
                </c:pt>
                <c:pt idx="38">
                  <c:v>24.78</c:v>
                </c:pt>
                <c:pt idx="39">
                  <c:v>24.82</c:v>
                </c:pt>
                <c:pt idx="40">
                  <c:v>24.83</c:v>
                </c:pt>
              </c:numCache>
            </c:numRef>
          </c:val>
        </c:ser>
        <c:ser>
          <c:idx val="8"/>
          <c:order val="5"/>
          <c:tx>
            <c:strRef>
              <c:f>Sheet1!$A$7</c:f>
              <c:strCache>
                <c:ptCount val="1"/>
                <c:pt idx="0">
                  <c:v>of which green payments</c:v>
                </c:pt>
              </c:strCache>
            </c:strRef>
          </c:tx>
          <c:spPr>
            <a:pattFill prst="dkDnDiag">
              <a:fgClr>
                <a:srgbClr val="42A62A"/>
              </a:fgClr>
              <a:bgClr>
                <a:schemeClr val="bg1"/>
              </a:bgClr>
            </a:pattFill>
            <a:ln w="13335">
              <a:solidFill>
                <a:schemeClr val="tx1"/>
              </a:solidFill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Sheet1!$B$7:$AP$7</c:f>
              <c:numCache>
                <c:formatCode>General</c:formatCode>
                <c:ptCount val="41"/>
                <c:pt idx="36">
                  <c:v>12.48</c:v>
                </c:pt>
                <c:pt idx="37">
                  <c:v>12.45</c:v>
                </c:pt>
                <c:pt idx="38">
                  <c:v>12.45</c:v>
                </c:pt>
                <c:pt idx="39">
                  <c:v>12.48</c:v>
                </c:pt>
                <c:pt idx="40">
                  <c:v>12.49</c:v>
                </c:pt>
              </c:numCache>
            </c:numRef>
          </c:val>
        </c:ser>
        <c:ser>
          <c:idx val="4"/>
          <c:order val="6"/>
          <c:tx>
            <c:strRef>
              <c:f>Sheet1!$A$9</c:f>
              <c:strCache>
                <c:ptCount val="1"/>
                <c:pt idx="0">
                  <c:v>Rural development - environment/climate</c:v>
                </c:pt>
              </c:strCache>
            </c:strRef>
          </c:tx>
          <c:spPr>
            <a:pattFill prst="dkUpDiag">
              <a:fgClr>
                <a:srgbClr val="7030A0"/>
              </a:fgClr>
              <a:bgClr>
                <a:schemeClr val="bg1"/>
              </a:bgClr>
            </a:pattFill>
            <a:ln w="13341">
              <a:solidFill>
                <a:srgbClr val="000080"/>
              </a:solidFill>
              <a:prstDash val="solid"/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Sheet1!$B$9:$AP$9</c:f>
              <c:numCache>
                <c:formatCode>General</c:formatCode>
                <c:ptCount val="41"/>
                <c:pt idx="27">
                  <c:v>2.72</c:v>
                </c:pt>
                <c:pt idx="28">
                  <c:v>2.63</c:v>
                </c:pt>
                <c:pt idx="29">
                  <c:v>2.19</c:v>
                </c:pt>
                <c:pt idx="30">
                  <c:v>2.87</c:v>
                </c:pt>
                <c:pt idx="31">
                  <c:v>3.08</c:v>
                </c:pt>
                <c:pt idx="32">
                  <c:v>3.32</c:v>
                </c:pt>
                <c:pt idx="33">
                  <c:v>3.29</c:v>
                </c:pt>
                <c:pt idx="34">
                  <c:v>3.36</c:v>
                </c:pt>
                <c:pt idx="35">
                  <c:v>4.1500000000000004</c:v>
                </c:pt>
                <c:pt idx="36">
                  <c:v>4.3</c:v>
                </c:pt>
                <c:pt idx="37">
                  <c:v>4.3099999999999996</c:v>
                </c:pt>
                <c:pt idx="38">
                  <c:v>4.3099999999999996</c:v>
                </c:pt>
                <c:pt idx="39">
                  <c:v>4.3</c:v>
                </c:pt>
                <c:pt idx="40">
                  <c:v>4.3</c:v>
                </c:pt>
              </c:numCache>
            </c:numRef>
          </c:val>
        </c:ser>
        <c:ser>
          <c:idx val="6"/>
          <c:order val="7"/>
          <c:tx>
            <c:strRef>
              <c:f>Sheet1!$A$8</c:f>
              <c:strCache>
                <c:ptCount val="1"/>
                <c:pt idx="0">
                  <c:v>Rural development - other measures</c:v>
                </c:pt>
              </c:strCache>
            </c:strRef>
          </c:tx>
          <c:spPr>
            <a:solidFill>
              <a:srgbClr val="7030A0"/>
            </a:solidFill>
            <a:ln w="13335">
              <a:solidFill>
                <a:schemeClr val="tx1"/>
              </a:solidFill>
            </a:ln>
          </c:spPr>
          <c:invertIfNegative val="0"/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Sheet1!$B$8:$AP$8</c:f>
              <c:numCache>
                <c:formatCode>General</c:formatCode>
                <c:ptCount val="41"/>
                <c:pt idx="1">
                  <c:v>0.72</c:v>
                </c:pt>
                <c:pt idx="2">
                  <c:v>0.65</c:v>
                </c:pt>
                <c:pt idx="3">
                  <c:v>0.94</c:v>
                </c:pt>
                <c:pt idx="4">
                  <c:v>0.68</c:v>
                </c:pt>
                <c:pt idx="5">
                  <c:v>0.9</c:v>
                </c:pt>
                <c:pt idx="6">
                  <c:v>0.97</c:v>
                </c:pt>
                <c:pt idx="7">
                  <c:v>0.94</c:v>
                </c:pt>
                <c:pt idx="8">
                  <c:v>1.18</c:v>
                </c:pt>
                <c:pt idx="9">
                  <c:v>1.47</c:v>
                </c:pt>
                <c:pt idx="10">
                  <c:v>1.97</c:v>
                </c:pt>
                <c:pt idx="11">
                  <c:v>2.41</c:v>
                </c:pt>
                <c:pt idx="12">
                  <c:v>2.88</c:v>
                </c:pt>
                <c:pt idx="13">
                  <c:v>3.78</c:v>
                </c:pt>
                <c:pt idx="14">
                  <c:v>3.86</c:v>
                </c:pt>
                <c:pt idx="15">
                  <c:v>4.4800000000000004</c:v>
                </c:pt>
                <c:pt idx="16">
                  <c:v>5.8</c:v>
                </c:pt>
                <c:pt idx="17">
                  <c:v>6.2</c:v>
                </c:pt>
                <c:pt idx="18">
                  <c:v>6.22</c:v>
                </c:pt>
                <c:pt idx="19">
                  <c:v>8.17</c:v>
                </c:pt>
                <c:pt idx="20">
                  <c:v>5.56</c:v>
                </c:pt>
                <c:pt idx="21">
                  <c:v>7.87</c:v>
                </c:pt>
                <c:pt idx="22">
                  <c:v>7.42</c:v>
                </c:pt>
                <c:pt idx="23">
                  <c:v>7.82</c:v>
                </c:pt>
                <c:pt idx="24">
                  <c:v>9.64</c:v>
                </c:pt>
                <c:pt idx="25">
                  <c:v>10.09</c:v>
                </c:pt>
                <c:pt idx="26">
                  <c:v>11.33</c:v>
                </c:pt>
                <c:pt idx="27">
                  <c:v>8.15</c:v>
                </c:pt>
                <c:pt idx="28">
                  <c:v>7.9</c:v>
                </c:pt>
                <c:pt idx="29">
                  <c:v>6.56</c:v>
                </c:pt>
                <c:pt idx="30">
                  <c:v>8.6199999999999992</c:v>
                </c:pt>
                <c:pt idx="31">
                  <c:v>9.23</c:v>
                </c:pt>
                <c:pt idx="32">
                  <c:v>9.9499999999999993</c:v>
                </c:pt>
                <c:pt idx="33">
                  <c:v>9.8699999999999992</c:v>
                </c:pt>
                <c:pt idx="34">
                  <c:v>7.83</c:v>
                </c:pt>
                <c:pt idx="35">
                  <c:v>9.67</c:v>
                </c:pt>
                <c:pt idx="36">
                  <c:v>10.029999999999999</c:v>
                </c:pt>
                <c:pt idx="37">
                  <c:v>10.06</c:v>
                </c:pt>
                <c:pt idx="38">
                  <c:v>10.07</c:v>
                </c:pt>
                <c:pt idx="39">
                  <c:v>10.029999999999999</c:v>
                </c:pt>
                <c:pt idx="40">
                  <c:v>10.029999999999999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039552"/>
        <c:axId val="84050688"/>
      </c:barChart>
      <c:lineChart>
        <c:grouping val="standard"/>
        <c:varyColors val="0"/>
        <c:ser>
          <c:idx val="9"/>
          <c:order val="8"/>
          <c:tx>
            <c:strRef>
              <c:f>Sheet1!$A$11</c:f>
              <c:strCache>
                <c:ptCount val="1"/>
                <c:pt idx="0">
                  <c:v>CAP as share of EU GDP</c:v>
                </c:pt>
              </c:strCache>
            </c:strRef>
          </c:tx>
          <c:spPr>
            <a:ln w="22225" cap="rnd" cmpd="sng" algn="ctr">
              <a:solidFill>
                <a:srgbClr val="C00000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</a:ln>
            </c:spPr>
          </c:marker>
          <c:cat>
            <c:numRef>
              <c:f>Sheet1!$B$1:$AP$1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Sheet1!$B$11:$AP$11</c:f>
              <c:numCache>
                <c:formatCode>General</c:formatCode>
                <c:ptCount val="41"/>
                <c:pt idx="10" formatCode="0.00%">
                  <c:v>5.41424628604276E-3</c:v>
                </c:pt>
                <c:pt idx="11" formatCode="0.00%">
                  <c:v>6.2253513769626101E-3</c:v>
                </c:pt>
                <c:pt idx="12" formatCode="0.00%">
                  <c:v>5.9763668905568499E-3</c:v>
                </c:pt>
                <c:pt idx="13" formatCode="0.00%">
                  <c:v>6.5676564885454201E-3</c:v>
                </c:pt>
                <c:pt idx="14" formatCode="0.00%">
                  <c:v>6.09455492737262E-3</c:v>
                </c:pt>
                <c:pt idx="15" formatCode="0.00%">
                  <c:v>5.6457814330644097E-3</c:v>
                </c:pt>
                <c:pt idx="16" formatCode="0.00%">
                  <c:v>6.0751769481039901E-3</c:v>
                </c:pt>
                <c:pt idx="17" formatCode="0.00%">
                  <c:v>6.0065975383124899E-3</c:v>
                </c:pt>
                <c:pt idx="18" formatCode="0.00%">
                  <c:v>5.5309416642737499E-3</c:v>
                </c:pt>
                <c:pt idx="19" formatCode="0.00%">
                  <c:v>5.4987079906862303E-3</c:v>
                </c:pt>
                <c:pt idx="20" formatCode="0.00%">
                  <c:v>4.7760803525366703E-3</c:v>
                </c:pt>
                <c:pt idx="21" formatCode="0.00%">
                  <c:v>5.01455097808233E-3</c:v>
                </c:pt>
                <c:pt idx="22" formatCode="0.00%">
                  <c:v>4.9064749596233201E-3</c:v>
                </c:pt>
                <c:pt idx="23" formatCode="0.00%">
                  <c:v>4.9655609556540099E-3</c:v>
                </c:pt>
                <c:pt idx="24" formatCode="0.00%">
                  <c:v>4.55098842345258E-3</c:v>
                </c:pt>
                <c:pt idx="25" formatCode="0.00%">
                  <c:v>4.7614429634769704E-3</c:v>
                </c:pt>
                <c:pt idx="26" formatCode="0.00%">
                  <c:v>4.6191356025829097E-3</c:v>
                </c:pt>
                <c:pt idx="27" formatCode="0.00%">
                  <c:v>4.2543007835962E-3</c:v>
                </c:pt>
                <c:pt idx="28" formatCode="0.00%">
                  <c:v>4.1894023155494503E-3</c:v>
                </c:pt>
                <c:pt idx="29" formatCode="0.00%">
                  <c:v>4.4112515947354004E-3</c:v>
                </c:pt>
                <c:pt idx="30" formatCode="0.00%">
                  <c:v>4.4918100874479496E-3</c:v>
                </c:pt>
                <c:pt idx="31" formatCode="0.00%">
                  <c:v>4.4129539952847997E-3</c:v>
                </c:pt>
                <c:pt idx="32" formatCode="0.00%">
                  <c:v>4.4529787390436898E-3</c:v>
                </c:pt>
                <c:pt idx="33" formatCode="0.00%">
                  <c:v>4.4534787591470702E-3</c:v>
                </c:pt>
                <c:pt idx="34" formatCode="0.00%">
                  <c:v>4.1041842058523997E-3</c:v>
                </c:pt>
                <c:pt idx="35" formatCode="0.00%">
                  <c:v>4.2174279053098004E-3</c:v>
                </c:pt>
                <c:pt idx="36" formatCode="0.00%">
                  <c:v>4.0072658258770702E-3</c:v>
                </c:pt>
                <c:pt idx="37" formatCode="0.00%">
                  <c:v>3.8638032846882099E-3</c:v>
                </c:pt>
                <c:pt idx="38" formatCode="0.00%">
                  <c:v>3.71102354261608E-3</c:v>
                </c:pt>
                <c:pt idx="39" formatCode="0.00%">
                  <c:v>3.5724657387659099E-3</c:v>
                </c:pt>
                <c:pt idx="40" formatCode="0.00%">
                  <c:v>3.4404537910792698E-3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052224"/>
        <c:axId val="84058112"/>
      </c:lineChart>
      <c:catAx>
        <c:axId val="84039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3341" cap="flat" cmpd="sng" algn="ctr">
            <a:solidFill>
              <a:srgbClr val="333333"/>
            </a:solidFill>
            <a:prstDash val="solid"/>
            <a:round/>
          </a:ln>
        </c:spPr>
        <c:txPr>
          <a:bodyPr rot="-540000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  <c:crossAx val="84050688"/>
        <c:crossesAt val="0"/>
        <c:auto val="1"/>
        <c:lblAlgn val="ctr"/>
        <c:lblOffset val="100"/>
        <c:tickLblSkip val="1"/>
        <c:noMultiLvlLbl val="0"/>
      </c:catAx>
      <c:valAx>
        <c:axId val="84050688"/>
        <c:scaling>
          <c:orientation val="minMax"/>
          <c:max val="80"/>
          <c:min val="0"/>
        </c:scaling>
        <c:delete val="0"/>
        <c:axPos val="l"/>
        <c:majorGridlines>
          <c:spPr>
            <a:ln w="13341" cap="flat" cmpd="sng" algn="ctr">
              <a:solidFill>
                <a:srgbClr val="333333"/>
              </a:solidFill>
              <a:prstDash val="solid"/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13341" cap="flat" cmpd="sng" algn="ctr">
            <a:solidFill>
              <a:srgbClr val="333333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  <c:crossAx val="84039552"/>
        <c:crosses val="autoZero"/>
        <c:crossBetween val="between"/>
        <c:majorUnit val="10"/>
      </c:valAx>
      <c:catAx>
        <c:axId val="84052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4058112"/>
        <c:crosses val="autoZero"/>
        <c:auto val="1"/>
        <c:lblAlgn val="ctr"/>
        <c:lblOffset val="100"/>
        <c:noMultiLvlLbl val="0"/>
      </c:catAx>
      <c:valAx>
        <c:axId val="84058112"/>
        <c:scaling>
          <c:orientation val="minMax"/>
          <c:max val="8.0000000000000002E-3"/>
          <c:min val="0"/>
        </c:scaling>
        <c:delete val="0"/>
        <c:axPos val="r"/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2000" b="1" i="1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en-AU" sz="20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% GDP</a:t>
                </a:r>
                <a:endParaRPr lang="en-AU" sz="20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c:rich>
          </c:tx>
          <c:layout>
            <c:manualLayout>
              <c:xMode val="edge"/>
              <c:yMode val="edge"/>
              <c:x val="0.901522011866008"/>
              <c:y val="7.3043111769994489E-3"/>
            </c:manualLayout>
          </c:layout>
          <c:overlay val="0"/>
        </c:title>
        <c:numFmt formatCode="0.0%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2000" b="1" i="0" u="none" strike="noStrike" kern="1200" baseline="0">
                <a:solidFill>
                  <a:schemeClr val="tx1"/>
                </a:solidFill>
                <a:latin typeface="+mn-lt"/>
                <a:ea typeface="Times New Roman" panose="02020603050405020304"/>
                <a:cs typeface="Times New Roman" panose="02020603050405020304"/>
              </a:defRPr>
            </a:pPr>
            <a:endParaRPr lang="en-US"/>
          </a:p>
        </c:txPr>
        <c:crossAx val="84052224"/>
        <c:crosses val="max"/>
        <c:crossBetween val="between"/>
        <c:majorUnit val="1E-3"/>
      </c:valAx>
      <c:spPr>
        <a:noFill/>
        <a:ln w="25400">
          <a:noFill/>
        </a:ln>
      </c:spPr>
    </c:plotArea>
    <c:legend>
      <c:legendPos val="b"/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2000" b="1" i="1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</c:legendEntry>
      <c:legendEntry>
        <c:idx val="5"/>
        <c:txPr>
          <a:bodyPr rot="0" spcFirstLastPara="0" vertOverflow="ellipsis" vert="horz" wrap="square" anchor="ctr" anchorCtr="1"/>
          <a:lstStyle/>
          <a:p>
            <a:pPr>
              <a:defRPr lang="zh-CN" sz="2000" b="1" i="1" u="none" strike="noStrike" kern="1200" baseline="0">
                <a:solidFill>
                  <a:schemeClr val="tx1"/>
                </a:solidFill>
                <a:latin typeface="Verdana" panose="020B0604030504040204"/>
                <a:ea typeface="Verdana" panose="020B0604030504040204"/>
                <a:cs typeface="Verdana" panose="020B0604030504040204"/>
              </a:defRPr>
            </a:pPr>
            <a:endParaRPr lang="en-US"/>
          </a:p>
        </c:txPr>
      </c:legendEntry>
      <c:layout>
        <c:manualLayout>
          <c:xMode val="edge"/>
          <c:yMode val="edge"/>
          <c:x val="2.4789128821306201E-3"/>
          <c:y val="0.81636229686117001"/>
          <c:w val="0.99752108711786902"/>
          <c:h val="0.13255623134535099"/>
        </c:manualLayout>
      </c:layout>
      <c:overlay val="0"/>
      <c:spPr>
        <a:noFill/>
        <a:ln w="26681">
          <a:noFill/>
        </a:ln>
      </c:spPr>
      <c:txPr>
        <a:bodyPr rot="0" spcFirstLastPara="0" vertOverflow="ellipsis" vert="horz" wrap="square" anchor="ctr" anchorCtr="1"/>
        <a:lstStyle/>
        <a:p>
          <a:pPr>
            <a:defRPr lang="zh-CN" sz="2000" b="1" i="0" u="none" strike="noStrike" kern="1200" baseline="0">
              <a:solidFill>
                <a:schemeClr val="tx1"/>
              </a:solidFill>
              <a:latin typeface="Verdana" panose="020B0604030504040204"/>
              <a:ea typeface="Verdana" panose="020B0604030504040204"/>
              <a:cs typeface="Verdana" panose="020B0604030504040204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 sz="1890" b="1" i="0" u="none" strike="noStrike" baseline="0">
          <a:solidFill>
            <a:schemeClr val="tx1"/>
          </a:solidFill>
          <a:latin typeface="Times New Roman" panose="02020603050405020304"/>
          <a:ea typeface="Times New Roman" panose="02020603050405020304"/>
          <a:cs typeface="Times New Roman" panose="02020603050405020304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811241279704548E-2"/>
          <c:y val="3.0130297722990498E-2"/>
          <c:w val="0.67076043274885166"/>
          <c:h val="0.8887146791525798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farms (&lt;= 5 ha)</c:v>
                </c:pt>
              </c:strCache>
            </c:strRef>
          </c:tx>
          <c:spPr>
            <a:solidFill>
              <a:srgbClr val="33660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Farms</c:v>
                </c:pt>
                <c:pt idx="1">
                  <c:v>Farmland managed</c:v>
                </c:pt>
                <c:pt idx="2">
                  <c:v>Direct support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0.50451513157778682</c:v>
                </c:pt>
                <c:pt idx="1">
                  <c:v>4.8572441883613073E-2</c:v>
                </c:pt>
                <c:pt idx="2">
                  <c:v>5.8022713270657042E-2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Professional (family) farms (5-250 ha)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Farms</c:v>
                </c:pt>
                <c:pt idx="1">
                  <c:v>Farmland managed</c:v>
                </c:pt>
                <c:pt idx="2">
                  <c:v>Direct support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0.48403542254999316</c:v>
                </c:pt>
                <c:pt idx="1">
                  <c:v>0.67389962628413591</c:v>
                </c:pt>
                <c:pt idx="2">
                  <c:v>0.72057738861780352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Big farms (&gt; 250 ha)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6.8115037026537276E-2"/>
                  <c:y val="2.7372565619798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Farms</c:v>
                </c:pt>
                <c:pt idx="1">
                  <c:v>Farmland managed</c:v>
                </c:pt>
                <c:pt idx="2">
                  <c:v>Direct support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1.144944587221988E-2</c:v>
                </c:pt>
                <c:pt idx="1">
                  <c:v>0.27752793183225111</c:v>
                </c:pt>
                <c:pt idx="2">
                  <c:v>0.22139989811153943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464320"/>
        <c:axId val="79465856"/>
      </c:barChart>
      <c:catAx>
        <c:axId val="79464320"/>
        <c:scaling>
          <c:orientation val="minMax"/>
        </c:scaling>
        <c:delete val="0"/>
        <c:axPos val="b"/>
        <c:majorTickMark val="cross"/>
        <c:minorTickMark val="none"/>
        <c:tickLblPos val="nextTo"/>
        <c:crossAx val="79465856"/>
        <c:crosses val="autoZero"/>
        <c:auto val="1"/>
        <c:lblAlgn val="ctr"/>
        <c:lblOffset val="100"/>
        <c:noMultiLvlLbl val="0"/>
      </c:catAx>
      <c:valAx>
        <c:axId val="7946585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79464320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76529030299315404"/>
          <c:y val="0.20017621897362795"/>
          <c:w val="0.23106067716613868"/>
          <c:h val="0.45046707942483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0.02045</cdr:x>
      <cdr:y>0.86249</cdr:y>
    </cdr:from>
    <cdr:to>
      <cdr:x>0.99314</cdr:x>
      <cdr:y>0.97933</cdr:y>
    </cdr:to>
    <cdr:sp macro="" textlink="">
      <cdr:nvSpPr>
        <cdr:cNvPr id="2" name="Rectangle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2339" y="7498096"/>
          <a:ext cx="20088256" cy="10156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wrap="square" anchor="ctr">
          <a:spAutoFit/>
        </a:bodyPr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Meteorological events: Tropical </a:t>
          </a:r>
          <a:r>
            <a:rPr lang="en-GB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storm, </a:t>
          </a:r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extra-tropical </a:t>
          </a:r>
          <a:r>
            <a:rPr lang="en-GB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storm, convective </a:t>
          </a:r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storm, local storm</a:t>
          </a:r>
        </a:p>
        <a:p xmlns:a="http://schemas.openxmlformats.org/drawingml/2006/main">
          <a:pPr algn="just"/>
          <a:r>
            <a:rPr lang="de-DE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Hydrological </a:t>
          </a:r>
          <a:r>
            <a:rPr lang="de-DE" sz="2000" b="0" i="1" dirty="0" err="1" smtClean="0">
              <a:solidFill>
                <a:srgbClr val="000000"/>
              </a:solidFill>
              <a:cs typeface="Times New Roman" panose="02020603050405020304" pitchFamily="18" charset="0"/>
            </a:rPr>
            <a:t>events</a:t>
          </a:r>
          <a:r>
            <a:rPr lang="de-DE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: </a:t>
          </a:r>
          <a:r>
            <a:rPr lang="de-DE" sz="2000" b="0" i="1" dirty="0" err="1" smtClean="0">
              <a:solidFill>
                <a:srgbClr val="000000"/>
              </a:solidFill>
              <a:cs typeface="Times New Roman" panose="02020603050405020304" pitchFamily="18" charset="0"/>
            </a:rPr>
            <a:t>Flood</a:t>
          </a:r>
          <a:r>
            <a:rPr lang="de-DE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, </a:t>
          </a:r>
          <a:r>
            <a:rPr lang="de-DE" sz="2000" b="0" i="1" dirty="0" err="1">
              <a:solidFill>
                <a:srgbClr val="000000"/>
              </a:solidFill>
              <a:cs typeface="Times New Roman" panose="02020603050405020304" pitchFamily="18" charset="0"/>
            </a:rPr>
            <a:t>mass</a:t>
          </a:r>
          <a:r>
            <a:rPr lang="de-DE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 </a:t>
          </a:r>
          <a:r>
            <a:rPr lang="de-DE" sz="2000" b="0" i="1" dirty="0" err="1" smtClean="0">
              <a:solidFill>
                <a:srgbClr val="000000"/>
              </a:solidFill>
              <a:cs typeface="Times New Roman" panose="02020603050405020304" pitchFamily="18" charset="0"/>
            </a:rPr>
            <a:t>movement</a:t>
          </a:r>
          <a:endParaRPr lang="de-DE" sz="2000" b="0" i="1" dirty="0" smtClean="0">
            <a:solidFill>
              <a:srgbClr val="000000"/>
            </a:solidFill>
            <a:cs typeface="Times New Roman" panose="02020603050405020304" pitchFamily="18" charset="0"/>
          </a:endParaRPr>
        </a:p>
        <a:p xmlns:a="http://schemas.openxmlformats.org/drawingml/2006/main">
          <a:pPr algn="just"/>
          <a:r>
            <a:rPr lang="de-DE" sz="2000" b="0" i="1" dirty="0" err="1" smtClean="0">
              <a:solidFill>
                <a:srgbClr val="000000"/>
              </a:solidFill>
              <a:cs typeface="Times New Roman" panose="02020603050405020304" pitchFamily="18" charset="0"/>
            </a:rPr>
            <a:t>Climatological</a:t>
          </a:r>
          <a:r>
            <a:rPr lang="de-DE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 </a:t>
          </a:r>
          <a:r>
            <a:rPr lang="de-DE" sz="2000" b="0" i="1" dirty="0" err="1" smtClean="0">
              <a:solidFill>
                <a:srgbClr val="000000"/>
              </a:solidFill>
              <a:cs typeface="Times New Roman" panose="02020603050405020304" pitchFamily="18" charset="0"/>
            </a:rPr>
            <a:t>events</a:t>
          </a:r>
          <a:r>
            <a:rPr lang="de-DE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: </a:t>
          </a:r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Extreme </a:t>
          </a:r>
          <a:r>
            <a:rPr lang="en-GB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temperature</a:t>
          </a:r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, drought</a:t>
          </a:r>
          <a:r>
            <a:rPr lang="en-GB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, forest </a:t>
          </a:r>
          <a:r>
            <a:rPr lang="en-GB" sz="2000" b="0" i="1" dirty="0" smtClean="0">
              <a:solidFill>
                <a:srgbClr val="000000"/>
              </a:solidFill>
              <a:cs typeface="Times New Roman" panose="02020603050405020304" pitchFamily="18" charset="0"/>
            </a:rPr>
            <a:t>fire</a:t>
          </a:r>
          <a:r>
            <a:rPr lang="de-DE" sz="2000" b="0" i="1" dirty="0">
              <a:solidFill>
                <a:srgbClr val="000000"/>
              </a:solidFill>
              <a:cs typeface="Times New Roman" panose="02020603050405020304" pitchFamily="18" charset="0"/>
            </a:rPr>
            <a:t>				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01FB040-1A13-4AD9-99E2-BD3691F3308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93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" y="739775"/>
            <a:ext cx="6491288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33065A2-36FB-4225-8EDB-51AA536FA0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432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1pPr>
    <a:lvl2pPr marL="1413816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2pPr>
    <a:lvl3pPr marL="2827628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3pPr>
    <a:lvl4pPr marL="4241444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4pPr>
    <a:lvl5pPr marL="5655256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5pPr>
    <a:lvl6pPr marL="7069073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6pPr>
    <a:lvl7pPr marL="8482885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7pPr>
    <a:lvl8pPr marL="9896701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8pPr>
    <a:lvl9pPr marL="11310513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12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13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992CB98-4D49-4794-AF56-C65553D27614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538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16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17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18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20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2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3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88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5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7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30393" indent="-281210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23585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573397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22579" indent="-224591" eaLnBrk="0" hangingPunct="0"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472391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22203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371385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21196" indent="-224591" eaLnBrk="0" fontAlgn="base" hangingPunct="0">
              <a:spcBef>
                <a:spcPct val="0"/>
              </a:spcBef>
              <a:spcAft>
                <a:spcPct val="0"/>
              </a:spcAft>
              <a:defRPr sz="73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FD6B5B87-C554-4064-A252-5A1CA24BF158}" type="slidenum">
              <a:rPr lang="en-GB" sz="1200" b="0">
                <a:solidFill>
                  <a:prstClr val="black"/>
                </a:solidFill>
                <a:latin typeface="Arial" panose="020B0604020202020204" pitchFamily="34" charset="0"/>
              </a:rPr>
              <a:pPr eaLnBrk="1" hangingPunct="1"/>
              <a:t>8</a:t>
            </a:fld>
            <a:endParaRPr lang="en-GB" sz="1200" b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5" y="4681222"/>
            <a:ext cx="5377780" cy="4434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992CB98-4D49-4794-AF56-C65553D27614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538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992CB98-4D49-4794-AF56-C65553D27614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491288" cy="3695700"/>
          </a:xfrm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219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U:\02. External Communication\02.06 MEDIA_PRESS_DIGITAL-WEB\Graphic stuff\Future of CAP\Materiel CAP Have your say\Backdrop_GASPERI_half_1845x1038px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921"/>
            <a:ext cx="23465746" cy="132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318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12" y="324446"/>
            <a:ext cx="23434032" cy="1299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679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:\02. External Communication\02.06 MEDIA_PRESS_DIGITAL-WEB\Graphic stuff\Future of CAP\Materiel CAP Have your say\arrows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7926" y="11503025"/>
            <a:ext cx="725805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975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9232"/>
            <a:ext cx="23406700" cy="234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934" y="11625671"/>
            <a:ext cx="6768752" cy="169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705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588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934" y="11625671"/>
            <a:ext cx="6768752" cy="169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948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224" y="2044605"/>
            <a:ext cx="21972746" cy="980669"/>
          </a:xfrm>
          <a:prstGeom prst="rect">
            <a:avLst/>
          </a:prstGeom>
        </p:spPr>
        <p:txBody>
          <a:bodyPr lIns="209855" tIns="104927" rIns="209855" bIns="104927"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289" y="3164047"/>
            <a:ext cx="21964620" cy="9371869"/>
          </a:xfrm>
          <a:prstGeom prst="rect">
            <a:avLst/>
          </a:prstGeom>
        </p:spPr>
        <p:txBody>
          <a:bodyPr lIns="209855" tIns="104927" rIns="209855" bIns="104927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70146" y="12674688"/>
            <a:ext cx="5460683" cy="382399"/>
          </a:xfrm>
          <a:prstGeom prst="rect">
            <a:avLst/>
          </a:prstGeom>
          <a:ln/>
        </p:spPr>
        <p:txBody>
          <a:bodyPr lIns="209855" tIns="104927" rIns="209855" bIns="104927"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980311" y="12674688"/>
            <a:ext cx="7410926" cy="382399"/>
          </a:xfrm>
          <a:prstGeom prst="rect">
            <a:avLst/>
          </a:prstGeom>
          <a:ln/>
        </p:spPr>
        <p:txBody>
          <a:bodyPr lIns="209855" tIns="104927" rIns="209855" bIns="104927"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970121" y="12890560"/>
            <a:ext cx="1608951" cy="462580"/>
          </a:xfrm>
          <a:prstGeom prst="rect">
            <a:avLst/>
          </a:prstGeom>
          <a:ln/>
        </p:spPr>
        <p:txBody>
          <a:bodyPr lIns="209855" tIns="104927" rIns="209855" bIns="104927"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1" r:id="rId3"/>
    <p:sldLayoutId id="2147483662" r:id="rId4"/>
    <p:sldLayoutId id="2147483660" r:id="rId5"/>
    <p:sldLayoutId id="2147483664" r:id="rId6"/>
  </p:sldLayoutIdLst>
  <p:timing>
    <p:tnLst>
      <p:par>
        <p:cTn id="1" dur="indefinite" restart="never" nodeType="tmRoot"/>
      </p:par>
    </p:tnLst>
  </p:timing>
  <p:txStyles>
    <p:titleStyle>
      <a:lvl1pPr marL="9818" indent="0" algn="l" rtl="0" eaLnBrk="1" fontAlgn="base" hangingPunct="1">
        <a:spcBef>
          <a:spcPct val="0"/>
        </a:spcBef>
        <a:spcAft>
          <a:spcPct val="0"/>
        </a:spcAft>
        <a:defRPr sz="9300" b="1" i="1">
          <a:solidFill>
            <a:schemeClr val="bg2">
              <a:lumMod val="75000"/>
            </a:schemeClr>
          </a:solidFill>
          <a:latin typeface="EC Square Sans Pro Medium" panose="020B0500000000020004" pitchFamily="34" charset="0"/>
          <a:ea typeface="+mj-ea"/>
          <a:cs typeface="+mj-cs"/>
        </a:defRPr>
      </a:lvl1pPr>
      <a:lvl2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2pPr>
      <a:lvl3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3pPr>
      <a:lvl4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4pPr>
      <a:lvl5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5pPr>
      <a:lvl6pPr marL="2523264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6pPr>
      <a:lvl7pPr marL="3937080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7pPr>
      <a:lvl8pPr marL="5350896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8pPr>
      <a:lvl9pPr marL="6764708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9pPr>
    </p:titleStyle>
    <p:bodyStyle>
      <a:lvl1pPr marL="1060361" indent="-1060361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7600" i="1">
          <a:solidFill>
            <a:srgbClr val="0F5494"/>
          </a:solidFill>
          <a:latin typeface="+mn-lt"/>
          <a:ea typeface="+mn-ea"/>
          <a:cs typeface="+mn-cs"/>
        </a:defRPr>
      </a:lvl1pPr>
      <a:lvl2pPr marL="2297450" indent="-883634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6300" b="1">
          <a:solidFill>
            <a:srgbClr val="0F5494"/>
          </a:solidFill>
          <a:latin typeface="+mn-lt"/>
        </a:defRPr>
      </a:lvl2pPr>
      <a:lvl3pPr marL="3534534" indent="-706906" algn="l" rtl="0" eaLnBrk="1" fontAlgn="base" hangingPunct="1">
        <a:spcBef>
          <a:spcPct val="20000"/>
        </a:spcBef>
        <a:spcAft>
          <a:spcPct val="0"/>
        </a:spcAft>
        <a:defRPr sz="4200">
          <a:solidFill>
            <a:srgbClr val="0F5494"/>
          </a:solidFill>
          <a:latin typeface="+mn-lt"/>
        </a:defRPr>
      </a:lvl3pPr>
      <a:lvl4pPr marL="4948350" indent="-706906" algn="l" rtl="0" eaLnBrk="1" fontAlgn="base" hangingPunct="1">
        <a:spcBef>
          <a:spcPct val="20000"/>
        </a:spcBef>
        <a:spcAft>
          <a:spcPct val="0"/>
        </a:spcAft>
        <a:buChar char="–"/>
        <a:defRPr sz="6300">
          <a:solidFill>
            <a:schemeClr val="tx1"/>
          </a:solidFill>
          <a:latin typeface="Arial" charset="0"/>
        </a:defRPr>
      </a:lvl4pPr>
      <a:lvl5pPr marL="6362167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5pPr>
      <a:lvl6pPr marL="7775979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6pPr>
      <a:lvl7pPr marL="9189795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7pPr>
      <a:lvl8pPr marL="10603607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8pPr>
      <a:lvl9pPr marL="12017423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413816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827628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4241444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655256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7069073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482885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896701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1310513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ec.europa.eu/agriculture/statistics_en" TargetMode="External"/><Relationship Id="rId3" Type="http://schemas.openxmlformats.org/officeDocument/2006/relationships/hyperlink" Target="https://ec.europa.eu/agriculture/policy-perspectives/index_en.htm" TargetMode="External"/><Relationship Id="rId7" Type="http://schemas.openxmlformats.org/officeDocument/2006/relationships/hyperlink" Target="https://ec.europa.eu/agriculture/events/2016-outlook-conference_en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c.europa.eu/agriculture/markets-and-prices/index_en.htm" TargetMode="External"/><Relationship Id="rId5" Type="http://schemas.openxmlformats.org/officeDocument/2006/relationships/hyperlink" Target="http://ec.europa.eu/agriculture/policy-perspectives/impact-assessment/index_en.htm" TargetMode="External"/><Relationship Id="rId10" Type="http://schemas.openxmlformats.org/officeDocument/2006/relationships/hyperlink" Target="https://ec.europa.eu/agriculture/consultations/cap-modernising/2017_en" TargetMode="External"/><Relationship Id="rId4" Type="http://schemas.openxmlformats.org/officeDocument/2006/relationships/hyperlink" Target="http://ec.europa.eu/agriculture/index_en.htm" TargetMode="External"/><Relationship Id="rId9" Type="http://schemas.openxmlformats.org/officeDocument/2006/relationships/hyperlink" Target="https://ec.europa.eu/agriculture/cap-indicators_e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8276" y="4572918"/>
            <a:ext cx="9793088" cy="7314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8000" b="1" baseline="30000" dirty="0" smtClean="0">
              <a:solidFill>
                <a:srgbClr val="FFFFFF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GB" sz="8000" b="1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The Future of </a:t>
            </a:r>
          </a:p>
          <a:p>
            <a:pPr algn="ctr"/>
            <a:r>
              <a:rPr lang="en-GB" sz="8000" b="1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Food and Farming:</a:t>
            </a:r>
          </a:p>
          <a:p>
            <a:pPr algn="ctr"/>
            <a:r>
              <a:rPr lang="en-GB" sz="8000" b="1" i="1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EU and the CAP</a:t>
            </a:r>
            <a:endParaRPr lang="en-GB" sz="8000" i="1" baseline="30000" dirty="0">
              <a:solidFill>
                <a:srgbClr val="FFFFFF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GB" sz="4800" baseline="3000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Civil </a:t>
            </a:r>
            <a:r>
              <a:rPr lang="en-GB" sz="4800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Dialogue Group CAP  </a:t>
            </a:r>
          </a:p>
          <a:p>
            <a:pPr algn="ctr"/>
            <a:r>
              <a:rPr lang="en-GB" sz="4800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11 December 2017</a:t>
            </a:r>
            <a:endParaRPr lang="en-GB" sz="4800" baseline="30000" dirty="0">
              <a:solidFill>
                <a:srgbClr val="FFFFFF"/>
              </a:solidFill>
              <a:latin typeface="EC Square Sans Pro" panose="020B0506040000020004" pitchFamily="34" charset="0"/>
            </a:endParaRPr>
          </a:p>
          <a:p>
            <a:pPr algn="ctr"/>
            <a:endParaRPr lang="en-GB" sz="4800" baseline="30000" dirty="0" smtClean="0">
              <a:solidFill>
                <a:srgbClr val="FFFFFF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GB" sz="4000" i="1" baseline="30000" dirty="0" err="1">
                <a:solidFill>
                  <a:srgbClr val="FFFFFF"/>
                </a:solidFill>
                <a:latin typeface="EC Square Sans Pro" panose="020B0506040000020004" pitchFamily="34" charset="0"/>
              </a:rPr>
              <a:t>Tassos</a:t>
            </a:r>
            <a:r>
              <a:rPr lang="en-GB" sz="4000" i="1" baseline="30000" dirty="0">
                <a:solidFill>
                  <a:srgbClr val="FFFFFF"/>
                </a:solidFill>
                <a:latin typeface="EC Square Sans Pro" panose="020B0506040000020004" pitchFamily="34" charset="0"/>
              </a:rPr>
              <a:t> </a:t>
            </a:r>
            <a:r>
              <a:rPr lang="en-GB" sz="4000" i="1" baseline="30000" dirty="0" err="1" smtClean="0">
                <a:solidFill>
                  <a:srgbClr val="FFFFFF"/>
                </a:solidFill>
                <a:latin typeface="EC Square Sans Pro" panose="020B0506040000020004" pitchFamily="34" charset="0"/>
              </a:rPr>
              <a:t>Haniotis</a:t>
            </a:r>
            <a:r>
              <a:rPr lang="en-GB" sz="4000" i="1" baseline="30000" dirty="0">
                <a:solidFill>
                  <a:srgbClr val="FFFFFF"/>
                </a:solidFill>
                <a:latin typeface="EC Square Sans Pro" panose="020B0506040000020004" pitchFamily="34" charset="0"/>
              </a:rPr>
              <a:t>, Director</a:t>
            </a:r>
          </a:p>
          <a:p>
            <a:pPr algn="ctr"/>
            <a:r>
              <a:rPr lang="en-GB" sz="4000" i="1" baseline="30000" dirty="0">
                <a:solidFill>
                  <a:srgbClr val="FFFFFF"/>
                </a:solidFill>
                <a:latin typeface="EC Square Sans Pro" panose="020B0506040000020004" pitchFamily="34" charset="0"/>
              </a:rPr>
              <a:t>Strategy, Simplification and Policy Analysis</a:t>
            </a:r>
          </a:p>
          <a:p>
            <a:pPr algn="ctr"/>
            <a:r>
              <a:rPr lang="en-GB" sz="4000" i="1" baseline="30000" dirty="0">
                <a:solidFill>
                  <a:srgbClr val="FFFFFF"/>
                </a:solidFill>
                <a:latin typeface="EC Square Sans Pro" panose="020B0506040000020004" pitchFamily="34" charset="0"/>
              </a:rPr>
              <a:t>DG AGRI, European Commission</a:t>
            </a:r>
          </a:p>
          <a:p>
            <a:pPr algn="ctr"/>
            <a:endParaRPr lang="en-GB" sz="4800" baseline="30000" dirty="0" smtClean="0">
              <a:solidFill>
                <a:srgbClr val="FFFFFF"/>
              </a:solidFill>
              <a:latin typeface="EC Square Sans Pro" panose="020B0506040000020004" pitchFamily="34" charset="0"/>
            </a:endParaRPr>
          </a:p>
          <a:p>
            <a:pPr algn="ctr"/>
            <a:endParaRPr lang="en-GB" sz="4800" dirty="0">
              <a:solidFill>
                <a:srgbClr val="FFFFFF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38276" y="11773718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baseline="30000" dirty="0" smtClean="0">
                <a:solidFill>
                  <a:srgbClr val="FFFFFF"/>
                </a:solidFill>
                <a:latin typeface="EC Square Sans Cond Pro" panose="020B0506040000020004" pitchFamily="34" charset="0"/>
              </a:rPr>
              <a:t>#</a:t>
            </a:r>
            <a:r>
              <a:rPr lang="en-GB" sz="6600" b="1" baseline="30000" dirty="0" err="1">
                <a:solidFill>
                  <a:srgbClr val="FFFFFF"/>
                </a:solidFill>
                <a:latin typeface="EC Square Sans Cond Pro" panose="020B0506040000020004" pitchFamily="34" charset="0"/>
              </a:rPr>
              <a:t>Future</a:t>
            </a:r>
            <a:r>
              <a:rPr lang="en-GB" sz="6600" baseline="30000" dirty="0" err="1">
                <a:solidFill>
                  <a:srgbClr val="FFFFFF"/>
                </a:solidFill>
                <a:latin typeface="EC Square Sans Cond Pro" panose="020B0506040000020004" pitchFamily="34" charset="0"/>
              </a:rPr>
              <a:t>of</a:t>
            </a:r>
            <a:r>
              <a:rPr lang="en-GB" sz="6600" b="1" baseline="30000" dirty="0" err="1">
                <a:solidFill>
                  <a:srgbClr val="FFFFFF"/>
                </a:solidFill>
                <a:latin typeface="EC Square Sans Cond Pro" panose="020B0506040000020004" pitchFamily="34" charset="0"/>
              </a:rPr>
              <a:t>CAP</a:t>
            </a:r>
            <a:endParaRPr lang="en-GB" sz="6600" b="1" baseline="30000">
              <a:solidFill>
                <a:srgbClr val="FFFFFF"/>
              </a:solidFill>
              <a:latin typeface="EC Square Sans Cond Pro" panose="020B0506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1653" y="972518"/>
            <a:ext cx="22117236" cy="122413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Climate linked loss events in dramatic increase </a:t>
            </a:r>
            <a:endParaRPr lang="en-GB" sz="7200" dirty="0"/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1933812" y="12145429"/>
            <a:ext cx="20088197" cy="85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9855" tIns="104927" rIns="209855" bIns="104927" anchor="ctr">
            <a:spAutoFit/>
          </a:bodyPr>
          <a:lstStyle/>
          <a:p>
            <a:pPr algn="just"/>
            <a:r>
              <a:rPr lang="en-GB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Source: </a:t>
            </a:r>
            <a:r>
              <a:rPr lang="de-DE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© 2017 Münchener Rückversicherungs-Gesellschaft, </a:t>
            </a:r>
            <a:r>
              <a:rPr lang="de-DE" sz="2100" i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Geo</a:t>
            </a:r>
            <a:r>
              <a:rPr lang="de-DE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de-DE" sz="2100" i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Risks</a:t>
            </a:r>
            <a:r>
              <a:rPr lang="de-DE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 Research, </a:t>
            </a:r>
            <a:r>
              <a:rPr lang="de-DE" sz="2100" i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NatCatSERVICE</a:t>
            </a:r>
            <a:r>
              <a:rPr lang="de-DE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de-DE" sz="2100" i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January</a:t>
            </a:r>
            <a:r>
              <a:rPr lang="de-DE" sz="2100" i="1" dirty="0">
                <a:solidFill>
                  <a:srgbClr val="000000"/>
                </a:solidFill>
                <a:cs typeface="Times New Roman" panose="02020603050405020304" pitchFamily="18" charset="0"/>
              </a:rPr>
              <a:t> 2017)							</a:t>
            </a: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884943"/>
              </p:ext>
            </p:extLst>
          </p:nvPr>
        </p:nvGraphicFramePr>
        <p:xfrm>
          <a:off x="1511443" y="2772718"/>
          <a:ext cx="20652270" cy="9134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10964068" y="12895654"/>
            <a:ext cx="1612406" cy="461560"/>
          </a:xfrm>
          <a:prstGeom prst="rect">
            <a:avLst/>
          </a:prstGeom>
          <a:solidFill>
            <a:srgbClr val="336600"/>
          </a:solidFill>
        </p:spPr>
        <p:txBody>
          <a:bodyPr lIns="209855" tIns="104927" rIns="209855" bIns="104927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250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GB" sz="2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6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1641" y="900510"/>
            <a:ext cx="21972746" cy="2038290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Main issues for the future CAP debate:</a:t>
            </a:r>
            <a:br>
              <a:rPr lang="en-GB" sz="7200" dirty="0" smtClean="0">
                <a:solidFill>
                  <a:srgbClr val="2C6E1C"/>
                </a:solidFill>
              </a:rPr>
            </a:br>
            <a:r>
              <a:rPr lang="en-GB" sz="4800" dirty="0">
                <a:solidFill>
                  <a:srgbClr val="2C6E1C"/>
                </a:solidFill>
              </a:rPr>
              <a:t>public money for private and/or public goods?  </a:t>
            </a:r>
            <a:endParaRPr lang="en-GB" sz="4800" dirty="0"/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1933814" y="11902998"/>
            <a:ext cx="12814727" cy="56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9855" tIns="104927" rIns="209855" bIns="104927" anchor="ctr">
            <a:spAutoFit/>
          </a:bodyPr>
          <a:lstStyle/>
          <a:p>
            <a:pPr algn="just"/>
            <a:r>
              <a:rPr lang="en-GB" sz="2300" i="1" dirty="0">
                <a:solidFill>
                  <a:srgbClr val="000000"/>
                </a:solidFill>
                <a:cs typeface="Times New Roman" panose="02020603050405020304" pitchFamily="18" charset="0"/>
              </a:rPr>
              <a:t>Source: DG AGRI</a:t>
            </a:r>
            <a:r>
              <a:rPr lang="en-GB" sz="2300" i="1" dirty="0">
                <a:solidFill>
                  <a:srgbClr val="000000"/>
                </a:solidFill>
              </a:rPr>
              <a:t>.</a:t>
            </a:r>
            <a:endParaRPr lang="nl-BE" sz="2300" i="1" dirty="0">
              <a:solidFill>
                <a:srgbClr val="000000"/>
              </a:solidFill>
            </a:endParaRP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92127"/>
              </p:ext>
            </p:extLst>
          </p:nvPr>
        </p:nvGraphicFramePr>
        <p:xfrm>
          <a:off x="1620342" y="3209502"/>
          <a:ext cx="20652270" cy="8693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4871" name="Text Box 5"/>
          <p:cNvSpPr txBox="1">
            <a:spLocks noChangeArrowheads="1"/>
          </p:cNvSpPr>
          <p:nvPr/>
        </p:nvSpPr>
        <p:spPr bwMode="auto">
          <a:xfrm>
            <a:off x="3039130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>
                <a:solidFill>
                  <a:srgbClr val="000000"/>
                </a:solidFill>
                <a:latin typeface="Verdana" panose="020B0604030504040204" pitchFamily="34" charset="0"/>
              </a:rPr>
              <a:t>EU-10</a:t>
            </a:r>
          </a:p>
        </p:txBody>
      </p:sp>
      <p:sp>
        <p:nvSpPr>
          <p:cNvPr id="164872" name="Text Box 6"/>
          <p:cNvSpPr txBox="1">
            <a:spLocks noChangeArrowheads="1"/>
          </p:cNvSpPr>
          <p:nvPr/>
        </p:nvSpPr>
        <p:spPr bwMode="auto">
          <a:xfrm>
            <a:off x="6358609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>
                <a:solidFill>
                  <a:srgbClr val="000000"/>
                </a:solidFill>
                <a:latin typeface="Verdana" panose="020B0604030504040204" pitchFamily="34" charset="0"/>
              </a:rPr>
              <a:t>EU-12</a:t>
            </a:r>
          </a:p>
        </p:txBody>
      </p:sp>
      <p:sp>
        <p:nvSpPr>
          <p:cNvPr id="164873" name="Text Box 7"/>
          <p:cNvSpPr txBox="1">
            <a:spLocks noChangeArrowheads="1"/>
          </p:cNvSpPr>
          <p:nvPr/>
        </p:nvSpPr>
        <p:spPr bwMode="auto">
          <a:xfrm>
            <a:off x="10779161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>
                <a:solidFill>
                  <a:srgbClr val="000000"/>
                </a:solidFill>
                <a:latin typeface="Verdana" panose="020B0604030504040204" pitchFamily="34" charset="0"/>
              </a:rPr>
              <a:t>EU-15</a:t>
            </a:r>
          </a:p>
        </p:txBody>
      </p:sp>
      <p:sp>
        <p:nvSpPr>
          <p:cNvPr id="164874" name="Text Box 8"/>
          <p:cNvSpPr txBox="1">
            <a:spLocks noChangeArrowheads="1"/>
          </p:cNvSpPr>
          <p:nvPr/>
        </p:nvSpPr>
        <p:spPr bwMode="auto">
          <a:xfrm>
            <a:off x="13546068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>
                <a:solidFill>
                  <a:srgbClr val="000000"/>
                </a:solidFill>
                <a:latin typeface="Verdana" panose="020B0604030504040204" pitchFamily="34" charset="0"/>
              </a:rPr>
              <a:t>EU-25</a:t>
            </a:r>
          </a:p>
        </p:txBody>
      </p:sp>
      <p:sp>
        <p:nvSpPr>
          <p:cNvPr id="164875" name="Text Box 9"/>
          <p:cNvSpPr txBox="1">
            <a:spLocks noChangeArrowheads="1"/>
          </p:cNvSpPr>
          <p:nvPr/>
        </p:nvSpPr>
        <p:spPr bwMode="auto">
          <a:xfrm>
            <a:off x="15939181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>
                <a:solidFill>
                  <a:srgbClr val="000000"/>
                </a:solidFill>
                <a:latin typeface="Verdana" panose="020B0604030504040204" pitchFamily="34" charset="0"/>
              </a:rPr>
              <a:t>EU-27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17414667" y="4467968"/>
            <a:ext cx="3870208" cy="526751"/>
          </a:xfrm>
          <a:prstGeom prst="rect">
            <a:avLst/>
          </a:prstGeom>
        </p:spPr>
        <p:txBody>
          <a:bodyPr wrap="square" lIns="209855" tIns="104927" rIns="209855" bIns="104927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rgbClr val="2D2D8A">
                    <a:lumMod val="75000"/>
                  </a:srgbClr>
                </a:solidFill>
              </a:rPr>
              <a:t>outlook 2015-2020</a:t>
            </a:r>
          </a:p>
        </p:txBody>
      </p:sp>
      <p:sp>
        <p:nvSpPr>
          <p:cNvPr id="21" name="Oval 20"/>
          <p:cNvSpPr/>
          <p:nvPr/>
        </p:nvSpPr>
        <p:spPr bwMode="auto">
          <a:xfrm rot="5400000">
            <a:off x="19567010" y="7527314"/>
            <a:ext cx="746039" cy="2580139"/>
          </a:xfrm>
          <a:prstGeom prst="ellipse">
            <a:avLst/>
          </a:prstGeom>
          <a:noFill/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855" tIns="104927" rIns="209855" bIns="104927" numCol="1" rtlCol="0" anchor="ctr" anchorCtr="0" compatLnSpc="1"/>
          <a:lstStyle/>
          <a:p>
            <a:pPr marL="7287" algn="ctr"/>
            <a:endParaRPr lang="en-GB" sz="2300">
              <a:solidFill>
                <a:srgbClr val="333333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 rot="5400000">
            <a:off x="19613587" y="4811589"/>
            <a:ext cx="695221" cy="2580139"/>
          </a:xfrm>
          <a:prstGeom prst="ellipse">
            <a:avLst/>
          </a:prstGeom>
          <a:noFill/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855" tIns="104927" rIns="209855" bIns="104927" numCol="1" rtlCol="0" anchor="ctr" anchorCtr="0" compatLnSpc="1"/>
          <a:lstStyle/>
          <a:p>
            <a:pPr marL="7287" algn="ctr"/>
            <a:endParaRPr lang="en-GB" sz="2300">
              <a:solidFill>
                <a:srgbClr val="333333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 rot="6080559">
            <a:off x="19518158" y="5423840"/>
            <a:ext cx="746039" cy="2580139"/>
          </a:xfrm>
          <a:prstGeom prst="ellipse">
            <a:avLst/>
          </a:prstGeom>
          <a:noFill/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855" tIns="104927" rIns="209855" bIns="104927" numCol="1" rtlCol="0" anchor="ctr" anchorCtr="0" compatLnSpc="1"/>
          <a:lstStyle/>
          <a:p>
            <a:pPr marL="7287" algn="ctr"/>
            <a:endParaRPr lang="en-GB" sz="2300">
              <a:solidFill>
                <a:srgbClr val="333333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70121" y="12890564"/>
            <a:ext cx="1608951" cy="462580"/>
          </a:xfrm>
          <a:solidFill>
            <a:srgbClr val="2C6E1C"/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11</a:t>
            </a:fld>
            <a:endParaRPr lang="en-GB" sz="2300" dirty="0">
              <a:solidFill>
                <a:srgbClr val="FFFFFF"/>
              </a:solidFill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7724087" y="3864105"/>
            <a:ext cx="1657707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sz="23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EU-28</a:t>
            </a:r>
            <a:endParaRPr lang="en-GB" sz="23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9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12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Strengthening environment and climate action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EU sets wide objectives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on air, water, soil and biodiversity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EU sets list of available types of intervention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</a:t>
            </a:r>
            <a:r>
              <a:rPr lang="en-GB" sz="3200" i="1" dirty="0"/>
              <a:t>suitable for achieving CAP </a:t>
            </a:r>
            <a:r>
              <a:rPr lang="en-GB" sz="3200" i="1" dirty="0" smtClean="0"/>
              <a:t>objectives</a:t>
            </a:r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MS </a:t>
            </a:r>
            <a:r>
              <a:rPr lang="en-GB" sz="3600" b="1" dirty="0"/>
              <a:t>define the most pertinent </a:t>
            </a:r>
            <a:r>
              <a:rPr lang="en-GB" sz="3600" b="1" dirty="0" smtClean="0"/>
              <a:t>schemes/operations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based on </a:t>
            </a:r>
            <a:r>
              <a:rPr lang="en-GB" sz="3200" i="1" dirty="0"/>
              <a:t>EU-priorities and their specific needs</a:t>
            </a:r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/>
              <a:t>Farmers apply for schemes and </a:t>
            </a:r>
            <a:r>
              <a:rPr lang="en-GB" sz="3600" b="1" dirty="0" smtClean="0"/>
              <a:t>comply with stringent criteria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</a:t>
            </a:r>
            <a:r>
              <a:rPr lang="en-GB" sz="3200" i="1" dirty="0"/>
              <a:t>defined by MS to reflect environmental </a:t>
            </a:r>
            <a:r>
              <a:rPr lang="en-GB" sz="3200" i="1" dirty="0" smtClean="0"/>
              <a:t>needs</a:t>
            </a: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12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5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13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Better targeting support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Farm income still lags behind income in the rest of the economy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…with Direct Payments providing an important income safety net in all regions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The current distribution of area-based payments reflects land distribution …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and is thus concentrated among a minority of farmers 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To target direct payments more effectively alternative approaches can be explored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such as compulsory capping, </a:t>
            </a:r>
            <a:r>
              <a:rPr lang="en-GB" sz="3200" i="1" dirty="0" err="1" smtClean="0"/>
              <a:t>degressivity</a:t>
            </a:r>
            <a:r>
              <a:rPr lang="en-GB" sz="3200" i="1" dirty="0" smtClean="0"/>
              <a:t> or redistributive payments 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To follow the principle of equality among member states …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differences in CAP support between them should be reduced 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13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U:\02. External Communication\02.06 MEDIA_PRESS_DIGITAL-WEB\Graphic stuff\Cab jobs\Future of Food and Farming\export\Future of Food and Farmingvide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1"/>
          <a:stretch/>
        </p:blipFill>
        <p:spPr bwMode="auto">
          <a:xfrm>
            <a:off x="0" y="1"/>
            <a:ext cx="23363295" cy="133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2563" y="571297"/>
            <a:ext cx="17150185" cy="22836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840"/>
              </a:lnSpc>
            </a:pP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distribution 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of </a:t>
            </a:r>
          </a:p>
          <a:p>
            <a:pPr>
              <a:lnSpc>
                <a:spcPts val="6840"/>
              </a:lnSpc>
            </a:pP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eu</a:t>
            </a: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direct support 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TO farmers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09806" y="2474376"/>
            <a:ext cx="4977848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Number of </a:t>
            </a:r>
            <a:r>
              <a:rPr lang="en-GB" sz="3400" b="1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farms</a:t>
            </a:r>
          </a:p>
          <a:p>
            <a:pPr>
              <a:lnSpc>
                <a:spcPts val="3219"/>
              </a:lnSpc>
            </a:pPr>
            <a:r>
              <a:rPr lang="en-GB" sz="3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(million)</a:t>
            </a:r>
            <a:endParaRPr lang="en-GB" sz="34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28686" y="2474376"/>
            <a:ext cx="4977848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FARMland 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Managed</a:t>
            </a:r>
            <a:endParaRPr lang="en-GB" sz="3400" b="1" kern="0" cap="all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  <a:p>
            <a:pPr>
              <a:lnSpc>
                <a:spcPts val="3219"/>
              </a:lnSpc>
            </a:pPr>
            <a:r>
              <a:rPr lang="en-GB" sz="3400" ker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(million ha)</a:t>
            </a:r>
            <a:endParaRPr lang="en-GB" sz="3400" kern="0" cap="all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02010" y="2474376"/>
            <a:ext cx="4977848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direct support</a:t>
            </a:r>
          </a:p>
          <a:p>
            <a:pPr>
              <a:lnSpc>
                <a:spcPts val="3219"/>
              </a:lnSpc>
            </a:pPr>
            <a:r>
              <a:rPr lang="en-GB" sz="3400" ker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(billion EUR)</a:t>
            </a:r>
            <a:endParaRPr lang="en-GB" sz="3400" kern="0" cap="all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777" y="3743095"/>
            <a:ext cx="4977848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Small farms</a:t>
            </a:r>
          </a:p>
          <a:p>
            <a:pPr>
              <a:lnSpc>
                <a:spcPts val="3219"/>
              </a:lnSpc>
            </a:pPr>
            <a:r>
              <a:rPr lang="en-GB" sz="3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(&lt; 5 hectares) </a:t>
            </a:r>
            <a:endParaRPr lang="en-GB" sz="34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775" y="6725609"/>
            <a:ext cx="4977848" cy="15848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Professional (family) farms</a:t>
            </a:r>
          </a:p>
          <a:p>
            <a:pPr>
              <a:lnSpc>
                <a:spcPts val="3219"/>
              </a:lnSpc>
            </a:pPr>
            <a:r>
              <a:rPr lang="en-GB" sz="3400" ker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(5-250 hectares)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2775" y="10213564"/>
            <a:ext cx="4977848" cy="15848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Big farms</a:t>
            </a:r>
          </a:p>
          <a:p>
            <a:pPr>
              <a:lnSpc>
                <a:spcPts val="3219"/>
              </a:lnSpc>
            </a:pPr>
            <a:r>
              <a:rPr lang="en-GB" sz="3400" ker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(&gt; 250 hectares)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2776" y="12306951"/>
            <a:ext cx="10458333" cy="6977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621"/>
              </a:lnSpc>
            </a:pPr>
            <a:r>
              <a:rPr lang="en-GB" sz="1600" ker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Source: CATS control data, 2015</a:t>
            </a:r>
            <a:endParaRPr lang="en-GB" sz="1600" b="1" kern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10964068" y="12895654"/>
            <a:ext cx="1612406" cy="461560"/>
          </a:xfrm>
          <a:prstGeom prst="rect">
            <a:avLst/>
          </a:prstGeom>
          <a:solidFill>
            <a:srgbClr val="336600"/>
          </a:solidFill>
        </p:spPr>
        <p:txBody>
          <a:bodyPr lIns="209855" tIns="104927" rIns="209855" bIns="104927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250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GB" sz="2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8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1653" y="972518"/>
            <a:ext cx="22117236" cy="122413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Distribution of EU direct support to farmers (%)</a:t>
            </a:r>
            <a:endParaRPr lang="en-GB" sz="7200" dirty="0"/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10964068" y="12895654"/>
            <a:ext cx="1612406" cy="461560"/>
          </a:xfrm>
          <a:prstGeom prst="rect">
            <a:avLst/>
          </a:prstGeom>
          <a:solidFill>
            <a:srgbClr val="336600"/>
          </a:solidFill>
        </p:spPr>
        <p:txBody>
          <a:bodyPr lIns="209855" tIns="104927" rIns="209855" bIns="104927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250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GB" sz="2500" dirty="0">
              <a:solidFill>
                <a:srgbClr val="FFFFFF"/>
              </a:solidFill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27808278"/>
              </p:ext>
            </p:extLst>
          </p:nvPr>
        </p:nvGraphicFramePr>
        <p:xfrm>
          <a:off x="1260302" y="2494354"/>
          <a:ext cx="20882320" cy="9279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668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16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Rely more on knowledge, innovation and technology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A better link of what we know to what we grow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would promote the use of smart agriculture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Anticipating future knowledge needs 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should promote research to address them in a wide array of farm-related issues 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Exchange and transfer knowledge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will spread and multiply the impact of innovative practices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Well performing Agricultural Knowledge and Innovation Systems…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are essential to bridge the knowledge gap among farmers 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16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1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17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A new model of sharing responsibilities 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Moving from one-size-fits-all to more tailored made solutions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will reduce EU requirements to </a:t>
            </a:r>
            <a:r>
              <a:rPr lang="en-GB" sz="3200" i="1" dirty="0"/>
              <a:t>what is necessary to ensure EU </a:t>
            </a:r>
            <a:r>
              <a:rPr lang="en-GB" sz="3200" i="1" dirty="0" smtClean="0"/>
              <a:t>value is added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The Union would still set the basic policy parameters of the CAP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fulfilling the Treaty obligations and other EU agreed objectives (e.g., COP21, SDGs)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Member States should establish "CAP strategic plans" approved by the Commission …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</a:t>
            </a:r>
            <a:r>
              <a:rPr lang="en-GB" sz="3200" i="1" dirty="0"/>
              <a:t>tailoring  interventions to reflect local conditions and needs in line with EU-objectives</a:t>
            </a:r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A shift from compliance to results and performance…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would increase MS flexibility in their design of measures/compliance </a:t>
            </a:r>
            <a:r>
              <a:rPr lang="en-GB" sz="3200" i="1" dirty="0"/>
              <a:t>requirements</a:t>
            </a:r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17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1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18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Other priorities  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Promote growth and jobs in rural areas…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to address structural weaknesses and promote bio-economy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Attract new farmers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to address the generational renewal challenge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Improve risk management tools …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to better address price, income and production-related risks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Address broader EU concerns and the global CAP dimension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from emerging health challenges, to food waste and trade issues </a:t>
            </a: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18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4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U:\02. External Communication\02.06 MEDIA_PRESS_DIGITAL-WEB\Graphic stuff\Cab jobs\Future of Food and Farming\export\Future of Food and Farmingvide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" y="2799"/>
            <a:ext cx="23575832" cy="1331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28686" y="951914"/>
            <a:ext cx="535813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Knowledge 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&amp;</a:t>
            </a: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</a:t>
            </a:r>
          </a:p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innovation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76292" y="6534277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resilient </a:t>
            </a:r>
          </a:p>
          <a:p>
            <a:pPr>
              <a:lnSpc>
                <a:spcPts val="3219"/>
              </a:lnSpc>
            </a:pPr>
            <a:r>
              <a:rPr lang="en-GB" sz="3400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Farming sector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93084" y="9375616"/>
            <a:ext cx="4727770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environmental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CARE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67566" y="3832236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food 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security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65894" y="6489848"/>
            <a:ext cx="4745278" cy="8456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generational 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RENEWAL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223618" y="9068171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Thriving 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rural areas</a:t>
            </a:r>
            <a:endParaRPr lang="en-GB" sz="3400" b="1" kern="0" cap="all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2563" y="951914"/>
            <a:ext cx="5488353" cy="22836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840"/>
              </a:lnSpc>
            </a:pP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Future 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of </a:t>
            </a:r>
          </a:p>
          <a:p>
            <a:pPr>
              <a:lnSpc>
                <a:spcPts val="6840"/>
              </a:lnSpc>
            </a:pP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Food 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and </a:t>
            </a:r>
          </a:p>
          <a:p>
            <a:pPr>
              <a:lnSpc>
                <a:spcPts val="6840"/>
              </a:lnSpc>
            </a:pP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Farming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2283" y="3832238"/>
            <a:ext cx="4018604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ts val="3219"/>
              </a:lnSpc>
            </a:pPr>
            <a:r>
              <a:rPr lang="en-GB" sz="3400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Fair</a:t>
            </a:r>
            <a:r>
              <a:rPr lang="en-GB" sz="3400" b="1" kern="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income</a:t>
            </a:r>
            <a:endParaRPr lang="en-GB" sz="34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238" y="12116644"/>
            <a:ext cx="4727770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Climate 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action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13501" y="6101721"/>
            <a:ext cx="4018604" cy="16218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3219"/>
              </a:lnSpc>
            </a:pPr>
            <a:r>
              <a:rPr lang="en-GB" sz="8800" b="1" kern="0" cap="all" dirty="0" err="1" smtClean="0">
                <a:solidFill>
                  <a:srgbClr val="336600"/>
                </a:solidFill>
                <a:latin typeface="EC Square Sans Pro" panose="020B0506040000020004" pitchFamily="34" charset="0"/>
              </a:rPr>
              <a:t>cAP</a:t>
            </a:r>
            <a:endParaRPr lang="en-GB" sz="8800" kern="0" cap="all" dirty="0">
              <a:solidFill>
                <a:srgbClr val="336600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 anchor="ctr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19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8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2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The objectives of the Communication at a glance 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Strengthen the environmental and climate ambition…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because it is urgent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  <a:p>
            <a:pPr marL="0" indent="0">
              <a:buNone/>
            </a:pPr>
            <a:r>
              <a:rPr lang="en-GB" sz="3600" b="1" dirty="0" smtClean="0"/>
              <a:t>Better target support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because </a:t>
            </a:r>
            <a:r>
              <a:rPr lang="en-GB" sz="3200" i="1" dirty="0"/>
              <a:t>it is </a:t>
            </a:r>
            <a:r>
              <a:rPr lang="en-GB" sz="3200" i="1" dirty="0" smtClean="0"/>
              <a:t>fairer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Rely more on knowledge, innovation and technology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because </a:t>
            </a:r>
            <a:r>
              <a:rPr lang="en-GB" sz="3200" i="1" dirty="0"/>
              <a:t>it is </a:t>
            </a:r>
            <a:r>
              <a:rPr lang="en-GB" sz="3200" i="1" dirty="0" smtClean="0"/>
              <a:t>modern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Rebalance the responsibilities between EU, MS and the farmer…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because </a:t>
            </a:r>
            <a:r>
              <a:rPr lang="en-GB" sz="3200" i="1" dirty="0"/>
              <a:t>it </a:t>
            </a:r>
            <a:r>
              <a:rPr lang="en-GB" sz="3200" i="1" dirty="0" smtClean="0"/>
              <a:t>could be simpler</a:t>
            </a:r>
            <a:endParaRPr lang="en-GB" sz="3200" i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2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3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266218"/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20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972270" y="612478"/>
            <a:ext cx="21972746" cy="1620708"/>
          </a:xfrm>
        </p:spPr>
        <p:txBody>
          <a:bodyPr/>
          <a:lstStyle/>
          <a:p>
            <a:pPr algn="ctr"/>
            <a:r>
              <a:rPr lang="en-GB" sz="8000" dirty="0">
                <a:solidFill>
                  <a:srgbClr val="2C6E1C"/>
                </a:solidFill>
              </a:rPr>
              <a:t>Reports and data available at: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GB" sz="2400" u="sng" dirty="0" smtClean="0">
                <a:solidFill>
                  <a:srgbClr val="0070C0"/>
                </a:solidFill>
                <a:hlinkClick r:id="rId3"/>
              </a:rPr>
              <a:t>https</a:t>
            </a:r>
            <a:r>
              <a:rPr lang="en-GB" sz="2400" u="sng" dirty="0" smtClean="0">
                <a:solidFill>
                  <a:srgbClr val="0070C0"/>
                </a:solidFill>
                <a:hlinkClick r:id="rId4"/>
              </a:rPr>
              <a:t>://</a:t>
            </a:r>
            <a:r>
              <a:rPr lang="en-GB" sz="2400" u="sng" dirty="0">
                <a:solidFill>
                  <a:srgbClr val="0070C0"/>
                </a:solidFill>
                <a:hlinkClick r:id="rId4"/>
              </a:rPr>
              <a:t>ec.europa.eu/agriculture/index_en.htm</a:t>
            </a:r>
            <a:endParaRPr lang="en-GB" sz="2400" u="sng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u="sng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u="sng" dirty="0">
                <a:solidFill>
                  <a:srgbClr val="0070C0"/>
                </a:solidFill>
                <a:hlinkClick r:id="rId3"/>
              </a:rPr>
              <a:t>https://ec.europa.eu/agriculture/policy-perspectives/index_en.htm</a:t>
            </a:r>
            <a:endParaRPr lang="en-GB" sz="2400" u="sng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u="sng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u="sng" dirty="0">
                <a:solidFill>
                  <a:srgbClr val="0070C0"/>
                </a:solidFill>
                <a:hlinkClick r:id="rId5"/>
              </a:rPr>
              <a:t>https://ec.europa.eu/agriculture/policy-perspectives/impact-assessment/index_en.htm</a:t>
            </a:r>
            <a:endParaRPr lang="en-GB" sz="2400" u="sng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dirty="0">
              <a:solidFill>
                <a:srgbClr val="0070C0"/>
              </a:solidFill>
              <a:hlinkClick r:id="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>
                <a:solidFill>
                  <a:srgbClr val="0070C0"/>
                </a:solidFill>
                <a:hlinkClick r:id=""/>
              </a:rPr>
              <a:t>http</a:t>
            </a:r>
            <a:r>
              <a:rPr lang="en-GB" sz="2400" dirty="0">
                <a:solidFill>
                  <a:srgbClr val="0070C0"/>
                </a:solidFill>
              </a:rPr>
              <a:t>s</a:t>
            </a:r>
            <a:r>
              <a:rPr lang="en-GB" sz="2400" dirty="0">
                <a:solidFill>
                  <a:srgbClr val="0070C0"/>
                </a:solidFill>
                <a:hlinkClick r:id="rId6"/>
              </a:rPr>
              <a:t>://ec.europa.eu/agriculture/markets-and-prices/index_en.htm</a:t>
            </a: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>
                <a:solidFill>
                  <a:srgbClr val="0070C0"/>
                </a:solidFill>
                <a:hlinkClick r:id="rId7"/>
              </a:rPr>
              <a:t>https://ec.europa.eu/agriculture/events/2016-outlook-conference_en</a:t>
            </a: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>
                <a:solidFill>
                  <a:srgbClr val="0070C0"/>
                </a:solidFill>
                <a:hlinkClick r:id="rId8"/>
              </a:rPr>
              <a:t>https://ec.europa.eu/agriculture/statistics_en</a:t>
            </a: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>
                <a:solidFill>
                  <a:srgbClr val="0070C0"/>
                </a:solidFill>
                <a:hlinkClick r:id="rId9"/>
              </a:rPr>
              <a:t>https://</a:t>
            </a:r>
            <a:r>
              <a:rPr lang="en-GB" sz="2400" dirty="0" smtClean="0">
                <a:solidFill>
                  <a:srgbClr val="0070C0"/>
                </a:solidFill>
                <a:hlinkClick r:id="rId9"/>
              </a:rPr>
              <a:t>ec.europa.eu/agriculture/cap-indicators_en</a:t>
            </a:r>
            <a:endParaRPr lang="en-GB" sz="2400" dirty="0" smtClean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2400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>
                <a:solidFill>
                  <a:srgbClr val="0070C0"/>
                </a:solidFill>
                <a:hlinkClick r:id="rId10"/>
              </a:rPr>
              <a:t>https://ec.europa.eu/agriculture/consultations/cap-modernising/2017_en</a:t>
            </a:r>
            <a:r>
              <a:rPr lang="en-GB" sz="2400" b="1" dirty="0"/>
              <a:t> </a:t>
            </a:r>
            <a:endParaRPr lang="en-GB" sz="2400" b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en-GB" sz="3200" b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en-GB" sz="3200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GB" sz="2800" b="1" u="sng" dirty="0">
                <a:solidFill>
                  <a:srgbClr val="0070C0"/>
                </a:solidFill>
              </a:rPr>
              <a:t>https://ec.europa.eu/info/news/future-cap-whats-cooking-next-cap_en</a:t>
            </a:r>
            <a:r>
              <a:rPr lang="en-GB" sz="2800" b="1" dirty="0">
                <a:solidFill>
                  <a:srgbClr val="0070C0"/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sz="3700" b="1" dirty="0" smtClean="0"/>
          </a:p>
          <a:p>
            <a:pPr marL="0" indent="0" algn="ctr">
              <a:buNone/>
            </a:pPr>
            <a:r>
              <a:rPr lang="en-GB" sz="4800" b="1" dirty="0" smtClean="0"/>
              <a:t>Thank </a:t>
            </a:r>
            <a:r>
              <a:rPr lang="en-GB" sz="4800" b="1" dirty="0"/>
              <a:t>you for your attention!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45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3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What does the Communication aim to do?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Confirm </a:t>
            </a:r>
            <a:r>
              <a:rPr lang="en-GB" sz="3600" b="1" dirty="0"/>
              <a:t>agriculture's crucial role and </a:t>
            </a:r>
            <a:r>
              <a:rPr lang="en-GB" sz="3600" b="1" dirty="0" smtClean="0"/>
              <a:t>contribution  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in food provision, environmental protection and jobs and growth creation </a:t>
            </a:r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 smtClean="0"/>
          </a:p>
          <a:p>
            <a:pPr marL="0" indent="0">
              <a:buNone/>
            </a:pPr>
            <a:r>
              <a:rPr lang="en-GB" sz="3600" b="1" dirty="0"/>
              <a:t>Consolidate and improve CAP framework </a:t>
            </a:r>
            <a:r>
              <a:rPr lang="en-GB" sz="3600" b="1" dirty="0" smtClean="0"/>
              <a:t>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</a:t>
            </a:r>
            <a:r>
              <a:rPr lang="en-GB" sz="3200" i="1" dirty="0"/>
              <a:t>through broad avenues of </a:t>
            </a:r>
            <a:r>
              <a:rPr lang="en-GB" sz="3200" i="1" dirty="0" smtClean="0"/>
              <a:t>reflection about the future policy orientation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/>
              <a:t>Prioritise simpler rules and more flexible approaches </a:t>
            </a:r>
            <a:r>
              <a:rPr lang="en-GB" sz="3600" b="1" dirty="0" smtClean="0"/>
              <a:t>… </a:t>
            </a:r>
            <a:endParaRPr lang="en-GB" sz="3600" b="1" dirty="0"/>
          </a:p>
          <a:p>
            <a:pPr marL="874395" indent="-874395">
              <a:lnSpc>
                <a:spcPct val="90000"/>
              </a:lnSpc>
            </a:pPr>
            <a:endParaRPr lang="en-US" sz="12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</a:t>
            </a:r>
            <a:r>
              <a:rPr lang="en-GB" sz="3200" i="1" dirty="0"/>
              <a:t>for the CAP to better deliver its </a:t>
            </a:r>
            <a:r>
              <a:rPr lang="en-GB" sz="3200" i="1" dirty="0" smtClean="0"/>
              <a:t>results at EU, MS and farm level</a:t>
            </a:r>
            <a:endParaRPr lang="en-GB" sz="3200" i="1" dirty="0"/>
          </a:p>
          <a:p>
            <a:pPr marL="0" indent="0">
              <a:buNone/>
            </a:pPr>
            <a:endParaRPr lang="en-GB" sz="3600" b="1" dirty="0" smtClean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3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4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:\02. External Communication\02.06 MEDIA_PRESS_DIGITAL-WEB\Graphic stuff\Cab jobs\Future of Food and Farming\export\Future of Food and Farmingvid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861"/>
            <a:ext cx="23435606" cy="1331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2563" y="951913"/>
            <a:ext cx="19041293" cy="152246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840"/>
              </a:lnSpc>
            </a:pP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The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</a:t>
            </a: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contribution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of </a:t>
            </a:r>
            <a:b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</a:br>
            <a:r>
              <a:rPr lang="en-GB" sz="76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EU Agriculture </a:t>
            </a:r>
            <a:r>
              <a:rPr lang="en-GB" sz="76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today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88330" y="4884941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Climate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&amp; </a:t>
            </a: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clean energy </a:t>
            </a:r>
            <a:b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</a:b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and </a:t>
            </a: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environment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6292" y="6534277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Steward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48 % of eu land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91477" y="8183612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bio &amp; circular 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economy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847563" y="4401045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44 million jobs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in the food chain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494412" y="8056740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single</a:t>
            </a: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market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657647" y="5816908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Food security</a:t>
            </a:r>
          </a:p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for 500 million</a:t>
            </a:r>
            <a:b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</a:b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 consumers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532379" y="9325461"/>
            <a:ext cx="8037209" cy="761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3219"/>
              </a:lnSpc>
            </a:pP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eu AGRI-FOOD </a:t>
            </a:r>
            <a:b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</a:br>
            <a:r>
              <a:rPr lang="en-GB" sz="3400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exports </a:t>
            </a:r>
            <a:r>
              <a:rPr lang="en-GB" sz="3400" b="1" kern="0" cap="all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€ 131 bn</a:t>
            </a: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0970121" y="12890560"/>
            <a:ext cx="1608951" cy="462580"/>
          </a:xfrm>
          <a:prstGeom prst="rect">
            <a:avLst/>
          </a:prstGeom>
          <a:solidFill>
            <a:srgbClr val="336600"/>
          </a:solidFill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05070" indent="-655796" algn="l" rtl="0" eaLnBrk="0" fontAlgn="base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2623185" indent="-524637" algn="l" rtl="0" eaLnBrk="0" fontAlgn="base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3672459" indent="-524637" algn="l" rtl="0" eaLnBrk="0" fontAlgn="base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4721733" indent="-524637" algn="l" rtl="0" eaLnBrk="0" fontAlgn="base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5771007" indent="-524637" algn="l" defTabSz="2827628" rtl="0" eaLnBrk="0" fontAlgn="base" latinLnBrk="0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6820281" indent="-524637" algn="l" defTabSz="2827628" rtl="0" eaLnBrk="0" fontAlgn="base" latinLnBrk="0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7869555" indent="-524637" algn="l" defTabSz="2827628" rtl="0" eaLnBrk="0" fontAlgn="base" latinLnBrk="0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8918829" indent="-524637" algn="l" defTabSz="2827628" rtl="0" eaLnBrk="0" fontAlgn="base" latinLnBrk="0" hangingPunct="0">
              <a:spcBef>
                <a:spcPct val="0"/>
              </a:spcBef>
              <a:spcAft>
                <a:spcPct val="0"/>
              </a:spcAft>
              <a:defRPr sz="174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01410DC2-EB57-4B94-90DA-EC0C9D1BD9BB}" type="slidenum">
              <a:rPr lang="en-GB" sz="2300" smtClean="0">
                <a:solidFill>
                  <a:srgbClr val="FFFFFF"/>
                </a:solidFill>
              </a:rPr>
              <a:pPr algn="ctr" eaLnBrk="1" hangingPunct="1"/>
              <a:t>4</a:t>
            </a:fld>
            <a:endParaRPr lang="en-GB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5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>
                <a:solidFill>
                  <a:srgbClr val="2C6E1C"/>
                </a:solidFill>
              </a:rPr>
              <a:t>Why a Communication on Food and Farming?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Analysis and wide public consultation confirm </a:t>
            </a:r>
            <a:r>
              <a:rPr lang="en-GB" sz="3600" b="1" i="1" dirty="0" smtClean="0"/>
              <a:t>major </a:t>
            </a:r>
            <a:r>
              <a:rPr lang="en-GB" sz="3600" b="1" i="1" u="sng" dirty="0" smtClean="0"/>
              <a:t>achievements</a:t>
            </a:r>
            <a:r>
              <a:rPr lang="en-GB" sz="3600" b="1" i="1" dirty="0" smtClean="0"/>
              <a:t> of the CAP…</a:t>
            </a:r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 smtClean="0"/>
          </a:p>
          <a:p>
            <a:pPr>
              <a:buClr>
                <a:srgbClr val="0F5494"/>
              </a:buClr>
            </a:pPr>
            <a:r>
              <a:rPr lang="en-GB" sz="3200" b="1" dirty="0" smtClean="0"/>
              <a:t>Increasing EU competitiveness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 smtClean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and turning the EU into a net agro-food exporter </a:t>
            </a:r>
          </a:p>
          <a:p>
            <a:pPr marL="0" indent="0">
              <a:buNone/>
            </a:pPr>
            <a:endParaRPr lang="en-GB" sz="3200" b="1" dirty="0" smtClean="0"/>
          </a:p>
          <a:p>
            <a:pPr>
              <a:buClr>
                <a:srgbClr val="0F5494"/>
              </a:buClr>
            </a:pPr>
            <a:r>
              <a:rPr lang="en-GB" sz="3200" b="1" dirty="0" smtClean="0"/>
              <a:t>Positively impacting jobs and growth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 smtClean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in rural areas and the food chain throughout the EU territory </a:t>
            </a:r>
          </a:p>
          <a:p>
            <a:pPr marL="0" indent="0">
              <a:buNone/>
            </a:pPr>
            <a:endParaRPr lang="en-GB" sz="3200" b="1" dirty="0" smtClean="0"/>
          </a:p>
          <a:p>
            <a:pPr>
              <a:buClr>
                <a:srgbClr val="0F5494"/>
              </a:buClr>
            </a:pPr>
            <a:r>
              <a:rPr lang="en-GB" sz="3200" b="1" dirty="0" smtClean="0"/>
              <a:t>Providing relative income stability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 smtClean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 smtClean="0"/>
              <a:t>… within a very volatile income and price environment</a:t>
            </a:r>
            <a:endParaRPr lang="en-US" sz="3200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5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2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223" y="828502"/>
            <a:ext cx="21972746" cy="1224136"/>
          </a:xfrm>
        </p:spPr>
        <p:txBody>
          <a:bodyPr/>
          <a:lstStyle/>
          <a:p>
            <a:pPr algn="ctr"/>
            <a:r>
              <a:rPr lang="en-GB" sz="7200" dirty="0">
                <a:solidFill>
                  <a:srgbClr val="2C6E1C"/>
                </a:solidFill>
              </a:rPr>
              <a:t>EU net agro-food exporter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49508" y="12325620"/>
            <a:ext cx="12814727" cy="56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9855" tIns="104927" rIns="209855" bIns="104927" anchor="ctr">
            <a:spAutoFit/>
          </a:bodyPr>
          <a:lstStyle/>
          <a:p>
            <a:pPr algn="just"/>
            <a:r>
              <a:rPr lang="en-GB" sz="2300" i="1" dirty="0">
                <a:solidFill>
                  <a:srgbClr val="000000"/>
                </a:solidFill>
                <a:cs typeface="Times New Roman" panose="02020603050405020304" pitchFamily="18" charset="0"/>
              </a:rPr>
              <a:t>Source: COMEXT</a:t>
            </a:r>
            <a:r>
              <a:rPr lang="en-GB" sz="2300" i="1" dirty="0">
                <a:solidFill>
                  <a:srgbClr val="000000"/>
                </a:solidFill>
              </a:rPr>
              <a:t>.</a:t>
            </a:r>
            <a:endParaRPr lang="nl-BE" sz="2300" i="1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097734"/>
              </p:ext>
            </p:extLst>
          </p:nvPr>
        </p:nvGraphicFramePr>
        <p:xfrm>
          <a:off x="792289" y="2196655"/>
          <a:ext cx="21964620" cy="1000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5"/>
          <p:cNvSpPr txBox="1"/>
          <p:nvPr/>
        </p:nvSpPr>
        <p:spPr>
          <a:xfrm>
            <a:off x="10970121" y="12870045"/>
            <a:ext cx="1608951" cy="505451"/>
          </a:xfrm>
          <a:prstGeom prst="rect">
            <a:avLst/>
          </a:prstGeom>
          <a:solidFill>
            <a:srgbClr val="2C6E1C"/>
          </a:solidFill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6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7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>
                <a:solidFill>
                  <a:srgbClr val="2C6E1C"/>
                </a:solidFill>
              </a:rPr>
              <a:t>Why a Communication on Food and </a:t>
            </a:r>
            <a:r>
              <a:rPr lang="en-GB" sz="7200" dirty="0" smtClean="0">
                <a:solidFill>
                  <a:srgbClr val="2C6E1C"/>
                </a:solidFill>
              </a:rPr>
              <a:t>Farming (</a:t>
            </a:r>
            <a:r>
              <a:rPr lang="en-GB" sz="7200" dirty="0" err="1" smtClean="0">
                <a:solidFill>
                  <a:srgbClr val="2C6E1C"/>
                </a:solidFill>
              </a:rPr>
              <a:t>cntd</a:t>
            </a:r>
            <a:r>
              <a:rPr lang="en-GB" sz="7200" dirty="0" smtClean="0">
                <a:solidFill>
                  <a:srgbClr val="2C6E1C"/>
                </a:solidFill>
              </a:rPr>
              <a:t>)?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…but also </a:t>
            </a:r>
            <a:r>
              <a:rPr lang="en-GB" sz="3600" b="1" u="sng" dirty="0" smtClean="0"/>
              <a:t>shortcomings to </a:t>
            </a:r>
            <a:r>
              <a:rPr lang="en-GB" sz="3600" b="1" u="sng" dirty="0"/>
              <a:t>be addressed</a:t>
            </a:r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 smtClean="0"/>
          </a:p>
          <a:p>
            <a:pPr>
              <a:buClr>
                <a:srgbClr val="0F5494"/>
              </a:buClr>
            </a:pPr>
            <a:r>
              <a:rPr lang="en-GB" sz="3200" b="1" dirty="0"/>
              <a:t>Despite progress the environmental performance of EU agriculture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requires further improvement to meet ongoing and future challenges </a:t>
            </a:r>
          </a:p>
          <a:p>
            <a:pPr marL="0" indent="0">
              <a:buNone/>
            </a:pPr>
            <a:endParaRPr lang="en-GB" sz="3200" b="1" dirty="0"/>
          </a:p>
          <a:p>
            <a:pPr>
              <a:buClr>
                <a:srgbClr val="0F5494"/>
              </a:buClr>
            </a:pPr>
            <a:r>
              <a:rPr lang="en-GB" sz="3200" b="1" dirty="0"/>
              <a:t>Productivity growth is mainly driven by the outflow of labour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and less by research, innovation or capital investment</a:t>
            </a:r>
          </a:p>
          <a:p>
            <a:pPr marL="0" indent="0">
              <a:buNone/>
            </a:pPr>
            <a:endParaRPr lang="en-GB" sz="3200" b="1" dirty="0"/>
          </a:p>
          <a:p>
            <a:pPr>
              <a:buClr>
                <a:srgbClr val="0F5494"/>
              </a:buClr>
            </a:pPr>
            <a:r>
              <a:rPr lang="en-GB" sz="3200" b="1" dirty="0"/>
              <a:t>Questions on equity, safety net and simplicity of the CAP … </a:t>
            </a:r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are still hotly debated despite repeated efforts to address them</a:t>
            </a:r>
            <a:endParaRPr lang="en-US" sz="3200" i="1" dirty="0">
              <a:ea typeface="+mn-ea"/>
              <a:cs typeface="+mn-cs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7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9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01410DC2-EB57-4B94-90DA-EC0C9D1BD9BB}" type="slidenum">
              <a:rPr lang="en-GB" sz="2300">
                <a:solidFill>
                  <a:srgbClr val="FFFFFF"/>
                </a:solidFill>
              </a:rPr>
              <a:pPr algn="ctr" eaLnBrk="1" hangingPunct="1"/>
              <a:t>8</a:t>
            </a:fld>
            <a:endParaRPr lang="en-GB" sz="2300">
              <a:solidFill>
                <a:srgbClr val="FFFFFF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82383" y="1044526"/>
            <a:ext cx="21972746" cy="1692716"/>
          </a:xfrm>
        </p:spPr>
        <p:txBody>
          <a:bodyPr/>
          <a:lstStyle/>
          <a:p>
            <a:pPr algn="ctr"/>
            <a:r>
              <a:rPr lang="en-GB" sz="7200" dirty="0" smtClean="0">
                <a:solidFill>
                  <a:srgbClr val="2C6E1C"/>
                </a:solidFill>
              </a:rPr>
              <a:t>What has changed since the last reform?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130" y="2700710"/>
            <a:ext cx="22521251" cy="9361040"/>
          </a:xfrm>
        </p:spPr>
        <p:txBody>
          <a:bodyPr/>
          <a:lstStyle/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r>
              <a:rPr lang="en-GB" sz="3600" b="1" dirty="0" smtClean="0"/>
              <a:t>Basic parameters that influenced decisions of the 2013 CAP reform differ today:</a:t>
            </a:r>
            <a:endParaRPr lang="en-GB" sz="3600" b="1" dirty="0"/>
          </a:p>
          <a:p>
            <a:pPr marL="874395" indent="-874395">
              <a:lnSpc>
                <a:spcPct val="90000"/>
              </a:lnSpc>
              <a:buClr>
                <a:srgbClr val="0F5494"/>
              </a:buClr>
            </a:pPr>
            <a:endParaRPr lang="en-US" sz="3600" b="1" dirty="0" smtClean="0"/>
          </a:p>
          <a:p>
            <a:pPr>
              <a:buClr>
                <a:srgbClr val="0F5494"/>
              </a:buClr>
            </a:pPr>
            <a:r>
              <a:rPr lang="en-GB" sz="3200" b="1" dirty="0"/>
              <a:t>The </a:t>
            </a:r>
            <a:r>
              <a:rPr lang="en-GB" sz="3200" b="1" dirty="0" smtClean="0"/>
              <a:t>world </a:t>
            </a:r>
            <a:r>
              <a:rPr lang="en-GB" sz="3200" b="1" dirty="0"/>
              <a:t>commodity, economic and price </a:t>
            </a:r>
            <a:r>
              <a:rPr lang="en-GB" sz="3200" b="1" dirty="0" smtClean="0"/>
              <a:t>environment …</a:t>
            </a:r>
            <a:endParaRPr lang="en-GB" sz="3200" b="1" dirty="0"/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</a:t>
            </a:r>
            <a:r>
              <a:rPr lang="en-GB" sz="3200" i="1" dirty="0" smtClean="0">
                <a:ea typeface="+mn-ea"/>
                <a:cs typeface="+mn-cs"/>
              </a:rPr>
              <a:t>especially in terms of both the level (lower) and expectations for agricultural prices   </a:t>
            </a:r>
            <a:endParaRPr lang="en-GB" sz="3200" i="1" dirty="0">
              <a:ea typeface="+mn-ea"/>
              <a:cs typeface="+mn-cs"/>
            </a:endParaRPr>
          </a:p>
          <a:p>
            <a:pPr marL="0" indent="0">
              <a:buNone/>
            </a:pPr>
            <a:endParaRPr lang="en-GB" sz="3200" b="1" dirty="0"/>
          </a:p>
          <a:p>
            <a:pPr>
              <a:buClr>
                <a:srgbClr val="0F5494"/>
              </a:buClr>
            </a:pPr>
            <a:r>
              <a:rPr lang="en-GB" sz="3200" b="1" dirty="0"/>
              <a:t>The </a:t>
            </a:r>
            <a:r>
              <a:rPr lang="en-GB" sz="3200" b="1" dirty="0" smtClean="0"/>
              <a:t>world trade </a:t>
            </a:r>
            <a:r>
              <a:rPr lang="en-GB" sz="3200" b="1" dirty="0"/>
              <a:t>environment </a:t>
            </a:r>
            <a:r>
              <a:rPr lang="en-GB" sz="3200" b="1" dirty="0" smtClean="0"/>
              <a:t>… </a:t>
            </a:r>
            <a:endParaRPr lang="en-GB" sz="3200" b="1" dirty="0"/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especially the shift from multilateral to regional agreements</a:t>
            </a:r>
          </a:p>
          <a:p>
            <a:pPr marL="0" indent="0">
              <a:buNone/>
            </a:pPr>
            <a:endParaRPr lang="en-GB" sz="3200" b="1" dirty="0"/>
          </a:p>
          <a:p>
            <a:pPr>
              <a:buClr>
                <a:srgbClr val="0F5494"/>
              </a:buClr>
            </a:pPr>
            <a:r>
              <a:rPr lang="en-GB" sz="3200" b="1" dirty="0"/>
              <a:t>New climate change, environmental and broader sustainability </a:t>
            </a:r>
            <a:r>
              <a:rPr lang="en-GB" sz="3200" b="1" dirty="0" smtClean="0"/>
              <a:t>priorities …</a:t>
            </a:r>
            <a:endParaRPr lang="en-GB" sz="3200" b="1" dirty="0"/>
          </a:p>
          <a:p>
            <a:pPr marL="874395" indent="-874395">
              <a:lnSpc>
                <a:spcPct val="90000"/>
              </a:lnSpc>
            </a:pPr>
            <a:endParaRPr lang="en-US" sz="800" b="1" dirty="0"/>
          </a:p>
          <a:p>
            <a:pPr marL="1836230" lvl="1" indent="-786956">
              <a:spcAft>
                <a:spcPts val="1377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3200" i="1" dirty="0">
                <a:ea typeface="+mn-ea"/>
                <a:cs typeface="+mn-cs"/>
              </a:rPr>
              <a:t>… </a:t>
            </a:r>
            <a:r>
              <a:rPr lang="en-GB" sz="3200" i="1" dirty="0" smtClean="0">
                <a:ea typeface="+mn-ea"/>
                <a:cs typeface="+mn-cs"/>
              </a:rPr>
              <a:t>especially COP21 and commitments stemming from it</a:t>
            </a:r>
            <a:endParaRPr lang="en-US" sz="3200" i="1" dirty="0">
              <a:ea typeface="+mn-ea"/>
              <a:cs typeface="+mn-cs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0964281" y="12859721"/>
            <a:ext cx="1608951" cy="462580"/>
          </a:xfrm>
          <a:prstGeom prst="rect">
            <a:avLst/>
          </a:prstGeom>
          <a:solidFill>
            <a:srgbClr val="2C6E1C"/>
          </a:solidFill>
          <a:ln/>
        </p:spPr>
        <p:txBody>
          <a:bodyPr lIns="209855" tIns="104927" rIns="209855" bIns="104927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rgbClr val="FFFFFF"/>
                </a:solidFill>
              </a:rPr>
              <a:pPr algn="ctr" eaLnBrk="1" hangingPunct="1"/>
              <a:t>8</a:t>
            </a:fld>
            <a:endParaRPr lang="en-GB" sz="2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2C6E1C"/>
          </a:solidFill>
        </p:spPr>
        <p:txBody>
          <a:bodyPr/>
          <a:lstStyle>
            <a:lvl1pPr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1705070" indent="-655796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2623185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3672459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4721733" indent="-524637" eaLnBrk="0" hangingPunct="0"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5771007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6820281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7869555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8918829" indent="-524637" eaLnBrk="0" fontAlgn="base" hangingPunct="0">
              <a:spcBef>
                <a:spcPct val="0"/>
              </a:spcBef>
              <a:spcAft>
                <a:spcPct val="0"/>
              </a:spcAft>
              <a:defRPr sz="174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fld id="{5B491772-24F1-43EF-AB23-FDDAC09E3150}" type="slidenum">
              <a:rPr lang="en-GB" sz="2300">
                <a:solidFill>
                  <a:schemeClr val="bg1"/>
                </a:solidFill>
              </a:rPr>
              <a:t>9</a:t>
            </a:fld>
            <a:endParaRPr lang="en-GB" sz="2300" dirty="0">
              <a:solidFill>
                <a:schemeClr val="bg1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214" y="1044526"/>
            <a:ext cx="22301531" cy="1332676"/>
          </a:xfrm>
        </p:spPr>
        <p:txBody>
          <a:bodyPr/>
          <a:lstStyle/>
          <a:p>
            <a:pPr algn="ctr">
              <a:defRPr/>
            </a:pPr>
            <a:r>
              <a:rPr lang="en-GB" sz="7200" dirty="0" smtClean="0">
                <a:solidFill>
                  <a:srgbClr val="2C6E1C"/>
                </a:solidFill>
              </a:rPr>
              <a:t>Commodity price changes in recent years</a:t>
            </a:r>
            <a:endParaRPr lang="en-GB" sz="7200" dirty="0">
              <a:solidFill>
                <a:srgbClr val="2C6E1C"/>
              </a:solidFill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2302395" y="12116569"/>
            <a:ext cx="16402361" cy="56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855" tIns="104927" rIns="209855" bIns="104927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GB" sz="2300" b="0" i="1" dirty="0">
                <a:solidFill>
                  <a:schemeClr val="tx1"/>
                </a:solidFill>
                <a:cs typeface="Arial" panose="020B0604020202020204" pitchFamily="34" charset="0"/>
              </a:rPr>
              <a:t>Source: World Bank.</a:t>
            </a:r>
            <a:endParaRPr lang="en-GB" sz="23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561015"/>
              </p:ext>
            </p:extLst>
          </p:nvPr>
        </p:nvGraphicFramePr>
        <p:xfrm>
          <a:off x="1188294" y="2700710"/>
          <a:ext cx="21062633" cy="8792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18151804" y="3492798"/>
            <a:ext cx="2395841" cy="6665407"/>
          </a:xfrm>
          <a:prstGeom prst="ellipse">
            <a:avLst/>
          </a:prstGeom>
          <a:solidFill>
            <a:schemeClr val="bg1">
              <a:alpha val="20000"/>
            </a:schemeClr>
          </a:solidFill>
          <a:ln w="127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209855" tIns="104927" rIns="209855" bIns="104927" numCol="1" rtlCol="0" anchor="ctr" anchorCtr="0" compatLnSpc="1"/>
          <a:lstStyle/>
          <a:p>
            <a:pPr marL="7287" algn="ctr" defTabSz="2098548"/>
            <a:endParaRPr lang="en-GB" sz="2300" b="1" dirty="0">
              <a:solidFill>
                <a:srgbClr val="333333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0731941" y="5821857"/>
            <a:ext cx="1105773" cy="3357173"/>
          </a:xfrm>
          <a:prstGeom prst="ellipse">
            <a:avLst/>
          </a:prstGeom>
          <a:solidFill>
            <a:schemeClr val="bg1">
              <a:alpha val="20000"/>
            </a:schemeClr>
          </a:solidFill>
          <a:ln w="127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209855" tIns="104927" rIns="209855" bIns="104927" numCol="1" rtlCol="0" anchor="ctr" anchorCtr="0" compatLnSpc="1"/>
          <a:lstStyle/>
          <a:p>
            <a:pPr marL="7287" algn="ctr" defTabSz="2098548"/>
            <a:endParaRPr lang="en-GB" sz="2300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1123</Words>
  <Application>Microsoft Office PowerPoint</Application>
  <PresentationFormat>Custom</PresentationFormat>
  <Paragraphs>306</Paragraphs>
  <Slides>20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PowerPoint Presentation</vt:lpstr>
      <vt:lpstr>The objectives of the Communication at a glance </vt:lpstr>
      <vt:lpstr>What does the Communication aim to do?</vt:lpstr>
      <vt:lpstr>PowerPoint Presentation</vt:lpstr>
      <vt:lpstr>Why a Communication on Food and Farming?</vt:lpstr>
      <vt:lpstr>EU net agro-food exporter</vt:lpstr>
      <vt:lpstr>Why a Communication on Food and Farming (cntd)?</vt:lpstr>
      <vt:lpstr>What has changed since the last reform?</vt:lpstr>
      <vt:lpstr>Commodity price changes in recent years</vt:lpstr>
      <vt:lpstr>Climate linked loss events in dramatic increase </vt:lpstr>
      <vt:lpstr>Main issues for the future CAP debate: public money for private and/or public goods?  </vt:lpstr>
      <vt:lpstr>Strengthening environment and climate action</vt:lpstr>
      <vt:lpstr>Better targeting support</vt:lpstr>
      <vt:lpstr>PowerPoint Presentation</vt:lpstr>
      <vt:lpstr>Distribution of EU direct support to farmers (%)</vt:lpstr>
      <vt:lpstr>Rely more on knowledge, innovation and technology</vt:lpstr>
      <vt:lpstr>A new model of sharing responsibilities </vt:lpstr>
      <vt:lpstr>Other priorities  </vt:lpstr>
      <vt:lpstr>PowerPoint Presentation</vt:lpstr>
      <vt:lpstr>Reports and data available at: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2017-06-14T10:28:16Z</dcterms:created>
  <dcterms:modified xsi:type="dcterms:W3CDTF">2017-12-08T15:08:29Z</dcterms:modified>
</cp:coreProperties>
</file>