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31"/>
  </p:notesMasterIdLst>
  <p:sldIdLst>
    <p:sldId id="265" r:id="rId3"/>
    <p:sldId id="321" r:id="rId4"/>
    <p:sldId id="322" r:id="rId5"/>
    <p:sldId id="323" r:id="rId6"/>
    <p:sldId id="301" r:id="rId7"/>
    <p:sldId id="302" r:id="rId8"/>
    <p:sldId id="303" r:id="rId9"/>
    <p:sldId id="312" r:id="rId10"/>
    <p:sldId id="313" r:id="rId11"/>
    <p:sldId id="333" r:id="rId12"/>
    <p:sldId id="315" r:id="rId13"/>
    <p:sldId id="304" r:id="rId14"/>
    <p:sldId id="305" r:id="rId15"/>
    <p:sldId id="257" r:id="rId16"/>
    <p:sldId id="311" r:id="rId17"/>
    <p:sldId id="325" r:id="rId18"/>
    <p:sldId id="306" r:id="rId19"/>
    <p:sldId id="309" r:id="rId20"/>
    <p:sldId id="263" r:id="rId21"/>
    <p:sldId id="310" r:id="rId22"/>
    <p:sldId id="262" r:id="rId23"/>
    <p:sldId id="283" r:id="rId24"/>
    <p:sldId id="284" r:id="rId25"/>
    <p:sldId id="332" r:id="rId26"/>
    <p:sldId id="288" r:id="rId27"/>
    <p:sldId id="289" r:id="rId28"/>
    <p:sldId id="317" r:id="rId29"/>
    <p:sldId id="282" r:id="rId30"/>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lie" initials="CBR" lastIdx="1" clrIdx="0"/>
  <p:cmAuthor id="2" name="David Mottershead" initials="DM" lastIdx="12" clrIdx="1">
    <p:extLst/>
  </p:cmAuthor>
  <p:cmAuthor id="3" name="Kaley Hart" initials="KH" lastIdx="1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359" autoAdjust="0"/>
  </p:normalViewPr>
  <p:slideViewPr>
    <p:cSldViewPr snapToGrid="0">
      <p:cViewPr varScale="1">
        <p:scale>
          <a:sx n="72" d="100"/>
          <a:sy n="72" d="100"/>
        </p:scale>
        <p:origin x="-1061" y="-77"/>
      </p:cViewPr>
      <p:guideLst>
        <p:guide orient="horz" pos="2160"/>
        <p:guide pos="3840"/>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06DA44-3109-4B16-84E2-FB6E584CFD4C}" type="doc">
      <dgm:prSet loTypeId="urn:microsoft.com/office/officeart/2005/8/layout/lProcess2" loCatId="list" qsTypeId="urn:microsoft.com/office/officeart/2005/8/quickstyle/simple1" qsCatId="simple" csTypeId="urn:microsoft.com/office/officeart/2005/8/colors/accent1_1" csCatId="accent1" phldr="1"/>
      <dgm:spPr/>
      <dgm:t>
        <a:bodyPr/>
        <a:lstStyle/>
        <a:p>
          <a:endParaRPr lang="en-GB"/>
        </a:p>
      </dgm:t>
    </dgm:pt>
    <dgm:pt modelId="{07AD928F-EE89-44F1-BF0A-215A8FFA820C}">
      <dgm:prSet phldrT="[Text]"/>
      <dgm:spPr/>
      <dgm:t>
        <a:bodyPr/>
        <a:lstStyle/>
        <a:p>
          <a:r>
            <a:rPr lang="en-GB" dirty="0" smtClean="0"/>
            <a:t>Causal Analysis</a:t>
          </a:r>
          <a:endParaRPr lang="en-GB" dirty="0"/>
        </a:p>
      </dgm:t>
    </dgm:pt>
    <dgm:pt modelId="{21F795C7-DB30-4EF7-A64F-12C0D1123309}" type="parTrans" cxnId="{1EC040A1-59BD-431C-8C80-540DA3585907}">
      <dgm:prSet/>
      <dgm:spPr/>
      <dgm:t>
        <a:bodyPr/>
        <a:lstStyle/>
        <a:p>
          <a:endParaRPr lang="en-GB"/>
        </a:p>
      </dgm:t>
    </dgm:pt>
    <dgm:pt modelId="{1FB395FF-EB71-47CB-9FF3-D3D831A94D4B}" type="sibTrans" cxnId="{1EC040A1-59BD-431C-8C80-540DA3585907}">
      <dgm:prSet/>
      <dgm:spPr/>
      <dgm:t>
        <a:bodyPr/>
        <a:lstStyle/>
        <a:p>
          <a:endParaRPr lang="en-GB"/>
        </a:p>
      </dgm:t>
    </dgm:pt>
    <dgm:pt modelId="{5E70D61B-0E81-4980-AA72-5C695C00B9FC}">
      <dgm:prSet phldrT="[Text]" custT="1"/>
      <dgm:spPr/>
      <dgm:t>
        <a:bodyPr/>
        <a:lstStyle/>
        <a:p>
          <a:r>
            <a:rPr lang="en-GB" sz="1100" dirty="0" smtClean="0"/>
            <a:t>Implementation choices of MS (ESQ1)</a:t>
          </a:r>
          <a:endParaRPr lang="en-GB" sz="1100" dirty="0"/>
        </a:p>
      </dgm:t>
    </dgm:pt>
    <dgm:pt modelId="{C69A102E-B090-4EAC-9DAE-787D83621088}" type="parTrans" cxnId="{D1798385-D9D3-48F3-85B5-B562B8DE4AC3}">
      <dgm:prSet/>
      <dgm:spPr/>
      <dgm:t>
        <a:bodyPr/>
        <a:lstStyle/>
        <a:p>
          <a:endParaRPr lang="en-GB"/>
        </a:p>
      </dgm:t>
    </dgm:pt>
    <dgm:pt modelId="{59C07712-E7BD-4927-AD03-BA912CE27D80}" type="sibTrans" cxnId="{D1798385-D9D3-48F3-85B5-B562B8DE4AC3}">
      <dgm:prSet/>
      <dgm:spPr/>
      <dgm:t>
        <a:bodyPr/>
        <a:lstStyle/>
        <a:p>
          <a:endParaRPr lang="en-GB"/>
        </a:p>
      </dgm:t>
    </dgm:pt>
    <dgm:pt modelId="{E65085EB-CD56-45A6-9B90-B766FC3F7AAB}">
      <dgm:prSet phldrT="[Text]" custT="1"/>
      <dgm:spPr/>
      <dgm:t>
        <a:bodyPr/>
        <a:lstStyle/>
        <a:p>
          <a:r>
            <a:rPr lang="en-GB" sz="1200" dirty="0" smtClean="0"/>
            <a:t>Farming practices and production effects (ESQs 2, 3, 4, 5, 6)</a:t>
          </a:r>
          <a:endParaRPr lang="en-GB" sz="1200" dirty="0"/>
        </a:p>
      </dgm:t>
    </dgm:pt>
    <dgm:pt modelId="{86C77B87-3A93-44E3-A701-0F72FD73A0AB}" type="parTrans" cxnId="{6FD527AB-24D7-4E10-AD95-40C81F7B6915}">
      <dgm:prSet/>
      <dgm:spPr/>
      <dgm:t>
        <a:bodyPr/>
        <a:lstStyle/>
        <a:p>
          <a:endParaRPr lang="en-GB"/>
        </a:p>
      </dgm:t>
    </dgm:pt>
    <dgm:pt modelId="{13680B6A-7B2B-4A85-8DAD-13A86ED3BAD4}" type="sibTrans" cxnId="{6FD527AB-24D7-4E10-AD95-40C81F7B6915}">
      <dgm:prSet/>
      <dgm:spPr/>
      <dgm:t>
        <a:bodyPr/>
        <a:lstStyle/>
        <a:p>
          <a:endParaRPr lang="en-GB"/>
        </a:p>
      </dgm:t>
    </dgm:pt>
    <dgm:pt modelId="{31970272-11BD-4BF8-A8C9-211C78A4135D}">
      <dgm:prSet phldrT="[Text]"/>
      <dgm:spPr/>
      <dgm:t>
        <a:bodyPr/>
        <a:lstStyle/>
        <a:p>
          <a:r>
            <a:rPr lang="en-GB" dirty="0" smtClean="0"/>
            <a:t>Effectiveness</a:t>
          </a:r>
          <a:endParaRPr lang="en-GB" dirty="0"/>
        </a:p>
      </dgm:t>
    </dgm:pt>
    <dgm:pt modelId="{C4DCF46F-8D1F-4444-BCBF-450ED176601F}" type="parTrans" cxnId="{E77AE125-26D5-4FD1-B874-21C4C4E0CFF7}">
      <dgm:prSet/>
      <dgm:spPr/>
      <dgm:t>
        <a:bodyPr/>
        <a:lstStyle/>
        <a:p>
          <a:endParaRPr lang="en-GB"/>
        </a:p>
      </dgm:t>
    </dgm:pt>
    <dgm:pt modelId="{97DDE445-F433-4FB9-97C1-CBFD7A2BADD6}" type="sibTrans" cxnId="{E77AE125-26D5-4FD1-B874-21C4C4E0CFF7}">
      <dgm:prSet/>
      <dgm:spPr/>
      <dgm:t>
        <a:bodyPr/>
        <a:lstStyle/>
        <a:p>
          <a:endParaRPr lang="en-GB"/>
        </a:p>
      </dgm:t>
    </dgm:pt>
    <dgm:pt modelId="{10C875CD-F950-4334-B047-3CC5DA9835D3}">
      <dgm:prSet phldrT="[Text]" custT="1"/>
      <dgm:spPr/>
      <dgm:t>
        <a:bodyPr/>
        <a:lstStyle/>
        <a:p>
          <a:r>
            <a:rPr lang="en-GB" sz="1200" dirty="0" smtClean="0"/>
            <a:t>Ecological Focus Area (ESQ7)</a:t>
          </a:r>
          <a:endParaRPr lang="en-GB" sz="1200" dirty="0"/>
        </a:p>
      </dgm:t>
    </dgm:pt>
    <dgm:pt modelId="{F1D740BA-1832-4CEB-B964-A9A5A06BFBBC}" type="parTrans" cxnId="{AF604A92-50B1-4217-A0D9-EB25B4E49CD4}">
      <dgm:prSet/>
      <dgm:spPr/>
      <dgm:t>
        <a:bodyPr/>
        <a:lstStyle/>
        <a:p>
          <a:endParaRPr lang="en-GB"/>
        </a:p>
      </dgm:t>
    </dgm:pt>
    <dgm:pt modelId="{6E3790F8-B227-4624-9297-B11310643B05}" type="sibTrans" cxnId="{AF604A92-50B1-4217-A0D9-EB25B4E49CD4}">
      <dgm:prSet/>
      <dgm:spPr/>
      <dgm:t>
        <a:bodyPr/>
        <a:lstStyle/>
        <a:p>
          <a:endParaRPr lang="en-GB"/>
        </a:p>
      </dgm:t>
    </dgm:pt>
    <dgm:pt modelId="{A8C7D847-8A4A-4346-B31E-BE01C24DD90F}">
      <dgm:prSet phldrT="[Text]" custT="1"/>
      <dgm:spPr/>
      <dgm:t>
        <a:bodyPr/>
        <a:lstStyle/>
        <a:p>
          <a:r>
            <a:rPr lang="en-GB" sz="1200" dirty="0" smtClean="0"/>
            <a:t>Crop Diversification (ESQ8)</a:t>
          </a:r>
        </a:p>
      </dgm:t>
    </dgm:pt>
    <dgm:pt modelId="{B427C733-D2B1-44F7-A0E6-AD2E7C2A8A18}" type="parTrans" cxnId="{214ADDB1-34BF-4AEA-BBEB-7872417CC96A}">
      <dgm:prSet/>
      <dgm:spPr/>
      <dgm:t>
        <a:bodyPr/>
        <a:lstStyle/>
        <a:p>
          <a:endParaRPr lang="en-GB"/>
        </a:p>
      </dgm:t>
    </dgm:pt>
    <dgm:pt modelId="{03837070-653F-4CBF-9C79-2ED225A557C7}" type="sibTrans" cxnId="{214ADDB1-34BF-4AEA-BBEB-7872417CC96A}">
      <dgm:prSet/>
      <dgm:spPr/>
      <dgm:t>
        <a:bodyPr/>
        <a:lstStyle/>
        <a:p>
          <a:endParaRPr lang="en-GB"/>
        </a:p>
      </dgm:t>
    </dgm:pt>
    <dgm:pt modelId="{EA9322C6-1785-466A-A3CB-B55C4CE89EE7}">
      <dgm:prSet phldrT="[Text]"/>
      <dgm:spPr/>
      <dgm:t>
        <a:bodyPr/>
        <a:lstStyle/>
        <a:p>
          <a:r>
            <a:rPr lang="en-GB" dirty="0" smtClean="0"/>
            <a:t>Efficiency</a:t>
          </a:r>
          <a:endParaRPr lang="en-GB" dirty="0"/>
        </a:p>
      </dgm:t>
    </dgm:pt>
    <dgm:pt modelId="{5B0E4683-5A77-4CF2-A8A7-B85D51E2ADCF}" type="parTrans" cxnId="{1FC47405-1121-4EF0-99B9-94FEC777FF4A}">
      <dgm:prSet/>
      <dgm:spPr/>
      <dgm:t>
        <a:bodyPr/>
        <a:lstStyle/>
        <a:p>
          <a:endParaRPr lang="en-GB"/>
        </a:p>
      </dgm:t>
    </dgm:pt>
    <dgm:pt modelId="{2EC1CBA6-89AA-48FA-868F-46ED429B0EE5}" type="sibTrans" cxnId="{1FC47405-1121-4EF0-99B9-94FEC777FF4A}">
      <dgm:prSet/>
      <dgm:spPr/>
      <dgm:t>
        <a:bodyPr/>
        <a:lstStyle/>
        <a:p>
          <a:endParaRPr lang="en-GB"/>
        </a:p>
      </dgm:t>
    </dgm:pt>
    <dgm:pt modelId="{5549B573-CBB1-4CC8-ACFA-721B6653FCCA}">
      <dgm:prSet phldrT="[Text]" custT="1"/>
      <dgm:spPr/>
      <dgm:t>
        <a:bodyPr/>
        <a:lstStyle/>
        <a:p>
          <a:r>
            <a:rPr lang="en-GB" sz="1200" dirty="0" smtClean="0"/>
            <a:t>Administrative burden (ESQ12)</a:t>
          </a:r>
          <a:endParaRPr lang="en-GB" sz="1200" dirty="0"/>
        </a:p>
      </dgm:t>
    </dgm:pt>
    <dgm:pt modelId="{B598F228-ABBF-44E8-8532-F7195942BFFC}" type="parTrans" cxnId="{72984809-B081-47DE-8A8E-FCB04C3EA4BF}">
      <dgm:prSet/>
      <dgm:spPr/>
      <dgm:t>
        <a:bodyPr/>
        <a:lstStyle/>
        <a:p>
          <a:endParaRPr lang="en-GB"/>
        </a:p>
      </dgm:t>
    </dgm:pt>
    <dgm:pt modelId="{003CE2DF-6D45-4992-BEB0-7798B0C188F9}" type="sibTrans" cxnId="{72984809-B081-47DE-8A8E-FCB04C3EA4BF}">
      <dgm:prSet/>
      <dgm:spPr/>
      <dgm:t>
        <a:bodyPr/>
        <a:lstStyle/>
        <a:p>
          <a:endParaRPr lang="en-GB"/>
        </a:p>
      </dgm:t>
    </dgm:pt>
    <dgm:pt modelId="{0792EE4B-6EF5-4B36-A274-FADF141E5FBB}">
      <dgm:prSet phldrT="[Text]" custT="1"/>
      <dgm:spPr/>
      <dgm:t>
        <a:bodyPr/>
        <a:lstStyle/>
        <a:p>
          <a:r>
            <a:rPr lang="en-GB" sz="1200" dirty="0" smtClean="0"/>
            <a:t>Efficiency (ESQ13)</a:t>
          </a:r>
          <a:endParaRPr lang="en-GB" sz="1200" dirty="0"/>
        </a:p>
      </dgm:t>
    </dgm:pt>
    <dgm:pt modelId="{E4483C58-5E5E-43A6-9086-0349E015AC91}" type="parTrans" cxnId="{33C32062-15B7-47D8-8CC4-2AA536EBB316}">
      <dgm:prSet/>
      <dgm:spPr/>
      <dgm:t>
        <a:bodyPr/>
        <a:lstStyle/>
        <a:p>
          <a:endParaRPr lang="en-GB"/>
        </a:p>
      </dgm:t>
    </dgm:pt>
    <dgm:pt modelId="{56964CEF-238A-4FED-87F5-F156CC5B1556}" type="sibTrans" cxnId="{33C32062-15B7-47D8-8CC4-2AA536EBB316}">
      <dgm:prSet/>
      <dgm:spPr/>
      <dgm:t>
        <a:bodyPr/>
        <a:lstStyle/>
        <a:p>
          <a:endParaRPr lang="en-GB"/>
        </a:p>
      </dgm:t>
    </dgm:pt>
    <dgm:pt modelId="{C12756D6-EA23-4E03-91CE-0581CB5B9B02}">
      <dgm:prSet phldrT="[Text]" custT="1"/>
      <dgm:spPr/>
      <dgm:t>
        <a:bodyPr/>
        <a:lstStyle/>
        <a:p>
          <a:r>
            <a:rPr lang="en-GB" sz="1200" dirty="0" smtClean="0"/>
            <a:t>Permanent grassland (ESQ9)</a:t>
          </a:r>
        </a:p>
      </dgm:t>
    </dgm:pt>
    <dgm:pt modelId="{23F76955-BF7A-4C04-97EB-2E8D2BDB0ADE}" type="parTrans" cxnId="{5A9ADDF4-8623-4902-81C5-B685DE727516}">
      <dgm:prSet/>
      <dgm:spPr/>
      <dgm:t>
        <a:bodyPr/>
        <a:lstStyle/>
        <a:p>
          <a:endParaRPr lang="en-GB"/>
        </a:p>
      </dgm:t>
    </dgm:pt>
    <dgm:pt modelId="{42D3FA9F-0654-44AB-8B76-CDB8DE7D4E35}" type="sibTrans" cxnId="{5A9ADDF4-8623-4902-81C5-B685DE727516}">
      <dgm:prSet/>
      <dgm:spPr/>
      <dgm:t>
        <a:bodyPr/>
        <a:lstStyle/>
        <a:p>
          <a:endParaRPr lang="en-GB"/>
        </a:p>
      </dgm:t>
    </dgm:pt>
    <dgm:pt modelId="{8D619360-7318-4E07-A85E-0AE8EAE67366}">
      <dgm:prSet phldrT="[Text]" custT="1"/>
      <dgm:spPr/>
      <dgm:t>
        <a:bodyPr/>
        <a:lstStyle/>
        <a:p>
          <a:r>
            <a:rPr lang="en-GB" sz="1200" dirty="0" smtClean="0"/>
            <a:t>Overall environmental and climate impact (ESQ 10, 11)</a:t>
          </a:r>
        </a:p>
      </dgm:t>
    </dgm:pt>
    <dgm:pt modelId="{AF741062-1D1D-40D2-8518-B5685D1B12EF}" type="parTrans" cxnId="{A0791144-278D-40AB-8FA7-CE678668B1A5}">
      <dgm:prSet/>
      <dgm:spPr/>
      <dgm:t>
        <a:bodyPr/>
        <a:lstStyle/>
        <a:p>
          <a:endParaRPr lang="en-GB"/>
        </a:p>
      </dgm:t>
    </dgm:pt>
    <dgm:pt modelId="{88CF454E-FFAE-496F-BFC4-C50ED3334025}" type="sibTrans" cxnId="{A0791144-278D-40AB-8FA7-CE678668B1A5}">
      <dgm:prSet/>
      <dgm:spPr/>
      <dgm:t>
        <a:bodyPr/>
        <a:lstStyle/>
        <a:p>
          <a:endParaRPr lang="en-GB"/>
        </a:p>
      </dgm:t>
    </dgm:pt>
    <dgm:pt modelId="{0B8B55A8-4DA1-4CAE-AA6A-BD7B7D4A80CF}">
      <dgm:prSet phldrT="[Text]"/>
      <dgm:spPr/>
      <dgm:t>
        <a:bodyPr/>
        <a:lstStyle/>
        <a:p>
          <a:r>
            <a:rPr lang="en-GB" dirty="0" smtClean="0"/>
            <a:t>Coherence</a:t>
          </a:r>
          <a:endParaRPr lang="en-GB" dirty="0"/>
        </a:p>
      </dgm:t>
    </dgm:pt>
    <dgm:pt modelId="{BF578AF1-0E16-4F33-9599-36B887123D2F}" type="parTrans" cxnId="{6505556A-F687-4BE1-AC3D-61F70579D522}">
      <dgm:prSet/>
      <dgm:spPr/>
      <dgm:t>
        <a:bodyPr/>
        <a:lstStyle/>
        <a:p>
          <a:endParaRPr lang="en-GB"/>
        </a:p>
      </dgm:t>
    </dgm:pt>
    <dgm:pt modelId="{EEEA59BD-4734-4B3C-B000-3D4E6BAD4A23}" type="sibTrans" cxnId="{6505556A-F687-4BE1-AC3D-61F70579D522}">
      <dgm:prSet/>
      <dgm:spPr/>
      <dgm:t>
        <a:bodyPr/>
        <a:lstStyle/>
        <a:p>
          <a:endParaRPr lang="en-GB"/>
        </a:p>
      </dgm:t>
    </dgm:pt>
    <dgm:pt modelId="{12E37F8E-8C92-438F-B85D-46238DDA652E}">
      <dgm:prSet phldrT="[Text]" custT="1"/>
      <dgm:spPr/>
      <dgm:t>
        <a:bodyPr/>
        <a:lstStyle/>
        <a:p>
          <a:r>
            <a:rPr lang="en-GB" sz="1200" dirty="0" smtClean="0"/>
            <a:t>Internal coherence (ESQ14)</a:t>
          </a:r>
          <a:endParaRPr lang="en-GB" sz="1200" dirty="0"/>
        </a:p>
      </dgm:t>
    </dgm:pt>
    <dgm:pt modelId="{C751FC8F-9E7D-4D7F-9380-69A11973888F}" type="parTrans" cxnId="{33A3DF95-AFFC-4127-8E06-3B0B346DDAAE}">
      <dgm:prSet/>
      <dgm:spPr/>
      <dgm:t>
        <a:bodyPr/>
        <a:lstStyle/>
        <a:p>
          <a:endParaRPr lang="en-GB"/>
        </a:p>
      </dgm:t>
    </dgm:pt>
    <dgm:pt modelId="{DBBA10EE-6E01-4600-A1BB-312251856828}" type="sibTrans" cxnId="{33A3DF95-AFFC-4127-8E06-3B0B346DDAAE}">
      <dgm:prSet/>
      <dgm:spPr/>
      <dgm:t>
        <a:bodyPr/>
        <a:lstStyle/>
        <a:p>
          <a:endParaRPr lang="en-GB"/>
        </a:p>
      </dgm:t>
    </dgm:pt>
    <dgm:pt modelId="{0E7759D4-5621-4C7D-9CA0-DCFB9D4F9F68}">
      <dgm:prSet phldrT="[Text]" custT="1"/>
      <dgm:spPr/>
      <dgm:t>
        <a:bodyPr/>
        <a:lstStyle/>
        <a:p>
          <a:r>
            <a:rPr lang="en-GB" sz="1200" dirty="0" smtClean="0"/>
            <a:t>External coherence (ESQ15)</a:t>
          </a:r>
          <a:endParaRPr lang="en-GB" sz="1200" dirty="0"/>
        </a:p>
      </dgm:t>
    </dgm:pt>
    <dgm:pt modelId="{EBF26F91-0965-4708-B6D1-670A503C6D73}" type="parTrans" cxnId="{8F208485-9CBF-44DD-A561-AE14D53FD931}">
      <dgm:prSet/>
      <dgm:spPr/>
      <dgm:t>
        <a:bodyPr/>
        <a:lstStyle/>
        <a:p>
          <a:endParaRPr lang="en-GB"/>
        </a:p>
      </dgm:t>
    </dgm:pt>
    <dgm:pt modelId="{185CA04A-7FB2-4AD4-AD6B-FE137239F29B}" type="sibTrans" cxnId="{8F208485-9CBF-44DD-A561-AE14D53FD931}">
      <dgm:prSet/>
      <dgm:spPr/>
      <dgm:t>
        <a:bodyPr/>
        <a:lstStyle/>
        <a:p>
          <a:endParaRPr lang="en-GB"/>
        </a:p>
      </dgm:t>
    </dgm:pt>
    <dgm:pt modelId="{6B1C78C3-DBB5-4963-B3C9-DAAD034F61B7}">
      <dgm:prSet phldrT="[Text]"/>
      <dgm:spPr/>
      <dgm:t>
        <a:bodyPr/>
        <a:lstStyle/>
        <a:p>
          <a:r>
            <a:rPr lang="en-GB" dirty="0" smtClean="0"/>
            <a:t>Relevance</a:t>
          </a:r>
          <a:endParaRPr lang="en-GB" dirty="0"/>
        </a:p>
      </dgm:t>
    </dgm:pt>
    <dgm:pt modelId="{BA63ADA1-E2E1-40DC-89EC-7FB2E03FB883}" type="parTrans" cxnId="{139074FB-FFAB-4756-8EC7-1C1E3E961A29}">
      <dgm:prSet/>
      <dgm:spPr/>
      <dgm:t>
        <a:bodyPr/>
        <a:lstStyle/>
        <a:p>
          <a:endParaRPr lang="en-GB"/>
        </a:p>
      </dgm:t>
    </dgm:pt>
    <dgm:pt modelId="{801166A6-CE7E-434D-8C4E-4D1629F1BD7D}" type="sibTrans" cxnId="{139074FB-FFAB-4756-8EC7-1C1E3E961A29}">
      <dgm:prSet/>
      <dgm:spPr/>
      <dgm:t>
        <a:bodyPr/>
        <a:lstStyle/>
        <a:p>
          <a:endParaRPr lang="en-GB"/>
        </a:p>
      </dgm:t>
    </dgm:pt>
    <dgm:pt modelId="{5EFB4A21-C72E-48BB-80DD-DF4C92CC1A39}">
      <dgm:prSet phldrT="[Text]"/>
      <dgm:spPr/>
      <dgm:t>
        <a:bodyPr/>
        <a:lstStyle/>
        <a:p>
          <a:r>
            <a:rPr lang="en-GB" dirty="0" smtClean="0"/>
            <a:t>EU Added Value</a:t>
          </a:r>
          <a:endParaRPr lang="en-GB" dirty="0"/>
        </a:p>
      </dgm:t>
    </dgm:pt>
    <dgm:pt modelId="{5C86DDA0-59BA-4A34-8AC0-A51F488A9E3E}" type="parTrans" cxnId="{6560B5C0-BE95-4D9C-A265-B4B5AA386FD8}">
      <dgm:prSet/>
      <dgm:spPr/>
      <dgm:t>
        <a:bodyPr/>
        <a:lstStyle/>
        <a:p>
          <a:endParaRPr lang="en-GB"/>
        </a:p>
      </dgm:t>
    </dgm:pt>
    <dgm:pt modelId="{B025D6BC-8C82-4293-A58F-F1D941AC77ED}" type="sibTrans" cxnId="{6560B5C0-BE95-4D9C-A265-B4B5AA386FD8}">
      <dgm:prSet/>
      <dgm:spPr/>
      <dgm:t>
        <a:bodyPr/>
        <a:lstStyle/>
        <a:p>
          <a:endParaRPr lang="en-GB"/>
        </a:p>
      </dgm:t>
    </dgm:pt>
    <dgm:pt modelId="{418B43F5-A5A3-444F-B147-1FF34568C709}">
      <dgm:prSet phldrT="[Text]" custT="1"/>
      <dgm:spPr/>
      <dgm:t>
        <a:bodyPr/>
        <a:lstStyle/>
        <a:p>
          <a:r>
            <a:rPr lang="en-GB" sz="1200" dirty="0" smtClean="0"/>
            <a:t>Relevance of greening practices in achieving CAP general objective 2 and specific sub-objectives (ESQ16)</a:t>
          </a:r>
          <a:endParaRPr lang="en-GB" sz="1200" dirty="0"/>
        </a:p>
      </dgm:t>
    </dgm:pt>
    <dgm:pt modelId="{2A5034A2-DBB6-480D-A112-B09ED08AC022}" type="parTrans" cxnId="{02060940-4A00-4FB2-8C03-E785E2D84290}">
      <dgm:prSet/>
      <dgm:spPr/>
      <dgm:t>
        <a:bodyPr/>
        <a:lstStyle/>
        <a:p>
          <a:endParaRPr lang="en-GB"/>
        </a:p>
      </dgm:t>
    </dgm:pt>
    <dgm:pt modelId="{E0332C96-033E-4E9A-8464-6873CCC6AB84}" type="sibTrans" cxnId="{02060940-4A00-4FB2-8C03-E785E2D84290}">
      <dgm:prSet/>
      <dgm:spPr/>
      <dgm:t>
        <a:bodyPr/>
        <a:lstStyle/>
        <a:p>
          <a:endParaRPr lang="en-GB"/>
        </a:p>
      </dgm:t>
    </dgm:pt>
    <dgm:pt modelId="{BFAF09CD-3206-4B77-8025-D1435D78EF26}">
      <dgm:prSet phldrT="[Text]" custT="1"/>
      <dgm:spPr/>
      <dgm:t>
        <a:bodyPr/>
        <a:lstStyle/>
        <a:p>
          <a:r>
            <a:rPr lang="en-GB" sz="1200" dirty="0" smtClean="0"/>
            <a:t>Creation of EU added value (ESQ17)</a:t>
          </a:r>
          <a:endParaRPr lang="en-GB" sz="1200" dirty="0"/>
        </a:p>
      </dgm:t>
    </dgm:pt>
    <dgm:pt modelId="{D670223B-B609-4744-8013-332C47B93232}" type="parTrans" cxnId="{6FFD3BA3-F1D1-4F76-BC5E-0A381EC58AE8}">
      <dgm:prSet/>
      <dgm:spPr/>
      <dgm:t>
        <a:bodyPr/>
        <a:lstStyle/>
        <a:p>
          <a:endParaRPr lang="en-GB"/>
        </a:p>
      </dgm:t>
    </dgm:pt>
    <dgm:pt modelId="{926E2E76-4453-415D-917F-677706C0C91E}" type="sibTrans" cxnId="{6FFD3BA3-F1D1-4F76-BC5E-0A381EC58AE8}">
      <dgm:prSet/>
      <dgm:spPr/>
      <dgm:t>
        <a:bodyPr/>
        <a:lstStyle/>
        <a:p>
          <a:endParaRPr lang="en-GB"/>
        </a:p>
      </dgm:t>
    </dgm:pt>
    <dgm:pt modelId="{5971A199-2B47-4B7D-8B33-5662E53DBA70}" type="pres">
      <dgm:prSet presAssocID="{1906DA44-3109-4B16-84E2-FB6E584CFD4C}" presName="theList" presStyleCnt="0">
        <dgm:presLayoutVars>
          <dgm:dir/>
          <dgm:animLvl val="lvl"/>
          <dgm:resizeHandles val="exact"/>
        </dgm:presLayoutVars>
      </dgm:prSet>
      <dgm:spPr/>
      <dgm:t>
        <a:bodyPr/>
        <a:lstStyle/>
        <a:p>
          <a:endParaRPr lang="en-GB"/>
        </a:p>
      </dgm:t>
    </dgm:pt>
    <dgm:pt modelId="{D30F16E4-822C-47FC-9CD2-6D3C1B64A270}" type="pres">
      <dgm:prSet presAssocID="{07AD928F-EE89-44F1-BF0A-215A8FFA820C}" presName="compNode" presStyleCnt="0"/>
      <dgm:spPr/>
    </dgm:pt>
    <dgm:pt modelId="{45BEBB6C-AD4E-44A4-8DEF-C7020292A92A}" type="pres">
      <dgm:prSet presAssocID="{07AD928F-EE89-44F1-BF0A-215A8FFA820C}" presName="aNode" presStyleLbl="bgShp" presStyleIdx="0" presStyleCnt="6"/>
      <dgm:spPr/>
      <dgm:t>
        <a:bodyPr/>
        <a:lstStyle/>
        <a:p>
          <a:endParaRPr lang="en-GB"/>
        </a:p>
      </dgm:t>
    </dgm:pt>
    <dgm:pt modelId="{ABBCE3E8-3418-45E1-A912-AA053D3CF928}" type="pres">
      <dgm:prSet presAssocID="{07AD928F-EE89-44F1-BF0A-215A8FFA820C}" presName="textNode" presStyleLbl="bgShp" presStyleIdx="0" presStyleCnt="6"/>
      <dgm:spPr/>
      <dgm:t>
        <a:bodyPr/>
        <a:lstStyle/>
        <a:p>
          <a:endParaRPr lang="en-GB"/>
        </a:p>
      </dgm:t>
    </dgm:pt>
    <dgm:pt modelId="{DA69C3D1-7C8C-4850-BFAB-427CE9FD32B2}" type="pres">
      <dgm:prSet presAssocID="{07AD928F-EE89-44F1-BF0A-215A8FFA820C}" presName="compChildNode" presStyleCnt="0"/>
      <dgm:spPr/>
    </dgm:pt>
    <dgm:pt modelId="{22E4F28E-FBEF-4031-811E-4E0C785F6BB0}" type="pres">
      <dgm:prSet presAssocID="{07AD928F-EE89-44F1-BF0A-215A8FFA820C}" presName="theInnerList" presStyleCnt="0"/>
      <dgm:spPr/>
    </dgm:pt>
    <dgm:pt modelId="{BCC686A6-8DAF-412D-843B-55C395BFF044}" type="pres">
      <dgm:prSet presAssocID="{5E70D61B-0E81-4980-AA72-5C695C00B9FC}" presName="childNode" presStyleLbl="node1" presStyleIdx="0" presStyleCnt="12">
        <dgm:presLayoutVars>
          <dgm:bulletEnabled val="1"/>
        </dgm:presLayoutVars>
      </dgm:prSet>
      <dgm:spPr/>
      <dgm:t>
        <a:bodyPr/>
        <a:lstStyle/>
        <a:p>
          <a:endParaRPr lang="en-GB"/>
        </a:p>
      </dgm:t>
    </dgm:pt>
    <dgm:pt modelId="{37DD9F27-1C54-46C4-94B9-9C76FFCF10C8}" type="pres">
      <dgm:prSet presAssocID="{5E70D61B-0E81-4980-AA72-5C695C00B9FC}" presName="aSpace2" presStyleCnt="0"/>
      <dgm:spPr/>
    </dgm:pt>
    <dgm:pt modelId="{885DA4BA-54DF-4E6D-B0DD-E1150C5659BA}" type="pres">
      <dgm:prSet presAssocID="{E65085EB-CD56-45A6-9B90-B766FC3F7AAB}" presName="childNode" presStyleLbl="node1" presStyleIdx="1" presStyleCnt="12">
        <dgm:presLayoutVars>
          <dgm:bulletEnabled val="1"/>
        </dgm:presLayoutVars>
      </dgm:prSet>
      <dgm:spPr/>
      <dgm:t>
        <a:bodyPr/>
        <a:lstStyle/>
        <a:p>
          <a:endParaRPr lang="en-GB"/>
        </a:p>
      </dgm:t>
    </dgm:pt>
    <dgm:pt modelId="{9DC96440-F8DF-423B-86E0-CB854DE94235}" type="pres">
      <dgm:prSet presAssocID="{07AD928F-EE89-44F1-BF0A-215A8FFA820C}" presName="aSpace" presStyleCnt="0"/>
      <dgm:spPr/>
    </dgm:pt>
    <dgm:pt modelId="{F0627916-E2A6-4FFB-907A-4C6EC17CAC88}" type="pres">
      <dgm:prSet presAssocID="{31970272-11BD-4BF8-A8C9-211C78A4135D}" presName="compNode" presStyleCnt="0"/>
      <dgm:spPr/>
    </dgm:pt>
    <dgm:pt modelId="{5FA49B82-64C5-45AC-9585-C06EB2A33E98}" type="pres">
      <dgm:prSet presAssocID="{31970272-11BD-4BF8-A8C9-211C78A4135D}" presName="aNode" presStyleLbl="bgShp" presStyleIdx="1" presStyleCnt="6"/>
      <dgm:spPr/>
      <dgm:t>
        <a:bodyPr/>
        <a:lstStyle/>
        <a:p>
          <a:endParaRPr lang="en-GB"/>
        </a:p>
      </dgm:t>
    </dgm:pt>
    <dgm:pt modelId="{3AAC5663-A5CA-4285-B5B5-A36252311105}" type="pres">
      <dgm:prSet presAssocID="{31970272-11BD-4BF8-A8C9-211C78A4135D}" presName="textNode" presStyleLbl="bgShp" presStyleIdx="1" presStyleCnt="6"/>
      <dgm:spPr/>
      <dgm:t>
        <a:bodyPr/>
        <a:lstStyle/>
        <a:p>
          <a:endParaRPr lang="en-GB"/>
        </a:p>
      </dgm:t>
    </dgm:pt>
    <dgm:pt modelId="{C125AFC4-3068-421F-A454-FAC89D538B59}" type="pres">
      <dgm:prSet presAssocID="{31970272-11BD-4BF8-A8C9-211C78A4135D}" presName="compChildNode" presStyleCnt="0"/>
      <dgm:spPr/>
    </dgm:pt>
    <dgm:pt modelId="{EF642854-7CF8-4891-A8AB-2409D0601509}" type="pres">
      <dgm:prSet presAssocID="{31970272-11BD-4BF8-A8C9-211C78A4135D}" presName="theInnerList" presStyleCnt="0"/>
      <dgm:spPr/>
    </dgm:pt>
    <dgm:pt modelId="{50BEB619-802D-4B93-AFE9-49747E6659BD}" type="pres">
      <dgm:prSet presAssocID="{10C875CD-F950-4334-B047-3CC5DA9835D3}" presName="childNode" presStyleLbl="node1" presStyleIdx="2" presStyleCnt="12">
        <dgm:presLayoutVars>
          <dgm:bulletEnabled val="1"/>
        </dgm:presLayoutVars>
      </dgm:prSet>
      <dgm:spPr/>
      <dgm:t>
        <a:bodyPr/>
        <a:lstStyle/>
        <a:p>
          <a:endParaRPr lang="en-GB"/>
        </a:p>
      </dgm:t>
    </dgm:pt>
    <dgm:pt modelId="{CB33C774-4B1F-4386-8FC0-16BE2D3E783B}" type="pres">
      <dgm:prSet presAssocID="{10C875CD-F950-4334-B047-3CC5DA9835D3}" presName="aSpace2" presStyleCnt="0"/>
      <dgm:spPr/>
    </dgm:pt>
    <dgm:pt modelId="{668C7208-9FE8-4116-BFEE-883A229D720A}" type="pres">
      <dgm:prSet presAssocID="{A8C7D847-8A4A-4346-B31E-BE01C24DD90F}" presName="childNode" presStyleLbl="node1" presStyleIdx="3" presStyleCnt="12">
        <dgm:presLayoutVars>
          <dgm:bulletEnabled val="1"/>
        </dgm:presLayoutVars>
      </dgm:prSet>
      <dgm:spPr/>
      <dgm:t>
        <a:bodyPr/>
        <a:lstStyle/>
        <a:p>
          <a:endParaRPr lang="en-GB"/>
        </a:p>
      </dgm:t>
    </dgm:pt>
    <dgm:pt modelId="{2EFC8E7C-A74A-44D2-90C5-C2C55AA7E6BA}" type="pres">
      <dgm:prSet presAssocID="{A8C7D847-8A4A-4346-B31E-BE01C24DD90F}" presName="aSpace2" presStyleCnt="0"/>
      <dgm:spPr/>
    </dgm:pt>
    <dgm:pt modelId="{A4A20AFB-0E5D-4C4C-AD6A-A4AEE41D672B}" type="pres">
      <dgm:prSet presAssocID="{C12756D6-EA23-4E03-91CE-0581CB5B9B02}" presName="childNode" presStyleLbl="node1" presStyleIdx="4" presStyleCnt="12">
        <dgm:presLayoutVars>
          <dgm:bulletEnabled val="1"/>
        </dgm:presLayoutVars>
      </dgm:prSet>
      <dgm:spPr/>
      <dgm:t>
        <a:bodyPr/>
        <a:lstStyle/>
        <a:p>
          <a:endParaRPr lang="en-GB"/>
        </a:p>
      </dgm:t>
    </dgm:pt>
    <dgm:pt modelId="{8F75935C-C10D-413F-86BE-CF1418AF9504}" type="pres">
      <dgm:prSet presAssocID="{C12756D6-EA23-4E03-91CE-0581CB5B9B02}" presName="aSpace2" presStyleCnt="0"/>
      <dgm:spPr/>
    </dgm:pt>
    <dgm:pt modelId="{ACA1D154-1EC6-430E-B0B0-98FF1672D54A}" type="pres">
      <dgm:prSet presAssocID="{8D619360-7318-4E07-A85E-0AE8EAE67366}" presName="childNode" presStyleLbl="node1" presStyleIdx="5" presStyleCnt="12" custScaleX="96735" custScaleY="147553">
        <dgm:presLayoutVars>
          <dgm:bulletEnabled val="1"/>
        </dgm:presLayoutVars>
      </dgm:prSet>
      <dgm:spPr/>
      <dgm:t>
        <a:bodyPr/>
        <a:lstStyle/>
        <a:p>
          <a:endParaRPr lang="en-GB"/>
        </a:p>
      </dgm:t>
    </dgm:pt>
    <dgm:pt modelId="{E4248346-5844-4FC7-A397-DA95238E05D4}" type="pres">
      <dgm:prSet presAssocID="{31970272-11BD-4BF8-A8C9-211C78A4135D}" presName="aSpace" presStyleCnt="0"/>
      <dgm:spPr/>
    </dgm:pt>
    <dgm:pt modelId="{E886DFB1-4CB0-4217-A32B-F54B5BE38AF0}" type="pres">
      <dgm:prSet presAssocID="{EA9322C6-1785-466A-A3CB-B55C4CE89EE7}" presName="compNode" presStyleCnt="0"/>
      <dgm:spPr/>
    </dgm:pt>
    <dgm:pt modelId="{5C6EEAA3-D821-4038-BA1A-83963002984B}" type="pres">
      <dgm:prSet presAssocID="{EA9322C6-1785-466A-A3CB-B55C4CE89EE7}" presName="aNode" presStyleLbl="bgShp" presStyleIdx="2" presStyleCnt="6"/>
      <dgm:spPr/>
      <dgm:t>
        <a:bodyPr/>
        <a:lstStyle/>
        <a:p>
          <a:endParaRPr lang="en-GB"/>
        </a:p>
      </dgm:t>
    </dgm:pt>
    <dgm:pt modelId="{19183B45-6DF9-4219-82B5-F594DADB5014}" type="pres">
      <dgm:prSet presAssocID="{EA9322C6-1785-466A-A3CB-B55C4CE89EE7}" presName="textNode" presStyleLbl="bgShp" presStyleIdx="2" presStyleCnt="6"/>
      <dgm:spPr/>
      <dgm:t>
        <a:bodyPr/>
        <a:lstStyle/>
        <a:p>
          <a:endParaRPr lang="en-GB"/>
        </a:p>
      </dgm:t>
    </dgm:pt>
    <dgm:pt modelId="{B1BEAE48-0251-43DE-933F-F29AC2ADE4F6}" type="pres">
      <dgm:prSet presAssocID="{EA9322C6-1785-466A-A3CB-B55C4CE89EE7}" presName="compChildNode" presStyleCnt="0"/>
      <dgm:spPr/>
    </dgm:pt>
    <dgm:pt modelId="{74E4D6E9-139F-4F32-AE82-7D889F3D5414}" type="pres">
      <dgm:prSet presAssocID="{EA9322C6-1785-466A-A3CB-B55C4CE89EE7}" presName="theInnerList" presStyleCnt="0"/>
      <dgm:spPr/>
    </dgm:pt>
    <dgm:pt modelId="{780874FE-F75D-4F5B-8F9D-7279EED17075}" type="pres">
      <dgm:prSet presAssocID="{5549B573-CBB1-4CC8-ACFA-721B6653FCCA}" presName="childNode" presStyleLbl="node1" presStyleIdx="6" presStyleCnt="12" custScaleX="96947" custScaleY="45330">
        <dgm:presLayoutVars>
          <dgm:bulletEnabled val="1"/>
        </dgm:presLayoutVars>
      </dgm:prSet>
      <dgm:spPr/>
      <dgm:t>
        <a:bodyPr/>
        <a:lstStyle/>
        <a:p>
          <a:endParaRPr lang="en-GB"/>
        </a:p>
      </dgm:t>
    </dgm:pt>
    <dgm:pt modelId="{02EC156C-D03A-4656-A725-A7FAC8326989}" type="pres">
      <dgm:prSet presAssocID="{5549B573-CBB1-4CC8-ACFA-721B6653FCCA}" presName="aSpace2" presStyleCnt="0"/>
      <dgm:spPr/>
    </dgm:pt>
    <dgm:pt modelId="{B9DAD839-DEAD-43C7-985D-CC6E81F2CE59}" type="pres">
      <dgm:prSet presAssocID="{0792EE4B-6EF5-4B36-A274-FADF141E5FBB}" presName="childNode" presStyleLbl="node1" presStyleIdx="7" presStyleCnt="12" custScaleX="93871" custScaleY="43725" custLinFactNeighborX="2261" custLinFactNeighborY="-24006">
        <dgm:presLayoutVars>
          <dgm:bulletEnabled val="1"/>
        </dgm:presLayoutVars>
      </dgm:prSet>
      <dgm:spPr/>
      <dgm:t>
        <a:bodyPr/>
        <a:lstStyle/>
        <a:p>
          <a:endParaRPr lang="en-GB"/>
        </a:p>
      </dgm:t>
    </dgm:pt>
    <dgm:pt modelId="{8C1E2361-A639-48F7-9CD7-3CCF9BF6BF4F}" type="pres">
      <dgm:prSet presAssocID="{EA9322C6-1785-466A-A3CB-B55C4CE89EE7}" presName="aSpace" presStyleCnt="0"/>
      <dgm:spPr/>
    </dgm:pt>
    <dgm:pt modelId="{BE911724-7D15-494E-8F88-E0DC8B188F82}" type="pres">
      <dgm:prSet presAssocID="{0B8B55A8-4DA1-4CAE-AA6A-BD7B7D4A80CF}" presName="compNode" presStyleCnt="0"/>
      <dgm:spPr/>
    </dgm:pt>
    <dgm:pt modelId="{5D922BB9-254E-4A2E-87DD-AA4827DCBD80}" type="pres">
      <dgm:prSet presAssocID="{0B8B55A8-4DA1-4CAE-AA6A-BD7B7D4A80CF}" presName="aNode" presStyleLbl="bgShp" presStyleIdx="3" presStyleCnt="6"/>
      <dgm:spPr/>
      <dgm:t>
        <a:bodyPr/>
        <a:lstStyle/>
        <a:p>
          <a:endParaRPr lang="en-GB"/>
        </a:p>
      </dgm:t>
    </dgm:pt>
    <dgm:pt modelId="{51FED958-DD8E-48C7-9A8F-1CCF92E3E795}" type="pres">
      <dgm:prSet presAssocID="{0B8B55A8-4DA1-4CAE-AA6A-BD7B7D4A80CF}" presName="textNode" presStyleLbl="bgShp" presStyleIdx="3" presStyleCnt="6"/>
      <dgm:spPr/>
      <dgm:t>
        <a:bodyPr/>
        <a:lstStyle/>
        <a:p>
          <a:endParaRPr lang="en-GB"/>
        </a:p>
      </dgm:t>
    </dgm:pt>
    <dgm:pt modelId="{F6FE5172-E84F-407C-9ECB-9F2E9EED4A3A}" type="pres">
      <dgm:prSet presAssocID="{0B8B55A8-4DA1-4CAE-AA6A-BD7B7D4A80CF}" presName="compChildNode" presStyleCnt="0"/>
      <dgm:spPr/>
    </dgm:pt>
    <dgm:pt modelId="{D156577B-7D73-4919-A837-BE950F389419}" type="pres">
      <dgm:prSet presAssocID="{0B8B55A8-4DA1-4CAE-AA6A-BD7B7D4A80CF}" presName="theInnerList" presStyleCnt="0"/>
      <dgm:spPr/>
    </dgm:pt>
    <dgm:pt modelId="{E2DDDF5D-A8CE-4C32-B693-760C80398A04}" type="pres">
      <dgm:prSet presAssocID="{12E37F8E-8C92-438F-B85D-46238DDA652E}" presName="childNode" presStyleLbl="node1" presStyleIdx="8" presStyleCnt="12">
        <dgm:presLayoutVars>
          <dgm:bulletEnabled val="1"/>
        </dgm:presLayoutVars>
      </dgm:prSet>
      <dgm:spPr/>
      <dgm:t>
        <a:bodyPr/>
        <a:lstStyle/>
        <a:p>
          <a:endParaRPr lang="en-GB"/>
        </a:p>
      </dgm:t>
    </dgm:pt>
    <dgm:pt modelId="{64DB0397-3C99-4CE7-AA7A-F3E0F003837F}" type="pres">
      <dgm:prSet presAssocID="{12E37F8E-8C92-438F-B85D-46238DDA652E}" presName="aSpace2" presStyleCnt="0"/>
      <dgm:spPr/>
    </dgm:pt>
    <dgm:pt modelId="{97FBE4C5-1A8A-4E37-9C4A-B427479E9743}" type="pres">
      <dgm:prSet presAssocID="{0E7759D4-5621-4C7D-9CA0-DCFB9D4F9F68}" presName="childNode" presStyleLbl="node1" presStyleIdx="9" presStyleCnt="12">
        <dgm:presLayoutVars>
          <dgm:bulletEnabled val="1"/>
        </dgm:presLayoutVars>
      </dgm:prSet>
      <dgm:spPr/>
      <dgm:t>
        <a:bodyPr/>
        <a:lstStyle/>
        <a:p>
          <a:endParaRPr lang="en-GB"/>
        </a:p>
      </dgm:t>
    </dgm:pt>
    <dgm:pt modelId="{ADACD84A-9523-48A4-8E25-969F7B25F559}" type="pres">
      <dgm:prSet presAssocID="{0B8B55A8-4DA1-4CAE-AA6A-BD7B7D4A80CF}" presName="aSpace" presStyleCnt="0"/>
      <dgm:spPr/>
    </dgm:pt>
    <dgm:pt modelId="{8A6777BA-3689-4D7E-B95A-9366DA03D9A7}" type="pres">
      <dgm:prSet presAssocID="{6B1C78C3-DBB5-4963-B3C9-DAAD034F61B7}" presName="compNode" presStyleCnt="0"/>
      <dgm:spPr/>
    </dgm:pt>
    <dgm:pt modelId="{10DDD26B-706A-49C3-A982-C6A9F5890252}" type="pres">
      <dgm:prSet presAssocID="{6B1C78C3-DBB5-4963-B3C9-DAAD034F61B7}" presName="aNode" presStyleLbl="bgShp" presStyleIdx="4" presStyleCnt="6"/>
      <dgm:spPr/>
      <dgm:t>
        <a:bodyPr/>
        <a:lstStyle/>
        <a:p>
          <a:endParaRPr lang="en-GB"/>
        </a:p>
      </dgm:t>
    </dgm:pt>
    <dgm:pt modelId="{4FEACD5D-CFA0-4DA3-8DCF-AAB52E85156A}" type="pres">
      <dgm:prSet presAssocID="{6B1C78C3-DBB5-4963-B3C9-DAAD034F61B7}" presName="textNode" presStyleLbl="bgShp" presStyleIdx="4" presStyleCnt="6"/>
      <dgm:spPr/>
      <dgm:t>
        <a:bodyPr/>
        <a:lstStyle/>
        <a:p>
          <a:endParaRPr lang="en-GB"/>
        </a:p>
      </dgm:t>
    </dgm:pt>
    <dgm:pt modelId="{2849165C-9076-4763-86A6-7AB9AFBFA07A}" type="pres">
      <dgm:prSet presAssocID="{6B1C78C3-DBB5-4963-B3C9-DAAD034F61B7}" presName="compChildNode" presStyleCnt="0"/>
      <dgm:spPr/>
    </dgm:pt>
    <dgm:pt modelId="{6AFE6AA4-37D6-43F3-A212-930A85A27D26}" type="pres">
      <dgm:prSet presAssocID="{6B1C78C3-DBB5-4963-B3C9-DAAD034F61B7}" presName="theInnerList" presStyleCnt="0"/>
      <dgm:spPr/>
    </dgm:pt>
    <dgm:pt modelId="{E65880E0-9BA6-43A6-8DE6-3CCB4B29AA80}" type="pres">
      <dgm:prSet presAssocID="{418B43F5-A5A3-444F-B147-1FF34568C709}" presName="childNode" presStyleLbl="node1" presStyleIdx="10" presStyleCnt="12">
        <dgm:presLayoutVars>
          <dgm:bulletEnabled val="1"/>
        </dgm:presLayoutVars>
      </dgm:prSet>
      <dgm:spPr/>
      <dgm:t>
        <a:bodyPr/>
        <a:lstStyle/>
        <a:p>
          <a:endParaRPr lang="en-GB"/>
        </a:p>
      </dgm:t>
    </dgm:pt>
    <dgm:pt modelId="{5E4A3AAE-DDED-4233-B20F-F3D758E38D59}" type="pres">
      <dgm:prSet presAssocID="{6B1C78C3-DBB5-4963-B3C9-DAAD034F61B7}" presName="aSpace" presStyleCnt="0"/>
      <dgm:spPr/>
    </dgm:pt>
    <dgm:pt modelId="{AF0E95BE-E532-4C12-9AE6-00341F19D969}" type="pres">
      <dgm:prSet presAssocID="{5EFB4A21-C72E-48BB-80DD-DF4C92CC1A39}" presName="compNode" presStyleCnt="0"/>
      <dgm:spPr/>
    </dgm:pt>
    <dgm:pt modelId="{37E6F01B-3397-4CBD-B677-53F835BA697F}" type="pres">
      <dgm:prSet presAssocID="{5EFB4A21-C72E-48BB-80DD-DF4C92CC1A39}" presName="aNode" presStyleLbl="bgShp" presStyleIdx="5" presStyleCnt="6"/>
      <dgm:spPr/>
      <dgm:t>
        <a:bodyPr/>
        <a:lstStyle/>
        <a:p>
          <a:endParaRPr lang="en-GB"/>
        </a:p>
      </dgm:t>
    </dgm:pt>
    <dgm:pt modelId="{5599552E-385C-4DF5-AAD7-3F5E7E2FC5B7}" type="pres">
      <dgm:prSet presAssocID="{5EFB4A21-C72E-48BB-80DD-DF4C92CC1A39}" presName="textNode" presStyleLbl="bgShp" presStyleIdx="5" presStyleCnt="6"/>
      <dgm:spPr/>
      <dgm:t>
        <a:bodyPr/>
        <a:lstStyle/>
        <a:p>
          <a:endParaRPr lang="en-GB"/>
        </a:p>
      </dgm:t>
    </dgm:pt>
    <dgm:pt modelId="{7DAF17A1-6BAF-4D71-A114-BD23EE0C3844}" type="pres">
      <dgm:prSet presAssocID="{5EFB4A21-C72E-48BB-80DD-DF4C92CC1A39}" presName="compChildNode" presStyleCnt="0"/>
      <dgm:spPr/>
    </dgm:pt>
    <dgm:pt modelId="{FA0A8F54-77D0-4274-879B-8939D099A995}" type="pres">
      <dgm:prSet presAssocID="{5EFB4A21-C72E-48BB-80DD-DF4C92CC1A39}" presName="theInnerList" presStyleCnt="0"/>
      <dgm:spPr/>
    </dgm:pt>
    <dgm:pt modelId="{B2A5D742-D6D1-4EEC-8915-9F9792C80E8B}" type="pres">
      <dgm:prSet presAssocID="{BFAF09CD-3206-4B77-8025-D1435D78EF26}" presName="childNode" presStyleLbl="node1" presStyleIdx="11" presStyleCnt="12">
        <dgm:presLayoutVars>
          <dgm:bulletEnabled val="1"/>
        </dgm:presLayoutVars>
      </dgm:prSet>
      <dgm:spPr/>
      <dgm:t>
        <a:bodyPr/>
        <a:lstStyle/>
        <a:p>
          <a:endParaRPr lang="en-GB"/>
        </a:p>
      </dgm:t>
    </dgm:pt>
  </dgm:ptLst>
  <dgm:cxnLst>
    <dgm:cxn modelId="{EC98F9F9-3EE9-4D94-93A1-682E181D86C5}" type="presOf" srcId="{EA9322C6-1785-466A-A3CB-B55C4CE89EE7}" destId="{19183B45-6DF9-4219-82B5-F594DADB5014}" srcOrd="1" destOrd="0" presId="urn:microsoft.com/office/officeart/2005/8/layout/lProcess2"/>
    <dgm:cxn modelId="{F40B916D-1747-49DE-B330-8AC68BBBC362}" type="presOf" srcId="{C12756D6-EA23-4E03-91CE-0581CB5B9B02}" destId="{A4A20AFB-0E5D-4C4C-AD6A-A4AEE41D672B}" srcOrd="0" destOrd="0" presId="urn:microsoft.com/office/officeart/2005/8/layout/lProcess2"/>
    <dgm:cxn modelId="{8C90DC45-B4AB-4F76-87C5-0EEFF83A9923}" type="presOf" srcId="{31970272-11BD-4BF8-A8C9-211C78A4135D}" destId="{3AAC5663-A5CA-4285-B5B5-A36252311105}" srcOrd="1" destOrd="0" presId="urn:microsoft.com/office/officeart/2005/8/layout/lProcess2"/>
    <dgm:cxn modelId="{AF604A92-50B1-4217-A0D9-EB25B4E49CD4}" srcId="{31970272-11BD-4BF8-A8C9-211C78A4135D}" destId="{10C875CD-F950-4334-B047-3CC5DA9835D3}" srcOrd="0" destOrd="0" parTransId="{F1D740BA-1832-4CEB-B964-A9A5A06BFBBC}" sibTransId="{6E3790F8-B227-4624-9297-B11310643B05}"/>
    <dgm:cxn modelId="{33A3DF95-AFFC-4127-8E06-3B0B346DDAAE}" srcId="{0B8B55A8-4DA1-4CAE-AA6A-BD7B7D4A80CF}" destId="{12E37F8E-8C92-438F-B85D-46238DDA652E}" srcOrd="0" destOrd="0" parTransId="{C751FC8F-9E7D-4D7F-9380-69A11973888F}" sibTransId="{DBBA10EE-6E01-4600-A1BB-312251856828}"/>
    <dgm:cxn modelId="{FD9052D1-11CF-4ABB-9F38-829BFD20B12E}" type="presOf" srcId="{12E37F8E-8C92-438F-B85D-46238DDA652E}" destId="{E2DDDF5D-A8CE-4C32-B693-760C80398A04}" srcOrd="0" destOrd="0" presId="urn:microsoft.com/office/officeart/2005/8/layout/lProcess2"/>
    <dgm:cxn modelId="{CC07CA90-07FD-43C0-847F-7E091027969A}" type="presOf" srcId="{5EFB4A21-C72E-48BB-80DD-DF4C92CC1A39}" destId="{5599552E-385C-4DF5-AAD7-3F5E7E2FC5B7}" srcOrd="1" destOrd="0" presId="urn:microsoft.com/office/officeart/2005/8/layout/lProcess2"/>
    <dgm:cxn modelId="{FFB4A70C-7139-4340-A380-11933B0B5D70}" type="presOf" srcId="{8D619360-7318-4E07-A85E-0AE8EAE67366}" destId="{ACA1D154-1EC6-430E-B0B0-98FF1672D54A}" srcOrd="0" destOrd="0" presId="urn:microsoft.com/office/officeart/2005/8/layout/lProcess2"/>
    <dgm:cxn modelId="{D1798385-D9D3-48F3-85B5-B562B8DE4AC3}" srcId="{07AD928F-EE89-44F1-BF0A-215A8FFA820C}" destId="{5E70D61B-0E81-4980-AA72-5C695C00B9FC}" srcOrd="0" destOrd="0" parTransId="{C69A102E-B090-4EAC-9DAE-787D83621088}" sibTransId="{59C07712-E7BD-4927-AD03-BA912CE27D80}"/>
    <dgm:cxn modelId="{BE2D7899-63E7-4C84-8F53-1938BC2AB8F2}" type="presOf" srcId="{1906DA44-3109-4B16-84E2-FB6E584CFD4C}" destId="{5971A199-2B47-4B7D-8B33-5662E53DBA70}" srcOrd="0" destOrd="0" presId="urn:microsoft.com/office/officeart/2005/8/layout/lProcess2"/>
    <dgm:cxn modelId="{6505556A-F687-4BE1-AC3D-61F70579D522}" srcId="{1906DA44-3109-4B16-84E2-FB6E584CFD4C}" destId="{0B8B55A8-4DA1-4CAE-AA6A-BD7B7D4A80CF}" srcOrd="3" destOrd="0" parTransId="{BF578AF1-0E16-4F33-9599-36B887123D2F}" sibTransId="{EEEA59BD-4734-4B3C-B000-3D4E6BAD4A23}"/>
    <dgm:cxn modelId="{CF0856EF-5FF5-40B8-BB4E-AB453EA4C377}" type="presOf" srcId="{0B8B55A8-4DA1-4CAE-AA6A-BD7B7D4A80CF}" destId="{51FED958-DD8E-48C7-9A8F-1CCF92E3E795}" srcOrd="1" destOrd="0" presId="urn:microsoft.com/office/officeart/2005/8/layout/lProcess2"/>
    <dgm:cxn modelId="{A0791144-278D-40AB-8FA7-CE678668B1A5}" srcId="{31970272-11BD-4BF8-A8C9-211C78A4135D}" destId="{8D619360-7318-4E07-A85E-0AE8EAE67366}" srcOrd="3" destOrd="0" parTransId="{AF741062-1D1D-40D2-8518-B5685D1B12EF}" sibTransId="{88CF454E-FFAE-496F-BFC4-C50ED3334025}"/>
    <dgm:cxn modelId="{1FC47405-1121-4EF0-99B9-94FEC777FF4A}" srcId="{1906DA44-3109-4B16-84E2-FB6E584CFD4C}" destId="{EA9322C6-1785-466A-A3CB-B55C4CE89EE7}" srcOrd="2" destOrd="0" parTransId="{5B0E4683-5A77-4CF2-A8A7-B85D51E2ADCF}" sibTransId="{2EC1CBA6-89AA-48FA-868F-46ED429B0EE5}"/>
    <dgm:cxn modelId="{33C32062-15B7-47D8-8CC4-2AA536EBB316}" srcId="{EA9322C6-1785-466A-A3CB-B55C4CE89EE7}" destId="{0792EE4B-6EF5-4B36-A274-FADF141E5FBB}" srcOrd="1" destOrd="0" parTransId="{E4483C58-5E5E-43A6-9086-0349E015AC91}" sibTransId="{56964CEF-238A-4FED-87F5-F156CC5B1556}"/>
    <dgm:cxn modelId="{6FD527AB-24D7-4E10-AD95-40C81F7B6915}" srcId="{07AD928F-EE89-44F1-BF0A-215A8FFA820C}" destId="{E65085EB-CD56-45A6-9B90-B766FC3F7AAB}" srcOrd="1" destOrd="0" parTransId="{86C77B87-3A93-44E3-A701-0F72FD73A0AB}" sibTransId="{13680B6A-7B2B-4A85-8DAD-13A86ED3BAD4}"/>
    <dgm:cxn modelId="{5A9ADDF4-8623-4902-81C5-B685DE727516}" srcId="{31970272-11BD-4BF8-A8C9-211C78A4135D}" destId="{C12756D6-EA23-4E03-91CE-0581CB5B9B02}" srcOrd="2" destOrd="0" parTransId="{23F76955-BF7A-4C04-97EB-2E8D2BDB0ADE}" sibTransId="{42D3FA9F-0654-44AB-8B76-CDB8DE7D4E35}"/>
    <dgm:cxn modelId="{2A01D4FA-24C1-46CD-BD58-C9A53F833E5A}" type="presOf" srcId="{0B8B55A8-4DA1-4CAE-AA6A-BD7B7D4A80CF}" destId="{5D922BB9-254E-4A2E-87DD-AA4827DCBD80}" srcOrd="0" destOrd="0" presId="urn:microsoft.com/office/officeart/2005/8/layout/lProcess2"/>
    <dgm:cxn modelId="{28A90DF4-67F6-4871-9308-FDB5086F05D7}" type="presOf" srcId="{EA9322C6-1785-466A-A3CB-B55C4CE89EE7}" destId="{5C6EEAA3-D821-4038-BA1A-83963002984B}" srcOrd="0" destOrd="0" presId="urn:microsoft.com/office/officeart/2005/8/layout/lProcess2"/>
    <dgm:cxn modelId="{02060940-4A00-4FB2-8C03-E785E2D84290}" srcId="{6B1C78C3-DBB5-4963-B3C9-DAAD034F61B7}" destId="{418B43F5-A5A3-444F-B147-1FF34568C709}" srcOrd="0" destOrd="0" parTransId="{2A5034A2-DBB6-480D-A112-B09ED08AC022}" sibTransId="{E0332C96-033E-4E9A-8464-6873CCC6AB84}"/>
    <dgm:cxn modelId="{C7214EAC-5A57-4B20-8B7E-9023D186CE3A}" type="presOf" srcId="{5549B573-CBB1-4CC8-ACFA-721B6653FCCA}" destId="{780874FE-F75D-4F5B-8F9D-7279EED17075}" srcOrd="0" destOrd="0" presId="urn:microsoft.com/office/officeart/2005/8/layout/lProcess2"/>
    <dgm:cxn modelId="{AAFE15B3-1EDE-419E-A6D2-29B89B6C1CE4}" type="presOf" srcId="{5EFB4A21-C72E-48BB-80DD-DF4C92CC1A39}" destId="{37E6F01B-3397-4CBD-B677-53F835BA697F}" srcOrd="0" destOrd="0" presId="urn:microsoft.com/office/officeart/2005/8/layout/lProcess2"/>
    <dgm:cxn modelId="{E77AE125-26D5-4FD1-B874-21C4C4E0CFF7}" srcId="{1906DA44-3109-4B16-84E2-FB6E584CFD4C}" destId="{31970272-11BD-4BF8-A8C9-211C78A4135D}" srcOrd="1" destOrd="0" parTransId="{C4DCF46F-8D1F-4444-BCBF-450ED176601F}" sibTransId="{97DDE445-F433-4FB9-97C1-CBFD7A2BADD6}"/>
    <dgm:cxn modelId="{6430FEBF-EE76-4438-852D-D7DFF0B2A11E}" type="presOf" srcId="{07AD928F-EE89-44F1-BF0A-215A8FFA820C}" destId="{ABBCE3E8-3418-45E1-A912-AA053D3CF928}" srcOrd="1" destOrd="0" presId="urn:microsoft.com/office/officeart/2005/8/layout/lProcess2"/>
    <dgm:cxn modelId="{0A87685E-6772-4963-AC4F-004D6D966B76}" type="presOf" srcId="{6B1C78C3-DBB5-4963-B3C9-DAAD034F61B7}" destId="{4FEACD5D-CFA0-4DA3-8DCF-AAB52E85156A}" srcOrd="1" destOrd="0" presId="urn:microsoft.com/office/officeart/2005/8/layout/lProcess2"/>
    <dgm:cxn modelId="{139074FB-FFAB-4756-8EC7-1C1E3E961A29}" srcId="{1906DA44-3109-4B16-84E2-FB6E584CFD4C}" destId="{6B1C78C3-DBB5-4963-B3C9-DAAD034F61B7}" srcOrd="4" destOrd="0" parTransId="{BA63ADA1-E2E1-40DC-89EC-7FB2E03FB883}" sibTransId="{801166A6-CE7E-434D-8C4E-4D1629F1BD7D}"/>
    <dgm:cxn modelId="{72984809-B081-47DE-8A8E-FCB04C3EA4BF}" srcId="{EA9322C6-1785-466A-A3CB-B55C4CE89EE7}" destId="{5549B573-CBB1-4CC8-ACFA-721B6653FCCA}" srcOrd="0" destOrd="0" parTransId="{B598F228-ABBF-44E8-8532-F7195942BFFC}" sibTransId="{003CE2DF-6D45-4992-BEB0-7798B0C188F9}"/>
    <dgm:cxn modelId="{1225C5B3-BF48-424B-8EA6-D960428C0DB9}" type="presOf" srcId="{0792EE4B-6EF5-4B36-A274-FADF141E5FBB}" destId="{B9DAD839-DEAD-43C7-985D-CC6E81F2CE59}" srcOrd="0" destOrd="0" presId="urn:microsoft.com/office/officeart/2005/8/layout/lProcess2"/>
    <dgm:cxn modelId="{6A943E21-FCB6-4524-A0B8-17F013DDC94A}" type="presOf" srcId="{E65085EB-CD56-45A6-9B90-B766FC3F7AAB}" destId="{885DA4BA-54DF-4E6D-B0DD-E1150C5659BA}" srcOrd="0" destOrd="0" presId="urn:microsoft.com/office/officeart/2005/8/layout/lProcess2"/>
    <dgm:cxn modelId="{06540154-35E9-45FA-87DE-F8EBC6DBFBE9}" type="presOf" srcId="{6B1C78C3-DBB5-4963-B3C9-DAAD034F61B7}" destId="{10DDD26B-706A-49C3-A982-C6A9F5890252}" srcOrd="0" destOrd="0" presId="urn:microsoft.com/office/officeart/2005/8/layout/lProcess2"/>
    <dgm:cxn modelId="{214ADDB1-34BF-4AEA-BBEB-7872417CC96A}" srcId="{31970272-11BD-4BF8-A8C9-211C78A4135D}" destId="{A8C7D847-8A4A-4346-B31E-BE01C24DD90F}" srcOrd="1" destOrd="0" parTransId="{B427C733-D2B1-44F7-A0E6-AD2E7C2A8A18}" sibTransId="{03837070-653F-4CBF-9C79-2ED225A557C7}"/>
    <dgm:cxn modelId="{A5B1907D-9F56-4177-A180-8F1633E015D0}" type="presOf" srcId="{10C875CD-F950-4334-B047-3CC5DA9835D3}" destId="{50BEB619-802D-4B93-AFE9-49747E6659BD}" srcOrd="0" destOrd="0" presId="urn:microsoft.com/office/officeart/2005/8/layout/lProcess2"/>
    <dgm:cxn modelId="{AFC6D274-2E85-4647-ADAA-111B10759854}" type="presOf" srcId="{A8C7D847-8A4A-4346-B31E-BE01C24DD90F}" destId="{668C7208-9FE8-4116-BFEE-883A229D720A}" srcOrd="0" destOrd="0" presId="urn:microsoft.com/office/officeart/2005/8/layout/lProcess2"/>
    <dgm:cxn modelId="{60C5401D-56D7-4636-8A79-27AB974C9EDD}" type="presOf" srcId="{31970272-11BD-4BF8-A8C9-211C78A4135D}" destId="{5FA49B82-64C5-45AC-9585-C06EB2A33E98}" srcOrd="0" destOrd="0" presId="urn:microsoft.com/office/officeart/2005/8/layout/lProcess2"/>
    <dgm:cxn modelId="{6FFD3BA3-F1D1-4F76-BC5E-0A381EC58AE8}" srcId="{5EFB4A21-C72E-48BB-80DD-DF4C92CC1A39}" destId="{BFAF09CD-3206-4B77-8025-D1435D78EF26}" srcOrd="0" destOrd="0" parTransId="{D670223B-B609-4744-8013-332C47B93232}" sibTransId="{926E2E76-4453-415D-917F-677706C0C91E}"/>
    <dgm:cxn modelId="{1EC040A1-59BD-431C-8C80-540DA3585907}" srcId="{1906DA44-3109-4B16-84E2-FB6E584CFD4C}" destId="{07AD928F-EE89-44F1-BF0A-215A8FFA820C}" srcOrd="0" destOrd="0" parTransId="{21F795C7-DB30-4EF7-A64F-12C0D1123309}" sibTransId="{1FB395FF-EB71-47CB-9FF3-D3D831A94D4B}"/>
    <dgm:cxn modelId="{6560B5C0-BE95-4D9C-A265-B4B5AA386FD8}" srcId="{1906DA44-3109-4B16-84E2-FB6E584CFD4C}" destId="{5EFB4A21-C72E-48BB-80DD-DF4C92CC1A39}" srcOrd="5" destOrd="0" parTransId="{5C86DDA0-59BA-4A34-8AC0-A51F488A9E3E}" sibTransId="{B025D6BC-8C82-4293-A58F-F1D941AC77ED}"/>
    <dgm:cxn modelId="{AABECADE-A938-463E-95FF-0737C2F2E61A}" type="presOf" srcId="{0E7759D4-5621-4C7D-9CA0-DCFB9D4F9F68}" destId="{97FBE4C5-1A8A-4E37-9C4A-B427479E9743}" srcOrd="0" destOrd="0" presId="urn:microsoft.com/office/officeart/2005/8/layout/lProcess2"/>
    <dgm:cxn modelId="{FD0D2CBE-36B6-475F-8725-D12B16E8D1CE}" type="presOf" srcId="{BFAF09CD-3206-4B77-8025-D1435D78EF26}" destId="{B2A5D742-D6D1-4EEC-8915-9F9792C80E8B}" srcOrd="0" destOrd="0" presId="urn:microsoft.com/office/officeart/2005/8/layout/lProcess2"/>
    <dgm:cxn modelId="{DD3F2CAB-77B1-42A3-A30D-0E3B6F44840B}" type="presOf" srcId="{5E70D61B-0E81-4980-AA72-5C695C00B9FC}" destId="{BCC686A6-8DAF-412D-843B-55C395BFF044}" srcOrd="0" destOrd="0" presId="urn:microsoft.com/office/officeart/2005/8/layout/lProcess2"/>
    <dgm:cxn modelId="{289FA08F-3EAC-401A-9425-8A7234310A8F}" type="presOf" srcId="{418B43F5-A5A3-444F-B147-1FF34568C709}" destId="{E65880E0-9BA6-43A6-8DE6-3CCB4B29AA80}" srcOrd="0" destOrd="0" presId="urn:microsoft.com/office/officeart/2005/8/layout/lProcess2"/>
    <dgm:cxn modelId="{8F208485-9CBF-44DD-A561-AE14D53FD931}" srcId="{0B8B55A8-4DA1-4CAE-AA6A-BD7B7D4A80CF}" destId="{0E7759D4-5621-4C7D-9CA0-DCFB9D4F9F68}" srcOrd="1" destOrd="0" parTransId="{EBF26F91-0965-4708-B6D1-670A503C6D73}" sibTransId="{185CA04A-7FB2-4AD4-AD6B-FE137239F29B}"/>
    <dgm:cxn modelId="{F9D44200-9D87-433D-B10C-120294D8A632}" type="presOf" srcId="{07AD928F-EE89-44F1-BF0A-215A8FFA820C}" destId="{45BEBB6C-AD4E-44A4-8DEF-C7020292A92A}" srcOrd="0" destOrd="0" presId="urn:microsoft.com/office/officeart/2005/8/layout/lProcess2"/>
    <dgm:cxn modelId="{722854E5-1F66-4566-952E-B38B66CF31DD}" type="presParOf" srcId="{5971A199-2B47-4B7D-8B33-5662E53DBA70}" destId="{D30F16E4-822C-47FC-9CD2-6D3C1B64A270}" srcOrd="0" destOrd="0" presId="urn:microsoft.com/office/officeart/2005/8/layout/lProcess2"/>
    <dgm:cxn modelId="{96F7E7BD-F6E1-410A-A6C3-B645ABE8D2CD}" type="presParOf" srcId="{D30F16E4-822C-47FC-9CD2-6D3C1B64A270}" destId="{45BEBB6C-AD4E-44A4-8DEF-C7020292A92A}" srcOrd="0" destOrd="0" presId="urn:microsoft.com/office/officeart/2005/8/layout/lProcess2"/>
    <dgm:cxn modelId="{78146C46-9CBB-43CC-AD09-0C64424650A9}" type="presParOf" srcId="{D30F16E4-822C-47FC-9CD2-6D3C1B64A270}" destId="{ABBCE3E8-3418-45E1-A912-AA053D3CF928}" srcOrd="1" destOrd="0" presId="urn:microsoft.com/office/officeart/2005/8/layout/lProcess2"/>
    <dgm:cxn modelId="{37EF9418-51F3-4A6B-9718-9BA485414103}" type="presParOf" srcId="{D30F16E4-822C-47FC-9CD2-6D3C1B64A270}" destId="{DA69C3D1-7C8C-4850-BFAB-427CE9FD32B2}" srcOrd="2" destOrd="0" presId="urn:microsoft.com/office/officeart/2005/8/layout/lProcess2"/>
    <dgm:cxn modelId="{F528DA89-A0FB-4400-9AB6-7A2A6ADC4FAB}" type="presParOf" srcId="{DA69C3D1-7C8C-4850-BFAB-427CE9FD32B2}" destId="{22E4F28E-FBEF-4031-811E-4E0C785F6BB0}" srcOrd="0" destOrd="0" presId="urn:microsoft.com/office/officeart/2005/8/layout/lProcess2"/>
    <dgm:cxn modelId="{1D77B469-9842-4B7E-8881-DAC62F7F028D}" type="presParOf" srcId="{22E4F28E-FBEF-4031-811E-4E0C785F6BB0}" destId="{BCC686A6-8DAF-412D-843B-55C395BFF044}" srcOrd="0" destOrd="0" presId="urn:microsoft.com/office/officeart/2005/8/layout/lProcess2"/>
    <dgm:cxn modelId="{AEB487CC-9E43-40B4-B885-2D695A9D4BA2}" type="presParOf" srcId="{22E4F28E-FBEF-4031-811E-4E0C785F6BB0}" destId="{37DD9F27-1C54-46C4-94B9-9C76FFCF10C8}" srcOrd="1" destOrd="0" presId="urn:microsoft.com/office/officeart/2005/8/layout/lProcess2"/>
    <dgm:cxn modelId="{6389E99F-CBB3-4949-826D-59176BF5D903}" type="presParOf" srcId="{22E4F28E-FBEF-4031-811E-4E0C785F6BB0}" destId="{885DA4BA-54DF-4E6D-B0DD-E1150C5659BA}" srcOrd="2" destOrd="0" presId="urn:microsoft.com/office/officeart/2005/8/layout/lProcess2"/>
    <dgm:cxn modelId="{F02DC7A9-8DBF-4988-9B93-3D897D8DB5D0}" type="presParOf" srcId="{5971A199-2B47-4B7D-8B33-5662E53DBA70}" destId="{9DC96440-F8DF-423B-86E0-CB854DE94235}" srcOrd="1" destOrd="0" presId="urn:microsoft.com/office/officeart/2005/8/layout/lProcess2"/>
    <dgm:cxn modelId="{98BD74FB-BD8B-48E6-BB95-7E7ED1D14BEA}" type="presParOf" srcId="{5971A199-2B47-4B7D-8B33-5662E53DBA70}" destId="{F0627916-E2A6-4FFB-907A-4C6EC17CAC88}" srcOrd="2" destOrd="0" presId="urn:microsoft.com/office/officeart/2005/8/layout/lProcess2"/>
    <dgm:cxn modelId="{EF2911F1-0E38-4EF4-AA61-18CF01972D94}" type="presParOf" srcId="{F0627916-E2A6-4FFB-907A-4C6EC17CAC88}" destId="{5FA49B82-64C5-45AC-9585-C06EB2A33E98}" srcOrd="0" destOrd="0" presId="urn:microsoft.com/office/officeart/2005/8/layout/lProcess2"/>
    <dgm:cxn modelId="{21F9785B-5254-4E90-B805-F61DB30F842A}" type="presParOf" srcId="{F0627916-E2A6-4FFB-907A-4C6EC17CAC88}" destId="{3AAC5663-A5CA-4285-B5B5-A36252311105}" srcOrd="1" destOrd="0" presId="urn:microsoft.com/office/officeart/2005/8/layout/lProcess2"/>
    <dgm:cxn modelId="{79B91A3D-650D-4178-8D10-66E31F33E4E5}" type="presParOf" srcId="{F0627916-E2A6-4FFB-907A-4C6EC17CAC88}" destId="{C125AFC4-3068-421F-A454-FAC89D538B59}" srcOrd="2" destOrd="0" presId="urn:microsoft.com/office/officeart/2005/8/layout/lProcess2"/>
    <dgm:cxn modelId="{A81E49D2-C636-4C28-AB06-7AD244C4A025}" type="presParOf" srcId="{C125AFC4-3068-421F-A454-FAC89D538B59}" destId="{EF642854-7CF8-4891-A8AB-2409D0601509}" srcOrd="0" destOrd="0" presId="urn:microsoft.com/office/officeart/2005/8/layout/lProcess2"/>
    <dgm:cxn modelId="{225BF38F-2F6E-40D6-AB5D-718333816938}" type="presParOf" srcId="{EF642854-7CF8-4891-A8AB-2409D0601509}" destId="{50BEB619-802D-4B93-AFE9-49747E6659BD}" srcOrd="0" destOrd="0" presId="urn:microsoft.com/office/officeart/2005/8/layout/lProcess2"/>
    <dgm:cxn modelId="{8743D83D-8DCD-4EFB-B799-FB7E9C25623B}" type="presParOf" srcId="{EF642854-7CF8-4891-A8AB-2409D0601509}" destId="{CB33C774-4B1F-4386-8FC0-16BE2D3E783B}" srcOrd="1" destOrd="0" presId="urn:microsoft.com/office/officeart/2005/8/layout/lProcess2"/>
    <dgm:cxn modelId="{E8302F6D-BAD9-4390-BAA1-ACBF1D594A84}" type="presParOf" srcId="{EF642854-7CF8-4891-A8AB-2409D0601509}" destId="{668C7208-9FE8-4116-BFEE-883A229D720A}" srcOrd="2" destOrd="0" presId="urn:microsoft.com/office/officeart/2005/8/layout/lProcess2"/>
    <dgm:cxn modelId="{CFA067D9-C127-4230-8A20-69272E8388F1}" type="presParOf" srcId="{EF642854-7CF8-4891-A8AB-2409D0601509}" destId="{2EFC8E7C-A74A-44D2-90C5-C2C55AA7E6BA}" srcOrd="3" destOrd="0" presId="urn:microsoft.com/office/officeart/2005/8/layout/lProcess2"/>
    <dgm:cxn modelId="{272F97A5-09CC-4C0A-BEA3-A34A8AD0E54A}" type="presParOf" srcId="{EF642854-7CF8-4891-A8AB-2409D0601509}" destId="{A4A20AFB-0E5D-4C4C-AD6A-A4AEE41D672B}" srcOrd="4" destOrd="0" presId="urn:microsoft.com/office/officeart/2005/8/layout/lProcess2"/>
    <dgm:cxn modelId="{8753A20C-DB8F-4A19-A35A-B0BE9B7E90C6}" type="presParOf" srcId="{EF642854-7CF8-4891-A8AB-2409D0601509}" destId="{8F75935C-C10D-413F-86BE-CF1418AF9504}" srcOrd="5" destOrd="0" presId="urn:microsoft.com/office/officeart/2005/8/layout/lProcess2"/>
    <dgm:cxn modelId="{5FE6041A-2FA1-40A3-9375-2C124999AF51}" type="presParOf" srcId="{EF642854-7CF8-4891-A8AB-2409D0601509}" destId="{ACA1D154-1EC6-430E-B0B0-98FF1672D54A}" srcOrd="6" destOrd="0" presId="urn:microsoft.com/office/officeart/2005/8/layout/lProcess2"/>
    <dgm:cxn modelId="{5D0899D6-FA7C-41C8-B82B-27C6AAEA30AF}" type="presParOf" srcId="{5971A199-2B47-4B7D-8B33-5662E53DBA70}" destId="{E4248346-5844-4FC7-A397-DA95238E05D4}" srcOrd="3" destOrd="0" presId="urn:microsoft.com/office/officeart/2005/8/layout/lProcess2"/>
    <dgm:cxn modelId="{B56D593E-A3F5-4879-A359-A9C278B2CA2E}" type="presParOf" srcId="{5971A199-2B47-4B7D-8B33-5662E53DBA70}" destId="{E886DFB1-4CB0-4217-A32B-F54B5BE38AF0}" srcOrd="4" destOrd="0" presId="urn:microsoft.com/office/officeart/2005/8/layout/lProcess2"/>
    <dgm:cxn modelId="{7C746C0D-583E-49AD-99D5-525EB1FFAA3C}" type="presParOf" srcId="{E886DFB1-4CB0-4217-A32B-F54B5BE38AF0}" destId="{5C6EEAA3-D821-4038-BA1A-83963002984B}" srcOrd="0" destOrd="0" presId="urn:microsoft.com/office/officeart/2005/8/layout/lProcess2"/>
    <dgm:cxn modelId="{6B03D11F-D5EE-453B-B329-86973E8BA836}" type="presParOf" srcId="{E886DFB1-4CB0-4217-A32B-F54B5BE38AF0}" destId="{19183B45-6DF9-4219-82B5-F594DADB5014}" srcOrd="1" destOrd="0" presId="urn:microsoft.com/office/officeart/2005/8/layout/lProcess2"/>
    <dgm:cxn modelId="{D5F60ECC-062D-48CE-B311-8E6B1759E9EE}" type="presParOf" srcId="{E886DFB1-4CB0-4217-A32B-F54B5BE38AF0}" destId="{B1BEAE48-0251-43DE-933F-F29AC2ADE4F6}" srcOrd="2" destOrd="0" presId="urn:microsoft.com/office/officeart/2005/8/layout/lProcess2"/>
    <dgm:cxn modelId="{F6641441-E0BE-4568-8019-241D778D1DC2}" type="presParOf" srcId="{B1BEAE48-0251-43DE-933F-F29AC2ADE4F6}" destId="{74E4D6E9-139F-4F32-AE82-7D889F3D5414}" srcOrd="0" destOrd="0" presId="urn:microsoft.com/office/officeart/2005/8/layout/lProcess2"/>
    <dgm:cxn modelId="{F5B20910-6231-4105-BA22-AFB3F018694B}" type="presParOf" srcId="{74E4D6E9-139F-4F32-AE82-7D889F3D5414}" destId="{780874FE-F75D-4F5B-8F9D-7279EED17075}" srcOrd="0" destOrd="0" presId="urn:microsoft.com/office/officeart/2005/8/layout/lProcess2"/>
    <dgm:cxn modelId="{2123C2B6-64AD-44ED-86A5-602267056602}" type="presParOf" srcId="{74E4D6E9-139F-4F32-AE82-7D889F3D5414}" destId="{02EC156C-D03A-4656-A725-A7FAC8326989}" srcOrd="1" destOrd="0" presId="urn:microsoft.com/office/officeart/2005/8/layout/lProcess2"/>
    <dgm:cxn modelId="{5C02C325-F968-4296-AE96-22C740333ECC}" type="presParOf" srcId="{74E4D6E9-139F-4F32-AE82-7D889F3D5414}" destId="{B9DAD839-DEAD-43C7-985D-CC6E81F2CE59}" srcOrd="2" destOrd="0" presId="urn:microsoft.com/office/officeart/2005/8/layout/lProcess2"/>
    <dgm:cxn modelId="{D6726634-FA53-413E-A99C-91E6B834CF47}" type="presParOf" srcId="{5971A199-2B47-4B7D-8B33-5662E53DBA70}" destId="{8C1E2361-A639-48F7-9CD7-3CCF9BF6BF4F}" srcOrd="5" destOrd="0" presId="urn:microsoft.com/office/officeart/2005/8/layout/lProcess2"/>
    <dgm:cxn modelId="{68EECA98-1872-4069-BC58-8948692A0479}" type="presParOf" srcId="{5971A199-2B47-4B7D-8B33-5662E53DBA70}" destId="{BE911724-7D15-494E-8F88-E0DC8B188F82}" srcOrd="6" destOrd="0" presId="urn:microsoft.com/office/officeart/2005/8/layout/lProcess2"/>
    <dgm:cxn modelId="{2EA22499-F03E-47C7-B1E6-A10EF72C33D8}" type="presParOf" srcId="{BE911724-7D15-494E-8F88-E0DC8B188F82}" destId="{5D922BB9-254E-4A2E-87DD-AA4827DCBD80}" srcOrd="0" destOrd="0" presId="urn:microsoft.com/office/officeart/2005/8/layout/lProcess2"/>
    <dgm:cxn modelId="{BA2DF5A9-F5CB-4141-9A24-35B5A98CB17B}" type="presParOf" srcId="{BE911724-7D15-494E-8F88-E0DC8B188F82}" destId="{51FED958-DD8E-48C7-9A8F-1CCF92E3E795}" srcOrd="1" destOrd="0" presId="urn:microsoft.com/office/officeart/2005/8/layout/lProcess2"/>
    <dgm:cxn modelId="{8B6C3CBE-6F1A-4568-9CBE-FCCD9FFD484A}" type="presParOf" srcId="{BE911724-7D15-494E-8F88-E0DC8B188F82}" destId="{F6FE5172-E84F-407C-9ECB-9F2E9EED4A3A}" srcOrd="2" destOrd="0" presId="urn:microsoft.com/office/officeart/2005/8/layout/lProcess2"/>
    <dgm:cxn modelId="{64B8035D-B898-450C-8255-8590F15A33CD}" type="presParOf" srcId="{F6FE5172-E84F-407C-9ECB-9F2E9EED4A3A}" destId="{D156577B-7D73-4919-A837-BE950F389419}" srcOrd="0" destOrd="0" presId="urn:microsoft.com/office/officeart/2005/8/layout/lProcess2"/>
    <dgm:cxn modelId="{940FEA8A-824A-45D1-B4C8-4E5B0CA8D36B}" type="presParOf" srcId="{D156577B-7D73-4919-A837-BE950F389419}" destId="{E2DDDF5D-A8CE-4C32-B693-760C80398A04}" srcOrd="0" destOrd="0" presId="urn:microsoft.com/office/officeart/2005/8/layout/lProcess2"/>
    <dgm:cxn modelId="{B41A476F-0BCD-4C8A-9C59-F7F3F6FDA675}" type="presParOf" srcId="{D156577B-7D73-4919-A837-BE950F389419}" destId="{64DB0397-3C99-4CE7-AA7A-F3E0F003837F}" srcOrd="1" destOrd="0" presId="urn:microsoft.com/office/officeart/2005/8/layout/lProcess2"/>
    <dgm:cxn modelId="{07902932-9324-4C68-93A8-64CEF8605577}" type="presParOf" srcId="{D156577B-7D73-4919-A837-BE950F389419}" destId="{97FBE4C5-1A8A-4E37-9C4A-B427479E9743}" srcOrd="2" destOrd="0" presId="urn:microsoft.com/office/officeart/2005/8/layout/lProcess2"/>
    <dgm:cxn modelId="{337A12F5-5FA8-49EE-854E-957C19ADF689}" type="presParOf" srcId="{5971A199-2B47-4B7D-8B33-5662E53DBA70}" destId="{ADACD84A-9523-48A4-8E25-969F7B25F559}" srcOrd="7" destOrd="0" presId="urn:microsoft.com/office/officeart/2005/8/layout/lProcess2"/>
    <dgm:cxn modelId="{DDE334F7-76CA-4CD5-B942-334ACFEE8C10}" type="presParOf" srcId="{5971A199-2B47-4B7D-8B33-5662E53DBA70}" destId="{8A6777BA-3689-4D7E-B95A-9366DA03D9A7}" srcOrd="8" destOrd="0" presId="urn:microsoft.com/office/officeart/2005/8/layout/lProcess2"/>
    <dgm:cxn modelId="{5FCE33DA-EC5A-4010-9293-4CD5BC8A4688}" type="presParOf" srcId="{8A6777BA-3689-4D7E-B95A-9366DA03D9A7}" destId="{10DDD26B-706A-49C3-A982-C6A9F5890252}" srcOrd="0" destOrd="0" presId="urn:microsoft.com/office/officeart/2005/8/layout/lProcess2"/>
    <dgm:cxn modelId="{590D3EA6-8EA6-4FEE-90BD-CE934581D18E}" type="presParOf" srcId="{8A6777BA-3689-4D7E-B95A-9366DA03D9A7}" destId="{4FEACD5D-CFA0-4DA3-8DCF-AAB52E85156A}" srcOrd="1" destOrd="0" presId="urn:microsoft.com/office/officeart/2005/8/layout/lProcess2"/>
    <dgm:cxn modelId="{1005EBDD-2327-4BD3-8485-07918A371EBA}" type="presParOf" srcId="{8A6777BA-3689-4D7E-B95A-9366DA03D9A7}" destId="{2849165C-9076-4763-86A6-7AB9AFBFA07A}" srcOrd="2" destOrd="0" presId="urn:microsoft.com/office/officeart/2005/8/layout/lProcess2"/>
    <dgm:cxn modelId="{FCEC2B01-A488-40BD-8898-55489A86E95F}" type="presParOf" srcId="{2849165C-9076-4763-86A6-7AB9AFBFA07A}" destId="{6AFE6AA4-37D6-43F3-A212-930A85A27D26}" srcOrd="0" destOrd="0" presId="urn:microsoft.com/office/officeart/2005/8/layout/lProcess2"/>
    <dgm:cxn modelId="{DCA86B26-9AAE-4B70-B62A-126114444646}" type="presParOf" srcId="{6AFE6AA4-37D6-43F3-A212-930A85A27D26}" destId="{E65880E0-9BA6-43A6-8DE6-3CCB4B29AA80}" srcOrd="0" destOrd="0" presId="urn:microsoft.com/office/officeart/2005/8/layout/lProcess2"/>
    <dgm:cxn modelId="{7BE308CE-9F2C-4304-ABED-22E7D3851BD2}" type="presParOf" srcId="{5971A199-2B47-4B7D-8B33-5662E53DBA70}" destId="{5E4A3AAE-DDED-4233-B20F-F3D758E38D59}" srcOrd="9" destOrd="0" presId="urn:microsoft.com/office/officeart/2005/8/layout/lProcess2"/>
    <dgm:cxn modelId="{3CFAFF5C-7FFD-40BB-90BD-4040C5A90D09}" type="presParOf" srcId="{5971A199-2B47-4B7D-8B33-5662E53DBA70}" destId="{AF0E95BE-E532-4C12-9AE6-00341F19D969}" srcOrd="10" destOrd="0" presId="urn:microsoft.com/office/officeart/2005/8/layout/lProcess2"/>
    <dgm:cxn modelId="{EA31DA7E-9C52-4CCC-9116-7B419B048BFB}" type="presParOf" srcId="{AF0E95BE-E532-4C12-9AE6-00341F19D969}" destId="{37E6F01B-3397-4CBD-B677-53F835BA697F}" srcOrd="0" destOrd="0" presId="urn:microsoft.com/office/officeart/2005/8/layout/lProcess2"/>
    <dgm:cxn modelId="{B2D1FD2A-5904-43E2-A9C8-45B880F872C4}" type="presParOf" srcId="{AF0E95BE-E532-4C12-9AE6-00341F19D969}" destId="{5599552E-385C-4DF5-AAD7-3F5E7E2FC5B7}" srcOrd="1" destOrd="0" presId="urn:microsoft.com/office/officeart/2005/8/layout/lProcess2"/>
    <dgm:cxn modelId="{39CD0561-7A97-4A01-A6D7-7F86089FD4BB}" type="presParOf" srcId="{AF0E95BE-E532-4C12-9AE6-00341F19D969}" destId="{7DAF17A1-6BAF-4D71-A114-BD23EE0C3844}" srcOrd="2" destOrd="0" presId="urn:microsoft.com/office/officeart/2005/8/layout/lProcess2"/>
    <dgm:cxn modelId="{D2D8C6DC-BA99-44F3-B29B-DDCC39F822DF}" type="presParOf" srcId="{7DAF17A1-6BAF-4D71-A114-BD23EE0C3844}" destId="{FA0A8F54-77D0-4274-879B-8939D099A995}" srcOrd="0" destOrd="0" presId="urn:microsoft.com/office/officeart/2005/8/layout/lProcess2"/>
    <dgm:cxn modelId="{8CD9F23D-59B1-432B-9D8A-69D0A9B848D5}" type="presParOf" srcId="{FA0A8F54-77D0-4274-879B-8939D099A995}" destId="{B2A5D742-D6D1-4EEC-8915-9F9792C80E8B}"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D3B7C8-F3C8-4598-8932-28272D0B5FF4}" type="doc">
      <dgm:prSet loTypeId="urn:microsoft.com/office/officeart/2005/8/layout/lProcess2" loCatId="list" qsTypeId="urn:microsoft.com/office/officeart/2005/8/quickstyle/simple1" qsCatId="simple" csTypeId="urn:microsoft.com/office/officeart/2005/8/colors/colorful1" csCatId="colorful" phldr="1"/>
      <dgm:spPr/>
      <dgm:t>
        <a:bodyPr/>
        <a:lstStyle/>
        <a:p>
          <a:endParaRPr lang="en-GB"/>
        </a:p>
      </dgm:t>
    </dgm:pt>
    <dgm:pt modelId="{1BFC9D58-6A31-4A48-B7F9-00A6AAE8DF6F}">
      <dgm:prSet phldrT="[Text]"/>
      <dgm:spPr/>
      <dgm:t>
        <a:bodyPr/>
        <a:lstStyle/>
        <a:p>
          <a:r>
            <a:rPr lang="en-GB" dirty="0" smtClean="0"/>
            <a:t>Crop Diversification</a:t>
          </a:r>
          <a:endParaRPr lang="en-GB" dirty="0"/>
        </a:p>
      </dgm:t>
    </dgm:pt>
    <dgm:pt modelId="{80416602-5764-40F0-A478-7E10CDC108C4}" type="parTrans" cxnId="{B18CFF79-004C-48D4-B182-08A77C03752B}">
      <dgm:prSet/>
      <dgm:spPr/>
      <dgm:t>
        <a:bodyPr/>
        <a:lstStyle/>
        <a:p>
          <a:endParaRPr lang="en-GB"/>
        </a:p>
      </dgm:t>
    </dgm:pt>
    <dgm:pt modelId="{24BEC39D-B4BE-4DBD-8C41-3BC540FF51B5}" type="sibTrans" cxnId="{B18CFF79-004C-48D4-B182-08A77C03752B}">
      <dgm:prSet/>
      <dgm:spPr/>
      <dgm:t>
        <a:bodyPr/>
        <a:lstStyle/>
        <a:p>
          <a:endParaRPr lang="en-GB"/>
        </a:p>
      </dgm:t>
    </dgm:pt>
    <dgm:pt modelId="{3F08236D-A668-4CA0-9495-D3718EEE0673}">
      <dgm:prSet phldrT="[Text]"/>
      <dgm:spPr/>
      <dgm:t>
        <a:bodyPr/>
        <a:lstStyle/>
        <a:p>
          <a:r>
            <a:rPr lang="en-GB" dirty="0" smtClean="0"/>
            <a:t>Permanent Grassland</a:t>
          </a:r>
          <a:endParaRPr lang="en-GB" dirty="0"/>
        </a:p>
      </dgm:t>
    </dgm:pt>
    <dgm:pt modelId="{9F8F5452-F94F-4A3C-9E4E-5EF0124763E5}" type="parTrans" cxnId="{98356063-4162-4360-8E9A-320919B4005A}">
      <dgm:prSet/>
      <dgm:spPr/>
      <dgm:t>
        <a:bodyPr/>
        <a:lstStyle/>
        <a:p>
          <a:endParaRPr lang="en-GB"/>
        </a:p>
      </dgm:t>
    </dgm:pt>
    <dgm:pt modelId="{C0160FFD-8B64-42EE-8F47-71C4C7529A05}" type="sibTrans" cxnId="{98356063-4162-4360-8E9A-320919B4005A}">
      <dgm:prSet/>
      <dgm:spPr/>
      <dgm:t>
        <a:bodyPr/>
        <a:lstStyle/>
        <a:p>
          <a:endParaRPr lang="en-GB"/>
        </a:p>
      </dgm:t>
    </dgm:pt>
    <dgm:pt modelId="{62A23009-73A7-4825-87B3-23221638ED76}">
      <dgm:prSet phldrT="[Text]" custT="1"/>
      <dgm:spPr/>
      <dgm:t>
        <a:bodyPr/>
        <a:lstStyle/>
        <a:p>
          <a:r>
            <a:rPr lang="en-GB" sz="3200" dirty="0" smtClean="0"/>
            <a:t>Ratio </a:t>
          </a:r>
          <a:endParaRPr lang="en-GB" sz="3200" dirty="0"/>
        </a:p>
      </dgm:t>
    </dgm:pt>
    <dgm:pt modelId="{091BDEE3-92BA-4D1F-9064-94B90BB15481}" type="parTrans" cxnId="{56D812E6-ABE4-43C7-B5F3-B368F1BC35E9}">
      <dgm:prSet/>
      <dgm:spPr/>
      <dgm:t>
        <a:bodyPr/>
        <a:lstStyle/>
        <a:p>
          <a:endParaRPr lang="en-GB"/>
        </a:p>
      </dgm:t>
    </dgm:pt>
    <dgm:pt modelId="{C4F301E7-5426-4873-9E47-68DAF2A9E05D}" type="sibTrans" cxnId="{56D812E6-ABE4-43C7-B5F3-B368F1BC35E9}">
      <dgm:prSet/>
      <dgm:spPr/>
      <dgm:t>
        <a:bodyPr/>
        <a:lstStyle/>
        <a:p>
          <a:endParaRPr lang="en-GB"/>
        </a:p>
      </dgm:t>
    </dgm:pt>
    <dgm:pt modelId="{4BAA983F-D22F-4C8B-B472-CDBAECF041A0}">
      <dgm:prSet phldrT="[Text]" custT="1"/>
      <dgm:spPr/>
      <dgm:t>
        <a:bodyPr/>
        <a:lstStyle/>
        <a:p>
          <a:r>
            <a:rPr lang="en-GB" sz="3200" dirty="0" smtClean="0"/>
            <a:t>ESPG</a:t>
          </a:r>
          <a:endParaRPr lang="en-GB" sz="3200" dirty="0"/>
        </a:p>
      </dgm:t>
    </dgm:pt>
    <dgm:pt modelId="{C3C30DCD-58EA-451A-A8C8-D153C8F61F48}" type="parTrans" cxnId="{3F241A1B-1709-43EC-BF99-800898CAB683}">
      <dgm:prSet/>
      <dgm:spPr/>
      <dgm:t>
        <a:bodyPr/>
        <a:lstStyle/>
        <a:p>
          <a:endParaRPr lang="en-GB"/>
        </a:p>
      </dgm:t>
    </dgm:pt>
    <dgm:pt modelId="{28583251-7EF2-485A-8E5A-4238B318C85B}" type="sibTrans" cxnId="{3F241A1B-1709-43EC-BF99-800898CAB683}">
      <dgm:prSet/>
      <dgm:spPr/>
      <dgm:t>
        <a:bodyPr/>
        <a:lstStyle/>
        <a:p>
          <a:endParaRPr lang="en-GB"/>
        </a:p>
      </dgm:t>
    </dgm:pt>
    <dgm:pt modelId="{0749284F-8D10-46FF-AF0D-D176F8079506}">
      <dgm:prSet phldrT="[Text]"/>
      <dgm:spPr/>
      <dgm:t>
        <a:bodyPr/>
        <a:lstStyle/>
        <a:p>
          <a:r>
            <a:rPr lang="en-GB" dirty="0" smtClean="0"/>
            <a:t>Ecological Focus Areas</a:t>
          </a:r>
          <a:endParaRPr lang="en-GB" dirty="0"/>
        </a:p>
      </dgm:t>
    </dgm:pt>
    <dgm:pt modelId="{3FFA30FA-51AE-4FE6-890D-95BB0721EB91}" type="parTrans" cxnId="{26C044CC-D6EF-40A0-8074-2800B13D7B2F}">
      <dgm:prSet/>
      <dgm:spPr/>
      <dgm:t>
        <a:bodyPr/>
        <a:lstStyle/>
        <a:p>
          <a:endParaRPr lang="en-GB"/>
        </a:p>
      </dgm:t>
    </dgm:pt>
    <dgm:pt modelId="{DBDD3CE5-134D-4136-B41B-148A34C1760D}" type="sibTrans" cxnId="{26C044CC-D6EF-40A0-8074-2800B13D7B2F}">
      <dgm:prSet/>
      <dgm:spPr/>
      <dgm:t>
        <a:bodyPr/>
        <a:lstStyle/>
        <a:p>
          <a:endParaRPr lang="en-GB"/>
        </a:p>
      </dgm:t>
    </dgm:pt>
    <dgm:pt modelId="{B0A792A7-5F43-480A-93F1-57747D6A45FD}">
      <dgm:prSet phldrT="[Text]"/>
      <dgm:spPr/>
      <dgm:t>
        <a:bodyPr/>
        <a:lstStyle/>
        <a:p>
          <a:r>
            <a:rPr lang="en-GB" dirty="0" smtClean="0"/>
            <a:t>Fallow</a:t>
          </a:r>
          <a:endParaRPr lang="en-GB" dirty="0"/>
        </a:p>
      </dgm:t>
    </dgm:pt>
    <dgm:pt modelId="{38ACDA10-BF9D-4D19-9176-5BD0C90C03CA}" type="parTrans" cxnId="{6C5C4A68-3D67-40E9-97BD-699A0D66F990}">
      <dgm:prSet/>
      <dgm:spPr/>
      <dgm:t>
        <a:bodyPr/>
        <a:lstStyle/>
        <a:p>
          <a:endParaRPr lang="en-GB"/>
        </a:p>
      </dgm:t>
    </dgm:pt>
    <dgm:pt modelId="{0218CCF4-5D4E-4255-ACCC-06E4F9769385}" type="sibTrans" cxnId="{6C5C4A68-3D67-40E9-97BD-699A0D66F990}">
      <dgm:prSet/>
      <dgm:spPr/>
      <dgm:t>
        <a:bodyPr/>
        <a:lstStyle/>
        <a:p>
          <a:endParaRPr lang="en-GB"/>
        </a:p>
      </dgm:t>
    </dgm:pt>
    <dgm:pt modelId="{010861F7-F671-40F3-B1EC-F6674644B615}">
      <dgm:prSet phldrT="[Text]"/>
      <dgm:spPr/>
      <dgm:t>
        <a:bodyPr/>
        <a:lstStyle/>
        <a:p>
          <a:r>
            <a:rPr lang="en-GB" dirty="0" smtClean="0"/>
            <a:t>Terraces</a:t>
          </a:r>
          <a:endParaRPr lang="en-GB" dirty="0"/>
        </a:p>
      </dgm:t>
    </dgm:pt>
    <dgm:pt modelId="{D12F53FE-63EA-43C5-B1E1-85348A8B6644}" type="parTrans" cxnId="{AAF8E925-AE10-431C-86B5-B60D6DBBCCF0}">
      <dgm:prSet/>
      <dgm:spPr/>
      <dgm:t>
        <a:bodyPr/>
        <a:lstStyle/>
        <a:p>
          <a:endParaRPr lang="en-GB"/>
        </a:p>
      </dgm:t>
    </dgm:pt>
    <dgm:pt modelId="{D2633740-BDC4-4902-B922-0DD5D641E9B5}" type="sibTrans" cxnId="{AAF8E925-AE10-431C-86B5-B60D6DBBCCF0}">
      <dgm:prSet/>
      <dgm:spPr/>
      <dgm:t>
        <a:bodyPr/>
        <a:lstStyle/>
        <a:p>
          <a:endParaRPr lang="en-GB"/>
        </a:p>
      </dgm:t>
    </dgm:pt>
    <dgm:pt modelId="{D18923F7-BBE1-4C8F-AA6C-A24F05E8940D}">
      <dgm:prSet phldrT="[Text]"/>
      <dgm:spPr/>
      <dgm:t>
        <a:bodyPr/>
        <a:lstStyle/>
        <a:p>
          <a:r>
            <a:rPr lang="en-GB" dirty="0" smtClean="0"/>
            <a:t>Landscape Features</a:t>
          </a:r>
          <a:endParaRPr lang="en-GB" dirty="0"/>
        </a:p>
      </dgm:t>
    </dgm:pt>
    <dgm:pt modelId="{35126749-FD42-4309-8066-9A194FA1B9BE}" type="parTrans" cxnId="{CE221F69-25B7-438D-A175-35BAB8F5A44F}">
      <dgm:prSet/>
      <dgm:spPr/>
      <dgm:t>
        <a:bodyPr/>
        <a:lstStyle/>
        <a:p>
          <a:endParaRPr lang="en-GB"/>
        </a:p>
      </dgm:t>
    </dgm:pt>
    <dgm:pt modelId="{238D5000-D0BF-4D93-A3B1-014AC0D30241}" type="sibTrans" cxnId="{CE221F69-25B7-438D-A175-35BAB8F5A44F}">
      <dgm:prSet/>
      <dgm:spPr/>
      <dgm:t>
        <a:bodyPr/>
        <a:lstStyle/>
        <a:p>
          <a:endParaRPr lang="en-GB"/>
        </a:p>
      </dgm:t>
    </dgm:pt>
    <dgm:pt modelId="{3D4C38F9-84AD-4940-85A6-1B902847B4EC}">
      <dgm:prSet phldrT="[Text]"/>
      <dgm:spPr/>
      <dgm:t>
        <a:bodyPr/>
        <a:lstStyle/>
        <a:p>
          <a:r>
            <a:rPr lang="en-GB" dirty="0" smtClean="0"/>
            <a:t>Buffer Strips</a:t>
          </a:r>
          <a:endParaRPr lang="en-GB" dirty="0"/>
        </a:p>
      </dgm:t>
    </dgm:pt>
    <dgm:pt modelId="{5D24B9E3-92A7-425E-BC1E-CF12C82E25E1}" type="parTrans" cxnId="{4C99DC7D-5E8C-44FD-AB1F-42F33ACD1373}">
      <dgm:prSet/>
      <dgm:spPr/>
      <dgm:t>
        <a:bodyPr/>
        <a:lstStyle/>
        <a:p>
          <a:endParaRPr lang="en-GB"/>
        </a:p>
      </dgm:t>
    </dgm:pt>
    <dgm:pt modelId="{8632F176-B1BD-4971-8617-C9E3305BDD45}" type="sibTrans" cxnId="{4C99DC7D-5E8C-44FD-AB1F-42F33ACD1373}">
      <dgm:prSet/>
      <dgm:spPr/>
      <dgm:t>
        <a:bodyPr/>
        <a:lstStyle/>
        <a:p>
          <a:endParaRPr lang="en-GB"/>
        </a:p>
      </dgm:t>
    </dgm:pt>
    <dgm:pt modelId="{1124AD54-158B-4308-93A6-52F8D7E53C73}">
      <dgm:prSet phldrT="[Text]"/>
      <dgm:spPr/>
      <dgm:t>
        <a:bodyPr/>
        <a:lstStyle/>
        <a:p>
          <a:r>
            <a:rPr lang="en-GB" dirty="0" smtClean="0"/>
            <a:t>Agro-forestry</a:t>
          </a:r>
          <a:endParaRPr lang="en-GB" dirty="0"/>
        </a:p>
      </dgm:t>
    </dgm:pt>
    <dgm:pt modelId="{2F39E438-81C4-440C-9EFF-80BD07C6A523}" type="parTrans" cxnId="{09BEF1C6-1FC3-4DFE-895E-44E13385CA04}">
      <dgm:prSet/>
      <dgm:spPr/>
      <dgm:t>
        <a:bodyPr/>
        <a:lstStyle/>
        <a:p>
          <a:endParaRPr lang="en-GB"/>
        </a:p>
      </dgm:t>
    </dgm:pt>
    <dgm:pt modelId="{1BC0A2F7-CC98-4557-B140-48CDD3E54548}" type="sibTrans" cxnId="{09BEF1C6-1FC3-4DFE-895E-44E13385CA04}">
      <dgm:prSet/>
      <dgm:spPr/>
      <dgm:t>
        <a:bodyPr/>
        <a:lstStyle/>
        <a:p>
          <a:endParaRPr lang="en-GB"/>
        </a:p>
      </dgm:t>
    </dgm:pt>
    <dgm:pt modelId="{493F144D-359C-4CD1-9D93-8115EDDE9E3D}">
      <dgm:prSet phldrT="[Text]"/>
      <dgm:spPr/>
      <dgm:t>
        <a:bodyPr/>
        <a:lstStyle/>
        <a:p>
          <a:r>
            <a:rPr lang="en-GB" dirty="0" smtClean="0"/>
            <a:t>Strips along forest edges</a:t>
          </a:r>
          <a:endParaRPr lang="en-GB" dirty="0"/>
        </a:p>
      </dgm:t>
    </dgm:pt>
    <dgm:pt modelId="{E2E16CD2-31D6-4043-BBDE-A7DD8465ACD7}" type="parTrans" cxnId="{36E83B15-DAC7-46C8-BE11-1D0CEFC09618}">
      <dgm:prSet/>
      <dgm:spPr/>
      <dgm:t>
        <a:bodyPr/>
        <a:lstStyle/>
        <a:p>
          <a:endParaRPr lang="en-GB"/>
        </a:p>
      </dgm:t>
    </dgm:pt>
    <dgm:pt modelId="{B5D02738-101F-47CC-BE7D-D8E7B4531470}" type="sibTrans" cxnId="{36E83B15-DAC7-46C8-BE11-1D0CEFC09618}">
      <dgm:prSet/>
      <dgm:spPr/>
      <dgm:t>
        <a:bodyPr/>
        <a:lstStyle/>
        <a:p>
          <a:endParaRPr lang="en-GB"/>
        </a:p>
      </dgm:t>
    </dgm:pt>
    <dgm:pt modelId="{E92DBC5E-EBEB-4CEE-B722-3FF83F20083B}">
      <dgm:prSet phldrT="[Text]"/>
      <dgm:spPr/>
      <dgm:t>
        <a:bodyPr/>
        <a:lstStyle/>
        <a:p>
          <a:r>
            <a:rPr lang="en-GB" dirty="0" smtClean="0"/>
            <a:t>SRC</a:t>
          </a:r>
          <a:endParaRPr lang="en-GB" dirty="0"/>
        </a:p>
      </dgm:t>
    </dgm:pt>
    <dgm:pt modelId="{303EE723-882D-454F-B267-A53BFCE0E55C}" type="parTrans" cxnId="{F9718EE7-82DE-4216-A93C-F8EAD9BE7DC1}">
      <dgm:prSet/>
      <dgm:spPr/>
      <dgm:t>
        <a:bodyPr/>
        <a:lstStyle/>
        <a:p>
          <a:endParaRPr lang="en-GB"/>
        </a:p>
      </dgm:t>
    </dgm:pt>
    <dgm:pt modelId="{5E8F2B18-F3B1-4A99-9FB1-EB9AE725257D}" type="sibTrans" cxnId="{F9718EE7-82DE-4216-A93C-F8EAD9BE7DC1}">
      <dgm:prSet/>
      <dgm:spPr/>
      <dgm:t>
        <a:bodyPr/>
        <a:lstStyle/>
        <a:p>
          <a:endParaRPr lang="en-GB"/>
        </a:p>
      </dgm:t>
    </dgm:pt>
    <dgm:pt modelId="{A43304B0-5E98-4C74-8323-C0C3BDD733A3}">
      <dgm:prSet phldrT="[Text]"/>
      <dgm:spPr/>
      <dgm:t>
        <a:bodyPr/>
        <a:lstStyle/>
        <a:p>
          <a:r>
            <a:rPr lang="en-GB" dirty="0" smtClean="0"/>
            <a:t>Afforested areas</a:t>
          </a:r>
          <a:endParaRPr lang="en-GB" dirty="0"/>
        </a:p>
      </dgm:t>
    </dgm:pt>
    <dgm:pt modelId="{8E9408C2-DBEB-4CD6-85A5-4C83B9DB694A}" type="parTrans" cxnId="{E06A9745-5B34-4A49-9ED7-1852ECFFC275}">
      <dgm:prSet/>
      <dgm:spPr/>
      <dgm:t>
        <a:bodyPr/>
        <a:lstStyle/>
        <a:p>
          <a:endParaRPr lang="en-GB"/>
        </a:p>
      </dgm:t>
    </dgm:pt>
    <dgm:pt modelId="{305364DF-7A7D-48B1-9229-99B468C29622}" type="sibTrans" cxnId="{E06A9745-5B34-4A49-9ED7-1852ECFFC275}">
      <dgm:prSet/>
      <dgm:spPr/>
      <dgm:t>
        <a:bodyPr/>
        <a:lstStyle/>
        <a:p>
          <a:endParaRPr lang="en-GB"/>
        </a:p>
      </dgm:t>
    </dgm:pt>
    <dgm:pt modelId="{D774A108-BEE9-42A9-962A-200DC8E0DE80}">
      <dgm:prSet phldrT="[Text]"/>
      <dgm:spPr/>
      <dgm:t>
        <a:bodyPr/>
        <a:lstStyle/>
        <a:p>
          <a:r>
            <a:rPr lang="en-GB" dirty="0" smtClean="0"/>
            <a:t>Catch /cover crops</a:t>
          </a:r>
          <a:endParaRPr lang="en-GB" dirty="0"/>
        </a:p>
      </dgm:t>
    </dgm:pt>
    <dgm:pt modelId="{2A0C9E91-6340-4613-89E5-B3C50DEF7686}" type="parTrans" cxnId="{59EB7663-D89B-4F8A-8F3A-DF0839C46FDD}">
      <dgm:prSet/>
      <dgm:spPr/>
      <dgm:t>
        <a:bodyPr/>
        <a:lstStyle/>
        <a:p>
          <a:endParaRPr lang="en-GB"/>
        </a:p>
      </dgm:t>
    </dgm:pt>
    <dgm:pt modelId="{ED512618-51C8-4DD9-84EC-96C5861FE98D}" type="sibTrans" cxnId="{59EB7663-D89B-4F8A-8F3A-DF0839C46FDD}">
      <dgm:prSet/>
      <dgm:spPr/>
      <dgm:t>
        <a:bodyPr/>
        <a:lstStyle/>
        <a:p>
          <a:endParaRPr lang="en-GB"/>
        </a:p>
      </dgm:t>
    </dgm:pt>
    <dgm:pt modelId="{C16DEEED-EC65-4C30-8BBA-69DEE1DE5888}">
      <dgm:prSet phldrT="[Text]"/>
      <dgm:spPr/>
      <dgm:t>
        <a:bodyPr/>
        <a:lstStyle/>
        <a:p>
          <a:r>
            <a:rPr lang="en-GB" dirty="0" smtClean="0"/>
            <a:t>N-fixing crops</a:t>
          </a:r>
          <a:endParaRPr lang="en-GB" dirty="0"/>
        </a:p>
      </dgm:t>
    </dgm:pt>
    <dgm:pt modelId="{5DB07ADF-7031-4846-9098-EB395BF790C2}" type="parTrans" cxnId="{7FE7377F-1C4A-43A9-A8F5-7B2A0578E82B}">
      <dgm:prSet/>
      <dgm:spPr/>
      <dgm:t>
        <a:bodyPr/>
        <a:lstStyle/>
        <a:p>
          <a:endParaRPr lang="en-GB"/>
        </a:p>
      </dgm:t>
    </dgm:pt>
    <dgm:pt modelId="{5B20BB0F-4C46-430B-87FF-1A8F824ADD77}" type="sibTrans" cxnId="{7FE7377F-1C4A-43A9-A8F5-7B2A0578E82B}">
      <dgm:prSet/>
      <dgm:spPr/>
      <dgm:t>
        <a:bodyPr/>
        <a:lstStyle/>
        <a:p>
          <a:endParaRPr lang="en-GB"/>
        </a:p>
      </dgm:t>
    </dgm:pt>
    <dgm:pt modelId="{4298CA70-31DA-4572-9600-77C408F02D65}" type="pres">
      <dgm:prSet presAssocID="{34D3B7C8-F3C8-4598-8932-28272D0B5FF4}" presName="theList" presStyleCnt="0">
        <dgm:presLayoutVars>
          <dgm:dir/>
          <dgm:animLvl val="lvl"/>
          <dgm:resizeHandles val="exact"/>
        </dgm:presLayoutVars>
      </dgm:prSet>
      <dgm:spPr/>
      <dgm:t>
        <a:bodyPr/>
        <a:lstStyle/>
        <a:p>
          <a:endParaRPr lang="en-GB"/>
        </a:p>
      </dgm:t>
    </dgm:pt>
    <dgm:pt modelId="{8BB5DDD4-3011-44FE-9364-271618B3D5E3}" type="pres">
      <dgm:prSet presAssocID="{1BFC9D58-6A31-4A48-B7F9-00A6AAE8DF6F}" presName="compNode" presStyleCnt="0"/>
      <dgm:spPr/>
    </dgm:pt>
    <dgm:pt modelId="{B6EE8090-E481-4979-86AE-F93C1AEEA174}" type="pres">
      <dgm:prSet presAssocID="{1BFC9D58-6A31-4A48-B7F9-00A6AAE8DF6F}" presName="aNode" presStyleLbl="bgShp" presStyleIdx="0" presStyleCnt="3" custLinFactNeighborY="-361"/>
      <dgm:spPr/>
      <dgm:t>
        <a:bodyPr/>
        <a:lstStyle/>
        <a:p>
          <a:endParaRPr lang="en-GB"/>
        </a:p>
      </dgm:t>
    </dgm:pt>
    <dgm:pt modelId="{2C054105-F567-4B76-A8BD-BD71B51D0C22}" type="pres">
      <dgm:prSet presAssocID="{1BFC9D58-6A31-4A48-B7F9-00A6AAE8DF6F}" presName="textNode" presStyleLbl="bgShp" presStyleIdx="0" presStyleCnt="3"/>
      <dgm:spPr/>
      <dgm:t>
        <a:bodyPr/>
        <a:lstStyle/>
        <a:p>
          <a:endParaRPr lang="en-GB"/>
        </a:p>
      </dgm:t>
    </dgm:pt>
    <dgm:pt modelId="{D50CD378-5674-4A60-9E73-E50A72E5D91A}" type="pres">
      <dgm:prSet presAssocID="{1BFC9D58-6A31-4A48-B7F9-00A6AAE8DF6F}" presName="compChildNode" presStyleCnt="0"/>
      <dgm:spPr/>
    </dgm:pt>
    <dgm:pt modelId="{76C3A31B-5732-43DC-BDAB-C0EE5E081C7A}" type="pres">
      <dgm:prSet presAssocID="{1BFC9D58-6A31-4A48-B7F9-00A6AAE8DF6F}" presName="theInnerList" presStyleCnt="0"/>
      <dgm:spPr/>
    </dgm:pt>
    <dgm:pt modelId="{75C815F8-676B-4CF3-92BD-C830FEAB2D96}" type="pres">
      <dgm:prSet presAssocID="{1BFC9D58-6A31-4A48-B7F9-00A6AAE8DF6F}" presName="aSpace" presStyleCnt="0"/>
      <dgm:spPr/>
    </dgm:pt>
    <dgm:pt modelId="{7D2D7831-DD54-4D54-90EB-D8A4A44AC7D5}" type="pres">
      <dgm:prSet presAssocID="{3F08236D-A668-4CA0-9495-D3718EEE0673}" presName="compNode" presStyleCnt="0"/>
      <dgm:spPr/>
    </dgm:pt>
    <dgm:pt modelId="{32EE24B3-5B3F-4731-B237-DA63F5C7433A}" type="pres">
      <dgm:prSet presAssocID="{3F08236D-A668-4CA0-9495-D3718EEE0673}" presName="aNode" presStyleLbl="bgShp" presStyleIdx="1" presStyleCnt="3"/>
      <dgm:spPr/>
      <dgm:t>
        <a:bodyPr/>
        <a:lstStyle/>
        <a:p>
          <a:endParaRPr lang="en-GB"/>
        </a:p>
      </dgm:t>
    </dgm:pt>
    <dgm:pt modelId="{68996DF9-A254-4E86-B09F-DDE16EB80299}" type="pres">
      <dgm:prSet presAssocID="{3F08236D-A668-4CA0-9495-D3718EEE0673}" presName="textNode" presStyleLbl="bgShp" presStyleIdx="1" presStyleCnt="3"/>
      <dgm:spPr/>
      <dgm:t>
        <a:bodyPr/>
        <a:lstStyle/>
        <a:p>
          <a:endParaRPr lang="en-GB"/>
        </a:p>
      </dgm:t>
    </dgm:pt>
    <dgm:pt modelId="{ACD316F6-AF0E-4690-B576-D836ACD6FDEF}" type="pres">
      <dgm:prSet presAssocID="{3F08236D-A668-4CA0-9495-D3718EEE0673}" presName="compChildNode" presStyleCnt="0"/>
      <dgm:spPr/>
    </dgm:pt>
    <dgm:pt modelId="{13BAB043-C153-40E5-A90E-704233E3FC48}" type="pres">
      <dgm:prSet presAssocID="{3F08236D-A668-4CA0-9495-D3718EEE0673}" presName="theInnerList" presStyleCnt="0"/>
      <dgm:spPr/>
    </dgm:pt>
    <dgm:pt modelId="{3E453C49-20C3-4D55-BD0F-61535691803B}" type="pres">
      <dgm:prSet presAssocID="{62A23009-73A7-4825-87B3-23221638ED76}" presName="childNode" presStyleLbl="node1" presStyleIdx="0" presStyleCnt="12">
        <dgm:presLayoutVars>
          <dgm:bulletEnabled val="1"/>
        </dgm:presLayoutVars>
      </dgm:prSet>
      <dgm:spPr/>
      <dgm:t>
        <a:bodyPr/>
        <a:lstStyle/>
        <a:p>
          <a:endParaRPr lang="en-GB"/>
        </a:p>
      </dgm:t>
    </dgm:pt>
    <dgm:pt modelId="{F244885F-623A-4F81-B56C-B918C24B0EE7}" type="pres">
      <dgm:prSet presAssocID="{62A23009-73A7-4825-87B3-23221638ED76}" presName="aSpace2" presStyleCnt="0"/>
      <dgm:spPr/>
    </dgm:pt>
    <dgm:pt modelId="{799B9D70-B5EE-483F-BDD0-2F141CA49F38}" type="pres">
      <dgm:prSet presAssocID="{4BAA983F-D22F-4C8B-B472-CDBAECF041A0}" presName="childNode" presStyleLbl="node1" presStyleIdx="1" presStyleCnt="12">
        <dgm:presLayoutVars>
          <dgm:bulletEnabled val="1"/>
        </dgm:presLayoutVars>
      </dgm:prSet>
      <dgm:spPr/>
      <dgm:t>
        <a:bodyPr/>
        <a:lstStyle/>
        <a:p>
          <a:endParaRPr lang="en-GB"/>
        </a:p>
      </dgm:t>
    </dgm:pt>
    <dgm:pt modelId="{544E28F6-C0DD-46F8-8097-D38696A03960}" type="pres">
      <dgm:prSet presAssocID="{3F08236D-A668-4CA0-9495-D3718EEE0673}" presName="aSpace" presStyleCnt="0"/>
      <dgm:spPr/>
    </dgm:pt>
    <dgm:pt modelId="{AB796649-116D-4EDF-B1E6-9155D1E51192}" type="pres">
      <dgm:prSet presAssocID="{0749284F-8D10-46FF-AF0D-D176F8079506}" presName="compNode" presStyleCnt="0"/>
      <dgm:spPr/>
    </dgm:pt>
    <dgm:pt modelId="{FF2FC0EF-473C-4D43-A262-A9164E9A2065}" type="pres">
      <dgm:prSet presAssocID="{0749284F-8D10-46FF-AF0D-D176F8079506}" presName="aNode" presStyleLbl="bgShp" presStyleIdx="2" presStyleCnt="3"/>
      <dgm:spPr/>
      <dgm:t>
        <a:bodyPr/>
        <a:lstStyle/>
        <a:p>
          <a:endParaRPr lang="en-GB"/>
        </a:p>
      </dgm:t>
    </dgm:pt>
    <dgm:pt modelId="{D2BAD6C3-2CD9-4E3F-80C1-C05A1228695F}" type="pres">
      <dgm:prSet presAssocID="{0749284F-8D10-46FF-AF0D-D176F8079506}" presName="textNode" presStyleLbl="bgShp" presStyleIdx="2" presStyleCnt="3"/>
      <dgm:spPr/>
      <dgm:t>
        <a:bodyPr/>
        <a:lstStyle/>
        <a:p>
          <a:endParaRPr lang="en-GB"/>
        </a:p>
      </dgm:t>
    </dgm:pt>
    <dgm:pt modelId="{35686C47-89B6-4B21-8101-AB04D7F5209E}" type="pres">
      <dgm:prSet presAssocID="{0749284F-8D10-46FF-AF0D-D176F8079506}" presName="compChildNode" presStyleCnt="0"/>
      <dgm:spPr/>
    </dgm:pt>
    <dgm:pt modelId="{EEAFC62D-332D-4CE9-ACC7-BD8E2AFED8C1}" type="pres">
      <dgm:prSet presAssocID="{0749284F-8D10-46FF-AF0D-D176F8079506}" presName="theInnerList" presStyleCnt="0"/>
      <dgm:spPr/>
    </dgm:pt>
    <dgm:pt modelId="{A75208F9-DCC4-4AC3-A2CD-D00D27595049}" type="pres">
      <dgm:prSet presAssocID="{B0A792A7-5F43-480A-93F1-57747D6A45FD}" presName="childNode" presStyleLbl="node1" presStyleIdx="2" presStyleCnt="12">
        <dgm:presLayoutVars>
          <dgm:bulletEnabled val="1"/>
        </dgm:presLayoutVars>
      </dgm:prSet>
      <dgm:spPr/>
      <dgm:t>
        <a:bodyPr/>
        <a:lstStyle/>
        <a:p>
          <a:endParaRPr lang="en-GB"/>
        </a:p>
      </dgm:t>
    </dgm:pt>
    <dgm:pt modelId="{4B4B3911-DE2F-4F0A-9F5F-CA582D63F8B9}" type="pres">
      <dgm:prSet presAssocID="{B0A792A7-5F43-480A-93F1-57747D6A45FD}" presName="aSpace2" presStyleCnt="0"/>
      <dgm:spPr/>
    </dgm:pt>
    <dgm:pt modelId="{429031A8-1813-4D6B-9642-D48A5CC5FDDB}" type="pres">
      <dgm:prSet presAssocID="{010861F7-F671-40F3-B1EC-F6674644B615}" presName="childNode" presStyleLbl="node1" presStyleIdx="3" presStyleCnt="12">
        <dgm:presLayoutVars>
          <dgm:bulletEnabled val="1"/>
        </dgm:presLayoutVars>
      </dgm:prSet>
      <dgm:spPr/>
      <dgm:t>
        <a:bodyPr/>
        <a:lstStyle/>
        <a:p>
          <a:endParaRPr lang="en-GB"/>
        </a:p>
      </dgm:t>
    </dgm:pt>
    <dgm:pt modelId="{8B539844-DC41-478D-AADF-3FBA38449E13}" type="pres">
      <dgm:prSet presAssocID="{010861F7-F671-40F3-B1EC-F6674644B615}" presName="aSpace2" presStyleCnt="0"/>
      <dgm:spPr/>
    </dgm:pt>
    <dgm:pt modelId="{71B63B33-31C3-4C9B-930A-4E7E37474546}" type="pres">
      <dgm:prSet presAssocID="{D18923F7-BBE1-4C8F-AA6C-A24F05E8940D}" presName="childNode" presStyleLbl="node1" presStyleIdx="4" presStyleCnt="12">
        <dgm:presLayoutVars>
          <dgm:bulletEnabled val="1"/>
        </dgm:presLayoutVars>
      </dgm:prSet>
      <dgm:spPr/>
      <dgm:t>
        <a:bodyPr/>
        <a:lstStyle/>
        <a:p>
          <a:endParaRPr lang="en-GB"/>
        </a:p>
      </dgm:t>
    </dgm:pt>
    <dgm:pt modelId="{32806A05-6D9B-4C5C-8083-63BB2CF783AD}" type="pres">
      <dgm:prSet presAssocID="{D18923F7-BBE1-4C8F-AA6C-A24F05E8940D}" presName="aSpace2" presStyleCnt="0"/>
      <dgm:spPr/>
    </dgm:pt>
    <dgm:pt modelId="{F9BE5710-C2EA-42CA-9893-DD9DA5FB6618}" type="pres">
      <dgm:prSet presAssocID="{3D4C38F9-84AD-4940-85A6-1B902847B4EC}" presName="childNode" presStyleLbl="node1" presStyleIdx="5" presStyleCnt="12">
        <dgm:presLayoutVars>
          <dgm:bulletEnabled val="1"/>
        </dgm:presLayoutVars>
      </dgm:prSet>
      <dgm:spPr/>
      <dgm:t>
        <a:bodyPr/>
        <a:lstStyle/>
        <a:p>
          <a:endParaRPr lang="en-GB"/>
        </a:p>
      </dgm:t>
    </dgm:pt>
    <dgm:pt modelId="{B60B42D3-4B22-40AA-9650-E5E6116A5869}" type="pres">
      <dgm:prSet presAssocID="{3D4C38F9-84AD-4940-85A6-1B902847B4EC}" presName="aSpace2" presStyleCnt="0"/>
      <dgm:spPr/>
    </dgm:pt>
    <dgm:pt modelId="{CD08C73B-B2C0-4EDC-B798-DFF42E568D5F}" type="pres">
      <dgm:prSet presAssocID="{1124AD54-158B-4308-93A6-52F8D7E53C73}" presName="childNode" presStyleLbl="node1" presStyleIdx="6" presStyleCnt="12">
        <dgm:presLayoutVars>
          <dgm:bulletEnabled val="1"/>
        </dgm:presLayoutVars>
      </dgm:prSet>
      <dgm:spPr/>
      <dgm:t>
        <a:bodyPr/>
        <a:lstStyle/>
        <a:p>
          <a:endParaRPr lang="en-GB"/>
        </a:p>
      </dgm:t>
    </dgm:pt>
    <dgm:pt modelId="{83BF68CF-1F3D-4B0E-AC5F-6876CD09AACF}" type="pres">
      <dgm:prSet presAssocID="{1124AD54-158B-4308-93A6-52F8D7E53C73}" presName="aSpace2" presStyleCnt="0"/>
      <dgm:spPr/>
    </dgm:pt>
    <dgm:pt modelId="{34FB349F-6F64-4CCC-961F-25B93A1A8075}" type="pres">
      <dgm:prSet presAssocID="{493F144D-359C-4CD1-9D93-8115EDDE9E3D}" presName="childNode" presStyleLbl="node1" presStyleIdx="7" presStyleCnt="12">
        <dgm:presLayoutVars>
          <dgm:bulletEnabled val="1"/>
        </dgm:presLayoutVars>
      </dgm:prSet>
      <dgm:spPr/>
      <dgm:t>
        <a:bodyPr/>
        <a:lstStyle/>
        <a:p>
          <a:endParaRPr lang="en-GB"/>
        </a:p>
      </dgm:t>
    </dgm:pt>
    <dgm:pt modelId="{883E4C60-443E-4C8D-9E85-E7D6F74232BA}" type="pres">
      <dgm:prSet presAssocID="{493F144D-359C-4CD1-9D93-8115EDDE9E3D}" presName="aSpace2" presStyleCnt="0"/>
      <dgm:spPr/>
    </dgm:pt>
    <dgm:pt modelId="{D7F0416E-EFE1-42D3-94F0-02D3B0DAA1E9}" type="pres">
      <dgm:prSet presAssocID="{E92DBC5E-EBEB-4CEE-B722-3FF83F20083B}" presName="childNode" presStyleLbl="node1" presStyleIdx="8" presStyleCnt="12">
        <dgm:presLayoutVars>
          <dgm:bulletEnabled val="1"/>
        </dgm:presLayoutVars>
      </dgm:prSet>
      <dgm:spPr/>
      <dgm:t>
        <a:bodyPr/>
        <a:lstStyle/>
        <a:p>
          <a:endParaRPr lang="en-GB"/>
        </a:p>
      </dgm:t>
    </dgm:pt>
    <dgm:pt modelId="{FDD07726-A74F-47C7-BAF6-3F278A264C0F}" type="pres">
      <dgm:prSet presAssocID="{E92DBC5E-EBEB-4CEE-B722-3FF83F20083B}" presName="aSpace2" presStyleCnt="0"/>
      <dgm:spPr/>
    </dgm:pt>
    <dgm:pt modelId="{393D00CB-A233-4F47-B946-F77801F8F47B}" type="pres">
      <dgm:prSet presAssocID="{A43304B0-5E98-4C74-8323-C0C3BDD733A3}" presName="childNode" presStyleLbl="node1" presStyleIdx="9" presStyleCnt="12">
        <dgm:presLayoutVars>
          <dgm:bulletEnabled val="1"/>
        </dgm:presLayoutVars>
      </dgm:prSet>
      <dgm:spPr/>
      <dgm:t>
        <a:bodyPr/>
        <a:lstStyle/>
        <a:p>
          <a:endParaRPr lang="en-GB"/>
        </a:p>
      </dgm:t>
    </dgm:pt>
    <dgm:pt modelId="{1CE942FC-778C-4ACF-B9B0-2FD7FEC7E5A2}" type="pres">
      <dgm:prSet presAssocID="{A43304B0-5E98-4C74-8323-C0C3BDD733A3}" presName="aSpace2" presStyleCnt="0"/>
      <dgm:spPr/>
    </dgm:pt>
    <dgm:pt modelId="{83E2ED08-32BB-4855-B6DA-478AD6C9BE56}" type="pres">
      <dgm:prSet presAssocID="{D774A108-BEE9-42A9-962A-200DC8E0DE80}" presName="childNode" presStyleLbl="node1" presStyleIdx="10" presStyleCnt="12">
        <dgm:presLayoutVars>
          <dgm:bulletEnabled val="1"/>
        </dgm:presLayoutVars>
      </dgm:prSet>
      <dgm:spPr/>
      <dgm:t>
        <a:bodyPr/>
        <a:lstStyle/>
        <a:p>
          <a:endParaRPr lang="en-GB"/>
        </a:p>
      </dgm:t>
    </dgm:pt>
    <dgm:pt modelId="{333750FD-CEA4-40CD-8460-ED21E42D4FBC}" type="pres">
      <dgm:prSet presAssocID="{D774A108-BEE9-42A9-962A-200DC8E0DE80}" presName="aSpace2" presStyleCnt="0"/>
      <dgm:spPr/>
    </dgm:pt>
    <dgm:pt modelId="{3529696B-1974-429F-8C46-1CC9C32F4B33}" type="pres">
      <dgm:prSet presAssocID="{C16DEEED-EC65-4C30-8BBA-69DEE1DE5888}" presName="childNode" presStyleLbl="node1" presStyleIdx="11" presStyleCnt="12">
        <dgm:presLayoutVars>
          <dgm:bulletEnabled val="1"/>
        </dgm:presLayoutVars>
      </dgm:prSet>
      <dgm:spPr/>
      <dgm:t>
        <a:bodyPr/>
        <a:lstStyle/>
        <a:p>
          <a:endParaRPr lang="en-GB"/>
        </a:p>
      </dgm:t>
    </dgm:pt>
  </dgm:ptLst>
  <dgm:cxnLst>
    <dgm:cxn modelId="{98356063-4162-4360-8E9A-320919B4005A}" srcId="{34D3B7C8-F3C8-4598-8932-28272D0B5FF4}" destId="{3F08236D-A668-4CA0-9495-D3718EEE0673}" srcOrd="1" destOrd="0" parTransId="{9F8F5452-F94F-4A3C-9E4E-5EF0124763E5}" sibTransId="{C0160FFD-8B64-42EE-8F47-71C4C7529A05}"/>
    <dgm:cxn modelId="{E06A9745-5B34-4A49-9ED7-1852ECFFC275}" srcId="{0749284F-8D10-46FF-AF0D-D176F8079506}" destId="{A43304B0-5E98-4C74-8323-C0C3BDD733A3}" srcOrd="7" destOrd="0" parTransId="{8E9408C2-DBEB-4CD6-85A5-4C83B9DB694A}" sibTransId="{305364DF-7A7D-48B1-9229-99B468C29622}"/>
    <dgm:cxn modelId="{ABFFCA81-3901-47B8-A957-EC69C6BD414E}" type="presOf" srcId="{010861F7-F671-40F3-B1EC-F6674644B615}" destId="{429031A8-1813-4D6B-9642-D48A5CC5FDDB}" srcOrd="0" destOrd="0" presId="urn:microsoft.com/office/officeart/2005/8/layout/lProcess2"/>
    <dgm:cxn modelId="{74E883CA-EFAC-4823-924F-CA1523C26836}" type="presOf" srcId="{4BAA983F-D22F-4C8B-B472-CDBAECF041A0}" destId="{799B9D70-B5EE-483F-BDD0-2F141CA49F38}" srcOrd="0" destOrd="0" presId="urn:microsoft.com/office/officeart/2005/8/layout/lProcess2"/>
    <dgm:cxn modelId="{CE221F69-25B7-438D-A175-35BAB8F5A44F}" srcId="{0749284F-8D10-46FF-AF0D-D176F8079506}" destId="{D18923F7-BBE1-4C8F-AA6C-A24F05E8940D}" srcOrd="2" destOrd="0" parTransId="{35126749-FD42-4309-8066-9A194FA1B9BE}" sibTransId="{238D5000-D0BF-4D93-A3B1-014AC0D30241}"/>
    <dgm:cxn modelId="{36E83B15-DAC7-46C8-BE11-1D0CEFC09618}" srcId="{0749284F-8D10-46FF-AF0D-D176F8079506}" destId="{493F144D-359C-4CD1-9D93-8115EDDE9E3D}" srcOrd="5" destOrd="0" parTransId="{E2E16CD2-31D6-4043-BBDE-A7DD8465ACD7}" sibTransId="{B5D02738-101F-47CC-BE7D-D8E7B4531470}"/>
    <dgm:cxn modelId="{F9718EE7-82DE-4216-A93C-F8EAD9BE7DC1}" srcId="{0749284F-8D10-46FF-AF0D-D176F8079506}" destId="{E92DBC5E-EBEB-4CEE-B722-3FF83F20083B}" srcOrd="6" destOrd="0" parTransId="{303EE723-882D-454F-B267-A53BFCE0E55C}" sibTransId="{5E8F2B18-F3B1-4A99-9FB1-EB9AE725257D}"/>
    <dgm:cxn modelId="{AF93E1B9-3674-463D-AB01-D6D357E8141E}" type="presOf" srcId="{62A23009-73A7-4825-87B3-23221638ED76}" destId="{3E453C49-20C3-4D55-BD0F-61535691803B}" srcOrd="0" destOrd="0" presId="urn:microsoft.com/office/officeart/2005/8/layout/lProcess2"/>
    <dgm:cxn modelId="{0201AF75-ACEB-47D5-825D-057143DE1B57}" type="presOf" srcId="{D774A108-BEE9-42A9-962A-200DC8E0DE80}" destId="{83E2ED08-32BB-4855-B6DA-478AD6C9BE56}" srcOrd="0" destOrd="0" presId="urn:microsoft.com/office/officeart/2005/8/layout/lProcess2"/>
    <dgm:cxn modelId="{59EB7663-D89B-4F8A-8F3A-DF0839C46FDD}" srcId="{0749284F-8D10-46FF-AF0D-D176F8079506}" destId="{D774A108-BEE9-42A9-962A-200DC8E0DE80}" srcOrd="8" destOrd="0" parTransId="{2A0C9E91-6340-4613-89E5-B3C50DEF7686}" sibTransId="{ED512618-51C8-4DD9-84EC-96C5861FE98D}"/>
    <dgm:cxn modelId="{4C99DC7D-5E8C-44FD-AB1F-42F33ACD1373}" srcId="{0749284F-8D10-46FF-AF0D-D176F8079506}" destId="{3D4C38F9-84AD-4940-85A6-1B902847B4EC}" srcOrd="3" destOrd="0" parTransId="{5D24B9E3-92A7-425E-BC1E-CF12C82E25E1}" sibTransId="{8632F176-B1BD-4971-8617-C9E3305BDD45}"/>
    <dgm:cxn modelId="{F8C3965E-4EFA-42A1-8D93-DAA24285972E}" type="presOf" srcId="{3F08236D-A668-4CA0-9495-D3718EEE0673}" destId="{68996DF9-A254-4E86-B09F-DDE16EB80299}" srcOrd="1" destOrd="0" presId="urn:microsoft.com/office/officeart/2005/8/layout/lProcess2"/>
    <dgm:cxn modelId="{09BEF1C6-1FC3-4DFE-895E-44E13385CA04}" srcId="{0749284F-8D10-46FF-AF0D-D176F8079506}" destId="{1124AD54-158B-4308-93A6-52F8D7E53C73}" srcOrd="4" destOrd="0" parTransId="{2F39E438-81C4-440C-9EFF-80BD07C6A523}" sibTransId="{1BC0A2F7-CC98-4557-B140-48CDD3E54548}"/>
    <dgm:cxn modelId="{828C4DE4-BA8E-4929-8944-0BCE0DC350D8}" type="presOf" srcId="{C16DEEED-EC65-4C30-8BBA-69DEE1DE5888}" destId="{3529696B-1974-429F-8C46-1CC9C32F4B33}" srcOrd="0" destOrd="0" presId="urn:microsoft.com/office/officeart/2005/8/layout/lProcess2"/>
    <dgm:cxn modelId="{5A124AE5-9476-402A-9D54-00BB84D3EB25}" type="presOf" srcId="{3F08236D-A668-4CA0-9495-D3718EEE0673}" destId="{32EE24B3-5B3F-4731-B237-DA63F5C7433A}" srcOrd="0" destOrd="0" presId="urn:microsoft.com/office/officeart/2005/8/layout/lProcess2"/>
    <dgm:cxn modelId="{32A2E456-D587-4126-B5A7-C1146DB7A6D9}" type="presOf" srcId="{3D4C38F9-84AD-4940-85A6-1B902847B4EC}" destId="{F9BE5710-C2EA-42CA-9893-DD9DA5FB6618}" srcOrd="0" destOrd="0" presId="urn:microsoft.com/office/officeart/2005/8/layout/lProcess2"/>
    <dgm:cxn modelId="{C3CC3321-4210-47DC-89ED-60D31CE4D960}" type="presOf" srcId="{0749284F-8D10-46FF-AF0D-D176F8079506}" destId="{D2BAD6C3-2CD9-4E3F-80C1-C05A1228695F}" srcOrd="1" destOrd="0" presId="urn:microsoft.com/office/officeart/2005/8/layout/lProcess2"/>
    <dgm:cxn modelId="{E17D75D2-B992-4B8A-96D3-570F9B870E95}" type="presOf" srcId="{B0A792A7-5F43-480A-93F1-57747D6A45FD}" destId="{A75208F9-DCC4-4AC3-A2CD-D00D27595049}" srcOrd="0" destOrd="0" presId="urn:microsoft.com/office/officeart/2005/8/layout/lProcess2"/>
    <dgm:cxn modelId="{312800E3-80A0-4C95-9388-88B47E835EC9}" type="presOf" srcId="{34D3B7C8-F3C8-4598-8932-28272D0B5FF4}" destId="{4298CA70-31DA-4572-9600-77C408F02D65}" srcOrd="0" destOrd="0" presId="urn:microsoft.com/office/officeart/2005/8/layout/lProcess2"/>
    <dgm:cxn modelId="{E592119E-8B2F-4069-BD89-B78A8E899FD4}" type="presOf" srcId="{1BFC9D58-6A31-4A48-B7F9-00A6AAE8DF6F}" destId="{B6EE8090-E481-4979-86AE-F93C1AEEA174}" srcOrd="0" destOrd="0" presId="urn:microsoft.com/office/officeart/2005/8/layout/lProcess2"/>
    <dgm:cxn modelId="{5CA15EE7-6253-40FC-AB72-E2A691DCFD23}" type="presOf" srcId="{493F144D-359C-4CD1-9D93-8115EDDE9E3D}" destId="{34FB349F-6F64-4CCC-961F-25B93A1A8075}" srcOrd="0" destOrd="0" presId="urn:microsoft.com/office/officeart/2005/8/layout/lProcess2"/>
    <dgm:cxn modelId="{E69D98E9-C00D-41B9-9818-2176EA851041}" type="presOf" srcId="{D18923F7-BBE1-4C8F-AA6C-A24F05E8940D}" destId="{71B63B33-31C3-4C9B-930A-4E7E37474546}" srcOrd="0" destOrd="0" presId="urn:microsoft.com/office/officeart/2005/8/layout/lProcess2"/>
    <dgm:cxn modelId="{6C5C4A68-3D67-40E9-97BD-699A0D66F990}" srcId="{0749284F-8D10-46FF-AF0D-D176F8079506}" destId="{B0A792A7-5F43-480A-93F1-57747D6A45FD}" srcOrd="0" destOrd="0" parTransId="{38ACDA10-BF9D-4D19-9176-5BD0C90C03CA}" sibTransId="{0218CCF4-5D4E-4255-ACCC-06E4F9769385}"/>
    <dgm:cxn modelId="{7FE7377F-1C4A-43A9-A8F5-7B2A0578E82B}" srcId="{0749284F-8D10-46FF-AF0D-D176F8079506}" destId="{C16DEEED-EC65-4C30-8BBA-69DEE1DE5888}" srcOrd="9" destOrd="0" parTransId="{5DB07ADF-7031-4846-9098-EB395BF790C2}" sibTransId="{5B20BB0F-4C46-430B-87FF-1A8F824ADD77}"/>
    <dgm:cxn modelId="{26C044CC-D6EF-40A0-8074-2800B13D7B2F}" srcId="{34D3B7C8-F3C8-4598-8932-28272D0B5FF4}" destId="{0749284F-8D10-46FF-AF0D-D176F8079506}" srcOrd="2" destOrd="0" parTransId="{3FFA30FA-51AE-4FE6-890D-95BB0721EB91}" sibTransId="{DBDD3CE5-134D-4136-B41B-148A34C1760D}"/>
    <dgm:cxn modelId="{1D49F02E-7736-42DA-BD6F-3C63F3C11328}" type="presOf" srcId="{0749284F-8D10-46FF-AF0D-D176F8079506}" destId="{FF2FC0EF-473C-4D43-A262-A9164E9A2065}" srcOrd="0" destOrd="0" presId="urn:microsoft.com/office/officeart/2005/8/layout/lProcess2"/>
    <dgm:cxn modelId="{56D812E6-ABE4-43C7-B5F3-B368F1BC35E9}" srcId="{3F08236D-A668-4CA0-9495-D3718EEE0673}" destId="{62A23009-73A7-4825-87B3-23221638ED76}" srcOrd="0" destOrd="0" parTransId="{091BDEE3-92BA-4D1F-9064-94B90BB15481}" sibTransId="{C4F301E7-5426-4873-9E47-68DAF2A9E05D}"/>
    <dgm:cxn modelId="{5BE8D117-0D40-4742-A129-D62DAF264661}" type="presOf" srcId="{E92DBC5E-EBEB-4CEE-B722-3FF83F20083B}" destId="{D7F0416E-EFE1-42D3-94F0-02D3B0DAA1E9}" srcOrd="0" destOrd="0" presId="urn:microsoft.com/office/officeart/2005/8/layout/lProcess2"/>
    <dgm:cxn modelId="{B18CFF79-004C-48D4-B182-08A77C03752B}" srcId="{34D3B7C8-F3C8-4598-8932-28272D0B5FF4}" destId="{1BFC9D58-6A31-4A48-B7F9-00A6AAE8DF6F}" srcOrd="0" destOrd="0" parTransId="{80416602-5764-40F0-A478-7E10CDC108C4}" sibTransId="{24BEC39D-B4BE-4DBD-8C41-3BC540FF51B5}"/>
    <dgm:cxn modelId="{76538D4C-49BB-43EF-99D0-134D114121B0}" type="presOf" srcId="{1BFC9D58-6A31-4A48-B7F9-00A6AAE8DF6F}" destId="{2C054105-F567-4B76-A8BD-BD71B51D0C22}" srcOrd="1" destOrd="0" presId="urn:microsoft.com/office/officeart/2005/8/layout/lProcess2"/>
    <dgm:cxn modelId="{AAF8E925-AE10-431C-86B5-B60D6DBBCCF0}" srcId="{0749284F-8D10-46FF-AF0D-D176F8079506}" destId="{010861F7-F671-40F3-B1EC-F6674644B615}" srcOrd="1" destOrd="0" parTransId="{D12F53FE-63EA-43C5-B1E1-85348A8B6644}" sibTransId="{D2633740-BDC4-4902-B922-0DD5D641E9B5}"/>
    <dgm:cxn modelId="{9EAACE03-9337-4F91-B852-A5AF77532BEF}" type="presOf" srcId="{1124AD54-158B-4308-93A6-52F8D7E53C73}" destId="{CD08C73B-B2C0-4EDC-B798-DFF42E568D5F}" srcOrd="0" destOrd="0" presId="urn:microsoft.com/office/officeart/2005/8/layout/lProcess2"/>
    <dgm:cxn modelId="{0E560308-D0AE-41E2-A257-F33D9DA11C4D}" type="presOf" srcId="{A43304B0-5E98-4C74-8323-C0C3BDD733A3}" destId="{393D00CB-A233-4F47-B946-F77801F8F47B}" srcOrd="0" destOrd="0" presId="urn:microsoft.com/office/officeart/2005/8/layout/lProcess2"/>
    <dgm:cxn modelId="{3F241A1B-1709-43EC-BF99-800898CAB683}" srcId="{3F08236D-A668-4CA0-9495-D3718EEE0673}" destId="{4BAA983F-D22F-4C8B-B472-CDBAECF041A0}" srcOrd="1" destOrd="0" parTransId="{C3C30DCD-58EA-451A-A8C8-D153C8F61F48}" sibTransId="{28583251-7EF2-485A-8E5A-4238B318C85B}"/>
    <dgm:cxn modelId="{D637A3BF-FAF0-462A-8662-7A1B4D80202E}" type="presParOf" srcId="{4298CA70-31DA-4572-9600-77C408F02D65}" destId="{8BB5DDD4-3011-44FE-9364-271618B3D5E3}" srcOrd="0" destOrd="0" presId="urn:microsoft.com/office/officeart/2005/8/layout/lProcess2"/>
    <dgm:cxn modelId="{18994B9B-F3F8-4AAC-AA69-F44EADF9F6D9}" type="presParOf" srcId="{8BB5DDD4-3011-44FE-9364-271618B3D5E3}" destId="{B6EE8090-E481-4979-86AE-F93C1AEEA174}" srcOrd="0" destOrd="0" presId="urn:microsoft.com/office/officeart/2005/8/layout/lProcess2"/>
    <dgm:cxn modelId="{DAFA1E14-A16E-4FC8-90F4-9BBCE16B34A1}" type="presParOf" srcId="{8BB5DDD4-3011-44FE-9364-271618B3D5E3}" destId="{2C054105-F567-4B76-A8BD-BD71B51D0C22}" srcOrd="1" destOrd="0" presId="urn:microsoft.com/office/officeart/2005/8/layout/lProcess2"/>
    <dgm:cxn modelId="{52503A1B-E572-4EBE-85DD-5BC4F1479AEF}" type="presParOf" srcId="{8BB5DDD4-3011-44FE-9364-271618B3D5E3}" destId="{D50CD378-5674-4A60-9E73-E50A72E5D91A}" srcOrd="2" destOrd="0" presId="urn:microsoft.com/office/officeart/2005/8/layout/lProcess2"/>
    <dgm:cxn modelId="{74A52B9A-94D1-4196-AFFB-D54F26974BE8}" type="presParOf" srcId="{D50CD378-5674-4A60-9E73-E50A72E5D91A}" destId="{76C3A31B-5732-43DC-BDAB-C0EE5E081C7A}" srcOrd="0" destOrd="0" presId="urn:microsoft.com/office/officeart/2005/8/layout/lProcess2"/>
    <dgm:cxn modelId="{7FA61492-1758-4D7B-AE3F-62929BAD2A81}" type="presParOf" srcId="{4298CA70-31DA-4572-9600-77C408F02D65}" destId="{75C815F8-676B-4CF3-92BD-C830FEAB2D96}" srcOrd="1" destOrd="0" presId="urn:microsoft.com/office/officeart/2005/8/layout/lProcess2"/>
    <dgm:cxn modelId="{8D9973A5-7767-4B1A-8F89-95A8A000829B}" type="presParOf" srcId="{4298CA70-31DA-4572-9600-77C408F02D65}" destId="{7D2D7831-DD54-4D54-90EB-D8A4A44AC7D5}" srcOrd="2" destOrd="0" presId="urn:microsoft.com/office/officeart/2005/8/layout/lProcess2"/>
    <dgm:cxn modelId="{104A05D6-9EEA-4ADF-B61D-86121CF36109}" type="presParOf" srcId="{7D2D7831-DD54-4D54-90EB-D8A4A44AC7D5}" destId="{32EE24B3-5B3F-4731-B237-DA63F5C7433A}" srcOrd="0" destOrd="0" presId="urn:microsoft.com/office/officeart/2005/8/layout/lProcess2"/>
    <dgm:cxn modelId="{401D23A9-075F-4F58-9ACB-EADF2906DAD4}" type="presParOf" srcId="{7D2D7831-DD54-4D54-90EB-D8A4A44AC7D5}" destId="{68996DF9-A254-4E86-B09F-DDE16EB80299}" srcOrd="1" destOrd="0" presId="urn:microsoft.com/office/officeart/2005/8/layout/lProcess2"/>
    <dgm:cxn modelId="{EB343A53-C89F-450A-9616-FCAAD932FD8A}" type="presParOf" srcId="{7D2D7831-DD54-4D54-90EB-D8A4A44AC7D5}" destId="{ACD316F6-AF0E-4690-B576-D836ACD6FDEF}" srcOrd="2" destOrd="0" presId="urn:microsoft.com/office/officeart/2005/8/layout/lProcess2"/>
    <dgm:cxn modelId="{998AF9FC-DFED-4789-9DA1-6D0B4AC7D390}" type="presParOf" srcId="{ACD316F6-AF0E-4690-B576-D836ACD6FDEF}" destId="{13BAB043-C153-40E5-A90E-704233E3FC48}" srcOrd="0" destOrd="0" presId="urn:microsoft.com/office/officeart/2005/8/layout/lProcess2"/>
    <dgm:cxn modelId="{81774C3E-16D9-4071-98BD-E8E0985564D8}" type="presParOf" srcId="{13BAB043-C153-40E5-A90E-704233E3FC48}" destId="{3E453C49-20C3-4D55-BD0F-61535691803B}" srcOrd="0" destOrd="0" presId="urn:microsoft.com/office/officeart/2005/8/layout/lProcess2"/>
    <dgm:cxn modelId="{6192772D-992D-44EC-9519-51090CE85D7D}" type="presParOf" srcId="{13BAB043-C153-40E5-A90E-704233E3FC48}" destId="{F244885F-623A-4F81-B56C-B918C24B0EE7}" srcOrd="1" destOrd="0" presId="urn:microsoft.com/office/officeart/2005/8/layout/lProcess2"/>
    <dgm:cxn modelId="{60A785BB-2BAF-482F-958C-FBEF0F5711BF}" type="presParOf" srcId="{13BAB043-C153-40E5-A90E-704233E3FC48}" destId="{799B9D70-B5EE-483F-BDD0-2F141CA49F38}" srcOrd="2" destOrd="0" presId="urn:microsoft.com/office/officeart/2005/8/layout/lProcess2"/>
    <dgm:cxn modelId="{5CF374B4-13AA-4CEC-91F3-917AC4BFDCD6}" type="presParOf" srcId="{4298CA70-31DA-4572-9600-77C408F02D65}" destId="{544E28F6-C0DD-46F8-8097-D38696A03960}" srcOrd="3" destOrd="0" presId="urn:microsoft.com/office/officeart/2005/8/layout/lProcess2"/>
    <dgm:cxn modelId="{93014603-61D8-423E-A564-7F2DC4AE7421}" type="presParOf" srcId="{4298CA70-31DA-4572-9600-77C408F02D65}" destId="{AB796649-116D-4EDF-B1E6-9155D1E51192}" srcOrd="4" destOrd="0" presId="urn:microsoft.com/office/officeart/2005/8/layout/lProcess2"/>
    <dgm:cxn modelId="{1119FA78-EBA8-4E9E-9DD6-F44EB6B02387}" type="presParOf" srcId="{AB796649-116D-4EDF-B1E6-9155D1E51192}" destId="{FF2FC0EF-473C-4D43-A262-A9164E9A2065}" srcOrd="0" destOrd="0" presId="urn:microsoft.com/office/officeart/2005/8/layout/lProcess2"/>
    <dgm:cxn modelId="{C8856EA4-2AA4-42AA-B003-5516D9BCCFD1}" type="presParOf" srcId="{AB796649-116D-4EDF-B1E6-9155D1E51192}" destId="{D2BAD6C3-2CD9-4E3F-80C1-C05A1228695F}" srcOrd="1" destOrd="0" presId="urn:microsoft.com/office/officeart/2005/8/layout/lProcess2"/>
    <dgm:cxn modelId="{65DCF165-017D-43B8-9112-518855525171}" type="presParOf" srcId="{AB796649-116D-4EDF-B1E6-9155D1E51192}" destId="{35686C47-89B6-4B21-8101-AB04D7F5209E}" srcOrd="2" destOrd="0" presId="urn:microsoft.com/office/officeart/2005/8/layout/lProcess2"/>
    <dgm:cxn modelId="{67AF3FF4-9B14-4F78-B7C9-8251001CAFAC}" type="presParOf" srcId="{35686C47-89B6-4B21-8101-AB04D7F5209E}" destId="{EEAFC62D-332D-4CE9-ACC7-BD8E2AFED8C1}" srcOrd="0" destOrd="0" presId="urn:microsoft.com/office/officeart/2005/8/layout/lProcess2"/>
    <dgm:cxn modelId="{37FDB12D-A767-4CF7-A896-5D7165C48D94}" type="presParOf" srcId="{EEAFC62D-332D-4CE9-ACC7-BD8E2AFED8C1}" destId="{A75208F9-DCC4-4AC3-A2CD-D00D27595049}" srcOrd="0" destOrd="0" presId="urn:microsoft.com/office/officeart/2005/8/layout/lProcess2"/>
    <dgm:cxn modelId="{F5715EE6-D57C-48B4-9B1E-F0EA85CCB1C9}" type="presParOf" srcId="{EEAFC62D-332D-4CE9-ACC7-BD8E2AFED8C1}" destId="{4B4B3911-DE2F-4F0A-9F5F-CA582D63F8B9}" srcOrd="1" destOrd="0" presId="urn:microsoft.com/office/officeart/2005/8/layout/lProcess2"/>
    <dgm:cxn modelId="{E39C6EFA-6B96-4B00-96BC-2A0A9E840E3C}" type="presParOf" srcId="{EEAFC62D-332D-4CE9-ACC7-BD8E2AFED8C1}" destId="{429031A8-1813-4D6B-9642-D48A5CC5FDDB}" srcOrd="2" destOrd="0" presId="urn:microsoft.com/office/officeart/2005/8/layout/lProcess2"/>
    <dgm:cxn modelId="{4B806A8A-1A6C-48AC-9C7F-2B3F94A507DD}" type="presParOf" srcId="{EEAFC62D-332D-4CE9-ACC7-BD8E2AFED8C1}" destId="{8B539844-DC41-478D-AADF-3FBA38449E13}" srcOrd="3" destOrd="0" presId="urn:microsoft.com/office/officeart/2005/8/layout/lProcess2"/>
    <dgm:cxn modelId="{4A582C6C-5AB4-4D0E-B12F-265BB9CE5578}" type="presParOf" srcId="{EEAFC62D-332D-4CE9-ACC7-BD8E2AFED8C1}" destId="{71B63B33-31C3-4C9B-930A-4E7E37474546}" srcOrd="4" destOrd="0" presId="urn:microsoft.com/office/officeart/2005/8/layout/lProcess2"/>
    <dgm:cxn modelId="{53E9E961-04F9-4DE6-824C-AA3BE49ABF4D}" type="presParOf" srcId="{EEAFC62D-332D-4CE9-ACC7-BD8E2AFED8C1}" destId="{32806A05-6D9B-4C5C-8083-63BB2CF783AD}" srcOrd="5" destOrd="0" presId="urn:microsoft.com/office/officeart/2005/8/layout/lProcess2"/>
    <dgm:cxn modelId="{C8849EB6-A160-4101-966B-F25BA7E5DD93}" type="presParOf" srcId="{EEAFC62D-332D-4CE9-ACC7-BD8E2AFED8C1}" destId="{F9BE5710-C2EA-42CA-9893-DD9DA5FB6618}" srcOrd="6" destOrd="0" presId="urn:microsoft.com/office/officeart/2005/8/layout/lProcess2"/>
    <dgm:cxn modelId="{43191DAF-043B-487A-8ED0-03299B79F6B3}" type="presParOf" srcId="{EEAFC62D-332D-4CE9-ACC7-BD8E2AFED8C1}" destId="{B60B42D3-4B22-40AA-9650-E5E6116A5869}" srcOrd="7" destOrd="0" presId="urn:microsoft.com/office/officeart/2005/8/layout/lProcess2"/>
    <dgm:cxn modelId="{47D98A36-20FE-4DF3-8F23-917DF917C700}" type="presParOf" srcId="{EEAFC62D-332D-4CE9-ACC7-BD8E2AFED8C1}" destId="{CD08C73B-B2C0-4EDC-B798-DFF42E568D5F}" srcOrd="8" destOrd="0" presId="urn:microsoft.com/office/officeart/2005/8/layout/lProcess2"/>
    <dgm:cxn modelId="{C2914DFB-6C3F-4D02-BEDD-F0CC76CE5A82}" type="presParOf" srcId="{EEAFC62D-332D-4CE9-ACC7-BD8E2AFED8C1}" destId="{83BF68CF-1F3D-4B0E-AC5F-6876CD09AACF}" srcOrd="9" destOrd="0" presId="urn:microsoft.com/office/officeart/2005/8/layout/lProcess2"/>
    <dgm:cxn modelId="{79DECDFF-1C78-48E2-97B8-16DCBF0F9BF3}" type="presParOf" srcId="{EEAFC62D-332D-4CE9-ACC7-BD8E2AFED8C1}" destId="{34FB349F-6F64-4CCC-961F-25B93A1A8075}" srcOrd="10" destOrd="0" presId="urn:microsoft.com/office/officeart/2005/8/layout/lProcess2"/>
    <dgm:cxn modelId="{4304F090-5844-43F4-BE0D-202B06B89FA7}" type="presParOf" srcId="{EEAFC62D-332D-4CE9-ACC7-BD8E2AFED8C1}" destId="{883E4C60-443E-4C8D-9E85-E7D6F74232BA}" srcOrd="11" destOrd="0" presId="urn:microsoft.com/office/officeart/2005/8/layout/lProcess2"/>
    <dgm:cxn modelId="{08A5103C-C766-42CF-ADCA-614416D9AB75}" type="presParOf" srcId="{EEAFC62D-332D-4CE9-ACC7-BD8E2AFED8C1}" destId="{D7F0416E-EFE1-42D3-94F0-02D3B0DAA1E9}" srcOrd="12" destOrd="0" presId="urn:microsoft.com/office/officeart/2005/8/layout/lProcess2"/>
    <dgm:cxn modelId="{A9938BA0-F953-4D6C-85ED-1108DFED4836}" type="presParOf" srcId="{EEAFC62D-332D-4CE9-ACC7-BD8E2AFED8C1}" destId="{FDD07726-A74F-47C7-BAF6-3F278A264C0F}" srcOrd="13" destOrd="0" presId="urn:microsoft.com/office/officeart/2005/8/layout/lProcess2"/>
    <dgm:cxn modelId="{A41F50C9-1427-4B6E-900E-AEB859BC0F16}" type="presParOf" srcId="{EEAFC62D-332D-4CE9-ACC7-BD8E2AFED8C1}" destId="{393D00CB-A233-4F47-B946-F77801F8F47B}" srcOrd="14" destOrd="0" presId="urn:microsoft.com/office/officeart/2005/8/layout/lProcess2"/>
    <dgm:cxn modelId="{167711A0-806B-4524-BBC5-023E8EED5D78}" type="presParOf" srcId="{EEAFC62D-332D-4CE9-ACC7-BD8E2AFED8C1}" destId="{1CE942FC-778C-4ACF-B9B0-2FD7FEC7E5A2}" srcOrd="15" destOrd="0" presId="urn:microsoft.com/office/officeart/2005/8/layout/lProcess2"/>
    <dgm:cxn modelId="{C140B3B3-4600-4160-AE1E-0F169DA65A2F}" type="presParOf" srcId="{EEAFC62D-332D-4CE9-ACC7-BD8E2AFED8C1}" destId="{83E2ED08-32BB-4855-B6DA-478AD6C9BE56}" srcOrd="16" destOrd="0" presId="urn:microsoft.com/office/officeart/2005/8/layout/lProcess2"/>
    <dgm:cxn modelId="{4277B460-A7E3-4DFE-990B-9494DA208420}" type="presParOf" srcId="{EEAFC62D-332D-4CE9-ACC7-BD8E2AFED8C1}" destId="{333750FD-CEA4-40CD-8460-ED21E42D4FBC}" srcOrd="17" destOrd="0" presId="urn:microsoft.com/office/officeart/2005/8/layout/lProcess2"/>
    <dgm:cxn modelId="{EF183789-26CB-4C84-9EF0-BFE303E59DBB}" type="presParOf" srcId="{EEAFC62D-332D-4CE9-ACC7-BD8E2AFED8C1}" destId="{3529696B-1974-429F-8C46-1CC9C32F4B33}" srcOrd="18"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BEBB6C-AD4E-44A4-8DEF-C7020292A92A}">
      <dsp:nvSpPr>
        <dsp:cNvPr id="0" name=""/>
        <dsp:cNvSpPr/>
      </dsp:nvSpPr>
      <dsp:spPr>
        <a:xfrm>
          <a:off x="3513"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Causal Analysis</a:t>
          </a:r>
          <a:endParaRPr lang="en-GB" sz="1800" kern="1200" dirty="0"/>
        </a:p>
      </dsp:txBody>
      <dsp:txXfrm>
        <a:off x="3513" y="0"/>
        <a:ext cx="1388228" cy="1447360"/>
      </dsp:txXfrm>
    </dsp:sp>
    <dsp:sp modelId="{BCC686A6-8DAF-412D-843B-55C395BFF044}">
      <dsp:nvSpPr>
        <dsp:cNvPr id="0" name=""/>
        <dsp:cNvSpPr/>
      </dsp:nvSpPr>
      <dsp:spPr>
        <a:xfrm>
          <a:off x="142336" y="1448774"/>
          <a:ext cx="1110582" cy="1454663"/>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GB" sz="1100" kern="1200" dirty="0" smtClean="0"/>
            <a:t>Implementation choices of MS (ESQ1)</a:t>
          </a:r>
          <a:endParaRPr lang="en-GB" sz="1100" kern="1200" dirty="0"/>
        </a:p>
      </dsp:txBody>
      <dsp:txXfrm>
        <a:off x="174864" y="1481302"/>
        <a:ext cx="1045526" cy="1389607"/>
      </dsp:txXfrm>
    </dsp:sp>
    <dsp:sp modelId="{885DA4BA-54DF-4E6D-B0DD-E1150C5659BA}">
      <dsp:nvSpPr>
        <dsp:cNvPr id="0" name=""/>
        <dsp:cNvSpPr/>
      </dsp:nvSpPr>
      <dsp:spPr>
        <a:xfrm>
          <a:off x="142336" y="3127232"/>
          <a:ext cx="1110582" cy="1454663"/>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Farming practices and production effects (ESQs 2, 3, 4, 5, 6)</a:t>
          </a:r>
          <a:endParaRPr lang="en-GB" sz="1200" kern="1200" dirty="0"/>
        </a:p>
      </dsp:txBody>
      <dsp:txXfrm>
        <a:off x="174864" y="3159760"/>
        <a:ext cx="1045526" cy="1389607"/>
      </dsp:txXfrm>
    </dsp:sp>
    <dsp:sp modelId="{5FA49B82-64C5-45AC-9585-C06EB2A33E98}">
      <dsp:nvSpPr>
        <dsp:cNvPr id="0" name=""/>
        <dsp:cNvSpPr/>
      </dsp:nvSpPr>
      <dsp:spPr>
        <a:xfrm>
          <a:off x="1495859"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Effectiveness</a:t>
          </a:r>
          <a:endParaRPr lang="en-GB" sz="1800" kern="1200" dirty="0"/>
        </a:p>
      </dsp:txBody>
      <dsp:txXfrm>
        <a:off x="1495859" y="0"/>
        <a:ext cx="1388228" cy="1447360"/>
      </dsp:txXfrm>
    </dsp:sp>
    <dsp:sp modelId="{50BEB619-802D-4B93-AFE9-49747E6659BD}">
      <dsp:nvSpPr>
        <dsp:cNvPr id="0" name=""/>
        <dsp:cNvSpPr/>
      </dsp:nvSpPr>
      <dsp:spPr>
        <a:xfrm>
          <a:off x="1634682" y="1448574"/>
          <a:ext cx="1110582" cy="63469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Ecological Focus Area (ESQ7)</a:t>
          </a:r>
          <a:endParaRPr lang="en-GB" sz="1200" kern="1200" dirty="0"/>
        </a:p>
      </dsp:txBody>
      <dsp:txXfrm>
        <a:off x="1653271" y="1467163"/>
        <a:ext cx="1073404" cy="597514"/>
      </dsp:txXfrm>
    </dsp:sp>
    <dsp:sp modelId="{668C7208-9FE8-4116-BFEE-883A229D720A}">
      <dsp:nvSpPr>
        <dsp:cNvPr id="0" name=""/>
        <dsp:cNvSpPr/>
      </dsp:nvSpPr>
      <dsp:spPr>
        <a:xfrm>
          <a:off x="1634682" y="2180912"/>
          <a:ext cx="1110582" cy="63469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Crop Diversification (ESQ8)</a:t>
          </a:r>
        </a:p>
      </dsp:txBody>
      <dsp:txXfrm>
        <a:off x="1653271" y="2199501"/>
        <a:ext cx="1073404" cy="597514"/>
      </dsp:txXfrm>
    </dsp:sp>
    <dsp:sp modelId="{A4A20AFB-0E5D-4C4C-AD6A-A4AEE41D672B}">
      <dsp:nvSpPr>
        <dsp:cNvPr id="0" name=""/>
        <dsp:cNvSpPr/>
      </dsp:nvSpPr>
      <dsp:spPr>
        <a:xfrm>
          <a:off x="1634682" y="2913249"/>
          <a:ext cx="1110582" cy="634692"/>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Permanent grassland (ESQ9)</a:t>
          </a:r>
        </a:p>
      </dsp:txBody>
      <dsp:txXfrm>
        <a:off x="1653271" y="2931838"/>
        <a:ext cx="1073404" cy="597514"/>
      </dsp:txXfrm>
    </dsp:sp>
    <dsp:sp modelId="{ACA1D154-1EC6-430E-B0B0-98FF1672D54A}">
      <dsp:nvSpPr>
        <dsp:cNvPr id="0" name=""/>
        <dsp:cNvSpPr/>
      </dsp:nvSpPr>
      <dsp:spPr>
        <a:xfrm>
          <a:off x="1652812" y="3645587"/>
          <a:ext cx="1074322" cy="93650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Overall environmental and climate impact (ESQ 10, 11)</a:t>
          </a:r>
        </a:p>
      </dsp:txBody>
      <dsp:txXfrm>
        <a:off x="1680241" y="3673016"/>
        <a:ext cx="1019464" cy="881650"/>
      </dsp:txXfrm>
    </dsp:sp>
    <dsp:sp modelId="{5C6EEAA3-D821-4038-BA1A-83963002984B}">
      <dsp:nvSpPr>
        <dsp:cNvPr id="0" name=""/>
        <dsp:cNvSpPr/>
      </dsp:nvSpPr>
      <dsp:spPr>
        <a:xfrm>
          <a:off x="2988204"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Efficiency</a:t>
          </a:r>
          <a:endParaRPr lang="en-GB" sz="1800" kern="1200" dirty="0"/>
        </a:p>
      </dsp:txBody>
      <dsp:txXfrm>
        <a:off x="2988204" y="0"/>
        <a:ext cx="1388228" cy="1447360"/>
      </dsp:txXfrm>
    </dsp:sp>
    <dsp:sp modelId="{780874FE-F75D-4F5B-8F9D-7279EED17075}">
      <dsp:nvSpPr>
        <dsp:cNvPr id="0" name=""/>
        <dsp:cNvSpPr/>
      </dsp:nvSpPr>
      <dsp:spPr>
        <a:xfrm>
          <a:off x="3143980" y="1448113"/>
          <a:ext cx="1076676" cy="1360444"/>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Administrative burden (ESQ12)</a:t>
          </a:r>
          <a:endParaRPr lang="en-GB" sz="1200" kern="1200" dirty="0"/>
        </a:p>
      </dsp:txBody>
      <dsp:txXfrm>
        <a:off x="3175515" y="1479648"/>
        <a:ext cx="1013606" cy="1297374"/>
      </dsp:txXfrm>
    </dsp:sp>
    <dsp:sp modelId="{B9DAD839-DEAD-43C7-985D-CC6E81F2CE59}">
      <dsp:nvSpPr>
        <dsp:cNvPr id="0" name=""/>
        <dsp:cNvSpPr/>
      </dsp:nvSpPr>
      <dsp:spPr>
        <a:xfrm>
          <a:off x="3186171" y="3159439"/>
          <a:ext cx="1042515" cy="1312274"/>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Efficiency (ESQ13)</a:t>
          </a:r>
          <a:endParaRPr lang="en-GB" sz="1200" kern="1200" dirty="0"/>
        </a:p>
      </dsp:txBody>
      <dsp:txXfrm>
        <a:off x="3216705" y="3189973"/>
        <a:ext cx="981447" cy="1251206"/>
      </dsp:txXfrm>
    </dsp:sp>
    <dsp:sp modelId="{5D922BB9-254E-4A2E-87DD-AA4827DCBD80}">
      <dsp:nvSpPr>
        <dsp:cNvPr id="0" name=""/>
        <dsp:cNvSpPr/>
      </dsp:nvSpPr>
      <dsp:spPr>
        <a:xfrm>
          <a:off x="4480550"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Coherence</a:t>
          </a:r>
          <a:endParaRPr lang="en-GB" sz="1800" kern="1200" dirty="0"/>
        </a:p>
      </dsp:txBody>
      <dsp:txXfrm>
        <a:off x="4480550" y="0"/>
        <a:ext cx="1388228" cy="1447360"/>
      </dsp:txXfrm>
    </dsp:sp>
    <dsp:sp modelId="{E2DDDF5D-A8CE-4C32-B693-760C80398A04}">
      <dsp:nvSpPr>
        <dsp:cNvPr id="0" name=""/>
        <dsp:cNvSpPr/>
      </dsp:nvSpPr>
      <dsp:spPr>
        <a:xfrm>
          <a:off x="4619373" y="1448774"/>
          <a:ext cx="1110582" cy="1454663"/>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Internal coherence (ESQ14)</a:t>
          </a:r>
          <a:endParaRPr lang="en-GB" sz="1200" kern="1200" dirty="0"/>
        </a:p>
      </dsp:txBody>
      <dsp:txXfrm>
        <a:off x="4651901" y="1481302"/>
        <a:ext cx="1045526" cy="1389607"/>
      </dsp:txXfrm>
    </dsp:sp>
    <dsp:sp modelId="{97FBE4C5-1A8A-4E37-9C4A-B427479E9743}">
      <dsp:nvSpPr>
        <dsp:cNvPr id="0" name=""/>
        <dsp:cNvSpPr/>
      </dsp:nvSpPr>
      <dsp:spPr>
        <a:xfrm>
          <a:off x="4619373" y="3127232"/>
          <a:ext cx="1110582" cy="1454663"/>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External coherence (ESQ15)</a:t>
          </a:r>
          <a:endParaRPr lang="en-GB" sz="1200" kern="1200" dirty="0"/>
        </a:p>
      </dsp:txBody>
      <dsp:txXfrm>
        <a:off x="4651901" y="3159760"/>
        <a:ext cx="1045526" cy="1389607"/>
      </dsp:txXfrm>
    </dsp:sp>
    <dsp:sp modelId="{10DDD26B-706A-49C3-A982-C6A9F5890252}">
      <dsp:nvSpPr>
        <dsp:cNvPr id="0" name=""/>
        <dsp:cNvSpPr/>
      </dsp:nvSpPr>
      <dsp:spPr>
        <a:xfrm>
          <a:off x="5972896"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Relevance</a:t>
          </a:r>
          <a:endParaRPr lang="en-GB" sz="1800" kern="1200" dirty="0"/>
        </a:p>
      </dsp:txBody>
      <dsp:txXfrm>
        <a:off x="5972896" y="0"/>
        <a:ext cx="1388228" cy="1447360"/>
      </dsp:txXfrm>
    </dsp:sp>
    <dsp:sp modelId="{E65880E0-9BA6-43A6-8DE6-3CCB4B29AA80}">
      <dsp:nvSpPr>
        <dsp:cNvPr id="0" name=""/>
        <dsp:cNvSpPr/>
      </dsp:nvSpPr>
      <dsp:spPr>
        <a:xfrm>
          <a:off x="6111718" y="1447360"/>
          <a:ext cx="1110582" cy="313594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Relevance of greening practices in achieving CAP general objective 2 and specific sub-objectives (ESQ16)</a:t>
          </a:r>
          <a:endParaRPr lang="en-GB" sz="1200" kern="1200" dirty="0"/>
        </a:p>
      </dsp:txBody>
      <dsp:txXfrm>
        <a:off x="6144246" y="1479888"/>
        <a:ext cx="1045526" cy="3070892"/>
      </dsp:txXfrm>
    </dsp:sp>
    <dsp:sp modelId="{37E6F01B-3397-4CBD-B677-53F835BA697F}">
      <dsp:nvSpPr>
        <dsp:cNvPr id="0" name=""/>
        <dsp:cNvSpPr/>
      </dsp:nvSpPr>
      <dsp:spPr>
        <a:xfrm>
          <a:off x="7465241" y="0"/>
          <a:ext cx="1388228" cy="482453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EU Added Value</a:t>
          </a:r>
          <a:endParaRPr lang="en-GB" sz="1800" kern="1200" dirty="0"/>
        </a:p>
      </dsp:txBody>
      <dsp:txXfrm>
        <a:off x="7465241" y="0"/>
        <a:ext cx="1388228" cy="1447360"/>
      </dsp:txXfrm>
    </dsp:sp>
    <dsp:sp modelId="{B2A5D742-D6D1-4EEC-8915-9F9792C80E8B}">
      <dsp:nvSpPr>
        <dsp:cNvPr id="0" name=""/>
        <dsp:cNvSpPr/>
      </dsp:nvSpPr>
      <dsp:spPr>
        <a:xfrm>
          <a:off x="7604064" y="1447360"/>
          <a:ext cx="1110582" cy="3135948"/>
        </a:xfrm>
        <a:prstGeom prst="roundRect">
          <a:avLst>
            <a:gd name="adj" fmla="val 10000"/>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a:lnSpc>
              <a:spcPct val="90000"/>
            </a:lnSpc>
            <a:spcBef>
              <a:spcPct val="0"/>
            </a:spcBef>
            <a:spcAft>
              <a:spcPct val="35000"/>
            </a:spcAft>
          </a:pPr>
          <a:r>
            <a:rPr lang="en-GB" sz="1200" kern="1200" dirty="0" smtClean="0"/>
            <a:t>Creation of EU added value (ESQ17)</a:t>
          </a:r>
          <a:endParaRPr lang="en-GB" sz="1200" kern="1200" dirty="0"/>
        </a:p>
      </dsp:txBody>
      <dsp:txXfrm>
        <a:off x="7636592" y="1479888"/>
        <a:ext cx="1045526" cy="30708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E8090-E481-4979-86AE-F93C1AEEA174}">
      <dsp:nvSpPr>
        <dsp:cNvPr id="0" name=""/>
        <dsp:cNvSpPr/>
      </dsp:nvSpPr>
      <dsp:spPr>
        <a:xfrm>
          <a:off x="661" y="0"/>
          <a:ext cx="1718616" cy="44418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Crop Diversification</a:t>
          </a:r>
          <a:endParaRPr lang="en-GB" sz="2100" kern="1200" dirty="0"/>
        </a:p>
      </dsp:txBody>
      <dsp:txXfrm>
        <a:off x="661" y="0"/>
        <a:ext cx="1718616" cy="1332547"/>
      </dsp:txXfrm>
    </dsp:sp>
    <dsp:sp modelId="{32EE24B3-5B3F-4731-B237-DA63F5C7433A}">
      <dsp:nvSpPr>
        <dsp:cNvPr id="0" name=""/>
        <dsp:cNvSpPr/>
      </dsp:nvSpPr>
      <dsp:spPr>
        <a:xfrm>
          <a:off x="1848173" y="0"/>
          <a:ext cx="1718616" cy="44418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Permanent Grassland</a:t>
          </a:r>
          <a:endParaRPr lang="en-GB" sz="2100" kern="1200" dirty="0"/>
        </a:p>
      </dsp:txBody>
      <dsp:txXfrm>
        <a:off x="1848173" y="0"/>
        <a:ext cx="1718616" cy="1332547"/>
      </dsp:txXfrm>
    </dsp:sp>
    <dsp:sp modelId="{3E453C49-20C3-4D55-BD0F-61535691803B}">
      <dsp:nvSpPr>
        <dsp:cNvPr id="0" name=""/>
        <dsp:cNvSpPr/>
      </dsp:nvSpPr>
      <dsp:spPr>
        <a:xfrm>
          <a:off x="2020035" y="1333848"/>
          <a:ext cx="1374892" cy="133927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60960" rIns="81280" bIns="60960" numCol="1" spcCol="1270" anchor="ctr" anchorCtr="0">
          <a:noAutofit/>
        </a:bodyPr>
        <a:lstStyle/>
        <a:p>
          <a:pPr lvl="0" algn="ctr" defTabSz="1422400">
            <a:lnSpc>
              <a:spcPct val="90000"/>
            </a:lnSpc>
            <a:spcBef>
              <a:spcPct val="0"/>
            </a:spcBef>
            <a:spcAft>
              <a:spcPct val="35000"/>
            </a:spcAft>
          </a:pPr>
          <a:r>
            <a:rPr lang="en-GB" sz="3200" kern="1200" dirty="0" smtClean="0"/>
            <a:t>Ratio </a:t>
          </a:r>
          <a:endParaRPr lang="en-GB" sz="3200" kern="1200" dirty="0"/>
        </a:p>
      </dsp:txBody>
      <dsp:txXfrm>
        <a:off x="2059261" y="1373074"/>
        <a:ext cx="1296440" cy="1260818"/>
      </dsp:txXfrm>
    </dsp:sp>
    <dsp:sp modelId="{799B9D70-B5EE-483F-BDD0-2F141CA49F38}">
      <dsp:nvSpPr>
        <dsp:cNvPr id="0" name=""/>
        <dsp:cNvSpPr/>
      </dsp:nvSpPr>
      <dsp:spPr>
        <a:xfrm>
          <a:off x="2020035" y="2879161"/>
          <a:ext cx="1374892" cy="133927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60960" rIns="81280" bIns="60960" numCol="1" spcCol="1270" anchor="ctr" anchorCtr="0">
          <a:noAutofit/>
        </a:bodyPr>
        <a:lstStyle/>
        <a:p>
          <a:pPr lvl="0" algn="ctr" defTabSz="1422400">
            <a:lnSpc>
              <a:spcPct val="90000"/>
            </a:lnSpc>
            <a:spcBef>
              <a:spcPct val="0"/>
            </a:spcBef>
            <a:spcAft>
              <a:spcPct val="35000"/>
            </a:spcAft>
          </a:pPr>
          <a:r>
            <a:rPr lang="en-GB" sz="3200" kern="1200" dirty="0" smtClean="0"/>
            <a:t>ESPG</a:t>
          </a:r>
          <a:endParaRPr lang="en-GB" sz="3200" kern="1200" dirty="0"/>
        </a:p>
      </dsp:txBody>
      <dsp:txXfrm>
        <a:off x="2059261" y="2918387"/>
        <a:ext cx="1296440" cy="1260818"/>
      </dsp:txXfrm>
    </dsp:sp>
    <dsp:sp modelId="{FF2FC0EF-473C-4D43-A262-A9164E9A2065}">
      <dsp:nvSpPr>
        <dsp:cNvPr id="0" name=""/>
        <dsp:cNvSpPr/>
      </dsp:nvSpPr>
      <dsp:spPr>
        <a:xfrm>
          <a:off x="3695685" y="0"/>
          <a:ext cx="1718616" cy="4441825"/>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GB" sz="2100" kern="1200" dirty="0" smtClean="0"/>
            <a:t>Ecological Focus Areas</a:t>
          </a:r>
          <a:endParaRPr lang="en-GB" sz="2100" kern="1200" dirty="0"/>
        </a:p>
      </dsp:txBody>
      <dsp:txXfrm>
        <a:off x="3695685" y="0"/>
        <a:ext cx="1718616" cy="1332547"/>
      </dsp:txXfrm>
    </dsp:sp>
    <dsp:sp modelId="{A75208F9-DCC4-4AC3-A2CD-D00D27595049}">
      <dsp:nvSpPr>
        <dsp:cNvPr id="0" name=""/>
        <dsp:cNvSpPr/>
      </dsp:nvSpPr>
      <dsp:spPr>
        <a:xfrm>
          <a:off x="3867547" y="1333686"/>
          <a:ext cx="1374892" cy="25340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Fallow</a:t>
          </a:r>
          <a:endParaRPr lang="en-GB" sz="1000" kern="1200" dirty="0"/>
        </a:p>
      </dsp:txBody>
      <dsp:txXfrm>
        <a:off x="3874969" y="1341108"/>
        <a:ext cx="1360048" cy="238560"/>
      </dsp:txXfrm>
    </dsp:sp>
    <dsp:sp modelId="{429031A8-1813-4D6B-9642-D48A5CC5FDDB}">
      <dsp:nvSpPr>
        <dsp:cNvPr id="0" name=""/>
        <dsp:cNvSpPr/>
      </dsp:nvSpPr>
      <dsp:spPr>
        <a:xfrm>
          <a:off x="3867547" y="1626075"/>
          <a:ext cx="1374892" cy="25340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Terraces</a:t>
          </a:r>
          <a:endParaRPr lang="en-GB" sz="1000" kern="1200" dirty="0"/>
        </a:p>
      </dsp:txBody>
      <dsp:txXfrm>
        <a:off x="3874969" y="1633497"/>
        <a:ext cx="1360048" cy="238560"/>
      </dsp:txXfrm>
    </dsp:sp>
    <dsp:sp modelId="{71B63B33-31C3-4C9B-930A-4E7E37474546}">
      <dsp:nvSpPr>
        <dsp:cNvPr id="0" name=""/>
        <dsp:cNvSpPr/>
      </dsp:nvSpPr>
      <dsp:spPr>
        <a:xfrm>
          <a:off x="3867547" y="1918464"/>
          <a:ext cx="1374892" cy="25340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Landscape Features</a:t>
          </a:r>
          <a:endParaRPr lang="en-GB" sz="1000" kern="1200" dirty="0"/>
        </a:p>
      </dsp:txBody>
      <dsp:txXfrm>
        <a:off x="3874969" y="1925886"/>
        <a:ext cx="1360048" cy="238560"/>
      </dsp:txXfrm>
    </dsp:sp>
    <dsp:sp modelId="{F9BE5710-C2EA-42CA-9893-DD9DA5FB6618}">
      <dsp:nvSpPr>
        <dsp:cNvPr id="0" name=""/>
        <dsp:cNvSpPr/>
      </dsp:nvSpPr>
      <dsp:spPr>
        <a:xfrm>
          <a:off x="3867547" y="2210854"/>
          <a:ext cx="1374892" cy="25340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Buffer Strips</a:t>
          </a:r>
          <a:endParaRPr lang="en-GB" sz="1000" kern="1200" dirty="0"/>
        </a:p>
      </dsp:txBody>
      <dsp:txXfrm>
        <a:off x="3874969" y="2218276"/>
        <a:ext cx="1360048" cy="238560"/>
      </dsp:txXfrm>
    </dsp:sp>
    <dsp:sp modelId="{CD08C73B-B2C0-4EDC-B798-DFF42E568D5F}">
      <dsp:nvSpPr>
        <dsp:cNvPr id="0" name=""/>
        <dsp:cNvSpPr/>
      </dsp:nvSpPr>
      <dsp:spPr>
        <a:xfrm>
          <a:off x="3867547" y="2503243"/>
          <a:ext cx="1374892" cy="2534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Agro-forestry</a:t>
          </a:r>
          <a:endParaRPr lang="en-GB" sz="1000" kern="1200" dirty="0"/>
        </a:p>
      </dsp:txBody>
      <dsp:txXfrm>
        <a:off x="3874969" y="2510665"/>
        <a:ext cx="1360048" cy="238560"/>
      </dsp:txXfrm>
    </dsp:sp>
    <dsp:sp modelId="{34FB349F-6F64-4CCC-961F-25B93A1A8075}">
      <dsp:nvSpPr>
        <dsp:cNvPr id="0" name=""/>
        <dsp:cNvSpPr/>
      </dsp:nvSpPr>
      <dsp:spPr>
        <a:xfrm>
          <a:off x="3867547" y="2795633"/>
          <a:ext cx="1374892" cy="25340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Strips along forest edges</a:t>
          </a:r>
          <a:endParaRPr lang="en-GB" sz="1000" kern="1200" dirty="0"/>
        </a:p>
      </dsp:txBody>
      <dsp:txXfrm>
        <a:off x="3874969" y="2803055"/>
        <a:ext cx="1360048" cy="238560"/>
      </dsp:txXfrm>
    </dsp:sp>
    <dsp:sp modelId="{D7F0416E-EFE1-42D3-94F0-02D3B0DAA1E9}">
      <dsp:nvSpPr>
        <dsp:cNvPr id="0" name=""/>
        <dsp:cNvSpPr/>
      </dsp:nvSpPr>
      <dsp:spPr>
        <a:xfrm>
          <a:off x="3867547" y="3088022"/>
          <a:ext cx="1374892" cy="25340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SRC</a:t>
          </a:r>
          <a:endParaRPr lang="en-GB" sz="1000" kern="1200" dirty="0"/>
        </a:p>
      </dsp:txBody>
      <dsp:txXfrm>
        <a:off x="3874969" y="3095444"/>
        <a:ext cx="1360048" cy="238560"/>
      </dsp:txXfrm>
    </dsp:sp>
    <dsp:sp modelId="{393D00CB-A233-4F47-B946-F77801F8F47B}">
      <dsp:nvSpPr>
        <dsp:cNvPr id="0" name=""/>
        <dsp:cNvSpPr/>
      </dsp:nvSpPr>
      <dsp:spPr>
        <a:xfrm>
          <a:off x="3867547" y="3380412"/>
          <a:ext cx="1374892" cy="25340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Afforested areas</a:t>
          </a:r>
          <a:endParaRPr lang="en-GB" sz="1000" kern="1200" dirty="0"/>
        </a:p>
      </dsp:txBody>
      <dsp:txXfrm>
        <a:off x="3874969" y="3387834"/>
        <a:ext cx="1360048" cy="238560"/>
      </dsp:txXfrm>
    </dsp:sp>
    <dsp:sp modelId="{83E2ED08-32BB-4855-B6DA-478AD6C9BE56}">
      <dsp:nvSpPr>
        <dsp:cNvPr id="0" name=""/>
        <dsp:cNvSpPr/>
      </dsp:nvSpPr>
      <dsp:spPr>
        <a:xfrm>
          <a:off x="3867547" y="3672801"/>
          <a:ext cx="1374892" cy="25340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Catch /cover crops</a:t>
          </a:r>
          <a:endParaRPr lang="en-GB" sz="1000" kern="1200" dirty="0"/>
        </a:p>
      </dsp:txBody>
      <dsp:txXfrm>
        <a:off x="3874969" y="3680223"/>
        <a:ext cx="1360048" cy="238560"/>
      </dsp:txXfrm>
    </dsp:sp>
    <dsp:sp modelId="{3529696B-1974-429F-8C46-1CC9C32F4B33}">
      <dsp:nvSpPr>
        <dsp:cNvPr id="0" name=""/>
        <dsp:cNvSpPr/>
      </dsp:nvSpPr>
      <dsp:spPr>
        <a:xfrm>
          <a:off x="3867547" y="3965190"/>
          <a:ext cx="1374892" cy="25340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n-GB" sz="1000" kern="1200" dirty="0" smtClean="0"/>
            <a:t>N-fixing crops</a:t>
          </a:r>
          <a:endParaRPr lang="en-GB" sz="1000" kern="1200" dirty="0"/>
        </a:p>
      </dsp:txBody>
      <dsp:txXfrm>
        <a:off x="3874969" y="3972612"/>
        <a:ext cx="1360048" cy="23856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3"/>
            <a:ext cx="2945659" cy="498135"/>
          </a:xfrm>
          <a:prstGeom prst="rect">
            <a:avLst/>
          </a:prstGeom>
        </p:spPr>
        <p:txBody>
          <a:bodyPr vert="horz" lIns="95263" tIns="47631" rIns="95263" bIns="47631" rtlCol="0"/>
          <a:lstStyle>
            <a:lvl1pPr algn="l">
              <a:defRPr sz="1300"/>
            </a:lvl1pPr>
          </a:lstStyle>
          <a:p>
            <a:endParaRPr lang="en-GB"/>
          </a:p>
        </p:txBody>
      </p:sp>
      <p:sp>
        <p:nvSpPr>
          <p:cNvPr id="3" name="Date Placeholder 2"/>
          <p:cNvSpPr>
            <a:spLocks noGrp="1"/>
          </p:cNvSpPr>
          <p:nvPr>
            <p:ph type="dt" idx="1"/>
          </p:nvPr>
        </p:nvSpPr>
        <p:spPr>
          <a:xfrm>
            <a:off x="3850443" y="3"/>
            <a:ext cx="2945659" cy="498135"/>
          </a:xfrm>
          <a:prstGeom prst="rect">
            <a:avLst/>
          </a:prstGeom>
        </p:spPr>
        <p:txBody>
          <a:bodyPr vert="horz" lIns="95263" tIns="47631" rIns="95263" bIns="47631" rtlCol="0"/>
          <a:lstStyle>
            <a:lvl1pPr algn="r">
              <a:defRPr sz="1300"/>
            </a:lvl1pPr>
          </a:lstStyle>
          <a:p>
            <a:fld id="{7FF5A8B1-A5A1-4600-99E1-B0AB54A5481E}" type="datetimeFigureOut">
              <a:rPr lang="en-GB" smtClean="0"/>
              <a:t>12/12/2017</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5263" tIns="47631" rIns="95263" bIns="47631" rtlCol="0" anchor="ctr"/>
          <a:lstStyle/>
          <a:p>
            <a:endParaRPr lang="en-GB"/>
          </a:p>
        </p:txBody>
      </p:sp>
      <p:sp>
        <p:nvSpPr>
          <p:cNvPr id="5" name="Notes Placeholder 4"/>
          <p:cNvSpPr>
            <a:spLocks noGrp="1"/>
          </p:cNvSpPr>
          <p:nvPr>
            <p:ph type="body" sz="quarter" idx="3"/>
          </p:nvPr>
        </p:nvSpPr>
        <p:spPr>
          <a:xfrm>
            <a:off x="679768" y="4777959"/>
            <a:ext cx="5438140" cy="3909239"/>
          </a:xfrm>
          <a:prstGeom prst="rect">
            <a:avLst/>
          </a:prstGeom>
        </p:spPr>
        <p:txBody>
          <a:bodyPr vert="horz" lIns="95263" tIns="47631" rIns="95263" bIns="476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430092"/>
            <a:ext cx="2945659" cy="498134"/>
          </a:xfrm>
          <a:prstGeom prst="rect">
            <a:avLst/>
          </a:prstGeom>
        </p:spPr>
        <p:txBody>
          <a:bodyPr vert="horz" lIns="95263" tIns="47631" rIns="95263" bIns="47631" rtlCol="0" anchor="b"/>
          <a:lstStyle>
            <a:lvl1pPr algn="l">
              <a:defRPr sz="1300"/>
            </a:lvl1pPr>
          </a:lstStyle>
          <a:p>
            <a:endParaRPr lang="en-GB"/>
          </a:p>
        </p:txBody>
      </p:sp>
      <p:sp>
        <p:nvSpPr>
          <p:cNvPr id="7" name="Slide Number Placeholder 6"/>
          <p:cNvSpPr>
            <a:spLocks noGrp="1"/>
          </p:cNvSpPr>
          <p:nvPr>
            <p:ph type="sldNum" sz="quarter" idx="5"/>
          </p:nvPr>
        </p:nvSpPr>
        <p:spPr>
          <a:xfrm>
            <a:off x="3850443" y="9430092"/>
            <a:ext cx="2945659" cy="498134"/>
          </a:xfrm>
          <a:prstGeom prst="rect">
            <a:avLst/>
          </a:prstGeom>
        </p:spPr>
        <p:txBody>
          <a:bodyPr vert="horz" lIns="95263" tIns="47631" rIns="95263" bIns="47631" rtlCol="0" anchor="b"/>
          <a:lstStyle>
            <a:lvl1pPr algn="r">
              <a:defRPr sz="1300"/>
            </a:lvl1pPr>
          </a:lstStyle>
          <a:p>
            <a:fld id="{64EF2EF4-1B7C-4FB2-B4B1-37FA737362FD}" type="slidenum">
              <a:rPr lang="en-GB" smtClean="0"/>
              <a:t>‹#›</a:t>
            </a:fld>
            <a:endParaRPr lang="en-GB"/>
          </a:p>
        </p:txBody>
      </p:sp>
    </p:spTree>
    <p:extLst>
      <p:ext uri="{BB962C8B-B14F-4D97-AF65-F5344CB8AC3E}">
        <p14:creationId xmlns:p14="http://schemas.microsoft.com/office/powerpoint/2010/main" val="2510515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a:t>
            </a:fld>
            <a:endParaRPr lang="en-GB"/>
          </a:p>
        </p:txBody>
      </p:sp>
    </p:spTree>
    <p:extLst>
      <p:ext uri="{BB962C8B-B14F-4D97-AF65-F5344CB8AC3E}">
        <p14:creationId xmlns:p14="http://schemas.microsoft.com/office/powerpoint/2010/main" val="4148946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defTabSz="952622">
              <a:defRPr/>
            </a:pPr>
            <a:r>
              <a:rPr lang="fr-FR" dirty="0"/>
              <a:t> </a:t>
            </a:r>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pPr/>
              <a:t>10</a:t>
            </a:fld>
            <a:endParaRPr lang="sv-SE"/>
          </a:p>
        </p:txBody>
      </p:sp>
    </p:spTree>
    <p:extLst>
      <p:ext uri="{BB962C8B-B14F-4D97-AF65-F5344CB8AC3E}">
        <p14:creationId xmlns:p14="http://schemas.microsoft.com/office/powerpoint/2010/main" val="3950929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defTabSz="952622">
              <a:defRPr/>
            </a:pPr>
            <a:r>
              <a:rPr lang="fr-FR" b="0" dirty="0"/>
              <a:t> </a:t>
            </a:r>
            <a:r>
              <a:rPr lang="en-GB" b="0" noProof="1" smtClean="0">
                <a:solidFill>
                  <a:schemeClr val="accent1">
                    <a:lumMod val="75000"/>
                  </a:schemeClr>
                </a:solidFill>
              </a:rPr>
              <a:t>Delegated Regulation n°2017/1155 amending Delegated Regulation n°2014/ 639 brings significant changes to the main framework of the greening measures and this may affect uptake</a:t>
            </a:r>
            <a:r>
              <a:rPr lang="en-GB" b="0" baseline="0" noProof="1" smtClean="0">
                <a:solidFill>
                  <a:schemeClr val="accent1">
                    <a:lumMod val="75000"/>
                  </a:schemeClr>
                </a:solidFill>
              </a:rPr>
              <a:t> from 2018 onwards.</a:t>
            </a:r>
            <a:endParaRPr lang="en-GB" b="0" noProof="1" smtClean="0">
              <a:solidFill>
                <a:schemeClr val="accent1">
                  <a:lumMod val="75000"/>
                </a:schemeClr>
              </a:solidFill>
              <a:sym typeface="Wingdings" pitchFamily="2" charset="2"/>
            </a:endParaRPr>
          </a:p>
          <a:p>
            <a:pPr defTabSz="952622">
              <a:defRPr/>
            </a:pPr>
            <a:endParaRPr lang="fr-FR"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pPr/>
              <a:t>11</a:t>
            </a:fld>
            <a:endParaRPr lang="sv-SE"/>
          </a:p>
        </p:txBody>
      </p:sp>
    </p:spTree>
    <p:extLst>
      <p:ext uri="{BB962C8B-B14F-4D97-AF65-F5344CB8AC3E}">
        <p14:creationId xmlns:p14="http://schemas.microsoft.com/office/powerpoint/2010/main" val="697959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4EF2EF4-1B7C-4FB2-B4B1-37FA737362FD}" type="slidenum">
              <a:rPr lang="en-GB" smtClean="0"/>
              <a:t>12</a:t>
            </a:fld>
            <a:endParaRPr lang="en-GB"/>
          </a:p>
        </p:txBody>
      </p:sp>
    </p:spTree>
    <p:extLst>
      <p:ext uri="{BB962C8B-B14F-4D97-AF65-F5344CB8AC3E}">
        <p14:creationId xmlns:p14="http://schemas.microsoft.com/office/powerpoint/2010/main" val="4230264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52622">
              <a:defRPr/>
            </a:pPr>
            <a:r>
              <a:rPr lang="en-GB" sz="1500" dirty="0">
                <a:sym typeface="Wingdings" panose="05000000000000000000" pitchFamily="2" charset="2"/>
              </a:rPr>
              <a:t>Analysis of </a:t>
            </a:r>
            <a:r>
              <a:rPr lang="en-GB" sz="1500" dirty="0" smtClean="0">
                <a:sym typeface="Wingdings" panose="05000000000000000000" pitchFamily="2" charset="2"/>
              </a:rPr>
              <a:t>confounding factors:</a:t>
            </a:r>
          </a:p>
          <a:p>
            <a:pPr marL="285750" indent="-285750" defTabSz="952622">
              <a:buFont typeface="Arial" panose="020B0604020202020204" pitchFamily="34" charset="0"/>
              <a:buChar char="•"/>
              <a:defRPr/>
            </a:pPr>
            <a:r>
              <a:rPr lang="en-GB" sz="1300" dirty="0" smtClean="0">
                <a:sym typeface="Wingdings" panose="05000000000000000000" pitchFamily="2" charset="2"/>
              </a:rPr>
              <a:t>equivalent </a:t>
            </a:r>
            <a:r>
              <a:rPr lang="en-GB" sz="1300" dirty="0">
                <a:sym typeface="Wingdings" panose="05000000000000000000" pitchFamily="2" charset="2"/>
              </a:rPr>
              <a:t>practices </a:t>
            </a:r>
            <a:r>
              <a:rPr lang="en-GB" sz="1300" dirty="0">
                <a:solidFill>
                  <a:srgbClr val="DA6542"/>
                </a:solidFill>
                <a:sym typeface="Wingdings" panose="05000000000000000000" pitchFamily="2" charset="2"/>
              </a:rPr>
              <a:t>(ESQ2-4)</a:t>
            </a:r>
            <a:r>
              <a:rPr lang="en-GB" sz="1300" dirty="0">
                <a:sym typeface="Wingdings" panose="05000000000000000000" pitchFamily="2" charset="2"/>
              </a:rPr>
              <a:t>, </a:t>
            </a:r>
            <a:endParaRPr lang="en-GB" sz="1300" dirty="0" smtClean="0">
              <a:sym typeface="Wingdings" panose="05000000000000000000" pitchFamily="2" charset="2"/>
            </a:endParaRPr>
          </a:p>
          <a:p>
            <a:pPr marL="285750" indent="-285750" defTabSz="952622">
              <a:buFont typeface="Arial" panose="020B0604020202020204" pitchFamily="34" charset="0"/>
              <a:buChar char="•"/>
              <a:defRPr/>
            </a:pPr>
            <a:r>
              <a:rPr lang="en-GB" sz="1300" dirty="0" smtClean="0">
                <a:sym typeface="Wingdings" panose="05000000000000000000" pitchFamily="2" charset="2"/>
              </a:rPr>
              <a:t>yields </a:t>
            </a:r>
            <a:r>
              <a:rPr lang="en-GB" sz="1300" dirty="0">
                <a:solidFill>
                  <a:srgbClr val="DA6542"/>
                </a:solidFill>
                <a:sym typeface="Wingdings" panose="05000000000000000000" pitchFamily="2" charset="2"/>
              </a:rPr>
              <a:t>(FADN data)</a:t>
            </a:r>
            <a:r>
              <a:rPr lang="en-GB" sz="1300" dirty="0">
                <a:sym typeface="Wingdings" panose="05000000000000000000" pitchFamily="2" charset="2"/>
              </a:rPr>
              <a:t>, </a:t>
            </a:r>
            <a:endParaRPr lang="en-GB" sz="1300" dirty="0" smtClean="0">
              <a:sym typeface="Wingdings" panose="05000000000000000000" pitchFamily="2" charset="2"/>
            </a:endParaRPr>
          </a:p>
          <a:p>
            <a:pPr marL="285750" indent="-285750" defTabSz="952622">
              <a:buFont typeface="Arial" panose="020B0604020202020204" pitchFamily="34" charset="0"/>
              <a:buChar char="•"/>
              <a:defRPr/>
            </a:pPr>
            <a:r>
              <a:rPr lang="en-GB" sz="1300" dirty="0" smtClean="0">
                <a:sym typeface="Wingdings" panose="05000000000000000000" pitchFamily="2" charset="2"/>
              </a:rPr>
              <a:t>prices </a:t>
            </a:r>
            <a:r>
              <a:rPr lang="en-GB" sz="1300" dirty="0">
                <a:solidFill>
                  <a:srgbClr val="DA6542"/>
                </a:solidFill>
                <a:sym typeface="Wingdings" panose="05000000000000000000" pitchFamily="2" charset="2"/>
              </a:rPr>
              <a:t>(ESQ5)</a:t>
            </a:r>
            <a:r>
              <a:rPr lang="en-GB" sz="1300" dirty="0">
                <a:sym typeface="Wingdings" panose="05000000000000000000" pitchFamily="2" charset="2"/>
              </a:rPr>
              <a:t>, </a:t>
            </a:r>
            <a:endParaRPr lang="en-GB" sz="1300" dirty="0" smtClean="0">
              <a:sym typeface="Wingdings" panose="05000000000000000000" pitchFamily="2" charset="2"/>
            </a:endParaRPr>
          </a:p>
          <a:p>
            <a:pPr marL="285750" indent="-285750" defTabSz="952622">
              <a:buFont typeface="Arial" panose="020B0604020202020204" pitchFamily="34" charset="0"/>
              <a:buChar char="•"/>
              <a:defRPr/>
            </a:pPr>
            <a:r>
              <a:rPr lang="en-GB" sz="1300" dirty="0" smtClean="0">
                <a:sym typeface="Wingdings" panose="05000000000000000000" pitchFamily="2" charset="2"/>
              </a:rPr>
              <a:t>VCS </a:t>
            </a:r>
          </a:p>
          <a:p>
            <a:pPr marL="285750" indent="-285750" defTabSz="952622">
              <a:buFont typeface="Arial" panose="020B0604020202020204" pitchFamily="34" charset="0"/>
              <a:buChar char="•"/>
              <a:defRPr/>
            </a:pPr>
            <a:r>
              <a:rPr lang="en-GB" sz="1500" dirty="0" smtClean="0">
                <a:sym typeface="Wingdings" panose="05000000000000000000" pitchFamily="2" charset="2"/>
              </a:rPr>
              <a:t>indirect </a:t>
            </a:r>
            <a:r>
              <a:rPr lang="en-GB" sz="1500" dirty="0">
                <a:sym typeface="Wingdings" panose="05000000000000000000" pitchFamily="2" charset="2"/>
              </a:rPr>
              <a:t>effects (</a:t>
            </a:r>
            <a:r>
              <a:rPr lang="en-GB" sz="1300" dirty="0">
                <a:sym typeface="Wingdings" panose="05000000000000000000" pitchFamily="2" charset="2"/>
              </a:rPr>
              <a:t>impact of change in prices on farmers not directly impacted ) </a:t>
            </a:r>
          </a:p>
          <a:p>
            <a:endParaRPr lang="fr-FR"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t>13</a:t>
            </a:fld>
            <a:endParaRPr lang="sv-SE"/>
          </a:p>
        </p:txBody>
      </p:sp>
    </p:spTree>
    <p:extLst>
      <p:ext uri="{BB962C8B-B14F-4D97-AF65-F5344CB8AC3E}">
        <p14:creationId xmlns:p14="http://schemas.microsoft.com/office/powerpoint/2010/main" val="1859964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14</a:t>
            </a:fld>
            <a:endParaRPr lang="en-GB"/>
          </a:p>
        </p:txBody>
      </p:sp>
    </p:spTree>
    <p:extLst>
      <p:ext uri="{BB962C8B-B14F-4D97-AF65-F5344CB8AC3E}">
        <p14:creationId xmlns:p14="http://schemas.microsoft.com/office/powerpoint/2010/main" val="3211432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15</a:t>
            </a:fld>
            <a:endParaRPr lang="en-GB"/>
          </a:p>
        </p:txBody>
      </p:sp>
    </p:spTree>
    <p:extLst>
      <p:ext uri="{BB962C8B-B14F-4D97-AF65-F5344CB8AC3E}">
        <p14:creationId xmlns:p14="http://schemas.microsoft.com/office/powerpoint/2010/main" val="579556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16</a:t>
            </a:fld>
            <a:endParaRPr lang="en-GB"/>
          </a:p>
        </p:txBody>
      </p:sp>
    </p:spTree>
    <p:extLst>
      <p:ext uri="{BB962C8B-B14F-4D97-AF65-F5344CB8AC3E}">
        <p14:creationId xmlns:p14="http://schemas.microsoft.com/office/powerpoint/2010/main" val="1060730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17</a:t>
            </a:fld>
            <a:endParaRPr lang="en-GB"/>
          </a:p>
        </p:txBody>
      </p:sp>
    </p:spTree>
    <p:extLst>
      <p:ext uri="{BB962C8B-B14F-4D97-AF65-F5344CB8AC3E}">
        <p14:creationId xmlns:p14="http://schemas.microsoft.com/office/powerpoint/2010/main" val="944805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18</a:t>
            </a:fld>
            <a:endParaRPr lang="en-GB"/>
          </a:p>
        </p:txBody>
      </p:sp>
    </p:spTree>
    <p:extLst>
      <p:ext uri="{BB962C8B-B14F-4D97-AF65-F5344CB8AC3E}">
        <p14:creationId xmlns:p14="http://schemas.microsoft.com/office/powerpoint/2010/main" val="2960388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4EF2EF4-1B7C-4FB2-B4B1-37FA737362FD}" type="slidenum">
              <a:rPr lang="en-GB" smtClean="0"/>
              <a:t>19</a:t>
            </a:fld>
            <a:endParaRPr lang="en-GB"/>
          </a:p>
        </p:txBody>
      </p:sp>
    </p:spTree>
    <p:extLst>
      <p:ext uri="{BB962C8B-B14F-4D97-AF65-F5344CB8AC3E}">
        <p14:creationId xmlns:p14="http://schemas.microsoft.com/office/powerpoint/2010/main" val="70825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a:t>
            </a:fld>
            <a:endParaRPr lang="en-GB"/>
          </a:p>
        </p:txBody>
      </p:sp>
    </p:spTree>
    <p:extLst>
      <p:ext uri="{BB962C8B-B14F-4D97-AF65-F5344CB8AC3E}">
        <p14:creationId xmlns:p14="http://schemas.microsoft.com/office/powerpoint/2010/main" val="27466108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20</a:t>
            </a:fld>
            <a:endParaRPr lang="en-GB"/>
          </a:p>
        </p:txBody>
      </p:sp>
    </p:spTree>
    <p:extLst>
      <p:ext uri="{BB962C8B-B14F-4D97-AF65-F5344CB8AC3E}">
        <p14:creationId xmlns:p14="http://schemas.microsoft.com/office/powerpoint/2010/main" val="24058096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2622">
              <a:defRPr/>
            </a:pPr>
            <a:r>
              <a:rPr lang="en-GB" sz="1300" dirty="0"/>
              <a:t>Note that other factors like generational renewal was seen as more powerful than greening in raising farmers’ awareness about environmental issues. </a:t>
            </a:r>
          </a:p>
          <a:p>
            <a:pPr defTabSz="952622">
              <a:defRPr/>
            </a:pPr>
            <a:endParaRPr lang="en-GB" dirty="0"/>
          </a:p>
          <a:p>
            <a:endParaRPr lang="en-GB" dirty="0"/>
          </a:p>
        </p:txBody>
      </p:sp>
      <p:sp>
        <p:nvSpPr>
          <p:cNvPr id="4" name="Slide Number Placeholder 3"/>
          <p:cNvSpPr>
            <a:spLocks noGrp="1"/>
          </p:cNvSpPr>
          <p:nvPr>
            <p:ph type="sldNum" sz="quarter" idx="10"/>
          </p:nvPr>
        </p:nvSpPr>
        <p:spPr/>
        <p:txBody>
          <a:bodyPr/>
          <a:lstStyle/>
          <a:p>
            <a:fld id="{64EF2EF4-1B7C-4FB2-B4B1-37FA737362FD}" type="slidenum">
              <a:rPr lang="en-GB" smtClean="0"/>
              <a:t>21</a:t>
            </a:fld>
            <a:endParaRPr lang="en-GB"/>
          </a:p>
        </p:txBody>
      </p:sp>
    </p:spTree>
    <p:extLst>
      <p:ext uri="{BB962C8B-B14F-4D97-AF65-F5344CB8AC3E}">
        <p14:creationId xmlns:p14="http://schemas.microsoft.com/office/powerpoint/2010/main" val="125895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22</a:t>
            </a:fld>
            <a:endParaRPr lang="en-GB"/>
          </a:p>
        </p:txBody>
      </p:sp>
    </p:spTree>
    <p:extLst>
      <p:ext uri="{BB962C8B-B14F-4D97-AF65-F5344CB8AC3E}">
        <p14:creationId xmlns:p14="http://schemas.microsoft.com/office/powerpoint/2010/main" val="116483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23</a:t>
            </a:fld>
            <a:endParaRPr lang="en-GB"/>
          </a:p>
        </p:txBody>
      </p:sp>
    </p:spTree>
    <p:extLst>
      <p:ext uri="{BB962C8B-B14F-4D97-AF65-F5344CB8AC3E}">
        <p14:creationId xmlns:p14="http://schemas.microsoft.com/office/powerpoint/2010/main" val="1494613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24</a:t>
            </a:fld>
            <a:endParaRPr lang="en-GB"/>
          </a:p>
        </p:txBody>
      </p:sp>
    </p:spTree>
    <p:extLst>
      <p:ext uri="{BB962C8B-B14F-4D97-AF65-F5344CB8AC3E}">
        <p14:creationId xmlns:p14="http://schemas.microsoft.com/office/powerpoint/2010/main" val="37487330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4EF2EF4-1B7C-4FB2-B4B1-37FA737362FD}" type="slidenum">
              <a:rPr lang="en-GB" smtClean="0"/>
              <a:t>25</a:t>
            </a:fld>
            <a:endParaRPr lang="en-GB"/>
          </a:p>
        </p:txBody>
      </p:sp>
    </p:spTree>
    <p:extLst>
      <p:ext uri="{BB962C8B-B14F-4D97-AF65-F5344CB8AC3E}">
        <p14:creationId xmlns:p14="http://schemas.microsoft.com/office/powerpoint/2010/main" val="2269067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26</a:t>
            </a:fld>
            <a:endParaRPr lang="en-GB"/>
          </a:p>
        </p:txBody>
      </p:sp>
    </p:spTree>
    <p:extLst>
      <p:ext uri="{BB962C8B-B14F-4D97-AF65-F5344CB8AC3E}">
        <p14:creationId xmlns:p14="http://schemas.microsoft.com/office/powerpoint/2010/main" val="2806186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27</a:t>
            </a:fld>
            <a:endParaRPr lang="en-GB"/>
          </a:p>
        </p:txBody>
      </p:sp>
    </p:spTree>
    <p:extLst>
      <p:ext uri="{BB962C8B-B14F-4D97-AF65-F5344CB8AC3E}">
        <p14:creationId xmlns:p14="http://schemas.microsoft.com/office/powerpoint/2010/main" val="1909152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28</a:t>
            </a:fld>
            <a:endParaRPr lang="en-GB"/>
          </a:p>
        </p:txBody>
      </p:sp>
    </p:spTree>
    <p:extLst>
      <p:ext uri="{BB962C8B-B14F-4D97-AF65-F5344CB8AC3E}">
        <p14:creationId xmlns:p14="http://schemas.microsoft.com/office/powerpoint/2010/main" val="247201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3</a:t>
            </a:fld>
            <a:endParaRPr lang="en-GB"/>
          </a:p>
        </p:txBody>
      </p:sp>
    </p:spTree>
    <p:extLst>
      <p:ext uri="{BB962C8B-B14F-4D97-AF65-F5344CB8AC3E}">
        <p14:creationId xmlns:p14="http://schemas.microsoft.com/office/powerpoint/2010/main" val="2682330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4EF2EF4-1B7C-4FB2-B4B1-37FA737362FD}" type="slidenum">
              <a:rPr lang="en-GB" smtClean="0"/>
              <a:t>4</a:t>
            </a:fld>
            <a:endParaRPr lang="en-GB"/>
          </a:p>
        </p:txBody>
      </p:sp>
    </p:spTree>
    <p:extLst>
      <p:ext uri="{BB962C8B-B14F-4D97-AF65-F5344CB8AC3E}">
        <p14:creationId xmlns:p14="http://schemas.microsoft.com/office/powerpoint/2010/main" val="1962313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smtClean="0"/>
              <a:t>Analysis</a:t>
            </a:r>
            <a:r>
              <a:rPr lang="fr-FR" dirty="0" smtClean="0"/>
              <a:t> </a:t>
            </a:r>
            <a:r>
              <a:rPr lang="fr-FR" dirty="0" err="1" smtClean="0"/>
              <a:t>based</a:t>
            </a:r>
            <a:r>
              <a:rPr lang="fr-FR" dirty="0" smtClean="0"/>
              <a:t> on:</a:t>
            </a:r>
          </a:p>
          <a:p>
            <a:pPr marL="169033" indent="-169033">
              <a:buFontTx/>
              <a:buChar char="-"/>
            </a:pPr>
            <a:r>
              <a:rPr lang="fr-FR" dirty="0" err="1" smtClean="0"/>
              <a:t>responses</a:t>
            </a:r>
            <a:r>
              <a:rPr lang="fr-FR" baseline="0" dirty="0" smtClean="0"/>
              <a:t> to the EC public consultation on 1st </a:t>
            </a:r>
            <a:r>
              <a:rPr lang="fr-FR" baseline="0" dirty="0" err="1" smtClean="0"/>
              <a:t>year</a:t>
            </a:r>
            <a:r>
              <a:rPr lang="fr-FR" baseline="0" dirty="0" smtClean="0"/>
              <a:t> of </a:t>
            </a:r>
            <a:r>
              <a:rPr lang="fr-FR" baseline="0" dirty="0" err="1" smtClean="0"/>
              <a:t>greeing</a:t>
            </a:r>
            <a:r>
              <a:rPr lang="fr-FR" baseline="0" dirty="0" smtClean="0"/>
              <a:t> (NB: </a:t>
            </a:r>
            <a:r>
              <a:rPr lang="fr-FR" baseline="0" dirty="0" err="1" smtClean="0"/>
              <a:t>f</a:t>
            </a:r>
            <a:r>
              <a:rPr lang="fr-FR" dirty="0" err="1" smtClean="0"/>
              <a:t>armers</a:t>
            </a:r>
            <a:r>
              <a:rPr lang="fr-FR" dirty="0" smtClean="0"/>
              <a:t>’ </a:t>
            </a:r>
            <a:r>
              <a:rPr lang="fr-FR" dirty="0" err="1" smtClean="0"/>
              <a:t>responses</a:t>
            </a:r>
            <a:r>
              <a:rPr lang="fr-FR" dirty="0" smtClean="0"/>
              <a:t> </a:t>
            </a:r>
            <a:r>
              <a:rPr lang="fr-FR" dirty="0"/>
              <a:t>to the public consultation = 45% DE, FR, AT, PL </a:t>
            </a:r>
            <a:r>
              <a:rPr lang="fr-FR" dirty="0" err="1"/>
              <a:t>while</a:t>
            </a:r>
            <a:r>
              <a:rPr lang="fr-FR" dirty="0"/>
              <a:t> 13 MS</a:t>
            </a:r>
            <a:r>
              <a:rPr lang="fr-FR" baseline="0" dirty="0"/>
              <a:t> &lt; 1</a:t>
            </a:r>
            <a:r>
              <a:rPr lang="fr-FR" baseline="0" dirty="0" smtClean="0"/>
              <a:t>%)</a:t>
            </a:r>
          </a:p>
          <a:p>
            <a:pPr marL="169033" indent="-169033">
              <a:buFontTx/>
              <a:buChar char="-"/>
            </a:pPr>
            <a:r>
              <a:rPr lang="fr-FR" baseline="0" dirty="0" smtClean="0"/>
              <a:t>Case </a:t>
            </a:r>
            <a:r>
              <a:rPr lang="fr-FR" baseline="0" dirty="0" err="1" smtClean="0"/>
              <a:t>studies</a:t>
            </a:r>
            <a:endParaRPr lang="fr-FR"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t>5</a:t>
            </a:fld>
            <a:endParaRPr lang="sv-SE"/>
          </a:p>
        </p:txBody>
      </p:sp>
    </p:spTree>
    <p:extLst>
      <p:ext uri="{BB962C8B-B14F-4D97-AF65-F5344CB8AC3E}">
        <p14:creationId xmlns:p14="http://schemas.microsoft.com/office/powerpoint/2010/main" val="336191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u="sng" noProof="0" dirty="0"/>
              <a:t>Analysis</a:t>
            </a:r>
            <a:r>
              <a:rPr lang="en-GB" u="sng" baseline="0" noProof="0" dirty="0"/>
              <a:t> of </a:t>
            </a:r>
            <a:r>
              <a:rPr lang="en-GB" u="sng" baseline="0" noProof="0" dirty="0" err="1"/>
              <a:t>monocropping</a:t>
            </a:r>
            <a:r>
              <a:rPr lang="en-GB" u="sng" baseline="0" noProof="0" dirty="0"/>
              <a:t> </a:t>
            </a:r>
            <a:r>
              <a:rPr lang="en-GB" u="sng" baseline="0" noProof="0" dirty="0" smtClean="0"/>
              <a:t>area:</a:t>
            </a:r>
            <a:r>
              <a:rPr lang="en-GB" u="sng" baseline="0" noProof="0" dirty="0"/>
              <a:t> </a:t>
            </a:r>
            <a:r>
              <a:rPr lang="en-GB" noProof="0" dirty="0" smtClean="0"/>
              <a:t>FADN</a:t>
            </a:r>
            <a:r>
              <a:rPr lang="en-GB" baseline="0" noProof="0" dirty="0" smtClean="0"/>
              <a:t> data</a:t>
            </a:r>
            <a:endParaRPr lang="en-GB" u="sng" baseline="0" noProof="0" dirty="0"/>
          </a:p>
          <a:p>
            <a:pPr marL="178616" indent="-178616">
              <a:buFontTx/>
              <a:buChar char="-"/>
            </a:pPr>
            <a:endParaRPr lang="en-GB" noProof="0" dirty="0"/>
          </a:p>
          <a:p>
            <a:endParaRPr lang="fr-FR"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t>6</a:t>
            </a:fld>
            <a:endParaRPr lang="sv-SE"/>
          </a:p>
        </p:txBody>
      </p:sp>
    </p:spTree>
    <p:extLst>
      <p:ext uri="{BB962C8B-B14F-4D97-AF65-F5344CB8AC3E}">
        <p14:creationId xmlns:p14="http://schemas.microsoft.com/office/powerpoint/2010/main" val="170340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952622">
              <a:defRPr/>
            </a:pPr>
            <a:endParaRPr lang="en-GB" sz="1300" dirty="0"/>
          </a:p>
          <a:p>
            <a:pPr marL="178616" indent="-178616" defTabSz="952622">
              <a:buFontTx/>
              <a:buChar char="-"/>
              <a:defRPr/>
            </a:pPr>
            <a:endParaRPr lang="en-GB" sz="1300" dirty="0"/>
          </a:p>
          <a:p>
            <a:pPr marL="178616" indent="-178616">
              <a:buFontTx/>
              <a:buChar char="-"/>
            </a:pPr>
            <a:endParaRPr lang="fr-FR" u="none" dirty="0"/>
          </a:p>
          <a:p>
            <a:endParaRPr lang="fr-FR"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t>7</a:t>
            </a:fld>
            <a:endParaRPr lang="sv-SE"/>
          </a:p>
        </p:txBody>
      </p:sp>
    </p:spTree>
    <p:extLst>
      <p:ext uri="{BB962C8B-B14F-4D97-AF65-F5344CB8AC3E}">
        <p14:creationId xmlns:p14="http://schemas.microsoft.com/office/powerpoint/2010/main" val="4047695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u="sng" noProof="0" dirty="0"/>
              <a:t>MS with an increase of land declared as PG </a:t>
            </a:r>
            <a:r>
              <a:rPr lang="en-US" u="sng" noProof="0" dirty="0" smtClean="0"/>
              <a:t>2015 </a:t>
            </a:r>
            <a:r>
              <a:rPr lang="en-US" u="sng" noProof="0" dirty="0"/>
              <a:t>compared with </a:t>
            </a:r>
            <a:r>
              <a:rPr lang="en-US" u="sng" noProof="0" dirty="0" smtClean="0"/>
              <a:t>2014</a:t>
            </a:r>
            <a:endParaRPr lang="en-US" u="sng" noProof="0" dirty="0"/>
          </a:p>
          <a:p>
            <a:r>
              <a:rPr lang="en-US" noProof="0" dirty="0"/>
              <a:t>. </a:t>
            </a:r>
            <a:r>
              <a:rPr lang="en-US" noProof="0" dirty="0" smtClean="0"/>
              <a:t>CZ: </a:t>
            </a:r>
            <a:r>
              <a:rPr lang="en-US" noProof="0" dirty="0"/>
              <a:t>increase due to a real increase, no change in the eligibility criteria</a:t>
            </a:r>
          </a:p>
          <a:p>
            <a:r>
              <a:rPr lang="en-US" noProof="0" dirty="0"/>
              <a:t>. FR: increase due to the implementation of PG-ELP. Small decrease due to the implementation of a pro-rata system</a:t>
            </a:r>
          </a:p>
          <a:p>
            <a:r>
              <a:rPr lang="en-US" noProof="0" dirty="0"/>
              <a:t>. DE: increase due to the high value of Pillar 1 payment since 2012 and the implementation of PG-ELP in </a:t>
            </a:r>
            <a:r>
              <a:rPr lang="en-US" noProof="0" dirty="0" smtClean="0"/>
              <a:t>a few grazed </a:t>
            </a:r>
            <a:r>
              <a:rPr lang="en-US" noProof="0" dirty="0"/>
              <a:t>heathlands by heather</a:t>
            </a:r>
          </a:p>
          <a:p>
            <a:r>
              <a:rPr lang="en-US" noProof="0" dirty="0"/>
              <a:t>. LV: increase </a:t>
            </a:r>
            <a:r>
              <a:rPr lang="en-US" noProof="0" dirty="0" smtClean="0"/>
              <a:t>due </a:t>
            </a:r>
            <a:r>
              <a:rPr lang="en-US" noProof="0" dirty="0"/>
              <a:t>to a real increase, no change in the eligibility criteria</a:t>
            </a:r>
          </a:p>
          <a:p>
            <a:endParaRPr lang="en-US" noProof="0" dirty="0"/>
          </a:p>
          <a:p>
            <a:r>
              <a:rPr lang="en-US" u="sng" noProof="0" dirty="0"/>
              <a:t>MS with a decrease of more than </a:t>
            </a:r>
            <a:r>
              <a:rPr lang="en-US" u="sng" noProof="0" dirty="0" smtClean="0"/>
              <a:t>10% </a:t>
            </a:r>
            <a:r>
              <a:rPr lang="en-US" u="sng" noProof="0" dirty="0"/>
              <a:t>of land declared as PG 2015-2016 compared with 2013/2014</a:t>
            </a:r>
          </a:p>
          <a:p>
            <a:r>
              <a:rPr lang="en-US" noProof="0" dirty="0"/>
              <a:t>. ES: decrease due to the implementation of a stricter pro-rata system</a:t>
            </a:r>
          </a:p>
          <a:p>
            <a:r>
              <a:rPr lang="en-US" noProof="0" dirty="0"/>
              <a:t>. UK-Scot: decrease due to the </a:t>
            </a:r>
            <a:r>
              <a:rPr lang="en-US" noProof="0" dirty="0" smtClean="0"/>
              <a:t>strengthening </a:t>
            </a:r>
            <a:r>
              <a:rPr lang="en-US" noProof="0" dirty="0"/>
              <a:t>of minimum activity requirements in rough grazing areas</a:t>
            </a:r>
          </a:p>
          <a:p>
            <a:endParaRPr lang="en-US" noProof="0" dirty="0"/>
          </a:p>
          <a:p>
            <a:r>
              <a:rPr lang="en-US" u="sng" noProof="0" dirty="0"/>
              <a:t>MS with less than 10% changes in the area of land declared as PG</a:t>
            </a:r>
          </a:p>
          <a:p>
            <a:r>
              <a:rPr lang="en-US" noProof="0" dirty="0"/>
              <a:t>No change in the eligibility criteria in AT, </a:t>
            </a:r>
            <a:r>
              <a:rPr lang="en-US" noProof="0" dirty="0" smtClean="0"/>
              <a:t>NL</a:t>
            </a:r>
            <a:endParaRPr lang="en-US" noProof="0" dirty="0"/>
          </a:p>
          <a:p>
            <a:endParaRPr lang="en-US" noProof="0" dirty="0"/>
          </a:p>
          <a:p>
            <a:endParaRPr lang="en-US" noProof="0" dirty="0"/>
          </a:p>
          <a:p>
            <a:endParaRPr lang="en-US" noProof="0" dirty="0"/>
          </a:p>
        </p:txBody>
      </p:sp>
      <p:sp>
        <p:nvSpPr>
          <p:cNvPr id="4" name="Espace réservé du numéro de diapositive 3"/>
          <p:cNvSpPr>
            <a:spLocks noGrp="1"/>
          </p:cNvSpPr>
          <p:nvPr>
            <p:ph type="sldNum" sz="quarter" idx="10"/>
          </p:nvPr>
        </p:nvSpPr>
        <p:spPr/>
        <p:txBody>
          <a:bodyPr/>
          <a:lstStyle/>
          <a:p>
            <a:fld id="{1BE79150-6D3D-4913-B535-F665DA36A38D}" type="slidenum">
              <a:rPr lang="sv-SE" smtClean="0"/>
              <a:t>8</a:t>
            </a:fld>
            <a:endParaRPr lang="sv-SE"/>
          </a:p>
        </p:txBody>
      </p:sp>
    </p:spTree>
    <p:extLst>
      <p:ext uri="{BB962C8B-B14F-4D97-AF65-F5344CB8AC3E}">
        <p14:creationId xmlns:p14="http://schemas.microsoft.com/office/powerpoint/2010/main" val="4100438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4EF2EF4-1B7C-4FB2-B4B1-37FA737362FD}" type="slidenum">
              <a:rPr lang="en-GB" smtClean="0"/>
              <a:t>9</a:t>
            </a:fld>
            <a:endParaRPr lang="en-GB"/>
          </a:p>
        </p:txBody>
      </p:sp>
    </p:spTree>
    <p:extLst>
      <p:ext uri="{BB962C8B-B14F-4D97-AF65-F5344CB8AC3E}">
        <p14:creationId xmlns:p14="http://schemas.microsoft.com/office/powerpoint/2010/main" val="37037026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alt 5">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416589" y="1052742"/>
            <a:ext cx="9358827" cy="1201441"/>
          </a:xfrm>
        </p:spPr>
        <p:txBody>
          <a:bodyPr anchor="b">
            <a:normAutofit/>
          </a:bodyPr>
          <a:lstStyle>
            <a:lvl1pPr algn="ctr">
              <a:defRPr sz="3200">
                <a:solidFill>
                  <a:schemeClr val="tx1"/>
                </a:solidFill>
              </a:defRPr>
            </a:lvl1pPr>
          </a:lstStyle>
          <a:p>
            <a:r>
              <a:rPr lang="en-US" dirty="0"/>
              <a:t>Enter title here</a:t>
            </a:r>
            <a:endParaRPr lang="en-GB" dirty="0"/>
          </a:p>
        </p:txBody>
      </p:sp>
      <p:sp>
        <p:nvSpPr>
          <p:cNvPr id="3" name="Subtitle 2"/>
          <p:cNvSpPr>
            <a:spLocks noGrp="1"/>
          </p:cNvSpPr>
          <p:nvPr>
            <p:ph type="subTitle" idx="1" hasCustomPrompt="1"/>
          </p:nvPr>
        </p:nvSpPr>
        <p:spPr>
          <a:xfrm>
            <a:off x="1416589" y="2281824"/>
            <a:ext cx="9358827" cy="920232"/>
          </a:xfrm>
        </p:spPr>
        <p:txBody>
          <a:bodyPr>
            <a:normAutofit/>
          </a:bodyPr>
          <a:lstStyle>
            <a:lvl1pPr marL="0" indent="0" algn="ctr">
              <a:buNone/>
              <a:defRPr sz="2000" b="0">
                <a:solidFill>
                  <a:schemeClr val="accent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Enter sub-title here</a:t>
            </a:r>
            <a:endParaRPr lang="en-GB" dirty="0"/>
          </a:p>
        </p:txBody>
      </p:sp>
      <p:sp>
        <p:nvSpPr>
          <p:cNvPr id="10" name="Platshållare för text 6"/>
          <p:cNvSpPr>
            <a:spLocks noGrp="1"/>
          </p:cNvSpPr>
          <p:nvPr>
            <p:ph type="body" sz="quarter" idx="10" hasCustomPrompt="1"/>
          </p:nvPr>
        </p:nvSpPr>
        <p:spPr>
          <a:xfrm>
            <a:off x="1414564" y="3229698"/>
            <a:ext cx="9362881" cy="967171"/>
          </a:xfrm>
        </p:spPr>
        <p:txBody>
          <a:bodyPr>
            <a:noAutofit/>
          </a:bodyPr>
          <a:lstStyle>
            <a:lvl1pPr marL="0" indent="0" algn="ctr">
              <a:buNone/>
              <a:defRPr sz="160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Name(s), date, event, etc.</a:t>
            </a:r>
          </a:p>
        </p:txBody>
      </p:sp>
      <p:sp>
        <p:nvSpPr>
          <p:cNvPr id="18"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14" name="Platshållare för text 6"/>
          <p:cNvSpPr>
            <a:spLocks noGrp="1"/>
          </p:cNvSpPr>
          <p:nvPr>
            <p:ph type="body" sz="quarter" idx="11" hasCustomPrompt="1"/>
          </p:nvPr>
        </p:nvSpPr>
        <p:spPr>
          <a:xfrm>
            <a:off x="1414563" y="4224511"/>
            <a:ext cx="9360853" cy="310408"/>
          </a:xfrm>
        </p:spPr>
        <p:txBody>
          <a:bodyPr>
            <a:noAutofit/>
          </a:bodyPr>
          <a:lstStyle>
            <a:lvl1pPr marL="0" indent="0" algn="ctr">
              <a:buNone/>
              <a:defRPr sz="1200" baseline="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In collaboration with:</a:t>
            </a:r>
          </a:p>
        </p:txBody>
      </p:sp>
      <p:sp>
        <p:nvSpPr>
          <p:cNvPr id="5" name="Rectangle 4"/>
          <p:cNvSpPr/>
          <p:nvPr userDrawn="1"/>
        </p:nvSpPr>
        <p:spPr>
          <a:xfrm>
            <a:off x="0" y="6033358"/>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pic>
        <p:nvPicPr>
          <p:cNvPr id="17" name="Image 1643" descr="Logo%20OB%20New"/>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993900" y="156917"/>
            <a:ext cx="2146030" cy="590550"/>
          </a:xfrm>
          <a:prstGeom prst="rect">
            <a:avLst/>
          </a:prstGeom>
          <a:noFill/>
        </p:spPr>
      </p:pic>
      <p:pic>
        <p:nvPicPr>
          <p:cNvPr id="19"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36161" y="50396"/>
            <a:ext cx="2877840" cy="1052282"/>
          </a:xfrm>
          <a:prstGeom prst="rect">
            <a:avLst/>
          </a:prstGeom>
        </p:spPr>
      </p:pic>
    </p:spTree>
    <p:extLst>
      <p:ext uri="{BB962C8B-B14F-4D97-AF65-F5344CB8AC3E}">
        <p14:creationId xmlns:p14="http://schemas.microsoft.com/office/powerpoint/2010/main" val="4145998373"/>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_alt 1">
    <p:spTree>
      <p:nvGrpSpPr>
        <p:cNvPr id="1" name=""/>
        <p:cNvGrpSpPr/>
        <p:nvPr/>
      </p:nvGrpSpPr>
      <p:grpSpPr>
        <a:xfrm>
          <a:off x="0" y="0"/>
          <a:ext cx="0" cy="0"/>
          <a:chOff x="0" y="0"/>
          <a:chExt cx="0" cy="0"/>
        </a:xfrm>
      </p:grpSpPr>
      <p:sp>
        <p:nvSpPr>
          <p:cNvPr id="6"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2" name="Title 1"/>
          <p:cNvSpPr>
            <a:spLocks noGrp="1"/>
          </p:cNvSpPr>
          <p:nvPr>
            <p:ph type="title"/>
          </p:nvPr>
        </p:nvSpPr>
        <p:spPr>
          <a:xfrm>
            <a:off x="609605" y="274643"/>
            <a:ext cx="10972799" cy="1144729"/>
          </a:xfrm>
        </p:spPr>
        <p:txBody>
          <a:bodyPr anchor="t">
            <a:noAutofit/>
          </a:bodyPr>
          <a:lstStyle>
            <a:lvl1pPr algn="l">
              <a:defRPr sz="3600" b="1">
                <a:solidFill>
                  <a:schemeClr val="accent1"/>
                </a:solidFill>
              </a:defRPr>
            </a:lvl1pPr>
          </a:lstStyle>
          <a:p>
            <a:r>
              <a:rPr lang="en-US" dirty="0"/>
              <a:t>Click to edit Master title style</a:t>
            </a:r>
            <a:endParaRPr lang="en-GB" dirty="0"/>
          </a:p>
        </p:txBody>
      </p:sp>
      <p:sp>
        <p:nvSpPr>
          <p:cNvPr id="11" name="Content Placeholder 2"/>
          <p:cNvSpPr>
            <a:spLocks noGrp="1"/>
          </p:cNvSpPr>
          <p:nvPr>
            <p:ph idx="1"/>
          </p:nvPr>
        </p:nvSpPr>
        <p:spPr>
          <a:xfrm>
            <a:off x="609600" y="1600207"/>
            <a:ext cx="10972800"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8"/>
          <p:cNvSpPr/>
          <p:nvPr userDrawn="1"/>
        </p:nvSpPr>
        <p:spPr>
          <a:xfrm>
            <a:off x="-144693" y="5987830"/>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2903133"/>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_alt 1">
    <p:spTree>
      <p:nvGrpSpPr>
        <p:cNvPr id="1" name=""/>
        <p:cNvGrpSpPr/>
        <p:nvPr/>
      </p:nvGrpSpPr>
      <p:grpSpPr>
        <a:xfrm>
          <a:off x="0" y="0"/>
          <a:ext cx="0" cy="0"/>
          <a:chOff x="0" y="0"/>
          <a:chExt cx="0" cy="0"/>
        </a:xfrm>
      </p:grpSpPr>
      <p:sp>
        <p:nvSpPr>
          <p:cNvPr id="6"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2" name="Title 1"/>
          <p:cNvSpPr>
            <a:spLocks noGrp="1"/>
          </p:cNvSpPr>
          <p:nvPr>
            <p:ph type="title"/>
          </p:nvPr>
        </p:nvSpPr>
        <p:spPr>
          <a:xfrm>
            <a:off x="609605" y="274643"/>
            <a:ext cx="10972799" cy="1144729"/>
          </a:xfrm>
        </p:spPr>
        <p:txBody>
          <a:bodyPr anchor="t">
            <a:noAutofit/>
          </a:bodyPr>
          <a:lstStyle>
            <a:lvl1pPr algn="l">
              <a:defRPr sz="3600" b="1">
                <a:solidFill>
                  <a:schemeClr val="accent1"/>
                </a:solidFill>
              </a:defRPr>
            </a:lvl1pPr>
          </a:lstStyle>
          <a:p>
            <a:r>
              <a:rPr lang="en-US" dirty="0"/>
              <a:t>Click to edit Master title style</a:t>
            </a:r>
            <a:endParaRPr lang="en-GB" dirty="0"/>
          </a:p>
        </p:txBody>
      </p:sp>
      <p:sp>
        <p:nvSpPr>
          <p:cNvPr id="11" name="Content Placeholder 2"/>
          <p:cNvSpPr>
            <a:spLocks noGrp="1"/>
          </p:cNvSpPr>
          <p:nvPr>
            <p:ph idx="1"/>
          </p:nvPr>
        </p:nvSpPr>
        <p:spPr>
          <a:xfrm>
            <a:off x="609600" y="1600207"/>
            <a:ext cx="5414392"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p:cNvSpPr>
            <a:spLocks noGrp="1"/>
          </p:cNvSpPr>
          <p:nvPr>
            <p:ph idx="10"/>
          </p:nvPr>
        </p:nvSpPr>
        <p:spPr>
          <a:xfrm>
            <a:off x="6096000" y="1600207"/>
            <a:ext cx="5486400"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Rectangle 12"/>
          <p:cNvSpPr/>
          <p:nvPr userDrawn="1"/>
        </p:nvSpPr>
        <p:spPr>
          <a:xfrm>
            <a:off x="-144693" y="5987830"/>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63667079"/>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inal slide_alt 5">
    <p:spTree>
      <p:nvGrpSpPr>
        <p:cNvPr id="1" name=""/>
        <p:cNvGrpSpPr/>
        <p:nvPr/>
      </p:nvGrpSpPr>
      <p:grpSpPr>
        <a:xfrm>
          <a:off x="0" y="0"/>
          <a:ext cx="0" cy="0"/>
          <a:chOff x="0" y="0"/>
          <a:chExt cx="0" cy="0"/>
        </a:xfrm>
      </p:grpSpPr>
      <p:sp>
        <p:nvSpPr>
          <p:cNvPr id="14" name="Platshållare för text 6"/>
          <p:cNvSpPr>
            <a:spLocks noGrp="1"/>
          </p:cNvSpPr>
          <p:nvPr>
            <p:ph type="body" sz="quarter" idx="13" hasCustomPrompt="1"/>
          </p:nvPr>
        </p:nvSpPr>
        <p:spPr>
          <a:xfrm>
            <a:off x="1271465" y="3726071"/>
            <a:ext cx="9649075" cy="1721250"/>
          </a:xfrm>
        </p:spPr>
        <p:txBody>
          <a:bodyPr>
            <a:noAutofit/>
          </a:bodyPr>
          <a:lstStyle>
            <a:lvl1pPr marL="0" indent="0" algn="ctr">
              <a:buNone/>
              <a:defRPr sz="200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Contact details, further information, etc.</a:t>
            </a:r>
          </a:p>
        </p:txBody>
      </p:sp>
      <p:sp>
        <p:nvSpPr>
          <p:cNvPr id="7" name="Title 1"/>
          <p:cNvSpPr>
            <a:spLocks noGrp="1"/>
          </p:cNvSpPr>
          <p:nvPr>
            <p:ph type="title" hasCustomPrompt="1"/>
          </p:nvPr>
        </p:nvSpPr>
        <p:spPr>
          <a:xfrm>
            <a:off x="1271465" y="2579736"/>
            <a:ext cx="9649075" cy="1143000"/>
          </a:xfrm>
        </p:spPr>
        <p:txBody>
          <a:bodyPr anchor="t">
            <a:noAutofit/>
          </a:bodyPr>
          <a:lstStyle>
            <a:lvl1pPr algn="ctr">
              <a:defRPr sz="3600" b="1">
                <a:solidFill>
                  <a:schemeClr val="accent1"/>
                </a:solidFill>
              </a:defRPr>
            </a:lvl1pPr>
          </a:lstStyle>
          <a:p>
            <a:r>
              <a:rPr lang="en-US" dirty="0"/>
              <a:t>Thank you for your attention</a:t>
            </a:r>
            <a:endParaRPr lang="en-GB" dirty="0"/>
          </a:p>
        </p:txBody>
      </p:sp>
    </p:spTree>
    <p:extLst>
      <p:ext uri="{BB962C8B-B14F-4D97-AF65-F5344CB8AC3E}">
        <p14:creationId xmlns:p14="http://schemas.microsoft.com/office/powerpoint/2010/main" val="3784537994"/>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_alt 5">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416589" y="1052742"/>
            <a:ext cx="9358827" cy="1201441"/>
          </a:xfrm>
        </p:spPr>
        <p:txBody>
          <a:bodyPr anchor="b">
            <a:normAutofit/>
          </a:bodyPr>
          <a:lstStyle>
            <a:lvl1pPr algn="ctr">
              <a:defRPr sz="3200">
                <a:solidFill>
                  <a:schemeClr val="tx1"/>
                </a:solidFill>
              </a:defRPr>
            </a:lvl1pPr>
          </a:lstStyle>
          <a:p>
            <a:r>
              <a:rPr lang="en-US" dirty="0"/>
              <a:t>Enter title here</a:t>
            </a:r>
            <a:endParaRPr lang="en-GB" dirty="0"/>
          </a:p>
        </p:txBody>
      </p:sp>
      <p:sp>
        <p:nvSpPr>
          <p:cNvPr id="3" name="Subtitle 2"/>
          <p:cNvSpPr>
            <a:spLocks noGrp="1"/>
          </p:cNvSpPr>
          <p:nvPr>
            <p:ph type="subTitle" idx="1" hasCustomPrompt="1"/>
          </p:nvPr>
        </p:nvSpPr>
        <p:spPr>
          <a:xfrm>
            <a:off x="1416589" y="2281824"/>
            <a:ext cx="9358827" cy="920232"/>
          </a:xfrm>
        </p:spPr>
        <p:txBody>
          <a:bodyPr>
            <a:normAutofit/>
          </a:bodyPr>
          <a:lstStyle>
            <a:lvl1pPr marL="0" indent="0" algn="ctr">
              <a:buNone/>
              <a:defRPr sz="2000" b="0">
                <a:solidFill>
                  <a:schemeClr val="accent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Enter sub-title here</a:t>
            </a:r>
            <a:endParaRPr lang="en-GB" dirty="0"/>
          </a:p>
        </p:txBody>
      </p:sp>
      <p:sp>
        <p:nvSpPr>
          <p:cNvPr id="10" name="Platshållare för text 6"/>
          <p:cNvSpPr>
            <a:spLocks noGrp="1"/>
          </p:cNvSpPr>
          <p:nvPr>
            <p:ph type="body" sz="quarter" idx="10" hasCustomPrompt="1"/>
          </p:nvPr>
        </p:nvSpPr>
        <p:spPr>
          <a:xfrm>
            <a:off x="1414564" y="3229698"/>
            <a:ext cx="9362881" cy="967171"/>
          </a:xfrm>
        </p:spPr>
        <p:txBody>
          <a:bodyPr>
            <a:noAutofit/>
          </a:bodyPr>
          <a:lstStyle>
            <a:lvl1pPr marL="0" indent="0" algn="ctr">
              <a:buNone/>
              <a:defRPr sz="160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Name(s), date, event, etc.</a:t>
            </a:r>
          </a:p>
        </p:txBody>
      </p:sp>
      <p:sp>
        <p:nvSpPr>
          <p:cNvPr id="18"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14" name="Platshållare för text 6"/>
          <p:cNvSpPr>
            <a:spLocks noGrp="1"/>
          </p:cNvSpPr>
          <p:nvPr>
            <p:ph type="body" sz="quarter" idx="11" hasCustomPrompt="1"/>
          </p:nvPr>
        </p:nvSpPr>
        <p:spPr>
          <a:xfrm>
            <a:off x="1414563" y="4224511"/>
            <a:ext cx="9360853" cy="310408"/>
          </a:xfrm>
        </p:spPr>
        <p:txBody>
          <a:bodyPr>
            <a:noAutofit/>
          </a:bodyPr>
          <a:lstStyle>
            <a:lvl1pPr marL="0" indent="0" algn="ctr">
              <a:buNone/>
              <a:defRPr sz="1200" baseline="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In collaboration with:</a:t>
            </a:r>
          </a:p>
        </p:txBody>
      </p:sp>
      <p:sp>
        <p:nvSpPr>
          <p:cNvPr id="5" name="Rectangle 4"/>
          <p:cNvSpPr/>
          <p:nvPr userDrawn="1"/>
        </p:nvSpPr>
        <p:spPr>
          <a:xfrm>
            <a:off x="0" y="6033358"/>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pic>
        <p:nvPicPr>
          <p:cNvPr id="17" name="Image 1643" descr="Logo%20OB%20New"/>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99457" y="156917"/>
            <a:ext cx="2940473" cy="590550"/>
          </a:xfrm>
          <a:prstGeom prst="rect">
            <a:avLst/>
          </a:prstGeom>
          <a:noFill/>
        </p:spPr>
      </p:pic>
      <p:pic>
        <p:nvPicPr>
          <p:cNvPr id="19"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36160" y="50396"/>
            <a:ext cx="3508203" cy="1052282"/>
          </a:xfrm>
          <a:prstGeom prst="rect">
            <a:avLst/>
          </a:prstGeom>
        </p:spPr>
      </p:pic>
    </p:spTree>
    <p:extLst>
      <p:ext uri="{BB962C8B-B14F-4D97-AF65-F5344CB8AC3E}">
        <p14:creationId xmlns:p14="http://schemas.microsoft.com/office/powerpoint/2010/main" val="1326617837"/>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_alt 1">
    <p:spTree>
      <p:nvGrpSpPr>
        <p:cNvPr id="1" name=""/>
        <p:cNvGrpSpPr/>
        <p:nvPr/>
      </p:nvGrpSpPr>
      <p:grpSpPr>
        <a:xfrm>
          <a:off x="0" y="0"/>
          <a:ext cx="0" cy="0"/>
          <a:chOff x="0" y="0"/>
          <a:chExt cx="0" cy="0"/>
        </a:xfrm>
      </p:grpSpPr>
      <p:sp>
        <p:nvSpPr>
          <p:cNvPr id="6"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2" name="Title 1"/>
          <p:cNvSpPr>
            <a:spLocks noGrp="1"/>
          </p:cNvSpPr>
          <p:nvPr>
            <p:ph type="title"/>
          </p:nvPr>
        </p:nvSpPr>
        <p:spPr>
          <a:xfrm>
            <a:off x="609605" y="274643"/>
            <a:ext cx="10972799" cy="1144729"/>
          </a:xfrm>
        </p:spPr>
        <p:txBody>
          <a:bodyPr anchor="t">
            <a:noAutofit/>
          </a:bodyPr>
          <a:lstStyle>
            <a:lvl1pPr algn="l">
              <a:defRPr sz="3600" b="1">
                <a:solidFill>
                  <a:schemeClr val="accent1"/>
                </a:solidFill>
              </a:defRPr>
            </a:lvl1pPr>
          </a:lstStyle>
          <a:p>
            <a:r>
              <a:rPr lang="en-US" dirty="0"/>
              <a:t>Click to edit Master title style</a:t>
            </a:r>
            <a:endParaRPr lang="en-GB" dirty="0"/>
          </a:p>
        </p:txBody>
      </p:sp>
      <p:sp>
        <p:nvSpPr>
          <p:cNvPr id="11" name="Content Placeholder 2"/>
          <p:cNvSpPr>
            <a:spLocks noGrp="1"/>
          </p:cNvSpPr>
          <p:nvPr>
            <p:ph idx="1"/>
          </p:nvPr>
        </p:nvSpPr>
        <p:spPr>
          <a:xfrm>
            <a:off x="609600" y="1600207"/>
            <a:ext cx="10972800"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8"/>
          <p:cNvSpPr/>
          <p:nvPr userDrawn="1"/>
        </p:nvSpPr>
        <p:spPr>
          <a:xfrm>
            <a:off x="-144693" y="5987830"/>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59563140"/>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_alt 1">
    <p:spTree>
      <p:nvGrpSpPr>
        <p:cNvPr id="1" name=""/>
        <p:cNvGrpSpPr/>
        <p:nvPr/>
      </p:nvGrpSpPr>
      <p:grpSpPr>
        <a:xfrm>
          <a:off x="0" y="0"/>
          <a:ext cx="0" cy="0"/>
          <a:chOff x="0" y="0"/>
          <a:chExt cx="0" cy="0"/>
        </a:xfrm>
      </p:grpSpPr>
      <p:sp>
        <p:nvSpPr>
          <p:cNvPr id="6" name="Rektangel 5"/>
          <p:cNvSpPr/>
          <p:nvPr userDrawn="1"/>
        </p:nvSpPr>
        <p:spPr>
          <a:xfrm>
            <a:off x="0" y="5840931"/>
            <a:ext cx="12192000" cy="101707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800" dirty="0">
              <a:solidFill>
                <a:prstClr val="white"/>
              </a:solidFill>
            </a:endParaRPr>
          </a:p>
        </p:txBody>
      </p:sp>
      <p:sp>
        <p:nvSpPr>
          <p:cNvPr id="2" name="Title 1"/>
          <p:cNvSpPr>
            <a:spLocks noGrp="1"/>
          </p:cNvSpPr>
          <p:nvPr>
            <p:ph type="title"/>
          </p:nvPr>
        </p:nvSpPr>
        <p:spPr>
          <a:xfrm>
            <a:off x="609605" y="274643"/>
            <a:ext cx="10972799" cy="1144729"/>
          </a:xfrm>
        </p:spPr>
        <p:txBody>
          <a:bodyPr anchor="t">
            <a:noAutofit/>
          </a:bodyPr>
          <a:lstStyle>
            <a:lvl1pPr algn="l">
              <a:defRPr sz="3600" b="1">
                <a:solidFill>
                  <a:schemeClr val="accent1"/>
                </a:solidFill>
              </a:defRPr>
            </a:lvl1pPr>
          </a:lstStyle>
          <a:p>
            <a:r>
              <a:rPr lang="en-US" dirty="0"/>
              <a:t>Click to edit Master title style</a:t>
            </a:r>
            <a:endParaRPr lang="en-GB" dirty="0"/>
          </a:p>
        </p:txBody>
      </p:sp>
      <p:sp>
        <p:nvSpPr>
          <p:cNvPr id="11" name="Content Placeholder 2"/>
          <p:cNvSpPr>
            <a:spLocks noGrp="1"/>
          </p:cNvSpPr>
          <p:nvPr>
            <p:ph idx="1"/>
          </p:nvPr>
        </p:nvSpPr>
        <p:spPr>
          <a:xfrm>
            <a:off x="609600" y="1600207"/>
            <a:ext cx="5414392"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p:cNvSpPr>
            <a:spLocks noGrp="1"/>
          </p:cNvSpPr>
          <p:nvPr>
            <p:ph idx="10"/>
          </p:nvPr>
        </p:nvSpPr>
        <p:spPr>
          <a:xfrm>
            <a:off x="6096000" y="1600207"/>
            <a:ext cx="5486400" cy="4061047"/>
          </a:xfrm>
        </p:spPr>
        <p:txBody>
          <a:bodyPr>
            <a:noAutofit/>
          </a:bodyPr>
          <a:lstStyle>
            <a:lvl1pPr marL="342891" indent="-342891">
              <a:buClrTx/>
              <a:buFont typeface="Arial" panose="020B0604020202020204" pitchFamily="34" charset="0"/>
              <a:buChar char="•"/>
              <a:defRPr sz="2400"/>
            </a:lvl1pPr>
            <a:lvl2pPr marL="742932" indent="-285744">
              <a:buClrTx/>
              <a:buFont typeface="Calibri" panose="020F0502020204030204" pitchFamily="34" charset="0"/>
              <a:buChar char="‒"/>
              <a:defRPr sz="2000"/>
            </a:lvl2pPr>
            <a:lvl3pPr marL="1142971" indent="-228594">
              <a:buClrTx/>
              <a:buFont typeface="Wingdings" panose="05000000000000000000" pitchFamily="2" charset="2"/>
              <a:buChar char="§"/>
              <a:defRPr sz="1800"/>
            </a:lvl3pPr>
            <a:lvl4pPr marL="1600160" indent="-228594">
              <a:buClrTx/>
              <a:buFont typeface="Symbol" panose="05050102010706020507" pitchFamily="18" charset="2"/>
              <a:buChar char="-"/>
              <a:defRPr sz="1600"/>
            </a:lvl4pPr>
            <a:lvl5pPr marL="2057349" indent="-228594">
              <a:buClrTx/>
              <a:buFont typeface="Calibri" panose="020F050202020403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Rectangle 12"/>
          <p:cNvSpPr/>
          <p:nvPr userDrawn="1"/>
        </p:nvSpPr>
        <p:spPr>
          <a:xfrm>
            <a:off x="-144693" y="5987830"/>
            <a:ext cx="12192000" cy="723275"/>
          </a:xfrm>
          <a:prstGeom prst="rect">
            <a:avLst/>
          </a:prstGeom>
        </p:spPr>
        <p:txBody>
          <a:bodyPr wrap="square">
            <a:spAutoFit/>
          </a:bodyPr>
          <a:lstStyle/>
          <a:p>
            <a:pPr algn="ctr">
              <a:spcBef>
                <a:spcPts val="300"/>
              </a:spcBef>
            </a:pP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r>
              <a:rPr lang="en-US" sz="2800" b="1" i="1" dirty="0">
                <a:solidFill>
                  <a:prstClr val="white"/>
                </a:solidFill>
                <a:latin typeface="Verdana" panose="020B0604030504040204" pitchFamily="34" charset="0"/>
                <a:ea typeface="Times New Roman" panose="02020603050405020304" pitchFamily="18" charset="0"/>
                <a:cs typeface="Tahoma" panose="020B0604030504040204" pitchFamily="34" charset="0"/>
              </a:rPr>
              <a:t>Alliance</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 </a:t>
            </a:r>
            <a:r>
              <a:rPr lang="en-US" sz="2800" b="1" i="1" dirty="0" err="1">
                <a:solidFill>
                  <a:prstClr val="white"/>
                </a:solidFill>
                <a:latin typeface="Verdana" panose="020B0604030504040204" pitchFamily="34" charset="0"/>
                <a:ea typeface="Calibri" panose="020F0502020204030204" pitchFamily="34" charset="0"/>
                <a:cs typeface="Tahoma" panose="020B0604030504040204" pitchFamily="34" charset="0"/>
              </a:rPr>
              <a:t>Environnement</a:t>
            </a:r>
            <a:r>
              <a:rPr lang="en-US" sz="2800" b="1" i="1" dirty="0">
                <a:solidFill>
                  <a:prstClr val="white"/>
                </a:solidFill>
                <a:latin typeface="Verdana" panose="020B0604030504040204" pitchFamily="34" charset="0"/>
                <a:ea typeface="Calibri" panose="020F0502020204030204" pitchFamily="34" charset="0"/>
                <a:cs typeface="Tahoma" panose="020B0604030504040204" pitchFamily="34" charset="0"/>
              </a:rPr>
              <a:t>-</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a:p>
            <a:pPr algn="ctr">
              <a:spcBef>
                <a:spcPts val="300"/>
              </a:spcBef>
            </a:pPr>
            <a:r>
              <a:rPr lang="en-US" sz="1000" b="1" dirty="0">
                <a:solidFill>
                  <a:prstClr val="white"/>
                </a:solidFill>
                <a:latin typeface="Verdana" panose="020B0604030504040204" pitchFamily="34" charset="0"/>
                <a:ea typeface="Calibri" panose="020F0502020204030204" pitchFamily="34" charset="0"/>
                <a:cs typeface="Tahoma" panose="020B0604030504040204" pitchFamily="34" charset="0"/>
              </a:rPr>
              <a:t>European Economic Interest Grouping</a:t>
            </a:r>
            <a:endParaRPr lang="en-GB" sz="1100" dirty="0">
              <a:solidFill>
                <a:prstClr val="white"/>
              </a:solidFill>
              <a:latin typeface="Tahoma" panose="020B060403050404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0680491"/>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inal slide_alt 5">
    <p:spTree>
      <p:nvGrpSpPr>
        <p:cNvPr id="1" name=""/>
        <p:cNvGrpSpPr/>
        <p:nvPr/>
      </p:nvGrpSpPr>
      <p:grpSpPr>
        <a:xfrm>
          <a:off x="0" y="0"/>
          <a:ext cx="0" cy="0"/>
          <a:chOff x="0" y="0"/>
          <a:chExt cx="0" cy="0"/>
        </a:xfrm>
      </p:grpSpPr>
      <p:sp>
        <p:nvSpPr>
          <p:cNvPr id="14" name="Platshållare för text 6"/>
          <p:cNvSpPr>
            <a:spLocks noGrp="1"/>
          </p:cNvSpPr>
          <p:nvPr>
            <p:ph type="body" sz="quarter" idx="13" hasCustomPrompt="1"/>
          </p:nvPr>
        </p:nvSpPr>
        <p:spPr>
          <a:xfrm>
            <a:off x="1271465" y="3726071"/>
            <a:ext cx="9649075" cy="1721250"/>
          </a:xfrm>
        </p:spPr>
        <p:txBody>
          <a:bodyPr>
            <a:noAutofit/>
          </a:bodyPr>
          <a:lstStyle>
            <a:lvl1pPr marL="0" indent="0" algn="ctr">
              <a:buNone/>
              <a:defRPr sz="2000">
                <a:solidFill>
                  <a:schemeClr val="tx1"/>
                </a:solidFill>
              </a:defRPr>
            </a:lvl1pPr>
            <a:lvl2pPr marL="457189" indent="0">
              <a:buNone/>
              <a:defRPr sz="2000">
                <a:solidFill>
                  <a:schemeClr val="bg1"/>
                </a:solidFill>
              </a:defRPr>
            </a:lvl2pPr>
            <a:lvl3pPr marL="914377" indent="0">
              <a:buNone/>
              <a:defRPr sz="2000">
                <a:solidFill>
                  <a:schemeClr val="bg1"/>
                </a:solidFill>
              </a:defRPr>
            </a:lvl3pPr>
            <a:lvl4pPr marL="1371566" indent="0">
              <a:buNone/>
              <a:defRPr sz="2000">
                <a:solidFill>
                  <a:schemeClr val="bg1"/>
                </a:solidFill>
              </a:defRPr>
            </a:lvl4pPr>
            <a:lvl5pPr marL="1828754" indent="0">
              <a:buNone/>
              <a:defRPr sz="2000">
                <a:solidFill>
                  <a:schemeClr val="bg1"/>
                </a:solidFill>
              </a:defRPr>
            </a:lvl5pPr>
          </a:lstStyle>
          <a:p>
            <a:pPr lvl="0"/>
            <a:r>
              <a:rPr lang="sv-SE" dirty="0"/>
              <a:t>Contact details, further information, etc.</a:t>
            </a:r>
          </a:p>
        </p:txBody>
      </p:sp>
      <p:sp>
        <p:nvSpPr>
          <p:cNvPr id="7" name="Title 1"/>
          <p:cNvSpPr>
            <a:spLocks noGrp="1"/>
          </p:cNvSpPr>
          <p:nvPr>
            <p:ph type="title" hasCustomPrompt="1"/>
          </p:nvPr>
        </p:nvSpPr>
        <p:spPr>
          <a:xfrm>
            <a:off x="1271465" y="2579736"/>
            <a:ext cx="9649075" cy="1143000"/>
          </a:xfrm>
        </p:spPr>
        <p:txBody>
          <a:bodyPr anchor="t">
            <a:noAutofit/>
          </a:bodyPr>
          <a:lstStyle>
            <a:lvl1pPr algn="ctr">
              <a:defRPr sz="3600" b="1">
                <a:solidFill>
                  <a:schemeClr val="accent1"/>
                </a:solidFill>
              </a:defRPr>
            </a:lvl1pPr>
          </a:lstStyle>
          <a:p>
            <a:r>
              <a:rPr lang="en-US" dirty="0"/>
              <a:t>Thank you for your attention</a:t>
            </a:r>
            <a:endParaRPr lang="en-GB" dirty="0"/>
          </a:p>
        </p:txBody>
      </p:sp>
    </p:spTree>
    <p:extLst>
      <p:ext uri="{BB962C8B-B14F-4D97-AF65-F5344CB8AC3E}">
        <p14:creationId xmlns:p14="http://schemas.microsoft.com/office/powerpoint/2010/main" val="4004449221"/>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5" y="274638"/>
            <a:ext cx="10972799" cy="1143000"/>
          </a:xfrm>
          <a:prstGeom prst="rect">
            <a:avLst/>
          </a:prstGeom>
        </p:spPr>
        <p:txBody>
          <a:bodyPr vert="horz" lIns="91440" tIns="45720" rIns="91440" bIns="45720" rtlCol="0" anchor="ctr">
            <a:no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6C1C-6624-40E5-B6E8-E0BE467EEDDD}" type="datetimeFigureOut">
              <a:rPr lang="en-GB" smtClean="0">
                <a:solidFill>
                  <a:srgbClr val="3F3F3F">
                    <a:tint val="75000"/>
                  </a:srgbClr>
                </a:solidFill>
              </a:rPr>
              <a:pPr/>
              <a:t>12/12/2017</a:t>
            </a:fld>
            <a:endParaRPr lang="en-GB">
              <a:solidFill>
                <a:srgbClr val="3F3F3F">
                  <a:tint val="75000"/>
                </a:srgb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srgbClr val="3F3F3F">
                  <a:tint val="75000"/>
                </a:srgb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0E1957-9940-4AF8-8811-03C377A9C00A}" type="slidenum">
              <a:rPr lang="en-GB" smtClean="0">
                <a:solidFill>
                  <a:srgbClr val="3F3F3F">
                    <a:tint val="75000"/>
                  </a:srgbClr>
                </a:solidFill>
              </a:rPr>
              <a:pPr/>
              <a:t>‹#›</a:t>
            </a:fld>
            <a:endParaRPr lang="en-GB">
              <a:solidFill>
                <a:srgbClr val="3F3F3F">
                  <a:tint val="75000"/>
                </a:srgbClr>
              </a:solidFill>
            </a:endParaRPr>
          </a:p>
        </p:txBody>
      </p:sp>
    </p:spTree>
    <p:extLst>
      <p:ext uri="{BB962C8B-B14F-4D97-AF65-F5344CB8AC3E}">
        <p14:creationId xmlns:p14="http://schemas.microsoft.com/office/powerpoint/2010/main" val="9050886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ctr" defTabSz="914377" rtl="0" eaLnBrk="1" latinLnBrk="0" hangingPunct="1">
        <a:spcBef>
          <a:spcPct val="0"/>
        </a:spcBef>
        <a:buNone/>
        <a:defRPr sz="3600" b="1"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5" y="274638"/>
            <a:ext cx="10972799" cy="1143000"/>
          </a:xfrm>
          <a:prstGeom prst="rect">
            <a:avLst/>
          </a:prstGeom>
        </p:spPr>
        <p:txBody>
          <a:bodyPr vert="horz" lIns="91440" tIns="45720" rIns="91440" bIns="45720" rtlCol="0" anchor="ctr">
            <a:noAutofit/>
          </a:bodyPr>
          <a:lstStyle/>
          <a:p>
            <a:r>
              <a:rPr lang="en-US" dirty="0"/>
              <a:t>Click to edit Master title style</a:t>
            </a:r>
            <a:endParaRPr lang="en-GB" dirty="0"/>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166C1C-6624-40E5-B6E8-E0BE467EEDDD}" type="datetimeFigureOut">
              <a:rPr lang="en-GB" smtClean="0">
                <a:solidFill>
                  <a:srgbClr val="3F3F3F">
                    <a:tint val="75000"/>
                  </a:srgbClr>
                </a:solidFill>
              </a:rPr>
              <a:pPr/>
              <a:t>12/12/2017</a:t>
            </a:fld>
            <a:endParaRPr lang="en-GB">
              <a:solidFill>
                <a:srgbClr val="3F3F3F">
                  <a:tint val="75000"/>
                </a:srgb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srgbClr val="3F3F3F">
                  <a:tint val="75000"/>
                </a:srgb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0E1957-9940-4AF8-8811-03C377A9C00A}" type="slidenum">
              <a:rPr lang="en-GB" smtClean="0">
                <a:solidFill>
                  <a:srgbClr val="3F3F3F">
                    <a:tint val="75000"/>
                  </a:srgbClr>
                </a:solidFill>
              </a:rPr>
              <a:pPr/>
              <a:t>‹#›</a:t>
            </a:fld>
            <a:endParaRPr lang="en-GB">
              <a:solidFill>
                <a:srgbClr val="3F3F3F">
                  <a:tint val="75000"/>
                </a:srgbClr>
              </a:solidFill>
            </a:endParaRPr>
          </a:p>
        </p:txBody>
      </p:sp>
    </p:spTree>
    <p:extLst>
      <p:ext uri="{BB962C8B-B14F-4D97-AF65-F5344CB8AC3E}">
        <p14:creationId xmlns:p14="http://schemas.microsoft.com/office/powerpoint/2010/main" val="353755328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xStyles>
    <p:titleStyle>
      <a:lvl1pPr algn="ctr" defTabSz="914377" rtl="0" eaLnBrk="1" latinLnBrk="0" hangingPunct="1">
        <a:spcBef>
          <a:spcPct val="0"/>
        </a:spcBef>
        <a:buNone/>
        <a:defRPr sz="3600" b="1"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jpe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mailto:khart@ieep.eu"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hyperlink" Target="http://www.flaticon.com/" TargetMode="External"/><Relationship Id="rId5" Type="http://schemas.openxmlformats.org/officeDocument/2006/relationships/hyperlink" Target="http://www.freepik.com/" TargetMode="External"/><Relationship Id="rId4" Type="http://schemas.openxmlformats.org/officeDocument/2006/relationships/hyperlink" Target="mailto:l.menet@oreade-breche.f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7347" y="1797040"/>
            <a:ext cx="7972927" cy="1992000"/>
          </a:xfrm>
        </p:spPr>
        <p:txBody>
          <a:bodyPr>
            <a:normAutofit fontScale="90000"/>
          </a:bodyPr>
          <a:lstStyle/>
          <a:p>
            <a:r>
              <a:rPr lang="en-GB" dirty="0">
                <a:solidFill>
                  <a:schemeClr val="accent1"/>
                </a:solidFill>
              </a:rPr>
              <a:t>Evaluation study of the payment for agricultural practices beneficial for the climate and the environment (“greening” of direct payments)</a:t>
            </a:r>
          </a:p>
        </p:txBody>
      </p:sp>
      <p:sp>
        <p:nvSpPr>
          <p:cNvPr id="3" name="Subtitle 2"/>
          <p:cNvSpPr>
            <a:spLocks noGrp="1"/>
          </p:cNvSpPr>
          <p:nvPr>
            <p:ph type="subTitle" idx="1"/>
          </p:nvPr>
        </p:nvSpPr>
        <p:spPr>
          <a:xfrm>
            <a:off x="2586442" y="4164952"/>
            <a:ext cx="7019120" cy="416176"/>
          </a:xfrm>
        </p:spPr>
        <p:txBody>
          <a:bodyPr/>
          <a:lstStyle/>
          <a:p>
            <a:endParaRPr lang="en-GB" b="1" dirty="0"/>
          </a:p>
        </p:txBody>
      </p:sp>
      <p:sp>
        <p:nvSpPr>
          <p:cNvPr id="4" name="Text Placeholder 3"/>
          <p:cNvSpPr>
            <a:spLocks noGrp="1"/>
          </p:cNvSpPr>
          <p:nvPr>
            <p:ph type="body" sz="quarter" idx="10"/>
          </p:nvPr>
        </p:nvSpPr>
        <p:spPr>
          <a:xfrm>
            <a:off x="2584923" y="4838094"/>
            <a:ext cx="7022161" cy="967171"/>
          </a:xfrm>
        </p:spPr>
        <p:txBody>
          <a:bodyPr/>
          <a:lstStyle/>
          <a:p>
            <a:r>
              <a:rPr lang="en-GB" dirty="0" smtClean="0"/>
              <a:t>November 2017</a:t>
            </a:r>
            <a:endParaRPr lang="en-GB" dirty="0"/>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90162" y="735328"/>
            <a:ext cx="2011680" cy="685800"/>
          </a:xfrm>
          <a:prstGeom prst="rect">
            <a:avLst/>
          </a:prstGeom>
        </p:spPr>
      </p:pic>
    </p:spTree>
    <p:extLst>
      <p:ext uri="{BB962C8B-B14F-4D97-AF65-F5344CB8AC3E}">
        <p14:creationId xmlns:p14="http://schemas.microsoft.com/office/powerpoint/2010/main" val="10184423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Changes in farming practices due to the EFA </a:t>
            </a:r>
            <a:r>
              <a:rPr lang="en-GB" dirty="0" smtClean="0"/>
              <a:t>measure (1)</a:t>
            </a:r>
            <a:endParaRPr lang="fr-FR" dirty="0"/>
          </a:p>
        </p:txBody>
      </p:sp>
      <p:sp>
        <p:nvSpPr>
          <p:cNvPr id="3" name="Espace réservé du contenu 2"/>
          <p:cNvSpPr>
            <a:spLocks noGrp="1"/>
          </p:cNvSpPr>
          <p:nvPr>
            <p:ph idx="1"/>
          </p:nvPr>
        </p:nvSpPr>
        <p:spPr>
          <a:xfrm>
            <a:off x="336884" y="1083815"/>
            <a:ext cx="5614737" cy="1893094"/>
          </a:xfrm>
        </p:spPr>
        <p:txBody>
          <a:bodyPr/>
          <a:lstStyle/>
          <a:p>
            <a:endParaRPr lang="en-GB" dirty="0" smtClean="0"/>
          </a:p>
          <a:p>
            <a:r>
              <a:rPr lang="en-GB" sz="2000" dirty="0" smtClean="0"/>
              <a:t>Applies to 68</a:t>
            </a:r>
            <a:r>
              <a:rPr lang="en-GB" sz="2000" b="1" dirty="0" smtClean="0"/>
              <a:t>% </a:t>
            </a:r>
            <a:r>
              <a:rPr lang="en-GB" sz="2000" dirty="0" smtClean="0"/>
              <a:t>of EU arable land</a:t>
            </a:r>
          </a:p>
          <a:p>
            <a:r>
              <a:rPr lang="en-GB" sz="2000" dirty="0" smtClean="0"/>
              <a:t>Covers a physical area of 8.5 million ha (14% arable land)</a:t>
            </a:r>
          </a:p>
          <a:p>
            <a:r>
              <a:rPr lang="en-GB" sz="2000" dirty="0" smtClean="0"/>
              <a:t>Main reason for exemption: area of arable land</a:t>
            </a:r>
          </a:p>
          <a:p>
            <a:pPr>
              <a:buNone/>
            </a:pPr>
            <a:endParaRPr lang="en-GB" sz="2800" dirty="0" smtClean="0">
              <a:sym typeface="Wingdings" panose="05000000000000000000" pitchFamily="2" charset="2"/>
            </a:endParaRPr>
          </a:p>
          <a:p>
            <a:endParaRPr lang="en-GB" sz="2000" dirty="0" smtClean="0">
              <a:sym typeface="Wingdings" panose="05000000000000000000" pitchFamily="2" charset="2"/>
            </a:endParaRPr>
          </a:p>
          <a:p>
            <a:endParaRPr lang="en-GB" sz="2000" dirty="0" smtClean="0">
              <a:sym typeface="Wingdings" panose="05000000000000000000" pitchFamily="2" charset="2"/>
            </a:endParaRPr>
          </a:p>
          <a:p>
            <a:endParaRPr lang="en-GB" sz="2000" dirty="0" smtClean="0">
              <a:sym typeface="Wingdings" panose="05000000000000000000" pitchFamily="2" charset="2"/>
            </a:endParaRPr>
          </a:p>
          <a:p>
            <a:pPr>
              <a:buNone/>
            </a:pPr>
            <a:endParaRPr lang="en-GB" sz="2000" dirty="0" smtClean="0">
              <a:sym typeface="Wingdings" panose="05000000000000000000" pitchFamily="2" charset="2"/>
            </a:endParaRPr>
          </a:p>
          <a:p>
            <a:endParaRPr lang="en-GB" sz="2000" dirty="0" smtClean="0">
              <a:sym typeface="Wingdings" panose="05000000000000000000" pitchFamily="2" charset="2"/>
            </a:endParaRPr>
          </a:p>
          <a:p>
            <a:endParaRPr lang="en-GB" sz="2000" dirty="0">
              <a:sym typeface="Wingdings" panose="05000000000000000000" pitchFamily="2" charset="2"/>
            </a:endParaRPr>
          </a:p>
        </p:txBody>
      </p:sp>
      <p:pic>
        <p:nvPicPr>
          <p:cNvPr id="8" name="Picture 7"/>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05269" y="1784481"/>
            <a:ext cx="4077135" cy="3704117"/>
          </a:xfrm>
          <a:prstGeom prst="rect">
            <a:avLst/>
          </a:prstGeom>
          <a:noFill/>
        </p:spPr>
      </p:pic>
      <p:sp>
        <p:nvSpPr>
          <p:cNvPr id="9" name="Rectangle 8"/>
          <p:cNvSpPr/>
          <p:nvPr/>
        </p:nvSpPr>
        <p:spPr>
          <a:xfrm>
            <a:off x="7505268" y="1080152"/>
            <a:ext cx="4686731" cy="738664"/>
          </a:xfrm>
          <a:prstGeom prst="rect">
            <a:avLst/>
          </a:prstGeom>
        </p:spPr>
        <p:txBody>
          <a:bodyPr wrap="square">
            <a:spAutoFit/>
          </a:bodyPr>
          <a:lstStyle/>
          <a:p>
            <a:r>
              <a:rPr lang="en-US" sz="1400" b="1" dirty="0">
                <a:latin typeface="Tahoma" panose="020B0604030504040204" pitchFamily="34" charset="0"/>
                <a:ea typeface="Calibri" panose="020F0502020204030204" pitchFamily="34" charset="0"/>
              </a:rPr>
              <a:t>Proportion of different EFA types declared by farmers in </a:t>
            </a:r>
            <a:r>
              <a:rPr lang="en-US" sz="1400" b="1" dirty="0" smtClean="0">
                <a:latin typeface="Tahoma" panose="020B0604030504040204" pitchFamily="34" charset="0"/>
                <a:ea typeface="Calibri" panose="020F0502020204030204" pitchFamily="34" charset="0"/>
              </a:rPr>
              <a:t>2016 </a:t>
            </a:r>
            <a:r>
              <a:rPr lang="en-US" sz="1400" b="1" dirty="0">
                <a:latin typeface="Tahoma" panose="020B0604030504040204" pitchFamily="34" charset="0"/>
                <a:ea typeface="Calibri" panose="020F0502020204030204" pitchFamily="34" charset="0"/>
              </a:rPr>
              <a:t>(physical area, before weighting factors </a:t>
            </a:r>
            <a:r>
              <a:rPr lang="en-US" sz="1400" b="1" dirty="0" smtClean="0">
                <a:latin typeface="Tahoma" panose="020B0604030504040204" pitchFamily="34" charset="0"/>
                <a:ea typeface="Calibri" panose="020F0502020204030204" pitchFamily="34" charset="0"/>
              </a:rPr>
              <a:t>applied):</a:t>
            </a:r>
            <a:endParaRPr lang="en-GB" sz="1400" dirty="0"/>
          </a:p>
        </p:txBody>
      </p:sp>
      <p:pic>
        <p:nvPicPr>
          <p:cNvPr id="10" name="Picture 9"/>
          <p:cNvPicPr>
            <a:picLocks noChangeAspect="1"/>
          </p:cNvPicPr>
          <p:nvPr/>
        </p:nvPicPr>
        <p:blipFill rotWithShape="1">
          <a:blip r:embed="rId4" cstate="screen">
            <a:extLst>
              <a:ext uri="{28A0092B-C50C-407E-A947-70E740481C1C}">
                <a14:useLocalDpi xmlns:a14="http://schemas.microsoft.com/office/drawing/2010/main"/>
              </a:ext>
            </a:extLst>
          </a:blip>
          <a:srcRect r="6228"/>
          <a:stretch/>
        </p:blipFill>
        <p:spPr>
          <a:xfrm>
            <a:off x="50957" y="3636539"/>
            <a:ext cx="5900664" cy="2345410"/>
          </a:xfrm>
          <a:prstGeom prst="rect">
            <a:avLst/>
          </a:prstGeom>
        </p:spPr>
      </p:pic>
      <p:sp>
        <p:nvSpPr>
          <p:cNvPr id="11" name="Rectangle 10"/>
          <p:cNvSpPr/>
          <p:nvPr/>
        </p:nvSpPr>
        <p:spPr>
          <a:xfrm>
            <a:off x="609605" y="3232511"/>
            <a:ext cx="5454311" cy="523220"/>
          </a:xfrm>
          <a:prstGeom prst="rect">
            <a:avLst/>
          </a:prstGeom>
        </p:spPr>
        <p:txBody>
          <a:bodyPr wrap="square">
            <a:spAutoFit/>
          </a:bodyPr>
          <a:lstStyle/>
          <a:p>
            <a:r>
              <a:rPr lang="en-GB" sz="1400" b="1" dirty="0">
                <a:latin typeface="Tahoma" panose="020B0604030504040204" pitchFamily="34" charset="0"/>
                <a:ea typeface="Calibri" panose="020F0502020204030204" pitchFamily="34" charset="0"/>
                <a:cs typeface="Times New Roman" panose="02020603050405020304" pitchFamily="18" charset="0"/>
              </a:rPr>
              <a:t>Share of arable land area subject to the EFA obligation in 2015 and </a:t>
            </a:r>
            <a:r>
              <a:rPr lang="en-GB" sz="1400" b="1" dirty="0" smtClean="0">
                <a:latin typeface="Tahoma" panose="020B0604030504040204" pitchFamily="34" charset="0"/>
                <a:ea typeface="Calibri" panose="020F0502020204030204" pitchFamily="34" charset="0"/>
                <a:cs typeface="Times New Roman" panose="02020603050405020304" pitchFamily="18" charset="0"/>
              </a:rPr>
              <a:t>2016 (%) </a:t>
            </a:r>
            <a:r>
              <a:rPr lang="en-GB" sz="1400" dirty="0" smtClean="0">
                <a:latin typeface="Tahoma" panose="020B0604030504040204" pitchFamily="34" charset="0"/>
                <a:ea typeface="Calibri" panose="020F0502020204030204" pitchFamily="34" charset="0"/>
                <a:cs typeface="Times New Roman" panose="02020603050405020304" pitchFamily="18" charset="0"/>
              </a:rPr>
              <a:t>– no data for LU or FR</a:t>
            </a:r>
            <a:r>
              <a:rPr lang="en-GB" sz="1400" b="1" dirty="0" smtClean="0">
                <a:latin typeface="Tahoma" panose="020B0604030504040204" pitchFamily="34" charset="0"/>
                <a:ea typeface="Calibri" panose="020F0502020204030204" pitchFamily="34" charset="0"/>
                <a:cs typeface="Times New Roman" panose="02020603050405020304" pitchFamily="18" charset="0"/>
              </a:rPr>
              <a:t>:</a:t>
            </a:r>
            <a:endParaRPr lang="en-GB" sz="1400" b="1" dirty="0"/>
          </a:p>
        </p:txBody>
      </p:sp>
    </p:spTree>
    <p:extLst>
      <p:ext uri="{BB962C8B-B14F-4D97-AF65-F5344CB8AC3E}">
        <p14:creationId xmlns:p14="http://schemas.microsoft.com/office/powerpoint/2010/main" val="19089070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Changes in farming practices due to the EFA </a:t>
            </a:r>
            <a:r>
              <a:rPr lang="en-GB" dirty="0" smtClean="0"/>
              <a:t>measure (2)</a:t>
            </a:r>
            <a:endParaRPr lang="fr-FR" dirty="0"/>
          </a:p>
        </p:txBody>
      </p:sp>
      <p:sp>
        <p:nvSpPr>
          <p:cNvPr id="3" name="Espace réservé du contenu 2"/>
          <p:cNvSpPr>
            <a:spLocks noGrp="1"/>
          </p:cNvSpPr>
          <p:nvPr>
            <p:ph idx="1"/>
          </p:nvPr>
        </p:nvSpPr>
        <p:spPr>
          <a:xfrm>
            <a:off x="336883" y="1010652"/>
            <a:ext cx="5229728" cy="4940969"/>
          </a:xfrm>
        </p:spPr>
        <p:txBody>
          <a:bodyPr/>
          <a:lstStyle/>
          <a:p>
            <a:r>
              <a:rPr lang="en-GB" sz="2000" b="1" dirty="0" smtClean="0">
                <a:solidFill>
                  <a:schemeClr val="accent1">
                    <a:lumMod val="50000"/>
                  </a:schemeClr>
                </a:solidFill>
              </a:rPr>
              <a:t>N-fixing crops</a:t>
            </a:r>
            <a:r>
              <a:rPr lang="en-GB" sz="2000" dirty="0" smtClean="0">
                <a:solidFill>
                  <a:schemeClr val="accent1">
                    <a:lumMod val="50000"/>
                  </a:schemeClr>
                </a:solidFill>
              </a:rPr>
              <a:t>:</a:t>
            </a:r>
          </a:p>
          <a:p>
            <a:pPr lvl="1"/>
            <a:r>
              <a:rPr lang="en-GB" sz="1600" dirty="0" smtClean="0"/>
              <a:t>N-fixing </a:t>
            </a:r>
            <a:r>
              <a:rPr lang="en-GB" sz="1600" dirty="0"/>
              <a:t>crops </a:t>
            </a:r>
            <a:r>
              <a:rPr lang="en-GB" sz="1600" dirty="0" smtClean="0"/>
              <a:t>account for over 50% of </a:t>
            </a:r>
            <a:r>
              <a:rPr lang="en-GB" sz="1600" dirty="0"/>
              <a:t>the EFA </a:t>
            </a:r>
            <a:r>
              <a:rPr lang="en-GB" sz="1600" dirty="0" smtClean="0"/>
              <a:t>area</a:t>
            </a:r>
            <a:r>
              <a:rPr lang="en-GB" sz="1600" dirty="0"/>
              <a:t> i</a:t>
            </a:r>
            <a:r>
              <a:rPr lang="en-GB" sz="1600" dirty="0" smtClean="0"/>
              <a:t>n CZ, EE, HR, LT, MT, SK</a:t>
            </a:r>
          </a:p>
          <a:p>
            <a:pPr lvl="1"/>
            <a:r>
              <a:rPr lang="en-GB" sz="1600" dirty="0" smtClean="0"/>
              <a:t>Uptake </a:t>
            </a:r>
            <a:r>
              <a:rPr lang="en-GB" sz="1600" dirty="0"/>
              <a:t>of N- fixing crops </a:t>
            </a:r>
            <a:r>
              <a:rPr lang="en-GB" sz="1600" dirty="0" smtClean="0"/>
              <a:t>increased </a:t>
            </a:r>
            <a:r>
              <a:rPr lang="en-GB" sz="1600" dirty="0"/>
              <a:t>in area by 7.2% between 2015 and 2016. </a:t>
            </a:r>
            <a:endParaRPr lang="en-GB" sz="1600" dirty="0" smtClean="0"/>
          </a:p>
          <a:p>
            <a:pPr lvl="1"/>
            <a:r>
              <a:rPr lang="en-GB" sz="1600" dirty="0">
                <a:sym typeface="Wingdings" pitchFamily="2" charset="2"/>
              </a:rPr>
              <a:t>The main crop declared as EFA N-fixing crops varies greatly between Member </a:t>
            </a:r>
            <a:r>
              <a:rPr lang="en-GB" sz="1600" dirty="0" smtClean="0">
                <a:sym typeface="Wingdings" pitchFamily="2" charset="2"/>
              </a:rPr>
              <a:t>States (soybean, alfalfa, </a:t>
            </a:r>
            <a:r>
              <a:rPr lang="en-GB" sz="1600" dirty="0" err="1" smtClean="0">
                <a:sym typeface="Wingdings" pitchFamily="2" charset="2"/>
              </a:rPr>
              <a:t>lupins</a:t>
            </a:r>
            <a:r>
              <a:rPr lang="en-GB" sz="1600" dirty="0" smtClean="0">
                <a:sym typeface="Wingdings" pitchFamily="2" charset="2"/>
              </a:rPr>
              <a:t>, broad beans, field peas, field beans)</a:t>
            </a:r>
          </a:p>
          <a:p>
            <a:pPr lvl="1"/>
            <a:r>
              <a:rPr lang="en-GB" sz="1600" dirty="0" smtClean="0">
                <a:sym typeface="Wingdings" pitchFamily="2" charset="2"/>
              </a:rPr>
              <a:t>At EU level: increase in areas of pulses (broad and field bean, field pea, </a:t>
            </a:r>
            <a:r>
              <a:rPr lang="en-GB" sz="1600" dirty="0" err="1" smtClean="0">
                <a:sym typeface="Wingdings" pitchFamily="2" charset="2"/>
              </a:rPr>
              <a:t>lupin</a:t>
            </a:r>
            <a:r>
              <a:rPr lang="en-GB" sz="1600" dirty="0" smtClean="0">
                <a:sym typeface="Wingdings" pitchFamily="2" charset="2"/>
              </a:rPr>
              <a:t>), soybean and leguminous fodder</a:t>
            </a:r>
          </a:p>
          <a:p>
            <a:pPr lvl="1"/>
            <a:r>
              <a:rPr lang="en-GB" sz="1600" dirty="0" smtClean="0"/>
              <a:t>Farmers </a:t>
            </a:r>
            <a:r>
              <a:rPr lang="en-GB" sz="1600" dirty="0"/>
              <a:t>may have started planting or increased the area </a:t>
            </a:r>
            <a:r>
              <a:rPr lang="en-GB" sz="1600" dirty="0" smtClean="0"/>
              <a:t>of </a:t>
            </a:r>
            <a:r>
              <a:rPr lang="en-GB" sz="1600" dirty="0"/>
              <a:t>N-fixing crops as a result of the EFA measure in </a:t>
            </a:r>
            <a:r>
              <a:rPr lang="en-GB" sz="1600" dirty="0" smtClean="0"/>
              <a:t> PL (</a:t>
            </a:r>
            <a:r>
              <a:rPr lang="en-GB" sz="1600" dirty="0" err="1" smtClean="0"/>
              <a:t>lupin</a:t>
            </a:r>
            <a:r>
              <a:rPr lang="en-GB" sz="1600" dirty="0" smtClean="0"/>
              <a:t>); in LV, UK-</a:t>
            </a:r>
            <a:r>
              <a:rPr lang="en-GB" sz="1600" dirty="0" err="1" smtClean="0"/>
              <a:t>En</a:t>
            </a:r>
            <a:r>
              <a:rPr lang="en-GB" sz="1600" dirty="0" smtClean="0"/>
              <a:t>, UK-</a:t>
            </a:r>
            <a:r>
              <a:rPr lang="en-GB" sz="1600" dirty="0" err="1" smtClean="0"/>
              <a:t>Sc</a:t>
            </a:r>
            <a:r>
              <a:rPr lang="en-GB" sz="1600" dirty="0" smtClean="0"/>
              <a:t>, </a:t>
            </a:r>
            <a:r>
              <a:rPr lang="en-GB" sz="1600" dirty="0"/>
              <a:t>and </a:t>
            </a:r>
            <a:r>
              <a:rPr lang="en-GB" sz="1600" dirty="0" smtClean="0"/>
              <a:t>IT (broad </a:t>
            </a:r>
            <a:r>
              <a:rPr lang="en-GB" sz="1600" dirty="0"/>
              <a:t>and field </a:t>
            </a:r>
            <a:r>
              <a:rPr lang="en-GB" sz="1600" dirty="0" smtClean="0"/>
              <a:t>beans); UK-</a:t>
            </a:r>
            <a:r>
              <a:rPr lang="en-GB" sz="1600" dirty="0" err="1" smtClean="0"/>
              <a:t>En</a:t>
            </a:r>
            <a:r>
              <a:rPr lang="en-GB" sz="1600" dirty="0" smtClean="0"/>
              <a:t>, UK-</a:t>
            </a:r>
            <a:r>
              <a:rPr lang="en-GB" sz="1600" dirty="0" err="1" smtClean="0"/>
              <a:t>Sc</a:t>
            </a:r>
            <a:r>
              <a:rPr lang="en-GB" sz="1600" dirty="0" smtClean="0"/>
              <a:t>, ES, FR, DE, CZ (field peas)</a:t>
            </a:r>
          </a:p>
          <a:p>
            <a:pPr lvl="1"/>
            <a:r>
              <a:rPr lang="en-GB" sz="1600" dirty="0" smtClean="0">
                <a:sym typeface="Wingdings" pitchFamily="2" charset="2"/>
              </a:rPr>
              <a:t>Other factors driving change: VCS, crop diversification, markets</a:t>
            </a:r>
          </a:p>
          <a:p>
            <a:pPr lvl="1"/>
            <a:endParaRPr lang="en-GB" sz="1800" dirty="0" smtClean="0"/>
          </a:p>
          <a:p>
            <a:pPr>
              <a:buNone/>
            </a:pPr>
            <a:endParaRPr lang="en-GB" dirty="0" smtClean="0">
              <a:sym typeface="Wingdings" panose="05000000000000000000" pitchFamily="2" charset="2"/>
            </a:endParaRPr>
          </a:p>
          <a:p>
            <a:endParaRPr lang="en-GB" sz="1800" dirty="0" smtClean="0">
              <a:sym typeface="Wingdings" panose="05000000000000000000" pitchFamily="2" charset="2"/>
            </a:endParaRPr>
          </a:p>
          <a:p>
            <a:endParaRPr lang="en-GB" sz="1800" dirty="0" smtClean="0">
              <a:sym typeface="Wingdings" panose="05000000000000000000" pitchFamily="2" charset="2"/>
            </a:endParaRPr>
          </a:p>
          <a:p>
            <a:endParaRPr lang="en-GB" sz="1800" dirty="0" smtClean="0">
              <a:sym typeface="Wingdings" panose="05000000000000000000" pitchFamily="2" charset="2"/>
            </a:endParaRPr>
          </a:p>
          <a:p>
            <a:pPr>
              <a:buNone/>
            </a:pPr>
            <a:endParaRPr lang="en-GB" sz="1800" dirty="0" smtClean="0">
              <a:sym typeface="Wingdings" panose="05000000000000000000" pitchFamily="2" charset="2"/>
            </a:endParaRPr>
          </a:p>
          <a:p>
            <a:endParaRPr lang="en-GB" sz="1800" dirty="0" smtClean="0">
              <a:sym typeface="Wingdings" panose="05000000000000000000" pitchFamily="2" charset="2"/>
            </a:endParaRPr>
          </a:p>
          <a:p>
            <a:endParaRPr lang="en-GB" sz="1800" dirty="0">
              <a:sym typeface="Wingdings" panose="05000000000000000000" pitchFamily="2" charset="2"/>
            </a:endParaRPr>
          </a:p>
        </p:txBody>
      </p:sp>
      <p:sp>
        <p:nvSpPr>
          <p:cNvPr id="4" name="Content Placeholder 3"/>
          <p:cNvSpPr>
            <a:spLocks noGrp="1"/>
          </p:cNvSpPr>
          <p:nvPr>
            <p:ph idx="10"/>
          </p:nvPr>
        </p:nvSpPr>
        <p:spPr>
          <a:xfrm>
            <a:off x="5566611" y="1039511"/>
            <a:ext cx="6737684" cy="4928151"/>
          </a:xfrm>
        </p:spPr>
        <p:txBody>
          <a:bodyPr/>
          <a:lstStyle/>
          <a:p>
            <a:pPr marL="285750" indent="-285750" defTabSz="914400">
              <a:defRPr/>
            </a:pPr>
            <a:r>
              <a:rPr lang="fr-FR" sz="2000" b="1" dirty="0" smtClean="0">
                <a:solidFill>
                  <a:schemeClr val="accent1">
                    <a:lumMod val="50000"/>
                  </a:schemeClr>
                </a:solidFill>
                <a:sym typeface="Wingdings" pitchFamily="2" charset="2"/>
              </a:rPr>
              <a:t>Catch and </a:t>
            </a:r>
            <a:r>
              <a:rPr lang="fr-FR" sz="2000" b="1" dirty="0" err="1" smtClean="0">
                <a:solidFill>
                  <a:schemeClr val="accent1">
                    <a:lumMod val="50000"/>
                  </a:schemeClr>
                </a:solidFill>
                <a:sym typeface="Wingdings" pitchFamily="2" charset="2"/>
              </a:rPr>
              <a:t>cover</a:t>
            </a:r>
            <a:r>
              <a:rPr lang="fr-FR" sz="2000" b="1" dirty="0" smtClean="0">
                <a:solidFill>
                  <a:schemeClr val="accent1">
                    <a:lumMod val="50000"/>
                  </a:schemeClr>
                </a:solidFill>
                <a:sym typeface="Wingdings" pitchFamily="2" charset="2"/>
              </a:rPr>
              <a:t> </a:t>
            </a:r>
            <a:r>
              <a:rPr lang="fr-FR" sz="2000" b="1" dirty="0" err="1" smtClean="0">
                <a:solidFill>
                  <a:schemeClr val="accent1">
                    <a:lumMod val="50000"/>
                  </a:schemeClr>
                </a:solidFill>
                <a:sym typeface="Wingdings" pitchFamily="2" charset="2"/>
              </a:rPr>
              <a:t>crops</a:t>
            </a:r>
            <a:r>
              <a:rPr lang="fr-FR" sz="2000" b="1" dirty="0" smtClean="0">
                <a:solidFill>
                  <a:schemeClr val="accent1">
                    <a:lumMod val="50000"/>
                  </a:schemeClr>
                </a:solidFill>
                <a:sym typeface="Wingdings" pitchFamily="2" charset="2"/>
              </a:rPr>
              <a:t>:</a:t>
            </a:r>
          </a:p>
          <a:p>
            <a:pPr lvl="1"/>
            <a:r>
              <a:rPr lang="en-GB" sz="1600" noProof="1"/>
              <a:t>No “before and after” data but catch crops declared for EFA higher than FSS 2010 levels in DK,HU, RO</a:t>
            </a:r>
          </a:p>
          <a:p>
            <a:pPr lvl="1"/>
            <a:r>
              <a:rPr lang="en-GB" sz="1600" noProof="1"/>
              <a:t>Management restrictions don’t appear to affect </a:t>
            </a:r>
            <a:r>
              <a:rPr lang="en-GB" sz="1600" noProof="1" smtClean="0"/>
              <a:t>uptake</a:t>
            </a:r>
            <a:endParaRPr lang="en-GB" sz="1600" noProof="1"/>
          </a:p>
          <a:p>
            <a:pPr lvl="1"/>
            <a:r>
              <a:rPr lang="en-GB" sz="1600" noProof="1"/>
              <a:t>Other factors: Other regulations such as Nitrate plans, GAEC and SMR1, or agronomic </a:t>
            </a:r>
            <a:r>
              <a:rPr lang="en-GB" sz="1600" noProof="1" smtClean="0"/>
              <a:t>factors</a:t>
            </a:r>
          </a:p>
          <a:p>
            <a:r>
              <a:rPr lang="en-GB" sz="2000" b="1" noProof="1" smtClean="0">
                <a:solidFill>
                  <a:schemeClr val="accent1">
                    <a:lumMod val="50000"/>
                  </a:schemeClr>
                </a:solidFill>
              </a:rPr>
              <a:t>Land lying fallow</a:t>
            </a:r>
          </a:p>
          <a:p>
            <a:pPr lvl="1"/>
            <a:r>
              <a:rPr lang="en-GB" sz="1600" noProof="1"/>
              <a:t>Stabilization of the negative trend at EU level</a:t>
            </a:r>
          </a:p>
          <a:p>
            <a:pPr lvl="1"/>
            <a:r>
              <a:rPr lang="en-GB" sz="1600" noProof="1"/>
              <a:t>The EFA measure may have had an impact in 5 MS (SL, HR, DK, SK, </a:t>
            </a:r>
            <a:r>
              <a:rPr lang="en-GB" sz="1600" noProof="1" smtClean="0"/>
              <a:t>LV)</a:t>
            </a:r>
            <a:endParaRPr lang="en-GB" sz="1600" noProof="1"/>
          </a:p>
          <a:p>
            <a:pPr lvl="1"/>
            <a:r>
              <a:rPr lang="en-GB" sz="1600" noProof="1"/>
              <a:t>Other </a:t>
            </a:r>
            <a:r>
              <a:rPr lang="en-GB" sz="1600" noProof="1" smtClean="0"/>
              <a:t>factors: </a:t>
            </a:r>
            <a:r>
              <a:rPr lang="en-GB" sz="1600" noProof="1"/>
              <a:t>crop diversification measure, </a:t>
            </a:r>
            <a:r>
              <a:rPr lang="en-GB" sz="1600" noProof="1" smtClean="0"/>
              <a:t>AECM </a:t>
            </a:r>
          </a:p>
          <a:p>
            <a:pPr lvl="1"/>
            <a:r>
              <a:rPr lang="en-GB" sz="1600" noProof="1" smtClean="0"/>
              <a:t>In </a:t>
            </a:r>
            <a:r>
              <a:rPr lang="en-GB" sz="1600" noProof="1"/>
              <a:t>2015, </a:t>
            </a:r>
            <a:r>
              <a:rPr lang="en-GB" sz="1600" b="1" noProof="1"/>
              <a:t>30.5% </a:t>
            </a:r>
            <a:r>
              <a:rPr lang="en-GB" sz="1600" noProof="1"/>
              <a:t>of EU fallow area </a:t>
            </a:r>
            <a:r>
              <a:rPr lang="en-GB" sz="1600" noProof="1" smtClean="0"/>
              <a:t>was declared </a:t>
            </a:r>
            <a:r>
              <a:rPr lang="en-GB" sz="1600" noProof="1"/>
              <a:t>as EFA </a:t>
            </a:r>
          </a:p>
          <a:p>
            <a:r>
              <a:rPr lang="en-GB" sz="2000" b="1" noProof="1" smtClean="0">
                <a:solidFill>
                  <a:schemeClr val="accent1">
                    <a:lumMod val="50000"/>
                  </a:schemeClr>
                </a:solidFill>
              </a:rPr>
              <a:t>Other </a:t>
            </a:r>
            <a:r>
              <a:rPr lang="en-GB" sz="2000" b="1" noProof="1">
                <a:solidFill>
                  <a:schemeClr val="accent1">
                    <a:lumMod val="50000"/>
                  </a:schemeClr>
                </a:solidFill>
              </a:rPr>
              <a:t>EFA </a:t>
            </a:r>
            <a:r>
              <a:rPr lang="en-GB" sz="2000" b="1" noProof="1" smtClean="0">
                <a:solidFill>
                  <a:schemeClr val="accent1">
                    <a:lumMod val="50000"/>
                  </a:schemeClr>
                </a:solidFill>
              </a:rPr>
              <a:t>types </a:t>
            </a:r>
            <a:r>
              <a:rPr lang="en-GB" sz="2000" noProof="1" smtClean="0">
                <a:solidFill>
                  <a:schemeClr val="accent1">
                    <a:lumMod val="50000"/>
                  </a:schemeClr>
                </a:solidFill>
              </a:rPr>
              <a:t>(very low uptake)</a:t>
            </a:r>
            <a:r>
              <a:rPr lang="en-GB" sz="2000" b="1" noProof="1" smtClean="0">
                <a:solidFill>
                  <a:schemeClr val="accent1">
                    <a:lumMod val="50000"/>
                  </a:schemeClr>
                </a:solidFill>
              </a:rPr>
              <a:t>: </a:t>
            </a:r>
            <a:endParaRPr lang="en-GB" sz="2000" b="1" noProof="1">
              <a:solidFill>
                <a:schemeClr val="accent1">
                  <a:lumMod val="50000"/>
                </a:schemeClr>
              </a:solidFill>
            </a:endParaRPr>
          </a:p>
          <a:p>
            <a:pPr lvl="1"/>
            <a:r>
              <a:rPr lang="en-GB" sz="1600" noProof="1"/>
              <a:t>Most </a:t>
            </a:r>
            <a:r>
              <a:rPr lang="en-GB" sz="1600" b="1" noProof="1"/>
              <a:t>landscape </a:t>
            </a:r>
            <a:r>
              <a:rPr lang="en-GB" sz="1600" b="1" noProof="1" smtClean="0"/>
              <a:t>features and buffer strips </a:t>
            </a:r>
            <a:r>
              <a:rPr lang="en-GB" sz="1600" noProof="1"/>
              <a:t>declared as EFA were already protected under other legislation </a:t>
            </a:r>
            <a:r>
              <a:rPr lang="en-GB" sz="1600" noProof="1">
                <a:sym typeface="Wingdings" pitchFamily="2" charset="2"/>
              </a:rPr>
              <a:t> </a:t>
            </a:r>
            <a:r>
              <a:rPr lang="en-GB" sz="1600" b="1" noProof="1">
                <a:sym typeface="Wingdings" pitchFamily="2" charset="2"/>
              </a:rPr>
              <a:t>the additionality of the EFA measure is overall low</a:t>
            </a:r>
            <a:r>
              <a:rPr lang="en-GB" sz="1600" noProof="1">
                <a:sym typeface="Wingdings" pitchFamily="2" charset="2"/>
              </a:rPr>
              <a:t>. </a:t>
            </a:r>
          </a:p>
        </p:txBody>
      </p:sp>
    </p:spTree>
    <p:extLst>
      <p:ext uri="{BB962C8B-B14F-4D97-AF65-F5344CB8AC3E}">
        <p14:creationId xmlns:p14="http://schemas.microsoft.com/office/powerpoint/2010/main" val="18592837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5" y="274644"/>
            <a:ext cx="10972799" cy="863908"/>
          </a:xfrm>
        </p:spPr>
        <p:txBody>
          <a:bodyPr/>
          <a:lstStyle/>
          <a:p>
            <a:r>
              <a:rPr lang="en-GB" dirty="0"/>
              <a:t>Influence of the greening measures on </a:t>
            </a:r>
            <a:r>
              <a:rPr lang="en-GB" dirty="0" smtClean="0"/>
              <a:t>production areas</a:t>
            </a:r>
            <a:endParaRPr lang="fr-FR" dirty="0"/>
          </a:p>
        </p:txBody>
      </p:sp>
      <p:sp>
        <p:nvSpPr>
          <p:cNvPr id="3" name="Espace réservé du contenu 2"/>
          <p:cNvSpPr>
            <a:spLocks noGrp="1"/>
          </p:cNvSpPr>
          <p:nvPr>
            <p:ph idx="1"/>
          </p:nvPr>
        </p:nvSpPr>
        <p:spPr>
          <a:xfrm>
            <a:off x="529389" y="1419372"/>
            <a:ext cx="5473846" cy="3842439"/>
          </a:xfrm>
        </p:spPr>
        <p:txBody>
          <a:bodyPr/>
          <a:lstStyle/>
          <a:p>
            <a:r>
              <a:rPr lang="en-GB" sz="2000" dirty="0">
                <a:sym typeface="Wingdings" panose="05000000000000000000" pitchFamily="2" charset="2"/>
              </a:rPr>
              <a:t>No significant impact of EFA measure on area available for crop production at EU level</a:t>
            </a:r>
          </a:p>
          <a:p>
            <a:r>
              <a:rPr lang="en-GB" sz="2000" dirty="0">
                <a:sym typeface="Wingdings" panose="05000000000000000000" pitchFamily="2" charset="2"/>
              </a:rPr>
              <a:t>Variable impact </a:t>
            </a:r>
            <a:r>
              <a:rPr lang="en-GB" sz="2000" dirty="0" smtClean="0">
                <a:sym typeface="Wingdings" panose="05000000000000000000" pitchFamily="2" charset="2"/>
              </a:rPr>
              <a:t>on area of specific crops:</a:t>
            </a:r>
            <a:endParaRPr lang="en-GB" sz="2000" dirty="0">
              <a:sym typeface="Wingdings" panose="05000000000000000000" pitchFamily="2" charset="2"/>
            </a:endParaRPr>
          </a:p>
          <a:p>
            <a:pPr lvl="1"/>
            <a:r>
              <a:rPr lang="en-GB" sz="1600" dirty="0">
                <a:sym typeface="Wingdings" panose="05000000000000000000" pitchFamily="2" charset="2"/>
              </a:rPr>
              <a:t>Overall low negative impact on soft wheat and barley but not significant on maize and durum wheat</a:t>
            </a:r>
          </a:p>
          <a:p>
            <a:pPr lvl="1"/>
            <a:r>
              <a:rPr lang="en-GB" sz="1600" dirty="0">
                <a:sym typeface="Wingdings" panose="05000000000000000000" pitchFamily="2" charset="2"/>
              </a:rPr>
              <a:t>Small positive impact on oilseeds (but soybean mainly driven by market and VCS)</a:t>
            </a:r>
          </a:p>
          <a:p>
            <a:pPr lvl="1"/>
            <a:r>
              <a:rPr lang="en-GB" sz="1600" dirty="0">
                <a:sym typeface="Wingdings" panose="05000000000000000000" pitchFamily="2" charset="2"/>
              </a:rPr>
              <a:t>Significant positive impact of EFA and CD on dry pulses and </a:t>
            </a:r>
            <a:r>
              <a:rPr lang="en-GB" sz="1600" dirty="0" smtClean="0">
                <a:sym typeface="Wingdings" panose="05000000000000000000" pitchFamily="2" charset="2"/>
              </a:rPr>
              <a:t>leguminous crops</a:t>
            </a:r>
            <a:endParaRPr lang="en-GB" sz="1600" dirty="0">
              <a:sym typeface="Wingdings" panose="05000000000000000000" pitchFamily="2" charset="2"/>
            </a:endParaRPr>
          </a:p>
          <a:p>
            <a:pPr lvl="1"/>
            <a:r>
              <a:rPr lang="en-GB" sz="1600" dirty="0" smtClean="0">
                <a:sym typeface="Wingdings" panose="05000000000000000000" pitchFamily="2" charset="2"/>
              </a:rPr>
              <a:t>Significant </a:t>
            </a:r>
            <a:r>
              <a:rPr lang="en-GB" sz="1600" dirty="0">
                <a:sym typeface="Wingdings" panose="05000000000000000000" pitchFamily="2" charset="2"/>
              </a:rPr>
              <a:t>effects in Spain</a:t>
            </a:r>
          </a:p>
          <a:p>
            <a:r>
              <a:rPr lang="en-US" sz="2000" dirty="0">
                <a:sym typeface="Wingdings" panose="05000000000000000000" pitchFamily="2" charset="2"/>
              </a:rPr>
              <a:t>No significant effect on cereals and oilseeds </a:t>
            </a:r>
            <a:r>
              <a:rPr lang="en-US" sz="2000" dirty="0" smtClean="0">
                <a:sym typeface="Wingdings" panose="05000000000000000000" pitchFamily="2" charset="2"/>
              </a:rPr>
              <a:t>prices - </a:t>
            </a:r>
            <a:r>
              <a:rPr lang="en-US" sz="2000" dirty="0">
                <a:sym typeface="Wingdings" panose="05000000000000000000" pitchFamily="2" charset="2"/>
              </a:rPr>
              <a:t>mainly driven by the market</a:t>
            </a:r>
            <a:endParaRPr lang="en-GB" sz="2000" dirty="0">
              <a:sym typeface="Wingdings" panose="05000000000000000000" pitchFamily="2" charset="2"/>
            </a:endParaRPr>
          </a:p>
          <a:p>
            <a:endParaRPr lang="en-GB" sz="1000" dirty="0">
              <a:sym typeface="Wingdings" panose="05000000000000000000" pitchFamily="2" charset="2"/>
            </a:endParaRPr>
          </a:p>
          <a:p>
            <a:endParaRPr lang="en-GB" dirty="0">
              <a:sym typeface="Wingdings" panose="05000000000000000000" pitchFamily="2" charset="2"/>
            </a:endParaRPr>
          </a:p>
        </p:txBody>
      </p:sp>
      <p:graphicFrame>
        <p:nvGraphicFramePr>
          <p:cNvPr id="4" name="Tableau 3"/>
          <p:cNvGraphicFramePr>
            <a:graphicFrameLocks noGrp="1"/>
          </p:cNvGraphicFramePr>
          <p:nvPr>
            <p:extLst/>
          </p:nvPr>
        </p:nvGraphicFramePr>
        <p:xfrm>
          <a:off x="6069495" y="1138551"/>
          <a:ext cx="5764695" cy="3380439"/>
        </p:xfrm>
        <a:graphic>
          <a:graphicData uri="http://schemas.openxmlformats.org/drawingml/2006/table">
            <a:tbl>
              <a:tblPr firstRow="1" bandRow="1">
                <a:tableStyleId>{5C22544A-7EE6-4342-B048-85BDC9FD1C3A}</a:tableStyleId>
              </a:tblPr>
              <a:tblGrid>
                <a:gridCol w="1253757">
                  <a:extLst>
                    <a:ext uri="{9D8B030D-6E8A-4147-A177-3AD203B41FA5}">
                      <a16:colId xmlns="" xmlns:a16="http://schemas.microsoft.com/office/drawing/2014/main" val="20000"/>
                    </a:ext>
                  </a:extLst>
                </a:gridCol>
                <a:gridCol w="1801391">
                  <a:extLst>
                    <a:ext uri="{9D8B030D-6E8A-4147-A177-3AD203B41FA5}">
                      <a16:colId xmlns="" xmlns:a16="http://schemas.microsoft.com/office/drawing/2014/main" val="20001"/>
                    </a:ext>
                  </a:extLst>
                </a:gridCol>
                <a:gridCol w="1291566">
                  <a:extLst>
                    <a:ext uri="{9D8B030D-6E8A-4147-A177-3AD203B41FA5}">
                      <a16:colId xmlns="" xmlns:a16="http://schemas.microsoft.com/office/drawing/2014/main" val="20002"/>
                    </a:ext>
                  </a:extLst>
                </a:gridCol>
                <a:gridCol w="1417981">
                  <a:extLst>
                    <a:ext uri="{9D8B030D-6E8A-4147-A177-3AD203B41FA5}">
                      <a16:colId xmlns="" xmlns:a16="http://schemas.microsoft.com/office/drawing/2014/main" val="20003"/>
                    </a:ext>
                  </a:extLst>
                </a:gridCol>
              </a:tblGrid>
              <a:tr h="128176">
                <a:tc>
                  <a:txBody>
                    <a:bodyPr/>
                    <a:lstStyle/>
                    <a:p>
                      <a:r>
                        <a:rPr lang="en-US" sz="1300" noProof="0" dirty="0"/>
                        <a:t>Crops</a:t>
                      </a:r>
                    </a:p>
                  </a:txBody>
                  <a:tcPr anchor="ctr"/>
                </a:tc>
                <a:tc>
                  <a:txBody>
                    <a:bodyPr/>
                    <a:lstStyle/>
                    <a:p>
                      <a:r>
                        <a:rPr lang="en-US" sz="1300" noProof="0" dirty="0"/>
                        <a:t>Positive impact</a:t>
                      </a:r>
                    </a:p>
                  </a:txBody>
                  <a:tcPr anchor="ctr"/>
                </a:tc>
                <a:tc>
                  <a:txBody>
                    <a:bodyPr/>
                    <a:lstStyle/>
                    <a:p>
                      <a:r>
                        <a:rPr lang="en-US" sz="1300" noProof="0" dirty="0"/>
                        <a:t>Negative impact</a:t>
                      </a:r>
                    </a:p>
                  </a:txBody>
                  <a:tcPr anchor="ctr"/>
                </a:tc>
                <a:tc>
                  <a:txBody>
                    <a:bodyPr/>
                    <a:lstStyle/>
                    <a:p>
                      <a:r>
                        <a:rPr lang="en-US" sz="1300" noProof="0" dirty="0"/>
                        <a:t>% area</a:t>
                      </a:r>
                      <a:r>
                        <a:rPr lang="en-US" sz="1300" baseline="0" noProof="0" dirty="0"/>
                        <a:t> impacted </a:t>
                      </a:r>
                    </a:p>
                    <a:p>
                      <a:r>
                        <a:rPr lang="en-US" sz="1300" baseline="0" noProof="0" dirty="0"/>
                        <a:t>(10 CS MS)**</a:t>
                      </a:r>
                      <a:endParaRPr lang="en-US" sz="1300" noProof="0" dirty="0"/>
                    </a:p>
                  </a:txBody>
                  <a:tcPr anchor="ctr"/>
                </a:tc>
                <a:extLst>
                  <a:ext uri="{0D108BD9-81ED-4DB2-BD59-A6C34878D82A}">
                    <a16:rowId xmlns="" xmlns:a16="http://schemas.microsoft.com/office/drawing/2014/main" val="10000"/>
                  </a:ext>
                </a:extLst>
              </a:tr>
              <a:tr h="148992">
                <a:tc>
                  <a:txBody>
                    <a:bodyPr/>
                    <a:lstStyle/>
                    <a:p>
                      <a:r>
                        <a:rPr lang="en-US" sz="1300" noProof="0" dirty="0"/>
                        <a:t>Soft wheat</a:t>
                      </a:r>
                    </a:p>
                  </a:txBody>
                  <a:tcPr anchor="ctr"/>
                </a:tc>
                <a:tc>
                  <a:txBody>
                    <a:bodyPr/>
                    <a:lstStyle/>
                    <a:p>
                      <a:endParaRPr lang="en-US" sz="1300" noProof="0" dirty="0"/>
                    </a:p>
                  </a:txBody>
                  <a:tcPr anchor="ctr"/>
                </a:tc>
                <a:tc>
                  <a:txBody>
                    <a:bodyPr/>
                    <a:lstStyle/>
                    <a:p>
                      <a:r>
                        <a:rPr lang="en-US" sz="1300" noProof="0" dirty="0"/>
                        <a:t>FR, DE, PL, RO, UK, </a:t>
                      </a:r>
                      <a:r>
                        <a:rPr lang="en-US" sz="1300" b="1" noProof="0" dirty="0"/>
                        <a:t>ES*</a:t>
                      </a:r>
                      <a:r>
                        <a:rPr lang="en-US" sz="1300" noProof="0" dirty="0"/>
                        <a:t>, CZ</a:t>
                      </a:r>
                    </a:p>
                  </a:txBody>
                  <a:tcPr anchor="ctr"/>
                </a:tc>
                <a:tc>
                  <a:txBody>
                    <a:bodyPr/>
                    <a:lstStyle/>
                    <a:p>
                      <a:pPr algn="ctr">
                        <a:spcAft>
                          <a:spcPts val="0"/>
                        </a:spcAft>
                      </a:pPr>
                      <a:r>
                        <a:rPr lang="fr-FR" sz="1300" b="1" dirty="0">
                          <a:solidFill>
                            <a:srgbClr val="000000"/>
                          </a:solidFill>
                          <a:effectLst/>
                          <a:latin typeface="Calibri"/>
                          <a:ea typeface="Calibri"/>
                          <a:cs typeface="Times New Roman"/>
                        </a:rPr>
                        <a:t>-1.1</a:t>
                      </a:r>
                      <a:endParaRPr lang="fr-FR" sz="1300" b="1"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1"/>
                  </a:ext>
                </a:extLst>
              </a:tr>
              <a:tr h="132224">
                <a:tc>
                  <a:txBody>
                    <a:bodyPr/>
                    <a:lstStyle/>
                    <a:p>
                      <a:r>
                        <a:rPr lang="en-US" sz="1300" noProof="0" dirty="0"/>
                        <a:t>Barley</a:t>
                      </a:r>
                    </a:p>
                  </a:txBody>
                  <a:tcPr anchor="ctr"/>
                </a:tc>
                <a:tc>
                  <a:txBody>
                    <a:bodyPr/>
                    <a:lstStyle/>
                    <a:p>
                      <a:r>
                        <a:rPr lang="en-US" sz="1300" noProof="0" dirty="0"/>
                        <a:t>FR, DE,</a:t>
                      </a:r>
                      <a:r>
                        <a:rPr lang="en-US" sz="1300" baseline="0" noProof="0" dirty="0"/>
                        <a:t> RO, CZ</a:t>
                      </a:r>
                      <a:endParaRPr lang="en-US" sz="1300" noProof="0" dirty="0"/>
                    </a:p>
                  </a:txBody>
                  <a:tcPr anchor="ctr"/>
                </a:tc>
                <a:tc>
                  <a:txBody>
                    <a:bodyPr/>
                    <a:lstStyle/>
                    <a:p>
                      <a:r>
                        <a:rPr lang="en-US" sz="1300" b="1" noProof="0" dirty="0"/>
                        <a:t>ES*</a:t>
                      </a:r>
                      <a:r>
                        <a:rPr lang="en-US" sz="1300" noProof="0" dirty="0"/>
                        <a:t>, UK, </a:t>
                      </a:r>
                      <a:r>
                        <a:rPr lang="en-US" sz="1300" b="1" noProof="0" dirty="0"/>
                        <a:t>PL*</a:t>
                      </a:r>
                    </a:p>
                  </a:txBody>
                  <a:tcPr anchor="ctr"/>
                </a:tc>
                <a:tc>
                  <a:txBody>
                    <a:bodyPr/>
                    <a:lstStyle/>
                    <a:p>
                      <a:pPr algn="ctr">
                        <a:spcAft>
                          <a:spcPts val="0"/>
                        </a:spcAft>
                      </a:pPr>
                      <a:r>
                        <a:rPr lang="fr-FR" sz="1300" dirty="0">
                          <a:solidFill>
                            <a:srgbClr val="000000"/>
                          </a:solidFill>
                          <a:effectLst/>
                          <a:latin typeface="Calibri"/>
                          <a:ea typeface="Calibri"/>
                          <a:cs typeface="Times New Roman"/>
                        </a:rPr>
                        <a:t>-0.8</a:t>
                      </a:r>
                      <a:endParaRPr lang="fr-FR" sz="1300"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2"/>
                  </a:ext>
                </a:extLst>
              </a:tr>
              <a:tr h="0">
                <a:tc>
                  <a:txBody>
                    <a:bodyPr/>
                    <a:lstStyle/>
                    <a:p>
                      <a:r>
                        <a:rPr lang="en-US" sz="1300" noProof="0" dirty="0"/>
                        <a:t>Maize</a:t>
                      </a:r>
                    </a:p>
                  </a:txBody>
                  <a:tcPr anchor="ctr"/>
                </a:tc>
                <a:tc>
                  <a:txBody>
                    <a:bodyPr/>
                    <a:lstStyle/>
                    <a:p>
                      <a:r>
                        <a:rPr lang="en-US" sz="1300" noProof="0" dirty="0"/>
                        <a:t>RO, PL, CZ</a:t>
                      </a:r>
                    </a:p>
                  </a:txBody>
                  <a:tcPr anchor="ctr"/>
                </a:tc>
                <a:tc>
                  <a:txBody>
                    <a:bodyPr/>
                    <a:lstStyle/>
                    <a:p>
                      <a:r>
                        <a:rPr lang="en-US" sz="1300" noProof="0" dirty="0"/>
                        <a:t>FR,</a:t>
                      </a:r>
                      <a:r>
                        <a:rPr lang="en-US" sz="1300" baseline="0" noProof="0" dirty="0"/>
                        <a:t> DE, ES</a:t>
                      </a:r>
                      <a:endParaRPr lang="en-US" sz="1300" noProof="0" dirty="0"/>
                    </a:p>
                  </a:txBody>
                  <a:tcPr anchor="ctr"/>
                </a:tc>
                <a:tc>
                  <a:txBody>
                    <a:bodyPr/>
                    <a:lstStyle/>
                    <a:p>
                      <a:pPr algn="ctr">
                        <a:spcAft>
                          <a:spcPts val="0"/>
                        </a:spcAft>
                      </a:pPr>
                      <a:r>
                        <a:rPr lang="fr-FR" sz="1300" dirty="0">
                          <a:solidFill>
                            <a:srgbClr val="000000"/>
                          </a:solidFill>
                          <a:effectLst/>
                          <a:latin typeface="Calibri"/>
                          <a:ea typeface="Calibri"/>
                          <a:cs typeface="Times New Roman"/>
                        </a:rPr>
                        <a:t>-0.7</a:t>
                      </a:r>
                      <a:endParaRPr lang="fr-FR" sz="1300"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3"/>
                  </a:ext>
                </a:extLst>
              </a:tr>
              <a:tr h="0">
                <a:tc>
                  <a:txBody>
                    <a:bodyPr/>
                    <a:lstStyle/>
                    <a:p>
                      <a:r>
                        <a:rPr lang="en-US" sz="1300" noProof="0" dirty="0"/>
                        <a:t>Durum wheat</a:t>
                      </a:r>
                    </a:p>
                  </a:txBody>
                  <a:tcPr anchor="ctr"/>
                </a:tc>
                <a:tc>
                  <a:txBody>
                    <a:bodyPr/>
                    <a:lstStyle/>
                    <a:p>
                      <a:r>
                        <a:rPr lang="en-US" sz="1300" noProof="0" dirty="0"/>
                        <a:t>FR</a:t>
                      </a:r>
                    </a:p>
                  </a:txBody>
                  <a:tcPr anchor="ctr"/>
                </a:tc>
                <a:tc>
                  <a:txBody>
                    <a:bodyPr/>
                    <a:lstStyle/>
                    <a:p>
                      <a:r>
                        <a:rPr lang="en-US" sz="1300" noProof="0" dirty="0"/>
                        <a:t>ES</a:t>
                      </a:r>
                    </a:p>
                  </a:txBody>
                  <a:tcPr anchor="ctr"/>
                </a:tc>
                <a:tc>
                  <a:txBody>
                    <a:bodyPr/>
                    <a:lstStyle/>
                    <a:p>
                      <a:pPr algn="ctr">
                        <a:spcAft>
                          <a:spcPts val="0"/>
                        </a:spcAft>
                      </a:pPr>
                      <a:r>
                        <a:rPr lang="fr-FR" sz="1300" dirty="0">
                          <a:solidFill>
                            <a:srgbClr val="000000"/>
                          </a:solidFill>
                          <a:effectLst/>
                          <a:latin typeface="Calibri"/>
                          <a:ea typeface="Calibri"/>
                          <a:cs typeface="Times New Roman"/>
                        </a:rPr>
                        <a:t>0.0</a:t>
                      </a:r>
                      <a:endParaRPr lang="fr-FR" sz="1300"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4"/>
                  </a:ext>
                </a:extLst>
              </a:tr>
              <a:tr h="0">
                <a:tc>
                  <a:txBody>
                    <a:bodyPr/>
                    <a:lstStyle/>
                    <a:p>
                      <a:r>
                        <a:rPr lang="en-US" sz="1300" noProof="0" dirty="0"/>
                        <a:t>Rapeseed</a:t>
                      </a:r>
                      <a:r>
                        <a:rPr lang="en-US" sz="1300" baseline="0" noProof="0" dirty="0"/>
                        <a:t> </a:t>
                      </a:r>
                      <a:endParaRPr lang="en-US" sz="1300" noProof="0" dirty="0"/>
                    </a:p>
                  </a:txBody>
                  <a:tcPr anchor="ctr"/>
                </a:tc>
                <a:tc>
                  <a:txBody>
                    <a:bodyPr/>
                    <a:lstStyle/>
                    <a:p>
                      <a:r>
                        <a:rPr lang="en-US" sz="1300" noProof="0" dirty="0"/>
                        <a:t>FR, DE, PL, UK, </a:t>
                      </a:r>
                      <a:r>
                        <a:rPr lang="en-US" sz="1300" b="1" noProof="0" dirty="0"/>
                        <a:t>RO*</a:t>
                      </a:r>
                      <a:r>
                        <a:rPr lang="en-US" sz="1300" noProof="0" dirty="0"/>
                        <a:t>, CZ</a:t>
                      </a:r>
                    </a:p>
                  </a:txBody>
                  <a:tcPr anchor="ctr"/>
                </a:tc>
                <a:tc>
                  <a:txBody>
                    <a:bodyPr/>
                    <a:lstStyle/>
                    <a:p>
                      <a:endParaRPr lang="en-US" sz="1300" noProof="0" dirty="0"/>
                    </a:p>
                  </a:txBody>
                  <a:tcPr anchor="ctr"/>
                </a:tc>
                <a:tc>
                  <a:txBody>
                    <a:bodyPr/>
                    <a:lstStyle/>
                    <a:p>
                      <a:pPr algn="ctr">
                        <a:spcAft>
                          <a:spcPts val="0"/>
                        </a:spcAft>
                      </a:pPr>
                      <a:r>
                        <a:rPr lang="fr-FR" sz="1300" dirty="0">
                          <a:solidFill>
                            <a:srgbClr val="000000"/>
                          </a:solidFill>
                          <a:effectLst/>
                          <a:latin typeface="Calibri"/>
                          <a:ea typeface="Calibri"/>
                          <a:cs typeface="Times New Roman"/>
                        </a:rPr>
                        <a:t>0.3</a:t>
                      </a:r>
                      <a:endParaRPr lang="fr-FR" sz="1300"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5"/>
                  </a:ext>
                </a:extLst>
              </a:tr>
              <a:tr h="137160">
                <a:tc>
                  <a:txBody>
                    <a:bodyPr/>
                    <a:lstStyle/>
                    <a:p>
                      <a:r>
                        <a:rPr lang="en-US" sz="1300" noProof="0" dirty="0"/>
                        <a:t>Sunflower</a:t>
                      </a:r>
                    </a:p>
                  </a:txBody>
                  <a:tcPr anchor="ctr"/>
                </a:tc>
                <a:tc>
                  <a:txBody>
                    <a:bodyPr/>
                    <a:lstStyle/>
                    <a:p>
                      <a:r>
                        <a:rPr lang="en-US" sz="1300" b="1" noProof="0" dirty="0"/>
                        <a:t>RO*</a:t>
                      </a:r>
                      <a:r>
                        <a:rPr lang="en-US" sz="1300" noProof="0" dirty="0"/>
                        <a:t>, ES, FR </a:t>
                      </a:r>
                    </a:p>
                  </a:txBody>
                  <a:tcPr anchor="ctr"/>
                </a:tc>
                <a:tc>
                  <a:txBody>
                    <a:bodyPr/>
                    <a:lstStyle/>
                    <a:p>
                      <a:endParaRPr lang="en-US" sz="1300" noProof="0" dirty="0"/>
                    </a:p>
                  </a:txBody>
                  <a:tcPr anchor="ctr"/>
                </a:tc>
                <a:tc>
                  <a:txBody>
                    <a:bodyPr/>
                    <a:lstStyle/>
                    <a:p>
                      <a:pPr algn="ctr">
                        <a:spcAft>
                          <a:spcPts val="0"/>
                        </a:spcAft>
                      </a:pPr>
                      <a:r>
                        <a:rPr lang="fr-FR" sz="1300" dirty="0">
                          <a:solidFill>
                            <a:srgbClr val="000000"/>
                          </a:solidFill>
                          <a:effectLst/>
                          <a:latin typeface="Calibri"/>
                          <a:ea typeface="Calibri"/>
                          <a:cs typeface="Times New Roman"/>
                        </a:rPr>
                        <a:t>0.7</a:t>
                      </a:r>
                      <a:endParaRPr lang="fr-FR" sz="1300"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6"/>
                  </a:ext>
                </a:extLst>
              </a:tr>
              <a:tr h="120392">
                <a:tc>
                  <a:txBody>
                    <a:bodyPr/>
                    <a:lstStyle/>
                    <a:p>
                      <a:r>
                        <a:rPr lang="en-US" sz="1300" noProof="0" dirty="0"/>
                        <a:t>Soybean</a:t>
                      </a:r>
                    </a:p>
                  </a:txBody>
                  <a:tcPr anchor="ctr"/>
                </a:tc>
                <a:tc>
                  <a:txBody>
                    <a:bodyPr/>
                    <a:lstStyle/>
                    <a:p>
                      <a:r>
                        <a:rPr lang="en-US" sz="1300" b="0" noProof="0" dirty="0"/>
                        <a:t>RO, FR, </a:t>
                      </a:r>
                      <a:r>
                        <a:rPr lang="en-US" sz="1300" noProof="0" dirty="0"/>
                        <a:t>AT, CZ</a:t>
                      </a:r>
                    </a:p>
                  </a:txBody>
                  <a:tcPr anchor="ctr"/>
                </a:tc>
                <a:tc>
                  <a:txBody>
                    <a:bodyPr/>
                    <a:lstStyle/>
                    <a:p>
                      <a:endParaRPr lang="en-US" sz="1300" noProof="0" dirty="0"/>
                    </a:p>
                  </a:txBody>
                  <a:tcPr anchor="ctr"/>
                </a:tc>
                <a:tc>
                  <a:txBody>
                    <a:bodyPr/>
                    <a:lstStyle/>
                    <a:p>
                      <a:pPr algn="ctr">
                        <a:spcAft>
                          <a:spcPts val="0"/>
                        </a:spcAft>
                      </a:pPr>
                      <a:r>
                        <a:rPr lang="fr-FR" sz="1300" b="1" dirty="0">
                          <a:solidFill>
                            <a:srgbClr val="000000"/>
                          </a:solidFill>
                          <a:effectLst/>
                          <a:latin typeface="Calibri"/>
                          <a:ea typeface="Calibri"/>
                          <a:cs typeface="Times New Roman"/>
                        </a:rPr>
                        <a:t>2.0</a:t>
                      </a:r>
                      <a:endParaRPr lang="fr-FR" sz="1300" b="1"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7"/>
                  </a:ext>
                </a:extLst>
              </a:tr>
              <a:tr h="120392">
                <a:tc>
                  <a:txBody>
                    <a:bodyPr/>
                    <a:lstStyle/>
                    <a:p>
                      <a:r>
                        <a:rPr lang="en-US" sz="1300" noProof="0" dirty="0"/>
                        <a:t>Leguminous</a:t>
                      </a:r>
                    </a:p>
                  </a:txBody>
                  <a:tcPr anchor="ctr"/>
                </a:tc>
                <a:tc>
                  <a:txBody>
                    <a:bodyPr/>
                    <a:lstStyle/>
                    <a:p>
                      <a:r>
                        <a:rPr lang="en-US" sz="1300" noProof="0" dirty="0"/>
                        <a:t>RO, </a:t>
                      </a:r>
                      <a:r>
                        <a:rPr lang="en-US" sz="1300" b="1" noProof="0" dirty="0"/>
                        <a:t>ES*</a:t>
                      </a:r>
                      <a:r>
                        <a:rPr lang="en-US" sz="1300" noProof="0" dirty="0"/>
                        <a:t>, </a:t>
                      </a:r>
                      <a:r>
                        <a:rPr lang="en-US" sz="1300" b="1" noProof="0" dirty="0"/>
                        <a:t>DE*</a:t>
                      </a:r>
                      <a:r>
                        <a:rPr lang="en-US" sz="1300" noProof="0" dirty="0"/>
                        <a:t>, NL, FR</a:t>
                      </a:r>
                    </a:p>
                  </a:txBody>
                  <a:tcPr anchor="ctr"/>
                </a:tc>
                <a:tc>
                  <a:txBody>
                    <a:bodyPr/>
                    <a:lstStyle/>
                    <a:p>
                      <a:r>
                        <a:rPr lang="en-US" sz="1300" noProof="0" dirty="0"/>
                        <a:t>PL, CZ</a:t>
                      </a:r>
                    </a:p>
                  </a:txBody>
                  <a:tcPr anchor="ctr"/>
                </a:tc>
                <a:tc>
                  <a:txBody>
                    <a:bodyPr/>
                    <a:lstStyle/>
                    <a:p>
                      <a:pPr algn="ctr">
                        <a:spcAft>
                          <a:spcPts val="0"/>
                        </a:spcAft>
                      </a:pPr>
                      <a:r>
                        <a:rPr lang="fr-FR" sz="1300" b="1" dirty="0">
                          <a:solidFill>
                            <a:srgbClr val="000000"/>
                          </a:solidFill>
                          <a:effectLst/>
                          <a:latin typeface="Calibri"/>
                          <a:ea typeface="Calibri"/>
                          <a:cs typeface="Times New Roman"/>
                        </a:rPr>
                        <a:t>16.2</a:t>
                      </a:r>
                      <a:endParaRPr lang="fr-FR" sz="1300" b="1"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8"/>
                  </a:ext>
                </a:extLst>
              </a:tr>
              <a:tr h="378159">
                <a:tc>
                  <a:txBody>
                    <a:bodyPr/>
                    <a:lstStyle/>
                    <a:p>
                      <a:r>
                        <a:rPr lang="en-US" sz="1300" noProof="0" dirty="0"/>
                        <a:t>Dry pulses</a:t>
                      </a:r>
                    </a:p>
                  </a:txBody>
                  <a:tcPr anchor="ctr"/>
                </a:tc>
                <a:tc>
                  <a:txBody>
                    <a:bodyPr/>
                    <a:lstStyle/>
                    <a:p>
                      <a:r>
                        <a:rPr lang="en-US" sz="1300" b="1" noProof="0" dirty="0"/>
                        <a:t>ES*</a:t>
                      </a:r>
                      <a:r>
                        <a:rPr lang="en-US" sz="1300" noProof="0" dirty="0"/>
                        <a:t>, </a:t>
                      </a:r>
                      <a:r>
                        <a:rPr lang="en-US" sz="1300" b="1" noProof="0" dirty="0"/>
                        <a:t>PL*</a:t>
                      </a:r>
                      <a:r>
                        <a:rPr lang="en-US" sz="1300" noProof="0" dirty="0"/>
                        <a:t>, </a:t>
                      </a:r>
                      <a:r>
                        <a:rPr lang="en-US" sz="1300" b="1" noProof="0" dirty="0"/>
                        <a:t>FR*</a:t>
                      </a:r>
                      <a:r>
                        <a:rPr lang="en-US" sz="1300" noProof="0" dirty="0"/>
                        <a:t>, </a:t>
                      </a:r>
                      <a:r>
                        <a:rPr lang="en-US" sz="1300" b="1" noProof="0" dirty="0"/>
                        <a:t>UK*</a:t>
                      </a:r>
                      <a:r>
                        <a:rPr lang="en-US" sz="1300" noProof="0" dirty="0"/>
                        <a:t>, </a:t>
                      </a:r>
                      <a:r>
                        <a:rPr lang="en-US" sz="1300" b="1" noProof="0" dirty="0"/>
                        <a:t>DE*</a:t>
                      </a:r>
                    </a:p>
                  </a:txBody>
                  <a:tcPr anchor="ctr"/>
                </a:tc>
                <a:tc>
                  <a:txBody>
                    <a:bodyPr/>
                    <a:lstStyle/>
                    <a:p>
                      <a:endParaRPr lang="en-US" sz="1300" noProof="0" dirty="0"/>
                    </a:p>
                  </a:txBody>
                  <a:tcPr anchor="ctr"/>
                </a:tc>
                <a:tc>
                  <a:txBody>
                    <a:bodyPr/>
                    <a:lstStyle/>
                    <a:p>
                      <a:pPr algn="ctr">
                        <a:spcAft>
                          <a:spcPts val="0"/>
                        </a:spcAft>
                      </a:pPr>
                      <a:r>
                        <a:rPr lang="fr-FR" sz="1300" b="1" dirty="0">
                          <a:solidFill>
                            <a:srgbClr val="000000"/>
                          </a:solidFill>
                          <a:effectLst/>
                          <a:latin typeface="Calibri"/>
                          <a:ea typeface="Calibri"/>
                          <a:cs typeface="Times New Roman"/>
                        </a:rPr>
                        <a:t>7.2</a:t>
                      </a:r>
                      <a:endParaRPr lang="fr-FR" sz="1300" b="1" dirty="0">
                        <a:effectLst/>
                        <a:latin typeface="Calibri"/>
                        <a:ea typeface="Calibri"/>
                        <a:cs typeface="Times New Roman"/>
                      </a:endParaRPr>
                    </a:p>
                  </a:txBody>
                  <a:tcPr marL="44450" marR="44450" marT="0" marB="0" anchor="ctr"/>
                </a:tc>
                <a:extLst>
                  <a:ext uri="{0D108BD9-81ED-4DB2-BD59-A6C34878D82A}">
                    <a16:rowId xmlns="" xmlns:a16="http://schemas.microsoft.com/office/drawing/2014/main" val="10009"/>
                  </a:ext>
                </a:extLst>
              </a:tr>
            </a:tbl>
          </a:graphicData>
        </a:graphic>
      </p:graphicFrame>
      <p:sp>
        <p:nvSpPr>
          <p:cNvPr id="7" name="ZoneTexte 6"/>
          <p:cNvSpPr txBox="1"/>
          <p:nvPr/>
        </p:nvSpPr>
        <p:spPr>
          <a:xfrm>
            <a:off x="543345" y="5120954"/>
            <a:ext cx="11290845" cy="707886"/>
          </a:xfrm>
          <a:prstGeom prst="rect">
            <a:avLst/>
          </a:prstGeom>
          <a:noFill/>
        </p:spPr>
        <p:txBody>
          <a:bodyPr wrap="square" rtlCol="0">
            <a:spAutoFit/>
          </a:bodyPr>
          <a:lstStyle/>
          <a:p>
            <a:pPr marL="357188" indent="-357188">
              <a:buFont typeface="Arial" panose="020B0604020202020204" pitchFamily="34" charset="0"/>
              <a:buChar char="•"/>
            </a:pPr>
            <a:r>
              <a:rPr lang="en-GB" sz="2000" dirty="0">
                <a:sym typeface="Wingdings" panose="05000000000000000000" pitchFamily="2" charset="2"/>
              </a:rPr>
              <a:t>o</a:t>
            </a:r>
            <a:r>
              <a:rPr lang="en-GB" sz="2000" dirty="0" smtClean="0">
                <a:sym typeface="Wingdings" panose="05000000000000000000" pitchFamily="2" charset="2"/>
              </a:rPr>
              <a:t>r </a:t>
            </a:r>
            <a:r>
              <a:rPr lang="en-GB" sz="2000" dirty="0">
                <a:sym typeface="Wingdings" panose="05000000000000000000" pitchFamily="2" charset="2"/>
              </a:rPr>
              <a:t>on geographical distribution, except in the case of dry pulses, to be confirmed after a few years </a:t>
            </a:r>
          </a:p>
          <a:p>
            <a:pPr marL="357188"/>
            <a:r>
              <a:rPr lang="en-GB" sz="2000" dirty="0">
                <a:sym typeface="Wingdings" panose="05000000000000000000" pitchFamily="2" charset="2"/>
              </a:rPr>
              <a:t>(</a:t>
            </a:r>
            <a:r>
              <a:rPr lang="en-GB" sz="2000" dirty="0" smtClean="0">
                <a:sym typeface="Wingdings" panose="05000000000000000000" pitchFamily="2" charset="2"/>
              </a:rPr>
              <a:t>increased shares </a:t>
            </a:r>
            <a:r>
              <a:rPr lang="en-GB" sz="2000" dirty="0">
                <a:sym typeface="Wingdings" panose="05000000000000000000" pitchFamily="2" charset="2"/>
              </a:rPr>
              <a:t>for PL and LT, </a:t>
            </a:r>
            <a:r>
              <a:rPr lang="en-GB" sz="2000" dirty="0" smtClean="0">
                <a:sym typeface="Wingdings" panose="05000000000000000000" pitchFamily="2" charset="2"/>
              </a:rPr>
              <a:t>compared to FR </a:t>
            </a:r>
            <a:r>
              <a:rPr lang="en-GB" sz="2000" dirty="0">
                <a:sym typeface="Wingdings" panose="05000000000000000000" pitchFamily="2" charset="2"/>
              </a:rPr>
              <a:t>and UK)</a:t>
            </a:r>
            <a:endParaRPr lang="fr-FR" dirty="0"/>
          </a:p>
        </p:txBody>
      </p:sp>
      <p:sp>
        <p:nvSpPr>
          <p:cNvPr id="5" name="ZoneTexte 4"/>
          <p:cNvSpPr txBox="1"/>
          <p:nvPr/>
        </p:nvSpPr>
        <p:spPr>
          <a:xfrm>
            <a:off x="6431304" y="4628511"/>
            <a:ext cx="5045077" cy="492443"/>
          </a:xfrm>
          <a:prstGeom prst="rect">
            <a:avLst/>
          </a:prstGeom>
          <a:solidFill>
            <a:schemeClr val="bg1"/>
          </a:solidFill>
        </p:spPr>
        <p:txBody>
          <a:bodyPr wrap="square" rtlCol="0">
            <a:spAutoFit/>
          </a:bodyPr>
          <a:lstStyle/>
          <a:p>
            <a:pPr algn="r"/>
            <a:r>
              <a:rPr lang="en-US" sz="1300" dirty="0"/>
              <a:t>*Change in area &gt; 1% of the national area in 2014</a:t>
            </a:r>
          </a:p>
          <a:p>
            <a:pPr algn="r"/>
            <a:r>
              <a:rPr lang="en-US" sz="1300" dirty="0"/>
              <a:t>**% change in area of newly diversified farmers on area grown in 2014 </a:t>
            </a:r>
          </a:p>
        </p:txBody>
      </p:sp>
    </p:spTree>
    <p:extLst>
      <p:ext uri="{BB962C8B-B14F-4D97-AF65-F5344CB8AC3E}">
        <p14:creationId xmlns:p14="http://schemas.microsoft.com/office/powerpoint/2010/main" val="20012694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4321" y="274643"/>
            <a:ext cx="11734800" cy="1144729"/>
          </a:xfrm>
        </p:spPr>
        <p:txBody>
          <a:bodyPr/>
          <a:lstStyle/>
          <a:p>
            <a:r>
              <a:rPr lang="en-GB" dirty="0"/>
              <a:t>Influence of the greening measures on economic </a:t>
            </a:r>
            <a:r>
              <a:rPr lang="en-GB" dirty="0" smtClean="0"/>
              <a:t>viability</a:t>
            </a:r>
            <a:endParaRPr lang="fr-FR" dirty="0"/>
          </a:p>
        </p:txBody>
      </p:sp>
      <p:sp>
        <p:nvSpPr>
          <p:cNvPr id="3" name="Espace réservé du contenu 2"/>
          <p:cNvSpPr>
            <a:spLocks noGrp="1"/>
          </p:cNvSpPr>
          <p:nvPr>
            <p:ph idx="1"/>
          </p:nvPr>
        </p:nvSpPr>
        <p:spPr>
          <a:xfrm>
            <a:off x="777241" y="1226867"/>
            <a:ext cx="10728960" cy="4597425"/>
          </a:xfrm>
        </p:spPr>
        <p:txBody>
          <a:bodyPr/>
          <a:lstStyle/>
          <a:p>
            <a:r>
              <a:rPr lang="en-GB" sz="2200" dirty="0"/>
              <a:t>Proper counterfactual analysis possible only for CD measure. Probably low </a:t>
            </a:r>
            <a:r>
              <a:rPr lang="en-GB" sz="2200" dirty="0" smtClean="0"/>
              <a:t>or </a:t>
            </a:r>
            <a:r>
              <a:rPr lang="en-GB" sz="2200" dirty="0"/>
              <a:t>marginal effects of EFA and PG measures (interviews).</a:t>
            </a:r>
            <a:endParaRPr lang="en-GB" sz="2200" b="1" dirty="0"/>
          </a:p>
          <a:p>
            <a:r>
              <a:rPr lang="en-US" sz="2200" dirty="0"/>
              <a:t>No significant impact of the </a:t>
            </a:r>
            <a:r>
              <a:rPr lang="en-US" sz="2200" dirty="0" smtClean="0"/>
              <a:t>measure </a:t>
            </a:r>
            <a:r>
              <a:rPr lang="en-US" sz="2200" dirty="0"/>
              <a:t>on </a:t>
            </a:r>
            <a:r>
              <a:rPr lang="en-US" sz="2200" b="1" dirty="0">
                <a:solidFill>
                  <a:schemeClr val="accent1">
                    <a:lumMod val="50000"/>
                  </a:schemeClr>
                </a:solidFill>
              </a:rPr>
              <a:t>profitability</a:t>
            </a:r>
            <a:r>
              <a:rPr lang="en-US" sz="2200" dirty="0"/>
              <a:t> (FNVA/ha) at national level but in some specific monocropping regions: Weser-Ems-DE (-), </a:t>
            </a:r>
            <a:r>
              <a:rPr lang="en-US" sz="2200" dirty="0" err="1"/>
              <a:t>Zachodniopomorskie</a:t>
            </a:r>
            <a:r>
              <a:rPr lang="en-US" sz="2200" dirty="0"/>
              <a:t>-PL (+)</a:t>
            </a:r>
          </a:p>
          <a:p>
            <a:r>
              <a:rPr lang="en-US" sz="2200" dirty="0"/>
              <a:t>Specific impacts on </a:t>
            </a:r>
            <a:r>
              <a:rPr lang="en-US" sz="2200" b="1" dirty="0">
                <a:solidFill>
                  <a:schemeClr val="accent1">
                    <a:lumMod val="50000"/>
                  </a:schemeClr>
                </a:solidFill>
              </a:rPr>
              <a:t>production costs </a:t>
            </a:r>
            <a:r>
              <a:rPr lang="en-US" sz="2200" dirty="0"/>
              <a:t>depending on costs and regions:</a:t>
            </a:r>
          </a:p>
          <a:p>
            <a:pPr lvl="1"/>
            <a:r>
              <a:rPr lang="en-US" sz="1800" b="1" dirty="0"/>
              <a:t>Seed costs </a:t>
            </a:r>
            <a:r>
              <a:rPr lang="en-US" sz="1800" dirty="0"/>
              <a:t>increase in UK and Castilla y Leon (ES)</a:t>
            </a:r>
          </a:p>
          <a:p>
            <a:pPr lvl="1"/>
            <a:r>
              <a:rPr lang="en-US" sz="1800" b="1" dirty="0"/>
              <a:t>Crop protection costs </a:t>
            </a:r>
            <a:r>
              <a:rPr lang="en-US" sz="1800" dirty="0"/>
              <a:t>increase in Castilla y Leon: more protection needed for protein crops</a:t>
            </a:r>
          </a:p>
          <a:p>
            <a:pPr lvl="1"/>
            <a:r>
              <a:rPr lang="en-GB" sz="1800" b="1" dirty="0"/>
              <a:t>Fertiliser</a:t>
            </a:r>
            <a:r>
              <a:rPr lang="en-US" sz="1800" b="1" dirty="0"/>
              <a:t> costs </a:t>
            </a:r>
            <a:r>
              <a:rPr lang="en-US" sz="1800" dirty="0"/>
              <a:t>decrease in DE and </a:t>
            </a:r>
            <a:r>
              <a:rPr lang="en-US" sz="1800" dirty="0" err="1"/>
              <a:t>Zachodniopomorskie</a:t>
            </a:r>
            <a:r>
              <a:rPr lang="en-US" sz="1800" dirty="0"/>
              <a:t> (PL): limited need of nitrogen </a:t>
            </a:r>
            <a:r>
              <a:rPr lang="en-US" sz="1800" dirty="0" err="1"/>
              <a:t>fertilisers</a:t>
            </a:r>
            <a:r>
              <a:rPr lang="en-US" sz="1800" dirty="0"/>
              <a:t> for leguminous and protein crops</a:t>
            </a:r>
          </a:p>
          <a:p>
            <a:pPr lvl="1"/>
            <a:r>
              <a:rPr lang="en-US" sz="1800" b="1" dirty="0"/>
              <a:t>Feed costs </a:t>
            </a:r>
            <a:r>
              <a:rPr lang="en-US" sz="1800" dirty="0"/>
              <a:t>: </a:t>
            </a:r>
            <a:r>
              <a:rPr lang="en-US" sz="1800" dirty="0" smtClean="0"/>
              <a:t>some evidence of negative pressure on costs due </a:t>
            </a:r>
            <a:r>
              <a:rPr lang="en-US" sz="1800" dirty="0"/>
              <a:t>to increased area of fodder crops</a:t>
            </a:r>
          </a:p>
          <a:p>
            <a:r>
              <a:rPr lang="en-GB" sz="2200" dirty="0">
                <a:sym typeface="Wingdings" panose="05000000000000000000" pitchFamily="2" charset="2"/>
              </a:rPr>
              <a:t>Possibly more significant impacts on the longer term (positive effect of crop diversification on soil productivity, on farm income volatility…)</a:t>
            </a:r>
            <a:endParaRPr lang="en-GB" sz="2200" dirty="0"/>
          </a:p>
        </p:txBody>
      </p:sp>
    </p:spTree>
    <p:extLst>
      <p:ext uri="{BB962C8B-B14F-4D97-AF65-F5344CB8AC3E}">
        <p14:creationId xmlns:p14="http://schemas.microsoft.com/office/powerpoint/2010/main" val="2437030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Effectiveness: general approach</a:t>
            </a:r>
          </a:p>
        </p:txBody>
      </p:sp>
      <p:sp>
        <p:nvSpPr>
          <p:cNvPr id="3" name="Content Placeholder 2"/>
          <p:cNvSpPr>
            <a:spLocks noGrp="1"/>
          </p:cNvSpPr>
          <p:nvPr>
            <p:ph idx="1"/>
          </p:nvPr>
        </p:nvSpPr>
        <p:spPr/>
        <p:txBody>
          <a:bodyPr/>
          <a:lstStyle/>
          <a:p>
            <a:r>
              <a:rPr lang="en-GB" dirty="0"/>
              <a:t>Potential environmental/climate impacts of each greening measure from literature reviews</a:t>
            </a:r>
          </a:p>
          <a:p>
            <a:r>
              <a:rPr lang="en-GB" dirty="0"/>
              <a:t>Scale of application of the measures and the way they have impacted crops and farm management practices from ESQs 2 to 4, taking into account the counterfactual situation </a:t>
            </a:r>
            <a:r>
              <a:rPr lang="en-GB" dirty="0" smtClean="0"/>
              <a:t>where known</a:t>
            </a:r>
            <a:endParaRPr lang="en-GB" dirty="0"/>
          </a:p>
          <a:p>
            <a:pPr marL="0" indent="0">
              <a:buNone/>
            </a:pPr>
            <a:endParaRPr lang="en-GB" dirty="0"/>
          </a:p>
          <a:p>
            <a:endParaRPr lang="en-GB" dirty="0"/>
          </a:p>
          <a:p>
            <a:r>
              <a:rPr lang="en-GB" dirty="0"/>
              <a:t>Likely net impacts of each greening measure on the environment/climate</a:t>
            </a:r>
          </a:p>
        </p:txBody>
      </p:sp>
      <p:sp>
        <p:nvSpPr>
          <p:cNvPr id="5" name="Right Arrow 4"/>
          <p:cNvSpPr/>
          <p:nvPr/>
        </p:nvSpPr>
        <p:spPr>
          <a:xfrm rot="5400000">
            <a:off x="5473526" y="3737409"/>
            <a:ext cx="729152" cy="5157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Tree>
    <p:extLst>
      <p:ext uri="{BB962C8B-B14F-4D97-AF65-F5344CB8AC3E}">
        <p14:creationId xmlns:p14="http://schemas.microsoft.com/office/powerpoint/2010/main" val="29332008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Effectiveness: EFA</a:t>
            </a:r>
            <a:endParaRPr lang="en-GB" dirty="0"/>
          </a:p>
        </p:txBody>
      </p:sp>
      <p:sp>
        <p:nvSpPr>
          <p:cNvPr id="3" name="Content Placeholder 2"/>
          <p:cNvSpPr>
            <a:spLocks noGrp="1"/>
          </p:cNvSpPr>
          <p:nvPr>
            <p:ph idx="1"/>
          </p:nvPr>
        </p:nvSpPr>
        <p:spPr>
          <a:xfrm>
            <a:off x="6295103" y="1668377"/>
            <a:ext cx="5287301" cy="3978441"/>
          </a:xfrm>
        </p:spPr>
        <p:txBody>
          <a:bodyPr/>
          <a:lstStyle/>
          <a:p>
            <a:r>
              <a:rPr lang="en-GB" sz="1800" b="1" dirty="0" smtClean="0">
                <a:solidFill>
                  <a:schemeClr val="accent1">
                    <a:lumMod val="50000"/>
                  </a:schemeClr>
                </a:solidFill>
              </a:rPr>
              <a:t>Environmental </a:t>
            </a:r>
            <a:r>
              <a:rPr lang="en-GB" sz="1800" b="1" dirty="0">
                <a:solidFill>
                  <a:schemeClr val="accent1">
                    <a:lumMod val="50000"/>
                  </a:schemeClr>
                </a:solidFill>
              </a:rPr>
              <a:t>effects are dependent on the rules and conditions put in place </a:t>
            </a:r>
            <a:r>
              <a:rPr lang="en-GB" sz="1800" dirty="0"/>
              <a:t>on: management, species types, timings </a:t>
            </a:r>
            <a:r>
              <a:rPr lang="en-GB" sz="1800" dirty="0" err="1"/>
              <a:t>etc</a:t>
            </a:r>
            <a:endParaRPr lang="en-GB" sz="1800" dirty="0"/>
          </a:p>
          <a:p>
            <a:r>
              <a:rPr lang="en-GB" sz="1800" dirty="0"/>
              <a:t>In most cases suitable conditions are not in place</a:t>
            </a:r>
          </a:p>
          <a:p>
            <a:endParaRPr lang="en-GB" sz="1800" dirty="0" smtClean="0"/>
          </a:p>
          <a:p>
            <a:r>
              <a:rPr lang="en-GB" sz="1800" dirty="0" smtClean="0"/>
              <a:t>Examples </a:t>
            </a:r>
            <a:r>
              <a:rPr lang="en-GB" sz="1800" dirty="0"/>
              <a:t>of conditions that help ensure environmental benefits are </a:t>
            </a:r>
            <a:r>
              <a:rPr lang="en-GB" sz="1800" dirty="0" smtClean="0"/>
              <a:t>achieved are exceptions rather than the norm:</a:t>
            </a:r>
            <a:endParaRPr lang="en-GB" sz="1800" dirty="0"/>
          </a:p>
          <a:p>
            <a:pPr lvl="1"/>
            <a:r>
              <a:rPr lang="en-GB" sz="1400" dirty="0"/>
              <a:t>Post harvest management of N-fixing crops in DE, ES, CZ, NL</a:t>
            </a:r>
          </a:p>
          <a:p>
            <a:pPr lvl="1"/>
            <a:r>
              <a:rPr lang="en-GB" sz="1400" dirty="0"/>
              <a:t>Field margins required around N-fixing crops in UK-</a:t>
            </a:r>
            <a:r>
              <a:rPr lang="en-GB" sz="1400" dirty="0" err="1"/>
              <a:t>Sc</a:t>
            </a:r>
            <a:endParaRPr lang="en-GB" sz="1400" dirty="0"/>
          </a:p>
          <a:p>
            <a:pPr lvl="1"/>
            <a:r>
              <a:rPr lang="en-GB" sz="1400" dirty="0"/>
              <a:t>Ban on pesticides on green forage crops in NL</a:t>
            </a:r>
          </a:p>
          <a:p>
            <a:pPr lvl="1"/>
            <a:r>
              <a:rPr lang="en-GB" sz="1400" dirty="0"/>
              <a:t>Possibility to sow wild-bird and pollen mixes on buffer strips in UK-</a:t>
            </a:r>
            <a:r>
              <a:rPr lang="en-GB" sz="1400" dirty="0" err="1"/>
              <a:t>En</a:t>
            </a:r>
            <a:endParaRPr lang="en-GB" sz="1400" dirty="0"/>
          </a:p>
          <a:p>
            <a:pPr lvl="1"/>
            <a:r>
              <a:rPr lang="en-GB" sz="1400" dirty="0"/>
              <a:t>AT’s equivalence scheme via the AECM</a:t>
            </a:r>
          </a:p>
          <a:p>
            <a:pPr lvl="1"/>
            <a:endParaRPr lang="en-GB" sz="1800" dirty="0"/>
          </a:p>
          <a:p>
            <a:pPr marL="457188" lvl="1" indent="0">
              <a:buNone/>
            </a:pPr>
            <a:endParaRPr lang="en-GB" sz="1800" dirty="0" smtClean="0"/>
          </a:p>
          <a:p>
            <a:pPr lvl="1"/>
            <a:endParaRPr lang="en-GB" sz="1800" dirty="0"/>
          </a:p>
        </p:txBody>
      </p:sp>
      <p:sp>
        <p:nvSpPr>
          <p:cNvPr id="4" name="Content Placeholder 3"/>
          <p:cNvSpPr>
            <a:spLocks noGrp="1"/>
          </p:cNvSpPr>
          <p:nvPr>
            <p:ph idx="10"/>
          </p:nvPr>
        </p:nvSpPr>
        <p:spPr>
          <a:xfrm>
            <a:off x="351503" y="1155033"/>
            <a:ext cx="5943600" cy="4567476"/>
          </a:xfrm>
        </p:spPr>
        <p:txBody>
          <a:bodyPr/>
          <a:lstStyle/>
          <a:p>
            <a:r>
              <a:rPr lang="en-GB" sz="1800" dirty="0" smtClean="0"/>
              <a:t>Net environmental impacts (compared to counterfactual) are </a:t>
            </a:r>
            <a:r>
              <a:rPr lang="en-GB" sz="1800" b="1" dirty="0" smtClean="0">
                <a:solidFill>
                  <a:schemeClr val="accent1">
                    <a:lumMod val="50000"/>
                  </a:schemeClr>
                </a:solidFill>
              </a:rPr>
              <a:t>generally small </a:t>
            </a:r>
            <a:r>
              <a:rPr lang="en-GB" sz="1800" dirty="0" smtClean="0"/>
              <a:t>at EU level, but can be greater at local level – both positive and negative; </a:t>
            </a:r>
          </a:p>
          <a:p>
            <a:r>
              <a:rPr lang="en-GB" sz="1800" dirty="0" smtClean="0"/>
              <a:t>The EFA measure is not the only policy measure influencing action on the ground for most of the measures (e.g</a:t>
            </a:r>
            <a:r>
              <a:rPr lang="en-GB" sz="1800" dirty="0"/>
              <a:t>. cross-compliance, Nitrates Directive </a:t>
            </a:r>
            <a:r>
              <a:rPr lang="en-GB" sz="1800" dirty="0" err="1" smtClean="0"/>
              <a:t>etc</a:t>
            </a:r>
            <a:r>
              <a:rPr lang="en-GB" sz="1800" dirty="0" smtClean="0"/>
              <a:t>)</a:t>
            </a:r>
          </a:p>
          <a:p>
            <a:r>
              <a:rPr lang="en-GB" sz="1800" dirty="0" smtClean="0"/>
              <a:t>Specifically:</a:t>
            </a:r>
          </a:p>
          <a:p>
            <a:pPr lvl="1"/>
            <a:r>
              <a:rPr lang="en-GB" sz="1400" dirty="0" smtClean="0"/>
              <a:t>Land lying fallow option is the option with the greatest additional environmental potential across the EU, although rules for management and duration limit biodiversity benefits;</a:t>
            </a:r>
          </a:p>
          <a:p>
            <a:pPr lvl="1"/>
            <a:r>
              <a:rPr lang="en-GB" sz="1400" dirty="0" smtClean="0"/>
              <a:t>N-fixing crops measure has helped </a:t>
            </a:r>
            <a:r>
              <a:rPr lang="en-GB" sz="1400" dirty="0"/>
              <a:t>slow the decline of traditionally planted forage legumes in ES </a:t>
            </a:r>
            <a:r>
              <a:rPr lang="en-GB" sz="1400" dirty="0" smtClean="0"/>
              <a:t>(with benefits for biodiversity</a:t>
            </a:r>
            <a:r>
              <a:rPr lang="en-GB" sz="1400" dirty="0"/>
              <a:t>); </a:t>
            </a:r>
          </a:p>
          <a:p>
            <a:pPr lvl="1"/>
            <a:r>
              <a:rPr lang="en-GB" sz="1400" dirty="0" smtClean="0"/>
              <a:t>Use of catch/cover crops have increased – generally positive for soils, water, climate but possible </a:t>
            </a:r>
            <a:r>
              <a:rPr lang="en-GB" sz="1400" dirty="0"/>
              <a:t>negative effect </a:t>
            </a:r>
            <a:r>
              <a:rPr lang="en-GB" sz="1400" dirty="0" smtClean="0"/>
              <a:t>on </a:t>
            </a:r>
            <a:r>
              <a:rPr lang="en-GB" sz="1400" dirty="0"/>
              <a:t>biodiversity where these replace overwinter stubbles or field </a:t>
            </a:r>
            <a:r>
              <a:rPr lang="en-GB" sz="1400" dirty="0" smtClean="0"/>
              <a:t>margins;</a:t>
            </a:r>
          </a:p>
          <a:p>
            <a:pPr lvl="1"/>
            <a:r>
              <a:rPr lang="en-GB" sz="1400" dirty="0" smtClean="0"/>
              <a:t>Low coverage of other EFA elements and inclusion in other policy measures limits their net effect</a:t>
            </a:r>
            <a:endParaRPr lang="en-GB" sz="1400" dirty="0"/>
          </a:p>
          <a:p>
            <a:pPr lvl="1"/>
            <a:endParaRPr lang="en-GB" sz="1400" dirty="0" smtClean="0"/>
          </a:p>
          <a:p>
            <a:endParaRPr lang="en-GB" sz="1800" dirty="0" smtClean="0"/>
          </a:p>
          <a:p>
            <a:endParaRPr lang="en-GB" sz="1800" dirty="0" smtClean="0"/>
          </a:p>
          <a:p>
            <a:pPr lvl="1"/>
            <a:endParaRPr lang="en-GB" sz="1400" dirty="0" smtClean="0"/>
          </a:p>
          <a:p>
            <a:pPr lvl="1"/>
            <a:endParaRPr lang="en-GB" sz="1600" dirty="0" smtClean="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29382" y="66777"/>
            <a:ext cx="2279925" cy="1521375"/>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91355" y="66777"/>
            <a:ext cx="2279925" cy="1525909"/>
          </a:xfrm>
          <a:prstGeom prst="rect">
            <a:avLst/>
          </a:prstGeom>
        </p:spPr>
      </p:pic>
    </p:spTree>
    <p:extLst>
      <p:ext uri="{BB962C8B-B14F-4D97-AF65-F5344CB8AC3E}">
        <p14:creationId xmlns:p14="http://schemas.microsoft.com/office/powerpoint/2010/main" val="1688090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GB"/>
          </a:p>
        </p:txBody>
      </p:sp>
      <p:graphicFrame>
        <p:nvGraphicFramePr>
          <p:cNvPr id="4" name="Table 3"/>
          <p:cNvGraphicFramePr>
            <a:graphicFrameLocks noGrp="1"/>
          </p:cNvGraphicFramePr>
          <p:nvPr>
            <p:extLst>
              <p:ext uri="{D42A27DB-BD31-4B8C-83A1-F6EECF244321}">
                <p14:modId xmlns:p14="http://schemas.microsoft.com/office/powerpoint/2010/main" val="1828593598"/>
              </p:ext>
            </p:extLst>
          </p:nvPr>
        </p:nvGraphicFramePr>
        <p:xfrm>
          <a:off x="48129" y="40997"/>
          <a:ext cx="12079705" cy="6818831"/>
        </p:xfrm>
        <a:graphic>
          <a:graphicData uri="http://schemas.openxmlformats.org/drawingml/2006/table">
            <a:tbl>
              <a:tblPr firstRow="1">
                <a:tableStyleId>{616DA210-FB5B-4158-B5E0-FEB733F419BA}</a:tableStyleId>
              </a:tblPr>
              <a:tblGrid>
                <a:gridCol w="2013285"/>
                <a:gridCol w="1006642"/>
                <a:gridCol w="1006642"/>
                <a:gridCol w="1006642"/>
                <a:gridCol w="1006642"/>
                <a:gridCol w="1006642"/>
                <a:gridCol w="1006642"/>
                <a:gridCol w="1006642"/>
                <a:gridCol w="1006642"/>
                <a:gridCol w="1006642"/>
                <a:gridCol w="1006642"/>
              </a:tblGrid>
              <a:tr h="304692">
                <a:tc>
                  <a:txBody>
                    <a:bodyPr/>
                    <a:lstStyle/>
                    <a:p>
                      <a:r>
                        <a:rPr lang="en-GB" sz="1400" dirty="0" smtClean="0"/>
                        <a:t>Effects</a:t>
                      </a:r>
                      <a:r>
                        <a:rPr lang="en-GB" sz="1400" baseline="0" dirty="0" smtClean="0"/>
                        <a:t> of EFA measure</a:t>
                      </a:r>
                      <a:endParaRPr lang="en-GB" sz="1400" dirty="0"/>
                    </a:p>
                  </a:txBody>
                  <a:tcPr>
                    <a:lnR w="28575" cap="flat" cmpd="sng" algn="ctr">
                      <a:solidFill>
                        <a:schemeClr val="tx1"/>
                      </a:solidFill>
                      <a:prstDash val="solid"/>
                      <a:round/>
                      <a:headEnd type="none" w="med" len="med"/>
                      <a:tailEnd type="none" w="med" len="med"/>
                    </a:lnR>
                    <a:solidFill>
                      <a:schemeClr val="bg2">
                        <a:lumMod val="60000"/>
                        <a:lumOff val="40000"/>
                      </a:schemeClr>
                    </a:solidFill>
                  </a:tcPr>
                </a:tc>
                <a:tc gridSpan="2">
                  <a:txBody>
                    <a:bodyPr/>
                    <a:lstStyle/>
                    <a:p>
                      <a:pPr algn="ctr"/>
                      <a:r>
                        <a:rPr lang="en-GB" sz="1400" dirty="0"/>
                        <a:t>Biodiversity</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60000"/>
                        <a:lumOff val="40000"/>
                      </a:schemeClr>
                    </a:solidFill>
                  </a:tcPr>
                </a:tc>
                <a:tc hMerge="1">
                  <a:txBody>
                    <a:bodyPr/>
                    <a:lstStyle/>
                    <a:p>
                      <a:endParaRPr lang="en-GB"/>
                    </a:p>
                  </a:txBody>
                  <a:tcPr/>
                </a:tc>
                <a:tc gridSpan="2">
                  <a:txBody>
                    <a:bodyPr/>
                    <a:lstStyle/>
                    <a:p>
                      <a:pPr algn="ctr"/>
                      <a:r>
                        <a:rPr lang="en-GB" sz="1400" dirty="0"/>
                        <a:t>Soils</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60000"/>
                        <a:lumOff val="40000"/>
                      </a:schemeClr>
                    </a:solidFill>
                  </a:tcPr>
                </a:tc>
                <a:tc hMerge="1">
                  <a:txBody>
                    <a:bodyPr/>
                    <a:lstStyle/>
                    <a:p>
                      <a:endParaRPr lang="en-GB"/>
                    </a:p>
                  </a:txBody>
                  <a:tcPr/>
                </a:tc>
                <a:tc gridSpan="2">
                  <a:txBody>
                    <a:bodyPr/>
                    <a:lstStyle/>
                    <a:p>
                      <a:pPr algn="ctr"/>
                      <a:r>
                        <a:rPr lang="en-GB" sz="1400" dirty="0"/>
                        <a:t>Water</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60000"/>
                        <a:lumOff val="40000"/>
                      </a:schemeClr>
                    </a:solidFill>
                  </a:tcPr>
                </a:tc>
                <a:tc hMerge="1">
                  <a:txBody>
                    <a:bodyPr/>
                    <a:lstStyle/>
                    <a:p>
                      <a:endParaRPr lang="en-GB"/>
                    </a:p>
                  </a:txBody>
                  <a:tcPr/>
                </a:tc>
                <a:tc gridSpan="2">
                  <a:txBody>
                    <a:bodyPr/>
                    <a:lstStyle/>
                    <a:p>
                      <a:pPr algn="ctr"/>
                      <a:r>
                        <a:rPr lang="en-GB" sz="1400" dirty="0" smtClean="0"/>
                        <a:t>Climate mitigation</a:t>
                      </a:r>
                      <a:endParaRPr lang="en-GB" sz="1400"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bg2">
                        <a:lumMod val="60000"/>
                        <a:lumOff val="40000"/>
                      </a:schemeClr>
                    </a:solidFill>
                  </a:tcPr>
                </a:tc>
                <a:tc hMerge="1">
                  <a:txBody>
                    <a:bodyPr/>
                    <a:lstStyle/>
                    <a:p>
                      <a:endParaRPr lang="en-GB"/>
                    </a:p>
                  </a:txBody>
                  <a:tcPr/>
                </a:tc>
                <a:tc gridSpan="2">
                  <a:txBody>
                    <a:bodyPr/>
                    <a:lstStyle/>
                    <a:p>
                      <a:pPr algn="ctr"/>
                      <a:r>
                        <a:rPr lang="en-GB" sz="1400" dirty="0" smtClean="0"/>
                        <a:t>Climate</a:t>
                      </a:r>
                      <a:r>
                        <a:rPr lang="en-GB" sz="1400" baseline="0" dirty="0" smtClean="0"/>
                        <a:t> a</a:t>
                      </a:r>
                      <a:r>
                        <a:rPr lang="en-GB" sz="1400" dirty="0" smtClean="0"/>
                        <a:t>daptation</a:t>
                      </a:r>
                      <a:endParaRPr lang="en-GB" sz="1400" dirty="0"/>
                    </a:p>
                  </a:txBody>
                  <a:tcPr>
                    <a:lnL w="28575" cap="flat" cmpd="sng" algn="ctr">
                      <a:solidFill>
                        <a:schemeClr val="tx1"/>
                      </a:solidFill>
                      <a:prstDash val="solid"/>
                      <a:round/>
                      <a:headEnd type="none" w="med" len="med"/>
                      <a:tailEnd type="none" w="med" len="med"/>
                    </a:lnL>
                    <a:solidFill>
                      <a:schemeClr val="bg2">
                        <a:lumMod val="60000"/>
                        <a:lumOff val="40000"/>
                      </a:schemeClr>
                    </a:solidFill>
                  </a:tcPr>
                </a:tc>
                <a:tc hMerge="1">
                  <a:txBody>
                    <a:bodyPr/>
                    <a:lstStyle/>
                    <a:p>
                      <a:endParaRPr lang="en-GB"/>
                    </a:p>
                  </a:txBody>
                  <a:tcPr/>
                </a:tc>
              </a:tr>
              <a:tr h="1736743">
                <a:tc>
                  <a:txBody>
                    <a:bodyPr/>
                    <a:lstStyle/>
                    <a:p>
                      <a:r>
                        <a:rPr lang="en-GB" sz="1200" dirty="0"/>
                        <a:t>EFA</a:t>
                      </a:r>
                      <a:r>
                        <a:rPr lang="en-GB" sz="1200" baseline="0" dirty="0"/>
                        <a:t> -  N-fixing </a:t>
                      </a:r>
                      <a:r>
                        <a:rPr lang="en-GB" sz="1200" baseline="0" dirty="0" smtClean="0"/>
                        <a:t>crops</a:t>
                      </a:r>
                    </a:p>
                    <a:p>
                      <a:endParaRPr lang="en-GB" sz="1200" b="1" baseline="0" dirty="0" smtClean="0">
                        <a:solidFill>
                          <a:schemeClr val="accent1">
                            <a:lumMod val="50000"/>
                          </a:schemeClr>
                        </a:solidFill>
                      </a:endParaRPr>
                    </a:p>
                    <a:p>
                      <a:r>
                        <a:rPr lang="en-GB" sz="1200" b="1" baseline="0" dirty="0" smtClean="0">
                          <a:solidFill>
                            <a:schemeClr val="accent1">
                              <a:lumMod val="50000"/>
                            </a:schemeClr>
                          </a:solidFill>
                        </a:rPr>
                        <a:t>Overall additionality low</a:t>
                      </a:r>
                      <a:endParaRPr lang="en-GB" sz="1200" b="1" dirty="0">
                        <a:solidFill>
                          <a:schemeClr val="accent1">
                            <a:lumMod val="50000"/>
                          </a:schemeClr>
                        </a:solidFill>
                      </a:endParaRPr>
                    </a:p>
                  </a:txBody>
                  <a:tcPr anchor="ctr">
                    <a:lnR w="28575" cap="flat" cmpd="sng" algn="ctr">
                      <a:solidFill>
                        <a:schemeClr val="tx1"/>
                      </a:solidFill>
                      <a:prstDash val="solid"/>
                      <a:round/>
                      <a:headEnd type="none" w="med" len="med"/>
                      <a:tailEnd type="none" w="med" len="med"/>
                    </a:lnR>
                    <a:solidFill>
                      <a:schemeClr val="bg1"/>
                    </a:solidFill>
                  </a:tcPr>
                </a:tc>
                <a:tc>
                  <a:txBody>
                    <a:bodyPr/>
                    <a:lstStyle/>
                    <a:p>
                      <a:pPr algn="ctr"/>
                      <a:r>
                        <a:rPr lang="en-GB" sz="1200" dirty="0" smtClean="0"/>
                        <a:t>Where</a:t>
                      </a:r>
                      <a:r>
                        <a:rPr lang="en-GB" sz="1200" baseline="0" dirty="0" smtClean="0"/>
                        <a:t> more forage crops are cultivated without pesticides (e.g. ES)</a:t>
                      </a:r>
                      <a:endParaRPr lang="en-GB" sz="1200" b="1" dirty="0">
                        <a:solidFill>
                          <a:srgbClr val="00B050"/>
                        </a:solidFill>
                      </a:endParaRPr>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baseline="0" dirty="0" smtClean="0"/>
                        <a:t>Little effect, even harmful where </a:t>
                      </a:r>
                      <a:r>
                        <a:rPr lang="en-GB" sz="1200" dirty="0" smtClean="0"/>
                        <a:t>grain legumes cultivated with pesticides (N/W)</a:t>
                      </a:r>
                      <a:endParaRPr lang="en-GB" sz="1200" b="1" dirty="0">
                        <a:solidFill>
                          <a:srgbClr val="00B050"/>
                        </a:solidFill>
                      </a:endParaRPr>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gridSpan="2">
                  <a:txBody>
                    <a:bodyPr/>
                    <a:lstStyle/>
                    <a:p>
                      <a:pPr algn="ctr"/>
                      <a:r>
                        <a:rPr lang="en-GB" sz="1200" dirty="0" smtClean="0"/>
                        <a:t>Some benefit to SOM particularly from fodder crops, </a:t>
                      </a:r>
                      <a:r>
                        <a:rPr lang="en-GB" sz="1200" dirty="0"/>
                        <a:t>but </a:t>
                      </a:r>
                      <a:r>
                        <a:rPr lang="en-GB" sz="1200" dirty="0" smtClean="0"/>
                        <a:t>additionality from EFA measure is low</a:t>
                      </a:r>
                      <a:endParaRPr lang="en-GB" sz="12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tx2">
                        <a:lumMod val="20000"/>
                        <a:lumOff val="80000"/>
                      </a:schemeClr>
                    </a:solidFill>
                  </a:tcPr>
                </a:tc>
                <a:tc hMerge="1">
                  <a:txBody>
                    <a:bodyPr/>
                    <a:lstStyle/>
                    <a:p>
                      <a:endParaRPr lang="en-GB" sz="1200" dirty="0"/>
                    </a:p>
                  </a:txBody>
                  <a:tcPr>
                    <a:solidFill>
                      <a:schemeClr val="bg1"/>
                    </a:solidFill>
                  </a:tcPr>
                </a:tc>
                <a:tc>
                  <a:txBody>
                    <a:bodyPr/>
                    <a:lstStyle/>
                    <a:p>
                      <a:pPr algn="ctr"/>
                      <a:r>
                        <a:rPr lang="en-GB" sz="1200" dirty="0" smtClean="0"/>
                        <a:t>Positive where post harvest </a:t>
                      </a:r>
                      <a:r>
                        <a:rPr lang="en-GB" sz="1200" dirty="0" err="1" smtClean="0"/>
                        <a:t>mgt</a:t>
                      </a:r>
                      <a:r>
                        <a:rPr lang="en-GB" sz="1200" dirty="0" smtClean="0"/>
                        <a:t> in place and where limits N </a:t>
                      </a:r>
                      <a:r>
                        <a:rPr lang="en-GB" sz="1200" dirty="0" err="1" smtClean="0"/>
                        <a:t>fertliser</a:t>
                      </a:r>
                      <a:r>
                        <a:rPr lang="en-GB" sz="1200" dirty="0" smtClean="0"/>
                        <a:t> use on</a:t>
                      </a:r>
                      <a:r>
                        <a:rPr lang="en-GB" sz="1200" baseline="0" dirty="0" smtClean="0"/>
                        <a:t> subsequent crops</a:t>
                      </a:r>
                      <a:endParaRPr lang="en-GB" sz="1200" dirty="0"/>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a:r>
                        <a:rPr lang="en-GB" sz="1200" dirty="0" smtClean="0"/>
                        <a:t>Pollution</a:t>
                      </a:r>
                      <a:r>
                        <a:rPr lang="en-GB" sz="1200" baseline="0" dirty="0" smtClean="0"/>
                        <a:t> risks where post harvest </a:t>
                      </a:r>
                      <a:r>
                        <a:rPr lang="en-GB" sz="1200" baseline="0" dirty="0" err="1" smtClean="0"/>
                        <a:t>mgt</a:t>
                      </a:r>
                      <a:r>
                        <a:rPr lang="en-GB" sz="1200" baseline="0" dirty="0" smtClean="0"/>
                        <a:t> not put in place</a:t>
                      </a:r>
                      <a:endParaRPr lang="en-GB" sz="1200"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gridSpan="2">
                  <a:txBody>
                    <a:bodyPr/>
                    <a:lstStyle/>
                    <a:p>
                      <a:pPr algn="ctr"/>
                      <a:r>
                        <a:rPr lang="en-GB" sz="1200" dirty="0"/>
                        <a:t>Positive but little additionality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solidFill>
                      <a:schemeClr val="tx2">
                        <a:lumMod val="20000"/>
                        <a:lumOff val="80000"/>
                      </a:schemeClr>
                    </a:solidFill>
                  </a:tcPr>
                </a:tc>
                <a:tc hMerge="1">
                  <a:txBody>
                    <a:bodyPr/>
                    <a:lstStyle/>
                    <a:p>
                      <a:endParaRPr lang="en-GB"/>
                    </a:p>
                  </a:txBody>
                  <a:tcPr/>
                </a:tc>
                <a:tc gridSpan="2">
                  <a:txBody>
                    <a:bodyPr/>
                    <a:lstStyle/>
                    <a:p>
                      <a:pPr algn="ctr"/>
                      <a:r>
                        <a:rPr lang="en-GB" sz="1200" dirty="0"/>
                        <a:t>Positive but with</a:t>
                      </a:r>
                      <a:r>
                        <a:rPr lang="en-GB" sz="1200" baseline="0" dirty="0"/>
                        <a:t> little additionality</a:t>
                      </a:r>
                      <a:endParaRPr lang="en-GB" sz="1200" dirty="0"/>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hMerge="1">
                  <a:txBody>
                    <a:bodyPr/>
                    <a:lstStyle/>
                    <a:p>
                      <a:endParaRPr lang="en-GB" sz="1200" dirty="0"/>
                    </a:p>
                  </a:txBody>
                  <a:tcPr>
                    <a:solidFill>
                      <a:schemeClr val="bg1"/>
                    </a:solidFill>
                  </a:tcPr>
                </a:tc>
              </a:tr>
              <a:tr h="822668">
                <a:tc>
                  <a:txBody>
                    <a:bodyPr/>
                    <a:lstStyle/>
                    <a:p>
                      <a:r>
                        <a:rPr lang="en-GB" sz="1200" dirty="0"/>
                        <a:t>EFA -  catch </a:t>
                      </a:r>
                      <a:r>
                        <a:rPr lang="en-GB" sz="1200" dirty="0" smtClean="0"/>
                        <a:t>crops</a:t>
                      </a:r>
                    </a:p>
                    <a:p>
                      <a:r>
                        <a:rPr lang="en-GB" sz="1200" b="1" dirty="0" smtClean="0">
                          <a:solidFill>
                            <a:schemeClr val="accent1">
                              <a:lumMod val="50000"/>
                            </a:schemeClr>
                          </a:solidFill>
                        </a:rPr>
                        <a:t>Overall additionality low</a:t>
                      </a:r>
                      <a:endParaRPr lang="en-GB" sz="1200" b="1" dirty="0">
                        <a:solidFill>
                          <a:schemeClr val="accent1">
                            <a:lumMod val="50000"/>
                          </a:schemeClr>
                        </a:solidFill>
                      </a:endParaRPr>
                    </a:p>
                  </a:txBody>
                  <a:tcPr anchor="ctr">
                    <a:lnR w="28575" cap="flat" cmpd="sng" algn="ctr">
                      <a:solidFill>
                        <a:schemeClr val="tx1"/>
                      </a:solidFill>
                      <a:prstDash val="solid"/>
                      <a:round/>
                      <a:headEnd type="none" w="med" len="med"/>
                      <a:tailEnd type="none" w="med" len="med"/>
                    </a:lnR>
                    <a:solidFill>
                      <a:schemeClr val="bg1"/>
                    </a:solidFill>
                  </a:tcPr>
                </a:tc>
                <a:tc>
                  <a:txBody>
                    <a:bodyPr/>
                    <a:lstStyle/>
                    <a:p>
                      <a:pPr algn="ctr"/>
                      <a:r>
                        <a:rPr lang="en-GB" sz="1200" dirty="0" smtClean="0"/>
                        <a:t>Little</a:t>
                      </a:r>
                      <a:r>
                        <a:rPr lang="en-GB" sz="1200" baseline="0" dirty="0" smtClean="0"/>
                        <a:t> effect, but can be beneficial for soil fauna</a:t>
                      </a:r>
                      <a:endParaRPr lang="en-GB" sz="1200" dirty="0"/>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a:txBody>
                    <a:bodyPr/>
                    <a:lstStyle/>
                    <a:p>
                      <a:pPr algn="ctr"/>
                      <a:r>
                        <a:rPr lang="en-GB" sz="1200" dirty="0" smtClean="0"/>
                        <a:t>Damaging</a:t>
                      </a:r>
                      <a:r>
                        <a:rPr lang="en-GB" sz="1200" baseline="0" dirty="0" smtClean="0"/>
                        <a:t> where crop stubbles are replaced</a:t>
                      </a:r>
                      <a:endParaRPr lang="en-GB" sz="1200"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gridSpan="8">
                  <a:txBody>
                    <a:bodyPr/>
                    <a:lstStyle/>
                    <a:p>
                      <a:pPr algn="ctr"/>
                      <a:r>
                        <a:rPr kumimoji="0" lang="en-GB" sz="1200" b="0" i="0" u="none" strike="noStrike" kern="1200" cap="none" spc="0" normalizeH="0" baseline="0" noProof="0" dirty="0" smtClean="0">
                          <a:ln>
                            <a:noFill/>
                          </a:ln>
                          <a:solidFill>
                            <a:srgbClr val="3F3F3F"/>
                          </a:solidFill>
                          <a:effectLst/>
                          <a:uLnTx/>
                          <a:uFillTx/>
                          <a:latin typeface="+mn-lt"/>
                          <a:ea typeface="+mn-ea"/>
                          <a:cs typeface="+mn-cs"/>
                        </a:rPr>
                        <a:t>Positive effects anticipated. However the scale of additional benefit from the EFA measure is limited, but variable depending on what is required under MS Nitrate Action Plans.</a:t>
                      </a:r>
                      <a:endParaRPr kumimoji="0" lang="en-GB" sz="1200" b="0" i="0" u="none" strike="noStrike" kern="1200" cap="none" spc="0" normalizeH="0" baseline="0" noProof="0" dirty="0">
                        <a:ln>
                          <a:noFill/>
                        </a:ln>
                        <a:solidFill>
                          <a:srgbClr val="3F3F3F"/>
                        </a:solidFill>
                        <a:effectLst/>
                        <a:uLnTx/>
                        <a:uFillTx/>
                        <a:latin typeface="+mn-lt"/>
                        <a:ea typeface="+mn-ea"/>
                        <a:cs typeface="+mn-cs"/>
                      </a:endParaRPr>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hMerge="1">
                  <a:txBody>
                    <a:bodyPr/>
                    <a:lstStyle/>
                    <a:p>
                      <a:endParaRPr lang="en-GB" sz="1200" dirty="0"/>
                    </a:p>
                  </a:txBody>
                  <a:tcPr>
                    <a:solidFill>
                      <a:schemeClr val="bg1"/>
                    </a:solidFill>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solidFill>
                      <a:schemeClr val="bg1"/>
                    </a:solidFill>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solidFill>
                      <a:schemeClr val="bg1"/>
                    </a:solidFill>
                  </a:tcPr>
                </a:tc>
                <a:tc hMerge="1">
                  <a:txBody>
                    <a:bodyPr/>
                    <a:lstStyle/>
                    <a:p>
                      <a:pPr algn="ctr"/>
                      <a:endParaRPr kumimoji="0" lang="en-GB" sz="1200" b="0" i="0" u="none" strike="noStrike" kern="1200" cap="none" spc="0" normalizeH="0" baseline="0" noProof="0" dirty="0">
                        <a:ln>
                          <a:noFill/>
                        </a:ln>
                        <a:solidFill>
                          <a:srgbClr val="3F3F3F"/>
                        </a:solidFill>
                        <a:effectLst/>
                        <a:uLnTx/>
                        <a:uFillTx/>
                        <a:latin typeface="+mn-lt"/>
                        <a:ea typeface="+mn-ea"/>
                        <a:cs typeface="+mn-cs"/>
                      </a:endParaRPr>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hMerge="1">
                  <a:txBody>
                    <a:bodyPr/>
                    <a:lstStyle/>
                    <a:p>
                      <a:endParaRPr lang="en-GB"/>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F3F3F"/>
                        </a:solidFill>
                        <a:effectLst/>
                        <a:uLnTx/>
                        <a:uFillTx/>
                        <a:latin typeface="+mn-lt"/>
                        <a:ea typeface="+mn-ea"/>
                        <a:cs typeface="+mn-cs"/>
                      </a:endParaRPr>
                    </a:p>
                  </a:txBody>
                  <a:tcPr>
                    <a:solidFill>
                      <a:schemeClr val="bg1"/>
                    </a:solidFill>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3F3F3F"/>
                        </a:solidFill>
                        <a:effectLst/>
                        <a:uLnTx/>
                        <a:uFillTx/>
                        <a:latin typeface="+mn-lt"/>
                        <a:ea typeface="+mn-ea"/>
                        <a:cs typeface="+mn-cs"/>
                      </a:endParaRPr>
                    </a:p>
                  </a:txBody>
                  <a:tcPr>
                    <a:solidFill>
                      <a:schemeClr val="bg1"/>
                    </a:solidFill>
                  </a:tcPr>
                </a:tc>
              </a:tr>
              <a:tr h="2285189">
                <a:tc>
                  <a:txBody>
                    <a:bodyPr/>
                    <a:lstStyle/>
                    <a:p>
                      <a:r>
                        <a:rPr lang="en-GB" sz="1200" dirty="0"/>
                        <a:t>EFA – </a:t>
                      </a:r>
                      <a:r>
                        <a:rPr lang="en-GB" sz="1200" dirty="0" smtClean="0"/>
                        <a:t>Land lying fallow</a:t>
                      </a:r>
                    </a:p>
                    <a:p>
                      <a:endParaRPr lang="en-GB" sz="1200" b="1" dirty="0" smtClean="0">
                        <a:solidFill>
                          <a:schemeClr val="accent1">
                            <a:lumMod val="50000"/>
                          </a:schemeClr>
                        </a:solidFill>
                      </a:endParaRPr>
                    </a:p>
                    <a:p>
                      <a:r>
                        <a:rPr lang="en-GB" sz="1200" b="1" dirty="0" smtClean="0">
                          <a:solidFill>
                            <a:schemeClr val="accent1">
                              <a:lumMod val="50000"/>
                            </a:schemeClr>
                          </a:solidFill>
                        </a:rPr>
                        <a:t>Overall additionality:</a:t>
                      </a:r>
                      <a:r>
                        <a:rPr lang="en-GB" sz="1200" b="1" baseline="0" dirty="0" smtClean="0">
                          <a:solidFill>
                            <a:schemeClr val="accent1">
                              <a:lumMod val="50000"/>
                            </a:schemeClr>
                          </a:solidFill>
                        </a:rPr>
                        <a:t>  high</a:t>
                      </a:r>
                      <a:endParaRPr lang="en-GB" sz="1200" b="1" dirty="0">
                        <a:solidFill>
                          <a:schemeClr val="accent1">
                            <a:lumMod val="50000"/>
                          </a:schemeClr>
                        </a:solidFill>
                      </a:endParaRPr>
                    </a:p>
                  </a:txBody>
                  <a:tcPr anchor="ctr">
                    <a:lnR w="28575" cap="flat" cmpd="sng" algn="ctr">
                      <a:solidFill>
                        <a:schemeClr val="tx1"/>
                      </a:solidFill>
                      <a:prstDash val="solid"/>
                      <a:round/>
                      <a:headEnd type="none" w="med" len="med"/>
                      <a:tailEnd type="none" w="med" len="med"/>
                    </a:lnR>
                    <a:solidFill>
                      <a:schemeClr val="bg1"/>
                    </a:solidFill>
                  </a:tcPr>
                </a:tc>
                <a:tc>
                  <a:txBody>
                    <a:bodyPr/>
                    <a:lstStyle/>
                    <a:p>
                      <a:pPr algn="ctr"/>
                      <a:r>
                        <a:rPr lang="en-GB" sz="1200" dirty="0" smtClean="0"/>
                        <a:t>Positive</a:t>
                      </a:r>
                      <a:r>
                        <a:rPr lang="en-GB" sz="1200" baseline="0" dirty="0" smtClean="0"/>
                        <a:t> in intensive arable farmland where fallow was not present before</a:t>
                      </a:r>
                      <a:endParaRPr lang="en-GB" sz="1200" dirty="0"/>
                    </a:p>
                  </a:txBody>
                  <a:tcPr anchor="ctr">
                    <a:lnL w="28575" cap="flat" cmpd="sng" algn="ctr">
                      <a:solidFill>
                        <a:schemeClr val="tx1"/>
                      </a:solidFill>
                      <a:prstDash val="solid"/>
                      <a:round/>
                      <a:headEnd type="none" w="med" len="med"/>
                      <a:tailEnd type="none" w="med" len="med"/>
                    </a:lnL>
                    <a:solidFill>
                      <a:schemeClr val="tx2">
                        <a:lumMod val="60000"/>
                        <a:lumOff val="40000"/>
                      </a:schemeClr>
                    </a:solidFill>
                  </a:tcPr>
                </a:tc>
                <a:tc>
                  <a:txBody>
                    <a:bodyPr/>
                    <a:lstStyle/>
                    <a:p>
                      <a:pPr marL="0" lvl="0" indent="0" algn="ctr">
                        <a:buFont typeface="Arial" panose="020B0604020202020204" pitchFamily="34" charset="0"/>
                        <a:buNone/>
                      </a:pPr>
                      <a:r>
                        <a:rPr lang="en-GB" sz="1200" dirty="0" smtClean="0"/>
                        <a:t>Some</a:t>
                      </a:r>
                      <a:r>
                        <a:rPr lang="en-GB" sz="1200" baseline="0" dirty="0" smtClean="0"/>
                        <a:t> rules are not compatible: </a:t>
                      </a:r>
                      <a:r>
                        <a:rPr lang="en-GB" sz="1200" dirty="0" smtClean="0"/>
                        <a:t>ploughing dates,</a:t>
                      </a:r>
                      <a:r>
                        <a:rPr lang="en-GB" sz="1200" baseline="0" dirty="0" smtClean="0"/>
                        <a:t> application of </a:t>
                      </a:r>
                      <a:r>
                        <a:rPr lang="en-GB" sz="1200" dirty="0" smtClean="0"/>
                        <a:t>broad spectrum herbicides, topping of vegetation</a:t>
                      </a:r>
                    </a:p>
                    <a:p>
                      <a:pPr algn="ctr"/>
                      <a:endParaRPr lang="en-GB" sz="1200"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algn="ctr"/>
                      <a:r>
                        <a:rPr lang="en-GB" sz="1200" dirty="0" smtClean="0"/>
                        <a:t>Positive</a:t>
                      </a:r>
                      <a:r>
                        <a:rPr lang="en-GB" sz="1200" baseline="0" dirty="0" smtClean="0"/>
                        <a:t> if </a:t>
                      </a:r>
                      <a:r>
                        <a:rPr lang="en-GB" sz="1200" dirty="0" smtClean="0"/>
                        <a:t>vegetation cover </a:t>
                      </a:r>
                      <a:r>
                        <a:rPr lang="en-GB" sz="1200" baseline="0" dirty="0" smtClean="0"/>
                        <a:t>and </a:t>
                      </a:r>
                      <a:r>
                        <a:rPr lang="en-GB" sz="1200" baseline="0" dirty="0" err="1" smtClean="0"/>
                        <a:t>mgt</a:t>
                      </a:r>
                      <a:r>
                        <a:rPr lang="en-GB" sz="1200" baseline="0" dirty="0" smtClean="0"/>
                        <a:t> are appropriate </a:t>
                      </a:r>
                    </a:p>
                  </a:txBody>
                  <a:tcPr anchor="ctr">
                    <a:lnL w="28575" cap="flat" cmpd="sng" algn="ctr">
                      <a:solidFill>
                        <a:schemeClr val="tx1"/>
                      </a:solidFill>
                      <a:prstDash val="solid"/>
                      <a:round/>
                      <a:headEnd type="none" w="med" len="med"/>
                      <a:tailEnd type="none" w="med" len="med"/>
                    </a:lnL>
                    <a:solidFill>
                      <a:schemeClr val="tx2">
                        <a:lumMod val="60000"/>
                        <a:lumOff val="40000"/>
                      </a:schemeClr>
                    </a:solidFill>
                  </a:tcPr>
                </a:tc>
                <a:tc>
                  <a:txBody>
                    <a:bodyPr/>
                    <a:lstStyle/>
                    <a:p>
                      <a:pPr algn="ctr"/>
                      <a:r>
                        <a:rPr lang="en-GB" sz="1200" dirty="0" smtClean="0"/>
                        <a:t>Risks where bare soil permitted</a:t>
                      </a:r>
                      <a:endParaRPr lang="en-GB" sz="1200" dirty="0"/>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algn="ctr"/>
                      <a:r>
                        <a:rPr lang="en-GB" sz="1200" dirty="0" smtClean="0"/>
                        <a:t>Positive</a:t>
                      </a:r>
                      <a:r>
                        <a:rPr lang="en-GB" sz="1200" baseline="0" dirty="0" smtClean="0"/>
                        <a:t> if </a:t>
                      </a:r>
                      <a:r>
                        <a:rPr lang="en-GB" sz="1200" dirty="0" smtClean="0"/>
                        <a:t>vegetation cover </a:t>
                      </a:r>
                      <a:r>
                        <a:rPr lang="en-GB" sz="1200" baseline="0" dirty="0" smtClean="0"/>
                        <a:t>and </a:t>
                      </a:r>
                      <a:r>
                        <a:rPr lang="en-GB" sz="1200" baseline="0" dirty="0" err="1" smtClean="0"/>
                        <a:t>mgt</a:t>
                      </a:r>
                      <a:r>
                        <a:rPr lang="en-GB" sz="1200" baseline="0" dirty="0" smtClean="0"/>
                        <a:t> are appropriate </a:t>
                      </a:r>
                    </a:p>
                  </a:txBody>
                  <a:tcPr anchor="ctr">
                    <a:lnL w="28575" cap="flat" cmpd="sng" algn="ctr">
                      <a:solidFill>
                        <a:schemeClr val="tx1"/>
                      </a:solidFill>
                      <a:prstDash val="solid"/>
                      <a:round/>
                      <a:headEnd type="none" w="med" len="med"/>
                      <a:tailEnd type="none" w="med" len="med"/>
                    </a:lnL>
                    <a:solidFill>
                      <a:schemeClr val="tx2">
                        <a:lumMod val="60000"/>
                        <a:lumOff val="40000"/>
                      </a:schemeClr>
                    </a:solidFill>
                  </a:tcPr>
                </a:tc>
                <a:tc>
                  <a:txBody>
                    <a:bodyPr/>
                    <a:lstStyle/>
                    <a:p>
                      <a:pPr algn="ctr"/>
                      <a:r>
                        <a:rPr lang="en-GB" sz="1200" dirty="0" smtClean="0"/>
                        <a:t>Risks where</a:t>
                      </a:r>
                      <a:r>
                        <a:rPr lang="en-GB" sz="1200" baseline="0" dirty="0" smtClean="0"/>
                        <a:t> bare soil permitted and herbicide use</a:t>
                      </a:r>
                      <a:endParaRPr lang="en-GB" sz="1200" dirty="0"/>
                    </a:p>
                  </a:txBody>
                  <a:tcPr anchor="ctr">
                    <a:solidFill>
                      <a:schemeClr val="accent1">
                        <a:lumMod val="60000"/>
                        <a:lumOff val="4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dirty="0" smtClean="0"/>
                        <a:t>Positive where soil cover in place</a:t>
                      </a:r>
                      <a:r>
                        <a:rPr lang="en-GB" sz="1200" baseline="0" dirty="0" smtClean="0"/>
                        <a:t> and reduces use of fertiliser for a period</a:t>
                      </a:r>
                      <a:endParaRPr lang="en-GB" sz="1200" dirty="0" smtClean="0"/>
                    </a:p>
                  </a:txBody>
                  <a:tcPr anchor="ctr">
                    <a:solidFill>
                      <a:schemeClr val="tx2">
                        <a:lumMod val="60000"/>
                        <a:lumOff val="4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dirty="0" smtClean="0"/>
                        <a:t>Risks where bare soil permitted</a:t>
                      </a:r>
                    </a:p>
                  </a:txBody>
                  <a:tcPr anchor="ctr">
                    <a:lnR w="28575" cap="flat" cmpd="sng" algn="ctr">
                      <a:solidFill>
                        <a:schemeClr val="tx1"/>
                      </a:solidFill>
                      <a:prstDash val="solid"/>
                      <a:round/>
                      <a:headEnd type="none" w="med" len="med"/>
                      <a:tailEnd type="none" w="med" len="med"/>
                    </a:lnR>
                    <a:solidFill>
                      <a:schemeClr val="accent1">
                        <a:lumMod val="60000"/>
                        <a:lumOff val="4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dirty="0" smtClean="0"/>
                        <a:t>Positive</a:t>
                      </a:r>
                      <a:r>
                        <a:rPr lang="en-GB" sz="1200" baseline="0" dirty="0" smtClean="0"/>
                        <a:t> if soil cover in place and carbon sequestered / soil quality improved</a:t>
                      </a:r>
                      <a:endParaRPr lang="en-GB" sz="1200" dirty="0"/>
                    </a:p>
                  </a:txBody>
                  <a:tcPr anchor="ctr">
                    <a:lnL w="28575" cap="flat" cmpd="sng" algn="ctr">
                      <a:solidFill>
                        <a:schemeClr val="tx1"/>
                      </a:solidFill>
                      <a:prstDash val="solid"/>
                      <a:round/>
                      <a:headEnd type="none" w="med" len="med"/>
                      <a:tailEnd type="none" w="med" len="med"/>
                    </a:lnL>
                    <a:solidFill>
                      <a:schemeClr val="tx2">
                        <a:lumMod val="60000"/>
                        <a:lumOff val="4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dirty="0" smtClean="0"/>
                        <a:t>Uncertain in other</a:t>
                      </a:r>
                      <a:r>
                        <a:rPr lang="en-GB" sz="1200" baseline="0" dirty="0" smtClean="0"/>
                        <a:t> situations</a:t>
                      </a:r>
                      <a:endParaRPr lang="en-GB" sz="1200" dirty="0"/>
                    </a:p>
                  </a:txBody>
                  <a:tcPr anchor="ctr">
                    <a:solidFill>
                      <a:schemeClr val="bg2">
                        <a:lumMod val="40000"/>
                        <a:lumOff val="60000"/>
                      </a:schemeClr>
                    </a:solidFill>
                  </a:tcPr>
                </a:tc>
              </a:tr>
              <a:tr h="855453">
                <a:tc>
                  <a:txBody>
                    <a:bodyPr/>
                    <a:lstStyle/>
                    <a:p>
                      <a:r>
                        <a:rPr lang="en-GB" sz="1200" dirty="0"/>
                        <a:t>EFA - landscape features,</a:t>
                      </a:r>
                      <a:r>
                        <a:rPr lang="en-GB" sz="1200" baseline="0" dirty="0"/>
                        <a:t> buffer strips, m</a:t>
                      </a:r>
                      <a:r>
                        <a:rPr lang="en-GB" sz="1200" dirty="0"/>
                        <a:t>argins &amp; forest </a:t>
                      </a:r>
                      <a:r>
                        <a:rPr lang="en-GB" sz="1200" dirty="0" smtClean="0"/>
                        <a:t>edges</a:t>
                      </a:r>
                    </a:p>
                    <a:p>
                      <a:pPr marL="0" marR="0" lvl="0" indent="0" algn="l" defTabSz="914377" rtl="0" eaLnBrk="1" fontAlgn="auto" latinLnBrk="0" hangingPunct="1">
                        <a:lnSpc>
                          <a:spcPct val="100000"/>
                        </a:lnSpc>
                        <a:spcBef>
                          <a:spcPts val="0"/>
                        </a:spcBef>
                        <a:spcAft>
                          <a:spcPts val="0"/>
                        </a:spcAft>
                        <a:buClrTx/>
                        <a:buSzTx/>
                        <a:buFontTx/>
                        <a:buNone/>
                        <a:tabLst/>
                        <a:defRPr/>
                      </a:pPr>
                      <a:r>
                        <a:rPr lang="en-GB" sz="1200" b="1" dirty="0" smtClean="0">
                          <a:solidFill>
                            <a:schemeClr val="accent1">
                              <a:lumMod val="50000"/>
                            </a:schemeClr>
                          </a:solidFill>
                        </a:rPr>
                        <a:t>Overall additionality low</a:t>
                      </a:r>
                      <a:endParaRPr lang="en-GB" sz="1200" b="1" dirty="0"/>
                    </a:p>
                  </a:txBody>
                  <a:tcPr anchor="ctr">
                    <a:lnR w="28575" cap="flat" cmpd="sng" algn="ctr">
                      <a:solidFill>
                        <a:schemeClr val="tx1"/>
                      </a:solidFill>
                      <a:prstDash val="solid"/>
                      <a:round/>
                      <a:headEnd type="none" w="med" len="med"/>
                      <a:tailEnd type="none" w="med" len="med"/>
                    </a:lnR>
                    <a:solidFill>
                      <a:schemeClr val="bg1"/>
                    </a:solidFill>
                  </a:tcPr>
                </a:tc>
                <a:tc gridSpan="10">
                  <a:txBody>
                    <a:bodyPr/>
                    <a:lstStyle/>
                    <a:p>
                      <a:pPr algn="ctr"/>
                      <a:r>
                        <a:rPr lang="en-GB" sz="1200" dirty="0" smtClean="0"/>
                        <a:t>Very</a:t>
                      </a:r>
                      <a:r>
                        <a:rPr lang="en-GB" sz="1200" baseline="0" dirty="0" smtClean="0"/>
                        <a:t> little impact due to low uptake to date. Where there is uptake there is limited additionality from the EFA measure (e.g. cross-compliance GAEC standards, requirements under Nitrate Action Plans).  </a:t>
                      </a:r>
                    </a:p>
                    <a:p>
                      <a:pPr algn="ctr"/>
                      <a:r>
                        <a:rPr lang="en-GB" sz="1200" baseline="0" dirty="0" smtClean="0"/>
                        <a:t>Positive effects on all environmental and climate issues possible locally, but these depend on management. </a:t>
                      </a:r>
                      <a:endParaRPr lang="en-GB" sz="1200" dirty="0"/>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hMerge="1">
                  <a:txBody>
                    <a:bodyPr/>
                    <a:lstStyle/>
                    <a:p>
                      <a:endParaRPr lang="en-GB" sz="1200" dirty="0"/>
                    </a:p>
                  </a:txBody>
                  <a:tcPr>
                    <a:solidFill>
                      <a:schemeClr val="bg1">
                        <a:lumMod val="95000"/>
                      </a:schemeClr>
                    </a:solidFill>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endParaRPr lang="en-GB"/>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r>
              <a:tr h="812258">
                <a:tc>
                  <a:txBody>
                    <a:bodyPr/>
                    <a:lstStyle/>
                    <a:p>
                      <a:r>
                        <a:rPr lang="en-GB" sz="1200" dirty="0"/>
                        <a:t>EFA - Agroforestry, SRC and afforested </a:t>
                      </a:r>
                      <a:r>
                        <a:rPr lang="en-GB" sz="1200" dirty="0" smtClean="0"/>
                        <a:t>land</a:t>
                      </a:r>
                    </a:p>
                    <a:p>
                      <a:pPr marL="0" marR="0" lvl="0" indent="0" algn="l" defTabSz="914377" rtl="0" eaLnBrk="1" fontAlgn="auto" latinLnBrk="0" hangingPunct="1">
                        <a:lnSpc>
                          <a:spcPct val="100000"/>
                        </a:lnSpc>
                        <a:spcBef>
                          <a:spcPts val="0"/>
                        </a:spcBef>
                        <a:spcAft>
                          <a:spcPts val="0"/>
                        </a:spcAft>
                        <a:buClrTx/>
                        <a:buSzTx/>
                        <a:buFontTx/>
                        <a:buNone/>
                        <a:tabLst/>
                        <a:defRPr/>
                      </a:pPr>
                      <a:r>
                        <a:rPr lang="en-GB" sz="1200" b="1" dirty="0" smtClean="0">
                          <a:solidFill>
                            <a:schemeClr val="accent1">
                              <a:lumMod val="50000"/>
                            </a:schemeClr>
                          </a:solidFill>
                        </a:rPr>
                        <a:t>Overall additionality low</a:t>
                      </a:r>
                      <a:endParaRPr lang="en-GB" sz="1200" b="1" dirty="0"/>
                    </a:p>
                  </a:txBody>
                  <a:tcPr anchor="ctr">
                    <a:lnR w="28575" cap="flat" cmpd="sng" algn="ctr">
                      <a:solidFill>
                        <a:schemeClr val="tx1"/>
                      </a:solidFill>
                      <a:prstDash val="solid"/>
                      <a:round/>
                      <a:headEnd type="none" w="med" len="med"/>
                      <a:tailEnd type="none" w="med" len="med"/>
                    </a:lnR>
                    <a:solidFill>
                      <a:schemeClr val="bg1"/>
                    </a:solidFill>
                  </a:tcPr>
                </a:tc>
                <a:tc gridSpan="10">
                  <a:txBody>
                    <a:bodyPr/>
                    <a:lstStyle/>
                    <a:p>
                      <a:pPr algn="ctr"/>
                      <a:r>
                        <a:rPr lang="en-GB" sz="1200" dirty="0" smtClean="0"/>
                        <a:t>Very</a:t>
                      </a:r>
                      <a:r>
                        <a:rPr lang="en-GB" sz="1200" baseline="0" dirty="0" smtClean="0"/>
                        <a:t> little impact due to low uptake to date.  Where there is uptake there is little additionality from the EFA measure</a:t>
                      </a:r>
                    </a:p>
                    <a:p>
                      <a:pPr marL="0" marR="0" lvl="0" indent="0" algn="ctr" defTabSz="914377" rtl="0" eaLnBrk="1" fontAlgn="auto" latinLnBrk="0" hangingPunct="1">
                        <a:lnSpc>
                          <a:spcPct val="100000"/>
                        </a:lnSpc>
                        <a:spcBef>
                          <a:spcPts val="0"/>
                        </a:spcBef>
                        <a:spcAft>
                          <a:spcPts val="0"/>
                        </a:spcAft>
                        <a:buClrTx/>
                        <a:buSzTx/>
                        <a:buFontTx/>
                        <a:buNone/>
                        <a:tabLst/>
                        <a:defRPr/>
                      </a:pPr>
                      <a:r>
                        <a:rPr lang="en-GB" sz="1200" baseline="0" dirty="0" smtClean="0"/>
                        <a:t>Positive effects on all environmental and climate issues possible locally, but these depend on management and are highly context specific.</a:t>
                      </a:r>
                      <a:endParaRPr lang="en-GB" sz="1200" dirty="0" smtClean="0"/>
                    </a:p>
                  </a:txBody>
                  <a:tcPr anchor="ctr">
                    <a:lnL w="28575" cap="flat" cmpd="sng" algn="ctr">
                      <a:solidFill>
                        <a:schemeClr val="tx1"/>
                      </a:solidFill>
                      <a:prstDash val="solid"/>
                      <a:round/>
                      <a:headEnd type="none" w="med" len="med"/>
                      <a:tailEnd type="none" w="med" len="med"/>
                    </a:lnL>
                    <a:solidFill>
                      <a:schemeClr val="tx2">
                        <a:lumMod val="20000"/>
                        <a:lumOff val="80000"/>
                      </a:schemeClr>
                    </a:solidFill>
                  </a:tcPr>
                </a:tc>
                <a:tc hMerge="1">
                  <a:txBody>
                    <a:bodyPr/>
                    <a:lstStyle/>
                    <a:p>
                      <a:endParaRPr lang="en-GB" sz="1200" dirty="0"/>
                    </a:p>
                  </a:txBody>
                  <a:tcPr/>
                </a:tc>
                <a:tc hMerge="1">
                  <a:txBody>
                    <a:bodyPr/>
                    <a:lstStyle/>
                    <a:p>
                      <a:endParaRPr lang="en-GB" sz="1200" dirty="0"/>
                    </a:p>
                  </a:txBody>
                  <a:tcPr/>
                </a:tc>
                <a:tc hMerge="1">
                  <a:txBody>
                    <a:bodyPr/>
                    <a:lstStyle/>
                    <a:p>
                      <a:endParaRPr lang="en-GB" sz="1200" dirty="0"/>
                    </a:p>
                  </a:txBody>
                  <a:tcPr/>
                </a:tc>
                <a:tc hMerge="1">
                  <a:txBody>
                    <a:bodyPr/>
                    <a:lstStyle/>
                    <a:p>
                      <a:endParaRPr lang="en-GB" sz="1200" dirty="0"/>
                    </a:p>
                  </a:txBody>
                  <a:tcPr/>
                </a:tc>
                <a:tc hMerge="1">
                  <a:txBody>
                    <a:bodyPr/>
                    <a:lstStyle/>
                    <a:p>
                      <a:endParaRPr lang="en-GB" sz="1200" dirty="0"/>
                    </a:p>
                  </a:txBody>
                  <a:tcPr/>
                </a:tc>
                <a:tc hMerge="1">
                  <a:txBody>
                    <a:bodyPr/>
                    <a:lstStyle/>
                    <a:p>
                      <a:endParaRPr lang="en-GB" sz="1200" dirty="0"/>
                    </a:p>
                  </a:txBody>
                  <a:tcPr/>
                </a:tc>
                <a:tc hMerge="1">
                  <a:txBody>
                    <a:bodyPr/>
                    <a:lstStyle/>
                    <a:p>
                      <a:endParaRPr lang="en-GB"/>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c hMerge="1">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lang="en-GB" sz="1200" dirty="0"/>
                    </a:p>
                  </a:txBody>
                  <a:tcPr/>
                </a:tc>
              </a:tr>
            </a:tbl>
          </a:graphicData>
        </a:graphic>
      </p:graphicFrame>
    </p:spTree>
    <p:extLst>
      <p:ext uri="{BB962C8B-B14F-4D97-AF65-F5344CB8AC3E}">
        <p14:creationId xmlns:p14="http://schemas.microsoft.com/office/powerpoint/2010/main" val="2467100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Effectiveness: Crop Diversification (ESQ8)</a:t>
            </a:r>
            <a:endParaRPr lang="en-GB" dirty="0"/>
          </a:p>
        </p:txBody>
      </p:sp>
      <p:sp>
        <p:nvSpPr>
          <p:cNvPr id="3" name="Content Placeholder 2"/>
          <p:cNvSpPr>
            <a:spLocks noGrp="1"/>
          </p:cNvSpPr>
          <p:nvPr>
            <p:ph idx="1"/>
          </p:nvPr>
        </p:nvSpPr>
        <p:spPr>
          <a:xfrm>
            <a:off x="609600" y="1098532"/>
            <a:ext cx="4724400" cy="4241883"/>
          </a:xfrm>
        </p:spPr>
        <p:txBody>
          <a:bodyPr/>
          <a:lstStyle/>
          <a:p>
            <a:r>
              <a:rPr lang="en-GB" sz="2000" dirty="0"/>
              <a:t>Environmental </a:t>
            </a:r>
            <a:r>
              <a:rPr lang="en-GB" sz="2000" dirty="0" smtClean="0"/>
              <a:t>effects depend </a:t>
            </a:r>
            <a:r>
              <a:rPr lang="en-GB" sz="2000" dirty="0"/>
              <a:t>on </a:t>
            </a:r>
            <a:r>
              <a:rPr lang="en-GB" sz="2000" dirty="0" smtClean="0"/>
              <a:t>the types </a:t>
            </a:r>
            <a:r>
              <a:rPr lang="en-GB" sz="2000" dirty="0"/>
              <a:t>of crops introduced and their management</a:t>
            </a:r>
          </a:p>
          <a:p>
            <a:r>
              <a:rPr lang="en-GB" sz="2000" dirty="0" smtClean="0"/>
              <a:t>Direct environmental effects are small given scale of change</a:t>
            </a:r>
          </a:p>
          <a:p>
            <a:r>
              <a:rPr lang="en-GB" sz="2000" dirty="0" smtClean="0"/>
              <a:t>Effects reported do not take account of benefits of preventing shifts towards greater </a:t>
            </a:r>
            <a:r>
              <a:rPr lang="en-GB" sz="2000" dirty="0" err="1" smtClean="0"/>
              <a:t>monocropping</a:t>
            </a:r>
            <a:endParaRPr lang="en-GB" sz="1600" dirty="0"/>
          </a:p>
          <a:p>
            <a:pPr marL="0" indent="0">
              <a:buNone/>
            </a:pPr>
            <a:endParaRPr lang="en-GB" sz="2000" dirty="0" smtClean="0"/>
          </a:p>
        </p:txBody>
      </p:sp>
      <p:sp>
        <p:nvSpPr>
          <p:cNvPr id="4" name="Content Placeholder 3"/>
          <p:cNvSpPr>
            <a:spLocks noGrp="1"/>
          </p:cNvSpPr>
          <p:nvPr>
            <p:ph idx="10"/>
          </p:nvPr>
        </p:nvSpPr>
        <p:spPr>
          <a:xfrm>
            <a:off x="5623560" y="1010654"/>
            <a:ext cx="6233160" cy="4731615"/>
          </a:xfrm>
        </p:spPr>
        <p:txBody>
          <a:bodyPr/>
          <a:lstStyle/>
          <a:p>
            <a:r>
              <a:rPr lang="en-GB" sz="1800" b="1" dirty="0" smtClean="0">
                <a:solidFill>
                  <a:schemeClr val="accent1">
                    <a:lumMod val="50000"/>
                  </a:schemeClr>
                </a:solidFill>
              </a:rPr>
              <a:t>Main benefits in Spain</a:t>
            </a:r>
            <a:r>
              <a:rPr lang="en-GB" sz="1800" dirty="0" smtClean="0"/>
              <a:t>: for soil &amp; water quality and GHG emissions due to increase in forage legumes and anticipated lower use of N-fertilisers (also to lesser extent in LV, PL, UK)</a:t>
            </a:r>
          </a:p>
          <a:p>
            <a:r>
              <a:rPr lang="en-GB" sz="1800" b="1" dirty="0" smtClean="0">
                <a:solidFill>
                  <a:schemeClr val="accent1">
                    <a:lumMod val="50000"/>
                  </a:schemeClr>
                </a:solidFill>
              </a:rPr>
              <a:t>Soil erosion </a:t>
            </a:r>
            <a:r>
              <a:rPr lang="en-GB" sz="1800" dirty="0" smtClean="0"/>
              <a:t>benefits mixed: </a:t>
            </a:r>
          </a:p>
          <a:p>
            <a:pPr lvl="1"/>
            <a:r>
              <a:rPr lang="en-GB" sz="1400" dirty="0" smtClean="0"/>
              <a:t>positive where maize replaced by a crop with greater soil cover (e.g. FR, DE, NL) </a:t>
            </a:r>
            <a:endParaRPr lang="en-GB" sz="1400" dirty="0"/>
          </a:p>
          <a:p>
            <a:pPr lvl="1"/>
            <a:r>
              <a:rPr lang="en-GB" sz="1400" dirty="0" smtClean="0"/>
              <a:t>Detrimental where new crop leave soil bare for longer (e.g. peas) or where replaced by another row crop (e.g. sunflowers in FR)</a:t>
            </a:r>
          </a:p>
          <a:p>
            <a:r>
              <a:rPr lang="en-GB" sz="1800" b="1" dirty="0" smtClean="0">
                <a:solidFill>
                  <a:schemeClr val="accent1">
                    <a:lumMod val="50000"/>
                  </a:schemeClr>
                </a:solidFill>
              </a:rPr>
              <a:t>Water quality &amp; climate effects </a:t>
            </a:r>
            <a:r>
              <a:rPr lang="en-GB" sz="1800" dirty="0" smtClean="0"/>
              <a:t>mixed – depends on crop and its management</a:t>
            </a:r>
          </a:p>
          <a:p>
            <a:r>
              <a:rPr lang="en-GB" sz="1800" dirty="0" smtClean="0"/>
              <a:t>Move to greater spring cropping creates benefits for </a:t>
            </a:r>
            <a:r>
              <a:rPr lang="en-GB" sz="1800" b="1" dirty="0" smtClean="0">
                <a:solidFill>
                  <a:schemeClr val="accent1">
                    <a:lumMod val="50000"/>
                  </a:schemeClr>
                </a:solidFill>
              </a:rPr>
              <a:t>biodiversity</a:t>
            </a:r>
            <a:r>
              <a:rPr lang="en-GB" sz="1800" dirty="0" smtClean="0"/>
              <a:t> – evidence is anecdotal</a:t>
            </a:r>
          </a:p>
          <a:p>
            <a:r>
              <a:rPr lang="en-GB" sz="1800" dirty="0" smtClean="0"/>
              <a:t>Effects more generally on biodiversity are difficult to ascertain as depend on management (e.g. use of pesticides)</a:t>
            </a:r>
          </a:p>
          <a:p>
            <a:r>
              <a:rPr lang="en-GB" sz="1800" b="1" dirty="0" smtClean="0">
                <a:solidFill>
                  <a:schemeClr val="accent1">
                    <a:lumMod val="50000"/>
                  </a:schemeClr>
                </a:solidFill>
              </a:rPr>
              <a:t>Equivalent practices </a:t>
            </a:r>
            <a:r>
              <a:rPr lang="en-GB" sz="1800" dirty="0" smtClean="0"/>
              <a:t>are not widely offered or taken up for this measure</a:t>
            </a:r>
          </a:p>
          <a:p>
            <a:endParaRPr lang="en-GB" sz="1800" dirty="0"/>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55172" y="4042611"/>
            <a:ext cx="4122821" cy="1699658"/>
          </a:xfrm>
          <a:prstGeom prst="rect">
            <a:avLst/>
          </a:prstGeom>
        </p:spPr>
      </p:pic>
    </p:spTree>
    <p:extLst>
      <p:ext uri="{BB962C8B-B14F-4D97-AF65-F5344CB8AC3E}">
        <p14:creationId xmlns:p14="http://schemas.microsoft.com/office/powerpoint/2010/main" val="16336780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Effectiveness: Permanent Grassland ratio</a:t>
            </a:r>
            <a:endParaRPr lang="en-GB" dirty="0"/>
          </a:p>
        </p:txBody>
      </p:sp>
      <p:sp>
        <p:nvSpPr>
          <p:cNvPr id="3" name="Content Placeholder 2"/>
          <p:cNvSpPr>
            <a:spLocks noGrp="1"/>
          </p:cNvSpPr>
          <p:nvPr>
            <p:ph idx="1"/>
          </p:nvPr>
        </p:nvSpPr>
        <p:spPr>
          <a:xfrm>
            <a:off x="609605" y="1321542"/>
            <a:ext cx="6827520" cy="4132774"/>
          </a:xfrm>
        </p:spPr>
        <p:txBody>
          <a:bodyPr/>
          <a:lstStyle/>
          <a:p>
            <a:r>
              <a:rPr lang="en-GB" sz="1800" dirty="0" smtClean="0"/>
              <a:t>Greater protection overall compared with the previous situation – decline is the ratio limited to 5% rather than previous 10%</a:t>
            </a:r>
          </a:p>
          <a:p>
            <a:r>
              <a:rPr lang="en-GB" sz="1800" dirty="0" smtClean="0"/>
              <a:t>Magnitude of benefits uncertain due to data issues:</a:t>
            </a:r>
          </a:p>
          <a:p>
            <a:pPr lvl="1"/>
            <a:r>
              <a:rPr lang="en-GB" sz="1600" dirty="0" smtClean="0"/>
              <a:t>Biodiversity benefits depend on grassland type </a:t>
            </a:r>
          </a:p>
          <a:p>
            <a:pPr lvl="1"/>
            <a:r>
              <a:rPr lang="en-GB" sz="1600" dirty="0" smtClean="0"/>
              <a:t>Other environmental/climate benefits depend on location, whether ploughed or not, intensity of management</a:t>
            </a:r>
          </a:p>
          <a:p>
            <a:r>
              <a:rPr lang="en-GB" sz="1800" dirty="0" smtClean="0"/>
              <a:t>Lack of safeguards to protect semi-natural or carbon rich grasslands outside Natura 2000 areas – e.g. agricultural improvements / ploughing and reseeding are not constrained (see also ESPG)</a:t>
            </a:r>
          </a:p>
          <a:p>
            <a:r>
              <a:rPr lang="en-GB" sz="1800" dirty="0"/>
              <a:t>Operation at national level in all except four Member States masks some significant changes more locally (see map).</a:t>
            </a:r>
          </a:p>
          <a:p>
            <a:r>
              <a:rPr lang="en-GB" sz="1800" dirty="0" smtClean="0"/>
              <a:t>Where prior authorisation processes are in place, far greater environmental and climate benefits are likely to occur – currently in CY, DE, IT, LU, PT and FR, particularly in Germany.</a:t>
            </a:r>
          </a:p>
          <a:p>
            <a:endParaRPr lang="en-GB" sz="2000" dirty="0" smtClean="0"/>
          </a:p>
          <a:p>
            <a:endParaRPr lang="en-GB" sz="2000" dirty="0"/>
          </a:p>
        </p:txBody>
      </p:sp>
      <p:pic>
        <p:nvPicPr>
          <p:cNvPr id="6" name="Content Placeholder 5"/>
          <p:cNvPicPr>
            <a:picLocks noGrp="1" noChangeAspect="1"/>
          </p:cNvPicPr>
          <p:nvPr>
            <p:ph idx="10"/>
          </p:nvPr>
        </p:nvPicPr>
        <p:blipFill rotWithShape="1">
          <a:blip r:embed="rId3" cstate="screen">
            <a:extLst>
              <a:ext uri="{28A0092B-C50C-407E-A947-70E740481C1C}">
                <a14:useLocalDpi xmlns:a14="http://schemas.microsoft.com/office/drawing/2010/main"/>
              </a:ext>
            </a:extLst>
          </a:blip>
          <a:srcRect r="32399"/>
          <a:stretch/>
        </p:blipFill>
        <p:spPr>
          <a:xfrm>
            <a:off x="7485251" y="802105"/>
            <a:ext cx="4773107" cy="5340976"/>
          </a:xfrm>
          <a:prstGeom prst="rect">
            <a:avLst/>
          </a:prstGeom>
        </p:spPr>
      </p:pic>
    </p:spTree>
    <p:extLst>
      <p:ext uri="{BB962C8B-B14F-4D97-AF65-F5344CB8AC3E}">
        <p14:creationId xmlns:p14="http://schemas.microsoft.com/office/powerpoint/2010/main" val="29124240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Effectiveness: Permanent Grassland </a:t>
            </a:r>
            <a:r>
              <a:rPr lang="en-GB" dirty="0" smtClean="0"/>
              <a:t>ESPG</a:t>
            </a:r>
            <a:endParaRPr lang="en-GB" dirty="0"/>
          </a:p>
        </p:txBody>
      </p:sp>
      <p:sp>
        <p:nvSpPr>
          <p:cNvPr id="5" name="Content Placeholder 4"/>
          <p:cNvSpPr>
            <a:spLocks noGrp="1"/>
          </p:cNvSpPr>
          <p:nvPr>
            <p:ph idx="1"/>
          </p:nvPr>
        </p:nvSpPr>
        <p:spPr>
          <a:xfrm>
            <a:off x="481264" y="1219199"/>
            <a:ext cx="5325982" cy="4618517"/>
          </a:xfrm>
        </p:spPr>
        <p:txBody>
          <a:bodyPr/>
          <a:lstStyle/>
          <a:p>
            <a:r>
              <a:rPr lang="en-GB" sz="2000" dirty="0"/>
              <a:t>Extent of benefit depends on:</a:t>
            </a:r>
          </a:p>
          <a:p>
            <a:pPr lvl="1"/>
            <a:r>
              <a:rPr lang="en-GB" sz="1600" dirty="0"/>
              <a:t>areas of important habitats designated and </a:t>
            </a:r>
          </a:p>
          <a:p>
            <a:pPr lvl="1"/>
            <a:r>
              <a:rPr lang="en-GB" sz="1600" dirty="0"/>
              <a:t> protection afforded via implementation of EU and national legislation – this varies between countries</a:t>
            </a:r>
          </a:p>
          <a:p>
            <a:pPr marL="0" indent="0">
              <a:buNone/>
            </a:pPr>
            <a:endParaRPr lang="en-GB" sz="2000" b="1" dirty="0" smtClean="0">
              <a:solidFill>
                <a:schemeClr val="accent1">
                  <a:lumMod val="50000"/>
                </a:schemeClr>
              </a:solidFill>
            </a:endParaRPr>
          </a:p>
          <a:p>
            <a:pPr marL="0" indent="0">
              <a:buNone/>
            </a:pPr>
            <a:r>
              <a:rPr lang="en-GB" sz="2000" b="1" dirty="0" smtClean="0">
                <a:solidFill>
                  <a:schemeClr val="accent1">
                    <a:lumMod val="50000"/>
                  </a:schemeClr>
                </a:solidFill>
              </a:rPr>
              <a:t>Outside </a:t>
            </a:r>
            <a:r>
              <a:rPr lang="en-GB" sz="2000" b="1" dirty="0">
                <a:solidFill>
                  <a:schemeClr val="accent1">
                    <a:lumMod val="50000"/>
                  </a:schemeClr>
                </a:solidFill>
              </a:rPr>
              <a:t>Natura </a:t>
            </a:r>
            <a:r>
              <a:rPr lang="en-GB" sz="2000" b="1" dirty="0" smtClean="0">
                <a:solidFill>
                  <a:schemeClr val="accent1">
                    <a:lumMod val="50000"/>
                  </a:schemeClr>
                </a:solidFill>
              </a:rPr>
              <a:t>2000 areas:</a:t>
            </a:r>
            <a:endParaRPr lang="en-GB" sz="2000" b="1" dirty="0">
              <a:solidFill>
                <a:schemeClr val="accent1">
                  <a:lumMod val="50000"/>
                </a:schemeClr>
              </a:solidFill>
            </a:endParaRPr>
          </a:p>
          <a:p>
            <a:r>
              <a:rPr lang="en-GB" sz="2000" dirty="0"/>
              <a:t>Benefits are small due to size of area protected </a:t>
            </a:r>
            <a:r>
              <a:rPr lang="en-GB" sz="2000" dirty="0" smtClean="0"/>
              <a:t>(only 5 MSs to date) and </a:t>
            </a:r>
            <a:r>
              <a:rPr lang="en-GB" sz="2000" dirty="0"/>
              <a:t>mainly reinforces existing </a:t>
            </a:r>
            <a:r>
              <a:rPr lang="en-GB" sz="2000" dirty="0" smtClean="0"/>
              <a:t>rules</a:t>
            </a:r>
            <a:endParaRPr lang="en-GB" sz="2000" dirty="0"/>
          </a:p>
          <a:p>
            <a:r>
              <a:rPr lang="en-GB" sz="2000" dirty="0"/>
              <a:t>Area designated accounts for only 2% of Annex 1 habitats outside Natura 2000 </a:t>
            </a:r>
            <a:r>
              <a:rPr lang="en-GB" sz="2000" dirty="0" smtClean="0"/>
              <a:t>areas  </a:t>
            </a:r>
            <a:endParaRPr lang="en-GB" sz="2000" dirty="0"/>
          </a:p>
          <a:p>
            <a:endParaRPr lang="en-GB" sz="2000" dirty="0" smtClean="0"/>
          </a:p>
        </p:txBody>
      </p:sp>
      <p:sp>
        <p:nvSpPr>
          <p:cNvPr id="6" name="Content Placeholder 5"/>
          <p:cNvSpPr>
            <a:spLocks noGrp="1"/>
          </p:cNvSpPr>
          <p:nvPr>
            <p:ph idx="10"/>
          </p:nvPr>
        </p:nvSpPr>
        <p:spPr>
          <a:xfrm>
            <a:off x="5951622" y="1171074"/>
            <a:ext cx="5807242" cy="4523873"/>
          </a:xfrm>
        </p:spPr>
        <p:txBody>
          <a:bodyPr/>
          <a:lstStyle/>
          <a:p>
            <a:pPr marL="0" indent="0">
              <a:buNone/>
            </a:pPr>
            <a:endParaRPr lang="en-GB" sz="2000" b="1" dirty="0" smtClean="0">
              <a:solidFill>
                <a:schemeClr val="accent1">
                  <a:lumMod val="50000"/>
                </a:schemeClr>
              </a:solidFill>
            </a:endParaRPr>
          </a:p>
          <a:p>
            <a:pPr marL="0" indent="0">
              <a:buNone/>
            </a:pPr>
            <a:r>
              <a:rPr lang="en-GB" sz="2000" b="1" dirty="0" smtClean="0">
                <a:solidFill>
                  <a:schemeClr val="accent1">
                    <a:lumMod val="50000"/>
                  </a:schemeClr>
                </a:solidFill>
              </a:rPr>
              <a:t>Within </a:t>
            </a:r>
            <a:r>
              <a:rPr lang="en-GB" sz="2000" b="1" dirty="0">
                <a:solidFill>
                  <a:schemeClr val="accent1">
                    <a:lumMod val="50000"/>
                  </a:schemeClr>
                </a:solidFill>
              </a:rPr>
              <a:t>Natura 2000 areas:</a:t>
            </a:r>
          </a:p>
          <a:p>
            <a:r>
              <a:rPr lang="en-GB" sz="2000" dirty="0"/>
              <a:t>Protects 31% of permanent grassland within Natura 2000 network (area designated and declared by farmers), complementing existing protection under Birds &amp; Habitats Directives</a:t>
            </a:r>
          </a:p>
          <a:p>
            <a:r>
              <a:rPr lang="en-GB" sz="2000" dirty="0"/>
              <a:t>Declared areas vary between MSs:</a:t>
            </a:r>
          </a:p>
          <a:p>
            <a:pPr lvl="1"/>
            <a:r>
              <a:rPr lang="en-GB" sz="1600" dirty="0"/>
              <a:t>&gt;75% in EL, IT, SE</a:t>
            </a:r>
          </a:p>
          <a:p>
            <a:pPr lvl="1"/>
            <a:r>
              <a:rPr lang="en-GB" sz="1600" dirty="0"/>
              <a:t>&lt; 20% in 10 MSs: AT, BE, BG, EE, ES, IE, LT, LV, LU, UK</a:t>
            </a:r>
          </a:p>
          <a:p>
            <a:r>
              <a:rPr lang="en-GB" sz="2000" dirty="0"/>
              <a:t>Effects are limited by the low area Annex 1 grassland and bog habitats designated in many Member States, particularly where large areas are in unfavourable conservation status.</a:t>
            </a:r>
          </a:p>
          <a:p>
            <a:endParaRPr lang="en-GB" sz="2000" dirty="0"/>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92126" y="43899"/>
            <a:ext cx="2855495" cy="1606216"/>
          </a:xfrm>
          <a:prstGeom prst="rect">
            <a:avLst/>
          </a:prstGeom>
        </p:spPr>
      </p:pic>
    </p:spTree>
    <p:extLst>
      <p:ext uri="{BB962C8B-B14F-4D97-AF65-F5344CB8AC3E}">
        <p14:creationId xmlns:p14="http://schemas.microsoft.com/office/powerpoint/2010/main" val="3887198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Scope and objectives</a:t>
            </a:r>
            <a:endParaRPr lang="en-GB" dirty="0"/>
          </a:p>
        </p:txBody>
      </p:sp>
      <p:sp>
        <p:nvSpPr>
          <p:cNvPr id="4" name="Content Placeholder 3"/>
          <p:cNvSpPr>
            <a:spLocks noGrp="1"/>
          </p:cNvSpPr>
          <p:nvPr>
            <p:ph idx="1"/>
          </p:nvPr>
        </p:nvSpPr>
        <p:spPr>
          <a:xfrm>
            <a:off x="210001" y="1068855"/>
            <a:ext cx="2915023" cy="4554705"/>
          </a:xfrm>
        </p:spPr>
        <p:txBody>
          <a:bodyPr/>
          <a:lstStyle/>
          <a:p>
            <a:r>
              <a:rPr lang="en-GB" dirty="0" smtClean="0"/>
              <a:t>Evaluation of the implementation of the 3 greening measures and their equivalent practices. </a:t>
            </a:r>
            <a:endParaRPr lang="en-GB" dirty="0"/>
          </a:p>
          <a:p>
            <a:r>
              <a:rPr lang="en-GB" dirty="0" smtClean="0"/>
              <a:t>17 evaluation questions</a:t>
            </a:r>
            <a:endParaRPr lang="en-GB" dirty="0"/>
          </a:p>
        </p:txBody>
      </p:sp>
      <p:graphicFrame>
        <p:nvGraphicFramePr>
          <p:cNvPr id="10" name="Content Placeholder 3"/>
          <p:cNvGraphicFramePr>
            <a:graphicFrameLocks noGrp="1"/>
          </p:cNvGraphicFramePr>
          <p:nvPr>
            <p:ph idx="1"/>
            <p:extLst>
              <p:ext uri="{D42A27DB-BD31-4B8C-83A1-F6EECF244321}">
                <p14:modId xmlns:p14="http://schemas.microsoft.com/office/powerpoint/2010/main" val="318257312"/>
              </p:ext>
            </p:extLst>
          </p:nvPr>
        </p:nvGraphicFramePr>
        <p:xfrm>
          <a:off x="3125024" y="923530"/>
          <a:ext cx="8856984" cy="48245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498391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5" y="274643"/>
            <a:ext cx="11338555" cy="1144729"/>
          </a:xfrm>
        </p:spPr>
        <p:txBody>
          <a:bodyPr/>
          <a:lstStyle/>
          <a:p>
            <a:r>
              <a:rPr lang="en-GB" dirty="0" smtClean="0"/>
              <a:t>Effectiveness: Overall contribution to the environmental performance of farming</a:t>
            </a:r>
            <a:endParaRPr lang="en-GB" dirty="0"/>
          </a:p>
        </p:txBody>
      </p:sp>
      <p:sp>
        <p:nvSpPr>
          <p:cNvPr id="3" name="Content Placeholder 2"/>
          <p:cNvSpPr>
            <a:spLocks noGrp="1"/>
          </p:cNvSpPr>
          <p:nvPr>
            <p:ph idx="1"/>
          </p:nvPr>
        </p:nvSpPr>
        <p:spPr>
          <a:xfrm>
            <a:off x="336884" y="1600207"/>
            <a:ext cx="4829476" cy="4061047"/>
          </a:xfrm>
        </p:spPr>
        <p:txBody>
          <a:bodyPr/>
          <a:lstStyle/>
          <a:p>
            <a:r>
              <a:rPr lang="en-GB" sz="1800" dirty="0" smtClean="0"/>
              <a:t>At EU level the overall net contribution is small although locally positive in some situations, e.g.:</a:t>
            </a:r>
          </a:p>
          <a:p>
            <a:pPr lvl="1"/>
            <a:r>
              <a:rPr lang="en-GB" sz="1600" dirty="0" smtClean="0"/>
              <a:t>Where effect on farming practices induces change or maintains status quo against a negative trend AND</a:t>
            </a:r>
          </a:p>
          <a:p>
            <a:pPr lvl="1"/>
            <a:r>
              <a:rPr lang="en-GB" sz="1600" dirty="0" smtClean="0"/>
              <a:t>The conditions put in place encourage management that is environmentally positive</a:t>
            </a:r>
          </a:p>
          <a:p>
            <a:pPr marL="400047" indent="-342900"/>
            <a:r>
              <a:rPr lang="en-GB" sz="1800" dirty="0" smtClean="0"/>
              <a:t>In many cases the measures reinforce existing requirements on the areas to which they apply (e.g. cross-compliance, Nitrates Directive, SUPD, WFD, Birds &amp; Habitats Directive + national legislation)</a:t>
            </a:r>
            <a:endParaRPr lang="en-GB" sz="1800" dirty="0"/>
          </a:p>
        </p:txBody>
      </p:sp>
      <p:sp>
        <p:nvSpPr>
          <p:cNvPr id="4" name="Content Placeholder 3"/>
          <p:cNvSpPr>
            <a:spLocks noGrp="1"/>
          </p:cNvSpPr>
          <p:nvPr>
            <p:ph idx="10"/>
          </p:nvPr>
        </p:nvSpPr>
        <p:spPr>
          <a:xfrm>
            <a:off x="5166360" y="1355203"/>
            <a:ext cx="7073766" cy="4724753"/>
          </a:xfrm>
        </p:spPr>
        <p:txBody>
          <a:bodyPr/>
          <a:lstStyle/>
          <a:p>
            <a:r>
              <a:rPr lang="en-GB" sz="1800" b="1" dirty="0" smtClean="0">
                <a:solidFill>
                  <a:schemeClr val="accent1">
                    <a:lumMod val="50000"/>
                  </a:schemeClr>
                </a:solidFill>
              </a:rPr>
              <a:t>Biodiversity:</a:t>
            </a:r>
          </a:p>
          <a:p>
            <a:pPr lvl="1"/>
            <a:r>
              <a:rPr lang="en-GB" sz="1600" dirty="0" smtClean="0"/>
              <a:t>ESPG – bolsters protection of some sensitive grassland habitats &amp; associated species in N2K areas, but only from ploughing, not drainage, fertiliser use </a:t>
            </a:r>
            <a:r>
              <a:rPr lang="en-GB" sz="1600" dirty="0" err="1" smtClean="0"/>
              <a:t>etc</a:t>
            </a:r>
            <a:endParaRPr lang="en-GB" sz="1600" dirty="0" smtClean="0"/>
          </a:p>
          <a:p>
            <a:pPr lvl="1"/>
            <a:r>
              <a:rPr lang="en-GB" sz="1600" dirty="0" smtClean="0"/>
              <a:t>EFA &amp; CD: variable effects on arable farmland – dependent on management, crop choice </a:t>
            </a:r>
            <a:r>
              <a:rPr lang="en-GB" sz="1600" dirty="0" err="1" smtClean="0"/>
              <a:t>etc</a:t>
            </a:r>
            <a:endParaRPr lang="en-GB" sz="1600" dirty="0" smtClean="0"/>
          </a:p>
          <a:p>
            <a:r>
              <a:rPr lang="en-GB" sz="1800" b="1" dirty="0" smtClean="0">
                <a:solidFill>
                  <a:schemeClr val="accent1">
                    <a:lumMod val="50000"/>
                  </a:schemeClr>
                </a:solidFill>
              </a:rPr>
              <a:t>Soils and Water:</a:t>
            </a:r>
          </a:p>
          <a:p>
            <a:pPr lvl="1"/>
            <a:r>
              <a:rPr lang="en-GB" sz="1600" dirty="0" smtClean="0"/>
              <a:t>Permanent grassland: positive where ploughing is prevented or reseeded directly to grass</a:t>
            </a:r>
          </a:p>
          <a:p>
            <a:pPr lvl="1"/>
            <a:r>
              <a:rPr lang="en-GB" sz="1600" dirty="0" smtClean="0"/>
              <a:t>EFA &amp; CD: varied effects, can work together to promote less erosion prone crops and covering bare soil over winter, plus longer rotations. </a:t>
            </a:r>
          </a:p>
          <a:p>
            <a:r>
              <a:rPr lang="en-GB" sz="1800" b="1" dirty="0" smtClean="0">
                <a:solidFill>
                  <a:schemeClr val="accent1">
                    <a:lumMod val="50000"/>
                  </a:schemeClr>
                </a:solidFill>
              </a:rPr>
              <a:t>Climate mitigation &amp; adaptation</a:t>
            </a:r>
          </a:p>
          <a:p>
            <a:pPr lvl="1"/>
            <a:r>
              <a:rPr lang="en-GB" sz="1600" dirty="0" smtClean="0"/>
              <a:t>Positive contribution made by the PG measure, where carbon rich soils are prevented from ploughing, but also adaptation function of PG generally</a:t>
            </a:r>
          </a:p>
          <a:p>
            <a:pPr lvl="1"/>
            <a:r>
              <a:rPr lang="en-GB" sz="1600" dirty="0" smtClean="0"/>
              <a:t>On arable soils EFA &amp; CD likely to have made a small contribution to GHG emission reductions via increasing fallow and use of N-fixing crops</a:t>
            </a:r>
          </a:p>
          <a:p>
            <a:pPr lvl="1"/>
            <a:endParaRPr lang="en-GB" sz="1600" dirty="0"/>
          </a:p>
        </p:txBody>
      </p:sp>
    </p:spTree>
    <p:extLst>
      <p:ext uri="{BB962C8B-B14F-4D97-AF65-F5344CB8AC3E}">
        <p14:creationId xmlns:p14="http://schemas.microsoft.com/office/powerpoint/2010/main" val="16630054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457" y="53582"/>
            <a:ext cx="10972799" cy="1219178"/>
          </a:xfrm>
        </p:spPr>
        <p:txBody>
          <a:bodyPr/>
          <a:lstStyle/>
          <a:p>
            <a:r>
              <a:rPr lang="en-GB" dirty="0"/>
              <a:t>Greening as a driver for </a:t>
            </a:r>
            <a:r>
              <a:rPr lang="en-GB" dirty="0" smtClean="0"/>
              <a:t>increased farmer </a:t>
            </a:r>
            <a:r>
              <a:rPr lang="en-GB" dirty="0"/>
              <a:t>environmental awareness and use of sustainable practices? </a:t>
            </a:r>
          </a:p>
        </p:txBody>
      </p:sp>
      <p:sp>
        <p:nvSpPr>
          <p:cNvPr id="3" name="Content Placeholder 2"/>
          <p:cNvSpPr>
            <a:spLocks noGrp="1"/>
          </p:cNvSpPr>
          <p:nvPr>
            <p:ph idx="1"/>
          </p:nvPr>
        </p:nvSpPr>
        <p:spPr>
          <a:xfrm>
            <a:off x="579457" y="1620252"/>
            <a:ext cx="10972799" cy="4277627"/>
          </a:xfrm>
        </p:spPr>
        <p:txBody>
          <a:bodyPr/>
          <a:lstStyle/>
          <a:p>
            <a:r>
              <a:rPr lang="en-GB" sz="2000" b="1" dirty="0" smtClean="0">
                <a:solidFill>
                  <a:schemeClr val="accent1">
                    <a:lumMod val="50000"/>
                  </a:schemeClr>
                </a:solidFill>
              </a:rPr>
              <a:t>Environmental </a:t>
            </a:r>
            <a:r>
              <a:rPr lang="en-GB" sz="2000" b="1" dirty="0">
                <a:solidFill>
                  <a:schemeClr val="accent1">
                    <a:lumMod val="50000"/>
                  </a:schemeClr>
                </a:solidFill>
              </a:rPr>
              <a:t>considerations not a key </a:t>
            </a:r>
            <a:r>
              <a:rPr lang="en-GB" sz="2000" b="1" dirty="0" smtClean="0">
                <a:solidFill>
                  <a:schemeClr val="accent1">
                    <a:lumMod val="50000"/>
                  </a:schemeClr>
                </a:solidFill>
              </a:rPr>
              <a:t>criterion for </a:t>
            </a:r>
            <a:r>
              <a:rPr lang="en-GB" sz="2000" b="1" dirty="0">
                <a:solidFill>
                  <a:schemeClr val="accent1">
                    <a:lumMod val="50000"/>
                  </a:schemeClr>
                </a:solidFill>
              </a:rPr>
              <a:t>farmers’ decisions</a:t>
            </a:r>
          </a:p>
          <a:p>
            <a:pPr lvl="1"/>
            <a:r>
              <a:rPr lang="en-GB" sz="1800" dirty="0" smtClean="0"/>
              <a:t>information </a:t>
            </a:r>
            <a:r>
              <a:rPr lang="en-GB" sz="1800" dirty="0"/>
              <a:t>and advice not focused on the potential environmental benefits of greening</a:t>
            </a:r>
          </a:p>
          <a:p>
            <a:pPr lvl="1"/>
            <a:r>
              <a:rPr lang="en-GB" sz="1800" dirty="0"/>
              <a:t>limited time available for decision making</a:t>
            </a:r>
          </a:p>
          <a:p>
            <a:pPr lvl="1"/>
            <a:r>
              <a:rPr lang="en-GB" sz="1800" dirty="0"/>
              <a:t>complexity of the rules introduced. The situation could improve over time as authorities, farmers and advisers become more familiar with the implementation of </a:t>
            </a:r>
            <a:r>
              <a:rPr lang="en-GB" sz="1800" dirty="0" smtClean="0"/>
              <a:t>greening</a:t>
            </a:r>
          </a:p>
          <a:p>
            <a:pPr lvl="1"/>
            <a:endParaRPr lang="en-GB" sz="1800" dirty="0"/>
          </a:p>
          <a:p>
            <a:r>
              <a:rPr lang="en-GB" sz="2000" b="1" dirty="0" smtClean="0">
                <a:solidFill>
                  <a:schemeClr val="accent1">
                    <a:lumMod val="50000"/>
                  </a:schemeClr>
                </a:solidFill>
              </a:rPr>
              <a:t>So far, the greening measures do </a:t>
            </a:r>
            <a:r>
              <a:rPr lang="en-GB" sz="2000" b="1" dirty="0">
                <a:solidFill>
                  <a:schemeClr val="accent1">
                    <a:lumMod val="50000"/>
                  </a:schemeClr>
                </a:solidFill>
              </a:rPr>
              <a:t>not seem to be a major driver for more sustainable practices nor to have not raised the environmental awareness of </a:t>
            </a:r>
            <a:r>
              <a:rPr lang="en-GB" sz="2000" b="1" dirty="0" smtClean="0">
                <a:solidFill>
                  <a:schemeClr val="accent1">
                    <a:lumMod val="50000"/>
                  </a:schemeClr>
                </a:solidFill>
              </a:rPr>
              <a:t>farmers to any significant degree</a:t>
            </a:r>
            <a:r>
              <a:rPr lang="en-GB" sz="2000" dirty="0" smtClean="0"/>
              <a:t>, </a:t>
            </a:r>
            <a:r>
              <a:rPr lang="en-GB" sz="2000" dirty="0"/>
              <a:t>but:</a:t>
            </a:r>
          </a:p>
          <a:p>
            <a:pPr lvl="1">
              <a:buFont typeface="Wingdings" panose="05000000000000000000" pitchFamily="2" charset="2"/>
              <a:buChar char="à"/>
            </a:pPr>
            <a:r>
              <a:rPr lang="en-GB" sz="1800" dirty="0" smtClean="0">
                <a:sym typeface="Wingdings" panose="05000000000000000000" pitchFamily="2" charset="2"/>
              </a:rPr>
              <a:t>too </a:t>
            </a:r>
            <a:r>
              <a:rPr lang="en-GB" sz="1800" dirty="0">
                <a:sym typeface="Wingdings" panose="05000000000000000000" pitchFamily="2" charset="2"/>
              </a:rPr>
              <a:t>early to confirm trends </a:t>
            </a:r>
            <a:endParaRPr lang="en-GB" sz="1800" dirty="0" smtClean="0">
              <a:sym typeface="Wingdings" panose="05000000000000000000" pitchFamily="2" charset="2"/>
            </a:endParaRPr>
          </a:p>
          <a:p>
            <a:pPr lvl="1">
              <a:buFont typeface="Wingdings" panose="05000000000000000000" pitchFamily="2" charset="2"/>
              <a:buChar char="à"/>
            </a:pPr>
            <a:r>
              <a:rPr lang="en-GB" sz="1800" dirty="0" smtClean="0">
                <a:sym typeface="Wingdings" panose="05000000000000000000" pitchFamily="2" charset="2"/>
              </a:rPr>
              <a:t>Some exceptions – anecdotal evidence that the existence of the measures has raised the profile of the importance of sustainable management of arable land in particular (e.g. DE, UK)</a:t>
            </a:r>
            <a:endParaRPr lang="en-GB" sz="1800" dirty="0">
              <a:sym typeface="Wingdings" panose="05000000000000000000" pitchFamily="2" charset="2"/>
            </a:endParaRPr>
          </a:p>
          <a:p>
            <a:pPr marL="400041" lvl="1" indent="0">
              <a:buNone/>
            </a:pPr>
            <a:r>
              <a:rPr lang="en-GB" sz="1800" dirty="0">
                <a:sym typeface="Wingdings" panose="05000000000000000000" pitchFamily="2" charset="2"/>
              </a:rPr>
              <a:t> farmers</a:t>
            </a:r>
            <a:r>
              <a:rPr lang="en-GB" sz="1600" dirty="0">
                <a:sym typeface="Wingdings" panose="05000000000000000000" pitchFamily="2" charset="2"/>
              </a:rPr>
              <a:t>’ </a:t>
            </a:r>
            <a:r>
              <a:rPr lang="en-GB" sz="1800" dirty="0">
                <a:sym typeface="Wingdings" panose="05000000000000000000" pitchFamily="2" charset="2"/>
              </a:rPr>
              <a:t>awareness could increase if/when the positive effects of greening become more visible</a:t>
            </a:r>
            <a:endParaRPr lang="en-GB" sz="1600" dirty="0">
              <a:sym typeface="Wingdings" panose="05000000000000000000" pitchFamily="2" charset="2"/>
            </a:endParaRPr>
          </a:p>
          <a:p>
            <a:endParaRPr lang="en-GB" sz="2000" dirty="0"/>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87005" y="673063"/>
            <a:ext cx="2392700" cy="1797943"/>
          </a:xfrm>
          <a:prstGeom prst="rect">
            <a:avLst/>
          </a:prstGeom>
        </p:spPr>
      </p:pic>
    </p:spTree>
    <p:extLst>
      <p:ext uri="{BB962C8B-B14F-4D97-AF65-F5344CB8AC3E}">
        <p14:creationId xmlns:p14="http://schemas.microsoft.com/office/powerpoint/2010/main" val="32823385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5" y="274643"/>
            <a:ext cx="10972799" cy="700717"/>
          </a:xfrm>
        </p:spPr>
        <p:txBody>
          <a:bodyPr/>
          <a:lstStyle/>
          <a:p>
            <a:r>
              <a:rPr lang="en-GB" dirty="0" smtClean="0"/>
              <a:t>Administrative burden</a:t>
            </a:r>
            <a:endParaRPr lang="en-GB" dirty="0"/>
          </a:p>
        </p:txBody>
      </p:sp>
      <p:sp>
        <p:nvSpPr>
          <p:cNvPr id="3" name="Content Placeholder 2"/>
          <p:cNvSpPr>
            <a:spLocks noGrp="1"/>
          </p:cNvSpPr>
          <p:nvPr>
            <p:ph idx="1"/>
          </p:nvPr>
        </p:nvSpPr>
        <p:spPr>
          <a:xfrm>
            <a:off x="441960" y="1283369"/>
            <a:ext cx="4678680" cy="4441258"/>
          </a:xfrm>
        </p:spPr>
        <p:txBody>
          <a:bodyPr/>
          <a:lstStyle/>
          <a:p>
            <a:r>
              <a:rPr lang="en-GB" sz="2000" dirty="0" smtClean="0"/>
              <a:t>Focus on additional public and private administrative costs due to greening</a:t>
            </a:r>
          </a:p>
          <a:p>
            <a:r>
              <a:rPr lang="en-GB" sz="2000" dirty="0" smtClean="0"/>
              <a:t>Evidence:</a:t>
            </a:r>
          </a:p>
          <a:p>
            <a:pPr lvl="1"/>
            <a:r>
              <a:rPr lang="en-GB" sz="1800" dirty="0" smtClean="0">
                <a:solidFill>
                  <a:schemeClr val="accent1">
                    <a:lumMod val="50000"/>
                  </a:schemeClr>
                </a:solidFill>
              </a:rPr>
              <a:t>Public administrative costs</a:t>
            </a:r>
            <a:r>
              <a:rPr lang="en-GB" sz="1800" dirty="0" smtClean="0"/>
              <a:t>: Responses to MS survey (21 MS responded; 17 provided quantitative estimates); information from European Commission</a:t>
            </a:r>
          </a:p>
          <a:p>
            <a:pPr lvl="1"/>
            <a:r>
              <a:rPr lang="en-GB" sz="1800" dirty="0" smtClean="0">
                <a:solidFill>
                  <a:schemeClr val="accent1">
                    <a:lumMod val="50000"/>
                  </a:schemeClr>
                </a:solidFill>
              </a:rPr>
              <a:t>Private transaction costs</a:t>
            </a:r>
            <a:r>
              <a:rPr lang="en-GB" sz="1800" dirty="0" smtClean="0"/>
              <a:t>: Farmers (from CS interviews – 51 farmers in 8 MSs plus evidence from Commission consultation).</a:t>
            </a:r>
          </a:p>
          <a:p>
            <a:r>
              <a:rPr lang="en-GB" sz="2000" dirty="0" smtClean="0"/>
              <a:t>Results = conservative estimates</a:t>
            </a:r>
          </a:p>
        </p:txBody>
      </p:sp>
      <p:sp>
        <p:nvSpPr>
          <p:cNvPr id="4" name="Content Placeholder 3"/>
          <p:cNvSpPr>
            <a:spLocks noGrp="1"/>
          </p:cNvSpPr>
          <p:nvPr>
            <p:ph idx="10"/>
          </p:nvPr>
        </p:nvSpPr>
        <p:spPr>
          <a:xfrm>
            <a:off x="5257799" y="401053"/>
            <a:ext cx="6725653" cy="5435867"/>
          </a:xfrm>
        </p:spPr>
        <p:txBody>
          <a:bodyPr/>
          <a:lstStyle/>
          <a:p>
            <a:r>
              <a:rPr lang="en-GB" sz="2000" b="1" i="1" dirty="0" smtClean="0">
                <a:solidFill>
                  <a:schemeClr val="accent1">
                    <a:lumMod val="50000"/>
                  </a:schemeClr>
                </a:solidFill>
              </a:rPr>
              <a:t>European Commission: </a:t>
            </a:r>
            <a:r>
              <a:rPr lang="en-GB" sz="2000" b="1" dirty="0" smtClean="0"/>
              <a:t>€0.6 million / year</a:t>
            </a:r>
            <a:endParaRPr lang="en-GB" sz="2000" b="1" i="1" dirty="0" smtClean="0">
              <a:solidFill>
                <a:schemeClr val="accent1">
                  <a:lumMod val="50000"/>
                </a:schemeClr>
              </a:solidFill>
            </a:endParaRPr>
          </a:p>
          <a:p>
            <a:r>
              <a:rPr lang="en-GB" sz="2000" b="1" i="1" dirty="0" smtClean="0">
                <a:solidFill>
                  <a:schemeClr val="accent1">
                    <a:lumMod val="50000"/>
                  </a:schemeClr>
                </a:solidFill>
              </a:rPr>
              <a:t>Administrations (MS)</a:t>
            </a:r>
            <a:r>
              <a:rPr lang="en-GB" sz="2000" dirty="0" smtClean="0">
                <a:solidFill>
                  <a:schemeClr val="accent1">
                    <a:lumMod val="50000"/>
                  </a:schemeClr>
                </a:solidFill>
              </a:rPr>
              <a:t>: </a:t>
            </a:r>
            <a:r>
              <a:rPr lang="en-GB" sz="2000" dirty="0" smtClean="0"/>
              <a:t>~</a:t>
            </a:r>
            <a:r>
              <a:rPr lang="en-GB" sz="2000" b="1" dirty="0" smtClean="0"/>
              <a:t>€27-76 million / year </a:t>
            </a:r>
            <a:r>
              <a:rPr lang="en-GB" sz="2000" dirty="0" smtClean="0"/>
              <a:t>(€0.2-0.6/ha)</a:t>
            </a:r>
          </a:p>
          <a:p>
            <a:pPr lvl="1"/>
            <a:r>
              <a:rPr lang="en-GB" sz="1800" dirty="0"/>
              <a:t>Equates </a:t>
            </a:r>
            <a:r>
              <a:rPr lang="en-GB" sz="1800" dirty="0" smtClean="0"/>
              <a:t>to:</a:t>
            </a:r>
          </a:p>
          <a:p>
            <a:pPr lvl="2"/>
            <a:r>
              <a:rPr lang="en-GB" sz="1600" dirty="0" smtClean="0"/>
              <a:t>0.2-0.65</a:t>
            </a:r>
            <a:r>
              <a:rPr lang="en-GB" sz="1600" dirty="0"/>
              <a:t>% of the budget dedicated to </a:t>
            </a:r>
            <a:r>
              <a:rPr lang="en-GB" sz="1600" dirty="0" smtClean="0"/>
              <a:t>greening </a:t>
            </a:r>
          </a:p>
          <a:p>
            <a:pPr lvl="1"/>
            <a:r>
              <a:rPr lang="en-GB" sz="1800" dirty="0" smtClean="0"/>
              <a:t>Influenced by range of factors: size of country/region; pre-existing legal/support frameworks;</a:t>
            </a:r>
          </a:p>
          <a:p>
            <a:pPr lvl="1"/>
            <a:r>
              <a:rPr lang="en-GB" sz="1800" dirty="0"/>
              <a:t>Over 5 year period running costs are 80-90% of total public administrative costs</a:t>
            </a:r>
            <a:endParaRPr lang="en-GB" sz="2200" dirty="0"/>
          </a:p>
          <a:p>
            <a:pPr lvl="1"/>
            <a:r>
              <a:rPr lang="en-GB" sz="1800" i="1" dirty="0" smtClean="0"/>
              <a:t>Implementation costs</a:t>
            </a:r>
            <a:r>
              <a:rPr lang="en-GB" sz="1800" dirty="0" smtClean="0"/>
              <a:t>:  Set up costs account for 50-90% of additional implementation costs</a:t>
            </a:r>
          </a:p>
          <a:p>
            <a:pPr lvl="1"/>
            <a:r>
              <a:rPr lang="en-GB" sz="1800" i="1" dirty="0" smtClean="0"/>
              <a:t>Running costs </a:t>
            </a:r>
            <a:r>
              <a:rPr lang="en-GB" sz="1800" dirty="0" smtClean="0"/>
              <a:t>correlate with area covered by greening measures and influenced by cost of labour.  Control costs account for ~50% of running costs</a:t>
            </a:r>
          </a:p>
          <a:p>
            <a:r>
              <a:rPr lang="en-GB" sz="2000" b="1" i="1" dirty="0" smtClean="0">
                <a:solidFill>
                  <a:schemeClr val="accent1">
                    <a:lumMod val="50000"/>
                  </a:schemeClr>
                </a:solidFill>
              </a:rPr>
              <a:t>Farmers</a:t>
            </a:r>
            <a:r>
              <a:rPr lang="en-GB" sz="2000" dirty="0" smtClean="0"/>
              <a:t>:  ~3-9 hours/farm/year (</a:t>
            </a:r>
            <a:r>
              <a:rPr lang="en-GB" sz="2000" b="1" dirty="0" smtClean="0"/>
              <a:t>€36-217 million/year</a:t>
            </a:r>
            <a:r>
              <a:rPr lang="en-GB" sz="2000" dirty="0" smtClean="0"/>
              <a:t>)</a:t>
            </a:r>
          </a:p>
          <a:p>
            <a:pPr lvl="1"/>
            <a:r>
              <a:rPr lang="en-GB" sz="1800" dirty="0" smtClean="0"/>
              <a:t>Fairly independent of farm size</a:t>
            </a:r>
          </a:p>
          <a:p>
            <a:pPr lvl="1"/>
            <a:r>
              <a:rPr lang="en-GB" sz="1800" dirty="0" smtClean="0"/>
              <a:t>Split between information gathering and admin tasks</a:t>
            </a:r>
          </a:p>
          <a:p>
            <a:pPr marL="0" indent="0">
              <a:buNone/>
            </a:pPr>
            <a:endParaRPr lang="en-GB" sz="2000" dirty="0" smtClean="0"/>
          </a:p>
          <a:p>
            <a:pPr marL="0" indent="0">
              <a:buNone/>
            </a:pPr>
            <a:r>
              <a:rPr lang="en-GB" sz="2000" dirty="0"/>
              <a:t>	</a:t>
            </a:r>
            <a:endParaRPr lang="en-GB" sz="2000" dirty="0" smtClean="0"/>
          </a:p>
        </p:txBody>
      </p:sp>
      <p:cxnSp>
        <p:nvCxnSpPr>
          <p:cNvPr id="6" name="Straight Connector 5"/>
          <p:cNvCxnSpPr/>
          <p:nvPr/>
        </p:nvCxnSpPr>
        <p:spPr>
          <a:xfrm>
            <a:off x="5120640" y="1112520"/>
            <a:ext cx="0" cy="45110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040802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Overall efficiency of the greening measures </a:t>
            </a:r>
            <a:endParaRPr lang="en-GB" dirty="0"/>
          </a:p>
        </p:txBody>
      </p:sp>
      <p:sp>
        <p:nvSpPr>
          <p:cNvPr id="3" name="Content Placeholder 2"/>
          <p:cNvSpPr>
            <a:spLocks noGrp="1"/>
          </p:cNvSpPr>
          <p:nvPr>
            <p:ph idx="1"/>
          </p:nvPr>
        </p:nvSpPr>
        <p:spPr>
          <a:xfrm>
            <a:off x="304800" y="1097288"/>
            <a:ext cx="4668254" cy="4383132"/>
          </a:xfrm>
        </p:spPr>
        <p:txBody>
          <a:bodyPr/>
          <a:lstStyle/>
          <a:p>
            <a:r>
              <a:rPr lang="en-GB" sz="2000" dirty="0" smtClean="0"/>
              <a:t>Relationship between:</a:t>
            </a:r>
          </a:p>
          <a:p>
            <a:pPr lvl="1"/>
            <a:r>
              <a:rPr lang="en-GB" sz="1800" dirty="0" smtClean="0"/>
              <a:t>Additional costs of implementation (excludes cost of greening payment)</a:t>
            </a:r>
          </a:p>
          <a:p>
            <a:pPr lvl="1"/>
            <a:r>
              <a:rPr lang="en-GB" sz="1800" dirty="0" smtClean="0"/>
              <a:t>Net environmental/climate performance of the measures </a:t>
            </a:r>
          </a:p>
          <a:p>
            <a:r>
              <a:rPr lang="en-GB" sz="2000" dirty="0" smtClean="0"/>
              <a:t>True efficiency analysis not possible due to lack of data, particularly on benefits</a:t>
            </a:r>
          </a:p>
          <a:p>
            <a:r>
              <a:rPr lang="en-GB" sz="2000" dirty="0" smtClean="0"/>
              <a:t>Analysis looked at factors relevant to efficiency:</a:t>
            </a:r>
          </a:p>
          <a:p>
            <a:pPr lvl="1"/>
            <a:r>
              <a:rPr lang="en-GB" sz="1600" dirty="0" smtClean="0"/>
              <a:t>Area covered by the measures</a:t>
            </a:r>
          </a:p>
          <a:p>
            <a:pPr lvl="1"/>
            <a:r>
              <a:rPr lang="en-GB" sz="1600" dirty="0" smtClean="0"/>
              <a:t>Control system, reductions and penalties</a:t>
            </a:r>
          </a:p>
          <a:p>
            <a:pPr lvl="1"/>
            <a:r>
              <a:rPr lang="en-GB" sz="1600" dirty="0" smtClean="0"/>
              <a:t>Requirements</a:t>
            </a:r>
          </a:p>
          <a:p>
            <a:pPr lvl="1"/>
            <a:r>
              <a:rPr lang="en-GB" sz="1600" dirty="0" smtClean="0"/>
              <a:t>Flexibilities</a:t>
            </a:r>
          </a:p>
          <a:p>
            <a:pPr lvl="1"/>
            <a:r>
              <a:rPr lang="en-GB" sz="1600" dirty="0" smtClean="0"/>
              <a:t>Costs</a:t>
            </a:r>
          </a:p>
          <a:p>
            <a:pPr lvl="1"/>
            <a:endParaRPr lang="en-GB" sz="1600" dirty="0" smtClean="0"/>
          </a:p>
        </p:txBody>
      </p:sp>
      <p:sp>
        <p:nvSpPr>
          <p:cNvPr id="4" name="Content Placeholder 3"/>
          <p:cNvSpPr>
            <a:spLocks noGrp="1"/>
          </p:cNvSpPr>
          <p:nvPr>
            <p:ph idx="10"/>
          </p:nvPr>
        </p:nvSpPr>
        <p:spPr>
          <a:xfrm>
            <a:off x="5277859" y="969378"/>
            <a:ext cx="6785804" cy="4789737"/>
          </a:xfrm>
        </p:spPr>
        <p:txBody>
          <a:bodyPr/>
          <a:lstStyle/>
          <a:p>
            <a:r>
              <a:rPr lang="en-GB" sz="2000" dirty="0" smtClean="0"/>
              <a:t>Fairly low administrative costs associated with the greening measures;</a:t>
            </a:r>
          </a:p>
          <a:p>
            <a:r>
              <a:rPr lang="en-GB" sz="2000" dirty="0" smtClean="0"/>
              <a:t>Policy design </a:t>
            </a:r>
            <a:r>
              <a:rPr lang="en-GB" sz="2000" dirty="0"/>
              <a:t>provides a strong incentive for farmers to comply with the greening </a:t>
            </a:r>
            <a:r>
              <a:rPr lang="en-GB" sz="2000" dirty="0" smtClean="0"/>
              <a:t>obligations</a:t>
            </a:r>
            <a:r>
              <a:rPr lang="en-GB" sz="2000" dirty="0"/>
              <a:t> </a:t>
            </a:r>
          </a:p>
          <a:p>
            <a:pPr lvl="1"/>
            <a:r>
              <a:rPr lang="en-GB" sz="1600" dirty="0" smtClean="0"/>
              <a:t>linking requirements </a:t>
            </a:r>
            <a:r>
              <a:rPr lang="en-GB" sz="1600" dirty="0"/>
              <a:t>to a sizeable proportion of </a:t>
            </a:r>
            <a:r>
              <a:rPr lang="en-GB" sz="1600" dirty="0" smtClean="0"/>
              <a:t>DPs </a:t>
            </a:r>
          </a:p>
          <a:p>
            <a:pPr lvl="1"/>
            <a:r>
              <a:rPr lang="en-GB" sz="1600" dirty="0" smtClean="0"/>
              <a:t>a </a:t>
            </a:r>
            <a:r>
              <a:rPr lang="en-GB" sz="1600" dirty="0"/>
              <a:t>rigorous control </a:t>
            </a:r>
            <a:r>
              <a:rPr lang="en-GB" sz="1600" dirty="0" smtClean="0"/>
              <a:t>regime, with reductions </a:t>
            </a:r>
            <a:r>
              <a:rPr lang="en-GB" sz="1600" dirty="0"/>
              <a:t>and </a:t>
            </a:r>
            <a:r>
              <a:rPr lang="en-GB" sz="1600" dirty="0" smtClean="0"/>
              <a:t>penalties </a:t>
            </a:r>
            <a:r>
              <a:rPr lang="en-GB" sz="1600" dirty="0"/>
              <a:t>in case of </a:t>
            </a:r>
            <a:r>
              <a:rPr lang="en-GB" sz="1600" dirty="0" smtClean="0"/>
              <a:t>non-compliance </a:t>
            </a:r>
          </a:p>
          <a:p>
            <a:r>
              <a:rPr lang="en-GB" sz="2000" dirty="0" smtClean="0"/>
              <a:t>An increase in overall efficiency could be achieved if greater </a:t>
            </a:r>
            <a:r>
              <a:rPr lang="en-GB" sz="2000" dirty="0"/>
              <a:t>environmental and climate benefits </a:t>
            </a:r>
            <a:r>
              <a:rPr lang="en-GB" sz="2000" dirty="0" smtClean="0"/>
              <a:t>were delivered</a:t>
            </a:r>
            <a:endParaRPr lang="en-GB" sz="2000" dirty="0"/>
          </a:p>
          <a:p>
            <a:pPr lvl="1"/>
            <a:r>
              <a:rPr lang="en-GB" sz="1600" dirty="0" smtClean="0"/>
              <a:t>But this </a:t>
            </a:r>
            <a:r>
              <a:rPr lang="en-GB" sz="1600" dirty="0"/>
              <a:t>type of approach cannot achieve the degree of targeting and specificity possible with programmed measures such as the AECM</a:t>
            </a:r>
          </a:p>
          <a:p>
            <a:r>
              <a:rPr lang="en-GB" sz="2000" dirty="0" smtClean="0"/>
              <a:t>Greater benefits could </a:t>
            </a:r>
            <a:r>
              <a:rPr lang="en-GB" sz="2000" dirty="0"/>
              <a:t>be achieved by changing the rules associated with the </a:t>
            </a:r>
            <a:r>
              <a:rPr lang="en-GB" sz="2000" dirty="0" smtClean="0"/>
              <a:t>measures:</a:t>
            </a:r>
          </a:p>
          <a:p>
            <a:pPr lvl="1"/>
            <a:r>
              <a:rPr lang="en-GB" sz="1600" dirty="0" smtClean="0"/>
              <a:t>Some of these are already in place for 2018 as a result of the new delegated regulation (2017/1155)</a:t>
            </a:r>
            <a:endParaRPr lang="en-GB" sz="1600" dirty="0"/>
          </a:p>
          <a:p>
            <a:pPr marL="0" indent="0">
              <a:buNone/>
            </a:pPr>
            <a:endParaRPr lang="en-GB" sz="2000" dirty="0"/>
          </a:p>
        </p:txBody>
      </p:sp>
      <p:cxnSp>
        <p:nvCxnSpPr>
          <p:cNvPr id="7" name="Straight Connector 6"/>
          <p:cNvCxnSpPr/>
          <p:nvPr/>
        </p:nvCxnSpPr>
        <p:spPr>
          <a:xfrm>
            <a:off x="5044446" y="969378"/>
            <a:ext cx="0" cy="45110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52850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5" y="274644"/>
            <a:ext cx="10972799" cy="800178"/>
          </a:xfrm>
        </p:spPr>
        <p:txBody>
          <a:bodyPr/>
          <a:lstStyle/>
          <a:p>
            <a:r>
              <a:rPr lang="en-GB" dirty="0" smtClean="0"/>
              <a:t>Coherence</a:t>
            </a:r>
            <a:endParaRPr lang="en-GB" dirty="0"/>
          </a:p>
        </p:txBody>
      </p:sp>
      <p:sp>
        <p:nvSpPr>
          <p:cNvPr id="6" name="Content Placeholder 5"/>
          <p:cNvSpPr>
            <a:spLocks noGrp="1"/>
          </p:cNvSpPr>
          <p:nvPr>
            <p:ph idx="1"/>
          </p:nvPr>
        </p:nvSpPr>
        <p:spPr>
          <a:xfrm>
            <a:off x="1427747" y="1074823"/>
            <a:ext cx="10154657" cy="4458096"/>
          </a:xfrm>
        </p:spPr>
        <p:txBody>
          <a:bodyPr/>
          <a:lstStyle/>
          <a:p>
            <a:r>
              <a:rPr lang="en-GB" sz="2000" dirty="0" smtClean="0"/>
              <a:t>Generally coherent (no conflicts) with </a:t>
            </a:r>
            <a:r>
              <a:rPr lang="en-GB" sz="2000" dirty="0"/>
              <a:t>other relevant measures to achieve the objective ‘</a:t>
            </a:r>
            <a:r>
              <a:rPr lang="en-GB" sz="2000" b="1" dirty="0">
                <a:solidFill>
                  <a:schemeClr val="accent1">
                    <a:lumMod val="50000"/>
                  </a:schemeClr>
                </a:solidFill>
              </a:rPr>
              <a:t>sustainable management of natural resources and climate action</a:t>
            </a:r>
            <a:r>
              <a:rPr lang="en-GB" sz="2000" dirty="0"/>
              <a:t>’, </a:t>
            </a:r>
          </a:p>
          <a:p>
            <a:pPr lvl="1"/>
            <a:r>
              <a:rPr lang="en-GB" sz="1800" dirty="0"/>
              <a:t>particularly cross-compliance and the </a:t>
            </a:r>
            <a:r>
              <a:rPr lang="en-GB" sz="1800" dirty="0" err="1"/>
              <a:t>agri</a:t>
            </a:r>
            <a:r>
              <a:rPr lang="en-GB" sz="1800" dirty="0"/>
              <a:t>-environment-climate </a:t>
            </a:r>
            <a:r>
              <a:rPr lang="en-GB" sz="1800" dirty="0" smtClean="0"/>
              <a:t>measure</a:t>
            </a:r>
            <a:endParaRPr lang="en-GB" sz="1800" dirty="0"/>
          </a:p>
          <a:p>
            <a:pPr lvl="1"/>
            <a:r>
              <a:rPr lang="en-GB" sz="1800" dirty="0"/>
              <a:t>more could be done to make these work together in a synergistic way. </a:t>
            </a:r>
            <a:endParaRPr lang="en-GB" sz="1800" dirty="0" smtClean="0"/>
          </a:p>
          <a:p>
            <a:pPr lvl="1"/>
            <a:endParaRPr lang="en-GB" sz="1800" dirty="0" smtClean="0"/>
          </a:p>
          <a:p>
            <a:r>
              <a:rPr lang="en-GB" sz="2000" dirty="0" smtClean="0"/>
              <a:t>No particular conflicts identified with </a:t>
            </a:r>
            <a:r>
              <a:rPr lang="en-GB" sz="2000" dirty="0"/>
              <a:t>the wider CAP objectives of </a:t>
            </a:r>
            <a:r>
              <a:rPr lang="en-GB" sz="2000" b="1" dirty="0">
                <a:solidFill>
                  <a:schemeClr val="accent1">
                    <a:lumMod val="50000"/>
                  </a:schemeClr>
                </a:solidFill>
              </a:rPr>
              <a:t>viable food production and balanced territorial development</a:t>
            </a:r>
            <a:r>
              <a:rPr lang="en-GB" sz="2000" dirty="0"/>
              <a:t>.</a:t>
            </a:r>
          </a:p>
          <a:p>
            <a:pPr lvl="1"/>
            <a:endParaRPr lang="en-GB" dirty="0"/>
          </a:p>
          <a:p>
            <a:r>
              <a:rPr lang="en-GB" sz="2000" dirty="0" smtClean="0"/>
              <a:t>Full or partial coherence with </a:t>
            </a:r>
            <a:r>
              <a:rPr lang="en-GB" sz="2000" dirty="0"/>
              <a:t>other </a:t>
            </a:r>
            <a:r>
              <a:rPr lang="en-GB" sz="2000" b="1" dirty="0">
                <a:solidFill>
                  <a:schemeClr val="accent1">
                    <a:lumMod val="50000"/>
                  </a:schemeClr>
                </a:solidFill>
              </a:rPr>
              <a:t>EU environmental and climate </a:t>
            </a:r>
            <a:r>
              <a:rPr lang="en-GB" sz="2000" b="1" dirty="0" smtClean="0">
                <a:solidFill>
                  <a:schemeClr val="accent1">
                    <a:lumMod val="50000"/>
                  </a:schemeClr>
                </a:solidFill>
              </a:rPr>
              <a:t>legislation</a:t>
            </a:r>
          </a:p>
          <a:p>
            <a:endParaRPr lang="en-GB" sz="2000" b="1" dirty="0">
              <a:solidFill>
                <a:schemeClr val="accent1">
                  <a:lumMod val="50000"/>
                </a:schemeClr>
              </a:solidFill>
            </a:endParaRPr>
          </a:p>
          <a:p>
            <a:endParaRPr lang="en-GB" sz="2000" dirty="0" smtClean="0"/>
          </a:p>
          <a:p>
            <a:r>
              <a:rPr lang="en-GB" sz="2000" dirty="0" smtClean="0"/>
              <a:t>Incoherence between </a:t>
            </a:r>
            <a:r>
              <a:rPr lang="en-GB" sz="2000" b="1" dirty="0" smtClean="0">
                <a:solidFill>
                  <a:schemeClr val="accent1">
                    <a:lumMod val="50000"/>
                  </a:schemeClr>
                </a:solidFill>
              </a:rPr>
              <a:t>CAP </a:t>
            </a:r>
            <a:r>
              <a:rPr lang="en-GB" sz="2000" b="1" dirty="0">
                <a:solidFill>
                  <a:schemeClr val="accent1">
                    <a:lumMod val="50000"/>
                  </a:schemeClr>
                </a:solidFill>
              </a:rPr>
              <a:t>eligibility rules </a:t>
            </a:r>
            <a:r>
              <a:rPr lang="en-GB" sz="2000" b="1" dirty="0" smtClean="0">
                <a:solidFill>
                  <a:schemeClr val="accent1">
                    <a:lumMod val="50000"/>
                  </a:schemeClr>
                </a:solidFill>
              </a:rPr>
              <a:t>and </a:t>
            </a:r>
            <a:r>
              <a:rPr lang="en-GB" sz="2000" b="1" dirty="0">
                <a:solidFill>
                  <a:schemeClr val="accent1">
                    <a:lumMod val="50000"/>
                  </a:schemeClr>
                </a:solidFill>
              </a:rPr>
              <a:t>definition of permanent pasture</a:t>
            </a:r>
          </a:p>
          <a:p>
            <a:endParaRPr lang="en-GB" sz="2000" dirty="0"/>
          </a:p>
          <a:p>
            <a:endParaRPr lang="en-GB"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39" y="1074822"/>
            <a:ext cx="466944" cy="987390"/>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39" y="3558117"/>
            <a:ext cx="419227" cy="987390"/>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5639" y="4691598"/>
            <a:ext cx="419227" cy="961489"/>
          </a:xfrm>
          <a:prstGeom prst="rect">
            <a:avLst/>
          </a:prstGeom>
        </p:spPr>
      </p:pic>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39" y="2457577"/>
            <a:ext cx="466944" cy="987390"/>
          </a:xfrm>
          <a:prstGeom prst="rect">
            <a:avLst/>
          </a:prstGeom>
        </p:spPr>
      </p:pic>
    </p:spTree>
    <p:extLst>
      <p:ext uri="{BB962C8B-B14F-4D97-AF65-F5344CB8AC3E}">
        <p14:creationId xmlns:p14="http://schemas.microsoft.com/office/powerpoint/2010/main" val="21023546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a:extLst>
              <a:ext uri="{28A0092B-C50C-407E-A947-70E740481C1C}">
                <a14:useLocalDpi xmlns:a14="http://schemas.microsoft.com/office/drawing/2010/main"/>
              </a:ext>
            </a:extLst>
          </a:blip>
          <a:srcRect/>
          <a:stretch>
            <a:fillRect/>
          </a:stretch>
        </p:blipFill>
        <p:spPr bwMode="auto">
          <a:xfrm>
            <a:off x="9765665" y="3380598"/>
            <a:ext cx="2426335" cy="2426335"/>
          </a:xfrm>
          <a:prstGeom prst="rect">
            <a:avLst/>
          </a:prstGeom>
          <a:noFill/>
        </p:spPr>
      </p:pic>
      <p:pic>
        <p:nvPicPr>
          <p:cNvPr id="11" name="Picture 10"/>
          <p:cNvPicPr/>
          <p:nvPr/>
        </p:nvPicPr>
        <p:blipFill>
          <a:blip r:embed="rId4">
            <a:extLst>
              <a:ext uri="{28A0092B-C50C-407E-A947-70E740481C1C}">
                <a14:useLocalDpi xmlns:a14="http://schemas.microsoft.com/office/drawing/2010/main"/>
              </a:ext>
            </a:extLst>
          </a:blip>
          <a:srcRect/>
          <a:stretch>
            <a:fillRect/>
          </a:stretch>
        </p:blipFill>
        <p:spPr bwMode="auto">
          <a:xfrm>
            <a:off x="9783470" y="892094"/>
            <a:ext cx="2426335" cy="2420620"/>
          </a:xfrm>
          <a:prstGeom prst="rect">
            <a:avLst/>
          </a:prstGeom>
          <a:noFill/>
        </p:spPr>
      </p:pic>
      <p:sp>
        <p:nvSpPr>
          <p:cNvPr id="2" name="Title 1"/>
          <p:cNvSpPr>
            <a:spLocks noGrp="1"/>
          </p:cNvSpPr>
          <p:nvPr>
            <p:ph type="title"/>
          </p:nvPr>
        </p:nvSpPr>
        <p:spPr>
          <a:xfrm>
            <a:off x="609605" y="290685"/>
            <a:ext cx="10972799" cy="1144729"/>
          </a:xfrm>
        </p:spPr>
        <p:txBody>
          <a:bodyPr/>
          <a:lstStyle/>
          <a:p>
            <a:r>
              <a:rPr lang="en-GB" dirty="0" smtClean="0"/>
              <a:t>Relevance</a:t>
            </a:r>
            <a:endParaRPr lang="en-GB" dirty="0"/>
          </a:p>
        </p:txBody>
      </p:sp>
      <p:sp>
        <p:nvSpPr>
          <p:cNvPr id="34" name="Content Placeholder 2"/>
          <p:cNvSpPr txBox="1">
            <a:spLocks/>
          </p:cNvSpPr>
          <p:nvPr/>
        </p:nvSpPr>
        <p:spPr>
          <a:xfrm>
            <a:off x="381001" y="1021081"/>
            <a:ext cx="6993940" cy="4563974"/>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dirty="0" smtClean="0"/>
              <a:t>Relevance assessed for each measure against Member States’ environmental and climate problems and needs: fully, somewhat or not relevant (for 10 case study MSs).</a:t>
            </a:r>
          </a:p>
          <a:p>
            <a:r>
              <a:rPr lang="en-GB" sz="2000" dirty="0" smtClean="0"/>
              <a:t>A semi-quantitative analysis was carried out:</a:t>
            </a:r>
          </a:p>
          <a:p>
            <a:pPr lvl="1"/>
            <a:r>
              <a:rPr lang="en-GB" sz="1600" dirty="0" smtClean="0"/>
              <a:t>All greening measures have some relevance for addressing all environmental and climate priorities </a:t>
            </a:r>
          </a:p>
          <a:p>
            <a:pPr lvl="1"/>
            <a:r>
              <a:rPr lang="en-GB" sz="1600" dirty="0" smtClean="0"/>
              <a:t>Relevance is limited by the absence of rules requiring the most suitable forms of management</a:t>
            </a:r>
          </a:p>
          <a:p>
            <a:pPr lvl="1"/>
            <a:r>
              <a:rPr lang="en-GB" sz="1600" dirty="0"/>
              <a:t>The relevance of the crop diversification measure against all objectives (even soil quality) is far lower than the other greening measures</a:t>
            </a:r>
            <a:endParaRPr lang="en-GB" sz="1600" dirty="0" smtClean="0"/>
          </a:p>
          <a:p>
            <a:pPr lvl="1"/>
            <a:r>
              <a:rPr lang="en-GB" sz="1600" b="1" i="1" dirty="0" smtClean="0">
                <a:solidFill>
                  <a:schemeClr val="accent1">
                    <a:lumMod val="50000"/>
                  </a:schemeClr>
                </a:solidFill>
              </a:rPr>
              <a:t>Biodiversity</a:t>
            </a:r>
            <a:r>
              <a:rPr lang="en-GB" sz="1600" dirty="0" smtClean="0"/>
              <a:t>: ESPG of highest relevance overall, but some EFA elements very relevant for biodiversity priorities on arable farmland (esp. fallow)</a:t>
            </a:r>
          </a:p>
          <a:p>
            <a:pPr lvl="1"/>
            <a:r>
              <a:rPr lang="en-GB" sz="1600" b="1" i="1" dirty="0" smtClean="0">
                <a:solidFill>
                  <a:schemeClr val="accent1">
                    <a:lumMod val="50000"/>
                  </a:schemeClr>
                </a:solidFill>
              </a:rPr>
              <a:t>Soils, water, climate</a:t>
            </a:r>
            <a:r>
              <a:rPr lang="en-GB" sz="1600" dirty="0" smtClean="0"/>
              <a:t>: ESPG very relevant, as well as EFA components, e.g. SRC, agro-forestry, buffer strips, cover and catch crops</a:t>
            </a:r>
          </a:p>
        </p:txBody>
      </p:sp>
      <p:pic>
        <p:nvPicPr>
          <p:cNvPr id="8" name="Picture 7"/>
          <p:cNvPicPr/>
          <p:nvPr/>
        </p:nvPicPr>
        <p:blipFill>
          <a:blip r:embed="rId5">
            <a:extLst>
              <a:ext uri="{28A0092B-C50C-407E-A947-70E740481C1C}">
                <a14:useLocalDpi xmlns:a14="http://schemas.microsoft.com/office/drawing/2010/main"/>
              </a:ext>
            </a:extLst>
          </a:blip>
          <a:srcRect/>
          <a:stretch>
            <a:fillRect/>
          </a:stretch>
        </p:blipFill>
        <p:spPr bwMode="auto">
          <a:xfrm>
            <a:off x="7378892" y="892775"/>
            <a:ext cx="2420620" cy="2426335"/>
          </a:xfrm>
          <a:prstGeom prst="rect">
            <a:avLst/>
          </a:prstGeom>
          <a:noFill/>
        </p:spPr>
      </p:pic>
      <p:pic>
        <p:nvPicPr>
          <p:cNvPr id="9" name="Picture 8"/>
          <p:cNvPicPr/>
          <p:nvPr/>
        </p:nvPicPr>
        <p:blipFill>
          <a:blip r:embed="rId6">
            <a:extLst>
              <a:ext uri="{28A0092B-C50C-407E-A947-70E740481C1C}">
                <a14:useLocalDpi xmlns:a14="http://schemas.microsoft.com/office/drawing/2010/main"/>
              </a:ext>
            </a:extLst>
          </a:blip>
          <a:srcRect/>
          <a:stretch>
            <a:fillRect/>
          </a:stretch>
        </p:blipFill>
        <p:spPr bwMode="auto">
          <a:xfrm>
            <a:off x="7357135" y="3388264"/>
            <a:ext cx="2426335" cy="2420620"/>
          </a:xfrm>
          <a:prstGeom prst="rect">
            <a:avLst/>
          </a:prstGeom>
          <a:noFill/>
        </p:spPr>
      </p:pic>
    </p:spTree>
    <p:extLst>
      <p:ext uri="{BB962C8B-B14F-4D97-AF65-F5344CB8AC3E}">
        <p14:creationId xmlns:p14="http://schemas.microsoft.com/office/powerpoint/2010/main" val="26256326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EU Added Value</a:t>
            </a:r>
            <a:endParaRPr lang="en-GB" dirty="0"/>
          </a:p>
        </p:txBody>
      </p:sp>
      <p:sp>
        <p:nvSpPr>
          <p:cNvPr id="3" name="Content Placeholder 2"/>
          <p:cNvSpPr>
            <a:spLocks noGrp="1"/>
          </p:cNvSpPr>
          <p:nvPr>
            <p:ph idx="1"/>
          </p:nvPr>
        </p:nvSpPr>
        <p:spPr>
          <a:xfrm>
            <a:off x="609600" y="1419373"/>
            <a:ext cx="4957011" cy="4241882"/>
          </a:xfrm>
        </p:spPr>
        <p:txBody>
          <a:bodyPr/>
          <a:lstStyle/>
          <a:p>
            <a:r>
              <a:rPr lang="en-GB" sz="2000" dirty="0" smtClean="0"/>
              <a:t>Acting at the EU level is compared against the counterfactual situation whereby MSs provide financial incentives to promote a basic level of environmental performance across the countryside ‘in the spirit of’ the greening measures</a:t>
            </a:r>
          </a:p>
          <a:p>
            <a:r>
              <a:rPr lang="en-GB" sz="2000" dirty="0" smtClean="0"/>
              <a:t>Assessment based on review of:</a:t>
            </a:r>
          </a:p>
          <a:p>
            <a:pPr lvl="1"/>
            <a:r>
              <a:rPr lang="en-GB" sz="1600" dirty="0" smtClean="0"/>
              <a:t>Positions during the negotiating phase of CAP reform;</a:t>
            </a:r>
          </a:p>
          <a:p>
            <a:pPr lvl="1"/>
            <a:r>
              <a:rPr lang="en-GB" sz="1600" dirty="0" smtClean="0"/>
              <a:t>Discussions during the design phase in Member States</a:t>
            </a:r>
          </a:p>
          <a:p>
            <a:pPr lvl="1"/>
            <a:r>
              <a:rPr lang="en-GB" sz="1600" dirty="0" smtClean="0"/>
              <a:t>Final implementation decisions</a:t>
            </a:r>
          </a:p>
        </p:txBody>
      </p:sp>
      <p:sp>
        <p:nvSpPr>
          <p:cNvPr id="4" name="Content Placeholder 3"/>
          <p:cNvSpPr>
            <a:spLocks noGrp="1"/>
          </p:cNvSpPr>
          <p:nvPr>
            <p:ph idx="10"/>
          </p:nvPr>
        </p:nvSpPr>
        <p:spPr>
          <a:xfrm>
            <a:off x="5983706" y="561474"/>
            <a:ext cx="6079958" cy="5342020"/>
          </a:xfrm>
        </p:spPr>
        <p:txBody>
          <a:bodyPr/>
          <a:lstStyle/>
          <a:p>
            <a:pPr marL="0" indent="0">
              <a:buNone/>
            </a:pPr>
            <a:endParaRPr lang="en-GB" sz="2000" b="1" dirty="0" smtClean="0"/>
          </a:p>
          <a:p>
            <a:r>
              <a:rPr lang="en-GB" sz="2000" dirty="0" smtClean="0"/>
              <a:t>The greening measures are considered to provide EU added value through:</a:t>
            </a:r>
          </a:p>
          <a:p>
            <a:pPr lvl="1"/>
            <a:r>
              <a:rPr lang="en-GB" sz="1600" b="1" dirty="0" smtClean="0">
                <a:solidFill>
                  <a:schemeClr val="accent1">
                    <a:lumMod val="50000"/>
                  </a:schemeClr>
                </a:solidFill>
              </a:rPr>
              <a:t>Setting a higher level of ambition </a:t>
            </a:r>
            <a:r>
              <a:rPr lang="en-GB" sz="1600" dirty="0" smtClean="0"/>
              <a:t>than Member States are likely to have done acting alone</a:t>
            </a:r>
          </a:p>
          <a:p>
            <a:pPr lvl="1"/>
            <a:r>
              <a:rPr lang="en-GB" sz="1600" dirty="0"/>
              <a:t>Strong control system applied equally in all Member </a:t>
            </a:r>
            <a:r>
              <a:rPr lang="en-GB" sz="1600" dirty="0" smtClean="0"/>
              <a:t>States – </a:t>
            </a:r>
            <a:r>
              <a:rPr lang="en-GB" sz="1600" b="1" dirty="0" smtClean="0">
                <a:solidFill>
                  <a:schemeClr val="accent1">
                    <a:lumMod val="50000"/>
                  </a:schemeClr>
                </a:solidFill>
              </a:rPr>
              <a:t>increasing likelihood that the ambition will be achieved</a:t>
            </a:r>
            <a:endParaRPr lang="en-GB" sz="1600" b="1" dirty="0">
              <a:solidFill>
                <a:schemeClr val="accent1">
                  <a:lumMod val="50000"/>
                </a:schemeClr>
              </a:solidFill>
            </a:endParaRPr>
          </a:p>
          <a:p>
            <a:pPr lvl="1"/>
            <a:r>
              <a:rPr lang="en-GB" sz="1600" dirty="0" smtClean="0"/>
              <a:t>Complementarity between different policy mechanisms</a:t>
            </a:r>
          </a:p>
          <a:p>
            <a:pPr lvl="1"/>
            <a:r>
              <a:rPr lang="en-GB" sz="1600" dirty="0" smtClean="0"/>
              <a:t>Legal certainty on the availability of the payment over a period of time;</a:t>
            </a:r>
          </a:p>
          <a:p>
            <a:r>
              <a:rPr lang="en-GB" sz="2000" dirty="0" smtClean="0"/>
              <a:t>There is less evidence that it has delivered EU added value to date in relation to:</a:t>
            </a:r>
          </a:p>
          <a:p>
            <a:pPr lvl="1"/>
            <a:r>
              <a:rPr lang="en-GB" sz="1600" dirty="0" smtClean="0"/>
              <a:t>Greater effectiveness through EU action, mainly due to absence on evidence on actual impact to date – although in theory this should be the case</a:t>
            </a:r>
          </a:p>
          <a:p>
            <a:pPr lvl="1"/>
            <a:r>
              <a:rPr lang="en-GB" sz="1600" dirty="0" smtClean="0"/>
              <a:t>Gains through coordination – limited evidence of knowledge exchange so far between Member States on implementation although this could increase over time.</a:t>
            </a: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3242" y="375415"/>
            <a:ext cx="1491916" cy="992605"/>
          </a:xfrm>
          <a:prstGeom prst="rect">
            <a:avLst/>
          </a:prstGeom>
        </p:spPr>
      </p:pic>
    </p:spTree>
    <p:extLst>
      <p:ext uri="{BB962C8B-B14F-4D97-AF65-F5344CB8AC3E}">
        <p14:creationId xmlns:p14="http://schemas.microsoft.com/office/powerpoint/2010/main" val="14157913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Recommendations (a selection)</a:t>
            </a:r>
            <a:endParaRPr lang="en-GB" dirty="0"/>
          </a:p>
        </p:txBody>
      </p:sp>
      <p:sp>
        <p:nvSpPr>
          <p:cNvPr id="3" name="Content Placeholder 2"/>
          <p:cNvSpPr>
            <a:spLocks noGrp="1"/>
          </p:cNvSpPr>
          <p:nvPr>
            <p:ph idx="1"/>
          </p:nvPr>
        </p:nvSpPr>
        <p:spPr>
          <a:xfrm>
            <a:off x="350520" y="1041132"/>
            <a:ext cx="5532120" cy="4952999"/>
          </a:xfrm>
        </p:spPr>
        <p:txBody>
          <a:bodyPr/>
          <a:lstStyle/>
          <a:p>
            <a:pPr marL="0" indent="0">
              <a:buNone/>
            </a:pPr>
            <a:r>
              <a:rPr lang="en-GB" sz="1800" b="1" dirty="0" smtClean="0">
                <a:solidFill>
                  <a:schemeClr val="accent1">
                    <a:lumMod val="50000"/>
                  </a:schemeClr>
                </a:solidFill>
              </a:rPr>
              <a:t>To improve the environmental performance of greening:</a:t>
            </a:r>
          </a:p>
          <a:p>
            <a:pPr marL="0" indent="0">
              <a:buNone/>
            </a:pPr>
            <a:endParaRPr lang="en-GB" sz="1800" b="1" dirty="0" smtClean="0">
              <a:solidFill>
                <a:schemeClr val="accent1">
                  <a:lumMod val="50000"/>
                </a:schemeClr>
              </a:solidFill>
            </a:endParaRPr>
          </a:p>
          <a:p>
            <a:pPr>
              <a:buFont typeface="Wingdings" panose="05000000000000000000" pitchFamily="2" charset="2"/>
              <a:buChar char="Ø"/>
            </a:pPr>
            <a:r>
              <a:rPr lang="en-GB" sz="1800" dirty="0" smtClean="0"/>
              <a:t>Member </a:t>
            </a:r>
            <a:r>
              <a:rPr lang="en-GB" sz="1800" dirty="0"/>
              <a:t>States should be required to justify their implementation choices with reference to environmental needs and priorities and report on progress.</a:t>
            </a:r>
          </a:p>
          <a:p>
            <a:pPr>
              <a:buFont typeface="Wingdings" panose="05000000000000000000" pitchFamily="2" charset="2"/>
              <a:buChar char="Ø"/>
            </a:pPr>
            <a:r>
              <a:rPr lang="en-GB" sz="1800" dirty="0"/>
              <a:t>Suitable greening practices for permanent crops should be found.</a:t>
            </a:r>
          </a:p>
          <a:p>
            <a:pPr>
              <a:buFont typeface="Wingdings" panose="05000000000000000000" pitchFamily="2" charset="2"/>
              <a:buChar char="Ø"/>
            </a:pPr>
            <a:r>
              <a:rPr lang="en-GB" sz="1800" dirty="0" smtClean="0"/>
              <a:t>The types of EFA permitted and their management rules should be reviewed to ensure they are compatible with delivering environmental outcomes.</a:t>
            </a:r>
            <a:r>
              <a:rPr lang="en-GB" sz="1800" dirty="0"/>
              <a:t> </a:t>
            </a:r>
            <a:endParaRPr lang="en-GB" sz="1800" dirty="0" smtClean="0"/>
          </a:p>
          <a:p>
            <a:pPr>
              <a:buFont typeface="Wingdings" panose="05000000000000000000" pitchFamily="2" charset="2"/>
              <a:buChar char="Ø"/>
            </a:pPr>
            <a:r>
              <a:rPr lang="en-GB" sz="1800" dirty="0" smtClean="0"/>
              <a:t>All </a:t>
            </a:r>
            <a:r>
              <a:rPr lang="en-GB" sz="1800" dirty="0"/>
              <a:t>Annex 1 grassland habitats under agricultural use and requiring strict protection under the Birds and Habitats Directives should be designated as ESPG and the designation of ESPG outside Natura 2000 sites should be increased.</a:t>
            </a:r>
          </a:p>
          <a:p>
            <a:pPr>
              <a:buFont typeface="Wingdings" panose="05000000000000000000" pitchFamily="2" charset="2"/>
              <a:buChar char="Ø"/>
            </a:pPr>
            <a:endParaRPr lang="en-GB" sz="1800" dirty="0"/>
          </a:p>
        </p:txBody>
      </p:sp>
      <p:sp>
        <p:nvSpPr>
          <p:cNvPr id="4" name="Content Placeholder 3"/>
          <p:cNvSpPr>
            <a:spLocks noGrp="1"/>
          </p:cNvSpPr>
          <p:nvPr>
            <p:ph idx="10"/>
          </p:nvPr>
        </p:nvSpPr>
        <p:spPr>
          <a:xfrm>
            <a:off x="6224335" y="964449"/>
            <a:ext cx="5745489" cy="4858836"/>
          </a:xfrm>
        </p:spPr>
        <p:txBody>
          <a:bodyPr/>
          <a:lstStyle/>
          <a:p>
            <a:pPr>
              <a:buFont typeface="Wingdings" panose="05000000000000000000" pitchFamily="2" charset="2"/>
              <a:buChar char="Ø"/>
            </a:pPr>
            <a:r>
              <a:rPr lang="en-GB" sz="1800" dirty="0" smtClean="0"/>
              <a:t>Greater </a:t>
            </a:r>
            <a:r>
              <a:rPr lang="en-GB" sz="1800" dirty="0"/>
              <a:t>synergies between the implementation of the greening measures and the </a:t>
            </a:r>
            <a:r>
              <a:rPr lang="en-GB" sz="1800" dirty="0" err="1"/>
              <a:t>agri</a:t>
            </a:r>
            <a:r>
              <a:rPr lang="en-GB" sz="1800" dirty="0"/>
              <a:t>-environment-climate measure should be encouraged.</a:t>
            </a:r>
          </a:p>
          <a:p>
            <a:pPr>
              <a:buFont typeface="Wingdings" panose="05000000000000000000" pitchFamily="2" charset="2"/>
              <a:buChar char="Ø"/>
            </a:pPr>
            <a:r>
              <a:rPr lang="en-GB" sz="1800" dirty="0"/>
              <a:t>A</a:t>
            </a:r>
            <a:r>
              <a:rPr lang="en-GB" sz="1800" dirty="0" smtClean="0"/>
              <a:t>dvisory </a:t>
            </a:r>
            <a:r>
              <a:rPr lang="en-GB" sz="1800" dirty="0"/>
              <a:t>services </a:t>
            </a:r>
            <a:r>
              <a:rPr lang="en-GB" sz="1800" dirty="0" smtClean="0"/>
              <a:t>are critical – </a:t>
            </a:r>
            <a:r>
              <a:rPr lang="en-GB" sz="1800" dirty="0"/>
              <a:t>these should not be limited to the administrative and compliance aspects of greening but focus on their purpose and ways of optimising their environmental and climate effects</a:t>
            </a:r>
            <a:r>
              <a:rPr lang="en-GB" sz="1800" dirty="0" smtClean="0"/>
              <a:t>.</a:t>
            </a:r>
          </a:p>
          <a:p>
            <a:pPr>
              <a:buFont typeface="Wingdings" panose="05000000000000000000" pitchFamily="2" charset="2"/>
              <a:buChar char="Ø"/>
            </a:pPr>
            <a:endParaRPr lang="en-GB" sz="1800" dirty="0"/>
          </a:p>
          <a:p>
            <a:pPr marL="0" indent="0">
              <a:buNone/>
            </a:pPr>
            <a:r>
              <a:rPr lang="en-US" sz="1800" b="1" dirty="0" smtClean="0">
                <a:solidFill>
                  <a:schemeClr val="accent1">
                    <a:lumMod val="50000"/>
                  </a:schemeClr>
                </a:solidFill>
              </a:rPr>
              <a:t>Data improvements are also required:</a:t>
            </a:r>
          </a:p>
          <a:p>
            <a:pPr>
              <a:buFont typeface="Wingdings" panose="05000000000000000000" pitchFamily="2" charset="2"/>
              <a:buChar char="Ø"/>
            </a:pPr>
            <a:r>
              <a:rPr lang="en-GB" sz="1800" dirty="0"/>
              <a:t>Existing </a:t>
            </a:r>
            <a:r>
              <a:rPr lang="en-GB" sz="1800" dirty="0" smtClean="0"/>
              <a:t>IACS </a:t>
            </a:r>
            <a:r>
              <a:rPr lang="en-GB" sz="1800" dirty="0"/>
              <a:t>and </a:t>
            </a:r>
            <a:r>
              <a:rPr lang="en-GB" sz="1800" dirty="0" smtClean="0"/>
              <a:t>LPIS </a:t>
            </a:r>
            <a:r>
              <a:rPr lang="en-GB" sz="1800" dirty="0"/>
              <a:t>data should be made publically available to allow changes in land use and features to be tracked over time and enable more detailed evaluation of the effects of CAP measures on the </a:t>
            </a:r>
            <a:r>
              <a:rPr lang="en-GB" sz="1800" dirty="0" smtClean="0"/>
              <a:t>ground.</a:t>
            </a:r>
          </a:p>
          <a:p>
            <a:pPr>
              <a:buFont typeface="Wingdings" panose="05000000000000000000" pitchFamily="2" charset="2"/>
              <a:buChar char="Ø"/>
            </a:pPr>
            <a:r>
              <a:rPr lang="en-GB" sz="1800" dirty="0" smtClean="0"/>
              <a:t>A </a:t>
            </a:r>
            <a:r>
              <a:rPr lang="en-GB" sz="1800" dirty="0"/>
              <a:t>‘greening’ component should be added to the Farm Structure Survey</a:t>
            </a:r>
          </a:p>
          <a:p>
            <a:pPr marL="0" indent="0">
              <a:buNone/>
            </a:pPr>
            <a:endParaRPr lang="en-US" sz="1800" dirty="0" smtClean="0"/>
          </a:p>
          <a:p>
            <a:endParaRPr lang="en-GB" sz="1800" dirty="0"/>
          </a:p>
        </p:txBody>
      </p:sp>
    </p:spTree>
    <p:extLst>
      <p:ext uri="{BB962C8B-B14F-4D97-AF65-F5344CB8AC3E}">
        <p14:creationId xmlns:p14="http://schemas.microsoft.com/office/powerpoint/2010/main" val="347475242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GB" dirty="0" smtClean="0"/>
              <a:t>Project Manager: Kaley Hart (IEEP) </a:t>
            </a:r>
            <a:r>
              <a:rPr lang="en-GB" dirty="0" smtClean="0">
                <a:hlinkClick r:id="rId3"/>
              </a:rPr>
              <a:t>khart@ieep.eu</a:t>
            </a:r>
            <a:endParaRPr lang="en-GB" dirty="0" smtClean="0"/>
          </a:p>
          <a:p>
            <a:r>
              <a:rPr lang="en-GB" dirty="0" smtClean="0"/>
              <a:t>Deputy Project manager: Laurence </a:t>
            </a:r>
            <a:r>
              <a:rPr lang="en-GB" dirty="0" err="1" smtClean="0"/>
              <a:t>Menet</a:t>
            </a:r>
            <a:r>
              <a:rPr lang="en-GB" dirty="0" smtClean="0"/>
              <a:t> (</a:t>
            </a:r>
            <a:r>
              <a:rPr lang="en-GB" dirty="0" err="1" smtClean="0"/>
              <a:t>Oréade</a:t>
            </a:r>
            <a:r>
              <a:rPr lang="en-GB" dirty="0" smtClean="0"/>
              <a:t> </a:t>
            </a:r>
            <a:r>
              <a:rPr lang="en-GB" dirty="0" err="1"/>
              <a:t>Brèche</a:t>
            </a:r>
            <a:r>
              <a:rPr lang="en-GB" dirty="0"/>
              <a:t>) </a:t>
            </a:r>
            <a:r>
              <a:rPr lang="en-GB" u="sng" dirty="0">
                <a:hlinkClick r:id="rId4"/>
              </a:rPr>
              <a:t>l.menet@oreade-breche.fr</a:t>
            </a:r>
            <a:r>
              <a:rPr lang="en-GB" b="1" dirty="0"/>
              <a:t>  </a:t>
            </a:r>
            <a:endParaRPr lang="en-GB" dirty="0"/>
          </a:p>
          <a:p>
            <a:endParaRPr lang="en-GB" dirty="0"/>
          </a:p>
        </p:txBody>
      </p:sp>
      <p:sp>
        <p:nvSpPr>
          <p:cNvPr id="3" name="Title 2"/>
          <p:cNvSpPr>
            <a:spLocks noGrp="1"/>
          </p:cNvSpPr>
          <p:nvPr>
            <p:ph type="title"/>
          </p:nvPr>
        </p:nvSpPr>
        <p:spPr/>
        <p:txBody>
          <a:bodyPr/>
          <a:lstStyle/>
          <a:p>
            <a:r>
              <a:rPr lang="en-GB" dirty="0"/>
              <a:t>Thank you for your attention</a:t>
            </a:r>
          </a:p>
        </p:txBody>
      </p:sp>
      <p:sp>
        <p:nvSpPr>
          <p:cNvPr id="4" name="TextBox 3"/>
          <p:cNvSpPr txBox="1"/>
          <p:nvPr/>
        </p:nvSpPr>
        <p:spPr>
          <a:xfrm>
            <a:off x="1058779" y="5447321"/>
            <a:ext cx="5566610" cy="1169551"/>
          </a:xfrm>
          <a:prstGeom prst="rect">
            <a:avLst/>
          </a:prstGeom>
          <a:noFill/>
        </p:spPr>
        <p:txBody>
          <a:bodyPr wrap="square" rtlCol="0">
            <a:spAutoFit/>
          </a:bodyPr>
          <a:lstStyle/>
          <a:p>
            <a:r>
              <a:rPr lang="en-GB" sz="1400" dirty="0" smtClean="0"/>
              <a:t>Photo credits:</a:t>
            </a:r>
          </a:p>
          <a:p>
            <a:pPr marL="285750" indent="-285750">
              <a:buFont typeface="Arial" panose="020B0604020202020204" pitchFamily="34" charset="0"/>
              <a:buChar char="•"/>
            </a:pPr>
            <a:r>
              <a:rPr lang="en-GB" sz="1400" dirty="0" smtClean="0"/>
              <a:t>Shutterstock images</a:t>
            </a:r>
          </a:p>
          <a:p>
            <a:pPr marL="285750" indent="-285750">
              <a:buFont typeface="Arial" panose="020B0604020202020204" pitchFamily="34" charset="0"/>
              <a:buChar char="•"/>
            </a:pPr>
            <a:r>
              <a:rPr lang="en-GB" sz="1400" dirty="0" smtClean="0"/>
              <a:t>Slide 20: Organic Research Centre</a:t>
            </a:r>
          </a:p>
          <a:p>
            <a:pPr marL="285750" indent="-285750">
              <a:buFont typeface="Arial" panose="020B0604020202020204" pitchFamily="34" charset="0"/>
              <a:buChar char="•"/>
            </a:pPr>
            <a:r>
              <a:rPr lang="en-GB" sz="1400" dirty="0" smtClean="0"/>
              <a:t>Slide 22: © Tim Hudson</a:t>
            </a:r>
          </a:p>
          <a:p>
            <a:r>
              <a:rPr lang="en-GB" sz="1400" dirty="0" smtClean="0"/>
              <a:t>Icons made </a:t>
            </a:r>
            <a:r>
              <a:rPr lang="en-GB" sz="1400" dirty="0"/>
              <a:t>by </a:t>
            </a:r>
            <a:r>
              <a:rPr lang="en-GB" sz="1400" dirty="0" err="1">
                <a:hlinkClick r:id="rId5" tooltip="Freepik"/>
              </a:rPr>
              <a:t>Freepik</a:t>
            </a:r>
            <a:r>
              <a:rPr lang="en-GB" sz="1400" dirty="0"/>
              <a:t> from </a:t>
            </a:r>
            <a:r>
              <a:rPr lang="en-GB" sz="1400" dirty="0">
                <a:hlinkClick r:id="rId6" tooltip="Flaticon"/>
              </a:rPr>
              <a:t>www.flaticon.com</a:t>
            </a:r>
            <a:endParaRPr lang="en-GB" sz="1400" dirty="0"/>
          </a:p>
        </p:txBody>
      </p:sp>
    </p:spTree>
    <p:extLst>
      <p:ext uri="{BB962C8B-B14F-4D97-AF65-F5344CB8AC3E}">
        <p14:creationId xmlns:p14="http://schemas.microsoft.com/office/powerpoint/2010/main" val="1893776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Data</a:t>
            </a:r>
            <a:endParaRPr lang="en-GB" dirty="0"/>
          </a:p>
        </p:txBody>
      </p:sp>
      <p:sp>
        <p:nvSpPr>
          <p:cNvPr id="3" name="Content Placeholder 2"/>
          <p:cNvSpPr>
            <a:spLocks noGrp="1"/>
          </p:cNvSpPr>
          <p:nvPr>
            <p:ph idx="1"/>
          </p:nvPr>
        </p:nvSpPr>
        <p:spPr>
          <a:xfrm>
            <a:off x="417095" y="1042966"/>
            <a:ext cx="6930189" cy="4844485"/>
          </a:xfrm>
        </p:spPr>
        <p:txBody>
          <a:bodyPr/>
          <a:lstStyle/>
          <a:p>
            <a:r>
              <a:rPr lang="en-GB" sz="1800" dirty="0"/>
              <a:t>Member </a:t>
            </a:r>
            <a:r>
              <a:rPr lang="en-GB" sz="1800" dirty="0" smtClean="0"/>
              <a:t>State </a:t>
            </a:r>
            <a:r>
              <a:rPr lang="en-GB" sz="1800" dirty="0"/>
              <a:t>information on how they have applied the greening measures in their country</a:t>
            </a:r>
          </a:p>
          <a:p>
            <a:r>
              <a:rPr lang="en-GB" sz="1800" dirty="0"/>
              <a:t>Information on uptake by farmers </a:t>
            </a:r>
            <a:r>
              <a:rPr lang="en-GB" sz="1800" dirty="0" smtClean="0"/>
              <a:t>(2015-16)</a:t>
            </a:r>
            <a:endParaRPr lang="en-GB" sz="1800" dirty="0"/>
          </a:p>
          <a:p>
            <a:r>
              <a:rPr lang="en-GB" sz="1800" dirty="0"/>
              <a:t>Statistical data from FADN and </a:t>
            </a:r>
            <a:r>
              <a:rPr lang="en-GB" sz="1800" dirty="0" smtClean="0"/>
              <a:t>Eurostat and limited IACS data from a small number of countries</a:t>
            </a:r>
            <a:endParaRPr lang="en-GB" sz="1800" dirty="0"/>
          </a:p>
          <a:p>
            <a:r>
              <a:rPr lang="en-GB" sz="1800" dirty="0" smtClean="0"/>
              <a:t>Responses to public consultation on greening after 1 year</a:t>
            </a:r>
            <a:endParaRPr lang="en-GB" sz="1800" dirty="0"/>
          </a:p>
          <a:p>
            <a:r>
              <a:rPr lang="en-GB" sz="1800" dirty="0" smtClean="0"/>
              <a:t>Survey </a:t>
            </a:r>
            <a:r>
              <a:rPr lang="en-GB" sz="1800" dirty="0"/>
              <a:t>of all Member States on the administrative costs associated with </a:t>
            </a:r>
            <a:r>
              <a:rPr lang="en-GB" sz="1800" dirty="0" smtClean="0"/>
              <a:t>greening</a:t>
            </a:r>
          </a:p>
          <a:p>
            <a:r>
              <a:rPr lang="en-GB" sz="1800" dirty="0" smtClean="0"/>
              <a:t>Literature </a:t>
            </a:r>
            <a:r>
              <a:rPr lang="en-GB" sz="1800" dirty="0"/>
              <a:t>r</a:t>
            </a:r>
            <a:r>
              <a:rPr lang="en-GB" sz="1800" dirty="0" smtClean="0"/>
              <a:t>eviews </a:t>
            </a:r>
            <a:r>
              <a:rPr lang="en-GB" sz="1800" dirty="0"/>
              <a:t>on the effects of farming practices associated with the CAP greening measures on biodiversity, water, soils, climate mitigation and adaptation and ammonia </a:t>
            </a:r>
            <a:r>
              <a:rPr lang="en-GB" sz="1800" dirty="0" smtClean="0"/>
              <a:t>emissions</a:t>
            </a:r>
          </a:p>
          <a:p>
            <a:r>
              <a:rPr lang="en-GB" sz="1800" dirty="0" smtClean="0"/>
              <a:t>Counterfactual information for 2014</a:t>
            </a:r>
          </a:p>
          <a:p>
            <a:r>
              <a:rPr lang="en-GB" sz="1800" dirty="0" smtClean="0"/>
              <a:t>Case studies</a:t>
            </a:r>
            <a:endParaRPr lang="en-GB" sz="1800" b="1" dirty="0" smtClean="0">
              <a:solidFill>
                <a:schemeClr val="accent1">
                  <a:lumMod val="75000"/>
                </a:schemeClr>
              </a:solidFill>
            </a:endParaRPr>
          </a:p>
          <a:p>
            <a:pPr marL="0" indent="0">
              <a:buNone/>
            </a:pPr>
            <a:endParaRPr lang="en-GB" sz="1800" b="1" dirty="0" smtClean="0">
              <a:solidFill>
                <a:schemeClr val="accent1">
                  <a:lumMod val="75000"/>
                </a:schemeClr>
              </a:solidFill>
            </a:endParaRPr>
          </a:p>
          <a:p>
            <a:pPr marL="0" indent="0">
              <a:buNone/>
            </a:pPr>
            <a:r>
              <a:rPr lang="en-GB" sz="1800" b="1" dirty="0" smtClean="0">
                <a:solidFill>
                  <a:schemeClr val="accent1">
                    <a:lumMod val="75000"/>
                  </a:schemeClr>
                </a:solidFill>
              </a:rPr>
              <a:t>NB: Limitations with data availability only 2 years into implementation</a:t>
            </a:r>
            <a:endParaRPr lang="en-GB" sz="1800" b="1" dirty="0">
              <a:solidFill>
                <a:schemeClr val="accent1">
                  <a:lumMod val="75000"/>
                </a:schemeClr>
              </a:solidFill>
            </a:endParaRPr>
          </a:p>
        </p:txBody>
      </p:sp>
      <p:pic>
        <p:nvPicPr>
          <p:cNvPr id="5" name="Content Placeholder 4"/>
          <p:cNvPicPr>
            <a:picLocks noGrp="1" noChangeAspect="1"/>
          </p:cNvPicPr>
          <p:nvPr>
            <p:ph idx="10"/>
          </p:nvPr>
        </p:nvPicPr>
        <p:blipFill rotWithShape="1">
          <a:blip r:embed="rId3" cstate="screen">
            <a:extLst>
              <a:ext uri="{28A0092B-C50C-407E-A947-70E740481C1C}">
                <a14:useLocalDpi xmlns:a14="http://schemas.microsoft.com/office/drawing/2010/main"/>
              </a:ext>
            </a:extLst>
          </a:blip>
          <a:srcRect/>
          <a:stretch/>
        </p:blipFill>
        <p:spPr>
          <a:xfrm>
            <a:off x="7277318" y="1096593"/>
            <a:ext cx="5061628" cy="4441825"/>
          </a:xfrm>
          <a:prstGeom prst="rect">
            <a:avLst/>
          </a:prstGeom>
        </p:spPr>
      </p:pic>
      <p:sp>
        <p:nvSpPr>
          <p:cNvPr id="6" name="Content Placeholder 2"/>
          <p:cNvSpPr txBox="1">
            <a:spLocks/>
          </p:cNvSpPr>
          <p:nvPr/>
        </p:nvSpPr>
        <p:spPr>
          <a:xfrm>
            <a:off x="7116898" y="579127"/>
            <a:ext cx="5764912" cy="640302"/>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b="1" dirty="0" smtClean="0">
                <a:solidFill>
                  <a:schemeClr val="accent1">
                    <a:lumMod val="75000"/>
                  </a:schemeClr>
                </a:solidFill>
              </a:rPr>
              <a:t>10 Case Studies:</a:t>
            </a:r>
            <a:endParaRPr lang="en-GB" b="1" dirty="0">
              <a:solidFill>
                <a:schemeClr val="accent1">
                  <a:lumMod val="75000"/>
                </a:schemeClr>
              </a:solidFill>
            </a:endParaRPr>
          </a:p>
        </p:txBody>
      </p:sp>
    </p:spTree>
    <p:extLst>
      <p:ext uri="{BB962C8B-B14F-4D97-AF65-F5344CB8AC3E}">
        <p14:creationId xmlns:p14="http://schemas.microsoft.com/office/powerpoint/2010/main" val="32383821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greening measures: facts and figures</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92603000"/>
              </p:ext>
            </p:extLst>
          </p:nvPr>
        </p:nvGraphicFramePr>
        <p:xfrm>
          <a:off x="228600" y="944880"/>
          <a:ext cx="5414963" cy="4441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Content Placeholder 6"/>
          <p:cNvPicPr>
            <a:picLocks noGrp="1" noChangeAspect="1"/>
          </p:cNvPicPr>
          <p:nvPr>
            <p:ph idx="10"/>
          </p:nvPr>
        </p:nvPicPr>
        <p:blipFill>
          <a:blip r:embed="rId8" cstate="screen">
            <a:extLst>
              <a:ext uri="{28A0092B-C50C-407E-A947-70E740481C1C}">
                <a14:useLocalDpi xmlns:a14="http://schemas.microsoft.com/office/drawing/2010/main"/>
              </a:ext>
            </a:extLst>
          </a:blip>
          <a:stretch>
            <a:fillRect/>
          </a:stretch>
        </p:blipFill>
        <p:spPr>
          <a:xfrm>
            <a:off x="6686224" y="1492464"/>
            <a:ext cx="5120389" cy="2638595"/>
          </a:xfrm>
          <a:prstGeom prst="rect">
            <a:avLst/>
          </a:prstGeom>
        </p:spPr>
      </p:pic>
      <p:sp>
        <p:nvSpPr>
          <p:cNvPr id="6" name="Rounded Rectangle 5"/>
          <p:cNvSpPr/>
          <p:nvPr/>
        </p:nvSpPr>
        <p:spPr>
          <a:xfrm>
            <a:off x="228600" y="5386705"/>
            <a:ext cx="5414963" cy="484706"/>
          </a:xfrm>
          <a:prstGeom prst="round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en-GB" b="1" dirty="0" smtClean="0"/>
              <a:t>Equivalent Practices</a:t>
            </a:r>
            <a:endParaRPr lang="en-GB" b="1" dirty="0"/>
          </a:p>
        </p:txBody>
      </p:sp>
      <p:sp>
        <p:nvSpPr>
          <p:cNvPr id="8" name="TextBox 7"/>
          <p:cNvSpPr txBox="1"/>
          <p:nvPr/>
        </p:nvSpPr>
        <p:spPr>
          <a:xfrm>
            <a:off x="6400800" y="944880"/>
            <a:ext cx="5181604" cy="523220"/>
          </a:xfrm>
          <a:prstGeom prst="rect">
            <a:avLst/>
          </a:prstGeom>
          <a:noFill/>
        </p:spPr>
        <p:txBody>
          <a:bodyPr wrap="square" rtlCol="0">
            <a:spAutoFit/>
          </a:bodyPr>
          <a:lstStyle/>
          <a:p>
            <a:r>
              <a:rPr lang="en-US" sz="1400" b="1" dirty="0"/>
              <a:t>Percentage of total agricultural area subject at least to one greening obligation in 2016 </a:t>
            </a:r>
            <a:r>
              <a:rPr lang="en-US" sz="1400" b="1" dirty="0" smtClean="0"/>
              <a:t>(</a:t>
            </a:r>
            <a:r>
              <a:rPr lang="en-US" sz="1400" b="1" dirty="0" err="1" smtClean="0"/>
              <a:t>excl</a:t>
            </a:r>
            <a:r>
              <a:rPr lang="en-US" sz="1400" b="1" dirty="0" smtClean="0"/>
              <a:t> France)</a:t>
            </a:r>
            <a:endParaRPr lang="en-GB" sz="1400" dirty="0"/>
          </a:p>
        </p:txBody>
      </p:sp>
      <p:sp>
        <p:nvSpPr>
          <p:cNvPr id="9" name="TextBox 8"/>
          <p:cNvSpPr txBox="1"/>
          <p:nvPr/>
        </p:nvSpPr>
        <p:spPr>
          <a:xfrm>
            <a:off x="6871085" y="4073346"/>
            <a:ext cx="2880360" cy="261610"/>
          </a:xfrm>
          <a:prstGeom prst="rect">
            <a:avLst/>
          </a:prstGeom>
          <a:noFill/>
        </p:spPr>
        <p:txBody>
          <a:bodyPr wrap="square" rtlCol="0">
            <a:spAutoFit/>
          </a:bodyPr>
          <a:lstStyle/>
          <a:p>
            <a:r>
              <a:rPr lang="en-GB" sz="1100" dirty="0" smtClean="0"/>
              <a:t>Source: MS monitoring data</a:t>
            </a:r>
            <a:endParaRPr lang="en-GB" sz="1100" dirty="0"/>
          </a:p>
        </p:txBody>
      </p:sp>
      <p:sp>
        <p:nvSpPr>
          <p:cNvPr id="12" name="Content Placeholder 2"/>
          <p:cNvSpPr txBox="1">
            <a:spLocks/>
          </p:cNvSpPr>
          <p:nvPr/>
        </p:nvSpPr>
        <p:spPr>
          <a:xfrm>
            <a:off x="6004812" y="4465762"/>
            <a:ext cx="5308648" cy="1042863"/>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dirty="0" smtClean="0"/>
              <a:t>In 2016, of arable UAA:</a:t>
            </a:r>
          </a:p>
          <a:p>
            <a:pPr lvl="1"/>
            <a:r>
              <a:rPr lang="en-GB" sz="1600" dirty="0" smtClean="0"/>
              <a:t>75% subject to crop diversification</a:t>
            </a:r>
          </a:p>
          <a:p>
            <a:pPr lvl="1"/>
            <a:r>
              <a:rPr lang="en-GB" sz="1600" dirty="0" smtClean="0"/>
              <a:t>68% subject to EFA</a:t>
            </a:r>
          </a:p>
        </p:txBody>
      </p:sp>
    </p:spTree>
    <p:extLst>
      <p:ext uri="{BB962C8B-B14F-4D97-AF65-F5344CB8AC3E}">
        <p14:creationId xmlns:p14="http://schemas.microsoft.com/office/powerpoint/2010/main" val="23831112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5" y="178391"/>
            <a:ext cx="10972799" cy="1144729"/>
          </a:xfrm>
        </p:spPr>
        <p:txBody>
          <a:bodyPr/>
          <a:lstStyle/>
          <a:p>
            <a:r>
              <a:rPr lang="en-GB" dirty="0"/>
              <a:t>Drivers of implementation </a:t>
            </a:r>
            <a:r>
              <a:rPr lang="en-GB" dirty="0" smtClean="0"/>
              <a:t>choices</a:t>
            </a:r>
            <a:endParaRPr lang="fr-FR" dirty="0"/>
          </a:p>
        </p:txBody>
      </p:sp>
      <p:sp>
        <p:nvSpPr>
          <p:cNvPr id="5" name="Espace réservé du contenu 2"/>
          <p:cNvSpPr txBox="1">
            <a:spLocks/>
          </p:cNvSpPr>
          <p:nvPr/>
        </p:nvSpPr>
        <p:spPr>
          <a:xfrm>
            <a:off x="344101" y="1063132"/>
            <a:ext cx="6165297" cy="4872445"/>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800080" lvl="2" indent="0" algn="just">
              <a:buNone/>
            </a:pPr>
            <a:r>
              <a:rPr lang="en-GB" sz="2200" b="1" dirty="0" smtClean="0">
                <a:solidFill>
                  <a:schemeClr val="accent1">
                    <a:lumMod val="50000"/>
                  </a:schemeClr>
                </a:solidFill>
              </a:rPr>
              <a:t>Member State </a:t>
            </a:r>
            <a:endParaRPr lang="en-GB" sz="2200" b="1" dirty="0">
              <a:solidFill>
                <a:schemeClr val="accent1">
                  <a:lumMod val="50000"/>
                </a:schemeClr>
              </a:solidFill>
            </a:endParaRPr>
          </a:p>
          <a:p>
            <a:pPr>
              <a:spcBef>
                <a:spcPts val="1200"/>
              </a:spcBef>
            </a:pPr>
            <a:r>
              <a:rPr lang="en-GB" sz="1800" dirty="0"/>
              <a:t>Main driver = </a:t>
            </a:r>
            <a:r>
              <a:rPr lang="en-GB" sz="1800" b="1" dirty="0">
                <a:solidFill>
                  <a:schemeClr val="accent1">
                    <a:lumMod val="50000"/>
                  </a:schemeClr>
                </a:solidFill>
              </a:rPr>
              <a:t>administrative issues </a:t>
            </a:r>
            <a:r>
              <a:rPr lang="en-GB" sz="1800" dirty="0"/>
              <a:t>(administrative burden, simplicity, risks of disallowance) </a:t>
            </a:r>
            <a:r>
              <a:rPr lang="en-GB" sz="1800" dirty="0" smtClean="0"/>
              <a:t> </a:t>
            </a:r>
          </a:p>
          <a:p>
            <a:pPr lvl="1">
              <a:spcBef>
                <a:spcPts val="600"/>
              </a:spcBef>
            </a:pPr>
            <a:r>
              <a:rPr lang="en-GB" sz="1600" dirty="0" smtClean="0"/>
              <a:t>Favoured in-field options</a:t>
            </a:r>
          </a:p>
          <a:p>
            <a:pPr lvl="1">
              <a:spcBef>
                <a:spcPts val="600"/>
              </a:spcBef>
            </a:pPr>
            <a:r>
              <a:rPr lang="en-GB" sz="1600" dirty="0" smtClean="0"/>
              <a:t>Reduced </a:t>
            </a:r>
            <a:r>
              <a:rPr lang="en-GB" sz="1600" dirty="0"/>
              <a:t>number of eligible landscape features in many MS</a:t>
            </a:r>
          </a:p>
          <a:p>
            <a:pPr>
              <a:spcBef>
                <a:spcPts val="1200"/>
              </a:spcBef>
            </a:pPr>
            <a:r>
              <a:rPr lang="en-GB" sz="1800" dirty="0"/>
              <a:t>Significant driver = </a:t>
            </a:r>
            <a:r>
              <a:rPr lang="en-GB" sz="1800" b="1" dirty="0">
                <a:solidFill>
                  <a:schemeClr val="accent1">
                    <a:lumMod val="50000"/>
                  </a:schemeClr>
                </a:solidFill>
              </a:rPr>
              <a:t>production and income effects </a:t>
            </a:r>
            <a:endParaRPr lang="en-GB" sz="1800" b="1" dirty="0" smtClean="0">
              <a:solidFill>
                <a:schemeClr val="accent1">
                  <a:lumMod val="50000"/>
                </a:schemeClr>
              </a:solidFill>
            </a:endParaRPr>
          </a:p>
          <a:p>
            <a:pPr lvl="1">
              <a:spcBef>
                <a:spcPts val="600"/>
              </a:spcBef>
            </a:pPr>
            <a:r>
              <a:rPr lang="en-GB" sz="1600" dirty="0" smtClean="0"/>
              <a:t>rationale </a:t>
            </a:r>
            <a:r>
              <a:rPr lang="en-GB" sz="1600" dirty="0"/>
              <a:t>for some implementation choices (ESPG </a:t>
            </a:r>
            <a:r>
              <a:rPr lang="en-GB" sz="1600" dirty="0" smtClean="0"/>
              <a:t>area designated, </a:t>
            </a:r>
            <a:r>
              <a:rPr lang="en-GB" sz="1600" dirty="0"/>
              <a:t>eligible EFA types)</a:t>
            </a:r>
          </a:p>
          <a:p>
            <a:pPr>
              <a:spcBef>
                <a:spcPts val="1200"/>
              </a:spcBef>
            </a:pPr>
            <a:r>
              <a:rPr lang="en-GB" sz="1800" dirty="0" smtClean="0"/>
              <a:t>Only a few </a:t>
            </a:r>
            <a:r>
              <a:rPr lang="en-GB" sz="1800" dirty="0"/>
              <a:t>MS </a:t>
            </a:r>
            <a:r>
              <a:rPr lang="en-GB" sz="1800" dirty="0" smtClean="0"/>
              <a:t>actively considered environmental outcomes (AT, CZ, DE, NL, UK-</a:t>
            </a:r>
            <a:r>
              <a:rPr lang="en-GB" sz="1800" dirty="0" err="1" smtClean="0"/>
              <a:t>Sc</a:t>
            </a:r>
            <a:r>
              <a:rPr lang="en-GB" sz="1800" dirty="0" smtClean="0"/>
              <a:t>) – more often </a:t>
            </a:r>
            <a:r>
              <a:rPr lang="en-GB" sz="1800" dirty="0"/>
              <a:t>a subsidiary consideration </a:t>
            </a:r>
          </a:p>
          <a:p>
            <a:pPr>
              <a:spcBef>
                <a:spcPts val="1200"/>
              </a:spcBef>
            </a:pPr>
            <a:r>
              <a:rPr lang="en-GB" sz="1800" dirty="0" smtClean="0"/>
              <a:t>Equivalent practices and regional/collective action not commonly used – administration complexity viewed as too great in comparison to likely benefits</a:t>
            </a:r>
            <a:endParaRPr lang="en-GB" sz="1800" b="1" dirty="0"/>
          </a:p>
        </p:txBody>
      </p:sp>
      <p:sp>
        <p:nvSpPr>
          <p:cNvPr id="6" name="Espace réservé du contenu 2"/>
          <p:cNvSpPr>
            <a:spLocks noGrp="1"/>
          </p:cNvSpPr>
          <p:nvPr>
            <p:ph idx="1"/>
          </p:nvPr>
        </p:nvSpPr>
        <p:spPr>
          <a:xfrm>
            <a:off x="6509399" y="982922"/>
            <a:ext cx="5531013" cy="4872445"/>
          </a:xfrm>
        </p:spPr>
        <p:txBody>
          <a:bodyPr/>
          <a:lstStyle/>
          <a:p>
            <a:pPr marL="800080" lvl="2" indent="0" algn="just">
              <a:buNone/>
            </a:pPr>
            <a:r>
              <a:rPr lang="en-GB" sz="2200" b="1" dirty="0" smtClean="0">
                <a:solidFill>
                  <a:schemeClr val="accent1">
                    <a:lumMod val="50000"/>
                  </a:schemeClr>
                </a:solidFill>
              </a:rPr>
              <a:t>Farmer</a:t>
            </a:r>
            <a:endParaRPr lang="en-GB" sz="2200" b="1" dirty="0">
              <a:solidFill>
                <a:schemeClr val="accent1">
                  <a:lumMod val="50000"/>
                </a:schemeClr>
              </a:solidFill>
            </a:endParaRPr>
          </a:p>
          <a:p>
            <a:pPr>
              <a:spcBef>
                <a:spcPts val="1200"/>
              </a:spcBef>
            </a:pPr>
            <a:endParaRPr lang="en-GB" sz="1800" b="1" dirty="0" smtClean="0"/>
          </a:p>
          <a:p>
            <a:pPr>
              <a:spcBef>
                <a:spcPts val="1200"/>
              </a:spcBef>
            </a:pPr>
            <a:r>
              <a:rPr lang="en-GB" sz="1800" b="1" dirty="0" smtClean="0">
                <a:solidFill>
                  <a:schemeClr val="accent1">
                    <a:lumMod val="50000"/>
                  </a:schemeClr>
                </a:solidFill>
              </a:rPr>
              <a:t>Substantial </a:t>
            </a:r>
            <a:r>
              <a:rPr lang="en-GB" sz="1800" b="1" dirty="0">
                <a:solidFill>
                  <a:schemeClr val="accent1">
                    <a:lumMod val="50000"/>
                  </a:schemeClr>
                </a:solidFill>
              </a:rPr>
              <a:t>information and support </a:t>
            </a:r>
            <a:r>
              <a:rPr lang="en-GB" sz="1800" b="1" dirty="0" smtClean="0">
                <a:solidFill>
                  <a:schemeClr val="accent1">
                    <a:lumMod val="50000"/>
                  </a:schemeClr>
                </a:solidFill>
              </a:rPr>
              <a:t>provision </a:t>
            </a:r>
            <a:r>
              <a:rPr lang="en-GB" sz="1800" dirty="0" smtClean="0"/>
              <a:t>in </a:t>
            </a:r>
            <a:r>
              <a:rPr lang="en-GB" sz="1800" dirty="0"/>
              <a:t>all </a:t>
            </a:r>
            <a:r>
              <a:rPr lang="en-GB" sz="1800" dirty="0" smtClean="0"/>
              <a:t>case study Member States except RO, but </a:t>
            </a:r>
            <a:r>
              <a:rPr lang="en-GB" sz="1800" b="1" dirty="0" smtClean="0">
                <a:solidFill>
                  <a:schemeClr val="accent1">
                    <a:lumMod val="50000"/>
                  </a:schemeClr>
                </a:solidFill>
              </a:rPr>
              <a:t>mainly </a:t>
            </a:r>
            <a:r>
              <a:rPr lang="en-GB" sz="1800" b="1" dirty="0">
                <a:solidFill>
                  <a:schemeClr val="accent1">
                    <a:lumMod val="50000"/>
                  </a:schemeClr>
                </a:solidFill>
              </a:rPr>
              <a:t>covered administrative issues </a:t>
            </a:r>
            <a:r>
              <a:rPr lang="en-GB" sz="1800" dirty="0"/>
              <a:t>rather than effects on environment</a:t>
            </a:r>
          </a:p>
          <a:p>
            <a:r>
              <a:rPr lang="en-GB" sz="1800" dirty="0" smtClean="0"/>
              <a:t>Key </a:t>
            </a:r>
            <a:r>
              <a:rPr lang="en-GB" sz="1800" dirty="0"/>
              <a:t>drivers of farmers choices:</a:t>
            </a:r>
          </a:p>
          <a:p>
            <a:pPr lvl="1"/>
            <a:r>
              <a:rPr lang="en-GB" sz="1600" dirty="0">
                <a:solidFill>
                  <a:schemeClr val="accent1">
                    <a:lumMod val="50000"/>
                  </a:schemeClr>
                </a:solidFill>
              </a:rPr>
              <a:t>Minimising risk of non-compliance</a:t>
            </a:r>
            <a:r>
              <a:rPr lang="en-GB" sz="1600" dirty="0"/>
              <a:t> (especially in the first year</a:t>
            </a:r>
            <a:r>
              <a:rPr lang="en-GB" sz="1600" dirty="0" smtClean="0"/>
              <a:t>) and potential reductions in payments</a:t>
            </a:r>
            <a:endParaRPr lang="en-GB" sz="1600" dirty="0"/>
          </a:p>
          <a:p>
            <a:pPr lvl="1"/>
            <a:r>
              <a:rPr lang="en-GB" sz="1600" dirty="0" smtClean="0"/>
              <a:t>Cost and income</a:t>
            </a:r>
            <a:endParaRPr lang="en-GB" sz="1600" dirty="0"/>
          </a:p>
          <a:p>
            <a:pPr lvl="1"/>
            <a:r>
              <a:rPr lang="en-GB" sz="1600" dirty="0">
                <a:solidFill>
                  <a:schemeClr val="accent1">
                    <a:lumMod val="50000"/>
                  </a:schemeClr>
                </a:solidFill>
              </a:rPr>
              <a:t>Technical </a:t>
            </a:r>
            <a:r>
              <a:rPr lang="en-GB" sz="1600" dirty="0" smtClean="0">
                <a:solidFill>
                  <a:schemeClr val="accent1">
                    <a:lumMod val="50000"/>
                  </a:schemeClr>
                </a:solidFill>
              </a:rPr>
              <a:t>feasibility,</a:t>
            </a:r>
            <a:r>
              <a:rPr lang="en-GB" sz="1600" dirty="0" smtClean="0"/>
              <a:t>  fit with existing farm practices and overall business decisions</a:t>
            </a:r>
            <a:endParaRPr lang="en-GB" sz="1600" dirty="0"/>
          </a:p>
          <a:p>
            <a:pPr lvl="1"/>
            <a:r>
              <a:rPr lang="en-GB" sz="1600" dirty="0" smtClean="0">
                <a:solidFill>
                  <a:schemeClr val="accent1">
                    <a:lumMod val="50000"/>
                  </a:schemeClr>
                </a:solidFill>
              </a:rPr>
              <a:t>Options / requirements under other policies</a:t>
            </a:r>
            <a:r>
              <a:rPr lang="en-GB" sz="1600" dirty="0" smtClean="0"/>
              <a:t>: </a:t>
            </a:r>
            <a:r>
              <a:rPr lang="en-GB" sz="1600" dirty="0"/>
              <a:t>mainly VCS, but also cross-compliance, N2000 and Nitrates directives</a:t>
            </a: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4963" y="863049"/>
            <a:ext cx="650296" cy="650296"/>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50030" y="919472"/>
            <a:ext cx="577831" cy="577831"/>
          </a:xfrm>
          <a:prstGeom prst="rect">
            <a:avLst/>
          </a:prstGeom>
        </p:spPr>
      </p:pic>
    </p:spTree>
    <p:extLst>
      <p:ext uri="{BB962C8B-B14F-4D97-AF65-F5344CB8AC3E}">
        <p14:creationId xmlns:p14="http://schemas.microsoft.com/office/powerpoint/2010/main" val="4039967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p:nvPr/>
        </p:nvPicPr>
        <p:blipFill>
          <a:blip r:embed="rId3">
            <a:extLst>
              <a:ext uri="{28A0092B-C50C-407E-A947-70E740481C1C}">
                <a14:useLocalDpi xmlns:a14="http://schemas.microsoft.com/office/drawing/2010/main"/>
              </a:ext>
            </a:extLst>
          </a:blip>
          <a:stretch>
            <a:fillRect/>
          </a:stretch>
        </p:blipFill>
        <p:spPr>
          <a:xfrm>
            <a:off x="7956884" y="1194902"/>
            <a:ext cx="4426106" cy="4318818"/>
          </a:xfrm>
          <a:prstGeom prst="rect">
            <a:avLst/>
          </a:prstGeom>
        </p:spPr>
      </p:pic>
      <p:graphicFrame>
        <p:nvGraphicFramePr>
          <p:cNvPr id="10" name="Tableau 9"/>
          <p:cNvGraphicFramePr>
            <a:graphicFrameLocks noGrp="1"/>
          </p:cNvGraphicFramePr>
          <p:nvPr>
            <p:extLst/>
          </p:nvPr>
        </p:nvGraphicFramePr>
        <p:xfrm>
          <a:off x="8125548" y="5585232"/>
          <a:ext cx="3456856" cy="289201"/>
        </p:xfrm>
        <a:graphic>
          <a:graphicData uri="http://schemas.openxmlformats.org/drawingml/2006/table">
            <a:tbl>
              <a:tblPr firstRow="1" firstCol="1" bandRow="1">
                <a:tableStyleId>{2D5ABB26-0587-4C30-8999-92F81FD0307C}</a:tableStyleId>
              </a:tblPr>
              <a:tblGrid>
                <a:gridCol w="3456856">
                  <a:extLst>
                    <a:ext uri="{9D8B030D-6E8A-4147-A177-3AD203B41FA5}">
                      <a16:colId xmlns:a16="http://schemas.microsoft.com/office/drawing/2014/main" xmlns="" val="20000"/>
                    </a:ext>
                  </a:extLst>
                </a:gridCol>
              </a:tblGrid>
              <a:tr h="289201">
                <a:tc>
                  <a:txBody>
                    <a:bodyPr/>
                    <a:lstStyle/>
                    <a:p>
                      <a:pPr algn="ctr">
                        <a:spcBef>
                          <a:spcPts val="300"/>
                        </a:spcBef>
                        <a:spcAft>
                          <a:spcPts val="0"/>
                        </a:spcAft>
                      </a:pPr>
                      <a:r>
                        <a:rPr lang="en-GB" sz="1200" dirty="0">
                          <a:effectLst/>
                        </a:rPr>
                        <a:t>Source: Alliance Environment from FSS data 2010</a:t>
                      </a:r>
                      <a:endParaRPr lang="fr-FR" sz="1200" dirty="0">
                        <a:effectLst/>
                        <a:latin typeface="Tahoma"/>
                        <a:ea typeface="Calibri"/>
                        <a:cs typeface="Times New Roman"/>
                      </a:endParaRPr>
                    </a:p>
                  </a:txBody>
                  <a:tcPr marL="68580" marR="68580" marT="0" marB="0" anchor="ctr"/>
                </a:tc>
                <a:extLst>
                  <a:ext uri="{0D108BD9-81ED-4DB2-BD59-A6C34878D82A}">
                    <a16:rowId xmlns:a16="http://schemas.microsoft.com/office/drawing/2014/main" xmlns="" val="10000"/>
                  </a:ext>
                </a:extLst>
              </a:tr>
            </a:tbl>
          </a:graphicData>
        </a:graphic>
      </p:graphicFrame>
      <p:sp>
        <p:nvSpPr>
          <p:cNvPr id="2" name="Titre 1"/>
          <p:cNvSpPr>
            <a:spLocks noGrp="1"/>
          </p:cNvSpPr>
          <p:nvPr>
            <p:ph type="title"/>
          </p:nvPr>
        </p:nvSpPr>
        <p:spPr/>
        <p:txBody>
          <a:bodyPr/>
          <a:lstStyle/>
          <a:p>
            <a:r>
              <a:rPr lang="en-GB" dirty="0"/>
              <a:t>Changes in farming </a:t>
            </a:r>
            <a:r>
              <a:rPr lang="en-GB" dirty="0" smtClean="0"/>
              <a:t>practices: crop diversification </a:t>
            </a:r>
            <a:endParaRPr lang="fr-FR" dirty="0"/>
          </a:p>
        </p:txBody>
      </p:sp>
      <p:sp>
        <p:nvSpPr>
          <p:cNvPr id="3" name="Espace réservé du contenu 2"/>
          <p:cNvSpPr>
            <a:spLocks noGrp="1"/>
          </p:cNvSpPr>
          <p:nvPr>
            <p:ph idx="1"/>
          </p:nvPr>
        </p:nvSpPr>
        <p:spPr>
          <a:xfrm>
            <a:off x="288758" y="834190"/>
            <a:ext cx="7836790" cy="5040243"/>
          </a:xfrm>
        </p:spPr>
        <p:txBody>
          <a:bodyPr/>
          <a:lstStyle/>
          <a:p>
            <a:r>
              <a:rPr lang="en-GB" sz="2000" dirty="0"/>
              <a:t>Areas dominated by </a:t>
            </a:r>
            <a:r>
              <a:rPr lang="en-GB" sz="2000" dirty="0" err="1"/>
              <a:t>monocropping</a:t>
            </a:r>
            <a:r>
              <a:rPr lang="en-GB" sz="2000" dirty="0"/>
              <a:t>:</a:t>
            </a:r>
          </a:p>
          <a:p>
            <a:pPr marL="571491" lvl="1" indent="-171450">
              <a:buFontTx/>
              <a:buChar char="-"/>
            </a:pPr>
            <a:r>
              <a:rPr lang="en-GB" sz="1600" dirty="0"/>
              <a:t>Concentrated in specific regions: mainly ES, IT, RO, PL, DE (NW), FR (SW)</a:t>
            </a:r>
          </a:p>
          <a:p>
            <a:pPr marL="571491" lvl="1" indent="-171450">
              <a:buFontTx/>
              <a:buChar char="-"/>
            </a:pPr>
            <a:r>
              <a:rPr lang="en-GB" sz="1600" dirty="0" smtClean="0"/>
              <a:t>Main </a:t>
            </a:r>
            <a:r>
              <a:rPr lang="en-GB" sz="1600" dirty="0"/>
              <a:t>crops produced: maize and wheat (+ barley and oats)</a:t>
            </a:r>
          </a:p>
          <a:p>
            <a:r>
              <a:rPr lang="en-GB" sz="2000" dirty="0" smtClean="0"/>
              <a:t>Status </a:t>
            </a:r>
            <a:r>
              <a:rPr lang="en-GB" sz="2000" dirty="0"/>
              <a:t>of </a:t>
            </a:r>
            <a:r>
              <a:rPr lang="en-GB" sz="2000" dirty="0" smtClean="0"/>
              <a:t>farms </a:t>
            </a:r>
            <a:r>
              <a:rPr lang="en-GB" sz="2000" dirty="0"/>
              <a:t>regarding the </a:t>
            </a:r>
            <a:r>
              <a:rPr lang="en-GB" sz="2000" dirty="0" smtClean="0"/>
              <a:t>crop diversification </a:t>
            </a:r>
            <a:r>
              <a:rPr lang="en-GB" sz="2000" dirty="0"/>
              <a:t>measure in </a:t>
            </a:r>
            <a:r>
              <a:rPr lang="en-GB" sz="2000" dirty="0" smtClean="0"/>
              <a:t>case study countries </a:t>
            </a:r>
            <a:r>
              <a:rPr lang="en-GB" sz="2000" dirty="0"/>
              <a:t>(FADN data</a:t>
            </a:r>
            <a:r>
              <a:rPr lang="en-GB" sz="2000" dirty="0" smtClean="0"/>
              <a:t>) i</a:t>
            </a:r>
            <a:r>
              <a:rPr lang="en-GB" sz="2000" dirty="0" smtClean="0">
                <a:solidFill>
                  <a:schemeClr val="tx1">
                    <a:lumMod val="50000"/>
                  </a:schemeClr>
                </a:solidFill>
              </a:rPr>
              <a:t>n 2014: </a:t>
            </a:r>
          </a:p>
          <a:p>
            <a:pPr lvl="1"/>
            <a:r>
              <a:rPr lang="en-GB" sz="1600" dirty="0">
                <a:solidFill>
                  <a:schemeClr val="tx1">
                    <a:lumMod val="50000"/>
                  </a:schemeClr>
                </a:solidFill>
              </a:rPr>
              <a:t>19% arable </a:t>
            </a:r>
            <a:r>
              <a:rPr lang="en-GB" sz="1600" dirty="0" smtClean="0">
                <a:solidFill>
                  <a:schemeClr val="tx1">
                    <a:lumMod val="50000"/>
                  </a:schemeClr>
                </a:solidFill>
              </a:rPr>
              <a:t>land / </a:t>
            </a:r>
            <a:r>
              <a:rPr lang="en-GB" sz="1600" dirty="0">
                <a:solidFill>
                  <a:schemeClr val="tx1">
                    <a:lumMod val="50000"/>
                  </a:schemeClr>
                </a:solidFill>
              </a:rPr>
              <a:t>41</a:t>
            </a:r>
            <a:r>
              <a:rPr lang="en-GB" sz="1600" dirty="0" smtClean="0">
                <a:solidFill>
                  <a:schemeClr val="tx1">
                    <a:lumMod val="50000"/>
                  </a:schemeClr>
                </a:solidFill>
              </a:rPr>
              <a:t>% </a:t>
            </a:r>
            <a:r>
              <a:rPr lang="en-GB" sz="1600" dirty="0">
                <a:solidFill>
                  <a:schemeClr val="tx1">
                    <a:lumMod val="50000"/>
                  </a:schemeClr>
                </a:solidFill>
              </a:rPr>
              <a:t>of </a:t>
            </a:r>
            <a:r>
              <a:rPr lang="en-GB" sz="1600" dirty="0" smtClean="0">
                <a:solidFill>
                  <a:schemeClr val="tx1">
                    <a:lumMod val="50000"/>
                  </a:schemeClr>
                </a:solidFill>
              </a:rPr>
              <a:t>farms met exemption conditions – and more </a:t>
            </a:r>
            <a:r>
              <a:rPr lang="en-GB" sz="1600" dirty="0">
                <a:solidFill>
                  <a:schemeClr val="tx1">
                    <a:lumMod val="50000"/>
                  </a:schemeClr>
                </a:solidFill>
              </a:rPr>
              <a:t>than </a:t>
            </a:r>
            <a:r>
              <a:rPr lang="en-GB" sz="1600" dirty="0" smtClean="0">
                <a:solidFill>
                  <a:schemeClr val="tx1">
                    <a:lumMod val="50000"/>
                  </a:schemeClr>
                </a:solidFill>
              </a:rPr>
              <a:t>half in the areas dominated by </a:t>
            </a:r>
            <a:r>
              <a:rPr lang="en-GB" sz="1600" dirty="0" err="1" smtClean="0">
                <a:solidFill>
                  <a:schemeClr val="tx1">
                    <a:lumMod val="50000"/>
                  </a:schemeClr>
                </a:solidFill>
              </a:rPr>
              <a:t>monocropping</a:t>
            </a:r>
            <a:endParaRPr lang="en-GB" sz="1600" dirty="0">
              <a:solidFill>
                <a:schemeClr val="tx1">
                  <a:lumMod val="50000"/>
                </a:schemeClr>
              </a:solidFill>
            </a:endParaRPr>
          </a:p>
          <a:p>
            <a:pPr lvl="1"/>
            <a:r>
              <a:rPr lang="en-GB" sz="1600" dirty="0">
                <a:solidFill>
                  <a:schemeClr val="tx1">
                    <a:lumMod val="50000"/>
                  </a:schemeClr>
                </a:solidFill>
              </a:rPr>
              <a:t>70% arable </a:t>
            </a:r>
            <a:r>
              <a:rPr lang="en-GB" sz="1600" dirty="0" smtClean="0">
                <a:solidFill>
                  <a:schemeClr val="tx1">
                    <a:lumMod val="50000"/>
                  </a:schemeClr>
                </a:solidFill>
              </a:rPr>
              <a:t>land / </a:t>
            </a:r>
            <a:r>
              <a:rPr lang="en-GB" sz="1600" dirty="0">
                <a:solidFill>
                  <a:schemeClr val="tx1">
                    <a:lumMod val="50000"/>
                  </a:schemeClr>
                </a:solidFill>
              </a:rPr>
              <a:t>53</a:t>
            </a:r>
            <a:r>
              <a:rPr lang="en-GB" sz="1600" dirty="0" smtClean="0">
                <a:solidFill>
                  <a:schemeClr val="tx1">
                    <a:lumMod val="50000"/>
                  </a:schemeClr>
                </a:solidFill>
              </a:rPr>
              <a:t>% </a:t>
            </a:r>
            <a:r>
              <a:rPr lang="en-GB" sz="1600" dirty="0">
                <a:solidFill>
                  <a:schemeClr val="tx1">
                    <a:lumMod val="50000"/>
                  </a:schemeClr>
                </a:solidFill>
              </a:rPr>
              <a:t>of farms </a:t>
            </a:r>
            <a:r>
              <a:rPr lang="en-GB" sz="1600" dirty="0" smtClean="0">
                <a:solidFill>
                  <a:schemeClr val="tx1">
                    <a:lumMod val="50000"/>
                  </a:schemeClr>
                </a:solidFill>
              </a:rPr>
              <a:t>sufficiently diversified</a:t>
            </a:r>
            <a:endParaRPr lang="en-GB" sz="1600" dirty="0">
              <a:solidFill>
                <a:schemeClr val="tx1">
                  <a:lumMod val="50000"/>
                </a:schemeClr>
              </a:solidFill>
            </a:endParaRPr>
          </a:p>
          <a:p>
            <a:pPr lvl="1"/>
            <a:r>
              <a:rPr lang="en-GB" sz="1600" dirty="0">
                <a:solidFill>
                  <a:schemeClr val="tx1">
                    <a:lumMod val="50000"/>
                  </a:schemeClr>
                </a:solidFill>
              </a:rPr>
              <a:t>Only </a:t>
            </a:r>
            <a:r>
              <a:rPr lang="en-GB" sz="1600" dirty="0" smtClean="0">
                <a:solidFill>
                  <a:schemeClr val="tx1">
                    <a:lumMod val="50000"/>
                  </a:schemeClr>
                </a:solidFill>
              </a:rPr>
              <a:t>11% arable land / 6</a:t>
            </a:r>
            <a:r>
              <a:rPr lang="en-GB" sz="1600" dirty="0">
                <a:solidFill>
                  <a:schemeClr val="tx1">
                    <a:lumMod val="50000"/>
                  </a:schemeClr>
                </a:solidFill>
              </a:rPr>
              <a:t>% of farms </a:t>
            </a:r>
            <a:r>
              <a:rPr lang="en-GB" sz="1600" dirty="0" smtClean="0">
                <a:solidFill>
                  <a:schemeClr val="tx1">
                    <a:lumMod val="50000"/>
                  </a:schemeClr>
                </a:solidFill>
              </a:rPr>
              <a:t> not sufficiently diversified</a:t>
            </a:r>
            <a:endParaRPr lang="en-GB" sz="1600" dirty="0">
              <a:solidFill>
                <a:schemeClr val="tx1">
                  <a:lumMod val="50000"/>
                </a:schemeClr>
              </a:solidFill>
              <a:sym typeface="Wingdings" panose="05000000000000000000" pitchFamily="2" charset="2"/>
            </a:endParaRPr>
          </a:p>
          <a:p>
            <a:r>
              <a:rPr lang="en-GB" sz="2000" b="1" dirty="0" smtClean="0">
                <a:solidFill>
                  <a:schemeClr val="accent1">
                    <a:lumMod val="50000"/>
                  </a:schemeClr>
                </a:solidFill>
                <a:sym typeface="Wingdings" panose="05000000000000000000" pitchFamily="2" charset="2"/>
              </a:rPr>
              <a:t>Overall changes in cropping patterns on 0.8</a:t>
            </a:r>
            <a:r>
              <a:rPr lang="en-GB" sz="2000" b="1" dirty="0">
                <a:solidFill>
                  <a:schemeClr val="accent1">
                    <a:lumMod val="50000"/>
                  </a:schemeClr>
                </a:solidFill>
                <a:sym typeface="Wingdings" panose="05000000000000000000" pitchFamily="2" charset="2"/>
              </a:rPr>
              <a:t>% of arable land </a:t>
            </a:r>
            <a:r>
              <a:rPr lang="en-GB" sz="2000" dirty="0" smtClean="0">
                <a:solidFill>
                  <a:schemeClr val="accent1">
                    <a:lumMod val="50000"/>
                  </a:schemeClr>
                </a:solidFill>
                <a:sym typeface="Wingdings" panose="05000000000000000000" pitchFamily="2" charset="2"/>
              </a:rPr>
              <a:t>(</a:t>
            </a:r>
            <a:r>
              <a:rPr lang="en-GB" sz="2000" dirty="0">
                <a:solidFill>
                  <a:schemeClr val="accent1">
                    <a:lumMod val="50000"/>
                  </a:schemeClr>
                </a:solidFill>
                <a:sym typeface="Wingdings" panose="05000000000000000000" pitchFamily="2" charset="2"/>
              </a:rPr>
              <a:t>10 </a:t>
            </a:r>
            <a:r>
              <a:rPr lang="en-GB" sz="2000" dirty="0" smtClean="0">
                <a:solidFill>
                  <a:schemeClr val="accent1">
                    <a:lumMod val="50000"/>
                  </a:schemeClr>
                </a:solidFill>
                <a:sym typeface="Wingdings" panose="05000000000000000000" pitchFamily="2" charset="2"/>
              </a:rPr>
              <a:t>Member </a:t>
            </a:r>
            <a:r>
              <a:rPr lang="en-GB" sz="2000" dirty="0">
                <a:solidFill>
                  <a:schemeClr val="accent1">
                    <a:lumMod val="50000"/>
                  </a:schemeClr>
                </a:solidFill>
                <a:sym typeface="Wingdings" panose="05000000000000000000" pitchFamily="2" charset="2"/>
              </a:rPr>
              <a:t>States</a:t>
            </a:r>
            <a:r>
              <a:rPr lang="en-GB" sz="2000" dirty="0" smtClean="0">
                <a:solidFill>
                  <a:schemeClr val="accent1">
                    <a:lumMod val="50000"/>
                  </a:schemeClr>
                </a:solidFill>
                <a:sym typeface="Wingdings" panose="05000000000000000000" pitchFamily="2" charset="2"/>
              </a:rPr>
              <a:t>) </a:t>
            </a:r>
            <a:r>
              <a:rPr lang="en-GB" sz="2000" b="1" dirty="0" smtClean="0">
                <a:solidFill>
                  <a:schemeClr val="accent1">
                    <a:lumMod val="50000"/>
                  </a:schemeClr>
                </a:solidFill>
                <a:sym typeface="Wingdings" panose="05000000000000000000" pitchFamily="2" charset="2"/>
              </a:rPr>
              <a:t>– 515,000 ha (61% in ES) </a:t>
            </a:r>
          </a:p>
          <a:p>
            <a:pPr lvl="1"/>
            <a:r>
              <a:rPr lang="en-GB" sz="1600" dirty="0" smtClean="0">
                <a:sym typeface="Wingdings" panose="05000000000000000000" pitchFamily="2" charset="2"/>
              </a:rPr>
              <a:t>Some evidence of more land being put under temporary grass to become exempt</a:t>
            </a:r>
          </a:p>
          <a:p>
            <a:r>
              <a:rPr lang="en-GB" sz="2000" dirty="0" smtClean="0">
                <a:solidFill>
                  <a:schemeClr val="accent1">
                    <a:lumMod val="50000"/>
                  </a:schemeClr>
                </a:solidFill>
                <a:sym typeface="Wingdings" panose="05000000000000000000" pitchFamily="2" charset="2"/>
              </a:rPr>
              <a:t>Also</a:t>
            </a:r>
            <a:r>
              <a:rPr lang="en-GB" sz="2000" b="1" dirty="0" smtClean="0">
                <a:solidFill>
                  <a:schemeClr val="accent1">
                    <a:lumMod val="50000"/>
                  </a:schemeClr>
                </a:solidFill>
                <a:sym typeface="Wingdings" panose="05000000000000000000" pitchFamily="2" charset="2"/>
              </a:rPr>
              <a:t> constrained trend towards greater </a:t>
            </a:r>
            <a:r>
              <a:rPr lang="en-GB" sz="2000" b="1" dirty="0" err="1" smtClean="0">
                <a:solidFill>
                  <a:schemeClr val="accent1">
                    <a:lumMod val="50000"/>
                  </a:schemeClr>
                </a:solidFill>
                <a:sym typeface="Wingdings" panose="05000000000000000000" pitchFamily="2" charset="2"/>
              </a:rPr>
              <a:t>monocropping</a:t>
            </a:r>
            <a:endParaRPr lang="en-GB" sz="2000" b="1" dirty="0" smtClean="0">
              <a:solidFill>
                <a:schemeClr val="accent1">
                  <a:lumMod val="50000"/>
                </a:schemeClr>
              </a:solidFill>
              <a:sym typeface="Wingdings" panose="05000000000000000000" pitchFamily="2" charset="2"/>
            </a:endParaRPr>
          </a:p>
          <a:p>
            <a:pPr lvl="1"/>
            <a:r>
              <a:rPr lang="en-GB" sz="1600" dirty="0" smtClean="0">
                <a:sym typeface="Wingdings" panose="05000000000000000000" pitchFamily="2" charset="2"/>
              </a:rPr>
              <a:t>Declining trend in number of crops cultivated has changed direction since 2015</a:t>
            </a:r>
          </a:p>
          <a:p>
            <a:r>
              <a:rPr lang="en-GB" sz="2000" dirty="0" smtClean="0">
                <a:sym typeface="Wingdings" panose="05000000000000000000" pitchFamily="2" charset="2"/>
              </a:rPr>
              <a:t>Some anecdotal evidence of increased crop rotations and that it has led farmers to experiment with new crops</a:t>
            </a:r>
            <a:endParaRPr lang="en-GB" sz="2000" dirty="0">
              <a:sym typeface="Wingdings" panose="05000000000000000000" pitchFamily="2" charset="2"/>
            </a:endParaRPr>
          </a:p>
          <a:p>
            <a:pPr marL="457188" lvl="1" indent="0">
              <a:buNone/>
            </a:pPr>
            <a:endParaRPr lang="fr-FR" sz="2400" dirty="0"/>
          </a:p>
        </p:txBody>
      </p:sp>
    </p:spTree>
    <p:extLst>
      <p:ext uri="{BB962C8B-B14F-4D97-AF65-F5344CB8AC3E}">
        <p14:creationId xmlns:p14="http://schemas.microsoft.com/office/powerpoint/2010/main" val="33287165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605" y="274643"/>
            <a:ext cx="10972799" cy="720149"/>
          </a:xfrm>
        </p:spPr>
        <p:txBody>
          <a:bodyPr/>
          <a:lstStyle/>
          <a:p>
            <a:r>
              <a:rPr lang="en-GB" dirty="0"/>
              <a:t>Changes in farming </a:t>
            </a:r>
            <a:r>
              <a:rPr lang="en-GB" dirty="0" smtClean="0"/>
              <a:t>practices: crop diversification </a:t>
            </a:r>
            <a:endParaRPr lang="fr-FR" dirty="0"/>
          </a:p>
        </p:txBody>
      </p:sp>
      <p:sp>
        <p:nvSpPr>
          <p:cNvPr id="3" name="Espace réservé du contenu 2"/>
          <p:cNvSpPr>
            <a:spLocks noGrp="1"/>
          </p:cNvSpPr>
          <p:nvPr>
            <p:ph idx="1"/>
          </p:nvPr>
        </p:nvSpPr>
        <p:spPr>
          <a:xfrm>
            <a:off x="731520" y="1138991"/>
            <a:ext cx="5524901" cy="1165169"/>
          </a:xfrm>
        </p:spPr>
        <p:txBody>
          <a:bodyPr/>
          <a:lstStyle/>
          <a:p>
            <a:r>
              <a:rPr lang="en-GB" sz="1800" dirty="0"/>
              <a:t>Change in area of crops grown by farmers newly diversified in 2015 (in ha) not observed for farmers already diversified in 2014</a:t>
            </a:r>
          </a:p>
          <a:p>
            <a:pPr marL="0" indent="0">
              <a:spcBef>
                <a:spcPts val="1200"/>
              </a:spcBef>
              <a:buNone/>
            </a:pPr>
            <a:endParaRPr lang="en-GB" sz="2000" dirty="0"/>
          </a:p>
        </p:txBody>
      </p:sp>
      <p:graphicFrame>
        <p:nvGraphicFramePr>
          <p:cNvPr id="6" name="Tableau 5"/>
          <p:cNvGraphicFramePr>
            <a:graphicFrameLocks noGrp="1"/>
          </p:cNvGraphicFramePr>
          <p:nvPr>
            <p:extLst>
              <p:ext uri="{D42A27DB-BD31-4B8C-83A1-F6EECF244321}">
                <p14:modId xmlns:p14="http://schemas.microsoft.com/office/powerpoint/2010/main" val="3761104519"/>
              </p:ext>
            </p:extLst>
          </p:nvPr>
        </p:nvGraphicFramePr>
        <p:xfrm>
          <a:off x="6096004" y="5136067"/>
          <a:ext cx="1584176" cy="576064"/>
        </p:xfrm>
        <a:graphic>
          <a:graphicData uri="http://schemas.openxmlformats.org/drawingml/2006/table">
            <a:tbl>
              <a:tblPr firstRow="1" firstCol="1" bandRow="1">
                <a:tableStyleId>{2D5ABB26-0587-4C30-8999-92F81FD0307C}</a:tableStyleId>
              </a:tblPr>
              <a:tblGrid>
                <a:gridCol w="1584176">
                  <a:extLst>
                    <a:ext uri="{9D8B030D-6E8A-4147-A177-3AD203B41FA5}">
                      <a16:colId xmlns:a16="http://schemas.microsoft.com/office/drawing/2014/main" xmlns="" val="20000"/>
                    </a:ext>
                  </a:extLst>
                </a:gridCol>
              </a:tblGrid>
              <a:tr h="576064">
                <a:tc>
                  <a:txBody>
                    <a:bodyPr/>
                    <a:lstStyle/>
                    <a:p>
                      <a:pPr algn="ctr">
                        <a:spcBef>
                          <a:spcPts val="300"/>
                        </a:spcBef>
                        <a:spcAft>
                          <a:spcPts val="0"/>
                        </a:spcAft>
                      </a:pPr>
                      <a:r>
                        <a:rPr lang="en-GB" sz="1000" dirty="0">
                          <a:effectLst/>
                        </a:rPr>
                        <a:t>Alliance Environment from FADN data 2014 and 2015</a:t>
                      </a:r>
                      <a:endParaRPr lang="fr-FR" sz="1000" dirty="0">
                        <a:effectLst/>
                        <a:latin typeface="Tahoma"/>
                        <a:ea typeface="Calibri"/>
                        <a:cs typeface="Times New Roman"/>
                      </a:endParaRPr>
                    </a:p>
                  </a:txBody>
                  <a:tcPr marL="68580" marR="68580" marT="0" marB="0" anchor="ctr"/>
                </a:tc>
                <a:extLst>
                  <a:ext uri="{0D108BD9-81ED-4DB2-BD59-A6C34878D82A}">
                    <a16:rowId xmlns:a16="http://schemas.microsoft.com/office/drawing/2014/main" xmlns="" val="10000"/>
                  </a:ext>
                </a:extLst>
              </a:tr>
            </a:tbl>
          </a:graphicData>
        </a:graphic>
      </p:graphicFrame>
      <p:pic>
        <p:nvPicPr>
          <p:cNvPr id="8" name="Image 272"/>
          <p:cNvPicPr/>
          <p:nvPr/>
        </p:nvPicPr>
        <p:blipFill rotWithShape="1">
          <a:blip r:embed="rId3" cstate="screen">
            <a:extLst>
              <a:ext uri="{28A0092B-C50C-407E-A947-70E740481C1C}">
                <a14:useLocalDpi xmlns:a14="http://schemas.microsoft.com/office/drawing/2010/main"/>
              </a:ext>
            </a:extLst>
          </a:blip>
          <a:srcRect/>
          <a:stretch/>
        </p:blipFill>
        <p:spPr bwMode="auto">
          <a:xfrm>
            <a:off x="8374881" y="3169364"/>
            <a:ext cx="3688783" cy="2983831"/>
          </a:xfrm>
          <a:prstGeom prst="rect">
            <a:avLst/>
          </a:prstGeom>
          <a:ln>
            <a:noFill/>
          </a:ln>
          <a:extLst>
            <a:ext uri="{53640926-AAD7-44D8-BBD7-CCE9431645EC}">
              <a14:shadowObscured xmlns:a14="http://schemas.microsoft.com/office/drawing/2010/main"/>
            </a:ext>
          </a:extLst>
        </p:spPr>
      </p:pic>
      <p:sp>
        <p:nvSpPr>
          <p:cNvPr id="11" name="Rectangle 10"/>
          <p:cNvSpPr/>
          <p:nvPr/>
        </p:nvSpPr>
        <p:spPr>
          <a:xfrm>
            <a:off x="7796463" y="2626051"/>
            <a:ext cx="4395537" cy="646331"/>
          </a:xfrm>
          <a:prstGeom prst="rect">
            <a:avLst/>
          </a:prstGeom>
        </p:spPr>
        <p:txBody>
          <a:bodyPr wrap="square">
            <a:spAutoFit/>
          </a:bodyPr>
          <a:lstStyle/>
          <a:p>
            <a:r>
              <a:rPr lang="en-GB" sz="1200" b="1" dirty="0">
                <a:latin typeface="Tahoma" panose="020B0604030504040204" pitchFamily="34" charset="0"/>
                <a:ea typeface="Calibri" panose="020F0502020204030204" pitchFamily="34" charset="0"/>
                <a:cs typeface="Times New Roman" panose="02020603050405020304" pitchFamily="18" charset="0"/>
              </a:rPr>
              <a:t>Area of arable land with more diverse cropping patterns in 2015 compared with 2014 by NUTS2 regions in the case study Member </a:t>
            </a:r>
            <a:r>
              <a:rPr lang="en-GB" sz="1200" b="1" dirty="0" smtClean="0">
                <a:latin typeface="Tahoma" panose="020B0604030504040204" pitchFamily="34" charset="0"/>
                <a:ea typeface="Calibri" panose="020F0502020204030204" pitchFamily="34" charset="0"/>
                <a:cs typeface="Times New Roman" panose="02020603050405020304" pitchFamily="18" charset="0"/>
              </a:rPr>
              <a:t>States:</a:t>
            </a:r>
            <a:endParaRPr lang="en-GB" sz="1200" b="1" dirty="0"/>
          </a:p>
        </p:txBody>
      </p:sp>
      <p:pic>
        <p:nvPicPr>
          <p:cNvPr id="14" name="Picture 1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3045" y="2046114"/>
            <a:ext cx="4493565" cy="3856907"/>
          </a:xfrm>
          <a:prstGeom prst="rect">
            <a:avLst/>
          </a:prstGeom>
        </p:spPr>
      </p:pic>
      <p:sp>
        <p:nvSpPr>
          <p:cNvPr id="15" name="Espace réservé du contenu 2"/>
          <p:cNvSpPr txBox="1">
            <a:spLocks/>
          </p:cNvSpPr>
          <p:nvPr/>
        </p:nvSpPr>
        <p:spPr>
          <a:xfrm>
            <a:off x="6096004" y="961057"/>
            <a:ext cx="5396564" cy="1873540"/>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71491" lvl="1" indent="-171450">
              <a:buFontTx/>
              <a:buChar char="-"/>
            </a:pPr>
            <a:r>
              <a:rPr lang="en-GB" sz="1600" dirty="0" smtClean="0"/>
              <a:t>Decreased area: Common wheat, barley (+maize) </a:t>
            </a:r>
          </a:p>
          <a:p>
            <a:pPr marL="571491" lvl="1" indent="-171450">
              <a:buFontTx/>
              <a:buChar char="-"/>
            </a:pPr>
            <a:r>
              <a:rPr lang="en-GB" sz="1600" dirty="0" smtClean="0"/>
              <a:t>Increased area: Leguminous, peas, field bean and sweet </a:t>
            </a:r>
            <a:r>
              <a:rPr lang="en-GB" sz="1600" dirty="0" err="1" smtClean="0"/>
              <a:t>lupin</a:t>
            </a:r>
            <a:r>
              <a:rPr lang="en-GB" sz="1600" dirty="0" smtClean="0"/>
              <a:t> (+ rapeseed, fallow land and sunflower)</a:t>
            </a:r>
          </a:p>
          <a:p>
            <a:pPr marL="571491" lvl="1" indent="-171450">
              <a:buFontTx/>
              <a:buChar char="-"/>
            </a:pPr>
            <a:r>
              <a:rPr lang="en-GB" sz="1600" dirty="0" smtClean="0"/>
              <a:t>Area change mostly due to ES, PL (protein crops), FR and DE (maize), RO</a:t>
            </a:r>
          </a:p>
        </p:txBody>
      </p:sp>
    </p:spTree>
    <p:extLst>
      <p:ext uri="{BB962C8B-B14F-4D97-AF65-F5344CB8AC3E}">
        <p14:creationId xmlns:p14="http://schemas.microsoft.com/office/powerpoint/2010/main" val="1570034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Changes in farming </a:t>
            </a:r>
            <a:r>
              <a:rPr lang="en-GB" dirty="0" smtClean="0"/>
              <a:t>practices: </a:t>
            </a:r>
            <a:r>
              <a:rPr lang="en-GB" dirty="0"/>
              <a:t>permanent grassland </a:t>
            </a:r>
            <a:r>
              <a:rPr lang="en-GB" dirty="0" smtClean="0"/>
              <a:t>ratio</a:t>
            </a:r>
            <a:endParaRPr lang="fr-FR" dirty="0"/>
          </a:p>
        </p:txBody>
      </p:sp>
      <p:sp>
        <p:nvSpPr>
          <p:cNvPr id="3" name="Content Placeholder 2"/>
          <p:cNvSpPr>
            <a:spLocks noGrp="1"/>
          </p:cNvSpPr>
          <p:nvPr>
            <p:ph idx="1"/>
          </p:nvPr>
        </p:nvSpPr>
        <p:spPr>
          <a:xfrm>
            <a:off x="401053" y="1086046"/>
            <a:ext cx="5643613" cy="4705153"/>
          </a:xfrm>
        </p:spPr>
        <p:txBody>
          <a:bodyPr/>
          <a:lstStyle/>
          <a:p>
            <a:pPr marL="342900" indent="-342900" algn="just">
              <a:spcAft>
                <a:spcPts val="600"/>
              </a:spcAft>
            </a:pPr>
            <a:r>
              <a:rPr lang="en-GB" sz="2000" dirty="0" smtClean="0"/>
              <a:t>Similar measure operated prior to 2015 under cross-compliance</a:t>
            </a:r>
          </a:p>
          <a:p>
            <a:pPr marL="342900" indent="-342900" algn="just">
              <a:spcAft>
                <a:spcPts val="600"/>
              </a:spcAft>
            </a:pPr>
            <a:r>
              <a:rPr lang="en-GB" sz="2000" dirty="0" smtClean="0"/>
              <a:t>Under greening, ratio must not decline by more than 5% (10% previously)</a:t>
            </a:r>
          </a:p>
          <a:p>
            <a:pPr marL="342900" indent="-342900" algn="just">
              <a:spcAft>
                <a:spcPts val="600"/>
              </a:spcAft>
            </a:pPr>
            <a:r>
              <a:rPr lang="en-GB" sz="2000" b="1" dirty="0" smtClean="0">
                <a:solidFill>
                  <a:schemeClr val="accent1">
                    <a:lumMod val="50000"/>
                  </a:schemeClr>
                </a:solidFill>
              </a:rPr>
              <a:t>Scale </a:t>
            </a:r>
            <a:r>
              <a:rPr lang="en-GB" sz="2000" b="1" dirty="0">
                <a:solidFill>
                  <a:schemeClr val="accent1">
                    <a:lumMod val="50000"/>
                  </a:schemeClr>
                </a:solidFill>
              </a:rPr>
              <a:t>of coverage </a:t>
            </a:r>
            <a:r>
              <a:rPr lang="en-GB" sz="2000" b="1" dirty="0" smtClean="0">
                <a:solidFill>
                  <a:schemeClr val="accent1">
                    <a:lumMod val="50000"/>
                  </a:schemeClr>
                </a:solidFill>
              </a:rPr>
              <a:t>changed since 2015 </a:t>
            </a:r>
            <a:r>
              <a:rPr lang="en-GB" sz="2000" dirty="0" smtClean="0"/>
              <a:t>due to</a:t>
            </a:r>
            <a:r>
              <a:rPr lang="en-GB" sz="2000" b="1" dirty="0" smtClean="0"/>
              <a:t>:</a:t>
            </a:r>
          </a:p>
          <a:p>
            <a:pPr marL="742941" lvl="1" indent="-342900" algn="just">
              <a:spcAft>
                <a:spcPts val="600"/>
              </a:spcAft>
            </a:pPr>
            <a:r>
              <a:rPr lang="en-GB" sz="1600" dirty="0"/>
              <a:t>changes in the </a:t>
            </a:r>
            <a:r>
              <a:rPr lang="en-GB" sz="1600" b="1" dirty="0">
                <a:solidFill>
                  <a:schemeClr val="accent1">
                    <a:lumMod val="50000"/>
                  </a:schemeClr>
                </a:solidFill>
              </a:rPr>
              <a:t>PG definition and CAP eligibility </a:t>
            </a:r>
            <a:r>
              <a:rPr lang="en-GB" sz="1600" b="1" dirty="0" smtClean="0">
                <a:solidFill>
                  <a:schemeClr val="accent1">
                    <a:lumMod val="50000"/>
                  </a:schemeClr>
                </a:solidFill>
              </a:rPr>
              <a:t>criteria - </a:t>
            </a:r>
            <a:r>
              <a:rPr lang="en-GB" sz="1600" dirty="0" smtClean="0"/>
              <a:t>decrease of 3.8 million ha of PG eligible for CAP</a:t>
            </a:r>
            <a:r>
              <a:rPr lang="en-GB" sz="1600" b="1" dirty="0" smtClean="0"/>
              <a:t>:</a:t>
            </a:r>
          </a:p>
          <a:p>
            <a:pPr marL="1142978" lvl="2" indent="-285750" algn="just">
              <a:buFont typeface="Wingdings" panose="05000000000000000000" pitchFamily="2" charset="2"/>
              <a:buChar char="Ø"/>
            </a:pPr>
            <a:r>
              <a:rPr lang="en-GB" sz="1200" dirty="0"/>
              <a:t>Increase in 15 Member </a:t>
            </a:r>
            <a:r>
              <a:rPr lang="en-GB" sz="1200" dirty="0" smtClean="0"/>
              <a:t>States </a:t>
            </a:r>
            <a:r>
              <a:rPr lang="en-GB" sz="1200" dirty="0" smtClean="0">
                <a:solidFill>
                  <a:schemeClr val="accent1">
                    <a:lumMod val="50000"/>
                  </a:schemeClr>
                </a:solidFill>
              </a:rPr>
              <a:t>(+1.5 m ha)</a:t>
            </a:r>
            <a:endParaRPr lang="en-GB" sz="1200" dirty="0">
              <a:solidFill>
                <a:schemeClr val="accent1">
                  <a:lumMod val="50000"/>
                </a:schemeClr>
              </a:solidFill>
            </a:endParaRPr>
          </a:p>
          <a:p>
            <a:pPr marL="1142978" lvl="2" indent="-285750" algn="just">
              <a:buFont typeface="Wingdings" panose="05000000000000000000" pitchFamily="2" charset="2"/>
              <a:buChar char="Ø"/>
            </a:pPr>
            <a:r>
              <a:rPr lang="en-GB" sz="1200" dirty="0">
                <a:solidFill>
                  <a:schemeClr val="accent1">
                    <a:lumMod val="50000"/>
                  </a:schemeClr>
                </a:solidFill>
              </a:rPr>
              <a:t>Decrease in 12 Member </a:t>
            </a:r>
            <a:r>
              <a:rPr lang="en-GB" sz="1200" dirty="0" smtClean="0">
                <a:solidFill>
                  <a:schemeClr val="accent1">
                    <a:lumMod val="50000"/>
                  </a:schemeClr>
                </a:solidFill>
              </a:rPr>
              <a:t>States (- 5.3 m ha</a:t>
            </a:r>
            <a:r>
              <a:rPr lang="en-GB" sz="1200" dirty="0" smtClean="0"/>
              <a:t>)  (-31</a:t>
            </a:r>
            <a:r>
              <a:rPr lang="en-GB" sz="1200" dirty="0"/>
              <a:t>% in Spain (-2.19 million ha)</a:t>
            </a:r>
          </a:p>
          <a:p>
            <a:pPr marL="742941" lvl="1" indent="-342900" algn="just">
              <a:spcAft>
                <a:spcPts val="600"/>
              </a:spcAft>
            </a:pPr>
            <a:r>
              <a:rPr lang="en-GB" sz="1600" dirty="0" smtClean="0"/>
              <a:t>a </a:t>
            </a:r>
            <a:r>
              <a:rPr lang="en-GB" sz="1600" dirty="0"/>
              <a:t>change in the </a:t>
            </a:r>
            <a:r>
              <a:rPr lang="en-GB" sz="1600" b="1" dirty="0">
                <a:solidFill>
                  <a:schemeClr val="accent1">
                    <a:lumMod val="50000"/>
                  </a:schemeClr>
                </a:solidFill>
              </a:rPr>
              <a:t>baseline </a:t>
            </a:r>
            <a:r>
              <a:rPr lang="en-GB" sz="1600" b="1" dirty="0" smtClean="0">
                <a:solidFill>
                  <a:schemeClr val="accent1">
                    <a:lumMod val="50000"/>
                  </a:schemeClr>
                </a:solidFill>
              </a:rPr>
              <a:t>year</a:t>
            </a:r>
            <a:endParaRPr lang="en-GB" sz="1600" dirty="0" smtClean="0">
              <a:solidFill>
                <a:schemeClr val="accent1">
                  <a:lumMod val="50000"/>
                </a:schemeClr>
              </a:solidFill>
            </a:endParaRPr>
          </a:p>
          <a:p>
            <a:pPr marL="742941" lvl="1" indent="-342900" algn="just">
              <a:spcAft>
                <a:spcPts val="600"/>
              </a:spcAft>
            </a:pPr>
            <a:r>
              <a:rPr lang="en-GB" sz="1600" dirty="0" smtClean="0"/>
              <a:t>change </a:t>
            </a:r>
            <a:r>
              <a:rPr lang="en-GB" sz="1600" dirty="0"/>
              <a:t>in the area of PG that contributes to the ratio, due to </a:t>
            </a:r>
            <a:r>
              <a:rPr lang="en-GB" sz="1600" b="1" dirty="0">
                <a:solidFill>
                  <a:schemeClr val="accent1">
                    <a:lumMod val="50000"/>
                  </a:schemeClr>
                </a:solidFill>
              </a:rPr>
              <a:t>exemption of </a:t>
            </a:r>
            <a:r>
              <a:rPr lang="en-GB" sz="1600" b="1" dirty="0" smtClean="0">
                <a:solidFill>
                  <a:schemeClr val="accent1">
                    <a:lumMod val="50000"/>
                  </a:schemeClr>
                </a:solidFill>
              </a:rPr>
              <a:t>farms under SFS and organic farms ‘green by definition’</a:t>
            </a:r>
            <a:r>
              <a:rPr lang="en-GB" sz="1600" dirty="0" smtClean="0">
                <a:solidFill>
                  <a:schemeClr val="accent1">
                    <a:lumMod val="50000"/>
                  </a:schemeClr>
                </a:solidFill>
              </a:rPr>
              <a:t> </a:t>
            </a:r>
          </a:p>
          <a:p>
            <a:pPr marL="742941" lvl="1" indent="-342900" algn="just">
              <a:spcAft>
                <a:spcPts val="600"/>
              </a:spcAft>
            </a:pPr>
            <a:r>
              <a:rPr lang="en-GB" sz="1600" b="1" dirty="0" smtClean="0">
                <a:solidFill>
                  <a:schemeClr val="accent1">
                    <a:lumMod val="50000"/>
                  </a:schemeClr>
                </a:solidFill>
              </a:rPr>
              <a:t>areas </a:t>
            </a:r>
            <a:r>
              <a:rPr lang="en-GB" sz="1600" b="1" dirty="0">
                <a:solidFill>
                  <a:schemeClr val="accent1">
                    <a:lumMod val="50000"/>
                  </a:schemeClr>
                </a:solidFill>
              </a:rPr>
              <a:t>not claimed by farmers</a:t>
            </a:r>
          </a:p>
          <a:p>
            <a:pPr marL="742939" lvl="1" indent="-285750" algn="just">
              <a:buFont typeface="Wingdings" panose="05000000000000000000" pitchFamily="2" charset="2"/>
              <a:buChar char="ü"/>
            </a:pPr>
            <a:endParaRPr lang="en-GB" sz="1800" b="1" dirty="0"/>
          </a:p>
          <a:p>
            <a:endParaRPr lang="en-GB" dirty="0"/>
          </a:p>
        </p:txBody>
      </p:sp>
      <p:sp>
        <p:nvSpPr>
          <p:cNvPr id="4" name="Content Placeholder 3"/>
          <p:cNvSpPr>
            <a:spLocks noGrp="1"/>
          </p:cNvSpPr>
          <p:nvPr>
            <p:ph idx="10"/>
          </p:nvPr>
        </p:nvSpPr>
        <p:spPr>
          <a:xfrm>
            <a:off x="6352672" y="1037921"/>
            <a:ext cx="5537738" cy="4705152"/>
          </a:xfrm>
        </p:spPr>
        <p:txBody>
          <a:bodyPr/>
          <a:lstStyle/>
          <a:p>
            <a:pPr marL="180975" indent="0" algn="just">
              <a:buNone/>
            </a:pPr>
            <a:r>
              <a:rPr lang="en-GB" sz="2000" b="1" dirty="0">
                <a:solidFill>
                  <a:schemeClr val="accent1">
                    <a:lumMod val="50000"/>
                  </a:schemeClr>
                </a:solidFill>
              </a:rPr>
              <a:t>Effects </a:t>
            </a:r>
            <a:r>
              <a:rPr lang="en-GB" sz="2000" b="1" dirty="0" smtClean="0">
                <a:solidFill>
                  <a:schemeClr val="accent1">
                    <a:lumMod val="50000"/>
                  </a:schemeClr>
                </a:solidFill>
              </a:rPr>
              <a:t>since 2015:</a:t>
            </a:r>
            <a:endParaRPr lang="en-GB" sz="2000" b="1" dirty="0">
              <a:solidFill>
                <a:schemeClr val="accent1">
                  <a:lumMod val="50000"/>
                </a:schemeClr>
              </a:solidFill>
            </a:endParaRPr>
          </a:p>
          <a:p>
            <a:pPr marL="342900" lvl="1" indent="-342900" algn="just">
              <a:spcAft>
                <a:spcPts val="600"/>
              </a:spcAft>
              <a:buFont typeface="Arial" panose="020B0604020202020204" pitchFamily="34" charset="0"/>
              <a:buChar char="•"/>
            </a:pPr>
            <a:r>
              <a:rPr lang="en-GB" dirty="0"/>
              <a:t>Pressures on PG evident already:</a:t>
            </a:r>
          </a:p>
          <a:p>
            <a:pPr marL="742941" lvl="1" indent="-342900" algn="just">
              <a:spcAft>
                <a:spcPts val="600"/>
              </a:spcAft>
            </a:pPr>
            <a:r>
              <a:rPr lang="en-GB" sz="1600" dirty="0"/>
              <a:t>&gt;5% decrease in ratio by 2016 in CY, EE, EL, FR Haut de France, </a:t>
            </a:r>
            <a:r>
              <a:rPr lang="en-GB" sz="1600" dirty="0" smtClean="0"/>
              <a:t>RO and </a:t>
            </a:r>
            <a:r>
              <a:rPr lang="en-GB" sz="1600" dirty="0"/>
              <a:t>decreases of 2-5% in DE (Bayern &amp; Niedersachsen), FR (</a:t>
            </a:r>
            <a:r>
              <a:rPr lang="en-GB" sz="1600" dirty="0" err="1"/>
              <a:t>Normandie</a:t>
            </a:r>
            <a:r>
              <a:rPr lang="en-GB" sz="1600" dirty="0"/>
              <a:t>) </a:t>
            </a:r>
          </a:p>
          <a:p>
            <a:pPr marL="342900" indent="-342900" algn="just">
              <a:spcAft>
                <a:spcPts val="600"/>
              </a:spcAft>
            </a:pPr>
            <a:r>
              <a:rPr lang="en-GB" sz="2000" dirty="0" smtClean="0"/>
              <a:t>Resetting the </a:t>
            </a:r>
            <a:r>
              <a:rPr lang="en-GB" sz="2000" dirty="0"/>
              <a:t>baseline to </a:t>
            </a:r>
            <a:r>
              <a:rPr lang="en-GB" sz="2000" dirty="0" smtClean="0"/>
              <a:t>2012-2015:</a:t>
            </a:r>
          </a:p>
          <a:p>
            <a:pPr marL="742941" lvl="1" indent="-342900" algn="just">
              <a:spcAft>
                <a:spcPts val="600"/>
              </a:spcAft>
            </a:pPr>
            <a:r>
              <a:rPr lang="en-GB" sz="1600" dirty="0" smtClean="0"/>
              <a:t>countries </a:t>
            </a:r>
            <a:r>
              <a:rPr lang="en-GB" sz="1600" dirty="0"/>
              <a:t>where declines were previously experienced can start again (converse for those where increases took place)</a:t>
            </a:r>
          </a:p>
          <a:p>
            <a:pPr marL="342900" indent="-342900" algn="just">
              <a:spcAft>
                <a:spcPts val="600"/>
              </a:spcAft>
            </a:pPr>
            <a:r>
              <a:rPr lang="en-GB" sz="2000" dirty="0" smtClean="0"/>
              <a:t>Operation </a:t>
            </a:r>
            <a:r>
              <a:rPr lang="en-GB" sz="2000" dirty="0"/>
              <a:t>at national level in all except BE, DE, FR, UK masks changes more locally</a:t>
            </a:r>
          </a:p>
          <a:p>
            <a:pPr marL="342900" indent="-342900" algn="just">
              <a:spcAft>
                <a:spcPts val="600"/>
              </a:spcAft>
            </a:pPr>
            <a:r>
              <a:rPr lang="en-GB" sz="2000" dirty="0" smtClean="0"/>
              <a:t>The setting </a:t>
            </a:r>
            <a:r>
              <a:rPr lang="en-GB" sz="2000" dirty="0"/>
              <a:t>up of </a:t>
            </a:r>
            <a:r>
              <a:rPr lang="en-GB" sz="2000" dirty="0" smtClean="0"/>
              <a:t>prior </a:t>
            </a:r>
            <a:r>
              <a:rPr lang="en-GB" sz="2000" dirty="0"/>
              <a:t>authorisation regime’ and authorisation </a:t>
            </a:r>
            <a:r>
              <a:rPr lang="en-GB" sz="2000" dirty="0" smtClean="0"/>
              <a:t>regimes </a:t>
            </a:r>
            <a:r>
              <a:rPr lang="en-GB" sz="2000" dirty="0"/>
              <a:t>(</a:t>
            </a:r>
            <a:r>
              <a:rPr lang="en-GB" sz="2000" dirty="0" smtClean="0"/>
              <a:t>e.g</a:t>
            </a:r>
            <a:r>
              <a:rPr lang="en-GB" sz="2000" b="1" dirty="0" smtClean="0"/>
              <a:t>. </a:t>
            </a:r>
            <a:r>
              <a:rPr lang="en-GB" sz="2000" dirty="0"/>
              <a:t>CY, DE, IT, LU, PT and </a:t>
            </a:r>
            <a:r>
              <a:rPr lang="en-GB" sz="2000" dirty="0" smtClean="0"/>
              <a:t>FR)</a:t>
            </a:r>
            <a:r>
              <a:rPr lang="en-GB" sz="2000" b="1" dirty="0" smtClean="0"/>
              <a:t> </a:t>
            </a:r>
            <a:r>
              <a:rPr lang="en-GB" sz="2000" dirty="0" smtClean="0"/>
              <a:t>can act as a disincentive to convert PG</a:t>
            </a:r>
            <a:endParaRPr lang="en-GB" sz="2000" b="1" dirty="0"/>
          </a:p>
          <a:p>
            <a:endParaRPr lang="en-GB" dirty="0"/>
          </a:p>
        </p:txBody>
      </p:sp>
      <p:cxnSp>
        <p:nvCxnSpPr>
          <p:cNvPr id="5" name="Straight Connector 4"/>
          <p:cNvCxnSpPr/>
          <p:nvPr/>
        </p:nvCxnSpPr>
        <p:spPr>
          <a:xfrm>
            <a:off x="6112040" y="1086046"/>
            <a:ext cx="0" cy="451104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54879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en-GB" dirty="0"/>
              <a:t>Changes in farming </a:t>
            </a:r>
            <a:r>
              <a:rPr lang="en-GB" dirty="0" smtClean="0"/>
              <a:t>practices: ESPG</a:t>
            </a:r>
            <a:endParaRPr lang="fr-FR" dirty="0"/>
          </a:p>
        </p:txBody>
      </p:sp>
      <p:sp>
        <p:nvSpPr>
          <p:cNvPr id="3" name="Espace réservé du contenu 2"/>
          <p:cNvSpPr>
            <a:spLocks noGrp="1"/>
          </p:cNvSpPr>
          <p:nvPr>
            <p:ph idx="1"/>
          </p:nvPr>
        </p:nvSpPr>
        <p:spPr/>
        <p:txBody>
          <a:bodyPr/>
          <a:lstStyle/>
          <a:p>
            <a:pPr marL="0" indent="0">
              <a:buNone/>
            </a:pPr>
            <a:endParaRPr lang="en-US" dirty="0"/>
          </a:p>
          <a:p>
            <a:pPr algn="just">
              <a:buFont typeface="Wingdings" panose="05000000000000000000" pitchFamily="2" charset="2"/>
              <a:buChar char="§"/>
            </a:pPr>
            <a:endParaRPr lang="en-GB" dirty="0"/>
          </a:p>
          <a:p>
            <a:endParaRPr lang="fr-FR" dirty="0"/>
          </a:p>
        </p:txBody>
      </p:sp>
      <p:sp>
        <p:nvSpPr>
          <p:cNvPr id="6" name="Content Placeholder 5"/>
          <p:cNvSpPr>
            <a:spLocks noGrp="1"/>
          </p:cNvSpPr>
          <p:nvPr>
            <p:ph idx="10"/>
          </p:nvPr>
        </p:nvSpPr>
        <p:spPr>
          <a:xfrm>
            <a:off x="401053" y="978570"/>
            <a:ext cx="6561221" cy="4764504"/>
          </a:xfrm>
        </p:spPr>
        <p:txBody>
          <a:bodyPr/>
          <a:lstStyle/>
          <a:p>
            <a:pPr marL="285750" indent="-285750" algn="just">
              <a:spcBef>
                <a:spcPts val="0"/>
              </a:spcBef>
              <a:spcAft>
                <a:spcPts val="300"/>
              </a:spcAft>
            </a:pPr>
            <a:r>
              <a:rPr lang="en-GB" sz="2000" dirty="0" smtClean="0"/>
              <a:t>Data still unstable: areas </a:t>
            </a:r>
            <a:r>
              <a:rPr lang="en-GB" sz="2000" dirty="0"/>
              <a:t>of PG </a:t>
            </a:r>
            <a:r>
              <a:rPr lang="en-GB" sz="2000" dirty="0" smtClean="0"/>
              <a:t>designated </a:t>
            </a:r>
            <a:r>
              <a:rPr lang="en-GB" sz="2000" dirty="0"/>
              <a:t>as ESPG </a:t>
            </a:r>
            <a:r>
              <a:rPr lang="en-GB" sz="2000" dirty="0" smtClean="0"/>
              <a:t>designated in Natura 2000 areas varied </a:t>
            </a:r>
            <a:r>
              <a:rPr lang="en-GB" sz="2000" dirty="0"/>
              <a:t>markedly between 2015 and 2016 </a:t>
            </a:r>
            <a:r>
              <a:rPr lang="en-GB" sz="2000" dirty="0" smtClean="0"/>
              <a:t>due </a:t>
            </a:r>
            <a:r>
              <a:rPr lang="en-GB" sz="2000" dirty="0"/>
              <a:t>to data and calculation </a:t>
            </a:r>
            <a:r>
              <a:rPr lang="en-GB" sz="2000" dirty="0" smtClean="0"/>
              <a:t>issues</a:t>
            </a:r>
          </a:p>
          <a:p>
            <a:pPr marL="285750" indent="-285750" algn="just">
              <a:spcBef>
                <a:spcPts val="0"/>
              </a:spcBef>
              <a:spcAft>
                <a:spcPts val="300"/>
              </a:spcAft>
            </a:pPr>
            <a:r>
              <a:rPr lang="en-GB" sz="2000" b="1" dirty="0" smtClean="0">
                <a:solidFill>
                  <a:schemeClr val="accent1">
                    <a:lumMod val="50000"/>
                  </a:schemeClr>
                </a:solidFill>
              </a:rPr>
              <a:t>Designation </a:t>
            </a:r>
            <a:r>
              <a:rPr lang="en-GB" sz="2000" b="1" dirty="0">
                <a:solidFill>
                  <a:schemeClr val="accent1">
                    <a:lumMod val="50000"/>
                  </a:schemeClr>
                </a:solidFill>
              </a:rPr>
              <a:t>of ESPG in Natura 2000 </a:t>
            </a:r>
            <a:r>
              <a:rPr lang="en-GB" sz="2000" dirty="0"/>
              <a:t>sites: 51% overall </a:t>
            </a:r>
          </a:p>
          <a:p>
            <a:pPr marL="685791" lvl="1" indent="-285750" algn="just">
              <a:spcBef>
                <a:spcPts val="0"/>
              </a:spcBef>
              <a:spcAft>
                <a:spcPts val="300"/>
              </a:spcAft>
            </a:pPr>
            <a:r>
              <a:rPr lang="en-GB" sz="1600" dirty="0" smtClean="0"/>
              <a:t>2</a:t>
            </a:r>
            <a:r>
              <a:rPr lang="en-GB" sz="1600" dirty="0"/>
              <a:t>% (EE) to 100% (BG, CZ, HU, EL, NL, </a:t>
            </a:r>
            <a:r>
              <a:rPr lang="en-GB" sz="1600" dirty="0" smtClean="0"/>
              <a:t>SK, </a:t>
            </a:r>
            <a:r>
              <a:rPr lang="en-GB" sz="1600" dirty="0"/>
              <a:t>FI). </a:t>
            </a:r>
            <a:endParaRPr lang="en-GB" sz="1600" dirty="0" smtClean="0"/>
          </a:p>
          <a:p>
            <a:pPr marL="285750" indent="-285750" algn="just">
              <a:spcBef>
                <a:spcPts val="0"/>
              </a:spcBef>
              <a:spcAft>
                <a:spcPts val="300"/>
              </a:spcAft>
            </a:pPr>
            <a:r>
              <a:rPr lang="en-GB" sz="2000" b="1" dirty="0" smtClean="0">
                <a:solidFill>
                  <a:schemeClr val="accent1">
                    <a:lumMod val="50000"/>
                  </a:schemeClr>
                </a:solidFill>
              </a:rPr>
              <a:t>Declaration of designated ESPG by farmers</a:t>
            </a:r>
            <a:r>
              <a:rPr lang="en-GB" sz="2000" b="1" dirty="0" smtClean="0"/>
              <a:t>: </a:t>
            </a:r>
            <a:r>
              <a:rPr lang="en-GB" sz="2000" dirty="0" smtClean="0"/>
              <a:t>31% overall</a:t>
            </a:r>
          </a:p>
          <a:p>
            <a:pPr marL="685791" lvl="1" indent="-285750" algn="just">
              <a:spcBef>
                <a:spcPts val="0"/>
              </a:spcBef>
              <a:spcAft>
                <a:spcPts val="300"/>
              </a:spcAft>
            </a:pPr>
            <a:r>
              <a:rPr lang="en-GB" sz="1600" dirty="0" smtClean="0"/>
              <a:t>5</a:t>
            </a:r>
            <a:r>
              <a:rPr lang="en-GB" sz="1600" dirty="0"/>
              <a:t>% (BG) to 99% (EL</a:t>
            </a:r>
            <a:r>
              <a:rPr lang="en-GB" sz="1600" dirty="0" smtClean="0"/>
              <a:t>)</a:t>
            </a:r>
          </a:p>
          <a:p>
            <a:pPr marL="685791" lvl="1" indent="-285750" algn="just">
              <a:spcBef>
                <a:spcPts val="0"/>
              </a:spcBef>
              <a:spcAft>
                <a:spcPts val="300"/>
              </a:spcAft>
            </a:pPr>
            <a:r>
              <a:rPr lang="en-GB" sz="1600" dirty="0" smtClean="0"/>
              <a:t>different </a:t>
            </a:r>
            <a:r>
              <a:rPr lang="en-GB" sz="1600" dirty="0"/>
              <a:t>interpretations of </a:t>
            </a:r>
            <a:r>
              <a:rPr lang="en-GB" sz="1600" dirty="0" smtClean="0"/>
              <a:t>what “needs strict protection”</a:t>
            </a:r>
          </a:p>
          <a:p>
            <a:pPr marL="285750" indent="-285750" algn="just">
              <a:spcBef>
                <a:spcPts val="0"/>
              </a:spcBef>
              <a:spcAft>
                <a:spcPts val="300"/>
              </a:spcAft>
            </a:pPr>
            <a:r>
              <a:rPr lang="en-GB" sz="2000" b="1" dirty="0">
                <a:solidFill>
                  <a:schemeClr val="accent1">
                    <a:lumMod val="50000"/>
                  </a:schemeClr>
                </a:solidFill>
              </a:rPr>
              <a:t>Designation of ESPG outside Natura 2000</a:t>
            </a:r>
            <a:r>
              <a:rPr lang="en-GB" sz="2000" b="1" dirty="0"/>
              <a:t>: </a:t>
            </a:r>
            <a:r>
              <a:rPr lang="en-GB" sz="2000" dirty="0"/>
              <a:t>BE, CZ, LV, LU, UK-Wales</a:t>
            </a:r>
          </a:p>
          <a:p>
            <a:pPr marL="285750" indent="-285750" algn="just">
              <a:spcBef>
                <a:spcPts val="0"/>
              </a:spcBef>
              <a:spcAft>
                <a:spcPts val="300"/>
              </a:spcAft>
            </a:pPr>
            <a:r>
              <a:rPr lang="en-GB" sz="2000" b="1" dirty="0" smtClean="0">
                <a:solidFill>
                  <a:schemeClr val="accent1">
                    <a:lumMod val="50000"/>
                  </a:schemeClr>
                </a:solidFill>
              </a:rPr>
              <a:t>Scale </a:t>
            </a:r>
            <a:r>
              <a:rPr lang="en-GB" sz="2000" b="1" dirty="0">
                <a:solidFill>
                  <a:schemeClr val="accent1">
                    <a:lumMod val="50000"/>
                  </a:schemeClr>
                </a:solidFill>
              </a:rPr>
              <a:t>of coverage </a:t>
            </a:r>
            <a:r>
              <a:rPr lang="en-GB" sz="2000" dirty="0"/>
              <a:t>(ESPG declared on all PG declared</a:t>
            </a:r>
            <a:r>
              <a:rPr lang="en-GB" sz="2000" dirty="0" smtClean="0"/>
              <a:t>)</a:t>
            </a:r>
            <a:r>
              <a:rPr lang="en-GB" sz="2000" b="1" dirty="0" smtClean="0"/>
              <a:t>:  </a:t>
            </a:r>
          </a:p>
          <a:p>
            <a:pPr marL="685791" lvl="1" indent="-285750" algn="just">
              <a:spcBef>
                <a:spcPts val="0"/>
              </a:spcBef>
              <a:spcAft>
                <a:spcPts val="300"/>
              </a:spcAft>
            </a:pPr>
            <a:r>
              <a:rPr lang="en-GB" sz="1600" dirty="0" smtClean="0"/>
              <a:t>EU: 15.7</a:t>
            </a:r>
            <a:r>
              <a:rPr lang="en-GB" sz="1600" b="1" dirty="0"/>
              <a:t>%</a:t>
            </a:r>
            <a:r>
              <a:rPr lang="en-GB" sz="1600" dirty="0"/>
              <a:t> </a:t>
            </a:r>
            <a:r>
              <a:rPr lang="en-GB" sz="1600" dirty="0" smtClean="0"/>
              <a:t>(no data for FR, UK-</a:t>
            </a:r>
            <a:r>
              <a:rPr lang="en-GB" sz="1600" dirty="0" err="1" smtClean="0"/>
              <a:t>En</a:t>
            </a:r>
            <a:r>
              <a:rPr lang="en-GB" sz="1600" dirty="0" smtClean="0"/>
              <a:t>, UK-</a:t>
            </a:r>
            <a:r>
              <a:rPr lang="en-GB" sz="1600" dirty="0" err="1" smtClean="0"/>
              <a:t>Sc</a:t>
            </a:r>
            <a:r>
              <a:rPr lang="en-GB" sz="1600" dirty="0" smtClean="0"/>
              <a:t>) </a:t>
            </a:r>
            <a:endParaRPr lang="en-GB" sz="1600" b="1" dirty="0" smtClean="0"/>
          </a:p>
          <a:p>
            <a:pPr marL="685791" lvl="1" indent="-285750" algn="just">
              <a:spcBef>
                <a:spcPts val="0"/>
              </a:spcBef>
              <a:spcAft>
                <a:spcPts val="300"/>
              </a:spcAft>
            </a:pPr>
            <a:r>
              <a:rPr lang="en-US" sz="1600" dirty="0" smtClean="0"/>
              <a:t>IT = 71%; HU = 45%; EL = 40%; </a:t>
            </a:r>
          </a:p>
          <a:p>
            <a:pPr marL="685791" lvl="1" indent="-285750" algn="just">
              <a:spcBef>
                <a:spcPts val="0"/>
              </a:spcBef>
              <a:spcAft>
                <a:spcPts val="300"/>
              </a:spcAft>
            </a:pPr>
            <a:r>
              <a:rPr lang="en-US" sz="1600" dirty="0" smtClean="0"/>
              <a:t>10 – 39%: CZ, CY, ES, HR, RO, SK</a:t>
            </a:r>
          </a:p>
          <a:p>
            <a:pPr marL="685791" lvl="1" indent="-285750" algn="just">
              <a:spcBef>
                <a:spcPts val="0"/>
              </a:spcBef>
              <a:spcAft>
                <a:spcPts val="300"/>
              </a:spcAft>
            </a:pPr>
            <a:r>
              <a:rPr lang="en-US" sz="1600" dirty="0" smtClean="0"/>
              <a:t>&lt; 10% in BE, BG, DE, DK, EE, IE, LT, LV, LU, NL, AT, PL, PT, SI, SE, UK-W, UK-NI</a:t>
            </a:r>
            <a:endParaRPr lang="en-GB" dirty="0"/>
          </a:p>
        </p:txBody>
      </p:sp>
      <p:pic>
        <p:nvPicPr>
          <p:cNvPr id="8" name="Image 3" descr="C:\Users\isabelle\AppData\Local\Microsoft\Windows\INetCache\Content.Word\16_ESPGdeclared_PGdeclared-4.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01263" y="477805"/>
            <a:ext cx="3946360" cy="3468553"/>
          </a:xfrm>
          <a:prstGeom prst="rect">
            <a:avLst/>
          </a:prstGeom>
          <a:noFill/>
          <a:ln>
            <a:noFill/>
          </a:ln>
        </p:spPr>
      </p:pic>
      <p:sp>
        <p:nvSpPr>
          <p:cNvPr id="7" name="TextBox 6"/>
          <p:cNvSpPr txBox="1"/>
          <p:nvPr/>
        </p:nvSpPr>
        <p:spPr>
          <a:xfrm>
            <a:off x="7956886" y="162349"/>
            <a:ext cx="4235114" cy="830997"/>
          </a:xfrm>
          <a:prstGeom prst="rect">
            <a:avLst/>
          </a:prstGeom>
          <a:noFill/>
        </p:spPr>
        <p:txBody>
          <a:bodyPr wrap="square" rtlCol="0">
            <a:spAutoFit/>
          </a:bodyPr>
          <a:lstStyle/>
          <a:p>
            <a:r>
              <a:rPr lang="en-US" sz="1600" b="1" dirty="0" smtClean="0"/>
              <a:t>% ESPG </a:t>
            </a:r>
            <a:r>
              <a:rPr lang="en-US" sz="1600" b="1" dirty="0"/>
              <a:t>declared on total PG declared 2016 at </a:t>
            </a:r>
            <a:r>
              <a:rPr lang="en-US" sz="1600" b="1" dirty="0" smtClean="0"/>
              <a:t>NUTS </a:t>
            </a:r>
            <a:r>
              <a:rPr lang="en-US" sz="1600" b="1" dirty="0"/>
              <a:t>3 level</a:t>
            </a:r>
            <a:endParaRPr lang="fr-FR" sz="1600" dirty="0"/>
          </a:p>
          <a:p>
            <a:endParaRPr lang="en-GB" sz="1600" dirty="0"/>
          </a:p>
        </p:txBody>
      </p:sp>
      <p:sp>
        <p:nvSpPr>
          <p:cNvPr id="9" name="Espace réservé du contenu 2"/>
          <p:cNvSpPr txBox="1">
            <a:spLocks/>
          </p:cNvSpPr>
          <p:nvPr/>
        </p:nvSpPr>
        <p:spPr>
          <a:xfrm>
            <a:off x="6769768" y="4087280"/>
            <a:ext cx="5342023" cy="1928509"/>
          </a:xfrm>
          <a:prstGeom prst="rect">
            <a:avLst/>
          </a:prstGeom>
        </p:spPr>
        <p:txBody>
          <a:bodyPr vert="horz" lIns="91440" tIns="45720" rIns="91440" bIns="45720" rtlCol="0">
            <a:noAutofit/>
          </a:bodyPr>
          <a:lstStyle>
            <a:lvl1pPr marL="342891" indent="-342891" algn="l" defTabSz="914377" rtl="0" eaLnBrk="1" latinLnBrk="0" hangingPunct="1">
              <a:spcBef>
                <a:spcPct val="20000"/>
              </a:spcBef>
              <a:buClrTx/>
              <a:buFont typeface="Arial" panose="020B0604020202020204" pitchFamily="34" charset="0"/>
              <a:buChar char="•"/>
              <a:defRPr sz="2400" kern="1200">
                <a:solidFill>
                  <a:schemeClr val="tx1"/>
                </a:solidFill>
                <a:latin typeface="+mn-lt"/>
                <a:ea typeface="+mn-ea"/>
                <a:cs typeface="+mn-cs"/>
              </a:defRPr>
            </a:lvl1pPr>
            <a:lvl2pPr marL="742932" indent="-285744" algn="l" defTabSz="914377" rtl="0" eaLnBrk="1" latinLnBrk="0" hangingPunct="1">
              <a:spcBef>
                <a:spcPct val="20000"/>
              </a:spcBef>
              <a:buClrTx/>
              <a:buFont typeface="Calibri" panose="020F0502020204030204" pitchFamily="34" charset="0"/>
              <a:buChar char="‒"/>
              <a:defRPr sz="2000" kern="1200">
                <a:solidFill>
                  <a:schemeClr val="tx1"/>
                </a:solidFill>
                <a:latin typeface="+mn-lt"/>
                <a:ea typeface="+mn-ea"/>
                <a:cs typeface="+mn-cs"/>
              </a:defRPr>
            </a:lvl2pPr>
            <a:lvl3pPr marL="1142971" indent="-228594" algn="l" defTabSz="914377" rtl="0" eaLnBrk="1" latinLnBrk="0" hangingPunct="1">
              <a:spcBef>
                <a:spcPct val="20000"/>
              </a:spcBef>
              <a:buClrTx/>
              <a:buFont typeface="Wingdings" panose="05000000000000000000" pitchFamily="2" charset="2"/>
              <a:buChar char="§"/>
              <a:defRPr sz="1800" kern="1200">
                <a:solidFill>
                  <a:schemeClr val="tx1"/>
                </a:solidFill>
                <a:latin typeface="+mn-lt"/>
                <a:ea typeface="+mn-ea"/>
                <a:cs typeface="+mn-cs"/>
              </a:defRPr>
            </a:lvl3pPr>
            <a:lvl4pPr marL="1600160" indent="-228594" algn="l" defTabSz="914377" rtl="0" eaLnBrk="1" latinLnBrk="0" hangingPunct="1">
              <a:spcBef>
                <a:spcPct val="20000"/>
              </a:spcBef>
              <a:buClrTx/>
              <a:buFont typeface="Symbol" panose="05050102010706020507" pitchFamily="18" charset="2"/>
              <a:buChar char="-"/>
              <a:defRPr sz="1600" kern="1200">
                <a:solidFill>
                  <a:schemeClr val="tx1"/>
                </a:solidFill>
                <a:latin typeface="+mn-lt"/>
                <a:ea typeface="+mn-ea"/>
                <a:cs typeface="+mn-cs"/>
              </a:defRPr>
            </a:lvl4pPr>
            <a:lvl5pPr marL="2057349" indent="-228594" algn="l" defTabSz="914377" rtl="0" eaLnBrk="1" latinLnBrk="0" hangingPunct="1">
              <a:spcBef>
                <a:spcPct val="20000"/>
              </a:spcBef>
              <a:buClrTx/>
              <a:buFont typeface="Calibri" panose="020F0502020204030204" pitchFamily="34" charset="0"/>
              <a:buChar char="»"/>
              <a:defRPr sz="16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42925" indent="-285750"/>
            <a:r>
              <a:rPr lang="en-US" sz="1600" dirty="0" smtClean="0"/>
              <a:t>Existing protection (via the Birds &amp; Habitats Directives) means </a:t>
            </a:r>
            <a:r>
              <a:rPr lang="en-US" sz="1600" b="1" dirty="0" smtClean="0">
                <a:solidFill>
                  <a:schemeClr val="accent1">
                    <a:lumMod val="50000"/>
                  </a:schemeClr>
                </a:solidFill>
              </a:rPr>
              <a:t>net effect inside Natura 2000 areas is uncertain</a:t>
            </a:r>
            <a:r>
              <a:rPr lang="en-US" sz="1600" dirty="0" smtClean="0"/>
              <a:t>, but </a:t>
            </a:r>
            <a:r>
              <a:rPr lang="en-GB" sz="1600" dirty="0"/>
              <a:t>likely that ESPG designation leads to closer </a:t>
            </a:r>
            <a:r>
              <a:rPr lang="en-GB" sz="1600" dirty="0" smtClean="0"/>
              <a:t>controls, </a:t>
            </a:r>
          </a:p>
          <a:p>
            <a:pPr marL="542925" indent="-285750"/>
            <a:r>
              <a:rPr lang="en-GB" sz="1600" b="1" dirty="0" smtClean="0">
                <a:solidFill>
                  <a:schemeClr val="accent1">
                    <a:lumMod val="50000"/>
                  </a:schemeClr>
                </a:solidFill>
              </a:rPr>
              <a:t>Net effect outside Natura 2000 is low </a:t>
            </a:r>
            <a:r>
              <a:rPr lang="en-GB" sz="1600" dirty="0" smtClean="0"/>
              <a:t>due to small area designated most of which is already protected under national legislation</a:t>
            </a:r>
            <a:endParaRPr lang="en-US" sz="1600" dirty="0" smtClean="0"/>
          </a:p>
          <a:p>
            <a:endParaRPr lang="fr-FR" sz="1600" dirty="0"/>
          </a:p>
        </p:txBody>
      </p:sp>
    </p:spTree>
    <p:extLst>
      <p:ext uri="{BB962C8B-B14F-4D97-AF65-F5344CB8AC3E}">
        <p14:creationId xmlns:p14="http://schemas.microsoft.com/office/powerpoint/2010/main" val="3010460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2016_v2">
  <a:themeElements>
    <a:clrScheme name="IEEP colours 2016">
      <a:dk1>
        <a:srgbClr val="3F3F3F"/>
      </a:dk1>
      <a:lt1>
        <a:sysClr val="window" lastClr="FFFFFF"/>
      </a:lt1>
      <a:dk2>
        <a:srgbClr val="618015"/>
      </a:dk2>
      <a:lt2>
        <a:srgbClr val="EBB300"/>
      </a:lt2>
      <a:accent1>
        <a:srgbClr val="DA6542"/>
      </a:accent1>
      <a:accent2>
        <a:srgbClr val="784C6C"/>
      </a:accent2>
      <a:accent3>
        <a:srgbClr val="617EA5"/>
      </a:accent3>
      <a:accent4>
        <a:srgbClr val="5F9471"/>
      </a:accent4>
      <a:accent5>
        <a:srgbClr val="8DAE5D"/>
      </a:accent5>
      <a:accent6>
        <a:srgbClr val="D3B742"/>
      </a:accent6>
      <a:hlink>
        <a:srgbClr val="9BBB59"/>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resentation template_green_square" id="{A25B1D48-E24C-440A-9718-BCF7DE3F9925}" vid="{F22C6E24-0C86-4926-8E6D-4E564A4D97C9}"/>
    </a:ext>
  </a:extLst>
</a:theme>
</file>

<file path=ppt/theme/theme2.xml><?xml version="1.0" encoding="utf-8"?>
<a:theme xmlns:a="http://schemas.openxmlformats.org/drawingml/2006/main" name="1_Template 2016_v2">
  <a:themeElements>
    <a:clrScheme name="IEEP colours 2016">
      <a:dk1>
        <a:srgbClr val="3F3F3F"/>
      </a:dk1>
      <a:lt1>
        <a:sysClr val="window" lastClr="FFFFFF"/>
      </a:lt1>
      <a:dk2>
        <a:srgbClr val="618015"/>
      </a:dk2>
      <a:lt2>
        <a:srgbClr val="EBB300"/>
      </a:lt2>
      <a:accent1>
        <a:srgbClr val="DA6542"/>
      </a:accent1>
      <a:accent2>
        <a:srgbClr val="784C6C"/>
      </a:accent2>
      <a:accent3>
        <a:srgbClr val="617EA5"/>
      </a:accent3>
      <a:accent4>
        <a:srgbClr val="5F9471"/>
      </a:accent4>
      <a:accent5>
        <a:srgbClr val="8DAE5D"/>
      </a:accent5>
      <a:accent6>
        <a:srgbClr val="D3B742"/>
      </a:accent6>
      <a:hlink>
        <a:srgbClr val="9BBB59"/>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resentation template_green_square" id="{A25B1D48-E24C-440A-9718-BCF7DE3F9925}" vid="{F22C6E24-0C86-4926-8E6D-4E564A4D97C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TotalTime>
  <Words>5115</Words>
  <Application>Microsoft Office PowerPoint</Application>
  <PresentationFormat>Custom</PresentationFormat>
  <Paragraphs>500</Paragraphs>
  <Slides>28</Slides>
  <Notes>28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Template 2016_v2</vt:lpstr>
      <vt:lpstr>1_Template 2016_v2</vt:lpstr>
      <vt:lpstr>Evaluation study of the payment for agricultural practices beneficial for the climate and the environment (“greening” of direct payments)</vt:lpstr>
      <vt:lpstr>Scope and objectives</vt:lpstr>
      <vt:lpstr>Data</vt:lpstr>
      <vt:lpstr>The greening measures: facts and figures</vt:lpstr>
      <vt:lpstr>Drivers of implementation choices</vt:lpstr>
      <vt:lpstr>Changes in farming practices: crop diversification </vt:lpstr>
      <vt:lpstr>Changes in farming practices: crop diversification </vt:lpstr>
      <vt:lpstr>Changes in farming practices: permanent grassland ratio</vt:lpstr>
      <vt:lpstr>Changes in farming practices: ESPG</vt:lpstr>
      <vt:lpstr>Changes in farming practices due to the EFA measure (1)</vt:lpstr>
      <vt:lpstr>Changes in farming practices due to the EFA measure (2)</vt:lpstr>
      <vt:lpstr>Influence of the greening measures on production areas</vt:lpstr>
      <vt:lpstr>Influence of the greening measures on economic viability</vt:lpstr>
      <vt:lpstr>Effectiveness: general approach</vt:lpstr>
      <vt:lpstr>Effectiveness: EFA</vt:lpstr>
      <vt:lpstr>PowerPoint Presentation</vt:lpstr>
      <vt:lpstr>Effectiveness: Crop Diversification (ESQ8)</vt:lpstr>
      <vt:lpstr>Effectiveness: Permanent Grassland ratio</vt:lpstr>
      <vt:lpstr>Effectiveness: Permanent Grassland ESPG</vt:lpstr>
      <vt:lpstr>Effectiveness: Overall contribution to the environmental performance of farming</vt:lpstr>
      <vt:lpstr>Greening as a driver for increased farmer environmental awareness and use of sustainable practices? </vt:lpstr>
      <vt:lpstr>Administrative burden</vt:lpstr>
      <vt:lpstr>Overall efficiency of the greening measures </vt:lpstr>
      <vt:lpstr>Coherence</vt:lpstr>
      <vt:lpstr>Relevance</vt:lpstr>
      <vt:lpstr>EU Added Value</vt:lpstr>
      <vt:lpstr>Recommendations (a selection)</vt:lpstr>
      <vt:lpstr>Thank you for your attention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Effectiveness: general approach</dc:title>
  <dc:creator>David Mottershead</dc:creator>
  <cp:lastModifiedBy>PIRET Brigitte (AGRI)</cp:lastModifiedBy>
  <cp:revision>219</cp:revision>
  <cp:lastPrinted>2017-11-02T14:51:07Z</cp:lastPrinted>
  <dcterms:created xsi:type="dcterms:W3CDTF">2017-06-15T16:46:49Z</dcterms:created>
  <dcterms:modified xsi:type="dcterms:W3CDTF">2017-12-12T14:57:00Z</dcterms:modified>
</cp:coreProperties>
</file>