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301" r:id="rId3"/>
    <p:sldId id="307" r:id="rId4"/>
    <p:sldId id="309" r:id="rId5"/>
    <p:sldId id="312" r:id="rId6"/>
    <p:sldId id="313" r:id="rId7"/>
    <p:sldId id="276" r:id="rId8"/>
  </p:sldIdLst>
  <p:sldSz cx="12192000" cy="6858000"/>
  <p:notesSz cx="7077075" cy="8412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4"/>
    <a:srgbClr val="024B9C"/>
    <a:srgbClr val="024EA2"/>
    <a:srgbClr val="FFFFFF"/>
    <a:srgbClr val="416484"/>
    <a:srgbClr val="002F68"/>
    <a:srgbClr val="1F0C5C"/>
    <a:srgbClr val="0356B1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62" autoAdjust="0"/>
    <p:restoredTop sz="70475" autoAdjust="0"/>
  </p:normalViewPr>
  <p:slideViewPr>
    <p:cSldViewPr snapToGrid="0">
      <p:cViewPr varScale="1">
        <p:scale>
          <a:sx n="48" d="100"/>
          <a:sy n="48" d="100"/>
        </p:scale>
        <p:origin x="840" y="36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124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050925"/>
            <a:ext cx="5048250" cy="2840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048354"/>
            <a:ext cx="5661660" cy="33122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36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07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20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0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5052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sv-SE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339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BE" dirty="0" smtClean="0"/>
              <a:t>Civil Dialogue Group  </a:t>
            </a:r>
            <a:br>
              <a:rPr lang="fr-BE" dirty="0" smtClean="0"/>
            </a:br>
            <a:r>
              <a:rPr lang="fr-BE" sz="4800" dirty="0" smtClean="0"/>
              <a:t>Agriculture and MC-12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1260856"/>
          </a:xfrm>
        </p:spPr>
        <p:txBody>
          <a:bodyPr/>
          <a:lstStyle/>
          <a:p>
            <a:r>
              <a:rPr lang="fr-BE" dirty="0" smtClean="0"/>
              <a:t>Agata Galinska </a:t>
            </a:r>
          </a:p>
          <a:p>
            <a:r>
              <a:rPr lang="fr-BE" i="1" dirty="0" smtClean="0"/>
              <a:t>Acting Head </a:t>
            </a:r>
            <a:r>
              <a:rPr lang="fr-BE" i="1" dirty="0"/>
              <a:t>of </a:t>
            </a:r>
            <a:r>
              <a:rPr lang="fr-BE" i="1" dirty="0" smtClean="0"/>
              <a:t>WTO Unit in DG AGRI</a:t>
            </a:r>
            <a:endParaRPr lang="en-GB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22 October </a:t>
            </a:r>
            <a:r>
              <a:rPr lang="en-GB" dirty="0"/>
              <a:t>2021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499616"/>
            <a:ext cx="10881674" cy="5157216"/>
          </a:xfrm>
        </p:spPr>
        <p:txBody>
          <a:bodyPr/>
          <a:lstStyle/>
          <a:p>
            <a:pPr marL="0" indent="0">
              <a:buNone/>
            </a:pPr>
            <a:endParaRPr lang="en-IE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E" b="1" dirty="0" smtClean="0">
                <a:solidFill>
                  <a:srgbClr val="FF0000"/>
                </a:solidFill>
              </a:rPr>
              <a:t>Negotiations </a:t>
            </a:r>
            <a:r>
              <a:rPr lang="en-IE" b="1" dirty="0" smtClean="0">
                <a:solidFill>
                  <a:srgbClr val="FF0000"/>
                </a:solidFill>
              </a:rPr>
              <a:t>in Agriculture </a:t>
            </a:r>
            <a:endParaRPr lang="en-GB" b="1" dirty="0" smtClean="0"/>
          </a:p>
          <a:p>
            <a:pPr marL="45720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sz="2300" b="1" i="1" kern="0" dirty="0" smtClean="0">
                <a:solidFill>
                  <a:srgbClr val="FF0000"/>
                </a:solidFill>
                <a:latin typeface="Verdana"/>
              </a:rPr>
              <a:t>WTO fighting for credibility </a:t>
            </a:r>
            <a:r>
              <a:rPr lang="en-IE" sz="2300" b="1" i="1" kern="0" dirty="0" smtClean="0">
                <a:solidFill>
                  <a:srgbClr val="0F5494"/>
                </a:solidFill>
                <a:latin typeface="Verdana"/>
              </a:rPr>
              <a:t>- new DG, fisheries, covid response </a:t>
            </a:r>
            <a:endParaRPr lang="en-US" sz="2300" b="1" i="1" kern="0" dirty="0" smtClean="0">
              <a:solidFill>
                <a:srgbClr val="0F5494"/>
              </a:solidFill>
              <a:latin typeface="Verdana"/>
            </a:endParaRPr>
          </a:p>
          <a:p>
            <a:pPr marL="45720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sz="2300" b="1" i="1" kern="0" dirty="0">
                <a:solidFill>
                  <a:srgbClr val="FF0000"/>
                </a:solidFill>
                <a:latin typeface="Verdana"/>
              </a:rPr>
              <a:t>P</a:t>
            </a:r>
            <a:r>
              <a:rPr lang="en-US" sz="2300" b="1" i="1" kern="0" dirty="0" smtClean="0">
                <a:solidFill>
                  <a:srgbClr val="FF0000"/>
                </a:solidFill>
                <a:latin typeface="Verdana"/>
              </a:rPr>
              <a:t>ositions </a:t>
            </a:r>
            <a:r>
              <a:rPr lang="en-US" sz="2300" b="1" i="1" kern="0" dirty="0">
                <a:solidFill>
                  <a:srgbClr val="0F5494"/>
                </a:solidFill>
                <a:latin typeface="Verdana"/>
              </a:rPr>
              <a:t>on agriculture since </a:t>
            </a:r>
            <a:r>
              <a:rPr lang="en-US" sz="2300" b="1" i="1" kern="0" dirty="0">
                <a:solidFill>
                  <a:srgbClr val="024EA2"/>
                </a:solidFill>
                <a:latin typeface="Verdana"/>
              </a:rPr>
              <a:t>MC11</a:t>
            </a:r>
            <a:r>
              <a:rPr lang="en-US" sz="2300" b="1" i="1" kern="0" dirty="0">
                <a:solidFill>
                  <a:srgbClr val="0F5494"/>
                </a:solidFill>
                <a:latin typeface="Verdana"/>
              </a:rPr>
              <a:t> </a:t>
            </a:r>
          </a:p>
          <a:p>
            <a:pPr marL="45720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sz="2300" b="1" i="1" kern="0" dirty="0" smtClean="0">
                <a:solidFill>
                  <a:srgbClr val="0F5494"/>
                </a:solidFill>
                <a:latin typeface="Verdana"/>
              </a:rPr>
              <a:t>Positions </a:t>
            </a:r>
            <a:r>
              <a:rPr lang="en-IE" sz="2300" b="1" i="1" kern="0" dirty="0" smtClean="0">
                <a:solidFill>
                  <a:srgbClr val="0F5494"/>
                </a:solidFill>
                <a:latin typeface="Verdana"/>
              </a:rPr>
              <a:t>of big players – </a:t>
            </a:r>
            <a:r>
              <a:rPr lang="en-IE" sz="2300" b="1" i="1" kern="0" dirty="0" smtClean="0">
                <a:solidFill>
                  <a:srgbClr val="FF0000"/>
                </a:solidFill>
                <a:latin typeface="Verdana"/>
              </a:rPr>
              <a:t>US, India, China</a:t>
            </a:r>
            <a:endParaRPr lang="en-US" sz="2300" b="1" i="1" kern="0" dirty="0" smtClean="0">
              <a:solidFill>
                <a:srgbClr val="FF0000"/>
              </a:solidFill>
              <a:latin typeface="Verdana"/>
            </a:endParaRPr>
          </a:p>
          <a:p>
            <a:pPr marL="45720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sz="2300" b="1" i="1" kern="0" dirty="0" smtClean="0">
                <a:solidFill>
                  <a:srgbClr val="0F5494"/>
                </a:solidFill>
                <a:latin typeface="Verdana"/>
              </a:rPr>
              <a:t>Impact of Covid-19 on </a:t>
            </a:r>
            <a:r>
              <a:rPr lang="en-US" sz="2300" b="1" i="1" kern="0" dirty="0" smtClean="0">
                <a:solidFill>
                  <a:srgbClr val="FF0000"/>
                </a:solidFill>
                <a:latin typeface="Verdana"/>
              </a:rPr>
              <a:t>food security</a:t>
            </a:r>
          </a:p>
          <a:p>
            <a:pPr marL="45720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sz="2300" b="1" i="1" kern="0" dirty="0">
                <a:solidFill>
                  <a:srgbClr val="FF0000"/>
                </a:solidFill>
                <a:latin typeface="Verdana"/>
              </a:rPr>
              <a:t>EU CAP Reform </a:t>
            </a:r>
            <a:r>
              <a:rPr lang="en-US" sz="2300" b="1" i="1" kern="0" dirty="0" smtClean="0">
                <a:solidFill>
                  <a:srgbClr val="0F5494"/>
                </a:solidFill>
                <a:latin typeface="Verdana"/>
              </a:rPr>
              <a:t>and </a:t>
            </a:r>
            <a:r>
              <a:rPr lang="en-US" sz="2300" b="1" i="1" kern="0" dirty="0">
                <a:solidFill>
                  <a:srgbClr val="0F5494"/>
                </a:solidFill>
                <a:latin typeface="Verdana"/>
              </a:rPr>
              <a:t>e</a:t>
            </a:r>
            <a:r>
              <a:rPr lang="en-US" sz="2300" b="1" i="1" kern="0" dirty="0" smtClean="0">
                <a:solidFill>
                  <a:srgbClr val="0F5494"/>
                </a:solidFill>
                <a:latin typeface="Verdana"/>
              </a:rPr>
              <a:t>nvironmental </a:t>
            </a:r>
            <a:r>
              <a:rPr lang="en-US" sz="2300" b="1" i="1" kern="0" dirty="0">
                <a:solidFill>
                  <a:srgbClr val="0F5494"/>
                </a:solidFill>
                <a:latin typeface="Verdana"/>
              </a:rPr>
              <a:t>sustainability</a:t>
            </a:r>
            <a:endParaRPr lang="en-US" sz="2300" b="1" i="1" kern="0" dirty="0" smtClean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 smtClean="0"/>
              <a:t>Civil Dialogue Group 22 October 2021–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MC12 and Agriculture</a:t>
            </a:r>
          </a:p>
        </p:txBody>
      </p:sp>
    </p:spTree>
    <p:extLst>
      <p:ext uri="{BB962C8B-B14F-4D97-AF65-F5344CB8AC3E}">
        <p14:creationId xmlns:p14="http://schemas.microsoft.com/office/powerpoint/2010/main" val="15235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499616"/>
            <a:ext cx="10881674" cy="5157216"/>
          </a:xfrm>
        </p:spPr>
        <p:txBody>
          <a:bodyPr/>
          <a:lstStyle/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EU 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transparency 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proposal- </a:t>
            </a:r>
            <a:r>
              <a:rPr lang="en-US" sz="2000" b="1" i="1" kern="0" dirty="0">
                <a:solidFill>
                  <a:srgbClr val="FF0000"/>
                </a:solidFill>
                <a:latin typeface="Verdana"/>
              </a:rPr>
              <a:t>c</a:t>
            </a:r>
            <a:r>
              <a:rPr lang="en-US" sz="2000" b="1" i="1" kern="0" dirty="0" smtClean="0">
                <a:solidFill>
                  <a:srgbClr val="FF0000"/>
                </a:solidFill>
                <a:latin typeface="Verdana"/>
              </a:rPr>
              <a:t>o-sponsored </a:t>
            </a:r>
            <a:r>
              <a:rPr lang="en-US" sz="2000" b="1" i="1" kern="0" dirty="0" smtClean="0">
                <a:solidFill>
                  <a:srgbClr val="FF0000"/>
                </a:solidFill>
                <a:latin typeface="Verdana"/>
              </a:rPr>
              <a:t>by US, Japan and Canada  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/>
            </a:r>
            <a:br>
              <a:rPr lang="en-US" b="1" i="1" kern="0" dirty="0" smtClean="0">
                <a:solidFill>
                  <a:srgbClr val="0F5494"/>
                </a:solidFill>
                <a:latin typeface="Verdana"/>
              </a:rPr>
            </a:br>
            <a:endParaRPr lang="en-US" b="1" i="1" kern="0" dirty="0" smtClean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Transparency – 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a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 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benefit to all 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b="1" i="1" kern="0" dirty="0">
                <a:solidFill>
                  <a:srgbClr val="0F5494"/>
                </a:solidFill>
                <a:latin typeface="Verdana"/>
              </a:rPr>
              <a:t>C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ontribution to 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food security </a:t>
            </a:r>
            <a:endParaRPr lang="en-GB" dirty="0">
              <a:solidFill>
                <a:srgbClr val="FF0000"/>
              </a:solidFill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b="1" i="1" kern="0" dirty="0" smtClean="0">
                <a:solidFill>
                  <a:srgbClr val="FF0000"/>
                </a:solidFill>
                <a:latin typeface="Verdana"/>
              </a:rPr>
              <a:t>Streamlining </a:t>
            </a:r>
            <a:r>
              <a:rPr lang="en-GB" b="1" i="1" kern="0" dirty="0" smtClean="0">
                <a:solidFill>
                  <a:srgbClr val="FF0000"/>
                </a:solidFill>
                <a:latin typeface="Verdana"/>
              </a:rPr>
              <a:t>and strengthening </a:t>
            </a:r>
            <a:r>
              <a:rPr lang="en-GB" b="1" i="1" kern="0" dirty="0" smtClean="0">
                <a:solidFill>
                  <a:srgbClr val="0F5494"/>
                </a:solidFill>
                <a:latin typeface="Verdana"/>
              </a:rPr>
              <a:t>obligations 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b="1" i="1" kern="0" dirty="0">
                <a:solidFill>
                  <a:srgbClr val="0F5494"/>
                </a:solidFill>
                <a:latin typeface="Verdana"/>
              </a:rPr>
              <a:t>Possible </a:t>
            </a:r>
            <a:r>
              <a:rPr lang="en-GB" b="1" i="1" kern="0" dirty="0">
                <a:solidFill>
                  <a:srgbClr val="FF0000"/>
                </a:solidFill>
                <a:latin typeface="Verdana"/>
              </a:rPr>
              <a:t>deliverable</a:t>
            </a:r>
            <a:r>
              <a:rPr lang="en-GB" b="1" i="1" kern="0" dirty="0">
                <a:solidFill>
                  <a:srgbClr val="0F5494"/>
                </a:solidFill>
                <a:latin typeface="Verdana"/>
              </a:rPr>
              <a:t> for MC12 </a:t>
            </a:r>
            <a:endParaRPr lang="en-GB" b="1" i="1" kern="0" dirty="0" smtClean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b="1" i="1" kern="0" dirty="0" smtClean="0">
                <a:solidFill>
                  <a:srgbClr val="FF0000"/>
                </a:solidFill>
                <a:latin typeface="Verdana"/>
              </a:rPr>
              <a:t>Support</a:t>
            </a:r>
            <a:r>
              <a:rPr lang="en-GB" b="1" i="1" kern="0" dirty="0" smtClean="0">
                <a:solidFill>
                  <a:srgbClr val="0F5494"/>
                </a:solidFill>
                <a:latin typeface="Verdana"/>
              </a:rPr>
              <a:t> and opposition 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endParaRPr lang="en-GB" b="1" i="1" kern="0" dirty="0" smtClean="0">
              <a:solidFill>
                <a:srgbClr val="0F5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GB" b="1" i="1" kern="0" dirty="0" smtClean="0">
              <a:solidFill>
                <a:srgbClr val="0F5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IE" b="1" i="1" kern="0" dirty="0" smtClean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 smtClean="0"/>
              <a:t>Civil Dialogue Group 22 October 2021–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MC12 and Agriculture</a:t>
            </a:r>
          </a:p>
        </p:txBody>
      </p:sp>
    </p:spTree>
    <p:extLst>
      <p:ext uri="{BB962C8B-B14F-4D97-AF65-F5344CB8AC3E}">
        <p14:creationId xmlns:p14="http://schemas.microsoft.com/office/powerpoint/2010/main" val="176491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499616"/>
            <a:ext cx="10881674" cy="4887932"/>
          </a:xfrm>
        </p:spPr>
        <p:txBody>
          <a:bodyPr/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 smtClean="0">
              <a:solidFill>
                <a:srgbClr val="FF0000"/>
              </a:solidFill>
              <a:latin typeface="Verdan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Domestic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s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upport</a:t>
            </a: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Work </a:t>
            </a:r>
            <a:r>
              <a:rPr lang="en-US" b="1" i="1" kern="0" dirty="0" err="1" smtClean="0">
                <a:solidFill>
                  <a:srgbClr val="FF0000"/>
                </a:solidFill>
                <a:latin typeface="Verdana"/>
              </a:rPr>
              <a:t>programme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 on 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reductions in focus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Different ambitions </a:t>
            </a:r>
            <a:r>
              <a:rPr lang="en-IE" b="1" i="1" kern="0" dirty="0" smtClean="0">
                <a:solidFill>
                  <a:srgbClr val="004494"/>
                </a:solidFill>
                <a:latin typeface="Verdana"/>
              </a:rPr>
              <a:t>among the membership 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EU 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interests</a:t>
            </a:r>
            <a:endParaRPr lang="en-US" b="1" i="1" kern="0" dirty="0" smtClean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Transparency issues 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- </a:t>
            </a:r>
            <a:r>
              <a:rPr lang="en-IE" b="1" i="1" kern="0" dirty="0">
                <a:solidFill>
                  <a:srgbClr val="0F5494"/>
                </a:solidFill>
                <a:latin typeface="Verdana"/>
              </a:rPr>
              <a:t>m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issing members 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notifications</a:t>
            </a:r>
            <a:endParaRPr lang="en-IE" b="1" i="1" kern="0" dirty="0" smtClean="0">
              <a:solidFill>
                <a:srgbClr val="0F5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0F5494"/>
              </a:solidFill>
              <a:latin typeface="Verdan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Public stockholding </a:t>
            </a: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AutoNum type="arabicPeriod"/>
            </a:pPr>
            <a:r>
              <a:rPr lang="en-IE" b="1" i="1" kern="0" dirty="0">
                <a:solidFill>
                  <a:srgbClr val="0F5494"/>
                </a:solidFill>
                <a:latin typeface="Verdana"/>
              </a:rPr>
              <a:t>M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arket price support/food security  </a:t>
            </a: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AutoNum type="arabicPeriod"/>
            </a:pPr>
            <a:r>
              <a:rPr lang="en-IE" b="1" i="1" kern="0" dirty="0" smtClean="0">
                <a:solidFill>
                  <a:srgbClr val="004494"/>
                </a:solidFill>
                <a:latin typeface="Verdana"/>
              </a:rPr>
              <a:t>Bali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 peace clause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AutoNum type="arabicPeriod"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India</a:t>
            </a:r>
            <a:r>
              <a:rPr lang="en-IE" b="1" i="1" kern="0" dirty="0" smtClean="0">
                <a:solidFill>
                  <a:srgbClr val="004494"/>
                </a:solidFill>
                <a:latin typeface="Verdana"/>
              </a:rPr>
              <a:t>’s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IE" b="1" i="1" kern="0" dirty="0" smtClean="0">
                <a:solidFill>
                  <a:srgbClr val="024B9C"/>
                </a:solidFill>
                <a:latin typeface="Verdana"/>
              </a:rPr>
              <a:t>position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IE" b="1" i="1" kern="0" dirty="0" smtClean="0">
                <a:solidFill>
                  <a:srgbClr val="024B9C"/>
                </a:solidFill>
                <a:latin typeface="Verdana"/>
              </a:rPr>
              <a:t> </a:t>
            </a:r>
          </a:p>
          <a:p>
            <a:endParaRPr lang="en-GB" dirty="0">
              <a:solidFill>
                <a:srgbClr val="1F0C5C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 smtClean="0"/>
              <a:t>Civil Dialogue Group 22 October 2021–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MC12 and Agriculture</a:t>
            </a:r>
          </a:p>
        </p:txBody>
      </p:sp>
    </p:spTree>
    <p:extLst>
      <p:ext uri="{BB962C8B-B14F-4D97-AF65-F5344CB8AC3E}">
        <p14:creationId xmlns:p14="http://schemas.microsoft.com/office/powerpoint/2010/main" val="4996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499616"/>
            <a:ext cx="10881674" cy="4927688"/>
          </a:xfrm>
        </p:spPr>
        <p:txBody>
          <a:bodyPr/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 smtClean="0">
              <a:solidFill>
                <a:srgbClr val="FF0000"/>
              </a:solidFill>
              <a:latin typeface="Verdan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Export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r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estrictions</a:t>
            </a: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World Food Program exemption </a:t>
            </a:r>
            <a:r>
              <a:rPr lang="en-US" b="1" i="1" kern="0" dirty="0" smtClean="0">
                <a:solidFill>
                  <a:srgbClr val="004494"/>
                </a:solidFill>
                <a:latin typeface="Verdana"/>
              </a:rPr>
              <a:t>and 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food security</a:t>
            </a:r>
            <a:endParaRPr lang="en-US" b="1" i="1" kern="0" dirty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Transparency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and clarification </a:t>
            </a:r>
            <a:r>
              <a:rPr lang="en-US" b="1" i="1" kern="0" dirty="0" smtClean="0">
                <a:solidFill>
                  <a:srgbClr val="004494"/>
                </a:solidFill>
                <a:latin typeface="Verdana"/>
              </a:rPr>
              <a:t>of notification requirements </a:t>
            </a:r>
            <a:endParaRPr lang="en-US" b="1" i="1" kern="0" dirty="0">
              <a:solidFill>
                <a:srgbClr val="004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IE" b="1" i="1" kern="0" dirty="0">
              <a:solidFill>
                <a:srgbClr val="0F5494"/>
              </a:solidFill>
              <a:latin typeface="Verdana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Export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c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ompetition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 smtClean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Nairobi</a:t>
            </a:r>
            <a:r>
              <a:rPr lang="en-US" b="1" i="1" kern="0" dirty="0">
                <a:solidFill>
                  <a:srgbClr val="0F5494"/>
                </a:solidFill>
                <a:latin typeface="Verdana"/>
              </a:rPr>
              <a:t>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and its implementation</a:t>
            </a:r>
            <a:r>
              <a:rPr lang="en-US" b="1" i="1" kern="0" dirty="0">
                <a:solidFill>
                  <a:srgbClr val="0F5494"/>
                </a:solidFill>
                <a:latin typeface="Verdana"/>
              </a:rPr>
              <a:t> </a:t>
            </a:r>
            <a:endParaRPr lang="en-US" b="1" i="1" kern="0" dirty="0" smtClean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EU co-sponsored transparency proposal 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– </a:t>
            </a:r>
            <a:r>
              <a:rPr lang="en-IE" b="1" i="1" kern="0" dirty="0" smtClean="0">
                <a:solidFill>
                  <a:srgbClr val="004494"/>
                </a:solidFill>
                <a:latin typeface="Verdana"/>
              </a:rPr>
              <a:t>streamlining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 and simplifying </a:t>
            </a:r>
            <a:endParaRPr lang="en-US" b="1" i="1" kern="0" dirty="0" smtClean="0">
              <a:solidFill>
                <a:srgbClr val="0F5494"/>
              </a:solidFill>
              <a:latin typeface="Verdana"/>
            </a:endParaRPr>
          </a:p>
          <a:p>
            <a:pPr marL="914400" lvl="2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0F5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 smtClean="0"/>
              <a:t>Civil Dialogue Group 22 October 2021–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MC12 and Agriculture</a:t>
            </a:r>
          </a:p>
        </p:txBody>
      </p:sp>
    </p:spTree>
    <p:extLst>
      <p:ext uri="{BB962C8B-B14F-4D97-AF65-F5344CB8AC3E}">
        <p14:creationId xmlns:p14="http://schemas.microsoft.com/office/powerpoint/2010/main" val="19494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499616"/>
            <a:ext cx="10881674" cy="5157216"/>
          </a:xfrm>
        </p:spPr>
        <p:txBody>
          <a:bodyPr/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 smtClean="0">
              <a:solidFill>
                <a:srgbClr val="FF0000"/>
              </a:solidFill>
              <a:latin typeface="Verdana"/>
            </a:endParaRP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Market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Access</a:t>
            </a: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0F5494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AutoNum type="arabicPeriod"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N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egotiating Market Access </a:t>
            </a:r>
            <a:r>
              <a:rPr lang="en-US" b="1" i="1" kern="0" dirty="0" smtClean="0">
                <a:solidFill>
                  <a:srgbClr val="004494"/>
                </a:solidFill>
                <a:latin typeface="Verdana"/>
              </a:rPr>
              <a:t>in the WTO </a:t>
            </a:r>
            <a:endParaRPr lang="en-US" b="1" i="1" kern="0" dirty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AutoNum type="arabicPeriod"/>
            </a:pPr>
            <a:r>
              <a:rPr lang="en-IE" b="1" i="1" kern="0" dirty="0" smtClean="0">
                <a:solidFill>
                  <a:srgbClr val="004494"/>
                </a:solidFill>
                <a:latin typeface="Verdana"/>
              </a:rPr>
              <a:t>EU co-sponsored </a:t>
            </a:r>
            <a:r>
              <a:rPr lang="en-IE" b="1" i="1" kern="0" dirty="0">
                <a:solidFill>
                  <a:srgbClr val="FF0000"/>
                </a:solidFill>
                <a:latin typeface="Verdana"/>
              </a:rPr>
              <a:t>t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ransparency in applied tariffs proposal</a:t>
            </a:r>
            <a:r>
              <a:rPr lang="hr-HR" b="1" i="1" kern="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- improving predictability for traders</a:t>
            </a:r>
            <a:endParaRPr lang="hr-HR" b="1" i="1" kern="0" dirty="0" smtClean="0">
              <a:solidFill>
                <a:srgbClr val="0F5494"/>
              </a:solidFill>
              <a:latin typeface="Verdana"/>
            </a:endParaRPr>
          </a:p>
          <a:p>
            <a:pPr marL="457200" lvl="1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Review of Bali decision on Tariff Rate Quotas management </a:t>
            </a: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IE" b="1" i="1" kern="0" dirty="0" smtClean="0">
              <a:solidFill>
                <a:srgbClr val="FF0000"/>
              </a:solidFill>
              <a:latin typeface="Verdana"/>
            </a:endParaRP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US" b="1" i="1" kern="0" dirty="0" err="1" smtClean="0">
                <a:solidFill>
                  <a:srgbClr val="FF0000"/>
                </a:solidFill>
                <a:latin typeface="Verdana"/>
              </a:rPr>
              <a:t>Underfill</a:t>
            </a:r>
            <a:r>
              <a:rPr lang="en-US" b="1" i="1" kern="0" dirty="0" smtClean="0">
                <a:solidFill>
                  <a:srgbClr val="FF0000"/>
                </a:solidFill>
                <a:latin typeface="Verdana"/>
              </a:rPr>
              <a:t> </a:t>
            </a: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mechanism </a:t>
            </a:r>
            <a:r>
              <a:rPr lang="en-US" b="1" i="1" kern="0" dirty="0" smtClean="0">
                <a:solidFill>
                  <a:srgbClr val="0F5494"/>
                </a:solidFill>
                <a:latin typeface="Verdana"/>
              </a:rPr>
              <a:t>– improving utilization of TRQs</a:t>
            </a:r>
          </a:p>
          <a:p>
            <a:pPr marL="914400" lvl="1" indent="-45720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IE" b="1" i="1" kern="0" dirty="0" smtClean="0">
                <a:solidFill>
                  <a:srgbClr val="FF0000"/>
                </a:solidFill>
                <a:latin typeface="Verdana"/>
              </a:rPr>
              <a:t>Improving coverage </a:t>
            </a:r>
            <a:r>
              <a:rPr lang="en-IE" b="1" i="1" kern="0" dirty="0" smtClean="0">
                <a:solidFill>
                  <a:srgbClr val="0F5494"/>
                </a:solidFill>
                <a:latin typeface="Verdana"/>
              </a:rPr>
              <a:t>of the mechanism – US and developing countries</a:t>
            </a:r>
            <a:endParaRPr lang="en-US" b="1" i="1" kern="0" dirty="0" smtClean="0">
              <a:solidFill>
                <a:srgbClr val="0F5494"/>
              </a:solidFill>
              <a:latin typeface="Verdan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 smtClean="0"/>
              <a:t>Civil Dialogue Group 22 October 2021–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MC12 and Agriculture</a:t>
            </a:r>
          </a:p>
        </p:txBody>
      </p:sp>
    </p:spTree>
    <p:extLst>
      <p:ext uri="{BB962C8B-B14F-4D97-AF65-F5344CB8AC3E}">
        <p14:creationId xmlns:p14="http://schemas.microsoft.com/office/powerpoint/2010/main" val="12693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err="1" smtClean="0"/>
              <a:t>Thank</a:t>
            </a:r>
            <a:r>
              <a:rPr lang="fr-BE" dirty="0" smtClean="0"/>
              <a:t> </a:t>
            </a:r>
            <a:r>
              <a:rPr lang="fr-BE" dirty="0" err="1" smtClean="0"/>
              <a:t>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 smtClean="0"/>
              <a:t>Agri-A2@ec.europa.eu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11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1713</TotalTime>
  <Words>266</Words>
  <Application>Microsoft Office PowerPoint</Application>
  <PresentationFormat>Widescreen</PresentationFormat>
  <Paragraphs>67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Office Theme</vt:lpstr>
      <vt:lpstr>Civil Dialogue Group   Agriculture and MC-12</vt:lpstr>
      <vt:lpstr>Civil Dialogue Group 22 October 2021–  MC12 and Agriculture</vt:lpstr>
      <vt:lpstr>Civil Dialogue Group 22 October 2021–  MC12 and Agriculture</vt:lpstr>
      <vt:lpstr>Civil Dialogue Group 22 October 2021–  MC12 and Agriculture</vt:lpstr>
      <vt:lpstr>Civil Dialogue Group 22 October 2021–  MC12 and Agriculture</vt:lpstr>
      <vt:lpstr>Civil Dialogue Group 22 October 2021–  MC12 and Agriculture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MUNCH Jens-Aksel (AGRI)</dc:creator>
  <cp:lastModifiedBy>GALINSKA Agata (AGRI)</cp:lastModifiedBy>
  <cp:revision>146</cp:revision>
  <cp:lastPrinted>2021-06-30T18:28:39Z</cp:lastPrinted>
  <dcterms:created xsi:type="dcterms:W3CDTF">2021-06-21T13:22:07Z</dcterms:created>
  <dcterms:modified xsi:type="dcterms:W3CDTF">2021-10-21T12:26:03Z</dcterms:modified>
</cp:coreProperties>
</file>