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8" r:id="rId5"/>
    <p:sldId id="325" r:id="rId6"/>
    <p:sldId id="326" r:id="rId7"/>
    <p:sldId id="327" r:id="rId8"/>
    <p:sldId id="328" r:id="rId9"/>
    <p:sldId id="32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9" autoAdjust="0"/>
    <p:restoredTop sz="96346" autoAdjust="0"/>
  </p:normalViewPr>
  <p:slideViewPr>
    <p:cSldViewPr snapToGrid="0">
      <p:cViewPr varScale="1">
        <p:scale>
          <a:sx n="102" d="100"/>
          <a:sy n="102" d="100"/>
        </p:scale>
        <p:origin x="144" y="222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net1.cec.eu.int\AGRI\a\1\08%20Brexit%20restricted\01%20A1%20output%20-%20Notes%20Briefings%20EP%20Letters\01%20Notes\2021\Trade%20flows%20analysis\UK%20graph%20for%206%20months%20rev3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net1.cec.eu.int\AGRI\a\1\08%20Brexit%20restricted\01%20A1%20output%20-%20Notes%20Briefings%20EP%20Letters\01%20Notes\2021\Trade%20flows%20analysis\UK%20graph%20for%206%20months%20rev3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\\net1.cec.eu.int\AGRI\a\1\08%20Brexit%20restricted\01%20A1%20output%20-%20Notes%20Briefings%20EP%20Letters\01%20Notes\2021\Trade%20flows%20analysis\UK%20graph%20for%206%20months%20rev3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\\net1.cec.eu.int\AGRI\a\1\08%20Brexit%20restricted\01%20A1%20output%20-%20Notes%20Briefings%20EP%20Letters\01%20Notes\2021\Trade%20flows%20analysis\UK%20graph%20for%206%20months%20rev3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\\net1.cec.eu.int\AGRI\a\1\08%20Brexit%20restricted\01%20A1%20output%20-%20Notes%20Briefings%20EP%20Letters\01%20Notes\2021\Trade%20flows%20analysis\UK%20graph%20for%206%20months%20rev3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\\net1.cec.eu.int\AGRI\a\1\08%20Brexit%20restricted\01%20A1%20output%20-%20Notes%20Briefings%20EP%20Letters\01%20Notes\2021\Trade%20flows%20analysis\UK%20graph%20for%206%20months%20rev3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\\net1.cec.eu.int\AGRI\a\1\08%20Brexit%20restricted\01%20A1%20output%20-%20Notes%20Briefings%20EP%20Letters\01%20Notes\2021\Trade%20flows%20analysis\UK%20graph%20for%206%20months%20rev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baseline="0" dirty="0" smtClean="0">
                <a:solidFill>
                  <a:sysClr val="windowText" lastClr="000000"/>
                </a:solidFill>
              </a:rPr>
              <a:t>January- June </a:t>
            </a:r>
            <a:r>
              <a:rPr lang="en-US" sz="1600" b="1" baseline="0" dirty="0">
                <a:solidFill>
                  <a:sysClr val="windowText" lastClr="000000"/>
                </a:solidFill>
              </a:rPr>
              <a:t>2021/ 4 year average 2017-2020 </a:t>
            </a:r>
          </a:p>
          <a:p>
            <a:pPr>
              <a:defRPr/>
            </a:pPr>
            <a:r>
              <a:rPr lang="en-US" sz="1600" b="1" baseline="0" dirty="0">
                <a:solidFill>
                  <a:sysClr val="windowText" lastClr="000000"/>
                </a:solidFill>
              </a:rPr>
              <a:t>(in million EUR)</a:t>
            </a:r>
            <a:endParaRPr lang="en-US" sz="1600" b="1" dirty="0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570487895160442"/>
          <c:y val="0.21412157065381349"/>
          <c:w val="0.86353549707827415"/>
          <c:h val="0.64465743940280862"/>
        </c:manualLayout>
      </c:layout>
      <c:lineChart>
        <c:grouping val="standard"/>
        <c:varyColors val="0"/>
        <c:ser>
          <c:idx val="0"/>
          <c:order val="0"/>
          <c:tx>
            <c:strRef>
              <c:f>'linear graphs'!$C$15</c:f>
              <c:strCache>
                <c:ptCount val="1"/>
                <c:pt idx="0">
                  <c:v>4y AVG exports</c:v>
                </c:pt>
              </c:strCache>
            </c:strRef>
          </c:tx>
          <c:spPr>
            <a:ln w="28575" cap="rnd">
              <a:solidFill>
                <a:schemeClr val="accent5">
                  <a:lumMod val="75000"/>
                </a:schemeClr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5">
                  <a:lumMod val="50000"/>
                </a:schemeClr>
              </a:solidFill>
              <a:ln w="9525">
                <a:solidFill>
                  <a:srgbClr val="002060"/>
                </a:solidFill>
              </a:ln>
              <a:effectLst/>
            </c:spPr>
          </c:marker>
          <c:cat>
            <c:strRef>
              <c:f>'linear graphs'!$B$16:$B$21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'linear graphs'!$C$16:$C$21</c:f>
              <c:numCache>
                <c:formatCode>#,##0</c:formatCode>
                <c:ptCount val="6"/>
                <c:pt idx="0">
                  <c:v>3249.4388847499999</c:v>
                </c:pt>
                <c:pt idx="1">
                  <c:v>3241.5149855</c:v>
                </c:pt>
                <c:pt idx="2">
                  <c:v>3669.45793125</c:v>
                </c:pt>
                <c:pt idx="3">
                  <c:v>3220.5127312500003</c:v>
                </c:pt>
                <c:pt idx="4">
                  <c:v>3384.4561205</c:v>
                </c:pt>
                <c:pt idx="5">
                  <c:v>3346.6232307499999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094-4324-ACEE-2ED5E8A52701}"/>
            </c:ext>
          </c:extLst>
        </c:ser>
        <c:ser>
          <c:idx val="1"/>
          <c:order val="1"/>
          <c:tx>
            <c:strRef>
              <c:f>'linear graphs'!$D$15</c:f>
              <c:strCache>
                <c:ptCount val="1"/>
                <c:pt idx="0">
                  <c:v>2021 exports</c:v>
                </c:pt>
              </c:strCache>
            </c:strRef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00B0F0"/>
              </a:solidFill>
              <a:ln w="25400">
                <a:solidFill>
                  <a:srgbClr val="00B0F0"/>
                </a:solidFill>
              </a:ln>
              <a:effectLst/>
            </c:spPr>
          </c:marker>
          <c:cat>
            <c:strRef>
              <c:f>'linear graphs'!$B$16:$B$21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'linear graphs'!$D$16:$D$21</c:f>
              <c:numCache>
                <c:formatCode>#,##0</c:formatCode>
                <c:ptCount val="6"/>
                <c:pt idx="0">
                  <c:v>2476.9142400000001</c:v>
                </c:pt>
                <c:pt idx="1">
                  <c:v>2895.2167289999998</c:v>
                </c:pt>
                <c:pt idx="2">
                  <c:v>3692.4683009999999</c:v>
                </c:pt>
                <c:pt idx="3">
                  <c:v>3435.5266790000001</c:v>
                </c:pt>
                <c:pt idx="4">
                  <c:v>3348.7256809999999</c:v>
                </c:pt>
                <c:pt idx="5">
                  <c:v>3649.767296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094-4324-ACEE-2ED5E8A52701}"/>
            </c:ext>
          </c:extLst>
        </c:ser>
        <c:ser>
          <c:idx val="2"/>
          <c:order val="2"/>
          <c:tx>
            <c:strRef>
              <c:f>'linear graphs'!$E$15</c:f>
              <c:strCache>
                <c:ptCount val="1"/>
                <c:pt idx="0">
                  <c:v>4y AVG imports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C00000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'linear graphs'!$B$16:$B$21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'linear graphs'!$E$16:$E$21</c:f>
              <c:numCache>
                <c:formatCode>#,##0</c:formatCode>
                <c:ptCount val="6"/>
                <c:pt idx="0">
                  <c:v>1254.5044037500002</c:v>
                </c:pt>
                <c:pt idx="1">
                  <c:v>1260.1247649999998</c:v>
                </c:pt>
                <c:pt idx="2">
                  <c:v>1443.4356192499999</c:v>
                </c:pt>
                <c:pt idx="3">
                  <c:v>1230.9953929999999</c:v>
                </c:pt>
                <c:pt idx="4">
                  <c:v>1276.3657847500001</c:v>
                </c:pt>
                <c:pt idx="5">
                  <c:v>1290.9656869999999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094-4324-ACEE-2ED5E8A52701}"/>
            </c:ext>
          </c:extLst>
        </c:ser>
        <c:ser>
          <c:idx val="3"/>
          <c:order val="3"/>
          <c:tx>
            <c:strRef>
              <c:f>'linear graphs'!$F$15</c:f>
              <c:strCache>
                <c:ptCount val="1"/>
                <c:pt idx="0">
                  <c:v>2021 imports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'linear graphs'!$B$16:$B$21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'linear graphs'!$F$16:$F$21</c:f>
              <c:numCache>
                <c:formatCode>#,##0</c:formatCode>
                <c:ptCount val="6"/>
                <c:pt idx="0">
                  <c:v>433.18980699999997</c:v>
                </c:pt>
                <c:pt idx="1">
                  <c:v>738.29388800000004</c:v>
                </c:pt>
                <c:pt idx="2">
                  <c:v>1065.0943559999998</c:v>
                </c:pt>
                <c:pt idx="3">
                  <c:v>934.51647500000001</c:v>
                </c:pt>
                <c:pt idx="4">
                  <c:v>965.53621799999996</c:v>
                </c:pt>
                <c:pt idx="5">
                  <c:v>972.47123099999999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094-4324-ACEE-2ED5E8A527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0190504"/>
        <c:axId val="530191816"/>
      </c:lineChart>
      <c:catAx>
        <c:axId val="530190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191816"/>
        <c:crosses val="autoZero"/>
        <c:auto val="1"/>
        <c:lblAlgn val="ctr"/>
        <c:lblOffset val="100"/>
        <c:noMultiLvlLbl val="0"/>
      </c:catAx>
      <c:valAx>
        <c:axId val="530191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190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12700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300" b="1" dirty="0" smtClean="0">
                <a:solidFill>
                  <a:sysClr val="windowText" lastClr="000000"/>
                </a:solidFill>
              </a:rPr>
              <a:t>% </a:t>
            </a:r>
            <a:r>
              <a:rPr lang="en-US" sz="1300" b="1" dirty="0">
                <a:solidFill>
                  <a:sysClr val="windowText" lastClr="000000"/>
                </a:solidFill>
              </a:rPr>
              <a:t>compared to 4 year average of</a:t>
            </a:r>
            <a:r>
              <a:rPr lang="en-US" sz="1300" b="1" baseline="0" dirty="0">
                <a:solidFill>
                  <a:sysClr val="windowText" lastClr="000000"/>
                </a:solidFill>
              </a:rPr>
              <a:t> January-June </a:t>
            </a:r>
            <a:endParaRPr lang="en-US" sz="1300" b="1" dirty="0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7231236424535963"/>
          <c:y val="0.15129089574350363"/>
          <c:w val="0.56133802034176727"/>
          <c:h val="0.74925203024666731"/>
        </c:manualLayout>
      </c:layout>
      <c:barChart>
        <c:barDir val="bar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5-4357-8405-5A8BA1C8A48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5-4357-8405-5A8BA1C8A48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FF5-4357-8405-5A8BA1C8A48C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FF5-4357-8405-5A8BA1C8A48C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FF5-4357-8405-5A8BA1C8A48C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FF5-4357-8405-5A8BA1C8A48C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FF5-4357-8405-5A8BA1C8A48C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FF5-4357-8405-5A8BA1C8A48C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6FF5-4357-8405-5A8BA1C8A48C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6FF5-4357-8405-5A8BA1C8A48C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6FF5-4357-8405-5A8BA1C8A48C}"/>
              </c:ext>
            </c:extLst>
          </c:dPt>
          <c:dLbls>
            <c:delete val="1"/>
          </c:dLbls>
          <c:cat>
            <c:strRef>
              <c:f>'products (2)'!$L$4:$L$14</c:f>
              <c:strCache>
                <c:ptCount val="11"/>
                <c:pt idx="0">
                  <c:v>Total Agri-Food</c:v>
                </c:pt>
                <c:pt idx="1">
                  <c:v>Vegetables</c:v>
                </c:pt>
                <c:pt idx="2">
                  <c:v>Meat preparations</c:v>
                </c:pt>
                <c:pt idx="3">
                  <c:v>Pasta and pastry</c:v>
                </c:pt>
                <c:pt idx="4">
                  <c:v>Wine</c:v>
                </c:pt>
                <c:pt idx="5">
                  <c:v>Chocolate and confectionery</c:v>
                </c:pt>
                <c:pt idx="6">
                  <c:v>Preparations of vegetables, fruit</c:v>
                </c:pt>
                <c:pt idx="7">
                  <c:v>Cheese</c:v>
                </c:pt>
                <c:pt idx="8">
                  <c:v>Fruit excl. citrus &amp; tropical</c:v>
                </c:pt>
                <c:pt idx="9">
                  <c:v>Waters and soft drinks</c:v>
                </c:pt>
                <c:pt idx="10">
                  <c:v>Food preparations</c:v>
                </c:pt>
              </c:strCache>
            </c:strRef>
          </c:cat>
          <c:val>
            <c:numRef>
              <c:f>'products (2)'!$M$4:$M$14</c:f>
              <c:numCache>
                <c:formatCode>0%</c:formatCode>
                <c:ptCount val="11"/>
                <c:pt idx="0">
                  <c:v>0.96956952563421384</c:v>
                </c:pt>
                <c:pt idx="1">
                  <c:v>0.98307418663315915</c:v>
                </c:pt>
                <c:pt idx="2">
                  <c:v>0.95148755001313179</c:v>
                </c:pt>
                <c:pt idx="3">
                  <c:v>1.0874527555092681</c:v>
                </c:pt>
                <c:pt idx="4">
                  <c:v>1.1776889927124865</c:v>
                </c:pt>
                <c:pt idx="5">
                  <c:v>1.1038278247513813</c:v>
                </c:pt>
                <c:pt idx="6">
                  <c:v>0.9099153997546332</c:v>
                </c:pt>
                <c:pt idx="7">
                  <c:v>0.97137445992215909</c:v>
                </c:pt>
                <c:pt idx="8">
                  <c:v>0.93892347297842982</c:v>
                </c:pt>
                <c:pt idx="9">
                  <c:v>0.91010755258093379</c:v>
                </c:pt>
                <c:pt idx="10">
                  <c:v>0.95258471407836798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6FF5-4357-8405-5A8BA1C8A48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581850824"/>
        <c:axId val="581851480"/>
      </c:barChart>
      <c:catAx>
        <c:axId val="5818508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851480"/>
        <c:crosses val="autoZero"/>
        <c:auto val="1"/>
        <c:lblAlgn val="ctr"/>
        <c:lblOffset val="100"/>
        <c:noMultiLvlLbl val="0"/>
      </c:catAx>
      <c:valAx>
        <c:axId val="5818514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850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2700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300" b="1" dirty="0" smtClean="0">
                <a:solidFill>
                  <a:sysClr val="windowText" lastClr="000000"/>
                </a:solidFill>
              </a:rPr>
              <a:t>% </a:t>
            </a:r>
            <a:r>
              <a:rPr lang="en-US" sz="1300" b="1" dirty="0">
                <a:solidFill>
                  <a:sysClr val="windowText" lastClr="000000"/>
                </a:solidFill>
              </a:rPr>
              <a:t>compared to 4 year average of</a:t>
            </a:r>
            <a:r>
              <a:rPr lang="en-US" sz="1300" b="1" baseline="0" dirty="0">
                <a:solidFill>
                  <a:sysClr val="windowText" lastClr="000000"/>
                </a:solidFill>
              </a:rPr>
              <a:t> January-June </a:t>
            </a:r>
            <a:endParaRPr lang="en-US" sz="1300" b="1" dirty="0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0E8-4B83-A5AB-059CD2357E7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0E8-4B83-A5AB-059CD2357E7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0E8-4B83-A5AB-059CD2357E7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0E8-4B83-A5AB-059CD2357E74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0E8-4B83-A5AB-059CD2357E74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0E8-4B83-A5AB-059CD2357E74}"/>
              </c:ext>
            </c:extLst>
          </c:dPt>
          <c:dLbls>
            <c:delete val="1"/>
          </c:dLbls>
          <c:cat>
            <c:strRef>
              <c:f>products!$L$4:$L$9</c:f>
              <c:strCache>
                <c:ptCount val="6"/>
                <c:pt idx="0">
                  <c:v>Total Agri-Food</c:v>
                </c:pt>
                <c:pt idx="1">
                  <c:v>Poultry meat</c:v>
                </c:pt>
                <c:pt idx="2">
                  <c:v>Bovine meat</c:v>
                </c:pt>
                <c:pt idx="3">
                  <c:v>Citrus fruit</c:v>
                </c:pt>
                <c:pt idx="4">
                  <c:v>Rice</c:v>
                </c:pt>
                <c:pt idx="5">
                  <c:v>Cut flowers and plants</c:v>
                </c:pt>
              </c:strCache>
            </c:strRef>
          </c:cat>
          <c:val>
            <c:numRef>
              <c:f>products!$M$4:$M$9</c:f>
              <c:numCache>
                <c:formatCode>0%</c:formatCode>
                <c:ptCount val="6"/>
                <c:pt idx="0">
                  <c:v>0.96956952563421384</c:v>
                </c:pt>
                <c:pt idx="1">
                  <c:v>0.90028916904704481</c:v>
                </c:pt>
                <c:pt idx="2">
                  <c:v>0.84552567160908432</c:v>
                </c:pt>
                <c:pt idx="3">
                  <c:v>0.99230653696460847</c:v>
                </c:pt>
                <c:pt idx="4">
                  <c:v>0.90992697145904777</c:v>
                </c:pt>
                <c:pt idx="5">
                  <c:v>1.3415183295288553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0E8-4B83-A5AB-059CD2357E7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581850824"/>
        <c:axId val="581851480"/>
      </c:barChart>
      <c:catAx>
        <c:axId val="5818508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851480"/>
        <c:crosses val="autoZero"/>
        <c:auto val="1"/>
        <c:lblAlgn val="ctr"/>
        <c:lblOffset val="100"/>
        <c:noMultiLvlLbl val="0"/>
      </c:catAx>
      <c:valAx>
        <c:axId val="5818514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850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2700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1" i="0" u="none" strike="noStrike" kern="1200" spc="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300" b="1">
                <a:solidFill>
                  <a:schemeClr val="tx1">
                    <a:lumMod val="50000"/>
                  </a:schemeClr>
                </a:solidFill>
              </a:rPr>
              <a:t>% compared to 4 year average of January-June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spc="0" baseline="0">
              <a:solidFill>
                <a:schemeClr val="tx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D7-4577-906A-3FFE8EA4BDD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DD7-4577-906A-3FFE8EA4BDD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DD7-4577-906A-3FFE8EA4BDD3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DD7-4577-906A-3FFE8EA4BDD3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DD7-4577-906A-3FFE8EA4BDD3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DD7-4577-906A-3FFE8EA4BDD3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DD7-4577-906A-3FFE8EA4BDD3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EDD7-4577-906A-3FFE8EA4BDD3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EDD7-4577-906A-3FFE8EA4BDD3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EDD7-4577-906A-3FFE8EA4BDD3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EDD7-4577-906A-3FFE8EA4BDD3}"/>
              </c:ext>
            </c:extLst>
          </c:dPt>
          <c:cat>
            <c:strRef>
              <c:f>'products (2)'!$L$27:$L$37</c:f>
              <c:strCache>
                <c:ptCount val="11"/>
                <c:pt idx="0">
                  <c:v>Total Agri-Food</c:v>
                </c:pt>
                <c:pt idx="1">
                  <c:v>Spirits and liqueurs</c:v>
                </c:pt>
                <c:pt idx="2">
                  <c:v>Chocolate and confectionery</c:v>
                </c:pt>
                <c:pt idx="3">
                  <c:v>Pasta and pastry</c:v>
                </c:pt>
                <c:pt idx="4">
                  <c:v>Food preparations</c:v>
                </c:pt>
                <c:pt idx="5">
                  <c:v>Pet food</c:v>
                </c:pt>
                <c:pt idx="6">
                  <c:v>Infant food </c:v>
                </c:pt>
                <c:pt idx="7">
                  <c:v>Cheese</c:v>
                </c:pt>
                <c:pt idx="8">
                  <c:v>Bovine meat</c:v>
                </c:pt>
                <c:pt idx="9">
                  <c:v>Vegetables</c:v>
                </c:pt>
                <c:pt idx="10">
                  <c:v>Preparations of vegetables, fruit</c:v>
                </c:pt>
              </c:strCache>
            </c:strRef>
          </c:cat>
          <c:val>
            <c:numRef>
              <c:f>'products (2)'!$M$27:$M$37</c:f>
              <c:numCache>
                <c:formatCode>0%</c:formatCode>
                <c:ptCount val="11"/>
                <c:pt idx="0">
                  <c:v>0.65895317902495409</c:v>
                </c:pt>
                <c:pt idx="1">
                  <c:v>0.89920079878654136</c:v>
                </c:pt>
                <c:pt idx="2">
                  <c:v>0.71812517337183512</c:v>
                </c:pt>
                <c:pt idx="3">
                  <c:v>0.78879097601327963</c:v>
                </c:pt>
                <c:pt idx="4">
                  <c:v>0.81530126834781869</c:v>
                </c:pt>
                <c:pt idx="5">
                  <c:v>0.74257646787976339</c:v>
                </c:pt>
                <c:pt idx="6">
                  <c:v>0.89873406791021293</c:v>
                </c:pt>
                <c:pt idx="7">
                  <c:v>0.7084003625954759</c:v>
                </c:pt>
                <c:pt idx="8">
                  <c:v>0.55853334272211785</c:v>
                </c:pt>
                <c:pt idx="9">
                  <c:v>0.43991197055754477</c:v>
                </c:pt>
                <c:pt idx="10">
                  <c:v>0.58856138874532482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EDD7-4577-906A-3FFE8EA4BD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1295736"/>
        <c:axId val="581296392"/>
      </c:barChart>
      <c:catAx>
        <c:axId val="5812957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rgbClr val="FFFFFF"/>
          </a:solidFill>
          <a:ln w="9525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296392"/>
        <c:crosses val="autoZero"/>
        <c:auto val="1"/>
        <c:lblAlgn val="ctr"/>
        <c:lblOffset val="100"/>
        <c:noMultiLvlLbl val="0"/>
      </c:catAx>
      <c:valAx>
        <c:axId val="581296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295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2700" cap="flat" cmpd="sng" algn="ctr">
      <a:solidFill>
        <a:schemeClr val="tx1"/>
      </a:solidFill>
      <a:round/>
    </a:ln>
    <a:effectLst/>
  </c:spPr>
  <c:txPr>
    <a:bodyPr/>
    <a:lstStyle/>
    <a:p>
      <a:pPr>
        <a:defRPr sz="1300"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300" b="1" i="0" baseline="0" dirty="0" smtClean="0">
                <a:solidFill>
                  <a:sysClr val="windowText" lastClr="000000"/>
                </a:solidFill>
                <a:effectLst/>
              </a:rPr>
              <a:t>% </a:t>
            </a:r>
            <a:r>
              <a:rPr lang="en-US" sz="1300" b="1" i="0" baseline="0" dirty="0">
                <a:solidFill>
                  <a:sysClr val="windowText" lastClr="000000"/>
                </a:solidFill>
                <a:effectLst/>
              </a:rPr>
              <a:t>compared to 4 year average of January-June</a:t>
            </a:r>
            <a:endParaRPr lang="en-US" sz="1300" b="1" dirty="0">
              <a:solidFill>
                <a:sysClr val="windowText" lastClr="000000"/>
              </a:solidFill>
              <a:effectLst/>
            </a:endParaRPr>
          </a:p>
        </c:rich>
      </c:tx>
      <c:layout>
        <c:manualLayout>
          <c:xMode val="edge"/>
          <c:yMode val="edge"/>
          <c:x val="0.16473796318789086"/>
          <c:y val="2.0673489098939738E-2"/>
        </c:manualLayout>
      </c:layout>
      <c:overlay val="0"/>
      <c:spPr>
        <a:noFill/>
        <a:ln w="12700">
          <a:solidFill>
            <a:srgbClr val="FFFFFF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057-44DF-9840-FB95DFF2076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057-44DF-9840-FB95DFF2076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057-44DF-9840-FB95DFF2076C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057-44DF-9840-FB95DFF2076C}"/>
              </c:ext>
            </c:extLst>
          </c:dPt>
          <c:cat>
            <c:strRef>
              <c:f>products!$L$26:$L$29</c:f>
              <c:strCache>
                <c:ptCount val="4"/>
                <c:pt idx="0">
                  <c:v>Total Agri-Food</c:v>
                </c:pt>
                <c:pt idx="1">
                  <c:v>Poultry meat</c:v>
                </c:pt>
                <c:pt idx="2">
                  <c:v>Live animals</c:v>
                </c:pt>
                <c:pt idx="3">
                  <c:v>Sheep and goat meat</c:v>
                </c:pt>
              </c:strCache>
            </c:strRef>
          </c:cat>
          <c:val>
            <c:numRef>
              <c:f>products!$M$26:$M$29</c:f>
              <c:numCache>
                <c:formatCode>0%</c:formatCode>
                <c:ptCount val="4"/>
                <c:pt idx="0">
                  <c:v>0.65895317902495409</c:v>
                </c:pt>
                <c:pt idx="1">
                  <c:v>0.40630052615562584</c:v>
                </c:pt>
                <c:pt idx="2">
                  <c:v>0.81008268547767104</c:v>
                </c:pt>
                <c:pt idx="3">
                  <c:v>0.98893859154800146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057-44DF-9840-FB95DFF20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1295736"/>
        <c:axId val="581296392"/>
      </c:barChart>
      <c:catAx>
        <c:axId val="5812957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296392"/>
        <c:crosses val="autoZero"/>
        <c:auto val="1"/>
        <c:lblAlgn val="ctr"/>
        <c:lblOffset val="100"/>
        <c:noMultiLvlLbl val="0"/>
      </c:catAx>
      <c:valAx>
        <c:axId val="581296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295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12700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 smtClean="0">
                <a:solidFill>
                  <a:sysClr val="windowText" lastClr="000000"/>
                </a:solidFill>
              </a:rPr>
              <a:t>% </a:t>
            </a:r>
            <a:r>
              <a:rPr lang="en-US" sz="1600" b="1" dirty="0">
                <a:solidFill>
                  <a:sysClr val="windowText" lastClr="000000"/>
                </a:solidFill>
              </a:rPr>
              <a:t>compared to 4 year average of</a:t>
            </a:r>
            <a:r>
              <a:rPr lang="en-US" sz="1600" b="1" baseline="0" dirty="0">
                <a:solidFill>
                  <a:sysClr val="windowText" lastClr="000000"/>
                </a:solidFill>
              </a:rPr>
              <a:t> January-June </a:t>
            </a:r>
            <a:endParaRPr lang="en-US" sz="1600" b="1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20054445764885687"/>
          <c:y val="6.304176516942474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29D-4ACE-B555-CED142E4EDD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29D-4ACE-B555-CED142E4EDD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29D-4ACE-B555-CED142E4EDD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29D-4ACE-B555-CED142E4EDD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29D-4ACE-B555-CED142E4EDD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29D-4ACE-B555-CED142E4EDD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329D-4ACE-B555-CED142E4EDD7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329D-4ACE-B555-CED142E4EDD7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329D-4ACE-B555-CED142E4EDD7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329D-4ACE-B555-CED142E4EDD7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329D-4ACE-B555-CED142E4EDD7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329D-4ACE-B555-CED142E4EDD7}"/>
              </c:ext>
            </c:extLst>
          </c:dPt>
          <c:dLbls>
            <c:delete val="1"/>
          </c:dLbls>
          <c:cat>
            <c:strRef>
              <c:f>'6 months'!$L$4:$L$15</c:f>
              <c:strCache>
                <c:ptCount val="12"/>
                <c:pt idx="0">
                  <c:v>Total Agri-Food</c:v>
                </c:pt>
                <c:pt idx="1">
                  <c:v>Sweden</c:v>
                </c:pt>
                <c:pt idx="2">
                  <c:v>Spain</c:v>
                </c:pt>
                <c:pt idx="3">
                  <c:v>Portugal</c:v>
                </c:pt>
                <c:pt idx="4">
                  <c:v>Poland</c:v>
                </c:pt>
                <c:pt idx="5">
                  <c:v>Netherlands</c:v>
                </c:pt>
                <c:pt idx="6">
                  <c:v>Italy</c:v>
                </c:pt>
                <c:pt idx="7">
                  <c:v>Ireland</c:v>
                </c:pt>
                <c:pt idx="8">
                  <c:v>Germany</c:v>
                </c:pt>
                <c:pt idx="9">
                  <c:v>France</c:v>
                </c:pt>
                <c:pt idx="10">
                  <c:v>Denmark</c:v>
                </c:pt>
                <c:pt idx="11">
                  <c:v>Belgium</c:v>
                </c:pt>
              </c:strCache>
            </c:strRef>
          </c:cat>
          <c:val>
            <c:numRef>
              <c:f>'6 months'!$M$4:$M$15</c:f>
              <c:numCache>
                <c:formatCode>0%</c:formatCode>
                <c:ptCount val="12"/>
                <c:pt idx="0">
                  <c:v>0.96956952563421384</c:v>
                </c:pt>
                <c:pt idx="1">
                  <c:v>1.1507283742447612</c:v>
                </c:pt>
                <c:pt idx="2">
                  <c:v>1.019866930435456</c:v>
                </c:pt>
                <c:pt idx="3">
                  <c:v>1.0558540077151384</c:v>
                </c:pt>
                <c:pt idx="4">
                  <c:v>0.99647323823437917</c:v>
                </c:pt>
                <c:pt idx="5">
                  <c:v>0.95010494081420738</c:v>
                </c:pt>
                <c:pt idx="6">
                  <c:v>1.019255663726343</c:v>
                </c:pt>
                <c:pt idx="7">
                  <c:v>0.9520033251488621</c:v>
                </c:pt>
                <c:pt idx="8">
                  <c:v>0.79970214231744818</c:v>
                </c:pt>
                <c:pt idx="9">
                  <c:v>0.93083188688074825</c:v>
                </c:pt>
                <c:pt idx="10">
                  <c:v>0.79036934418249682</c:v>
                </c:pt>
                <c:pt idx="11">
                  <c:v>1.2023422685804257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329D-4ACE-B555-CED142E4EDD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581850824"/>
        <c:axId val="581851480"/>
      </c:barChart>
      <c:catAx>
        <c:axId val="5818508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851480"/>
        <c:crosses val="autoZero"/>
        <c:auto val="1"/>
        <c:lblAlgn val="ctr"/>
        <c:lblOffset val="100"/>
        <c:noMultiLvlLbl val="0"/>
      </c:catAx>
      <c:valAx>
        <c:axId val="5818514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850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600" b="1" i="0" baseline="0" dirty="0" smtClean="0">
                <a:solidFill>
                  <a:sysClr val="windowText" lastClr="000000"/>
                </a:solidFill>
                <a:effectLst/>
              </a:rPr>
              <a:t>% </a:t>
            </a:r>
            <a:r>
              <a:rPr lang="en-US" sz="1600" b="1" i="0" baseline="0" dirty="0">
                <a:solidFill>
                  <a:sysClr val="windowText" lastClr="000000"/>
                </a:solidFill>
                <a:effectLst/>
              </a:rPr>
              <a:t>compared to 4 year average of January-June</a:t>
            </a:r>
            <a:endParaRPr lang="en-US" sz="1600" b="1" dirty="0">
              <a:solidFill>
                <a:sysClr val="windowText" lastClr="000000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8E9-4B4A-94F4-200D8004AAF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8E9-4B4A-94F4-200D8004AAF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8E9-4B4A-94F4-200D8004AAF9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8E9-4B4A-94F4-200D8004AAF9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A8E9-4B4A-94F4-200D8004AAF9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A8E9-4B4A-94F4-200D8004AAF9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A8E9-4B4A-94F4-200D8004AAF9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A8E9-4B4A-94F4-200D8004AAF9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A8E9-4B4A-94F4-200D8004AAF9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A8E9-4B4A-94F4-200D8004AAF9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A8E9-4B4A-94F4-200D8004AAF9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A8E9-4B4A-94F4-200D8004AAF9}"/>
              </c:ext>
            </c:extLst>
          </c:dPt>
          <c:cat>
            <c:strRef>
              <c:f>'6 months'!$L$27:$L$38</c:f>
              <c:strCache>
                <c:ptCount val="12"/>
                <c:pt idx="0">
                  <c:v>Total Agri-Food</c:v>
                </c:pt>
                <c:pt idx="1">
                  <c:v>Sweden</c:v>
                </c:pt>
                <c:pt idx="2">
                  <c:v>Spain</c:v>
                </c:pt>
                <c:pt idx="3">
                  <c:v>Portugal</c:v>
                </c:pt>
                <c:pt idx="4">
                  <c:v>Poland</c:v>
                </c:pt>
                <c:pt idx="5">
                  <c:v>Netherlands</c:v>
                </c:pt>
                <c:pt idx="6">
                  <c:v>Italy</c:v>
                </c:pt>
                <c:pt idx="7">
                  <c:v>Ireland</c:v>
                </c:pt>
                <c:pt idx="8">
                  <c:v>Germany</c:v>
                </c:pt>
                <c:pt idx="9">
                  <c:v>France</c:v>
                </c:pt>
                <c:pt idx="10">
                  <c:v>Denmark</c:v>
                </c:pt>
                <c:pt idx="11">
                  <c:v>Belgium</c:v>
                </c:pt>
              </c:strCache>
            </c:strRef>
          </c:cat>
          <c:val>
            <c:numRef>
              <c:f>'6 months'!$M$27:$M$38</c:f>
              <c:numCache>
                <c:formatCode>0%</c:formatCode>
                <c:ptCount val="12"/>
                <c:pt idx="0">
                  <c:v>0.65895317902495409</c:v>
                </c:pt>
                <c:pt idx="1">
                  <c:v>0.65908725884641939</c:v>
                </c:pt>
                <c:pt idx="2">
                  <c:v>0.42003400559033893</c:v>
                </c:pt>
                <c:pt idx="3">
                  <c:v>0.51752718961684729</c:v>
                </c:pt>
                <c:pt idx="4">
                  <c:v>0.36073097221373585</c:v>
                </c:pt>
                <c:pt idx="5">
                  <c:v>0.77341218280769353</c:v>
                </c:pt>
                <c:pt idx="6">
                  <c:v>0.48655447563592663</c:v>
                </c:pt>
                <c:pt idx="7">
                  <c:v>0.67681275183779432</c:v>
                </c:pt>
                <c:pt idx="8">
                  <c:v>0.40664181082154993</c:v>
                </c:pt>
                <c:pt idx="9">
                  <c:v>1.0876501860343901</c:v>
                </c:pt>
                <c:pt idx="10">
                  <c:v>0.59443594485954454</c:v>
                </c:pt>
                <c:pt idx="11">
                  <c:v>0.59781007462062541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A8E9-4B4A-94F4-200D8004AA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1295736"/>
        <c:axId val="581296392"/>
      </c:barChart>
      <c:catAx>
        <c:axId val="5812957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296392"/>
        <c:crosses val="autoZero"/>
        <c:auto val="1"/>
        <c:lblAlgn val="ctr"/>
        <c:lblOffset val="100"/>
        <c:noMultiLvlLbl val="0"/>
      </c:catAx>
      <c:valAx>
        <c:axId val="581296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295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12192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8001" y="309600"/>
            <a:ext cx="2112433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5640001" y="6669360"/>
            <a:ext cx="912284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19936" y="1700808"/>
            <a:ext cx="6048672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3392" y="3933056"/>
            <a:ext cx="4992555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630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-26988"/>
            <a:ext cx="12192000" cy="1130301"/>
          </a:xfrm>
          <a:prstGeom prst="rect">
            <a:avLst/>
          </a:prstGeom>
          <a:solidFill>
            <a:srgbClr val="56932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518" y="6403976"/>
            <a:ext cx="908049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1" y="333375"/>
            <a:ext cx="204681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1556272"/>
            <a:ext cx="10972800" cy="9366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2636912"/>
            <a:ext cx="109728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AFC551"/>
              </a:buCl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FontTx/>
              <a:buChar char="-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737600" y="60928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C1F63EB2-4A37-4B59-8EE1-2ED32D8FE6E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11197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-26988"/>
            <a:ext cx="12192000" cy="1130301"/>
          </a:xfrm>
          <a:prstGeom prst="rect">
            <a:avLst/>
          </a:prstGeom>
          <a:solidFill>
            <a:srgbClr val="56932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518" y="6403976"/>
            <a:ext cx="908049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1" y="333375"/>
            <a:ext cx="204681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1556272"/>
            <a:ext cx="10972800" cy="9366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2636912"/>
            <a:ext cx="109728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AFC551"/>
              </a:buCl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FontTx/>
              <a:buChar char="-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737600" y="60928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C1F63EB2-4A37-4B59-8EE1-2ED32D8FE6E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84272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-26988"/>
            <a:ext cx="12192000" cy="1130301"/>
          </a:xfrm>
          <a:prstGeom prst="rect">
            <a:avLst/>
          </a:prstGeom>
          <a:solidFill>
            <a:srgbClr val="56932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518" y="6403976"/>
            <a:ext cx="908049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1" y="333375"/>
            <a:ext cx="204681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1556272"/>
            <a:ext cx="10972800" cy="9366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2636912"/>
            <a:ext cx="109728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AFC551"/>
              </a:buCl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FontTx/>
              <a:buChar char="-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737600" y="60928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C1F63EB2-4A37-4B59-8EE1-2ED32D8FE6E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61116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-26988"/>
            <a:ext cx="12192000" cy="1130301"/>
          </a:xfrm>
          <a:prstGeom prst="rect">
            <a:avLst/>
          </a:prstGeom>
          <a:solidFill>
            <a:srgbClr val="56932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518" y="6403976"/>
            <a:ext cx="908049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1" y="333375"/>
            <a:ext cx="204681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1556272"/>
            <a:ext cx="10972800" cy="9366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2636912"/>
            <a:ext cx="109728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AFC551"/>
              </a:buCl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FontTx/>
              <a:buChar char="-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737600" y="60928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C1F63EB2-4A37-4B59-8EE1-2ED32D8FE6E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47154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  <p:sldLayoutId id="2147483671" r:id="rId20"/>
    <p:sldLayoutId id="2147483673" r:id="rId21"/>
    <p:sldLayoutId id="2147483674" r:id="rId22"/>
    <p:sldLayoutId id="2147483675" r:id="rId23"/>
    <p:sldLayoutId id="2147483676" r:id="rId2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2800" dirty="0" smtClean="0"/>
              <a:t>The EU-UK Trade and Cooperation Agreement</a:t>
            </a:r>
            <a:br>
              <a:rPr lang="en-GB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err="1" smtClean="0"/>
              <a:t>Agrifood</a:t>
            </a:r>
            <a:r>
              <a:rPr lang="en-GB" sz="2800" dirty="0" smtClean="0"/>
              <a:t> trade with UK</a:t>
            </a:r>
            <a:endParaRPr lang="en-GB" sz="28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Civil </a:t>
            </a:r>
            <a:r>
              <a:rPr lang="en-GB" dirty="0"/>
              <a:t>Dialogue </a:t>
            </a:r>
            <a:r>
              <a:rPr lang="en-GB" dirty="0" smtClean="0"/>
              <a:t>Group </a:t>
            </a:r>
            <a:r>
              <a:rPr lang="en-GB" dirty="0" smtClean="0"/>
              <a:t>on International </a:t>
            </a:r>
            <a:r>
              <a:rPr lang="en-GB" dirty="0" smtClean="0"/>
              <a:t>Aspects of Agriculture 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6000" y="4845377"/>
            <a:ext cx="5040313" cy="1241524"/>
          </a:xfrm>
        </p:spPr>
        <p:txBody>
          <a:bodyPr/>
          <a:lstStyle/>
          <a:p>
            <a:r>
              <a:rPr lang="fr-BE" sz="2000" dirty="0" smtClean="0"/>
              <a:t>Elzbieta</a:t>
            </a:r>
            <a:r>
              <a:rPr lang="fr-BE" dirty="0" smtClean="0"/>
              <a:t> Lapkowska-Zarzycka</a:t>
            </a:r>
            <a:endParaRPr lang="en-GB" dirty="0" smtClean="0"/>
          </a:p>
          <a:p>
            <a:r>
              <a:rPr lang="en-GB" sz="2000" dirty="0" smtClean="0"/>
              <a:t>22</a:t>
            </a:r>
            <a:r>
              <a:rPr lang="en-GB" sz="2000" dirty="0" smtClean="0"/>
              <a:t>/10/2021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683604" y="1545997"/>
            <a:ext cx="5062194" cy="4166646"/>
          </a:xfrm>
        </p:spPr>
        <p:txBody>
          <a:bodyPr/>
          <a:lstStyle/>
          <a:p>
            <a:pPr marL="0" indent="0">
              <a:buNone/>
            </a:pPr>
            <a:r>
              <a:rPr lang="fr-BE" dirty="0" smtClean="0"/>
              <a:t>For the first six </a:t>
            </a:r>
            <a:r>
              <a:rPr lang="fr-BE" dirty="0" err="1" smtClean="0"/>
              <a:t>months</a:t>
            </a:r>
            <a:r>
              <a:rPr lang="fr-BE" dirty="0" smtClean="0"/>
              <a:t>:</a:t>
            </a:r>
          </a:p>
          <a:p>
            <a:r>
              <a:rPr lang="fr-BE" dirty="0" smtClean="0"/>
              <a:t>EU agri-</a:t>
            </a:r>
            <a:r>
              <a:rPr lang="fr-BE" dirty="0" err="1" smtClean="0"/>
              <a:t>food</a:t>
            </a:r>
            <a:r>
              <a:rPr lang="fr-BE" dirty="0" smtClean="0"/>
              <a:t> exports to the UK  </a:t>
            </a:r>
            <a:r>
              <a:rPr lang="fr-BE" dirty="0" err="1" smtClean="0"/>
              <a:t>decline</a:t>
            </a:r>
            <a:r>
              <a:rPr lang="fr-BE" dirty="0" smtClean="0"/>
              <a:t> by ↘3%</a:t>
            </a:r>
          </a:p>
          <a:p>
            <a:r>
              <a:rPr lang="fr-BE" dirty="0" smtClean="0"/>
              <a:t>EU agri-</a:t>
            </a:r>
            <a:r>
              <a:rPr lang="fr-BE" dirty="0" err="1" smtClean="0"/>
              <a:t>food</a:t>
            </a:r>
            <a:r>
              <a:rPr lang="fr-BE" dirty="0" smtClean="0"/>
              <a:t> imports </a:t>
            </a:r>
            <a:r>
              <a:rPr lang="fr-BE" dirty="0" err="1" smtClean="0"/>
              <a:t>from</a:t>
            </a:r>
            <a:r>
              <a:rPr lang="fr-BE" dirty="0" smtClean="0"/>
              <a:t> the UK </a:t>
            </a:r>
            <a:r>
              <a:rPr lang="fr-BE" dirty="0" err="1" smtClean="0"/>
              <a:t>decline</a:t>
            </a:r>
            <a:r>
              <a:rPr lang="fr-BE" dirty="0" smtClean="0"/>
              <a:t> by ↘34%</a:t>
            </a:r>
          </a:p>
          <a:p>
            <a:r>
              <a:rPr lang="fr-BE" dirty="0" err="1" smtClean="0"/>
              <a:t>Latest</a:t>
            </a:r>
            <a:r>
              <a:rPr lang="fr-BE" dirty="0" smtClean="0"/>
              <a:t> </a:t>
            </a:r>
            <a:r>
              <a:rPr lang="fr-BE" dirty="0" err="1" smtClean="0"/>
              <a:t>developments</a:t>
            </a:r>
            <a:r>
              <a:rPr lang="fr-BE" dirty="0" smtClean="0"/>
              <a:t> </a:t>
            </a:r>
            <a:r>
              <a:rPr lang="fr-BE" dirty="0" err="1" smtClean="0"/>
              <a:t>indicate</a:t>
            </a:r>
            <a:r>
              <a:rPr lang="fr-BE" dirty="0" smtClean="0"/>
              <a:t> to </a:t>
            </a:r>
            <a:r>
              <a:rPr lang="fr-BE" dirty="0" err="1" smtClean="0"/>
              <a:t>some</a:t>
            </a:r>
            <a:r>
              <a:rPr lang="fr-BE" dirty="0" smtClean="0"/>
              <a:t> stabilisation</a:t>
            </a:r>
          </a:p>
          <a:p>
            <a:endParaRPr lang="en-GB" dirty="0" smtClean="0"/>
          </a:p>
          <a:p>
            <a:endParaRPr lang="fr-BE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3633" y="482860"/>
            <a:ext cx="11052689" cy="782357"/>
          </a:xfrm>
        </p:spPr>
        <p:txBody>
          <a:bodyPr/>
          <a:lstStyle/>
          <a:p>
            <a:r>
              <a:rPr lang="fr-BE" dirty="0" smtClean="0"/>
              <a:t>EU–UK agri-</a:t>
            </a:r>
            <a:r>
              <a:rPr lang="fr-BE" dirty="0" err="1" smtClean="0"/>
              <a:t>food</a:t>
            </a:r>
            <a:r>
              <a:rPr lang="fr-BE" dirty="0" smtClean="0"/>
              <a:t> </a:t>
            </a:r>
            <a:r>
              <a:rPr lang="fr-BE" dirty="0" err="1" smtClean="0"/>
              <a:t>trade</a:t>
            </a:r>
            <a:r>
              <a:rPr lang="fr-BE" dirty="0" smtClean="0"/>
              <a:t> </a:t>
            </a:r>
            <a:r>
              <a:rPr lang="fr-BE" dirty="0" err="1" smtClean="0"/>
              <a:t>January-June</a:t>
            </a:r>
            <a:r>
              <a:rPr lang="fr-BE" dirty="0" smtClean="0"/>
              <a:t> 2021</a:t>
            </a:r>
            <a:endParaRPr lang="en-GB" dirty="0"/>
          </a:p>
        </p:txBody>
      </p:sp>
      <p:graphicFrame>
        <p:nvGraphicFramePr>
          <p:cNvPr id="211" name="Picture Placeholder 210"/>
          <p:cNvGraphicFramePr>
            <a:graphicFrameLocks noGrp="1"/>
          </p:cNvGraphicFramePr>
          <p:nvPr>
            <p:ph type="pic" sz="quarter" idx="13"/>
            <p:extLst>
              <p:ext uri="{D42A27DB-BD31-4B8C-83A1-F6EECF244321}">
                <p14:modId xmlns:p14="http://schemas.microsoft.com/office/powerpoint/2010/main" val="1971818003"/>
              </p:ext>
            </p:extLst>
          </p:nvPr>
        </p:nvGraphicFramePr>
        <p:xfrm>
          <a:off x="433633" y="1545996"/>
          <a:ext cx="5889380" cy="4166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0183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EU exports to the UK - </a:t>
            </a:r>
            <a:r>
              <a:rPr lang="fr-BE" dirty="0" err="1" smtClean="0"/>
              <a:t>products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6"/>
          </p:nvPr>
        </p:nvSpPr>
        <p:spPr>
          <a:xfrm>
            <a:off x="1385740" y="5250728"/>
            <a:ext cx="10642862" cy="98038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600" dirty="0" err="1" smtClean="0"/>
              <a:t>Overall</a:t>
            </a:r>
            <a:r>
              <a:rPr lang="fr-BE" sz="1600" dirty="0" smtClean="0"/>
              <a:t> good performance- </a:t>
            </a:r>
            <a:r>
              <a:rPr lang="fr-BE" sz="1600" dirty="0" err="1" smtClean="0"/>
              <a:t>wine</a:t>
            </a:r>
            <a:r>
              <a:rPr lang="fr-BE" sz="1600" dirty="0" smtClean="0"/>
              <a:t>, </a:t>
            </a:r>
            <a:r>
              <a:rPr lang="fr-BE" sz="1600" dirty="0" err="1" smtClean="0"/>
              <a:t>chocolate</a:t>
            </a:r>
            <a:r>
              <a:rPr lang="fr-BE" sz="1600" dirty="0" smtClean="0"/>
              <a:t> and </a:t>
            </a:r>
            <a:r>
              <a:rPr lang="fr-BE" sz="1600" dirty="0" err="1" smtClean="0"/>
              <a:t>confectionary</a:t>
            </a:r>
            <a:r>
              <a:rPr lang="fr-BE" sz="1600" dirty="0" smtClean="0"/>
              <a:t>, </a:t>
            </a:r>
            <a:r>
              <a:rPr lang="fr-BE" sz="1600" dirty="0" err="1" smtClean="0"/>
              <a:t>pasta</a:t>
            </a:r>
            <a:r>
              <a:rPr lang="fr-BE" sz="1600" dirty="0" smtClean="0"/>
              <a:t> and </a:t>
            </a:r>
            <a:r>
              <a:rPr lang="fr-BE" sz="1600" dirty="0" err="1" smtClean="0"/>
              <a:t>pastry</a:t>
            </a:r>
            <a:r>
              <a:rPr lang="fr-BE" sz="1600" dirty="0" smtClean="0"/>
              <a:t> stand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600" dirty="0" smtClean="0"/>
              <a:t>Trade of bovine </a:t>
            </a:r>
            <a:r>
              <a:rPr lang="fr-BE" sz="1600" dirty="0" err="1" smtClean="0"/>
              <a:t>meat</a:t>
            </a:r>
            <a:r>
              <a:rPr lang="fr-BE" sz="1600" dirty="0" smtClean="0"/>
              <a:t> on </a:t>
            </a:r>
            <a:r>
              <a:rPr lang="fr-BE" sz="1600" dirty="0" err="1" smtClean="0"/>
              <a:t>decline</a:t>
            </a:r>
            <a:endParaRPr lang="en-GB" sz="1600" dirty="0"/>
          </a:p>
        </p:txBody>
      </p:sp>
      <p:graphicFrame>
        <p:nvGraphicFramePr>
          <p:cNvPr id="34" name="Picture Placeholder 33"/>
          <p:cNvGraphicFramePr>
            <a:graphicFrameLocks noGrp="1"/>
          </p:cNvGraphicFramePr>
          <p:nvPr>
            <p:ph type="pic" sz="quarter" idx="13"/>
            <p:extLst>
              <p:ext uri="{D42A27DB-BD31-4B8C-83A1-F6EECF244321}">
                <p14:modId xmlns:p14="http://schemas.microsoft.com/office/powerpoint/2010/main" val="2570465352"/>
              </p:ext>
            </p:extLst>
          </p:nvPr>
        </p:nvGraphicFramePr>
        <p:xfrm>
          <a:off x="509047" y="1668463"/>
          <a:ext cx="6325386" cy="3497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7" name="Picture Placeholder 36"/>
          <p:cNvGraphicFramePr>
            <a:graphicFrameLocks noGrp="1"/>
          </p:cNvGraphicFramePr>
          <p:nvPr>
            <p:ph type="pic" sz="quarter" idx="15"/>
            <p:extLst>
              <p:ext uri="{D42A27DB-BD31-4B8C-83A1-F6EECF244321}">
                <p14:modId xmlns:p14="http://schemas.microsoft.com/office/powerpoint/2010/main" val="1004988244"/>
              </p:ext>
            </p:extLst>
          </p:nvPr>
        </p:nvGraphicFramePr>
        <p:xfrm>
          <a:off x="7249211" y="1668463"/>
          <a:ext cx="4410975" cy="3497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152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EU imports </a:t>
            </a:r>
            <a:r>
              <a:rPr lang="fr-BE" dirty="0" err="1" smtClean="0"/>
              <a:t>from</a:t>
            </a:r>
            <a:r>
              <a:rPr lang="fr-BE" dirty="0" smtClean="0"/>
              <a:t> the UK - </a:t>
            </a:r>
            <a:r>
              <a:rPr lang="fr-BE" dirty="0" err="1" smtClean="0"/>
              <a:t>products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6"/>
          </p:nvPr>
        </p:nvSpPr>
        <p:spPr>
          <a:xfrm>
            <a:off x="1385740" y="5250729"/>
            <a:ext cx="10642862" cy="933255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BE" sz="1600" dirty="0" err="1" smtClean="0"/>
              <a:t>Overall</a:t>
            </a:r>
            <a:r>
              <a:rPr lang="fr-BE" sz="1600" dirty="0" smtClean="0"/>
              <a:t> mixed performance – spirits and liqueurs, infant </a:t>
            </a:r>
            <a:r>
              <a:rPr lang="fr-BE" sz="1600" dirty="0" err="1" smtClean="0"/>
              <a:t>food</a:t>
            </a:r>
            <a:r>
              <a:rPr lang="fr-BE" sz="1600" dirty="0" smtClean="0"/>
              <a:t>, </a:t>
            </a:r>
            <a:r>
              <a:rPr lang="fr-BE" sz="1600" dirty="0" err="1" smtClean="0"/>
              <a:t>sheep</a:t>
            </a:r>
            <a:r>
              <a:rPr lang="fr-BE" sz="1600" dirty="0" smtClean="0"/>
              <a:t> </a:t>
            </a:r>
            <a:r>
              <a:rPr lang="fr-BE" sz="1600" dirty="0" err="1" smtClean="0"/>
              <a:t>meat</a:t>
            </a:r>
            <a:r>
              <a:rPr lang="fr-BE" sz="1600" dirty="0" smtClean="0"/>
              <a:t> least </a:t>
            </a:r>
            <a:r>
              <a:rPr lang="fr-BE" sz="1600" dirty="0" err="1" smtClean="0"/>
              <a:t>affected</a:t>
            </a:r>
            <a:endParaRPr lang="fr-BE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BE" sz="1600" dirty="0" err="1" smtClean="0"/>
              <a:t>Vegetables</a:t>
            </a:r>
            <a:r>
              <a:rPr lang="fr-BE" sz="1600" dirty="0" smtClean="0"/>
              <a:t>, bovine </a:t>
            </a:r>
            <a:r>
              <a:rPr lang="fr-BE" sz="1600" dirty="0" err="1" smtClean="0"/>
              <a:t>meat</a:t>
            </a:r>
            <a:r>
              <a:rPr lang="fr-BE" sz="1600" dirty="0" smtClean="0"/>
              <a:t> </a:t>
            </a:r>
            <a:r>
              <a:rPr lang="fr-BE" sz="1600" dirty="0" err="1" smtClean="0"/>
              <a:t>biggest</a:t>
            </a:r>
            <a:r>
              <a:rPr lang="fr-BE" sz="1600" dirty="0" smtClean="0"/>
              <a:t> </a:t>
            </a:r>
            <a:r>
              <a:rPr lang="fr-BE" sz="1600" dirty="0" err="1" smtClean="0"/>
              <a:t>decline</a:t>
            </a:r>
            <a:endParaRPr lang="en-GB" sz="1600" dirty="0"/>
          </a:p>
        </p:txBody>
      </p:sp>
      <p:graphicFrame>
        <p:nvGraphicFramePr>
          <p:cNvPr id="7" name="Picture Placeholder 6"/>
          <p:cNvGraphicFramePr>
            <a:graphicFrameLocks noGrp="1"/>
          </p:cNvGraphicFramePr>
          <p:nvPr>
            <p:ph type="pic" sz="quarter" idx="13"/>
            <p:extLst>
              <p:ext uri="{D42A27DB-BD31-4B8C-83A1-F6EECF244321}">
                <p14:modId xmlns:p14="http://schemas.microsoft.com/office/powerpoint/2010/main" val="280645729"/>
              </p:ext>
            </p:extLst>
          </p:nvPr>
        </p:nvGraphicFramePr>
        <p:xfrm>
          <a:off x="969963" y="1564849"/>
          <a:ext cx="5694788" cy="3685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Picture Placeholder 8"/>
          <p:cNvGraphicFramePr>
            <a:graphicFrameLocks noGrp="1"/>
          </p:cNvGraphicFramePr>
          <p:nvPr>
            <p:ph type="pic" sz="quarter" idx="15"/>
            <p:extLst>
              <p:ext uri="{D42A27DB-BD31-4B8C-83A1-F6EECF244321}">
                <p14:modId xmlns:p14="http://schemas.microsoft.com/office/powerpoint/2010/main" val="4037959611"/>
              </p:ext>
            </p:extLst>
          </p:nvPr>
        </p:nvGraphicFramePr>
        <p:xfrm>
          <a:off x="7179477" y="1564849"/>
          <a:ext cx="4622881" cy="3685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6733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EU exports to the UK – top MS countries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6"/>
          </p:nvPr>
        </p:nvSpPr>
        <p:spPr>
          <a:xfrm>
            <a:off x="7786540" y="1593131"/>
            <a:ext cx="4081806" cy="3535050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fr-BE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BE" dirty="0" smtClean="0"/>
              <a:t>On </a:t>
            </a:r>
            <a:r>
              <a:rPr lang="fr-BE" dirty="0" err="1" smtClean="0"/>
              <a:t>average</a:t>
            </a:r>
            <a:r>
              <a:rPr lang="fr-BE" dirty="0" smtClean="0"/>
              <a:t>, </a:t>
            </a:r>
            <a:r>
              <a:rPr lang="fr-BE" dirty="0" err="1" smtClean="0"/>
              <a:t>most</a:t>
            </a:r>
            <a:r>
              <a:rPr lang="fr-BE" dirty="0" smtClean="0"/>
              <a:t> MS </a:t>
            </a:r>
            <a:r>
              <a:rPr lang="fr-BE" dirty="0" err="1" smtClean="0"/>
              <a:t>attained</a:t>
            </a:r>
            <a:r>
              <a:rPr lang="fr-BE" dirty="0" smtClean="0"/>
              <a:t> </a:t>
            </a:r>
            <a:r>
              <a:rPr lang="fr-BE" dirty="0" err="1" smtClean="0"/>
              <a:t>levels</a:t>
            </a:r>
            <a:r>
              <a:rPr lang="fr-BE" dirty="0" smtClean="0"/>
              <a:t> of </a:t>
            </a:r>
            <a:r>
              <a:rPr lang="fr-BE" dirty="0" err="1" smtClean="0"/>
              <a:t>trade</a:t>
            </a:r>
            <a:r>
              <a:rPr lang="fr-BE" dirty="0" smtClean="0"/>
              <a:t> close to pre-2021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BE" dirty="0" err="1" smtClean="0"/>
              <a:t>Belgium</a:t>
            </a:r>
            <a:r>
              <a:rPr lang="fr-BE" dirty="0" smtClean="0"/>
              <a:t>, </a:t>
            </a:r>
            <a:r>
              <a:rPr lang="fr-BE" dirty="0" err="1" smtClean="0"/>
              <a:t>Sweden</a:t>
            </a:r>
            <a:r>
              <a:rPr lang="fr-BE" dirty="0" smtClean="0"/>
              <a:t> </a:t>
            </a:r>
            <a:r>
              <a:rPr lang="fr-BE" dirty="0" err="1" smtClean="0"/>
              <a:t>very</a:t>
            </a:r>
            <a:r>
              <a:rPr lang="fr-BE" dirty="0" smtClean="0"/>
              <a:t> good performance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BE" dirty="0" err="1" smtClean="0"/>
              <a:t>Denmark</a:t>
            </a:r>
            <a:r>
              <a:rPr lang="fr-BE" dirty="0" smtClean="0"/>
              <a:t>, Germany – </a:t>
            </a:r>
            <a:r>
              <a:rPr lang="fr-BE" dirty="0" err="1" smtClean="0"/>
              <a:t>only</a:t>
            </a:r>
            <a:r>
              <a:rPr lang="fr-BE" dirty="0" smtClean="0"/>
              <a:t> at 80% of pre-2021 </a:t>
            </a:r>
            <a:r>
              <a:rPr lang="fr-BE" dirty="0" err="1" smtClean="0"/>
              <a:t>levels</a:t>
            </a:r>
            <a:endParaRPr lang="fr-BE" dirty="0" smtClean="0"/>
          </a:p>
          <a:p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2234187"/>
              </p:ext>
            </p:extLst>
          </p:nvPr>
        </p:nvGraphicFramePr>
        <p:xfrm>
          <a:off x="788159" y="1593131"/>
          <a:ext cx="6648451" cy="4029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5552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EU imports </a:t>
            </a:r>
            <a:r>
              <a:rPr lang="fr-BE" dirty="0" err="1" smtClean="0"/>
              <a:t>from</a:t>
            </a:r>
            <a:r>
              <a:rPr lang="fr-BE" dirty="0" smtClean="0"/>
              <a:t> the UK – top MS countries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6"/>
          </p:nvPr>
        </p:nvSpPr>
        <p:spPr>
          <a:xfrm>
            <a:off x="7786540" y="1593131"/>
            <a:ext cx="4242062" cy="3535050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fr-BE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BE" dirty="0" smtClean="0"/>
              <a:t>On </a:t>
            </a:r>
            <a:r>
              <a:rPr lang="fr-BE" dirty="0" err="1" smtClean="0"/>
              <a:t>average</a:t>
            </a:r>
            <a:r>
              <a:rPr lang="fr-BE" dirty="0" smtClean="0"/>
              <a:t>, </a:t>
            </a:r>
            <a:r>
              <a:rPr lang="fr-BE" dirty="0" err="1" smtClean="0"/>
              <a:t>most</a:t>
            </a:r>
            <a:r>
              <a:rPr lang="fr-BE" dirty="0" smtClean="0"/>
              <a:t> MS </a:t>
            </a:r>
            <a:r>
              <a:rPr lang="fr-BE" dirty="0" err="1" smtClean="0"/>
              <a:t>reached</a:t>
            </a:r>
            <a:r>
              <a:rPr lang="fr-BE" dirty="0" smtClean="0"/>
              <a:t> 75% </a:t>
            </a:r>
            <a:r>
              <a:rPr lang="fr-BE" dirty="0" err="1" smtClean="0"/>
              <a:t>levels</a:t>
            </a:r>
            <a:r>
              <a:rPr lang="fr-BE" dirty="0" smtClean="0"/>
              <a:t> of </a:t>
            </a:r>
            <a:r>
              <a:rPr lang="fr-BE" dirty="0" err="1" smtClean="0"/>
              <a:t>trade</a:t>
            </a:r>
            <a:r>
              <a:rPr lang="fr-BE" dirty="0" smtClean="0"/>
              <a:t> close to pre-2021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BE" dirty="0" smtClean="0"/>
              <a:t>Germany, </a:t>
            </a:r>
            <a:r>
              <a:rPr lang="fr-BE" dirty="0" err="1" smtClean="0"/>
              <a:t>Poland</a:t>
            </a:r>
            <a:r>
              <a:rPr lang="fr-BE" dirty="0" smtClean="0"/>
              <a:t>, Spain- </a:t>
            </a:r>
            <a:r>
              <a:rPr lang="fr-BE" dirty="0" err="1"/>
              <a:t>only</a:t>
            </a:r>
            <a:r>
              <a:rPr lang="fr-BE" dirty="0"/>
              <a:t> at 80% of pre-2021 </a:t>
            </a:r>
            <a:r>
              <a:rPr lang="fr-BE" dirty="0" err="1" smtClean="0"/>
              <a:t>levels</a:t>
            </a:r>
            <a:endParaRPr lang="fr-BE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BE" dirty="0" smtClean="0"/>
              <a:t>France – </a:t>
            </a:r>
            <a:r>
              <a:rPr lang="fr-BE" dirty="0" err="1" smtClean="0"/>
              <a:t>only</a:t>
            </a:r>
            <a:r>
              <a:rPr lang="fr-BE" dirty="0" smtClean="0"/>
              <a:t> stands out </a:t>
            </a:r>
            <a:r>
              <a:rPr lang="fr-BE" dirty="0" err="1" smtClean="0"/>
              <a:t>with</a:t>
            </a:r>
            <a:r>
              <a:rPr lang="fr-BE" dirty="0" smtClean="0"/>
              <a:t> 10% </a:t>
            </a:r>
            <a:r>
              <a:rPr lang="fr-BE" dirty="0" err="1" smtClean="0"/>
              <a:t>increase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8846582"/>
              </p:ext>
            </p:extLst>
          </p:nvPr>
        </p:nvGraphicFramePr>
        <p:xfrm>
          <a:off x="831447" y="1811468"/>
          <a:ext cx="6796089" cy="3819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704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98AE41A192E4C85C747A9850AEF9A" ma:contentTypeVersion="1" ma:contentTypeDescription="Create a new document." ma:contentTypeScope="" ma:versionID="5a8770b97c883eee6e80458dbe9e6cc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f2aa9ed40e72a78c3822fc753b43e8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F87431-2774-4E17-BE38-8A579357848D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EEACE0-6474-4130-B64E-D9F9E5478D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4182</TotalTime>
  <Words>260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Verdana</vt:lpstr>
      <vt:lpstr>Wingdings</vt:lpstr>
      <vt:lpstr>Office Theme</vt:lpstr>
      <vt:lpstr>The EU-UK Trade and Cooperation Agreement  Agrifood trade with UK</vt:lpstr>
      <vt:lpstr>EU–UK agri-food trade January-June 2021</vt:lpstr>
      <vt:lpstr>EU exports to the UK - products</vt:lpstr>
      <vt:lpstr>EU imports from the UK - products</vt:lpstr>
      <vt:lpstr>EU exports to the UK – top MS countries</vt:lpstr>
      <vt:lpstr>EU imports from the UK – top MS countries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LAPKOWSKA - ZARZYCKA Elzbieta (AGRI)</cp:lastModifiedBy>
  <cp:revision>187</cp:revision>
  <dcterms:created xsi:type="dcterms:W3CDTF">2019-08-09T12:06:42Z</dcterms:created>
  <dcterms:modified xsi:type="dcterms:W3CDTF">2021-10-21T10:27:52Z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0x010100AF098AE41A192E4C85C747A9850AEF9A</vt:lpwstr>
  </property>
</Properties>
</file>