
<file path=[Content_Types].xml><?xml version="1.0" encoding="utf-8"?>
<Types xmlns="http://schemas.openxmlformats.org/package/2006/content-types">
  <Default Extension="bin"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media/image6.bin" ContentType="image/png"/>
  <Override PartName="/ppt/charts/chart3.xml" ContentType="application/vnd.openxmlformats-officedocument.drawingml.chart+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322" r:id="rId2"/>
    <p:sldId id="2145704100" r:id="rId3"/>
    <p:sldId id="2145703862" r:id="rId4"/>
    <p:sldId id="391" r:id="rId5"/>
    <p:sldId id="393" r:id="rId6"/>
    <p:sldId id="389" r:id="rId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4B0A"/>
    <a:srgbClr val="811101"/>
    <a:srgbClr val="410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69"/>
    <p:restoredTop sz="94682"/>
  </p:normalViewPr>
  <p:slideViewPr>
    <p:cSldViewPr snapToGrid="0" snapToObjects="1">
      <p:cViewPr varScale="1">
        <p:scale>
          <a:sx n="53" d="100"/>
          <a:sy n="53" d="100"/>
        </p:scale>
        <p:origin x="1116" y="1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768065884083606"/>
          <c:y val="3.1287476631707375E-2"/>
          <c:w val="0.62063532433287694"/>
          <c:h val="0.90613750105822077"/>
        </c:manualLayout>
      </c:layout>
      <c:barChart>
        <c:barDir val="bar"/>
        <c:grouping val="clustered"/>
        <c:varyColors val="0"/>
        <c:ser>
          <c:idx val="0"/>
          <c:order val="0"/>
          <c:tx>
            <c:strRef>
              <c:f>Tabelle1!$B$1</c:f>
              <c:strCache>
                <c:ptCount val="1"/>
                <c:pt idx="0">
                  <c:v>bio</c:v>
                </c:pt>
              </c:strCache>
            </c:strRef>
          </c:tx>
          <c:spPr>
            <a:solidFill>
              <a:schemeClr val="accent3"/>
            </a:solidFill>
            <a:ln>
              <a:noFill/>
            </a:ln>
            <a:effectLst>
              <a:outerShdw blurRad="50800" dist="38100" dir="2700000" algn="tl" rotWithShape="0">
                <a:prstClr val="black">
                  <a:alpha val="40000"/>
                </a:prstClr>
              </a:outerShdw>
            </a:effectLst>
          </c:spPr>
          <c:invertIfNegative val="0"/>
          <c:dPt>
            <c:idx val="0"/>
            <c:invertIfNegative val="0"/>
            <c:bubble3D val="0"/>
            <c:spPr>
              <a:solidFill>
                <a:schemeClr val="accent3">
                  <a:lumMod val="75000"/>
                </a:schemeClr>
              </a:solidFill>
              <a:ln>
                <a:noFill/>
              </a:ln>
              <a:effectLst>
                <a:outerShdw blurRad="50800" dist="38100" dir="2700000" algn="tl" rotWithShape="0">
                  <a:prstClr val="black">
                    <a:alpha val="40000"/>
                  </a:prstClr>
                </a:outerShdw>
              </a:effectLst>
            </c:spPr>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8209-4B3E-B1F4-A5041E8E5587}"/>
              </c:ext>
            </c:extLst>
          </c:dPt>
          <c:dLbls>
            <c:dLbl>
              <c:idx val="0"/>
              <c:numFmt formatCode="#,##0.0" sourceLinked="0"/>
              <c:spPr>
                <a:noFill/>
                <a:ln>
                  <a:noFill/>
                </a:ln>
                <a:effectLst/>
              </c:spPr>
              <c:txPr>
                <a:bodyPr wrap="square" lIns="38100" tIns="19050" rIns="38100" bIns="19050" anchor="ctr" anchorCtr="0">
                  <a:spAutoFit/>
                </a:bodyPr>
                <a:lstStyle/>
                <a:p>
                  <a:pPr algn="ctr">
                    <a:defRPr lang="de-DE" sz="1600" b="1" i="0" u="none" strike="noStrike" kern="1200" baseline="0">
                      <a:solidFill>
                        <a:schemeClr val="accent3"/>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1-8209-4B3E-B1F4-A5041E8E5587}"/>
                </c:ext>
              </c:extLst>
            </c:dLbl>
            <c:dLbl>
              <c:idx val="1"/>
              <c:layout>
                <c:manualLayout>
                  <c:x val="1.7615538915939798E-3"/>
                  <c:y val="2.6941592535415158E-17"/>
                </c:manualLayout>
              </c:layout>
              <c:tx>
                <c:rich>
                  <a:bodyPr/>
                  <a:lstStyle/>
                  <a:p>
                    <a:fld id="{982547D8-2017-41DB-9BAA-04C7407FDEF5}" type="VALUE">
                      <a:rPr lang="en-US">
                        <a:solidFill>
                          <a:schemeClr val="accent3"/>
                        </a:solidFill>
                      </a:rPr>
                      <a:pPr/>
                      <a:t>[VALUE]</a:t>
                    </a:fld>
                    <a:endParaRPr lang="en-IE"/>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F1E0-41B0-A098-CFDBCA8C35F9}"/>
                </c:ext>
              </c:extLst>
            </c:dLbl>
            <c:dLbl>
              <c:idx val="2"/>
              <c:numFmt formatCode="#,##0.0" sourceLinked="0"/>
              <c:spPr>
                <a:noFill/>
                <a:ln>
                  <a:noFill/>
                </a:ln>
                <a:effectLst/>
              </c:spPr>
              <c:txPr>
                <a:bodyPr wrap="square" lIns="38100" tIns="19050" rIns="38100" bIns="19050" anchor="ctr" anchorCtr="0">
                  <a:spAutoFit/>
                </a:bodyPr>
                <a:lstStyle/>
                <a:p>
                  <a:pPr algn="ctr">
                    <a:defRPr lang="de-DE" sz="1600" b="1" i="0" u="none" strike="noStrike" kern="1200" baseline="0">
                      <a:solidFill>
                        <a:schemeClr val="accent3"/>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2-A744-44DB-AE74-0C364DFFD77C}"/>
                </c:ext>
              </c:extLst>
            </c:dLbl>
            <c:numFmt formatCode="#,##0.0" sourceLinked="0"/>
            <c:spPr>
              <a:noFill/>
              <a:ln>
                <a:noFill/>
              </a:ln>
              <a:effectLst/>
            </c:spPr>
            <c:txPr>
              <a:bodyPr wrap="square" lIns="38100" tIns="19050" rIns="38100" bIns="19050" anchor="ctr" anchorCtr="0">
                <a:spAutoFit/>
              </a:bodyPr>
              <a:lstStyle/>
              <a:p>
                <a:pPr algn="ctr">
                  <a:defRPr lang="de-DE" sz="1600" b="1" i="0" u="none" strike="noStrike" kern="1200" baseline="0">
                    <a:solidFill>
                      <a:schemeClr val="bg1"/>
                    </a:solidFill>
                    <a:effectLst/>
                    <a:latin typeface="Arial Narrow" panose="020B0606020202030204" pitchFamily="34" charset="0"/>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howLeaderLines val="0"/>
              </c:ext>
            </c:extLst>
          </c:dLbls>
          <c:cat>
            <c:strRef>
              <c:f>Tabelle1!$A$2:$A$8</c:f>
              <c:strCache>
                <c:ptCount val="6"/>
                <c:pt idx="0">
                  <c:v>Gesamt</c:v>
                </c:pt>
                <c:pt idx="1">
                  <c:v>Discounter</c:v>
                </c:pt>
                <c:pt idx="2">
                  <c:v>Vollsortimenter</c:v>
                </c:pt>
                <c:pt idx="3">
                  <c:v>Naturkosthandel</c:v>
                </c:pt>
                <c:pt idx="4">
                  <c:v>Direktvermarktung</c:v>
                </c:pt>
                <c:pt idx="5">
                  <c:v>Online-Handel</c:v>
                </c:pt>
              </c:strCache>
            </c:strRef>
          </c:cat>
          <c:val>
            <c:numRef>
              <c:f>Tabelle1!$B$2:$B$8</c:f>
              <c:numCache>
                <c:formatCode>0.0</c:formatCode>
                <c:ptCount val="6"/>
                <c:pt idx="0">
                  <c:v>1.6</c:v>
                </c:pt>
                <c:pt idx="1">
                  <c:v>6</c:v>
                </c:pt>
                <c:pt idx="2">
                  <c:v>1.7</c:v>
                </c:pt>
                <c:pt idx="3">
                  <c:v>-12.1</c:v>
                </c:pt>
                <c:pt idx="4">
                  <c:v>-25.2</c:v>
                </c:pt>
                <c:pt idx="5">
                  <c:v>21.5</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D-3125-4CF1-AF13-9AFF314A304B}"/>
            </c:ext>
          </c:extLst>
        </c:ser>
        <c:dLbls>
          <c:showLegendKey val="0"/>
          <c:showVal val="0"/>
          <c:showCatName val="0"/>
          <c:showSerName val="0"/>
          <c:showPercent val="0"/>
          <c:showBubbleSize val="0"/>
        </c:dLbls>
        <c:gapWidth val="30"/>
        <c:axId val="201738112"/>
        <c:axId val="204804480"/>
      </c:barChart>
      <c:catAx>
        <c:axId val="201738112"/>
        <c:scaling>
          <c:orientation val="maxMin"/>
        </c:scaling>
        <c:delete val="0"/>
        <c:axPos val="l"/>
        <c:numFmt formatCode="@" sourceLinked="0"/>
        <c:majorTickMark val="none"/>
        <c:minorTickMark val="none"/>
        <c:tickLblPos val="low"/>
        <c:spPr>
          <a:noFill/>
          <a:ln w="25400" cap="flat" cmpd="sng" algn="ctr">
            <a:solidFill>
              <a:srgbClr val="4C4C4C"/>
            </a:solidFill>
            <a:round/>
          </a:ln>
          <a:effectLst/>
        </c:spPr>
        <c:txPr>
          <a:bodyPr rot="-60000000" spcFirstLastPara="1" vertOverflow="ellipsis" vert="horz" wrap="square" anchor="ctr" anchorCtr="1"/>
          <a:lstStyle/>
          <a:p>
            <a:pPr algn="just">
              <a:defRPr sz="1600" b="0" i="0" u="none" strike="noStrike" kern="1200" baseline="0">
                <a:solidFill>
                  <a:schemeClr val="tx2"/>
                </a:solidFill>
                <a:latin typeface="+mn-lt"/>
                <a:ea typeface="+mn-ea"/>
                <a:cs typeface="+mn-cs"/>
              </a:defRPr>
            </a:pPr>
            <a:endParaRPr lang="en-US"/>
          </a:p>
        </c:txPr>
        <c:crossAx val="204804480"/>
        <c:crosses val="autoZero"/>
        <c:auto val="1"/>
        <c:lblAlgn val="ctr"/>
        <c:lblOffset val="0"/>
        <c:tickMarkSkip val="1"/>
        <c:noMultiLvlLbl val="0"/>
      </c:catAx>
      <c:valAx>
        <c:axId val="204804480"/>
        <c:scaling>
          <c:orientation val="minMax"/>
          <c:min val="-40"/>
        </c:scaling>
        <c:delete val="1"/>
        <c:axPos val="t"/>
        <c:numFmt formatCode="0.0" sourceLinked="1"/>
        <c:majorTickMark val="out"/>
        <c:minorTickMark val="none"/>
        <c:tickLblPos val="nextTo"/>
        <c:crossAx val="201738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07501940509313"/>
          <c:y val="3.715992129208235E-2"/>
          <c:w val="0.73218254881341605"/>
          <c:h val="0.90613750105822077"/>
        </c:manualLayout>
      </c:layout>
      <c:barChart>
        <c:barDir val="bar"/>
        <c:grouping val="clustered"/>
        <c:varyColors val="0"/>
        <c:ser>
          <c:idx val="0"/>
          <c:order val="0"/>
          <c:tx>
            <c:strRef>
              <c:f>Tabelle1!$B$1</c:f>
              <c:strCache>
                <c:ptCount val="1"/>
                <c:pt idx="0">
                  <c:v>Menge</c:v>
                </c:pt>
              </c:strCache>
            </c:strRef>
          </c:tx>
          <c:spPr>
            <a:solidFill>
              <a:schemeClr val="accent3"/>
            </a:solidFill>
            <a:ln>
              <a:noFill/>
            </a:ln>
            <a:effectLst>
              <a:outerShdw blurRad="50800" dist="38100" dir="2700000" algn="tl" rotWithShape="0">
                <a:prstClr val="black">
                  <a:alpha val="40000"/>
                </a:prstClr>
              </a:outerShdw>
            </a:effectLst>
          </c:spPr>
          <c:invertIfNegative val="0"/>
          <c:dPt>
            <c:idx val="0"/>
            <c:invertIfNegative val="0"/>
            <c:bubble3D val="0"/>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D27D-49EB-A967-0351EE4DF458}"/>
              </c:ext>
            </c:extLst>
          </c:dPt>
          <c:dLbls>
            <c:dLbl>
              <c:idx val="0"/>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rgbClr val="3A495A"/>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27D-49EB-A967-0351EE4DF458}"/>
                </c:ext>
              </c:extLst>
            </c:dLbl>
            <c:dLbl>
              <c:idx val="1"/>
              <c:tx>
                <c:rich>
                  <a:bodyPr/>
                  <a:lstStyle/>
                  <a:p>
                    <a:fld id="{453F3777-02D3-4241-9042-D044B1458101}" type="VALUE">
                      <a:rPr lang="en-US">
                        <a:solidFill>
                          <a:schemeClr val="accent3"/>
                        </a:solidFill>
                      </a:rPr>
                      <a:pPr/>
                      <a:t>[VALUE]</a:t>
                    </a:fld>
                    <a:endParaRPr lang="en-IE"/>
                  </a:p>
                </c:rich>
              </c:tx>
              <c:dLblPos val="out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dlblFieldTable/>
                  <c15:showDataLabelsRange val="0"/>
                </c:ext>
                <c:ext xmlns:c16="http://schemas.microsoft.com/office/drawing/2014/chart" uri="{C3380CC4-5D6E-409C-BE32-E72D297353CC}">
                  <c16:uniqueId val="{00000002-2F14-40F3-B892-3A05BF4A2A86}"/>
                </c:ext>
              </c:extLst>
            </c:dLbl>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accent3"/>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pPr xmlns:c15="http://schemas.microsoft.com/office/drawing/2012/chart">
                  <a:prstGeom prst="rect">
                    <a:avLst/>
                  </a:prstGeom>
                </c15:spPr>
                <c15:showLeaderLines val="0"/>
              </c:ext>
            </c:extLst>
          </c:dLbls>
          <c:cat>
            <c:strRef>
              <c:f>Tabelle1!$A$2:$A$8</c:f>
              <c:strCache>
                <c:ptCount val="6"/>
                <c:pt idx="0">
                  <c:v>Gesamt</c:v>
                </c:pt>
                <c:pt idx="1">
                  <c:v>Discounter</c:v>
                </c:pt>
                <c:pt idx="2">
                  <c:v>Vollsortimenter</c:v>
                </c:pt>
                <c:pt idx="3">
                  <c:v>Naturkosthandel</c:v>
                </c:pt>
                <c:pt idx="4">
                  <c:v>Wochenmärkte</c:v>
                </c:pt>
                <c:pt idx="5">
                  <c:v>Online-Handel</c:v>
                </c:pt>
              </c:strCache>
            </c:strRef>
          </c:cat>
          <c:val>
            <c:numRef>
              <c:f>Tabelle1!$B$2:$B$8</c:f>
              <c:numCache>
                <c:formatCode>0.0</c:formatCode>
                <c:ptCount val="6"/>
                <c:pt idx="0">
                  <c:v>2.1</c:v>
                </c:pt>
                <c:pt idx="1">
                  <c:v>7.5</c:v>
                </c:pt>
                <c:pt idx="2">
                  <c:v>1.1000000000000001</c:v>
                </c:pt>
                <c:pt idx="3">
                  <c:v>-12.6</c:v>
                </c:pt>
                <c:pt idx="4">
                  <c:v>-29.8</c:v>
                </c:pt>
                <c:pt idx="5">
                  <c:v>15.7</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48C-4FCC-B97D-2729CDB0FCAC}"/>
            </c:ext>
          </c:extLst>
        </c:ser>
        <c:dLbls>
          <c:showLegendKey val="0"/>
          <c:showVal val="0"/>
          <c:showCatName val="0"/>
          <c:showSerName val="0"/>
          <c:showPercent val="0"/>
          <c:showBubbleSize val="0"/>
        </c:dLbls>
        <c:gapWidth val="30"/>
        <c:axId val="228777344"/>
        <c:axId val="236676224"/>
      </c:barChart>
      <c:catAx>
        <c:axId val="228777344"/>
        <c:scaling>
          <c:orientation val="maxMin"/>
        </c:scaling>
        <c:delete val="0"/>
        <c:axPos val="l"/>
        <c:numFmt formatCode="@" sourceLinked="0"/>
        <c:majorTickMark val="none"/>
        <c:minorTickMark val="none"/>
        <c:tickLblPos val="nextTo"/>
        <c:spPr>
          <a:noFill/>
          <a:ln w="25400" cap="flat" cmpd="sng" algn="ctr">
            <a:solidFill>
              <a:schemeClr val="tx2"/>
            </a:solidFill>
            <a:round/>
          </a:ln>
          <a:effectLst/>
        </c:spPr>
        <c:txPr>
          <a:bodyPr rot="-60000000" spcFirstLastPara="1" vertOverflow="ellipsis" vert="horz" wrap="square" anchor="ctr" anchorCtr="1"/>
          <a:lstStyle/>
          <a:p>
            <a:pPr algn="just">
              <a:defRPr sz="1200" b="0" i="0" u="none" strike="noStrike" kern="1200" baseline="0">
                <a:noFill/>
                <a:latin typeface="Arial Narrow" panose="020B0606020202030204" pitchFamily="34" charset="0"/>
                <a:ea typeface="+mn-ea"/>
                <a:cs typeface="+mn-cs"/>
              </a:defRPr>
            </a:pPr>
            <a:endParaRPr lang="en-US"/>
          </a:p>
        </c:txPr>
        <c:crossAx val="236676224"/>
        <c:crosses val="autoZero"/>
        <c:auto val="1"/>
        <c:lblAlgn val="ctr"/>
        <c:lblOffset val="0"/>
        <c:tickMarkSkip val="1"/>
        <c:noMultiLvlLbl val="0"/>
      </c:catAx>
      <c:valAx>
        <c:axId val="236676224"/>
        <c:scaling>
          <c:orientation val="minMax"/>
          <c:max val="25"/>
          <c:min val="-35"/>
        </c:scaling>
        <c:delete val="1"/>
        <c:axPos val="t"/>
        <c:numFmt formatCode="0.0" sourceLinked="1"/>
        <c:majorTickMark val="out"/>
        <c:minorTickMark val="none"/>
        <c:tickLblPos val="nextTo"/>
        <c:crossAx val="228777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07501940509313"/>
          <c:y val="3.715992129208235E-2"/>
          <c:w val="0.73218254881341605"/>
          <c:h val="0.90613750105822077"/>
        </c:manualLayout>
      </c:layout>
      <c:barChart>
        <c:barDir val="bar"/>
        <c:grouping val="clustered"/>
        <c:varyColors val="0"/>
        <c:ser>
          <c:idx val="0"/>
          <c:order val="0"/>
          <c:tx>
            <c:strRef>
              <c:f>Tabelle1!$B$1</c:f>
              <c:strCache>
                <c:ptCount val="1"/>
                <c:pt idx="0">
                  <c:v>Menge</c:v>
                </c:pt>
              </c:strCache>
            </c:strRef>
          </c:tx>
          <c:spPr>
            <a:solidFill>
              <a:schemeClr val="accent1"/>
            </a:solidFill>
            <a:ln>
              <a:noFill/>
            </a:ln>
            <a:effectLst>
              <a:outerShdw blurRad="50800" dist="38100" dir="2700000" algn="tl" rotWithShape="0">
                <a:prstClr val="black">
                  <a:alpha val="40000"/>
                </a:prstClr>
              </a:outerShdw>
            </a:effectLst>
          </c:spPr>
          <c:invertIfNegative val="0"/>
          <c:dPt>
            <c:idx val="0"/>
            <c:invertIfNegative val="0"/>
            <c:bubble3D val="0"/>
            <c:spPr>
              <a:solidFill>
                <a:schemeClr val="accent1">
                  <a:lumMod val="75000"/>
                </a:schemeClr>
              </a:solidFill>
              <a:ln>
                <a:noFill/>
              </a:ln>
              <a:effectLst>
                <a:outerShdw blurRad="50800" dist="38100" dir="2700000" algn="tl" rotWithShape="0">
                  <a:prstClr val="black">
                    <a:alpha val="40000"/>
                  </a:prstClr>
                </a:outerShdw>
              </a:effectLst>
            </c:spPr>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1B21-4E44-AAF9-44D06FF72630}"/>
              </c:ext>
            </c:extLst>
          </c:dPt>
          <c:dLbls>
            <c:dLbl>
              <c:idx val="0"/>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accent1">
                          <a:lumMod val="75000"/>
                        </a:schemeClr>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B21-4E44-AAF9-44D06FF72630}"/>
                </c:ext>
              </c:extLst>
            </c:dLbl>
            <c:dLbl>
              <c:idx val="1"/>
              <c:layout>
                <c:manualLayout>
                  <c:x val="-1.1057980643772614E-2"/>
                  <c:y val="-2.9361724656843512E-3"/>
                </c:manualLayout>
              </c:layout>
              <c:tx>
                <c:rich>
                  <a:bodyPr wrap="none" lIns="38100" tIns="19050" rIns="38100" bIns="19050" anchor="ctr" anchorCtr="0">
                    <a:spAutoFit/>
                  </a:bodyPr>
                  <a:lstStyle/>
                  <a:p>
                    <a:pPr algn="ctr" rtl="0">
                      <a:defRPr lang="de-DE" sz="1600" b="1" i="0" u="none" strike="noStrike" kern="1200" baseline="0">
                        <a:solidFill>
                          <a:schemeClr val="bg1"/>
                        </a:solidFill>
                        <a:effectLst/>
                        <a:latin typeface="Arial Narrow" panose="020B0606020202030204" pitchFamily="34" charset="0"/>
                        <a:ea typeface="+mn-ea"/>
                        <a:cs typeface="+mn-cs"/>
                      </a:defRPr>
                    </a:pPr>
                    <a:fld id="{453F3777-02D3-4241-9042-D044B1458101}" type="VALUE">
                      <a:rPr lang="en-US">
                        <a:solidFill>
                          <a:schemeClr val="accent1"/>
                        </a:solidFill>
                      </a:rPr>
                      <a:pPr algn="ctr" rtl="0">
                        <a:defRPr lang="de-DE" sz="1600" b="1" i="0" u="none" strike="noStrike" kern="1200" baseline="0">
                          <a:solidFill>
                            <a:schemeClr val="bg1"/>
                          </a:solidFill>
                          <a:effectLst/>
                          <a:latin typeface="Arial Narrow" panose="020B0606020202030204" pitchFamily="34" charset="0"/>
                          <a:ea typeface="+mn-ea"/>
                          <a:cs typeface="+mn-cs"/>
                        </a:defRPr>
                      </a:pPr>
                      <a:t>[VALUE]</a:t>
                    </a:fld>
                    <a:endParaRPr lang="en-IE"/>
                  </a:p>
                </c:rich>
              </c:tx>
              <c:numFmt formatCode="#,##0.0" sourceLinked="0"/>
              <c:spPr>
                <a:noFill/>
                <a:ln>
                  <a:noFill/>
                </a:ln>
                <a:effectLst/>
              </c:spPr>
              <c:dLblPos val="out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2-1B21-4E44-AAF9-44D06FF72630}"/>
                </c:ext>
              </c:extLst>
            </c:dLbl>
            <c:dLbl>
              <c:idx val="3"/>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bg1"/>
                      </a:solidFill>
                      <a:effectLst/>
                      <a:latin typeface="Arial Narrow" panose="020B0606020202030204" pitchFamily="34" charset="0"/>
                      <a:ea typeface="+mn-ea"/>
                      <a:cs typeface="+mn-cs"/>
                    </a:defRPr>
                  </a:pPr>
                  <a:endParaRPr lang="en-US"/>
                </a:p>
              </c:txPr>
              <c:dLblPos val="inEnd"/>
              <c:showLegendKey val="0"/>
              <c:showVal val="1"/>
              <c:showCatName val="0"/>
              <c:showSerName val="0"/>
              <c:showPercent val="0"/>
              <c:showBubbleSize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1B21-4E44-AAF9-44D06FF72630}"/>
                </c:ext>
              </c:extLst>
            </c:dLbl>
            <c:dLbl>
              <c:idx val="4"/>
              <c:layout>
                <c:manualLayout>
                  <c:x val="-0.19121578136583112"/>
                  <c:y val="-2.9361724656842437E-3"/>
                </c:manualLayout>
              </c:layout>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bg1"/>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1B21-4E44-AAF9-44D06FF72630}"/>
                </c:ext>
              </c:extLst>
            </c:dLbl>
            <c:dLbl>
              <c:idx val="5"/>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bg1"/>
                      </a:solidFill>
                      <a:effectLst/>
                      <a:latin typeface="Arial Narrow" panose="020B0606020202030204" pitchFamily="34" charset="0"/>
                      <a:ea typeface="+mn-ea"/>
                      <a:cs typeface="+mn-cs"/>
                    </a:defRPr>
                  </a:pPr>
                  <a:endParaRPr lang="en-US"/>
                </a:p>
              </c:txPr>
              <c:dLblPos val="inEnd"/>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1B21-4E44-AAF9-44D06FF72630}"/>
                </c:ext>
              </c:extLst>
            </c:dLbl>
            <c:numFmt formatCode="#,##0.0" sourceLinked="0"/>
            <c:spPr>
              <a:noFill/>
              <a:ln>
                <a:noFill/>
              </a:ln>
              <a:effectLst/>
            </c:spPr>
            <c:txPr>
              <a:bodyPr wrap="none" lIns="38100" tIns="19050" rIns="38100" bIns="19050" anchor="ctr" anchorCtr="0">
                <a:spAutoFit/>
              </a:bodyPr>
              <a:lstStyle/>
              <a:p>
                <a:pPr algn="ctr" rtl="0">
                  <a:defRPr lang="de-DE" sz="1600" b="1" i="0" u="none" strike="noStrike" kern="1200" baseline="0">
                    <a:solidFill>
                      <a:schemeClr val="accent1"/>
                    </a:solidFill>
                    <a:effectLst/>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pPr xmlns:c15="http://schemas.microsoft.com/office/drawing/2012/chart">
                  <a:prstGeom prst="rect">
                    <a:avLst/>
                  </a:prstGeom>
                </c15:spPr>
                <c15:showLeaderLines val="0"/>
              </c:ext>
            </c:extLst>
          </c:dLbls>
          <c:cat>
            <c:strRef>
              <c:f>Tabelle1!$A$2:$A$8</c:f>
              <c:strCache>
                <c:ptCount val="6"/>
                <c:pt idx="0">
                  <c:v>Gesamt</c:v>
                </c:pt>
                <c:pt idx="1">
                  <c:v>Discounter</c:v>
                </c:pt>
                <c:pt idx="2">
                  <c:v>Vollsortimenter</c:v>
                </c:pt>
                <c:pt idx="3">
                  <c:v>Naturkosthandel</c:v>
                </c:pt>
                <c:pt idx="4">
                  <c:v>Wochenmärkte</c:v>
                </c:pt>
                <c:pt idx="5">
                  <c:v>Online-Handel</c:v>
                </c:pt>
              </c:strCache>
            </c:strRef>
          </c:cat>
          <c:val>
            <c:numRef>
              <c:f>Tabelle1!$B$2:$B$8</c:f>
              <c:numCache>
                <c:formatCode>0.0</c:formatCode>
                <c:ptCount val="6"/>
                <c:pt idx="0">
                  <c:v>0.5</c:v>
                </c:pt>
                <c:pt idx="1">
                  <c:v>2.1</c:v>
                </c:pt>
                <c:pt idx="2">
                  <c:v>0.6</c:v>
                </c:pt>
                <c:pt idx="3">
                  <c:v>-12.1</c:v>
                </c:pt>
                <c:pt idx="4">
                  <c:v>-13.9</c:v>
                </c:pt>
                <c:pt idx="5">
                  <c:v>19.899999999999999</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1B21-4E44-AAF9-44D06FF72630}"/>
            </c:ext>
          </c:extLst>
        </c:ser>
        <c:dLbls>
          <c:showLegendKey val="0"/>
          <c:showVal val="0"/>
          <c:showCatName val="0"/>
          <c:showSerName val="0"/>
          <c:showPercent val="0"/>
          <c:showBubbleSize val="0"/>
        </c:dLbls>
        <c:gapWidth val="30"/>
        <c:axId val="228777344"/>
        <c:axId val="236676224"/>
      </c:barChart>
      <c:catAx>
        <c:axId val="228777344"/>
        <c:scaling>
          <c:orientation val="maxMin"/>
        </c:scaling>
        <c:delete val="0"/>
        <c:axPos val="l"/>
        <c:numFmt formatCode="@" sourceLinked="0"/>
        <c:majorTickMark val="none"/>
        <c:minorTickMark val="none"/>
        <c:tickLblPos val="nextTo"/>
        <c:spPr>
          <a:noFill/>
          <a:ln w="25400" cap="flat" cmpd="sng" algn="ctr">
            <a:solidFill>
              <a:schemeClr val="tx2"/>
            </a:solidFill>
            <a:round/>
          </a:ln>
          <a:effectLst/>
        </c:spPr>
        <c:txPr>
          <a:bodyPr rot="-60000000" spcFirstLastPara="1" vertOverflow="ellipsis" vert="horz" wrap="square" anchor="ctr" anchorCtr="1"/>
          <a:lstStyle/>
          <a:p>
            <a:pPr algn="just">
              <a:defRPr sz="1200" b="0" i="0" u="none" strike="noStrike" kern="1200" baseline="0">
                <a:noFill/>
                <a:latin typeface="Arial Narrow" panose="020B0606020202030204" pitchFamily="34" charset="0"/>
                <a:ea typeface="+mn-ea"/>
                <a:cs typeface="+mn-cs"/>
              </a:defRPr>
            </a:pPr>
            <a:endParaRPr lang="en-US"/>
          </a:p>
        </c:txPr>
        <c:crossAx val="236676224"/>
        <c:crosses val="autoZero"/>
        <c:auto val="1"/>
        <c:lblAlgn val="ctr"/>
        <c:lblOffset val="0"/>
        <c:tickMarkSkip val="1"/>
        <c:noMultiLvlLbl val="0"/>
      </c:catAx>
      <c:valAx>
        <c:axId val="236676224"/>
        <c:scaling>
          <c:orientation val="minMax"/>
          <c:max val="25"/>
          <c:min val="-15"/>
        </c:scaling>
        <c:delete val="1"/>
        <c:axPos val="t"/>
        <c:numFmt formatCode="0.0" sourceLinked="1"/>
        <c:majorTickMark val="out"/>
        <c:minorTickMark val="none"/>
        <c:tickLblPos val="nextTo"/>
        <c:crossAx val="228777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Tabelle1!$C$1</c:f>
              <c:strCache>
                <c:ptCount val="1"/>
                <c:pt idx="0">
                  <c:v>2019</c:v>
                </c:pt>
              </c:strCache>
            </c:strRef>
          </c:tx>
          <c:spPr>
            <a:solidFill>
              <a:schemeClr val="accent3"/>
            </a:solidFill>
            <a:effectLst>
              <a:outerShdw blurRad="50800" dist="38100" dir="2700000" algn="tl" rotWithShape="0">
                <a:prstClr val="black">
                  <a:alpha val="40000"/>
                </a:prstClr>
              </a:outerShdw>
            </a:effectLst>
          </c:spPr>
          <c:invertIfNegative val="0"/>
          <c:dLbls>
            <c:spPr>
              <a:noFill/>
              <a:ln>
                <a:noFill/>
              </a:ln>
              <a:effectLst/>
            </c:spPr>
            <c:txPr>
              <a:bodyPr wrap="square" lIns="38100" tIns="19050" rIns="38100" bIns="19050" anchor="ctr">
                <a:spAutoFit/>
              </a:bodyPr>
              <a:lstStyle/>
              <a:p>
                <a:pPr>
                  <a:defRPr lang="en-US" sz="1200" b="1" i="0" u="none" strike="noStrike" kern="1200" baseline="0">
                    <a:solidFill>
                      <a:prstClr val="white"/>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Tabelle1!$A$2:$A$14</c:f>
              <c:strCache>
                <c:ptCount val="13"/>
                <c:pt idx="0">
                  <c:v>Chicken escalope, fresh, natural</c:v>
                </c:pt>
                <c:pt idx="1">
                  <c:v>Eggs, 6-12 Pck., M</c:v>
                </c:pt>
                <c:pt idx="2">
                  <c:v>Butter 250 g pack</c:v>
                </c:pt>
                <c:pt idx="3">
                  <c:v>Cucumbers</c:v>
                </c:pt>
                <c:pt idx="4">
                  <c:v>Apples</c:v>
                </c:pt>
                <c:pt idx="5">
                  <c:v>Bananas</c:v>
                </c:pt>
                <c:pt idx="6">
                  <c:v>Potatoes, 1-2,5 kg, firm cooking</c:v>
                </c:pt>
                <c:pt idx="7">
                  <c:v>Minced pork/beef fresh</c:v>
                </c:pt>
                <c:pt idx="8">
                  <c:v>Carrots</c:v>
                </c:pt>
                <c:pt idx="9">
                  <c:v>Mozzarella</c:v>
                </c:pt>
                <c:pt idx="10">
                  <c:v>Minced beef </c:v>
                </c:pt>
                <c:pt idx="11">
                  <c:v>Fresh milk, min. 3.5 % fat</c:v>
                </c:pt>
                <c:pt idx="12">
                  <c:v>Wheat flour, type 405</c:v>
                </c:pt>
              </c:strCache>
            </c:strRef>
          </c:cat>
          <c:val>
            <c:numRef>
              <c:f>Tabelle1!$C$2:$C$14</c:f>
              <c:numCache>
                <c:formatCode>General</c:formatCode>
                <c:ptCount val="13"/>
                <c:pt idx="0">
                  <c:v>149</c:v>
                </c:pt>
                <c:pt idx="1">
                  <c:v>101</c:v>
                </c:pt>
                <c:pt idx="2">
                  <c:v>60</c:v>
                </c:pt>
                <c:pt idx="3">
                  <c:v>85</c:v>
                </c:pt>
                <c:pt idx="4">
                  <c:v>61</c:v>
                </c:pt>
                <c:pt idx="5">
                  <c:v>66</c:v>
                </c:pt>
                <c:pt idx="6">
                  <c:v>64</c:v>
                </c:pt>
                <c:pt idx="7">
                  <c:v>77</c:v>
                </c:pt>
                <c:pt idx="8">
                  <c:v>55</c:v>
                </c:pt>
                <c:pt idx="9">
                  <c:v>24</c:v>
                </c:pt>
                <c:pt idx="10">
                  <c:v>36</c:v>
                </c:pt>
                <c:pt idx="11">
                  <c:v>41</c:v>
                </c:pt>
                <c:pt idx="12">
                  <c:v>66</c:v>
                </c:pt>
              </c:numCache>
            </c:numRef>
          </c:val>
          <c:extLst>
            <c:ext xmlns:c16="http://schemas.microsoft.com/office/drawing/2014/chart" uri="{C3380CC4-5D6E-409C-BE32-E72D297353CC}">
              <c16:uniqueId val="{00000000-E78E-42DE-AE31-970A761C2321}"/>
            </c:ext>
          </c:extLst>
        </c:ser>
        <c:ser>
          <c:idx val="0"/>
          <c:order val="1"/>
          <c:tx>
            <c:strRef>
              <c:f>Tabelle1!$B$1</c:f>
              <c:strCache>
                <c:ptCount val="1"/>
                <c:pt idx="0">
                  <c:v>2023</c:v>
                </c:pt>
              </c:strCache>
            </c:strRef>
          </c:tx>
          <c:spPr>
            <a:solidFill>
              <a:schemeClr val="accent1"/>
            </a:solidFill>
            <a:ln>
              <a:noFill/>
            </a:ln>
            <a:effectLst>
              <a:outerShdw blurRad="50800" dist="38100" dir="2700000" algn="tl" rotWithShape="0">
                <a:prstClr val="black">
                  <a:alpha val="40000"/>
                </a:prstClr>
              </a:outerShdw>
            </a:effectLst>
          </c:spPr>
          <c:invertIfNegative val="0"/>
          <c:dLbls>
            <c:spPr>
              <a:noFill/>
              <a:ln>
                <a:noFill/>
              </a:ln>
              <a:effectLst/>
            </c:spPr>
            <c:txPr>
              <a:bodyPr wrap="square" lIns="38100" tIns="19050" rIns="38100" bIns="19050" anchor="ctr">
                <a:spAutoFit/>
              </a:bodyPr>
              <a:lstStyle/>
              <a:p>
                <a:pPr>
                  <a:defRPr sz="1200" b="1">
                    <a:solidFill>
                      <a:schemeClr val="bg1"/>
                    </a:solidFill>
                  </a:defRPr>
                </a:pPr>
                <a:endParaRPr lang="en-US"/>
              </a:p>
            </c:txPr>
            <c:dLblPos val="inEnd"/>
            <c:showLegendKey val="0"/>
            <c:showVal val="1"/>
            <c:showCatName val="0"/>
            <c:showSerName val="0"/>
            <c:showPercent val="0"/>
            <c:showBubbleSize val="0"/>
            <c:showLeaderLines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Tabelle1!$A$2:$A$14</c:f>
              <c:strCache>
                <c:ptCount val="13"/>
                <c:pt idx="0">
                  <c:v>Chicken escalope, fresh, natural</c:v>
                </c:pt>
                <c:pt idx="1">
                  <c:v>Eggs, 6-12 Pck., M</c:v>
                </c:pt>
                <c:pt idx="2">
                  <c:v>Butter 250 g pack</c:v>
                </c:pt>
                <c:pt idx="3">
                  <c:v>Cucumbers</c:v>
                </c:pt>
                <c:pt idx="4">
                  <c:v>Apples</c:v>
                </c:pt>
                <c:pt idx="5">
                  <c:v>Bananas</c:v>
                </c:pt>
                <c:pt idx="6">
                  <c:v>Potatoes, 1-2,5 kg, firm cooking</c:v>
                </c:pt>
                <c:pt idx="7">
                  <c:v>Minced pork/beef fresh</c:v>
                </c:pt>
                <c:pt idx="8">
                  <c:v>Carrots</c:v>
                </c:pt>
                <c:pt idx="9">
                  <c:v>Mozzarella</c:v>
                </c:pt>
                <c:pt idx="10">
                  <c:v>Minced beef </c:v>
                </c:pt>
                <c:pt idx="11">
                  <c:v>Fresh milk, min. 3.5 % fat</c:v>
                </c:pt>
                <c:pt idx="12">
                  <c:v>Wheat flour, type 405</c:v>
                </c:pt>
              </c:strCache>
            </c:strRef>
          </c:cat>
          <c:val>
            <c:numRef>
              <c:f>Tabelle1!$B$2:$B$14</c:f>
              <c:numCache>
                <c:formatCode>0</c:formatCode>
                <c:ptCount val="13"/>
                <c:pt idx="0">
                  <c:v>123.5590919730241</c:v>
                </c:pt>
                <c:pt idx="1">
                  <c:v>79.202555157960489</c:v>
                </c:pt>
                <c:pt idx="2">
                  <c:v>77.216850294347637</c:v>
                </c:pt>
                <c:pt idx="3">
                  <c:v>63.545240924382995</c:v>
                </c:pt>
                <c:pt idx="4">
                  <c:v>61.169226950523893</c:v>
                </c:pt>
                <c:pt idx="5">
                  <c:v>45.847008397070113</c:v>
                </c:pt>
                <c:pt idx="6">
                  <c:v>38.687994307003322</c:v>
                </c:pt>
                <c:pt idx="7">
                  <c:v>37.976744831283952</c:v>
                </c:pt>
                <c:pt idx="8">
                  <c:v>28.584194519258233</c:v>
                </c:pt>
                <c:pt idx="9">
                  <c:v>22.690450466648329</c:v>
                </c:pt>
                <c:pt idx="10">
                  <c:v>21.357837311099971</c:v>
                </c:pt>
                <c:pt idx="11">
                  <c:v>20.046933101951765</c:v>
                </c:pt>
                <c:pt idx="12">
                  <c:v>18.013088977949494</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0-2175-477E-8861-1C3FF1B8DF27}"/>
            </c:ext>
          </c:extLst>
        </c:ser>
        <c:dLbls>
          <c:showLegendKey val="0"/>
          <c:showVal val="0"/>
          <c:showCatName val="0"/>
          <c:showSerName val="0"/>
          <c:showPercent val="0"/>
          <c:showBubbleSize val="0"/>
        </c:dLbls>
        <c:gapWidth val="30"/>
        <c:axId val="305432064"/>
        <c:axId val="305433600"/>
      </c:barChart>
      <c:catAx>
        <c:axId val="305432064"/>
        <c:scaling>
          <c:orientation val="maxMin"/>
        </c:scaling>
        <c:delete val="0"/>
        <c:axPos val="l"/>
        <c:numFmt formatCode="General" sourceLinked="0"/>
        <c:majorTickMark val="out"/>
        <c:minorTickMark val="none"/>
        <c:tickLblPos val="nextTo"/>
        <c:spPr>
          <a:noFill/>
          <a:ln w="12700" cap="flat" cmpd="sng" algn="ctr">
            <a:noFill/>
            <a:round/>
          </a:ln>
          <a:effectLst/>
        </c:spPr>
        <c:txPr>
          <a:bodyPr rot="-60000000" spcFirstLastPara="1" vertOverflow="ellipsis" vert="horz" wrap="square" anchor="ctr" anchorCtr="1"/>
          <a:lstStyle/>
          <a:p>
            <a:pPr algn="just">
              <a:defRPr lang="en-US" sz="1600" b="0" i="0" u="none" strike="noStrike" kern="1200" baseline="0">
                <a:solidFill>
                  <a:schemeClr val="tx2"/>
                </a:solidFill>
                <a:latin typeface="Arial Narrow" panose="020B0606020202030204" pitchFamily="34" charset="0"/>
                <a:ea typeface="+mn-ea"/>
                <a:cs typeface="+mn-cs"/>
              </a:defRPr>
            </a:pPr>
            <a:endParaRPr lang="en-US"/>
          </a:p>
        </c:txPr>
        <c:crossAx val="305433600"/>
        <c:crosses val="autoZero"/>
        <c:auto val="1"/>
        <c:lblAlgn val="ctr"/>
        <c:lblOffset val="0"/>
        <c:tickMarkSkip val="1"/>
        <c:noMultiLvlLbl val="0"/>
      </c:catAx>
      <c:valAx>
        <c:axId val="305433600"/>
        <c:scaling>
          <c:orientation val="minMax"/>
        </c:scaling>
        <c:delete val="0"/>
        <c:axPos val="t"/>
        <c:majorGridlines>
          <c:spPr>
            <a:ln w="12700" cap="flat" cmpd="sng" algn="ctr">
              <a:noFill/>
              <a:round/>
            </a:ln>
            <a:effectLst/>
          </c:spPr>
        </c:majorGridlines>
        <c:numFmt formatCode="0" sourceLinked="0"/>
        <c:majorTickMark val="none"/>
        <c:minorTickMark val="none"/>
        <c:tickLblPos val="none"/>
        <c:spPr>
          <a:ln>
            <a:noFill/>
          </a:ln>
        </c:spPr>
        <c:txPr>
          <a:bodyPr/>
          <a:lstStyle/>
          <a:p>
            <a:pPr>
              <a:defRPr sz="1600"/>
            </a:pPr>
            <a:endParaRPr lang="en-US"/>
          </a:p>
        </c:txPr>
        <c:crossAx val="30543206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cdr:x>
      <cdr:y>0.08396</cdr:y>
    </cdr:from>
    <cdr:to>
      <cdr:x>0.54959</cdr:x>
      <cdr:y>0.94372</cdr:y>
    </cdr:to>
    <cdr:sp macro="" textlink="">
      <cdr:nvSpPr>
        <cdr:cNvPr id="2" name="Textfeld 1">
          <a:extLst xmlns:a="http://schemas.openxmlformats.org/drawingml/2006/main">
            <a:ext uri="{FF2B5EF4-FFF2-40B4-BE49-F238E27FC236}">
              <a16:creationId xmlns:a16="http://schemas.microsoft.com/office/drawing/2014/main" id="{954DE47F-B3EA-7BC9-6A8F-F99C5A97A469}"/>
            </a:ext>
          </a:extLst>
        </cdr:cNvPr>
        <cdr:cNvSpPr txBox="1"/>
      </cdr:nvSpPr>
      <cdr:spPr>
        <a:xfrm xmlns:a="http://schemas.openxmlformats.org/drawingml/2006/main">
          <a:off x="0" y="251609"/>
          <a:ext cx="2275579" cy="2576595"/>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vert="horz" wrap="square" lIns="0" tIns="0" rIns="0" bIns="0" rtlCol="0">
          <a:noAutofit/>
        </a:bodyPr>
        <a:lstStyle xmlns:a="http://schemas.openxmlformats.org/drawingml/2006/main"/>
        <a:p xmlns:a="http://schemas.openxmlformats.org/drawingml/2006/main">
          <a:pPr algn="l" rtl="0" eaLnBrk="1" fontAlgn="base" hangingPunct="1">
            <a:lnSpc>
              <a:spcPct val="100000"/>
            </a:lnSpc>
            <a:spcBef>
              <a:spcPts val="1200"/>
            </a:spcBef>
            <a:spcAft>
              <a:spcPct val="0"/>
            </a:spcAft>
          </a:pPr>
          <a:r>
            <a:rPr lang="de-DE" sz="1800" b="0" i="0" u="none" baseline="0" dirty="0">
              <a:solidFill>
                <a:srgbClr val="4C4C4C"/>
              </a:solidFill>
              <a:latin typeface="Arial" panose="020B0604020202020204" pitchFamily="34" charset="0"/>
            </a:rPr>
            <a:t>Total</a:t>
          </a:r>
        </a:p>
        <a:p xmlns:a="http://schemas.openxmlformats.org/drawingml/2006/main">
          <a:pPr algn="l" rtl="0" eaLnBrk="1" fontAlgn="base" hangingPunct="1">
            <a:lnSpc>
              <a:spcPct val="100000"/>
            </a:lnSpc>
            <a:spcBef>
              <a:spcPts val="1200"/>
            </a:spcBef>
            <a:spcAft>
              <a:spcPct val="0"/>
            </a:spcAft>
          </a:pPr>
          <a:r>
            <a:rPr lang="de-DE" sz="1800" dirty="0">
              <a:solidFill>
                <a:srgbClr val="4C4C4C"/>
              </a:solidFill>
              <a:latin typeface="Arial" panose="020B0604020202020204" pitchFamily="34" charset="0"/>
            </a:rPr>
            <a:t>Discounter</a:t>
          </a:r>
        </a:p>
        <a:p xmlns:a="http://schemas.openxmlformats.org/drawingml/2006/main">
          <a:pPr algn="l" rtl="0" eaLnBrk="1" fontAlgn="base" hangingPunct="1">
            <a:lnSpc>
              <a:spcPct val="100000"/>
            </a:lnSpc>
            <a:spcBef>
              <a:spcPts val="1200"/>
            </a:spcBef>
            <a:spcAft>
              <a:spcPct val="0"/>
            </a:spcAft>
          </a:pPr>
          <a:r>
            <a:rPr lang="de-DE" sz="1800" dirty="0">
              <a:solidFill>
                <a:srgbClr val="4C4C4C"/>
              </a:solidFill>
              <a:latin typeface="Arial" panose="020B0604020202020204" pitchFamily="34" charset="0"/>
            </a:rPr>
            <a:t>Supermarkets</a:t>
          </a:r>
        </a:p>
        <a:p xmlns:a="http://schemas.openxmlformats.org/drawingml/2006/main">
          <a:pPr algn="l" rtl="0" eaLnBrk="1" fontAlgn="base" hangingPunct="1">
            <a:lnSpc>
              <a:spcPct val="100000"/>
            </a:lnSpc>
            <a:spcBef>
              <a:spcPts val="1200"/>
            </a:spcBef>
            <a:spcAft>
              <a:spcPct val="0"/>
            </a:spcAft>
          </a:pPr>
          <a:r>
            <a:rPr lang="de-DE" sz="1800" dirty="0">
              <a:solidFill>
                <a:srgbClr val="4C4C4C"/>
              </a:solidFill>
              <a:latin typeface="Arial" panose="020B0604020202020204" pitchFamily="34" charset="0"/>
            </a:rPr>
            <a:t>Natural Food Stores</a:t>
          </a:r>
        </a:p>
        <a:p xmlns:a="http://schemas.openxmlformats.org/drawingml/2006/main">
          <a:pPr algn="l" rtl="0" eaLnBrk="1" fontAlgn="base" hangingPunct="1">
            <a:lnSpc>
              <a:spcPct val="100000"/>
            </a:lnSpc>
            <a:spcBef>
              <a:spcPts val="1200"/>
            </a:spcBef>
            <a:spcAft>
              <a:spcPct val="0"/>
            </a:spcAft>
          </a:pPr>
          <a:r>
            <a:rPr lang="de-DE" sz="1800" dirty="0" err="1">
              <a:solidFill>
                <a:srgbClr val="4C4C4C"/>
              </a:solidFill>
              <a:latin typeface="Arial" panose="020B0604020202020204" pitchFamily="34" charset="0"/>
            </a:rPr>
            <a:t>Direct</a:t>
          </a:r>
          <a:r>
            <a:rPr lang="de-DE" sz="1800" dirty="0">
              <a:solidFill>
                <a:srgbClr val="4C4C4C"/>
              </a:solidFill>
              <a:latin typeface="Arial" panose="020B0604020202020204" pitchFamily="34" charset="0"/>
            </a:rPr>
            <a:t> Sales</a:t>
          </a:r>
        </a:p>
        <a:p xmlns:a="http://schemas.openxmlformats.org/drawingml/2006/main">
          <a:pPr algn="l" rtl="0" eaLnBrk="1" fontAlgn="base" hangingPunct="1">
            <a:lnSpc>
              <a:spcPct val="100000"/>
            </a:lnSpc>
            <a:spcBef>
              <a:spcPts val="1200"/>
            </a:spcBef>
            <a:spcAft>
              <a:spcPct val="0"/>
            </a:spcAft>
          </a:pPr>
          <a:r>
            <a:rPr lang="de-DE" sz="1800" dirty="0">
              <a:solidFill>
                <a:srgbClr val="4C4C4C"/>
              </a:solidFill>
              <a:latin typeface="Arial" panose="020B0604020202020204" pitchFamily="34" charset="0"/>
            </a:rPr>
            <a:t>Online</a:t>
          </a:r>
          <a:endParaRPr lang="de-DE" sz="1800" b="0" i="0" u="none" baseline="0" dirty="0">
            <a:solidFill>
              <a:srgbClr val="4C4C4C"/>
            </a:solidFill>
            <a:latin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 name="Shape 61"/>
          <p:cNvSpPr>
            <a:spLocks noGrp="1" noRot="1" noChangeAspect="1"/>
          </p:cNvSpPr>
          <p:nvPr>
            <p:ph type="sldImg"/>
          </p:nvPr>
        </p:nvSpPr>
        <p:spPr>
          <a:xfrm>
            <a:off x="1143000" y="685800"/>
            <a:ext cx="4572000" cy="3429000"/>
          </a:xfrm>
          <a:prstGeom prst="rect">
            <a:avLst/>
          </a:prstGeom>
        </p:spPr>
        <p:txBody>
          <a:bodyPr/>
          <a:lstStyle/>
          <a:p>
            <a:endParaRPr/>
          </a:p>
        </p:txBody>
      </p:sp>
      <p:sp>
        <p:nvSpPr>
          <p:cNvPr id="62" name="Shape 6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fontScale="77500" lnSpcReduction="20000"/>
          </a:bodyPr>
          <a:lstStyle/>
          <a:p>
            <a:pPr defTabSz="457163">
              <a:defRPr/>
            </a:pPr>
            <a:r>
              <a:rPr lang="de-DE" dirty="0"/>
              <a:t>01.08.2016 (AMI) - Der Umsatz mit frischen Biolebensmitteln stieg im ersten Halbjahr 2016 um etwa elf Prozent. Die AMI betrachtet Daten aus dem GfK-Haushaltspanel für folgende Warengruppen: Fleisch, Fleischwaren, Geflügel, Eier, Obst, Gemüse, Kartoffeln, Käse, Brot, Backwaren, Milch, Joghurt, Sojadrinks, Mehl, Milchgetränke, Quark, Butter, Speiseöl. Für diese Biolebensmittel gaben die Verbraucherinnen und Verbraucher in den ersten sechs Monaten von 2016 rund 2,0 Milliarden Euro aus. Sie zahlten dafür rund 5,4 Prozent mehr als im ersten Halbjahr 2015. Trotz dieser großen Preissteigerungen wuchs der Bioumsatz vorrangig durch eine erhöhte Nachfrage. (JD)</a:t>
            </a:r>
          </a:p>
          <a:p>
            <a:endParaRPr lang="de-DE" dirty="0"/>
          </a:p>
        </p:txBody>
      </p:sp>
      <p:sp>
        <p:nvSpPr>
          <p:cNvPr id="4" name="Kopfzeilenplatzhalter 3"/>
          <p:cNvSpPr>
            <a:spLocks noGrp="1"/>
          </p:cNvSpPr>
          <p:nvPr>
            <p:ph type="hdr" sz="quarter" idx="10"/>
          </p:nvPr>
        </p:nvSpPr>
        <p:spPr/>
        <p:txBody>
          <a:bodyPr/>
          <a:lstStyle/>
          <a:p>
            <a:pPr>
              <a:defRPr/>
            </a:pPr>
            <a:endParaRPr lang="de-DE" dirty="0"/>
          </a:p>
        </p:txBody>
      </p:sp>
      <p:sp>
        <p:nvSpPr>
          <p:cNvPr id="5" name="Datumsplatzhalter 4"/>
          <p:cNvSpPr>
            <a:spLocks noGrp="1"/>
          </p:cNvSpPr>
          <p:nvPr>
            <p:ph type="dt" idx="11"/>
          </p:nvPr>
        </p:nvSpPr>
        <p:spPr/>
        <p:txBody>
          <a:bodyPr/>
          <a:lstStyle/>
          <a:p>
            <a:pPr>
              <a:defRPr/>
            </a:pPr>
            <a:fld id="{90F90B88-2468-4290-AB1C-CEF16C6C42DD}" type="datetime1">
              <a:rPr lang="de-DE" smtClean="0"/>
              <a:t>17.10.2024</a:t>
            </a:fld>
            <a:endParaRPr lang="de-DE" dirty="0"/>
          </a:p>
        </p:txBody>
      </p:sp>
      <p:sp>
        <p:nvSpPr>
          <p:cNvPr id="6" name="Fußzeilenplatzhalter 5"/>
          <p:cNvSpPr>
            <a:spLocks noGrp="1"/>
          </p:cNvSpPr>
          <p:nvPr>
            <p:ph type="ftr" sz="quarter" idx="12"/>
          </p:nvPr>
        </p:nvSpPr>
        <p:spPr/>
        <p:txBody>
          <a:bodyPr/>
          <a:lstStyle/>
          <a:p>
            <a:pPr>
              <a:defRPr/>
            </a:pPr>
            <a:r>
              <a:rPr lang="de-DE" dirty="0"/>
              <a:t>Christian Alter | AMI GmbH</a:t>
            </a:r>
          </a:p>
        </p:txBody>
      </p:sp>
      <p:sp>
        <p:nvSpPr>
          <p:cNvPr id="7" name="Foliennummernplatzhalter 6"/>
          <p:cNvSpPr>
            <a:spLocks noGrp="1"/>
          </p:cNvSpPr>
          <p:nvPr>
            <p:ph type="sldNum" sz="quarter" idx="13"/>
          </p:nvPr>
        </p:nvSpPr>
        <p:spPr/>
        <p:txBody>
          <a:bodyPr/>
          <a:lstStyle/>
          <a:p>
            <a:pPr>
              <a:defRPr/>
            </a:pPr>
            <a:fld id="{E0C96B12-6C0A-42F4-8753-8137DFC0FAF6}" type="slidenum">
              <a:rPr lang="de-DE"/>
              <a:pPr>
                <a:defRPr/>
              </a:pPr>
              <a:t>2</a:t>
            </a:fld>
            <a:endParaRPr lang="de-DE" dirty="0"/>
          </a:p>
        </p:txBody>
      </p:sp>
    </p:spTree>
    <p:extLst>
      <p:ext uri="{BB962C8B-B14F-4D97-AF65-F5344CB8AC3E}">
        <p14:creationId xmlns:p14="http://schemas.microsoft.com/office/powerpoint/2010/main" val="4051079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de-DE" sz="1200" kern="1200" dirty="0">
              <a:solidFill>
                <a:schemeClr val="tx1"/>
              </a:solidFill>
              <a:effectLst/>
              <a:latin typeface="+mn-lt"/>
              <a:ea typeface="ＭＳ Ｐゴシック" pitchFamily="-109" charset="-128"/>
              <a:cs typeface="ＭＳ Ｐゴシック" pitchFamily="-109" charset="-128"/>
            </a:endParaRPr>
          </a:p>
        </p:txBody>
      </p:sp>
      <p:sp>
        <p:nvSpPr>
          <p:cNvPr id="4" name="Kopfzeilenplatzhalter 3"/>
          <p:cNvSpPr>
            <a:spLocks noGrp="1"/>
          </p:cNvSpPr>
          <p:nvPr>
            <p:ph type="hdr" sz="quarter" idx="10"/>
          </p:nvPr>
        </p:nvSpPr>
        <p:spPr/>
        <p:txBody>
          <a:bodyPr/>
          <a:lstStyle/>
          <a:p>
            <a:r>
              <a:rPr lang="de-DE"/>
              <a:t>Thema der Präsentation</a:t>
            </a:r>
          </a:p>
        </p:txBody>
      </p:sp>
      <p:sp>
        <p:nvSpPr>
          <p:cNvPr id="5" name="Datumsplatzhalter 4"/>
          <p:cNvSpPr>
            <a:spLocks noGrp="1"/>
          </p:cNvSpPr>
          <p:nvPr>
            <p:ph type="dt" idx="11"/>
          </p:nvPr>
        </p:nvSpPr>
        <p:spPr/>
        <p:txBody>
          <a:bodyPr/>
          <a:lstStyle/>
          <a:p>
            <a:fld id="{93B0B076-F673-4B0F-AC54-41AFC5267F4C}" type="datetime1">
              <a:rPr lang="de-DE"/>
              <a:pPr/>
              <a:t>17.10.2024</a:t>
            </a:fld>
            <a:endParaRPr lang="de-DE"/>
          </a:p>
        </p:txBody>
      </p:sp>
      <p:sp>
        <p:nvSpPr>
          <p:cNvPr id="6" name="Fußzeilenplatzhalter 5"/>
          <p:cNvSpPr>
            <a:spLocks noGrp="1"/>
          </p:cNvSpPr>
          <p:nvPr>
            <p:ph type="ftr" sz="quarter" idx="12"/>
          </p:nvPr>
        </p:nvSpPr>
        <p:spPr/>
        <p:txBody>
          <a:bodyPr/>
          <a:lstStyle/>
          <a:p>
            <a:r>
              <a:rPr lang="de-DE"/>
              <a:t>Präsentationsersteller</a:t>
            </a:r>
          </a:p>
        </p:txBody>
      </p:sp>
      <p:sp>
        <p:nvSpPr>
          <p:cNvPr id="7" name="Foliennummernplatzhalter 6"/>
          <p:cNvSpPr>
            <a:spLocks noGrp="1"/>
          </p:cNvSpPr>
          <p:nvPr>
            <p:ph type="sldNum" sz="quarter" idx="13"/>
          </p:nvPr>
        </p:nvSpPr>
        <p:spPr/>
        <p:txBody>
          <a:bodyPr/>
          <a:lstStyle/>
          <a:p>
            <a:fld id="{D5EDAE78-90A1-43C0-A2AB-137C4B3A22D2}" type="slidenum">
              <a:rPr lang="de-DE"/>
              <a:pPr/>
              <a:t>3</a:t>
            </a:fld>
            <a:endParaRPr lang="de-DE"/>
          </a:p>
        </p:txBody>
      </p:sp>
    </p:spTree>
    <p:extLst>
      <p:ext uri="{BB962C8B-B14F-4D97-AF65-F5344CB8AC3E}">
        <p14:creationId xmlns:p14="http://schemas.microsoft.com/office/powerpoint/2010/main" val="27861800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ext">
    <p:spTree>
      <p:nvGrpSpPr>
        <p:cNvPr id="1" name=""/>
        <p:cNvGrpSpPr/>
        <p:nvPr/>
      </p:nvGrpSpPr>
      <p:grpSpPr>
        <a:xfrm>
          <a:off x="0" y="0"/>
          <a:ext cx="0" cy="0"/>
          <a:chOff x="0" y="0"/>
          <a:chExt cx="0" cy="0"/>
        </a:xfrm>
      </p:grpSpPr>
      <p:sp>
        <p:nvSpPr>
          <p:cNvPr id="24" name="Quadrat"/>
          <p:cNvSpPr/>
          <p:nvPr/>
        </p:nvSpPr>
        <p:spPr>
          <a:xfrm>
            <a:off x="2088" y="1207"/>
            <a:ext cx="9322259" cy="9326044"/>
          </a:xfrm>
          <a:prstGeom prst="rect">
            <a:avLst/>
          </a:prstGeom>
          <a:solidFill>
            <a:srgbClr val="2B9D53"/>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5" name="Title"/>
          <p:cNvSpPr txBox="1">
            <a:spLocks noGrp="1"/>
          </p:cNvSpPr>
          <p:nvPr>
            <p:ph type="title" hasCustomPrompt="1"/>
          </p:nvPr>
        </p:nvSpPr>
        <p:spPr>
          <a:xfrm>
            <a:off x="596192" y="171331"/>
            <a:ext cx="8134050" cy="3645896"/>
          </a:xfrm>
          <a:prstGeom prst="rect">
            <a:avLst/>
          </a:prstGeom>
        </p:spPr>
        <p:txBody>
          <a:bodyPr lIns="0" tIns="0" rIns="0" bIns="0"/>
          <a:lstStyle>
            <a:lvl1pPr>
              <a:defRPr sz="7200" b="0" spc="-144">
                <a:solidFill>
                  <a:srgbClr val="FFFFFF"/>
                </a:solidFill>
              </a:defRPr>
            </a:lvl1pPr>
          </a:lstStyle>
          <a:p>
            <a:r>
              <a:t>Title</a:t>
            </a:r>
          </a:p>
        </p:txBody>
      </p:sp>
      <p:sp>
        <p:nvSpPr>
          <p:cNvPr id="26" name="Subtitle"/>
          <p:cNvSpPr txBox="1">
            <a:spLocks noGrp="1"/>
          </p:cNvSpPr>
          <p:nvPr>
            <p:ph type="body" sz="quarter" idx="21" hasCustomPrompt="1"/>
          </p:nvPr>
        </p:nvSpPr>
        <p:spPr>
          <a:xfrm>
            <a:off x="602650" y="4122974"/>
            <a:ext cx="8322169" cy="4391432"/>
          </a:xfrm>
          <a:prstGeom prst="rect">
            <a:avLst/>
          </a:prstGeom>
        </p:spPr>
        <p:txBody>
          <a:bodyPr lIns="0" tIns="0" rIns="0" bIns="0"/>
          <a:lstStyle>
            <a:lvl1pPr marL="0" indent="0" defTabSz="825500">
              <a:lnSpc>
                <a:spcPct val="100000"/>
              </a:lnSpc>
              <a:spcBef>
                <a:spcPts val="0"/>
              </a:spcBef>
              <a:buSzTx/>
              <a:buNone/>
              <a:defRPr sz="3600">
                <a:solidFill>
                  <a:srgbClr val="FFFFFF"/>
                </a:solidFill>
              </a:defRPr>
            </a:lvl1pPr>
          </a:lstStyle>
          <a:p>
            <a:r>
              <a:t>Subtitle</a:t>
            </a:r>
          </a:p>
        </p:txBody>
      </p:sp>
      <p:pic>
        <p:nvPicPr>
          <p:cNvPr id="27" name="Bild" descr="Bild"/>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1877" y="12454945"/>
            <a:ext cx="4285313" cy="718080"/>
          </a:xfrm>
          <a:prstGeom prst="rect">
            <a:avLst/>
          </a:prstGeom>
          <a:ln w="12700">
            <a:miter lim="400000"/>
          </a:ln>
        </p:spPr>
      </p:pic>
      <p:sp>
        <p:nvSpPr>
          <p:cNvPr id="28" name="Foliennummer"/>
          <p:cNvSpPr txBox="1">
            <a:spLocks noGrp="1"/>
          </p:cNvSpPr>
          <p:nvPr>
            <p:ph type="sldNum" sz="quarter" idx="2"/>
          </p:nvPr>
        </p:nvSpPr>
        <p:spPr>
          <a:xfrm>
            <a:off x="8026955" y="12534636"/>
            <a:ext cx="923304" cy="533299"/>
          </a:xfrm>
          <a:prstGeom prst="rect">
            <a:avLst/>
          </a:prstGeom>
        </p:spPr>
        <p:txBody>
          <a:bodyPr wrap="square" lIns="0" tIns="0" rIns="0" bIns="0" anchor="t"/>
          <a:lstStyle>
            <a:lvl1pPr algn="r">
              <a:defRPr sz="3600">
                <a:solidFill>
                  <a:srgbClr val="2B9D53"/>
                </a:solidFill>
              </a:defRPr>
            </a:lvl1pPr>
          </a:lstStyle>
          <a:p>
            <a:fld id="{86CB4B4D-7CA3-9044-876B-883B54F8677D}" type="slidenum">
              <a:t>‹#›</a:t>
            </a:fld>
            <a:endParaRPr/>
          </a:p>
        </p:txBody>
      </p:sp>
      <p:sp>
        <p:nvSpPr>
          <p:cNvPr id="29" name="Linie"/>
          <p:cNvSpPr/>
          <p:nvPr/>
        </p:nvSpPr>
        <p:spPr>
          <a:xfrm flipV="1">
            <a:off x="9321800" y="12635888"/>
            <a:ext cx="1" cy="1080113"/>
          </a:xfrm>
          <a:prstGeom prst="line">
            <a:avLst/>
          </a:prstGeom>
          <a:ln w="25400">
            <a:solidFill>
              <a:srgbClr val="2B9D53"/>
            </a:solidFill>
            <a:miter lim="400000"/>
          </a:ln>
        </p:spPr>
        <p:txBody>
          <a:bodyPr lIns="50800" tIns="50800" rIns="50800" bIns="50800" anchor="ctr"/>
          <a:lstStyle/>
          <a:p>
            <a:endParaRPr/>
          </a:p>
        </p:txBody>
      </p:sp>
      <p:sp>
        <p:nvSpPr>
          <p:cNvPr id="30" name="Date"/>
          <p:cNvSpPr txBox="1">
            <a:spLocks noGrp="1"/>
          </p:cNvSpPr>
          <p:nvPr>
            <p:ph type="body" idx="22" hasCustomPrompt="1"/>
          </p:nvPr>
        </p:nvSpPr>
        <p:spPr>
          <a:xfrm>
            <a:off x="10676815" y="382822"/>
            <a:ext cx="13156034" cy="13238223"/>
          </a:xfrm>
          <a:prstGeom prst="rect">
            <a:avLst/>
          </a:prstGeom>
        </p:spPr>
        <p:txBody>
          <a:bodyPr lIns="0" tIns="0" rIns="0" bIns="0">
            <a:noAutofit/>
          </a:bodyPr>
          <a:lstStyle>
            <a:lvl1pPr marL="0" indent="0" defTabSz="825500">
              <a:lnSpc>
                <a:spcPct val="100000"/>
              </a:lnSpc>
              <a:spcBef>
                <a:spcPts val="0"/>
              </a:spcBef>
              <a:buSzTx/>
              <a:buNone/>
              <a:defRPr sz="3600"/>
            </a:lvl1pPr>
          </a:lstStyle>
          <a:p>
            <a:r>
              <a:t>Main Text</a:t>
            </a:r>
          </a:p>
        </p:txBody>
      </p:sp>
    </p:spTree>
    <p:extLst>
      <p:ext uri="{BB962C8B-B14F-4D97-AF65-F5344CB8AC3E}">
        <p14:creationId xmlns:p14="http://schemas.microsoft.com/office/powerpoint/2010/main" val="148476774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11945301" y="13076008"/>
            <a:ext cx="480901" cy="379591"/>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99869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MI Markt Chart">
    <p:spTree>
      <p:nvGrpSpPr>
        <p:cNvPr id="1" name=""/>
        <p:cNvGrpSpPr/>
        <p:nvPr/>
      </p:nvGrpSpPr>
      <p:grpSpPr>
        <a:xfrm>
          <a:off x="0" y="0"/>
          <a:ext cx="0" cy="0"/>
          <a:chOff x="0" y="0"/>
          <a:chExt cx="0" cy="0"/>
        </a:xfrm>
      </p:grpSpPr>
      <p:sp>
        <p:nvSpPr>
          <p:cNvPr id="2" name="Titel 1"/>
          <p:cNvSpPr>
            <a:spLocks noGrp="1"/>
          </p:cNvSpPr>
          <p:nvPr>
            <p:ph type="title"/>
          </p:nvPr>
        </p:nvSpPr>
        <p:spPr>
          <a:xfrm>
            <a:off x="766235" y="576004"/>
            <a:ext cx="20160000" cy="1005149"/>
          </a:xfrm>
        </p:spPr>
        <p:txBody>
          <a:bodyPr/>
          <a:lstStyle/>
          <a:p>
            <a:r>
              <a:rPr lang="de-DE"/>
              <a:t>Titelmasterformat durch Klicken bearbeiten</a:t>
            </a:r>
            <a:endParaRPr lang="de-DE" dirty="0"/>
          </a:p>
        </p:txBody>
      </p:sp>
      <p:sp>
        <p:nvSpPr>
          <p:cNvPr id="7" name="Textplatzhalter 5"/>
          <p:cNvSpPr>
            <a:spLocks noGrp="1"/>
          </p:cNvSpPr>
          <p:nvPr>
            <p:ph type="body" sz="quarter" idx="12" hasCustomPrompt="1"/>
          </p:nvPr>
        </p:nvSpPr>
        <p:spPr>
          <a:xfrm>
            <a:off x="766235" y="1603051"/>
            <a:ext cx="20160000" cy="1159200"/>
          </a:xfrm>
          <a:prstGeom prst="rect">
            <a:avLst/>
          </a:prstGeom>
        </p:spPr>
        <p:txBody>
          <a:bodyPr lIns="0" tIns="0" rIns="0" bIns="0"/>
          <a:lstStyle>
            <a:lvl1pPr marL="0" indent="0">
              <a:spcBef>
                <a:spcPts val="0"/>
              </a:spcBef>
              <a:buNone/>
              <a:defRPr sz="3600">
                <a:solidFill>
                  <a:srgbClr val="4C4C4C"/>
                </a:solidFill>
              </a:defRPr>
            </a:lvl1pPr>
            <a:lvl2pPr>
              <a:defRPr sz="3600"/>
            </a:lvl2pPr>
            <a:lvl3pPr>
              <a:defRPr sz="3600"/>
            </a:lvl3pPr>
            <a:lvl4pPr>
              <a:defRPr sz="3600"/>
            </a:lvl4pPr>
            <a:lvl5pPr>
              <a:defRPr sz="3600"/>
            </a:lvl5pPr>
          </a:lstStyle>
          <a:p>
            <a:pPr lvl="0"/>
            <a:r>
              <a:rPr lang="de-DE" dirty="0"/>
              <a:t>Unterzeile durch Klicken bearbeiten</a:t>
            </a:r>
          </a:p>
        </p:txBody>
      </p:sp>
      <p:sp>
        <p:nvSpPr>
          <p:cNvPr id="8" name="Inhaltsplatzhalter 6"/>
          <p:cNvSpPr>
            <a:spLocks noGrp="1"/>
          </p:cNvSpPr>
          <p:nvPr>
            <p:ph sz="quarter" idx="18" hasCustomPrompt="1"/>
          </p:nvPr>
        </p:nvSpPr>
        <p:spPr>
          <a:xfrm>
            <a:off x="766236" y="12026076"/>
            <a:ext cx="22851533" cy="288925"/>
          </a:xfrm>
          <a:prstGeom prst="rect">
            <a:avLst/>
          </a:prstGeom>
        </p:spPr>
        <p:txBody>
          <a:bodyPr lIns="0" tIns="0" rIns="0" bIns="0" anchor="t" anchorCtr="0"/>
          <a:lstStyle>
            <a:lvl1pPr marL="0" indent="0">
              <a:spcBef>
                <a:spcPts val="0"/>
              </a:spcBef>
              <a:buNone/>
              <a:defRPr sz="2400">
                <a:solidFill>
                  <a:srgbClr val="4C4C4C"/>
                </a:solidFill>
              </a:defRPr>
            </a:lvl1pPr>
            <a:lvl2pPr>
              <a:defRPr sz="2400"/>
            </a:lvl2pPr>
            <a:lvl3pPr>
              <a:defRPr sz="2400"/>
            </a:lvl3pPr>
            <a:lvl4pPr>
              <a:defRPr sz="2400"/>
            </a:lvl4pPr>
            <a:lvl5pPr>
              <a:defRPr sz="2400"/>
            </a:lvl5pPr>
          </a:lstStyle>
          <a:p>
            <a:pPr lvl="0"/>
            <a:r>
              <a:rPr lang="de-DE" dirty="0"/>
              <a:t>Fußnote bearbeiten</a:t>
            </a:r>
          </a:p>
        </p:txBody>
      </p:sp>
      <p:sp>
        <p:nvSpPr>
          <p:cNvPr id="9" name="Diagramm"/>
          <p:cNvSpPr>
            <a:spLocks noGrp="1"/>
          </p:cNvSpPr>
          <p:nvPr>
            <p:ph type="chart" sz="quarter" idx="13"/>
          </p:nvPr>
        </p:nvSpPr>
        <p:spPr>
          <a:xfrm>
            <a:off x="766236" y="2779200"/>
            <a:ext cx="22851533" cy="9244800"/>
          </a:xfrm>
          <a:prstGeom prst="rect">
            <a:avLst/>
          </a:prstGeom>
        </p:spPr>
        <p:txBody>
          <a:bodyPr/>
          <a:lstStyle>
            <a:lvl1pPr marL="0" indent="0">
              <a:buNone/>
              <a:defRPr>
                <a:solidFill>
                  <a:srgbClr val="4C4C4C"/>
                </a:solidFill>
              </a:defRPr>
            </a:lvl1pPr>
          </a:lstStyle>
          <a:p>
            <a:r>
              <a:rPr lang="de-DE"/>
              <a:t>Diagramm durch Klicken auf Symbol hinzufügen</a:t>
            </a:r>
            <a:endParaRPr lang="de-DE" dirty="0"/>
          </a:p>
        </p:txBody>
      </p:sp>
      <p:sp>
        <p:nvSpPr>
          <p:cNvPr id="6" name="Datumsplatzhalter 1">
            <a:extLst>
              <a:ext uri="{FF2B5EF4-FFF2-40B4-BE49-F238E27FC236}">
                <a16:creationId xmlns:a16="http://schemas.microsoft.com/office/drawing/2014/main" id="{FB64C361-D99F-4E64-B909-60A00E673921}"/>
              </a:ext>
            </a:extLst>
          </p:cNvPr>
          <p:cNvSpPr>
            <a:spLocks noGrp="1"/>
          </p:cNvSpPr>
          <p:nvPr>
            <p:ph type="dt" sz="half" idx="10"/>
          </p:nvPr>
        </p:nvSpPr>
        <p:spPr>
          <a:xfrm>
            <a:off x="766236" y="13024800"/>
            <a:ext cx="8758765" cy="576000"/>
          </a:xfrm>
        </p:spPr>
        <p:txBody>
          <a:bodyPr/>
          <a:lstStyle>
            <a:lvl1pPr marL="685809" indent="-685809" defTabSz="914411" fontAlgn="base">
              <a:spcBef>
                <a:spcPct val="20000"/>
              </a:spcBef>
              <a:spcAft>
                <a:spcPct val="0"/>
              </a:spcAft>
              <a:buSzPct val="100000"/>
              <a:defRPr/>
            </a:lvl1pPr>
          </a:lstStyle>
          <a:p>
            <a:pPr>
              <a:defRPr/>
            </a:pPr>
            <a:r>
              <a:rPr lang="de-DE">
                <a:latin typeface="Arial" panose="020B0604020202020204" pitchFamily="34" charset="0"/>
                <a:cs typeface="Arial" panose="020B0604020202020204" pitchFamily="34" charset="0"/>
              </a:rPr>
              <a:t>15.10.2024   |</a:t>
            </a:r>
            <a:endParaRPr lang="de-DE" dirty="0">
              <a:latin typeface="Arial" panose="020B0604020202020204" pitchFamily="34" charset="0"/>
              <a:cs typeface="Arial" panose="020B0604020202020204" pitchFamily="34" charset="0"/>
            </a:endParaRPr>
          </a:p>
        </p:txBody>
      </p:sp>
      <p:sp>
        <p:nvSpPr>
          <p:cNvPr id="10" name="Fußzeilenplatzhalter 2">
            <a:extLst>
              <a:ext uri="{FF2B5EF4-FFF2-40B4-BE49-F238E27FC236}">
                <a16:creationId xmlns:a16="http://schemas.microsoft.com/office/drawing/2014/main" id="{CBBA31F6-6082-4B8F-AA6F-BBC5D8B78CA3}"/>
              </a:ext>
            </a:extLst>
          </p:cNvPr>
          <p:cNvSpPr>
            <a:spLocks noGrp="1"/>
          </p:cNvSpPr>
          <p:nvPr>
            <p:ph type="ftr" sz="quarter" idx="11"/>
          </p:nvPr>
        </p:nvSpPr>
        <p:spPr>
          <a:xfrm>
            <a:off x="10656000" y="13024800"/>
            <a:ext cx="12960000" cy="576000"/>
          </a:xfrm>
        </p:spPr>
        <p:txBody>
          <a:bodyPr/>
          <a:lstStyle>
            <a:lvl1pPr>
              <a:defRPr/>
            </a:lvl1pPr>
          </a:lstStyle>
          <a:p>
            <a:r>
              <a:rPr lang="en-US"/>
              <a:t>Agri Food Chain Observatory | © AMI GmbH</a:t>
            </a:r>
            <a:endParaRPr lang="de-DE" dirty="0"/>
          </a:p>
        </p:txBody>
      </p:sp>
    </p:spTree>
    <p:extLst>
      <p:ext uri="{BB962C8B-B14F-4D97-AF65-F5344CB8AC3E}">
        <p14:creationId xmlns:p14="http://schemas.microsoft.com/office/powerpoint/2010/main" val="1062184375"/>
      </p:ext>
    </p:extLst>
  </p:cSld>
  <p:clrMapOvr>
    <a:masterClrMapping/>
  </p:clrMapOvr>
  <p:transition spd="slow"/>
  <p:extLst>
    <p:ext uri="{DCECCB84-F9BA-43D5-87BE-67443E8EF086}">
      <p15:sldGuideLst xmlns:p15="http://schemas.microsoft.com/office/powerpoint/2012/main">
        <p15:guide id="1" orient="horz" pos="3793">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titel"/>
          <p:cNvSpPr txBox="1">
            <a:spLocks noGrp="1"/>
          </p:cNvSpPr>
          <p:nvPr>
            <p:ph type="title" hasCustomPrompt="1"/>
          </p:nvPr>
        </p:nvSpPr>
        <p:spPr>
          <a:xfrm>
            <a:off x="1206500" y="1079500"/>
            <a:ext cx="21971000" cy="1435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Folientitel</a:t>
            </a:r>
          </a:p>
        </p:txBody>
      </p:sp>
      <p:sp>
        <p:nvSpPr>
          <p:cNvPr id="3" name="Textebene 1…"/>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Text für Folienpunkt</a:t>
            </a:r>
          </a:p>
          <a:p>
            <a:pPr lvl="1"/>
            <a:endParaRPr/>
          </a:p>
          <a:p>
            <a:pPr lvl="2"/>
            <a:endParaRPr/>
          </a:p>
          <a:p>
            <a:pPr lvl="3"/>
            <a:endParaRPr/>
          </a:p>
          <a:p>
            <a:pPr lvl="4"/>
            <a:endParaRPr/>
          </a:p>
        </p:txBody>
      </p:sp>
      <p:sp>
        <p:nvSpPr>
          <p:cNvPr id="4" name="Foliennumm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FFFFFF"/>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Lst>
  <p:transition spd="med"/>
  <p:hf hdr="0" dt="0"/>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chart" Target="../charts/chart1.xml"/><Relationship Id="rId18" Type="http://schemas.openxmlformats.org/officeDocument/2006/relationships/chart" Target="../charts/chart3.xml"/><Relationship Id="rId3" Type="http://schemas.openxmlformats.org/officeDocument/2006/relationships/tags" Target="../tags/tag3.xml"/><Relationship Id="rId21" Type="http://schemas.openxmlformats.org/officeDocument/2006/relationships/image" Target="../media/image9.svg"/><Relationship Id="rId7" Type="http://schemas.openxmlformats.org/officeDocument/2006/relationships/tags" Target="../tags/tag7.xml"/><Relationship Id="rId12" Type="http://schemas.openxmlformats.org/officeDocument/2006/relationships/notesSlide" Target="../notesSlides/notesSlide1.xml"/><Relationship Id="rId17" Type="http://schemas.openxmlformats.org/officeDocument/2006/relationships/image" Target="../media/image6.bin"/><Relationship Id="rId2" Type="http://schemas.openxmlformats.org/officeDocument/2006/relationships/tags" Target="../tags/tag2.xml"/><Relationship Id="rId16" Type="http://schemas.openxmlformats.org/officeDocument/2006/relationships/image" Target="../media/image5.bin"/><Relationship Id="rId20" Type="http://schemas.openxmlformats.org/officeDocument/2006/relationships/image" Target="../media/image8.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3.xml"/><Relationship Id="rId5" Type="http://schemas.openxmlformats.org/officeDocument/2006/relationships/tags" Target="../tags/tag5.xml"/><Relationship Id="rId15" Type="http://schemas.openxmlformats.org/officeDocument/2006/relationships/image" Target="../media/image4.bin"/><Relationship Id="rId10" Type="http://schemas.openxmlformats.org/officeDocument/2006/relationships/tags" Target="../tags/tag10.xml"/><Relationship Id="rId19" Type="http://schemas.openxmlformats.org/officeDocument/2006/relationships/image" Target="../media/image7.jpe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chart" Target="../charts/chart2.xml"/></Relationships>
</file>

<file path=ppt/slides/_rels/slide3.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10.bin"/><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4.bin"/><Relationship Id="rId2" Type="http://schemas.openxmlformats.org/officeDocument/2006/relationships/tags" Target="../tags/tag12.xml"/><Relationship Id="rId16" Type="http://schemas.openxmlformats.org/officeDocument/2006/relationships/image" Target="../media/image9.sv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chart" Target="../charts/chart4.xml"/><Relationship Id="rId5" Type="http://schemas.openxmlformats.org/officeDocument/2006/relationships/tags" Target="../tags/tag15.xml"/><Relationship Id="rId15" Type="http://schemas.openxmlformats.org/officeDocument/2006/relationships/image" Target="../media/image8.png"/><Relationship Id="rId10" Type="http://schemas.openxmlformats.org/officeDocument/2006/relationships/notesSlide" Target="../notesSlides/notesSlide2.xml"/><Relationship Id="rId4" Type="http://schemas.openxmlformats.org/officeDocument/2006/relationships/tags" Target="../tags/tag14.xml"/><Relationship Id="rId9" Type="http://schemas.openxmlformats.org/officeDocument/2006/relationships/slideLayout" Target="../slideLayouts/slideLayout3.xml"/><Relationship Id="rId1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image" Target="../media/image11.png"/><Relationship Id="rId16" Type="http://schemas.openxmlformats.org/officeDocument/2006/relationships/image" Target="../media/image25.svg"/><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23.svg"/><Relationship Id="rId3" Type="http://schemas.openxmlformats.org/officeDocument/2006/relationships/image" Target="../media/image15.svg"/><Relationship Id="rId21" Type="http://schemas.openxmlformats.org/officeDocument/2006/relationships/image" Target="../media/image37.png"/><Relationship Id="rId7" Type="http://schemas.openxmlformats.org/officeDocument/2006/relationships/image" Target="../media/image9.svg"/><Relationship Id="rId12" Type="http://schemas.openxmlformats.org/officeDocument/2006/relationships/image" Target="../media/image30.svg"/><Relationship Id="rId17" Type="http://schemas.openxmlformats.org/officeDocument/2006/relationships/image" Target="../media/image22.png"/><Relationship Id="rId2" Type="http://schemas.openxmlformats.org/officeDocument/2006/relationships/image" Target="../media/image14.png"/><Relationship Id="rId16" Type="http://schemas.openxmlformats.org/officeDocument/2006/relationships/image" Target="../media/image34.svg"/><Relationship Id="rId20" Type="http://schemas.openxmlformats.org/officeDocument/2006/relationships/image" Target="../media/image36.sv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29.png"/><Relationship Id="rId24" Type="http://schemas.openxmlformats.org/officeDocument/2006/relationships/image" Target="../media/image40.svg"/><Relationship Id="rId5" Type="http://schemas.openxmlformats.org/officeDocument/2006/relationships/image" Target="../media/image7.jpeg"/><Relationship Id="rId15" Type="http://schemas.openxmlformats.org/officeDocument/2006/relationships/image" Target="../media/image33.png"/><Relationship Id="rId23" Type="http://schemas.openxmlformats.org/officeDocument/2006/relationships/image" Target="../media/image39.png"/><Relationship Id="rId10" Type="http://schemas.openxmlformats.org/officeDocument/2006/relationships/image" Target="../media/image28.svg"/><Relationship Id="rId19" Type="http://schemas.openxmlformats.org/officeDocument/2006/relationships/image" Target="../media/image35.png"/><Relationship Id="rId4" Type="http://schemas.openxmlformats.org/officeDocument/2006/relationships/image" Target="../media/image18.png"/><Relationship Id="rId9" Type="http://schemas.openxmlformats.org/officeDocument/2006/relationships/image" Target="../media/image27.png"/><Relationship Id="rId14" Type="http://schemas.openxmlformats.org/officeDocument/2006/relationships/image" Target="../media/image32.svg"/><Relationship Id="rId22" Type="http://schemas.openxmlformats.org/officeDocument/2006/relationships/image" Target="../media/image38.svg"/></Relationships>
</file>

<file path=ppt/slides/_rels/slide6.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23.svg"/><Relationship Id="rId7" Type="http://schemas.openxmlformats.org/officeDocument/2006/relationships/image" Target="../media/image43.png"/><Relationship Id="rId12" Type="http://schemas.openxmlformats.org/officeDocument/2006/relationships/image" Target="../media/image15.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42.svg"/><Relationship Id="rId11" Type="http://schemas.openxmlformats.org/officeDocument/2006/relationships/image" Target="../media/image14.png"/><Relationship Id="rId5" Type="http://schemas.openxmlformats.org/officeDocument/2006/relationships/image" Target="../media/image41.png"/><Relationship Id="rId10" Type="http://schemas.openxmlformats.org/officeDocument/2006/relationships/image" Target="../media/image17.svg"/><Relationship Id="rId4" Type="http://schemas.openxmlformats.org/officeDocument/2006/relationships/image" Target="../media/image18.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CDE6DBDA-8828-9C17-2447-D94ACDAC8379}"/>
              </a:ext>
            </a:extLst>
          </p:cNvPr>
          <p:cNvPicPr>
            <a:picLocks noChangeAspect="1"/>
          </p:cNvPicPr>
          <p:nvPr/>
        </p:nvPicPr>
        <p:blipFill>
          <a:blip r:embed="rId2"/>
          <a:stretch>
            <a:fillRect/>
          </a:stretch>
        </p:blipFill>
        <p:spPr>
          <a:xfrm>
            <a:off x="12962714" y="113793"/>
            <a:ext cx="10006501" cy="8780271"/>
          </a:xfrm>
          <a:prstGeom prst="rect">
            <a:avLst/>
          </a:prstGeom>
        </p:spPr>
      </p:pic>
      <p:sp>
        <p:nvSpPr>
          <p:cNvPr id="7" name="ZoneTexte 6">
            <a:extLst>
              <a:ext uri="{FF2B5EF4-FFF2-40B4-BE49-F238E27FC236}">
                <a16:creationId xmlns:a16="http://schemas.microsoft.com/office/drawing/2014/main" id="{5032EABC-4627-0335-3701-BCFFEC88C66D}"/>
              </a:ext>
            </a:extLst>
          </p:cNvPr>
          <p:cNvSpPr txBox="1"/>
          <p:nvPr/>
        </p:nvSpPr>
        <p:spPr>
          <a:xfrm>
            <a:off x="10241280" y="9327427"/>
            <a:ext cx="13441679" cy="3785652"/>
          </a:xfrm>
          <a:prstGeom prst="rect">
            <a:avLst/>
          </a:prstGeom>
          <a:noFill/>
        </p:spPr>
        <p:txBody>
          <a:bodyPr wrap="square" rtlCol="0">
            <a:spAutoFit/>
          </a:bodyPr>
          <a:lstStyle/>
          <a:p>
            <a:pPr algn="l"/>
            <a:r>
              <a:rPr lang="fr-BE" sz="4800" dirty="0">
                <a:solidFill>
                  <a:schemeClr val="tx1">
                    <a:lumMod val="65000"/>
                    <a:lumOff val="35000"/>
                  </a:schemeClr>
                </a:solidFill>
                <a:latin typeface="+mj-lt"/>
                <a:ea typeface="Malgun Gothic" panose="020B0503020000020004" pitchFamily="34" charset="-127"/>
              </a:rPr>
              <a:t>Leading </a:t>
            </a:r>
            <a:r>
              <a:rPr lang="fr-BE" sz="4800" dirty="0" err="1">
                <a:solidFill>
                  <a:schemeClr val="tx1">
                    <a:lumMod val="65000"/>
                    <a:lumOff val="35000"/>
                  </a:schemeClr>
                </a:solidFill>
                <a:latin typeface="+mj-lt"/>
                <a:ea typeface="Malgun Gothic" panose="020B0503020000020004" pitchFamily="34" charset="-127"/>
              </a:rPr>
              <a:t>Companies</a:t>
            </a:r>
            <a:r>
              <a:rPr lang="fr-BE" sz="4800" dirty="0">
                <a:solidFill>
                  <a:schemeClr val="tx1">
                    <a:lumMod val="65000"/>
                    <a:lumOff val="35000"/>
                  </a:schemeClr>
                </a:solidFill>
                <a:latin typeface="+mj-lt"/>
                <a:ea typeface="Malgun Gothic" panose="020B0503020000020004" pitchFamily="34" charset="-127"/>
              </a:rPr>
              <a:t> and Associations </a:t>
            </a:r>
          </a:p>
          <a:p>
            <a:pPr algn="l"/>
            <a:r>
              <a:rPr lang="fr-BE" sz="4800" b="1" dirty="0">
                <a:solidFill>
                  <a:srgbClr val="00B050"/>
                </a:solidFill>
                <a:latin typeface="+mj-lt"/>
                <a:ea typeface="Malgun Gothic" panose="020B0503020000020004" pitchFamily="34" charset="-127"/>
              </a:rPr>
              <a:t>12 </a:t>
            </a:r>
            <a:r>
              <a:rPr lang="fr-BE" sz="4800" dirty="0">
                <a:latin typeface="+mj-lt"/>
                <a:ea typeface="Malgun Gothic" panose="020B0503020000020004" pitchFamily="34" charset="-127"/>
              </a:rPr>
              <a:t> </a:t>
            </a:r>
            <a:r>
              <a:rPr lang="fr-BE" sz="4800" dirty="0">
                <a:solidFill>
                  <a:schemeClr val="tx1">
                    <a:lumMod val="65000"/>
                    <a:lumOff val="35000"/>
                  </a:schemeClr>
                </a:solidFill>
                <a:latin typeface="+mj-lt"/>
                <a:ea typeface="Malgun Gothic" panose="020B0503020000020004" pitchFamily="34" charset="-127"/>
              </a:rPr>
              <a:t>EU countries</a:t>
            </a:r>
          </a:p>
          <a:p>
            <a:pPr algn="l"/>
            <a:r>
              <a:rPr lang="fr-BE" sz="4800" b="1" dirty="0">
                <a:solidFill>
                  <a:srgbClr val="00B050"/>
                </a:solidFill>
                <a:latin typeface="+mj-lt"/>
                <a:ea typeface="Malgun Gothic" panose="020B0503020000020004" pitchFamily="34" charset="-127"/>
              </a:rPr>
              <a:t>  3</a:t>
            </a:r>
            <a:r>
              <a:rPr lang="fr-BE" sz="4800" dirty="0">
                <a:solidFill>
                  <a:srgbClr val="00B050"/>
                </a:solidFill>
                <a:latin typeface="+mj-lt"/>
                <a:ea typeface="Malgun Gothic" panose="020B0503020000020004" pitchFamily="34" charset="-127"/>
              </a:rPr>
              <a:t>  </a:t>
            </a:r>
            <a:r>
              <a:rPr lang="fr-BE" sz="4800" dirty="0">
                <a:solidFill>
                  <a:schemeClr val="tx1">
                    <a:lumMod val="65000"/>
                    <a:lumOff val="35000"/>
                  </a:schemeClr>
                </a:solidFill>
                <a:latin typeface="+mj-lt"/>
                <a:ea typeface="Malgun Gothic" panose="020B0503020000020004" pitchFamily="34" charset="-127"/>
              </a:rPr>
              <a:t>Non-EU countries</a:t>
            </a:r>
          </a:p>
          <a:p>
            <a:pPr algn="l"/>
            <a:r>
              <a:rPr lang="fr-BE" sz="4800" b="1" dirty="0">
                <a:solidFill>
                  <a:srgbClr val="00B050"/>
                </a:solidFill>
                <a:latin typeface="+mj-lt"/>
                <a:ea typeface="Malgun Gothic" panose="020B0503020000020004" pitchFamily="34" charset="-127"/>
              </a:rPr>
              <a:t>A large </a:t>
            </a:r>
            <a:r>
              <a:rPr lang="fr-BE" sz="4800" b="1" dirty="0" err="1">
                <a:solidFill>
                  <a:srgbClr val="00B050"/>
                </a:solidFill>
                <a:latin typeface="+mj-lt"/>
                <a:ea typeface="Malgun Gothic" panose="020B0503020000020004" pitchFamily="34" charset="-127"/>
              </a:rPr>
              <a:t>share</a:t>
            </a:r>
            <a:r>
              <a:rPr lang="fr-BE" sz="4800" b="1" dirty="0">
                <a:solidFill>
                  <a:srgbClr val="00B050"/>
                </a:solidFill>
                <a:latin typeface="+mj-lt"/>
                <a:ea typeface="Malgun Gothic" panose="020B0503020000020004" pitchFamily="34" charset="-127"/>
              </a:rPr>
              <a:t> </a:t>
            </a:r>
            <a:r>
              <a:rPr lang="fr-BE" sz="4800" dirty="0">
                <a:solidFill>
                  <a:schemeClr val="tx1">
                    <a:lumMod val="65000"/>
                    <a:lumOff val="35000"/>
                  </a:schemeClr>
                </a:solidFill>
                <a:latin typeface="+mj-lt"/>
                <a:ea typeface="Malgun Gothic" panose="020B0503020000020004" pitchFamily="34" charset="-127"/>
              </a:rPr>
              <a:t>of total EU import &amp; export and </a:t>
            </a:r>
            <a:r>
              <a:rPr lang="fr-BE" sz="4800" dirty="0" err="1">
                <a:solidFill>
                  <a:schemeClr val="tx1">
                    <a:lumMod val="65000"/>
                    <a:lumOff val="35000"/>
                  </a:schemeClr>
                </a:solidFill>
                <a:latin typeface="+mj-lt"/>
                <a:ea typeface="Malgun Gothic" panose="020B0503020000020004" pitchFamily="34" charset="-127"/>
              </a:rPr>
              <a:t>processing</a:t>
            </a:r>
            <a:r>
              <a:rPr lang="fr-BE" sz="4800" dirty="0">
                <a:solidFill>
                  <a:schemeClr val="tx1">
                    <a:lumMod val="65000"/>
                    <a:lumOff val="35000"/>
                  </a:schemeClr>
                </a:solidFill>
                <a:latin typeface="+mj-lt"/>
                <a:ea typeface="Malgun Gothic" panose="020B0503020000020004" pitchFamily="34" charset="-127"/>
              </a:rPr>
              <a:t> of </a:t>
            </a:r>
            <a:r>
              <a:rPr lang="fr-BE" sz="4800" dirty="0" err="1">
                <a:solidFill>
                  <a:schemeClr val="tx1">
                    <a:lumMod val="65000"/>
                    <a:lumOff val="35000"/>
                  </a:schemeClr>
                </a:solidFill>
                <a:latin typeface="+mj-lt"/>
                <a:ea typeface="Malgun Gothic" panose="020B0503020000020004" pitchFamily="34" charset="-127"/>
              </a:rPr>
              <a:t>organic</a:t>
            </a:r>
            <a:r>
              <a:rPr lang="fr-BE" sz="4800" dirty="0">
                <a:solidFill>
                  <a:schemeClr val="tx1">
                    <a:lumMod val="65000"/>
                    <a:lumOff val="35000"/>
                  </a:schemeClr>
                </a:solidFill>
                <a:latin typeface="+mj-lt"/>
                <a:ea typeface="Malgun Gothic" panose="020B0503020000020004" pitchFamily="34" charset="-127"/>
              </a:rPr>
              <a:t> </a:t>
            </a:r>
            <a:r>
              <a:rPr lang="fr-BE" sz="4800" dirty="0" err="1">
                <a:solidFill>
                  <a:schemeClr val="tx1">
                    <a:lumMod val="65000"/>
                    <a:lumOff val="35000"/>
                  </a:schemeClr>
                </a:solidFill>
                <a:latin typeface="+mj-lt"/>
                <a:ea typeface="Malgun Gothic" panose="020B0503020000020004" pitchFamily="34" charset="-127"/>
              </a:rPr>
              <a:t>products</a:t>
            </a:r>
            <a:r>
              <a:rPr lang="fr-BE" sz="4800" dirty="0">
                <a:latin typeface="+mj-lt"/>
                <a:ea typeface="Malgun Gothic" panose="020B0503020000020004" pitchFamily="34" charset="-127"/>
              </a:rPr>
              <a:t>.</a:t>
            </a:r>
          </a:p>
        </p:txBody>
      </p:sp>
      <p:sp>
        <p:nvSpPr>
          <p:cNvPr id="69" name="Title"/>
          <p:cNvSpPr txBox="1">
            <a:spLocks noGrp="1"/>
          </p:cNvSpPr>
          <p:nvPr>
            <p:ph type="title"/>
          </p:nvPr>
        </p:nvSpPr>
        <p:spPr>
          <a:prstGeom prst="rect">
            <a:avLst/>
          </a:prstGeom>
        </p:spPr>
        <p:txBody>
          <a:bodyPr/>
          <a:lstStyle/>
          <a:p>
            <a:r>
              <a:rPr lang="en-US" dirty="0"/>
              <a:t>ABOUT </a:t>
            </a:r>
            <a:br>
              <a:rPr lang="en-US" dirty="0"/>
            </a:br>
            <a:r>
              <a:rPr lang="en-US" dirty="0"/>
              <a:t>OPTA</a:t>
            </a:r>
            <a:br>
              <a:rPr lang="en-US" dirty="0"/>
            </a:br>
            <a:r>
              <a:rPr lang="en-US" dirty="0"/>
              <a:t>EUROPE</a:t>
            </a:r>
            <a:endParaRPr dirty="0"/>
          </a:p>
        </p:txBody>
      </p:sp>
      <p:sp>
        <p:nvSpPr>
          <p:cNvPr id="10" name="Subtitle">
            <a:extLst>
              <a:ext uri="{FF2B5EF4-FFF2-40B4-BE49-F238E27FC236}">
                <a16:creationId xmlns:a16="http://schemas.microsoft.com/office/drawing/2014/main" id="{F351F8D7-F527-FA86-2060-093AB21B1A5A}"/>
              </a:ext>
            </a:extLst>
          </p:cNvPr>
          <p:cNvSpPr txBox="1">
            <a:spLocks noGrp="1"/>
          </p:cNvSpPr>
          <p:nvPr>
            <p:ph type="body" idx="21"/>
          </p:nvPr>
        </p:nvSpPr>
        <p:spPr>
          <a:xfrm>
            <a:off x="602650" y="4641134"/>
            <a:ext cx="8322169" cy="4391432"/>
          </a:xfrm>
          <a:prstGeom prst="rect">
            <a:avLst/>
          </a:prstGeom>
        </p:spPr>
        <p:txBody>
          <a:bodyPr/>
          <a:lstStyle/>
          <a:p>
            <a:endParaRPr lang="en-US" dirty="0"/>
          </a:p>
          <a:p>
            <a:pPr algn="just"/>
            <a:r>
              <a:rPr lang="en-US" sz="4800" dirty="0"/>
              <a:t>OPTA Europe is the voice of leading organic processing and trade companies in Europe.</a:t>
            </a:r>
          </a:p>
          <a:p>
            <a:endParaRPr lang="en-US" sz="4800" dirty="0"/>
          </a:p>
        </p:txBody>
      </p:sp>
      <p:pic>
        <p:nvPicPr>
          <p:cNvPr id="4" name="Image 3" descr="Une image contenant carte&#10;&#10;Description générée automatiquement">
            <a:extLst>
              <a:ext uri="{FF2B5EF4-FFF2-40B4-BE49-F238E27FC236}">
                <a16:creationId xmlns:a16="http://schemas.microsoft.com/office/drawing/2014/main" id="{022611B4-0989-ADF8-7110-766183B333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4068" y="2419043"/>
            <a:ext cx="4878971" cy="4438957"/>
          </a:xfrm>
          <a:prstGeom prst="rect">
            <a:avLst/>
          </a:prstGeom>
        </p:spPr>
      </p:pic>
    </p:spTree>
    <p:extLst>
      <p:ext uri="{BB962C8B-B14F-4D97-AF65-F5344CB8AC3E}">
        <p14:creationId xmlns:p14="http://schemas.microsoft.com/office/powerpoint/2010/main" val="187990560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Balkendiagramm Vorjahresmonat"/>
          <p:cNvGraphicFramePr>
            <a:graphicFrameLocks noGrp="1"/>
          </p:cNvGraphicFramePr>
          <p:nvPr>
            <p:ph type="chart" sz="quarter" idx="13"/>
          </p:nvPr>
        </p:nvGraphicFramePr>
        <p:xfrm>
          <a:off x="1141644" y="3632929"/>
          <a:ext cx="11041389" cy="7991619"/>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9" name="Balkendiagramm Vormonat"/>
          <p:cNvGraphicFramePr>
            <a:graphicFrameLocks/>
          </p:cNvGraphicFramePr>
          <p:nvPr/>
        </p:nvGraphicFramePr>
        <p:xfrm>
          <a:off x="13208779" y="3504983"/>
          <a:ext cx="5565755" cy="8119565"/>
        </p:xfrm>
        <a:graphic>
          <a:graphicData uri="http://schemas.openxmlformats.org/drawingml/2006/chart">
            <c:chart xmlns:c="http://schemas.openxmlformats.org/drawingml/2006/chart" xmlns:r="http://schemas.openxmlformats.org/officeDocument/2006/relationships" r:id="rId14"/>
          </a:graphicData>
        </a:graphic>
      </p:graphicFrame>
      <p:sp>
        <p:nvSpPr>
          <p:cNvPr id="23" name="Text Placeholder 22"/>
          <p:cNvSpPr>
            <a:spLocks noGrp="1"/>
          </p:cNvSpPr>
          <p:nvPr>
            <p:ph type="body" sz="quarter" idx="12"/>
          </p:nvPr>
        </p:nvSpPr>
        <p:spPr>
          <a:xfrm>
            <a:off x="1150888" y="1698883"/>
            <a:ext cx="16273019" cy="1159200"/>
          </a:xfrm>
        </p:spPr>
        <p:txBody>
          <a:bodyPr/>
          <a:lstStyle/>
          <a:p>
            <a:pPr lvl="0">
              <a:spcBef>
                <a:spcPct val="20000"/>
              </a:spcBef>
            </a:pPr>
            <a:r>
              <a:rPr lang="en-US" altLang="de-DE" dirty="0">
                <a:latin typeface="Arial" panose="020B0604020202020204" pitchFamily="34" charset="0"/>
                <a:cs typeface="Arial" panose="020B0604020202020204" pitchFamily="34" charset="0"/>
              </a:rPr>
              <a:t>Change in sales and volumes of organic fresh produce* by purchasing location in %, 1st half of 2024 compared to 1st half of 2023</a:t>
            </a:r>
            <a:endParaRPr lang="de-DE" dirty="0">
              <a:solidFill>
                <a:schemeClr val="tx2"/>
              </a:solidFill>
            </a:endParaRPr>
          </a:p>
        </p:txBody>
      </p:sp>
      <p:sp>
        <p:nvSpPr>
          <p:cNvPr id="3" name="Überschrift"/>
          <p:cNvSpPr>
            <a:spLocks noGrp="1"/>
          </p:cNvSpPr>
          <p:nvPr>
            <p:ph type="title"/>
          </p:nvPr>
        </p:nvSpPr>
        <p:spPr>
          <a:xfrm>
            <a:off x="1071634" y="578098"/>
            <a:ext cx="15119997" cy="1005149"/>
          </a:xfrm>
          <a:prstGeom prst="rect">
            <a:avLst/>
          </a:prstGeom>
          <a:noFill/>
        </p:spPr>
        <p:txBody>
          <a:bodyPr vert="horz" wrap="none" lIns="0" tIns="0" rIns="0" bIns="0" numCol="1" anchor="t" anchorCtr="0" compatLnSpc="1">
            <a:prstTxWarp prst="textNoShape">
              <a:avLst/>
            </a:prstTxWarp>
            <a:noAutofit/>
          </a:bodyPr>
          <a:lstStyle/>
          <a:p>
            <a:r>
              <a:rPr lang="de-DE" dirty="0">
                <a:solidFill>
                  <a:schemeClr val="tx2"/>
                </a:solidFill>
              </a:rPr>
              <a:t>Discounters </a:t>
            </a:r>
            <a:r>
              <a:rPr lang="de-DE" dirty="0" err="1">
                <a:solidFill>
                  <a:schemeClr val="tx2"/>
                </a:solidFill>
              </a:rPr>
              <a:t>remain</a:t>
            </a:r>
            <a:r>
              <a:rPr lang="de-DE" dirty="0">
                <a:solidFill>
                  <a:schemeClr val="tx2"/>
                </a:solidFill>
              </a:rPr>
              <a:t> </a:t>
            </a:r>
            <a:r>
              <a:rPr lang="de-DE" dirty="0" err="1">
                <a:solidFill>
                  <a:schemeClr val="tx2"/>
                </a:solidFill>
              </a:rPr>
              <a:t>the</a:t>
            </a:r>
            <a:r>
              <a:rPr lang="de-DE" dirty="0">
                <a:solidFill>
                  <a:schemeClr val="tx2"/>
                </a:solidFill>
              </a:rPr>
              <a:t> </a:t>
            </a:r>
            <a:r>
              <a:rPr lang="de-DE" dirty="0" err="1">
                <a:solidFill>
                  <a:schemeClr val="tx2"/>
                </a:solidFill>
              </a:rPr>
              <a:t>driving</a:t>
            </a:r>
            <a:r>
              <a:rPr lang="de-DE" dirty="0">
                <a:solidFill>
                  <a:schemeClr val="tx2"/>
                </a:solidFill>
              </a:rPr>
              <a:t> </a:t>
            </a:r>
            <a:r>
              <a:rPr lang="de-DE" dirty="0" err="1">
                <a:solidFill>
                  <a:schemeClr val="tx2"/>
                </a:solidFill>
              </a:rPr>
              <a:t>forces</a:t>
            </a:r>
            <a:endParaRPr lang="de-DE" dirty="0">
              <a:solidFill>
                <a:schemeClr val="tx2"/>
              </a:solidFill>
            </a:endParaRPr>
          </a:p>
        </p:txBody>
      </p:sp>
      <p:sp>
        <p:nvSpPr>
          <p:cNvPr id="6" name="TextBox 5"/>
          <p:cNvSpPr txBox="1"/>
          <p:nvPr/>
        </p:nvSpPr>
        <p:spPr>
          <a:xfrm>
            <a:off x="8025137" y="2951334"/>
            <a:ext cx="3778599" cy="748988"/>
          </a:xfrm>
          <a:prstGeom prst="rect">
            <a:avLst/>
          </a:prstGeom>
          <a:noFill/>
        </p:spPr>
        <p:txBody>
          <a:bodyPr wrap="none" rtlCol="0">
            <a:spAutoFit/>
          </a:bodyPr>
          <a:lstStyle/>
          <a:p>
            <a:r>
              <a:rPr lang="de-DE" sz="4267" b="1" dirty="0" err="1">
                <a:solidFill>
                  <a:schemeClr val="tx2"/>
                </a:solidFill>
                <a:latin typeface="Arial"/>
              </a:rPr>
              <a:t>Organic</a:t>
            </a:r>
            <a:r>
              <a:rPr lang="de-DE" sz="4267" b="1" dirty="0">
                <a:solidFill>
                  <a:schemeClr val="tx2"/>
                </a:solidFill>
                <a:latin typeface="Arial"/>
              </a:rPr>
              <a:t> </a:t>
            </a:r>
            <a:r>
              <a:rPr lang="de-DE" sz="4267" b="1" dirty="0" err="1">
                <a:solidFill>
                  <a:schemeClr val="tx2"/>
                </a:solidFill>
                <a:latin typeface="Arial"/>
              </a:rPr>
              <a:t>sales</a:t>
            </a:r>
            <a:endParaRPr lang="de-DE" sz="4267" b="1" dirty="0">
              <a:solidFill>
                <a:schemeClr val="tx2"/>
              </a:solidFill>
              <a:latin typeface="Arial"/>
            </a:endParaRPr>
          </a:p>
        </p:txBody>
      </p:sp>
      <p:sp>
        <p:nvSpPr>
          <p:cNvPr id="15" name="TextBox 14"/>
          <p:cNvSpPr txBox="1"/>
          <p:nvPr/>
        </p:nvSpPr>
        <p:spPr>
          <a:xfrm>
            <a:off x="12928291" y="2867683"/>
            <a:ext cx="7738016" cy="748988"/>
          </a:xfrm>
          <a:prstGeom prst="rect">
            <a:avLst/>
          </a:prstGeom>
          <a:noFill/>
        </p:spPr>
        <p:txBody>
          <a:bodyPr wrap="none" rtlCol="0">
            <a:spAutoFit/>
          </a:bodyPr>
          <a:lstStyle/>
          <a:p>
            <a:r>
              <a:rPr lang="de-DE" sz="4267" b="1" dirty="0" err="1">
                <a:solidFill>
                  <a:schemeClr val="tx2"/>
                </a:solidFill>
                <a:latin typeface="Arial"/>
              </a:rPr>
              <a:t>Organic</a:t>
            </a:r>
            <a:r>
              <a:rPr lang="de-DE" sz="4267" b="1" dirty="0">
                <a:solidFill>
                  <a:schemeClr val="tx2"/>
                </a:solidFill>
                <a:latin typeface="Arial"/>
              </a:rPr>
              <a:t> </a:t>
            </a:r>
            <a:r>
              <a:rPr lang="de-DE" sz="4267" b="1" dirty="0" err="1">
                <a:solidFill>
                  <a:schemeClr val="tx2"/>
                </a:solidFill>
                <a:latin typeface="Arial"/>
              </a:rPr>
              <a:t>purchasing</a:t>
            </a:r>
            <a:r>
              <a:rPr lang="de-DE" sz="4267" b="1" dirty="0">
                <a:solidFill>
                  <a:schemeClr val="tx2"/>
                </a:solidFill>
                <a:latin typeface="Arial"/>
              </a:rPr>
              <a:t> </a:t>
            </a:r>
            <a:r>
              <a:rPr lang="de-DE" sz="4267" b="1" dirty="0" err="1">
                <a:solidFill>
                  <a:schemeClr val="tx2"/>
                </a:solidFill>
                <a:latin typeface="Arial"/>
              </a:rPr>
              <a:t>volumes</a:t>
            </a:r>
            <a:endParaRPr lang="de-DE" sz="4267" b="1" dirty="0">
              <a:solidFill>
                <a:schemeClr val="tx2"/>
              </a:solidFill>
              <a:latin typeface="Arial"/>
            </a:endParaRPr>
          </a:p>
        </p:txBody>
      </p:sp>
      <p:sp>
        <p:nvSpPr>
          <p:cNvPr id="20" name="Rechteck 19"/>
          <p:cNvSpPr/>
          <p:nvPr>
            <p:custDataLst>
              <p:tags r:id="rId2"/>
            </p:custDataLst>
          </p:nvPr>
        </p:nvSpPr>
        <p:spPr>
          <a:xfrm>
            <a:off x="14064840" y="13032992"/>
            <a:ext cx="9720000" cy="576000"/>
          </a:xfrm>
          <a:prstGeom prst="rect">
            <a:avLst/>
          </a:prstGeom>
        </p:spPr>
        <p:txBody>
          <a:bodyPr lIns="0" tIns="0" rIns="0" bIns="0">
            <a:noAutofit/>
          </a:bodyPr>
          <a:lstStyle/>
          <a:p>
            <a:pPr marL="685809" indent="-685809" algn="r" defTabSz="914411">
              <a:spcBef>
                <a:spcPct val="20000"/>
              </a:spcBef>
              <a:buSzPct val="100000"/>
              <a:defRPr/>
            </a:pPr>
            <a:r>
              <a:rPr lang="de-DE" sz="2800" dirty="0">
                <a:solidFill>
                  <a:schemeClr val="bg1"/>
                </a:solidFill>
                <a:latin typeface="Arial" panose="020B0604020202020204" pitchFamily="34" charset="0"/>
                <a:cs typeface="Arial" panose="020B0604020202020204" pitchFamily="34" charset="0"/>
              </a:rPr>
              <a:t>Quelle:  AMI-Analyse nach CPS GfK-Haushaltspanel </a:t>
            </a:r>
          </a:p>
          <a:p>
            <a:pPr marL="685809" indent="-685809" algn="r" defTabSz="914411">
              <a:spcBef>
                <a:spcPct val="20000"/>
              </a:spcBef>
              <a:buSzPct val="100000"/>
              <a:defRPr/>
            </a:pPr>
            <a:endParaRPr lang="de-DE" sz="2800" dirty="0">
              <a:solidFill>
                <a:schemeClr val="bg1"/>
              </a:solidFill>
              <a:latin typeface="Arial" panose="020B0604020202020204" pitchFamily="34" charset="0"/>
              <a:cs typeface="Arial" panose="020B0604020202020204" pitchFamily="34" charset="0"/>
            </a:endParaRPr>
          </a:p>
        </p:txBody>
      </p:sp>
      <p:sp>
        <p:nvSpPr>
          <p:cNvPr id="22" name="Rechteck 21"/>
          <p:cNvSpPr/>
          <p:nvPr>
            <p:custDataLst>
              <p:tags r:id="rId3"/>
            </p:custDataLst>
          </p:nvPr>
        </p:nvSpPr>
        <p:spPr>
          <a:xfrm>
            <a:off x="672851" y="12980640"/>
            <a:ext cx="7200000" cy="604800"/>
          </a:xfrm>
          <a:prstGeom prst="rect">
            <a:avLst/>
          </a:prstGeom>
        </p:spPr>
        <p:txBody>
          <a:bodyPr lIns="0" tIns="0" rIns="0" bIns="0">
            <a:normAutofit/>
          </a:bodyPr>
          <a:lstStyle/>
          <a:p>
            <a:pPr marL="685809" indent="-685809" defTabSz="914411" fontAlgn="base">
              <a:spcBef>
                <a:spcPct val="20000"/>
              </a:spcBef>
              <a:spcAft>
                <a:spcPct val="0"/>
              </a:spcAft>
              <a:buSzPct val="100000"/>
              <a:defRPr/>
            </a:pPr>
            <a:r>
              <a:rPr lang="de-DE" sz="2800" dirty="0">
                <a:solidFill>
                  <a:schemeClr val="bg1"/>
                </a:solidFill>
                <a:latin typeface="Arial" panose="020B0604020202020204" pitchFamily="34" charset="0"/>
                <a:cs typeface="Arial" panose="020B0604020202020204" pitchFamily="34" charset="0"/>
              </a:rPr>
              <a:t>© AMI 2024/OL-895 | AMI-informiert.de</a:t>
            </a:r>
          </a:p>
        </p:txBody>
      </p:sp>
      <p:pic>
        <p:nvPicPr>
          <p:cNvPr id="11" name="Bio-Siegel Deutschland tannengrün"/>
          <p:cNvPicPr>
            <a:picLocks noChangeAspect="1"/>
          </p:cNvPicPr>
          <p:nvPr>
            <p:custDataLst>
              <p:tags r:id="rId4"/>
            </p:custDataLst>
          </p:nvPr>
        </p:nvPicPr>
        <p:blipFill>
          <a:blip r:embed="rId15" cstate="print">
            <a:duotone>
              <a:schemeClr val="accent3">
                <a:shade val="45000"/>
                <a:satMod val="135000"/>
              </a:schemeClr>
              <a:prstClr val="white"/>
            </a:duotone>
            <a:lum bright="20000" contrast="20000"/>
            <a:extLst>
              <a:ext uri="{28A0092B-C50C-407E-A947-70E740481C1C}">
                <a14:useLocalDpi xmlns:a14="http://schemas.microsoft.com/office/drawing/2010/main" val="0"/>
              </a:ext>
            </a:extLst>
          </a:blip>
          <a:stretch>
            <a:fillRect/>
          </a:stretch>
        </p:blipFill>
        <p:spPr>
          <a:xfrm>
            <a:off x="12780814" y="4188530"/>
            <a:ext cx="1642501" cy="1507501"/>
          </a:xfrm>
          <a:prstGeom prst="rect">
            <a:avLst/>
          </a:prstGeom>
          <a:effectLst>
            <a:outerShdw blurRad="50800" dist="38100" dir="2700000" algn="tl" rotWithShape="0">
              <a:prstClr val="black">
                <a:alpha val="40000"/>
              </a:prstClr>
            </a:outerShdw>
            <a:reflection blurRad="6350" stA="50000" endA="300" endPos="55500" dist="50800" dir="5400000" sy="-100000" algn="bl" rotWithShape="0"/>
          </a:effectLst>
        </p:spPr>
      </p:pic>
      <p:sp>
        <p:nvSpPr>
          <p:cNvPr id="12" name="Fußnote"/>
          <p:cNvSpPr txBox="1">
            <a:spLocks/>
          </p:cNvSpPr>
          <p:nvPr>
            <p:custDataLst>
              <p:tags r:id="rId5"/>
            </p:custDataLst>
          </p:nvPr>
        </p:nvSpPr>
        <p:spPr bwMode="auto">
          <a:xfrm>
            <a:off x="642636" y="11624547"/>
            <a:ext cx="23080792" cy="785584"/>
          </a:xfrm>
          <a:prstGeom prst="rect">
            <a:avLst/>
          </a:prstGeom>
          <a:noFill/>
          <a:ln w="9525">
            <a:noFill/>
            <a:miter lim="800000"/>
            <a:headEnd/>
            <a:tailEnd/>
          </a:ln>
        </p:spPr>
        <p:txBody>
          <a:bodyPr wrap="square" lIns="0" tIns="0" rIns="0" bIns="0" anchor="t" anchorCtr="0">
            <a:noAutofit/>
          </a:bodyPr>
          <a:lstStyle/>
          <a:p>
            <a:pPr>
              <a:lnSpc>
                <a:spcPct val="105000"/>
              </a:lnSpc>
              <a:buClr>
                <a:srgbClr val="FF7900"/>
              </a:buClr>
              <a:buSzPct val="100000"/>
              <a:defRPr/>
            </a:pPr>
            <a:r>
              <a:rPr lang="de-DE" altLang="ko-KR" sz="2933" dirty="0">
                <a:solidFill>
                  <a:srgbClr val="4C4C4C"/>
                </a:solidFill>
                <a:latin typeface="Arial"/>
                <a:cs typeface="Arial"/>
              </a:rPr>
              <a:t>*</a:t>
            </a:r>
            <a:r>
              <a:rPr lang="de-DE" altLang="ko-KR" sz="2933" dirty="0" err="1">
                <a:solidFill>
                  <a:srgbClr val="4C4C4C"/>
                </a:solidFill>
                <a:latin typeface="Arial"/>
                <a:cs typeface="Arial"/>
              </a:rPr>
              <a:t>meat</a:t>
            </a:r>
            <a:r>
              <a:rPr lang="de-DE" altLang="ko-KR" sz="2933" dirty="0">
                <a:solidFill>
                  <a:srgbClr val="4C4C4C"/>
                </a:solidFill>
                <a:latin typeface="Arial"/>
                <a:cs typeface="Arial"/>
              </a:rPr>
              <a:t>, </a:t>
            </a:r>
            <a:r>
              <a:rPr lang="de-DE" altLang="ko-KR" sz="2933" dirty="0" err="1">
                <a:solidFill>
                  <a:srgbClr val="4C4C4C"/>
                </a:solidFill>
                <a:latin typeface="Arial"/>
                <a:cs typeface="Arial"/>
              </a:rPr>
              <a:t>meat</a:t>
            </a:r>
            <a:r>
              <a:rPr lang="de-DE" altLang="ko-KR" sz="2933" dirty="0">
                <a:solidFill>
                  <a:srgbClr val="4C4C4C"/>
                </a:solidFill>
                <a:latin typeface="Arial"/>
                <a:cs typeface="Arial"/>
              </a:rPr>
              <a:t> </a:t>
            </a:r>
            <a:r>
              <a:rPr lang="de-DE" altLang="ko-KR" sz="2933" dirty="0" err="1">
                <a:solidFill>
                  <a:srgbClr val="4C4C4C"/>
                </a:solidFill>
                <a:latin typeface="Arial"/>
                <a:cs typeface="Arial"/>
              </a:rPr>
              <a:t>products</a:t>
            </a:r>
            <a:r>
              <a:rPr lang="de-DE" altLang="ko-KR" sz="2933" dirty="0">
                <a:solidFill>
                  <a:srgbClr val="4C4C4C"/>
                </a:solidFill>
                <a:latin typeface="Arial"/>
                <a:cs typeface="Arial"/>
              </a:rPr>
              <a:t>, </a:t>
            </a:r>
            <a:r>
              <a:rPr lang="de-DE" altLang="ko-KR" sz="2933" dirty="0" err="1">
                <a:solidFill>
                  <a:srgbClr val="4C4C4C"/>
                </a:solidFill>
                <a:latin typeface="Arial"/>
                <a:cs typeface="Arial"/>
              </a:rPr>
              <a:t>poultry,eggs</a:t>
            </a:r>
            <a:r>
              <a:rPr lang="de-DE" altLang="ko-KR" sz="2933" dirty="0">
                <a:solidFill>
                  <a:srgbClr val="4C4C4C"/>
                </a:solidFill>
                <a:latin typeface="Arial"/>
                <a:cs typeface="Arial"/>
              </a:rPr>
              <a:t>, </a:t>
            </a:r>
            <a:r>
              <a:rPr lang="de-DE" altLang="ko-KR" sz="2933" dirty="0" err="1">
                <a:solidFill>
                  <a:srgbClr val="4C4C4C"/>
                </a:solidFill>
                <a:latin typeface="Arial"/>
                <a:cs typeface="Arial"/>
              </a:rPr>
              <a:t>fruit</a:t>
            </a:r>
            <a:r>
              <a:rPr lang="de-DE" altLang="ko-KR" sz="2933" dirty="0">
                <a:solidFill>
                  <a:srgbClr val="4C4C4C"/>
                </a:solidFill>
                <a:latin typeface="Arial"/>
                <a:cs typeface="Arial"/>
              </a:rPr>
              <a:t>, </a:t>
            </a:r>
            <a:r>
              <a:rPr lang="de-DE" altLang="ko-KR" sz="2933" dirty="0" err="1">
                <a:solidFill>
                  <a:srgbClr val="4C4C4C"/>
                </a:solidFill>
                <a:latin typeface="Arial"/>
                <a:cs typeface="Arial"/>
              </a:rPr>
              <a:t>vegetables</a:t>
            </a:r>
            <a:r>
              <a:rPr lang="de-DE" altLang="ko-KR" sz="2933" dirty="0">
                <a:solidFill>
                  <a:srgbClr val="4C4C4C"/>
                </a:solidFill>
                <a:latin typeface="Arial"/>
                <a:cs typeface="Arial"/>
              </a:rPr>
              <a:t>, </a:t>
            </a:r>
            <a:r>
              <a:rPr lang="de-DE" altLang="ko-KR" sz="2933" dirty="0" err="1">
                <a:solidFill>
                  <a:srgbClr val="4C4C4C"/>
                </a:solidFill>
                <a:latin typeface="Arial"/>
                <a:cs typeface="Arial"/>
              </a:rPr>
              <a:t>potatoes</a:t>
            </a:r>
            <a:r>
              <a:rPr lang="de-DE" altLang="ko-KR" sz="2933" dirty="0">
                <a:solidFill>
                  <a:srgbClr val="4C4C4C"/>
                </a:solidFill>
                <a:latin typeface="Arial"/>
                <a:cs typeface="Arial"/>
              </a:rPr>
              <a:t>, </a:t>
            </a:r>
            <a:r>
              <a:rPr lang="de-DE" altLang="ko-KR" sz="2933" dirty="0" err="1">
                <a:solidFill>
                  <a:srgbClr val="4C4C4C"/>
                </a:solidFill>
                <a:latin typeface="Arial"/>
                <a:cs typeface="Arial"/>
              </a:rPr>
              <a:t>cheese</a:t>
            </a:r>
            <a:r>
              <a:rPr lang="de-DE" altLang="ko-KR" sz="2933" dirty="0">
                <a:solidFill>
                  <a:srgbClr val="4C4C4C"/>
                </a:solidFill>
                <a:latin typeface="Arial"/>
                <a:cs typeface="Arial"/>
              </a:rPr>
              <a:t>, </a:t>
            </a:r>
            <a:r>
              <a:rPr lang="de-DE" altLang="ko-KR" sz="2933" dirty="0" err="1">
                <a:solidFill>
                  <a:srgbClr val="4C4C4C"/>
                </a:solidFill>
                <a:latin typeface="Arial"/>
                <a:cs typeface="Arial"/>
              </a:rPr>
              <a:t>bread</a:t>
            </a:r>
            <a:r>
              <a:rPr lang="de-DE" altLang="ko-KR" sz="2933" dirty="0">
                <a:solidFill>
                  <a:srgbClr val="4C4C4C"/>
                </a:solidFill>
                <a:latin typeface="Arial"/>
                <a:cs typeface="Arial"/>
              </a:rPr>
              <a:t>, </a:t>
            </a:r>
            <a:r>
              <a:rPr lang="de-DE" altLang="ko-KR" sz="2933" dirty="0" err="1">
                <a:solidFill>
                  <a:srgbClr val="4C4C4C"/>
                </a:solidFill>
                <a:latin typeface="Arial"/>
                <a:cs typeface="Arial"/>
              </a:rPr>
              <a:t>baykery</a:t>
            </a:r>
            <a:r>
              <a:rPr lang="de-DE" altLang="ko-KR" sz="2933" dirty="0">
                <a:solidFill>
                  <a:srgbClr val="4C4C4C"/>
                </a:solidFill>
                <a:latin typeface="Arial"/>
                <a:cs typeface="Arial"/>
              </a:rPr>
              <a:t> ,</a:t>
            </a:r>
            <a:r>
              <a:rPr lang="de-DE" altLang="ko-KR" sz="2933" dirty="0" err="1">
                <a:solidFill>
                  <a:srgbClr val="4C4C4C"/>
                </a:solidFill>
                <a:latin typeface="Arial"/>
                <a:cs typeface="Arial"/>
              </a:rPr>
              <a:t>products</a:t>
            </a:r>
            <a:r>
              <a:rPr lang="de-DE" altLang="ko-KR" sz="2933" dirty="0">
                <a:solidFill>
                  <a:srgbClr val="4C4C4C"/>
                </a:solidFill>
                <a:latin typeface="Arial"/>
                <a:cs typeface="Arial"/>
              </a:rPr>
              <a:t>, milk, </a:t>
            </a:r>
            <a:r>
              <a:rPr lang="de-DE" altLang="ko-KR" sz="2933" dirty="0" err="1">
                <a:solidFill>
                  <a:srgbClr val="4C4C4C"/>
                </a:solidFill>
                <a:latin typeface="Arial"/>
                <a:cs typeface="Arial"/>
              </a:rPr>
              <a:t>yoghurt</a:t>
            </a:r>
            <a:r>
              <a:rPr lang="de-DE" altLang="ko-KR" sz="2933" dirty="0">
                <a:solidFill>
                  <a:srgbClr val="4C4C4C"/>
                </a:solidFill>
                <a:latin typeface="Arial"/>
                <a:cs typeface="Arial"/>
              </a:rPr>
              <a:t>, plant </a:t>
            </a:r>
            <a:r>
              <a:rPr lang="de-DE" altLang="ko-KR" sz="2933" dirty="0" err="1">
                <a:solidFill>
                  <a:srgbClr val="4C4C4C"/>
                </a:solidFill>
                <a:latin typeface="Arial"/>
                <a:cs typeface="Arial"/>
              </a:rPr>
              <a:t>drinks</a:t>
            </a:r>
            <a:r>
              <a:rPr lang="de-DE" altLang="ko-KR" sz="2933" dirty="0">
                <a:solidFill>
                  <a:srgbClr val="4C4C4C"/>
                </a:solidFill>
                <a:latin typeface="Arial"/>
                <a:cs typeface="Arial"/>
              </a:rPr>
              <a:t>, </a:t>
            </a:r>
            <a:r>
              <a:rPr lang="de-DE" altLang="ko-KR" sz="2933" dirty="0" err="1">
                <a:solidFill>
                  <a:srgbClr val="4C4C4C"/>
                </a:solidFill>
                <a:latin typeface="Arial"/>
                <a:cs typeface="Arial"/>
              </a:rPr>
              <a:t>flour</a:t>
            </a:r>
            <a:r>
              <a:rPr lang="de-DE" altLang="ko-KR" sz="2933" dirty="0">
                <a:solidFill>
                  <a:srgbClr val="4C4C4C"/>
                </a:solidFill>
                <a:latin typeface="Arial"/>
                <a:cs typeface="Arial"/>
              </a:rPr>
              <a:t>, </a:t>
            </a:r>
            <a:r>
              <a:rPr lang="de-DE" altLang="ko-KR" sz="2933" dirty="0" err="1">
                <a:solidFill>
                  <a:srgbClr val="4C4C4C"/>
                </a:solidFill>
                <a:latin typeface="Arial"/>
                <a:cs typeface="Arial"/>
              </a:rPr>
              <a:t>cream</a:t>
            </a:r>
            <a:r>
              <a:rPr lang="de-DE" altLang="ko-KR" sz="2933" dirty="0">
                <a:solidFill>
                  <a:srgbClr val="4C4C4C"/>
                </a:solidFill>
                <a:latin typeface="Arial"/>
                <a:cs typeface="Arial"/>
              </a:rPr>
              <a:t>, </a:t>
            </a:r>
            <a:r>
              <a:rPr lang="de-DE" altLang="ko-KR" sz="2933" dirty="0" err="1">
                <a:solidFill>
                  <a:srgbClr val="4C4C4C"/>
                </a:solidFill>
                <a:latin typeface="Arial"/>
                <a:cs typeface="Arial"/>
              </a:rPr>
              <a:t>butter</a:t>
            </a:r>
            <a:r>
              <a:rPr lang="de-DE" altLang="ko-KR" sz="2933" dirty="0">
                <a:solidFill>
                  <a:srgbClr val="4C4C4C"/>
                </a:solidFill>
                <a:latin typeface="Arial"/>
                <a:cs typeface="Arial"/>
              </a:rPr>
              <a:t>, </a:t>
            </a:r>
            <a:r>
              <a:rPr lang="de-DE" altLang="ko-KR" sz="2933" dirty="0" err="1">
                <a:solidFill>
                  <a:srgbClr val="4C4C4C"/>
                </a:solidFill>
                <a:latin typeface="Arial"/>
                <a:cs typeface="Arial"/>
              </a:rPr>
              <a:t>vegetable</a:t>
            </a:r>
            <a:r>
              <a:rPr lang="de-DE" altLang="ko-KR" sz="2933" dirty="0">
                <a:solidFill>
                  <a:srgbClr val="4C4C4C"/>
                </a:solidFill>
                <a:latin typeface="Arial"/>
                <a:cs typeface="Arial"/>
              </a:rPr>
              <a:t> </a:t>
            </a:r>
            <a:r>
              <a:rPr lang="de-DE" altLang="ko-KR" sz="2933" dirty="0" err="1">
                <a:solidFill>
                  <a:srgbClr val="4C4C4C"/>
                </a:solidFill>
                <a:latin typeface="Arial"/>
                <a:cs typeface="Arial"/>
              </a:rPr>
              <a:t>oils</a:t>
            </a:r>
            <a:r>
              <a:rPr lang="de-DE" altLang="ko-KR" sz="2933" dirty="0">
                <a:solidFill>
                  <a:srgbClr val="4C4C4C"/>
                </a:solidFill>
                <a:latin typeface="Arial"/>
                <a:cs typeface="Arial"/>
              </a:rPr>
              <a:t> and </a:t>
            </a:r>
            <a:r>
              <a:rPr lang="de-DE" altLang="ko-KR" sz="2933" dirty="0" err="1">
                <a:solidFill>
                  <a:srgbClr val="4C4C4C"/>
                </a:solidFill>
                <a:latin typeface="Arial"/>
                <a:cs typeface="Arial"/>
              </a:rPr>
              <a:t>other</a:t>
            </a:r>
            <a:endParaRPr lang="de-DE" altLang="ko-KR" sz="2933" dirty="0">
              <a:solidFill>
                <a:srgbClr val="4C4C4C"/>
              </a:solidFill>
              <a:latin typeface="Arial"/>
              <a:cs typeface="Arial"/>
            </a:endParaRPr>
          </a:p>
          <a:p>
            <a:pPr>
              <a:lnSpc>
                <a:spcPct val="105000"/>
              </a:lnSpc>
              <a:buClr>
                <a:srgbClr val="FF7900"/>
              </a:buClr>
              <a:buSzPct val="100000"/>
              <a:defRPr/>
            </a:pPr>
            <a:endParaRPr lang="de-DE" altLang="ko-KR" sz="2933" dirty="0">
              <a:solidFill>
                <a:srgbClr val="4C4C4C"/>
              </a:solidFill>
              <a:latin typeface="Arial"/>
              <a:cs typeface="Arial"/>
            </a:endParaRPr>
          </a:p>
        </p:txBody>
      </p:sp>
      <p:pic>
        <p:nvPicPr>
          <p:cNvPr id="13" name="Einkaufswagen tannengrün">
            <a:extLst>
              <a:ext uri="{FF2B5EF4-FFF2-40B4-BE49-F238E27FC236}">
                <a16:creationId xmlns:a16="http://schemas.microsoft.com/office/drawing/2014/main" id="{C75589BA-5A4F-4815-9913-AB3C4958B680}"/>
              </a:ext>
            </a:extLst>
          </p:cNvPr>
          <p:cNvPicPr>
            <a:picLocks noChangeAspect="1"/>
          </p:cNvPicPr>
          <p:nvPr>
            <p:custDataLst>
              <p:tags r:id="rId6"/>
            </p:custDataLst>
          </p:nvPr>
        </p:nvPicPr>
        <p:blipFill>
          <a:blip r:embed="rId16" cstate="print">
            <a:duotone>
              <a:schemeClr val="accent3">
                <a:shade val="45000"/>
                <a:satMod val="135000"/>
              </a:schemeClr>
              <a:prstClr val="white"/>
            </a:duotone>
            <a:lum bright="20000" contrast="20000"/>
            <a:extLst>
              <a:ext uri="{28A0092B-C50C-407E-A947-70E740481C1C}">
                <a14:useLocalDpi xmlns:a14="http://schemas.microsoft.com/office/drawing/2010/main" val="0"/>
              </a:ext>
            </a:extLst>
          </a:blip>
          <a:stretch>
            <a:fillRect/>
          </a:stretch>
        </p:blipFill>
        <p:spPr>
          <a:xfrm>
            <a:off x="14145626" y="3736056"/>
            <a:ext cx="1504733" cy="1591963"/>
          </a:xfrm>
          <a:prstGeom prst="rect">
            <a:avLst/>
          </a:prstGeom>
          <a:effectLst>
            <a:outerShdw blurRad="50800" dist="38100" dir="2700000" algn="tl" rotWithShape="0">
              <a:prstClr val="black">
                <a:alpha val="40000"/>
              </a:prstClr>
            </a:outerShdw>
            <a:reflection blurRad="6350" stA="50000" endA="300" endPos="55500" dist="50800" dir="5400000" sy="-100000" algn="bl" rotWithShape="0"/>
          </a:effectLst>
        </p:spPr>
      </p:pic>
      <p:grpSp>
        <p:nvGrpSpPr>
          <p:cNvPr id="2" name="Post-it">
            <a:extLst>
              <a:ext uri="{FF2B5EF4-FFF2-40B4-BE49-F238E27FC236}">
                <a16:creationId xmlns:a16="http://schemas.microsoft.com/office/drawing/2014/main" id="{132FE114-D71A-E423-9A8C-0D373E6C4DB1}"/>
              </a:ext>
            </a:extLst>
          </p:cNvPr>
          <p:cNvGrpSpPr>
            <a:grpSpLocks/>
          </p:cNvGrpSpPr>
          <p:nvPr>
            <p:custDataLst>
              <p:tags r:id="rId7"/>
            </p:custDataLst>
          </p:nvPr>
        </p:nvGrpSpPr>
        <p:grpSpPr>
          <a:xfrm rot="21259749">
            <a:off x="9189036" y="8223104"/>
            <a:ext cx="4869379" cy="2006341"/>
            <a:chOff x="6918599" y="1396384"/>
            <a:chExt cx="1715765" cy="1455478"/>
          </a:xfrm>
        </p:grpSpPr>
        <p:pic>
          <p:nvPicPr>
            <p:cNvPr id="4" name="Grafik 3" descr="PostIt.png">
              <a:extLst>
                <a:ext uri="{FF2B5EF4-FFF2-40B4-BE49-F238E27FC236}">
                  <a16:creationId xmlns:a16="http://schemas.microsoft.com/office/drawing/2014/main" id="{B1606888-8F5D-E275-EAA7-4954762AFE69}"/>
                </a:ext>
              </a:extLst>
            </p:cNvPr>
            <p:cNvPicPr>
              <a:picLocks noChangeAspect="1"/>
            </p:cNvPicPr>
            <p:nvPr>
              <p:custDataLst>
                <p:tags r:id="rId9"/>
              </p:custDataLst>
            </p:nvPr>
          </p:nvPicPr>
          <p:blipFill>
            <a:blip r:embed="rId17" cstate="print"/>
            <a:stretch>
              <a:fillRect/>
            </a:stretch>
          </p:blipFill>
          <p:spPr>
            <a:xfrm rot="388300">
              <a:off x="6918599" y="1396384"/>
              <a:ext cx="1715765" cy="1455478"/>
            </a:xfrm>
            <a:prstGeom prst="rect">
              <a:avLst/>
            </a:prstGeom>
          </p:spPr>
        </p:pic>
        <p:sp>
          <p:nvSpPr>
            <p:cNvPr id="5" name="Rectangle 15">
              <a:extLst>
                <a:ext uri="{FF2B5EF4-FFF2-40B4-BE49-F238E27FC236}">
                  <a16:creationId xmlns:a16="http://schemas.microsoft.com/office/drawing/2014/main" id="{BFA5712F-E373-645E-FAFC-1519B99A7EDB}"/>
                </a:ext>
              </a:extLst>
            </p:cNvPr>
            <p:cNvSpPr>
              <a:spLocks noChangeArrowheads="1"/>
            </p:cNvSpPr>
            <p:nvPr>
              <p:custDataLst>
                <p:tags r:id="rId10"/>
              </p:custDataLst>
            </p:nvPr>
          </p:nvSpPr>
          <p:spPr bwMode="auto">
            <a:xfrm rot="360376">
              <a:off x="6951072" y="1527899"/>
              <a:ext cx="1613767" cy="1153339"/>
            </a:xfrm>
            <a:prstGeom prst="rect">
              <a:avLst/>
            </a:prstGeom>
            <a:noFill/>
            <a:ln w="9525" algn="ctr">
              <a:noFill/>
              <a:miter lim="800000"/>
              <a:headEnd/>
              <a:tailEnd/>
            </a:ln>
          </p:spPr>
          <p:txBody>
            <a:bodyPr wrap="square" lIns="140477" tIns="70240" rIns="140477" bIns="70240" anchor="ctr">
              <a:normAutofit/>
            </a:bodyPr>
            <a:lstStyle/>
            <a:p>
              <a:pPr algn="ctr"/>
              <a:r>
                <a:rPr lang="de-DE" sz="3733" dirty="0" err="1"/>
                <a:t>According</a:t>
              </a:r>
              <a:r>
                <a:rPr lang="de-DE" sz="3733" dirty="0"/>
                <a:t> </a:t>
              </a:r>
              <a:r>
                <a:rPr lang="de-DE" sz="3733" dirty="0" err="1"/>
                <a:t>other</a:t>
              </a:r>
              <a:r>
                <a:rPr lang="de-DE" sz="3733" dirty="0"/>
                <a:t> </a:t>
              </a:r>
              <a:r>
                <a:rPr lang="de-DE" sz="3733" dirty="0" err="1"/>
                <a:t>sources</a:t>
              </a:r>
              <a:r>
                <a:rPr lang="de-DE" sz="3733" dirty="0"/>
                <a:t> plus 4,3 %</a:t>
              </a:r>
            </a:p>
          </p:txBody>
        </p:sp>
      </p:grpSp>
      <p:graphicFrame>
        <p:nvGraphicFramePr>
          <p:cNvPr id="7" name="Balkendiagramm Vormonat">
            <a:extLst>
              <a:ext uri="{FF2B5EF4-FFF2-40B4-BE49-F238E27FC236}">
                <a16:creationId xmlns:a16="http://schemas.microsoft.com/office/drawing/2014/main" id="{0C951A13-5FEB-A448-C83F-7AB4A316EC3B}"/>
              </a:ext>
            </a:extLst>
          </p:cNvPr>
          <p:cNvGraphicFramePr>
            <a:graphicFrameLocks/>
          </p:cNvGraphicFramePr>
          <p:nvPr/>
        </p:nvGraphicFramePr>
        <p:xfrm>
          <a:off x="18770493" y="3736059"/>
          <a:ext cx="5565755" cy="7798533"/>
        </p:xfrm>
        <a:graphic>
          <a:graphicData uri="http://schemas.openxmlformats.org/drawingml/2006/chart">
            <c:chart xmlns:c="http://schemas.openxmlformats.org/drawingml/2006/chart" xmlns:r="http://schemas.openxmlformats.org/officeDocument/2006/relationships" r:id="rId18"/>
          </a:graphicData>
        </a:graphic>
      </p:graphicFrame>
      <p:sp>
        <p:nvSpPr>
          <p:cNvPr id="8" name="TextBox 14">
            <a:extLst>
              <a:ext uri="{FF2B5EF4-FFF2-40B4-BE49-F238E27FC236}">
                <a16:creationId xmlns:a16="http://schemas.microsoft.com/office/drawing/2014/main" id="{ABA72186-480C-D8A7-B61D-9E9C0A4A8CE2}"/>
              </a:ext>
            </a:extLst>
          </p:cNvPr>
          <p:cNvSpPr txBox="1"/>
          <p:nvPr/>
        </p:nvSpPr>
        <p:spPr>
          <a:xfrm>
            <a:off x="20892206" y="2861379"/>
            <a:ext cx="3017172" cy="748988"/>
          </a:xfrm>
          <a:prstGeom prst="rect">
            <a:avLst/>
          </a:prstGeom>
          <a:noFill/>
        </p:spPr>
        <p:txBody>
          <a:bodyPr wrap="none" rtlCol="0">
            <a:spAutoFit/>
          </a:bodyPr>
          <a:lstStyle/>
          <a:p>
            <a:r>
              <a:rPr lang="de-DE" sz="4267" b="1" dirty="0">
                <a:solidFill>
                  <a:schemeClr val="tx2"/>
                </a:solidFill>
                <a:latin typeface="Arial"/>
              </a:rPr>
              <a:t>Total </a:t>
            </a:r>
            <a:r>
              <a:rPr lang="de-DE" sz="4267" b="1" dirty="0" err="1">
                <a:solidFill>
                  <a:schemeClr val="tx2"/>
                </a:solidFill>
                <a:latin typeface="Arial"/>
              </a:rPr>
              <a:t>sales</a:t>
            </a:r>
            <a:endParaRPr lang="de-DE" sz="4267" b="1" dirty="0">
              <a:solidFill>
                <a:schemeClr val="tx2"/>
              </a:solidFill>
              <a:latin typeface="Arial"/>
            </a:endParaRPr>
          </a:p>
        </p:txBody>
      </p:sp>
      <p:sp>
        <p:nvSpPr>
          <p:cNvPr id="9" name="Freeform 4">
            <a:extLst>
              <a:ext uri="{FF2B5EF4-FFF2-40B4-BE49-F238E27FC236}">
                <a16:creationId xmlns:a16="http://schemas.microsoft.com/office/drawing/2014/main" id="{60320E33-936F-D1E9-0057-FFCBBFAD27AC}"/>
              </a:ext>
            </a:extLst>
          </p:cNvPr>
          <p:cNvSpPr/>
          <p:nvPr/>
        </p:nvSpPr>
        <p:spPr>
          <a:xfrm>
            <a:off x="21908695" y="790835"/>
            <a:ext cx="1458295" cy="1505836"/>
          </a:xfrm>
          <a:custGeom>
            <a:avLst/>
            <a:gdLst/>
            <a:ahLst/>
            <a:cxnLst/>
            <a:rect l="l" t="t" r="r" b="b"/>
            <a:pathLst>
              <a:path w="3443411" h="3447720">
                <a:moveTo>
                  <a:pt x="0" y="0"/>
                </a:moveTo>
                <a:lnTo>
                  <a:pt x="3443410" y="0"/>
                </a:lnTo>
                <a:lnTo>
                  <a:pt x="3443410" y="3447720"/>
                </a:lnTo>
                <a:lnTo>
                  <a:pt x="0" y="3447720"/>
                </a:lnTo>
                <a:lnTo>
                  <a:pt x="0" y="0"/>
                </a:lnTo>
                <a:close/>
              </a:path>
            </a:pathLst>
          </a:custGeom>
          <a:blipFill>
            <a:blip r:embed="rId19"/>
            <a:stretch>
              <a:fillRect/>
            </a:stretch>
          </a:blipFill>
        </p:spPr>
        <p:txBody>
          <a:bodyPr/>
          <a:lstStyle/>
          <a:p>
            <a:endParaRPr lang="fr-FR"/>
          </a:p>
        </p:txBody>
      </p:sp>
      <p:pic>
        <p:nvPicPr>
          <p:cNvPr id="10" name="Graphique 9" descr="Loupe avec un remplissage uni">
            <a:extLst>
              <a:ext uri="{FF2B5EF4-FFF2-40B4-BE49-F238E27FC236}">
                <a16:creationId xmlns:a16="http://schemas.microsoft.com/office/drawing/2014/main" id="{FCB1B398-B041-F60F-0F65-209ABA526EAF}"/>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0910184" y="-362869"/>
            <a:ext cx="4551399" cy="4551399"/>
          </a:xfrm>
          <a:prstGeom prst="rect">
            <a:avLst/>
          </a:prstGeom>
        </p:spPr>
      </p:pic>
      <p:sp>
        <p:nvSpPr>
          <p:cNvPr id="14" name="Rechteck 21">
            <a:extLst>
              <a:ext uri="{FF2B5EF4-FFF2-40B4-BE49-F238E27FC236}">
                <a16:creationId xmlns:a16="http://schemas.microsoft.com/office/drawing/2014/main" id="{EA408412-1472-B592-F723-82785B944163}"/>
              </a:ext>
            </a:extLst>
          </p:cNvPr>
          <p:cNvSpPr/>
          <p:nvPr>
            <p:custDataLst>
              <p:tags r:id="rId8"/>
            </p:custDataLst>
          </p:nvPr>
        </p:nvSpPr>
        <p:spPr>
          <a:xfrm>
            <a:off x="8646047" y="12792544"/>
            <a:ext cx="10066843" cy="626710"/>
          </a:xfrm>
          <a:prstGeom prst="rect">
            <a:avLst/>
          </a:prstGeom>
        </p:spPr>
        <p:txBody>
          <a:bodyPr lIns="0" tIns="0" rIns="0" bIns="0">
            <a:noAutofit/>
          </a:bodyPr>
          <a:lstStyle/>
          <a:p>
            <a:pPr marL="257175" indent="-257175" defTabSz="342900" fontAlgn="base">
              <a:spcBef>
                <a:spcPct val="20000"/>
              </a:spcBef>
              <a:spcAft>
                <a:spcPct val="0"/>
              </a:spcAft>
              <a:buSzPct val="100000"/>
              <a:defRPr/>
            </a:pPr>
            <a:r>
              <a:rPr lang="de-DE" sz="3600" dirty="0">
                <a:solidFill>
                  <a:srgbClr val="FF0000"/>
                </a:solidFill>
                <a:latin typeface="Arial" panose="020B0604020202020204" pitchFamily="34" charset="0"/>
                <a:cs typeface="Arial" panose="020B0604020202020204" pitchFamily="34" charset="0"/>
              </a:rPr>
              <a:t>© AMI 2024/OL-895 | AMI-informiert.de</a:t>
            </a:r>
          </a:p>
        </p:txBody>
      </p:sp>
    </p:spTree>
    <p:custDataLst>
      <p:tags r:id="rId1"/>
    </p:custDataLst>
    <p:extLst>
      <p:ext uri="{BB962C8B-B14F-4D97-AF65-F5344CB8AC3E}">
        <p14:creationId xmlns:p14="http://schemas.microsoft.com/office/powerpoint/2010/main" val="321240478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Balkendiagramm">
            <a:extLst>
              <a:ext uri="{FF2B5EF4-FFF2-40B4-BE49-F238E27FC236}">
                <a16:creationId xmlns:a16="http://schemas.microsoft.com/office/drawing/2014/main" id="{40E29197-F26C-466D-26AF-FF781E1133E7}"/>
              </a:ext>
            </a:extLst>
          </p:cNvPr>
          <p:cNvGraphicFramePr>
            <a:graphicFrameLocks noGrp="1"/>
          </p:cNvGraphicFramePr>
          <p:nvPr>
            <p:ph type="chart" sz="quarter" idx="13"/>
            <p:custDataLst>
              <p:tags r:id="rId2"/>
            </p:custDataLst>
          </p:nvPr>
        </p:nvGraphicFramePr>
        <p:xfrm>
          <a:off x="379368" y="3077683"/>
          <a:ext cx="17138651" cy="9553573"/>
        </p:xfrm>
        <a:graphic>
          <a:graphicData uri="http://schemas.openxmlformats.org/drawingml/2006/chart">
            <c:chart xmlns:c="http://schemas.openxmlformats.org/drawingml/2006/chart" xmlns:r="http://schemas.openxmlformats.org/officeDocument/2006/relationships" r:id="rId11"/>
          </a:graphicData>
        </a:graphic>
      </p:graphicFrame>
      <p:sp>
        <p:nvSpPr>
          <p:cNvPr id="2" name="Titel 1"/>
          <p:cNvSpPr>
            <a:spLocks noGrp="1"/>
          </p:cNvSpPr>
          <p:nvPr>
            <p:ph type="title"/>
          </p:nvPr>
        </p:nvSpPr>
        <p:spPr/>
        <p:txBody>
          <a:bodyPr>
            <a:normAutofit fontScale="90000"/>
          </a:bodyPr>
          <a:lstStyle/>
          <a:p>
            <a:r>
              <a:rPr lang="de-DE" dirty="0"/>
              <a:t>Price </a:t>
            </a:r>
            <a:r>
              <a:rPr lang="de-DE" dirty="0" err="1"/>
              <a:t>premiums</a:t>
            </a:r>
            <a:r>
              <a:rPr lang="de-DE" dirty="0"/>
              <a:t> </a:t>
            </a:r>
            <a:r>
              <a:rPr lang="de-DE" dirty="0" err="1"/>
              <a:t>narrow</a:t>
            </a:r>
            <a:r>
              <a:rPr lang="de-DE" dirty="0"/>
              <a:t> </a:t>
            </a:r>
            <a:r>
              <a:rPr lang="de-DE" dirty="0" err="1"/>
              <a:t>significantly</a:t>
            </a:r>
            <a:endParaRPr lang="de-DE" dirty="0"/>
          </a:p>
        </p:txBody>
      </p:sp>
      <p:sp>
        <p:nvSpPr>
          <p:cNvPr id="7" name="Textplatzhalter 6"/>
          <p:cNvSpPr>
            <a:spLocks noGrp="1"/>
          </p:cNvSpPr>
          <p:nvPr>
            <p:ph type="body" sz="quarter" idx="12"/>
          </p:nvPr>
        </p:nvSpPr>
        <p:spPr/>
        <p:txBody>
          <a:bodyPr/>
          <a:lstStyle/>
          <a:p>
            <a:r>
              <a:rPr lang="de-DE" dirty="0"/>
              <a:t>Price </a:t>
            </a:r>
            <a:r>
              <a:rPr lang="de-DE" dirty="0" err="1"/>
              <a:t>premiums</a:t>
            </a:r>
            <a:r>
              <a:rPr lang="de-DE" dirty="0"/>
              <a:t> </a:t>
            </a:r>
            <a:r>
              <a:rPr lang="de-DE" dirty="0" err="1"/>
              <a:t>for</a:t>
            </a:r>
            <a:r>
              <a:rPr lang="de-DE" dirty="0"/>
              <a:t> </a:t>
            </a:r>
            <a:r>
              <a:rPr lang="de-DE" dirty="0" err="1"/>
              <a:t>selected</a:t>
            </a:r>
            <a:r>
              <a:rPr lang="de-DE" dirty="0"/>
              <a:t> </a:t>
            </a:r>
            <a:r>
              <a:rPr lang="de-DE" dirty="0" err="1"/>
              <a:t>organic</a:t>
            </a:r>
            <a:r>
              <a:rPr lang="de-DE" dirty="0"/>
              <a:t> </a:t>
            </a:r>
            <a:r>
              <a:rPr lang="de-DE" dirty="0" err="1"/>
              <a:t>products</a:t>
            </a:r>
            <a:r>
              <a:rPr lang="de-DE" dirty="0"/>
              <a:t> versus </a:t>
            </a:r>
            <a:r>
              <a:rPr lang="de-DE" dirty="0" err="1"/>
              <a:t>conventional</a:t>
            </a:r>
            <a:r>
              <a:rPr lang="de-DE" dirty="0"/>
              <a:t> </a:t>
            </a:r>
            <a:r>
              <a:rPr lang="de-DE" dirty="0" err="1"/>
              <a:t>products</a:t>
            </a:r>
            <a:r>
              <a:rPr lang="de-DE" dirty="0"/>
              <a:t> in Germany, </a:t>
            </a:r>
            <a:br>
              <a:rPr lang="de-DE" dirty="0"/>
            </a:br>
            <a:r>
              <a:rPr lang="de-DE" dirty="0">
                <a:solidFill>
                  <a:schemeClr val="tx2"/>
                </a:solidFill>
              </a:rPr>
              <a:t>2023 and 2019</a:t>
            </a:r>
            <a:r>
              <a:rPr lang="de-DE" dirty="0"/>
              <a:t>, in % </a:t>
            </a:r>
          </a:p>
        </p:txBody>
      </p:sp>
      <p:sp>
        <p:nvSpPr>
          <p:cNvPr id="10" name="Rechteck 9"/>
          <p:cNvSpPr/>
          <p:nvPr>
            <p:custDataLst>
              <p:tags r:id="rId3"/>
            </p:custDataLst>
          </p:nvPr>
        </p:nvSpPr>
        <p:spPr>
          <a:xfrm>
            <a:off x="766235" y="13024800"/>
            <a:ext cx="7200000" cy="604800"/>
          </a:xfrm>
          <a:prstGeom prst="rect">
            <a:avLst/>
          </a:prstGeom>
        </p:spPr>
        <p:txBody>
          <a:bodyPr lIns="0" tIns="0" rIns="0" bIns="0">
            <a:normAutofit/>
          </a:bodyPr>
          <a:lstStyle/>
          <a:p>
            <a:pPr marL="685809" indent="-685809" defTabSz="914411" fontAlgn="base">
              <a:spcBef>
                <a:spcPct val="20000"/>
              </a:spcBef>
              <a:spcAft>
                <a:spcPct val="0"/>
              </a:spcAft>
              <a:buSzPct val="100000"/>
              <a:defRPr/>
            </a:pPr>
            <a:r>
              <a:rPr lang="de-DE" sz="2800" dirty="0">
                <a:solidFill>
                  <a:schemeClr val="bg1"/>
                </a:solidFill>
                <a:latin typeface="Arial" panose="020B0604020202020204" pitchFamily="34" charset="0"/>
                <a:cs typeface="Arial" panose="020B0604020202020204" pitchFamily="34" charset="0"/>
              </a:rPr>
              <a:t>© AMI 2024/VB-209 | AMI-informiert.de</a:t>
            </a:r>
          </a:p>
        </p:txBody>
      </p:sp>
      <p:sp>
        <p:nvSpPr>
          <p:cNvPr id="11" name="Rechteck 10"/>
          <p:cNvSpPr/>
          <p:nvPr>
            <p:custDataLst>
              <p:tags r:id="rId4"/>
            </p:custDataLst>
          </p:nvPr>
        </p:nvSpPr>
        <p:spPr>
          <a:xfrm>
            <a:off x="14212288" y="13024800"/>
            <a:ext cx="9720000" cy="576000"/>
          </a:xfrm>
          <a:prstGeom prst="rect">
            <a:avLst/>
          </a:prstGeom>
        </p:spPr>
        <p:txBody>
          <a:bodyPr lIns="0" tIns="0" rIns="0" bIns="0">
            <a:noAutofit/>
          </a:bodyPr>
          <a:lstStyle/>
          <a:p>
            <a:pPr marL="685809" indent="-685809" algn="r">
              <a:spcBef>
                <a:spcPct val="20000"/>
              </a:spcBef>
              <a:buSzPct val="100000"/>
              <a:defRPr/>
            </a:pPr>
            <a:r>
              <a:rPr lang="de-DE" sz="2800" dirty="0">
                <a:solidFill>
                  <a:schemeClr val="bg1"/>
                </a:solidFill>
                <a:latin typeface="Arial" panose="020B0604020202020204" pitchFamily="34" charset="0"/>
                <a:cs typeface="Arial" panose="020B0604020202020204" pitchFamily="34" charset="0"/>
              </a:rPr>
              <a:t>Quelle: AMI-Verbraucherpreisspiegel</a:t>
            </a:r>
          </a:p>
        </p:txBody>
      </p:sp>
      <p:pic>
        <p:nvPicPr>
          <p:cNvPr id="9" name="Bio-Siegel Deutschland tannengrün">
            <a:extLst>
              <a:ext uri="{FF2B5EF4-FFF2-40B4-BE49-F238E27FC236}">
                <a16:creationId xmlns:a16="http://schemas.microsoft.com/office/drawing/2014/main" id="{ED0F93DF-5CDA-65DE-7018-8E6EB3A6E5C9}"/>
              </a:ext>
            </a:extLst>
          </p:cNvPr>
          <p:cNvPicPr>
            <a:picLocks noChangeAspect="1"/>
          </p:cNvPicPr>
          <p:nvPr>
            <p:custDataLst>
              <p:tags r:id="rId5"/>
            </p:custDataLst>
          </p:nvPr>
        </p:nvPicPr>
        <p:blipFill>
          <a:blip r:embed="rId12" cstate="print">
            <a:duotone>
              <a:schemeClr val="accent3">
                <a:shade val="45000"/>
                <a:satMod val="135000"/>
              </a:schemeClr>
              <a:prstClr val="white"/>
            </a:duotone>
            <a:lum bright="20000" contrast="20000"/>
            <a:extLst>
              <a:ext uri="{28A0092B-C50C-407E-A947-70E740481C1C}">
                <a14:useLocalDpi xmlns:a14="http://schemas.microsoft.com/office/drawing/2010/main" val="0"/>
              </a:ext>
            </a:extLst>
          </a:blip>
          <a:stretch>
            <a:fillRect/>
          </a:stretch>
        </p:blipFill>
        <p:spPr>
          <a:xfrm>
            <a:off x="12727016" y="9557304"/>
            <a:ext cx="1765077" cy="1620000"/>
          </a:xfrm>
          <a:prstGeom prst="rect">
            <a:avLst/>
          </a:prstGeom>
          <a:effectLst>
            <a:outerShdw blurRad="50800" dist="38100" dir="2700000" algn="tl" rotWithShape="0">
              <a:prstClr val="black">
                <a:alpha val="40000"/>
              </a:prstClr>
            </a:outerShdw>
            <a:reflection blurRad="6350" stA="50000" endA="300" endPos="55500" dist="50800" dir="5400000" sy="-100000" algn="bl" rotWithShape="0"/>
          </a:effectLst>
        </p:spPr>
      </p:pic>
      <p:pic>
        <p:nvPicPr>
          <p:cNvPr id="13" name="Geld tannengrün">
            <a:extLst>
              <a:ext uri="{FF2B5EF4-FFF2-40B4-BE49-F238E27FC236}">
                <a16:creationId xmlns:a16="http://schemas.microsoft.com/office/drawing/2014/main" id="{AF8BDD11-EDC4-4EDA-B590-118B8374B506}"/>
              </a:ext>
            </a:extLst>
          </p:cNvPr>
          <p:cNvPicPr>
            <a:picLocks noChangeAspect="1"/>
          </p:cNvPicPr>
          <p:nvPr>
            <p:custDataLst>
              <p:tags r:id="rId6"/>
            </p:custDataLst>
          </p:nvPr>
        </p:nvPicPr>
        <p:blipFill>
          <a:blip r:embed="rId13" cstate="print">
            <a:duotone>
              <a:schemeClr val="accent3">
                <a:shade val="45000"/>
                <a:satMod val="135000"/>
              </a:schemeClr>
              <a:prstClr val="white"/>
            </a:duotone>
            <a:lum bright="20000" contrast="20000"/>
            <a:extLst>
              <a:ext uri="{28A0092B-C50C-407E-A947-70E740481C1C}">
                <a14:useLocalDpi xmlns:a14="http://schemas.microsoft.com/office/drawing/2010/main" val="0"/>
              </a:ext>
            </a:extLst>
          </a:blip>
          <a:stretch>
            <a:fillRect/>
          </a:stretch>
        </p:blipFill>
        <p:spPr>
          <a:xfrm>
            <a:off x="15772596" y="9557893"/>
            <a:ext cx="1597501" cy="1620000"/>
          </a:xfrm>
          <a:prstGeom prst="rect">
            <a:avLst/>
          </a:prstGeom>
          <a:effectLst>
            <a:outerShdw blurRad="50800" dist="38100" dir="2700000" algn="tl" rotWithShape="0">
              <a:prstClr val="black">
                <a:alpha val="40000"/>
              </a:prstClr>
            </a:outerShdw>
            <a:reflection blurRad="6350" stA="50000" endA="300" endPos="55500" dist="50800" dir="5400000" sy="-100000" algn="bl" rotWithShape="0"/>
          </a:effectLst>
        </p:spPr>
      </p:pic>
      <p:sp>
        <p:nvSpPr>
          <p:cNvPr id="3" name="Textfeld 2">
            <a:extLst>
              <a:ext uri="{FF2B5EF4-FFF2-40B4-BE49-F238E27FC236}">
                <a16:creationId xmlns:a16="http://schemas.microsoft.com/office/drawing/2014/main" id="{3C285230-E5A7-015A-F034-31A570C9FFA5}"/>
              </a:ext>
            </a:extLst>
          </p:cNvPr>
          <p:cNvSpPr txBox="1"/>
          <p:nvPr/>
        </p:nvSpPr>
        <p:spPr>
          <a:xfrm>
            <a:off x="13817735" y="4573742"/>
            <a:ext cx="1348717" cy="894693"/>
          </a:xfrm>
          <a:prstGeom prst="rect">
            <a:avLst/>
          </a:prstGeom>
          <a:noFill/>
        </p:spPr>
        <p:txBody>
          <a:bodyPr wrap="square" lIns="0" tIns="0" rIns="0" bIns="0" rtlCol="0">
            <a:noAutofit/>
          </a:bodyPr>
          <a:lstStyle/>
          <a:p>
            <a:r>
              <a:rPr lang="de-DE" sz="3600" b="1" dirty="0">
                <a:solidFill>
                  <a:schemeClr val="accent3"/>
                </a:solidFill>
              </a:rPr>
              <a:t>2019</a:t>
            </a:r>
          </a:p>
        </p:txBody>
      </p:sp>
      <p:sp>
        <p:nvSpPr>
          <p:cNvPr id="4" name="Textfeld 3">
            <a:extLst>
              <a:ext uri="{FF2B5EF4-FFF2-40B4-BE49-F238E27FC236}">
                <a16:creationId xmlns:a16="http://schemas.microsoft.com/office/drawing/2014/main" id="{97538627-33FB-AC4F-9457-39E690468EC6}"/>
              </a:ext>
            </a:extLst>
          </p:cNvPr>
          <p:cNvSpPr txBox="1"/>
          <p:nvPr/>
        </p:nvSpPr>
        <p:spPr>
          <a:xfrm>
            <a:off x="13817732" y="5217862"/>
            <a:ext cx="1348717" cy="894693"/>
          </a:xfrm>
          <a:prstGeom prst="rect">
            <a:avLst/>
          </a:prstGeom>
          <a:noFill/>
        </p:spPr>
        <p:txBody>
          <a:bodyPr wrap="square" lIns="0" tIns="0" rIns="0" bIns="0" rtlCol="0">
            <a:noAutofit/>
          </a:bodyPr>
          <a:lstStyle/>
          <a:p>
            <a:r>
              <a:rPr lang="de-DE" sz="3600" b="1" dirty="0">
                <a:solidFill>
                  <a:schemeClr val="accent1"/>
                </a:solidFill>
              </a:rPr>
              <a:t>2023</a:t>
            </a:r>
          </a:p>
        </p:txBody>
      </p:sp>
      <p:sp>
        <p:nvSpPr>
          <p:cNvPr id="12" name="Textfeld 11">
            <a:extLst>
              <a:ext uri="{FF2B5EF4-FFF2-40B4-BE49-F238E27FC236}">
                <a16:creationId xmlns:a16="http://schemas.microsoft.com/office/drawing/2014/main" id="{3D6CA96E-C18F-9693-64C4-BC2986298B20}"/>
              </a:ext>
            </a:extLst>
          </p:cNvPr>
          <p:cNvSpPr txBox="1"/>
          <p:nvPr/>
        </p:nvSpPr>
        <p:spPr>
          <a:xfrm>
            <a:off x="17370096" y="3404121"/>
            <a:ext cx="6017323" cy="8709115"/>
          </a:xfrm>
          <a:prstGeom prst="rect">
            <a:avLst/>
          </a:prstGeom>
          <a:noFill/>
        </p:spPr>
        <p:txBody>
          <a:bodyPr wrap="square">
            <a:spAutoFit/>
          </a:bodyPr>
          <a:lstStyle/>
          <a:p>
            <a:pPr marL="761991" indent="-761991" defTabSz="914390" fontAlgn="base">
              <a:spcBef>
                <a:spcPct val="0"/>
              </a:spcBef>
              <a:spcAft>
                <a:spcPct val="0"/>
              </a:spcAft>
              <a:buFont typeface="Wingdings" panose="05000000000000000000" pitchFamily="2" charset="2"/>
              <a:buChar char="Ø"/>
              <a:defRPr/>
            </a:pPr>
            <a:r>
              <a:rPr lang="de-DE" sz="3733" dirty="0">
                <a:solidFill>
                  <a:srgbClr val="4C4C4C"/>
                </a:solidFill>
                <a:latin typeface="Arial" panose="020B0604020202020204" pitchFamily="34" charset="0"/>
                <a:ea typeface="ＭＳ Ｐゴシック" pitchFamily="-109" charset="-128"/>
              </a:rPr>
              <a:t>After Corona and Inflation </a:t>
            </a:r>
            <a:r>
              <a:rPr lang="de-DE" sz="3733" dirty="0" err="1">
                <a:solidFill>
                  <a:srgbClr val="4C4C4C"/>
                </a:solidFill>
                <a:latin typeface="Arial" panose="020B0604020202020204" pitchFamily="34" charset="0"/>
                <a:ea typeface="ＭＳ Ｐゴシック" pitchFamily="-109" charset="-128"/>
              </a:rPr>
              <a:t>the</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prices</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of</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organic</a:t>
            </a:r>
            <a:r>
              <a:rPr lang="de-DE" sz="3733" dirty="0">
                <a:solidFill>
                  <a:srgbClr val="4C4C4C"/>
                </a:solidFill>
                <a:latin typeface="Arial" panose="020B0604020202020204" pitchFamily="34" charset="0"/>
                <a:ea typeface="ＭＳ Ｐゴシック" pitchFamily="-109" charset="-128"/>
              </a:rPr>
              <a:t> and </a:t>
            </a:r>
            <a:r>
              <a:rPr lang="de-DE" sz="3733" dirty="0" err="1">
                <a:solidFill>
                  <a:srgbClr val="4C4C4C"/>
                </a:solidFill>
                <a:latin typeface="Arial" panose="020B0604020202020204" pitchFamily="34" charset="0"/>
                <a:ea typeface="ＭＳ Ｐゴシック" pitchFamily="-109" charset="-128"/>
              </a:rPr>
              <a:t>conventional</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products</a:t>
            </a:r>
            <a:r>
              <a:rPr lang="de-DE" sz="3733" dirty="0">
                <a:solidFill>
                  <a:srgbClr val="4C4C4C"/>
                </a:solidFill>
                <a:latin typeface="Arial" panose="020B0604020202020204" pitchFamily="34" charset="0"/>
                <a:ea typeface="ＭＳ Ｐゴシック" pitchFamily="-109" charset="-128"/>
              </a:rPr>
              <a:t> </a:t>
            </a:r>
            <a:r>
              <a:rPr lang="en-US" sz="3733" dirty="0">
                <a:solidFill>
                  <a:srgbClr val="4C4C4C"/>
                </a:solidFill>
                <a:latin typeface="Arial" panose="020B0604020202020204" pitchFamily="34" charset="0"/>
                <a:ea typeface="ＭＳ Ｐゴシック" pitchFamily="-109" charset="-128"/>
              </a:rPr>
              <a:t>have moved closer together</a:t>
            </a:r>
          </a:p>
          <a:p>
            <a:pPr marL="761991" indent="-761991" defTabSz="914390" fontAlgn="base">
              <a:spcBef>
                <a:spcPct val="0"/>
              </a:spcBef>
              <a:spcAft>
                <a:spcPct val="0"/>
              </a:spcAft>
              <a:buFont typeface="Wingdings" panose="05000000000000000000" pitchFamily="2" charset="2"/>
              <a:buChar char="Ø"/>
              <a:defRPr/>
            </a:pPr>
            <a:r>
              <a:rPr lang="de-DE" sz="3733" dirty="0" err="1">
                <a:solidFill>
                  <a:srgbClr val="4C4C4C"/>
                </a:solidFill>
                <a:latin typeface="Arial" panose="020B0604020202020204" pitchFamily="34" charset="0"/>
                <a:ea typeface="ＭＳ Ｐゴシック" pitchFamily="-109" charset="-128"/>
              </a:rPr>
              <a:t>Conventional</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food</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prices</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had</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higher</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inflation</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rates</a:t>
            </a:r>
            <a:endParaRPr lang="de-DE" sz="3733" dirty="0">
              <a:solidFill>
                <a:srgbClr val="4C4C4C"/>
              </a:solidFill>
              <a:latin typeface="Arial" panose="020B0604020202020204" pitchFamily="34" charset="0"/>
              <a:ea typeface="ＭＳ Ｐゴシック" pitchFamily="-109" charset="-128"/>
            </a:endParaRPr>
          </a:p>
          <a:p>
            <a:pPr marL="761991" indent="-761991" defTabSz="914390" fontAlgn="base">
              <a:spcBef>
                <a:spcPct val="0"/>
              </a:spcBef>
              <a:spcAft>
                <a:spcPct val="0"/>
              </a:spcAft>
              <a:buFont typeface="Wingdings" panose="05000000000000000000" pitchFamily="2" charset="2"/>
              <a:buChar char="Ø"/>
              <a:defRPr/>
            </a:pPr>
            <a:r>
              <a:rPr lang="de-DE" sz="3733" dirty="0" err="1">
                <a:solidFill>
                  <a:srgbClr val="4C4C4C"/>
                </a:solidFill>
                <a:latin typeface="Arial" panose="020B0604020202020204" pitchFamily="34" charset="0"/>
                <a:ea typeface="ＭＳ Ｐゴシック" pitchFamily="-109" charset="-128"/>
              </a:rPr>
              <a:t>Organic</a:t>
            </a:r>
            <a:r>
              <a:rPr lang="de-DE" sz="3733" dirty="0">
                <a:solidFill>
                  <a:srgbClr val="4C4C4C"/>
                </a:solidFill>
                <a:latin typeface="Arial" panose="020B0604020202020204" pitchFamily="34" charset="0"/>
                <a:ea typeface="ＭＳ Ｐゴシック" pitchFamily="-109" charset="-128"/>
              </a:rPr>
              <a:t> Products </a:t>
            </a:r>
            <a:r>
              <a:rPr lang="de-DE" sz="3733" dirty="0" err="1">
                <a:solidFill>
                  <a:srgbClr val="4C4C4C"/>
                </a:solidFill>
                <a:latin typeface="Arial" panose="020B0604020202020204" pitchFamily="34" charset="0"/>
                <a:ea typeface="ＭＳ Ｐゴシック" pitchFamily="-109" charset="-128"/>
              </a:rPr>
              <a:t>are</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much</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more</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offered</a:t>
            </a:r>
            <a:r>
              <a:rPr lang="de-DE" sz="3733" dirty="0">
                <a:solidFill>
                  <a:srgbClr val="4C4C4C"/>
                </a:solidFill>
                <a:latin typeface="Arial" panose="020B0604020202020204" pitchFamily="34" charset="0"/>
                <a:ea typeface="ＭＳ Ｐゴシック" pitchFamily="-109" charset="-128"/>
              </a:rPr>
              <a:t> in </a:t>
            </a:r>
            <a:r>
              <a:rPr lang="de-DE" sz="3733" dirty="0" err="1">
                <a:solidFill>
                  <a:srgbClr val="4C4C4C"/>
                </a:solidFill>
                <a:latin typeface="Arial" panose="020B0604020202020204" pitchFamily="34" charset="0"/>
                <a:ea typeface="ＭＳ Ｐゴシック" pitchFamily="-109" charset="-128"/>
              </a:rPr>
              <a:t>the</a:t>
            </a:r>
            <a:r>
              <a:rPr lang="de-DE" sz="3733" dirty="0">
                <a:solidFill>
                  <a:srgbClr val="4C4C4C"/>
                </a:solidFill>
                <a:latin typeface="Arial" panose="020B0604020202020204" pitchFamily="34" charset="0"/>
                <a:ea typeface="ＭＳ Ｐゴシック" pitchFamily="-109" charset="-128"/>
              </a:rPr>
              <a:t> </a:t>
            </a:r>
            <a:r>
              <a:rPr lang="de-DE" sz="3733" dirty="0" err="1">
                <a:solidFill>
                  <a:srgbClr val="4C4C4C"/>
                </a:solidFill>
                <a:latin typeface="Arial" panose="020B0604020202020204" pitchFamily="34" charset="0"/>
                <a:ea typeface="ＭＳ Ｐゴシック" pitchFamily="-109" charset="-128"/>
              </a:rPr>
              <a:t>discounters</a:t>
            </a:r>
            <a:endParaRPr lang="de-DE" sz="3733" dirty="0">
              <a:solidFill>
                <a:srgbClr val="4C4C4C"/>
              </a:solidFill>
              <a:latin typeface="Arial" panose="020B0604020202020204" pitchFamily="34" charset="0"/>
              <a:ea typeface="ＭＳ Ｐゴシック" pitchFamily="-109" charset="-128"/>
            </a:endParaRPr>
          </a:p>
          <a:p>
            <a:pPr marL="761991" indent="-761991" defTabSz="914390" fontAlgn="base">
              <a:spcBef>
                <a:spcPct val="0"/>
              </a:spcBef>
              <a:spcAft>
                <a:spcPct val="0"/>
              </a:spcAft>
              <a:buFont typeface="Wingdings" panose="05000000000000000000" pitchFamily="2" charset="2"/>
              <a:buChar char="Ø"/>
              <a:defRPr/>
            </a:pPr>
            <a:r>
              <a:rPr lang="en-US" sz="3733" dirty="0">
                <a:solidFill>
                  <a:srgbClr val="4C4C4C"/>
                </a:solidFill>
                <a:latin typeface="Arial" panose="020B0604020202020204" pitchFamily="34" charset="0"/>
                <a:ea typeface="ＭＳ Ｐゴシック" pitchFamily="-109" charset="-128"/>
              </a:rPr>
              <a:t>Price war is becoming more and more similar to the conventional one</a:t>
            </a:r>
            <a:endParaRPr lang="de-DE" sz="3733" dirty="0">
              <a:solidFill>
                <a:srgbClr val="4C4C4C"/>
              </a:solidFill>
              <a:latin typeface="Arial" panose="020B0604020202020204" pitchFamily="34" charset="0"/>
              <a:ea typeface="ＭＳ Ｐゴシック" pitchFamily="-109" charset="-128"/>
            </a:endParaRPr>
          </a:p>
        </p:txBody>
      </p:sp>
      <p:sp>
        <p:nvSpPr>
          <p:cNvPr id="5" name="Freeform 4">
            <a:extLst>
              <a:ext uri="{FF2B5EF4-FFF2-40B4-BE49-F238E27FC236}">
                <a16:creationId xmlns:a16="http://schemas.microsoft.com/office/drawing/2014/main" id="{C8962A53-81A3-9291-D462-A1D4E5206A4D}"/>
              </a:ext>
            </a:extLst>
          </p:cNvPr>
          <p:cNvSpPr/>
          <p:nvPr/>
        </p:nvSpPr>
        <p:spPr>
          <a:xfrm>
            <a:off x="21908695" y="790835"/>
            <a:ext cx="1458295" cy="1505836"/>
          </a:xfrm>
          <a:custGeom>
            <a:avLst/>
            <a:gdLst/>
            <a:ahLst/>
            <a:cxnLst/>
            <a:rect l="l" t="t" r="r" b="b"/>
            <a:pathLst>
              <a:path w="3443411" h="3447720">
                <a:moveTo>
                  <a:pt x="0" y="0"/>
                </a:moveTo>
                <a:lnTo>
                  <a:pt x="3443410" y="0"/>
                </a:lnTo>
                <a:lnTo>
                  <a:pt x="3443410" y="3447720"/>
                </a:lnTo>
                <a:lnTo>
                  <a:pt x="0" y="3447720"/>
                </a:lnTo>
                <a:lnTo>
                  <a:pt x="0" y="0"/>
                </a:lnTo>
                <a:close/>
              </a:path>
            </a:pathLst>
          </a:custGeom>
          <a:blipFill>
            <a:blip r:embed="rId14"/>
            <a:stretch>
              <a:fillRect/>
            </a:stretch>
          </a:blipFill>
        </p:spPr>
        <p:txBody>
          <a:bodyPr/>
          <a:lstStyle/>
          <a:p>
            <a:endParaRPr lang="fr-FR"/>
          </a:p>
        </p:txBody>
      </p:sp>
      <p:pic>
        <p:nvPicPr>
          <p:cNvPr id="6" name="Graphique 5" descr="Loupe avec un remplissage uni">
            <a:extLst>
              <a:ext uri="{FF2B5EF4-FFF2-40B4-BE49-F238E27FC236}">
                <a16:creationId xmlns:a16="http://schemas.microsoft.com/office/drawing/2014/main" id="{4A673F77-5D6A-92CE-BDFD-84D2C732B2A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0910184" y="-362869"/>
            <a:ext cx="4551399" cy="4551399"/>
          </a:xfrm>
          <a:prstGeom prst="rect">
            <a:avLst/>
          </a:prstGeom>
        </p:spPr>
      </p:pic>
      <p:sp>
        <p:nvSpPr>
          <p:cNvPr id="14" name="Rechteck 21">
            <a:extLst>
              <a:ext uri="{FF2B5EF4-FFF2-40B4-BE49-F238E27FC236}">
                <a16:creationId xmlns:a16="http://schemas.microsoft.com/office/drawing/2014/main" id="{5F94113D-4DF1-073E-41A0-2A11E37363FE}"/>
              </a:ext>
            </a:extLst>
          </p:cNvPr>
          <p:cNvSpPr/>
          <p:nvPr>
            <p:custDataLst>
              <p:tags r:id="rId7"/>
            </p:custDataLst>
          </p:nvPr>
        </p:nvSpPr>
        <p:spPr>
          <a:xfrm>
            <a:off x="672851" y="12980640"/>
            <a:ext cx="7200000" cy="604800"/>
          </a:xfrm>
          <a:prstGeom prst="rect">
            <a:avLst/>
          </a:prstGeom>
        </p:spPr>
        <p:txBody>
          <a:bodyPr lIns="0" tIns="0" rIns="0" bIns="0">
            <a:normAutofit/>
          </a:bodyPr>
          <a:lstStyle/>
          <a:p>
            <a:pPr marL="685809" indent="-685809" defTabSz="914411" fontAlgn="base">
              <a:spcBef>
                <a:spcPct val="20000"/>
              </a:spcBef>
              <a:spcAft>
                <a:spcPct val="0"/>
              </a:spcAft>
              <a:buSzPct val="100000"/>
              <a:defRPr/>
            </a:pPr>
            <a:r>
              <a:rPr lang="de-DE" sz="2800" dirty="0">
                <a:solidFill>
                  <a:schemeClr val="bg1"/>
                </a:solidFill>
                <a:latin typeface="Arial" panose="020B0604020202020204" pitchFamily="34" charset="0"/>
                <a:cs typeface="Arial" panose="020B0604020202020204" pitchFamily="34" charset="0"/>
              </a:rPr>
              <a:t>© AMI 2024/OL-895 | AMI-informiert.de</a:t>
            </a:r>
          </a:p>
        </p:txBody>
      </p:sp>
      <p:sp>
        <p:nvSpPr>
          <p:cNvPr id="15" name="Rechteck 21">
            <a:extLst>
              <a:ext uri="{FF2B5EF4-FFF2-40B4-BE49-F238E27FC236}">
                <a16:creationId xmlns:a16="http://schemas.microsoft.com/office/drawing/2014/main" id="{EE38FD1A-1177-86F0-A645-2EE5CD6594B5}"/>
              </a:ext>
            </a:extLst>
          </p:cNvPr>
          <p:cNvSpPr/>
          <p:nvPr>
            <p:custDataLst>
              <p:tags r:id="rId8"/>
            </p:custDataLst>
          </p:nvPr>
        </p:nvSpPr>
        <p:spPr>
          <a:xfrm>
            <a:off x="8294353" y="12792544"/>
            <a:ext cx="10066843" cy="626710"/>
          </a:xfrm>
          <a:prstGeom prst="rect">
            <a:avLst/>
          </a:prstGeom>
        </p:spPr>
        <p:txBody>
          <a:bodyPr lIns="0" tIns="0" rIns="0" bIns="0">
            <a:noAutofit/>
          </a:bodyPr>
          <a:lstStyle/>
          <a:p>
            <a:pPr marL="257175" indent="-257175" defTabSz="342900" fontAlgn="base">
              <a:spcBef>
                <a:spcPct val="20000"/>
              </a:spcBef>
              <a:spcAft>
                <a:spcPct val="0"/>
              </a:spcAft>
              <a:buSzPct val="100000"/>
              <a:defRPr/>
            </a:pPr>
            <a:r>
              <a:rPr lang="de-DE" sz="3600" dirty="0">
                <a:solidFill>
                  <a:srgbClr val="FF0000"/>
                </a:solidFill>
                <a:latin typeface="Arial" panose="020B0604020202020204" pitchFamily="34" charset="0"/>
                <a:cs typeface="Arial" panose="020B0604020202020204" pitchFamily="34" charset="0"/>
              </a:rPr>
              <a:t>© AMI 2024/OL-895 | AMI-informiert.de</a:t>
            </a:r>
          </a:p>
        </p:txBody>
      </p:sp>
    </p:spTree>
    <p:custDataLst>
      <p:tags r:id="rId1"/>
    </p:custData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95155-FB9F-F153-8016-C975CC2EFC5B}"/>
            </a:ext>
          </a:extLst>
        </p:cNvPr>
        <p:cNvGrpSpPr/>
        <p:nvPr/>
      </p:nvGrpSpPr>
      <p:grpSpPr>
        <a:xfrm>
          <a:off x="0" y="0"/>
          <a:ext cx="0" cy="0"/>
          <a:chOff x="0" y="0"/>
          <a:chExt cx="0" cy="0"/>
        </a:xfrm>
      </p:grpSpPr>
      <p:pic>
        <p:nvPicPr>
          <p:cNvPr id="16" name="Picture 2">
            <a:extLst>
              <a:ext uri="{FF2B5EF4-FFF2-40B4-BE49-F238E27FC236}">
                <a16:creationId xmlns:a16="http://schemas.microsoft.com/office/drawing/2014/main" id="{A94F7350-C7C4-F9A5-C8F7-BDD76757044A}"/>
              </a:ext>
            </a:extLst>
          </p:cNvPr>
          <p:cNvPicPr>
            <a:picLocks noChangeAspect="1"/>
          </p:cNvPicPr>
          <p:nvPr/>
        </p:nvPicPr>
        <p:blipFill>
          <a:blip r:embed="rId2"/>
          <a:stretch>
            <a:fillRect/>
          </a:stretch>
        </p:blipFill>
        <p:spPr>
          <a:xfrm>
            <a:off x="12976192" y="1539676"/>
            <a:ext cx="8501939" cy="8888201"/>
          </a:xfrm>
          <a:prstGeom prst="rect">
            <a:avLst/>
          </a:prstGeom>
        </p:spPr>
      </p:pic>
      <p:sp>
        <p:nvSpPr>
          <p:cNvPr id="5" name="Freeform 5">
            <a:extLst>
              <a:ext uri="{FF2B5EF4-FFF2-40B4-BE49-F238E27FC236}">
                <a16:creationId xmlns:a16="http://schemas.microsoft.com/office/drawing/2014/main" id="{E4FA5FBC-F8D4-7263-163B-8C7118564A1E}"/>
              </a:ext>
            </a:extLst>
          </p:cNvPr>
          <p:cNvSpPr/>
          <p:nvPr/>
        </p:nvSpPr>
        <p:spPr>
          <a:xfrm flipH="1">
            <a:off x="-3510243" y="-4153504"/>
            <a:ext cx="9767232" cy="9767232"/>
          </a:xfrm>
          <a:custGeom>
            <a:avLst/>
            <a:gdLst/>
            <a:ahLst/>
            <a:cxnLst/>
            <a:rect l="l" t="t" r="r" b="b"/>
            <a:pathLst>
              <a:path w="7325424" h="7325424">
                <a:moveTo>
                  <a:pt x="7325424" y="0"/>
                </a:moveTo>
                <a:lnTo>
                  <a:pt x="0" y="0"/>
                </a:lnTo>
                <a:lnTo>
                  <a:pt x="0" y="7325424"/>
                </a:lnTo>
                <a:lnTo>
                  <a:pt x="7325424" y="7325424"/>
                </a:lnTo>
                <a:lnTo>
                  <a:pt x="7325424"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4" name="Freeform 4">
            <a:extLst>
              <a:ext uri="{FF2B5EF4-FFF2-40B4-BE49-F238E27FC236}">
                <a16:creationId xmlns:a16="http://schemas.microsoft.com/office/drawing/2014/main" id="{0F360EA5-72D1-46F8-AEE3-051E5CE15206}"/>
              </a:ext>
            </a:extLst>
          </p:cNvPr>
          <p:cNvSpPr/>
          <p:nvPr/>
        </p:nvSpPr>
        <p:spPr>
          <a:xfrm>
            <a:off x="16990137" y="8832384"/>
            <a:ext cx="9767232" cy="9767232"/>
          </a:xfrm>
          <a:custGeom>
            <a:avLst/>
            <a:gdLst/>
            <a:ahLst/>
            <a:cxnLst/>
            <a:rect l="l" t="t" r="r" b="b"/>
            <a:pathLst>
              <a:path w="7325424" h="7325424">
                <a:moveTo>
                  <a:pt x="0" y="0"/>
                </a:moveTo>
                <a:lnTo>
                  <a:pt x="7325424" y="0"/>
                </a:lnTo>
                <a:lnTo>
                  <a:pt x="7325424" y="7325424"/>
                </a:lnTo>
                <a:lnTo>
                  <a:pt x="0" y="732542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
        <p:nvSpPr>
          <p:cNvPr id="2" name="Freeform 2">
            <a:extLst>
              <a:ext uri="{FF2B5EF4-FFF2-40B4-BE49-F238E27FC236}">
                <a16:creationId xmlns:a16="http://schemas.microsoft.com/office/drawing/2014/main" id="{3D12FC43-DDB9-156D-F318-16B130F26ADF}"/>
              </a:ext>
            </a:extLst>
          </p:cNvPr>
          <p:cNvSpPr/>
          <p:nvPr/>
        </p:nvSpPr>
        <p:spPr>
          <a:xfrm>
            <a:off x="20280938" y="1"/>
            <a:ext cx="4103063" cy="642574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FR"/>
          </a:p>
        </p:txBody>
      </p:sp>
      <p:sp>
        <p:nvSpPr>
          <p:cNvPr id="7" name="Freeform 6">
            <a:extLst>
              <a:ext uri="{FF2B5EF4-FFF2-40B4-BE49-F238E27FC236}">
                <a16:creationId xmlns:a16="http://schemas.microsoft.com/office/drawing/2014/main" id="{BD6AA8B2-B77D-629D-C2C4-AC83F5EA385C}"/>
              </a:ext>
            </a:extLst>
          </p:cNvPr>
          <p:cNvSpPr/>
          <p:nvPr/>
        </p:nvSpPr>
        <p:spPr>
          <a:xfrm>
            <a:off x="17373601" y="12039601"/>
            <a:ext cx="6567737" cy="1119252"/>
          </a:xfrm>
          <a:custGeom>
            <a:avLst/>
            <a:gdLst/>
            <a:ahLst/>
            <a:cxnLst/>
            <a:rect l="l" t="t" r="r" b="b"/>
            <a:pathLst>
              <a:path w="4925803" h="839439">
                <a:moveTo>
                  <a:pt x="0" y="0"/>
                </a:moveTo>
                <a:lnTo>
                  <a:pt x="4925802" y="0"/>
                </a:lnTo>
                <a:lnTo>
                  <a:pt x="4925802" y="839439"/>
                </a:lnTo>
                <a:lnTo>
                  <a:pt x="0" y="839439"/>
                </a:lnTo>
                <a:lnTo>
                  <a:pt x="0" y="0"/>
                </a:lnTo>
                <a:close/>
              </a:path>
            </a:pathLst>
          </a:custGeom>
          <a:blipFill>
            <a:blip r:embed="rId9"/>
            <a:stretch>
              <a:fillRect/>
            </a:stretch>
          </a:blipFill>
        </p:spPr>
        <p:txBody>
          <a:bodyPr/>
          <a:lstStyle/>
          <a:p>
            <a:endParaRPr lang="fr-FR"/>
          </a:p>
        </p:txBody>
      </p:sp>
      <p:sp>
        <p:nvSpPr>
          <p:cNvPr id="8" name="TextBox 2">
            <a:extLst>
              <a:ext uri="{FF2B5EF4-FFF2-40B4-BE49-F238E27FC236}">
                <a16:creationId xmlns:a16="http://schemas.microsoft.com/office/drawing/2014/main" id="{456ADE19-A646-8991-3F26-10CCBC3E3146}"/>
              </a:ext>
            </a:extLst>
          </p:cNvPr>
          <p:cNvSpPr txBox="1"/>
          <p:nvPr/>
        </p:nvSpPr>
        <p:spPr>
          <a:xfrm>
            <a:off x="855785" y="530602"/>
            <a:ext cx="19698027" cy="1295226"/>
          </a:xfrm>
          <a:prstGeom prst="rect">
            <a:avLst/>
          </a:prstGeom>
        </p:spPr>
        <p:txBody>
          <a:bodyPr wrap="square" lIns="0" tIns="0" rIns="0" bIns="0" rtlCol="0" anchor="t">
            <a:spAutoFit/>
          </a:bodyPr>
          <a:lstStyle/>
          <a:p>
            <a:pPr algn="l">
              <a:lnSpc>
                <a:spcPts val="10133"/>
              </a:lnSpc>
            </a:pPr>
            <a:endParaRPr lang="en-US" sz="10000" dirty="0">
              <a:solidFill>
                <a:schemeClr val="accent3">
                  <a:lumMod val="50000"/>
                </a:schemeClr>
              </a:solidFill>
              <a:latin typeface="Malgun Gothic" panose="020B0503020000020004" pitchFamily="34" charset="-127"/>
              <a:ea typeface="Malgun Gothic" panose="020B0503020000020004" pitchFamily="34" charset="-127"/>
            </a:endParaRPr>
          </a:p>
        </p:txBody>
      </p:sp>
      <p:sp>
        <p:nvSpPr>
          <p:cNvPr id="21" name="TextBox 2">
            <a:extLst>
              <a:ext uri="{FF2B5EF4-FFF2-40B4-BE49-F238E27FC236}">
                <a16:creationId xmlns:a16="http://schemas.microsoft.com/office/drawing/2014/main" id="{042E469A-047E-EB74-8D65-7EA54D6A1491}"/>
              </a:ext>
            </a:extLst>
          </p:cNvPr>
          <p:cNvSpPr txBox="1"/>
          <p:nvPr/>
        </p:nvSpPr>
        <p:spPr>
          <a:xfrm>
            <a:off x="1255692" y="965743"/>
            <a:ext cx="20910923" cy="1172757"/>
          </a:xfrm>
          <a:prstGeom prst="rect">
            <a:avLst/>
          </a:prstGeom>
        </p:spPr>
        <p:txBody>
          <a:bodyPr wrap="square" lIns="0" tIns="0" rIns="0" bIns="0" rtlCol="0" anchor="t">
            <a:spAutoFit/>
          </a:bodyPr>
          <a:lstStyle/>
          <a:p>
            <a:pPr algn="l">
              <a:lnSpc>
                <a:spcPts val="10133"/>
              </a:lnSpc>
            </a:pPr>
            <a:r>
              <a:rPr lang="en-US" sz="7200" dirty="0">
                <a:solidFill>
                  <a:schemeClr val="accent3">
                    <a:lumMod val="50000"/>
                  </a:schemeClr>
                </a:solidFill>
                <a:latin typeface="Malgun Gothic" panose="020B0503020000020004" pitchFamily="34" charset="-127"/>
                <a:ea typeface="Malgun Gothic" panose="020B0503020000020004" pitchFamily="34" charset="-127"/>
              </a:rPr>
              <a:t>IMPACT ON PROCESSORS</a:t>
            </a:r>
          </a:p>
        </p:txBody>
      </p:sp>
      <p:pic>
        <p:nvPicPr>
          <p:cNvPr id="6" name="Picture 2">
            <a:extLst>
              <a:ext uri="{FF2B5EF4-FFF2-40B4-BE49-F238E27FC236}">
                <a16:creationId xmlns:a16="http://schemas.microsoft.com/office/drawing/2014/main" id="{5CEA2C56-62A0-9071-71D6-12B36684A663}"/>
              </a:ext>
            </a:extLst>
          </p:cNvPr>
          <p:cNvPicPr>
            <a:picLocks noChangeAspect="1"/>
          </p:cNvPicPr>
          <p:nvPr/>
        </p:nvPicPr>
        <p:blipFill>
          <a:blip r:embed="rId10"/>
          <a:stretch>
            <a:fillRect/>
          </a:stretch>
        </p:blipFill>
        <p:spPr>
          <a:xfrm>
            <a:off x="3139600" y="1638205"/>
            <a:ext cx="9767232" cy="8392450"/>
          </a:xfrm>
          <a:prstGeom prst="rect">
            <a:avLst/>
          </a:prstGeom>
        </p:spPr>
      </p:pic>
      <p:sp>
        <p:nvSpPr>
          <p:cNvPr id="9" name="Freeform 3">
            <a:extLst>
              <a:ext uri="{FF2B5EF4-FFF2-40B4-BE49-F238E27FC236}">
                <a16:creationId xmlns:a16="http://schemas.microsoft.com/office/drawing/2014/main" id="{2EE92F5E-3DF2-B26B-F1A0-39728D904720}"/>
              </a:ext>
            </a:extLst>
          </p:cNvPr>
          <p:cNvSpPr/>
          <p:nvPr/>
        </p:nvSpPr>
        <p:spPr>
          <a:xfrm>
            <a:off x="7500234" y="4838908"/>
            <a:ext cx="1641067" cy="1471556"/>
          </a:xfrm>
          <a:custGeom>
            <a:avLst/>
            <a:gdLst/>
            <a:ahLst/>
            <a:cxnLst/>
            <a:rect l="l" t="t" r="r" b="b"/>
            <a:pathLst>
              <a:path w="2645882" h="2679374">
                <a:moveTo>
                  <a:pt x="0" y="0"/>
                </a:moveTo>
                <a:lnTo>
                  <a:pt x="2645882" y="0"/>
                </a:lnTo>
                <a:lnTo>
                  <a:pt x="2645882" y="2679373"/>
                </a:lnTo>
                <a:lnTo>
                  <a:pt x="0" y="267937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fr-FR" sz="3200"/>
          </a:p>
        </p:txBody>
      </p:sp>
      <p:sp>
        <p:nvSpPr>
          <p:cNvPr id="10" name="TextBox 4">
            <a:extLst>
              <a:ext uri="{FF2B5EF4-FFF2-40B4-BE49-F238E27FC236}">
                <a16:creationId xmlns:a16="http://schemas.microsoft.com/office/drawing/2014/main" id="{69ED6E2C-7D66-7077-8D15-1FE1C98549CF}"/>
              </a:ext>
            </a:extLst>
          </p:cNvPr>
          <p:cNvSpPr txBox="1"/>
          <p:nvPr/>
        </p:nvSpPr>
        <p:spPr>
          <a:xfrm>
            <a:off x="6419875" y="6473126"/>
            <a:ext cx="3412513" cy="1820370"/>
          </a:xfrm>
          <a:prstGeom prst="rect">
            <a:avLst/>
          </a:prstGeom>
        </p:spPr>
        <p:txBody>
          <a:bodyPr wrap="square" lIns="0" tIns="0" rIns="0" bIns="0" rtlCol="0" anchor="t">
            <a:spAutoFit/>
          </a:bodyPr>
          <a:lstStyle/>
          <a:p>
            <a:pPr>
              <a:lnSpc>
                <a:spcPts val="5973"/>
              </a:lnSpc>
            </a:pPr>
            <a:r>
              <a:rPr lang="en-US" sz="4267" b="1" dirty="0">
                <a:solidFill>
                  <a:srgbClr val="000000"/>
                </a:solidFill>
                <a:latin typeface="Canva Sans Bold"/>
                <a:ea typeface="Canva Sans Bold"/>
                <a:cs typeface="Canva Sans Bold"/>
                <a:sym typeface="Canva Sans Bold"/>
              </a:rPr>
              <a:t>85 956 </a:t>
            </a:r>
          </a:p>
          <a:p>
            <a:pPr>
              <a:lnSpc>
                <a:spcPts val="4173"/>
              </a:lnSpc>
              <a:spcBef>
                <a:spcPct val="0"/>
              </a:spcBef>
            </a:pPr>
            <a:r>
              <a:rPr lang="en-US" sz="3200" dirty="0">
                <a:solidFill>
                  <a:srgbClr val="000000"/>
                </a:solidFill>
                <a:latin typeface="Canva Sans"/>
                <a:ea typeface="Canva Sans"/>
                <a:cs typeface="Canva Sans"/>
                <a:sym typeface="Canva Sans"/>
              </a:rPr>
              <a:t>Organic processors</a:t>
            </a:r>
          </a:p>
          <a:p>
            <a:pPr>
              <a:lnSpc>
                <a:spcPts val="4173"/>
              </a:lnSpc>
              <a:spcBef>
                <a:spcPct val="0"/>
              </a:spcBef>
            </a:pPr>
            <a:r>
              <a:rPr lang="en-US" sz="3200" dirty="0">
                <a:solidFill>
                  <a:srgbClr val="000000"/>
                </a:solidFill>
                <a:latin typeface="Canva Sans"/>
                <a:ea typeface="Canva Sans"/>
                <a:cs typeface="Canva Sans"/>
                <a:sym typeface="Canva Sans"/>
              </a:rPr>
              <a:t>in the EU</a:t>
            </a:r>
          </a:p>
        </p:txBody>
      </p:sp>
      <p:sp>
        <p:nvSpPr>
          <p:cNvPr id="3" name="ZoneTexte 2">
            <a:extLst>
              <a:ext uri="{FF2B5EF4-FFF2-40B4-BE49-F238E27FC236}">
                <a16:creationId xmlns:a16="http://schemas.microsoft.com/office/drawing/2014/main" id="{1D1DF6E0-E891-BD94-FECE-F5A94888974A}"/>
              </a:ext>
            </a:extLst>
          </p:cNvPr>
          <p:cNvSpPr txBox="1"/>
          <p:nvPr/>
        </p:nvSpPr>
        <p:spPr>
          <a:xfrm>
            <a:off x="20280938" y="8330056"/>
            <a:ext cx="3695379"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fr-BE" sz="2800" i="1" dirty="0">
                <a:solidFill>
                  <a:srgbClr val="565656"/>
                </a:solidFill>
                <a:latin typeface="MalgunGothic"/>
              </a:rPr>
              <a:t>Source: T</a:t>
            </a:r>
            <a:r>
              <a:rPr lang="fr-BE" sz="2800" i="1" dirty="0">
                <a:solidFill>
                  <a:srgbClr val="565656"/>
                </a:solidFill>
                <a:effectLst/>
                <a:latin typeface="MalgunGothic"/>
              </a:rPr>
              <a:t>he World of </a:t>
            </a:r>
            <a:r>
              <a:rPr lang="fr-BE" sz="2800" i="1" dirty="0" err="1">
                <a:solidFill>
                  <a:srgbClr val="565656"/>
                </a:solidFill>
                <a:effectLst/>
                <a:latin typeface="MalgunGothic"/>
              </a:rPr>
              <a:t>Organic</a:t>
            </a:r>
            <a:r>
              <a:rPr lang="fr-BE" sz="2800" i="1" dirty="0">
                <a:solidFill>
                  <a:srgbClr val="565656"/>
                </a:solidFill>
                <a:effectLst/>
                <a:latin typeface="MalgunGothic"/>
              </a:rPr>
              <a:t> Agriculture. </a:t>
            </a:r>
            <a:r>
              <a:rPr lang="fr-BE" sz="2800" i="1" dirty="0" err="1">
                <a:solidFill>
                  <a:srgbClr val="565656"/>
                </a:solidFill>
                <a:effectLst/>
                <a:latin typeface="MalgunGothic"/>
              </a:rPr>
              <a:t>Statistics</a:t>
            </a:r>
            <a:r>
              <a:rPr lang="fr-BE" sz="2800" i="1" dirty="0">
                <a:solidFill>
                  <a:srgbClr val="565656"/>
                </a:solidFill>
                <a:effectLst/>
                <a:latin typeface="MalgunGothic"/>
              </a:rPr>
              <a:t> and </a:t>
            </a:r>
            <a:r>
              <a:rPr lang="fr-BE" sz="2800" i="1" dirty="0" err="1">
                <a:solidFill>
                  <a:srgbClr val="565656"/>
                </a:solidFill>
                <a:effectLst/>
                <a:latin typeface="MalgunGothic"/>
              </a:rPr>
              <a:t>Emerging</a:t>
            </a:r>
            <a:r>
              <a:rPr lang="fr-BE" sz="2800" i="1" dirty="0">
                <a:solidFill>
                  <a:srgbClr val="565656"/>
                </a:solidFill>
                <a:effectLst/>
                <a:latin typeface="MalgunGothic"/>
              </a:rPr>
              <a:t> Trends 2024. </a:t>
            </a:r>
            <a:endParaRPr kumimoji="0" lang="fr-FR" sz="2400" b="0" i="0" u="none" strike="noStrike" cap="none" spc="0" normalizeH="0" baseline="0" dirty="0">
              <a:ln>
                <a:noFill/>
              </a:ln>
              <a:solidFill>
                <a:srgbClr val="5E5E5E"/>
              </a:solidFill>
              <a:effectLst/>
              <a:uFillTx/>
              <a:latin typeface="+mn-lt"/>
              <a:ea typeface="+mn-ea"/>
              <a:cs typeface="+mn-cs"/>
              <a:sym typeface="Helvetica Neue"/>
            </a:endParaRPr>
          </a:p>
        </p:txBody>
      </p:sp>
      <p:sp>
        <p:nvSpPr>
          <p:cNvPr id="11" name="Freeform 3">
            <a:extLst>
              <a:ext uri="{FF2B5EF4-FFF2-40B4-BE49-F238E27FC236}">
                <a16:creationId xmlns:a16="http://schemas.microsoft.com/office/drawing/2014/main" id="{5FCFCBDA-62E6-2B25-A2CF-5C7696F04C34}"/>
              </a:ext>
            </a:extLst>
          </p:cNvPr>
          <p:cNvSpPr/>
          <p:nvPr/>
        </p:nvSpPr>
        <p:spPr>
          <a:xfrm rot="5400000">
            <a:off x="329183" y="9363457"/>
            <a:ext cx="4023361" cy="4681727"/>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fr-FR" sz="3200" dirty="0"/>
          </a:p>
        </p:txBody>
      </p:sp>
      <p:sp>
        <p:nvSpPr>
          <p:cNvPr id="14" name="Freeform 3">
            <a:extLst>
              <a:ext uri="{FF2B5EF4-FFF2-40B4-BE49-F238E27FC236}">
                <a16:creationId xmlns:a16="http://schemas.microsoft.com/office/drawing/2014/main" id="{29ACB301-326D-9F0E-13FB-74D924FAC382}"/>
              </a:ext>
            </a:extLst>
          </p:cNvPr>
          <p:cNvSpPr/>
          <p:nvPr/>
        </p:nvSpPr>
        <p:spPr>
          <a:xfrm>
            <a:off x="16863113" y="4663965"/>
            <a:ext cx="1521601" cy="1430961"/>
          </a:xfrm>
          <a:custGeom>
            <a:avLst/>
            <a:gdLst/>
            <a:ahLst/>
            <a:cxnLst/>
            <a:rect l="l" t="t" r="r" b="b"/>
            <a:pathLst>
              <a:path w="2621366" h="2578769">
                <a:moveTo>
                  <a:pt x="0" y="0"/>
                </a:moveTo>
                <a:lnTo>
                  <a:pt x="2621366" y="0"/>
                </a:lnTo>
                <a:lnTo>
                  <a:pt x="2621366" y="2578769"/>
                </a:lnTo>
                <a:lnTo>
                  <a:pt x="0" y="2578769"/>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fr-FR" sz="3200" dirty="0"/>
          </a:p>
        </p:txBody>
      </p:sp>
      <p:sp>
        <p:nvSpPr>
          <p:cNvPr id="15" name="TextBox 4">
            <a:extLst>
              <a:ext uri="{FF2B5EF4-FFF2-40B4-BE49-F238E27FC236}">
                <a16:creationId xmlns:a16="http://schemas.microsoft.com/office/drawing/2014/main" id="{B10B96F6-8701-296B-4A32-240392880C8B}"/>
              </a:ext>
            </a:extLst>
          </p:cNvPr>
          <p:cNvSpPr txBox="1"/>
          <p:nvPr/>
        </p:nvSpPr>
        <p:spPr>
          <a:xfrm>
            <a:off x="15461296" y="6127958"/>
            <a:ext cx="3977470" cy="2358979"/>
          </a:xfrm>
          <a:prstGeom prst="rect">
            <a:avLst/>
          </a:prstGeom>
        </p:spPr>
        <p:txBody>
          <a:bodyPr wrap="square" lIns="0" tIns="0" rIns="0" bIns="0" rtlCol="0" anchor="t">
            <a:spAutoFit/>
          </a:bodyPr>
          <a:lstStyle/>
          <a:p>
            <a:pPr>
              <a:lnSpc>
                <a:spcPts val="5973"/>
              </a:lnSpc>
            </a:pPr>
            <a:r>
              <a:rPr lang="en-US" sz="4267" b="1" dirty="0">
                <a:solidFill>
                  <a:srgbClr val="000000"/>
                </a:solidFill>
                <a:latin typeface="Canva Sans Bold"/>
                <a:ea typeface="Canva Sans Bold"/>
                <a:cs typeface="Canva Sans Bold"/>
                <a:sym typeface="Canva Sans Bold"/>
              </a:rPr>
              <a:t>45 098  </a:t>
            </a:r>
          </a:p>
          <a:p>
            <a:pPr>
              <a:lnSpc>
                <a:spcPts val="4173"/>
              </a:lnSpc>
              <a:spcBef>
                <a:spcPct val="0"/>
              </a:spcBef>
            </a:pPr>
            <a:r>
              <a:rPr lang="en-US" sz="3200" dirty="0">
                <a:solidFill>
                  <a:srgbClr val="000000"/>
                </a:solidFill>
                <a:latin typeface="Canva Sans"/>
                <a:sym typeface="Canva Sans Bold"/>
              </a:rPr>
              <a:t>［Million </a:t>
            </a:r>
            <a:r>
              <a:rPr lang="en-US" sz="3200" dirty="0" err="1">
                <a:solidFill>
                  <a:srgbClr val="000000"/>
                </a:solidFill>
                <a:latin typeface="Canva Sans"/>
                <a:sym typeface="Canva Sans Bold"/>
              </a:rPr>
              <a:t>Eur</a:t>
            </a:r>
            <a:r>
              <a:rPr lang="en-US" sz="3200" dirty="0">
                <a:solidFill>
                  <a:srgbClr val="000000"/>
                </a:solidFill>
                <a:latin typeface="Canva Sans"/>
                <a:sym typeface="Canva Sans Bold"/>
              </a:rPr>
              <a:t>] </a:t>
            </a:r>
          </a:p>
          <a:p>
            <a:pPr>
              <a:lnSpc>
                <a:spcPts val="4173"/>
              </a:lnSpc>
              <a:spcBef>
                <a:spcPct val="0"/>
              </a:spcBef>
            </a:pPr>
            <a:r>
              <a:rPr lang="en-US" sz="3200" dirty="0">
                <a:solidFill>
                  <a:srgbClr val="000000"/>
                </a:solidFill>
                <a:latin typeface="Canva Sans"/>
                <a:sym typeface="Canva Sans"/>
              </a:rPr>
              <a:t>Organic retail sales</a:t>
            </a:r>
          </a:p>
          <a:p>
            <a:pPr>
              <a:lnSpc>
                <a:spcPts val="4173"/>
              </a:lnSpc>
              <a:spcBef>
                <a:spcPct val="0"/>
              </a:spcBef>
            </a:pPr>
            <a:r>
              <a:rPr lang="en-US" sz="3200" dirty="0">
                <a:solidFill>
                  <a:srgbClr val="000000"/>
                </a:solidFill>
                <a:latin typeface="Canva Sans"/>
                <a:sym typeface="Canva Sans"/>
              </a:rPr>
              <a:t>in the EU</a:t>
            </a:r>
          </a:p>
        </p:txBody>
      </p:sp>
    </p:spTree>
    <p:extLst>
      <p:ext uri="{BB962C8B-B14F-4D97-AF65-F5344CB8AC3E}">
        <p14:creationId xmlns:p14="http://schemas.microsoft.com/office/powerpoint/2010/main" val="534871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7BA96-5668-1515-080D-F65BCA20E973}"/>
            </a:ext>
          </a:extLst>
        </p:cNvPr>
        <p:cNvGrpSpPr/>
        <p:nvPr/>
      </p:nvGrpSpPr>
      <p:grpSpPr>
        <a:xfrm>
          <a:off x="0" y="0"/>
          <a:ext cx="0" cy="0"/>
          <a:chOff x="0" y="0"/>
          <a:chExt cx="0" cy="0"/>
        </a:xfrm>
      </p:grpSpPr>
      <p:sp>
        <p:nvSpPr>
          <p:cNvPr id="4" name="Freeform 4">
            <a:extLst>
              <a:ext uri="{FF2B5EF4-FFF2-40B4-BE49-F238E27FC236}">
                <a16:creationId xmlns:a16="http://schemas.microsoft.com/office/drawing/2014/main" id="{ED589EA8-44D2-AC0D-A2D3-B5CF6B8DC8D4}"/>
              </a:ext>
            </a:extLst>
          </p:cNvPr>
          <p:cNvSpPr/>
          <p:nvPr/>
        </p:nvSpPr>
        <p:spPr>
          <a:xfrm>
            <a:off x="16990137" y="8832384"/>
            <a:ext cx="9767232" cy="9767232"/>
          </a:xfrm>
          <a:custGeom>
            <a:avLst/>
            <a:gdLst/>
            <a:ahLst/>
            <a:cxnLst/>
            <a:rect l="l" t="t" r="r" b="b"/>
            <a:pathLst>
              <a:path w="7325424" h="7325424">
                <a:moveTo>
                  <a:pt x="0" y="0"/>
                </a:moveTo>
                <a:lnTo>
                  <a:pt x="7325424" y="0"/>
                </a:lnTo>
                <a:lnTo>
                  <a:pt x="7325424" y="7325424"/>
                </a:lnTo>
                <a:lnTo>
                  <a:pt x="0" y="732542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7" name="Freeform 6">
            <a:extLst>
              <a:ext uri="{FF2B5EF4-FFF2-40B4-BE49-F238E27FC236}">
                <a16:creationId xmlns:a16="http://schemas.microsoft.com/office/drawing/2014/main" id="{82B42EB5-5D2C-0565-38D3-0451A92B5E0A}"/>
              </a:ext>
            </a:extLst>
          </p:cNvPr>
          <p:cNvSpPr/>
          <p:nvPr/>
        </p:nvSpPr>
        <p:spPr>
          <a:xfrm>
            <a:off x="17373601" y="12039601"/>
            <a:ext cx="6567737" cy="1119252"/>
          </a:xfrm>
          <a:custGeom>
            <a:avLst/>
            <a:gdLst/>
            <a:ahLst/>
            <a:cxnLst/>
            <a:rect l="l" t="t" r="r" b="b"/>
            <a:pathLst>
              <a:path w="4925803" h="839439">
                <a:moveTo>
                  <a:pt x="0" y="0"/>
                </a:moveTo>
                <a:lnTo>
                  <a:pt x="4925802" y="0"/>
                </a:lnTo>
                <a:lnTo>
                  <a:pt x="4925802" y="839439"/>
                </a:lnTo>
                <a:lnTo>
                  <a:pt x="0" y="839439"/>
                </a:lnTo>
                <a:lnTo>
                  <a:pt x="0" y="0"/>
                </a:lnTo>
                <a:close/>
              </a:path>
            </a:pathLst>
          </a:custGeom>
          <a:blipFill>
            <a:blip r:embed="rId4"/>
            <a:stretch>
              <a:fillRect/>
            </a:stretch>
          </a:blipFill>
        </p:spPr>
        <p:txBody>
          <a:bodyPr/>
          <a:lstStyle/>
          <a:p>
            <a:endParaRPr lang="fr-FR"/>
          </a:p>
        </p:txBody>
      </p:sp>
      <p:sp>
        <p:nvSpPr>
          <p:cNvPr id="8" name="Freeform 4">
            <a:extLst>
              <a:ext uri="{FF2B5EF4-FFF2-40B4-BE49-F238E27FC236}">
                <a16:creationId xmlns:a16="http://schemas.microsoft.com/office/drawing/2014/main" id="{0E9E6FE3-CA92-23E7-B81E-DEACC4CC6A36}"/>
              </a:ext>
            </a:extLst>
          </p:cNvPr>
          <p:cNvSpPr/>
          <p:nvPr/>
        </p:nvSpPr>
        <p:spPr>
          <a:xfrm>
            <a:off x="20950873" y="908065"/>
            <a:ext cx="1900305" cy="1865604"/>
          </a:xfrm>
          <a:custGeom>
            <a:avLst/>
            <a:gdLst/>
            <a:ahLst/>
            <a:cxnLst/>
            <a:rect l="l" t="t" r="r" b="b"/>
            <a:pathLst>
              <a:path w="3443411" h="3447720">
                <a:moveTo>
                  <a:pt x="0" y="0"/>
                </a:moveTo>
                <a:lnTo>
                  <a:pt x="3443410" y="0"/>
                </a:lnTo>
                <a:lnTo>
                  <a:pt x="3443410" y="3447720"/>
                </a:lnTo>
                <a:lnTo>
                  <a:pt x="0" y="3447720"/>
                </a:lnTo>
                <a:lnTo>
                  <a:pt x="0" y="0"/>
                </a:lnTo>
                <a:close/>
              </a:path>
            </a:pathLst>
          </a:custGeom>
          <a:blipFill>
            <a:blip r:embed="rId5"/>
            <a:stretch>
              <a:fillRect/>
            </a:stretch>
          </a:blipFill>
        </p:spPr>
        <p:txBody>
          <a:bodyPr/>
          <a:lstStyle/>
          <a:p>
            <a:endParaRPr lang="fr-FR"/>
          </a:p>
        </p:txBody>
      </p:sp>
      <p:pic>
        <p:nvPicPr>
          <p:cNvPr id="11" name="Graphique 10" descr="Loupe avec un remplissage uni">
            <a:extLst>
              <a:ext uri="{FF2B5EF4-FFF2-40B4-BE49-F238E27FC236}">
                <a16:creationId xmlns:a16="http://schemas.microsoft.com/office/drawing/2014/main" id="{7DC94A72-E241-4942-37A8-E3D32E675A7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635214" y="-362869"/>
            <a:ext cx="5638801" cy="5638801"/>
          </a:xfrm>
          <a:prstGeom prst="rect">
            <a:avLst/>
          </a:prstGeom>
        </p:spPr>
      </p:pic>
      <p:pic>
        <p:nvPicPr>
          <p:cNvPr id="18" name="Picture 2">
            <a:extLst>
              <a:ext uri="{FF2B5EF4-FFF2-40B4-BE49-F238E27FC236}">
                <a16:creationId xmlns:a16="http://schemas.microsoft.com/office/drawing/2014/main" id="{F68DF25C-5DD4-C583-F5A6-90FEF8B21F0D}"/>
              </a:ext>
            </a:extLst>
          </p:cNvPr>
          <p:cNvPicPr>
            <a:picLocks noChangeAspect="1"/>
          </p:cNvPicPr>
          <p:nvPr/>
        </p:nvPicPr>
        <p:blipFill>
          <a:blip r:embed="rId8"/>
          <a:stretch>
            <a:fillRect/>
          </a:stretch>
        </p:blipFill>
        <p:spPr>
          <a:xfrm>
            <a:off x="12379674" y="12231119"/>
            <a:ext cx="4608911" cy="1421551"/>
          </a:xfrm>
          <a:prstGeom prst="rect">
            <a:avLst/>
          </a:prstGeom>
        </p:spPr>
      </p:pic>
      <p:sp>
        <p:nvSpPr>
          <p:cNvPr id="19" name="TextBox 2">
            <a:extLst>
              <a:ext uri="{FF2B5EF4-FFF2-40B4-BE49-F238E27FC236}">
                <a16:creationId xmlns:a16="http://schemas.microsoft.com/office/drawing/2014/main" id="{30F12A90-771E-AEAE-F005-8B68D906CA07}"/>
              </a:ext>
            </a:extLst>
          </p:cNvPr>
          <p:cNvSpPr txBox="1"/>
          <p:nvPr/>
        </p:nvSpPr>
        <p:spPr>
          <a:xfrm>
            <a:off x="1255692" y="965743"/>
            <a:ext cx="20910923" cy="1172757"/>
          </a:xfrm>
          <a:prstGeom prst="rect">
            <a:avLst/>
          </a:prstGeom>
        </p:spPr>
        <p:txBody>
          <a:bodyPr wrap="square" lIns="0" tIns="0" rIns="0" bIns="0" rtlCol="0" anchor="t">
            <a:spAutoFit/>
          </a:bodyPr>
          <a:lstStyle/>
          <a:p>
            <a:pPr algn="l">
              <a:lnSpc>
                <a:spcPts val="10133"/>
              </a:lnSpc>
            </a:pPr>
            <a:r>
              <a:rPr lang="en-US" sz="7200" dirty="0">
                <a:solidFill>
                  <a:schemeClr val="accent3">
                    <a:lumMod val="50000"/>
                  </a:schemeClr>
                </a:solidFill>
                <a:latin typeface="Malgun Gothic" panose="020B0503020000020004" pitchFamily="34" charset="-127"/>
                <a:ea typeface="Malgun Gothic" panose="020B0503020000020004" pitchFamily="34" charset="-127"/>
              </a:rPr>
              <a:t>IMPACT ON PROCESSORS</a:t>
            </a:r>
          </a:p>
        </p:txBody>
      </p:sp>
      <p:sp>
        <p:nvSpPr>
          <p:cNvPr id="35" name="TextBox 43">
            <a:extLst>
              <a:ext uri="{FF2B5EF4-FFF2-40B4-BE49-F238E27FC236}">
                <a16:creationId xmlns:a16="http://schemas.microsoft.com/office/drawing/2014/main" id="{46D6B286-B5B4-386A-0384-BE7CFD9E64D3}"/>
              </a:ext>
            </a:extLst>
          </p:cNvPr>
          <p:cNvSpPr txBox="1"/>
          <p:nvPr/>
        </p:nvSpPr>
        <p:spPr>
          <a:xfrm>
            <a:off x="2647295" y="2729778"/>
            <a:ext cx="6332578" cy="1488934"/>
          </a:xfrm>
          <a:prstGeom prst="rect">
            <a:avLst/>
          </a:prstGeom>
        </p:spPr>
        <p:txBody>
          <a:bodyPr wrap="square" lIns="0" tIns="0" rIns="0" bIns="0" rtlCol="0" anchor="t">
            <a:spAutoFit/>
          </a:bodyPr>
          <a:lstStyle/>
          <a:p>
            <a:pPr algn="l">
              <a:lnSpc>
                <a:spcPts val="4033"/>
              </a:lnSpc>
            </a:pPr>
            <a:r>
              <a:rPr lang="en-US" sz="2800" b="1" dirty="0">
                <a:solidFill>
                  <a:schemeClr val="accent3">
                    <a:lumMod val="50000"/>
                  </a:schemeClr>
                </a:solidFill>
                <a:latin typeface="Malgun Gothic" panose="020B0503020000020004" pitchFamily="34" charset="-127"/>
                <a:ea typeface="Malgun Gothic" panose="020B0503020000020004" pitchFamily="34" charset="-127"/>
              </a:rPr>
              <a:t>Rapid changes in sales of organic </a:t>
            </a:r>
          </a:p>
          <a:p>
            <a:pPr algn="l">
              <a:lnSpc>
                <a:spcPts val="4033"/>
              </a:lnSpc>
            </a:pPr>
            <a:r>
              <a:rPr lang="en-US" sz="2800" b="1" dirty="0">
                <a:solidFill>
                  <a:schemeClr val="accent3">
                    <a:lumMod val="50000"/>
                  </a:schemeClr>
                </a:solidFill>
                <a:latin typeface="Malgun Gothic" panose="020B0503020000020004" pitchFamily="34" charset="-127"/>
                <a:ea typeface="Malgun Gothic" panose="020B0503020000020004" pitchFamily="34" charset="-127"/>
              </a:rPr>
              <a:t>per distribution channel</a:t>
            </a:r>
          </a:p>
          <a:p>
            <a:pPr algn="l">
              <a:lnSpc>
                <a:spcPts val="4033"/>
              </a:lnSpc>
            </a:pPr>
            <a:r>
              <a:rPr lang="fr-BE" sz="2800" dirty="0">
                <a:latin typeface="Malgun Gothic" panose="020B0503020000020004" pitchFamily="34" charset="-127"/>
                <a:ea typeface="Malgun Gothic" panose="020B0503020000020004" pitchFamily="34" charset="-127"/>
              </a:rPr>
              <a:t>Shift to </a:t>
            </a:r>
            <a:r>
              <a:rPr lang="fr-BE" sz="2800" dirty="0" err="1">
                <a:latin typeface="Malgun Gothic" panose="020B0503020000020004" pitchFamily="34" charset="-127"/>
                <a:ea typeface="Malgun Gothic" panose="020B0503020000020004" pitchFamily="34" charset="-127"/>
              </a:rPr>
              <a:t>general</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retailers</a:t>
            </a:r>
            <a:r>
              <a:rPr lang="fr-BE" sz="2800" dirty="0">
                <a:latin typeface="Malgun Gothic" panose="020B0503020000020004" pitchFamily="34" charset="-127"/>
                <a:ea typeface="Malgun Gothic" panose="020B0503020000020004" pitchFamily="34" charset="-127"/>
              </a:rPr>
              <a:t> &amp; discounters</a:t>
            </a:r>
            <a:endParaRPr lang="en-US" sz="3200" dirty="0">
              <a:solidFill>
                <a:srgbClr val="0B3759"/>
              </a:solidFill>
              <a:latin typeface="Malgun Gothic" panose="020B0503020000020004" pitchFamily="34" charset="-127"/>
              <a:ea typeface="Malgun Gothic" panose="020B0503020000020004" pitchFamily="34" charset="-127"/>
              <a:cs typeface="Open Sans Bold"/>
              <a:sym typeface="Open Sans Bold"/>
            </a:endParaRPr>
          </a:p>
        </p:txBody>
      </p:sp>
      <p:sp>
        <p:nvSpPr>
          <p:cNvPr id="43" name="Freeform 2">
            <a:extLst>
              <a:ext uri="{FF2B5EF4-FFF2-40B4-BE49-F238E27FC236}">
                <a16:creationId xmlns:a16="http://schemas.microsoft.com/office/drawing/2014/main" id="{FB61C361-886F-2B56-8C42-99014D8D6C9A}"/>
              </a:ext>
            </a:extLst>
          </p:cNvPr>
          <p:cNvSpPr/>
          <p:nvPr/>
        </p:nvSpPr>
        <p:spPr>
          <a:xfrm>
            <a:off x="2036565" y="5766114"/>
            <a:ext cx="2592919" cy="2492443"/>
          </a:xfrm>
          <a:custGeom>
            <a:avLst/>
            <a:gdLst/>
            <a:ahLst/>
            <a:cxnLst/>
            <a:rect l="l" t="t" r="r" b="b"/>
            <a:pathLst>
              <a:path w="2592919" h="2492443">
                <a:moveTo>
                  <a:pt x="0" y="0"/>
                </a:moveTo>
                <a:lnTo>
                  <a:pt x="2592918" y="0"/>
                </a:lnTo>
                <a:lnTo>
                  <a:pt x="2592918" y="2492443"/>
                </a:lnTo>
                <a:lnTo>
                  <a:pt x="0" y="249244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44" name="Freeform 4">
            <a:extLst>
              <a:ext uri="{FF2B5EF4-FFF2-40B4-BE49-F238E27FC236}">
                <a16:creationId xmlns:a16="http://schemas.microsoft.com/office/drawing/2014/main" id="{676E24E3-0F98-2FC8-D20D-4E3E73A14A77}"/>
              </a:ext>
            </a:extLst>
          </p:cNvPr>
          <p:cNvSpPr/>
          <p:nvPr/>
        </p:nvSpPr>
        <p:spPr>
          <a:xfrm flipV="1">
            <a:off x="4655392" y="8110275"/>
            <a:ext cx="2592919" cy="2492443"/>
          </a:xfrm>
          <a:custGeom>
            <a:avLst/>
            <a:gdLst/>
            <a:ahLst/>
            <a:cxnLst/>
            <a:rect l="l" t="t" r="r" b="b"/>
            <a:pathLst>
              <a:path w="2592919" h="2492443">
                <a:moveTo>
                  <a:pt x="0" y="2492443"/>
                </a:moveTo>
                <a:lnTo>
                  <a:pt x="2592919" y="2492443"/>
                </a:lnTo>
                <a:lnTo>
                  <a:pt x="2592919" y="0"/>
                </a:lnTo>
                <a:lnTo>
                  <a:pt x="0" y="0"/>
                </a:lnTo>
                <a:lnTo>
                  <a:pt x="0" y="2492443"/>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45" name="Freeform 4">
            <a:extLst>
              <a:ext uri="{FF2B5EF4-FFF2-40B4-BE49-F238E27FC236}">
                <a16:creationId xmlns:a16="http://schemas.microsoft.com/office/drawing/2014/main" id="{7243FCE9-4068-E894-4ADB-5355876F9870}"/>
              </a:ext>
            </a:extLst>
          </p:cNvPr>
          <p:cNvSpPr/>
          <p:nvPr/>
        </p:nvSpPr>
        <p:spPr>
          <a:xfrm flipV="1">
            <a:off x="12849826" y="8239229"/>
            <a:ext cx="2592919" cy="2492443"/>
          </a:xfrm>
          <a:custGeom>
            <a:avLst/>
            <a:gdLst/>
            <a:ahLst/>
            <a:cxnLst/>
            <a:rect l="l" t="t" r="r" b="b"/>
            <a:pathLst>
              <a:path w="2592919" h="2492443">
                <a:moveTo>
                  <a:pt x="0" y="2492443"/>
                </a:moveTo>
                <a:lnTo>
                  <a:pt x="2592919" y="2492443"/>
                </a:lnTo>
                <a:lnTo>
                  <a:pt x="2592919" y="0"/>
                </a:lnTo>
                <a:lnTo>
                  <a:pt x="0" y="0"/>
                </a:lnTo>
                <a:lnTo>
                  <a:pt x="0" y="2492443"/>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49" name="TextBox 43">
            <a:extLst>
              <a:ext uri="{FF2B5EF4-FFF2-40B4-BE49-F238E27FC236}">
                <a16:creationId xmlns:a16="http://schemas.microsoft.com/office/drawing/2014/main" id="{F13FAF6C-1379-B5C3-3853-18A30318992D}"/>
              </a:ext>
            </a:extLst>
          </p:cNvPr>
          <p:cNvSpPr txBox="1"/>
          <p:nvPr/>
        </p:nvSpPr>
        <p:spPr>
          <a:xfrm>
            <a:off x="4605045" y="11064884"/>
            <a:ext cx="5172001" cy="1500154"/>
          </a:xfrm>
          <a:prstGeom prst="rect">
            <a:avLst/>
          </a:prstGeom>
        </p:spPr>
        <p:txBody>
          <a:bodyPr wrap="square" lIns="0" tIns="0" rIns="0" bIns="0" rtlCol="0" anchor="t">
            <a:spAutoFit/>
          </a:bodyPr>
          <a:lstStyle/>
          <a:p>
            <a:pPr algn="l">
              <a:lnSpc>
                <a:spcPts val="4033"/>
              </a:lnSpc>
            </a:pPr>
            <a:r>
              <a:rPr lang="fr-BE" sz="2800" dirty="0">
                <a:latin typeface="Malgun Gothic" panose="020B0503020000020004" pitchFamily="34" charset="-127"/>
                <a:ea typeface="Malgun Gothic" panose="020B0503020000020004" pitchFamily="34" charset="-127"/>
              </a:rPr>
              <a:t>2023 record </a:t>
            </a:r>
            <a:r>
              <a:rPr lang="fr-BE" sz="2800" dirty="0" err="1">
                <a:latin typeface="Malgun Gothic" panose="020B0503020000020004" pitchFamily="34" charset="-127"/>
                <a:ea typeface="Malgun Gothic" panose="020B0503020000020004" pitchFamily="34" charset="-127"/>
              </a:rPr>
              <a:t>number</a:t>
            </a:r>
            <a:r>
              <a:rPr lang="fr-BE" sz="2800" dirty="0">
                <a:latin typeface="Malgun Gothic" panose="020B0503020000020004" pitchFamily="34" charset="-127"/>
                <a:ea typeface="Malgun Gothic" panose="020B0503020000020004" pitchFamily="34" charset="-127"/>
              </a:rPr>
              <a:t> of </a:t>
            </a:r>
            <a:r>
              <a:rPr lang="fr-BE" sz="2800" dirty="0" err="1">
                <a:latin typeface="Malgun Gothic" panose="020B0503020000020004" pitchFamily="34" charset="-127"/>
                <a:ea typeface="Malgun Gothic" panose="020B0503020000020004" pitchFamily="34" charset="-127"/>
              </a:rPr>
              <a:t>closure</a:t>
            </a:r>
            <a:r>
              <a:rPr lang="fr-BE" sz="2800" dirty="0">
                <a:latin typeface="Malgun Gothic" panose="020B0503020000020004" pitchFamily="34" charset="-127"/>
                <a:ea typeface="Malgun Gothic" panose="020B0503020000020004" pitchFamily="34" charset="-127"/>
              </a:rPr>
              <a:t> of </a:t>
            </a:r>
            <a:r>
              <a:rPr lang="fr-BE" sz="2800" dirty="0" err="1">
                <a:latin typeface="Malgun Gothic" panose="020B0503020000020004" pitchFamily="34" charset="-127"/>
                <a:ea typeface="Malgun Gothic" panose="020B0503020000020004" pitchFamily="34" charset="-127"/>
              </a:rPr>
              <a:t>organic</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retail</a:t>
            </a:r>
            <a:r>
              <a:rPr lang="fr-BE" sz="2800" dirty="0">
                <a:latin typeface="Malgun Gothic" panose="020B0503020000020004" pitchFamily="34" charset="-127"/>
                <a:ea typeface="Malgun Gothic" panose="020B0503020000020004" pitchFamily="34" charset="-127"/>
              </a:rPr>
              <a:t> shops*</a:t>
            </a:r>
          </a:p>
          <a:p>
            <a:pPr>
              <a:lnSpc>
                <a:spcPts val="4033"/>
              </a:lnSpc>
            </a:pPr>
            <a:endParaRPr lang="en-US" sz="3200" dirty="0">
              <a:solidFill>
                <a:srgbClr val="0B3759"/>
              </a:solidFill>
              <a:latin typeface="Malgun Gothic" panose="020B0503020000020004" pitchFamily="34" charset="-127"/>
              <a:ea typeface="Malgun Gothic" panose="020B0503020000020004" pitchFamily="34" charset="-127"/>
              <a:cs typeface="Open Sans Bold"/>
              <a:sym typeface="Open Sans Bold"/>
            </a:endParaRPr>
          </a:p>
        </p:txBody>
      </p:sp>
      <p:sp>
        <p:nvSpPr>
          <p:cNvPr id="50" name="Freeform 2">
            <a:extLst>
              <a:ext uri="{FF2B5EF4-FFF2-40B4-BE49-F238E27FC236}">
                <a16:creationId xmlns:a16="http://schemas.microsoft.com/office/drawing/2014/main" id="{30BA533B-D984-FECB-FAB5-E5BDFA323D5D}"/>
              </a:ext>
            </a:extLst>
          </p:cNvPr>
          <p:cNvSpPr/>
          <p:nvPr/>
        </p:nvSpPr>
        <p:spPr>
          <a:xfrm>
            <a:off x="9199366" y="6176420"/>
            <a:ext cx="2592919" cy="2492443"/>
          </a:xfrm>
          <a:custGeom>
            <a:avLst/>
            <a:gdLst/>
            <a:ahLst/>
            <a:cxnLst/>
            <a:rect l="l" t="t" r="r" b="b"/>
            <a:pathLst>
              <a:path w="2592919" h="2492443">
                <a:moveTo>
                  <a:pt x="0" y="0"/>
                </a:moveTo>
                <a:lnTo>
                  <a:pt x="2592918" y="0"/>
                </a:lnTo>
                <a:lnTo>
                  <a:pt x="2592918" y="2492443"/>
                </a:lnTo>
                <a:lnTo>
                  <a:pt x="0" y="249244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51" name="TextBox 43">
            <a:extLst>
              <a:ext uri="{FF2B5EF4-FFF2-40B4-BE49-F238E27FC236}">
                <a16:creationId xmlns:a16="http://schemas.microsoft.com/office/drawing/2014/main" id="{B9BE71B8-8269-5AC3-CBCB-3D504C80D5E9}"/>
              </a:ext>
            </a:extLst>
          </p:cNvPr>
          <p:cNvSpPr txBox="1"/>
          <p:nvPr/>
        </p:nvSpPr>
        <p:spPr>
          <a:xfrm>
            <a:off x="13033945" y="10959378"/>
            <a:ext cx="4467171" cy="1500091"/>
          </a:xfrm>
          <a:prstGeom prst="rect">
            <a:avLst/>
          </a:prstGeom>
        </p:spPr>
        <p:txBody>
          <a:bodyPr wrap="square" lIns="0" tIns="0" rIns="0" bIns="0" rtlCol="0" anchor="t">
            <a:spAutoFit/>
          </a:bodyPr>
          <a:lstStyle/>
          <a:p>
            <a:pPr algn="l">
              <a:lnSpc>
                <a:spcPts val="4033"/>
              </a:lnSpc>
            </a:pPr>
            <a:r>
              <a:rPr lang="fr-BE" sz="2800" dirty="0">
                <a:latin typeface="Malgun Gothic" panose="020B0503020000020004" pitchFamily="34" charset="-127"/>
                <a:ea typeface="Malgun Gothic" panose="020B0503020000020004" pitchFamily="34" charset="-127"/>
              </a:rPr>
              <a:t>2023 record </a:t>
            </a:r>
            <a:r>
              <a:rPr lang="fr-BE" sz="2800" dirty="0" err="1">
                <a:latin typeface="Malgun Gothic" panose="020B0503020000020004" pitchFamily="34" charset="-127"/>
                <a:ea typeface="Malgun Gothic" panose="020B0503020000020004" pitchFamily="34" charset="-127"/>
              </a:rPr>
              <a:t>number</a:t>
            </a:r>
            <a:r>
              <a:rPr lang="fr-BE" sz="2800" dirty="0">
                <a:latin typeface="Malgun Gothic" panose="020B0503020000020004" pitchFamily="34" charset="-127"/>
                <a:ea typeface="Malgun Gothic" panose="020B0503020000020004" pitchFamily="34" charset="-127"/>
              </a:rPr>
              <a:t> of </a:t>
            </a:r>
            <a:r>
              <a:rPr lang="fr-BE" sz="2800" dirty="0" err="1">
                <a:latin typeface="Malgun Gothic" panose="020B0503020000020004" pitchFamily="34" charset="-127"/>
                <a:ea typeface="Malgun Gothic" panose="020B0503020000020004" pitchFamily="34" charset="-127"/>
              </a:rPr>
              <a:t>processing</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SMEs</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going</a:t>
            </a:r>
            <a:r>
              <a:rPr lang="fr-BE" sz="2800" dirty="0">
                <a:latin typeface="Malgun Gothic" panose="020B0503020000020004" pitchFamily="34" charset="-127"/>
                <a:ea typeface="Malgun Gothic" panose="020B0503020000020004" pitchFamily="34" charset="-127"/>
              </a:rPr>
              <a:t> out</a:t>
            </a:r>
          </a:p>
          <a:p>
            <a:pPr algn="l">
              <a:lnSpc>
                <a:spcPts val="4033"/>
              </a:lnSpc>
            </a:pPr>
            <a:r>
              <a:rPr lang="fr-BE" sz="2800" dirty="0">
                <a:latin typeface="Malgun Gothic" panose="020B0503020000020004" pitchFamily="34" charset="-127"/>
                <a:ea typeface="Malgun Gothic" panose="020B0503020000020004" pitchFamily="34" charset="-127"/>
              </a:rPr>
              <a:t>of business</a:t>
            </a:r>
            <a:endParaRPr lang="en-US" sz="2800" dirty="0">
              <a:solidFill>
                <a:srgbClr val="0B3759"/>
              </a:solidFill>
              <a:latin typeface="Malgun Gothic" panose="020B0503020000020004" pitchFamily="34" charset="-127"/>
              <a:ea typeface="Malgun Gothic" panose="020B0503020000020004" pitchFamily="34" charset="-127"/>
              <a:cs typeface="Open Sans Bold"/>
              <a:sym typeface="Open Sans Bold"/>
            </a:endParaRPr>
          </a:p>
        </p:txBody>
      </p:sp>
      <p:sp>
        <p:nvSpPr>
          <p:cNvPr id="52" name="TextBox 43">
            <a:extLst>
              <a:ext uri="{FF2B5EF4-FFF2-40B4-BE49-F238E27FC236}">
                <a16:creationId xmlns:a16="http://schemas.microsoft.com/office/drawing/2014/main" id="{00D07210-5869-3C30-4B02-E5A3A032BADD}"/>
              </a:ext>
            </a:extLst>
          </p:cNvPr>
          <p:cNvSpPr txBox="1"/>
          <p:nvPr/>
        </p:nvSpPr>
        <p:spPr>
          <a:xfrm>
            <a:off x="10958954" y="2600826"/>
            <a:ext cx="9157840" cy="3648178"/>
          </a:xfrm>
          <a:prstGeom prst="rect">
            <a:avLst/>
          </a:prstGeom>
        </p:spPr>
        <p:txBody>
          <a:bodyPr wrap="square" lIns="0" tIns="0" rIns="0" bIns="0" rtlCol="0" anchor="t">
            <a:spAutoFit/>
          </a:bodyPr>
          <a:lstStyle/>
          <a:p>
            <a:pPr algn="l">
              <a:lnSpc>
                <a:spcPts val="4033"/>
              </a:lnSpc>
            </a:pPr>
            <a:r>
              <a:rPr lang="en-US" b="1" dirty="0">
                <a:solidFill>
                  <a:schemeClr val="accent3">
                    <a:lumMod val="50000"/>
                  </a:schemeClr>
                </a:solidFill>
                <a:latin typeface="Malgun Gothic" panose="020B0503020000020004" pitchFamily="34" charset="-127"/>
                <a:ea typeface="Malgun Gothic" panose="020B0503020000020004" pitchFamily="34" charset="-127"/>
              </a:rPr>
              <a:t>    </a:t>
            </a:r>
            <a:r>
              <a:rPr lang="en-US" sz="2800" b="1" dirty="0">
                <a:solidFill>
                  <a:schemeClr val="accent3">
                    <a:lumMod val="50000"/>
                  </a:schemeClr>
                </a:solidFill>
                <a:latin typeface="Malgun Gothic" panose="020B0503020000020004" pitchFamily="34" charset="-127"/>
                <a:ea typeface="Malgun Gothic" panose="020B0503020000020004" pitchFamily="34" charset="-127"/>
              </a:rPr>
              <a:t>Market concentration</a:t>
            </a:r>
          </a:p>
          <a:p>
            <a:pPr marL="457200" indent="-457200" algn="l">
              <a:lnSpc>
                <a:spcPts val="4033"/>
              </a:lnSpc>
              <a:buFont typeface="Arial" panose="020B0604020202020204" pitchFamily="34" charset="0"/>
              <a:buChar char="•"/>
            </a:pPr>
            <a:r>
              <a:rPr lang="en-US" sz="2800" dirty="0">
                <a:latin typeface="Malgun Gothic" panose="020B0503020000020004" pitchFamily="34" charset="-127"/>
                <a:ea typeface="Malgun Gothic" panose="020B0503020000020004" pitchFamily="34" charset="-127"/>
              </a:rPr>
              <a:t>Discounters set the price!</a:t>
            </a:r>
          </a:p>
          <a:p>
            <a:pPr marL="457200" indent="-457200" algn="l">
              <a:lnSpc>
                <a:spcPts val="4033"/>
              </a:lnSpc>
              <a:buFont typeface="Arial" panose="020B0604020202020204" pitchFamily="34" charset="0"/>
              <a:buChar char="•"/>
            </a:pPr>
            <a:r>
              <a:rPr lang="fr-BE" sz="2800" dirty="0" err="1">
                <a:latin typeface="Malgun Gothic" panose="020B0503020000020004" pitchFamily="34" charset="-127"/>
                <a:ea typeface="Malgun Gothic" panose="020B0503020000020004" pitchFamily="34" charset="-127"/>
              </a:rPr>
              <a:t>Longstanding</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organic</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processing</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SMEs</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replaced</a:t>
            </a:r>
            <a:r>
              <a:rPr lang="fr-BE" sz="2800" dirty="0">
                <a:latin typeface="Malgun Gothic" panose="020B0503020000020004" pitchFamily="34" charset="-127"/>
                <a:ea typeface="Malgun Gothic" panose="020B0503020000020004" pitchFamily="34" charset="-127"/>
              </a:rPr>
              <a:t> by a </a:t>
            </a:r>
            <a:r>
              <a:rPr lang="fr-BE" sz="2800" dirty="0" err="1">
                <a:latin typeface="Malgun Gothic" panose="020B0503020000020004" pitchFamily="34" charset="-127"/>
                <a:ea typeface="Malgun Gothic" panose="020B0503020000020004" pitchFamily="34" charset="-127"/>
              </a:rPr>
              <a:t>small</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number</a:t>
            </a:r>
            <a:r>
              <a:rPr lang="fr-BE" sz="2800" dirty="0">
                <a:latin typeface="Malgun Gothic" panose="020B0503020000020004" pitchFamily="34" charset="-127"/>
                <a:ea typeface="Malgun Gothic" panose="020B0503020000020004" pitchFamily="34" charset="-127"/>
              </a:rPr>
              <a:t> of </a:t>
            </a:r>
            <a:r>
              <a:rPr lang="fr-BE" sz="2800" dirty="0" err="1">
                <a:latin typeface="Malgun Gothic" panose="020B0503020000020004" pitchFamily="34" charset="-127"/>
                <a:ea typeface="Malgun Gothic" panose="020B0503020000020004" pitchFamily="34" charset="-127"/>
              </a:rPr>
              <a:t>competitive</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food</a:t>
            </a:r>
            <a:r>
              <a:rPr lang="fr-BE" sz="2800" dirty="0">
                <a:latin typeface="Malgun Gothic" panose="020B0503020000020004" pitchFamily="34" charset="-127"/>
                <a:ea typeface="Malgun Gothic" panose="020B0503020000020004" pitchFamily="34" charset="-127"/>
              </a:rPr>
              <a:t> groups </a:t>
            </a:r>
            <a:r>
              <a:rPr lang="fr-BE" sz="2800" dirty="0" err="1">
                <a:latin typeface="Malgun Gothic" panose="020B0503020000020004" pitchFamily="34" charset="-127"/>
                <a:ea typeface="Malgun Gothic" panose="020B0503020000020004" pitchFamily="34" charset="-127"/>
              </a:rPr>
              <a:t>with</a:t>
            </a:r>
            <a:r>
              <a:rPr lang="fr-BE" sz="2800" dirty="0">
                <a:latin typeface="Malgun Gothic" panose="020B0503020000020004" pitchFamily="34" charset="-127"/>
                <a:ea typeface="Malgun Gothic" panose="020B0503020000020004" pitchFamily="34" charset="-127"/>
              </a:rPr>
              <a:t> a </a:t>
            </a:r>
            <a:r>
              <a:rPr lang="fr-BE" sz="2800" dirty="0" err="1">
                <a:latin typeface="Malgun Gothic" panose="020B0503020000020004" pitchFamily="34" charset="-127"/>
                <a:ea typeface="Malgun Gothic" panose="020B0503020000020004" pitchFamily="34" charset="-127"/>
              </a:rPr>
              <a:t>tiny</a:t>
            </a:r>
            <a:r>
              <a:rPr lang="fr-BE" sz="2800" dirty="0">
                <a:latin typeface="Malgun Gothic" panose="020B0503020000020004" pitchFamily="34" charset="-127"/>
                <a:ea typeface="Malgun Gothic" panose="020B0503020000020004" pitchFamily="34" charset="-127"/>
              </a:rPr>
              <a:t> percentage of </a:t>
            </a:r>
            <a:r>
              <a:rPr lang="fr-BE" sz="2800" dirty="0" err="1">
                <a:latin typeface="Malgun Gothic" panose="020B0503020000020004" pitchFamily="34" charset="-127"/>
                <a:ea typeface="Malgun Gothic" panose="020B0503020000020004" pitchFamily="34" charset="-127"/>
              </a:rPr>
              <a:t>organic</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within</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their</a:t>
            </a:r>
            <a:r>
              <a:rPr lang="fr-BE" sz="2800" dirty="0">
                <a:latin typeface="Malgun Gothic" panose="020B0503020000020004" pitchFamily="34" charset="-127"/>
                <a:ea typeface="Malgun Gothic" panose="020B0503020000020004" pitchFamily="34" charset="-127"/>
              </a:rPr>
              <a:t> portfolios</a:t>
            </a:r>
          </a:p>
          <a:p>
            <a:pPr marL="457200" indent="-457200" algn="l">
              <a:lnSpc>
                <a:spcPts val="4033"/>
              </a:lnSpc>
              <a:buFont typeface="Arial" panose="020B0604020202020204" pitchFamily="34" charset="0"/>
              <a:buChar char="•"/>
            </a:pPr>
            <a:r>
              <a:rPr lang="fr-BE" sz="2800" dirty="0" err="1">
                <a:latin typeface="Malgun Gothic" panose="020B0503020000020004" pitchFamily="34" charset="-127"/>
                <a:ea typeface="Malgun Gothic" panose="020B0503020000020004" pitchFamily="34" charset="-127"/>
              </a:rPr>
              <a:t>From</a:t>
            </a:r>
            <a:r>
              <a:rPr lang="fr-BE" sz="2800" dirty="0">
                <a:latin typeface="Malgun Gothic" panose="020B0503020000020004" pitchFamily="34" charset="-127"/>
                <a:ea typeface="Malgun Gothic" panose="020B0503020000020004" pitchFamily="34" charset="-127"/>
              </a:rPr>
              <a:t> manufacturer brands to </a:t>
            </a:r>
            <a:r>
              <a:rPr lang="fr-BE" sz="2800" dirty="0" err="1">
                <a:latin typeface="Malgun Gothic" panose="020B0503020000020004" pitchFamily="34" charset="-127"/>
                <a:ea typeface="Malgun Gothic" panose="020B0503020000020004" pitchFamily="34" charset="-127"/>
              </a:rPr>
              <a:t>private</a:t>
            </a:r>
            <a:r>
              <a:rPr lang="fr-BE" sz="2800" dirty="0">
                <a:latin typeface="Malgun Gothic" panose="020B0503020000020004" pitchFamily="34" charset="-127"/>
                <a:ea typeface="Malgun Gothic" panose="020B0503020000020004" pitchFamily="34" charset="-127"/>
              </a:rPr>
              <a:t> labels </a:t>
            </a:r>
          </a:p>
          <a:p>
            <a:pPr algn="l">
              <a:lnSpc>
                <a:spcPts val="5033"/>
              </a:lnSpc>
            </a:pPr>
            <a:endParaRPr lang="en-US" sz="3200" dirty="0">
              <a:solidFill>
                <a:srgbClr val="0B3759"/>
              </a:solidFill>
              <a:latin typeface="Malgun Gothic" panose="020B0503020000020004" pitchFamily="34" charset="-127"/>
              <a:ea typeface="Malgun Gothic" panose="020B0503020000020004" pitchFamily="34" charset="-127"/>
              <a:cs typeface="Open Sans Bold"/>
              <a:sym typeface="Open Sans Bold"/>
            </a:endParaRPr>
          </a:p>
        </p:txBody>
      </p:sp>
      <p:sp>
        <p:nvSpPr>
          <p:cNvPr id="57" name="Freeform 13">
            <a:extLst>
              <a:ext uri="{FF2B5EF4-FFF2-40B4-BE49-F238E27FC236}">
                <a16:creationId xmlns:a16="http://schemas.microsoft.com/office/drawing/2014/main" id="{BA05D1F8-7796-B1F9-389C-E87522B95180}"/>
              </a:ext>
            </a:extLst>
          </p:cNvPr>
          <p:cNvSpPr/>
          <p:nvPr/>
        </p:nvSpPr>
        <p:spPr>
          <a:xfrm>
            <a:off x="9284676" y="2986588"/>
            <a:ext cx="1536075" cy="160885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EC195"/>
          </a:solidFill>
        </p:spPr>
        <p:txBody>
          <a:bodyPr/>
          <a:lstStyle/>
          <a:p>
            <a:endParaRPr lang="fr-FR"/>
          </a:p>
        </p:txBody>
      </p:sp>
      <p:sp>
        <p:nvSpPr>
          <p:cNvPr id="58" name="Freeform 24">
            <a:extLst>
              <a:ext uri="{FF2B5EF4-FFF2-40B4-BE49-F238E27FC236}">
                <a16:creationId xmlns:a16="http://schemas.microsoft.com/office/drawing/2014/main" id="{14F266F0-C379-C606-8E86-B902881BD0E8}"/>
              </a:ext>
            </a:extLst>
          </p:cNvPr>
          <p:cNvSpPr/>
          <p:nvPr/>
        </p:nvSpPr>
        <p:spPr>
          <a:xfrm>
            <a:off x="9566029" y="3252713"/>
            <a:ext cx="1025545" cy="873808"/>
          </a:xfrm>
          <a:custGeom>
            <a:avLst/>
            <a:gdLst/>
            <a:ahLst/>
            <a:cxnLst/>
            <a:rect l="l" t="t" r="r" b="b"/>
            <a:pathLst>
              <a:path w="600075" h="573072">
                <a:moveTo>
                  <a:pt x="0" y="0"/>
                </a:moveTo>
                <a:lnTo>
                  <a:pt x="600075" y="0"/>
                </a:lnTo>
                <a:lnTo>
                  <a:pt x="600075" y="573072"/>
                </a:lnTo>
                <a:lnTo>
                  <a:pt x="0" y="573072"/>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fr-FR"/>
          </a:p>
        </p:txBody>
      </p:sp>
      <p:sp>
        <p:nvSpPr>
          <p:cNvPr id="59" name="Freeform 13">
            <a:extLst>
              <a:ext uri="{FF2B5EF4-FFF2-40B4-BE49-F238E27FC236}">
                <a16:creationId xmlns:a16="http://schemas.microsoft.com/office/drawing/2014/main" id="{874D67F8-2D72-DA01-26C6-BFBC9E4C8389}"/>
              </a:ext>
            </a:extLst>
          </p:cNvPr>
          <p:cNvSpPr/>
          <p:nvPr/>
        </p:nvSpPr>
        <p:spPr>
          <a:xfrm>
            <a:off x="902670" y="3138988"/>
            <a:ext cx="1536075" cy="160885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accent3">
              <a:lumMod val="60000"/>
              <a:lumOff val="40000"/>
            </a:schemeClr>
          </a:solidFill>
        </p:spPr>
        <p:txBody>
          <a:bodyPr/>
          <a:lstStyle/>
          <a:p>
            <a:endParaRPr lang="fr-FR"/>
          </a:p>
        </p:txBody>
      </p:sp>
      <p:sp>
        <p:nvSpPr>
          <p:cNvPr id="63" name="ZoneTexte 62">
            <a:extLst>
              <a:ext uri="{FF2B5EF4-FFF2-40B4-BE49-F238E27FC236}">
                <a16:creationId xmlns:a16="http://schemas.microsoft.com/office/drawing/2014/main" id="{B85BAFD3-ACE4-AC06-7CC7-23533B58561C}"/>
              </a:ext>
            </a:extLst>
          </p:cNvPr>
          <p:cNvSpPr txBox="1"/>
          <p:nvPr/>
        </p:nvSpPr>
        <p:spPr>
          <a:xfrm>
            <a:off x="140666" y="12292305"/>
            <a:ext cx="2592920" cy="13029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fr-BE" sz="1800" dirty="0">
                <a:latin typeface="Malgun Gothic" panose="020B0503020000020004" pitchFamily="34" charset="-127"/>
                <a:ea typeface="Malgun Gothic" panose="020B0503020000020004" pitchFamily="34" charset="-127"/>
              </a:rPr>
              <a:t>Source: </a:t>
            </a:r>
            <a:r>
              <a:rPr lang="fr-FR" sz="1800" dirty="0" err="1">
                <a:latin typeface="Malgun Gothic" panose="020B0503020000020004" pitchFamily="34" charset="-127"/>
                <a:ea typeface="Malgun Gothic" panose="020B0503020000020004" pitchFamily="34" charset="-127"/>
              </a:rPr>
              <a:t>Rekord</a:t>
            </a:r>
            <a:r>
              <a:rPr lang="fr-FR" sz="1800" dirty="0">
                <a:latin typeface="Malgun Gothic" panose="020B0503020000020004" pitchFamily="34" charset="-127"/>
                <a:ea typeface="Malgun Gothic" panose="020B0503020000020004" pitchFamily="34" charset="-127"/>
              </a:rPr>
              <a:t> </a:t>
            </a:r>
            <a:r>
              <a:rPr lang="fr-FR" sz="1800" dirty="0" err="1">
                <a:latin typeface="Malgun Gothic" panose="020B0503020000020004" pitchFamily="34" charset="-127"/>
                <a:ea typeface="Malgun Gothic" panose="020B0503020000020004" pitchFamily="34" charset="-127"/>
              </a:rPr>
              <a:t>bei</a:t>
            </a:r>
            <a:r>
              <a:rPr lang="fr-FR" sz="1800" dirty="0">
                <a:latin typeface="Malgun Gothic" panose="020B0503020000020004" pitchFamily="34" charset="-127"/>
                <a:ea typeface="Malgun Gothic" panose="020B0503020000020004" pitchFamily="34" charset="-127"/>
              </a:rPr>
              <a:t> </a:t>
            </a:r>
            <a:r>
              <a:rPr lang="fr-FR" sz="1800" dirty="0" err="1">
                <a:latin typeface="Malgun Gothic" panose="020B0503020000020004" pitchFamily="34" charset="-127"/>
                <a:ea typeface="Malgun Gothic" panose="020B0503020000020004" pitchFamily="34" charset="-127"/>
              </a:rPr>
              <a:t>Schließungen</a:t>
            </a:r>
            <a:r>
              <a:rPr lang="fr-FR" sz="1800" dirty="0">
                <a:latin typeface="Malgun Gothic" panose="020B0503020000020004" pitchFamily="34" charset="-127"/>
                <a:ea typeface="Malgun Gothic" panose="020B0503020000020004" pitchFamily="34" charset="-127"/>
              </a:rPr>
              <a:t>, </a:t>
            </a:r>
            <a:r>
              <a:rPr lang="fr-FR" sz="1800" dirty="0" err="1">
                <a:latin typeface="Malgun Gothic" panose="020B0503020000020004" pitchFamily="34" charset="-127"/>
                <a:ea typeface="Malgun Gothic" panose="020B0503020000020004" pitchFamily="34" charset="-127"/>
              </a:rPr>
              <a:t>Biohandel</a:t>
            </a:r>
            <a:r>
              <a:rPr lang="fr-FR" sz="1800" dirty="0">
                <a:latin typeface="Malgun Gothic" panose="020B0503020000020004" pitchFamily="34" charset="-127"/>
                <a:ea typeface="Malgun Gothic" panose="020B0503020000020004" pitchFamily="34" charset="-127"/>
              </a:rPr>
              <a:t>, May 2024</a:t>
            </a:r>
          </a:p>
          <a:p>
            <a:pPr algn="l"/>
            <a:endParaRPr kumimoji="0" lang="fr-FR" sz="2400" b="0" i="0" u="none" strike="noStrike" cap="none" spc="0" normalizeH="0" baseline="0" dirty="0">
              <a:ln>
                <a:noFill/>
              </a:ln>
              <a:solidFill>
                <a:srgbClr val="5E5E5E"/>
              </a:solidFill>
              <a:effectLst/>
              <a:uFillTx/>
              <a:latin typeface="+mn-lt"/>
              <a:ea typeface="+mn-ea"/>
              <a:cs typeface="+mn-cs"/>
              <a:sym typeface="Helvetica Neue"/>
            </a:endParaRPr>
          </a:p>
        </p:txBody>
      </p:sp>
      <p:sp>
        <p:nvSpPr>
          <p:cNvPr id="65" name="ZoneTexte 64">
            <a:extLst>
              <a:ext uri="{FF2B5EF4-FFF2-40B4-BE49-F238E27FC236}">
                <a16:creationId xmlns:a16="http://schemas.microsoft.com/office/drawing/2014/main" id="{91720CE7-3ADA-8B1A-3931-DA589AEA631C}"/>
              </a:ext>
            </a:extLst>
          </p:cNvPr>
          <p:cNvSpPr txBox="1"/>
          <p:nvPr/>
        </p:nvSpPr>
        <p:spPr>
          <a:xfrm>
            <a:off x="19061722" y="7670773"/>
            <a:ext cx="4879615"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fr-BE" sz="2800" dirty="0">
                <a:latin typeface="Malgun Gothic" panose="020B0503020000020004" pitchFamily="34" charset="-127"/>
                <a:ea typeface="Malgun Gothic" panose="020B0503020000020004" pitchFamily="34" charset="-127"/>
              </a:rPr>
              <a:t>Narrow </a:t>
            </a:r>
            <a:r>
              <a:rPr lang="fr-BE" sz="2800" dirty="0" err="1">
                <a:latin typeface="Malgun Gothic" panose="020B0503020000020004" pitchFamily="34" charset="-127"/>
                <a:ea typeface="Malgun Gothic" panose="020B0503020000020004" pitchFamily="34" charset="-127"/>
              </a:rPr>
              <a:t>additional</a:t>
            </a:r>
            <a:r>
              <a:rPr lang="fr-BE" sz="2800" dirty="0">
                <a:latin typeface="Malgun Gothic" panose="020B0503020000020004" pitchFamily="34" charset="-127"/>
                <a:ea typeface="Malgun Gothic" panose="020B0503020000020004" pitchFamily="34" charset="-127"/>
              </a:rPr>
              <a:t> premium </a:t>
            </a:r>
            <a:r>
              <a:rPr lang="fr-BE" sz="2800" dirty="0" err="1">
                <a:latin typeface="Malgun Gothic" panose="020B0503020000020004" pitchFamily="34" charset="-127"/>
                <a:ea typeface="Malgun Gothic" panose="020B0503020000020004" pitchFamily="34" charset="-127"/>
              </a:rPr>
              <a:t>prices</a:t>
            </a:r>
            <a:r>
              <a:rPr lang="fr-BE" sz="2800" dirty="0">
                <a:latin typeface="Malgun Gothic" panose="020B0503020000020004" pitchFamily="34" charset="-127"/>
                <a:ea typeface="Malgun Gothic" panose="020B0503020000020004" pitchFamily="34" charset="-127"/>
              </a:rPr>
              <a:t> for </a:t>
            </a:r>
            <a:r>
              <a:rPr lang="fr-BE" sz="2800" dirty="0" err="1">
                <a:latin typeface="Malgun Gothic" panose="020B0503020000020004" pitchFamily="34" charset="-127"/>
                <a:ea typeface="Malgun Gothic" panose="020B0503020000020004" pitchFamily="34" charset="-127"/>
              </a:rPr>
              <a:t>organic</a:t>
            </a:r>
            <a:r>
              <a:rPr lang="fr-BE" sz="2800" dirty="0">
                <a:latin typeface="Malgun Gothic" panose="020B0503020000020004" pitchFamily="34" charset="-127"/>
                <a:ea typeface="Malgun Gothic" panose="020B0503020000020004" pitchFamily="34" charset="-127"/>
              </a:rPr>
              <a:t> </a:t>
            </a:r>
            <a:r>
              <a:rPr lang="fr-BE" sz="2800" dirty="0" err="1">
                <a:latin typeface="Malgun Gothic" panose="020B0503020000020004" pitchFamily="34" charset="-127"/>
                <a:ea typeface="Malgun Gothic" panose="020B0503020000020004" pitchFamily="34" charset="-127"/>
              </a:rPr>
              <a:t>farmers</a:t>
            </a:r>
            <a:endParaRPr lang="de-DE" sz="2800" dirty="0">
              <a:latin typeface="Malgun Gothic" panose="020B0503020000020004" pitchFamily="34" charset="-127"/>
              <a:ea typeface="Malgun Gothic" panose="020B0503020000020004" pitchFamily="34" charset="-127"/>
            </a:endParaRPr>
          </a:p>
          <a:p>
            <a:pPr marL="0" marR="0" indent="0" algn="ctr" defTabSz="2438338"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dirty="0">
              <a:ln>
                <a:noFill/>
              </a:ln>
              <a:solidFill>
                <a:srgbClr val="5E5E5E"/>
              </a:solidFill>
              <a:effectLst/>
              <a:uFillTx/>
              <a:latin typeface="+mn-lt"/>
              <a:ea typeface="+mn-ea"/>
              <a:cs typeface="+mn-cs"/>
              <a:sym typeface="Helvetica Neue"/>
            </a:endParaRPr>
          </a:p>
        </p:txBody>
      </p:sp>
      <p:sp>
        <p:nvSpPr>
          <p:cNvPr id="66" name="Freeform 13">
            <a:extLst>
              <a:ext uri="{FF2B5EF4-FFF2-40B4-BE49-F238E27FC236}">
                <a16:creationId xmlns:a16="http://schemas.microsoft.com/office/drawing/2014/main" id="{3B1E49C4-E624-0679-B3A4-38A02E0D622B}"/>
              </a:ext>
            </a:extLst>
          </p:cNvPr>
          <p:cNvSpPr/>
          <p:nvPr/>
        </p:nvSpPr>
        <p:spPr>
          <a:xfrm>
            <a:off x="2579067" y="11052068"/>
            <a:ext cx="1536075" cy="160885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accent3">
              <a:lumMod val="60000"/>
              <a:lumOff val="40000"/>
            </a:schemeClr>
          </a:solidFill>
        </p:spPr>
        <p:txBody>
          <a:bodyPr/>
          <a:lstStyle/>
          <a:p>
            <a:endParaRPr lang="fr-FR"/>
          </a:p>
        </p:txBody>
      </p:sp>
      <p:sp>
        <p:nvSpPr>
          <p:cNvPr id="62" name="Freeform 36">
            <a:extLst>
              <a:ext uri="{FF2B5EF4-FFF2-40B4-BE49-F238E27FC236}">
                <a16:creationId xmlns:a16="http://schemas.microsoft.com/office/drawing/2014/main" id="{93E5143B-3790-78BD-A1F4-782959EC8BC5}"/>
              </a:ext>
            </a:extLst>
          </p:cNvPr>
          <p:cNvSpPr/>
          <p:nvPr/>
        </p:nvSpPr>
        <p:spPr>
          <a:xfrm>
            <a:off x="2780720" y="11136925"/>
            <a:ext cx="1172065" cy="1195754"/>
          </a:xfrm>
          <a:custGeom>
            <a:avLst/>
            <a:gdLst/>
            <a:ahLst/>
            <a:cxnLst/>
            <a:rect l="l" t="t" r="r" b="b"/>
            <a:pathLst>
              <a:path w="861798" h="806859">
                <a:moveTo>
                  <a:pt x="0" y="0"/>
                </a:moveTo>
                <a:lnTo>
                  <a:pt x="861798" y="0"/>
                </a:lnTo>
                <a:lnTo>
                  <a:pt x="861798" y="806859"/>
                </a:lnTo>
                <a:lnTo>
                  <a:pt x="0" y="8068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fr-FR"/>
          </a:p>
        </p:txBody>
      </p:sp>
      <p:sp>
        <p:nvSpPr>
          <p:cNvPr id="67" name="Freeform 13">
            <a:extLst>
              <a:ext uri="{FF2B5EF4-FFF2-40B4-BE49-F238E27FC236}">
                <a16:creationId xmlns:a16="http://schemas.microsoft.com/office/drawing/2014/main" id="{E14AD790-E7D8-A52B-F405-0A40BA3756EE}"/>
              </a:ext>
            </a:extLst>
          </p:cNvPr>
          <p:cNvSpPr/>
          <p:nvPr/>
        </p:nvSpPr>
        <p:spPr>
          <a:xfrm>
            <a:off x="10914182" y="10805884"/>
            <a:ext cx="1536075" cy="160885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EC195"/>
          </a:solidFill>
        </p:spPr>
        <p:txBody>
          <a:bodyPr/>
          <a:lstStyle/>
          <a:p>
            <a:endParaRPr lang="fr-FR"/>
          </a:p>
        </p:txBody>
      </p:sp>
      <p:sp>
        <p:nvSpPr>
          <p:cNvPr id="68" name="Freeform 36">
            <a:extLst>
              <a:ext uri="{FF2B5EF4-FFF2-40B4-BE49-F238E27FC236}">
                <a16:creationId xmlns:a16="http://schemas.microsoft.com/office/drawing/2014/main" id="{612F8D78-5E79-A32B-204A-A99171271346}"/>
              </a:ext>
            </a:extLst>
          </p:cNvPr>
          <p:cNvSpPr/>
          <p:nvPr/>
        </p:nvSpPr>
        <p:spPr>
          <a:xfrm>
            <a:off x="11162728" y="10890743"/>
            <a:ext cx="1172065" cy="1195754"/>
          </a:xfrm>
          <a:custGeom>
            <a:avLst/>
            <a:gdLst/>
            <a:ahLst/>
            <a:cxnLst/>
            <a:rect l="l" t="t" r="r" b="b"/>
            <a:pathLst>
              <a:path w="861798" h="806859">
                <a:moveTo>
                  <a:pt x="0" y="0"/>
                </a:moveTo>
                <a:lnTo>
                  <a:pt x="861798" y="0"/>
                </a:lnTo>
                <a:lnTo>
                  <a:pt x="861798" y="806859"/>
                </a:lnTo>
                <a:lnTo>
                  <a:pt x="0" y="80685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fr-FR"/>
          </a:p>
        </p:txBody>
      </p:sp>
      <p:grpSp>
        <p:nvGrpSpPr>
          <p:cNvPr id="70" name="Group 38">
            <a:extLst>
              <a:ext uri="{FF2B5EF4-FFF2-40B4-BE49-F238E27FC236}">
                <a16:creationId xmlns:a16="http://schemas.microsoft.com/office/drawing/2014/main" id="{55A37EE6-F234-1B1A-9C8C-D6DFCE43170C}"/>
              </a:ext>
            </a:extLst>
          </p:cNvPr>
          <p:cNvGrpSpPr/>
          <p:nvPr/>
        </p:nvGrpSpPr>
        <p:grpSpPr>
          <a:xfrm>
            <a:off x="15596972" y="7842125"/>
            <a:ext cx="2592918" cy="559939"/>
            <a:chOff x="0" y="0"/>
            <a:chExt cx="591099" cy="192175"/>
          </a:xfrm>
        </p:grpSpPr>
        <p:sp>
          <p:nvSpPr>
            <p:cNvPr id="71" name="Freeform 39">
              <a:extLst>
                <a:ext uri="{FF2B5EF4-FFF2-40B4-BE49-F238E27FC236}">
                  <a16:creationId xmlns:a16="http://schemas.microsoft.com/office/drawing/2014/main" id="{3C392981-D7BB-04E1-1A1A-D2A50ACE8BEC}"/>
                </a:ext>
              </a:extLst>
            </p:cNvPr>
            <p:cNvSpPr/>
            <p:nvPr/>
          </p:nvSpPr>
          <p:spPr>
            <a:xfrm>
              <a:off x="0" y="0"/>
              <a:ext cx="591099" cy="192175"/>
            </a:xfrm>
            <a:custGeom>
              <a:avLst/>
              <a:gdLst/>
              <a:ahLst/>
              <a:cxnLst/>
              <a:rect l="l" t="t" r="r" b="b"/>
              <a:pathLst>
                <a:path w="591099" h="192175">
                  <a:moveTo>
                    <a:pt x="0" y="0"/>
                  </a:moveTo>
                  <a:lnTo>
                    <a:pt x="591099" y="0"/>
                  </a:lnTo>
                  <a:lnTo>
                    <a:pt x="591099" y="192175"/>
                  </a:lnTo>
                  <a:lnTo>
                    <a:pt x="0" y="192175"/>
                  </a:lnTo>
                  <a:close/>
                </a:path>
              </a:pathLst>
            </a:custGeom>
            <a:solidFill>
              <a:srgbClr val="6A9F74"/>
            </a:solidFill>
          </p:spPr>
          <p:txBody>
            <a:bodyPr/>
            <a:lstStyle/>
            <a:p>
              <a:endParaRPr lang="fr-FR"/>
            </a:p>
          </p:txBody>
        </p:sp>
        <p:sp>
          <p:nvSpPr>
            <p:cNvPr id="72" name="TextBox 40">
              <a:extLst>
                <a:ext uri="{FF2B5EF4-FFF2-40B4-BE49-F238E27FC236}">
                  <a16:creationId xmlns:a16="http://schemas.microsoft.com/office/drawing/2014/main" id="{DA00892B-4752-F151-BB9F-D9F2A16A58C1}"/>
                </a:ext>
              </a:extLst>
            </p:cNvPr>
            <p:cNvSpPr txBox="1"/>
            <p:nvPr/>
          </p:nvSpPr>
          <p:spPr>
            <a:xfrm>
              <a:off x="0" y="-47625"/>
              <a:ext cx="591099" cy="239800"/>
            </a:xfrm>
            <a:prstGeom prst="rect">
              <a:avLst/>
            </a:prstGeom>
          </p:spPr>
          <p:txBody>
            <a:bodyPr lIns="50800" tIns="50800" rIns="50800" bIns="50800" rtlCol="0" anchor="ctr"/>
            <a:lstStyle/>
            <a:p>
              <a:pPr algn="ctr">
                <a:lnSpc>
                  <a:spcPts val="2800"/>
                </a:lnSpc>
              </a:pPr>
              <a:endParaRPr/>
            </a:p>
          </p:txBody>
        </p:sp>
      </p:grpSp>
      <p:grpSp>
        <p:nvGrpSpPr>
          <p:cNvPr id="73" name="Group 41">
            <a:extLst>
              <a:ext uri="{FF2B5EF4-FFF2-40B4-BE49-F238E27FC236}">
                <a16:creationId xmlns:a16="http://schemas.microsoft.com/office/drawing/2014/main" id="{58E09A1D-3F91-EC0B-9D64-47CB49365E39}"/>
              </a:ext>
            </a:extLst>
          </p:cNvPr>
          <p:cNvGrpSpPr/>
          <p:nvPr/>
        </p:nvGrpSpPr>
        <p:grpSpPr>
          <a:xfrm rot="5400000">
            <a:off x="17911874" y="7736056"/>
            <a:ext cx="1432572" cy="867124"/>
            <a:chOff x="0" y="0"/>
            <a:chExt cx="812800" cy="500298"/>
          </a:xfrm>
        </p:grpSpPr>
        <p:sp>
          <p:nvSpPr>
            <p:cNvPr id="74" name="Freeform 42">
              <a:extLst>
                <a:ext uri="{FF2B5EF4-FFF2-40B4-BE49-F238E27FC236}">
                  <a16:creationId xmlns:a16="http://schemas.microsoft.com/office/drawing/2014/main" id="{20390D44-DE76-2388-C80C-37E2694AB250}"/>
                </a:ext>
              </a:extLst>
            </p:cNvPr>
            <p:cNvSpPr/>
            <p:nvPr/>
          </p:nvSpPr>
          <p:spPr>
            <a:xfrm>
              <a:off x="0" y="0"/>
              <a:ext cx="812800" cy="500298"/>
            </a:xfrm>
            <a:custGeom>
              <a:avLst/>
              <a:gdLst/>
              <a:ahLst/>
              <a:cxnLst/>
              <a:rect l="l" t="t" r="r" b="b"/>
              <a:pathLst>
                <a:path w="812800" h="500298">
                  <a:moveTo>
                    <a:pt x="406400" y="0"/>
                  </a:moveTo>
                  <a:lnTo>
                    <a:pt x="812800" y="500298"/>
                  </a:lnTo>
                  <a:lnTo>
                    <a:pt x="0" y="500298"/>
                  </a:lnTo>
                  <a:lnTo>
                    <a:pt x="406400" y="0"/>
                  </a:lnTo>
                  <a:close/>
                </a:path>
              </a:pathLst>
            </a:custGeom>
            <a:solidFill>
              <a:srgbClr val="6A9F74"/>
            </a:solidFill>
          </p:spPr>
          <p:txBody>
            <a:bodyPr/>
            <a:lstStyle/>
            <a:p>
              <a:endParaRPr lang="fr-FR"/>
            </a:p>
          </p:txBody>
        </p:sp>
        <p:sp>
          <p:nvSpPr>
            <p:cNvPr id="75" name="TextBox 43">
              <a:extLst>
                <a:ext uri="{FF2B5EF4-FFF2-40B4-BE49-F238E27FC236}">
                  <a16:creationId xmlns:a16="http://schemas.microsoft.com/office/drawing/2014/main" id="{19B0FAA0-AFEF-0708-E38A-0D0F51089447}"/>
                </a:ext>
              </a:extLst>
            </p:cNvPr>
            <p:cNvSpPr txBox="1"/>
            <p:nvPr/>
          </p:nvSpPr>
          <p:spPr>
            <a:xfrm>
              <a:off x="127000" y="184656"/>
              <a:ext cx="558800" cy="279906"/>
            </a:xfrm>
            <a:prstGeom prst="rect">
              <a:avLst/>
            </a:prstGeom>
          </p:spPr>
          <p:txBody>
            <a:bodyPr lIns="50800" tIns="50800" rIns="50800" bIns="50800" rtlCol="0" anchor="ctr"/>
            <a:lstStyle/>
            <a:p>
              <a:pPr algn="ctr">
                <a:lnSpc>
                  <a:spcPts val="2800"/>
                </a:lnSpc>
              </a:pPr>
              <a:endParaRPr/>
            </a:p>
          </p:txBody>
        </p:sp>
      </p:grpSp>
      <p:cxnSp>
        <p:nvCxnSpPr>
          <p:cNvPr id="77" name="Connecteur droit 76">
            <a:extLst>
              <a:ext uri="{FF2B5EF4-FFF2-40B4-BE49-F238E27FC236}">
                <a16:creationId xmlns:a16="http://schemas.microsoft.com/office/drawing/2014/main" id="{77C74641-3D66-1785-CDA3-D598E5E36486}"/>
              </a:ext>
            </a:extLst>
          </p:cNvPr>
          <p:cNvCxnSpPr>
            <a:cxnSpLocks/>
          </p:cNvCxnSpPr>
          <p:nvPr/>
        </p:nvCxnSpPr>
        <p:spPr>
          <a:xfrm>
            <a:off x="16044985" y="8110275"/>
            <a:ext cx="740400" cy="0"/>
          </a:xfrm>
          <a:prstGeom prst="line">
            <a:avLst/>
          </a:prstGeom>
          <a:noFill/>
          <a:ln w="41275"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79" name="Connecteur droit 78">
            <a:extLst>
              <a:ext uri="{FF2B5EF4-FFF2-40B4-BE49-F238E27FC236}">
                <a16:creationId xmlns:a16="http://schemas.microsoft.com/office/drawing/2014/main" id="{C943491B-1CB2-678C-0F5C-085B59B96499}"/>
              </a:ext>
            </a:extLst>
          </p:cNvPr>
          <p:cNvCxnSpPr>
            <a:cxnSpLocks/>
          </p:cNvCxnSpPr>
          <p:nvPr/>
        </p:nvCxnSpPr>
        <p:spPr>
          <a:xfrm>
            <a:off x="17111785" y="8110275"/>
            <a:ext cx="740400" cy="0"/>
          </a:xfrm>
          <a:prstGeom prst="line">
            <a:avLst/>
          </a:prstGeom>
          <a:noFill/>
          <a:ln w="412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0" name="Freeform 37">
            <a:extLst>
              <a:ext uri="{FF2B5EF4-FFF2-40B4-BE49-F238E27FC236}">
                <a16:creationId xmlns:a16="http://schemas.microsoft.com/office/drawing/2014/main" id="{219919A9-CF71-3093-7A5E-A1132DA421EE}"/>
              </a:ext>
            </a:extLst>
          </p:cNvPr>
          <p:cNvSpPr/>
          <p:nvPr/>
        </p:nvSpPr>
        <p:spPr>
          <a:xfrm>
            <a:off x="20587858" y="5694951"/>
            <a:ext cx="2263319" cy="1769549"/>
          </a:xfrm>
          <a:custGeom>
            <a:avLst/>
            <a:gdLst/>
            <a:ahLst/>
            <a:cxnLst/>
            <a:rect l="l" t="t" r="r" b="b"/>
            <a:pathLst>
              <a:path w="1768706" h="1886620">
                <a:moveTo>
                  <a:pt x="0" y="0"/>
                </a:moveTo>
                <a:lnTo>
                  <a:pt x="1768706" y="0"/>
                </a:lnTo>
                <a:lnTo>
                  <a:pt x="1768706" y="1886619"/>
                </a:lnTo>
                <a:lnTo>
                  <a:pt x="0" y="1886619"/>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fr-FR"/>
          </a:p>
        </p:txBody>
      </p:sp>
      <p:sp>
        <p:nvSpPr>
          <p:cNvPr id="82" name="Freeform 3">
            <a:extLst>
              <a:ext uri="{FF2B5EF4-FFF2-40B4-BE49-F238E27FC236}">
                <a16:creationId xmlns:a16="http://schemas.microsoft.com/office/drawing/2014/main" id="{BFF56C12-EF6A-CC90-3389-6C09FA44ED10}"/>
              </a:ext>
            </a:extLst>
          </p:cNvPr>
          <p:cNvSpPr/>
          <p:nvPr/>
        </p:nvSpPr>
        <p:spPr>
          <a:xfrm rot="10800000">
            <a:off x="-466976" y="-362870"/>
            <a:ext cx="2592919" cy="3374289"/>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17">
              <a:extLst>
                <a:ext uri="{96DAC541-7B7A-43D3-8B79-37D633B846F1}">
                  <asvg:svgBlip xmlns:asvg="http://schemas.microsoft.com/office/drawing/2016/SVG/main" r:embed="rId18"/>
                </a:ext>
              </a:extLst>
            </a:blip>
            <a:stretch>
              <a:fillRect/>
            </a:stretch>
          </a:blipFill>
        </p:spPr>
        <p:txBody>
          <a:bodyPr/>
          <a:lstStyle/>
          <a:p>
            <a:endParaRPr lang="fr-FR" sz="3200" dirty="0"/>
          </a:p>
        </p:txBody>
      </p:sp>
      <p:grpSp>
        <p:nvGrpSpPr>
          <p:cNvPr id="12" name="Group 63">
            <a:extLst>
              <a:ext uri="{FF2B5EF4-FFF2-40B4-BE49-F238E27FC236}">
                <a16:creationId xmlns:a16="http://schemas.microsoft.com/office/drawing/2014/main" id="{2E445594-A094-3085-168E-1E015983AC76}"/>
              </a:ext>
            </a:extLst>
          </p:cNvPr>
          <p:cNvGrpSpPr/>
          <p:nvPr/>
        </p:nvGrpSpPr>
        <p:grpSpPr>
          <a:xfrm>
            <a:off x="4894942" y="12459469"/>
            <a:ext cx="3358103" cy="789552"/>
            <a:chOff x="0" y="0"/>
            <a:chExt cx="5907842" cy="1106971"/>
          </a:xfrm>
        </p:grpSpPr>
        <p:sp>
          <p:nvSpPr>
            <p:cNvPr id="13" name="Freeform 64">
              <a:extLst>
                <a:ext uri="{FF2B5EF4-FFF2-40B4-BE49-F238E27FC236}">
                  <a16:creationId xmlns:a16="http://schemas.microsoft.com/office/drawing/2014/main" id="{187469DF-0508-1B38-BF77-6C96E780DDAE}"/>
                </a:ext>
              </a:extLst>
            </p:cNvPr>
            <p:cNvSpPr/>
            <p:nvPr/>
          </p:nvSpPr>
          <p:spPr>
            <a:xfrm>
              <a:off x="0" y="25400"/>
              <a:ext cx="1211536" cy="1081571"/>
            </a:xfrm>
            <a:custGeom>
              <a:avLst/>
              <a:gdLst/>
              <a:ahLst/>
              <a:cxnLst/>
              <a:rect l="l" t="t" r="r" b="b"/>
              <a:pathLst>
                <a:path w="1211536" h="1081571">
                  <a:moveTo>
                    <a:pt x="0" y="0"/>
                  </a:moveTo>
                  <a:lnTo>
                    <a:pt x="1211536" y="0"/>
                  </a:lnTo>
                  <a:lnTo>
                    <a:pt x="1211536" y="1081571"/>
                  </a:lnTo>
                  <a:lnTo>
                    <a:pt x="0" y="1081571"/>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fr-FR"/>
            </a:p>
          </p:txBody>
        </p:sp>
        <p:sp>
          <p:nvSpPr>
            <p:cNvPr id="14" name="Freeform 65">
              <a:extLst>
                <a:ext uri="{FF2B5EF4-FFF2-40B4-BE49-F238E27FC236}">
                  <a16:creationId xmlns:a16="http://schemas.microsoft.com/office/drawing/2014/main" id="{92AEB119-6B17-CFE6-24B0-86EF36ABC3A4}"/>
                </a:ext>
              </a:extLst>
            </p:cNvPr>
            <p:cNvSpPr/>
            <p:nvPr/>
          </p:nvSpPr>
          <p:spPr>
            <a:xfrm>
              <a:off x="1211536" y="25400"/>
              <a:ext cx="1211536" cy="1081571"/>
            </a:xfrm>
            <a:custGeom>
              <a:avLst/>
              <a:gdLst/>
              <a:ahLst/>
              <a:cxnLst/>
              <a:rect l="l" t="t" r="r" b="b"/>
              <a:pathLst>
                <a:path w="1211536" h="1081571">
                  <a:moveTo>
                    <a:pt x="0" y="0"/>
                  </a:moveTo>
                  <a:lnTo>
                    <a:pt x="1211536" y="0"/>
                  </a:lnTo>
                  <a:lnTo>
                    <a:pt x="1211536" y="1081571"/>
                  </a:lnTo>
                  <a:lnTo>
                    <a:pt x="0" y="1081571"/>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fr-FR"/>
            </a:p>
          </p:txBody>
        </p:sp>
        <p:sp>
          <p:nvSpPr>
            <p:cNvPr id="15" name="Freeform 66">
              <a:extLst>
                <a:ext uri="{FF2B5EF4-FFF2-40B4-BE49-F238E27FC236}">
                  <a16:creationId xmlns:a16="http://schemas.microsoft.com/office/drawing/2014/main" id="{CF734CF7-F318-1B99-CBFE-92D6EE716516}"/>
                </a:ext>
              </a:extLst>
            </p:cNvPr>
            <p:cNvSpPr/>
            <p:nvPr/>
          </p:nvSpPr>
          <p:spPr>
            <a:xfrm>
              <a:off x="2396255" y="12700"/>
              <a:ext cx="1211536" cy="1081571"/>
            </a:xfrm>
            <a:custGeom>
              <a:avLst/>
              <a:gdLst/>
              <a:ahLst/>
              <a:cxnLst/>
              <a:rect l="l" t="t" r="r" b="b"/>
              <a:pathLst>
                <a:path w="1211536" h="1081571">
                  <a:moveTo>
                    <a:pt x="0" y="0"/>
                  </a:moveTo>
                  <a:lnTo>
                    <a:pt x="1211536" y="0"/>
                  </a:lnTo>
                  <a:lnTo>
                    <a:pt x="1211536" y="1081571"/>
                  </a:lnTo>
                  <a:lnTo>
                    <a:pt x="0" y="1081571"/>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fr-FR"/>
            </a:p>
          </p:txBody>
        </p:sp>
        <p:sp>
          <p:nvSpPr>
            <p:cNvPr id="16" name="Freeform 67">
              <a:extLst>
                <a:ext uri="{FF2B5EF4-FFF2-40B4-BE49-F238E27FC236}">
                  <a16:creationId xmlns:a16="http://schemas.microsoft.com/office/drawing/2014/main" id="{0FB06B37-2AC6-1A45-898B-3116058C2A08}"/>
                </a:ext>
              </a:extLst>
            </p:cNvPr>
            <p:cNvSpPr/>
            <p:nvPr/>
          </p:nvSpPr>
          <p:spPr>
            <a:xfrm>
              <a:off x="3575862" y="12700"/>
              <a:ext cx="1211536" cy="1081571"/>
            </a:xfrm>
            <a:custGeom>
              <a:avLst/>
              <a:gdLst/>
              <a:ahLst/>
              <a:cxnLst/>
              <a:rect l="l" t="t" r="r" b="b"/>
              <a:pathLst>
                <a:path w="1211536" h="1081571">
                  <a:moveTo>
                    <a:pt x="0" y="0"/>
                  </a:moveTo>
                  <a:lnTo>
                    <a:pt x="1211536" y="0"/>
                  </a:lnTo>
                  <a:lnTo>
                    <a:pt x="1211536" y="1081571"/>
                  </a:lnTo>
                  <a:lnTo>
                    <a:pt x="0" y="1081571"/>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txBody>
            <a:bodyPr/>
            <a:lstStyle/>
            <a:p>
              <a:endParaRPr lang="fr-FR"/>
            </a:p>
          </p:txBody>
        </p:sp>
        <p:sp>
          <p:nvSpPr>
            <p:cNvPr id="17" name="Freeform 68">
              <a:extLst>
                <a:ext uri="{FF2B5EF4-FFF2-40B4-BE49-F238E27FC236}">
                  <a16:creationId xmlns:a16="http://schemas.microsoft.com/office/drawing/2014/main" id="{5349A901-E729-FCA7-F1C6-BEEEB1D88839}"/>
                </a:ext>
              </a:extLst>
            </p:cNvPr>
            <p:cNvSpPr/>
            <p:nvPr/>
          </p:nvSpPr>
          <p:spPr>
            <a:xfrm>
              <a:off x="4696306" y="0"/>
              <a:ext cx="1211536" cy="1081571"/>
            </a:xfrm>
            <a:custGeom>
              <a:avLst/>
              <a:gdLst/>
              <a:ahLst/>
              <a:cxnLst/>
              <a:rect l="l" t="t" r="r" b="b"/>
              <a:pathLst>
                <a:path w="1211536" h="1081571">
                  <a:moveTo>
                    <a:pt x="0" y="0"/>
                  </a:moveTo>
                  <a:lnTo>
                    <a:pt x="1211536" y="0"/>
                  </a:lnTo>
                  <a:lnTo>
                    <a:pt x="1211536" y="1081571"/>
                  </a:lnTo>
                  <a:lnTo>
                    <a:pt x="0" y="1081571"/>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txBody>
            <a:bodyPr/>
            <a:lstStyle/>
            <a:p>
              <a:endParaRPr lang="fr-FR"/>
            </a:p>
          </p:txBody>
        </p:sp>
      </p:grpSp>
      <p:sp>
        <p:nvSpPr>
          <p:cNvPr id="2" name="Freeform 50">
            <a:extLst>
              <a:ext uri="{FF2B5EF4-FFF2-40B4-BE49-F238E27FC236}">
                <a16:creationId xmlns:a16="http://schemas.microsoft.com/office/drawing/2014/main" id="{AC84E93F-54FA-D479-164C-00D65F0B0984}"/>
              </a:ext>
            </a:extLst>
          </p:cNvPr>
          <p:cNvSpPr/>
          <p:nvPr/>
        </p:nvSpPr>
        <p:spPr>
          <a:xfrm>
            <a:off x="1189568" y="3433946"/>
            <a:ext cx="928328" cy="980636"/>
          </a:xfrm>
          <a:custGeom>
            <a:avLst/>
            <a:gdLst/>
            <a:ahLst/>
            <a:cxnLst/>
            <a:rect l="l" t="t" r="r" b="b"/>
            <a:pathLst>
              <a:path w="2173479" h="2045787">
                <a:moveTo>
                  <a:pt x="0" y="0"/>
                </a:moveTo>
                <a:lnTo>
                  <a:pt x="2173479" y="0"/>
                </a:lnTo>
                <a:lnTo>
                  <a:pt x="2173479" y="2045787"/>
                </a:lnTo>
                <a:lnTo>
                  <a:pt x="0" y="2045787"/>
                </a:lnTo>
                <a:lnTo>
                  <a:pt x="0" y="0"/>
                </a:lnTo>
                <a:close/>
              </a:path>
            </a:pathLst>
          </a:custGeom>
          <a:blipFill>
            <a:blip r:embed="rId23">
              <a:extLst>
                <a:ext uri="{96DAC541-7B7A-43D3-8B79-37D633B846F1}">
                  <asvg:svgBlip xmlns:asvg="http://schemas.microsoft.com/office/drawing/2016/SVG/main" r:embed="rId24"/>
                </a:ext>
              </a:extLst>
            </a:blip>
            <a:stretch>
              <a:fillRect/>
            </a:stretch>
          </a:blipFill>
        </p:spPr>
        <p:txBody>
          <a:bodyPr/>
          <a:lstStyle/>
          <a:p>
            <a:endParaRPr lang="fr-FR"/>
          </a:p>
        </p:txBody>
      </p:sp>
    </p:spTree>
    <p:extLst>
      <p:ext uri="{BB962C8B-B14F-4D97-AF65-F5344CB8AC3E}">
        <p14:creationId xmlns:p14="http://schemas.microsoft.com/office/powerpoint/2010/main" val="693703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EBE76-D5AB-F6E3-F351-9BEE7AC77AE3}"/>
            </a:ext>
          </a:extLst>
        </p:cNvPr>
        <p:cNvGrpSpPr/>
        <p:nvPr/>
      </p:nvGrpSpPr>
      <p:grpSpPr>
        <a:xfrm>
          <a:off x="0" y="0"/>
          <a:ext cx="0" cy="0"/>
          <a:chOff x="0" y="0"/>
          <a:chExt cx="0" cy="0"/>
        </a:xfrm>
      </p:grpSpPr>
      <p:sp>
        <p:nvSpPr>
          <p:cNvPr id="6" name="Ellipse 5">
            <a:extLst>
              <a:ext uri="{FF2B5EF4-FFF2-40B4-BE49-F238E27FC236}">
                <a16:creationId xmlns:a16="http://schemas.microsoft.com/office/drawing/2014/main" id="{6C27BE79-5E98-508F-00BA-471DA85C4A22}"/>
              </a:ext>
            </a:extLst>
          </p:cNvPr>
          <p:cNvSpPr/>
          <p:nvPr/>
        </p:nvSpPr>
        <p:spPr>
          <a:xfrm>
            <a:off x="2743200" y="2773680"/>
            <a:ext cx="3505200" cy="3383280"/>
          </a:xfrm>
          <a:prstGeom prst="ellipse">
            <a:avLst/>
          </a:prstGeom>
          <a:solidFill>
            <a:schemeClr val="accent3">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fr-FR"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1" name="TextBox 2">
            <a:extLst>
              <a:ext uri="{FF2B5EF4-FFF2-40B4-BE49-F238E27FC236}">
                <a16:creationId xmlns:a16="http://schemas.microsoft.com/office/drawing/2014/main" id="{3681D93B-7E1A-B2AC-9DB2-55A3C581BD15}"/>
              </a:ext>
            </a:extLst>
          </p:cNvPr>
          <p:cNvSpPr txBox="1"/>
          <p:nvPr/>
        </p:nvSpPr>
        <p:spPr>
          <a:xfrm>
            <a:off x="1255692" y="965743"/>
            <a:ext cx="20910923" cy="1155957"/>
          </a:xfrm>
          <a:prstGeom prst="rect">
            <a:avLst/>
          </a:prstGeom>
        </p:spPr>
        <p:txBody>
          <a:bodyPr wrap="square" lIns="0" tIns="0" rIns="0" bIns="0" rtlCol="0" anchor="t">
            <a:spAutoFit/>
          </a:bodyPr>
          <a:lstStyle/>
          <a:p>
            <a:pPr algn="l">
              <a:lnSpc>
                <a:spcPts val="10133"/>
              </a:lnSpc>
            </a:pPr>
            <a:r>
              <a:rPr lang="en-US" sz="6600" dirty="0">
                <a:solidFill>
                  <a:schemeClr val="accent3">
                    <a:lumMod val="50000"/>
                  </a:schemeClr>
                </a:solidFill>
                <a:latin typeface="Malgun Gothic" panose="020B0503020000020004" pitchFamily="34" charset="-127"/>
                <a:ea typeface="Malgun Gothic" panose="020B0503020000020004" pitchFamily="34" charset="-127"/>
              </a:rPr>
              <a:t>Asks for a diversified &amp; dynamic organic market</a:t>
            </a:r>
          </a:p>
        </p:txBody>
      </p:sp>
      <p:sp>
        <p:nvSpPr>
          <p:cNvPr id="23" name="Freeform 3">
            <a:extLst>
              <a:ext uri="{FF2B5EF4-FFF2-40B4-BE49-F238E27FC236}">
                <a16:creationId xmlns:a16="http://schemas.microsoft.com/office/drawing/2014/main" id="{DBD5A74B-C3A8-81A8-2103-33222F776054}"/>
              </a:ext>
            </a:extLst>
          </p:cNvPr>
          <p:cNvSpPr/>
          <p:nvPr/>
        </p:nvSpPr>
        <p:spPr>
          <a:xfrm rot="5400000">
            <a:off x="691166" y="9742543"/>
            <a:ext cx="3282293" cy="4664624"/>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sz="3200" dirty="0"/>
          </a:p>
        </p:txBody>
      </p:sp>
      <p:sp>
        <p:nvSpPr>
          <p:cNvPr id="3" name="ZoneTexte 2">
            <a:extLst>
              <a:ext uri="{FF2B5EF4-FFF2-40B4-BE49-F238E27FC236}">
                <a16:creationId xmlns:a16="http://schemas.microsoft.com/office/drawing/2014/main" id="{A78DBB2C-FED7-4AA3-10FD-B8E0EA7C269D}"/>
              </a:ext>
            </a:extLst>
          </p:cNvPr>
          <p:cNvSpPr txBox="1"/>
          <p:nvPr/>
        </p:nvSpPr>
        <p:spPr>
          <a:xfrm>
            <a:off x="6896853" y="2607978"/>
            <a:ext cx="14908540" cy="5970865"/>
          </a:xfrm>
          <a:prstGeom prst="rect">
            <a:avLst/>
          </a:prstGeom>
          <a:pattFill prst="pct5">
            <a:fgClr>
              <a:srgbClr val="FFFFFF"/>
            </a:fgClr>
            <a:bgClr>
              <a:schemeClr val="bg1"/>
            </a:bgClr>
          </a:patt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ts val="4033"/>
              </a:lnSpc>
            </a:pPr>
            <a:r>
              <a:rPr lang="fr-FR" sz="3600" b="1" dirty="0">
                <a:solidFill>
                  <a:schemeClr val="accent3">
                    <a:lumMod val="50000"/>
                  </a:schemeClr>
                </a:solidFill>
                <a:latin typeface="Malgun Gothic" panose="020B0503020000020004" pitchFamily="34" charset="-127"/>
                <a:ea typeface="Malgun Gothic" panose="020B0503020000020004" pitchFamily="34" charset="-127"/>
              </a:rPr>
              <a:t>✓ </a:t>
            </a:r>
            <a:r>
              <a:rPr lang="fr-FR" sz="3600" b="1" dirty="0" err="1">
                <a:solidFill>
                  <a:schemeClr val="accent3">
                    <a:lumMod val="50000"/>
                  </a:schemeClr>
                </a:solidFill>
                <a:latin typeface="Malgun Gothic" panose="020B0503020000020004" pitchFamily="34" charset="-127"/>
                <a:ea typeface="Malgun Gothic" panose="020B0503020000020004" pitchFamily="34" charset="-127"/>
              </a:rPr>
              <a:t>Improved</a:t>
            </a:r>
            <a:r>
              <a:rPr lang="fr-FR" sz="3600" b="1" dirty="0">
                <a:solidFill>
                  <a:schemeClr val="accent3">
                    <a:lumMod val="50000"/>
                  </a:schemeClr>
                </a:solidFill>
                <a:latin typeface="Malgun Gothic" panose="020B0503020000020004" pitchFamily="34" charset="-127"/>
                <a:ea typeface="Malgun Gothic" panose="020B0503020000020004" pitchFamily="34" charset="-127"/>
              </a:rPr>
              <a:t> </a:t>
            </a:r>
            <a:r>
              <a:rPr lang="fr-FR" sz="3600" b="1" dirty="0" err="1">
                <a:solidFill>
                  <a:schemeClr val="accent3">
                    <a:lumMod val="50000"/>
                  </a:schemeClr>
                </a:solidFill>
                <a:latin typeface="Malgun Gothic" panose="020B0503020000020004" pitchFamily="34" charset="-127"/>
                <a:ea typeface="Malgun Gothic" panose="020B0503020000020004" pitchFamily="34" charset="-127"/>
              </a:rPr>
              <a:t>market</a:t>
            </a:r>
            <a:r>
              <a:rPr lang="fr-FR" sz="3600" b="1" dirty="0">
                <a:solidFill>
                  <a:schemeClr val="accent3">
                    <a:lumMod val="50000"/>
                  </a:schemeClr>
                </a:solidFill>
                <a:latin typeface="Malgun Gothic" panose="020B0503020000020004" pitchFamily="34" charset="-127"/>
                <a:ea typeface="Malgun Gothic" panose="020B0503020000020004" pitchFamily="34" charset="-127"/>
              </a:rPr>
              <a:t> information</a:t>
            </a:r>
          </a:p>
          <a:p>
            <a:pPr algn="l"/>
            <a:endParaRPr lang="fr-FR" sz="3600" dirty="0">
              <a:latin typeface="Malgun Gothic" panose="020B0503020000020004" pitchFamily="34" charset="-127"/>
              <a:ea typeface="Malgun Gothic" panose="020B0503020000020004" pitchFamily="34" charset="-127"/>
            </a:endParaRPr>
          </a:p>
          <a:p>
            <a:pPr marL="571500" lvl="5" indent="-571500" algn="l">
              <a:lnSpc>
                <a:spcPct val="150000"/>
              </a:lnSpc>
              <a:buFont typeface="Arial" panose="020B0604020202020204" pitchFamily="34" charset="0"/>
              <a:buChar char="•"/>
            </a:pPr>
            <a:r>
              <a:rPr lang="fr-FR" sz="3600" dirty="0" err="1">
                <a:latin typeface="Malgun Gothic" panose="020B0503020000020004" pitchFamily="34" charset="-127"/>
                <a:ea typeface="Malgun Gothic" panose="020B0503020000020004" pitchFamily="34" charset="-127"/>
              </a:rPr>
              <a:t>Monthly</a:t>
            </a:r>
            <a:r>
              <a:rPr lang="fr-FR" sz="3600" dirty="0">
                <a:latin typeface="Malgun Gothic" panose="020B0503020000020004" pitchFamily="34" charset="-127"/>
                <a:ea typeface="Malgun Gothic" panose="020B0503020000020004" pitchFamily="34" charset="-127"/>
              </a:rPr>
              <a:t> data on </a:t>
            </a:r>
            <a:r>
              <a:rPr lang="fr-FR" sz="3600" dirty="0" err="1">
                <a:latin typeface="Malgun Gothic" panose="020B0503020000020004" pitchFamily="34" charset="-127"/>
                <a:ea typeface="Malgun Gothic" panose="020B0503020000020004" pitchFamily="34" charset="-127"/>
              </a:rPr>
              <a:t>prices</a:t>
            </a:r>
            <a:r>
              <a:rPr lang="fr-FR" sz="3600" dirty="0">
                <a:latin typeface="Malgun Gothic" panose="020B0503020000020004" pitchFamily="34" charset="-127"/>
                <a:ea typeface="Malgun Gothic" panose="020B0503020000020004" pitchFamily="34" charset="-127"/>
              </a:rPr>
              <a:t> of </a:t>
            </a:r>
            <a:r>
              <a:rPr lang="fr-FR" sz="3600" dirty="0" err="1">
                <a:latin typeface="Malgun Gothic" panose="020B0503020000020004" pitchFamily="34" charset="-127"/>
                <a:ea typeface="Malgun Gothic" panose="020B0503020000020004" pitchFamily="34" charset="-127"/>
              </a:rPr>
              <a:t>organic</a:t>
            </a:r>
            <a:r>
              <a:rPr lang="fr-FR" sz="3600" dirty="0">
                <a:latin typeface="Malgun Gothic" panose="020B0503020000020004" pitchFamily="34" charset="-127"/>
                <a:ea typeface="Malgun Gothic" panose="020B0503020000020004" pitchFamily="34" charset="-127"/>
              </a:rPr>
              <a:t> </a:t>
            </a:r>
            <a:r>
              <a:rPr lang="fr-FR" sz="3600" dirty="0" err="1">
                <a:latin typeface="Malgun Gothic" panose="020B0503020000020004" pitchFamily="34" charset="-127"/>
                <a:ea typeface="Malgun Gothic" panose="020B0503020000020004" pitchFamily="34" charset="-127"/>
              </a:rPr>
              <a:t>commodities</a:t>
            </a:r>
            <a:r>
              <a:rPr lang="fr-FR" sz="3600" dirty="0">
                <a:latin typeface="Malgun Gothic" panose="020B0503020000020004" pitchFamily="34" charset="-127"/>
                <a:ea typeface="Malgun Gothic" panose="020B0503020000020004" pitchFamily="34" charset="-127"/>
              </a:rPr>
              <a:t> and </a:t>
            </a:r>
            <a:r>
              <a:rPr lang="fr-FR" sz="3600" dirty="0" err="1">
                <a:latin typeface="Malgun Gothic" panose="020B0503020000020004" pitchFamily="34" charset="-127"/>
                <a:ea typeface="Malgun Gothic" panose="020B0503020000020004" pitchFamily="34" charset="-127"/>
              </a:rPr>
              <a:t>availability</a:t>
            </a:r>
            <a:endParaRPr lang="fr-FR" sz="3600" dirty="0">
              <a:latin typeface="Malgun Gothic" panose="020B0503020000020004" pitchFamily="34" charset="-127"/>
              <a:ea typeface="Malgun Gothic" panose="020B0503020000020004" pitchFamily="34" charset="-127"/>
            </a:endParaRPr>
          </a:p>
          <a:p>
            <a:pPr marL="571500" lvl="1" indent="-571500" algn="l">
              <a:lnSpc>
                <a:spcPct val="150000"/>
              </a:lnSpc>
              <a:buFont typeface="Arial" panose="020B0604020202020204" pitchFamily="34" charset="0"/>
              <a:buChar char="•"/>
            </a:pPr>
            <a:r>
              <a:rPr lang="fr-FR" sz="3600" dirty="0">
                <a:latin typeface="Malgun Gothic" panose="020B0503020000020004" pitchFamily="34" charset="-127"/>
                <a:ea typeface="Malgun Gothic" panose="020B0503020000020004" pitchFamily="34" charset="-127"/>
              </a:rPr>
              <a:t>Reliable data on sa</a:t>
            </a:r>
            <a:r>
              <a:rPr lang="fr-BE" sz="3600" dirty="0">
                <a:latin typeface="Malgun Gothic" panose="020B0503020000020004" pitchFamily="34" charset="-127"/>
                <a:ea typeface="Malgun Gothic" panose="020B0503020000020004" pitchFamily="34" charset="-127"/>
              </a:rPr>
              <a:t>les of </a:t>
            </a:r>
            <a:r>
              <a:rPr lang="fr-BE" sz="3600" dirty="0" err="1">
                <a:latin typeface="Malgun Gothic" panose="020B0503020000020004" pitchFamily="34" charset="-127"/>
                <a:ea typeface="Malgun Gothic" panose="020B0503020000020004" pitchFamily="34" charset="-127"/>
              </a:rPr>
              <a:t>organic</a:t>
            </a:r>
            <a:r>
              <a:rPr lang="fr-BE" sz="3600" dirty="0">
                <a:latin typeface="Malgun Gothic" panose="020B0503020000020004" pitchFamily="34" charset="-127"/>
                <a:ea typeface="Malgun Gothic" panose="020B0503020000020004" pitchFamily="34" charset="-127"/>
              </a:rPr>
              <a:t> </a:t>
            </a:r>
            <a:r>
              <a:rPr lang="fr-BE" sz="3600" dirty="0" err="1">
                <a:latin typeface="Malgun Gothic" panose="020B0503020000020004" pitchFamily="34" charset="-127"/>
                <a:ea typeface="Malgun Gothic" panose="020B0503020000020004" pitchFamily="34" charset="-127"/>
              </a:rPr>
              <a:t>products</a:t>
            </a:r>
            <a:r>
              <a:rPr lang="fr-BE" sz="3600" dirty="0">
                <a:latin typeface="Malgun Gothic" panose="020B0503020000020004" pitchFamily="34" charset="-127"/>
                <a:ea typeface="Malgun Gothic" panose="020B0503020000020004" pitchFamily="34" charset="-127"/>
              </a:rPr>
              <a:t> per distribution </a:t>
            </a:r>
            <a:r>
              <a:rPr lang="fr-BE" sz="3600" dirty="0" err="1">
                <a:latin typeface="Malgun Gothic" panose="020B0503020000020004" pitchFamily="34" charset="-127"/>
                <a:ea typeface="Malgun Gothic" panose="020B0503020000020004" pitchFamily="34" charset="-127"/>
              </a:rPr>
              <a:t>channel</a:t>
            </a:r>
            <a:r>
              <a:rPr lang="fr-BE" sz="3600" dirty="0">
                <a:latin typeface="Malgun Gothic" panose="020B0503020000020004" pitchFamily="34" charset="-127"/>
                <a:ea typeface="Malgun Gothic" panose="020B0503020000020004" pitchFamily="34" charset="-127"/>
              </a:rPr>
              <a:t> + turnover and </a:t>
            </a:r>
            <a:r>
              <a:rPr lang="fr-BE" sz="3600" dirty="0" err="1">
                <a:latin typeface="Malgun Gothic" panose="020B0503020000020004" pitchFamily="34" charset="-127"/>
                <a:ea typeface="Malgun Gothic" panose="020B0503020000020004" pitchFamily="34" charset="-127"/>
              </a:rPr>
              <a:t>market</a:t>
            </a:r>
            <a:r>
              <a:rPr lang="fr-BE" sz="3600" dirty="0">
                <a:latin typeface="Malgun Gothic" panose="020B0503020000020004" pitchFamily="34" charset="-127"/>
                <a:ea typeface="Malgun Gothic" panose="020B0503020000020004" pitchFamily="34" charset="-127"/>
              </a:rPr>
              <a:t> </a:t>
            </a:r>
            <a:r>
              <a:rPr lang="fr-BE" sz="3600" dirty="0" err="1">
                <a:latin typeface="Malgun Gothic" panose="020B0503020000020004" pitchFamily="34" charset="-127"/>
                <a:ea typeface="Malgun Gothic" panose="020B0503020000020004" pitchFamily="34" charset="-127"/>
              </a:rPr>
              <a:t>share</a:t>
            </a:r>
            <a:r>
              <a:rPr lang="fr-BE" sz="3600" dirty="0">
                <a:latin typeface="Malgun Gothic" panose="020B0503020000020004" pitchFamily="34" charset="-127"/>
                <a:ea typeface="Malgun Gothic" panose="020B0503020000020004" pitchFamily="34" charset="-127"/>
              </a:rPr>
              <a:t> by group of </a:t>
            </a:r>
            <a:r>
              <a:rPr lang="fr-BE" sz="3600" dirty="0" err="1">
                <a:latin typeface="Malgun Gothic" panose="020B0503020000020004" pitchFamily="34" charset="-127"/>
                <a:ea typeface="Malgun Gothic" panose="020B0503020000020004" pitchFamily="34" charset="-127"/>
              </a:rPr>
              <a:t>products</a:t>
            </a:r>
            <a:r>
              <a:rPr lang="fr-BE" sz="3600" dirty="0">
                <a:latin typeface="Malgun Gothic" panose="020B0503020000020004" pitchFamily="34" charset="-127"/>
                <a:ea typeface="Malgun Gothic" panose="020B0503020000020004" pitchFamily="34" charset="-127"/>
              </a:rPr>
              <a:t> in all MS</a:t>
            </a:r>
          </a:p>
          <a:p>
            <a:pPr marL="571500" lvl="1" indent="-571500" algn="l">
              <a:lnSpc>
                <a:spcPct val="150000"/>
              </a:lnSpc>
              <a:buFont typeface="Arial" panose="020B0604020202020204" pitchFamily="34" charset="0"/>
              <a:buChar char="•"/>
            </a:pPr>
            <a:r>
              <a:rPr lang="fr-BE" sz="3600" dirty="0" err="1">
                <a:latin typeface="Malgun Gothic" panose="020B0503020000020004" pitchFamily="34" charset="-127"/>
                <a:ea typeface="Malgun Gothic" panose="020B0503020000020004" pitchFamily="34" charset="-127"/>
              </a:rPr>
              <a:t>Adequate</a:t>
            </a:r>
            <a:r>
              <a:rPr lang="fr-BE" sz="3600" dirty="0">
                <a:latin typeface="Malgun Gothic" panose="020B0503020000020004" pitchFamily="34" charset="-127"/>
                <a:ea typeface="Malgun Gothic" panose="020B0503020000020004" pitchFamily="34" charset="-127"/>
              </a:rPr>
              <a:t> </a:t>
            </a:r>
            <a:r>
              <a:rPr lang="fr-BE" sz="3600" dirty="0" err="1">
                <a:latin typeface="Malgun Gothic" panose="020B0503020000020004" pitchFamily="34" charset="-127"/>
                <a:ea typeface="Malgun Gothic" panose="020B0503020000020004" pitchFamily="34" charset="-127"/>
              </a:rPr>
              <a:t>indicators</a:t>
            </a:r>
            <a:r>
              <a:rPr lang="fr-BE" sz="3600" dirty="0">
                <a:latin typeface="Malgun Gothic" panose="020B0503020000020004" pitchFamily="34" charset="-127"/>
                <a:ea typeface="Malgun Gothic" panose="020B0503020000020004" pitchFamily="34" charset="-127"/>
              </a:rPr>
              <a:t> to monitor </a:t>
            </a:r>
            <a:r>
              <a:rPr lang="fr-BE" sz="3600" dirty="0" err="1">
                <a:latin typeface="Malgun Gothic" panose="020B0503020000020004" pitchFamily="34" charset="-127"/>
                <a:ea typeface="Malgun Gothic" panose="020B0503020000020004" pitchFamily="34" charset="-127"/>
              </a:rPr>
              <a:t>progress</a:t>
            </a:r>
            <a:endParaRPr lang="fr-FR" sz="3600" dirty="0">
              <a:latin typeface="Malgun Gothic" panose="020B0503020000020004" pitchFamily="34" charset="-127"/>
              <a:ea typeface="Malgun Gothic" panose="020B0503020000020004" pitchFamily="34" charset="-127"/>
            </a:endParaRPr>
          </a:p>
          <a:p>
            <a:pPr marL="571500" lvl="1" indent="-571500" algn="l">
              <a:buFont typeface="Arial" panose="020B0604020202020204" pitchFamily="34" charset="0"/>
              <a:buChar char="•"/>
            </a:pPr>
            <a:endParaRPr lang="fr-BE" sz="4800" dirty="0">
              <a:latin typeface="Malgun Gothic" panose="020B0503020000020004" pitchFamily="34" charset="-127"/>
              <a:ea typeface="Malgun Gothic" panose="020B0503020000020004" pitchFamily="34" charset="-127"/>
            </a:endParaRPr>
          </a:p>
          <a:p>
            <a:pPr algn="l"/>
            <a:endParaRPr lang="fr-BE" sz="4800" dirty="0">
              <a:latin typeface="Malgun Gothic" panose="020B0503020000020004" pitchFamily="34" charset="-127"/>
              <a:ea typeface="Malgun Gothic" panose="020B0503020000020004" pitchFamily="34" charset="-127"/>
            </a:endParaRPr>
          </a:p>
        </p:txBody>
      </p:sp>
      <p:sp>
        <p:nvSpPr>
          <p:cNvPr id="8" name="TextBox 2">
            <a:extLst>
              <a:ext uri="{FF2B5EF4-FFF2-40B4-BE49-F238E27FC236}">
                <a16:creationId xmlns:a16="http://schemas.microsoft.com/office/drawing/2014/main" id="{44D66C8E-732D-A12B-F14E-5FB34D3D8946}"/>
              </a:ext>
            </a:extLst>
          </p:cNvPr>
          <p:cNvSpPr txBox="1"/>
          <p:nvPr/>
        </p:nvSpPr>
        <p:spPr>
          <a:xfrm>
            <a:off x="1115018" y="11739091"/>
            <a:ext cx="20910923" cy="1155957"/>
          </a:xfrm>
          <a:prstGeom prst="rect">
            <a:avLst/>
          </a:prstGeom>
        </p:spPr>
        <p:txBody>
          <a:bodyPr wrap="square" lIns="0" tIns="0" rIns="0" bIns="0" rtlCol="0" anchor="t">
            <a:spAutoFit/>
          </a:bodyPr>
          <a:lstStyle/>
          <a:p>
            <a:pPr>
              <a:lnSpc>
                <a:spcPts val="10133"/>
              </a:lnSpc>
            </a:pPr>
            <a:r>
              <a:rPr lang="en-US" sz="6600" dirty="0">
                <a:solidFill>
                  <a:schemeClr val="accent3">
                    <a:lumMod val="50000"/>
                  </a:schemeClr>
                </a:solidFill>
                <a:latin typeface="Malgun Gothic" panose="020B0503020000020004" pitchFamily="34" charset="-127"/>
                <a:ea typeface="Malgun Gothic" panose="020B0503020000020004" pitchFamily="34" charset="-127"/>
              </a:rPr>
              <a:t>Thank you</a:t>
            </a:r>
          </a:p>
        </p:txBody>
      </p:sp>
      <p:sp>
        <p:nvSpPr>
          <p:cNvPr id="7" name="Freeform 6">
            <a:extLst>
              <a:ext uri="{FF2B5EF4-FFF2-40B4-BE49-F238E27FC236}">
                <a16:creationId xmlns:a16="http://schemas.microsoft.com/office/drawing/2014/main" id="{59E5F948-212A-0EC5-A600-DC2B1E9B923C}"/>
              </a:ext>
            </a:extLst>
          </p:cNvPr>
          <p:cNvSpPr/>
          <p:nvPr/>
        </p:nvSpPr>
        <p:spPr>
          <a:xfrm>
            <a:off x="17373601" y="12039601"/>
            <a:ext cx="6567737" cy="1119252"/>
          </a:xfrm>
          <a:custGeom>
            <a:avLst/>
            <a:gdLst/>
            <a:ahLst/>
            <a:cxnLst/>
            <a:rect l="l" t="t" r="r" b="b"/>
            <a:pathLst>
              <a:path w="4925803" h="839439">
                <a:moveTo>
                  <a:pt x="0" y="0"/>
                </a:moveTo>
                <a:lnTo>
                  <a:pt x="4925802" y="0"/>
                </a:lnTo>
                <a:lnTo>
                  <a:pt x="4925802" y="839439"/>
                </a:lnTo>
                <a:lnTo>
                  <a:pt x="0" y="839439"/>
                </a:lnTo>
                <a:lnTo>
                  <a:pt x="0" y="0"/>
                </a:lnTo>
                <a:close/>
              </a:path>
            </a:pathLst>
          </a:custGeom>
          <a:blipFill>
            <a:blip r:embed="rId4"/>
            <a:stretch>
              <a:fillRect/>
            </a:stretch>
          </a:blipFill>
        </p:spPr>
        <p:txBody>
          <a:bodyPr/>
          <a:lstStyle/>
          <a:p>
            <a:endParaRPr lang="fr-FR"/>
          </a:p>
        </p:txBody>
      </p:sp>
      <p:sp>
        <p:nvSpPr>
          <p:cNvPr id="12" name="Freeform 5">
            <a:extLst>
              <a:ext uri="{FF2B5EF4-FFF2-40B4-BE49-F238E27FC236}">
                <a16:creationId xmlns:a16="http://schemas.microsoft.com/office/drawing/2014/main" id="{D70D42E5-1D61-FB75-11A1-5DB9DF023D9F}"/>
              </a:ext>
            </a:extLst>
          </p:cNvPr>
          <p:cNvSpPr/>
          <p:nvPr/>
        </p:nvSpPr>
        <p:spPr>
          <a:xfrm>
            <a:off x="3416502" y="3814465"/>
            <a:ext cx="2252778" cy="1573816"/>
          </a:xfrm>
          <a:custGeom>
            <a:avLst/>
            <a:gdLst/>
            <a:ahLst/>
            <a:cxnLst/>
            <a:rect l="l" t="t" r="r" b="b"/>
            <a:pathLst>
              <a:path w="5024088" h="3209136">
                <a:moveTo>
                  <a:pt x="0" y="0"/>
                </a:moveTo>
                <a:lnTo>
                  <a:pt x="5024088" y="0"/>
                </a:lnTo>
                <a:lnTo>
                  <a:pt x="5024088" y="3209136"/>
                </a:lnTo>
                <a:lnTo>
                  <a:pt x="0" y="320913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dirty="0"/>
          </a:p>
        </p:txBody>
      </p:sp>
      <p:sp>
        <p:nvSpPr>
          <p:cNvPr id="9" name="Ellipse 8">
            <a:extLst>
              <a:ext uri="{FF2B5EF4-FFF2-40B4-BE49-F238E27FC236}">
                <a16:creationId xmlns:a16="http://schemas.microsoft.com/office/drawing/2014/main" id="{F6CF88CC-5F2C-E67D-FA2E-1D6CC412568E}"/>
              </a:ext>
            </a:extLst>
          </p:cNvPr>
          <p:cNvSpPr/>
          <p:nvPr/>
        </p:nvSpPr>
        <p:spPr>
          <a:xfrm>
            <a:off x="2670048" y="7408103"/>
            <a:ext cx="3505200" cy="3383280"/>
          </a:xfrm>
          <a:prstGeom prst="ellipse">
            <a:avLst/>
          </a:prstGeom>
          <a:solidFill>
            <a:schemeClr val="accent3">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fr-FR"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1" name="Freeform 6">
            <a:extLst>
              <a:ext uri="{FF2B5EF4-FFF2-40B4-BE49-F238E27FC236}">
                <a16:creationId xmlns:a16="http://schemas.microsoft.com/office/drawing/2014/main" id="{5D1B99D8-830E-7FA8-6BC3-0F56CCFA1E27}"/>
              </a:ext>
            </a:extLst>
          </p:cNvPr>
          <p:cNvSpPr/>
          <p:nvPr/>
        </p:nvSpPr>
        <p:spPr>
          <a:xfrm>
            <a:off x="3509789" y="8110508"/>
            <a:ext cx="1872978" cy="1826402"/>
          </a:xfrm>
          <a:custGeom>
            <a:avLst/>
            <a:gdLst/>
            <a:ahLst/>
            <a:cxnLst/>
            <a:rect l="l" t="t" r="r" b="b"/>
            <a:pathLst>
              <a:path w="3908683" h="2657904">
                <a:moveTo>
                  <a:pt x="0" y="0"/>
                </a:moveTo>
                <a:lnTo>
                  <a:pt x="3908683" y="0"/>
                </a:lnTo>
                <a:lnTo>
                  <a:pt x="3908683" y="2657904"/>
                </a:lnTo>
                <a:lnTo>
                  <a:pt x="0" y="265790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FR" dirty="0"/>
          </a:p>
        </p:txBody>
      </p:sp>
      <p:sp>
        <p:nvSpPr>
          <p:cNvPr id="10" name="Freeform 2">
            <a:extLst>
              <a:ext uri="{FF2B5EF4-FFF2-40B4-BE49-F238E27FC236}">
                <a16:creationId xmlns:a16="http://schemas.microsoft.com/office/drawing/2014/main" id="{F2AFBB70-A8AA-0BE4-CD2B-FAF37D524E55}"/>
              </a:ext>
            </a:extLst>
          </p:cNvPr>
          <p:cNvSpPr/>
          <p:nvPr/>
        </p:nvSpPr>
        <p:spPr>
          <a:xfrm>
            <a:off x="20280938" y="1"/>
            <a:ext cx="4103063" cy="642574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
        <p:nvSpPr>
          <p:cNvPr id="13" name="ZoneTexte 12">
            <a:extLst>
              <a:ext uri="{FF2B5EF4-FFF2-40B4-BE49-F238E27FC236}">
                <a16:creationId xmlns:a16="http://schemas.microsoft.com/office/drawing/2014/main" id="{3A8057E8-9724-518C-A05B-864E0F110CBA}"/>
              </a:ext>
            </a:extLst>
          </p:cNvPr>
          <p:cNvSpPr txBox="1"/>
          <p:nvPr/>
        </p:nvSpPr>
        <p:spPr>
          <a:xfrm>
            <a:off x="7051598" y="8406434"/>
            <a:ext cx="14908540" cy="2133918"/>
          </a:xfrm>
          <a:prstGeom prst="rect">
            <a:avLst/>
          </a:prstGeom>
          <a:pattFill prst="pct5">
            <a:fgClr>
              <a:srgbClr val="FFFFFF"/>
            </a:fgClr>
            <a:bgClr>
              <a:schemeClr val="bg1"/>
            </a:bgClr>
          </a:patt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ts val="4033"/>
              </a:lnSpc>
            </a:pPr>
            <a:r>
              <a:rPr lang="fr-FR" sz="3600" b="1" dirty="0">
                <a:solidFill>
                  <a:schemeClr val="accent3">
                    <a:lumMod val="50000"/>
                  </a:schemeClr>
                </a:solidFill>
                <a:latin typeface="Malgun Gothic" panose="020B0503020000020004" pitchFamily="34" charset="-127"/>
                <a:ea typeface="Malgun Gothic" panose="020B0503020000020004" pitchFamily="34" charset="-127"/>
              </a:rPr>
              <a:t>✓ An SME-</a:t>
            </a:r>
            <a:r>
              <a:rPr lang="fr-FR" sz="3600" b="1" dirty="0" err="1">
                <a:solidFill>
                  <a:schemeClr val="accent3">
                    <a:lumMod val="50000"/>
                  </a:schemeClr>
                </a:solidFill>
                <a:latin typeface="Malgun Gothic" panose="020B0503020000020004" pitchFamily="34" charset="-127"/>
                <a:ea typeface="Malgun Gothic" panose="020B0503020000020004" pitchFamily="34" charset="-127"/>
              </a:rPr>
              <a:t>friendly</a:t>
            </a:r>
            <a:r>
              <a:rPr lang="fr-FR" sz="3600" b="1" dirty="0">
                <a:solidFill>
                  <a:schemeClr val="accent3">
                    <a:lumMod val="50000"/>
                  </a:schemeClr>
                </a:solidFill>
                <a:latin typeface="Malgun Gothic" panose="020B0503020000020004" pitchFamily="34" charset="-127"/>
                <a:ea typeface="Malgun Gothic" panose="020B0503020000020004" pitchFamily="34" charset="-127"/>
              </a:rPr>
              <a:t> </a:t>
            </a:r>
            <a:r>
              <a:rPr lang="fr-FR" sz="3600" b="1" dirty="0" err="1">
                <a:solidFill>
                  <a:schemeClr val="accent3">
                    <a:lumMod val="50000"/>
                  </a:schemeClr>
                </a:solidFill>
                <a:latin typeface="Malgun Gothic" panose="020B0503020000020004" pitchFamily="34" charset="-127"/>
                <a:ea typeface="Malgun Gothic" panose="020B0503020000020004" pitchFamily="34" charset="-127"/>
              </a:rPr>
              <a:t>regulatory</a:t>
            </a:r>
            <a:r>
              <a:rPr lang="fr-FR" sz="3600" b="1" dirty="0">
                <a:solidFill>
                  <a:schemeClr val="accent3">
                    <a:lumMod val="50000"/>
                  </a:schemeClr>
                </a:solidFill>
                <a:latin typeface="Malgun Gothic" panose="020B0503020000020004" pitchFamily="34" charset="-127"/>
                <a:ea typeface="Malgun Gothic" panose="020B0503020000020004" pitchFamily="34" charset="-127"/>
              </a:rPr>
              <a:t> </a:t>
            </a:r>
            <a:r>
              <a:rPr lang="fr-FR" sz="3600" b="1" dirty="0" err="1">
                <a:solidFill>
                  <a:schemeClr val="accent3">
                    <a:lumMod val="50000"/>
                  </a:schemeClr>
                </a:solidFill>
                <a:latin typeface="Malgun Gothic" panose="020B0503020000020004" pitchFamily="34" charset="-127"/>
                <a:ea typeface="Malgun Gothic" panose="020B0503020000020004" pitchFamily="34" charset="-127"/>
              </a:rPr>
              <a:t>environment</a:t>
            </a:r>
            <a:endParaRPr lang="fr-FR" sz="3600" b="1" dirty="0">
              <a:solidFill>
                <a:schemeClr val="accent3">
                  <a:lumMod val="50000"/>
                </a:schemeClr>
              </a:solidFill>
              <a:latin typeface="Malgun Gothic" panose="020B0503020000020004" pitchFamily="34" charset="-127"/>
              <a:ea typeface="Malgun Gothic" panose="020B0503020000020004" pitchFamily="34" charset="-127"/>
            </a:endParaRPr>
          </a:p>
          <a:p>
            <a:pPr algn="l">
              <a:lnSpc>
                <a:spcPts val="4033"/>
              </a:lnSpc>
            </a:pPr>
            <a:endParaRPr lang="fr-FR" sz="3600" b="1" dirty="0">
              <a:solidFill>
                <a:schemeClr val="accent3">
                  <a:lumMod val="50000"/>
                </a:schemeClr>
              </a:solidFill>
              <a:latin typeface="Malgun Gothic" panose="020B0503020000020004" pitchFamily="34" charset="-127"/>
              <a:ea typeface="Malgun Gothic" panose="020B0503020000020004" pitchFamily="34" charset="-127"/>
            </a:endParaRPr>
          </a:p>
          <a:p>
            <a:pPr algn="l">
              <a:lnSpc>
                <a:spcPts val="4033"/>
              </a:lnSpc>
            </a:pPr>
            <a:r>
              <a:rPr lang="fr-FR" sz="3600" dirty="0">
                <a:solidFill>
                  <a:schemeClr val="bg2">
                    <a:lumMod val="50000"/>
                  </a:schemeClr>
                </a:solidFill>
                <a:latin typeface="Malgun Gothic" panose="020B0503020000020004" pitchFamily="34" charset="-127"/>
                <a:ea typeface="Malgun Gothic" panose="020B0503020000020004" pitchFamily="34" charset="-127"/>
              </a:rPr>
              <a:t>More </a:t>
            </a:r>
            <a:r>
              <a:rPr lang="fr-FR" sz="3600" dirty="0" err="1">
                <a:solidFill>
                  <a:schemeClr val="bg2">
                    <a:lumMod val="50000"/>
                  </a:schemeClr>
                </a:solidFill>
                <a:latin typeface="Malgun Gothic" panose="020B0503020000020004" pitchFamily="34" charset="-127"/>
                <a:ea typeface="Malgun Gothic" panose="020B0503020000020004" pitchFamily="34" charset="-127"/>
              </a:rPr>
              <a:t>tools</a:t>
            </a:r>
            <a:r>
              <a:rPr lang="fr-FR" sz="3600" dirty="0">
                <a:solidFill>
                  <a:schemeClr val="bg2">
                    <a:lumMod val="50000"/>
                  </a:schemeClr>
                </a:solidFill>
                <a:latin typeface="Malgun Gothic" panose="020B0503020000020004" pitchFamily="34" charset="-127"/>
                <a:ea typeface="Malgun Gothic" panose="020B0503020000020004" pitchFamily="34" charset="-127"/>
              </a:rPr>
              <a:t> and </a:t>
            </a:r>
            <a:r>
              <a:rPr lang="fr-FR" sz="3600" dirty="0" err="1">
                <a:solidFill>
                  <a:schemeClr val="bg2">
                    <a:lumMod val="50000"/>
                  </a:schemeClr>
                </a:solidFill>
                <a:latin typeface="Malgun Gothic" panose="020B0503020000020004" pitchFamily="34" charset="-127"/>
                <a:ea typeface="Malgun Gothic" panose="020B0503020000020004" pitchFamily="34" charset="-127"/>
              </a:rPr>
              <a:t>less</a:t>
            </a:r>
            <a:r>
              <a:rPr lang="fr-FR" sz="3600" dirty="0">
                <a:solidFill>
                  <a:schemeClr val="bg2">
                    <a:lumMod val="50000"/>
                  </a:schemeClr>
                </a:solidFill>
                <a:latin typeface="Malgun Gothic" panose="020B0503020000020004" pitchFamily="34" charset="-127"/>
                <a:ea typeface="Malgun Gothic" panose="020B0503020000020004" pitchFamily="34" charset="-127"/>
              </a:rPr>
              <a:t> (and efficient) </a:t>
            </a:r>
            <a:r>
              <a:rPr lang="fr-FR" sz="3600" dirty="0" err="1">
                <a:solidFill>
                  <a:schemeClr val="bg2">
                    <a:lumMod val="50000"/>
                  </a:schemeClr>
                </a:solidFill>
                <a:latin typeface="Malgun Gothic" panose="020B0503020000020004" pitchFamily="34" charset="-127"/>
                <a:ea typeface="Malgun Gothic" panose="020B0503020000020004" pitchFamily="34" charset="-127"/>
              </a:rPr>
              <a:t>rules</a:t>
            </a:r>
            <a:r>
              <a:rPr lang="fr-FR" sz="3600" dirty="0">
                <a:solidFill>
                  <a:schemeClr val="bg2">
                    <a:lumMod val="50000"/>
                  </a:schemeClr>
                </a:solidFill>
                <a:latin typeface="Malgun Gothic" panose="020B0503020000020004" pitchFamily="34" charset="-127"/>
                <a:ea typeface="Malgun Gothic" panose="020B0503020000020004" pitchFamily="34" charset="-127"/>
              </a:rPr>
              <a:t> </a:t>
            </a:r>
          </a:p>
          <a:p>
            <a:pPr algn="l"/>
            <a:endParaRPr lang="fr-FR" sz="3200" dirty="0">
              <a:latin typeface="Malgun Gothic" panose="020B0503020000020004" pitchFamily="34" charset="-127"/>
              <a:ea typeface="Malgun Gothic" panose="020B0503020000020004" pitchFamily="34" charset="-127"/>
            </a:endParaRPr>
          </a:p>
        </p:txBody>
      </p:sp>
      <p:sp>
        <p:nvSpPr>
          <p:cNvPr id="4" name="Freeform 4">
            <a:extLst>
              <a:ext uri="{FF2B5EF4-FFF2-40B4-BE49-F238E27FC236}">
                <a16:creationId xmlns:a16="http://schemas.microsoft.com/office/drawing/2014/main" id="{499B80A6-1037-49B2-9F25-AFB639762C02}"/>
              </a:ext>
            </a:extLst>
          </p:cNvPr>
          <p:cNvSpPr/>
          <p:nvPr/>
        </p:nvSpPr>
        <p:spPr>
          <a:xfrm>
            <a:off x="16990137" y="8832384"/>
            <a:ext cx="9767232" cy="9767232"/>
          </a:xfrm>
          <a:custGeom>
            <a:avLst/>
            <a:gdLst/>
            <a:ahLst/>
            <a:cxnLst/>
            <a:rect l="l" t="t" r="r" b="b"/>
            <a:pathLst>
              <a:path w="7325424" h="7325424">
                <a:moveTo>
                  <a:pt x="0" y="0"/>
                </a:moveTo>
                <a:lnTo>
                  <a:pt x="7325424" y="0"/>
                </a:lnTo>
                <a:lnTo>
                  <a:pt x="7325424" y="7325424"/>
                </a:lnTo>
                <a:lnTo>
                  <a:pt x="0" y="732542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fr-FR"/>
          </a:p>
        </p:txBody>
      </p:sp>
    </p:spTree>
    <p:extLst>
      <p:ext uri="{BB962C8B-B14F-4D97-AF65-F5344CB8AC3E}">
        <p14:creationId xmlns:p14="http://schemas.microsoft.com/office/powerpoint/2010/main" val="3211851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GUID" val="e0fb4896-5ec4-4d1b-be90-238c88b1aae5"/>
  <p:tag name="MIO_EK" val="0"/>
  <p:tag name="MIO_STRING_IGNORE_CHECKSUM_FOR_NEXT_SAVE" val="False"/>
  <p:tag name="MIO_EKGUID" val="d3fca679-f3d7-434b-866e-c9968f9f24a5"/>
  <p:tag name="MIO_UPDATE" val="True"/>
  <p:tag name="MIO_VERSION" val="01.08.2023 11:37:56"/>
  <p:tag name="MIO_DBID" val="5DC56E8D-EA40-40FE-817D-D2FA79EBDBEE"/>
  <p:tag name="MIO_LASTDOWNLOADED" val="18.08.2023 10:59:16.075"/>
  <p:tag name="MIO_OBJECTNAME" val="Discounter können Umsatz erhöhen"/>
  <p:tag name="MIO_LASTEDITORNAME" val="Laura Riegert"/>
</p:tagLst>
</file>

<file path=ppt/tags/tag10.xml><?xml version="1.0" encoding="utf-8"?>
<p:tagLst xmlns:a="http://schemas.openxmlformats.org/drawingml/2006/main" xmlns:r="http://schemas.openxmlformats.org/officeDocument/2006/relationships" xmlns:p="http://schemas.openxmlformats.org/presentationml/2006/main">
  <p:tag name="MIO_GUID" val="6e71c875-cf6e-4171-bd9d-1fa820019ec8"/>
</p:tagLst>
</file>

<file path=ppt/tags/tag11.xml><?xml version="1.0" encoding="utf-8"?>
<p:tagLst xmlns:a="http://schemas.openxmlformats.org/drawingml/2006/main" xmlns:r="http://schemas.openxmlformats.org/officeDocument/2006/relationships" xmlns:p="http://schemas.openxmlformats.org/presentationml/2006/main">
  <p:tag name="MIO_GUID" val="43c0cefa-31e6-45b6-b7cf-43f55fcf3f0e"/>
  <p:tag name="MIO_EK" val="23532"/>
  <p:tag name="MIO_EKGUID" val="25f509e8-7e81-40cc-9372-5a5acc9afe01"/>
  <p:tag name="MIO_UPDATE" val="True"/>
  <p:tag name="MIO_VERSION" val="28.02.2024 09:33:29"/>
  <p:tag name="MIO_DBID" val="5dc56e8d-ea40-40fe-817d-d2fa79ebdbee"/>
  <p:tag name="MIO_LASTDOWNLOADED" val="10.06.2024 13:34:34"/>
  <p:tag name="MIO_OBJECTNAME" val="Bio hat seinen Preis"/>
  <p:tag name="MIO_LASTEDITORNAME" val="Thomas Els"/>
</p:tagLst>
</file>

<file path=ppt/tags/tag12.xml><?xml version="1.0" encoding="utf-8"?>
<p:tagLst xmlns:a="http://schemas.openxmlformats.org/drawingml/2006/main" xmlns:r="http://schemas.openxmlformats.org/officeDocument/2006/relationships" xmlns:p="http://schemas.openxmlformats.org/presentationml/2006/main">
  <p:tag name="MIO_GUID" val="03ce9a72-b259-4bce-809e-85d7f6470862"/>
  <p:tag name="MIO_EKGUID" val="db6f28c7-acc2-42d1-b115-5a686f6ffe22"/>
  <p:tag name="MIO_DBID" val="5DC56E8D-EA40-40FE-817D-D2FA79EBDBEE"/>
  <p:tag name="MIO_LASTDOWNLOADED" val="04.05.2016 14:02:12"/>
  <p:tag name="MIO_OBJECTNAME" val="10 Balken TOP 10"/>
  <p:tag name="MIO_LASTEDITORNAME" val="Anna Klaesgen"/>
  <p:tag name="MIO_UPDATE" val="False"/>
</p:tagLst>
</file>

<file path=ppt/tags/tag13.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1"/>
  <p:tag name="MIO_EKGUID" val="47a4c041-adca-4b97-aacc-eed8ddfe1c01"/>
  <p:tag name="MIO_UPDATE" val="True"/>
  <p:tag name="MIO_DBID" val="5DC56E8D-EA40-40FE-817D-D2FA79EBDBEE"/>
  <p:tag name="MIO_LASTDOWNLOADED" val="03.05.2016 13:40:27"/>
  <p:tag name="MIO_OBJECTNAME" val="Fußzeile Chartnummer"/>
  <p:tag name="MIO_LASTEDITORNAME" val="Theresa Kemper"/>
</p:tagLst>
</file>

<file path=ppt/tags/tag14.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2"/>
  <p:tag name="MIO_EKGUID" val="ee54e514-e8ef-452b-9c49-dc46f0b7c840"/>
  <p:tag name="MIO_UPDATE" val="True"/>
  <p:tag name="MIO_DBID" val="5DC56E8D-EA40-40FE-817D-D2FA79EBDBEE"/>
  <p:tag name="MIO_LASTDOWNLOADED" val="03.05.2016 13:40:30"/>
  <p:tag name="MIO_OBJECTNAME" val="Fußzeile Quelle"/>
  <p:tag name="MIO_LASTEDITORNAME" val="Theresa Kemper"/>
</p:tagLst>
</file>

<file path=ppt/tags/tag15.xml><?xml version="1.0" encoding="utf-8"?>
<p:tagLst xmlns:a="http://schemas.openxmlformats.org/drawingml/2006/main" xmlns:r="http://schemas.openxmlformats.org/officeDocument/2006/relationships" xmlns:p="http://schemas.openxmlformats.org/presentationml/2006/main">
  <p:tag name="MIO_GUID" val="0ae44f54-f342-4695-8a97-a6cc712690a0"/>
  <p:tag name="MIO_EK" val="3279"/>
  <p:tag name="MIO_EKGUID" val="b23acd5a-2586-4f67-a338-685274603d21"/>
  <p:tag name="MIO_UPDATE" val="True"/>
  <p:tag name="MIO_DBID" val="5DC56E8D-EA40-40FE-817D-D2FA79EBDBEE"/>
  <p:tag name="MIO_LASTDOWNLOADED" val="04.02.2021 09:29:24"/>
  <p:tag name="MIO_OBJECTNAME" val="Bio-Siegel Deutschland tannengrün"/>
  <p:tag name="MIO_LASTEDITORNAME" val="Theresa Kemper"/>
</p:tagLst>
</file>

<file path=ppt/tags/tag16.xml><?xml version="1.0" encoding="utf-8"?>
<p:tagLst xmlns:a="http://schemas.openxmlformats.org/drawingml/2006/main" xmlns:r="http://schemas.openxmlformats.org/officeDocument/2006/relationships" xmlns:p="http://schemas.openxmlformats.org/presentationml/2006/main">
  <p:tag name="MIO_GUID" val="8f9e84dc-e201-4d73-a0f5-2059edb98798"/>
  <p:tag name="MIO_EKGUID" val="10f7e0e7-4d9d-4bc3-bc8b-bd61439f15af"/>
  <p:tag name="MIO_UPDATE" val="True"/>
  <p:tag name="MIO_VERSION" val="17.03.2016 12:41:47"/>
  <p:tag name="MIO_DBID" val="5DC56E8D-EA40-40FE-817D-D2FA79EBDBEE"/>
  <p:tag name="MIO_LASTDOWNLOADED" val="19.02.2024 11:44:34.977"/>
  <p:tag name="MIO_OBJECTNAME" val="Geld tannengrün"/>
  <p:tag name="MIO_LASTEDITORNAME" val="Theresa Kemper"/>
</p:tagLst>
</file>

<file path=ppt/tags/tag17.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1"/>
  <p:tag name="MIO_EKGUID" val="47a4c041-adca-4b97-aacc-eed8ddfe1c01"/>
  <p:tag name="MIO_UPDATE" val="True"/>
  <p:tag name="MIO_DBID" val="5DC56E8D-EA40-40FE-817D-D2FA79EBDBEE"/>
  <p:tag name="MIO_LASTDOWNLOADED" val="12.05.2016 08:41:58"/>
  <p:tag name="MIO_OBJECTNAME" val="Fußzeile Chartnummer"/>
  <p:tag name="MIO_LASTEDITORNAME" val="Theresa Kemper"/>
</p:tagLst>
</file>

<file path=ppt/tags/tag18.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1"/>
  <p:tag name="MIO_EKGUID" val="47a4c041-adca-4b97-aacc-eed8ddfe1c01"/>
  <p:tag name="MIO_UPDATE" val="True"/>
  <p:tag name="MIO_DBID" val="5DC56E8D-EA40-40FE-817D-D2FA79EBDBEE"/>
  <p:tag name="MIO_LASTDOWNLOADED" val="12.05.2016 08:41:58"/>
  <p:tag name="MIO_OBJECTNAME" val="Fußzeile Chartnummer"/>
  <p:tag name="MIO_LASTEDITORNAME" val="Theresa Kemper"/>
</p:tagLst>
</file>

<file path=ppt/tags/tag2.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2"/>
  <p:tag name="MIO_EKGUID" val="ee54e514-e8ef-452b-9c49-dc46f0b7c840"/>
  <p:tag name="MIO_UPDATE" val="True"/>
  <p:tag name="MIO_DBID" val="5DC56E8D-EA40-40FE-817D-D2FA79EBDBEE"/>
  <p:tag name="MIO_LASTDOWNLOADED" val="12.05.2016 08:42:06"/>
  <p:tag name="MIO_OBJECTNAME" val="Fußzeile Quelle"/>
  <p:tag name="MIO_LASTEDITORNAME" val="Theresa Kemper"/>
</p:tagLst>
</file>

<file path=ppt/tags/tag3.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1"/>
  <p:tag name="MIO_EKGUID" val="47a4c041-adca-4b97-aacc-eed8ddfe1c01"/>
  <p:tag name="MIO_UPDATE" val="True"/>
  <p:tag name="MIO_DBID" val="5DC56E8D-EA40-40FE-817D-D2FA79EBDBEE"/>
  <p:tag name="MIO_LASTDOWNLOADED" val="12.05.2016 08:41:58"/>
  <p:tag name="MIO_OBJECTNAME" val="Fußzeile Chartnummer"/>
  <p:tag name="MIO_LASTEDITORNAME" val="Theresa Kemper"/>
</p:tagLst>
</file>

<file path=ppt/tags/tag4.xml><?xml version="1.0" encoding="utf-8"?>
<p:tagLst xmlns:a="http://schemas.openxmlformats.org/drawingml/2006/main" xmlns:r="http://schemas.openxmlformats.org/officeDocument/2006/relationships" xmlns:p="http://schemas.openxmlformats.org/presentationml/2006/main">
  <p:tag name="MIO_GUID" val="0ae44f54-f342-4695-8a97-a6cc712690a0"/>
  <p:tag name="MIO_EK" val="3279"/>
  <p:tag name="MIO_EKGUID" val="b23acd5a-2586-4f67-a338-685274603d21"/>
  <p:tag name="MIO_UPDATE" val="True"/>
  <p:tag name="MIO_DBID" val="5DC56E8D-EA40-40FE-817D-D2FA79EBDBEE"/>
  <p:tag name="MIO_LASTDOWNLOADED" val="06.02.2017 13:34:00"/>
  <p:tag name="MIO_OBJECTNAME" val="Bio-Siegel Deutschland tannengrün"/>
  <p:tag name="MIO_LASTEDITORNAME" val="Theresa Kemper"/>
</p:tagLst>
</file>

<file path=ppt/tags/tag5.xml><?xml version="1.0" encoding="utf-8"?>
<p:tagLst xmlns:a="http://schemas.openxmlformats.org/drawingml/2006/main" xmlns:r="http://schemas.openxmlformats.org/officeDocument/2006/relationships" xmlns:p="http://schemas.openxmlformats.org/presentationml/2006/main">
  <p:tag name="MIO_SHAPETYPES_TEXTELEMENT" val="MIO_FOOTNOTE"/>
  <p:tag name="MIO_GUID" val="a157cc83-2741-44ad-8ec9-61ce4e2c7685"/>
  <p:tag name="MIO_EK" val="5596"/>
  <p:tag name="MIO_EKGUID" val="7fa2708e-ac6a-40fd-acdb-66ea335dc450"/>
  <p:tag name="MIO_UPDATE" val="True"/>
  <p:tag name="MIO_DBID" val="5DC56E8D-EA40-40FE-817D-D2FA79EBDBEE"/>
  <p:tag name="MIO_LASTDOWNLOADED" val="07.02.2017 12:46:17"/>
  <p:tag name="MIO_OBJECTNAME" val="Fußnote"/>
  <p:tag name="MIO_LASTEDITORNAME" val="Theresa Kemper"/>
</p:tagLst>
</file>

<file path=ppt/tags/tag6.xml><?xml version="1.0" encoding="utf-8"?>
<p:tagLst xmlns:a="http://schemas.openxmlformats.org/drawingml/2006/main" xmlns:r="http://schemas.openxmlformats.org/officeDocument/2006/relationships" xmlns:p="http://schemas.openxmlformats.org/presentationml/2006/main">
  <p:tag name="MIO_GUID" val="3561f044-96e9-488b-9fcd-fdd8535eea61"/>
  <p:tag name="MIO_EKGUID" val="854a626d-6d78-4fa9-abb7-72c168e4cd5c"/>
  <p:tag name="MIO_UPDATE" val="True"/>
  <p:tag name="MIO_DBID" val="5DC56E8D-EA40-40FE-817D-D2FA79EBDBEE"/>
  <p:tag name="MIO_LASTDOWNLOADED" val="07.07.2020 14:29:42"/>
  <p:tag name="MIO_OBJECTNAME" val="Einkaufswagen tannengrün"/>
  <p:tag name="MIO_LASTEDITORNAME" val="Theresa Kemper"/>
</p:tagLst>
</file>

<file path=ppt/tags/tag7.xml><?xml version="1.0" encoding="utf-8"?>
<p:tagLst xmlns:a="http://schemas.openxmlformats.org/drawingml/2006/main" xmlns:r="http://schemas.openxmlformats.org/officeDocument/2006/relationships" xmlns:p="http://schemas.openxmlformats.org/presentationml/2006/main">
  <p:tag name="MIO_GUID" val="5179eea6-1d62-4452-869b-b6caf58e67d5"/>
  <p:tag name="MIO_EK" val="1979"/>
  <p:tag name="MIO_UPDATE" val="True"/>
  <p:tag name="MIO_DBID" val="5DC56E8D-EA40-40FE-817D-D2FA79EBDBEE"/>
  <p:tag name="MIO_OBJECTNAME" val="Post-it"/>
  <p:tag name="MIO_EKGUID" val="f78dc2c0-5f99-4380-b485-908d36200dcd"/>
  <p:tag name="MIO_VERSION" val="19.10.2015 10:22:00"/>
  <p:tag name="MIO_LASTDOWNLOADED" val="22.08.2024 14:02:42.092"/>
  <p:tag name="MIO_LASTEDITORNAME" val="Anna Kläsgen"/>
</p:tagLst>
</file>

<file path=ppt/tags/tag8.xml><?xml version="1.0" encoding="utf-8"?>
<p:tagLst xmlns:a="http://schemas.openxmlformats.org/drawingml/2006/main" xmlns:r="http://schemas.openxmlformats.org/officeDocument/2006/relationships" xmlns:p="http://schemas.openxmlformats.org/presentationml/2006/main">
  <p:tag name="MIO_GUID" val="24abdc70-6ba9-4086-9512-adec0fab2213"/>
  <p:tag name="MIO_EK" val="5591"/>
  <p:tag name="MIO_EKGUID" val="47a4c041-adca-4b97-aacc-eed8ddfe1c01"/>
  <p:tag name="MIO_UPDATE" val="True"/>
  <p:tag name="MIO_DBID" val="5DC56E8D-EA40-40FE-817D-D2FA79EBDBEE"/>
  <p:tag name="MIO_LASTDOWNLOADED" val="12.05.2016 08:41:58"/>
  <p:tag name="MIO_OBJECTNAME" val="Fußzeile Chartnummer"/>
  <p:tag name="MIO_LASTEDITORNAME" val="Theresa Kemper"/>
</p:tagLst>
</file>

<file path=ppt/tags/tag9.xml><?xml version="1.0" encoding="utf-8"?>
<p:tagLst xmlns:a="http://schemas.openxmlformats.org/drawingml/2006/main" xmlns:r="http://schemas.openxmlformats.org/officeDocument/2006/relationships" xmlns:p="http://schemas.openxmlformats.org/presentationml/2006/main">
  <p:tag name="MIO_GUID" val="446ef62b-3d29-4722-ad1a-6a81ec9ccebd"/>
</p:tagLst>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20573</TotalTime>
  <Words>586</Words>
  <Application>Microsoft Office PowerPoint</Application>
  <PresentationFormat>Custom</PresentationFormat>
  <Paragraphs>78</Paragraphs>
  <Slides>6</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Malgun Gothic</vt:lpstr>
      <vt:lpstr>Arial</vt:lpstr>
      <vt:lpstr>Canva Sans</vt:lpstr>
      <vt:lpstr>Canva Sans Bold</vt:lpstr>
      <vt:lpstr>Helvetica Neue</vt:lpstr>
      <vt:lpstr>Helvetica Neue Medium</vt:lpstr>
      <vt:lpstr>MalgunGothic</vt:lpstr>
      <vt:lpstr>Wingdings</vt:lpstr>
      <vt:lpstr>21_BasicWhite</vt:lpstr>
      <vt:lpstr>ABOUT  OPTA EUROPE</vt:lpstr>
      <vt:lpstr>Discounters remain the driving forces</vt:lpstr>
      <vt:lpstr>Price premiums narrow significantly</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dc:title>
  <dc:subject/>
  <dc:creator>SOBIERAJ Marta (AGRI)</dc:creator>
  <cp:keywords/>
  <dc:description/>
  <cp:lastModifiedBy>SOBIERAJ Marta (AGRI)</cp:lastModifiedBy>
  <cp:revision>603</cp:revision>
  <cp:lastPrinted>2022-05-25T09:35:38Z</cp:lastPrinted>
  <dcterms:modified xsi:type="dcterms:W3CDTF">2024-10-17T14:14:01Z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2024-10-17T14:13:44Z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bdf18dfa-9f87-4cee-b1a5-159d920620b6</vt:lpwstr>
  </property>
  <property fmtid="{D5CDD505-2E9C-101B-9397-08002B2CF9AE}" pid="8" name="MSIP_Label_6bd9ddd1-4d20-43f6-abfa-fc3c07406f94_ContentBits">
    <vt:lpwstr>0</vt:lpwstr>
  </property>
</Properties>
</file>