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311" r:id="rId5"/>
    <p:sldId id="322" r:id="rId6"/>
    <p:sldId id="314" r:id="rId7"/>
    <p:sldId id="323" r:id="rId8"/>
    <p:sldId id="321" r:id="rId9"/>
    <p:sldId id="320" r:id="rId10"/>
    <p:sldId id="289" r:id="rId11"/>
  </p:sldIdLst>
  <p:sldSz cx="9144000" cy="6858000" type="screen4x3"/>
  <p:notesSz cx="6797675" cy="987266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9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FFD624"/>
    <a:srgbClr val="0F5494"/>
    <a:srgbClr val="3166CF"/>
    <a:srgbClr val="2D5EC1"/>
    <a:srgbClr val="3E6FD2"/>
    <a:srgbClr val="BDDEFF"/>
    <a:srgbClr val="99CCFF"/>
    <a:srgbClr val="808080"/>
    <a:srgbClr val="009F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226" autoAdjust="0"/>
  </p:normalViewPr>
  <p:slideViewPr>
    <p:cSldViewPr>
      <p:cViewPr varScale="1">
        <p:scale>
          <a:sx n="105" d="100"/>
          <a:sy n="105" d="100"/>
        </p:scale>
        <p:origin x="171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172" y="-90"/>
      </p:cViewPr>
      <p:guideLst>
        <p:guide orient="horz" pos="3109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400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6900"/>
            <a:ext cx="2946400" cy="49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376900"/>
            <a:ext cx="2946400" cy="49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766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400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39775"/>
            <a:ext cx="4938713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1" y="4689240"/>
            <a:ext cx="5438775" cy="4442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6900"/>
            <a:ext cx="2946400" cy="49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6900"/>
            <a:ext cx="2946400" cy="49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9238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4550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8945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64893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276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6000" y="309600"/>
            <a:ext cx="1584325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30000" y="6669360"/>
            <a:ext cx="684213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39952" y="1700808"/>
            <a:ext cx="4536504" cy="2016224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GB" dirty="0"/>
              <a:t>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marL="0"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98375-5C84-4176-84A5-B6A3E0825F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C7773-6390-40B5-8F3A-46FD9E5B70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7013" y="6145213"/>
            <a:ext cx="2243137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980728"/>
            <a:ext cx="8229600" cy="9366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577013" y="116632"/>
            <a:ext cx="2133600" cy="47625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37126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67544" y="6297439"/>
            <a:ext cx="2133600" cy="4762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88F9B-71EE-4D5C-B44E-012EF44E92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CDD1B-50E0-44E8-82B7-F85F69F6D4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8177A-0CE3-43B6-B11B-ED2E8AEAD8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55DDF-6655-40F2-8D9E-CA15739A7E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BFC62-E3CF-4012-8A8B-ABF1C18EA0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800BF-55FD-4017-8F82-94A8DE4F57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47253-C9BC-4251-8AE3-8910CE9253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/>
              <a:t>Et dolor fragum</a:t>
            </a:r>
            <a:endParaRPr lang="en-GB" dirty="0"/>
          </a:p>
          <a:p>
            <a:pPr lvl="1"/>
            <a:r>
              <a:rPr lang="en-GB" dirty="0"/>
              <a:t>Et </a:t>
            </a:r>
            <a:r>
              <a:rPr lang="en-GB" dirty="0" err="1"/>
              <a:t>dolor</a:t>
            </a:r>
            <a:r>
              <a:rPr lang="en-GB" dirty="0"/>
              <a:t> </a:t>
            </a:r>
            <a:r>
              <a:rPr lang="en-GB" dirty="0" err="1"/>
              <a:t>fragum</a:t>
            </a:r>
            <a:endParaRPr lang="en-GB" dirty="0"/>
          </a:p>
          <a:p>
            <a:pPr lvl="2"/>
            <a:r>
              <a:rPr lang="en-GB" dirty="0"/>
              <a:t>- Et </a:t>
            </a:r>
            <a:r>
              <a:rPr lang="en-GB" dirty="0" err="1"/>
              <a:t>dolor</a:t>
            </a:r>
            <a:r>
              <a:rPr lang="en-GB" dirty="0"/>
              <a:t> </a:t>
            </a:r>
            <a:r>
              <a:rPr lang="en-GB" dirty="0" err="1"/>
              <a:t>fragum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C8D21B7-B314-438C-91E9-7FF9087DC07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hf sldNum="0" hdr="0" ftr="0" dt="0"/>
  <p:txStyles>
    <p:titleStyle>
      <a:lvl1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griculture.ec.europa.eu/farming/organic-farming/co-operation-and-expert-advice/egtop-reports_en" TargetMode="External"/><Relationship Id="rId2" Type="http://schemas.openxmlformats.org/officeDocument/2006/relationships/hyperlink" Target="https://ec.europa.eu/transparency/expert-groups-register/screen/expert-groups/consult?lang=en&amp;groupID=3794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700808"/>
            <a:ext cx="7416824" cy="2016224"/>
          </a:xfrm>
        </p:spPr>
        <p:txBody>
          <a:bodyPr/>
          <a:lstStyle/>
          <a:p>
            <a:br>
              <a:rPr lang="en-GB" dirty="0"/>
            </a:br>
            <a:r>
              <a:rPr lang="en-GB" dirty="0"/>
              <a:t>EGTOP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933056"/>
            <a:ext cx="7992888" cy="1872208"/>
          </a:xfrm>
        </p:spPr>
        <p:txBody>
          <a:bodyPr/>
          <a:lstStyle/>
          <a:p>
            <a:r>
              <a:rPr lang="en-GB" dirty="0"/>
              <a:t>Expert Group on Organic Production</a:t>
            </a:r>
          </a:p>
          <a:p>
            <a:r>
              <a:rPr lang="en-GB" dirty="0"/>
              <a:t>18 October 2024</a:t>
            </a:r>
          </a:p>
          <a:p>
            <a:r>
              <a:rPr lang="en-GB" dirty="0"/>
              <a:t>DG AGRI Unit B4</a:t>
            </a:r>
          </a:p>
        </p:txBody>
      </p:sp>
    </p:spTree>
    <p:extLst>
      <p:ext uri="{BB962C8B-B14F-4D97-AF65-F5344CB8AC3E}">
        <p14:creationId xmlns:p14="http://schemas.microsoft.com/office/powerpoint/2010/main" val="3492336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831E62-A19E-631F-67D7-7BBCD88E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980729"/>
            <a:ext cx="8229600" cy="360040"/>
          </a:xfrm>
        </p:spPr>
        <p:txBody>
          <a:bodyPr/>
          <a:lstStyle/>
          <a:p>
            <a:r>
              <a:rPr lang="fr-BE" dirty="0"/>
              <a:t>EGTOP dossiers and reports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5A686E-5C40-8277-E831-898EA5E198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353868"/>
          </a:xfrm>
        </p:spPr>
        <p:txBody>
          <a:bodyPr/>
          <a:lstStyle/>
          <a:p>
            <a:r>
              <a:rPr lang="fr-BE" dirty="0"/>
              <a:t>D</a:t>
            </a:r>
            <a:r>
              <a:rPr lang="fr-BE" sz="2400" dirty="0"/>
              <a:t>ossiers to </a:t>
            </a:r>
            <a:r>
              <a:rPr lang="fr-BE" sz="2400" dirty="0" err="1"/>
              <a:t>be</a:t>
            </a:r>
            <a:r>
              <a:rPr lang="fr-BE" sz="2400" dirty="0"/>
              <a:t> </a:t>
            </a:r>
            <a:r>
              <a:rPr lang="fr-BE" sz="2400" dirty="0" err="1"/>
              <a:t>examined</a:t>
            </a:r>
            <a:r>
              <a:rPr lang="fr-BE" sz="2400" dirty="0"/>
              <a:t> </a:t>
            </a:r>
            <a:r>
              <a:rPr lang="fr-BE" sz="2400" dirty="0" err="1"/>
              <a:t>publicly</a:t>
            </a:r>
            <a:r>
              <a:rPr lang="fr-BE" sz="2400" dirty="0"/>
              <a:t> </a:t>
            </a:r>
            <a:r>
              <a:rPr lang="fr-BE" sz="2400" dirty="0" err="1"/>
              <a:t>available</a:t>
            </a:r>
            <a:r>
              <a:rPr lang="fr-BE" sz="2400" dirty="0"/>
              <a:t> on the </a:t>
            </a:r>
            <a:r>
              <a:rPr lang="fr-BE" sz="2400" dirty="0" err="1"/>
              <a:t>Register</a:t>
            </a:r>
            <a:r>
              <a:rPr lang="fr-BE" sz="2400" dirty="0"/>
              <a:t> once meetings </a:t>
            </a:r>
            <a:r>
              <a:rPr lang="fr-BE" sz="2400" dirty="0" err="1"/>
              <a:t>scheduled</a:t>
            </a:r>
            <a:r>
              <a:rPr lang="fr-BE" sz="2400" dirty="0"/>
              <a:t> </a:t>
            </a:r>
            <a:r>
              <a:rPr lang="fr-BE" sz="2400" dirty="0">
                <a:hlinkClick r:id="rId2"/>
              </a:rPr>
              <a:t>https://ec.europa.eu/transparency/expert-groups-register/screen/expert-groups/consult?lang=en&amp;groupID=3794</a:t>
            </a:r>
            <a:r>
              <a:rPr lang="fr-BE" sz="2400" dirty="0"/>
              <a:t>)</a:t>
            </a:r>
          </a:p>
          <a:p>
            <a:pPr marL="0" indent="0">
              <a:buNone/>
            </a:pPr>
            <a:endParaRPr lang="fr-BE" sz="2400" dirty="0"/>
          </a:p>
          <a:p>
            <a:r>
              <a:rPr lang="fr-BE" dirty="0"/>
              <a:t>Final reports </a:t>
            </a:r>
            <a:r>
              <a:rPr lang="fr-BE" dirty="0" err="1"/>
              <a:t>publicly</a:t>
            </a:r>
            <a:r>
              <a:rPr lang="fr-BE" dirty="0"/>
              <a:t> </a:t>
            </a:r>
            <a:r>
              <a:rPr lang="fr-BE" dirty="0" err="1"/>
              <a:t>available</a:t>
            </a:r>
            <a:endParaRPr lang="fr-BE" dirty="0"/>
          </a:p>
          <a:p>
            <a:pPr marL="0" indent="0">
              <a:buNone/>
            </a:pPr>
            <a:r>
              <a:rPr lang="en-US" dirty="0">
                <a:hlinkClick r:id="rId3"/>
              </a:rPr>
              <a:t>EGTOP reports - European Commission (europa.eu)</a:t>
            </a:r>
            <a:endParaRPr lang="fr-BE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989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46856" y="258366"/>
            <a:ext cx="8229600" cy="504056"/>
          </a:xfrm>
        </p:spPr>
        <p:txBody>
          <a:bodyPr/>
          <a:lstStyle/>
          <a:p>
            <a:r>
              <a:rPr lang="fr-BE" sz="3200" dirty="0"/>
              <a:t>Past meetings  first </a:t>
            </a:r>
            <a:r>
              <a:rPr lang="fr-BE" sz="3200" dirty="0" err="1"/>
              <a:t>semester</a:t>
            </a:r>
            <a:r>
              <a:rPr lang="fr-BE" sz="3200" dirty="0"/>
              <a:t> 2024</a:t>
            </a:r>
            <a:endParaRPr lang="en-GB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3049387"/>
              </p:ext>
            </p:extLst>
          </p:nvPr>
        </p:nvGraphicFramePr>
        <p:xfrm>
          <a:off x="518864" y="1025008"/>
          <a:ext cx="8084463" cy="580635"/>
        </p:xfrm>
        <a:graphic>
          <a:graphicData uri="http://schemas.openxmlformats.org/drawingml/2006/table">
            <a:tbl>
              <a:tblPr firstRow="1" firstCol="1" bandRow="1"/>
              <a:tblGrid>
                <a:gridCol w="2090015">
                  <a:extLst>
                    <a:ext uri="{9D8B030D-6E8A-4147-A177-3AD203B41FA5}">
                      <a16:colId xmlns:a16="http://schemas.microsoft.com/office/drawing/2014/main" val="3732398496"/>
                    </a:ext>
                  </a:extLst>
                </a:gridCol>
                <a:gridCol w="1998149">
                  <a:extLst>
                    <a:ext uri="{9D8B030D-6E8A-4147-A177-3AD203B41FA5}">
                      <a16:colId xmlns:a16="http://schemas.microsoft.com/office/drawing/2014/main" val="3890587497"/>
                    </a:ext>
                  </a:extLst>
                </a:gridCol>
                <a:gridCol w="1261116">
                  <a:extLst>
                    <a:ext uri="{9D8B030D-6E8A-4147-A177-3AD203B41FA5}">
                      <a16:colId xmlns:a16="http://schemas.microsoft.com/office/drawing/2014/main" val="34231191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307243032"/>
                    </a:ext>
                  </a:extLst>
                </a:gridCol>
                <a:gridCol w="1223015">
                  <a:extLst>
                    <a:ext uri="{9D8B030D-6E8A-4147-A177-3AD203B41FA5}">
                      <a16:colId xmlns:a16="http://schemas.microsoft.com/office/drawing/2014/main" val="1971394819"/>
                    </a:ext>
                  </a:extLst>
                </a:gridCol>
              </a:tblGrid>
              <a:tr h="5806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Subgroup/group</a:t>
                      </a:r>
                    </a:p>
                  </a:txBody>
                  <a:tcPr marL="62230" marR="6223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Chair</a:t>
                      </a:r>
                    </a:p>
                  </a:txBody>
                  <a:tcPr marL="62230" marR="6223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Rapporteur</a:t>
                      </a:r>
                    </a:p>
                  </a:txBody>
                  <a:tcPr marL="62230" marR="6223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 meeting</a:t>
                      </a:r>
                    </a:p>
                  </a:txBody>
                  <a:tcPr marL="62230" marR="6223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Nr of experts (group/reserve list)</a:t>
                      </a:r>
                    </a:p>
                  </a:txBody>
                  <a:tcPr marL="62230" marR="6223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310538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EAEEBA7-21FB-E08E-AF54-90BFC39D06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0332532"/>
              </p:ext>
            </p:extLst>
          </p:nvPr>
        </p:nvGraphicFramePr>
        <p:xfrm>
          <a:off x="508519" y="1637973"/>
          <a:ext cx="8106273" cy="3929022"/>
        </p:xfrm>
        <a:graphic>
          <a:graphicData uri="http://schemas.openxmlformats.org/drawingml/2006/table">
            <a:tbl>
              <a:tblPr firstRow="1" firstCol="1" bandRow="1"/>
              <a:tblGrid>
                <a:gridCol w="2119265">
                  <a:extLst>
                    <a:ext uri="{9D8B030D-6E8A-4147-A177-3AD203B41FA5}">
                      <a16:colId xmlns:a16="http://schemas.microsoft.com/office/drawing/2014/main" val="1522335256"/>
                    </a:ext>
                  </a:extLst>
                </a:gridCol>
                <a:gridCol w="2030925">
                  <a:extLst>
                    <a:ext uri="{9D8B030D-6E8A-4147-A177-3AD203B41FA5}">
                      <a16:colId xmlns:a16="http://schemas.microsoft.com/office/drawing/2014/main" val="1556437746"/>
                    </a:ext>
                  </a:extLst>
                </a:gridCol>
                <a:gridCol w="1216435">
                  <a:extLst>
                    <a:ext uri="{9D8B030D-6E8A-4147-A177-3AD203B41FA5}">
                      <a16:colId xmlns:a16="http://schemas.microsoft.com/office/drawing/2014/main" val="2225007872"/>
                    </a:ext>
                  </a:extLst>
                </a:gridCol>
                <a:gridCol w="1553970">
                  <a:extLst>
                    <a:ext uri="{9D8B030D-6E8A-4147-A177-3AD203B41FA5}">
                      <a16:colId xmlns:a16="http://schemas.microsoft.com/office/drawing/2014/main" val="1680530998"/>
                    </a:ext>
                  </a:extLst>
                </a:gridCol>
                <a:gridCol w="1185678">
                  <a:extLst>
                    <a:ext uri="{9D8B030D-6E8A-4147-A177-3AD203B41FA5}">
                      <a16:colId xmlns:a16="http://schemas.microsoft.com/office/drawing/2014/main" val="496141561"/>
                    </a:ext>
                  </a:extLst>
                </a:gridCol>
              </a:tblGrid>
              <a:tr h="362115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Insects</a:t>
                      </a:r>
                    </a:p>
                  </a:txBody>
                  <a:tcPr marL="61940" marR="619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Felix </a:t>
                      </a:r>
                      <a:r>
                        <a:rPr lang="en-GB" sz="1100" b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Wäckers</a:t>
                      </a:r>
                      <a:endParaRPr lang="en-GB" sz="11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40" marR="619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Jan van der </a:t>
                      </a:r>
                      <a:r>
                        <a:rPr lang="en-GB" sz="1100" b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Blom</a:t>
                      </a:r>
                      <a:endParaRPr lang="en-GB" sz="11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40" marR="619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24/25 January 2024</a:t>
                      </a:r>
                    </a:p>
                  </a:txBody>
                  <a:tcPr marL="61940" marR="619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1940" marR="619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5859238"/>
                  </a:ext>
                </a:extLst>
              </a:tr>
              <a:tr h="2783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Factory farming 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Frank Oudshoorn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Eligio Malusa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29/30 January 2024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6726787"/>
                  </a:ext>
                </a:extLst>
              </a:tr>
              <a:tr h="2759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Fertilisers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Frank Oudshoorn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Bernhard </a:t>
                      </a:r>
                      <a:r>
                        <a:rPr lang="en-GB" sz="1100" b="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Speiser</a:t>
                      </a:r>
                      <a:endParaRPr lang="en-GB" sz="11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30/31 January 2024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8647817"/>
                  </a:ext>
                </a:extLst>
              </a:tr>
              <a:tr h="2997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Feed and pet food /food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Isabel Blanco Penedo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Isa Blanco Penedo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5/6/9 February 2024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6-7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2075928"/>
                  </a:ext>
                </a:extLst>
              </a:tr>
              <a:tr h="2759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Wine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Cristina Micheloni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Cristina Micheloni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 February2024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6426546"/>
                  </a:ext>
                </a:extLst>
              </a:tr>
              <a:tr h="2759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Factory farming 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Frank Oudshoorn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Eligio Malusa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 February 2024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8704718"/>
                  </a:ext>
                </a:extLst>
              </a:tr>
              <a:tr h="2759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Plenary (hybrid meeting) 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Cristina Micheloni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AGRI B4 minutes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6-8 March 2024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13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4358808"/>
                  </a:ext>
                </a:extLst>
              </a:tr>
              <a:tr h="2509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Cleaning and disinfectants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Sari Autio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Ursula Kretzschmar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April 2024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4811895"/>
                  </a:ext>
                </a:extLst>
              </a:tr>
              <a:tr h="214159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Insects</a:t>
                      </a:r>
                    </a:p>
                  </a:txBody>
                  <a:tcPr marL="61940" marR="619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Felix </a:t>
                      </a:r>
                      <a:r>
                        <a:rPr lang="en-GB" sz="1100" b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Wäckers</a:t>
                      </a:r>
                      <a:endParaRPr lang="en-GB" sz="11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40" marR="619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Jan van der </a:t>
                      </a:r>
                      <a:r>
                        <a:rPr lang="en-GB" sz="1100" b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Blom</a:t>
                      </a:r>
                      <a:endParaRPr lang="en-GB" sz="11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40" marR="619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 April 2024</a:t>
                      </a:r>
                    </a:p>
                  </a:txBody>
                  <a:tcPr marL="61940" marR="619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1940" marR="619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6913210"/>
                  </a:ext>
                </a:extLst>
              </a:tr>
              <a:tr h="3506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Factory farming 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Frank Oudshoorn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Eligio Malusa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 April 2024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2607911"/>
                  </a:ext>
                </a:extLst>
              </a:tr>
              <a:tr h="4550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Cleaning and disinfectants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Sari Autio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Ursula Kretzschmar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 May2024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900998"/>
                  </a:ext>
                </a:extLst>
              </a:tr>
              <a:tr h="2259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Factory farming 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Frank Oudshoorn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Eligio Malusa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 May 2024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4992927"/>
                  </a:ext>
                </a:extLst>
              </a:tr>
              <a:tr h="28285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Plenary (online meeting) 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Cristina Micheloni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AGRI B4 minutes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June 2024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13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6836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0087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07504" y="258366"/>
            <a:ext cx="8856984" cy="504056"/>
          </a:xfrm>
        </p:spPr>
        <p:txBody>
          <a:bodyPr/>
          <a:lstStyle/>
          <a:p>
            <a:r>
              <a:rPr lang="fr-BE" sz="3200" dirty="0"/>
              <a:t>Past meetings second semester2024</a:t>
            </a:r>
            <a:endParaRPr lang="en-GB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8067381"/>
              </p:ext>
            </p:extLst>
          </p:nvPr>
        </p:nvGraphicFramePr>
        <p:xfrm>
          <a:off x="518864" y="1153507"/>
          <a:ext cx="8517633" cy="535623"/>
        </p:xfrm>
        <a:graphic>
          <a:graphicData uri="http://schemas.openxmlformats.org/drawingml/2006/table">
            <a:tbl>
              <a:tblPr firstRow="1" firstCol="1" bandRow="1"/>
              <a:tblGrid>
                <a:gridCol w="2180928">
                  <a:extLst>
                    <a:ext uri="{9D8B030D-6E8A-4147-A177-3AD203B41FA5}">
                      <a16:colId xmlns:a16="http://schemas.microsoft.com/office/drawing/2014/main" val="3732398496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3890587497"/>
                    </a:ext>
                  </a:extLst>
                </a:gridCol>
                <a:gridCol w="2003407">
                  <a:extLst>
                    <a:ext uri="{9D8B030D-6E8A-4147-A177-3AD203B41FA5}">
                      <a16:colId xmlns:a16="http://schemas.microsoft.com/office/drawing/2014/main" val="342311910"/>
                    </a:ext>
                  </a:extLst>
                </a:gridCol>
                <a:gridCol w="1744923">
                  <a:extLst>
                    <a:ext uri="{9D8B030D-6E8A-4147-A177-3AD203B41FA5}">
                      <a16:colId xmlns:a16="http://schemas.microsoft.com/office/drawing/2014/main" val="2307243032"/>
                    </a:ext>
                  </a:extLst>
                </a:gridCol>
                <a:gridCol w="932191">
                  <a:extLst>
                    <a:ext uri="{9D8B030D-6E8A-4147-A177-3AD203B41FA5}">
                      <a16:colId xmlns:a16="http://schemas.microsoft.com/office/drawing/2014/main" val="1971394819"/>
                    </a:ext>
                  </a:extLst>
                </a:gridCol>
              </a:tblGrid>
              <a:tr h="4088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Subgroup/group</a:t>
                      </a:r>
                    </a:p>
                  </a:txBody>
                  <a:tcPr marL="62230" marR="6223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Chair</a:t>
                      </a:r>
                    </a:p>
                  </a:txBody>
                  <a:tcPr marL="62230" marR="6223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Rapporteur</a:t>
                      </a:r>
                    </a:p>
                  </a:txBody>
                  <a:tcPr marL="62230" marR="6223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 meeting</a:t>
                      </a:r>
                    </a:p>
                  </a:txBody>
                  <a:tcPr marL="62230" marR="6223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Nr of experts (group/reserve list)</a:t>
                      </a:r>
                    </a:p>
                  </a:txBody>
                  <a:tcPr marL="62230" marR="6223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310538"/>
                  </a:ext>
                </a:extLst>
              </a:tr>
            </a:tbl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AD62598-B93C-F349-B51D-E688A3212A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6590954"/>
              </p:ext>
            </p:extLst>
          </p:nvPr>
        </p:nvGraphicFramePr>
        <p:xfrm>
          <a:off x="518864" y="1894781"/>
          <a:ext cx="8444496" cy="2177625"/>
        </p:xfrm>
        <a:graphic>
          <a:graphicData uri="http://schemas.openxmlformats.org/drawingml/2006/table">
            <a:tbl>
              <a:tblPr firstRow="1" firstCol="1" bandRow="1"/>
              <a:tblGrid>
                <a:gridCol w="2116667">
                  <a:extLst>
                    <a:ext uri="{9D8B030D-6E8A-4147-A177-3AD203B41FA5}">
                      <a16:colId xmlns:a16="http://schemas.microsoft.com/office/drawing/2014/main" val="189873720"/>
                    </a:ext>
                  </a:extLst>
                </a:gridCol>
                <a:gridCol w="1720445">
                  <a:extLst>
                    <a:ext uri="{9D8B030D-6E8A-4147-A177-3AD203B41FA5}">
                      <a16:colId xmlns:a16="http://schemas.microsoft.com/office/drawing/2014/main" val="429006408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301521329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1054857001"/>
                    </a:ext>
                  </a:extLst>
                </a:gridCol>
                <a:gridCol w="862968">
                  <a:extLst>
                    <a:ext uri="{9D8B030D-6E8A-4147-A177-3AD203B41FA5}">
                      <a16:colId xmlns:a16="http://schemas.microsoft.com/office/drawing/2014/main" val="64527150"/>
                    </a:ext>
                  </a:extLst>
                </a:gridCol>
              </a:tblGrid>
              <a:tr h="5261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Cleaning and disinfectants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Sari Autio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Anne </a:t>
                      </a:r>
                      <a:r>
                        <a:rPr lang="en-GB" sz="1100" b="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Waidelich</a:t>
                      </a:r>
                      <a:endParaRPr lang="en-GB" sz="11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+ 16 September 2024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8411647"/>
                  </a:ext>
                </a:extLst>
              </a:tr>
              <a:tr h="36920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Insects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Felix </a:t>
                      </a:r>
                      <a:r>
                        <a:rPr lang="en-GB" sz="1100" b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Wäckers</a:t>
                      </a:r>
                      <a:endParaRPr lang="en-GB" sz="11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40" marR="619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Jan van der </a:t>
                      </a:r>
                      <a:r>
                        <a:rPr lang="en-GB" sz="1100" b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Blom</a:t>
                      </a:r>
                      <a:endParaRPr lang="en-GB" sz="11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40" marR="619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 September 2024</a:t>
                      </a:r>
                    </a:p>
                  </a:txBody>
                  <a:tcPr marL="61940" marR="619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1940" marR="619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8805834"/>
                  </a:ext>
                </a:extLst>
              </a:tr>
              <a:tr h="3666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Fertilisers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Frank Oudshoorn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Bernhard </a:t>
                      </a:r>
                      <a:r>
                        <a:rPr lang="en-GB" sz="1100" b="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Speiser</a:t>
                      </a:r>
                      <a:endParaRPr lang="en-GB" sz="11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 September2024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4064977"/>
                  </a:ext>
                </a:extLst>
              </a:tr>
              <a:tr h="4360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Food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Ursula Kretzschmar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1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Maria Dolores Raigon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1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October 2024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0787791"/>
                  </a:ext>
                </a:extLst>
              </a:tr>
              <a:tr h="36150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Plenary (Hybrid meeting)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Cristina Micheloni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1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AGRI B4 minutes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16-17 October 2024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70044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6937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68313" y="332657"/>
            <a:ext cx="8229600" cy="504056"/>
          </a:xfrm>
        </p:spPr>
        <p:txBody>
          <a:bodyPr/>
          <a:lstStyle/>
          <a:p>
            <a:pPr algn="ctr"/>
            <a:r>
              <a:rPr lang="fr-BE" sz="3200" dirty="0" err="1"/>
              <a:t>Planned</a:t>
            </a:r>
            <a:r>
              <a:rPr lang="fr-BE" sz="3200" dirty="0"/>
              <a:t> meetings 2024 </a:t>
            </a:r>
            <a:endParaRPr lang="en-GB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7673109"/>
              </p:ext>
            </p:extLst>
          </p:nvPr>
        </p:nvGraphicFramePr>
        <p:xfrm>
          <a:off x="467544" y="899076"/>
          <a:ext cx="7843900" cy="931037"/>
        </p:xfrm>
        <a:graphic>
          <a:graphicData uri="http://schemas.openxmlformats.org/drawingml/2006/table">
            <a:tbl>
              <a:tblPr firstRow="1" firstCol="1" bandRow="1"/>
              <a:tblGrid>
                <a:gridCol w="2007931">
                  <a:extLst>
                    <a:ext uri="{9D8B030D-6E8A-4147-A177-3AD203B41FA5}">
                      <a16:colId xmlns:a16="http://schemas.microsoft.com/office/drawing/2014/main" val="3732398496"/>
                    </a:ext>
                  </a:extLst>
                </a:gridCol>
                <a:gridCol w="2007931">
                  <a:extLst>
                    <a:ext uri="{9D8B030D-6E8A-4147-A177-3AD203B41FA5}">
                      <a16:colId xmlns:a16="http://schemas.microsoft.com/office/drawing/2014/main" val="3890587497"/>
                    </a:ext>
                  </a:extLst>
                </a:gridCol>
                <a:gridCol w="1384738">
                  <a:extLst>
                    <a:ext uri="{9D8B030D-6E8A-4147-A177-3AD203B41FA5}">
                      <a16:colId xmlns:a16="http://schemas.microsoft.com/office/drawing/2014/main" val="342311910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307243032"/>
                    </a:ext>
                  </a:extLst>
                </a:gridCol>
                <a:gridCol w="859124">
                  <a:extLst>
                    <a:ext uri="{9D8B030D-6E8A-4147-A177-3AD203B41FA5}">
                      <a16:colId xmlns:a16="http://schemas.microsoft.com/office/drawing/2014/main" val="1971394819"/>
                    </a:ext>
                  </a:extLst>
                </a:gridCol>
              </a:tblGrid>
              <a:tr h="9310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Subgroup/group</a:t>
                      </a:r>
                    </a:p>
                  </a:txBody>
                  <a:tcPr marL="62230" marR="6223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Chair</a:t>
                      </a:r>
                    </a:p>
                  </a:txBody>
                  <a:tcPr marL="62230" marR="6223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Rapporteur</a:t>
                      </a:r>
                    </a:p>
                  </a:txBody>
                  <a:tcPr marL="62230" marR="6223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 meeting</a:t>
                      </a:r>
                    </a:p>
                  </a:txBody>
                  <a:tcPr marL="62230" marR="6223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Nr of experts (group/reserve list)</a:t>
                      </a:r>
                    </a:p>
                  </a:txBody>
                  <a:tcPr marL="62230" marR="6223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310538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EAEEBA7-21FB-E08E-AF54-90BFC39D06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2740017"/>
              </p:ext>
            </p:extLst>
          </p:nvPr>
        </p:nvGraphicFramePr>
        <p:xfrm>
          <a:off x="467544" y="1932862"/>
          <a:ext cx="7843900" cy="1135551"/>
        </p:xfrm>
        <a:graphic>
          <a:graphicData uri="http://schemas.openxmlformats.org/drawingml/2006/table">
            <a:tbl>
              <a:tblPr firstRow="1" firstCol="1" bandRow="1"/>
              <a:tblGrid>
                <a:gridCol w="2047136">
                  <a:extLst>
                    <a:ext uri="{9D8B030D-6E8A-4147-A177-3AD203B41FA5}">
                      <a16:colId xmlns:a16="http://schemas.microsoft.com/office/drawing/2014/main" val="1522335256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1556437746"/>
                    </a:ext>
                  </a:extLst>
                </a:gridCol>
                <a:gridCol w="1337240">
                  <a:extLst>
                    <a:ext uri="{9D8B030D-6E8A-4147-A177-3AD203B41FA5}">
                      <a16:colId xmlns:a16="http://schemas.microsoft.com/office/drawing/2014/main" val="2225007872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1680530998"/>
                    </a:ext>
                  </a:extLst>
                </a:gridCol>
                <a:gridCol w="787116">
                  <a:extLst>
                    <a:ext uri="{9D8B030D-6E8A-4147-A177-3AD203B41FA5}">
                      <a16:colId xmlns:a16="http://schemas.microsoft.com/office/drawing/2014/main" val="496141561"/>
                    </a:ext>
                  </a:extLst>
                </a:gridCol>
              </a:tblGrid>
              <a:tr h="4983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Food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Ursula Kretzschmar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1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Maria Dolores Raigon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1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 </a:t>
                      </a: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GB" sz="1100" b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ctober</a:t>
                      </a:r>
                      <a:endParaRPr lang="en-GB" sz="11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890761"/>
                  </a:ext>
                </a:extLst>
              </a:tr>
              <a:tr h="4983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Plenary (hybrid meeting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Cristina Micheloni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1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AGRI B4 minute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2-4 December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62230" marR="6223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19537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8829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5" y="0"/>
            <a:ext cx="8784976" cy="620688"/>
          </a:xfrm>
        </p:spPr>
        <p:txBody>
          <a:bodyPr/>
          <a:lstStyle/>
          <a:p>
            <a:pPr algn="ctr"/>
            <a:r>
              <a:rPr lang="fr-BE" sz="2800" dirty="0"/>
              <a:t>REQUESTS for </a:t>
            </a:r>
            <a:r>
              <a:rPr lang="fr-BE" sz="2800" dirty="0" err="1"/>
              <a:t>evaluation</a:t>
            </a:r>
            <a:r>
              <a:rPr lang="fr-BE" sz="2800" dirty="0"/>
              <a:t> by EGTOP</a:t>
            </a:r>
            <a:endParaRPr lang="en-GB" sz="1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20688"/>
            <a:ext cx="8388424" cy="6237312"/>
          </a:xfrm>
        </p:spPr>
        <p:txBody>
          <a:bodyPr/>
          <a:lstStyle/>
          <a:p>
            <a:pPr marL="0" indent="0">
              <a:buNone/>
            </a:pPr>
            <a:r>
              <a:rPr lang="es-ES" sz="1800" b="1" dirty="0" err="1"/>
              <a:t>Fertilisers</a:t>
            </a:r>
            <a:endParaRPr lang="es-ES" sz="1800" b="1" dirty="0"/>
          </a:p>
          <a:p>
            <a:r>
              <a:rPr lang="es-ES" sz="1800" dirty="0" err="1"/>
              <a:t>Vinasses</a:t>
            </a:r>
            <a:r>
              <a:rPr lang="es-ES" sz="1800" dirty="0"/>
              <a:t> (FR)</a:t>
            </a:r>
          </a:p>
          <a:p>
            <a:r>
              <a:rPr lang="es-ES" sz="1800" dirty="0"/>
              <a:t>Processing </a:t>
            </a:r>
            <a:r>
              <a:rPr lang="es-ES" sz="1800" dirty="0" err="1"/>
              <a:t>technique</a:t>
            </a:r>
            <a:r>
              <a:rPr lang="es-ES" sz="1800" dirty="0"/>
              <a:t> for </a:t>
            </a:r>
            <a:r>
              <a:rPr lang="es-ES" sz="1800" dirty="0" err="1"/>
              <a:t>feathers</a:t>
            </a:r>
            <a:r>
              <a:rPr lang="es-ES" sz="1800" dirty="0"/>
              <a:t> (SK)</a:t>
            </a:r>
          </a:p>
          <a:p>
            <a:pPr marL="0" indent="0">
              <a:buNone/>
            </a:pPr>
            <a:r>
              <a:rPr lang="es-ES" sz="1800" b="1" dirty="0" err="1"/>
              <a:t>Food</a:t>
            </a:r>
            <a:endParaRPr lang="es-ES" sz="1800" b="1" dirty="0"/>
          </a:p>
          <a:p>
            <a:r>
              <a:rPr lang="es-ES" sz="1800" dirty="0"/>
              <a:t>E 1204 </a:t>
            </a:r>
            <a:r>
              <a:rPr lang="es-ES" sz="1800" dirty="0" err="1"/>
              <a:t>Pullulan</a:t>
            </a:r>
            <a:r>
              <a:rPr lang="es-ES" sz="1800" dirty="0"/>
              <a:t> </a:t>
            </a:r>
            <a:r>
              <a:rPr lang="es-ES" sz="1800" dirty="0" err="1"/>
              <a:t>additive</a:t>
            </a:r>
            <a:r>
              <a:rPr lang="es-ES" sz="1800" dirty="0"/>
              <a:t> </a:t>
            </a:r>
            <a:r>
              <a:rPr lang="es-ES" sz="1800" dirty="0" err="1"/>
              <a:t>to</a:t>
            </a:r>
            <a:r>
              <a:rPr lang="es-ES" sz="1800" dirty="0"/>
              <a:t> </a:t>
            </a:r>
            <a:r>
              <a:rPr lang="es-ES" sz="1800" dirty="0" err="1"/>
              <a:t>replace</a:t>
            </a:r>
            <a:r>
              <a:rPr lang="es-ES" sz="1800" dirty="0"/>
              <a:t>/</a:t>
            </a:r>
            <a:r>
              <a:rPr lang="es-ES" sz="1800" dirty="0" err="1"/>
              <a:t>complement</a:t>
            </a:r>
            <a:r>
              <a:rPr lang="es-ES" sz="1800" dirty="0"/>
              <a:t> </a:t>
            </a:r>
            <a:r>
              <a:rPr lang="es-ES" sz="1800" dirty="0" err="1"/>
              <a:t>hydroxymethylcellulose</a:t>
            </a:r>
            <a:r>
              <a:rPr lang="es-ES" sz="1800" dirty="0"/>
              <a:t>(DE)</a:t>
            </a:r>
          </a:p>
          <a:p>
            <a:r>
              <a:rPr lang="it-IT" sz="1800" dirty="0" err="1"/>
              <a:t>Yeast-based</a:t>
            </a:r>
            <a:r>
              <a:rPr lang="it-IT" sz="1800" dirty="0"/>
              <a:t> </a:t>
            </a:r>
            <a:r>
              <a:rPr lang="it-IT" sz="1800" dirty="0" err="1"/>
              <a:t>nutrients</a:t>
            </a:r>
            <a:r>
              <a:rPr lang="it-IT" sz="1800" dirty="0"/>
              <a:t> (processing </a:t>
            </a:r>
            <a:r>
              <a:rPr lang="it-IT" sz="1800" dirty="0" err="1"/>
              <a:t>aid</a:t>
            </a:r>
            <a:r>
              <a:rPr lang="it-IT" sz="1800" dirty="0"/>
              <a:t>, IT)</a:t>
            </a:r>
          </a:p>
          <a:p>
            <a:r>
              <a:rPr lang="it-IT" sz="1800" dirty="0"/>
              <a:t>Plant </a:t>
            </a:r>
            <a:r>
              <a:rPr lang="it-IT" sz="1800" dirty="0" err="1"/>
              <a:t>based</a:t>
            </a:r>
            <a:r>
              <a:rPr lang="it-IT" sz="1800" dirty="0"/>
              <a:t> </a:t>
            </a:r>
            <a:r>
              <a:rPr lang="it-IT" sz="1800" dirty="0" err="1"/>
              <a:t>proteins</a:t>
            </a:r>
            <a:r>
              <a:rPr lang="it-IT" sz="1800" dirty="0"/>
              <a:t> for </a:t>
            </a:r>
            <a:r>
              <a:rPr lang="it-IT" sz="1800" dirty="0" err="1"/>
              <a:t>fruit</a:t>
            </a:r>
            <a:r>
              <a:rPr lang="it-IT" sz="1800" dirty="0"/>
              <a:t> </a:t>
            </a:r>
            <a:r>
              <a:rPr lang="it-IT" sz="1800" dirty="0" err="1"/>
              <a:t>juices</a:t>
            </a:r>
            <a:r>
              <a:rPr lang="it-IT" sz="1800" dirty="0"/>
              <a:t> (DE)</a:t>
            </a:r>
          </a:p>
          <a:p>
            <a:r>
              <a:rPr lang="it-IT" sz="1800" dirty="0" err="1"/>
              <a:t>Sodium</a:t>
            </a:r>
            <a:r>
              <a:rPr lang="it-IT" sz="1800" dirty="0"/>
              <a:t> </a:t>
            </a:r>
            <a:r>
              <a:rPr lang="it-IT" sz="1800" dirty="0" err="1"/>
              <a:t>hydroxide</a:t>
            </a:r>
            <a:r>
              <a:rPr lang="it-IT" sz="1800" dirty="0"/>
              <a:t> for </a:t>
            </a:r>
            <a:r>
              <a:rPr lang="it-IT" sz="1800" dirty="0" err="1"/>
              <a:t>debittering</a:t>
            </a:r>
            <a:r>
              <a:rPr lang="it-IT" sz="1800" dirty="0"/>
              <a:t> </a:t>
            </a:r>
            <a:r>
              <a:rPr lang="it-IT" sz="1800" dirty="0" err="1"/>
              <a:t>olives</a:t>
            </a:r>
            <a:r>
              <a:rPr lang="it-IT" sz="1800" dirty="0"/>
              <a:t> (ES)</a:t>
            </a:r>
          </a:p>
          <a:p>
            <a:r>
              <a:rPr lang="it-IT" sz="1800" dirty="0" err="1"/>
              <a:t>Magnesium</a:t>
            </a:r>
            <a:r>
              <a:rPr lang="it-IT" sz="1800" dirty="0"/>
              <a:t> </a:t>
            </a:r>
            <a:r>
              <a:rPr lang="it-IT" sz="1800" dirty="0" err="1"/>
              <a:t>Clhoride</a:t>
            </a:r>
            <a:r>
              <a:rPr lang="it-IT" sz="1800" dirty="0"/>
              <a:t> </a:t>
            </a:r>
            <a:r>
              <a:rPr lang="it-IT" sz="1800" dirty="0" err="1"/>
              <a:t>as</a:t>
            </a:r>
            <a:r>
              <a:rPr lang="it-IT" sz="1800" dirty="0"/>
              <a:t> </a:t>
            </a:r>
            <a:r>
              <a:rPr lang="it-IT" sz="1800" dirty="0" err="1"/>
              <a:t>salt</a:t>
            </a:r>
            <a:r>
              <a:rPr lang="it-IT" sz="1800" dirty="0"/>
              <a:t> </a:t>
            </a:r>
            <a:r>
              <a:rPr lang="it-IT" sz="1800" dirty="0" err="1"/>
              <a:t>substitute</a:t>
            </a:r>
            <a:r>
              <a:rPr lang="it-IT" sz="1800" dirty="0"/>
              <a:t> (NL)</a:t>
            </a:r>
          </a:p>
          <a:p>
            <a:r>
              <a:rPr lang="it-IT" sz="1800" dirty="0" err="1"/>
              <a:t>Xylitol</a:t>
            </a:r>
            <a:r>
              <a:rPr lang="it-IT" sz="1800" dirty="0"/>
              <a:t> (</a:t>
            </a:r>
            <a:r>
              <a:rPr lang="it-IT" sz="1800" dirty="0" err="1"/>
              <a:t>additional</a:t>
            </a:r>
            <a:r>
              <a:rPr lang="it-IT" sz="1800" dirty="0"/>
              <a:t> </a:t>
            </a:r>
            <a:r>
              <a:rPr lang="it-IT" sz="1800" dirty="0" err="1"/>
              <a:t>comments</a:t>
            </a:r>
            <a:r>
              <a:rPr lang="it-IT" sz="1800" dirty="0"/>
              <a:t>)</a:t>
            </a:r>
          </a:p>
          <a:p>
            <a:pPr marL="0" indent="0">
              <a:buNone/>
            </a:pPr>
            <a:r>
              <a:rPr lang="es-ES" sz="1800" b="1" dirty="0" err="1"/>
              <a:t>Animals</a:t>
            </a:r>
            <a:endParaRPr lang="es-ES" sz="1800" b="1" dirty="0"/>
          </a:p>
          <a:p>
            <a:r>
              <a:rPr lang="es-ES" sz="1800" dirty="0"/>
              <a:t>Mandate innovative </a:t>
            </a:r>
            <a:r>
              <a:rPr lang="es-ES" sz="1800" dirty="0" err="1"/>
              <a:t>building</a:t>
            </a:r>
            <a:r>
              <a:rPr lang="es-ES" sz="1800" dirty="0"/>
              <a:t> </a:t>
            </a:r>
            <a:r>
              <a:rPr lang="es-ES" sz="1800" dirty="0" err="1"/>
              <a:t>systems</a:t>
            </a:r>
            <a:r>
              <a:rPr lang="es-ES" sz="1800" dirty="0"/>
              <a:t> for </a:t>
            </a:r>
            <a:r>
              <a:rPr lang="es-ES" sz="1800" dirty="0" err="1"/>
              <a:t>pigs</a:t>
            </a:r>
            <a:r>
              <a:rPr lang="es-ES" sz="1800" dirty="0"/>
              <a:t> (DE)</a:t>
            </a:r>
          </a:p>
          <a:p>
            <a:pPr marL="0" indent="0">
              <a:buNone/>
            </a:pPr>
            <a:r>
              <a:rPr lang="es-ES" sz="1800" b="1" dirty="0" err="1"/>
              <a:t>Hydrolates</a:t>
            </a:r>
            <a:endParaRPr lang="es-ES" sz="1800" b="1" dirty="0"/>
          </a:p>
          <a:p>
            <a:r>
              <a:rPr lang="es-ES" sz="1800" dirty="0"/>
              <a:t>Mandate </a:t>
            </a:r>
            <a:r>
              <a:rPr lang="es-ES" sz="1800" dirty="0" err="1"/>
              <a:t>hydrolates</a:t>
            </a:r>
            <a:r>
              <a:rPr lang="es-ES" sz="1800" dirty="0"/>
              <a:t> (FR)</a:t>
            </a:r>
          </a:p>
          <a:p>
            <a:endParaRPr lang="es-ES" sz="2000" dirty="0"/>
          </a:p>
          <a:p>
            <a:endParaRPr lang="es-ES" dirty="0"/>
          </a:p>
          <a:p>
            <a:pPr marL="0" indent="0">
              <a:buNone/>
            </a:pPr>
            <a:endParaRPr lang="fr-BE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34962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5" y="116632"/>
            <a:ext cx="8352928" cy="432048"/>
          </a:xfrm>
        </p:spPr>
        <p:txBody>
          <a:bodyPr/>
          <a:lstStyle/>
          <a:p>
            <a:pPr algn="ctr"/>
            <a:r>
              <a:rPr lang="fr-BE" sz="2800" dirty="0"/>
              <a:t>Update on draft reports 2024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551309"/>
            <a:ext cx="8352928" cy="5613995"/>
          </a:xfrm>
        </p:spPr>
        <p:txBody>
          <a:bodyPr/>
          <a:lstStyle/>
          <a:p>
            <a:pPr marL="0" lvl="0" indent="0">
              <a:buNone/>
            </a:pPr>
            <a:endParaRPr lang="fr-BE" sz="1800" b="1" dirty="0"/>
          </a:p>
          <a:p>
            <a:pPr marL="0" lvl="0" indent="0">
              <a:buNone/>
            </a:pPr>
            <a:r>
              <a:rPr lang="fr-BE" sz="1800" b="1" dirty="0" err="1"/>
              <a:t>Insect</a:t>
            </a:r>
            <a:r>
              <a:rPr lang="fr-BE" sz="1800" b="1" dirty="0"/>
              <a:t> production</a:t>
            </a:r>
          </a:p>
          <a:p>
            <a:pPr marL="0" lvl="0" indent="0">
              <a:buNone/>
            </a:pPr>
            <a:r>
              <a:rPr lang="fr-BE" sz="1800" dirty="0"/>
              <a:t>Report to </a:t>
            </a:r>
            <a:r>
              <a:rPr lang="fr-BE" sz="1800" dirty="0" err="1"/>
              <a:t>be</a:t>
            </a:r>
            <a:r>
              <a:rPr lang="fr-BE" sz="1800" dirty="0"/>
              <a:t> </a:t>
            </a:r>
            <a:r>
              <a:rPr lang="fr-BE" sz="1800" dirty="0" err="1"/>
              <a:t>finalised</a:t>
            </a:r>
            <a:r>
              <a:rPr lang="fr-BE" sz="1800" dirty="0"/>
              <a:t> </a:t>
            </a:r>
          </a:p>
          <a:p>
            <a:pPr marL="0" lvl="0" indent="0">
              <a:buNone/>
            </a:pPr>
            <a:endParaRPr lang="fr-BE" sz="1800" dirty="0"/>
          </a:p>
          <a:p>
            <a:pPr marL="0" lvl="0" indent="0">
              <a:buNone/>
            </a:pPr>
            <a:r>
              <a:rPr lang="fr-BE" sz="1800" b="1" dirty="0" err="1"/>
              <a:t>Factory</a:t>
            </a:r>
            <a:r>
              <a:rPr lang="fr-BE" sz="1800" b="1" dirty="0"/>
              <a:t> </a:t>
            </a:r>
            <a:r>
              <a:rPr lang="fr-BE" sz="1800" b="1" dirty="0" err="1"/>
              <a:t>Farming</a:t>
            </a:r>
            <a:r>
              <a:rPr lang="fr-BE" sz="1800" dirty="0"/>
              <a:t>	</a:t>
            </a:r>
          </a:p>
          <a:p>
            <a:pPr marL="0" lvl="0" indent="0">
              <a:buNone/>
            </a:pPr>
            <a:r>
              <a:rPr lang="fr-BE" sz="1800" dirty="0"/>
              <a:t>Report to </a:t>
            </a:r>
            <a:r>
              <a:rPr lang="fr-BE" sz="1800" dirty="0" err="1"/>
              <a:t>be</a:t>
            </a:r>
            <a:r>
              <a:rPr lang="fr-BE" sz="1800" dirty="0"/>
              <a:t> </a:t>
            </a:r>
            <a:r>
              <a:rPr lang="fr-BE" sz="1800" dirty="0" err="1"/>
              <a:t>finalized</a:t>
            </a:r>
            <a:endParaRPr lang="fr-BE" sz="1800" dirty="0"/>
          </a:p>
          <a:p>
            <a:pPr marL="0" lvl="0" indent="0">
              <a:buNone/>
            </a:pPr>
            <a:endParaRPr lang="fr-BE" sz="1800" dirty="0"/>
          </a:p>
          <a:p>
            <a:pPr marL="0" lvl="0" indent="0">
              <a:buNone/>
            </a:pPr>
            <a:r>
              <a:rPr lang="fr-BE" sz="1800" b="1" dirty="0" err="1"/>
              <a:t>Cleaning</a:t>
            </a:r>
            <a:r>
              <a:rPr lang="fr-BE" sz="1800" b="1" dirty="0"/>
              <a:t> and </a:t>
            </a:r>
            <a:r>
              <a:rPr lang="fr-BE" sz="1800" b="1" dirty="0" err="1"/>
              <a:t>Disinfection</a:t>
            </a:r>
            <a:r>
              <a:rPr lang="fr-BE" sz="1800" b="1" dirty="0"/>
              <a:t> </a:t>
            </a:r>
          </a:p>
          <a:p>
            <a:pPr marL="0" lvl="0" indent="0">
              <a:buNone/>
            </a:pPr>
            <a:r>
              <a:rPr lang="fr-BE" sz="1800" dirty="0"/>
              <a:t>Report on-</a:t>
            </a:r>
            <a:r>
              <a:rPr lang="fr-BE" sz="1800" dirty="0" err="1"/>
              <a:t>going</a:t>
            </a:r>
            <a:endParaRPr lang="fr-BE" sz="1800" dirty="0"/>
          </a:p>
          <a:p>
            <a:pPr marL="0" lvl="0" indent="0">
              <a:buNone/>
            </a:pPr>
            <a:endParaRPr lang="fr-BE" sz="1800" dirty="0"/>
          </a:p>
          <a:p>
            <a:pPr marL="0" lvl="0" indent="0">
              <a:buNone/>
            </a:pPr>
            <a:r>
              <a:rPr lang="fr-BE" sz="1800" b="1" dirty="0" err="1"/>
              <a:t>Fertilisers</a:t>
            </a:r>
            <a:endParaRPr lang="fr-BE" sz="1800" b="1" dirty="0"/>
          </a:p>
          <a:p>
            <a:pPr marL="0" lvl="0" indent="0">
              <a:buNone/>
            </a:pPr>
            <a:r>
              <a:rPr lang="fr-BE" sz="1800" dirty="0"/>
              <a:t>Report on-</a:t>
            </a:r>
            <a:r>
              <a:rPr lang="fr-BE" sz="1800" dirty="0" err="1"/>
              <a:t>going</a:t>
            </a:r>
            <a:endParaRPr lang="fr-BE" sz="1800" dirty="0"/>
          </a:p>
          <a:p>
            <a:pPr marL="0" lvl="0" indent="0">
              <a:buNone/>
            </a:pPr>
            <a:endParaRPr lang="fr-BE" sz="1800" dirty="0"/>
          </a:p>
          <a:p>
            <a:pPr marL="0" lvl="0" indent="0">
              <a:buNone/>
            </a:pPr>
            <a:r>
              <a:rPr lang="fr-BE" sz="1800" b="1" dirty="0"/>
              <a:t>Food</a:t>
            </a:r>
          </a:p>
          <a:p>
            <a:pPr marL="0" lvl="0" indent="0">
              <a:buNone/>
            </a:pPr>
            <a:r>
              <a:rPr lang="fr-BE" sz="1800" dirty="0"/>
              <a:t>Report on-</a:t>
            </a:r>
            <a:r>
              <a:rPr lang="fr-BE" sz="1800" dirty="0" err="1"/>
              <a:t>going</a:t>
            </a:r>
            <a:endParaRPr lang="fr-BE" sz="1800" dirty="0"/>
          </a:p>
          <a:p>
            <a:pPr marL="0" lvl="0" indent="0">
              <a:buNone/>
            </a:pPr>
            <a:endParaRPr lang="fr-BE" sz="1800" dirty="0"/>
          </a:p>
        </p:txBody>
      </p:sp>
    </p:spTree>
    <p:extLst>
      <p:ext uri="{BB962C8B-B14F-4D97-AF65-F5344CB8AC3E}">
        <p14:creationId xmlns:p14="http://schemas.microsoft.com/office/powerpoint/2010/main" val="17984449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Blan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BEA53301B107F4192E264E477A1F1C7" ma:contentTypeVersion="3" ma:contentTypeDescription="Create a new document." ma:contentTypeScope="" ma:versionID="2792c87520d53a71c5560bd662b0d87b">
  <xsd:schema xmlns:xsd="http://www.w3.org/2001/XMLSchema" xmlns:xs="http://www.w3.org/2001/XMLSchema" xmlns:p="http://schemas.microsoft.com/office/2006/metadata/properties" xmlns:ns3="ce0f6314-b820-4de4-ba4d-f51660e36ecc" targetNamespace="http://schemas.microsoft.com/office/2006/metadata/properties" ma:root="true" ma:fieldsID="865f06c806e049e4fcb4dc90dfdc13e3" ns3:_="">
    <xsd:import namespace="ce0f6314-b820-4de4-ba4d-f51660e36ec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0f6314-b820-4de4-ba4d-f51660e36ec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9B5C622-2102-4512-B1BC-FA071B92504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DCBDF66-B2C0-43CD-8E09-6B7E67F714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0f6314-b820-4de4-ba4d-f51660e36e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E11BDE1-73A9-4BA2-88EA-B5C5CD992969}">
  <ds:schemaRefs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ce0f6314-b820-4de4-ba4d-f51660e36ecc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13370</TotalTime>
  <Words>470</Words>
  <Application>Microsoft Office PowerPoint</Application>
  <PresentationFormat>On-screen Show (4:3)</PresentationFormat>
  <Paragraphs>164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Times New Roman</vt:lpstr>
      <vt:lpstr>Verdana</vt:lpstr>
      <vt:lpstr>Blank</vt:lpstr>
      <vt:lpstr> EGTOP</vt:lpstr>
      <vt:lpstr>EGTOP dossiers and reports</vt:lpstr>
      <vt:lpstr>Past meetings  first semester 2024</vt:lpstr>
      <vt:lpstr>Past meetings second semester2024</vt:lpstr>
      <vt:lpstr>Planned meetings 2024 </vt:lpstr>
      <vt:lpstr>REQUESTS for evaluation by EGTOP</vt:lpstr>
      <vt:lpstr>Update on draft reports 2024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EGTOP</dc:title>
  <dc:creator>DRUKKER Bas (AGRI)</dc:creator>
  <cp:lastModifiedBy>BONAFOS Laurence (AGRI)</cp:lastModifiedBy>
  <cp:revision>362</cp:revision>
  <cp:lastPrinted>2023-10-10T10:24:52Z</cp:lastPrinted>
  <dcterms:created xsi:type="dcterms:W3CDTF">2018-04-25T15:05:16Z</dcterms:created>
  <dcterms:modified xsi:type="dcterms:W3CDTF">2024-10-15T12:53:36Z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bd9ddd1-4d20-43f6-abfa-fc3c07406f94_Enabled">
    <vt:lpwstr>true</vt:lpwstr>
  </property>
  <property fmtid="{D5CDD505-2E9C-101B-9397-08002B2CF9AE}" pid="3" name="MSIP_Label_6bd9ddd1-4d20-43f6-abfa-fc3c07406f94_SetDate">
    <vt:lpwstr>2022-09-15T07:10:34Z</vt:lpwstr>
  </property>
  <property fmtid="{D5CDD505-2E9C-101B-9397-08002B2CF9AE}" pid="4" name="MSIP_Label_6bd9ddd1-4d20-43f6-abfa-fc3c07406f94_Method">
    <vt:lpwstr>Standard</vt:lpwstr>
  </property>
  <property fmtid="{D5CDD505-2E9C-101B-9397-08002B2CF9AE}" pid="5" name="MSIP_Label_6bd9ddd1-4d20-43f6-abfa-fc3c07406f94_Name">
    <vt:lpwstr>Commission Use</vt:lpwstr>
  </property>
  <property fmtid="{D5CDD505-2E9C-101B-9397-08002B2CF9AE}" pid="6" name="MSIP_Label_6bd9ddd1-4d20-43f6-abfa-fc3c07406f94_SiteId">
    <vt:lpwstr>b24c8b06-522c-46fe-9080-70926f8dddb1</vt:lpwstr>
  </property>
  <property fmtid="{D5CDD505-2E9C-101B-9397-08002B2CF9AE}" pid="7" name="MSIP_Label_6bd9ddd1-4d20-43f6-abfa-fc3c07406f94_ActionId">
    <vt:lpwstr>76e1f250-7be6-4fc0-bf19-9d60e03de534</vt:lpwstr>
  </property>
  <property fmtid="{D5CDD505-2E9C-101B-9397-08002B2CF9AE}" pid="8" name="MSIP_Label_6bd9ddd1-4d20-43f6-abfa-fc3c07406f94_ContentBits">
    <vt:lpwstr>0</vt:lpwstr>
  </property>
  <property fmtid="{D5CDD505-2E9C-101B-9397-08002B2CF9AE}" pid="9" name="ContentTypeId">
    <vt:lpwstr>0x0101009BEA53301B107F4192E264E477A1F1C7</vt:lpwstr>
  </property>
</Properties>
</file>