
<file path=[Content_Types].xml><?xml version="1.0" encoding="utf-8"?>
<Types xmlns="http://schemas.openxmlformats.org/package/2006/content-types">
  <Default Extension="bin"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1.xml" ContentType="application/vnd.openxmlformats-officedocument.drawingml.chartshapes+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2.xml" ContentType="application/vnd.openxmlformats-officedocument.drawingml.chartshapes+xml"/>
  <Override PartName="/ppt/charts/chart12.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xml" ContentType="application/vnd.openxmlformats-officedocument.presentationml.notesSlide+xml"/>
  <Override PartName="/ppt/charts/chart14.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5.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6.xml" ContentType="application/vnd.openxmlformats-officedocument.drawingml.chart+xml"/>
  <Override PartName="/ppt/drawings/drawing3.xml" ContentType="application/vnd.openxmlformats-officedocument.drawingml.chartshap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7.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8.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9.xml" ContentType="application/vnd.openxmlformats-officedocument.drawingml.chart+xml"/>
  <Override PartName="/ppt/drawings/drawing4.xml" ContentType="application/vnd.openxmlformats-officedocument.drawingml.chartshapes+xml"/>
  <Override PartName="/ppt/charts/chart20.xml" ContentType="application/vnd.openxmlformats-officedocument.drawingml.chart+xml"/>
  <Override PartName="/ppt/charts/chart2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2.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23.xml" ContentType="application/vnd.openxmlformats-officedocument.drawingml.chart+xml"/>
  <Override PartName="/ppt/drawings/drawing5.xml" ContentType="application/vnd.openxmlformats-officedocument.drawingml.chartshapes+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drawings/drawing6.xml" ContentType="application/vnd.openxmlformats-officedocument.drawingml.chartshapes+xml"/>
  <Override PartName="/ppt/charts/chart28.xml" ContentType="application/vnd.openxmlformats-officedocument.drawingml.chart+xml"/>
  <Override PartName="/ppt/drawings/drawing7.xml" ContentType="application/vnd.openxmlformats-officedocument.drawingml.chartshapes+xml"/>
  <Override PartName="/ppt/charts/chart29.xml" ContentType="application/vnd.openxmlformats-officedocument.drawingml.chart+xml"/>
  <Override PartName="/ppt/drawings/drawing8.xml" ContentType="application/vnd.openxmlformats-officedocument.drawingml.chartshapes+xml"/>
  <Override PartName="/ppt/charts/chart30.xml" ContentType="application/vnd.openxmlformats-officedocument.drawingml.chart+xml"/>
  <Override PartName="/ppt/drawings/drawing9.xml" ContentType="application/vnd.openxmlformats-officedocument.drawingml.chartshapes+xml"/>
  <Override PartName="/ppt/charts/chart31.xml" ContentType="application/vnd.openxmlformats-officedocument.drawingml.chart+xml"/>
  <Override PartName="/ppt/drawings/drawing10.xml" ContentType="application/vnd.openxmlformats-officedocument.drawingml.chartshapes+xml"/>
  <Override PartName="/ppt/charts/chart32.xml" ContentType="application/vnd.openxmlformats-officedocument.drawingml.chart+xml"/>
  <Override PartName="/ppt/drawings/drawing11.xml" ContentType="application/vnd.openxmlformats-officedocument.drawingml.chartshape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3"/>
  </p:notesMasterIdLst>
  <p:handoutMasterIdLst>
    <p:handoutMasterId r:id="rId54"/>
  </p:handoutMasterIdLst>
  <p:sldIdLst>
    <p:sldId id="256" r:id="rId5"/>
    <p:sldId id="2145704120" r:id="rId6"/>
    <p:sldId id="2145704123" r:id="rId7"/>
    <p:sldId id="2145704122" r:id="rId8"/>
    <p:sldId id="2145704121" r:id="rId9"/>
    <p:sldId id="2145704124" r:id="rId10"/>
    <p:sldId id="2145704125" r:id="rId11"/>
    <p:sldId id="2145704129" r:id="rId12"/>
    <p:sldId id="2145704134" r:id="rId13"/>
    <p:sldId id="2145704136" r:id="rId14"/>
    <p:sldId id="2145704126" r:id="rId15"/>
    <p:sldId id="2145704139" r:id="rId16"/>
    <p:sldId id="2145704142" r:id="rId17"/>
    <p:sldId id="2145704131" r:id="rId18"/>
    <p:sldId id="2145704133" r:id="rId19"/>
    <p:sldId id="2145704143" r:id="rId20"/>
    <p:sldId id="2145704159" r:id="rId21"/>
    <p:sldId id="519" r:id="rId22"/>
    <p:sldId id="478" r:id="rId23"/>
    <p:sldId id="479" r:id="rId24"/>
    <p:sldId id="2145704160" r:id="rId25"/>
    <p:sldId id="2145704144" r:id="rId26"/>
    <p:sldId id="2145704145" r:id="rId27"/>
    <p:sldId id="2145704141" r:id="rId28"/>
    <p:sldId id="631" r:id="rId29"/>
    <p:sldId id="633" r:id="rId30"/>
    <p:sldId id="2145704162" r:id="rId31"/>
    <p:sldId id="2145704161" r:id="rId32"/>
    <p:sldId id="2145704163" r:id="rId33"/>
    <p:sldId id="2145704158" r:id="rId34"/>
    <p:sldId id="2145704146" r:id="rId35"/>
    <p:sldId id="2145704153" r:id="rId36"/>
    <p:sldId id="2145704154" r:id="rId37"/>
    <p:sldId id="2145704155" r:id="rId38"/>
    <p:sldId id="2145704156" r:id="rId39"/>
    <p:sldId id="375" r:id="rId40"/>
    <p:sldId id="510" r:id="rId41"/>
    <p:sldId id="509" r:id="rId42"/>
    <p:sldId id="421" r:id="rId43"/>
    <p:sldId id="424" r:id="rId44"/>
    <p:sldId id="507" r:id="rId45"/>
    <p:sldId id="433" r:id="rId46"/>
    <p:sldId id="521" r:id="rId47"/>
    <p:sldId id="400" r:id="rId48"/>
    <p:sldId id="415" r:id="rId49"/>
    <p:sldId id="522" r:id="rId50"/>
    <p:sldId id="2145704157" r:id="rId51"/>
    <p:sldId id="384" r:id="rId52"/>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50F855F4-6B3D-734F-8ED9-E6A7F47D5A6B}">
          <p14:sldIdLst>
            <p14:sldId id="256"/>
            <p14:sldId id="2145704120"/>
            <p14:sldId id="2145704123"/>
            <p14:sldId id="2145704122"/>
            <p14:sldId id="2145704121"/>
            <p14:sldId id="2145704124"/>
            <p14:sldId id="2145704125"/>
            <p14:sldId id="2145704129"/>
            <p14:sldId id="2145704134"/>
            <p14:sldId id="2145704136"/>
            <p14:sldId id="2145704126"/>
            <p14:sldId id="2145704139"/>
            <p14:sldId id="2145704142"/>
            <p14:sldId id="2145704131"/>
            <p14:sldId id="2145704133"/>
            <p14:sldId id="2145704143"/>
            <p14:sldId id="2145704159"/>
            <p14:sldId id="519"/>
            <p14:sldId id="478"/>
            <p14:sldId id="479"/>
            <p14:sldId id="2145704160"/>
            <p14:sldId id="2145704144"/>
            <p14:sldId id="2145704145"/>
            <p14:sldId id="2145704141"/>
            <p14:sldId id="631"/>
            <p14:sldId id="633"/>
            <p14:sldId id="2145704162"/>
            <p14:sldId id="2145704161"/>
            <p14:sldId id="2145704163"/>
            <p14:sldId id="2145704158"/>
            <p14:sldId id="2145704146"/>
            <p14:sldId id="2145704153"/>
            <p14:sldId id="2145704154"/>
            <p14:sldId id="2145704155"/>
            <p14:sldId id="2145704156"/>
            <p14:sldId id="375"/>
            <p14:sldId id="510"/>
            <p14:sldId id="509"/>
            <p14:sldId id="421"/>
            <p14:sldId id="424"/>
            <p14:sldId id="507"/>
            <p14:sldId id="433"/>
            <p14:sldId id="521"/>
            <p14:sldId id="400"/>
            <p14:sldId id="415"/>
            <p14:sldId id="522"/>
            <p14:sldId id="2145704157"/>
            <p14:sldId id="3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8A4C61-603B-8617-FE9B-6F6A21FBB5B2}" name="Schaack, Diana" initials="SD" userId="S::DSchaack@MyAMI.onmicrosoft.com::169440c9-1a15-48b0-9c14-b631a234f4ff" providerId="AD"/>
  <p188:author id="{A32057ED-C3F5-9A56-A755-6CF7CB283CF9}" name="Raphael Fenski" initials="RF" userId="S::raphael.fenski@organicseurope.bio::24854f4f-bd10-40ab-90f1-8fac96de348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chmidtke Knut" initials="SK" lastIdx="23" clrIdx="0">
    <p:extLst>
      <p:ext uri="{19B8F6BF-5375-455C-9EA6-DF929625EA0E}">
        <p15:presenceInfo xmlns:p15="http://schemas.microsoft.com/office/powerpoint/2012/main" userId="S-1-5-21-1635401191-1135830115-316617838-73315" providerId="AD"/>
      </p:ext>
    </p:extLst>
  </p:cmAuthor>
  <p:cmAuthor id="2" name="Keller Chigusa" initials="KC" lastIdx="30" clrIdx="1">
    <p:extLst>
      <p:ext uri="{19B8F6BF-5375-455C-9EA6-DF929625EA0E}">
        <p15:presenceInfo xmlns:p15="http://schemas.microsoft.com/office/powerpoint/2012/main" userId="S-1-5-21-1635401191-1135830115-316617838-73561" providerId="AD"/>
      </p:ext>
    </p:extLst>
  </p:cmAuthor>
  <p:cmAuthor id="3" name="Kalchofner Seraina" initials="KS" lastIdx="17" clrIdx="2">
    <p:extLst>
      <p:ext uri="{19B8F6BF-5375-455C-9EA6-DF929625EA0E}">
        <p15:presenceInfo xmlns:p15="http://schemas.microsoft.com/office/powerpoint/2012/main" userId="S-1-5-21-1635401191-1135830115-316617838-735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BFD4"/>
    <a:srgbClr val="2F6C86"/>
    <a:srgbClr val="D0DFE8"/>
    <a:srgbClr val="CE8628"/>
    <a:srgbClr val="DA7F59"/>
    <a:srgbClr val="B280A9"/>
    <a:srgbClr val="5FAA93"/>
    <a:srgbClr val="5EA9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79132" autoAdjust="0"/>
  </p:normalViewPr>
  <p:slideViewPr>
    <p:cSldViewPr snapToGrid="0" snapToObjects="1">
      <p:cViewPr varScale="1">
        <p:scale>
          <a:sx n="64" d="100"/>
          <a:sy n="64" d="100"/>
        </p:scale>
        <p:origin x="1320" y="72"/>
      </p:cViewPr>
      <p:guideLst/>
    </p:cSldViewPr>
  </p:slideViewPr>
  <p:outlineViewPr>
    <p:cViewPr>
      <p:scale>
        <a:sx n="33" d="100"/>
        <a:sy n="33" d="100"/>
      </p:scale>
      <p:origin x="0" y="0"/>
    </p:cViewPr>
  </p:outlineViewPr>
  <p:notesTextViewPr>
    <p:cViewPr>
      <p:scale>
        <a:sx n="170" d="100"/>
        <a:sy n="170" d="100"/>
      </p:scale>
      <p:origin x="0" y="0"/>
    </p:cViewPr>
  </p:notesTextViewPr>
  <p:sorterViewPr>
    <p:cViewPr>
      <p:scale>
        <a:sx n="100" d="100"/>
        <a:sy n="100" d="100"/>
      </p:scale>
      <p:origin x="0" y="0"/>
    </p:cViewPr>
  </p:sorterViewPr>
  <p:notesViewPr>
    <p:cSldViewPr snapToGrid="0" snapToObjects="1">
      <p:cViewPr varScale="1">
        <p:scale>
          <a:sx n="51" d="100"/>
          <a:sy n="51" d="100"/>
        </p:scale>
        <p:origin x="2692" y="5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1.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2.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0.xml"/><Relationship Id="rId1" Type="http://schemas.microsoft.com/office/2011/relationships/chartStyle" Target="style10.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1.xml"/><Relationship Id="rId1" Type="http://schemas.microsoft.com/office/2011/relationships/chartStyle" Target="style11.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2.xml"/><Relationship Id="rId1" Type="http://schemas.microsoft.com/office/2011/relationships/chartStyle" Target="style12.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3.xml"/><Relationship Id="rId1" Type="http://schemas.microsoft.com/office/2011/relationships/chartStyle" Target="style13.xm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4.xml"/><Relationship Id="rId1" Type="http://schemas.microsoft.com/office/2011/relationships/chartStyle" Target="style14.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5.xml"/><Relationship Id="rId1" Type="http://schemas.microsoft.com/office/2011/relationships/chartStyle" Target="style15.xml"/></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16.xml"/><Relationship Id="rId1" Type="http://schemas.microsoft.com/office/2011/relationships/chartStyle" Target="style16.xml"/></Relationships>
</file>

<file path=ppt/charts/_rels/chart23.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7.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Excel_Worksheet29.xlsx"/></Relationships>
</file>

<file path=ppt/charts/_rels/chart31.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package" Target="../embeddings/Microsoft_Excel_Worksheet30.xlsx"/></Relationships>
</file>

<file path=ppt/charts/_rels/chart32.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package" Target="../embeddings/Microsoft_Excel_Worksheet31.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862" b="0" i="0" u="none" strike="noStrike" kern="1200" spc="0" baseline="0">
                <a:solidFill>
                  <a:schemeClr val="tx1">
                    <a:lumMod val="65000"/>
                    <a:lumOff val="35000"/>
                  </a:schemeClr>
                </a:solidFill>
                <a:latin typeface="+mn-lt"/>
                <a:ea typeface="+mn-ea"/>
                <a:cs typeface="+mn-cs"/>
              </a:defRPr>
            </a:pPr>
            <a:r>
              <a:rPr lang="en-US" sz="1800" dirty="0">
                <a:solidFill>
                  <a:schemeClr val="tx1"/>
                </a:solidFill>
                <a:latin typeface="+mj-lt"/>
              </a:rPr>
              <a:t>Area growth (2022:+5.8%)</a:t>
            </a:r>
          </a:p>
        </c:rich>
      </c:tx>
      <c:layout>
        <c:manualLayout>
          <c:xMode val="edge"/>
          <c:yMode val="edge"/>
          <c:x val="0.24672365633096718"/>
          <c:y val="2.1902811018838574E-2"/>
        </c:manualLayout>
      </c:layout>
      <c:overlay val="0"/>
      <c:spPr>
        <a:noFill/>
        <a:ln>
          <a:noFill/>
        </a:ln>
        <a:effectLst/>
      </c:spPr>
      <c:txPr>
        <a:bodyPr rot="0" spcFirstLastPara="1" vertOverflow="ellipsis" vert="horz" wrap="square" anchor="ctr" anchorCtr="1"/>
        <a:lstStyle/>
        <a:p>
          <a:pPr algn="l">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Tabelle1!$B$1</c:f>
              <c:strCache>
                <c:ptCount val="1"/>
                <c:pt idx="0">
                  <c:v>Hectares</c:v>
                </c:pt>
              </c:strCache>
            </c:strRef>
          </c:tx>
          <c:spPr>
            <a:solidFill>
              <a:schemeClr val="accent1"/>
            </a:solidFill>
            <a:ln>
              <a:noFill/>
            </a:ln>
            <a:effectLst/>
          </c:spPr>
          <c:invertIfNegative val="0"/>
          <c:cat>
            <c:numRef>
              <c:f>Tabelle1!$A$2:$A$6</c:f>
              <c:numCache>
                <c:formatCode>General</c:formatCode>
                <c:ptCount val="5"/>
                <c:pt idx="0">
                  <c:v>2018</c:v>
                </c:pt>
                <c:pt idx="1">
                  <c:v>2019</c:v>
                </c:pt>
                <c:pt idx="2">
                  <c:v>2020</c:v>
                </c:pt>
                <c:pt idx="3">
                  <c:v>2021</c:v>
                </c:pt>
                <c:pt idx="4">
                  <c:v>2022</c:v>
                </c:pt>
              </c:numCache>
            </c:numRef>
          </c:cat>
          <c:val>
            <c:numRef>
              <c:f>Tabelle1!$B$2:$B$6</c:f>
              <c:numCache>
                <c:formatCode>#,##0</c:formatCode>
                <c:ptCount val="5"/>
                <c:pt idx="0">
                  <c:v>13242799</c:v>
                </c:pt>
                <c:pt idx="1">
                  <c:v>14126879</c:v>
                </c:pt>
                <c:pt idx="2">
                  <c:v>14875974</c:v>
                </c:pt>
                <c:pt idx="3">
                  <c:v>16189005</c:v>
                </c:pt>
                <c:pt idx="4">
                  <c:v>17129494</c:v>
                </c:pt>
              </c:numCache>
            </c:numRef>
          </c:val>
          <c:extLst>
            <c:ext xmlns:c16="http://schemas.microsoft.com/office/drawing/2014/chart" uri="{C3380CC4-5D6E-409C-BE32-E72D297353CC}">
              <c16:uniqueId val="{00000000-9C1B-4FD4-81FF-9287AF26AE99}"/>
            </c:ext>
          </c:extLst>
        </c:ser>
        <c:dLbls>
          <c:showLegendKey val="0"/>
          <c:showVal val="0"/>
          <c:showCatName val="0"/>
          <c:showSerName val="0"/>
          <c:showPercent val="0"/>
          <c:showBubbleSize val="0"/>
        </c:dLbls>
        <c:gapWidth val="20"/>
        <c:axId val="2031271087"/>
        <c:axId val="1028792239"/>
      </c:barChart>
      <c:catAx>
        <c:axId val="20312710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28792239"/>
        <c:crosses val="autoZero"/>
        <c:auto val="1"/>
        <c:lblAlgn val="ctr"/>
        <c:lblOffset val="100"/>
        <c:noMultiLvlLbl val="0"/>
      </c:catAx>
      <c:valAx>
        <c:axId val="10287922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31271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200" b="1" i="0" baseline="0" dirty="0">
                <a:effectLst/>
                <a:latin typeface="+mj-lt"/>
              </a:rPr>
              <a:t>Growth 2023</a:t>
            </a:r>
            <a:br>
              <a:rPr lang="en-GB" sz="1200" b="1" i="0" baseline="0" dirty="0">
                <a:effectLst/>
                <a:latin typeface="+mj-lt"/>
              </a:rPr>
            </a:br>
            <a:r>
              <a:rPr lang="en-GB" sz="1000" b="0" i="0" baseline="0" dirty="0">
                <a:effectLst/>
                <a:latin typeface="+mj-lt"/>
              </a:rPr>
              <a:t>Source: FiBL AMI Survey 2024</a:t>
            </a:r>
            <a:endParaRPr lang="en-GB" sz="1000" dirty="0">
              <a:effectLst/>
              <a:latin typeface="+mj-lt"/>
            </a:endParaRPr>
          </a:p>
        </c:rich>
      </c:tx>
      <c:layout>
        <c:manualLayout>
          <c:xMode val="edge"/>
          <c:yMode val="edge"/>
          <c:x val="1.2899011187709183E-2"/>
          <c:y val="9.4746529889505441E-4"/>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D293-4349-B432-809C78FC46AA}"/>
            </c:ext>
          </c:extLst>
        </c:ser>
        <c:ser>
          <c:idx val="1"/>
          <c:order val="1"/>
          <c:tx>
            <c:strRef>
              <c:f>Tabelle1!$C$1</c:f>
              <c:strCache>
                <c:ptCount val="1"/>
                <c:pt idx="0">
                  <c:v>2023</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D293-4349-B432-809C78FC46AA}"/>
            </c:ext>
          </c:extLst>
        </c:ser>
        <c:ser>
          <c:idx val="2"/>
          <c:order val="2"/>
          <c:tx>
            <c:strRef>
              <c:f>Tabelle1!$D$1</c:f>
              <c:strCache>
                <c:ptCount val="1"/>
                <c:pt idx="0">
                  <c:v>Growth rate</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3">
                  <c:v>Austria</c:v>
                </c:pt>
                <c:pt idx="4">
                  <c:v>Spain</c:v>
                </c:pt>
                <c:pt idx="5">
                  <c:v>Italy</c:v>
                </c:pt>
                <c:pt idx="6">
                  <c:v>France</c:v>
                </c:pt>
                <c:pt idx="7">
                  <c:v>Germany</c:v>
                </c:pt>
              </c:strCache>
            </c:strRef>
          </c:cat>
          <c:val>
            <c:numRef>
              <c:f>Tabelle1!$D$2:$D$11</c:f>
              <c:numCache>
                <c:formatCode>General</c:formatCode>
                <c:ptCount val="8"/>
                <c:pt idx="0">
                  <c:v>12.492161917369188</c:v>
                </c:pt>
                <c:pt idx="1">
                  <c:v>-0.36917397299999999</c:v>
                </c:pt>
                <c:pt idx="2">
                  <c:v>-4.7</c:v>
                </c:pt>
                <c:pt idx="3">
                  <c:v>6.450320512820511</c:v>
                </c:pt>
                <c:pt idx="4">
                  <c:v>12.994350282485883</c:v>
                </c:pt>
                <c:pt idx="5">
                  <c:v>6.0655737704918096</c:v>
                </c:pt>
                <c:pt idx="6">
                  <c:v>4.1404438555815659E-2</c:v>
                </c:pt>
                <c:pt idx="7">
                  <c:v>5.0293925538863533</c:v>
                </c:pt>
              </c:numCache>
            </c:numRef>
          </c:val>
          <c:extLst>
            <c:ext xmlns:c16="http://schemas.microsoft.com/office/drawing/2014/chart" uri="{C3380CC4-5D6E-409C-BE32-E72D297353CC}">
              <c16:uniqueId val="{00000004-D293-4349-B432-809C78FC46AA}"/>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value  growth in %</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200" b="1" i="0" baseline="0" dirty="0">
                <a:effectLst/>
                <a:latin typeface="+mj-lt"/>
              </a:rPr>
              <a:t>Growth 2024 (provisional, data for first half of the year, comparing 2023 and 2024) </a:t>
            </a:r>
            <a:br>
              <a:rPr lang="en-GB" sz="1800" b="1" i="0" baseline="0" dirty="0">
                <a:effectLst/>
                <a:latin typeface="+mj-lt"/>
              </a:rPr>
            </a:br>
            <a:r>
              <a:rPr lang="en-GB" sz="1000" b="0" i="0" baseline="0" dirty="0">
                <a:effectLst/>
                <a:latin typeface="+mj-lt"/>
              </a:rPr>
              <a:t>Source: FiBL AMI Survey 2024</a:t>
            </a:r>
            <a:endParaRPr lang="en-GB" sz="1000" dirty="0">
              <a:effectLst/>
              <a:latin typeface="+mj-lt"/>
            </a:endParaRPr>
          </a:p>
        </c:rich>
      </c:tx>
      <c:layout>
        <c:manualLayout>
          <c:xMode val="edge"/>
          <c:yMode val="edge"/>
          <c:x val="1.2899011187709183E-2"/>
          <c:y val="9.4746529889505441E-4"/>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724740281513562"/>
          <c:y val="0.14477360186436022"/>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1">
                  <c:v>Denmark</c:v>
                </c:pt>
                <c:pt idx="7">
                  <c:v>Germany</c:v>
                </c:pt>
              </c:strCache>
            </c:strRef>
          </c:cat>
          <c:val>
            <c:numRef>
              <c:f>Tabelle1!$B$2:$B$11</c:f>
            </c:numRef>
          </c:val>
          <c:extLst>
            <c:ext xmlns:c16="http://schemas.microsoft.com/office/drawing/2014/chart" uri="{C3380CC4-5D6E-409C-BE32-E72D297353CC}">
              <c16:uniqueId val="{00000000-10A2-4D2F-B8C4-322E0280F29E}"/>
            </c:ext>
          </c:extLst>
        </c:ser>
        <c:ser>
          <c:idx val="1"/>
          <c:order val="1"/>
          <c:tx>
            <c:strRef>
              <c:f>Tabelle1!$C$1</c:f>
              <c:strCache>
                <c:ptCount val="1"/>
                <c:pt idx="0">
                  <c:v>2023</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1">
                  <c:v>Denmark</c:v>
                </c:pt>
                <c:pt idx="7">
                  <c:v>Germany</c:v>
                </c:pt>
              </c:strCache>
            </c:strRef>
          </c:cat>
          <c:val>
            <c:numRef>
              <c:f>Tabelle1!$C$2:$C$11</c:f>
            </c:numRef>
          </c:val>
          <c:extLst>
            <c:ext xmlns:c16="http://schemas.microsoft.com/office/drawing/2014/chart" uri="{C3380CC4-5D6E-409C-BE32-E72D297353CC}">
              <c16:uniqueId val="{00000001-10A2-4D2F-B8C4-322E0280F29E}"/>
            </c:ext>
          </c:extLst>
        </c:ser>
        <c:ser>
          <c:idx val="2"/>
          <c:order val="2"/>
          <c:tx>
            <c:strRef>
              <c:f>Tabelle1!$D$1</c:f>
              <c:strCache>
                <c:ptCount val="1"/>
                <c:pt idx="0">
                  <c:v>Growth rate</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1">
                  <c:v>Denmark</c:v>
                </c:pt>
                <c:pt idx="7">
                  <c:v>Germany</c:v>
                </c:pt>
              </c:strCache>
            </c:strRef>
          </c:cat>
          <c:val>
            <c:numRef>
              <c:f>Tabelle1!$D$2:$D$11</c:f>
              <c:numCache>
                <c:formatCode>General</c:formatCode>
                <c:ptCount val="8"/>
                <c:pt idx="1">
                  <c:v>3.5</c:v>
                </c:pt>
                <c:pt idx="2">
                  <c:v>-2.2000000000000002</c:v>
                </c:pt>
                <c:pt idx="3">
                  <c:v>-0.1</c:v>
                </c:pt>
                <c:pt idx="7">
                  <c:v>1.6</c:v>
                </c:pt>
              </c:numCache>
            </c:numRef>
          </c:val>
          <c:extLst>
            <c:ext xmlns:c16="http://schemas.microsoft.com/office/drawing/2014/chart" uri="{C3380CC4-5D6E-409C-BE32-E72D297353CC}">
              <c16:uniqueId val="{00000002-10A2-4D2F-B8C4-322E0280F29E}"/>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value  growth in %</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EU retail sales 2023 </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6.479523097793759E-4"/>
          <c:y val="6.4156426715822786E-3"/>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8364-40F1-9EA2-BE50BB665E12}"/>
            </c:ext>
          </c:extLst>
        </c:ser>
        <c:ser>
          <c:idx val="1"/>
          <c:order val="1"/>
          <c:tx>
            <c:strRef>
              <c:f>Tabelle1!$C$1</c:f>
              <c:strCache>
                <c:ptCount val="1"/>
                <c:pt idx="0">
                  <c:v>2022</c:v>
                </c:pt>
              </c:strCache>
            </c:strRef>
          </c:tx>
          <c:spPr>
            <a:solidFill>
              <a:schemeClr val="accent2"/>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8364-40F1-9EA2-BE50BB665E12}"/>
            </c:ext>
          </c:extLst>
        </c:ser>
        <c:ser>
          <c:idx val="2"/>
          <c:order val="2"/>
          <c:tx>
            <c:strRef>
              <c:f>Tabelle1!$D$1</c:f>
              <c:strCache>
                <c:ptCount val="1"/>
                <c:pt idx="0">
                  <c:v>2023</c:v>
                </c:pt>
              </c:strCache>
            </c:strRef>
          </c:tx>
          <c:spPr>
            <a:solidFill>
              <a:srgbClr val="2F6C86"/>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Tabelle1!$D$2:$D$11</c:f>
              <c:numCache>
                <c:formatCode>#,##0.00</c:formatCode>
                <c:ptCount val="8"/>
                <c:pt idx="0">
                  <c:v>1614.6</c:v>
                </c:pt>
                <c:pt idx="1">
                  <c:v>2159</c:v>
                </c:pt>
                <c:pt idx="2">
                  <c:v>2310</c:v>
                </c:pt>
                <c:pt idx="3">
                  <c:v>2657</c:v>
                </c:pt>
                <c:pt idx="4">
                  <c:v>3000</c:v>
                </c:pt>
                <c:pt idx="5">
                  <c:v>3882</c:v>
                </c:pt>
                <c:pt idx="6">
                  <c:v>12081</c:v>
                </c:pt>
                <c:pt idx="7">
                  <c:v>16080</c:v>
                </c:pt>
              </c:numCache>
            </c:numRef>
          </c:val>
          <c:extLst>
            <c:ext xmlns:c16="http://schemas.microsoft.com/office/drawing/2014/chart" uri="{C3380CC4-5D6E-409C-BE32-E72D297353CC}">
              <c16:uniqueId val="{00000002-8364-40F1-9EA2-BE50BB665E12}"/>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in Million Euros</a:t>
                </a:r>
                <a:br>
                  <a:rPr lang="en-GB" sz="1200" b="0" i="0" baseline="0" dirty="0">
                    <a:effectLst/>
                    <a:latin typeface="+mj-lt"/>
                  </a:rPr>
                </a:br>
                <a:r>
                  <a:rPr lang="en-GB" sz="1200" b="0" i="0" baseline="0" dirty="0">
                    <a:effectLst/>
                    <a:latin typeface="+mj-lt"/>
                  </a:rPr>
                  <a:t>Spain: Clarifications pending</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EU organic retail consumption per person 2023</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1.2899011187709183E-2"/>
          <c:y val="9.4746529889505441E-4"/>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D293-4349-B432-809C78FC46AA}"/>
            </c:ext>
          </c:extLst>
        </c:ser>
        <c:ser>
          <c:idx val="1"/>
          <c:order val="1"/>
          <c:tx>
            <c:strRef>
              <c:f>Tabelle1!$C$1</c:f>
              <c:strCache>
                <c:ptCount val="1"/>
                <c:pt idx="0">
                  <c:v>2023</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D293-4349-B432-809C78FC46AA}"/>
            </c:ext>
          </c:extLst>
        </c:ser>
        <c:ser>
          <c:idx val="2"/>
          <c:order val="2"/>
          <c:tx>
            <c:strRef>
              <c:f>Tabelle1!$D$1</c:f>
              <c:strCache>
                <c:ptCount val="1"/>
                <c:pt idx="0">
                  <c:v>Per capita (Euros/person)</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Tabelle1!$D$2:$D$11</c:f>
              <c:numCache>
                <c:formatCode>General</c:formatCode>
                <c:ptCount val="8"/>
                <c:pt idx="0">
                  <c:v>91</c:v>
                </c:pt>
                <c:pt idx="1">
                  <c:v>364</c:v>
                </c:pt>
                <c:pt idx="2">
                  <c:v>220</c:v>
                </c:pt>
                <c:pt idx="3">
                  <c:v>318</c:v>
                </c:pt>
                <c:pt idx="4" formatCode="#,##0.00">
                  <c:v>64</c:v>
                </c:pt>
                <c:pt idx="5" formatCode="#,##0.00">
                  <c:v>65.8</c:v>
                </c:pt>
                <c:pt idx="6" formatCode="#,##0.00">
                  <c:v>176</c:v>
                </c:pt>
                <c:pt idx="7" formatCode="#,##0.00">
                  <c:v>190.61</c:v>
                </c:pt>
              </c:numCache>
            </c:numRef>
          </c:val>
          <c:extLst>
            <c:ext xmlns:c16="http://schemas.microsoft.com/office/drawing/2014/chart" uri="{C3380CC4-5D6E-409C-BE32-E72D297353CC}">
              <c16:uniqueId val="{00000004-D293-4349-B432-809C78FC46AA}"/>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Per capita consumption in euros</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Organic retail sales 2023 </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6.479523097793759E-4"/>
          <c:y val="6.4156426715822786E-3"/>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8364-40F1-9EA2-BE50BB665E12}"/>
            </c:ext>
          </c:extLst>
        </c:ser>
        <c:ser>
          <c:idx val="1"/>
          <c:order val="1"/>
          <c:tx>
            <c:strRef>
              <c:f>Tabelle1!$C$1</c:f>
              <c:strCache>
                <c:ptCount val="1"/>
                <c:pt idx="0">
                  <c:v>2022</c:v>
                </c:pt>
              </c:strCache>
            </c:strRef>
          </c:tx>
          <c:spPr>
            <a:solidFill>
              <a:schemeClr val="accent2"/>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8364-40F1-9EA2-BE50BB665E12}"/>
            </c:ext>
          </c:extLst>
        </c:ser>
        <c:ser>
          <c:idx val="2"/>
          <c:order val="2"/>
          <c:tx>
            <c:strRef>
              <c:f>Tabelle1!$D$1</c:f>
              <c:strCache>
                <c:ptCount val="1"/>
                <c:pt idx="0">
                  <c:v>2023</c:v>
                </c:pt>
              </c:strCache>
            </c:strRef>
          </c:tx>
          <c:spPr>
            <a:solidFill>
              <a:srgbClr val="2F6C86"/>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Tabelle1!$D$2:$D$11</c:f>
              <c:numCache>
                <c:formatCode>#,##0.00</c:formatCode>
                <c:ptCount val="8"/>
                <c:pt idx="0">
                  <c:v>1614.6</c:v>
                </c:pt>
                <c:pt idx="1">
                  <c:v>2159</c:v>
                </c:pt>
                <c:pt idx="2">
                  <c:v>2310</c:v>
                </c:pt>
                <c:pt idx="3">
                  <c:v>2657</c:v>
                </c:pt>
                <c:pt idx="4">
                  <c:v>3000</c:v>
                </c:pt>
                <c:pt idx="5">
                  <c:v>3882</c:v>
                </c:pt>
                <c:pt idx="6">
                  <c:v>12081</c:v>
                </c:pt>
                <c:pt idx="7">
                  <c:v>16080</c:v>
                </c:pt>
              </c:numCache>
            </c:numRef>
          </c:val>
          <c:extLst>
            <c:ext xmlns:c16="http://schemas.microsoft.com/office/drawing/2014/chart" uri="{C3380CC4-5D6E-409C-BE32-E72D297353CC}">
              <c16:uniqueId val="{00000002-8364-40F1-9EA2-BE50BB665E12}"/>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in Million Euros</a:t>
                </a:r>
                <a:br>
                  <a:rPr lang="en-GB" sz="1200" b="0" i="0" baseline="0" dirty="0">
                    <a:effectLst/>
                    <a:latin typeface="+mj-lt"/>
                  </a:rPr>
                </a:b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Organic market shares</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1.2899011187709183E-2"/>
          <c:y val="9.4746529889505441E-4"/>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 (2022)</c:v>
                </c:pt>
                <c:pt idx="5">
                  <c:v>Italy</c:v>
                </c:pt>
                <c:pt idx="6">
                  <c:v>France</c:v>
                </c:pt>
                <c:pt idx="7">
                  <c:v>Germany</c:v>
                </c:pt>
              </c:strCache>
            </c:strRef>
          </c:cat>
          <c:val>
            <c:numRef>
              <c:f>Tabelle1!$B$2:$B$11</c:f>
            </c:numRef>
          </c:val>
          <c:extLst>
            <c:ext xmlns:c16="http://schemas.microsoft.com/office/drawing/2014/chart" uri="{C3380CC4-5D6E-409C-BE32-E72D297353CC}">
              <c16:uniqueId val="{00000000-D293-4349-B432-809C78FC46AA}"/>
            </c:ext>
          </c:extLst>
        </c:ser>
        <c:ser>
          <c:idx val="1"/>
          <c:order val="1"/>
          <c:tx>
            <c:strRef>
              <c:f>Tabelle1!$C$1</c:f>
              <c:strCache>
                <c:ptCount val="1"/>
                <c:pt idx="0">
                  <c:v>2023</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 (2022)</c:v>
                </c:pt>
                <c:pt idx="5">
                  <c:v>Italy</c:v>
                </c:pt>
                <c:pt idx="6">
                  <c:v>France</c:v>
                </c:pt>
                <c:pt idx="7">
                  <c:v>Germany</c:v>
                </c:pt>
              </c:strCache>
            </c:strRef>
          </c:cat>
          <c:val>
            <c:numRef>
              <c:f>Tabelle1!$C$2:$C$11</c:f>
            </c:numRef>
          </c:val>
          <c:extLst>
            <c:ext xmlns:c16="http://schemas.microsoft.com/office/drawing/2014/chart" uri="{C3380CC4-5D6E-409C-BE32-E72D297353CC}">
              <c16:uniqueId val="{00000001-D293-4349-B432-809C78FC46AA}"/>
            </c:ext>
          </c:extLst>
        </c:ser>
        <c:ser>
          <c:idx val="2"/>
          <c:order val="2"/>
          <c:tx>
            <c:strRef>
              <c:f>Tabelle1!$D$1</c:f>
              <c:strCache>
                <c:ptCount val="1"/>
                <c:pt idx="0">
                  <c:v>Market share in %</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 (2022)</c:v>
                </c:pt>
                <c:pt idx="5">
                  <c:v>Italy</c:v>
                </c:pt>
                <c:pt idx="6">
                  <c:v>France</c:v>
                </c:pt>
                <c:pt idx="7">
                  <c:v>Germany</c:v>
                </c:pt>
              </c:strCache>
            </c:strRef>
          </c:cat>
          <c:val>
            <c:numRef>
              <c:f>Tabelle1!$D$2:$D$11</c:f>
              <c:numCache>
                <c:formatCode>#,##0.00</c:formatCode>
                <c:ptCount val="8"/>
                <c:pt idx="0">
                  <c:v>4.5999999999999996</c:v>
                </c:pt>
                <c:pt idx="1">
                  <c:v>11.8</c:v>
                </c:pt>
                <c:pt idx="2">
                  <c:v>7.8</c:v>
                </c:pt>
                <c:pt idx="3">
                  <c:v>11</c:v>
                </c:pt>
                <c:pt idx="4">
                  <c:v>2.5</c:v>
                </c:pt>
                <c:pt idx="5">
                  <c:v>3.5</c:v>
                </c:pt>
                <c:pt idx="6">
                  <c:v>5.6</c:v>
                </c:pt>
                <c:pt idx="7">
                  <c:v>6.3</c:v>
                </c:pt>
              </c:numCache>
            </c:numRef>
          </c:val>
          <c:extLst>
            <c:ext xmlns:c16="http://schemas.microsoft.com/office/drawing/2014/chart" uri="{C3380CC4-5D6E-409C-BE32-E72D297353CC}">
              <c16:uniqueId val="{00000004-D293-4349-B432-809C78FC46AA}"/>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Organic share in %</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pPr>
            <a:r>
              <a:rPr lang="de-CH" sz="1800" dirty="0"/>
              <a:t>European Union: Organic</a:t>
            </a:r>
            <a:r>
              <a:rPr lang="de-CH" sz="1800" baseline="0" dirty="0"/>
              <a:t> </a:t>
            </a:r>
            <a:r>
              <a:rPr lang="de-CH" sz="1800" baseline="0" dirty="0" err="1"/>
              <a:t>market</a:t>
            </a:r>
            <a:r>
              <a:rPr lang="de-CH" sz="1800" baseline="0" dirty="0"/>
              <a:t> shares 2022 and 2023 </a:t>
            </a:r>
            <a:r>
              <a:rPr lang="de-CH" sz="1800" baseline="0" dirty="0" err="1"/>
              <a:t>compared</a:t>
            </a:r>
            <a:endParaRPr lang="en-GB" sz="1800" dirty="0"/>
          </a:p>
          <a:p>
            <a:pPr algn="l">
              <a:defRPr/>
            </a:pPr>
            <a:r>
              <a:rPr lang="de-CH" sz="1200" b="0" dirty="0"/>
              <a:t>Source: FiBL AMI </a:t>
            </a:r>
            <a:r>
              <a:rPr lang="de-CH" sz="1200" b="0" dirty="0" err="1"/>
              <a:t>survey</a:t>
            </a:r>
            <a:r>
              <a:rPr lang="de-CH" sz="1200" b="0" dirty="0"/>
              <a:t> 2024</a:t>
            </a:r>
            <a:endParaRPr lang="en-GB" sz="1200" b="0" dirty="0"/>
          </a:p>
        </c:rich>
      </c:tx>
      <c:layout>
        <c:manualLayout>
          <c:xMode val="edge"/>
          <c:yMode val="edge"/>
          <c:x val="1.3193318697671632E-3"/>
          <c:y val="8.5105311341745603E-4"/>
        </c:manualLayout>
      </c:layout>
      <c:overlay val="0"/>
    </c:title>
    <c:autoTitleDeleted val="0"/>
    <c:plotArea>
      <c:layout>
        <c:manualLayout>
          <c:layoutTarget val="inner"/>
          <c:xMode val="edge"/>
          <c:yMode val="edge"/>
          <c:x val="0.17534125788636581"/>
          <c:y val="0.22969638964751696"/>
          <c:w val="0.59720062208398139"/>
          <c:h val="0.61554323705347491"/>
        </c:manualLayout>
      </c:layout>
      <c:barChart>
        <c:barDir val="bar"/>
        <c:grouping val="clustered"/>
        <c:varyColors val="0"/>
        <c:ser>
          <c:idx val="0"/>
          <c:order val="0"/>
          <c:tx>
            <c:strRef>
              <c:f>Tabelle1!$B$1</c:f>
              <c:strCache>
                <c:ptCount val="1"/>
                <c:pt idx="0">
                  <c:v>Anteil [%] 2022</c:v>
                </c:pt>
              </c:strCache>
            </c:strRef>
          </c:tx>
          <c:spPr>
            <a:solidFill>
              <a:srgbClr val="2F6C86">
                <a:alpha val="20000"/>
              </a:srgbClr>
            </a:solidFill>
          </c:spPr>
          <c:invertIfNegative val="0"/>
          <c:dPt>
            <c:idx val="2"/>
            <c:invertIfNegative val="0"/>
            <c:bubble3D val="0"/>
            <c:extLst>
              <c:ext xmlns:c16="http://schemas.microsoft.com/office/drawing/2014/chart" uri="{C3380CC4-5D6E-409C-BE32-E72D297353CC}">
                <c16:uniqueId val="{00000000-C2F1-40DA-B4C8-7AD7AC73D2F4}"/>
              </c:ext>
            </c:extLst>
          </c:dPt>
          <c:cat>
            <c:strRef>
              <c:f>Tabelle1!$A$2:$A$15</c:f>
              <c:strCache>
                <c:ptCount val="11"/>
                <c:pt idx="0">
                  <c:v>Finland</c:v>
                </c:pt>
                <c:pt idx="1">
                  <c:v>Italien</c:v>
                </c:pt>
                <c:pt idx="2">
                  <c:v>Italy</c:v>
                </c:pt>
                <c:pt idx="3">
                  <c:v>Belgium</c:v>
                </c:pt>
                <c:pt idx="4">
                  <c:v>Netherlands</c:v>
                </c:pt>
                <c:pt idx="5">
                  <c:v>France</c:v>
                </c:pt>
                <c:pt idx="6">
                  <c:v>Germany</c:v>
                </c:pt>
                <c:pt idx="7">
                  <c:v>Luxembourg</c:v>
                </c:pt>
                <c:pt idx="8">
                  <c:v>Sweden</c:v>
                </c:pt>
                <c:pt idx="9">
                  <c:v>Austria</c:v>
                </c:pt>
                <c:pt idx="10">
                  <c:v>Denmark</c:v>
                </c:pt>
              </c:strCache>
            </c:strRef>
          </c:cat>
          <c:val>
            <c:numRef>
              <c:f>Tabelle1!$B$2:$B$15</c:f>
              <c:numCache>
                <c:formatCode>#,##0.0</c:formatCode>
                <c:ptCount val="11"/>
                <c:pt idx="0" formatCode="0.0">
                  <c:v>2.2000000000000002</c:v>
                </c:pt>
                <c:pt idx="1">
                  <c:v>3.4</c:v>
                </c:pt>
                <c:pt idx="2" formatCode="0.0">
                  <c:v>3.6</c:v>
                </c:pt>
                <c:pt idx="3" formatCode="0.0">
                  <c:v>3.7</c:v>
                </c:pt>
                <c:pt idx="4" formatCode="0.0">
                  <c:v>4.4000000000000004</c:v>
                </c:pt>
                <c:pt idx="5" formatCode="0.0">
                  <c:v>6.1</c:v>
                </c:pt>
                <c:pt idx="6" formatCode="0.0">
                  <c:v>6.3</c:v>
                </c:pt>
                <c:pt idx="7" formatCode="0.0">
                  <c:v>8.1999999999999993</c:v>
                </c:pt>
                <c:pt idx="8" formatCode="0.0">
                  <c:v>8.1999999999999993</c:v>
                </c:pt>
                <c:pt idx="9" formatCode="0.0">
                  <c:v>11.1</c:v>
                </c:pt>
                <c:pt idx="10" formatCode="0.0">
                  <c:v>12</c:v>
                </c:pt>
              </c:numCache>
            </c:numRef>
          </c:val>
          <c:extLst>
            <c:ext xmlns:c16="http://schemas.microsoft.com/office/drawing/2014/chart" uri="{C3380CC4-5D6E-409C-BE32-E72D297353CC}">
              <c16:uniqueId val="{00000001-EC33-42F5-8EA9-801FF45BF2B1}"/>
            </c:ext>
          </c:extLst>
        </c:ser>
        <c:ser>
          <c:idx val="1"/>
          <c:order val="1"/>
          <c:tx>
            <c:strRef>
              <c:f>Tabelle1!$C$1</c:f>
              <c:strCache>
                <c:ptCount val="1"/>
                <c:pt idx="0">
                  <c:v>Anteil [%] 20223</c:v>
                </c:pt>
              </c:strCache>
            </c:strRef>
          </c:tx>
          <c:spPr>
            <a:solidFill>
              <a:srgbClr val="2F6C86"/>
            </a:solidFill>
            <a:effectLst>
              <a:outerShdw blurRad="50800" dist="50800" dir="5400000" algn="ctr" rotWithShape="0">
                <a:srgbClr val="2F6C86"/>
              </a:outerShdw>
            </a:effectLst>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Tabelle1!$A$2:$A$15</c:f>
              <c:strCache>
                <c:ptCount val="11"/>
                <c:pt idx="0">
                  <c:v>Finland</c:v>
                </c:pt>
                <c:pt idx="1">
                  <c:v>Italien</c:v>
                </c:pt>
                <c:pt idx="2">
                  <c:v>Italy</c:v>
                </c:pt>
                <c:pt idx="3">
                  <c:v>Belgium</c:v>
                </c:pt>
                <c:pt idx="4">
                  <c:v>Netherlands</c:v>
                </c:pt>
                <c:pt idx="5">
                  <c:v>France</c:v>
                </c:pt>
                <c:pt idx="6">
                  <c:v>Germany</c:v>
                </c:pt>
                <c:pt idx="7">
                  <c:v>Luxembourg</c:v>
                </c:pt>
                <c:pt idx="8">
                  <c:v>Sweden</c:v>
                </c:pt>
                <c:pt idx="9">
                  <c:v>Austria</c:v>
                </c:pt>
                <c:pt idx="10">
                  <c:v>Denmark</c:v>
                </c:pt>
              </c:strCache>
            </c:strRef>
          </c:cat>
          <c:val>
            <c:numRef>
              <c:f>Tabelle1!$C$2:$C$15</c:f>
              <c:numCache>
                <c:formatCode>General</c:formatCode>
                <c:ptCount val="11"/>
                <c:pt idx="0">
                  <c:v>1.9</c:v>
                </c:pt>
                <c:pt idx="1">
                  <c:v>3.5</c:v>
                </c:pt>
                <c:pt idx="2">
                  <c:v>3.5</c:v>
                </c:pt>
                <c:pt idx="3">
                  <c:v>4</c:v>
                </c:pt>
                <c:pt idx="4">
                  <c:v>4.5999999999999996</c:v>
                </c:pt>
                <c:pt idx="5">
                  <c:v>5.6</c:v>
                </c:pt>
                <c:pt idx="6">
                  <c:v>6.3</c:v>
                </c:pt>
                <c:pt idx="7">
                  <c:v>7.2</c:v>
                </c:pt>
                <c:pt idx="8">
                  <c:v>7.8</c:v>
                </c:pt>
                <c:pt idx="9">
                  <c:v>10.9</c:v>
                </c:pt>
                <c:pt idx="10">
                  <c:v>11.8</c:v>
                </c:pt>
              </c:numCache>
            </c:numRef>
          </c:val>
          <c:extLst>
            <c:ext xmlns:c16="http://schemas.microsoft.com/office/drawing/2014/chart" uri="{C3380CC4-5D6E-409C-BE32-E72D297353CC}">
              <c16:uniqueId val="{00000001-D5E5-416C-B468-3C59BEF2056C}"/>
            </c:ext>
          </c:extLst>
        </c:ser>
        <c:dLbls>
          <c:showLegendKey val="0"/>
          <c:showVal val="0"/>
          <c:showCatName val="0"/>
          <c:showSerName val="0"/>
          <c:showPercent val="0"/>
          <c:showBubbleSize val="0"/>
        </c:dLbls>
        <c:gapWidth val="62"/>
        <c:axId val="1390378384"/>
        <c:axId val="1390371856"/>
      </c:barChart>
      <c:catAx>
        <c:axId val="1390378384"/>
        <c:scaling>
          <c:orientation val="minMax"/>
        </c:scaling>
        <c:delete val="0"/>
        <c:axPos val="l"/>
        <c:numFmt formatCode="General" sourceLinked="0"/>
        <c:majorTickMark val="out"/>
        <c:minorTickMark val="none"/>
        <c:tickLblPos val="nextTo"/>
        <c:spPr>
          <a:ln>
            <a:solidFill>
              <a:srgbClr val="2F6C86"/>
            </a:solidFill>
          </a:ln>
        </c:spPr>
        <c:txPr>
          <a:bodyPr/>
          <a:lstStyle/>
          <a:p>
            <a:pPr>
              <a:defRPr sz="1400"/>
            </a:pPr>
            <a:endParaRPr lang="en-US"/>
          </a:p>
        </c:txPr>
        <c:crossAx val="1390371856"/>
        <c:crosses val="autoZero"/>
        <c:auto val="1"/>
        <c:lblAlgn val="ctr"/>
        <c:lblOffset val="100"/>
        <c:tickLblSkip val="1"/>
        <c:noMultiLvlLbl val="0"/>
      </c:catAx>
      <c:valAx>
        <c:axId val="1390371856"/>
        <c:scaling>
          <c:orientation val="minMax"/>
        </c:scaling>
        <c:delete val="0"/>
        <c:axPos val="b"/>
        <c:majorGridlines>
          <c:spPr>
            <a:ln>
              <a:solidFill>
                <a:srgbClr val="2F6C86"/>
              </a:solidFill>
            </a:ln>
          </c:spPr>
        </c:majorGridlines>
        <c:title>
          <c:tx>
            <c:rich>
              <a:bodyPr/>
              <a:lstStyle/>
              <a:p>
                <a:pPr>
                  <a:defRPr sz="1200" b="0"/>
                </a:pPr>
                <a:r>
                  <a:rPr lang="en-GB" sz="1200" b="0" dirty="0"/>
                  <a:t>Organic market share in in percent</a:t>
                </a:r>
              </a:p>
            </c:rich>
          </c:tx>
          <c:layout>
            <c:manualLayout>
              <c:xMode val="edge"/>
              <c:yMode val="edge"/>
              <c:x val="0.36067896653169151"/>
              <c:y val="0.93983595192031355"/>
            </c:manualLayout>
          </c:layout>
          <c:overlay val="0"/>
        </c:title>
        <c:numFmt formatCode="#,##0.0" sourceLinked="0"/>
        <c:majorTickMark val="out"/>
        <c:minorTickMark val="none"/>
        <c:tickLblPos val="nextTo"/>
        <c:spPr>
          <a:ln>
            <a:solidFill>
              <a:srgbClr val="2F6C86"/>
            </a:solidFill>
          </a:ln>
        </c:spPr>
        <c:txPr>
          <a:bodyPr/>
          <a:lstStyle/>
          <a:p>
            <a:pPr>
              <a:defRPr sz="1200"/>
            </a:pPr>
            <a:endParaRPr lang="en-US"/>
          </a:p>
        </c:txPr>
        <c:crossAx val="1390378384"/>
        <c:crosses val="autoZero"/>
        <c:crossBetween val="between"/>
      </c:valAx>
      <c:spPr>
        <a:noFill/>
        <a:ln w="25400">
          <a:noFill/>
        </a:ln>
      </c:spPr>
    </c:plotArea>
    <c:plotVisOnly val="1"/>
    <c:dispBlanksAs val="gap"/>
    <c:showDLblsOverMax val="0"/>
  </c:chart>
  <c:txPr>
    <a:bodyPr/>
    <a:lstStyle/>
    <a:p>
      <a:pPr>
        <a:defRPr sz="1800">
          <a:latin typeface="Gill Sans MT" panose="020B0502020104020203" pitchFamily="34" charset="0"/>
        </a:defRPr>
      </a:pPr>
      <a:endParaRPr lang="en-US"/>
    </a:p>
  </c:txPr>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Organic catering sales 2023 </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6.479523097793759E-4"/>
          <c:y val="6.4156426715822786E-3"/>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59120122641745387"/>
          <c:h val="0.68618604035632902"/>
        </c:manualLayout>
      </c:layout>
      <c:barChart>
        <c:barDir val="bar"/>
        <c:grouping val="clustered"/>
        <c:varyColors val="0"/>
        <c:ser>
          <c:idx val="0"/>
          <c:order val="0"/>
          <c:tx>
            <c:strRef>
              <c:f>Tabelle1!$B$1</c:f>
              <c:strCache>
                <c:ptCount val="1"/>
                <c:pt idx="0">
                  <c:v>2023</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Tabelle1!$A$2:$A$8</c:f>
              <c:strCache>
                <c:ptCount val="6"/>
                <c:pt idx="0">
                  <c:v>Austria</c:v>
                </c:pt>
                <c:pt idx="1">
                  <c:v>Netherlands</c:v>
                </c:pt>
                <c:pt idx="2">
                  <c:v>Denmark</c:v>
                </c:pt>
                <c:pt idx="3">
                  <c:v>Sweden</c:v>
                </c:pt>
                <c:pt idx="4">
                  <c:v>France</c:v>
                </c:pt>
                <c:pt idx="5">
                  <c:v>Italy</c:v>
                </c:pt>
              </c:strCache>
            </c:strRef>
          </c:cat>
          <c:val>
            <c:numRef>
              <c:f>Tabelle1!$B$2:$B$8</c:f>
              <c:numCache>
                <c:formatCode>#,##0.00</c:formatCode>
                <c:ptCount val="6"/>
                <c:pt idx="0">
                  <c:v>230</c:v>
                </c:pt>
                <c:pt idx="1">
                  <c:v>330.3</c:v>
                </c:pt>
                <c:pt idx="2">
                  <c:v>452</c:v>
                </c:pt>
                <c:pt idx="3">
                  <c:v>672</c:v>
                </c:pt>
                <c:pt idx="4">
                  <c:v>786</c:v>
                </c:pt>
                <c:pt idx="5" formatCode="#,##0">
                  <c:v>1200</c:v>
                </c:pt>
              </c:numCache>
            </c:numRef>
          </c:val>
          <c:extLst>
            <c:ext xmlns:c16="http://schemas.microsoft.com/office/drawing/2014/chart" uri="{C3380CC4-5D6E-409C-BE32-E72D297353CC}">
              <c16:uniqueId val="{00000000-8364-40F1-9EA2-BE50BB665E12}"/>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Catering  sales in Million Euros</a:t>
                </a:r>
                <a:br>
                  <a:rPr lang="en-GB" sz="1200" b="0" i="0" baseline="0" dirty="0">
                    <a:effectLst/>
                    <a:latin typeface="+mj-lt"/>
                  </a:rPr>
                </a:br>
                <a:r>
                  <a:rPr lang="en-GB" sz="1200" b="0" i="0" baseline="0" dirty="0">
                    <a:effectLst/>
                    <a:latin typeface="+mj-lt"/>
                  </a:rPr>
                  <a:t>Spain: Clarifications pending</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Growth catering sales 2023</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1.2899011187709183E-2"/>
          <c:y val="9.4746529889505441E-4"/>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13250973000969238"/>
          <c:y val="0.15844414185068972"/>
          <c:w val="0.68497656416218755"/>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Tabelle1!$A$2:$A$8</c:f>
              <c:strCache>
                <c:ptCount val="6"/>
                <c:pt idx="0">
                  <c:v>Austria</c:v>
                </c:pt>
                <c:pt idx="1">
                  <c:v>Netherlands</c:v>
                </c:pt>
                <c:pt idx="2">
                  <c:v>Denmark</c:v>
                </c:pt>
                <c:pt idx="3">
                  <c:v>Sweden</c:v>
                </c:pt>
                <c:pt idx="4">
                  <c:v>France</c:v>
                </c:pt>
                <c:pt idx="5">
                  <c:v>Italy</c:v>
                </c:pt>
              </c:strCache>
            </c:strRef>
          </c:cat>
          <c:val>
            <c:numRef>
              <c:f>Tabelle1!$B$2:$B$8</c:f>
            </c:numRef>
          </c:val>
          <c:extLst>
            <c:ext xmlns:c16="http://schemas.microsoft.com/office/drawing/2014/chart" uri="{C3380CC4-5D6E-409C-BE32-E72D297353CC}">
              <c16:uniqueId val="{00000000-D293-4349-B432-809C78FC46AA}"/>
            </c:ext>
          </c:extLst>
        </c:ser>
        <c:ser>
          <c:idx val="1"/>
          <c:order val="1"/>
          <c:tx>
            <c:strRef>
              <c:f>Tabelle1!$C$1</c:f>
              <c:strCache>
                <c:ptCount val="1"/>
                <c:pt idx="0">
                  <c:v>2023</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Tabelle1!$A$2:$A$8</c:f>
              <c:strCache>
                <c:ptCount val="6"/>
                <c:pt idx="0">
                  <c:v>Austria</c:v>
                </c:pt>
                <c:pt idx="1">
                  <c:v>Netherlands</c:v>
                </c:pt>
                <c:pt idx="2">
                  <c:v>Denmark</c:v>
                </c:pt>
                <c:pt idx="3">
                  <c:v>Sweden</c:v>
                </c:pt>
                <c:pt idx="4">
                  <c:v>France</c:v>
                </c:pt>
                <c:pt idx="5">
                  <c:v>Italy</c:v>
                </c:pt>
              </c:strCache>
            </c:strRef>
          </c:cat>
          <c:val>
            <c:numRef>
              <c:f>Tabelle1!$C$2:$C$8</c:f>
            </c:numRef>
          </c:val>
          <c:extLst>
            <c:ext xmlns:c16="http://schemas.microsoft.com/office/drawing/2014/chart" uri="{C3380CC4-5D6E-409C-BE32-E72D297353CC}">
              <c16:uniqueId val="{00000001-D293-4349-B432-809C78FC46AA}"/>
            </c:ext>
          </c:extLst>
        </c:ser>
        <c:ser>
          <c:idx val="2"/>
          <c:order val="2"/>
          <c:tx>
            <c:strRef>
              <c:f>Tabelle1!$D$1</c:f>
              <c:strCache>
                <c:ptCount val="1"/>
                <c:pt idx="0">
                  <c:v>Catering growth (%)</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Tabelle1!$A$2:$A$8</c:f>
              <c:strCache>
                <c:ptCount val="6"/>
                <c:pt idx="0">
                  <c:v>Austria</c:v>
                </c:pt>
                <c:pt idx="1">
                  <c:v>Netherlands</c:v>
                </c:pt>
                <c:pt idx="2">
                  <c:v>Denmark</c:v>
                </c:pt>
                <c:pt idx="3">
                  <c:v>Sweden</c:v>
                </c:pt>
                <c:pt idx="4">
                  <c:v>France</c:v>
                </c:pt>
                <c:pt idx="5">
                  <c:v>Italy</c:v>
                </c:pt>
              </c:strCache>
            </c:strRef>
          </c:cat>
          <c:val>
            <c:numRef>
              <c:f>Tabelle1!$D$2:$D$8</c:f>
              <c:numCache>
                <c:formatCode>General</c:formatCode>
                <c:ptCount val="6"/>
                <c:pt idx="0">
                  <c:v>20.418848167539267</c:v>
                </c:pt>
                <c:pt idx="2" formatCode="#,##0.00">
                  <c:v>12.7</c:v>
                </c:pt>
                <c:pt idx="3" formatCode="#,##0.00">
                  <c:v>27</c:v>
                </c:pt>
                <c:pt idx="4">
                  <c:v>9.9300699300699335</c:v>
                </c:pt>
                <c:pt idx="5">
                  <c:v>18</c:v>
                </c:pt>
              </c:numCache>
            </c:numRef>
          </c:val>
          <c:extLst>
            <c:ext xmlns:c16="http://schemas.microsoft.com/office/drawing/2014/chart" uri="{C3380CC4-5D6E-409C-BE32-E72D297353CC}">
              <c16:uniqueId val="{00000004-D293-4349-B432-809C78FC46AA}"/>
            </c:ext>
          </c:extLst>
        </c:ser>
        <c:ser>
          <c:idx val="3"/>
          <c:order val="3"/>
          <c:tx>
            <c:strRef>
              <c:f>Tabelle1!$E$1</c:f>
              <c:strCache>
                <c:ptCount val="1"/>
                <c:pt idx="0">
                  <c:v>Retail growth (%)</c:v>
                </c:pt>
              </c:strCache>
            </c:strRef>
          </c:tx>
          <c:spPr>
            <a:solidFill>
              <a:srgbClr val="9ABFD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Tabelle1!$A$2:$A$8</c:f>
              <c:strCache>
                <c:ptCount val="6"/>
                <c:pt idx="0">
                  <c:v>Austria</c:v>
                </c:pt>
                <c:pt idx="1">
                  <c:v>Netherlands</c:v>
                </c:pt>
                <c:pt idx="2">
                  <c:v>Denmark</c:v>
                </c:pt>
                <c:pt idx="3">
                  <c:v>Sweden</c:v>
                </c:pt>
                <c:pt idx="4">
                  <c:v>France</c:v>
                </c:pt>
                <c:pt idx="5">
                  <c:v>Italy</c:v>
                </c:pt>
              </c:strCache>
            </c:strRef>
          </c:cat>
          <c:val>
            <c:numRef>
              <c:f>Tabelle1!$E$2:$E$8</c:f>
              <c:numCache>
                <c:formatCode>General</c:formatCode>
                <c:ptCount val="6"/>
                <c:pt idx="0">
                  <c:v>6.5</c:v>
                </c:pt>
                <c:pt idx="1">
                  <c:v>12.5</c:v>
                </c:pt>
                <c:pt idx="2">
                  <c:v>-0.4</c:v>
                </c:pt>
                <c:pt idx="3">
                  <c:v>-4.7</c:v>
                </c:pt>
                <c:pt idx="4">
                  <c:v>0</c:v>
                </c:pt>
                <c:pt idx="5">
                  <c:v>5.2</c:v>
                </c:pt>
              </c:numCache>
            </c:numRef>
          </c:val>
          <c:extLst>
            <c:ext xmlns:c16="http://schemas.microsoft.com/office/drawing/2014/chart" uri="{C3380CC4-5D6E-409C-BE32-E72D297353CC}">
              <c16:uniqueId val="{00000000-4A7F-42A8-9AA2-69ADECCCF17A}"/>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Growth catering sales in %</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legend>
      <c:legendPos val="r"/>
      <c:layout>
        <c:manualLayout>
          <c:xMode val="edge"/>
          <c:yMode val="edge"/>
          <c:x val="0.63205777616357162"/>
          <c:y val="4.656487317075797E-2"/>
          <c:w val="0.36521868075897301"/>
          <c:h val="0.14570169159477075"/>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Gill Sans MT" panose="020B0502020104020203" pitchFamily="34" charset="0"/>
              </a:defRPr>
            </a:pPr>
            <a:r>
              <a:rPr lang="en-GB" sz="1800" baseline="0" dirty="0">
                <a:latin typeface="Gill Sans MT" panose="020B0502020104020203" pitchFamily="34" charset="0"/>
              </a:rPr>
              <a:t>European Union: Imports 2018-2023</a:t>
            </a:r>
            <a:br>
              <a:rPr lang="en-GB" sz="2000" baseline="0" dirty="0">
                <a:latin typeface="Gill Sans MT" panose="020B0502020104020203" pitchFamily="34" charset="0"/>
              </a:rPr>
            </a:br>
            <a:r>
              <a:rPr lang="en-GB" sz="1200" b="0" baseline="0" dirty="0">
                <a:latin typeface="Gill Sans MT" panose="020B0502020104020203" pitchFamily="34" charset="0"/>
              </a:rPr>
              <a:t>Source: European Commission/TRACES. Graph: FiBL</a:t>
            </a:r>
            <a:endParaRPr lang="en-GB" sz="1200" b="0" dirty="0">
              <a:latin typeface="Gill Sans MT" panose="020B0502020104020203" pitchFamily="34" charset="0"/>
            </a:endParaRPr>
          </a:p>
        </c:rich>
      </c:tx>
      <c:layout>
        <c:manualLayout>
          <c:xMode val="edge"/>
          <c:yMode val="edge"/>
          <c:x val="1.2642042092641189E-3"/>
          <c:y val="7.9702786701629173E-4"/>
        </c:manualLayout>
      </c:layout>
      <c:overlay val="0"/>
    </c:title>
    <c:autoTitleDeleted val="0"/>
    <c:plotArea>
      <c:layout>
        <c:manualLayout>
          <c:layoutTarget val="inner"/>
          <c:xMode val="edge"/>
          <c:yMode val="edge"/>
          <c:x val="0.10137947721566122"/>
          <c:y val="0.21817253531988748"/>
          <c:w val="0.7521905835454733"/>
          <c:h val="0.64984748103404422"/>
        </c:manualLayout>
      </c:layout>
      <c:barChart>
        <c:barDir val="col"/>
        <c:grouping val="clustered"/>
        <c:varyColors val="0"/>
        <c:ser>
          <c:idx val="0"/>
          <c:order val="0"/>
          <c:tx>
            <c:strRef>
              <c:f>Tabelle1!$B$1</c:f>
              <c:strCache>
                <c:ptCount val="1"/>
                <c:pt idx="0">
                  <c:v>Imports in MT</c:v>
                </c:pt>
              </c:strCache>
            </c:strRef>
          </c:tx>
          <c:spPr>
            <a:solidFill>
              <a:srgbClr val="2F6C86"/>
            </a:solidFill>
            <a:ln w="63500">
              <a:noFill/>
            </a:ln>
          </c:spPr>
          <c:invertIfNegative val="0"/>
          <c:dLbls>
            <c:numFmt formatCode="#,##0" sourceLinked="0"/>
            <c:spPr>
              <a:noFill/>
              <a:ln>
                <a:noFill/>
              </a:ln>
              <a:effectLst/>
            </c:spPr>
            <c:txPr>
              <a:bodyPr rot="-5400000" vert="horz"/>
              <a:lstStyle/>
              <a:p>
                <a:pPr>
                  <a:defRPr sz="1200">
                    <a:solidFill>
                      <a:schemeClr val="bg1"/>
                    </a:solidFill>
                    <a:latin typeface="Gill Sans MT" panose="020B0502020104020203"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Tabelle1!$A$2:$A$7</c:f>
              <c:numCache>
                <c:formatCode>General</c:formatCode>
                <c:ptCount val="6"/>
                <c:pt idx="0">
                  <c:v>2018</c:v>
                </c:pt>
                <c:pt idx="1">
                  <c:v>2019</c:v>
                </c:pt>
                <c:pt idx="2">
                  <c:v>2020</c:v>
                </c:pt>
                <c:pt idx="3">
                  <c:v>2021</c:v>
                </c:pt>
                <c:pt idx="4">
                  <c:v>2022</c:v>
                </c:pt>
                <c:pt idx="5">
                  <c:v>2023</c:v>
                </c:pt>
              </c:numCache>
            </c:numRef>
          </c:cat>
          <c:val>
            <c:numRef>
              <c:f>Tabelle1!$B$2:$B$7</c:f>
              <c:numCache>
                <c:formatCode>#,##0</c:formatCode>
                <c:ptCount val="6"/>
                <c:pt idx="0">
                  <c:v>2513016</c:v>
                </c:pt>
                <c:pt idx="1">
                  <c:v>2848716</c:v>
                </c:pt>
                <c:pt idx="2" formatCode="#,##0.0">
                  <c:v>2794103</c:v>
                </c:pt>
                <c:pt idx="3" formatCode="#,##0.0">
                  <c:v>2872948</c:v>
                </c:pt>
                <c:pt idx="4">
                  <c:v>2726775</c:v>
                </c:pt>
                <c:pt idx="5">
                  <c:v>2479319</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Gill Sans MT" panose="020B0502020104020203" pitchFamily="34" charset="0"/>
              </a:defRPr>
            </a:pPr>
            <a:endParaRPr lang="en-US"/>
          </a:p>
        </c:txPr>
        <c:crossAx val="1390374032"/>
        <c:crosses val="autoZero"/>
        <c:auto val="1"/>
        <c:lblAlgn val="ctr"/>
        <c:lblOffset val="100"/>
        <c:noMultiLvlLbl val="0"/>
      </c:catAx>
      <c:valAx>
        <c:axId val="1390374032"/>
        <c:scaling>
          <c:orientation val="minMax"/>
          <c:max val="3000000"/>
          <c:min val="0"/>
        </c:scaling>
        <c:delete val="0"/>
        <c:axPos val="l"/>
        <c:majorGridlines>
          <c:spPr>
            <a:ln>
              <a:solidFill>
                <a:srgbClr val="2F6C86"/>
              </a:solidFill>
            </a:ln>
          </c:spPr>
        </c:majorGridlines>
        <c:title>
          <c:tx>
            <c:rich>
              <a:bodyPr rot="-5400000" vert="horz"/>
              <a:lstStyle/>
              <a:p>
                <a:pPr>
                  <a:defRPr sz="1200">
                    <a:latin typeface="Gill Sans MT" panose="020B0502020104020203" pitchFamily="34" charset="0"/>
                  </a:defRPr>
                </a:pPr>
                <a:r>
                  <a:rPr lang="en-GB" sz="1200" b="0" dirty="0">
                    <a:latin typeface="Gill Sans MT" panose="020B0502020104020203" pitchFamily="34" charset="0"/>
                  </a:rPr>
                  <a:t>Metric</a:t>
                </a:r>
                <a:r>
                  <a:rPr lang="en-GB" sz="1200" b="0" baseline="0" dirty="0">
                    <a:latin typeface="Gill Sans MT" panose="020B0502020104020203" pitchFamily="34" charset="0"/>
                  </a:rPr>
                  <a:t> tons</a:t>
                </a:r>
                <a:r>
                  <a:rPr lang="en-GB" sz="1200" b="0" dirty="0">
                    <a:latin typeface="Gill Sans MT" panose="020B0502020104020203" pitchFamily="34" charset="0"/>
                  </a:rPr>
                  <a:t> </a:t>
                </a:r>
              </a:p>
            </c:rich>
          </c:tx>
          <c:layout>
            <c:manualLayout>
              <c:xMode val="edge"/>
              <c:yMode val="edge"/>
              <c:x val="1.0613638679646686E-2"/>
              <c:y val="0.39316675690090758"/>
            </c:manualLayout>
          </c:layout>
          <c:overlay val="0"/>
        </c:title>
        <c:numFmt formatCode="#,##0" sourceLinked="0"/>
        <c:majorTickMark val="out"/>
        <c:minorTickMark val="none"/>
        <c:tickLblPos val="nextTo"/>
        <c:spPr>
          <a:ln>
            <a:solidFill>
              <a:srgbClr val="2F6C86"/>
            </a:solidFill>
          </a:ln>
        </c:spPr>
        <c:txPr>
          <a:bodyPr/>
          <a:lstStyle/>
          <a:p>
            <a:pPr>
              <a:defRPr sz="1200">
                <a:latin typeface="Gill Sans MT" panose="020B0502020104020203" pitchFamily="34" charset="0"/>
              </a:defRPr>
            </a:pPr>
            <a:endParaRPr lang="en-US"/>
          </a:p>
        </c:txPr>
        <c:crossAx val="1390380560"/>
        <c:crosses val="autoZero"/>
        <c:crossBetween val="between"/>
        <c:majorUnit val="500000"/>
        <c:minorUnit val="500"/>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800" dirty="0">
                <a:solidFill>
                  <a:schemeClr val="tx1"/>
                </a:solidFill>
              </a:rPr>
              <a:t>Producers (2021: +10.9%)</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Tabelle1!$B$1</c:f>
              <c:strCache>
                <c:ptCount val="1"/>
                <c:pt idx="0">
                  <c:v>Number of producers</c:v>
                </c:pt>
              </c:strCache>
            </c:strRef>
          </c:tx>
          <c:spPr>
            <a:solidFill>
              <a:schemeClr val="accent1"/>
            </a:solidFill>
            <a:ln>
              <a:noFill/>
            </a:ln>
            <a:effectLst/>
          </c:spPr>
          <c:invertIfNegative val="0"/>
          <c:cat>
            <c:numRef>
              <c:f>Tabelle1!$A$2:$A$6</c:f>
              <c:numCache>
                <c:formatCode>General</c:formatCode>
                <c:ptCount val="5"/>
                <c:pt idx="0">
                  <c:v>2018</c:v>
                </c:pt>
                <c:pt idx="1">
                  <c:v>2019</c:v>
                </c:pt>
                <c:pt idx="2">
                  <c:v>2020</c:v>
                </c:pt>
                <c:pt idx="3">
                  <c:v>2021</c:v>
                </c:pt>
                <c:pt idx="4">
                  <c:v>2022</c:v>
                </c:pt>
              </c:numCache>
            </c:numRef>
          </c:cat>
          <c:val>
            <c:numRef>
              <c:f>Tabelle1!$B$2:$B$6</c:f>
              <c:numCache>
                <c:formatCode>#,##0</c:formatCode>
                <c:ptCount val="5"/>
                <c:pt idx="0">
                  <c:v>322281</c:v>
                </c:pt>
                <c:pt idx="1">
                  <c:v>338820</c:v>
                </c:pt>
                <c:pt idx="2">
                  <c:v>350297</c:v>
                </c:pt>
                <c:pt idx="3">
                  <c:v>385727</c:v>
                </c:pt>
                <c:pt idx="4">
                  <c:v>427787</c:v>
                </c:pt>
              </c:numCache>
            </c:numRef>
          </c:val>
          <c:extLst>
            <c:ext xmlns:c16="http://schemas.microsoft.com/office/drawing/2014/chart" uri="{C3380CC4-5D6E-409C-BE32-E72D297353CC}">
              <c16:uniqueId val="{00000000-754E-44F6-87CB-FFE96AF034CD}"/>
            </c:ext>
          </c:extLst>
        </c:ser>
        <c:dLbls>
          <c:showLegendKey val="0"/>
          <c:showVal val="0"/>
          <c:showCatName val="0"/>
          <c:showSerName val="0"/>
          <c:showPercent val="0"/>
          <c:showBubbleSize val="0"/>
        </c:dLbls>
        <c:gapWidth val="20"/>
        <c:axId val="2031271087"/>
        <c:axId val="1028792239"/>
      </c:barChart>
      <c:catAx>
        <c:axId val="20312710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28792239"/>
        <c:crosses val="autoZero"/>
        <c:auto val="1"/>
        <c:lblAlgn val="ctr"/>
        <c:lblOffset val="100"/>
        <c:noMultiLvlLbl val="0"/>
      </c:catAx>
      <c:valAx>
        <c:axId val="10287922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31271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pPr>
            <a:r>
              <a:rPr lang="en-GB" sz="1800" b="1" i="0" baseline="0" dirty="0">
                <a:effectLst/>
                <a:latin typeface="+mj-lt"/>
              </a:rPr>
              <a:t>Top 5 exporting countries 2021, 2022, 2023 compared</a:t>
            </a:r>
            <a:endParaRPr lang="en-GB" sz="1800" dirty="0">
              <a:effectLst/>
              <a:latin typeface="+mj-lt"/>
            </a:endParaRPr>
          </a:p>
          <a:p>
            <a:pPr algn="l">
              <a:defRPr/>
            </a:pPr>
            <a:r>
              <a:rPr lang="en-GB" sz="1200" b="0" i="0" baseline="0" dirty="0">
                <a:effectLst/>
                <a:latin typeface="+mj-lt"/>
              </a:rPr>
              <a:t>Source:  European Commission TRACES 2024</a:t>
            </a:r>
            <a:endParaRPr lang="en-GB" sz="1200" dirty="0">
              <a:effectLst/>
              <a:latin typeface="+mj-lt"/>
            </a:endParaRPr>
          </a:p>
        </c:rich>
      </c:tx>
      <c:layout>
        <c:manualLayout>
          <c:xMode val="edge"/>
          <c:yMode val="edge"/>
          <c:x val="3.3402230971128601E-3"/>
          <c:y val="8.6695526059242024E-4"/>
        </c:manualLayout>
      </c:layout>
      <c:overlay val="0"/>
    </c:title>
    <c:autoTitleDeleted val="0"/>
    <c:plotArea>
      <c:layout>
        <c:manualLayout>
          <c:layoutTarget val="inner"/>
          <c:xMode val="edge"/>
          <c:yMode val="edge"/>
          <c:x val="0.29354107266293256"/>
          <c:y val="0.16664636472177299"/>
          <c:w val="0.6729697207573081"/>
          <c:h val="0.68618604035632902"/>
        </c:manualLayout>
      </c:layout>
      <c:barChart>
        <c:barDir val="bar"/>
        <c:grouping val="clustered"/>
        <c:varyColors val="0"/>
        <c:ser>
          <c:idx val="0"/>
          <c:order val="0"/>
          <c:tx>
            <c:strRef>
              <c:f>Tabelle1!$B$1</c:f>
              <c:strCache>
                <c:ptCount val="1"/>
                <c:pt idx="0">
                  <c:v>2021</c:v>
                </c:pt>
              </c:strCache>
            </c:strRef>
          </c:tx>
          <c:spPr>
            <a:solidFill>
              <a:srgbClr val="D0DFE8">
                <a:alpha val="50000"/>
              </a:srgbClr>
            </a:solidFill>
          </c:spPr>
          <c:invertIfNegative val="0"/>
          <c:dPt>
            <c:idx val="8"/>
            <c:invertIfNegative val="0"/>
            <c:bubble3D val="0"/>
            <c:extLst>
              <c:ext xmlns:c16="http://schemas.microsoft.com/office/drawing/2014/chart" uri="{C3380CC4-5D6E-409C-BE32-E72D297353CC}">
                <c16:uniqueId val="{00000000-D536-4FD9-A3CA-E00B46E6D26A}"/>
              </c:ext>
            </c:extLst>
          </c:dPt>
          <c:dLbls>
            <c:delete val="1"/>
          </c:dLbls>
          <c:cat>
            <c:strRef>
              <c:f>Tabelle1!$A$2:$A$6</c:f>
              <c:strCache>
                <c:ptCount val="5"/>
                <c:pt idx="0">
                  <c:v>Ukraine</c:v>
                </c:pt>
                <c:pt idx="1">
                  <c:v>Peru</c:v>
                </c:pt>
                <c:pt idx="2">
                  <c:v>Dominican Republic</c:v>
                </c:pt>
                <c:pt idx="3">
                  <c:v>China</c:v>
                </c:pt>
                <c:pt idx="4">
                  <c:v>Ecuador</c:v>
                </c:pt>
              </c:strCache>
            </c:strRef>
          </c:cat>
          <c:val>
            <c:numRef>
              <c:f>Tabelle1!$B$2:$B$6</c:f>
              <c:numCache>
                <c:formatCode>#,##0.0</c:formatCode>
                <c:ptCount val="5"/>
                <c:pt idx="0">
                  <c:v>189239.29570356011</c:v>
                </c:pt>
                <c:pt idx="1">
                  <c:v>203577.40157690755</c:v>
                </c:pt>
                <c:pt idx="2">
                  <c:v>265074.88668856025</c:v>
                </c:pt>
                <c:pt idx="3">
                  <c:v>149283.14498237427</c:v>
                </c:pt>
                <c:pt idx="4">
                  <c:v>345242.30443378864</c:v>
                </c:pt>
              </c:numCache>
            </c:numRef>
          </c:val>
          <c:extLst>
            <c:ext xmlns:c16="http://schemas.microsoft.com/office/drawing/2014/chart" uri="{C3380CC4-5D6E-409C-BE32-E72D297353CC}">
              <c16:uniqueId val="{00000000-E785-48F4-AAE5-73AEE6E52DBD}"/>
            </c:ext>
          </c:extLst>
        </c:ser>
        <c:ser>
          <c:idx val="1"/>
          <c:order val="1"/>
          <c:tx>
            <c:strRef>
              <c:f>Tabelle1!$C$1</c:f>
              <c:strCache>
                <c:ptCount val="1"/>
                <c:pt idx="0">
                  <c:v>2022</c:v>
                </c:pt>
              </c:strCache>
            </c:strRef>
          </c:tx>
          <c:spPr>
            <a:solidFill>
              <a:srgbClr val="9ABFD4"/>
            </a:solidFill>
          </c:spPr>
          <c:invertIfNegative val="0"/>
          <c:dLbls>
            <c:delete val="1"/>
          </c:dLbls>
          <c:cat>
            <c:strRef>
              <c:f>Tabelle1!$A$2:$A$6</c:f>
              <c:strCache>
                <c:ptCount val="5"/>
                <c:pt idx="0">
                  <c:v>Ukraine</c:v>
                </c:pt>
                <c:pt idx="1">
                  <c:v>Peru</c:v>
                </c:pt>
                <c:pt idx="2">
                  <c:v>Dominican Republic</c:v>
                </c:pt>
                <c:pt idx="3">
                  <c:v>China</c:v>
                </c:pt>
                <c:pt idx="4">
                  <c:v>Ecuador</c:v>
                </c:pt>
              </c:strCache>
            </c:strRef>
          </c:cat>
          <c:val>
            <c:numRef>
              <c:f>Tabelle1!$C$2:$C$6</c:f>
              <c:numCache>
                <c:formatCode>#,##0.0</c:formatCode>
                <c:ptCount val="5"/>
                <c:pt idx="0">
                  <c:v>219124.60660623759</c:v>
                </c:pt>
                <c:pt idx="1">
                  <c:v>197296.78646004666</c:v>
                </c:pt>
                <c:pt idx="2">
                  <c:v>251378.26160416007</c:v>
                </c:pt>
                <c:pt idx="3">
                  <c:v>194000.73091465328</c:v>
                </c:pt>
                <c:pt idx="4">
                  <c:v>345522.33362701297</c:v>
                </c:pt>
              </c:numCache>
            </c:numRef>
          </c:val>
          <c:extLst>
            <c:ext xmlns:c16="http://schemas.microsoft.com/office/drawing/2014/chart" uri="{C3380CC4-5D6E-409C-BE32-E72D297353CC}">
              <c16:uniqueId val="{00000002-3577-442F-BB23-B5BBDD9221EF}"/>
            </c:ext>
          </c:extLst>
        </c:ser>
        <c:ser>
          <c:idx val="2"/>
          <c:order val="2"/>
          <c:tx>
            <c:strRef>
              <c:f>Tabelle1!$D$1</c:f>
              <c:strCache>
                <c:ptCount val="1"/>
                <c:pt idx="0">
                  <c:v>2023</c:v>
                </c:pt>
              </c:strCache>
            </c:strRef>
          </c:tx>
          <c:spPr>
            <a:solidFill>
              <a:srgbClr val="2F6C86"/>
            </a:solidFill>
          </c:spPr>
          <c:invertIfNegative val="0"/>
          <c:dLbls>
            <c:numFmt formatCode="#,##0" sourceLinked="0"/>
            <c:spPr>
              <a:solidFill>
                <a:srgbClr val="D0DFE8">
                  <a:alpha val="50000"/>
                </a:srgbClr>
              </a:solid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Tabelle1!$A$2:$A$6</c:f>
              <c:strCache>
                <c:ptCount val="5"/>
                <c:pt idx="0">
                  <c:v>Ukraine</c:v>
                </c:pt>
                <c:pt idx="1">
                  <c:v>Peru</c:v>
                </c:pt>
                <c:pt idx="2">
                  <c:v>Dominican Republic</c:v>
                </c:pt>
                <c:pt idx="3">
                  <c:v>China</c:v>
                </c:pt>
                <c:pt idx="4">
                  <c:v>Ecuador</c:v>
                </c:pt>
              </c:strCache>
            </c:strRef>
          </c:cat>
          <c:val>
            <c:numRef>
              <c:f>Tabelle1!$D$2:$D$6</c:f>
              <c:numCache>
                <c:formatCode>General</c:formatCode>
                <c:ptCount val="5"/>
                <c:pt idx="0">
                  <c:v>173720</c:v>
                </c:pt>
                <c:pt idx="1">
                  <c:v>182270</c:v>
                </c:pt>
                <c:pt idx="2">
                  <c:v>191788</c:v>
                </c:pt>
                <c:pt idx="3">
                  <c:v>200170</c:v>
                </c:pt>
                <c:pt idx="4">
                  <c:v>359554</c:v>
                </c:pt>
              </c:numCache>
            </c:numRef>
          </c:val>
          <c:extLst>
            <c:ext xmlns:c16="http://schemas.microsoft.com/office/drawing/2014/chart" uri="{C3380CC4-5D6E-409C-BE32-E72D297353CC}">
              <c16:uniqueId val="{00000001-C64B-40D0-AEFF-CF5B48BBDAD0}"/>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ln>
            <a:solidFill>
              <a:srgbClr val="2F6C86"/>
            </a:solidFill>
          </a:ln>
        </c:spPr>
        <c:txPr>
          <a:bodyPr/>
          <a:lstStyle/>
          <a:p>
            <a:pPr>
              <a:defRPr sz="1800"/>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a:solidFill>
                <a:srgbClr val="2F6C86"/>
              </a:solidFill>
            </a:ln>
          </c:spPr>
        </c:majorGridlines>
        <c:title>
          <c:tx>
            <c:rich>
              <a:bodyPr/>
              <a:lstStyle/>
              <a:p>
                <a:pPr>
                  <a:defRPr sz="1200" b="0"/>
                </a:pPr>
                <a:r>
                  <a:rPr lang="en-GB" sz="1200" b="0" i="0" baseline="0" dirty="0">
                    <a:effectLst/>
                    <a:latin typeface="+mj-lt"/>
                  </a:rPr>
                  <a:t>Exports to the European Union in Metric Tons</a:t>
                </a:r>
                <a:endParaRPr lang="en-GB" sz="1200" dirty="0">
                  <a:effectLst/>
                  <a:latin typeface="+mj-lt"/>
                </a:endParaRPr>
              </a:p>
            </c:rich>
          </c:tx>
          <c:layout>
            <c:manualLayout>
              <c:xMode val="edge"/>
              <c:yMode val="edge"/>
              <c:x val="0.38409995893132765"/>
              <c:y val="0.93513743045255837"/>
            </c:manualLayout>
          </c:layout>
          <c:overlay val="0"/>
        </c:title>
        <c:numFmt formatCode="#,##0" sourceLinked="0"/>
        <c:majorTickMark val="out"/>
        <c:minorTickMark val="none"/>
        <c:tickLblPos val="nextTo"/>
        <c:spPr>
          <a:ln>
            <a:solidFill>
              <a:srgbClr val="2F6C86"/>
            </a:solidFill>
          </a:ln>
        </c:spPr>
        <c:txPr>
          <a:bodyPr/>
          <a:lstStyle/>
          <a:p>
            <a:pPr>
              <a:defRPr sz="1200"/>
            </a:pPr>
            <a:endParaRPr lang="en-US"/>
          </a:p>
        </c:txPr>
        <c:crossAx val="1390376752"/>
        <c:crosses val="autoZero"/>
        <c:crossBetween val="between"/>
      </c:valAx>
    </c:plotArea>
    <c:legend>
      <c:legendPos val="r"/>
      <c:layout>
        <c:manualLayout>
          <c:xMode val="edge"/>
          <c:yMode val="edge"/>
          <c:x val="0.88530504031829638"/>
          <c:y val="0.5023973712192662"/>
          <c:w val="5.625436713836969E-2"/>
          <c:h val="0.12302913290992076"/>
        </c:manualLayout>
      </c:layout>
      <c:overlay val="0"/>
      <c:txPr>
        <a:bodyPr/>
        <a:lstStyle/>
        <a:p>
          <a:pPr>
            <a:defRPr sz="1200"/>
          </a:pPr>
          <a:endParaRPr lang="en-US"/>
        </a:p>
      </c:txPr>
    </c:legend>
    <c:plotVisOnly val="1"/>
    <c:dispBlanksAs val="gap"/>
    <c:showDLblsOverMax val="0"/>
  </c:chart>
  <c:txPr>
    <a:bodyPr/>
    <a:lstStyle/>
    <a:p>
      <a:pPr>
        <a:defRPr sz="16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pPr>
            <a:r>
              <a:rPr lang="en-GB" sz="1800" b="1" i="0" baseline="0" dirty="0">
                <a:effectLst/>
                <a:latin typeface="+mj-lt"/>
              </a:rPr>
              <a:t>Top 5 export products 2022 and 2023 compared</a:t>
            </a:r>
            <a:endParaRPr lang="en-GB" sz="1800" dirty="0">
              <a:effectLst/>
              <a:latin typeface="+mj-lt"/>
            </a:endParaRPr>
          </a:p>
          <a:p>
            <a:pPr algn="l">
              <a:defRPr/>
            </a:pPr>
            <a:r>
              <a:rPr lang="en-GB" sz="1200" b="0" i="0" baseline="0" dirty="0">
                <a:effectLst/>
                <a:latin typeface="+mj-lt"/>
              </a:rPr>
              <a:t>Source: European Commission/TRACES 2024</a:t>
            </a:r>
            <a:endParaRPr lang="en-GB" sz="1200" dirty="0">
              <a:effectLst/>
              <a:latin typeface="+mj-lt"/>
            </a:endParaRPr>
          </a:p>
        </c:rich>
      </c:tx>
      <c:layout>
        <c:manualLayout>
          <c:xMode val="edge"/>
          <c:yMode val="edge"/>
          <c:x val="3.3402230971128601E-3"/>
          <c:y val="8.6695526059242024E-4"/>
        </c:manualLayout>
      </c:layout>
      <c:overlay val="0"/>
    </c:title>
    <c:autoTitleDeleted val="0"/>
    <c:plotArea>
      <c:layout>
        <c:manualLayout>
          <c:layoutTarget val="inner"/>
          <c:xMode val="edge"/>
          <c:yMode val="edge"/>
          <c:x val="0.29354107266293256"/>
          <c:y val="0.16664636472177299"/>
          <c:w val="0.6729697207573081"/>
          <c:h val="0.68618604035632902"/>
        </c:manualLayout>
      </c:layout>
      <c:barChart>
        <c:barDir val="bar"/>
        <c:grouping val="clustered"/>
        <c:varyColors val="0"/>
        <c:ser>
          <c:idx val="0"/>
          <c:order val="0"/>
          <c:tx>
            <c:strRef>
              <c:f>Tabelle1!$B$1</c:f>
              <c:strCache>
                <c:ptCount val="1"/>
                <c:pt idx="0">
                  <c:v>2022</c:v>
                </c:pt>
              </c:strCache>
            </c:strRef>
          </c:tx>
          <c:spPr>
            <a:solidFill>
              <a:srgbClr val="2F6C86">
                <a:alpha val="50000"/>
              </a:srgbClr>
            </a:solidFill>
          </c:spPr>
          <c:invertIfNegative val="0"/>
          <c:dPt>
            <c:idx val="8"/>
            <c:invertIfNegative val="0"/>
            <c:bubble3D val="0"/>
            <c:extLst>
              <c:ext xmlns:c16="http://schemas.microsoft.com/office/drawing/2014/chart" uri="{C3380CC4-5D6E-409C-BE32-E72D297353CC}">
                <c16:uniqueId val="{00000000-D536-4FD9-A3CA-E00B46E6D26A}"/>
              </c:ext>
            </c:extLst>
          </c:dPt>
          <c:dLbls>
            <c:delete val="1"/>
          </c:dLbls>
          <c:cat>
            <c:strRef>
              <c:f>Tabelle1!$A$2:$A$6</c:f>
              <c:strCache>
                <c:ptCount val="5"/>
                <c:pt idx="0">
                  <c:v>Vegetables, nuts, spices</c:v>
                </c:pt>
                <c:pt idx="1">
                  <c:v>Coffee</c:v>
                </c:pt>
                <c:pt idx="2">
                  <c:v>Soybeans</c:v>
                </c:pt>
                <c:pt idx="3">
                  <c:v>Oilcakes</c:v>
                </c:pt>
                <c:pt idx="4">
                  <c:v>Tropical fruit</c:v>
                </c:pt>
              </c:strCache>
            </c:strRef>
          </c:cat>
          <c:val>
            <c:numRef>
              <c:f>Tabelle1!$B$2:$B$6</c:f>
              <c:numCache>
                <c:formatCode>#,##0.0</c:formatCode>
                <c:ptCount val="5"/>
                <c:pt idx="0">
                  <c:v>109298</c:v>
                </c:pt>
                <c:pt idx="1">
                  <c:v>145263</c:v>
                </c:pt>
                <c:pt idx="2">
                  <c:v>191898</c:v>
                </c:pt>
                <c:pt idx="3">
                  <c:v>223028</c:v>
                </c:pt>
                <c:pt idx="4">
                  <c:v>872234</c:v>
                </c:pt>
              </c:numCache>
            </c:numRef>
          </c:val>
          <c:extLst>
            <c:ext xmlns:c16="http://schemas.microsoft.com/office/drawing/2014/chart" uri="{C3380CC4-5D6E-409C-BE32-E72D297353CC}">
              <c16:uniqueId val="{00000000-E785-48F4-AAE5-73AEE6E52DBD}"/>
            </c:ext>
          </c:extLst>
        </c:ser>
        <c:ser>
          <c:idx val="1"/>
          <c:order val="1"/>
          <c:tx>
            <c:strRef>
              <c:f>Tabelle1!$C$1</c:f>
              <c:strCache>
                <c:ptCount val="1"/>
                <c:pt idx="0">
                  <c:v>2023</c:v>
                </c:pt>
              </c:strCache>
            </c:strRef>
          </c:tx>
          <c:spPr>
            <a:solidFill>
              <a:srgbClr val="2F6C86"/>
            </a:solidFill>
          </c:spPr>
          <c:invertIfNegative val="0"/>
          <c:dLbls>
            <c:delete val="1"/>
          </c:dLbls>
          <c:cat>
            <c:strRef>
              <c:f>Tabelle1!$A$2:$A$6</c:f>
              <c:strCache>
                <c:ptCount val="5"/>
                <c:pt idx="0">
                  <c:v>Vegetables, nuts, spices</c:v>
                </c:pt>
                <c:pt idx="1">
                  <c:v>Coffee</c:v>
                </c:pt>
                <c:pt idx="2">
                  <c:v>Soybeans</c:v>
                </c:pt>
                <c:pt idx="3">
                  <c:v>Oilcakes</c:v>
                </c:pt>
                <c:pt idx="4">
                  <c:v>Tropical fruit</c:v>
                </c:pt>
              </c:strCache>
            </c:strRef>
          </c:cat>
          <c:val>
            <c:numRef>
              <c:f>Tabelle1!$C$2:$C$6</c:f>
              <c:numCache>
                <c:formatCode>#,##0.0</c:formatCode>
                <c:ptCount val="5"/>
                <c:pt idx="0">
                  <c:v>112274</c:v>
                </c:pt>
                <c:pt idx="1">
                  <c:v>139856</c:v>
                </c:pt>
                <c:pt idx="2">
                  <c:v>158105</c:v>
                </c:pt>
                <c:pt idx="3">
                  <c:v>175880</c:v>
                </c:pt>
                <c:pt idx="4">
                  <c:v>851498</c:v>
                </c:pt>
              </c:numCache>
            </c:numRef>
          </c:val>
          <c:extLst>
            <c:ext xmlns:c16="http://schemas.microsoft.com/office/drawing/2014/chart" uri="{C3380CC4-5D6E-409C-BE32-E72D297353CC}">
              <c16:uniqueId val="{00000002-3577-442F-BB23-B5BBDD9221EF}"/>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ln>
            <a:solidFill>
              <a:srgbClr val="2F6C86"/>
            </a:solidFill>
          </a:ln>
        </c:spPr>
        <c:txPr>
          <a:bodyPr/>
          <a:lstStyle/>
          <a:p>
            <a:pPr>
              <a:defRPr sz="1800"/>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a:solidFill>
                <a:srgbClr val="2F6C86"/>
              </a:solidFill>
            </a:ln>
          </c:spPr>
        </c:majorGridlines>
        <c:title>
          <c:tx>
            <c:rich>
              <a:bodyPr/>
              <a:lstStyle/>
              <a:p>
                <a:pPr>
                  <a:defRPr sz="1200" b="0"/>
                </a:pPr>
                <a:r>
                  <a:rPr lang="en-GB" sz="1200" b="0" i="0" baseline="0" dirty="0">
                    <a:effectLst/>
                    <a:latin typeface="+mj-lt"/>
                  </a:rPr>
                  <a:t>Retail sales in Million Euros </a:t>
                </a:r>
                <a:endParaRPr lang="en-GB" sz="1200" dirty="0">
                  <a:effectLst/>
                  <a:latin typeface="+mj-lt"/>
                </a:endParaRPr>
              </a:p>
            </c:rich>
          </c:tx>
          <c:layout>
            <c:manualLayout>
              <c:xMode val="edge"/>
              <c:yMode val="edge"/>
              <c:x val="0.38409995893132765"/>
              <c:y val="0.93513743045255837"/>
            </c:manualLayout>
          </c:layout>
          <c:overlay val="0"/>
        </c:title>
        <c:numFmt formatCode="#,##0" sourceLinked="0"/>
        <c:majorTickMark val="out"/>
        <c:minorTickMark val="none"/>
        <c:tickLblPos val="nextTo"/>
        <c:spPr>
          <a:ln>
            <a:solidFill>
              <a:srgbClr val="2F6C86"/>
            </a:solidFill>
          </a:ln>
        </c:spPr>
        <c:txPr>
          <a:bodyPr/>
          <a:lstStyle/>
          <a:p>
            <a:pPr>
              <a:defRPr sz="1200"/>
            </a:pPr>
            <a:endParaRPr lang="en-US"/>
          </a:p>
        </c:txPr>
        <c:crossAx val="1390376752"/>
        <c:crosses val="autoZero"/>
        <c:crossBetween val="between"/>
      </c:valAx>
    </c:plotArea>
    <c:legend>
      <c:legendPos val="r"/>
      <c:layout>
        <c:manualLayout>
          <c:xMode val="edge"/>
          <c:yMode val="edge"/>
          <c:x val="0.88530504031829638"/>
          <c:y val="0.5023973712192662"/>
          <c:w val="7.2362102593012498E-2"/>
          <c:h val="0.10107168143211334"/>
        </c:manualLayout>
      </c:layout>
      <c:overlay val="0"/>
    </c:legend>
    <c:plotVisOnly val="1"/>
    <c:dispBlanksAs val="gap"/>
    <c:showDLblsOverMax val="0"/>
  </c:chart>
  <c:txPr>
    <a:bodyPr/>
    <a:lstStyle/>
    <a:p>
      <a:pPr>
        <a:defRPr sz="16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European markets 2022 and 2023 compared</a:t>
            </a:r>
            <a:endParaRPr lang="en-GB" sz="1800" dirty="0">
              <a:effectLst/>
              <a:latin typeface="+mj-lt"/>
            </a:endParaRPr>
          </a:p>
          <a:p>
            <a:pPr algn="l">
              <a:defRPr/>
            </a:pPr>
            <a:r>
              <a:rPr lang="en-GB" sz="1200" b="0" i="0" baseline="0" dirty="0">
                <a:effectLst/>
                <a:latin typeface="+mj-lt"/>
              </a:rPr>
              <a:t>Source: FiBL AMI Survey 2024</a:t>
            </a:r>
            <a:endParaRPr lang="en-GB" sz="1200" dirty="0">
              <a:effectLst/>
              <a:latin typeface="+mj-lt"/>
            </a:endParaRPr>
          </a:p>
        </c:rich>
      </c:tx>
      <c:layout>
        <c:manualLayout>
          <c:xMode val="edge"/>
          <c:yMode val="edge"/>
          <c:x val="0.10652661407559165"/>
          <c:y val="1.3309312812366924E-2"/>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10"/>
                <c:pt idx="0">
                  <c:v>Netherlands</c:v>
                </c:pt>
                <c:pt idx="1">
                  <c:v>Denmark</c:v>
                </c:pt>
                <c:pt idx="2">
                  <c:v>Sweden</c:v>
                </c:pt>
                <c:pt idx="3">
                  <c:v>Austria</c:v>
                </c:pt>
                <c:pt idx="4">
                  <c:v>Spain</c:v>
                </c:pt>
                <c:pt idx="5">
                  <c:v>United Kingdom</c:v>
                </c:pt>
                <c:pt idx="6">
                  <c:v>Italy</c:v>
                </c:pt>
                <c:pt idx="7">
                  <c:v>Switzerland</c:v>
                </c:pt>
                <c:pt idx="8">
                  <c:v>France</c:v>
                </c:pt>
                <c:pt idx="9">
                  <c:v>Germany</c:v>
                </c:pt>
              </c:strCache>
            </c:strRef>
          </c:cat>
          <c:val>
            <c:numRef>
              <c:f>Tabelle1!$B$2:$B$11</c:f>
            </c:numRef>
          </c:val>
          <c:extLst>
            <c:ext xmlns:c16="http://schemas.microsoft.com/office/drawing/2014/chart" uri="{C3380CC4-5D6E-409C-BE32-E72D297353CC}">
              <c16:uniqueId val="{00000000-E785-48F4-AAE5-73AEE6E52DBD}"/>
            </c:ext>
          </c:extLst>
        </c:ser>
        <c:ser>
          <c:idx val="1"/>
          <c:order val="1"/>
          <c:tx>
            <c:strRef>
              <c:f>Tabelle1!$C$1</c:f>
              <c:strCache>
                <c:ptCount val="1"/>
                <c:pt idx="0">
                  <c:v>2022</c:v>
                </c:pt>
              </c:strCache>
            </c:strRef>
          </c:tx>
          <c:spPr>
            <a:solidFill>
              <a:schemeClr val="accent2"/>
            </a:solidFill>
            <a:ln>
              <a:noFill/>
            </a:ln>
            <a:effectLst/>
          </c:spPr>
          <c:invertIfNegative val="0"/>
          <c:dLbls>
            <c:delete val="1"/>
          </c:dLbls>
          <c:cat>
            <c:strRef>
              <c:f>Tabelle1!$A$2:$A$11</c:f>
              <c:strCache>
                <c:ptCount val="10"/>
                <c:pt idx="0">
                  <c:v>Netherlands</c:v>
                </c:pt>
                <c:pt idx="1">
                  <c:v>Denmark</c:v>
                </c:pt>
                <c:pt idx="2">
                  <c:v>Sweden</c:v>
                </c:pt>
                <c:pt idx="3">
                  <c:v>Austria</c:v>
                </c:pt>
                <c:pt idx="4">
                  <c:v>Spain</c:v>
                </c:pt>
                <c:pt idx="5">
                  <c:v>United Kingdom</c:v>
                </c:pt>
                <c:pt idx="6">
                  <c:v>Italy</c:v>
                </c:pt>
                <c:pt idx="7">
                  <c:v>Switzerland</c:v>
                </c:pt>
                <c:pt idx="8">
                  <c:v>France</c:v>
                </c:pt>
                <c:pt idx="9">
                  <c:v>Germany</c:v>
                </c:pt>
              </c:strCache>
            </c:strRef>
          </c:cat>
          <c:val>
            <c:numRef>
              <c:f>Tabelle1!$C$2:$C$11</c:f>
              <c:numCache>
                <c:formatCode>#,##0.0</c:formatCode>
                <c:ptCount val="10"/>
                <c:pt idx="0">
                  <c:v>1435.3</c:v>
                </c:pt>
                <c:pt idx="1">
                  <c:v>2167</c:v>
                </c:pt>
                <c:pt idx="2">
                  <c:v>2607.4358400000001</c:v>
                </c:pt>
                <c:pt idx="3">
                  <c:v>2496</c:v>
                </c:pt>
                <c:pt idx="4" formatCode="#,##0.00">
                  <c:v>2655</c:v>
                </c:pt>
                <c:pt idx="5">
                  <c:v>3461.3</c:v>
                </c:pt>
                <c:pt idx="6">
                  <c:v>3660</c:v>
                </c:pt>
                <c:pt idx="7">
                  <c:v>3854.8820540000002</c:v>
                </c:pt>
                <c:pt idx="8">
                  <c:v>12076</c:v>
                </c:pt>
                <c:pt idx="9">
                  <c:v>15310</c:v>
                </c:pt>
              </c:numCache>
            </c:numRef>
          </c:val>
          <c:extLst>
            <c:ext xmlns:c16="http://schemas.microsoft.com/office/drawing/2014/chart" uri="{C3380CC4-5D6E-409C-BE32-E72D297353CC}">
              <c16:uniqueId val="{00000001-2F27-4012-8023-9E945515DD3F}"/>
            </c:ext>
          </c:extLst>
        </c:ser>
        <c:ser>
          <c:idx val="2"/>
          <c:order val="2"/>
          <c:tx>
            <c:strRef>
              <c:f>Tabelle1!$D$1</c:f>
              <c:strCache>
                <c:ptCount val="1"/>
                <c:pt idx="0">
                  <c:v>2023</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10"/>
                <c:pt idx="0">
                  <c:v>Netherlands</c:v>
                </c:pt>
                <c:pt idx="1">
                  <c:v>Denmark</c:v>
                </c:pt>
                <c:pt idx="2">
                  <c:v>Sweden</c:v>
                </c:pt>
                <c:pt idx="3">
                  <c:v>Austria</c:v>
                </c:pt>
                <c:pt idx="4">
                  <c:v>Spain</c:v>
                </c:pt>
                <c:pt idx="5">
                  <c:v>United Kingdom</c:v>
                </c:pt>
                <c:pt idx="6">
                  <c:v>Italy</c:v>
                </c:pt>
                <c:pt idx="7">
                  <c:v>Switzerland</c:v>
                </c:pt>
                <c:pt idx="8">
                  <c:v>France</c:v>
                </c:pt>
                <c:pt idx="9">
                  <c:v>Germany</c:v>
                </c:pt>
              </c:strCache>
            </c:strRef>
          </c:cat>
          <c:val>
            <c:numRef>
              <c:f>Tabelle1!$D$2:$D$11</c:f>
              <c:numCache>
                <c:formatCode>#,##0.00</c:formatCode>
                <c:ptCount val="10"/>
                <c:pt idx="0">
                  <c:v>1614.6</c:v>
                </c:pt>
                <c:pt idx="1">
                  <c:v>2159</c:v>
                </c:pt>
                <c:pt idx="2">
                  <c:v>2310</c:v>
                </c:pt>
                <c:pt idx="3">
                  <c:v>2657</c:v>
                </c:pt>
                <c:pt idx="4">
                  <c:v>3000</c:v>
                </c:pt>
                <c:pt idx="5">
                  <c:v>3425.5</c:v>
                </c:pt>
                <c:pt idx="6">
                  <c:v>3882</c:v>
                </c:pt>
                <c:pt idx="7">
                  <c:v>4193.25</c:v>
                </c:pt>
                <c:pt idx="8">
                  <c:v>12081</c:v>
                </c:pt>
                <c:pt idx="9">
                  <c:v>16080</c:v>
                </c:pt>
              </c:numCache>
            </c:numRef>
          </c:val>
          <c:extLst>
            <c:ext xmlns:c16="http://schemas.microsoft.com/office/drawing/2014/chart" uri="{C3380CC4-5D6E-409C-BE32-E72D297353CC}">
              <c16:uniqueId val="{00000002-2F27-4012-8023-9E945515DD3F}"/>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in Million Euros  </a:t>
                </a:r>
                <a:br>
                  <a:rPr lang="en-GB" sz="1200" b="0" i="0" baseline="0" dirty="0">
                    <a:effectLst/>
                    <a:latin typeface="+mj-lt"/>
                  </a:rPr>
                </a:br>
                <a:r>
                  <a:rPr lang="en-GB" sz="1200" b="0" i="0" baseline="0" dirty="0">
                    <a:effectLst/>
                    <a:latin typeface="+mj-lt"/>
                  </a:rPr>
                  <a:t>Austria and Spain: Clarifications pending</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legend>
      <c:legendPos val="r"/>
      <c:layout>
        <c:manualLayout>
          <c:xMode val="edge"/>
          <c:yMode val="edge"/>
          <c:x val="0.88530504031829638"/>
          <c:y val="0.5023973712192662"/>
          <c:w val="7.2362102593012498E-2"/>
          <c:h val="0.10107168143211334"/>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pPr>
            <a:r>
              <a:rPr lang="de-CH" sz="1800" dirty="0"/>
              <a:t>European Union: Organic</a:t>
            </a:r>
            <a:r>
              <a:rPr lang="de-CH" sz="1800" baseline="0" dirty="0"/>
              <a:t> </a:t>
            </a:r>
            <a:r>
              <a:rPr lang="de-CH" sz="1800" baseline="0" dirty="0" err="1"/>
              <a:t>market</a:t>
            </a:r>
            <a:r>
              <a:rPr lang="de-CH" sz="1800" baseline="0" dirty="0"/>
              <a:t> shares 2022 and 2023 </a:t>
            </a:r>
            <a:r>
              <a:rPr lang="de-CH" sz="1800" baseline="0" dirty="0" err="1"/>
              <a:t>compared</a:t>
            </a:r>
            <a:endParaRPr lang="en-GB" sz="1800" dirty="0"/>
          </a:p>
          <a:p>
            <a:pPr algn="l">
              <a:defRPr/>
            </a:pPr>
            <a:r>
              <a:rPr lang="de-CH" sz="1200" b="0" dirty="0"/>
              <a:t>Source: FiBL AMI </a:t>
            </a:r>
            <a:r>
              <a:rPr lang="de-CH" sz="1200" b="0" dirty="0" err="1"/>
              <a:t>survey</a:t>
            </a:r>
            <a:r>
              <a:rPr lang="de-CH" sz="1200" b="0" dirty="0"/>
              <a:t> 2024</a:t>
            </a:r>
            <a:endParaRPr lang="en-GB" sz="1200" b="0" dirty="0"/>
          </a:p>
        </c:rich>
      </c:tx>
      <c:layout>
        <c:manualLayout>
          <c:xMode val="edge"/>
          <c:yMode val="edge"/>
          <c:x val="1.3193318697671632E-3"/>
          <c:y val="8.5105311341745603E-4"/>
        </c:manualLayout>
      </c:layout>
      <c:overlay val="0"/>
    </c:title>
    <c:autoTitleDeleted val="0"/>
    <c:plotArea>
      <c:layout>
        <c:manualLayout>
          <c:layoutTarget val="inner"/>
          <c:xMode val="edge"/>
          <c:yMode val="edge"/>
          <c:x val="0.17534125788636581"/>
          <c:y val="0.22969638964751696"/>
          <c:w val="0.59720062208398139"/>
          <c:h val="0.61554323705347491"/>
        </c:manualLayout>
      </c:layout>
      <c:barChart>
        <c:barDir val="bar"/>
        <c:grouping val="clustered"/>
        <c:varyColors val="0"/>
        <c:ser>
          <c:idx val="0"/>
          <c:order val="0"/>
          <c:tx>
            <c:strRef>
              <c:f>Tabelle1!$B$1</c:f>
              <c:strCache>
                <c:ptCount val="1"/>
                <c:pt idx="0">
                  <c:v>Anteil [%] 2022</c:v>
                </c:pt>
              </c:strCache>
            </c:strRef>
          </c:tx>
          <c:spPr>
            <a:solidFill>
              <a:srgbClr val="2F6C86">
                <a:alpha val="20000"/>
              </a:srgbClr>
            </a:solidFill>
          </c:spPr>
          <c:invertIfNegative val="0"/>
          <c:dPt>
            <c:idx val="2"/>
            <c:invertIfNegative val="0"/>
            <c:bubble3D val="0"/>
            <c:extLst>
              <c:ext xmlns:c16="http://schemas.microsoft.com/office/drawing/2014/chart" uri="{C3380CC4-5D6E-409C-BE32-E72D297353CC}">
                <c16:uniqueId val="{00000000-1EB8-4409-8D44-4704DB4F902C}"/>
              </c:ext>
            </c:extLst>
          </c:dPt>
          <c:dPt>
            <c:idx val="10"/>
            <c:invertIfNegative val="0"/>
            <c:bubble3D val="0"/>
            <c:spPr>
              <a:solidFill>
                <a:srgbClr val="2F6C86">
                  <a:alpha val="20000"/>
                </a:srgbClr>
              </a:solidFill>
              <a:ln>
                <a:noFill/>
              </a:ln>
            </c:spPr>
            <c:extLst>
              <c:ext xmlns:c16="http://schemas.microsoft.com/office/drawing/2014/chart" uri="{C3380CC4-5D6E-409C-BE32-E72D297353CC}">
                <c16:uniqueId val="{00000001-1EB8-4409-8D44-4704DB4F902C}"/>
              </c:ext>
            </c:extLst>
          </c:dPt>
          <c:cat>
            <c:strRef>
              <c:f>Tabelle1!$A$2:$A$15</c:f>
              <c:strCache>
                <c:ptCount val="11"/>
                <c:pt idx="0">
                  <c:v>Finland</c:v>
                </c:pt>
                <c:pt idx="1">
                  <c:v>Italien</c:v>
                </c:pt>
                <c:pt idx="2">
                  <c:v>Italy</c:v>
                </c:pt>
                <c:pt idx="3">
                  <c:v>Belgium</c:v>
                </c:pt>
                <c:pt idx="4">
                  <c:v>Netherlands</c:v>
                </c:pt>
                <c:pt idx="5">
                  <c:v>France</c:v>
                </c:pt>
                <c:pt idx="6">
                  <c:v>Germany</c:v>
                </c:pt>
                <c:pt idx="7">
                  <c:v>Luxembourg</c:v>
                </c:pt>
                <c:pt idx="8">
                  <c:v>Sweden</c:v>
                </c:pt>
                <c:pt idx="9">
                  <c:v>Austria</c:v>
                </c:pt>
                <c:pt idx="10">
                  <c:v>Denmark</c:v>
                </c:pt>
              </c:strCache>
            </c:strRef>
          </c:cat>
          <c:val>
            <c:numRef>
              <c:f>Tabelle1!$B$2:$B$15</c:f>
              <c:numCache>
                <c:formatCode>#,##0.0</c:formatCode>
                <c:ptCount val="11"/>
                <c:pt idx="0" formatCode="0.0">
                  <c:v>2.2000000000000002</c:v>
                </c:pt>
                <c:pt idx="1">
                  <c:v>3.4</c:v>
                </c:pt>
                <c:pt idx="2" formatCode="0.0">
                  <c:v>3.6</c:v>
                </c:pt>
                <c:pt idx="3" formatCode="0.0">
                  <c:v>3.7</c:v>
                </c:pt>
                <c:pt idx="4" formatCode="0.0">
                  <c:v>4.4000000000000004</c:v>
                </c:pt>
                <c:pt idx="5" formatCode="0.0">
                  <c:v>6.1</c:v>
                </c:pt>
                <c:pt idx="6" formatCode="0.0">
                  <c:v>6.3</c:v>
                </c:pt>
                <c:pt idx="7" formatCode="0.0">
                  <c:v>8.1999999999999993</c:v>
                </c:pt>
                <c:pt idx="8" formatCode="0.0">
                  <c:v>8.1999999999999993</c:v>
                </c:pt>
                <c:pt idx="9" formatCode="0.0">
                  <c:v>11.1</c:v>
                </c:pt>
                <c:pt idx="10" formatCode="0.0">
                  <c:v>12</c:v>
                </c:pt>
              </c:numCache>
            </c:numRef>
          </c:val>
          <c:extLst>
            <c:ext xmlns:c16="http://schemas.microsoft.com/office/drawing/2014/chart" uri="{C3380CC4-5D6E-409C-BE32-E72D297353CC}">
              <c16:uniqueId val="{00000001-EC33-42F5-8EA9-801FF45BF2B1}"/>
            </c:ext>
          </c:extLst>
        </c:ser>
        <c:ser>
          <c:idx val="1"/>
          <c:order val="1"/>
          <c:tx>
            <c:strRef>
              <c:f>Tabelle1!$C$1</c:f>
              <c:strCache>
                <c:ptCount val="1"/>
                <c:pt idx="0">
                  <c:v>Anteil [%] 20223</c:v>
                </c:pt>
              </c:strCache>
            </c:strRef>
          </c:tx>
          <c:spPr>
            <a:solidFill>
              <a:srgbClr val="2F6C86"/>
            </a:solidFill>
            <a:effectLst>
              <a:outerShdw blurRad="50800" dist="50800" dir="5400000" algn="ctr" rotWithShape="0">
                <a:srgbClr val="2F6C86"/>
              </a:outerShdw>
            </a:effectLst>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Tabelle1!$A$2:$A$15</c:f>
              <c:strCache>
                <c:ptCount val="11"/>
                <c:pt idx="0">
                  <c:v>Finland</c:v>
                </c:pt>
                <c:pt idx="1">
                  <c:v>Italien</c:v>
                </c:pt>
                <c:pt idx="2">
                  <c:v>Italy</c:v>
                </c:pt>
                <c:pt idx="3">
                  <c:v>Belgium</c:v>
                </c:pt>
                <c:pt idx="4">
                  <c:v>Netherlands</c:v>
                </c:pt>
                <c:pt idx="5">
                  <c:v>France</c:v>
                </c:pt>
                <c:pt idx="6">
                  <c:v>Germany</c:v>
                </c:pt>
                <c:pt idx="7">
                  <c:v>Luxembourg</c:v>
                </c:pt>
                <c:pt idx="8">
                  <c:v>Sweden</c:v>
                </c:pt>
                <c:pt idx="9">
                  <c:v>Austria</c:v>
                </c:pt>
                <c:pt idx="10">
                  <c:v>Denmark</c:v>
                </c:pt>
              </c:strCache>
            </c:strRef>
          </c:cat>
          <c:val>
            <c:numRef>
              <c:f>Tabelle1!$C$2:$C$15</c:f>
              <c:numCache>
                <c:formatCode>General</c:formatCode>
                <c:ptCount val="11"/>
                <c:pt idx="0">
                  <c:v>1.9</c:v>
                </c:pt>
                <c:pt idx="1">
                  <c:v>3.5</c:v>
                </c:pt>
                <c:pt idx="2">
                  <c:v>3.5</c:v>
                </c:pt>
                <c:pt idx="3">
                  <c:v>4</c:v>
                </c:pt>
                <c:pt idx="4">
                  <c:v>4.5999999999999996</c:v>
                </c:pt>
                <c:pt idx="5">
                  <c:v>5.6</c:v>
                </c:pt>
                <c:pt idx="6">
                  <c:v>6.3</c:v>
                </c:pt>
                <c:pt idx="7">
                  <c:v>7.2</c:v>
                </c:pt>
                <c:pt idx="8">
                  <c:v>7.8</c:v>
                </c:pt>
                <c:pt idx="9">
                  <c:v>11</c:v>
                </c:pt>
                <c:pt idx="10">
                  <c:v>11.8</c:v>
                </c:pt>
              </c:numCache>
            </c:numRef>
          </c:val>
          <c:extLst>
            <c:ext xmlns:c16="http://schemas.microsoft.com/office/drawing/2014/chart" uri="{C3380CC4-5D6E-409C-BE32-E72D297353CC}">
              <c16:uniqueId val="{00000001-D5E5-416C-B468-3C59BEF2056C}"/>
            </c:ext>
          </c:extLst>
        </c:ser>
        <c:dLbls>
          <c:showLegendKey val="0"/>
          <c:showVal val="0"/>
          <c:showCatName val="0"/>
          <c:showSerName val="0"/>
          <c:showPercent val="0"/>
          <c:showBubbleSize val="0"/>
        </c:dLbls>
        <c:gapWidth val="62"/>
        <c:axId val="1390378384"/>
        <c:axId val="1390371856"/>
      </c:barChart>
      <c:catAx>
        <c:axId val="1390378384"/>
        <c:scaling>
          <c:orientation val="minMax"/>
        </c:scaling>
        <c:delete val="0"/>
        <c:axPos val="l"/>
        <c:numFmt formatCode="General" sourceLinked="0"/>
        <c:majorTickMark val="out"/>
        <c:minorTickMark val="none"/>
        <c:tickLblPos val="nextTo"/>
        <c:spPr>
          <a:ln>
            <a:solidFill>
              <a:srgbClr val="2F6C86"/>
            </a:solidFill>
          </a:ln>
        </c:spPr>
        <c:txPr>
          <a:bodyPr/>
          <a:lstStyle/>
          <a:p>
            <a:pPr>
              <a:defRPr sz="1400"/>
            </a:pPr>
            <a:endParaRPr lang="en-US"/>
          </a:p>
        </c:txPr>
        <c:crossAx val="1390371856"/>
        <c:crosses val="autoZero"/>
        <c:auto val="1"/>
        <c:lblAlgn val="ctr"/>
        <c:lblOffset val="100"/>
        <c:tickLblSkip val="1"/>
        <c:noMultiLvlLbl val="0"/>
      </c:catAx>
      <c:valAx>
        <c:axId val="1390371856"/>
        <c:scaling>
          <c:orientation val="minMax"/>
        </c:scaling>
        <c:delete val="0"/>
        <c:axPos val="b"/>
        <c:majorGridlines>
          <c:spPr>
            <a:ln>
              <a:solidFill>
                <a:srgbClr val="2F6C86"/>
              </a:solidFill>
            </a:ln>
          </c:spPr>
        </c:majorGridlines>
        <c:title>
          <c:tx>
            <c:rich>
              <a:bodyPr/>
              <a:lstStyle/>
              <a:p>
                <a:pPr>
                  <a:defRPr sz="1200" b="0"/>
                </a:pPr>
                <a:r>
                  <a:rPr lang="en-GB" sz="1200" b="0" dirty="0"/>
                  <a:t>Organic market share in in percent</a:t>
                </a:r>
              </a:p>
            </c:rich>
          </c:tx>
          <c:layout>
            <c:manualLayout>
              <c:xMode val="edge"/>
              <c:yMode val="edge"/>
              <c:x val="0.36067896653169151"/>
              <c:y val="0.93983595192031355"/>
            </c:manualLayout>
          </c:layout>
          <c:overlay val="0"/>
        </c:title>
        <c:numFmt formatCode="#,##0.0" sourceLinked="0"/>
        <c:majorTickMark val="out"/>
        <c:minorTickMark val="none"/>
        <c:tickLblPos val="nextTo"/>
        <c:spPr>
          <a:ln>
            <a:solidFill>
              <a:srgbClr val="2F6C86"/>
            </a:solidFill>
          </a:ln>
        </c:spPr>
        <c:txPr>
          <a:bodyPr/>
          <a:lstStyle/>
          <a:p>
            <a:pPr>
              <a:defRPr sz="1200"/>
            </a:pPr>
            <a:endParaRPr lang="en-US"/>
          </a:p>
        </c:txPr>
        <c:crossAx val="1390378384"/>
        <c:crosses val="autoZero"/>
        <c:crossBetween val="between"/>
      </c:valAx>
      <c:spPr>
        <a:noFill/>
        <a:ln w="25400">
          <a:noFill/>
        </a:ln>
      </c:spPr>
    </c:plotArea>
    <c:plotVisOnly val="1"/>
    <c:dispBlanksAs val="gap"/>
    <c:showDLblsOverMax val="0"/>
  </c:chart>
  <c:txPr>
    <a:bodyPr/>
    <a:lstStyle/>
    <a:p>
      <a:pPr>
        <a:defRPr sz="1800">
          <a:latin typeface="Gill Sans MT" panose="020B0502020104020203" pitchFamily="34" charset="0"/>
        </a:defRPr>
      </a:pPr>
      <a:endParaRPr lang="en-US"/>
    </a:p>
  </c:tx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mj-lt"/>
              </a:defRPr>
            </a:pPr>
            <a:r>
              <a:rPr lang="en-GB" sz="1800" b="1" i="0" baseline="0" dirty="0">
                <a:effectLst/>
                <a:latin typeface="+mj-lt"/>
              </a:rPr>
              <a:t>European Union: Per capita consumption 2022 and 2023 compared</a:t>
            </a:r>
            <a:endParaRPr lang="en-GB" sz="1800" dirty="0">
              <a:effectLst/>
              <a:latin typeface="+mj-lt"/>
            </a:endParaRPr>
          </a:p>
          <a:p>
            <a:pPr algn="l">
              <a:defRPr>
                <a:latin typeface="+mj-lt"/>
              </a:defRPr>
            </a:pPr>
            <a:r>
              <a:rPr lang="en-GB" sz="1200" b="0" i="0" baseline="0" dirty="0">
                <a:effectLst/>
                <a:latin typeface="+mj-lt"/>
              </a:rPr>
              <a:t>FiBL AMI Survey 2023</a:t>
            </a:r>
            <a:endParaRPr lang="en-GB" sz="1200" dirty="0">
              <a:effectLst/>
              <a:latin typeface="+mj-lt"/>
            </a:endParaRPr>
          </a:p>
        </c:rich>
      </c:tx>
      <c:layout>
        <c:manualLayout>
          <c:xMode val="edge"/>
          <c:yMode val="edge"/>
          <c:x val="1.3749999999999978E-3"/>
          <c:y val="8.6695526059242024E-4"/>
        </c:manualLayout>
      </c:layout>
      <c:overlay val="0"/>
    </c:title>
    <c:autoTitleDeleted val="0"/>
    <c:plotArea>
      <c:layout>
        <c:manualLayout>
          <c:layoutTarget val="inner"/>
          <c:xMode val="edge"/>
          <c:yMode val="edge"/>
          <c:x val="0.11154490240615536"/>
          <c:y val="0.15072557123448976"/>
          <c:w val="0.85596564421992571"/>
          <c:h val="0.76791287903211947"/>
        </c:manualLayout>
      </c:layout>
      <c:barChart>
        <c:barDir val="bar"/>
        <c:grouping val="clustered"/>
        <c:varyColors val="0"/>
        <c:ser>
          <c:idx val="0"/>
          <c:order val="0"/>
          <c:tx>
            <c:strRef>
              <c:f>Tabelle1!$B$1</c:f>
              <c:strCache>
                <c:ptCount val="1"/>
                <c:pt idx="0">
                  <c:v>2022</c:v>
                </c:pt>
              </c:strCache>
            </c:strRef>
          </c:tx>
          <c:spPr>
            <a:solidFill>
              <a:srgbClr val="2F6C86">
                <a:alpha val="20000"/>
              </a:srgbClr>
            </a:solidFill>
            <a:ln>
              <a:solidFill>
                <a:srgbClr val="2F6C86"/>
              </a:solidFill>
            </a:ln>
          </c:spPr>
          <c:invertIfNegative val="0"/>
          <c:dPt>
            <c:idx val="0"/>
            <c:invertIfNegative val="0"/>
            <c:bubble3D val="0"/>
            <c:extLst>
              <c:ext xmlns:c16="http://schemas.microsoft.com/office/drawing/2014/chart" uri="{C3380CC4-5D6E-409C-BE32-E72D297353CC}">
                <c16:uniqueId val="{00000005-80F1-42A1-8354-D3D7170E20A2}"/>
              </c:ext>
            </c:extLst>
          </c:dPt>
          <c:dPt>
            <c:idx val="1"/>
            <c:invertIfNegative val="0"/>
            <c:bubble3D val="0"/>
            <c:extLst>
              <c:ext xmlns:c16="http://schemas.microsoft.com/office/drawing/2014/chart" uri="{C3380CC4-5D6E-409C-BE32-E72D297353CC}">
                <c16:uniqueId val="{00000004-80F1-42A1-8354-D3D7170E20A2}"/>
              </c:ext>
            </c:extLst>
          </c:dPt>
          <c:dPt>
            <c:idx val="2"/>
            <c:invertIfNegative val="0"/>
            <c:bubble3D val="0"/>
            <c:extLst>
              <c:ext xmlns:c16="http://schemas.microsoft.com/office/drawing/2014/chart" uri="{C3380CC4-5D6E-409C-BE32-E72D297353CC}">
                <c16:uniqueId val="{00000002-C5A0-4019-B5F9-B5AF6FE373DC}"/>
              </c:ext>
            </c:extLst>
          </c:dPt>
          <c:dPt>
            <c:idx val="3"/>
            <c:invertIfNegative val="0"/>
            <c:bubble3D val="0"/>
            <c:extLst>
              <c:ext xmlns:c16="http://schemas.microsoft.com/office/drawing/2014/chart" uri="{C3380CC4-5D6E-409C-BE32-E72D297353CC}">
                <c16:uniqueId val="{00000002-C661-4A16-9B6F-E6CD2F6360E1}"/>
              </c:ext>
            </c:extLst>
          </c:dPt>
          <c:dLbls>
            <c:delete val="1"/>
          </c:dLbls>
          <c:cat>
            <c:strRef>
              <c:f>Tabelle1!$A$2:$A$16</c:f>
              <c:strCache>
                <c:ptCount val="11"/>
                <c:pt idx="0">
                  <c:v>Finland</c:v>
                </c:pt>
                <c:pt idx="1">
                  <c:v>Spain</c:v>
                </c:pt>
                <c:pt idx="2">
                  <c:v>Italy</c:v>
                </c:pt>
                <c:pt idx="3">
                  <c:v>Netherlands</c:v>
                </c:pt>
                <c:pt idx="4">
                  <c:v>Belgium</c:v>
                </c:pt>
                <c:pt idx="5">
                  <c:v>France</c:v>
                </c:pt>
                <c:pt idx="6">
                  <c:v>Germany</c:v>
                </c:pt>
                <c:pt idx="7">
                  <c:v>Sweden</c:v>
                </c:pt>
                <c:pt idx="8">
                  <c:v>Luxembourg</c:v>
                </c:pt>
                <c:pt idx="9">
                  <c:v>Austria</c:v>
                </c:pt>
                <c:pt idx="10">
                  <c:v>Denmark</c:v>
                </c:pt>
              </c:strCache>
            </c:strRef>
          </c:cat>
          <c:val>
            <c:numRef>
              <c:f>Tabelle1!$B$2:$B$14</c:f>
              <c:numCache>
                <c:formatCode>#,##0</c:formatCode>
                <c:ptCount val="11"/>
                <c:pt idx="0" formatCode="#,##0.00">
                  <c:v>72.97698407</c:v>
                </c:pt>
                <c:pt idx="1">
                  <c:v>53.4</c:v>
                </c:pt>
                <c:pt idx="2" formatCode="#,##0.00">
                  <c:v>62.191255890000001</c:v>
                </c:pt>
                <c:pt idx="3" formatCode="#,##0.00">
                  <c:v>80.583715130000002</c:v>
                </c:pt>
                <c:pt idx="4" formatCode="#,##0.00">
                  <c:v>84.3</c:v>
                </c:pt>
                <c:pt idx="5" formatCode="#,##0.00">
                  <c:v>176</c:v>
                </c:pt>
                <c:pt idx="6" formatCode="#,##0.00">
                  <c:v>181</c:v>
                </c:pt>
                <c:pt idx="7" formatCode="#,##0.00">
                  <c:v>247.81885869999999</c:v>
                </c:pt>
                <c:pt idx="8" formatCode="#,##0.00">
                  <c:v>259</c:v>
                </c:pt>
                <c:pt idx="9" formatCode="#,##0.00">
                  <c:v>274.14195539999997</c:v>
                </c:pt>
                <c:pt idx="10" formatCode="#,##0.00">
                  <c:v>365.33102220000001</c:v>
                </c:pt>
              </c:numCache>
            </c:numRef>
          </c:val>
          <c:extLst>
            <c:ext xmlns:c16="http://schemas.microsoft.com/office/drawing/2014/chart" uri="{C3380CC4-5D6E-409C-BE32-E72D297353CC}">
              <c16:uniqueId val="{00000000-ECCF-42DC-B961-9B059491702D}"/>
            </c:ext>
          </c:extLst>
        </c:ser>
        <c:ser>
          <c:idx val="1"/>
          <c:order val="1"/>
          <c:tx>
            <c:strRef>
              <c:f>Tabelle1!$C$1</c:f>
              <c:strCache>
                <c:ptCount val="1"/>
                <c:pt idx="0">
                  <c:v>2023</c:v>
                </c:pt>
              </c:strCache>
            </c:strRef>
          </c:tx>
          <c:spPr>
            <a:solidFill>
              <a:srgbClr val="2F6C86"/>
            </a:solidFill>
          </c:spPr>
          <c:invertIfNegative val="0"/>
          <c:dLbls>
            <c:numFmt formatCode="#,##0" sourceLinked="0"/>
            <c:spPr>
              <a:noFill/>
              <a:ln>
                <a:noFill/>
              </a:ln>
              <a:effectLst/>
            </c:spPr>
            <c:txPr>
              <a:bodyPr wrap="square" lIns="38100" tIns="19050" rIns="38100" bIns="19050" anchor="ctr">
                <a:spAutoFit/>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Tabelle1!$C$2:$C$13</c:f>
              <c:numCache>
                <c:formatCode>General</c:formatCode>
                <c:ptCount val="11"/>
                <c:pt idx="0" formatCode="#,##0.00">
                  <c:v>63.26</c:v>
                </c:pt>
                <c:pt idx="1">
                  <c:v>64</c:v>
                </c:pt>
                <c:pt idx="2" formatCode="#,##0.00">
                  <c:v>65.8</c:v>
                </c:pt>
                <c:pt idx="3" formatCode="#,##0.00">
                  <c:v>90.65</c:v>
                </c:pt>
                <c:pt idx="4" formatCode="#,##0.00">
                  <c:v>101</c:v>
                </c:pt>
                <c:pt idx="5" formatCode="#,##0.00">
                  <c:v>176</c:v>
                </c:pt>
                <c:pt idx="6" formatCode="#,##0.00">
                  <c:v>190.61</c:v>
                </c:pt>
                <c:pt idx="7" formatCode="#,##0.00">
                  <c:v>219.55</c:v>
                </c:pt>
                <c:pt idx="8" formatCode="#,##0.00">
                  <c:v>227.65413530000001</c:v>
                </c:pt>
                <c:pt idx="9">
                  <c:v>291.97802197802196</c:v>
                </c:pt>
                <c:pt idx="10" formatCode="#,##0.00">
                  <c:v>365.19869569999997</c:v>
                </c:pt>
              </c:numCache>
            </c:numRef>
          </c:val>
          <c:extLst>
            <c:ext xmlns:c16="http://schemas.microsoft.com/office/drawing/2014/chart" uri="{C3380CC4-5D6E-409C-BE32-E72D297353CC}">
              <c16:uniqueId val="{00000004-BDEA-4F87-9AD9-23C854B1A80F}"/>
            </c:ext>
          </c:extLst>
        </c:ser>
        <c:dLbls>
          <c:dLblPos val="outEnd"/>
          <c:showLegendKey val="0"/>
          <c:showVal val="1"/>
          <c:showCatName val="0"/>
          <c:showSerName val="0"/>
          <c:showPercent val="0"/>
          <c:showBubbleSize val="0"/>
        </c:dLbls>
        <c:gapWidth val="62"/>
        <c:axId val="1390382192"/>
        <c:axId val="1390377296"/>
        <c:extLst/>
      </c:barChart>
      <c:catAx>
        <c:axId val="1390382192"/>
        <c:scaling>
          <c:orientation val="minMax"/>
        </c:scaling>
        <c:delete val="0"/>
        <c:axPos val="l"/>
        <c:numFmt formatCode="General" sourceLinked="0"/>
        <c:majorTickMark val="out"/>
        <c:minorTickMark val="none"/>
        <c:tickLblPos val="nextTo"/>
        <c:spPr>
          <a:ln>
            <a:solidFill>
              <a:srgbClr val="2F6C86"/>
            </a:solidFill>
          </a:ln>
        </c:spPr>
        <c:txPr>
          <a:bodyPr/>
          <a:lstStyle/>
          <a:p>
            <a:pPr>
              <a:defRPr sz="1400">
                <a:latin typeface="+mj-lt"/>
              </a:defRPr>
            </a:pPr>
            <a:endParaRPr lang="en-US"/>
          </a:p>
        </c:txPr>
        <c:crossAx val="1390377296"/>
        <c:crosses val="autoZero"/>
        <c:auto val="1"/>
        <c:lblAlgn val="ctr"/>
        <c:lblOffset val="100"/>
        <c:tickLblSkip val="1"/>
        <c:noMultiLvlLbl val="0"/>
      </c:catAx>
      <c:valAx>
        <c:axId val="1390377296"/>
        <c:scaling>
          <c:orientation val="minMax"/>
        </c:scaling>
        <c:delete val="0"/>
        <c:axPos val="b"/>
        <c:majorGridlines>
          <c:spPr>
            <a:ln>
              <a:solidFill>
                <a:srgbClr val="2F6C86"/>
              </a:solidFill>
            </a:ln>
          </c:spPr>
        </c:majorGridlines>
        <c:title>
          <c:tx>
            <c:rich>
              <a:bodyPr/>
              <a:lstStyle/>
              <a:p>
                <a:pPr>
                  <a:defRPr sz="1400">
                    <a:latin typeface="+mj-lt"/>
                  </a:defRPr>
                </a:pPr>
                <a:r>
                  <a:rPr lang="en-GB" sz="1400" b="0" i="0" baseline="0" dirty="0">
                    <a:effectLst/>
                    <a:latin typeface="+mj-lt"/>
                  </a:rPr>
                  <a:t>Per capita consumption in Euros per person</a:t>
                </a:r>
                <a:endParaRPr lang="en-GB" sz="1400" dirty="0">
                  <a:effectLst/>
                  <a:latin typeface="+mj-lt"/>
                </a:endParaRPr>
              </a:p>
            </c:rich>
          </c:tx>
          <c:overlay val="0"/>
        </c:title>
        <c:numFmt formatCode="#,##0.00" sourceLinked="1"/>
        <c:majorTickMark val="out"/>
        <c:minorTickMark val="none"/>
        <c:tickLblPos val="nextTo"/>
        <c:spPr>
          <a:ln>
            <a:solidFill>
              <a:srgbClr val="2F6C86"/>
            </a:solidFill>
          </a:ln>
        </c:spPr>
        <c:txPr>
          <a:bodyPr/>
          <a:lstStyle/>
          <a:p>
            <a:pPr>
              <a:defRPr sz="1400">
                <a:latin typeface="+mj-lt"/>
              </a:defRPr>
            </a:pPr>
            <a:endParaRPr lang="en-US"/>
          </a:p>
        </c:txPr>
        <c:crossAx val="139038219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Gill Sans MT" panose="020B0502020104020203" pitchFamily="34" charset="0"/>
              </a:defRPr>
            </a:pPr>
            <a:r>
              <a:rPr lang="en-GB" sz="1800" baseline="0" dirty="0">
                <a:latin typeface="Gill Sans MT" panose="020B0502020104020203" pitchFamily="34" charset="0"/>
              </a:rPr>
              <a:t>European Union: Organic retail sales growth 2001-2023 (2023 preliminary)</a:t>
            </a:r>
            <a:br>
              <a:rPr lang="en-GB" sz="2000" baseline="0" dirty="0">
                <a:latin typeface="Gill Sans MT" panose="020B0502020104020203" pitchFamily="34" charset="0"/>
              </a:rPr>
            </a:br>
            <a:r>
              <a:rPr lang="en-GB" sz="1200" b="0" baseline="0" dirty="0">
                <a:latin typeface="Gill Sans MT" panose="020B0502020104020203" pitchFamily="34" charset="0"/>
              </a:rPr>
              <a:t>Source: FiBL-AMI Survey</a:t>
            </a:r>
            <a:endParaRPr lang="en-GB" sz="1200" b="0" dirty="0">
              <a:latin typeface="Gill Sans MT" panose="020B0502020104020203" pitchFamily="34" charset="0"/>
            </a:endParaRPr>
          </a:p>
        </c:rich>
      </c:tx>
      <c:layout>
        <c:manualLayout>
          <c:xMode val="edge"/>
          <c:yMode val="edge"/>
          <c:x val="1.2642042092641189E-3"/>
          <c:y val="7.9702786701629173E-4"/>
        </c:manualLayout>
      </c:layout>
      <c:overlay val="0"/>
    </c:title>
    <c:autoTitleDeleted val="0"/>
    <c:plotArea>
      <c:layout>
        <c:manualLayout>
          <c:layoutTarget val="inner"/>
          <c:xMode val="edge"/>
          <c:yMode val="edge"/>
          <c:x val="0.10137947721566122"/>
          <c:y val="0.21817253531988748"/>
          <c:w val="0.7521905835454733"/>
          <c:h val="0.64984748103404422"/>
        </c:manualLayout>
      </c:layout>
      <c:barChart>
        <c:barDir val="col"/>
        <c:grouping val="clustered"/>
        <c:varyColors val="0"/>
        <c:ser>
          <c:idx val="0"/>
          <c:order val="0"/>
          <c:tx>
            <c:strRef>
              <c:f>Tabelle1!$B$1</c:f>
              <c:strCache>
                <c:ptCount val="1"/>
                <c:pt idx="0">
                  <c:v>Organic Retail sales</c:v>
                </c:pt>
              </c:strCache>
            </c:strRef>
          </c:tx>
          <c:spPr>
            <a:solidFill>
              <a:srgbClr val="2F6C86"/>
            </a:solidFill>
            <a:ln w="63500">
              <a:noFill/>
            </a:ln>
          </c:spPr>
          <c:invertIfNegative val="0"/>
          <c:dPt>
            <c:idx val="23"/>
            <c:invertIfNegative val="0"/>
            <c:bubble3D val="0"/>
            <c:spPr>
              <a:solidFill>
                <a:srgbClr val="2F6C86">
                  <a:alpha val="20000"/>
                </a:srgbClr>
              </a:solidFill>
              <a:ln w="63500">
                <a:noFill/>
              </a:ln>
            </c:spPr>
            <c:extLst>
              <c:ext xmlns:c16="http://schemas.microsoft.com/office/drawing/2014/chart" uri="{C3380CC4-5D6E-409C-BE32-E72D297353CC}">
                <c16:uniqueId val="{00000000-8F88-44C3-A83A-34B427CEBDB9}"/>
              </c:ext>
            </c:extLst>
          </c:dPt>
          <c:dLbls>
            <c:dLbl>
              <c:idx val="23"/>
              <c:delete val="1"/>
              <c:extLst>
                <c:ext xmlns:c15="http://schemas.microsoft.com/office/drawing/2012/chart" uri="{CE6537A1-D6FC-4f65-9D91-7224C49458BB}"/>
                <c:ext xmlns:c16="http://schemas.microsoft.com/office/drawing/2014/chart" uri="{C3380CC4-5D6E-409C-BE32-E72D297353CC}">
                  <c16:uniqueId val="{00000000-8F88-44C3-A83A-34B427CEBDB9}"/>
                </c:ext>
              </c:extLst>
            </c:dLbl>
            <c:numFmt formatCode="#,##0" sourceLinked="0"/>
            <c:spPr>
              <a:noFill/>
              <a:ln>
                <a:noFill/>
              </a:ln>
              <a:effectLst/>
            </c:spPr>
            <c:txPr>
              <a:bodyPr rot="-5400000" vert="horz"/>
              <a:lstStyle/>
              <a:p>
                <a:pPr>
                  <a:defRPr sz="1200">
                    <a:solidFill>
                      <a:schemeClr val="bg1"/>
                    </a:solidFill>
                    <a:latin typeface="Gill Sans MT" panose="020B0502020104020203"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Tabelle1!$A$2:$A$31</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Tabelle1!$B$2:$B$31</c:f>
              <c:numCache>
                <c:formatCode>#,##0.00</c:formatCode>
                <c:ptCount val="24"/>
                <c:pt idx="0" formatCode="#,##0.0">
                  <c:v>5557.9</c:v>
                </c:pt>
                <c:pt idx="1">
                  <c:v>6298.5</c:v>
                </c:pt>
                <c:pt idx="2">
                  <c:v>7184.0999999999995</c:v>
                </c:pt>
                <c:pt idx="3">
                  <c:v>7914.6719700000003</c:v>
                </c:pt>
                <c:pt idx="4">
                  <c:v>8469.58</c:v>
                </c:pt>
                <c:pt idx="5">
                  <c:v>8848.1</c:v>
                </c:pt>
                <c:pt idx="6">
                  <c:v>10470.960000000001</c:v>
                </c:pt>
                <c:pt idx="7">
                  <c:v>12112.949999999999</c:v>
                </c:pt>
                <c:pt idx="8">
                  <c:v>13674.306</c:v>
                </c:pt>
                <c:pt idx="9">
                  <c:v>14867.497599999999</c:v>
                </c:pt>
                <c:pt idx="10">
                  <c:v>16069.989000053001</c:v>
                </c:pt>
                <c:pt idx="11">
                  <c:v>17783.41448734</c:v>
                </c:pt>
                <c:pt idx="12">
                  <c:v>18753.547601990002</c:v>
                </c:pt>
                <c:pt idx="13">
                  <c:v>20068.314260579999</c:v>
                </c:pt>
                <c:pt idx="14">
                  <c:v>21707.010145159999</c:v>
                </c:pt>
                <c:pt idx="15">
                  <c:v>24924.62075971</c:v>
                </c:pt>
                <c:pt idx="16" formatCode="#,##0">
                  <c:v>28455.63317415</c:v>
                </c:pt>
                <c:pt idx="17" formatCode="#,##0">
                  <c:v>32162.965421789995</c:v>
                </c:pt>
                <c:pt idx="18" formatCode="#,##0">
                  <c:v>35819.830197810101</c:v>
                </c:pt>
                <c:pt idx="19" formatCode="#,##0">
                  <c:v>38994.832895060004</c:v>
                </c:pt>
                <c:pt idx="20" formatCode="#,##0.0">
                  <c:v>45043.731679059994</c:v>
                </c:pt>
                <c:pt idx="21" formatCode="General">
                  <c:v>46333.71</c:v>
                </c:pt>
                <c:pt idx="22">
                  <c:v>45070.98</c:v>
                </c:pt>
                <c:pt idx="23">
                  <c:v>46962.091729139989</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Gill Sans MT" panose="020B0502020104020203" pitchFamily="34" charset="0"/>
              </a:defRPr>
            </a:pPr>
            <a:endParaRPr lang="en-US"/>
          </a:p>
        </c:txPr>
        <c:crossAx val="1390374032"/>
        <c:crosses val="autoZero"/>
        <c:auto val="1"/>
        <c:lblAlgn val="ctr"/>
        <c:lblOffset val="100"/>
        <c:noMultiLvlLbl val="0"/>
      </c:catAx>
      <c:valAx>
        <c:axId val="1390374032"/>
        <c:scaling>
          <c:orientation val="minMax"/>
          <c:max val="50000"/>
          <c:min val="0"/>
        </c:scaling>
        <c:delete val="0"/>
        <c:axPos val="l"/>
        <c:majorGridlines>
          <c:spPr>
            <a:ln>
              <a:solidFill>
                <a:srgbClr val="2F6C86"/>
              </a:solidFill>
            </a:ln>
          </c:spPr>
        </c:majorGridlines>
        <c:title>
          <c:tx>
            <c:rich>
              <a:bodyPr rot="-5400000" vert="horz"/>
              <a:lstStyle/>
              <a:p>
                <a:pPr>
                  <a:defRPr sz="1200">
                    <a:latin typeface="Gill Sans MT" panose="020B0502020104020203" pitchFamily="34" charset="0"/>
                  </a:defRPr>
                </a:pPr>
                <a:r>
                  <a:rPr lang="en-GB" sz="1200" b="0" dirty="0">
                    <a:latin typeface="Gill Sans MT" panose="020B0502020104020203" pitchFamily="34" charset="0"/>
                  </a:rPr>
                  <a:t>Million euros </a:t>
                </a:r>
              </a:p>
            </c:rich>
          </c:tx>
          <c:layout>
            <c:manualLayout>
              <c:xMode val="edge"/>
              <c:yMode val="edge"/>
              <c:x val="1.0613638679646686E-2"/>
              <c:y val="0.39316675690090758"/>
            </c:manualLayout>
          </c:layout>
          <c:overlay val="0"/>
        </c:title>
        <c:numFmt formatCode="#,##0" sourceLinked="0"/>
        <c:majorTickMark val="out"/>
        <c:minorTickMark val="none"/>
        <c:tickLblPos val="nextTo"/>
        <c:spPr>
          <a:ln>
            <a:solidFill>
              <a:srgbClr val="2F6C86"/>
            </a:solidFill>
          </a:ln>
        </c:spPr>
        <c:txPr>
          <a:bodyPr/>
          <a:lstStyle/>
          <a:p>
            <a:pPr>
              <a:defRPr sz="1200">
                <a:latin typeface="Gill Sans MT" panose="020B0502020104020203" pitchFamily="34" charset="0"/>
              </a:defRPr>
            </a:pPr>
            <a:endParaRPr lang="en-US"/>
          </a:p>
        </c:txPr>
        <c:crossAx val="1390380560"/>
        <c:crosses val="autoZero"/>
        <c:crossBetween val="between"/>
        <c:majorUnit val="10000"/>
        <c:minorUnit val="500"/>
      </c:valAx>
    </c:plotArea>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Gill Sans MT" panose="020B0502020104020203" pitchFamily="34" charset="0"/>
              </a:defRPr>
            </a:pPr>
            <a:r>
              <a:rPr lang="en-GB" sz="1800" baseline="0" dirty="0">
                <a:latin typeface="Gill Sans MT" panose="020B0502020104020203" pitchFamily="34" charset="0"/>
              </a:rPr>
              <a:t>Austria Organic retail sales growth 2000-2023</a:t>
            </a:r>
            <a:br>
              <a:rPr lang="en-GB" sz="2000" baseline="0" dirty="0">
                <a:latin typeface="Gill Sans MT" panose="020B0502020104020203" pitchFamily="34" charset="0"/>
              </a:rPr>
            </a:br>
            <a:r>
              <a:rPr lang="en-GB" sz="1200" b="0" baseline="0" dirty="0">
                <a:latin typeface="Gill Sans MT" panose="020B0502020104020203" pitchFamily="34" charset="0"/>
              </a:rPr>
              <a:t>Source: FiBL-AMI Survey,  AMA</a:t>
            </a:r>
            <a:endParaRPr lang="en-GB" sz="1200" b="0" dirty="0">
              <a:latin typeface="Gill Sans MT" panose="020B0502020104020203" pitchFamily="34" charset="0"/>
            </a:endParaRPr>
          </a:p>
        </c:rich>
      </c:tx>
      <c:layout>
        <c:manualLayout>
          <c:xMode val="edge"/>
          <c:yMode val="edge"/>
          <c:x val="3.3056809727038895E-5"/>
          <c:y val="7.9713122174777831E-4"/>
        </c:manualLayout>
      </c:layout>
      <c:overlay val="0"/>
    </c:title>
    <c:autoTitleDeleted val="0"/>
    <c:plotArea>
      <c:layout>
        <c:manualLayout>
          <c:layoutTarget val="inner"/>
          <c:xMode val="edge"/>
          <c:yMode val="edge"/>
          <c:x val="9.5245891584285855E-2"/>
          <c:y val="0.21817253531988748"/>
          <c:w val="0.75985756558469253"/>
          <c:h val="0.64984748103404422"/>
        </c:manualLayout>
      </c:layout>
      <c:barChart>
        <c:barDir val="col"/>
        <c:grouping val="clustered"/>
        <c:varyColors val="0"/>
        <c:ser>
          <c:idx val="0"/>
          <c:order val="0"/>
          <c:tx>
            <c:strRef>
              <c:f>Tabelle1!$B$1</c:f>
              <c:strCache>
                <c:ptCount val="1"/>
                <c:pt idx="0">
                  <c:v>Organic retail sales</c:v>
                </c:pt>
              </c:strCache>
            </c:strRef>
          </c:tx>
          <c:spPr>
            <a:solidFill>
              <a:srgbClr val="2F6C86"/>
            </a:solidFill>
            <a:ln w="63500">
              <a:noFill/>
            </a:ln>
          </c:spPr>
          <c:invertIfNegative val="0"/>
          <c:dLbls>
            <c:numFmt formatCode="#,##0" sourceLinked="0"/>
            <c:spPr>
              <a:noFill/>
              <a:ln>
                <a:noFill/>
              </a:ln>
              <a:effectLst/>
            </c:spPr>
            <c:txPr>
              <a:bodyPr rot="-5400000" vert="horz"/>
              <a:lstStyle/>
              <a:p>
                <a:pPr>
                  <a:defRPr sz="1200">
                    <a:solidFill>
                      <a:schemeClr val="bg1"/>
                    </a:solidFill>
                    <a:latin typeface="Gill Sans MT" panose="020B0502020104020203"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Tabelle1!$B$2:$B$25</c:f>
              <c:numCache>
                <c:formatCode>#,##0</c:formatCode>
                <c:ptCount val="24"/>
                <c:pt idx="0">
                  <c:v>225</c:v>
                </c:pt>
                <c:pt idx="1">
                  <c:v>225</c:v>
                </c:pt>
                <c:pt idx="2">
                  <c:v>330</c:v>
                </c:pt>
                <c:pt idx="3">
                  <c:v>323</c:v>
                </c:pt>
                <c:pt idx="4">
                  <c:v>400</c:v>
                </c:pt>
                <c:pt idx="5">
                  <c:v>420</c:v>
                </c:pt>
                <c:pt idx="6">
                  <c:v>496</c:v>
                </c:pt>
                <c:pt idx="7">
                  <c:v>739</c:v>
                </c:pt>
                <c:pt idx="8">
                  <c:v>810</c:v>
                </c:pt>
                <c:pt idx="9">
                  <c:v>867.6</c:v>
                </c:pt>
                <c:pt idx="10">
                  <c:v>986</c:v>
                </c:pt>
                <c:pt idx="11">
                  <c:v>1064.7</c:v>
                </c:pt>
                <c:pt idx="12">
                  <c:v>1064.7</c:v>
                </c:pt>
                <c:pt idx="13">
                  <c:v>1064.7</c:v>
                </c:pt>
                <c:pt idx="14">
                  <c:v>1260</c:v>
                </c:pt>
                <c:pt idx="15">
                  <c:v>1360</c:v>
                </c:pt>
                <c:pt idx="16">
                  <c:v>1541.6</c:v>
                </c:pt>
                <c:pt idx="17">
                  <c:v>1723.2</c:v>
                </c:pt>
                <c:pt idx="18">
                  <c:v>1810</c:v>
                </c:pt>
                <c:pt idx="19">
                  <c:v>1920</c:v>
                </c:pt>
                <c:pt idx="20">
                  <c:v>2265</c:v>
                </c:pt>
                <c:pt idx="21" formatCode="#,##0.0">
                  <c:v>2397</c:v>
                </c:pt>
                <c:pt idx="22">
                  <c:v>2496</c:v>
                </c:pt>
                <c:pt idx="23" formatCode="#,##0.00">
                  <c:v>2657</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Gill Sans MT" panose="020B0502020104020203" pitchFamily="34" charset="0"/>
              </a:defRPr>
            </a:pPr>
            <a:endParaRPr lang="en-US"/>
          </a:p>
        </c:txPr>
        <c:crossAx val="1390374032"/>
        <c:crosses val="autoZero"/>
        <c:auto val="1"/>
        <c:lblAlgn val="ctr"/>
        <c:lblOffset val="100"/>
        <c:noMultiLvlLbl val="0"/>
      </c:catAx>
      <c:valAx>
        <c:axId val="1390374032"/>
        <c:scaling>
          <c:orientation val="minMax"/>
          <c:max val="3000"/>
          <c:min val="0"/>
        </c:scaling>
        <c:delete val="0"/>
        <c:axPos val="l"/>
        <c:majorGridlines>
          <c:spPr>
            <a:ln>
              <a:solidFill>
                <a:srgbClr val="2F6C86"/>
              </a:solidFill>
            </a:ln>
          </c:spPr>
        </c:majorGridlines>
        <c:title>
          <c:tx>
            <c:rich>
              <a:bodyPr rot="-5400000" vert="horz"/>
              <a:lstStyle/>
              <a:p>
                <a:pPr>
                  <a:defRPr sz="1200">
                    <a:latin typeface="Gill Sans MT" panose="020B0502020104020203" pitchFamily="34" charset="0"/>
                  </a:defRPr>
                </a:pPr>
                <a:r>
                  <a:rPr lang="en-GB" sz="1200" b="0" dirty="0">
                    <a:latin typeface="Gill Sans MT" panose="020B0502020104020203" pitchFamily="34" charset="0"/>
                  </a:rPr>
                  <a:t>Million euros </a:t>
                </a:r>
              </a:p>
            </c:rich>
          </c:tx>
          <c:layout>
            <c:manualLayout>
              <c:xMode val="edge"/>
              <c:yMode val="edge"/>
              <c:x val="1.2147015099406801E-2"/>
              <c:y val="0.41587796841968583"/>
            </c:manualLayout>
          </c:layout>
          <c:overlay val="0"/>
        </c:title>
        <c:numFmt formatCode="#,##0" sourceLinked="0"/>
        <c:majorTickMark val="out"/>
        <c:minorTickMark val="none"/>
        <c:tickLblPos val="nextTo"/>
        <c:spPr>
          <a:ln>
            <a:solidFill>
              <a:srgbClr val="2F6C86"/>
            </a:solidFill>
          </a:ln>
        </c:spPr>
        <c:txPr>
          <a:bodyPr/>
          <a:lstStyle/>
          <a:p>
            <a:pPr>
              <a:defRPr sz="1200">
                <a:latin typeface="Gill Sans MT" panose="020B0502020104020203" pitchFamily="34" charset="0"/>
              </a:defRPr>
            </a:pPr>
            <a:endParaRPr lang="en-US"/>
          </a:p>
        </c:txPr>
        <c:crossAx val="1390380560"/>
        <c:crosses val="autoZero"/>
        <c:crossBetween val="between"/>
        <c:majorUnit val="1000"/>
        <c:minorUnit val="500"/>
      </c:valAx>
    </c:plotArea>
    <c:plotVisOnly val="1"/>
    <c:dispBlanksAs val="gap"/>
    <c:showDLblsOverMax val="0"/>
  </c:chart>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mj-lt"/>
              </a:defRPr>
            </a:pPr>
            <a:r>
              <a:rPr lang="en-GB" sz="1800" dirty="0">
                <a:latin typeface="+mj-lt"/>
              </a:rPr>
              <a:t>Denmark: Development organic retail sales 1998-2023</a:t>
            </a:r>
            <a:br>
              <a:rPr lang="en-GB" sz="2000" baseline="0" dirty="0">
                <a:latin typeface="+mj-lt"/>
              </a:rPr>
            </a:br>
            <a:r>
              <a:rPr lang="en-GB" sz="1200" b="0" baseline="0" dirty="0">
                <a:latin typeface="+mj-lt"/>
              </a:rPr>
              <a:t>Source: Statistics Denmark, Organic Denmark, LF</a:t>
            </a:r>
            <a:endParaRPr lang="en-GB" sz="1200" b="0" dirty="0">
              <a:latin typeface="+mj-lt"/>
            </a:endParaRPr>
          </a:p>
        </c:rich>
      </c:tx>
      <c:layout>
        <c:manualLayout>
          <c:xMode val="edge"/>
          <c:yMode val="edge"/>
          <c:x val="1.2642042092641189E-3"/>
          <c:y val="7.9702786701629173E-4"/>
        </c:manualLayout>
      </c:layout>
      <c:overlay val="0"/>
    </c:title>
    <c:autoTitleDeleted val="0"/>
    <c:plotArea>
      <c:layout>
        <c:manualLayout>
          <c:layoutTarget val="inner"/>
          <c:xMode val="edge"/>
          <c:yMode val="edge"/>
          <c:x val="0.1313367395884858"/>
          <c:y val="0.20184876984228772"/>
          <c:w val="0.58188587897292621"/>
          <c:h val="0.64984748103404422"/>
        </c:manualLayout>
      </c:layout>
      <c:barChart>
        <c:barDir val="col"/>
        <c:grouping val="clustered"/>
        <c:varyColors val="0"/>
        <c:ser>
          <c:idx val="0"/>
          <c:order val="0"/>
          <c:tx>
            <c:strRef>
              <c:f>Tabelle1!$B$1</c:f>
              <c:strCache>
                <c:ptCount val="1"/>
                <c:pt idx="0">
                  <c:v>Estonia</c:v>
                </c:pt>
              </c:strCache>
            </c:strRef>
          </c:tx>
          <c:spPr>
            <a:solidFill>
              <a:srgbClr val="2F6C86"/>
            </a:solidFill>
            <a:ln w="63500">
              <a:noFill/>
            </a:ln>
          </c:spPr>
          <c:invertIfNegative val="0"/>
          <c:dLbls>
            <c:dLbl>
              <c:idx val="6"/>
              <c:tx>
                <c:rich>
                  <a:bodyPr/>
                  <a:lstStyle/>
                  <a:p>
                    <a:fld id="{773D2AD8-AFBE-4E7A-8237-68CE8F00E3B7}" type="VALUE">
                      <a:rPr lang="en-US" smtClean="0"/>
                      <a:pPr/>
                      <a:t>[VALUE]</a:t>
                    </a:fld>
                    <a:endParaRPr lang="en-IE"/>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8B79-4FE6-AAAB-E8E9FFB602F4}"/>
                </c:ext>
              </c:extLst>
            </c:dLbl>
            <c:numFmt formatCode="#,##0" sourceLinked="0"/>
            <c:spPr>
              <a:noFill/>
              <a:ln>
                <a:noFill/>
              </a:ln>
              <a:effectLst/>
            </c:spPr>
            <c:txPr>
              <a:bodyPr rot="-5400000" vert="horz" wrap="square" lIns="38100" tIns="19050" rIns="38100" bIns="19050" anchor="ctr">
                <a:spAutoFit/>
              </a:bodyPr>
              <a:lstStyle/>
              <a:p>
                <a:pPr>
                  <a:defRPr sz="14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Tabelle1!$A$2:$A$27</c:f>
              <c:numCache>
                <c:formatCode>General</c:formatCode>
                <c:ptCount val="2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pt idx="23">
                  <c:v>2021</c:v>
                </c:pt>
                <c:pt idx="24">
                  <c:v>2022</c:v>
                </c:pt>
                <c:pt idx="25">
                  <c:v>2023</c:v>
                </c:pt>
              </c:numCache>
            </c:numRef>
          </c:cat>
          <c:val>
            <c:numRef>
              <c:f>Tabelle1!$B$2:$B$27</c:f>
              <c:numCache>
                <c:formatCode>#,##0.0</c:formatCode>
                <c:ptCount val="26"/>
                <c:pt idx="0">
                  <c:v>300</c:v>
                </c:pt>
                <c:pt idx="1">
                  <c:v>352</c:v>
                </c:pt>
                <c:pt idx="2">
                  <c:v>375</c:v>
                </c:pt>
                <c:pt idx="3">
                  <c:v>270</c:v>
                </c:pt>
                <c:pt idx="4">
                  <c:v>270</c:v>
                </c:pt>
                <c:pt idx="5" formatCode="#,##0">
                  <c:v>273.37196999999998</c:v>
                </c:pt>
                <c:pt idx="6" formatCode="#,##0">
                  <c:v>305</c:v>
                </c:pt>
                <c:pt idx="7" formatCode="#,##0">
                  <c:v>383</c:v>
                </c:pt>
                <c:pt idx="8" formatCode="#,##0">
                  <c:v>434</c:v>
                </c:pt>
                <c:pt idx="9" formatCode="#,##0">
                  <c:v>580</c:v>
                </c:pt>
                <c:pt idx="10" formatCode="#,##0">
                  <c:v>724</c:v>
                </c:pt>
                <c:pt idx="11" formatCode="#,##0">
                  <c:v>765</c:v>
                </c:pt>
                <c:pt idx="12" formatCode="#,##0">
                  <c:v>791</c:v>
                </c:pt>
                <c:pt idx="13" formatCode="#,##0">
                  <c:v>881</c:v>
                </c:pt>
                <c:pt idx="14" formatCode="#,##0">
                  <c:v>887</c:v>
                </c:pt>
                <c:pt idx="15" formatCode="#,##0">
                  <c:v>917</c:v>
                </c:pt>
                <c:pt idx="16" formatCode="#,##0">
                  <c:v>912</c:v>
                </c:pt>
                <c:pt idx="17" formatCode="#,##0">
                  <c:v>1150</c:v>
                </c:pt>
                <c:pt idx="18" formatCode="#,##0">
                  <c:v>1392</c:v>
                </c:pt>
                <c:pt idx="19" formatCode="#,##0">
                  <c:v>1600.671141</c:v>
                </c:pt>
                <c:pt idx="20" formatCode="#,##0">
                  <c:v>1807</c:v>
                </c:pt>
                <c:pt idx="21" formatCode="#,##0">
                  <c:v>1983</c:v>
                </c:pt>
                <c:pt idx="22" formatCode="#,##0">
                  <c:v>2240</c:v>
                </c:pt>
                <c:pt idx="23" formatCode="#,##0">
                  <c:v>2240</c:v>
                </c:pt>
                <c:pt idx="24" formatCode="#,##0">
                  <c:v>2167</c:v>
                </c:pt>
                <c:pt idx="25" formatCode="#,##0.00">
                  <c:v>2159</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mj-lt"/>
              </a:defRPr>
            </a:pPr>
            <a:endParaRPr lang="en-US"/>
          </a:p>
        </c:txPr>
        <c:crossAx val="1390374032"/>
        <c:crosses val="autoZero"/>
        <c:auto val="1"/>
        <c:lblAlgn val="ctr"/>
        <c:lblOffset val="100"/>
        <c:noMultiLvlLbl val="0"/>
      </c:catAx>
      <c:valAx>
        <c:axId val="1390374032"/>
        <c:scaling>
          <c:orientation val="minMax"/>
          <c:max val="2500"/>
          <c:min val="0"/>
        </c:scaling>
        <c:delete val="0"/>
        <c:axPos val="l"/>
        <c:majorGridlines>
          <c:spPr>
            <a:ln>
              <a:solidFill>
                <a:srgbClr val="2F6C86"/>
              </a:solidFill>
            </a:ln>
          </c:spPr>
        </c:majorGridlines>
        <c:title>
          <c:tx>
            <c:rich>
              <a:bodyPr rot="-5400000" vert="horz"/>
              <a:lstStyle/>
              <a:p>
                <a:pPr>
                  <a:defRPr sz="1400">
                    <a:latin typeface="+mj-lt"/>
                  </a:defRPr>
                </a:pPr>
                <a:r>
                  <a:rPr lang="en-GB" sz="1400" b="0" dirty="0">
                    <a:latin typeface="+mj-lt"/>
                  </a:rPr>
                  <a:t>Organic</a:t>
                </a:r>
                <a:r>
                  <a:rPr lang="en-GB" sz="1400" b="0" baseline="0" dirty="0">
                    <a:latin typeface="+mj-lt"/>
                  </a:rPr>
                  <a:t> retail sales in million Euros</a:t>
                </a:r>
                <a:endParaRPr lang="en-GB" sz="1400" b="0" dirty="0">
                  <a:latin typeface="+mj-lt"/>
                </a:endParaRPr>
              </a:p>
            </c:rich>
          </c:tx>
          <c:layout>
            <c:manualLayout>
              <c:xMode val="edge"/>
              <c:yMode val="edge"/>
              <c:x val="1.2147015099406801E-2"/>
              <c:y val="0.41587796841968583"/>
            </c:manualLayout>
          </c:layout>
          <c:overlay val="0"/>
        </c:title>
        <c:numFmt formatCode="#,##0.0" sourceLinked="1"/>
        <c:majorTickMark val="out"/>
        <c:minorTickMark val="none"/>
        <c:tickLblPos val="nextTo"/>
        <c:spPr>
          <a:ln>
            <a:solidFill>
              <a:srgbClr val="2F6C86"/>
            </a:solidFill>
          </a:ln>
        </c:spPr>
        <c:txPr>
          <a:bodyPr/>
          <a:lstStyle/>
          <a:p>
            <a:pPr>
              <a:defRPr sz="1400">
                <a:latin typeface="+mj-lt"/>
              </a:defRPr>
            </a:pPr>
            <a:endParaRPr lang="en-US"/>
          </a:p>
        </c:txPr>
        <c:crossAx val="1390380560"/>
        <c:crosses val="autoZero"/>
        <c:crossBetween val="between"/>
        <c:majorUnit val="500"/>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Gill Sans MT" panose="020B0502020104020203" pitchFamily="34" charset="0"/>
              </a:defRPr>
            </a:pPr>
            <a:r>
              <a:rPr lang="en-GB" sz="1800" baseline="0" dirty="0">
                <a:latin typeface="Gill Sans MT" panose="020B0502020104020203" pitchFamily="34" charset="0"/>
              </a:rPr>
              <a:t>Germany: Organic retail sales growth 2000-2023</a:t>
            </a:r>
            <a:br>
              <a:rPr lang="en-GB" sz="2000" baseline="0" dirty="0">
                <a:latin typeface="Gill Sans MT" panose="020B0502020104020203" pitchFamily="34" charset="0"/>
              </a:rPr>
            </a:br>
            <a:r>
              <a:rPr lang="en-GB" sz="1200" b="0" baseline="0" dirty="0">
                <a:latin typeface="Gill Sans MT" panose="020B0502020104020203" pitchFamily="34" charset="0"/>
              </a:rPr>
              <a:t>Source: FiBL-AMI Survey,  Arbeitskreis Biomarkt </a:t>
            </a:r>
            <a:endParaRPr lang="en-GB" sz="1200" b="0" dirty="0">
              <a:latin typeface="Gill Sans MT" panose="020B0502020104020203" pitchFamily="34" charset="0"/>
            </a:endParaRPr>
          </a:p>
        </c:rich>
      </c:tx>
      <c:layout>
        <c:manualLayout>
          <c:xMode val="edge"/>
          <c:yMode val="edge"/>
          <c:x val="1.6722081595120747E-4"/>
          <c:y val="7.9703615753541417E-4"/>
        </c:manualLayout>
      </c:layout>
      <c:overlay val="0"/>
    </c:title>
    <c:autoTitleDeleted val="0"/>
    <c:plotArea>
      <c:layout>
        <c:manualLayout>
          <c:layoutTarget val="inner"/>
          <c:xMode val="edge"/>
          <c:yMode val="edge"/>
          <c:x val="0.1197802341097873"/>
          <c:y val="0.21817253531988748"/>
          <c:w val="0.74452360150625407"/>
          <c:h val="0.64984748103404422"/>
        </c:manualLayout>
      </c:layout>
      <c:barChart>
        <c:barDir val="col"/>
        <c:grouping val="clustered"/>
        <c:varyColors val="0"/>
        <c:ser>
          <c:idx val="0"/>
          <c:order val="0"/>
          <c:tx>
            <c:strRef>
              <c:f>Tabelle1!$B$1</c:f>
              <c:strCache>
                <c:ptCount val="1"/>
                <c:pt idx="0">
                  <c:v>Organic Area</c:v>
                </c:pt>
              </c:strCache>
            </c:strRef>
          </c:tx>
          <c:spPr>
            <a:solidFill>
              <a:srgbClr val="2F6C86"/>
            </a:solidFill>
            <a:ln w="63500">
              <a:noFill/>
            </a:ln>
          </c:spPr>
          <c:invertIfNegative val="0"/>
          <c:dLbls>
            <c:numFmt formatCode="#,##0" sourceLinked="0"/>
            <c:spPr>
              <a:noFill/>
              <a:ln>
                <a:noFill/>
              </a:ln>
              <a:effectLst/>
            </c:spPr>
            <c:txPr>
              <a:bodyPr rot="-5400000" vert="horz"/>
              <a:lstStyle/>
              <a:p>
                <a:pPr>
                  <a:defRPr sz="1200">
                    <a:solidFill>
                      <a:schemeClr val="bg1"/>
                    </a:solidFill>
                    <a:latin typeface="Gill Sans MT" panose="020B0502020104020203"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Tabelle1!$B$2:$B$25</c:f>
              <c:numCache>
                <c:formatCode>#,##0.0</c:formatCode>
                <c:ptCount val="24"/>
                <c:pt idx="0">
                  <c:v>2050</c:v>
                </c:pt>
                <c:pt idx="1">
                  <c:v>2700</c:v>
                </c:pt>
                <c:pt idx="2">
                  <c:v>3010</c:v>
                </c:pt>
                <c:pt idx="3">
                  <c:v>3100</c:v>
                </c:pt>
                <c:pt idx="4">
                  <c:v>3500</c:v>
                </c:pt>
                <c:pt idx="5">
                  <c:v>3900</c:v>
                </c:pt>
                <c:pt idx="6">
                  <c:v>4600</c:v>
                </c:pt>
                <c:pt idx="7">
                  <c:v>5300</c:v>
                </c:pt>
                <c:pt idx="8">
                  <c:v>5800</c:v>
                </c:pt>
                <c:pt idx="9">
                  <c:v>5800</c:v>
                </c:pt>
                <c:pt idx="10">
                  <c:v>6020</c:v>
                </c:pt>
                <c:pt idx="11">
                  <c:v>6640</c:v>
                </c:pt>
                <c:pt idx="12">
                  <c:v>6970</c:v>
                </c:pt>
                <c:pt idx="13">
                  <c:v>7420</c:v>
                </c:pt>
                <c:pt idx="14">
                  <c:v>7760</c:v>
                </c:pt>
                <c:pt idx="15">
                  <c:v>8620</c:v>
                </c:pt>
                <c:pt idx="16">
                  <c:v>9478</c:v>
                </c:pt>
                <c:pt idx="17">
                  <c:v>10340</c:v>
                </c:pt>
                <c:pt idx="18">
                  <c:v>10910</c:v>
                </c:pt>
                <c:pt idx="19">
                  <c:v>11970</c:v>
                </c:pt>
                <c:pt idx="20">
                  <c:v>14990</c:v>
                </c:pt>
                <c:pt idx="21" formatCode="#,##0">
                  <c:v>15870</c:v>
                </c:pt>
                <c:pt idx="22" formatCode="#,##0">
                  <c:v>15310</c:v>
                </c:pt>
                <c:pt idx="23" formatCode="#,##0.00">
                  <c:v>16080</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Gill Sans MT" panose="020B0502020104020203" pitchFamily="34" charset="0"/>
              </a:defRPr>
            </a:pPr>
            <a:endParaRPr lang="en-US"/>
          </a:p>
        </c:txPr>
        <c:crossAx val="1390374032"/>
        <c:crosses val="autoZero"/>
        <c:auto val="1"/>
        <c:lblAlgn val="ctr"/>
        <c:lblOffset val="100"/>
        <c:noMultiLvlLbl val="0"/>
      </c:catAx>
      <c:valAx>
        <c:axId val="1390374032"/>
        <c:scaling>
          <c:orientation val="minMax"/>
          <c:max val="18000"/>
          <c:min val="0"/>
        </c:scaling>
        <c:delete val="0"/>
        <c:axPos val="l"/>
        <c:majorGridlines>
          <c:spPr>
            <a:ln>
              <a:solidFill>
                <a:srgbClr val="2F6C86"/>
              </a:solidFill>
            </a:ln>
          </c:spPr>
        </c:majorGridlines>
        <c:title>
          <c:tx>
            <c:rich>
              <a:bodyPr rot="-5400000" vert="horz"/>
              <a:lstStyle/>
              <a:p>
                <a:pPr>
                  <a:defRPr sz="1200">
                    <a:latin typeface="Gill Sans MT" panose="020B0502020104020203" pitchFamily="34" charset="0"/>
                  </a:defRPr>
                </a:pPr>
                <a:r>
                  <a:rPr lang="en-GB" sz="1200" b="0" dirty="0">
                    <a:latin typeface="Gill Sans MT" panose="020B0502020104020203" pitchFamily="34" charset="0"/>
                  </a:rPr>
                  <a:t>Million euros </a:t>
                </a:r>
              </a:p>
            </c:rich>
          </c:tx>
          <c:layout>
            <c:manualLayout>
              <c:xMode val="edge"/>
              <c:yMode val="edge"/>
              <c:x val="1.2147015099406801E-2"/>
              <c:y val="0.41587796841968583"/>
            </c:manualLayout>
          </c:layout>
          <c:overlay val="0"/>
        </c:title>
        <c:numFmt formatCode="#,##0" sourceLinked="0"/>
        <c:majorTickMark val="out"/>
        <c:minorTickMark val="none"/>
        <c:tickLblPos val="nextTo"/>
        <c:spPr>
          <a:ln>
            <a:solidFill>
              <a:srgbClr val="2F6C86"/>
            </a:solidFill>
          </a:ln>
        </c:spPr>
        <c:txPr>
          <a:bodyPr/>
          <a:lstStyle/>
          <a:p>
            <a:pPr>
              <a:defRPr sz="1200">
                <a:latin typeface="Gill Sans MT" panose="020B0502020104020203" pitchFamily="34" charset="0"/>
              </a:defRPr>
            </a:pPr>
            <a:endParaRPr lang="en-US"/>
          </a:p>
        </c:txPr>
        <c:crossAx val="1390380560"/>
        <c:crosses val="autoZero"/>
        <c:crossBetween val="between"/>
        <c:majorUnit val="2000"/>
        <c:minorUnit val="500"/>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Gill Sans MT" panose="020B0502020104020203" pitchFamily="34" charset="0"/>
              </a:defRPr>
            </a:pPr>
            <a:r>
              <a:rPr lang="en-GB" sz="1800" baseline="0" dirty="0">
                <a:latin typeface="Gill Sans MT" panose="020B0502020104020203" pitchFamily="34" charset="0"/>
              </a:rPr>
              <a:t>France: Organic retail sales growth 2000-2023</a:t>
            </a:r>
            <a:br>
              <a:rPr lang="en-GB" sz="2000" baseline="0" dirty="0">
                <a:latin typeface="Gill Sans MT" panose="020B0502020104020203" pitchFamily="34" charset="0"/>
              </a:rPr>
            </a:br>
            <a:r>
              <a:rPr lang="en-GB" sz="1200" b="0" baseline="0" dirty="0">
                <a:latin typeface="Gill Sans MT" panose="020B0502020104020203" pitchFamily="34" charset="0"/>
              </a:rPr>
              <a:t>Source: FiBL-AMI Survey,  Agence Bio </a:t>
            </a:r>
            <a:endParaRPr lang="en-GB" sz="1200" b="0" dirty="0">
              <a:latin typeface="Gill Sans MT" panose="020B0502020104020203" pitchFamily="34" charset="0"/>
            </a:endParaRPr>
          </a:p>
        </c:rich>
      </c:tx>
      <c:layout>
        <c:manualLayout>
          <c:xMode val="edge"/>
          <c:yMode val="edge"/>
          <c:x val="1.6722081595120747E-4"/>
          <c:y val="7.9703615753541417E-4"/>
        </c:manualLayout>
      </c:layout>
      <c:overlay val="0"/>
    </c:title>
    <c:autoTitleDeleted val="0"/>
    <c:plotArea>
      <c:layout>
        <c:manualLayout>
          <c:layoutTarget val="inner"/>
          <c:xMode val="edge"/>
          <c:yMode val="edge"/>
          <c:x val="0.13294365815919248"/>
          <c:y val="0.14503408958528452"/>
          <c:w val="0.74452360150625407"/>
          <c:h val="0.64984748103404422"/>
        </c:manualLayout>
      </c:layout>
      <c:barChart>
        <c:barDir val="col"/>
        <c:grouping val="clustered"/>
        <c:varyColors val="0"/>
        <c:ser>
          <c:idx val="0"/>
          <c:order val="0"/>
          <c:tx>
            <c:strRef>
              <c:f>Tabelle1!$B$1</c:f>
              <c:strCache>
                <c:ptCount val="1"/>
                <c:pt idx="0">
                  <c:v>Organic Area</c:v>
                </c:pt>
              </c:strCache>
            </c:strRef>
          </c:tx>
          <c:spPr>
            <a:solidFill>
              <a:srgbClr val="2F6C86"/>
            </a:solidFill>
            <a:ln w="63500">
              <a:noFill/>
            </a:ln>
          </c:spPr>
          <c:invertIfNegative val="0"/>
          <c:dLbls>
            <c:numFmt formatCode="#,##0" sourceLinked="0"/>
            <c:spPr>
              <a:noFill/>
              <a:ln>
                <a:noFill/>
              </a:ln>
              <a:effectLst/>
            </c:spPr>
            <c:txPr>
              <a:bodyPr rot="-5400000" vert="horz"/>
              <a:lstStyle/>
              <a:p>
                <a:pPr>
                  <a:defRPr sz="1200">
                    <a:solidFill>
                      <a:schemeClr val="bg1"/>
                    </a:solidFill>
                    <a:latin typeface="Gill Sans MT" panose="020B0502020104020203"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Tabelle1!$B$2:$B$25</c:f>
              <c:numCache>
                <c:formatCode>#,##0.00</c:formatCode>
                <c:ptCount val="24"/>
                <c:pt idx="0">
                  <c:v>1000</c:v>
                </c:pt>
                <c:pt idx="1">
                  <c:v>1150</c:v>
                </c:pt>
                <c:pt idx="2">
                  <c:v>1150</c:v>
                </c:pt>
                <c:pt idx="3">
                  <c:v>1762</c:v>
                </c:pt>
                <c:pt idx="4">
                  <c:v>1762</c:v>
                </c:pt>
                <c:pt idx="5">
                  <c:v>1564</c:v>
                </c:pt>
                <c:pt idx="6">
                  <c:v>1700</c:v>
                </c:pt>
                <c:pt idx="7">
                  <c:v>2069</c:v>
                </c:pt>
                <c:pt idx="8">
                  <c:v>2562</c:v>
                </c:pt>
                <c:pt idx="9">
                  <c:v>3057</c:v>
                </c:pt>
                <c:pt idx="10">
                  <c:v>3384</c:v>
                </c:pt>
                <c:pt idx="11">
                  <c:v>3764</c:v>
                </c:pt>
                <c:pt idx="12">
                  <c:v>4020</c:v>
                </c:pt>
                <c:pt idx="13">
                  <c:v>4383</c:v>
                </c:pt>
                <c:pt idx="14">
                  <c:v>4830</c:v>
                </c:pt>
                <c:pt idx="15">
                  <c:v>5534</c:v>
                </c:pt>
                <c:pt idx="16">
                  <c:v>6736</c:v>
                </c:pt>
                <c:pt idx="17">
                  <c:v>7921</c:v>
                </c:pt>
                <c:pt idx="18">
                  <c:v>9959</c:v>
                </c:pt>
                <c:pt idx="19">
                  <c:v>11295</c:v>
                </c:pt>
                <c:pt idx="20">
                  <c:v>12831</c:v>
                </c:pt>
                <c:pt idx="21">
                  <c:v>12659</c:v>
                </c:pt>
                <c:pt idx="22">
                  <c:v>12076</c:v>
                </c:pt>
                <c:pt idx="23">
                  <c:v>12081</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Gill Sans MT" panose="020B0502020104020203" pitchFamily="34" charset="0"/>
              </a:defRPr>
            </a:pPr>
            <a:endParaRPr lang="en-US"/>
          </a:p>
        </c:txPr>
        <c:crossAx val="1390374032"/>
        <c:crosses val="autoZero"/>
        <c:auto val="1"/>
        <c:lblAlgn val="ctr"/>
        <c:lblOffset val="100"/>
        <c:noMultiLvlLbl val="0"/>
      </c:catAx>
      <c:valAx>
        <c:axId val="1390374032"/>
        <c:scaling>
          <c:orientation val="minMax"/>
          <c:max val="14000"/>
          <c:min val="0"/>
        </c:scaling>
        <c:delete val="0"/>
        <c:axPos val="l"/>
        <c:majorGridlines>
          <c:spPr>
            <a:ln>
              <a:solidFill>
                <a:srgbClr val="2F6C86"/>
              </a:solidFill>
            </a:ln>
          </c:spPr>
        </c:majorGridlines>
        <c:title>
          <c:tx>
            <c:rich>
              <a:bodyPr rot="-5400000" vert="horz"/>
              <a:lstStyle/>
              <a:p>
                <a:pPr>
                  <a:defRPr sz="1200">
                    <a:latin typeface="Gill Sans MT" panose="020B0502020104020203" pitchFamily="34" charset="0"/>
                  </a:defRPr>
                </a:pPr>
                <a:r>
                  <a:rPr lang="en-GB" sz="1200" b="0" dirty="0">
                    <a:latin typeface="Gill Sans MT" panose="020B0502020104020203" pitchFamily="34" charset="0"/>
                  </a:rPr>
                  <a:t>Million euros </a:t>
                </a:r>
              </a:p>
            </c:rich>
          </c:tx>
          <c:layout>
            <c:manualLayout>
              <c:xMode val="edge"/>
              <c:yMode val="edge"/>
              <c:x val="1.2147015099406801E-2"/>
              <c:y val="0.41587796841968583"/>
            </c:manualLayout>
          </c:layout>
          <c:overlay val="0"/>
        </c:title>
        <c:numFmt formatCode="#,##0" sourceLinked="0"/>
        <c:majorTickMark val="out"/>
        <c:minorTickMark val="none"/>
        <c:tickLblPos val="nextTo"/>
        <c:spPr>
          <a:ln>
            <a:solidFill>
              <a:srgbClr val="2F6C86"/>
            </a:solidFill>
          </a:ln>
        </c:spPr>
        <c:txPr>
          <a:bodyPr/>
          <a:lstStyle/>
          <a:p>
            <a:pPr>
              <a:defRPr sz="1200">
                <a:latin typeface="Gill Sans MT" panose="020B0502020104020203" pitchFamily="34" charset="0"/>
              </a:defRPr>
            </a:pPr>
            <a:endParaRPr lang="en-US"/>
          </a:p>
        </c:txPr>
        <c:crossAx val="1390380560"/>
        <c:crosses val="autoZero"/>
        <c:crossBetween val="between"/>
        <c:majorUnit val="2000"/>
        <c:minorUnit val="500"/>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chemeClr val="tx1"/>
                </a:solidFill>
              </a:rPr>
              <a:t>Retail sales growth euros </a:t>
            </a:r>
            <a:br>
              <a:rPr lang="en-US" dirty="0">
                <a:solidFill>
                  <a:schemeClr val="tx1"/>
                </a:solidFill>
              </a:rPr>
            </a:br>
            <a:r>
              <a:rPr lang="en-US" dirty="0">
                <a:solidFill>
                  <a:schemeClr val="tx1"/>
                </a:solidFill>
              </a:rPr>
              <a:t>(2022: -2.7%)</a:t>
            </a:r>
          </a:p>
        </c:rich>
      </c:tx>
      <c:layout>
        <c:manualLayout>
          <c:xMode val="edge"/>
          <c:yMode val="edge"/>
          <c:x val="0.16923614740876877"/>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177988725713354E-2"/>
          <c:y val="0.23289543520411216"/>
          <c:w val="0.90253845678283795"/>
          <c:h val="0.47389232353901134"/>
        </c:manualLayout>
      </c:layout>
      <c:barChart>
        <c:barDir val="col"/>
        <c:grouping val="clustered"/>
        <c:varyColors val="0"/>
        <c:ser>
          <c:idx val="0"/>
          <c:order val="0"/>
          <c:tx>
            <c:strRef>
              <c:f>Tabelle1!$B$1</c:f>
              <c:strCache>
                <c:ptCount val="1"/>
                <c:pt idx="0">
                  <c:v>Million euros</c:v>
                </c:pt>
              </c:strCache>
            </c:strRef>
          </c:tx>
          <c:spPr>
            <a:solidFill>
              <a:schemeClr val="accent1"/>
            </a:solidFill>
            <a:ln>
              <a:noFill/>
            </a:ln>
            <a:effectLst/>
          </c:spPr>
          <c:invertIfNegative val="0"/>
          <c:cat>
            <c:numRef>
              <c:f>Tabelle1!$A$2:$A$6</c:f>
              <c:numCache>
                <c:formatCode>General</c:formatCode>
                <c:ptCount val="5"/>
                <c:pt idx="0">
                  <c:v>2018</c:v>
                </c:pt>
                <c:pt idx="1">
                  <c:v>2019</c:v>
                </c:pt>
                <c:pt idx="2">
                  <c:v>2020</c:v>
                </c:pt>
                <c:pt idx="3">
                  <c:v>2021</c:v>
                </c:pt>
                <c:pt idx="4">
                  <c:v>2022</c:v>
                </c:pt>
              </c:numCache>
            </c:numRef>
          </c:cat>
          <c:val>
            <c:numRef>
              <c:f>Tabelle1!$B$2:$B$6</c:f>
              <c:numCache>
                <c:formatCode>#,##0</c:formatCode>
                <c:ptCount val="5"/>
                <c:pt idx="0">
                  <c:v>35509</c:v>
                </c:pt>
                <c:pt idx="1">
                  <c:v>38570</c:v>
                </c:pt>
                <c:pt idx="2">
                  <c:v>44948</c:v>
                </c:pt>
                <c:pt idx="3">
                  <c:v>46334</c:v>
                </c:pt>
                <c:pt idx="4">
                  <c:v>45071</c:v>
                </c:pt>
              </c:numCache>
            </c:numRef>
          </c:val>
          <c:extLst>
            <c:ext xmlns:c16="http://schemas.microsoft.com/office/drawing/2014/chart" uri="{C3380CC4-5D6E-409C-BE32-E72D297353CC}">
              <c16:uniqueId val="{00000000-0DF7-4D42-9545-B8ED0C9EF416}"/>
            </c:ext>
          </c:extLst>
        </c:ser>
        <c:dLbls>
          <c:showLegendKey val="0"/>
          <c:showVal val="0"/>
          <c:showCatName val="0"/>
          <c:showSerName val="0"/>
          <c:showPercent val="0"/>
          <c:showBubbleSize val="0"/>
        </c:dLbls>
        <c:gapWidth val="20"/>
        <c:axId val="2031271087"/>
        <c:axId val="1028792239"/>
      </c:barChart>
      <c:catAx>
        <c:axId val="20312710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28792239"/>
        <c:crosses val="autoZero"/>
        <c:auto val="1"/>
        <c:lblAlgn val="ctr"/>
        <c:lblOffset val="100"/>
        <c:noMultiLvlLbl val="0"/>
      </c:catAx>
      <c:valAx>
        <c:axId val="10287922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31271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mj-lt"/>
              </a:defRPr>
            </a:pPr>
            <a:r>
              <a:rPr lang="en-GB" sz="1800" dirty="0">
                <a:latin typeface="+mj-lt"/>
              </a:rPr>
              <a:t>Development of food</a:t>
            </a:r>
            <a:r>
              <a:rPr lang="en-GB" sz="1800" baseline="0" dirty="0">
                <a:latin typeface="+mj-lt"/>
              </a:rPr>
              <a:t> service/Restaurants in France </a:t>
            </a:r>
            <a:br>
              <a:rPr lang="en-GB" sz="2000" baseline="0" dirty="0">
                <a:latin typeface="+mj-lt"/>
              </a:rPr>
            </a:br>
            <a:r>
              <a:rPr lang="en-GB" sz="1200" b="0" baseline="0" dirty="0">
                <a:latin typeface="+mj-lt"/>
              </a:rPr>
              <a:t>Source: </a:t>
            </a:r>
            <a:r>
              <a:rPr lang="de-CH" sz="1200" b="0" baseline="0" dirty="0">
                <a:latin typeface="+mj-lt"/>
              </a:rPr>
              <a:t>Agence Bio</a:t>
            </a:r>
            <a:endParaRPr lang="en-GB" sz="1200" b="0" dirty="0">
              <a:latin typeface="+mj-lt"/>
            </a:endParaRPr>
          </a:p>
        </c:rich>
      </c:tx>
      <c:layout>
        <c:manualLayout>
          <c:xMode val="edge"/>
          <c:yMode val="edge"/>
          <c:x val="1.2642042092641189E-3"/>
          <c:y val="7.9702786701629173E-4"/>
        </c:manualLayout>
      </c:layout>
      <c:overlay val="0"/>
    </c:title>
    <c:autoTitleDeleted val="0"/>
    <c:plotArea>
      <c:layout>
        <c:manualLayout>
          <c:layoutTarget val="inner"/>
          <c:xMode val="edge"/>
          <c:yMode val="edge"/>
          <c:x val="0.1313367395884858"/>
          <c:y val="0.20184876984228772"/>
          <c:w val="0.58188587897292621"/>
          <c:h val="0.64984748103404422"/>
        </c:manualLayout>
      </c:layout>
      <c:barChart>
        <c:barDir val="col"/>
        <c:grouping val="clustered"/>
        <c:varyColors val="0"/>
        <c:ser>
          <c:idx val="0"/>
          <c:order val="0"/>
          <c:tx>
            <c:strRef>
              <c:f>Tabelle1!$B$1</c:f>
              <c:strCache>
                <c:ptCount val="1"/>
                <c:pt idx="0">
                  <c:v>Europa</c:v>
                </c:pt>
              </c:strCache>
            </c:strRef>
          </c:tx>
          <c:spPr>
            <a:solidFill>
              <a:srgbClr val="2F6C86"/>
            </a:solidFill>
            <a:ln w="63500">
              <a:noFill/>
            </a:ln>
          </c:spPr>
          <c:invertIfNegative val="0"/>
          <c:dLbls>
            <c:numFmt formatCode="#,##0" sourceLinked="0"/>
            <c:spPr>
              <a:noFill/>
              <a:ln>
                <a:noFill/>
              </a:ln>
              <a:effectLst/>
            </c:spPr>
            <c:txPr>
              <a:bodyPr wrap="square" lIns="38100" tIns="19050" rIns="38100" bIns="19050" anchor="ctr">
                <a:spAutoFit/>
              </a:bodyPr>
              <a:lstStyle/>
              <a:p>
                <a:pPr>
                  <a:defRPr sz="14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trendline>
            <c:trendlineType val="movingAvg"/>
            <c:period val="2"/>
            <c:dispRSqr val="0"/>
            <c:dispEq val="0"/>
          </c:trendline>
          <c:cat>
            <c:numRef>
              <c:f>Tabelle1!$A$2:$A$17</c:f>
              <c:numCache>
                <c:formatCode>General</c:formatCode>
                <c:ptCount val="16"/>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numRef>
          </c:cat>
          <c:val>
            <c:numRef>
              <c:f>Tabelle1!$B$2:$B$17</c:f>
              <c:numCache>
                <c:formatCode>#,##0</c:formatCode>
                <c:ptCount val="16"/>
                <c:pt idx="0">
                  <c:v>44</c:v>
                </c:pt>
                <c:pt idx="1">
                  <c:v>92</c:v>
                </c:pt>
                <c:pt idx="2">
                  <c:v>130</c:v>
                </c:pt>
                <c:pt idx="3">
                  <c:v>158</c:v>
                </c:pt>
                <c:pt idx="4">
                  <c:v>169</c:v>
                </c:pt>
                <c:pt idx="5">
                  <c:v>172</c:v>
                </c:pt>
                <c:pt idx="6">
                  <c:v>358</c:v>
                </c:pt>
                <c:pt idx="7">
                  <c:v>382</c:v>
                </c:pt>
                <c:pt idx="8">
                  <c:v>411</c:v>
                </c:pt>
                <c:pt idx="9">
                  <c:v>452</c:v>
                </c:pt>
                <c:pt idx="10">
                  <c:v>555</c:v>
                </c:pt>
                <c:pt idx="11" formatCode="#,##0.0">
                  <c:v>639</c:v>
                </c:pt>
                <c:pt idx="12" formatCode="#,##0.0">
                  <c:v>505</c:v>
                </c:pt>
                <c:pt idx="13">
                  <c:v>609</c:v>
                </c:pt>
                <c:pt idx="14">
                  <c:v>715</c:v>
                </c:pt>
                <c:pt idx="15" formatCode="#,##0.00">
                  <c:v>786</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mj-lt"/>
              </a:defRPr>
            </a:pPr>
            <a:endParaRPr lang="en-US"/>
          </a:p>
        </c:txPr>
        <c:crossAx val="1390374032"/>
        <c:crosses val="autoZero"/>
        <c:auto val="1"/>
        <c:lblAlgn val="ctr"/>
        <c:lblOffset val="100"/>
        <c:noMultiLvlLbl val="0"/>
      </c:catAx>
      <c:valAx>
        <c:axId val="1390374032"/>
        <c:scaling>
          <c:orientation val="minMax"/>
          <c:max val="800"/>
          <c:min val="0"/>
        </c:scaling>
        <c:delete val="0"/>
        <c:axPos val="l"/>
        <c:majorGridlines>
          <c:spPr>
            <a:ln>
              <a:solidFill>
                <a:srgbClr val="2F6C86"/>
              </a:solidFill>
            </a:ln>
          </c:spPr>
        </c:majorGridlines>
        <c:title>
          <c:tx>
            <c:rich>
              <a:bodyPr rot="-5400000" vert="horz"/>
              <a:lstStyle/>
              <a:p>
                <a:pPr>
                  <a:defRPr sz="1400">
                    <a:latin typeface="+mj-lt"/>
                  </a:defRPr>
                </a:pPr>
                <a:r>
                  <a:rPr lang="en-GB" sz="1400" b="0" dirty="0">
                    <a:latin typeface="+mj-lt"/>
                  </a:rPr>
                  <a:t>Million</a:t>
                </a:r>
                <a:r>
                  <a:rPr lang="en-GB" sz="1400" b="0" baseline="0" dirty="0">
                    <a:latin typeface="+mj-lt"/>
                  </a:rPr>
                  <a:t>  Euros</a:t>
                </a:r>
                <a:endParaRPr lang="en-GB" sz="1400" b="0" dirty="0">
                  <a:latin typeface="+mj-lt"/>
                </a:endParaRPr>
              </a:p>
            </c:rich>
          </c:tx>
          <c:layout>
            <c:manualLayout>
              <c:xMode val="edge"/>
              <c:yMode val="edge"/>
              <c:x val="1.2147015099406801E-2"/>
              <c:y val="0.41587796841968583"/>
            </c:manualLayout>
          </c:layout>
          <c:overlay val="0"/>
        </c:title>
        <c:numFmt formatCode="#,##0" sourceLinked="1"/>
        <c:majorTickMark val="out"/>
        <c:minorTickMark val="none"/>
        <c:tickLblPos val="nextTo"/>
        <c:spPr>
          <a:ln>
            <a:solidFill>
              <a:srgbClr val="2F6C86"/>
            </a:solidFill>
          </a:ln>
        </c:spPr>
        <c:txPr>
          <a:bodyPr/>
          <a:lstStyle/>
          <a:p>
            <a:pPr>
              <a:defRPr sz="1400">
                <a:latin typeface="+mj-lt"/>
              </a:defRPr>
            </a:pPr>
            <a:endParaRPr lang="en-US"/>
          </a:p>
        </c:txPr>
        <c:crossAx val="1390380560"/>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mj-lt"/>
              </a:defRPr>
            </a:pPr>
            <a:r>
              <a:rPr lang="en-GB" sz="1800" dirty="0">
                <a:latin typeface="+mj-lt"/>
              </a:rPr>
              <a:t>Development of food</a:t>
            </a:r>
            <a:r>
              <a:rPr lang="en-GB" sz="1800" baseline="0" dirty="0">
                <a:latin typeface="+mj-lt"/>
              </a:rPr>
              <a:t> service in Denmark </a:t>
            </a:r>
            <a:br>
              <a:rPr lang="en-GB" sz="1800" baseline="0" dirty="0">
                <a:latin typeface="+mj-lt"/>
              </a:rPr>
            </a:br>
            <a:r>
              <a:rPr lang="en-GB" sz="1200" b="0" baseline="0" dirty="0">
                <a:latin typeface="+mj-lt"/>
              </a:rPr>
              <a:t>Source: </a:t>
            </a:r>
            <a:r>
              <a:rPr lang="de-CH" sz="1200" b="0" baseline="0" dirty="0">
                <a:latin typeface="+mj-lt"/>
              </a:rPr>
              <a:t> Statistics Denmark </a:t>
            </a:r>
            <a:endParaRPr lang="en-GB" sz="1200" b="0" dirty="0">
              <a:latin typeface="+mj-lt"/>
            </a:endParaRPr>
          </a:p>
        </c:rich>
      </c:tx>
      <c:layout>
        <c:manualLayout>
          <c:xMode val="edge"/>
          <c:yMode val="edge"/>
          <c:x val="1.2642042092641189E-3"/>
          <c:y val="7.9702786701629173E-4"/>
        </c:manualLayout>
      </c:layout>
      <c:overlay val="0"/>
    </c:title>
    <c:autoTitleDeleted val="0"/>
    <c:plotArea>
      <c:layout>
        <c:manualLayout>
          <c:layoutTarget val="inner"/>
          <c:xMode val="edge"/>
          <c:yMode val="edge"/>
          <c:x val="0.12917689933503279"/>
          <c:y val="0.19759039942005688"/>
          <c:w val="0.58188587897292621"/>
          <c:h val="0.64984748103404422"/>
        </c:manualLayout>
      </c:layout>
      <c:barChart>
        <c:barDir val="col"/>
        <c:grouping val="clustered"/>
        <c:varyColors val="0"/>
        <c:ser>
          <c:idx val="0"/>
          <c:order val="0"/>
          <c:tx>
            <c:strRef>
              <c:f>Tabelle1!$B$1</c:f>
              <c:strCache>
                <c:ptCount val="1"/>
                <c:pt idx="0">
                  <c:v>Europa</c:v>
                </c:pt>
              </c:strCache>
            </c:strRef>
          </c:tx>
          <c:spPr>
            <a:solidFill>
              <a:srgbClr val="2F6C86"/>
            </a:solidFill>
            <a:ln w="63500">
              <a:noFill/>
            </a:ln>
          </c:spPr>
          <c:invertIfNegative val="0"/>
          <c:dLbls>
            <c:numFmt formatCode="#,##0" sourceLinked="0"/>
            <c:spPr>
              <a:noFill/>
              <a:ln>
                <a:noFill/>
              </a:ln>
              <a:effectLst/>
            </c:spPr>
            <c:txPr>
              <a:bodyPr wrap="square" lIns="38100" tIns="19050" rIns="38100" bIns="19050" anchor="ctr">
                <a:spAutoFit/>
              </a:bodyPr>
              <a:lstStyle/>
              <a:p>
                <a:pPr>
                  <a:defRPr sz="14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Tabelle1!$A$2:$A$9</c:f>
              <c:numCache>
                <c:formatCode>General</c:formatCode>
                <c:ptCount val="8"/>
                <c:pt idx="0">
                  <c:v>2016</c:v>
                </c:pt>
                <c:pt idx="1">
                  <c:v>2017</c:v>
                </c:pt>
                <c:pt idx="2">
                  <c:v>2018</c:v>
                </c:pt>
                <c:pt idx="3">
                  <c:v>2019</c:v>
                </c:pt>
                <c:pt idx="4">
                  <c:v>2020</c:v>
                </c:pt>
                <c:pt idx="5">
                  <c:v>2021</c:v>
                </c:pt>
                <c:pt idx="6">
                  <c:v>2022</c:v>
                </c:pt>
                <c:pt idx="7">
                  <c:v>2023</c:v>
                </c:pt>
              </c:numCache>
            </c:numRef>
          </c:cat>
          <c:val>
            <c:numRef>
              <c:f>Tabelle1!$B$2:$B$9</c:f>
              <c:numCache>
                <c:formatCode>#,##0.00</c:formatCode>
                <c:ptCount val="8"/>
                <c:pt idx="0">
                  <c:v>229.74533930000001</c:v>
                </c:pt>
                <c:pt idx="1">
                  <c:v>274.79633260000003</c:v>
                </c:pt>
                <c:pt idx="2">
                  <c:v>316</c:v>
                </c:pt>
                <c:pt idx="3">
                  <c:v>339</c:v>
                </c:pt>
                <c:pt idx="4">
                  <c:v>271</c:v>
                </c:pt>
                <c:pt idx="5">
                  <c:v>284</c:v>
                </c:pt>
                <c:pt idx="6">
                  <c:v>401</c:v>
                </c:pt>
                <c:pt idx="7">
                  <c:v>452</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mj-lt"/>
              </a:defRPr>
            </a:pPr>
            <a:endParaRPr lang="en-US"/>
          </a:p>
        </c:txPr>
        <c:crossAx val="1390374032"/>
        <c:crosses val="autoZero"/>
        <c:auto val="1"/>
        <c:lblAlgn val="ctr"/>
        <c:lblOffset val="100"/>
        <c:noMultiLvlLbl val="0"/>
      </c:catAx>
      <c:valAx>
        <c:axId val="1390374032"/>
        <c:scaling>
          <c:orientation val="minMax"/>
          <c:max val="500"/>
          <c:min val="0"/>
        </c:scaling>
        <c:delete val="0"/>
        <c:axPos val="l"/>
        <c:majorGridlines>
          <c:spPr>
            <a:ln>
              <a:solidFill>
                <a:srgbClr val="2F6C86"/>
              </a:solidFill>
            </a:ln>
          </c:spPr>
        </c:majorGridlines>
        <c:title>
          <c:tx>
            <c:rich>
              <a:bodyPr rot="-5400000" vert="horz"/>
              <a:lstStyle/>
              <a:p>
                <a:pPr>
                  <a:defRPr sz="1400">
                    <a:latin typeface="+mj-lt"/>
                  </a:defRPr>
                </a:pPr>
                <a:r>
                  <a:rPr lang="en-GB" sz="1400" b="0" dirty="0">
                    <a:latin typeface="+mj-lt"/>
                  </a:rPr>
                  <a:t>Million Euros</a:t>
                </a:r>
              </a:p>
            </c:rich>
          </c:tx>
          <c:layout>
            <c:manualLayout>
              <c:xMode val="edge"/>
              <c:yMode val="edge"/>
              <c:x val="1.2147015099406801E-2"/>
              <c:y val="0.41587796841968583"/>
            </c:manualLayout>
          </c:layout>
          <c:overlay val="0"/>
        </c:title>
        <c:numFmt formatCode="#,##0.00" sourceLinked="1"/>
        <c:majorTickMark val="out"/>
        <c:minorTickMark val="none"/>
        <c:tickLblPos val="nextTo"/>
        <c:spPr>
          <a:ln>
            <a:solidFill>
              <a:srgbClr val="2F6C86"/>
            </a:solidFill>
          </a:ln>
        </c:spPr>
        <c:txPr>
          <a:bodyPr/>
          <a:lstStyle/>
          <a:p>
            <a:pPr>
              <a:defRPr sz="1400">
                <a:latin typeface="+mj-lt"/>
              </a:defRPr>
            </a:pPr>
            <a:endParaRPr lang="en-US"/>
          </a:p>
        </c:txPr>
        <c:crossAx val="1390380560"/>
        <c:crosses val="autoZero"/>
        <c:crossBetween val="between"/>
        <c:majorUnit val="100"/>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mj-lt"/>
              </a:defRPr>
            </a:pPr>
            <a:r>
              <a:rPr lang="en-GB" sz="1800" dirty="0">
                <a:latin typeface="+mj-lt"/>
              </a:rPr>
              <a:t>Development of food</a:t>
            </a:r>
            <a:r>
              <a:rPr lang="en-GB" sz="1800" baseline="0" dirty="0">
                <a:latin typeface="+mj-lt"/>
              </a:rPr>
              <a:t> service </a:t>
            </a:r>
            <a:r>
              <a:rPr lang="en-GB" sz="1800" baseline="0">
                <a:latin typeface="+mj-lt"/>
              </a:rPr>
              <a:t>in Austria</a:t>
            </a:r>
            <a:br>
              <a:rPr lang="en-GB" sz="1800" baseline="0" dirty="0">
                <a:latin typeface="+mj-lt"/>
              </a:rPr>
            </a:br>
            <a:r>
              <a:rPr lang="en-GB" sz="1200" b="0" baseline="0" dirty="0">
                <a:latin typeface="+mj-lt"/>
              </a:rPr>
              <a:t>Source: </a:t>
            </a:r>
            <a:r>
              <a:rPr lang="de-CH" sz="1200" b="0" baseline="0" dirty="0">
                <a:latin typeface="+mj-lt"/>
              </a:rPr>
              <a:t> AMA</a:t>
            </a:r>
            <a:endParaRPr lang="en-GB" sz="1200" b="0" dirty="0">
              <a:latin typeface="+mj-lt"/>
            </a:endParaRPr>
          </a:p>
        </c:rich>
      </c:tx>
      <c:layout>
        <c:manualLayout>
          <c:xMode val="edge"/>
          <c:yMode val="edge"/>
          <c:x val="1.2642042092641189E-3"/>
          <c:y val="7.9702786701629173E-4"/>
        </c:manualLayout>
      </c:layout>
      <c:overlay val="0"/>
    </c:title>
    <c:autoTitleDeleted val="0"/>
    <c:plotArea>
      <c:layout>
        <c:manualLayout>
          <c:layoutTarget val="inner"/>
          <c:xMode val="edge"/>
          <c:yMode val="edge"/>
          <c:x val="0.12917689933503279"/>
          <c:y val="0.19759039942005688"/>
          <c:w val="0.58188587897292621"/>
          <c:h val="0.64984748103404422"/>
        </c:manualLayout>
      </c:layout>
      <c:barChart>
        <c:barDir val="col"/>
        <c:grouping val="clustered"/>
        <c:varyColors val="0"/>
        <c:ser>
          <c:idx val="0"/>
          <c:order val="0"/>
          <c:tx>
            <c:strRef>
              <c:f>Tabelle1!$B$1</c:f>
              <c:strCache>
                <c:ptCount val="1"/>
                <c:pt idx="0">
                  <c:v>Europa</c:v>
                </c:pt>
              </c:strCache>
            </c:strRef>
          </c:tx>
          <c:spPr>
            <a:solidFill>
              <a:srgbClr val="2F6C86"/>
            </a:solidFill>
            <a:ln w="63500">
              <a:noFill/>
            </a:ln>
          </c:spPr>
          <c:invertIfNegative val="0"/>
          <c:dLbls>
            <c:numFmt formatCode="#,##0" sourceLinked="0"/>
            <c:spPr>
              <a:noFill/>
              <a:ln>
                <a:noFill/>
              </a:ln>
              <a:effectLst/>
            </c:spPr>
            <c:txPr>
              <a:bodyPr wrap="square" lIns="38100" tIns="19050" rIns="38100" bIns="19050" anchor="ctr">
                <a:spAutoFit/>
              </a:bodyPr>
              <a:lstStyle/>
              <a:p>
                <a:pPr>
                  <a:defRPr sz="14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Tabelle1!$A$2:$A$9</c:f>
              <c:numCache>
                <c:formatCode>General</c:formatCode>
                <c:ptCount val="8"/>
                <c:pt idx="0">
                  <c:v>2016</c:v>
                </c:pt>
                <c:pt idx="1">
                  <c:v>2017</c:v>
                </c:pt>
                <c:pt idx="2">
                  <c:v>2018</c:v>
                </c:pt>
                <c:pt idx="3">
                  <c:v>2019</c:v>
                </c:pt>
                <c:pt idx="4">
                  <c:v>2020</c:v>
                </c:pt>
                <c:pt idx="5">
                  <c:v>2021</c:v>
                </c:pt>
                <c:pt idx="6">
                  <c:v>2022</c:v>
                </c:pt>
                <c:pt idx="7">
                  <c:v>2023</c:v>
                </c:pt>
              </c:numCache>
            </c:numRef>
          </c:cat>
          <c:val>
            <c:numRef>
              <c:f>Tabelle1!$B$2:$B$9</c:f>
              <c:numCache>
                <c:formatCode>#,##0.00</c:formatCode>
                <c:ptCount val="8"/>
                <c:pt idx="0">
                  <c:v>98.4</c:v>
                </c:pt>
                <c:pt idx="1">
                  <c:v>118</c:v>
                </c:pt>
                <c:pt idx="2">
                  <c:v>123</c:v>
                </c:pt>
                <c:pt idx="3">
                  <c:v>142</c:v>
                </c:pt>
                <c:pt idx="4">
                  <c:v>109</c:v>
                </c:pt>
                <c:pt idx="5">
                  <c:v>128</c:v>
                </c:pt>
                <c:pt idx="6">
                  <c:v>191</c:v>
                </c:pt>
                <c:pt idx="7">
                  <c:v>230</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mj-lt"/>
              </a:defRPr>
            </a:pPr>
            <a:endParaRPr lang="en-US"/>
          </a:p>
        </c:txPr>
        <c:crossAx val="1390374032"/>
        <c:crosses val="autoZero"/>
        <c:auto val="1"/>
        <c:lblAlgn val="ctr"/>
        <c:lblOffset val="100"/>
        <c:noMultiLvlLbl val="0"/>
      </c:catAx>
      <c:valAx>
        <c:axId val="1390374032"/>
        <c:scaling>
          <c:orientation val="minMax"/>
          <c:max val="300"/>
          <c:min val="0"/>
        </c:scaling>
        <c:delete val="0"/>
        <c:axPos val="l"/>
        <c:majorGridlines>
          <c:spPr>
            <a:ln>
              <a:solidFill>
                <a:srgbClr val="2F6C86"/>
              </a:solidFill>
            </a:ln>
          </c:spPr>
        </c:majorGridlines>
        <c:title>
          <c:tx>
            <c:rich>
              <a:bodyPr rot="-5400000" vert="horz"/>
              <a:lstStyle/>
              <a:p>
                <a:pPr>
                  <a:defRPr sz="1400">
                    <a:latin typeface="+mj-lt"/>
                  </a:defRPr>
                </a:pPr>
                <a:r>
                  <a:rPr lang="en-GB" sz="1400" b="0" dirty="0">
                    <a:latin typeface="+mj-lt"/>
                  </a:rPr>
                  <a:t>Million Euros</a:t>
                </a:r>
              </a:p>
            </c:rich>
          </c:tx>
          <c:layout>
            <c:manualLayout>
              <c:xMode val="edge"/>
              <c:yMode val="edge"/>
              <c:x val="1.2147015099406801E-2"/>
              <c:y val="0.41587796841968583"/>
            </c:manualLayout>
          </c:layout>
          <c:overlay val="0"/>
        </c:title>
        <c:numFmt formatCode="#,##0.00" sourceLinked="1"/>
        <c:majorTickMark val="out"/>
        <c:minorTickMark val="none"/>
        <c:tickLblPos val="nextTo"/>
        <c:spPr>
          <a:ln>
            <a:solidFill>
              <a:srgbClr val="2F6C86"/>
            </a:solidFill>
          </a:ln>
        </c:spPr>
        <c:txPr>
          <a:bodyPr/>
          <a:lstStyle/>
          <a:p>
            <a:pPr>
              <a:defRPr sz="1400">
                <a:latin typeface="+mj-lt"/>
              </a:defRPr>
            </a:pPr>
            <a:endParaRPr lang="en-US"/>
          </a:p>
        </c:txPr>
        <c:crossAx val="1390380560"/>
        <c:crosses val="autoZero"/>
        <c:crossBetween val="between"/>
        <c:majorUnit val="100"/>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chemeClr val="tx1"/>
                </a:solidFill>
              </a:rPr>
              <a:t>Imports (2022:</a:t>
            </a:r>
            <a:r>
              <a:rPr lang="en-US" baseline="0" dirty="0">
                <a:solidFill>
                  <a:schemeClr val="tx1"/>
                </a:solidFill>
              </a:rPr>
              <a:t> -5.1%)</a:t>
            </a:r>
            <a:endParaRPr lang="en-US" dirty="0">
              <a:solidFill>
                <a:schemeClr val="tx1"/>
              </a:solidFill>
            </a:endParaRPr>
          </a:p>
        </c:rich>
      </c:tx>
      <c:layout>
        <c:manualLayout>
          <c:xMode val="edge"/>
          <c:yMode val="edge"/>
          <c:x val="0.4068736054674108"/>
          <c:y val="5.4757027547096436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7461543217162092E-2"/>
          <c:y val="0.26027394897766043"/>
          <c:w val="0.90253845678283795"/>
          <c:h val="0.47389232353901134"/>
        </c:manualLayout>
      </c:layout>
      <c:barChart>
        <c:barDir val="col"/>
        <c:grouping val="clustered"/>
        <c:varyColors val="0"/>
        <c:ser>
          <c:idx val="0"/>
          <c:order val="0"/>
          <c:tx>
            <c:strRef>
              <c:f>Tabelle1!$B$1</c:f>
              <c:strCache>
                <c:ptCount val="1"/>
                <c:pt idx="0">
                  <c:v>Imports in MT</c:v>
                </c:pt>
              </c:strCache>
            </c:strRef>
          </c:tx>
          <c:spPr>
            <a:solidFill>
              <a:schemeClr val="accent1"/>
            </a:solidFill>
            <a:ln>
              <a:noFill/>
            </a:ln>
            <a:effectLst/>
          </c:spPr>
          <c:invertIfNegative val="0"/>
          <c:cat>
            <c:numRef>
              <c:f>Tabelle1!$A$2:$A$7</c:f>
              <c:numCache>
                <c:formatCode>General</c:formatCode>
                <c:ptCount val="5"/>
                <c:pt idx="0">
                  <c:v>2018</c:v>
                </c:pt>
                <c:pt idx="1">
                  <c:v>2019</c:v>
                </c:pt>
                <c:pt idx="2">
                  <c:v>2020</c:v>
                </c:pt>
                <c:pt idx="3">
                  <c:v>2021</c:v>
                </c:pt>
                <c:pt idx="4">
                  <c:v>2022</c:v>
                </c:pt>
              </c:numCache>
            </c:numRef>
          </c:cat>
          <c:val>
            <c:numRef>
              <c:f>Tabelle1!$B$2:$B$7</c:f>
              <c:numCache>
                <c:formatCode>#,##0</c:formatCode>
                <c:ptCount val="5"/>
                <c:pt idx="0">
                  <c:v>2513016</c:v>
                </c:pt>
                <c:pt idx="1">
                  <c:v>2848716</c:v>
                </c:pt>
                <c:pt idx="2" formatCode="#,##0.00">
                  <c:v>2794103</c:v>
                </c:pt>
                <c:pt idx="3" formatCode="#,##0.00">
                  <c:v>2872948</c:v>
                </c:pt>
                <c:pt idx="4">
                  <c:v>2726775</c:v>
                </c:pt>
              </c:numCache>
            </c:numRef>
          </c:val>
          <c:extLst>
            <c:ext xmlns:c16="http://schemas.microsoft.com/office/drawing/2014/chart" uri="{C3380CC4-5D6E-409C-BE32-E72D297353CC}">
              <c16:uniqueId val="{00000000-CF99-497C-86BC-F89938CA3A84}"/>
            </c:ext>
          </c:extLst>
        </c:ser>
        <c:dLbls>
          <c:showLegendKey val="0"/>
          <c:showVal val="0"/>
          <c:showCatName val="0"/>
          <c:showSerName val="0"/>
          <c:showPercent val="0"/>
          <c:showBubbleSize val="0"/>
        </c:dLbls>
        <c:gapWidth val="20"/>
        <c:axId val="2031271087"/>
        <c:axId val="1028792239"/>
      </c:barChart>
      <c:catAx>
        <c:axId val="20312710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28792239"/>
        <c:crosses val="autoZero"/>
        <c:auto val="1"/>
        <c:lblAlgn val="ctr"/>
        <c:lblOffset val="100"/>
        <c:noMultiLvlLbl val="0"/>
      </c:catAx>
      <c:valAx>
        <c:axId val="1028792239"/>
        <c:scaling>
          <c:orientation val="minMax"/>
          <c:max val="3000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31271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EU retail sales 2023 </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6.479523097793759E-4"/>
          <c:y val="6.4156426715822786E-3"/>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8364-40F1-9EA2-BE50BB665E12}"/>
            </c:ext>
          </c:extLst>
        </c:ser>
        <c:ser>
          <c:idx val="1"/>
          <c:order val="1"/>
          <c:tx>
            <c:strRef>
              <c:f>Tabelle1!$C$1</c:f>
              <c:strCache>
                <c:ptCount val="1"/>
                <c:pt idx="0">
                  <c:v>2022</c:v>
                </c:pt>
              </c:strCache>
            </c:strRef>
          </c:tx>
          <c:spPr>
            <a:solidFill>
              <a:schemeClr val="accent2"/>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8364-40F1-9EA2-BE50BB665E12}"/>
            </c:ext>
          </c:extLst>
        </c:ser>
        <c:ser>
          <c:idx val="2"/>
          <c:order val="2"/>
          <c:tx>
            <c:strRef>
              <c:f>Tabelle1!$D$1</c:f>
              <c:strCache>
                <c:ptCount val="1"/>
                <c:pt idx="0">
                  <c:v>2023</c:v>
                </c:pt>
              </c:strCache>
            </c:strRef>
          </c:tx>
          <c:spPr>
            <a:solidFill>
              <a:srgbClr val="2F6C86"/>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Tabelle1!$D$2:$D$11</c:f>
              <c:numCache>
                <c:formatCode>#,##0.00</c:formatCode>
                <c:ptCount val="8"/>
                <c:pt idx="0">
                  <c:v>1614.6</c:v>
                </c:pt>
                <c:pt idx="1">
                  <c:v>2159</c:v>
                </c:pt>
                <c:pt idx="2">
                  <c:v>2310</c:v>
                </c:pt>
                <c:pt idx="3">
                  <c:v>2657</c:v>
                </c:pt>
                <c:pt idx="4">
                  <c:v>3000</c:v>
                </c:pt>
                <c:pt idx="5">
                  <c:v>3882</c:v>
                </c:pt>
                <c:pt idx="6">
                  <c:v>12081</c:v>
                </c:pt>
                <c:pt idx="7">
                  <c:v>16080</c:v>
                </c:pt>
              </c:numCache>
            </c:numRef>
          </c:val>
          <c:extLst>
            <c:ext xmlns:c16="http://schemas.microsoft.com/office/drawing/2014/chart" uri="{C3380CC4-5D6E-409C-BE32-E72D297353CC}">
              <c16:uniqueId val="{00000002-8364-40F1-9EA2-BE50BB665E12}"/>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in Million Euros</a:t>
                </a:r>
                <a:br>
                  <a:rPr lang="en-GB" sz="1200" b="0" i="0" baseline="0" dirty="0">
                    <a:effectLst/>
                    <a:latin typeface="+mj-lt"/>
                  </a:rPr>
                </a:br>
                <a:r>
                  <a:rPr lang="en-GB" sz="1200" b="0" i="0" baseline="0" dirty="0">
                    <a:effectLst/>
                    <a:latin typeface="+mj-lt"/>
                  </a:rPr>
                  <a:t>Spain: Clarifications pending</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800" b="1" i="0" baseline="0" dirty="0">
                <a:effectLst/>
                <a:latin typeface="+mj-lt"/>
              </a:rPr>
              <a:t>EU organic retail sales growth 2023</a:t>
            </a:r>
            <a:br>
              <a:rPr lang="en-GB" sz="1800" b="1" i="0" baseline="0" dirty="0">
                <a:effectLst/>
                <a:latin typeface="+mj-lt"/>
              </a:rPr>
            </a:br>
            <a:r>
              <a:rPr lang="en-GB" sz="1200" b="0" i="0" baseline="0" dirty="0">
                <a:effectLst/>
                <a:latin typeface="+mj-lt"/>
              </a:rPr>
              <a:t>Source: FiBL AMI Survey 2024</a:t>
            </a:r>
            <a:endParaRPr lang="en-GB" sz="1200" dirty="0">
              <a:effectLst/>
              <a:latin typeface="+mj-lt"/>
            </a:endParaRPr>
          </a:p>
        </c:rich>
      </c:tx>
      <c:layout>
        <c:manualLayout>
          <c:xMode val="edge"/>
          <c:yMode val="edge"/>
          <c:x val="1.2899011187709183E-2"/>
          <c:y val="9.4746529889505441E-4"/>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6.0769356619902667E-2"/>
          <c:y val="0.16664636472177299"/>
          <c:w val="0.6919864762767625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D293-4349-B432-809C78FC46AA}"/>
            </c:ext>
          </c:extLst>
        </c:ser>
        <c:ser>
          <c:idx val="1"/>
          <c:order val="1"/>
          <c:tx>
            <c:strRef>
              <c:f>Tabelle1!$C$1</c:f>
              <c:strCache>
                <c:ptCount val="1"/>
                <c:pt idx="0">
                  <c:v>2023</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D293-4349-B432-809C78FC46AA}"/>
            </c:ext>
          </c:extLst>
        </c:ser>
        <c:ser>
          <c:idx val="2"/>
          <c:order val="2"/>
          <c:tx>
            <c:strRef>
              <c:f>Tabelle1!$D$1</c:f>
              <c:strCache>
                <c:ptCount val="1"/>
                <c:pt idx="0">
                  <c:v>Growth rate</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Tabelle1!$D$2:$D$11</c:f>
              <c:numCache>
                <c:formatCode>General</c:formatCode>
                <c:ptCount val="8"/>
                <c:pt idx="0">
                  <c:v>12.492161917369188</c:v>
                </c:pt>
                <c:pt idx="1">
                  <c:v>-0.36917397299999999</c:v>
                </c:pt>
                <c:pt idx="2">
                  <c:v>-4.7</c:v>
                </c:pt>
                <c:pt idx="3">
                  <c:v>6.450320512820511</c:v>
                </c:pt>
                <c:pt idx="4">
                  <c:v>12.994350282485883</c:v>
                </c:pt>
                <c:pt idx="5">
                  <c:v>6.0655737704918096</c:v>
                </c:pt>
                <c:pt idx="6">
                  <c:v>4.1404438555815659E-2</c:v>
                </c:pt>
                <c:pt idx="7">
                  <c:v>5.0293925538863533</c:v>
                </c:pt>
              </c:numCache>
            </c:numRef>
          </c:val>
          <c:extLst>
            <c:ext xmlns:c16="http://schemas.microsoft.com/office/drawing/2014/chart" uri="{C3380CC4-5D6E-409C-BE32-E72D297353CC}">
              <c16:uniqueId val="{00000004-D293-4349-B432-809C78FC46AA}"/>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value  growth in %</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mj-lt"/>
              </a:defRPr>
            </a:pPr>
            <a:r>
              <a:rPr lang="en-GB" sz="1800" b="1" i="0" baseline="0" dirty="0">
                <a:effectLst/>
                <a:latin typeface="+mj-lt"/>
              </a:rPr>
              <a:t>Market development 2023 in select countries </a:t>
            </a:r>
            <a:endParaRPr lang="en-GB" sz="1800" dirty="0">
              <a:effectLst/>
              <a:latin typeface="+mj-lt"/>
            </a:endParaRPr>
          </a:p>
          <a:p>
            <a:pPr algn="l">
              <a:defRPr>
                <a:latin typeface="+mj-lt"/>
              </a:defRPr>
            </a:pPr>
            <a:r>
              <a:rPr lang="en-GB" sz="1200" b="0" i="0" baseline="0" dirty="0">
                <a:effectLst/>
                <a:latin typeface="+mj-lt"/>
              </a:rPr>
              <a:t>Source: FiBL AMI survey 2023</a:t>
            </a:r>
            <a:endParaRPr lang="en-GB" sz="1200" dirty="0">
              <a:effectLst/>
              <a:latin typeface="+mj-lt"/>
            </a:endParaRPr>
          </a:p>
        </c:rich>
      </c:tx>
      <c:layout>
        <c:manualLayout>
          <c:xMode val="edge"/>
          <c:yMode val="edge"/>
          <c:x val="1.3749999999999978E-3"/>
          <c:y val="8.6695526059242024E-4"/>
        </c:manualLayout>
      </c:layout>
      <c:overlay val="0"/>
    </c:title>
    <c:autoTitleDeleted val="0"/>
    <c:plotArea>
      <c:layout>
        <c:manualLayout>
          <c:layoutTarget val="inner"/>
          <c:xMode val="edge"/>
          <c:yMode val="edge"/>
          <c:x val="0.1858595300993208"/>
          <c:y val="0.20586277830099256"/>
          <c:w val="0.7261893044619423"/>
          <c:h val="0.6310908833212312"/>
        </c:manualLayout>
      </c:layout>
      <c:barChart>
        <c:barDir val="bar"/>
        <c:grouping val="clustered"/>
        <c:varyColors val="0"/>
        <c:ser>
          <c:idx val="0"/>
          <c:order val="0"/>
          <c:tx>
            <c:strRef>
              <c:f>Tabelle1!$B$1</c:f>
              <c:strCache>
                <c:ptCount val="1"/>
                <c:pt idx="0">
                  <c:v>2023</c:v>
                </c:pt>
              </c:strCache>
            </c:strRef>
          </c:tx>
          <c:spPr>
            <a:solidFill>
              <a:schemeClr val="accent6">
                <a:lumMod val="60000"/>
                <a:lumOff val="40000"/>
                <a:alpha val="40000"/>
              </a:schemeClr>
            </a:solidFill>
            <a:ln>
              <a:noFill/>
            </a:ln>
          </c:spPr>
          <c:invertIfNegative val="0"/>
          <c:dPt>
            <c:idx val="0"/>
            <c:invertIfNegative val="0"/>
            <c:bubble3D val="0"/>
            <c:spPr>
              <a:solidFill>
                <a:schemeClr val="accent6">
                  <a:alpha val="40000"/>
                </a:schemeClr>
              </a:solidFill>
              <a:ln>
                <a:noFill/>
              </a:ln>
            </c:spPr>
            <c:extLst>
              <c:ext xmlns:c16="http://schemas.microsoft.com/office/drawing/2014/chart" uri="{C3380CC4-5D6E-409C-BE32-E72D297353CC}">
                <c16:uniqueId val="{0000000D-2F18-42DE-944D-45A1BBC31D35}"/>
              </c:ext>
            </c:extLst>
          </c:dPt>
          <c:dPt>
            <c:idx val="1"/>
            <c:invertIfNegative val="0"/>
            <c:bubble3D val="0"/>
            <c:spPr>
              <a:solidFill>
                <a:schemeClr val="accent6">
                  <a:alpha val="40000"/>
                </a:schemeClr>
              </a:solidFill>
              <a:ln>
                <a:noFill/>
              </a:ln>
            </c:spPr>
            <c:extLst>
              <c:ext xmlns:c16="http://schemas.microsoft.com/office/drawing/2014/chart" uri="{C3380CC4-5D6E-409C-BE32-E72D297353CC}">
                <c16:uniqueId val="{00000001-B8EA-4975-B919-57446B25D3C5}"/>
              </c:ext>
            </c:extLst>
          </c:dPt>
          <c:dPt>
            <c:idx val="2"/>
            <c:invertIfNegative val="0"/>
            <c:bubble3D val="0"/>
            <c:spPr>
              <a:solidFill>
                <a:schemeClr val="accent6">
                  <a:alpha val="40000"/>
                </a:schemeClr>
              </a:solidFill>
              <a:ln>
                <a:noFill/>
              </a:ln>
            </c:spPr>
            <c:extLst>
              <c:ext xmlns:c16="http://schemas.microsoft.com/office/drawing/2014/chart" uri="{C3380CC4-5D6E-409C-BE32-E72D297353CC}">
                <c16:uniqueId val="{0000000C-2F18-42DE-944D-45A1BBC31D35}"/>
              </c:ext>
            </c:extLst>
          </c:dPt>
          <c:dPt>
            <c:idx val="3"/>
            <c:invertIfNegative val="0"/>
            <c:bubble3D val="0"/>
            <c:spPr>
              <a:solidFill>
                <a:schemeClr val="accent6">
                  <a:alpha val="40000"/>
                </a:schemeClr>
              </a:solidFill>
              <a:ln>
                <a:noFill/>
              </a:ln>
            </c:spPr>
            <c:extLst>
              <c:ext xmlns:c16="http://schemas.microsoft.com/office/drawing/2014/chart" uri="{C3380CC4-5D6E-409C-BE32-E72D297353CC}">
                <c16:uniqueId val="{0000000B-2F18-42DE-944D-45A1BBC31D35}"/>
              </c:ext>
            </c:extLst>
          </c:dPt>
          <c:dPt>
            <c:idx val="4"/>
            <c:invertIfNegative val="0"/>
            <c:bubble3D val="0"/>
            <c:extLst>
              <c:ext xmlns:c16="http://schemas.microsoft.com/office/drawing/2014/chart" uri="{C3380CC4-5D6E-409C-BE32-E72D297353CC}">
                <c16:uniqueId val="{00000008-48D2-40D5-8952-7EEDBAA706F8}"/>
              </c:ext>
            </c:extLst>
          </c:dPt>
          <c:dPt>
            <c:idx val="5"/>
            <c:invertIfNegative val="0"/>
            <c:bubble3D val="0"/>
            <c:spPr>
              <a:solidFill>
                <a:schemeClr val="accent4">
                  <a:alpha val="10000"/>
                </a:schemeClr>
              </a:solidFill>
              <a:ln>
                <a:noFill/>
              </a:ln>
            </c:spPr>
            <c:extLst>
              <c:ext xmlns:c16="http://schemas.microsoft.com/office/drawing/2014/chart" uri="{C3380CC4-5D6E-409C-BE32-E72D297353CC}">
                <c16:uniqueId val="{0000000A-2F18-42DE-944D-45A1BBC31D35}"/>
              </c:ext>
            </c:extLst>
          </c:dPt>
          <c:dPt>
            <c:idx val="6"/>
            <c:invertIfNegative val="0"/>
            <c:bubble3D val="0"/>
            <c:spPr>
              <a:solidFill>
                <a:schemeClr val="accent4">
                  <a:alpha val="40000"/>
                </a:schemeClr>
              </a:solidFill>
              <a:ln>
                <a:noFill/>
              </a:ln>
            </c:spPr>
            <c:extLst>
              <c:ext xmlns:c16="http://schemas.microsoft.com/office/drawing/2014/chart" uri="{C3380CC4-5D6E-409C-BE32-E72D297353CC}">
                <c16:uniqueId val="{00000009-2F18-42DE-944D-45A1BBC31D35}"/>
              </c:ext>
            </c:extLst>
          </c:dPt>
          <c:dPt>
            <c:idx val="7"/>
            <c:invertIfNegative val="0"/>
            <c:bubble3D val="0"/>
            <c:spPr>
              <a:solidFill>
                <a:schemeClr val="accent4">
                  <a:alpha val="40000"/>
                </a:schemeClr>
              </a:solidFill>
              <a:ln>
                <a:noFill/>
              </a:ln>
            </c:spPr>
            <c:extLst>
              <c:ext xmlns:c16="http://schemas.microsoft.com/office/drawing/2014/chart" uri="{C3380CC4-5D6E-409C-BE32-E72D297353CC}">
                <c16:uniqueId val="{00000004-C4D9-47B4-B491-FAB19F210D1A}"/>
              </c:ext>
            </c:extLst>
          </c:dPt>
          <c:dPt>
            <c:idx val="8"/>
            <c:invertIfNegative val="0"/>
            <c:bubble3D val="0"/>
            <c:spPr>
              <a:solidFill>
                <a:schemeClr val="accent4">
                  <a:alpha val="40000"/>
                </a:schemeClr>
              </a:solidFill>
              <a:ln>
                <a:noFill/>
              </a:ln>
            </c:spPr>
            <c:extLst>
              <c:ext xmlns:c16="http://schemas.microsoft.com/office/drawing/2014/chart" uri="{C3380CC4-5D6E-409C-BE32-E72D297353CC}">
                <c16:uniqueId val="{00000003-C4D9-47B4-B491-FAB19F210D1A}"/>
              </c:ext>
            </c:extLst>
          </c:dPt>
          <c:dPt>
            <c:idx val="9"/>
            <c:invertIfNegative val="0"/>
            <c:bubble3D val="0"/>
            <c:spPr>
              <a:solidFill>
                <a:schemeClr val="accent4">
                  <a:alpha val="40000"/>
                </a:schemeClr>
              </a:solidFill>
              <a:ln>
                <a:noFill/>
              </a:ln>
            </c:spPr>
            <c:extLst>
              <c:ext xmlns:c16="http://schemas.microsoft.com/office/drawing/2014/chart" uri="{C3380CC4-5D6E-409C-BE32-E72D297353CC}">
                <c16:uniqueId val="{00000002-C4D9-47B4-B491-FAB19F210D1A}"/>
              </c:ext>
            </c:extLst>
          </c:dPt>
          <c:dPt>
            <c:idx val="10"/>
            <c:invertIfNegative val="0"/>
            <c:bubble3D val="0"/>
            <c:spPr>
              <a:solidFill>
                <a:schemeClr val="accent4">
                  <a:alpha val="40000"/>
                </a:schemeClr>
              </a:solidFill>
              <a:ln>
                <a:noFill/>
              </a:ln>
            </c:spPr>
            <c:extLst>
              <c:ext xmlns:c16="http://schemas.microsoft.com/office/drawing/2014/chart" uri="{C3380CC4-5D6E-409C-BE32-E72D297353CC}">
                <c16:uniqueId val="{00000009-B8EA-4975-B919-57446B25D3C5}"/>
              </c:ext>
            </c:extLst>
          </c:dPt>
          <c:dLbls>
            <c:delete val="1"/>
          </c:dLbls>
          <c:cat>
            <c:strRef>
              <c:f>Tabelle1!$A$2:$A$18</c:f>
              <c:strCache>
                <c:ptCount val="11"/>
                <c:pt idx="0">
                  <c:v>Luxembourg</c:v>
                </c:pt>
                <c:pt idx="1">
                  <c:v>Finland</c:v>
                </c:pt>
                <c:pt idx="2">
                  <c:v>Sweden</c:v>
                </c:pt>
                <c:pt idx="3">
                  <c:v>Denmark</c:v>
                </c:pt>
                <c:pt idx="4">
                  <c:v>France</c:v>
                </c:pt>
                <c:pt idx="5">
                  <c:v>EU (provisional)</c:v>
                </c:pt>
                <c:pt idx="6">
                  <c:v>Germany</c:v>
                </c:pt>
                <c:pt idx="7">
                  <c:v>Italy</c:v>
                </c:pt>
                <c:pt idx="8">
                  <c:v>Austria</c:v>
                </c:pt>
                <c:pt idx="9">
                  <c:v>Belgium</c:v>
                </c:pt>
                <c:pt idx="10">
                  <c:v>Netherlands</c:v>
                </c:pt>
              </c:strCache>
            </c:strRef>
          </c:cat>
          <c:val>
            <c:numRef>
              <c:f>Tabelle1!$B$2:$B$16</c:f>
              <c:numCache>
                <c:formatCode>General</c:formatCode>
                <c:ptCount val="11"/>
                <c:pt idx="0" formatCode="0.0">
                  <c:v>-7.7</c:v>
                </c:pt>
                <c:pt idx="1">
                  <c:v>-6</c:v>
                </c:pt>
                <c:pt idx="2" formatCode="0.0">
                  <c:v>-4.7</c:v>
                </c:pt>
                <c:pt idx="3">
                  <c:v>-0.4</c:v>
                </c:pt>
                <c:pt idx="4" formatCode="0.0">
                  <c:v>0</c:v>
                </c:pt>
                <c:pt idx="5" formatCode="0.0">
                  <c:v>3.4</c:v>
                </c:pt>
                <c:pt idx="6">
                  <c:v>5</c:v>
                </c:pt>
                <c:pt idx="7" formatCode="0.0">
                  <c:v>5.2</c:v>
                </c:pt>
                <c:pt idx="8" formatCode="0.0">
                  <c:v>6.4</c:v>
                </c:pt>
                <c:pt idx="9" formatCode="0.0">
                  <c:v>9</c:v>
                </c:pt>
                <c:pt idx="10" formatCode="0.0">
                  <c:v>12.5</c:v>
                </c:pt>
              </c:numCache>
            </c:numRef>
          </c:val>
          <c:extLst>
            <c:ext xmlns:c16="http://schemas.microsoft.com/office/drawing/2014/chart" uri="{C3380CC4-5D6E-409C-BE32-E72D297353CC}">
              <c16:uniqueId val="{00000000-ECCF-42DC-B961-9B059491702D}"/>
            </c:ext>
          </c:extLst>
        </c:ser>
        <c:dLbls>
          <c:dLblPos val="outEnd"/>
          <c:showLegendKey val="0"/>
          <c:showVal val="1"/>
          <c:showCatName val="0"/>
          <c:showSerName val="0"/>
          <c:showPercent val="0"/>
          <c:showBubbleSize val="0"/>
        </c:dLbls>
        <c:gapWidth val="62"/>
        <c:axId val="1390382192"/>
        <c:axId val="1390377296"/>
        <c:extLst>
          <c:ext xmlns:c15="http://schemas.microsoft.com/office/drawing/2012/chart" uri="{02D57815-91ED-43cb-92C2-25804820EDAC}">
            <c15:filteredBarSeries>
              <c15:ser>
                <c:idx val="1"/>
                <c:order val="1"/>
                <c:tx>
                  <c:strRef>
                    <c:extLst>
                      <c:ext uri="{02D57815-91ED-43cb-92C2-25804820EDAC}">
                        <c15:formulaRef>
                          <c15:sqref>Tabelle1!#REF!</c15:sqref>
                        </c15:formulaRef>
                      </c:ext>
                    </c:extLst>
                    <c:strCache>
                      <c:ptCount val="1"/>
                      <c:pt idx="0">
                        <c:v>#REF!</c:v>
                      </c:pt>
                    </c:strCache>
                  </c:strRef>
                </c:tx>
                <c:invertIfNegative val="0"/>
                <c:dLbls>
                  <c:delete val="1"/>
                </c:dLbls>
                <c:val>
                  <c:numRef>
                    <c:extLst>
                      <c:ext uri="{02D57815-91ED-43cb-92C2-25804820EDAC}">
                        <c15:formulaRef>
                          <c15:sqref>Tabelle1!#REF!</c15:sqref>
                        </c15:formulaRef>
                      </c:ext>
                    </c:extLst>
                    <c:numCache>
                      <c:formatCode>General</c:formatCode>
                      <c:ptCount val="1"/>
                      <c:pt idx="0">
                        <c:v>1</c:v>
                      </c:pt>
                    </c:numCache>
                  </c:numRef>
                </c:val>
                <c:extLst>
                  <c:ext xmlns:c16="http://schemas.microsoft.com/office/drawing/2014/chart" uri="{C3380CC4-5D6E-409C-BE32-E72D297353CC}">
                    <c16:uniqueId val="{00000000-90A6-44F2-98C7-7BBC735FA089}"/>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Tabelle1!#REF!</c15:sqref>
                        </c15:formulaRef>
                      </c:ext>
                    </c:extLst>
                    <c:strCache>
                      <c:ptCount val="1"/>
                      <c:pt idx="0">
                        <c:v>#REF!</c:v>
                      </c:pt>
                    </c:strCache>
                  </c:strRef>
                </c:tx>
                <c:invertIfNegative val="0"/>
                <c:dLbls>
                  <c:numFmt formatCode="#,##0.0" sourceLinked="0"/>
                  <c:spPr>
                    <a:noFill/>
                    <a:ln>
                      <a:noFill/>
                    </a:ln>
                    <a:effectLst/>
                  </c:spPr>
                  <c:txPr>
                    <a:bodyPr wrap="square" lIns="38100" tIns="19050" rIns="38100" bIns="19050" anchor="ctr">
                      <a:spAutoFit/>
                    </a:bodyPr>
                    <a:lstStyle/>
                    <a:p>
                      <a:pPr>
                        <a:defRPr sz="1200" b="1"/>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ext>
                  </c:extLst>
                </c:dLbls>
                <c:val>
                  <c:numRef>
                    <c:extLst xmlns:c15="http://schemas.microsoft.com/office/drawing/2012/chart">
                      <c:ext xmlns:c15="http://schemas.microsoft.com/office/drawing/2012/chart" uri="{02D57815-91ED-43cb-92C2-25804820EDAC}">
                        <c15:formulaRef>
                          <c15:sqref>Tabelle1!#REF!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4-259D-4A4B-9A94-A39EB045328B}"/>
                  </c:ext>
                </c:extLst>
              </c15:ser>
            </c15:filteredBarSeries>
          </c:ext>
        </c:extLst>
      </c:barChart>
      <c:catAx>
        <c:axId val="1390382192"/>
        <c:scaling>
          <c:orientation val="minMax"/>
        </c:scaling>
        <c:delete val="0"/>
        <c:axPos val="l"/>
        <c:numFmt formatCode="General" sourceLinked="0"/>
        <c:majorTickMark val="out"/>
        <c:minorTickMark val="none"/>
        <c:tickLblPos val="nextTo"/>
        <c:spPr>
          <a:ln>
            <a:solidFill>
              <a:srgbClr val="2F6C86"/>
            </a:solidFill>
          </a:ln>
        </c:spPr>
        <c:txPr>
          <a:bodyPr/>
          <a:lstStyle/>
          <a:p>
            <a:pPr>
              <a:defRPr sz="1400" b="1">
                <a:latin typeface="+mj-lt"/>
              </a:defRPr>
            </a:pPr>
            <a:endParaRPr lang="en-US"/>
          </a:p>
        </c:txPr>
        <c:crossAx val="1390377296"/>
        <c:crosses val="autoZero"/>
        <c:auto val="1"/>
        <c:lblAlgn val="ctr"/>
        <c:lblOffset val="100"/>
        <c:tickLblSkip val="1"/>
        <c:noMultiLvlLbl val="0"/>
      </c:catAx>
      <c:valAx>
        <c:axId val="1390377296"/>
        <c:scaling>
          <c:orientation val="minMax"/>
        </c:scaling>
        <c:delete val="0"/>
        <c:axPos val="b"/>
        <c:majorGridlines>
          <c:spPr>
            <a:ln>
              <a:solidFill>
                <a:srgbClr val="2F6C86"/>
              </a:solidFill>
            </a:ln>
          </c:spPr>
        </c:majorGridlines>
        <c:title>
          <c:tx>
            <c:rich>
              <a:bodyPr/>
              <a:lstStyle/>
              <a:p>
                <a:pPr>
                  <a:defRPr sz="1200">
                    <a:latin typeface="+mj-lt"/>
                  </a:defRPr>
                </a:pPr>
                <a:r>
                  <a:rPr lang="en-GB" sz="1200" dirty="0">
                    <a:effectLst/>
                    <a:latin typeface="+mj-lt"/>
                  </a:rPr>
                  <a:t>Retail sales development 2022/2023</a:t>
                </a:r>
                <a:r>
                  <a:rPr lang="en-GB" sz="1200" baseline="0" dirty="0">
                    <a:effectLst/>
                    <a:latin typeface="+mj-lt"/>
                  </a:rPr>
                  <a:t> </a:t>
                </a:r>
                <a:r>
                  <a:rPr lang="en-GB" sz="1200" dirty="0">
                    <a:effectLst/>
                    <a:latin typeface="+mj-lt"/>
                  </a:rPr>
                  <a:t>in </a:t>
                </a:r>
                <a:r>
                  <a:rPr lang="en-GB" sz="1200" baseline="0" dirty="0">
                    <a:effectLst/>
                    <a:latin typeface="+mj-lt"/>
                  </a:rPr>
                  <a:t>percent </a:t>
                </a:r>
                <a:endParaRPr lang="en-GB" sz="1200" dirty="0">
                  <a:effectLst/>
                  <a:latin typeface="+mj-lt"/>
                </a:endParaRPr>
              </a:p>
            </c:rich>
          </c:tx>
          <c:overlay val="0"/>
        </c:title>
        <c:numFmt formatCode="#,##0.0" sourceLinked="0"/>
        <c:majorTickMark val="out"/>
        <c:minorTickMark val="none"/>
        <c:tickLblPos val="nextTo"/>
        <c:spPr>
          <a:ln>
            <a:solidFill>
              <a:srgbClr val="2F6C86"/>
            </a:solidFill>
          </a:ln>
        </c:spPr>
        <c:txPr>
          <a:bodyPr/>
          <a:lstStyle/>
          <a:p>
            <a:pPr>
              <a:defRPr sz="1200">
                <a:latin typeface="+mj-lt"/>
              </a:defRPr>
            </a:pPr>
            <a:endParaRPr lang="en-US"/>
          </a:p>
        </c:txPr>
        <c:crossAx val="139038219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a:latin typeface="Gill Sans MT" panose="020B0502020104020203" pitchFamily="34" charset="0"/>
              </a:defRPr>
            </a:pPr>
            <a:r>
              <a:rPr lang="en-GB" sz="1800" baseline="0" dirty="0">
                <a:latin typeface="Gill Sans MT" panose="020B0502020104020203" pitchFamily="34" charset="0"/>
              </a:rPr>
              <a:t>After the drop 2022 the organic market recovered 2023 due to higher prices – growth of 3.4 % (POVISIONAL)</a:t>
            </a:r>
            <a:br>
              <a:rPr lang="en-GB" sz="2000" baseline="0" dirty="0">
                <a:latin typeface="Gill Sans MT" panose="020B0502020104020203" pitchFamily="34" charset="0"/>
              </a:rPr>
            </a:br>
            <a:r>
              <a:rPr lang="en-GB" sz="1200" b="1" i="0" u="none" strike="noStrike" kern="1200" baseline="0" dirty="0">
                <a:solidFill>
                  <a:srgbClr val="000000"/>
                </a:solidFill>
                <a:latin typeface="Gill Sans MT" panose="020B0502020104020203" pitchFamily="34" charset="0"/>
              </a:rPr>
              <a:t>Organic retail sales growth 2001-2023 (2023 preliminary) </a:t>
            </a:r>
            <a:r>
              <a:rPr lang="en-GB" sz="1200" b="0" baseline="0" dirty="0">
                <a:latin typeface="Gill Sans MT" panose="020B0502020104020203" pitchFamily="34" charset="0"/>
              </a:rPr>
              <a:t>Source: FiBL-AMI Survey</a:t>
            </a:r>
            <a:endParaRPr lang="en-GB" sz="1200" b="0" dirty="0">
              <a:latin typeface="Gill Sans MT" panose="020B0502020104020203" pitchFamily="34" charset="0"/>
            </a:endParaRPr>
          </a:p>
        </c:rich>
      </c:tx>
      <c:layout>
        <c:manualLayout>
          <c:xMode val="edge"/>
          <c:yMode val="edge"/>
          <c:x val="1.2641581222888464E-3"/>
          <c:y val="7.9709202126473531E-4"/>
        </c:manualLayout>
      </c:layout>
      <c:overlay val="0"/>
    </c:title>
    <c:autoTitleDeleted val="0"/>
    <c:plotArea>
      <c:layout>
        <c:manualLayout>
          <c:layoutTarget val="inner"/>
          <c:xMode val="edge"/>
          <c:yMode val="edge"/>
          <c:x val="0.10137947721566122"/>
          <c:y val="0.21817253531988748"/>
          <c:w val="0.7521905835454733"/>
          <c:h val="0.64984748103404422"/>
        </c:manualLayout>
      </c:layout>
      <c:barChart>
        <c:barDir val="col"/>
        <c:grouping val="clustered"/>
        <c:varyColors val="0"/>
        <c:ser>
          <c:idx val="0"/>
          <c:order val="0"/>
          <c:tx>
            <c:strRef>
              <c:f>Tabelle1!$B$1</c:f>
              <c:strCache>
                <c:ptCount val="1"/>
                <c:pt idx="0">
                  <c:v>Organic Retail sales</c:v>
                </c:pt>
              </c:strCache>
            </c:strRef>
          </c:tx>
          <c:spPr>
            <a:solidFill>
              <a:srgbClr val="2F6C86"/>
            </a:solidFill>
            <a:ln w="63500">
              <a:noFill/>
            </a:ln>
          </c:spPr>
          <c:invertIfNegative val="0"/>
          <c:dPt>
            <c:idx val="23"/>
            <c:invertIfNegative val="0"/>
            <c:bubble3D val="0"/>
            <c:spPr>
              <a:solidFill>
                <a:srgbClr val="2F6C86">
                  <a:alpha val="20000"/>
                </a:srgbClr>
              </a:solidFill>
              <a:ln w="63500">
                <a:noFill/>
              </a:ln>
            </c:spPr>
            <c:extLst>
              <c:ext xmlns:c16="http://schemas.microsoft.com/office/drawing/2014/chart" uri="{C3380CC4-5D6E-409C-BE32-E72D297353CC}">
                <c16:uniqueId val="{00000000-8F88-44C3-A83A-34B427CEBDB9}"/>
              </c:ext>
            </c:extLst>
          </c:dPt>
          <c:dLbls>
            <c:dLbl>
              <c:idx val="23"/>
              <c:delete val="1"/>
              <c:extLst>
                <c:ext xmlns:c15="http://schemas.microsoft.com/office/drawing/2012/chart" uri="{CE6537A1-D6FC-4f65-9D91-7224C49458BB}"/>
                <c:ext xmlns:c16="http://schemas.microsoft.com/office/drawing/2014/chart" uri="{C3380CC4-5D6E-409C-BE32-E72D297353CC}">
                  <c16:uniqueId val="{00000000-8F88-44C3-A83A-34B427CEBDB9}"/>
                </c:ext>
              </c:extLst>
            </c:dLbl>
            <c:numFmt formatCode="#,##0" sourceLinked="0"/>
            <c:spPr>
              <a:noFill/>
              <a:ln>
                <a:noFill/>
              </a:ln>
              <a:effectLst/>
            </c:spPr>
            <c:txPr>
              <a:bodyPr rot="-5400000" vert="horz"/>
              <a:lstStyle/>
              <a:p>
                <a:pPr>
                  <a:defRPr sz="1200">
                    <a:solidFill>
                      <a:schemeClr val="bg1"/>
                    </a:solidFill>
                    <a:latin typeface="Gill Sans MT" panose="020B0502020104020203"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Tabelle1!$A$2:$A$31</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Tabelle1!$B$2:$B$31</c:f>
              <c:numCache>
                <c:formatCode>#,##0.00</c:formatCode>
                <c:ptCount val="24"/>
                <c:pt idx="0" formatCode="#,##0.0">
                  <c:v>5557.9</c:v>
                </c:pt>
                <c:pt idx="1">
                  <c:v>6298.5</c:v>
                </c:pt>
                <c:pt idx="2">
                  <c:v>7184.0999999999995</c:v>
                </c:pt>
                <c:pt idx="3">
                  <c:v>7914.6719700000003</c:v>
                </c:pt>
                <c:pt idx="4">
                  <c:v>8469.58</c:v>
                </c:pt>
                <c:pt idx="5">
                  <c:v>8848.1</c:v>
                </c:pt>
                <c:pt idx="6">
                  <c:v>10470.960000000001</c:v>
                </c:pt>
                <c:pt idx="7">
                  <c:v>12112.949999999999</c:v>
                </c:pt>
                <c:pt idx="8">
                  <c:v>13674.306</c:v>
                </c:pt>
                <c:pt idx="9">
                  <c:v>14867.497599999999</c:v>
                </c:pt>
                <c:pt idx="10">
                  <c:v>16069.989000053001</c:v>
                </c:pt>
                <c:pt idx="11">
                  <c:v>17783.41448734</c:v>
                </c:pt>
                <c:pt idx="12">
                  <c:v>18753.547601990002</c:v>
                </c:pt>
                <c:pt idx="13">
                  <c:v>20068.314260579999</c:v>
                </c:pt>
                <c:pt idx="14">
                  <c:v>21707.010145159999</c:v>
                </c:pt>
                <c:pt idx="15">
                  <c:v>24924.62075971</c:v>
                </c:pt>
                <c:pt idx="16" formatCode="#,##0">
                  <c:v>28455.63317415</c:v>
                </c:pt>
                <c:pt idx="17" formatCode="#,##0">
                  <c:v>32162.965421789995</c:v>
                </c:pt>
                <c:pt idx="18" formatCode="#,##0">
                  <c:v>35819.830197810101</c:v>
                </c:pt>
                <c:pt idx="19" formatCode="#,##0">
                  <c:v>38994.832895060004</c:v>
                </c:pt>
                <c:pt idx="20" formatCode="#,##0.0">
                  <c:v>45043.731679059994</c:v>
                </c:pt>
                <c:pt idx="21" formatCode="General">
                  <c:v>46333.71</c:v>
                </c:pt>
                <c:pt idx="22">
                  <c:v>45070.98</c:v>
                </c:pt>
                <c:pt idx="23">
                  <c:v>46962.091729139989</c:v>
                </c:pt>
              </c:numCache>
            </c:numRef>
          </c:val>
          <c:extLst>
            <c:ext xmlns:c16="http://schemas.microsoft.com/office/drawing/2014/chart" uri="{C3380CC4-5D6E-409C-BE32-E72D297353CC}">
              <c16:uniqueId val="{00000000-9CE7-4ED3-BC5B-F038605DA544}"/>
            </c:ext>
          </c:extLst>
        </c:ser>
        <c:dLbls>
          <c:showLegendKey val="0"/>
          <c:showVal val="0"/>
          <c:showCatName val="0"/>
          <c:showSerName val="0"/>
          <c:showPercent val="0"/>
          <c:showBubbleSize val="0"/>
        </c:dLbls>
        <c:gapWidth val="20"/>
        <c:axId val="1390380560"/>
        <c:axId val="1390374032"/>
      </c:barChart>
      <c:catAx>
        <c:axId val="1390380560"/>
        <c:scaling>
          <c:orientation val="minMax"/>
        </c:scaling>
        <c:delete val="0"/>
        <c:axPos val="b"/>
        <c:numFmt formatCode="General" sourceLinked="1"/>
        <c:majorTickMark val="out"/>
        <c:minorTickMark val="none"/>
        <c:tickLblPos val="nextTo"/>
        <c:spPr>
          <a:ln>
            <a:solidFill>
              <a:srgbClr val="2F6C86"/>
            </a:solidFill>
          </a:ln>
        </c:spPr>
        <c:txPr>
          <a:bodyPr rot="-5400000" vert="horz"/>
          <a:lstStyle/>
          <a:p>
            <a:pPr>
              <a:defRPr sz="1200">
                <a:latin typeface="Gill Sans MT" panose="020B0502020104020203" pitchFamily="34" charset="0"/>
              </a:defRPr>
            </a:pPr>
            <a:endParaRPr lang="en-US"/>
          </a:p>
        </c:txPr>
        <c:crossAx val="1390374032"/>
        <c:crosses val="autoZero"/>
        <c:auto val="1"/>
        <c:lblAlgn val="ctr"/>
        <c:lblOffset val="100"/>
        <c:noMultiLvlLbl val="0"/>
      </c:catAx>
      <c:valAx>
        <c:axId val="1390374032"/>
        <c:scaling>
          <c:orientation val="minMax"/>
          <c:max val="50000"/>
          <c:min val="0"/>
        </c:scaling>
        <c:delete val="0"/>
        <c:axPos val="l"/>
        <c:majorGridlines>
          <c:spPr>
            <a:ln>
              <a:solidFill>
                <a:srgbClr val="2F6C86"/>
              </a:solidFill>
            </a:ln>
          </c:spPr>
        </c:majorGridlines>
        <c:title>
          <c:tx>
            <c:rich>
              <a:bodyPr rot="-5400000" vert="horz"/>
              <a:lstStyle/>
              <a:p>
                <a:pPr>
                  <a:defRPr sz="1200">
                    <a:latin typeface="Gill Sans MT" panose="020B0502020104020203" pitchFamily="34" charset="0"/>
                  </a:defRPr>
                </a:pPr>
                <a:r>
                  <a:rPr lang="en-GB" sz="1200" b="0" dirty="0">
                    <a:latin typeface="Gill Sans MT" panose="020B0502020104020203" pitchFamily="34" charset="0"/>
                  </a:rPr>
                  <a:t>Million euros </a:t>
                </a:r>
              </a:p>
            </c:rich>
          </c:tx>
          <c:layout>
            <c:manualLayout>
              <c:xMode val="edge"/>
              <c:yMode val="edge"/>
              <c:x val="1.0613638679646686E-2"/>
              <c:y val="0.39316675690090758"/>
            </c:manualLayout>
          </c:layout>
          <c:overlay val="0"/>
        </c:title>
        <c:numFmt formatCode="#,##0" sourceLinked="0"/>
        <c:majorTickMark val="out"/>
        <c:minorTickMark val="none"/>
        <c:tickLblPos val="nextTo"/>
        <c:spPr>
          <a:ln>
            <a:solidFill>
              <a:srgbClr val="2F6C86"/>
            </a:solidFill>
          </a:ln>
        </c:spPr>
        <c:txPr>
          <a:bodyPr/>
          <a:lstStyle/>
          <a:p>
            <a:pPr>
              <a:defRPr sz="1200">
                <a:latin typeface="Gill Sans MT" panose="020B0502020104020203" pitchFamily="34" charset="0"/>
              </a:defRPr>
            </a:pPr>
            <a:endParaRPr lang="en-US"/>
          </a:p>
        </c:txPr>
        <c:crossAx val="1390380560"/>
        <c:crosses val="autoZero"/>
        <c:crossBetween val="between"/>
        <c:majorUnit val="10000"/>
        <c:minorUnit val="500"/>
      </c:valAx>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r>
              <a:rPr lang="en-GB" sz="1200" b="1" i="0" baseline="0" dirty="0">
                <a:effectLst/>
                <a:latin typeface="+mj-lt"/>
              </a:rPr>
              <a:t>EU retail sales 2023 </a:t>
            </a:r>
            <a:br>
              <a:rPr lang="en-GB" sz="1800" b="1" i="0" baseline="0" dirty="0">
                <a:effectLst/>
                <a:latin typeface="+mj-lt"/>
              </a:rPr>
            </a:br>
            <a:r>
              <a:rPr lang="en-GB" sz="1000" b="0" i="0" baseline="0" dirty="0">
                <a:effectLst/>
                <a:latin typeface="+mj-lt"/>
              </a:rPr>
              <a:t>Source: FiBL AMI Survey 2024</a:t>
            </a:r>
            <a:endParaRPr lang="en-GB" sz="1000" dirty="0">
              <a:effectLst/>
              <a:latin typeface="+mj-lt"/>
            </a:endParaRPr>
          </a:p>
        </c:rich>
      </c:tx>
      <c:layout>
        <c:manualLayout>
          <c:xMode val="edge"/>
          <c:yMode val="edge"/>
          <c:x val="6.479523097793759E-4"/>
          <c:y val="6.4156426715822786E-3"/>
        </c:manualLayout>
      </c:layout>
      <c:overlay val="0"/>
      <c:spPr>
        <a:noFill/>
        <a:ln>
          <a:noFill/>
        </a:ln>
        <a:effectLst/>
      </c:spPr>
      <c:txPr>
        <a:bodyPr rot="0" spcFirstLastPara="1" vertOverflow="ellipsis" vert="horz" wrap="square" anchor="ctr" anchorCtr="1"/>
        <a:lstStyle/>
        <a:p>
          <a:pPr algn="l">
            <a:defRPr sz="192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9354107266293256"/>
          <c:y val="0.16664636472177299"/>
          <c:w val="0.65768321118403217"/>
          <c:h val="0.68618604035632902"/>
        </c:manualLayout>
      </c:layout>
      <c:barChart>
        <c:barDir val="bar"/>
        <c:grouping val="clustered"/>
        <c:varyColors val="0"/>
        <c:ser>
          <c:idx val="0"/>
          <c:order val="0"/>
          <c:tx>
            <c:strRef>
              <c:f>Tabelle1!$B$1</c:f>
              <c:strCache>
                <c:ptCount val="1"/>
                <c:pt idx="0">
                  <c:v>2019</c:v>
                </c:pt>
              </c:strCache>
            </c:strRef>
          </c:tx>
          <c:spPr>
            <a:solidFill>
              <a:schemeClr val="accent1"/>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Tabelle1!$B$2:$B$11</c:f>
            </c:numRef>
          </c:val>
          <c:extLst>
            <c:ext xmlns:c16="http://schemas.microsoft.com/office/drawing/2014/chart" uri="{C3380CC4-5D6E-409C-BE32-E72D297353CC}">
              <c16:uniqueId val="{00000000-8364-40F1-9EA2-BE50BB665E12}"/>
            </c:ext>
          </c:extLst>
        </c:ser>
        <c:ser>
          <c:idx val="1"/>
          <c:order val="1"/>
          <c:tx>
            <c:strRef>
              <c:f>Tabelle1!$C$1</c:f>
              <c:strCache>
                <c:ptCount val="1"/>
                <c:pt idx="0">
                  <c:v>2022</c:v>
                </c:pt>
              </c:strCache>
            </c:strRef>
          </c:tx>
          <c:spPr>
            <a:solidFill>
              <a:schemeClr val="accent2"/>
            </a:solidFill>
            <a:ln>
              <a:noFill/>
            </a:ln>
            <a:effectLst/>
          </c:spPr>
          <c:invertIfNegative val="0"/>
          <c:dLbls>
            <c:delete val="1"/>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Tabelle1!$C$2:$C$11</c:f>
            </c:numRef>
          </c:val>
          <c:extLst>
            <c:ext xmlns:c16="http://schemas.microsoft.com/office/drawing/2014/chart" uri="{C3380CC4-5D6E-409C-BE32-E72D297353CC}">
              <c16:uniqueId val="{00000001-8364-40F1-9EA2-BE50BB665E12}"/>
            </c:ext>
          </c:extLst>
        </c:ser>
        <c:ser>
          <c:idx val="2"/>
          <c:order val="2"/>
          <c:tx>
            <c:strRef>
              <c:f>Tabelle1!$D$1</c:f>
              <c:strCache>
                <c:ptCount val="1"/>
                <c:pt idx="0">
                  <c:v>2023</c:v>
                </c:pt>
              </c:strCache>
            </c:strRef>
          </c:tx>
          <c:spPr>
            <a:solidFill>
              <a:srgbClr val="2F6C86"/>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Tabelle1!$A$2:$A$11</c:f>
              <c:strCache>
                <c:ptCount val="8"/>
                <c:pt idx="0">
                  <c:v>Netherlands</c:v>
                </c:pt>
                <c:pt idx="1">
                  <c:v>Denmark</c:v>
                </c:pt>
                <c:pt idx="2">
                  <c:v>Sweden</c:v>
                </c:pt>
                <c:pt idx="3">
                  <c:v>Austria</c:v>
                </c:pt>
                <c:pt idx="4">
                  <c:v>Spain</c:v>
                </c:pt>
                <c:pt idx="5">
                  <c:v>Italy</c:v>
                </c:pt>
                <c:pt idx="6">
                  <c:v>France</c:v>
                </c:pt>
                <c:pt idx="7">
                  <c:v>Germany</c:v>
                </c:pt>
              </c:strCache>
            </c:strRef>
          </c:cat>
          <c:val>
            <c:numRef>
              <c:f>Tabelle1!$D$2:$D$11</c:f>
              <c:numCache>
                <c:formatCode>#,##0.00</c:formatCode>
                <c:ptCount val="8"/>
                <c:pt idx="0">
                  <c:v>1614.6</c:v>
                </c:pt>
                <c:pt idx="1">
                  <c:v>2159</c:v>
                </c:pt>
                <c:pt idx="2">
                  <c:v>2310</c:v>
                </c:pt>
                <c:pt idx="3">
                  <c:v>2657</c:v>
                </c:pt>
                <c:pt idx="4">
                  <c:v>3000</c:v>
                </c:pt>
                <c:pt idx="5">
                  <c:v>3882</c:v>
                </c:pt>
                <c:pt idx="6">
                  <c:v>12081</c:v>
                </c:pt>
                <c:pt idx="7">
                  <c:v>16080</c:v>
                </c:pt>
              </c:numCache>
            </c:numRef>
          </c:val>
          <c:extLst>
            <c:ext xmlns:c16="http://schemas.microsoft.com/office/drawing/2014/chart" uri="{C3380CC4-5D6E-409C-BE32-E72D297353CC}">
              <c16:uniqueId val="{00000002-8364-40F1-9EA2-BE50BB665E12}"/>
            </c:ext>
          </c:extLst>
        </c:ser>
        <c:dLbls>
          <c:dLblPos val="outEnd"/>
          <c:showLegendKey val="0"/>
          <c:showVal val="1"/>
          <c:showCatName val="0"/>
          <c:showSerName val="0"/>
          <c:showPercent val="0"/>
          <c:showBubbleSize val="0"/>
        </c:dLbls>
        <c:gapWidth val="62"/>
        <c:axId val="1390376752"/>
        <c:axId val="1390381104"/>
      </c:barChart>
      <c:catAx>
        <c:axId val="1390376752"/>
        <c:scaling>
          <c:orientation val="minMax"/>
        </c:scaling>
        <c:delete val="0"/>
        <c:axPos val="l"/>
        <c:numFmt formatCode="General"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81104"/>
        <c:crosses val="autoZero"/>
        <c:auto val="1"/>
        <c:lblAlgn val="ctr"/>
        <c:lblOffset val="100"/>
        <c:tickLblSkip val="1"/>
        <c:noMultiLvlLbl val="0"/>
      </c:catAx>
      <c:valAx>
        <c:axId val="1390381104"/>
        <c:scaling>
          <c:orientation val="minMax"/>
        </c:scaling>
        <c:delete val="0"/>
        <c:axPos val="b"/>
        <c:majorGridlines>
          <c:spPr>
            <a:ln w="6350" cap="flat" cmpd="sng" algn="ctr">
              <a:solidFill>
                <a:srgbClr val="2F6C86"/>
              </a:solidFill>
              <a:prstDash val="solid"/>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b="0" i="0" baseline="0" dirty="0">
                    <a:effectLst/>
                    <a:latin typeface="+mj-lt"/>
                  </a:rPr>
                  <a:t>Retail sales in Million Euros</a:t>
                </a:r>
                <a:br>
                  <a:rPr lang="en-GB" sz="1200" b="0" i="0" baseline="0" dirty="0">
                    <a:effectLst/>
                    <a:latin typeface="+mj-lt"/>
                  </a:rPr>
                </a:br>
                <a:r>
                  <a:rPr lang="en-GB" sz="1200" b="0" i="0" baseline="0" dirty="0">
                    <a:effectLst/>
                    <a:latin typeface="+mj-lt"/>
                  </a:rPr>
                  <a:t>Spain: Clarifications pending</a:t>
                </a:r>
                <a:endParaRPr lang="en-GB" sz="1200" dirty="0">
                  <a:effectLst/>
                  <a:latin typeface="+mj-lt"/>
                </a:endParaRPr>
              </a:p>
            </c:rich>
          </c:tx>
          <c:layout>
            <c:manualLayout>
              <c:xMode val="edge"/>
              <c:yMode val="edge"/>
              <c:x val="0.38409995893132765"/>
              <c:y val="0.935137430452558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6350" cap="flat" cmpd="sng" algn="ctr">
            <a:solidFill>
              <a:srgbClr val="2F6C86"/>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390376752"/>
        <c:crosses val="autoZero"/>
        <c:crossBetween val="between"/>
      </c:valAx>
      <c:spPr>
        <a:solidFill>
          <a:schemeClr val="bg2"/>
        </a:solidFill>
        <a:ln>
          <a:noFill/>
        </a:ln>
        <a:effectLst/>
      </c:spPr>
    </c:plotArea>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_rels/drawing10.xml.rels><?xml version="1.0" encoding="UTF-8" standalone="yes"?>
<Relationships xmlns="http://schemas.openxmlformats.org/package/2006/relationships"><Relationship Id="rId1" Type="http://schemas.openxmlformats.org/officeDocument/2006/relationships/image" Target="../media/image29.png"/></Relationships>
</file>

<file path=ppt/drawings/_rels/drawing11.xml.rels><?xml version="1.0" encoding="UTF-8" standalone="yes"?>
<Relationships xmlns="http://schemas.openxmlformats.org/package/2006/relationships"><Relationship Id="rId1" Type="http://schemas.openxmlformats.org/officeDocument/2006/relationships/image" Target="../media/image30.png"/></Relationships>
</file>

<file path=ppt/drawings/_rels/drawing9.xml.rels><?xml version="1.0" encoding="UTF-8" standalone="yes"?>
<Relationships xmlns="http://schemas.openxmlformats.org/package/2006/relationships"><Relationship Id="rId1" Type="http://schemas.openxmlformats.org/officeDocument/2006/relationships/image" Target="../media/image28.png"/></Relationships>
</file>

<file path=ppt/drawings/drawing1.xml><?xml version="1.0" encoding="utf-8"?>
<c:userShapes xmlns:c="http://schemas.openxmlformats.org/drawingml/2006/chart">
  <cdr:relSizeAnchor xmlns:cdr="http://schemas.openxmlformats.org/drawingml/2006/chartDrawing">
    <cdr:from>
      <cdr:x>0.5627</cdr:x>
      <cdr:y>0.61027</cdr:y>
    </cdr:from>
    <cdr:to>
      <cdr:x>0.82955</cdr:x>
      <cdr:y>0.66327</cdr:y>
    </cdr:to>
    <cdr:sp macro="" textlink="">
      <cdr:nvSpPr>
        <cdr:cNvPr id="2" name="Textfeld 2"/>
        <cdr:cNvSpPr txBox="1"/>
      </cdr:nvSpPr>
      <cdr:spPr>
        <a:xfrm xmlns:a="http://schemas.openxmlformats.org/drawingml/2006/main">
          <a:off x="1928213" y="2834699"/>
          <a:ext cx="914400" cy="24622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de-CH" sz="1000" dirty="0" err="1"/>
            <a:t>Sweden</a:t>
          </a:r>
          <a:endParaRPr lang="de-CH" sz="1000" dirty="0"/>
        </a:p>
      </cdr:txBody>
    </cdr:sp>
  </cdr:relSizeAnchor>
</c:userShapes>
</file>

<file path=ppt/drawings/drawing10.xml><?xml version="1.0" encoding="utf-8"?>
<c:userShapes xmlns:c="http://schemas.openxmlformats.org/drawingml/2006/chart">
  <cdr:relSizeAnchor xmlns:cdr="http://schemas.openxmlformats.org/drawingml/2006/chartDrawing">
    <cdr:from>
      <cdr:x>0.19971</cdr:x>
      <cdr:y>0.28379</cdr:y>
    </cdr:from>
    <cdr:to>
      <cdr:x>0.37648</cdr:x>
      <cdr:y>0.40284</cdr:y>
    </cdr:to>
    <cdr:sp macro="" textlink="">
      <cdr:nvSpPr>
        <cdr:cNvPr id="2" name="Textfeld 1"/>
        <cdr:cNvSpPr txBox="1"/>
      </cdr:nvSpPr>
      <cdr:spPr>
        <a:xfrm xmlns:a="http://schemas.openxmlformats.org/drawingml/2006/main">
          <a:off x="2348628" y="1692712"/>
          <a:ext cx="2078800" cy="7101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CH" sz="1100" dirty="0"/>
        </a:p>
      </cdr:txBody>
    </cdr:sp>
  </cdr:relSizeAnchor>
  <cdr:relSizeAnchor xmlns:cdr="http://schemas.openxmlformats.org/drawingml/2006/chartDrawing">
    <cdr:from>
      <cdr:x>0.77468</cdr:x>
      <cdr:y>0.18582</cdr:y>
    </cdr:from>
    <cdr:to>
      <cdr:x>1</cdr:x>
      <cdr:y>0.4357</cdr:y>
    </cdr:to>
    <cdr:pic>
      <cdr:nvPicPr>
        <cdr:cNvPr id="3" name="chart">
          <a:extLst xmlns:a="http://schemas.openxmlformats.org/drawingml/2006/main">
            <a:ext uri="{FF2B5EF4-FFF2-40B4-BE49-F238E27FC236}">
              <a16:creationId xmlns:a16="http://schemas.microsoft.com/office/drawing/2014/main" id="{9043A37D-DAC4-4D59-BBFA-5951109C4902}"/>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9110362" y="1108365"/>
          <a:ext cx="2649767" cy="1490494"/>
        </a:xfrm>
        <a:prstGeom xmlns:a="http://schemas.openxmlformats.org/drawingml/2006/main" prst="rect">
          <a:avLst/>
        </a:prstGeom>
      </cdr:spPr>
    </cdr:pic>
  </cdr:relSizeAnchor>
</c:userShapes>
</file>

<file path=ppt/drawings/drawing11.xml><?xml version="1.0" encoding="utf-8"?>
<c:userShapes xmlns:c="http://schemas.openxmlformats.org/drawingml/2006/chart">
  <cdr:relSizeAnchor xmlns:cdr="http://schemas.openxmlformats.org/drawingml/2006/chartDrawing">
    <cdr:from>
      <cdr:x>0.19971</cdr:x>
      <cdr:y>0.28379</cdr:y>
    </cdr:from>
    <cdr:to>
      <cdr:x>0.37648</cdr:x>
      <cdr:y>0.40284</cdr:y>
    </cdr:to>
    <cdr:sp macro="" textlink="">
      <cdr:nvSpPr>
        <cdr:cNvPr id="2" name="Textfeld 1"/>
        <cdr:cNvSpPr txBox="1"/>
      </cdr:nvSpPr>
      <cdr:spPr>
        <a:xfrm xmlns:a="http://schemas.openxmlformats.org/drawingml/2006/main">
          <a:off x="2348628" y="1692712"/>
          <a:ext cx="2078800" cy="7101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CH" sz="1100" dirty="0"/>
        </a:p>
      </cdr:txBody>
    </cdr:sp>
  </cdr:relSizeAnchor>
  <cdr:relSizeAnchor xmlns:cdr="http://schemas.openxmlformats.org/drawingml/2006/chartDrawing">
    <cdr:from>
      <cdr:x>0.73561</cdr:x>
      <cdr:y>0.195</cdr:y>
    </cdr:from>
    <cdr:to>
      <cdr:x>1</cdr:x>
      <cdr:y>0.48821</cdr:y>
    </cdr:to>
    <cdr:pic>
      <cdr:nvPicPr>
        <cdr:cNvPr id="4" name="chart">
          <a:extLst xmlns:a="http://schemas.openxmlformats.org/drawingml/2006/main">
            <a:ext uri="{FF2B5EF4-FFF2-40B4-BE49-F238E27FC236}">
              <a16:creationId xmlns:a16="http://schemas.microsoft.com/office/drawing/2014/main" id="{5AA57362-61D7-42E5-A9E6-A8321C3CF5E5}"/>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8650902" y="1163120"/>
          <a:ext cx="3109227" cy="1748940"/>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0.68714</cdr:x>
      <cdr:y>0.5872</cdr:y>
    </cdr:from>
    <cdr:to>
      <cdr:x>0.95399</cdr:x>
      <cdr:y>0.64021</cdr:y>
    </cdr:to>
    <cdr:sp macro="" textlink="">
      <cdr:nvSpPr>
        <cdr:cNvPr id="2" name="Textfeld 2"/>
        <cdr:cNvSpPr txBox="1"/>
      </cdr:nvSpPr>
      <cdr:spPr>
        <a:xfrm xmlns:a="http://schemas.openxmlformats.org/drawingml/2006/main">
          <a:off x="2354624" y="2727571"/>
          <a:ext cx="914412" cy="24623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CH" sz="1000" dirty="0" err="1"/>
            <a:t>Sweden</a:t>
          </a:r>
          <a:endParaRPr lang="de-CH" sz="1000" dirty="0"/>
        </a:p>
      </cdr:txBody>
    </cdr:sp>
  </cdr:relSizeAnchor>
  <cdr:relSizeAnchor xmlns:cdr="http://schemas.openxmlformats.org/drawingml/2006/chartDrawing">
    <cdr:from>
      <cdr:x>0.69021</cdr:x>
      <cdr:y>0.51591</cdr:y>
    </cdr:from>
    <cdr:to>
      <cdr:x>0.95706</cdr:x>
      <cdr:y>0.56892</cdr:y>
    </cdr:to>
    <cdr:sp macro="" textlink="">
      <cdr:nvSpPr>
        <cdr:cNvPr id="3" name="Textfeld 2"/>
        <cdr:cNvSpPr txBox="1"/>
      </cdr:nvSpPr>
      <cdr:spPr>
        <a:xfrm xmlns:a="http://schemas.openxmlformats.org/drawingml/2006/main">
          <a:off x="2365135" y="2396403"/>
          <a:ext cx="914412" cy="2462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CH" sz="1000" dirty="0" err="1"/>
            <a:t>Austrria</a:t>
          </a:r>
          <a:endParaRPr lang="de-CH" sz="1000" dirty="0"/>
        </a:p>
      </cdr:txBody>
    </cdr:sp>
  </cdr:relSizeAnchor>
</c:userShapes>
</file>

<file path=ppt/drawings/drawing3.xml><?xml version="1.0" encoding="utf-8"?>
<c:userShapes xmlns:c="http://schemas.openxmlformats.org/drawingml/2006/chart">
  <cdr:relSizeAnchor xmlns:cdr="http://schemas.openxmlformats.org/drawingml/2006/chartDrawing">
    <cdr:from>
      <cdr:x>0.77734</cdr:x>
      <cdr:y>0.21765</cdr:y>
    </cdr:from>
    <cdr:to>
      <cdr:x>0.96523</cdr:x>
      <cdr:y>0.93377</cdr:y>
    </cdr:to>
    <cdr:sp macro="" textlink="">
      <cdr:nvSpPr>
        <cdr:cNvPr id="2" name="Textfeld 1">
          <a:extLst xmlns:a="http://schemas.openxmlformats.org/drawingml/2006/main">
            <a:ext uri="{FF2B5EF4-FFF2-40B4-BE49-F238E27FC236}">
              <a16:creationId xmlns:a16="http://schemas.microsoft.com/office/drawing/2014/main" id="{1282A74A-B48E-43D1-9010-AB6176F89B0F}"/>
            </a:ext>
          </a:extLst>
        </cdr:cNvPr>
        <cdr:cNvSpPr txBox="1"/>
      </cdr:nvSpPr>
      <cdr:spPr>
        <a:xfrm xmlns:a="http://schemas.openxmlformats.org/drawingml/2006/main">
          <a:off x="6912172" y="971163"/>
          <a:ext cx="1670699" cy="319532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a:t>Lower organic shares</a:t>
          </a:r>
        </a:p>
        <a:p xmlns:a="http://schemas.openxmlformats.org/drawingml/2006/main">
          <a:r>
            <a:rPr lang="en-US" sz="1600" dirty="0"/>
            <a:t>Overall food prices have increased even more significantly due to higher prices and inflation. </a:t>
          </a:r>
          <a:endParaRPr lang="de-CH" sz="1600" dirty="0"/>
        </a:p>
      </cdr:txBody>
    </cdr:sp>
  </cdr:relSizeAnchor>
</c:userShapes>
</file>

<file path=ppt/drawings/drawing4.xml><?xml version="1.0" encoding="utf-8"?>
<c:userShapes xmlns:c="http://schemas.openxmlformats.org/drawingml/2006/chart">
  <cdr:relSizeAnchor xmlns:cdr="http://schemas.openxmlformats.org/drawingml/2006/chartDrawing">
    <cdr:from>
      <cdr:x>0.89236</cdr:x>
      <cdr:y>0.19632</cdr:y>
    </cdr:from>
    <cdr:to>
      <cdr:x>1</cdr:x>
      <cdr:y>0.88765</cdr:y>
    </cdr:to>
    <cdr:sp macro="" textlink="">
      <cdr:nvSpPr>
        <cdr:cNvPr id="2" name="Textfeld 1">
          <a:extLst xmlns:a="http://schemas.openxmlformats.org/drawingml/2006/main">
            <a:ext uri="{FF2B5EF4-FFF2-40B4-BE49-F238E27FC236}">
              <a16:creationId xmlns:a16="http://schemas.microsoft.com/office/drawing/2014/main" id="{60AF0C3F-7773-4CE4-8202-DEE63259CE3E}"/>
            </a:ext>
          </a:extLst>
        </cdr:cNvPr>
        <cdr:cNvSpPr txBox="1"/>
      </cdr:nvSpPr>
      <cdr:spPr>
        <a:xfrm xmlns:a="http://schemas.openxmlformats.org/drawingml/2006/main">
          <a:off x="10607167" y="1209125"/>
          <a:ext cx="1279532" cy="4257963"/>
        </a:xfrm>
        <a:prstGeom xmlns:a="http://schemas.openxmlformats.org/drawingml/2006/main" prst="rect">
          <a:avLst/>
        </a:prstGeom>
        <a:solidFill xmlns:a="http://schemas.openxmlformats.org/drawingml/2006/main">
          <a:schemeClr val="bg2"/>
        </a:solidFill>
        <a:ln xmlns:a="http://schemas.openxmlformats.org/drawingml/2006/main">
          <a:solidFill>
            <a:schemeClr val="accent1"/>
          </a:solidFill>
        </a:ln>
      </cdr:spPr>
      <cdr:txBody>
        <a:bodyPr xmlns:a="http://schemas.openxmlformats.org/drawingml/2006/main" vertOverflow="clip" wrap="square" rtlCol="0"/>
        <a:lstStyle xmlns:a="http://schemas.openxmlformats.org/drawingml/2006/main"/>
        <a:p xmlns:a="http://schemas.openxmlformats.org/drawingml/2006/main">
          <a:r>
            <a:rPr lang="en-US" dirty="0"/>
            <a:t>DECLINE In 2023: </a:t>
          </a:r>
        </a:p>
        <a:p xmlns:a="http://schemas.openxmlformats.org/drawingml/2006/main">
          <a:r>
            <a:rPr lang="en-US" dirty="0"/>
            <a:t>“Most of this decline can be attributed to the reduced</a:t>
          </a:r>
        </a:p>
        <a:p xmlns:a="http://schemas.openxmlformats.org/drawingml/2006/main">
          <a:r>
            <a:rPr lang="en-US" dirty="0"/>
            <a:t>imports of fruit and vegetables, sugar, olive and palm oils,</a:t>
          </a:r>
        </a:p>
        <a:p xmlns:a="http://schemas.openxmlformats.org/drawingml/2006/main">
          <a:r>
            <a:rPr lang="en-US" dirty="0"/>
            <a:t>sunflower seed, and pet food. </a:t>
          </a:r>
        </a:p>
        <a:p xmlns:a="http://schemas.openxmlformats.org/drawingml/2006/main">
          <a:endParaRPr lang="en-US" dirty="0"/>
        </a:p>
        <a:p xmlns:a="http://schemas.openxmlformats.org/drawingml/2006/main">
          <a:r>
            <a:rPr lang="en-US" dirty="0"/>
            <a:t>Increases in imports of</a:t>
          </a:r>
        </a:p>
        <a:p xmlns:a="http://schemas.openxmlformats.org/drawingml/2006/main">
          <a:r>
            <a:rPr lang="en-US" dirty="0"/>
            <a:t>organic soybeans, oilcakes, citrus fruit, rice and honey did</a:t>
          </a:r>
        </a:p>
        <a:p xmlns:a="http://schemas.openxmlformats.org/drawingml/2006/main">
          <a:r>
            <a:rPr lang="en-US" dirty="0"/>
            <a:t>not compensate”. (European Commission/TRACES)</a:t>
          </a:r>
        </a:p>
      </cdr:txBody>
    </cdr:sp>
  </cdr:relSizeAnchor>
</c:userShapes>
</file>

<file path=ppt/drawings/drawing5.xml><?xml version="1.0" encoding="utf-8"?>
<c:userShapes xmlns:c="http://schemas.openxmlformats.org/drawingml/2006/chart">
  <cdr:relSizeAnchor xmlns:cdr="http://schemas.openxmlformats.org/drawingml/2006/chartDrawing">
    <cdr:from>
      <cdr:x>0.81254</cdr:x>
      <cdr:y>0.25151</cdr:y>
    </cdr:from>
    <cdr:to>
      <cdr:x>0.96523</cdr:x>
      <cdr:y>0.79178</cdr:y>
    </cdr:to>
    <cdr:sp macro="" textlink="">
      <cdr:nvSpPr>
        <cdr:cNvPr id="2" name="Textfeld 1">
          <a:extLst xmlns:a="http://schemas.openxmlformats.org/drawingml/2006/main">
            <a:ext uri="{FF2B5EF4-FFF2-40B4-BE49-F238E27FC236}">
              <a16:creationId xmlns:a16="http://schemas.microsoft.com/office/drawing/2014/main" id="{1282A74A-B48E-43D1-9010-AB6176F89B0F}"/>
            </a:ext>
          </a:extLst>
        </cdr:cNvPr>
        <cdr:cNvSpPr txBox="1"/>
      </cdr:nvSpPr>
      <cdr:spPr>
        <a:xfrm xmlns:a="http://schemas.openxmlformats.org/drawingml/2006/main">
          <a:off x="9633526" y="1496290"/>
          <a:ext cx="1810328" cy="321425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dirty="0"/>
            <a:t>For a direct year-to-year comparison, please consider that overall food prices have increased significantly due to higher prices and inflation. </a:t>
          </a:r>
          <a:endParaRPr lang="de-CH" sz="1100" dirty="0"/>
        </a:p>
      </cdr:txBody>
    </cdr:sp>
  </cdr:relSizeAnchor>
</c:userShapes>
</file>

<file path=ppt/drawings/drawing6.xml><?xml version="1.0" encoding="utf-8"?>
<c:userShapes xmlns:c="http://schemas.openxmlformats.org/drawingml/2006/chart">
  <cdr:relSizeAnchor xmlns:cdr="http://schemas.openxmlformats.org/drawingml/2006/chartDrawing">
    <cdr:from>
      <cdr:x>0.19971</cdr:x>
      <cdr:y>0.28379</cdr:y>
    </cdr:from>
    <cdr:to>
      <cdr:x>0.37648</cdr:x>
      <cdr:y>0.40284</cdr:y>
    </cdr:to>
    <cdr:sp macro="" textlink="">
      <cdr:nvSpPr>
        <cdr:cNvPr id="2" name="Textfeld 1"/>
        <cdr:cNvSpPr txBox="1"/>
      </cdr:nvSpPr>
      <cdr:spPr>
        <a:xfrm xmlns:a="http://schemas.openxmlformats.org/drawingml/2006/main">
          <a:off x="2348628" y="1692712"/>
          <a:ext cx="2078800" cy="7101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CH" sz="1100" dirty="0"/>
        </a:p>
      </cdr:txBody>
    </cdr:sp>
  </cdr:relSizeAnchor>
  <cdr:relSizeAnchor xmlns:cdr="http://schemas.openxmlformats.org/drawingml/2006/chartDrawing">
    <cdr:from>
      <cdr:x>0.19224</cdr:x>
      <cdr:y>0.461</cdr:y>
    </cdr:from>
    <cdr:to>
      <cdr:x>0.42145</cdr:x>
      <cdr:y>0.539</cdr:y>
    </cdr:to>
    <cdr:sp macro="" textlink="">
      <cdr:nvSpPr>
        <cdr:cNvPr id="3" name="Textfeld 1">
          <a:extLst xmlns:a="http://schemas.openxmlformats.org/drawingml/2006/main">
            <a:ext uri="{FF2B5EF4-FFF2-40B4-BE49-F238E27FC236}">
              <a16:creationId xmlns:a16="http://schemas.microsoft.com/office/drawing/2014/main" id="{98D345B2-5B4D-4BC0-90A5-FC987B27BB81}"/>
            </a:ext>
          </a:extLst>
        </cdr:cNvPr>
        <cdr:cNvSpPr txBox="1"/>
      </cdr:nvSpPr>
      <cdr:spPr>
        <a:xfrm xmlns:a="http://schemas.openxmlformats.org/drawingml/2006/main">
          <a:off x="2260721" y="2749750"/>
          <a:ext cx="2695636" cy="465221"/>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de-CH" dirty="0">
              <a:latin typeface="Gill Sans MT" panose="020B0502020104020203" pitchFamily="34" charset="0"/>
            </a:rPr>
            <a:t>Share of total </a:t>
          </a:r>
          <a:r>
            <a:rPr lang="de-CH" dirty="0" err="1">
              <a:latin typeface="Gill Sans MT" panose="020B0502020104020203" pitchFamily="34" charset="0"/>
            </a:rPr>
            <a:t>food</a:t>
          </a:r>
          <a:r>
            <a:rPr lang="de-CH" dirty="0">
              <a:latin typeface="Gill Sans MT" panose="020B0502020104020203" pitchFamily="34" charset="0"/>
            </a:rPr>
            <a:t> </a:t>
          </a:r>
          <a:r>
            <a:rPr lang="de-CH" dirty="0" err="1">
              <a:latin typeface="Gill Sans MT" panose="020B0502020104020203" pitchFamily="34" charset="0"/>
            </a:rPr>
            <a:t>market</a:t>
          </a:r>
          <a:r>
            <a:rPr lang="de-CH" dirty="0">
              <a:latin typeface="Gill Sans MT" panose="020B0502020104020203" pitchFamily="34" charset="0"/>
            </a:rPr>
            <a:t> in 2023: 11.8%</a:t>
          </a:r>
        </a:p>
      </cdr:txBody>
    </cdr:sp>
  </cdr:relSizeAnchor>
</c:userShapes>
</file>

<file path=ppt/drawings/drawing7.xml><?xml version="1.0" encoding="utf-8"?>
<c:userShapes xmlns:c="http://schemas.openxmlformats.org/drawingml/2006/chart">
  <cdr:relSizeAnchor xmlns:cdr="http://schemas.openxmlformats.org/drawingml/2006/chartDrawing">
    <cdr:from>
      <cdr:x>0.15169</cdr:x>
      <cdr:y>0.21608</cdr:y>
    </cdr:from>
    <cdr:to>
      <cdr:x>0.41317</cdr:x>
      <cdr:y>0.32007</cdr:y>
    </cdr:to>
    <cdr:sp macro="" textlink="">
      <cdr:nvSpPr>
        <cdr:cNvPr id="2" name="Textfeld 1">
          <a:extLst xmlns:a="http://schemas.openxmlformats.org/drawingml/2006/main">
            <a:ext uri="{FF2B5EF4-FFF2-40B4-BE49-F238E27FC236}">
              <a16:creationId xmlns:a16="http://schemas.microsoft.com/office/drawing/2014/main" id="{834206F5-FAF6-4876-92D5-A60F4FC52BE6}"/>
            </a:ext>
          </a:extLst>
        </cdr:cNvPr>
        <cdr:cNvSpPr txBox="1"/>
      </cdr:nvSpPr>
      <cdr:spPr>
        <a:xfrm xmlns:a="http://schemas.openxmlformats.org/drawingml/2006/main">
          <a:off x="1256298" y="966644"/>
          <a:ext cx="2165684" cy="465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CH" sz="1100" dirty="0">
              <a:latin typeface="Gill Sans MT" panose="020B0502020104020203" pitchFamily="34" charset="0"/>
            </a:rPr>
            <a:t>Share of total </a:t>
          </a:r>
          <a:r>
            <a:rPr lang="de-CH" sz="1100" dirty="0" err="1">
              <a:latin typeface="Gill Sans MT" panose="020B0502020104020203" pitchFamily="34" charset="0"/>
            </a:rPr>
            <a:t>food</a:t>
          </a:r>
          <a:r>
            <a:rPr lang="de-CH" sz="1100" dirty="0">
              <a:latin typeface="Gill Sans MT" panose="020B0502020104020203" pitchFamily="34" charset="0"/>
            </a:rPr>
            <a:t> </a:t>
          </a:r>
          <a:r>
            <a:rPr lang="de-CH" sz="1100" dirty="0" err="1">
              <a:latin typeface="Gill Sans MT" panose="020B0502020104020203" pitchFamily="34" charset="0"/>
            </a:rPr>
            <a:t>market</a:t>
          </a:r>
          <a:r>
            <a:rPr lang="de-CH" dirty="0">
              <a:latin typeface="Gill Sans MT" panose="020B0502020104020203" pitchFamily="34" charset="0"/>
            </a:rPr>
            <a:t> in 2023: 6.3%</a:t>
          </a:r>
          <a:endParaRPr lang="de-CH" sz="1100" dirty="0">
            <a:latin typeface="Gill Sans MT" panose="020B0502020104020203"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0.15169</cdr:x>
      <cdr:y>0.21608</cdr:y>
    </cdr:from>
    <cdr:to>
      <cdr:x>0.41317</cdr:x>
      <cdr:y>0.32007</cdr:y>
    </cdr:to>
    <cdr:sp macro="" textlink="">
      <cdr:nvSpPr>
        <cdr:cNvPr id="2" name="Textfeld 1">
          <a:extLst xmlns:a="http://schemas.openxmlformats.org/drawingml/2006/main">
            <a:ext uri="{FF2B5EF4-FFF2-40B4-BE49-F238E27FC236}">
              <a16:creationId xmlns:a16="http://schemas.microsoft.com/office/drawing/2014/main" id="{834206F5-FAF6-4876-92D5-A60F4FC52BE6}"/>
            </a:ext>
          </a:extLst>
        </cdr:cNvPr>
        <cdr:cNvSpPr txBox="1"/>
      </cdr:nvSpPr>
      <cdr:spPr>
        <a:xfrm xmlns:a="http://schemas.openxmlformats.org/drawingml/2006/main">
          <a:off x="1256298" y="966644"/>
          <a:ext cx="2165684" cy="465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CH" sz="1100" dirty="0">
              <a:latin typeface="Gill Sans MT" panose="020B0502020104020203" pitchFamily="34" charset="0"/>
            </a:rPr>
            <a:t>Share of total </a:t>
          </a:r>
          <a:r>
            <a:rPr lang="de-CH" sz="1100" dirty="0" err="1">
              <a:latin typeface="Gill Sans MT" panose="020B0502020104020203" pitchFamily="34" charset="0"/>
            </a:rPr>
            <a:t>food</a:t>
          </a:r>
          <a:r>
            <a:rPr lang="de-CH" sz="1100" dirty="0">
              <a:latin typeface="Gill Sans MT" panose="020B0502020104020203" pitchFamily="34" charset="0"/>
            </a:rPr>
            <a:t> </a:t>
          </a:r>
          <a:r>
            <a:rPr lang="de-CH" sz="1100" dirty="0" err="1">
              <a:latin typeface="Gill Sans MT" panose="020B0502020104020203" pitchFamily="34" charset="0"/>
            </a:rPr>
            <a:t>market</a:t>
          </a:r>
          <a:r>
            <a:rPr lang="de-CH" dirty="0">
              <a:latin typeface="Gill Sans MT" panose="020B0502020104020203" pitchFamily="34" charset="0"/>
            </a:rPr>
            <a:t> in 2023: 5.6%</a:t>
          </a:r>
          <a:endParaRPr lang="de-CH" sz="1100" dirty="0">
            <a:latin typeface="Gill Sans MT" panose="020B0502020104020203" pitchFamily="34"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0.19971</cdr:x>
      <cdr:y>0.28379</cdr:y>
    </cdr:from>
    <cdr:to>
      <cdr:x>0.37648</cdr:x>
      <cdr:y>0.40284</cdr:y>
    </cdr:to>
    <cdr:sp macro="" textlink="">
      <cdr:nvSpPr>
        <cdr:cNvPr id="2" name="Textfeld 1"/>
        <cdr:cNvSpPr txBox="1"/>
      </cdr:nvSpPr>
      <cdr:spPr>
        <a:xfrm xmlns:a="http://schemas.openxmlformats.org/drawingml/2006/main">
          <a:off x="2348628" y="1692712"/>
          <a:ext cx="2078800" cy="7101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CH" sz="1100" dirty="0"/>
        </a:p>
      </cdr:txBody>
    </cdr:sp>
  </cdr:relSizeAnchor>
  <cdr:relSizeAnchor xmlns:cdr="http://schemas.openxmlformats.org/drawingml/2006/chartDrawing">
    <cdr:from>
      <cdr:x>0.74461</cdr:x>
      <cdr:y>0.12601</cdr:y>
    </cdr:from>
    <cdr:to>
      <cdr:x>0.95951</cdr:x>
      <cdr:y>0.36433</cdr:y>
    </cdr:to>
    <cdr:pic>
      <cdr:nvPicPr>
        <cdr:cNvPr id="3" name="chart">
          <a:extLst xmlns:a="http://schemas.openxmlformats.org/drawingml/2006/main">
            <a:ext uri="{FF2B5EF4-FFF2-40B4-BE49-F238E27FC236}">
              <a16:creationId xmlns:a16="http://schemas.microsoft.com/office/drawing/2014/main" id="{37E16C58-ED31-45B4-B7E5-367B2B88C796}"/>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8756714" y="751585"/>
          <a:ext cx="2527229" cy="1421566"/>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F14DF50-E128-DD4D-9216-1D555D2B2E77}"/>
              </a:ext>
            </a:extLst>
          </p:cNvPr>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US" dirty="0"/>
          </a:p>
        </p:txBody>
      </p:sp>
      <p:sp>
        <p:nvSpPr>
          <p:cNvPr id="3" name="Date Placeholder 2">
            <a:extLst>
              <a:ext uri="{FF2B5EF4-FFF2-40B4-BE49-F238E27FC236}">
                <a16:creationId xmlns:a16="http://schemas.microsoft.com/office/drawing/2014/main" id="{5E73D45D-0977-B94B-A510-AB881F7EFC42}"/>
              </a:ext>
            </a:extLst>
          </p:cNvPr>
          <p:cNvSpPr>
            <a:spLocks noGrp="1"/>
          </p:cNvSpPr>
          <p:nvPr>
            <p:ph type="dt" sz="quarter" idx="1"/>
          </p:nvPr>
        </p:nvSpPr>
        <p:spPr>
          <a:xfrm>
            <a:off x="4021294" y="0"/>
            <a:ext cx="3076363" cy="513508"/>
          </a:xfrm>
          <a:prstGeom prst="rect">
            <a:avLst/>
          </a:prstGeom>
        </p:spPr>
        <p:txBody>
          <a:bodyPr vert="horz" lIns="99048" tIns="49524" rIns="99048" bIns="49524" rtlCol="0"/>
          <a:lstStyle>
            <a:lvl1pPr algn="r">
              <a:defRPr sz="1300"/>
            </a:lvl1pPr>
          </a:lstStyle>
          <a:p>
            <a:fld id="{E36C2096-F608-BC41-B354-F97475F8C6C3}" type="datetimeFigureOut">
              <a:rPr lang="en-US" smtClean="0"/>
              <a:t>10/22/2024</a:t>
            </a:fld>
            <a:endParaRPr lang="en-US" dirty="0"/>
          </a:p>
        </p:txBody>
      </p:sp>
      <p:sp>
        <p:nvSpPr>
          <p:cNvPr id="4" name="Footer Placeholder 3">
            <a:extLst>
              <a:ext uri="{FF2B5EF4-FFF2-40B4-BE49-F238E27FC236}">
                <a16:creationId xmlns:a16="http://schemas.microsoft.com/office/drawing/2014/main" id="{50308E38-6F86-534F-8D47-913A1B6AEA84}"/>
              </a:ext>
            </a:extLst>
          </p:cNvPr>
          <p:cNvSpPr>
            <a:spLocks noGrp="1"/>
          </p:cNvSpPr>
          <p:nvPr>
            <p:ph type="ftr" sz="quarter" idx="2"/>
          </p:nvPr>
        </p:nvSpPr>
        <p:spPr>
          <a:xfrm>
            <a:off x="0" y="9721107"/>
            <a:ext cx="3076363" cy="513507"/>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FCE4A49C-C1A0-9843-BE65-F3D21BBFCE0D}"/>
              </a:ext>
            </a:extLst>
          </p:cNvPr>
          <p:cNvSpPr>
            <a:spLocks noGrp="1"/>
          </p:cNvSpPr>
          <p:nvPr>
            <p:ph type="sldNum" sz="quarter" idx="3"/>
          </p:nvPr>
        </p:nvSpPr>
        <p:spPr>
          <a:xfrm>
            <a:off x="4021294" y="9721107"/>
            <a:ext cx="3076363" cy="513507"/>
          </a:xfrm>
          <a:prstGeom prst="rect">
            <a:avLst/>
          </a:prstGeom>
        </p:spPr>
        <p:txBody>
          <a:bodyPr vert="horz" lIns="99048" tIns="49524" rIns="99048" bIns="49524" rtlCol="0" anchor="b"/>
          <a:lstStyle>
            <a:lvl1pPr algn="r">
              <a:defRPr sz="1300"/>
            </a:lvl1pPr>
          </a:lstStyle>
          <a:p>
            <a:fld id="{16A238E7-292D-1E40-BE92-D4E3F92C1031}" type="slidenum">
              <a:rPr lang="en-US" smtClean="0"/>
              <a:t>‹#›</a:t>
            </a:fld>
            <a:endParaRPr lang="en-US" dirty="0"/>
          </a:p>
        </p:txBody>
      </p:sp>
    </p:spTree>
    <p:extLst>
      <p:ext uri="{BB962C8B-B14F-4D97-AF65-F5344CB8AC3E}">
        <p14:creationId xmlns:p14="http://schemas.microsoft.com/office/powerpoint/2010/main" val="6721203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F539B61C-870F-C24D-AA23-5AF1F9363730}" type="datetimeFigureOut">
              <a:rPr lang="en-US" smtClean="0"/>
              <a:t>10/22/2024</a:t>
            </a:fld>
            <a:endParaRPr lang="en-US" dirty="0"/>
          </a:p>
        </p:txBody>
      </p:sp>
      <p:sp>
        <p:nvSpPr>
          <p:cNvPr id="4" name="Slide Image Placehold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D747C43B-4DA6-0243-8574-382468EBCECA}" type="slidenum">
              <a:rPr lang="en-US" smtClean="0"/>
              <a:t>‹#›</a:t>
            </a:fld>
            <a:endParaRPr lang="en-US" dirty="0"/>
          </a:p>
        </p:txBody>
      </p:sp>
    </p:spTree>
    <p:extLst>
      <p:ext uri="{BB962C8B-B14F-4D97-AF65-F5344CB8AC3E}">
        <p14:creationId xmlns:p14="http://schemas.microsoft.com/office/powerpoint/2010/main" val="785883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D747C43B-4DA6-0243-8574-382468EBCECA}" type="slidenum">
              <a:rPr lang="en-US" smtClean="0"/>
              <a:t>1</a:t>
            </a:fld>
            <a:endParaRPr lang="en-US" dirty="0"/>
          </a:p>
        </p:txBody>
      </p:sp>
    </p:spTree>
    <p:extLst>
      <p:ext uri="{BB962C8B-B14F-4D97-AF65-F5344CB8AC3E}">
        <p14:creationId xmlns:p14="http://schemas.microsoft.com/office/powerpoint/2010/main" val="636482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D747C43B-4DA6-0243-8574-382468EBCECA}" type="slidenum">
              <a:rPr lang="en-US" smtClean="0"/>
              <a:t>12</a:t>
            </a:fld>
            <a:endParaRPr lang="en-US" dirty="0"/>
          </a:p>
        </p:txBody>
      </p:sp>
    </p:spTree>
    <p:extLst>
      <p:ext uri="{BB962C8B-B14F-4D97-AF65-F5344CB8AC3E}">
        <p14:creationId xmlns:p14="http://schemas.microsoft.com/office/powerpoint/2010/main" val="1884157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47C43B-4DA6-0243-8574-382468EBCECA}" type="slidenum">
              <a:rPr lang="en-US" smtClean="0"/>
              <a:t>21</a:t>
            </a:fld>
            <a:endParaRPr lang="en-US" dirty="0"/>
          </a:p>
        </p:txBody>
      </p:sp>
    </p:spTree>
    <p:extLst>
      <p:ext uri="{BB962C8B-B14F-4D97-AF65-F5344CB8AC3E}">
        <p14:creationId xmlns:p14="http://schemas.microsoft.com/office/powerpoint/2010/main" val="2943327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a:t>Household consumption and organic food trends in the first half of 2024:</a:t>
            </a:r>
          </a:p>
          <a:p>
            <a:endParaRPr lang="en-GB" dirty="0"/>
          </a:p>
          <a:p>
            <a:r>
              <a:rPr lang="en-GB" dirty="0"/>
              <a:t>1. Overall Household Consumption: There was a slight decrease in household consumption, with a -0.4% drop in volume at 2023 prices. This indicates that overall spending by households slowed, reflecting tighter budgets or economic pressures.</a:t>
            </a:r>
          </a:p>
          <a:p>
            <a:endParaRPr lang="en-GB" dirty="0"/>
          </a:p>
          <a:p>
            <a:r>
              <a:rPr lang="en-GB" dirty="0"/>
              <a:t>2. Food Prices: The increase in food prices, which had been significant in 2023, slowed down in 2024. The monthly variations for food prices (excluding beverages) ranged between -0.4% to 0.4%. Despite this slower rise, food prices remained 20% higher than the previous year, leading consumers to focus more on cheaper products due to stagnating incomes.</a:t>
            </a:r>
          </a:p>
          <a:p>
            <a:endParaRPr lang="en-GB" dirty="0"/>
          </a:p>
          <a:p>
            <a:r>
              <a:rPr lang="en-GB" dirty="0"/>
              <a:t>3. Organic Food Spending: In this challenging environment, organic food sales are projected to fall by 5%. This decline is attributed to major retailers adjusting their product ranges by reducing premium offerings like organic products to better match consumer demand for lower-priced goods. </a:t>
            </a:r>
          </a:p>
          <a:p>
            <a:endParaRPr lang="en-GB" dirty="0"/>
          </a:p>
          <a:p>
            <a:r>
              <a:rPr lang="en-GB" dirty="0"/>
              <a:t>At the same time, specialist organic channels and organic producers selling direct are continuing their efforts to contain prices and develop their sales. Growth in the value of organic channels is measured at +8.4% by a specialist panel, while growth in direct sales is estimated at +3.0% based on a survey of 480 producers. </a:t>
            </a:r>
          </a:p>
          <a:p>
            <a:endParaRPr lang="en-GB" dirty="0"/>
          </a:p>
          <a:p>
            <a:r>
              <a:rPr lang="en-GB" dirty="0"/>
              <a:t>Household spending on organic food products is therefore tending to stabilise. However, this is not enough to stabilise the market at the agricultural stage, as production volumes are still higher than demand. As a result, the downgrading and consequent fall in remuneration for producers and marketers remains significant.</a:t>
            </a:r>
          </a:p>
          <a:p>
            <a:endParaRPr lang="en-GB" dirty="0"/>
          </a:p>
          <a:p>
            <a:r>
              <a:rPr lang="en-GB" dirty="0"/>
              <a:t>This paradoxical stabilization shows that while prices have moderated, the elevated cost of food is still affecting consumer choices, particularly in the organic sector.</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the explanation: while prices have moderated, the elevated cost of food is still affecting consumer choices, particularly in the organic sector</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EC11C49-D89A-4385-A86B-AB472B112021}" type="slidenum">
              <a:rPr lang="en-GB" smtClean="0"/>
              <a:pPr/>
              <a:t>25</a:t>
            </a:fld>
            <a:endParaRPr lang="en-GB"/>
          </a:p>
        </p:txBody>
      </p:sp>
    </p:spTree>
    <p:extLst>
      <p:ext uri="{BB962C8B-B14F-4D97-AF65-F5344CB8AC3E}">
        <p14:creationId xmlns:p14="http://schemas.microsoft.com/office/powerpoint/2010/main" val="1576465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(Information from the previous slide are made visible in this graph)</a:t>
            </a:r>
          </a:p>
        </p:txBody>
      </p:sp>
      <p:sp>
        <p:nvSpPr>
          <p:cNvPr id="4" name="Slide Number Placeholder 3"/>
          <p:cNvSpPr>
            <a:spLocks noGrp="1"/>
          </p:cNvSpPr>
          <p:nvPr>
            <p:ph type="sldNum" sz="quarter" idx="5"/>
          </p:nvPr>
        </p:nvSpPr>
        <p:spPr/>
        <p:txBody>
          <a:bodyPr/>
          <a:lstStyle/>
          <a:p>
            <a:fld id="{D747C43B-4DA6-0243-8574-382468EBCECA}" type="slidenum">
              <a:rPr lang="en-US" smtClean="0"/>
              <a:t>26</a:t>
            </a:fld>
            <a:endParaRPr lang="en-US" dirty="0"/>
          </a:p>
        </p:txBody>
      </p:sp>
    </p:spTree>
    <p:extLst>
      <p:ext uri="{BB962C8B-B14F-4D97-AF65-F5344CB8AC3E}">
        <p14:creationId xmlns:p14="http://schemas.microsoft.com/office/powerpoint/2010/main" val="2732163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4196DB-60AE-15AB-CE1E-26C0D1B752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7A6758-0626-8D08-F1F4-63A44458C7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B82F82-2858-25E4-76D8-CFAD508B2D1A}"/>
              </a:ext>
            </a:extLst>
          </p:cNvPr>
          <p:cNvSpPr>
            <a:spLocks noGrp="1"/>
          </p:cNvSpPr>
          <p:nvPr>
            <p:ph type="body" idx="1"/>
          </p:nvPr>
        </p:nvSpPr>
        <p:spPr/>
        <p:txBody>
          <a:bodyPr>
            <a:normAutofit fontScale="85000" lnSpcReduction="20000"/>
          </a:bodyPr>
          <a:lstStyle/>
          <a:p>
            <a:r>
              <a:rPr lang="en-GB" dirty="0"/>
              <a:t>Household consumption and organic food trends in the first half of 2024:</a:t>
            </a:r>
          </a:p>
          <a:p>
            <a:endParaRPr lang="en-GB" dirty="0"/>
          </a:p>
          <a:p>
            <a:r>
              <a:rPr lang="en-GB" dirty="0"/>
              <a:t>1. Overall Household Consumption: There was a slight decrease in household consumption, with a -0.4% drop in volume at 2023 prices. This indicates that overall spending by households slowed, reflecting tighter budgets or economic pressures.</a:t>
            </a:r>
          </a:p>
          <a:p>
            <a:endParaRPr lang="en-GB" dirty="0"/>
          </a:p>
          <a:p>
            <a:r>
              <a:rPr lang="en-GB" dirty="0"/>
              <a:t>2. Food Prices: The increase in food prices, which had been significant in 2023, slowed down in 2024. The monthly variations for food prices (excluding beverages) ranged between -0.4% to 0.4%. Despite this slower rise, food prices remained 20% higher than the previous year, leading consumers to focus more on cheaper products due to stagnating incomes.</a:t>
            </a:r>
          </a:p>
          <a:p>
            <a:endParaRPr lang="en-GB" dirty="0"/>
          </a:p>
          <a:p>
            <a:r>
              <a:rPr lang="en-GB" dirty="0"/>
              <a:t>3. Organic Food Spending: In this challenging environment, organic food sales are projected to fall by 5%. This decline is attributed to major retailers adjusting their product ranges by reducing premium offerings like organic products to better match consumer demand for lower-priced goods. </a:t>
            </a:r>
          </a:p>
          <a:p>
            <a:endParaRPr lang="en-GB" dirty="0"/>
          </a:p>
          <a:p>
            <a:r>
              <a:rPr lang="en-GB" dirty="0"/>
              <a:t>At the same time, specialist organic channels and organic producers selling direct are continuing their efforts to contain prices and develop their sales. Growth in the value of organic channels is measured at +8.4% by a specialist panel, while growth in direct sales is estimated at +3.0% based on a survey of 480 producers. </a:t>
            </a:r>
          </a:p>
          <a:p>
            <a:endParaRPr lang="en-GB" dirty="0"/>
          </a:p>
          <a:p>
            <a:r>
              <a:rPr lang="en-GB" dirty="0"/>
              <a:t>Household spending on organic food products is therefore tending to stabilise. However, this is not enough to stabilise the market at the agricultural stage, as production volumes are still higher than demand. As a result, the downgrading and consequent fall in remuneration for producers and marketers remains significant.</a:t>
            </a:r>
          </a:p>
          <a:p>
            <a:endParaRPr lang="en-GB" dirty="0"/>
          </a:p>
          <a:p>
            <a:r>
              <a:rPr lang="en-GB" dirty="0"/>
              <a:t>This paradoxical stabilization shows that while prices have moderated, the elevated cost of food is still affecting consumer choices, particularly in the organic sector.</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the explanation: while prices have moderated, the elevated cost of food is still affecting consumer choices, particularly in the organic sector</a:t>
            </a:r>
          </a:p>
          <a:p>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90B82587-33F5-9733-0934-C3FB8E573092}"/>
              </a:ext>
            </a:extLst>
          </p:cNvPr>
          <p:cNvSpPr>
            <a:spLocks noGrp="1"/>
          </p:cNvSpPr>
          <p:nvPr>
            <p:ph type="sldNum" sz="quarter" idx="5"/>
          </p:nvPr>
        </p:nvSpPr>
        <p:spPr/>
        <p:txBody>
          <a:bodyPr/>
          <a:lstStyle/>
          <a:p>
            <a:fld id="{5EC11C49-D89A-4385-A86B-AB472B112021}" type="slidenum">
              <a:rPr lang="en-GB" smtClean="0"/>
              <a:pPr/>
              <a:t>27</a:t>
            </a:fld>
            <a:endParaRPr lang="en-GB"/>
          </a:p>
        </p:txBody>
      </p:sp>
    </p:spTree>
    <p:extLst>
      <p:ext uri="{BB962C8B-B14F-4D97-AF65-F5344CB8AC3E}">
        <p14:creationId xmlns:p14="http://schemas.microsoft.com/office/powerpoint/2010/main" val="2409738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67EFC2-746D-7361-DE54-2C3C7DB535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754828-68A2-1E95-153E-EB6AE0BAE8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B7CDB7-DBC5-644D-A0B5-E3312F62836C}"/>
              </a:ext>
            </a:extLst>
          </p:cNvPr>
          <p:cNvSpPr>
            <a:spLocks noGrp="1"/>
          </p:cNvSpPr>
          <p:nvPr>
            <p:ph type="body" idx="1"/>
          </p:nvPr>
        </p:nvSpPr>
        <p:spPr/>
        <p:txBody>
          <a:bodyPr>
            <a:normAutofit fontScale="70000" lnSpcReduction="20000"/>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altLang="en-US" sz="1200" b="0" i="0" u="none" strike="noStrike" cap="none" normalizeH="0" baseline="0" dirty="0">
                <a:ln>
                  <a:noFill/>
                </a:ln>
                <a:solidFill>
                  <a:schemeClr val="tx1"/>
                </a:solidFill>
                <a:effectLst/>
                <a:latin typeface="Arial" panose="020B0604020202020204" pitchFamily="34" charset="0"/>
              </a:rPr>
              <a:t>For the last point: municipalities received reimbursement of about 90 cents for each organic meal served</a:t>
            </a:r>
          </a:p>
          <a:p>
            <a:pPr algn="l" fontAlgn="base"/>
            <a:endParaRPr lang="en-GB" b="1" i="1" dirty="0">
              <a:solidFill>
                <a:srgbClr val="000000"/>
              </a:solidFill>
              <a:effectLst/>
              <a:latin typeface="Arial" panose="020B0604020202020204" pitchFamily="34" charset="0"/>
            </a:endParaRPr>
          </a:p>
          <a:p>
            <a:pPr algn="l" fontAlgn="base"/>
            <a:endParaRPr lang="en-GB" b="1" i="1" dirty="0">
              <a:solidFill>
                <a:srgbClr val="000000"/>
              </a:solidFill>
              <a:effectLst/>
              <a:latin typeface="Arial" panose="020B0604020202020204" pitchFamily="34" charset="0"/>
            </a:endParaRPr>
          </a:p>
          <a:p>
            <a:pPr algn="l" fontAlgn="base"/>
            <a:r>
              <a:rPr lang="en-GB" b="1" i="1" dirty="0">
                <a:solidFill>
                  <a:srgbClr val="000000"/>
                </a:solidFill>
                <a:effectLst/>
                <a:latin typeface="Arial" panose="020B0604020202020204" pitchFamily="34" charset="0"/>
              </a:rPr>
              <a:t>Detailed numbers for the organic quotas in public procurement:</a:t>
            </a:r>
          </a:p>
          <a:p>
            <a:pPr algn="l" fontAlgn="base"/>
            <a:endParaRPr lang="en-GB" b="1" i="1" dirty="0">
              <a:solidFill>
                <a:srgbClr val="000000"/>
              </a:solidFill>
              <a:effectLst/>
              <a:latin typeface="Arial" panose="020B0604020202020204" pitchFamily="34" charset="0"/>
            </a:endParaRPr>
          </a:p>
          <a:p>
            <a:pPr algn="l" fontAlgn="base"/>
            <a:r>
              <a:rPr lang="en-GB" b="1" i="1" dirty="0">
                <a:solidFill>
                  <a:srgbClr val="000000"/>
                </a:solidFill>
                <a:effectLst/>
                <a:latin typeface="Arial" panose="020B0604020202020204" pitchFamily="34" charset="0"/>
              </a:rPr>
              <a:t>Schools</a:t>
            </a:r>
            <a:r>
              <a:rPr lang="en-GB" b="1" i="0" dirty="0">
                <a:solidFill>
                  <a:srgbClr val="242424"/>
                </a:solidFill>
                <a:effectLst/>
                <a:latin typeface="inherit"/>
              </a:rPr>
              <a:t> (from nurseries to high </a:t>
            </a:r>
            <a:r>
              <a:rPr lang="en-GB" b="1" i="1" dirty="0">
                <a:solidFill>
                  <a:srgbClr val="000000"/>
                </a:solidFill>
                <a:effectLst/>
                <a:latin typeface="inherit"/>
              </a:rPr>
              <a:t>schools</a:t>
            </a:r>
            <a:r>
              <a:rPr lang="en-GB" b="1" i="0" dirty="0">
                <a:solidFill>
                  <a:srgbClr val="242424"/>
                </a:solidFill>
                <a:effectLst/>
                <a:latin typeface="inherit"/>
              </a:rPr>
              <a:t>) have to use</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100% organic: eggs, milk, yogurt, fruit juices, jams, marmalades, baby food (nurseries)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50% organic for fruit, vegetables, beans, grains, beef (exotic fruit may be non-organic, but Fair Trade)</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40% : extra virgin olive oil</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33%: peeled tomato, tomato pulp and other tomato products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30%: cheese, salami, ham and other cold cuts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20%: poultry meat</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10%: pork (can be substituted by pork meat certified for animal welfare)</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At least once a year: farmed fish (if served, but it is unusual, it's used almost ever frozen sea-fish)</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By fair trade: chocolate tables/bars (not necessarily organic, but usually they are).   </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In the tender, companies offering additional quantities of organic products are awarded a prize score   </a:t>
            </a:r>
            <a:br>
              <a:rPr lang="en-GB" b="0" i="0" dirty="0">
                <a:solidFill>
                  <a:srgbClr val="242424"/>
                </a:solidFill>
                <a:effectLst/>
                <a:latin typeface="Arial" panose="020B0604020202020204" pitchFamily="34" charset="0"/>
              </a:rPr>
            </a:br>
            <a:br>
              <a:rPr lang="en-GB" b="0" i="0" dirty="0">
                <a:solidFill>
                  <a:srgbClr val="242424"/>
                </a:solidFill>
                <a:effectLst/>
                <a:latin typeface="Arial" panose="020B0604020202020204" pitchFamily="34" charset="0"/>
              </a:rPr>
            </a:br>
            <a:r>
              <a:rPr lang="en-GB" b="1" i="0" dirty="0">
                <a:solidFill>
                  <a:srgbClr val="242424"/>
                </a:solidFill>
                <a:effectLst/>
                <a:latin typeface="inherit"/>
              </a:rPr>
              <a:t>Hospitals, army, office-canteens, universities etc have to use</a:t>
            </a:r>
            <a:endParaRPr lang="en-GB" b="0" i="0" dirty="0">
              <a:solidFill>
                <a:srgbClr val="242424"/>
              </a:solidFill>
              <a:effectLst/>
              <a:latin typeface="Arial" panose="020B0604020202020204" pitchFamily="34" charset="0"/>
            </a:endParaRPr>
          </a:p>
          <a:p>
            <a:pPr algn="l" fontAlgn="base"/>
            <a:r>
              <a:rPr lang="en-GB" b="0" i="0" dirty="0">
                <a:solidFill>
                  <a:srgbClr val="242424"/>
                </a:solidFill>
                <a:effectLst/>
                <a:latin typeface="Arial" panose="020B0604020202020204" pitchFamily="34" charset="0"/>
              </a:rPr>
              <a:t>100% organic: eggs, yogurt</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40% : extra virgin olive oil</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33%:peeled tomato, tomato pulp and other tomato products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30%: cheese, salami, ham and other cold cuts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20% Fruit, vegetables, beans, grains, beef</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5%: pork</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At least once a year: farmed fish (if served, but it is unusual, it's used almost ever frozen sea-fish)</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Tropical fruit, coffee, chocolate, cocoa: organic or Fair trade   </a:t>
            </a:r>
            <a:br>
              <a:rPr lang="en-GB" b="0" i="0" dirty="0">
                <a:solidFill>
                  <a:srgbClr val="242424"/>
                </a:solidFill>
                <a:effectLst/>
                <a:latin typeface="Arial" panose="020B0604020202020204" pitchFamily="34" charset="0"/>
              </a:rPr>
            </a:br>
            <a:br>
              <a:rPr lang="en-GB" b="1" i="0" dirty="0">
                <a:solidFill>
                  <a:srgbClr val="242424"/>
                </a:solidFill>
                <a:effectLst/>
                <a:latin typeface="inherit"/>
              </a:rPr>
            </a:br>
            <a:r>
              <a:rPr lang="en-GB" b="1" i="0" dirty="0" err="1">
                <a:solidFill>
                  <a:srgbClr val="242424"/>
                </a:solidFill>
                <a:effectLst/>
                <a:latin typeface="inherit"/>
              </a:rPr>
              <a:t>Pediatric</a:t>
            </a:r>
            <a:r>
              <a:rPr lang="en-GB" b="1" i="0" dirty="0">
                <a:solidFill>
                  <a:srgbClr val="242424"/>
                </a:solidFill>
                <a:effectLst/>
                <a:latin typeface="inherit"/>
              </a:rPr>
              <a:t> hospitals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100% organic: eggs, milk, yogurt, fruit, vegetables, grains, beans, jams, marmalades, baby food</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Exotic fruit may be non-organic, but Fair Trade</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50% organic beef</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40% : extra virgin olive oil</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33%: peeled tomato, tomato pulp and other tomato products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30%: cheese, salami, ham and other cold cuts</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20%: poultry meat</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Min 10%: pork (can be substituted by pork meat certified for animal welfare)</a:t>
            </a:r>
            <a:br>
              <a:rPr lang="en-GB" b="0" i="0" dirty="0">
                <a:solidFill>
                  <a:srgbClr val="242424"/>
                </a:solidFill>
                <a:effectLst/>
                <a:latin typeface="Arial" panose="020B0604020202020204" pitchFamily="34" charset="0"/>
              </a:rPr>
            </a:br>
            <a:r>
              <a:rPr lang="en-GB" b="0" i="0" dirty="0">
                <a:solidFill>
                  <a:srgbClr val="242424"/>
                </a:solidFill>
                <a:effectLst/>
                <a:latin typeface="Arial" panose="020B0604020202020204" pitchFamily="34" charset="0"/>
              </a:rPr>
              <a:t>At least once a year : farmed fish (if served, but it is unusual, it's used almost ever frozen sea-fish) .</a:t>
            </a:r>
          </a:p>
          <a:p>
            <a:endParaRPr lang="en-GB" dirty="0"/>
          </a:p>
        </p:txBody>
      </p:sp>
      <p:sp>
        <p:nvSpPr>
          <p:cNvPr id="4" name="Slide Number Placeholder 3">
            <a:extLst>
              <a:ext uri="{FF2B5EF4-FFF2-40B4-BE49-F238E27FC236}">
                <a16:creationId xmlns:a16="http://schemas.microsoft.com/office/drawing/2014/main" id="{6A5A3F7C-E585-F817-B0E1-342231B4172E}"/>
              </a:ext>
            </a:extLst>
          </p:cNvPr>
          <p:cNvSpPr>
            <a:spLocks noGrp="1"/>
          </p:cNvSpPr>
          <p:nvPr>
            <p:ph type="sldNum" sz="quarter" idx="5"/>
          </p:nvPr>
        </p:nvSpPr>
        <p:spPr/>
        <p:txBody>
          <a:bodyPr/>
          <a:lstStyle/>
          <a:p>
            <a:fld id="{5EC11C49-D89A-4385-A86B-AB472B112021}" type="slidenum">
              <a:rPr lang="en-GB" smtClean="0"/>
              <a:pPr/>
              <a:t>28</a:t>
            </a:fld>
            <a:endParaRPr lang="en-GB"/>
          </a:p>
        </p:txBody>
      </p:sp>
    </p:spTree>
    <p:extLst>
      <p:ext uri="{BB962C8B-B14F-4D97-AF65-F5344CB8AC3E}">
        <p14:creationId xmlns:p14="http://schemas.microsoft.com/office/powerpoint/2010/main" val="23557700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bin"/><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bin"/><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bin"/><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bin"/><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bin"/><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BL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ADBFF-EB18-DD4C-A88E-ECF19E59DE91}"/>
              </a:ext>
            </a:extLst>
          </p:cNvPr>
          <p:cNvSpPr>
            <a:spLocks noGrp="1"/>
          </p:cNvSpPr>
          <p:nvPr>
            <p:ph type="ctrTitle"/>
          </p:nvPr>
        </p:nvSpPr>
        <p:spPr>
          <a:xfrm>
            <a:off x="1238491" y="4305780"/>
            <a:ext cx="9429509" cy="928898"/>
          </a:xfrm>
        </p:spPr>
        <p:txBody>
          <a:bodyPr anchor="t">
            <a:normAutofit/>
          </a:bodyPr>
          <a:lstStyle>
            <a:lvl1pPr algn="l">
              <a:defRPr sz="2800" b="1"/>
            </a:lvl1pPr>
          </a:lstStyle>
          <a:p>
            <a:r>
              <a:rPr lang="en-US" dirty="0"/>
              <a:t>Click to edit Master title style</a:t>
            </a:r>
          </a:p>
        </p:txBody>
      </p:sp>
      <p:sp>
        <p:nvSpPr>
          <p:cNvPr id="3" name="Subtitle 2">
            <a:extLst>
              <a:ext uri="{FF2B5EF4-FFF2-40B4-BE49-F238E27FC236}">
                <a16:creationId xmlns:a16="http://schemas.microsoft.com/office/drawing/2014/main" id="{8BD12E77-49F3-F844-B0A1-2018032B0078}"/>
              </a:ext>
            </a:extLst>
          </p:cNvPr>
          <p:cNvSpPr>
            <a:spLocks noGrp="1"/>
          </p:cNvSpPr>
          <p:nvPr>
            <p:ph type="subTitle" idx="1"/>
          </p:nvPr>
        </p:nvSpPr>
        <p:spPr>
          <a:xfrm>
            <a:off x="1238491" y="5283842"/>
            <a:ext cx="9429509" cy="597879"/>
          </a:xfrm>
        </p:spPr>
        <p:txBody>
          <a:bodyPr>
            <a:normAutofit/>
          </a:bodyPr>
          <a:lstStyle>
            <a:lvl1pPr marL="0" indent="0" algn="l">
              <a:buNone/>
              <a:defRPr sz="2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Graphic 10">
            <a:extLst>
              <a:ext uri="{FF2B5EF4-FFF2-40B4-BE49-F238E27FC236}">
                <a16:creationId xmlns:a16="http://schemas.microsoft.com/office/drawing/2014/main" id="{55A50E0F-ED28-864E-B0A6-5D2754C7B8E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72924" y="520861"/>
            <a:ext cx="1314692" cy="547788"/>
          </a:xfrm>
          <a:prstGeom prst="rect">
            <a:avLst/>
          </a:prstGeom>
        </p:spPr>
      </p:pic>
      <p:sp>
        <p:nvSpPr>
          <p:cNvPr id="12" name="Rectangle 11">
            <a:extLst>
              <a:ext uri="{FF2B5EF4-FFF2-40B4-BE49-F238E27FC236}">
                <a16:creationId xmlns:a16="http://schemas.microsoft.com/office/drawing/2014/main" id="{BF254339-8DB6-654D-B850-1C2EB50816E9}"/>
              </a:ext>
            </a:extLst>
          </p:cNvPr>
          <p:cNvSpPr/>
          <p:nvPr userDrawn="1"/>
        </p:nvSpPr>
        <p:spPr>
          <a:xfrm>
            <a:off x="682906" y="6111433"/>
            <a:ext cx="1192193" cy="555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ubtitle 2">
            <a:extLst>
              <a:ext uri="{FF2B5EF4-FFF2-40B4-BE49-F238E27FC236}">
                <a16:creationId xmlns:a16="http://schemas.microsoft.com/office/drawing/2014/main" id="{888E5C9F-1501-2C4C-BAAD-119C398735A5}"/>
              </a:ext>
            </a:extLst>
          </p:cNvPr>
          <p:cNvSpPr txBox="1">
            <a:spLocks/>
          </p:cNvSpPr>
          <p:nvPr userDrawn="1"/>
        </p:nvSpPr>
        <p:spPr>
          <a:xfrm>
            <a:off x="3048000" y="558018"/>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60000"/>
              </a:lnSpc>
            </a:pPr>
            <a:r>
              <a:rPr lang="de-CH" sz="2000" noProof="0" dirty="0"/>
              <a:t>Research Institute of Organic Agriculture FiBL</a:t>
            </a:r>
          </a:p>
          <a:p>
            <a:pPr algn="l">
              <a:lnSpc>
                <a:spcPct val="60000"/>
              </a:lnSpc>
            </a:pPr>
            <a:r>
              <a:rPr lang="de-CH" sz="2000" noProof="0" dirty="0"/>
              <a:t>info.suisse@fibl.org | www.fibl.org</a:t>
            </a:r>
            <a:endParaRPr lang="de-CH" sz="2000" spc="20" noProof="0" dirty="0"/>
          </a:p>
        </p:txBody>
      </p:sp>
      <p:sp>
        <p:nvSpPr>
          <p:cNvPr id="14" name="Textplatzhalter 3">
            <a:extLst>
              <a:ext uri="{FF2B5EF4-FFF2-40B4-BE49-F238E27FC236}">
                <a16:creationId xmlns:a16="http://schemas.microsoft.com/office/drawing/2014/main" id="{D3BA7F37-53AE-324F-A201-9AD658A06E9D}"/>
              </a:ext>
            </a:extLst>
          </p:cNvPr>
          <p:cNvSpPr>
            <a:spLocks noGrp="1"/>
          </p:cNvSpPr>
          <p:nvPr>
            <p:ph type="body" sz="quarter" idx="18" hasCustomPrompt="1"/>
          </p:nvPr>
        </p:nvSpPr>
        <p:spPr>
          <a:xfrm>
            <a:off x="1238491" y="5900866"/>
            <a:ext cx="9429509" cy="210567"/>
          </a:xfrm>
        </p:spPr>
        <p:txBody>
          <a:bodyPr anchor="b"/>
          <a:lstStyle>
            <a:lvl1pPr marL="0" marR="0" indent="0" algn="l" defTabSz="685800" rtl="0" eaLnBrk="1" fontAlgn="auto" latinLnBrk="0" hangingPunct="1">
              <a:lnSpc>
                <a:spcPct val="90000"/>
              </a:lnSpc>
              <a:spcBef>
                <a:spcPts val="750"/>
              </a:spcBef>
              <a:spcAft>
                <a:spcPts val="0"/>
              </a:spcAft>
              <a:buClr>
                <a:srgbClr val="006C8E"/>
              </a:buClr>
              <a:buSzTx/>
              <a:buFont typeface="Arial" panose="020B0604020202020204" pitchFamily="34" charset="0"/>
              <a:buNone/>
              <a:tabLst/>
              <a:defRPr sz="1800" baseline="0"/>
            </a:lvl1pPr>
          </a:lstStyle>
          <a:p>
            <a:pPr marL="0" marR="0" lvl="0" indent="0" algn="l" defTabSz="685800" rtl="0" eaLnBrk="1" fontAlgn="auto" latinLnBrk="0" hangingPunct="1">
              <a:lnSpc>
                <a:spcPct val="90000"/>
              </a:lnSpc>
              <a:spcBef>
                <a:spcPts val="750"/>
              </a:spcBef>
              <a:spcAft>
                <a:spcPts val="0"/>
              </a:spcAft>
              <a:buClr>
                <a:srgbClr val="006C8E"/>
              </a:buClr>
              <a:buSzTx/>
              <a:buFont typeface="Arial" panose="020B0604020202020204" pitchFamily="34" charset="0"/>
              <a:buNone/>
              <a:tabLst/>
              <a:defRPr/>
            </a:pPr>
            <a:r>
              <a:rPr lang="de-CH" spc="20" dirty="0"/>
              <a:t>Event, </a:t>
            </a:r>
            <a:r>
              <a:rPr lang="de-CH" spc="20" dirty="0" err="1"/>
              <a:t>date</a:t>
            </a:r>
            <a:r>
              <a:rPr lang="de-CH" spc="20" dirty="0"/>
              <a:t>, </a:t>
            </a:r>
            <a:r>
              <a:rPr lang="de-CH" spc="20" dirty="0" err="1"/>
              <a:t>presenter</a:t>
            </a:r>
            <a:r>
              <a:rPr lang="de-CH" spc="20" dirty="0"/>
              <a:t>, etc.</a:t>
            </a:r>
          </a:p>
        </p:txBody>
      </p:sp>
      <p:sp>
        <p:nvSpPr>
          <p:cNvPr id="42" name="Picture Placeholder 41">
            <a:extLst>
              <a:ext uri="{FF2B5EF4-FFF2-40B4-BE49-F238E27FC236}">
                <a16:creationId xmlns:a16="http://schemas.microsoft.com/office/drawing/2014/main" id="{7A926437-441C-6A4C-8E7F-D4F733895F9C}"/>
              </a:ext>
            </a:extLst>
          </p:cNvPr>
          <p:cNvSpPr>
            <a:spLocks noGrp="1"/>
          </p:cNvSpPr>
          <p:nvPr>
            <p:ph type="pic" sz="quarter" idx="19"/>
          </p:nvPr>
        </p:nvSpPr>
        <p:spPr>
          <a:xfrm>
            <a:off x="-48445" y="1672111"/>
            <a:ext cx="3676214" cy="2195291"/>
          </a:xfrm>
          <a:ln w="38100">
            <a:solidFill>
              <a:schemeClr val="bg1"/>
            </a:solidFill>
          </a:ln>
        </p:spPr>
        <p:txBody>
          <a:bodyPr/>
          <a:lstStyle>
            <a:lvl1pPr marL="0" indent="0">
              <a:buNone/>
              <a:defRPr/>
            </a:lvl1pPr>
          </a:lstStyle>
          <a:p>
            <a:endParaRPr lang="en-US" dirty="0"/>
          </a:p>
        </p:txBody>
      </p:sp>
      <p:sp>
        <p:nvSpPr>
          <p:cNvPr id="54" name="Picture Placeholder 41">
            <a:extLst>
              <a:ext uri="{FF2B5EF4-FFF2-40B4-BE49-F238E27FC236}">
                <a16:creationId xmlns:a16="http://schemas.microsoft.com/office/drawing/2014/main" id="{DAB84D41-7F32-AB48-8430-E84FCA693C97}"/>
              </a:ext>
            </a:extLst>
          </p:cNvPr>
          <p:cNvSpPr>
            <a:spLocks noGrp="1"/>
          </p:cNvSpPr>
          <p:nvPr>
            <p:ph type="pic" sz="quarter" idx="22"/>
          </p:nvPr>
        </p:nvSpPr>
        <p:spPr>
          <a:xfrm>
            <a:off x="3646024" y="1672111"/>
            <a:ext cx="2488558" cy="2195291"/>
          </a:xfrm>
          <a:ln w="38100">
            <a:solidFill>
              <a:schemeClr val="bg1"/>
            </a:solidFill>
          </a:ln>
        </p:spPr>
        <p:txBody>
          <a:bodyPr/>
          <a:lstStyle>
            <a:lvl1pPr marL="0" indent="0">
              <a:buNone/>
              <a:defRPr/>
            </a:lvl1pPr>
          </a:lstStyle>
          <a:p>
            <a:endParaRPr lang="en-US" dirty="0"/>
          </a:p>
        </p:txBody>
      </p:sp>
      <p:sp>
        <p:nvSpPr>
          <p:cNvPr id="55" name="Picture Placeholder 41">
            <a:extLst>
              <a:ext uri="{FF2B5EF4-FFF2-40B4-BE49-F238E27FC236}">
                <a16:creationId xmlns:a16="http://schemas.microsoft.com/office/drawing/2014/main" id="{2F5C97B4-E074-9341-B421-D166DB7918E8}"/>
              </a:ext>
            </a:extLst>
          </p:cNvPr>
          <p:cNvSpPr>
            <a:spLocks noGrp="1"/>
          </p:cNvSpPr>
          <p:nvPr>
            <p:ph type="pic" sz="quarter" idx="23"/>
          </p:nvPr>
        </p:nvSpPr>
        <p:spPr>
          <a:xfrm>
            <a:off x="6130537" y="1672111"/>
            <a:ext cx="3619769" cy="2195291"/>
          </a:xfrm>
          <a:ln w="38100">
            <a:solidFill>
              <a:schemeClr val="bg1"/>
            </a:solidFill>
          </a:ln>
        </p:spPr>
        <p:txBody>
          <a:bodyPr/>
          <a:lstStyle>
            <a:lvl1pPr marL="0" indent="0">
              <a:buNone/>
              <a:defRPr/>
            </a:lvl1pPr>
          </a:lstStyle>
          <a:p>
            <a:endParaRPr lang="en-US" dirty="0"/>
          </a:p>
        </p:txBody>
      </p:sp>
      <p:sp>
        <p:nvSpPr>
          <p:cNvPr id="56" name="Picture Placeholder 41">
            <a:extLst>
              <a:ext uri="{FF2B5EF4-FFF2-40B4-BE49-F238E27FC236}">
                <a16:creationId xmlns:a16="http://schemas.microsoft.com/office/drawing/2014/main" id="{FB4A9AA5-42E0-8949-940F-856681424749}"/>
              </a:ext>
            </a:extLst>
          </p:cNvPr>
          <p:cNvSpPr>
            <a:spLocks noGrp="1"/>
          </p:cNvSpPr>
          <p:nvPr>
            <p:ph type="pic" sz="quarter" idx="24"/>
          </p:nvPr>
        </p:nvSpPr>
        <p:spPr>
          <a:xfrm>
            <a:off x="9741837" y="1672111"/>
            <a:ext cx="2478660" cy="2195291"/>
          </a:xfrm>
          <a:ln w="38100">
            <a:solidFill>
              <a:schemeClr val="bg1"/>
            </a:solidFill>
          </a:ln>
        </p:spPr>
        <p:txBody>
          <a:bodyPr/>
          <a:lstStyle>
            <a:lvl1pPr marL="0" indent="0">
              <a:buNone/>
              <a:defRPr/>
            </a:lvl1pPr>
          </a:lstStyle>
          <a:p>
            <a:endParaRPr lang="en-US" dirty="0"/>
          </a:p>
        </p:txBody>
      </p:sp>
      <p:sp>
        <p:nvSpPr>
          <p:cNvPr id="57" name="Rectangle 56">
            <a:extLst>
              <a:ext uri="{FF2B5EF4-FFF2-40B4-BE49-F238E27FC236}">
                <a16:creationId xmlns:a16="http://schemas.microsoft.com/office/drawing/2014/main" id="{32EEA2A6-4ECA-B14F-9615-5A5E999B9F55}"/>
              </a:ext>
            </a:extLst>
          </p:cNvPr>
          <p:cNvSpPr/>
          <p:nvPr userDrawn="1"/>
        </p:nvSpPr>
        <p:spPr>
          <a:xfrm>
            <a:off x="10596341" y="6111433"/>
            <a:ext cx="1192193" cy="555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50345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823635" y="404814"/>
            <a:ext cx="10544732" cy="629700"/>
          </a:xfrm>
        </p:spPr>
        <p:txBody>
          <a:body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3" name="Inhaltsplatzhalter 2"/>
          <p:cNvSpPr>
            <a:spLocks noGrp="1"/>
          </p:cNvSpPr>
          <p:nvPr>
            <p:ph idx="1" hasCustomPrompt="1"/>
          </p:nvPr>
        </p:nvSpPr>
        <p:spPr>
          <a:xfrm>
            <a:off x="814919" y="1638000"/>
            <a:ext cx="10562167" cy="4309944"/>
          </a:xfrm>
        </p:spPr>
        <p:txBody>
          <a:bodyPr/>
          <a:lstStyle>
            <a:lvl1pPr>
              <a:defRPr sz="2200" baseline="0"/>
            </a:lvl1pPr>
            <a:lvl2pPr>
              <a:defRPr sz="2000"/>
            </a:lvl2pPr>
            <a:lvl3pPr>
              <a:defRPr sz="2000"/>
            </a:lvl3pPr>
            <a:lvl4pPr>
              <a:defRPr sz="1800"/>
            </a:lvl4pPr>
            <a:lvl5pPr>
              <a:defRPr sz="1600"/>
            </a:lvl5pPr>
          </a:lstStyle>
          <a:p>
            <a:pPr lvl="0"/>
            <a:r>
              <a:rPr lang="en-GB" noProof="0" dirty="0" err="1"/>
              <a:t>Erste</a:t>
            </a:r>
            <a:r>
              <a:rPr lang="en-GB" noProof="0" dirty="0"/>
              <a:t> </a:t>
            </a:r>
            <a:r>
              <a:rPr lang="en-GB" noProof="0" dirty="0" err="1"/>
              <a:t>Ebene</a:t>
            </a:r>
            <a:r>
              <a:rPr lang="en-GB" noProof="0" dirty="0"/>
              <a:t> </a:t>
            </a:r>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
        <p:nvSpPr>
          <p:cNvPr id="11" name="Datumsplatzhalter 4"/>
          <p:cNvSpPr>
            <a:spLocks noGrp="1"/>
          </p:cNvSpPr>
          <p:nvPr>
            <p:ph type="dt" sz="half" idx="2"/>
          </p:nvPr>
        </p:nvSpPr>
        <p:spPr>
          <a:xfrm>
            <a:off x="8015818" y="6219700"/>
            <a:ext cx="2314583" cy="360000"/>
          </a:xfrm>
          <a:prstGeom prst="rect">
            <a:avLst/>
          </a:prstGeom>
        </p:spPr>
        <p:txBody>
          <a:bodyPr vert="horz" lIns="91440" tIns="45720" rIns="91440" bIns="45720" rtlCol="0" anchor="b"/>
          <a:lstStyle>
            <a:lvl1pPr algn="r">
              <a:defRPr sz="1200" spc="20" baseline="0">
                <a:solidFill>
                  <a:schemeClr val="tx1"/>
                </a:solidFill>
              </a:defRPr>
            </a:lvl1pPr>
          </a:lstStyle>
          <a:p>
            <a:fld id="{29AF5E0C-915B-4FE3-8BA1-36302552C7A1}" type="datetime4">
              <a:rPr lang="en-GB" noProof="0" smtClean="0"/>
              <a:t>22 October 2024</a:t>
            </a:fld>
            <a:endParaRPr lang="en-GB" noProof="0" dirty="0"/>
          </a:p>
        </p:txBody>
      </p:sp>
      <p:sp>
        <p:nvSpPr>
          <p:cNvPr id="12" name="Foliennummernplatzhalter 5"/>
          <p:cNvSpPr>
            <a:spLocks noGrp="1"/>
          </p:cNvSpPr>
          <p:nvPr>
            <p:ph type="sldNum" sz="quarter" idx="4"/>
          </p:nvPr>
        </p:nvSpPr>
        <p:spPr>
          <a:xfrm>
            <a:off x="10330400" y="6219700"/>
            <a:ext cx="1056000" cy="360000"/>
          </a:xfrm>
          <a:prstGeom prst="rect">
            <a:avLst/>
          </a:prstGeom>
        </p:spPr>
        <p:txBody>
          <a:bodyPr vert="horz" lIns="0" tIns="45720" rIns="0" bIns="45720" rtlCol="0" anchor="b"/>
          <a:lstStyle>
            <a:lvl1pPr algn="r">
              <a:defRPr sz="1200" spc="20" baseline="0">
                <a:solidFill>
                  <a:schemeClr val="tx1"/>
                </a:solidFill>
              </a:defRPr>
            </a:lvl1pPr>
          </a:lstStyle>
          <a:p>
            <a:fld id="{B295DEAF-E952-4796-AAEE-4201E40CA590}" type="slidenum">
              <a:rPr lang="en-GB" noProof="0" smtClean="0"/>
              <a:pPr/>
              <a:t>‹#›</a:t>
            </a:fld>
            <a:endParaRPr lang="en-GB" noProof="0" dirty="0"/>
          </a:p>
        </p:txBody>
      </p:sp>
      <p:pic>
        <p:nvPicPr>
          <p:cNvPr id="6" name="AMI Logo" descr="D:\AMI-Werkstatt\AMI-CorporateDesign\Unbenannt-2.emf"/>
          <p:cNvPicPr>
            <a:picLocks noChangeAspect="1" noChangeArrowheads="1"/>
          </p:cNvPicPr>
          <p:nvPr userDrawn="1"/>
        </p:nvPicPr>
        <p:blipFill>
          <a:blip r:embed="rId2" cstate="print"/>
          <a:srcRect/>
          <a:stretch>
            <a:fillRect/>
          </a:stretch>
        </p:blipFill>
        <p:spPr bwMode="auto">
          <a:xfrm>
            <a:off x="2275452" y="6176963"/>
            <a:ext cx="732443" cy="556254"/>
          </a:xfrm>
          <a:prstGeom prst="rect">
            <a:avLst/>
          </a:prstGeom>
          <a:noFill/>
        </p:spPr>
      </p:pic>
    </p:spTree>
    <p:extLst>
      <p:ext uri="{BB962C8B-B14F-4D97-AF65-F5344CB8AC3E}">
        <p14:creationId xmlns:p14="http://schemas.microsoft.com/office/powerpoint/2010/main" val="927823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2" name="Titel 1"/>
          <p:cNvSpPr>
            <a:spLocks noGrp="1"/>
          </p:cNvSpPr>
          <p:nvPr>
            <p:ph type="title"/>
          </p:nvPr>
        </p:nvSpPr>
        <p:spPr>
          <a:xfrm>
            <a:off x="383117" y="288002"/>
            <a:ext cx="10080000" cy="502575"/>
          </a:xfrm>
        </p:spPr>
        <p:txBody>
          <a:bodyPr/>
          <a:lstStyle/>
          <a:p>
            <a:r>
              <a:rPr lang="de-DE"/>
              <a:t>Titelmasterformat durch Klicken bearbeiten</a:t>
            </a:r>
            <a:endParaRPr lang="de-DE" dirty="0"/>
          </a:p>
        </p:txBody>
      </p:sp>
      <p:sp>
        <p:nvSpPr>
          <p:cNvPr id="10" name="Datumsplatzhalter 9"/>
          <p:cNvSpPr>
            <a:spLocks noGrp="1"/>
          </p:cNvSpPr>
          <p:nvPr>
            <p:ph type="dt" sz="half" idx="14"/>
          </p:nvPr>
        </p:nvSpPr>
        <p:spPr/>
        <p:txBody>
          <a:bodyPr/>
          <a:lstStyle/>
          <a:p>
            <a:r>
              <a:rPr lang="de-DE"/>
              <a:t>15.10.2024   |</a:t>
            </a:r>
            <a:endParaRPr lang="de-DE" dirty="0"/>
          </a:p>
        </p:txBody>
      </p:sp>
      <p:sp>
        <p:nvSpPr>
          <p:cNvPr id="11" name="Fußzeilenplatzhalter 10"/>
          <p:cNvSpPr>
            <a:spLocks noGrp="1"/>
          </p:cNvSpPr>
          <p:nvPr>
            <p:ph type="ftr" sz="quarter" idx="15"/>
          </p:nvPr>
        </p:nvSpPr>
        <p:spPr/>
        <p:txBody>
          <a:bodyPr/>
          <a:lstStyle/>
          <a:p>
            <a:r>
              <a:rPr lang="en-US"/>
              <a:t>Agri Food Chain Observatory | © AMI GmbH</a:t>
            </a:r>
            <a:endParaRPr lang="de-DE" dirty="0"/>
          </a:p>
        </p:txBody>
      </p:sp>
      <p:sp>
        <p:nvSpPr>
          <p:cNvPr id="12" name="Foliennummernplatzhalter 11"/>
          <p:cNvSpPr>
            <a:spLocks noGrp="1"/>
          </p:cNvSpPr>
          <p:nvPr>
            <p:ph type="sldNum" sz="quarter" idx="16"/>
          </p:nvPr>
        </p:nvSpPr>
        <p:spPr/>
        <p:txBody>
          <a:bodyPr/>
          <a:lstStyle/>
          <a:p>
            <a:fld id="{CF2DD697-CF49-49FD-8858-8D85F379D768}" type="slidenum">
              <a:rPr lang="de-DE" smtClean="0"/>
              <a:pPr/>
              <a:t>‹#›</a:t>
            </a:fld>
            <a:endParaRPr lang="de-DE" dirty="0"/>
          </a:p>
        </p:txBody>
      </p:sp>
      <p:sp>
        <p:nvSpPr>
          <p:cNvPr id="14" name="Inhaltsplatzhalter 13"/>
          <p:cNvSpPr>
            <a:spLocks noGrp="1"/>
          </p:cNvSpPr>
          <p:nvPr>
            <p:ph sz="quarter" idx="17"/>
          </p:nvPr>
        </p:nvSpPr>
        <p:spPr>
          <a:xfrm>
            <a:off x="383118" y="1390650"/>
            <a:ext cx="11425767" cy="4622388"/>
          </a:xfrm>
        </p:spPr>
        <p:txBody>
          <a:bodyPr/>
          <a:lstStyle>
            <a:lvl1pPr>
              <a:buClr>
                <a:schemeClr val="accent1"/>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Textplatzhalter 5"/>
          <p:cNvSpPr>
            <a:spLocks noGrp="1"/>
          </p:cNvSpPr>
          <p:nvPr>
            <p:ph type="body" sz="quarter" idx="12" hasCustomPrompt="1"/>
          </p:nvPr>
        </p:nvSpPr>
        <p:spPr>
          <a:xfrm>
            <a:off x="383117" y="801525"/>
            <a:ext cx="10080000" cy="579600"/>
          </a:xfrm>
          <a:prstGeom prst="rect">
            <a:avLst/>
          </a:prstGeom>
        </p:spPr>
        <p:txBody>
          <a:bodyPr lIns="0" tIns="0" rIns="0" bIns="0"/>
          <a:lstStyle>
            <a:lvl1pPr marL="0" indent="0">
              <a:spcBef>
                <a:spcPts val="0"/>
              </a:spcBef>
              <a:buNone/>
              <a:defRPr sz="1800">
                <a:solidFill>
                  <a:srgbClr val="4C4C4C"/>
                </a:solidFill>
              </a:defRPr>
            </a:lvl1pPr>
            <a:lvl2pPr>
              <a:defRPr sz="1800"/>
            </a:lvl2pPr>
            <a:lvl3pPr>
              <a:defRPr sz="1800"/>
            </a:lvl3pPr>
            <a:lvl4pPr>
              <a:defRPr sz="1800"/>
            </a:lvl4pPr>
            <a:lvl5pPr>
              <a:defRPr sz="1800"/>
            </a:lvl5pPr>
          </a:lstStyle>
          <a:p>
            <a:pPr lvl="0"/>
            <a:r>
              <a:rPr lang="de-DE" dirty="0"/>
              <a:t>Unterzeile durch Klicken bearbeiten</a:t>
            </a:r>
          </a:p>
        </p:txBody>
      </p:sp>
      <p:sp>
        <p:nvSpPr>
          <p:cNvPr id="8" name="Inhaltsplatzhalter 6"/>
          <p:cNvSpPr>
            <a:spLocks noGrp="1"/>
          </p:cNvSpPr>
          <p:nvPr>
            <p:ph sz="quarter" idx="18" hasCustomPrompt="1"/>
          </p:nvPr>
        </p:nvSpPr>
        <p:spPr>
          <a:xfrm>
            <a:off x="383118" y="6013038"/>
            <a:ext cx="11425767" cy="144463"/>
          </a:xfrm>
          <a:prstGeom prst="rect">
            <a:avLst/>
          </a:prstGeom>
        </p:spPr>
        <p:txBody>
          <a:bodyPr lIns="0" tIns="0" rIns="0" bIns="0" anchor="t" anchorCtr="0"/>
          <a:lstStyle>
            <a:lvl1pPr marL="0" indent="0">
              <a:spcBef>
                <a:spcPts val="0"/>
              </a:spcBef>
              <a:buNone/>
              <a:defRPr sz="1200">
                <a:solidFill>
                  <a:srgbClr val="4C4C4C"/>
                </a:solidFill>
              </a:defRPr>
            </a:lvl1pPr>
            <a:lvl2pPr>
              <a:defRPr sz="1200"/>
            </a:lvl2pPr>
            <a:lvl3pPr>
              <a:defRPr sz="1200"/>
            </a:lvl3pPr>
            <a:lvl4pPr>
              <a:defRPr sz="1200"/>
            </a:lvl4pPr>
            <a:lvl5pPr>
              <a:defRPr sz="1200"/>
            </a:lvl5pPr>
          </a:lstStyle>
          <a:p>
            <a:pPr lvl="0"/>
            <a:r>
              <a:rPr lang="de-DE" dirty="0"/>
              <a:t>Fußnote bearbeiten</a:t>
            </a:r>
          </a:p>
        </p:txBody>
      </p:sp>
    </p:spTree>
    <p:extLst>
      <p:ext uri="{BB962C8B-B14F-4D97-AF65-F5344CB8AC3E}">
        <p14:creationId xmlns:p14="http://schemas.microsoft.com/office/powerpoint/2010/main" val="924595156"/>
      </p:ext>
    </p:extLst>
  </p:cSld>
  <p:clrMapOvr>
    <a:masterClrMapping/>
  </p:clrMapOvr>
  <p:transition spd="slow"/>
  <p:extLst>
    <p:ext uri="{DCECCB84-F9BA-43D5-87BE-67443E8EF086}">
      <p15:sldGuideLst xmlns:p15="http://schemas.microsoft.com/office/powerpoint/2012/main">
        <p15:guide id="1" orient="horz" pos="379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iBL Title Slide w/o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ADBFF-EB18-DD4C-A88E-ECF19E59DE91}"/>
              </a:ext>
            </a:extLst>
          </p:cNvPr>
          <p:cNvSpPr>
            <a:spLocks noGrp="1"/>
          </p:cNvSpPr>
          <p:nvPr>
            <p:ph type="ctrTitle"/>
          </p:nvPr>
        </p:nvSpPr>
        <p:spPr>
          <a:xfrm>
            <a:off x="1238491" y="3203558"/>
            <a:ext cx="9429509" cy="928898"/>
          </a:xfrm>
        </p:spPr>
        <p:txBody>
          <a:bodyPr anchor="t">
            <a:normAutofit/>
          </a:bodyPr>
          <a:lstStyle>
            <a:lvl1pPr algn="l">
              <a:defRPr sz="2800" b="1"/>
            </a:lvl1pPr>
          </a:lstStyle>
          <a:p>
            <a:r>
              <a:rPr lang="en-US" dirty="0"/>
              <a:t>Click to edit Master title style</a:t>
            </a:r>
          </a:p>
        </p:txBody>
      </p:sp>
      <p:sp>
        <p:nvSpPr>
          <p:cNvPr id="3" name="Subtitle 2">
            <a:extLst>
              <a:ext uri="{FF2B5EF4-FFF2-40B4-BE49-F238E27FC236}">
                <a16:creationId xmlns:a16="http://schemas.microsoft.com/office/drawing/2014/main" id="{8BD12E77-49F3-F844-B0A1-2018032B0078}"/>
              </a:ext>
            </a:extLst>
          </p:cNvPr>
          <p:cNvSpPr>
            <a:spLocks noGrp="1"/>
          </p:cNvSpPr>
          <p:nvPr>
            <p:ph type="subTitle" idx="1"/>
          </p:nvPr>
        </p:nvSpPr>
        <p:spPr>
          <a:xfrm>
            <a:off x="1238491" y="4132456"/>
            <a:ext cx="9429509" cy="1978977"/>
          </a:xfrm>
        </p:spPr>
        <p:txBody>
          <a:bodyPr>
            <a:normAutofit/>
          </a:bodyPr>
          <a:lstStyle>
            <a:lvl1pPr marL="0" indent="0" algn="l">
              <a:buNone/>
              <a:defRPr sz="2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2" name="Rectangle 11">
            <a:extLst>
              <a:ext uri="{FF2B5EF4-FFF2-40B4-BE49-F238E27FC236}">
                <a16:creationId xmlns:a16="http://schemas.microsoft.com/office/drawing/2014/main" id="{BF254339-8DB6-654D-B850-1C2EB50816E9}"/>
              </a:ext>
            </a:extLst>
          </p:cNvPr>
          <p:cNvSpPr/>
          <p:nvPr userDrawn="1"/>
        </p:nvSpPr>
        <p:spPr>
          <a:xfrm>
            <a:off x="682906" y="6111433"/>
            <a:ext cx="1192193" cy="555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Picture Placeholder 41">
            <a:extLst>
              <a:ext uri="{FF2B5EF4-FFF2-40B4-BE49-F238E27FC236}">
                <a16:creationId xmlns:a16="http://schemas.microsoft.com/office/drawing/2014/main" id="{7A926437-441C-6A4C-8E7F-D4F733895F9C}"/>
              </a:ext>
            </a:extLst>
          </p:cNvPr>
          <p:cNvSpPr>
            <a:spLocks noGrp="1"/>
          </p:cNvSpPr>
          <p:nvPr>
            <p:ph type="pic" sz="quarter" idx="19"/>
          </p:nvPr>
        </p:nvSpPr>
        <p:spPr>
          <a:xfrm>
            <a:off x="-48445" y="658503"/>
            <a:ext cx="3676214" cy="2195291"/>
          </a:xfrm>
          <a:ln w="38100">
            <a:solidFill>
              <a:schemeClr val="bg1"/>
            </a:solidFill>
          </a:ln>
        </p:spPr>
        <p:txBody>
          <a:bodyPr/>
          <a:lstStyle>
            <a:lvl1pPr marL="0" indent="0">
              <a:buNone/>
              <a:defRPr/>
            </a:lvl1pPr>
          </a:lstStyle>
          <a:p>
            <a:endParaRPr lang="en-US" dirty="0"/>
          </a:p>
        </p:txBody>
      </p:sp>
      <p:sp>
        <p:nvSpPr>
          <p:cNvPr id="54" name="Picture Placeholder 41">
            <a:extLst>
              <a:ext uri="{FF2B5EF4-FFF2-40B4-BE49-F238E27FC236}">
                <a16:creationId xmlns:a16="http://schemas.microsoft.com/office/drawing/2014/main" id="{DAB84D41-7F32-AB48-8430-E84FCA693C97}"/>
              </a:ext>
            </a:extLst>
          </p:cNvPr>
          <p:cNvSpPr>
            <a:spLocks noGrp="1"/>
          </p:cNvSpPr>
          <p:nvPr>
            <p:ph type="pic" sz="quarter" idx="22"/>
          </p:nvPr>
        </p:nvSpPr>
        <p:spPr>
          <a:xfrm>
            <a:off x="3646024" y="658503"/>
            <a:ext cx="2488558" cy="2195291"/>
          </a:xfrm>
          <a:ln w="38100">
            <a:solidFill>
              <a:schemeClr val="bg1"/>
            </a:solidFill>
          </a:ln>
        </p:spPr>
        <p:txBody>
          <a:bodyPr/>
          <a:lstStyle>
            <a:lvl1pPr marL="0" indent="0">
              <a:buNone/>
              <a:defRPr/>
            </a:lvl1pPr>
          </a:lstStyle>
          <a:p>
            <a:endParaRPr lang="en-US" dirty="0"/>
          </a:p>
        </p:txBody>
      </p:sp>
      <p:sp>
        <p:nvSpPr>
          <p:cNvPr id="55" name="Picture Placeholder 41">
            <a:extLst>
              <a:ext uri="{FF2B5EF4-FFF2-40B4-BE49-F238E27FC236}">
                <a16:creationId xmlns:a16="http://schemas.microsoft.com/office/drawing/2014/main" id="{2F5C97B4-E074-9341-B421-D166DB7918E8}"/>
              </a:ext>
            </a:extLst>
          </p:cNvPr>
          <p:cNvSpPr>
            <a:spLocks noGrp="1"/>
          </p:cNvSpPr>
          <p:nvPr>
            <p:ph type="pic" sz="quarter" idx="23"/>
          </p:nvPr>
        </p:nvSpPr>
        <p:spPr>
          <a:xfrm>
            <a:off x="6130537" y="658503"/>
            <a:ext cx="3619769" cy="2195291"/>
          </a:xfrm>
          <a:ln w="38100">
            <a:solidFill>
              <a:schemeClr val="bg1"/>
            </a:solidFill>
          </a:ln>
        </p:spPr>
        <p:txBody>
          <a:bodyPr/>
          <a:lstStyle>
            <a:lvl1pPr marL="0" indent="0">
              <a:buNone/>
              <a:defRPr/>
            </a:lvl1pPr>
          </a:lstStyle>
          <a:p>
            <a:endParaRPr lang="en-US" dirty="0"/>
          </a:p>
        </p:txBody>
      </p:sp>
      <p:sp>
        <p:nvSpPr>
          <p:cNvPr id="56" name="Picture Placeholder 41">
            <a:extLst>
              <a:ext uri="{FF2B5EF4-FFF2-40B4-BE49-F238E27FC236}">
                <a16:creationId xmlns:a16="http://schemas.microsoft.com/office/drawing/2014/main" id="{FB4A9AA5-42E0-8949-940F-856681424749}"/>
              </a:ext>
            </a:extLst>
          </p:cNvPr>
          <p:cNvSpPr>
            <a:spLocks noGrp="1"/>
          </p:cNvSpPr>
          <p:nvPr>
            <p:ph type="pic" sz="quarter" idx="24"/>
          </p:nvPr>
        </p:nvSpPr>
        <p:spPr>
          <a:xfrm>
            <a:off x="9741837" y="658503"/>
            <a:ext cx="2478660" cy="2195291"/>
          </a:xfrm>
          <a:ln w="38100">
            <a:solidFill>
              <a:schemeClr val="bg1"/>
            </a:solidFill>
          </a:ln>
        </p:spPr>
        <p:txBody>
          <a:bodyPr/>
          <a:lstStyle>
            <a:lvl1pPr marL="0" indent="0">
              <a:buNone/>
              <a:defRPr/>
            </a:lvl1pPr>
          </a:lstStyle>
          <a:p>
            <a:endParaRPr lang="en-US" dirty="0"/>
          </a:p>
        </p:txBody>
      </p:sp>
      <p:sp>
        <p:nvSpPr>
          <p:cNvPr id="57" name="Rectangle 56">
            <a:extLst>
              <a:ext uri="{FF2B5EF4-FFF2-40B4-BE49-F238E27FC236}">
                <a16:creationId xmlns:a16="http://schemas.microsoft.com/office/drawing/2014/main" id="{32EEA2A6-4ECA-B14F-9615-5A5E999B9F55}"/>
              </a:ext>
            </a:extLst>
          </p:cNvPr>
          <p:cNvSpPr/>
          <p:nvPr userDrawn="1"/>
        </p:nvSpPr>
        <p:spPr>
          <a:xfrm>
            <a:off x="10596341" y="6111433"/>
            <a:ext cx="1192193" cy="555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551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FiBL 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56AD6AF-1A38-9E48-9EEC-988BE783A673}"/>
              </a:ext>
            </a:extLst>
          </p:cNvPr>
          <p:cNvSpPr>
            <a:spLocks noGrp="1"/>
          </p:cNvSpPr>
          <p:nvPr>
            <p:ph type="pic" sz="quarter" idx="13"/>
          </p:nvPr>
        </p:nvSpPr>
        <p:spPr>
          <a:xfrm>
            <a:off x="6077414" y="0"/>
            <a:ext cx="6114585" cy="6858000"/>
          </a:xfrm>
        </p:spPr>
        <p:txBody>
          <a:bodyPr/>
          <a:lstStyle>
            <a:lvl1pPr marL="0" indent="0">
              <a:buNone/>
              <a:defRPr/>
            </a:lvl1pPr>
          </a:lstStyle>
          <a:p>
            <a:endParaRPr lang="en-US" dirty="0"/>
          </a:p>
        </p:txBody>
      </p:sp>
      <p:sp>
        <p:nvSpPr>
          <p:cNvPr id="3" name="Text Placeholder 2">
            <a:extLst>
              <a:ext uri="{FF2B5EF4-FFF2-40B4-BE49-F238E27FC236}">
                <a16:creationId xmlns:a16="http://schemas.microsoft.com/office/drawing/2014/main" id="{BCF22BD3-CDA9-D54A-9EC1-F19C7A68503B}"/>
              </a:ext>
            </a:extLst>
          </p:cNvPr>
          <p:cNvSpPr>
            <a:spLocks noGrp="1"/>
          </p:cNvSpPr>
          <p:nvPr>
            <p:ph type="body" idx="1" hasCustomPrompt="1"/>
          </p:nvPr>
        </p:nvSpPr>
        <p:spPr>
          <a:xfrm>
            <a:off x="831849" y="811548"/>
            <a:ext cx="4888727" cy="939193"/>
          </a:xfrm>
        </p:spPr>
        <p:txBody>
          <a:bodyPr>
            <a:normAutofit/>
          </a:bodyPr>
          <a:lstStyle>
            <a:lvl1pPr marL="0" indent="0">
              <a:buNone/>
              <a:defRPr sz="28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Header</a:t>
            </a:r>
          </a:p>
        </p:txBody>
      </p:sp>
      <p:sp>
        <p:nvSpPr>
          <p:cNvPr id="9" name="Text Placeholder 3">
            <a:extLst>
              <a:ext uri="{FF2B5EF4-FFF2-40B4-BE49-F238E27FC236}">
                <a16:creationId xmlns:a16="http://schemas.microsoft.com/office/drawing/2014/main" id="{D8FA9F99-5AC8-A144-A933-316366D939D7}"/>
              </a:ext>
            </a:extLst>
          </p:cNvPr>
          <p:cNvSpPr>
            <a:spLocks noGrp="1"/>
          </p:cNvSpPr>
          <p:nvPr>
            <p:ph type="body" sz="half" idx="2"/>
          </p:nvPr>
        </p:nvSpPr>
        <p:spPr>
          <a:xfrm>
            <a:off x="839788" y="1750741"/>
            <a:ext cx="4880788" cy="4148254"/>
          </a:xfr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pic>
        <p:nvPicPr>
          <p:cNvPr id="5" name="Graphic 8">
            <a:extLst>
              <a:ext uri="{FF2B5EF4-FFF2-40B4-BE49-F238E27FC236}">
                <a16:creationId xmlns:a16="http://schemas.microsoft.com/office/drawing/2014/main" id="{FB3B7666-CEBC-4A46-BFEA-0FEB68DFCC7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117897" y="6223021"/>
            <a:ext cx="658254" cy="387520"/>
          </a:xfrm>
          <a:prstGeom prst="rect">
            <a:avLst/>
          </a:prstGeom>
        </p:spPr>
      </p:pic>
    </p:spTree>
    <p:extLst>
      <p:ext uri="{BB962C8B-B14F-4D97-AF65-F5344CB8AC3E}">
        <p14:creationId xmlns:p14="http://schemas.microsoft.com/office/powerpoint/2010/main" val="458176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BL 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56AD6AF-1A38-9E48-9EEC-988BE783A673}"/>
              </a:ext>
            </a:extLst>
          </p:cNvPr>
          <p:cNvSpPr>
            <a:spLocks noGrp="1"/>
          </p:cNvSpPr>
          <p:nvPr>
            <p:ph type="pic" sz="quarter" idx="13"/>
          </p:nvPr>
        </p:nvSpPr>
        <p:spPr>
          <a:xfrm>
            <a:off x="6077414" y="0"/>
            <a:ext cx="6114585" cy="6858000"/>
          </a:xfrm>
        </p:spPr>
        <p:txBody>
          <a:bodyPr/>
          <a:lstStyle>
            <a:lvl1pPr marL="0" indent="0">
              <a:buNone/>
              <a:defRPr/>
            </a:lvl1pPr>
          </a:lstStyle>
          <a:p>
            <a:endParaRPr lang="en-US" dirty="0"/>
          </a:p>
        </p:txBody>
      </p:sp>
      <p:sp>
        <p:nvSpPr>
          <p:cNvPr id="3" name="Text Placeholder 2">
            <a:extLst>
              <a:ext uri="{FF2B5EF4-FFF2-40B4-BE49-F238E27FC236}">
                <a16:creationId xmlns:a16="http://schemas.microsoft.com/office/drawing/2014/main" id="{BCF22BD3-CDA9-D54A-9EC1-F19C7A68503B}"/>
              </a:ext>
            </a:extLst>
          </p:cNvPr>
          <p:cNvSpPr>
            <a:spLocks noGrp="1"/>
          </p:cNvSpPr>
          <p:nvPr>
            <p:ph type="body" idx="1" hasCustomPrompt="1"/>
          </p:nvPr>
        </p:nvSpPr>
        <p:spPr>
          <a:xfrm>
            <a:off x="831849" y="811547"/>
            <a:ext cx="4888727" cy="1677317"/>
          </a:xfrm>
        </p:spPr>
        <p:txBody>
          <a:bodyPr>
            <a:normAutofit/>
          </a:bodyPr>
          <a:lstStyle>
            <a:lvl1pPr marL="0" indent="0">
              <a:buNone/>
              <a:defRPr sz="28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Header long title</a:t>
            </a:r>
          </a:p>
        </p:txBody>
      </p:sp>
      <p:sp>
        <p:nvSpPr>
          <p:cNvPr id="9" name="Text Placeholder 3">
            <a:extLst>
              <a:ext uri="{FF2B5EF4-FFF2-40B4-BE49-F238E27FC236}">
                <a16:creationId xmlns:a16="http://schemas.microsoft.com/office/drawing/2014/main" id="{D8FA9F99-5AC8-A144-A933-316366D939D7}"/>
              </a:ext>
            </a:extLst>
          </p:cNvPr>
          <p:cNvSpPr>
            <a:spLocks noGrp="1"/>
          </p:cNvSpPr>
          <p:nvPr>
            <p:ph type="body" sz="half" idx="2"/>
          </p:nvPr>
        </p:nvSpPr>
        <p:spPr>
          <a:xfrm>
            <a:off x="839788" y="2488865"/>
            <a:ext cx="4880788" cy="3410130"/>
          </a:xfrm>
        </p:spPr>
        <p:txBody>
          <a:bodyPr>
            <a:normAutofit/>
          </a:bodyPr>
          <a:lstStyle>
            <a:lvl1pPr marL="0" indent="0">
              <a:buNone/>
              <a:defRPr sz="2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Tree>
    <p:extLst>
      <p:ext uri="{BB962C8B-B14F-4D97-AF65-F5344CB8AC3E}">
        <p14:creationId xmlns:p14="http://schemas.microsoft.com/office/powerpoint/2010/main" val="2510856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BL Dept Highlight w/ Ta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257AD5B-8FFD-2F47-86EF-E787843401E7}"/>
              </a:ext>
            </a:extLst>
          </p:cNvPr>
          <p:cNvSpPr>
            <a:spLocks noGrp="1"/>
          </p:cNvSpPr>
          <p:nvPr>
            <p:ph type="pic" sz="quarter" idx="11"/>
          </p:nvPr>
        </p:nvSpPr>
        <p:spPr>
          <a:xfrm>
            <a:off x="0" y="0"/>
            <a:ext cx="12192000" cy="6857999"/>
          </a:xfrm>
        </p:spPr>
        <p:txBody>
          <a:bodyPr/>
          <a:lstStyle>
            <a:lvl1pPr marL="0" indent="0">
              <a:buNone/>
              <a:defRPr/>
            </a:lvl1pPr>
          </a:lstStyle>
          <a:p>
            <a:endParaRPr lang="en-US" dirty="0"/>
          </a:p>
        </p:txBody>
      </p:sp>
      <p:sp>
        <p:nvSpPr>
          <p:cNvPr id="7" name="Text Placeholder 6">
            <a:extLst>
              <a:ext uri="{FF2B5EF4-FFF2-40B4-BE49-F238E27FC236}">
                <a16:creationId xmlns:a16="http://schemas.microsoft.com/office/drawing/2014/main" id="{7EBC0D80-4267-2345-B483-000A4DABDC54}"/>
              </a:ext>
            </a:extLst>
          </p:cNvPr>
          <p:cNvSpPr>
            <a:spLocks noGrp="1"/>
          </p:cNvSpPr>
          <p:nvPr>
            <p:ph type="body" sz="quarter" idx="10" hasCustomPrompt="1"/>
          </p:nvPr>
        </p:nvSpPr>
        <p:spPr>
          <a:xfrm>
            <a:off x="0" y="5750977"/>
            <a:ext cx="12192000" cy="1177723"/>
          </a:xfrm>
          <a:prstGeom prst="rect">
            <a:avLst/>
          </a:prstGeom>
          <a:solidFill>
            <a:srgbClr val="D0DFE8"/>
          </a:solidFill>
          <a:ln>
            <a:noFill/>
          </a:ln>
        </p:spPr>
        <p:txBody>
          <a:bodyPr wrap="none" lIns="180000" tIns="180000" rIns="180000" bIns="180000" anchor="t" anchorCtr="0">
            <a:noAutofit/>
          </a:bodyPr>
          <a:lstStyle>
            <a:lvl1pPr marL="0" indent="0">
              <a:buNone/>
              <a:defRPr sz="2600" b="1">
                <a:solidFill>
                  <a:schemeClr val="accent1"/>
                </a:solidFill>
              </a:defRPr>
            </a:lvl1pPr>
          </a:lstStyle>
          <a:p>
            <a:pPr lvl="0"/>
            <a:r>
              <a:rPr lang="en-US" dirty="0"/>
              <a:t>Click to enter tag content</a:t>
            </a:r>
          </a:p>
        </p:txBody>
      </p:sp>
    </p:spTree>
    <p:extLst>
      <p:ext uri="{BB962C8B-B14F-4D97-AF65-F5344CB8AC3E}">
        <p14:creationId xmlns:p14="http://schemas.microsoft.com/office/powerpoint/2010/main" val="4227334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FiBL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92810-4AD9-DB4A-A0C1-1FE4B020DEE8}"/>
              </a:ext>
            </a:extLst>
          </p:cNvPr>
          <p:cNvSpPr>
            <a:spLocks noGrp="1"/>
          </p:cNvSpPr>
          <p:nvPr>
            <p:ph type="title"/>
          </p:nvPr>
        </p:nvSpPr>
        <p:spPr/>
        <p:txBody>
          <a:bodyPr>
            <a:normAutofit/>
          </a:bodyPr>
          <a:lstStyle>
            <a:lvl1pPr>
              <a:defRPr sz="2800" b="1"/>
            </a:lvl1pPr>
          </a:lstStyle>
          <a:p>
            <a:r>
              <a:rPr lang="en-US" dirty="0"/>
              <a:t>Click to edit Master title style</a:t>
            </a:r>
          </a:p>
        </p:txBody>
      </p:sp>
      <p:sp>
        <p:nvSpPr>
          <p:cNvPr id="3" name="Content Placeholder 2">
            <a:extLst>
              <a:ext uri="{FF2B5EF4-FFF2-40B4-BE49-F238E27FC236}">
                <a16:creationId xmlns:a16="http://schemas.microsoft.com/office/drawing/2014/main" id="{034EA6A1-549B-2D4C-93C0-0B27DBC9007C}"/>
              </a:ext>
            </a:extLst>
          </p:cNvPr>
          <p:cNvSpPr>
            <a:spLocks noGrp="1"/>
          </p:cNvSpPr>
          <p:nvPr>
            <p:ph idx="1"/>
          </p:nvPr>
        </p:nvSpPr>
        <p:spPr/>
        <p:txBody>
          <a:bodyPr>
            <a:normAutofit/>
          </a:bodyPr>
          <a:lstStyle>
            <a:lvl1pPr>
              <a:defRPr sz="2600"/>
            </a:lvl1pPr>
            <a:lvl2pPr>
              <a:defRPr sz="2600"/>
            </a:lvl2pPr>
            <a:lvl3pPr>
              <a:defRPr sz="2600"/>
            </a:lvl3pPr>
            <a:lvl4pPr>
              <a:defRPr sz="2600"/>
            </a:lvl4pPr>
            <a:lvl5pPr>
              <a:defRPr sz="2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AMI Logo" descr="D:\AMI-Werkstatt\AMI-CorporateDesign\Unbenannt-2.emf"/>
          <p:cNvPicPr>
            <a:picLocks noChangeAspect="1" noChangeArrowheads="1"/>
          </p:cNvPicPr>
          <p:nvPr userDrawn="1"/>
        </p:nvPicPr>
        <p:blipFill>
          <a:blip r:embed="rId2" cstate="print"/>
          <a:srcRect/>
          <a:stretch>
            <a:fillRect/>
          </a:stretch>
        </p:blipFill>
        <p:spPr bwMode="auto">
          <a:xfrm>
            <a:off x="2275452" y="6176963"/>
            <a:ext cx="732443" cy="556254"/>
          </a:xfrm>
          <a:prstGeom prst="rect">
            <a:avLst/>
          </a:prstGeom>
          <a:noFill/>
        </p:spPr>
      </p:pic>
    </p:spTree>
    <p:extLst>
      <p:ext uri="{BB962C8B-B14F-4D97-AF65-F5344CB8AC3E}">
        <p14:creationId xmlns:p14="http://schemas.microsoft.com/office/powerpoint/2010/main" val="320669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FiBL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8F274-1116-1843-9470-F9851C3B30AD}"/>
              </a:ext>
            </a:extLst>
          </p:cNvPr>
          <p:cNvSpPr>
            <a:spLocks noGrp="1"/>
          </p:cNvSpPr>
          <p:nvPr>
            <p:ph type="title"/>
          </p:nvPr>
        </p:nvSpPr>
        <p:spPr>
          <a:xfrm>
            <a:off x="839788" y="365125"/>
            <a:ext cx="10515600" cy="1325563"/>
          </a:xfrm>
        </p:spPr>
        <p:txBody>
          <a:bodyPr>
            <a:normAutofit/>
          </a:bodyPr>
          <a:lstStyle>
            <a:lvl1pPr>
              <a:defRPr sz="2800" b="1"/>
            </a:lvl1pPr>
          </a:lstStyle>
          <a:p>
            <a:r>
              <a:rPr lang="en-US" dirty="0"/>
              <a:t>Click to edit Master title style</a:t>
            </a:r>
          </a:p>
        </p:txBody>
      </p:sp>
      <p:sp>
        <p:nvSpPr>
          <p:cNvPr id="3" name="Text Placeholder 2">
            <a:extLst>
              <a:ext uri="{FF2B5EF4-FFF2-40B4-BE49-F238E27FC236}">
                <a16:creationId xmlns:a16="http://schemas.microsoft.com/office/drawing/2014/main" id="{AA47EC34-15C8-F347-B8F9-75CC7D267909}"/>
              </a:ext>
            </a:extLst>
          </p:cNvPr>
          <p:cNvSpPr>
            <a:spLocks noGrp="1"/>
          </p:cNvSpPr>
          <p:nvPr>
            <p:ph type="body" idx="1"/>
          </p:nvPr>
        </p:nvSpPr>
        <p:spPr>
          <a:xfrm>
            <a:off x="839788" y="1681163"/>
            <a:ext cx="5157787" cy="823912"/>
          </a:xfrm>
        </p:spPr>
        <p:txBody>
          <a:bodyPr anchor="b">
            <a:normAutofit/>
          </a:bodyPr>
          <a:lstStyle>
            <a:lvl1pPr marL="0" indent="0">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95AA75BE-F339-5B46-B568-BB31BC9B7EF5}"/>
              </a:ext>
            </a:extLst>
          </p:cNvPr>
          <p:cNvSpPr>
            <a:spLocks noGrp="1"/>
          </p:cNvSpPr>
          <p:nvPr>
            <p:ph sz="half" idx="2"/>
          </p:nvPr>
        </p:nvSpPr>
        <p:spPr>
          <a:xfrm>
            <a:off x="839788" y="2505075"/>
            <a:ext cx="5157787" cy="3684588"/>
          </a:xfrm>
        </p:spPr>
        <p:txBody>
          <a:bodyPr>
            <a:normAutofit/>
          </a:bodyPr>
          <a:lstStyle>
            <a:lvl1pPr>
              <a:defRPr sz="2600"/>
            </a:lvl1pPr>
            <a:lvl2pPr>
              <a:defRPr sz="2600"/>
            </a:lvl2pPr>
            <a:lvl3pPr>
              <a:defRPr sz="2600"/>
            </a:lvl3pPr>
            <a:lvl4pPr>
              <a:defRPr sz="2600"/>
            </a:lvl4pPr>
            <a:lvl5pPr>
              <a:defRPr sz="2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DB0D1983-5160-894A-A7DC-90E53CED17C5}"/>
              </a:ext>
            </a:extLst>
          </p:cNvPr>
          <p:cNvSpPr>
            <a:spLocks noGrp="1"/>
          </p:cNvSpPr>
          <p:nvPr>
            <p:ph type="body" sz="quarter" idx="3"/>
          </p:nvPr>
        </p:nvSpPr>
        <p:spPr>
          <a:xfrm>
            <a:off x="6172200" y="1681163"/>
            <a:ext cx="5183188" cy="823912"/>
          </a:xfrm>
        </p:spPr>
        <p:txBody>
          <a:bodyPr anchor="b">
            <a:normAutofit/>
          </a:bodyPr>
          <a:lstStyle>
            <a:lvl1pPr marL="0" indent="0">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8216D0B2-5790-8E47-8F8D-58A1593AEEF6}"/>
              </a:ext>
            </a:extLst>
          </p:cNvPr>
          <p:cNvSpPr>
            <a:spLocks noGrp="1"/>
          </p:cNvSpPr>
          <p:nvPr>
            <p:ph sz="quarter" idx="4"/>
          </p:nvPr>
        </p:nvSpPr>
        <p:spPr>
          <a:xfrm>
            <a:off x="6172200" y="2505075"/>
            <a:ext cx="5183188" cy="3684588"/>
          </a:xfrm>
        </p:spPr>
        <p:txBody>
          <a:bodyPr>
            <a:normAutofit/>
          </a:bodyPr>
          <a:lstStyle>
            <a:lvl1pPr>
              <a:defRPr sz="2600"/>
            </a:lvl1pPr>
            <a:lvl2pPr>
              <a:defRPr sz="2600"/>
            </a:lvl2pPr>
            <a:lvl3pPr>
              <a:defRPr sz="2600"/>
            </a:lvl3pPr>
            <a:lvl4pPr>
              <a:defRPr sz="2600"/>
            </a:lvl4pPr>
            <a:lvl5pPr>
              <a:defRPr sz="2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AMI Logo" descr="D:\AMI-Werkstatt\AMI-CorporateDesign\Unbenannt-2.emf"/>
          <p:cNvPicPr>
            <a:picLocks noChangeAspect="1" noChangeArrowheads="1"/>
          </p:cNvPicPr>
          <p:nvPr userDrawn="1"/>
        </p:nvPicPr>
        <p:blipFill>
          <a:blip r:embed="rId2" cstate="print"/>
          <a:srcRect/>
          <a:stretch>
            <a:fillRect/>
          </a:stretch>
        </p:blipFill>
        <p:spPr bwMode="auto">
          <a:xfrm>
            <a:off x="2275452" y="6176963"/>
            <a:ext cx="732443" cy="556254"/>
          </a:xfrm>
          <a:prstGeom prst="rect">
            <a:avLst/>
          </a:prstGeom>
          <a:noFill/>
        </p:spPr>
      </p:pic>
    </p:spTree>
    <p:extLst>
      <p:ext uri="{BB962C8B-B14F-4D97-AF65-F5344CB8AC3E}">
        <p14:creationId xmlns:p14="http://schemas.microsoft.com/office/powerpoint/2010/main" val="3673010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FiBL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F0F81-41B8-794D-AEE5-48EAF7060820}"/>
              </a:ext>
            </a:extLst>
          </p:cNvPr>
          <p:cNvSpPr>
            <a:spLocks noGrp="1"/>
          </p:cNvSpPr>
          <p:nvPr>
            <p:ph type="title"/>
          </p:nvPr>
        </p:nvSpPr>
        <p:spPr/>
        <p:txBody>
          <a:bodyPr>
            <a:normAutofit/>
          </a:bodyPr>
          <a:lstStyle>
            <a:lvl1pPr>
              <a:defRPr sz="2800" b="1"/>
            </a:lvl1pPr>
          </a:lstStyle>
          <a:p>
            <a:r>
              <a:rPr lang="en-US" dirty="0"/>
              <a:t>Click to edit Master title style</a:t>
            </a:r>
          </a:p>
        </p:txBody>
      </p:sp>
      <p:pic>
        <p:nvPicPr>
          <p:cNvPr id="3" name="AMI Logo" descr="D:\AMI-Werkstatt\AMI-CorporateDesign\Unbenannt-2.emf"/>
          <p:cNvPicPr>
            <a:picLocks noChangeAspect="1" noChangeArrowheads="1"/>
          </p:cNvPicPr>
          <p:nvPr userDrawn="1"/>
        </p:nvPicPr>
        <p:blipFill>
          <a:blip r:embed="rId2" cstate="print"/>
          <a:srcRect/>
          <a:stretch>
            <a:fillRect/>
          </a:stretch>
        </p:blipFill>
        <p:spPr bwMode="auto">
          <a:xfrm>
            <a:off x="2275452" y="6176963"/>
            <a:ext cx="732443" cy="556254"/>
          </a:xfrm>
          <a:prstGeom prst="rect">
            <a:avLst/>
          </a:prstGeom>
          <a:noFill/>
        </p:spPr>
      </p:pic>
    </p:spTree>
    <p:extLst>
      <p:ext uri="{BB962C8B-B14F-4D97-AF65-F5344CB8AC3E}">
        <p14:creationId xmlns:p14="http://schemas.microsoft.com/office/powerpoint/2010/main" val="2956789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FiBL Blank">
    <p:spTree>
      <p:nvGrpSpPr>
        <p:cNvPr id="1" name=""/>
        <p:cNvGrpSpPr/>
        <p:nvPr/>
      </p:nvGrpSpPr>
      <p:grpSpPr>
        <a:xfrm>
          <a:off x="0" y="0"/>
          <a:ext cx="0" cy="0"/>
          <a:chOff x="0" y="0"/>
          <a:chExt cx="0" cy="0"/>
        </a:xfrm>
      </p:grpSpPr>
      <p:pic>
        <p:nvPicPr>
          <p:cNvPr id="2" name="AMI Logo" descr="D:\AMI-Werkstatt\AMI-CorporateDesign\Unbenannt-2.emf"/>
          <p:cNvPicPr>
            <a:picLocks noChangeAspect="1" noChangeArrowheads="1"/>
          </p:cNvPicPr>
          <p:nvPr userDrawn="1"/>
        </p:nvPicPr>
        <p:blipFill>
          <a:blip r:embed="rId2" cstate="print"/>
          <a:srcRect/>
          <a:stretch>
            <a:fillRect/>
          </a:stretch>
        </p:blipFill>
        <p:spPr bwMode="auto">
          <a:xfrm>
            <a:off x="2275452" y="6176963"/>
            <a:ext cx="732443" cy="556254"/>
          </a:xfrm>
          <a:prstGeom prst="rect">
            <a:avLst/>
          </a:prstGeom>
          <a:noFill/>
        </p:spPr>
      </p:pic>
    </p:spTree>
    <p:extLst>
      <p:ext uri="{BB962C8B-B14F-4D97-AF65-F5344CB8AC3E}">
        <p14:creationId xmlns:p14="http://schemas.microsoft.com/office/powerpoint/2010/main" val="9829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1C6166-3E98-734B-87E5-01BB2DE3AE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6134C2A-1B9D-D24D-944D-3E121E2318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Graphic 8">
            <a:extLst>
              <a:ext uri="{FF2B5EF4-FFF2-40B4-BE49-F238E27FC236}">
                <a16:creationId xmlns:a16="http://schemas.microsoft.com/office/drawing/2014/main" id="{9D48503F-D017-E844-9556-B8A1AC9A776C}"/>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872924" y="6223021"/>
            <a:ext cx="851704" cy="354877"/>
          </a:xfrm>
          <a:prstGeom prst="rect">
            <a:avLst/>
          </a:prstGeom>
        </p:spPr>
      </p:pic>
      <p:sp>
        <p:nvSpPr>
          <p:cNvPr id="11" name="TextBox 10">
            <a:extLst>
              <a:ext uri="{FF2B5EF4-FFF2-40B4-BE49-F238E27FC236}">
                <a16:creationId xmlns:a16="http://schemas.microsoft.com/office/drawing/2014/main" id="{AE251EE5-A475-234B-AA8A-FC4E32A15543}"/>
              </a:ext>
            </a:extLst>
          </p:cNvPr>
          <p:cNvSpPr txBox="1"/>
          <p:nvPr userDrawn="1"/>
        </p:nvSpPr>
        <p:spPr>
          <a:xfrm>
            <a:off x="11168493" y="6322402"/>
            <a:ext cx="463588" cy="369332"/>
          </a:xfrm>
          <a:prstGeom prst="rect">
            <a:avLst/>
          </a:prstGeom>
          <a:noFill/>
        </p:spPr>
        <p:txBody>
          <a:bodyPr wrap="none" rtlCol="0">
            <a:spAutoFit/>
          </a:bodyPr>
          <a:lstStyle/>
          <a:p>
            <a:fld id="{213BC0C1-3B21-8A41-9948-8480536BE542}" type="slidenum">
              <a:rPr lang="en-US" sz="1800" b="0" smtClean="0"/>
              <a:t>‹#›</a:t>
            </a:fld>
            <a:endParaRPr lang="en-US" sz="1800" b="0" dirty="0"/>
          </a:p>
        </p:txBody>
      </p:sp>
      <p:pic>
        <p:nvPicPr>
          <p:cNvPr id="5" name="Image 4">
            <a:extLst>
              <a:ext uri="{FF2B5EF4-FFF2-40B4-BE49-F238E27FC236}">
                <a16:creationId xmlns:a16="http://schemas.microsoft.com/office/drawing/2014/main" id="{89E49A50-8680-6F70-F9CB-800BE01DAE11}"/>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p:blipFill>
        <p:spPr bwMode="auto">
          <a:xfrm>
            <a:off x="8523829" y="6124518"/>
            <a:ext cx="2037896" cy="720000"/>
          </a:xfrm>
          <a:prstGeom prst="rect">
            <a:avLst/>
          </a:prstGeom>
          <a:noFill/>
          <a:ln w="9525">
            <a:noFill/>
            <a:miter lim="800000"/>
            <a:headEnd/>
            <a:tailEnd/>
          </a:ln>
        </p:spPr>
      </p:pic>
    </p:spTree>
    <p:extLst>
      <p:ext uri="{BB962C8B-B14F-4D97-AF65-F5344CB8AC3E}">
        <p14:creationId xmlns:p14="http://schemas.microsoft.com/office/powerpoint/2010/main" val="2050307136"/>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9" r:id="rId3"/>
    <p:sldLayoutId id="2147483651" r:id="rId4"/>
    <p:sldLayoutId id="2147483657" r:id="rId5"/>
    <p:sldLayoutId id="2147483650" r:id="rId6"/>
    <p:sldLayoutId id="2147483653" r:id="rId7"/>
    <p:sldLayoutId id="2147483654" r:id="rId8"/>
    <p:sldLayoutId id="2147483655" r:id="rId9"/>
    <p:sldLayoutId id="2147483663" r:id="rId10"/>
    <p:sldLayoutId id="2147483666" r:id="rId11"/>
  </p:sldLayoutIdLst>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6.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7.xml"/><Relationship Id="rId4" Type="http://schemas.openxmlformats.org/officeDocument/2006/relationships/chart" Target="../charts/chart11.xml"/></Relationships>
</file>

<file path=ppt/slides/_rels/slide1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chart" Target="../charts/chart15.xml"/></Relationships>
</file>

<file path=ppt/slides/_rels/slide13.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3.xml"/><Relationship Id="rId7" Type="http://schemas.openxmlformats.org/officeDocument/2006/relationships/image" Target="../media/image1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slideLayout" Target="../slideLayouts/slideLayout11.xml"/><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file:///C:\Users\RaphaelFenski\Downloads\Rapport%20S124-VF-18.09.24.pd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hyperlink" Target="file:///C:\Users\RaphaelFenski\Downloads\Rapport%20S124-VF-18.09.24.pdf" TargetMode="Externa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mailto:Diana.Schaack@AMI-informiert.de" TargetMode="External"/><Relationship Id="rId7" Type="http://schemas.openxmlformats.org/officeDocument/2006/relationships/hyperlink" Target="mailto:Raphael.fenski@organicseurope.bio" TargetMode="External"/><Relationship Id="rId2" Type="http://schemas.openxmlformats.org/officeDocument/2006/relationships/hyperlink" Target="mailto:bram.moeskops@fibl.org" TargetMode="External"/><Relationship Id="rId1" Type="http://schemas.openxmlformats.org/officeDocument/2006/relationships/slideLayout" Target="../slideLayouts/slideLayout10.xml"/><Relationship Id="rId6" Type="http://schemas.openxmlformats.org/officeDocument/2006/relationships/hyperlink" Target="https://www.organicseurope.bio/" TargetMode="External"/><Relationship Id="rId5" Type="http://schemas.openxmlformats.org/officeDocument/2006/relationships/hyperlink" Target="mailto:Laura.sauques@organicseurope.bio" TargetMode="External"/><Relationship Id="rId4" Type="http://schemas.openxmlformats.org/officeDocument/2006/relationships/hyperlink" Target="mailto:helga.willer@fibl.or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hyperlink" Target="http://www.twitter.com/FiBLStatistics" TargetMode="Externa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itle 67">
            <a:extLst>
              <a:ext uri="{FF2B5EF4-FFF2-40B4-BE49-F238E27FC236}">
                <a16:creationId xmlns:a16="http://schemas.microsoft.com/office/drawing/2014/main" id="{45EE8A0E-DF48-024B-9A88-F711A0C14828}"/>
              </a:ext>
            </a:extLst>
          </p:cNvPr>
          <p:cNvSpPr>
            <a:spLocks noGrp="1"/>
          </p:cNvSpPr>
          <p:nvPr>
            <p:ph type="ctrTitle"/>
          </p:nvPr>
        </p:nvSpPr>
        <p:spPr>
          <a:xfrm>
            <a:off x="1145259" y="4111173"/>
            <a:ext cx="9522742" cy="383709"/>
          </a:xfrm>
        </p:spPr>
        <p:txBody>
          <a:bodyPr>
            <a:noAutofit/>
          </a:bodyPr>
          <a:lstStyle/>
          <a:p>
            <a:r>
              <a:rPr lang="de-CH" dirty="0"/>
              <a:t>EU Organic Market 2023</a:t>
            </a:r>
            <a:br>
              <a:rPr lang="de-CH" dirty="0"/>
            </a:br>
            <a:br>
              <a:rPr lang="en-GB" dirty="0"/>
            </a:br>
            <a:br>
              <a:rPr lang="en-GB" sz="2800" dirty="0"/>
            </a:br>
            <a:endParaRPr lang="en-GB" sz="2800" dirty="0"/>
          </a:p>
        </p:txBody>
      </p:sp>
      <p:pic>
        <p:nvPicPr>
          <p:cNvPr id="49" name="Grafik 14">
            <a:extLst>
              <a:ext uri="{FF2B5EF4-FFF2-40B4-BE49-F238E27FC236}">
                <a16:creationId xmlns:a16="http://schemas.microsoft.com/office/drawing/2014/main" id="{D2843BBB-02E7-1E48-B2D4-5A25CCF91622}"/>
              </a:ext>
            </a:extLst>
          </p:cNvPr>
          <p:cNvPicPr>
            <a:picLocks noGrp="1" noChangeAspect="1"/>
          </p:cNvPicPr>
          <p:nvPr>
            <p:ph type="pic" sz="quarter" idx="19"/>
          </p:nvPr>
        </p:nvPicPr>
        <p:blipFill rotWithShape="1">
          <a:blip r:embed="rId3" cstate="screen">
            <a:extLst>
              <a:ext uri="{28A0092B-C50C-407E-A947-70E740481C1C}">
                <a14:useLocalDpi xmlns:a14="http://schemas.microsoft.com/office/drawing/2010/main"/>
              </a:ext>
            </a:extLst>
          </a:blip>
          <a:srcRect/>
          <a:stretch/>
        </p:blipFill>
        <p:spPr>
          <a:xfrm>
            <a:off x="-48445" y="1672111"/>
            <a:ext cx="3676214" cy="2195291"/>
          </a:xfrm>
          <a:prstGeom prst="rect">
            <a:avLst/>
          </a:prstGeom>
        </p:spPr>
      </p:pic>
      <p:pic>
        <p:nvPicPr>
          <p:cNvPr id="56" name="Grafik 16">
            <a:extLst>
              <a:ext uri="{FF2B5EF4-FFF2-40B4-BE49-F238E27FC236}">
                <a16:creationId xmlns:a16="http://schemas.microsoft.com/office/drawing/2014/main" id="{08599FA9-2452-484B-B0FA-40683C67FC22}"/>
              </a:ext>
            </a:extLst>
          </p:cNvPr>
          <p:cNvPicPr>
            <a:picLocks noGrp="1" noChangeAspect="1"/>
          </p:cNvPicPr>
          <p:nvPr>
            <p:ph type="pic" sz="quarter" idx="22"/>
          </p:nvPr>
        </p:nvPicPr>
        <p:blipFill rotWithShape="1">
          <a:blip r:embed="rId4" cstate="screen">
            <a:extLst>
              <a:ext uri="{28A0092B-C50C-407E-A947-70E740481C1C}">
                <a14:useLocalDpi xmlns:a14="http://schemas.microsoft.com/office/drawing/2010/main"/>
              </a:ext>
            </a:extLst>
          </a:blip>
          <a:srcRect/>
          <a:stretch/>
        </p:blipFill>
        <p:spPr>
          <a:xfrm>
            <a:off x="3641979" y="1672111"/>
            <a:ext cx="2488558" cy="2195291"/>
          </a:xfrm>
          <a:prstGeom prst="rect">
            <a:avLst/>
          </a:prstGeom>
        </p:spPr>
      </p:pic>
      <p:pic>
        <p:nvPicPr>
          <p:cNvPr id="60" name="Picture Placeholder 59">
            <a:extLst>
              <a:ext uri="{FF2B5EF4-FFF2-40B4-BE49-F238E27FC236}">
                <a16:creationId xmlns:a16="http://schemas.microsoft.com/office/drawing/2014/main" id="{6B236FDC-C19C-3341-A104-A37DA4597C30}"/>
              </a:ext>
            </a:extLst>
          </p:cNvPr>
          <p:cNvPicPr>
            <a:picLocks noGrp="1" noChangeAspect="1"/>
          </p:cNvPicPr>
          <p:nvPr>
            <p:ph type="pic" sz="quarter" idx="23"/>
          </p:nvPr>
        </p:nvPicPr>
        <p:blipFill rotWithShape="1">
          <a:blip r:embed="rId5" cstate="screen">
            <a:extLst>
              <a:ext uri="{28A0092B-C50C-407E-A947-70E740481C1C}">
                <a14:useLocalDpi xmlns:a14="http://schemas.microsoft.com/office/drawing/2010/main"/>
              </a:ext>
            </a:extLst>
          </a:blip>
          <a:srcRect/>
          <a:stretch/>
        </p:blipFill>
        <p:spPr>
          <a:xfrm>
            <a:off x="6130537" y="1672111"/>
            <a:ext cx="3619769" cy="2195291"/>
          </a:xfrm>
        </p:spPr>
      </p:pic>
      <p:pic>
        <p:nvPicPr>
          <p:cNvPr id="58" name="Grafik 15">
            <a:extLst>
              <a:ext uri="{FF2B5EF4-FFF2-40B4-BE49-F238E27FC236}">
                <a16:creationId xmlns:a16="http://schemas.microsoft.com/office/drawing/2014/main" id="{0DF6BE28-D9BF-0444-9713-F7AC3EE48CF1}"/>
              </a:ext>
            </a:extLst>
          </p:cNvPr>
          <p:cNvPicPr>
            <a:picLocks noGrp="1" noChangeAspect="1"/>
          </p:cNvPicPr>
          <p:nvPr>
            <p:ph type="pic" sz="quarter" idx="24"/>
          </p:nvPr>
        </p:nvPicPr>
        <p:blipFill rotWithShape="1">
          <a:blip r:embed="rId6" cstate="screen">
            <a:extLst>
              <a:ext uri="{28A0092B-C50C-407E-A947-70E740481C1C}">
                <a14:useLocalDpi xmlns:a14="http://schemas.microsoft.com/office/drawing/2010/main"/>
              </a:ext>
            </a:extLst>
          </a:blip>
          <a:srcRect/>
          <a:stretch/>
        </p:blipFill>
        <p:spPr>
          <a:prstGeom prst="rect">
            <a:avLst/>
          </a:prstGeom>
        </p:spPr>
      </p:pic>
      <p:sp>
        <p:nvSpPr>
          <p:cNvPr id="2" name="Textplatzhalter 1"/>
          <p:cNvSpPr>
            <a:spLocks noGrp="1"/>
          </p:cNvSpPr>
          <p:nvPr>
            <p:ph type="body" sz="quarter" idx="18"/>
          </p:nvPr>
        </p:nvSpPr>
        <p:spPr>
          <a:xfrm>
            <a:off x="1415782" y="6338446"/>
            <a:ext cx="9429509" cy="210567"/>
          </a:xfrm>
        </p:spPr>
        <p:txBody>
          <a:bodyPr>
            <a:normAutofit fontScale="25000" lnSpcReduction="20000"/>
          </a:bodyPr>
          <a:lstStyle/>
          <a:p>
            <a:endParaRPr lang="de-CH" sz="8800" dirty="0"/>
          </a:p>
          <a:p>
            <a:endParaRPr lang="de-CH" sz="8800" dirty="0"/>
          </a:p>
          <a:p>
            <a:endParaRPr lang="de-CH" sz="8800" dirty="0"/>
          </a:p>
          <a:p>
            <a:endParaRPr lang="de-CH" sz="8800" dirty="0"/>
          </a:p>
          <a:p>
            <a:endParaRPr lang="de-CH" sz="8800" dirty="0"/>
          </a:p>
          <a:p>
            <a:endParaRPr lang="de-CH" sz="8800" dirty="0"/>
          </a:p>
          <a:p>
            <a:endParaRPr lang="de-CH" sz="8800" dirty="0"/>
          </a:p>
          <a:p>
            <a:r>
              <a:rPr lang="de-CH" sz="8800" dirty="0" err="1"/>
              <a:t>Civil</a:t>
            </a:r>
            <a:r>
              <a:rPr lang="de-CH" sz="8800" dirty="0"/>
              <a:t> </a:t>
            </a:r>
            <a:r>
              <a:rPr lang="de-CH" sz="8800" dirty="0" err="1"/>
              <a:t>Dialogue</a:t>
            </a:r>
            <a:r>
              <a:rPr lang="de-CH" sz="8800" dirty="0"/>
              <a:t> Group Organic Agriculture,  </a:t>
            </a:r>
            <a:r>
              <a:rPr lang="de-CH" sz="8800" dirty="0" err="1"/>
              <a:t>October</a:t>
            </a:r>
            <a:r>
              <a:rPr lang="de-CH" sz="8800" dirty="0"/>
              <a:t> 18, 2024</a:t>
            </a:r>
          </a:p>
          <a:p>
            <a:endParaRPr lang="de-CH" dirty="0"/>
          </a:p>
        </p:txBody>
      </p:sp>
      <p:pic>
        <p:nvPicPr>
          <p:cNvPr id="9" name="AMI Logo" descr="D:\AMI-Werkstatt\AMI-CorporateDesign\Unbenannt-2.emf"/>
          <p:cNvPicPr>
            <a:picLocks noChangeAspect="1" noChangeArrowheads="1"/>
          </p:cNvPicPr>
          <p:nvPr/>
        </p:nvPicPr>
        <p:blipFill>
          <a:blip r:embed="rId7" cstate="print"/>
          <a:srcRect/>
          <a:stretch>
            <a:fillRect/>
          </a:stretch>
        </p:blipFill>
        <p:spPr bwMode="auto">
          <a:xfrm>
            <a:off x="10668000" y="308987"/>
            <a:ext cx="1188186" cy="902368"/>
          </a:xfrm>
          <a:prstGeom prst="rect">
            <a:avLst/>
          </a:prstGeom>
          <a:noFill/>
        </p:spPr>
      </p:pic>
    </p:spTree>
    <p:extLst>
      <p:ext uri="{BB962C8B-B14F-4D97-AF65-F5344CB8AC3E}">
        <p14:creationId xmlns:p14="http://schemas.microsoft.com/office/powerpoint/2010/main" val="3299681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6FF605E-2144-4BD0-9462-6307FEF204D2}"/>
              </a:ext>
            </a:extLst>
          </p:cNvPr>
          <p:cNvSpPr>
            <a:spLocks noGrp="1"/>
          </p:cNvSpPr>
          <p:nvPr>
            <p:ph type="title"/>
          </p:nvPr>
        </p:nvSpPr>
        <p:spPr/>
        <p:txBody>
          <a:bodyPr/>
          <a:lstStyle/>
          <a:p>
            <a:r>
              <a:rPr lang="de-CH" dirty="0"/>
              <a:t>EU organic retail sales 2023+2024 (1st half): Growth </a:t>
            </a:r>
            <a:r>
              <a:rPr lang="de-CH" dirty="0" err="1"/>
              <a:t>rates</a:t>
            </a:r>
            <a:r>
              <a:rPr lang="de-CH" dirty="0"/>
              <a:t>; 2024: </a:t>
            </a:r>
            <a:r>
              <a:rPr lang="de-CH" dirty="0" err="1"/>
              <a:t>very</a:t>
            </a:r>
            <a:r>
              <a:rPr lang="de-CH" dirty="0"/>
              <a:t> </a:t>
            </a:r>
            <a:r>
              <a:rPr lang="de-CH" dirty="0" err="1"/>
              <a:t>inconsistent</a:t>
            </a:r>
            <a:r>
              <a:rPr lang="de-CH" dirty="0"/>
              <a:t> </a:t>
            </a:r>
            <a:r>
              <a:rPr lang="de-CH" dirty="0" err="1"/>
              <a:t>picture</a:t>
            </a:r>
            <a:endParaRPr lang="de-CH" dirty="0"/>
          </a:p>
        </p:txBody>
      </p:sp>
      <p:graphicFrame>
        <p:nvGraphicFramePr>
          <p:cNvPr id="12" name="Inhaltsplatzhalter 11">
            <a:extLst>
              <a:ext uri="{FF2B5EF4-FFF2-40B4-BE49-F238E27FC236}">
                <a16:creationId xmlns:a16="http://schemas.microsoft.com/office/drawing/2014/main" id="{F69D9C76-C412-4B1D-B08A-C58D1750E121}"/>
              </a:ext>
            </a:extLst>
          </p:cNvPr>
          <p:cNvGraphicFramePr>
            <a:graphicFrameLocks noGrp="1"/>
          </p:cNvGraphicFramePr>
          <p:nvPr>
            <p:ph sz="half" idx="2"/>
            <p:extLst>
              <p:ext uri="{D42A27DB-BD31-4B8C-83A1-F6EECF244321}">
                <p14:modId xmlns:p14="http://schemas.microsoft.com/office/powerpoint/2010/main" val="1499021861"/>
              </p:ext>
            </p:extLst>
          </p:nvPr>
        </p:nvGraphicFramePr>
        <p:xfrm>
          <a:off x="927100" y="1545336"/>
          <a:ext cx="2915227" cy="46443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Inhaltsplatzhalter 11">
            <a:extLst>
              <a:ext uri="{FF2B5EF4-FFF2-40B4-BE49-F238E27FC236}">
                <a16:creationId xmlns:a16="http://schemas.microsoft.com/office/drawing/2014/main" id="{70E37AC8-39C0-43C1-8914-CF07B8565E04}"/>
              </a:ext>
            </a:extLst>
          </p:cNvPr>
          <p:cNvGraphicFramePr>
            <a:graphicFrameLocks noGrp="1"/>
          </p:cNvGraphicFramePr>
          <p:nvPr>
            <p:ph sz="quarter" idx="4"/>
            <p:extLst>
              <p:ext uri="{D42A27DB-BD31-4B8C-83A1-F6EECF244321}">
                <p14:modId xmlns:p14="http://schemas.microsoft.com/office/powerpoint/2010/main" val="2593130055"/>
              </p:ext>
            </p:extLst>
          </p:nvPr>
        </p:nvGraphicFramePr>
        <p:xfrm>
          <a:off x="4304145" y="1545336"/>
          <a:ext cx="3426691" cy="46450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Inhaltsplatzhalter 11">
            <a:extLst>
              <a:ext uri="{FF2B5EF4-FFF2-40B4-BE49-F238E27FC236}">
                <a16:creationId xmlns:a16="http://schemas.microsoft.com/office/drawing/2014/main" id="{70E37AC8-39C0-43C1-8914-CF07B8565E04}"/>
              </a:ext>
            </a:extLst>
          </p:cNvPr>
          <p:cNvGraphicFramePr>
            <a:graphicFrameLocks/>
          </p:cNvGraphicFramePr>
          <p:nvPr>
            <p:extLst>
              <p:ext uri="{D42A27DB-BD31-4B8C-83A1-F6EECF244321}">
                <p14:modId xmlns:p14="http://schemas.microsoft.com/office/powerpoint/2010/main" val="902147539"/>
              </p:ext>
            </p:extLst>
          </p:nvPr>
        </p:nvGraphicFramePr>
        <p:xfrm>
          <a:off x="7883235" y="1617663"/>
          <a:ext cx="3426691" cy="4645025"/>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feld 2"/>
          <p:cNvSpPr txBox="1"/>
          <p:nvPr/>
        </p:nvSpPr>
        <p:spPr>
          <a:xfrm>
            <a:off x="6232358" y="4815425"/>
            <a:ext cx="914400" cy="246221"/>
          </a:xfrm>
          <a:prstGeom prst="rect">
            <a:avLst/>
          </a:prstGeom>
          <a:noFill/>
        </p:spPr>
        <p:txBody>
          <a:bodyPr wrap="square" rtlCol="0">
            <a:spAutoFit/>
          </a:bodyPr>
          <a:lstStyle/>
          <a:p>
            <a:r>
              <a:rPr lang="de-CH" sz="1000" dirty="0"/>
              <a:t>Denmark</a:t>
            </a:r>
          </a:p>
        </p:txBody>
      </p:sp>
    </p:spTree>
    <p:extLst>
      <p:ext uri="{BB962C8B-B14F-4D97-AF65-F5344CB8AC3E}">
        <p14:creationId xmlns:p14="http://schemas.microsoft.com/office/powerpoint/2010/main" val="3532526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6FF605E-2144-4BD0-9462-6307FEF204D2}"/>
              </a:ext>
            </a:extLst>
          </p:cNvPr>
          <p:cNvSpPr>
            <a:spLocks noGrp="1"/>
          </p:cNvSpPr>
          <p:nvPr>
            <p:ph type="title"/>
          </p:nvPr>
        </p:nvSpPr>
        <p:spPr/>
        <p:txBody>
          <a:bodyPr/>
          <a:lstStyle/>
          <a:p>
            <a:r>
              <a:rPr lang="de-CH" dirty="0"/>
              <a:t>EU organic retail sales 2023: Per </a:t>
            </a:r>
            <a:r>
              <a:rPr lang="de-CH" dirty="0" err="1"/>
              <a:t>capita</a:t>
            </a:r>
            <a:r>
              <a:rPr lang="de-CH" dirty="0"/>
              <a:t> </a:t>
            </a:r>
            <a:r>
              <a:rPr lang="de-CH" dirty="0" err="1"/>
              <a:t>consumption</a:t>
            </a:r>
            <a:r>
              <a:rPr lang="de-CH" dirty="0"/>
              <a:t> by </a:t>
            </a:r>
            <a:r>
              <a:rPr lang="de-CH" dirty="0" err="1"/>
              <a:t>largest</a:t>
            </a:r>
            <a:r>
              <a:rPr lang="de-CH" dirty="0"/>
              <a:t> </a:t>
            </a:r>
            <a:r>
              <a:rPr lang="de-CH" dirty="0" err="1"/>
              <a:t>markets</a:t>
            </a:r>
            <a:r>
              <a:rPr lang="de-CH" dirty="0"/>
              <a:t> (EU: 104 </a:t>
            </a:r>
            <a:r>
              <a:rPr lang="de-CH" dirty="0" err="1"/>
              <a:t>euros</a:t>
            </a:r>
            <a:r>
              <a:rPr lang="de-CH" dirty="0"/>
              <a:t>; +2.5%)</a:t>
            </a:r>
          </a:p>
        </p:txBody>
      </p:sp>
      <p:graphicFrame>
        <p:nvGraphicFramePr>
          <p:cNvPr id="12" name="Inhaltsplatzhalter 11">
            <a:extLst>
              <a:ext uri="{FF2B5EF4-FFF2-40B4-BE49-F238E27FC236}">
                <a16:creationId xmlns:a16="http://schemas.microsoft.com/office/drawing/2014/main" id="{F69D9C76-C412-4B1D-B08A-C58D1750E121}"/>
              </a:ext>
            </a:extLst>
          </p:cNvPr>
          <p:cNvGraphicFramePr>
            <a:graphicFrameLocks noGrp="1"/>
          </p:cNvGraphicFramePr>
          <p:nvPr>
            <p:ph sz="half" idx="2"/>
          </p:nvPr>
        </p:nvGraphicFramePr>
        <p:xfrm>
          <a:off x="927100" y="1545336"/>
          <a:ext cx="5157787" cy="46443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Inhaltsplatzhalter 11">
            <a:extLst>
              <a:ext uri="{FF2B5EF4-FFF2-40B4-BE49-F238E27FC236}">
                <a16:creationId xmlns:a16="http://schemas.microsoft.com/office/drawing/2014/main" id="{70E37AC8-39C0-43C1-8914-CF07B8565E04}"/>
              </a:ext>
            </a:extLst>
          </p:cNvPr>
          <p:cNvGraphicFramePr>
            <a:graphicFrameLocks noGrp="1"/>
          </p:cNvGraphicFramePr>
          <p:nvPr>
            <p:ph sz="quarter" idx="4"/>
            <p:extLst>
              <p:ext uri="{D42A27DB-BD31-4B8C-83A1-F6EECF244321}">
                <p14:modId xmlns:p14="http://schemas.microsoft.com/office/powerpoint/2010/main" val="520219984"/>
              </p:ext>
            </p:extLst>
          </p:nvPr>
        </p:nvGraphicFramePr>
        <p:xfrm>
          <a:off x="6172200" y="1544638"/>
          <a:ext cx="5183188" cy="4645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5623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6FF605E-2144-4BD0-9462-6307FEF204D2}"/>
              </a:ext>
            </a:extLst>
          </p:cNvPr>
          <p:cNvSpPr>
            <a:spLocks noGrp="1"/>
          </p:cNvSpPr>
          <p:nvPr>
            <p:ph type="title"/>
          </p:nvPr>
        </p:nvSpPr>
        <p:spPr/>
        <p:txBody>
          <a:bodyPr/>
          <a:lstStyle/>
          <a:p>
            <a:r>
              <a:rPr lang="de-CH" dirty="0"/>
              <a:t>EU organic retail sales 2023: Organic </a:t>
            </a:r>
            <a:r>
              <a:rPr lang="de-CH" dirty="0" err="1"/>
              <a:t>market</a:t>
            </a:r>
            <a:r>
              <a:rPr lang="de-CH" dirty="0"/>
              <a:t> </a:t>
            </a:r>
            <a:r>
              <a:rPr lang="de-CH" dirty="0" err="1"/>
              <a:t>share</a:t>
            </a:r>
            <a:endParaRPr lang="de-CH" dirty="0"/>
          </a:p>
        </p:txBody>
      </p:sp>
      <p:graphicFrame>
        <p:nvGraphicFramePr>
          <p:cNvPr id="12" name="Inhaltsplatzhalter 11">
            <a:extLst>
              <a:ext uri="{FF2B5EF4-FFF2-40B4-BE49-F238E27FC236}">
                <a16:creationId xmlns:a16="http://schemas.microsoft.com/office/drawing/2014/main" id="{F69D9C76-C412-4B1D-B08A-C58D1750E121}"/>
              </a:ext>
            </a:extLst>
          </p:cNvPr>
          <p:cNvGraphicFramePr>
            <a:graphicFrameLocks noGrp="1"/>
          </p:cNvGraphicFramePr>
          <p:nvPr>
            <p:ph sz="half" idx="2"/>
            <p:extLst>
              <p:ext uri="{D42A27DB-BD31-4B8C-83A1-F6EECF244321}">
                <p14:modId xmlns:p14="http://schemas.microsoft.com/office/powerpoint/2010/main" val="2467042673"/>
              </p:ext>
            </p:extLst>
          </p:nvPr>
        </p:nvGraphicFramePr>
        <p:xfrm>
          <a:off x="927100" y="1545336"/>
          <a:ext cx="5157787" cy="46443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Inhaltsplatzhalter 11">
            <a:extLst>
              <a:ext uri="{FF2B5EF4-FFF2-40B4-BE49-F238E27FC236}">
                <a16:creationId xmlns:a16="http://schemas.microsoft.com/office/drawing/2014/main" id="{70E37AC8-39C0-43C1-8914-CF07B8565E04}"/>
              </a:ext>
            </a:extLst>
          </p:cNvPr>
          <p:cNvGraphicFramePr>
            <a:graphicFrameLocks noGrp="1"/>
          </p:cNvGraphicFramePr>
          <p:nvPr>
            <p:ph sz="quarter" idx="4"/>
            <p:extLst>
              <p:ext uri="{D42A27DB-BD31-4B8C-83A1-F6EECF244321}">
                <p14:modId xmlns:p14="http://schemas.microsoft.com/office/powerpoint/2010/main" val="2825674374"/>
              </p:ext>
            </p:extLst>
          </p:nvPr>
        </p:nvGraphicFramePr>
        <p:xfrm>
          <a:off x="6172200" y="1544638"/>
          <a:ext cx="5183188" cy="46450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80674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nvGraphicFramePr>
        <p:xfrm>
          <a:off x="335938" y="328655"/>
          <a:ext cx="11856063" cy="59493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11773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p:txBody>
          <a:bodyPr/>
          <a:lstStyle/>
          <a:p>
            <a:endParaRPr lang="en-GB"/>
          </a:p>
        </p:txBody>
      </p:sp>
      <p:sp>
        <p:nvSpPr>
          <p:cNvPr id="7" name="Textplatzhalter 6"/>
          <p:cNvSpPr>
            <a:spLocks noGrp="1"/>
          </p:cNvSpPr>
          <p:nvPr>
            <p:ph type="body" sz="quarter" idx="10"/>
          </p:nvPr>
        </p:nvSpPr>
        <p:spPr/>
        <p:txBody>
          <a:bodyPr/>
          <a:lstStyle/>
          <a:p>
            <a:r>
              <a:rPr lang="de-CH" dirty="0"/>
              <a:t>Catering  </a:t>
            </a:r>
          </a:p>
        </p:txBody>
      </p:sp>
    </p:spTree>
    <p:extLst>
      <p:ext uri="{BB962C8B-B14F-4D97-AF65-F5344CB8AC3E}">
        <p14:creationId xmlns:p14="http://schemas.microsoft.com/office/powerpoint/2010/main" val="3653504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71EA34-D0ED-EA20-A561-D7889F280234}"/>
              </a:ext>
            </a:extLst>
          </p:cNvPr>
          <p:cNvSpPr>
            <a:spLocks noGrp="1"/>
          </p:cNvSpPr>
          <p:nvPr>
            <p:ph type="title"/>
          </p:nvPr>
        </p:nvSpPr>
        <p:spPr>
          <a:xfrm>
            <a:off x="288000" y="287246"/>
            <a:ext cx="10080000" cy="502575"/>
          </a:xfrm>
        </p:spPr>
        <p:txBody>
          <a:bodyPr>
            <a:normAutofit fontScale="90000"/>
          </a:bodyPr>
          <a:lstStyle/>
          <a:p>
            <a:r>
              <a:rPr lang="de-DE" dirty="0"/>
              <a:t>After the Corona </a:t>
            </a:r>
            <a:r>
              <a:rPr lang="de-DE" dirty="0" err="1"/>
              <a:t>drop</a:t>
            </a:r>
            <a:r>
              <a:rPr lang="de-DE" dirty="0"/>
              <a:t>, </a:t>
            </a:r>
            <a:r>
              <a:rPr lang="de-DE" dirty="0" err="1"/>
              <a:t>catering</a:t>
            </a:r>
            <a:r>
              <a:rPr lang="de-DE" dirty="0"/>
              <a:t> sales </a:t>
            </a:r>
            <a:r>
              <a:rPr lang="de-DE" dirty="0" err="1"/>
              <a:t>are</a:t>
            </a:r>
            <a:r>
              <a:rPr lang="de-DE" dirty="0"/>
              <a:t> </a:t>
            </a:r>
            <a:r>
              <a:rPr lang="de-DE" dirty="0" err="1"/>
              <a:t>growing</a:t>
            </a:r>
            <a:r>
              <a:rPr lang="de-DE" dirty="0"/>
              <a:t> </a:t>
            </a:r>
            <a:r>
              <a:rPr lang="de-DE" dirty="0" err="1"/>
              <a:t>faster</a:t>
            </a:r>
            <a:r>
              <a:rPr lang="de-DE" dirty="0"/>
              <a:t> </a:t>
            </a:r>
            <a:r>
              <a:rPr lang="de-DE" dirty="0" err="1"/>
              <a:t>than</a:t>
            </a:r>
            <a:r>
              <a:rPr lang="de-DE" dirty="0"/>
              <a:t> retail sales</a:t>
            </a:r>
          </a:p>
        </p:txBody>
      </p:sp>
      <p:sp>
        <p:nvSpPr>
          <p:cNvPr id="3" name="Datumsplatzhalter 2">
            <a:extLst>
              <a:ext uri="{FF2B5EF4-FFF2-40B4-BE49-F238E27FC236}">
                <a16:creationId xmlns:a16="http://schemas.microsoft.com/office/drawing/2014/main" id="{86C3C5B8-4439-1119-88B1-3F36F8CE2B10}"/>
              </a:ext>
            </a:extLst>
          </p:cNvPr>
          <p:cNvSpPr>
            <a:spLocks noGrp="1"/>
          </p:cNvSpPr>
          <p:nvPr>
            <p:ph type="dt" sz="half" idx="14"/>
          </p:nvPr>
        </p:nvSpPr>
        <p:spPr/>
        <p:txBody>
          <a:bodyPr/>
          <a:lstStyle/>
          <a:p>
            <a:endParaRPr lang="de-DE" dirty="0"/>
          </a:p>
        </p:txBody>
      </p:sp>
      <p:sp>
        <p:nvSpPr>
          <p:cNvPr id="4" name="Fußzeilenplatzhalter 3">
            <a:extLst>
              <a:ext uri="{FF2B5EF4-FFF2-40B4-BE49-F238E27FC236}">
                <a16:creationId xmlns:a16="http://schemas.microsoft.com/office/drawing/2014/main" id="{EA725F77-578D-9A95-4003-F226E4B6AD19}"/>
              </a:ext>
            </a:extLst>
          </p:cNvPr>
          <p:cNvSpPr>
            <a:spLocks noGrp="1"/>
          </p:cNvSpPr>
          <p:nvPr>
            <p:ph type="ftr" sz="quarter" idx="15"/>
          </p:nvPr>
        </p:nvSpPr>
        <p:spPr>
          <a:xfrm>
            <a:off x="5328000" y="6457016"/>
            <a:ext cx="6480000" cy="288000"/>
          </a:xfrm>
        </p:spPr>
        <p:txBody>
          <a:bodyPr/>
          <a:lstStyle/>
          <a:p>
            <a:r>
              <a:rPr lang="en-US"/>
              <a:t>Agri Food Chain Observatory | © AMI GmbH</a:t>
            </a:r>
            <a:endParaRPr lang="de-DE" dirty="0"/>
          </a:p>
        </p:txBody>
      </p:sp>
      <p:sp>
        <p:nvSpPr>
          <p:cNvPr id="5" name="Foliennummernplatzhalter 4">
            <a:extLst>
              <a:ext uri="{FF2B5EF4-FFF2-40B4-BE49-F238E27FC236}">
                <a16:creationId xmlns:a16="http://schemas.microsoft.com/office/drawing/2014/main" id="{C7A7FF4F-3C52-CDC0-37F8-4830E9375694}"/>
              </a:ext>
            </a:extLst>
          </p:cNvPr>
          <p:cNvSpPr>
            <a:spLocks noGrp="1"/>
          </p:cNvSpPr>
          <p:nvPr>
            <p:ph type="sldNum" sz="quarter" idx="16"/>
          </p:nvPr>
        </p:nvSpPr>
        <p:spPr/>
        <p:txBody>
          <a:bodyPr/>
          <a:lstStyle/>
          <a:p>
            <a:endParaRPr lang="de-DE" dirty="0"/>
          </a:p>
        </p:txBody>
      </p:sp>
      <p:pic>
        <p:nvPicPr>
          <p:cNvPr id="15" name="Inhaltsplatzhalter 14">
            <a:extLst>
              <a:ext uri="{FF2B5EF4-FFF2-40B4-BE49-F238E27FC236}">
                <a16:creationId xmlns:a16="http://schemas.microsoft.com/office/drawing/2014/main" id="{E8C81843-CEAF-9B09-A693-DFB13B0F4645}"/>
              </a:ext>
            </a:extLst>
          </p:cNvPr>
          <p:cNvPicPr>
            <a:picLocks noGrp="1" noChangeAspect="1"/>
          </p:cNvPicPr>
          <p:nvPr>
            <p:ph sz="quarter" idx="17"/>
          </p:nvPr>
        </p:nvPicPr>
        <p:blipFill>
          <a:blip r:embed="rId5"/>
          <a:stretch>
            <a:fillRect/>
          </a:stretch>
        </p:blipFill>
        <p:spPr>
          <a:xfrm>
            <a:off x="0" y="1282615"/>
            <a:ext cx="5063717" cy="3106535"/>
          </a:xfrm>
        </p:spPr>
      </p:pic>
      <p:sp>
        <p:nvSpPr>
          <p:cNvPr id="7" name="Textplatzhalter 6">
            <a:extLst>
              <a:ext uri="{FF2B5EF4-FFF2-40B4-BE49-F238E27FC236}">
                <a16:creationId xmlns:a16="http://schemas.microsoft.com/office/drawing/2014/main" id="{F6A5A22C-66EE-9D88-4817-8250E32AC656}"/>
              </a:ext>
            </a:extLst>
          </p:cNvPr>
          <p:cNvSpPr>
            <a:spLocks noGrp="1"/>
          </p:cNvSpPr>
          <p:nvPr>
            <p:ph type="body" sz="quarter" idx="12"/>
          </p:nvPr>
        </p:nvSpPr>
        <p:spPr/>
        <p:txBody>
          <a:bodyPr/>
          <a:lstStyle/>
          <a:p>
            <a:r>
              <a:rPr lang="de-DE" dirty="0"/>
              <a:t>Organic </a:t>
            </a:r>
            <a:r>
              <a:rPr lang="de-DE" dirty="0" err="1"/>
              <a:t>catering</a:t>
            </a:r>
            <a:r>
              <a:rPr lang="de-DE" dirty="0"/>
              <a:t> sales in France, Austria and Denmark, in </a:t>
            </a:r>
            <a:r>
              <a:rPr lang="de-DE" dirty="0" err="1"/>
              <a:t>million</a:t>
            </a:r>
            <a:r>
              <a:rPr lang="de-DE" dirty="0"/>
              <a:t> EUR</a:t>
            </a:r>
          </a:p>
        </p:txBody>
      </p:sp>
      <p:pic>
        <p:nvPicPr>
          <p:cNvPr id="13" name="Grafik 12">
            <a:extLst>
              <a:ext uri="{FF2B5EF4-FFF2-40B4-BE49-F238E27FC236}">
                <a16:creationId xmlns:a16="http://schemas.microsoft.com/office/drawing/2014/main" id="{27BB6DD6-79C9-D7A1-79BE-DCA604499090}"/>
              </a:ext>
            </a:extLst>
          </p:cNvPr>
          <p:cNvPicPr>
            <a:picLocks noChangeAspect="1"/>
          </p:cNvPicPr>
          <p:nvPr/>
        </p:nvPicPr>
        <p:blipFill>
          <a:blip r:embed="rId6"/>
          <a:stretch>
            <a:fillRect/>
          </a:stretch>
        </p:blipFill>
        <p:spPr>
          <a:xfrm>
            <a:off x="5628480" y="1381126"/>
            <a:ext cx="6563521" cy="4188396"/>
          </a:xfrm>
          <a:prstGeom prst="rect">
            <a:avLst/>
          </a:prstGeom>
        </p:spPr>
      </p:pic>
      <p:pic>
        <p:nvPicPr>
          <p:cNvPr id="17" name="Grafik 16">
            <a:extLst>
              <a:ext uri="{FF2B5EF4-FFF2-40B4-BE49-F238E27FC236}">
                <a16:creationId xmlns:a16="http://schemas.microsoft.com/office/drawing/2014/main" id="{6A32C2DB-25A4-E922-C16A-6C87E24063C7}"/>
              </a:ext>
            </a:extLst>
          </p:cNvPr>
          <p:cNvPicPr>
            <a:picLocks noChangeAspect="1"/>
          </p:cNvPicPr>
          <p:nvPr/>
        </p:nvPicPr>
        <p:blipFill>
          <a:blip r:embed="rId7"/>
          <a:srcRect t="17128"/>
          <a:stretch/>
        </p:blipFill>
        <p:spPr>
          <a:xfrm>
            <a:off x="0" y="4290639"/>
            <a:ext cx="4959491" cy="2582063"/>
          </a:xfrm>
          <a:prstGeom prst="rect">
            <a:avLst/>
          </a:prstGeom>
        </p:spPr>
      </p:pic>
      <p:pic>
        <p:nvPicPr>
          <p:cNvPr id="19" name="Österreich" descr="© INSCALE GmbH, 25.06.2010">
            <a:extLst>
              <a:ext uri="{FF2B5EF4-FFF2-40B4-BE49-F238E27FC236}">
                <a16:creationId xmlns:a16="http://schemas.microsoft.com/office/drawing/2014/main" id="{660591FC-0B4B-B39F-F981-00FC2DC9F6E4}"/>
              </a:ext>
            </a:extLst>
          </p:cNvPr>
          <p:cNvPicPr preferRelativeResize="0">
            <a:picLocks noGrp="1" noChangeArrowheads="1"/>
          </p:cNvPicPr>
          <p:nvPr>
            <p:ph sz="quarter" idx="18"/>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510117" y="4572000"/>
            <a:ext cx="622392" cy="505261"/>
          </a:xfrm>
          <a:prstGeom prst="rect">
            <a:avLst/>
          </a:prstGeom>
          <a:noFill/>
          <a:ln w="6350" algn="ctr">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Dänemark" descr="© INSCALE GmbH, 25.06.2010">
            <a:extLst>
              <a:ext uri="{FF2B5EF4-FFF2-40B4-BE49-F238E27FC236}">
                <a16:creationId xmlns:a16="http://schemas.microsoft.com/office/drawing/2014/main" id="{9B0F30C5-33CA-68A0-772E-63F2791475F1}"/>
              </a:ext>
            </a:extLst>
          </p:cNvPr>
          <p:cNvPicPr preferRelativeResize="0">
            <a:picLocks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510117" y="1405564"/>
            <a:ext cx="622392" cy="451185"/>
          </a:xfrm>
          <a:prstGeom prst="rect">
            <a:avLst/>
          </a:prstGeom>
          <a:noFill/>
          <a:ln w="6350" algn="ctr">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Frankreich" descr="© INSCALE GmbH, 25.06.2010">
            <a:extLst>
              <a:ext uri="{FF2B5EF4-FFF2-40B4-BE49-F238E27FC236}">
                <a16:creationId xmlns:a16="http://schemas.microsoft.com/office/drawing/2014/main" id="{9320B635-5FEF-DF42-5A3B-6259FF85D1E5}"/>
              </a:ext>
            </a:extLst>
          </p:cNvPr>
          <p:cNvPicPr preferRelativeResize="0">
            <a:picLocks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6249356" y="1731315"/>
            <a:ext cx="898912" cy="658141"/>
          </a:xfrm>
          <a:prstGeom prst="rect">
            <a:avLst/>
          </a:prstGeom>
          <a:noFill/>
          <a:ln w="6350" algn="ctr">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029478436"/>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6FF605E-2144-4BD0-9462-6307FEF204D2}"/>
              </a:ext>
            </a:extLst>
          </p:cNvPr>
          <p:cNvSpPr>
            <a:spLocks noGrp="1"/>
          </p:cNvSpPr>
          <p:nvPr>
            <p:ph type="title"/>
          </p:nvPr>
        </p:nvSpPr>
        <p:spPr/>
        <p:txBody>
          <a:bodyPr/>
          <a:lstStyle/>
          <a:p>
            <a:r>
              <a:rPr lang="en-US" dirty="0"/>
              <a:t>Organic growth is taking place in the catering sector</a:t>
            </a:r>
            <a:endParaRPr lang="de-CH" dirty="0"/>
          </a:p>
        </p:txBody>
      </p:sp>
      <p:graphicFrame>
        <p:nvGraphicFramePr>
          <p:cNvPr id="12" name="Inhaltsplatzhalter 11">
            <a:extLst>
              <a:ext uri="{FF2B5EF4-FFF2-40B4-BE49-F238E27FC236}">
                <a16:creationId xmlns:a16="http://schemas.microsoft.com/office/drawing/2014/main" id="{F69D9C76-C412-4B1D-B08A-C58D1750E121}"/>
              </a:ext>
            </a:extLst>
          </p:cNvPr>
          <p:cNvGraphicFramePr>
            <a:graphicFrameLocks noGrp="1"/>
          </p:cNvGraphicFramePr>
          <p:nvPr>
            <p:ph sz="half" idx="2"/>
            <p:extLst>
              <p:ext uri="{D42A27DB-BD31-4B8C-83A1-F6EECF244321}">
                <p14:modId xmlns:p14="http://schemas.microsoft.com/office/powerpoint/2010/main" val="536703499"/>
              </p:ext>
            </p:extLst>
          </p:nvPr>
        </p:nvGraphicFramePr>
        <p:xfrm>
          <a:off x="839788" y="1544638"/>
          <a:ext cx="4703679" cy="46443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Inhaltsplatzhalter 11">
            <a:extLst>
              <a:ext uri="{FF2B5EF4-FFF2-40B4-BE49-F238E27FC236}">
                <a16:creationId xmlns:a16="http://schemas.microsoft.com/office/drawing/2014/main" id="{70E37AC8-39C0-43C1-8914-CF07B8565E04}"/>
              </a:ext>
            </a:extLst>
          </p:cNvPr>
          <p:cNvGraphicFramePr>
            <a:graphicFrameLocks noGrp="1"/>
          </p:cNvGraphicFramePr>
          <p:nvPr>
            <p:ph sz="quarter" idx="4"/>
            <p:extLst>
              <p:ext uri="{D42A27DB-BD31-4B8C-83A1-F6EECF244321}">
                <p14:modId xmlns:p14="http://schemas.microsoft.com/office/powerpoint/2010/main" val="2446296992"/>
              </p:ext>
            </p:extLst>
          </p:nvPr>
        </p:nvGraphicFramePr>
        <p:xfrm>
          <a:off x="5718092" y="1454209"/>
          <a:ext cx="4653130" cy="4645025"/>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feld 1"/>
          <p:cNvSpPr txBox="1"/>
          <p:nvPr/>
        </p:nvSpPr>
        <p:spPr>
          <a:xfrm>
            <a:off x="10371222" y="914400"/>
            <a:ext cx="1660357" cy="2862322"/>
          </a:xfrm>
          <a:prstGeom prst="rect">
            <a:avLst/>
          </a:prstGeom>
          <a:noFill/>
        </p:spPr>
        <p:txBody>
          <a:bodyPr wrap="square" rtlCol="0">
            <a:spAutoFit/>
          </a:bodyPr>
          <a:lstStyle/>
          <a:p>
            <a:r>
              <a:rPr lang="en-US" dirty="0"/>
              <a:t>The catering sector is growing at a faster pace than household purchases, although it remains at a lower overall level.</a:t>
            </a:r>
            <a:endParaRPr lang="de-CH" dirty="0"/>
          </a:p>
        </p:txBody>
      </p:sp>
    </p:spTree>
    <p:extLst>
      <p:ext uri="{BB962C8B-B14F-4D97-AF65-F5344CB8AC3E}">
        <p14:creationId xmlns:p14="http://schemas.microsoft.com/office/powerpoint/2010/main" val="291668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p:txBody>
          <a:bodyPr/>
          <a:lstStyle/>
          <a:p>
            <a:endParaRPr lang="en-GB"/>
          </a:p>
        </p:txBody>
      </p:sp>
      <p:sp>
        <p:nvSpPr>
          <p:cNvPr id="7" name="Textplatzhalter 6"/>
          <p:cNvSpPr>
            <a:spLocks noGrp="1"/>
          </p:cNvSpPr>
          <p:nvPr>
            <p:ph type="body" sz="quarter" idx="10"/>
          </p:nvPr>
        </p:nvSpPr>
        <p:spPr/>
        <p:txBody>
          <a:bodyPr/>
          <a:lstStyle/>
          <a:p>
            <a:r>
              <a:rPr lang="de-CH" dirty="0" err="1"/>
              <a:t>Organic</a:t>
            </a:r>
            <a:r>
              <a:rPr lang="de-CH" dirty="0"/>
              <a:t> Imports  </a:t>
            </a:r>
          </a:p>
        </p:txBody>
      </p:sp>
    </p:spTree>
    <p:extLst>
      <p:ext uri="{BB962C8B-B14F-4D97-AF65-F5344CB8AC3E}">
        <p14:creationId xmlns:p14="http://schemas.microsoft.com/office/powerpoint/2010/main" val="4266984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118068048"/>
              </p:ext>
            </p:extLst>
          </p:nvPr>
        </p:nvGraphicFramePr>
        <p:xfrm>
          <a:off x="134724" y="157857"/>
          <a:ext cx="11886699" cy="61590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39303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41367265"/>
              </p:ext>
            </p:extLst>
          </p:nvPr>
        </p:nvGraphicFramePr>
        <p:xfrm>
          <a:off x="838200" y="1714750"/>
          <a:ext cx="7700529" cy="4307441"/>
        </p:xfrm>
        <a:graphic>
          <a:graphicData uri="http://schemas.openxmlformats.org/drawingml/2006/chart">
            <c:chart xmlns:c="http://schemas.openxmlformats.org/drawingml/2006/chart" xmlns:r="http://schemas.openxmlformats.org/officeDocument/2006/relationships" r:id="rId2"/>
          </a:graphicData>
        </a:graphic>
      </p:graphicFrame>
      <p:sp>
        <p:nvSpPr>
          <p:cNvPr id="6" name="Titel 5"/>
          <p:cNvSpPr>
            <a:spLocks noGrp="1"/>
          </p:cNvSpPr>
          <p:nvPr>
            <p:ph type="title"/>
          </p:nvPr>
        </p:nvSpPr>
        <p:spPr/>
        <p:txBody>
          <a:bodyPr/>
          <a:lstStyle/>
          <a:p>
            <a:r>
              <a:rPr lang="de-CH" dirty="0" err="1"/>
              <a:t>Geopolitical</a:t>
            </a:r>
            <a:r>
              <a:rPr lang="de-CH" dirty="0"/>
              <a:t> </a:t>
            </a:r>
            <a:r>
              <a:rPr lang="de-CH" dirty="0" err="1"/>
              <a:t>conflicts</a:t>
            </a:r>
            <a:r>
              <a:rPr lang="de-CH" dirty="0"/>
              <a:t> and </a:t>
            </a:r>
            <a:r>
              <a:rPr lang="de-CH" dirty="0" err="1"/>
              <a:t>weather</a:t>
            </a:r>
            <a:r>
              <a:rPr lang="de-CH" dirty="0"/>
              <a:t> extremes </a:t>
            </a:r>
            <a:r>
              <a:rPr lang="de-CH" dirty="0" err="1"/>
              <a:t>are</a:t>
            </a:r>
            <a:r>
              <a:rPr lang="de-CH" dirty="0"/>
              <a:t> </a:t>
            </a:r>
            <a:r>
              <a:rPr lang="de-CH" dirty="0" err="1"/>
              <a:t>having</a:t>
            </a:r>
            <a:r>
              <a:rPr lang="de-CH" dirty="0"/>
              <a:t> an </a:t>
            </a:r>
            <a:r>
              <a:rPr lang="de-CH" dirty="0" err="1"/>
              <a:t>impact</a:t>
            </a:r>
            <a:r>
              <a:rPr lang="de-CH" dirty="0"/>
              <a:t> on EU organic </a:t>
            </a:r>
            <a:r>
              <a:rPr lang="de-CH" dirty="0" err="1"/>
              <a:t>imports</a:t>
            </a:r>
            <a:endParaRPr lang="de-CH" dirty="0"/>
          </a:p>
        </p:txBody>
      </p:sp>
    </p:spTree>
    <p:extLst>
      <p:ext uri="{BB962C8B-B14F-4D97-AF65-F5344CB8AC3E}">
        <p14:creationId xmlns:p14="http://schemas.microsoft.com/office/powerpoint/2010/main" val="2991226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9EBC6A89-48F0-4F5E-B0E8-98FCE50B8BC2}"/>
              </a:ext>
            </a:extLst>
          </p:cNvPr>
          <p:cNvSpPr>
            <a:spLocks noGrp="1"/>
          </p:cNvSpPr>
          <p:nvPr>
            <p:ph type="title"/>
          </p:nvPr>
        </p:nvSpPr>
        <p:spPr/>
        <p:txBody>
          <a:bodyPr/>
          <a:lstStyle/>
          <a:p>
            <a:r>
              <a:rPr lang="de-CH" dirty="0"/>
              <a:t>Content</a:t>
            </a:r>
          </a:p>
        </p:txBody>
      </p:sp>
      <p:sp>
        <p:nvSpPr>
          <p:cNvPr id="9" name="Inhaltsplatzhalter 8">
            <a:extLst>
              <a:ext uri="{FF2B5EF4-FFF2-40B4-BE49-F238E27FC236}">
                <a16:creationId xmlns:a16="http://schemas.microsoft.com/office/drawing/2014/main" id="{87E6191F-A14E-4844-B4CA-ED7011EB7AC3}"/>
              </a:ext>
            </a:extLst>
          </p:cNvPr>
          <p:cNvSpPr>
            <a:spLocks noGrp="1"/>
          </p:cNvSpPr>
          <p:nvPr>
            <p:ph idx="1"/>
          </p:nvPr>
        </p:nvSpPr>
        <p:spPr/>
        <p:txBody>
          <a:bodyPr>
            <a:normAutofit lnSpcReduction="10000"/>
          </a:bodyPr>
          <a:lstStyle/>
          <a:p>
            <a:r>
              <a:rPr lang="de-CH" dirty="0"/>
              <a:t>Status 2022: Area, </a:t>
            </a:r>
            <a:r>
              <a:rPr lang="de-CH" dirty="0" err="1"/>
              <a:t>producers</a:t>
            </a:r>
            <a:r>
              <a:rPr lang="de-CH" dirty="0"/>
              <a:t>, </a:t>
            </a:r>
            <a:r>
              <a:rPr lang="de-CH" dirty="0" err="1"/>
              <a:t>imports</a:t>
            </a:r>
            <a:r>
              <a:rPr lang="de-CH" dirty="0"/>
              <a:t>, retail sales</a:t>
            </a:r>
          </a:p>
          <a:p>
            <a:r>
              <a:rPr lang="de-CH" dirty="0"/>
              <a:t>Status 2023: </a:t>
            </a:r>
            <a:r>
              <a:rPr lang="de-CH" dirty="0" err="1"/>
              <a:t>Preliminary</a:t>
            </a:r>
            <a:r>
              <a:rPr lang="de-CH" dirty="0"/>
              <a:t> data 2023 for retail sales</a:t>
            </a:r>
          </a:p>
          <a:p>
            <a:pPr lvl="1"/>
            <a:r>
              <a:rPr lang="de-CH" dirty="0"/>
              <a:t>Total</a:t>
            </a:r>
          </a:p>
          <a:p>
            <a:pPr lvl="1"/>
            <a:r>
              <a:rPr lang="de-CH" dirty="0"/>
              <a:t>Growth </a:t>
            </a:r>
            <a:r>
              <a:rPr lang="de-CH" dirty="0" err="1"/>
              <a:t>rates</a:t>
            </a:r>
            <a:endParaRPr lang="de-CH" dirty="0"/>
          </a:p>
          <a:p>
            <a:pPr lvl="1"/>
            <a:r>
              <a:rPr lang="de-CH" dirty="0"/>
              <a:t>Market shares</a:t>
            </a:r>
          </a:p>
          <a:p>
            <a:pPr lvl="1"/>
            <a:r>
              <a:rPr lang="de-CH" dirty="0"/>
              <a:t>Per </a:t>
            </a:r>
            <a:r>
              <a:rPr lang="de-CH" dirty="0" err="1"/>
              <a:t>capita</a:t>
            </a:r>
            <a:endParaRPr lang="de-CH" dirty="0"/>
          </a:p>
          <a:p>
            <a:r>
              <a:rPr lang="de-CH" dirty="0"/>
              <a:t>Retail sales by </a:t>
            </a:r>
            <a:r>
              <a:rPr lang="de-CH" dirty="0" err="1"/>
              <a:t>channel</a:t>
            </a:r>
            <a:endParaRPr lang="de-CH" dirty="0"/>
          </a:p>
          <a:p>
            <a:r>
              <a:rPr lang="de-CH" dirty="0"/>
              <a:t>Catering/out-of-</a:t>
            </a:r>
            <a:r>
              <a:rPr lang="de-CH" dirty="0" err="1"/>
              <a:t>home</a:t>
            </a:r>
            <a:r>
              <a:rPr lang="de-CH" dirty="0"/>
              <a:t> </a:t>
            </a:r>
            <a:r>
              <a:rPr lang="de-CH" dirty="0" err="1"/>
              <a:t>sales</a:t>
            </a:r>
            <a:r>
              <a:rPr lang="de-CH" dirty="0"/>
              <a:t> </a:t>
            </a:r>
            <a:r>
              <a:rPr lang="de-CH" dirty="0" err="1"/>
              <a:t>growing</a:t>
            </a:r>
            <a:r>
              <a:rPr lang="de-CH" dirty="0"/>
              <a:t> fast</a:t>
            </a:r>
          </a:p>
          <a:p>
            <a:r>
              <a:rPr lang="de-CH" dirty="0" err="1"/>
              <a:t>Organic</a:t>
            </a:r>
            <a:r>
              <a:rPr lang="de-CH" dirty="0"/>
              <a:t> </a:t>
            </a:r>
            <a:r>
              <a:rPr lang="de-CH" dirty="0" err="1"/>
              <a:t>imports</a:t>
            </a:r>
            <a:endParaRPr lang="de-CH" dirty="0"/>
          </a:p>
          <a:p>
            <a:r>
              <a:rPr lang="de-CH" dirty="0" err="1"/>
              <a:t>Preliminary</a:t>
            </a:r>
            <a:r>
              <a:rPr lang="de-CH" dirty="0"/>
              <a:t> </a:t>
            </a:r>
            <a:r>
              <a:rPr lang="de-CH" dirty="0" err="1"/>
              <a:t>country</a:t>
            </a:r>
            <a:r>
              <a:rPr lang="de-CH" dirty="0"/>
              <a:t> </a:t>
            </a:r>
            <a:r>
              <a:rPr lang="de-CH" dirty="0" err="1"/>
              <a:t>data</a:t>
            </a:r>
            <a:r>
              <a:rPr lang="de-CH" dirty="0"/>
              <a:t>: Germany, France, </a:t>
            </a:r>
            <a:r>
              <a:rPr lang="de-CH" dirty="0" err="1"/>
              <a:t>Italy</a:t>
            </a:r>
            <a:endParaRPr lang="de-CH" dirty="0"/>
          </a:p>
          <a:p>
            <a:r>
              <a:rPr lang="de-CH" dirty="0" err="1"/>
              <a:t>Conclusions</a:t>
            </a:r>
            <a:r>
              <a:rPr lang="de-CH" dirty="0"/>
              <a:t> and </a:t>
            </a:r>
            <a:r>
              <a:rPr lang="de-CH" dirty="0" err="1"/>
              <a:t>outlook</a:t>
            </a:r>
            <a:r>
              <a:rPr lang="de-CH" dirty="0"/>
              <a:t>  </a:t>
            </a:r>
          </a:p>
          <a:p>
            <a:pPr lvl="1"/>
            <a:endParaRPr lang="de-CH" dirty="0"/>
          </a:p>
        </p:txBody>
      </p:sp>
    </p:spTree>
    <p:extLst>
      <p:ext uri="{BB962C8B-B14F-4D97-AF65-F5344CB8AC3E}">
        <p14:creationId xmlns:p14="http://schemas.microsoft.com/office/powerpoint/2010/main" val="2753321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048734658"/>
              </p:ext>
            </p:extLst>
          </p:nvPr>
        </p:nvGraphicFramePr>
        <p:xfrm>
          <a:off x="95934" y="1"/>
          <a:ext cx="9600108" cy="61242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4906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05819-6620-B16D-28DB-E191DAFF54C5}"/>
            </a:ext>
          </a:extLst>
        </p:cNvPr>
        <p:cNvGrpSpPr/>
        <p:nvPr/>
      </p:nvGrpSpPr>
      <p:grpSpPr>
        <a:xfrm>
          <a:off x="0" y="0"/>
          <a:ext cx="0" cy="0"/>
          <a:chOff x="0" y="0"/>
          <a:chExt cx="0" cy="0"/>
        </a:xfrm>
      </p:grpSpPr>
      <p:pic>
        <p:nvPicPr>
          <p:cNvPr id="2" name="Picture Placeholder 1" descr="green-pictos.jpg">
            <a:extLst>
              <a:ext uri="{FF2B5EF4-FFF2-40B4-BE49-F238E27FC236}">
                <a16:creationId xmlns:a16="http://schemas.microsoft.com/office/drawing/2014/main" id="{DDE0E0AC-CCFB-5F29-895D-95F4F04BC840}"/>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8506" b="8506"/>
          <a:stretch>
            <a:fillRect/>
          </a:stretch>
        </p:blipFill>
        <p:spPr>
          <a:xfrm>
            <a:off x="0" y="0"/>
            <a:ext cx="12192000" cy="6858000"/>
          </a:xfrm>
          <a:prstGeom prst="rect">
            <a:avLst/>
          </a:prstGeom>
        </p:spPr>
      </p:pic>
      <p:sp>
        <p:nvSpPr>
          <p:cNvPr id="7" name="Textplatzhalter 6">
            <a:extLst>
              <a:ext uri="{FF2B5EF4-FFF2-40B4-BE49-F238E27FC236}">
                <a16:creationId xmlns:a16="http://schemas.microsoft.com/office/drawing/2014/main" id="{B929854C-1B7C-C9E3-8684-2803B2836E52}"/>
              </a:ext>
            </a:extLst>
          </p:cNvPr>
          <p:cNvSpPr>
            <a:spLocks noGrp="1"/>
          </p:cNvSpPr>
          <p:nvPr>
            <p:ph type="body" sz="quarter" idx="10"/>
          </p:nvPr>
        </p:nvSpPr>
        <p:spPr/>
        <p:txBody>
          <a:bodyPr/>
          <a:lstStyle/>
          <a:p>
            <a:r>
              <a:rPr lang="de-CH" dirty="0" err="1"/>
              <a:t>Preliminary</a:t>
            </a:r>
            <a:r>
              <a:rPr lang="de-CH" dirty="0"/>
              <a:t> </a:t>
            </a:r>
            <a:r>
              <a:rPr lang="de-CH" dirty="0" err="1"/>
              <a:t>country</a:t>
            </a:r>
            <a:r>
              <a:rPr lang="de-CH" dirty="0"/>
              <a:t> </a:t>
            </a:r>
            <a:r>
              <a:rPr lang="de-CH" dirty="0" err="1"/>
              <a:t>data</a:t>
            </a:r>
            <a:r>
              <a:rPr lang="de-CH" dirty="0"/>
              <a:t>: Germany, France, </a:t>
            </a:r>
            <a:r>
              <a:rPr lang="de-CH" dirty="0" err="1"/>
              <a:t>Italy</a:t>
            </a:r>
            <a:r>
              <a:rPr lang="de-CH" dirty="0"/>
              <a:t> </a:t>
            </a:r>
          </a:p>
        </p:txBody>
      </p:sp>
    </p:spTree>
    <p:extLst>
      <p:ext uri="{BB962C8B-B14F-4D97-AF65-F5344CB8AC3E}">
        <p14:creationId xmlns:p14="http://schemas.microsoft.com/office/powerpoint/2010/main" val="2637166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p:cNvSpPr>
            <a:spLocks noGrp="1"/>
          </p:cNvSpPr>
          <p:nvPr>
            <p:ph type="pic" sz="quarter" idx="11"/>
          </p:nvPr>
        </p:nvSpPr>
        <p:spPr/>
        <p:txBody>
          <a:bodyPr/>
          <a:lstStyle/>
          <a:p>
            <a:endParaRPr lang="en-GB"/>
          </a:p>
        </p:txBody>
      </p:sp>
      <p:sp>
        <p:nvSpPr>
          <p:cNvPr id="3" name="Textplatzhalter 2"/>
          <p:cNvSpPr>
            <a:spLocks noGrp="1"/>
          </p:cNvSpPr>
          <p:nvPr>
            <p:ph type="body" sz="quarter" idx="10"/>
          </p:nvPr>
        </p:nvSpPr>
        <p:spPr/>
        <p:txBody>
          <a:bodyPr/>
          <a:lstStyle/>
          <a:p>
            <a:r>
              <a:rPr lang="de-CH" dirty="0"/>
              <a:t>Germany: In </a:t>
            </a:r>
            <a:r>
              <a:rPr lang="de-CH" dirty="0" err="1"/>
              <a:t>spite</a:t>
            </a:r>
            <a:r>
              <a:rPr lang="de-CH" dirty="0"/>
              <a:t> of organic </a:t>
            </a:r>
            <a:r>
              <a:rPr lang="de-CH" dirty="0" err="1"/>
              <a:t>market</a:t>
            </a:r>
            <a:r>
              <a:rPr lang="de-CH" dirty="0"/>
              <a:t> growth, the organic </a:t>
            </a:r>
            <a:r>
              <a:rPr lang="de-CH" dirty="0" err="1"/>
              <a:t>market</a:t>
            </a:r>
            <a:r>
              <a:rPr lang="de-CH" dirty="0"/>
              <a:t> </a:t>
            </a:r>
            <a:r>
              <a:rPr lang="de-CH" dirty="0" err="1"/>
              <a:t>share</a:t>
            </a:r>
            <a:r>
              <a:rPr lang="de-CH" dirty="0"/>
              <a:t> </a:t>
            </a:r>
            <a:br>
              <a:rPr lang="de-CH" dirty="0"/>
            </a:br>
            <a:r>
              <a:rPr lang="de-CH" dirty="0" err="1"/>
              <a:t>is</a:t>
            </a:r>
            <a:r>
              <a:rPr lang="de-CH" dirty="0"/>
              <a:t> </a:t>
            </a:r>
            <a:r>
              <a:rPr lang="de-CH" dirty="0" err="1"/>
              <a:t>dropping</a:t>
            </a:r>
            <a:r>
              <a:rPr lang="de-CH" dirty="0"/>
              <a:t> due to </a:t>
            </a:r>
            <a:r>
              <a:rPr lang="de-CH" dirty="0" err="1"/>
              <a:t>inflation</a:t>
            </a:r>
            <a:r>
              <a:rPr lang="de-CH" dirty="0"/>
              <a:t> </a:t>
            </a:r>
          </a:p>
        </p:txBody>
      </p:sp>
      <p:pic>
        <p:nvPicPr>
          <p:cNvPr id="5" name="Grafik 4"/>
          <p:cNvPicPr>
            <a:picLocks noChangeAspect="1"/>
          </p:cNvPicPr>
          <p:nvPr/>
        </p:nvPicPr>
        <p:blipFill>
          <a:blip r:embed="rId2"/>
          <a:stretch>
            <a:fillRect/>
          </a:stretch>
        </p:blipFill>
        <p:spPr>
          <a:xfrm>
            <a:off x="0" y="1"/>
            <a:ext cx="10335126" cy="5766136"/>
          </a:xfrm>
          <a:prstGeom prst="rect">
            <a:avLst/>
          </a:prstGeom>
        </p:spPr>
      </p:pic>
    </p:spTree>
    <p:extLst>
      <p:ext uri="{BB962C8B-B14F-4D97-AF65-F5344CB8AC3E}">
        <p14:creationId xmlns:p14="http://schemas.microsoft.com/office/powerpoint/2010/main" val="2071877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ildplatzhalter 6"/>
          <p:cNvSpPr>
            <a:spLocks noGrp="1"/>
          </p:cNvSpPr>
          <p:nvPr>
            <p:ph type="pic" sz="quarter" idx="11"/>
          </p:nvPr>
        </p:nvSpPr>
        <p:spPr/>
        <p:txBody>
          <a:bodyPr/>
          <a:lstStyle/>
          <a:p>
            <a:endParaRPr lang="en-GB"/>
          </a:p>
        </p:txBody>
      </p:sp>
      <p:sp>
        <p:nvSpPr>
          <p:cNvPr id="6" name="Textplatzhalter 5"/>
          <p:cNvSpPr>
            <a:spLocks noGrp="1"/>
          </p:cNvSpPr>
          <p:nvPr>
            <p:ph type="body" sz="quarter" idx="10"/>
          </p:nvPr>
        </p:nvSpPr>
        <p:spPr/>
        <p:txBody>
          <a:bodyPr/>
          <a:lstStyle/>
          <a:p>
            <a:r>
              <a:rPr lang="de-CH" dirty="0"/>
              <a:t>Germany: Discounters </a:t>
            </a:r>
            <a:r>
              <a:rPr lang="de-CH" dirty="0" err="1"/>
              <a:t>remain</a:t>
            </a:r>
            <a:r>
              <a:rPr lang="de-CH" dirty="0"/>
              <a:t> the </a:t>
            </a:r>
            <a:r>
              <a:rPr lang="de-CH" dirty="0" err="1"/>
              <a:t>driving</a:t>
            </a:r>
            <a:r>
              <a:rPr lang="de-CH" dirty="0"/>
              <a:t> </a:t>
            </a:r>
            <a:r>
              <a:rPr lang="de-CH" dirty="0" err="1"/>
              <a:t>force</a:t>
            </a:r>
            <a:endParaRPr lang="de-CH" dirty="0"/>
          </a:p>
        </p:txBody>
      </p:sp>
      <p:pic>
        <p:nvPicPr>
          <p:cNvPr id="8" name="Grafik 7"/>
          <p:cNvPicPr>
            <a:picLocks noChangeAspect="1"/>
          </p:cNvPicPr>
          <p:nvPr/>
        </p:nvPicPr>
        <p:blipFill>
          <a:blip r:embed="rId2"/>
          <a:stretch>
            <a:fillRect/>
          </a:stretch>
        </p:blipFill>
        <p:spPr>
          <a:xfrm>
            <a:off x="1" y="43310"/>
            <a:ext cx="10058400" cy="5664358"/>
          </a:xfrm>
          <a:prstGeom prst="rect">
            <a:avLst/>
          </a:prstGeom>
        </p:spPr>
      </p:pic>
    </p:spTree>
    <p:extLst>
      <p:ext uri="{BB962C8B-B14F-4D97-AF65-F5344CB8AC3E}">
        <p14:creationId xmlns:p14="http://schemas.microsoft.com/office/powerpoint/2010/main" val="40233320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p:txBody>
          <a:bodyPr/>
          <a:lstStyle/>
          <a:p>
            <a:endParaRPr lang="en-GB"/>
          </a:p>
        </p:txBody>
      </p:sp>
      <p:sp>
        <p:nvSpPr>
          <p:cNvPr id="7" name="Textplatzhalter 6"/>
          <p:cNvSpPr>
            <a:spLocks noGrp="1"/>
          </p:cNvSpPr>
          <p:nvPr>
            <p:ph type="body" sz="quarter" idx="10"/>
          </p:nvPr>
        </p:nvSpPr>
        <p:spPr/>
        <p:txBody>
          <a:bodyPr/>
          <a:lstStyle/>
          <a:p>
            <a:r>
              <a:rPr lang="de-CH" dirty="0"/>
              <a:t>Germany: Retail sales by </a:t>
            </a:r>
            <a:r>
              <a:rPr lang="de-CH" dirty="0" err="1"/>
              <a:t>channel</a:t>
            </a:r>
            <a:r>
              <a:rPr lang="de-CH" dirty="0"/>
              <a:t>: Market growth in 2023 for all </a:t>
            </a:r>
            <a:r>
              <a:rPr lang="de-CH" dirty="0" err="1"/>
              <a:t>channels</a:t>
            </a:r>
            <a:r>
              <a:rPr lang="de-CH" dirty="0"/>
              <a:t> </a:t>
            </a:r>
            <a:br>
              <a:rPr lang="de-CH" dirty="0"/>
            </a:br>
            <a:r>
              <a:rPr lang="de-CH" dirty="0"/>
              <a:t>due to </a:t>
            </a:r>
            <a:r>
              <a:rPr lang="de-CH" dirty="0" err="1"/>
              <a:t>higher</a:t>
            </a:r>
            <a:r>
              <a:rPr lang="de-CH" dirty="0"/>
              <a:t> </a:t>
            </a:r>
            <a:r>
              <a:rPr lang="de-CH" dirty="0" err="1"/>
              <a:t>prices</a:t>
            </a:r>
            <a:endParaRPr lang="de-CH" dirty="0"/>
          </a:p>
        </p:txBody>
      </p:sp>
      <p:pic>
        <p:nvPicPr>
          <p:cNvPr id="4" name="Grafik 3"/>
          <p:cNvPicPr>
            <a:picLocks noChangeAspect="1"/>
          </p:cNvPicPr>
          <p:nvPr/>
        </p:nvPicPr>
        <p:blipFill rotWithShape="1">
          <a:blip r:embed="rId2"/>
          <a:srcRect l="-230" t="1369" r="3037" b="7666"/>
          <a:stretch/>
        </p:blipFill>
        <p:spPr>
          <a:xfrm>
            <a:off x="0" y="-1"/>
            <a:ext cx="10033181" cy="5750977"/>
          </a:xfrm>
          <a:prstGeom prst="rect">
            <a:avLst/>
          </a:prstGeom>
        </p:spPr>
      </p:pic>
    </p:spTree>
    <p:extLst>
      <p:ext uri="{BB962C8B-B14F-4D97-AF65-F5344CB8AC3E}">
        <p14:creationId xmlns:p14="http://schemas.microsoft.com/office/powerpoint/2010/main" val="647640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13EBCD28-6FC5-1066-A81D-646151BD00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8402" y="24937"/>
            <a:ext cx="2163598" cy="1855125"/>
          </a:xfrm>
          <a:prstGeom prst="rect">
            <a:avLst/>
          </a:prstGeom>
        </p:spPr>
      </p:pic>
      <p:sp>
        <p:nvSpPr>
          <p:cNvPr id="2" name="Title 1">
            <a:extLst>
              <a:ext uri="{FF2B5EF4-FFF2-40B4-BE49-F238E27FC236}">
                <a16:creationId xmlns:a16="http://schemas.microsoft.com/office/drawing/2014/main" id="{F37E6FB4-630A-76ED-BCBE-8B48A77784C2}"/>
              </a:ext>
            </a:extLst>
          </p:cNvPr>
          <p:cNvSpPr>
            <a:spLocks noGrp="1"/>
          </p:cNvSpPr>
          <p:nvPr>
            <p:ph type="title"/>
          </p:nvPr>
        </p:nvSpPr>
        <p:spPr/>
        <p:txBody>
          <a:bodyPr/>
          <a:lstStyle/>
          <a:p>
            <a:r>
              <a:rPr lang="en-US" sz="3200" dirty="0"/>
              <a:t>The organic market: zoom on France (2024)</a:t>
            </a:r>
            <a:endParaRPr lang="en-GB" dirty="0"/>
          </a:p>
        </p:txBody>
      </p:sp>
      <p:sp>
        <p:nvSpPr>
          <p:cNvPr id="3" name="Content Placeholder 2">
            <a:extLst>
              <a:ext uri="{FF2B5EF4-FFF2-40B4-BE49-F238E27FC236}">
                <a16:creationId xmlns:a16="http://schemas.microsoft.com/office/drawing/2014/main" id="{E9D92BBA-26D8-4F3C-9981-F42271DAD02A}"/>
              </a:ext>
            </a:extLst>
          </p:cNvPr>
          <p:cNvSpPr>
            <a:spLocks noGrp="1"/>
          </p:cNvSpPr>
          <p:nvPr>
            <p:ph idx="1"/>
          </p:nvPr>
        </p:nvSpPr>
        <p:spPr>
          <a:xfrm>
            <a:off x="1183888" y="1885169"/>
            <a:ext cx="10169912" cy="4876798"/>
          </a:xfrm>
        </p:spPr>
        <p:txBody>
          <a:bodyPr>
            <a:normAutofit/>
          </a:bodyPr>
          <a:lstStyle/>
          <a:p>
            <a:r>
              <a:rPr lang="en-GB" dirty="0"/>
              <a:t>General trends: the </a:t>
            </a:r>
            <a:r>
              <a:rPr lang="en-GB" b="1" dirty="0"/>
              <a:t>decline</a:t>
            </a:r>
            <a:r>
              <a:rPr lang="en-GB" dirty="0"/>
              <a:t> in supermarket sales is </a:t>
            </a:r>
            <a:r>
              <a:rPr lang="en-GB" b="1" dirty="0"/>
              <a:t>almost offset </a:t>
            </a:r>
            <a:r>
              <a:rPr lang="en-GB" dirty="0"/>
              <a:t>by growth in specific channels</a:t>
            </a:r>
          </a:p>
          <a:p>
            <a:endParaRPr lang="en-GB" dirty="0"/>
          </a:p>
          <a:p>
            <a:pPr lvl="1"/>
            <a:r>
              <a:rPr lang="en-GB" sz="1900" dirty="0"/>
              <a:t>Household consumption fell in the first half of 2024 </a:t>
            </a:r>
            <a:r>
              <a:rPr lang="en-GB" sz="1900" dirty="0">
                <a:sym typeface="Wingdings" panose="05000000000000000000" pitchFamily="2" charset="2"/>
              </a:rPr>
              <a:t> </a:t>
            </a:r>
            <a:r>
              <a:rPr lang="en-GB" sz="1900" dirty="0"/>
              <a:t>rise in food prices is much slower </a:t>
            </a:r>
          </a:p>
          <a:p>
            <a:pPr marL="457200" lvl="1" indent="0">
              <a:buNone/>
            </a:pPr>
            <a:r>
              <a:rPr lang="en-GB" sz="1900" dirty="0">
                <a:sym typeface="Wingdings" panose="05000000000000000000" pitchFamily="2" charset="2"/>
              </a:rPr>
              <a:t> </a:t>
            </a:r>
            <a:r>
              <a:rPr lang="en-GB" sz="1900" dirty="0"/>
              <a:t>Organic food spending stabilises</a:t>
            </a:r>
            <a:endParaRPr lang="en-GB" dirty="0"/>
          </a:p>
          <a:p>
            <a:pPr lvl="1"/>
            <a:r>
              <a:rPr lang="en-GB" sz="1900" dirty="0"/>
              <a:t>Moderate rise in prices, recovery in volumes in specific channels, general decline in generalist channels</a:t>
            </a:r>
          </a:p>
          <a:p>
            <a:endParaRPr lang="en-GB" sz="2400" b="1" dirty="0"/>
          </a:p>
          <a:p>
            <a:r>
              <a:rPr lang="en-GB" sz="2400" b="1" dirty="0"/>
              <a:t>Higher sales volumes </a:t>
            </a:r>
            <a:r>
              <a:rPr lang="en-GB" sz="2400" dirty="0"/>
              <a:t>explain the growth dynamism of direct sellers</a:t>
            </a:r>
          </a:p>
          <a:p>
            <a:endParaRPr lang="en-GB" sz="1900" dirty="0"/>
          </a:p>
        </p:txBody>
      </p:sp>
      <p:sp>
        <p:nvSpPr>
          <p:cNvPr id="6" name="TextBox 5">
            <a:extLst>
              <a:ext uri="{FF2B5EF4-FFF2-40B4-BE49-F238E27FC236}">
                <a16:creationId xmlns:a16="http://schemas.microsoft.com/office/drawing/2014/main" id="{68AF305C-042F-CB2B-A7A9-25C8EBFC3B35}"/>
              </a:ext>
            </a:extLst>
          </p:cNvPr>
          <p:cNvSpPr txBox="1"/>
          <p:nvPr/>
        </p:nvSpPr>
        <p:spPr>
          <a:xfrm>
            <a:off x="3497634" y="6308209"/>
            <a:ext cx="6094140" cy="369332"/>
          </a:xfrm>
          <a:prstGeom prst="rect">
            <a:avLst/>
          </a:prstGeom>
          <a:noFill/>
        </p:spPr>
        <p:txBody>
          <a:bodyPr wrap="square">
            <a:spAutoFit/>
          </a:bodyPr>
          <a:lstStyle/>
          <a:p>
            <a:r>
              <a:rPr lang="en-GB" dirty="0">
                <a:hlinkClick r:id="rId4"/>
              </a:rPr>
              <a:t>Rapport S124-VF-18.09.24.pdf</a:t>
            </a:r>
            <a:endParaRPr lang="en-GB" dirty="0"/>
          </a:p>
        </p:txBody>
      </p:sp>
    </p:spTree>
    <p:extLst>
      <p:ext uri="{BB962C8B-B14F-4D97-AF65-F5344CB8AC3E}">
        <p14:creationId xmlns:p14="http://schemas.microsoft.com/office/powerpoint/2010/main" val="21066144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2176C-91D4-1D3F-95E2-1DB464AC49D0}"/>
              </a:ext>
            </a:extLst>
          </p:cNvPr>
          <p:cNvSpPr>
            <a:spLocks noGrp="1"/>
          </p:cNvSpPr>
          <p:nvPr>
            <p:ph type="title"/>
          </p:nvPr>
        </p:nvSpPr>
        <p:spPr/>
        <p:txBody>
          <a:bodyPr/>
          <a:lstStyle/>
          <a:p>
            <a:r>
              <a:rPr lang="en-US" sz="3200" dirty="0"/>
              <a:t>The organic market: zoom on France (2024)</a:t>
            </a:r>
            <a:endParaRPr lang="en-GB" dirty="0"/>
          </a:p>
        </p:txBody>
      </p:sp>
      <p:pic>
        <p:nvPicPr>
          <p:cNvPr id="6" name="Content Placeholder 5" descr="A green and white table with numbers and text&#10;&#10;Description automatically generated">
            <a:extLst>
              <a:ext uri="{FF2B5EF4-FFF2-40B4-BE49-F238E27FC236}">
                <a16:creationId xmlns:a16="http://schemas.microsoft.com/office/drawing/2014/main" id="{D7149295-8939-A9D9-3554-7F67F365DDDB}"/>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1433"/>
          <a:stretch/>
        </p:blipFill>
        <p:spPr>
          <a:xfrm>
            <a:off x="2099687" y="1450436"/>
            <a:ext cx="6525009" cy="4681842"/>
          </a:xfrm>
        </p:spPr>
      </p:pic>
      <p:pic>
        <p:nvPicPr>
          <p:cNvPr id="4" name="Picture 3" descr="Logo&#10;&#10;Description automatically generated">
            <a:extLst>
              <a:ext uri="{FF2B5EF4-FFF2-40B4-BE49-F238E27FC236}">
                <a16:creationId xmlns:a16="http://schemas.microsoft.com/office/drawing/2014/main" id="{0D22DCC2-1293-2C87-0D2B-1FF2CAD128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8402" y="24937"/>
            <a:ext cx="2163598" cy="1855125"/>
          </a:xfrm>
          <a:prstGeom prst="rect">
            <a:avLst/>
          </a:prstGeom>
        </p:spPr>
      </p:pic>
      <p:sp>
        <p:nvSpPr>
          <p:cNvPr id="7" name="TextBox 6">
            <a:extLst>
              <a:ext uri="{FF2B5EF4-FFF2-40B4-BE49-F238E27FC236}">
                <a16:creationId xmlns:a16="http://schemas.microsoft.com/office/drawing/2014/main" id="{9F0E91FB-5231-20E1-B548-2767F06F03B2}"/>
              </a:ext>
            </a:extLst>
          </p:cNvPr>
          <p:cNvSpPr txBox="1"/>
          <p:nvPr/>
        </p:nvSpPr>
        <p:spPr>
          <a:xfrm>
            <a:off x="3421434" y="6308209"/>
            <a:ext cx="6094140" cy="369332"/>
          </a:xfrm>
          <a:prstGeom prst="rect">
            <a:avLst/>
          </a:prstGeom>
          <a:noFill/>
        </p:spPr>
        <p:txBody>
          <a:bodyPr wrap="square">
            <a:spAutoFit/>
          </a:bodyPr>
          <a:lstStyle/>
          <a:p>
            <a:r>
              <a:rPr lang="en-GB" dirty="0">
                <a:hlinkClick r:id="rId5"/>
              </a:rPr>
              <a:t>Rapport S124-VF-18.09.24.pdf</a:t>
            </a:r>
            <a:r>
              <a:rPr lang="en-GB" dirty="0"/>
              <a:t>, p.3</a:t>
            </a:r>
          </a:p>
        </p:txBody>
      </p:sp>
      <p:sp>
        <p:nvSpPr>
          <p:cNvPr id="8" name="TextBox 7">
            <a:extLst>
              <a:ext uri="{FF2B5EF4-FFF2-40B4-BE49-F238E27FC236}">
                <a16:creationId xmlns:a16="http://schemas.microsoft.com/office/drawing/2014/main" id="{9182CC6C-82A8-C9D8-3A2E-BE644CD235E6}"/>
              </a:ext>
            </a:extLst>
          </p:cNvPr>
          <p:cNvSpPr txBox="1"/>
          <p:nvPr/>
        </p:nvSpPr>
        <p:spPr>
          <a:xfrm>
            <a:off x="8895583" y="4144828"/>
            <a:ext cx="2902106" cy="1200329"/>
          </a:xfrm>
          <a:prstGeom prst="rect">
            <a:avLst/>
          </a:prstGeom>
          <a:noFill/>
        </p:spPr>
        <p:txBody>
          <a:bodyPr wrap="square" rtlCol="0">
            <a:spAutoFit/>
          </a:bodyPr>
          <a:lstStyle/>
          <a:p>
            <a:r>
              <a:rPr lang="en-GB" sz="2400" b="1" dirty="0">
                <a:sym typeface="Wingdings" panose="05000000000000000000" pitchFamily="2" charset="2"/>
              </a:rPr>
              <a:t> S</a:t>
            </a:r>
            <a:r>
              <a:rPr lang="en-GB" sz="2400" b="1" dirty="0"/>
              <a:t>ales rose by 0.2% </a:t>
            </a:r>
            <a:r>
              <a:rPr lang="en-GB" sz="2400" dirty="0"/>
              <a:t>in value terms over the year</a:t>
            </a:r>
          </a:p>
        </p:txBody>
      </p:sp>
      <p:sp>
        <p:nvSpPr>
          <p:cNvPr id="3" name="TextBox 2">
            <a:extLst>
              <a:ext uri="{FF2B5EF4-FFF2-40B4-BE49-F238E27FC236}">
                <a16:creationId xmlns:a16="http://schemas.microsoft.com/office/drawing/2014/main" id="{79246CEB-C8D0-852A-D118-FE97521435B6}"/>
              </a:ext>
            </a:extLst>
          </p:cNvPr>
          <p:cNvSpPr txBox="1"/>
          <p:nvPr/>
        </p:nvSpPr>
        <p:spPr>
          <a:xfrm>
            <a:off x="8828079" y="2456093"/>
            <a:ext cx="3037114" cy="1015663"/>
          </a:xfrm>
          <a:prstGeom prst="rect">
            <a:avLst/>
          </a:prstGeom>
          <a:noFill/>
        </p:spPr>
        <p:txBody>
          <a:bodyPr wrap="square" rtlCol="0">
            <a:spAutoFit/>
          </a:bodyPr>
          <a:lstStyle/>
          <a:p>
            <a:r>
              <a:rPr lang="en-GB" sz="2000" dirty="0"/>
              <a:t>General distribution: -5%</a:t>
            </a:r>
          </a:p>
          <a:p>
            <a:r>
              <a:rPr lang="en-GB" sz="2000" dirty="0"/>
              <a:t>Specialist channel: +8,4%</a:t>
            </a:r>
          </a:p>
          <a:p>
            <a:r>
              <a:rPr lang="en-GB" sz="2000" dirty="0"/>
              <a:t>Direct sales: +3,0%</a:t>
            </a:r>
          </a:p>
        </p:txBody>
      </p:sp>
    </p:spTree>
    <p:extLst>
      <p:ext uri="{BB962C8B-B14F-4D97-AF65-F5344CB8AC3E}">
        <p14:creationId xmlns:p14="http://schemas.microsoft.com/office/powerpoint/2010/main" val="3190254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9D6C8-A8E2-DDFF-04A7-BE3B01DF3D4A}"/>
            </a:ext>
          </a:extLst>
        </p:cNvPr>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EACE9DAA-8F18-8A46-3D99-CBC26E3F22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8402" y="24937"/>
            <a:ext cx="2163598" cy="1855125"/>
          </a:xfrm>
          <a:prstGeom prst="rect">
            <a:avLst/>
          </a:prstGeom>
        </p:spPr>
      </p:pic>
      <p:sp>
        <p:nvSpPr>
          <p:cNvPr id="2" name="Title 1">
            <a:extLst>
              <a:ext uri="{FF2B5EF4-FFF2-40B4-BE49-F238E27FC236}">
                <a16:creationId xmlns:a16="http://schemas.microsoft.com/office/drawing/2014/main" id="{2E3CCA80-4F0A-1F84-2D1B-9A55E768F42D}"/>
              </a:ext>
            </a:extLst>
          </p:cNvPr>
          <p:cNvSpPr>
            <a:spLocks noGrp="1"/>
          </p:cNvSpPr>
          <p:nvPr>
            <p:ph type="title"/>
          </p:nvPr>
        </p:nvSpPr>
        <p:spPr/>
        <p:txBody>
          <a:bodyPr/>
          <a:lstStyle/>
          <a:p>
            <a:r>
              <a:rPr lang="en-US" sz="3200" dirty="0"/>
              <a:t>The organic market: zoom on Italy (2024)</a:t>
            </a:r>
            <a:endParaRPr lang="en-GB" dirty="0"/>
          </a:p>
        </p:txBody>
      </p:sp>
      <p:sp>
        <p:nvSpPr>
          <p:cNvPr id="3" name="Content Placeholder 2">
            <a:extLst>
              <a:ext uri="{FF2B5EF4-FFF2-40B4-BE49-F238E27FC236}">
                <a16:creationId xmlns:a16="http://schemas.microsoft.com/office/drawing/2014/main" id="{069676AD-E00C-42C4-81A5-FDB5ABB5D3A0}"/>
              </a:ext>
            </a:extLst>
          </p:cNvPr>
          <p:cNvSpPr>
            <a:spLocks noGrp="1"/>
          </p:cNvSpPr>
          <p:nvPr>
            <p:ph idx="1"/>
          </p:nvPr>
        </p:nvSpPr>
        <p:spPr>
          <a:xfrm>
            <a:off x="1021842" y="2060920"/>
            <a:ext cx="10169912" cy="4876798"/>
          </a:xfrm>
        </p:spPr>
        <p:txBody>
          <a:bodyPr>
            <a:normAutofit/>
          </a:bodyPr>
          <a:lstStyle/>
          <a:p>
            <a:pPr marL="0" indent="0">
              <a:buNone/>
            </a:pPr>
            <a:r>
              <a:rPr lang="en-GB" sz="2400" dirty="0"/>
              <a:t>First three months of 2024: </a:t>
            </a:r>
          </a:p>
          <a:p>
            <a:r>
              <a:rPr lang="en-GB" sz="2400" dirty="0"/>
              <a:t>slight increase in supermarkets as main sales channels thanks to the slowdown in the price race: growth was 3.6% in value and 2.6% in volume. </a:t>
            </a:r>
          </a:p>
          <a:p>
            <a:r>
              <a:rPr lang="en-GB" sz="2400" dirty="0"/>
              <a:t>Consumer survey: </a:t>
            </a:r>
          </a:p>
          <a:p>
            <a:pPr lvl="1"/>
            <a:r>
              <a:rPr lang="en-GB" sz="2400" dirty="0"/>
              <a:t>if they had greater economic availability, almost a third of those who buy organic would buy more</a:t>
            </a:r>
          </a:p>
          <a:p>
            <a:pPr lvl="1"/>
            <a:r>
              <a:rPr lang="en-GB" sz="2400" dirty="0"/>
              <a:t>aware of the greater value of organics, also if they can only buy it when the price difference falls within acceptable price range</a:t>
            </a:r>
          </a:p>
          <a:p>
            <a:pPr lvl="1"/>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lang="en-GB" sz="2400" dirty="0"/>
          </a:p>
          <a:p>
            <a:endParaRPr lang="en-GB" sz="2400" dirty="0"/>
          </a:p>
          <a:p>
            <a:endParaRPr lang="en-GB" sz="2400" dirty="0"/>
          </a:p>
          <a:p>
            <a:endParaRPr lang="en-GB" sz="1900" dirty="0"/>
          </a:p>
        </p:txBody>
      </p:sp>
      <p:sp>
        <p:nvSpPr>
          <p:cNvPr id="6" name="TextBox 5">
            <a:extLst>
              <a:ext uri="{FF2B5EF4-FFF2-40B4-BE49-F238E27FC236}">
                <a16:creationId xmlns:a16="http://schemas.microsoft.com/office/drawing/2014/main" id="{FF1CAC92-7185-7064-2149-B9B8604EA775}"/>
              </a:ext>
            </a:extLst>
          </p:cNvPr>
          <p:cNvSpPr txBox="1"/>
          <p:nvPr/>
        </p:nvSpPr>
        <p:spPr>
          <a:xfrm>
            <a:off x="3059728" y="6308209"/>
            <a:ext cx="6094140" cy="369332"/>
          </a:xfrm>
          <a:prstGeom prst="rect">
            <a:avLst/>
          </a:prstGeom>
          <a:noFill/>
        </p:spPr>
        <p:txBody>
          <a:bodyPr wrap="square">
            <a:spAutoFit/>
          </a:bodyPr>
          <a:lstStyle/>
          <a:p>
            <a:r>
              <a:rPr lang="en-GB" dirty="0"/>
              <a:t>Nielsen, </a:t>
            </a:r>
            <a:r>
              <a:rPr kumimoji="0" lang="en-US" altLang="en-US" sz="1800" b="0" i="0" u="none" strike="noStrike" cap="none" normalizeH="0" baseline="0" dirty="0">
                <a:ln>
                  <a:noFill/>
                </a:ln>
                <a:solidFill>
                  <a:schemeClr val="tx1"/>
                </a:solidFill>
                <a:effectLst/>
                <a:latin typeface="Arial" panose="020B0604020202020204" pitchFamily="34" charset="0"/>
              </a:rPr>
              <a:t>SWG research institute</a:t>
            </a:r>
          </a:p>
        </p:txBody>
      </p:sp>
    </p:spTree>
    <p:extLst>
      <p:ext uri="{BB962C8B-B14F-4D97-AF65-F5344CB8AC3E}">
        <p14:creationId xmlns:p14="http://schemas.microsoft.com/office/powerpoint/2010/main" val="26283073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3B13C-D9F1-8E34-7D78-8296983C40C8}"/>
            </a:ext>
          </a:extLst>
        </p:cNvPr>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9E8DB431-CBC9-11D3-E564-59BF0A4BF2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8402" y="24937"/>
            <a:ext cx="2163598" cy="1855125"/>
          </a:xfrm>
          <a:prstGeom prst="rect">
            <a:avLst/>
          </a:prstGeom>
        </p:spPr>
      </p:pic>
      <p:sp>
        <p:nvSpPr>
          <p:cNvPr id="2" name="Title 1">
            <a:extLst>
              <a:ext uri="{FF2B5EF4-FFF2-40B4-BE49-F238E27FC236}">
                <a16:creationId xmlns:a16="http://schemas.microsoft.com/office/drawing/2014/main" id="{A31FA2DD-F1A0-693D-E9D0-B5F6790C4BDE}"/>
              </a:ext>
            </a:extLst>
          </p:cNvPr>
          <p:cNvSpPr>
            <a:spLocks noGrp="1"/>
          </p:cNvSpPr>
          <p:nvPr>
            <p:ph type="title"/>
          </p:nvPr>
        </p:nvSpPr>
        <p:spPr/>
        <p:txBody>
          <a:bodyPr/>
          <a:lstStyle/>
          <a:p>
            <a:r>
              <a:rPr lang="en-US" sz="3200" dirty="0"/>
              <a:t>The organic market: zoom on Italy (2024)</a:t>
            </a:r>
            <a:endParaRPr lang="en-GB" dirty="0"/>
          </a:p>
        </p:txBody>
      </p:sp>
      <p:sp>
        <p:nvSpPr>
          <p:cNvPr id="3" name="Content Placeholder 2">
            <a:extLst>
              <a:ext uri="{FF2B5EF4-FFF2-40B4-BE49-F238E27FC236}">
                <a16:creationId xmlns:a16="http://schemas.microsoft.com/office/drawing/2014/main" id="{D173CCDA-42FC-91D2-ED6F-1AC2A9BC8702}"/>
              </a:ext>
            </a:extLst>
          </p:cNvPr>
          <p:cNvSpPr>
            <a:spLocks noGrp="1"/>
          </p:cNvSpPr>
          <p:nvPr>
            <p:ph idx="1"/>
          </p:nvPr>
        </p:nvSpPr>
        <p:spPr>
          <a:xfrm>
            <a:off x="1021842" y="2060920"/>
            <a:ext cx="10169912" cy="4876798"/>
          </a:xfrm>
        </p:spPr>
        <p:txBody>
          <a:bodyPr>
            <a:normAutofit/>
          </a:bodyPr>
          <a:lstStyle/>
          <a:p>
            <a:pPr marL="0" indent="0">
              <a:buNone/>
            </a:pPr>
            <a:r>
              <a:rPr kumimoji="0" lang="en-US" altLang="en-US" sz="2800" b="0" i="0" u="none" strike="noStrike" cap="none" normalizeH="0" baseline="0" dirty="0">
                <a:ln>
                  <a:noFill/>
                </a:ln>
                <a:solidFill>
                  <a:schemeClr val="tx1"/>
                </a:solidFill>
                <a:effectLst/>
                <a:latin typeface="+mj-lt"/>
              </a:rPr>
              <a:t>Best practice - </a:t>
            </a:r>
            <a:r>
              <a:rPr kumimoji="0" lang="en-US" altLang="en-US" sz="2800" b="1" i="0" u="none" strike="noStrike" cap="none" normalizeH="0" baseline="0" dirty="0">
                <a:ln>
                  <a:noFill/>
                </a:ln>
                <a:solidFill>
                  <a:schemeClr val="tx1"/>
                </a:solidFill>
                <a:effectLst/>
                <a:latin typeface="+mj-lt"/>
              </a:rPr>
              <a:t>Green Public Procurement </a:t>
            </a:r>
            <a:r>
              <a:rPr lang="en-GB" sz="2800" dirty="0">
                <a:latin typeface="+mj-lt"/>
              </a:rPr>
              <a:t>: </a:t>
            </a:r>
          </a:p>
          <a:p>
            <a:r>
              <a:rPr kumimoji="0" lang="en-US" altLang="en-US" sz="2800" b="0" i="0" u="none" strike="noStrike" cap="none" normalizeH="0" baseline="0" dirty="0">
                <a:ln>
                  <a:noFill/>
                </a:ln>
                <a:solidFill>
                  <a:schemeClr val="tx1"/>
                </a:solidFill>
                <a:effectLst/>
                <a:latin typeface="+mj-lt"/>
              </a:rPr>
              <a:t>use of organic products is mandatory in all public food services under a national law: </a:t>
            </a:r>
          </a:p>
          <a:p>
            <a:pPr lvl="1"/>
            <a:r>
              <a:rPr lang="en-US" altLang="en-US" sz="2400" dirty="0">
                <a:latin typeface="+mj-lt"/>
              </a:rPr>
              <a:t>Quotas for e.g. schools, hospitals, office canteens ranging to 100% for products like eggs, yogurt, and vegetables</a:t>
            </a:r>
            <a:endParaRPr kumimoji="0" lang="en-US" altLang="en-US" sz="2400" b="0" i="0" u="none" strike="noStrike" cap="none" normalizeH="0" baseline="0" dirty="0">
              <a:ln>
                <a:noFill/>
              </a:ln>
              <a:solidFill>
                <a:schemeClr val="tx1"/>
              </a:solidFill>
              <a:effectLst/>
              <a:latin typeface="+mj-lt"/>
            </a:endParaRPr>
          </a:p>
          <a:p>
            <a:pPr lvl="1"/>
            <a:r>
              <a:rPr kumimoji="0" lang="en-US" altLang="en-US" sz="2400" b="0" i="0" u="none" strike="noStrike" cap="none" normalizeH="0" baseline="0" dirty="0">
                <a:ln>
                  <a:noFill/>
                </a:ln>
                <a:solidFill>
                  <a:schemeClr val="tx1"/>
                </a:solidFill>
                <a:effectLst/>
                <a:latin typeface="+mj-lt"/>
                <a:cs typeface="Arial" panose="020B0604020202020204" pitchFamily="34" charset="0"/>
              </a:rPr>
              <a:t>&gt; 1,5 M children eat organic in school every day</a:t>
            </a:r>
          </a:p>
          <a:p>
            <a:pPr lvl="1"/>
            <a:r>
              <a:rPr kumimoji="0" lang="en-US" altLang="en-US" sz="2400" b="0" i="0" u="none" strike="noStrike" cap="none" normalizeH="0" baseline="0" dirty="0">
                <a:ln>
                  <a:noFill/>
                </a:ln>
                <a:solidFill>
                  <a:schemeClr val="tx1"/>
                </a:solidFill>
                <a:effectLst/>
                <a:latin typeface="+mj-lt"/>
              </a:rPr>
              <a:t>special fund for municipalities using the highest share of organic food since 2018</a:t>
            </a:r>
          </a:p>
          <a:p>
            <a:pPr marL="457200" lvl="1" indent="0">
              <a:buNone/>
            </a:pPr>
            <a:endParaRPr kumimoji="0" lang="en-US" altLang="en-US" sz="2400" b="0" i="0" u="none" strike="noStrike" cap="none" normalizeH="0" baseline="0" dirty="0">
              <a:ln>
                <a:noFill/>
              </a:ln>
              <a:solidFill>
                <a:schemeClr val="tx1"/>
              </a:solidFill>
              <a:effectLst/>
              <a:latin typeface="Arial" panose="020B0604020202020204" pitchFamily="34" charset="0"/>
            </a:endParaRPr>
          </a:p>
          <a:p>
            <a:pPr lvl="1"/>
            <a:endParaRPr kumimoji="0" lang="en-US" altLang="en-US" sz="2400" b="0" i="0" u="none" strike="noStrike" cap="none" normalizeH="0" baseline="0" dirty="0">
              <a:ln>
                <a:noFill/>
              </a:ln>
              <a:solidFill>
                <a:schemeClr val="tx1"/>
              </a:solidFill>
              <a:effectLst/>
              <a:latin typeface="Arial" panose="020B0604020202020204" pitchFamily="34" charset="0"/>
            </a:endParaRPr>
          </a:p>
          <a:p>
            <a:pPr lvl="1"/>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lang="en-GB" sz="2400" dirty="0"/>
          </a:p>
          <a:p>
            <a:endParaRPr lang="en-GB" sz="2400" dirty="0"/>
          </a:p>
          <a:p>
            <a:endParaRPr lang="en-GB" sz="2400" dirty="0"/>
          </a:p>
          <a:p>
            <a:endParaRPr lang="en-GB" sz="1900" dirty="0"/>
          </a:p>
        </p:txBody>
      </p:sp>
      <p:sp>
        <p:nvSpPr>
          <p:cNvPr id="6" name="TextBox 5">
            <a:extLst>
              <a:ext uri="{FF2B5EF4-FFF2-40B4-BE49-F238E27FC236}">
                <a16:creationId xmlns:a16="http://schemas.microsoft.com/office/drawing/2014/main" id="{20D3401A-9728-895E-E22F-540ACFA141E3}"/>
              </a:ext>
            </a:extLst>
          </p:cNvPr>
          <p:cNvSpPr txBox="1"/>
          <p:nvPr/>
        </p:nvSpPr>
        <p:spPr>
          <a:xfrm>
            <a:off x="2929099" y="5407468"/>
            <a:ext cx="6094140" cy="1354217"/>
          </a:xfrm>
          <a:prstGeom prst="rect">
            <a:avLst/>
          </a:prstGeom>
          <a:noFill/>
        </p:spPr>
        <p:txBody>
          <a:bodyPr wrap="square">
            <a:spAutoFit/>
          </a:bodyPr>
          <a:lstStyle/>
          <a:p>
            <a:pPr eaLnBrk="0" fontAlgn="base" hangingPunct="0">
              <a:spcBef>
                <a:spcPct val="0"/>
              </a:spcBef>
              <a:spcAft>
                <a:spcPct val="0"/>
              </a:spcAft>
            </a:pPr>
            <a:r>
              <a:rPr kumimoji="0" lang="en-US" altLang="en-US" sz="16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Decree of the Minister of Agricultural, Food and Forestry Policies in agreement 2017, </a:t>
            </a:r>
          </a:p>
          <a:p>
            <a:pPr eaLnBrk="0" fontAlgn="base" hangingPunct="0">
              <a:spcBef>
                <a:spcPct val="0"/>
              </a:spcBef>
              <a:spcAft>
                <a:spcPct val="0"/>
              </a:spcAft>
            </a:pPr>
            <a:r>
              <a:rPr kumimoji="0" lang="en-US" altLang="en-US" sz="1600" b="0" i="0" u="none" strike="noStrike" cap="none" normalizeH="0" baseline="0" dirty="0">
                <a:ln>
                  <a:noFill/>
                </a:ln>
                <a:solidFill>
                  <a:schemeClr val="tx1"/>
                </a:solidFill>
                <a:effectLst/>
                <a:latin typeface="Arial" panose="020B0604020202020204" pitchFamily="34" charset="0"/>
              </a:rPr>
              <a:t>Decree of the Ministry of the Environment and Protection of Land and Sea 2020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31418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9465C-6077-3C7C-E477-B9A44E1086E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F84CD5-27D8-6A1C-489D-1A567AFA1154}"/>
              </a:ext>
            </a:extLst>
          </p:cNvPr>
          <p:cNvSpPr>
            <a:spLocks noGrp="1"/>
          </p:cNvSpPr>
          <p:nvPr>
            <p:ph type="title"/>
          </p:nvPr>
        </p:nvSpPr>
        <p:spPr/>
        <p:txBody>
          <a:bodyPr/>
          <a:lstStyle/>
          <a:p>
            <a:r>
              <a:rPr lang="de-CH" dirty="0" err="1"/>
              <a:t>Conclusion</a:t>
            </a:r>
            <a:endParaRPr lang="de-CH" dirty="0"/>
          </a:p>
        </p:txBody>
      </p:sp>
      <p:sp>
        <p:nvSpPr>
          <p:cNvPr id="3" name="Inhaltsplatzhalter 2">
            <a:extLst>
              <a:ext uri="{FF2B5EF4-FFF2-40B4-BE49-F238E27FC236}">
                <a16:creationId xmlns:a16="http://schemas.microsoft.com/office/drawing/2014/main" id="{A0FF583A-AEB3-1E10-6006-32AFE30CC881}"/>
              </a:ext>
            </a:extLst>
          </p:cNvPr>
          <p:cNvSpPr>
            <a:spLocks noGrp="1"/>
          </p:cNvSpPr>
          <p:nvPr>
            <p:ph idx="1"/>
          </p:nvPr>
        </p:nvSpPr>
        <p:spPr>
          <a:xfrm>
            <a:off x="838199" y="1528742"/>
            <a:ext cx="10847119" cy="4351338"/>
          </a:xfrm>
        </p:spPr>
        <p:txBody>
          <a:bodyPr>
            <a:normAutofit/>
          </a:bodyPr>
          <a:lstStyle/>
          <a:p>
            <a:pPr rtl="0"/>
            <a:r>
              <a:rPr lang="en-GB" sz="2200" dirty="0">
                <a:effectLst/>
              </a:rPr>
              <a:t>2020 cannot be considered as a reference year </a:t>
            </a:r>
            <a:r>
              <a:rPr lang="en-GB" sz="2200" dirty="0">
                <a:effectLst/>
                <a:sym typeface="Wingdings" panose="05000000000000000000" pitchFamily="2" charset="2"/>
              </a:rPr>
              <a:t> </a:t>
            </a:r>
            <a:r>
              <a:rPr lang="en-GB" sz="2200" dirty="0">
                <a:effectLst/>
              </a:rPr>
              <a:t>steady growth between 2019 and 2024</a:t>
            </a:r>
          </a:p>
          <a:p>
            <a:pPr rtl="0"/>
            <a:r>
              <a:rPr lang="en-GB" sz="2200" dirty="0">
                <a:effectLst/>
              </a:rPr>
              <a:t>Although consumers remain willing to buy more organic products, inflation has impacted spending power – markets are recovering, but may not have fully recovered depending on the country</a:t>
            </a:r>
          </a:p>
          <a:p>
            <a:pPr rtl="0"/>
            <a:r>
              <a:rPr lang="en-GB" sz="2200" dirty="0">
                <a:effectLst/>
              </a:rPr>
              <a:t>European consumers reduced spending on food overall in 2023 - organic consumers in the EU tended to choose a cheaper version of the same product (e.g. retailer’s own label) or trade down to discounters</a:t>
            </a:r>
          </a:p>
          <a:p>
            <a:pPr rtl="0"/>
            <a:r>
              <a:rPr lang="en-GB" sz="2200" dirty="0">
                <a:effectLst/>
              </a:rPr>
              <a:t>Mixed picture at the start of 2024, but there is value growth in many EU markets as larger retailers see spending recover </a:t>
            </a:r>
            <a:r>
              <a:rPr lang="en-GB" sz="2200" dirty="0">
                <a:effectLst/>
                <a:sym typeface="Wingdings" panose="05000000000000000000" pitchFamily="2" charset="2"/>
              </a:rPr>
              <a:t> </a:t>
            </a:r>
            <a:r>
              <a:rPr lang="en-GB" sz="2200" dirty="0">
                <a:effectLst/>
              </a:rPr>
              <a:t>positive recovery signs in specialized shops, e.g. IT and DE, as well as in larger retailers, e.g. Carrefour in FR</a:t>
            </a:r>
          </a:p>
          <a:p>
            <a:pPr rtl="0"/>
            <a:r>
              <a:rPr lang="en-GB" sz="2200" dirty="0">
                <a:effectLst/>
              </a:rPr>
              <a:t>Not all growth markets are seeing volume growth, but inflation in organic is often lower</a:t>
            </a:r>
          </a:p>
          <a:p>
            <a:pPr rtl="0"/>
            <a:r>
              <a:rPr lang="en-GB" sz="2200" dirty="0">
                <a:effectLst/>
              </a:rPr>
              <a:t>Out-of-home continues to be a success in many countries</a:t>
            </a:r>
          </a:p>
          <a:p>
            <a:pPr>
              <a:lnSpc>
                <a:spcPct val="110000"/>
              </a:lnSpc>
            </a:pPr>
            <a:endParaRPr lang="en-US" dirty="0"/>
          </a:p>
        </p:txBody>
      </p:sp>
    </p:spTree>
    <p:extLst>
      <p:ext uri="{BB962C8B-B14F-4D97-AF65-F5344CB8AC3E}">
        <p14:creationId xmlns:p14="http://schemas.microsoft.com/office/powerpoint/2010/main" val="3634438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B6DBA704-68EC-40EC-B030-11D83185FA3D}"/>
              </a:ext>
            </a:extLst>
          </p:cNvPr>
          <p:cNvSpPr>
            <a:spLocks noGrp="1"/>
          </p:cNvSpPr>
          <p:nvPr>
            <p:ph type="pic" sz="quarter" idx="11"/>
          </p:nvPr>
        </p:nvSpPr>
        <p:spPr/>
        <p:txBody>
          <a:bodyPr/>
          <a:lstStyle/>
          <a:p>
            <a:endParaRPr lang="en-GB"/>
          </a:p>
        </p:txBody>
      </p:sp>
      <p:sp>
        <p:nvSpPr>
          <p:cNvPr id="4" name="Textplatzhalter 3">
            <a:extLst>
              <a:ext uri="{FF2B5EF4-FFF2-40B4-BE49-F238E27FC236}">
                <a16:creationId xmlns:a16="http://schemas.microsoft.com/office/drawing/2014/main" id="{84B2F6AD-12C0-4471-B7AD-4CF1CD8099B2}"/>
              </a:ext>
            </a:extLst>
          </p:cNvPr>
          <p:cNvSpPr>
            <a:spLocks noGrp="1"/>
          </p:cNvSpPr>
          <p:nvPr>
            <p:ph type="body" sz="quarter" idx="10"/>
          </p:nvPr>
        </p:nvSpPr>
        <p:spPr/>
        <p:txBody>
          <a:bodyPr/>
          <a:lstStyle/>
          <a:p>
            <a:r>
              <a:rPr lang="de-CH" dirty="0"/>
              <a:t>Organic Agriculture in the European Union 2022 (</a:t>
            </a:r>
            <a:r>
              <a:rPr lang="de-CH" dirty="0" err="1"/>
              <a:t>consolidated</a:t>
            </a:r>
            <a:r>
              <a:rPr lang="de-CH" dirty="0"/>
              <a:t> data)  </a:t>
            </a:r>
          </a:p>
        </p:txBody>
      </p:sp>
    </p:spTree>
    <p:extLst>
      <p:ext uri="{BB962C8B-B14F-4D97-AF65-F5344CB8AC3E}">
        <p14:creationId xmlns:p14="http://schemas.microsoft.com/office/powerpoint/2010/main" val="2894374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a:t>Authors</a:t>
            </a:r>
            <a:endParaRPr lang="de-CH" dirty="0"/>
          </a:p>
        </p:txBody>
      </p:sp>
      <p:sp>
        <p:nvSpPr>
          <p:cNvPr id="4" name="Inhaltsplatzhalter 3"/>
          <p:cNvSpPr>
            <a:spLocks noGrp="1"/>
          </p:cNvSpPr>
          <p:nvPr>
            <p:ph idx="1"/>
          </p:nvPr>
        </p:nvSpPr>
        <p:spPr>
          <a:xfrm>
            <a:off x="806201" y="1069345"/>
            <a:ext cx="5642100" cy="4309944"/>
          </a:xfrm>
        </p:spPr>
        <p:txBody>
          <a:bodyPr>
            <a:normAutofit fontScale="62500" lnSpcReduction="20000"/>
          </a:bodyPr>
          <a:lstStyle/>
          <a:p>
            <a:pPr marL="0" indent="0">
              <a:lnSpc>
                <a:spcPct val="120000"/>
              </a:lnSpc>
              <a:buNone/>
            </a:pPr>
            <a:r>
              <a:rPr lang="de-DE" dirty="0"/>
              <a:t>Bram Moeskops</a:t>
            </a:r>
            <a:br>
              <a:rPr lang="de-DE" dirty="0"/>
            </a:br>
            <a:r>
              <a:rPr lang="de-DE" dirty="0"/>
              <a:t>FiBL Europe</a:t>
            </a:r>
            <a:br>
              <a:rPr lang="de-DE" dirty="0"/>
            </a:br>
            <a:r>
              <a:rPr lang="de-DE" dirty="0"/>
              <a:t>1000 </a:t>
            </a:r>
            <a:r>
              <a:rPr lang="de-DE" dirty="0" err="1"/>
              <a:t>Brussels</a:t>
            </a:r>
            <a:r>
              <a:rPr lang="de-DE" dirty="0"/>
              <a:t>, Belgium</a:t>
            </a:r>
            <a:br>
              <a:rPr lang="de-DE" dirty="0"/>
            </a:br>
            <a:r>
              <a:rPr lang="de-DE" dirty="0">
                <a:hlinkClick r:id="rId2"/>
              </a:rPr>
              <a:t>bram.moeskops@fibl.org</a:t>
            </a:r>
            <a:br>
              <a:rPr lang="de-DE" dirty="0"/>
            </a:br>
            <a:r>
              <a:rPr lang="de-DE" dirty="0"/>
              <a:t>www.fibl.org</a:t>
            </a:r>
          </a:p>
          <a:p>
            <a:pPr marL="0" indent="0">
              <a:lnSpc>
                <a:spcPct val="120000"/>
              </a:lnSpc>
              <a:buNone/>
            </a:pPr>
            <a:br>
              <a:rPr lang="de-DE" dirty="0"/>
            </a:br>
            <a:r>
              <a:rPr lang="de-DE" dirty="0"/>
              <a:t>Diana Schaack</a:t>
            </a:r>
            <a:br>
              <a:rPr lang="de-DE" dirty="0"/>
            </a:br>
            <a:r>
              <a:rPr lang="de-DE" dirty="0"/>
              <a:t>Division Manager for Organic Farming and </a:t>
            </a:r>
            <a:r>
              <a:rPr lang="de-DE" dirty="0" err="1"/>
              <a:t>Markets</a:t>
            </a:r>
            <a:br>
              <a:rPr lang="de-DE" dirty="0"/>
            </a:br>
            <a:r>
              <a:rPr lang="de-DE" dirty="0"/>
              <a:t>Agricultural Market Information Company AMI</a:t>
            </a:r>
            <a:br>
              <a:rPr lang="de-DE" dirty="0"/>
            </a:br>
            <a:r>
              <a:rPr lang="de-DE" dirty="0"/>
              <a:t>53175 Bonn, Germany</a:t>
            </a:r>
            <a:br>
              <a:rPr lang="de-DE" dirty="0"/>
            </a:br>
            <a:r>
              <a:rPr lang="de-DE" dirty="0">
                <a:hlinkClick r:id="rId3"/>
              </a:rPr>
              <a:t>Diana.Schaack@AMI-informiert.de</a:t>
            </a:r>
            <a:br>
              <a:rPr lang="de-DE" dirty="0"/>
            </a:br>
            <a:r>
              <a:rPr lang="de-DE" dirty="0"/>
              <a:t>https://www.ami-informiert.de</a:t>
            </a:r>
          </a:p>
          <a:p>
            <a:endParaRPr lang="de-CH" dirty="0"/>
          </a:p>
          <a:p>
            <a:pPr marL="0" indent="0">
              <a:lnSpc>
                <a:spcPct val="120000"/>
              </a:lnSpc>
              <a:buNone/>
            </a:pPr>
            <a:r>
              <a:rPr lang="de-CH" dirty="0"/>
              <a:t>Helga Willer</a:t>
            </a:r>
            <a:br>
              <a:rPr lang="de-CH" dirty="0"/>
            </a:br>
            <a:r>
              <a:rPr lang="de-CH" dirty="0"/>
              <a:t>Research Institute of Organic Agriculture FiBL</a:t>
            </a:r>
            <a:br>
              <a:rPr lang="de-CH" dirty="0"/>
            </a:br>
            <a:r>
              <a:rPr lang="de-CH" dirty="0"/>
              <a:t>5070 Frick, Switzerland</a:t>
            </a:r>
            <a:br>
              <a:rPr lang="de-CH" dirty="0"/>
            </a:br>
            <a:r>
              <a:rPr lang="de-CH" dirty="0">
                <a:hlinkClick r:id="rId4"/>
              </a:rPr>
              <a:t>helga.willer@fibl.org</a:t>
            </a:r>
            <a:br>
              <a:rPr lang="de-CH" dirty="0"/>
            </a:br>
            <a:r>
              <a:rPr lang="de-CH" dirty="0"/>
              <a:t>www.fibl.org, www.organic-world.net, https//statistics.fibl.org</a:t>
            </a:r>
          </a:p>
          <a:p>
            <a:endParaRPr lang="de-CH" dirty="0"/>
          </a:p>
          <a:p>
            <a:pPr marL="0" indent="0">
              <a:buNone/>
            </a:pPr>
            <a:endParaRPr lang="de-CH" dirty="0"/>
          </a:p>
        </p:txBody>
      </p:sp>
      <p:sp>
        <p:nvSpPr>
          <p:cNvPr id="2" name="TextBox 1">
            <a:extLst>
              <a:ext uri="{FF2B5EF4-FFF2-40B4-BE49-F238E27FC236}">
                <a16:creationId xmlns:a16="http://schemas.microsoft.com/office/drawing/2014/main" id="{BF840E7A-58F1-63EB-C8AA-48038B5214FE}"/>
              </a:ext>
            </a:extLst>
          </p:cNvPr>
          <p:cNvSpPr txBox="1"/>
          <p:nvPr/>
        </p:nvSpPr>
        <p:spPr>
          <a:xfrm>
            <a:off x="6655619" y="893075"/>
            <a:ext cx="4251367" cy="5047536"/>
          </a:xfrm>
          <a:prstGeom prst="rect">
            <a:avLst/>
          </a:prstGeom>
          <a:noFill/>
        </p:spPr>
        <p:txBody>
          <a:bodyPr wrap="square" rtlCol="0">
            <a:spAutoFit/>
          </a:bodyPr>
          <a:lstStyle>
            <a:defPPr>
              <a:defRPr lang="en-US"/>
            </a:defPPr>
            <a:lvl1pPr>
              <a:defRPr sz="2200"/>
            </a:lvl1pPr>
          </a:lstStyle>
          <a:p>
            <a:endParaRPr lang="de-CH" dirty="0"/>
          </a:p>
          <a:p>
            <a:endParaRPr lang="de-CH" dirty="0"/>
          </a:p>
          <a:p>
            <a:endParaRPr lang="de-CH" dirty="0"/>
          </a:p>
          <a:p>
            <a:endParaRPr lang="de-CH" dirty="0"/>
          </a:p>
          <a:p>
            <a:endParaRPr lang="de-CH" dirty="0"/>
          </a:p>
          <a:p>
            <a:r>
              <a:rPr lang="de-CH" sz="1400" dirty="0"/>
              <a:t>Laura Sauques</a:t>
            </a:r>
          </a:p>
          <a:p>
            <a:r>
              <a:rPr lang="de-CH" sz="1400" dirty="0"/>
              <a:t>IFOAM </a:t>
            </a:r>
            <a:r>
              <a:rPr lang="de-CH" sz="1400" dirty="0" err="1"/>
              <a:t>Organics</a:t>
            </a:r>
            <a:r>
              <a:rPr lang="de-CH" sz="1400" dirty="0"/>
              <a:t> Europe</a:t>
            </a:r>
          </a:p>
          <a:p>
            <a:r>
              <a:rPr lang="de-CH" sz="1400" dirty="0"/>
              <a:t>1000 </a:t>
            </a:r>
            <a:r>
              <a:rPr lang="de-CH" sz="1400" dirty="0" err="1"/>
              <a:t>Brussels</a:t>
            </a:r>
            <a:r>
              <a:rPr lang="de-CH" sz="1400" dirty="0"/>
              <a:t>, </a:t>
            </a:r>
            <a:r>
              <a:rPr lang="de-CH" sz="1400" dirty="0" err="1"/>
              <a:t>Belgium</a:t>
            </a:r>
            <a:endParaRPr lang="de-CH" sz="1400" dirty="0"/>
          </a:p>
          <a:p>
            <a:r>
              <a:rPr lang="de-CH" sz="1400" dirty="0" err="1">
                <a:hlinkClick r:id="rId5">
                  <a:extLst>
                    <a:ext uri="{A12FA001-AC4F-418D-AE19-62706E023703}">
                      <ahyp:hlinkClr xmlns:ahyp="http://schemas.microsoft.com/office/drawing/2018/hyperlinkcolor" val="tx"/>
                    </a:ext>
                  </a:extLst>
                </a:hlinkClick>
              </a:rPr>
              <a:t>Laura.sauques@organicseurope.bio</a:t>
            </a:r>
            <a:endParaRPr lang="de-CH" sz="1400" dirty="0"/>
          </a:p>
          <a:p>
            <a:r>
              <a:rPr lang="de-CH" sz="1400" dirty="0">
                <a:hlinkClick r:id="rId6">
                  <a:extLst>
                    <a:ext uri="{A12FA001-AC4F-418D-AE19-62706E023703}">
                      <ahyp:hlinkClr xmlns:ahyp="http://schemas.microsoft.com/office/drawing/2018/hyperlinkcolor" val="tx"/>
                    </a:ext>
                  </a:extLst>
                </a:hlinkClick>
              </a:rPr>
              <a:t>https://www.organicseurope.bio/</a:t>
            </a:r>
            <a:endParaRPr lang="de-CH" sz="1400" dirty="0"/>
          </a:p>
          <a:p>
            <a:endParaRPr lang="de-CH" sz="1400" dirty="0"/>
          </a:p>
          <a:p>
            <a:endParaRPr lang="de-CH" sz="1400" dirty="0"/>
          </a:p>
          <a:p>
            <a:r>
              <a:rPr lang="de-CH" sz="1400" dirty="0"/>
              <a:t>Raphael Fenski</a:t>
            </a:r>
          </a:p>
          <a:p>
            <a:r>
              <a:rPr lang="de-CH" sz="1400" dirty="0"/>
              <a:t>IFOAM </a:t>
            </a:r>
            <a:r>
              <a:rPr lang="de-CH" sz="1400" dirty="0" err="1"/>
              <a:t>Organics</a:t>
            </a:r>
            <a:r>
              <a:rPr lang="de-CH" sz="1400" dirty="0"/>
              <a:t> Europe</a:t>
            </a:r>
          </a:p>
          <a:p>
            <a:r>
              <a:rPr lang="de-CH" sz="1400" dirty="0"/>
              <a:t>1000 </a:t>
            </a:r>
            <a:r>
              <a:rPr lang="de-CH" sz="1400" dirty="0" err="1"/>
              <a:t>Brussels</a:t>
            </a:r>
            <a:r>
              <a:rPr lang="de-CH" sz="1400" dirty="0"/>
              <a:t>, </a:t>
            </a:r>
            <a:r>
              <a:rPr lang="de-CH" sz="1400" dirty="0" err="1"/>
              <a:t>Belgium</a:t>
            </a:r>
            <a:endParaRPr lang="de-CH" sz="1400" dirty="0"/>
          </a:p>
          <a:p>
            <a:r>
              <a:rPr lang="de-CH" sz="1400" dirty="0" err="1">
                <a:hlinkClick r:id="rId7">
                  <a:extLst>
                    <a:ext uri="{A12FA001-AC4F-418D-AE19-62706E023703}">
                      <ahyp:hlinkClr xmlns:ahyp="http://schemas.microsoft.com/office/drawing/2018/hyperlinkcolor" val="tx"/>
                    </a:ext>
                  </a:extLst>
                </a:hlinkClick>
              </a:rPr>
              <a:t>Raphael.fenski@organicseurope.bio</a:t>
            </a:r>
            <a:endParaRPr lang="de-CH" sz="1400" dirty="0"/>
          </a:p>
          <a:p>
            <a:r>
              <a:rPr lang="de-CH" sz="1400" dirty="0">
                <a:hlinkClick r:id="rId6">
                  <a:extLst>
                    <a:ext uri="{A12FA001-AC4F-418D-AE19-62706E023703}">
                      <ahyp:hlinkClr xmlns:ahyp="http://schemas.microsoft.com/office/drawing/2018/hyperlinkcolor" val="tx"/>
                    </a:ext>
                  </a:extLst>
                </a:hlinkClick>
              </a:rPr>
              <a:t>https://www.organicseurope.bio/</a:t>
            </a:r>
            <a:endParaRPr lang="de-CH" sz="1400" dirty="0"/>
          </a:p>
          <a:p>
            <a:endParaRPr lang="de-CH" dirty="0"/>
          </a:p>
          <a:p>
            <a:endParaRPr lang="en-GB" dirty="0"/>
          </a:p>
        </p:txBody>
      </p:sp>
    </p:spTree>
    <p:extLst>
      <p:ext uri="{BB962C8B-B14F-4D97-AF65-F5344CB8AC3E}">
        <p14:creationId xmlns:p14="http://schemas.microsoft.com/office/powerpoint/2010/main" val="39276926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Bildplatzhalter 1"/>
          <p:cNvSpPr>
            <a:spLocks noGrp="1"/>
          </p:cNvSpPr>
          <p:nvPr>
            <p:ph type="pic" sz="quarter" idx="11"/>
          </p:nvPr>
        </p:nvSpPr>
        <p:spPr/>
        <p:txBody>
          <a:bodyPr/>
          <a:lstStyle/>
          <a:p>
            <a:endParaRPr lang="en-GB"/>
          </a:p>
        </p:txBody>
      </p:sp>
      <p:sp>
        <p:nvSpPr>
          <p:cNvPr id="3" name="Textplatzhalter 2"/>
          <p:cNvSpPr>
            <a:spLocks noGrp="1"/>
          </p:cNvSpPr>
          <p:nvPr>
            <p:ph type="body" sz="quarter" idx="10"/>
          </p:nvPr>
        </p:nvSpPr>
        <p:spPr/>
        <p:txBody>
          <a:bodyPr/>
          <a:lstStyle/>
          <a:p>
            <a:r>
              <a:rPr lang="de-CH" dirty="0"/>
              <a:t>Supplements </a:t>
            </a:r>
          </a:p>
        </p:txBody>
      </p:sp>
    </p:spTree>
    <p:extLst>
      <p:ext uri="{BB962C8B-B14F-4D97-AF65-F5344CB8AC3E}">
        <p14:creationId xmlns:p14="http://schemas.microsoft.com/office/powerpoint/2010/main" val="30413560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Bildplatzhalter 1"/>
          <p:cNvSpPr>
            <a:spLocks noGrp="1"/>
          </p:cNvSpPr>
          <p:nvPr>
            <p:ph type="pic" sz="quarter" idx="11"/>
          </p:nvPr>
        </p:nvSpPr>
        <p:spPr/>
        <p:txBody>
          <a:bodyPr/>
          <a:lstStyle/>
          <a:p>
            <a:endParaRPr lang="en-GB"/>
          </a:p>
        </p:txBody>
      </p:sp>
      <p:sp>
        <p:nvSpPr>
          <p:cNvPr id="3" name="Textplatzhalter 2"/>
          <p:cNvSpPr>
            <a:spLocks noGrp="1"/>
          </p:cNvSpPr>
          <p:nvPr>
            <p:ph type="body" sz="quarter" idx="10"/>
          </p:nvPr>
        </p:nvSpPr>
        <p:spPr/>
        <p:txBody>
          <a:bodyPr/>
          <a:lstStyle/>
          <a:p>
            <a:r>
              <a:rPr lang="de-CH" dirty="0"/>
              <a:t>Price Development (</a:t>
            </a:r>
            <a:r>
              <a:rPr lang="de-CH" dirty="0" err="1"/>
              <a:t>example</a:t>
            </a:r>
            <a:r>
              <a:rPr lang="de-CH" dirty="0"/>
              <a:t> of Germany)</a:t>
            </a:r>
          </a:p>
        </p:txBody>
      </p:sp>
    </p:spTree>
    <p:extLst>
      <p:ext uri="{BB962C8B-B14F-4D97-AF65-F5344CB8AC3E}">
        <p14:creationId xmlns:p14="http://schemas.microsoft.com/office/powerpoint/2010/main" val="33965375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p:txBody>
          <a:bodyPr/>
          <a:lstStyle/>
          <a:p>
            <a:endParaRPr lang="en-GB"/>
          </a:p>
        </p:txBody>
      </p:sp>
      <p:sp>
        <p:nvSpPr>
          <p:cNvPr id="7" name="Textplatzhalter 6"/>
          <p:cNvSpPr>
            <a:spLocks noGrp="1"/>
          </p:cNvSpPr>
          <p:nvPr>
            <p:ph type="body" sz="quarter" idx="10"/>
          </p:nvPr>
        </p:nvSpPr>
        <p:spPr/>
        <p:txBody>
          <a:bodyPr/>
          <a:lstStyle/>
          <a:p>
            <a:r>
              <a:rPr lang="de-CH" dirty="0"/>
              <a:t>Germany: In the 1st half of 2024, organic retail sales </a:t>
            </a:r>
            <a:r>
              <a:rPr lang="de-CH" dirty="0" err="1"/>
              <a:t>value</a:t>
            </a:r>
            <a:r>
              <a:rPr lang="de-CH" dirty="0"/>
              <a:t> </a:t>
            </a:r>
            <a:r>
              <a:rPr lang="de-CH" dirty="0" err="1"/>
              <a:t>increased</a:t>
            </a:r>
            <a:r>
              <a:rPr lang="de-CH" dirty="0"/>
              <a:t> not </a:t>
            </a:r>
            <a:br>
              <a:rPr lang="de-CH" dirty="0"/>
            </a:br>
            <a:r>
              <a:rPr lang="de-CH" dirty="0" err="1"/>
              <a:t>only</a:t>
            </a:r>
            <a:r>
              <a:rPr lang="de-CH" dirty="0"/>
              <a:t> </a:t>
            </a:r>
            <a:r>
              <a:rPr lang="de-CH" dirty="0" err="1"/>
              <a:t>because</a:t>
            </a:r>
            <a:r>
              <a:rPr lang="de-CH" dirty="0"/>
              <a:t> of </a:t>
            </a:r>
            <a:r>
              <a:rPr lang="de-CH" dirty="0" err="1"/>
              <a:t>higher</a:t>
            </a:r>
            <a:r>
              <a:rPr lang="de-CH" dirty="0"/>
              <a:t> </a:t>
            </a:r>
            <a:r>
              <a:rPr lang="de-CH" dirty="0" err="1"/>
              <a:t>prices</a:t>
            </a:r>
            <a:r>
              <a:rPr lang="de-CH" dirty="0"/>
              <a:t> but also </a:t>
            </a:r>
            <a:r>
              <a:rPr lang="de-CH" dirty="0" err="1"/>
              <a:t>because</a:t>
            </a:r>
            <a:r>
              <a:rPr lang="de-CH" dirty="0"/>
              <a:t> of </a:t>
            </a:r>
            <a:r>
              <a:rPr lang="de-CH" dirty="0" err="1"/>
              <a:t>higher</a:t>
            </a:r>
            <a:r>
              <a:rPr lang="de-CH" dirty="0"/>
              <a:t> </a:t>
            </a:r>
            <a:r>
              <a:rPr lang="de-CH" dirty="0" err="1"/>
              <a:t>volumes</a:t>
            </a:r>
            <a:r>
              <a:rPr lang="de-CH" dirty="0"/>
              <a:t> </a:t>
            </a:r>
            <a:r>
              <a:rPr lang="de-CH" dirty="0" err="1"/>
              <a:t>sold</a:t>
            </a:r>
            <a:endParaRPr lang="de-CH" dirty="0"/>
          </a:p>
        </p:txBody>
      </p:sp>
      <p:pic>
        <p:nvPicPr>
          <p:cNvPr id="6" name="Grafik 5"/>
          <p:cNvPicPr>
            <a:picLocks noChangeAspect="1"/>
          </p:cNvPicPr>
          <p:nvPr/>
        </p:nvPicPr>
        <p:blipFill>
          <a:blip r:embed="rId2"/>
          <a:stretch>
            <a:fillRect/>
          </a:stretch>
        </p:blipFill>
        <p:spPr>
          <a:xfrm>
            <a:off x="0" y="30791"/>
            <a:ext cx="10359189" cy="5868786"/>
          </a:xfrm>
          <a:prstGeom prst="rect">
            <a:avLst/>
          </a:prstGeom>
        </p:spPr>
      </p:pic>
    </p:spTree>
    <p:extLst>
      <p:ext uri="{BB962C8B-B14F-4D97-AF65-F5344CB8AC3E}">
        <p14:creationId xmlns:p14="http://schemas.microsoft.com/office/powerpoint/2010/main" val="15485540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p:txBody>
          <a:bodyPr/>
          <a:lstStyle/>
          <a:p>
            <a:endParaRPr lang="en-GB"/>
          </a:p>
        </p:txBody>
      </p:sp>
      <p:sp>
        <p:nvSpPr>
          <p:cNvPr id="7" name="Textplatzhalter 6"/>
          <p:cNvSpPr>
            <a:spLocks noGrp="1"/>
          </p:cNvSpPr>
          <p:nvPr>
            <p:ph type="body" sz="quarter" idx="10"/>
          </p:nvPr>
        </p:nvSpPr>
        <p:spPr/>
        <p:txBody>
          <a:bodyPr/>
          <a:lstStyle/>
          <a:p>
            <a:r>
              <a:rPr lang="de-CH" dirty="0"/>
              <a:t>Germany: Price </a:t>
            </a:r>
            <a:r>
              <a:rPr lang="de-CH" dirty="0" err="1"/>
              <a:t>premiums</a:t>
            </a:r>
            <a:r>
              <a:rPr lang="de-CH" dirty="0"/>
              <a:t> </a:t>
            </a:r>
            <a:r>
              <a:rPr lang="de-CH" dirty="0" err="1"/>
              <a:t>are</a:t>
            </a:r>
            <a:r>
              <a:rPr lang="de-CH" dirty="0"/>
              <a:t> </a:t>
            </a:r>
            <a:r>
              <a:rPr lang="de-CH" dirty="0" err="1"/>
              <a:t>decreasing</a:t>
            </a:r>
            <a:endParaRPr lang="de-CH" dirty="0"/>
          </a:p>
        </p:txBody>
      </p:sp>
      <p:pic>
        <p:nvPicPr>
          <p:cNvPr id="6" name="Diagrammplatzhalter 5"/>
          <p:cNvPicPr>
            <a:picLocks noGrp="1" noChangeAspect="1"/>
          </p:cNvPicPr>
          <p:nvPr>
            <p:ph type="chart" sz="quarter" idx="4294967295"/>
          </p:nvPr>
        </p:nvPicPr>
        <p:blipFill>
          <a:blip r:embed="rId2"/>
          <a:stretch>
            <a:fillRect/>
          </a:stretch>
        </p:blipFill>
        <p:spPr>
          <a:xfrm>
            <a:off x="0" y="70701"/>
            <a:ext cx="10131646" cy="5680276"/>
          </a:xfrm>
          <a:prstGeom prst="rect">
            <a:avLst/>
          </a:prstGeom>
        </p:spPr>
      </p:pic>
    </p:spTree>
    <p:extLst>
      <p:ext uri="{BB962C8B-B14F-4D97-AF65-F5344CB8AC3E}">
        <p14:creationId xmlns:p14="http://schemas.microsoft.com/office/powerpoint/2010/main" val="1716325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p:txBody>
          <a:bodyPr/>
          <a:lstStyle/>
          <a:p>
            <a:endParaRPr lang="en-GB"/>
          </a:p>
        </p:txBody>
      </p:sp>
      <p:sp>
        <p:nvSpPr>
          <p:cNvPr id="7" name="Textplatzhalter 6"/>
          <p:cNvSpPr>
            <a:spLocks noGrp="1"/>
          </p:cNvSpPr>
          <p:nvPr>
            <p:ph type="body" sz="quarter" idx="10"/>
          </p:nvPr>
        </p:nvSpPr>
        <p:spPr/>
        <p:txBody>
          <a:bodyPr/>
          <a:lstStyle/>
          <a:p>
            <a:r>
              <a:rPr lang="de-CH" dirty="0"/>
              <a:t>Discounters </a:t>
            </a:r>
            <a:r>
              <a:rPr lang="de-CH" dirty="0" err="1"/>
              <a:t>are</a:t>
            </a:r>
            <a:r>
              <a:rPr lang="de-CH" dirty="0"/>
              <a:t> </a:t>
            </a:r>
            <a:r>
              <a:rPr lang="de-CH" dirty="0" err="1"/>
              <a:t>setting</a:t>
            </a:r>
            <a:r>
              <a:rPr lang="de-CH" dirty="0"/>
              <a:t> the </a:t>
            </a:r>
            <a:r>
              <a:rPr lang="de-CH" dirty="0" err="1"/>
              <a:t>consumer</a:t>
            </a:r>
            <a:r>
              <a:rPr lang="de-CH" dirty="0"/>
              <a:t> </a:t>
            </a:r>
            <a:r>
              <a:rPr lang="de-CH" dirty="0" err="1"/>
              <a:t>prices</a:t>
            </a:r>
            <a:r>
              <a:rPr lang="de-CH" dirty="0"/>
              <a:t> for the </a:t>
            </a:r>
            <a:r>
              <a:rPr lang="de-CH" dirty="0" err="1"/>
              <a:t>other</a:t>
            </a:r>
            <a:r>
              <a:rPr lang="de-CH" dirty="0"/>
              <a:t> </a:t>
            </a:r>
            <a:r>
              <a:rPr lang="de-CH" dirty="0" err="1"/>
              <a:t>channels</a:t>
            </a:r>
            <a:r>
              <a:rPr lang="de-CH" dirty="0"/>
              <a:t> </a:t>
            </a:r>
            <a:br>
              <a:rPr lang="de-CH" dirty="0"/>
            </a:br>
            <a:r>
              <a:rPr lang="de-CH" dirty="0"/>
              <a:t>(</a:t>
            </a:r>
            <a:r>
              <a:rPr lang="de-CH" dirty="0" err="1"/>
              <a:t>Example</a:t>
            </a:r>
            <a:r>
              <a:rPr lang="de-CH" dirty="0"/>
              <a:t>: Milk in Germany)</a:t>
            </a:r>
          </a:p>
        </p:txBody>
      </p:sp>
      <p:pic>
        <p:nvPicPr>
          <p:cNvPr id="6" name="Grafik 5"/>
          <p:cNvPicPr>
            <a:picLocks noChangeAspect="1"/>
          </p:cNvPicPr>
          <p:nvPr/>
        </p:nvPicPr>
        <p:blipFill>
          <a:blip r:embed="rId2"/>
          <a:stretch>
            <a:fillRect/>
          </a:stretch>
        </p:blipFill>
        <p:spPr>
          <a:xfrm>
            <a:off x="1" y="27480"/>
            <a:ext cx="10287000" cy="5742400"/>
          </a:xfrm>
          <a:prstGeom prst="rect">
            <a:avLst/>
          </a:prstGeom>
        </p:spPr>
      </p:pic>
    </p:spTree>
    <p:extLst>
      <p:ext uri="{BB962C8B-B14F-4D97-AF65-F5344CB8AC3E}">
        <p14:creationId xmlns:p14="http://schemas.microsoft.com/office/powerpoint/2010/main" val="22522104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263181801"/>
              </p:ext>
            </p:extLst>
          </p:nvPr>
        </p:nvGraphicFramePr>
        <p:xfrm>
          <a:off x="0" y="0"/>
          <a:ext cx="9600108" cy="61242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85828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2004072241"/>
              </p:ext>
            </p:extLst>
          </p:nvPr>
        </p:nvGraphicFramePr>
        <p:xfrm>
          <a:off x="1" y="1"/>
          <a:ext cx="11856063" cy="59493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456922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917680686"/>
              </p:ext>
            </p:extLst>
          </p:nvPr>
        </p:nvGraphicFramePr>
        <p:xfrm>
          <a:off x="284086" y="1"/>
          <a:ext cx="9786068" cy="621903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13289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547530273"/>
              </p:ext>
            </p:extLst>
          </p:nvPr>
        </p:nvGraphicFramePr>
        <p:xfrm>
          <a:off x="134724" y="157857"/>
          <a:ext cx="11886699" cy="61590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00589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8F8F39-B67A-43B4-ADB4-BFACE0CE6229}"/>
              </a:ext>
            </a:extLst>
          </p:cNvPr>
          <p:cNvSpPr>
            <a:spLocks noGrp="1"/>
          </p:cNvSpPr>
          <p:nvPr>
            <p:ph type="title"/>
          </p:nvPr>
        </p:nvSpPr>
        <p:spPr/>
        <p:txBody>
          <a:bodyPr/>
          <a:lstStyle/>
          <a:p>
            <a:r>
              <a:rPr lang="de-CH" dirty="0" err="1"/>
              <a:t>Overview</a:t>
            </a:r>
            <a:r>
              <a:rPr lang="de-CH" dirty="0"/>
              <a:t> </a:t>
            </a:r>
            <a:r>
              <a:rPr lang="de-CH" dirty="0" err="1"/>
              <a:t>graph</a:t>
            </a:r>
            <a:r>
              <a:rPr lang="de-CH" dirty="0"/>
              <a:t> </a:t>
            </a:r>
          </a:p>
        </p:txBody>
      </p:sp>
      <p:pic>
        <p:nvPicPr>
          <p:cNvPr id="8" name="Inhaltsplatzhalt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514" y="105110"/>
            <a:ext cx="7628111" cy="5832982"/>
          </a:xfrm>
        </p:spPr>
      </p:pic>
    </p:spTree>
    <p:extLst>
      <p:ext uri="{BB962C8B-B14F-4D97-AF65-F5344CB8AC3E}">
        <p14:creationId xmlns:p14="http://schemas.microsoft.com/office/powerpoint/2010/main" val="161614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3308699331"/>
              </p:ext>
            </p:extLst>
          </p:nvPr>
        </p:nvGraphicFramePr>
        <p:xfrm>
          <a:off x="273301" y="86724"/>
          <a:ext cx="11813710" cy="62469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feld 1">
            <a:extLst>
              <a:ext uri="{FF2B5EF4-FFF2-40B4-BE49-F238E27FC236}">
                <a16:creationId xmlns:a16="http://schemas.microsoft.com/office/drawing/2014/main" id="{98D345B2-5B4D-4BC0-90A5-FC987B27BB81}"/>
              </a:ext>
            </a:extLst>
          </p:cNvPr>
          <p:cNvSpPr txBox="1"/>
          <p:nvPr/>
        </p:nvSpPr>
        <p:spPr>
          <a:xfrm>
            <a:off x="3336758" y="2867527"/>
            <a:ext cx="2165684" cy="46522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CH" dirty="0">
                <a:latin typeface="Gill Sans MT" panose="020B0502020104020203" pitchFamily="34" charset="0"/>
              </a:rPr>
              <a:t>Share of total </a:t>
            </a:r>
            <a:r>
              <a:rPr lang="de-CH" dirty="0" err="1">
                <a:latin typeface="Gill Sans MT" panose="020B0502020104020203" pitchFamily="34" charset="0"/>
              </a:rPr>
              <a:t>food</a:t>
            </a:r>
            <a:r>
              <a:rPr lang="de-CH" dirty="0">
                <a:latin typeface="Gill Sans MT" panose="020B0502020104020203" pitchFamily="34" charset="0"/>
              </a:rPr>
              <a:t> </a:t>
            </a:r>
            <a:r>
              <a:rPr lang="de-CH" dirty="0" err="1">
                <a:latin typeface="Gill Sans MT" panose="020B0502020104020203" pitchFamily="34" charset="0"/>
              </a:rPr>
              <a:t>market</a:t>
            </a:r>
            <a:r>
              <a:rPr lang="de-CH" dirty="0">
                <a:latin typeface="Gill Sans MT" panose="020B0502020104020203" pitchFamily="34" charset="0"/>
              </a:rPr>
              <a:t> in 2023: 10.9%</a:t>
            </a:r>
          </a:p>
        </p:txBody>
      </p:sp>
    </p:spTree>
    <p:extLst>
      <p:ext uri="{BB962C8B-B14F-4D97-AF65-F5344CB8AC3E}">
        <p14:creationId xmlns:p14="http://schemas.microsoft.com/office/powerpoint/2010/main" val="13219340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2385564107"/>
              </p:ext>
            </p:extLst>
          </p:nvPr>
        </p:nvGraphicFramePr>
        <p:xfrm>
          <a:off x="95934" y="116633"/>
          <a:ext cx="11760129" cy="5964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851796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2746758504"/>
              </p:ext>
            </p:extLst>
          </p:nvPr>
        </p:nvGraphicFramePr>
        <p:xfrm>
          <a:off x="125136" y="121948"/>
          <a:ext cx="11577506" cy="60775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50774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166034685"/>
              </p:ext>
            </p:extLst>
          </p:nvPr>
        </p:nvGraphicFramePr>
        <p:xfrm>
          <a:off x="125136" y="121948"/>
          <a:ext cx="11577506" cy="60775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66998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40069757"/>
              </p:ext>
            </p:extLst>
          </p:nvPr>
        </p:nvGraphicFramePr>
        <p:xfrm>
          <a:off x="95934" y="116633"/>
          <a:ext cx="11760129" cy="5964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160773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1567458493"/>
              </p:ext>
            </p:extLst>
          </p:nvPr>
        </p:nvGraphicFramePr>
        <p:xfrm>
          <a:off x="95934" y="116633"/>
          <a:ext cx="11760129" cy="5964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44773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2360874827"/>
              </p:ext>
            </p:extLst>
          </p:nvPr>
        </p:nvGraphicFramePr>
        <p:xfrm>
          <a:off x="95934" y="116633"/>
          <a:ext cx="11760129" cy="5964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443173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9E6FBD-3385-4506-8495-2AEA6BAC9B21}"/>
              </a:ext>
            </a:extLst>
          </p:cNvPr>
          <p:cNvSpPr>
            <a:spLocks noGrp="1"/>
          </p:cNvSpPr>
          <p:nvPr>
            <p:ph type="title"/>
          </p:nvPr>
        </p:nvSpPr>
        <p:spPr/>
        <p:txBody>
          <a:bodyPr/>
          <a:lstStyle/>
          <a:p>
            <a:r>
              <a:rPr lang="de-CH" dirty="0">
                <a:solidFill>
                  <a:srgbClr val="FF0000"/>
                </a:solidFill>
              </a:rPr>
              <a:t>Old </a:t>
            </a:r>
            <a:r>
              <a:rPr lang="de-CH" dirty="0" err="1">
                <a:solidFill>
                  <a:srgbClr val="FF0000"/>
                </a:solidFill>
              </a:rPr>
              <a:t>Conclusion</a:t>
            </a:r>
            <a:r>
              <a:rPr lang="de-CH" dirty="0">
                <a:solidFill>
                  <a:srgbClr val="FF0000"/>
                </a:solidFill>
              </a:rPr>
              <a:t> Slide</a:t>
            </a:r>
          </a:p>
        </p:txBody>
      </p:sp>
      <p:sp>
        <p:nvSpPr>
          <p:cNvPr id="3" name="Inhaltsplatzhalter 2">
            <a:extLst>
              <a:ext uri="{FF2B5EF4-FFF2-40B4-BE49-F238E27FC236}">
                <a16:creationId xmlns:a16="http://schemas.microsoft.com/office/drawing/2014/main" id="{822AA86B-A0BF-4FE9-A8E3-E2412F7832E3}"/>
              </a:ext>
            </a:extLst>
          </p:cNvPr>
          <p:cNvSpPr>
            <a:spLocks noGrp="1"/>
          </p:cNvSpPr>
          <p:nvPr>
            <p:ph idx="1"/>
          </p:nvPr>
        </p:nvSpPr>
        <p:spPr/>
        <p:txBody>
          <a:bodyPr>
            <a:normAutofit fontScale="85000" lnSpcReduction="20000"/>
          </a:bodyPr>
          <a:lstStyle/>
          <a:p>
            <a:pPr>
              <a:lnSpc>
                <a:spcPct val="110000"/>
              </a:lnSpc>
            </a:pPr>
            <a:r>
              <a:rPr lang="en-US" b="1" dirty="0"/>
              <a:t>Retail sales grew slightly in 2023</a:t>
            </a:r>
            <a:r>
              <a:rPr lang="en-US" dirty="0"/>
              <a:t>, but the situation varied across countries. Growth was mainly due to inflation/higher prices. </a:t>
            </a:r>
          </a:p>
          <a:p>
            <a:pPr>
              <a:lnSpc>
                <a:spcPct val="110000"/>
              </a:lnSpc>
            </a:pPr>
            <a:r>
              <a:rPr lang="en-US" dirty="0"/>
              <a:t>The inconsistent picture of 2023 continued in </a:t>
            </a:r>
            <a:r>
              <a:rPr lang="en-US" b="1" dirty="0"/>
              <a:t>2024</a:t>
            </a:r>
            <a:r>
              <a:rPr lang="en-US" dirty="0"/>
              <a:t> (provisional). Where growth in retail sales occurred, it was also due to higher volumes sold.</a:t>
            </a:r>
          </a:p>
          <a:p>
            <a:pPr>
              <a:lnSpc>
                <a:spcPct val="110000"/>
              </a:lnSpc>
            </a:pPr>
            <a:r>
              <a:rPr lang="en-US" dirty="0"/>
              <a:t>Among the retail channels, </a:t>
            </a:r>
            <a:r>
              <a:rPr lang="en-US" b="1" dirty="0"/>
              <a:t>discounters</a:t>
            </a:r>
            <a:r>
              <a:rPr lang="en-US" dirty="0"/>
              <a:t> grew the most. </a:t>
            </a:r>
          </a:p>
          <a:p>
            <a:pPr>
              <a:lnSpc>
                <a:spcPct val="110000"/>
              </a:lnSpc>
            </a:pPr>
            <a:r>
              <a:rPr lang="de-DE" dirty="0"/>
              <a:t>Organic </a:t>
            </a:r>
            <a:r>
              <a:rPr lang="de-DE" b="1" dirty="0"/>
              <a:t>retail sales shares </a:t>
            </a:r>
            <a:r>
              <a:rPr lang="de-DE" dirty="0" err="1"/>
              <a:t>are</a:t>
            </a:r>
            <a:r>
              <a:rPr lang="de-DE" b="1" dirty="0"/>
              <a:t> </a:t>
            </a:r>
            <a:r>
              <a:rPr lang="de-DE" dirty="0" err="1"/>
              <a:t>decreasing</a:t>
            </a:r>
            <a:r>
              <a:rPr lang="de-DE" dirty="0"/>
              <a:t> </a:t>
            </a:r>
            <a:r>
              <a:rPr lang="de-DE" dirty="0" err="1"/>
              <a:t>because</a:t>
            </a:r>
            <a:r>
              <a:rPr lang="de-DE" dirty="0"/>
              <a:t> </a:t>
            </a:r>
            <a:r>
              <a:rPr lang="de-DE" dirty="0" err="1"/>
              <a:t>inflation</a:t>
            </a:r>
            <a:r>
              <a:rPr lang="de-DE" dirty="0"/>
              <a:t> was </a:t>
            </a:r>
            <a:r>
              <a:rPr lang="de-DE" dirty="0" err="1"/>
              <a:t>even</a:t>
            </a:r>
            <a:r>
              <a:rPr lang="de-DE" dirty="0"/>
              <a:t> </a:t>
            </a:r>
            <a:r>
              <a:rPr lang="de-DE" dirty="0" err="1"/>
              <a:t>higher</a:t>
            </a:r>
            <a:r>
              <a:rPr lang="de-DE" dirty="0"/>
              <a:t> on the </a:t>
            </a:r>
            <a:r>
              <a:rPr lang="de-DE" dirty="0" err="1"/>
              <a:t>conventional</a:t>
            </a:r>
            <a:r>
              <a:rPr lang="de-DE" dirty="0"/>
              <a:t> </a:t>
            </a:r>
            <a:r>
              <a:rPr lang="de-DE" dirty="0" err="1"/>
              <a:t>markets</a:t>
            </a:r>
            <a:endParaRPr lang="en-US" dirty="0"/>
          </a:p>
          <a:p>
            <a:pPr>
              <a:lnSpc>
                <a:spcPct val="110000"/>
              </a:lnSpc>
            </a:pPr>
            <a:r>
              <a:rPr lang="en-US" b="1" dirty="0"/>
              <a:t>Catering or out-of-home sales</a:t>
            </a:r>
            <a:r>
              <a:rPr lang="en-US" dirty="0"/>
              <a:t> grew faster than retail sales after recovering from the 'Corona low' during the pandemic. In some cases, double-digit increases were observed. </a:t>
            </a:r>
          </a:p>
          <a:p>
            <a:pPr>
              <a:lnSpc>
                <a:spcPct val="110000"/>
              </a:lnSpc>
            </a:pPr>
            <a:r>
              <a:rPr lang="en-US" b="1" dirty="0"/>
              <a:t>Organic imports </a:t>
            </a:r>
            <a:r>
              <a:rPr lang="en-US" dirty="0"/>
              <a:t>went slightly down in 2023, partly due to weather extremes and geopolitical conflicts.  However, the situation differs by commodity and country.</a:t>
            </a:r>
          </a:p>
        </p:txBody>
      </p:sp>
    </p:spTree>
    <p:extLst>
      <p:ext uri="{BB962C8B-B14F-4D97-AF65-F5344CB8AC3E}">
        <p14:creationId xmlns:p14="http://schemas.microsoft.com/office/powerpoint/2010/main" val="19213001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Resources</a:t>
            </a:r>
          </a:p>
        </p:txBody>
      </p:sp>
      <p:sp>
        <p:nvSpPr>
          <p:cNvPr id="3" name="Inhaltsplatzhalter 2"/>
          <p:cNvSpPr>
            <a:spLocks noGrp="1"/>
          </p:cNvSpPr>
          <p:nvPr>
            <p:ph idx="1"/>
          </p:nvPr>
        </p:nvSpPr>
        <p:spPr/>
        <p:txBody>
          <a:bodyPr/>
          <a:lstStyle/>
          <a:p>
            <a:pPr marL="380990" indent="-380990"/>
            <a:r>
              <a:rPr lang="de-CH" dirty="0"/>
              <a:t>Organic-World.net:  </a:t>
            </a:r>
            <a:r>
              <a:rPr lang="de-CH" dirty="0" err="1"/>
              <a:t>Yearbook</a:t>
            </a:r>
            <a:r>
              <a:rPr lang="de-CH" dirty="0"/>
              <a:t> «The World of Organic Agriculture»</a:t>
            </a:r>
          </a:p>
          <a:p>
            <a:pPr marL="380990" indent="-380990"/>
            <a:r>
              <a:rPr lang="de-CH" dirty="0"/>
              <a:t>Statistics.FiBL.org: Interactive </a:t>
            </a:r>
            <a:r>
              <a:rPr lang="de-CH" dirty="0" err="1"/>
              <a:t>database</a:t>
            </a:r>
            <a:r>
              <a:rPr lang="de-CH" dirty="0"/>
              <a:t> and infographics</a:t>
            </a:r>
          </a:p>
          <a:p>
            <a:pPr marL="380990" indent="-380990"/>
            <a:r>
              <a:rPr lang="de-CH" dirty="0">
                <a:hlinkClick r:id="rId2"/>
              </a:rPr>
              <a:t>www.Twitter.com/FiBLStatistics</a:t>
            </a:r>
            <a:r>
              <a:rPr lang="de-CH" dirty="0"/>
              <a:t>: FiBL </a:t>
            </a:r>
            <a:r>
              <a:rPr lang="de-CH" dirty="0" err="1"/>
              <a:t>Twitteraccount</a:t>
            </a:r>
            <a:endParaRPr lang="de-CH" dirty="0"/>
          </a:p>
        </p:txBody>
      </p:sp>
      <p:sp>
        <p:nvSpPr>
          <p:cNvPr id="4" name="Datumsplatzhalter 3"/>
          <p:cNvSpPr>
            <a:spLocks noGrp="1"/>
          </p:cNvSpPr>
          <p:nvPr>
            <p:ph type="dt" sz="half" idx="2"/>
          </p:nvPr>
        </p:nvSpPr>
        <p:spPr/>
        <p:txBody>
          <a:bodyPr/>
          <a:lstStyle/>
          <a:p>
            <a:fld id="{29AF5E0C-915B-4FE3-8BA1-36302552C7A1}" type="datetime4">
              <a:rPr lang="en-GB" noProof="0" smtClean="0"/>
              <a:t>22 October 2024</a:t>
            </a:fld>
            <a:endParaRPr lang="en-GB" noProof="0" dirty="0"/>
          </a:p>
        </p:txBody>
      </p:sp>
    </p:spTree>
    <p:extLst>
      <p:ext uri="{BB962C8B-B14F-4D97-AF65-F5344CB8AC3E}">
        <p14:creationId xmlns:p14="http://schemas.microsoft.com/office/powerpoint/2010/main" val="333456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77F563-A604-416A-BF73-2833CA7847CA}"/>
              </a:ext>
            </a:extLst>
          </p:cNvPr>
          <p:cNvSpPr>
            <a:spLocks noGrp="1"/>
          </p:cNvSpPr>
          <p:nvPr>
            <p:ph type="title"/>
          </p:nvPr>
        </p:nvSpPr>
        <p:spPr/>
        <p:txBody>
          <a:bodyPr/>
          <a:lstStyle/>
          <a:p>
            <a:r>
              <a:rPr lang="de-CH" dirty="0"/>
              <a:t>Organic Agriculture in the European Union: Status 2022</a:t>
            </a:r>
          </a:p>
        </p:txBody>
      </p:sp>
      <p:graphicFrame>
        <p:nvGraphicFramePr>
          <p:cNvPr id="15" name="Inhaltsplatzhalter 14">
            <a:extLst>
              <a:ext uri="{FF2B5EF4-FFF2-40B4-BE49-F238E27FC236}">
                <a16:creationId xmlns:a16="http://schemas.microsoft.com/office/drawing/2014/main" id="{B70954EA-0B2B-45A2-A001-ADB395C6F33F}"/>
              </a:ext>
            </a:extLst>
          </p:cNvPr>
          <p:cNvGraphicFramePr>
            <a:graphicFrameLocks noGrp="1"/>
          </p:cNvGraphicFramePr>
          <p:nvPr>
            <p:ph sz="half" idx="2"/>
            <p:extLst>
              <p:ext uri="{D42A27DB-BD31-4B8C-83A1-F6EECF244321}">
                <p14:modId xmlns:p14="http://schemas.microsoft.com/office/powerpoint/2010/main" val="1568220601"/>
              </p:ext>
            </p:extLst>
          </p:nvPr>
        </p:nvGraphicFramePr>
        <p:xfrm>
          <a:off x="839788" y="1570832"/>
          <a:ext cx="4461885" cy="2317677"/>
        </p:xfrm>
        <a:graphic>
          <a:graphicData uri="http://schemas.openxmlformats.org/drawingml/2006/chart">
            <c:chart xmlns:c="http://schemas.openxmlformats.org/drawingml/2006/chart" xmlns:r="http://schemas.openxmlformats.org/officeDocument/2006/relationships" r:id="rId2"/>
          </a:graphicData>
        </a:graphic>
      </p:graphicFrame>
      <p:sp>
        <p:nvSpPr>
          <p:cNvPr id="7" name="Inhaltsplatzhalter 6">
            <a:extLst>
              <a:ext uri="{FF2B5EF4-FFF2-40B4-BE49-F238E27FC236}">
                <a16:creationId xmlns:a16="http://schemas.microsoft.com/office/drawing/2014/main" id="{6E0D71C1-FA25-4CC2-8D49-4955C9F0A703}"/>
              </a:ext>
            </a:extLst>
          </p:cNvPr>
          <p:cNvSpPr>
            <a:spLocks noGrp="1"/>
          </p:cNvSpPr>
          <p:nvPr>
            <p:ph sz="quarter" idx="4"/>
          </p:nvPr>
        </p:nvSpPr>
        <p:spPr>
          <a:xfrm>
            <a:off x="5967855" y="1586706"/>
            <a:ext cx="4447603" cy="2317782"/>
          </a:xfrm>
        </p:spPr>
        <p:txBody>
          <a:bodyPr/>
          <a:lstStyle/>
          <a:p>
            <a:pPr marL="0" indent="0">
              <a:buNone/>
            </a:pPr>
            <a:endParaRPr lang="de-CH" dirty="0"/>
          </a:p>
        </p:txBody>
      </p:sp>
      <p:sp>
        <p:nvSpPr>
          <p:cNvPr id="9" name="Inhaltsplatzhalter 4">
            <a:extLst>
              <a:ext uri="{FF2B5EF4-FFF2-40B4-BE49-F238E27FC236}">
                <a16:creationId xmlns:a16="http://schemas.microsoft.com/office/drawing/2014/main" id="{D24B9B85-23E2-4946-A0EF-5378A1577AC1}"/>
              </a:ext>
            </a:extLst>
          </p:cNvPr>
          <p:cNvSpPr txBox="1">
            <a:spLocks/>
          </p:cNvSpPr>
          <p:nvPr/>
        </p:nvSpPr>
        <p:spPr>
          <a:xfrm>
            <a:off x="1090613" y="1739106"/>
            <a:ext cx="4447603" cy="23177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CH" dirty="0"/>
          </a:p>
        </p:txBody>
      </p:sp>
      <p:sp>
        <p:nvSpPr>
          <p:cNvPr id="10" name="Inhaltsplatzhalter 4">
            <a:extLst>
              <a:ext uri="{FF2B5EF4-FFF2-40B4-BE49-F238E27FC236}">
                <a16:creationId xmlns:a16="http://schemas.microsoft.com/office/drawing/2014/main" id="{C3615D83-D625-47AF-B532-0C805D3ED2C9}"/>
              </a:ext>
            </a:extLst>
          </p:cNvPr>
          <p:cNvSpPr txBox="1">
            <a:spLocks/>
          </p:cNvSpPr>
          <p:nvPr/>
        </p:nvSpPr>
        <p:spPr>
          <a:xfrm>
            <a:off x="1243013" y="1891506"/>
            <a:ext cx="4447603" cy="23177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2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CH" dirty="0"/>
          </a:p>
        </p:txBody>
      </p:sp>
      <p:pic>
        <p:nvPicPr>
          <p:cNvPr id="11" name="Grafik 10">
            <a:extLst>
              <a:ext uri="{FF2B5EF4-FFF2-40B4-BE49-F238E27FC236}">
                <a16:creationId xmlns:a16="http://schemas.microsoft.com/office/drawing/2014/main" id="{445B7D22-99FE-409B-A343-9793850080F6}"/>
              </a:ext>
            </a:extLst>
          </p:cNvPr>
          <p:cNvPicPr>
            <a:picLocks noChangeAspect="1"/>
          </p:cNvPicPr>
          <p:nvPr/>
        </p:nvPicPr>
        <p:blipFill>
          <a:blip r:embed="rId3"/>
          <a:stretch>
            <a:fillRect/>
          </a:stretch>
        </p:blipFill>
        <p:spPr>
          <a:xfrm>
            <a:off x="935350" y="4334155"/>
            <a:ext cx="4450466" cy="2322777"/>
          </a:xfrm>
          <a:prstGeom prst="rect">
            <a:avLst/>
          </a:prstGeom>
        </p:spPr>
      </p:pic>
      <p:graphicFrame>
        <p:nvGraphicFramePr>
          <p:cNvPr id="16" name="Inhaltsplatzhalter 14">
            <a:extLst>
              <a:ext uri="{FF2B5EF4-FFF2-40B4-BE49-F238E27FC236}">
                <a16:creationId xmlns:a16="http://schemas.microsoft.com/office/drawing/2014/main" id="{09BA1E17-32E8-437A-8396-ABD6B0B5861A}"/>
              </a:ext>
            </a:extLst>
          </p:cNvPr>
          <p:cNvGraphicFramePr>
            <a:graphicFrameLocks/>
          </p:cNvGraphicFramePr>
          <p:nvPr>
            <p:extLst>
              <p:ext uri="{D42A27DB-BD31-4B8C-83A1-F6EECF244321}">
                <p14:modId xmlns:p14="http://schemas.microsoft.com/office/powerpoint/2010/main" val="884195113"/>
              </p:ext>
            </p:extLst>
          </p:nvPr>
        </p:nvGraphicFramePr>
        <p:xfrm>
          <a:off x="839788" y="3966369"/>
          <a:ext cx="4448175" cy="231933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Inhaltsplatzhalter 14">
            <a:extLst>
              <a:ext uri="{FF2B5EF4-FFF2-40B4-BE49-F238E27FC236}">
                <a16:creationId xmlns:a16="http://schemas.microsoft.com/office/drawing/2014/main" id="{0EAA053D-A010-41EE-8B38-A5B0AD36061E}"/>
              </a:ext>
            </a:extLst>
          </p:cNvPr>
          <p:cNvGraphicFramePr>
            <a:graphicFrameLocks/>
          </p:cNvGraphicFramePr>
          <p:nvPr>
            <p:extLst>
              <p:ext uri="{D42A27DB-BD31-4B8C-83A1-F6EECF244321}">
                <p14:modId xmlns:p14="http://schemas.microsoft.com/office/powerpoint/2010/main" val="3181263397"/>
              </p:ext>
            </p:extLst>
          </p:nvPr>
        </p:nvGraphicFramePr>
        <p:xfrm>
          <a:off x="5967855" y="1630394"/>
          <a:ext cx="4448175" cy="23193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Inhaltsplatzhalter 14">
            <a:extLst>
              <a:ext uri="{FF2B5EF4-FFF2-40B4-BE49-F238E27FC236}">
                <a16:creationId xmlns:a16="http://schemas.microsoft.com/office/drawing/2014/main" id="{5D99F8F8-2788-4001-8B0B-5B419128D4A3}"/>
              </a:ext>
            </a:extLst>
          </p:cNvPr>
          <p:cNvGraphicFramePr>
            <a:graphicFrameLocks/>
          </p:cNvGraphicFramePr>
          <p:nvPr>
            <p:extLst>
              <p:ext uri="{D42A27DB-BD31-4B8C-83A1-F6EECF244321}">
                <p14:modId xmlns:p14="http://schemas.microsoft.com/office/powerpoint/2010/main" val="1457971241"/>
              </p:ext>
            </p:extLst>
          </p:nvPr>
        </p:nvGraphicFramePr>
        <p:xfrm>
          <a:off x="5841612" y="4206139"/>
          <a:ext cx="4448175" cy="231933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626386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B6DBA704-68EC-40EC-B030-11D83185FA3D}"/>
              </a:ext>
            </a:extLst>
          </p:cNvPr>
          <p:cNvSpPr>
            <a:spLocks noGrp="1"/>
          </p:cNvSpPr>
          <p:nvPr>
            <p:ph type="pic" sz="quarter" idx="11"/>
          </p:nvPr>
        </p:nvSpPr>
        <p:spPr/>
        <p:txBody>
          <a:bodyPr/>
          <a:lstStyle/>
          <a:p>
            <a:endParaRPr lang="en-GB"/>
          </a:p>
        </p:txBody>
      </p:sp>
      <p:sp>
        <p:nvSpPr>
          <p:cNvPr id="4" name="Textplatzhalter 3">
            <a:extLst>
              <a:ext uri="{FF2B5EF4-FFF2-40B4-BE49-F238E27FC236}">
                <a16:creationId xmlns:a16="http://schemas.microsoft.com/office/drawing/2014/main" id="{84B2F6AD-12C0-4471-B7AD-4CF1CD8099B2}"/>
              </a:ext>
            </a:extLst>
          </p:cNvPr>
          <p:cNvSpPr>
            <a:spLocks noGrp="1"/>
          </p:cNvSpPr>
          <p:nvPr>
            <p:ph type="body" sz="quarter" idx="10"/>
          </p:nvPr>
        </p:nvSpPr>
        <p:spPr/>
        <p:txBody>
          <a:bodyPr/>
          <a:lstStyle/>
          <a:p>
            <a:r>
              <a:rPr lang="de-CH" dirty="0"/>
              <a:t>Organic Retail Sales in the European Union 2023 (</a:t>
            </a:r>
            <a:r>
              <a:rPr lang="de-CH" dirty="0" err="1"/>
              <a:t>provisional</a:t>
            </a:r>
            <a:r>
              <a:rPr lang="de-CH" dirty="0"/>
              <a:t> data)  </a:t>
            </a:r>
          </a:p>
        </p:txBody>
      </p:sp>
    </p:spTree>
    <p:extLst>
      <p:ext uri="{BB962C8B-B14F-4D97-AF65-F5344CB8AC3E}">
        <p14:creationId xmlns:p14="http://schemas.microsoft.com/office/powerpoint/2010/main" val="68923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6FF605E-2144-4BD0-9462-6307FEF204D2}"/>
              </a:ext>
            </a:extLst>
          </p:cNvPr>
          <p:cNvSpPr>
            <a:spLocks noGrp="1"/>
          </p:cNvSpPr>
          <p:nvPr>
            <p:ph type="title"/>
          </p:nvPr>
        </p:nvSpPr>
        <p:spPr/>
        <p:txBody>
          <a:bodyPr/>
          <a:lstStyle/>
          <a:p>
            <a:r>
              <a:rPr lang="de-CH" dirty="0"/>
              <a:t>EU organic retail sales 2023: Growth </a:t>
            </a:r>
            <a:r>
              <a:rPr lang="de-CH" dirty="0" err="1"/>
              <a:t>rates</a:t>
            </a:r>
            <a:r>
              <a:rPr lang="de-CH" dirty="0"/>
              <a:t> for </a:t>
            </a:r>
            <a:r>
              <a:rPr lang="de-CH" dirty="0" err="1"/>
              <a:t>largest</a:t>
            </a:r>
            <a:r>
              <a:rPr lang="de-CH" dirty="0"/>
              <a:t> </a:t>
            </a:r>
            <a:r>
              <a:rPr lang="de-CH" dirty="0" err="1"/>
              <a:t>markets</a:t>
            </a:r>
            <a:r>
              <a:rPr lang="de-CH" dirty="0"/>
              <a:t> (EU: ca. 46.7 </a:t>
            </a:r>
            <a:r>
              <a:rPr lang="de-CH" dirty="0" err="1"/>
              <a:t>billion</a:t>
            </a:r>
            <a:r>
              <a:rPr lang="de-CH" dirty="0"/>
              <a:t> </a:t>
            </a:r>
            <a:r>
              <a:rPr lang="de-CH" dirty="0" err="1"/>
              <a:t>euros</a:t>
            </a:r>
            <a:r>
              <a:rPr lang="de-CH" dirty="0"/>
              <a:t>, +3.4%)</a:t>
            </a:r>
          </a:p>
        </p:txBody>
      </p:sp>
      <p:graphicFrame>
        <p:nvGraphicFramePr>
          <p:cNvPr id="12" name="Inhaltsplatzhalter 11">
            <a:extLst>
              <a:ext uri="{FF2B5EF4-FFF2-40B4-BE49-F238E27FC236}">
                <a16:creationId xmlns:a16="http://schemas.microsoft.com/office/drawing/2014/main" id="{F69D9C76-C412-4B1D-B08A-C58D1750E121}"/>
              </a:ext>
            </a:extLst>
          </p:cNvPr>
          <p:cNvGraphicFramePr>
            <a:graphicFrameLocks noGrp="1"/>
          </p:cNvGraphicFramePr>
          <p:nvPr>
            <p:ph sz="half" idx="2"/>
            <p:extLst>
              <p:ext uri="{D42A27DB-BD31-4B8C-83A1-F6EECF244321}">
                <p14:modId xmlns:p14="http://schemas.microsoft.com/office/powerpoint/2010/main" val="2590968301"/>
              </p:ext>
            </p:extLst>
          </p:nvPr>
        </p:nvGraphicFramePr>
        <p:xfrm>
          <a:off x="927100" y="1545336"/>
          <a:ext cx="5157787" cy="46443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Inhaltsplatzhalter 11">
            <a:extLst>
              <a:ext uri="{FF2B5EF4-FFF2-40B4-BE49-F238E27FC236}">
                <a16:creationId xmlns:a16="http://schemas.microsoft.com/office/drawing/2014/main" id="{70E37AC8-39C0-43C1-8914-CF07B8565E04}"/>
              </a:ext>
            </a:extLst>
          </p:cNvPr>
          <p:cNvGraphicFramePr>
            <a:graphicFrameLocks noGrp="1"/>
          </p:cNvGraphicFramePr>
          <p:nvPr>
            <p:ph sz="quarter" idx="4"/>
            <p:extLst>
              <p:ext uri="{D42A27DB-BD31-4B8C-83A1-F6EECF244321}">
                <p14:modId xmlns:p14="http://schemas.microsoft.com/office/powerpoint/2010/main" val="2096108460"/>
              </p:ext>
            </p:extLst>
          </p:nvPr>
        </p:nvGraphicFramePr>
        <p:xfrm>
          <a:off x="5855677" y="1545336"/>
          <a:ext cx="5183188" cy="4645025"/>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feld 1"/>
          <p:cNvSpPr txBox="1"/>
          <p:nvPr/>
        </p:nvSpPr>
        <p:spPr>
          <a:xfrm>
            <a:off x="10515600" y="1459523"/>
            <a:ext cx="1608992" cy="2985433"/>
          </a:xfrm>
          <a:prstGeom prst="rect">
            <a:avLst/>
          </a:prstGeom>
          <a:noFill/>
        </p:spPr>
        <p:txBody>
          <a:bodyPr wrap="square" rtlCol="0">
            <a:spAutoFit/>
          </a:bodyPr>
          <a:lstStyle/>
          <a:p>
            <a:pPr fontAlgn="base">
              <a:spcBef>
                <a:spcPct val="0"/>
              </a:spcBef>
              <a:spcAft>
                <a:spcPct val="0"/>
              </a:spcAft>
            </a:pPr>
            <a:r>
              <a:rPr lang="de-DE" sz="1600" b="1" dirty="0">
                <a:latin typeface="+mj-lt"/>
              </a:rPr>
              <a:t>EU growth rate 3.4%</a:t>
            </a:r>
          </a:p>
          <a:p>
            <a:pPr fontAlgn="base">
              <a:spcBef>
                <a:spcPct val="0"/>
              </a:spcBef>
              <a:spcAft>
                <a:spcPct val="0"/>
              </a:spcAft>
            </a:pPr>
            <a:endParaRPr lang="de-DE" sz="1600" dirty="0">
              <a:latin typeface="+mj-lt"/>
            </a:endParaRPr>
          </a:p>
          <a:p>
            <a:pPr fontAlgn="base">
              <a:spcBef>
                <a:spcPct val="0"/>
              </a:spcBef>
              <a:spcAft>
                <a:spcPct val="0"/>
              </a:spcAft>
            </a:pPr>
            <a:r>
              <a:rPr lang="de-DE" sz="1600" dirty="0">
                <a:latin typeface="+mj-lt"/>
              </a:rPr>
              <a:t>Growth </a:t>
            </a:r>
            <a:r>
              <a:rPr lang="de-DE" sz="1600" dirty="0" err="1">
                <a:latin typeface="+mj-lt"/>
              </a:rPr>
              <a:t>mainly</a:t>
            </a:r>
            <a:r>
              <a:rPr lang="de-DE" sz="1600" dirty="0">
                <a:latin typeface="+mj-lt"/>
              </a:rPr>
              <a:t> due to </a:t>
            </a:r>
            <a:r>
              <a:rPr lang="de-DE" sz="1600" dirty="0" err="1">
                <a:latin typeface="+mj-lt"/>
              </a:rPr>
              <a:t>higher</a:t>
            </a:r>
            <a:r>
              <a:rPr lang="de-DE" sz="1600" dirty="0">
                <a:latin typeface="+mj-lt"/>
              </a:rPr>
              <a:t> </a:t>
            </a:r>
            <a:r>
              <a:rPr lang="de-DE" sz="1600" dirty="0" err="1">
                <a:latin typeface="+mj-lt"/>
              </a:rPr>
              <a:t>prices</a:t>
            </a:r>
            <a:r>
              <a:rPr lang="de-DE" sz="1600" dirty="0">
                <a:latin typeface="+mj-lt"/>
              </a:rPr>
              <a:t> </a:t>
            </a:r>
          </a:p>
          <a:p>
            <a:pPr fontAlgn="base">
              <a:spcBef>
                <a:spcPct val="0"/>
              </a:spcBef>
              <a:spcAft>
                <a:spcPct val="0"/>
              </a:spcAft>
            </a:pPr>
            <a:endParaRPr lang="de-DE" sz="1600" dirty="0">
              <a:latin typeface="+mj-lt"/>
            </a:endParaRPr>
          </a:p>
          <a:p>
            <a:pPr fontAlgn="base">
              <a:spcBef>
                <a:spcPct val="0"/>
              </a:spcBef>
              <a:spcAft>
                <a:spcPct val="0"/>
              </a:spcAft>
            </a:pPr>
            <a:r>
              <a:rPr lang="de-DE" sz="1600" dirty="0" err="1">
                <a:latin typeface="+mj-lt"/>
              </a:rPr>
              <a:t>Compared</a:t>
            </a:r>
            <a:r>
              <a:rPr lang="de-DE" sz="1600" dirty="0">
                <a:latin typeface="+mj-lt"/>
              </a:rPr>
              <a:t> to </a:t>
            </a:r>
            <a:r>
              <a:rPr lang="de-DE" sz="1600" dirty="0" err="1">
                <a:latin typeface="+mj-lt"/>
              </a:rPr>
              <a:t>inflation</a:t>
            </a:r>
            <a:r>
              <a:rPr lang="de-DE" sz="1600" dirty="0">
                <a:latin typeface="+mj-lt"/>
              </a:rPr>
              <a:t> rate of 7-8 % growth rate </a:t>
            </a:r>
            <a:r>
              <a:rPr lang="de-DE" sz="1600" dirty="0" err="1">
                <a:latin typeface="+mj-lt"/>
              </a:rPr>
              <a:t>too</a:t>
            </a:r>
            <a:r>
              <a:rPr lang="de-DE" sz="1600" dirty="0">
                <a:latin typeface="+mj-lt"/>
              </a:rPr>
              <a:t> </a:t>
            </a:r>
            <a:r>
              <a:rPr lang="de-DE" sz="1600" dirty="0" err="1">
                <a:latin typeface="+mj-lt"/>
              </a:rPr>
              <a:t>low</a:t>
            </a:r>
            <a:r>
              <a:rPr lang="de-DE" sz="1600" dirty="0">
                <a:latin typeface="+mj-lt"/>
              </a:rPr>
              <a:t> </a:t>
            </a:r>
          </a:p>
          <a:p>
            <a:endParaRPr lang="de-CH" sz="1200" dirty="0"/>
          </a:p>
        </p:txBody>
      </p:sp>
    </p:spTree>
    <p:extLst>
      <p:ext uri="{BB962C8B-B14F-4D97-AF65-F5344CB8AC3E}">
        <p14:creationId xmlns:p14="http://schemas.microsoft.com/office/powerpoint/2010/main" val="3679726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nvGraphicFramePr>
        <p:xfrm>
          <a:off x="0" y="0"/>
          <a:ext cx="9786068" cy="621903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9373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nvGraphicFramePr>
        <p:xfrm>
          <a:off x="134725" y="157858"/>
          <a:ext cx="11886699" cy="615905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488368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GUID" val="e174781f-dea8-46f8-98ab-61a0acd24ff5"/>
  <p:tag name="MIO_EKGUID" val="cb05e451-2fdd-4483-83ae-2ac7b41b86dd"/>
  <p:tag name="MIO_UPDATE" val="True"/>
  <p:tag name="MIO_VERSION" val="17.06.2016 12:37:05"/>
  <p:tag name="MIO_DBID" val="5DC56E8D-EA40-40FE-817D-D2FA79EBDBEE"/>
  <p:tag name="MIO_LASTDOWNLOADED" val="12.10.2024 13:18:04.276"/>
  <p:tag name="MIO_OBJECTNAME" val="Österreich"/>
  <p:tag name="MIO_LASTEDITORNAME" val="Christian Alter"/>
</p:tagLst>
</file>

<file path=ppt/tags/tag2.xml><?xml version="1.0" encoding="utf-8"?>
<p:tagLst xmlns:a="http://schemas.openxmlformats.org/drawingml/2006/main" xmlns:r="http://schemas.openxmlformats.org/officeDocument/2006/relationships" xmlns:p="http://schemas.openxmlformats.org/presentationml/2006/main">
  <p:tag name="MIO_GUID" val="069e1840-f11a-4869-b285-ae3015b480c0"/>
  <p:tag name="MIO_EKGUID" val="137d1a8b-93b1-488e-982d-c42ee892e9d6"/>
  <p:tag name="MIO_UPDATE" val="True"/>
  <p:tag name="MIO_VERSION" val="17.06.2016 12:29:28"/>
  <p:tag name="MIO_DBID" val="5DC56E8D-EA40-40FE-817D-D2FA79EBDBEE"/>
  <p:tag name="MIO_LASTDOWNLOADED" val="12.10.2024 13:19:33.432"/>
  <p:tag name="MIO_OBJECTNAME" val="Dänemark"/>
  <p:tag name="MIO_LASTEDITORNAME" val="Christian Alter"/>
</p:tagLst>
</file>

<file path=ppt/tags/tag3.xml><?xml version="1.0" encoding="utf-8"?>
<p:tagLst xmlns:a="http://schemas.openxmlformats.org/drawingml/2006/main" xmlns:r="http://schemas.openxmlformats.org/officeDocument/2006/relationships" xmlns:p="http://schemas.openxmlformats.org/presentationml/2006/main">
  <p:tag name="MIO_GUID" val="8c70d369-aaca-43a2-bf8f-4964d7f56697"/>
  <p:tag name="MIO_EKGUID" val="cc6b6eb0-c24e-4f8d-9b65-03822b9a87ca"/>
  <p:tag name="MIO_UPDATE" val="True"/>
  <p:tag name="MIO_VERSION" val="17.06.2016 12:30:34"/>
  <p:tag name="MIO_DBID" val="5DC56E8D-EA40-40FE-817D-D2FA79EBDBEE"/>
  <p:tag name="MIO_LASTDOWNLOADED" val="12.10.2024 13:20:07.161"/>
  <p:tag name="MIO_OBJECTNAME" val="Frankreich"/>
  <p:tag name="MIO_LASTEDITORNAME" val="Christian Alter"/>
</p:tagLst>
</file>

<file path=ppt/theme/theme1.xml><?xml version="1.0" encoding="utf-8"?>
<a:theme xmlns:a="http://schemas.openxmlformats.org/drawingml/2006/main" name="FiBL Slide Master">
  <a:themeElements>
    <a:clrScheme name="FiBL Colors">
      <a:dk1>
        <a:srgbClr val="000000"/>
      </a:dk1>
      <a:lt1>
        <a:srgbClr val="FFFFFF"/>
      </a:lt1>
      <a:dk2>
        <a:srgbClr val="9ABFD4"/>
      </a:dk2>
      <a:lt2>
        <a:srgbClr val="FEFFFF"/>
      </a:lt2>
      <a:accent1>
        <a:srgbClr val="2F6C86"/>
      </a:accent1>
      <a:accent2>
        <a:srgbClr val="CE8628"/>
      </a:accent2>
      <a:accent3>
        <a:srgbClr val="8D66A3"/>
      </a:accent3>
      <a:accent4>
        <a:srgbClr val="75AF41"/>
      </a:accent4>
      <a:accent5>
        <a:srgbClr val="D7B600"/>
      </a:accent5>
      <a:accent6>
        <a:srgbClr val="E84E28"/>
      </a:accent6>
      <a:hlink>
        <a:srgbClr val="000000"/>
      </a:hlink>
      <a:folHlink>
        <a:srgbClr val="000000"/>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C6A99909BDFE489B3045C9067A1397" ma:contentTypeVersion="17" ma:contentTypeDescription="Create a new document." ma:contentTypeScope="" ma:versionID="96117e4c724f097ff89203d5f043dce3">
  <xsd:schema xmlns:xsd="http://www.w3.org/2001/XMLSchema" xmlns:xs="http://www.w3.org/2001/XMLSchema" xmlns:p="http://schemas.microsoft.com/office/2006/metadata/properties" xmlns:ns3="a1e7e4d7-0631-4137-a451-c7cd24c98d78" xmlns:ns4="92b19e43-4683-40c7-941b-d6d0d139492e" targetNamespace="http://schemas.microsoft.com/office/2006/metadata/properties" ma:root="true" ma:fieldsID="86cc3a5394ef3e52d68f66f2c2a58415" ns3:_="" ns4:_="">
    <xsd:import namespace="a1e7e4d7-0631-4137-a451-c7cd24c98d78"/>
    <xsd:import namespace="92b19e43-4683-40c7-941b-d6d0d139492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LengthInSeconds" minOccurs="0"/>
                <xsd:element ref="ns3:MediaServiceAutoKeyPoints" minOccurs="0"/>
                <xsd:element ref="ns3:MediaServiceKeyPoints" minOccurs="0"/>
                <xsd:element ref="ns3:_activity" minOccurs="0"/>
                <xsd:element ref="ns3:MediaServiceObjectDetectorVersions" minOccurs="0"/>
                <xsd:element ref="ns3:MediaServiceOCR" minOccurs="0"/>
                <xsd:element ref="ns3:MediaServiceGenerationTime" minOccurs="0"/>
                <xsd:element ref="ns3:MediaServiceEventHashCode"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e7e4d7-0631-4137-a451-c7cd24c98d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b19e43-4683-40c7-941b-d6d0d139492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a1e7e4d7-0631-4137-a451-c7cd24c98d78" xsi:nil="true"/>
  </documentManagement>
</p:properties>
</file>

<file path=customXml/itemProps1.xml><?xml version="1.0" encoding="utf-8"?>
<ds:datastoreItem xmlns:ds="http://schemas.openxmlformats.org/officeDocument/2006/customXml" ds:itemID="{BC0A4870-0F19-497A-A7B4-C3109C528915}">
  <ds:schemaRefs>
    <ds:schemaRef ds:uri="http://schemas.microsoft.com/sharepoint/v3/contenttype/forms"/>
  </ds:schemaRefs>
</ds:datastoreItem>
</file>

<file path=customXml/itemProps2.xml><?xml version="1.0" encoding="utf-8"?>
<ds:datastoreItem xmlns:ds="http://schemas.openxmlformats.org/officeDocument/2006/customXml" ds:itemID="{AF26DEA8-CE0C-4B1F-84E6-D8631C6056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e7e4d7-0631-4137-a451-c7cd24c98d78"/>
    <ds:schemaRef ds:uri="92b19e43-4683-40c7-941b-d6d0d13949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E1B3832-62FB-4AA6-AE0F-C1005DBE3406}">
  <ds:schemaRefs>
    <ds:schemaRef ds:uri="http://purl.org/dc/elements/1.1/"/>
    <ds:schemaRef ds:uri="http://schemas.microsoft.com/office/infopath/2007/PartnerControls"/>
    <ds:schemaRef ds:uri="http://purl.org/dc/dcmitype/"/>
    <ds:schemaRef ds:uri="http://schemas.microsoft.com/office/2006/documentManagement/types"/>
    <ds:schemaRef ds:uri="92b19e43-4683-40c7-941b-d6d0d139492e"/>
    <ds:schemaRef ds:uri="http://www.w3.org/XML/1998/namespace"/>
    <ds:schemaRef ds:uri="http://schemas.openxmlformats.org/package/2006/metadata/core-properties"/>
    <ds:schemaRef ds:uri="a1e7e4d7-0631-4137-a451-c7cd24c98d78"/>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3087</Words>
  <Application>Microsoft Office PowerPoint</Application>
  <PresentationFormat>Widescreen</PresentationFormat>
  <Paragraphs>268</Paragraphs>
  <Slides>48</Slides>
  <Notes>7</Notes>
  <HiddenSlides>18</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Gill Sans MT</vt:lpstr>
      <vt:lpstr>inherit</vt:lpstr>
      <vt:lpstr>Wingdings</vt:lpstr>
      <vt:lpstr>FiBL Slide Master</vt:lpstr>
      <vt:lpstr>EU Organic Market 2023   </vt:lpstr>
      <vt:lpstr>Content</vt:lpstr>
      <vt:lpstr>PowerPoint Presentation</vt:lpstr>
      <vt:lpstr>Overview graph </vt:lpstr>
      <vt:lpstr>Organic Agriculture in the European Union: Status 2022</vt:lpstr>
      <vt:lpstr>PowerPoint Presentation</vt:lpstr>
      <vt:lpstr>EU organic retail sales 2023: Growth rates for largest markets (EU: ca. 46.7 billion euros, +3.4%)</vt:lpstr>
      <vt:lpstr>PowerPoint Presentation</vt:lpstr>
      <vt:lpstr>PowerPoint Presentation</vt:lpstr>
      <vt:lpstr>EU organic retail sales 2023+2024 (1st half): Growth rates; 2024: very inconsistent picture</vt:lpstr>
      <vt:lpstr>EU organic retail sales 2023: Per capita consumption by largest markets (EU: 104 euros; +2.5%)</vt:lpstr>
      <vt:lpstr>EU organic retail sales 2023: Organic market share</vt:lpstr>
      <vt:lpstr>PowerPoint Presentation</vt:lpstr>
      <vt:lpstr>PowerPoint Presentation</vt:lpstr>
      <vt:lpstr>After the Corona drop, catering sales are growing faster than retail sales</vt:lpstr>
      <vt:lpstr>Organic growth is taking place in the catering sector</vt:lpstr>
      <vt:lpstr>PowerPoint Presentation</vt:lpstr>
      <vt:lpstr>PowerPoint Presentation</vt:lpstr>
      <vt:lpstr>Geopolitical conflicts and weather extremes are having an impact on EU organic imports</vt:lpstr>
      <vt:lpstr>PowerPoint Presentation</vt:lpstr>
      <vt:lpstr>PowerPoint Presentation</vt:lpstr>
      <vt:lpstr>PowerPoint Presentation</vt:lpstr>
      <vt:lpstr>PowerPoint Presentation</vt:lpstr>
      <vt:lpstr>PowerPoint Presentation</vt:lpstr>
      <vt:lpstr>The organic market: zoom on France (2024)</vt:lpstr>
      <vt:lpstr>The organic market: zoom on France (2024)</vt:lpstr>
      <vt:lpstr>The organic market: zoom on Italy (2024)</vt:lpstr>
      <vt:lpstr>The organic market: zoom on Italy (2024)</vt:lpstr>
      <vt:lpstr>Conclusion</vt:lpstr>
      <vt:lpstr>Authors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Old Conclusion Slide</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master FiBL English</dc:title>
  <dc:creator>Riedi Kurt</dc:creator>
  <cp:lastModifiedBy>SOBIERAJ Marta (AGRI)</cp:lastModifiedBy>
  <cp:revision>453</cp:revision>
  <cp:lastPrinted>2022-02-15T11:23:14Z</cp:lastPrinted>
  <dcterms:created xsi:type="dcterms:W3CDTF">2021-02-10T13:15:41Z</dcterms:created>
  <dcterms:modified xsi:type="dcterms:W3CDTF">2024-10-22T13:07:40Z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0x0101000FC6A99909BDFE489B3045C9067A1397</vt:lpwstr>
  </property>
  <property fmtid="{D5CDD505-2E9C-101B-9397-08002B2CF9AE}" pid="3" name="MSIP_Label_6bd9ddd1-4d20-43f6-abfa-fc3c07406f94_Enabled">
    <vt:lpwstr>true</vt:lpwstr>
  </property>
  <property fmtid="{D5CDD505-2E9C-101B-9397-08002B2CF9AE}" pid="4" name="MSIP_Label_6bd9ddd1-4d20-43f6-abfa-fc3c07406f94_SetDate">
    <vt:lpwstr>2024-10-22T13:07:40Z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0101060a-a7b8-43e6-afb6-f3da935f04b0</vt:lpwstr>
  </property>
  <property fmtid="{D5CDD505-2E9C-101B-9397-08002B2CF9AE}" pid="9" name="MSIP_Label_6bd9ddd1-4d20-43f6-abfa-fc3c07406f94_ContentBits">
    <vt:lpwstr>0</vt:lpwstr>
  </property>
</Properties>
</file>