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284" r:id="rId3"/>
    <p:sldId id="267" r:id="rId4"/>
    <p:sldId id="286" r:id="rId5"/>
    <p:sldId id="287" r:id="rId6"/>
    <p:sldId id="288" r:id="rId7"/>
    <p:sldId id="289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42A62A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15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43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8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86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86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86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8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193396" y="6425952"/>
            <a:ext cx="792088" cy="432048"/>
          </a:xfrm>
          <a:prstGeom prst="rect">
            <a:avLst/>
          </a:prstGeom>
          <a:solidFill>
            <a:srgbClr val="42A6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latin typeface="EC Square Sans Pro" panose="020B0506040000020004" pitchFamily="34" charset="0"/>
              </a:rPr>
              <a:t>Agriculture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baseline="0" dirty="0" smtClean="0">
                <a:latin typeface="EC Square Sans Pro" panose="020B0506040000020004" pitchFamily="34" charset="0"/>
              </a:rPr>
              <a:t>and Rural Development</a:t>
            </a:r>
            <a:endParaRPr lang="en-US" sz="800" b="0" i="1" dirty="0">
              <a:latin typeface="EC Square Sans Pro" panose="020B05060400000200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marL="0"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00" y="309600"/>
            <a:ext cx="1583550" cy="1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00" y="295200"/>
            <a:ext cx="1415751" cy="99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992888" cy="4824536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The scheme of authorisations: implementation (2016)</a:t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rgbClr val="92D050"/>
                </a:solidFill>
              </a:rPr>
              <a:t>Nuno Vicente</a:t>
            </a:r>
            <a:r>
              <a:rPr lang="en-GB" sz="2000" b="0" dirty="0" smtClean="0">
                <a:solidFill>
                  <a:srgbClr val="92D050"/>
                </a:solidFill>
              </a:rPr>
              <a:t/>
            </a:r>
            <a:br>
              <a:rPr lang="en-GB" sz="2000" b="0" dirty="0" smtClean="0">
                <a:solidFill>
                  <a:srgbClr val="92D050"/>
                </a:solidFill>
              </a:rPr>
            </a:br>
            <a:r>
              <a:rPr lang="en-GB" sz="1600" b="0" dirty="0" smtClean="0">
                <a:solidFill>
                  <a:srgbClr val="92D050"/>
                </a:solidFill>
              </a:rPr>
              <a:t>DG Agriculture and Rural Development</a:t>
            </a:r>
            <a:endParaRPr lang="en-GB" sz="1600" b="0" dirty="0">
              <a:solidFill>
                <a:srgbClr val="92D050"/>
              </a:solidFill>
            </a:endParaRPr>
          </a:p>
        </p:txBody>
      </p:sp>
      <p:pic>
        <p:nvPicPr>
          <p:cNvPr id="5" name="Picture 6" descr="U:\9. Formation\9.4. Conférences de midi\Conférences de midi 2015\4 - 10.02.2015 - C2\wi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10086"/>
            <a:ext cx="54991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4860449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chemeClr val="bg1"/>
                </a:solidFill>
              </a:rPr>
              <a:t>Civil Dialogue </a:t>
            </a:r>
            <a:r>
              <a:rPr lang="en-GB" sz="1600" b="0" dirty="0" err="1" smtClean="0">
                <a:solidFill>
                  <a:schemeClr val="bg1"/>
                </a:solidFill>
              </a:rPr>
              <a:t>Goup</a:t>
            </a:r>
            <a:r>
              <a:rPr lang="en-GB" sz="1600" b="0" dirty="0" smtClean="0">
                <a:solidFill>
                  <a:schemeClr val="bg1"/>
                </a:solidFill>
              </a:rPr>
              <a:t> on wine</a:t>
            </a:r>
          </a:p>
          <a:p>
            <a:pPr algn="ctr"/>
            <a:r>
              <a:rPr lang="en-GB" sz="1600" b="0" dirty="0" smtClean="0">
                <a:solidFill>
                  <a:schemeClr val="bg1"/>
                </a:solidFill>
              </a:rPr>
              <a:t>11/03/2016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435280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New system entered into force from 1 January 2016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Implemented in 13 Member States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Decisions for 2016 taken by 1 March: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b="0" dirty="0" smtClean="0"/>
              <a:t>% for new plantings at national level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b="0" dirty="0" smtClean="0"/>
              <a:t>Geographical limits at subnational level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b="0" dirty="0" smtClean="0"/>
              <a:t>Eligibility criteria and pro rata and/or priority criteria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b="0" dirty="0" smtClean="0"/>
              <a:t>Restrictions on </a:t>
            </a:r>
            <a:r>
              <a:rPr lang="en-GB" sz="1400" b="0" dirty="0" err="1" smtClean="0"/>
              <a:t>replantings</a:t>
            </a:r>
            <a:endParaRPr lang="en-GB" sz="1400" b="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By 1 November the notifications on authorisations granted in 2016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268239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Implementation of the new scheme</a:t>
            </a:r>
            <a:endParaRPr lang="en-GB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27899"/>
            <a:ext cx="5228803" cy="439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Inventory of wine growing areas</a:t>
            </a:r>
            <a:endParaRPr lang="en-GB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% for new vine plantings at national level</a:t>
            </a:r>
            <a:endParaRPr lang="en-GB" sz="2400" dirty="0">
              <a:solidFill>
                <a:srgbClr val="92D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3372966" cy="439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3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Geographical limits at sub-national level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No limits notified for 9 MS: Italy, Romania, Hungary, Bulgaria, Greece, Austria, Slovakia, Czech Republic and Slovenia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Spain</a:t>
            </a:r>
            <a:r>
              <a:rPr lang="en-GB" sz="1600" dirty="0" smtClean="0"/>
              <a:t> with limits for 4 PDO areas: Rioja, Ribera del Duero, Navarra and </a:t>
            </a:r>
            <a:r>
              <a:rPr lang="en-GB" sz="1600" dirty="0" err="1" smtClean="0"/>
              <a:t>Bizkaiko</a:t>
            </a:r>
            <a:r>
              <a:rPr lang="en-GB" sz="1600" dirty="0" smtClean="0"/>
              <a:t> </a:t>
            </a:r>
            <a:r>
              <a:rPr lang="en-GB" sz="1600" dirty="0" err="1" smtClean="0"/>
              <a:t>Txacolina</a:t>
            </a:r>
            <a:r>
              <a:rPr lang="en-GB" sz="1600" dirty="0" smtClean="0"/>
              <a:t>/</a:t>
            </a:r>
            <a:r>
              <a:rPr lang="en-GB" sz="1600" dirty="0" err="1" smtClean="0"/>
              <a:t>Txacoli</a:t>
            </a:r>
            <a:r>
              <a:rPr lang="en-GB" sz="1600" dirty="0" smtClean="0"/>
              <a:t> de </a:t>
            </a:r>
            <a:r>
              <a:rPr lang="en-GB" sz="1600" dirty="0" err="1" smtClean="0"/>
              <a:t>Bizcaia</a:t>
            </a:r>
            <a:r>
              <a:rPr lang="en-GB" sz="1600" dirty="0" smtClean="0"/>
              <a:t>/</a:t>
            </a:r>
            <a:r>
              <a:rPr lang="en-GB" sz="1600" dirty="0" err="1" smtClean="0"/>
              <a:t>Chacolí</a:t>
            </a:r>
            <a:r>
              <a:rPr lang="en-GB" sz="1600" dirty="0" smtClean="0"/>
              <a:t> de </a:t>
            </a:r>
            <a:r>
              <a:rPr lang="en-GB" sz="1600" dirty="0" err="1" smtClean="0"/>
              <a:t>Bizkaia</a:t>
            </a:r>
            <a:endParaRPr lang="en-GB" sz="16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Portugal</a:t>
            </a:r>
            <a:r>
              <a:rPr lang="en-GB" sz="1600" dirty="0" smtClean="0"/>
              <a:t> with limits for 3 wine regions: Porto/Douro, Madeira and </a:t>
            </a:r>
            <a:r>
              <a:rPr lang="en-GB" sz="1600" dirty="0" err="1" smtClean="0"/>
              <a:t>Alentejo</a:t>
            </a:r>
            <a:endParaRPr lang="en-GB" sz="16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Germany</a:t>
            </a:r>
            <a:r>
              <a:rPr lang="en-GB" sz="1600" dirty="0" smtClean="0"/>
              <a:t> with limits for the 6 PDO areas of </a:t>
            </a:r>
            <a:r>
              <a:rPr lang="en-GB" sz="1600" dirty="0" err="1" smtClean="0"/>
              <a:t>Rheinland</a:t>
            </a:r>
            <a:r>
              <a:rPr lang="en-GB" sz="1600" dirty="0" smtClean="0"/>
              <a:t> </a:t>
            </a:r>
            <a:r>
              <a:rPr lang="en-GB" sz="1600" dirty="0" err="1" smtClean="0"/>
              <a:t>Pfalz</a:t>
            </a:r>
            <a:r>
              <a:rPr lang="en-GB" sz="1600" dirty="0" smtClean="0"/>
              <a:t> and for areas without GI in the regions of </a:t>
            </a:r>
            <a:r>
              <a:rPr lang="en-GB" sz="1600" dirty="0" err="1" smtClean="0"/>
              <a:t>Rheinland</a:t>
            </a:r>
            <a:r>
              <a:rPr lang="en-GB" sz="1600" dirty="0" smtClean="0"/>
              <a:t> </a:t>
            </a:r>
            <a:r>
              <a:rPr lang="en-GB" sz="1600" dirty="0" err="1" smtClean="0"/>
              <a:t>Pfalz</a:t>
            </a:r>
            <a:r>
              <a:rPr lang="en-GB" sz="1600" dirty="0" smtClean="0"/>
              <a:t> and Sachsen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France</a:t>
            </a:r>
            <a:r>
              <a:rPr lang="en-GB" sz="1600" dirty="0" smtClean="0"/>
              <a:t> with limits for 291 out of 355 PDO, 15 out of 75 PGI, and for areas without GI in some wine regions</a:t>
            </a:r>
          </a:p>
        </p:txBody>
      </p:sp>
    </p:spTree>
    <p:extLst>
      <p:ext uri="{BB962C8B-B14F-4D97-AF65-F5344CB8AC3E}">
        <p14:creationId xmlns:p14="http://schemas.microsoft.com/office/powerpoint/2010/main" val="302314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196231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Allocation of authorisations for new plantings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435280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/>
              <a:t>100% on a pro rata basis for 6 MS: Italy, Romania, Hungary, Bulgaria, Slovakia and Czech Republic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Germany</a:t>
            </a:r>
            <a:r>
              <a:rPr lang="en-GB" sz="1600" dirty="0" smtClean="0"/>
              <a:t> with 21,06% on a pro rata basis and 78,94% on the basis of 1 priority criterion (areas with natural constraints)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Austria</a:t>
            </a:r>
            <a:r>
              <a:rPr lang="en-GB" sz="1600" dirty="0" smtClean="0"/>
              <a:t> with 100% on the basis of 1 priority criterion (increasing the size of small and medium size holdings)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Spain</a:t>
            </a:r>
            <a:r>
              <a:rPr lang="en-GB" sz="1600" dirty="0" smtClean="0"/>
              <a:t> and </a:t>
            </a:r>
            <a:r>
              <a:rPr lang="en-GB" sz="1600" dirty="0" smtClean="0">
                <a:solidFill>
                  <a:srgbClr val="C00000"/>
                </a:solidFill>
              </a:rPr>
              <a:t>France</a:t>
            </a:r>
            <a:r>
              <a:rPr lang="en-GB" sz="1600" dirty="0" smtClean="0"/>
              <a:t> with 100% on the basis of 2 priority criteria (young producers and prior behaviour of the producer)</a:t>
            </a:r>
          </a:p>
        </p:txBody>
      </p:sp>
    </p:spTree>
    <p:extLst>
      <p:ext uri="{BB962C8B-B14F-4D97-AF65-F5344CB8AC3E}">
        <p14:creationId xmlns:p14="http://schemas.microsoft.com/office/powerpoint/2010/main" val="25582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12968" cy="936625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92D050"/>
                </a:solidFill>
              </a:rPr>
              <a:t>Allocation of authorisations for new plantings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Portugal</a:t>
            </a:r>
            <a:r>
              <a:rPr lang="en-GB" sz="1600" dirty="0" smtClean="0"/>
              <a:t> with 100% on the basis of 4 priority criteria (improving the quality of PDO and PGI wines, young producer, increasing the size of small and medium holdings, and prior behaviour of the producer)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Slovenia</a:t>
            </a:r>
            <a:r>
              <a:rPr lang="en-GB" sz="1600" dirty="0" smtClean="0"/>
              <a:t> with 100% on the basis of 3 priority criteria for most of the territory (areas with natural constraints, increasing size of small/medium size holdings and prior behaviour of the producer), and 2 priority criteria for the region of </a:t>
            </a:r>
            <a:r>
              <a:rPr lang="en-GB" sz="1600" dirty="0" err="1" smtClean="0"/>
              <a:t>Kras</a:t>
            </a:r>
            <a:r>
              <a:rPr lang="en-GB" sz="1600" dirty="0" smtClean="0"/>
              <a:t> (increasing size of small/medium size holdings and prior behaviour of the producer)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C00000"/>
                </a:solidFill>
              </a:rPr>
              <a:t>Greece</a:t>
            </a:r>
            <a:r>
              <a:rPr lang="en-GB" sz="1600" dirty="0" smtClean="0"/>
              <a:t> with 100% on the basis of 5 priority criteria (new entrants, preservation of the environment, areas with natural constraints, increasing size of small/medium size holdings and prior behaviour of the producer)</a:t>
            </a:r>
          </a:p>
        </p:txBody>
      </p:sp>
    </p:spTree>
    <p:extLst>
      <p:ext uri="{BB962C8B-B14F-4D97-AF65-F5344CB8AC3E}">
        <p14:creationId xmlns:p14="http://schemas.microsoft.com/office/powerpoint/2010/main" val="25403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2486</TotalTime>
  <Words>450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The scheme of authorisations: implementation (2016)      Nuno Vicente DG Agriculture and Rural Development</vt:lpstr>
      <vt:lpstr>Implementation of the new scheme</vt:lpstr>
      <vt:lpstr>Inventory of wine growing areas</vt:lpstr>
      <vt:lpstr>% for new vine plantings at national level</vt:lpstr>
      <vt:lpstr>Geographical limits at sub-national level</vt:lpstr>
      <vt:lpstr>Allocation of authorisations for new plantings</vt:lpstr>
      <vt:lpstr>Allocation of authorisations for new plantings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BUTTINI-PROVENZANO Roberta (AGRI)</cp:lastModifiedBy>
  <cp:revision>164</cp:revision>
  <dcterms:created xsi:type="dcterms:W3CDTF">2011-10-28T10:25:18Z</dcterms:created>
  <dcterms:modified xsi:type="dcterms:W3CDTF">2016-03-10T13:11:56Z</dcterms:modified>
</cp:coreProperties>
</file>