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handoutMasterIdLst>
    <p:handoutMasterId r:id="rId36"/>
  </p:handoutMasterIdLst>
  <p:sldIdLst>
    <p:sldId id="388" r:id="rId2"/>
    <p:sldId id="448" r:id="rId3"/>
    <p:sldId id="449" r:id="rId4"/>
    <p:sldId id="450" r:id="rId5"/>
    <p:sldId id="427" r:id="rId6"/>
    <p:sldId id="431" r:id="rId7"/>
    <p:sldId id="432" r:id="rId8"/>
    <p:sldId id="433" r:id="rId9"/>
    <p:sldId id="434" r:id="rId10"/>
    <p:sldId id="435" r:id="rId11"/>
    <p:sldId id="436" r:id="rId12"/>
    <p:sldId id="437" r:id="rId13"/>
    <p:sldId id="440" r:id="rId14"/>
    <p:sldId id="438" r:id="rId15"/>
    <p:sldId id="439" r:id="rId16"/>
    <p:sldId id="428" r:id="rId17"/>
    <p:sldId id="418" r:id="rId18"/>
    <p:sldId id="422" r:id="rId19"/>
    <p:sldId id="419" r:id="rId20"/>
    <p:sldId id="425" r:id="rId21"/>
    <p:sldId id="420" r:id="rId22"/>
    <p:sldId id="414" r:id="rId23"/>
    <p:sldId id="426" r:id="rId24"/>
    <p:sldId id="415" r:id="rId25"/>
    <p:sldId id="423" r:id="rId26"/>
    <p:sldId id="441" r:id="rId27"/>
    <p:sldId id="442" r:id="rId28"/>
    <p:sldId id="444" r:id="rId29"/>
    <p:sldId id="443" r:id="rId30"/>
    <p:sldId id="445" r:id="rId31"/>
    <p:sldId id="446" r:id="rId32"/>
    <p:sldId id="447" r:id="rId33"/>
    <p:sldId id="408" r:id="rId34"/>
  </p:sldIdLst>
  <p:sldSz cx="9144000" cy="6858000" type="screen4x3"/>
  <p:notesSz cx="6805613" cy="99441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6">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SSUC"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4C9C"/>
    <a:srgbClr val="002A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507" autoAdjust="0"/>
  </p:normalViewPr>
  <p:slideViewPr>
    <p:cSldViewPr>
      <p:cViewPr>
        <p:scale>
          <a:sx n="88" d="100"/>
          <a:sy n="88" d="100"/>
        </p:scale>
        <p:origin x="-2304" y="-58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5232"/>
    </p:cViewPr>
  </p:sorterViewPr>
  <p:notesViewPr>
    <p:cSldViewPr>
      <p:cViewPr varScale="1">
        <p:scale>
          <a:sx n="59" d="100"/>
          <a:sy n="59" d="100"/>
        </p:scale>
        <p:origin x="-2717" y="-86"/>
      </p:cViewPr>
      <p:guideLst>
        <p:guide orient="horz" pos="3131"/>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9687" cy="497606"/>
          </a:xfrm>
          <a:prstGeom prst="rect">
            <a:avLst/>
          </a:prstGeom>
        </p:spPr>
        <p:txBody>
          <a:bodyPr vert="horz" lIns="92239" tIns="46119" rIns="92239" bIns="46119" rtlCol="0"/>
          <a:lstStyle>
            <a:lvl1pPr algn="l">
              <a:defRPr sz="1200"/>
            </a:lvl1pPr>
          </a:lstStyle>
          <a:p>
            <a:endParaRPr lang="fr-BE"/>
          </a:p>
        </p:txBody>
      </p:sp>
      <p:sp>
        <p:nvSpPr>
          <p:cNvPr id="3" name="Date Placeholder 2"/>
          <p:cNvSpPr>
            <a:spLocks noGrp="1"/>
          </p:cNvSpPr>
          <p:nvPr>
            <p:ph type="dt" sz="quarter" idx="1"/>
          </p:nvPr>
        </p:nvSpPr>
        <p:spPr>
          <a:xfrm>
            <a:off x="3854322" y="0"/>
            <a:ext cx="2949686" cy="497606"/>
          </a:xfrm>
          <a:prstGeom prst="rect">
            <a:avLst/>
          </a:prstGeom>
        </p:spPr>
        <p:txBody>
          <a:bodyPr vert="horz" lIns="92239" tIns="46119" rIns="92239" bIns="46119" rtlCol="0"/>
          <a:lstStyle>
            <a:lvl1pPr algn="r">
              <a:defRPr sz="1200"/>
            </a:lvl1pPr>
          </a:lstStyle>
          <a:p>
            <a:fld id="{E4EEFB7C-2A84-42EB-9337-CA99EA2BB237}" type="datetimeFigureOut">
              <a:rPr lang="fr-BE" smtClean="0"/>
              <a:pPr/>
              <a:t>1/06/2017</a:t>
            </a:fld>
            <a:endParaRPr lang="fr-BE"/>
          </a:p>
        </p:txBody>
      </p:sp>
      <p:sp>
        <p:nvSpPr>
          <p:cNvPr id="4" name="Footer Placeholder 3"/>
          <p:cNvSpPr>
            <a:spLocks noGrp="1"/>
          </p:cNvSpPr>
          <p:nvPr>
            <p:ph type="ftr" sz="quarter" idx="2"/>
          </p:nvPr>
        </p:nvSpPr>
        <p:spPr>
          <a:xfrm>
            <a:off x="2" y="9444896"/>
            <a:ext cx="2949687" cy="497605"/>
          </a:xfrm>
          <a:prstGeom prst="rect">
            <a:avLst/>
          </a:prstGeom>
        </p:spPr>
        <p:txBody>
          <a:bodyPr vert="horz" lIns="92239" tIns="46119" rIns="92239" bIns="46119" rtlCol="0" anchor="b"/>
          <a:lstStyle>
            <a:lvl1pPr algn="l">
              <a:defRPr sz="1200"/>
            </a:lvl1pPr>
          </a:lstStyle>
          <a:p>
            <a:endParaRPr lang="fr-BE"/>
          </a:p>
        </p:txBody>
      </p:sp>
      <p:sp>
        <p:nvSpPr>
          <p:cNvPr id="5" name="Slide Number Placeholder 4"/>
          <p:cNvSpPr>
            <a:spLocks noGrp="1"/>
          </p:cNvSpPr>
          <p:nvPr>
            <p:ph type="sldNum" sz="quarter" idx="3"/>
          </p:nvPr>
        </p:nvSpPr>
        <p:spPr>
          <a:xfrm>
            <a:off x="3854322" y="9444896"/>
            <a:ext cx="2949686" cy="497605"/>
          </a:xfrm>
          <a:prstGeom prst="rect">
            <a:avLst/>
          </a:prstGeom>
        </p:spPr>
        <p:txBody>
          <a:bodyPr vert="horz" lIns="92239" tIns="46119" rIns="92239" bIns="46119" rtlCol="0" anchor="b"/>
          <a:lstStyle>
            <a:lvl1pPr algn="r">
              <a:defRPr sz="1200"/>
            </a:lvl1pPr>
          </a:lstStyle>
          <a:p>
            <a:fld id="{3107141B-9040-440D-960B-51D31EA0080C}" type="slidenum">
              <a:rPr lang="fr-BE" smtClean="0"/>
              <a:pPr/>
              <a:t>‹#›</a:t>
            </a:fld>
            <a:endParaRPr lang="fr-BE"/>
          </a:p>
        </p:txBody>
      </p:sp>
    </p:spTree>
    <p:extLst>
      <p:ext uri="{BB962C8B-B14F-4D97-AF65-F5344CB8AC3E}">
        <p14:creationId xmlns:p14="http://schemas.microsoft.com/office/powerpoint/2010/main" val="37685034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9100" cy="497205"/>
          </a:xfrm>
          <a:prstGeom prst="rect">
            <a:avLst/>
          </a:prstGeom>
        </p:spPr>
        <p:txBody>
          <a:bodyPr vert="horz" lIns="92239" tIns="46119" rIns="92239" bIns="46119" rtlCol="0"/>
          <a:lstStyle>
            <a:lvl1pPr algn="l" fontAlgn="auto">
              <a:spcBef>
                <a:spcPts val="0"/>
              </a:spcBef>
              <a:spcAft>
                <a:spcPts val="0"/>
              </a:spcAft>
              <a:defRPr sz="1200" smtClean="0">
                <a:latin typeface="+mn-lt"/>
              </a:defRPr>
            </a:lvl1pPr>
          </a:lstStyle>
          <a:p>
            <a:pPr>
              <a:defRPr/>
            </a:pPr>
            <a:endParaRPr lang="fr-BE"/>
          </a:p>
        </p:txBody>
      </p:sp>
      <p:sp>
        <p:nvSpPr>
          <p:cNvPr id="3" name="Espace réservé de la date 2"/>
          <p:cNvSpPr>
            <a:spLocks noGrp="1"/>
          </p:cNvSpPr>
          <p:nvPr>
            <p:ph type="dt" idx="1"/>
          </p:nvPr>
        </p:nvSpPr>
        <p:spPr>
          <a:xfrm>
            <a:off x="3854938" y="0"/>
            <a:ext cx="2949100" cy="497205"/>
          </a:xfrm>
          <a:prstGeom prst="rect">
            <a:avLst/>
          </a:prstGeom>
        </p:spPr>
        <p:txBody>
          <a:bodyPr vert="horz" lIns="92239" tIns="46119" rIns="92239" bIns="46119" rtlCol="0"/>
          <a:lstStyle>
            <a:lvl1pPr algn="r" fontAlgn="auto">
              <a:spcBef>
                <a:spcPts val="0"/>
              </a:spcBef>
              <a:spcAft>
                <a:spcPts val="0"/>
              </a:spcAft>
              <a:defRPr sz="1200" smtClean="0">
                <a:latin typeface="+mn-lt"/>
              </a:defRPr>
            </a:lvl1pPr>
          </a:lstStyle>
          <a:p>
            <a:pPr>
              <a:defRPr/>
            </a:pPr>
            <a:fld id="{246291CA-6C05-4F8F-90DD-6BA2E0316CA6}" type="datetimeFigureOut">
              <a:rPr lang="fr-BE"/>
              <a:pPr>
                <a:defRPr/>
              </a:pPr>
              <a:t>1/06/2017</a:t>
            </a:fld>
            <a:endParaRPr lang="fr-BE"/>
          </a:p>
        </p:txBody>
      </p:sp>
      <p:sp>
        <p:nvSpPr>
          <p:cNvPr id="4" name="Espace réservé de l'image des diapositives 3"/>
          <p:cNvSpPr>
            <a:spLocks noGrp="1" noRot="1" noChangeAspect="1"/>
          </p:cNvSpPr>
          <p:nvPr>
            <p:ph type="sldImg" idx="2"/>
          </p:nvPr>
        </p:nvSpPr>
        <p:spPr>
          <a:xfrm>
            <a:off x="917575" y="746125"/>
            <a:ext cx="4970463" cy="3729038"/>
          </a:xfrm>
          <a:prstGeom prst="rect">
            <a:avLst/>
          </a:prstGeom>
          <a:noFill/>
          <a:ln w="12700">
            <a:solidFill>
              <a:prstClr val="black"/>
            </a:solidFill>
          </a:ln>
        </p:spPr>
        <p:txBody>
          <a:bodyPr vert="horz" lIns="92239" tIns="46119" rIns="92239" bIns="46119" rtlCol="0" anchor="ctr"/>
          <a:lstStyle/>
          <a:p>
            <a:pPr lvl="0"/>
            <a:endParaRPr lang="fr-BE" noProof="0"/>
          </a:p>
        </p:txBody>
      </p:sp>
      <p:sp>
        <p:nvSpPr>
          <p:cNvPr id="5" name="Espace réservé des commentaires 4"/>
          <p:cNvSpPr>
            <a:spLocks noGrp="1"/>
          </p:cNvSpPr>
          <p:nvPr>
            <p:ph type="body" sz="quarter" idx="3"/>
          </p:nvPr>
        </p:nvSpPr>
        <p:spPr>
          <a:xfrm>
            <a:off x="680562" y="4723450"/>
            <a:ext cx="5444490" cy="4474845"/>
          </a:xfrm>
          <a:prstGeom prst="rect">
            <a:avLst/>
          </a:prstGeom>
        </p:spPr>
        <p:txBody>
          <a:bodyPr vert="horz" lIns="92239" tIns="46119" rIns="92239" bIns="46119" rtlCol="0">
            <a:normAutofit/>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fr-BE" noProof="0"/>
          </a:p>
        </p:txBody>
      </p:sp>
      <p:sp>
        <p:nvSpPr>
          <p:cNvPr id="6" name="Espace réservé du pied de page 5"/>
          <p:cNvSpPr>
            <a:spLocks noGrp="1"/>
          </p:cNvSpPr>
          <p:nvPr>
            <p:ph type="ftr" sz="quarter" idx="4"/>
          </p:nvPr>
        </p:nvSpPr>
        <p:spPr>
          <a:xfrm>
            <a:off x="0" y="9445169"/>
            <a:ext cx="2949100" cy="497205"/>
          </a:xfrm>
          <a:prstGeom prst="rect">
            <a:avLst/>
          </a:prstGeom>
        </p:spPr>
        <p:txBody>
          <a:bodyPr vert="horz" lIns="92239" tIns="46119" rIns="92239" bIns="46119" rtlCol="0" anchor="b"/>
          <a:lstStyle>
            <a:lvl1pPr algn="l" fontAlgn="auto">
              <a:spcBef>
                <a:spcPts val="0"/>
              </a:spcBef>
              <a:spcAft>
                <a:spcPts val="0"/>
              </a:spcAft>
              <a:defRPr sz="1200" smtClean="0">
                <a:latin typeface="+mn-lt"/>
              </a:defRPr>
            </a:lvl1pPr>
          </a:lstStyle>
          <a:p>
            <a:pPr>
              <a:defRPr/>
            </a:pPr>
            <a:endParaRPr lang="fr-BE"/>
          </a:p>
        </p:txBody>
      </p:sp>
      <p:sp>
        <p:nvSpPr>
          <p:cNvPr id="7" name="Espace réservé du numéro de diapositive 6"/>
          <p:cNvSpPr>
            <a:spLocks noGrp="1"/>
          </p:cNvSpPr>
          <p:nvPr>
            <p:ph type="sldNum" sz="quarter" idx="5"/>
          </p:nvPr>
        </p:nvSpPr>
        <p:spPr>
          <a:xfrm>
            <a:off x="3854938" y="9445169"/>
            <a:ext cx="2949100" cy="497205"/>
          </a:xfrm>
          <a:prstGeom prst="rect">
            <a:avLst/>
          </a:prstGeom>
        </p:spPr>
        <p:txBody>
          <a:bodyPr vert="horz" lIns="92239" tIns="46119" rIns="92239" bIns="46119" rtlCol="0" anchor="b"/>
          <a:lstStyle>
            <a:lvl1pPr algn="r" fontAlgn="auto">
              <a:spcBef>
                <a:spcPts val="0"/>
              </a:spcBef>
              <a:spcAft>
                <a:spcPts val="0"/>
              </a:spcAft>
              <a:defRPr sz="1200" smtClean="0">
                <a:latin typeface="+mn-lt"/>
              </a:defRPr>
            </a:lvl1pPr>
          </a:lstStyle>
          <a:p>
            <a:pPr>
              <a:defRPr/>
            </a:pPr>
            <a:fld id="{350A326F-803C-473E-8684-8DDCA5C3A862}" type="slidenum">
              <a:rPr lang="fr-BE"/>
              <a:pPr>
                <a:defRPr/>
              </a:pPr>
              <a:t>‹#›</a:t>
            </a:fld>
            <a:endParaRPr lang="fr-BE"/>
          </a:p>
        </p:txBody>
      </p:sp>
    </p:spTree>
    <p:extLst>
      <p:ext uri="{BB962C8B-B14F-4D97-AF65-F5344CB8AC3E}">
        <p14:creationId xmlns:p14="http://schemas.microsoft.com/office/powerpoint/2010/main" val="239568511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2</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2</a:t>
            </a:fld>
            <a:fld id="{55C01AAA-6D9F-430C-9993-4B2145D7C183}" type="slidenum">
              <a:rPr lang="en-IE">
                <a:solidFill>
                  <a:srgbClr val="000000"/>
                </a:solidFill>
              </a:rPr>
              <a:pPr/>
              <a:t>2</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11</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11</a:t>
            </a:fld>
            <a:fld id="{55C01AAA-6D9F-430C-9993-4B2145D7C183}" type="slidenum">
              <a:rPr lang="en-IE">
                <a:solidFill>
                  <a:srgbClr val="000000"/>
                </a:solidFill>
              </a:rPr>
              <a:pPr/>
              <a:t>11</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12</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12</a:t>
            </a:fld>
            <a:fld id="{55C01AAA-6D9F-430C-9993-4B2145D7C183}" type="slidenum">
              <a:rPr lang="en-IE">
                <a:solidFill>
                  <a:srgbClr val="000000"/>
                </a:solidFill>
              </a:rPr>
              <a:pPr/>
              <a:t>12</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13</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13</a:t>
            </a:fld>
            <a:fld id="{55C01AAA-6D9F-430C-9993-4B2145D7C183}" type="slidenum">
              <a:rPr lang="en-IE">
                <a:solidFill>
                  <a:srgbClr val="000000"/>
                </a:solidFill>
              </a:rPr>
              <a:pPr/>
              <a:t>13</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14</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14</a:t>
            </a:fld>
            <a:fld id="{55C01AAA-6D9F-430C-9993-4B2145D7C183}" type="slidenum">
              <a:rPr lang="en-IE">
                <a:solidFill>
                  <a:srgbClr val="000000"/>
                </a:solidFill>
              </a:rPr>
              <a:pPr/>
              <a:t>14</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15</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15</a:t>
            </a:fld>
            <a:fld id="{55C01AAA-6D9F-430C-9993-4B2145D7C183}" type="slidenum">
              <a:rPr lang="en-IE">
                <a:solidFill>
                  <a:srgbClr val="000000"/>
                </a:solidFill>
              </a:rPr>
              <a:pPr/>
              <a:t>15</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t>16</a:t>
            </a:fld>
            <a:endParaRPr lang="en-US"/>
          </a:p>
        </p:txBody>
      </p:sp>
    </p:spTree>
    <p:extLst>
      <p:ext uri="{BB962C8B-B14F-4D97-AF65-F5344CB8AC3E}">
        <p14:creationId xmlns:p14="http://schemas.microsoft.com/office/powerpoint/2010/main" val="1072378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17</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17</a:t>
            </a:fld>
            <a:fld id="{55C01AAA-6D9F-430C-9993-4B2145D7C183}" type="slidenum">
              <a:rPr lang="en-IE">
                <a:solidFill>
                  <a:srgbClr val="000000"/>
                </a:solidFill>
              </a:rPr>
              <a:pPr/>
              <a:t>17</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18</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18</a:t>
            </a:fld>
            <a:fld id="{55C01AAA-6D9F-430C-9993-4B2145D7C183}" type="slidenum">
              <a:rPr lang="en-IE">
                <a:solidFill>
                  <a:srgbClr val="000000"/>
                </a:solidFill>
              </a:rPr>
              <a:pPr/>
              <a:t>18</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19</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19</a:t>
            </a:fld>
            <a:fld id="{55C01AAA-6D9F-430C-9993-4B2145D7C183}" type="slidenum">
              <a:rPr lang="en-IE">
                <a:solidFill>
                  <a:srgbClr val="000000"/>
                </a:solidFill>
              </a:rPr>
              <a:pPr/>
              <a:t>19</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20</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20</a:t>
            </a:fld>
            <a:fld id="{55C01AAA-6D9F-430C-9993-4B2145D7C183}" type="slidenum">
              <a:rPr lang="en-IE">
                <a:solidFill>
                  <a:srgbClr val="000000"/>
                </a:solidFill>
              </a:rPr>
              <a:pPr/>
              <a:t>20</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3</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3</a:t>
            </a:fld>
            <a:fld id="{55C01AAA-6D9F-430C-9993-4B2145D7C183}" type="slidenum">
              <a:rPr lang="en-IE">
                <a:solidFill>
                  <a:srgbClr val="000000"/>
                </a:solidFill>
              </a:rPr>
              <a:pPr/>
              <a:t>3</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21</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21</a:t>
            </a:fld>
            <a:fld id="{55C01AAA-6D9F-430C-9993-4B2145D7C183}" type="slidenum">
              <a:rPr lang="en-IE">
                <a:solidFill>
                  <a:srgbClr val="000000"/>
                </a:solidFill>
              </a:rPr>
              <a:pPr/>
              <a:t>21</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22</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22</a:t>
            </a:fld>
            <a:fld id="{55C01AAA-6D9F-430C-9993-4B2145D7C183}" type="slidenum">
              <a:rPr lang="en-IE">
                <a:solidFill>
                  <a:srgbClr val="000000"/>
                </a:solidFill>
              </a:rPr>
              <a:pPr/>
              <a:t>22</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23</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23</a:t>
            </a:fld>
            <a:fld id="{55C01AAA-6D9F-430C-9993-4B2145D7C183}" type="slidenum">
              <a:rPr lang="en-IE">
                <a:solidFill>
                  <a:srgbClr val="000000"/>
                </a:solidFill>
              </a:rPr>
              <a:pPr/>
              <a:t>23</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24</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24</a:t>
            </a:fld>
            <a:fld id="{55C01AAA-6D9F-430C-9993-4B2145D7C183}" type="slidenum">
              <a:rPr lang="en-IE">
                <a:solidFill>
                  <a:srgbClr val="000000"/>
                </a:solidFill>
              </a:rPr>
              <a:pPr/>
              <a:t>24</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25</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25</a:t>
            </a:fld>
            <a:fld id="{55C01AAA-6D9F-430C-9993-4B2145D7C183}" type="slidenum">
              <a:rPr lang="en-IE">
                <a:solidFill>
                  <a:srgbClr val="000000"/>
                </a:solidFill>
              </a:rPr>
              <a:pPr/>
              <a:t>25</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26</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26</a:t>
            </a:fld>
            <a:fld id="{55C01AAA-6D9F-430C-9993-4B2145D7C183}" type="slidenum">
              <a:rPr lang="en-IE">
                <a:solidFill>
                  <a:srgbClr val="000000"/>
                </a:solidFill>
              </a:rPr>
              <a:pPr/>
              <a:t>26</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27</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27</a:t>
            </a:fld>
            <a:fld id="{55C01AAA-6D9F-430C-9993-4B2145D7C183}" type="slidenum">
              <a:rPr lang="en-IE">
                <a:solidFill>
                  <a:srgbClr val="000000"/>
                </a:solidFill>
              </a:rPr>
              <a:pPr/>
              <a:t>27</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28</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28</a:t>
            </a:fld>
            <a:fld id="{55C01AAA-6D9F-430C-9993-4B2145D7C183}" type="slidenum">
              <a:rPr lang="en-IE">
                <a:solidFill>
                  <a:srgbClr val="000000"/>
                </a:solidFill>
              </a:rPr>
              <a:pPr/>
              <a:t>28</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t>29</a:t>
            </a:fld>
            <a:endParaRPr lang="en-US"/>
          </a:p>
        </p:txBody>
      </p:sp>
    </p:spTree>
    <p:extLst>
      <p:ext uri="{BB962C8B-B14F-4D97-AF65-F5344CB8AC3E}">
        <p14:creationId xmlns:p14="http://schemas.microsoft.com/office/powerpoint/2010/main" val="10723784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30</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30</a:t>
            </a:fld>
            <a:fld id="{55C01AAA-6D9F-430C-9993-4B2145D7C183}" type="slidenum">
              <a:rPr lang="en-IE">
                <a:solidFill>
                  <a:srgbClr val="000000"/>
                </a:solidFill>
              </a:rPr>
              <a:pPr/>
              <a:t>30</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4</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4</a:t>
            </a:fld>
            <a:fld id="{55C01AAA-6D9F-430C-9993-4B2145D7C183}" type="slidenum">
              <a:rPr lang="en-IE">
                <a:solidFill>
                  <a:srgbClr val="000000"/>
                </a:solidFill>
              </a:rPr>
              <a:pPr/>
              <a:t>4</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31</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31</a:t>
            </a:fld>
            <a:fld id="{55C01AAA-6D9F-430C-9993-4B2145D7C183}" type="slidenum">
              <a:rPr lang="en-IE">
                <a:solidFill>
                  <a:srgbClr val="000000"/>
                </a:solidFill>
              </a:rPr>
              <a:pPr/>
              <a:t>31</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32</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32</a:t>
            </a:fld>
            <a:fld id="{55C01AAA-6D9F-430C-9993-4B2145D7C183}" type="slidenum">
              <a:rPr lang="en-IE">
                <a:solidFill>
                  <a:srgbClr val="000000"/>
                </a:solidFill>
              </a:rPr>
              <a:pPr/>
              <a:t>32</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33</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33</a:t>
            </a:fld>
            <a:fld id="{55C01AAA-6D9F-430C-9993-4B2145D7C183}" type="slidenum">
              <a:rPr lang="en-IE">
                <a:solidFill>
                  <a:srgbClr val="000000"/>
                </a:solidFill>
              </a:rPr>
              <a:pPr/>
              <a:t>33</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100" dirty="0"/>
          </a:p>
        </p:txBody>
      </p:sp>
      <p:sp>
        <p:nvSpPr>
          <p:cNvPr id="4" name="Slide Number Placeholder 3"/>
          <p:cNvSpPr>
            <a:spLocks noGrp="1"/>
          </p:cNvSpPr>
          <p:nvPr>
            <p:ph type="sldNum" sz="quarter" idx="10"/>
          </p:nvPr>
        </p:nvSpPr>
        <p:spPr/>
        <p:txBody>
          <a:bodyPr/>
          <a:lstStyle/>
          <a:p>
            <a:fld id="{6559F3B9-6DC4-DB4D-AB6E-0CABBFCDD619}" type="slidenum">
              <a:rPr lang="en-US" smtClean="0"/>
              <a:t>5</a:t>
            </a:fld>
            <a:endParaRPr lang="en-US"/>
          </a:p>
        </p:txBody>
      </p:sp>
    </p:spTree>
    <p:extLst>
      <p:ext uri="{BB962C8B-B14F-4D97-AF65-F5344CB8AC3E}">
        <p14:creationId xmlns:p14="http://schemas.microsoft.com/office/powerpoint/2010/main" val="10723784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6</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6</a:t>
            </a:fld>
            <a:fld id="{55C01AAA-6D9F-430C-9993-4B2145D7C183}" type="slidenum">
              <a:rPr lang="en-IE">
                <a:solidFill>
                  <a:srgbClr val="000000"/>
                </a:solidFill>
              </a:rPr>
              <a:pPr/>
              <a:t>6</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7</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7</a:t>
            </a:fld>
            <a:fld id="{55C01AAA-6D9F-430C-9993-4B2145D7C183}" type="slidenum">
              <a:rPr lang="en-IE">
                <a:solidFill>
                  <a:srgbClr val="000000"/>
                </a:solidFill>
              </a:rPr>
              <a:pPr/>
              <a:t>7</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8</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8</a:t>
            </a:fld>
            <a:fld id="{55C01AAA-6D9F-430C-9993-4B2145D7C183}" type="slidenum">
              <a:rPr lang="en-IE">
                <a:solidFill>
                  <a:srgbClr val="000000"/>
                </a:solidFill>
              </a:rPr>
              <a:pPr/>
              <a:t>8</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9</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9</a:t>
            </a:fld>
            <a:fld id="{55C01AAA-6D9F-430C-9993-4B2145D7C183}" type="slidenum">
              <a:rPr lang="en-IE">
                <a:solidFill>
                  <a:srgbClr val="000000"/>
                </a:solidFill>
              </a:rPr>
              <a:pPr/>
              <a:t>9</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6"/>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9433" indent="-288244">
              <a:defRPr>
                <a:solidFill>
                  <a:schemeClr val="tx1"/>
                </a:solidFill>
                <a:latin typeface="Calibri" pitchFamily="34" charset="0"/>
              </a:defRPr>
            </a:lvl2pPr>
            <a:lvl3pPr marL="1152975" indent="-230594">
              <a:defRPr>
                <a:solidFill>
                  <a:schemeClr val="tx1"/>
                </a:solidFill>
                <a:latin typeface="Calibri" pitchFamily="34" charset="0"/>
              </a:defRPr>
            </a:lvl3pPr>
            <a:lvl4pPr marL="1614165" indent="-230594">
              <a:defRPr>
                <a:solidFill>
                  <a:schemeClr val="tx1"/>
                </a:solidFill>
                <a:latin typeface="Calibri" pitchFamily="34" charset="0"/>
              </a:defRPr>
            </a:lvl4pPr>
            <a:lvl5pPr marL="2075353" indent="-230594">
              <a:defRPr>
                <a:solidFill>
                  <a:schemeClr val="tx1"/>
                </a:solidFill>
                <a:latin typeface="Calibri" pitchFamily="34" charset="0"/>
              </a:defRPr>
            </a:lvl5pPr>
            <a:lvl6pPr marL="2536544" indent="-230594" fontAlgn="base">
              <a:spcBef>
                <a:spcPct val="0"/>
              </a:spcBef>
              <a:spcAft>
                <a:spcPct val="0"/>
              </a:spcAft>
              <a:defRPr>
                <a:solidFill>
                  <a:schemeClr val="tx1"/>
                </a:solidFill>
                <a:latin typeface="Calibri" pitchFamily="34" charset="0"/>
              </a:defRPr>
            </a:lvl6pPr>
            <a:lvl7pPr marL="2997734" indent="-230594" fontAlgn="base">
              <a:spcBef>
                <a:spcPct val="0"/>
              </a:spcBef>
              <a:spcAft>
                <a:spcPct val="0"/>
              </a:spcAft>
              <a:defRPr>
                <a:solidFill>
                  <a:schemeClr val="tx1"/>
                </a:solidFill>
                <a:latin typeface="Calibri" pitchFamily="34" charset="0"/>
              </a:defRPr>
            </a:lvl7pPr>
            <a:lvl8pPr marL="3458925" indent="-230594" fontAlgn="base">
              <a:spcBef>
                <a:spcPct val="0"/>
              </a:spcBef>
              <a:spcAft>
                <a:spcPct val="0"/>
              </a:spcAft>
              <a:defRPr>
                <a:solidFill>
                  <a:schemeClr val="tx1"/>
                </a:solidFill>
                <a:latin typeface="Calibri" pitchFamily="34" charset="0"/>
              </a:defRPr>
            </a:lvl8pPr>
            <a:lvl9pPr marL="3920112" indent="-230594"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69C60F9-75A9-4D0F-809F-5C3D1DF38601}" type="slidenum">
              <a:rPr lang="en-IE"/>
              <a:pPr fontAlgn="base">
                <a:spcBef>
                  <a:spcPct val="0"/>
                </a:spcBef>
                <a:spcAft>
                  <a:spcPct val="0"/>
                </a:spcAft>
              </a:pPr>
              <a:t>10</a:t>
            </a:fld>
            <a:endParaRPr lang="en-IE"/>
          </a:p>
        </p:txBody>
      </p:sp>
      <p:sp>
        <p:nvSpPr>
          <p:cNvPr id="11267" name="Rectangle 1"/>
          <p:cNvSpPr>
            <a:spLocks noGrp="1" noRot="1" noChangeAspect="1" noChangeArrowheads="1" noTextEdit="1"/>
          </p:cNvSpPr>
          <p:nvPr>
            <p:ph type="sldImg"/>
          </p:nvPr>
        </p:nvSpPr>
        <p:spPr bwMode="auto">
          <a:xfrm>
            <a:off x="0" y="0"/>
            <a:ext cx="1588" cy="1588"/>
          </a:xfrm>
          <a:solidFill>
            <a:srgbClr val="FFFFFF"/>
          </a:solidFill>
          <a:ln>
            <a:solidFill>
              <a:srgbClr val="000000"/>
            </a:solidFill>
            <a:miter lim="800000"/>
            <a:headEnd/>
            <a:tailEnd/>
          </a:ln>
        </p:spPr>
      </p:sp>
      <p:sp>
        <p:nvSpPr>
          <p:cNvPr id="11268" name="Rectangle 2"/>
          <p:cNvSpPr>
            <a:spLocks noGrp="1" noChangeArrowheads="1"/>
          </p:cNvSpPr>
          <p:nvPr>
            <p:ph type="body" idx="1"/>
          </p:nvPr>
        </p:nvSpPr>
        <p:spPr bwMode="auto">
          <a:xfrm>
            <a:off x="0" y="3"/>
            <a:ext cx="1576" cy="1726"/>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numCol="1" anchor="ctr" anchorCtr="0" compatLnSpc="1">
            <a:prstTxWarp prst="textNoShape">
              <a:avLst/>
            </a:prstTxWarp>
            <a:normAutofit fontScale="25000" lnSpcReduction="20000"/>
          </a:bodyPr>
          <a:lstStyle/>
          <a:p>
            <a:pPr>
              <a:spcBef>
                <a:spcPct val="0"/>
              </a:spcBef>
            </a:pPr>
            <a:endParaRPr lang="en-US" dirty="0"/>
          </a:p>
        </p:txBody>
      </p:sp>
      <p:sp>
        <p:nvSpPr>
          <p:cNvPr id="11269" name="Text Box 3"/>
          <p:cNvSpPr txBox="1">
            <a:spLocks noChangeArrowheads="1"/>
          </p:cNvSpPr>
          <p:nvPr/>
        </p:nvSpPr>
        <p:spPr bwMode="auto">
          <a:xfrm>
            <a:off x="0" y="3"/>
            <a:ext cx="1576" cy="1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785" tIns="61407" rIns="90785" bIns="45393" anchor="b"/>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fld id="{28E33D56-156E-45BE-B9A2-F3F912173B87}" type="slidenum">
              <a:rPr lang="en-IE">
                <a:solidFill>
                  <a:srgbClr val="000000"/>
                </a:solidFill>
              </a:rPr>
              <a:pPr/>
              <a:t>10</a:t>
            </a:fld>
            <a:fld id="{55C01AAA-6D9F-430C-9993-4B2145D7C183}" type="slidenum">
              <a:rPr lang="en-IE">
                <a:solidFill>
                  <a:srgbClr val="000000"/>
                </a:solidFill>
              </a:rPr>
              <a:pPr/>
              <a:t>10</a:t>
            </a:fld>
            <a:endParaRPr lang="en-IE">
              <a:solidFill>
                <a:srgbClr val="000000"/>
              </a:solidFill>
            </a:endParaRPr>
          </a:p>
        </p:txBody>
      </p:sp>
    </p:spTree>
    <p:extLst>
      <p:ext uri="{BB962C8B-B14F-4D97-AF65-F5344CB8AC3E}">
        <p14:creationId xmlns:p14="http://schemas.microsoft.com/office/powerpoint/2010/main" val="3160872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pour modifier le style du titre</a:t>
            </a:r>
            <a:endParaRPr lang="fr-BE"/>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endParaRPr lang="fr-BE"/>
          </a:p>
        </p:txBody>
      </p:sp>
      <p:sp>
        <p:nvSpPr>
          <p:cNvPr id="4" name="Espace réservé de la date 3"/>
          <p:cNvSpPr>
            <a:spLocks noGrp="1"/>
          </p:cNvSpPr>
          <p:nvPr>
            <p:ph type="dt" sz="half" idx="10"/>
          </p:nvPr>
        </p:nvSpPr>
        <p:spPr/>
        <p:txBody>
          <a:bodyPr/>
          <a:lstStyle>
            <a:lvl1pPr>
              <a:defRPr/>
            </a:lvl1pPr>
          </a:lstStyle>
          <a:p>
            <a:pPr>
              <a:defRPr/>
            </a:pPr>
            <a:fld id="{2E69F3FF-D160-44C5-A6A3-E142475E9842}" type="datetimeFigureOut">
              <a:rPr lang="fr-BE"/>
              <a:pPr>
                <a:defRPr/>
              </a:pPr>
              <a:t>1/06/2017</a:t>
            </a:fld>
            <a:endParaRPr lang="fr-BE"/>
          </a:p>
        </p:txBody>
      </p:sp>
      <p:sp>
        <p:nvSpPr>
          <p:cNvPr id="5" name="Espace réservé du pied de page 4"/>
          <p:cNvSpPr>
            <a:spLocks noGrp="1"/>
          </p:cNvSpPr>
          <p:nvPr>
            <p:ph type="ftr" sz="quarter" idx="11"/>
          </p:nvPr>
        </p:nvSpPr>
        <p:spPr/>
        <p:txBody>
          <a:bodyPr/>
          <a:lstStyle>
            <a:lvl1pPr>
              <a:defRPr/>
            </a:lvl1pPr>
          </a:lstStyle>
          <a:p>
            <a:pPr>
              <a:defRPr/>
            </a:pPr>
            <a:endParaRPr lang="fr-BE"/>
          </a:p>
        </p:txBody>
      </p:sp>
      <p:sp>
        <p:nvSpPr>
          <p:cNvPr id="6" name="Espace réservé du numéro de diapositive 5"/>
          <p:cNvSpPr>
            <a:spLocks noGrp="1"/>
          </p:cNvSpPr>
          <p:nvPr>
            <p:ph type="sldNum" sz="quarter" idx="12"/>
          </p:nvPr>
        </p:nvSpPr>
        <p:spPr/>
        <p:txBody>
          <a:bodyPr/>
          <a:lstStyle>
            <a:lvl1pPr>
              <a:defRPr/>
            </a:lvl1pPr>
          </a:lstStyle>
          <a:p>
            <a:pPr>
              <a:defRPr/>
            </a:pPr>
            <a:fld id="{82F721C8-3BC3-493E-B196-596E1ED0E006}" type="slidenum">
              <a:rPr lang="fr-BE"/>
              <a:pPr>
                <a:defRPr/>
              </a:pPr>
              <a:t>‹#›</a:t>
            </a:fld>
            <a:endParaRPr lang="fr-BE"/>
          </a:p>
        </p:txBody>
      </p:sp>
    </p:spTree>
    <p:extLst>
      <p:ext uri="{BB962C8B-B14F-4D97-AF65-F5344CB8AC3E}">
        <p14:creationId xmlns:p14="http://schemas.microsoft.com/office/powerpoint/2010/main" val="1692794792"/>
      </p:ext>
    </p:extLst>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BE"/>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10"/>
          </p:nvPr>
        </p:nvSpPr>
        <p:spPr/>
        <p:txBody>
          <a:bodyPr/>
          <a:lstStyle>
            <a:lvl1pPr>
              <a:defRPr/>
            </a:lvl1pPr>
          </a:lstStyle>
          <a:p>
            <a:pPr>
              <a:defRPr/>
            </a:pPr>
            <a:fld id="{0CCE0C64-01AF-4791-8891-40E6643CD747}" type="datetimeFigureOut">
              <a:rPr lang="fr-BE"/>
              <a:pPr>
                <a:defRPr/>
              </a:pPr>
              <a:t>1/06/2017</a:t>
            </a:fld>
            <a:endParaRPr lang="fr-BE"/>
          </a:p>
        </p:txBody>
      </p:sp>
      <p:sp>
        <p:nvSpPr>
          <p:cNvPr id="5" name="Espace réservé du pied de page 4"/>
          <p:cNvSpPr>
            <a:spLocks noGrp="1"/>
          </p:cNvSpPr>
          <p:nvPr>
            <p:ph type="ftr" sz="quarter" idx="11"/>
          </p:nvPr>
        </p:nvSpPr>
        <p:spPr/>
        <p:txBody>
          <a:bodyPr/>
          <a:lstStyle>
            <a:lvl1pPr>
              <a:defRPr/>
            </a:lvl1pPr>
          </a:lstStyle>
          <a:p>
            <a:pPr>
              <a:defRPr/>
            </a:pPr>
            <a:endParaRPr lang="fr-BE"/>
          </a:p>
        </p:txBody>
      </p:sp>
      <p:sp>
        <p:nvSpPr>
          <p:cNvPr id="6" name="Espace réservé du numéro de diapositive 5"/>
          <p:cNvSpPr>
            <a:spLocks noGrp="1"/>
          </p:cNvSpPr>
          <p:nvPr>
            <p:ph type="sldNum" sz="quarter" idx="12"/>
          </p:nvPr>
        </p:nvSpPr>
        <p:spPr/>
        <p:txBody>
          <a:bodyPr/>
          <a:lstStyle>
            <a:lvl1pPr>
              <a:defRPr/>
            </a:lvl1pPr>
          </a:lstStyle>
          <a:p>
            <a:pPr>
              <a:defRPr/>
            </a:pPr>
            <a:fld id="{DCACA0C2-4E49-418A-8DA0-0FA7830F2913}" type="slidenum">
              <a:rPr lang="fr-BE"/>
              <a:pPr>
                <a:defRPr/>
              </a:pPr>
              <a:t>‹#›</a:t>
            </a:fld>
            <a:endParaRPr lang="fr-BE"/>
          </a:p>
        </p:txBody>
      </p:sp>
    </p:spTree>
    <p:extLst>
      <p:ext uri="{BB962C8B-B14F-4D97-AF65-F5344CB8AC3E}">
        <p14:creationId xmlns:p14="http://schemas.microsoft.com/office/powerpoint/2010/main" val="1982766336"/>
      </p:ext>
    </p:extLst>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pour modifier le style du titre</a:t>
            </a:r>
            <a:endParaRPr lang="fr-BE"/>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10"/>
          </p:nvPr>
        </p:nvSpPr>
        <p:spPr/>
        <p:txBody>
          <a:bodyPr/>
          <a:lstStyle>
            <a:lvl1pPr>
              <a:defRPr/>
            </a:lvl1pPr>
          </a:lstStyle>
          <a:p>
            <a:pPr>
              <a:defRPr/>
            </a:pPr>
            <a:fld id="{E27D3C54-7D1B-452A-B9A2-64FB7472E2F3}" type="datetimeFigureOut">
              <a:rPr lang="fr-BE"/>
              <a:pPr>
                <a:defRPr/>
              </a:pPr>
              <a:t>1/06/2017</a:t>
            </a:fld>
            <a:endParaRPr lang="fr-BE"/>
          </a:p>
        </p:txBody>
      </p:sp>
      <p:sp>
        <p:nvSpPr>
          <p:cNvPr id="5" name="Espace réservé du pied de page 4"/>
          <p:cNvSpPr>
            <a:spLocks noGrp="1"/>
          </p:cNvSpPr>
          <p:nvPr>
            <p:ph type="ftr" sz="quarter" idx="11"/>
          </p:nvPr>
        </p:nvSpPr>
        <p:spPr/>
        <p:txBody>
          <a:bodyPr/>
          <a:lstStyle>
            <a:lvl1pPr>
              <a:defRPr/>
            </a:lvl1pPr>
          </a:lstStyle>
          <a:p>
            <a:pPr>
              <a:defRPr/>
            </a:pPr>
            <a:endParaRPr lang="fr-BE"/>
          </a:p>
        </p:txBody>
      </p:sp>
      <p:sp>
        <p:nvSpPr>
          <p:cNvPr id="6" name="Espace réservé du numéro de diapositive 5"/>
          <p:cNvSpPr>
            <a:spLocks noGrp="1"/>
          </p:cNvSpPr>
          <p:nvPr>
            <p:ph type="sldNum" sz="quarter" idx="12"/>
          </p:nvPr>
        </p:nvSpPr>
        <p:spPr/>
        <p:txBody>
          <a:bodyPr/>
          <a:lstStyle>
            <a:lvl1pPr>
              <a:defRPr/>
            </a:lvl1pPr>
          </a:lstStyle>
          <a:p>
            <a:pPr>
              <a:defRPr/>
            </a:pPr>
            <a:fld id="{1CEAC685-F3F2-49D3-831D-7F515FA88F11}" type="slidenum">
              <a:rPr lang="fr-BE"/>
              <a:pPr>
                <a:defRPr/>
              </a:pPr>
              <a:t>‹#›</a:t>
            </a:fld>
            <a:endParaRPr lang="fr-BE"/>
          </a:p>
        </p:txBody>
      </p:sp>
    </p:spTree>
    <p:extLst>
      <p:ext uri="{BB962C8B-B14F-4D97-AF65-F5344CB8AC3E}">
        <p14:creationId xmlns:p14="http://schemas.microsoft.com/office/powerpoint/2010/main" val="607402884"/>
      </p:ext>
    </p:extLst>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BE"/>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10"/>
          </p:nvPr>
        </p:nvSpPr>
        <p:spPr/>
        <p:txBody>
          <a:bodyPr/>
          <a:lstStyle>
            <a:lvl1pPr>
              <a:defRPr/>
            </a:lvl1pPr>
          </a:lstStyle>
          <a:p>
            <a:pPr>
              <a:defRPr/>
            </a:pPr>
            <a:fld id="{B07E7DC3-F109-4082-AF70-8D0FB49B5C69}" type="datetimeFigureOut">
              <a:rPr lang="fr-BE"/>
              <a:pPr>
                <a:defRPr/>
              </a:pPr>
              <a:t>1/06/2017</a:t>
            </a:fld>
            <a:endParaRPr lang="fr-BE"/>
          </a:p>
        </p:txBody>
      </p:sp>
      <p:sp>
        <p:nvSpPr>
          <p:cNvPr id="5" name="Espace réservé du pied de page 4"/>
          <p:cNvSpPr>
            <a:spLocks noGrp="1"/>
          </p:cNvSpPr>
          <p:nvPr>
            <p:ph type="ftr" sz="quarter" idx="11"/>
          </p:nvPr>
        </p:nvSpPr>
        <p:spPr/>
        <p:txBody>
          <a:bodyPr/>
          <a:lstStyle>
            <a:lvl1pPr>
              <a:defRPr/>
            </a:lvl1pPr>
          </a:lstStyle>
          <a:p>
            <a:pPr>
              <a:defRPr/>
            </a:pPr>
            <a:endParaRPr lang="fr-BE"/>
          </a:p>
        </p:txBody>
      </p:sp>
      <p:sp>
        <p:nvSpPr>
          <p:cNvPr id="6" name="Espace réservé du numéro de diapositive 5"/>
          <p:cNvSpPr>
            <a:spLocks noGrp="1"/>
          </p:cNvSpPr>
          <p:nvPr>
            <p:ph type="sldNum" sz="quarter" idx="12"/>
          </p:nvPr>
        </p:nvSpPr>
        <p:spPr/>
        <p:txBody>
          <a:bodyPr/>
          <a:lstStyle>
            <a:lvl1pPr>
              <a:defRPr/>
            </a:lvl1pPr>
          </a:lstStyle>
          <a:p>
            <a:pPr>
              <a:defRPr/>
            </a:pPr>
            <a:fld id="{D1D16F3D-572B-4CE9-95BF-D49CA3845971}" type="slidenum">
              <a:rPr lang="fr-BE"/>
              <a:pPr>
                <a:defRPr/>
              </a:pPr>
              <a:t>‹#›</a:t>
            </a:fld>
            <a:endParaRPr lang="fr-BE"/>
          </a:p>
        </p:txBody>
      </p:sp>
    </p:spTree>
    <p:extLst>
      <p:ext uri="{BB962C8B-B14F-4D97-AF65-F5344CB8AC3E}">
        <p14:creationId xmlns:p14="http://schemas.microsoft.com/office/powerpoint/2010/main" val="1796686621"/>
      </p:ext>
    </p:extLst>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endParaRPr lang="fr-BE"/>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pPr>
              <a:defRPr/>
            </a:pPr>
            <a:fld id="{C91D0BE2-8F3F-4BAE-8779-116FAD95A75C}" type="datetimeFigureOut">
              <a:rPr lang="fr-BE"/>
              <a:pPr>
                <a:defRPr/>
              </a:pPr>
              <a:t>1/06/2017</a:t>
            </a:fld>
            <a:endParaRPr lang="fr-BE"/>
          </a:p>
        </p:txBody>
      </p:sp>
      <p:sp>
        <p:nvSpPr>
          <p:cNvPr id="5" name="Espace réservé du pied de page 4"/>
          <p:cNvSpPr>
            <a:spLocks noGrp="1"/>
          </p:cNvSpPr>
          <p:nvPr>
            <p:ph type="ftr" sz="quarter" idx="11"/>
          </p:nvPr>
        </p:nvSpPr>
        <p:spPr/>
        <p:txBody>
          <a:bodyPr/>
          <a:lstStyle>
            <a:lvl1pPr>
              <a:defRPr/>
            </a:lvl1pPr>
          </a:lstStyle>
          <a:p>
            <a:pPr>
              <a:defRPr/>
            </a:pPr>
            <a:endParaRPr lang="fr-BE"/>
          </a:p>
        </p:txBody>
      </p:sp>
      <p:sp>
        <p:nvSpPr>
          <p:cNvPr id="6" name="Espace réservé du numéro de diapositive 5"/>
          <p:cNvSpPr>
            <a:spLocks noGrp="1"/>
          </p:cNvSpPr>
          <p:nvPr>
            <p:ph type="sldNum" sz="quarter" idx="12"/>
          </p:nvPr>
        </p:nvSpPr>
        <p:spPr/>
        <p:txBody>
          <a:bodyPr/>
          <a:lstStyle>
            <a:lvl1pPr>
              <a:defRPr/>
            </a:lvl1pPr>
          </a:lstStyle>
          <a:p>
            <a:pPr>
              <a:defRPr/>
            </a:pPr>
            <a:fld id="{15DF4275-3E3D-49A0-AEF8-3A7796C30D3A}" type="slidenum">
              <a:rPr lang="fr-BE"/>
              <a:pPr>
                <a:defRPr/>
              </a:pPr>
              <a:t>‹#›</a:t>
            </a:fld>
            <a:endParaRPr lang="fr-BE"/>
          </a:p>
        </p:txBody>
      </p:sp>
    </p:spTree>
    <p:extLst>
      <p:ext uri="{BB962C8B-B14F-4D97-AF65-F5344CB8AC3E}">
        <p14:creationId xmlns:p14="http://schemas.microsoft.com/office/powerpoint/2010/main" val="3158669946"/>
      </p:ext>
    </p:extLst>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BE"/>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e la date 3"/>
          <p:cNvSpPr>
            <a:spLocks noGrp="1"/>
          </p:cNvSpPr>
          <p:nvPr>
            <p:ph type="dt" sz="half" idx="10"/>
          </p:nvPr>
        </p:nvSpPr>
        <p:spPr/>
        <p:txBody>
          <a:bodyPr/>
          <a:lstStyle>
            <a:lvl1pPr>
              <a:defRPr/>
            </a:lvl1pPr>
          </a:lstStyle>
          <a:p>
            <a:pPr>
              <a:defRPr/>
            </a:pPr>
            <a:fld id="{C55EBA30-C4A4-454B-BBE5-36DA7DF3C36E}" type="datetimeFigureOut">
              <a:rPr lang="fr-BE"/>
              <a:pPr>
                <a:defRPr/>
              </a:pPr>
              <a:t>1/06/2017</a:t>
            </a:fld>
            <a:endParaRPr lang="fr-BE"/>
          </a:p>
        </p:txBody>
      </p:sp>
      <p:sp>
        <p:nvSpPr>
          <p:cNvPr id="6" name="Espace réservé du pied de page 4"/>
          <p:cNvSpPr>
            <a:spLocks noGrp="1"/>
          </p:cNvSpPr>
          <p:nvPr>
            <p:ph type="ftr" sz="quarter" idx="11"/>
          </p:nvPr>
        </p:nvSpPr>
        <p:spPr/>
        <p:txBody>
          <a:bodyPr/>
          <a:lstStyle>
            <a:lvl1pPr>
              <a:defRPr/>
            </a:lvl1pPr>
          </a:lstStyle>
          <a:p>
            <a:pPr>
              <a:defRPr/>
            </a:pPr>
            <a:endParaRPr lang="fr-BE"/>
          </a:p>
        </p:txBody>
      </p:sp>
      <p:sp>
        <p:nvSpPr>
          <p:cNvPr id="7" name="Espace réservé du numéro de diapositive 5"/>
          <p:cNvSpPr>
            <a:spLocks noGrp="1"/>
          </p:cNvSpPr>
          <p:nvPr>
            <p:ph type="sldNum" sz="quarter" idx="12"/>
          </p:nvPr>
        </p:nvSpPr>
        <p:spPr/>
        <p:txBody>
          <a:bodyPr/>
          <a:lstStyle>
            <a:lvl1pPr>
              <a:defRPr/>
            </a:lvl1pPr>
          </a:lstStyle>
          <a:p>
            <a:pPr>
              <a:defRPr/>
            </a:pPr>
            <a:fld id="{5988B111-962D-4C33-B62E-65F5E0D3C0FF}" type="slidenum">
              <a:rPr lang="fr-BE"/>
              <a:pPr>
                <a:defRPr/>
              </a:pPr>
              <a:t>‹#›</a:t>
            </a:fld>
            <a:endParaRPr lang="fr-BE"/>
          </a:p>
        </p:txBody>
      </p:sp>
    </p:spTree>
    <p:extLst>
      <p:ext uri="{BB962C8B-B14F-4D97-AF65-F5344CB8AC3E}">
        <p14:creationId xmlns:p14="http://schemas.microsoft.com/office/powerpoint/2010/main" val="1910070148"/>
      </p:ext>
    </p:extLst>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endParaRPr lang="fr-BE"/>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7" name="Espace réservé de la date 3"/>
          <p:cNvSpPr>
            <a:spLocks noGrp="1"/>
          </p:cNvSpPr>
          <p:nvPr>
            <p:ph type="dt" sz="half" idx="10"/>
          </p:nvPr>
        </p:nvSpPr>
        <p:spPr/>
        <p:txBody>
          <a:bodyPr/>
          <a:lstStyle>
            <a:lvl1pPr>
              <a:defRPr/>
            </a:lvl1pPr>
          </a:lstStyle>
          <a:p>
            <a:pPr>
              <a:defRPr/>
            </a:pPr>
            <a:fld id="{33C43EEB-9ECC-427D-B034-98B9EF444E04}" type="datetimeFigureOut">
              <a:rPr lang="fr-BE"/>
              <a:pPr>
                <a:defRPr/>
              </a:pPr>
              <a:t>1/06/2017</a:t>
            </a:fld>
            <a:endParaRPr lang="fr-BE"/>
          </a:p>
        </p:txBody>
      </p:sp>
      <p:sp>
        <p:nvSpPr>
          <p:cNvPr id="8" name="Espace réservé du pied de page 4"/>
          <p:cNvSpPr>
            <a:spLocks noGrp="1"/>
          </p:cNvSpPr>
          <p:nvPr>
            <p:ph type="ftr" sz="quarter" idx="11"/>
          </p:nvPr>
        </p:nvSpPr>
        <p:spPr/>
        <p:txBody>
          <a:bodyPr/>
          <a:lstStyle>
            <a:lvl1pPr>
              <a:defRPr/>
            </a:lvl1pPr>
          </a:lstStyle>
          <a:p>
            <a:pPr>
              <a:defRPr/>
            </a:pPr>
            <a:endParaRPr lang="fr-BE"/>
          </a:p>
        </p:txBody>
      </p:sp>
      <p:sp>
        <p:nvSpPr>
          <p:cNvPr id="9" name="Espace réservé du numéro de diapositive 5"/>
          <p:cNvSpPr>
            <a:spLocks noGrp="1"/>
          </p:cNvSpPr>
          <p:nvPr>
            <p:ph type="sldNum" sz="quarter" idx="12"/>
          </p:nvPr>
        </p:nvSpPr>
        <p:spPr/>
        <p:txBody>
          <a:bodyPr/>
          <a:lstStyle>
            <a:lvl1pPr>
              <a:defRPr/>
            </a:lvl1pPr>
          </a:lstStyle>
          <a:p>
            <a:pPr>
              <a:defRPr/>
            </a:pPr>
            <a:fld id="{4F0C3703-5C25-4516-A2A5-65690B1BAE92}" type="slidenum">
              <a:rPr lang="fr-BE"/>
              <a:pPr>
                <a:defRPr/>
              </a:pPr>
              <a:t>‹#›</a:t>
            </a:fld>
            <a:endParaRPr lang="fr-BE"/>
          </a:p>
        </p:txBody>
      </p:sp>
    </p:spTree>
    <p:extLst>
      <p:ext uri="{BB962C8B-B14F-4D97-AF65-F5344CB8AC3E}">
        <p14:creationId xmlns:p14="http://schemas.microsoft.com/office/powerpoint/2010/main" val="3422578437"/>
      </p:ext>
    </p:extLst>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fr-BE"/>
          </a:p>
        </p:txBody>
      </p:sp>
      <p:sp>
        <p:nvSpPr>
          <p:cNvPr id="3" name="Espace réservé de la date 3"/>
          <p:cNvSpPr>
            <a:spLocks noGrp="1"/>
          </p:cNvSpPr>
          <p:nvPr>
            <p:ph type="dt" sz="half" idx="10"/>
          </p:nvPr>
        </p:nvSpPr>
        <p:spPr/>
        <p:txBody>
          <a:bodyPr/>
          <a:lstStyle>
            <a:lvl1pPr>
              <a:defRPr/>
            </a:lvl1pPr>
          </a:lstStyle>
          <a:p>
            <a:pPr>
              <a:defRPr/>
            </a:pPr>
            <a:fld id="{DD1E71E9-FA15-4EEC-988C-9FE37B1F6E3E}" type="datetimeFigureOut">
              <a:rPr lang="fr-BE"/>
              <a:pPr>
                <a:defRPr/>
              </a:pPr>
              <a:t>1/06/2017</a:t>
            </a:fld>
            <a:endParaRPr lang="fr-BE"/>
          </a:p>
        </p:txBody>
      </p:sp>
      <p:sp>
        <p:nvSpPr>
          <p:cNvPr id="4" name="Espace réservé du pied de page 4"/>
          <p:cNvSpPr>
            <a:spLocks noGrp="1"/>
          </p:cNvSpPr>
          <p:nvPr>
            <p:ph type="ftr" sz="quarter" idx="11"/>
          </p:nvPr>
        </p:nvSpPr>
        <p:spPr/>
        <p:txBody>
          <a:bodyPr/>
          <a:lstStyle>
            <a:lvl1pPr>
              <a:defRPr/>
            </a:lvl1pPr>
          </a:lstStyle>
          <a:p>
            <a:pPr>
              <a:defRPr/>
            </a:pPr>
            <a:endParaRPr lang="fr-BE"/>
          </a:p>
        </p:txBody>
      </p:sp>
      <p:sp>
        <p:nvSpPr>
          <p:cNvPr id="5" name="Espace réservé du numéro de diapositive 5"/>
          <p:cNvSpPr>
            <a:spLocks noGrp="1"/>
          </p:cNvSpPr>
          <p:nvPr>
            <p:ph type="sldNum" sz="quarter" idx="12"/>
          </p:nvPr>
        </p:nvSpPr>
        <p:spPr/>
        <p:txBody>
          <a:bodyPr/>
          <a:lstStyle>
            <a:lvl1pPr>
              <a:defRPr/>
            </a:lvl1pPr>
          </a:lstStyle>
          <a:p>
            <a:pPr>
              <a:defRPr/>
            </a:pPr>
            <a:fld id="{D03B1B35-FAEC-4BBE-B6BD-28C70EA62BF1}" type="slidenum">
              <a:rPr lang="fr-BE"/>
              <a:pPr>
                <a:defRPr/>
              </a:pPr>
              <a:t>‹#›</a:t>
            </a:fld>
            <a:endParaRPr lang="fr-BE"/>
          </a:p>
        </p:txBody>
      </p:sp>
    </p:spTree>
    <p:extLst>
      <p:ext uri="{BB962C8B-B14F-4D97-AF65-F5344CB8AC3E}">
        <p14:creationId xmlns:p14="http://schemas.microsoft.com/office/powerpoint/2010/main" val="2909413827"/>
      </p:ext>
    </p:extLst>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pPr>
              <a:defRPr/>
            </a:pPr>
            <a:fld id="{F31D4495-FDDE-4382-91DE-3F7A7AC259F7}" type="datetimeFigureOut">
              <a:rPr lang="fr-BE"/>
              <a:pPr>
                <a:defRPr/>
              </a:pPr>
              <a:t>1/06/2017</a:t>
            </a:fld>
            <a:endParaRPr lang="fr-BE"/>
          </a:p>
        </p:txBody>
      </p:sp>
      <p:sp>
        <p:nvSpPr>
          <p:cNvPr id="3" name="Espace réservé du pied de page 4"/>
          <p:cNvSpPr>
            <a:spLocks noGrp="1"/>
          </p:cNvSpPr>
          <p:nvPr>
            <p:ph type="ftr" sz="quarter" idx="11"/>
          </p:nvPr>
        </p:nvSpPr>
        <p:spPr/>
        <p:txBody>
          <a:bodyPr/>
          <a:lstStyle>
            <a:lvl1pPr>
              <a:defRPr/>
            </a:lvl1pPr>
          </a:lstStyle>
          <a:p>
            <a:pPr>
              <a:defRPr/>
            </a:pPr>
            <a:endParaRPr lang="fr-BE"/>
          </a:p>
        </p:txBody>
      </p:sp>
      <p:sp>
        <p:nvSpPr>
          <p:cNvPr id="4" name="Espace réservé du numéro de diapositive 5"/>
          <p:cNvSpPr>
            <a:spLocks noGrp="1"/>
          </p:cNvSpPr>
          <p:nvPr>
            <p:ph type="sldNum" sz="quarter" idx="12"/>
          </p:nvPr>
        </p:nvSpPr>
        <p:spPr/>
        <p:txBody>
          <a:bodyPr/>
          <a:lstStyle>
            <a:lvl1pPr>
              <a:defRPr/>
            </a:lvl1pPr>
          </a:lstStyle>
          <a:p>
            <a:pPr>
              <a:defRPr/>
            </a:pPr>
            <a:fld id="{591D4589-780F-45C4-BF9A-DCDDA096A68C}" type="slidenum">
              <a:rPr lang="fr-BE"/>
              <a:pPr>
                <a:defRPr/>
              </a:pPr>
              <a:t>‹#›</a:t>
            </a:fld>
            <a:endParaRPr lang="fr-BE"/>
          </a:p>
        </p:txBody>
      </p:sp>
    </p:spTree>
    <p:extLst>
      <p:ext uri="{BB962C8B-B14F-4D97-AF65-F5344CB8AC3E}">
        <p14:creationId xmlns:p14="http://schemas.microsoft.com/office/powerpoint/2010/main" val="3372584388"/>
      </p:ext>
    </p:extLst>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endParaRPr lang="fr-BE"/>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DEA9A0C2-A130-4B73-9F85-DB5D521295CB}" type="datetimeFigureOut">
              <a:rPr lang="fr-BE"/>
              <a:pPr>
                <a:defRPr/>
              </a:pPr>
              <a:t>1/06/2017</a:t>
            </a:fld>
            <a:endParaRPr lang="fr-BE"/>
          </a:p>
        </p:txBody>
      </p:sp>
      <p:sp>
        <p:nvSpPr>
          <p:cNvPr id="6" name="Espace réservé du pied de page 4"/>
          <p:cNvSpPr>
            <a:spLocks noGrp="1"/>
          </p:cNvSpPr>
          <p:nvPr>
            <p:ph type="ftr" sz="quarter" idx="11"/>
          </p:nvPr>
        </p:nvSpPr>
        <p:spPr/>
        <p:txBody>
          <a:bodyPr/>
          <a:lstStyle>
            <a:lvl1pPr>
              <a:defRPr/>
            </a:lvl1pPr>
          </a:lstStyle>
          <a:p>
            <a:pPr>
              <a:defRPr/>
            </a:pPr>
            <a:endParaRPr lang="fr-BE"/>
          </a:p>
        </p:txBody>
      </p:sp>
      <p:sp>
        <p:nvSpPr>
          <p:cNvPr id="7" name="Espace réservé du numéro de diapositive 5"/>
          <p:cNvSpPr>
            <a:spLocks noGrp="1"/>
          </p:cNvSpPr>
          <p:nvPr>
            <p:ph type="sldNum" sz="quarter" idx="12"/>
          </p:nvPr>
        </p:nvSpPr>
        <p:spPr/>
        <p:txBody>
          <a:bodyPr/>
          <a:lstStyle>
            <a:lvl1pPr>
              <a:defRPr/>
            </a:lvl1pPr>
          </a:lstStyle>
          <a:p>
            <a:pPr>
              <a:defRPr/>
            </a:pPr>
            <a:fld id="{3811040C-65C7-4DDD-9030-43E2113A4365}" type="slidenum">
              <a:rPr lang="fr-BE"/>
              <a:pPr>
                <a:defRPr/>
              </a:pPr>
              <a:t>‹#›</a:t>
            </a:fld>
            <a:endParaRPr lang="fr-BE"/>
          </a:p>
        </p:txBody>
      </p:sp>
    </p:spTree>
    <p:extLst>
      <p:ext uri="{BB962C8B-B14F-4D97-AF65-F5344CB8AC3E}">
        <p14:creationId xmlns:p14="http://schemas.microsoft.com/office/powerpoint/2010/main" val="3369141285"/>
      </p:ext>
    </p:extLst>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endParaRPr lang="fr-BE"/>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BE"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pPr>
              <a:defRPr/>
            </a:pPr>
            <a:fld id="{C807BD7C-0D84-414C-8EC1-9422C245277E}" type="datetimeFigureOut">
              <a:rPr lang="fr-BE"/>
              <a:pPr>
                <a:defRPr/>
              </a:pPr>
              <a:t>1/06/2017</a:t>
            </a:fld>
            <a:endParaRPr lang="fr-BE"/>
          </a:p>
        </p:txBody>
      </p:sp>
      <p:sp>
        <p:nvSpPr>
          <p:cNvPr id="6" name="Espace réservé du pied de page 4"/>
          <p:cNvSpPr>
            <a:spLocks noGrp="1"/>
          </p:cNvSpPr>
          <p:nvPr>
            <p:ph type="ftr" sz="quarter" idx="11"/>
          </p:nvPr>
        </p:nvSpPr>
        <p:spPr/>
        <p:txBody>
          <a:bodyPr/>
          <a:lstStyle>
            <a:lvl1pPr>
              <a:defRPr/>
            </a:lvl1pPr>
          </a:lstStyle>
          <a:p>
            <a:pPr>
              <a:defRPr/>
            </a:pPr>
            <a:endParaRPr lang="fr-BE"/>
          </a:p>
        </p:txBody>
      </p:sp>
      <p:sp>
        <p:nvSpPr>
          <p:cNvPr id="7" name="Espace réservé du numéro de diapositive 5"/>
          <p:cNvSpPr>
            <a:spLocks noGrp="1"/>
          </p:cNvSpPr>
          <p:nvPr>
            <p:ph type="sldNum" sz="quarter" idx="12"/>
          </p:nvPr>
        </p:nvSpPr>
        <p:spPr/>
        <p:txBody>
          <a:bodyPr/>
          <a:lstStyle>
            <a:lvl1pPr>
              <a:defRPr/>
            </a:lvl1pPr>
          </a:lstStyle>
          <a:p>
            <a:pPr>
              <a:defRPr/>
            </a:pPr>
            <a:fld id="{6AB33A2E-474A-415F-BCC5-C9DEAEBDA855}" type="slidenum">
              <a:rPr lang="fr-BE"/>
              <a:pPr>
                <a:defRPr/>
              </a:pPr>
              <a:t>‹#›</a:t>
            </a:fld>
            <a:endParaRPr lang="fr-BE"/>
          </a:p>
        </p:txBody>
      </p:sp>
    </p:spTree>
    <p:extLst>
      <p:ext uri="{BB962C8B-B14F-4D97-AF65-F5344CB8AC3E}">
        <p14:creationId xmlns:p14="http://schemas.microsoft.com/office/powerpoint/2010/main" val="1234959188"/>
      </p:ext>
    </p:extLst>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Espace réservé du titr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t>Cliquez pour modifier le style du titre</a:t>
            </a:r>
            <a:endParaRPr lang="fr-BE"/>
          </a:p>
        </p:txBody>
      </p:sp>
      <p:sp>
        <p:nvSpPr>
          <p:cNvPr id="2051" name="Espace réservé du text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CF41874E-A908-469F-A5A6-ED2C0F732919}" type="datetimeFigureOut">
              <a:rPr lang="fr-BE"/>
              <a:pPr>
                <a:defRPr/>
              </a:pPr>
              <a:t>1/06/2017</a:t>
            </a:fld>
            <a:endParaRPr lang="fr-BE"/>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endParaRPr lang="fr-BE"/>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654DCFC-6F72-44EF-A29F-14853B00DCD6}" type="slidenum">
              <a:rPr lang="fr-BE"/>
              <a:pPr>
                <a:defRPr/>
              </a:pPr>
              <a:t>‹#›</a:t>
            </a:fld>
            <a:endParaRPr lang="fr-B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1.png"/></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hyperlink" Target="http://www.sdhoops.net/sites/default/files/Bulls%20&amp;%20Bears_0.jpg"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5" name="Rectangle 5"/>
          <p:cNvSpPr>
            <a:spLocks noChangeArrowheads="1"/>
          </p:cNvSpPr>
          <p:nvPr/>
        </p:nvSpPr>
        <p:spPr bwMode="auto">
          <a:xfrm>
            <a:off x="0" y="0"/>
            <a:ext cx="9144000" cy="6858000"/>
          </a:xfrm>
          <a:prstGeom prst="rect">
            <a:avLst/>
          </a:prstGeom>
          <a:noFill/>
          <a:ln w="9525">
            <a:noFill/>
            <a:miter lim="800000"/>
            <a:headEnd/>
            <a:tailEnd/>
          </a:ln>
          <a:effectLst/>
        </p:spPr>
        <p:txBody>
          <a:bodyPr/>
          <a:lstStyle/>
          <a:p>
            <a:pPr algn="ctr" fontAlgn="auto">
              <a:spcBef>
                <a:spcPct val="20000"/>
              </a:spcBef>
              <a:spcAft>
                <a:spcPts val="0"/>
              </a:spcAft>
              <a:defRPr/>
            </a:pPr>
            <a:endParaRPr lang="en-GB" sz="2400" b="1" dirty="0">
              <a:solidFill>
                <a:srgbClr val="294C9E"/>
              </a:solidFill>
              <a:effectLst>
                <a:outerShdw blurRad="38100" dist="38100" dir="2700000" algn="tl">
                  <a:srgbClr val="C0C0C0"/>
                </a:outerShdw>
              </a:effectLst>
              <a:latin typeface="+mn-lt"/>
            </a:endParaRPr>
          </a:p>
          <a:p>
            <a:pPr algn="ctr" fontAlgn="auto">
              <a:spcBef>
                <a:spcPct val="20000"/>
              </a:spcBef>
              <a:spcAft>
                <a:spcPts val="0"/>
              </a:spcAft>
              <a:defRPr/>
            </a:pPr>
            <a:endParaRPr lang="en-GB" sz="2400" b="1" dirty="0">
              <a:solidFill>
                <a:srgbClr val="294C9E"/>
              </a:solidFill>
              <a:effectLst>
                <a:outerShdw blurRad="38100" dist="38100" dir="2700000" algn="tl">
                  <a:srgbClr val="C0C0C0"/>
                </a:outerShdw>
              </a:effectLst>
              <a:latin typeface="+mn-lt"/>
            </a:endParaRPr>
          </a:p>
          <a:p>
            <a:pPr algn="ctr" fontAlgn="auto">
              <a:spcBef>
                <a:spcPct val="20000"/>
              </a:spcBef>
              <a:spcAft>
                <a:spcPts val="0"/>
              </a:spcAft>
              <a:defRPr/>
            </a:pPr>
            <a:endParaRPr lang="en-GB" sz="2400" b="1" dirty="0">
              <a:solidFill>
                <a:srgbClr val="294C9E"/>
              </a:solidFill>
              <a:effectLst>
                <a:outerShdw blurRad="38100" dist="38100" dir="2700000" algn="tl">
                  <a:srgbClr val="C0C0C0"/>
                </a:outerShdw>
              </a:effectLst>
              <a:latin typeface="+mn-lt"/>
            </a:endParaRPr>
          </a:p>
          <a:p>
            <a:pPr algn="ctr" fontAlgn="auto">
              <a:spcBef>
                <a:spcPct val="20000"/>
              </a:spcBef>
              <a:spcAft>
                <a:spcPts val="0"/>
              </a:spcAft>
              <a:defRPr/>
            </a:pPr>
            <a:endParaRPr lang="en-GB" sz="2400" b="1" dirty="0">
              <a:solidFill>
                <a:srgbClr val="294C9E"/>
              </a:solidFill>
              <a:effectLst>
                <a:outerShdw blurRad="38100" dist="38100" dir="2700000" algn="tl">
                  <a:srgbClr val="C0C0C0"/>
                </a:outerShdw>
              </a:effectLst>
              <a:latin typeface="+mn-lt"/>
            </a:endParaRPr>
          </a:p>
          <a:p>
            <a:pPr algn="ctr" fontAlgn="auto">
              <a:spcBef>
                <a:spcPct val="20000"/>
              </a:spcBef>
              <a:spcAft>
                <a:spcPts val="0"/>
              </a:spcAft>
              <a:defRPr/>
            </a:pPr>
            <a:endParaRPr lang="en-GB" sz="2400" b="1" dirty="0">
              <a:solidFill>
                <a:srgbClr val="294C9E"/>
              </a:solidFill>
              <a:effectLst>
                <a:outerShdw blurRad="38100" dist="38100" dir="2700000" algn="tl">
                  <a:srgbClr val="C0C0C0"/>
                </a:outerShdw>
              </a:effectLst>
              <a:latin typeface="+mn-lt"/>
            </a:endParaRPr>
          </a:p>
          <a:p>
            <a:pPr algn="ctr" fontAlgn="auto">
              <a:spcBef>
                <a:spcPct val="20000"/>
              </a:spcBef>
              <a:spcAft>
                <a:spcPts val="0"/>
              </a:spcAft>
              <a:defRPr/>
            </a:pPr>
            <a:endParaRPr lang="en-GB" sz="2400" b="1" dirty="0">
              <a:solidFill>
                <a:srgbClr val="294C9E"/>
              </a:solidFill>
              <a:effectLst>
                <a:outerShdw blurRad="38100" dist="38100" dir="2700000" algn="tl">
                  <a:srgbClr val="C0C0C0"/>
                </a:outerShdw>
              </a:effectLst>
              <a:latin typeface="+mn-lt"/>
            </a:endParaRPr>
          </a:p>
          <a:p>
            <a:pPr algn="ctr" fontAlgn="auto">
              <a:spcBef>
                <a:spcPct val="20000"/>
              </a:spcBef>
              <a:spcAft>
                <a:spcPts val="0"/>
              </a:spcAft>
              <a:defRPr/>
            </a:pPr>
            <a:r>
              <a:rPr lang="en-GB" sz="2400" b="1" dirty="0">
                <a:solidFill>
                  <a:srgbClr val="294C9E"/>
                </a:solidFill>
                <a:effectLst>
                  <a:outerShdw blurRad="38100" dist="38100" dir="2700000" algn="tl">
                    <a:srgbClr val="C0C0C0"/>
                  </a:outerShdw>
                </a:effectLst>
                <a:latin typeface="+mn-lt"/>
              </a:rPr>
              <a:t> </a:t>
            </a:r>
            <a:r>
              <a:rPr lang="en-GB" sz="2400" b="1" dirty="0">
                <a:solidFill>
                  <a:srgbClr val="284C9C"/>
                </a:solidFill>
                <a:effectLst>
                  <a:outerShdw blurRad="38100" dist="38100" dir="2700000" algn="tl">
                    <a:srgbClr val="C0C0C0"/>
                  </a:outerShdw>
                </a:effectLst>
                <a:latin typeface="+mn-lt"/>
              </a:rPr>
              <a:t>The European Association of Sugar Traders</a:t>
            </a:r>
          </a:p>
          <a:p>
            <a:pPr algn="ctr" fontAlgn="auto">
              <a:spcBef>
                <a:spcPct val="20000"/>
              </a:spcBef>
              <a:spcAft>
                <a:spcPts val="0"/>
              </a:spcAft>
              <a:defRPr/>
            </a:pPr>
            <a:endParaRPr lang="en-US" sz="3200" b="1" dirty="0">
              <a:solidFill>
                <a:srgbClr val="284C9C"/>
              </a:solidFill>
              <a:effectLst>
                <a:outerShdw blurRad="38100" dist="38100" dir="2700000" algn="tl">
                  <a:srgbClr val="C0C0C0"/>
                </a:outerShdw>
              </a:effectLst>
              <a:latin typeface="+mn-lt"/>
            </a:endParaRPr>
          </a:p>
          <a:p>
            <a:pPr algn="ctr" fontAlgn="auto">
              <a:spcBef>
                <a:spcPct val="20000"/>
              </a:spcBef>
              <a:spcAft>
                <a:spcPts val="0"/>
              </a:spcAft>
              <a:defRPr/>
            </a:pPr>
            <a:r>
              <a:rPr lang="en-GB" sz="3200" dirty="0"/>
              <a:t>Situation and prospects for the world </a:t>
            </a:r>
            <a:r>
              <a:rPr lang="en-GB" sz="3200" dirty="0" smtClean="0"/>
              <a:t>sugar </a:t>
            </a:r>
            <a:r>
              <a:rPr lang="en-GB" sz="3200" dirty="0"/>
              <a:t>market</a:t>
            </a:r>
            <a:endParaRPr lang="en-GB" sz="3200" b="1" dirty="0">
              <a:solidFill>
                <a:srgbClr val="284C9C"/>
              </a:solidFill>
              <a:effectLst>
                <a:outerShdw blurRad="38100" dist="38100" dir="2700000" algn="tl">
                  <a:srgbClr val="C0C0C0"/>
                </a:outerShdw>
              </a:effectLst>
              <a:latin typeface="+mn-lt"/>
            </a:endParaRPr>
          </a:p>
          <a:p>
            <a:pPr algn="ctr" fontAlgn="auto">
              <a:spcBef>
                <a:spcPct val="20000"/>
              </a:spcBef>
              <a:spcAft>
                <a:spcPts val="0"/>
              </a:spcAft>
              <a:defRPr/>
            </a:pPr>
            <a:endParaRPr lang="en-GB" sz="2500" b="1" dirty="0">
              <a:solidFill>
                <a:srgbClr val="294C9E"/>
              </a:solidFill>
              <a:effectLst>
                <a:outerShdw blurRad="38100" dist="38100" dir="2700000" algn="tl">
                  <a:srgbClr val="C0C0C0"/>
                </a:outerShdw>
              </a:effectLst>
              <a:latin typeface="+mn-lt"/>
            </a:endParaRPr>
          </a:p>
        </p:txBody>
      </p:sp>
      <p:pic>
        <p:nvPicPr>
          <p:cNvPr id="87059" name="Picture 19"/>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a:xfrm>
            <a:off x="1739496" y="638382"/>
            <a:ext cx="5545236" cy="1761699"/>
          </a:xfrm>
          <a:noFill/>
        </p:spPr>
      </p:pic>
      <p:sp>
        <p:nvSpPr>
          <p:cNvPr id="3076" name="Rectangle 2"/>
          <p:cNvSpPr>
            <a:spLocks noChangeArrowheads="1"/>
          </p:cNvSpPr>
          <p:nvPr/>
        </p:nvSpPr>
        <p:spPr bwMode="auto">
          <a:xfrm>
            <a:off x="0" y="6092825"/>
            <a:ext cx="9144000" cy="765175"/>
          </a:xfrm>
          <a:prstGeom prst="rect">
            <a:avLst/>
          </a:prstGeom>
          <a:gradFill rotWithShape="1">
            <a:gsLst>
              <a:gs pos="0">
                <a:srgbClr val="294C9E"/>
              </a:gs>
              <a:gs pos="100000">
                <a:srgbClr val="FFFFFF"/>
              </a:gs>
            </a:gsLst>
            <a:lin ang="27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fr-BE">
              <a:latin typeface="Calibri" pitchFamily="34" charset="0"/>
            </a:endParaRPr>
          </a:p>
        </p:txBody>
      </p:sp>
      <p:grpSp>
        <p:nvGrpSpPr>
          <p:cNvPr id="2" name="Group 6"/>
          <p:cNvGrpSpPr>
            <a:grpSpLocks/>
          </p:cNvGrpSpPr>
          <p:nvPr/>
        </p:nvGrpSpPr>
        <p:grpSpPr bwMode="auto">
          <a:xfrm>
            <a:off x="1403350" y="6137275"/>
            <a:ext cx="7489825" cy="720725"/>
            <a:chOff x="612" y="3793"/>
            <a:chExt cx="4562" cy="454"/>
          </a:xfrm>
        </p:grpSpPr>
        <p:pic>
          <p:nvPicPr>
            <p:cNvPr id="3079" name="Picture 7" descr="bibo 2"/>
            <p:cNvPicPr preferRelativeResize="0">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0" y="3793"/>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Picture 8" descr="Silvertown East London river Thames Tate Lyle riverside sugar refinery with freighter alongside dock"/>
            <p:cNvPicPr preferRelativeResize="0">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59" y="3793"/>
              <a:ext cx="453"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Picture 9" descr="bags 4  "/>
            <p:cNvPicPr preferRelativeResize="0">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20" y="3793"/>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Picture 10" descr="bags various"/>
            <p:cNvPicPr preferRelativeResize="0">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541" y="3793"/>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Picture 11" descr="various sugar cubes 3"/>
            <p:cNvPicPr preferRelativeResize="0">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10" y="3793"/>
              <a:ext cx="453"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Picture 12" descr="terminal sucrer chargement calle"/>
            <p:cNvPicPr preferRelativeResize="0">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362" y="3793"/>
              <a:ext cx="453"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Picture 13" descr="silo inside 4"/>
            <p:cNvPicPr preferRelativeResize="0">
              <a:picLocks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786" y="3793"/>
              <a:ext cx="453"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Picture 14" descr="silo 1"/>
            <p:cNvPicPr preferRelativeResize="0">
              <a:picLocks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12" y="3793"/>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78" name="Picture 2" descr="http://t0.gstatic.com/images?q=tbn:ANd9GcQgSQiU8wpqaxmaJmhdVp-rZV4RzEUFshoypTEFfRG2s03ISUO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3850" y="6137275"/>
            <a:ext cx="84137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feld 2"/>
          <p:cNvSpPr txBox="1"/>
          <p:nvPr/>
        </p:nvSpPr>
        <p:spPr>
          <a:xfrm>
            <a:off x="7099851" y="5446494"/>
            <a:ext cx="1702710" cy="646331"/>
          </a:xfrm>
          <a:prstGeom prst="rect">
            <a:avLst/>
          </a:prstGeom>
          <a:noFill/>
        </p:spPr>
        <p:txBody>
          <a:bodyPr wrap="none" rtlCol="0">
            <a:spAutoFit/>
          </a:bodyPr>
          <a:lstStyle/>
          <a:p>
            <a:r>
              <a:rPr lang="de-DE" sz="1200" dirty="0"/>
              <a:t>Henning Koch</a:t>
            </a:r>
          </a:p>
          <a:p>
            <a:r>
              <a:rPr lang="de-DE" sz="1200" dirty="0"/>
              <a:t>Brussels, </a:t>
            </a:r>
            <a:r>
              <a:rPr lang="de-DE" sz="1200" dirty="0" smtClean="0"/>
              <a:t>2 </a:t>
            </a:r>
            <a:r>
              <a:rPr lang="de-DE" sz="1200" dirty="0"/>
              <a:t>June </a:t>
            </a:r>
            <a:r>
              <a:rPr lang="de-DE" sz="1200" dirty="0" smtClean="0"/>
              <a:t>2017</a:t>
            </a:r>
            <a:endParaRPr lang="de-DE" sz="1200" dirty="0"/>
          </a:p>
          <a:p>
            <a:r>
              <a:rPr lang="en-GB" sz="1200" dirty="0"/>
              <a:t>Civil</a:t>
            </a:r>
            <a:r>
              <a:rPr lang="fr-BE" sz="1200" dirty="0"/>
              <a:t> Dialogue Group </a:t>
            </a:r>
            <a:endParaRPr lang="de-DE" sz="1200" dirty="0"/>
          </a:p>
        </p:txBody>
      </p:sp>
    </p:spTree>
    <p:extLst>
      <p:ext uri="{BB962C8B-B14F-4D97-AF65-F5344CB8AC3E}">
        <p14:creationId xmlns:p14="http://schemas.microsoft.com/office/powerpoint/2010/main" val="970963826"/>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500" fill="hold"/>
                                        <p:tgtEl>
                                          <p:spTgt spid="2"/>
                                        </p:tgtEl>
                                        <p:attrNameLst>
                                          <p:attrName>ppt_w</p:attrName>
                                        </p:attrNameLst>
                                      </p:cBhvr>
                                      <p:tavLst>
                                        <p:tav tm="0">
                                          <p:val>
                                            <p:strVal val="#ppt_w*0.70"/>
                                          </p:val>
                                        </p:tav>
                                        <p:tav tm="100000">
                                          <p:val>
                                            <p:strVal val="#ppt_w"/>
                                          </p:val>
                                        </p:tav>
                                      </p:tavLst>
                                    </p:anim>
                                    <p:anim calcmode="lin" valueType="num">
                                      <p:cBhvr>
                                        <p:cTn id="8" dur="2500" fill="hold"/>
                                        <p:tgtEl>
                                          <p:spTgt spid="2"/>
                                        </p:tgtEl>
                                        <p:attrNameLst>
                                          <p:attrName>ppt_h</p:attrName>
                                        </p:attrNameLst>
                                      </p:cBhvr>
                                      <p:tavLst>
                                        <p:tav tm="0">
                                          <p:val>
                                            <p:strVal val="#ppt_h"/>
                                          </p:val>
                                        </p:tav>
                                        <p:tav tm="100000">
                                          <p:val>
                                            <p:strVal val="#ppt_h"/>
                                          </p:val>
                                        </p:tav>
                                      </p:tavLst>
                                    </p:anim>
                                    <p:animEffect transition="in" filter="fade">
                                      <p:cBhvr>
                                        <p:cTn id="9" dur="2500"/>
                                        <p:tgtEl>
                                          <p:spTgt spid="2"/>
                                        </p:tgtEl>
                                      </p:cBhvr>
                                    </p:animEffect>
                                  </p:childTnLst>
                                </p:cTn>
                              </p:par>
                            </p:childTnLst>
                          </p:cTn>
                        </p:par>
                        <p:par>
                          <p:cTn id="10" fill="hold" nodeType="afterGroup">
                            <p:stCondLst>
                              <p:cond delay="2500"/>
                            </p:stCondLst>
                            <p:childTnLst>
                              <p:par>
                                <p:cTn id="11" presetID="26" presetClass="emph" presetSubtype="0" fill="hold" nodeType="afterEffect">
                                  <p:stCondLst>
                                    <p:cond delay="0"/>
                                  </p:stCondLst>
                                  <p:childTnLst>
                                    <p:animEffect transition="out" filter="fade">
                                      <p:cBhvr>
                                        <p:cTn id="12" dur="2500" tmFilter="0, 0; .2, .5; .8, .5; 1, 0"/>
                                        <p:tgtEl>
                                          <p:spTgt spid="2"/>
                                        </p:tgtEl>
                                      </p:cBhvr>
                                    </p:animEffect>
                                    <p:animScale>
                                      <p:cBhvr>
                                        <p:cTn id="13" dur="1250" autoRev="1" fill="hold"/>
                                        <p:tgtEl>
                                          <p:spTgt spid="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7" name="TextBox 2"/>
          <p:cNvSpPr txBox="1">
            <a:spLocks noChangeArrowheads="1"/>
          </p:cNvSpPr>
          <p:nvPr/>
        </p:nvSpPr>
        <p:spPr bwMode="auto">
          <a:xfrm>
            <a:off x="1043607" y="928919"/>
            <a:ext cx="67924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Differences 2017/8 –v- 2016/7</a:t>
            </a:r>
            <a:endParaRPr lang="en-GB" sz="1600" i="1" dirty="0">
              <a:latin typeface="+mj-lt"/>
            </a:endParaRPr>
          </a:p>
        </p:txBody>
      </p:sp>
      <p:sp>
        <p:nvSpPr>
          <p:cNvPr id="3" name="Textfeld 2"/>
          <p:cNvSpPr txBox="1"/>
          <p:nvPr/>
        </p:nvSpPr>
        <p:spPr>
          <a:xfrm>
            <a:off x="1439143" y="1876182"/>
            <a:ext cx="770485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Deficit</a:t>
            </a:r>
            <a:r>
              <a:rPr lang="de-DE" dirty="0" smtClean="0"/>
              <a:t>	2016/17		≈	3 m/n </a:t>
            </a:r>
            <a:r>
              <a:rPr lang="de-DE" dirty="0" err="1" smtClean="0"/>
              <a:t>tons</a:t>
            </a:r>
            <a:endParaRPr lang="de-DE" dirty="0"/>
          </a:p>
        </p:txBody>
      </p:sp>
      <p:sp>
        <p:nvSpPr>
          <p:cNvPr id="9" name="Textfeld 8"/>
          <p:cNvSpPr txBox="1"/>
          <p:nvPr/>
        </p:nvSpPr>
        <p:spPr>
          <a:xfrm>
            <a:off x="1439143" y="2492896"/>
            <a:ext cx="7704857" cy="369332"/>
          </a:xfrm>
          <a:prstGeom prst="rect">
            <a:avLst/>
          </a:prstGeom>
          <a:noFill/>
        </p:spPr>
        <p:txBody>
          <a:bodyPr wrap="square" rtlCol="0">
            <a:spAutoFit/>
          </a:bodyPr>
          <a:lstStyle/>
          <a:p>
            <a:r>
              <a:rPr lang="de-DE" dirty="0" err="1"/>
              <a:t>e</a:t>
            </a:r>
            <a:r>
              <a:rPr lang="de-DE" dirty="0" err="1" smtClean="0"/>
              <a:t>st.</a:t>
            </a:r>
            <a:r>
              <a:rPr lang="de-DE" dirty="0" smtClean="0"/>
              <a:t> Surplus	2017/18		≈	6 m/n </a:t>
            </a:r>
            <a:r>
              <a:rPr lang="de-DE" dirty="0" err="1" smtClean="0"/>
              <a:t>tons</a:t>
            </a:r>
            <a:endParaRPr lang="de-DE" dirty="0"/>
          </a:p>
        </p:txBody>
      </p:sp>
      <p:sp>
        <p:nvSpPr>
          <p:cNvPr id="10" name="Textfeld 9"/>
          <p:cNvSpPr txBox="1"/>
          <p:nvPr/>
        </p:nvSpPr>
        <p:spPr>
          <a:xfrm>
            <a:off x="1439142" y="3068960"/>
            <a:ext cx="770485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increase</a:t>
            </a:r>
            <a:r>
              <a:rPr lang="de-DE" dirty="0" smtClean="0"/>
              <a:t> </a:t>
            </a:r>
            <a:r>
              <a:rPr lang="de-DE" dirty="0" err="1" smtClean="0"/>
              <a:t>consumption</a:t>
            </a:r>
            <a:r>
              <a:rPr lang="de-DE" dirty="0" smtClean="0"/>
              <a:t>		</a:t>
            </a:r>
            <a:r>
              <a:rPr lang="de-DE" u="sng" dirty="0" smtClean="0"/>
              <a:t>≈	1 m/n </a:t>
            </a:r>
            <a:r>
              <a:rPr lang="de-DE" u="sng" dirty="0" err="1" smtClean="0"/>
              <a:t>tons</a:t>
            </a:r>
            <a:endParaRPr lang="de-DE" u="sng" dirty="0"/>
          </a:p>
        </p:txBody>
      </p:sp>
      <p:sp>
        <p:nvSpPr>
          <p:cNvPr id="2" name="Textfeld 1"/>
          <p:cNvSpPr txBox="1"/>
          <p:nvPr/>
        </p:nvSpPr>
        <p:spPr>
          <a:xfrm>
            <a:off x="1426141" y="3645024"/>
            <a:ext cx="601317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increase</a:t>
            </a:r>
            <a:r>
              <a:rPr lang="de-DE" dirty="0" smtClean="0"/>
              <a:t> </a:t>
            </a:r>
            <a:r>
              <a:rPr lang="de-DE" dirty="0" err="1" smtClean="0"/>
              <a:t>world</a:t>
            </a:r>
            <a:r>
              <a:rPr lang="de-DE" dirty="0" smtClean="0"/>
              <a:t> </a:t>
            </a:r>
            <a:r>
              <a:rPr lang="de-DE" dirty="0" err="1" smtClean="0"/>
              <a:t>production</a:t>
            </a:r>
            <a:r>
              <a:rPr lang="de-DE" dirty="0" smtClean="0"/>
              <a:t>	≈	10 m/n </a:t>
            </a:r>
            <a:r>
              <a:rPr lang="de-DE" dirty="0" err="1" smtClean="0"/>
              <a:t>tons</a:t>
            </a:r>
            <a:endParaRPr lang="de-DE" dirty="0"/>
          </a:p>
        </p:txBody>
      </p:sp>
      <p:sp>
        <p:nvSpPr>
          <p:cNvPr id="4" name="Textfeld 3"/>
          <p:cNvSpPr txBox="1"/>
          <p:nvPr/>
        </p:nvSpPr>
        <p:spPr>
          <a:xfrm>
            <a:off x="2491706" y="4221088"/>
            <a:ext cx="4176464" cy="369332"/>
          </a:xfrm>
          <a:prstGeom prst="rect">
            <a:avLst/>
          </a:prstGeom>
          <a:noFill/>
        </p:spPr>
        <p:txBody>
          <a:bodyPr wrap="square" rtlCol="0">
            <a:spAutoFit/>
          </a:bodyPr>
          <a:lstStyle/>
          <a:p>
            <a:r>
              <a:rPr lang="de-DE" dirty="0" err="1"/>
              <a:t>m</a:t>
            </a:r>
            <a:r>
              <a:rPr lang="de-DE" dirty="0" err="1" smtClean="0"/>
              <a:t>eaning</a:t>
            </a:r>
            <a:r>
              <a:rPr lang="de-DE" dirty="0" smtClean="0"/>
              <a:t>:	 </a:t>
            </a:r>
            <a:r>
              <a:rPr lang="de-DE" dirty="0" err="1" smtClean="0"/>
              <a:t>India</a:t>
            </a:r>
            <a:r>
              <a:rPr lang="de-DE" dirty="0" smtClean="0"/>
              <a:t>       + 5.0</a:t>
            </a:r>
            <a:endParaRPr lang="de-DE" dirty="0"/>
          </a:p>
        </p:txBody>
      </p:sp>
    </p:spTree>
    <p:extLst>
      <p:ext uri="{BB962C8B-B14F-4D97-AF65-F5344CB8AC3E}">
        <p14:creationId xmlns:p14="http://schemas.microsoft.com/office/powerpoint/2010/main" val="2089549924"/>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7" name="TextBox 2"/>
          <p:cNvSpPr txBox="1">
            <a:spLocks noChangeArrowheads="1"/>
          </p:cNvSpPr>
          <p:nvPr/>
        </p:nvSpPr>
        <p:spPr bwMode="auto">
          <a:xfrm>
            <a:off x="1043607" y="928919"/>
            <a:ext cx="67924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Differences 2017/8 –v- 2016/7</a:t>
            </a:r>
            <a:endParaRPr lang="en-GB" sz="1600" i="1" dirty="0">
              <a:latin typeface="+mj-lt"/>
            </a:endParaRPr>
          </a:p>
        </p:txBody>
      </p:sp>
      <p:sp>
        <p:nvSpPr>
          <p:cNvPr id="3" name="Textfeld 2"/>
          <p:cNvSpPr txBox="1"/>
          <p:nvPr/>
        </p:nvSpPr>
        <p:spPr>
          <a:xfrm>
            <a:off x="1439143" y="1876182"/>
            <a:ext cx="770485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Deficit</a:t>
            </a:r>
            <a:r>
              <a:rPr lang="de-DE" dirty="0" smtClean="0"/>
              <a:t>	2016/17		≈	3 m/n </a:t>
            </a:r>
            <a:r>
              <a:rPr lang="de-DE" dirty="0" err="1" smtClean="0"/>
              <a:t>tons</a:t>
            </a:r>
            <a:endParaRPr lang="de-DE" dirty="0"/>
          </a:p>
        </p:txBody>
      </p:sp>
      <p:sp>
        <p:nvSpPr>
          <p:cNvPr id="9" name="Textfeld 8"/>
          <p:cNvSpPr txBox="1"/>
          <p:nvPr/>
        </p:nvSpPr>
        <p:spPr>
          <a:xfrm>
            <a:off x="1439143" y="2492896"/>
            <a:ext cx="7704857" cy="369332"/>
          </a:xfrm>
          <a:prstGeom prst="rect">
            <a:avLst/>
          </a:prstGeom>
          <a:noFill/>
        </p:spPr>
        <p:txBody>
          <a:bodyPr wrap="square" rtlCol="0">
            <a:spAutoFit/>
          </a:bodyPr>
          <a:lstStyle/>
          <a:p>
            <a:r>
              <a:rPr lang="de-DE" dirty="0" err="1"/>
              <a:t>e</a:t>
            </a:r>
            <a:r>
              <a:rPr lang="de-DE" dirty="0" err="1" smtClean="0"/>
              <a:t>st</a:t>
            </a:r>
            <a:r>
              <a:rPr lang="de-DE" dirty="0" smtClean="0"/>
              <a:t> Surplus	2017/18		≈	6 m/n </a:t>
            </a:r>
            <a:r>
              <a:rPr lang="de-DE" dirty="0" err="1" smtClean="0"/>
              <a:t>tons</a:t>
            </a:r>
            <a:endParaRPr lang="de-DE" dirty="0"/>
          </a:p>
        </p:txBody>
      </p:sp>
      <p:sp>
        <p:nvSpPr>
          <p:cNvPr id="10" name="Textfeld 9"/>
          <p:cNvSpPr txBox="1"/>
          <p:nvPr/>
        </p:nvSpPr>
        <p:spPr>
          <a:xfrm>
            <a:off x="1439142" y="3068960"/>
            <a:ext cx="770485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increase</a:t>
            </a:r>
            <a:r>
              <a:rPr lang="de-DE" dirty="0" smtClean="0"/>
              <a:t> </a:t>
            </a:r>
            <a:r>
              <a:rPr lang="de-DE" dirty="0" err="1" smtClean="0"/>
              <a:t>consumption</a:t>
            </a:r>
            <a:r>
              <a:rPr lang="de-DE" dirty="0" smtClean="0"/>
              <a:t>		</a:t>
            </a:r>
            <a:r>
              <a:rPr lang="de-DE" u="sng" dirty="0" smtClean="0"/>
              <a:t>≈	1 m/n </a:t>
            </a:r>
            <a:r>
              <a:rPr lang="de-DE" u="sng" dirty="0" err="1" smtClean="0"/>
              <a:t>tons</a:t>
            </a:r>
            <a:endParaRPr lang="de-DE" u="sng" dirty="0"/>
          </a:p>
        </p:txBody>
      </p:sp>
      <p:sp>
        <p:nvSpPr>
          <p:cNvPr id="2" name="Textfeld 1"/>
          <p:cNvSpPr txBox="1"/>
          <p:nvPr/>
        </p:nvSpPr>
        <p:spPr>
          <a:xfrm>
            <a:off x="1426141" y="3645024"/>
            <a:ext cx="601317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increase</a:t>
            </a:r>
            <a:r>
              <a:rPr lang="de-DE" dirty="0" smtClean="0"/>
              <a:t> </a:t>
            </a:r>
            <a:r>
              <a:rPr lang="de-DE" dirty="0" err="1" smtClean="0"/>
              <a:t>world</a:t>
            </a:r>
            <a:r>
              <a:rPr lang="de-DE" dirty="0" smtClean="0"/>
              <a:t> </a:t>
            </a:r>
            <a:r>
              <a:rPr lang="de-DE" dirty="0" err="1" smtClean="0"/>
              <a:t>production</a:t>
            </a:r>
            <a:r>
              <a:rPr lang="de-DE" dirty="0" smtClean="0"/>
              <a:t>	≈	10 m/n </a:t>
            </a:r>
            <a:r>
              <a:rPr lang="de-DE" dirty="0" err="1" smtClean="0"/>
              <a:t>tons</a:t>
            </a:r>
            <a:endParaRPr lang="de-DE" dirty="0"/>
          </a:p>
        </p:txBody>
      </p:sp>
      <p:sp>
        <p:nvSpPr>
          <p:cNvPr id="4" name="Textfeld 3"/>
          <p:cNvSpPr txBox="1"/>
          <p:nvPr/>
        </p:nvSpPr>
        <p:spPr>
          <a:xfrm>
            <a:off x="2491706" y="4221088"/>
            <a:ext cx="4176464" cy="369332"/>
          </a:xfrm>
          <a:prstGeom prst="rect">
            <a:avLst/>
          </a:prstGeom>
          <a:noFill/>
        </p:spPr>
        <p:txBody>
          <a:bodyPr wrap="square" rtlCol="0">
            <a:spAutoFit/>
          </a:bodyPr>
          <a:lstStyle/>
          <a:p>
            <a:r>
              <a:rPr lang="de-DE" dirty="0" err="1"/>
              <a:t>m</a:t>
            </a:r>
            <a:r>
              <a:rPr lang="de-DE" dirty="0" err="1" smtClean="0"/>
              <a:t>eaning</a:t>
            </a:r>
            <a:r>
              <a:rPr lang="de-DE" dirty="0" smtClean="0"/>
              <a:t>:	 </a:t>
            </a:r>
            <a:r>
              <a:rPr lang="de-DE" dirty="0" err="1" smtClean="0"/>
              <a:t>India</a:t>
            </a:r>
            <a:r>
              <a:rPr lang="de-DE" dirty="0" smtClean="0"/>
              <a:t> 	   + 5.0</a:t>
            </a:r>
            <a:endParaRPr lang="de-DE" dirty="0"/>
          </a:p>
        </p:txBody>
      </p:sp>
      <p:sp>
        <p:nvSpPr>
          <p:cNvPr id="5" name="Textfeld 4"/>
          <p:cNvSpPr txBox="1"/>
          <p:nvPr/>
        </p:nvSpPr>
        <p:spPr>
          <a:xfrm>
            <a:off x="4401220" y="4578698"/>
            <a:ext cx="2520280" cy="369332"/>
          </a:xfrm>
          <a:prstGeom prst="rect">
            <a:avLst/>
          </a:prstGeom>
          <a:noFill/>
        </p:spPr>
        <p:txBody>
          <a:bodyPr wrap="square" rtlCol="0">
            <a:spAutoFit/>
          </a:bodyPr>
          <a:lstStyle/>
          <a:p>
            <a:r>
              <a:rPr lang="de-DE" dirty="0" smtClean="0"/>
              <a:t>EU           + 2.5</a:t>
            </a:r>
            <a:endParaRPr lang="de-DE" dirty="0"/>
          </a:p>
        </p:txBody>
      </p:sp>
    </p:spTree>
    <p:extLst>
      <p:ext uri="{BB962C8B-B14F-4D97-AF65-F5344CB8AC3E}">
        <p14:creationId xmlns:p14="http://schemas.microsoft.com/office/powerpoint/2010/main" val="43818933"/>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7" name="TextBox 2"/>
          <p:cNvSpPr txBox="1">
            <a:spLocks noChangeArrowheads="1"/>
          </p:cNvSpPr>
          <p:nvPr/>
        </p:nvSpPr>
        <p:spPr bwMode="auto">
          <a:xfrm>
            <a:off x="1043607" y="928919"/>
            <a:ext cx="67924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Differences 2017/8 –v- 2016/7</a:t>
            </a:r>
            <a:endParaRPr lang="en-GB" sz="1600" i="1" dirty="0">
              <a:latin typeface="+mj-lt"/>
            </a:endParaRPr>
          </a:p>
        </p:txBody>
      </p:sp>
      <p:sp>
        <p:nvSpPr>
          <p:cNvPr id="3" name="Textfeld 2"/>
          <p:cNvSpPr txBox="1"/>
          <p:nvPr/>
        </p:nvSpPr>
        <p:spPr>
          <a:xfrm>
            <a:off x="1439143" y="1876182"/>
            <a:ext cx="770485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Deficit</a:t>
            </a:r>
            <a:r>
              <a:rPr lang="de-DE" dirty="0" smtClean="0"/>
              <a:t>	2016/17		≈	3 m/n </a:t>
            </a:r>
            <a:r>
              <a:rPr lang="de-DE" dirty="0" err="1" smtClean="0"/>
              <a:t>tons</a:t>
            </a:r>
            <a:endParaRPr lang="de-DE" dirty="0"/>
          </a:p>
        </p:txBody>
      </p:sp>
      <p:sp>
        <p:nvSpPr>
          <p:cNvPr id="9" name="Textfeld 8"/>
          <p:cNvSpPr txBox="1"/>
          <p:nvPr/>
        </p:nvSpPr>
        <p:spPr>
          <a:xfrm>
            <a:off x="1439143" y="2492896"/>
            <a:ext cx="7704857" cy="369332"/>
          </a:xfrm>
          <a:prstGeom prst="rect">
            <a:avLst/>
          </a:prstGeom>
          <a:noFill/>
        </p:spPr>
        <p:txBody>
          <a:bodyPr wrap="square" rtlCol="0">
            <a:spAutoFit/>
          </a:bodyPr>
          <a:lstStyle/>
          <a:p>
            <a:r>
              <a:rPr lang="de-DE" dirty="0" err="1"/>
              <a:t>e</a:t>
            </a:r>
            <a:r>
              <a:rPr lang="de-DE" dirty="0" err="1" smtClean="0"/>
              <a:t>st</a:t>
            </a:r>
            <a:r>
              <a:rPr lang="de-DE" dirty="0" smtClean="0"/>
              <a:t> Surplus	2017/18		≈	6 m/n </a:t>
            </a:r>
            <a:r>
              <a:rPr lang="de-DE" dirty="0" err="1" smtClean="0"/>
              <a:t>tons</a:t>
            </a:r>
            <a:endParaRPr lang="de-DE" dirty="0"/>
          </a:p>
        </p:txBody>
      </p:sp>
      <p:sp>
        <p:nvSpPr>
          <p:cNvPr id="10" name="Textfeld 9"/>
          <p:cNvSpPr txBox="1"/>
          <p:nvPr/>
        </p:nvSpPr>
        <p:spPr>
          <a:xfrm>
            <a:off x="1439142" y="3068960"/>
            <a:ext cx="770485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increase</a:t>
            </a:r>
            <a:r>
              <a:rPr lang="de-DE" dirty="0" smtClean="0"/>
              <a:t> </a:t>
            </a:r>
            <a:r>
              <a:rPr lang="de-DE" dirty="0" err="1" smtClean="0"/>
              <a:t>consumption</a:t>
            </a:r>
            <a:r>
              <a:rPr lang="de-DE" dirty="0" smtClean="0"/>
              <a:t>		</a:t>
            </a:r>
            <a:r>
              <a:rPr lang="de-DE" u="sng" dirty="0" smtClean="0"/>
              <a:t>≈	1 m/n </a:t>
            </a:r>
            <a:r>
              <a:rPr lang="de-DE" u="sng" dirty="0" err="1" smtClean="0"/>
              <a:t>tons</a:t>
            </a:r>
            <a:endParaRPr lang="de-DE" u="sng" dirty="0"/>
          </a:p>
        </p:txBody>
      </p:sp>
      <p:sp>
        <p:nvSpPr>
          <p:cNvPr id="2" name="Textfeld 1"/>
          <p:cNvSpPr txBox="1"/>
          <p:nvPr/>
        </p:nvSpPr>
        <p:spPr>
          <a:xfrm>
            <a:off x="1426141" y="3645024"/>
            <a:ext cx="601317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increase</a:t>
            </a:r>
            <a:r>
              <a:rPr lang="de-DE" dirty="0" smtClean="0"/>
              <a:t> </a:t>
            </a:r>
            <a:r>
              <a:rPr lang="de-DE" dirty="0" err="1" smtClean="0"/>
              <a:t>world</a:t>
            </a:r>
            <a:r>
              <a:rPr lang="de-DE" dirty="0" smtClean="0"/>
              <a:t> </a:t>
            </a:r>
            <a:r>
              <a:rPr lang="de-DE" dirty="0" err="1" smtClean="0"/>
              <a:t>production</a:t>
            </a:r>
            <a:r>
              <a:rPr lang="de-DE" dirty="0" smtClean="0"/>
              <a:t>	≈	10 m/n </a:t>
            </a:r>
            <a:r>
              <a:rPr lang="de-DE" dirty="0" err="1" smtClean="0"/>
              <a:t>tons</a:t>
            </a:r>
            <a:endParaRPr lang="de-DE" dirty="0"/>
          </a:p>
        </p:txBody>
      </p:sp>
      <p:sp>
        <p:nvSpPr>
          <p:cNvPr id="4" name="Textfeld 3"/>
          <p:cNvSpPr txBox="1"/>
          <p:nvPr/>
        </p:nvSpPr>
        <p:spPr>
          <a:xfrm>
            <a:off x="2491706" y="4221088"/>
            <a:ext cx="4176464" cy="369332"/>
          </a:xfrm>
          <a:prstGeom prst="rect">
            <a:avLst/>
          </a:prstGeom>
          <a:noFill/>
        </p:spPr>
        <p:txBody>
          <a:bodyPr wrap="square" rtlCol="0">
            <a:spAutoFit/>
          </a:bodyPr>
          <a:lstStyle/>
          <a:p>
            <a:r>
              <a:rPr lang="de-DE" dirty="0" err="1"/>
              <a:t>m</a:t>
            </a:r>
            <a:r>
              <a:rPr lang="de-DE" dirty="0" err="1" smtClean="0"/>
              <a:t>eaning</a:t>
            </a:r>
            <a:r>
              <a:rPr lang="de-DE" dirty="0" smtClean="0"/>
              <a:t>:	 </a:t>
            </a:r>
            <a:r>
              <a:rPr lang="de-DE" dirty="0" err="1" smtClean="0"/>
              <a:t>India</a:t>
            </a:r>
            <a:r>
              <a:rPr lang="de-DE" dirty="0" smtClean="0"/>
              <a:t> 	    + 5.0</a:t>
            </a:r>
            <a:endParaRPr lang="de-DE" dirty="0"/>
          </a:p>
        </p:txBody>
      </p:sp>
      <p:sp>
        <p:nvSpPr>
          <p:cNvPr id="5" name="Textfeld 4"/>
          <p:cNvSpPr txBox="1"/>
          <p:nvPr/>
        </p:nvSpPr>
        <p:spPr>
          <a:xfrm>
            <a:off x="4401220" y="4578698"/>
            <a:ext cx="2520280" cy="369332"/>
          </a:xfrm>
          <a:prstGeom prst="rect">
            <a:avLst/>
          </a:prstGeom>
          <a:noFill/>
        </p:spPr>
        <p:txBody>
          <a:bodyPr wrap="square" rtlCol="0">
            <a:spAutoFit/>
          </a:bodyPr>
          <a:lstStyle/>
          <a:p>
            <a:r>
              <a:rPr lang="de-DE" dirty="0" smtClean="0"/>
              <a:t>EU            + 2.5</a:t>
            </a:r>
            <a:endParaRPr lang="de-DE" dirty="0"/>
          </a:p>
        </p:txBody>
      </p:sp>
      <p:sp>
        <p:nvSpPr>
          <p:cNvPr id="13" name="Textfeld 12"/>
          <p:cNvSpPr txBox="1"/>
          <p:nvPr/>
        </p:nvSpPr>
        <p:spPr>
          <a:xfrm>
            <a:off x="4401220" y="4915764"/>
            <a:ext cx="2520280" cy="369332"/>
          </a:xfrm>
          <a:prstGeom prst="rect">
            <a:avLst/>
          </a:prstGeom>
          <a:noFill/>
        </p:spPr>
        <p:txBody>
          <a:bodyPr wrap="square" rtlCol="0">
            <a:spAutoFit/>
          </a:bodyPr>
          <a:lstStyle/>
          <a:p>
            <a:r>
              <a:rPr lang="de-DE" dirty="0" smtClean="0"/>
              <a:t>Pakistan   + 2.0</a:t>
            </a:r>
            <a:endParaRPr lang="de-DE" dirty="0"/>
          </a:p>
        </p:txBody>
      </p:sp>
    </p:spTree>
    <p:extLst>
      <p:ext uri="{BB962C8B-B14F-4D97-AF65-F5344CB8AC3E}">
        <p14:creationId xmlns:p14="http://schemas.microsoft.com/office/powerpoint/2010/main" val="1036311520"/>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7" name="TextBox 2"/>
          <p:cNvSpPr txBox="1">
            <a:spLocks noChangeArrowheads="1"/>
          </p:cNvSpPr>
          <p:nvPr/>
        </p:nvSpPr>
        <p:spPr bwMode="auto">
          <a:xfrm>
            <a:off x="1043607" y="928919"/>
            <a:ext cx="67924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Differences 2017/8 –v- 2016/7</a:t>
            </a:r>
            <a:endParaRPr lang="en-GB" sz="1600" i="1" dirty="0">
              <a:latin typeface="+mj-lt"/>
            </a:endParaRPr>
          </a:p>
        </p:txBody>
      </p:sp>
      <p:sp>
        <p:nvSpPr>
          <p:cNvPr id="3" name="Textfeld 2"/>
          <p:cNvSpPr txBox="1"/>
          <p:nvPr/>
        </p:nvSpPr>
        <p:spPr>
          <a:xfrm>
            <a:off x="1439143" y="1876182"/>
            <a:ext cx="770485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Deficit</a:t>
            </a:r>
            <a:r>
              <a:rPr lang="de-DE" dirty="0" smtClean="0"/>
              <a:t>	2016/17		≈	3 m/n </a:t>
            </a:r>
            <a:r>
              <a:rPr lang="de-DE" dirty="0" err="1" smtClean="0"/>
              <a:t>tons</a:t>
            </a:r>
            <a:endParaRPr lang="de-DE" dirty="0"/>
          </a:p>
        </p:txBody>
      </p:sp>
      <p:sp>
        <p:nvSpPr>
          <p:cNvPr id="9" name="Textfeld 8"/>
          <p:cNvSpPr txBox="1"/>
          <p:nvPr/>
        </p:nvSpPr>
        <p:spPr>
          <a:xfrm>
            <a:off x="1439143" y="2492896"/>
            <a:ext cx="7704857" cy="369332"/>
          </a:xfrm>
          <a:prstGeom prst="rect">
            <a:avLst/>
          </a:prstGeom>
          <a:noFill/>
        </p:spPr>
        <p:txBody>
          <a:bodyPr wrap="square" rtlCol="0">
            <a:spAutoFit/>
          </a:bodyPr>
          <a:lstStyle/>
          <a:p>
            <a:r>
              <a:rPr lang="de-DE" dirty="0" err="1"/>
              <a:t>e</a:t>
            </a:r>
            <a:r>
              <a:rPr lang="de-DE" dirty="0" err="1" smtClean="0"/>
              <a:t>st</a:t>
            </a:r>
            <a:r>
              <a:rPr lang="de-DE" dirty="0" smtClean="0"/>
              <a:t> Surplus	2017/18		≈	6 m/n </a:t>
            </a:r>
            <a:r>
              <a:rPr lang="de-DE" dirty="0" err="1" smtClean="0"/>
              <a:t>tons</a:t>
            </a:r>
            <a:endParaRPr lang="de-DE" dirty="0"/>
          </a:p>
        </p:txBody>
      </p:sp>
      <p:sp>
        <p:nvSpPr>
          <p:cNvPr id="10" name="Textfeld 9"/>
          <p:cNvSpPr txBox="1"/>
          <p:nvPr/>
        </p:nvSpPr>
        <p:spPr>
          <a:xfrm>
            <a:off x="1439142" y="3068960"/>
            <a:ext cx="770485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increase</a:t>
            </a:r>
            <a:r>
              <a:rPr lang="de-DE" dirty="0" smtClean="0"/>
              <a:t> </a:t>
            </a:r>
            <a:r>
              <a:rPr lang="de-DE" dirty="0" err="1" smtClean="0"/>
              <a:t>consumption</a:t>
            </a:r>
            <a:r>
              <a:rPr lang="de-DE" dirty="0" smtClean="0"/>
              <a:t>		</a:t>
            </a:r>
            <a:r>
              <a:rPr lang="de-DE" u="sng" dirty="0" smtClean="0"/>
              <a:t>≈	1 m/n </a:t>
            </a:r>
            <a:r>
              <a:rPr lang="de-DE" u="sng" dirty="0" err="1" smtClean="0"/>
              <a:t>tons</a:t>
            </a:r>
            <a:endParaRPr lang="de-DE" u="sng" dirty="0"/>
          </a:p>
        </p:txBody>
      </p:sp>
      <p:sp>
        <p:nvSpPr>
          <p:cNvPr id="2" name="Textfeld 1"/>
          <p:cNvSpPr txBox="1"/>
          <p:nvPr/>
        </p:nvSpPr>
        <p:spPr>
          <a:xfrm>
            <a:off x="1426141" y="3645024"/>
            <a:ext cx="601317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increase</a:t>
            </a:r>
            <a:r>
              <a:rPr lang="de-DE" dirty="0" smtClean="0"/>
              <a:t> </a:t>
            </a:r>
            <a:r>
              <a:rPr lang="de-DE" dirty="0" err="1" smtClean="0"/>
              <a:t>world</a:t>
            </a:r>
            <a:r>
              <a:rPr lang="de-DE" dirty="0" smtClean="0"/>
              <a:t> </a:t>
            </a:r>
            <a:r>
              <a:rPr lang="de-DE" dirty="0" err="1" smtClean="0"/>
              <a:t>production</a:t>
            </a:r>
            <a:r>
              <a:rPr lang="de-DE" dirty="0" smtClean="0"/>
              <a:t>	≈	10 m/n </a:t>
            </a:r>
            <a:r>
              <a:rPr lang="de-DE" dirty="0" err="1" smtClean="0"/>
              <a:t>tons</a:t>
            </a:r>
            <a:endParaRPr lang="de-DE" dirty="0"/>
          </a:p>
        </p:txBody>
      </p:sp>
      <p:sp>
        <p:nvSpPr>
          <p:cNvPr id="4" name="Textfeld 3"/>
          <p:cNvSpPr txBox="1"/>
          <p:nvPr/>
        </p:nvSpPr>
        <p:spPr>
          <a:xfrm>
            <a:off x="2491706" y="4221088"/>
            <a:ext cx="4176464" cy="369332"/>
          </a:xfrm>
          <a:prstGeom prst="rect">
            <a:avLst/>
          </a:prstGeom>
          <a:noFill/>
        </p:spPr>
        <p:txBody>
          <a:bodyPr wrap="square" rtlCol="0">
            <a:spAutoFit/>
          </a:bodyPr>
          <a:lstStyle/>
          <a:p>
            <a:r>
              <a:rPr lang="de-DE" dirty="0" err="1"/>
              <a:t>m</a:t>
            </a:r>
            <a:r>
              <a:rPr lang="de-DE" dirty="0" err="1" smtClean="0"/>
              <a:t>eaning</a:t>
            </a:r>
            <a:r>
              <a:rPr lang="de-DE" dirty="0" smtClean="0"/>
              <a:t>:	 </a:t>
            </a:r>
            <a:r>
              <a:rPr lang="de-DE" dirty="0" err="1" smtClean="0"/>
              <a:t>India</a:t>
            </a:r>
            <a:r>
              <a:rPr lang="de-DE" dirty="0" smtClean="0"/>
              <a:t> 	    + 5.0</a:t>
            </a:r>
            <a:endParaRPr lang="de-DE" dirty="0"/>
          </a:p>
        </p:txBody>
      </p:sp>
      <p:sp>
        <p:nvSpPr>
          <p:cNvPr id="5" name="Textfeld 4"/>
          <p:cNvSpPr txBox="1"/>
          <p:nvPr/>
        </p:nvSpPr>
        <p:spPr>
          <a:xfrm>
            <a:off x="4401220" y="4578698"/>
            <a:ext cx="2520280" cy="369332"/>
          </a:xfrm>
          <a:prstGeom prst="rect">
            <a:avLst/>
          </a:prstGeom>
          <a:noFill/>
        </p:spPr>
        <p:txBody>
          <a:bodyPr wrap="square" rtlCol="0">
            <a:spAutoFit/>
          </a:bodyPr>
          <a:lstStyle/>
          <a:p>
            <a:r>
              <a:rPr lang="de-DE" dirty="0" smtClean="0"/>
              <a:t>EU            + 2.5</a:t>
            </a:r>
            <a:endParaRPr lang="de-DE" dirty="0"/>
          </a:p>
        </p:txBody>
      </p:sp>
      <p:sp>
        <p:nvSpPr>
          <p:cNvPr id="13" name="Textfeld 12"/>
          <p:cNvSpPr txBox="1"/>
          <p:nvPr/>
        </p:nvSpPr>
        <p:spPr>
          <a:xfrm>
            <a:off x="4401220" y="4915764"/>
            <a:ext cx="2520280" cy="646331"/>
          </a:xfrm>
          <a:prstGeom prst="rect">
            <a:avLst/>
          </a:prstGeom>
          <a:noFill/>
        </p:spPr>
        <p:txBody>
          <a:bodyPr wrap="square" rtlCol="0">
            <a:spAutoFit/>
          </a:bodyPr>
          <a:lstStyle/>
          <a:p>
            <a:r>
              <a:rPr lang="de-DE" dirty="0" smtClean="0"/>
              <a:t>Pakistan   + 2.0</a:t>
            </a:r>
          </a:p>
          <a:p>
            <a:endParaRPr lang="de-DE" dirty="0"/>
          </a:p>
        </p:txBody>
      </p:sp>
      <p:sp>
        <p:nvSpPr>
          <p:cNvPr id="14" name="Textfeld 13"/>
          <p:cNvSpPr txBox="1"/>
          <p:nvPr/>
        </p:nvSpPr>
        <p:spPr>
          <a:xfrm>
            <a:off x="4387546" y="5238929"/>
            <a:ext cx="2520280" cy="646331"/>
          </a:xfrm>
          <a:prstGeom prst="rect">
            <a:avLst/>
          </a:prstGeom>
          <a:noFill/>
        </p:spPr>
        <p:txBody>
          <a:bodyPr wrap="square" rtlCol="0">
            <a:spAutoFit/>
          </a:bodyPr>
          <a:lstStyle/>
          <a:p>
            <a:r>
              <a:rPr lang="de-DE" dirty="0" smtClean="0"/>
              <a:t>Thailand   + 1.5</a:t>
            </a:r>
          </a:p>
          <a:p>
            <a:endParaRPr lang="de-DE" dirty="0"/>
          </a:p>
        </p:txBody>
      </p:sp>
    </p:spTree>
    <p:extLst>
      <p:ext uri="{BB962C8B-B14F-4D97-AF65-F5344CB8AC3E}">
        <p14:creationId xmlns:p14="http://schemas.microsoft.com/office/powerpoint/2010/main" val="1953383850"/>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7" name="TextBox 2"/>
          <p:cNvSpPr txBox="1">
            <a:spLocks noChangeArrowheads="1"/>
          </p:cNvSpPr>
          <p:nvPr/>
        </p:nvSpPr>
        <p:spPr bwMode="auto">
          <a:xfrm>
            <a:off x="1043607" y="928919"/>
            <a:ext cx="67924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Differences 2017/8 –v- 2016/7</a:t>
            </a:r>
            <a:endParaRPr lang="en-GB" sz="1600" i="1" dirty="0">
              <a:latin typeface="+mj-lt"/>
            </a:endParaRPr>
          </a:p>
        </p:txBody>
      </p:sp>
      <p:sp>
        <p:nvSpPr>
          <p:cNvPr id="3" name="Textfeld 2"/>
          <p:cNvSpPr txBox="1"/>
          <p:nvPr/>
        </p:nvSpPr>
        <p:spPr>
          <a:xfrm>
            <a:off x="1439143" y="1876182"/>
            <a:ext cx="770485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Deficit</a:t>
            </a:r>
            <a:r>
              <a:rPr lang="de-DE" dirty="0" smtClean="0"/>
              <a:t>	2016/17		≈	3 m/n </a:t>
            </a:r>
            <a:r>
              <a:rPr lang="de-DE" dirty="0" err="1" smtClean="0"/>
              <a:t>tons</a:t>
            </a:r>
            <a:endParaRPr lang="de-DE" dirty="0"/>
          </a:p>
        </p:txBody>
      </p:sp>
      <p:sp>
        <p:nvSpPr>
          <p:cNvPr id="9" name="Textfeld 8"/>
          <p:cNvSpPr txBox="1"/>
          <p:nvPr/>
        </p:nvSpPr>
        <p:spPr>
          <a:xfrm>
            <a:off x="1439143" y="2492896"/>
            <a:ext cx="7704857" cy="369332"/>
          </a:xfrm>
          <a:prstGeom prst="rect">
            <a:avLst/>
          </a:prstGeom>
          <a:noFill/>
        </p:spPr>
        <p:txBody>
          <a:bodyPr wrap="square" rtlCol="0">
            <a:spAutoFit/>
          </a:bodyPr>
          <a:lstStyle/>
          <a:p>
            <a:r>
              <a:rPr lang="de-DE" dirty="0" err="1"/>
              <a:t>e</a:t>
            </a:r>
            <a:r>
              <a:rPr lang="de-DE" dirty="0" err="1" smtClean="0"/>
              <a:t>st</a:t>
            </a:r>
            <a:r>
              <a:rPr lang="de-DE" dirty="0" smtClean="0"/>
              <a:t> Surplus	2017/18		≈	6 m/n </a:t>
            </a:r>
            <a:r>
              <a:rPr lang="de-DE" dirty="0" err="1" smtClean="0"/>
              <a:t>tons</a:t>
            </a:r>
            <a:endParaRPr lang="de-DE" dirty="0"/>
          </a:p>
        </p:txBody>
      </p:sp>
      <p:sp>
        <p:nvSpPr>
          <p:cNvPr id="10" name="Textfeld 9"/>
          <p:cNvSpPr txBox="1"/>
          <p:nvPr/>
        </p:nvSpPr>
        <p:spPr>
          <a:xfrm>
            <a:off x="1439142" y="3068960"/>
            <a:ext cx="770485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increase</a:t>
            </a:r>
            <a:r>
              <a:rPr lang="de-DE" dirty="0" smtClean="0"/>
              <a:t> </a:t>
            </a:r>
            <a:r>
              <a:rPr lang="de-DE" dirty="0" err="1" smtClean="0"/>
              <a:t>consumption</a:t>
            </a:r>
            <a:r>
              <a:rPr lang="de-DE" dirty="0" smtClean="0"/>
              <a:t>		</a:t>
            </a:r>
            <a:r>
              <a:rPr lang="de-DE" u="sng" dirty="0" smtClean="0"/>
              <a:t>≈	1 m/n </a:t>
            </a:r>
            <a:r>
              <a:rPr lang="de-DE" u="sng" dirty="0" err="1" smtClean="0"/>
              <a:t>tons</a:t>
            </a:r>
            <a:endParaRPr lang="de-DE" u="sng" dirty="0"/>
          </a:p>
        </p:txBody>
      </p:sp>
      <p:sp>
        <p:nvSpPr>
          <p:cNvPr id="2" name="Textfeld 1"/>
          <p:cNvSpPr txBox="1"/>
          <p:nvPr/>
        </p:nvSpPr>
        <p:spPr>
          <a:xfrm>
            <a:off x="1426141" y="3645024"/>
            <a:ext cx="601317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increase</a:t>
            </a:r>
            <a:r>
              <a:rPr lang="de-DE" dirty="0" smtClean="0"/>
              <a:t> </a:t>
            </a:r>
            <a:r>
              <a:rPr lang="de-DE" dirty="0" err="1" smtClean="0"/>
              <a:t>world</a:t>
            </a:r>
            <a:r>
              <a:rPr lang="de-DE" dirty="0" smtClean="0"/>
              <a:t> </a:t>
            </a:r>
            <a:r>
              <a:rPr lang="de-DE" dirty="0" err="1" smtClean="0"/>
              <a:t>production</a:t>
            </a:r>
            <a:r>
              <a:rPr lang="de-DE" dirty="0" smtClean="0"/>
              <a:t>	≈	10 m/n </a:t>
            </a:r>
            <a:r>
              <a:rPr lang="de-DE" dirty="0" err="1" smtClean="0"/>
              <a:t>tons</a:t>
            </a:r>
            <a:endParaRPr lang="de-DE" dirty="0"/>
          </a:p>
        </p:txBody>
      </p:sp>
      <p:sp>
        <p:nvSpPr>
          <p:cNvPr id="4" name="Textfeld 3"/>
          <p:cNvSpPr txBox="1"/>
          <p:nvPr/>
        </p:nvSpPr>
        <p:spPr>
          <a:xfrm>
            <a:off x="2491706" y="4221088"/>
            <a:ext cx="4176464" cy="369332"/>
          </a:xfrm>
          <a:prstGeom prst="rect">
            <a:avLst/>
          </a:prstGeom>
          <a:noFill/>
        </p:spPr>
        <p:txBody>
          <a:bodyPr wrap="square" rtlCol="0">
            <a:spAutoFit/>
          </a:bodyPr>
          <a:lstStyle/>
          <a:p>
            <a:r>
              <a:rPr lang="de-DE" dirty="0" err="1"/>
              <a:t>m</a:t>
            </a:r>
            <a:r>
              <a:rPr lang="de-DE" dirty="0" err="1" smtClean="0"/>
              <a:t>eaning</a:t>
            </a:r>
            <a:r>
              <a:rPr lang="de-DE" dirty="0" smtClean="0"/>
              <a:t>:	 </a:t>
            </a:r>
            <a:r>
              <a:rPr lang="de-DE" dirty="0" err="1" smtClean="0"/>
              <a:t>India</a:t>
            </a:r>
            <a:r>
              <a:rPr lang="de-DE" dirty="0" smtClean="0"/>
              <a:t> 	    + 5.0</a:t>
            </a:r>
            <a:endParaRPr lang="de-DE" dirty="0"/>
          </a:p>
        </p:txBody>
      </p:sp>
      <p:sp>
        <p:nvSpPr>
          <p:cNvPr id="5" name="Textfeld 4"/>
          <p:cNvSpPr txBox="1"/>
          <p:nvPr/>
        </p:nvSpPr>
        <p:spPr>
          <a:xfrm>
            <a:off x="4401220" y="4578698"/>
            <a:ext cx="2520280" cy="369332"/>
          </a:xfrm>
          <a:prstGeom prst="rect">
            <a:avLst/>
          </a:prstGeom>
          <a:noFill/>
        </p:spPr>
        <p:txBody>
          <a:bodyPr wrap="square" rtlCol="0">
            <a:spAutoFit/>
          </a:bodyPr>
          <a:lstStyle/>
          <a:p>
            <a:r>
              <a:rPr lang="de-DE" dirty="0" smtClean="0"/>
              <a:t>EU            + 2.5</a:t>
            </a:r>
            <a:endParaRPr lang="de-DE" dirty="0"/>
          </a:p>
        </p:txBody>
      </p:sp>
      <p:sp>
        <p:nvSpPr>
          <p:cNvPr id="13" name="Textfeld 12"/>
          <p:cNvSpPr txBox="1"/>
          <p:nvPr/>
        </p:nvSpPr>
        <p:spPr>
          <a:xfrm>
            <a:off x="4401220" y="4915764"/>
            <a:ext cx="2520280" cy="369332"/>
          </a:xfrm>
          <a:prstGeom prst="rect">
            <a:avLst/>
          </a:prstGeom>
          <a:noFill/>
        </p:spPr>
        <p:txBody>
          <a:bodyPr wrap="square" rtlCol="0">
            <a:spAutoFit/>
          </a:bodyPr>
          <a:lstStyle/>
          <a:p>
            <a:r>
              <a:rPr lang="de-DE" dirty="0" smtClean="0"/>
              <a:t>Pakistan   + 2.0</a:t>
            </a:r>
            <a:endParaRPr lang="de-DE" dirty="0"/>
          </a:p>
        </p:txBody>
      </p:sp>
      <p:sp>
        <p:nvSpPr>
          <p:cNvPr id="14" name="Textfeld 13"/>
          <p:cNvSpPr txBox="1"/>
          <p:nvPr/>
        </p:nvSpPr>
        <p:spPr>
          <a:xfrm>
            <a:off x="4422560" y="5661248"/>
            <a:ext cx="2520280" cy="369332"/>
          </a:xfrm>
          <a:prstGeom prst="rect">
            <a:avLst/>
          </a:prstGeom>
          <a:noFill/>
        </p:spPr>
        <p:txBody>
          <a:bodyPr wrap="square" rtlCol="0">
            <a:spAutoFit/>
          </a:bodyPr>
          <a:lstStyle/>
          <a:p>
            <a:r>
              <a:rPr lang="de-DE" dirty="0" err="1" smtClean="0"/>
              <a:t>Brazil</a:t>
            </a:r>
            <a:r>
              <a:rPr lang="de-DE" dirty="0" smtClean="0"/>
              <a:t>        + /-  0  -   - 1</a:t>
            </a:r>
            <a:endParaRPr lang="de-DE" dirty="0"/>
          </a:p>
        </p:txBody>
      </p:sp>
      <p:sp>
        <p:nvSpPr>
          <p:cNvPr id="6" name="Textfeld 5"/>
          <p:cNvSpPr txBox="1"/>
          <p:nvPr/>
        </p:nvSpPr>
        <p:spPr>
          <a:xfrm>
            <a:off x="4401220" y="5282200"/>
            <a:ext cx="1717137" cy="369332"/>
          </a:xfrm>
          <a:prstGeom prst="rect">
            <a:avLst/>
          </a:prstGeom>
          <a:noFill/>
        </p:spPr>
        <p:txBody>
          <a:bodyPr wrap="none" rtlCol="0">
            <a:spAutoFit/>
          </a:bodyPr>
          <a:lstStyle/>
          <a:p>
            <a:r>
              <a:rPr lang="de-DE" dirty="0" smtClean="0"/>
              <a:t>Thailand  + 1.5</a:t>
            </a:r>
            <a:endParaRPr lang="de-DE" dirty="0"/>
          </a:p>
        </p:txBody>
      </p:sp>
    </p:spTree>
    <p:extLst>
      <p:ext uri="{BB962C8B-B14F-4D97-AF65-F5344CB8AC3E}">
        <p14:creationId xmlns:p14="http://schemas.microsoft.com/office/powerpoint/2010/main" val="3402204745"/>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7" name="TextBox 2"/>
          <p:cNvSpPr txBox="1">
            <a:spLocks noChangeArrowheads="1"/>
          </p:cNvSpPr>
          <p:nvPr/>
        </p:nvSpPr>
        <p:spPr bwMode="auto">
          <a:xfrm>
            <a:off x="1043607" y="928919"/>
            <a:ext cx="67924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Differences 2017/8 –v- 2016/7</a:t>
            </a:r>
            <a:endParaRPr lang="en-GB" sz="1600" i="1" dirty="0">
              <a:latin typeface="+mj-lt"/>
            </a:endParaRPr>
          </a:p>
        </p:txBody>
      </p:sp>
      <p:sp>
        <p:nvSpPr>
          <p:cNvPr id="3" name="Textfeld 2"/>
          <p:cNvSpPr txBox="1"/>
          <p:nvPr/>
        </p:nvSpPr>
        <p:spPr>
          <a:xfrm>
            <a:off x="1439143" y="1876182"/>
            <a:ext cx="770485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Deficit</a:t>
            </a:r>
            <a:r>
              <a:rPr lang="de-DE" dirty="0" smtClean="0"/>
              <a:t>	2016/17		≈	3 m/n </a:t>
            </a:r>
            <a:r>
              <a:rPr lang="de-DE" dirty="0" err="1" smtClean="0"/>
              <a:t>tons</a:t>
            </a:r>
            <a:endParaRPr lang="de-DE" dirty="0"/>
          </a:p>
        </p:txBody>
      </p:sp>
      <p:sp>
        <p:nvSpPr>
          <p:cNvPr id="9" name="Textfeld 8"/>
          <p:cNvSpPr txBox="1"/>
          <p:nvPr/>
        </p:nvSpPr>
        <p:spPr>
          <a:xfrm>
            <a:off x="1439143" y="2492896"/>
            <a:ext cx="7704857" cy="369332"/>
          </a:xfrm>
          <a:prstGeom prst="rect">
            <a:avLst/>
          </a:prstGeom>
          <a:noFill/>
        </p:spPr>
        <p:txBody>
          <a:bodyPr wrap="square" rtlCol="0">
            <a:spAutoFit/>
          </a:bodyPr>
          <a:lstStyle/>
          <a:p>
            <a:r>
              <a:rPr lang="de-DE" dirty="0" err="1"/>
              <a:t>e</a:t>
            </a:r>
            <a:r>
              <a:rPr lang="de-DE" dirty="0" err="1" smtClean="0"/>
              <a:t>st</a:t>
            </a:r>
            <a:r>
              <a:rPr lang="de-DE" dirty="0" smtClean="0"/>
              <a:t> Surplus	2017/18		≈	6 m/n </a:t>
            </a:r>
            <a:r>
              <a:rPr lang="de-DE" dirty="0" err="1" smtClean="0"/>
              <a:t>tons</a:t>
            </a:r>
            <a:endParaRPr lang="de-DE" dirty="0"/>
          </a:p>
        </p:txBody>
      </p:sp>
      <p:sp>
        <p:nvSpPr>
          <p:cNvPr id="10" name="Textfeld 9"/>
          <p:cNvSpPr txBox="1"/>
          <p:nvPr/>
        </p:nvSpPr>
        <p:spPr>
          <a:xfrm>
            <a:off x="1439142" y="3068960"/>
            <a:ext cx="770485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increase</a:t>
            </a:r>
            <a:r>
              <a:rPr lang="de-DE" dirty="0" smtClean="0"/>
              <a:t> </a:t>
            </a:r>
            <a:r>
              <a:rPr lang="de-DE" dirty="0" err="1" smtClean="0"/>
              <a:t>consumption</a:t>
            </a:r>
            <a:r>
              <a:rPr lang="de-DE" dirty="0" smtClean="0"/>
              <a:t>		</a:t>
            </a:r>
            <a:r>
              <a:rPr lang="de-DE" u="sng" dirty="0" smtClean="0"/>
              <a:t>≈	1 m/n </a:t>
            </a:r>
            <a:r>
              <a:rPr lang="de-DE" u="sng" dirty="0" err="1" smtClean="0"/>
              <a:t>tons</a:t>
            </a:r>
            <a:endParaRPr lang="de-DE" u="sng" dirty="0"/>
          </a:p>
        </p:txBody>
      </p:sp>
      <p:sp>
        <p:nvSpPr>
          <p:cNvPr id="2" name="Textfeld 1"/>
          <p:cNvSpPr txBox="1"/>
          <p:nvPr/>
        </p:nvSpPr>
        <p:spPr>
          <a:xfrm>
            <a:off x="1426141" y="3645024"/>
            <a:ext cx="601317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increase</a:t>
            </a:r>
            <a:r>
              <a:rPr lang="de-DE" dirty="0" smtClean="0"/>
              <a:t> </a:t>
            </a:r>
            <a:r>
              <a:rPr lang="de-DE" dirty="0" err="1" smtClean="0"/>
              <a:t>world</a:t>
            </a:r>
            <a:r>
              <a:rPr lang="de-DE" dirty="0" smtClean="0"/>
              <a:t> </a:t>
            </a:r>
            <a:r>
              <a:rPr lang="de-DE" dirty="0" err="1" smtClean="0"/>
              <a:t>production</a:t>
            </a:r>
            <a:r>
              <a:rPr lang="de-DE" dirty="0" smtClean="0"/>
              <a:t>	≈	10 m/n </a:t>
            </a:r>
            <a:r>
              <a:rPr lang="de-DE" dirty="0" err="1" smtClean="0"/>
              <a:t>tons</a:t>
            </a:r>
            <a:endParaRPr lang="de-DE" dirty="0"/>
          </a:p>
        </p:txBody>
      </p:sp>
      <p:sp>
        <p:nvSpPr>
          <p:cNvPr id="4" name="Textfeld 3"/>
          <p:cNvSpPr txBox="1"/>
          <p:nvPr/>
        </p:nvSpPr>
        <p:spPr>
          <a:xfrm>
            <a:off x="2491706" y="4221088"/>
            <a:ext cx="4176464" cy="369332"/>
          </a:xfrm>
          <a:prstGeom prst="rect">
            <a:avLst/>
          </a:prstGeom>
          <a:noFill/>
        </p:spPr>
        <p:txBody>
          <a:bodyPr wrap="square" rtlCol="0">
            <a:spAutoFit/>
          </a:bodyPr>
          <a:lstStyle/>
          <a:p>
            <a:r>
              <a:rPr lang="de-DE" dirty="0" err="1"/>
              <a:t>m</a:t>
            </a:r>
            <a:r>
              <a:rPr lang="de-DE" dirty="0" err="1" smtClean="0"/>
              <a:t>eaning</a:t>
            </a:r>
            <a:r>
              <a:rPr lang="de-DE" dirty="0" smtClean="0"/>
              <a:t>:	 </a:t>
            </a:r>
            <a:r>
              <a:rPr lang="de-DE" dirty="0" err="1" smtClean="0"/>
              <a:t>India</a:t>
            </a:r>
            <a:r>
              <a:rPr lang="de-DE" dirty="0" smtClean="0"/>
              <a:t> 	    + 5.0</a:t>
            </a:r>
            <a:endParaRPr lang="de-DE" dirty="0"/>
          </a:p>
        </p:txBody>
      </p:sp>
      <p:sp>
        <p:nvSpPr>
          <p:cNvPr id="5" name="Textfeld 4"/>
          <p:cNvSpPr txBox="1"/>
          <p:nvPr/>
        </p:nvSpPr>
        <p:spPr>
          <a:xfrm>
            <a:off x="4401220" y="4578698"/>
            <a:ext cx="2520280" cy="369332"/>
          </a:xfrm>
          <a:prstGeom prst="rect">
            <a:avLst/>
          </a:prstGeom>
          <a:noFill/>
        </p:spPr>
        <p:txBody>
          <a:bodyPr wrap="square" rtlCol="0">
            <a:spAutoFit/>
          </a:bodyPr>
          <a:lstStyle/>
          <a:p>
            <a:r>
              <a:rPr lang="de-DE" dirty="0" smtClean="0"/>
              <a:t>EU            + 2.5</a:t>
            </a:r>
            <a:endParaRPr lang="de-DE" dirty="0"/>
          </a:p>
        </p:txBody>
      </p:sp>
      <p:sp>
        <p:nvSpPr>
          <p:cNvPr id="13" name="Textfeld 12"/>
          <p:cNvSpPr txBox="1"/>
          <p:nvPr/>
        </p:nvSpPr>
        <p:spPr>
          <a:xfrm>
            <a:off x="4401220" y="4915764"/>
            <a:ext cx="2520280" cy="369332"/>
          </a:xfrm>
          <a:prstGeom prst="rect">
            <a:avLst/>
          </a:prstGeom>
          <a:noFill/>
        </p:spPr>
        <p:txBody>
          <a:bodyPr wrap="square" rtlCol="0">
            <a:spAutoFit/>
          </a:bodyPr>
          <a:lstStyle/>
          <a:p>
            <a:r>
              <a:rPr lang="de-DE" dirty="0" smtClean="0"/>
              <a:t>Pakistan   + 2.0</a:t>
            </a:r>
            <a:endParaRPr lang="de-DE" dirty="0"/>
          </a:p>
        </p:txBody>
      </p:sp>
      <p:sp>
        <p:nvSpPr>
          <p:cNvPr id="14" name="Textfeld 13"/>
          <p:cNvSpPr txBox="1"/>
          <p:nvPr/>
        </p:nvSpPr>
        <p:spPr>
          <a:xfrm>
            <a:off x="4401220" y="5635114"/>
            <a:ext cx="2520280" cy="369332"/>
          </a:xfrm>
          <a:prstGeom prst="rect">
            <a:avLst/>
          </a:prstGeom>
          <a:noFill/>
        </p:spPr>
        <p:txBody>
          <a:bodyPr wrap="square" rtlCol="0">
            <a:spAutoFit/>
          </a:bodyPr>
          <a:lstStyle/>
          <a:p>
            <a:r>
              <a:rPr lang="de-DE" dirty="0" err="1" smtClean="0"/>
              <a:t>Brazil</a:t>
            </a:r>
            <a:r>
              <a:rPr lang="de-DE" dirty="0" smtClean="0"/>
              <a:t>        + /-  0  -   - 1</a:t>
            </a:r>
            <a:endParaRPr lang="de-DE" dirty="0"/>
          </a:p>
        </p:txBody>
      </p:sp>
      <p:sp>
        <p:nvSpPr>
          <p:cNvPr id="15" name="Textfeld 14"/>
          <p:cNvSpPr txBox="1"/>
          <p:nvPr/>
        </p:nvSpPr>
        <p:spPr>
          <a:xfrm>
            <a:off x="4387546" y="5983096"/>
            <a:ext cx="3396208" cy="369332"/>
          </a:xfrm>
          <a:prstGeom prst="rect">
            <a:avLst/>
          </a:prstGeom>
          <a:noFill/>
        </p:spPr>
        <p:txBody>
          <a:bodyPr wrap="square" rtlCol="0">
            <a:spAutoFit/>
          </a:bodyPr>
          <a:lstStyle/>
          <a:p>
            <a:r>
              <a:rPr lang="de-DE" dirty="0" err="1" smtClean="0"/>
              <a:t>Centrals</a:t>
            </a:r>
            <a:r>
              <a:rPr lang="de-DE" dirty="0" smtClean="0"/>
              <a:t>    + 0.5    -   +/- 0 </a:t>
            </a:r>
            <a:endParaRPr lang="de-DE" dirty="0"/>
          </a:p>
        </p:txBody>
      </p:sp>
      <p:sp>
        <p:nvSpPr>
          <p:cNvPr id="17" name="Textfeld 16"/>
          <p:cNvSpPr txBox="1"/>
          <p:nvPr/>
        </p:nvSpPr>
        <p:spPr>
          <a:xfrm>
            <a:off x="4401220" y="5282200"/>
            <a:ext cx="1717137" cy="369332"/>
          </a:xfrm>
          <a:prstGeom prst="rect">
            <a:avLst/>
          </a:prstGeom>
          <a:noFill/>
        </p:spPr>
        <p:txBody>
          <a:bodyPr wrap="none" rtlCol="0">
            <a:spAutoFit/>
          </a:bodyPr>
          <a:lstStyle/>
          <a:p>
            <a:r>
              <a:rPr lang="de-DE" dirty="0" smtClean="0"/>
              <a:t>Thailand  + 1.5</a:t>
            </a:r>
            <a:endParaRPr lang="de-DE" dirty="0"/>
          </a:p>
        </p:txBody>
      </p:sp>
    </p:spTree>
    <p:extLst>
      <p:ext uri="{BB962C8B-B14F-4D97-AF65-F5344CB8AC3E}">
        <p14:creationId xmlns:p14="http://schemas.microsoft.com/office/powerpoint/2010/main" val="3100009078"/>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662330" y="980728"/>
            <a:ext cx="79851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Specs have shifted to bearish positions in </a:t>
            </a:r>
            <a:r>
              <a:rPr lang="en-GB" sz="3200" dirty="0" err="1" smtClean="0">
                <a:solidFill>
                  <a:srgbClr val="007749"/>
                </a:solidFill>
                <a:latin typeface="+mj-lt"/>
              </a:rPr>
              <a:t>Ags</a:t>
            </a:r>
            <a:endParaRPr lang="en-GB" sz="1600" i="1" dirty="0">
              <a:latin typeface="+mj-lt"/>
            </a:endParaRPr>
          </a:p>
        </p:txBody>
      </p:sp>
      <p:sp>
        <p:nvSpPr>
          <p:cNvPr id="10244" name="TextBox 1"/>
          <p:cNvSpPr txBox="1">
            <a:spLocks noChangeArrowheads="1"/>
          </p:cNvSpPr>
          <p:nvPr/>
        </p:nvSpPr>
        <p:spPr bwMode="auto">
          <a:xfrm>
            <a:off x="611560" y="6145994"/>
            <a:ext cx="5639362" cy="215444"/>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800" i="1" dirty="0">
                <a:latin typeface="Arial" panose="020B0604020202020204" pitchFamily="34" charset="0"/>
                <a:cs typeface="Arial" panose="020B0604020202020204" pitchFamily="34" charset="0"/>
              </a:rPr>
              <a:t>Source: </a:t>
            </a:r>
            <a:r>
              <a:rPr lang="en-GB" sz="800" i="1" dirty="0" smtClean="0">
                <a:latin typeface="Arial" panose="020B0604020202020204" pitchFamily="34" charset="0"/>
                <a:cs typeface="Arial" panose="020B0604020202020204" pitchFamily="34" charset="0"/>
              </a:rPr>
              <a:t>CFTC, Bloomberg, ED&amp;F </a:t>
            </a:r>
            <a:r>
              <a:rPr lang="en-GB" sz="800" i="1" dirty="0">
                <a:latin typeface="Arial" panose="020B0604020202020204" pitchFamily="34" charset="0"/>
                <a:cs typeface="Arial" panose="020B0604020202020204" pitchFamily="34" charset="0"/>
              </a:rPr>
              <a:t>Man Commodities </a:t>
            </a:r>
            <a:r>
              <a:rPr lang="en-GB" sz="800" i="1" dirty="0" smtClean="0">
                <a:latin typeface="Arial" panose="020B0604020202020204" pitchFamily="34" charset="0"/>
                <a:cs typeface="Arial" panose="020B0604020202020204" pitchFamily="34" charset="0"/>
              </a:rPr>
              <a:t>Research</a:t>
            </a:r>
            <a:endParaRPr lang="en-GB" sz="800" i="1" dirty="0">
              <a:latin typeface="Arial" panose="020B0604020202020204" pitchFamily="34" charset="0"/>
              <a:cs typeface="Arial" panose="020B0604020202020204" pitchFamily="34" charset="0"/>
            </a:endParaRPr>
          </a:p>
        </p:txBody>
      </p:sp>
      <p:sp>
        <p:nvSpPr>
          <p:cNvPr id="3" name="AutoShape 2" descr="data:image/jpeg;base64,/9j/4AAQSkZJRgABAQAAAQABAAD/2wCEAAkGBhISERIUEBQWERQVFhkZGBUWFxIXFxgTHxkWIhwbFhcZHiYkGRklGhUYIC8gJCopLS4sHh49NTAqQSgrLCkBCQoKDgwOGg8PGSwkHyMtMi0tNTU1LiwwNTEsKSouKiwvLSwvKikwKi0uKS0qKS0sKSksNC01KjAsLCksNCwtMP/AABEIAEQBFgMBIgACEQEDEQH/xAAcAAEAAgMBAQEAAAAAAAAAAAAABQYDBAcCAQj/xAA5EAACAQMCBQIEAwcCBwAAAAABAgMABBESIQUGEzFBIlEUMmFxI4GxQlJikaHB0TOyBxYkY3KCkv/EABkBAQADAQEAAAAAAAAAAAAAAAABAgMEBf/EAC0RAAIBAgYABAUFAQAAAAAAAAABAgMRBBITITFBIlFh8CNSccHRMkKBkbEU/9oADAMBAAIRAxEAPwDtVKUoBSlKAUrXvr5IULyHAH8yfYDyarSczXchYwwhkzgelj/M571y18XTotRlu30t2aQpykrotZkGQM7nJA84GM/qK9VzTifNEi8Ys1c6dCLG4HYPN3/kTH/81P3HH72MEvCAqnc6Wx3989qVsVCjFSknZ+n+mVH4spRj07FspWjwni6XCak2I+ZT3U/3H1rereE41IqUXdMs007MUpSrkClQrc2QkkQLLckEj8KNmXI7/iHC9x71KWkrMgLp02PdCQxH3I2z9qFVJPgzUpXwmhY+0qDl5tiENvKqyOtxIERVXLHdvVp8qAuftUlxHicUCh5m0KWCg4Y+o9hgA+1CuePmbVKw2d4ksaSRnUjgMpwRkH6Gs1CwpXl3ABJ7AZP2rS4Tx2C5DG3fqBcZ2YY1DI+YDxQi6vY36UqNvOOJHcQwFWZpVdsqMqirjd/YE7ZoG0uSSpWjYcXjlgE65WMqWyw30jO+B4wM04VxqG5DGB9YUgHZhuQCO4Hg0IzLbfk3qVDSc2QaisQluGUlSIYncah3GvAXP51JWU7OgZ0MRP7DFSwHjVp2B+mTQKaeyM9KxzzKiszHCqCSfYAZNRvLfMK3kRdVKEMVZDkkeV3wM5Uq350GZJ27JalQt3zXFHJcowf/AKeISOwXK79lB/fxjY981LwyalVsFcgHB2Iz4P1oFJPZHulKULClKUApSlAK0+KcVSBNTn7KO7H6f5rcqj8/8UggdHlIkfRhIAd2OTu5/Zj/AKnxWFd1FD4S8XvcZoR8VR2SMtpZS38nUmJWIHYD29k/u1W+CBUUKgCqNgBXJY/+MFyAAIIQB4HUAwPA32rpPLfMcV7CJIjg9nQ/Mjex/sfNZ4bCKgm27yfL99GaxsK7yxfHRxXmy9J4jcyA7rMcf+pGP9td8UhlHkMOx9iPNfnPjufibjPfqyf72rvbcVjt7RJZ20KsaZP10jYDySewrsZ5+Cn4qjfvkheLcDktn69rkAblRvpHnbyn08fpNcE48lwv7sg+Zf7r7iudXH/GOfU3TgiCZOkNrLaf4iCBmpHkvmCG6uUbCwT5bVGM6HBB3iz2b3X8xXm/808PUzUf0t7ry9V+D0oY6jW8De/T+x0iqtfc1vDeTQSRPPH0kdeghd1zkESDPnGRU/xGyMqaVlkhOc6oyoP2OQQRWHg/BI7ZWCamZzqeRzqd292b9B2FeiVmpNpLYptrfm2mRrG2vBCzfi2zRN0wuD64iT6GH7vY1Oyc7AAlbS8Y4OB0SMnwM52qy0oVjTlHiRTZObpego6F31MqZJDAQFTUDIVHnC5UDv2Nat5zXM6XYSG51TLotV6TgadJBcn9klmJ38BavlKEOnJ/uKZy9+NcWwSOWOGygKZkQpmdgq4APfCht/rX3mDmC760kMUM8SqPTLHCsxkcjYgsQqJv9T9quVKE6Ty2uVleOyRQxx3kE0srRDqGCIsmTkEagdmx3xUZw7j06WogmhvUcAqkqRB3MOfSSSTpk07HPnerzSgdN/Mc6lS9gmBMl6kbKrKiqt2fOoSNsEbtsM9+5qZtua5gZSbO6JZvwU6YA6YVQNTZ9JLaic9hirZShCouPEig8P5mvknJuIppF9XWhWHaAZ9DQuP9YEHfz3rLJPNOvELuGKUF4Vt7cFSrkb6nCncDU+fsKvNKDRfDkRM8osrRQkbzdJFRY4xlmIAH5Dbc1BQ8w3CT67m2n0dEdNIYmYAsfVr3+YBQN8fYVc6ULSg3aztYoNjdmK4j+At7uOOSTEsEkbLDg95ELH8Nh3I7GpNecXjubqGWGSYRuuhreNnARlB0yb7OKneKcNMwAWaWAjzEygkexyD/AD7194RwiK2j6cQIGSxJJZmc92djuWPvQoqc07J7e+iBg5xctIWtbvBOI06JxpA7sc7FifyAH1rRt+b5AYDLHchIwxuWEDf6xGFTAG6DJ3HstXmlC2nL5iiR8PmmhBaJx8berJIGGClqhBUP7ZWNdv4qvdKULQhkFKUoaClKUApSlAY7hWKsEIViNmI1AH3xkZ+1c94nypbxXKG413kspBZ5Xwu7Y+RMZ27DOBXRqrvNXB5HKzRbtGPl87HIK+5B8Vx42VWNJulz9uy0KdOc1qK5scb5RtrmAQsixhf9NkABjP8ADjx7jzXLbE3HBb4dUExtsxGdMsWfmX+Id8dwdvNdR4BzGs40vhZR48N9V/xW5xrgkN3EYp11Kex/aVvDKfBroo14VoZ4O6Zy4nCu91tJHEeZuHFuJSxpv1ZQUI7FZNJUj6HVU3znxKXiF4tpaAukJ0qB2ZxszsewUds+2fepr/lnpMn48Rnt0khiZtQJDEdFmGDhkEkmwznC/lbuV+VIbGLTH6nPzyH5nP8AZfYfrWiknwcMMNKTlHhN3f4NTlHkiGyj3AlmcYdyMjH7qg9l/XzUBfcp2kt60Sxm3YNlZIWK4IGc6DkZz5GKuXGeNpbrk+pz8qeT9T7D61Dcu8Ollm+Kl9OckDGNWRjYeFx/OvOxGIk6sKVJ73vL6d3PYhhqem80Va231LDw63kSMLLJ1mG2sqFYj+IDbP1GM+1aPNHF2t4PwhqmkYRwr7yt2/IDLH7VMVWLU/E8TlZt0slVEH/ekGXb7hRpFeiYzdkorvYkeMcVNpaGSQ9SRVCjAx1JjgAAD3bx7Vt8JWUQxi4YNLpGsgADX5AA9u35VT+Z+L67hmUCSOx0kKc4lv32jTbuVBz9Ca3Ljm+4haYTxRL0rYSnQ7tiUnCRscDdj2AzQy1UpO72LZHMrZ0kHScHBBw3sfY/SvdUe945cLMu8NtHBGlxd6Qxy7ZHSOPmYjceTgZNbFtz4SSXiBRlHTWJi7mVmwkTHGnqMDnAPpwc0LKvHhlpvb6OFDJKwRBjLH6kAf1IFanHONC3VMKZZZX0RRggF3+pPyqAMk+BUBBNPeXohuEjWO0KyuI2ZwZiPw0YkDJXdjjyBWXjqC+ieS2LJJaSFoZiBoeRQdaj95dtJPbPvvQOo2m4/wAfcy29/dfGQxNMkpKs08SIAkKY9GHJ1ai2AM9xk4FWeqly/wAfjkWH4WFEeZRPcnssanOWY92diDpB8ZPYVltObnmCiKJS8mt01MQqWgOBNMcbaiDhR32+tCIVIpc8lopVVsecmmRFgWOSUqzu2XWGOFWIEjkjV6sZC+ffG9fIObJ5fhFgjjkeZXkbLSKqwqcB8lcgMewIP596F9aBaiaql1zVI8c08LxwWsWQJpVLmZxtiNQRhNXpB3JPYV65suZzaRQvpjmupVgYxliqqxOoqSAfkH9TU2629vDGjlI4l0ogfTjI+UDPnbNCJNybSdrGThN08sEUkidN3RWZP3WI3G9bdViPnAtLAQiLBM5VGd9MjKFY9UJ2EWVxucmtOfnO56bzRQxPEbgRQnW4ebLafQuMd87k42NCNaCXJc6VVLrm6WJ7sSxxhYIFkyrs2JGJCROcD1n+H3FY35wnge3F9FFCkkTu2l2Z4wozllx2JIUAZ3NCdaHv+i30qsx81SCROsiQo8Uk2hmcypCo2eXA0rntpzt7mtaz5tuT8IZoYo1uNbH8R9awqpbqFSMKoGM5Pkds0GtH379S30qtjmmRliKRDNzKFt1YkMYQMvLIP2RpBIHtpz3qyUNIyUuBSlKFhSlKAUpSgFKUoCu8f5a1nqwemQbkDbUfcezfrWrY86aV03CsXXYkYGf/ACBxg1bKxPaoTkopPuVBrz54OUampQllb57T9beZsqqayzVypcTsZWui4QldanOV7DT9fpW/xPnJIzIiKS6kgE40599j/Soni0R+MYhWxrXsp8adxtv2q6fCpnOhc5znSveq5Ks8ypSyu+/ZzYdxUpXVys8G5eaVuvd5YncIfPsWHgey1axSldWHw0KEbR57fbNpzc3dioC/5RV5pJop5rZ5QBJ0mUB8DAJBBwceRU/SugylFS5IS25RgjEATUFhdpApOdcxGNchO7MN8H/FeZuUY2d3Lvl7iOcj0kaowAFORum3Y9vFTtKFdOPkQEvKKMLgdWT8aZZs+jKSKQRjI9S+kbNkVluuWg6w5mlEkUhkWT0E6iCD6SukDBwMDapqlBpx8iM4FwJbVZFVmk6kjSFnwWLEDuwHq7ea0V5OUK8SzzLbuzEwAoBhjllD41BCSds+asNKE6cbWsVbi3KtvGk7GZ7WGREWRU0hAFGld9JIGDgjOD581BcT4XE5ENldvNLcCOOTQ0TKIE2LOVHoUJkBQRkkV0UjPescFqiZ0IqZ76VVc/fAoZSoJ8FeueQ4WEyxySwxzIiPHGUAIRdK74zjHcZwak+F8BSB3cEszrGmTp9MaKAqqABgZy33NSdKGipxTukR/GuCpcxhHLIVYOjocMkg7MprTXlRGDfESyXLsjIHcqNCsMN01UAKxB+bGanKUJcIt3aK6nJEOhhIzTP0uksjiMmOMDAEa6dKnznGa3U5ciDWuMhbVSI0206ioGo+7AZ/malaUCpxXCKPc8vrPeSwJI/TWT4qdvTkXDACJAcbhQpfBz4qYn5LikSUSvJJLLp1TsVLjQwZQoxpVQR8oGD5qeWMAkgAE9yANz9ffavVCiox3uVt+R42aZpJppDMIxIWKZZUbVpGB6UbsVG2K1+YLGzknfr3fQb4fpNHrjQdJiTtqHY+dPfAq2VimtUfGtFfHbUqtj7ZG1CXSVrJFX5PtGkmlumd5owBDbtIFXMQA1uqgABWYYBxuBVtr4BX2haEMqsKUpQuKUpQClKUApSlAKUpQClKUApSlAKUpQClKUApSlAKUpQClKUApSlAKUpQClKUApSlAKUpQClKUApSlAKUpQ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Footer Placeholder 2"/>
          <p:cNvSpPr txBox="1">
            <a:spLocks/>
          </p:cNvSpPr>
          <p:nvPr/>
        </p:nvSpPr>
        <p:spPr>
          <a:xfrm>
            <a:off x="6250922" y="6511812"/>
            <a:ext cx="2895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r>
              <a:rPr lang="en-US" smtClean="0">
                <a:solidFill>
                  <a:prstClr val="black"/>
                </a:solidFill>
              </a:rPr>
              <a:t>PRIVATE &amp; CONFIDENTIAL</a:t>
            </a:r>
            <a:endParaRPr lang="en-US" dirty="0">
              <a:solidFill>
                <a:prstClr val="black"/>
              </a:solidFill>
            </a:endParaRPr>
          </a:p>
        </p:txBody>
      </p:sp>
      <p:sp>
        <p:nvSpPr>
          <p:cNvPr id="6" name="TextBox 5"/>
          <p:cNvSpPr txBox="1"/>
          <p:nvPr/>
        </p:nvSpPr>
        <p:spPr>
          <a:xfrm>
            <a:off x="307975" y="1703710"/>
            <a:ext cx="8686800" cy="1077218"/>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GB" b="1" dirty="0" smtClean="0"/>
              <a:t>Funds</a:t>
            </a:r>
            <a:r>
              <a:rPr lang="en-GB" dirty="0" smtClean="0"/>
              <a:t> have turned bearish across the </a:t>
            </a:r>
            <a:r>
              <a:rPr lang="en-GB" dirty="0" err="1" smtClean="0"/>
              <a:t>Ags</a:t>
            </a:r>
            <a:r>
              <a:rPr lang="en-GB" dirty="0" smtClean="0"/>
              <a:t> commodity sector</a:t>
            </a:r>
          </a:p>
          <a:p>
            <a:pPr marL="285750" indent="-285750">
              <a:spcAft>
                <a:spcPts val="600"/>
              </a:spcAft>
              <a:buFont typeface="Arial" panose="020B0604020202020204" pitchFamily="34" charset="0"/>
              <a:buChar char="•"/>
            </a:pPr>
            <a:r>
              <a:rPr lang="en-GB" b="1" dirty="0" smtClean="0"/>
              <a:t>Sugar</a:t>
            </a:r>
            <a:r>
              <a:rPr lang="en-GB" dirty="0" smtClean="0"/>
              <a:t>: Spec net-long has been slashed to 6k lots on big increase in </a:t>
            </a:r>
            <a:r>
              <a:rPr lang="en-GB" b="1" dirty="0" smtClean="0"/>
              <a:t>shorts</a:t>
            </a:r>
          </a:p>
          <a:p>
            <a:pPr marL="285750" indent="-285750">
              <a:spcAft>
                <a:spcPts val="600"/>
              </a:spcAft>
              <a:buFont typeface="Arial" panose="020B0604020202020204" pitchFamily="34" charset="0"/>
              <a:buChar char="•"/>
            </a:pPr>
            <a:r>
              <a:rPr lang="en-GB" b="1" dirty="0" smtClean="0"/>
              <a:t>Supply-side shocks </a:t>
            </a:r>
            <a:r>
              <a:rPr lang="en-GB" dirty="0" smtClean="0"/>
              <a:t>or new demand could prompt short-covering, bullish prices</a:t>
            </a:r>
            <a:endParaRPr lang="en-GB" b="1" dirty="0"/>
          </a:p>
        </p:txBody>
      </p:sp>
      <p:pic>
        <p:nvPicPr>
          <p:cNvPr id="1229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4893" y="2996952"/>
            <a:ext cx="4439267" cy="2980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5" descr="image00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925" y="2780928"/>
            <a:ext cx="4589790" cy="312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10"/>
          <p:cNvPicPr>
            <a:picLocks noChangeAspect="1" noChangeArrowheads="1"/>
          </p:cNvPicPr>
          <p:nvPr/>
        </p:nvPicPr>
        <p:blipFill>
          <a:blip r:embed="rId5"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7437392"/>
      </p:ext>
    </p:extLst>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1699579" y="1616847"/>
            <a:ext cx="6648400" cy="138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3063" rIns="90000" bIns="45000"/>
          <a:lstStyle>
            <a:lvl1pPr marL="342900" indent="-341313">
              <a:tabLst>
                <a:tab pos="723900" algn="l"/>
                <a:tab pos="1447800" algn="l"/>
                <a:tab pos="2171700" algn="l"/>
                <a:tab pos="2895600" algn="l"/>
                <a:tab pos="3619500" algn="l"/>
                <a:tab pos="4343400" algn="l"/>
                <a:tab pos="5067300" algn="l"/>
              </a:tabLst>
              <a:defRPr>
                <a:solidFill>
                  <a:schemeClr val="tx1"/>
                </a:solidFill>
                <a:latin typeface="Calibri" pitchFamily="34" charset="0"/>
              </a:defRPr>
            </a:lvl1pPr>
            <a:lvl2pPr marL="742950" indent="-285750">
              <a:tabLst>
                <a:tab pos="723900" algn="l"/>
                <a:tab pos="1447800" algn="l"/>
                <a:tab pos="2171700" algn="l"/>
                <a:tab pos="2895600" algn="l"/>
                <a:tab pos="3619500" algn="l"/>
                <a:tab pos="4343400" algn="l"/>
                <a:tab pos="5067300" algn="l"/>
              </a:tabLst>
              <a:defRPr>
                <a:solidFill>
                  <a:schemeClr val="tx1"/>
                </a:solidFill>
                <a:latin typeface="Calibri" pitchFamily="34" charset="0"/>
              </a:defRPr>
            </a:lvl2pPr>
            <a:lvl3pPr marL="11430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3pPr>
            <a:lvl4pPr marL="16002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4pPr>
            <a:lvl5pPr marL="20574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9pPr>
          </a:lstStyle>
          <a:p>
            <a:pPr algn="ctr">
              <a:lnSpc>
                <a:spcPct val="98000"/>
              </a:lnSpc>
              <a:spcBef>
                <a:spcPts val="638"/>
              </a:spcBef>
            </a:pPr>
            <a:endParaRPr lang="en-IE" sz="2000" dirty="0">
              <a:solidFill>
                <a:srgbClr val="000000"/>
              </a:solidFill>
            </a:endParaRPr>
          </a:p>
          <a:p>
            <a:pPr algn="just">
              <a:lnSpc>
                <a:spcPct val="98000"/>
              </a:lnSpc>
            </a:pPr>
            <a:endParaRPr lang="en-IE" sz="1400" b="1" dirty="0">
              <a:solidFill>
                <a:srgbClr val="000000"/>
              </a:solidFill>
            </a:endParaRPr>
          </a:p>
          <a:p>
            <a:pPr algn="just">
              <a:lnSpc>
                <a:spcPct val="98000"/>
              </a:lnSpc>
            </a:pPr>
            <a:r>
              <a:rPr lang="en-IE" sz="2800" dirty="0" smtClean="0">
                <a:solidFill>
                  <a:srgbClr val="000000"/>
                </a:solidFill>
              </a:rPr>
              <a:t>India – Disappointing imports</a:t>
            </a:r>
            <a:endParaRPr lang="en-IE" sz="2800" dirty="0">
              <a:solidFill>
                <a:srgbClr val="000000"/>
              </a:solidFill>
            </a:endParaRPr>
          </a:p>
          <a:p>
            <a:pPr algn="just">
              <a:lnSpc>
                <a:spcPct val="98000"/>
              </a:lnSpc>
              <a:buSzPct val="178000"/>
            </a:pPr>
            <a:endParaRPr lang="en-IE" sz="2000" b="1" dirty="0">
              <a:solidFill>
                <a:srgbClr val="000000"/>
              </a:solidFill>
            </a:endParaRPr>
          </a:p>
          <a:p>
            <a:pPr algn="just">
              <a:lnSpc>
                <a:spcPct val="98000"/>
              </a:lnSpc>
              <a:buSzPct val="178000"/>
            </a:pPr>
            <a:endParaRPr lang="en-US" sz="2000" b="1" dirty="0">
              <a:solidFill>
                <a:srgbClr val="000000"/>
              </a:solidFill>
            </a:endParaRPr>
          </a:p>
          <a:p>
            <a:pPr algn="just">
              <a:lnSpc>
                <a:spcPct val="98000"/>
              </a:lnSpc>
              <a:buSzPct val="178000"/>
              <a:buFontTx/>
              <a:buBlip>
                <a:blip r:embed="rId3"/>
              </a:buBlip>
            </a:pPr>
            <a:endParaRPr lang="fr-BE" sz="2000" dirty="0"/>
          </a:p>
          <a:p>
            <a:pPr>
              <a:lnSpc>
                <a:spcPct val="98000"/>
              </a:lnSpc>
              <a:spcBef>
                <a:spcPts val="638"/>
              </a:spcBef>
            </a:pPr>
            <a:endParaRPr lang="en-IE" b="1" dirty="0">
              <a:solidFill>
                <a:srgbClr val="000000"/>
              </a:solidFill>
            </a:endParaRPr>
          </a:p>
        </p:txBody>
      </p:sp>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4"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11" name="TextBox 2"/>
          <p:cNvSpPr txBox="1">
            <a:spLocks noChangeArrowheads="1"/>
          </p:cNvSpPr>
          <p:nvPr/>
        </p:nvSpPr>
        <p:spPr bwMode="auto">
          <a:xfrm>
            <a:off x="2195735" y="1032072"/>
            <a:ext cx="42085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Recent “blows”</a:t>
            </a:r>
            <a:endParaRPr lang="en-GB" sz="1600" i="1" dirty="0">
              <a:latin typeface="+mj-lt"/>
            </a:endParaRPr>
          </a:p>
        </p:txBody>
      </p:sp>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2241">
            <a:off x="692003" y="1940438"/>
            <a:ext cx="963266" cy="732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24326072"/>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1699579" y="1616847"/>
            <a:ext cx="6648400" cy="138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3063" rIns="90000" bIns="45000"/>
          <a:lstStyle>
            <a:lvl1pPr marL="342900" indent="-341313">
              <a:tabLst>
                <a:tab pos="723900" algn="l"/>
                <a:tab pos="1447800" algn="l"/>
                <a:tab pos="2171700" algn="l"/>
                <a:tab pos="2895600" algn="l"/>
                <a:tab pos="3619500" algn="l"/>
                <a:tab pos="4343400" algn="l"/>
                <a:tab pos="5067300" algn="l"/>
              </a:tabLst>
              <a:defRPr>
                <a:solidFill>
                  <a:schemeClr val="tx1"/>
                </a:solidFill>
                <a:latin typeface="Calibri" pitchFamily="34" charset="0"/>
              </a:defRPr>
            </a:lvl1pPr>
            <a:lvl2pPr marL="742950" indent="-285750">
              <a:tabLst>
                <a:tab pos="723900" algn="l"/>
                <a:tab pos="1447800" algn="l"/>
                <a:tab pos="2171700" algn="l"/>
                <a:tab pos="2895600" algn="l"/>
                <a:tab pos="3619500" algn="l"/>
                <a:tab pos="4343400" algn="l"/>
                <a:tab pos="5067300" algn="l"/>
              </a:tabLst>
              <a:defRPr>
                <a:solidFill>
                  <a:schemeClr val="tx1"/>
                </a:solidFill>
                <a:latin typeface="Calibri" pitchFamily="34" charset="0"/>
              </a:defRPr>
            </a:lvl2pPr>
            <a:lvl3pPr marL="11430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3pPr>
            <a:lvl4pPr marL="16002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4pPr>
            <a:lvl5pPr marL="20574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9pPr>
          </a:lstStyle>
          <a:p>
            <a:pPr algn="ctr">
              <a:lnSpc>
                <a:spcPct val="98000"/>
              </a:lnSpc>
              <a:spcBef>
                <a:spcPts val="638"/>
              </a:spcBef>
            </a:pPr>
            <a:endParaRPr lang="en-IE" sz="2000" dirty="0">
              <a:solidFill>
                <a:srgbClr val="000000"/>
              </a:solidFill>
            </a:endParaRPr>
          </a:p>
          <a:p>
            <a:pPr algn="just">
              <a:lnSpc>
                <a:spcPct val="98000"/>
              </a:lnSpc>
            </a:pPr>
            <a:endParaRPr lang="en-IE" sz="1400" b="1" dirty="0">
              <a:solidFill>
                <a:srgbClr val="000000"/>
              </a:solidFill>
            </a:endParaRPr>
          </a:p>
          <a:p>
            <a:pPr algn="just">
              <a:lnSpc>
                <a:spcPct val="98000"/>
              </a:lnSpc>
            </a:pPr>
            <a:r>
              <a:rPr lang="en-IE" sz="2800" dirty="0" smtClean="0">
                <a:solidFill>
                  <a:srgbClr val="000000"/>
                </a:solidFill>
              </a:rPr>
              <a:t>India – Disappointing imports</a:t>
            </a:r>
            <a:endParaRPr lang="en-IE" sz="2800" dirty="0">
              <a:solidFill>
                <a:srgbClr val="000000"/>
              </a:solidFill>
            </a:endParaRPr>
          </a:p>
          <a:p>
            <a:pPr algn="just">
              <a:lnSpc>
                <a:spcPct val="98000"/>
              </a:lnSpc>
              <a:buSzPct val="178000"/>
            </a:pPr>
            <a:endParaRPr lang="en-IE" sz="2000" b="1" dirty="0">
              <a:solidFill>
                <a:srgbClr val="000000"/>
              </a:solidFill>
            </a:endParaRPr>
          </a:p>
          <a:p>
            <a:pPr algn="just">
              <a:lnSpc>
                <a:spcPct val="98000"/>
              </a:lnSpc>
              <a:buSzPct val="178000"/>
            </a:pPr>
            <a:endParaRPr lang="en-US" sz="2000" b="1" dirty="0">
              <a:solidFill>
                <a:srgbClr val="000000"/>
              </a:solidFill>
            </a:endParaRPr>
          </a:p>
          <a:p>
            <a:pPr algn="just">
              <a:lnSpc>
                <a:spcPct val="98000"/>
              </a:lnSpc>
              <a:buSzPct val="178000"/>
              <a:buFontTx/>
              <a:buBlip>
                <a:blip r:embed="rId3"/>
              </a:buBlip>
            </a:pPr>
            <a:endParaRPr lang="fr-BE" sz="2000" dirty="0"/>
          </a:p>
          <a:p>
            <a:pPr>
              <a:lnSpc>
                <a:spcPct val="98000"/>
              </a:lnSpc>
              <a:spcBef>
                <a:spcPts val="638"/>
              </a:spcBef>
            </a:pPr>
            <a:endParaRPr lang="en-IE" b="1" dirty="0">
              <a:solidFill>
                <a:srgbClr val="000000"/>
              </a:solidFill>
            </a:endParaRPr>
          </a:p>
        </p:txBody>
      </p:sp>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4"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11" name="TextBox 2"/>
          <p:cNvSpPr txBox="1">
            <a:spLocks noChangeArrowheads="1"/>
          </p:cNvSpPr>
          <p:nvPr/>
        </p:nvSpPr>
        <p:spPr bwMode="auto">
          <a:xfrm>
            <a:off x="2195735" y="1032072"/>
            <a:ext cx="42085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Recent “blows”</a:t>
            </a:r>
            <a:endParaRPr lang="en-GB" sz="1600" i="1" dirty="0">
              <a:latin typeface="+mj-lt"/>
            </a:endParaRPr>
          </a:p>
        </p:txBody>
      </p:sp>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2241">
            <a:off x="692003" y="1940438"/>
            <a:ext cx="963266" cy="732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 Box 1"/>
          <p:cNvSpPr txBox="1">
            <a:spLocks noChangeArrowheads="1"/>
          </p:cNvSpPr>
          <p:nvPr/>
        </p:nvSpPr>
        <p:spPr bwMode="auto">
          <a:xfrm>
            <a:off x="1693134" y="2484130"/>
            <a:ext cx="6648400" cy="138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3063" rIns="90000" bIns="45000"/>
          <a:lstStyle>
            <a:lvl1pPr marL="342900" indent="-341313">
              <a:tabLst>
                <a:tab pos="723900" algn="l"/>
                <a:tab pos="1447800" algn="l"/>
                <a:tab pos="2171700" algn="l"/>
                <a:tab pos="2895600" algn="l"/>
                <a:tab pos="3619500" algn="l"/>
                <a:tab pos="4343400" algn="l"/>
                <a:tab pos="5067300" algn="l"/>
              </a:tabLst>
              <a:defRPr>
                <a:solidFill>
                  <a:schemeClr val="tx1"/>
                </a:solidFill>
                <a:latin typeface="Calibri" pitchFamily="34" charset="0"/>
              </a:defRPr>
            </a:lvl1pPr>
            <a:lvl2pPr marL="742950" indent="-285750">
              <a:tabLst>
                <a:tab pos="723900" algn="l"/>
                <a:tab pos="1447800" algn="l"/>
                <a:tab pos="2171700" algn="l"/>
                <a:tab pos="2895600" algn="l"/>
                <a:tab pos="3619500" algn="l"/>
                <a:tab pos="4343400" algn="l"/>
                <a:tab pos="5067300" algn="l"/>
              </a:tabLst>
              <a:defRPr>
                <a:solidFill>
                  <a:schemeClr val="tx1"/>
                </a:solidFill>
                <a:latin typeface="Calibri" pitchFamily="34" charset="0"/>
              </a:defRPr>
            </a:lvl2pPr>
            <a:lvl3pPr marL="11430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3pPr>
            <a:lvl4pPr marL="16002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4pPr>
            <a:lvl5pPr marL="20574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9pPr>
          </a:lstStyle>
          <a:p>
            <a:pPr algn="ctr">
              <a:lnSpc>
                <a:spcPct val="98000"/>
              </a:lnSpc>
              <a:spcBef>
                <a:spcPts val="638"/>
              </a:spcBef>
            </a:pPr>
            <a:endParaRPr lang="en-IE" sz="2000" dirty="0">
              <a:solidFill>
                <a:srgbClr val="000000"/>
              </a:solidFill>
            </a:endParaRPr>
          </a:p>
          <a:p>
            <a:pPr algn="just">
              <a:lnSpc>
                <a:spcPct val="98000"/>
              </a:lnSpc>
            </a:pPr>
            <a:endParaRPr lang="en-IE" sz="1400" b="1" dirty="0">
              <a:solidFill>
                <a:srgbClr val="000000"/>
              </a:solidFill>
            </a:endParaRPr>
          </a:p>
          <a:p>
            <a:pPr algn="just">
              <a:lnSpc>
                <a:spcPct val="98000"/>
              </a:lnSpc>
            </a:pPr>
            <a:r>
              <a:rPr lang="en-IE" sz="2800" dirty="0" smtClean="0">
                <a:solidFill>
                  <a:srgbClr val="000000"/>
                </a:solidFill>
              </a:rPr>
              <a:t>Brazil – Real weakness</a:t>
            </a:r>
          </a:p>
          <a:p>
            <a:pPr algn="just">
              <a:lnSpc>
                <a:spcPct val="98000"/>
              </a:lnSpc>
              <a:buSzPct val="178000"/>
            </a:pPr>
            <a:endParaRPr lang="en-IE" sz="2000" b="1" dirty="0">
              <a:solidFill>
                <a:srgbClr val="000000"/>
              </a:solidFill>
            </a:endParaRPr>
          </a:p>
          <a:p>
            <a:pPr algn="just">
              <a:lnSpc>
                <a:spcPct val="98000"/>
              </a:lnSpc>
              <a:buSzPct val="178000"/>
            </a:pPr>
            <a:endParaRPr lang="en-US" sz="2000" b="1" dirty="0">
              <a:solidFill>
                <a:srgbClr val="000000"/>
              </a:solidFill>
            </a:endParaRPr>
          </a:p>
          <a:p>
            <a:pPr algn="just">
              <a:lnSpc>
                <a:spcPct val="98000"/>
              </a:lnSpc>
              <a:buSzPct val="178000"/>
              <a:buFontTx/>
              <a:buBlip>
                <a:blip r:embed="rId3"/>
              </a:buBlip>
            </a:pPr>
            <a:endParaRPr lang="fr-BE" sz="2000" dirty="0"/>
          </a:p>
          <a:p>
            <a:pPr>
              <a:lnSpc>
                <a:spcPct val="98000"/>
              </a:lnSpc>
              <a:spcBef>
                <a:spcPts val="638"/>
              </a:spcBef>
            </a:pPr>
            <a:endParaRPr lang="en-IE" b="1" dirty="0">
              <a:solidFill>
                <a:srgbClr val="000000"/>
              </a:solidFill>
            </a:endParaRPr>
          </a:p>
        </p:txBody>
      </p:sp>
      <p:pic>
        <p:nvPicPr>
          <p:cNvPr id="18"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2241">
            <a:off x="692179" y="2905514"/>
            <a:ext cx="963266" cy="732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90551233"/>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7" name="TextBox 2"/>
          <p:cNvSpPr txBox="1">
            <a:spLocks noChangeArrowheads="1"/>
          </p:cNvSpPr>
          <p:nvPr/>
        </p:nvSpPr>
        <p:spPr bwMode="auto">
          <a:xfrm>
            <a:off x="2174758" y="717979"/>
            <a:ext cx="42085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Real/US-$ 2014 - today</a:t>
            </a:r>
            <a:endParaRPr lang="en-GB" sz="1600" i="1" dirty="0">
              <a:latin typeface="+mj-lt"/>
            </a:endParaRPr>
          </a:p>
        </p:txBody>
      </p:sp>
      <p:pic>
        <p:nvPicPr>
          <p:cNvPr id="4" name="Grafik 5" descr="image00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9592" y="1390751"/>
            <a:ext cx="7454496" cy="499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1"/>
          <p:cNvSpPr txBox="1">
            <a:spLocks noChangeArrowheads="1"/>
          </p:cNvSpPr>
          <p:nvPr/>
        </p:nvSpPr>
        <p:spPr bwMode="auto">
          <a:xfrm>
            <a:off x="7118054" y="6415801"/>
            <a:ext cx="1944216" cy="246221"/>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1000" i="1" dirty="0">
                <a:latin typeface="Arial" panose="020B0604020202020204" pitchFamily="34" charset="0"/>
                <a:cs typeface="Arial" panose="020B0604020202020204" pitchFamily="34" charset="0"/>
              </a:rPr>
              <a:t>Source:  </a:t>
            </a:r>
            <a:r>
              <a:rPr lang="en-GB" sz="1000" i="1" dirty="0" smtClean="0">
                <a:latin typeface="Arial" panose="020B0604020202020204" pitchFamily="34" charset="0"/>
                <a:cs typeface="Arial" panose="020B0604020202020204" pitchFamily="34" charset="0"/>
              </a:rPr>
              <a:t>Futures Source</a:t>
            </a:r>
            <a:endParaRPr lang="en-GB" sz="10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4326072"/>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11" name="TextBox 2"/>
          <p:cNvSpPr txBox="1">
            <a:spLocks noChangeArrowheads="1"/>
          </p:cNvSpPr>
          <p:nvPr/>
        </p:nvSpPr>
        <p:spPr bwMode="auto">
          <a:xfrm>
            <a:off x="2204875" y="712349"/>
            <a:ext cx="42085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Chart #11 2016 - today</a:t>
            </a:r>
            <a:endParaRPr lang="en-GB" sz="1600" i="1" dirty="0">
              <a:latin typeface="+mj-lt"/>
            </a:endParaRPr>
          </a:p>
        </p:txBody>
      </p:sp>
      <p:sp>
        <p:nvSpPr>
          <p:cNvPr id="9" name="TextBox 1"/>
          <p:cNvSpPr txBox="1">
            <a:spLocks noChangeArrowheads="1"/>
          </p:cNvSpPr>
          <p:nvPr/>
        </p:nvSpPr>
        <p:spPr bwMode="auto">
          <a:xfrm>
            <a:off x="7118054" y="6415801"/>
            <a:ext cx="1944216" cy="246221"/>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1000" i="1" dirty="0">
                <a:latin typeface="Arial" panose="020B0604020202020204" pitchFamily="34" charset="0"/>
                <a:cs typeface="Arial" panose="020B0604020202020204" pitchFamily="34" charset="0"/>
              </a:rPr>
              <a:t>Source:  </a:t>
            </a:r>
            <a:r>
              <a:rPr lang="en-GB" sz="1000" i="1" dirty="0" smtClean="0">
                <a:latin typeface="Arial" panose="020B0604020202020204" pitchFamily="34" charset="0"/>
                <a:cs typeface="Arial" panose="020B0604020202020204" pitchFamily="34" charset="0"/>
              </a:rPr>
              <a:t>Futures Source</a:t>
            </a:r>
            <a:endParaRPr lang="en-GB" sz="1000" i="1" dirty="0">
              <a:latin typeface="Arial" panose="020B0604020202020204" pitchFamily="34" charset="0"/>
              <a:cs typeface="Arial" panose="020B0604020202020204" pitchFamily="34" charset="0"/>
            </a:endParaRPr>
          </a:p>
        </p:txBody>
      </p:sp>
      <p:pic>
        <p:nvPicPr>
          <p:cNvPr id="3076" name="Grafik 2" descr="image00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5522" y="1291186"/>
            <a:ext cx="7488832" cy="5065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98035228"/>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1699579" y="1616847"/>
            <a:ext cx="6648400" cy="138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3063" rIns="90000" bIns="45000"/>
          <a:lstStyle>
            <a:lvl1pPr marL="342900" indent="-341313">
              <a:tabLst>
                <a:tab pos="723900" algn="l"/>
                <a:tab pos="1447800" algn="l"/>
                <a:tab pos="2171700" algn="l"/>
                <a:tab pos="2895600" algn="l"/>
                <a:tab pos="3619500" algn="l"/>
                <a:tab pos="4343400" algn="l"/>
                <a:tab pos="5067300" algn="l"/>
              </a:tabLst>
              <a:defRPr>
                <a:solidFill>
                  <a:schemeClr val="tx1"/>
                </a:solidFill>
                <a:latin typeface="Calibri" pitchFamily="34" charset="0"/>
              </a:defRPr>
            </a:lvl1pPr>
            <a:lvl2pPr marL="742950" indent="-285750">
              <a:tabLst>
                <a:tab pos="723900" algn="l"/>
                <a:tab pos="1447800" algn="l"/>
                <a:tab pos="2171700" algn="l"/>
                <a:tab pos="2895600" algn="l"/>
                <a:tab pos="3619500" algn="l"/>
                <a:tab pos="4343400" algn="l"/>
                <a:tab pos="5067300" algn="l"/>
              </a:tabLst>
              <a:defRPr>
                <a:solidFill>
                  <a:schemeClr val="tx1"/>
                </a:solidFill>
                <a:latin typeface="Calibri" pitchFamily="34" charset="0"/>
              </a:defRPr>
            </a:lvl2pPr>
            <a:lvl3pPr marL="11430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3pPr>
            <a:lvl4pPr marL="16002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4pPr>
            <a:lvl5pPr marL="20574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9pPr>
          </a:lstStyle>
          <a:p>
            <a:pPr algn="ctr">
              <a:lnSpc>
                <a:spcPct val="98000"/>
              </a:lnSpc>
              <a:spcBef>
                <a:spcPts val="638"/>
              </a:spcBef>
            </a:pPr>
            <a:endParaRPr lang="en-IE" sz="2000" dirty="0">
              <a:solidFill>
                <a:srgbClr val="000000"/>
              </a:solidFill>
            </a:endParaRPr>
          </a:p>
          <a:p>
            <a:pPr algn="just">
              <a:lnSpc>
                <a:spcPct val="98000"/>
              </a:lnSpc>
            </a:pPr>
            <a:endParaRPr lang="en-IE" sz="1400" b="1" dirty="0">
              <a:solidFill>
                <a:srgbClr val="000000"/>
              </a:solidFill>
            </a:endParaRPr>
          </a:p>
          <a:p>
            <a:pPr algn="just">
              <a:lnSpc>
                <a:spcPct val="98000"/>
              </a:lnSpc>
            </a:pPr>
            <a:r>
              <a:rPr lang="en-IE" sz="2800" dirty="0" smtClean="0">
                <a:solidFill>
                  <a:srgbClr val="000000"/>
                </a:solidFill>
              </a:rPr>
              <a:t>India – Disappointing imports</a:t>
            </a:r>
            <a:endParaRPr lang="en-IE" sz="2800" dirty="0">
              <a:solidFill>
                <a:srgbClr val="000000"/>
              </a:solidFill>
            </a:endParaRPr>
          </a:p>
          <a:p>
            <a:pPr algn="just">
              <a:lnSpc>
                <a:spcPct val="98000"/>
              </a:lnSpc>
              <a:buSzPct val="178000"/>
            </a:pPr>
            <a:endParaRPr lang="en-IE" sz="2000" b="1" dirty="0">
              <a:solidFill>
                <a:srgbClr val="000000"/>
              </a:solidFill>
            </a:endParaRPr>
          </a:p>
          <a:p>
            <a:pPr algn="just">
              <a:lnSpc>
                <a:spcPct val="98000"/>
              </a:lnSpc>
              <a:buSzPct val="178000"/>
            </a:pPr>
            <a:endParaRPr lang="en-US" sz="2000" b="1" dirty="0">
              <a:solidFill>
                <a:srgbClr val="000000"/>
              </a:solidFill>
            </a:endParaRPr>
          </a:p>
          <a:p>
            <a:pPr algn="just">
              <a:lnSpc>
                <a:spcPct val="98000"/>
              </a:lnSpc>
              <a:buSzPct val="178000"/>
              <a:buFontTx/>
              <a:buBlip>
                <a:blip r:embed="rId3"/>
              </a:buBlip>
            </a:pPr>
            <a:endParaRPr lang="fr-BE" sz="2000" dirty="0"/>
          </a:p>
          <a:p>
            <a:pPr>
              <a:lnSpc>
                <a:spcPct val="98000"/>
              </a:lnSpc>
              <a:spcBef>
                <a:spcPts val="638"/>
              </a:spcBef>
            </a:pPr>
            <a:endParaRPr lang="en-IE" b="1" dirty="0">
              <a:solidFill>
                <a:srgbClr val="000000"/>
              </a:solidFill>
            </a:endParaRPr>
          </a:p>
        </p:txBody>
      </p:sp>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4"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11" name="TextBox 2"/>
          <p:cNvSpPr txBox="1">
            <a:spLocks noChangeArrowheads="1"/>
          </p:cNvSpPr>
          <p:nvPr/>
        </p:nvSpPr>
        <p:spPr bwMode="auto">
          <a:xfrm>
            <a:off x="2195735" y="1032072"/>
            <a:ext cx="42085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Recent “blows”</a:t>
            </a:r>
            <a:endParaRPr lang="en-GB" sz="1600" i="1" dirty="0">
              <a:latin typeface="+mj-lt"/>
            </a:endParaRPr>
          </a:p>
        </p:txBody>
      </p:sp>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2241">
            <a:off x="692003" y="1940438"/>
            <a:ext cx="963266" cy="732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 Box 1"/>
          <p:cNvSpPr txBox="1">
            <a:spLocks noChangeArrowheads="1"/>
          </p:cNvSpPr>
          <p:nvPr/>
        </p:nvSpPr>
        <p:spPr bwMode="auto">
          <a:xfrm>
            <a:off x="1693134" y="2484130"/>
            <a:ext cx="6648400" cy="138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3063" rIns="90000" bIns="45000"/>
          <a:lstStyle>
            <a:lvl1pPr marL="342900" indent="-341313">
              <a:tabLst>
                <a:tab pos="723900" algn="l"/>
                <a:tab pos="1447800" algn="l"/>
                <a:tab pos="2171700" algn="l"/>
                <a:tab pos="2895600" algn="l"/>
                <a:tab pos="3619500" algn="l"/>
                <a:tab pos="4343400" algn="l"/>
                <a:tab pos="5067300" algn="l"/>
              </a:tabLst>
              <a:defRPr>
                <a:solidFill>
                  <a:schemeClr val="tx1"/>
                </a:solidFill>
                <a:latin typeface="Calibri" pitchFamily="34" charset="0"/>
              </a:defRPr>
            </a:lvl1pPr>
            <a:lvl2pPr marL="742950" indent="-285750">
              <a:tabLst>
                <a:tab pos="723900" algn="l"/>
                <a:tab pos="1447800" algn="l"/>
                <a:tab pos="2171700" algn="l"/>
                <a:tab pos="2895600" algn="l"/>
                <a:tab pos="3619500" algn="l"/>
                <a:tab pos="4343400" algn="l"/>
                <a:tab pos="5067300" algn="l"/>
              </a:tabLst>
              <a:defRPr>
                <a:solidFill>
                  <a:schemeClr val="tx1"/>
                </a:solidFill>
                <a:latin typeface="Calibri" pitchFamily="34" charset="0"/>
              </a:defRPr>
            </a:lvl2pPr>
            <a:lvl3pPr marL="11430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3pPr>
            <a:lvl4pPr marL="16002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4pPr>
            <a:lvl5pPr marL="20574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9pPr>
          </a:lstStyle>
          <a:p>
            <a:pPr algn="ctr">
              <a:lnSpc>
                <a:spcPct val="98000"/>
              </a:lnSpc>
              <a:spcBef>
                <a:spcPts val="638"/>
              </a:spcBef>
            </a:pPr>
            <a:endParaRPr lang="en-IE" sz="2000" dirty="0">
              <a:solidFill>
                <a:srgbClr val="000000"/>
              </a:solidFill>
            </a:endParaRPr>
          </a:p>
          <a:p>
            <a:pPr algn="just">
              <a:lnSpc>
                <a:spcPct val="98000"/>
              </a:lnSpc>
            </a:pPr>
            <a:endParaRPr lang="en-IE" sz="1400" b="1" dirty="0">
              <a:solidFill>
                <a:srgbClr val="000000"/>
              </a:solidFill>
            </a:endParaRPr>
          </a:p>
          <a:p>
            <a:pPr algn="just">
              <a:lnSpc>
                <a:spcPct val="98000"/>
              </a:lnSpc>
            </a:pPr>
            <a:r>
              <a:rPr lang="en-IE" sz="2800" dirty="0" smtClean="0">
                <a:solidFill>
                  <a:srgbClr val="000000"/>
                </a:solidFill>
              </a:rPr>
              <a:t>Brazil – Real weakness</a:t>
            </a:r>
          </a:p>
          <a:p>
            <a:pPr algn="just">
              <a:lnSpc>
                <a:spcPct val="98000"/>
              </a:lnSpc>
            </a:pPr>
            <a:r>
              <a:rPr lang="en-IE" sz="2800" dirty="0" smtClean="0">
                <a:solidFill>
                  <a:srgbClr val="000000"/>
                </a:solidFill>
              </a:rPr>
              <a:t>              Gasoline price </a:t>
            </a:r>
            <a:r>
              <a:rPr lang="en-IE" sz="2800" u="sng" dirty="0" smtClean="0">
                <a:solidFill>
                  <a:srgbClr val="000000"/>
                </a:solidFill>
              </a:rPr>
              <a:t>reduction</a:t>
            </a:r>
          </a:p>
          <a:p>
            <a:pPr algn="just">
              <a:lnSpc>
                <a:spcPct val="98000"/>
              </a:lnSpc>
            </a:pPr>
            <a:endParaRPr lang="en-IE" sz="2800" dirty="0">
              <a:solidFill>
                <a:srgbClr val="000000"/>
              </a:solidFill>
            </a:endParaRPr>
          </a:p>
          <a:p>
            <a:pPr algn="just">
              <a:lnSpc>
                <a:spcPct val="98000"/>
              </a:lnSpc>
              <a:buSzPct val="178000"/>
            </a:pPr>
            <a:endParaRPr lang="en-IE" sz="2000" b="1" dirty="0" smtClean="0">
              <a:solidFill>
                <a:srgbClr val="000000"/>
              </a:solidFill>
            </a:endParaRPr>
          </a:p>
          <a:p>
            <a:pPr algn="just">
              <a:lnSpc>
                <a:spcPct val="98000"/>
              </a:lnSpc>
              <a:buSzPct val="178000"/>
            </a:pPr>
            <a:endParaRPr lang="en-IE" sz="2000" b="1" dirty="0">
              <a:solidFill>
                <a:srgbClr val="000000"/>
              </a:solidFill>
            </a:endParaRPr>
          </a:p>
          <a:p>
            <a:pPr algn="just">
              <a:lnSpc>
                <a:spcPct val="98000"/>
              </a:lnSpc>
              <a:buSzPct val="178000"/>
            </a:pPr>
            <a:endParaRPr lang="en-US" sz="2000" b="1" dirty="0">
              <a:solidFill>
                <a:srgbClr val="000000"/>
              </a:solidFill>
            </a:endParaRPr>
          </a:p>
          <a:p>
            <a:pPr algn="just">
              <a:lnSpc>
                <a:spcPct val="98000"/>
              </a:lnSpc>
              <a:buSzPct val="178000"/>
              <a:buFontTx/>
              <a:buBlip>
                <a:blip r:embed="rId3"/>
              </a:buBlip>
            </a:pPr>
            <a:endParaRPr lang="fr-BE" sz="2000" dirty="0"/>
          </a:p>
          <a:p>
            <a:pPr>
              <a:lnSpc>
                <a:spcPct val="98000"/>
              </a:lnSpc>
              <a:spcBef>
                <a:spcPts val="638"/>
              </a:spcBef>
            </a:pPr>
            <a:endParaRPr lang="en-IE" b="1" dirty="0">
              <a:solidFill>
                <a:srgbClr val="000000"/>
              </a:solidFill>
            </a:endParaRPr>
          </a:p>
        </p:txBody>
      </p:sp>
      <p:pic>
        <p:nvPicPr>
          <p:cNvPr id="18"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2241">
            <a:off x="692179" y="2905514"/>
            <a:ext cx="963266" cy="732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5867387"/>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1699579" y="1616847"/>
            <a:ext cx="6648400" cy="138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3063" rIns="90000" bIns="45000"/>
          <a:lstStyle>
            <a:lvl1pPr marL="342900" indent="-341313">
              <a:tabLst>
                <a:tab pos="723900" algn="l"/>
                <a:tab pos="1447800" algn="l"/>
                <a:tab pos="2171700" algn="l"/>
                <a:tab pos="2895600" algn="l"/>
                <a:tab pos="3619500" algn="l"/>
                <a:tab pos="4343400" algn="l"/>
                <a:tab pos="5067300" algn="l"/>
              </a:tabLst>
              <a:defRPr>
                <a:solidFill>
                  <a:schemeClr val="tx1"/>
                </a:solidFill>
                <a:latin typeface="Calibri" pitchFamily="34" charset="0"/>
              </a:defRPr>
            </a:lvl1pPr>
            <a:lvl2pPr marL="742950" indent="-285750">
              <a:tabLst>
                <a:tab pos="723900" algn="l"/>
                <a:tab pos="1447800" algn="l"/>
                <a:tab pos="2171700" algn="l"/>
                <a:tab pos="2895600" algn="l"/>
                <a:tab pos="3619500" algn="l"/>
                <a:tab pos="4343400" algn="l"/>
                <a:tab pos="5067300" algn="l"/>
              </a:tabLst>
              <a:defRPr>
                <a:solidFill>
                  <a:schemeClr val="tx1"/>
                </a:solidFill>
                <a:latin typeface="Calibri" pitchFamily="34" charset="0"/>
              </a:defRPr>
            </a:lvl2pPr>
            <a:lvl3pPr marL="11430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3pPr>
            <a:lvl4pPr marL="16002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4pPr>
            <a:lvl5pPr marL="20574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9pPr>
          </a:lstStyle>
          <a:p>
            <a:pPr algn="ctr">
              <a:lnSpc>
                <a:spcPct val="98000"/>
              </a:lnSpc>
              <a:spcBef>
                <a:spcPts val="638"/>
              </a:spcBef>
            </a:pPr>
            <a:endParaRPr lang="en-IE" sz="2000" dirty="0">
              <a:solidFill>
                <a:srgbClr val="000000"/>
              </a:solidFill>
            </a:endParaRPr>
          </a:p>
          <a:p>
            <a:pPr algn="just">
              <a:lnSpc>
                <a:spcPct val="98000"/>
              </a:lnSpc>
            </a:pPr>
            <a:endParaRPr lang="en-IE" sz="1400" b="1" dirty="0">
              <a:solidFill>
                <a:srgbClr val="000000"/>
              </a:solidFill>
            </a:endParaRPr>
          </a:p>
          <a:p>
            <a:pPr algn="just">
              <a:lnSpc>
                <a:spcPct val="98000"/>
              </a:lnSpc>
            </a:pPr>
            <a:r>
              <a:rPr lang="en-IE" sz="2800" dirty="0" smtClean="0">
                <a:solidFill>
                  <a:srgbClr val="000000"/>
                </a:solidFill>
              </a:rPr>
              <a:t>India – Disappointing imports</a:t>
            </a:r>
            <a:endParaRPr lang="en-IE" sz="2800" dirty="0">
              <a:solidFill>
                <a:srgbClr val="000000"/>
              </a:solidFill>
            </a:endParaRPr>
          </a:p>
          <a:p>
            <a:pPr algn="just">
              <a:lnSpc>
                <a:spcPct val="98000"/>
              </a:lnSpc>
              <a:buSzPct val="178000"/>
            </a:pPr>
            <a:endParaRPr lang="en-IE" sz="2000" b="1" dirty="0">
              <a:solidFill>
                <a:srgbClr val="000000"/>
              </a:solidFill>
            </a:endParaRPr>
          </a:p>
          <a:p>
            <a:pPr algn="just">
              <a:lnSpc>
                <a:spcPct val="98000"/>
              </a:lnSpc>
              <a:buSzPct val="178000"/>
            </a:pPr>
            <a:endParaRPr lang="en-US" sz="2000" b="1" dirty="0">
              <a:solidFill>
                <a:srgbClr val="000000"/>
              </a:solidFill>
            </a:endParaRPr>
          </a:p>
          <a:p>
            <a:pPr algn="just">
              <a:lnSpc>
                <a:spcPct val="98000"/>
              </a:lnSpc>
              <a:buSzPct val="178000"/>
              <a:buFontTx/>
              <a:buBlip>
                <a:blip r:embed="rId3"/>
              </a:buBlip>
            </a:pPr>
            <a:endParaRPr lang="fr-BE" sz="2000" dirty="0"/>
          </a:p>
          <a:p>
            <a:pPr>
              <a:lnSpc>
                <a:spcPct val="98000"/>
              </a:lnSpc>
              <a:spcBef>
                <a:spcPts val="638"/>
              </a:spcBef>
            </a:pPr>
            <a:endParaRPr lang="en-IE" b="1" dirty="0">
              <a:solidFill>
                <a:srgbClr val="000000"/>
              </a:solidFill>
            </a:endParaRPr>
          </a:p>
        </p:txBody>
      </p:sp>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4"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11" name="TextBox 2"/>
          <p:cNvSpPr txBox="1">
            <a:spLocks noChangeArrowheads="1"/>
          </p:cNvSpPr>
          <p:nvPr/>
        </p:nvSpPr>
        <p:spPr bwMode="auto">
          <a:xfrm>
            <a:off x="2195735" y="1032072"/>
            <a:ext cx="42085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Recent “blows”</a:t>
            </a:r>
            <a:endParaRPr lang="en-GB" sz="1600" i="1" dirty="0">
              <a:latin typeface="+mj-lt"/>
            </a:endParaRPr>
          </a:p>
        </p:txBody>
      </p:sp>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2241">
            <a:off x="692003" y="1940438"/>
            <a:ext cx="963266" cy="732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 Box 1"/>
          <p:cNvSpPr txBox="1">
            <a:spLocks noChangeArrowheads="1"/>
          </p:cNvSpPr>
          <p:nvPr/>
        </p:nvSpPr>
        <p:spPr bwMode="auto">
          <a:xfrm>
            <a:off x="1693134" y="2484130"/>
            <a:ext cx="6648400" cy="138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3063" rIns="90000" bIns="45000"/>
          <a:lstStyle>
            <a:lvl1pPr marL="342900" indent="-341313">
              <a:tabLst>
                <a:tab pos="723900" algn="l"/>
                <a:tab pos="1447800" algn="l"/>
                <a:tab pos="2171700" algn="l"/>
                <a:tab pos="2895600" algn="l"/>
                <a:tab pos="3619500" algn="l"/>
                <a:tab pos="4343400" algn="l"/>
                <a:tab pos="5067300" algn="l"/>
              </a:tabLst>
              <a:defRPr>
                <a:solidFill>
                  <a:schemeClr val="tx1"/>
                </a:solidFill>
                <a:latin typeface="Calibri" pitchFamily="34" charset="0"/>
              </a:defRPr>
            </a:lvl1pPr>
            <a:lvl2pPr marL="742950" indent="-285750">
              <a:tabLst>
                <a:tab pos="723900" algn="l"/>
                <a:tab pos="1447800" algn="l"/>
                <a:tab pos="2171700" algn="l"/>
                <a:tab pos="2895600" algn="l"/>
                <a:tab pos="3619500" algn="l"/>
                <a:tab pos="4343400" algn="l"/>
                <a:tab pos="5067300" algn="l"/>
              </a:tabLst>
              <a:defRPr>
                <a:solidFill>
                  <a:schemeClr val="tx1"/>
                </a:solidFill>
                <a:latin typeface="Calibri" pitchFamily="34" charset="0"/>
              </a:defRPr>
            </a:lvl2pPr>
            <a:lvl3pPr marL="11430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3pPr>
            <a:lvl4pPr marL="16002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4pPr>
            <a:lvl5pPr marL="20574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9pPr>
          </a:lstStyle>
          <a:p>
            <a:pPr algn="ctr">
              <a:lnSpc>
                <a:spcPct val="98000"/>
              </a:lnSpc>
              <a:spcBef>
                <a:spcPts val="638"/>
              </a:spcBef>
            </a:pPr>
            <a:endParaRPr lang="en-IE" sz="2000" dirty="0">
              <a:solidFill>
                <a:srgbClr val="000000"/>
              </a:solidFill>
            </a:endParaRPr>
          </a:p>
          <a:p>
            <a:pPr algn="just">
              <a:lnSpc>
                <a:spcPct val="98000"/>
              </a:lnSpc>
            </a:pPr>
            <a:endParaRPr lang="en-IE" sz="1400" b="1" dirty="0">
              <a:solidFill>
                <a:srgbClr val="000000"/>
              </a:solidFill>
            </a:endParaRPr>
          </a:p>
          <a:p>
            <a:pPr algn="just">
              <a:lnSpc>
                <a:spcPct val="98000"/>
              </a:lnSpc>
            </a:pPr>
            <a:r>
              <a:rPr lang="en-IE" sz="2800" dirty="0" smtClean="0">
                <a:solidFill>
                  <a:srgbClr val="000000"/>
                </a:solidFill>
              </a:rPr>
              <a:t>Brazil – Real weakness</a:t>
            </a:r>
          </a:p>
          <a:p>
            <a:pPr algn="just">
              <a:lnSpc>
                <a:spcPct val="98000"/>
              </a:lnSpc>
            </a:pPr>
            <a:r>
              <a:rPr lang="en-IE" sz="2800" dirty="0" smtClean="0">
                <a:solidFill>
                  <a:srgbClr val="000000"/>
                </a:solidFill>
              </a:rPr>
              <a:t>              Gasoline price </a:t>
            </a:r>
            <a:r>
              <a:rPr lang="en-IE" sz="2800" u="sng" dirty="0" smtClean="0">
                <a:solidFill>
                  <a:srgbClr val="000000"/>
                </a:solidFill>
              </a:rPr>
              <a:t>reduction</a:t>
            </a:r>
          </a:p>
          <a:p>
            <a:pPr algn="just">
              <a:lnSpc>
                <a:spcPct val="98000"/>
              </a:lnSpc>
            </a:pPr>
            <a:r>
              <a:rPr lang="en-IE" sz="2800" dirty="0" smtClean="0">
                <a:solidFill>
                  <a:srgbClr val="000000"/>
                </a:solidFill>
              </a:rPr>
              <a:t>              </a:t>
            </a:r>
            <a:r>
              <a:rPr lang="en-IE" sz="2800" dirty="0" err="1" smtClean="0">
                <a:solidFill>
                  <a:srgbClr val="000000"/>
                </a:solidFill>
              </a:rPr>
              <a:t>Unica</a:t>
            </a:r>
            <a:r>
              <a:rPr lang="en-IE" sz="2800" dirty="0" smtClean="0">
                <a:solidFill>
                  <a:srgbClr val="000000"/>
                </a:solidFill>
              </a:rPr>
              <a:t>-report</a:t>
            </a:r>
            <a:endParaRPr lang="en-IE" sz="2800" dirty="0">
              <a:solidFill>
                <a:srgbClr val="000000"/>
              </a:solidFill>
            </a:endParaRPr>
          </a:p>
          <a:p>
            <a:pPr algn="just">
              <a:lnSpc>
                <a:spcPct val="98000"/>
              </a:lnSpc>
              <a:buSzPct val="178000"/>
            </a:pPr>
            <a:endParaRPr lang="en-IE" sz="2000" b="1" dirty="0">
              <a:solidFill>
                <a:srgbClr val="000000"/>
              </a:solidFill>
            </a:endParaRPr>
          </a:p>
          <a:p>
            <a:pPr algn="just">
              <a:lnSpc>
                <a:spcPct val="98000"/>
              </a:lnSpc>
              <a:buSzPct val="178000"/>
            </a:pPr>
            <a:endParaRPr lang="en-US" sz="2000" b="1" dirty="0">
              <a:solidFill>
                <a:srgbClr val="000000"/>
              </a:solidFill>
            </a:endParaRPr>
          </a:p>
          <a:p>
            <a:pPr algn="just">
              <a:lnSpc>
                <a:spcPct val="98000"/>
              </a:lnSpc>
              <a:buSzPct val="178000"/>
              <a:buFontTx/>
              <a:buBlip>
                <a:blip r:embed="rId3"/>
              </a:buBlip>
            </a:pPr>
            <a:endParaRPr lang="fr-BE" sz="2000" dirty="0"/>
          </a:p>
          <a:p>
            <a:pPr>
              <a:lnSpc>
                <a:spcPct val="98000"/>
              </a:lnSpc>
              <a:spcBef>
                <a:spcPts val="638"/>
              </a:spcBef>
            </a:pPr>
            <a:endParaRPr lang="en-IE" b="1" dirty="0">
              <a:solidFill>
                <a:srgbClr val="000000"/>
              </a:solidFill>
            </a:endParaRPr>
          </a:p>
        </p:txBody>
      </p:sp>
      <p:pic>
        <p:nvPicPr>
          <p:cNvPr id="18"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2241">
            <a:off x="692179" y="2905514"/>
            <a:ext cx="963266" cy="732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24326072"/>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11" name="TextBox 2"/>
          <p:cNvSpPr txBox="1">
            <a:spLocks noChangeArrowheads="1"/>
          </p:cNvSpPr>
          <p:nvPr/>
        </p:nvSpPr>
        <p:spPr bwMode="auto">
          <a:xfrm>
            <a:off x="712295" y="908720"/>
            <a:ext cx="79851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CS Brazilian production</a:t>
            </a:r>
            <a:endParaRPr lang="en-GB" sz="1600" i="1" dirty="0">
              <a:latin typeface="+mj-lt"/>
            </a:endParaRPr>
          </a:p>
        </p:txBody>
      </p:sp>
      <p:graphicFrame>
        <p:nvGraphicFramePr>
          <p:cNvPr id="2" name="Tabelle 1"/>
          <p:cNvGraphicFramePr>
            <a:graphicFrameLocks noGrp="1"/>
          </p:cNvGraphicFramePr>
          <p:nvPr>
            <p:extLst>
              <p:ext uri="{D42A27DB-BD31-4B8C-83A1-F6EECF244321}">
                <p14:modId xmlns:p14="http://schemas.microsoft.com/office/powerpoint/2010/main" val="296763136"/>
              </p:ext>
            </p:extLst>
          </p:nvPr>
        </p:nvGraphicFramePr>
        <p:xfrm>
          <a:off x="371136" y="2420888"/>
          <a:ext cx="4256412" cy="3250231"/>
        </p:xfrm>
        <a:graphic>
          <a:graphicData uri="http://schemas.openxmlformats.org/drawingml/2006/table">
            <a:tbl>
              <a:tblPr firstRow="1" bandRow="1">
                <a:tableStyleId>{5C22544A-7EE6-4342-B048-85BDC9FD1C3A}</a:tableStyleId>
              </a:tblPr>
              <a:tblGrid>
                <a:gridCol w="1064103"/>
                <a:gridCol w="1064103"/>
                <a:gridCol w="1064103"/>
                <a:gridCol w="1064103"/>
              </a:tblGrid>
              <a:tr h="412156">
                <a:tc>
                  <a:txBody>
                    <a:bodyPr/>
                    <a:lstStyle/>
                    <a:p>
                      <a:endParaRPr lang="de-DE" dirty="0">
                        <a:solidFill>
                          <a:srgbClr val="FF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400" dirty="0" smtClean="0">
                          <a:solidFill>
                            <a:schemeClr val="tx1"/>
                          </a:solidFill>
                        </a:rPr>
                        <a:t>16 May 16</a:t>
                      </a:r>
                      <a:endParaRPr lang="de-DE"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400" dirty="0" smtClean="0">
                          <a:solidFill>
                            <a:schemeClr val="tx1"/>
                          </a:solidFill>
                        </a:rPr>
                        <a:t>16 May 17</a:t>
                      </a:r>
                      <a:endParaRPr lang="de-DE"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400" dirty="0" smtClean="0">
                          <a:solidFill>
                            <a:schemeClr val="tx1"/>
                          </a:solidFill>
                        </a:rPr>
                        <a:t>% </a:t>
                      </a:r>
                      <a:r>
                        <a:rPr lang="de-DE" sz="1400" dirty="0" err="1" smtClean="0">
                          <a:solidFill>
                            <a:schemeClr val="tx1"/>
                          </a:solidFill>
                        </a:rPr>
                        <a:t>change</a:t>
                      </a:r>
                      <a:endParaRPr lang="de-DE"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65139">
                <a:tc>
                  <a:txBody>
                    <a:bodyPr/>
                    <a:lstStyle/>
                    <a:p>
                      <a:r>
                        <a:rPr lang="de-DE" sz="1400" dirty="0" err="1" smtClean="0"/>
                        <a:t>Cane</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r>
                        <a:rPr lang="de-DE" sz="1400" dirty="0" smtClean="0"/>
                        <a:t>39.692,000</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r>
                        <a:rPr lang="de-DE" sz="1400" dirty="0" smtClean="0"/>
                        <a:t>38,461,000</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r>
                        <a:rPr lang="de-DE" sz="1400" dirty="0" smtClean="0"/>
                        <a:t>-3.10 %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r>
              <a:tr h="412156">
                <a:tc>
                  <a:txBody>
                    <a:bodyPr/>
                    <a:lstStyle/>
                    <a:p>
                      <a:r>
                        <a:rPr lang="de-DE" sz="1400" dirty="0" smtClean="0"/>
                        <a:t>Sugar</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r>
                        <a:rPr lang="de-DE" sz="1400" dirty="0" smtClean="0"/>
                        <a:t>2,071,000</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r>
                        <a:rPr lang="de-DE" sz="1400" dirty="0" smtClean="0"/>
                        <a:t>2,106,000</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r>
                        <a:rPr lang="de-DE" sz="1400" dirty="0" smtClean="0"/>
                        <a:t>1.69 %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r>
              <a:tr h="412156">
                <a:tc>
                  <a:txBody>
                    <a:bodyPr/>
                    <a:lstStyle/>
                    <a:p>
                      <a:r>
                        <a:rPr lang="de-DE" sz="1400" dirty="0" err="1" smtClean="0"/>
                        <a:t>Anh</a:t>
                      </a:r>
                      <a:r>
                        <a:rPr lang="de-DE" sz="1400" dirty="0" smtClean="0"/>
                        <a:t> </a:t>
                      </a:r>
                      <a:r>
                        <a:rPr lang="de-DE" sz="1400" dirty="0" err="1" smtClean="0"/>
                        <a:t>Ethl</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400" dirty="0" smtClean="0"/>
                        <a:t>0.652</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400" dirty="0" smtClean="0"/>
                        <a:t>0.642</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400" dirty="0" smtClean="0"/>
                        <a:t>-1.53 %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12156">
                <a:tc>
                  <a:txBody>
                    <a:bodyPr/>
                    <a:lstStyle/>
                    <a:p>
                      <a:r>
                        <a:rPr lang="de-DE" sz="1400" dirty="0" err="1" smtClean="0"/>
                        <a:t>Hydr</a:t>
                      </a:r>
                      <a:r>
                        <a:rPr lang="de-DE" sz="1400" baseline="0" dirty="0" smtClean="0"/>
                        <a:t> </a:t>
                      </a:r>
                      <a:r>
                        <a:rPr lang="de-DE" sz="1400" baseline="0" dirty="0" err="1" smtClean="0"/>
                        <a:t>Ethl</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400" dirty="0" smtClean="0"/>
                        <a:t>0.972</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400" dirty="0" smtClean="0"/>
                        <a:t>0.841</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400" dirty="0" smtClean="0"/>
                        <a:t>-13.48 %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12156">
                <a:tc>
                  <a:txBody>
                    <a:bodyPr/>
                    <a:lstStyle/>
                    <a:p>
                      <a:r>
                        <a:rPr lang="de-DE" sz="1400" dirty="0" smtClean="0"/>
                        <a:t>Tot </a:t>
                      </a:r>
                      <a:r>
                        <a:rPr lang="de-DE" sz="1400" dirty="0" err="1" smtClean="0"/>
                        <a:t>Ethl</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400" dirty="0" smtClean="0"/>
                        <a:t>1.624</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400" dirty="0" smtClean="0"/>
                        <a:t>1.483</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lang="de-DE" sz="1400" dirty="0" smtClean="0"/>
                        <a:t>-8.68 %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12156">
                <a:tc>
                  <a:txBody>
                    <a:bodyPr/>
                    <a:lstStyle/>
                    <a:p>
                      <a:r>
                        <a:rPr lang="de-DE" sz="1400" dirty="0" smtClean="0"/>
                        <a:t>ATR</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r>
                        <a:rPr lang="de-DE" sz="1400" dirty="0" smtClean="0"/>
                        <a:t>124.42</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r>
                        <a:rPr lang="de-DE" sz="1400" dirty="0" smtClean="0"/>
                        <a:t>122.87</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r>
                        <a:rPr lang="de-DE" sz="1400" dirty="0" smtClean="0"/>
                        <a:t>-1.25 %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r>
              <a:tr h="412156">
                <a:tc>
                  <a:txBody>
                    <a:bodyPr/>
                    <a:lstStyle/>
                    <a:p>
                      <a:r>
                        <a:rPr lang="de-DE" sz="1400" dirty="0" smtClean="0"/>
                        <a:t>Mix (</a:t>
                      </a:r>
                      <a:r>
                        <a:rPr lang="de-DE" sz="1400" dirty="0" err="1" smtClean="0"/>
                        <a:t>sug</a:t>
                      </a:r>
                      <a:r>
                        <a:rPr lang="de-DE" sz="1400" dirty="0" smtClean="0"/>
                        <a:t>)</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r>
                        <a:rPr lang="de-DE" sz="1400" dirty="0" smtClean="0"/>
                        <a:t>44.01 %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r>
                        <a:rPr lang="de-DE" sz="1400" dirty="0" smtClean="0"/>
                        <a:t>46.77 %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r>
                        <a:rPr lang="de-DE" sz="1400" dirty="0" smtClean="0"/>
                        <a:t>6.27 %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r>
            </a:tbl>
          </a:graphicData>
        </a:graphic>
      </p:graphicFrame>
      <p:graphicFrame>
        <p:nvGraphicFramePr>
          <p:cNvPr id="3" name="Tabelle 2"/>
          <p:cNvGraphicFramePr>
            <a:graphicFrameLocks noGrp="1"/>
          </p:cNvGraphicFramePr>
          <p:nvPr>
            <p:extLst>
              <p:ext uri="{D42A27DB-BD31-4B8C-83A1-F6EECF244321}">
                <p14:modId xmlns:p14="http://schemas.microsoft.com/office/powerpoint/2010/main" val="2748488560"/>
              </p:ext>
            </p:extLst>
          </p:nvPr>
        </p:nvGraphicFramePr>
        <p:xfrm>
          <a:off x="4860032" y="2420888"/>
          <a:ext cx="3924436" cy="3240360"/>
        </p:xfrm>
        <a:graphic>
          <a:graphicData uri="http://schemas.openxmlformats.org/drawingml/2006/table">
            <a:tbl>
              <a:tblPr firstRow="1" bandRow="1">
                <a:tableStyleId>{5C22544A-7EE6-4342-B048-85BDC9FD1C3A}</a:tableStyleId>
              </a:tblPr>
              <a:tblGrid>
                <a:gridCol w="1281448"/>
                <a:gridCol w="1441630"/>
                <a:gridCol w="1201358"/>
              </a:tblGrid>
              <a:tr h="405045">
                <a:tc>
                  <a:txBody>
                    <a:bodyPr/>
                    <a:lstStyle/>
                    <a:p>
                      <a:pPr algn="ctr"/>
                      <a:r>
                        <a:rPr lang="de-DE" sz="1400" dirty="0" smtClean="0">
                          <a:solidFill>
                            <a:schemeClr val="tx1"/>
                          </a:solidFill>
                        </a:rPr>
                        <a:t>2016</a:t>
                      </a:r>
                      <a:endParaRPr lang="de-DE"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1400" dirty="0" smtClean="0">
                          <a:solidFill>
                            <a:schemeClr val="tx1"/>
                          </a:solidFill>
                        </a:rPr>
                        <a:t>2017</a:t>
                      </a:r>
                      <a:endParaRPr lang="de-DE"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de-DE" sz="1400" dirty="0" smtClean="0">
                          <a:solidFill>
                            <a:schemeClr val="tx1"/>
                          </a:solidFill>
                        </a:rPr>
                        <a:t>%</a:t>
                      </a:r>
                      <a:r>
                        <a:rPr lang="de-DE" sz="1400" baseline="0" dirty="0" smtClean="0">
                          <a:solidFill>
                            <a:schemeClr val="tx1"/>
                          </a:solidFill>
                        </a:rPr>
                        <a:t> </a:t>
                      </a:r>
                      <a:r>
                        <a:rPr lang="de-DE" sz="1400" baseline="0" dirty="0" err="1" smtClean="0">
                          <a:solidFill>
                            <a:schemeClr val="tx1"/>
                          </a:solidFill>
                        </a:rPr>
                        <a:t>change</a:t>
                      </a:r>
                      <a:endParaRPr lang="de-DE"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5045">
                <a:tc>
                  <a:txBody>
                    <a:bodyPr/>
                    <a:lstStyle/>
                    <a:p>
                      <a:r>
                        <a:rPr lang="de-DE" sz="1400" dirty="0" smtClean="0"/>
                        <a:t>108,863,000</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r>
                        <a:rPr lang="de-DE" sz="1400" dirty="0" smtClean="0"/>
                        <a:t>80,284,000</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r>
                        <a:rPr lang="de-DE" sz="1400" dirty="0" smtClean="0"/>
                        <a:t>-26.25 %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r h="405045">
                <a:tc>
                  <a:txBody>
                    <a:bodyPr/>
                    <a:lstStyle/>
                    <a:p>
                      <a:r>
                        <a:rPr lang="de-DE" sz="1400" dirty="0" smtClean="0"/>
                        <a:t>5,322,000</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r>
                        <a:rPr lang="de-DE" sz="1400" dirty="0" smtClean="0"/>
                        <a:t>3,940,000</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r>
                        <a:rPr lang="de-DE" sz="1400" dirty="0" smtClean="0"/>
                        <a:t>-25,97 %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r h="405045">
                <a:tc>
                  <a:txBody>
                    <a:bodyPr/>
                    <a:lstStyle/>
                    <a:p>
                      <a:r>
                        <a:rPr lang="de-DE" sz="1400" dirty="0" smtClean="0"/>
                        <a:t>1.580</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400" dirty="0" smtClean="0"/>
                        <a:t>1,138</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400" dirty="0" smtClean="0"/>
                        <a:t>-27,97 %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5045">
                <a:tc>
                  <a:txBody>
                    <a:bodyPr/>
                    <a:lstStyle/>
                    <a:p>
                      <a:r>
                        <a:rPr lang="de-DE" sz="1400" dirty="0" smtClean="0"/>
                        <a:t>2.824</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400" dirty="0" smtClean="0"/>
                        <a:t>1.963</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400" dirty="0" smtClean="0"/>
                        <a:t>-30.49 %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5045">
                <a:tc>
                  <a:txBody>
                    <a:bodyPr/>
                    <a:lstStyle/>
                    <a:p>
                      <a:r>
                        <a:rPr lang="de-DE" sz="1400" dirty="0" smtClean="0"/>
                        <a:t>4.404</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400" dirty="0" smtClean="0"/>
                        <a:t>3.101</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de-DE" sz="1400" dirty="0" smtClean="0"/>
                        <a:t>-29.59 %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5045">
                <a:tc>
                  <a:txBody>
                    <a:bodyPr/>
                    <a:lstStyle/>
                    <a:p>
                      <a:r>
                        <a:rPr lang="de-DE" sz="1400" dirty="0" smtClean="0"/>
                        <a:t>119.89</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r>
                        <a:rPr lang="de-DE" sz="1400" dirty="0" smtClean="0"/>
                        <a:t>116.53</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r>
                        <a:rPr lang="de-DE" sz="1400" dirty="0" smtClean="0"/>
                        <a:t>-2.80 %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r h="405045">
                <a:tc>
                  <a:txBody>
                    <a:bodyPr/>
                    <a:lstStyle/>
                    <a:p>
                      <a:r>
                        <a:rPr lang="de-DE" sz="1400" dirty="0" smtClean="0"/>
                        <a:t>42.80 %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r>
                        <a:rPr lang="de-DE" sz="1400" dirty="0" smtClean="0"/>
                        <a:t>44.19 %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r>
                        <a:rPr lang="de-DE" sz="1400" dirty="0" smtClean="0"/>
                        <a:t>3.25 %</a:t>
                      </a:r>
                      <a:endParaRPr lang="de-DE"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3">
                        <a:lumMod val="60000"/>
                        <a:lumOff val="40000"/>
                      </a:schemeClr>
                    </a:solidFill>
                  </a:tcPr>
                </a:tc>
              </a:tr>
            </a:tbl>
          </a:graphicData>
        </a:graphic>
      </p:graphicFrame>
      <p:sp>
        <p:nvSpPr>
          <p:cNvPr id="4" name="Textfeld 3"/>
          <p:cNvSpPr txBox="1"/>
          <p:nvPr/>
        </p:nvSpPr>
        <p:spPr>
          <a:xfrm>
            <a:off x="429769" y="1844824"/>
            <a:ext cx="4000501" cy="369332"/>
          </a:xfrm>
          <a:prstGeom prst="rect">
            <a:avLst/>
          </a:prstGeom>
          <a:noFill/>
        </p:spPr>
        <p:txBody>
          <a:bodyPr wrap="square" rtlCol="0">
            <a:spAutoFit/>
          </a:bodyPr>
          <a:lstStyle/>
          <a:p>
            <a:r>
              <a:rPr lang="de-DE" b="1" dirty="0" err="1" smtClean="0"/>
              <a:t>Unica</a:t>
            </a:r>
            <a:r>
              <a:rPr lang="de-DE" dirty="0" smtClean="0"/>
              <a:t>       1st half May</a:t>
            </a:r>
            <a:endParaRPr lang="de-DE" dirty="0"/>
          </a:p>
        </p:txBody>
      </p:sp>
      <p:sp>
        <p:nvSpPr>
          <p:cNvPr id="5" name="Textfeld 4"/>
          <p:cNvSpPr txBox="1"/>
          <p:nvPr/>
        </p:nvSpPr>
        <p:spPr>
          <a:xfrm>
            <a:off x="4897016" y="1844824"/>
            <a:ext cx="3312368" cy="369332"/>
          </a:xfrm>
          <a:prstGeom prst="rect">
            <a:avLst/>
          </a:prstGeom>
          <a:noFill/>
        </p:spPr>
        <p:txBody>
          <a:bodyPr wrap="square" rtlCol="0">
            <a:spAutoFit/>
          </a:bodyPr>
          <a:lstStyle/>
          <a:p>
            <a:r>
              <a:rPr lang="de-DE" dirty="0" err="1" smtClean="0"/>
              <a:t>Cumulative</a:t>
            </a:r>
            <a:endParaRPr lang="de-DE" dirty="0"/>
          </a:p>
        </p:txBody>
      </p:sp>
      <p:sp>
        <p:nvSpPr>
          <p:cNvPr id="6" name="Textfeld 5"/>
          <p:cNvSpPr txBox="1"/>
          <p:nvPr/>
        </p:nvSpPr>
        <p:spPr>
          <a:xfrm>
            <a:off x="307975" y="5845719"/>
            <a:ext cx="3896370" cy="276999"/>
          </a:xfrm>
          <a:prstGeom prst="rect">
            <a:avLst/>
          </a:prstGeom>
          <a:noFill/>
        </p:spPr>
        <p:txBody>
          <a:bodyPr wrap="square" rtlCol="0">
            <a:spAutoFit/>
          </a:bodyPr>
          <a:lstStyle/>
          <a:p>
            <a:r>
              <a:rPr lang="de-DE" sz="1200" dirty="0" err="1"/>
              <a:t>e</a:t>
            </a:r>
            <a:r>
              <a:rPr lang="de-DE" sz="1200" dirty="0" err="1" smtClean="0"/>
              <a:t>thanol</a:t>
            </a:r>
            <a:r>
              <a:rPr lang="de-DE" sz="1200" dirty="0" smtClean="0"/>
              <a:t> </a:t>
            </a:r>
            <a:r>
              <a:rPr lang="de-DE" sz="1200" dirty="0" err="1" smtClean="0"/>
              <a:t>figures</a:t>
            </a:r>
            <a:r>
              <a:rPr lang="de-DE" sz="1200" dirty="0" smtClean="0"/>
              <a:t> in </a:t>
            </a:r>
            <a:r>
              <a:rPr lang="de-DE" sz="1200" dirty="0" err="1" smtClean="0"/>
              <a:t>billions</a:t>
            </a:r>
            <a:r>
              <a:rPr lang="de-DE" sz="1200" dirty="0" smtClean="0"/>
              <a:t> </a:t>
            </a:r>
            <a:r>
              <a:rPr lang="de-DE" sz="1200" dirty="0" err="1" smtClean="0"/>
              <a:t>of</a:t>
            </a:r>
            <a:r>
              <a:rPr lang="de-DE" sz="1200" dirty="0" smtClean="0"/>
              <a:t> </a:t>
            </a:r>
            <a:r>
              <a:rPr lang="de-DE" sz="1200" dirty="0" err="1" smtClean="0"/>
              <a:t>liters</a:t>
            </a:r>
            <a:endParaRPr lang="de-DE" sz="1200" dirty="0"/>
          </a:p>
        </p:txBody>
      </p:sp>
      <p:sp>
        <p:nvSpPr>
          <p:cNvPr id="7" name="Rechteck 6"/>
          <p:cNvSpPr/>
          <p:nvPr/>
        </p:nvSpPr>
        <p:spPr>
          <a:xfrm>
            <a:off x="7452320" y="5839936"/>
            <a:ext cx="1344585" cy="246221"/>
          </a:xfrm>
          <a:prstGeom prst="rect">
            <a:avLst/>
          </a:prstGeom>
        </p:spPr>
        <p:txBody>
          <a:bodyPr wrap="square">
            <a:spAutoFit/>
          </a:bodyPr>
          <a:lstStyle/>
          <a:p>
            <a:pPr eaLnBrk="1" hangingPunct="1"/>
            <a:r>
              <a:rPr lang="en-GB" sz="1000" i="1" dirty="0">
                <a:latin typeface="Arial" panose="020B0604020202020204" pitchFamily="34" charset="0"/>
                <a:cs typeface="Arial" panose="020B0604020202020204" pitchFamily="34" charset="0"/>
              </a:rPr>
              <a:t>Source: </a:t>
            </a:r>
            <a:r>
              <a:rPr lang="en-GB" sz="1000" i="1" dirty="0" err="1" smtClean="0">
                <a:latin typeface="Arial" panose="020B0604020202020204" pitchFamily="34" charset="0"/>
                <a:cs typeface="Arial" panose="020B0604020202020204" pitchFamily="34" charset="0"/>
              </a:rPr>
              <a:t>Unica</a:t>
            </a:r>
            <a:endParaRPr lang="en-GB" sz="10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8800233"/>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1699579" y="1616847"/>
            <a:ext cx="6648400" cy="138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3063" rIns="90000" bIns="45000"/>
          <a:lstStyle>
            <a:lvl1pPr marL="342900" indent="-341313">
              <a:tabLst>
                <a:tab pos="723900" algn="l"/>
                <a:tab pos="1447800" algn="l"/>
                <a:tab pos="2171700" algn="l"/>
                <a:tab pos="2895600" algn="l"/>
                <a:tab pos="3619500" algn="l"/>
                <a:tab pos="4343400" algn="l"/>
                <a:tab pos="5067300" algn="l"/>
              </a:tabLst>
              <a:defRPr>
                <a:solidFill>
                  <a:schemeClr val="tx1"/>
                </a:solidFill>
                <a:latin typeface="Calibri" pitchFamily="34" charset="0"/>
              </a:defRPr>
            </a:lvl1pPr>
            <a:lvl2pPr marL="742950" indent="-285750">
              <a:tabLst>
                <a:tab pos="723900" algn="l"/>
                <a:tab pos="1447800" algn="l"/>
                <a:tab pos="2171700" algn="l"/>
                <a:tab pos="2895600" algn="l"/>
                <a:tab pos="3619500" algn="l"/>
                <a:tab pos="4343400" algn="l"/>
                <a:tab pos="5067300" algn="l"/>
              </a:tabLst>
              <a:defRPr>
                <a:solidFill>
                  <a:schemeClr val="tx1"/>
                </a:solidFill>
                <a:latin typeface="Calibri" pitchFamily="34" charset="0"/>
              </a:defRPr>
            </a:lvl2pPr>
            <a:lvl3pPr marL="11430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3pPr>
            <a:lvl4pPr marL="16002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4pPr>
            <a:lvl5pPr marL="20574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9pPr>
          </a:lstStyle>
          <a:p>
            <a:pPr algn="ctr">
              <a:lnSpc>
                <a:spcPct val="98000"/>
              </a:lnSpc>
              <a:spcBef>
                <a:spcPts val="638"/>
              </a:spcBef>
            </a:pPr>
            <a:endParaRPr lang="en-IE" sz="2000" dirty="0">
              <a:solidFill>
                <a:srgbClr val="000000"/>
              </a:solidFill>
            </a:endParaRPr>
          </a:p>
          <a:p>
            <a:pPr algn="just">
              <a:lnSpc>
                <a:spcPct val="98000"/>
              </a:lnSpc>
            </a:pPr>
            <a:endParaRPr lang="en-IE" sz="1400" b="1" dirty="0">
              <a:solidFill>
                <a:srgbClr val="000000"/>
              </a:solidFill>
            </a:endParaRPr>
          </a:p>
          <a:p>
            <a:pPr algn="just">
              <a:lnSpc>
                <a:spcPct val="98000"/>
              </a:lnSpc>
            </a:pPr>
            <a:r>
              <a:rPr lang="en-IE" sz="2800" dirty="0" smtClean="0">
                <a:solidFill>
                  <a:srgbClr val="000000"/>
                </a:solidFill>
              </a:rPr>
              <a:t>India – Disappointing imports</a:t>
            </a:r>
            <a:endParaRPr lang="en-IE" sz="2800" dirty="0">
              <a:solidFill>
                <a:srgbClr val="000000"/>
              </a:solidFill>
            </a:endParaRPr>
          </a:p>
          <a:p>
            <a:pPr algn="just">
              <a:lnSpc>
                <a:spcPct val="98000"/>
              </a:lnSpc>
              <a:buSzPct val="178000"/>
            </a:pPr>
            <a:endParaRPr lang="en-IE" sz="2000" b="1" dirty="0">
              <a:solidFill>
                <a:srgbClr val="000000"/>
              </a:solidFill>
            </a:endParaRPr>
          </a:p>
          <a:p>
            <a:pPr algn="just">
              <a:lnSpc>
                <a:spcPct val="98000"/>
              </a:lnSpc>
              <a:buSzPct val="178000"/>
            </a:pPr>
            <a:endParaRPr lang="en-US" sz="2000" b="1" dirty="0">
              <a:solidFill>
                <a:srgbClr val="000000"/>
              </a:solidFill>
            </a:endParaRPr>
          </a:p>
          <a:p>
            <a:pPr algn="just">
              <a:lnSpc>
                <a:spcPct val="98000"/>
              </a:lnSpc>
              <a:buSzPct val="178000"/>
              <a:buFontTx/>
              <a:buBlip>
                <a:blip r:embed="rId3"/>
              </a:buBlip>
            </a:pPr>
            <a:endParaRPr lang="fr-BE" sz="2000" dirty="0"/>
          </a:p>
          <a:p>
            <a:pPr>
              <a:lnSpc>
                <a:spcPct val="98000"/>
              </a:lnSpc>
              <a:spcBef>
                <a:spcPts val="638"/>
              </a:spcBef>
            </a:pPr>
            <a:endParaRPr lang="en-IE" b="1" dirty="0">
              <a:solidFill>
                <a:srgbClr val="000000"/>
              </a:solidFill>
            </a:endParaRPr>
          </a:p>
        </p:txBody>
      </p:sp>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4"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11" name="TextBox 2"/>
          <p:cNvSpPr txBox="1">
            <a:spLocks noChangeArrowheads="1"/>
          </p:cNvSpPr>
          <p:nvPr/>
        </p:nvSpPr>
        <p:spPr bwMode="auto">
          <a:xfrm>
            <a:off x="2195735" y="1032072"/>
            <a:ext cx="42085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Recent “blows”</a:t>
            </a:r>
            <a:endParaRPr lang="en-GB" sz="1600" i="1" dirty="0">
              <a:latin typeface="+mj-lt"/>
            </a:endParaRPr>
          </a:p>
        </p:txBody>
      </p:sp>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2241">
            <a:off x="692003" y="1940438"/>
            <a:ext cx="963266" cy="732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 Box 1"/>
          <p:cNvSpPr txBox="1">
            <a:spLocks noChangeArrowheads="1"/>
          </p:cNvSpPr>
          <p:nvPr/>
        </p:nvSpPr>
        <p:spPr bwMode="auto">
          <a:xfrm>
            <a:off x="1693134" y="2484130"/>
            <a:ext cx="6648400" cy="138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3063" rIns="90000" bIns="45000"/>
          <a:lstStyle>
            <a:lvl1pPr marL="342900" indent="-341313">
              <a:tabLst>
                <a:tab pos="723900" algn="l"/>
                <a:tab pos="1447800" algn="l"/>
                <a:tab pos="2171700" algn="l"/>
                <a:tab pos="2895600" algn="l"/>
                <a:tab pos="3619500" algn="l"/>
                <a:tab pos="4343400" algn="l"/>
                <a:tab pos="5067300" algn="l"/>
              </a:tabLst>
              <a:defRPr>
                <a:solidFill>
                  <a:schemeClr val="tx1"/>
                </a:solidFill>
                <a:latin typeface="Calibri" pitchFamily="34" charset="0"/>
              </a:defRPr>
            </a:lvl1pPr>
            <a:lvl2pPr marL="742950" indent="-285750">
              <a:tabLst>
                <a:tab pos="723900" algn="l"/>
                <a:tab pos="1447800" algn="l"/>
                <a:tab pos="2171700" algn="l"/>
                <a:tab pos="2895600" algn="l"/>
                <a:tab pos="3619500" algn="l"/>
                <a:tab pos="4343400" algn="l"/>
                <a:tab pos="5067300" algn="l"/>
              </a:tabLst>
              <a:defRPr>
                <a:solidFill>
                  <a:schemeClr val="tx1"/>
                </a:solidFill>
                <a:latin typeface="Calibri" pitchFamily="34" charset="0"/>
              </a:defRPr>
            </a:lvl2pPr>
            <a:lvl3pPr marL="11430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3pPr>
            <a:lvl4pPr marL="16002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4pPr>
            <a:lvl5pPr marL="20574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9pPr>
          </a:lstStyle>
          <a:p>
            <a:pPr algn="ctr">
              <a:lnSpc>
                <a:spcPct val="98000"/>
              </a:lnSpc>
              <a:spcBef>
                <a:spcPts val="638"/>
              </a:spcBef>
            </a:pPr>
            <a:endParaRPr lang="en-IE" sz="2000" dirty="0">
              <a:solidFill>
                <a:srgbClr val="000000"/>
              </a:solidFill>
            </a:endParaRPr>
          </a:p>
          <a:p>
            <a:pPr algn="just">
              <a:lnSpc>
                <a:spcPct val="98000"/>
              </a:lnSpc>
            </a:pPr>
            <a:endParaRPr lang="en-IE" sz="1400" b="1" dirty="0">
              <a:solidFill>
                <a:srgbClr val="000000"/>
              </a:solidFill>
            </a:endParaRPr>
          </a:p>
          <a:p>
            <a:pPr algn="just">
              <a:lnSpc>
                <a:spcPct val="98000"/>
              </a:lnSpc>
            </a:pPr>
            <a:r>
              <a:rPr lang="en-IE" sz="2800" dirty="0" smtClean="0">
                <a:solidFill>
                  <a:srgbClr val="000000"/>
                </a:solidFill>
              </a:rPr>
              <a:t>Brazil – Real weakness</a:t>
            </a:r>
          </a:p>
          <a:p>
            <a:pPr algn="just">
              <a:lnSpc>
                <a:spcPct val="98000"/>
              </a:lnSpc>
            </a:pPr>
            <a:r>
              <a:rPr lang="en-IE" sz="2800" dirty="0" smtClean="0">
                <a:solidFill>
                  <a:srgbClr val="000000"/>
                </a:solidFill>
              </a:rPr>
              <a:t>              Gasoline price </a:t>
            </a:r>
            <a:r>
              <a:rPr lang="en-IE" sz="2800" u="sng" dirty="0" smtClean="0">
                <a:solidFill>
                  <a:srgbClr val="000000"/>
                </a:solidFill>
              </a:rPr>
              <a:t>reduction</a:t>
            </a:r>
          </a:p>
          <a:p>
            <a:pPr algn="just">
              <a:lnSpc>
                <a:spcPct val="98000"/>
              </a:lnSpc>
            </a:pPr>
            <a:r>
              <a:rPr lang="en-IE" sz="2800" dirty="0" smtClean="0">
                <a:solidFill>
                  <a:srgbClr val="000000"/>
                </a:solidFill>
              </a:rPr>
              <a:t>              </a:t>
            </a:r>
            <a:r>
              <a:rPr lang="en-IE" sz="2800" dirty="0" err="1" smtClean="0">
                <a:solidFill>
                  <a:srgbClr val="000000"/>
                </a:solidFill>
              </a:rPr>
              <a:t>Unica</a:t>
            </a:r>
            <a:r>
              <a:rPr lang="en-IE" sz="2800" dirty="0" smtClean="0">
                <a:solidFill>
                  <a:srgbClr val="000000"/>
                </a:solidFill>
              </a:rPr>
              <a:t>-report</a:t>
            </a:r>
            <a:endParaRPr lang="en-IE" sz="2800" dirty="0">
              <a:solidFill>
                <a:srgbClr val="000000"/>
              </a:solidFill>
            </a:endParaRPr>
          </a:p>
          <a:p>
            <a:pPr algn="just">
              <a:lnSpc>
                <a:spcPct val="98000"/>
              </a:lnSpc>
              <a:buSzPct val="178000"/>
            </a:pPr>
            <a:endParaRPr lang="en-IE" sz="2000" b="1" dirty="0">
              <a:solidFill>
                <a:srgbClr val="000000"/>
              </a:solidFill>
            </a:endParaRPr>
          </a:p>
          <a:p>
            <a:pPr algn="just">
              <a:lnSpc>
                <a:spcPct val="98000"/>
              </a:lnSpc>
              <a:buSzPct val="178000"/>
            </a:pPr>
            <a:endParaRPr lang="en-US" sz="2000" b="1" dirty="0">
              <a:solidFill>
                <a:srgbClr val="000000"/>
              </a:solidFill>
            </a:endParaRPr>
          </a:p>
          <a:p>
            <a:pPr algn="just">
              <a:lnSpc>
                <a:spcPct val="98000"/>
              </a:lnSpc>
              <a:buSzPct val="178000"/>
              <a:buFontTx/>
              <a:buBlip>
                <a:blip r:embed="rId3"/>
              </a:buBlip>
            </a:pPr>
            <a:endParaRPr lang="fr-BE" sz="2000" dirty="0"/>
          </a:p>
          <a:p>
            <a:pPr>
              <a:lnSpc>
                <a:spcPct val="98000"/>
              </a:lnSpc>
              <a:spcBef>
                <a:spcPts val="638"/>
              </a:spcBef>
            </a:pPr>
            <a:endParaRPr lang="en-IE" b="1" dirty="0">
              <a:solidFill>
                <a:srgbClr val="000000"/>
              </a:solidFill>
            </a:endParaRPr>
          </a:p>
        </p:txBody>
      </p:sp>
      <p:sp>
        <p:nvSpPr>
          <p:cNvPr id="15" name="Text Box 1"/>
          <p:cNvSpPr txBox="1">
            <a:spLocks noChangeArrowheads="1"/>
          </p:cNvSpPr>
          <p:nvPr/>
        </p:nvSpPr>
        <p:spPr bwMode="auto">
          <a:xfrm>
            <a:off x="1707114" y="4077072"/>
            <a:ext cx="6648400" cy="138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3063" rIns="90000" bIns="45000"/>
          <a:lstStyle>
            <a:lvl1pPr marL="342900" indent="-341313">
              <a:tabLst>
                <a:tab pos="723900" algn="l"/>
                <a:tab pos="1447800" algn="l"/>
                <a:tab pos="2171700" algn="l"/>
                <a:tab pos="2895600" algn="l"/>
                <a:tab pos="3619500" algn="l"/>
                <a:tab pos="4343400" algn="l"/>
                <a:tab pos="5067300" algn="l"/>
              </a:tabLst>
              <a:defRPr>
                <a:solidFill>
                  <a:schemeClr val="tx1"/>
                </a:solidFill>
                <a:latin typeface="Calibri" pitchFamily="34" charset="0"/>
              </a:defRPr>
            </a:lvl1pPr>
            <a:lvl2pPr marL="742950" indent="-285750">
              <a:tabLst>
                <a:tab pos="723900" algn="l"/>
                <a:tab pos="1447800" algn="l"/>
                <a:tab pos="2171700" algn="l"/>
                <a:tab pos="2895600" algn="l"/>
                <a:tab pos="3619500" algn="l"/>
                <a:tab pos="4343400" algn="l"/>
                <a:tab pos="5067300" algn="l"/>
              </a:tabLst>
              <a:defRPr>
                <a:solidFill>
                  <a:schemeClr val="tx1"/>
                </a:solidFill>
                <a:latin typeface="Calibri" pitchFamily="34" charset="0"/>
              </a:defRPr>
            </a:lvl2pPr>
            <a:lvl3pPr marL="11430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3pPr>
            <a:lvl4pPr marL="16002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4pPr>
            <a:lvl5pPr marL="20574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9pPr>
          </a:lstStyle>
          <a:p>
            <a:pPr algn="ctr">
              <a:lnSpc>
                <a:spcPct val="98000"/>
              </a:lnSpc>
              <a:spcBef>
                <a:spcPts val="638"/>
              </a:spcBef>
            </a:pPr>
            <a:endParaRPr lang="en-IE" sz="2000" dirty="0">
              <a:solidFill>
                <a:srgbClr val="000000"/>
              </a:solidFill>
            </a:endParaRPr>
          </a:p>
          <a:p>
            <a:pPr algn="just">
              <a:lnSpc>
                <a:spcPct val="98000"/>
              </a:lnSpc>
            </a:pPr>
            <a:endParaRPr lang="en-IE" sz="1400" b="1" dirty="0">
              <a:solidFill>
                <a:srgbClr val="000000"/>
              </a:solidFill>
            </a:endParaRPr>
          </a:p>
          <a:p>
            <a:pPr algn="just">
              <a:lnSpc>
                <a:spcPct val="98000"/>
              </a:lnSpc>
            </a:pPr>
            <a:r>
              <a:rPr lang="en-IE" sz="2800" dirty="0" smtClean="0">
                <a:solidFill>
                  <a:srgbClr val="000000"/>
                </a:solidFill>
              </a:rPr>
              <a:t>China – import duty rise (50 → 95 %)</a:t>
            </a:r>
            <a:endParaRPr lang="en-IE" sz="2800" dirty="0">
              <a:solidFill>
                <a:srgbClr val="000000"/>
              </a:solidFill>
            </a:endParaRPr>
          </a:p>
          <a:p>
            <a:pPr algn="just">
              <a:lnSpc>
                <a:spcPct val="98000"/>
              </a:lnSpc>
              <a:buSzPct val="178000"/>
            </a:pPr>
            <a:endParaRPr lang="en-IE" sz="2000" b="1" dirty="0">
              <a:solidFill>
                <a:srgbClr val="000000"/>
              </a:solidFill>
            </a:endParaRPr>
          </a:p>
          <a:p>
            <a:pPr algn="just">
              <a:lnSpc>
                <a:spcPct val="98000"/>
              </a:lnSpc>
              <a:buSzPct val="178000"/>
            </a:pPr>
            <a:endParaRPr lang="en-US" sz="2000" b="1" dirty="0">
              <a:solidFill>
                <a:srgbClr val="000000"/>
              </a:solidFill>
            </a:endParaRPr>
          </a:p>
          <a:p>
            <a:pPr algn="just">
              <a:lnSpc>
                <a:spcPct val="98000"/>
              </a:lnSpc>
              <a:buSzPct val="178000"/>
              <a:buFontTx/>
              <a:buBlip>
                <a:blip r:embed="rId3"/>
              </a:buBlip>
            </a:pPr>
            <a:endParaRPr lang="fr-BE" sz="2000" dirty="0"/>
          </a:p>
          <a:p>
            <a:pPr>
              <a:lnSpc>
                <a:spcPct val="98000"/>
              </a:lnSpc>
              <a:spcBef>
                <a:spcPts val="638"/>
              </a:spcBef>
            </a:pPr>
            <a:endParaRPr lang="en-IE" b="1" dirty="0">
              <a:solidFill>
                <a:srgbClr val="000000"/>
              </a:solidFill>
            </a:endParaRPr>
          </a:p>
        </p:txBody>
      </p:sp>
      <p:pic>
        <p:nvPicPr>
          <p:cNvPr id="18"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2241">
            <a:off x="692179" y="2905514"/>
            <a:ext cx="963266" cy="732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2241">
            <a:off x="701072" y="4276131"/>
            <a:ext cx="963266" cy="732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4057749"/>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1699579" y="1616847"/>
            <a:ext cx="6648400" cy="138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3063" rIns="90000" bIns="45000"/>
          <a:lstStyle>
            <a:lvl1pPr marL="342900" indent="-341313">
              <a:tabLst>
                <a:tab pos="723900" algn="l"/>
                <a:tab pos="1447800" algn="l"/>
                <a:tab pos="2171700" algn="l"/>
                <a:tab pos="2895600" algn="l"/>
                <a:tab pos="3619500" algn="l"/>
                <a:tab pos="4343400" algn="l"/>
                <a:tab pos="5067300" algn="l"/>
              </a:tabLst>
              <a:defRPr>
                <a:solidFill>
                  <a:schemeClr val="tx1"/>
                </a:solidFill>
                <a:latin typeface="Calibri" pitchFamily="34" charset="0"/>
              </a:defRPr>
            </a:lvl1pPr>
            <a:lvl2pPr marL="742950" indent="-285750">
              <a:tabLst>
                <a:tab pos="723900" algn="l"/>
                <a:tab pos="1447800" algn="l"/>
                <a:tab pos="2171700" algn="l"/>
                <a:tab pos="2895600" algn="l"/>
                <a:tab pos="3619500" algn="l"/>
                <a:tab pos="4343400" algn="l"/>
                <a:tab pos="5067300" algn="l"/>
              </a:tabLst>
              <a:defRPr>
                <a:solidFill>
                  <a:schemeClr val="tx1"/>
                </a:solidFill>
                <a:latin typeface="Calibri" pitchFamily="34" charset="0"/>
              </a:defRPr>
            </a:lvl2pPr>
            <a:lvl3pPr marL="11430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3pPr>
            <a:lvl4pPr marL="16002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4pPr>
            <a:lvl5pPr marL="20574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9pPr>
          </a:lstStyle>
          <a:p>
            <a:pPr algn="ctr">
              <a:lnSpc>
                <a:spcPct val="98000"/>
              </a:lnSpc>
              <a:spcBef>
                <a:spcPts val="638"/>
              </a:spcBef>
            </a:pPr>
            <a:endParaRPr lang="en-IE" sz="2000" dirty="0">
              <a:solidFill>
                <a:srgbClr val="000000"/>
              </a:solidFill>
            </a:endParaRPr>
          </a:p>
          <a:p>
            <a:pPr algn="just">
              <a:lnSpc>
                <a:spcPct val="98000"/>
              </a:lnSpc>
            </a:pPr>
            <a:endParaRPr lang="en-IE" sz="1400" b="1" dirty="0">
              <a:solidFill>
                <a:srgbClr val="000000"/>
              </a:solidFill>
            </a:endParaRPr>
          </a:p>
          <a:p>
            <a:pPr algn="just">
              <a:lnSpc>
                <a:spcPct val="98000"/>
              </a:lnSpc>
            </a:pPr>
            <a:r>
              <a:rPr lang="en-IE" sz="2800" dirty="0" smtClean="0">
                <a:solidFill>
                  <a:srgbClr val="000000"/>
                </a:solidFill>
              </a:rPr>
              <a:t>India – Disappointing imports</a:t>
            </a:r>
            <a:endParaRPr lang="en-IE" sz="2800" dirty="0">
              <a:solidFill>
                <a:srgbClr val="000000"/>
              </a:solidFill>
            </a:endParaRPr>
          </a:p>
          <a:p>
            <a:pPr algn="just">
              <a:lnSpc>
                <a:spcPct val="98000"/>
              </a:lnSpc>
              <a:buSzPct val="178000"/>
            </a:pPr>
            <a:endParaRPr lang="en-IE" sz="2000" b="1" dirty="0">
              <a:solidFill>
                <a:srgbClr val="000000"/>
              </a:solidFill>
            </a:endParaRPr>
          </a:p>
          <a:p>
            <a:pPr algn="just">
              <a:lnSpc>
                <a:spcPct val="98000"/>
              </a:lnSpc>
              <a:buSzPct val="178000"/>
            </a:pPr>
            <a:endParaRPr lang="en-US" sz="2000" b="1" dirty="0">
              <a:solidFill>
                <a:srgbClr val="000000"/>
              </a:solidFill>
            </a:endParaRPr>
          </a:p>
          <a:p>
            <a:pPr algn="just">
              <a:lnSpc>
                <a:spcPct val="98000"/>
              </a:lnSpc>
              <a:buSzPct val="178000"/>
              <a:buFontTx/>
              <a:buBlip>
                <a:blip r:embed="rId3"/>
              </a:buBlip>
            </a:pPr>
            <a:endParaRPr lang="fr-BE" sz="2000" dirty="0"/>
          </a:p>
          <a:p>
            <a:pPr>
              <a:lnSpc>
                <a:spcPct val="98000"/>
              </a:lnSpc>
              <a:spcBef>
                <a:spcPts val="638"/>
              </a:spcBef>
            </a:pPr>
            <a:endParaRPr lang="en-IE" b="1" dirty="0">
              <a:solidFill>
                <a:srgbClr val="000000"/>
              </a:solidFill>
            </a:endParaRPr>
          </a:p>
        </p:txBody>
      </p:sp>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4"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11" name="TextBox 2"/>
          <p:cNvSpPr txBox="1">
            <a:spLocks noChangeArrowheads="1"/>
          </p:cNvSpPr>
          <p:nvPr/>
        </p:nvSpPr>
        <p:spPr bwMode="auto">
          <a:xfrm>
            <a:off x="2195735" y="1032072"/>
            <a:ext cx="42085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Recent “blows”</a:t>
            </a:r>
            <a:endParaRPr lang="en-GB" sz="1600" i="1" dirty="0">
              <a:latin typeface="+mj-lt"/>
            </a:endParaRPr>
          </a:p>
        </p:txBody>
      </p:sp>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2241">
            <a:off x="692003" y="1940438"/>
            <a:ext cx="963266" cy="732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Text Box 1"/>
          <p:cNvSpPr txBox="1">
            <a:spLocks noChangeArrowheads="1"/>
          </p:cNvSpPr>
          <p:nvPr/>
        </p:nvSpPr>
        <p:spPr bwMode="auto">
          <a:xfrm>
            <a:off x="1693134" y="2484130"/>
            <a:ext cx="6648400" cy="138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3063" rIns="90000" bIns="45000"/>
          <a:lstStyle>
            <a:lvl1pPr marL="342900" indent="-341313">
              <a:tabLst>
                <a:tab pos="723900" algn="l"/>
                <a:tab pos="1447800" algn="l"/>
                <a:tab pos="2171700" algn="l"/>
                <a:tab pos="2895600" algn="l"/>
                <a:tab pos="3619500" algn="l"/>
                <a:tab pos="4343400" algn="l"/>
                <a:tab pos="5067300" algn="l"/>
              </a:tabLst>
              <a:defRPr>
                <a:solidFill>
                  <a:schemeClr val="tx1"/>
                </a:solidFill>
                <a:latin typeface="Calibri" pitchFamily="34" charset="0"/>
              </a:defRPr>
            </a:lvl1pPr>
            <a:lvl2pPr marL="742950" indent="-285750">
              <a:tabLst>
                <a:tab pos="723900" algn="l"/>
                <a:tab pos="1447800" algn="l"/>
                <a:tab pos="2171700" algn="l"/>
                <a:tab pos="2895600" algn="l"/>
                <a:tab pos="3619500" algn="l"/>
                <a:tab pos="4343400" algn="l"/>
                <a:tab pos="5067300" algn="l"/>
              </a:tabLst>
              <a:defRPr>
                <a:solidFill>
                  <a:schemeClr val="tx1"/>
                </a:solidFill>
                <a:latin typeface="Calibri" pitchFamily="34" charset="0"/>
              </a:defRPr>
            </a:lvl2pPr>
            <a:lvl3pPr marL="11430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3pPr>
            <a:lvl4pPr marL="16002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4pPr>
            <a:lvl5pPr marL="20574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9pPr>
          </a:lstStyle>
          <a:p>
            <a:pPr algn="ctr">
              <a:lnSpc>
                <a:spcPct val="98000"/>
              </a:lnSpc>
              <a:spcBef>
                <a:spcPts val="638"/>
              </a:spcBef>
            </a:pPr>
            <a:endParaRPr lang="en-IE" sz="2000" dirty="0">
              <a:solidFill>
                <a:srgbClr val="000000"/>
              </a:solidFill>
            </a:endParaRPr>
          </a:p>
          <a:p>
            <a:pPr algn="just">
              <a:lnSpc>
                <a:spcPct val="98000"/>
              </a:lnSpc>
            </a:pPr>
            <a:endParaRPr lang="en-IE" sz="1400" b="1" dirty="0">
              <a:solidFill>
                <a:srgbClr val="000000"/>
              </a:solidFill>
            </a:endParaRPr>
          </a:p>
          <a:p>
            <a:pPr algn="just">
              <a:lnSpc>
                <a:spcPct val="98000"/>
              </a:lnSpc>
            </a:pPr>
            <a:r>
              <a:rPr lang="en-IE" sz="2800" dirty="0" smtClean="0">
                <a:solidFill>
                  <a:srgbClr val="000000"/>
                </a:solidFill>
              </a:rPr>
              <a:t>Brazil – Real weakness</a:t>
            </a:r>
          </a:p>
          <a:p>
            <a:pPr algn="just">
              <a:lnSpc>
                <a:spcPct val="98000"/>
              </a:lnSpc>
            </a:pPr>
            <a:r>
              <a:rPr lang="en-IE" sz="2800" dirty="0" smtClean="0">
                <a:solidFill>
                  <a:srgbClr val="000000"/>
                </a:solidFill>
              </a:rPr>
              <a:t>              Gasoline price </a:t>
            </a:r>
            <a:r>
              <a:rPr lang="en-IE" sz="2800" u="sng" dirty="0" smtClean="0">
                <a:solidFill>
                  <a:srgbClr val="000000"/>
                </a:solidFill>
              </a:rPr>
              <a:t>reduction</a:t>
            </a:r>
          </a:p>
          <a:p>
            <a:pPr algn="just">
              <a:lnSpc>
                <a:spcPct val="98000"/>
              </a:lnSpc>
            </a:pPr>
            <a:r>
              <a:rPr lang="en-IE" sz="2800" dirty="0" smtClean="0">
                <a:solidFill>
                  <a:srgbClr val="000000"/>
                </a:solidFill>
              </a:rPr>
              <a:t>              </a:t>
            </a:r>
            <a:r>
              <a:rPr lang="en-IE" sz="2800" dirty="0" err="1" smtClean="0">
                <a:solidFill>
                  <a:srgbClr val="000000"/>
                </a:solidFill>
              </a:rPr>
              <a:t>Unica</a:t>
            </a:r>
            <a:r>
              <a:rPr lang="en-IE" sz="2800" dirty="0" smtClean="0">
                <a:solidFill>
                  <a:srgbClr val="000000"/>
                </a:solidFill>
              </a:rPr>
              <a:t>-report</a:t>
            </a:r>
            <a:endParaRPr lang="en-IE" sz="2800" dirty="0">
              <a:solidFill>
                <a:srgbClr val="000000"/>
              </a:solidFill>
            </a:endParaRPr>
          </a:p>
          <a:p>
            <a:pPr algn="just">
              <a:lnSpc>
                <a:spcPct val="98000"/>
              </a:lnSpc>
              <a:buSzPct val="178000"/>
            </a:pPr>
            <a:endParaRPr lang="en-IE" sz="2000" b="1" dirty="0">
              <a:solidFill>
                <a:srgbClr val="000000"/>
              </a:solidFill>
            </a:endParaRPr>
          </a:p>
          <a:p>
            <a:pPr algn="just">
              <a:lnSpc>
                <a:spcPct val="98000"/>
              </a:lnSpc>
              <a:buSzPct val="178000"/>
            </a:pPr>
            <a:endParaRPr lang="en-US" sz="2000" b="1" dirty="0">
              <a:solidFill>
                <a:srgbClr val="000000"/>
              </a:solidFill>
            </a:endParaRPr>
          </a:p>
          <a:p>
            <a:pPr algn="just">
              <a:lnSpc>
                <a:spcPct val="98000"/>
              </a:lnSpc>
              <a:buSzPct val="178000"/>
              <a:buFontTx/>
              <a:buBlip>
                <a:blip r:embed="rId3"/>
              </a:buBlip>
            </a:pPr>
            <a:endParaRPr lang="fr-BE" sz="2000" dirty="0"/>
          </a:p>
          <a:p>
            <a:pPr>
              <a:lnSpc>
                <a:spcPct val="98000"/>
              </a:lnSpc>
              <a:spcBef>
                <a:spcPts val="638"/>
              </a:spcBef>
            </a:pPr>
            <a:endParaRPr lang="en-IE" b="1" dirty="0">
              <a:solidFill>
                <a:srgbClr val="000000"/>
              </a:solidFill>
            </a:endParaRPr>
          </a:p>
        </p:txBody>
      </p:sp>
      <p:sp>
        <p:nvSpPr>
          <p:cNvPr id="15" name="Text Box 1"/>
          <p:cNvSpPr txBox="1">
            <a:spLocks noChangeArrowheads="1"/>
          </p:cNvSpPr>
          <p:nvPr/>
        </p:nvSpPr>
        <p:spPr bwMode="auto">
          <a:xfrm>
            <a:off x="1707114" y="4077072"/>
            <a:ext cx="6648400" cy="138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3063" rIns="90000" bIns="45000"/>
          <a:lstStyle>
            <a:lvl1pPr marL="342900" indent="-341313">
              <a:tabLst>
                <a:tab pos="723900" algn="l"/>
                <a:tab pos="1447800" algn="l"/>
                <a:tab pos="2171700" algn="l"/>
                <a:tab pos="2895600" algn="l"/>
                <a:tab pos="3619500" algn="l"/>
                <a:tab pos="4343400" algn="l"/>
                <a:tab pos="5067300" algn="l"/>
              </a:tabLst>
              <a:defRPr>
                <a:solidFill>
                  <a:schemeClr val="tx1"/>
                </a:solidFill>
                <a:latin typeface="Calibri" pitchFamily="34" charset="0"/>
              </a:defRPr>
            </a:lvl1pPr>
            <a:lvl2pPr marL="742950" indent="-285750">
              <a:tabLst>
                <a:tab pos="723900" algn="l"/>
                <a:tab pos="1447800" algn="l"/>
                <a:tab pos="2171700" algn="l"/>
                <a:tab pos="2895600" algn="l"/>
                <a:tab pos="3619500" algn="l"/>
                <a:tab pos="4343400" algn="l"/>
                <a:tab pos="5067300" algn="l"/>
              </a:tabLst>
              <a:defRPr>
                <a:solidFill>
                  <a:schemeClr val="tx1"/>
                </a:solidFill>
                <a:latin typeface="Calibri" pitchFamily="34" charset="0"/>
              </a:defRPr>
            </a:lvl2pPr>
            <a:lvl3pPr marL="11430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3pPr>
            <a:lvl4pPr marL="16002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4pPr>
            <a:lvl5pPr marL="20574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9pPr>
          </a:lstStyle>
          <a:p>
            <a:pPr algn="ctr">
              <a:lnSpc>
                <a:spcPct val="98000"/>
              </a:lnSpc>
              <a:spcBef>
                <a:spcPts val="638"/>
              </a:spcBef>
            </a:pPr>
            <a:endParaRPr lang="en-IE" sz="2000" dirty="0">
              <a:solidFill>
                <a:srgbClr val="000000"/>
              </a:solidFill>
            </a:endParaRPr>
          </a:p>
          <a:p>
            <a:pPr algn="just">
              <a:lnSpc>
                <a:spcPct val="98000"/>
              </a:lnSpc>
            </a:pPr>
            <a:endParaRPr lang="en-IE" sz="1400" b="1" dirty="0">
              <a:solidFill>
                <a:srgbClr val="000000"/>
              </a:solidFill>
            </a:endParaRPr>
          </a:p>
          <a:p>
            <a:pPr algn="just">
              <a:lnSpc>
                <a:spcPct val="98000"/>
              </a:lnSpc>
            </a:pPr>
            <a:r>
              <a:rPr lang="en-IE" sz="2800" dirty="0" smtClean="0">
                <a:solidFill>
                  <a:srgbClr val="000000"/>
                </a:solidFill>
              </a:rPr>
              <a:t>China – import duty rise (50 → 95 %)</a:t>
            </a:r>
            <a:endParaRPr lang="en-IE" sz="2800" dirty="0">
              <a:solidFill>
                <a:srgbClr val="000000"/>
              </a:solidFill>
            </a:endParaRPr>
          </a:p>
          <a:p>
            <a:pPr algn="just">
              <a:lnSpc>
                <a:spcPct val="98000"/>
              </a:lnSpc>
              <a:buSzPct val="178000"/>
            </a:pPr>
            <a:endParaRPr lang="en-IE" sz="2000" b="1" dirty="0">
              <a:solidFill>
                <a:srgbClr val="000000"/>
              </a:solidFill>
            </a:endParaRPr>
          </a:p>
          <a:p>
            <a:pPr algn="just">
              <a:lnSpc>
                <a:spcPct val="98000"/>
              </a:lnSpc>
              <a:buSzPct val="178000"/>
            </a:pPr>
            <a:endParaRPr lang="en-US" sz="2000" b="1" dirty="0">
              <a:solidFill>
                <a:srgbClr val="000000"/>
              </a:solidFill>
            </a:endParaRPr>
          </a:p>
          <a:p>
            <a:pPr algn="just">
              <a:lnSpc>
                <a:spcPct val="98000"/>
              </a:lnSpc>
              <a:buSzPct val="178000"/>
              <a:buFontTx/>
              <a:buBlip>
                <a:blip r:embed="rId3"/>
              </a:buBlip>
            </a:pPr>
            <a:endParaRPr lang="fr-BE" sz="2000" dirty="0"/>
          </a:p>
          <a:p>
            <a:pPr>
              <a:lnSpc>
                <a:spcPct val="98000"/>
              </a:lnSpc>
              <a:spcBef>
                <a:spcPts val="638"/>
              </a:spcBef>
            </a:pPr>
            <a:endParaRPr lang="en-IE" b="1" dirty="0">
              <a:solidFill>
                <a:srgbClr val="000000"/>
              </a:solidFill>
            </a:endParaRPr>
          </a:p>
        </p:txBody>
      </p:sp>
      <p:sp>
        <p:nvSpPr>
          <p:cNvPr id="16" name="Text Box 1"/>
          <p:cNvSpPr txBox="1">
            <a:spLocks noChangeArrowheads="1"/>
          </p:cNvSpPr>
          <p:nvPr/>
        </p:nvSpPr>
        <p:spPr bwMode="auto">
          <a:xfrm>
            <a:off x="1699579" y="4869160"/>
            <a:ext cx="7309843" cy="1380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3063" rIns="90000" bIns="45000"/>
          <a:lstStyle>
            <a:lvl1pPr marL="342900" indent="-341313">
              <a:tabLst>
                <a:tab pos="723900" algn="l"/>
                <a:tab pos="1447800" algn="l"/>
                <a:tab pos="2171700" algn="l"/>
                <a:tab pos="2895600" algn="l"/>
                <a:tab pos="3619500" algn="l"/>
                <a:tab pos="4343400" algn="l"/>
                <a:tab pos="5067300" algn="l"/>
              </a:tabLst>
              <a:defRPr>
                <a:solidFill>
                  <a:schemeClr val="tx1"/>
                </a:solidFill>
                <a:latin typeface="Calibri" pitchFamily="34" charset="0"/>
              </a:defRPr>
            </a:lvl1pPr>
            <a:lvl2pPr marL="742950" indent="-285750">
              <a:tabLst>
                <a:tab pos="723900" algn="l"/>
                <a:tab pos="1447800" algn="l"/>
                <a:tab pos="2171700" algn="l"/>
                <a:tab pos="2895600" algn="l"/>
                <a:tab pos="3619500" algn="l"/>
                <a:tab pos="4343400" algn="l"/>
                <a:tab pos="5067300" algn="l"/>
              </a:tabLst>
              <a:defRPr>
                <a:solidFill>
                  <a:schemeClr val="tx1"/>
                </a:solidFill>
                <a:latin typeface="Calibri" pitchFamily="34" charset="0"/>
              </a:defRPr>
            </a:lvl2pPr>
            <a:lvl3pPr marL="11430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3pPr>
            <a:lvl4pPr marL="16002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4pPr>
            <a:lvl5pPr marL="20574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9pPr>
          </a:lstStyle>
          <a:p>
            <a:pPr algn="ctr">
              <a:lnSpc>
                <a:spcPct val="98000"/>
              </a:lnSpc>
              <a:spcBef>
                <a:spcPts val="638"/>
              </a:spcBef>
            </a:pPr>
            <a:endParaRPr lang="en-IE" sz="2000" dirty="0">
              <a:solidFill>
                <a:srgbClr val="000000"/>
              </a:solidFill>
            </a:endParaRPr>
          </a:p>
          <a:p>
            <a:pPr algn="just">
              <a:lnSpc>
                <a:spcPct val="98000"/>
              </a:lnSpc>
            </a:pPr>
            <a:endParaRPr lang="en-IE" sz="1400" b="1" dirty="0">
              <a:solidFill>
                <a:srgbClr val="000000"/>
              </a:solidFill>
            </a:endParaRPr>
          </a:p>
          <a:p>
            <a:pPr algn="just">
              <a:lnSpc>
                <a:spcPct val="98000"/>
              </a:lnSpc>
            </a:pPr>
            <a:r>
              <a:rPr lang="en-IE" sz="2800" dirty="0" smtClean="0">
                <a:solidFill>
                  <a:srgbClr val="000000"/>
                </a:solidFill>
              </a:rPr>
              <a:t>Pakistan – production increase (5 → 7 Mio tons)</a:t>
            </a:r>
            <a:endParaRPr lang="en-IE" sz="2800" dirty="0">
              <a:solidFill>
                <a:srgbClr val="000000"/>
              </a:solidFill>
            </a:endParaRPr>
          </a:p>
          <a:p>
            <a:pPr algn="just">
              <a:lnSpc>
                <a:spcPct val="98000"/>
              </a:lnSpc>
              <a:buSzPct val="178000"/>
            </a:pPr>
            <a:endParaRPr lang="en-IE" sz="2000" b="1" dirty="0">
              <a:solidFill>
                <a:srgbClr val="000000"/>
              </a:solidFill>
            </a:endParaRPr>
          </a:p>
          <a:p>
            <a:pPr algn="just">
              <a:lnSpc>
                <a:spcPct val="98000"/>
              </a:lnSpc>
              <a:buSzPct val="178000"/>
            </a:pPr>
            <a:endParaRPr lang="en-US" sz="2000" b="1" dirty="0">
              <a:solidFill>
                <a:srgbClr val="000000"/>
              </a:solidFill>
            </a:endParaRPr>
          </a:p>
          <a:p>
            <a:pPr algn="just">
              <a:lnSpc>
                <a:spcPct val="98000"/>
              </a:lnSpc>
              <a:buSzPct val="178000"/>
              <a:buFontTx/>
              <a:buBlip>
                <a:blip r:embed="rId3"/>
              </a:buBlip>
            </a:pPr>
            <a:endParaRPr lang="fr-BE" sz="2000" dirty="0"/>
          </a:p>
          <a:p>
            <a:pPr>
              <a:lnSpc>
                <a:spcPct val="98000"/>
              </a:lnSpc>
              <a:spcBef>
                <a:spcPts val="638"/>
              </a:spcBef>
            </a:pPr>
            <a:endParaRPr lang="en-IE" b="1" dirty="0">
              <a:solidFill>
                <a:srgbClr val="000000"/>
              </a:solidFill>
            </a:endParaRPr>
          </a:p>
        </p:txBody>
      </p:sp>
      <p:pic>
        <p:nvPicPr>
          <p:cNvPr id="18"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2241">
            <a:off x="692179" y="2905514"/>
            <a:ext cx="963266" cy="732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2241">
            <a:off x="701072" y="4276131"/>
            <a:ext cx="963266" cy="732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912241">
            <a:off x="715448" y="5177114"/>
            <a:ext cx="963266" cy="732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8800233"/>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pic>
        <p:nvPicPr>
          <p:cNvPr id="9" name="Picture 6" descr="http://www.sdhoops.net/sites/default/files/imagecache/latest_news_thumbnail/Bulls%20%2526%20Bears_0.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4609" y="2388938"/>
            <a:ext cx="5194782" cy="4110216"/>
          </a:xfrm>
          <a:prstGeom prst="rect">
            <a:avLst/>
          </a:prstGeom>
          <a:noFill/>
          <a:extLst>
            <a:ext uri="{909E8E84-426E-40DD-AFC4-6F175D3DCCD1}">
              <a14:hiddenFill xmlns:a14="http://schemas.microsoft.com/office/drawing/2010/main">
                <a:solidFill>
                  <a:srgbClr val="FFFFFF"/>
                </a:solidFill>
              </a14:hiddenFill>
            </a:ext>
          </a:extLst>
        </p:spPr>
      </p:pic>
      <p:sp>
        <p:nvSpPr>
          <p:cNvPr id="10" name="Textfeld 9"/>
          <p:cNvSpPr txBox="1"/>
          <p:nvPr/>
        </p:nvSpPr>
        <p:spPr>
          <a:xfrm>
            <a:off x="5220072" y="980728"/>
            <a:ext cx="4536504" cy="2462213"/>
          </a:xfrm>
          <a:prstGeom prst="rect">
            <a:avLst/>
          </a:prstGeom>
          <a:noFill/>
        </p:spPr>
        <p:txBody>
          <a:bodyPr wrap="square" rtlCol="0">
            <a:spAutoFit/>
          </a:bodyPr>
          <a:lstStyle/>
          <a:p>
            <a:r>
              <a:rPr lang="de-DE" sz="2000" b="1" dirty="0" err="1" smtClean="0">
                <a:solidFill>
                  <a:srgbClr val="C00000"/>
                </a:solidFill>
                <a:latin typeface="Arial" pitchFamily="34" charset="0"/>
                <a:cs typeface="Arial" pitchFamily="34" charset="0"/>
              </a:rPr>
              <a:t>Bullish</a:t>
            </a:r>
            <a:endParaRPr lang="de-DE" sz="2000" b="1" dirty="0" smtClean="0">
              <a:solidFill>
                <a:srgbClr val="C00000"/>
              </a:solidFill>
              <a:latin typeface="Arial" pitchFamily="34" charset="0"/>
              <a:cs typeface="Arial" pitchFamily="34" charset="0"/>
            </a:endParaRPr>
          </a:p>
          <a:p>
            <a:endParaRPr lang="de-DE" sz="2000" b="1" dirty="0" smtClean="0">
              <a:solidFill>
                <a:srgbClr val="C00000"/>
              </a:solidFill>
              <a:latin typeface="Arial" pitchFamily="34" charset="0"/>
              <a:cs typeface="Arial" pitchFamily="34" charset="0"/>
            </a:endParaRPr>
          </a:p>
          <a:p>
            <a:r>
              <a:rPr lang="de-DE" sz="1600" b="1" dirty="0">
                <a:solidFill>
                  <a:schemeClr val="accent6">
                    <a:lumMod val="60000"/>
                    <a:lumOff val="40000"/>
                  </a:schemeClr>
                </a:solidFill>
                <a:latin typeface="Arial" pitchFamily="34" charset="0"/>
                <a:cs typeface="Arial" pitchFamily="34" charset="0"/>
              </a:rPr>
              <a:t>► </a:t>
            </a:r>
            <a:r>
              <a:rPr lang="de-DE" sz="1600" dirty="0" smtClean="0">
                <a:latin typeface="Arial" pitchFamily="34" charset="0"/>
                <a:cs typeface="Arial" pitchFamily="34" charset="0"/>
              </a:rPr>
              <a:t>Low </a:t>
            </a:r>
            <a:r>
              <a:rPr lang="de-DE" sz="1600" dirty="0" err="1" smtClean="0">
                <a:latin typeface="Arial" pitchFamily="34" charset="0"/>
                <a:cs typeface="Arial" pitchFamily="34" charset="0"/>
              </a:rPr>
              <a:t>price</a:t>
            </a:r>
            <a:endParaRPr lang="de-DE" sz="1600" dirty="0">
              <a:latin typeface="Arial" pitchFamily="34" charset="0"/>
              <a:cs typeface="Arial" pitchFamily="34" charset="0"/>
            </a:endParaRPr>
          </a:p>
          <a:p>
            <a:r>
              <a:rPr lang="de-DE" sz="1600" b="1" dirty="0">
                <a:solidFill>
                  <a:schemeClr val="accent6">
                    <a:lumMod val="60000"/>
                    <a:lumOff val="40000"/>
                  </a:schemeClr>
                </a:solidFill>
                <a:latin typeface="Arial" pitchFamily="34" charset="0"/>
                <a:cs typeface="Arial" pitchFamily="34" charset="0"/>
              </a:rPr>
              <a:t> </a:t>
            </a:r>
            <a:r>
              <a:rPr lang="de-DE" sz="1600" b="1" dirty="0" smtClean="0">
                <a:solidFill>
                  <a:schemeClr val="accent6">
                    <a:lumMod val="60000"/>
                    <a:lumOff val="40000"/>
                  </a:schemeClr>
                </a:solidFill>
                <a:latin typeface="Arial" pitchFamily="34" charset="0"/>
                <a:cs typeface="Arial" pitchFamily="34" charset="0"/>
              </a:rPr>
              <a:t>   </a:t>
            </a:r>
            <a:r>
              <a:rPr lang="de-DE" sz="1600" b="1" dirty="0" smtClean="0">
                <a:latin typeface="Arial" pitchFamily="34" charset="0"/>
                <a:cs typeface="Arial" pitchFamily="34" charset="0"/>
              </a:rPr>
              <a:t>▪ </a:t>
            </a:r>
            <a:r>
              <a:rPr lang="de-DE" sz="1600" dirty="0" err="1" smtClean="0">
                <a:latin typeface="Arial" pitchFamily="34" charset="0"/>
                <a:cs typeface="Arial" pitchFamily="34" charset="0"/>
              </a:rPr>
              <a:t>discourages</a:t>
            </a:r>
            <a:r>
              <a:rPr lang="de-DE" sz="1600" dirty="0" smtClean="0">
                <a:latin typeface="Arial" pitchFamily="34" charset="0"/>
                <a:cs typeface="Arial" pitchFamily="34" charset="0"/>
              </a:rPr>
              <a:t> </a:t>
            </a:r>
            <a:r>
              <a:rPr lang="de-DE" sz="1600" dirty="0" err="1" smtClean="0">
                <a:latin typeface="Arial" pitchFamily="34" charset="0"/>
                <a:cs typeface="Arial" pitchFamily="34" charset="0"/>
              </a:rPr>
              <a:t>investment</a:t>
            </a:r>
            <a:r>
              <a:rPr lang="de-DE" sz="1600" dirty="0" smtClean="0">
                <a:latin typeface="Arial" pitchFamily="34" charset="0"/>
                <a:cs typeface="Arial" pitchFamily="34" charset="0"/>
              </a:rPr>
              <a:t>/</a:t>
            </a:r>
            <a:r>
              <a:rPr lang="de-DE" sz="1600" dirty="0" err="1" smtClean="0">
                <a:latin typeface="Arial" pitchFamily="34" charset="0"/>
                <a:cs typeface="Arial" pitchFamily="34" charset="0"/>
              </a:rPr>
              <a:t>husbandry</a:t>
            </a:r>
            <a:r>
              <a:rPr lang="de-DE" sz="1600" b="1" dirty="0" smtClean="0">
                <a:solidFill>
                  <a:schemeClr val="accent6">
                    <a:lumMod val="60000"/>
                    <a:lumOff val="40000"/>
                  </a:schemeClr>
                </a:solidFill>
                <a:latin typeface="Arial" pitchFamily="34" charset="0"/>
                <a:cs typeface="Arial" pitchFamily="34" charset="0"/>
              </a:rPr>
              <a:t>   </a:t>
            </a:r>
            <a:endParaRPr lang="de-DE" sz="1600" dirty="0">
              <a:latin typeface="Arial" pitchFamily="34" charset="0"/>
              <a:cs typeface="Arial" pitchFamily="34" charset="0"/>
            </a:endParaRPr>
          </a:p>
          <a:p>
            <a:r>
              <a:rPr lang="de-DE" sz="1600" dirty="0" smtClean="0">
                <a:latin typeface="Arial" pitchFamily="34" charset="0"/>
                <a:cs typeface="Arial" pitchFamily="34" charset="0"/>
              </a:rPr>
              <a:t>    ▪ </a:t>
            </a:r>
            <a:r>
              <a:rPr lang="de-DE" sz="1600" dirty="0" err="1" smtClean="0">
                <a:latin typeface="Arial" pitchFamily="34" charset="0"/>
                <a:cs typeface="Arial" pitchFamily="34" charset="0"/>
              </a:rPr>
              <a:t>favours</a:t>
            </a:r>
            <a:r>
              <a:rPr lang="de-DE" sz="1600" dirty="0" smtClean="0">
                <a:latin typeface="Arial" pitchFamily="34" charset="0"/>
                <a:cs typeface="Arial" pitchFamily="34" charset="0"/>
              </a:rPr>
              <a:t> </a:t>
            </a:r>
            <a:r>
              <a:rPr lang="de-DE" sz="1600" dirty="0" err="1" smtClean="0">
                <a:latin typeface="Arial" pitchFamily="34" charset="0"/>
                <a:cs typeface="Arial" pitchFamily="34" charset="0"/>
              </a:rPr>
              <a:t>ethanol</a:t>
            </a:r>
            <a:r>
              <a:rPr lang="de-DE" sz="1600" dirty="0" smtClean="0">
                <a:latin typeface="Arial" pitchFamily="34" charset="0"/>
                <a:cs typeface="Arial" pitchFamily="34" charset="0"/>
              </a:rPr>
              <a:t> –v-  </a:t>
            </a:r>
            <a:r>
              <a:rPr lang="de-DE" sz="1600" dirty="0" err="1" smtClean="0">
                <a:latin typeface="Arial" pitchFamily="34" charset="0"/>
                <a:cs typeface="Arial" pitchFamily="34" charset="0"/>
              </a:rPr>
              <a:t>sugar</a:t>
            </a:r>
            <a:endParaRPr lang="de-DE" sz="1600" dirty="0" smtClean="0">
              <a:latin typeface="Arial" pitchFamily="34" charset="0"/>
              <a:cs typeface="Arial" pitchFamily="34" charset="0"/>
            </a:endParaRPr>
          </a:p>
          <a:p>
            <a:r>
              <a:rPr lang="de-DE" sz="1600" b="1" dirty="0">
                <a:solidFill>
                  <a:schemeClr val="accent6">
                    <a:lumMod val="60000"/>
                    <a:lumOff val="40000"/>
                  </a:schemeClr>
                </a:solidFill>
                <a:latin typeface="Arial" pitchFamily="34" charset="0"/>
                <a:cs typeface="Arial" pitchFamily="34" charset="0"/>
              </a:rPr>
              <a:t> </a:t>
            </a:r>
            <a:r>
              <a:rPr lang="de-DE" sz="1600" b="1" dirty="0" smtClean="0">
                <a:solidFill>
                  <a:schemeClr val="accent6">
                    <a:lumMod val="60000"/>
                    <a:lumOff val="40000"/>
                  </a:schemeClr>
                </a:solidFill>
                <a:latin typeface="Arial" pitchFamily="34" charset="0"/>
                <a:cs typeface="Arial" pitchFamily="34" charset="0"/>
              </a:rPr>
              <a:t>   </a:t>
            </a:r>
            <a:r>
              <a:rPr lang="de-DE" sz="1600" b="1" dirty="0" smtClean="0">
                <a:latin typeface="Arial" pitchFamily="34" charset="0"/>
                <a:cs typeface="Arial" pitchFamily="34" charset="0"/>
              </a:rPr>
              <a:t>▪ </a:t>
            </a:r>
            <a:r>
              <a:rPr lang="de-DE" sz="1600" dirty="0" err="1" smtClean="0">
                <a:latin typeface="Arial" pitchFamily="34" charset="0"/>
                <a:cs typeface="Arial" pitchFamily="34" charset="0"/>
              </a:rPr>
              <a:t>critical</a:t>
            </a:r>
            <a:r>
              <a:rPr lang="de-DE" sz="1600" dirty="0" smtClean="0">
                <a:latin typeface="Arial" pitchFamily="34" charset="0"/>
                <a:cs typeface="Arial" pitchFamily="34" charset="0"/>
              </a:rPr>
              <a:t> </a:t>
            </a:r>
            <a:r>
              <a:rPr lang="de-DE" sz="1600" dirty="0" err="1" smtClean="0">
                <a:latin typeface="Arial" pitchFamily="34" charset="0"/>
                <a:cs typeface="Arial" pitchFamily="34" charset="0"/>
              </a:rPr>
              <a:t>risk</a:t>
            </a:r>
            <a:r>
              <a:rPr lang="de-DE" sz="1600" dirty="0" smtClean="0">
                <a:latin typeface="Arial" pitchFamily="34" charset="0"/>
                <a:cs typeface="Arial" pitchFamily="34" charset="0"/>
              </a:rPr>
              <a:t>/</a:t>
            </a:r>
            <a:r>
              <a:rPr lang="de-DE" sz="1600" dirty="0" err="1" smtClean="0">
                <a:latin typeface="Arial" pitchFamily="34" charset="0"/>
                <a:cs typeface="Arial" pitchFamily="34" charset="0"/>
              </a:rPr>
              <a:t>reward</a:t>
            </a:r>
            <a:r>
              <a:rPr lang="de-DE" sz="1600" dirty="0" smtClean="0">
                <a:latin typeface="Arial" pitchFamily="34" charset="0"/>
                <a:cs typeface="Arial" pitchFamily="34" charset="0"/>
              </a:rPr>
              <a:t> </a:t>
            </a:r>
            <a:r>
              <a:rPr lang="de-DE" sz="1600" dirty="0" err="1" smtClean="0">
                <a:latin typeface="Arial" pitchFamily="34" charset="0"/>
                <a:cs typeface="Arial" pitchFamily="34" charset="0"/>
              </a:rPr>
              <a:t>of</a:t>
            </a:r>
            <a:r>
              <a:rPr lang="de-DE" sz="1600" dirty="0" smtClean="0">
                <a:latin typeface="Arial" pitchFamily="34" charset="0"/>
                <a:cs typeface="Arial" pitchFamily="34" charset="0"/>
              </a:rPr>
              <a:t> </a:t>
            </a:r>
            <a:r>
              <a:rPr lang="de-DE" sz="1600" dirty="0" err="1" smtClean="0">
                <a:latin typeface="Arial" pitchFamily="34" charset="0"/>
                <a:cs typeface="Arial" pitchFamily="34" charset="0"/>
              </a:rPr>
              <a:t>short</a:t>
            </a:r>
            <a:r>
              <a:rPr lang="de-DE" sz="1600" dirty="0" smtClean="0">
                <a:latin typeface="Arial" pitchFamily="34" charset="0"/>
                <a:cs typeface="Arial" pitchFamily="34" charset="0"/>
              </a:rPr>
              <a:t> </a:t>
            </a:r>
            <a:r>
              <a:rPr lang="de-DE" sz="1600" dirty="0" err="1" smtClean="0">
                <a:latin typeface="Arial" pitchFamily="34" charset="0"/>
                <a:cs typeface="Arial" pitchFamily="34" charset="0"/>
              </a:rPr>
              <a:t>postions</a:t>
            </a:r>
            <a:r>
              <a:rPr lang="de-DE" sz="1600" dirty="0" smtClean="0">
                <a:latin typeface="Arial" pitchFamily="34" charset="0"/>
                <a:cs typeface="Arial" pitchFamily="34" charset="0"/>
              </a:rPr>
              <a:t> </a:t>
            </a:r>
          </a:p>
          <a:p>
            <a:r>
              <a:rPr lang="de-DE" sz="1600" b="1" dirty="0" smtClean="0">
                <a:solidFill>
                  <a:schemeClr val="accent6">
                    <a:lumMod val="60000"/>
                    <a:lumOff val="40000"/>
                  </a:schemeClr>
                </a:solidFill>
                <a:latin typeface="Arial" pitchFamily="34" charset="0"/>
                <a:cs typeface="Arial" pitchFamily="34" charset="0"/>
              </a:rPr>
              <a:t>► </a:t>
            </a:r>
            <a:r>
              <a:rPr lang="de-DE" sz="1600" dirty="0" err="1" smtClean="0">
                <a:latin typeface="Arial" pitchFamily="34" charset="0"/>
                <a:cs typeface="Arial" pitchFamily="34" charset="0"/>
              </a:rPr>
              <a:t>No</a:t>
            </a:r>
            <a:r>
              <a:rPr lang="de-DE" sz="1600" dirty="0" smtClean="0">
                <a:latin typeface="Arial" pitchFamily="34" charset="0"/>
                <a:cs typeface="Arial" pitchFamily="34" charset="0"/>
              </a:rPr>
              <a:t>/</a:t>
            </a:r>
            <a:r>
              <a:rPr lang="de-DE" sz="1600" dirty="0" err="1" smtClean="0">
                <a:latin typeface="Arial" pitchFamily="34" charset="0"/>
                <a:cs typeface="Arial" pitchFamily="34" charset="0"/>
              </a:rPr>
              <a:t>low</a:t>
            </a:r>
            <a:r>
              <a:rPr lang="de-DE" sz="1600" dirty="0" smtClean="0">
                <a:latin typeface="Arial" pitchFamily="34" charset="0"/>
                <a:cs typeface="Arial" pitchFamily="34" charset="0"/>
              </a:rPr>
              <a:t> </a:t>
            </a:r>
            <a:r>
              <a:rPr lang="de-DE" sz="1600" dirty="0" err="1" smtClean="0">
                <a:latin typeface="Arial" pitchFamily="34" charset="0"/>
                <a:cs typeface="Arial" pitchFamily="34" charset="0"/>
              </a:rPr>
              <a:t>weather</a:t>
            </a:r>
            <a:r>
              <a:rPr lang="de-DE" sz="1600" dirty="0" smtClean="0">
                <a:latin typeface="Arial" pitchFamily="34" charset="0"/>
                <a:cs typeface="Arial" pitchFamily="34" charset="0"/>
              </a:rPr>
              <a:t> </a:t>
            </a:r>
            <a:r>
              <a:rPr lang="de-DE" sz="1600" dirty="0" err="1" smtClean="0">
                <a:latin typeface="Arial" pitchFamily="34" charset="0"/>
                <a:cs typeface="Arial" pitchFamily="34" charset="0"/>
              </a:rPr>
              <a:t>risk</a:t>
            </a:r>
            <a:r>
              <a:rPr lang="de-DE" sz="1600" dirty="0" smtClean="0">
                <a:latin typeface="Arial" pitchFamily="34" charset="0"/>
                <a:cs typeface="Arial" pitchFamily="34" charset="0"/>
              </a:rPr>
              <a:t> premium</a:t>
            </a:r>
          </a:p>
          <a:p>
            <a:r>
              <a:rPr lang="de-DE" sz="1600" b="1" dirty="0" smtClean="0">
                <a:solidFill>
                  <a:schemeClr val="accent6">
                    <a:lumMod val="60000"/>
                    <a:lumOff val="40000"/>
                  </a:schemeClr>
                </a:solidFill>
                <a:latin typeface="Arial" pitchFamily="34" charset="0"/>
                <a:cs typeface="Arial" pitchFamily="34" charset="0"/>
              </a:rPr>
              <a:t>► </a:t>
            </a:r>
            <a:r>
              <a:rPr lang="de-DE" sz="1600" dirty="0" smtClean="0">
                <a:latin typeface="Arial" pitchFamily="34" charset="0"/>
                <a:cs typeface="Arial" pitchFamily="34" charset="0"/>
              </a:rPr>
              <a:t>Low </a:t>
            </a:r>
            <a:r>
              <a:rPr lang="de-DE" sz="1600" dirty="0" err="1" smtClean="0">
                <a:latin typeface="Arial" pitchFamily="34" charset="0"/>
                <a:cs typeface="Arial" pitchFamily="34" charset="0"/>
              </a:rPr>
              <a:t>world</a:t>
            </a:r>
            <a:r>
              <a:rPr lang="de-DE" sz="1600" dirty="0" smtClean="0">
                <a:latin typeface="Arial" pitchFamily="34" charset="0"/>
                <a:cs typeface="Arial" pitchFamily="34" charset="0"/>
              </a:rPr>
              <a:t> </a:t>
            </a:r>
            <a:r>
              <a:rPr lang="de-DE" sz="1600" dirty="0" err="1" smtClean="0">
                <a:latin typeface="Arial" pitchFamily="34" charset="0"/>
                <a:cs typeface="Arial" pitchFamily="34" charset="0"/>
              </a:rPr>
              <a:t>stocks</a:t>
            </a:r>
            <a:endParaRPr lang="de-DE" sz="1600" dirty="0">
              <a:latin typeface="Arial" pitchFamily="34" charset="0"/>
              <a:cs typeface="Arial" pitchFamily="34" charset="0"/>
            </a:endParaRPr>
          </a:p>
          <a:p>
            <a:endParaRPr lang="de-DE" dirty="0">
              <a:latin typeface="Arial" pitchFamily="34" charset="0"/>
              <a:cs typeface="Arial" pitchFamily="34" charset="0"/>
            </a:endParaRPr>
          </a:p>
        </p:txBody>
      </p:sp>
      <p:sp>
        <p:nvSpPr>
          <p:cNvPr id="12" name="Textfeld 11"/>
          <p:cNvSpPr txBox="1"/>
          <p:nvPr/>
        </p:nvSpPr>
        <p:spPr>
          <a:xfrm>
            <a:off x="284541" y="1057864"/>
            <a:ext cx="3620528" cy="2923877"/>
          </a:xfrm>
          <a:prstGeom prst="rect">
            <a:avLst/>
          </a:prstGeom>
          <a:noFill/>
        </p:spPr>
        <p:txBody>
          <a:bodyPr wrap="square" rtlCol="0">
            <a:spAutoFit/>
          </a:bodyPr>
          <a:lstStyle/>
          <a:p>
            <a:r>
              <a:rPr lang="de-DE" sz="2000" b="1" dirty="0" err="1" smtClean="0">
                <a:solidFill>
                  <a:srgbClr val="C00000"/>
                </a:solidFill>
                <a:latin typeface="Arial" pitchFamily="34" charset="0"/>
                <a:cs typeface="Arial" pitchFamily="34" charset="0"/>
              </a:rPr>
              <a:t>Bearisch</a:t>
            </a:r>
            <a:endParaRPr lang="de-DE" sz="2000" b="1" dirty="0" smtClean="0">
              <a:solidFill>
                <a:srgbClr val="C00000"/>
              </a:solidFill>
              <a:latin typeface="Arial" pitchFamily="34" charset="0"/>
              <a:cs typeface="Arial" pitchFamily="34" charset="0"/>
            </a:endParaRPr>
          </a:p>
          <a:p>
            <a:endParaRPr lang="de-DE" sz="2000" b="1" dirty="0" smtClean="0">
              <a:solidFill>
                <a:srgbClr val="C00000"/>
              </a:solidFill>
              <a:latin typeface="Arial" pitchFamily="34" charset="0"/>
              <a:cs typeface="Arial" pitchFamily="34" charset="0"/>
            </a:endParaRPr>
          </a:p>
          <a:p>
            <a:r>
              <a:rPr lang="de-DE" sz="1600" b="1" dirty="0">
                <a:solidFill>
                  <a:schemeClr val="accent6">
                    <a:lumMod val="60000"/>
                    <a:lumOff val="40000"/>
                  </a:schemeClr>
                </a:solidFill>
                <a:latin typeface="Arial" pitchFamily="34" charset="0"/>
                <a:cs typeface="Arial" pitchFamily="34" charset="0"/>
              </a:rPr>
              <a:t>► </a:t>
            </a:r>
            <a:r>
              <a:rPr lang="de-DE" sz="1600" dirty="0" smtClean="0">
                <a:latin typeface="Arial" pitchFamily="34" charset="0"/>
                <a:cs typeface="Arial" pitchFamily="34" charset="0"/>
              </a:rPr>
              <a:t>World </a:t>
            </a:r>
            <a:r>
              <a:rPr lang="de-DE" sz="1600" dirty="0" err="1" smtClean="0">
                <a:latin typeface="Arial" pitchFamily="34" charset="0"/>
                <a:cs typeface="Arial" pitchFamily="34" charset="0"/>
              </a:rPr>
              <a:t>wide</a:t>
            </a:r>
            <a:r>
              <a:rPr lang="de-DE" sz="1600" dirty="0" smtClean="0">
                <a:latin typeface="Arial" pitchFamily="34" charset="0"/>
                <a:cs typeface="Arial" pitchFamily="34" charset="0"/>
              </a:rPr>
              <a:t> </a:t>
            </a:r>
            <a:r>
              <a:rPr lang="de-DE" sz="1600" dirty="0" err="1" smtClean="0">
                <a:latin typeface="Arial" pitchFamily="34" charset="0"/>
                <a:cs typeface="Arial" pitchFamily="34" charset="0"/>
              </a:rPr>
              <a:t>surplus</a:t>
            </a:r>
            <a:endParaRPr lang="de-DE" sz="1600" dirty="0" smtClean="0">
              <a:latin typeface="Arial" pitchFamily="34" charset="0"/>
              <a:cs typeface="Arial" pitchFamily="34" charset="0"/>
            </a:endParaRPr>
          </a:p>
          <a:p>
            <a:r>
              <a:rPr lang="de-DE" sz="1600" b="1" dirty="0">
                <a:solidFill>
                  <a:schemeClr val="accent6">
                    <a:lumMod val="60000"/>
                    <a:lumOff val="40000"/>
                  </a:schemeClr>
                </a:solidFill>
                <a:latin typeface="Arial" pitchFamily="34" charset="0"/>
                <a:cs typeface="Arial" pitchFamily="34" charset="0"/>
              </a:rPr>
              <a:t>► </a:t>
            </a:r>
            <a:r>
              <a:rPr lang="de-DE" sz="1600" dirty="0" err="1">
                <a:latin typeface="Arial" pitchFamily="34" charset="0"/>
                <a:cs typeface="Arial" pitchFamily="34" charset="0"/>
              </a:rPr>
              <a:t>S</a:t>
            </a:r>
            <a:r>
              <a:rPr lang="de-DE" sz="1600" dirty="0" err="1" smtClean="0">
                <a:latin typeface="Arial" pitchFamily="34" charset="0"/>
                <a:cs typeface="Arial" pitchFamily="34" charset="0"/>
              </a:rPr>
              <a:t>truggle</a:t>
            </a:r>
            <a:r>
              <a:rPr lang="de-DE" sz="1600" dirty="0" smtClean="0">
                <a:latin typeface="Arial" pitchFamily="34" charset="0"/>
                <a:cs typeface="Arial" pitchFamily="34" charset="0"/>
              </a:rPr>
              <a:t> for </a:t>
            </a:r>
            <a:r>
              <a:rPr lang="de-DE" sz="1600" dirty="0" err="1" smtClean="0">
                <a:latin typeface="Arial" pitchFamily="34" charset="0"/>
                <a:cs typeface="Arial" pitchFamily="34" charset="0"/>
              </a:rPr>
              <a:t>market</a:t>
            </a:r>
            <a:r>
              <a:rPr lang="de-DE" sz="1600" dirty="0" smtClean="0">
                <a:latin typeface="Arial" pitchFamily="34" charset="0"/>
                <a:cs typeface="Arial" pitchFamily="34" charset="0"/>
              </a:rPr>
              <a:t> </a:t>
            </a:r>
            <a:r>
              <a:rPr lang="de-DE" sz="1600" dirty="0" err="1" smtClean="0">
                <a:latin typeface="Arial" pitchFamily="34" charset="0"/>
                <a:cs typeface="Arial" pitchFamily="34" charset="0"/>
              </a:rPr>
              <a:t>share</a:t>
            </a:r>
            <a:endParaRPr lang="de-DE" sz="1600" dirty="0" smtClean="0">
              <a:latin typeface="Arial" pitchFamily="34" charset="0"/>
              <a:cs typeface="Arial" pitchFamily="34" charset="0"/>
            </a:endParaRPr>
          </a:p>
          <a:p>
            <a:r>
              <a:rPr lang="de-DE" sz="1600" dirty="0">
                <a:latin typeface="Arial" pitchFamily="34" charset="0"/>
                <a:cs typeface="Arial" pitchFamily="34" charset="0"/>
              </a:rPr>
              <a:t> </a:t>
            </a:r>
            <a:r>
              <a:rPr lang="de-DE" sz="1600" dirty="0" smtClean="0">
                <a:latin typeface="Arial" pitchFamily="34" charset="0"/>
                <a:cs typeface="Arial" pitchFamily="34" charset="0"/>
              </a:rPr>
              <a:t>    EU/</a:t>
            </a:r>
            <a:r>
              <a:rPr lang="de-DE" sz="1600" dirty="0" err="1" smtClean="0">
                <a:latin typeface="Arial" pitchFamily="34" charset="0"/>
                <a:cs typeface="Arial" pitchFamily="34" charset="0"/>
              </a:rPr>
              <a:t>Refineries</a:t>
            </a:r>
            <a:r>
              <a:rPr lang="de-DE" sz="1600" dirty="0" smtClean="0">
                <a:latin typeface="Arial" pitchFamily="34" charset="0"/>
                <a:cs typeface="Arial" pitchFamily="34" charset="0"/>
              </a:rPr>
              <a:t>/CIS</a:t>
            </a:r>
          </a:p>
          <a:p>
            <a:r>
              <a:rPr lang="de-DE" sz="1600" b="1" dirty="0" smtClean="0">
                <a:solidFill>
                  <a:schemeClr val="accent6">
                    <a:lumMod val="60000"/>
                    <a:lumOff val="40000"/>
                  </a:schemeClr>
                </a:solidFill>
                <a:latin typeface="Arial" pitchFamily="34" charset="0"/>
                <a:cs typeface="Arial" pitchFamily="34" charset="0"/>
              </a:rPr>
              <a:t>► </a:t>
            </a:r>
            <a:r>
              <a:rPr lang="de-DE" sz="1600" dirty="0" err="1" smtClean="0">
                <a:latin typeface="Arial" pitchFamily="34" charset="0"/>
                <a:cs typeface="Arial" pitchFamily="34" charset="0"/>
              </a:rPr>
              <a:t>Doubts</a:t>
            </a:r>
            <a:r>
              <a:rPr lang="de-DE" sz="1600" dirty="0" smtClean="0">
                <a:latin typeface="Arial" pitchFamily="34" charset="0"/>
                <a:cs typeface="Arial" pitchFamily="34" charset="0"/>
              </a:rPr>
              <a:t> on </a:t>
            </a:r>
            <a:r>
              <a:rPr lang="de-DE" sz="1600" dirty="0" err="1" smtClean="0">
                <a:latin typeface="Arial" pitchFamily="34" charset="0"/>
                <a:cs typeface="Arial" pitchFamily="34" charset="0"/>
              </a:rPr>
              <a:t>consumption</a:t>
            </a:r>
            <a:r>
              <a:rPr lang="de-DE" sz="1600" dirty="0" smtClean="0">
                <a:latin typeface="Arial" pitchFamily="34" charset="0"/>
                <a:cs typeface="Arial" pitchFamily="34" charset="0"/>
              </a:rPr>
              <a:t> </a:t>
            </a:r>
            <a:r>
              <a:rPr lang="de-DE" sz="1600" dirty="0" err="1" smtClean="0">
                <a:latin typeface="Arial" pitchFamily="34" charset="0"/>
                <a:cs typeface="Arial" pitchFamily="34" charset="0"/>
              </a:rPr>
              <a:t>growth</a:t>
            </a:r>
            <a:endParaRPr lang="de-DE" sz="1600" dirty="0" smtClean="0">
              <a:latin typeface="Arial" pitchFamily="34" charset="0"/>
              <a:cs typeface="Arial" pitchFamily="34" charset="0"/>
            </a:endParaRPr>
          </a:p>
          <a:p>
            <a:r>
              <a:rPr lang="de-DE" sz="1600" b="1" dirty="0" smtClean="0">
                <a:solidFill>
                  <a:schemeClr val="accent6">
                    <a:lumMod val="60000"/>
                    <a:lumOff val="40000"/>
                  </a:schemeClr>
                </a:solidFill>
                <a:latin typeface="Arial" pitchFamily="34" charset="0"/>
                <a:cs typeface="Arial" pitchFamily="34" charset="0"/>
              </a:rPr>
              <a:t>► </a:t>
            </a:r>
            <a:r>
              <a:rPr lang="de-DE" sz="1600" dirty="0" smtClean="0">
                <a:latin typeface="Arial" pitchFamily="34" charset="0"/>
                <a:cs typeface="Arial" pitchFamily="34" charset="0"/>
              </a:rPr>
              <a:t>General </a:t>
            </a:r>
            <a:r>
              <a:rPr lang="de-DE" sz="1600" dirty="0" err="1" smtClean="0">
                <a:latin typeface="Arial" pitchFamily="34" charset="0"/>
                <a:cs typeface="Arial" pitchFamily="34" charset="0"/>
              </a:rPr>
              <a:t>commodity</a:t>
            </a:r>
            <a:r>
              <a:rPr lang="de-DE" sz="1600" dirty="0" smtClean="0">
                <a:latin typeface="Arial" pitchFamily="34" charset="0"/>
                <a:cs typeface="Arial" pitchFamily="34" charset="0"/>
              </a:rPr>
              <a:t> </a:t>
            </a:r>
            <a:r>
              <a:rPr lang="de-DE" sz="1600" dirty="0" err="1" smtClean="0">
                <a:latin typeface="Arial" pitchFamily="34" charset="0"/>
                <a:cs typeface="Arial" pitchFamily="34" charset="0"/>
              </a:rPr>
              <a:t>weakness</a:t>
            </a:r>
            <a:endParaRPr lang="de-DE" sz="1600" dirty="0" smtClean="0">
              <a:latin typeface="Arial" pitchFamily="34" charset="0"/>
              <a:cs typeface="Arial" pitchFamily="34" charset="0"/>
            </a:endParaRPr>
          </a:p>
          <a:p>
            <a:r>
              <a:rPr lang="de-DE" sz="1600" b="1" dirty="0" smtClean="0">
                <a:solidFill>
                  <a:schemeClr val="accent6">
                    <a:lumMod val="60000"/>
                    <a:lumOff val="40000"/>
                  </a:schemeClr>
                </a:solidFill>
                <a:latin typeface="Arial" pitchFamily="34" charset="0"/>
                <a:cs typeface="Arial" pitchFamily="34" charset="0"/>
              </a:rPr>
              <a:t>► </a:t>
            </a:r>
            <a:r>
              <a:rPr lang="de-DE" sz="1600" dirty="0" smtClean="0">
                <a:latin typeface="Arial" pitchFamily="34" charset="0"/>
                <a:cs typeface="Arial" pitchFamily="34" charset="0"/>
              </a:rPr>
              <a:t>Trend</a:t>
            </a:r>
            <a:endParaRPr lang="de-DE" sz="1600" dirty="0">
              <a:latin typeface="Arial" pitchFamily="34" charset="0"/>
              <a:cs typeface="Arial" pitchFamily="34" charset="0"/>
            </a:endParaRPr>
          </a:p>
          <a:p>
            <a:endParaRPr lang="de-DE" sz="1600" dirty="0">
              <a:latin typeface="Arial" pitchFamily="34" charset="0"/>
              <a:cs typeface="Arial" pitchFamily="34" charset="0"/>
            </a:endParaRPr>
          </a:p>
          <a:p>
            <a:endParaRPr lang="de-DE" sz="1600" dirty="0">
              <a:latin typeface="Arial" pitchFamily="34" charset="0"/>
              <a:cs typeface="Arial" pitchFamily="34" charset="0"/>
            </a:endParaRPr>
          </a:p>
          <a:p>
            <a:endParaRPr lang="de-DE" sz="1600" dirty="0" smtClean="0">
              <a:latin typeface="Arial" pitchFamily="34" charset="0"/>
              <a:cs typeface="Arial" pitchFamily="34" charset="0"/>
            </a:endParaRPr>
          </a:p>
        </p:txBody>
      </p:sp>
    </p:spTree>
    <p:extLst>
      <p:ext uri="{BB962C8B-B14F-4D97-AF65-F5344CB8AC3E}">
        <p14:creationId xmlns:p14="http://schemas.microsoft.com/office/powerpoint/2010/main" val="328794035"/>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7" name="TextBox 2"/>
          <p:cNvSpPr txBox="1">
            <a:spLocks noChangeArrowheads="1"/>
          </p:cNvSpPr>
          <p:nvPr/>
        </p:nvSpPr>
        <p:spPr bwMode="auto">
          <a:xfrm>
            <a:off x="1043607" y="928919"/>
            <a:ext cx="67924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Prospects for EU sugar exports</a:t>
            </a:r>
            <a:endParaRPr lang="en-GB" sz="1600" i="1" dirty="0">
              <a:latin typeface="+mj-lt"/>
            </a:endParaRPr>
          </a:p>
        </p:txBody>
      </p:sp>
      <p:sp>
        <p:nvSpPr>
          <p:cNvPr id="2" name="Textfeld 1"/>
          <p:cNvSpPr txBox="1"/>
          <p:nvPr/>
        </p:nvSpPr>
        <p:spPr>
          <a:xfrm>
            <a:off x="2339752" y="1916832"/>
            <a:ext cx="3044423" cy="369332"/>
          </a:xfrm>
          <a:prstGeom prst="rect">
            <a:avLst/>
          </a:prstGeom>
          <a:noFill/>
        </p:spPr>
        <p:txBody>
          <a:bodyPr wrap="none" rtlCol="0">
            <a:spAutoFit/>
          </a:bodyPr>
          <a:lstStyle/>
          <a:p>
            <a:r>
              <a:rPr lang="de-DE" dirty="0" err="1" smtClean="0"/>
              <a:t>Competition</a:t>
            </a:r>
            <a:r>
              <a:rPr lang="de-DE" dirty="0" smtClean="0"/>
              <a:t> </a:t>
            </a:r>
            <a:r>
              <a:rPr lang="de-DE" dirty="0" err="1" smtClean="0"/>
              <a:t>from</a:t>
            </a:r>
            <a:r>
              <a:rPr lang="de-DE" dirty="0" smtClean="0"/>
              <a:t> </a:t>
            </a:r>
            <a:r>
              <a:rPr lang="de-DE" dirty="0" err="1" smtClean="0"/>
              <a:t>Refineries</a:t>
            </a:r>
            <a:endParaRPr lang="de-DE" dirty="0"/>
          </a:p>
        </p:txBody>
      </p:sp>
      <p:sp>
        <p:nvSpPr>
          <p:cNvPr id="4" name="Textfeld 3"/>
          <p:cNvSpPr txBox="1"/>
          <p:nvPr/>
        </p:nvSpPr>
        <p:spPr>
          <a:xfrm>
            <a:off x="2699792" y="3140968"/>
            <a:ext cx="184731" cy="369332"/>
          </a:xfrm>
          <a:prstGeom prst="rect">
            <a:avLst/>
          </a:prstGeom>
          <a:noFill/>
        </p:spPr>
        <p:txBody>
          <a:bodyPr wrap="none" rtlCol="0">
            <a:spAutoFit/>
          </a:bodyPr>
          <a:lstStyle/>
          <a:p>
            <a:endParaRPr lang="de-DE" dirty="0"/>
          </a:p>
        </p:txBody>
      </p:sp>
    </p:spTree>
    <p:extLst>
      <p:ext uri="{BB962C8B-B14F-4D97-AF65-F5344CB8AC3E}">
        <p14:creationId xmlns:p14="http://schemas.microsoft.com/office/powerpoint/2010/main" val="191548138"/>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7" name="TextBox 2"/>
          <p:cNvSpPr txBox="1">
            <a:spLocks noChangeArrowheads="1"/>
          </p:cNvSpPr>
          <p:nvPr/>
        </p:nvSpPr>
        <p:spPr bwMode="auto">
          <a:xfrm>
            <a:off x="1011371" y="836712"/>
            <a:ext cx="67924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White sugar premium</a:t>
            </a:r>
            <a:endParaRPr lang="en-GB" sz="1600" i="1" dirty="0">
              <a:latin typeface="+mj-lt"/>
            </a:endParaRPr>
          </a:p>
        </p:txBody>
      </p:sp>
      <p:sp>
        <p:nvSpPr>
          <p:cNvPr id="2" name="Textfeld 1"/>
          <p:cNvSpPr txBox="1"/>
          <p:nvPr/>
        </p:nvSpPr>
        <p:spPr>
          <a:xfrm>
            <a:off x="2339752" y="1916832"/>
            <a:ext cx="2313454" cy="646331"/>
          </a:xfrm>
          <a:prstGeom prst="rect">
            <a:avLst/>
          </a:prstGeom>
          <a:noFill/>
        </p:spPr>
        <p:txBody>
          <a:bodyPr wrap="none" rtlCol="0">
            <a:spAutoFit/>
          </a:bodyPr>
          <a:lstStyle/>
          <a:p>
            <a:r>
              <a:rPr lang="de-DE" dirty="0" smtClean="0"/>
              <a:t>Chart </a:t>
            </a:r>
            <a:r>
              <a:rPr lang="de-DE" dirty="0" err="1" smtClean="0"/>
              <a:t>white</a:t>
            </a:r>
            <a:r>
              <a:rPr lang="de-DE" dirty="0" smtClean="0"/>
              <a:t> premium</a:t>
            </a:r>
          </a:p>
          <a:p>
            <a:endParaRPr lang="de-DE" dirty="0"/>
          </a:p>
        </p:txBody>
      </p:sp>
      <p:sp>
        <p:nvSpPr>
          <p:cNvPr id="4" name="Textfeld 3"/>
          <p:cNvSpPr txBox="1"/>
          <p:nvPr/>
        </p:nvSpPr>
        <p:spPr>
          <a:xfrm>
            <a:off x="2699792" y="3140968"/>
            <a:ext cx="184731" cy="369332"/>
          </a:xfrm>
          <a:prstGeom prst="rect">
            <a:avLst/>
          </a:prstGeom>
          <a:noFill/>
        </p:spPr>
        <p:txBody>
          <a:bodyPr wrap="none" rtlCol="0">
            <a:spAutoFit/>
          </a:bodyPr>
          <a:lstStyle/>
          <a:p>
            <a:endParaRPr lang="de-DE" dirty="0"/>
          </a:p>
        </p:txBody>
      </p:sp>
      <p:pic>
        <p:nvPicPr>
          <p:cNvPr id="6146" name="Grafik 4" descr="image00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0193" y="1480094"/>
            <a:ext cx="7099242" cy="4753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1"/>
          <p:cNvSpPr txBox="1">
            <a:spLocks noChangeArrowheads="1"/>
          </p:cNvSpPr>
          <p:nvPr/>
        </p:nvSpPr>
        <p:spPr bwMode="auto">
          <a:xfrm>
            <a:off x="7118054" y="6415801"/>
            <a:ext cx="1944216" cy="246221"/>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1000" i="1" dirty="0">
                <a:latin typeface="Arial" panose="020B0604020202020204" pitchFamily="34" charset="0"/>
                <a:cs typeface="Arial" panose="020B0604020202020204" pitchFamily="34" charset="0"/>
              </a:rPr>
              <a:t>Source:  </a:t>
            </a:r>
            <a:r>
              <a:rPr lang="en-GB" sz="1000" i="1" dirty="0" smtClean="0">
                <a:latin typeface="Arial" panose="020B0604020202020204" pitchFamily="34" charset="0"/>
                <a:cs typeface="Arial" panose="020B0604020202020204" pitchFamily="34" charset="0"/>
              </a:rPr>
              <a:t>Futures Source</a:t>
            </a:r>
            <a:endParaRPr lang="en-GB" sz="10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90591156"/>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11" name="TextBox 2"/>
          <p:cNvSpPr txBox="1">
            <a:spLocks noChangeArrowheads="1"/>
          </p:cNvSpPr>
          <p:nvPr/>
        </p:nvSpPr>
        <p:spPr bwMode="auto">
          <a:xfrm>
            <a:off x="1226669" y="1196752"/>
            <a:ext cx="648072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Shanghai Containerized Freight Index</a:t>
            </a:r>
            <a:endParaRPr lang="en-GB" sz="1600" i="1" dirty="0">
              <a:latin typeface="+mj-lt"/>
            </a:endParaRP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7942" y="2564904"/>
            <a:ext cx="8438858" cy="3005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49003962"/>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2"/>
          <p:cNvSpPr txBox="1">
            <a:spLocks noChangeArrowheads="1"/>
          </p:cNvSpPr>
          <p:nvPr/>
        </p:nvSpPr>
        <p:spPr bwMode="auto">
          <a:xfrm>
            <a:off x="596213" y="930850"/>
            <a:ext cx="85072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Freight – 2017 a transition year to higher rates</a:t>
            </a:r>
            <a:endParaRPr lang="en-GB" sz="1600" i="1" dirty="0">
              <a:latin typeface="+mj-lt"/>
            </a:endParaRPr>
          </a:p>
        </p:txBody>
      </p:sp>
      <p:sp>
        <p:nvSpPr>
          <p:cNvPr id="10244" name="TextBox 1"/>
          <p:cNvSpPr txBox="1">
            <a:spLocks noChangeArrowheads="1"/>
          </p:cNvSpPr>
          <p:nvPr/>
        </p:nvSpPr>
        <p:spPr bwMode="auto">
          <a:xfrm>
            <a:off x="611560" y="6145994"/>
            <a:ext cx="5639362" cy="215444"/>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800" i="1" dirty="0">
                <a:latin typeface="Arial" panose="020B0604020202020204" pitchFamily="34" charset="0"/>
                <a:cs typeface="Arial" panose="020B0604020202020204" pitchFamily="34" charset="0"/>
              </a:rPr>
              <a:t>Source: </a:t>
            </a:r>
            <a:r>
              <a:rPr lang="en-GB" sz="800" i="1" dirty="0" smtClean="0">
                <a:latin typeface="Arial" panose="020B0604020202020204" pitchFamily="34" charset="0"/>
                <a:cs typeface="Arial" panose="020B0604020202020204" pitchFamily="34" charset="0"/>
              </a:rPr>
              <a:t>Bloomberg</a:t>
            </a:r>
            <a:endParaRPr lang="en-GB" sz="800" i="1" dirty="0">
              <a:latin typeface="Arial" panose="020B0604020202020204" pitchFamily="34" charset="0"/>
              <a:cs typeface="Arial" panose="020B0604020202020204" pitchFamily="34" charset="0"/>
            </a:endParaRPr>
          </a:p>
        </p:txBody>
      </p:sp>
      <p:sp>
        <p:nvSpPr>
          <p:cNvPr id="3" name="AutoShape 2" descr="data:image/jpeg;base64,/9j/4AAQSkZJRgABAQAAAQABAAD/2wCEAAkGBhISERIUEBQWERQVFhkZGBUWFxIXFxgTHxkWIhwbFhcZHiYkGRklGhUYIC8gJCopLS4sHh49NTAqQSgrLCkBCQoKDgwOGg8PGSwkHyMtMi0tNTU1LiwwNTEsKSouKiwvLSwvKikwKi0uKS0qKS0sKSksNC01KjAsLCksNCwtMP/AABEIAEQBFgMBIgACEQEDEQH/xAAcAAEAAgMBAQEAAAAAAAAAAAAABQYDBAcCAQj/xAA5EAACAQMCBQIEAwcCBwAAAAABAgMABBESIQUGEzFBIlEUMmFxI4GxQlJikaHB0TOyBxYkY3KCkv/EABkBAQADAQEAAAAAAAAAAAAAAAABAgMEBf/EAC0RAAIBAgYABAUFAQAAAAAAAAABAgMRBBITITFBIlFh8CNSccHRMkKBkbEU/9oADAMBAAIRAxEAPwDtVKUoBSlKAUrXvr5IULyHAH8yfYDyarSczXchYwwhkzgelj/M571y18XTotRlu30t2aQpykrotZkGQM7nJA84GM/qK9VzTifNEi8Ys1c6dCLG4HYPN3/kTH/81P3HH72MEvCAqnc6Wx3989qVsVCjFSknZ+n+mVH4spRj07FspWjwni6XCak2I+ZT3U/3H1rereE41IqUXdMs007MUpSrkClQrc2QkkQLLckEj8KNmXI7/iHC9x71KWkrMgLp02PdCQxH3I2z9qFVJPgzUpXwmhY+0qDl5tiENvKqyOtxIERVXLHdvVp8qAuftUlxHicUCh5m0KWCg4Y+o9hgA+1CuePmbVKw2d4ksaSRnUjgMpwRkH6Gs1CwpXl3ABJ7AZP2rS4Tx2C5DG3fqBcZ2YY1DI+YDxQi6vY36UqNvOOJHcQwFWZpVdsqMqirjd/YE7ZoG0uSSpWjYcXjlgE65WMqWyw30jO+B4wM04VxqG5DGB9YUgHZhuQCO4Hg0IzLbfk3qVDSc2QaisQluGUlSIYncah3GvAXP51JWU7OgZ0MRP7DFSwHjVp2B+mTQKaeyM9KxzzKiszHCqCSfYAZNRvLfMK3kRdVKEMVZDkkeV3wM5Uq350GZJ27JalQt3zXFHJcowf/AKeISOwXK79lB/fxjY981LwyalVsFcgHB2Iz4P1oFJPZHulKULClKUApSlAK0+KcVSBNTn7KO7H6f5rcqj8/8UggdHlIkfRhIAd2OTu5/Zj/AKnxWFd1FD4S8XvcZoR8VR2SMtpZS38nUmJWIHYD29k/u1W+CBUUKgCqNgBXJY/+MFyAAIIQB4HUAwPA32rpPLfMcV7CJIjg9nQ/Mjex/sfNZ4bCKgm27yfL99GaxsK7yxfHRxXmy9J4jcyA7rMcf+pGP9td8UhlHkMOx9iPNfnPjufibjPfqyf72rvbcVjt7RJZ20KsaZP10jYDySewrsZ5+Cn4qjfvkheLcDktn69rkAblRvpHnbyn08fpNcE48lwv7sg+Zf7r7iudXH/GOfU3TgiCZOkNrLaf4iCBmpHkvmCG6uUbCwT5bVGM6HBB3iz2b3X8xXm/808PUzUf0t7ry9V+D0oY6jW8De/T+x0iqtfc1vDeTQSRPPH0kdeghd1zkESDPnGRU/xGyMqaVlkhOc6oyoP2OQQRWHg/BI7ZWCamZzqeRzqd292b9B2FeiVmpNpLYptrfm2mRrG2vBCzfi2zRN0wuD64iT6GH7vY1Oyc7AAlbS8Y4OB0SMnwM52qy0oVjTlHiRTZObpego6F31MqZJDAQFTUDIVHnC5UDv2Nat5zXM6XYSG51TLotV6TgadJBcn9klmJ38BavlKEOnJ/uKZy9+NcWwSOWOGygKZkQpmdgq4APfCht/rX3mDmC760kMUM8SqPTLHCsxkcjYgsQqJv9T9quVKE6Ty2uVleOyRQxx3kE0srRDqGCIsmTkEagdmx3xUZw7j06WogmhvUcAqkqRB3MOfSSSTpk07HPnerzSgdN/Mc6lS9gmBMl6kbKrKiqt2fOoSNsEbtsM9+5qZtua5gZSbO6JZvwU6YA6YVQNTZ9JLaic9hirZShCouPEig8P5mvknJuIppF9XWhWHaAZ9DQuP9YEHfz3rLJPNOvELuGKUF4Vt7cFSrkb6nCncDU+fsKvNKDRfDkRM8osrRQkbzdJFRY4xlmIAH5Dbc1BQ8w3CT67m2n0dEdNIYmYAsfVr3+YBQN8fYVc6ULSg3aztYoNjdmK4j+At7uOOSTEsEkbLDg95ELH8Nh3I7GpNecXjubqGWGSYRuuhreNnARlB0yb7OKneKcNMwAWaWAjzEygkexyD/AD7194RwiK2j6cQIGSxJJZmc92djuWPvQoqc07J7e+iBg5xctIWtbvBOI06JxpA7sc7FifyAH1rRt+b5AYDLHchIwxuWEDf6xGFTAG6DJ3HstXmlC2nL5iiR8PmmhBaJx8berJIGGClqhBUP7ZWNdv4qvdKULQhkFKUoaClKUApSlAY7hWKsEIViNmI1AH3xkZ+1c94nypbxXKG413kspBZ5Xwu7Y+RMZ27DOBXRqrvNXB5HKzRbtGPl87HIK+5B8Vx42VWNJulz9uy0KdOc1qK5scb5RtrmAQsixhf9NkABjP8ADjx7jzXLbE3HBb4dUExtsxGdMsWfmX+Id8dwdvNdR4BzGs40vhZR48N9V/xW5xrgkN3EYp11Kex/aVvDKfBroo14VoZ4O6Zy4nCu91tJHEeZuHFuJSxpv1ZQUI7FZNJUj6HVU3znxKXiF4tpaAukJ0qB2ZxszsewUds+2fepr/lnpMn48Rnt0khiZtQJDEdFmGDhkEkmwznC/lbuV+VIbGLTH6nPzyH5nP8AZfYfrWiknwcMMNKTlHhN3f4NTlHkiGyj3AlmcYdyMjH7qg9l/XzUBfcp2kt60Sxm3YNlZIWK4IGc6DkZz5GKuXGeNpbrk+pz8qeT9T7D61Dcu8Ollm+Kl9OckDGNWRjYeFx/OvOxGIk6sKVJ73vL6d3PYhhqem80Va231LDw63kSMLLJ1mG2sqFYj+IDbP1GM+1aPNHF2t4PwhqmkYRwr7yt2/IDLH7VMVWLU/E8TlZt0slVEH/ekGXb7hRpFeiYzdkorvYkeMcVNpaGSQ9SRVCjAx1JjgAAD3bx7Vt8JWUQxi4YNLpGsgADX5AA9u35VT+Z+L67hmUCSOx0kKc4lv32jTbuVBz9Ca3Ljm+4haYTxRL0rYSnQ7tiUnCRscDdj2AzQy1UpO72LZHMrZ0kHScHBBw3sfY/SvdUe945cLMu8NtHBGlxd6Qxy7ZHSOPmYjceTgZNbFtz4SSXiBRlHTWJi7mVmwkTHGnqMDnAPpwc0LKvHhlpvb6OFDJKwRBjLH6kAf1IFanHONC3VMKZZZX0RRggF3+pPyqAMk+BUBBNPeXohuEjWO0KyuI2ZwZiPw0YkDJXdjjyBWXjqC+ieS2LJJaSFoZiBoeRQdaj95dtJPbPvvQOo2m4/wAfcy29/dfGQxNMkpKs08SIAkKY9GHJ1ai2AM9xk4FWeqly/wAfjkWH4WFEeZRPcnssanOWY92diDpB8ZPYVltObnmCiKJS8mt01MQqWgOBNMcbaiDhR32+tCIVIpc8lopVVsecmmRFgWOSUqzu2XWGOFWIEjkjV6sZC+ffG9fIObJ5fhFgjjkeZXkbLSKqwqcB8lcgMewIP596F9aBaiaql1zVI8c08LxwWsWQJpVLmZxtiNQRhNXpB3JPYV65suZzaRQvpjmupVgYxliqqxOoqSAfkH9TU2629vDGjlI4l0ogfTjI+UDPnbNCJNybSdrGThN08sEUkidN3RWZP3WI3G9bdViPnAtLAQiLBM5VGd9MjKFY9UJ2EWVxucmtOfnO56bzRQxPEbgRQnW4ebLafQuMd87k42NCNaCXJc6VVLrm6WJ7sSxxhYIFkyrs2JGJCROcD1n+H3FY35wnge3F9FFCkkTu2l2Z4wozllx2JIUAZ3NCdaHv+i30qsx81SCROsiQo8Uk2hmcypCo2eXA0rntpzt7mtaz5tuT8IZoYo1uNbH8R9awqpbqFSMKoGM5Pkds0GtH379S30qtjmmRliKRDNzKFt1YkMYQMvLIP2RpBIHtpz3qyUNIyUuBSlKFhSlKAUpSgFKUoCu8f5a1nqwemQbkDbUfcezfrWrY86aV03CsXXYkYGf/ACBxg1bKxPaoTkopPuVBrz54OUampQllb57T9beZsqqayzVypcTsZWui4QldanOV7DT9fpW/xPnJIzIiKS6kgE40599j/Soni0R+MYhWxrXsp8adxtv2q6fCpnOhc5znSveq5Ks8ypSyu+/ZzYdxUpXVys8G5eaVuvd5YncIfPsWHgey1axSldWHw0KEbR57fbNpzc3dioC/5RV5pJop5rZ5QBJ0mUB8DAJBBwceRU/SugylFS5IS25RgjEATUFhdpApOdcxGNchO7MN8H/FeZuUY2d3Lvl7iOcj0kaowAFORum3Y9vFTtKFdOPkQEvKKMLgdWT8aZZs+jKSKQRjI9S+kbNkVluuWg6w5mlEkUhkWT0E6iCD6SukDBwMDapqlBpx8iM4FwJbVZFVmk6kjSFnwWLEDuwHq7ea0V5OUK8SzzLbuzEwAoBhjllD41BCSds+asNKE6cbWsVbi3KtvGk7GZ7WGREWRU0hAFGld9JIGDgjOD581BcT4XE5ENldvNLcCOOTQ0TKIE2LOVHoUJkBQRkkV0UjPescFqiZ0IqZ76VVc/fAoZSoJ8FeueQ4WEyxySwxzIiPHGUAIRdK74zjHcZwak+F8BSB3cEszrGmTp9MaKAqqABgZy33NSdKGipxTukR/GuCpcxhHLIVYOjocMkg7MprTXlRGDfESyXLsjIHcqNCsMN01UAKxB+bGanKUJcIt3aK6nJEOhhIzTP0uksjiMmOMDAEa6dKnznGa3U5ciDWuMhbVSI0206ioGo+7AZ/malaUCpxXCKPc8vrPeSwJI/TWT4qdvTkXDACJAcbhQpfBz4qYn5LikSUSvJJLLp1TsVLjQwZQoxpVQR8oGD5qeWMAkgAE9yANz9ffavVCiox3uVt+R42aZpJppDMIxIWKZZUbVpGB6UbsVG2K1+YLGzknfr3fQb4fpNHrjQdJiTtqHY+dPfAq2VimtUfGtFfHbUqtj7ZG1CXSVrJFX5PtGkmlumd5owBDbtIFXMQA1uqgABWYYBxuBVtr4BX2haEMqsKUpQuKUpQClKUApSlAKUpQClKUApSlAKUpQClKUApSlAKUpQClKUApSlAKUpQClKUApSlAKUpQClKUApSlAKUpQ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Footer Placeholder 2"/>
          <p:cNvSpPr txBox="1">
            <a:spLocks/>
          </p:cNvSpPr>
          <p:nvPr/>
        </p:nvSpPr>
        <p:spPr>
          <a:xfrm>
            <a:off x="6250922" y="6511812"/>
            <a:ext cx="2895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r>
              <a:rPr lang="en-US" smtClean="0">
                <a:solidFill>
                  <a:prstClr val="black"/>
                </a:solidFill>
              </a:rPr>
              <a:t>PRIVATE &amp; CONFIDENTIAL</a:t>
            </a:r>
            <a:endParaRPr lang="en-US" dirty="0">
              <a:solidFill>
                <a:prstClr val="black"/>
              </a:solidFill>
            </a:endParaRPr>
          </a:p>
        </p:txBody>
      </p:sp>
      <p:pic>
        <p:nvPicPr>
          <p:cNvPr id="14338" name="Picture 1" descr="image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1944" y="1750578"/>
            <a:ext cx="7320111" cy="4610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Arrow Connector 3"/>
          <p:cNvCxnSpPr/>
          <p:nvPr/>
        </p:nvCxnSpPr>
        <p:spPr>
          <a:xfrm flipV="1">
            <a:off x="8460432" y="5085184"/>
            <a:ext cx="288032" cy="144016"/>
          </a:xfrm>
          <a:prstGeom prst="straightConnector1">
            <a:avLst/>
          </a:prstGeom>
          <a:ln>
            <a:prstDash val="sysDash"/>
            <a:tailEnd type="arrow"/>
          </a:ln>
        </p:spPr>
        <p:style>
          <a:lnRef idx="2">
            <a:schemeClr val="accent1"/>
          </a:lnRef>
          <a:fillRef idx="0">
            <a:schemeClr val="accent1"/>
          </a:fillRef>
          <a:effectRef idx="1">
            <a:schemeClr val="accent1"/>
          </a:effectRef>
          <a:fontRef idx="minor">
            <a:schemeClr val="tx1"/>
          </a:fontRef>
        </p:style>
      </p:cxnSp>
      <p:pic>
        <p:nvPicPr>
          <p:cNvPr id="10" name="Image 10"/>
          <p:cNvPicPr>
            <a:picLocks noChangeAspect="1" noChangeArrowheads="1"/>
          </p:cNvPicPr>
          <p:nvPr/>
        </p:nvPicPr>
        <p:blipFill>
          <a:blip r:embed="rId4"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84194287"/>
      </p:ext>
    </p:extLst>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11" name="TextBox 2"/>
          <p:cNvSpPr txBox="1">
            <a:spLocks noChangeArrowheads="1"/>
          </p:cNvSpPr>
          <p:nvPr/>
        </p:nvSpPr>
        <p:spPr bwMode="auto">
          <a:xfrm>
            <a:off x="2169128" y="820262"/>
            <a:ext cx="42085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Chart #5 2016 - today</a:t>
            </a:r>
            <a:endParaRPr lang="en-GB" sz="1600" i="1" dirty="0">
              <a:latin typeface="+mj-lt"/>
            </a:endParaRPr>
          </a:p>
        </p:txBody>
      </p:sp>
      <p:pic>
        <p:nvPicPr>
          <p:cNvPr id="5123" name="Grafik 3" descr="image00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02432" y="1447509"/>
            <a:ext cx="7139136" cy="4827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
          <p:cNvSpPr txBox="1">
            <a:spLocks noChangeArrowheads="1"/>
          </p:cNvSpPr>
          <p:nvPr/>
        </p:nvSpPr>
        <p:spPr bwMode="auto">
          <a:xfrm>
            <a:off x="7118054" y="6415801"/>
            <a:ext cx="1944216" cy="246221"/>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1000" i="1" dirty="0">
                <a:latin typeface="Arial" panose="020B0604020202020204" pitchFamily="34" charset="0"/>
                <a:cs typeface="Arial" panose="020B0604020202020204" pitchFamily="34" charset="0"/>
              </a:rPr>
              <a:t>Source:  </a:t>
            </a:r>
            <a:r>
              <a:rPr lang="en-GB" sz="1000" i="1" dirty="0" smtClean="0">
                <a:latin typeface="Arial" panose="020B0604020202020204" pitchFamily="34" charset="0"/>
                <a:cs typeface="Arial" panose="020B0604020202020204" pitchFamily="34" charset="0"/>
              </a:rPr>
              <a:t>Futures Source</a:t>
            </a:r>
            <a:endParaRPr lang="en-GB" sz="10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07114640"/>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7" name="TextBox 2"/>
          <p:cNvSpPr txBox="1">
            <a:spLocks noChangeArrowheads="1"/>
          </p:cNvSpPr>
          <p:nvPr/>
        </p:nvSpPr>
        <p:spPr bwMode="auto">
          <a:xfrm>
            <a:off x="1043607" y="928919"/>
            <a:ext cx="67924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Prospects for EU sugar exports</a:t>
            </a:r>
            <a:endParaRPr lang="en-GB" sz="1600" i="1" dirty="0">
              <a:latin typeface="+mj-lt"/>
            </a:endParaRPr>
          </a:p>
        </p:txBody>
      </p:sp>
      <p:sp>
        <p:nvSpPr>
          <p:cNvPr id="2" name="Textfeld 1"/>
          <p:cNvSpPr txBox="1"/>
          <p:nvPr/>
        </p:nvSpPr>
        <p:spPr>
          <a:xfrm>
            <a:off x="2339752" y="1916832"/>
            <a:ext cx="3044423" cy="369332"/>
          </a:xfrm>
          <a:prstGeom prst="rect">
            <a:avLst/>
          </a:prstGeom>
          <a:noFill/>
        </p:spPr>
        <p:txBody>
          <a:bodyPr wrap="none" rtlCol="0">
            <a:spAutoFit/>
          </a:bodyPr>
          <a:lstStyle/>
          <a:p>
            <a:r>
              <a:rPr lang="de-DE" dirty="0" err="1" smtClean="0"/>
              <a:t>Competition</a:t>
            </a:r>
            <a:r>
              <a:rPr lang="de-DE" dirty="0" smtClean="0"/>
              <a:t> </a:t>
            </a:r>
            <a:r>
              <a:rPr lang="de-DE" dirty="0" err="1" smtClean="0"/>
              <a:t>from</a:t>
            </a:r>
            <a:r>
              <a:rPr lang="de-DE" dirty="0" smtClean="0"/>
              <a:t> </a:t>
            </a:r>
            <a:r>
              <a:rPr lang="de-DE" dirty="0" err="1" smtClean="0"/>
              <a:t>Refineries</a:t>
            </a:r>
            <a:endParaRPr lang="de-DE" dirty="0"/>
          </a:p>
        </p:txBody>
      </p:sp>
      <p:sp>
        <p:nvSpPr>
          <p:cNvPr id="4" name="Textfeld 3"/>
          <p:cNvSpPr txBox="1"/>
          <p:nvPr/>
        </p:nvSpPr>
        <p:spPr>
          <a:xfrm>
            <a:off x="2699792" y="3140968"/>
            <a:ext cx="184731" cy="369332"/>
          </a:xfrm>
          <a:prstGeom prst="rect">
            <a:avLst/>
          </a:prstGeom>
          <a:noFill/>
        </p:spPr>
        <p:txBody>
          <a:bodyPr wrap="none" rtlCol="0">
            <a:spAutoFit/>
          </a:bodyPr>
          <a:lstStyle/>
          <a:p>
            <a:endParaRPr lang="de-DE" dirty="0"/>
          </a:p>
        </p:txBody>
      </p:sp>
      <p:sp>
        <p:nvSpPr>
          <p:cNvPr id="3" name="Textfeld 2"/>
          <p:cNvSpPr txBox="1"/>
          <p:nvPr/>
        </p:nvSpPr>
        <p:spPr>
          <a:xfrm>
            <a:off x="2339752" y="2636912"/>
            <a:ext cx="3134191" cy="369332"/>
          </a:xfrm>
          <a:prstGeom prst="rect">
            <a:avLst/>
          </a:prstGeom>
          <a:noFill/>
        </p:spPr>
        <p:txBody>
          <a:bodyPr wrap="none" rtlCol="0">
            <a:spAutoFit/>
          </a:bodyPr>
          <a:lstStyle/>
          <a:p>
            <a:r>
              <a:rPr lang="de-DE" dirty="0" err="1" smtClean="0"/>
              <a:t>Competition</a:t>
            </a:r>
            <a:r>
              <a:rPr lang="de-DE" dirty="0" smtClean="0"/>
              <a:t> </a:t>
            </a:r>
            <a:r>
              <a:rPr lang="de-DE" dirty="0" err="1" smtClean="0"/>
              <a:t>from</a:t>
            </a:r>
            <a:r>
              <a:rPr lang="de-DE" dirty="0" smtClean="0"/>
              <a:t> CIS </a:t>
            </a:r>
            <a:r>
              <a:rPr lang="de-DE" dirty="0" err="1" smtClean="0"/>
              <a:t>origins</a:t>
            </a:r>
            <a:endParaRPr lang="de-DE" dirty="0"/>
          </a:p>
        </p:txBody>
      </p:sp>
    </p:spTree>
    <p:extLst>
      <p:ext uri="{BB962C8B-B14F-4D97-AF65-F5344CB8AC3E}">
        <p14:creationId xmlns:p14="http://schemas.microsoft.com/office/powerpoint/2010/main" val="2229542893"/>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7" name="TextBox 2"/>
          <p:cNvSpPr txBox="1">
            <a:spLocks noChangeArrowheads="1"/>
          </p:cNvSpPr>
          <p:nvPr/>
        </p:nvSpPr>
        <p:spPr bwMode="auto">
          <a:xfrm>
            <a:off x="1043607" y="928919"/>
            <a:ext cx="67924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Prospects for EU sugar exports</a:t>
            </a:r>
            <a:endParaRPr lang="en-GB" sz="1600" i="1" dirty="0">
              <a:latin typeface="+mj-lt"/>
            </a:endParaRPr>
          </a:p>
        </p:txBody>
      </p:sp>
      <p:sp>
        <p:nvSpPr>
          <p:cNvPr id="2" name="Textfeld 1"/>
          <p:cNvSpPr txBox="1"/>
          <p:nvPr/>
        </p:nvSpPr>
        <p:spPr>
          <a:xfrm>
            <a:off x="2339752" y="1916832"/>
            <a:ext cx="3044423" cy="369332"/>
          </a:xfrm>
          <a:prstGeom prst="rect">
            <a:avLst/>
          </a:prstGeom>
          <a:noFill/>
        </p:spPr>
        <p:txBody>
          <a:bodyPr wrap="none" rtlCol="0">
            <a:spAutoFit/>
          </a:bodyPr>
          <a:lstStyle/>
          <a:p>
            <a:r>
              <a:rPr lang="de-DE" dirty="0" err="1" smtClean="0"/>
              <a:t>Competition</a:t>
            </a:r>
            <a:r>
              <a:rPr lang="de-DE" dirty="0" smtClean="0"/>
              <a:t> </a:t>
            </a:r>
            <a:r>
              <a:rPr lang="de-DE" dirty="0" err="1" smtClean="0"/>
              <a:t>from</a:t>
            </a:r>
            <a:r>
              <a:rPr lang="de-DE" dirty="0" smtClean="0"/>
              <a:t> </a:t>
            </a:r>
            <a:r>
              <a:rPr lang="de-DE" dirty="0" err="1" smtClean="0"/>
              <a:t>Refineries</a:t>
            </a:r>
            <a:endParaRPr lang="de-DE" dirty="0"/>
          </a:p>
        </p:txBody>
      </p:sp>
      <p:sp>
        <p:nvSpPr>
          <p:cNvPr id="4" name="Textfeld 3"/>
          <p:cNvSpPr txBox="1"/>
          <p:nvPr/>
        </p:nvSpPr>
        <p:spPr>
          <a:xfrm>
            <a:off x="2699792" y="3140968"/>
            <a:ext cx="184731" cy="369332"/>
          </a:xfrm>
          <a:prstGeom prst="rect">
            <a:avLst/>
          </a:prstGeom>
          <a:noFill/>
        </p:spPr>
        <p:txBody>
          <a:bodyPr wrap="none" rtlCol="0">
            <a:spAutoFit/>
          </a:bodyPr>
          <a:lstStyle/>
          <a:p>
            <a:endParaRPr lang="de-DE" dirty="0"/>
          </a:p>
        </p:txBody>
      </p:sp>
      <p:sp>
        <p:nvSpPr>
          <p:cNvPr id="3" name="Textfeld 2"/>
          <p:cNvSpPr txBox="1"/>
          <p:nvPr/>
        </p:nvSpPr>
        <p:spPr>
          <a:xfrm>
            <a:off x="2339752" y="2636912"/>
            <a:ext cx="3134191" cy="369332"/>
          </a:xfrm>
          <a:prstGeom prst="rect">
            <a:avLst/>
          </a:prstGeom>
          <a:noFill/>
        </p:spPr>
        <p:txBody>
          <a:bodyPr wrap="none" rtlCol="0">
            <a:spAutoFit/>
          </a:bodyPr>
          <a:lstStyle/>
          <a:p>
            <a:r>
              <a:rPr lang="de-DE" dirty="0" err="1" smtClean="0"/>
              <a:t>Competition</a:t>
            </a:r>
            <a:r>
              <a:rPr lang="de-DE" dirty="0" smtClean="0"/>
              <a:t> </a:t>
            </a:r>
            <a:r>
              <a:rPr lang="de-DE" dirty="0" err="1" smtClean="0"/>
              <a:t>from</a:t>
            </a:r>
            <a:r>
              <a:rPr lang="de-DE" dirty="0" smtClean="0"/>
              <a:t> CIS </a:t>
            </a:r>
            <a:r>
              <a:rPr lang="de-DE" dirty="0" err="1" smtClean="0"/>
              <a:t>origins</a:t>
            </a:r>
            <a:endParaRPr lang="de-DE" dirty="0"/>
          </a:p>
        </p:txBody>
      </p:sp>
      <p:sp>
        <p:nvSpPr>
          <p:cNvPr id="5" name="Textfeld 4"/>
          <p:cNvSpPr txBox="1"/>
          <p:nvPr/>
        </p:nvSpPr>
        <p:spPr>
          <a:xfrm>
            <a:off x="2343927" y="3447782"/>
            <a:ext cx="3888432" cy="369332"/>
          </a:xfrm>
          <a:prstGeom prst="rect">
            <a:avLst/>
          </a:prstGeom>
          <a:noFill/>
        </p:spPr>
        <p:txBody>
          <a:bodyPr wrap="square" rtlCol="0">
            <a:spAutoFit/>
          </a:bodyPr>
          <a:lstStyle/>
          <a:p>
            <a:r>
              <a:rPr lang="de-DE" dirty="0" err="1" smtClean="0"/>
              <a:t>Conquest</a:t>
            </a:r>
            <a:r>
              <a:rPr lang="de-DE" dirty="0" smtClean="0"/>
              <a:t> </a:t>
            </a:r>
            <a:r>
              <a:rPr lang="de-DE" dirty="0" err="1" smtClean="0"/>
              <a:t>of</a:t>
            </a:r>
            <a:r>
              <a:rPr lang="de-DE" dirty="0" smtClean="0"/>
              <a:t> New </a:t>
            </a:r>
            <a:r>
              <a:rPr lang="de-DE" dirty="0" err="1" smtClean="0"/>
              <a:t>Markets</a:t>
            </a:r>
            <a:endParaRPr lang="de-DE" dirty="0"/>
          </a:p>
        </p:txBody>
      </p:sp>
    </p:spTree>
    <p:extLst>
      <p:ext uri="{BB962C8B-B14F-4D97-AF65-F5344CB8AC3E}">
        <p14:creationId xmlns:p14="http://schemas.microsoft.com/office/powerpoint/2010/main" val="1503531782"/>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11" name="TextBox 2"/>
          <p:cNvSpPr txBox="1">
            <a:spLocks noChangeArrowheads="1"/>
          </p:cNvSpPr>
          <p:nvPr/>
        </p:nvSpPr>
        <p:spPr bwMode="auto">
          <a:xfrm>
            <a:off x="242166" y="908720"/>
            <a:ext cx="889248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10 Largest Net-Importers 2015 </a:t>
            </a:r>
          </a:p>
          <a:p>
            <a:pPr algn="ctr" eaLnBrk="1" hangingPunct="1"/>
            <a:r>
              <a:rPr lang="en-GB" sz="3200" dirty="0" smtClean="0">
                <a:solidFill>
                  <a:srgbClr val="007749"/>
                </a:solidFill>
                <a:latin typeface="+mj-lt"/>
              </a:rPr>
              <a:t>(in min. metric tonnes, </a:t>
            </a:r>
            <a:r>
              <a:rPr lang="en-GB" sz="3200" dirty="0" err="1" smtClean="0">
                <a:solidFill>
                  <a:srgbClr val="007749"/>
                </a:solidFill>
                <a:latin typeface="+mj-lt"/>
              </a:rPr>
              <a:t>tel</a:t>
            </a:r>
            <a:r>
              <a:rPr lang="en-GB" sz="3200" dirty="0" smtClean="0">
                <a:solidFill>
                  <a:srgbClr val="007749"/>
                </a:solidFill>
                <a:latin typeface="+mj-lt"/>
              </a:rPr>
              <a:t> </a:t>
            </a:r>
            <a:r>
              <a:rPr lang="en-GB" sz="3200" dirty="0" err="1" smtClean="0">
                <a:solidFill>
                  <a:srgbClr val="007749"/>
                </a:solidFill>
                <a:latin typeface="+mj-lt"/>
              </a:rPr>
              <a:t>quel</a:t>
            </a:r>
            <a:r>
              <a:rPr lang="en-GB" sz="3200" dirty="0" smtClean="0">
                <a:solidFill>
                  <a:srgbClr val="007749"/>
                </a:solidFill>
                <a:latin typeface="+mj-lt"/>
              </a:rPr>
              <a:t>)</a:t>
            </a:r>
            <a:endParaRPr lang="en-GB" sz="1600" i="1" dirty="0">
              <a:latin typeface="+mj-lt"/>
            </a:endParaRPr>
          </a:p>
        </p:txBody>
      </p:sp>
      <p:sp>
        <p:nvSpPr>
          <p:cNvPr id="2" name="Textfeld 1"/>
          <p:cNvSpPr txBox="1"/>
          <p:nvPr/>
        </p:nvSpPr>
        <p:spPr>
          <a:xfrm>
            <a:off x="307975" y="2492896"/>
            <a:ext cx="5400600" cy="3139321"/>
          </a:xfrm>
          <a:prstGeom prst="rect">
            <a:avLst/>
          </a:prstGeom>
          <a:noFill/>
        </p:spPr>
        <p:txBody>
          <a:bodyPr wrap="square" rtlCol="0">
            <a:spAutoFit/>
          </a:bodyPr>
          <a:lstStyle/>
          <a:p>
            <a:pPr marL="342900" indent="-342900">
              <a:buAutoNum type="arabicPeriod"/>
            </a:pPr>
            <a:r>
              <a:rPr lang="de-DE" dirty="0" smtClean="0"/>
              <a:t>China	5.65	1. China		4.13</a:t>
            </a:r>
          </a:p>
          <a:p>
            <a:pPr marL="342900" indent="-342900">
              <a:buAutoNum type="arabicPeriod"/>
            </a:pPr>
            <a:r>
              <a:rPr lang="de-DE" dirty="0" err="1" smtClean="0"/>
              <a:t>Indonesia</a:t>
            </a:r>
            <a:r>
              <a:rPr lang="de-DE" dirty="0" smtClean="0"/>
              <a:t>	3.62	2. </a:t>
            </a:r>
            <a:r>
              <a:rPr lang="de-DE" dirty="0" err="1" smtClean="0"/>
              <a:t>Indonesia</a:t>
            </a:r>
            <a:r>
              <a:rPr lang="de-DE" dirty="0" smtClean="0"/>
              <a:t>	3.53</a:t>
            </a:r>
          </a:p>
          <a:p>
            <a:pPr marL="342900" indent="-342900">
              <a:buAutoNum type="arabicPeriod"/>
            </a:pPr>
            <a:r>
              <a:rPr lang="de-DE" dirty="0" smtClean="0"/>
              <a:t>USA		3.16	3. EU-28		2.33</a:t>
            </a:r>
          </a:p>
          <a:p>
            <a:pPr marL="342900" indent="-342900">
              <a:buAutoNum type="arabicPeriod"/>
            </a:pPr>
            <a:r>
              <a:rPr lang="de-DE" dirty="0" err="1" smtClean="0"/>
              <a:t>Bangladesh</a:t>
            </a:r>
            <a:r>
              <a:rPr lang="de-DE" dirty="0" smtClean="0"/>
              <a:t>	2.15	4. USA		2.30</a:t>
            </a:r>
          </a:p>
          <a:p>
            <a:pPr marL="342900" indent="-342900">
              <a:buAutoNum type="arabicPeriod"/>
            </a:pPr>
            <a:r>
              <a:rPr lang="de-DE" dirty="0" smtClean="0"/>
              <a:t>EU-28	1.80	5. </a:t>
            </a:r>
            <a:r>
              <a:rPr lang="de-DE" dirty="0" err="1" smtClean="0"/>
              <a:t>Bangladesh</a:t>
            </a:r>
            <a:r>
              <a:rPr lang="de-DE" dirty="0" smtClean="0"/>
              <a:t>	2.14</a:t>
            </a:r>
          </a:p>
          <a:p>
            <a:pPr marL="342900" indent="-342900">
              <a:buAutoNum type="arabicPeriod"/>
            </a:pPr>
            <a:r>
              <a:rPr lang="de-DE" dirty="0" smtClean="0"/>
              <a:t>Malaysia	1.70	6. Malaysia	1.78</a:t>
            </a:r>
          </a:p>
          <a:p>
            <a:pPr marL="342900" indent="-342900">
              <a:buAutoNum type="arabicPeriod"/>
            </a:pPr>
            <a:r>
              <a:rPr lang="de-DE" dirty="0" err="1" smtClean="0"/>
              <a:t>Algeria</a:t>
            </a:r>
            <a:r>
              <a:rPr lang="de-DE" dirty="0" smtClean="0"/>
              <a:t>	1.53	7. Korea, Rep. </a:t>
            </a:r>
            <a:r>
              <a:rPr lang="de-DE" dirty="0" err="1" smtClean="0"/>
              <a:t>of</a:t>
            </a:r>
            <a:r>
              <a:rPr lang="de-DE" dirty="0" smtClean="0"/>
              <a:t>	1.68</a:t>
            </a:r>
          </a:p>
          <a:p>
            <a:pPr marL="342900" indent="-342900">
              <a:buAutoNum type="arabicPeriod"/>
            </a:pPr>
            <a:r>
              <a:rPr lang="de-DE" dirty="0" smtClean="0"/>
              <a:t>Korea, Rep </a:t>
            </a:r>
            <a:r>
              <a:rPr lang="de-DE" dirty="0" err="1" smtClean="0"/>
              <a:t>of</a:t>
            </a:r>
            <a:r>
              <a:rPr lang="de-DE" dirty="0" smtClean="0"/>
              <a:t>	1.51	8. </a:t>
            </a:r>
            <a:r>
              <a:rPr lang="de-DE" dirty="0" err="1" smtClean="0"/>
              <a:t>Algeria</a:t>
            </a:r>
            <a:r>
              <a:rPr lang="de-DE" dirty="0" smtClean="0"/>
              <a:t>	1.67</a:t>
            </a:r>
          </a:p>
          <a:p>
            <a:pPr marL="342900" indent="-342900">
              <a:buAutoNum type="arabicPeriod"/>
            </a:pPr>
            <a:r>
              <a:rPr lang="de-DE" dirty="0" smtClean="0"/>
              <a:t>Nigeria	1.48	9. Nigeria	1.48</a:t>
            </a:r>
          </a:p>
          <a:p>
            <a:pPr marL="342900" indent="-342900">
              <a:buAutoNum type="arabicPeriod"/>
            </a:pPr>
            <a:r>
              <a:rPr lang="de-DE" dirty="0" smtClean="0"/>
              <a:t>Sudan	1.29      10. Japan	1.28	</a:t>
            </a:r>
            <a:endParaRPr lang="de-DE" dirty="0"/>
          </a:p>
        </p:txBody>
      </p:sp>
      <p:sp>
        <p:nvSpPr>
          <p:cNvPr id="3" name="Textfeld 2"/>
          <p:cNvSpPr txBox="1"/>
          <p:nvPr/>
        </p:nvSpPr>
        <p:spPr>
          <a:xfrm>
            <a:off x="5708575" y="2492895"/>
            <a:ext cx="2808312" cy="3139321"/>
          </a:xfrm>
          <a:prstGeom prst="rect">
            <a:avLst/>
          </a:prstGeom>
          <a:solidFill>
            <a:schemeClr val="accent3">
              <a:lumMod val="60000"/>
              <a:lumOff val="40000"/>
            </a:schemeClr>
          </a:solidFill>
        </p:spPr>
        <p:txBody>
          <a:bodyPr wrap="square" rtlCol="0">
            <a:spAutoFit/>
          </a:bodyPr>
          <a:lstStyle/>
          <a:p>
            <a:pPr marL="342900" indent="-342900">
              <a:buAutoNum type="arabicPeriod"/>
            </a:pPr>
            <a:r>
              <a:rPr lang="de-DE" dirty="0" smtClean="0"/>
              <a:t>China	1.52</a:t>
            </a:r>
          </a:p>
          <a:p>
            <a:pPr marL="342900" indent="-342900">
              <a:buAutoNum type="arabicPeriod"/>
            </a:pPr>
            <a:r>
              <a:rPr lang="de-DE" dirty="0" smtClean="0"/>
              <a:t>Sudan	1.46</a:t>
            </a:r>
          </a:p>
          <a:p>
            <a:pPr marL="342900" indent="-342900">
              <a:buAutoNum type="arabicPeriod"/>
            </a:pPr>
            <a:r>
              <a:rPr lang="de-DE" dirty="0" smtClean="0"/>
              <a:t>USA		0.87</a:t>
            </a:r>
          </a:p>
          <a:p>
            <a:pPr marL="342900" indent="-342900">
              <a:buAutoNum type="arabicPeriod"/>
            </a:pPr>
            <a:r>
              <a:rPr lang="de-DE" dirty="0" err="1" smtClean="0"/>
              <a:t>Uzbekistan</a:t>
            </a:r>
            <a:r>
              <a:rPr lang="de-DE" dirty="0" smtClean="0"/>
              <a:t>	0.56</a:t>
            </a:r>
          </a:p>
          <a:p>
            <a:pPr marL="342900" indent="-342900">
              <a:buAutoNum type="arabicPeriod"/>
            </a:pPr>
            <a:r>
              <a:rPr lang="de-DE" dirty="0" smtClean="0"/>
              <a:t>Saudi </a:t>
            </a:r>
            <a:r>
              <a:rPr lang="de-DE" dirty="0" err="1" smtClean="0"/>
              <a:t>Arabia</a:t>
            </a:r>
            <a:r>
              <a:rPr lang="de-DE" dirty="0" smtClean="0"/>
              <a:t>	0.56</a:t>
            </a:r>
          </a:p>
          <a:p>
            <a:pPr marL="342900" indent="-342900">
              <a:buAutoNum type="arabicPeriod"/>
            </a:pPr>
            <a:r>
              <a:rPr lang="de-DE" dirty="0" smtClean="0"/>
              <a:t>Sri Lanka	0.54</a:t>
            </a:r>
          </a:p>
          <a:p>
            <a:pPr marL="342900" indent="-342900">
              <a:buAutoNum type="arabicPeriod"/>
            </a:pPr>
            <a:r>
              <a:rPr lang="de-DE" dirty="0" err="1" smtClean="0"/>
              <a:t>Syria</a:t>
            </a:r>
            <a:r>
              <a:rPr lang="de-DE" dirty="0" smtClean="0"/>
              <a:t>		0.43</a:t>
            </a:r>
          </a:p>
          <a:p>
            <a:pPr marL="342900" indent="-342900">
              <a:buAutoNum type="arabicPeriod"/>
            </a:pPr>
            <a:r>
              <a:rPr lang="de-DE" dirty="0" smtClean="0"/>
              <a:t>Chile		0.36</a:t>
            </a:r>
          </a:p>
          <a:p>
            <a:pPr marL="342900" indent="-342900">
              <a:buAutoNum type="arabicPeriod"/>
            </a:pPr>
            <a:r>
              <a:rPr lang="de-DE" dirty="0" smtClean="0"/>
              <a:t>Myanmar	0.35</a:t>
            </a:r>
          </a:p>
          <a:p>
            <a:pPr marL="342900" indent="-342900">
              <a:buAutoNum type="arabicPeriod"/>
            </a:pPr>
            <a:r>
              <a:rPr lang="de-DE" dirty="0" err="1" smtClean="0"/>
              <a:t>Russian</a:t>
            </a:r>
            <a:r>
              <a:rPr lang="de-DE" dirty="0" smtClean="0"/>
              <a:t> Fed.	0.33</a:t>
            </a:r>
          </a:p>
          <a:p>
            <a:pPr marL="342900" indent="-342900">
              <a:buAutoNum type="arabicPeriod"/>
            </a:pPr>
            <a:endParaRPr lang="de-DE" dirty="0"/>
          </a:p>
        </p:txBody>
      </p:sp>
      <p:sp>
        <p:nvSpPr>
          <p:cNvPr id="5" name="Textfeld 4"/>
          <p:cNvSpPr txBox="1"/>
          <p:nvPr/>
        </p:nvSpPr>
        <p:spPr>
          <a:xfrm>
            <a:off x="460375" y="2132856"/>
            <a:ext cx="8226425" cy="369332"/>
          </a:xfrm>
          <a:prstGeom prst="rect">
            <a:avLst/>
          </a:prstGeom>
          <a:noFill/>
        </p:spPr>
        <p:txBody>
          <a:bodyPr wrap="square" rtlCol="0">
            <a:spAutoFit/>
          </a:bodyPr>
          <a:lstStyle/>
          <a:p>
            <a:r>
              <a:rPr lang="de-DE" b="1" i="1" dirty="0" smtClean="0">
                <a:latin typeface="+mn-lt"/>
              </a:rPr>
              <a:t>TOTAL			RAW SUGAR		WHITE SUGAR</a:t>
            </a:r>
            <a:endParaRPr lang="de-DE" b="1" i="1" dirty="0">
              <a:latin typeface="+mn-lt"/>
            </a:endParaRPr>
          </a:p>
        </p:txBody>
      </p:sp>
      <p:sp>
        <p:nvSpPr>
          <p:cNvPr id="10" name="TextBox 1"/>
          <p:cNvSpPr txBox="1">
            <a:spLocks noChangeArrowheads="1"/>
          </p:cNvSpPr>
          <p:nvPr/>
        </p:nvSpPr>
        <p:spPr bwMode="auto">
          <a:xfrm>
            <a:off x="7020272" y="5892791"/>
            <a:ext cx="1848544" cy="246221"/>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1000" i="1" dirty="0">
                <a:latin typeface="Arial" panose="020B0604020202020204" pitchFamily="34" charset="0"/>
                <a:cs typeface="Arial" panose="020B0604020202020204" pitchFamily="34" charset="0"/>
              </a:rPr>
              <a:t>Source:  </a:t>
            </a:r>
            <a:r>
              <a:rPr lang="en-GB" sz="1000" i="1" dirty="0" smtClean="0">
                <a:latin typeface="Arial" panose="020B0604020202020204" pitchFamily="34" charset="0"/>
                <a:cs typeface="Arial" panose="020B0604020202020204" pitchFamily="34" charset="0"/>
              </a:rPr>
              <a:t>ISO London</a:t>
            </a:r>
            <a:endParaRPr lang="en-GB" sz="10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16489388"/>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252413" y="1557338"/>
            <a:ext cx="7415931" cy="4751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0000" tIns="53063" rIns="90000" bIns="45000"/>
          <a:lstStyle>
            <a:lvl1pPr marL="342900" indent="-341313">
              <a:tabLst>
                <a:tab pos="723900" algn="l"/>
                <a:tab pos="1447800" algn="l"/>
                <a:tab pos="2171700" algn="l"/>
                <a:tab pos="2895600" algn="l"/>
                <a:tab pos="3619500" algn="l"/>
                <a:tab pos="4343400" algn="l"/>
                <a:tab pos="5067300" algn="l"/>
              </a:tabLst>
              <a:defRPr>
                <a:solidFill>
                  <a:schemeClr val="tx1"/>
                </a:solidFill>
                <a:latin typeface="Calibri" pitchFamily="34" charset="0"/>
              </a:defRPr>
            </a:lvl1pPr>
            <a:lvl2pPr marL="742950" indent="-285750">
              <a:tabLst>
                <a:tab pos="723900" algn="l"/>
                <a:tab pos="1447800" algn="l"/>
                <a:tab pos="2171700" algn="l"/>
                <a:tab pos="2895600" algn="l"/>
                <a:tab pos="3619500" algn="l"/>
                <a:tab pos="4343400" algn="l"/>
                <a:tab pos="5067300" algn="l"/>
              </a:tabLst>
              <a:defRPr>
                <a:solidFill>
                  <a:schemeClr val="tx1"/>
                </a:solidFill>
                <a:latin typeface="Calibri" pitchFamily="34" charset="0"/>
              </a:defRPr>
            </a:lvl2pPr>
            <a:lvl3pPr marL="11430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3pPr>
            <a:lvl4pPr marL="16002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4pPr>
            <a:lvl5pPr marL="2057400" indent="-228600">
              <a:tabLst>
                <a:tab pos="723900" algn="l"/>
                <a:tab pos="1447800" algn="l"/>
                <a:tab pos="2171700" algn="l"/>
                <a:tab pos="2895600" algn="l"/>
                <a:tab pos="3619500" algn="l"/>
                <a:tab pos="4343400" algn="l"/>
                <a:tab pos="50673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 pos="3619500" algn="l"/>
                <a:tab pos="4343400" algn="l"/>
                <a:tab pos="5067300" algn="l"/>
              </a:tabLst>
              <a:defRPr>
                <a:solidFill>
                  <a:schemeClr val="tx1"/>
                </a:solidFill>
                <a:latin typeface="Calibri" pitchFamily="34" charset="0"/>
              </a:defRPr>
            </a:lvl9pPr>
          </a:lstStyle>
          <a:p>
            <a:pPr algn="ctr">
              <a:lnSpc>
                <a:spcPct val="98000"/>
              </a:lnSpc>
              <a:spcBef>
                <a:spcPts val="638"/>
              </a:spcBef>
            </a:pPr>
            <a:endParaRPr lang="en-IE" sz="2000" dirty="0">
              <a:solidFill>
                <a:srgbClr val="000000"/>
              </a:solidFill>
            </a:endParaRPr>
          </a:p>
          <a:p>
            <a:pPr algn="just">
              <a:lnSpc>
                <a:spcPct val="98000"/>
              </a:lnSpc>
            </a:pPr>
            <a:endParaRPr lang="en-IE" sz="1400" b="1" dirty="0">
              <a:solidFill>
                <a:srgbClr val="000000"/>
              </a:solidFill>
            </a:endParaRPr>
          </a:p>
          <a:p>
            <a:pPr algn="just">
              <a:lnSpc>
                <a:spcPct val="98000"/>
              </a:lnSpc>
            </a:pPr>
            <a:endParaRPr lang="en-IE" sz="2000" b="1" dirty="0">
              <a:solidFill>
                <a:srgbClr val="000000"/>
              </a:solidFill>
            </a:endParaRPr>
          </a:p>
          <a:p>
            <a:pPr algn="just">
              <a:lnSpc>
                <a:spcPct val="98000"/>
              </a:lnSpc>
              <a:buSzPct val="178000"/>
            </a:pPr>
            <a:endParaRPr lang="en-IE" sz="2000" b="1" dirty="0">
              <a:solidFill>
                <a:srgbClr val="000000"/>
              </a:solidFill>
            </a:endParaRPr>
          </a:p>
          <a:p>
            <a:pPr algn="just">
              <a:lnSpc>
                <a:spcPct val="98000"/>
              </a:lnSpc>
              <a:buSzPct val="178000"/>
            </a:pPr>
            <a:endParaRPr lang="en-US" sz="2000" b="1" dirty="0">
              <a:solidFill>
                <a:srgbClr val="000000"/>
              </a:solidFill>
            </a:endParaRPr>
          </a:p>
          <a:p>
            <a:pPr algn="just">
              <a:lnSpc>
                <a:spcPct val="98000"/>
              </a:lnSpc>
              <a:buSzPct val="178000"/>
              <a:buFontTx/>
              <a:buBlip>
                <a:blip r:embed="rId3"/>
              </a:buBlip>
            </a:pPr>
            <a:endParaRPr lang="fr-BE" sz="2000" dirty="0"/>
          </a:p>
          <a:p>
            <a:pPr>
              <a:lnSpc>
                <a:spcPct val="98000"/>
              </a:lnSpc>
              <a:spcBef>
                <a:spcPts val="638"/>
              </a:spcBef>
            </a:pPr>
            <a:endParaRPr lang="en-IE" b="1" dirty="0">
              <a:solidFill>
                <a:srgbClr val="000000"/>
              </a:solidFill>
            </a:endParaRPr>
          </a:p>
        </p:txBody>
      </p:sp>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4"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7" name="Title 1"/>
          <p:cNvSpPr>
            <a:spLocks noGrp="1"/>
          </p:cNvSpPr>
          <p:nvPr>
            <p:ph type="title"/>
          </p:nvPr>
        </p:nvSpPr>
        <p:spPr>
          <a:xfrm>
            <a:off x="395536" y="692150"/>
            <a:ext cx="8229600" cy="778098"/>
          </a:xfrm>
        </p:spPr>
        <p:txBody>
          <a:bodyPr/>
          <a:lstStyle/>
          <a:p>
            <a:r>
              <a:rPr lang="en-GB" sz="3200" smtClean="0">
                <a:solidFill>
                  <a:srgbClr val="007749"/>
                </a:solidFill>
                <a:latin typeface="+mj-lt"/>
                <a:ea typeface="+mn-ea"/>
                <a:cs typeface="Arial" charset="0"/>
              </a:rPr>
              <a:t>Disclaimer</a:t>
            </a:r>
            <a:endParaRPr lang="en-GB" sz="3200" dirty="0">
              <a:solidFill>
                <a:srgbClr val="007749"/>
              </a:solidFill>
              <a:latin typeface="+mj-lt"/>
              <a:ea typeface="+mn-ea"/>
              <a:cs typeface="Arial" charset="0"/>
            </a:endParaRPr>
          </a:p>
        </p:txBody>
      </p:sp>
      <p:sp>
        <p:nvSpPr>
          <p:cNvPr id="8" name="Content Placeholder 2"/>
          <p:cNvSpPr>
            <a:spLocks noGrp="1"/>
          </p:cNvSpPr>
          <p:nvPr>
            <p:ph idx="1"/>
          </p:nvPr>
        </p:nvSpPr>
        <p:spPr>
          <a:xfrm>
            <a:off x="460375" y="1557338"/>
            <a:ext cx="8064896" cy="4464496"/>
          </a:xfrm>
          <a:noFill/>
        </p:spPr>
        <p:txBody>
          <a:bodyPr>
            <a:noAutofit/>
          </a:bodyPr>
          <a:lstStyle/>
          <a:p>
            <a:pPr algn="just">
              <a:buClr>
                <a:srgbClr val="007749"/>
              </a:buClr>
              <a:buFont typeface="Arial" panose="020B0604020202020204" pitchFamily="34" charset="0"/>
              <a:buChar char="•"/>
            </a:pPr>
            <a:r>
              <a:rPr lang="en-GB" sz="1800" dirty="0">
                <a:solidFill>
                  <a:schemeClr val="tx1"/>
                </a:solidFill>
                <a:latin typeface="+mn-lt"/>
              </a:rPr>
              <a:t>The opinions, views and forecasts expressed herein reflect the personal views of the author and do not necessarily reflect the views of ASSUC.</a:t>
            </a:r>
          </a:p>
          <a:p>
            <a:pPr algn="just">
              <a:buClr>
                <a:srgbClr val="007749"/>
              </a:buClr>
              <a:buFont typeface="Arial" panose="020B0604020202020204" pitchFamily="34" charset="0"/>
              <a:buChar char="•"/>
            </a:pPr>
            <a:endParaRPr lang="en-GB" sz="1050" dirty="0">
              <a:solidFill>
                <a:schemeClr val="tx1"/>
              </a:solidFill>
              <a:latin typeface="+mn-lt"/>
            </a:endParaRPr>
          </a:p>
          <a:p>
            <a:pPr algn="just">
              <a:buClr>
                <a:srgbClr val="007749"/>
              </a:buClr>
              <a:buFont typeface="Arial" panose="020B0604020202020204" pitchFamily="34" charset="0"/>
              <a:buChar char="•"/>
            </a:pPr>
            <a:r>
              <a:rPr lang="en-GB" sz="1800" dirty="0">
                <a:solidFill>
                  <a:schemeClr val="tx1"/>
                </a:solidFill>
                <a:latin typeface="+mn-lt"/>
              </a:rPr>
              <a:t>Any comments or opinions in this report are not intended to be an offer to buy or sell commodities or futures and options thereon as they merely state our views and carry no guarantee as to their accuracy. </a:t>
            </a:r>
          </a:p>
          <a:p>
            <a:pPr algn="just">
              <a:buClr>
                <a:srgbClr val="007749"/>
              </a:buClr>
              <a:buFont typeface="Arial" panose="020B0604020202020204" pitchFamily="34" charset="0"/>
              <a:buChar char="•"/>
            </a:pPr>
            <a:endParaRPr lang="en-GB" sz="1050" dirty="0">
              <a:solidFill>
                <a:schemeClr val="tx1"/>
              </a:solidFill>
              <a:latin typeface="+mn-lt"/>
            </a:endParaRPr>
          </a:p>
          <a:p>
            <a:pPr algn="just">
              <a:buClr>
                <a:srgbClr val="007749"/>
              </a:buClr>
              <a:buFont typeface="Arial" panose="020B0604020202020204" pitchFamily="34" charset="0"/>
              <a:buChar char="•"/>
            </a:pPr>
            <a:r>
              <a:rPr lang="en-GB" sz="1800" dirty="0">
                <a:solidFill>
                  <a:schemeClr val="tx1"/>
                </a:solidFill>
                <a:latin typeface="+mn-lt"/>
              </a:rPr>
              <a:t>We make no representation or warranty that the information contained herein is accurate, complete, fair or correct. </a:t>
            </a:r>
          </a:p>
          <a:p>
            <a:pPr algn="just">
              <a:buClr>
                <a:srgbClr val="007749"/>
              </a:buClr>
              <a:buFont typeface="Arial" panose="020B0604020202020204" pitchFamily="34" charset="0"/>
              <a:buChar char="•"/>
            </a:pPr>
            <a:endParaRPr lang="en-GB" sz="1050" dirty="0">
              <a:solidFill>
                <a:schemeClr val="tx1"/>
              </a:solidFill>
              <a:latin typeface="+mn-lt"/>
            </a:endParaRPr>
          </a:p>
          <a:p>
            <a:pPr algn="just">
              <a:buClr>
                <a:srgbClr val="007749"/>
              </a:buClr>
              <a:buFont typeface="Arial" panose="020B0604020202020204" pitchFamily="34" charset="0"/>
              <a:buChar char="•"/>
            </a:pPr>
            <a:r>
              <a:rPr lang="en-GB" sz="1800" dirty="0">
                <a:solidFill>
                  <a:schemeClr val="tx1"/>
                </a:solidFill>
                <a:latin typeface="+mn-lt"/>
              </a:rPr>
              <a:t>All information, prices or projections are subject to change without notice.</a:t>
            </a:r>
          </a:p>
          <a:p>
            <a:pPr algn="just">
              <a:buClr>
                <a:srgbClr val="007749"/>
              </a:buClr>
              <a:buFont typeface="Arial" panose="020B0604020202020204" pitchFamily="34" charset="0"/>
              <a:buChar char="•"/>
            </a:pPr>
            <a:endParaRPr lang="en-GB" sz="1050" dirty="0">
              <a:solidFill>
                <a:schemeClr val="tx1"/>
              </a:solidFill>
              <a:latin typeface="+mn-lt"/>
            </a:endParaRPr>
          </a:p>
          <a:p>
            <a:pPr algn="just">
              <a:buClr>
                <a:srgbClr val="007749"/>
              </a:buClr>
              <a:buFont typeface="Arial" panose="020B0604020202020204" pitchFamily="34" charset="0"/>
              <a:buChar char="•"/>
            </a:pPr>
            <a:r>
              <a:rPr lang="en-GB" sz="1800" dirty="0">
                <a:solidFill>
                  <a:schemeClr val="tx1"/>
                </a:solidFill>
                <a:latin typeface="+mn-lt"/>
              </a:rPr>
              <a:t>This information is not intended to be construed as investment advice. </a:t>
            </a:r>
          </a:p>
          <a:p>
            <a:pPr algn="just">
              <a:buClr>
                <a:srgbClr val="007749"/>
              </a:buClr>
              <a:buFont typeface="Arial" panose="020B0604020202020204" pitchFamily="34" charset="0"/>
              <a:buChar char="•"/>
            </a:pPr>
            <a:endParaRPr lang="en-GB" sz="1050" dirty="0">
              <a:solidFill>
                <a:schemeClr val="tx1"/>
              </a:solidFill>
              <a:latin typeface="+mn-lt"/>
            </a:endParaRPr>
          </a:p>
          <a:p>
            <a:pPr algn="just">
              <a:buClr>
                <a:srgbClr val="007749"/>
              </a:buClr>
              <a:buFont typeface="Arial" panose="020B0604020202020204" pitchFamily="34" charset="0"/>
              <a:buChar char="•"/>
            </a:pPr>
            <a:r>
              <a:rPr lang="en-GB" sz="1800" dirty="0">
                <a:solidFill>
                  <a:schemeClr val="tx1"/>
                </a:solidFill>
                <a:latin typeface="+mn-lt"/>
              </a:rPr>
              <a:t>We do not accept any liability or loss or damage arising from any inaccuracy or omission in or the use of or reliance on the information in this document.</a:t>
            </a:r>
          </a:p>
        </p:txBody>
      </p:sp>
    </p:spTree>
    <p:extLst>
      <p:ext uri="{BB962C8B-B14F-4D97-AF65-F5344CB8AC3E}">
        <p14:creationId xmlns:p14="http://schemas.microsoft.com/office/powerpoint/2010/main" val="4146477680"/>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11" name="TextBox 2"/>
          <p:cNvSpPr txBox="1">
            <a:spLocks noChangeArrowheads="1"/>
          </p:cNvSpPr>
          <p:nvPr/>
        </p:nvSpPr>
        <p:spPr bwMode="auto">
          <a:xfrm>
            <a:off x="1691680" y="908720"/>
            <a:ext cx="486152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Chart # 1973  2016 - today</a:t>
            </a:r>
            <a:endParaRPr lang="en-GB" sz="1600" i="1" dirty="0">
              <a:latin typeface="+mj-lt"/>
            </a:endParaRPr>
          </a:p>
        </p:txBody>
      </p:sp>
      <p:pic>
        <p:nvPicPr>
          <p:cNvPr id="8" name="Grafik 2" descr="image00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4374" y="1552020"/>
            <a:ext cx="8595252" cy="4469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
          <p:cNvSpPr txBox="1">
            <a:spLocks noChangeArrowheads="1"/>
          </p:cNvSpPr>
          <p:nvPr/>
        </p:nvSpPr>
        <p:spPr bwMode="auto">
          <a:xfrm>
            <a:off x="7118054" y="6415801"/>
            <a:ext cx="1944216" cy="246221"/>
          </a:xfrm>
          <a:prstGeom prst="rect">
            <a:avLst/>
          </a:prstGeom>
          <a:solidFill>
            <a:schemeClr val="bg1"/>
          </a:solidFill>
          <a:ln>
            <a:noFill/>
          </a:ln>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1000" i="1" dirty="0">
                <a:latin typeface="Arial" panose="020B0604020202020204" pitchFamily="34" charset="0"/>
                <a:cs typeface="Arial" panose="020B0604020202020204" pitchFamily="34" charset="0"/>
              </a:rPr>
              <a:t>Source:  </a:t>
            </a:r>
            <a:r>
              <a:rPr lang="en-GB" sz="1000" i="1" dirty="0" smtClean="0">
                <a:latin typeface="Arial" panose="020B0604020202020204" pitchFamily="34" charset="0"/>
                <a:cs typeface="Arial" panose="020B0604020202020204" pitchFamily="34" charset="0"/>
              </a:rPr>
              <a:t>Futures Source</a:t>
            </a:r>
            <a:endParaRPr lang="en-GB" sz="10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89869298"/>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9318" y="1937254"/>
            <a:ext cx="6539026"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42" name="TextBox 2"/>
          <p:cNvSpPr txBox="1">
            <a:spLocks noChangeArrowheads="1"/>
          </p:cNvSpPr>
          <p:nvPr/>
        </p:nvSpPr>
        <p:spPr bwMode="auto">
          <a:xfrm>
            <a:off x="1043608" y="836712"/>
            <a:ext cx="748883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200" dirty="0" smtClean="0">
                <a:solidFill>
                  <a:srgbClr val="007749"/>
                </a:solidFill>
                <a:latin typeface="+mj-lt"/>
              </a:rPr>
              <a:t>Global S&amp;D to flip to surplus in 2017/18</a:t>
            </a:r>
          </a:p>
        </p:txBody>
      </p:sp>
      <p:sp>
        <p:nvSpPr>
          <p:cNvPr id="3" name="AutoShape 2" descr="data:image/jpeg;base64,/9j/4AAQSkZJRgABAQAAAQABAAD/2wCEAAkGBhISERIUEBQWERQVFhkZGBUWFxIXFxgTHxkWIhwbFhcZHiYkGRklGhUYIC8gJCopLS4sHh49NTAqQSgrLCkBCQoKDgwOGg8PGSwkHyMtMi0tNTU1LiwwNTEsKSouKiwvLSwvKikwKi0uKS0qKS0sKSksNC01KjAsLCksNCwtMP/AABEIAEQBFgMBIgACEQEDEQH/xAAcAAEAAgMBAQEAAAAAAAAAAAAABQYDBAcCAQj/xAA5EAACAQMCBQIEAwcCBwAAAAABAgMABBESIQUGEzFBIlEUMmFxI4GxQlJikaHB0TOyBxYkY3KCkv/EABkBAQADAQEAAAAAAAAAAAAAAAABAgMEBf/EAC0RAAIBAgYABAUFAQAAAAAAAAABAgMRBBITITFBIlFh8CNSccHRMkKBkbEU/9oADAMBAAIRAxEAPwDtVKUoBSlKAUrXvr5IULyHAH8yfYDyarSczXchYwwhkzgelj/M571y18XTotRlu30t2aQpykrotZkGQM7nJA84GM/qK9VzTifNEi8Ys1c6dCLG4HYPN3/kTH/81P3HH72MEvCAqnc6Wx3989qVsVCjFSknZ+n+mVH4spRj07FspWjwni6XCak2I+ZT3U/3H1rereE41IqUXdMs007MUpSrkClQrc2QkkQLLckEj8KNmXI7/iHC9x71KWkrMgLp02PdCQxH3I2z9qFVJPgzUpXwmhY+0qDl5tiENvKqyOtxIERVXLHdvVp8qAuftUlxHicUCh5m0KWCg4Y+o9hgA+1CuePmbVKw2d4ksaSRnUjgMpwRkH6Gs1CwpXl3ABJ7AZP2rS4Tx2C5DG3fqBcZ2YY1DI+YDxQi6vY36UqNvOOJHcQwFWZpVdsqMqirjd/YE7ZoG0uSSpWjYcXjlgE65WMqWyw30jO+B4wM04VxqG5DGB9YUgHZhuQCO4Hg0IzLbfk3qVDSc2QaisQluGUlSIYncah3GvAXP51JWU7OgZ0MRP7DFSwHjVp2B+mTQKaeyM9KxzzKiszHCqCSfYAZNRvLfMK3kRdVKEMVZDkkeV3wM5Uq350GZJ27JalQt3zXFHJcowf/AKeISOwXK79lB/fxjY981LwyalVsFcgHB2Iz4P1oFJPZHulKULClKUApSlAK0+KcVSBNTn7KO7H6f5rcqj8/8UggdHlIkfRhIAd2OTu5/Zj/AKnxWFd1FD4S8XvcZoR8VR2SMtpZS38nUmJWIHYD29k/u1W+CBUUKgCqNgBXJY/+MFyAAIIQB4HUAwPA32rpPLfMcV7CJIjg9nQ/Mjex/sfNZ4bCKgm27yfL99GaxsK7yxfHRxXmy9J4jcyA7rMcf+pGP9td8UhlHkMOx9iPNfnPjufibjPfqyf72rvbcVjt7RJZ20KsaZP10jYDySewrsZ5+Cn4qjfvkheLcDktn69rkAblRvpHnbyn08fpNcE48lwv7sg+Zf7r7iudXH/GOfU3TgiCZOkNrLaf4iCBmpHkvmCG6uUbCwT5bVGM6HBB3iz2b3X8xXm/808PUzUf0t7ry9V+D0oY6jW8De/T+x0iqtfc1vDeTQSRPPH0kdeghd1zkESDPnGRU/xGyMqaVlkhOc6oyoP2OQQRWHg/BI7ZWCamZzqeRzqd292b9B2FeiVmpNpLYptrfm2mRrG2vBCzfi2zRN0wuD64iT6GH7vY1Oyc7AAlbS8Y4OB0SMnwM52qy0oVjTlHiRTZObpego6F31MqZJDAQFTUDIVHnC5UDv2Nat5zXM6XYSG51TLotV6TgadJBcn9klmJ38BavlKEOnJ/uKZy9+NcWwSOWOGygKZkQpmdgq4APfCht/rX3mDmC760kMUM8SqPTLHCsxkcjYgsQqJv9T9quVKE6Ty2uVleOyRQxx3kE0srRDqGCIsmTkEagdmx3xUZw7j06WogmhvUcAqkqRB3MOfSSSTpk07HPnerzSgdN/Mc6lS9gmBMl6kbKrKiqt2fOoSNsEbtsM9+5qZtua5gZSbO6JZvwU6YA6YVQNTZ9JLaic9hirZShCouPEig8P5mvknJuIppF9XWhWHaAZ9DQuP9YEHfz3rLJPNOvELuGKUF4Vt7cFSrkb6nCncDU+fsKvNKDRfDkRM8osrRQkbzdJFRY4xlmIAH5Dbc1BQ8w3CT67m2n0dEdNIYmYAsfVr3+YBQN8fYVc6ULSg3aztYoNjdmK4j+At7uOOSTEsEkbLDg95ELH8Nh3I7GpNecXjubqGWGSYRuuhreNnARlB0yb7OKneKcNMwAWaWAjzEygkexyD/AD7194RwiK2j6cQIGSxJJZmc92djuWPvQoqc07J7e+iBg5xctIWtbvBOI06JxpA7sc7FifyAH1rRt+b5AYDLHchIwxuWEDf6xGFTAG6DJ3HstXmlC2nL5iiR8PmmhBaJx8berJIGGClqhBUP7ZWNdv4qvdKULQhkFKUoaClKUApSlAY7hWKsEIViNmI1AH3xkZ+1c94nypbxXKG413kspBZ5Xwu7Y+RMZ27DOBXRqrvNXB5HKzRbtGPl87HIK+5B8Vx42VWNJulz9uy0KdOc1qK5scb5RtrmAQsixhf9NkABjP8ADjx7jzXLbE3HBb4dUExtsxGdMsWfmX+Id8dwdvNdR4BzGs40vhZR48N9V/xW5xrgkN3EYp11Kex/aVvDKfBroo14VoZ4O6Zy4nCu91tJHEeZuHFuJSxpv1ZQUI7FZNJUj6HVU3znxKXiF4tpaAukJ0qB2ZxszsewUds+2fepr/lnpMn48Rnt0khiZtQJDEdFmGDhkEkmwznC/lbuV+VIbGLTH6nPzyH5nP8AZfYfrWiknwcMMNKTlHhN3f4NTlHkiGyj3AlmcYdyMjH7qg9l/XzUBfcp2kt60Sxm3YNlZIWK4IGc6DkZz5GKuXGeNpbrk+pz8qeT9T7D61Dcu8Ollm+Kl9OckDGNWRjYeFx/OvOxGIk6sKVJ73vL6d3PYhhqem80Va231LDw63kSMLLJ1mG2sqFYj+IDbP1GM+1aPNHF2t4PwhqmkYRwr7yt2/IDLH7VMVWLU/E8TlZt0slVEH/ekGXb7hRpFeiYzdkorvYkeMcVNpaGSQ9SRVCjAx1JjgAAD3bx7Vt8JWUQxi4YNLpGsgADX5AA9u35VT+Z+L67hmUCSOx0kKc4lv32jTbuVBz9Ca3Ljm+4haYTxRL0rYSnQ7tiUnCRscDdj2AzQy1UpO72LZHMrZ0kHScHBBw3sfY/SvdUe945cLMu8NtHBGlxd6Qxy7ZHSOPmYjceTgZNbFtz4SSXiBRlHTWJi7mVmwkTHGnqMDnAPpwc0LKvHhlpvb6OFDJKwRBjLH6kAf1IFanHONC3VMKZZZX0RRggF3+pPyqAMk+BUBBNPeXohuEjWO0KyuI2ZwZiPw0YkDJXdjjyBWXjqC+ieS2LJJaSFoZiBoeRQdaj95dtJPbPvvQOo2m4/wAfcy29/dfGQxNMkpKs08SIAkKY9GHJ1ai2AM9xk4FWeqly/wAfjkWH4WFEeZRPcnssanOWY92diDpB8ZPYVltObnmCiKJS8mt01MQqWgOBNMcbaiDhR32+tCIVIpc8lopVVsecmmRFgWOSUqzu2XWGOFWIEjkjV6sZC+ffG9fIObJ5fhFgjjkeZXkbLSKqwqcB8lcgMewIP596F9aBaiaql1zVI8c08LxwWsWQJpVLmZxtiNQRhNXpB3JPYV65suZzaRQvpjmupVgYxliqqxOoqSAfkH9TU2629vDGjlI4l0ogfTjI+UDPnbNCJNybSdrGThN08sEUkidN3RWZP3WI3G9bdViPnAtLAQiLBM5VGd9MjKFY9UJ2EWVxucmtOfnO56bzRQxPEbgRQnW4ebLafQuMd87k42NCNaCXJc6VVLrm6WJ7sSxxhYIFkyrs2JGJCROcD1n+H3FY35wnge3F9FFCkkTu2l2Z4wozllx2JIUAZ3NCdaHv+i30qsx81SCROsiQo8Uk2hmcypCo2eXA0rntpzt7mtaz5tuT8IZoYo1uNbH8R9awqpbqFSMKoGM5Pkds0GtH379S30qtjmmRliKRDNzKFt1YkMYQMvLIP2RpBIHtpz3qyUNIyUuBSlKFhSlKAUpSgFKUoCu8f5a1nqwemQbkDbUfcezfrWrY86aV03CsXXYkYGf/ACBxg1bKxPaoTkopPuVBrz54OUampQllb57T9beZsqqayzVypcTsZWui4QldanOV7DT9fpW/xPnJIzIiKS6kgE40599j/Soni0R+MYhWxrXsp8adxtv2q6fCpnOhc5znSveq5Ks8ypSyu+/ZzYdxUpXVys8G5eaVuvd5YncIfPsWHgey1axSldWHw0KEbR57fbNpzc3dioC/5RV5pJop5rZ5QBJ0mUB8DAJBBwceRU/SugylFS5IS25RgjEATUFhdpApOdcxGNchO7MN8H/FeZuUY2d3Lvl7iOcj0kaowAFORum3Y9vFTtKFdOPkQEvKKMLgdWT8aZZs+jKSKQRjI9S+kbNkVluuWg6w5mlEkUhkWT0E6iCD6SukDBwMDapqlBpx8iM4FwJbVZFVmk6kjSFnwWLEDuwHq7ea0V5OUK8SzzLbuzEwAoBhjllD41BCSds+asNKE6cbWsVbi3KtvGk7GZ7WGREWRU0hAFGld9JIGDgjOD581BcT4XE5ENldvNLcCOOTQ0TKIE2LOVHoUJkBQRkkV0UjPescFqiZ0IqZ76VVc/fAoZSoJ8FeueQ4WEyxySwxzIiPHGUAIRdK74zjHcZwak+F8BSB3cEszrGmTp9MaKAqqABgZy33NSdKGipxTukR/GuCpcxhHLIVYOjocMkg7MprTXlRGDfESyXLsjIHcqNCsMN01UAKxB+bGanKUJcIt3aK6nJEOhhIzTP0uksjiMmOMDAEa6dKnznGa3U5ciDWuMhbVSI0206ioGo+7AZ/malaUCpxXCKPc8vrPeSwJI/TWT4qdvTkXDACJAcbhQpfBz4qYn5LikSUSvJJLLp1TsVLjQwZQoxpVQR8oGD5qeWMAkgAE9yANz9ffavVCiox3uVt+R42aZpJppDMIxIWKZZUbVpGB6UbsVG2K1+YLGzknfr3fQb4fpNHrjQdJiTtqHY+dPfAq2VimtUfGtFfHbUqtj7ZG1CXSVrJFX5PtGkmlumd5owBDbtIFXMQA1uqgABWYYBxuBVtr4BX2haEMqsKUpQuKUpQClKUApSlAKUpQClKUApSlAKUpQClKUApSlAKUpQClKUApSlAKUpQClKUApSlAKUpQClKUApSlAKUpQH/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7" name="Footer Placeholder 2"/>
          <p:cNvSpPr txBox="1">
            <a:spLocks/>
          </p:cNvSpPr>
          <p:nvPr/>
        </p:nvSpPr>
        <p:spPr>
          <a:xfrm>
            <a:off x="6250922" y="6511812"/>
            <a:ext cx="28956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457200"/>
            <a:r>
              <a:rPr lang="en-US" smtClean="0">
                <a:solidFill>
                  <a:prstClr val="black"/>
                </a:solidFill>
              </a:rPr>
              <a:t>PRIVATE &amp; CONFIDENTIAL</a:t>
            </a:r>
            <a:endParaRPr lang="en-US" dirty="0">
              <a:solidFill>
                <a:prstClr val="black"/>
              </a:solidFill>
            </a:endParaRPr>
          </a:p>
        </p:txBody>
      </p:sp>
      <p:sp>
        <p:nvSpPr>
          <p:cNvPr id="2" name="TextBox 1"/>
          <p:cNvSpPr txBox="1"/>
          <p:nvPr/>
        </p:nvSpPr>
        <p:spPr>
          <a:xfrm>
            <a:off x="3491880" y="1752588"/>
            <a:ext cx="2520280" cy="369332"/>
          </a:xfrm>
          <a:prstGeom prst="rect">
            <a:avLst/>
          </a:prstGeom>
          <a:noFill/>
        </p:spPr>
        <p:txBody>
          <a:bodyPr wrap="square" rtlCol="0">
            <a:spAutoFit/>
          </a:bodyPr>
          <a:lstStyle/>
          <a:p>
            <a:r>
              <a:rPr lang="en-GB" dirty="0" smtClean="0"/>
              <a:t>Global Surplus/Deficit</a:t>
            </a:r>
            <a:endParaRPr lang="en-GB" dirty="0"/>
          </a:p>
        </p:txBody>
      </p:sp>
      <p:sp>
        <p:nvSpPr>
          <p:cNvPr id="8" name="Oval 7"/>
          <p:cNvSpPr/>
          <p:nvPr/>
        </p:nvSpPr>
        <p:spPr>
          <a:xfrm>
            <a:off x="6804248" y="2779348"/>
            <a:ext cx="432048" cy="1215989"/>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Image 10"/>
          <p:cNvPicPr>
            <a:picLocks noChangeAspect="1" noChangeArrowheads="1"/>
          </p:cNvPicPr>
          <p:nvPr/>
        </p:nvPicPr>
        <p:blipFill>
          <a:blip r:embed="rId4"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4862906"/>
      </p:ext>
    </p:extLst>
  </p:cSld>
  <p:clrMapOvr>
    <a:masterClrMapping/>
  </p:clrMapOvr>
  <mc:AlternateContent xmlns:mc="http://schemas.openxmlformats.org/markup-compatibility/2006" xmlns:p14="http://schemas.microsoft.com/office/powerpoint/2010/main">
    <mc:Choice Requires="p14">
      <p:transition spd="med" p14:dur="700" advClick="0" advTm="10000">
        <p:fade/>
      </p:transition>
    </mc:Choice>
    <mc:Fallback xmlns="">
      <p:transition spd="med" advClick="0" advTm="10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7" name="TextBox 2"/>
          <p:cNvSpPr txBox="1">
            <a:spLocks noChangeArrowheads="1"/>
          </p:cNvSpPr>
          <p:nvPr/>
        </p:nvSpPr>
        <p:spPr bwMode="auto">
          <a:xfrm>
            <a:off x="1043607" y="928919"/>
            <a:ext cx="67924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Differences 2017/8 –v- 2016/7</a:t>
            </a:r>
            <a:endParaRPr lang="en-GB" sz="1600" i="1" dirty="0">
              <a:latin typeface="+mj-lt"/>
            </a:endParaRPr>
          </a:p>
        </p:txBody>
      </p:sp>
      <p:sp>
        <p:nvSpPr>
          <p:cNvPr id="3" name="Textfeld 2"/>
          <p:cNvSpPr txBox="1"/>
          <p:nvPr/>
        </p:nvSpPr>
        <p:spPr>
          <a:xfrm>
            <a:off x="1259632" y="1876182"/>
            <a:ext cx="7704857" cy="369332"/>
          </a:xfrm>
          <a:prstGeom prst="rect">
            <a:avLst/>
          </a:prstGeom>
          <a:noFill/>
        </p:spPr>
        <p:txBody>
          <a:bodyPr wrap="square" rtlCol="0">
            <a:spAutoFit/>
          </a:bodyPr>
          <a:lstStyle/>
          <a:p>
            <a:r>
              <a:rPr lang="de-DE" dirty="0" err="1" smtClean="0"/>
              <a:t>est.</a:t>
            </a:r>
            <a:r>
              <a:rPr lang="de-DE" dirty="0" smtClean="0"/>
              <a:t> </a:t>
            </a:r>
            <a:r>
              <a:rPr lang="de-DE" dirty="0" err="1" smtClean="0"/>
              <a:t>Deficit</a:t>
            </a:r>
            <a:r>
              <a:rPr lang="de-DE" dirty="0" smtClean="0"/>
              <a:t>	2016/17		≈	3 m/n </a:t>
            </a:r>
            <a:r>
              <a:rPr lang="de-DE" dirty="0" err="1" smtClean="0"/>
              <a:t>tons</a:t>
            </a:r>
            <a:endParaRPr lang="de-DE" dirty="0"/>
          </a:p>
        </p:txBody>
      </p:sp>
    </p:spTree>
    <p:extLst>
      <p:ext uri="{BB962C8B-B14F-4D97-AF65-F5344CB8AC3E}">
        <p14:creationId xmlns:p14="http://schemas.microsoft.com/office/powerpoint/2010/main" val="949654623"/>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7" name="TextBox 2"/>
          <p:cNvSpPr txBox="1">
            <a:spLocks noChangeArrowheads="1"/>
          </p:cNvSpPr>
          <p:nvPr/>
        </p:nvSpPr>
        <p:spPr bwMode="auto">
          <a:xfrm>
            <a:off x="1043607" y="928919"/>
            <a:ext cx="67924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Differences 2017/8 –v- 2016/7</a:t>
            </a:r>
            <a:endParaRPr lang="en-GB" sz="1600" i="1" dirty="0">
              <a:latin typeface="+mj-lt"/>
            </a:endParaRPr>
          </a:p>
        </p:txBody>
      </p:sp>
      <p:sp>
        <p:nvSpPr>
          <p:cNvPr id="3" name="Textfeld 2"/>
          <p:cNvSpPr txBox="1"/>
          <p:nvPr/>
        </p:nvSpPr>
        <p:spPr>
          <a:xfrm>
            <a:off x="1439143" y="1876182"/>
            <a:ext cx="770485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Deficit</a:t>
            </a:r>
            <a:r>
              <a:rPr lang="de-DE" dirty="0" smtClean="0"/>
              <a:t>	2016/17		≈	3 m/n </a:t>
            </a:r>
            <a:r>
              <a:rPr lang="de-DE" dirty="0" err="1" smtClean="0"/>
              <a:t>tons</a:t>
            </a:r>
            <a:endParaRPr lang="de-DE" dirty="0"/>
          </a:p>
        </p:txBody>
      </p:sp>
      <p:sp>
        <p:nvSpPr>
          <p:cNvPr id="9" name="Textfeld 8"/>
          <p:cNvSpPr txBox="1"/>
          <p:nvPr/>
        </p:nvSpPr>
        <p:spPr>
          <a:xfrm>
            <a:off x="1439143" y="2492896"/>
            <a:ext cx="7704857" cy="369332"/>
          </a:xfrm>
          <a:prstGeom prst="rect">
            <a:avLst/>
          </a:prstGeom>
          <a:noFill/>
        </p:spPr>
        <p:txBody>
          <a:bodyPr wrap="square" rtlCol="0">
            <a:spAutoFit/>
          </a:bodyPr>
          <a:lstStyle/>
          <a:p>
            <a:r>
              <a:rPr lang="de-DE" dirty="0" err="1"/>
              <a:t>e</a:t>
            </a:r>
            <a:r>
              <a:rPr lang="de-DE" dirty="0" err="1" smtClean="0"/>
              <a:t>st.</a:t>
            </a:r>
            <a:r>
              <a:rPr lang="de-DE" dirty="0" smtClean="0"/>
              <a:t> Surplus	2017/18		≈	6 m/n </a:t>
            </a:r>
            <a:r>
              <a:rPr lang="de-DE" dirty="0" err="1" smtClean="0"/>
              <a:t>tons</a:t>
            </a:r>
            <a:endParaRPr lang="de-DE" dirty="0"/>
          </a:p>
        </p:txBody>
      </p:sp>
    </p:spTree>
    <p:extLst>
      <p:ext uri="{BB962C8B-B14F-4D97-AF65-F5344CB8AC3E}">
        <p14:creationId xmlns:p14="http://schemas.microsoft.com/office/powerpoint/2010/main" val="2172312229"/>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7" name="TextBox 2"/>
          <p:cNvSpPr txBox="1">
            <a:spLocks noChangeArrowheads="1"/>
          </p:cNvSpPr>
          <p:nvPr/>
        </p:nvSpPr>
        <p:spPr bwMode="auto">
          <a:xfrm>
            <a:off x="1043607" y="928919"/>
            <a:ext cx="67924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Differences 2017/8 –v- 2016/7</a:t>
            </a:r>
            <a:endParaRPr lang="en-GB" sz="1600" i="1" dirty="0">
              <a:latin typeface="+mj-lt"/>
            </a:endParaRPr>
          </a:p>
        </p:txBody>
      </p:sp>
      <p:sp>
        <p:nvSpPr>
          <p:cNvPr id="3" name="Textfeld 2"/>
          <p:cNvSpPr txBox="1"/>
          <p:nvPr/>
        </p:nvSpPr>
        <p:spPr>
          <a:xfrm>
            <a:off x="1439143" y="1876182"/>
            <a:ext cx="770485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Deficit</a:t>
            </a:r>
            <a:r>
              <a:rPr lang="de-DE" dirty="0" smtClean="0"/>
              <a:t>	2016/17		≈	3 m/n </a:t>
            </a:r>
            <a:r>
              <a:rPr lang="de-DE" dirty="0" err="1" smtClean="0"/>
              <a:t>tons</a:t>
            </a:r>
            <a:endParaRPr lang="de-DE" dirty="0"/>
          </a:p>
        </p:txBody>
      </p:sp>
      <p:sp>
        <p:nvSpPr>
          <p:cNvPr id="9" name="Textfeld 8"/>
          <p:cNvSpPr txBox="1"/>
          <p:nvPr/>
        </p:nvSpPr>
        <p:spPr>
          <a:xfrm>
            <a:off x="1439143" y="2492896"/>
            <a:ext cx="7704857" cy="369332"/>
          </a:xfrm>
          <a:prstGeom prst="rect">
            <a:avLst/>
          </a:prstGeom>
          <a:noFill/>
        </p:spPr>
        <p:txBody>
          <a:bodyPr wrap="square" rtlCol="0">
            <a:spAutoFit/>
          </a:bodyPr>
          <a:lstStyle/>
          <a:p>
            <a:r>
              <a:rPr lang="de-DE" dirty="0" err="1" smtClean="0"/>
              <a:t>est.</a:t>
            </a:r>
            <a:r>
              <a:rPr lang="de-DE" dirty="0" smtClean="0"/>
              <a:t> Surplus	2017/18		≈	6 m/n </a:t>
            </a:r>
            <a:r>
              <a:rPr lang="de-DE" dirty="0" err="1" smtClean="0"/>
              <a:t>tons</a:t>
            </a:r>
            <a:endParaRPr lang="de-DE" dirty="0"/>
          </a:p>
        </p:txBody>
      </p:sp>
      <p:sp>
        <p:nvSpPr>
          <p:cNvPr id="10" name="Textfeld 9"/>
          <p:cNvSpPr txBox="1"/>
          <p:nvPr/>
        </p:nvSpPr>
        <p:spPr>
          <a:xfrm>
            <a:off x="1439142" y="3068960"/>
            <a:ext cx="770485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increase</a:t>
            </a:r>
            <a:r>
              <a:rPr lang="de-DE" dirty="0" smtClean="0"/>
              <a:t> </a:t>
            </a:r>
            <a:r>
              <a:rPr lang="de-DE" dirty="0" err="1" smtClean="0"/>
              <a:t>consumption</a:t>
            </a:r>
            <a:r>
              <a:rPr lang="de-DE" dirty="0" smtClean="0"/>
              <a:t>		</a:t>
            </a:r>
            <a:r>
              <a:rPr lang="de-DE" u="sng" dirty="0" smtClean="0"/>
              <a:t>≈	1 m/n </a:t>
            </a:r>
            <a:r>
              <a:rPr lang="de-DE" u="sng" dirty="0" err="1" smtClean="0"/>
              <a:t>tons</a:t>
            </a:r>
            <a:endParaRPr lang="de-DE" u="sng" dirty="0"/>
          </a:p>
        </p:txBody>
      </p:sp>
    </p:spTree>
    <p:extLst>
      <p:ext uri="{BB962C8B-B14F-4D97-AF65-F5344CB8AC3E}">
        <p14:creationId xmlns:p14="http://schemas.microsoft.com/office/powerpoint/2010/main" val="3120399599"/>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Text Box 2"/>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Lst>
              <a:defRPr>
                <a:solidFill>
                  <a:schemeClr val="tx1"/>
                </a:solidFill>
                <a:latin typeface="Calibri" pitchFamily="34" charset="0"/>
              </a:defRPr>
            </a:lvl1pPr>
            <a:lvl2pPr marL="742950" indent="-285750">
              <a:tabLst>
                <a:tab pos="723900" algn="l"/>
                <a:tab pos="1447800" algn="l"/>
              </a:tabLst>
              <a:defRPr>
                <a:solidFill>
                  <a:schemeClr val="tx1"/>
                </a:solidFill>
                <a:latin typeface="Calibri" pitchFamily="34" charset="0"/>
              </a:defRPr>
            </a:lvl2pPr>
            <a:lvl3pPr marL="1143000" indent="-228600">
              <a:tabLst>
                <a:tab pos="723900" algn="l"/>
                <a:tab pos="1447800" algn="l"/>
              </a:tabLst>
              <a:defRPr>
                <a:solidFill>
                  <a:schemeClr val="tx1"/>
                </a:solidFill>
                <a:latin typeface="Calibri" pitchFamily="34" charset="0"/>
              </a:defRPr>
            </a:lvl3pPr>
            <a:lvl4pPr marL="1600200" indent="-228600">
              <a:tabLst>
                <a:tab pos="723900" algn="l"/>
                <a:tab pos="1447800" algn="l"/>
              </a:tabLst>
              <a:defRPr>
                <a:solidFill>
                  <a:schemeClr val="tx1"/>
                </a:solidFill>
                <a:latin typeface="Calibri" pitchFamily="34" charset="0"/>
              </a:defRPr>
            </a:lvl4pPr>
            <a:lvl5pPr marL="2057400" indent="-228600">
              <a:tabLst>
                <a:tab pos="723900" algn="l"/>
                <a:tab pos="14478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Lst>
              <a:defRPr>
                <a:solidFill>
                  <a:schemeClr val="tx1"/>
                </a:solidFill>
                <a:latin typeface="Calibri" pitchFamily="34" charset="0"/>
              </a:defRPr>
            </a:lvl9pPr>
          </a:lstStyle>
          <a:p>
            <a:pPr>
              <a:lnSpc>
                <a:spcPct val="98000"/>
              </a:lnSpc>
            </a:pPr>
            <a:endParaRPr lang="en-IE">
              <a:solidFill>
                <a:srgbClr val="000000"/>
              </a:solidFill>
            </a:endParaRPr>
          </a:p>
        </p:txBody>
      </p:sp>
      <p:sp>
        <p:nvSpPr>
          <p:cNvPr id="4100" name="Rectangle 4"/>
          <p:cNvSpPr>
            <a:spLocks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pitchFamily="34" charset="0"/>
            </a:endParaRPr>
          </a:p>
        </p:txBody>
      </p:sp>
      <p:pic>
        <p:nvPicPr>
          <p:cNvPr id="4103" name="Image 10"/>
          <p:cNvPicPr>
            <a:picLocks noChangeAspect="1" noChangeArrowheads="1"/>
          </p:cNvPicPr>
          <p:nvPr/>
        </p:nvPicPr>
        <p:blipFill>
          <a:blip r:embed="rId3" cstate="print">
            <a:extLst>
              <a:ext uri="{28A0092B-C50C-407E-A947-70E740481C1C}">
                <a14:useLocalDpi xmlns:a14="http://schemas.microsoft.com/office/drawing/2010/main" val="0"/>
              </a:ext>
            </a:extLst>
          </a:blip>
          <a:srcRect t="2893" b="87190"/>
          <a:stretch>
            <a:fillRect/>
          </a:stretch>
        </p:blipFill>
        <p:spPr bwMode="auto">
          <a:xfrm>
            <a:off x="0" y="0"/>
            <a:ext cx="9144000"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Text Box 1"/>
          <p:cNvSpPr txBox="1">
            <a:spLocks noChangeArrowheads="1"/>
          </p:cNvSpPr>
          <p:nvPr/>
        </p:nvSpPr>
        <p:spPr bwMode="auto">
          <a:xfrm>
            <a:off x="3132138" y="6381750"/>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9536" rIns="90000" bIns="45000"/>
          <a:lstStyle>
            <a:lvl1pPr>
              <a:tabLst>
                <a:tab pos="723900" algn="l"/>
                <a:tab pos="1447800" algn="l"/>
                <a:tab pos="2171700" algn="l"/>
                <a:tab pos="2895600" algn="l"/>
              </a:tabLst>
              <a:defRPr>
                <a:solidFill>
                  <a:schemeClr val="tx1"/>
                </a:solidFill>
                <a:latin typeface="Calibri" pitchFamily="34" charset="0"/>
              </a:defRPr>
            </a:lvl1pPr>
            <a:lvl2pPr marL="742950" indent="-285750">
              <a:tabLst>
                <a:tab pos="723900" algn="l"/>
                <a:tab pos="1447800" algn="l"/>
                <a:tab pos="2171700" algn="l"/>
                <a:tab pos="2895600" algn="l"/>
              </a:tabLst>
              <a:defRPr>
                <a:solidFill>
                  <a:schemeClr val="tx1"/>
                </a:solidFill>
                <a:latin typeface="Calibri" pitchFamily="34" charset="0"/>
              </a:defRPr>
            </a:lvl2pPr>
            <a:lvl3pPr marL="1143000" indent="-228600">
              <a:tabLst>
                <a:tab pos="723900" algn="l"/>
                <a:tab pos="1447800" algn="l"/>
                <a:tab pos="2171700" algn="l"/>
                <a:tab pos="2895600" algn="l"/>
              </a:tabLst>
              <a:defRPr>
                <a:solidFill>
                  <a:schemeClr val="tx1"/>
                </a:solidFill>
                <a:latin typeface="Calibri" pitchFamily="34" charset="0"/>
              </a:defRPr>
            </a:lvl3pPr>
            <a:lvl4pPr marL="1600200" indent="-228600">
              <a:tabLst>
                <a:tab pos="723900" algn="l"/>
                <a:tab pos="1447800" algn="l"/>
                <a:tab pos="2171700" algn="l"/>
                <a:tab pos="2895600" algn="l"/>
              </a:tabLst>
              <a:defRPr>
                <a:solidFill>
                  <a:schemeClr val="tx1"/>
                </a:solidFill>
                <a:latin typeface="Calibri" pitchFamily="34" charset="0"/>
              </a:defRPr>
            </a:lvl4pPr>
            <a:lvl5pPr marL="2057400" indent="-228600">
              <a:tabLst>
                <a:tab pos="723900" algn="l"/>
                <a:tab pos="1447800" algn="l"/>
                <a:tab pos="2171700" algn="l"/>
                <a:tab pos="2895600" algn="l"/>
              </a:tabLst>
              <a:defRPr>
                <a:solidFill>
                  <a:schemeClr val="tx1"/>
                </a:solidFill>
                <a:latin typeface="Calibri" pitchFamily="34" charset="0"/>
              </a:defRPr>
            </a:lvl5pPr>
            <a:lvl6pPr marL="25146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6pPr>
            <a:lvl7pPr marL="29718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7pPr>
            <a:lvl8pPr marL="34290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8pPr>
            <a:lvl9pPr marL="3886200" indent="-228600" fontAlgn="base">
              <a:spcBef>
                <a:spcPct val="0"/>
              </a:spcBef>
              <a:spcAft>
                <a:spcPct val="0"/>
              </a:spcAft>
              <a:tabLst>
                <a:tab pos="723900" algn="l"/>
                <a:tab pos="1447800" algn="l"/>
                <a:tab pos="2171700" algn="l"/>
                <a:tab pos="2895600" algn="l"/>
              </a:tabLst>
              <a:defRPr>
                <a:solidFill>
                  <a:schemeClr val="tx1"/>
                </a:solidFill>
                <a:latin typeface="Calibri" pitchFamily="34" charset="0"/>
              </a:defRPr>
            </a:lvl9pPr>
          </a:lstStyle>
          <a:p>
            <a:pPr algn="ctr">
              <a:lnSpc>
                <a:spcPct val="98000"/>
              </a:lnSpc>
            </a:pPr>
            <a:r>
              <a:rPr lang="en-IE" dirty="0">
                <a:solidFill>
                  <a:srgbClr val="002060"/>
                </a:solidFill>
              </a:rPr>
              <a:t>www.assuc.eu</a:t>
            </a:r>
          </a:p>
        </p:txBody>
      </p:sp>
      <p:sp>
        <p:nvSpPr>
          <p:cNvPr id="7" name="TextBox 2"/>
          <p:cNvSpPr txBox="1">
            <a:spLocks noChangeArrowheads="1"/>
          </p:cNvSpPr>
          <p:nvPr/>
        </p:nvSpPr>
        <p:spPr bwMode="auto">
          <a:xfrm>
            <a:off x="1043607" y="928919"/>
            <a:ext cx="679241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defTabSz="457200" eaLnBrk="0" fontAlgn="base" hangingPunct="0">
              <a:spcBef>
                <a:spcPct val="0"/>
              </a:spcBef>
              <a:spcAft>
                <a:spcPct val="0"/>
              </a:spcAft>
              <a:defRPr>
                <a:solidFill>
                  <a:schemeClr val="tx1"/>
                </a:solidFill>
                <a:latin typeface="Arial" charset="0"/>
                <a:cs typeface="Arial" charset="0"/>
              </a:defRPr>
            </a:lvl6pPr>
            <a:lvl7pPr marL="2971800" indent="-228600" defTabSz="457200" eaLnBrk="0" fontAlgn="base" hangingPunct="0">
              <a:spcBef>
                <a:spcPct val="0"/>
              </a:spcBef>
              <a:spcAft>
                <a:spcPct val="0"/>
              </a:spcAft>
              <a:defRPr>
                <a:solidFill>
                  <a:schemeClr val="tx1"/>
                </a:solidFill>
                <a:latin typeface="Arial" charset="0"/>
                <a:cs typeface="Arial" charset="0"/>
              </a:defRPr>
            </a:lvl7pPr>
            <a:lvl8pPr marL="3429000" indent="-228600" defTabSz="457200" eaLnBrk="0" fontAlgn="base" hangingPunct="0">
              <a:spcBef>
                <a:spcPct val="0"/>
              </a:spcBef>
              <a:spcAft>
                <a:spcPct val="0"/>
              </a:spcAft>
              <a:defRPr>
                <a:solidFill>
                  <a:schemeClr val="tx1"/>
                </a:solidFill>
                <a:latin typeface="Arial" charset="0"/>
                <a:cs typeface="Arial" charset="0"/>
              </a:defRPr>
            </a:lvl8pPr>
            <a:lvl9pPr marL="3886200" indent="-228600" defTabSz="4572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en-GB" sz="3200" dirty="0" smtClean="0">
                <a:solidFill>
                  <a:srgbClr val="007749"/>
                </a:solidFill>
                <a:latin typeface="+mj-lt"/>
              </a:rPr>
              <a:t>Differences 2017/8 –v- 2016/7</a:t>
            </a:r>
            <a:endParaRPr lang="en-GB" sz="1600" i="1" dirty="0">
              <a:latin typeface="+mj-lt"/>
            </a:endParaRPr>
          </a:p>
        </p:txBody>
      </p:sp>
      <p:sp>
        <p:nvSpPr>
          <p:cNvPr id="3" name="Textfeld 2"/>
          <p:cNvSpPr txBox="1"/>
          <p:nvPr/>
        </p:nvSpPr>
        <p:spPr>
          <a:xfrm>
            <a:off x="1439143" y="1876182"/>
            <a:ext cx="7704857" cy="369332"/>
          </a:xfrm>
          <a:prstGeom prst="rect">
            <a:avLst/>
          </a:prstGeom>
          <a:noFill/>
        </p:spPr>
        <p:txBody>
          <a:bodyPr wrap="square" rtlCol="0">
            <a:spAutoFit/>
          </a:bodyPr>
          <a:lstStyle/>
          <a:p>
            <a:r>
              <a:rPr lang="de-DE" dirty="0" err="1"/>
              <a:t>e</a:t>
            </a:r>
            <a:r>
              <a:rPr lang="de-DE" dirty="0" err="1" smtClean="0"/>
              <a:t>st.</a:t>
            </a:r>
            <a:r>
              <a:rPr lang="de-DE" dirty="0" smtClean="0"/>
              <a:t> </a:t>
            </a:r>
            <a:r>
              <a:rPr lang="de-DE" dirty="0" err="1" smtClean="0"/>
              <a:t>Deficit</a:t>
            </a:r>
            <a:r>
              <a:rPr lang="de-DE" dirty="0" smtClean="0"/>
              <a:t>	2016/17		≈	3 m/n </a:t>
            </a:r>
            <a:r>
              <a:rPr lang="de-DE" dirty="0" err="1" smtClean="0"/>
              <a:t>tons</a:t>
            </a:r>
            <a:endParaRPr lang="de-DE" dirty="0"/>
          </a:p>
        </p:txBody>
      </p:sp>
      <p:sp>
        <p:nvSpPr>
          <p:cNvPr id="9" name="Textfeld 8"/>
          <p:cNvSpPr txBox="1"/>
          <p:nvPr/>
        </p:nvSpPr>
        <p:spPr>
          <a:xfrm>
            <a:off x="1439143" y="2492896"/>
            <a:ext cx="7704857" cy="369332"/>
          </a:xfrm>
          <a:prstGeom prst="rect">
            <a:avLst/>
          </a:prstGeom>
          <a:noFill/>
        </p:spPr>
        <p:txBody>
          <a:bodyPr wrap="square" rtlCol="0">
            <a:spAutoFit/>
          </a:bodyPr>
          <a:lstStyle/>
          <a:p>
            <a:r>
              <a:rPr lang="de-DE" dirty="0" err="1"/>
              <a:t>e</a:t>
            </a:r>
            <a:r>
              <a:rPr lang="de-DE" dirty="0" err="1" smtClean="0"/>
              <a:t>st.</a:t>
            </a:r>
            <a:r>
              <a:rPr lang="de-DE" dirty="0" smtClean="0"/>
              <a:t> Surplus	2017/18		≈	6 m/n </a:t>
            </a:r>
            <a:r>
              <a:rPr lang="de-DE" dirty="0" err="1" smtClean="0"/>
              <a:t>tons</a:t>
            </a:r>
            <a:endParaRPr lang="de-DE" dirty="0"/>
          </a:p>
        </p:txBody>
      </p:sp>
      <p:sp>
        <p:nvSpPr>
          <p:cNvPr id="10" name="Textfeld 9"/>
          <p:cNvSpPr txBox="1"/>
          <p:nvPr/>
        </p:nvSpPr>
        <p:spPr>
          <a:xfrm>
            <a:off x="1439142" y="3068960"/>
            <a:ext cx="7704857" cy="369332"/>
          </a:xfrm>
          <a:prstGeom prst="rect">
            <a:avLst/>
          </a:prstGeom>
          <a:noFill/>
        </p:spPr>
        <p:txBody>
          <a:bodyPr wrap="square" rtlCol="0">
            <a:spAutoFit/>
          </a:bodyPr>
          <a:lstStyle/>
          <a:p>
            <a:r>
              <a:rPr lang="de-DE" dirty="0" err="1" smtClean="0"/>
              <a:t>est</a:t>
            </a:r>
            <a:r>
              <a:rPr lang="de-DE" dirty="0" err="1"/>
              <a:t>.</a:t>
            </a:r>
            <a:r>
              <a:rPr lang="de-DE" dirty="0" smtClean="0"/>
              <a:t> </a:t>
            </a:r>
            <a:r>
              <a:rPr lang="de-DE" dirty="0" err="1" smtClean="0"/>
              <a:t>increase</a:t>
            </a:r>
            <a:r>
              <a:rPr lang="de-DE" dirty="0" smtClean="0"/>
              <a:t> </a:t>
            </a:r>
            <a:r>
              <a:rPr lang="de-DE" dirty="0" err="1" smtClean="0"/>
              <a:t>consumption</a:t>
            </a:r>
            <a:r>
              <a:rPr lang="de-DE" dirty="0" smtClean="0"/>
              <a:t>		</a:t>
            </a:r>
            <a:r>
              <a:rPr lang="de-DE" u="sng" dirty="0" smtClean="0"/>
              <a:t>≈	1 m/n </a:t>
            </a:r>
            <a:r>
              <a:rPr lang="de-DE" u="sng" dirty="0" err="1" smtClean="0"/>
              <a:t>tons</a:t>
            </a:r>
            <a:endParaRPr lang="de-DE" u="sng" dirty="0"/>
          </a:p>
        </p:txBody>
      </p:sp>
      <p:sp>
        <p:nvSpPr>
          <p:cNvPr id="2" name="Textfeld 1"/>
          <p:cNvSpPr txBox="1"/>
          <p:nvPr/>
        </p:nvSpPr>
        <p:spPr>
          <a:xfrm>
            <a:off x="1426141" y="3645024"/>
            <a:ext cx="6013177" cy="369332"/>
          </a:xfrm>
          <a:prstGeom prst="rect">
            <a:avLst/>
          </a:prstGeom>
          <a:noFill/>
        </p:spPr>
        <p:txBody>
          <a:bodyPr wrap="square" rtlCol="0">
            <a:spAutoFit/>
          </a:bodyPr>
          <a:lstStyle/>
          <a:p>
            <a:r>
              <a:rPr lang="de-DE" dirty="0" err="1" smtClean="0"/>
              <a:t>est.</a:t>
            </a:r>
            <a:r>
              <a:rPr lang="de-DE" dirty="0" smtClean="0"/>
              <a:t> </a:t>
            </a:r>
            <a:r>
              <a:rPr lang="de-DE" dirty="0" err="1" smtClean="0"/>
              <a:t>increase</a:t>
            </a:r>
            <a:r>
              <a:rPr lang="de-DE" dirty="0" smtClean="0"/>
              <a:t> </a:t>
            </a:r>
            <a:r>
              <a:rPr lang="de-DE" dirty="0" err="1" smtClean="0"/>
              <a:t>world</a:t>
            </a:r>
            <a:r>
              <a:rPr lang="de-DE" dirty="0" smtClean="0"/>
              <a:t> </a:t>
            </a:r>
            <a:r>
              <a:rPr lang="de-DE" dirty="0" err="1" smtClean="0"/>
              <a:t>production</a:t>
            </a:r>
            <a:r>
              <a:rPr lang="de-DE" dirty="0" smtClean="0"/>
              <a:t>	≈	10 m/n </a:t>
            </a:r>
            <a:r>
              <a:rPr lang="de-DE" dirty="0" err="1" smtClean="0"/>
              <a:t>tons</a:t>
            </a:r>
            <a:endParaRPr lang="de-DE" dirty="0"/>
          </a:p>
        </p:txBody>
      </p:sp>
    </p:spTree>
    <p:extLst>
      <p:ext uri="{BB962C8B-B14F-4D97-AF65-F5344CB8AC3E}">
        <p14:creationId xmlns:p14="http://schemas.microsoft.com/office/powerpoint/2010/main" val="2152796304"/>
      </p:ext>
    </p:extLst>
  </p:cSld>
  <p:clrMapOvr>
    <a:masterClrMapping/>
  </p:clrMapOvr>
  <mc:AlternateContent xmlns:mc="http://schemas.openxmlformats.org/markup-compatibility/2006" xmlns:p14="http://schemas.microsoft.com/office/powerpoint/2010/main">
    <mc:Choice Requires="p14">
      <p:transition p14:dur="1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959</Words>
  <Application>Microsoft Office PowerPoint</Application>
  <PresentationFormat>On-screen Show (4:3)</PresentationFormat>
  <Paragraphs>403</Paragraphs>
  <Slides>33</Slides>
  <Notes>32</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Disclaimer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user3</dc:creator>
  <cp:lastModifiedBy>BUTTINI-PROVENZANO Roberta (AGRI)</cp:lastModifiedBy>
  <cp:revision>633</cp:revision>
  <cp:lastPrinted>2017-06-01T14:05:08Z</cp:lastPrinted>
  <dcterms:created xsi:type="dcterms:W3CDTF">2012-01-17T09:50:22Z</dcterms:created>
  <dcterms:modified xsi:type="dcterms:W3CDTF">2017-06-01T14:11:39Z</dcterms:modified>
</cp:coreProperties>
</file>