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8" r:id="rId4"/>
    <p:sldMasterId id="2147483684" r:id="rId5"/>
  </p:sldMasterIdLst>
  <p:notesMasterIdLst>
    <p:notesMasterId r:id="rId13"/>
  </p:notesMasterIdLst>
  <p:handoutMasterIdLst>
    <p:handoutMasterId r:id="rId14"/>
  </p:handoutMasterIdLst>
  <p:sldIdLst>
    <p:sldId id="320" r:id="rId6"/>
    <p:sldId id="426" r:id="rId7"/>
    <p:sldId id="450" r:id="rId8"/>
    <p:sldId id="451" r:id="rId9"/>
    <p:sldId id="452" r:id="rId10"/>
    <p:sldId id="453" r:id="rId11"/>
    <p:sldId id="449" r:id="rId12"/>
  </p:sldIdLst>
  <p:sldSz cx="9144000" cy="6858000" type="screen4x3"/>
  <p:notesSz cx="6805613" cy="99441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A62A"/>
    <a:srgbClr val="0F5494"/>
    <a:srgbClr val="2C6E1C"/>
    <a:srgbClr val="D78C05"/>
    <a:srgbClr val="67909F"/>
    <a:srgbClr val="3166CF"/>
    <a:srgbClr val="006666"/>
    <a:srgbClr val="A50021"/>
    <a:srgbClr val="467A39"/>
    <a:srgbClr val="3F85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1233" autoAdjust="0"/>
    <p:restoredTop sz="84343" autoAdjust="0"/>
  </p:normalViewPr>
  <p:slideViewPr>
    <p:cSldViewPr showGuides="1">
      <p:cViewPr>
        <p:scale>
          <a:sx n="100" d="100"/>
          <a:sy n="100" d="100"/>
        </p:scale>
        <p:origin x="-1944" y="-72"/>
      </p:cViewPr>
      <p:guideLst>
        <p:guide orient="horz" pos="2160"/>
        <p:guide pos="2880"/>
      </p:guideLst>
    </p:cSldViewPr>
  </p:slideViewPr>
  <p:notesTextViewPr>
    <p:cViewPr>
      <p:scale>
        <a:sx n="100" d="100"/>
        <a:sy n="100" d="100"/>
      </p:scale>
      <p:origin x="0" y="0"/>
    </p:cViewPr>
  </p:notesTextViewPr>
  <p:sorterViewPr>
    <p:cViewPr>
      <p:scale>
        <a:sx n="67" d="100"/>
        <a:sy n="67"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5445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5445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lgn="r">
              <a:defRPr sz="1200" b="0">
                <a:solidFill>
                  <a:schemeClr val="tx1"/>
                </a:solidFill>
                <a:latin typeface="Arial" charset="0"/>
              </a:defRPr>
            </a:lvl1pPr>
          </a:lstStyle>
          <a:p>
            <a:pPr>
              <a:defRPr/>
            </a:pPr>
            <a:fld id="{F2857E09-ADEE-4BE4-BD99-0CE761370E6A}" type="slidenum">
              <a:rPr lang="en-GB"/>
              <a:pPr>
                <a:defRPr/>
              </a:pPr>
              <a:t>‹#›</a:t>
            </a:fld>
            <a:endParaRPr lang="en-GB"/>
          </a:p>
        </p:txBody>
      </p:sp>
    </p:spTree>
    <p:extLst>
      <p:ext uri="{BB962C8B-B14F-4D97-AF65-F5344CB8AC3E}">
        <p14:creationId xmlns:p14="http://schemas.microsoft.com/office/powerpoint/2010/main" val="3263663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5445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8916" name="Rectangle 4"/>
          <p:cNvSpPr>
            <a:spLocks noGrp="1" noRot="1" noChangeAspect="1" noChangeArrowheads="1" noTextEdit="1"/>
          </p:cNvSpPr>
          <p:nvPr>
            <p:ph type="sldImg" idx="2"/>
          </p:nvPr>
        </p:nvSpPr>
        <p:spPr bwMode="auto">
          <a:xfrm>
            <a:off x="915988" y="746125"/>
            <a:ext cx="4975225"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1038" y="4722813"/>
            <a:ext cx="5443537" cy="447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5445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lgn="r">
              <a:defRPr sz="1200" b="0">
                <a:solidFill>
                  <a:schemeClr val="tx1"/>
                </a:solidFill>
                <a:latin typeface="Arial" charset="0"/>
              </a:defRPr>
            </a:lvl1pPr>
          </a:lstStyle>
          <a:p>
            <a:pPr>
              <a:defRPr/>
            </a:pPr>
            <a:fld id="{B17060C3-425A-40C8-96DE-44F040BD2858}" type="slidenum">
              <a:rPr lang="en-GB"/>
              <a:pPr>
                <a:defRPr/>
              </a:pPr>
              <a:t>‹#›</a:t>
            </a:fld>
            <a:endParaRPr lang="en-GB"/>
          </a:p>
        </p:txBody>
      </p:sp>
    </p:spTree>
    <p:extLst>
      <p:ext uri="{BB962C8B-B14F-4D97-AF65-F5344CB8AC3E}">
        <p14:creationId xmlns:p14="http://schemas.microsoft.com/office/powerpoint/2010/main" val="33291392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p:spPr>
        <p:txBody>
          <a:bodyPr/>
          <a:lstStyle/>
          <a:p>
            <a:pPr marL="0" indent="0">
              <a:buFont typeface="Arial" panose="020B0604020202020204" pitchFamily="34" charset="0"/>
              <a:buNone/>
            </a:pPr>
            <a:r>
              <a:rPr lang="en-US" altLang="en-US" dirty="0" smtClean="0">
                <a:latin typeface="Arial" pitchFamily="34" charset="0"/>
              </a:rPr>
              <a:t>Two fold</a:t>
            </a:r>
          </a:p>
          <a:p>
            <a:pPr marL="0" indent="0">
              <a:buFont typeface="Arial" panose="020B0604020202020204" pitchFamily="34" charset="0"/>
              <a:buNone/>
            </a:pPr>
            <a:endParaRPr lang="en-US" altLang="en-US" dirty="0" smtClean="0">
              <a:latin typeface="Arial" pitchFamily="34" charset="0"/>
            </a:endParaRPr>
          </a:p>
          <a:p>
            <a:pPr marL="0" indent="0">
              <a:buFont typeface="Arial" panose="020B0604020202020204" pitchFamily="34" charset="0"/>
              <a:buNone/>
            </a:pPr>
            <a:r>
              <a:rPr lang="en-US" altLang="en-US" dirty="0" smtClean="0">
                <a:latin typeface="Arial" pitchFamily="34" charset="0"/>
              </a:rPr>
              <a:t>1. On promotion</a:t>
            </a:r>
          </a:p>
          <a:p>
            <a:pPr marL="171450" indent="-171450">
              <a:buFont typeface="Arial" panose="020B0604020202020204" pitchFamily="34" charset="0"/>
              <a:buChar char="•"/>
            </a:pPr>
            <a:r>
              <a:rPr lang="en-US" altLang="en-US" dirty="0" smtClean="0">
                <a:latin typeface="Arial" pitchFamily="34" charset="0"/>
              </a:rPr>
              <a:t>Dried fodder</a:t>
            </a:r>
            <a:r>
              <a:rPr lang="en-US" altLang="en-US" baseline="0" dirty="0" smtClean="0">
                <a:latin typeface="Arial" pitchFamily="34" charset="0"/>
              </a:rPr>
              <a:t> is covered by Annex I to the TFEU, thus eligible for promotion policy</a:t>
            </a:r>
          </a:p>
          <a:p>
            <a:pPr marL="171450" indent="-171450">
              <a:buFont typeface="Arial" panose="020B0604020202020204" pitchFamily="34" charset="0"/>
              <a:buChar char="•"/>
            </a:pPr>
            <a:r>
              <a:rPr lang="en-US" altLang="en-US" baseline="0" dirty="0" smtClean="0">
                <a:latin typeface="Arial" pitchFamily="34" charset="0"/>
              </a:rPr>
              <a:t>In 2017, sector could apply under all priorities except the ones earmarked for dairy and pork  and beef in 3. countries, In budget terms 111,9 </a:t>
            </a:r>
            <a:r>
              <a:rPr lang="en-US" altLang="en-US" baseline="0" dirty="0" err="1" smtClean="0">
                <a:latin typeface="Arial" pitchFamily="34" charset="0"/>
              </a:rPr>
              <a:t>mio</a:t>
            </a:r>
            <a:r>
              <a:rPr lang="en-US" altLang="en-US" baseline="0" dirty="0" smtClean="0">
                <a:latin typeface="Arial" pitchFamily="34" charset="0"/>
              </a:rPr>
              <a:t> euro of the total of 128.5 </a:t>
            </a:r>
            <a:r>
              <a:rPr lang="en-US" altLang="en-US" baseline="0" dirty="0" err="1" smtClean="0">
                <a:latin typeface="Arial" pitchFamily="34" charset="0"/>
              </a:rPr>
              <a:t>mio</a:t>
            </a:r>
            <a:r>
              <a:rPr lang="en-US" altLang="en-US" baseline="0" dirty="0" smtClean="0">
                <a:latin typeface="Arial" pitchFamily="34" charset="0"/>
              </a:rPr>
              <a:t> published by the 2 calls</a:t>
            </a:r>
          </a:p>
          <a:p>
            <a:pPr marL="171450" indent="-171450">
              <a:buFont typeface="Arial" panose="020B0604020202020204" pitchFamily="34" charset="0"/>
              <a:buChar char="•"/>
            </a:pPr>
            <a:r>
              <a:rPr lang="en-US" altLang="en-US" baseline="0" dirty="0" smtClean="0">
                <a:latin typeface="Arial" pitchFamily="34" charset="0"/>
              </a:rPr>
              <a:t>Similarly, the 3 countries </a:t>
            </a:r>
            <a:r>
              <a:rPr lang="en-US" altLang="en-US" baseline="0" dirty="0" err="1" smtClean="0">
                <a:latin typeface="Arial" pitchFamily="34" charset="0"/>
              </a:rPr>
              <a:t>singeled</a:t>
            </a:r>
            <a:r>
              <a:rPr lang="en-US" altLang="en-US" baseline="0" dirty="0" smtClean="0">
                <a:latin typeface="Arial" pitchFamily="34" charset="0"/>
              </a:rPr>
              <a:t> out are eligible for SPs in TC &amp; topics B &amp; C for MPs</a:t>
            </a:r>
          </a:p>
          <a:p>
            <a:endParaRPr lang="en-US" altLang="en-US" dirty="0" smtClean="0">
              <a:latin typeface="Arial" pitchFamily="34"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altLang="en-US" dirty="0" smtClean="0"/>
              <a:t>2- measures on the initiative of the Commission </a:t>
            </a:r>
            <a:r>
              <a:rPr lang="en-GB" dirty="0" smtClean="0"/>
              <a:t>in 2017, EUR 9.5 </a:t>
            </a:r>
            <a:r>
              <a:rPr lang="en-GB" dirty="0" err="1" smtClean="0"/>
              <a:t>mio</a:t>
            </a:r>
            <a:r>
              <a:rPr lang="en-GB" dirty="0" smtClean="0"/>
              <a:t> has been allocated</a:t>
            </a:r>
          </a:p>
          <a:p>
            <a:endParaRPr lang="en-US" altLang="en-US" dirty="0" smtClean="0">
              <a:latin typeface="Arial" pitchFamily="34" charset="0"/>
            </a:endParaRPr>
          </a:p>
        </p:txBody>
      </p:sp>
      <p:sp>
        <p:nvSpPr>
          <p:cNvPr id="72708" name="Slide Number Placeholder 3"/>
          <p:cNvSpPr>
            <a:spLocks noGrp="1"/>
          </p:cNvSpPr>
          <p:nvPr>
            <p:ph type="sldNum" sz="quarter" idx="5"/>
          </p:nvPr>
        </p:nvSpPr>
        <p:spPr>
          <a:noFill/>
        </p:spPr>
        <p:txBody>
          <a:bodyPr/>
          <a:lstStyle>
            <a:lvl1pPr eaLnBrk="0" hangingPunct="0">
              <a:defRPr sz="7600" b="1">
                <a:solidFill>
                  <a:srgbClr val="FFD624"/>
                </a:solidFill>
                <a:latin typeface="Verdana" pitchFamily="34" charset="0"/>
              </a:defRPr>
            </a:lvl1pPr>
            <a:lvl2pPr marL="746219" indent="-287007" eaLnBrk="0" hangingPunct="0">
              <a:defRPr sz="7600" b="1">
                <a:solidFill>
                  <a:srgbClr val="FFD624"/>
                </a:solidFill>
                <a:latin typeface="Verdana" pitchFamily="34" charset="0"/>
              </a:defRPr>
            </a:lvl2pPr>
            <a:lvl3pPr marL="1148029" indent="-229606" eaLnBrk="0" hangingPunct="0">
              <a:defRPr sz="7600" b="1">
                <a:solidFill>
                  <a:srgbClr val="FFD624"/>
                </a:solidFill>
                <a:latin typeface="Verdana" pitchFamily="34" charset="0"/>
              </a:defRPr>
            </a:lvl3pPr>
            <a:lvl4pPr marL="1607241" indent="-229606" eaLnBrk="0" hangingPunct="0">
              <a:defRPr sz="7600" b="1">
                <a:solidFill>
                  <a:srgbClr val="FFD624"/>
                </a:solidFill>
                <a:latin typeface="Verdana" pitchFamily="34" charset="0"/>
              </a:defRPr>
            </a:lvl4pPr>
            <a:lvl5pPr marL="2066453" indent="-229606" eaLnBrk="0" hangingPunct="0">
              <a:defRPr sz="7600" b="1">
                <a:solidFill>
                  <a:srgbClr val="FFD624"/>
                </a:solidFill>
                <a:latin typeface="Verdana" pitchFamily="34" charset="0"/>
              </a:defRPr>
            </a:lvl5pPr>
            <a:lvl6pPr marL="2525664" indent="-229606" eaLnBrk="0" fontAlgn="base" hangingPunct="0">
              <a:spcBef>
                <a:spcPct val="0"/>
              </a:spcBef>
              <a:spcAft>
                <a:spcPct val="0"/>
              </a:spcAft>
              <a:defRPr sz="7600" b="1">
                <a:solidFill>
                  <a:srgbClr val="FFD624"/>
                </a:solidFill>
                <a:latin typeface="Verdana" pitchFamily="34" charset="0"/>
              </a:defRPr>
            </a:lvl6pPr>
            <a:lvl7pPr marL="2984876" indent="-229606" eaLnBrk="0" fontAlgn="base" hangingPunct="0">
              <a:spcBef>
                <a:spcPct val="0"/>
              </a:spcBef>
              <a:spcAft>
                <a:spcPct val="0"/>
              </a:spcAft>
              <a:defRPr sz="7600" b="1">
                <a:solidFill>
                  <a:srgbClr val="FFD624"/>
                </a:solidFill>
                <a:latin typeface="Verdana" pitchFamily="34" charset="0"/>
              </a:defRPr>
            </a:lvl7pPr>
            <a:lvl8pPr marL="3444088" indent="-229606" eaLnBrk="0" fontAlgn="base" hangingPunct="0">
              <a:spcBef>
                <a:spcPct val="0"/>
              </a:spcBef>
              <a:spcAft>
                <a:spcPct val="0"/>
              </a:spcAft>
              <a:defRPr sz="7600" b="1">
                <a:solidFill>
                  <a:srgbClr val="FFD624"/>
                </a:solidFill>
                <a:latin typeface="Verdana" pitchFamily="34" charset="0"/>
              </a:defRPr>
            </a:lvl8pPr>
            <a:lvl9pPr marL="3903299" indent="-229606" eaLnBrk="0" fontAlgn="base" hangingPunct="0">
              <a:spcBef>
                <a:spcPct val="0"/>
              </a:spcBef>
              <a:spcAft>
                <a:spcPct val="0"/>
              </a:spcAft>
              <a:defRPr sz="7600" b="1">
                <a:solidFill>
                  <a:srgbClr val="FFD624"/>
                </a:solidFill>
                <a:latin typeface="Verdana" pitchFamily="34" charset="0"/>
              </a:defRPr>
            </a:lvl9pPr>
          </a:lstStyle>
          <a:p>
            <a:pPr eaLnBrk="1" hangingPunct="1"/>
            <a:fld id="{9E2F0D0A-6855-459B-9A3B-B9D680A5B17D}" type="slidenum">
              <a:rPr lang="en-GB" altLang="en-US" sz="1200" b="0">
                <a:solidFill>
                  <a:schemeClr val="tx1"/>
                </a:solidFill>
                <a:latin typeface="Arial" pitchFamily="34" charset="0"/>
              </a:rPr>
              <a:pPr eaLnBrk="1" hangingPunct="1"/>
              <a:t>3</a:t>
            </a:fld>
            <a:endParaRPr lang="en-GB" altLang="en-US" sz="1200" b="0">
              <a:solidFill>
                <a:schemeClr val="tx1"/>
              </a:solidFill>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18423">
              <a:defRPr/>
            </a:pPr>
            <a:r>
              <a:rPr lang="en-GB" sz="1800" dirty="0" smtClean="0">
                <a:solidFill>
                  <a:srgbClr val="0F5494"/>
                </a:solidFill>
              </a:rPr>
              <a:t>Procurement </a:t>
            </a:r>
            <a:r>
              <a:rPr lang="en-GB" sz="1800" dirty="0">
                <a:solidFill>
                  <a:srgbClr val="0F5494"/>
                </a:solidFill>
              </a:rPr>
              <a:t>(measures on the initiative of the Commission) </a:t>
            </a:r>
            <a:r>
              <a:rPr lang="en-GB" dirty="0"/>
              <a:t>covers activities such as communication campaigns in third countries, Union pavilions at major </a:t>
            </a:r>
            <a:r>
              <a:rPr lang="en-GB" dirty="0" err="1"/>
              <a:t>agri</a:t>
            </a:r>
            <a:r>
              <a:rPr lang="en-GB" dirty="0"/>
              <a:t>-food trade fairs in third countries, organisation of business delegation visits to third countries, provision of technical support services, organisation of campaigns in the event of serious market disturbance, and communication about the reformed promotion regime. Call for tenders for the award of framework contracts, request for services under existing ones and calls for tender shall be launched. </a:t>
            </a:r>
            <a:endParaRPr lang="en-GB" dirty="0" smtClean="0"/>
          </a:p>
          <a:p>
            <a:endParaRPr lang="en-GB" dirty="0"/>
          </a:p>
        </p:txBody>
      </p:sp>
      <p:sp>
        <p:nvSpPr>
          <p:cNvPr id="4" name="Slide Number Placeholder 3"/>
          <p:cNvSpPr>
            <a:spLocks noGrp="1"/>
          </p:cNvSpPr>
          <p:nvPr>
            <p:ph type="sldNum" sz="quarter" idx="10"/>
          </p:nvPr>
        </p:nvSpPr>
        <p:spPr/>
        <p:txBody>
          <a:bodyPr/>
          <a:lstStyle/>
          <a:p>
            <a:pPr>
              <a:defRPr/>
            </a:pPr>
            <a:fld id="{FF7EFC58-4BC0-4C7F-A343-0FDD20603935}" type="slidenum">
              <a:rPr lang="en-GB" smtClean="0"/>
              <a:pPr>
                <a:defRPr/>
              </a:pPr>
              <a:t>4</a:t>
            </a:fld>
            <a:endParaRPr lang="en-GB"/>
          </a:p>
        </p:txBody>
      </p:sp>
    </p:spTree>
    <p:extLst>
      <p:ext uri="{BB962C8B-B14F-4D97-AF65-F5344CB8AC3E}">
        <p14:creationId xmlns:p14="http://schemas.microsoft.com/office/powerpoint/2010/main" val="728584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8423" rtl="0" eaLnBrk="0" fontAlgn="base" latinLnBrk="0" hangingPunct="0">
              <a:lnSpc>
                <a:spcPct val="100000"/>
              </a:lnSpc>
              <a:spcBef>
                <a:spcPct val="30000"/>
              </a:spcBef>
              <a:spcAft>
                <a:spcPct val="0"/>
              </a:spcAft>
              <a:buClrTx/>
              <a:buSzTx/>
              <a:buFontTx/>
              <a:buNone/>
              <a:tabLst/>
              <a:defRPr/>
            </a:pPr>
            <a:r>
              <a:rPr lang="en-GB" dirty="0" smtClean="0"/>
              <a:t>For </a:t>
            </a:r>
            <a:r>
              <a:rPr lang="en-GB" dirty="0"/>
              <a:t>2017: High-level missions of the Commissioner with business delegations: to Canada (including the participation at an EU pavilion at the SIAL CANADA fair) in May and to </a:t>
            </a:r>
            <a:r>
              <a:rPr lang="en-GB" b="1" baseline="0" dirty="0" smtClean="0"/>
              <a:t>Iran and Saudi Arabia </a:t>
            </a:r>
            <a:r>
              <a:rPr lang="en-GB" dirty="0" smtClean="0"/>
              <a:t>in the second </a:t>
            </a:r>
            <a:r>
              <a:rPr lang="en-GB" dirty="0"/>
              <a:t>half of the year are already planned. </a:t>
            </a:r>
            <a:r>
              <a:rPr lang="en-GB" dirty="0" smtClean="0"/>
              <a:t>(3 missions organised in 2016 (Colombia-Mexico; </a:t>
            </a:r>
            <a:r>
              <a:rPr lang="en-GB" b="1" dirty="0" smtClean="0">
                <a:solidFill>
                  <a:srgbClr val="FF0000"/>
                </a:solidFill>
              </a:rPr>
              <a:t>China-Japan</a:t>
            </a:r>
            <a:r>
              <a:rPr lang="en-GB" dirty="0" smtClean="0"/>
              <a:t>; Vietnam-Indonesia, with a stop in Singapore)</a:t>
            </a:r>
          </a:p>
          <a:p>
            <a:pPr marL="0" lvl="1" defTabSz="918423">
              <a:defRPr/>
            </a:pPr>
            <a:endParaRPr lang="en-GB" dirty="0" smtClean="0"/>
          </a:p>
          <a:p>
            <a:r>
              <a:rPr lang="en-GB" sz="1200" kern="1200" dirty="0" smtClean="0">
                <a:solidFill>
                  <a:schemeClr val="tx1"/>
                </a:solidFill>
                <a:effectLst/>
                <a:latin typeface="Arial" charset="0"/>
                <a:ea typeface="+mn-ea"/>
                <a:cs typeface="+mn-cs"/>
              </a:rPr>
              <a:t>Organisation of 1-2 communication campaigns in third countries covered by priority geographical areas listed under thematic priority 2 of the annual work programme may take form of advertising and public relations activities, web presence, business to business measures, activities on points of sales and in restaurants, </a:t>
            </a:r>
            <a:r>
              <a:rPr lang="en-GB" sz="1200" u="sng" kern="1200" dirty="0" smtClean="0">
                <a:solidFill>
                  <a:schemeClr val="tx1"/>
                </a:solidFill>
                <a:effectLst/>
                <a:latin typeface="Arial" charset="0"/>
                <a:ea typeface="+mn-ea"/>
                <a:cs typeface="+mn-cs"/>
              </a:rPr>
              <a:t>study visits to Europe, </a:t>
            </a:r>
            <a:r>
              <a:rPr lang="en-GB" sz="1200" kern="1200" dirty="0" smtClean="0">
                <a:solidFill>
                  <a:schemeClr val="tx1"/>
                </a:solidFill>
                <a:effectLst/>
                <a:latin typeface="Arial" charset="0"/>
                <a:ea typeface="+mn-ea"/>
                <a:cs typeface="+mn-cs"/>
              </a:rPr>
              <a:t>seminars and trainings.</a:t>
            </a:r>
          </a:p>
          <a:p>
            <a:r>
              <a:rPr lang="en-GB" sz="1200" kern="1200" dirty="0" smtClean="0">
                <a:solidFill>
                  <a:schemeClr val="tx1"/>
                </a:solidFill>
                <a:effectLst/>
                <a:latin typeface="Arial" charset="0"/>
                <a:ea typeface="+mn-ea"/>
                <a:cs typeface="+mn-cs"/>
              </a:rPr>
              <a:t>Organisation of </a:t>
            </a:r>
            <a:r>
              <a:rPr lang="en-GB" sz="1200" strike="sngStrike" kern="1200" dirty="0" smtClean="0">
                <a:solidFill>
                  <a:schemeClr val="tx1"/>
                </a:solidFill>
                <a:effectLst/>
                <a:latin typeface="Arial" charset="0"/>
                <a:ea typeface="+mn-ea"/>
                <a:cs typeface="+mn-cs"/>
              </a:rPr>
              <a:t>3-4</a:t>
            </a:r>
            <a:r>
              <a:rPr lang="en-GB" sz="1200" kern="1200" dirty="0" smtClean="0">
                <a:solidFill>
                  <a:schemeClr val="tx1"/>
                </a:solidFill>
                <a:effectLst/>
                <a:latin typeface="Arial" charset="0"/>
                <a:ea typeface="+mn-ea"/>
                <a:cs typeface="+mn-cs"/>
              </a:rPr>
              <a:t> </a:t>
            </a:r>
            <a:r>
              <a:rPr lang="en-GB" sz="1200" u="sng" kern="1200" dirty="0" smtClean="0">
                <a:solidFill>
                  <a:schemeClr val="tx1"/>
                </a:solidFill>
                <a:effectLst/>
                <a:latin typeface="Arial" charset="0"/>
                <a:ea typeface="+mn-ea"/>
                <a:cs typeface="+mn-cs"/>
              </a:rPr>
              <a:t>5-6 </a:t>
            </a:r>
            <a:r>
              <a:rPr lang="en-GB" sz="1200" kern="1200" dirty="0" smtClean="0">
                <a:solidFill>
                  <a:schemeClr val="tx1"/>
                </a:solidFill>
                <a:effectLst/>
                <a:latin typeface="Arial" charset="0"/>
                <a:ea typeface="+mn-ea"/>
                <a:cs typeface="+mn-cs"/>
              </a:rPr>
              <a:t>events in third countries covered by priority geographical areas listed under thematic priority 2 of the annual work programme may take form of business delegation visits or participation at major </a:t>
            </a:r>
            <a:r>
              <a:rPr lang="en-GB" sz="1200" kern="1200" dirty="0" err="1" smtClean="0">
                <a:solidFill>
                  <a:schemeClr val="tx1"/>
                </a:solidFill>
                <a:effectLst/>
                <a:latin typeface="Arial" charset="0"/>
                <a:ea typeface="+mn-ea"/>
                <a:cs typeface="+mn-cs"/>
              </a:rPr>
              <a:t>agri</a:t>
            </a:r>
            <a:r>
              <a:rPr lang="en-GB" sz="1200" kern="1200" dirty="0" smtClean="0">
                <a:solidFill>
                  <a:schemeClr val="tx1"/>
                </a:solidFill>
                <a:effectLst/>
                <a:latin typeface="Arial" charset="0"/>
                <a:ea typeface="+mn-ea"/>
                <a:cs typeface="+mn-cs"/>
              </a:rPr>
              <a:t>-food trade fairs with a Union pavilion. </a:t>
            </a:r>
          </a:p>
          <a:p>
            <a:r>
              <a:rPr lang="en-GB" sz="1200" kern="1200" dirty="0" smtClean="0">
                <a:solidFill>
                  <a:schemeClr val="tx1"/>
                </a:solidFill>
                <a:effectLst/>
                <a:latin typeface="Arial" charset="0"/>
                <a:ea typeface="+mn-ea"/>
                <a:cs typeface="+mn-cs"/>
              </a:rPr>
              <a:t>Business delegation visits to third countries shall gather up to </a:t>
            </a:r>
            <a:r>
              <a:rPr lang="en-GB" sz="1200" strike="sngStrike" kern="1200" dirty="0" smtClean="0">
                <a:solidFill>
                  <a:schemeClr val="tx1"/>
                </a:solidFill>
                <a:effectLst/>
                <a:latin typeface="Arial" charset="0"/>
                <a:ea typeface="+mn-ea"/>
                <a:cs typeface="+mn-cs"/>
              </a:rPr>
              <a:t>50 </a:t>
            </a:r>
            <a:r>
              <a:rPr lang="en-GB" sz="1200" u="sng" kern="1200" dirty="0" smtClean="0">
                <a:solidFill>
                  <a:schemeClr val="tx1"/>
                </a:solidFill>
                <a:effectLst/>
                <a:latin typeface="Arial" charset="0"/>
                <a:ea typeface="+mn-ea"/>
                <a:cs typeface="+mn-cs"/>
              </a:rPr>
              <a:t>70 </a:t>
            </a:r>
            <a:r>
              <a:rPr lang="en-GB" sz="1200" kern="1200" dirty="0" smtClean="0">
                <a:solidFill>
                  <a:schemeClr val="tx1"/>
                </a:solidFill>
                <a:effectLst/>
                <a:latin typeface="Arial" charset="0"/>
                <a:ea typeface="+mn-ea"/>
                <a:cs typeface="+mn-cs"/>
              </a:rPr>
              <a:t>representatives of </a:t>
            </a:r>
            <a:r>
              <a:rPr lang="en-GB" sz="1200" strike="sngStrike" kern="1200" dirty="0" smtClean="0">
                <a:solidFill>
                  <a:schemeClr val="tx1"/>
                </a:solidFill>
                <a:effectLst/>
                <a:latin typeface="Arial" charset="0"/>
                <a:ea typeface="+mn-ea"/>
                <a:cs typeface="+mn-cs"/>
              </a:rPr>
              <a:t>producer organisations and SMEs </a:t>
            </a:r>
            <a:r>
              <a:rPr lang="en-GB" sz="1200" u="sng" kern="1200" dirty="0" smtClean="0">
                <a:solidFill>
                  <a:schemeClr val="tx1"/>
                </a:solidFill>
                <a:effectLst/>
                <a:latin typeface="Arial" charset="0"/>
                <a:ea typeface="+mn-ea"/>
                <a:cs typeface="+mn-cs"/>
              </a:rPr>
              <a:t>the </a:t>
            </a:r>
            <a:r>
              <a:rPr lang="en-GB" sz="1200" u="sng" kern="1200" dirty="0" err="1" smtClean="0">
                <a:solidFill>
                  <a:schemeClr val="tx1"/>
                </a:solidFill>
                <a:effectLst/>
                <a:latin typeface="Arial" charset="0"/>
                <a:ea typeface="+mn-ea"/>
                <a:cs typeface="+mn-cs"/>
              </a:rPr>
              <a:t>agri</a:t>
            </a:r>
            <a:r>
              <a:rPr lang="en-GB" sz="1200" u="sng" kern="1200" dirty="0" smtClean="0">
                <a:solidFill>
                  <a:schemeClr val="tx1"/>
                </a:solidFill>
                <a:effectLst/>
                <a:latin typeface="Arial" charset="0"/>
                <a:ea typeface="+mn-ea"/>
                <a:cs typeface="+mn-cs"/>
              </a:rPr>
              <a:t>-food sector</a:t>
            </a:r>
            <a:r>
              <a:rPr lang="en-GB" sz="1200" kern="1200" dirty="0" smtClean="0">
                <a:solidFill>
                  <a:schemeClr val="tx1"/>
                </a:solidFill>
                <a:effectLst/>
                <a:latin typeface="Arial" charset="0"/>
                <a:ea typeface="+mn-ea"/>
                <a:cs typeface="+mn-cs"/>
              </a:rPr>
              <a:t>. The objective of the action is facilitating market access, establishing business contacts, and enhancing the image of Union products with media, businesses and consumers in the third country in question.</a:t>
            </a:r>
          </a:p>
          <a:p>
            <a:r>
              <a:rPr lang="en-GB" sz="1200" kern="1200" dirty="0" smtClean="0">
                <a:solidFill>
                  <a:schemeClr val="tx1"/>
                </a:solidFill>
                <a:effectLst/>
                <a:latin typeface="Arial" charset="0"/>
                <a:ea typeface="+mn-ea"/>
                <a:cs typeface="+mn-cs"/>
              </a:rPr>
              <a:t>Participation at trade fairs shall take the form of Union pavilions at major international trade fairs dedicated to products and themes eligible for promotion within the meaning of Article 9 of Regulation (EU) No 1144/2014. Participation of Union producers who will exhibit their products at the pavilion is foreseen. </a:t>
            </a:r>
            <a:endParaRPr lang="en-GB" dirty="0"/>
          </a:p>
        </p:txBody>
      </p:sp>
      <p:sp>
        <p:nvSpPr>
          <p:cNvPr id="4" name="Slide Number Placeholder 3"/>
          <p:cNvSpPr>
            <a:spLocks noGrp="1"/>
          </p:cNvSpPr>
          <p:nvPr>
            <p:ph type="sldNum" sz="quarter" idx="10"/>
          </p:nvPr>
        </p:nvSpPr>
        <p:spPr/>
        <p:txBody>
          <a:bodyPr/>
          <a:lstStyle/>
          <a:p>
            <a:pPr>
              <a:defRPr/>
            </a:pPr>
            <a:fld id="{FF7EFC58-4BC0-4C7F-A343-0FDD20603935}" type="slidenum">
              <a:rPr lang="en-GB" smtClean="0"/>
              <a:pPr>
                <a:defRPr/>
              </a:pPr>
              <a:t>5</a:t>
            </a:fld>
            <a:endParaRPr lang="en-GB"/>
          </a:p>
        </p:txBody>
      </p:sp>
    </p:spTree>
    <p:extLst>
      <p:ext uri="{BB962C8B-B14F-4D97-AF65-F5344CB8AC3E}">
        <p14:creationId xmlns:p14="http://schemas.microsoft.com/office/powerpoint/2010/main" val="7285848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ClrTx/>
              <a:buFont typeface="Arial" panose="020B0604020202020204" pitchFamily="34" charset="0"/>
              <a:buChar char="•"/>
            </a:pPr>
            <a:r>
              <a:rPr lang="en-GB" dirty="0" smtClean="0"/>
              <a:t>10 seminars planned for 2017 and 2018 – 3 this year, other</a:t>
            </a:r>
            <a:r>
              <a:rPr lang="en-GB" baseline="0" dirty="0" smtClean="0"/>
              <a:t> next year (None organised so far)</a:t>
            </a:r>
            <a:endParaRPr lang="en-GB" dirty="0" smtClean="0"/>
          </a:p>
          <a:p>
            <a:pPr>
              <a:buClrTx/>
              <a:buFont typeface="Arial" panose="020B0604020202020204" pitchFamily="34" charset="0"/>
              <a:buChar char="•"/>
            </a:pPr>
            <a:r>
              <a:rPr lang="en-GB" dirty="0" smtClean="0"/>
              <a:t>To include SPS matters – competence</a:t>
            </a:r>
            <a:r>
              <a:rPr lang="en-GB" baseline="0" dirty="0" smtClean="0"/>
              <a:t> and therefore in cooperation with DG Trade and DG </a:t>
            </a:r>
            <a:r>
              <a:rPr lang="en-GB" baseline="0" dirty="0" err="1" smtClean="0"/>
              <a:t>Sante</a:t>
            </a:r>
            <a:endParaRPr lang="en-GB" baseline="0" dirty="0" smtClean="0"/>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dirty="0" smtClean="0"/>
              <a:t>Iran, China and Saudi Arabia are considered – no decision has been taken yet</a:t>
            </a:r>
          </a:p>
          <a:p>
            <a:pPr marL="0" marR="0" indent="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dirty="0" smtClean="0"/>
              <a:t>Input of</a:t>
            </a:r>
            <a:r>
              <a:rPr lang="en-GB" baseline="0" dirty="0" smtClean="0"/>
              <a:t> the sector is welcome</a:t>
            </a:r>
            <a:endParaRPr lang="en-GB" dirty="0" smtClean="0"/>
          </a:p>
          <a:p>
            <a:pPr>
              <a:buClrTx/>
              <a:buFont typeface="Arial" panose="020B0604020202020204" pitchFamily="34" charset="0"/>
              <a:buChar char="•"/>
            </a:pPr>
            <a:endParaRPr lang="en-GB" dirty="0" smtClean="0"/>
          </a:p>
        </p:txBody>
      </p:sp>
      <p:sp>
        <p:nvSpPr>
          <p:cNvPr id="4" name="Slide Number Placeholder 3"/>
          <p:cNvSpPr>
            <a:spLocks noGrp="1"/>
          </p:cNvSpPr>
          <p:nvPr>
            <p:ph type="sldNum" sz="quarter" idx="10"/>
          </p:nvPr>
        </p:nvSpPr>
        <p:spPr/>
        <p:txBody>
          <a:bodyPr/>
          <a:lstStyle/>
          <a:p>
            <a:pPr>
              <a:defRPr/>
            </a:pPr>
            <a:fld id="{FF7EFC58-4BC0-4C7F-A343-0FDD20603935}" type="slidenum">
              <a:rPr lang="en-GB" smtClean="0"/>
              <a:pPr>
                <a:defRPr/>
              </a:pPr>
              <a:t>6</a:t>
            </a:fld>
            <a:endParaRPr lang="en-GB"/>
          </a:p>
        </p:txBody>
      </p:sp>
    </p:spTree>
    <p:extLst>
      <p:ext uri="{BB962C8B-B14F-4D97-AF65-F5344CB8AC3E}">
        <p14:creationId xmlns:p14="http://schemas.microsoft.com/office/powerpoint/2010/main" val="7285848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4211960" y="4509120"/>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CF8F63A9-B7FA-47B5-AE80-7C728C41B7B4}" type="slidenum">
              <a:rPr lang="en-GB"/>
              <a:pPr>
                <a:defRPr/>
              </a:pPr>
              <a:t>‹#›</a:t>
            </a:fld>
            <a:endParaRPr lang="en-GB" dirty="0"/>
          </a:p>
        </p:txBody>
      </p:sp>
    </p:spTree>
    <p:extLst>
      <p:ext uri="{BB962C8B-B14F-4D97-AF65-F5344CB8AC3E}">
        <p14:creationId xmlns:p14="http://schemas.microsoft.com/office/powerpoint/2010/main" val="3928115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4E48121-A0E6-4840-AACC-CE69FDC6404B}" type="slidenum">
              <a:rPr lang="en-GB"/>
              <a:pPr>
                <a:defRPr/>
              </a:pPr>
              <a:t>‹#›</a:t>
            </a:fld>
            <a:endParaRPr lang="en-GB" dirty="0"/>
          </a:p>
        </p:txBody>
      </p:sp>
    </p:spTree>
    <p:extLst>
      <p:ext uri="{BB962C8B-B14F-4D97-AF65-F5344CB8AC3E}">
        <p14:creationId xmlns:p14="http://schemas.microsoft.com/office/powerpoint/2010/main" val="1109486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F1D77B-DCA4-4E67-9843-2CD6DD309BD0}" type="slidenum">
              <a:rPr lang="en-GB"/>
              <a:pPr>
                <a:defRPr/>
              </a:pPr>
              <a:t>‹#›</a:t>
            </a:fld>
            <a:endParaRPr lang="en-GB" dirty="0"/>
          </a:p>
        </p:txBody>
      </p:sp>
    </p:spTree>
    <p:extLst>
      <p:ext uri="{BB962C8B-B14F-4D97-AF65-F5344CB8AC3E}">
        <p14:creationId xmlns:p14="http://schemas.microsoft.com/office/powerpoint/2010/main" val="4115654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D183354-61B9-4794-8E5A-8125D9C23581}" type="slidenum">
              <a:rPr lang="en-GB"/>
              <a:pPr>
                <a:defRPr/>
              </a:pPr>
              <a:t>‹#›</a:t>
            </a:fld>
            <a:endParaRPr lang="en-GB" dirty="0"/>
          </a:p>
        </p:txBody>
      </p:sp>
    </p:spTree>
    <p:extLst>
      <p:ext uri="{BB962C8B-B14F-4D97-AF65-F5344CB8AC3E}">
        <p14:creationId xmlns:p14="http://schemas.microsoft.com/office/powerpoint/2010/main" val="320606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264D7C5-EB8B-4F0C-92CE-C18A0553C523}" type="slidenum">
              <a:rPr lang="en-GB"/>
              <a:pPr>
                <a:defRPr/>
              </a:pPr>
              <a:t>‹#›</a:t>
            </a:fld>
            <a:endParaRPr lang="en-GB" dirty="0"/>
          </a:p>
        </p:txBody>
      </p:sp>
    </p:spTree>
    <p:extLst>
      <p:ext uri="{BB962C8B-B14F-4D97-AF65-F5344CB8AC3E}">
        <p14:creationId xmlns:p14="http://schemas.microsoft.com/office/powerpoint/2010/main" val="1972268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7" name="Rectangle 10"/>
          <p:cNvSpPr>
            <a:spLocks noChangeArrowheads="1"/>
          </p:cNvSpPr>
          <p:nvPr userDrawn="1"/>
        </p:nvSpPr>
        <p:spPr bwMode="auto">
          <a:xfrm>
            <a:off x="-10988" y="98606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6005094" y="4077072"/>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13" name="Rectangle 12"/>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14" name="Rectangle 13"/>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5" name="Rectangle 14"/>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3B7816D3-D941-4E32-BFC2-C701ACF1D9CD}" type="slidenum">
              <a:rPr lang="en-GB"/>
              <a:pPr>
                <a:defRPr/>
              </a:pPr>
              <a:t>‹#›</a:t>
            </a:fld>
            <a:endParaRPr lang="en-GB" dirty="0"/>
          </a:p>
        </p:txBody>
      </p:sp>
    </p:spTree>
    <p:extLst>
      <p:ext uri="{BB962C8B-B14F-4D97-AF65-F5344CB8AC3E}">
        <p14:creationId xmlns:p14="http://schemas.microsoft.com/office/powerpoint/2010/main" val="3971980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9CDF8B13-E21A-4FE8-9A7C-F4A1DE5AB1CF}" type="slidenum">
              <a:rPr lang="en-GB"/>
              <a:pPr>
                <a:defRPr/>
              </a:pPr>
              <a:t>‹#›</a:t>
            </a:fld>
            <a:endParaRPr lang="en-GB" dirty="0"/>
          </a:p>
        </p:txBody>
      </p:sp>
    </p:spTree>
    <p:extLst>
      <p:ext uri="{BB962C8B-B14F-4D97-AF65-F5344CB8AC3E}">
        <p14:creationId xmlns:p14="http://schemas.microsoft.com/office/powerpoint/2010/main" val="3742912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E91D8F81-7660-4D9C-BF7D-E26EE185A41B}" type="slidenum">
              <a:rPr lang="en-GB"/>
              <a:pPr>
                <a:defRPr/>
              </a:pPr>
              <a:t>‹#›</a:t>
            </a:fld>
            <a:endParaRPr lang="en-GB" dirty="0"/>
          </a:p>
        </p:txBody>
      </p:sp>
    </p:spTree>
    <p:extLst>
      <p:ext uri="{BB962C8B-B14F-4D97-AF65-F5344CB8AC3E}">
        <p14:creationId xmlns:p14="http://schemas.microsoft.com/office/powerpoint/2010/main" val="84082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537BB2E-9F9E-4BAA-AE43-CD66653A998B}" type="slidenum">
              <a:rPr lang="en-GB"/>
              <a:pPr>
                <a:defRPr/>
              </a:pPr>
              <a:t>‹#›</a:t>
            </a:fld>
            <a:endParaRPr lang="en-GB" dirty="0"/>
          </a:p>
        </p:txBody>
      </p:sp>
    </p:spTree>
    <p:extLst>
      <p:ext uri="{BB962C8B-B14F-4D97-AF65-F5344CB8AC3E}">
        <p14:creationId xmlns:p14="http://schemas.microsoft.com/office/powerpoint/2010/main" val="40098440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8443B67-D9BB-4342-A53D-F8F29C868233}" type="slidenum">
              <a:rPr lang="en-GB"/>
              <a:pPr>
                <a:defRPr/>
              </a:pPr>
              <a:t>‹#›</a:t>
            </a:fld>
            <a:endParaRPr lang="en-GB" dirty="0"/>
          </a:p>
        </p:txBody>
      </p:sp>
    </p:spTree>
    <p:extLst>
      <p:ext uri="{BB962C8B-B14F-4D97-AF65-F5344CB8AC3E}">
        <p14:creationId xmlns:p14="http://schemas.microsoft.com/office/powerpoint/2010/main" val="14854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A8B5FD-6EF8-4153-AB33-93FB0FC496A1}" type="slidenum">
              <a:rPr lang="en-GB"/>
              <a:pPr>
                <a:defRPr/>
              </a:pPr>
              <a:t>‹#›</a:t>
            </a:fld>
            <a:endParaRPr lang="en-GB" dirty="0"/>
          </a:p>
        </p:txBody>
      </p:sp>
    </p:spTree>
    <p:extLst>
      <p:ext uri="{BB962C8B-B14F-4D97-AF65-F5344CB8AC3E}">
        <p14:creationId xmlns:p14="http://schemas.microsoft.com/office/powerpoint/2010/main" val="3374813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F555D173-703E-4518-9267-845DEDA7D255}" type="slidenum">
              <a:rPr lang="en-GB"/>
              <a:pPr>
                <a:defRPr/>
              </a:pPr>
              <a:t>‹#›</a:t>
            </a:fld>
            <a:endParaRPr lang="en-GB" dirty="0"/>
          </a:p>
        </p:txBody>
      </p:sp>
    </p:spTree>
    <p:extLst>
      <p:ext uri="{BB962C8B-B14F-4D97-AF65-F5344CB8AC3E}">
        <p14:creationId xmlns:p14="http://schemas.microsoft.com/office/powerpoint/2010/main" val="36288248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A884154-7DC1-4C83-900B-E82C84F646E4}" type="slidenum">
              <a:rPr lang="en-GB"/>
              <a:pPr>
                <a:defRPr/>
              </a:pPr>
              <a:t>‹#›</a:t>
            </a:fld>
            <a:endParaRPr lang="en-GB" dirty="0"/>
          </a:p>
        </p:txBody>
      </p:sp>
    </p:spTree>
    <p:extLst>
      <p:ext uri="{BB962C8B-B14F-4D97-AF65-F5344CB8AC3E}">
        <p14:creationId xmlns:p14="http://schemas.microsoft.com/office/powerpoint/2010/main" val="2716242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7859D31-FFE7-4F2B-A330-7474E91694C2}" type="slidenum">
              <a:rPr lang="en-GB"/>
              <a:pPr>
                <a:defRPr/>
              </a:pPr>
              <a:t>‹#›</a:t>
            </a:fld>
            <a:endParaRPr lang="en-GB" dirty="0"/>
          </a:p>
        </p:txBody>
      </p:sp>
    </p:spTree>
    <p:extLst>
      <p:ext uri="{BB962C8B-B14F-4D97-AF65-F5344CB8AC3E}">
        <p14:creationId xmlns:p14="http://schemas.microsoft.com/office/powerpoint/2010/main" val="777806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FE7C5AB-1E28-48AE-B474-DA85D8A3C5DA}" type="slidenum">
              <a:rPr lang="en-GB"/>
              <a:pPr>
                <a:defRPr/>
              </a:pPr>
              <a:t>‹#›</a:t>
            </a:fld>
            <a:endParaRPr lang="en-GB" dirty="0"/>
          </a:p>
        </p:txBody>
      </p:sp>
    </p:spTree>
    <p:extLst>
      <p:ext uri="{BB962C8B-B14F-4D97-AF65-F5344CB8AC3E}">
        <p14:creationId xmlns:p14="http://schemas.microsoft.com/office/powerpoint/2010/main" val="3248376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3BEEF0F-52AD-440A-9BDD-31EC7AADD51D}" type="slidenum">
              <a:rPr lang="en-GB"/>
              <a:pPr>
                <a:defRPr/>
              </a:pPr>
              <a:t>‹#›</a:t>
            </a:fld>
            <a:endParaRPr lang="en-GB" dirty="0"/>
          </a:p>
        </p:txBody>
      </p:sp>
    </p:spTree>
    <p:extLst>
      <p:ext uri="{BB962C8B-B14F-4D97-AF65-F5344CB8AC3E}">
        <p14:creationId xmlns:p14="http://schemas.microsoft.com/office/powerpoint/2010/main" val="39042316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3B31898-08BC-4274-A951-C44B133100C2}" type="slidenum">
              <a:rPr lang="en-GB"/>
              <a:pPr>
                <a:defRPr/>
              </a:pPr>
              <a:t>‹#›</a:t>
            </a:fld>
            <a:endParaRPr lang="en-GB" dirty="0"/>
          </a:p>
        </p:txBody>
      </p:sp>
    </p:spTree>
    <p:extLst>
      <p:ext uri="{BB962C8B-B14F-4D97-AF65-F5344CB8AC3E}">
        <p14:creationId xmlns:p14="http://schemas.microsoft.com/office/powerpoint/2010/main" val="29338380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C34EB45-312E-4BDA-A409-C9BAB481DBDF}" type="slidenum">
              <a:rPr lang="en-GB"/>
              <a:pPr>
                <a:defRPr/>
              </a:pPr>
              <a:t>‹#›</a:t>
            </a:fld>
            <a:endParaRPr lang="en-GB" dirty="0"/>
          </a:p>
        </p:txBody>
      </p:sp>
    </p:spTree>
    <p:extLst>
      <p:ext uri="{BB962C8B-B14F-4D97-AF65-F5344CB8AC3E}">
        <p14:creationId xmlns:p14="http://schemas.microsoft.com/office/powerpoint/2010/main" val="20964447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F9D39C9-8389-47B9-A822-3DBDFB495259}" type="slidenum">
              <a:rPr lang="en-GB"/>
              <a:pPr>
                <a:defRPr/>
              </a:pPr>
              <a:t>‹#›</a:t>
            </a:fld>
            <a:endParaRPr lang="en-GB" dirty="0"/>
          </a:p>
        </p:txBody>
      </p:sp>
    </p:spTree>
    <p:extLst>
      <p:ext uri="{BB962C8B-B14F-4D97-AF65-F5344CB8AC3E}">
        <p14:creationId xmlns:p14="http://schemas.microsoft.com/office/powerpoint/2010/main" val="3249603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0E8EA441-4F84-43F7-B323-EF7B46483805}" type="slidenum">
              <a:rPr lang="en-GB"/>
              <a:pPr>
                <a:defRPr/>
              </a:pPr>
              <a:t>‹#›</a:t>
            </a:fld>
            <a:endParaRPr lang="en-GB" dirty="0"/>
          </a:p>
        </p:txBody>
      </p:sp>
    </p:spTree>
    <p:extLst>
      <p:ext uri="{BB962C8B-B14F-4D97-AF65-F5344CB8AC3E}">
        <p14:creationId xmlns:p14="http://schemas.microsoft.com/office/powerpoint/2010/main" val="120660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49CF585-D68D-421C-938A-FF2DCDCC0CD1}" type="slidenum">
              <a:rPr lang="en-GB"/>
              <a:pPr>
                <a:defRPr/>
              </a:pPr>
              <a:t>‹#›</a:t>
            </a:fld>
            <a:endParaRPr lang="en-GB" dirty="0"/>
          </a:p>
        </p:txBody>
      </p:sp>
    </p:spTree>
    <p:extLst>
      <p:ext uri="{BB962C8B-B14F-4D97-AF65-F5344CB8AC3E}">
        <p14:creationId xmlns:p14="http://schemas.microsoft.com/office/powerpoint/2010/main" val="214234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07B12F4-2FFA-4895-A136-DC456468DCA7}" type="slidenum">
              <a:rPr lang="en-GB"/>
              <a:pPr>
                <a:defRPr/>
              </a:pPr>
              <a:t>‹#›</a:t>
            </a:fld>
            <a:endParaRPr lang="en-GB" dirty="0"/>
          </a:p>
        </p:txBody>
      </p:sp>
    </p:spTree>
    <p:extLst>
      <p:ext uri="{BB962C8B-B14F-4D97-AF65-F5344CB8AC3E}">
        <p14:creationId xmlns:p14="http://schemas.microsoft.com/office/powerpoint/2010/main" val="3162395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6F3EA52-8475-4E77-A020-3A0EE12282B5}" type="slidenum">
              <a:rPr lang="en-GB"/>
              <a:pPr>
                <a:defRPr/>
              </a:pPr>
              <a:t>‹#›</a:t>
            </a:fld>
            <a:endParaRPr lang="en-GB" dirty="0"/>
          </a:p>
        </p:txBody>
      </p:sp>
    </p:spTree>
    <p:extLst>
      <p:ext uri="{BB962C8B-B14F-4D97-AF65-F5344CB8AC3E}">
        <p14:creationId xmlns:p14="http://schemas.microsoft.com/office/powerpoint/2010/main" val="31812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040A49B-0D9F-458C-8D23-F17662C7E1C1}" type="slidenum">
              <a:rPr lang="en-GB"/>
              <a:pPr>
                <a:defRPr/>
              </a:pPr>
              <a:t>‹#›</a:t>
            </a:fld>
            <a:endParaRPr lang="en-GB" dirty="0"/>
          </a:p>
        </p:txBody>
      </p:sp>
    </p:spTree>
    <p:extLst>
      <p:ext uri="{BB962C8B-B14F-4D97-AF65-F5344CB8AC3E}">
        <p14:creationId xmlns:p14="http://schemas.microsoft.com/office/powerpoint/2010/main" val="1786694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176587"/>
            <a:ext cx="8585200" cy="504825"/>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AA77E3-4503-4E0A-B49C-9F8B3FDCE6D2}" type="slidenum">
              <a:rPr lang="en-GB"/>
              <a:pPr>
                <a:defRPr/>
              </a:pPr>
              <a:t>‹#›</a:t>
            </a:fld>
            <a:endParaRPr lang="en-GB" dirty="0"/>
          </a:p>
        </p:txBody>
      </p:sp>
    </p:spTree>
    <p:extLst>
      <p:ext uri="{BB962C8B-B14F-4D97-AF65-F5344CB8AC3E}">
        <p14:creationId xmlns:p14="http://schemas.microsoft.com/office/powerpoint/2010/main" val="521367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07E276-A5DE-4F1F-8226-6432F6E0771C}" type="slidenum">
              <a:rPr lang="en-GB"/>
              <a:pPr>
                <a:defRPr/>
              </a:pPr>
              <a:t>‹#›</a:t>
            </a:fld>
            <a:endParaRPr lang="en-GB" dirty="0"/>
          </a:p>
        </p:txBody>
      </p:sp>
    </p:spTree>
    <p:extLst>
      <p:ext uri="{BB962C8B-B14F-4D97-AF65-F5344CB8AC3E}">
        <p14:creationId xmlns:p14="http://schemas.microsoft.com/office/powerpoint/2010/main" val="2710157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8CF90D82-90DE-48E5-9AA2-17E2E9A6CB41}" type="slidenum">
              <a:rPr lang="en-GB"/>
              <a:pPr>
                <a:defRPr/>
              </a:pPr>
              <a:t>‹#›</a:t>
            </a:fld>
            <a:endParaRPr lang="en-GB" dirty="0"/>
          </a:p>
        </p:txBody>
      </p:sp>
      <p:pic>
        <p:nvPicPr>
          <p:cNvPr id="1033"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4" r:id="rId1"/>
    <p:sldLayoutId id="2147485225" r:id="rId2"/>
    <p:sldLayoutId id="2147485226" r:id="rId3"/>
    <p:sldLayoutId id="2147485204" r:id="rId4"/>
    <p:sldLayoutId id="2147485205" r:id="rId5"/>
    <p:sldLayoutId id="2147485206" r:id="rId6"/>
    <p:sldLayoutId id="2147485207" r:id="rId7"/>
    <p:sldLayoutId id="2147485208" r:id="rId8"/>
    <p:sldLayoutId id="2147485209" r:id="rId9"/>
    <p:sldLayoutId id="2147485210" r:id="rId10"/>
    <p:sldLayoutId id="2147485211" r:id="rId11"/>
    <p:sldLayoutId id="2147485212" r:id="rId12"/>
    <p:sldLayoutId id="214748521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2051"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FCD1DF68-FBEE-49DC-90A8-E9B615548E01}" type="slidenum">
              <a:rPr lang="en-GB"/>
              <a:pPr>
                <a:defRPr/>
              </a:pPr>
              <a:t>‹#›</a:t>
            </a:fld>
            <a:endParaRPr lang="en-GB" dirty="0"/>
          </a:p>
        </p:txBody>
      </p:sp>
      <p:pic>
        <p:nvPicPr>
          <p:cNvPr id="2057"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7" r:id="rId1"/>
    <p:sldLayoutId id="2147485228" r:id="rId2"/>
    <p:sldLayoutId id="2147485229" r:id="rId3"/>
    <p:sldLayoutId id="2147485214" r:id="rId4"/>
    <p:sldLayoutId id="2147485215" r:id="rId5"/>
    <p:sldLayoutId id="2147485216" r:id="rId6"/>
    <p:sldLayoutId id="2147485217" r:id="rId7"/>
    <p:sldLayoutId id="2147485218" r:id="rId8"/>
    <p:sldLayoutId id="2147485219" r:id="rId9"/>
    <p:sldLayoutId id="2147485220" r:id="rId10"/>
    <p:sldLayoutId id="2147485221" r:id="rId11"/>
    <p:sldLayoutId id="2147485222" r:id="rId12"/>
    <p:sldLayoutId id="214748522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hyperlink" Target="http://ec.europa.eu/chafea/agri/" TargetMode="External"/><Relationship Id="rId2" Type="http://schemas.openxmlformats.org/officeDocument/2006/relationships/hyperlink" Target="http://ec.europa.eu/agriculture/promotion_en" TargetMode="External"/><Relationship Id="rId1" Type="http://schemas.openxmlformats.org/officeDocument/2006/relationships/slideLayout" Target="../slideLayouts/slideLayout17.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2627784" y="2420888"/>
            <a:ext cx="6048672" cy="2665536"/>
          </a:xfrm>
        </p:spPr>
        <p:txBody>
          <a:bodyPr/>
          <a:lstStyle/>
          <a:p>
            <a:pPr algn="r"/>
            <a:r>
              <a:rPr lang="en-GB" sz="2800" dirty="0" smtClean="0">
                <a:solidFill>
                  <a:srgbClr val="FFFFFF"/>
                </a:solidFill>
              </a:rPr>
              <a:t/>
            </a:r>
            <a:br>
              <a:rPr lang="en-GB" sz="2800" dirty="0" smtClean="0">
                <a:solidFill>
                  <a:srgbClr val="FFFFFF"/>
                </a:solidFill>
              </a:rPr>
            </a:br>
            <a:r>
              <a:rPr lang="en-GB" sz="2800" dirty="0" smtClean="0">
                <a:solidFill>
                  <a:srgbClr val="FFFFFF"/>
                </a:solidFill>
              </a:rPr>
              <a:t/>
            </a:r>
            <a:br>
              <a:rPr lang="en-GB" sz="2800" dirty="0" smtClean="0">
                <a:solidFill>
                  <a:srgbClr val="FFFFFF"/>
                </a:solidFill>
              </a:rPr>
            </a:br>
            <a:r>
              <a:rPr lang="en-GB" sz="2000" b="0" dirty="0">
                <a:solidFill>
                  <a:srgbClr val="FFFFFF"/>
                </a:solidFill>
              </a:rPr>
              <a:t>EC support for exports to third countries: promotion measures and </a:t>
            </a:r>
            <a:r>
              <a:rPr lang="en-GB" sz="2000" b="0" dirty="0" err="1">
                <a:solidFill>
                  <a:srgbClr val="FFFFFF"/>
                </a:solidFill>
              </a:rPr>
              <a:t>phytosanitary</a:t>
            </a:r>
            <a:r>
              <a:rPr lang="en-GB" sz="2000" b="0" dirty="0">
                <a:solidFill>
                  <a:srgbClr val="FFFFFF"/>
                </a:solidFill>
              </a:rPr>
              <a:t> protocols for export of dried fodder to Iran, China and Saudi Arabia </a:t>
            </a:r>
            <a:r>
              <a:rPr lang="en-GB" sz="2800" dirty="0" smtClean="0">
                <a:solidFill>
                  <a:srgbClr val="FFFFFF"/>
                </a:solidFill>
              </a:rPr>
              <a:t/>
            </a:r>
            <a:br>
              <a:rPr lang="en-GB" sz="2800" dirty="0" smtClean="0">
                <a:solidFill>
                  <a:srgbClr val="FFFFFF"/>
                </a:solidFill>
              </a:rPr>
            </a:br>
            <a:r>
              <a:rPr lang="en-GB" sz="2800" dirty="0" smtClean="0">
                <a:solidFill>
                  <a:srgbClr val="FFFFFF"/>
                </a:solidFill>
              </a:rPr>
              <a:t/>
            </a:r>
            <a:br>
              <a:rPr lang="en-GB" sz="28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en-GB" sz="2000" b="0" dirty="0">
                <a:solidFill>
                  <a:srgbClr val="FFFFFF"/>
                </a:solidFill>
              </a:rPr>
              <a:t>CDG ARABLE CROPS – SUGAR &amp; DRIED FODDER SECTORS</a:t>
            </a: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fr-BE" dirty="0" smtClean="0">
                <a:solidFill>
                  <a:srgbClr val="FF0000"/>
                </a:solidFill>
              </a:rPr>
              <a:t/>
            </a:r>
            <a:br>
              <a:rPr lang="fr-BE" dirty="0" smtClean="0">
                <a:solidFill>
                  <a:srgbClr val="FF0000"/>
                </a:solidFill>
              </a:rPr>
            </a:br>
            <a:endParaRPr lang="en-GB" dirty="0" smtClean="0">
              <a:solidFill>
                <a:srgbClr val="FF0000"/>
              </a:solidFill>
            </a:endParaRPr>
          </a:p>
        </p:txBody>
      </p:sp>
      <p:sp>
        <p:nvSpPr>
          <p:cNvPr id="9219" name="Rectangle 5"/>
          <p:cNvSpPr>
            <a:spLocks noGrp="1" noChangeArrowheads="1"/>
          </p:cNvSpPr>
          <p:nvPr>
            <p:ph type="subTitle" idx="1"/>
          </p:nvPr>
        </p:nvSpPr>
        <p:spPr>
          <a:xfrm>
            <a:off x="3707904" y="4724400"/>
            <a:ext cx="5256709" cy="1152525"/>
          </a:xfrm>
        </p:spPr>
        <p:txBody>
          <a:bodyPr/>
          <a:lstStyle/>
          <a:p>
            <a:pPr marL="0" indent="0" eaLnBrk="1" hangingPunct="1">
              <a:buClr>
                <a:srgbClr val="FFFFFF"/>
              </a:buClr>
            </a:pPr>
            <a:endParaRPr lang="en-GB" dirty="0" smtClean="0">
              <a:solidFill>
                <a:srgbClr val="FFFFFF"/>
              </a:solidFill>
            </a:endParaRPr>
          </a:p>
          <a:p>
            <a:pPr marL="0" indent="0" eaLnBrk="1" hangingPunct="1">
              <a:buClr>
                <a:srgbClr val="FFFFFF"/>
              </a:buClr>
            </a:pPr>
            <a:endParaRPr lang="en-GB" dirty="0">
              <a:solidFill>
                <a:srgbClr val="FFFFFF"/>
              </a:solidFill>
            </a:endParaRPr>
          </a:p>
          <a:p>
            <a:pPr marL="0" indent="0" eaLnBrk="1" hangingPunct="1">
              <a:buClr>
                <a:srgbClr val="FFFFFF"/>
              </a:buClr>
            </a:pPr>
            <a:r>
              <a:rPr lang="en-GB" dirty="0" smtClean="0">
                <a:solidFill>
                  <a:srgbClr val="FFFFFF"/>
                </a:solidFill>
              </a:rPr>
              <a:t>2 June 2017</a:t>
            </a:r>
          </a:p>
        </p:txBody>
      </p:sp>
      <p:pic>
        <p:nvPicPr>
          <p:cNvPr id="1026" name="Picture 2" descr="C:\Users\THISSMA\AppData\Local\Microsoft\Windows\Temporary Internet Files\Content.Outlook\GPZ7LADV\ENJO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628800"/>
            <a:ext cx="2520280" cy="4580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fr-FR" dirty="0" smtClean="0"/>
              <a:t>EU Promotion </a:t>
            </a:r>
            <a:r>
              <a:rPr lang="fr-FR" dirty="0" err="1" smtClean="0"/>
              <a:t>policy</a:t>
            </a:r>
            <a:r>
              <a:rPr lang="fr-FR" dirty="0" smtClean="0"/>
              <a:t> – </a:t>
            </a:r>
            <a:r>
              <a:rPr lang="fr-FR" dirty="0" err="1" smtClean="0"/>
              <a:t>Legal</a:t>
            </a:r>
            <a:r>
              <a:rPr lang="fr-FR" dirty="0" smtClean="0"/>
              <a:t> basis</a:t>
            </a:r>
            <a:endParaRPr lang="fr-FR" dirty="0"/>
          </a:p>
        </p:txBody>
      </p:sp>
      <p:sp>
        <p:nvSpPr>
          <p:cNvPr id="3" name="Content Placeholder 2"/>
          <p:cNvSpPr>
            <a:spLocks noGrp="1"/>
          </p:cNvSpPr>
          <p:nvPr>
            <p:ph idx="1"/>
          </p:nvPr>
        </p:nvSpPr>
        <p:spPr>
          <a:xfrm>
            <a:off x="395536" y="1916832"/>
            <a:ext cx="9793088" cy="4824413"/>
          </a:xfrm>
        </p:spPr>
        <p:txBody>
          <a:bodyPr/>
          <a:lstStyle/>
          <a:p>
            <a:pPr>
              <a:buClr>
                <a:srgbClr val="42A62A"/>
              </a:buClr>
              <a:buFont typeface="Arial" panose="020B0604020202020204" pitchFamily="34" charset="0"/>
              <a:buChar char="•"/>
            </a:pPr>
            <a:r>
              <a:rPr lang="en-GB" b="1" dirty="0" smtClean="0"/>
              <a:t>Basic act </a:t>
            </a:r>
          </a:p>
          <a:p>
            <a:pPr marL="0" indent="0">
              <a:buClr>
                <a:srgbClr val="42A62A"/>
              </a:buClr>
            </a:pPr>
            <a:r>
              <a:rPr lang="en-GB" dirty="0" smtClean="0"/>
              <a:t>Regulation (EU) N°1144/2014</a:t>
            </a:r>
          </a:p>
          <a:p>
            <a:pPr marL="0" indent="0">
              <a:buClr>
                <a:srgbClr val="42A62A"/>
              </a:buClr>
            </a:pPr>
            <a:endParaRPr lang="en-GB" dirty="0" smtClean="0"/>
          </a:p>
          <a:p>
            <a:pPr>
              <a:buClr>
                <a:srgbClr val="42A62A"/>
              </a:buClr>
              <a:buFont typeface="Arial" panose="020B0604020202020204" pitchFamily="34" charset="0"/>
              <a:buChar char="•"/>
            </a:pPr>
            <a:r>
              <a:rPr lang="en-GB" b="1" dirty="0" smtClean="0"/>
              <a:t>Delegated </a:t>
            </a:r>
            <a:r>
              <a:rPr lang="en-GB" b="1" dirty="0"/>
              <a:t>and implementing </a:t>
            </a:r>
            <a:r>
              <a:rPr lang="en-GB" b="1" dirty="0" smtClean="0"/>
              <a:t>acts</a:t>
            </a:r>
          </a:p>
          <a:p>
            <a:pPr marL="0" indent="0">
              <a:buClr>
                <a:srgbClr val="42A62A"/>
              </a:buClr>
            </a:pPr>
            <a:r>
              <a:rPr lang="en-GB" dirty="0"/>
              <a:t>Commission Delegated Regulation (EU) </a:t>
            </a:r>
            <a:r>
              <a:rPr lang="en-GB" dirty="0" smtClean="0"/>
              <a:t>1829/2015</a:t>
            </a:r>
            <a:endParaRPr lang="en-GB" dirty="0"/>
          </a:p>
          <a:p>
            <a:pPr marL="0" indent="0">
              <a:buClr>
                <a:srgbClr val="42A62A"/>
              </a:buClr>
            </a:pPr>
            <a:r>
              <a:rPr lang="fr-BE" dirty="0"/>
              <a:t>Commission </a:t>
            </a:r>
            <a:r>
              <a:rPr lang="en-GB" dirty="0" smtClean="0"/>
              <a:t>Implementing</a:t>
            </a:r>
            <a:r>
              <a:rPr lang="fr-BE" dirty="0" smtClean="0"/>
              <a:t> </a:t>
            </a:r>
            <a:r>
              <a:rPr lang="en-GB" dirty="0" smtClean="0"/>
              <a:t>Regulation</a:t>
            </a:r>
            <a:r>
              <a:rPr lang="fr-BE" dirty="0" smtClean="0"/>
              <a:t> </a:t>
            </a:r>
            <a:r>
              <a:rPr lang="fr-BE" dirty="0"/>
              <a:t>(EU) </a:t>
            </a:r>
            <a:r>
              <a:rPr lang="fr-BE" dirty="0" smtClean="0"/>
              <a:t>1831/2015</a:t>
            </a:r>
            <a:endParaRPr lang="fr-BE" dirty="0"/>
          </a:p>
          <a:p>
            <a:pPr marL="0" indent="0">
              <a:buClr>
                <a:srgbClr val="42A62A"/>
              </a:buClr>
              <a:buFont typeface="Arial" panose="020B0604020202020204" pitchFamily="34" charset="0"/>
              <a:buChar char="•"/>
            </a:pPr>
            <a:endParaRPr lang="en-GB" dirty="0"/>
          </a:p>
          <a:p>
            <a:pPr>
              <a:buClr>
                <a:srgbClr val="42A62A"/>
              </a:buClr>
              <a:buFont typeface="Arial" panose="020B0604020202020204" pitchFamily="34" charset="0"/>
              <a:buChar char="•"/>
            </a:pPr>
            <a:r>
              <a:rPr lang="en-GB" b="1" dirty="0" smtClean="0"/>
              <a:t>Annually:</a:t>
            </a:r>
          </a:p>
          <a:p>
            <a:pPr marL="0" indent="0">
              <a:buClr>
                <a:srgbClr val="42A62A"/>
              </a:buClr>
            </a:pPr>
            <a:r>
              <a:rPr lang="en-GB" dirty="0" smtClean="0"/>
              <a:t>	- Annual work programme</a:t>
            </a:r>
          </a:p>
          <a:p>
            <a:pPr marL="0" indent="0">
              <a:buClr>
                <a:srgbClr val="42A62A"/>
              </a:buClr>
            </a:pPr>
            <a:r>
              <a:rPr lang="en-GB" dirty="0"/>
              <a:t>	</a:t>
            </a:r>
            <a:r>
              <a:rPr lang="en-GB" dirty="0" smtClean="0"/>
              <a:t>- </a:t>
            </a:r>
            <a:r>
              <a:rPr lang="en-GB" dirty="0"/>
              <a:t>C</a:t>
            </a:r>
            <a:r>
              <a:rPr lang="en-GB" dirty="0" smtClean="0"/>
              <a:t>alls for proposals</a:t>
            </a:r>
          </a:p>
          <a:p>
            <a:pPr>
              <a:buClr>
                <a:srgbClr val="42A62A"/>
              </a:buClr>
              <a:buFont typeface="Arial" panose="020B0604020202020204" pitchFamily="34" charset="0"/>
              <a:buChar char="•"/>
            </a:pPr>
            <a:endParaRPr lang="en-GB" dirty="0" smtClean="0"/>
          </a:p>
          <a:p>
            <a:pPr>
              <a:buClr>
                <a:srgbClr val="42A62A"/>
              </a:buClr>
              <a:buFont typeface="Arial" panose="020B0604020202020204" pitchFamily="34" charset="0"/>
              <a:buChar char="•"/>
            </a:pPr>
            <a:endParaRPr lang="en-GB" dirty="0" smtClean="0"/>
          </a:p>
          <a:p>
            <a:pPr>
              <a:buClr>
                <a:srgbClr val="42A62A"/>
              </a:buClr>
              <a:buFont typeface="Arial" panose="020B0604020202020204" pitchFamily="34" charset="0"/>
              <a:buChar char="•"/>
            </a:pPr>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2</a:t>
            </a:fld>
            <a:endParaRPr lang="en-GB" dirty="0"/>
          </a:p>
        </p:txBody>
      </p:sp>
    </p:spTree>
    <p:extLst>
      <p:ext uri="{BB962C8B-B14F-4D97-AF65-F5344CB8AC3E}">
        <p14:creationId xmlns:p14="http://schemas.microsoft.com/office/powerpoint/2010/main" val="4084156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4294967295"/>
            <p:extLst>
              <p:ext uri="{D42A27DB-BD31-4B8C-83A1-F6EECF244321}">
                <p14:modId xmlns:p14="http://schemas.microsoft.com/office/powerpoint/2010/main" val="385393057"/>
              </p:ext>
            </p:extLst>
          </p:nvPr>
        </p:nvGraphicFramePr>
        <p:xfrm>
          <a:off x="690563" y="1557338"/>
          <a:ext cx="7921625" cy="4669075"/>
        </p:xfrm>
        <a:graphic>
          <a:graphicData uri="http://schemas.openxmlformats.org/drawingml/2006/table">
            <a:tbl>
              <a:tblPr firstRow="1" firstCol="1" bandRow="1">
                <a:tableStyleId>{2D5ABB26-0587-4C30-8999-92F81FD0307C}</a:tableStyleId>
              </a:tblPr>
              <a:tblGrid>
                <a:gridCol w="5982397"/>
                <a:gridCol w="733609"/>
                <a:gridCol w="1205619"/>
              </a:tblGrid>
              <a:tr h="316540">
                <a:tc>
                  <a:txBody>
                    <a:bodyPr/>
                    <a:lstStyle/>
                    <a:p>
                      <a:pPr>
                        <a:spcAft>
                          <a:spcPts val="0"/>
                        </a:spcAft>
                      </a:pPr>
                      <a:r>
                        <a:rPr lang="en-GB" sz="1100" dirty="0">
                          <a:effectLst/>
                        </a:rPr>
                        <a:t> </a:t>
                      </a:r>
                      <a:endParaRPr lang="en-GB" sz="1100" dirty="0">
                        <a:effectLst/>
                        <a:latin typeface="Century Gothic"/>
                        <a:ea typeface="Times New Roman"/>
                        <a:cs typeface="Century Gothic"/>
                      </a:endParaRPr>
                    </a:p>
                  </a:txBody>
                  <a:tcPr marL="74640" marR="74640" marT="0" marB="0" anchor="b"/>
                </a:tc>
                <a:tc>
                  <a:txBody>
                    <a:bodyPr/>
                    <a:lstStyle/>
                    <a:p>
                      <a:pPr algn="ctr">
                        <a:spcAft>
                          <a:spcPts val="0"/>
                        </a:spcAft>
                      </a:pPr>
                      <a:r>
                        <a:rPr lang="en-GB" sz="1100" b="1" dirty="0">
                          <a:effectLst/>
                        </a:rPr>
                        <a:t>%</a:t>
                      </a:r>
                      <a:endParaRPr lang="en-GB" sz="1100" b="1" dirty="0">
                        <a:effectLst/>
                        <a:latin typeface="Century Gothic"/>
                        <a:ea typeface="Times New Roman"/>
                        <a:cs typeface="Century Gothic"/>
                      </a:endParaRPr>
                    </a:p>
                  </a:txBody>
                  <a:tcPr marL="74640" marR="74640" marT="0" marB="0" anchor="b"/>
                </a:tc>
                <a:tc>
                  <a:txBody>
                    <a:bodyPr/>
                    <a:lstStyle/>
                    <a:p>
                      <a:pPr algn="ctr">
                        <a:spcAft>
                          <a:spcPts val="0"/>
                        </a:spcAft>
                      </a:pPr>
                      <a:r>
                        <a:rPr lang="en-GB" sz="1100" b="1" dirty="0">
                          <a:effectLst/>
                        </a:rPr>
                        <a:t>Mio EUR</a:t>
                      </a:r>
                      <a:endParaRPr lang="en-GB" sz="1100" b="1" dirty="0">
                        <a:effectLst/>
                        <a:latin typeface="Century Gothic"/>
                        <a:ea typeface="Times New Roman"/>
                        <a:cs typeface="Century Gothic"/>
                      </a:endParaRPr>
                    </a:p>
                  </a:txBody>
                  <a:tcPr marL="74640" marR="74640" marT="0" marB="0" anchor="b"/>
                </a:tc>
              </a:tr>
              <a:tr h="186626">
                <a:tc>
                  <a:txBody>
                    <a:bodyPr/>
                    <a:lstStyle/>
                    <a:p>
                      <a:pPr>
                        <a:spcAft>
                          <a:spcPts val="0"/>
                        </a:spcAft>
                      </a:pPr>
                      <a:r>
                        <a:rPr lang="en-GB" sz="1100" b="1" dirty="0">
                          <a:effectLst/>
                        </a:rPr>
                        <a:t>SIMPLE PROGRAMMES </a:t>
                      </a:r>
                      <a:r>
                        <a:rPr lang="en-GB" sz="1100" dirty="0">
                          <a:effectLst/>
                        </a:rPr>
                        <a:t>in Internal Market</a:t>
                      </a:r>
                      <a:endParaRPr lang="en-GB" sz="1100" dirty="0">
                        <a:effectLst/>
                        <a:latin typeface="Century Gothic"/>
                        <a:ea typeface="Times New Roman"/>
                        <a:cs typeface="Century Gothic"/>
                      </a:endParaRPr>
                    </a:p>
                  </a:txBody>
                  <a:tcPr marL="74640" marR="74640" marT="0" marB="0" anchor="b">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25%</a:t>
                      </a:r>
                      <a:endParaRPr lang="en-GB" sz="1100" dirty="0">
                        <a:effectLst/>
                        <a:latin typeface="Century Gothic"/>
                        <a:ea typeface="Times New Roman"/>
                        <a:cs typeface="Century Gothic"/>
                      </a:endParaRPr>
                    </a:p>
                  </a:txBody>
                  <a:tcPr marL="74640" marR="74640" marT="0" marB="0" anchor="b">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22.5</a:t>
                      </a:r>
                      <a:endParaRPr lang="en-GB" sz="1100" dirty="0">
                        <a:effectLst/>
                        <a:latin typeface="Century Gothic"/>
                        <a:ea typeface="Times New Roman"/>
                        <a:cs typeface="Century Gothic"/>
                      </a:endParaRPr>
                    </a:p>
                  </a:txBody>
                  <a:tcPr marL="74640" marR="74640" marT="0" marB="0" anchor="b">
                    <a:lnB w="6350" cap="flat" cmpd="sng" algn="ctr">
                      <a:solidFill>
                        <a:srgbClr val="808080"/>
                      </a:solidFill>
                      <a:prstDash val="solid"/>
                      <a:round/>
                      <a:headEnd type="none" w="med" len="med"/>
                      <a:tailEnd type="none" w="med" len="med"/>
                    </a:lnB>
                  </a:tcPr>
                </a:tc>
              </a:tr>
              <a:tr h="167628">
                <a:tc>
                  <a:txBody>
                    <a:bodyPr/>
                    <a:lstStyle/>
                    <a:p>
                      <a:pPr>
                        <a:spcAft>
                          <a:spcPts val="0"/>
                        </a:spcAft>
                      </a:pPr>
                      <a:r>
                        <a:rPr lang="en-GB" sz="1100" dirty="0" smtClean="0">
                          <a:effectLst/>
                        </a:rPr>
                        <a:t>TOPIC</a:t>
                      </a:r>
                      <a:r>
                        <a:rPr lang="en-GB" sz="1100" baseline="0" dirty="0" smtClean="0">
                          <a:effectLst/>
                        </a:rPr>
                        <a:t> 1. </a:t>
                      </a:r>
                      <a:r>
                        <a:rPr lang="en-GB" sz="1100" dirty="0" smtClean="0">
                          <a:effectLst/>
                        </a:rPr>
                        <a:t>Quality </a:t>
                      </a:r>
                      <a:r>
                        <a:rPr lang="en-GB" sz="1100" dirty="0">
                          <a:effectLst/>
                        </a:rPr>
                        <a:t>Schemes</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55%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12.375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7628">
                <a:tc>
                  <a:txBody>
                    <a:bodyPr/>
                    <a:lstStyle/>
                    <a:p>
                      <a:pPr>
                        <a:spcAft>
                          <a:spcPts val="0"/>
                        </a:spcAft>
                      </a:pPr>
                      <a:r>
                        <a:rPr lang="en-GB" sz="1100" dirty="0" smtClean="0">
                          <a:effectLst/>
                        </a:rPr>
                        <a:t>TOPIC</a:t>
                      </a:r>
                      <a:r>
                        <a:rPr lang="en-GB" sz="1100" baseline="0" dirty="0" smtClean="0">
                          <a:effectLst/>
                        </a:rPr>
                        <a:t> 2</a:t>
                      </a:r>
                      <a:r>
                        <a:rPr lang="en-GB" sz="1100" dirty="0" smtClean="0">
                          <a:effectLst/>
                        </a:rPr>
                        <a:t>. </a:t>
                      </a:r>
                      <a:r>
                        <a:rPr lang="en-GB" sz="1100" dirty="0">
                          <a:effectLst/>
                        </a:rPr>
                        <a:t>Generic</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45%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10.125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35256">
                <a:tc>
                  <a:txBody>
                    <a:bodyPr/>
                    <a:lstStyle/>
                    <a:p>
                      <a:pPr>
                        <a:spcAft>
                          <a:spcPts val="0"/>
                        </a:spcAft>
                      </a:pPr>
                      <a:endParaRPr lang="en-GB" sz="1100" dirty="0">
                        <a:effectLst/>
                      </a:endParaRPr>
                    </a:p>
                    <a:p>
                      <a:pPr>
                        <a:spcAft>
                          <a:spcPts val="0"/>
                        </a:spcAft>
                      </a:pPr>
                      <a:r>
                        <a:rPr lang="en-GB" sz="1100" b="1" dirty="0">
                          <a:effectLst/>
                        </a:rPr>
                        <a:t>SIMPLE PROGRAMMES </a:t>
                      </a:r>
                      <a:r>
                        <a:rPr lang="en-GB" sz="1100" dirty="0">
                          <a:effectLst/>
                        </a:rPr>
                        <a:t>in Third Countries</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70%</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63</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7628">
                <a:tc>
                  <a:txBody>
                    <a:bodyPr/>
                    <a:lstStyle/>
                    <a:p>
                      <a:pPr>
                        <a:spcAft>
                          <a:spcPts val="0"/>
                        </a:spcAft>
                      </a:pPr>
                      <a:r>
                        <a:rPr lang="en-GB" sz="1100" dirty="0" smtClean="0">
                          <a:effectLst/>
                        </a:rPr>
                        <a:t>TOPIC</a:t>
                      </a:r>
                      <a:r>
                        <a:rPr lang="en-GB" sz="1100" baseline="0" dirty="0" smtClean="0">
                          <a:effectLst/>
                        </a:rPr>
                        <a:t> 3</a:t>
                      </a:r>
                      <a:r>
                        <a:rPr lang="en-GB" sz="1100" dirty="0" smtClean="0">
                          <a:effectLst/>
                        </a:rPr>
                        <a:t>. </a:t>
                      </a:r>
                      <a:r>
                        <a:rPr lang="en-GB" sz="1100" dirty="0">
                          <a:effectLst/>
                        </a:rPr>
                        <a:t>China, </a:t>
                      </a:r>
                      <a:r>
                        <a:rPr lang="en-GB" sz="1100" dirty="0" smtClean="0">
                          <a:effectLst/>
                        </a:rPr>
                        <a:t>Japan, South Korea, Taiwan, South East Asia, India</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23.4%</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14.75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7628">
                <a:tc>
                  <a:txBody>
                    <a:bodyPr/>
                    <a:lstStyle/>
                    <a:p>
                      <a:pPr>
                        <a:spcAft>
                          <a:spcPts val="0"/>
                        </a:spcAft>
                      </a:pPr>
                      <a:r>
                        <a:rPr lang="en-GB" sz="1100" dirty="0" smtClean="0">
                          <a:effectLst/>
                        </a:rPr>
                        <a:t>TOPIC</a:t>
                      </a:r>
                      <a:r>
                        <a:rPr lang="en-GB" sz="1100" baseline="0" dirty="0" smtClean="0">
                          <a:effectLst/>
                        </a:rPr>
                        <a:t> 4.</a:t>
                      </a:r>
                      <a:r>
                        <a:rPr lang="en-GB" sz="1100" dirty="0" smtClean="0">
                          <a:effectLst/>
                        </a:rPr>
                        <a:t> </a:t>
                      </a:r>
                      <a:r>
                        <a:rPr lang="en-GB" sz="1100" dirty="0">
                          <a:effectLst/>
                        </a:rPr>
                        <a:t>USA Canada Mexico</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18.4%</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11.6</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7628">
                <a:tc>
                  <a:txBody>
                    <a:bodyPr/>
                    <a:lstStyle/>
                    <a:p>
                      <a:pPr>
                        <a:spcAft>
                          <a:spcPts val="0"/>
                        </a:spcAft>
                      </a:pPr>
                      <a:r>
                        <a:rPr lang="en-GB" sz="1100" dirty="0" smtClean="0">
                          <a:effectLst/>
                        </a:rPr>
                        <a:t>TOPIC 5</a:t>
                      </a:r>
                      <a:r>
                        <a:rPr lang="en-GB" sz="1100" dirty="0">
                          <a:effectLst/>
                        </a:rPr>
                        <a:t>. Africa, Middle </a:t>
                      </a:r>
                      <a:r>
                        <a:rPr lang="en-GB" sz="1100" dirty="0" smtClean="0">
                          <a:effectLst/>
                        </a:rPr>
                        <a:t>East and Turkey</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13.4%</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8.45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7628">
                <a:tc>
                  <a:txBody>
                    <a:bodyPr/>
                    <a:lstStyle/>
                    <a:p>
                      <a:pPr>
                        <a:spcAft>
                          <a:spcPts val="0"/>
                        </a:spcAft>
                      </a:pPr>
                      <a:r>
                        <a:rPr lang="en-GB" sz="1100" dirty="0" smtClean="0">
                          <a:effectLst/>
                        </a:rPr>
                        <a:t>TOPIC 6</a:t>
                      </a:r>
                      <a:r>
                        <a:rPr lang="en-GB" sz="1100" dirty="0">
                          <a:effectLst/>
                        </a:rPr>
                        <a:t>. Other Regions</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18.4%</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11.6</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7628">
                <a:tc>
                  <a:txBody>
                    <a:bodyPr/>
                    <a:lstStyle/>
                    <a:p>
                      <a:pPr>
                        <a:spcAft>
                          <a:spcPts val="0"/>
                        </a:spcAft>
                      </a:pPr>
                      <a:r>
                        <a:rPr lang="en-GB" sz="1100" dirty="0" smtClean="0">
                          <a:effectLst/>
                        </a:rPr>
                        <a:t>TOPIC 7</a:t>
                      </a:r>
                      <a:r>
                        <a:rPr lang="en-GB" sz="1100" dirty="0">
                          <a:effectLst/>
                        </a:rPr>
                        <a:t>. Dairy and Pigmeat</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20%</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12.6</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7628">
                <a:tc>
                  <a:txBody>
                    <a:bodyPr/>
                    <a:lstStyle/>
                    <a:p>
                      <a:pPr>
                        <a:spcAft>
                          <a:spcPts val="0"/>
                        </a:spcAft>
                      </a:pPr>
                      <a:r>
                        <a:rPr lang="en-GB" sz="1100" dirty="0" smtClean="0">
                          <a:effectLst/>
                        </a:rPr>
                        <a:t>TOPIC 8</a:t>
                      </a:r>
                      <a:r>
                        <a:rPr lang="en-GB" sz="1100" dirty="0">
                          <a:effectLst/>
                        </a:rPr>
                        <a:t>. Beef</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6.3%</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4</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7628">
                <a:tc>
                  <a:txBody>
                    <a:bodyPr/>
                    <a:lstStyle/>
                    <a:p>
                      <a:pPr>
                        <a:spcAft>
                          <a:spcPts val="0"/>
                        </a:spcAft>
                      </a:pPr>
                      <a:r>
                        <a:rPr lang="en-GB" sz="1100" dirty="0">
                          <a:effectLst/>
                        </a:rPr>
                        <a:t>Market disturbance/additional call for proposals</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4.5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86626">
                <a:tc>
                  <a:txBody>
                    <a:bodyPr/>
                    <a:lstStyle/>
                    <a:p>
                      <a:pPr>
                        <a:spcAft>
                          <a:spcPts val="0"/>
                        </a:spcAft>
                      </a:pPr>
                      <a:r>
                        <a:rPr lang="en-GB" sz="1100" b="1" dirty="0">
                          <a:effectLst/>
                        </a:rPr>
                        <a:t>Total SIMPLE</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b="1" dirty="0">
                          <a:effectLst/>
                        </a:rPr>
                        <a:t>100%</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b="1" dirty="0">
                          <a:effectLst/>
                        </a:rPr>
                        <a:t>90</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35256">
                <a:tc>
                  <a:txBody>
                    <a:bodyPr/>
                    <a:lstStyle/>
                    <a:p>
                      <a:pPr>
                        <a:spcAft>
                          <a:spcPts val="0"/>
                        </a:spcAft>
                      </a:pPr>
                      <a:endParaRPr lang="en-GB" sz="1100" dirty="0">
                        <a:effectLst/>
                      </a:endParaRPr>
                    </a:p>
                    <a:p>
                      <a:pPr>
                        <a:spcAft>
                          <a:spcPts val="0"/>
                        </a:spcAft>
                      </a:pPr>
                      <a:r>
                        <a:rPr lang="en-GB" sz="1100" b="1" dirty="0">
                          <a:effectLst/>
                        </a:rPr>
                        <a:t>MULTI PROGRAMMES</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b="1" dirty="0">
                          <a:effectLst/>
                        </a:rPr>
                        <a:t>%</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b="1" dirty="0">
                          <a:effectLst/>
                        </a:rPr>
                        <a:t>Mio EUR</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35256">
                <a:tc>
                  <a:txBody>
                    <a:bodyPr/>
                    <a:lstStyle/>
                    <a:p>
                      <a:pPr>
                        <a:spcAft>
                          <a:spcPts val="0"/>
                        </a:spcAft>
                      </a:pPr>
                      <a:r>
                        <a:rPr lang="en-GB" sz="1100" dirty="0" smtClean="0">
                          <a:effectLst/>
                        </a:rPr>
                        <a:t>TOPIC A. Programmes </a:t>
                      </a:r>
                      <a:r>
                        <a:rPr lang="en-GB" sz="1100" dirty="0">
                          <a:effectLst/>
                        </a:rPr>
                        <a:t>increasing the awareness of sustainable agriculture </a:t>
                      </a:r>
                      <a:br>
                        <a:rPr lang="en-GB" sz="1100" dirty="0">
                          <a:effectLst/>
                        </a:rPr>
                      </a:br>
                      <a:r>
                        <a:rPr lang="en-GB" sz="1100" dirty="0">
                          <a:effectLst/>
                        </a:rPr>
                        <a:t>and the role of agriculture for climate action on the internal market.</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35%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15.05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67628">
                <a:tc>
                  <a:txBody>
                    <a:bodyPr/>
                    <a:lstStyle/>
                    <a:p>
                      <a:pPr>
                        <a:spcAft>
                          <a:spcPts val="0"/>
                        </a:spcAft>
                      </a:pPr>
                      <a:r>
                        <a:rPr lang="en-GB" sz="1100" dirty="0" smtClean="0">
                          <a:effectLst/>
                        </a:rPr>
                        <a:t>TOPIC B. Information </a:t>
                      </a:r>
                      <a:r>
                        <a:rPr lang="en-GB" sz="1100" dirty="0">
                          <a:effectLst/>
                        </a:rPr>
                        <a:t>on EU quality </a:t>
                      </a:r>
                      <a:r>
                        <a:rPr lang="en-GB" sz="1100" dirty="0" smtClean="0">
                          <a:effectLst/>
                        </a:rPr>
                        <a:t>schemes (IM/TC)</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35%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15.05</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35256">
                <a:tc>
                  <a:txBody>
                    <a:bodyPr/>
                    <a:lstStyle/>
                    <a:p>
                      <a:pPr>
                        <a:spcAft>
                          <a:spcPts val="0"/>
                        </a:spcAft>
                      </a:pPr>
                      <a:r>
                        <a:rPr lang="en-GB" sz="1100" dirty="0" smtClean="0">
                          <a:effectLst/>
                        </a:rPr>
                        <a:t>TOPIC C.</a:t>
                      </a:r>
                      <a:r>
                        <a:rPr lang="en-GB" sz="1100" baseline="0" dirty="0" smtClean="0">
                          <a:effectLst/>
                        </a:rPr>
                        <a:t> </a:t>
                      </a:r>
                      <a:r>
                        <a:rPr lang="en-GB" sz="1100" dirty="0" smtClean="0">
                          <a:effectLst/>
                        </a:rPr>
                        <a:t>Programmes </a:t>
                      </a:r>
                      <a:r>
                        <a:rPr lang="en-GB" sz="1100" dirty="0">
                          <a:effectLst/>
                        </a:rPr>
                        <a:t>highlighting the specific features of agricultural methods </a:t>
                      </a:r>
                      <a:br>
                        <a:rPr lang="en-GB" sz="1100" dirty="0">
                          <a:effectLst/>
                        </a:rPr>
                      </a:br>
                      <a:r>
                        <a:rPr lang="en-GB" sz="1100" dirty="0">
                          <a:effectLst/>
                        </a:rPr>
                        <a:t>in the Union and the characteristics of EU agrifood </a:t>
                      </a:r>
                      <a:r>
                        <a:rPr lang="en-GB" sz="1100" dirty="0" smtClean="0">
                          <a:effectLst/>
                        </a:rPr>
                        <a:t>products (IM/TC)</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30%</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12.9</a:t>
                      </a: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86626">
                <a:tc>
                  <a:txBody>
                    <a:bodyPr/>
                    <a:lstStyle/>
                    <a:p>
                      <a:pPr>
                        <a:spcAft>
                          <a:spcPts val="0"/>
                        </a:spcAft>
                      </a:pPr>
                      <a:r>
                        <a:rPr lang="en-GB" sz="1100" b="1" dirty="0">
                          <a:effectLst/>
                        </a:rPr>
                        <a:t>Total MULTI</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b="1" dirty="0">
                          <a:effectLst/>
                        </a:rPr>
                        <a:t>100%</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b="1" dirty="0">
                          <a:effectLst/>
                        </a:rPr>
                        <a:t>43</a:t>
                      </a:r>
                      <a:endParaRPr lang="en-GB" sz="1100" b="1"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335256">
                <a:tc>
                  <a:txBody>
                    <a:bodyPr/>
                    <a:lstStyle/>
                    <a:p>
                      <a:pPr>
                        <a:spcAft>
                          <a:spcPts val="0"/>
                        </a:spcAft>
                      </a:pPr>
                      <a:endParaRPr lang="en-GB" sz="1100" b="1" dirty="0">
                        <a:effectLst/>
                      </a:endParaRPr>
                    </a:p>
                    <a:p>
                      <a:pPr>
                        <a:spcAft>
                          <a:spcPts val="0"/>
                        </a:spcAft>
                      </a:pPr>
                      <a:r>
                        <a:rPr lang="en-GB" sz="1100" b="1" dirty="0">
                          <a:effectLst/>
                        </a:rPr>
                        <a:t>TOTAL SIMPLE and MULTI </a:t>
                      </a:r>
                      <a:r>
                        <a:rPr lang="en-GB" sz="1100" b="1" dirty="0" smtClean="0">
                          <a:effectLst/>
                        </a:rPr>
                        <a:t>PROGRAMMES 2017</a:t>
                      </a:r>
                      <a:endParaRPr lang="en-GB" sz="1100" b="1" dirty="0">
                        <a:solidFill>
                          <a:srgbClr val="0066FF"/>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effectLst/>
                        </a:rPr>
                        <a:t> </a:t>
                      </a:r>
                      <a:endParaRPr lang="en-GB" sz="1100" dirty="0">
                        <a:solidFill>
                          <a:srgbClr val="0066FF"/>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b="1" dirty="0" smtClean="0">
                          <a:effectLst/>
                        </a:rPr>
                        <a:t>133</a:t>
                      </a:r>
                      <a:endParaRPr lang="en-GB" sz="1100" b="1" dirty="0">
                        <a:solidFill>
                          <a:srgbClr val="0066FF"/>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186626">
                <a:tc>
                  <a:txBody>
                    <a:bodyPr/>
                    <a:lstStyle/>
                    <a:p>
                      <a:pPr>
                        <a:spcAft>
                          <a:spcPts val="0"/>
                        </a:spcAft>
                      </a:pPr>
                      <a:r>
                        <a:rPr lang="en-GB" sz="1100" dirty="0">
                          <a:solidFill>
                            <a:schemeClr val="tx1"/>
                          </a:solidFill>
                          <a:effectLst/>
                        </a:rPr>
                        <a:t>Commission own initiatives</a:t>
                      </a:r>
                      <a:endParaRPr lang="en-GB" sz="1100" b="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solidFill>
                            <a:schemeClr val="tx1"/>
                          </a:solidFill>
                          <a:effectLst/>
                        </a:rPr>
                        <a:t> </a:t>
                      </a:r>
                      <a:endParaRPr lang="en-GB" sz="1100" b="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c>
                  <a:txBody>
                    <a:bodyPr/>
                    <a:lstStyle/>
                    <a:p>
                      <a:pPr algn="ctr">
                        <a:spcAft>
                          <a:spcPts val="0"/>
                        </a:spcAft>
                      </a:pPr>
                      <a:r>
                        <a:rPr lang="en-GB" sz="1100" dirty="0">
                          <a:solidFill>
                            <a:schemeClr val="tx1"/>
                          </a:solidFill>
                          <a:effectLst/>
                        </a:rPr>
                        <a:t>9.5</a:t>
                      </a:r>
                      <a:endParaRPr lang="en-GB" sz="1100" dirty="0">
                        <a:solidFill>
                          <a:schemeClr val="tx1"/>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lnB w="6350" cap="flat" cmpd="sng" algn="ctr">
                      <a:solidFill>
                        <a:srgbClr val="808080"/>
                      </a:solidFill>
                      <a:prstDash val="solid"/>
                      <a:round/>
                      <a:headEnd type="none" w="med" len="med"/>
                      <a:tailEnd type="none" w="med" len="med"/>
                    </a:lnB>
                  </a:tcPr>
                </a:tc>
              </a:tr>
              <a:tr h="253231">
                <a:tc>
                  <a:txBody>
                    <a:bodyPr/>
                    <a:lstStyle/>
                    <a:p>
                      <a:pPr>
                        <a:spcAft>
                          <a:spcPts val="0"/>
                        </a:spcAft>
                      </a:pPr>
                      <a:r>
                        <a:rPr lang="en-GB" sz="1100" b="1" dirty="0" smtClean="0">
                          <a:effectLst/>
                        </a:rPr>
                        <a:t>TOTAL</a:t>
                      </a:r>
                      <a:r>
                        <a:rPr lang="en-GB" sz="1100" b="1" baseline="0" dirty="0" smtClean="0">
                          <a:effectLst/>
                        </a:rPr>
                        <a:t> PROMOTION PROGRAMMES 2017</a:t>
                      </a:r>
                      <a:endParaRPr lang="en-GB" sz="1100" b="1" dirty="0">
                        <a:solidFill>
                          <a:srgbClr val="FF0000"/>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tcPr>
                </a:tc>
                <a:tc>
                  <a:txBody>
                    <a:bodyPr/>
                    <a:lstStyle/>
                    <a:p>
                      <a:pPr algn="ctr">
                        <a:spcAft>
                          <a:spcPts val="0"/>
                        </a:spcAft>
                      </a:pPr>
                      <a:endParaRPr lang="en-GB" sz="1100" dirty="0">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tcPr>
                </a:tc>
                <a:tc>
                  <a:txBody>
                    <a:bodyPr/>
                    <a:lstStyle/>
                    <a:p>
                      <a:pPr algn="ctr">
                        <a:spcAft>
                          <a:spcPts val="0"/>
                        </a:spcAft>
                      </a:pPr>
                      <a:r>
                        <a:rPr lang="en-GB" sz="1100" b="1" dirty="0" smtClean="0">
                          <a:effectLst/>
                        </a:rPr>
                        <a:t>142.5</a:t>
                      </a:r>
                      <a:endParaRPr lang="en-GB" sz="1100" b="1" dirty="0">
                        <a:solidFill>
                          <a:srgbClr val="FF0000"/>
                        </a:solidFill>
                        <a:effectLst/>
                        <a:latin typeface="Century Gothic"/>
                        <a:ea typeface="Times New Roman"/>
                        <a:cs typeface="Century Gothic"/>
                      </a:endParaRPr>
                    </a:p>
                  </a:txBody>
                  <a:tcPr marL="74640" marR="74640" marT="0" marB="0" anchor="b">
                    <a:lnT w="6350" cap="flat" cmpd="sng" algn="ctr">
                      <a:solidFill>
                        <a:srgbClr val="808080"/>
                      </a:solidFill>
                      <a:prstDash val="solid"/>
                      <a:round/>
                      <a:headEnd type="none" w="med" len="med"/>
                      <a:tailEnd type="none" w="med" len="med"/>
                    </a:lnT>
                  </a:tcPr>
                </a:tc>
              </a:tr>
            </a:tbl>
          </a:graphicData>
        </a:graphic>
      </p:graphicFrame>
      <p:sp>
        <p:nvSpPr>
          <p:cNvPr id="6" name="Title 1"/>
          <p:cNvSpPr txBox="1">
            <a:spLocks/>
          </p:cNvSpPr>
          <p:nvPr/>
        </p:nvSpPr>
        <p:spPr bwMode="auto">
          <a:xfrm>
            <a:off x="698500" y="1006475"/>
            <a:ext cx="8445500" cy="693738"/>
          </a:xfrm>
          <a:prstGeom prst="rect">
            <a:avLst/>
          </a:prstGeom>
          <a:noFill/>
          <a:ln w="9525">
            <a:noFill/>
            <a:miter lim="800000"/>
            <a:headEnd/>
            <a:tailEnd/>
          </a:ln>
        </p:spPr>
        <p:txBody>
          <a:bodyPr anchor="ct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defRPr/>
            </a:pPr>
            <a:r>
              <a:rPr lang="en-GB" sz="1800" dirty="0" smtClean="0">
                <a:solidFill>
                  <a:srgbClr val="42A62A"/>
                </a:solidFill>
              </a:rPr>
              <a:t>AWP </a:t>
            </a:r>
            <a:r>
              <a:rPr lang="en-GB" sz="1800" dirty="0">
                <a:solidFill>
                  <a:srgbClr val="42A62A"/>
                </a:solidFill>
              </a:rPr>
              <a:t>2017 </a:t>
            </a:r>
            <a:r>
              <a:rPr lang="en-GB" sz="1800" dirty="0">
                <a:solidFill>
                  <a:srgbClr val="42A62A"/>
                </a:solidFill>
                <a:latin typeface="Century Gothic" panose="020B0502020202020204" pitchFamily="34" charset="0"/>
              </a:rPr>
              <a:t>- </a:t>
            </a:r>
            <a:r>
              <a:rPr lang="en-GB" sz="1800" dirty="0" smtClean="0">
                <a:solidFill>
                  <a:srgbClr val="42A62A"/>
                </a:solidFill>
              </a:rPr>
              <a:t>Budget</a:t>
            </a:r>
            <a:endParaRPr lang="en-GB" sz="1800" b="0" kern="0" dirty="0">
              <a:solidFill>
                <a:srgbClr val="42A62A"/>
              </a:solidFill>
            </a:endParaRPr>
          </a:p>
        </p:txBody>
      </p:sp>
      <p:sp>
        <p:nvSpPr>
          <p:cNvPr id="35926"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fld id="{8E7E744A-2F04-41CF-9C64-894ECAE12D56}" type="slidenum">
              <a:rPr lang="en-GB" altLang="en-US" sz="1000" smtClean="0">
                <a:solidFill>
                  <a:srgbClr val="FFFFFF"/>
                </a:solidFill>
              </a:rPr>
              <a:pPr eaLnBrk="1" hangingPunct="1"/>
              <a:t>3</a:t>
            </a:fld>
            <a:endParaRPr lang="en-GB" altLang="en-US" sz="1000" smtClean="0">
              <a:solidFill>
                <a:srgbClr val="FFFFFF"/>
              </a:solidFill>
            </a:endParaRPr>
          </a:p>
        </p:txBody>
      </p:sp>
    </p:spTree>
    <p:extLst>
      <p:ext uri="{BB962C8B-B14F-4D97-AF65-F5344CB8AC3E}">
        <p14:creationId xmlns:p14="http://schemas.microsoft.com/office/powerpoint/2010/main" val="1954208269"/>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a:t>AWP </a:t>
            </a:r>
            <a:r>
              <a:rPr lang="en-GB" dirty="0" smtClean="0"/>
              <a:t>2017 - </a:t>
            </a:r>
            <a:r>
              <a:rPr lang="en-GB" dirty="0"/>
              <a:t>Commission own initiatives</a:t>
            </a:r>
          </a:p>
        </p:txBody>
      </p:sp>
      <p:sp>
        <p:nvSpPr>
          <p:cNvPr id="3" name="Content Placeholder 2"/>
          <p:cNvSpPr>
            <a:spLocks noGrp="1"/>
          </p:cNvSpPr>
          <p:nvPr>
            <p:ph idx="1"/>
          </p:nvPr>
        </p:nvSpPr>
        <p:spPr/>
        <p:txBody>
          <a:bodyPr/>
          <a:lstStyle/>
          <a:p>
            <a:pPr marL="0" lvl="1" indent="0" algn="just">
              <a:spcBef>
                <a:spcPts val="600"/>
              </a:spcBef>
              <a:spcAft>
                <a:spcPts val="600"/>
              </a:spcAft>
              <a:buNone/>
            </a:pPr>
            <a:endParaRPr lang="en-GB" sz="1800" dirty="0" smtClean="0">
              <a:solidFill>
                <a:srgbClr val="0F5494"/>
              </a:solidFill>
            </a:endParaRPr>
          </a:p>
          <a:p>
            <a:pPr marL="371475" lvl="1" algn="just">
              <a:spcBef>
                <a:spcPts val="600"/>
              </a:spcBef>
              <a:spcAft>
                <a:spcPts val="600"/>
              </a:spcAft>
              <a:buFont typeface="Arial" panose="020B0604020202020204" pitchFamily="34" charset="0"/>
              <a:buChar char="•"/>
            </a:pPr>
            <a:r>
              <a:rPr lang="en-GB" sz="1800" dirty="0" smtClean="0">
                <a:solidFill>
                  <a:srgbClr val="FF0000"/>
                </a:solidFill>
              </a:rPr>
              <a:t>Promotion </a:t>
            </a:r>
            <a:r>
              <a:rPr lang="en-GB" sz="1800" dirty="0">
                <a:solidFill>
                  <a:srgbClr val="FF0000"/>
                </a:solidFill>
              </a:rPr>
              <a:t>events in third countries</a:t>
            </a:r>
          </a:p>
          <a:p>
            <a:pPr marL="371475" lvl="1" algn="just">
              <a:spcBef>
                <a:spcPts val="600"/>
              </a:spcBef>
              <a:spcAft>
                <a:spcPts val="600"/>
              </a:spcAft>
              <a:buFont typeface="Arial" panose="020B0604020202020204" pitchFamily="34" charset="0"/>
              <a:buChar char="•"/>
            </a:pPr>
            <a:r>
              <a:rPr lang="en-GB" sz="1800" dirty="0">
                <a:solidFill>
                  <a:srgbClr val="0F5494"/>
                </a:solidFill>
              </a:rPr>
              <a:t>Technical support services</a:t>
            </a:r>
          </a:p>
          <a:p>
            <a:pPr marL="371475" lvl="1" algn="just">
              <a:spcBef>
                <a:spcPts val="600"/>
              </a:spcBef>
              <a:spcAft>
                <a:spcPts val="600"/>
              </a:spcAft>
              <a:buFont typeface="Arial" panose="020B0604020202020204" pitchFamily="34" charset="0"/>
              <a:buChar char="•"/>
            </a:pPr>
            <a:r>
              <a:rPr lang="en-GB" sz="1800" dirty="0">
                <a:solidFill>
                  <a:srgbClr val="0F5494"/>
                </a:solidFill>
              </a:rPr>
              <a:t>Information provision and promotion measures in the event of a serious market disturbance, loss of consumer confidence or other specific problems</a:t>
            </a:r>
          </a:p>
          <a:p>
            <a:pPr marL="371475" lvl="1" algn="just">
              <a:spcBef>
                <a:spcPts val="600"/>
              </a:spcBef>
              <a:spcAft>
                <a:spcPts val="600"/>
              </a:spcAft>
              <a:buFont typeface="Arial" panose="020B0604020202020204" pitchFamily="34" charset="0"/>
              <a:buChar char="•"/>
            </a:pPr>
            <a:r>
              <a:rPr lang="en-GB" sz="1800" dirty="0">
                <a:solidFill>
                  <a:srgbClr val="0F5494"/>
                </a:solidFill>
              </a:rPr>
              <a:t>Experts</a:t>
            </a:r>
          </a:p>
        </p:txBody>
      </p:sp>
      <p:sp>
        <p:nvSpPr>
          <p:cNvPr id="4" name="Slide Number Placeholder 3"/>
          <p:cNvSpPr>
            <a:spLocks noGrp="1"/>
          </p:cNvSpPr>
          <p:nvPr>
            <p:ph type="sldNum" sz="quarter" idx="12"/>
          </p:nvPr>
        </p:nvSpPr>
        <p:spPr/>
        <p:txBody>
          <a:bodyPr/>
          <a:lstStyle/>
          <a:p>
            <a:pPr>
              <a:defRPr/>
            </a:pPr>
            <a:fld id="{849CF585-D68D-421C-938A-FF2DCDCC0CD1}" type="slidenum">
              <a:rPr lang="en-GB" smtClean="0"/>
              <a:pPr>
                <a:defRPr/>
              </a:pPr>
              <a:t>4</a:t>
            </a:fld>
            <a:endParaRPr lang="en-GB" dirty="0"/>
          </a:p>
        </p:txBody>
      </p:sp>
    </p:spTree>
    <p:extLst>
      <p:ext uri="{BB962C8B-B14F-4D97-AF65-F5344CB8AC3E}">
        <p14:creationId xmlns:p14="http://schemas.microsoft.com/office/powerpoint/2010/main" val="24706310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AWP </a:t>
            </a:r>
            <a:r>
              <a:rPr lang="en-GB" dirty="0"/>
              <a:t>2017 </a:t>
            </a:r>
            <a:r>
              <a:rPr lang="en-GB" dirty="0" smtClean="0"/>
              <a:t>- Commission </a:t>
            </a:r>
            <a:r>
              <a:rPr lang="en-GB" dirty="0"/>
              <a:t>own initiatives: Promotion events in third </a:t>
            </a:r>
            <a:r>
              <a:rPr lang="en-GB" dirty="0" smtClean="0"/>
              <a:t>countries</a:t>
            </a:r>
            <a:endParaRPr lang="en-GB" dirty="0"/>
          </a:p>
        </p:txBody>
      </p:sp>
      <p:sp>
        <p:nvSpPr>
          <p:cNvPr id="3" name="Content Placeholder 2"/>
          <p:cNvSpPr>
            <a:spLocks noGrp="1"/>
          </p:cNvSpPr>
          <p:nvPr>
            <p:ph idx="1"/>
          </p:nvPr>
        </p:nvSpPr>
        <p:spPr/>
        <p:txBody>
          <a:bodyPr/>
          <a:lstStyle/>
          <a:p>
            <a:pPr>
              <a:buClrTx/>
              <a:buFont typeface="Arial" panose="020B0604020202020204" pitchFamily="34" charset="0"/>
              <a:buChar char="•"/>
            </a:pPr>
            <a:endParaRPr lang="en-GB" dirty="0" smtClean="0"/>
          </a:p>
          <a:p>
            <a:pPr>
              <a:lnSpc>
                <a:spcPct val="150000"/>
              </a:lnSpc>
              <a:buClrTx/>
              <a:buFont typeface="Arial" panose="020B0604020202020204" pitchFamily="34" charset="0"/>
              <a:buChar char="•"/>
            </a:pPr>
            <a:r>
              <a:rPr lang="en-GB" dirty="0" smtClean="0"/>
              <a:t>Organisation </a:t>
            </a:r>
            <a:r>
              <a:rPr lang="en-GB" dirty="0"/>
              <a:t>of 1-2 communication campaigns in third </a:t>
            </a:r>
            <a:r>
              <a:rPr lang="en-GB" dirty="0" smtClean="0"/>
              <a:t>countries</a:t>
            </a:r>
            <a:endParaRPr lang="en-GB" dirty="0"/>
          </a:p>
          <a:p>
            <a:pPr>
              <a:lnSpc>
                <a:spcPct val="150000"/>
              </a:lnSpc>
              <a:buClrTx/>
              <a:buFont typeface="Arial" panose="020B0604020202020204" pitchFamily="34" charset="0"/>
              <a:buChar char="•"/>
            </a:pPr>
            <a:r>
              <a:rPr lang="en-GB" dirty="0"/>
              <a:t>Organisation of </a:t>
            </a:r>
            <a:r>
              <a:rPr lang="en-GB" dirty="0" smtClean="0"/>
              <a:t>5-6 </a:t>
            </a:r>
            <a:r>
              <a:rPr lang="en-GB" dirty="0"/>
              <a:t>events in third countries </a:t>
            </a:r>
            <a:r>
              <a:rPr lang="en-GB" dirty="0" smtClean="0"/>
              <a:t>(business </a:t>
            </a:r>
            <a:r>
              <a:rPr lang="en-GB" dirty="0"/>
              <a:t>delegation visits or participation at major </a:t>
            </a:r>
            <a:r>
              <a:rPr lang="en-GB" dirty="0" err="1"/>
              <a:t>agri</a:t>
            </a:r>
            <a:r>
              <a:rPr lang="en-GB" dirty="0"/>
              <a:t>-food trade fairs with a Union </a:t>
            </a:r>
            <a:r>
              <a:rPr lang="en-GB" dirty="0" smtClean="0"/>
              <a:t>pavilion) </a:t>
            </a:r>
            <a:endParaRPr lang="en-GB" dirty="0"/>
          </a:p>
          <a:p>
            <a:pPr lvl="1">
              <a:lnSpc>
                <a:spcPct val="150000"/>
              </a:lnSpc>
              <a:buClrTx/>
              <a:buFont typeface="Arial" panose="020B0604020202020204" pitchFamily="34" charset="0"/>
              <a:buChar char="•"/>
            </a:pPr>
            <a:r>
              <a:rPr lang="en-GB" dirty="0">
                <a:solidFill>
                  <a:srgbClr val="0F5494"/>
                </a:solidFill>
              </a:rPr>
              <a:t>Business delegation visits to </a:t>
            </a:r>
            <a:r>
              <a:rPr lang="en-GB" dirty="0" smtClean="0">
                <a:solidFill>
                  <a:srgbClr val="0F5494"/>
                </a:solidFill>
              </a:rPr>
              <a:t>third </a:t>
            </a:r>
            <a:r>
              <a:rPr lang="en-GB" dirty="0">
                <a:solidFill>
                  <a:srgbClr val="0F5494"/>
                </a:solidFill>
              </a:rPr>
              <a:t>countries shall gather up to </a:t>
            </a:r>
            <a:r>
              <a:rPr lang="en-GB" dirty="0" smtClean="0">
                <a:solidFill>
                  <a:srgbClr val="0F5494"/>
                </a:solidFill>
              </a:rPr>
              <a:t>70 </a:t>
            </a:r>
            <a:r>
              <a:rPr lang="en-GB" dirty="0">
                <a:solidFill>
                  <a:srgbClr val="0F5494"/>
                </a:solidFill>
              </a:rPr>
              <a:t>representatives of </a:t>
            </a:r>
            <a:r>
              <a:rPr lang="en-GB" dirty="0" smtClean="0">
                <a:solidFill>
                  <a:srgbClr val="0F5494"/>
                </a:solidFill>
              </a:rPr>
              <a:t>the </a:t>
            </a:r>
            <a:r>
              <a:rPr lang="en-GB" dirty="0" err="1">
                <a:solidFill>
                  <a:srgbClr val="0F5494"/>
                </a:solidFill>
              </a:rPr>
              <a:t>agri</a:t>
            </a:r>
            <a:r>
              <a:rPr lang="en-GB" dirty="0">
                <a:solidFill>
                  <a:srgbClr val="0F5494"/>
                </a:solidFill>
              </a:rPr>
              <a:t>-food sector. </a:t>
            </a:r>
            <a:endParaRPr lang="en-GB" sz="1600" dirty="0" smtClean="0">
              <a:solidFill>
                <a:srgbClr val="0F5494"/>
              </a:solidFill>
            </a:endParaRPr>
          </a:p>
        </p:txBody>
      </p:sp>
      <p:sp>
        <p:nvSpPr>
          <p:cNvPr id="4" name="Slide Number Placeholder 3"/>
          <p:cNvSpPr>
            <a:spLocks noGrp="1"/>
          </p:cNvSpPr>
          <p:nvPr>
            <p:ph type="sldNum" sz="quarter" idx="12"/>
          </p:nvPr>
        </p:nvSpPr>
        <p:spPr/>
        <p:txBody>
          <a:bodyPr/>
          <a:lstStyle/>
          <a:p>
            <a:pPr>
              <a:defRPr/>
            </a:pPr>
            <a:fld id="{849CF585-D68D-421C-938A-FF2DCDCC0CD1}" type="slidenum">
              <a:rPr lang="en-GB" smtClean="0"/>
              <a:pPr>
                <a:defRPr/>
              </a:pPr>
              <a:t>5</a:t>
            </a:fld>
            <a:endParaRPr lang="en-GB" dirty="0"/>
          </a:p>
        </p:txBody>
      </p:sp>
    </p:spTree>
    <p:extLst>
      <p:ext uri="{BB962C8B-B14F-4D97-AF65-F5344CB8AC3E}">
        <p14:creationId xmlns:p14="http://schemas.microsoft.com/office/powerpoint/2010/main" val="42123584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dirty="0" smtClean="0"/>
              <a:t>AWP </a:t>
            </a:r>
            <a:r>
              <a:rPr lang="en-GB" dirty="0"/>
              <a:t>2017 </a:t>
            </a:r>
            <a:r>
              <a:rPr lang="en-GB" dirty="0" smtClean="0"/>
              <a:t>- Commission </a:t>
            </a:r>
            <a:r>
              <a:rPr lang="en-GB" dirty="0"/>
              <a:t>own initiatives: Promotion events in third </a:t>
            </a:r>
            <a:r>
              <a:rPr lang="en-GB" dirty="0" smtClean="0"/>
              <a:t>countries: Promotion seminars</a:t>
            </a:r>
            <a:endParaRPr lang="en-GB" dirty="0"/>
          </a:p>
        </p:txBody>
      </p:sp>
      <p:sp>
        <p:nvSpPr>
          <p:cNvPr id="3" name="Content Placeholder 2"/>
          <p:cNvSpPr>
            <a:spLocks noGrp="1"/>
          </p:cNvSpPr>
          <p:nvPr>
            <p:ph idx="1"/>
          </p:nvPr>
        </p:nvSpPr>
        <p:spPr/>
        <p:txBody>
          <a:bodyPr/>
          <a:lstStyle/>
          <a:p>
            <a:pPr>
              <a:buClrTx/>
              <a:buFont typeface="Arial" panose="020B0604020202020204" pitchFamily="34" charset="0"/>
              <a:buChar char="•"/>
            </a:pPr>
            <a:endParaRPr lang="en-GB" dirty="0" smtClean="0"/>
          </a:p>
          <a:p>
            <a:pPr>
              <a:lnSpc>
                <a:spcPct val="150000"/>
              </a:lnSpc>
              <a:buClrTx/>
              <a:buFont typeface="Arial" panose="020B0604020202020204" pitchFamily="34" charset="0"/>
              <a:buChar char="•"/>
            </a:pPr>
            <a:r>
              <a:rPr lang="en-GB" dirty="0" smtClean="0"/>
              <a:t>10 seminars planned for 2017 and 2018</a:t>
            </a:r>
          </a:p>
          <a:p>
            <a:pPr>
              <a:lnSpc>
                <a:spcPct val="150000"/>
              </a:lnSpc>
              <a:buClrTx/>
              <a:buFont typeface="Arial" panose="020B0604020202020204" pitchFamily="34" charset="0"/>
              <a:buChar char="•"/>
            </a:pPr>
            <a:r>
              <a:rPr lang="en-GB" dirty="0" smtClean="0"/>
              <a:t>To include SPS matters </a:t>
            </a:r>
          </a:p>
          <a:p>
            <a:pPr>
              <a:lnSpc>
                <a:spcPct val="150000"/>
              </a:lnSpc>
              <a:buClrTx/>
              <a:buFont typeface="Arial" panose="020B0604020202020204" pitchFamily="34" charset="0"/>
              <a:buChar char="•"/>
            </a:pPr>
            <a:r>
              <a:rPr lang="en-GB" dirty="0" smtClean="0"/>
              <a:t>Iran</a:t>
            </a:r>
            <a:r>
              <a:rPr lang="en-GB" dirty="0"/>
              <a:t>, China and Saudi </a:t>
            </a:r>
            <a:r>
              <a:rPr lang="en-GB" dirty="0" smtClean="0"/>
              <a:t>Arabia are considered</a:t>
            </a:r>
            <a:endParaRPr lang="en-GB" dirty="0"/>
          </a:p>
          <a:p>
            <a:pPr marL="0" lvl="1" indent="0" algn="just">
              <a:lnSpc>
                <a:spcPct val="150000"/>
              </a:lnSpc>
              <a:spcBef>
                <a:spcPts val="600"/>
              </a:spcBef>
              <a:spcAft>
                <a:spcPts val="600"/>
              </a:spcAft>
              <a:buNone/>
            </a:pPr>
            <a:endParaRPr lang="en-GB" sz="1800" dirty="0" smtClean="0">
              <a:solidFill>
                <a:srgbClr val="0F5494"/>
              </a:solidFill>
            </a:endParaRPr>
          </a:p>
        </p:txBody>
      </p:sp>
      <p:sp>
        <p:nvSpPr>
          <p:cNvPr id="4" name="Slide Number Placeholder 3"/>
          <p:cNvSpPr>
            <a:spLocks noGrp="1"/>
          </p:cNvSpPr>
          <p:nvPr>
            <p:ph type="sldNum" sz="quarter" idx="12"/>
          </p:nvPr>
        </p:nvSpPr>
        <p:spPr/>
        <p:txBody>
          <a:bodyPr/>
          <a:lstStyle/>
          <a:p>
            <a:pPr>
              <a:defRPr/>
            </a:pPr>
            <a:fld id="{849CF585-D68D-421C-938A-FF2DCDCC0CD1}" type="slidenum">
              <a:rPr lang="en-GB" smtClean="0"/>
              <a:pPr>
                <a:defRPr/>
              </a:pPr>
              <a:t>6</a:t>
            </a:fld>
            <a:endParaRPr lang="en-GB" dirty="0"/>
          </a:p>
        </p:txBody>
      </p:sp>
    </p:spTree>
    <p:extLst>
      <p:ext uri="{BB962C8B-B14F-4D97-AF65-F5344CB8AC3E}">
        <p14:creationId xmlns:p14="http://schemas.microsoft.com/office/powerpoint/2010/main" val="312070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916832"/>
            <a:ext cx="8582025" cy="4824413"/>
          </a:xfrm>
        </p:spPr>
        <p:txBody>
          <a:bodyPr/>
          <a:lstStyle/>
          <a:p>
            <a:pPr marL="0" indent="0">
              <a:lnSpc>
                <a:spcPct val="150000"/>
              </a:lnSpc>
              <a:buClrTx/>
            </a:pPr>
            <a:r>
              <a:rPr lang="fr-FR" b="1" dirty="0"/>
              <a:t>More info </a:t>
            </a:r>
            <a:r>
              <a:rPr lang="fr-FR" b="1" dirty="0" err="1"/>
              <a:t>on</a:t>
            </a:r>
            <a:r>
              <a:rPr lang="fr-FR" b="1" dirty="0"/>
              <a:t> EU Promotion </a:t>
            </a:r>
            <a:r>
              <a:rPr lang="fr-FR" b="1" dirty="0" err="1"/>
              <a:t>policy</a:t>
            </a:r>
            <a:endParaRPr lang="en-GB" b="1" dirty="0"/>
          </a:p>
          <a:p>
            <a:pPr marL="285750" indent="-285750">
              <a:lnSpc>
                <a:spcPct val="150000"/>
              </a:lnSpc>
              <a:buClrTx/>
              <a:buFont typeface="Arial" panose="020B0604020202020204" pitchFamily="34" charset="0"/>
              <a:buChar char="•"/>
            </a:pPr>
            <a:r>
              <a:rPr lang="en-GB" dirty="0" smtClean="0"/>
              <a:t>DG </a:t>
            </a:r>
            <a:r>
              <a:rPr lang="en-GB" dirty="0" err="1" smtClean="0"/>
              <a:t>Agri</a:t>
            </a:r>
            <a:r>
              <a:rPr lang="en-GB" dirty="0"/>
              <a:t> </a:t>
            </a:r>
            <a:r>
              <a:rPr lang="en-GB" dirty="0">
                <a:hlinkClick r:id="rId2"/>
              </a:rPr>
              <a:t>http://</a:t>
            </a:r>
            <a:r>
              <a:rPr lang="en-GB" dirty="0" smtClean="0">
                <a:hlinkClick r:id="rId2"/>
              </a:rPr>
              <a:t>ec.europa.eu/agriculture/promotion_en</a:t>
            </a:r>
            <a:endParaRPr lang="en-GB" dirty="0" smtClean="0"/>
          </a:p>
          <a:p>
            <a:pPr marL="285750" indent="-285750">
              <a:lnSpc>
                <a:spcPct val="150000"/>
              </a:lnSpc>
              <a:buClrTx/>
              <a:buFont typeface="Arial" panose="020B0604020202020204" pitchFamily="34" charset="0"/>
              <a:buChar char="•"/>
            </a:pPr>
            <a:r>
              <a:rPr lang="en-GB" dirty="0"/>
              <a:t>CHAFEA </a:t>
            </a:r>
            <a:r>
              <a:rPr lang="en-GB" dirty="0">
                <a:hlinkClick r:id="rId3"/>
              </a:rPr>
              <a:t>http://ec.europa.eu/chafea/agri</a:t>
            </a:r>
            <a:r>
              <a:rPr lang="en-GB" dirty="0" smtClean="0">
                <a:hlinkClick r:id="rId3"/>
              </a:rPr>
              <a:t>/</a:t>
            </a:r>
            <a:endParaRPr lang="en-GB" dirty="0" smtClean="0"/>
          </a:p>
          <a:p>
            <a:pPr marL="0" indent="0">
              <a:buClrTx/>
            </a:pPr>
            <a:endParaRPr lang="en-GB" b="1" dirty="0" smtClean="0"/>
          </a:p>
          <a:p>
            <a:pPr marL="0" indent="0">
              <a:buClrTx/>
            </a:pPr>
            <a:endParaRPr lang="en-GB" b="1" dirty="0"/>
          </a:p>
          <a:p>
            <a:pPr marL="0" indent="0">
              <a:buClrTx/>
            </a:pPr>
            <a:endParaRPr lang="en-GB" b="1" dirty="0" smtClean="0"/>
          </a:p>
          <a:p>
            <a:pPr marL="0" indent="0">
              <a:buClrTx/>
            </a:pPr>
            <a:endParaRPr lang="en-GB" b="1" dirty="0"/>
          </a:p>
          <a:p>
            <a:pPr marL="0" indent="0">
              <a:buClrTx/>
            </a:pPr>
            <a:endParaRPr lang="en-GB" b="1" dirty="0" smtClean="0"/>
          </a:p>
          <a:p>
            <a:pPr marL="0" indent="0">
              <a:buClrTx/>
            </a:pPr>
            <a:endParaRPr lang="en-GB" b="1" dirty="0"/>
          </a:p>
          <a:p>
            <a:pPr marL="0" indent="0" algn="ctr">
              <a:buClrTx/>
            </a:pPr>
            <a:r>
              <a:rPr lang="fr-FR" b="1" dirty="0" err="1">
                <a:solidFill>
                  <a:srgbClr val="42A62A"/>
                </a:solidFill>
              </a:rPr>
              <a:t>Thank</a:t>
            </a:r>
            <a:r>
              <a:rPr lang="fr-FR" b="1" dirty="0">
                <a:solidFill>
                  <a:srgbClr val="42A62A"/>
                </a:solidFill>
              </a:rPr>
              <a:t> </a:t>
            </a:r>
            <a:r>
              <a:rPr lang="fr-FR" b="1" dirty="0" err="1">
                <a:solidFill>
                  <a:srgbClr val="42A62A"/>
                </a:solidFill>
              </a:rPr>
              <a:t>you</a:t>
            </a:r>
            <a:r>
              <a:rPr lang="fr-FR" b="1" dirty="0">
                <a:solidFill>
                  <a:srgbClr val="42A62A"/>
                </a:solidFill>
              </a:rPr>
              <a:t> for </a:t>
            </a:r>
            <a:r>
              <a:rPr lang="fr-FR" b="1" dirty="0" err="1">
                <a:solidFill>
                  <a:srgbClr val="42A62A"/>
                </a:solidFill>
              </a:rPr>
              <a:t>your</a:t>
            </a:r>
            <a:r>
              <a:rPr lang="fr-FR" b="1" dirty="0">
                <a:solidFill>
                  <a:srgbClr val="42A62A"/>
                </a:solidFill>
              </a:rPr>
              <a:t> attention. </a:t>
            </a:r>
            <a:endParaRPr lang="en-GB" b="1" dirty="0" smtClean="0">
              <a:solidFill>
                <a:srgbClr val="42A62A"/>
              </a:solidFill>
            </a:endParaRPr>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7</a:t>
            </a:fld>
            <a:endParaRPr lang="en-GB" dirty="0"/>
          </a:p>
        </p:txBody>
      </p:sp>
      <p:sp>
        <p:nvSpPr>
          <p:cNvPr id="5" name="Title 1"/>
          <p:cNvSpPr>
            <a:spLocks noGrp="1"/>
          </p:cNvSpPr>
          <p:nvPr>
            <p:ph type="title"/>
          </p:nvPr>
        </p:nvSpPr>
        <p:spPr/>
        <p:txBody>
          <a:bodyPr/>
          <a:lstStyle/>
          <a:p>
            <a:r>
              <a:rPr lang="en-GB" dirty="0" smtClean="0"/>
              <a:t> </a:t>
            </a:r>
            <a:endParaRPr lang="en-GB" dirty="0"/>
          </a:p>
        </p:txBody>
      </p:sp>
      <p:pic>
        <p:nvPicPr>
          <p:cNvPr id="6" name="Picture 2" descr="C:\Users\THISSMA\AppData\Local\Microsoft\Windows\Temporary Internet Files\Content.Outlook\GPZ7LADV\ENJOY.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1916832"/>
            <a:ext cx="1469136" cy="2670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464500"/>
      </p:ext>
    </p:extLst>
  </p:cSld>
  <p:clrMapOvr>
    <a:masterClrMapping/>
  </p:clrMapOvr>
</p:sld>
</file>

<file path=ppt/theme/theme1.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rgbClr val="003399"/>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nchor="ctr">
        <a:spAutoFit/>
      </a:bodyPr>
      <a:lstStyle>
        <a:defPPr fontAlgn="auto">
          <a:spcBef>
            <a:spcPts val="0"/>
          </a:spcBef>
          <a:spcAft>
            <a:spcPts val="0"/>
          </a:spcAft>
          <a:defRPr sz="900" b="0" i="1" kern="0" dirty="0">
            <a:solidFill>
              <a:sysClr val="windowText" lastClr="000000"/>
            </a:solidFill>
            <a:latin typeface="+mn-lt"/>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s_x0020_Document_x0020_Visible xmlns="a3f0bd47-a814-41bf-ab48-bd3069cde275">false</Is_x0020_Document_x0020_Visible>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91F1DE770A5C94184D93424090BDE10" ma:contentTypeVersion="2" ma:contentTypeDescription="Create a new document." ma:contentTypeScope="" ma:versionID="fe58cf79856bb35115223d8f413f3132">
  <xsd:schema xmlns:xsd="http://www.w3.org/2001/XMLSchema" xmlns:xs="http://www.w3.org/2001/XMLSchema" xmlns:p="http://schemas.microsoft.com/office/2006/metadata/properties" xmlns:ns1="http://schemas.microsoft.com/sharepoint/v3" xmlns:ns2="a3f0bd47-a814-41bf-ab48-bd3069cde275" targetNamespace="http://schemas.microsoft.com/office/2006/metadata/properties" ma:root="true" ma:fieldsID="00207d8aa973579a2bf262c5b437cc21" ns1:_="" ns2:_="">
    <xsd:import namespace="http://schemas.microsoft.com/sharepoint/v3"/>
    <xsd:import namespace="a3f0bd47-a814-41bf-ab48-bd3069cde275"/>
    <xsd:element name="properties">
      <xsd:complexType>
        <xsd:sequence>
          <xsd:element name="documentManagement">
            <xsd:complexType>
              <xsd:all>
                <xsd:element ref="ns1:PublishingStartDate" minOccurs="0"/>
                <xsd:element ref="ns1:PublishingExpirationDate" minOccurs="0"/>
                <xsd:element ref="ns2:Is_x0020_Document_x0020_Visib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3f0bd47-a814-41bf-ab48-bd3069cde275" elementFormDefault="qualified">
    <xsd:import namespace="http://schemas.microsoft.com/office/2006/documentManagement/types"/>
    <xsd:import namespace="http://schemas.microsoft.com/office/infopath/2007/PartnerControls"/>
    <xsd:element name="Is_x0020_Document_x0020_Visible" ma:index="10" nillable="true" ma:displayName="Is Document Visible" ma:default="0" ma:internalName="Is_x0020_Document_x0020_Visibl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59B7A3-CD52-4428-BF39-6175D509F872}">
  <ds:schemaRefs>
    <ds:schemaRef ds:uri="http://schemas.microsoft.com/sharepoint/v3/contenttype/forms"/>
  </ds:schemaRefs>
</ds:datastoreItem>
</file>

<file path=customXml/itemProps2.xml><?xml version="1.0" encoding="utf-8"?>
<ds:datastoreItem xmlns:ds="http://schemas.openxmlformats.org/officeDocument/2006/customXml" ds:itemID="{16BDC1BB-82B9-4CF0-B3FE-5CEAB63E1F37}">
  <ds:schemaRefs>
    <ds:schemaRef ds:uri="http://purl.org/dc/dcmitype/"/>
    <ds:schemaRef ds:uri="a3f0bd47-a814-41bf-ab48-bd3069cde275"/>
    <ds:schemaRef ds:uri="http://schemas.microsoft.com/sharepoint/v3"/>
    <ds:schemaRef ds:uri="http://schemas.openxmlformats.org/package/2006/metadata/core-properties"/>
    <ds:schemaRef ds:uri="http://www.w3.org/XML/1998/namespac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AB6830D-4394-424A-BB55-8B53EE294F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3f0bd47-a814-41bf-ab48-bd3069cde2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9518</TotalTime>
  <Words>906</Words>
  <Application>Microsoft Office PowerPoint</Application>
  <PresentationFormat>On-screen Show (4:3)</PresentationFormat>
  <Paragraphs>138</Paragraphs>
  <Slides>7</Slides>
  <Notes>4</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2_Slide_Master</vt:lpstr>
      <vt:lpstr>1_Slide_Master</vt:lpstr>
      <vt:lpstr>  EC support for exports to third countries: promotion measures and phytosanitary protocols for export of dried fodder to Iran, China and Saudi Arabia     CDG ARABLE CROPS – SUGAR &amp; DRIED FODDER SECTORS   </vt:lpstr>
      <vt:lpstr>EU Promotion policy – Legal basis</vt:lpstr>
      <vt:lpstr>PowerPoint Presentation</vt:lpstr>
      <vt:lpstr>AWP 2017 - Commission own initiatives</vt:lpstr>
      <vt:lpstr>AWP 2017 - Commission own initiatives: Promotion events in third countries</vt:lpstr>
      <vt:lpstr>AWP 2017 - Commission own initiatives: Promotion events in third countries: Promotion seminars</vt:lpstr>
      <vt:lpstr> </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CAP_2020_General_Presentation_Final_EN_131009_animTHFinal</dc:title>
  <dc:creator>turneem</dc:creator>
  <cp:lastModifiedBy>BUTTINI-PROVENZANO Roberta (AGRI)</cp:lastModifiedBy>
  <cp:revision>652</cp:revision>
  <cp:lastPrinted>2014-10-10T09:58:48Z</cp:lastPrinted>
  <dcterms:created xsi:type="dcterms:W3CDTF">2011-10-28T10:25:18Z</dcterms:created>
  <dcterms:modified xsi:type="dcterms:W3CDTF">2017-05-31T11:14:12Z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0x010100391F1DE770A5C94184D93424090BDE10</vt:lpwstr>
  </property>
</Properties>
</file>