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notesSlides/notesSlide6.xml" ContentType="application/vnd.openxmlformats-officedocument.presentationml.notesSlide+xml"/>
  <Override PartName="/ppt/charts/chart3.xml" ContentType="application/vnd.openxmlformats-officedocument.drawingml.chart+xml"/>
  <Override PartName="/ppt/charts/chart4.xml" ContentType="application/vnd.openxmlformats-officedocument.drawingml.chart+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omments/comment1.xml" ContentType="application/vnd.openxmlformats-officedocument.presentationml.comments+xml"/>
  <Override PartName="/ppt/charts/chart5.xml" ContentType="application/vnd.openxmlformats-officedocument.drawingml.chart+xml"/>
  <Override PartName="/ppt/charts/chart6.xml" ContentType="application/vnd.openxmlformats-officedocument.drawingml.char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1"/>
  </p:notesMasterIdLst>
  <p:handoutMasterIdLst>
    <p:handoutMasterId r:id="rId22"/>
  </p:handoutMasterIdLst>
  <p:sldIdLst>
    <p:sldId id="256" r:id="rId2"/>
    <p:sldId id="273" r:id="rId3"/>
    <p:sldId id="286" r:id="rId4"/>
    <p:sldId id="287" r:id="rId5"/>
    <p:sldId id="275" r:id="rId6"/>
    <p:sldId id="276" r:id="rId7"/>
    <p:sldId id="282" r:id="rId8"/>
    <p:sldId id="283" r:id="rId9"/>
    <p:sldId id="277" r:id="rId10"/>
    <p:sldId id="285" r:id="rId11"/>
    <p:sldId id="284" r:id="rId12"/>
    <p:sldId id="278" r:id="rId13"/>
    <p:sldId id="291" r:id="rId14"/>
    <p:sldId id="290" r:id="rId15"/>
    <p:sldId id="289" r:id="rId16"/>
    <p:sldId id="272" r:id="rId17"/>
    <p:sldId id="281" r:id="rId18"/>
    <p:sldId id="280" r:id="rId19"/>
    <p:sldId id="288" r:id="rId20"/>
  </p:sldIdLst>
  <p:sldSz cx="9144000" cy="6858000" type="screen4x3"/>
  <p:notesSz cx="6848475" cy="969962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374">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UPUTEL Cécile" initials="DC"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2839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showGuides="1">
      <p:cViewPr varScale="1">
        <p:scale>
          <a:sx n="69" d="100"/>
          <a:sy n="69" d="100"/>
        </p:scale>
        <p:origin x="-540" y="-96"/>
      </p:cViewPr>
      <p:guideLst>
        <p:guide orient="horz" pos="2160"/>
        <p:guide pos="3374"/>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title>
    <c:autoTitleDeleted val="0"/>
    <c:view3D>
      <c:rotX val="30"/>
      <c:rotY val="0"/>
      <c:rAngAx val="0"/>
      <c:perspective val="30"/>
    </c:view3D>
    <c:floor>
      <c:thickness val="0"/>
    </c:floor>
    <c:sideWall>
      <c:thickness val="0"/>
    </c:sideWall>
    <c:backWall>
      <c:thickness val="0"/>
    </c:backWall>
    <c:plotArea>
      <c:layout/>
      <c:pie3DChart>
        <c:varyColors val="1"/>
        <c:ser>
          <c:idx val="0"/>
          <c:order val="0"/>
          <c:tx>
            <c:strRef>
              <c:f>Sheet1!$B$1</c:f>
              <c:strCache>
                <c:ptCount val="1"/>
                <c:pt idx="0">
                  <c:v>Sales</c:v>
                </c:pt>
              </c:strCache>
            </c:strRef>
          </c:tx>
          <c:dPt>
            <c:idx val="0"/>
            <c:bubble3D val="0"/>
            <c:spPr>
              <a:solidFill>
                <a:schemeClr val="accent3">
                  <a:lumMod val="50000"/>
                </a:schemeClr>
              </a:solidFill>
            </c:spPr>
          </c:dPt>
          <c:dPt>
            <c:idx val="1"/>
            <c:bubble3D val="0"/>
            <c:spPr>
              <a:solidFill>
                <a:schemeClr val="bg1">
                  <a:lumMod val="60000"/>
                  <a:lumOff val="40000"/>
                </a:schemeClr>
              </a:solidFill>
            </c:spPr>
          </c:dPt>
          <c:dPt>
            <c:idx val="2"/>
            <c:bubble3D val="0"/>
            <c:spPr>
              <a:solidFill>
                <a:schemeClr val="tx1">
                  <a:lumMod val="75000"/>
                </a:schemeClr>
              </a:solidFill>
            </c:spPr>
          </c:dPt>
          <c:dLbls>
            <c:dLbl>
              <c:idx val="0"/>
              <c:layout>
                <c:manualLayout>
                  <c:x val="-0.13349148235451461"/>
                  <c:y val="-0.13885176576595026"/>
                </c:manualLayout>
              </c:layout>
              <c:showLegendKey val="0"/>
              <c:showVal val="1"/>
              <c:showCatName val="0"/>
              <c:showSerName val="0"/>
              <c:showPercent val="0"/>
              <c:showBubbleSize val="0"/>
              <c:extLst>
                <c:ext xmlns:c15="http://schemas.microsoft.com/office/drawing/2012/chart" uri="{CE6537A1-D6FC-4f65-9D91-7224C49458BB}">
                  <c15:layout/>
                </c:ext>
              </c:extLst>
            </c:dLbl>
            <c:dLbl>
              <c:idx val="1"/>
              <c:layout>
                <c:manualLayout>
                  <c:x val="7.5353717727959166E-2"/>
                  <c:y val="8.317991460430255E-3"/>
                </c:manualLayout>
              </c:layout>
              <c:showLegendKey val="0"/>
              <c:showVal val="1"/>
              <c:showCatName val="0"/>
              <c:showSerName val="0"/>
              <c:showPercent val="0"/>
              <c:showBubbleSize val="0"/>
              <c:extLst>
                <c:ext xmlns:c15="http://schemas.microsoft.com/office/drawing/2012/chart" uri="{CE6537A1-D6FC-4f65-9D91-7224C49458BB}">
                  <c15:layout/>
                </c:ext>
              </c:extLst>
            </c:dLbl>
            <c:dLbl>
              <c:idx val="2"/>
              <c:layout>
                <c:manualLayout>
                  <c:x val="0.12290742319630428"/>
                  <c:y val="-0.12049271474355693"/>
                </c:manualLayout>
              </c:layout>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a:lstStyle/>
              <a:p>
                <a:pPr>
                  <a:defRPr lang="en-US" sz="1400" b="0" kern="1200">
                    <a:solidFill>
                      <a:schemeClr val="accent2"/>
                    </a:solidFill>
                    <a:latin typeface="Myriad Pro"/>
                    <a:ea typeface="+mn-ea"/>
                    <a:cs typeface="Myriad Pro"/>
                  </a:defRPr>
                </a:pPr>
                <a:endParaRPr lang="en-US"/>
              </a:p>
            </c:txPr>
            <c:showLegendKey val="0"/>
            <c:showVal val="1"/>
            <c:showCatName val="0"/>
            <c:showSerName val="0"/>
            <c:showPercent val="0"/>
            <c:showBubbleSize val="0"/>
            <c:showLeaderLines val="1"/>
            <c:extLst>
              <c:ext xmlns:c15="http://schemas.microsoft.com/office/drawing/2012/chart" uri="{CE6537A1-D6FC-4f65-9D91-7224C49458BB}"/>
            </c:extLst>
          </c:dLbls>
          <c:cat>
            <c:strRef>
              <c:f>Sheet1!$A$2:$A$5</c:f>
              <c:strCache>
                <c:ptCount val="3"/>
                <c:pt idx="0">
                  <c:v>Maize</c:v>
                </c:pt>
                <c:pt idx="1">
                  <c:v>Wheat </c:v>
                </c:pt>
                <c:pt idx="2">
                  <c:v>Potatoes</c:v>
                </c:pt>
              </c:strCache>
            </c:strRef>
          </c:cat>
          <c:val>
            <c:numRef>
              <c:f>Sheet1!$B$2:$B$5</c:f>
              <c:numCache>
                <c:formatCode>0.0%</c:formatCode>
                <c:ptCount val="4"/>
                <c:pt idx="0">
                  <c:v>0.35299999999999998</c:v>
                </c:pt>
                <c:pt idx="1">
                  <c:v>0.35799999999999998</c:v>
                </c:pt>
                <c:pt idx="2">
                  <c:v>0.28799999999999998</c:v>
                </c:pt>
              </c:numCache>
            </c:numRef>
          </c:val>
        </c:ser>
        <c:dLbls>
          <c:showLegendKey val="0"/>
          <c:showVal val="0"/>
          <c:showCatName val="0"/>
          <c:showSerName val="0"/>
          <c:showPercent val="0"/>
          <c:showBubbleSize val="0"/>
          <c:showLeaderLines val="1"/>
        </c:dLbls>
      </c:pie3DChart>
    </c:plotArea>
    <c:legend>
      <c:legendPos val="r"/>
      <c:legendEntry>
        <c:idx val="3"/>
        <c:delete val="1"/>
      </c:legendEntry>
      <c:layout/>
      <c:overlay val="0"/>
      <c:txPr>
        <a:bodyPr/>
        <a:lstStyle/>
        <a:p>
          <a:pPr marL="0" lvl="0" algn="ctr" defTabSz="457200" rtl="0" eaLnBrk="1" latinLnBrk="0" hangingPunct="1">
            <a:defRPr lang="en-US" sz="1400" b="1" kern="1200" baseline="0">
              <a:solidFill>
                <a:srgbClr val="393839"/>
              </a:solidFill>
              <a:latin typeface="Myriad Pro"/>
              <a:ea typeface="+mn-ea"/>
              <a:cs typeface="Myriad Pro"/>
            </a:defRPr>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title>
    <c:autoTitleDeleted val="0"/>
    <c:view3D>
      <c:rotX val="30"/>
      <c:rotY val="0"/>
      <c:rAngAx val="0"/>
      <c:perspective val="30"/>
    </c:view3D>
    <c:floor>
      <c:thickness val="0"/>
    </c:floor>
    <c:sideWall>
      <c:thickness val="0"/>
    </c:sideWall>
    <c:backWall>
      <c:thickness val="0"/>
    </c:backWall>
    <c:plotArea>
      <c:layout/>
      <c:pie3DChart>
        <c:varyColors val="1"/>
        <c:ser>
          <c:idx val="0"/>
          <c:order val="0"/>
          <c:tx>
            <c:strRef>
              <c:f>Sheet1!$B$1</c:f>
              <c:strCache>
                <c:ptCount val="1"/>
                <c:pt idx="0">
                  <c:v>Column1</c:v>
                </c:pt>
              </c:strCache>
            </c:strRef>
          </c:tx>
          <c:dPt>
            <c:idx val="0"/>
            <c:bubble3D val="0"/>
            <c:spPr>
              <a:solidFill>
                <a:schemeClr val="accent3">
                  <a:lumMod val="50000"/>
                </a:schemeClr>
              </a:solidFill>
            </c:spPr>
          </c:dPt>
          <c:dPt>
            <c:idx val="1"/>
            <c:bubble3D val="0"/>
            <c:spPr>
              <a:solidFill>
                <a:schemeClr val="bg1">
                  <a:lumMod val="60000"/>
                  <a:lumOff val="40000"/>
                </a:schemeClr>
              </a:solidFill>
            </c:spPr>
          </c:dPt>
          <c:dPt>
            <c:idx val="2"/>
            <c:bubble3D val="0"/>
            <c:spPr>
              <a:solidFill>
                <a:schemeClr val="tx1">
                  <a:lumMod val="75000"/>
                </a:schemeClr>
              </a:solidFill>
              <a:ln>
                <a:solidFill>
                  <a:schemeClr val="tx1">
                    <a:lumMod val="75000"/>
                  </a:schemeClr>
                </a:solidFill>
              </a:ln>
            </c:spPr>
          </c:dPt>
          <c:dLbls>
            <c:dLbl>
              <c:idx val="0"/>
              <c:layout>
                <c:manualLayout>
                  <c:x val="-0.12648461186119048"/>
                  <c:y val="-0.16805011342544854"/>
                </c:manualLayout>
              </c:layout>
              <c:showLegendKey val="0"/>
              <c:showVal val="1"/>
              <c:showCatName val="0"/>
              <c:showSerName val="0"/>
              <c:showPercent val="0"/>
              <c:showBubbleSize val="0"/>
              <c:extLst>
                <c:ext xmlns:c15="http://schemas.microsoft.com/office/drawing/2012/chart" uri="{CE6537A1-D6FC-4f65-9D91-7224C49458BB}">
                  <c15:layout/>
                </c:ext>
              </c:extLst>
            </c:dLbl>
            <c:dLbl>
              <c:idx val="1"/>
              <c:layout>
                <c:manualLayout>
                  <c:x val="0.18190651700452337"/>
                  <c:y val="0.14359169629290888"/>
                </c:manualLayout>
              </c:layout>
              <c:showLegendKey val="0"/>
              <c:showVal val="1"/>
              <c:showCatName val="0"/>
              <c:showSerName val="0"/>
              <c:showPercent val="0"/>
              <c:showBubbleSize val="0"/>
              <c:extLst>
                <c:ext xmlns:c15="http://schemas.microsoft.com/office/drawing/2012/chart" uri="{CE6537A1-D6FC-4f65-9D91-7224C49458BB}">
                  <c15:layout/>
                </c:ext>
              </c:extLst>
            </c:dLbl>
            <c:dLbl>
              <c:idx val="2"/>
              <c:layout/>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a:lstStyle/>
              <a:p>
                <a:pPr marL="0" lvl="0" algn="l" defTabSz="914400" rtl="0" eaLnBrk="0" fontAlgn="base" latinLnBrk="0" hangingPunct="0">
                  <a:spcBef>
                    <a:spcPct val="50000"/>
                  </a:spcBef>
                  <a:spcAft>
                    <a:spcPct val="0"/>
                  </a:spcAft>
                  <a:defRPr lang="en-US" sz="1400" b="0" kern="1200">
                    <a:solidFill>
                      <a:schemeClr val="accent2"/>
                    </a:solidFill>
                    <a:latin typeface="Myriad Pro"/>
                    <a:ea typeface="+mn-ea"/>
                    <a:cs typeface="Myriad Pro"/>
                  </a:defRPr>
                </a:pPr>
                <a:endParaRPr lang="en-US"/>
              </a:p>
            </c:txPr>
            <c:showLegendKey val="0"/>
            <c:showVal val="0"/>
            <c:showCatName val="0"/>
            <c:showSerName val="0"/>
            <c:showPercent val="0"/>
            <c:showBubbleSize val="0"/>
            <c:extLst>
              <c:ext xmlns:c15="http://schemas.microsoft.com/office/drawing/2012/chart" uri="{CE6537A1-D6FC-4f65-9D91-7224C49458BB}"/>
            </c:extLst>
          </c:dLbls>
          <c:cat>
            <c:strRef>
              <c:f>Sheet1!$A$2:$A$5</c:f>
              <c:strCache>
                <c:ptCount val="3"/>
                <c:pt idx="0">
                  <c:v>Maize</c:v>
                </c:pt>
                <c:pt idx="1">
                  <c:v>Wheat</c:v>
                </c:pt>
                <c:pt idx="2">
                  <c:v>Potatoes</c:v>
                </c:pt>
              </c:strCache>
            </c:strRef>
          </c:cat>
          <c:val>
            <c:numRef>
              <c:f>Sheet1!$B$2:$B$5</c:f>
              <c:numCache>
                <c:formatCode>0.0%</c:formatCode>
                <c:ptCount val="4"/>
                <c:pt idx="0">
                  <c:v>0.48199999999999998</c:v>
                </c:pt>
                <c:pt idx="1">
                  <c:v>0.39100000000000001</c:v>
                </c:pt>
                <c:pt idx="2">
                  <c:v>0.126</c:v>
                </c:pt>
              </c:numCache>
            </c:numRef>
          </c:val>
        </c:ser>
        <c:dLbls>
          <c:showLegendKey val="0"/>
          <c:showVal val="0"/>
          <c:showCatName val="0"/>
          <c:showSerName val="0"/>
          <c:showPercent val="0"/>
          <c:showBubbleSize val="0"/>
          <c:showLeaderLines val="1"/>
        </c:dLbls>
      </c:pie3DChart>
    </c:plotArea>
    <c:legend>
      <c:legendPos val="r"/>
      <c:legendEntry>
        <c:idx val="3"/>
        <c:delete val="1"/>
      </c:legendEntry>
      <c:layout/>
      <c:overlay val="0"/>
      <c:txPr>
        <a:bodyPr/>
        <a:lstStyle/>
        <a:p>
          <a:pPr marL="0" lvl="0" algn="ctr" defTabSz="457200" rtl="0" eaLnBrk="1" latinLnBrk="0" hangingPunct="1">
            <a:defRPr lang="en-US" sz="1400" b="1" i="0" u="none" strike="noStrike" kern="1200" baseline="0">
              <a:solidFill>
                <a:srgbClr val="393839"/>
              </a:solidFill>
              <a:latin typeface="Myriad Pro"/>
              <a:ea typeface="+mn-ea"/>
              <a:cs typeface="Myriad Pro"/>
            </a:defRPr>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30"/>
      <c:rotY val="20"/>
      <c:rAngAx val="0"/>
      <c:perspective val="30"/>
    </c:view3D>
    <c:floor>
      <c:thickness val="0"/>
    </c:floor>
    <c:sideWall>
      <c:thickness val="0"/>
    </c:sideWall>
    <c:backWall>
      <c:thickness val="0"/>
    </c:backWall>
    <c:plotArea>
      <c:layout>
        <c:manualLayout>
          <c:layoutTarget val="inner"/>
          <c:xMode val="edge"/>
          <c:yMode val="edge"/>
          <c:x val="7.875114829396325E-2"/>
          <c:y val="0.20048351377952756"/>
          <c:w val="0.56085055774278214"/>
          <c:h val="0.709548720472441"/>
        </c:manualLayout>
      </c:layout>
      <c:bar3DChart>
        <c:barDir val="col"/>
        <c:grouping val="clustered"/>
        <c:varyColors val="0"/>
        <c:dLbls>
          <c:showLegendKey val="0"/>
          <c:showVal val="0"/>
          <c:showCatName val="0"/>
          <c:showSerName val="0"/>
          <c:showPercent val="0"/>
          <c:showBubbleSize val="0"/>
        </c:dLbls>
        <c:gapWidth val="100"/>
        <c:shape val="box"/>
        <c:axId val="115575424"/>
        <c:axId val="115589504"/>
        <c:axId val="0"/>
      </c:bar3DChart>
      <c:catAx>
        <c:axId val="115575424"/>
        <c:scaling>
          <c:orientation val="minMax"/>
        </c:scaling>
        <c:delete val="0"/>
        <c:axPos val="b"/>
        <c:majorTickMark val="out"/>
        <c:minorTickMark val="none"/>
        <c:tickLblPos val="nextTo"/>
        <c:crossAx val="115589504"/>
        <c:crosses val="autoZero"/>
        <c:auto val="1"/>
        <c:lblAlgn val="ctr"/>
        <c:lblOffset val="100"/>
        <c:noMultiLvlLbl val="0"/>
      </c:catAx>
      <c:valAx>
        <c:axId val="115589504"/>
        <c:scaling>
          <c:orientation val="minMax"/>
        </c:scaling>
        <c:delete val="0"/>
        <c:axPos val="l"/>
        <c:majorGridlines/>
        <c:majorTickMark val="out"/>
        <c:minorTickMark val="none"/>
        <c:tickLblPos val="nextTo"/>
        <c:crossAx val="115575424"/>
        <c:crosses val="autoZero"/>
        <c:crossBetween val="between"/>
      </c:valAx>
      <c:spPr>
        <a:noFill/>
        <a:ln w="25400">
          <a:noFill/>
        </a:ln>
      </c:spPr>
    </c:plotArea>
    <c:legend>
      <c:legendPos val="r"/>
      <c:layout/>
      <c:overlay val="0"/>
      <c:txPr>
        <a:bodyPr/>
        <a:lstStyle/>
        <a:p>
          <a:pPr>
            <a:defRPr sz="1200" baseline="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42"/>
    </mc:Choice>
    <mc:Fallback>
      <c:style val="42"/>
    </mc:Fallback>
  </mc:AlternateContent>
  <c:chart>
    <c:autoTitleDeleted val="0"/>
    <c:plotArea>
      <c:layout/>
      <c:barChart>
        <c:barDir val="col"/>
        <c:grouping val="clustered"/>
        <c:varyColors val="0"/>
        <c:ser>
          <c:idx val="0"/>
          <c:order val="0"/>
          <c:tx>
            <c:strRef>
              <c:f>Sheet1!$A$2</c:f>
              <c:strCache>
                <c:ptCount val="1"/>
                <c:pt idx="0">
                  <c:v>Maize</c:v>
                </c:pt>
              </c:strCache>
            </c:strRef>
          </c:tx>
          <c:spPr>
            <a:solidFill>
              <a:schemeClr val="accent3">
                <a:lumMod val="50000"/>
              </a:schemeClr>
            </a:solidFill>
          </c:spPr>
          <c:invertIfNegative val="0"/>
          <c:cat>
            <c:strRef>
              <c:f>Sheet1!$B$1:$K$1</c:f>
              <c:strCache>
                <c:ptCount val="10"/>
                <c:pt idx="0">
                  <c:v>2004</c:v>
                </c:pt>
                <c:pt idx="1">
                  <c:v>2005</c:v>
                </c:pt>
                <c:pt idx="2">
                  <c:v>2006</c:v>
                </c:pt>
                <c:pt idx="3">
                  <c:v>2007</c:v>
                </c:pt>
                <c:pt idx="4">
                  <c:v>2008</c:v>
                </c:pt>
                <c:pt idx="5">
                  <c:v>2009</c:v>
                </c:pt>
                <c:pt idx="6">
                  <c:v>2010</c:v>
                </c:pt>
                <c:pt idx="7">
                  <c:v>2011</c:v>
                </c:pt>
                <c:pt idx="8">
                  <c:v>2012</c:v>
                </c:pt>
                <c:pt idx="9">
                  <c:v>2013</c:v>
                </c:pt>
              </c:strCache>
            </c:strRef>
          </c:cat>
          <c:val>
            <c:numRef>
              <c:f>Sheet1!$B$2:$K$2</c:f>
              <c:numCache>
                <c:formatCode>General</c:formatCode>
                <c:ptCount val="10"/>
                <c:pt idx="0" formatCode="0.0">
                  <c:v>4</c:v>
                </c:pt>
                <c:pt idx="1">
                  <c:v>4.4000000000000004</c:v>
                </c:pt>
                <c:pt idx="2">
                  <c:v>4.4000000000000004</c:v>
                </c:pt>
                <c:pt idx="3">
                  <c:v>4.7</c:v>
                </c:pt>
                <c:pt idx="4">
                  <c:v>4.5</c:v>
                </c:pt>
                <c:pt idx="5">
                  <c:v>4.2</c:v>
                </c:pt>
                <c:pt idx="6">
                  <c:v>4.7</c:v>
                </c:pt>
                <c:pt idx="7">
                  <c:v>4.7</c:v>
                </c:pt>
                <c:pt idx="8">
                  <c:v>4.8</c:v>
                </c:pt>
                <c:pt idx="9">
                  <c:v>4.9000000000000004</c:v>
                </c:pt>
              </c:numCache>
            </c:numRef>
          </c:val>
        </c:ser>
        <c:ser>
          <c:idx val="1"/>
          <c:order val="1"/>
          <c:tx>
            <c:strRef>
              <c:f>Sheet1!$A$3</c:f>
              <c:strCache>
                <c:ptCount val="1"/>
                <c:pt idx="0">
                  <c:v>Wheat</c:v>
                </c:pt>
              </c:strCache>
            </c:strRef>
          </c:tx>
          <c:spPr>
            <a:solidFill>
              <a:schemeClr val="tx2">
                <a:lumMod val="75000"/>
              </a:schemeClr>
            </a:solidFill>
          </c:spPr>
          <c:invertIfNegative val="0"/>
          <c:cat>
            <c:strRef>
              <c:f>Sheet1!$B$1:$K$1</c:f>
              <c:strCache>
                <c:ptCount val="10"/>
                <c:pt idx="0">
                  <c:v>2004</c:v>
                </c:pt>
                <c:pt idx="1">
                  <c:v>2005</c:v>
                </c:pt>
                <c:pt idx="2">
                  <c:v>2006</c:v>
                </c:pt>
                <c:pt idx="3">
                  <c:v>2007</c:v>
                </c:pt>
                <c:pt idx="4">
                  <c:v>2008</c:v>
                </c:pt>
                <c:pt idx="5">
                  <c:v>2009</c:v>
                </c:pt>
                <c:pt idx="6">
                  <c:v>2010</c:v>
                </c:pt>
                <c:pt idx="7">
                  <c:v>2011</c:v>
                </c:pt>
                <c:pt idx="8">
                  <c:v>2012</c:v>
                </c:pt>
                <c:pt idx="9">
                  <c:v>2013</c:v>
                </c:pt>
              </c:strCache>
            </c:strRef>
          </c:cat>
          <c:val>
            <c:numRef>
              <c:f>Sheet1!$B$3:$K$3</c:f>
              <c:numCache>
                <c:formatCode>General</c:formatCode>
                <c:ptCount val="10"/>
                <c:pt idx="0">
                  <c:v>3.3</c:v>
                </c:pt>
                <c:pt idx="1">
                  <c:v>3.4</c:v>
                </c:pt>
                <c:pt idx="2">
                  <c:v>3.6</c:v>
                </c:pt>
                <c:pt idx="3">
                  <c:v>3.5</c:v>
                </c:pt>
                <c:pt idx="4">
                  <c:v>3.5</c:v>
                </c:pt>
                <c:pt idx="5">
                  <c:v>3.6</c:v>
                </c:pt>
                <c:pt idx="6">
                  <c:v>3.8</c:v>
                </c:pt>
                <c:pt idx="7">
                  <c:v>3.9</c:v>
                </c:pt>
                <c:pt idx="8">
                  <c:v>3.9</c:v>
                </c:pt>
                <c:pt idx="9">
                  <c:v>4</c:v>
                </c:pt>
              </c:numCache>
            </c:numRef>
          </c:val>
        </c:ser>
        <c:ser>
          <c:idx val="2"/>
          <c:order val="2"/>
          <c:tx>
            <c:strRef>
              <c:f>Sheet1!$A$4</c:f>
              <c:strCache>
                <c:ptCount val="1"/>
                <c:pt idx="0">
                  <c:v>Potatoes</c:v>
                </c:pt>
              </c:strCache>
            </c:strRef>
          </c:tx>
          <c:spPr>
            <a:solidFill>
              <a:schemeClr val="bg2">
                <a:lumMod val="75000"/>
              </a:schemeClr>
            </a:solidFill>
          </c:spPr>
          <c:invertIfNegative val="0"/>
          <c:cat>
            <c:strRef>
              <c:f>Sheet1!$B$1:$K$1</c:f>
              <c:strCache>
                <c:ptCount val="10"/>
                <c:pt idx="0">
                  <c:v>2004</c:v>
                </c:pt>
                <c:pt idx="1">
                  <c:v>2005</c:v>
                </c:pt>
                <c:pt idx="2">
                  <c:v>2006</c:v>
                </c:pt>
                <c:pt idx="3">
                  <c:v>2007</c:v>
                </c:pt>
                <c:pt idx="4">
                  <c:v>2008</c:v>
                </c:pt>
                <c:pt idx="5">
                  <c:v>2009</c:v>
                </c:pt>
                <c:pt idx="6">
                  <c:v>2010</c:v>
                </c:pt>
                <c:pt idx="7">
                  <c:v>2011</c:v>
                </c:pt>
                <c:pt idx="8">
                  <c:v>2012</c:v>
                </c:pt>
                <c:pt idx="9">
                  <c:v>2013</c:v>
                </c:pt>
              </c:strCache>
            </c:strRef>
          </c:cat>
          <c:val>
            <c:numRef>
              <c:f>Sheet1!$B$4:$K$4</c:f>
              <c:numCache>
                <c:formatCode>General</c:formatCode>
                <c:ptCount val="10"/>
                <c:pt idx="0">
                  <c:v>1.5</c:v>
                </c:pt>
                <c:pt idx="1">
                  <c:v>1.7</c:v>
                </c:pt>
                <c:pt idx="2">
                  <c:v>1.6</c:v>
                </c:pt>
                <c:pt idx="3">
                  <c:v>1.4</c:v>
                </c:pt>
                <c:pt idx="4">
                  <c:v>1.5</c:v>
                </c:pt>
                <c:pt idx="5">
                  <c:v>1.5</c:v>
                </c:pt>
                <c:pt idx="6">
                  <c:v>1.4</c:v>
                </c:pt>
                <c:pt idx="7">
                  <c:v>1.4</c:v>
                </c:pt>
                <c:pt idx="8">
                  <c:v>1.5</c:v>
                </c:pt>
                <c:pt idx="9">
                  <c:v>1.3</c:v>
                </c:pt>
              </c:numCache>
            </c:numRef>
          </c:val>
        </c:ser>
        <c:ser>
          <c:idx val="3"/>
          <c:order val="3"/>
          <c:tx>
            <c:strRef>
              <c:f>Sheet1!$A$5</c:f>
              <c:strCache>
                <c:ptCount val="1"/>
                <c:pt idx="0">
                  <c:v>Total</c:v>
                </c:pt>
              </c:strCache>
            </c:strRef>
          </c:tx>
          <c:spPr>
            <a:solidFill>
              <a:schemeClr val="bg1">
                <a:lumMod val="60000"/>
                <a:lumOff val="40000"/>
              </a:schemeClr>
            </a:solidFill>
          </c:spPr>
          <c:invertIfNegative val="0"/>
          <c:cat>
            <c:strRef>
              <c:f>Sheet1!$B$1:$K$1</c:f>
              <c:strCache>
                <c:ptCount val="10"/>
                <c:pt idx="0">
                  <c:v>2004</c:v>
                </c:pt>
                <c:pt idx="1">
                  <c:v>2005</c:v>
                </c:pt>
                <c:pt idx="2">
                  <c:v>2006</c:v>
                </c:pt>
                <c:pt idx="3">
                  <c:v>2007</c:v>
                </c:pt>
                <c:pt idx="4">
                  <c:v>2008</c:v>
                </c:pt>
                <c:pt idx="5">
                  <c:v>2009</c:v>
                </c:pt>
                <c:pt idx="6">
                  <c:v>2010</c:v>
                </c:pt>
                <c:pt idx="7">
                  <c:v>2011</c:v>
                </c:pt>
                <c:pt idx="8">
                  <c:v>2012</c:v>
                </c:pt>
                <c:pt idx="9">
                  <c:v>2013</c:v>
                </c:pt>
              </c:strCache>
            </c:strRef>
          </c:cat>
          <c:val>
            <c:numRef>
              <c:f>Sheet1!$B$5:$K$5</c:f>
              <c:numCache>
                <c:formatCode>General</c:formatCode>
                <c:ptCount val="10"/>
                <c:pt idx="0">
                  <c:v>8.8000000000000007</c:v>
                </c:pt>
                <c:pt idx="1">
                  <c:v>9.5</c:v>
                </c:pt>
                <c:pt idx="2">
                  <c:v>9.6</c:v>
                </c:pt>
                <c:pt idx="3">
                  <c:v>9.6</c:v>
                </c:pt>
                <c:pt idx="4">
                  <c:v>9.5</c:v>
                </c:pt>
                <c:pt idx="5">
                  <c:v>9.3000000000000007</c:v>
                </c:pt>
                <c:pt idx="6">
                  <c:v>9.9</c:v>
                </c:pt>
                <c:pt idx="7">
                  <c:v>10</c:v>
                </c:pt>
                <c:pt idx="8">
                  <c:v>10.199999999999999</c:v>
                </c:pt>
                <c:pt idx="9">
                  <c:v>10.199999999999999</c:v>
                </c:pt>
              </c:numCache>
            </c:numRef>
          </c:val>
        </c:ser>
        <c:dLbls>
          <c:showLegendKey val="0"/>
          <c:showVal val="0"/>
          <c:showCatName val="0"/>
          <c:showSerName val="0"/>
          <c:showPercent val="0"/>
          <c:showBubbleSize val="0"/>
        </c:dLbls>
        <c:gapWidth val="300"/>
        <c:axId val="115726592"/>
        <c:axId val="115605504"/>
      </c:barChart>
      <c:catAx>
        <c:axId val="115726592"/>
        <c:scaling>
          <c:orientation val="minMax"/>
        </c:scaling>
        <c:delete val="0"/>
        <c:axPos val="b"/>
        <c:numFmt formatCode="General" sourceLinked="0"/>
        <c:majorTickMark val="none"/>
        <c:minorTickMark val="none"/>
        <c:tickLblPos val="nextTo"/>
        <c:crossAx val="115605504"/>
        <c:crosses val="autoZero"/>
        <c:auto val="1"/>
        <c:lblAlgn val="ctr"/>
        <c:lblOffset val="100"/>
        <c:noMultiLvlLbl val="0"/>
      </c:catAx>
      <c:valAx>
        <c:axId val="115605504"/>
        <c:scaling>
          <c:orientation val="minMax"/>
        </c:scaling>
        <c:delete val="0"/>
        <c:axPos val="l"/>
        <c:majorGridlines/>
        <c:minorGridlines/>
        <c:title>
          <c:tx>
            <c:rich>
              <a:bodyPr/>
              <a:lstStyle/>
              <a:p>
                <a:pPr>
                  <a:defRPr sz="1400"/>
                </a:pPr>
                <a:r>
                  <a:rPr lang="en-US" sz="1400" dirty="0" smtClean="0"/>
                  <a:t>Mio </a:t>
                </a:r>
                <a:r>
                  <a:rPr lang="en-US" sz="1400" dirty="0" err="1" smtClean="0"/>
                  <a:t>tonnes</a:t>
                </a:r>
                <a:endParaRPr lang="en-US" sz="1400" dirty="0"/>
              </a:p>
            </c:rich>
          </c:tx>
          <c:layout/>
          <c:overlay val="0"/>
        </c:title>
        <c:numFmt formatCode="0.0" sourceLinked="1"/>
        <c:majorTickMark val="out"/>
        <c:minorTickMark val="none"/>
        <c:tickLblPos val="nextTo"/>
        <c:crossAx val="115726592"/>
        <c:crosses val="autoZero"/>
        <c:crossBetween val="between"/>
      </c:valAx>
    </c:plotArea>
    <c:legend>
      <c:legendPos val="r"/>
      <c:layout/>
      <c:overlay val="0"/>
    </c:legend>
    <c:plotVisOnly val="1"/>
    <c:dispBlanksAs val="gap"/>
    <c:showDLblsOverMax val="0"/>
  </c:chart>
  <c:txPr>
    <a:bodyPr/>
    <a:lstStyle/>
    <a:p>
      <a:pPr>
        <a:defRPr lang="en-US" sz="1200" kern="1200">
          <a:solidFill>
            <a:schemeClr val="accent2"/>
          </a:solidFill>
          <a:latin typeface="Myriad Pro"/>
          <a:ea typeface="+mn-ea"/>
          <a:cs typeface="Myriad Pro"/>
        </a:defRPr>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title>
    <c:autoTitleDeleted val="0"/>
    <c:view3D>
      <c:rotX val="30"/>
      <c:rotY val="0"/>
      <c:rAngAx val="0"/>
      <c:perspective val="30"/>
    </c:view3D>
    <c:floor>
      <c:thickness val="0"/>
    </c:floor>
    <c:sideWall>
      <c:thickness val="0"/>
    </c:sideWall>
    <c:backWall>
      <c:thickness val="0"/>
    </c:backWall>
    <c:plotArea>
      <c:layout/>
      <c:pie3DChart>
        <c:varyColors val="1"/>
        <c:ser>
          <c:idx val="0"/>
          <c:order val="0"/>
          <c:tx>
            <c:strRef>
              <c:f>Sheet1!$B$1</c:f>
              <c:strCache>
                <c:ptCount val="1"/>
                <c:pt idx="0">
                  <c:v>Column1</c:v>
                </c:pt>
              </c:strCache>
            </c:strRef>
          </c:tx>
          <c:dPt>
            <c:idx val="1"/>
            <c:bubble3D val="0"/>
            <c:spPr>
              <a:solidFill>
                <a:schemeClr val="tx2">
                  <a:lumMod val="60000"/>
                  <a:lumOff val="40000"/>
                </a:schemeClr>
              </a:solidFill>
            </c:spPr>
          </c:dPt>
          <c:dLbls>
            <c:dLbl>
              <c:idx val="0"/>
              <c:layout>
                <c:manualLayout>
                  <c:x val="-2.1889271653543308E-2"/>
                  <c:y val="-4.5920275590551181E-2"/>
                </c:manualLayout>
              </c:layout>
              <c:spPr>
                <a:noFill/>
              </c:spPr>
              <c:txPr>
                <a:bodyPr/>
                <a:lstStyle/>
                <a:p>
                  <a:pPr>
                    <a:defRPr lang="en-US" sz="1400" b="0" i="0" kern="1200" baseline="0">
                      <a:solidFill>
                        <a:schemeClr val="accent2"/>
                      </a:solidFill>
                      <a:latin typeface="Myriad Pro"/>
                      <a:ea typeface="+mn-ea"/>
                      <a:cs typeface="Myriad Pro"/>
                    </a:defRPr>
                  </a:pPr>
                  <a:endParaRPr lang="en-US"/>
                </a:p>
              </c:txPr>
              <c:showLegendKey val="0"/>
              <c:showVal val="1"/>
              <c:showCatName val="0"/>
              <c:showSerName val="0"/>
              <c:showPercent val="0"/>
              <c:showBubbleSize val="0"/>
              <c:extLst>
                <c:ext xmlns:c15="http://schemas.microsoft.com/office/drawing/2012/chart" uri="{CE6537A1-D6FC-4f65-9D91-7224C49458BB}">
                  <c15:layout/>
                </c:ext>
              </c:extLst>
            </c:dLbl>
            <c:dLbl>
              <c:idx val="1"/>
              <c:layout>
                <c:manualLayout>
                  <c:x val="-2.0614009186351707E-2"/>
                  <c:y val="5.6369094488188977E-2"/>
                </c:manualLayout>
              </c:layout>
              <c:spPr>
                <a:noFill/>
              </c:spPr>
              <c:txPr>
                <a:bodyPr/>
                <a:lstStyle/>
                <a:p>
                  <a:pPr>
                    <a:defRPr lang="en-US" sz="1400" b="0" i="0" kern="1200" baseline="0">
                      <a:solidFill>
                        <a:schemeClr val="accent2"/>
                      </a:solidFill>
                      <a:latin typeface="Myriad Pro"/>
                      <a:ea typeface="+mn-ea"/>
                      <a:cs typeface="Myriad Pro"/>
                    </a:defRPr>
                  </a:pPr>
                  <a:endParaRPr lang="en-US"/>
                </a:p>
              </c:txPr>
              <c:showLegendKey val="0"/>
              <c:showVal val="1"/>
              <c:showCatName val="0"/>
              <c:showSerName val="0"/>
              <c:showPercent val="0"/>
              <c:showBubbleSize val="0"/>
              <c:extLst>
                <c:ext xmlns:c15="http://schemas.microsoft.com/office/drawing/2012/chart" uri="{CE6537A1-D6FC-4f65-9D91-7224C49458BB}">
                  <c15:layout/>
                </c:ext>
              </c:extLst>
            </c:dLbl>
            <c:dLbl>
              <c:idx val="2"/>
              <c:layout>
                <c:manualLayout>
                  <c:x val="0.10196358267716535"/>
                  <c:y val="-0.31505216535433073"/>
                </c:manualLayout>
              </c:layout>
              <c:tx>
                <c:rich>
                  <a:bodyPr/>
                  <a:lstStyle/>
                  <a:p>
                    <a:r>
                      <a:rPr lang="en-US" sz="1400" b="0" i="0" kern="1200" baseline="0" dirty="0">
                        <a:solidFill>
                          <a:schemeClr val="accent2"/>
                        </a:solidFill>
                        <a:latin typeface="Myriad Pro"/>
                        <a:ea typeface="+mn-ea"/>
                        <a:cs typeface="Myriad Pro"/>
                      </a:rPr>
                      <a:t>56%</a:t>
                    </a:r>
                    <a:endParaRPr lang="en-US" sz="1400" b="0" i="0" baseline="0" dirty="0"/>
                  </a:p>
                </c:rich>
              </c:tx>
              <c:showLegendKey val="0"/>
              <c:showVal val="1"/>
              <c:showCatName val="0"/>
              <c:showSerName val="0"/>
              <c:showPercent val="0"/>
              <c:showBubbleSize val="0"/>
              <c:extLst>
                <c:ext xmlns:c15="http://schemas.microsoft.com/office/drawing/2012/chart" uri="{CE6537A1-D6FC-4f65-9D91-7224C49458BB}">
                  <c15:layout/>
                </c:ext>
              </c:extLst>
            </c:dLbl>
            <c:spPr>
              <a:noFill/>
            </c:spPr>
            <c:txPr>
              <a:bodyPr/>
              <a:lstStyle/>
              <a:p>
                <a:pPr>
                  <a:defRPr lang="en-US" sz="1400" b="0" kern="1200" baseline="0">
                    <a:solidFill>
                      <a:schemeClr val="accent2"/>
                    </a:solidFill>
                    <a:latin typeface="Myriad Pro"/>
                    <a:ea typeface="+mn-ea"/>
                    <a:cs typeface="Myriad Pro"/>
                  </a:defRPr>
                </a:pPr>
                <a:endParaRPr lang="en-US"/>
              </a:p>
            </c:txPr>
            <c:showLegendKey val="0"/>
            <c:showVal val="0"/>
            <c:showCatName val="0"/>
            <c:showSerName val="0"/>
            <c:showPercent val="0"/>
            <c:showBubbleSize val="0"/>
            <c:extLst>
              <c:ext xmlns:c15="http://schemas.microsoft.com/office/drawing/2012/chart" uri="{CE6537A1-D6FC-4f65-9D91-7224C49458BB}"/>
            </c:extLst>
          </c:dLbls>
          <c:cat>
            <c:strRef>
              <c:f>Sheet1!$A$2:$A$5</c:f>
              <c:strCache>
                <c:ptCount val="3"/>
                <c:pt idx="0">
                  <c:v>Modified Starches</c:v>
                </c:pt>
                <c:pt idx="1">
                  <c:v>Native Starches</c:v>
                </c:pt>
                <c:pt idx="2">
                  <c:v>Starch Sweeteners</c:v>
                </c:pt>
              </c:strCache>
            </c:strRef>
          </c:cat>
          <c:val>
            <c:numRef>
              <c:f>Sheet1!$B$2:$B$5</c:f>
              <c:numCache>
                <c:formatCode>0%</c:formatCode>
                <c:ptCount val="4"/>
                <c:pt idx="0">
                  <c:v>0.24</c:v>
                </c:pt>
                <c:pt idx="1">
                  <c:v>0.2</c:v>
                </c:pt>
                <c:pt idx="2">
                  <c:v>0.56000000000000005</c:v>
                </c:pt>
              </c:numCache>
            </c:numRef>
          </c:val>
        </c:ser>
        <c:dLbls>
          <c:showLegendKey val="0"/>
          <c:showVal val="0"/>
          <c:showCatName val="0"/>
          <c:showSerName val="0"/>
          <c:showPercent val="0"/>
          <c:showBubbleSize val="0"/>
          <c:showLeaderLines val="1"/>
        </c:dLbls>
      </c:pie3DChart>
    </c:plotArea>
    <c:legend>
      <c:legendPos val="r"/>
      <c:legendEntry>
        <c:idx val="3"/>
        <c:delete val="1"/>
      </c:legendEntry>
      <c:layout/>
      <c:overlay val="0"/>
      <c:txPr>
        <a:bodyPr/>
        <a:lstStyle/>
        <a:p>
          <a:pPr>
            <a:defRPr lang="en-US" sz="1400" b="0" kern="1200">
              <a:solidFill>
                <a:schemeClr val="accent2"/>
              </a:solidFill>
              <a:latin typeface="Myriad Pro"/>
              <a:ea typeface="+mn-ea"/>
              <a:cs typeface="Myriad Pro"/>
            </a:defRPr>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title>
    <c:autoTitleDeleted val="0"/>
    <c:view3D>
      <c:rotX val="30"/>
      <c:rotY val="0"/>
      <c:rAngAx val="0"/>
      <c:perspective val="30"/>
    </c:view3D>
    <c:floor>
      <c:thickness val="0"/>
    </c:floor>
    <c:sideWall>
      <c:thickness val="0"/>
    </c:sideWall>
    <c:backWall>
      <c:thickness val="0"/>
    </c:backWall>
    <c:plotArea>
      <c:layout>
        <c:manualLayout>
          <c:layoutTarget val="inner"/>
          <c:xMode val="edge"/>
          <c:yMode val="edge"/>
          <c:x val="7.875114829396325E-2"/>
          <c:y val="0.20048351377952756"/>
          <c:w val="0.56085055774278214"/>
          <c:h val="0.709548720472441"/>
        </c:manualLayout>
      </c:layout>
      <c:pie3DChart>
        <c:varyColors val="1"/>
        <c:ser>
          <c:idx val="0"/>
          <c:order val="0"/>
          <c:tx>
            <c:strRef>
              <c:f>Sheet1!$B$1</c:f>
              <c:strCache>
                <c:ptCount val="1"/>
                <c:pt idx="0">
                  <c:v>Sales</c:v>
                </c:pt>
              </c:strCache>
            </c:strRef>
          </c:tx>
          <c:explosion val="25"/>
          <c:dPt>
            <c:idx val="0"/>
            <c:bubble3D val="0"/>
            <c:spPr>
              <a:solidFill>
                <a:schemeClr val="bg1">
                  <a:lumMod val="75000"/>
                </a:schemeClr>
              </a:solidFill>
            </c:spPr>
          </c:dPt>
          <c:dPt>
            <c:idx val="1"/>
            <c:bubble3D val="0"/>
            <c:spPr>
              <a:solidFill>
                <a:schemeClr val="bg1">
                  <a:lumMod val="60000"/>
                  <a:lumOff val="40000"/>
                </a:schemeClr>
              </a:solidFill>
            </c:spPr>
          </c:dPt>
          <c:dPt>
            <c:idx val="2"/>
            <c:bubble3D val="0"/>
            <c:spPr>
              <a:solidFill>
                <a:schemeClr val="accent3">
                  <a:lumMod val="75000"/>
                </a:schemeClr>
              </a:solidFill>
            </c:spPr>
          </c:dPt>
          <c:dPt>
            <c:idx val="3"/>
            <c:bubble3D val="0"/>
            <c:spPr>
              <a:solidFill>
                <a:schemeClr val="accent3">
                  <a:lumMod val="50000"/>
                </a:schemeClr>
              </a:solidFill>
            </c:spPr>
          </c:dPt>
          <c:dPt>
            <c:idx val="4"/>
            <c:bubble3D val="0"/>
            <c:spPr>
              <a:solidFill>
                <a:schemeClr val="accent3"/>
              </a:solidFill>
              <a:ln>
                <a:solidFill>
                  <a:schemeClr val="accent1"/>
                </a:solidFill>
              </a:ln>
            </c:spPr>
          </c:dPt>
          <c:dLbls>
            <c:dLbl>
              <c:idx val="0"/>
              <c:layout>
                <c:manualLayout>
                  <c:x val="-5.6880987532808396E-2"/>
                  <c:y val="-6.4298720472440951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1"/>
              <c:layout>
                <c:manualLayout>
                  <c:x val="-5.0546751968503938E-2"/>
                  <c:y val="9.6427165354330702E-3"/>
                </c:manualLayout>
              </c:layout>
              <c:showLegendKey val="0"/>
              <c:showVal val="1"/>
              <c:showCatName val="0"/>
              <c:showSerName val="0"/>
              <c:showPercent val="0"/>
              <c:showBubbleSize val="0"/>
              <c:extLst>
                <c:ext xmlns:c15="http://schemas.microsoft.com/office/drawing/2012/chart" uri="{CE6537A1-D6FC-4f65-9D91-7224C49458BB}">
                  <c15:layout/>
                </c:ext>
              </c:extLst>
            </c:dLbl>
            <c:dLbl>
              <c:idx val="3"/>
              <c:layout>
                <c:manualLayout>
                  <c:x val="6.3190862860892386E-2"/>
                  <c:y val="-7.1357775590551176E-2"/>
                </c:manualLayout>
              </c:layout>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a:lstStyle/>
              <a:p>
                <a:pPr>
                  <a:defRPr lang="en-US" sz="1200" kern="1200">
                    <a:solidFill>
                      <a:schemeClr val="accent2"/>
                    </a:solidFill>
                    <a:latin typeface="Myriad Pro"/>
                    <a:ea typeface="+mn-ea"/>
                    <a:cs typeface="Myriad Pro"/>
                  </a:defRPr>
                </a:pPr>
                <a:endParaRPr lang="en-US"/>
              </a:p>
            </c:txPr>
            <c:showLegendKey val="0"/>
            <c:showVal val="1"/>
            <c:showCatName val="0"/>
            <c:showSerName val="0"/>
            <c:showPercent val="0"/>
            <c:showBubbleSize val="0"/>
            <c:showLeaderLines val="1"/>
            <c:extLst>
              <c:ext xmlns:c15="http://schemas.microsoft.com/office/drawing/2012/chart" uri="{CE6537A1-D6FC-4f65-9D91-7224C49458BB}">
                <c15:layout/>
              </c:ext>
            </c:extLst>
          </c:dLbls>
          <c:cat>
            <c:strRef>
              <c:f>Sheet1!$A$2:$A$7</c:f>
              <c:strCache>
                <c:ptCount val="6"/>
                <c:pt idx="0">
                  <c:v>Confectionery and drinks</c:v>
                </c:pt>
                <c:pt idx="1">
                  <c:v>Processed foods</c:v>
                </c:pt>
                <c:pt idx="2">
                  <c:v>Pharma &amp; Chemicals</c:v>
                </c:pt>
                <c:pt idx="3">
                  <c:v>Corrugating and Paper </c:v>
                </c:pt>
                <c:pt idx="4">
                  <c:v>Other Non-food</c:v>
                </c:pt>
                <c:pt idx="5">
                  <c:v>Feed*</c:v>
                </c:pt>
              </c:strCache>
            </c:strRef>
          </c:cat>
          <c:val>
            <c:numRef>
              <c:f>Sheet1!$B$2:$B$7</c:f>
              <c:numCache>
                <c:formatCode>0%</c:formatCode>
                <c:ptCount val="6"/>
                <c:pt idx="0">
                  <c:v>0.32</c:v>
                </c:pt>
                <c:pt idx="1">
                  <c:v>0.28999999999999998</c:v>
                </c:pt>
                <c:pt idx="2">
                  <c:v>0.05</c:v>
                </c:pt>
                <c:pt idx="3">
                  <c:v>0.28999999999999998</c:v>
                </c:pt>
                <c:pt idx="4">
                  <c:v>0.04</c:v>
                </c:pt>
                <c:pt idx="5">
                  <c:v>0.01</c:v>
                </c:pt>
              </c:numCache>
            </c:numRef>
          </c:val>
        </c:ser>
        <c:dLbls>
          <c:showLegendKey val="0"/>
          <c:showVal val="0"/>
          <c:showCatName val="0"/>
          <c:showSerName val="0"/>
          <c:showPercent val="0"/>
          <c:showBubbleSize val="0"/>
          <c:showLeaderLines val="1"/>
        </c:dLbls>
      </c:pie3DChart>
    </c:plotArea>
    <c:legend>
      <c:legendPos val="r"/>
      <c:legendEntry>
        <c:idx val="0"/>
        <c:txPr>
          <a:bodyPr/>
          <a:lstStyle/>
          <a:p>
            <a:pPr>
              <a:defRPr lang="en-US" sz="1200" kern="1200">
                <a:solidFill>
                  <a:schemeClr val="accent2"/>
                </a:solidFill>
                <a:latin typeface="Myriad Pro"/>
                <a:ea typeface="+mn-ea"/>
                <a:cs typeface="Myriad Pro"/>
              </a:defRPr>
            </a:pPr>
            <a:endParaRPr lang="en-US"/>
          </a:p>
        </c:txPr>
      </c:legendEntry>
      <c:legendEntry>
        <c:idx val="1"/>
        <c:txPr>
          <a:bodyPr/>
          <a:lstStyle/>
          <a:p>
            <a:pPr>
              <a:defRPr lang="en-US" sz="1200" kern="1200">
                <a:solidFill>
                  <a:schemeClr val="accent2"/>
                </a:solidFill>
                <a:latin typeface="Myriad Pro"/>
                <a:ea typeface="+mn-ea"/>
                <a:cs typeface="Myriad Pro"/>
              </a:defRPr>
            </a:pPr>
            <a:endParaRPr lang="en-US"/>
          </a:p>
        </c:txPr>
      </c:legendEntry>
      <c:legendEntry>
        <c:idx val="2"/>
        <c:txPr>
          <a:bodyPr/>
          <a:lstStyle/>
          <a:p>
            <a:pPr>
              <a:defRPr lang="en-US" sz="1200" kern="1200">
                <a:solidFill>
                  <a:schemeClr val="accent2"/>
                </a:solidFill>
                <a:latin typeface="Myriad Pro"/>
                <a:ea typeface="+mn-ea"/>
                <a:cs typeface="Myriad Pro"/>
              </a:defRPr>
            </a:pPr>
            <a:endParaRPr lang="en-US"/>
          </a:p>
        </c:txPr>
      </c:legendEntry>
      <c:legendEntry>
        <c:idx val="3"/>
        <c:txPr>
          <a:bodyPr/>
          <a:lstStyle/>
          <a:p>
            <a:pPr>
              <a:defRPr lang="en-US" sz="1200" kern="1200">
                <a:solidFill>
                  <a:schemeClr val="accent2"/>
                </a:solidFill>
                <a:latin typeface="Myriad Pro"/>
                <a:ea typeface="+mn-ea"/>
                <a:cs typeface="Myriad Pro"/>
              </a:defRPr>
            </a:pPr>
            <a:endParaRPr lang="en-US"/>
          </a:p>
        </c:txPr>
      </c:legendEntry>
      <c:legendEntry>
        <c:idx val="4"/>
        <c:txPr>
          <a:bodyPr/>
          <a:lstStyle/>
          <a:p>
            <a:pPr>
              <a:defRPr lang="en-US" sz="1200" kern="1200">
                <a:solidFill>
                  <a:schemeClr val="accent2"/>
                </a:solidFill>
                <a:latin typeface="Myriad Pro"/>
                <a:ea typeface="+mn-ea"/>
                <a:cs typeface="Myriad Pro"/>
              </a:defRPr>
            </a:pPr>
            <a:endParaRPr lang="en-US"/>
          </a:p>
        </c:txPr>
      </c:legendEntry>
      <c:legendEntry>
        <c:idx val="5"/>
        <c:txPr>
          <a:bodyPr/>
          <a:lstStyle/>
          <a:p>
            <a:pPr>
              <a:defRPr lang="en-US" sz="1200" kern="1200">
                <a:solidFill>
                  <a:schemeClr val="accent2"/>
                </a:solidFill>
                <a:latin typeface="Myriad Pro"/>
                <a:ea typeface="+mn-ea"/>
                <a:cs typeface="Myriad Pro"/>
              </a:defRPr>
            </a:pPr>
            <a:endParaRPr lang="en-US"/>
          </a:p>
        </c:txPr>
      </c:legendEntry>
      <c:overlay val="0"/>
      <c:txPr>
        <a:bodyPr/>
        <a:lstStyle/>
        <a:p>
          <a:pPr>
            <a:defRPr lang="en-US" sz="1200" kern="1200">
              <a:solidFill>
                <a:schemeClr val="accent2"/>
              </a:solidFill>
              <a:latin typeface="Myriad Pro"/>
              <a:ea typeface="+mn-ea"/>
              <a:cs typeface="Myriad Pro"/>
            </a:defRPr>
          </a:pPr>
          <a:endParaRPr lang="en-US"/>
        </a:p>
      </c:txPr>
    </c:legend>
    <c:plotVisOnly val="1"/>
    <c:dispBlanksAs val="gap"/>
    <c:showDLblsOverMax val="0"/>
  </c:chart>
  <c:txPr>
    <a:bodyPr/>
    <a:lstStyle/>
    <a:p>
      <a:pPr>
        <a:defRPr sz="1800"/>
      </a:pPr>
      <a:endParaRPr lang="en-US"/>
    </a:p>
  </c:txPr>
  <c:externalData r:id="rId1">
    <c:autoUpdate val="0"/>
  </c:externalData>
</c:chartSpace>
</file>

<file path=ppt/comments/comment1.xml><?xml version="1.0" encoding="utf-8"?>
<p:cmLst xmlns:a="http://schemas.openxmlformats.org/drawingml/2006/main" xmlns:r="http://schemas.openxmlformats.org/officeDocument/2006/relationships" xmlns:p="http://schemas.openxmlformats.org/presentationml/2006/main">
  <p:cm authorId="0" dt="2014-11-04T11:48:07.350" idx="1">
    <p:pos x="10" y="10"/>
    <p:text>peut etre que l'illustration avec le pain n'est pas la plus pertinente au vu des questions sur le gluten par exemple?</p:text>
  </p:cm>
</p:cmLst>
</file>

<file path=ppt/diagrams/_rels/data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image" Target="../media/image11.png"/><Relationship Id="rId4" Type="http://schemas.microsoft.com/office/2007/relationships/hdphoto" Target="../media/hdphoto1.wdp"/></Relationships>
</file>

<file path=ppt/diagrams/_rels/drawing2.xml.rels><?xml version="1.0" encoding="UTF-8" standalone="yes"?>
<Relationships xmlns="http://schemas.openxmlformats.org/package/2006/relationships"><Relationship Id="rId3" Type="http://schemas.openxmlformats.org/officeDocument/2006/relationships/image" Target="../media/image11.png"/><Relationship Id="rId2" Type="http://schemas.microsoft.com/office/2007/relationships/hdphoto" Target="../media/hdphoto1.wdp"/><Relationship Id="rId1" Type="http://schemas.openxmlformats.org/officeDocument/2006/relationships/image" Target="../media/image13.jpeg"/><Relationship Id="rId4" Type="http://schemas.openxmlformats.org/officeDocument/2006/relationships/image" Target="../media/image12.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03B3408-A99D-4A5C-B361-2C3D3E3125A4}" type="doc">
      <dgm:prSet loTypeId="urn:microsoft.com/office/officeart/2005/8/layout/process1" loCatId="process" qsTypeId="urn:microsoft.com/office/officeart/2005/8/quickstyle/simple1" qsCatId="simple" csTypeId="urn:microsoft.com/office/officeart/2005/8/colors/accent1_2" csCatId="accent1" phldr="1"/>
      <dgm:spPr/>
      <dgm:t>
        <a:bodyPr/>
        <a:lstStyle/>
        <a:p>
          <a:endParaRPr lang="en-US"/>
        </a:p>
      </dgm:t>
    </dgm:pt>
    <dgm:pt modelId="{C23CDED4-FFBD-4188-BDC1-6978D7621631}">
      <dgm:prSet custT="1"/>
      <dgm:spPr>
        <a:solidFill>
          <a:schemeClr val="tx1">
            <a:lumMod val="85000"/>
            <a:alpha val="90000"/>
          </a:schemeClr>
        </a:solidFill>
      </dgm:spPr>
      <dgm:t>
        <a:bodyPr anchor="t"/>
        <a:lstStyle/>
        <a:p>
          <a:pPr rtl="0"/>
          <a:r>
            <a:rPr lang="fr-BE" sz="1200" b="1" kern="1200" dirty="0" smtClean="0">
              <a:solidFill>
                <a:schemeClr val="accent2"/>
              </a:solidFill>
              <a:latin typeface="Myriad Pro"/>
              <a:ea typeface="+mn-ea"/>
              <a:cs typeface="Myriad Pro"/>
            </a:rPr>
            <a:t>Cereal </a:t>
          </a:r>
          <a:r>
            <a:rPr lang="fr-BE" sz="1200" b="1" kern="1200" dirty="0" err="1" smtClean="0">
              <a:solidFill>
                <a:schemeClr val="accent2"/>
              </a:solidFill>
              <a:latin typeface="Myriad Pro"/>
              <a:ea typeface="+mn-ea"/>
              <a:cs typeface="Myriad Pro"/>
            </a:rPr>
            <a:t>based</a:t>
          </a:r>
          <a:r>
            <a:rPr lang="fr-BE" sz="1200" b="1" kern="1200" dirty="0" smtClean="0">
              <a:solidFill>
                <a:schemeClr val="accent2"/>
              </a:solidFill>
              <a:latin typeface="Myriad Pro"/>
              <a:ea typeface="+mn-ea"/>
              <a:cs typeface="Myriad Pro"/>
            </a:rPr>
            <a:t> </a:t>
          </a:r>
          <a:r>
            <a:rPr lang="fr-BE" sz="1200" b="1" kern="1200" dirty="0" err="1" smtClean="0">
              <a:solidFill>
                <a:schemeClr val="accent2"/>
              </a:solidFill>
              <a:latin typeface="Myriad Pro"/>
              <a:ea typeface="+mn-ea"/>
              <a:cs typeface="Myriad Pro"/>
            </a:rPr>
            <a:t>starch</a:t>
          </a:r>
          <a:r>
            <a:rPr lang="fr-BE" sz="1200" b="1" kern="1200" dirty="0" smtClean="0">
              <a:solidFill>
                <a:schemeClr val="accent2"/>
              </a:solidFill>
              <a:latin typeface="Myriad Pro"/>
              <a:ea typeface="+mn-ea"/>
              <a:cs typeface="Myriad Pro"/>
            </a:rPr>
            <a:t> </a:t>
          </a:r>
          <a:r>
            <a:rPr lang="fr-BE" sz="1200" b="1" kern="1200" dirty="0" err="1" smtClean="0">
              <a:solidFill>
                <a:schemeClr val="accent2"/>
              </a:solidFill>
              <a:latin typeface="Myriad Pro"/>
              <a:ea typeface="+mn-ea"/>
              <a:cs typeface="Myriad Pro"/>
            </a:rPr>
            <a:t>products</a:t>
          </a:r>
          <a:r>
            <a:rPr lang="fr-BE" sz="1200" b="1" kern="1200" dirty="0" smtClean="0">
              <a:solidFill>
                <a:schemeClr val="accent2"/>
              </a:solidFill>
              <a:latin typeface="Myriad Pro"/>
              <a:ea typeface="+mn-ea"/>
              <a:cs typeface="Myriad Pro"/>
            </a:rPr>
            <a:t> </a:t>
          </a:r>
          <a:r>
            <a:rPr lang="fr-BE" sz="1200" b="1" kern="1200" dirty="0" err="1" smtClean="0">
              <a:solidFill>
                <a:schemeClr val="accent2"/>
              </a:solidFill>
              <a:latin typeface="Myriad Pro"/>
              <a:ea typeface="+mn-ea"/>
              <a:cs typeface="Myriad Pro"/>
            </a:rPr>
            <a:t>companies</a:t>
          </a:r>
          <a:endParaRPr lang="fr-BE" sz="1200" b="1" kern="1200" dirty="0" smtClean="0">
            <a:solidFill>
              <a:schemeClr val="accent2"/>
            </a:solidFill>
            <a:latin typeface="Myriad Pro"/>
            <a:ea typeface="+mn-ea"/>
            <a:cs typeface="Myriad Pro"/>
          </a:endParaRPr>
        </a:p>
        <a:p>
          <a:pPr rtl="0"/>
          <a:endParaRPr lang="fr-BE" sz="1200" b="0" kern="1200" dirty="0" smtClean="0">
            <a:solidFill>
              <a:schemeClr val="accent2"/>
            </a:solidFill>
            <a:latin typeface="Myriad Pro"/>
            <a:ea typeface="+mn-ea"/>
            <a:cs typeface="Myriad Pro"/>
          </a:endParaRPr>
        </a:p>
        <a:p>
          <a:pPr rtl="0"/>
          <a:r>
            <a:rPr lang="fr-BE" sz="1200" b="0" kern="1200" dirty="0" err="1" smtClean="0">
              <a:solidFill>
                <a:schemeClr val="accent2"/>
              </a:solidFill>
              <a:latin typeface="Myriad Pro"/>
              <a:ea typeface="+mn-ea"/>
              <a:cs typeface="Myriad Pro"/>
            </a:rPr>
            <a:t>Altia</a:t>
          </a:r>
          <a:endParaRPr lang="fr-BE" sz="1200" b="0" kern="1200" dirty="0" smtClean="0">
            <a:solidFill>
              <a:schemeClr val="accent2"/>
            </a:solidFill>
            <a:latin typeface="Myriad Pro"/>
            <a:ea typeface="+mn-ea"/>
            <a:cs typeface="Myriad Pro"/>
          </a:endParaRPr>
        </a:p>
        <a:p>
          <a:pPr rtl="0"/>
          <a:r>
            <a:rPr lang="fr-BE" sz="1200" b="0" kern="1200" dirty="0" err="1" smtClean="0">
              <a:solidFill>
                <a:schemeClr val="accent2"/>
              </a:solidFill>
              <a:latin typeface="Myriad Pro"/>
              <a:ea typeface="+mn-ea"/>
              <a:cs typeface="Myriad Pro"/>
            </a:rPr>
            <a:t>Amilina</a:t>
          </a:r>
          <a:endParaRPr lang="fr-BE" sz="1200" b="0" kern="1200" dirty="0" smtClean="0">
            <a:solidFill>
              <a:schemeClr val="accent2"/>
            </a:solidFill>
            <a:latin typeface="Myriad Pro"/>
            <a:ea typeface="+mn-ea"/>
            <a:cs typeface="Myriad Pro"/>
          </a:endParaRPr>
        </a:p>
        <a:p>
          <a:pPr rtl="0"/>
          <a:r>
            <a:rPr lang="fr-BE" sz="1200" b="0" kern="1200" dirty="0" err="1" smtClean="0">
              <a:solidFill>
                <a:schemeClr val="accent2"/>
              </a:solidFill>
              <a:latin typeface="Myriad Pro"/>
              <a:ea typeface="+mn-ea"/>
              <a:cs typeface="Myriad Pro"/>
            </a:rPr>
            <a:t>Beneo</a:t>
          </a:r>
          <a:r>
            <a:rPr lang="fr-BE" sz="1200" b="0" kern="1200" dirty="0" smtClean="0">
              <a:solidFill>
                <a:schemeClr val="accent2"/>
              </a:solidFill>
              <a:latin typeface="Myriad Pro"/>
              <a:ea typeface="+mn-ea"/>
              <a:cs typeface="Myriad Pro"/>
            </a:rPr>
            <a:t>-Remy</a:t>
          </a:r>
        </a:p>
        <a:p>
          <a:pPr rtl="0"/>
          <a:r>
            <a:rPr lang="fr-BE" sz="1200" b="0" kern="1200" dirty="0" smtClean="0">
              <a:solidFill>
                <a:schemeClr val="accent2"/>
              </a:solidFill>
              <a:latin typeface="Myriad Pro"/>
              <a:ea typeface="+mn-ea"/>
              <a:cs typeface="Myriad Pro"/>
            </a:rPr>
            <a:t>Cargill</a:t>
          </a:r>
        </a:p>
        <a:p>
          <a:pPr rtl="0"/>
          <a:r>
            <a:rPr lang="fr-BE" sz="1200" b="0" kern="1200" dirty="0" err="1" smtClean="0">
              <a:solidFill>
                <a:schemeClr val="accent2"/>
              </a:solidFill>
              <a:latin typeface="Myriad Pro"/>
              <a:ea typeface="+mn-ea"/>
              <a:cs typeface="Myriad Pro"/>
            </a:rPr>
            <a:t>Chamtor</a:t>
          </a:r>
          <a:endParaRPr lang="fr-BE" sz="1200" b="0" kern="1200" dirty="0" smtClean="0">
            <a:solidFill>
              <a:schemeClr val="accent2"/>
            </a:solidFill>
            <a:latin typeface="Myriad Pro"/>
            <a:ea typeface="+mn-ea"/>
            <a:cs typeface="Myriad Pro"/>
          </a:endParaRPr>
        </a:p>
        <a:p>
          <a:pPr rtl="0"/>
          <a:r>
            <a:rPr lang="fr-BE" sz="1200" b="0" kern="1200" dirty="0" err="1" smtClean="0">
              <a:solidFill>
                <a:schemeClr val="accent2"/>
              </a:solidFill>
              <a:latin typeface="Myriad Pro"/>
              <a:ea typeface="+mn-ea"/>
              <a:cs typeface="Myriad Pro"/>
            </a:rPr>
            <a:t>Copam</a:t>
          </a:r>
          <a:endParaRPr lang="fr-BE" sz="1200" b="0" kern="1200" dirty="0" smtClean="0">
            <a:solidFill>
              <a:schemeClr val="accent2"/>
            </a:solidFill>
            <a:latin typeface="Myriad Pro"/>
            <a:ea typeface="+mn-ea"/>
            <a:cs typeface="Myriad Pro"/>
          </a:endParaRPr>
        </a:p>
        <a:p>
          <a:pPr rtl="0"/>
          <a:r>
            <a:rPr lang="fr-BE" sz="1200" b="0" kern="1200" dirty="0" err="1" smtClean="0">
              <a:solidFill>
                <a:schemeClr val="accent2"/>
              </a:solidFill>
              <a:latin typeface="Myriad Pro"/>
              <a:ea typeface="+mn-ea"/>
              <a:cs typeface="Myriad Pro"/>
            </a:rPr>
            <a:t>Crepel</a:t>
          </a:r>
          <a:r>
            <a:rPr lang="fr-BE" sz="1200" b="0" kern="1200" dirty="0" smtClean="0">
              <a:solidFill>
                <a:schemeClr val="accent2"/>
              </a:solidFill>
              <a:latin typeface="Myriad Pro"/>
              <a:ea typeface="+mn-ea"/>
              <a:cs typeface="Myriad Pro"/>
            </a:rPr>
            <a:t> &amp; Deiters</a:t>
          </a:r>
        </a:p>
        <a:p>
          <a:pPr rtl="0"/>
          <a:r>
            <a:rPr lang="fr-BE" sz="1200" b="0" kern="1200" dirty="0" err="1" smtClean="0">
              <a:solidFill>
                <a:schemeClr val="accent2"/>
              </a:solidFill>
              <a:latin typeface="Myriad Pro"/>
              <a:ea typeface="+mn-ea"/>
              <a:cs typeface="Myriad Pro"/>
            </a:rPr>
            <a:t>Hungrana</a:t>
          </a:r>
          <a:endParaRPr lang="fr-BE" sz="1200" b="0" kern="1200" dirty="0" smtClean="0">
            <a:solidFill>
              <a:schemeClr val="accent2"/>
            </a:solidFill>
            <a:latin typeface="Myriad Pro"/>
            <a:ea typeface="+mn-ea"/>
            <a:cs typeface="Myriad Pro"/>
          </a:endParaRPr>
        </a:p>
        <a:p>
          <a:pPr rtl="0"/>
          <a:r>
            <a:rPr lang="fr-BE" sz="1200" b="0" kern="1200" dirty="0" smtClean="0">
              <a:solidFill>
                <a:schemeClr val="accent2"/>
              </a:solidFill>
              <a:latin typeface="Myriad Pro"/>
              <a:ea typeface="+mn-ea"/>
              <a:cs typeface="Myriad Pro"/>
            </a:rPr>
            <a:t>Kröner </a:t>
          </a:r>
          <a:r>
            <a:rPr lang="fr-BE" sz="1200" b="0" kern="1200" dirty="0" err="1" smtClean="0">
              <a:solidFill>
                <a:schemeClr val="accent2"/>
              </a:solidFill>
              <a:latin typeface="Myriad Pro"/>
              <a:ea typeface="+mn-ea"/>
              <a:cs typeface="Myriad Pro"/>
            </a:rPr>
            <a:t>Stärke</a:t>
          </a:r>
          <a:endParaRPr lang="fr-BE" sz="1200" b="0" kern="1200" dirty="0" smtClean="0">
            <a:solidFill>
              <a:schemeClr val="accent2"/>
            </a:solidFill>
            <a:latin typeface="Myriad Pro"/>
            <a:ea typeface="+mn-ea"/>
            <a:cs typeface="Myriad Pro"/>
          </a:endParaRPr>
        </a:p>
        <a:p>
          <a:pPr rtl="0"/>
          <a:r>
            <a:rPr lang="fr-BE" sz="1200" b="0" kern="1200" dirty="0" err="1" smtClean="0">
              <a:solidFill>
                <a:schemeClr val="accent2"/>
              </a:solidFill>
              <a:latin typeface="Myriad Pro"/>
              <a:ea typeface="+mn-ea"/>
              <a:cs typeface="Myriad Pro"/>
            </a:rPr>
            <a:t>Ingredion</a:t>
          </a:r>
          <a:endParaRPr lang="fr-BE" sz="1200" b="0" kern="1200" dirty="0" smtClean="0">
            <a:solidFill>
              <a:schemeClr val="accent2"/>
            </a:solidFill>
            <a:latin typeface="Myriad Pro"/>
            <a:ea typeface="+mn-ea"/>
            <a:cs typeface="Myriad Pro"/>
          </a:endParaRPr>
        </a:p>
        <a:p>
          <a:pPr rtl="0"/>
          <a:r>
            <a:rPr lang="fr-BE" sz="1200" b="0" kern="1200" dirty="0" smtClean="0">
              <a:solidFill>
                <a:schemeClr val="accent2"/>
              </a:solidFill>
              <a:latin typeface="Myriad Pro"/>
              <a:ea typeface="+mn-ea"/>
              <a:cs typeface="Myriad Pro"/>
            </a:rPr>
            <a:t>Jäckering</a:t>
          </a:r>
        </a:p>
        <a:p>
          <a:pPr rtl="0"/>
          <a:r>
            <a:rPr lang="fr-BE" sz="1200" b="0" kern="1200" dirty="0" smtClean="0">
              <a:solidFill>
                <a:schemeClr val="accent2"/>
              </a:solidFill>
              <a:latin typeface="Myriad Pro"/>
              <a:ea typeface="+mn-ea"/>
              <a:cs typeface="Myriad Pro"/>
            </a:rPr>
            <a:t>Tate &amp; Lyle</a:t>
          </a:r>
        </a:p>
        <a:p>
          <a:pPr rtl="0"/>
          <a:endParaRPr lang="fr-BE" sz="1200" b="0" kern="1200" dirty="0" smtClean="0">
            <a:solidFill>
              <a:schemeClr val="accent2"/>
            </a:solidFill>
            <a:latin typeface="Myriad Pro"/>
            <a:ea typeface="+mn-ea"/>
            <a:cs typeface="Myriad Pro"/>
          </a:endParaRPr>
        </a:p>
        <a:p>
          <a:pPr rtl="0"/>
          <a:endParaRPr lang="en-US" sz="1200" b="0" kern="1200" dirty="0">
            <a:solidFill>
              <a:schemeClr val="accent2"/>
            </a:solidFill>
            <a:latin typeface="Myriad Pro"/>
            <a:ea typeface="+mn-ea"/>
            <a:cs typeface="Myriad Pro"/>
          </a:endParaRPr>
        </a:p>
      </dgm:t>
    </dgm:pt>
    <dgm:pt modelId="{125C22BF-F04D-4FC3-9196-DA9EE3FE34CE}" type="parTrans" cxnId="{6AD544E1-686D-4641-BC3E-C6C6408497C3}">
      <dgm:prSet/>
      <dgm:spPr/>
      <dgm:t>
        <a:bodyPr/>
        <a:lstStyle/>
        <a:p>
          <a:endParaRPr lang="en-US"/>
        </a:p>
      </dgm:t>
    </dgm:pt>
    <dgm:pt modelId="{134EC91F-B879-4743-94DC-59CB3F2BA326}" type="sibTrans" cxnId="{6AD544E1-686D-4641-BC3E-C6C6408497C3}">
      <dgm:prSet/>
      <dgm:spPr>
        <a:solidFill>
          <a:schemeClr val="tx1"/>
        </a:solidFill>
      </dgm:spPr>
      <dgm:t>
        <a:bodyPr/>
        <a:lstStyle/>
        <a:p>
          <a:endParaRPr lang="en-US"/>
        </a:p>
      </dgm:t>
    </dgm:pt>
    <dgm:pt modelId="{E1CAECA2-26AB-4549-B642-4D3F44C45DC1}">
      <dgm:prSet custT="1"/>
      <dgm:spPr>
        <a:solidFill>
          <a:schemeClr val="tx1">
            <a:lumMod val="85000"/>
            <a:alpha val="90000"/>
          </a:schemeClr>
        </a:solidFill>
      </dgm:spPr>
      <dgm:t>
        <a:bodyPr anchor="t"/>
        <a:lstStyle/>
        <a:p>
          <a:pPr rtl="0"/>
          <a:r>
            <a:rPr lang="fr-BE" sz="1200" b="1" u="none" kern="1200" dirty="0" smtClean="0">
              <a:solidFill>
                <a:schemeClr val="accent2"/>
              </a:solidFill>
              <a:latin typeface="Myriad Pro"/>
              <a:ea typeface="+mn-ea"/>
              <a:cs typeface="Myriad Pro"/>
            </a:rPr>
            <a:t>Potato </a:t>
          </a:r>
          <a:r>
            <a:rPr lang="fr-BE" sz="1200" b="1" u="none" kern="1200" dirty="0" err="1" smtClean="0">
              <a:solidFill>
                <a:schemeClr val="accent2"/>
              </a:solidFill>
              <a:latin typeface="Myriad Pro"/>
              <a:ea typeface="+mn-ea"/>
              <a:cs typeface="Myriad Pro"/>
            </a:rPr>
            <a:t>starch</a:t>
          </a:r>
          <a:r>
            <a:rPr lang="fr-BE" sz="1200" b="1" u="none" kern="1200" dirty="0" smtClean="0">
              <a:solidFill>
                <a:schemeClr val="accent2"/>
              </a:solidFill>
              <a:latin typeface="Myriad Pro"/>
              <a:ea typeface="+mn-ea"/>
              <a:cs typeface="Myriad Pro"/>
            </a:rPr>
            <a:t> </a:t>
          </a:r>
          <a:r>
            <a:rPr lang="fr-BE" sz="1200" b="1" u="none" kern="1200" dirty="0" err="1" smtClean="0">
              <a:solidFill>
                <a:schemeClr val="accent2"/>
              </a:solidFill>
              <a:latin typeface="Myriad Pro"/>
              <a:ea typeface="+mn-ea"/>
              <a:cs typeface="Myriad Pro"/>
            </a:rPr>
            <a:t>companies</a:t>
          </a:r>
          <a:endParaRPr lang="fr-BE" sz="1200" b="1" u="none" kern="1200" dirty="0" smtClean="0">
            <a:solidFill>
              <a:schemeClr val="accent2"/>
            </a:solidFill>
            <a:latin typeface="Myriad Pro"/>
            <a:ea typeface="+mn-ea"/>
            <a:cs typeface="Myriad Pro"/>
          </a:endParaRPr>
        </a:p>
        <a:p>
          <a:pPr rtl="0"/>
          <a:endParaRPr lang="fr-BE" sz="1200" b="0" u="none" kern="1200" dirty="0" smtClean="0">
            <a:solidFill>
              <a:schemeClr val="accent2"/>
            </a:solidFill>
            <a:latin typeface="Myriad Pro"/>
            <a:ea typeface="+mn-ea"/>
            <a:cs typeface="Myriad Pro"/>
          </a:endParaRPr>
        </a:p>
        <a:p>
          <a:pPr rtl="0"/>
          <a:endParaRPr lang="fr-BE" sz="1200" b="0" u="none" kern="1200" dirty="0" smtClean="0">
            <a:solidFill>
              <a:schemeClr val="accent2"/>
            </a:solidFill>
            <a:latin typeface="Myriad Pro"/>
            <a:ea typeface="+mn-ea"/>
            <a:cs typeface="Myriad Pro"/>
          </a:endParaRPr>
        </a:p>
        <a:p>
          <a:pPr rtl="0"/>
          <a:r>
            <a:rPr lang="fr-BE" sz="1200" b="0" u="none" kern="1200" dirty="0" smtClean="0">
              <a:solidFill>
                <a:schemeClr val="accent2"/>
              </a:solidFill>
              <a:latin typeface="Myriad Pro"/>
              <a:ea typeface="+mn-ea"/>
              <a:cs typeface="Myriad Pro"/>
            </a:rPr>
            <a:t>AKV </a:t>
          </a:r>
          <a:r>
            <a:rPr lang="fr-BE" sz="1200" b="0" u="none" kern="1200" dirty="0" err="1" smtClean="0">
              <a:solidFill>
                <a:schemeClr val="accent2"/>
              </a:solidFill>
              <a:latin typeface="Myriad Pro"/>
              <a:ea typeface="+mn-ea"/>
              <a:cs typeface="Myriad Pro"/>
            </a:rPr>
            <a:t>Langholt</a:t>
          </a:r>
          <a:endParaRPr lang="fr-BE" sz="1200" b="0" u="none" kern="1200" dirty="0" smtClean="0">
            <a:solidFill>
              <a:schemeClr val="accent2"/>
            </a:solidFill>
            <a:latin typeface="Myriad Pro"/>
            <a:ea typeface="+mn-ea"/>
            <a:cs typeface="Myriad Pro"/>
          </a:endParaRPr>
        </a:p>
        <a:p>
          <a:pPr rtl="0"/>
          <a:r>
            <a:rPr lang="fr-BE" sz="1200" b="0" u="none" kern="1200" dirty="0" err="1" smtClean="0">
              <a:solidFill>
                <a:schemeClr val="accent2"/>
              </a:solidFill>
              <a:latin typeface="Myriad Pro"/>
              <a:ea typeface="+mn-ea"/>
              <a:cs typeface="Myriad Pro"/>
            </a:rPr>
            <a:t>Avebe</a:t>
          </a:r>
          <a:r>
            <a:rPr lang="fr-BE" sz="1200" b="0" u="none" kern="1200" dirty="0" smtClean="0">
              <a:solidFill>
                <a:schemeClr val="accent2"/>
              </a:solidFill>
              <a:latin typeface="Myriad Pro"/>
              <a:ea typeface="+mn-ea"/>
              <a:cs typeface="Myriad Pro"/>
            </a:rPr>
            <a:t> Group</a:t>
          </a:r>
        </a:p>
        <a:p>
          <a:pPr rtl="0"/>
          <a:r>
            <a:rPr lang="fr-BE" sz="1200" b="0" u="none" kern="1200" dirty="0" smtClean="0">
              <a:solidFill>
                <a:schemeClr val="accent2"/>
              </a:solidFill>
              <a:latin typeface="Myriad Pro"/>
              <a:ea typeface="+mn-ea"/>
              <a:cs typeface="Myriad Pro"/>
            </a:rPr>
            <a:t>Emsland-</a:t>
          </a:r>
          <a:r>
            <a:rPr lang="fr-BE" sz="1200" b="0" u="none" kern="1200" dirty="0" err="1" smtClean="0">
              <a:solidFill>
                <a:schemeClr val="accent2"/>
              </a:solidFill>
              <a:latin typeface="Myriad Pro"/>
              <a:ea typeface="+mn-ea"/>
              <a:cs typeface="Myriad Pro"/>
            </a:rPr>
            <a:t>Stärke</a:t>
          </a:r>
          <a:endParaRPr lang="fr-BE" sz="1200" b="0" u="none" kern="1200" dirty="0" smtClean="0">
            <a:solidFill>
              <a:schemeClr val="accent2"/>
            </a:solidFill>
            <a:latin typeface="Myriad Pro"/>
            <a:ea typeface="+mn-ea"/>
            <a:cs typeface="Myriad Pro"/>
          </a:endParaRPr>
        </a:p>
        <a:p>
          <a:pPr rtl="0"/>
          <a:r>
            <a:rPr lang="fr-BE" sz="1200" b="0" u="none" kern="1200" dirty="0" err="1" smtClean="0">
              <a:solidFill>
                <a:schemeClr val="accent2"/>
              </a:solidFill>
              <a:latin typeface="Myriad Pro"/>
              <a:ea typeface="+mn-ea"/>
              <a:cs typeface="Myriad Pro"/>
            </a:rPr>
            <a:t>Finnamyl</a:t>
          </a:r>
          <a:endParaRPr lang="fr-BE" sz="1200" b="0" u="none" kern="1200" dirty="0" smtClean="0">
            <a:solidFill>
              <a:schemeClr val="accent2"/>
            </a:solidFill>
            <a:latin typeface="Myriad Pro"/>
            <a:ea typeface="+mn-ea"/>
            <a:cs typeface="Myriad Pro"/>
          </a:endParaRPr>
        </a:p>
        <a:p>
          <a:pPr rtl="0"/>
          <a:r>
            <a:rPr lang="fr-BE" sz="1200" b="0" u="none" kern="1200" dirty="0" err="1" smtClean="0">
              <a:solidFill>
                <a:schemeClr val="accent2"/>
              </a:solidFill>
              <a:latin typeface="Myriad Pro"/>
              <a:ea typeface="+mn-ea"/>
              <a:cs typeface="Myriad Pro"/>
            </a:rPr>
            <a:t>Kartoffelmelcentralen</a:t>
          </a:r>
          <a:endParaRPr lang="fr-BE" sz="1200" b="0" u="none" kern="1200" dirty="0" smtClean="0">
            <a:solidFill>
              <a:schemeClr val="accent2"/>
            </a:solidFill>
            <a:latin typeface="Myriad Pro"/>
            <a:ea typeface="+mn-ea"/>
            <a:cs typeface="Myriad Pro"/>
          </a:endParaRPr>
        </a:p>
        <a:p>
          <a:pPr rtl="0"/>
          <a:r>
            <a:rPr lang="fr-BE" sz="1200" b="0" u="none" kern="1200" dirty="0" err="1" smtClean="0">
              <a:solidFill>
                <a:schemeClr val="accent2"/>
              </a:solidFill>
              <a:latin typeface="Myriad Pro"/>
              <a:ea typeface="+mn-ea"/>
              <a:cs typeface="Myriad Pro"/>
            </a:rPr>
            <a:t>Lyckeby</a:t>
          </a:r>
          <a:endParaRPr lang="fr-BE" sz="1200" b="0" u="none" kern="1200" dirty="0" smtClean="0">
            <a:solidFill>
              <a:schemeClr val="accent2"/>
            </a:solidFill>
            <a:latin typeface="Myriad Pro"/>
            <a:ea typeface="+mn-ea"/>
            <a:cs typeface="Myriad Pro"/>
          </a:endParaRPr>
        </a:p>
        <a:p>
          <a:pPr rtl="0"/>
          <a:r>
            <a:rPr lang="fr-BE" sz="1200" b="0" u="none" kern="1200" dirty="0" err="1" smtClean="0">
              <a:solidFill>
                <a:schemeClr val="accent2"/>
              </a:solidFill>
              <a:latin typeface="Myriad Pro"/>
              <a:ea typeface="+mn-ea"/>
              <a:cs typeface="Myriad Pro"/>
            </a:rPr>
            <a:t>Novidon</a:t>
          </a:r>
          <a:endParaRPr lang="fr-BE" sz="1200" b="0" u="none" kern="1200" dirty="0" smtClean="0">
            <a:solidFill>
              <a:schemeClr val="accent2"/>
            </a:solidFill>
            <a:latin typeface="Myriad Pro"/>
            <a:ea typeface="+mn-ea"/>
            <a:cs typeface="Myriad Pro"/>
          </a:endParaRPr>
        </a:p>
        <a:p>
          <a:pPr rtl="0"/>
          <a:r>
            <a:rPr lang="fr-BE" sz="1200" b="0" u="none" kern="1200" dirty="0" err="1" smtClean="0">
              <a:solidFill>
                <a:schemeClr val="accent2"/>
              </a:solidFill>
              <a:latin typeface="Myriad Pro"/>
              <a:ea typeface="+mn-ea"/>
              <a:cs typeface="Myriad Pro"/>
            </a:rPr>
            <a:t>Skrobarny</a:t>
          </a:r>
          <a:r>
            <a:rPr lang="fr-BE" sz="1200" b="0" u="none" kern="1200" dirty="0" smtClean="0">
              <a:solidFill>
                <a:schemeClr val="accent2"/>
              </a:solidFill>
              <a:latin typeface="Myriad Pro"/>
              <a:ea typeface="+mn-ea"/>
              <a:cs typeface="Myriad Pro"/>
            </a:rPr>
            <a:t> </a:t>
          </a:r>
          <a:r>
            <a:rPr lang="fr-BE" sz="1200" b="0" u="none" kern="1200" dirty="0" err="1" smtClean="0">
              <a:solidFill>
                <a:schemeClr val="accent2"/>
              </a:solidFill>
              <a:latin typeface="Myriad Pro"/>
              <a:ea typeface="+mn-ea"/>
              <a:cs typeface="Myriad Pro"/>
            </a:rPr>
            <a:t>Pelhrimov</a:t>
          </a:r>
          <a:endParaRPr lang="fr-BE" sz="1200" b="0" u="none" kern="1200" dirty="0" smtClean="0">
            <a:solidFill>
              <a:schemeClr val="accent2"/>
            </a:solidFill>
            <a:latin typeface="Myriad Pro"/>
            <a:ea typeface="+mn-ea"/>
            <a:cs typeface="Myriad Pro"/>
          </a:endParaRPr>
        </a:p>
        <a:p>
          <a:pPr rtl="0"/>
          <a:r>
            <a:rPr lang="fr-BE" sz="1200" b="0" u="none" kern="1200" dirty="0" err="1" smtClean="0">
              <a:solidFill>
                <a:schemeClr val="accent2"/>
              </a:solidFill>
              <a:latin typeface="Myriad Pro"/>
              <a:ea typeface="+mn-ea"/>
              <a:cs typeface="Myriad Pro"/>
            </a:rPr>
            <a:t>Südsträrke</a:t>
          </a:r>
          <a:endParaRPr lang="fr-BE" sz="1200" b="0" u="none" kern="1200" dirty="0" smtClean="0">
            <a:solidFill>
              <a:schemeClr val="accent2"/>
            </a:solidFill>
            <a:latin typeface="Myriad Pro"/>
            <a:ea typeface="+mn-ea"/>
            <a:cs typeface="Myriad Pro"/>
          </a:endParaRPr>
        </a:p>
        <a:p>
          <a:pPr rtl="0"/>
          <a:endParaRPr lang="en-US" sz="1200" b="1" u="none" kern="1200" dirty="0">
            <a:solidFill>
              <a:schemeClr val="accent2"/>
            </a:solidFill>
            <a:latin typeface="Myriad Pro"/>
            <a:ea typeface="+mn-ea"/>
            <a:cs typeface="Myriad Pro"/>
          </a:endParaRPr>
        </a:p>
      </dgm:t>
    </dgm:pt>
    <dgm:pt modelId="{F290DC84-80AB-4D5D-A771-550BF51BA966}" type="parTrans" cxnId="{5701C76C-FF7D-4558-9B3E-4585165391E6}">
      <dgm:prSet/>
      <dgm:spPr/>
      <dgm:t>
        <a:bodyPr/>
        <a:lstStyle/>
        <a:p>
          <a:endParaRPr lang="en-US"/>
        </a:p>
      </dgm:t>
    </dgm:pt>
    <dgm:pt modelId="{812B38AE-DFE3-42D3-8D50-11E68370FBB0}" type="sibTrans" cxnId="{5701C76C-FF7D-4558-9B3E-4585165391E6}">
      <dgm:prSet/>
      <dgm:spPr>
        <a:solidFill>
          <a:schemeClr val="tx1"/>
        </a:solidFill>
      </dgm:spPr>
      <dgm:t>
        <a:bodyPr/>
        <a:lstStyle/>
        <a:p>
          <a:endParaRPr lang="en-US"/>
        </a:p>
      </dgm:t>
    </dgm:pt>
    <dgm:pt modelId="{63128E8B-02CD-4EC5-8CE8-7633E0B062C3}">
      <dgm:prSet custT="1"/>
      <dgm:spPr>
        <a:solidFill>
          <a:schemeClr val="tx1">
            <a:lumMod val="85000"/>
            <a:alpha val="90000"/>
          </a:schemeClr>
        </a:solidFill>
      </dgm:spPr>
      <dgm:t>
        <a:bodyPr anchor="t"/>
        <a:lstStyle/>
        <a:p>
          <a:pPr rtl="0"/>
          <a:r>
            <a:rPr lang="fr-BE" sz="1200" b="1" u="none" kern="1200" dirty="0" err="1" smtClean="0">
              <a:solidFill>
                <a:schemeClr val="accent2"/>
              </a:solidFill>
              <a:latin typeface="Myriad Pro"/>
              <a:ea typeface="+mn-ea"/>
              <a:cs typeface="Myriad Pro"/>
            </a:rPr>
            <a:t>Cereals</a:t>
          </a:r>
          <a:r>
            <a:rPr lang="fr-BE" sz="1200" b="1" u="none" kern="1200" dirty="0" smtClean="0">
              <a:solidFill>
                <a:schemeClr val="accent2"/>
              </a:solidFill>
              <a:latin typeface="Myriad Pro"/>
              <a:ea typeface="+mn-ea"/>
              <a:cs typeface="Myriad Pro"/>
            </a:rPr>
            <a:t> and </a:t>
          </a:r>
          <a:r>
            <a:rPr lang="fr-BE" sz="1200" b="1" u="none" kern="1200" dirty="0" err="1" smtClean="0">
              <a:solidFill>
                <a:schemeClr val="accent2"/>
              </a:solidFill>
              <a:latin typeface="Myriad Pro"/>
              <a:ea typeface="+mn-ea"/>
              <a:cs typeface="Myriad Pro"/>
            </a:rPr>
            <a:t>potato</a:t>
          </a:r>
          <a:r>
            <a:rPr lang="fr-BE" sz="1200" b="1" u="none" kern="1200" dirty="0" smtClean="0">
              <a:solidFill>
                <a:schemeClr val="accent2"/>
              </a:solidFill>
              <a:latin typeface="Myriad Pro"/>
              <a:ea typeface="+mn-ea"/>
              <a:cs typeface="Myriad Pro"/>
            </a:rPr>
            <a:t> </a:t>
          </a:r>
          <a:r>
            <a:rPr lang="fr-BE" sz="1200" b="1" u="none" kern="1200" dirty="0" err="1" smtClean="0">
              <a:solidFill>
                <a:schemeClr val="accent2"/>
              </a:solidFill>
              <a:latin typeface="Myriad Pro"/>
              <a:ea typeface="+mn-ea"/>
              <a:cs typeface="Myriad Pro"/>
            </a:rPr>
            <a:t>starch</a:t>
          </a:r>
          <a:r>
            <a:rPr lang="fr-BE" sz="1200" b="1" u="none" kern="1200" dirty="0" smtClean="0">
              <a:solidFill>
                <a:schemeClr val="accent2"/>
              </a:solidFill>
              <a:latin typeface="Myriad Pro"/>
              <a:ea typeface="+mn-ea"/>
              <a:cs typeface="Myriad Pro"/>
            </a:rPr>
            <a:t> </a:t>
          </a:r>
          <a:r>
            <a:rPr lang="fr-BE" sz="1200" b="1" u="none" kern="1200" dirty="0" err="1" smtClean="0">
              <a:solidFill>
                <a:schemeClr val="accent2"/>
              </a:solidFill>
              <a:latin typeface="Myriad Pro"/>
              <a:ea typeface="+mn-ea"/>
              <a:cs typeface="Myriad Pro"/>
            </a:rPr>
            <a:t>companies</a:t>
          </a:r>
          <a:endParaRPr lang="fr-BE" sz="1200" b="1" u="none" kern="1200" dirty="0" smtClean="0">
            <a:solidFill>
              <a:schemeClr val="accent2"/>
            </a:solidFill>
            <a:latin typeface="Myriad Pro"/>
            <a:ea typeface="+mn-ea"/>
            <a:cs typeface="Myriad Pro"/>
          </a:endParaRPr>
        </a:p>
        <a:p>
          <a:pPr rtl="0"/>
          <a:endParaRPr lang="fr-BE" sz="1200" b="1" u="none" kern="1200" dirty="0" smtClean="0">
            <a:solidFill>
              <a:schemeClr val="accent2"/>
            </a:solidFill>
            <a:latin typeface="Myriad Pro"/>
            <a:ea typeface="+mn-ea"/>
            <a:cs typeface="Myriad Pro"/>
          </a:endParaRPr>
        </a:p>
        <a:p>
          <a:pPr rtl="0"/>
          <a:r>
            <a:rPr lang="fr-BE" sz="1200" b="0" u="none" kern="1200" dirty="0" err="1" smtClean="0">
              <a:solidFill>
                <a:schemeClr val="accent2"/>
              </a:solidFill>
              <a:latin typeface="Myriad Pro"/>
              <a:ea typeface="+mn-ea"/>
              <a:cs typeface="Myriad Pro"/>
            </a:rPr>
            <a:t>Agrana</a:t>
          </a:r>
          <a:r>
            <a:rPr lang="fr-BE" sz="1200" b="0" u="none" kern="1200" dirty="0" smtClean="0">
              <a:solidFill>
                <a:schemeClr val="accent2"/>
              </a:solidFill>
              <a:latin typeface="Myriad Pro"/>
              <a:ea typeface="+mn-ea"/>
              <a:cs typeface="Myriad Pro"/>
            </a:rPr>
            <a:t> </a:t>
          </a:r>
          <a:r>
            <a:rPr lang="fr-BE" sz="1200" b="0" u="none" kern="1200" dirty="0" err="1" smtClean="0">
              <a:solidFill>
                <a:schemeClr val="accent2"/>
              </a:solidFill>
              <a:latin typeface="Myriad Pro"/>
              <a:ea typeface="+mn-ea"/>
              <a:cs typeface="Myriad Pro"/>
            </a:rPr>
            <a:t>Stärke</a:t>
          </a:r>
          <a:endParaRPr lang="fr-BE" sz="1200" b="0" u="none" kern="1200" dirty="0" smtClean="0">
            <a:solidFill>
              <a:schemeClr val="accent2"/>
            </a:solidFill>
            <a:latin typeface="Myriad Pro"/>
            <a:ea typeface="+mn-ea"/>
            <a:cs typeface="Myriad Pro"/>
          </a:endParaRPr>
        </a:p>
        <a:p>
          <a:pPr rtl="0"/>
          <a:r>
            <a:rPr lang="fr-BE" sz="1200" b="0" u="none" kern="1200" dirty="0" smtClean="0">
              <a:solidFill>
                <a:schemeClr val="accent2"/>
              </a:solidFill>
              <a:latin typeface="Myriad Pro"/>
              <a:ea typeface="+mn-ea"/>
              <a:cs typeface="Myriad Pro"/>
            </a:rPr>
            <a:t>Roquette Frères</a:t>
          </a:r>
        </a:p>
        <a:p>
          <a:pPr rtl="0"/>
          <a:r>
            <a:rPr lang="fr-BE" sz="1200" b="0" u="none" kern="1200" dirty="0" smtClean="0">
              <a:solidFill>
                <a:schemeClr val="accent2"/>
              </a:solidFill>
              <a:latin typeface="Myriad Pro"/>
              <a:ea typeface="+mn-ea"/>
              <a:cs typeface="Myriad Pro"/>
            </a:rPr>
            <a:t>Tereos-Syral</a:t>
          </a:r>
          <a:endParaRPr lang="en-US" sz="1200" b="0" u="none" kern="1200" dirty="0">
            <a:solidFill>
              <a:schemeClr val="accent2"/>
            </a:solidFill>
            <a:latin typeface="Myriad Pro"/>
            <a:ea typeface="+mn-ea"/>
            <a:cs typeface="Myriad Pro"/>
          </a:endParaRPr>
        </a:p>
      </dgm:t>
    </dgm:pt>
    <dgm:pt modelId="{F6895FB6-DDD7-426E-9518-082BF53E79FC}" type="parTrans" cxnId="{E507C351-E79B-4156-90AA-F8E8AF8D0004}">
      <dgm:prSet/>
      <dgm:spPr/>
      <dgm:t>
        <a:bodyPr/>
        <a:lstStyle/>
        <a:p>
          <a:endParaRPr lang="en-US"/>
        </a:p>
      </dgm:t>
    </dgm:pt>
    <dgm:pt modelId="{57EED626-522A-4ABD-AF27-9332B59631B1}" type="sibTrans" cxnId="{E507C351-E79B-4156-90AA-F8E8AF8D0004}">
      <dgm:prSet/>
      <dgm:spPr/>
      <dgm:t>
        <a:bodyPr/>
        <a:lstStyle/>
        <a:p>
          <a:endParaRPr lang="en-US"/>
        </a:p>
      </dgm:t>
    </dgm:pt>
    <dgm:pt modelId="{94BC7952-F0EC-43DC-BA09-0D344EB2F088}" type="pres">
      <dgm:prSet presAssocID="{803B3408-A99D-4A5C-B361-2C3D3E3125A4}" presName="Name0" presStyleCnt="0">
        <dgm:presLayoutVars>
          <dgm:dir/>
          <dgm:resizeHandles val="exact"/>
        </dgm:presLayoutVars>
      </dgm:prSet>
      <dgm:spPr/>
      <dgm:t>
        <a:bodyPr/>
        <a:lstStyle/>
        <a:p>
          <a:endParaRPr lang="en-US"/>
        </a:p>
      </dgm:t>
    </dgm:pt>
    <dgm:pt modelId="{A559DEA5-79F1-402C-8FEF-4566A292D7D6}" type="pres">
      <dgm:prSet presAssocID="{C23CDED4-FFBD-4188-BDC1-6978D7621631}" presName="node" presStyleLbl="node1" presStyleIdx="0" presStyleCnt="3" custScaleX="162986">
        <dgm:presLayoutVars>
          <dgm:bulletEnabled val="1"/>
        </dgm:presLayoutVars>
      </dgm:prSet>
      <dgm:spPr/>
      <dgm:t>
        <a:bodyPr/>
        <a:lstStyle/>
        <a:p>
          <a:endParaRPr lang="en-US"/>
        </a:p>
      </dgm:t>
    </dgm:pt>
    <dgm:pt modelId="{FD08860C-2600-453E-B5B5-D50C7018DA26}" type="pres">
      <dgm:prSet presAssocID="{134EC91F-B879-4743-94DC-59CB3F2BA326}" presName="sibTrans" presStyleLbl="sibTrans2D1" presStyleIdx="0" presStyleCnt="2"/>
      <dgm:spPr/>
      <dgm:t>
        <a:bodyPr/>
        <a:lstStyle/>
        <a:p>
          <a:endParaRPr lang="en-US"/>
        </a:p>
      </dgm:t>
    </dgm:pt>
    <dgm:pt modelId="{667173CA-A19B-408E-AD62-38941E6FBD4F}" type="pres">
      <dgm:prSet presAssocID="{134EC91F-B879-4743-94DC-59CB3F2BA326}" presName="connectorText" presStyleLbl="sibTrans2D1" presStyleIdx="0" presStyleCnt="2"/>
      <dgm:spPr/>
      <dgm:t>
        <a:bodyPr/>
        <a:lstStyle/>
        <a:p>
          <a:endParaRPr lang="en-US"/>
        </a:p>
      </dgm:t>
    </dgm:pt>
    <dgm:pt modelId="{A057B163-EF26-46F9-ADCD-52C6C8A18DAA}" type="pres">
      <dgm:prSet presAssocID="{E1CAECA2-26AB-4549-B642-4D3F44C45DC1}" presName="node" presStyleLbl="node1" presStyleIdx="1" presStyleCnt="3" custScaleX="140934">
        <dgm:presLayoutVars>
          <dgm:bulletEnabled val="1"/>
        </dgm:presLayoutVars>
      </dgm:prSet>
      <dgm:spPr/>
      <dgm:t>
        <a:bodyPr/>
        <a:lstStyle/>
        <a:p>
          <a:endParaRPr lang="en-US"/>
        </a:p>
      </dgm:t>
    </dgm:pt>
    <dgm:pt modelId="{55462470-CF9F-4634-A12E-A95BB5D29B04}" type="pres">
      <dgm:prSet presAssocID="{812B38AE-DFE3-42D3-8D50-11E68370FBB0}" presName="sibTrans" presStyleLbl="sibTrans2D1" presStyleIdx="1" presStyleCnt="2"/>
      <dgm:spPr/>
      <dgm:t>
        <a:bodyPr/>
        <a:lstStyle/>
        <a:p>
          <a:endParaRPr lang="en-US"/>
        </a:p>
      </dgm:t>
    </dgm:pt>
    <dgm:pt modelId="{7D4EAA7D-D779-4E7D-A65F-0666288057F4}" type="pres">
      <dgm:prSet presAssocID="{812B38AE-DFE3-42D3-8D50-11E68370FBB0}" presName="connectorText" presStyleLbl="sibTrans2D1" presStyleIdx="1" presStyleCnt="2"/>
      <dgm:spPr/>
      <dgm:t>
        <a:bodyPr/>
        <a:lstStyle/>
        <a:p>
          <a:endParaRPr lang="en-US"/>
        </a:p>
      </dgm:t>
    </dgm:pt>
    <dgm:pt modelId="{AC917CE5-8962-4ED5-AC8C-7F983195247F}" type="pres">
      <dgm:prSet presAssocID="{63128E8B-02CD-4EC5-8CE8-7633E0B062C3}" presName="node" presStyleLbl="node1" presStyleIdx="2" presStyleCnt="3" custScaleX="137776">
        <dgm:presLayoutVars>
          <dgm:bulletEnabled val="1"/>
        </dgm:presLayoutVars>
      </dgm:prSet>
      <dgm:spPr/>
      <dgm:t>
        <a:bodyPr/>
        <a:lstStyle/>
        <a:p>
          <a:endParaRPr lang="en-US"/>
        </a:p>
      </dgm:t>
    </dgm:pt>
  </dgm:ptLst>
  <dgm:cxnLst>
    <dgm:cxn modelId="{B3905E12-CA65-4D77-926F-B06E7591AA6D}" type="presOf" srcId="{63128E8B-02CD-4EC5-8CE8-7633E0B062C3}" destId="{AC917CE5-8962-4ED5-AC8C-7F983195247F}" srcOrd="0" destOrd="0" presId="urn:microsoft.com/office/officeart/2005/8/layout/process1"/>
    <dgm:cxn modelId="{E28A5B9A-A0A4-48D8-8ED7-BAC5533201ED}" type="presOf" srcId="{812B38AE-DFE3-42D3-8D50-11E68370FBB0}" destId="{55462470-CF9F-4634-A12E-A95BB5D29B04}" srcOrd="0" destOrd="0" presId="urn:microsoft.com/office/officeart/2005/8/layout/process1"/>
    <dgm:cxn modelId="{5701C76C-FF7D-4558-9B3E-4585165391E6}" srcId="{803B3408-A99D-4A5C-B361-2C3D3E3125A4}" destId="{E1CAECA2-26AB-4549-B642-4D3F44C45DC1}" srcOrd="1" destOrd="0" parTransId="{F290DC84-80AB-4D5D-A771-550BF51BA966}" sibTransId="{812B38AE-DFE3-42D3-8D50-11E68370FBB0}"/>
    <dgm:cxn modelId="{6AD544E1-686D-4641-BC3E-C6C6408497C3}" srcId="{803B3408-A99D-4A5C-B361-2C3D3E3125A4}" destId="{C23CDED4-FFBD-4188-BDC1-6978D7621631}" srcOrd="0" destOrd="0" parTransId="{125C22BF-F04D-4FC3-9196-DA9EE3FE34CE}" sibTransId="{134EC91F-B879-4743-94DC-59CB3F2BA326}"/>
    <dgm:cxn modelId="{B4CDA109-AF24-4175-9742-563A8642F767}" type="presOf" srcId="{C23CDED4-FFBD-4188-BDC1-6978D7621631}" destId="{A559DEA5-79F1-402C-8FEF-4566A292D7D6}" srcOrd="0" destOrd="0" presId="urn:microsoft.com/office/officeart/2005/8/layout/process1"/>
    <dgm:cxn modelId="{A79E5C56-26FC-47D2-A75F-722826BBFCA3}" type="presOf" srcId="{134EC91F-B879-4743-94DC-59CB3F2BA326}" destId="{FD08860C-2600-453E-B5B5-D50C7018DA26}" srcOrd="0" destOrd="0" presId="urn:microsoft.com/office/officeart/2005/8/layout/process1"/>
    <dgm:cxn modelId="{4AAE34BF-3515-4010-9570-74027DD40F81}" type="presOf" srcId="{E1CAECA2-26AB-4549-B642-4D3F44C45DC1}" destId="{A057B163-EF26-46F9-ADCD-52C6C8A18DAA}" srcOrd="0" destOrd="0" presId="urn:microsoft.com/office/officeart/2005/8/layout/process1"/>
    <dgm:cxn modelId="{58BA2A44-CBBA-46E2-9CD8-F558FA28F57E}" type="presOf" srcId="{803B3408-A99D-4A5C-B361-2C3D3E3125A4}" destId="{94BC7952-F0EC-43DC-BA09-0D344EB2F088}" srcOrd="0" destOrd="0" presId="urn:microsoft.com/office/officeart/2005/8/layout/process1"/>
    <dgm:cxn modelId="{D28F2DEC-F656-4227-A1DD-4124C956712D}" type="presOf" srcId="{812B38AE-DFE3-42D3-8D50-11E68370FBB0}" destId="{7D4EAA7D-D779-4E7D-A65F-0666288057F4}" srcOrd="1" destOrd="0" presId="urn:microsoft.com/office/officeart/2005/8/layout/process1"/>
    <dgm:cxn modelId="{E507C351-E79B-4156-90AA-F8E8AF8D0004}" srcId="{803B3408-A99D-4A5C-B361-2C3D3E3125A4}" destId="{63128E8B-02CD-4EC5-8CE8-7633E0B062C3}" srcOrd="2" destOrd="0" parTransId="{F6895FB6-DDD7-426E-9518-082BF53E79FC}" sibTransId="{57EED626-522A-4ABD-AF27-9332B59631B1}"/>
    <dgm:cxn modelId="{0AA1911A-9D92-4331-9A57-8955B03AA2F5}" type="presOf" srcId="{134EC91F-B879-4743-94DC-59CB3F2BA326}" destId="{667173CA-A19B-408E-AD62-38941E6FBD4F}" srcOrd="1" destOrd="0" presId="urn:microsoft.com/office/officeart/2005/8/layout/process1"/>
    <dgm:cxn modelId="{D5BC99F0-3818-4D9B-8F83-E5150914772E}" type="presParOf" srcId="{94BC7952-F0EC-43DC-BA09-0D344EB2F088}" destId="{A559DEA5-79F1-402C-8FEF-4566A292D7D6}" srcOrd="0" destOrd="0" presId="urn:microsoft.com/office/officeart/2005/8/layout/process1"/>
    <dgm:cxn modelId="{9EBECB8C-27D8-46D3-A989-5376228725A3}" type="presParOf" srcId="{94BC7952-F0EC-43DC-BA09-0D344EB2F088}" destId="{FD08860C-2600-453E-B5B5-D50C7018DA26}" srcOrd="1" destOrd="0" presId="urn:microsoft.com/office/officeart/2005/8/layout/process1"/>
    <dgm:cxn modelId="{1A82BFF2-8380-486B-81DB-5BFE8FE1036E}" type="presParOf" srcId="{FD08860C-2600-453E-B5B5-D50C7018DA26}" destId="{667173CA-A19B-408E-AD62-38941E6FBD4F}" srcOrd="0" destOrd="0" presId="urn:microsoft.com/office/officeart/2005/8/layout/process1"/>
    <dgm:cxn modelId="{0ACEBEBC-B7B5-4914-8F0B-31CFC1DCA86A}" type="presParOf" srcId="{94BC7952-F0EC-43DC-BA09-0D344EB2F088}" destId="{A057B163-EF26-46F9-ADCD-52C6C8A18DAA}" srcOrd="2" destOrd="0" presId="urn:microsoft.com/office/officeart/2005/8/layout/process1"/>
    <dgm:cxn modelId="{7F44E28D-5A74-4C35-97AE-88F130DEDA09}" type="presParOf" srcId="{94BC7952-F0EC-43DC-BA09-0D344EB2F088}" destId="{55462470-CF9F-4634-A12E-A95BB5D29B04}" srcOrd="3" destOrd="0" presId="urn:microsoft.com/office/officeart/2005/8/layout/process1"/>
    <dgm:cxn modelId="{5DFEC542-9278-444A-A718-A56D014DDBCF}" type="presParOf" srcId="{55462470-CF9F-4634-A12E-A95BB5D29B04}" destId="{7D4EAA7D-D779-4E7D-A65F-0666288057F4}" srcOrd="0" destOrd="0" presId="urn:microsoft.com/office/officeart/2005/8/layout/process1"/>
    <dgm:cxn modelId="{FC04EB69-83F0-4170-876C-506F0F574B13}" type="presParOf" srcId="{94BC7952-F0EC-43DC-BA09-0D344EB2F088}" destId="{AC917CE5-8962-4ED5-AC8C-7F983195247F}" srcOrd="4"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52094C1-EFA2-4F39-9CE6-ADC0FFE2705A}" type="doc">
      <dgm:prSet loTypeId="urn:microsoft.com/office/officeart/2008/layout/RadialCluster" loCatId="cycle" qsTypeId="urn:microsoft.com/office/officeart/2005/8/quickstyle/simple4" qsCatId="simple" csTypeId="urn:microsoft.com/office/officeart/2005/8/colors/accent1_2" csCatId="accent1" phldr="1"/>
      <dgm:spPr/>
      <dgm:t>
        <a:bodyPr/>
        <a:lstStyle/>
        <a:p>
          <a:endParaRPr lang="en-US"/>
        </a:p>
      </dgm:t>
    </dgm:pt>
    <dgm:pt modelId="{145FE27E-EC52-467C-995D-987320F77495}">
      <dgm:prSet phldrT="[Text]" custT="1"/>
      <dgm:spPr>
        <a:solidFill>
          <a:schemeClr val="bg1">
            <a:lumMod val="60000"/>
            <a:lumOff val="40000"/>
          </a:schemeClr>
        </a:solidFill>
        <a:ln>
          <a:solidFill>
            <a:schemeClr val="bg1">
              <a:lumMod val="60000"/>
              <a:lumOff val="40000"/>
            </a:schemeClr>
          </a:solidFill>
        </a:ln>
      </dgm:spPr>
      <dgm:t>
        <a:bodyPr/>
        <a:lstStyle/>
        <a:p>
          <a:r>
            <a:rPr lang="fr-BE" sz="1200" b="1" kern="1200" dirty="0" smtClean="0">
              <a:solidFill>
                <a:schemeClr val="accent2"/>
              </a:solidFill>
              <a:latin typeface="Myriad Pro"/>
              <a:ea typeface="+mn-ea"/>
              <a:cs typeface="Myriad Pro"/>
            </a:rPr>
            <a:t>15 million tonnes of  </a:t>
          </a:r>
          <a:r>
            <a:rPr lang="fr-BE" sz="1200" b="1" kern="1200" dirty="0" err="1" smtClean="0">
              <a:solidFill>
                <a:schemeClr val="accent2"/>
              </a:solidFill>
              <a:latin typeface="Myriad Pro"/>
              <a:ea typeface="+mn-ea"/>
              <a:cs typeface="Myriad Pro"/>
            </a:rPr>
            <a:t>starch</a:t>
          </a:r>
          <a:r>
            <a:rPr lang="fr-BE" sz="1200" b="1" kern="1200" dirty="0" smtClean="0">
              <a:solidFill>
                <a:schemeClr val="accent2"/>
              </a:solidFill>
              <a:latin typeface="Myriad Pro"/>
              <a:ea typeface="+mn-ea"/>
              <a:cs typeface="Myriad Pro"/>
            </a:rPr>
            <a:t> and </a:t>
          </a:r>
          <a:r>
            <a:rPr lang="fr-BE" sz="1200" b="1" kern="1200" dirty="0" err="1" smtClean="0">
              <a:solidFill>
                <a:schemeClr val="accent2"/>
              </a:solidFill>
              <a:latin typeface="Myriad Pro"/>
              <a:ea typeface="+mn-ea"/>
              <a:cs typeface="Myriad Pro"/>
            </a:rPr>
            <a:t>co-products</a:t>
          </a:r>
          <a:endParaRPr lang="en-US" sz="1200" b="1" kern="1200" dirty="0">
            <a:solidFill>
              <a:schemeClr val="accent2"/>
            </a:solidFill>
            <a:latin typeface="Myriad Pro"/>
            <a:ea typeface="+mn-ea"/>
            <a:cs typeface="Myriad Pro"/>
          </a:endParaRPr>
        </a:p>
      </dgm:t>
    </dgm:pt>
    <dgm:pt modelId="{00350284-787A-4FCC-A7D3-607B230B1008}" type="parTrans" cxnId="{30965A6E-5F83-438F-9BF5-A4886D3524D0}">
      <dgm:prSet/>
      <dgm:spPr/>
      <dgm:t>
        <a:bodyPr/>
        <a:lstStyle/>
        <a:p>
          <a:endParaRPr lang="en-US"/>
        </a:p>
      </dgm:t>
    </dgm:pt>
    <dgm:pt modelId="{3B2EA4AA-988D-47F9-9EDF-525605A84674}" type="sibTrans" cxnId="{30965A6E-5F83-438F-9BF5-A4886D3524D0}">
      <dgm:prSet/>
      <dgm:spPr/>
      <dgm:t>
        <a:bodyPr/>
        <a:lstStyle/>
        <a:p>
          <a:endParaRPr lang="en-US"/>
        </a:p>
      </dgm:t>
    </dgm:pt>
    <dgm:pt modelId="{3F757875-C371-4B12-949B-CF1F2F87977A}">
      <dgm:prSet phldrT="[Text]" custT="1"/>
      <dgm:spPr>
        <a:blipFill rotWithShape="0">
          <a:blip xmlns:r="http://schemas.openxmlformats.org/officeDocument/2006/relationships" r:embed="rId1"/>
          <a:stretch>
            <a:fillRect/>
          </a:stretch>
        </a:blipFill>
        <a:ln>
          <a:solidFill>
            <a:schemeClr val="bg1">
              <a:lumMod val="60000"/>
              <a:lumOff val="40000"/>
            </a:schemeClr>
          </a:solidFill>
        </a:ln>
      </dgm:spPr>
      <dgm:t>
        <a:bodyPr/>
        <a:lstStyle/>
        <a:p>
          <a:endParaRPr lang="en-US" sz="1400" b="1" kern="1200" dirty="0">
            <a:solidFill>
              <a:schemeClr val="bg2"/>
            </a:solidFill>
            <a:latin typeface="Myriad Pro"/>
            <a:ea typeface="+mn-ea"/>
            <a:cs typeface="Myriad Pro"/>
          </a:endParaRPr>
        </a:p>
      </dgm:t>
    </dgm:pt>
    <dgm:pt modelId="{2A40F389-0EB5-4269-993A-D3A1472788F0}" type="parTrans" cxnId="{9959031B-8629-4FA6-8126-E5C56CA50051}">
      <dgm:prSet/>
      <dgm:spPr/>
      <dgm:t>
        <a:bodyPr/>
        <a:lstStyle/>
        <a:p>
          <a:endParaRPr lang="en-US"/>
        </a:p>
      </dgm:t>
    </dgm:pt>
    <dgm:pt modelId="{15BAE19C-DA31-4C60-A03A-F1D4546221DA}" type="sibTrans" cxnId="{9959031B-8629-4FA6-8126-E5C56CA50051}">
      <dgm:prSet/>
      <dgm:spPr/>
      <dgm:t>
        <a:bodyPr/>
        <a:lstStyle/>
        <a:p>
          <a:endParaRPr lang="en-US"/>
        </a:p>
      </dgm:t>
    </dgm:pt>
    <dgm:pt modelId="{5C61601C-7EF8-4D04-B659-CC327AD47667}">
      <dgm:prSet phldrT="[Text]" custT="1"/>
      <dgm:spPr>
        <a:blipFill rotWithShape="0">
          <a:blip xmlns:r="http://schemas.openxmlformats.org/officeDocument/2006/relationships" r:embed="rId2"/>
          <a:stretch>
            <a:fillRect/>
          </a:stretch>
        </a:blipFill>
        <a:ln>
          <a:solidFill>
            <a:schemeClr val="accent3">
              <a:lumMod val="50000"/>
            </a:schemeClr>
          </a:solidFill>
        </a:ln>
      </dgm:spPr>
      <dgm:t>
        <a:bodyPr/>
        <a:lstStyle/>
        <a:p>
          <a:endParaRPr lang="fr-BE" sz="1400" b="1" kern="1200" dirty="0" smtClean="0">
            <a:solidFill>
              <a:schemeClr val="bg2"/>
            </a:solidFill>
            <a:latin typeface="Myriad Pro"/>
            <a:ea typeface="+mn-ea"/>
            <a:cs typeface="Myriad Pro"/>
          </a:endParaRPr>
        </a:p>
      </dgm:t>
    </dgm:pt>
    <dgm:pt modelId="{6524AD07-CC46-4081-B6D4-2B865289466C}" type="parTrans" cxnId="{0D27C5D8-2CA4-4557-8155-F3A0533C2872}">
      <dgm:prSet/>
      <dgm:spPr/>
      <dgm:t>
        <a:bodyPr/>
        <a:lstStyle/>
        <a:p>
          <a:endParaRPr lang="en-US"/>
        </a:p>
      </dgm:t>
    </dgm:pt>
    <dgm:pt modelId="{F6708CCC-7181-453C-8DE9-8BF39403FCAE}" type="sibTrans" cxnId="{0D27C5D8-2CA4-4557-8155-F3A0533C2872}">
      <dgm:prSet/>
      <dgm:spPr/>
      <dgm:t>
        <a:bodyPr/>
        <a:lstStyle/>
        <a:p>
          <a:endParaRPr lang="en-US"/>
        </a:p>
      </dgm:t>
    </dgm:pt>
    <dgm:pt modelId="{6201A79E-8BD6-4A37-A114-C4D1E58FF3D4}">
      <dgm:prSet phldrT="[Text]" custT="1"/>
      <dgm:spPr>
        <a:blipFill rotWithShape="0">
          <a:blip xmlns:r="http://schemas.openxmlformats.org/officeDocument/2006/relationships" r:embed="rId3">
            <a:extLst>
              <a:ext uri="{BEBA8EAE-BF5A-486C-A8C5-ECC9F3942E4B}">
                <a14:imgProps xmlns:a14="http://schemas.microsoft.com/office/drawing/2010/main">
                  <a14:imgLayer r:embed="rId4">
                    <a14:imgEffect>
                      <a14:sharpenSoften amount="50000"/>
                    </a14:imgEffect>
                  </a14:imgLayer>
                </a14:imgProps>
              </a:ext>
            </a:extLst>
          </a:blip>
          <a:stretch>
            <a:fillRect/>
          </a:stretch>
        </a:blipFill>
        <a:effectLst>
          <a:outerShdw blurRad="40000" dist="23000" dir="5400000" rotWithShape="0">
            <a:srgbClr val="000000">
              <a:alpha val="0"/>
            </a:srgbClr>
          </a:outerShdw>
        </a:effectLst>
      </dgm:spPr>
      <dgm:t>
        <a:bodyPr/>
        <a:lstStyle/>
        <a:p>
          <a:endParaRPr lang="en-US" sz="1400" b="1" kern="1200" dirty="0">
            <a:solidFill>
              <a:schemeClr val="bg2"/>
            </a:solidFill>
            <a:latin typeface="Myriad Pro"/>
            <a:ea typeface="+mn-ea"/>
            <a:cs typeface="Myriad Pro"/>
          </a:endParaRPr>
        </a:p>
      </dgm:t>
    </dgm:pt>
    <dgm:pt modelId="{21AD3696-870B-416A-ABAD-28D966AEA76F}" type="sibTrans" cxnId="{CA2F62CD-5D90-438B-A1A3-9D92CF654DBD}">
      <dgm:prSet/>
      <dgm:spPr/>
      <dgm:t>
        <a:bodyPr/>
        <a:lstStyle/>
        <a:p>
          <a:endParaRPr lang="en-US"/>
        </a:p>
      </dgm:t>
    </dgm:pt>
    <dgm:pt modelId="{7C206D0C-D996-4094-AE7A-F809D8AEB417}" type="parTrans" cxnId="{CA2F62CD-5D90-438B-A1A3-9D92CF654DBD}">
      <dgm:prSet/>
      <dgm:spPr/>
      <dgm:t>
        <a:bodyPr/>
        <a:lstStyle/>
        <a:p>
          <a:endParaRPr lang="en-US"/>
        </a:p>
      </dgm:t>
    </dgm:pt>
    <dgm:pt modelId="{F58F5D14-F99E-400D-9CBC-7E8EF2D35859}">
      <dgm:prSet/>
      <dgm:spPr/>
      <dgm:t>
        <a:bodyPr/>
        <a:lstStyle/>
        <a:p>
          <a:endParaRPr lang="en-US"/>
        </a:p>
      </dgm:t>
    </dgm:pt>
    <dgm:pt modelId="{74C06FEA-BBE0-4205-989B-29F0FD13662F}" type="parTrans" cxnId="{A9D175D4-2296-4C39-B3BC-4F435A8C55CD}">
      <dgm:prSet/>
      <dgm:spPr/>
      <dgm:t>
        <a:bodyPr/>
        <a:lstStyle/>
        <a:p>
          <a:endParaRPr lang="en-US"/>
        </a:p>
      </dgm:t>
    </dgm:pt>
    <dgm:pt modelId="{0A2E9E5C-ADD2-41C9-A922-0AC5EE9B1357}" type="sibTrans" cxnId="{A9D175D4-2296-4C39-B3BC-4F435A8C55CD}">
      <dgm:prSet/>
      <dgm:spPr/>
      <dgm:t>
        <a:bodyPr/>
        <a:lstStyle/>
        <a:p>
          <a:endParaRPr lang="en-US"/>
        </a:p>
      </dgm:t>
    </dgm:pt>
    <dgm:pt modelId="{FE172C54-F193-4EAD-8609-AF687B8655F1}">
      <dgm:prSet/>
      <dgm:spPr/>
      <dgm:t>
        <a:bodyPr/>
        <a:lstStyle/>
        <a:p>
          <a:endParaRPr lang="en-US"/>
        </a:p>
      </dgm:t>
    </dgm:pt>
    <dgm:pt modelId="{22D8FA40-0175-4FC7-8C27-FCB0BD9F6474}" type="parTrans" cxnId="{7599B010-481C-4375-8159-A6FB65E13F52}">
      <dgm:prSet/>
      <dgm:spPr/>
      <dgm:t>
        <a:bodyPr/>
        <a:lstStyle/>
        <a:p>
          <a:endParaRPr lang="en-US"/>
        </a:p>
      </dgm:t>
    </dgm:pt>
    <dgm:pt modelId="{DDBC1DE2-ACCE-4C10-919A-1477AACD2AD8}" type="sibTrans" cxnId="{7599B010-481C-4375-8159-A6FB65E13F52}">
      <dgm:prSet/>
      <dgm:spPr/>
      <dgm:t>
        <a:bodyPr/>
        <a:lstStyle/>
        <a:p>
          <a:endParaRPr lang="en-US"/>
        </a:p>
      </dgm:t>
    </dgm:pt>
    <dgm:pt modelId="{D1D91179-999B-427D-9742-42C04F6D548E}" type="pres">
      <dgm:prSet presAssocID="{F52094C1-EFA2-4F39-9CE6-ADC0FFE2705A}" presName="Name0" presStyleCnt="0">
        <dgm:presLayoutVars>
          <dgm:chMax val="1"/>
          <dgm:chPref val="1"/>
          <dgm:dir/>
          <dgm:animOne val="branch"/>
          <dgm:animLvl val="lvl"/>
        </dgm:presLayoutVars>
      </dgm:prSet>
      <dgm:spPr/>
      <dgm:t>
        <a:bodyPr/>
        <a:lstStyle/>
        <a:p>
          <a:endParaRPr lang="en-US"/>
        </a:p>
      </dgm:t>
    </dgm:pt>
    <dgm:pt modelId="{2541F094-5BA6-4B0A-95DB-6C72E7DD81B9}" type="pres">
      <dgm:prSet presAssocID="{145FE27E-EC52-467C-995D-987320F77495}" presName="singleCycle" presStyleCnt="0"/>
      <dgm:spPr/>
    </dgm:pt>
    <dgm:pt modelId="{2E3206E3-D99E-4551-A877-CBEA94B6CA94}" type="pres">
      <dgm:prSet presAssocID="{145FE27E-EC52-467C-995D-987320F77495}" presName="singleCenter" presStyleLbl="node1" presStyleIdx="0" presStyleCnt="4" custScaleX="146091" custLinFactNeighborX="4135" custLinFactNeighborY="-30563">
        <dgm:presLayoutVars>
          <dgm:chMax val="7"/>
          <dgm:chPref val="7"/>
        </dgm:presLayoutVars>
      </dgm:prSet>
      <dgm:spPr/>
      <dgm:t>
        <a:bodyPr/>
        <a:lstStyle/>
        <a:p>
          <a:endParaRPr lang="en-US"/>
        </a:p>
      </dgm:t>
    </dgm:pt>
    <dgm:pt modelId="{AF36B9F0-F8F5-4D28-8C30-14359B2579A7}" type="pres">
      <dgm:prSet presAssocID="{7C206D0C-D996-4094-AE7A-F809D8AEB417}" presName="Name56" presStyleLbl="parChTrans1D2" presStyleIdx="0" presStyleCnt="3"/>
      <dgm:spPr/>
      <dgm:t>
        <a:bodyPr/>
        <a:lstStyle/>
        <a:p>
          <a:endParaRPr lang="en-US"/>
        </a:p>
      </dgm:t>
    </dgm:pt>
    <dgm:pt modelId="{8C1BD890-4E8A-45AF-A412-36672D4EC7AD}" type="pres">
      <dgm:prSet presAssocID="{6201A79E-8BD6-4A37-A114-C4D1E58FF3D4}" presName="text0" presStyleLbl="node1" presStyleIdx="1" presStyleCnt="4" custScaleX="189187" custScaleY="160007" custRadScaleRad="162727" custRadScaleInc="-115160">
        <dgm:presLayoutVars>
          <dgm:bulletEnabled val="1"/>
        </dgm:presLayoutVars>
      </dgm:prSet>
      <dgm:spPr/>
      <dgm:t>
        <a:bodyPr/>
        <a:lstStyle/>
        <a:p>
          <a:endParaRPr lang="en-US"/>
        </a:p>
      </dgm:t>
    </dgm:pt>
    <dgm:pt modelId="{2B9C1687-C903-4D8A-A6AD-2FF57A6B869F}" type="pres">
      <dgm:prSet presAssocID="{2A40F389-0EB5-4269-993A-D3A1472788F0}" presName="Name56" presStyleLbl="parChTrans1D2" presStyleIdx="1" presStyleCnt="3"/>
      <dgm:spPr/>
      <dgm:t>
        <a:bodyPr/>
        <a:lstStyle/>
        <a:p>
          <a:endParaRPr lang="en-US"/>
        </a:p>
      </dgm:t>
    </dgm:pt>
    <dgm:pt modelId="{F5FEFF04-9D41-4EBA-8D9D-AC7D3FDFA1EB}" type="pres">
      <dgm:prSet presAssocID="{3F757875-C371-4B12-949B-CF1F2F87977A}" presName="text0" presStyleLbl="node1" presStyleIdx="2" presStyleCnt="4" custScaleX="191205" custScaleY="161120" custRadScaleRad="177142" custRadScaleInc="-81889">
        <dgm:presLayoutVars>
          <dgm:bulletEnabled val="1"/>
        </dgm:presLayoutVars>
      </dgm:prSet>
      <dgm:spPr/>
      <dgm:t>
        <a:bodyPr/>
        <a:lstStyle/>
        <a:p>
          <a:endParaRPr lang="en-US"/>
        </a:p>
      </dgm:t>
    </dgm:pt>
    <dgm:pt modelId="{378EC7E9-7514-4E2A-BCD8-452F8BE2D75F}" type="pres">
      <dgm:prSet presAssocID="{6524AD07-CC46-4081-B6D4-2B865289466C}" presName="Name56" presStyleLbl="parChTrans1D2" presStyleIdx="2" presStyleCnt="3"/>
      <dgm:spPr/>
      <dgm:t>
        <a:bodyPr/>
        <a:lstStyle/>
        <a:p>
          <a:endParaRPr lang="en-US"/>
        </a:p>
      </dgm:t>
    </dgm:pt>
    <dgm:pt modelId="{1AB759CA-173B-44DB-9994-75D7B417341E}" type="pres">
      <dgm:prSet presAssocID="{5C61601C-7EF8-4D04-B659-CC327AD47667}" presName="text0" presStyleLbl="node1" presStyleIdx="3" presStyleCnt="4" custScaleX="230737" custScaleY="157089" custRadScaleRad="51432" custRadScaleInc="-118443">
        <dgm:presLayoutVars>
          <dgm:bulletEnabled val="1"/>
        </dgm:presLayoutVars>
      </dgm:prSet>
      <dgm:spPr/>
      <dgm:t>
        <a:bodyPr/>
        <a:lstStyle/>
        <a:p>
          <a:endParaRPr lang="en-US"/>
        </a:p>
      </dgm:t>
    </dgm:pt>
  </dgm:ptLst>
  <dgm:cxnLst>
    <dgm:cxn modelId="{CA2F62CD-5D90-438B-A1A3-9D92CF654DBD}" srcId="{145FE27E-EC52-467C-995D-987320F77495}" destId="{6201A79E-8BD6-4A37-A114-C4D1E58FF3D4}" srcOrd="0" destOrd="0" parTransId="{7C206D0C-D996-4094-AE7A-F809D8AEB417}" sibTransId="{21AD3696-870B-416A-ABAD-28D966AEA76F}"/>
    <dgm:cxn modelId="{ACC86C3F-95AD-498D-9A9B-2BCAEEF3A767}" type="presOf" srcId="{5C61601C-7EF8-4D04-B659-CC327AD47667}" destId="{1AB759CA-173B-44DB-9994-75D7B417341E}" srcOrd="0" destOrd="0" presId="urn:microsoft.com/office/officeart/2008/layout/RadialCluster"/>
    <dgm:cxn modelId="{0D27C5D8-2CA4-4557-8155-F3A0533C2872}" srcId="{145FE27E-EC52-467C-995D-987320F77495}" destId="{5C61601C-7EF8-4D04-B659-CC327AD47667}" srcOrd="2" destOrd="0" parTransId="{6524AD07-CC46-4081-B6D4-2B865289466C}" sibTransId="{F6708CCC-7181-453C-8DE9-8BF39403FCAE}"/>
    <dgm:cxn modelId="{A046FA2C-00D9-42BF-BF49-B00006825B72}" type="presOf" srcId="{3F757875-C371-4B12-949B-CF1F2F87977A}" destId="{F5FEFF04-9D41-4EBA-8D9D-AC7D3FDFA1EB}" srcOrd="0" destOrd="0" presId="urn:microsoft.com/office/officeart/2008/layout/RadialCluster"/>
    <dgm:cxn modelId="{C01F0208-B55F-4DF2-9456-B365A68DFC19}" type="presOf" srcId="{7C206D0C-D996-4094-AE7A-F809D8AEB417}" destId="{AF36B9F0-F8F5-4D28-8C30-14359B2579A7}" srcOrd="0" destOrd="0" presId="urn:microsoft.com/office/officeart/2008/layout/RadialCluster"/>
    <dgm:cxn modelId="{57B723AF-B5E5-4FAD-AF63-D97608763120}" type="presOf" srcId="{145FE27E-EC52-467C-995D-987320F77495}" destId="{2E3206E3-D99E-4551-A877-CBEA94B6CA94}" srcOrd="0" destOrd="0" presId="urn:microsoft.com/office/officeart/2008/layout/RadialCluster"/>
    <dgm:cxn modelId="{9D21BF8E-4D5A-45AA-A700-40793183101B}" type="presOf" srcId="{6201A79E-8BD6-4A37-A114-C4D1E58FF3D4}" destId="{8C1BD890-4E8A-45AF-A412-36672D4EC7AD}" srcOrd="0" destOrd="0" presId="urn:microsoft.com/office/officeart/2008/layout/RadialCluster"/>
    <dgm:cxn modelId="{9959031B-8629-4FA6-8126-E5C56CA50051}" srcId="{145FE27E-EC52-467C-995D-987320F77495}" destId="{3F757875-C371-4B12-949B-CF1F2F87977A}" srcOrd="1" destOrd="0" parTransId="{2A40F389-0EB5-4269-993A-D3A1472788F0}" sibTransId="{15BAE19C-DA31-4C60-A03A-F1D4546221DA}"/>
    <dgm:cxn modelId="{94C2E5ED-FDD7-4603-A7BB-FB12C589AECB}" type="presOf" srcId="{2A40F389-0EB5-4269-993A-D3A1472788F0}" destId="{2B9C1687-C903-4D8A-A6AD-2FF57A6B869F}" srcOrd="0" destOrd="0" presId="urn:microsoft.com/office/officeart/2008/layout/RadialCluster"/>
    <dgm:cxn modelId="{30965A6E-5F83-438F-9BF5-A4886D3524D0}" srcId="{F52094C1-EFA2-4F39-9CE6-ADC0FFE2705A}" destId="{145FE27E-EC52-467C-995D-987320F77495}" srcOrd="0" destOrd="0" parTransId="{00350284-787A-4FCC-A7D3-607B230B1008}" sibTransId="{3B2EA4AA-988D-47F9-9EDF-525605A84674}"/>
    <dgm:cxn modelId="{A9D175D4-2296-4C39-B3BC-4F435A8C55CD}" srcId="{F52094C1-EFA2-4F39-9CE6-ADC0FFE2705A}" destId="{F58F5D14-F99E-400D-9CBC-7E8EF2D35859}" srcOrd="1" destOrd="0" parTransId="{74C06FEA-BBE0-4205-989B-29F0FD13662F}" sibTransId="{0A2E9E5C-ADD2-41C9-A922-0AC5EE9B1357}"/>
    <dgm:cxn modelId="{33488ACC-B518-4CE3-85AA-1BEB39A6F0DA}" type="presOf" srcId="{F52094C1-EFA2-4F39-9CE6-ADC0FFE2705A}" destId="{D1D91179-999B-427D-9742-42C04F6D548E}" srcOrd="0" destOrd="0" presId="urn:microsoft.com/office/officeart/2008/layout/RadialCluster"/>
    <dgm:cxn modelId="{AD1F0E17-691C-4D4A-B578-CF46644E7703}" type="presOf" srcId="{6524AD07-CC46-4081-B6D4-2B865289466C}" destId="{378EC7E9-7514-4E2A-BCD8-452F8BE2D75F}" srcOrd="0" destOrd="0" presId="urn:microsoft.com/office/officeart/2008/layout/RadialCluster"/>
    <dgm:cxn modelId="{7599B010-481C-4375-8159-A6FB65E13F52}" srcId="{F52094C1-EFA2-4F39-9CE6-ADC0FFE2705A}" destId="{FE172C54-F193-4EAD-8609-AF687B8655F1}" srcOrd="2" destOrd="0" parTransId="{22D8FA40-0175-4FC7-8C27-FCB0BD9F6474}" sibTransId="{DDBC1DE2-ACCE-4C10-919A-1477AACD2AD8}"/>
    <dgm:cxn modelId="{35DEC318-9721-4DEB-8589-1BA168FFF45D}" type="presParOf" srcId="{D1D91179-999B-427D-9742-42C04F6D548E}" destId="{2541F094-5BA6-4B0A-95DB-6C72E7DD81B9}" srcOrd="0" destOrd="0" presId="urn:microsoft.com/office/officeart/2008/layout/RadialCluster"/>
    <dgm:cxn modelId="{D6482A6D-1B3D-43AD-BF5C-6B8615078FE6}" type="presParOf" srcId="{2541F094-5BA6-4B0A-95DB-6C72E7DD81B9}" destId="{2E3206E3-D99E-4551-A877-CBEA94B6CA94}" srcOrd="0" destOrd="0" presId="urn:microsoft.com/office/officeart/2008/layout/RadialCluster"/>
    <dgm:cxn modelId="{FDC1CF4D-57CD-480F-BD82-6E47EC43BD70}" type="presParOf" srcId="{2541F094-5BA6-4B0A-95DB-6C72E7DD81B9}" destId="{AF36B9F0-F8F5-4D28-8C30-14359B2579A7}" srcOrd="1" destOrd="0" presId="urn:microsoft.com/office/officeart/2008/layout/RadialCluster"/>
    <dgm:cxn modelId="{2E5F31BE-26C2-4858-AB92-DC1F45A17CF1}" type="presParOf" srcId="{2541F094-5BA6-4B0A-95DB-6C72E7DD81B9}" destId="{8C1BD890-4E8A-45AF-A412-36672D4EC7AD}" srcOrd="2" destOrd="0" presId="urn:microsoft.com/office/officeart/2008/layout/RadialCluster"/>
    <dgm:cxn modelId="{C9F44227-7406-4830-B53D-0D49B3ED3BBF}" type="presParOf" srcId="{2541F094-5BA6-4B0A-95DB-6C72E7DD81B9}" destId="{2B9C1687-C903-4D8A-A6AD-2FF57A6B869F}" srcOrd="3" destOrd="0" presId="urn:microsoft.com/office/officeart/2008/layout/RadialCluster"/>
    <dgm:cxn modelId="{2491C7D0-337F-4894-A6E0-37CFEA3D1BF4}" type="presParOf" srcId="{2541F094-5BA6-4B0A-95DB-6C72E7DD81B9}" destId="{F5FEFF04-9D41-4EBA-8D9D-AC7D3FDFA1EB}" srcOrd="4" destOrd="0" presId="urn:microsoft.com/office/officeart/2008/layout/RadialCluster"/>
    <dgm:cxn modelId="{BECE3FC5-1487-4F13-9493-9279E3B409D0}" type="presParOf" srcId="{2541F094-5BA6-4B0A-95DB-6C72E7DD81B9}" destId="{378EC7E9-7514-4E2A-BCD8-452F8BE2D75F}" srcOrd="5" destOrd="0" presId="urn:microsoft.com/office/officeart/2008/layout/RadialCluster"/>
    <dgm:cxn modelId="{1AC16B5D-24DD-407E-ACDA-0D838DFC3608}" type="presParOf" srcId="{2541F094-5BA6-4B0A-95DB-6C72E7DD81B9}" destId="{1AB759CA-173B-44DB-9994-75D7B417341E}" srcOrd="6" destOrd="0" presId="urn:microsoft.com/office/officeart/2008/layout/RadialCluster"/>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559DEA5-79F1-402C-8FEF-4566A292D7D6}">
      <dsp:nvSpPr>
        <dsp:cNvPr id="0" name=""/>
        <dsp:cNvSpPr/>
      </dsp:nvSpPr>
      <dsp:spPr>
        <a:xfrm>
          <a:off x="4326" y="705866"/>
          <a:ext cx="2360269" cy="3774301"/>
        </a:xfrm>
        <a:prstGeom prst="roundRect">
          <a:avLst>
            <a:gd name="adj" fmla="val 10000"/>
          </a:avLst>
        </a:prstGeom>
        <a:solidFill>
          <a:schemeClr val="tx1">
            <a:lumMod val="85000"/>
            <a:alpha val="9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lvl="0" algn="ctr" defTabSz="533400" rtl="0">
            <a:lnSpc>
              <a:spcPct val="90000"/>
            </a:lnSpc>
            <a:spcBef>
              <a:spcPct val="0"/>
            </a:spcBef>
            <a:spcAft>
              <a:spcPct val="35000"/>
            </a:spcAft>
          </a:pPr>
          <a:r>
            <a:rPr lang="fr-BE" sz="1200" b="1" kern="1200" dirty="0" smtClean="0">
              <a:solidFill>
                <a:schemeClr val="accent2"/>
              </a:solidFill>
              <a:latin typeface="Myriad Pro"/>
              <a:ea typeface="+mn-ea"/>
              <a:cs typeface="Myriad Pro"/>
            </a:rPr>
            <a:t>Cereal </a:t>
          </a:r>
          <a:r>
            <a:rPr lang="fr-BE" sz="1200" b="1" kern="1200" dirty="0" err="1" smtClean="0">
              <a:solidFill>
                <a:schemeClr val="accent2"/>
              </a:solidFill>
              <a:latin typeface="Myriad Pro"/>
              <a:ea typeface="+mn-ea"/>
              <a:cs typeface="Myriad Pro"/>
            </a:rPr>
            <a:t>based</a:t>
          </a:r>
          <a:r>
            <a:rPr lang="fr-BE" sz="1200" b="1" kern="1200" dirty="0" smtClean="0">
              <a:solidFill>
                <a:schemeClr val="accent2"/>
              </a:solidFill>
              <a:latin typeface="Myriad Pro"/>
              <a:ea typeface="+mn-ea"/>
              <a:cs typeface="Myriad Pro"/>
            </a:rPr>
            <a:t> </a:t>
          </a:r>
          <a:r>
            <a:rPr lang="fr-BE" sz="1200" b="1" kern="1200" dirty="0" err="1" smtClean="0">
              <a:solidFill>
                <a:schemeClr val="accent2"/>
              </a:solidFill>
              <a:latin typeface="Myriad Pro"/>
              <a:ea typeface="+mn-ea"/>
              <a:cs typeface="Myriad Pro"/>
            </a:rPr>
            <a:t>starch</a:t>
          </a:r>
          <a:r>
            <a:rPr lang="fr-BE" sz="1200" b="1" kern="1200" dirty="0" smtClean="0">
              <a:solidFill>
                <a:schemeClr val="accent2"/>
              </a:solidFill>
              <a:latin typeface="Myriad Pro"/>
              <a:ea typeface="+mn-ea"/>
              <a:cs typeface="Myriad Pro"/>
            </a:rPr>
            <a:t> </a:t>
          </a:r>
          <a:r>
            <a:rPr lang="fr-BE" sz="1200" b="1" kern="1200" dirty="0" err="1" smtClean="0">
              <a:solidFill>
                <a:schemeClr val="accent2"/>
              </a:solidFill>
              <a:latin typeface="Myriad Pro"/>
              <a:ea typeface="+mn-ea"/>
              <a:cs typeface="Myriad Pro"/>
            </a:rPr>
            <a:t>products</a:t>
          </a:r>
          <a:r>
            <a:rPr lang="fr-BE" sz="1200" b="1" kern="1200" dirty="0" smtClean="0">
              <a:solidFill>
                <a:schemeClr val="accent2"/>
              </a:solidFill>
              <a:latin typeface="Myriad Pro"/>
              <a:ea typeface="+mn-ea"/>
              <a:cs typeface="Myriad Pro"/>
            </a:rPr>
            <a:t> </a:t>
          </a:r>
          <a:r>
            <a:rPr lang="fr-BE" sz="1200" b="1" kern="1200" dirty="0" err="1" smtClean="0">
              <a:solidFill>
                <a:schemeClr val="accent2"/>
              </a:solidFill>
              <a:latin typeface="Myriad Pro"/>
              <a:ea typeface="+mn-ea"/>
              <a:cs typeface="Myriad Pro"/>
            </a:rPr>
            <a:t>companies</a:t>
          </a:r>
          <a:endParaRPr lang="fr-BE" sz="1200" b="1" kern="1200" dirty="0" smtClean="0">
            <a:solidFill>
              <a:schemeClr val="accent2"/>
            </a:solidFill>
            <a:latin typeface="Myriad Pro"/>
            <a:ea typeface="+mn-ea"/>
            <a:cs typeface="Myriad Pro"/>
          </a:endParaRPr>
        </a:p>
        <a:p>
          <a:pPr lvl="0" algn="ctr" defTabSz="533400" rtl="0">
            <a:lnSpc>
              <a:spcPct val="90000"/>
            </a:lnSpc>
            <a:spcBef>
              <a:spcPct val="0"/>
            </a:spcBef>
            <a:spcAft>
              <a:spcPct val="35000"/>
            </a:spcAft>
          </a:pPr>
          <a:endParaRPr lang="fr-BE" sz="1200" b="0" kern="1200" dirty="0" smtClean="0">
            <a:solidFill>
              <a:schemeClr val="accent2"/>
            </a:solidFill>
            <a:latin typeface="Myriad Pro"/>
            <a:ea typeface="+mn-ea"/>
            <a:cs typeface="Myriad Pro"/>
          </a:endParaRPr>
        </a:p>
        <a:p>
          <a:pPr lvl="0" algn="ctr" defTabSz="533400" rtl="0">
            <a:lnSpc>
              <a:spcPct val="90000"/>
            </a:lnSpc>
            <a:spcBef>
              <a:spcPct val="0"/>
            </a:spcBef>
            <a:spcAft>
              <a:spcPct val="35000"/>
            </a:spcAft>
          </a:pPr>
          <a:r>
            <a:rPr lang="fr-BE" sz="1200" b="0" kern="1200" dirty="0" err="1" smtClean="0">
              <a:solidFill>
                <a:schemeClr val="accent2"/>
              </a:solidFill>
              <a:latin typeface="Myriad Pro"/>
              <a:ea typeface="+mn-ea"/>
              <a:cs typeface="Myriad Pro"/>
            </a:rPr>
            <a:t>Altia</a:t>
          </a:r>
          <a:endParaRPr lang="fr-BE" sz="1200" b="0" kern="1200" dirty="0" smtClean="0">
            <a:solidFill>
              <a:schemeClr val="accent2"/>
            </a:solidFill>
            <a:latin typeface="Myriad Pro"/>
            <a:ea typeface="+mn-ea"/>
            <a:cs typeface="Myriad Pro"/>
          </a:endParaRPr>
        </a:p>
        <a:p>
          <a:pPr lvl="0" algn="ctr" defTabSz="533400" rtl="0">
            <a:lnSpc>
              <a:spcPct val="90000"/>
            </a:lnSpc>
            <a:spcBef>
              <a:spcPct val="0"/>
            </a:spcBef>
            <a:spcAft>
              <a:spcPct val="35000"/>
            </a:spcAft>
          </a:pPr>
          <a:r>
            <a:rPr lang="fr-BE" sz="1200" b="0" kern="1200" dirty="0" err="1" smtClean="0">
              <a:solidFill>
                <a:schemeClr val="accent2"/>
              </a:solidFill>
              <a:latin typeface="Myriad Pro"/>
              <a:ea typeface="+mn-ea"/>
              <a:cs typeface="Myriad Pro"/>
            </a:rPr>
            <a:t>Amilina</a:t>
          </a:r>
          <a:endParaRPr lang="fr-BE" sz="1200" b="0" kern="1200" dirty="0" smtClean="0">
            <a:solidFill>
              <a:schemeClr val="accent2"/>
            </a:solidFill>
            <a:latin typeface="Myriad Pro"/>
            <a:ea typeface="+mn-ea"/>
            <a:cs typeface="Myriad Pro"/>
          </a:endParaRPr>
        </a:p>
        <a:p>
          <a:pPr lvl="0" algn="ctr" defTabSz="533400" rtl="0">
            <a:lnSpc>
              <a:spcPct val="90000"/>
            </a:lnSpc>
            <a:spcBef>
              <a:spcPct val="0"/>
            </a:spcBef>
            <a:spcAft>
              <a:spcPct val="35000"/>
            </a:spcAft>
          </a:pPr>
          <a:r>
            <a:rPr lang="fr-BE" sz="1200" b="0" kern="1200" dirty="0" err="1" smtClean="0">
              <a:solidFill>
                <a:schemeClr val="accent2"/>
              </a:solidFill>
              <a:latin typeface="Myriad Pro"/>
              <a:ea typeface="+mn-ea"/>
              <a:cs typeface="Myriad Pro"/>
            </a:rPr>
            <a:t>Beneo</a:t>
          </a:r>
          <a:r>
            <a:rPr lang="fr-BE" sz="1200" b="0" kern="1200" dirty="0" smtClean="0">
              <a:solidFill>
                <a:schemeClr val="accent2"/>
              </a:solidFill>
              <a:latin typeface="Myriad Pro"/>
              <a:ea typeface="+mn-ea"/>
              <a:cs typeface="Myriad Pro"/>
            </a:rPr>
            <a:t>-Remy</a:t>
          </a:r>
        </a:p>
        <a:p>
          <a:pPr lvl="0" algn="ctr" defTabSz="533400" rtl="0">
            <a:lnSpc>
              <a:spcPct val="90000"/>
            </a:lnSpc>
            <a:spcBef>
              <a:spcPct val="0"/>
            </a:spcBef>
            <a:spcAft>
              <a:spcPct val="35000"/>
            </a:spcAft>
          </a:pPr>
          <a:r>
            <a:rPr lang="fr-BE" sz="1200" b="0" kern="1200" dirty="0" smtClean="0">
              <a:solidFill>
                <a:schemeClr val="accent2"/>
              </a:solidFill>
              <a:latin typeface="Myriad Pro"/>
              <a:ea typeface="+mn-ea"/>
              <a:cs typeface="Myriad Pro"/>
            </a:rPr>
            <a:t>Cargill</a:t>
          </a:r>
        </a:p>
        <a:p>
          <a:pPr lvl="0" algn="ctr" defTabSz="533400" rtl="0">
            <a:lnSpc>
              <a:spcPct val="90000"/>
            </a:lnSpc>
            <a:spcBef>
              <a:spcPct val="0"/>
            </a:spcBef>
            <a:spcAft>
              <a:spcPct val="35000"/>
            </a:spcAft>
          </a:pPr>
          <a:r>
            <a:rPr lang="fr-BE" sz="1200" b="0" kern="1200" dirty="0" err="1" smtClean="0">
              <a:solidFill>
                <a:schemeClr val="accent2"/>
              </a:solidFill>
              <a:latin typeface="Myriad Pro"/>
              <a:ea typeface="+mn-ea"/>
              <a:cs typeface="Myriad Pro"/>
            </a:rPr>
            <a:t>Chamtor</a:t>
          </a:r>
          <a:endParaRPr lang="fr-BE" sz="1200" b="0" kern="1200" dirty="0" smtClean="0">
            <a:solidFill>
              <a:schemeClr val="accent2"/>
            </a:solidFill>
            <a:latin typeface="Myriad Pro"/>
            <a:ea typeface="+mn-ea"/>
            <a:cs typeface="Myriad Pro"/>
          </a:endParaRPr>
        </a:p>
        <a:p>
          <a:pPr lvl="0" algn="ctr" defTabSz="533400" rtl="0">
            <a:lnSpc>
              <a:spcPct val="90000"/>
            </a:lnSpc>
            <a:spcBef>
              <a:spcPct val="0"/>
            </a:spcBef>
            <a:spcAft>
              <a:spcPct val="35000"/>
            </a:spcAft>
          </a:pPr>
          <a:r>
            <a:rPr lang="fr-BE" sz="1200" b="0" kern="1200" dirty="0" err="1" smtClean="0">
              <a:solidFill>
                <a:schemeClr val="accent2"/>
              </a:solidFill>
              <a:latin typeface="Myriad Pro"/>
              <a:ea typeface="+mn-ea"/>
              <a:cs typeface="Myriad Pro"/>
            </a:rPr>
            <a:t>Copam</a:t>
          </a:r>
          <a:endParaRPr lang="fr-BE" sz="1200" b="0" kern="1200" dirty="0" smtClean="0">
            <a:solidFill>
              <a:schemeClr val="accent2"/>
            </a:solidFill>
            <a:latin typeface="Myriad Pro"/>
            <a:ea typeface="+mn-ea"/>
            <a:cs typeface="Myriad Pro"/>
          </a:endParaRPr>
        </a:p>
        <a:p>
          <a:pPr lvl="0" algn="ctr" defTabSz="533400" rtl="0">
            <a:lnSpc>
              <a:spcPct val="90000"/>
            </a:lnSpc>
            <a:spcBef>
              <a:spcPct val="0"/>
            </a:spcBef>
            <a:spcAft>
              <a:spcPct val="35000"/>
            </a:spcAft>
          </a:pPr>
          <a:r>
            <a:rPr lang="fr-BE" sz="1200" b="0" kern="1200" dirty="0" err="1" smtClean="0">
              <a:solidFill>
                <a:schemeClr val="accent2"/>
              </a:solidFill>
              <a:latin typeface="Myriad Pro"/>
              <a:ea typeface="+mn-ea"/>
              <a:cs typeface="Myriad Pro"/>
            </a:rPr>
            <a:t>Crepel</a:t>
          </a:r>
          <a:r>
            <a:rPr lang="fr-BE" sz="1200" b="0" kern="1200" dirty="0" smtClean="0">
              <a:solidFill>
                <a:schemeClr val="accent2"/>
              </a:solidFill>
              <a:latin typeface="Myriad Pro"/>
              <a:ea typeface="+mn-ea"/>
              <a:cs typeface="Myriad Pro"/>
            </a:rPr>
            <a:t> &amp; Deiters</a:t>
          </a:r>
        </a:p>
        <a:p>
          <a:pPr lvl="0" algn="ctr" defTabSz="533400" rtl="0">
            <a:lnSpc>
              <a:spcPct val="90000"/>
            </a:lnSpc>
            <a:spcBef>
              <a:spcPct val="0"/>
            </a:spcBef>
            <a:spcAft>
              <a:spcPct val="35000"/>
            </a:spcAft>
          </a:pPr>
          <a:r>
            <a:rPr lang="fr-BE" sz="1200" b="0" kern="1200" dirty="0" err="1" smtClean="0">
              <a:solidFill>
                <a:schemeClr val="accent2"/>
              </a:solidFill>
              <a:latin typeface="Myriad Pro"/>
              <a:ea typeface="+mn-ea"/>
              <a:cs typeface="Myriad Pro"/>
            </a:rPr>
            <a:t>Hungrana</a:t>
          </a:r>
          <a:endParaRPr lang="fr-BE" sz="1200" b="0" kern="1200" dirty="0" smtClean="0">
            <a:solidFill>
              <a:schemeClr val="accent2"/>
            </a:solidFill>
            <a:latin typeface="Myriad Pro"/>
            <a:ea typeface="+mn-ea"/>
            <a:cs typeface="Myriad Pro"/>
          </a:endParaRPr>
        </a:p>
        <a:p>
          <a:pPr lvl="0" algn="ctr" defTabSz="533400" rtl="0">
            <a:lnSpc>
              <a:spcPct val="90000"/>
            </a:lnSpc>
            <a:spcBef>
              <a:spcPct val="0"/>
            </a:spcBef>
            <a:spcAft>
              <a:spcPct val="35000"/>
            </a:spcAft>
          </a:pPr>
          <a:r>
            <a:rPr lang="fr-BE" sz="1200" b="0" kern="1200" dirty="0" smtClean="0">
              <a:solidFill>
                <a:schemeClr val="accent2"/>
              </a:solidFill>
              <a:latin typeface="Myriad Pro"/>
              <a:ea typeface="+mn-ea"/>
              <a:cs typeface="Myriad Pro"/>
            </a:rPr>
            <a:t>Kröner </a:t>
          </a:r>
          <a:r>
            <a:rPr lang="fr-BE" sz="1200" b="0" kern="1200" dirty="0" err="1" smtClean="0">
              <a:solidFill>
                <a:schemeClr val="accent2"/>
              </a:solidFill>
              <a:latin typeface="Myriad Pro"/>
              <a:ea typeface="+mn-ea"/>
              <a:cs typeface="Myriad Pro"/>
            </a:rPr>
            <a:t>Stärke</a:t>
          </a:r>
          <a:endParaRPr lang="fr-BE" sz="1200" b="0" kern="1200" dirty="0" smtClean="0">
            <a:solidFill>
              <a:schemeClr val="accent2"/>
            </a:solidFill>
            <a:latin typeface="Myriad Pro"/>
            <a:ea typeface="+mn-ea"/>
            <a:cs typeface="Myriad Pro"/>
          </a:endParaRPr>
        </a:p>
        <a:p>
          <a:pPr lvl="0" algn="ctr" defTabSz="533400" rtl="0">
            <a:lnSpc>
              <a:spcPct val="90000"/>
            </a:lnSpc>
            <a:spcBef>
              <a:spcPct val="0"/>
            </a:spcBef>
            <a:spcAft>
              <a:spcPct val="35000"/>
            </a:spcAft>
          </a:pPr>
          <a:r>
            <a:rPr lang="fr-BE" sz="1200" b="0" kern="1200" dirty="0" err="1" smtClean="0">
              <a:solidFill>
                <a:schemeClr val="accent2"/>
              </a:solidFill>
              <a:latin typeface="Myriad Pro"/>
              <a:ea typeface="+mn-ea"/>
              <a:cs typeface="Myriad Pro"/>
            </a:rPr>
            <a:t>Ingredion</a:t>
          </a:r>
          <a:endParaRPr lang="fr-BE" sz="1200" b="0" kern="1200" dirty="0" smtClean="0">
            <a:solidFill>
              <a:schemeClr val="accent2"/>
            </a:solidFill>
            <a:latin typeface="Myriad Pro"/>
            <a:ea typeface="+mn-ea"/>
            <a:cs typeface="Myriad Pro"/>
          </a:endParaRPr>
        </a:p>
        <a:p>
          <a:pPr lvl="0" algn="ctr" defTabSz="533400" rtl="0">
            <a:lnSpc>
              <a:spcPct val="90000"/>
            </a:lnSpc>
            <a:spcBef>
              <a:spcPct val="0"/>
            </a:spcBef>
            <a:spcAft>
              <a:spcPct val="35000"/>
            </a:spcAft>
          </a:pPr>
          <a:r>
            <a:rPr lang="fr-BE" sz="1200" b="0" kern="1200" dirty="0" smtClean="0">
              <a:solidFill>
                <a:schemeClr val="accent2"/>
              </a:solidFill>
              <a:latin typeface="Myriad Pro"/>
              <a:ea typeface="+mn-ea"/>
              <a:cs typeface="Myriad Pro"/>
            </a:rPr>
            <a:t>Jäckering</a:t>
          </a:r>
        </a:p>
        <a:p>
          <a:pPr lvl="0" algn="ctr" defTabSz="533400" rtl="0">
            <a:lnSpc>
              <a:spcPct val="90000"/>
            </a:lnSpc>
            <a:spcBef>
              <a:spcPct val="0"/>
            </a:spcBef>
            <a:spcAft>
              <a:spcPct val="35000"/>
            </a:spcAft>
          </a:pPr>
          <a:r>
            <a:rPr lang="fr-BE" sz="1200" b="0" kern="1200" dirty="0" smtClean="0">
              <a:solidFill>
                <a:schemeClr val="accent2"/>
              </a:solidFill>
              <a:latin typeface="Myriad Pro"/>
              <a:ea typeface="+mn-ea"/>
              <a:cs typeface="Myriad Pro"/>
            </a:rPr>
            <a:t>Tate &amp; Lyle</a:t>
          </a:r>
        </a:p>
        <a:p>
          <a:pPr lvl="0" algn="ctr" defTabSz="533400" rtl="0">
            <a:lnSpc>
              <a:spcPct val="90000"/>
            </a:lnSpc>
            <a:spcBef>
              <a:spcPct val="0"/>
            </a:spcBef>
            <a:spcAft>
              <a:spcPct val="35000"/>
            </a:spcAft>
          </a:pPr>
          <a:endParaRPr lang="fr-BE" sz="1200" b="0" kern="1200" dirty="0" smtClean="0">
            <a:solidFill>
              <a:schemeClr val="accent2"/>
            </a:solidFill>
            <a:latin typeface="Myriad Pro"/>
            <a:ea typeface="+mn-ea"/>
            <a:cs typeface="Myriad Pro"/>
          </a:endParaRPr>
        </a:p>
        <a:p>
          <a:pPr lvl="0" algn="ctr" defTabSz="533400" rtl="0">
            <a:lnSpc>
              <a:spcPct val="90000"/>
            </a:lnSpc>
            <a:spcBef>
              <a:spcPct val="0"/>
            </a:spcBef>
            <a:spcAft>
              <a:spcPct val="35000"/>
            </a:spcAft>
          </a:pPr>
          <a:endParaRPr lang="en-US" sz="1200" b="0" kern="1200" dirty="0">
            <a:solidFill>
              <a:schemeClr val="accent2"/>
            </a:solidFill>
            <a:latin typeface="Myriad Pro"/>
            <a:ea typeface="+mn-ea"/>
            <a:cs typeface="Myriad Pro"/>
          </a:endParaRPr>
        </a:p>
      </dsp:txBody>
      <dsp:txXfrm>
        <a:off x="73456" y="774996"/>
        <a:ext cx="2222009" cy="3636041"/>
      </dsp:txXfrm>
    </dsp:sp>
    <dsp:sp modelId="{FD08860C-2600-453E-B5B5-D50C7018DA26}">
      <dsp:nvSpPr>
        <dsp:cNvPr id="0" name=""/>
        <dsp:cNvSpPr/>
      </dsp:nvSpPr>
      <dsp:spPr>
        <a:xfrm>
          <a:off x="2509409" y="2413447"/>
          <a:ext cx="307006" cy="359139"/>
        </a:xfrm>
        <a:prstGeom prst="rightArrow">
          <a:avLst>
            <a:gd name="adj1" fmla="val 60000"/>
            <a:gd name="adj2" fmla="val 50000"/>
          </a:avLst>
        </a:prstGeom>
        <a:solidFill>
          <a:schemeClr val="tx1"/>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a:p>
      </dsp:txBody>
      <dsp:txXfrm>
        <a:off x="2509409" y="2485275"/>
        <a:ext cx="214904" cy="215483"/>
      </dsp:txXfrm>
    </dsp:sp>
    <dsp:sp modelId="{A057B163-EF26-46F9-ADCD-52C6C8A18DAA}">
      <dsp:nvSpPr>
        <dsp:cNvPr id="0" name=""/>
        <dsp:cNvSpPr/>
      </dsp:nvSpPr>
      <dsp:spPr>
        <a:xfrm>
          <a:off x="2943852" y="705866"/>
          <a:ext cx="2040924" cy="3774301"/>
        </a:xfrm>
        <a:prstGeom prst="roundRect">
          <a:avLst>
            <a:gd name="adj" fmla="val 10000"/>
          </a:avLst>
        </a:prstGeom>
        <a:solidFill>
          <a:schemeClr val="tx1">
            <a:lumMod val="85000"/>
            <a:alpha val="9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lvl="0" algn="ctr" defTabSz="533400" rtl="0">
            <a:lnSpc>
              <a:spcPct val="90000"/>
            </a:lnSpc>
            <a:spcBef>
              <a:spcPct val="0"/>
            </a:spcBef>
            <a:spcAft>
              <a:spcPct val="35000"/>
            </a:spcAft>
          </a:pPr>
          <a:r>
            <a:rPr lang="fr-BE" sz="1200" b="1" u="none" kern="1200" dirty="0" smtClean="0">
              <a:solidFill>
                <a:schemeClr val="accent2"/>
              </a:solidFill>
              <a:latin typeface="Myriad Pro"/>
              <a:ea typeface="+mn-ea"/>
              <a:cs typeface="Myriad Pro"/>
            </a:rPr>
            <a:t>Potato </a:t>
          </a:r>
          <a:r>
            <a:rPr lang="fr-BE" sz="1200" b="1" u="none" kern="1200" dirty="0" err="1" smtClean="0">
              <a:solidFill>
                <a:schemeClr val="accent2"/>
              </a:solidFill>
              <a:latin typeface="Myriad Pro"/>
              <a:ea typeface="+mn-ea"/>
              <a:cs typeface="Myriad Pro"/>
            </a:rPr>
            <a:t>starch</a:t>
          </a:r>
          <a:r>
            <a:rPr lang="fr-BE" sz="1200" b="1" u="none" kern="1200" dirty="0" smtClean="0">
              <a:solidFill>
                <a:schemeClr val="accent2"/>
              </a:solidFill>
              <a:latin typeface="Myriad Pro"/>
              <a:ea typeface="+mn-ea"/>
              <a:cs typeface="Myriad Pro"/>
            </a:rPr>
            <a:t> </a:t>
          </a:r>
          <a:r>
            <a:rPr lang="fr-BE" sz="1200" b="1" u="none" kern="1200" dirty="0" err="1" smtClean="0">
              <a:solidFill>
                <a:schemeClr val="accent2"/>
              </a:solidFill>
              <a:latin typeface="Myriad Pro"/>
              <a:ea typeface="+mn-ea"/>
              <a:cs typeface="Myriad Pro"/>
            </a:rPr>
            <a:t>companies</a:t>
          </a:r>
          <a:endParaRPr lang="fr-BE" sz="1200" b="1" u="none" kern="1200" dirty="0" smtClean="0">
            <a:solidFill>
              <a:schemeClr val="accent2"/>
            </a:solidFill>
            <a:latin typeface="Myriad Pro"/>
            <a:ea typeface="+mn-ea"/>
            <a:cs typeface="Myriad Pro"/>
          </a:endParaRPr>
        </a:p>
        <a:p>
          <a:pPr lvl="0" algn="ctr" defTabSz="533400" rtl="0">
            <a:lnSpc>
              <a:spcPct val="90000"/>
            </a:lnSpc>
            <a:spcBef>
              <a:spcPct val="0"/>
            </a:spcBef>
            <a:spcAft>
              <a:spcPct val="35000"/>
            </a:spcAft>
          </a:pPr>
          <a:endParaRPr lang="fr-BE" sz="1200" b="0" u="none" kern="1200" dirty="0" smtClean="0">
            <a:solidFill>
              <a:schemeClr val="accent2"/>
            </a:solidFill>
            <a:latin typeface="Myriad Pro"/>
            <a:ea typeface="+mn-ea"/>
            <a:cs typeface="Myriad Pro"/>
          </a:endParaRPr>
        </a:p>
        <a:p>
          <a:pPr lvl="0" algn="ctr" defTabSz="533400" rtl="0">
            <a:lnSpc>
              <a:spcPct val="90000"/>
            </a:lnSpc>
            <a:spcBef>
              <a:spcPct val="0"/>
            </a:spcBef>
            <a:spcAft>
              <a:spcPct val="35000"/>
            </a:spcAft>
          </a:pPr>
          <a:endParaRPr lang="fr-BE" sz="1200" b="0" u="none" kern="1200" dirty="0" smtClean="0">
            <a:solidFill>
              <a:schemeClr val="accent2"/>
            </a:solidFill>
            <a:latin typeface="Myriad Pro"/>
            <a:ea typeface="+mn-ea"/>
            <a:cs typeface="Myriad Pro"/>
          </a:endParaRPr>
        </a:p>
        <a:p>
          <a:pPr lvl="0" algn="ctr" defTabSz="533400" rtl="0">
            <a:lnSpc>
              <a:spcPct val="90000"/>
            </a:lnSpc>
            <a:spcBef>
              <a:spcPct val="0"/>
            </a:spcBef>
            <a:spcAft>
              <a:spcPct val="35000"/>
            </a:spcAft>
          </a:pPr>
          <a:r>
            <a:rPr lang="fr-BE" sz="1200" b="0" u="none" kern="1200" dirty="0" smtClean="0">
              <a:solidFill>
                <a:schemeClr val="accent2"/>
              </a:solidFill>
              <a:latin typeface="Myriad Pro"/>
              <a:ea typeface="+mn-ea"/>
              <a:cs typeface="Myriad Pro"/>
            </a:rPr>
            <a:t>AKV </a:t>
          </a:r>
          <a:r>
            <a:rPr lang="fr-BE" sz="1200" b="0" u="none" kern="1200" dirty="0" err="1" smtClean="0">
              <a:solidFill>
                <a:schemeClr val="accent2"/>
              </a:solidFill>
              <a:latin typeface="Myriad Pro"/>
              <a:ea typeface="+mn-ea"/>
              <a:cs typeface="Myriad Pro"/>
            </a:rPr>
            <a:t>Langholt</a:t>
          </a:r>
          <a:endParaRPr lang="fr-BE" sz="1200" b="0" u="none" kern="1200" dirty="0" smtClean="0">
            <a:solidFill>
              <a:schemeClr val="accent2"/>
            </a:solidFill>
            <a:latin typeface="Myriad Pro"/>
            <a:ea typeface="+mn-ea"/>
            <a:cs typeface="Myriad Pro"/>
          </a:endParaRPr>
        </a:p>
        <a:p>
          <a:pPr lvl="0" algn="ctr" defTabSz="533400" rtl="0">
            <a:lnSpc>
              <a:spcPct val="90000"/>
            </a:lnSpc>
            <a:spcBef>
              <a:spcPct val="0"/>
            </a:spcBef>
            <a:spcAft>
              <a:spcPct val="35000"/>
            </a:spcAft>
          </a:pPr>
          <a:r>
            <a:rPr lang="fr-BE" sz="1200" b="0" u="none" kern="1200" dirty="0" err="1" smtClean="0">
              <a:solidFill>
                <a:schemeClr val="accent2"/>
              </a:solidFill>
              <a:latin typeface="Myriad Pro"/>
              <a:ea typeface="+mn-ea"/>
              <a:cs typeface="Myriad Pro"/>
            </a:rPr>
            <a:t>Avebe</a:t>
          </a:r>
          <a:r>
            <a:rPr lang="fr-BE" sz="1200" b="0" u="none" kern="1200" dirty="0" smtClean="0">
              <a:solidFill>
                <a:schemeClr val="accent2"/>
              </a:solidFill>
              <a:latin typeface="Myriad Pro"/>
              <a:ea typeface="+mn-ea"/>
              <a:cs typeface="Myriad Pro"/>
            </a:rPr>
            <a:t> Group</a:t>
          </a:r>
        </a:p>
        <a:p>
          <a:pPr lvl="0" algn="ctr" defTabSz="533400" rtl="0">
            <a:lnSpc>
              <a:spcPct val="90000"/>
            </a:lnSpc>
            <a:spcBef>
              <a:spcPct val="0"/>
            </a:spcBef>
            <a:spcAft>
              <a:spcPct val="35000"/>
            </a:spcAft>
          </a:pPr>
          <a:r>
            <a:rPr lang="fr-BE" sz="1200" b="0" u="none" kern="1200" dirty="0" smtClean="0">
              <a:solidFill>
                <a:schemeClr val="accent2"/>
              </a:solidFill>
              <a:latin typeface="Myriad Pro"/>
              <a:ea typeface="+mn-ea"/>
              <a:cs typeface="Myriad Pro"/>
            </a:rPr>
            <a:t>Emsland-</a:t>
          </a:r>
          <a:r>
            <a:rPr lang="fr-BE" sz="1200" b="0" u="none" kern="1200" dirty="0" err="1" smtClean="0">
              <a:solidFill>
                <a:schemeClr val="accent2"/>
              </a:solidFill>
              <a:latin typeface="Myriad Pro"/>
              <a:ea typeface="+mn-ea"/>
              <a:cs typeface="Myriad Pro"/>
            </a:rPr>
            <a:t>Stärke</a:t>
          </a:r>
          <a:endParaRPr lang="fr-BE" sz="1200" b="0" u="none" kern="1200" dirty="0" smtClean="0">
            <a:solidFill>
              <a:schemeClr val="accent2"/>
            </a:solidFill>
            <a:latin typeface="Myriad Pro"/>
            <a:ea typeface="+mn-ea"/>
            <a:cs typeface="Myriad Pro"/>
          </a:endParaRPr>
        </a:p>
        <a:p>
          <a:pPr lvl="0" algn="ctr" defTabSz="533400" rtl="0">
            <a:lnSpc>
              <a:spcPct val="90000"/>
            </a:lnSpc>
            <a:spcBef>
              <a:spcPct val="0"/>
            </a:spcBef>
            <a:spcAft>
              <a:spcPct val="35000"/>
            </a:spcAft>
          </a:pPr>
          <a:r>
            <a:rPr lang="fr-BE" sz="1200" b="0" u="none" kern="1200" dirty="0" err="1" smtClean="0">
              <a:solidFill>
                <a:schemeClr val="accent2"/>
              </a:solidFill>
              <a:latin typeface="Myriad Pro"/>
              <a:ea typeface="+mn-ea"/>
              <a:cs typeface="Myriad Pro"/>
            </a:rPr>
            <a:t>Finnamyl</a:t>
          </a:r>
          <a:endParaRPr lang="fr-BE" sz="1200" b="0" u="none" kern="1200" dirty="0" smtClean="0">
            <a:solidFill>
              <a:schemeClr val="accent2"/>
            </a:solidFill>
            <a:latin typeface="Myriad Pro"/>
            <a:ea typeface="+mn-ea"/>
            <a:cs typeface="Myriad Pro"/>
          </a:endParaRPr>
        </a:p>
        <a:p>
          <a:pPr lvl="0" algn="ctr" defTabSz="533400" rtl="0">
            <a:lnSpc>
              <a:spcPct val="90000"/>
            </a:lnSpc>
            <a:spcBef>
              <a:spcPct val="0"/>
            </a:spcBef>
            <a:spcAft>
              <a:spcPct val="35000"/>
            </a:spcAft>
          </a:pPr>
          <a:r>
            <a:rPr lang="fr-BE" sz="1200" b="0" u="none" kern="1200" dirty="0" err="1" smtClean="0">
              <a:solidFill>
                <a:schemeClr val="accent2"/>
              </a:solidFill>
              <a:latin typeface="Myriad Pro"/>
              <a:ea typeface="+mn-ea"/>
              <a:cs typeface="Myriad Pro"/>
            </a:rPr>
            <a:t>Kartoffelmelcentralen</a:t>
          </a:r>
          <a:endParaRPr lang="fr-BE" sz="1200" b="0" u="none" kern="1200" dirty="0" smtClean="0">
            <a:solidFill>
              <a:schemeClr val="accent2"/>
            </a:solidFill>
            <a:latin typeface="Myriad Pro"/>
            <a:ea typeface="+mn-ea"/>
            <a:cs typeface="Myriad Pro"/>
          </a:endParaRPr>
        </a:p>
        <a:p>
          <a:pPr lvl="0" algn="ctr" defTabSz="533400" rtl="0">
            <a:lnSpc>
              <a:spcPct val="90000"/>
            </a:lnSpc>
            <a:spcBef>
              <a:spcPct val="0"/>
            </a:spcBef>
            <a:spcAft>
              <a:spcPct val="35000"/>
            </a:spcAft>
          </a:pPr>
          <a:r>
            <a:rPr lang="fr-BE" sz="1200" b="0" u="none" kern="1200" dirty="0" err="1" smtClean="0">
              <a:solidFill>
                <a:schemeClr val="accent2"/>
              </a:solidFill>
              <a:latin typeface="Myriad Pro"/>
              <a:ea typeface="+mn-ea"/>
              <a:cs typeface="Myriad Pro"/>
            </a:rPr>
            <a:t>Lyckeby</a:t>
          </a:r>
          <a:endParaRPr lang="fr-BE" sz="1200" b="0" u="none" kern="1200" dirty="0" smtClean="0">
            <a:solidFill>
              <a:schemeClr val="accent2"/>
            </a:solidFill>
            <a:latin typeface="Myriad Pro"/>
            <a:ea typeface="+mn-ea"/>
            <a:cs typeface="Myriad Pro"/>
          </a:endParaRPr>
        </a:p>
        <a:p>
          <a:pPr lvl="0" algn="ctr" defTabSz="533400" rtl="0">
            <a:lnSpc>
              <a:spcPct val="90000"/>
            </a:lnSpc>
            <a:spcBef>
              <a:spcPct val="0"/>
            </a:spcBef>
            <a:spcAft>
              <a:spcPct val="35000"/>
            </a:spcAft>
          </a:pPr>
          <a:r>
            <a:rPr lang="fr-BE" sz="1200" b="0" u="none" kern="1200" dirty="0" err="1" smtClean="0">
              <a:solidFill>
                <a:schemeClr val="accent2"/>
              </a:solidFill>
              <a:latin typeface="Myriad Pro"/>
              <a:ea typeface="+mn-ea"/>
              <a:cs typeface="Myriad Pro"/>
            </a:rPr>
            <a:t>Novidon</a:t>
          </a:r>
          <a:endParaRPr lang="fr-BE" sz="1200" b="0" u="none" kern="1200" dirty="0" smtClean="0">
            <a:solidFill>
              <a:schemeClr val="accent2"/>
            </a:solidFill>
            <a:latin typeface="Myriad Pro"/>
            <a:ea typeface="+mn-ea"/>
            <a:cs typeface="Myriad Pro"/>
          </a:endParaRPr>
        </a:p>
        <a:p>
          <a:pPr lvl="0" algn="ctr" defTabSz="533400" rtl="0">
            <a:lnSpc>
              <a:spcPct val="90000"/>
            </a:lnSpc>
            <a:spcBef>
              <a:spcPct val="0"/>
            </a:spcBef>
            <a:spcAft>
              <a:spcPct val="35000"/>
            </a:spcAft>
          </a:pPr>
          <a:r>
            <a:rPr lang="fr-BE" sz="1200" b="0" u="none" kern="1200" dirty="0" err="1" smtClean="0">
              <a:solidFill>
                <a:schemeClr val="accent2"/>
              </a:solidFill>
              <a:latin typeface="Myriad Pro"/>
              <a:ea typeface="+mn-ea"/>
              <a:cs typeface="Myriad Pro"/>
            </a:rPr>
            <a:t>Skrobarny</a:t>
          </a:r>
          <a:r>
            <a:rPr lang="fr-BE" sz="1200" b="0" u="none" kern="1200" dirty="0" smtClean="0">
              <a:solidFill>
                <a:schemeClr val="accent2"/>
              </a:solidFill>
              <a:latin typeface="Myriad Pro"/>
              <a:ea typeface="+mn-ea"/>
              <a:cs typeface="Myriad Pro"/>
            </a:rPr>
            <a:t> </a:t>
          </a:r>
          <a:r>
            <a:rPr lang="fr-BE" sz="1200" b="0" u="none" kern="1200" dirty="0" err="1" smtClean="0">
              <a:solidFill>
                <a:schemeClr val="accent2"/>
              </a:solidFill>
              <a:latin typeface="Myriad Pro"/>
              <a:ea typeface="+mn-ea"/>
              <a:cs typeface="Myriad Pro"/>
            </a:rPr>
            <a:t>Pelhrimov</a:t>
          </a:r>
          <a:endParaRPr lang="fr-BE" sz="1200" b="0" u="none" kern="1200" dirty="0" smtClean="0">
            <a:solidFill>
              <a:schemeClr val="accent2"/>
            </a:solidFill>
            <a:latin typeface="Myriad Pro"/>
            <a:ea typeface="+mn-ea"/>
            <a:cs typeface="Myriad Pro"/>
          </a:endParaRPr>
        </a:p>
        <a:p>
          <a:pPr lvl="0" algn="ctr" defTabSz="533400" rtl="0">
            <a:lnSpc>
              <a:spcPct val="90000"/>
            </a:lnSpc>
            <a:spcBef>
              <a:spcPct val="0"/>
            </a:spcBef>
            <a:spcAft>
              <a:spcPct val="35000"/>
            </a:spcAft>
          </a:pPr>
          <a:r>
            <a:rPr lang="fr-BE" sz="1200" b="0" u="none" kern="1200" dirty="0" err="1" smtClean="0">
              <a:solidFill>
                <a:schemeClr val="accent2"/>
              </a:solidFill>
              <a:latin typeface="Myriad Pro"/>
              <a:ea typeface="+mn-ea"/>
              <a:cs typeface="Myriad Pro"/>
            </a:rPr>
            <a:t>Südsträrke</a:t>
          </a:r>
          <a:endParaRPr lang="fr-BE" sz="1200" b="0" u="none" kern="1200" dirty="0" smtClean="0">
            <a:solidFill>
              <a:schemeClr val="accent2"/>
            </a:solidFill>
            <a:latin typeface="Myriad Pro"/>
            <a:ea typeface="+mn-ea"/>
            <a:cs typeface="Myriad Pro"/>
          </a:endParaRPr>
        </a:p>
        <a:p>
          <a:pPr lvl="0" algn="ctr" defTabSz="533400" rtl="0">
            <a:lnSpc>
              <a:spcPct val="90000"/>
            </a:lnSpc>
            <a:spcBef>
              <a:spcPct val="0"/>
            </a:spcBef>
            <a:spcAft>
              <a:spcPct val="35000"/>
            </a:spcAft>
          </a:pPr>
          <a:endParaRPr lang="en-US" sz="1200" b="1" u="none" kern="1200" dirty="0">
            <a:solidFill>
              <a:schemeClr val="accent2"/>
            </a:solidFill>
            <a:latin typeface="Myriad Pro"/>
            <a:ea typeface="+mn-ea"/>
            <a:cs typeface="Myriad Pro"/>
          </a:endParaRPr>
        </a:p>
      </dsp:txBody>
      <dsp:txXfrm>
        <a:off x="3003629" y="765643"/>
        <a:ext cx="1921370" cy="3654747"/>
      </dsp:txXfrm>
    </dsp:sp>
    <dsp:sp modelId="{55462470-CF9F-4634-A12E-A95BB5D29B04}">
      <dsp:nvSpPr>
        <dsp:cNvPr id="0" name=""/>
        <dsp:cNvSpPr/>
      </dsp:nvSpPr>
      <dsp:spPr>
        <a:xfrm>
          <a:off x="5129591" y="2413447"/>
          <a:ext cx="307006" cy="359139"/>
        </a:xfrm>
        <a:prstGeom prst="rightArrow">
          <a:avLst>
            <a:gd name="adj1" fmla="val 60000"/>
            <a:gd name="adj2" fmla="val 50000"/>
          </a:avLst>
        </a:prstGeom>
        <a:solidFill>
          <a:schemeClr val="tx1"/>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a:p>
      </dsp:txBody>
      <dsp:txXfrm>
        <a:off x="5129591" y="2485275"/>
        <a:ext cx="214904" cy="215483"/>
      </dsp:txXfrm>
    </dsp:sp>
    <dsp:sp modelId="{AC917CE5-8962-4ED5-AC8C-7F983195247F}">
      <dsp:nvSpPr>
        <dsp:cNvPr id="0" name=""/>
        <dsp:cNvSpPr/>
      </dsp:nvSpPr>
      <dsp:spPr>
        <a:xfrm>
          <a:off x="5564034" y="705866"/>
          <a:ext cx="1995192" cy="3774301"/>
        </a:xfrm>
        <a:prstGeom prst="roundRect">
          <a:avLst>
            <a:gd name="adj" fmla="val 10000"/>
          </a:avLst>
        </a:prstGeom>
        <a:solidFill>
          <a:schemeClr val="tx1">
            <a:lumMod val="85000"/>
            <a:alpha val="9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lvl="0" algn="ctr" defTabSz="533400" rtl="0">
            <a:lnSpc>
              <a:spcPct val="90000"/>
            </a:lnSpc>
            <a:spcBef>
              <a:spcPct val="0"/>
            </a:spcBef>
            <a:spcAft>
              <a:spcPct val="35000"/>
            </a:spcAft>
          </a:pPr>
          <a:r>
            <a:rPr lang="fr-BE" sz="1200" b="1" u="none" kern="1200" dirty="0" err="1" smtClean="0">
              <a:solidFill>
                <a:schemeClr val="accent2"/>
              </a:solidFill>
              <a:latin typeface="Myriad Pro"/>
              <a:ea typeface="+mn-ea"/>
              <a:cs typeface="Myriad Pro"/>
            </a:rPr>
            <a:t>Cereals</a:t>
          </a:r>
          <a:r>
            <a:rPr lang="fr-BE" sz="1200" b="1" u="none" kern="1200" dirty="0" smtClean="0">
              <a:solidFill>
                <a:schemeClr val="accent2"/>
              </a:solidFill>
              <a:latin typeface="Myriad Pro"/>
              <a:ea typeface="+mn-ea"/>
              <a:cs typeface="Myriad Pro"/>
            </a:rPr>
            <a:t> and </a:t>
          </a:r>
          <a:r>
            <a:rPr lang="fr-BE" sz="1200" b="1" u="none" kern="1200" dirty="0" err="1" smtClean="0">
              <a:solidFill>
                <a:schemeClr val="accent2"/>
              </a:solidFill>
              <a:latin typeface="Myriad Pro"/>
              <a:ea typeface="+mn-ea"/>
              <a:cs typeface="Myriad Pro"/>
            </a:rPr>
            <a:t>potato</a:t>
          </a:r>
          <a:r>
            <a:rPr lang="fr-BE" sz="1200" b="1" u="none" kern="1200" dirty="0" smtClean="0">
              <a:solidFill>
                <a:schemeClr val="accent2"/>
              </a:solidFill>
              <a:latin typeface="Myriad Pro"/>
              <a:ea typeface="+mn-ea"/>
              <a:cs typeface="Myriad Pro"/>
            </a:rPr>
            <a:t> </a:t>
          </a:r>
          <a:r>
            <a:rPr lang="fr-BE" sz="1200" b="1" u="none" kern="1200" dirty="0" err="1" smtClean="0">
              <a:solidFill>
                <a:schemeClr val="accent2"/>
              </a:solidFill>
              <a:latin typeface="Myriad Pro"/>
              <a:ea typeface="+mn-ea"/>
              <a:cs typeface="Myriad Pro"/>
            </a:rPr>
            <a:t>starch</a:t>
          </a:r>
          <a:r>
            <a:rPr lang="fr-BE" sz="1200" b="1" u="none" kern="1200" dirty="0" smtClean="0">
              <a:solidFill>
                <a:schemeClr val="accent2"/>
              </a:solidFill>
              <a:latin typeface="Myriad Pro"/>
              <a:ea typeface="+mn-ea"/>
              <a:cs typeface="Myriad Pro"/>
            </a:rPr>
            <a:t> </a:t>
          </a:r>
          <a:r>
            <a:rPr lang="fr-BE" sz="1200" b="1" u="none" kern="1200" dirty="0" err="1" smtClean="0">
              <a:solidFill>
                <a:schemeClr val="accent2"/>
              </a:solidFill>
              <a:latin typeface="Myriad Pro"/>
              <a:ea typeface="+mn-ea"/>
              <a:cs typeface="Myriad Pro"/>
            </a:rPr>
            <a:t>companies</a:t>
          </a:r>
          <a:endParaRPr lang="fr-BE" sz="1200" b="1" u="none" kern="1200" dirty="0" smtClean="0">
            <a:solidFill>
              <a:schemeClr val="accent2"/>
            </a:solidFill>
            <a:latin typeface="Myriad Pro"/>
            <a:ea typeface="+mn-ea"/>
            <a:cs typeface="Myriad Pro"/>
          </a:endParaRPr>
        </a:p>
        <a:p>
          <a:pPr lvl="0" algn="ctr" defTabSz="533400" rtl="0">
            <a:lnSpc>
              <a:spcPct val="90000"/>
            </a:lnSpc>
            <a:spcBef>
              <a:spcPct val="0"/>
            </a:spcBef>
            <a:spcAft>
              <a:spcPct val="35000"/>
            </a:spcAft>
          </a:pPr>
          <a:endParaRPr lang="fr-BE" sz="1200" b="1" u="none" kern="1200" dirty="0" smtClean="0">
            <a:solidFill>
              <a:schemeClr val="accent2"/>
            </a:solidFill>
            <a:latin typeface="Myriad Pro"/>
            <a:ea typeface="+mn-ea"/>
            <a:cs typeface="Myriad Pro"/>
          </a:endParaRPr>
        </a:p>
        <a:p>
          <a:pPr lvl="0" algn="ctr" defTabSz="533400" rtl="0">
            <a:lnSpc>
              <a:spcPct val="90000"/>
            </a:lnSpc>
            <a:spcBef>
              <a:spcPct val="0"/>
            </a:spcBef>
            <a:spcAft>
              <a:spcPct val="35000"/>
            </a:spcAft>
          </a:pPr>
          <a:r>
            <a:rPr lang="fr-BE" sz="1200" b="0" u="none" kern="1200" dirty="0" err="1" smtClean="0">
              <a:solidFill>
                <a:schemeClr val="accent2"/>
              </a:solidFill>
              <a:latin typeface="Myriad Pro"/>
              <a:ea typeface="+mn-ea"/>
              <a:cs typeface="Myriad Pro"/>
            </a:rPr>
            <a:t>Agrana</a:t>
          </a:r>
          <a:r>
            <a:rPr lang="fr-BE" sz="1200" b="0" u="none" kern="1200" dirty="0" smtClean="0">
              <a:solidFill>
                <a:schemeClr val="accent2"/>
              </a:solidFill>
              <a:latin typeface="Myriad Pro"/>
              <a:ea typeface="+mn-ea"/>
              <a:cs typeface="Myriad Pro"/>
            </a:rPr>
            <a:t> </a:t>
          </a:r>
          <a:r>
            <a:rPr lang="fr-BE" sz="1200" b="0" u="none" kern="1200" dirty="0" err="1" smtClean="0">
              <a:solidFill>
                <a:schemeClr val="accent2"/>
              </a:solidFill>
              <a:latin typeface="Myriad Pro"/>
              <a:ea typeface="+mn-ea"/>
              <a:cs typeface="Myriad Pro"/>
            </a:rPr>
            <a:t>Stärke</a:t>
          </a:r>
          <a:endParaRPr lang="fr-BE" sz="1200" b="0" u="none" kern="1200" dirty="0" smtClean="0">
            <a:solidFill>
              <a:schemeClr val="accent2"/>
            </a:solidFill>
            <a:latin typeface="Myriad Pro"/>
            <a:ea typeface="+mn-ea"/>
            <a:cs typeface="Myriad Pro"/>
          </a:endParaRPr>
        </a:p>
        <a:p>
          <a:pPr lvl="0" algn="ctr" defTabSz="533400" rtl="0">
            <a:lnSpc>
              <a:spcPct val="90000"/>
            </a:lnSpc>
            <a:spcBef>
              <a:spcPct val="0"/>
            </a:spcBef>
            <a:spcAft>
              <a:spcPct val="35000"/>
            </a:spcAft>
          </a:pPr>
          <a:r>
            <a:rPr lang="fr-BE" sz="1200" b="0" u="none" kern="1200" dirty="0" smtClean="0">
              <a:solidFill>
                <a:schemeClr val="accent2"/>
              </a:solidFill>
              <a:latin typeface="Myriad Pro"/>
              <a:ea typeface="+mn-ea"/>
              <a:cs typeface="Myriad Pro"/>
            </a:rPr>
            <a:t>Roquette Frères</a:t>
          </a:r>
        </a:p>
        <a:p>
          <a:pPr lvl="0" algn="ctr" defTabSz="533400" rtl="0">
            <a:lnSpc>
              <a:spcPct val="90000"/>
            </a:lnSpc>
            <a:spcBef>
              <a:spcPct val="0"/>
            </a:spcBef>
            <a:spcAft>
              <a:spcPct val="35000"/>
            </a:spcAft>
          </a:pPr>
          <a:r>
            <a:rPr lang="fr-BE" sz="1200" b="0" u="none" kern="1200" dirty="0" smtClean="0">
              <a:solidFill>
                <a:schemeClr val="accent2"/>
              </a:solidFill>
              <a:latin typeface="Myriad Pro"/>
              <a:ea typeface="+mn-ea"/>
              <a:cs typeface="Myriad Pro"/>
            </a:rPr>
            <a:t>Tereos-Syral</a:t>
          </a:r>
          <a:endParaRPr lang="en-US" sz="1200" b="0" u="none" kern="1200" dirty="0">
            <a:solidFill>
              <a:schemeClr val="accent2"/>
            </a:solidFill>
            <a:latin typeface="Myriad Pro"/>
            <a:ea typeface="+mn-ea"/>
            <a:cs typeface="Myriad Pro"/>
          </a:endParaRPr>
        </a:p>
      </dsp:txBody>
      <dsp:txXfrm>
        <a:off x="5622471" y="764303"/>
        <a:ext cx="1878318" cy="365742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3206E3-D99E-4551-A877-CBEA94B6CA94}">
      <dsp:nvSpPr>
        <dsp:cNvPr id="0" name=""/>
        <dsp:cNvSpPr/>
      </dsp:nvSpPr>
      <dsp:spPr>
        <a:xfrm>
          <a:off x="3402058" y="738750"/>
          <a:ext cx="1770009" cy="1211580"/>
        </a:xfrm>
        <a:prstGeom prst="roundRect">
          <a:avLst/>
        </a:prstGeom>
        <a:solidFill>
          <a:schemeClr val="bg1">
            <a:lumMod val="60000"/>
            <a:lumOff val="40000"/>
          </a:schemeClr>
        </a:solidFill>
        <a:ln>
          <a:solidFill>
            <a:schemeClr val="bg1">
              <a:lumMod val="60000"/>
              <a:lumOff val="40000"/>
            </a:schemeClr>
          </a:solid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533400">
            <a:lnSpc>
              <a:spcPct val="90000"/>
            </a:lnSpc>
            <a:spcBef>
              <a:spcPct val="0"/>
            </a:spcBef>
            <a:spcAft>
              <a:spcPct val="35000"/>
            </a:spcAft>
          </a:pPr>
          <a:r>
            <a:rPr lang="fr-BE" sz="1200" b="1" kern="1200" dirty="0" smtClean="0">
              <a:solidFill>
                <a:schemeClr val="accent2"/>
              </a:solidFill>
              <a:latin typeface="Myriad Pro"/>
              <a:ea typeface="+mn-ea"/>
              <a:cs typeface="Myriad Pro"/>
            </a:rPr>
            <a:t>15 million tonnes of  </a:t>
          </a:r>
          <a:r>
            <a:rPr lang="fr-BE" sz="1200" b="1" kern="1200" dirty="0" err="1" smtClean="0">
              <a:solidFill>
                <a:schemeClr val="accent2"/>
              </a:solidFill>
              <a:latin typeface="Myriad Pro"/>
              <a:ea typeface="+mn-ea"/>
              <a:cs typeface="Myriad Pro"/>
            </a:rPr>
            <a:t>starch</a:t>
          </a:r>
          <a:r>
            <a:rPr lang="fr-BE" sz="1200" b="1" kern="1200" dirty="0" smtClean="0">
              <a:solidFill>
                <a:schemeClr val="accent2"/>
              </a:solidFill>
              <a:latin typeface="Myriad Pro"/>
              <a:ea typeface="+mn-ea"/>
              <a:cs typeface="Myriad Pro"/>
            </a:rPr>
            <a:t> and </a:t>
          </a:r>
          <a:r>
            <a:rPr lang="fr-BE" sz="1200" b="1" kern="1200" dirty="0" err="1" smtClean="0">
              <a:solidFill>
                <a:schemeClr val="accent2"/>
              </a:solidFill>
              <a:latin typeface="Myriad Pro"/>
              <a:ea typeface="+mn-ea"/>
              <a:cs typeface="Myriad Pro"/>
            </a:rPr>
            <a:t>co-products</a:t>
          </a:r>
          <a:endParaRPr lang="en-US" sz="1200" b="1" kern="1200" dirty="0">
            <a:solidFill>
              <a:schemeClr val="accent2"/>
            </a:solidFill>
            <a:latin typeface="Myriad Pro"/>
            <a:ea typeface="+mn-ea"/>
            <a:cs typeface="Myriad Pro"/>
          </a:endParaRPr>
        </a:p>
      </dsp:txBody>
      <dsp:txXfrm>
        <a:off x="3461202" y="797894"/>
        <a:ext cx="1651721" cy="1093292"/>
      </dsp:txXfrm>
    </dsp:sp>
    <dsp:sp modelId="{AF36B9F0-F8F5-4D28-8C30-14359B2579A7}">
      <dsp:nvSpPr>
        <dsp:cNvPr id="0" name=""/>
        <dsp:cNvSpPr/>
      </dsp:nvSpPr>
      <dsp:spPr>
        <a:xfrm rot="10734282">
          <a:off x="2071016" y="1374183"/>
          <a:ext cx="1331163" cy="0"/>
        </a:xfrm>
        <a:custGeom>
          <a:avLst/>
          <a:gdLst/>
          <a:ahLst/>
          <a:cxnLst/>
          <a:rect l="0" t="0" r="0" b="0"/>
          <a:pathLst>
            <a:path>
              <a:moveTo>
                <a:pt x="0" y="0"/>
              </a:moveTo>
              <a:lnTo>
                <a:pt x="1331163" y="0"/>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8C1BD890-4E8A-45AF-A412-36672D4EC7AD}">
      <dsp:nvSpPr>
        <dsp:cNvPr id="0" name=""/>
        <dsp:cNvSpPr/>
      </dsp:nvSpPr>
      <dsp:spPr>
        <a:xfrm>
          <a:off x="535396" y="752151"/>
          <a:ext cx="1535741" cy="1298870"/>
        </a:xfrm>
        <a:prstGeom prst="roundRect">
          <a:avLst/>
        </a:prstGeom>
        <a:blipFill rotWithShape="0">
          <a:blip xmlns:r="http://schemas.openxmlformats.org/officeDocument/2006/relationships" r:embed="rId1">
            <a:extLst>
              <a:ext uri="{BEBA8EAE-BF5A-486C-A8C5-ECC9F3942E4B}">
                <a14:imgProps xmlns:a14="http://schemas.microsoft.com/office/drawing/2010/main">
                  <a14:imgLayer r:embed="rId2">
                    <a14:imgEffect>
                      <a14:sharpenSoften amount="50000"/>
                    </a14:imgEffect>
                  </a14:imgLayer>
                </a14:imgProps>
              </a:ext>
            </a:extLst>
          </a:blip>
          <a:stretch>
            <a:fillRect/>
          </a:stretch>
        </a:blipFill>
        <a:ln>
          <a:noFill/>
        </a:ln>
        <a:effectLst>
          <a:outerShdw blurRad="40000" dist="23000" dir="5400000" rotWithShape="0">
            <a:srgbClr val="000000">
              <a:alpha val="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5560" tIns="35560" rIns="35560" bIns="35560" numCol="1" spcCol="1270" anchor="ctr" anchorCtr="0">
          <a:noAutofit/>
        </a:bodyPr>
        <a:lstStyle/>
        <a:p>
          <a:pPr lvl="0" algn="ctr" defTabSz="622300">
            <a:lnSpc>
              <a:spcPct val="90000"/>
            </a:lnSpc>
            <a:spcBef>
              <a:spcPct val="0"/>
            </a:spcBef>
            <a:spcAft>
              <a:spcPct val="35000"/>
            </a:spcAft>
          </a:pPr>
          <a:endParaRPr lang="en-US" sz="1400" b="1" kern="1200" dirty="0">
            <a:solidFill>
              <a:schemeClr val="bg2"/>
            </a:solidFill>
            <a:latin typeface="Myriad Pro"/>
            <a:ea typeface="+mn-ea"/>
            <a:cs typeface="Myriad Pro"/>
          </a:endParaRPr>
        </a:p>
      </dsp:txBody>
      <dsp:txXfrm>
        <a:off x="598802" y="815557"/>
        <a:ext cx="1408929" cy="1172058"/>
      </dsp:txXfrm>
    </dsp:sp>
    <dsp:sp modelId="{2B9C1687-C903-4D8A-A6AD-2FF57A6B869F}">
      <dsp:nvSpPr>
        <dsp:cNvPr id="0" name=""/>
        <dsp:cNvSpPr/>
      </dsp:nvSpPr>
      <dsp:spPr>
        <a:xfrm rot="66211">
          <a:off x="5171947" y="1374112"/>
          <a:ext cx="1300634" cy="0"/>
        </a:xfrm>
        <a:custGeom>
          <a:avLst/>
          <a:gdLst/>
          <a:ahLst/>
          <a:cxnLst/>
          <a:rect l="0" t="0" r="0" b="0"/>
          <a:pathLst>
            <a:path>
              <a:moveTo>
                <a:pt x="0" y="0"/>
              </a:moveTo>
              <a:lnTo>
                <a:pt x="1300634" y="0"/>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F5FEFF04-9D41-4EBA-8D9D-AC7D3FDFA1EB}">
      <dsp:nvSpPr>
        <dsp:cNvPr id="0" name=""/>
        <dsp:cNvSpPr/>
      </dsp:nvSpPr>
      <dsp:spPr>
        <a:xfrm>
          <a:off x="6472460" y="747632"/>
          <a:ext cx="1552123" cy="1307905"/>
        </a:xfrm>
        <a:prstGeom prst="roundRect">
          <a:avLst/>
        </a:prstGeom>
        <a:blipFill rotWithShape="0">
          <a:blip xmlns:r="http://schemas.openxmlformats.org/officeDocument/2006/relationships" r:embed="rId3"/>
          <a:stretch>
            <a:fillRect/>
          </a:stretch>
        </a:blipFill>
        <a:ln>
          <a:solidFill>
            <a:schemeClr val="bg1">
              <a:lumMod val="60000"/>
              <a:lumOff val="40000"/>
            </a:schemeClr>
          </a:solid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5560" tIns="35560" rIns="35560" bIns="35560" numCol="1" spcCol="1270" anchor="ctr" anchorCtr="0">
          <a:noAutofit/>
        </a:bodyPr>
        <a:lstStyle/>
        <a:p>
          <a:pPr lvl="0" algn="ctr" defTabSz="622300">
            <a:lnSpc>
              <a:spcPct val="90000"/>
            </a:lnSpc>
            <a:spcBef>
              <a:spcPct val="0"/>
            </a:spcBef>
            <a:spcAft>
              <a:spcPct val="35000"/>
            </a:spcAft>
          </a:pPr>
          <a:endParaRPr lang="en-US" sz="1400" b="1" kern="1200" dirty="0">
            <a:solidFill>
              <a:schemeClr val="bg2"/>
            </a:solidFill>
            <a:latin typeface="Myriad Pro"/>
            <a:ea typeface="+mn-ea"/>
            <a:cs typeface="Myriad Pro"/>
          </a:endParaRPr>
        </a:p>
      </dsp:txBody>
      <dsp:txXfrm>
        <a:off x="6536307" y="811479"/>
        <a:ext cx="1424429" cy="1180211"/>
      </dsp:txXfrm>
    </dsp:sp>
    <dsp:sp modelId="{378EC7E9-7514-4E2A-BCD8-452F8BE2D75F}">
      <dsp:nvSpPr>
        <dsp:cNvPr id="0" name=""/>
        <dsp:cNvSpPr/>
      </dsp:nvSpPr>
      <dsp:spPr>
        <a:xfrm rot="5350455">
          <a:off x="3889061" y="2362968"/>
          <a:ext cx="825361" cy="0"/>
        </a:xfrm>
        <a:custGeom>
          <a:avLst/>
          <a:gdLst/>
          <a:ahLst/>
          <a:cxnLst/>
          <a:rect l="0" t="0" r="0" b="0"/>
          <a:pathLst>
            <a:path>
              <a:moveTo>
                <a:pt x="0" y="0"/>
              </a:moveTo>
              <a:lnTo>
                <a:pt x="825361" y="0"/>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1AB759CA-173B-44DB-9994-75D7B417341E}">
      <dsp:nvSpPr>
        <dsp:cNvPr id="0" name=""/>
        <dsp:cNvSpPr/>
      </dsp:nvSpPr>
      <dsp:spPr>
        <a:xfrm>
          <a:off x="3380365" y="2775606"/>
          <a:ext cx="1873027" cy="1275183"/>
        </a:xfrm>
        <a:prstGeom prst="roundRect">
          <a:avLst/>
        </a:prstGeom>
        <a:blipFill rotWithShape="0">
          <a:blip xmlns:r="http://schemas.openxmlformats.org/officeDocument/2006/relationships" r:embed="rId4"/>
          <a:stretch>
            <a:fillRect/>
          </a:stretch>
        </a:blipFill>
        <a:ln>
          <a:solidFill>
            <a:schemeClr val="accent3">
              <a:lumMod val="50000"/>
            </a:schemeClr>
          </a:solid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5560" tIns="35560" rIns="35560" bIns="35560" numCol="1" spcCol="1270" anchor="ctr" anchorCtr="0">
          <a:noAutofit/>
        </a:bodyPr>
        <a:lstStyle/>
        <a:p>
          <a:pPr lvl="0" algn="ctr" defTabSz="622300">
            <a:lnSpc>
              <a:spcPct val="90000"/>
            </a:lnSpc>
            <a:spcBef>
              <a:spcPct val="0"/>
            </a:spcBef>
            <a:spcAft>
              <a:spcPct val="35000"/>
            </a:spcAft>
          </a:pPr>
          <a:endParaRPr lang="fr-BE" sz="1400" b="1" kern="1200" dirty="0" smtClean="0">
            <a:solidFill>
              <a:schemeClr val="bg2"/>
            </a:solidFill>
            <a:latin typeface="Myriad Pro"/>
            <a:ea typeface="+mn-ea"/>
            <a:cs typeface="Myriad Pro"/>
          </a:endParaRPr>
        </a:p>
      </dsp:txBody>
      <dsp:txXfrm>
        <a:off x="3442614" y="2837855"/>
        <a:ext cx="1748529" cy="1150685"/>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67038" cy="48577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79850" y="0"/>
            <a:ext cx="2967038" cy="485775"/>
          </a:xfrm>
          <a:prstGeom prst="rect">
            <a:avLst/>
          </a:prstGeom>
        </p:spPr>
        <p:txBody>
          <a:bodyPr vert="horz" lIns="91440" tIns="45720" rIns="91440" bIns="45720" rtlCol="0"/>
          <a:lstStyle>
            <a:lvl1pPr algn="r">
              <a:defRPr sz="1200"/>
            </a:lvl1pPr>
          </a:lstStyle>
          <a:p>
            <a:fld id="{3929CE49-929A-43BA-9755-F9153EC29793}" type="datetimeFigureOut">
              <a:rPr lang="en-US" smtClean="0"/>
              <a:t>11/5/2014</a:t>
            </a:fld>
            <a:endParaRPr lang="en-US"/>
          </a:p>
        </p:txBody>
      </p:sp>
      <p:sp>
        <p:nvSpPr>
          <p:cNvPr id="4" name="Footer Placeholder 3"/>
          <p:cNvSpPr>
            <a:spLocks noGrp="1"/>
          </p:cNvSpPr>
          <p:nvPr>
            <p:ph type="ftr" sz="quarter" idx="2"/>
          </p:nvPr>
        </p:nvSpPr>
        <p:spPr>
          <a:xfrm>
            <a:off x="0" y="9212263"/>
            <a:ext cx="2967038" cy="48577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79850" y="9212263"/>
            <a:ext cx="2967038" cy="485775"/>
          </a:xfrm>
          <a:prstGeom prst="rect">
            <a:avLst/>
          </a:prstGeom>
        </p:spPr>
        <p:txBody>
          <a:bodyPr vert="horz" lIns="91440" tIns="45720" rIns="91440" bIns="45720" rtlCol="0" anchor="b"/>
          <a:lstStyle>
            <a:lvl1pPr algn="r">
              <a:defRPr sz="1200"/>
            </a:lvl1pPr>
          </a:lstStyle>
          <a:p>
            <a:fld id="{977614CD-D7B7-4428-8657-46DA5D92067C}" type="slidenum">
              <a:rPr lang="en-US" smtClean="0"/>
              <a:t>‹#›</a:t>
            </a:fld>
            <a:endParaRPr lang="en-US"/>
          </a:p>
        </p:txBody>
      </p:sp>
    </p:spTree>
    <p:extLst>
      <p:ext uri="{BB962C8B-B14F-4D97-AF65-F5344CB8AC3E}">
        <p14:creationId xmlns:p14="http://schemas.microsoft.com/office/powerpoint/2010/main" val="7398558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67673" cy="484982"/>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79217" y="0"/>
            <a:ext cx="2967673" cy="484982"/>
          </a:xfrm>
          <a:prstGeom prst="rect">
            <a:avLst/>
          </a:prstGeom>
        </p:spPr>
        <p:txBody>
          <a:bodyPr vert="horz" lIns="91440" tIns="45720" rIns="91440" bIns="45720" rtlCol="0"/>
          <a:lstStyle>
            <a:lvl1pPr algn="r">
              <a:defRPr sz="1200"/>
            </a:lvl1pPr>
          </a:lstStyle>
          <a:p>
            <a:fld id="{6989B55B-8B7F-4541-8EFD-DB6EF574BC04}" type="datetimeFigureOut">
              <a:rPr lang="en-US" smtClean="0"/>
              <a:t>11/5/2014</a:t>
            </a:fld>
            <a:endParaRPr lang="en-US"/>
          </a:p>
        </p:txBody>
      </p:sp>
      <p:sp>
        <p:nvSpPr>
          <p:cNvPr id="4" name="Slide Image Placeholder 3"/>
          <p:cNvSpPr>
            <a:spLocks noGrp="1" noRot="1" noChangeAspect="1"/>
          </p:cNvSpPr>
          <p:nvPr>
            <p:ph type="sldImg" idx="2"/>
          </p:nvPr>
        </p:nvSpPr>
        <p:spPr>
          <a:xfrm>
            <a:off x="998538" y="727075"/>
            <a:ext cx="4851400" cy="36385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4848" y="4607322"/>
            <a:ext cx="5478780" cy="4364831"/>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212961"/>
            <a:ext cx="2967673" cy="48498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79217" y="9212961"/>
            <a:ext cx="2967673" cy="484982"/>
          </a:xfrm>
          <a:prstGeom prst="rect">
            <a:avLst/>
          </a:prstGeom>
        </p:spPr>
        <p:txBody>
          <a:bodyPr vert="horz" lIns="91440" tIns="45720" rIns="91440" bIns="45720" rtlCol="0" anchor="b"/>
          <a:lstStyle>
            <a:lvl1pPr algn="r">
              <a:defRPr sz="1200"/>
            </a:lvl1pPr>
          </a:lstStyle>
          <a:p>
            <a:fld id="{BA98989D-947E-4C09-B2A7-40D9B11131B1}" type="slidenum">
              <a:rPr lang="en-US" smtClean="0"/>
              <a:t>‹#›</a:t>
            </a:fld>
            <a:endParaRPr lang="en-US"/>
          </a:p>
        </p:txBody>
      </p:sp>
    </p:spTree>
    <p:extLst>
      <p:ext uri="{BB962C8B-B14F-4D97-AF65-F5344CB8AC3E}">
        <p14:creationId xmlns:p14="http://schemas.microsoft.com/office/powerpoint/2010/main" val="22800527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www.biconsortium.eu/about/about-bbi"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A98989D-947E-4C09-B2A7-40D9B11131B1}" type="slidenum">
              <a:rPr lang="en-US" smtClean="0"/>
              <a:t>1</a:t>
            </a:fld>
            <a:endParaRPr lang="en-US" dirty="0"/>
          </a:p>
        </p:txBody>
      </p:sp>
    </p:spTree>
    <p:extLst>
      <p:ext uri="{BB962C8B-B14F-4D97-AF65-F5344CB8AC3E}">
        <p14:creationId xmlns:p14="http://schemas.microsoft.com/office/powerpoint/2010/main" val="11959141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A98989D-947E-4C09-B2A7-40D9B11131B1}" type="slidenum">
              <a:rPr lang="en-US" smtClean="0"/>
              <a:t>14</a:t>
            </a:fld>
            <a:endParaRPr lang="en-US"/>
          </a:p>
        </p:txBody>
      </p:sp>
    </p:spTree>
    <p:extLst>
      <p:ext uri="{BB962C8B-B14F-4D97-AF65-F5344CB8AC3E}">
        <p14:creationId xmlns:p14="http://schemas.microsoft.com/office/powerpoint/2010/main" val="31688921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A98989D-947E-4C09-B2A7-40D9B11131B1}" type="slidenum">
              <a:rPr lang="en-US" smtClean="0"/>
              <a:t>15</a:t>
            </a:fld>
            <a:endParaRPr lang="en-US"/>
          </a:p>
        </p:txBody>
      </p:sp>
    </p:spTree>
    <p:extLst>
      <p:ext uri="{BB962C8B-B14F-4D97-AF65-F5344CB8AC3E}">
        <p14:creationId xmlns:p14="http://schemas.microsoft.com/office/powerpoint/2010/main" val="22286614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A98989D-947E-4C09-B2A7-40D9B11131B1}" type="slidenum">
              <a:rPr lang="en-US" smtClean="0"/>
              <a:t>16</a:t>
            </a:fld>
            <a:endParaRPr lang="en-US"/>
          </a:p>
        </p:txBody>
      </p:sp>
    </p:spTree>
    <p:extLst>
      <p:ext uri="{BB962C8B-B14F-4D97-AF65-F5344CB8AC3E}">
        <p14:creationId xmlns:p14="http://schemas.microsoft.com/office/powerpoint/2010/main" val="22286614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527803" y="4498567"/>
            <a:ext cx="5648046" cy="4917423"/>
          </a:xfrm>
        </p:spPr>
        <p:txBody>
          <a:bodyPr/>
          <a:lstStyle/>
          <a:p>
            <a:pPr marL="0" indent="0">
              <a:buNone/>
            </a:pPr>
            <a:r>
              <a:rPr lang="en-GB" sz="1050" dirty="0" smtClean="0">
                <a:latin typeface="+mj-lt"/>
              </a:rPr>
              <a:t>Bio-based Industries Consortium (</a:t>
            </a:r>
            <a:r>
              <a:rPr lang="en-US" sz="1050" dirty="0" smtClean="0">
                <a:latin typeface="+mj-lt"/>
                <a:hlinkClick r:id="rId3"/>
              </a:rPr>
              <a:t>http://www.biconsortium.eu/about/about-bbi</a:t>
            </a:r>
            <a:r>
              <a:rPr lang="en-US" sz="1050" dirty="0" smtClean="0">
                <a:latin typeface="+mj-lt"/>
              </a:rPr>
              <a:t>)</a:t>
            </a:r>
          </a:p>
          <a:p>
            <a:pPr marL="0" indent="0">
              <a:buNone/>
            </a:pPr>
            <a:endParaRPr lang="en-US" sz="1050" dirty="0" smtClean="0">
              <a:latin typeface="+mj-lt"/>
            </a:endParaRPr>
          </a:p>
          <a:p>
            <a:pPr marL="0" indent="0">
              <a:buNone/>
            </a:pPr>
            <a:r>
              <a:rPr lang="en-GB" sz="1050" dirty="0" smtClean="0">
                <a:latin typeface="+mj-lt"/>
              </a:rPr>
              <a:t>Advantages </a:t>
            </a:r>
            <a:r>
              <a:rPr lang="en-GB" sz="1050" dirty="0">
                <a:latin typeface="+mj-lt"/>
              </a:rPr>
              <a:t>of BIC by AAF members - Cargill:</a:t>
            </a:r>
            <a:endParaRPr lang="en-US" sz="1050" dirty="0">
              <a:latin typeface="+mj-lt"/>
            </a:endParaRPr>
          </a:p>
          <a:p>
            <a:pPr marL="171450" indent="-171450">
              <a:buFont typeface="Arial" panose="020B0604020202020204" pitchFamily="34" charset="0"/>
              <a:buChar char="•"/>
            </a:pPr>
            <a:r>
              <a:rPr lang="en-GB" sz="1050" dirty="0">
                <a:latin typeface="+mj-lt"/>
              </a:rPr>
              <a:t>Developing the strategic research agenda</a:t>
            </a:r>
            <a:endParaRPr lang="en-US" sz="1050" dirty="0">
              <a:latin typeface="+mj-lt"/>
            </a:endParaRPr>
          </a:p>
          <a:p>
            <a:pPr marL="171450" indent="-171450">
              <a:buFont typeface="Arial" panose="020B0604020202020204" pitchFamily="34" charset="0"/>
              <a:buChar char="•"/>
            </a:pPr>
            <a:r>
              <a:rPr lang="en-GB" sz="1050" dirty="0">
                <a:latin typeface="+mj-lt"/>
              </a:rPr>
              <a:t>The partnering with other interested partners who could be potential partners for research consortia</a:t>
            </a:r>
            <a:endParaRPr lang="en-US" sz="1050" dirty="0">
              <a:latin typeface="+mj-lt"/>
            </a:endParaRPr>
          </a:p>
          <a:p>
            <a:pPr marL="171450" indent="-171450">
              <a:buFont typeface="Arial" panose="020B0604020202020204" pitchFamily="34" charset="0"/>
              <a:buChar char="•"/>
            </a:pPr>
            <a:r>
              <a:rPr lang="en-GB" sz="1050" dirty="0">
                <a:latin typeface="+mj-lt"/>
              </a:rPr>
              <a:t>The technical explaining on how the funding mechanisms work</a:t>
            </a:r>
          </a:p>
          <a:p>
            <a:pPr marL="0" indent="0">
              <a:buNone/>
            </a:pPr>
            <a:endParaRPr lang="en-GB" sz="1050" dirty="0">
              <a:latin typeface="+mj-lt"/>
            </a:endParaRPr>
          </a:p>
          <a:p>
            <a:pPr marL="0" indent="0">
              <a:buNone/>
            </a:pPr>
            <a:r>
              <a:rPr lang="en-GB" sz="1050" dirty="0">
                <a:latin typeface="+mj-lt"/>
              </a:rPr>
              <a:t>Feedback by </a:t>
            </a:r>
            <a:r>
              <a:rPr lang="en-GB" sz="1050" dirty="0" err="1">
                <a:latin typeface="+mj-lt"/>
              </a:rPr>
              <a:t>Roquette</a:t>
            </a:r>
            <a:r>
              <a:rPr lang="en-GB" sz="1050" dirty="0">
                <a:latin typeface="+mj-lt"/>
              </a:rPr>
              <a:t>:</a:t>
            </a:r>
          </a:p>
          <a:p>
            <a:pPr marL="171450" indent="-171450">
              <a:buFont typeface="Arial" panose="020B0604020202020204" pitchFamily="34" charset="0"/>
              <a:buChar char="•"/>
            </a:pPr>
            <a:r>
              <a:rPr lang="en-GB" sz="1050" dirty="0">
                <a:latin typeface="+mj-lt"/>
              </a:rPr>
              <a:t>Generally speaking, very enthusiastic about the PPP. Enables the bio-industries to get closer, et stimulate innovation in Europe.</a:t>
            </a:r>
          </a:p>
          <a:p>
            <a:pPr marL="171450" indent="-171450">
              <a:buFont typeface="Arial" panose="020B0604020202020204" pitchFamily="34" charset="0"/>
              <a:buChar char="•"/>
            </a:pPr>
            <a:r>
              <a:rPr lang="en-GB" sz="1050" dirty="0">
                <a:latin typeface="+mj-lt"/>
              </a:rPr>
              <a:t>In public communication, </a:t>
            </a:r>
            <a:r>
              <a:rPr lang="en-GB" sz="1050" dirty="0" smtClean="0">
                <a:latin typeface="+mj-lt"/>
              </a:rPr>
              <a:t>the Commission should </a:t>
            </a:r>
            <a:r>
              <a:rPr lang="en-GB" sz="1050" dirty="0">
                <a:latin typeface="+mj-lt"/>
              </a:rPr>
              <a:t>not </a:t>
            </a:r>
            <a:r>
              <a:rPr lang="en-GB" sz="1050" dirty="0" smtClean="0">
                <a:latin typeface="+mj-lt"/>
              </a:rPr>
              <a:t>occult </a:t>
            </a:r>
            <a:r>
              <a:rPr lang="en-GB" sz="1050" dirty="0">
                <a:latin typeface="+mj-lt"/>
              </a:rPr>
              <a:t>food</a:t>
            </a:r>
            <a:r>
              <a:rPr lang="en-GB" sz="1050" dirty="0" smtClean="0">
                <a:latin typeface="+mj-lt"/>
              </a:rPr>
              <a:t> </a:t>
            </a:r>
            <a:r>
              <a:rPr lang="en-GB" sz="1050" dirty="0">
                <a:latin typeface="+mj-lt"/>
              </a:rPr>
              <a:t>completely to the sole presentation of the </a:t>
            </a:r>
            <a:r>
              <a:rPr lang="en-GB" sz="1050" dirty="0" err="1">
                <a:latin typeface="+mj-lt"/>
              </a:rPr>
              <a:t>ligno</a:t>
            </a:r>
            <a:r>
              <a:rPr lang="en-GB" sz="1050" dirty="0">
                <a:latin typeface="+mj-lt"/>
              </a:rPr>
              <a:t>-cellulosic (wood, residues). Reinforce the importance of bio-refineries based cereals and sugar that is essential to the food industry in Europe (Value Chain number 3 – The next generation agro-based value chains) </a:t>
            </a:r>
            <a:r>
              <a:rPr lang="en-GB" sz="1050" dirty="0" smtClean="0">
                <a:latin typeface="+mj-lt"/>
              </a:rPr>
              <a:t>– see </a:t>
            </a:r>
            <a:r>
              <a:rPr lang="en-GB" sz="1050" dirty="0" err="1" smtClean="0">
                <a:latin typeface="+mj-lt"/>
              </a:rPr>
              <a:t>Katrijn’s</a:t>
            </a:r>
            <a:r>
              <a:rPr lang="en-GB" sz="1050" dirty="0" smtClean="0">
                <a:latin typeface="+mj-lt"/>
              </a:rPr>
              <a:t> message too: “</a:t>
            </a:r>
            <a:r>
              <a:rPr lang="en-GB" sz="1050" dirty="0">
                <a:latin typeface="+mj-lt"/>
              </a:rPr>
              <a:t>For the </a:t>
            </a:r>
            <a:r>
              <a:rPr lang="en-GB" sz="1050" dirty="0" err="1">
                <a:latin typeface="+mj-lt"/>
              </a:rPr>
              <a:t>mtg</a:t>
            </a:r>
            <a:r>
              <a:rPr lang="en-GB" sz="1050" dirty="0">
                <a:latin typeface="+mj-lt"/>
              </a:rPr>
              <a:t> with Bell it is in my opinion very important to position starch as a central &amp; innovate industry in the </a:t>
            </a:r>
            <a:r>
              <a:rPr lang="en-GB" sz="1050" dirty="0" err="1">
                <a:latin typeface="+mj-lt"/>
              </a:rPr>
              <a:t>biobased</a:t>
            </a:r>
            <a:r>
              <a:rPr lang="en-GB" sz="1050" dirty="0">
                <a:latin typeface="+mj-lt"/>
              </a:rPr>
              <a:t> debate, producing products for all markets at the same time, plus continuing innovation to valorise all components of the cereals</a:t>
            </a:r>
            <a:r>
              <a:rPr lang="en-GB" sz="1050" dirty="0" smtClean="0">
                <a:latin typeface="+mj-lt"/>
              </a:rPr>
              <a:t>.”</a:t>
            </a:r>
            <a:endParaRPr lang="en-US" sz="1050" dirty="0">
              <a:latin typeface="+mj-lt"/>
            </a:endParaRPr>
          </a:p>
          <a:p>
            <a:endParaRPr lang="en-GB" sz="1050" dirty="0">
              <a:latin typeface="+mj-lt"/>
            </a:endParaRPr>
          </a:p>
          <a:p>
            <a:pPr marL="0" indent="0">
              <a:buNone/>
            </a:pPr>
            <a:r>
              <a:rPr lang="en-GB" sz="1050" dirty="0">
                <a:latin typeface="+mj-lt"/>
              </a:rPr>
              <a:t> Areas for improvement (Cargill):</a:t>
            </a:r>
          </a:p>
          <a:p>
            <a:pPr marL="342900" lvl="1" indent="-342900" algn="just">
              <a:buFont typeface="Arial" pitchFamily="34" charset="0"/>
              <a:buChar char="•"/>
            </a:pPr>
            <a:r>
              <a:rPr lang="en-GB" sz="1050" dirty="0">
                <a:latin typeface="+mj-lt"/>
              </a:rPr>
              <a:t>“In general I think BIC did a great job in consolidating inputs and ideas from the industry. I do not see what they could have done differently.” </a:t>
            </a:r>
            <a:endParaRPr lang="en-GB" sz="1050" dirty="0" smtClean="0">
              <a:latin typeface="+mj-lt"/>
            </a:endParaRPr>
          </a:p>
          <a:p>
            <a:pPr marL="342900" lvl="1" indent="-342900" algn="just">
              <a:buFont typeface="Arial" pitchFamily="34" charset="0"/>
              <a:buChar char="•"/>
            </a:pPr>
            <a:r>
              <a:rPr lang="en-US" sz="1050" dirty="0">
                <a:latin typeface="+mj-lt"/>
              </a:rPr>
              <a:t>What they can do more? From a starchy/</a:t>
            </a:r>
            <a:r>
              <a:rPr lang="en-US" sz="1050" dirty="0" err="1">
                <a:latin typeface="+mj-lt"/>
              </a:rPr>
              <a:t>agrofood</a:t>
            </a:r>
            <a:r>
              <a:rPr lang="en-US" sz="1050" dirty="0">
                <a:latin typeface="+mj-lt"/>
              </a:rPr>
              <a:t> perspective, we are much less connected/represented than the forestry world with regards to our activities in the BIC – it would be to our advantage if BIC could do more to facilitate that more starchy/agro food players/possible consortium partners with interest to cooperate with the starch/agro food industry would join the BIC</a:t>
            </a:r>
          </a:p>
          <a:p>
            <a:pPr marL="342900" lvl="1" indent="-342900" algn="just">
              <a:buFont typeface="Arial" pitchFamily="34" charset="0"/>
              <a:buChar char="•"/>
            </a:pPr>
            <a:endParaRPr lang="en-GB" dirty="0">
              <a:latin typeface="+mn-lt"/>
            </a:endParaRPr>
          </a:p>
          <a:p>
            <a:endParaRPr lang="en-US" dirty="0"/>
          </a:p>
        </p:txBody>
      </p:sp>
      <p:sp>
        <p:nvSpPr>
          <p:cNvPr id="4" name="Slide Number Placeholder 3"/>
          <p:cNvSpPr>
            <a:spLocks noGrp="1"/>
          </p:cNvSpPr>
          <p:nvPr>
            <p:ph type="sldNum" sz="quarter" idx="10"/>
          </p:nvPr>
        </p:nvSpPr>
        <p:spPr/>
        <p:txBody>
          <a:bodyPr/>
          <a:lstStyle/>
          <a:p>
            <a:pPr>
              <a:defRPr/>
            </a:pPr>
            <a:fld id="{8EE2EB63-5D72-4E0A-A3C6-DE967A45D241}" type="slidenum">
              <a:rPr lang="fr-BE" smtClean="0"/>
              <a:pPr>
                <a:defRPr/>
              </a:pPr>
              <a:t>18</a:t>
            </a:fld>
            <a:endParaRPr lang="fr-BE"/>
          </a:p>
        </p:txBody>
      </p:sp>
    </p:spTree>
    <p:extLst>
      <p:ext uri="{BB962C8B-B14F-4D97-AF65-F5344CB8AC3E}">
        <p14:creationId xmlns:p14="http://schemas.microsoft.com/office/powerpoint/2010/main" val="13994476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My first task is to launch our new brand. We hope you like it.</a:t>
            </a:r>
          </a:p>
          <a:p>
            <a:r>
              <a:rPr lang="en-GB" dirty="0" smtClean="0"/>
              <a:t>With a</a:t>
            </a:r>
            <a:r>
              <a:rPr lang="en-GB" baseline="0" dirty="0" smtClean="0"/>
              <a:t> new Commission and a new Parliament, we feel the new name better communicates who we are.</a:t>
            </a:r>
          </a:p>
          <a:p>
            <a:r>
              <a:rPr lang="en-GB" baseline="0" dirty="0" smtClean="0"/>
              <a:t>The colours of the logo represent the link the starch industry plays between the EU agricultural raw materials it uses and the food, feed and industrial customers it serves. </a:t>
            </a:r>
          </a:p>
          <a:p>
            <a:r>
              <a:rPr lang="en-GB" baseline="0" dirty="0" smtClean="0"/>
              <a:t>The logo shape comes from the starch molecule. </a:t>
            </a:r>
          </a:p>
          <a:p>
            <a:r>
              <a:rPr lang="en-GB" baseline="0" dirty="0" smtClean="0"/>
              <a:t>By making the shape infinite, we are trying to represent our industry’s ongoing innovation over time.</a:t>
            </a:r>
          </a:p>
          <a:p>
            <a:r>
              <a:rPr lang="en-GB" baseline="0" dirty="0" smtClean="0"/>
              <a:t>Starch extraction dates back to 4000 BC. Its first uses were in paper which remains an important outlet to this day. The sector really started to develop during the industrial renaissance as a supplier to the textile industry. The 19</a:t>
            </a:r>
            <a:r>
              <a:rPr lang="en-GB" baseline="30000" dirty="0" smtClean="0"/>
              <a:t>th</a:t>
            </a:r>
            <a:r>
              <a:rPr lang="en-GB" baseline="0" dirty="0" smtClean="0"/>
              <a:t> century witnessed the invention of both the </a:t>
            </a:r>
            <a:r>
              <a:rPr lang="en-GB" baseline="0" dirty="0" err="1" smtClean="0"/>
              <a:t>hydrolosis</a:t>
            </a:r>
            <a:r>
              <a:rPr lang="en-GB" baseline="0" dirty="0" smtClean="0"/>
              <a:t> process and the first modified starches and with it the increasing use of starch ingredients in the food and drink industry. With the advent of the CAP in the second half of the 20</a:t>
            </a:r>
            <a:r>
              <a:rPr lang="en-GB" baseline="30000" dirty="0" smtClean="0"/>
              <a:t>th</a:t>
            </a:r>
            <a:r>
              <a:rPr lang="en-GB" baseline="0" dirty="0" smtClean="0"/>
              <a:t> century, the EU started to become self sufficient in maize and wheat and the EU starch industry switched from using primarily imported raw materials to EU ones.</a:t>
            </a:r>
          </a:p>
          <a:p>
            <a:r>
              <a:rPr lang="en-GB" baseline="0" dirty="0" smtClean="0"/>
              <a:t>The industry has been constantly innovating over time to adapt to the changing environment in which it operates and we have every intention of continuing to do so.</a:t>
            </a:r>
          </a:p>
          <a:p>
            <a:r>
              <a:rPr lang="en-GB" baseline="0" dirty="0" smtClean="0"/>
              <a:t>So that’s my explanation of the new logo.</a:t>
            </a:r>
          </a:p>
          <a:p>
            <a:r>
              <a:rPr lang="en-GB" baseline="0" dirty="0" smtClean="0"/>
              <a:t>I myself must now get used to saying Starch Europe instead of AAF.</a:t>
            </a:r>
            <a:endParaRPr lang="en-US" dirty="0"/>
          </a:p>
        </p:txBody>
      </p:sp>
      <p:sp>
        <p:nvSpPr>
          <p:cNvPr id="4" name="Date Placeholder 3"/>
          <p:cNvSpPr>
            <a:spLocks noGrp="1"/>
          </p:cNvSpPr>
          <p:nvPr>
            <p:ph type="dt" idx="10"/>
          </p:nvPr>
        </p:nvSpPr>
        <p:spPr/>
        <p:txBody>
          <a:bodyPr/>
          <a:lstStyle/>
          <a:p>
            <a:endParaRPr lang="en-US"/>
          </a:p>
        </p:txBody>
      </p:sp>
    </p:spTree>
    <p:extLst>
      <p:ext uri="{BB962C8B-B14F-4D97-AF65-F5344CB8AC3E}">
        <p14:creationId xmlns:p14="http://schemas.microsoft.com/office/powerpoint/2010/main" val="10287082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Here are some of our key figures from 2013.</a:t>
            </a:r>
          </a:p>
          <a:p>
            <a:r>
              <a:rPr lang="en-GB" dirty="0" smtClean="0"/>
              <a:t>The 24 members operate from 78 starch plants </a:t>
            </a:r>
            <a:r>
              <a:rPr lang="en-GB" dirty="0" err="1" smtClean="0"/>
              <a:t>thoughout</a:t>
            </a:r>
            <a:r>
              <a:rPr lang="en-GB" dirty="0" smtClean="0"/>
              <a:t> the EU.</a:t>
            </a:r>
          </a:p>
          <a:p>
            <a:r>
              <a:rPr lang="en-GB" dirty="0" smtClean="0"/>
              <a:t>Last year we made a turnover of 8.8 billion Euros</a:t>
            </a:r>
            <a:r>
              <a:rPr lang="en-GB" baseline="0" dirty="0" smtClean="0"/>
              <a:t> and capital investments of 440 million Euros, of which 180 million Euros in Research and Development.</a:t>
            </a:r>
          </a:p>
          <a:p>
            <a:r>
              <a:rPr lang="en-GB" baseline="0" dirty="0" smtClean="0"/>
              <a:t>We employed 15,600 people directly and estimate indirect employment of around 100,000 people, mainly farmers and often in remote rural areas where we provide the main source of local employment.</a:t>
            </a:r>
            <a:endParaRPr lang="en-US" dirty="0"/>
          </a:p>
        </p:txBody>
      </p:sp>
      <p:sp>
        <p:nvSpPr>
          <p:cNvPr id="4" name="Date Placeholder 3"/>
          <p:cNvSpPr>
            <a:spLocks noGrp="1"/>
          </p:cNvSpPr>
          <p:nvPr>
            <p:ph type="dt" idx="10"/>
          </p:nvPr>
        </p:nvSpPr>
        <p:spPr/>
        <p:txBody>
          <a:bodyPr/>
          <a:lstStyle/>
          <a:p>
            <a:endParaRPr lang="en-US"/>
          </a:p>
        </p:txBody>
      </p:sp>
    </p:spTree>
    <p:extLst>
      <p:ext uri="{BB962C8B-B14F-4D97-AF65-F5344CB8AC3E}">
        <p14:creationId xmlns:p14="http://schemas.microsoft.com/office/powerpoint/2010/main" val="24370041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first thing to understand</a:t>
            </a:r>
            <a:r>
              <a:rPr lang="en-GB" baseline="0" dirty="0" smtClean="0"/>
              <a:t> about starch production is that it’s about a lot more than just starch. This chart attempts to explain as simply as possible the production process. Clearly not all starch plants produce all these products in one location but some do.</a:t>
            </a:r>
          </a:p>
          <a:p>
            <a:r>
              <a:rPr lang="en-GB" baseline="0" dirty="0" smtClean="0"/>
              <a:t>In 2013 we used 22 million tonnes of, almost exclusively EU, agricultural raw materials and transformed them into approximately 10 million tonnes of starch and 5 million tonnes of co-products.</a:t>
            </a:r>
          </a:p>
          <a:p>
            <a:r>
              <a:rPr lang="en-GB" baseline="0" dirty="0" smtClean="0"/>
              <a:t>The first step to separate the starch from the co-products. The 5 million tonnes of proteins, fibres and germs which are separated from the starch are sold primarily to the animal feed industry, but also in the case of wheat gluten, to the food industry. In some instances these co-products are more valuable than the starch itself.</a:t>
            </a:r>
          </a:p>
          <a:p>
            <a:r>
              <a:rPr lang="en-GB" baseline="0" dirty="0" smtClean="0"/>
              <a:t>Of the 10 million tonnes of starch produced a small amount in some countries, less than 0.5 million tonnes, is transformed into bio-ethanol for both human consumption and industrial uses.</a:t>
            </a:r>
          </a:p>
          <a:p>
            <a:r>
              <a:rPr lang="en-GB" baseline="0" dirty="0" smtClean="0"/>
              <a:t>2 million tonnes is dried to become native starch to be sold primarily to the paper industry, but also to the food industry.</a:t>
            </a:r>
          </a:p>
          <a:p>
            <a:r>
              <a:rPr lang="en-GB" baseline="0" dirty="0" smtClean="0"/>
              <a:t>A further 2.5 million tonnes is modified to improve its functionality and also dried to make modified starches. These are sold primarily to the food sector.</a:t>
            </a:r>
          </a:p>
          <a:p>
            <a:r>
              <a:rPr lang="en-GB" baseline="0" dirty="0" smtClean="0"/>
              <a:t>The remaining 5 million tonnes goes to </a:t>
            </a:r>
            <a:r>
              <a:rPr lang="en-GB" baseline="0" dirty="0" err="1" smtClean="0"/>
              <a:t>hydrolosis</a:t>
            </a:r>
            <a:r>
              <a:rPr lang="en-GB" baseline="0" dirty="0" smtClean="0"/>
              <a:t>. The starch molecule is a long chain of glucose molecules. Through </a:t>
            </a:r>
            <a:r>
              <a:rPr lang="en-GB" baseline="0" dirty="0" err="1" smtClean="0"/>
              <a:t>hydrolosis</a:t>
            </a:r>
            <a:r>
              <a:rPr lang="en-GB" baseline="0" dirty="0" smtClean="0"/>
              <a:t> you can break that long glucose chain into smaller glucose chains. With a low level of </a:t>
            </a:r>
            <a:r>
              <a:rPr lang="en-GB" baseline="0" dirty="0" err="1" smtClean="0"/>
              <a:t>hydrolosis</a:t>
            </a:r>
            <a:r>
              <a:rPr lang="en-GB" baseline="0" dirty="0" smtClean="0"/>
              <a:t> you can produce </a:t>
            </a:r>
            <a:r>
              <a:rPr lang="en-GB" baseline="0" dirty="0" err="1" smtClean="0"/>
              <a:t>maltodextrins</a:t>
            </a:r>
            <a:r>
              <a:rPr lang="en-GB" baseline="0" dirty="0" smtClean="0"/>
              <a:t>, with a medium level of </a:t>
            </a:r>
            <a:r>
              <a:rPr lang="en-GB" baseline="0" dirty="0" err="1" smtClean="0"/>
              <a:t>hydrolosis</a:t>
            </a:r>
            <a:r>
              <a:rPr lang="en-GB" baseline="0" dirty="0" smtClean="0"/>
              <a:t> you can produce glucose syrups and other </a:t>
            </a:r>
            <a:r>
              <a:rPr lang="en-GB" baseline="0" dirty="0" err="1" smtClean="0"/>
              <a:t>hydrolysates</a:t>
            </a:r>
            <a:r>
              <a:rPr lang="en-GB" baseline="0" dirty="0" smtClean="0"/>
              <a:t> and with full </a:t>
            </a:r>
            <a:r>
              <a:rPr lang="en-GB" baseline="0" dirty="0" err="1" smtClean="0"/>
              <a:t>hydrolosis</a:t>
            </a:r>
            <a:r>
              <a:rPr lang="en-GB" baseline="0" dirty="0" smtClean="0"/>
              <a:t> you can produce glucose, or dextrose as it is also called. </a:t>
            </a:r>
            <a:r>
              <a:rPr lang="en-GB" baseline="0" dirty="0" err="1" smtClean="0"/>
              <a:t>Maltodextrins</a:t>
            </a:r>
            <a:r>
              <a:rPr lang="en-GB" baseline="0" dirty="0" smtClean="0"/>
              <a:t> are used primarily as an ingredient in the infant food industry and glucose syrups and dextrose have both food and non food industry uses.</a:t>
            </a:r>
          </a:p>
          <a:p>
            <a:r>
              <a:rPr lang="en-GB" baseline="0" dirty="0" smtClean="0"/>
              <a:t>Using a separate process called isomerisation you can transform some or all of the glucose molecules into fructose to make glucose fructose syrups, </a:t>
            </a:r>
            <a:r>
              <a:rPr lang="en-GB" baseline="0" dirty="0" err="1" smtClean="0"/>
              <a:t>isoglucose</a:t>
            </a:r>
            <a:r>
              <a:rPr lang="en-GB" baseline="0" dirty="0" smtClean="0"/>
              <a:t> and fructose, all ingredients used widely in the food and drink industry.</a:t>
            </a:r>
          </a:p>
          <a:p>
            <a:r>
              <a:rPr lang="en-GB" baseline="0" dirty="0" smtClean="0"/>
              <a:t>Finally, using a process called hydrogenation, the industry makes </a:t>
            </a:r>
            <a:r>
              <a:rPr lang="en-GB" baseline="0" dirty="0" err="1" smtClean="0"/>
              <a:t>polyols</a:t>
            </a:r>
            <a:r>
              <a:rPr lang="en-GB" baseline="0" dirty="0" smtClean="0"/>
              <a:t>, which are widely used in food and also increasingly industrial applications. </a:t>
            </a:r>
          </a:p>
          <a:p>
            <a:r>
              <a:rPr lang="en-GB" baseline="0" dirty="0" smtClean="0"/>
              <a:t> </a:t>
            </a:r>
            <a:endParaRPr lang="en-US" dirty="0"/>
          </a:p>
        </p:txBody>
      </p:sp>
      <p:sp>
        <p:nvSpPr>
          <p:cNvPr id="4" name="Date Placeholder 3"/>
          <p:cNvSpPr>
            <a:spLocks noGrp="1"/>
          </p:cNvSpPr>
          <p:nvPr>
            <p:ph type="dt" idx="10"/>
          </p:nvPr>
        </p:nvSpPr>
        <p:spPr/>
        <p:txBody>
          <a:bodyPr/>
          <a:lstStyle/>
          <a:p>
            <a:endParaRPr lang="en-US"/>
          </a:p>
        </p:txBody>
      </p:sp>
    </p:spTree>
    <p:extLst>
      <p:ext uri="{BB962C8B-B14F-4D97-AF65-F5344CB8AC3E}">
        <p14:creationId xmlns:p14="http://schemas.microsoft.com/office/powerpoint/2010/main" val="39709101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A98989D-947E-4C09-B2A7-40D9B11131B1}" type="slidenum">
              <a:rPr lang="en-US" smtClean="0"/>
              <a:t>7</a:t>
            </a:fld>
            <a:endParaRPr lang="en-US"/>
          </a:p>
        </p:txBody>
      </p:sp>
    </p:spTree>
    <p:extLst>
      <p:ext uri="{BB962C8B-B14F-4D97-AF65-F5344CB8AC3E}">
        <p14:creationId xmlns:p14="http://schemas.microsoft.com/office/powerpoint/2010/main" val="23962735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A98989D-947E-4C09-B2A7-40D9B11131B1}" type="slidenum">
              <a:rPr lang="en-US" smtClean="0"/>
              <a:t>8</a:t>
            </a:fld>
            <a:endParaRPr lang="en-US"/>
          </a:p>
        </p:txBody>
      </p:sp>
    </p:spTree>
    <p:extLst>
      <p:ext uri="{BB962C8B-B14F-4D97-AF65-F5344CB8AC3E}">
        <p14:creationId xmlns:p14="http://schemas.microsoft.com/office/powerpoint/2010/main" val="26126737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So we produce a</a:t>
            </a:r>
            <a:r>
              <a:rPr lang="en-GB" baseline="0" dirty="0" smtClean="0"/>
              <a:t> total of around 15 million tonnes of starch and co-products every year.</a:t>
            </a:r>
          </a:p>
          <a:p>
            <a:r>
              <a:rPr lang="en-GB" baseline="0" dirty="0" smtClean="0"/>
              <a:t>Approximately 5 million tonnes of, primarily, co-products are sold to the animal feed industry, including </a:t>
            </a:r>
            <a:r>
              <a:rPr lang="en-GB" baseline="0" dirty="0" err="1" smtClean="0"/>
              <a:t>petfood</a:t>
            </a:r>
            <a:r>
              <a:rPr lang="en-GB" baseline="0" dirty="0" smtClean="0"/>
              <a:t> and </a:t>
            </a:r>
            <a:r>
              <a:rPr lang="en-GB" baseline="0" dirty="0" err="1" smtClean="0"/>
              <a:t>aquafeed</a:t>
            </a:r>
            <a:r>
              <a:rPr lang="en-GB" baseline="0" dirty="0" smtClean="0"/>
              <a:t>. The products mainly provide protein in animal feed but also, for example, improve taste in </a:t>
            </a:r>
            <a:r>
              <a:rPr lang="en-GB" baseline="0" dirty="0" err="1" smtClean="0"/>
              <a:t>petfood</a:t>
            </a:r>
            <a:r>
              <a:rPr lang="en-GB" baseline="0" dirty="0" smtClean="0"/>
              <a:t>, stability in aqua feed, a milk powder replacement in calf milk and </a:t>
            </a:r>
            <a:r>
              <a:rPr lang="en-GB" baseline="0" dirty="0" err="1" smtClean="0"/>
              <a:t>digestability</a:t>
            </a:r>
            <a:r>
              <a:rPr lang="en-GB" baseline="0" dirty="0" smtClean="0"/>
              <a:t> in piglet feed.</a:t>
            </a:r>
          </a:p>
          <a:p>
            <a:r>
              <a:rPr lang="en-GB" baseline="0" dirty="0" smtClean="0"/>
              <a:t>6 million tonnes of, primarily, starch products are sold to the food and drink industry as sweeteners, preservatives, bulking agents, thickeners, and binding agents but also for more specialised functions like anti-crystallising in confectionery, </a:t>
            </a:r>
            <a:r>
              <a:rPr lang="en-GB" baseline="0" dirty="0" err="1" smtClean="0"/>
              <a:t>mositening</a:t>
            </a:r>
            <a:r>
              <a:rPr lang="en-GB" baseline="0" dirty="0" smtClean="0"/>
              <a:t> agents in bakery, freezing point depression in ice cream and the cooling effect in chewing gum.</a:t>
            </a:r>
          </a:p>
          <a:p>
            <a:r>
              <a:rPr lang="en-GB" baseline="0" dirty="0" smtClean="0"/>
              <a:t>Finally 4 million tonnes are sold to other industries, primarily paper and board as a </a:t>
            </a:r>
            <a:r>
              <a:rPr lang="en-GB" baseline="0" dirty="0" err="1" smtClean="0"/>
              <a:t>stengthener</a:t>
            </a:r>
            <a:r>
              <a:rPr lang="en-GB" baseline="0" dirty="0" smtClean="0"/>
              <a:t> and adhesive, but also the healthcare and cosmetic industry and increasingly the chemical industry as a replacement for fossil fuel ingredients in for example plastics.</a:t>
            </a:r>
          </a:p>
          <a:p>
            <a:r>
              <a:rPr lang="en-GB" baseline="0" dirty="0" smtClean="0"/>
              <a:t>The list of final uses for our products is endless and I have only given examples. I can guarantee you have all come across ingredients from our industry already today. It was in your toothpaste this morning, holding together your newspaper, in your yogurt at breakfast, it’s in the paint on these walls.   </a:t>
            </a:r>
            <a:r>
              <a:rPr lang="en-GB" dirty="0" smtClean="0"/>
              <a:t> </a:t>
            </a:r>
            <a:endParaRPr lang="en-US" dirty="0"/>
          </a:p>
        </p:txBody>
      </p:sp>
      <p:sp>
        <p:nvSpPr>
          <p:cNvPr id="4" name="Date Placeholder 3"/>
          <p:cNvSpPr>
            <a:spLocks noGrp="1"/>
          </p:cNvSpPr>
          <p:nvPr>
            <p:ph type="dt" idx="10"/>
          </p:nvPr>
        </p:nvSpPr>
        <p:spPr/>
        <p:txBody>
          <a:bodyPr/>
          <a:lstStyle/>
          <a:p>
            <a:endParaRPr lang="en-US"/>
          </a:p>
        </p:txBody>
      </p:sp>
    </p:spTree>
    <p:extLst>
      <p:ext uri="{BB962C8B-B14F-4D97-AF65-F5344CB8AC3E}">
        <p14:creationId xmlns:p14="http://schemas.microsoft.com/office/powerpoint/2010/main" val="21164043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A98989D-947E-4C09-B2A7-40D9B11131B1}" type="slidenum">
              <a:rPr lang="en-US" smtClean="0"/>
              <a:t>12</a:t>
            </a:fld>
            <a:endParaRPr lang="en-US"/>
          </a:p>
        </p:txBody>
      </p:sp>
    </p:spTree>
    <p:extLst>
      <p:ext uri="{BB962C8B-B14F-4D97-AF65-F5344CB8AC3E}">
        <p14:creationId xmlns:p14="http://schemas.microsoft.com/office/powerpoint/2010/main" val="22286614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A98989D-947E-4C09-B2A7-40D9B11131B1}" type="slidenum">
              <a:rPr lang="en-US" smtClean="0"/>
              <a:t>13</a:t>
            </a:fld>
            <a:endParaRPr lang="en-US"/>
          </a:p>
        </p:txBody>
      </p:sp>
    </p:spTree>
    <p:extLst>
      <p:ext uri="{BB962C8B-B14F-4D97-AF65-F5344CB8AC3E}">
        <p14:creationId xmlns:p14="http://schemas.microsoft.com/office/powerpoint/2010/main" val="108884392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Fond Intr PPT_150dpi.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1970" cy="6858000"/>
          </a:xfrm>
          <a:prstGeom prst="rect">
            <a:avLst/>
          </a:prstGeom>
        </p:spPr>
      </p:pic>
      <p:sp>
        <p:nvSpPr>
          <p:cNvPr id="2" name="Title 1"/>
          <p:cNvSpPr>
            <a:spLocks noGrp="1"/>
          </p:cNvSpPr>
          <p:nvPr>
            <p:ph type="ctrTitle"/>
          </p:nvPr>
        </p:nvSpPr>
        <p:spPr>
          <a:xfrm>
            <a:off x="878042" y="2130425"/>
            <a:ext cx="6945143" cy="1470025"/>
          </a:xfrm>
        </p:spPr>
        <p:txBody>
          <a:bodyPr/>
          <a:lstStyle>
            <a:lvl1pPr>
              <a:defRPr b="0" i="0">
                <a:solidFill>
                  <a:schemeClr val="accent3"/>
                </a:solidFill>
              </a:defRPr>
            </a:lvl1pPr>
          </a:lstStyle>
          <a:p>
            <a:r>
              <a:rPr lang="nl-BE" dirty="0" smtClean="0"/>
              <a:t>Click to edit Master title style</a:t>
            </a:r>
            <a:endParaRPr lang="en-US" dirty="0"/>
          </a:p>
        </p:txBody>
      </p:sp>
      <p:sp>
        <p:nvSpPr>
          <p:cNvPr id="3" name="Subtitle 2"/>
          <p:cNvSpPr>
            <a:spLocks noGrp="1"/>
          </p:cNvSpPr>
          <p:nvPr>
            <p:ph type="subTitle" idx="1"/>
          </p:nvPr>
        </p:nvSpPr>
        <p:spPr>
          <a:xfrm>
            <a:off x="878042" y="3886200"/>
            <a:ext cx="6945143" cy="519854"/>
          </a:xfrm>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400">
                <a:solidFill>
                  <a:schemeClr val="accent2"/>
                </a:solidFill>
                <a:latin typeface="Myriad Pro"/>
                <a:cs typeface="Myriad Pro"/>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BE" dirty="0" smtClean="0"/>
              <a:t>Click to edit Master subtitle style</a:t>
            </a:r>
          </a:p>
          <a:p>
            <a:endParaRPr lang="en-US" dirty="0"/>
          </a:p>
        </p:txBody>
      </p:sp>
    </p:spTree>
    <p:extLst>
      <p:ext uri="{BB962C8B-B14F-4D97-AF65-F5344CB8AC3E}">
        <p14:creationId xmlns:p14="http://schemas.microsoft.com/office/powerpoint/2010/main" val="23574567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1">
    <p:spTree>
      <p:nvGrpSpPr>
        <p:cNvPr id="1" name=""/>
        <p:cNvGrpSpPr/>
        <p:nvPr/>
      </p:nvGrpSpPr>
      <p:grpSpPr>
        <a:xfrm>
          <a:off x="0" y="0"/>
          <a:ext cx="0" cy="0"/>
          <a:chOff x="0" y="0"/>
          <a:chExt cx="0" cy="0"/>
        </a:xfrm>
      </p:grpSpPr>
      <p:sp>
        <p:nvSpPr>
          <p:cNvPr id="2" name="Title 1"/>
          <p:cNvSpPr>
            <a:spLocks noGrp="1"/>
          </p:cNvSpPr>
          <p:nvPr>
            <p:ph type="title"/>
          </p:nvPr>
        </p:nvSpPr>
        <p:spPr>
          <a:xfrm>
            <a:off x="904172" y="422778"/>
            <a:ext cx="7272607" cy="1143000"/>
          </a:xfrm>
        </p:spPr>
        <p:txBody>
          <a:bodyPr/>
          <a:lstStyle>
            <a:lvl1pPr>
              <a:defRPr/>
            </a:lvl1pPr>
          </a:lstStyle>
          <a:p>
            <a:r>
              <a:rPr lang="nl-BE" dirty="0" smtClean="0"/>
              <a:t>Click to edit Master title style</a:t>
            </a:r>
            <a:endParaRPr lang="en-US" dirty="0"/>
          </a:p>
        </p:txBody>
      </p:sp>
      <p:sp>
        <p:nvSpPr>
          <p:cNvPr id="3" name="Text Placeholder 2"/>
          <p:cNvSpPr>
            <a:spLocks noGrp="1"/>
          </p:cNvSpPr>
          <p:nvPr>
            <p:ph type="body" idx="1"/>
          </p:nvPr>
        </p:nvSpPr>
        <p:spPr>
          <a:xfrm>
            <a:off x="904173" y="1359516"/>
            <a:ext cx="7272607" cy="639762"/>
          </a:xfrm>
        </p:spPr>
        <p:txBody>
          <a:bodyPr anchor="b"/>
          <a:lstStyle>
            <a:lvl1pPr marL="0" indent="0">
              <a:buNone/>
              <a:defRPr sz="2400" b="0" i="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BE" dirty="0" smtClean="0"/>
              <a:t>Click to edit Master text styles</a:t>
            </a:r>
          </a:p>
        </p:txBody>
      </p:sp>
      <p:sp>
        <p:nvSpPr>
          <p:cNvPr id="4" name="Content Placeholder 3"/>
          <p:cNvSpPr>
            <a:spLocks noGrp="1"/>
          </p:cNvSpPr>
          <p:nvPr>
            <p:ph sz="half" idx="2"/>
          </p:nvPr>
        </p:nvSpPr>
        <p:spPr>
          <a:xfrm>
            <a:off x="904173" y="1999278"/>
            <a:ext cx="7272607" cy="143461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BE" dirty="0" smtClean="0"/>
              <a:t>Click to edit Master text styles</a:t>
            </a:r>
          </a:p>
          <a:p>
            <a:pPr lvl="1"/>
            <a:r>
              <a:rPr lang="nl-BE" dirty="0" smtClean="0"/>
              <a:t>Second level</a:t>
            </a:r>
          </a:p>
          <a:p>
            <a:pPr lvl="2"/>
            <a:r>
              <a:rPr lang="nl-BE" dirty="0" smtClean="0"/>
              <a:t>Third level</a:t>
            </a:r>
          </a:p>
        </p:txBody>
      </p:sp>
      <p:sp>
        <p:nvSpPr>
          <p:cNvPr id="7" name="Text Placeholder 2"/>
          <p:cNvSpPr>
            <a:spLocks noGrp="1"/>
          </p:cNvSpPr>
          <p:nvPr>
            <p:ph type="body" idx="10"/>
          </p:nvPr>
        </p:nvSpPr>
        <p:spPr>
          <a:xfrm>
            <a:off x="904173" y="3125296"/>
            <a:ext cx="7272607" cy="639762"/>
          </a:xfrm>
        </p:spPr>
        <p:txBody>
          <a:bodyPr anchor="b"/>
          <a:lstStyle>
            <a:lvl1pPr marL="0" indent="0">
              <a:buNone/>
              <a:defRPr sz="2400" b="0" i="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BE" dirty="0" smtClean="0"/>
              <a:t>Click to edit Master text styles</a:t>
            </a:r>
          </a:p>
        </p:txBody>
      </p:sp>
      <p:sp>
        <p:nvSpPr>
          <p:cNvPr id="8" name="Content Placeholder 3"/>
          <p:cNvSpPr>
            <a:spLocks noGrp="1"/>
          </p:cNvSpPr>
          <p:nvPr>
            <p:ph sz="half" idx="11"/>
          </p:nvPr>
        </p:nvSpPr>
        <p:spPr>
          <a:xfrm>
            <a:off x="904173" y="3765058"/>
            <a:ext cx="7272607" cy="143461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BE" dirty="0" smtClean="0"/>
              <a:t>Click to edit Master text styles</a:t>
            </a:r>
          </a:p>
          <a:p>
            <a:pPr lvl="1"/>
            <a:r>
              <a:rPr lang="nl-BE" dirty="0" smtClean="0"/>
              <a:t>Second level</a:t>
            </a:r>
          </a:p>
          <a:p>
            <a:pPr lvl="2"/>
            <a:r>
              <a:rPr lang="nl-BE" dirty="0" smtClean="0"/>
              <a:t>Third level</a:t>
            </a:r>
          </a:p>
        </p:txBody>
      </p:sp>
    </p:spTree>
    <p:extLst>
      <p:ext uri="{BB962C8B-B14F-4D97-AF65-F5344CB8AC3E}">
        <p14:creationId xmlns:p14="http://schemas.microsoft.com/office/powerpoint/2010/main" val="36245621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Content 2">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920990" y="1495388"/>
            <a:ext cx="7436103" cy="1470025"/>
          </a:xfrm>
        </p:spPr>
        <p:txBody>
          <a:bodyPr>
            <a:normAutofit/>
          </a:bodyPr>
          <a:lstStyle>
            <a:lvl1pPr>
              <a:defRPr sz="2400"/>
            </a:lvl1pPr>
          </a:lstStyle>
          <a:p>
            <a:r>
              <a:rPr lang="nl-BE" dirty="0" smtClean="0"/>
              <a:t>Starch Europe is the trade association which represents the interests of the EU starch industry both at European and international level. </a:t>
            </a:r>
            <a:endParaRPr lang="en-US" dirty="0"/>
          </a:p>
        </p:txBody>
      </p:sp>
      <p:sp>
        <p:nvSpPr>
          <p:cNvPr id="3" name="Subtitle 2"/>
          <p:cNvSpPr>
            <a:spLocks noGrp="1"/>
          </p:cNvSpPr>
          <p:nvPr>
            <p:ph type="subTitle" idx="1" hasCustomPrompt="1"/>
          </p:nvPr>
        </p:nvSpPr>
        <p:spPr>
          <a:xfrm>
            <a:off x="920990" y="2978675"/>
            <a:ext cx="7436103" cy="2391693"/>
          </a:xfrm>
        </p:spPr>
        <p:txBody>
          <a:bodyPr/>
          <a:lstStyle>
            <a:lvl1pPr marL="0" indent="0" algn="l">
              <a:lnSpc>
                <a:spcPct val="100000"/>
              </a:lnSpc>
              <a:buNone/>
              <a:defRPr>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BE" dirty="0" smtClean="0"/>
              <a:t>Its membership comprises 24 EU starch producing companies, together representing more than 95% of the EU starch industry, and, in associate membership, 7 national starch industryassociations.</a:t>
            </a:r>
            <a:endParaRPr lang="en-US" dirty="0"/>
          </a:p>
        </p:txBody>
      </p:sp>
    </p:spTree>
    <p:extLst>
      <p:ext uri="{BB962C8B-B14F-4D97-AF65-F5344CB8AC3E}">
        <p14:creationId xmlns:p14="http://schemas.microsoft.com/office/powerpoint/2010/main" val="40690881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arte">
    <p:spTree>
      <p:nvGrpSpPr>
        <p:cNvPr id="1" name=""/>
        <p:cNvGrpSpPr/>
        <p:nvPr/>
      </p:nvGrpSpPr>
      <p:grpSpPr>
        <a:xfrm>
          <a:off x="0" y="0"/>
          <a:ext cx="0" cy="0"/>
          <a:chOff x="0" y="0"/>
          <a:chExt cx="0" cy="0"/>
        </a:xfrm>
      </p:grpSpPr>
      <p:pic>
        <p:nvPicPr>
          <p:cNvPr id="3" name="Picture 2" descr="Fond PPT_Carte_150dpi.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1970" cy="6858000"/>
          </a:xfrm>
          <a:prstGeom prst="rect">
            <a:avLst/>
          </a:prstGeom>
        </p:spPr>
      </p:pic>
      <p:sp>
        <p:nvSpPr>
          <p:cNvPr id="4" name="Title 1"/>
          <p:cNvSpPr>
            <a:spLocks noGrp="1"/>
          </p:cNvSpPr>
          <p:nvPr>
            <p:ph type="ctrTitle" hasCustomPrompt="1"/>
          </p:nvPr>
        </p:nvSpPr>
        <p:spPr>
          <a:xfrm>
            <a:off x="920990" y="413475"/>
            <a:ext cx="3774975" cy="699799"/>
          </a:xfrm>
        </p:spPr>
        <p:txBody>
          <a:bodyPr>
            <a:normAutofit/>
          </a:bodyPr>
          <a:lstStyle>
            <a:lvl1pPr>
              <a:defRPr sz="2400"/>
            </a:lvl1pPr>
          </a:lstStyle>
          <a:p>
            <a:r>
              <a:rPr lang="nl-BE" dirty="0" smtClean="0"/>
              <a:t>Member’s location</a:t>
            </a:r>
            <a:endParaRPr lang="en-US" dirty="0"/>
          </a:p>
        </p:txBody>
      </p:sp>
      <p:sp>
        <p:nvSpPr>
          <p:cNvPr id="6" name="Subtitle 2"/>
          <p:cNvSpPr>
            <a:spLocks noGrp="1"/>
          </p:cNvSpPr>
          <p:nvPr>
            <p:ph type="subTitle" idx="1" hasCustomPrompt="1"/>
          </p:nvPr>
        </p:nvSpPr>
        <p:spPr>
          <a:xfrm>
            <a:off x="920990" y="1199005"/>
            <a:ext cx="3202679" cy="2391693"/>
          </a:xfrm>
        </p:spPr>
        <p:txBody>
          <a:bodyPr/>
          <a:lstStyle>
            <a:lvl1pPr marL="0" indent="0" algn="l">
              <a:lnSpc>
                <a:spcPct val="100000"/>
              </a:lnSpc>
              <a:buNone/>
              <a:defRPr>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nl-BE" dirty="0" smtClean="0"/>
              <a:t>Production facilities in 21 out of 27 European Union member states</a:t>
            </a:r>
          </a:p>
        </p:txBody>
      </p:sp>
    </p:spTree>
    <p:extLst>
      <p:ext uri="{BB962C8B-B14F-4D97-AF65-F5344CB8AC3E}">
        <p14:creationId xmlns:p14="http://schemas.microsoft.com/office/powerpoint/2010/main" val="34712745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icture">
    <p:spTree>
      <p:nvGrpSpPr>
        <p:cNvPr id="1" name=""/>
        <p:cNvGrpSpPr/>
        <p:nvPr/>
      </p:nvGrpSpPr>
      <p:grpSpPr>
        <a:xfrm>
          <a:off x="0" y="0"/>
          <a:ext cx="0" cy="0"/>
          <a:chOff x="0" y="0"/>
          <a:chExt cx="0" cy="0"/>
        </a:xfrm>
      </p:grpSpPr>
      <p:pic>
        <p:nvPicPr>
          <p:cNvPr id="4" name="Picture 3" descr="Fond PPT_Champs_150dpi.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1970" cy="6858000"/>
          </a:xfrm>
          <a:prstGeom prst="rect">
            <a:avLst/>
          </a:prstGeom>
        </p:spPr>
      </p:pic>
    </p:spTree>
    <p:extLst>
      <p:ext uri="{BB962C8B-B14F-4D97-AF65-F5344CB8AC3E}">
        <p14:creationId xmlns:p14="http://schemas.microsoft.com/office/powerpoint/2010/main" val="7239921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85800" y="6248400"/>
            <a:ext cx="1905000" cy="457200"/>
          </a:xfrm>
          <a:prstGeom prst="rect">
            <a:avLst/>
          </a:prstGeom>
        </p:spPr>
        <p:txBody>
          <a:bodyPr/>
          <a:lstStyle>
            <a:lvl1pPr>
              <a:defRPr/>
            </a:lvl1pPr>
          </a:lstStyle>
          <a:p>
            <a:endParaRPr lang="en-GB">
              <a:solidFill>
                <a:srgbClr val="000000"/>
              </a:solidFill>
            </a:endParaRPr>
          </a:p>
        </p:txBody>
      </p:sp>
      <p:sp>
        <p:nvSpPr>
          <p:cNvPr id="3" name="Footer Placeholder 2"/>
          <p:cNvSpPr>
            <a:spLocks noGrp="1"/>
          </p:cNvSpPr>
          <p:nvPr>
            <p:ph type="ftr" sz="quarter" idx="11"/>
          </p:nvPr>
        </p:nvSpPr>
        <p:spPr>
          <a:xfrm>
            <a:off x="3124200" y="6248400"/>
            <a:ext cx="2895600" cy="457200"/>
          </a:xfrm>
          <a:prstGeom prst="rect">
            <a:avLst/>
          </a:prstGeom>
        </p:spPr>
        <p:txBody>
          <a:bodyPr/>
          <a:lstStyle>
            <a:lvl1pPr>
              <a:defRPr/>
            </a:lvl1pPr>
          </a:lstStyle>
          <a:p>
            <a:endParaRPr lang="en-GB">
              <a:solidFill>
                <a:srgbClr val="000000"/>
              </a:solidFill>
            </a:endParaRPr>
          </a:p>
        </p:txBody>
      </p:sp>
      <p:sp>
        <p:nvSpPr>
          <p:cNvPr id="4" name="Slide Number Placeholder 3"/>
          <p:cNvSpPr>
            <a:spLocks noGrp="1"/>
          </p:cNvSpPr>
          <p:nvPr>
            <p:ph type="sldNum" sz="quarter" idx="12"/>
          </p:nvPr>
        </p:nvSpPr>
        <p:spPr>
          <a:xfrm>
            <a:off x="6553200" y="6248400"/>
            <a:ext cx="1905000" cy="457200"/>
          </a:xfrm>
          <a:prstGeom prst="rect">
            <a:avLst/>
          </a:prstGeom>
        </p:spPr>
        <p:txBody>
          <a:bodyPr/>
          <a:lstStyle>
            <a:lvl1pPr>
              <a:defRPr/>
            </a:lvl1pPr>
          </a:lstStyle>
          <a:p>
            <a:fld id="{5CDCFDB9-DC20-4FFD-B851-7491515B5163}" type="slidenum">
              <a:rPr lang="en-GB">
                <a:solidFill>
                  <a:srgbClr val="000000"/>
                </a:solidFill>
              </a:rPr>
              <a:pPr/>
              <a:t>‹#›</a:t>
            </a:fld>
            <a:endParaRPr lang="en-GB">
              <a:solidFill>
                <a:srgbClr val="000000"/>
              </a:solidFill>
            </a:endParaRPr>
          </a:p>
        </p:txBody>
      </p:sp>
      <p:pic>
        <p:nvPicPr>
          <p:cNvPr id="5" name="Picture 80" descr="LOGO AAF Bilingu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45296" y="332656"/>
            <a:ext cx="1734416" cy="1052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1423755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a:defRPr/>
            </a:pPr>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a:defRPr/>
            </a:pPr>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pPr>
              <a:defRPr/>
            </a:pPr>
            <a:fld id="{4747EEC8-4A52-42C1-831F-E6842CBC93EA}" type="slidenum">
              <a:rPr lang="en-GB" smtClean="0"/>
              <a:pPr>
                <a:defRPr/>
              </a:pPr>
              <a:t>‹#›</a:t>
            </a:fld>
            <a:endParaRPr lang="en-GB"/>
          </a:p>
        </p:txBody>
      </p:sp>
    </p:spTree>
    <p:extLst>
      <p:ext uri="{BB962C8B-B14F-4D97-AF65-F5344CB8AC3E}">
        <p14:creationId xmlns:p14="http://schemas.microsoft.com/office/powerpoint/2010/main" val="36011239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Fond PPT_150dpi.jpg"/>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0" y="0"/>
            <a:ext cx="9141970" cy="6858000"/>
          </a:xfrm>
          <a:prstGeom prst="rect">
            <a:avLst/>
          </a:prstGeom>
        </p:spPr>
      </p:pic>
      <p:sp>
        <p:nvSpPr>
          <p:cNvPr id="2" name="Title Placeholder 1"/>
          <p:cNvSpPr>
            <a:spLocks noGrp="1"/>
          </p:cNvSpPr>
          <p:nvPr>
            <p:ph type="title"/>
          </p:nvPr>
        </p:nvSpPr>
        <p:spPr>
          <a:xfrm>
            <a:off x="904173" y="430618"/>
            <a:ext cx="6787264" cy="1143000"/>
          </a:xfrm>
          <a:prstGeom prst="rect">
            <a:avLst/>
          </a:prstGeom>
        </p:spPr>
        <p:txBody>
          <a:bodyPr vert="horz" lIns="91440" tIns="45720" rIns="91440" bIns="45720" rtlCol="0" anchor="ctr">
            <a:normAutofit/>
          </a:bodyPr>
          <a:lstStyle/>
          <a:p>
            <a:r>
              <a:rPr lang="nl-BE" dirty="0" smtClean="0"/>
              <a:t>Click to edit Master title style</a:t>
            </a:r>
            <a:endParaRPr lang="en-US" dirty="0"/>
          </a:p>
        </p:txBody>
      </p:sp>
      <p:sp>
        <p:nvSpPr>
          <p:cNvPr id="3" name="Text Placeholder 2"/>
          <p:cNvSpPr>
            <a:spLocks noGrp="1"/>
          </p:cNvSpPr>
          <p:nvPr>
            <p:ph type="body" idx="1"/>
          </p:nvPr>
        </p:nvSpPr>
        <p:spPr>
          <a:xfrm>
            <a:off x="914400" y="1771860"/>
            <a:ext cx="8229600" cy="4525963"/>
          </a:xfrm>
          <a:prstGeom prst="rect">
            <a:avLst/>
          </a:prstGeom>
        </p:spPr>
        <p:txBody>
          <a:bodyPr vert="horz" lIns="91440" tIns="45720" rIns="91440" bIns="45720" rtlCol="0">
            <a:normAutofit/>
          </a:bodyPr>
          <a:lstStyle/>
          <a:p>
            <a:pPr lvl="0"/>
            <a:r>
              <a:rPr lang="nl-BE" dirty="0" smtClean="0"/>
              <a:t>Click to edit Master text styles</a:t>
            </a:r>
          </a:p>
          <a:p>
            <a:pPr lvl="1"/>
            <a:r>
              <a:rPr lang="nl-BE" dirty="0" smtClean="0"/>
              <a:t>Second level</a:t>
            </a:r>
          </a:p>
          <a:p>
            <a:pPr lvl="2"/>
            <a:r>
              <a:rPr lang="nl-BE" dirty="0" smtClean="0"/>
              <a:t>Third level</a:t>
            </a:r>
          </a:p>
          <a:p>
            <a:pPr lvl="3"/>
            <a:r>
              <a:rPr lang="nl-BE" dirty="0" smtClean="0"/>
              <a:t>Fourth level</a:t>
            </a:r>
          </a:p>
          <a:p>
            <a:pPr lvl="4"/>
            <a:r>
              <a:rPr lang="nl-BE" dirty="0" smtClean="0"/>
              <a:t>Fifth level</a:t>
            </a:r>
            <a:endParaRPr lang="en-US" dirty="0"/>
          </a:p>
        </p:txBody>
      </p:sp>
    </p:spTree>
    <p:extLst>
      <p:ext uri="{BB962C8B-B14F-4D97-AF65-F5344CB8AC3E}">
        <p14:creationId xmlns:p14="http://schemas.microsoft.com/office/powerpoint/2010/main" val="3366231214"/>
      </p:ext>
    </p:extLst>
  </p:cSld>
  <p:clrMap bg1="lt1" tx1="dk1" bg2="lt2" tx2="dk2" accent1="accent1" accent2="accent2" accent3="accent3" accent4="accent4" accent5="accent5" accent6="accent6" hlink="hlink" folHlink="folHlink"/>
  <p:sldLayoutIdLst>
    <p:sldLayoutId id="2147483649" r:id="rId1"/>
    <p:sldLayoutId id="2147483654" r:id="rId2"/>
    <p:sldLayoutId id="2147483656" r:id="rId3"/>
    <p:sldLayoutId id="2147483657" r:id="rId4"/>
    <p:sldLayoutId id="2147483658" r:id="rId5"/>
    <p:sldLayoutId id="2147483659" r:id="rId6"/>
    <p:sldLayoutId id="2147483661" r:id="rId7"/>
  </p:sldLayoutIdLst>
  <p:txStyles>
    <p:titleStyle>
      <a:lvl1pPr algn="l" defTabSz="457200" rtl="0" eaLnBrk="1" latinLnBrk="0" hangingPunct="1">
        <a:spcBef>
          <a:spcPct val="0"/>
        </a:spcBef>
        <a:buNone/>
        <a:defRPr sz="3600" kern="1200">
          <a:solidFill>
            <a:schemeClr val="tx2"/>
          </a:solidFill>
          <a:latin typeface="Myriad Pro"/>
          <a:ea typeface="+mj-ea"/>
          <a:cs typeface="Myriad Pro"/>
        </a:defRPr>
      </a:lvl1pPr>
    </p:titleStyle>
    <p:bodyStyle>
      <a:lvl1pPr marL="342900" indent="-342900" algn="l" defTabSz="457200" rtl="0" eaLnBrk="1" latinLnBrk="0" hangingPunct="1">
        <a:spcBef>
          <a:spcPct val="20000"/>
        </a:spcBef>
        <a:buFont typeface="Arial"/>
        <a:buChar char="•"/>
        <a:defRPr sz="2400" kern="1200">
          <a:solidFill>
            <a:schemeClr val="accent2"/>
          </a:solidFill>
          <a:latin typeface="Myriad Pro"/>
          <a:ea typeface="+mn-ea"/>
          <a:cs typeface="Myriad Pro"/>
        </a:defRPr>
      </a:lvl1pPr>
      <a:lvl2pPr marL="742950" indent="-285750" algn="l" defTabSz="457200" rtl="0" eaLnBrk="1" latinLnBrk="0" hangingPunct="1">
        <a:spcBef>
          <a:spcPct val="20000"/>
        </a:spcBef>
        <a:buFont typeface="Arial"/>
        <a:buChar char="–"/>
        <a:defRPr sz="2400" kern="1200">
          <a:solidFill>
            <a:schemeClr val="accent2"/>
          </a:solidFill>
          <a:latin typeface="Myriad Pro"/>
          <a:ea typeface="+mn-ea"/>
          <a:cs typeface="Myriad Pro"/>
        </a:defRPr>
      </a:lvl2pPr>
      <a:lvl3pPr marL="1143000" indent="-228600" algn="l" defTabSz="457200" rtl="0" eaLnBrk="1" latinLnBrk="0" hangingPunct="1">
        <a:spcBef>
          <a:spcPct val="20000"/>
        </a:spcBef>
        <a:buFont typeface="Arial"/>
        <a:buChar char="•"/>
        <a:defRPr sz="2400" kern="1200">
          <a:solidFill>
            <a:schemeClr val="accent2"/>
          </a:solidFill>
          <a:latin typeface="Myriad Pro"/>
          <a:ea typeface="+mn-ea"/>
          <a:cs typeface="Myriad Pro"/>
        </a:defRPr>
      </a:lvl3pPr>
      <a:lvl4pPr marL="1600200" indent="-228600" algn="l" defTabSz="457200" rtl="0" eaLnBrk="1" latinLnBrk="0" hangingPunct="1">
        <a:spcBef>
          <a:spcPct val="20000"/>
        </a:spcBef>
        <a:buFont typeface="Arial"/>
        <a:buChar char="–"/>
        <a:defRPr sz="2400" kern="1200">
          <a:solidFill>
            <a:schemeClr val="accent2"/>
          </a:solidFill>
          <a:latin typeface="Myriad Pro"/>
          <a:ea typeface="+mn-ea"/>
          <a:cs typeface="Myriad Pro"/>
        </a:defRPr>
      </a:lvl4pPr>
      <a:lvl5pPr marL="2057400" indent="-228600" algn="l" defTabSz="457200" rtl="0" eaLnBrk="1" latinLnBrk="0" hangingPunct="1">
        <a:spcBef>
          <a:spcPct val="20000"/>
        </a:spcBef>
        <a:buFont typeface="Arial"/>
        <a:buChar char="»"/>
        <a:defRPr sz="2400" kern="1200">
          <a:solidFill>
            <a:schemeClr val="accent2"/>
          </a:solidFill>
          <a:latin typeface="Myriad Pro"/>
          <a:ea typeface="+mn-ea"/>
          <a:cs typeface="Myriad Pro"/>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hyperlink" Target="mailto:info@starch.eu" TargetMode="External"/><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8.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chart" Target="../charts/chart4.xml"/></Relationships>
</file>

<file path=ppt/slides/_rels/slide9.xml.rels><?xml version="1.0" encoding="UTF-8" standalone="yes"?>
<Relationships xmlns="http://schemas.openxmlformats.org/package/2006/relationships"><Relationship Id="rId8" Type="http://schemas.openxmlformats.org/officeDocument/2006/relationships/comments" Target="../comments/comment1.xml"/><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ctrTitle"/>
          </p:nvPr>
        </p:nvSpPr>
        <p:spPr>
          <a:xfrm>
            <a:off x="878042" y="2130425"/>
            <a:ext cx="7083703" cy="1470025"/>
          </a:xfrm>
        </p:spPr>
        <p:txBody>
          <a:bodyPr/>
          <a:lstStyle/>
          <a:p>
            <a:r>
              <a:rPr lang="en-GB" dirty="0" smtClean="0"/>
              <a:t>Civil Dialogue Group – Starch section</a:t>
            </a:r>
            <a:endParaRPr lang="en-US" dirty="0"/>
          </a:p>
        </p:txBody>
      </p:sp>
      <p:sp>
        <p:nvSpPr>
          <p:cNvPr id="19" name="Subtitle 18"/>
          <p:cNvSpPr>
            <a:spLocks noGrp="1"/>
          </p:cNvSpPr>
          <p:nvPr>
            <p:ph type="subTitle" idx="1"/>
          </p:nvPr>
        </p:nvSpPr>
        <p:spPr/>
        <p:txBody>
          <a:bodyPr>
            <a:normAutofit/>
          </a:bodyPr>
          <a:lstStyle/>
          <a:p>
            <a:r>
              <a:rPr lang="en-GB" b="1" dirty="0" smtClean="0"/>
              <a:t>5 November 2014</a:t>
            </a:r>
            <a:endParaRPr lang="en-US" b="1" dirty="0" smtClean="0"/>
          </a:p>
        </p:txBody>
      </p:sp>
      <p:sp>
        <p:nvSpPr>
          <p:cNvPr id="20" name="Subtitle 18"/>
          <p:cNvSpPr txBox="1">
            <a:spLocks/>
          </p:cNvSpPr>
          <p:nvPr/>
        </p:nvSpPr>
        <p:spPr>
          <a:xfrm>
            <a:off x="878042" y="4591715"/>
            <a:ext cx="6945143" cy="519854"/>
          </a:xfrm>
          <a:prstGeom prst="rect">
            <a:avLst/>
          </a:prstGeom>
        </p:spPr>
        <p:txBody>
          <a:bodyPr vert="horz" lIns="91440" tIns="45720" rIns="91440" bIns="45720" rtlCol="0">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400" kern="1200">
                <a:solidFill>
                  <a:schemeClr val="accent2"/>
                </a:solidFill>
                <a:latin typeface="Myriad Pro"/>
                <a:ea typeface="+mn-ea"/>
                <a:cs typeface="Myriad Pro"/>
              </a:defRPr>
            </a:lvl1pPr>
            <a:lvl2pPr marL="457200" indent="0" algn="ctr" defTabSz="457200" rtl="0" eaLnBrk="1" latinLnBrk="0" hangingPunct="1">
              <a:spcBef>
                <a:spcPct val="20000"/>
              </a:spcBef>
              <a:buFont typeface="Arial"/>
              <a:buNone/>
              <a:defRPr sz="2400" kern="1200">
                <a:solidFill>
                  <a:schemeClr val="tx1">
                    <a:tint val="75000"/>
                  </a:schemeClr>
                </a:solidFill>
                <a:latin typeface="Myriad Pro"/>
                <a:ea typeface="+mn-ea"/>
                <a:cs typeface="Myriad Pro"/>
              </a:defRPr>
            </a:lvl2pPr>
            <a:lvl3pPr marL="914400" indent="0" algn="ctr" defTabSz="457200" rtl="0" eaLnBrk="1" latinLnBrk="0" hangingPunct="1">
              <a:spcBef>
                <a:spcPct val="20000"/>
              </a:spcBef>
              <a:buFont typeface="Arial"/>
              <a:buNone/>
              <a:defRPr sz="2400" kern="1200">
                <a:solidFill>
                  <a:schemeClr val="tx1">
                    <a:tint val="75000"/>
                  </a:schemeClr>
                </a:solidFill>
                <a:latin typeface="Myriad Pro"/>
                <a:ea typeface="+mn-ea"/>
                <a:cs typeface="Myriad Pro"/>
              </a:defRPr>
            </a:lvl3pPr>
            <a:lvl4pPr marL="1371600" indent="0" algn="ctr" defTabSz="457200" rtl="0" eaLnBrk="1" latinLnBrk="0" hangingPunct="1">
              <a:spcBef>
                <a:spcPct val="20000"/>
              </a:spcBef>
              <a:buFont typeface="Arial"/>
              <a:buNone/>
              <a:defRPr sz="2400" kern="1200">
                <a:solidFill>
                  <a:schemeClr val="tx1">
                    <a:tint val="75000"/>
                  </a:schemeClr>
                </a:solidFill>
                <a:latin typeface="Myriad Pro"/>
                <a:ea typeface="+mn-ea"/>
                <a:cs typeface="Myriad Pro"/>
              </a:defRPr>
            </a:lvl4pPr>
            <a:lvl5pPr marL="1828800" indent="0" algn="ctr" defTabSz="457200" rtl="0" eaLnBrk="1" latinLnBrk="0" hangingPunct="1">
              <a:spcBef>
                <a:spcPct val="20000"/>
              </a:spcBef>
              <a:buFont typeface="Arial"/>
              <a:buNone/>
              <a:defRPr sz="2400" kern="1200">
                <a:solidFill>
                  <a:schemeClr val="tx1">
                    <a:tint val="75000"/>
                  </a:schemeClr>
                </a:solidFill>
                <a:latin typeface="Myriad Pro"/>
                <a:ea typeface="+mn-ea"/>
                <a:cs typeface="Myriad Pro"/>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endParaRPr lang="en-US" b="1" dirty="0" smtClean="0">
              <a:solidFill>
                <a:schemeClr val="accent1"/>
              </a:solidFill>
            </a:endParaRPr>
          </a:p>
        </p:txBody>
      </p:sp>
    </p:spTree>
    <p:extLst>
      <p:ext uri="{BB962C8B-B14F-4D97-AF65-F5344CB8AC3E}">
        <p14:creationId xmlns:p14="http://schemas.microsoft.com/office/powerpoint/2010/main" val="362741402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pPr algn="ctr"/>
            <a:r>
              <a:rPr lang="en-US" sz="3200" dirty="0" smtClean="0"/>
              <a:t>EU consumption of starch &amp; starch derivatives - 2013</a:t>
            </a:r>
            <a:endParaRPr lang="en-US" sz="3200" dirty="0"/>
          </a:p>
        </p:txBody>
      </p:sp>
      <p:sp>
        <p:nvSpPr>
          <p:cNvPr id="3" name="Rectangle 2"/>
          <p:cNvSpPr/>
          <p:nvPr/>
        </p:nvSpPr>
        <p:spPr>
          <a:xfrm>
            <a:off x="2857500" y="5461000"/>
            <a:ext cx="2390775" cy="307777"/>
          </a:xfrm>
          <a:prstGeom prst="rect">
            <a:avLst/>
          </a:prstGeom>
        </p:spPr>
        <p:txBody>
          <a:bodyPr wrap="square">
            <a:spAutoFit/>
          </a:bodyPr>
          <a:lstStyle/>
          <a:p>
            <a:pPr lvl="0" defTabSz="914400" eaLnBrk="0" fontAlgn="base" hangingPunct="0">
              <a:spcBef>
                <a:spcPct val="50000"/>
              </a:spcBef>
              <a:spcAft>
                <a:spcPct val="0"/>
              </a:spcAft>
            </a:pPr>
            <a:r>
              <a:rPr lang="en-GB" sz="1400" b="1" dirty="0" smtClean="0">
                <a:solidFill>
                  <a:schemeClr val="accent2"/>
                </a:solidFill>
                <a:latin typeface="Myriad Pro"/>
                <a:cs typeface="Myriad Pro"/>
              </a:rPr>
              <a:t>Total Market: 9 mio tonnes</a:t>
            </a:r>
            <a:endParaRPr lang="en-GB" sz="1400" b="1" dirty="0">
              <a:solidFill>
                <a:schemeClr val="accent2"/>
              </a:solidFill>
              <a:latin typeface="Myriad Pro"/>
              <a:cs typeface="Myriad Pro"/>
            </a:endParaRPr>
          </a:p>
        </p:txBody>
      </p:sp>
      <p:graphicFrame>
        <p:nvGraphicFramePr>
          <p:cNvPr id="6" name="Chart 5"/>
          <p:cNvGraphicFramePr/>
          <p:nvPr>
            <p:extLst>
              <p:ext uri="{D42A27DB-BD31-4B8C-83A1-F6EECF244321}">
                <p14:modId xmlns:p14="http://schemas.microsoft.com/office/powerpoint/2010/main" val="1170933947"/>
              </p:ext>
            </p:extLst>
          </p:nvPr>
        </p:nvGraphicFramePr>
        <p:xfrm>
          <a:off x="1524000" y="1397000"/>
          <a:ext cx="6096000" cy="4064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7712089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pPr algn="ctr"/>
            <a:r>
              <a:rPr lang="en-US" sz="3200" dirty="0" smtClean="0"/>
              <a:t>Main </a:t>
            </a:r>
            <a:r>
              <a:rPr lang="en-US" sz="3200" smtClean="0"/>
              <a:t>starch applications - 2013</a:t>
            </a:r>
            <a:endParaRPr lang="en-US" sz="3200" dirty="0"/>
          </a:p>
        </p:txBody>
      </p:sp>
      <p:graphicFrame>
        <p:nvGraphicFramePr>
          <p:cNvPr id="11" name="Chart 10"/>
          <p:cNvGraphicFramePr/>
          <p:nvPr>
            <p:extLst>
              <p:ext uri="{D42A27DB-BD31-4B8C-83A1-F6EECF244321}">
                <p14:modId xmlns:p14="http://schemas.microsoft.com/office/powerpoint/2010/main" val="1668702216"/>
              </p:ext>
            </p:extLst>
          </p:nvPr>
        </p:nvGraphicFramePr>
        <p:xfrm>
          <a:off x="1524000" y="1397000"/>
          <a:ext cx="6096000" cy="4064000"/>
        </p:xfrm>
        <a:graphic>
          <a:graphicData uri="http://schemas.openxmlformats.org/drawingml/2006/chart">
            <c:chart xmlns:c="http://schemas.openxmlformats.org/drawingml/2006/chart" xmlns:r="http://schemas.openxmlformats.org/officeDocument/2006/relationships" r:id="rId2"/>
          </a:graphicData>
        </a:graphic>
      </p:graphicFrame>
      <p:sp>
        <p:nvSpPr>
          <p:cNvPr id="3" name="Rectangle 2"/>
          <p:cNvSpPr/>
          <p:nvPr/>
        </p:nvSpPr>
        <p:spPr>
          <a:xfrm>
            <a:off x="381000" y="5790228"/>
            <a:ext cx="8324850" cy="276999"/>
          </a:xfrm>
          <a:prstGeom prst="rect">
            <a:avLst/>
          </a:prstGeom>
        </p:spPr>
        <p:txBody>
          <a:bodyPr wrap="square">
            <a:spAutoFit/>
          </a:bodyPr>
          <a:lstStyle/>
          <a:p>
            <a:pPr lvl="0" defTabSz="914400" eaLnBrk="0" fontAlgn="base" hangingPunct="0">
              <a:spcBef>
                <a:spcPct val="50000"/>
              </a:spcBef>
              <a:spcAft>
                <a:spcPct val="0"/>
              </a:spcAft>
            </a:pPr>
            <a:r>
              <a:rPr lang="en-GB" sz="1200" dirty="0">
                <a:solidFill>
                  <a:schemeClr val="accent2"/>
                </a:solidFill>
                <a:latin typeface="Myriad Pro"/>
                <a:cs typeface="Myriad Pro"/>
              </a:rPr>
              <a:t>* Excluding co-products amounting to about 5 million tonnes</a:t>
            </a:r>
          </a:p>
        </p:txBody>
      </p:sp>
      <p:sp>
        <p:nvSpPr>
          <p:cNvPr id="2" name="TextBox 1"/>
          <p:cNvSpPr txBox="1"/>
          <p:nvPr/>
        </p:nvSpPr>
        <p:spPr>
          <a:xfrm>
            <a:off x="1847850" y="4989611"/>
            <a:ext cx="3429000" cy="307777"/>
          </a:xfrm>
          <a:prstGeom prst="rect">
            <a:avLst/>
          </a:prstGeom>
          <a:noFill/>
        </p:spPr>
        <p:txBody>
          <a:bodyPr wrap="square" rtlCol="0">
            <a:spAutoFit/>
          </a:bodyPr>
          <a:lstStyle/>
          <a:p>
            <a:pPr algn="ctr"/>
            <a:r>
              <a:rPr lang="en-GB" sz="1400" b="1" dirty="0" smtClean="0">
                <a:solidFill>
                  <a:srgbClr val="393839"/>
                </a:solidFill>
                <a:latin typeface="Myriad Pro"/>
                <a:cs typeface="Myriad Pro"/>
              </a:rPr>
              <a:t>Total Market: 9 mio tonnes</a:t>
            </a:r>
            <a:endParaRPr lang="en-US" b="1" dirty="0"/>
          </a:p>
        </p:txBody>
      </p:sp>
    </p:spTree>
    <p:extLst>
      <p:ext uri="{BB962C8B-B14F-4D97-AF65-F5344CB8AC3E}">
        <p14:creationId xmlns:p14="http://schemas.microsoft.com/office/powerpoint/2010/main" val="380618335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BE" dirty="0" smtClean="0"/>
              <a:t>A </a:t>
            </a:r>
            <a:r>
              <a:rPr lang="fr-BE" dirty="0"/>
              <a:t>bioeconomy for Europe (by 2020</a:t>
            </a:r>
            <a:r>
              <a:rPr lang="fr-BE" dirty="0" smtClean="0"/>
              <a:t>)</a:t>
            </a:r>
            <a:endParaRPr lang="en-US" dirty="0"/>
          </a:p>
        </p:txBody>
      </p:sp>
      <p:sp>
        <p:nvSpPr>
          <p:cNvPr id="3" name="Text Placeholder 2"/>
          <p:cNvSpPr>
            <a:spLocks noGrp="1"/>
          </p:cNvSpPr>
          <p:nvPr>
            <p:ph type="body" idx="1"/>
          </p:nvPr>
        </p:nvSpPr>
        <p:spPr/>
        <p:txBody>
          <a:bodyPr>
            <a:normAutofit fontScale="92500" lnSpcReduction="20000"/>
          </a:bodyPr>
          <a:lstStyle/>
          <a:p>
            <a:r>
              <a:rPr lang="fr-BE" dirty="0" err="1" smtClean="0"/>
              <a:t>Starch</a:t>
            </a:r>
            <a:r>
              <a:rPr lang="fr-BE" dirty="0" smtClean="0"/>
              <a:t> </a:t>
            </a:r>
            <a:r>
              <a:rPr lang="fr-BE" dirty="0" err="1" smtClean="0"/>
              <a:t>companies</a:t>
            </a:r>
            <a:r>
              <a:rPr lang="fr-BE" dirty="0" smtClean="0"/>
              <a:t> </a:t>
            </a:r>
            <a:r>
              <a:rPr lang="en-US" dirty="0" smtClean="0"/>
              <a:t>are </a:t>
            </a:r>
            <a:r>
              <a:rPr lang="en-US" dirty="0"/>
              <a:t>at the crossroad of food, feed and non-food production</a:t>
            </a:r>
          </a:p>
        </p:txBody>
      </p:sp>
      <p:sp>
        <p:nvSpPr>
          <p:cNvPr id="4" name="Content Placeholder 3"/>
          <p:cNvSpPr>
            <a:spLocks noGrp="1"/>
          </p:cNvSpPr>
          <p:nvPr>
            <p:ph sz="half" idx="2"/>
          </p:nvPr>
        </p:nvSpPr>
        <p:spPr>
          <a:xfrm>
            <a:off x="904173" y="2189018"/>
            <a:ext cx="7593282" cy="3694546"/>
          </a:xfrm>
        </p:spPr>
        <p:txBody>
          <a:bodyPr>
            <a:normAutofit/>
          </a:bodyPr>
          <a:lstStyle/>
          <a:p>
            <a:pPr lvl="0" algn="just">
              <a:spcAft>
                <a:spcPts val="600"/>
              </a:spcAft>
            </a:pPr>
            <a:r>
              <a:rPr lang="en-US" dirty="0">
                <a:latin typeface="Myriad Pro" pitchFamily="34" charset="0"/>
                <a:cs typeface="Calibri" pitchFamily="34" charset="0"/>
              </a:rPr>
              <a:t>For a long time, </a:t>
            </a:r>
            <a:r>
              <a:rPr lang="en-US" dirty="0" smtClean="0">
                <a:latin typeface="Myriad Pro" pitchFamily="34" charset="0"/>
                <a:cs typeface="Calibri" pitchFamily="34" charset="0"/>
              </a:rPr>
              <a:t>STARCH EUROPE members </a:t>
            </a:r>
            <a:r>
              <a:rPr lang="en-US" dirty="0">
                <a:latin typeface="Myriad Pro" pitchFamily="34" charset="0"/>
                <a:cs typeface="Calibri" pitchFamily="34" charset="0"/>
              </a:rPr>
              <a:t>have been involved in the Bioeconomy. </a:t>
            </a:r>
            <a:r>
              <a:rPr lang="en-US" dirty="0" smtClean="0">
                <a:latin typeface="Myriad Pro" pitchFamily="34" charset="0"/>
                <a:cs typeface="Calibri" pitchFamily="34" charset="0"/>
              </a:rPr>
              <a:t>They provide </a:t>
            </a:r>
            <a:r>
              <a:rPr lang="en-US" dirty="0">
                <a:latin typeface="Myriad Pro" pitchFamily="34" charset="0"/>
                <a:cs typeface="Calibri" pitchFamily="34" charset="0"/>
              </a:rPr>
              <a:t>the link between agricultural production and final </a:t>
            </a:r>
            <a:r>
              <a:rPr lang="en-US" dirty="0" smtClean="0">
                <a:latin typeface="Myriad Pro" pitchFamily="34" charset="0"/>
                <a:cs typeface="Calibri" pitchFamily="34" charset="0"/>
              </a:rPr>
              <a:t>products.</a:t>
            </a:r>
          </a:p>
          <a:p>
            <a:pPr lvl="0" algn="just">
              <a:spcAft>
                <a:spcPts val="600"/>
              </a:spcAft>
            </a:pPr>
            <a:r>
              <a:rPr lang="en-US" dirty="0" smtClean="0">
                <a:latin typeface="Myriad Pro" pitchFamily="34" charset="0"/>
                <a:cs typeface="Calibri" pitchFamily="34" charset="0"/>
              </a:rPr>
              <a:t>Starch companies serve </a:t>
            </a:r>
            <a:r>
              <a:rPr lang="en-US" dirty="0">
                <a:latin typeface="Myriad Pro" pitchFamily="34" charset="0"/>
                <a:cs typeface="Calibri" pitchFamily="34" charset="0"/>
              </a:rPr>
              <a:t>the four outlets of the </a:t>
            </a:r>
            <a:r>
              <a:rPr lang="en-US" dirty="0" err="1">
                <a:latin typeface="Myriad Pro" pitchFamily="34" charset="0"/>
                <a:cs typeface="Calibri" pitchFamily="34" charset="0"/>
              </a:rPr>
              <a:t>bioeconomy</a:t>
            </a:r>
            <a:r>
              <a:rPr lang="en-US" dirty="0">
                <a:latin typeface="Myriad Pro" pitchFamily="34" charset="0"/>
                <a:cs typeface="Calibri" pitchFamily="34" charset="0"/>
              </a:rPr>
              <a:t> : </a:t>
            </a:r>
            <a:r>
              <a:rPr lang="en-US" dirty="0" smtClean="0">
                <a:latin typeface="Myriad Pro" pitchFamily="34" charset="0"/>
                <a:cs typeface="Calibri" pitchFamily="34" charset="0"/>
              </a:rPr>
              <a:t>food, feed, industrial and energy. </a:t>
            </a:r>
            <a:endParaRPr lang="en-US" dirty="0">
              <a:latin typeface="Myriad Pro" pitchFamily="34" charset="0"/>
              <a:cs typeface="Calibri" pitchFamily="34" charset="0"/>
            </a:endParaRPr>
          </a:p>
          <a:p>
            <a:endParaRPr lang="en-GB" sz="2400" dirty="0">
              <a:latin typeface="Myriad Pro" pitchFamily="34" charset="0"/>
              <a:cs typeface="Calibri" pitchFamily="34" charset="0"/>
            </a:endParaRPr>
          </a:p>
        </p:txBody>
      </p:sp>
    </p:spTree>
    <p:extLst>
      <p:ext uri="{BB962C8B-B14F-4D97-AF65-F5344CB8AC3E}">
        <p14:creationId xmlns:p14="http://schemas.microsoft.com/office/powerpoint/2010/main" val="78031653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BE" dirty="0" smtClean="0"/>
              <a:t>A </a:t>
            </a:r>
            <a:r>
              <a:rPr lang="fr-BE" dirty="0"/>
              <a:t>bioeconomy for Europe (by 2020</a:t>
            </a:r>
            <a:r>
              <a:rPr lang="fr-BE" dirty="0" smtClean="0"/>
              <a:t>)</a:t>
            </a:r>
            <a:endParaRPr lang="en-US" dirty="0"/>
          </a:p>
        </p:txBody>
      </p:sp>
      <p:sp>
        <p:nvSpPr>
          <p:cNvPr id="3" name="Text Placeholder 2"/>
          <p:cNvSpPr>
            <a:spLocks noGrp="1"/>
          </p:cNvSpPr>
          <p:nvPr>
            <p:ph type="body" idx="1"/>
          </p:nvPr>
        </p:nvSpPr>
        <p:spPr/>
        <p:txBody>
          <a:bodyPr>
            <a:normAutofit/>
          </a:bodyPr>
          <a:lstStyle/>
          <a:p>
            <a:r>
              <a:rPr lang="fr-BE" dirty="0" smtClean="0"/>
              <a:t>Food applications</a:t>
            </a:r>
            <a:endParaRPr lang="en-US" dirty="0"/>
          </a:p>
        </p:txBody>
      </p:sp>
      <p:sp>
        <p:nvSpPr>
          <p:cNvPr id="4" name="Content Placeholder 3"/>
          <p:cNvSpPr>
            <a:spLocks noGrp="1"/>
          </p:cNvSpPr>
          <p:nvPr>
            <p:ph sz="half" idx="2"/>
          </p:nvPr>
        </p:nvSpPr>
        <p:spPr>
          <a:xfrm>
            <a:off x="904173" y="2026572"/>
            <a:ext cx="7593282" cy="4143543"/>
          </a:xfrm>
        </p:spPr>
        <p:txBody>
          <a:bodyPr>
            <a:normAutofit fontScale="70000" lnSpcReduction="20000"/>
          </a:bodyPr>
          <a:lstStyle/>
          <a:p>
            <a:pPr lvl="0" algn="just">
              <a:spcAft>
                <a:spcPts val="600"/>
              </a:spcAft>
            </a:pPr>
            <a:r>
              <a:rPr lang="en-US" dirty="0">
                <a:latin typeface="Myriad Pro" pitchFamily="34" charset="0"/>
                <a:cs typeface="Calibri" pitchFamily="34" charset="0"/>
              </a:rPr>
              <a:t>Starch is the most important carbohydrate in the human diet. </a:t>
            </a:r>
            <a:endParaRPr lang="en-US" dirty="0" smtClean="0">
              <a:latin typeface="Myriad Pro" pitchFamily="34" charset="0"/>
              <a:cs typeface="Calibri" pitchFamily="34" charset="0"/>
            </a:endParaRPr>
          </a:p>
          <a:p>
            <a:pPr lvl="0" algn="just">
              <a:spcAft>
                <a:spcPts val="600"/>
              </a:spcAft>
            </a:pPr>
            <a:r>
              <a:rPr lang="en-US" dirty="0" smtClean="0">
                <a:latin typeface="Myriad Pro" pitchFamily="34" charset="0"/>
                <a:cs typeface="Calibri" pitchFamily="34" charset="0"/>
              </a:rPr>
              <a:t>For </a:t>
            </a:r>
            <a:r>
              <a:rPr lang="en-US" dirty="0">
                <a:latin typeface="Myriad Pro" pitchFamily="34" charset="0"/>
                <a:cs typeface="Calibri" pitchFamily="34" charset="0"/>
              </a:rPr>
              <a:t>food applications, which represent 60% of the starch applications in the EU, the starch industry develops nature-based ingredients which enhance a food’s texture, </a:t>
            </a:r>
            <a:r>
              <a:rPr lang="en-US" dirty="0" smtClean="0">
                <a:latin typeface="Myriad Pro" pitchFamily="34" charset="0"/>
                <a:cs typeface="Calibri" pitchFamily="34" charset="0"/>
              </a:rPr>
              <a:t>flavor </a:t>
            </a:r>
            <a:r>
              <a:rPr lang="en-US" dirty="0">
                <a:latin typeface="Myriad Pro" pitchFamily="34" charset="0"/>
                <a:cs typeface="Calibri" pitchFamily="34" charset="0"/>
              </a:rPr>
              <a:t>and nutritional values</a:t>
            </a:r>
            <a:r>
              <a:rPr lang="en-US" dirty="0" smtClean="0">
                <a:latin typeface="Myriad Pro" pitchFamily="34" charset="0"/>
                <a:cs typeface="Calibri" pitchFamily="34" charset="0"/>
              </a:rPr>
              <a:t>.</a:t>
            </a:r>
          </a:p>
          <a:p>
            <a:pPr algn="just">
              <a:spcAft>
                <a:spcPts val="600"/>
              </a:spcAft>
            </a:pPr>
            <a:r>
              <a:rPr lang="en-GB" dirty="0" smtClean="0"/>
              <a:t>The </a:t>
            </a:r>
            <a:r>
              <a:rPr lang="en-GB" dirty="0"/>
              <a:t>EU is rightly proud of its reputation for quality food products This reputation is also linked to EU policy decisions  and consumer attitudes (no use of GM agricultural raw materials, higher compliance costs in order to meet EU rules on e.g. </a:t>
            </a:r>
            <a:r>
              <a:rPr lang="en-GB" dirty="0" err="1"/>
              <a:t>mycotoxin</a:t>
            </a:r>
            <a:r>
              <a:rPr lang="en-GB" dirty="0"/>
              <a:t> levels, pesticide residue levels, REACH). </a:t>
            </a:r>
            <a:endParaRPr lang="en-GB" dirty="0" smtClean="0"/>
          </a:p>
          <a:p>
            <a:pPr algn="just">
              <a:spcAft>
                <a:spcPts val="600"/>
              </a:spcAft>
            </a:pPr>
            <a:r>
              <a:rPr lang="en-GB" dirty="0" smtClean="0"/>
              <a:t>Food/feed </a:t>
            </a:r>
            <a:r>
              <a:rPr lang="en-GB" dirty="0"/>
              <a:t>law initiatives currently under </a:t>
            </a:r>
            <a:r>
              <a:rPr lang="en-GB" dirty="0" smtClean="0"/>
              <a:t>discussion: for example</a:t>
            </a:r>
            <a:r>
              <a:rPr lang="en-GB" dirty="0"/>
              <a:t>, if country of origin labelling were to be mandatory for the agricultural raw materials which make starch, this could increase starch production costs for EU starch producers by up to 30%.</a:t>
            </a:r>
            <a:endParaRPr lang="en-GB" dirty="0">
              <a:latin typeface="Myriad Pro" pitchFamily="34" charset="0"/>
              <a:cs typeface="Calibri" pitchFamily="34" charset="0"/>
            </a:endParaRPr>
          </a:p>
          <a:p>
            <a:pPr algn="just">
              <a:spcAft>
                <a:spcPts val="600"/>
              </a:spcAft>
            </a:pPr>
            <a:r>
              <a:rPr lang="en-GB" dirty="0" smtClean="0"/>
              <a:t>These </a:t>
            </a:r>
            <a:r>
              <a:rPr lang="en-GB" dirty="0"/>
              <a:t>EU policy decisions </a:t>
            </a:r>
            <a:r>
              <a:rPr lang="en-GB" dirty="0" smtClean="0"/>
              <a:t>generate additional costs to </a:t>
            </a:r>
            <a:r>
              <a:rPr lang="en-GB" dirty="0"/>
              <a:t>EU starch producers, compared to their international </a:t>
            </a:r>
            <a:r>
              <a:rPr lang="en-GB" dirty="0" smtClean="0"/>
              <a:t>competitors, and this must be recognized. </a:t>
            </a:r>
          </a:p>
        </p:txBody>
      </p:sp>
    </p:spTree>
    <p:extLst>
      <p:ext uri="{BB962C8B-B14F-4D97-AF65-F5344CB8AC3E}">
        <p14:creationId xmlns:p14="http://schemas.microsoft.com/office/powerpoint/2010/main" val="186710635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BE" dirty="0" smtClean="0"/>
              <a:t>A </a:t>
            </a:r>
            <a:r>
              <a:rPr lang="fr-BE" dirty="0"/>
              <a:t>bioeconomy for Europe (by 2020</a:t>
            </a:r>
            <a:r>
              <a:rPr lang="fr-BE" dirty="0" smtClean="0"/>
              <a:t>)</a:t>
            </a:r>
            <a:endParaRPr lang="en-US" dirty="0"/>
          </a:p>
        </p:txBody>
      </p:sp>
      <p:sp>
        <p:nvSpPr>
          <p:cNvPr id="3" name="Text Placeholder 2"/>
          <p:cNvSpPr>
            <a:spLocks noGrp="1"/>
          </p:cNvSpPr>
          <p:nvPr>
            <p:ph type="body" idx="1"/>
          </p:nvPr>
        </p:nvSpPr>
        <p:spPr/>
        <p:txBody>
          <a:bodyPr>
            <a:normAutofit/>
          </a:bodyPr>
          <a:lstStyle/>
          <a:p>
            <a:r>
              <a:rPr lang="en-US" dirty="0" smtClean="0"/>
              <a:t>Feed applications</a:t>
            </a:r>
            <a:endParaRPr lang="en-US" dirty="0"/>
          </a:p>
        </p:txBody>
      </p:sp>
      <p:sp>
        <p:nvSpPr>
          <p:cNvPr id="4" name="Content Placeholder 3"/>
          <p:cNvSpPr>
            <a:spLocks noGrp="1"/>
          </p:cNvSpPr>
          <p:nvPr>
            <p:ph sz="half" idx="2"/>
          </p:nvPr>
        </p:nvSpPr>
        <p:spPr>
          <a:xfrm>
            <a:off x="904173" y="2189018"/>
            <a:ext cx="7593282" cy="3694546"/>
          </a:xfrm>
        </p:spPr>
        <p:txBody>
          <a:bodyPr>
            <a:normAutofit/>
          </a:bodyPr>
          <a:lstStyle/>
          <a:p>
            <a:pPr lvl="0" algn="just">
              <a:spcAft>
                <a:spcPts val="600"/>
              </a:spcAft>
            </a:pPr>
            <a:r>
              <a:rPr lang="en-US" dirty="0">
                <a:latin typeface="Myriad Pro" pitchFamily="34" charset="0"/>
                <a:cs typeface="Calibri" pitchFamily="34" charset="0"/>
              </a:rPr>
              <a:t>For </a:t>
            </a:r>
            <a:r>
              <a:rPr lang="en-US" dirty="0" smtClean="0">
                <a:latin typeface="Myriad Pro" pitchFamily="34" charset="0"/>
                <a:cs typeface="Calibri" pitchFamily="34" charset="0"/>
              </a:rPr>
              <a:t>feed applications, starch </a:t>
            </a:r>
            <a:r>
              <a:rPr lang="en-US" dirty="0" err="1" smtClean="0">
                <a:latin typeface="Myriad Pro" pitchFamily="34" charset="0"/>
                <a:cs typeface="Calibri" pitchFamily="34" charset="0"/>
              </a:rPr>
              <a:t>fibre</a:t>
            </a:r>
            <a:r>
              <a:rPr lang="en-US" dirty="0" smtClean="0">
                <a:latin typeface="Myriad Pro" pitchFamily="34" charset="0"/>
                <a:cs typeface="Calibri" pitchFamily="34" charset="0"/>
              </a:rPr>
              <a:t> and protein-rich co-products </a:t>
            </a:r>
            <a:r>
              <a:rPr lang="en-US" dirty="0" err="1" smtClean="0">
                <a:latin typeface="Myriad Pro" pitchFamily="34" charset="0"/>
                <a:cs typeface="Calibri" pitchFamily="34" charset="0"/>
              </a:rPr>
              <a:t>mprovide</a:t>
            </a:r>
            <a:r>
              <a:rPr lang="en-US" dirty="0" smtClean="0">
                <a:latin typeface="Myriad Pro" pitchFamily="34" charset="0"/>
                <a:cs typeface="Calibri" pitchFamily="34" charset="0"/>
              </a:rPr>
              <a:t> specific functionality to a wide range of compound animal feeds.</a:t>
            </a:r>
          </a:p>
          <a:p>
            <a:pPr lvl="0" algn="just">
              <a:spcAft>
                <a:spcPts val="600"/>
              </a:spcAft>
            </a:pPr>
            <a:r>
              <a:rPr lang="en-US" dirty="0" smtClean="0">
                <a:latin typeface="Myriad Pro" pitchFamily="34" charset="0"/>
                <a:cs typeface="Calibri" pitchFamily="34" charset="0"/>
              </a:rPr>
              <a:t>These include for instance </a:t>
            </a:r>
            <a:r>
              <a:rPr lang="en-US" dirty="0">
                <a:latin typeface="Myriad Pro" pitchFamily="34" charset="0"/>
                <a:cs typeface="Calibri" pitchFamily="34" charset="0"/>
              </a:rPr>
              <a:t>potato pulp, potato </a:t>
            </a:r>
            <a:r>
              <a:rPr lang="en-US" dirty="0" smtClean="0">
                <a:latin typeface="Myriad Pro" pitchFamily="34" charset="0"/>
                <a:cs typeface="Calibri" pitchFamily="34" charset="0"/>
              </a:rPr>
              <a:t>proteins, wheat proteins, corn gluten feed.</a:t>
            </a:r>
          </a:p>
          <a:p>
            <a:pPr lvl="0" algn="just">
              <a:spcAft>
                <a:spcPts val="600"/>
              </a:spcAft>
            </a:pPr>
            <a:r>
              <a:rPr lang="en-US" dirty="0" smtClean="0">
                <a:latin typeface="Myriad Pro" pitchFamily="34" charset="0"/>
                <a:cs typeface="Calibri" pitchFamily="34" charset="0"/>
              </a:rPr>
              <a:t>With its 5 million </a:t>
            </a:r>
            <a:r>
              <a:rPr lang="en-US" dirty="0" err="1" smtClean="0">
                <a:latin typeface="Myriad Pro" pitchFamily="34" charset="0"/>
                <a:cs typeface="Calibri" pitchFamily="34" charset="0"/>
              </a:rPr>
              <a:t>tonnes</a:t>
            </a:r>
            <a:r>
              <a:rPr lang="en-US" dirty="0" smtClean="0">
                <a:latin typeface="Myriad Pro" pitchFamily="34" charset="0"/>
                <a:cs typeface="Calibri" pitchFamily="34" charset="0"/>
              </a:rPr>
              <a:t> of co-products, the EU starch industry contributes to reducing the EU’s trade deficit in proteins.</a:t>
            </a:r>
          </a:p>
          <a:p>
            <a:pPr lvl="0" algn="just">
              <a:spcAft>
                <a:spcPts val="600"/>
              </a:spcAft>
            </a:pPr>
            <a:endParaRPr lang="en-US" dirty="0">
              <a:latin typeface="Myriad Pro" pitchFamily="34" charset="0"/>
              <a:cs typeface="Calibri" pitchFamily="34" charset="0"/>
            </a:endParaRPr>
          </a:p>
          <a:p>
            <a:endParaRPr lang="en-GB" sz="2400" dirty="0">
              <a:latin typeface="Myriad Pro" pitchFamily="34" charset="0"/>
              <a:cs typeface="Calibri" pitchFamily="34" charset="0"/>
            </a:endParaRPr>
          </a:p>
        </p:txBody>
      </p:sp>
    </p:spTree>
    <p:extLst>
      <p:ext uri="{BB962C8B-B14F-4D97-AF65-F5344CB8AC3E}">
        <p14:creationId xmlns:p14="http://schemas.microsoft.com/office/powerpoint/2010/main" val="278492483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BE" dirty="0" smtClean="0"/>
              <a:t>A </a:t>
            </a:r>
            <a:r>
              <a:rPr lang="fr-BE" dirty="0"/>
              <a:t>bioeconomy for Europe (by 2020</a:t>
            </a:r>
            <a:r>
              <a:rPr lang="fr-BE" dirty="0" smtClean="0"/>
              <a:t>)</a:t>
            </a:r>
            <a:endParaRPr lang="en-US" dirty="0"/>
          </a:p>
        </p:txBody>
      </p:sp>
      <p:sp>
        <p:nvSpPr>
          <p:cNvPr id="3" name="Text Placeholder 2"/>
          <p:cNvSpPr>
            <a:spLocks noGrp="1"/>
          </p:cNvSpPr>
          <p:nvPr>
            <p:ph type="body" idx="1"/>
          </p:nvPr>
        </p:nvSpPr>
        <p:spPr/>
        <p:txBody>
          <a:bodyPr/>
          <a:lstStyle/>
          <a:p>
            <a:r>
              <a:rPr lang="fr-BE" dirty="0" smtClean="0"/>
              <a:t>Plant-</a:t>
            </a:r>
            <a:r>
              <a:rPr lang="fr-BE" dirty="0" err="1" smtClean="0"/>
              <a:t>based</a:t>
            </a:r>
            <a:r>
              <a:rPr lang="fr-BE" dirty="0" smtClean="0"/>
              <a:t> </a:t>
            </a:r>
            <a:r>
              <a:rPr lang="fr-BE" dirty="0" err="1" smtClean="0"/>
              <a:t>chemistry</a:t>
            </a:r>
            <a:endParaRPr lang="en-US" dirty="0"/>
          </a:p>
        </p:txBody>
      </p:sp>
      <p:sp>
        <p:nvSpPr>
          <p:cNvPr id="4" name="Content Placeholder 3"/>
          <p:cNvSpPr>
            <a:spLocks noGrp="1"/>
          </p:cNvSpPr>
          <p:nvPr>
            <p:ph sz="half" idx="2"/>
          </p:nvPr>
        </p:nvSpPr>
        <p:spPr>
          <a:xfrm>
            <a:off x="904173" y="2189018"/>
            <a:ext cx="7593282" cy="3694546"/>
          </a:xfrm>
        </p:spPr>
        <p:txBody>
          <a:bodyPr>
            <a:normAutofit fontScale="85000" lnSpcReduction="10000"/>
          </a:bodyPr>
          <a:lstStyle/>
          <a:p>
            <a:pPr lvl="0" algn="just">
              <a:spcAft>
                <a:spcPts val="600"/>
              </a:spcAft>
            </a:pPr>
            <a:r>
              <a:rPr lang="en-GB" dirty="0">
                <a:latin typeface="Myriad Pro" pitchFamily="34" charset="0"/>
                <a:cs typeface="Calibri" pitchFamily="34" charset="0"/>
              </a:rPr>
              <a:t>Starch is a natural polymer, renewable and biodegradable, therefore excellent for the production of bio-based products. </a:t>
            </a:r>
          </a:p>
          <a:p>
            <a:pPr lvl="0" algn="just">
              <a:spcAft>
                <a:spcPts val="600"/>
              </a:spcAft>
            </a:pPr>
            <a:r>
              <a:rPr lang="en-GB" dirty="0">
                <a:latin typeface="Myriad Pro" pitchFamily="34" charset="0"/>
                <a:cs typeface="Calibri" pitchFamily="34" charset="0"/>
              </a:rPr>
              <a:t>Starch industry has a </a:t>
            </a:r>
            <a:r>
              <a:rPr lang="en-GB" dirty="0" err="1" smtClean="0">
                <a:latin typeface="Myriad Pro" pitchFamily="34" charset="0"/>
                <a:cs typeface="Calibri" pitchFamily="34" charset="0"/>
              </a:rPr>
              <a:t>biorefinery</a:t>
            </a:r>
            <a:r>
              <a:rPr lang="en-GB" sz="2400" dirty="0" smtClean="0">
                <a:latin typeface="Myriad Pro" pitchFamily="34" charset="0"/>
                <a:cs typeface="Calibri" pitchFamily="34" charset="0"/>
              </a:rPr>
              <a:t> </a:t>
            </a:r>
            <a:r>
              <a:rPr lang="en-GB" sz="2400" dirty="0">
                <a:latin typeface="Myriad Pro" pitchFamily="34" charset="0"/>
                <a:cs typeface="Calibri" pitchFamily="34" charset="0"/>
              </a:rPr>
              <a:t>infrastructure with strong </a:t>
            </a:r>
            <a:r>
              <a:rPr lang="en-GB" sz="2400" dirty="0" smtClean="0">
                <a:latin typeface="Myriad Pro" pitchFamily="34" charset="0"/>
                <a:cs typeface="Calibri" pitchFamily="34" charset="0"/>
              </a:rPr>
              <a:t> links </a:t>
            </a:r>
            <a:r>
              <a:rPr lang="en-GB" sz="2400" dirty="0">
                <a:latin typeface="Myriad Pro" pitchFamily="34" charset="0"/>
                <a:cs typeface="Calibri" pitchFamily="34" charset="0"/>
              </a:rPr>
              <a:t>upstream </a:t>
            </a:r>
            <a:r>
              <a:rPr lang="en-GB" sz="2400" dirty="0" smtClean="0">
                <a:latin typeface="Myriad Pro" pitchFamily="34" charset="0"/>
                <a:cs typeface="Calibri" pitchFamily="34" charset="0"/>
              </a:rPr>
              <a:t>and downstream.</a:t>
            </a:r>
            <a:endParaRPr lang="en-GB" sz="2400" dirty="0">
              <a:latin typeface="Myriad Pro" pitchFamily="34" charset="0"/>
              <a:cs typeface="Calibri" pitchFamily="34" charset="0"/>
            </a:endParaRPr>
          </a:p>
          <a:p>
            <a:pPr lvl="0" algn="just">
              <a:spcAft>
                <a:spcPts val="600"/>
              </a:spcAft>
            </a:pPr>
            <a:r>
              <a:rPr lang="en-GB" sz="2400" dirty="0" smtClean="0">
                <a:latin typeface="Myriad Pro" pitchFamily="34" charset="0"/>
                <a:cs typeface="Calibri" pitchFamily="34" charset="0"/>
              </a:rPr>
              <a:t>The </a:t>
            </a:r>
            <a:r>
              <a:rPr lang="en-GB" sz="2400" dirty="0">
                <a:latin typeface="Myriad Pro" pitchFamily="34" charset="0"/>
                <a:cs typeface="Calibri" pitchFamily="34" charset="0"/>
              </a:rPr>
              <a:t>starch industry already manufactures starch-based chemical bio-products, where fossil-fuel components are replaced with starch-based "green" ingredients, wholly or partly depending on the application. </a:t>
            </a:r>
            <a:endParaRPr lang="en-GB" sz="2400" dirty="0" smtClean="0">
              <a:latin typeface="Myriad Pro" pitchFamily="34" charset="0"/>
              <a:cs typeface="Calibri" pitchFamily="34" charset="0"/>
            </a:endParaRPr>
          </a:p>
          <a:p>
            <a:pPr lvl="0" algn="just">
              <a:spcAft>
                <a:spcPts val="600"/>
              </a:spcAft>
            </a:pPr>
            <a:r>
              <a:rPr lang="en-GB" sz="2400" dirty="0" smtClean="0">
                <a:latin typeface="Myriad Pro" pitchFamily="34" charset="0"/>
                <a:cs typeface="Calibri" pitchFamily="34" charset="0"/>
              </a:rPr>
              <a:t>Bio-based </a:t>
            </a:r>
            <a:r>
              <a:rPr lang="en-GB" sz="2400" dirty="0">
                <a:latin typeface="Myriad Pro" pitchFamily="34" charset="0"/>
                <a:cs typeface="Calibri" pitchFamily="34" charset="0"/>
              </a:rPr>
              <a:t>products are increasingly produced in third countries such as the US, Brazil, China and India, the European Union should not miss the opportunity</a:t>
            </a:r>
            <a:r>
              <a:rPr lang="en-GB" sz="2400" dirty="0" smtClean="0">
                <a:latin typeface="Myriad Pro" pitchFamily="34" charset="0"/>
                <a:cs typeface="Calibri" pitchFamily="34" charset="0"/>
              </a:rPr>
              <a:t>.</a:t>
            </a:r>
            <a:endParaRPr lang="en-GB" sz="2400" dirty="0">
              <a:latin typeface="Myriad Pro" pitchFamily="34" charset="0"/>
              <a:cs typeface="Calibri" pitchFamily="34" charset="0"/>
            </a:endParaRPr>
          </a:p>
          <a:p>
            <a:endParaRPr lang="en-GB" sz="2400" dirty="0">
              <a:latin typeface="Myriad Pro" pitchFamily="34" charset="0"/>
              <a:cs typeface="Calibri" pitchFamily="34" charset="0"/>
            </a:endParaRPr>
          </a:p>
        </p:txBody>
      </p:sp>
    </p:spTree>
    <p:extLst>
      <p:ext uri="{BB962C8B-B14F-4D97-AF65-F5344CB8AC3E}">
        <p14:creationId xmlns:p14="http://schemas.microsoft.com/office/powerpoint/2010/main" val="251494342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I</a:t>
            </a:r>
            <a:r>
              <a:rPr lang="en-GB" dirty="0" smtClean="0"/>
              <a:t>nvolvement in the bioeconomy</a:t>
            </a:r>
            <a:endParaRPr lang="en-US" dirty="0"/>
          </a:p>
        </p:txBody>
      </p:sp>
      <p:sp>
        <p:nvSpPr>
          <p:cNvPr id="3" name="Text Placeholder 2"/>
          <p:cNvSpPr>
            <a:spLocks noGrp="1"/>
          </p:cNvSpPr>
          <p:nvPr>
            <p:ph type="body" idx="1"/>
          </p:nvPr>
        </p:nvSpPr>
        <p:spPr/>
        <p:txBody>
          <a:bodyPr/>
          <a:lstStyle/>
          <a:p>
            <a:r>
              <a:rPr lang="fr-BE" dirty="0" err="1" smtClean="0"/>
              <a:t>Opportunities</a:t>
            </a:r>
            <a:endParaRPr lang="en-US" dirty="0"/>
          </a:p>
        </p:txBody>
      </p:sp>
      <p:sp>
        <p:nvSpPr>
          <p:cNvPr id="4" name="Content Placeholder 3"/>
          <p:cNvSpPr>
            <a:spLocks noGrp="1"/>
          </p:cNvSpPr>
          <p:nvPr>
            <p:ph sz="half" idx="2"/>
          </p:nvPr>
        </p:nvSpPr>
        <p:spPr>
          <a:xfrm>
            <a:off x="904173" y="2137822"/>
            <a:ext cx="7593282" cy="3884287"/>
          </a:xfrm>
        </p:spPr>
        <p:txBody>
          <a:bodyPr>
            <a:normAutofit fontScale="92500" lnSpcReduction="20000"/>
          </a:bodyPr>
          <a:lstStyle/>
          <a:p>
            <a:pPr marL="342900" lvl="1" indent="-342900" algn="just">
              <a:buFont typeface="Arial" pitchFamily="34" charset="0"/>
              <a:buChar char="•"/>
            </a:pPr>
            <a:r>
              <a:rPr lang="en-GB" dirty="0">
                <a:latin typeface="Myriad Pro" pitchFamily="34" charset="0"/>
              </a:rPr>
              <a:t>Many partners in the starch supply chain are members of the Bio-based Industries Consortium BIC, a very positive development setting up of a Public Private Partnership to fostering cooperation between companies, providing research money and stimulating innovation in Europe through notably pilot </a:t>
            </a:r>
            <a:r>
              <a:rPr lang="en-GB" dirty="0" smtClean="0">
                <a:latin typeface="Myriad Pro" pitchFamily="34" charset="0"/>
              </a:rPr>
              <a:t>plants.</a:t>
            </a:r>
          </a:p>
          <a:p>
            <a:pPr marL="342900" lvl="1" indent="-342900" algn="just">
              <a:buFont typeface="Arial" pitchFamily="34" charset="0"/>
              <a:buChar char="•"/>
            </a:pPr>
            <a:endParaRPr lang="en-GB" dirty="0" smtClean="0">
              <a:latin typeface="Myriad Pro" pitchFamily="34" charset="0"/>
            </a:endParaRPr>
          </a:p>
          <a:p>
            <a:pPr marL="342900" lvl="1" indent="-342900" algn="just">
              <a:buFont typeface="Arial" pitchFamily="34" charset="0"/>
              <a:buChar char="•"/>
            </a:pPr>
            <a:r>
              <a:rPr lang="en-GB" dirty="0" smtClean="0">
                <a:latin typeface="Myriad Pro" pitchFamily="34" charset="0"/>
              </a:rPr>
              <a:t>Starch Europe also participate to the establishment of the JRC’s </a:t>
            </a:r>
            <a:r>
              <a:rPr lang="en-GB" dirty="0" err="1" smtClean="0">
                <a:latin typeface="Myriad Pro" pitchFamily="34" charset="0"/>
              </a:rPr>
              <a:t>Bioeconomy</a:t>
            </a:r>
            <a:r>
              <a:rPr lang="en-GB" dirty="0" smtClean="0">
                <a:latin typeface="Myriad Pro" pitchFamily="34" charset="0"/>
              </a:rPr>
              <a:t> Observatory by providing figures on the use of renewable raw materials to food, feed and non-food outlets. </a:t>
            </a:r>
            <a:endParaRPr lang="en-GB" dirty="0">
              <a:latin typeface="Myriad Pro" pitchFamily="34" charset="0"/>
            </a:endParaRPr>
          </a:p>
          <a:p>
            <a:pPr marL="342900" lvl="1" indent="-342900" algn="just">
              <a:buFont typeface="Arial" pitchFamily="34" charset="0"/>
              <a:buChar char="•"/>
            </a:pPr>
            <a:endParaRPr lang="en-GB" dirty="0" smtClean="0">
              <a:latin typeface="Myriad Pro" pitchFamily="34" charset="0"/>
            </a:endParaRPr>
          </a:p>
          <a:p>
            <a:pPr marL="342900" lvl="1" indent="-342900" algn="just">
              <a:buFont typeface="Arial" pitchFamily="34" charset="0"/>
              <a:buChar char="•"/>
            </a:pPr>
            <a:r>
              <a:rPr lang="en-GB" dirty="0" smtClean="0">
                <a:latin typeface="Myriad Pro" pitchFamily="34" charset="0"/>
              </a:rPr>
              <a:t>To boost the market of bio-based products replacing fossil-based products, market-making </a:t>
            </a:r>
            <a:r>
              <a:rPr lang="en-GB" dirty="0">
                <a:latin typeface="Myriad Pro" pitchFamily="34" charset="0"/>
              </a:rPr>
              <a:t>measures will </a:t>
            </a:r>
            <a:r>
              <a:rPr lang="en-GB" dirty="0" smtClean="0">
                <a:latin typeface="Myriad Pro" pitchFamily="34" charset="0"/>
              </a:rPr>
              <a:t>help – STARCH EUROPE fully supports DG </a:t>
            </a:r>
            <a:r>
              <a:rPr lang="en-GB" dirty="0">
                <a:latin typeface="Myriad Pro" pitchFamily="34" charset="0"/>
              </a:rPr>
              <a:t>Enterprise’s expert group on bio-based </a:t>
            </a:r>
            <a:r>
              <a:rPr lang="en-GB" dirty="0" smtClean="0">
                <a:latin typeface="Myriad Pro" pitchFamily="34" charset="0"/>
              </a:rPr>
              <a:t>products and its </a:t>
            </a:r>
            <a:r>
              <a:rPr lang="en-GB" dirty="0">
                <a:latin typeface="Myriad Pro" pitchFamily="34" charset="0"/>
              </a:rPr>
              <a:t>two new Thematic Working Groups on Green Public Procurement and awareness-raising. </a:t>
            </a:r>
          </a:p>
        </p:txBody>
      </p:sp>
    </p:spTree>
    <p:extLst>
      <p:ext uri="{BB962C8B-B14F-4D97-AF65-F5344CB8AC3E}">
        <p14:creationId xmlns:p14="http://schemas.microsoft.com/office/powerpoint/2010/main" val="268985415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Concerns</a:t>
            </a:r>
            <a:endParaRPr lang="en-GB" dirty="0"/>
          </a:p>
        </p:txBody>
      </p:sp>
      <p:sp>
        <p:nvSpPr>
          <p:cNvPr id="3" name="Content Placeholder 2"/>
          <p:cNvSpPr>
            <a:spLocks noGrp="1"/>
          </p:cNvSpPr>
          <p:nvPr>
            <p:ph idx="1"/>
          </p:nvPr>
        </p:nvSpPr>
        <p:spPr>
          <a:xfrm>
            <a:off x="904173" y="1562860"/>
            <a:ext cx="6927273" cy="4525963"/>
          </a:xfrm>
        </p:spPr>
        <p:txBody>
          <a:bodyPr>
            <a:normAutofit lnSpcReduction="10000"/>
          </a:bodyPr>
          <a:lstStyle/>
          <a:p>
            <a:pPr algn="just"/>
            <a:r>
              <a:rPr lang="en-GB" sz="2000" dirty="0" smtClean="0">
                <a:latin typeface="Myriad Pro" pitchFamily="34" charset="0"/>
              </a:rPr>
              <a:t>Proliferation of sustainable criteria for the same biomass going to different outlets:</a:t>
            </a:r>
          </a:p>
          <a:p>
            <a:pPr lvl="1" algn="just"/>
            <a:r>
              <a:rPr lang="en-GB" sz="1600" dirty="0" smtClean="0">
                <a:latin typeface="Myriad Pro" pitchFamily="34" charset="0"/>
              </a:rPr>
              <a:t>EU Legislation:</a:t>
            </a:r>
            <a:endParaRPr lang="en-GB" sz="1600" dirty="0">
              <a:latin typeface="Myriad Pro" pitchFamily="34" charset="0"/>
            </a:endParaRPr>
          </a:p>
          <a:p>
            <a:pPr lvl="2" algn="just"/>
            <a:r>
              <a:rPr lang="en-GB" sz="1300" dirty="0">
                <a:latin typeface="Myriad Pro" pitchFamily="34" charset="0"/>
              </a:rPr>
              <a:t>CAP’s </a:t>
            </a:r>
            <a:r>
              <a:rPr lang="en-GB" sz="1300" dirty="0" smtClean="0">
                <a:latin typeface="Myriad Pro" pitchFamily="34" charset="0"/>
              </a:rPr>
              <a:t>cross-compliance and greening </a:t>
            </a:r>
            <a:r>
              <a:rPr lang="en-GB" sz="1300" dirty="0">
                <a:latin typeface="Myriad Pro" pitchFamily="34" charset="0"/>
              </a:rPr>
              <a:t>measures (2015-2020)</a:t>
            </a:r>
          </a:p>
          <a:p>
            <a:pPr lvl="2" algn="just"/>
            <a:r>
              <a:rPr lang="en-GB" sz="1300" dirty="0">
                <a:latin typeface="Myriad Pro" pitchFamily="34" charset="0"/>
              </a:rPr>
              <a:t>Renewable Energy Directive (RED)</a:t>
            </a:r>
          </a:p>
          <a:p>
            <a:pPr lvl="1" algn="just"/>
            <a:r>
              <a:rPr lang="en-GB" sz="1600" dirty="0">
                <a:latin typeface="Myriad Pro" pitchFamily="34" charset="0"/>
              </a:rPr>
              <a:t>EU Commission initiatives in the pipeline:</a:t>
            </a:r>
          </a:p>
          <a:p>
            <a:pPr lvl="2" algn="just"/>
            <a:r>
              <a:rPr lang="en-GB" sz="1300" dirty="0">
                <a:latin typeface="Myriad Pro" pitchFamily="34" charset="0"/>
              </a:rPr>
              <a:t>The CEN Technical Committee </a:t>
            </a:r>
            <a:r>
              <a:rPr lang="en-GB" sz="1300" dirty="0" smtClean="0">
                <a:latin typeface="Myriad Pro" pitchFamily="34" charset="0"/>
              </a:rPr>
              <a:t>411 on bio-based products </a:t>
            </a:r>
            <a:endParaRPr lang="en-GB" sz="1300" dirty="0">
              <a:latin typeface="Myriad Pro" pitchFamily="34" charset="0"/>
            </a:endParaRPr>
          </a:p>
          <a:p>
            <a:pPr lvl="2" algn="just"/>
            <a:r>
              <a:rPr lang="en-GB" sz="1300" dirty="0" smtClean="0">
                <a:latin typeface="Myriad Pro" pitchFamily="34" charset="0"/>
              </a:rPr>
              <a:t>The Bioeconomy Panel’s Thematic Working Group  on biomass supply</a:t>
            </a:r>
          </a:p>
          <a:p>
            <a:pPr lvl="2" algn="just"/>
            <a:r>
              <a:rPr lang="en-GB" sz="1300" dirty="0" err="1" smtClean="0">
                <a:latin typeface="Myriad Pro" pitchFamily="34" charset="0"/>
              </a:rPr>
              <a:t>EnviFood</a:t>
            </a:r>
            <a:r>
              <a:rPr lang="en-GB" sz="1300" dirty="0" smtClean="0">
                <a:latin typeface="Myriad Pro" pitchFamily="34" charset="0"/>
              </a:rPr>
              <a:t> </a:t>
            </a:r>
            <a:r>
              <a:rPr lang="en-GB" sz="1300" dirty="0" err="1">
                <a:latin typeface="Myriad Pro" pitchFamily="34" charset="0"/>
              </a:rPr>
              <a:t>Protocole</a:t>
            </a:r>
            <a:r>
              <a:rPr lang="en-GB" sz="1300" dirty="0">
                <a:latin typeface="Myriad Pro" pitchFamily="34" charset="0"/>
              </a:rPr>
              <a:t> &amp; PEFs</a:t>
            </a:r>
          </a:p>
          <a:p>
            <a:pPr lvl="2" algn="just"/>
            <a:r>
              <a:rPr lang="en-GB" sz="1300" dirty="0">
                <a:latin typeface="Myriad Pro" pitchFamily="34" charset="0"/>
              </a:rPr>
              <a:t>Sustainability of the food system</a:t>
            </a:r>
          </a:p>
          <a:p>
            <a:pPr lvl="1" algn="just"/>
            <a:r>
              <a:rPr lang="en-GB" sz="1600" dirty="0" smtClean="0">
                <a:latin typeface="Myriad Pro" pitchFamily="34" charset="0"/>
              </a:rPr>
              <a:t>Member </a:t>
            </a:r>
            <a:r>
              <a:rPr lang="en-GB" sz="1600" dirty="0">
                <a:latin typeface="Myriad Pro" pitchFamily="34" charset="0"/>
              </a:rPr>
              <a:t>States e.g. : </a:t>
            </a:r>
          </a:p>
          <a:p>
            <a:pPr lvl="2" algn="just"/>
            <a:r>
              <a:rPr lang="en-GB" sz="1300" dirty="0">
                <a:latin typeface="Myriad Pro" pitchFamily="34" charset="0"/>
              </a:rPr>
              <a:t>Germany: INRO (Initiative Sustainable Provision of raw materials for the Material Use of Biomass) </a:t>
            </a:r>
          </a:p>
          <a:p>
            <a:pPr lvl="2" algn="just"/>
            <a:r>
              <a:rPr lang="en-GB" sz="1300" dirty="0">
                <a:latin typeface="Myriad Pro" pitchFamily="34" charset="0"/>
              </a:rPr>
              <a:t>The Netherlands: Green Deal Sustainability Certificates</a:t>
            </a:r>
            <a:r>
              <a:rPr lang="en-GB" sz="1300" dirty="0" smtClean="0">
                <a:latin typeface="Myriad Pro" pitchFamily="34" charset="0"/>
              </a:rPr>
              <a:t>.</a:t>
            </a:r>
          </a:p>
          <a:p>
            <a:pPr lvl="2" algn="just"/>
            <a:endParaRPr lang="en-GB" sz="1200" dirty="0">
              <a:latin typeface="Myriad Pro" pitchFamily="34" charset="0"/>
            </a:endParaRPr>
          </a:p>
          <a:p>
            <a:pPr algn="just"/>
            <a:r>
              <a:rPr lang="en-GB" sz="2000" dirty="0" smtClean="0">
                <a:latin typeface="Myriad Pro" pitchFamily="34" charset="0"/>
              </a:rPr>
              <a:t>Pressure from users (chemical and paper &amp; board) to use non-EU feedstock, e.g. US and Thailand free trade agreements, Industrial Renaissance Communication.</a:t>
            </a:r>
            <a:endParaRPr lang="en-GB" sz="2000" dirty="0">
              <a:latin typeface="Myriad Pro" pitchFamily="34" charset="0"/>
            </a:endParaRPr>
          </a:p>
        </p:txBody>
      </p:sp>
    </p:spTree>
    <p:extLst>
      <p:ext uri="{BB962C8B-B14F-4D97-AF65-F5344CB8AC3E}">
        <p14:creationId xmlns:p14="http://schemas.microsoft.com/office/powerpoint/2010/main" val="246454466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latin typeface="Calibri" pitchFamily="34" charset="0"/>
                <a:cs typeface="Calibri" pitchFamily="34" charset="0"/>
              </a:rPr>
              <a:t>Outlook</a:t>
            </a:r>
            <a:endParaRPr lang="en-GB" dirty="0"/>
          </a:p>
        </p:txBody>
      </p:sp>
      <p:sp>
        <p:nvSpPr>
          <p:cNvPr id="3" name="Content Placeholder 2"/>
          <p:cNvSpPr>
            <a:spLocks noGrp="1"/>
          </p:cNvSpPr>
          <p:nvPr>
            <p:ph idx="1"/>
          </p:nvPr>
        </p:nvSpPr>
        <p:spPr>
          <a:xfrm>
            <a:off x="914400" y="1771861"/>
            <a:ext cx="6951306" cy="4199732"/>
          </a:xfrm>
        </p:spPr>
        <p:txBody>
          <a:bodyPr>
            <a:normAutofit lnSpcReduction="10000"/>
          </a:bodyPr>
          <a:lstStyle/>
          <a:p>
            <a:pPr marL="0" indent="0">
              <a:buNone/>
            </a:pPr>
            <a:r>
              <a:rPr lang="fr-BE" sz="1800" dirty="0" smtClean="0">
                <a:latin typeface="Myriad Pro" pitchFamily="34" charset="0"/>
              </a:rPr>
              <a:t>The European </a:t>
            </a:r>
            <a:r>
              <a:rPr lang="fr-BE" sz="1800" dirty="0" err="1" smtClean="0">
                <a:latin typeface="Myriad Pro" pitchFamily="34" charset="0"/>
              </a:rPr>
              <a:t>starch</a:t>
            </a:r>
            <a:r>
              <a:rPr lang="fr-BE" sz="1800" dirty="0" smtClean="0">
                <a:latin typeface="Myriad Pro" pitchFamily="34" charset="0"/>
              </a:rPr>
              <a:t> </a:t>
            </a:r>
            <a:r>
              <a:rPr lang="fr-BE" sz="1800" dirty="0" err="1" smtClean="0">
                <a:latin typeface="Myriad Pro" pitchFamily="34" charset="0"/>
              </a:rPr>
              <a:t>industry’s</a:t>
            </a:r>
            <a:r>
              <a:rPr lang="fr-BE" sz="1800" dirty="0" smtClean="0">
                <a:latin typeface="Myriad Pro" pitchFamily="34" charset="0"/>
              </a:rPr>
              <a:t> positive </a:t>
            </a:r>
            <a:r>
              <a:rPr lang="fr-BE" sz="1800" dirty="0">
                <a:latin typeface="Myriad Pro" pitchFamily="34" charset="0"/>
              </a:rPr>
              <a:t>contribution </a:t>
            </a:r>
            <a:r>
              <a:rPr lang="fr-BE" sz="1800" dirty="0" err="1" smtClean="0">
                <a:latin typeface="Myriad Pro" pitchFamily="34" charset="0"/>
              </a:rPr>
              <a:t>across</a:t>
            </a:r>
            <a:r>
              <a:rPr lang="fr-BE" sz="1800" dirty="0" smtClean="0">
                <a:latin typeface="Myriad Pro" pitchFamily="34" charset="0"/>
              </a:rPr>
              <a:t> the </a:t>
            </a:r>
            <a:r>
              <a:rPr lang="fr-BE" sz="1800" dirty="0" err="1" smtClean="0">
                <a:latin typeface="Myriad Pro" pitchFamily="34" charset="0"/>
              </a:rPr>
              <a:t>supply</a:t>
            </a:r>
            <a:r>
              <a:rPr lang="fr-BE" sz="1800" dirty="0" smtClean="0">
                <a:latin typeface="Myriad Pro" pitchFamily="34" charset="0"/>
              </a:rPr>
              <a:t> </a:t>
            </a:r>
            <a:r>
              <a:rPr lang="fr-BE" sz="1800" dirty="0" err="1" smtClean="0">
                <a:latin typeface="Myriad Pro" pitchFamily="34" charset="0"/>
              </a:rPr>
              <a:t>chain</a:t>
            </a:r>
            <a:r>
              <a:rPr lang="fr-BE" sz="1800" dirty="0" smtClean="0">
                <a:latin typeface="Myriad Pro" pitchFamily="34" charset="0"/>
              </a:rPr>
              <a:t> to building a bioeconomy in Europe:</a:t>
            </a:r>
          </a:p>
          <a:p>
            <a:pPr marL="0" indent="0">
              <a:buNone/>
            </a:pPr>
            <a:endParaRPr lang="en-US" sz="1800" dirty="0">
              <a:latin typeface="Myriad Pro" pitchFamily="34" charset="0"/>
            </a:endParaRPr>
          </a:p>
          <a:p>
            <a:pPr marL="285750" lvl="1" algn="just">
              <a:buFont typeface="Arial" panose="020B0604020202020204" pitchFamily="34" charset="0"/>
              <a:buChar char="•"/>
            </a:pPr>
            <a:r>
              <a:rPr lang="en-US" sz="1800" dirty="0" smtClean="0">
                <a:latin typeface="Myriad Pro" pitchFamily="34" charset="0"/>
              </a:rPr>
              <a:t>Producing  from </a:t>
            </a:r>
            <a:r>
              <a:rPr lang="en-GB" sz="1800" dirty="0" smtClean="0">
                <a:latin typeface="Myriad Pro" pitchFamily="34" charset="0"/>
              </a:rPr>
              <a:t>EU raw materials</a:t>
            </a:r>
          </a:p>
          <a:p>
            <a:pPr marL="285750" lvl="1" algn="just">
              <a:buFont typeface="Arial" panose="020B0604020202020204" pitchFamily="34" charset="0"/>
              <a:buChar char="•"/>
            </a:pPr>
            <a:r>
              <a:rPr lang="en-GB" sz="1800" dirty="0">
                <a:latin typeface="Myriad Pro" pitchFamily="34" charset="0"/>
              </a:rPr>
              <a:t>Serving all four markets of the EU bioeconomy </a:t>
            </a:r>
          </a:p>
          <a:p>
            <a:pPr marL="285750" lvl="1" algn="just">
              <a:buFont typeface="Arial" panose="020B0604020202020204" pitchFamily="34" charset="0"/>
              <a:buChar char="•"/>
            </a:pPr>
            <a:r>
              <a:rPr lang="en-GB" sz="1800" dirty="0">
                <a:latin typeface="Myriad Pro" pitchFamily="34" charset="0"/>
              </a:rPr>
              <a:t>Positive contribution to EU’s protein </a:t>
            </a:r>
            <a:r>
              <a:rPr lang="en-GB" sz="1800" dirty="0" smtClean="0">
                <a:latin typeface="Myriad Pro" pitchFamily="34" charset="0"/>
              </a:rPr>
              <a:t>deficit</a:t>
            </a:r>
            <a:endParaRPr lang="en-GB" sz="1800" dirty="0">
              <a:latin typeface="Myriad Pro" pitchFamily="34" charset="0"/>
            </a:endParaRPr>
          </a:p>
          <a:p>
            <a:pPr marL="285750" lvl="1" algn="just">
              <a:buFont typeface="Arial" panose="020B0604020202020204" pitchFamily="34" charset="0"/>
              <a:buChar char="•"/>
            </a:pPr>
            <a:r>
              <a:rPr lang="en-GB" sz="1800" dirty="0">
                <a:latin typeface="Myriad Pro" pitchFamily="34" charset="0"/>
              </a:rPr>
              <a:t>Bioeconomy addresses major challenges for society (e.g. EU produces more </a:t>
            </a:r>
            <a:r>
              <a:rPr lang="en-GB" sz="1800" dirty="0" smtClean="0">
                <a:latin typeface="Myriad Pro" pitchFamily="34" charset="0"/>
              </a:rPr>
              <a:t>cleanly)</a:t>
            </a:r>
          </a:p>
          <a:p>
            <a:pPr marL="285750" lvl="1" algn="just">
              <a:buFont typeface="Arial" panose="020B0604020202020204" pitchFamily="34" charset="0"/>
              <a:buChar char="•"/>
            </a:pPr>
            <a:r>
              <a:rPr lang="en-GB" sz="1800" dirty="0" smtClean="0">
                <a:latin typeface="Myriad Pro" pitchFamily="34" charset="0"/>
              </a:rPr>
              <a:t>EU </a:t>
            </a:r>
            <a:r>
              <a:rPr lang="en-GB" sz="1800" dirty="0">
                <a:latin typeface="Myriad Pro" pitchFamily="34" charset="0"/>
              </a:rPr>
              <a:t>legislation and policies must allow renewable raw materials for all uses to be available in sufficient quantity of good and guaranteed quality and at competitive price.</a:t>
            </a:r>
            <a:endParaRPr lang="en-US" sz="1800" dirty="0">
              <a:latin typeface="Myriad Pro" pitchFamily="34" charset="0"/>
            </a:endParaRPr>
          </a:p>
          <a:p>
            <a:pPr marL="285750" lvl="1" algn="just">
              <a:buFont typeface="Arial" panose="020B0604020202020204" pitchFamily="34" charset="0"/>
              <a:buChar char="•"/>
            </a:pPr>
            <a:r>
              <a:rPr lang="fr-BE" sz="1800" dirty="0">
                <a:latin typeface="Myriad Pro" pitchFamily="34" charset="0"/>
              </a:rPr>
              <a:t>As the basis for </a:t>
            </a:r>
            <a:r>
              <a:rPr lang="fr-BE" sz="1800" dirty="0" err="1">
                <a:latin typeface="Myriad Pro" pitchFamily="34" charset="0"/>
              </a:rPr>
              <a:t>demand-driven</a:t>
            </a:r>
            <a:r>
              <a:rPr lang="fr-BE" sz="1800" dirty="0">
                <a:latin typeface="Myriad Pro" pitchFamily="34" charset="0"/>
              </a:rPr>
              <a:t> </a:t>
            </a:r>
            <a:r>
              <a:rPr lang="fr-BE" sz="1800" dirty="0" err="1">
                <a:latin typeface="Myriad Pro" pitchFamily="34" charset="0"/>
              </a:rPr>
              <a:t>measures</a:t>
            </a:r>
            <a:r>
              <a:rPr lang="fr-BE" sz="1800" dirty="0">
                <a:latin typeface="Myriad Pro" pitchFamily="34" charset="0"/>
              </a:rPr>
              <a:t>, </a:t>
            </a:r>
            <a:r>
              <a:rPr lang="en-GB" sz="1800" dirty="0">
                <a:latin typeface="Myriad Pro" pitchFamily="34" charset="0"/>
              </a:rPr>
              <a:t>STARCH EUROPE actively supports </a:t>
            </a:r>
            <a:r>
              <a:rPr lang="en-GB" sz="1800" dirty="0" smtClean="0">
                <a:latin typeface="Myriad Pro" pitchFamily="34" charset="0"/>
              </a:rPr>
              <a:t>the establishment of clear EU-wide standards for bio-based products.</a:t>
            </a:r>
            <a:endParaRPr lang="nl-BE" sz="1800" dirty="0">
              <a:latin typeface="Myriad Pro" pitchFamily="34" charset="0"/>
            </a:endParaRPr>
          </a:p>
          <a:p>
            <a:pPr marL="342900" lvl="1" indent="-342900" algn="just">
              <a:buFont typeface="Arial" pitchFamily="34" charset="0"/>
              <a:buChar char="•"/>
            </a:pPr>
            <a:endParaRPr lang="en-GB" sz="1800" dirty="0">
              <a:latin typeface="Calibri" panose="020F0502020204030204" pitchFamily="34" charset="0"/>
            </a:endParaRPr>
          </a:p>
          <a:p>
            <a:pPr algn="just"/>
            <a:endParaRPr lang="en-GB" sz="1800" dirty="0">
              <a:latin typeface="Calibri" panose="020F0502020204030204" pitchFamily="34" charset="0"/>
            </a:endParaRPr>
          </a:p>
          <a:p>
            <a:pPr marL="1371600" lvl="3" indent="0" algn="just">
              <a:buNone/>
            </a:pPr>
            <a:endParaRPr lang="en-GB" sz="1800" dirty="0">
              <a:latin typeface="Calibri" panose="020F0502020204030204" pitchFamily="34" charset="0"/>
            </a:endParaRPr>
          </a:p>
          <a:p>
            <a:pPr marL="1371600" lvl="3" indent="0" algn="just">
              <a:buNone/>
            </a:pPr>
            <a:endParaRPr lang="en-GB" sz="1800" dirty="0">
              <a:latin typeface="Calibri" panose="020F0502020204030204" pitchFamily="34" charset="0"/>
            </a:endParaRPr>
          </a:p>
          <a:p>
            <a:pPr marL="1371600" lvl="3" indent="0" algn="just">
              <a:buNone/>
            </a:pPr>
            <a:endParaRPr lang="en-GB" sz="1800" dirty="0">
              <a:latin typeface="Calibri" panose="020F0502020204030204" pitchFamily="34" charset="0"/>
            </a:endParaRPr>
          </a:p>
          <a:p>
            <a:pPr marL="1371600" lvl="3" indent="0" algn="just">
              <a:buNone/>
            </a:pPr>
            <a:endParaRPr lang="en-GB" sz="1800" dirty="0">
              <a:latin typeface="Calibri" panose="020F0502020204030204" pitchFamily="34" charset="0"/>
            </a:endParaRPr>
          </a:p>
        </p:txBody>
      </p:sp>
    </p:spTree>
    <p:extLst>
      <p:ext uri="{BB962C8B-B14F-4D97-AF65-F5344CB8AC3E}">
        <p14:creationId xmlns:p14="http://schemas.microsoft.com/office/powerpoint/2010/main" val="168076074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65086" y="424818"/>
            <a:ext cx="4146551" cy="35869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2743489" y="4230255"/>
            <a:ext cx="3389744" cy="738664"/>
          </a:xfrm>
          <a:prstGeom prst="rect">
            <a:avLst/>
          </a:prstGeom>
          <a:noFill/>
        </p:spPr>
        <p:txBody>
          <a:bodyPr wrap="square" rtlCol="0">
            <a:spAutoFit/>
          </a:bodyPr>
          <a:lstStyle/>
          <a:p>
            <a:pPr algn="ctr"/>
            <a:r>
              <a:rPr lang="fr-BE" sz="1400" dirty="0" smtClean="0">
                <a:solidFill>
                  <a:srgbClr val="52839F"/>
                </a:solidFill>
                <a:latin typeface="Myriad Pro" pitchFamily="34" charset="0"/>
              </a:rPr>
              <a:t>43 Avenue des Arts – B-1040 Brussels</a:t>
            </a:r>
          </a:p>
          <a:p>
            <a:pPr algn="ctr"/>
            <a:r>
              <a:rPr lang="fr-BE" sz="1400" dirty="0" smtClean="0">
                <a:solidFill>
                  <a:srgbClr val="52839F"/>
                </a:solidFill>
                <a:latin typeface="Myriad Pro" pitchFamily="34" charset="0"/>
              </a:rPr>
              <a:t>Phone +32 2 289 67 </a:t>
            </a:r>
            <a:r>
              <a:rPr lang="fr-BE" sz="1400" dirty="0">
                <a:solidFill>
                  <a:srgbClr val="52839F"/>
                </a:solidFill>
                <a:latin typeface="Myriad Pro" pitchFamily="34" charset="0"/>
              </a:rPr>
              <a:t>60   </a:t>
            </a:r>
            <a:r>
              <a:rPr lang="fr-BE" sz="1400" dirty="0" smtClean="0">
                <a:solidFill>
                  <a:srgbClr val="52839F"/>
                </a:solidFill>
                <a:latin typeface="Myriad Pro" pitchFamily="34" charset="0"/>
                <a:hlinkClick r:id="rId3"/>
              </a:rPr>
              <a:t>info@starch.eu</a:t>
            </a:r>
            <a:endParaRPr lang="fr-BE" sz="1400" dirty="0">
              <a:solidFill>
                <a:srgbClr val="52839F"/>
              </a:solidFill>
              <a:latin typeface="Myriad Pro" pitchFamily="34" charset="0"/>
            </a:endParaRPr>
          </a:p>
          <a:p>
            <a:pPr algn="ctr"/>
            <a:r>
              <a:rPr lang="fr-BE" sz="1400" dirty="0" smtClean="0">
                <a:solidFill>
                  <a:srgbClr val="52839F"/>
                </a:solidFill>
                <a:latin typeface="Myriad Pro" pitchFamily="34" charset="0"/>
              </a:rPr>
              <a:t>www.starch.eu</a:t>
            </a:r>
            <a:endParaRPr lang="en-US" sz="1400" dirty="0">
              <a:solidFill>
                <a:srgbClr val="52839F"/>
              </a:solidFill>
              <a:latin typeface="Myriad Pro" pitchFamily="34" charset="0"/>
            </a:endParaRPr>
          </a:p>
        </p:txBody>
      </p:sp>
    </p:spTree>
    <p:extLst>
      <p:ext uri="{BB962C8B-B14F-4D97-AF65-F5344CB8AC3E}">
        <p14:creationId xmlns:p14="http://schemas.microsoft.com/office/powerpoint/2010/main" val="90124437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860801" y="5357091"/>
            <a:ext cx="1579418" cy="1237673"/>
          </a:xfrm>
          <a:prstGeom prst="rect">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43049" y="733425"/>
            <a:ext cx="5857875" cy="5067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6819888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904172" y="318003"/>
            <a:ext cx="7272607" cy="1143000"/>
          </a:xfrm>
        </p:spPr>
        <p:txBody>
          <a:bodyPr>
            <a:normAutofit/>
          </a:bodyPr>
          <a:lstStyle/>
          <a:p>
            <a:pPr algn="ctr"/>
            <a:r>
              <a:rPr lang="en-US" sz="3200" dirty="0" smtClean="0"/>
              <a:t>Starch Europe Members by product</a:t>
            </a:r>
            <a:endParaRPr lang="en-US" sz="3200" dirty="0"/>
          </a:p>
        </p:txBody>
      </p:sp>
      <p:graphicFrame>
        <p:nvGraphicFramePr>
          <p:cNvPr id="6" name="Diagram 5"/>
          <p:cNvGraphicFramePr/>
          <p:nvPr>
            <p:extLst>
              <p:ext uri="{D42A27DB-BD31-4B8C-83A1-F6EECF244321}">
                <p14:modId xmlns:p14="http://schemas.microsoft.com/office/powerpoint/2010/main" val="2160255689"/>
              </p:ext>
            </p:extLst>
          </p:nvPr>
        </p:nvGraphicFramePr>
        <p:xfrm>
          <a:off x="904172" y="1343862"/>
          <a:ext cx="7563553" cy="51860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Rectangle 1"/>
          <p:cNvSpPr/>
          <p:nvPr/>
        </p:nvSpPr>
        <p:spPr>
          <a:xfrm>
            <a:off x="3400425" y="3695700"/>
            <a:ext cx="352425" cy="419100"/>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9687820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ctrTitle"/>
          </p:nvPr>
        </p:nvSpPr>
        <p:spPr/>
        <p:txBody>
          <a:bodyPr/>
          <a:lstStyle/>
          <a:p>
            <a:r>
              <a:rPr lang="fr-BE" dirty="0" err="1" smtClean="0"/>
              <a:t>Member’s</a:t>
            </a:r>
            <a:r>
              <a:rPr lang="fr-BE" dirty="0" smtClean="0"/>
              <a:t> location</a:t>
            </a:r>
            <a:endParaRPr lang="en-US" dirty="0"/>
          </a:p>
        </p:txBody>
      </p:sp>
      <p:sp>
        <p:nvSpPr>
          <p:cNvPr id="11" name="Subtitle 10"/>
          <p:cNvSpPr>
            <a:spLocks noGrp="1"/>
          </p:cNvSpPr>
          <p:nvPr>
            <p:ph type="subTitle" idx="1"/>
          </p:nvPr>
        </p:nvSpPr>
        <p:spPr/>
        <p:txBody>
          <a:bodyPr>
            <a:normAutofit/>
          </a:bodyPr>
          <a:lstStyle/>
          <a:p>
            <a:r>
              <a:rPr lang="fr-BE" sz="2000" dirty="0" smtClean="0"/>
              <a:t>Production facilities in 21 out of 28 European Union Member States</a:t>
            </a:r>
            <a:endParaRPr lang="en-US" sz="20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350"/>
            <a:ext cx="9150350" cy="6864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557212" y="590054"/>
            <a:ext cx="3371850" cy="523220"/>
          </a:xfrm>
          <a:prstGeom prst="rect">
            <a:avLst/>
          </a:prstGeom>
          <a:noFill/>
        </p:spPr>
        <p:txBody>
          <a:bodyPr wrap="square" rtlCol="0">
            <a:spAutoFit/>
          </a:bodyPr>
          <a:lstStyle/>
          <a:p>
            <a:r>
              <a:rPr lang="en-US" sz="2800" dirty="0" smtClean="0">
                <a:solidFill>
                  <a:srgbClr val="8DC63F"/>
                </a:solidFill>
                <a:latin typeface="Myriad Pro"/>
                <a:ea typeface="+mj-ea"/>
              </a:rPr>
              <a:t>Members’ location</a:t>
            </a:r>
            <a:endParaRPr lang="en-US" dirty="0"/>
          </a:p>
        </p:txBody>
      </p:sp>
      <p:sp>
        <p:nvSpPr>
          <p:cNvPr id="3" name="TextBox 2"/>
          <p:cNvSpPr txBox="1"/>
          <p:nvPr/>
        </p:nvSpPr>
        <p:spPr>
          <a:xfrm>
            <a:off x="557212" y="1371600"/>
            <a:ext cx="2786063" cy="1015663"/>
          </a:xfrm>
          <a:prstGeom prst="rect">
            <a:avLst/>
          </a:prstGeom>
          <a:noFill/>
        </p:spPr>
        <p:txBody>
          <a:bodyPr wrap="square" rtlCol="0">
            <a:spAutoFit/>
          </a:bodyPr>
          <a:lstStyle/>
          <a:p>
            <a:r>
              <a:rPr lang="fr-BE" sz="2000" dirty="0">
                <a:solidFill>
                  <a:schemeClr val="accent2"/>
                </a:solidFill>
                <a:latin typeface="Myriad Pro"/>
                <a:cs typeface="Myriad Pro"/>
              </a:rPr>
              <a:t>Production facilities in 21 out of 28 European Union Member States</a:t>
            </a:r>
            <a:endParaRPr lang="en-US" sz="2000" dirty="0">
              <a:solidFill>
                <a:schemeClr val="accent2"/>
              </a:solidFill>
              <a:latin typeface="Myriad Pro"/>
              <a:cs typeface="Myriad Pro"/>
            </a:endParaRPr>
          </a:p>
        </p:txBody>
      </p:sp>
      <p:sp>
        <p:nvSpPr>
          <p:cNvPr id="5" name="Rectangle 4"/>
          <p:cNvSpPr/>
          <p:nvPr/>
        </p:nvSpPr>
        <p:spPr>
          <a:xfrm>
            <a:off x="2843808" y="6309320"/>
            <a:ext cx="252412" cy="92333"/>
          </a:xfrm>
          <a:prstGeom prst="rect">
            <a:avLst/>
          </a:prstGeom>
          <a:solidFill>
            <a:srgbClr val="92D05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extBox 5"/>
          <p:cNvSpPr txBox="1"/>
          <p:nvPr/>
        </p:nvSpPr>
        <p:spPr>
          <a:xfrm>
            <a:off x="3162300" y="6241791"/>
            <a:ext cx="1752600" cy="276999"/>
          </a:xfrm>
          <a:prstGeom prst="rect">
            <a:avLst/>
          </a:prstGeom>
          <a:noFill/>
        </p:spPr>
        <p:txBody>
          <a:bodyPr wrap="square" rtlCol="0">
            <a:spAutoFit/>
          </a:bodyPr>
          <a:lstStyle/>
          <a:p>
            <a:r>
              <a:rPr lang="fr-BE" sz="1200" dirty="0" err="1">
                <a:solidFill>
                  <a:schemeClr val="accent2"/>
                </a:solidFill>
                <a:latin typeface="Myriad Pro"/>
                <a:cs typeface="Myriad Pro"/>
              </a:rPr>
              <a:t>Starch</a:t>
            </a:r>
            <a:r>
              <a:rPr lang="fr-BE" sz="1200" dirty="0">
                <a:solidFill>
                  <a:schemeClr val="accent2"/>
                </a:solidFill>
                <a:latin typeface="Myriad Pro"/>
                <a:cs typeface="Myriad Pro"/>
              </a:rPr>
              <a:t> </a:t>
            </a:r>
            <a:r>
              <a:rPr lang="fr-BE" sz="1200" dirty="0" err="1">
                <a:solidFill>
                  <a:schemeClr val="accent2"/>
                </a:solidFill>
                <a:latin typeface="Myriad Pro"/>
                <a:cs typeface="Myriad Pro"/>
              </a:rPr>
              <a:t>producers</a:t>
            </a:r>
            <a:endParaRPr lang="en-US" sz="1200" dirty="0">
              <a:solidFill>
                <a:schemeClr val="accent2"/>
              </a:solidFill>
              <a:latin typeface="Myriad Pro"/>
              <a:cs typeface="Myriad Pro"/>
            </a:endParaRPr>
          </a:p>
        </p:txBody>
      </p:sp>
      <p:sp>
        <p:nvSpPr>
          <p:cNvPr id="12" name="Rectangle 11"/>
          <p:cNvSpPr/>
          <p:nvPr/>
        </p:nvSpPr>
        <p:spPr>
          <a:xfrm>
            <a:off x="2843808" y="6525344"/>
            <a:ext cx="252412" cy="92333"/>
          </a:xfrm>
          <a:prstGeom prst="rect">
            <a:avLst/>
          </a:prstGeom>
          <a:solidFill>
            <a:schemeClr val="tx2">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3131840" y="6453336"/>
            <a:ext cx="1586525" cy="276999"/>
          </a:xfrm>
          <a:prstGeom prst="rect">
            <a:avLst/>
          </a:prstGeom>
        </p:spPr>
        <p:txBody>
          <a:bodyPr wrap="none">
            <a:spAutoFit/>
          </a:bodyPr>
          <a:lstStyle/>
          <a:p>
            <a:r>
              <a:rPr lang="fr-BE" sz="1200" dirty="0" smtClean="0">
                <a:solidFill>
                  <a:schemeClr val="accent2"/>
                </a:solidFill>
                <a:latin typeface="Myriad Pro"/>
                <a:cs typeface="Myriad Pro"/>
              </a:rPr>
              <a:t>  No </a:t>
            </a:r>
            <a:r>
              <a:rPr lang="fr-BE" sz="1200" dirty="0" err="1" smtClean="0">
                <a:solidFill>
                  <a:schemeClr val="accent2"/>
                </a:solidFill>
                <a:latin typeface="Myriad Pro"/>
                <a:cs typeface="Myriad Pro"/>
              </a:rPr>
              <a:t>starch</a:t>
            </a:r>
            <a:r>
              <a:rPr lang="fr-BE" sz="1200" dirty="0" smtClean="0">
                <a:solidFill>
                  <a:schemeClr val="accent2"/>
                </a:solidFill>
                <a:latin typeface="Myriad Pro"/>
                <a:cs typeface="Myriad Pro"/>
              </a:rPr>
              <a:t> </a:t>
            </a:r>
            <a:r>
              <a:rPr lang="fr-BE" sz="1200" dirty="0" err="1">
                <a:solidFill>
                  <a:schemeClr val="accent2"/>
                </a:solidFill>
                <a:latin typeface="Myriad Pro"/>
                <a:cs typeface="Myriad Pro"/>
              </a:rPr>
              <a:t>producers</a:t>
            </a:r>
            <a:endParaRPr lang="en-US" sz="1200" dirty="0">
              <a:solidFill>
                <a:schemeClr val="accent2"/>
              </a:solidFill>
              <a:latin typeface="Myriad Pro"/>
              <a:cs typeface="Myriad Pro"/>
            </a:endParaRPr>
          </a:p>
        </p:txBody>
      </p:sp>
    </p:spTree>
    <p:extLst>
      <p:ext uri="{BB962C8B-B14F-4D97-AF65-F5344CB8AC3E}">
        <p14:creationId xmlns:p14="http://schemas.microsoft.com/office/powerpoint/2010/main" val="416617620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50350" cy="6864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5276332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50350" cy="6864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8605840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pPr algn="ctr"/>
            <a:r>
              <a:rPr lang="en-US" sz="3200" dirty="0" smtClean="0"/>
              <a:t>Starch production in the EU - 2013</a:t>
            </a:r>
            <a:endParaRPr lang="en-US" sz="3200" dirty="0"/>
          </a:p>
        </p:txBody>
      </p:sp>
      <p:graphicFrame>
        <p:nvGraphicFramePr>
          <p:cNvPr id="2" name="Chart 1"/>
          <p:cNvGraphicFramePr/>
          <p:nvPr>
            <p:extLst>
              <p:ext uri="{D42A27DB-BD31-4B8C-83A1-F6EECF244321}">
                <p14:modId xmlns:p14="http://schemas.microsoft.com/office/powerpoint/2010/main" val="1692162701"/>
              </p:ext>
            </p:extLst>
          </p:nvPr>
        </p:nvGraphicFramePr>
        <p:xfrm>
          <a:off x="371475" y="1937253"/>
          <a:ext cx="3590926" cy="325387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 name="Chart 3"/>
          <p:cNvGraphicFramePr/>
          <p:nvPr>
            <p:extLst>
              <p:ext uri="{D42A27DB-BD31-4B8C-83A1-F6EECF244321}">
                <p14:modId xmlns:p14="http://schemas.microsoft.com/office/powerpoint/2010/main" val="17093255"/>
              </p:ext>
            </p:extLst>
          </p:nvPr>
        </p:nvGraphicFramePr>
        <p:xfrm>
          <a:off x="5004048" y="1937253"/>
          <a:ext cx="3581400" cy="3253872"/>
        </p:xfrm>
        <a:graphic>
          <a:graphicData uri="http://schemas.openxmlformats.org/drawingml/2006/chart">
            <c:chart xmlns:c="http://schemas.openxmlformats.org/drawingml/2006/chart" xmlns:r="http://schemas.openxmlformats.org/officeDocument/2006/relationships" r:id="rId4"/>
          </a:graphicData>
        </a:graphic>
      </p:graphicFrame>
      <p:sp>
        <p:nvSpPr>
          <p:cNvPr id="7" name="TextBox 6"/>
          <p:cNvSpPr txBox="1"/>
          <p:nvPr/>
        </p:nvSpPr>
        <p:spPr>
          <a:xfrm>
            <a:off x="855844" y="1940930"/>
            <a:ext cx="2371725" cy="307777"/>
          </a:xfrm>
          <a:prstGeom prst="rect">
            <a:avLst/>
          </a:prstGeom>
          <a:noFill/>
        </p:spPr>
        <p:txBody>
          <a:bodyPr wrap="square" rtlCol="0">
            <a:spAutoFit/>
          </a:bodyPr>
          <a:lstStyle/>
          <a:p>
            <a:pPr algn="ctr"/>
            <a:r>
              <a:rPr lang="fr-BE" sz="1400" b="1" dirty="0" err="1">
                <a:solidFill>
                  <a:srgbClr val="393839"/>
                </a:solidFill>
                <a:latin typeface="Myriad Pro"/>
                <a:cs typeface="Myriad Pro"/>
              </a:rPr>
              <a:t>Processed</a:t>
            </a:r>
            <a:r>
              <a:rPr lang="fr-BE" sz="1400" b="1" dirty="0">
                <a:solidFill>
                  <a:srgbClr val="393839"/>
                </a:solidFill>
                <a:latin typeface="Myriad Pro"/>
                <a:cs typeface="Myriad Pro"/>
              </a:rPr>
              <a:t> </a:t>
            </a:r>
            <a:r>
              <a:rPr lang="fr-BE" sz="1400" b="1" dirty="0" err="1">
                <a:solidFill>
                  <a:srgbClr val="393839"/>
                </a:solidFill>
                <a:latin typeface="Myriad Pro"/>
                <a:cs typeface="Myriad Pro"/>
              </a:rPr>
              <a:t>raw</a:t>
            </a:r>
            <a:r>
              <a:rPr lang="fr-BE" sz="1400" b="1" dirty="0">
                <a:solidFill>
                  <a:srgbClr val="393839"/>
                </a:solidFill>
                <a:latin typeface="Myriad Pro"/>
                <a:cs typeface="Myriad Pro"/>
              </a:rPr>
              <a:t> </a:t>
            </a:r>
            <a:r>
              <a:rPr lang="fr-BE" sz="1400" b="1" dirty="0" err="1">
                <a:solidFill>
                  <a:srgbClr val="393839"/>
                </a:solidFill>
                <a:latin typeface="Myriad Pro"/>
                <a:cs typeface="Myriad Pro"/>
              </a:rPr>
              <a:t>materials</a:t>
            </a:r>
            <a:endParaRPr lang="en-US" sz="1400" b="1" dirty="0">
              <a:solidFill>
                <a:srgbClr val="393839"/>
              </a:solidFill>
              <a:latin typeface="Myriad Pro"/>
              <a:cs typeface="Myriad Pro"/>
            </a:endParaRPr>
          </a:p>
        </p:txBody>
      </p:sp>
      <p:sp>
        <p:nvSpPr>
          <p:cNvPr id="8" name="Rectangle 7"/>
          <p:cNvSpPr/>
          <p:nvPr/>
        </p:nvSpPr>
        <p:spPr>
          <a:xfrm>
            <a:off x="5133638" y="1935765"/>
            <a:ext cx="3043141" cy="307777"/>
          </a:xfrm>
          <a:prstGeom prst="rect">
            <a:avLst/>
          </a:prstGeom>
        </p:spPr>
        <p:txBody>
          <a:bodyPr wrap="none">
            <a:spAutoFit/>
          </a:bodyPr>
          <a:lstStyle/>
          <a:p>
            <a:pPr lvl="0" algn="ctr"/>
            <a:r>
              <a:rPr lang="fr-BE" sz="1400" b="1" dirty="0">
                <a:solidFill>
                  <a:srgbClr val="393839"/>
                </a:solidFill>
                <a:latin typeface="Myriad Pro"/>
                <a:cs typeface="Myriad Pro"/>
              </a:rPr>
              <a:t>Starch </a:t>
            </a:r>
            <a:r>
              <a:rPr lang="fr-BE" sz="1400" b="1" dirty="0" err="1">
                <a:solidFill>
                  <a:srgbClr val="393839"/>
                </a:solidFill>
                <a:latin typeface="Myriad Pro"/>
                <a:cs typeface="Myriad Pro"/>
              </a:rPr>
              <a:t>products</a:t>
            </a:r>
            <a:r>
              <a:rPr lang="fr-BE" sz="1400" b="1" dirty="0">
                <a:solidFill>
                  <a:srgbClr val="393839"/>
                </a:solidFill>
                <a:latin typeface="Myriad Pro"/>
                <a:cs typeface="Myriad Pro"/>
              </a:rPr>
              <a:t> in </a:t>
            </a:r>
            <a:r>
              <a:rPr lang="fr-BE" sz="1400" b="1" dirty="0" err="1">
                <a:solidFill>
                  <a:srgbClr val="393839"/>
                </a:solidFill>
                <a:latin typeface="Myriad Pro"/>
                <a:cs typeface="Myriad Pro"/>
              </a:rPr>
              <a:t>starch</a:t>
            </a:r>
            <a:r>
              <a:rPr lang="fr-BE" sz="1400" b="1" dirty="0">
                <a:solidFill>
                  <a:srgbClr val="393839"/>
                </a:solidFill>
                <a:latin typeface="Myriad Pro"/>
                <a:cs typeface="Myriad Pro"/>
              </a:rPr>
              <a:t> </a:t>
            </a:r>
            <a:r>
              <a:rPr lang="fr-BE" sz="1400" b="1" dirty="0" err="1">
                <a:solidFill>
                  <a:srgbClr val="393839"/>
                </a:solidFill>
                <a:latin typeface="Myriad Pro"/>
                <a:cs typeface="Myriad Pro"/>
              </a:rPr>
              <a:t>equivalent</a:t>
            </a:r>
            <a:endParaRPr lang="en-US" sz="1400" b="1" dirty="0">
              <a:solidFill>
                <a:srgbClr val="393839"/>
              </a:solidFill>
              <a:latin typeface="Myriad Pro"/>
              <a:cs typeface="Myriad Pro"/>
            </a:endParaRPr>
          </a:p>
        </p:txBody>
      </p:sp>
      <p:sp>
        <p:nvSpPr>
          <p:cNvPr id="9" name="TextBox 8"/>
          <p:cNvSpPr txBox="1"/>
          <p:nvPr/>
        </p:nvSpPr>
        <p:spPr>
          <a:xfrm>
            <a:off x="5724526" y="5191125"/>
            <a:ext cx="2143124" cy="307777"/>
          </a:xfrm>
          <a:prstGeom prst="rect">
            <a:avLst/>
          </a:prstGeom>
          <a:noFill/>
        </p:spPr>
        <p:txBody>
          <a:bodyPr wrap="square" rtlCol="0">
            <a:spAutoFit/>
          </a:bodyPr>
          <a:lstStyle/>
          <a:p>
            <a:pPr algn="ctr"/>
            <a:r>
              <a:rPr lang="fr-BE" sz="1400" b="1" dirty="0">
                <a:solidFill>
                  <a:srgbClr val="393839"/>
                </a:solidFill>
                <a:latin typeface="Myriad Pro"/>
                <a:cs typeface="Myriad Pro"/>
              </a:rPr>
              <a:t>Total : 10 </a:t>
            </a:r>
            <a:r>
              <a:rPr lang="fr-BE" sz="1400" b="1" dirty="0" err="1">
                <a:solidFill>
                  <a:srgbClr val="393839"/>
                </a:solidFill>
                <a:latin typeface="Myriad Pro"/>
                <a:cs typeface="Myriad Pro"/>
              </a:rPr>
              <a:t>Mio</a:t>
            </a:r>
            <a:r>
              <a:rPr lang="fr-BE" sz="1400" b="1" dirty="0">
                <a:solidFill>
                  <a:srgbClr val="393839"/>
                </a:solidFill>
                <a:latin typeface="Myriad Pro"/>
                <a:cs typeface="Myriad Pro"/>
              </a:rPr>
              <a:t> tonnes</a:t>
            </a:r>
            <a:endParaRPr lang="en-US" sz="1400" b="1" dirty="0">
              <a:solidFill>
                <a:srgbClr val="393839"/>
              </a:solidFill>
              <a:latin typeface="Myriad Pro"/>
              <a:cs typeface="Myriad Pro"/>
            </a:endParaRPr>
          </a:p>
        </p:txBody>
      </p:sp>
      <p:sp>
        <p:nvSpPr>
          <p:cNvPr id="10" name="TextBox 9"/>
          <p:cNvSpPr txBox="1"/>
          <p:nvPr/>
        </p:nvSpPr>
        <p:spPr>
          <a:xfrm>
            <a:off x="714375" y="5191125"/>
            <a:ext cx="1838325" cy="307777"/>
          </a:xfrm>
          <a:prstGeom prst="rect">
            <a:avLst/>
          </a:prstGeom>
          <a:noFill/>
        </p:spPr>
        <p:txBody>
          <a:bodyPr wrap="square" rtlCol="0">
            <a:spAutoFit/>
          </a:bodyPr>
          <a:lstStyle/>
          <a:p>
            <a:pPr lvl="0" algn="ctr"/>
            <a:r>
              <a:rPr lang="fr-BE" sz="1400" b="1" dirty="0">
                <a:solidFill>
                  <a:srgbClr val="393839"/>
                </a:solidFill>
                <a:latin typeface="Myriad Pro"/>
                <a:cs typeface="Myriad Pro"/>
              </a:rPr>
              <a:t>Total : 22 </a:t>
            </a:r>
            <a:r>
              <a:rPr lang="fr-BE" sz="1400" b="1" dirty="0" err="1">
                <a:solidFill>
                  <a:srgbClr val="393839"/>
                </a:solidFill>
                <a:latin typeface="Myriad Pro"/>
                <a:cs typeface="Myriad Pro"/>
              </a:rPr>
              <a:t>Mio</a:t>
            </a:r>
            <a:r>
              <a:rPr lang="fr-BE" sz="1400" b="1" dirty="0">
                <a:solidFill>
                  <a:srgbClr val="393839"/>
                </a:solidFill>
                <a:latin typeface="Myriad Pro"/>
                <a:cs typeface="Myriad Pro"/>
              </a:rPr>
              <a:t> tonnes</a:t>
            </a:r>
            <a:endParaRPr lang="en-US" sz="1400" b="1" dirty="0">
              <a:solidFill>
                <a:srgbClr val="393839"/>
              </a:solidFill>
              <a:latin typeface="Myriad Pro"/>
              <a:cs typeface="Myriad Pro"/>
            </a:endParaRPr>
          </a:p>
        </p:txBody>
      </p:sp>
    </p:spTree>
    <p:extLst>
      <p:ext uri="{BB962C8B-B14F-4D97-AF65-F5344CB8AC3E}">
        <p14:creationId xmlns:p14="http://schemas.microsoft.com/office/powerpoint/2010/main" val="21273884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pPr algn="ctr"/>
            <a:r>
              <a:rPr lang="fr-BE" sz="3200" dirty="0" err="1" smtClean="0"/>
              <a:t>Starch</a:t>
            </a:r>
            <a:r>
              <a:rPr lang="fr-BE" sz="3200" dirty="0" smtClean="0"/>
              <a:t> production in the EU</a:t>
            </a:r>
            <a:endParaRPr lang="en-US" sz="3200" dirty="0"/>
          </a:p>
        </p:txBody>
      </p:sp>
      <p:graphicFrame>
        <p:nvGraphicFramePr>
          <p:cNvPr id="11" name="Chart 10"/>
          <p:cNvGraphicFramePr/>
          <p:nvPr>
            <p:extLst>
              <p:ext uri="{D42A27DB-BD31-4B8C-83A1-F6EECF244321}">
                <p14:modId xmlns:p14="http://schemas.microsoft.com/office/powerpoint/2010/main" val="2776873647"/>
              </p:ext>
            </p:extLst>
          </p:nvPr>
        </p:nvGraphicFramePr>
        <p:xfrm>
          <a:off x="1524000" y="1397000"/>
          <a:ext cx="6096000" cy="40640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 name="Chart 1"/>
          <p:cNvGraphicFramePr/>
          <p:nvPr>
            <p:extLst>
              <p:ext uri="{D42A27DB-BD31-4B8C-83A1-F6EECF244321}">
                <p14:modId xmlns:p14="http://schemas.microsoft.com/office/powerpoint/2010/main" val="3844921374"/>
              </p:ext>
            </p:extLst>
          </p:nvPr>
        </p:nvGraphicFramePr>
        <p:xfrm>
          <a:off x="904171" y="1397000"/>
          <a:ext cx="7623379" cy="4064000"/>
        </p:xfrm>
        <a:graphic>
          <a:graphicData uri="http://schemas.openxmlformats.org/drawingml/2006/chart">
            <c:chart xmlns:c="http://schemas.openxmlformats.org/drawingml/2006/chart" xmlns:r="http://schemas.openxmlformats.org/officeDocument/2006/relationships" r:id="rId4"/>
          </a:graphicData>
        </a:graphic>
      </p:graphicFrame>
      <p:sp>
        <p:nvSpPr>
          <p:cNvPr id="6" name="Text Box 4"/>
          <p:cNvSpPr txBox="1">
            <a:spLocks noChangeArrowheads="1"/>
          </p:cNvSpPr>
          <p:nvPr/>
        </p:nvSpPr>
        <p:spPr bwMode="auto">
          <a:xfrm>
            <a:off x="7119992" y="5461000"/>
            <a:ext cx="1407559"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defTabSz="914400" eaLnBrk="0" fontAlgn="base" hangingPunct="0">
              <a:spcBef>
                <a:spcPct val="50000"/>
              </a:spcBef>
              <a:spcAft>
                <a:spcPct val="0"/>
              </a:spcAft>
            </a:pPr>
            <a:r>
              <a:rPr lang="fr-BE" sz="1200" dirty="0">
                <a:solidFill>
                  <a:schemeClr val="accent2"/>
                </a:solidFill>
                <a:latin typeface="Myriad Pro"/>
                <a:cs typeface="Myriad Pro"/>
              </a:rPr>
              <a:t>EU 25 FROM 2004</a:t>
            </a:r>
          </a:p>
          <a:p>
            <a:pPr defTabSz="914400" eaLnBrk="0" fontAlgn="base" hangingPunct="0">
              <a:spcBef>
                <a:spcPct val="50000"/>
              </a:spcBef>
              <a:spcAft>
                <a:spcPct val="0"/>
              </a:spcAft>
            </a:pPr>
            <a:r>
              <a:rPr lang="fr-BE" sz="1200" dirty="0">
                <a:solidFill>
                  <a:schemeClr val="accent2"/>
                </a:solidFill>
                <a:latin typeface="Myriad Pro"/>
                <a:cs typeface="Myriad Pro"/>
              </a:rPr>
              <a:t>EU 27 FROM 2007</a:t>
            </a:r>
          </a:p>
          <a:p>
            <a:pPr defTabSz="914400" eaLnBrk="0" fontAlgn="base" hangingPunct="0">
              <a:spcBef>
                <a:spcPct val="50000"/>
              </a:spcBef>
              <a:spcAft>
                <a:spcPct val="0"/>
              </a:spcAft>
            </a:pPr>
            <a:r>
              <a:rPr lang="fr-BE" sz="1200" dirty="0">
                <a:solidFill>
                  <a:schemeClr val="accent2"/>
                </a:solidFill>
                <a:latin typeface="Myriad Pro"/>
                <a:cs typeface="Myriad Pro"/>
              </a:rPr>
              <a:t>EU 28 FROM 2013</a:t>
            </a:r>
          </a:p>
        </p:txBody>
      </p:sp>
    </p:spTree>
    <p:extLst>
      <p:ext uri="{BB962C8B-B14F-4D97-AF65-F5344CB8AC3E}">
        <p14:creationId xmlns:p14="http://schemas.microsoft.com/office/powerpoint/2010/main" val="216883052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381125" y="299591"/>
            <a:ext cx="7096124" cy="1015663"/>
          </a:xfrm>
          <a:prstGeom prst="rect">
            <a:avLst/>
          </a:prstGeom>
        </p:spPr>
        <p:txBody>
          <a:bodyPr wrap="square">
            <a:spAutoFit/>
          </a:bodyPr>
          <a:lstStyle/>
          <a:p>
            <a:pPr algn="ctr"/>
            <a:r>
              <a:rPr lang="fr-BE" sz="2800" dirty="0" smtClean="0">
                <a:solidFill>
                  <a:srgbClr val="8DC63F"/>
                </a:solidFill>
                <a:latin typeface="Myriad Pro"/>
                <a:ea typeface="+mj-ea"/>
              </a:rPr>
              <a:t>The </a:t>
            </a:r>
            <a:r>
              <a:rPr lang="fr-BE" sz="2800" dirty="0" err="1" smtClean="0">
                <a:solidFill>
                  <a:srgbClr val="8DC63F"/>
                </a:solidFill>
                <a:latin typeface="Myriad Pro"/>
                <a:ea typeface="+mj-ea"/>
              </a:rPr>
              <a:t>markets</a:t>
            </a:r>
            <a:r>
              <a:rPr lang="fr-BE" sz="2800" dirty="0" smtClean="0">
                <a:solidFill>
                  <a:srgbClr val="8DC63F"/>
                </a:solidFill>
                <a:latin typeface="Myriad Pro"/>
                <a:ea typeface="+mj-ea"/>
              </a:rPr>
              <a:t> </a:t>
            </a:r>
            <a:r>
              <a:rPr lang="fr-BE" sz="2800" dirty="0" err="1" smtClean="0">
                <a:solidFill>
                  <a:srgbClr val="8DC63F"/>
                </a:solidFill>
                <a:latin typeface="Myriad Pro"/>
                <a:ea typeface="+mj-ea"/>
              </a:rPr>
              <a:t>we</a:t>
            </a:r>
            <a:r>
              <a:rPr lang="fr-BE" sz="2800" dirty="0" smtClean="0">
                <a:solidFill>
                  <a:srgbClr val="8DC63F"/>
                </a:solidFill>
                <a:latin typeface="Myriad Pro"/>
                <a:ea typeface="+mj-ea"/>
              </a:rPr>
              <a:t> serve – STARCH EUROPE at the cross-</a:t>
            </a:r>
            <a:r>
              <a:rPr lang="fr-BE" sz="2800" dirty="0" err="1" smtClean="0">
                <a:solidFill>
                  <a:srgbClr val="8DC63F"/>
                </a:solidFill>
                <a:latin typeface="Myriad Pro"/>
                <a:ea typeface="+mj-ea"/>
              </a:rPr>
              <a:t>roads</a:t>
            </a:r>
            <a:r>
              <a:rPr lang="fr-BE" sz="2800" dirty="0" smtClean="0">
                <a:solidFill>
                  <a:srgbClr val="8DC63F"/>
                </a:solidFill>
                <a:latin typeface="Myriad Pro"/>
                <a:ea typeface="+mj-ea"/>
              </a:rPr>
              <a:t> of the bioeconomy</a:t>
            </a:r>
            <a:r>
              <a:rPr lang="fr-BE" sz="3200" dirty="0" smtClean="0">
                <a:solidFill>
                  <a:srgbClr val="8DC63F"/>
                </a:solidFill>
                <a:latin typeface="Myriad Pro"/>
                <a:ea typeface="+mj-ea"/>
              </a:rPr>
              <a:t> </a:t>
            </a:r>
            <a:endParaRPr lang="en-US" dirty="0"/>
          </a:p>
        </p:txBody>
      </p:sp>
      <p:graphicFrame>
        <p:nvGraphicFramePr>
          <p:cNvPr id="6" name="Diagram 5"/>
          <p:cNvGraphicFramePr/>
          <p:nvPr>
            <p:extLst>
              <p:ext uri="{D42A27DB-BD31-4B8C-83A1-F6EECF244321}">
                <p14:modId xmlns:p14="http://schemas.microsoft.com/office/powerpoint/2010/main" val="3454080125"/>
              </p:ext>
            </p:extLst>
          </p:nvPr>
        </p:nvGraphicFramePr>
        <p:xfrm>
          <a:off x="371474" y="1085850"/>
          <a:ext cx="8105775" cy="4038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TextBox 8"/>
          <p:cNvSpPr txBox="1"/>
          <p:nvPr/>
        </p:nvSpPr>
        <p:spPr>
          <a:xfrm>
            <a:off x="990600" y="1907171"/>
            <a:ext cx="1524000" cy="400110"/>
          </a:xfrm>
          <a:prstGeom prst="rect">
            <a:avLst/>
          </a:prstGeom>
          <a:noFill/>
        </p:spPr>
        <p:txBody>
          <a:bodyPr wrap="square" rtlCol="0">
            <a:spAutoFit/>
          </a:bodyPr>
          <a:lstStyle/>
          <a:p>
            <a:pPr algn="ctr"/>
            <a:r>
              <a:rPr lang="fr-BE" sz="2000" b="1" dirty="0" err="1" smtClean="0">
                <a:solidFill>
                  <a:schemeClr val="bg2"/>
                </a:solidFill>
                <a:latin typeface="Myriad Pro"/>
                <a:cs typeface="Myriad Pro"/>
              </a:rPr>
              <a:t>Feed</a:t>
            </a:r>
            <a:endParaRPr lang="fr-BE" sz="2000" b="1" dirty="0" smtClean="0">
              <a:solidFill>
                <a:schemeClr val="bg2"/>
              </a:solidFill>
              <a:latin typeface="Myriad Pro"/>
              <a:cs typeface="Myriad Pro"/>
            </a:endParaRPr>
          </a:p>
        </p:txBody>
      </p:sp>
      <p:sp>
        <p:nvSpPr>
          <p:cNvPr id="10" name="TextBox 9"/>
          <p:cNvSpPr txBox="1"/>
          <p:nvPr/>
        </p:nvSpPr>
        <p:spPr>
          <a:xfrm>
            <a:off x="2738438" y="2179084"/>
            <a:ext cx="771525" cy="246221"/>
          </a:xfrm>
          <a:prstGeom prst="rect">
            <a:avLst/>
          </a:prstGeom>
          <a:noFill/>
        </p:spPr>
        <p:txBody>
          <a:bodyPr wrap="square" rtlCol="0">
            <a:spAutoFit/>
          </a:bodyPr>
          <a:lstStyle/>
          <a:p>
            <a:r>
              <a:rPr lang="fr-BE" sz="1000" b="1" dirty="0">
                <a:solidFill>
                  <a:schemeClr val="accent2"/>
                </a:solidFill>
                <a:latin typeface="Myriad Pro"/>
                <a:cs typeface="Myriad Pro"/>
              </a:rPr>
              <a:t>5 </a:t>
            </a:r>
            <a:r>
              <a:rPr lang="fr-BE" sz="1000" b="1" dirty="0" smtClean="0">
                <a:solidFill>
                  <a:schemeClr val="accent2"/>
                </a:solidFill>
                <a:latin typeface="Myriad Pro"/>
                <a:cs typeface="Myriad Pro"/>
              </a:rPr>
              <a:t>million </a:t>
            </a:r>
            <a:endParaRPr lang="en-US" sz="1000" b="1" dirty="0">
              <a:solidFill>
                <a:schemeClr val="accent2"/>
              </a:solidFill>
              <a:latin typeface="Myriad Pro"/>
              <a:cs typeface="Myriad Pro"/>
            </a:endParaRPr>
          </a:p>
        </p:txBody>
      </p:sp>
      <p:sp>
        <p:nvSpPr>
          <p:cNvPr id="11" name="TextBox 10"/>
          <p:cNvSpPr txBox="1"/>
          <p:nvPr/>
        </p:nvSpPr>
        <p:spPr>
          <a:xfrm>
            <a:off x="2324101" y="4345542"/>
            <a:ext cx="1600200" cy="307777"/>
          </a:xfrm>
          <a:prstGeom prst="rect">
            <a:avLst/>
          </a:prstGeom>
          <a:noFill/>
        </p:spPr>
        <p:txBody>
          <a:bodyPr wrap="square" rtlCol="0">
            <a:spAutoFit/>
          </a:bodyPr>
          <a:lstStyle/>
          <a:p>
            <a:r>
              <a:rPr lang="fr-BE" sz="1400" b="1" dirty="0" smtClean="0">
                <a:solidFill>
                  <a:schemeClr val="accent2"/>
                </a:solidFill>
                <a:latin typeface="Myriad Pro"/>
                <a:cs typeface="Myriad Pro"/>
              </a:rPr>
              <a:t> </a:t>
            </a:r>
          </a:p>
        </p:txBody>
      </p:sp>
      <p:sp>
        <p:nvSpPr>
          <p:cNvPr id="12" name="TextBox 11"/>
          <p:cNvSpPr txBox="1"/>
          <p:nvPr/>
        </p:nvSpPr>
        <p:spPr>
          <a:xfrm>
            <a:off x="5891212" y="2184170"/>
            <a:ext cx="695325" cy="246221"/>
          </a:xfrm>
          <a:prstGeom prst="rect">
            <a:avLst/>
          </a:prstGeom>
          <a:noFill/>
        </p:spPr>
        <p:txBody>
          <a:bodyPr wrap="square" rtlCol="0">
            <a:spAutoFit/>
          </a:bodyPr>
          <a:lstStyle/>
          <a:p>
            <a:r>
              <a:rPr lang="fr-BE" sz="1000" b="1" dirty="0" smtClean="0">
                <a:solidFill>
                  <a:schemeClr val="accent2"/>
                </a:solidFill>
                <a:latin typeface="Myriad Pro"/>
                <a:cs typeface="Myriad Pro"/>
              </a:rPr>
              <a:t>6 million</a:t>
            </a:r>
            <a:endParaRPr lang="en-US" sz="1000" b="1" dirty="0">
              <a:solidFill>
                <a:schemeClr val="accent2"/>
              </a:solidFill>
              <a:latin typeface="Myriad Pro"/>
              <a:cs typeface="Myriad Pro"/>
            </a:endParaRPr>
          </a:p>
        </p:txBody>
      </p:sp>
      <p:sp>
        <p:nvSpPr>
          <p:cNvPr id="13" name="TextBox 12"/>
          <p:cNvSpPr txBox="1"/>
          <p:nvPr/>
        </p:nvSpPr>
        <p:spPr>
          <a:xfrm>
            <a:off x="7205439" y="1947479"/>
            <a:ext cx="900336" cy="400110"/>
          </a:xfrm>
          <a:prstGeom prst="rect">
            <a:avLst/>
          </a:prstGeom>
          <a:noFill/>
        </p:spPr>
        <p:txBody>
          <a:bodyPr wrap="square" rtlCol="0">
            <a:spAutoFit/>
          </a:bodyPr>
          <a:lstStyle/>
          <a:p>
            <a:pPr algn="ctr"/>
            <a:r>
              <a:rPr lang="fr-BE" sz="2000" b="1" dirty="0" smtClean="0">
                <a:solidFill>
                  <a:schemeClr val="bg2"/>
                </a:solidFill>
                <a:latin typeface="Myriad Pro"/>
                <a:cs typeface="Myriad Pro"/>
              </a:rPr>
              <a:t>Food</a:t>
            </a:r>
            <a:endParaRPr lang="en-US" sz="2000" b="1" dirty="0">
              <a:solidFill>
                <a:schemeClr val="bg2"/>
              </a:solidFill>
              <a:latin typeface="Myriad Pro"/>
              <a:cs typeface="Myriad Pro"/>
            </a:endParaRPr>
          </a:p>
        </p:txBody>
      </p:sp>
      <p:sp>
        <p:nvSpPr>
          <p:cNvPr id="14" name="TextBox 13"/>
          <p:cNvSpPr txBox="1"/>
          <p:nvPr/>
        </p:nvSpPr>
        <p:spPr>
          <a:xfrm>
            <a:off x="3851920" y="4005064"/>
            <a:ext cx="1695449" cy="400110"/>
          </a:xfrm>
          <a:prstGeom prst="rect">
            <a:avLst/>
          </a:prstGeom>
          <a:noFill/>
        </p:spPr>
        <p:txBody>
          <a:bodyPr wrap="square" rtlCol="0">
            <a:spAutoFit/>
          </a:bodyPr>
          <a:lstStyle/>
          <a:p>
            <a:pPr algn="ctr"/>
            <a:r>
              <a:rPr lang="fr-BE" sz="2000" b="1" dirty="0" err="1" smtClean="0">
                <a:solidFill>
                  <a:schemeClr val="bg2"/>
                </a:solidFill>
                <a:latin typeface="Myriad Pro"/>
                <a:cs typeface="Myriad Pro"/>
              </a:rPr>
              <a:t>Industrial</a:t>
            </a:r>
            <a:endParaRPr lang="en-US" sz="2000" b="1" dirty="0">
              <a:solidFill>
                <a:schemeClr val="bg2"/>
              </a:solidFill>
              <a:latin typeface="Myriad Pro"/>
              <a:cs typeface="Myriad Pro"/>
            </a:endParaRPr>
          </a:p>
        </p:txBody>
      </p:sp>
      <p:sp>
        <p:nvSpPr>
          <p:cNvPr id="15" name="TextBox 14"/>
          <p:cNvSpPr txBox="1"/>
          <p:nvPr/>
        </p:nvSpPr>
        <p:spPr>
          <a:xfrm>
            <a:off x="4667249" y="3365270"/>
            <a:ext cx="695325" cy="246221"/>
          </a:xfrm>
          <a:prstGeom prst="rect">
            <a:avLst/>
          </a:prstGeom>
          <a:noFill/>
        </p:spPr>
        <p:txBody>
          <a:bodyPr wrap="square" rtlCol="0">
            <a:spAutoFit/>
          </a:bodyPr>
          <a:lstStyle/>
          <a:p>
            <a:r>
              <a:rPr lang="fr-BE" sz="1000" b="1" dirty="0" smtClean="0">
                <a:solidFill>
                  <a:schemeClr val="accent2"/>
                </a:solidFill>
                <a:latin typeface="Myriad Pro"/>
                <a:cs typeface="Myriad Pro"/>
              </a:rPr>
              <a:t>4 million</a:t>
            </a:r>
            <a:endParaRPr lang="en-US" sz="1000" b="1" dirty="0">
              <a:solidFill>
                <a:schemeClr val="accent2"/>
              </a:solidFill>
              <a:latin typeface="Myriad Pro"/>
              <a:cs typeface="Myriad Pro"/>
            </a:endParaRPr>
          </a:p>
        </p:txBody>
      </p:sp>
    </p:spTree>
    <p:extLst>
      <p:ext uri="{BB962C8B-B14F-4D97-AF65-F5344CB8AC3E}">
        <p14:creationId xmlns:p14="http://schemas.microsoft.com/office/powerpoint/2010/main" val="77536977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Custom 7">
      <a:dk1>
        <a:srgbClr val="FFFFFF"/>
      </a:dk1>
      <a:lt1>
        <a:srgbClr val="8DC63F"/>
      </a:lt1>
      <a:dk2>
        <a:srgbClr val="8DC63F"/>
      </a:dk2>
      <a:lt2>
        <a:srgbClr val="FFFFFF"/>
      </a:lt2>
      <a:accent1>
        <a:srgbClr val="AFB1B4"/>
      </a:accent1>
      <a:accent2>
        <a:srgbClr val="393839"/>
      </a:accent2>
      <a:accent3>
        <a:srgbClr val="ADDBEE"/>
      </a:accent3>
      <a:accent4>
        <a:srgbClr val="AFB1B4"/>
      </a:accent4>
      <a:accent5>
        <a:srgbClr val="AFB1B4"/>
      </a:accent5>
      <a:accent6>
        <a:srgbClr val="AFB1B4"/>
      </a:accent6>
      <a:hlink>
        <a:srgbClr val="AFB1B4"/>
      </a:hlink>
      <a:folHlink>
        <a:srgbClr val="AFB1B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2162</Words>
  <Application>Microsoft Office PowerPoint</Application>
  <PresentationFormat>On-screen Show (4:3)</PresentationFormat>
  <Paragraphs>188</Paragraphs>
  <Slides>19</Slides>
  <Notes>13</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Civil Dialogue Group – Starch section</vt:lpstr>
      <vt:lpstr>PowerPoint Presentation</vt:lpstr>
      <vt:lpstr>Starch Europe Members by product</vt:lpstr>
      <vt:lpstr>Member’s location</vt:lpstr>
      <vt:lpstr>PowerPoint Presentation</vt:lpstr>
      <vt:lpstr>PowerPoint Presentation</vt:lpstr>
      <vt:lpstr>Starch production in the EU - 2013</vt:lpstr>
      <vt:lpstr>Starch production in the EU</vt:lpstr>
      <vt:lpstr>PowerPoint Presentation</vt:lpstr>
      <vt:lpstr>EU consumption of starch &amp; starch derivatives - 2013</vt:lpstr>
      <vt:lpstr>Main starch applications - 2013</vt:lpstr>
      <vt:lpstr>A bioeconomy for Europe (by 2020)</vt:lpstr>
      <vt:lpstr>A bioeconomy for Europe (by 2020)</vt:lpstr>
      <vt:lpstr>A bioeconomy for Europe (by 2020)</vt:lpstr>
      <vt:lpstr>A bioeconomy for Europe (by 2020)</vt:lpstr>
      <vt:lpstr>Involvement in the bioeconomy</vt:lpstr>
      <vt:lpstr>Concerns</vt:lpstr>
      <vt:lpstr>Outlook</vt:lpstr>
      <vt:lpstr>PowerPoint Presentation</vt:lpstr>
    </vt:vector>
  </TitlesOfParts>
  <Company>Nextage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Frédéric Navez</dc:creator>
  <cp:lastModifiedBy>Juliette JACQUES</cp:lastModifiedBy>
  <cp:revision>72</cp:revision>
  <cp:lastPrinted>2014-11-04T12:20:38Z</cp:lastPrinted>
  <dcterms:created xsi:type="dcterms:W3CDTF">2014-10-01T08:39:11Z</dcterms:created>
  <dcterms:modified xsi:type="dcterms:W3CDTF">2014-11-05T16:01:53Z</dcterms:modified>
</cp:coreProperties>
</file>