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33" r:id="rId2"/>
    <p:sldId id="380" r:id="rId3"/>
    <p:sldId id="382" r:id="rId4"/>
    <p:sldId id="387" r:id="rId5"/>
    <p:sldId id="388" r:id="rId6"/>
    <p:sldId id="389" r:id="rId7"/>
    <p:sldId id="339" r:id="rId8"/>
    <p:sldId id="386" r:id="rId9"/>
    <p:sldId id="383" r:id="rId10"/>
    <p:sldId id="384" r:id="rId11"/>
    <p:sldId id="390" r:id="rId12"/>
    <p:sldId id="391" r:id="rId13"/>
    <p:sldId id="385" r:id="rId14"/>
    <p:sldId id="368" r:id="rId15"/>
    <p:sldId id="392" r:id="rId16"/>
    <p:sldId id="347" r:id="rId17"/>
    <p:sldId id="348" r:id="rId18"/>
  </p:sldIdLst>
  <p:sldSz cx="9144000" cy="6858000" type="screen4x3"/>
  <p:notesSz cx="6950075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00" autoAdjust="0"/>
  </p:normalViewPr>
  <p:slideViewPr>
    <p:cSldViewPr snapToGrid="0" snapToObjects="1">
      <p:cViewPr>
        <p:scale>
          <a:sx n="103" d="100"/>
          <a:sy n="103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2300" cy="4621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37" y="0"/>
            <a:ext cx="3012299" cy="46217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01ECB4-795A-E14C-BAA3-9009D116E9EF}" type="datetimeFigureOut">
              <a:rPr lang="en-US" altLang="zh-CN"/>
              <a:pPr/>
              <a:t>6/16/2015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414"/>
            <a:ext cx="3012300" cy="462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37" y="8772414"/>
            <a:ext cx="3012299" cy="462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965B0A-5474-CC40-B35A-5D83A41B36E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8035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002D7-50AC-43DF-B05B-7E5E107D4326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57C07-1C7A-410B-B76D-E6B660CD04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75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 small 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6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 small 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6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 small 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6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 small 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6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02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02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6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57C07-1C7A-410B-B76D-E6B660CD040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11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GAgri-Backdrop3*5-V3.4_no title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enjoy logo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4675" y="-9525"/>
            <a:ext cx="522288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tastesofeurope2.eps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8575" y="238125"/>
            <a:ext cx="146685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url wit.eps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8575" y="6434138"/>
            <a:ext cx="15367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eu met qr2.eps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5822950"/>
            <a:ext cx="16732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94343"/>
            <a:ext cx="7772400" cy="14700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5011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3064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94B2AD-A626-5345-8F85-3B0D70522B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51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79C970-F8DB-0C4C-8485-79A5DB8B1F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56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29B873-139A-264F-BF69-70D130757C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D98EB71-B412-A248-8CF0-339131E074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7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093D94-4559-0F40-8157-910D59157F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08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C845B2B-2896-164E-A8DD-70AF61A6F0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8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6C3B59-8526-D34F-BA6E-18E2099077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FFF555-DFD3-9A4B-878C-3DD4EF11B6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35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68A15E-0692-064D-81A7-A121E53106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3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pitchFamily="127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FC721F-B1C2-E84B-A070-78CB642CD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207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43100"/>
            <a:ext cx="8229600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7" descr="enjoy logo.eps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4675" y="-9525"/>
            <a:ext cx="522288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8" descr="url.eps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0350" y="6602413"/>
            <a:ext cx="1003300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tastesofeurope.eps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0700" y="6032500"/>
            <a:ext cx="4826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794000"/>
            <a:ext cx="7772400" cy="1470025"/>
          </a:xfrm>
        </p:spPr>
        <p:txBody>
          <a:bodyPr/>
          <a:lstStyle/>
          <a:p>
            <a:pPr eaLnBrk="1" hangingPunct="1"/>
            <a:r>
              <a:rPr lang="fr-BE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 information </a:t>
            </a:r>
            <a:r>
              <a:rPr lang="fr-BE" sz="36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campaign</a:t>
            </a:r>
            <a:r>
              <a:rPr lang="fr-BE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China 2015</a:t>
            </a:r>
            <a:endParaRPr lang="en-US" altLang="fr-FR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pitchFamily="127" charset="-128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371600" y="4803775"/>
            <a:ext cx="6400800" cy="1498600"/>
          </a:xfrm>
        </p:spPr>
        <p:txBody>
          <a:bodyPr/>
          <a:lstStyle/>
          <a:p>
            <a:pPr algn="r"/>
            <a:r>
              <a:rPr lang="fr-BE" sz="2800" dirty="0"/>
              <a:t>CDG </a:t>
            </a:r>
            <a:r>
              <a:rPr lang="fr-BE" sz="2800" dirty="0" err="1"/>
              <a:t>Quality</a:t>
            </a:r>
            <a:r>
              <a:rPr lang="fr-BE" sz="2800" dirty="0"/>
              <a:t> and Promotion 16/6/2015</a:t>
            </a:r>
            <a:endParaRPr lang="en-GB" sz="2800" dirty="0"/>
          </a:p>
          <a:p>
            <a:pPr eaLnBrk="1" hangingPunct="1"/>
            <a:endParaRPr lang="en-US" altLang="fr-FR" dirty="0" smtClean="0">
              <a:ea typeface="ヒラギノ角ゴ Pro W3" pitchFamily="1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22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33033"/>
            <a:ext cx="8229600" cy="1143000"/>
          </a:xfrm>
        </p:spPr>
        <p:txBody>
          <a:bodyPr/>
          <a:lstStyle/>
          <a:p>
            <a:r>
              <a:rPr lang="en-US" altLang="zh-CN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zh-CN" sz="4000" baseline="30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zh-CN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roadshow</a:t>
            </a:r>
            <a:endParaRPr lang="en-US" altLang="zh-CN" sz="4000" b="1" dirty="0">
              <a:latin typeface="Calibri" charset="0"/>
            </a:endParaRPr>
          </a:p>
        </p:txBody>
      </p:sp>
      <p:pic>
        <p:nvPicPr>
          <p:cNvPr id="4" name="Picture 2" descr="U:\06. Direct management-financial procedures\6.2. High level missions and other contracts\GI campaign in China\Photos from events\Photo_9th May\Cooking show\DSC_72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915" y="2156622"/>
            <a:ext cx="5508104" cy="36720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1294505"/>
            <a:ext cx="8753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 town Shopping Mall, </a:t>
            </a:r>
            <a:r>
              <a:rPr lang="en-GB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Beijing</a:t>
            </a:r>
            <a:r>
              <a:rPr lang="en-GB" sz="40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9-10 May </a:t>
            </a:r>
          </a:p>
        </p:txBody>
      </p:sp>
    </p:spTree>
    <p:extLst>
      <p:ext uri="{BB962C8B-B14F-4D97-AF65-F5344CB8AC3E}">
        <p14:creationId xmlns:p14="http://schemas.microsoft.com/office/powerpoint/2010/main" val="32707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33033"/>
            <a:ext cx="8229600" cy="1143000"/>
          </a:xfrm>
        </p:spPr>
        <p:txBody>
          <a:bodyPr/>
          <a:lstStyle/>
          <a:p>
            <a:r>
              <a:rPr lang="en-US" altLang="zh-CN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sz="4000" baseline="30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zh-CN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roadshow</a:t>
            </a:r>
            <a:endParaRPr lang="en-US" altLang="zh-CN" sz="4000" b="1" dirty="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294505"/>
            <a:ext cx="8735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Indigo Shopping Mall</a:t>
            </a:r>
            <a:r>
              <a:rPr lang="en-GB" sz="40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Beijing</a:t>
            </a:r>
            <a:r>
              <a:rPr lang="en-GB" sz="40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13-14 June</a:t>
            </a:r>
            <a:endParaRPr lang="en-GB" sz="4000" dirty="0">
              <a:solidFill>
                <a:srgbClr val="9F31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http://tastesofeurope.eu/wp-content/uploads/2015/05/IMG_26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1248" y="2002391"/>
            <a:ext cx="4924426" cy="3699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9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33033"/>
            <a:ext cx="8229600" cy="1143000"/>
          </a:xfrm>
        </p:spPr>
        <p:txBody>
          <a:bodyPr/>
          <a:lstStyle/>
          <a:p>
            <a:r>
              <a:rPr lang="en-US" altLang="zh-CN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Interactive digital screen</a:t>
            </a:r>
            <a:endParaRPr lang="en-US" altLang="zh-CN" sz="4000" b="1" dirty="0">
              <a:latin typeface="Calibri" charset="0"/>
            </a:endParaRPr>
          </a:p>
        </p:txBody>
      </p:sp>
      <p:pic>
        <p:nvPicPr>
          <p:cNvPr id="6146" name="Picture 2" descr="U:\06. Direct management-financial procedures\6.2. High level missions and other contracts\GI campaign in China\Photos from events\Pics by contractor\DSC_71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363" y="1276032"/>
            <a:ext cx="7028873" cy="4685915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orthographicFront">
              <a:rot lat="21299999" lon="525" rev="10793976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23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12712" y="3960"/>
            <a:ext cx="8467989" cy="1143000"/>
          </a:xfrm>
        </p:spPr>
        <p:txBody>
          <a:bodyPr/>
          <a:lstStyle/>
          <a:p>
            <a:r>
              <a:rPr lang="en-GB" sz="40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Side events: May-December 2015</a:t>
            </a:r>
            <a:endParaRPr lang="fr-FR" sz="4000" b="1" dirty="0">
              <a:latin typeface="Calibri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5288" y="1358611"/>
            <a:ext cx="8229600" cy="3529013"/>
          </a:xfrm>
        </p:spPr>
        <p:txBody>
          <a:bodyPr/>
          <a:lstStyle/>
          <a:p>
            <a:pPr defTabSz="457200">
              <a:buClrTx/>
            </a:pPr>
            <a:endParaRPr lang="en-GB" sz="2800" dirty="0" smtClean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Workshop on the European GI system for Chinese government officials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Workshop on the European GI system for key media and professional buyers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1 wine tasting event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1 </a:t>
            </a:r>
            <a:r>
              <a:rPr lang="en-GB" i="1" kern="0" dirty="0" smtClean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spirit drinks tasting </a:t>
            </a:r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event 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Study visit to Europe</a:t>
            </a:r>
          </a:p>
          <a:p>
            <a:pPr defTabSz="457200"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226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9409" y="181786"/>
            <a:ext cx="8229600" cy="93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GB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Other campaign elements</a:t>
            </a:r>
            <a:endParaRPr lang="en-GB" b="1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68300" y="1358612"/>
            <a:ext cx="8229600" cy="3529013"/>
          </a:xfrm>
        </p:spPr>
        <p:txBody>
          <a:bodyPr/>
          <a:lstStyle/>
          <a:p>
            <a:pPr defTabSz="457200">
              <a:buClrTx/>
            </a:pPr>
            <a:endParaRPr lang="en-GB" sz="2800" dirty="0" smtClean="0">
              <a:latin typeface="Calibri" pitchFamily="34" charset="0"/>
              <a:cs typeface="Calibri" pitchFamily="34" charset="0"/>
            </a:endParaRP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Online and digital strategy. Website </a:t>
            </a:r>
            <a:r>
              <a:rPr lang="en-GB" i="1" u="sng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tastesofeurope.eu</a:t>
            </a:r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 and accounts in social media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Dedicated videos on PDO/PGI products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Advertising campaign in specialised Chinese media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Recipe book featuring PDO/PGI products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Press relations throughout the campaign duration</a:t>
            </a:r>
          </a:p>
          <a:p>
            <a:pPr lvl="1" defTabSz="457200"/>
            <a:r>
              <a:rPr lang="en-GB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Handbook for EU producers</a:t>
            </a:r>
          </a:p>
          <a:p>
            <a:pPr defTabSz="457200"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638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9409" y="181786"/>
            <a:ext cx="8229600" cy="93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GB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Other campaign elements</a:t>
            </a:r>
            <a:endParaRPr lang="en-GB" b="1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68300" y="1358612"/>
            <a:ext cx="8229600" cy="352901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GB" sz="4400" b="1" i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http</a:t>
            </a:r>
            <a:r>
              <a:rPr lang="en-GB" sz="4400" b="1" i="1" u="sng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://</a:t>
            </a:r>
            <a:r>
              <a:rPr lang="en-GB" sz="4400" b="1" i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tastesofeurope.eu/</a:t>
            </a:r>
          </a:p>
          <a:p>
            <a:pPr marL="0" indent="0" algn="ctr" eaLnBrk="1" hangingPunct="1">
              <a:buNone/>
            </a:pPr>
            <a:endParaRPr lang="en-GB" sz="44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eaLnBrk="1" hangingPunct="1">
              <a:buNone/>
            </a:pPr>
            <a:endParaRPr lang="en-GB" sz="44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eaLnBrk="1" hangingPunct="1">
              <a:buNone/>
            </a:pPr>
            <a:endParaRPr lang="en-GB" sz="44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95374"/>
            <a:ext cx="9172334" cy="4182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8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33033"/>
            <a:ext cx="8229600" cy="1143000"/>
          </a:xfrm>
        </p:spPr>
        <p:txBody>
          <a:bodyPr/>
          <a:lstStyle/>
          <a:p>
            <a:r>
              <a:rPr lang="en-GB" sz="4000" b="1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sz="4000" b="1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000" b="1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Contacts</a:t>
            </a:r>
            <a:r>
              <a:rPr lang="en-GB" sz="4000" b="1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GB" sz="4000" b="1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altLang="zh-CN" sz="4000" b="1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682" y="1075056"/>
            <a:ext cx="8388350" cy="4187824"/>
          </a:xfrm>
        </p:spPr>
        <p:txBody>
          <a:bodyPr/>
          <a:lstStyle/>
          <a:p>
            <a:pPr marL="0" indent="0">
              <a:buNone/>
            </a:pPr>
            <a:endParaRPr lang="en-GB" sz="1800" dirty="0" smtClean="0"/>
          </a:p>
          <a:p>
            <a:pPr marL="0" indent="0" algn="ctr" eaLnBrk="1" hangingPunct="1">
              <a:buFontTx/>
              <a:buNone/>
              <a:defRPr/>
            </a:pPr>
            <a:endParaRPr lang="en-US" sz="18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en-US" sz="2400" i="1" kern="0" dirty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General information: </a:t>
            </a:r>
            <a:r>
              <a:rPr lang="en-US" sz="2400" i="1" u="sng" kern="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AGRI-PROMOTION-STAND@ec.europa.eu</a:t>
            </a:r>
          </a:p>
          <a:p>
            <a:pPr marL="0" indent="0" algn="ctr" eaLnBrk="1" hangingPunct="1">
              <a:buFontTx/>
              <a:buNone/>
              <a:defRPr/>
            </a:pPr>
            <a:endParaRPr lang="en-US" sz="2400" i="1" u="sng" kern="0" dirty="0">
              <a:solidFill>
                <a:srgbClr val="0F5494"/>
              </a:solidFill>
              <a:latin typeface="Calibri" pitchFamily="34" charset="0"/>
              <a:ea typeface="ヒラギノ角ゴ Pro W3" pitchFamily="127" charset="-128"/>
              <a:cs typeface="Calibri" panose="020F0502020204030204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sz="2400" i="1" kern="0" dirty="0" smtClean="0">
                <a:solidFill>
                  <a:srgbClr val="0F5494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Practical issues</a:t>
            </a:r>
            <a:r>
              <a:rPr lang="en-US" sz="2400" i="1" kern="0" dirty="0">
                <a:solidFill>
                  <a:srgbClr val="002060"/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: </a:t>
            </a:r>
            <a:r>
              <a:rPr lang="en-US" sz="2400" i="1" u="sng" kern="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ヒラギノ角ゴ Pro W3" pitchFamily="127" charset="-128"/>
                <a:cs typeface="Calibri" panose="020F0502020204030204" pitchFamily="34" charset="0"/>
              </a:rPr>
              <a:t>Tastesofeurope-china@development-solutions.eu</a:t>
            </a:r>
          </a:p>
          <a:p>
            <a:pPr marL="0" indent="0" eaLnBrk="1" hangingPunct="1">
              <a:buFontTx/>
              <a:buNone/>
              <a:defRPr/>
            </a:pPr>
            <a:endParaRPr lang="en-US" sz="2400" i="1" u="sng" kern="0" dirty="0">
              <a:solidFill>
                <a:srgbClr val="0F5494"/>
              </a:solidFill>
              <a:latin typeface="Calibri" pitchFamily="34" charset="0"/>
              <a:ea typeface="ヒラギノ角ゴ Pro W3" pitchFamily="127" charset="-128"/>
              <a:cs typeface="Calibri" panose="020F0502020204030204" pitchFamily="34" charset="0"/>
            </a:endParaRPr>
          </a:p>
          <a:p>
            <a:pPr eaLnBrk="1" hangingPunct="1">
              <a:defRPr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04672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237830"/>
            <a:ext cx="8229600" cy="1143000"/>
          </a:xfrm>
        </p:spPr>
        <p:txBody>
          <a:bodyPr/>
          <a:lstStyle/>
          <a:p>
            <a:endParaRPr lang="en-US" altLang="zh-CN" sz="4000" b="1" dirty="0">
              <a:latin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2873" y="3274413"/>
            <a:ext cx="73983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en-GB" sz="48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28306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3286"/>
            <a:ext cx="8707120" cy="1143000"/>
          </a:xfrm>
        </p:spPr>
        <p:txBody>
          <a:bodyPr/>
          <a:lstStyle/>
          <a:p>
            <a:r>
              <a:rPr lang="en-US" sz="32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Main campaign elements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4157"/>
            <a:ext cx="8402320" cy="4183063"/>
          </a:xfrm>
        </p:spPr>
        <p:txBody>
          <a:bodyPr/>
          <a:lstStyle/>
          <a:p>
            <a:pPr algn="just" eaLnBrk="1" hangingPunct="1"/>
            <a:r>
              <a:rPr lang="en-US" sz="2800" b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Launch event </a:t>
            </a:r>
            <a:r>
              <a:rPr lang="en-US" sz="2800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6/5/2015 at the EU Delegation in Beijing in the framework of the celebrations for the 40y of diplomatic relations between EU and China</a:t>
            </a:r>
          </a:p>
          <a:p>
            <a:pPr algn="just" eaLnBrk="1" hangingPunct="1"/>
            <a:r>
              <a:rPr lang="en-US" sz="2800" b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Consumer roadshow </a:t>
            </a:r>
            <a:r>
              <a:rPr lang="en-US" sz="2800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7 shopping malls</a:t>
            </a:r>
          </a:p>
          <a:p>
            <a:pPr algn="just" eaLnBrk="1" hangingPunct="1"/>
            <a:r>
              <a:rPr lang="en-US" sz="2800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800" b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seminars</a:t>
            </a:r>
          </a:p>
          <a:p>
            <a:pPr algn="just" eaLnBrk="1" hangingPunct="1"/>
            <a:r>
              <a:rPr lang="en-US" sz="2800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800" b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tasting events</a:t>
            </a:r>
          </a:p>
          <a:p>
            <a:pPr algn="just" eaLnBrk="1" hangingPunct="1"/>
            <a:r>
              <a:rPr lang="en-US" sz="2800" b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trip </a:t>
            </a:r>
            <a:r>
              <a:rPr lang="en-US" sz="2800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EU for Chinese officials/media</a:t>
            </a:r>
          </a:p>
          <a:p>
            <a:pPr algn="just" eaLnBrk="1" hangingPunct="1"/>
            <a:r>
              <a:rPr lang="en-US" sz="2800" b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Online information </a:t>
            </a:r>
            <a:r>
              <a:rPr lang="en-US" sz="2800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promotion</a:t>
            </a:r>
          </a:p>
        </p:txBody>
      </p:sp>
    </p:spTree>
    <p:extLst>
      <p:ext uri="{BB962C8B-B14F-4D97-AF65-F5344CB8AC3E}">
        <p14:creationId xmlns:p14="http://schemas.microsoft.com/office/powerpoint/2010/main" val="237961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165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Launch event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23816"/>
            <a:ext cx="8229601" cy="4183063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en-US" sz="2800" i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Date: 6 May 2015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Campaign launched by HRVP </a:t>
            </a:r>
            <a:r>
              <a:rPr lang="en-US" sz="2800" i="1" kern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Mogherini</a:t>
            </a:r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DG AGRI was represented by DG Jerzy </a:t>
            </a:r>
            <a:r>
              <a:rPr lang="en-US" sz="2800" i="1" kern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Plewa</a:t>
            </a:r>
            <a:endParaRPr lang="en-US" sz="2800" i="1" kern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en-US" sz="2800" i="1" kern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en-US" sz="2800" b="1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2800" i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Ribbon cutting and tour of the stand</a:t>
            </a:r>
          </a:p>
          <a:p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800" i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live cooking </a:t>
            </a:r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shows and </a:t>
            </a:r>
            <a:r>
              <a:rPr lang="en-US" sz="2800" i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sampling (more than 40 products from 19 Member States)</a:t>
            </a:r>
          </a:p>
          <a:p>
            <a:r>
              <a:rPr lang="en-US" sz="2800" i="1" kern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Buffet with GI </a:t>
            </a:r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ingredients</a:t>
            </a:r>
            <a:endParaRPr lang="en-US" sz="2800" i="1" kern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2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165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Launch event</a:t>
            </a:r>
            <a:endParaRPr lang="en-US" sz="3200" dirty="0"/>
          </a:p>
        </p:txBody>
      </p:sp>
      <p:pic>
        <p:nvPicPr>
          <p:cNvPr id="4" name="Picture 2" descr="U:\06. Direct management-financial procedures\6.2. High level missions and other contracts\GI campaign in China\Photos from events\DSCF2326-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966" y="1624013"/>
            <a:ext cx="6296067" cy="41830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78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165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Launch event</a:t>
            </a:r>
            <a:endParaRPr lang="en-US" sz="3200" dirty="0"/>
          </a:p>
        </p:txBody>
      </p:sp>
      <p:pic>
        <p:nvPicPr>
          <p:cNvPr id="5" name="Picture 2" descr="U:\06. Direct management-financial procedures\6.2. High level missions and other contracts\GI campaign in China\Photos from events\DSCF22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57" y="1609165"/>
            <a:ext cx="3902996" cy="2592288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855" y="2905309"/>
            <a:ext cx="4289142" cy="2856636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08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165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Launch event</a:t>
            </a:r>
            <a:endParaRPr lang="en-US" sz="3200" dirty="0"/>
          </a:p>
        </p:txBody>
      </p:sp>
      <p:pic>
        <p:nvPicPr>
          <p:cNvPr id="1026" name="Picture 2" descr="U:\06. Direct management-financial procedures\6.2. High level missions and other contracts\GI campaign in China\Photos from events\Pics JvG\DSC002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727" y="1609165"/>
            <a:ext cx="6521451" cy="4333472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47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3677" y="3960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Wider campaign (Consumers, Media) </a:t>
            </a:r>
            <a:endParaRPr lang="fr-FR" sz="3200" b="1" dirty="0">
              <a:latin typeface="Calibri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5288" y="1187225"/>
            <a:ext cx="8229600" cy="3529012"/>
          </a:xfrm>
        </p:spPr>
        <p:txBody>
          <a:bodyPr/>
          <a:lstStyle/>
          <a:p>
            <a:pPr defTabSz="457200">
              <a:buClrTx/>
              <a:buFont typeface="Arial" charset="0"/>
              <a:buChar char="•"/>
              <a:defRPr/>
            </a:pPr>
            <a:r>
              <a:rPr lang="en-US" sz="28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Campaign built around 6 main categories of products </a:t>
            </a:r>
          </a:p>
          <a:p>
            <a:pPr lvl="1" defTabSz="457200">
              <a:buClrTx/>
              <a:buFont typeface="Arial" charset="0"/>
              <a:buChar char="•"/>
              <a:defRPr/>
            </a:pPr>
            <a:r>
              <a:rPr lang="en-US" sz="24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Cheese</a:t>
            </a:r>
          </a:p>
          <a:p>
            <a:pPr lvl="1" defTabSz="457200">
              <a:buClrTx/>
              <a:buFont typeface="Arial" charset="0"/>
              <a:buChar char="•"/>
              <a:defRPr/>
            </a:pPr>
            <a:r>
              <a:rPr lang="en-US" sz="24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Meat</a:t>
            </a:r>
          </a:p>
          <a:p>
            <a:pPr lvl="1" defTabSz="457200">
              <a:buClrTx/>
              <a:buFont typeface="Arial" charset="0"/>
              <a:buChar char="•"/>
              <a:defRPr/>
            </a:pPr>
            <a:r>
              <a:rPr lang="en-US" sz="24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Wine</a:t>
            </a:r>
          </a:p>
          <a:p>
            <a:pPr lvl="1" defTabSz="457200">
              <a:buClrTx/>
              <a:buFont typeface="Arial" charset="0"/>
              <a:buChar char="•"/>
              <a:defRPr/>
            </a:pPr>
            <a:r>
              <a:rPr lang="en-US" sz="24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Olives and olive oil</a:t>
            </a:r>
          </a:p>
          <a:p>
            <a:pPr lvl="1" defTabSz="457200">
              <a:buClrTx/>
              <a:buFont typeface="Arial" charset="0"/>
              <a:buChar char="•"/>
              <a:defRPr/>
            </a:pPr>
            <a:r>
              <a:rPr lang="en-US" sz="24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Spirits</a:t>
            </a:r>
          </a:p>
          <a:p>
            <a:pPr lvl="1" defTabSz="457200">
              <a:buClrTx/>
              <a:buFont typeface="Arial" charset="0"/>
              <a:buChar char="•"/>
              <a:defRPr/>
            </a:pPr>
            <a:r>
              <a:rPr lang="en-US" sz="24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Beer</a:t>
            </a:r>
          </a:p>
          <a:p>
            <a:pPr marL="57150" indent="0">
              <a:buFontTx/>
              <a:buNone/>
              <a:defRPr/>
            </a:pPr>
            <a:endParaRPr lang="en-US" sz="2800" i="1" kern="0" dirty="0" smtClean="0">
              <a:solidFill>
                <a:srgbClr val="0F5494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57150" indent="0">
              <a:buFontTx/>
              <a:buNone/>
              <a:defRPr/>
            </a:pPr>
            <a:r>
              <a:rPr lang="en-US" sz="2800" i="1" kern="0" dirty="0" smtClean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BUT </a:t>
            </a:r>
            <a:r>
              <a:rPr lang="en-US" sz="2800" i="1" kern="0" dirty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all  EU PDO/PGI products can be showcased as long as they can be imported to China.</a:t>
            </a:r>
          </a:p>
          <a:p>
            <a:pPr lvl="1" defTabSz="457200">
              <a:buClrTx/>
              <a:buFont typeface="Arial" charset="0"/>
              <a:buChar char="•"/>
              <a:defRPr/>
            </a:pPr>
            <a:endParaRPr lang="en-US" b="0" i="1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016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504825" y="1503363"/>
            <a:ext cx="8251825" cy="435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9pPr>
          </a:lstStyle>
          <a:p>
            <a:pPr marL="342900" lvl="0" indent="-342900">
              <a:buFont typeface="Arial" charset="0"/>
              <a:buChar char="•"/>
              <a:defRPr/>
            </a:pPr>
            <a:r>
              <a:rPr lang="en-US" sz="2800" b="1" i="1" kern="0" dirty="0">
                <a:solidFill>
                  <a:srgbClr val="0F5494"/>
                </a:solidFill>
                <a:cs typeface="Calibri" panose="020F0502020204030204" pitchFamily="34" charset="0"/>
              </a:rPr>
              <a:t>Roadshow in Beijing at seven different high traffic shopping </a:t>
            </a:r>
            <a:r>
              <a:rPr lang="en-US" sz="2800" b="1" i="1" kern="0" dirty="0" smtClean="0">
                <a:solidFill>
                  <a:srgbClr val="0F5494"/>
                </a:solidFill>
                <a:cs typeface="Calibri" panose="020F0502020204030204" pitchFamily="34" charset="0"/>
              </a:rPr>
              <a:t>malls</a:t>
            </a:r>
          </a:p>
          <a:p>
            <a:pPr marL="342900" lvl="0" indent="-342900">
              <a:buFont typeface="Arial" charset="0"/>
              <a:buChar char="•"/>
              <a:defRPr/>
            </a:pPr>
            <a:endParaRPr lang="en-US" sz="2800" i="1" kern="0" dirty="0">
              <a:solidFill>
                <a:srgbClr val="0F5494"/>
              </a:solidFill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sz="2000" i="1" kern="0" dirty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9-10 May 2015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i="1" kern="0" dirty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13-14 June 2015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i="1" kern="0" dirty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11-12 or 18-19 July </a:t>
            </a:r>
            <a:r>
              <a:rPr lang="en-US" sz="2000" i="1" kern="0" dirty="0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2015 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i="1" kern="0" dirty="0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26-27 </a:t>
            </a:r>
            <a:r>
              <a:rPr lang="en-US" sz="2000" i="1" kern="0" dirty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September </a:t>
            </a:r>
            <a:r>
              <a:rPr lang="en-US" sz="2000" i="1" kern="0" dirty="0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2015 </a:t>
            </a:r>
            <a:r>
              <a:rPr lang="en-US" sz="2000" i="1" kern="0" dirty="0" err="1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tbc</a:t>
            </a:r>
            <a:endParaRPr lang="en-US" sz="2000" i="1" kern="0" dirty="0">
              <a:solidFill>
                <a:srgbClr val="0F5494"/>
              </a:solidFill>
              <a:ea typeface="+mn-ea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sz="2000" i="1" kern="0" dirty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17-18 October </a:t>
            </a:r>
            <a:r>
              <a:rPr lang="en-US" sz="2000" i="1" kern="0" dirty="0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2015 </a:t>
            </a:r>
            <a:r>
              <a:rPr lang="en-US" sz="2000" i="1" kern="0" dirty="0" err="1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tbc</a:t>
            </a:r>
            <a:endParaRPr lang="en-US" sz="2000" i="1" kern="0" dirty="0">
              <a:solidFill>
                <a:srgbClr val="0F5494"/>
              </a:solidFill>
              <a:ea typeface="+mn-ea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sz="2000" i="1" kern="0" dirty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7-8 November </a:t>
            </a:r>
            <a:r>
              <a:rPr lang="en-US" sz="2000" i="1" kern="0" dirty="0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or 14-15 November 2015 </a:t>
            </a:r>
            <a:endParaRPr lang="en-US" sz="2000" i="1" kern="0" dirty="0">
              <a:solidFill>
                <a:srgbClr val="0F5494"/>
              </a:solidFill>
              <a:ea typeface="+mn-ea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sz="2000" i="1" kern="0" dirty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5-6 December </a:t>
            </a:r>
            <a:r>
              <a:rPr lang="en-US" sz="2000" i="1" kern="0" dirty="0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2015 </a:t>
            </a:r>
            <a:r>
              <a:rPr lang="en-US" sz="2000" i="1" kern="0" dirty="0" err="1" smtClean="0">
                <a:solidFill>
                  <a:srgbClr val="0F5494"/>
                </a:solidFill>
                <a:ea typeface="+mn-ea"/>
                <a:cs typeface="Calibri" panose="020F0502020204030204" pitchFamily="34" charset="0"/>
              </a:rPr>
              <a:t>tbc</a:t>
            </a:r>
            <a:endParaRPr lang="en-US" sz="2000" i="1" kern="0" dirty="0">
              <a:solidFill>
                <a:srgbClr val="0F5494"/>
              </a:solidFill>
              <a:ea typeface="+mn-ea"/>
              <a:cs typeface="Calibri" panose="020F0502020204030204" pitchFamily="34" charset="0"/>
            </a:endParaRPr>
          </a:p>
          <a:p>
            <a:pPr algn="just">
              <a:buFont typeface="Arial" pitchFamily="34" charset="0"/>
              <a:buNone/>
              <a:defRPr/>
            </a:pPr>
            <a:endParaRPr lang="en-US" sz="1600" u="sng" dirty="0" smtClean="0">
              <a:solidFill>
                <a:srgbClr val="000000"/>
              </a:solidFill>
            </a:endParaRP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985838" y="204788"/>
            <a:ext cx="7077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Wider campaign (Consumers, Media) </a:t>
            </a:r>
            <a:endParaRPr lang="en-US" altLang="zh-CN" sz="2600" b="1" u="sng" dirty="0">
              <a:ea typeface="SimSun" pitchFamily="2" charset="-12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0" y="1166813"/>
            <a:ext cx="1747838" cy="325437"/>
          </a:xfrm>
          <a:prstGeom prst="roundRect">
            <a:avLst/>
          </a:prstGeom>
          <a:noFill/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pitchFamily="127" charset="-128"/>
              </a:defRPr>
            </a:lvl9pPr>
          </a:lstStyle>
          <a:p>
            <a:pPr algn="ctr" eaLnBrk="1" hangingPunct="1">
              <a:defRPr/>
            </a:pPr>
            <a:endParaRPr lang="en-GB" altLang="en-US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8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33033"/>
            <a:ext cx="8229600" cy="1143000"/>
          </a:xfrm>
        </p:spPr>
        <p:txBody>
          <a:bodyPr/>
          <a:lstStyle/>
          <a:p>
            <a:r>
              <a:rPr lang="en-US" sz="4000" dirty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4000" dirty="0" smtClean="0">
                <a:solidFill>
                  <a:srgbClr val="9F31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tand design layout</a:t>
            </a:r>
            <a:endParaRPr lang="en-US" altLang="zh-CN" sz="4000" b="1" dirty="0">
              <a:latin typeface="Calibri" charset="0"/>
            </a:endParaRPr>
          </a:p>
        </p:txBody>
      </p:sp>
      <p:pic>
        <p:nvPicPr>
          <p:cNvPr id="7170" name="Picture 2" descr="U:\06. Direct management-financial procedures\6.2. High level missions and other contracts\GI campaign in China\Photos from events\Photo_9th May\Stand\DSC_72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492" y="1276033"/>
            <a:ext cx="6964217" cy="464281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7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DG Agri">
      <a:dk1>
        <a:srgbClr val="E16634"/>
      </a:dk1>
      <a:lt1>
        <a:sysClr val="window" lastClr="FFFFFF"/>
      </a:lt1>
      <a:dk2>
        <a:srgbClr val="3791A1"/>
      </a:dk2>
      <a:lt2>
        <a:srgbClr val="FFFFFF"/>
      </a:lt2>
      <a:accent1>
        <a:srgbClr val="3791A1"/>
      </a:accent1>
      <a:accent2>
        <a:srgbClr val="E16634"/>
      </a:accent2>
      <a:accent3>
        <a:srgbClr val="ED9A2C"/>
      </a:accent3>
      <a:accent4>
        <a:srgbClr val="054F9C"/>
      </a:accent4>
      <a:accent5>
        <a:srgbClr val="4BACC6"/>
      </a:accent5>
      <a:accent6>
        <a:srgbClr val="F79646"/>
      </a:accent6>
      <a:hlink>
        <a:srgbClr val="ED9A2C"/>
      </a:hlink>
      <a:folHlink>
        <a:srgbClr val="E1663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7634</TotalTime>
  <Words>319</Words>
  <Application>Microsoft Office PowerPoint</Application>
  <PresentationFormat>On-screen Show (4:3)</PresentationFormat>
  <Paragraphs>83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GI information campaign in China 2015</vt:lpstr>
      <vt:lpstr>Main campaign elements</vt:lpstr>
      <vt:lpstr>Launch event</vt:lpstr>
      <vt:lpstr>Launch event</vt:lpstr>
      <vt:lpstr>Launch event</vt:lpstr>
      <vt:lpstr>Launch event</vt:lpstr>
      <vt:lpstr>Wider campaign (Consumers, Media) </vt:lpstr>
      <vt:lpstr>PowerPoint Presentation</vt:lpstr>
      <vt:lpstr>Stand design layout</vt:lpstr>
      <vt:lpstr>1st roadshow</vt:lpstr>
      <vt:lpstr>2nd roadshow</vt:lpstr>
      <vt:lpstr>Interactive digital screen</vt:lpstr>
      <vt:lpstr>Side events: May-December 2015</vt:lpstr>
      <vt:lpstr>PowerPoint Presentation</vt:lpstr>
      <vt:lpstr>PowerPoint Presentation</vt:lpstr>
      <vt:lpstr> Contacts:  </vt:lpstr>
      <vt:lpstr>PowerPoint Presentation</vt:lpstr>
    </vt:vector>
  </TitlesOfParts>
  <Company>Weber Shandwick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Gennisse, Eva (HGE-WSW)</dc:creator>
  <cp:lastModifiedBy>BUTTINI-PROVENZANO Roberta (AGRI)</cp:lastModifiedBy>
  <cp:revision>299</cp:revision>
  <cp:lastPrinted>2015-03-10T02:26:28Z</cp:lastPrinted>
  <dcterms:created xsi:type="dcterms:W3CDTF">2014-09-16T16:46:56Z</dcterms:created>
  <dcterms:modified xsi:type="dcterms:W3CDTF">2015-06-16T05:28:38Z</dcterms:modified>
</cp:coreProperties>
</file>