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drawings/drawing7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drawings/drawing1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5"/>
  </p:notesMasterIdLst>
  <p:handoutMasterIdLst>
    <p:handoutMasterId r:id="rId26"/>
  </p:handoutMasterIdLst>
  <p:sldIdLst>
    <p:sldId id="408" r:id="rId6"/>
    <p:sldId id="409" r:id="rId7"/>
    <p:sldId id="373" r:id="rId8"/>
    <p:sldId id="410" r:id="rId9"/>
    <p:sldId id="411" r:id="rId10"/>
    <p:sldId id="414" r:id="rId11"/>
    <p:sldId id="412" r:id="rId12"/>
    <p:sldId id="415" r:id="rId13"/>
    <p:sldId id="416" r:id="rId14"/>
    <p:sldId id="417" r:id="rId15"/>
    <p:sldId id="418" r:id="rId16"/>
    <p:sldId id="419" r:id="rId17"/>
    <p:sldId id="420" r:id="rId18"/>
    <p:sldId id="421" r:id="rId19"/>
    <p:sldId id="422" r:id="rId20"/>
    <p:sldId id="423" r:id="rId21"/>
    <p:sldId id="426" r:id="rId22"/>
    <p:sldId id="424" r:id="rId23"/>
    <p:sldId id="425" r:id="rId24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ABD3F7"/>
    <a:srgbClr val="42A62A"/>
    <a:srgbClr val="DADBF2"/>
    <a:srgbClr val="3996A5"/>
    <a:srgbClr val="FF6600"/>
    <a:srgbClr val="EE8032"/>
    <a:srgbClr val="BD6F35"/>
    <a:srgbClr val="D71B7D"/>
    <a:srgbClr val="97B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96914" autoAdjust="0"/>
  </p:normalViewPr>
  <p:slideViewPr>
    <p:cSldViewPr>
      <p:cViewPr varScale="1">
        <p:scale>
          <a:sx n="107" d="100"/>
          <a:sy n="107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12" y="-90"/>
      </p:cViewPr>
      <p:guideLst>
        <p:guide orient="horz" pos="3128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2.xml"/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3.xml"/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4.xml"/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oleObject" Target="file:///\\net1.cec.eu.int\AGRI\B\2\08%20Data\Trade%20data\EU\New%20EU28%20Trade%20Picture%202015%20by%20Country%202004-2014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607174103237096E-2"/>
          <c:y val="9.7769594185342215E-2"/>
          <c:w val="0.88848684366715469"/>
          <c:h val="0.78625027256208357"/>
        </c:manualLayout>
      </c:layout>
      <c:barChart>
        <c:barDir val="col"/>
        <c:grouping val="clustered"/>
        <c:varyColors val="0"/>
        <c:ser>
          <c:idx val="0"/>
          <c:order val="0"/>
          <c:tx>
            <c:v>2012</c:v>
          </c:tx>
          <c:spPr>
            <a:ln w="3175">
              <a:solidFill>
                <a:srgbClr val="000000"/>
              </a:solidFill>
            </a:ln>
          </c:spPr>
          <c:invertIfNegative val="0"/>
          <c:dLbls>
            <c:dLbl>
              <c:idx val="1"/>
              <c:layout>
                <c:manualLayout>
                  <c:x val="-2.7777777777777779E-3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EU28</c:v>
              </c:pt>
              <c:pt idx="1">
                <c:v>USA</c:v>
              </c:pt>
              <c:pt idx="2">
                <c:v>Brazil</c:v>
              </c:pt>
              <c:pt idx="3">
                <c:v>China</c:v>
              </c:pt>
              <c:pt idx="4">
                <c:v>Canada</c:v>
              </c:pt>
              <c:pt idx="5">
                <c:v>Argentina</c:v>
              </c:pt>
            </c:strLit>
          </c:cat>
          <c:val>
            <c:numLit>
              <c:formatCode>#,##0</c:formatCode>
              <c:ptCount val="6"/>
              <c:pt idx="0">
                <c:v>113.4785241</c:v>
              </c:pt>
              <c:pt idx="1">
                <c:v>116.685396076</c:v>
              </c:pt>
              <c:pt idx="2">
                <c:v>64.910347846000008</c:v>
              </c:pt>
              <c:pt idx="3">
                <c:v>34.484387281999993</c:v>
              </c:pt>
              <c:pt idx="4">
                <c:v>34.434063817000002</c:v>
              </c:pt>
              <c:pt idx="5">
                <c:v>31.866430458</c:v>
              </c:pt>
            </c:numLit>
          </c:val>
        </c:ser>
        <c:ser>
          <c:idx val="1"/>
          <c:order val="1"/>
          <c:tx>
            <c:v>2013</c:v>
          </c:tx>
          <c:spPr>
            <a:ln w="3175">
              <a:solidFill>
                <a:srgbClr val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EU28</c:v>
              </c:pt>
              <c:pt idx="1">
                <c:v>USA</c:v>
              </c:pt>
              <c:pt idx="2">
                <c:v>Brazil</c:v>
              </c:pt>
              <c:pt idx="3">
                <c:v>China</c:v>
              </c:pt>
              <c:pt idx="4">
                <c:v>Canada</c:v>
              </c:pt>
              <c:pt idx="5">
                <c:v>Argentina</c:v>
              </c:pt>
            </c:strLit>
          </c:cat>
          <c:val>
            <c:numLit>
              <c:formatCode>#,##0</c:formatCode>
              <c:ptCount val="6"/>
              <c:pt idx="0">
                <c:v>120.01726788000001</c:v>
              </c:pt>
              <c:pt idx="1">
                <c:v>115.25438483900001</c:v>
              </c:pt>
              <c:pt idx="2">
                <c:v>65.237942137000005</c:v>
              </c:pt>
              <c:pt idx="3">
                <c:v>35.820570576999998</c:v>
              </c:pt>
              <c:pt idx="4">
                <c:v>34.086315069999998</c:v>
              </c:pt>
              <c:pt idx="5">
                <c:v>30.303053867999999</c:v>
              </c:pt>
            </c:numLit>
          </c:val>
        </c:ser>
        <c:ser>
          <c:idx val="2"/>
          <c:order val="2"/>
          <c:tx>
            <c:v>2014</c:v>
          </c:tx>
          <c:spPr>
            <a:ln w="3175">
              <a:solidFill>
                <a:srgbClr val="00000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-1.85185185185185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EU28</c:v>
              </c:pt>
              <c:pt idx="1">
                <c:v>USA</c:v>
              </c:pt>
              <c:pt idx="2">
                <c:v>Brazil</c:v>
              </c:pt>
              <c:pt idx="3">
                <c:v>China</c:v>
              </c:pt>
              <c:pt idx="4">
                <c:v>Canada</c:v>
              </c:pt>
              <c:pt idx="5">
                <c:v>Argentina</c:v>
              </c:pt>
            </c:strLit>
          </c:cat>
          <c:val>
            <c:numLit>
              <c:formatCode>#,##0</c:formatCode>
              <c:ptCount val="6"/>
              <c:pt idx="0">
                <c:v>121.89980461</c:v>
              </c:pt>
              <c:pt idx="1">
                <c:v>120.97877318099999</c:v>
              </c:pt>
              <c:pt idx="2">
                <c:v>61.948042436999998</c:v>
              </c:pt>
              <c:pt idx="3">
                <c:v>38.111966322000001</c:v>
              </c:pt>
              <c:pt idx="4">
                <c:v>35.740516498000005</c:v>
              </c:pt>
              <c:pt idx="5">
                <c:v>27.146174538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056640"/>
        <c:axId val="31058176"/>
      </c:barChart>
      <c:catAx>
        <c:axId val="31056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31058176"/>
        <c:crosses val="autoZero"/>
        <c:auto val="1"/>
        <c:lblAlgn val="ctr"/>
        <c:lblOffset val="100"/>
        <c:noMultiLvlLbl val="0"/>
      </c:catAx>
      <c:valAx>
        <c:axId val="3105817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31056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430615187186112"/>
          <c:y val="0.20331144760751063"/>
          <c:w val="0.11213358129228822"/>
          <c:h val="0.12162568140520896"/>
        </c:manualLayout>
      </c:layout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spPr>
    <a:ln w="3175">
      <a:solidFill>
        <a:srgbClr val="000000"/>
      </a:solidFill>
    </a:ln>
  </c:sp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153557204744263"/>
          <c:y val="5.8148305084745763E-2"/>
          <c:w val="0.72177707434811855"/>
          <c:h val="0.86095597928436907"/>
        </c:manualLayout>
      </c:layout>
      <c:barChart>
        <c:barDir val="bar"/>
        <c:grouping val="clustered"/>
        <c:varyColors val="1"/>
        <c:ser>
          <c:idx val="0"/>
          <c:order val="0"/>
          <c:spPr>
            <a:ln w="0" cmpd="dbl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84A851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84A851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2"/>
            <c:invertIfNegative val="0"/>
            <c:bubble3D val="0"/>
            <c:spPr>
              <a:solidFill>
                <a:srgbClr val="84A851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rgbClr val="84A851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4"/>
            <c:invertIfNegative val="0"/>
            <c:bubble3D val="0"/>
            <c:spPr>
              <a:solidFill>
                <a:srgbClr val="84A851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8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9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0"/>
            <c:invertIfNegative val="0"/>
            <c:bubble3D val="0"/>
            <c:spPr>
              <a:solidFill>
                <a:srgbClr val="4AACC5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4AACC5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4AACC5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4AACC5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4"/>
            <c:invertIfNegative val="0"/>
            <c:bubble3D val="0"/>
            <c:spPr>
              <a:solidFill>
                <a:srgbClr val="4AACC5"/>
              </a:solidFill>
              <a:ln w="0" cmpd="dbl">
                <a:solidFill>
                  <a:schemeClr val="tx1"/>
                </a:solidFill>
              </a:ln>
            </c:spPr>
          </c:dPt>
          <c:cat>
            <c:multiLvlStrRef>
              <c:f>'[trade in top product categories by destination_origin.xlsx]Results and Graphs'!$A$22:$C$46</c:f>
              <c:multiLvlStrCache>
                <c:ptCount val="25"/>
                <c:lvl>
                  <c:pt idx="0">
                    <c:v>United States</c:v>
                  </c:pt>
                  <c:pt idx="1">
                    <c:v>Singapore</c:v>
                  </c:pt>
                  <c:pt idx="2">
                    <c:v>Russian Federation</c:v>
                  </c:pt>
                  <c:pt idx="3">
                    <c:v>China</c:v>
                  </c:pt>
                  <c:pt idx="4">
                    <c:v>Taiwan</c:v>
                  </c:pt>
                  <c:pt idx="5">
                    <c:v>United States</c:v>
                  </c:pt>
                  <c:pt idx="6">
                    <c:v>Switzerland</c:v>
                  </c:pt>
                  <c:pt idx="7">
                    <c:v>Japan</c:v>
                  </c:pt>
                  <c:pt idx="8">
                    <c:v>Canada</c:v>
                  </c:pt>
                  <c:pt idx="9">
                    <c:v>China</c:v>
                  </c:pt>
                  <c:pt idx="10">
                    <c:v>Algeria</c:v>
                  </c:pt>
                  <c:pt idx="11">
                    <c:v>Iran</c:v>
                  </c:pt>
                  <c:pt idx="12">
                    <c:v>Egypt</c:v>
                  </c:pt>
                  <c:pt idx="13">
                    <c:v>Morocco</c:v>
                  </c:pt>
                  <c:pt idx="14">
                    <c:v>Saudi Arabia</c:v>
                  </c:pt>
                  <c:pt idx="15">
                    <c:v>Hong Kong</c:v>
                  </c:pt>
                  <c:pt idx="16">
                    <c:v>China</c:v>
                  </c:pt>
                  <c:pt idx="17">
                    <c:v>Saudi Arabia</c:v>
                  </c:pt>
                  <c:pt idx="18">
                    <c:v>Russian Federation</c:v>
                  </c:pt>
                  <c:pt idx="19">
                    <c:v>Nigeria</c:v>
                  </c:pt>
                  <c:pt idx="20">
                    <c:v>Russian Federation</c:v>
                  </c:pt>
                  <c:pt idx="21">
                    <c:v>United States</c:v>
                  </c:pt>
                  <c:pt idx="22">
                    <c:v>Saudi Arabia</c:v>
                  </c:pt>
                  <c:pt idx="23">
                    <c:v>Switzerland</c:v>
                  </c:pt>
                  <c:pt idx="24">
                    <c:v>China</c:v>
                  </c:pt>
                </c:lvl>
                <c:lvl>
                  <c:pt idx="0">
                    <c:v>Spirits, liqueurs and vermouth</c:v>
                  </c:pt>
                  <c:pt idx="5">
                    <c:v>Wine, cider and vinegar</c:v>
                  </c:pt>
                  <c:pt idx="10">
                    <c:v>Wheat</c:v>
                  </c:pt>
                  <c:pt idx="15">
                    <c:v>Infant food and other cereals, flour, starch or milk preparations</c:v>
                  </c:pt>
                  <c:pt idx="20">
                    <c:v>Food preparations, not specified</c:v>
                  </c:pt>
                </c:lvl>
                <c:lvl>
                  <c:pt idx="0">
                    <c:v>1</c:v>
                  </c:pt>
                  <c:pt idx="5">
                    <c:v>2</c:v>
                  </c:pt>
                  <c:pt idx="10">
                    <c:v>3</c:v>
                  </c:pt>
                  <c:pt idx="15">
                    <c:v>4</c:v>
                  </c:pt>
                  <c:pt idx="20">
                    <c:v>5</c:v>
                  </c:pt>
                </c:lvl>
              </c:multiLvlStrCache>
            </c:multiLvlStrRef>
          </c:cat>
          <c:val>
            <c:numRef>
              <c:f>'[trade in top product categories by destination_origin.xlsx]Results and Graphs'!$E$22:$E$46</c:f>
              <c:numCache>
                <c:formatCode>0%</c:formatCode>
                <c:ptCount val="25"/>
                <c:pt idx="0">
                  <c:v>0.34017163200163036</c:v>
                </c:pt>
                <c:pt idx="1">
                  <c:v>8.1443243483424146E-2</c:v>
                </c:pt>
                <c:pt idx="2">
                  <c:v>6.6724363206952256E-2</c:v>
                </c:pt>
                <c:pt idx="3">
                  <c:v>3.483866308948691E-2</c:v>
                </c:pt>
                <c:pt idx="4">
                  <c:v>3.148413294251623E-2</c:v>
                </c:pt>
                <c:pt idx="5">
                  <c:v>0.29725820054498892</c:v>
                </c:pt>
                <c:pt idx="6">
                  <c:v>9.4529472303149523E-2</c:v>
                </c:pt>
                <c:pt idx="7">
                  <c:v>8.0127636949834463E-2</c:v>
                </c:pt>
                <c:pt idx="8">
                  <c:v>7.9658984554579773E-2</c:v>
                </c:pt>
                <c:pt idx="9">
                  <c:v>6.9587936098428033E-2</c:v>
                </c:pt>
                <c:pt idx="10">
                  <c:v>0.18362976173585568</c:v>
                </c:pt>
                <c:pt idx="11">
                  <c:v>0.13588531032994186</c:v>
                </c:pt>
                <c:pt idx="12">
                  <c:v>0.10993782679593843</c:v>
                </c:pt>
                <c:pt idx="13">
                  <c:v>0.10524651337715087</c:v>
                </c:pt>
                <c:pt idx="14">
                  <c:v>7.1311550085242092E-2</c:v>
                </c:pt>
                <c:pt idx="15">
                  <c:v>0.16714896012444408</c:v>
                </c:pt>
                <c:pt idx="16">
                  <c:v>0.14604834647906503</c:v>
                </c:pt>
                <c:pt idx="17">
                  <c:v>6.1366201264094422E-2</c:v>
                </c:pt>
                <c:pt idx="18">
                  <c:v>5.5991485696298318E-2</c:v>
                </c:pt>
                <c:pt idx="19">
                  <c:v>4.167798868714491E-2</c:v>
                </c:pt>
                <c:pt idx="20">
                  <c:v>8.7392235269254298E-2</c:v>
                </c:pt>
                <c:pt idx="21">
                  <c:v>8.4968871195874762E-2</c:v>
                </c:pt>
                <c:pt idx="22">
                  <c:v>5.7679459603218151E-2</c:v>
                </c:pt>
                <c:pt idx="23">
                  <c:v>5.2439094100871081E-2</c:v>
                </c:pt>
                <c:pt idx="24">
                  <c:v>4.4482953018397435E-2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160627712"/>
        <c:axId val="179976448"/>
      </c:barChart>
      <c:catAx>
        <c:axId val="160627712"/>
        <c:scaling>
          <c:orientation val="maxMin"/>
        </c:scaling>
        <c:delete val="0"/>
        <c:axPos val="l"/>
        <c:majorGridlines>
          <c:spPr>
            <a:ln w="0"/>
          </c:spPr>
        </c:majorGridlines>
        <c:numFmt formatCode="General" sourceLinked="0"/>
        <c:majorTickMark val="out"/>
        <c:minorTickMark val="none"/>
        <c:tickLblPos val="nextTo"/>
        <c:spPr>
          <a:ln w="6350" cmpd="sng"/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79976448"/>
        <c:crosses val="autoZero"/>
        <c:auto val="1"/>
        <c:lblAlgn val="ctr"/>
        <c:lblOffset val="0"/>
        <c:noMultiLvlLbl val="0"/>
      </c:catAx>
      <c:valAx>
        <c:axId val="179976448"/>
        <c:scaling>
          <c:orientation val="minMax"/>
        </c:scaling>
        <c:delete val="0"/>
        <c:axPos val="t"/>
        <c:majorGridlines>
          <c:spPr>
            <a:ln w="0"/>
          </c:spPr>
        </c:majorGridlines>
        <c:numFmt formatCode="0%" sourceLinked="0"/>
        <c:majorTickMark val="none"/>
        <c:minorTickMark val="none"/>
        <c:tickLblPos val="high"/>
        <c:txPr>
          <a:bodyPr/>
          <a:lstStyle/>
          <a:p>
            <a:pPr>
              <a:defRPr sz="900"/>
            </a:pPr>
            <a:endParaRPr lang="en-US"/>
          </a:p>
        </c:txPr>
        <c:crossAx val="1606277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solidFill>
        <a:srgbClr val="000000"/>
      </a:solidFill>
    </a:ln>
  </c:spPr>
  <c:txPr>
    <a:bodyPr/>
    <a:lstStyle/>
    <a:p>
      <a:pPr>
        <a:defRPr sz="900"/>
      </a:pPr>
      <a:endParaRPr lang="en-US"/>
    </a:p>
  </c:txPr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153557204744263"/>
          <c:y val="6.8328625235404894E-2"/>
          <c:w val="0.7352470318905393"/>
          <c:h val="0.8514703389830508"/>
        </c:manualLayout>
      </c:layout>
      <c:barChart>
        <c:barDir val="bar"/>
        <c:grouping val="clustered"/>
        <c:varyColors val="1"/>
        <c:ser>
          <c:idx val="0"/>
          <c:order val="0"/>
          <c:spPr>
            <a:ln w="0" cmpd="dbl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4573A7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FF999A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89A54E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89A54E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2"/>
            <c:invertIfNegative val="0"/>
            <c:bubble3D val="0"/>
            <c:spPr>
              <a:solidFill>
                <a:srgbClr val="89A54E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rgbClr val="89A54E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4"/>
            <c:invertIfNegative val="0"/>
            <c:bubble3D val="0"/>
            <c:spPr>
              <a:solidFill>
                <a:srgbClr val="89A54E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6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8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19"/>
            <c:invertIfNegative val="0"/>
            <c:bubble3D val="0"/>
            <c:spPr>
              <a:solidFill>
                <a:srgbClr val="71588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0"/>
            <c:invertIfNegative val="0"/>
            <c:bubble3D val="0"/>
            <c:spPr>
              <a:solidFill>
                <a:srgbClr val="4298A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rgbClr val="4298A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2"/>
            <c:invertIfNegative val="0"/>
            <c:bubble3D val="0"/>
            <c:spPr>
              <a:solidFill>
                <a:srgbClr val="4298A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rgbClr val="4298AF"/>
              </a:solidFill>
              <a:ln w="0" cmpd="dbl">
                <a:solidFill>
                  <a:schemeClr val="tx1"/>
                </a:solidFill>
              </a:ln>
            </c:spPr>
          </c:dPt>
          <c:dPt>
            <c:idx val="24"/>
            <c:invertIfNegative val="0"/>
            <c:bubble3D val="0"/>
            <c:spPr>
              <a:solidFill>
                <a:srgbClr val="4298AF"/>
              </a:solidFill>
              <a:ln w="0" cmpd="dbl">
                <a:solidFill>
                  <a:schemeClr val="tx1"/>
                </a:solidFill>
              </a:ln>
            </c:spPr>
          </c:dPt>
          <c:cat>
            <c:multiLvlStrRef>
              <c:f>'[trade in top product categories by destination_origin.xlsx]Results and Graphs'!$A$73:$C$97</c:f>
              <c:multiLvlStrCache>
                <c:ptCount val="25"/>
                <c:lvl>
                  <c:pt idx="0">
                    <c:v>United States</c:v>
                  </c:pt>
                  <c:pt idx="1">
                    <c:v>Costa Rica</c:v>
                  </c:pt>
                  <c:pt idx="2">
                    <c:v>Ecuador</c:v>
                  </c:pt>
                  <c:pt idx="3">
                    <c:v>Turkey</c:v>
                  </c:pt>
                  <c:pt idx="4">
                    <c:v>Colombia</c:v>
                  </c:pt>
                  <c:pt idx="5">
                    <c:v>Argentina</c:v>
                  </c:pt>
                  <c:pt idx="6">
                    <c:v>Brazil</c:v>
                  </c:pt>
                  <c:pt idx="7">
                    <c:v>Ukraine</c:v>
                  </c:pt>
                  <c:pt idx="8">
                    <c:v>Russian Federation</c:v>
                  </c:pt>
                  <c:pt idx="9">
                    <c:v>United States</c:v>
                  </c:pt>
                  <c:pt idx="10">
                    <c:v>Brazil</c:v>
                  </c:pt>
                  <c:pt idx="11">
                    <c:v>Vietnam</c:v>
                  </c:pt>
                  <c:pt idx="12">
                    <c:v>Colombia</c:v>
                  </c:pt>
                  <c:pt idx="13">
                    <c:v>Honduras</c:v>
                  </c:pt>
                  <c:pt idx="14">
                    <c:v>Peru</c:v>
                  </c:pt>
                  <c:pt idx="15">
                    <c:v>Indonesia</c:v>
                  </c:pt>
                  <c:pt idx="16">
                    <c:v>Malaysia</c:v>
                  </c:pt>
                  <c:pt idx="17">
                    <c:v>Papua New Guinea</c:v>
                  </c:pt>
                  <c:pt idx="18">
                    <c:v>Philippines</c:v>
                  </c:pt>
                  <c:pt idx="19">
                    <c:v>Honduras</c:v>
                  </c:pt>
                  <c:pt idx="20">
                    <c:v>Chile</c:v>
                  </c:pt>
                  <c:pt idx="21">
                    <c:v>South Africa</c:v>
                  </c:pt>
                  <c:pt idx="22">
                    <c:v>Turkey</c:v>
                  </c:pt>
                  <c:pt idx="23">
                    <c:v>New Zealand</c:v>
                  </c:pt>
                  <c:pt idx="24">
                    <c:v>Brazil</c:v>
                  </c:pt>
                </c:lvl>
                <c:lvl>
                  <c:pt idx="0">
                    <c:v>Tropical fruit, fresh or dried, nuts and spices</c:v>
                  </c:pt>
                  <c:pt idx="5">
                    <c:v>Oilcakes</c:v>
                  </c:pt>
                  <c:pt idx="10">
                    <c:v>Unroasted coffee, tea in bulk &amp; maté</c:v>
                  </c:pt>
                  <c:pt idx="15">
                    <c:v> Palm &amp; palm kernel oils</c:v>
                  </c:pt>
                  <c:pt idx="20">
                    <c:v>Fruit, fresh or dried, excl. citrus &amp; tropical fruit</c:v>
                  </c:pt>
                </c:lvl>
                <c:lvl>
                  <c:pt idx="0">
                    <c:v>1</c:v>
                  </c:pt>
                  <c:pt idx="5">
                    <c:v>2</c:v>
                  </c:pt>
                  <c:pt idx="10">
                    <c:v>3</c:v>
                  </c:pt>
                  <c:pt idx="15">
                    <c:v>4</c:v>
                  </c:pt>
                  <c:pt idx="20">
                    <c:v>5</c:v>
                  </c:pt>
                </c:lvl>
              </c:multiLvlStrCache>
            </c:multiLvlStrRef>
          </c:cat>
          <c:val>
            <c:numRef>
              <c:f>'[trade in top product categories by destination_origin.xlsx]Results and Graphs'!$E$73:$E$97</c:f>
              <c:numCache>
                <c:formatCode>General</c:formatCode>
                <c:ptCount val="25"/>
                <c:pt idx="0">
                  <c:v>0.19259005035539137</c:v>
                </c:pt>
                <c:pt idx="1">
                  <c:v>0.10347527016276591</c:v>
                </c:pt>
                <c:pt idx="2">
                  <c:v>8.1473221200628498E-2</c:v>
                </c:pt>
                <c:pt idx="3">
                  <c:v>8.0909727309209215E-2</c:v>
                </c:pt>
                <c:pt idx="4">
                  <c:v>6.9844762494669962E-2</c:v>
                </c:pt>
                <c:pt idx="5">
                  <c:v>0.35456710155796234</c:v>
                </c:pt>
                <c:pt idx="6">
                  <c:v>0.3543437395104016</c:v>
                </c:pt>
                <c:pt idx="7">
                  <c:v>5.7430192530664607E-2</c:v>
                </c:pt>
                <c:pt idx="8">
                  <c:v>4.8104677310958986E-2</c:v>
                </c:pt>
                <c:pt idx="9">
                  <c:v>4.752070996157632E-2</c:v>
                </c:pt>
                <c:pt idx="10">
                  <c:v>0.32347031688062089</c:v>
                </c:pt>
                <c:pt idx="11">
                  <c:v>0.16298072426308055</c:v>
                </c:pt>
                <c:pt idx="12">
                  <c:v>7.4863069567383381E-2</c:v>
                </c:pt>
                <c:pt idx="13">
                  <c:v>6.4719913770967169E-2</c:v>
                </c:pt>
                <c:pt idx="14">
                  <c:v>5.2398299132698237E-2</c:v>
                </c:pt>
                <c:pt idx="15">
                  <c:v>0.49510178060321713</c:v>
                </c:pt>
                <c:pt idx="16">
                  <c:v>0.25834244666352829</c:v>
                </c:pt>
                <c:pt idx="17">
                  <c:v>7.2871204157066355E-2</c:v>
                </c:pt>
                <c:pt idx="18">
                  <c:v>6.405688020631381E-2</c:v>
                </c:pt>
                <c:pt idx="19">
                  <c:v>2.0212024777630178E-2</c:v>
                </c:pt>
                <c:pt idx="20">
                  <c:v>0.15884436467354274</c:v>
                </c:pt>
                <c:pt idx="21">
                  <c:v>0.15099050044964074</c:v>
                </c:pt>
                <c:pt idx="22">
                  <c:v>0.12271836967232025</c:v>
                </c:pt>
                <c:pt idx="23">
                  <c:v>6.5769483110979951E-2</c:v>
                </c:pt>
                <c:pt idx="24">
                  <c:v>5.6068646121542227E-2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181442432"/>
        <c:axId val="181443968"/>
      </c:barChart>
      <c:catAx>
        <c:axId val="181442432"/>
        <c:scaling>
          <c:orientation val="maxMin"/>
        </c:scaling>
        <c:delete val="0"/>
        <c:axPos val="l"/>
        <c:majorGridlines>
          <c:spPr>
            <a:ln w="0"/>
          </c:spPr>
        </c:majorGridlines>
        <c:numFmt formatCode="General" sourceLinked="0"/>
        <c:majorTickMark val="out"/>
        <c:minorTickMark val="none"/>
        <c:tickLblPos val="nextTo"/>
        <c:spPr>
          <a:ln w="6350" cmpd="sng"/>
        </c:spPr>
        <c:txPr>
          <a:bodyPr rot="0" vert="horz" anchor="t" anchorCtr="0"/>
          <a:lstStyle/>
          <a:p>
            <a:pPr>
              <a:defRPr sz="900" kern="100" baseline="0"/>
            </a:pPr>
            <a:endParaRPr lang="en-US"/>
          </a:p>
        </c:txPr>
        <c:crossAx val="181443968"/>
        <c:crosses val="autoZero"/>
        <c:auto val="1"/>
        <c:lblAlgn val="ctr"/>
        <c:lblOffset val="0"/>
        <c:noMultiLvlLbl val="0"/>
      </c:catAx>
      <c:valAx>
        <c:axId val="181443968"/>
        <c:scaling>
          <c:orientation val="minMax"/>
        </c:scaling>
        <c:delete val="0"/>
        <c:axPos val="t"/>
        <c:majorGridlines>
          <c:spPr>
            <a:ln w="0"/>
          </c:spPr>
        </c:majorGridlines>
        <c:numFmt formatCode="0%" sourceLinked="0"/>
        <c:majorTickMark val="none"/>
        <c:minorTickMark val="none"/>
        <c:tickLblPos val="high"/>
        <c:txPr>
          <a:bodyPr/>
          <a:lstStyle/>
          <a:p>
            <a:pPr>
              <a:defRPr sz="900"/>
            </a:pPr>
            <a:endParaRPr lang="en-US"/>
          </a:p>
        </c:txPr>
        <c:crossAx val="181442432"/>
        <c:crosses val="autoZero"/>
        <c:crossBetween val="between"/>
      </c:valAx>
    </c:plotArea>
    <c:plotVisOnly val="1"/>
    <c:dispBlanksAs val="gap"/>
    <c:showDLblsOverMax val="0"/>
  </c:chart>
  <c:spPr>
    <a:ln w="0">
      <a:solidFill>
        <a:srgbClr val="000000"/>
      </a:solidFill>
    </a:ln>
  </c:sp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6954979622522061"/>
          <c:y val="4.1552088882593312E-2"/>
          <c:w val="0.58597760854275827"/>
          <c:h val="0.89266512288178657"/>
        </c:manualLayout>
      </c:layout>
      <c:barChart>
        <c:barDir val="bar"/>
        <c:grouping val="clustered"/>
        <c:varyColors val="0"/>
        <c:ser>
          <c:idx val="0"/>
          <c:order val="0"/>
          <c:tx>
            <c:v>2013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Raw hides, skins and furskins</c:v>
              </c:pt>
              <c:pt idx="1">
                <c:v>Cereals, other than wheat and rice</c:v>
              </c:pt>
              <c:pt idx="2">
                <c:v>Vegetable oils other than palm &amp; olive oils</c:v>
              </c:pt>
              <c:pt idx="3">
                <c:v>Spirits, liqueurs and vermouth</c:v>
              </c:pt>
              <c:pt idx="4">
                <c:v>Vegetables, fresh, chilled and dried</c:v>
              </c:pt>
            </c:strLit>
          </c:cat>
          <c:val>
            <c:numLit>
              <c:formatCode>0</c:formatCode>
              <c:ptCount val="5"/>
              <c:pt idx="0">
                <c:v>3452.82719</c:v>
              </c:pt>
              <c:pt idx="1">
                <c:v>2584.8683300000007</c:v>
              </c:pt>
              <c:pt idx="2">
                <c:v>2442.6904199999999</c:v>
              </c:pt>
              <c:pt idx="3">
                <c:v>10146.643829999999</c:v>
              </c:pt>
              <c:pt idx="4">
                <c:v>3032.6558599999998</c:v>
              </c:pt>
            </c:numLit>
          </c:val>
        </c:ser>
        <c:ser>
          <c:idx val="1"/>
          <c:order val="1"/>
          <c:tx>
            <c:v>2014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Raw hides, skins and furskins</c:v>
              </c:pt>
              <c:pt idx="1">
                <c:v>Cereals, other than wheat and rice</c:v>
              </c:pt>
              <c:pt idx="2">
                <c:v>Vegetable oils other than palm &amp; olive oils</c:v>
              </c:pt>
              <c:pt idx="3">
                <c:v>Spirits, liqueurs and vermouth</c:v>
              </c:pt>
              <c:pt idx="4">
                <c:v>Vegetables, fresh, chilled and dried</c:v>
              </c:pt>
            </c:strLit>
          </c:cat>
          <c:val>
            <c:numLit>
              <c:formatCode>0</c:formatCode>
              <c:ptCount val="5"/>
              <c:pt idx="0">
                <c:v>2297.7657600000002</c:v>
              </c:pt>
              <c:pt idx="1">
                <c:v>1754.7079200000001</c:v>
              </c:pt>
              <c:pt idx="2">
                <c:v>1943.3300200000001</c:v>
              </c:pt>
              <c:pt idx="3">
                <c:v>9766.0621800000008</c:v>
              </c:pt>
              <c:pt idx="4">
                <c:v>2838.8948899999996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axId val="185068160"/>
        <c:axId val="185151872"/>
      </c:barChart>
      <c:catAx>
        <c:axId val="185068160"/>
        <c:scaling>
          <c:orientation val="maxMin"/>
        </c:scaling>
        <c:delete val="0"/>
        <c:axPos val="l"/>
        <c:majorGridlines>
          <c:spPr>
            <a:ln w="6350" cmpd="sng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txPr>
          <a:bodyPr anchor="t" anchorCtr="0"/>
          <a:lstStyle/>
          <a:p>
            <a:pPr>
              <a:defRPr sz="1200"/>
            </a:pPr>
            <a:endParaRPr lang="en-US"/>
          </a:p>
        </c:txPr>
        <c:crossAx val="185151872"/>
        <c:crosses val="autoZero"/>
        <c:auto val="0"/>
        <c:lblAlgn val="ctr"/>
        <c:lblOffset val="100"/>
        <c:tickLblSkip val="1"/>
        <c:noMultiLvlLbl val="0"/>
      </c:catAx>
      <c:valAx>
        <c:axId val="185151872"/>
        <c:scaling>
          <c:orientation val="minMax"/>
        </c:scaling>
        <c:delete val="0"/>
        <c:axPos val="b"/>
        <c:majorGridlines>
          <c:spPr>
            <a:ln w="0"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5068160"/>
        <c:crosses val="max"/>
        <c:crossBetween val="between"/>
      </c:valAx>
      <c:spPr>
        <a:solidFill>
          <a:srgbClr val="FFFFFF"/>
        </a:solidFill>
      </c:spPr>
    </c:plotArea>
    <c:legend>
      <c:legendPos val="l"/>
      <c:layout>
        <c:manualLayout>
          <c:xMode val="edge"/>
          <c:yMode val="edge"/>
          <c:x val="1.5213224724484907E-2"/>
          <c:y val="0.32210569679849349"/>
          <c:w val="7.3539104509396797E-2"/>
          <c:h val="0.1225965160075329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913020962065848"/>
          <c:y val="4.7705875227135069E-2"/>
          <c:w val="0.63776077236576578"/>
          <c:h val="0.88651144760751055"/>
        </c:manualLayout>
      </c:layout>
      <c:barChart>
        <c:barDir val="bar"/>
        <c:grouping val="clustered"/>
        <c:varyColors val="0"/>
        <c:ser>
          <c:idx val="0"/>
          <c:order val="0"/>
          <c:tx>
            <c:v>2013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dLbl>
              <c:idx val="2"/>
              <c:layout>
                <c:manualLayout>
                  <c:x val="-1.6079010014217424E-2"/>
                  <c:y val="4.854573955307821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Beet and cane sugar</c:v>
              </c:pt>
              <c:pt idx="1">
                <c:v>Oilseeds, other than soyabeans</c:v>
              </c:pt>
              <c:pt idx="2">
                <c:v>Soyabeans</c:v>
              </c:pt>
              <c:pt idx="3">
                <c:v>Olive oil</c:v>
              </c:pt>
              <c:pt idx="4">
                <c:v>Vegetable oils other than palm &amp; olive oils</c:v>
              </c:pt>
            </c:strLit>
          </c:cat>
          <c:val>
            <c:numLit>
              <c:formatCode>0</c:formatCode>
              <c:ptCount val="5"/>
              <c:pt idx="0">
                <c:v>2266.4195999999997</c:v>
              </c:pt>
              <c:pt idx="1">
                <c:v>3571.5956199999991</c:v>
              </c:pt>
              <c:pt idx="2">
                <c:v>5601.4547000000002</c:v>
              </c:pt>
              <c:pt idx="3">
                <c:v>382.71440000000001</c:v>
              </c:pt>
              <c:pt idx="4">
                <c:v>2066.9245599999999</c:v>
              </c:pt>
            </c:numLit>
          </c:val>
        </c:ser>
        <c:ser>
          <c:idx val="1"/>
          <c:order val="1"/>
          <c:tx>
            <c:v>2014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Beet and cane sugar</c:v>
              </c:pt>
              <c:pt idx="1">
                <c:v>Oilseeds, other than soyabeans</c:v>
              </c:pt>
              <c:pt idx="2">
                <c:v>Soyabeans</c:v>
              </c:pt>
              <c:pt idx="3">
                <c:v>Olive oil</c:v>
              </c:pt>
              <c:pt idx="4">
                <c:v>Vegetable oils other than palm &amp; olive oils</c:v>
              </c:pt>
            </c:strLit>
          </c:cat>
          <c:val>
            <c:numLit>
              <c:formatCode>0</c:formatCode>
              <c:ptCount val="5"/>
              <c:pt idx="0">
                <c:v>1603.4435000000001</c:v>
              </c:pt>
              <c:pt idx="1">
                <c:v>2922.0045299999992</c:v>
              </c:pt>
              <c:pt idx="2">
                <c:v>5186.1396299999997</c:v>
              </c:pt>
              <c:pt idx="3">
                <c:v>143.37216999999998</c:v>
              </c:pt>
              <c:pt idx="4">
                <c:v>1830.6549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axId val="193279488"/>
        <c:axId val="193281024"/>
      </c:barChart>
      <c:catAx>
        <c:axId val="193279488"/>
        <c:scaling>
          <c:orientation val="maxMin"/>
        </c:scaling>
        <c:delete val="0"/>
        <c:axPos val="l"/>
        <c:majorGridlines>
          <c:spPr>
            <a:ln w="6350" cmpd="sng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193281024"/>
        <c:crosses val="autoZero"/>
        <c:auto val="0"/>
        <c:lblAlgn val="ctr"/>
        <c:lblOffset val="100"/>
        <c:tickLblSkip val="1"/>
        <c:noMultiLvlLbl val="0"/>
      </c:catAx>
      <c:valAx>
        <c:axId val="193281024"/>
        <c:scaling>
          <c:orientation val="minMax"/>
        </c:scaling>
        <c:delete val="0"/>
        <c:axPos val="b"/>
        <c:majorGridlines>
          <c:spPr>
            <a:ln w="0"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1"/>
        <c:majorTickMark val="none"/>
        <c:minorTickMark val="none"/>
        <c:tickLblPos val="nextTo"/>
        <c:spPr>
          <a:ln w="9525"/>
        </c:spPr>
        <c:txPr>
          <a:bodyPr/>
          <a:lstStyle/>
          <a:p>
            <a:pPr>
              <a:defRPr sz="1200"/>
            </a:pPr>
            <a:endParaRPr lang="en-US"/>
          </a:p>
        </c:txPr>
        <c:crossAx val="193279488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1.2801868711068519E-2"/>
          <c:y val="0.40849199623352167"/>
          <c:w val="7.4951019538944785E-2"/>
          <c:h val="0.12997693032015065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0">
      <a:solidFill>
        <a:srgbClr val="000000"/>
      </a:solidFill>
    </a:ln>
  </c:spPr>
  <c:txPr>
    <a:bodyPr/>
    <a:lstStyle/>
    <a:p>
      <a:pPr>
        <a:defRPr sz="400"/>
      </a:pPr>
      <a:endParaRPr lang="en-US"/>
    </a:p>
  </c:txPr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971660867654841E-2"/>
          <c:y val="7.6093279504584513E-2"/>
          <c:w val="0.90841565991559137"/>
          <c:h val="0.79486491990225361"/>
        </c:manualLayout>
      </c:layout>
      <c:barChart>
        <c:barDir val="col"/>
        <c:grouping val="stacked"/>
        <c:varyColors val="0"/>
        <c:ser>
          <c:idx val="0"/>
          <c:order val="0"/>
          <c:tx>
            <c:v>1 Commodities</c:v>
          </c:tx>
          <c:spPr>
            <a:solidFill>
              <a:srgbClr val="6B9240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651.53800000000001</c:v>
              </c:pt>
              <c:pt idx="1">
                <c:v>587.36006000000009</c:v>
              </c:pt>
              <c:pt idx="2">
                <c:v>604.53003999999999</c:v>
              </c:pt>
              <c:pt idx="3">
                <c:v>691.36459000000002</c:v>
              </c:pt>
              <c:pt idx="4">
                <c:v>789.40693999999996</c:v>
              </c:pt>
              <c:pt idx="5">
                <c:v>645.23420999999996</c:v>
              </c:pt>
              <c:pt idx="6">
                <c:v>1020.11024</c:v>
              </c:pt>
              <c:pt idx="7">
                <c:v>999.14674000000002</c:v>
              </c:pt>
              <c:pt idx="8">
                <c:v>1007.67411</c:v>
              </c:pt>
              <c:pt idx="9">
                <c:v>1118.77503</c:v>
              </c:pt>
              <c:pt idx="10">
                <c:v>993.41878000000008</c:v>
              </c:pt>
            </c:numLit>
          </c:val>
        </c:ser>
        <c:ser>
          <c:idx val="1"/>
          <c:order val="1"/>
          <c:tx>
            <c:v>2 Other primary</c:v>
          </c:tx>
          <c:spPr>
            <a:solidFill>
              <a:srgbClr val="AECDAB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1202.97352</c:v>
              </c:pt>
              <c:pt idx="1">
                <c:v>1286.49551</c:v>
              </c:pt>
              <c:pt idx="2">
                <c:v>1945.0568999999998</c:v>
              </c:pt>
              <c:pt idx="3">
                <c:v>2062.0307400000002</c:v>
              </c:pt>
              <c:pt idx="4">
                <c:v>2587.6232200000004</c:v>
              </c:pt>
              <c:pt idx="5">
                <c:v>2101.6961800000004</c:v>
              </c:pt>
              <c:pt idx="6">
                <c:v>2855.6485200000002</c:v>
              </c:pt>
              <c:pt idx="7">
                <c:v>3293.4867400000003</c:v>
              </c:pt>
              <c:pt idx="8">
                <c:v>4175.4826800000001</c:v>
              </c:pt>
              <c:pt idx="9">
                <c:v>4142.6799900000005</c:v>
              </c:pt>
              <c:pt idx="10">
                <c:v>2144.3662599999998</c:v>
              </c:pt>
            </c:numLit>
          </c:val>
        </c:ser>
        <c:ser>
          <c:idx val="2"/>
          <c:order val="2"/>
          <c:tx>
            <c:v>3 Processed</c:v>
          </c:tx>
          <c:spPr>
            <a:solidFill>
              <a:srgbClr val="EBF1DE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823.50357999999994</c:v>
              </c:pt>
              <c:pt idx="1">
                <c:v>1022.1317700000001</c:v>
              </c:pt>
              <c:pt idx="2">
                <c:v>1292.9318799999999</c:v>
              </c:pt>
              <c:pt idx="3">
                <c:v>1489.3511699999999</c:v>
              </c:pt>
              <c:pt idx="4">
                <c:v>1593.4654599999999</c:v>
              </c:pt>
              <c:pt idx="5">
                <c:v>1205.9472599999999</c:v>
              </c:pt>
              <c:pt idx="6">
                <c:v>1732.4575400000001</c:v>
              </c:pt>
              <c:pt idx="7">
                <c:v>1925.9227900000001</c:v>
              </c:pt>
              <c:pt idx="8">
                <c:v>2210.0573399999998</c:v>
              </c:pt>
              <c:pt idx="9">
                <c:v>2366.3642100000002</c:v>
              </c:pt>
              <c:pt idx="10">
                <c:v>1884.63418</c:v>
              </c:pt>
            </c:numLit>
          </c:val>
        </c:ser>
        <c:ser>
          <c:idx val="3"/>
          <c:order val="3"/>
          <c:tx>
            <c:v>4 Food preparations</c:v>
          </c:tx>
          <c:spPr>
            <a:solidFill>
              <a:srgbClr val="90AFD4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850.43760999999995</c:v>
              </c:pt>
              <c:pt idx="1">
                <c:v>1037.3507099999999</c:v>
              </c:pt>
              <c:pt idx="2">
                <c:v>1261.3990200000001</c:v>
              </c:pt>
              <c:pt idx="3">
                <c:v>1512.63113</c:v>
              </c:pt>
              <c:pt idx="4">
                <c:v>1663.08698</c:v>
              </c:pt>
              <c:pt idx="5">
                <c:v>1390.9782</c:v>
              </c:pt>
              <c:pt idx="6">
                <c:v>1651.748</c:v>
              </c:pt>
              <c:pt idx="7">
                <c:v>1831.7688700000001</c:v>
              </c:pt>
              <c:pt idx="8">
                <c:v>2103.1045099999997</c:v>
              </c:pt>
              <c:pt idx="9">
                <c:v>2304.57672</c:v>
              </c:pt>
              <c:pt idx="10">
                <c:v>2319.3051499999997</c:v>
              </c:pt>
            </c:numLit>
          </c:val>
        </c:ser>
        <c:ser>
          <c:idx val="4"/>
          <c:order val="4"/>
          <c:tx>
            <c:v>5 Beverages</c:v>
          </c:tx>
          <c:spPr>
            <a:solidFill>
              <a:srgbClr val="C5D9F1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246.52160000000001</c:v>
              </c:pt>
              <c:pt idx="1">
                <c:v>310.79921000000002</c:v>
              </c:pt>
              <c:pt idx="2">
                <c:v>398.63521999999995</c:v>
              </c:pt>
              <c:pt idx="3">
                <c:v>544.19855000000007</c:v>
              </c:pt>
              <c:pt idx="4">
                <c:v>597.23203999999998</c:v>
              </c:pt>
              <c:pt idx="5">
                <c:v>375.38220000000001</c:v>
              </c:pt>
              <c:pt idx="6">
                <c:v>549.52006999999992</c:v>
              </c:pt>
              <c:pt idx="7">
                <c:v>719.07639000000006</c:v>
              </c:pt>
              <c:pt idx="8">
                <c:v>956.34422999999992</c:v>
              </c:pt>
              <c:pt idx="9">
                <c:v>979.78336000000002</c:v>
              </c:pt>
              <c:pt idx="10">
                <c:v>861.1424300000001</c:v>
              </c:pt>
            </c:numLit>
          </c:val>
        </c:ser>
        <c:ser>
          <c:idx val="5"/>
          <c:order val="5"/>
          <c:tx>
            <c:v>6 Non-edible</c:v>
          </c:tx>
          <c:spPr>
            <a:solidFill>
              <a:srgbClr val="F2F2F2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471.18772999999999</c:v>
              </c:pt>
              <c:pt idx="1">
                <c:v>499.05029999999999</c:v>
              </c:pt>
              <c:pt idx="2">
                <c:v>599.29422</c:v>
              </c:pt>
              <c:pt idx="3">
                <c:v>655.57544999999993</c:v>
              </c:pt>
              <c:pt idx="4">
                <c:v>738.03668999999991</c:v>
              </c:pt>
              <c:pt idx="5">
                <c:v>586.86340000000007</c:v>
              </c:pt>
              <c:pt idx="6">
                <c:v>680.18007999999998</c:v>
              </c:pt>
              <c:pt idx="7">
                <c:v>782.29512999999997</c:v>
              </c:pt>
              <c:pt idx="8">
                <c:v>918.55740000000003</c:v>
              </c:pt>
              <c:pt idx="9">
                <c:v>938.28812000000005</c:v>
              </c:pt>
              <c:pt idx="10">
                <c:v>877.07168000000001</c:v>
              </c:pt>
            </c:numLit>
          </c:val>
        </c:ser>
        <c:ser>
          <c:idx val="6"/>
          <c:order val="6"/>
          <c:tx>
            <c:v>1 Commodities</c:v>
          </c:tx>
          <c:spPr>
            <a:solidFill>
              <a:srgbClr val="6B9240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-187.66826</c:v>
              </c:pt>
              <c:pt idx="1">
                <c:v>-241.76060000000001</c:v>
              </c:pt>
              <c:pt idx="2">
                <c:v>-327.28095999999999</c:v>
              </c:pt>
              <c:pt idx="3">
                <c:v>-513.20608000000004</c:v>
              </c:pt>
              <c:pt idx="4">
                <c:v>-553.34172000000001</c:v>
              </c:pt>
              <c:pt idx="5">
                <c:v>-475.70317999999997</c:v>
              </c:pt>
              <c:pt idx="6">
                <c:v>-411.61545000000001</c:v>
              </c:pt>
              <c:pt idx="7">
                <c:v>-771.93071999999995</c:v>
              </c:pt>
              <c:pt idx="8">
                <c:v>-1448.86591</c:v>
              </c:pt>
              <c:pt idx="9">
                <c:v>-1236.45721</c:v>
              </c:pt>
              <c:pt idx="10">
                <c:v>-1106.95307</c:v>
              </c:pt>
            </c:numLit>
          </c:val>
        </c:ser>
        <c:ser>
          <c:idx val="7"/>
          <c:order val="7"/>
          <c:tx>
            <c:v>2 Other primary</c:v>
          </c:tx>
          <c:spPr>
            <a:solidFill>
              <a:srgbClr val="AECDAB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-78.211939999999998</c:v>
              </c:pt>
              <c:pt idx="1">
                <c:v>-67.368870000000001</c:v>
              </c:pt>
              <c:pt idx="2">
                <c:v>-96.430700000000002</c:v>
              </c:pt>
              <c:pt idx="3">
                <c:v>-52.168730000000004</c:v>
              </c:pt>
              <c:pt idx="4">
                <c:v>-53.300760000000004</c:v>
              </c:pt>
              <c:pt idx="5">
                <c:v>-57.631680000000003</c:v>
              </c:pt>
              <c:pt idx="6">
                <c:v>-42.493519999999997</c:v>
              </c:pt>
              <c:pt idx="7">
                <c:v>-71.837789999999998</c:v>
              </c:pt>
              <c:pt idx="8">
                <c:v>-110.75707000000001</c:v>
              </c:pt>
              <c:pt idx="9">
                <c:v>-80.545850000000002</c:v>
              </c:pt>
              <c:pt idx="10">
                <c:v>-73.59747999999999</c:v>
              </c:pt>
            </c:numLit>
          </c:val>
        </c:ser>
        <c:ser>
          <c:idx val="8"/>
          <c:order val="8"/>
          <c:tx>
            <c:v>3 Processed</c:v>
          </c:tx>
          <c:spPr>
            <a:solidFill>
              <a:srgbClr val="EBF1DE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-3.8798900000000001</c:v>
              </c:pt>
              <c:pt idx="1">
                <c:v>-7.27121</c:v>
              </c:pt>
              <c:pt idx="2">
                <c:v>-3.7082800000000002</c:v>
              </c:pt>
              <c:pt idx="3">
                <c:v>-4.4020400000000004</c:v>
              </c:pt>
              <c:pt idx="4">
                <c:v>-5.0892100000000005</c:v>
              </c:pt>
              <c:pt idx="5">
                <c:v>-6.5823799999999997</c:v>
              </c:pt>
              <c:pt idx="6">
                <c:v>-11.4739</c:v>
              </c:pt>
              <c:pt idx="7">
                <c:v>-13.35863</c:v>
              </c:pt>
              <c:pt idx="8">
                <c:v>-16.715040000000002</c:v>
              </c:pt>
              <c:pt idx="9">
                <c:v>-20.122310000000002</c:v>
              </c:pt>
              <c:pt idx="10">
                <c:v>-20.332009999999997</c:v>
              </c:pt>
            </c:numLit>
          </c:val>
        </c:ser>
        <c:ser>
          <c:idx val="9"/>
          <c:order val="9"/>
          <c:tx>
            <c:v>4 Food preparations</c:v>
          </c:tx>
          <c:spPr>
            <a:solidFill>
              <a:srgbClr val="90AFD4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-31.341709999999999</c:v>
              </c:pt>
              <c:pt idx="1">
                <c:v>-45.611849999999997</c:v>
              </c:pt>
              <c:pt idx="2">
                <c:v>-40.075760000000002</c:v>
              </c:pt>
              <c:pt idx="3">
                <c:v>-54.738289999999999</c:v>
              </c:pt>
              <c:pt idx="4">
                <c:v>-62.694040000000001</c:v>
              </c:pt>
              <c:pt idx="5">
                <c:v>-53.397660000000002</c:v>
              </c:pt>
              <c:pt idx="6">
                <c:v>-71.449649999999991</c:v>
              </c:pt>
              <c:pt idx="7">
                <c:v>-61.276710000000001</c:v>
              </c:pt>
              <c:pt idx="8">
                <c:v>-58.34789</c:v>
              </c:pt>
              <c:pt idx="9">
                <c:v>-60.80659</c:v>
              </c:pt>
              <c:pt idx="10">
                <c:v>-62.776139999999998</c:v>
              </c:pt>
            </c:numLit>
          </c:val>
        </c:ser>
        <c:ser>
          <c:idx val="10"/>
          <c:order val="10"/>
          <c:tx>
            <c:v>5 Beverages</c:v>
          </c:tx>
          <c:spPr>
            <a:solidFill>
              <a:srgbClr val="C5D9F1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-29.099040000000002</c:v>
              </c:pt>
              <c:pt idx="1">
                <c:v>-28.517490000000002</c:v>
              </c:pt>
              <c:pt idx="2">
                <c:v>-37.01126</c:v>
              </c:pt>
              <c:pt idx="3">
                <c:v>-50.815199999999997</c:v>
              </c:pt>
              <c:pt idx="4">
                <c:v>-66.985880000000009</c:v>
              </c:pt>
              <c:pt idx="5">
                <c:v>-61.668889999999998</c:v>
              </c:pt>
              <c:pt idx="6">
                <c:v>-65.575029999999998</c:v>
              </c:pt>
              <c:pt idx="7">
                <c:v>-60.886400000000002</c:v>
              </c:pt>
              <c:pt idx="8">
                <c:v>-68.82311</c:v>
              </c:pt>
              <c:pt idx="9">
                <c:v>-79.511870000000002</c:v>
              </c:pt>
              <c:pt idx="10">
                <c:v>-101.58557</c:v>
              </c:pt>
            </c:numLit>
          </c:val>
        </c:ser>
        <c:ser>
          <c:idx val="11"/>
          <c:order val="11"/>
          <c:tx>
            <c:v>6 Non-edible</c:v>
          </c:tx>
          <c:spPr>
            <a:solidFill>
              <a:sysClr val="window" lastClr="FFFFFF">
                <a:lumMod val="95000"/>
              </a:sysClr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-73.772100000000009</c:v>
              </c:pt>
              <c:pt idx="1">
                <c:v>-70.808549999999997</c:v>
              </c:pt>
              <c:pt idx="2">
                <c:v>-86.56747</c:v>
              </c:pt>
              <c:pt idx="3">
                <c:v>-87.668840000000003</c:v>
              </c:pt>
              <c:pt idx="4">
                <c:v>-75.43992999999999</c:v>
              </c:pt>
              <c:pt idx="5">
                <c:v>-53.481360000000002</c:v>
              </c:pt>
              <c:pt idx="6">
                <c:v>-76.543320000000008</c:v>
              </c:pt>
              <c:pt idx="7">
                <c:v>-96.967070000000007</c:v>
              </c:pt>
              <c:pt idx="8">
                <c:v>-136.34845000000001</c:v>
              </c:pt>
              <c:pt idx="9">
                <c:v>-186.18797000000001</c:v>
              </c:pt>
              <c:pt idx="10">
                <c:v>-156.92832000000001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435328"/>
        <c:axId val="212436864"/>
      </c:barChart>
      <c:lineChart>
        <c:grouping val="standard"/>
        <c:varyColors val="0"/>
        <c:ser>
          <c:idx val="12"/>
          <c:order val="12"/>
          <c:tx>
            <c:v>Balance</c:v>
          </c:tx>
          <c:spPr>
            <a:ln w="9525">
              <a:solidFill>
                <a:srgbClr val="FF0000"/>
              </a:solidFill>
            </a:ln>
          </c:spPr>
          <c:marker>
            <c:symbol val="none"/>
          </c:marker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3842.1891000000001</c:v>
              </c:pt>
              <c:pt idx="1">
                <c:v>4281.8489900000004</c:v>
              </c:pt>
              <c:pt idx="2">
                <c:v>5510.7728499999994</c:v>
              </c:pt>
              <c:pt idx="3">
                <c:v>6192.1524500000005</c:v>
              </c:pt>
              <c:pt idx="4">
                <c:v>7151.9997899999998</c:v>
              </c:pt>
              <c:pt idx="5">
                <c:v>5597.6363000000001</c:v>
              </c:pt>
              <c:pt idx="6">
                <c:v>7810.5135799999989</c:v>
              </c:pt>
              <c:pt idx="7">
                <c:v>8475.4393400000008</c:v>
              </c:pt>
              <c:pt idx="8">
                <c:v>9531.362799999999</c:v>
              </c:pt>
              <c:pt idx="9">
                <c:v>10186.835630000001</c:v>
              </c:pt>
              <c:pt idx="10">
                <c:v>7557.7658900000006</c:v>
              </c:pt>
            </c:numLit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435328"/>
        <c:axId val="212436864"/>
      </c:lineChart>
      <c:catAx>
        <c:axId val="212435328"/>
        <c:scaling>
          <c:orientation val="minMax"/>
        </c:scaling>
        <c:delete val="0"/>
        <c:axPos val="b"/>
        <c:majorGridlines>
          <c:spPr>
            <a:ln w="0">
              <a:prstDash val="sysDash"/>
            </a:ln>
          </c:spPr>
        </c:majorGridlines>
        <c:numFmt formatCode="0" sourceLinked="1"/>
        <c:majorTickMark val="none"/>
        <c:minorTickMark val="none"/>
        <c:tickLblPos val="low"/>
        <c:spPr>
          <a:ln w="952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212436864"/>
        <c:crosses val="autoZero"/>
        <c:auto val="1"/>
        <c:lblAlgn val="ctr"/>
        <c:lblOffset val="100"/>
        <c:noMultiLvlLbl val="0"/>
      </c:catAx>
      <c:valAx>
        <c:axId val="212436864"/>
        <c:scaling>
          <c:orientation val="minMax"/>
        </c:scaling>
        <c:delete val="0"/>
        <c:axPos val="l"/>
        <c:majorGridlines>
          <c:spPr>
            <a:ln w="0"/>
          </c:spPr>
        </c:majorGridlines>
        <c:numFmt formatCode="#,##0;[Red]#,##0" sourceLinked="0"/>
        <c:majorTickMark val="out"/>
        <c:minorTickMark val="none"/>
        <c:tickLblPos val="nextTo"/>
        <c:spPr>
          <a:ln w="0"/>
        </c:spPr>
        <c:txPr>
          <a:bodyPr/>
          <a:lstStyle/>
          <a:p>
            <a:pPr>
              <a:defRPr sz="1200"/>
            </a:pPr>
            <a:endParaRPr lang="en-US"/>
          </a:p>
        </c:txPr>
        <c:crossAx val="2124353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79742201149570813"/>
          <c:y val="0.92371707846863971"/>
          <c:w val="0.17708606047098979"/>
          <c:h val="6.6601461738967999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0">
      <a:solidFill>
        <a:srgbClr val="000000"/>
      </a:solidFill>
    </a:ln>
  </c:spPr>
  <c:txPr>
    <a:bodyPr/>
    <a:lstStyle/>
    <a:p>
      <a:pPr>
        <a:defRPr sz="1400"/>
      </a:pPr>
      <a:endParaRPr lang="en-US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99294574881543"/>
          <c:y val="0.10192161016949153"/>
          <c:w val="0.50440998389694047"/>
          <c:h val="0.77247496917385938"/>
        </c:manualLayout>
      </c:layout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explosion val="1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FF9999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2.8501969866368524E-2"/>
                  <c:y val="-4.221516007532956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2076492040675078"/>
                  <c:y val="-6.135522598870056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0.14802560826279082"/>
                  <c:y val="1.8639359698681733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0.1880003194377895"/>
                  <c:y val="2.362688323917137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2.6161074799120016E-2"/>
                  <c:y val="2.13584117032392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1.3716315143309236E-2"/>
                  <c:y val="3.761755485893417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0.21243118777618059"/>
                  <c:y val="3.589077212806032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SEL!$AQ$102:$AQ$108</c:f>
              <c:strCache>
                <c:ptCount val="7"/>
                <c:pt idx="0">
                  <c:v>Fruit, fresh or dried, excl. citrus &amp; tropical fruit</c:v>
                </c:pt>
                <c:pt idx="1">
                  <c:v>Spirits, liqueurs and vermouth</c:v>
                </c:pt>
                <c:pt idx="2">
                  <c:v>Wine, cider and vinegar</c:v>
                </c:pt>
                <c:pt idx="3">
                  <c:v>Cheese</c:v>
                </c:pt>
                <c:pt idx="4">
                  <c:v>Vegetables, fresh, chilled and dried</c:v>
                </c:pt>
                <c:pt idx="5">
                  <c:v>Pet food</c:v>
                </c:pt>
                <c:pt idx="6">
                  <c:v>Remaining Agri-food products</c:v>
                </c:pt>
              </c:strCache>
            </c:strRef>
          </c:cat>
          <c:val>
            <c:numRef>
              <c:f>SEL!$AR$102:$AR$108</c:f>
              <c:numCache>
                <c:formatCode>"€"#\ ###\ ##0</c:formatCode>
                <c:ptCount val="7"/>
                <c:pt idx="0">
                  <c:v>683</c:v>
                </c:pt>
                <c:pt idx="1">
                  <c:v>652</c:v>
                </c:pt>
                <c:pt idx="2">
                  <c:v>575</c:v>
                </c:pt>
                <c:pt idx="3">
                  <c:v>534</c:v>
                </c:pt>
                <c:pt idx="4">
                  <c:v>506</c:v>
                </c:pt>
                <c:pt idx="5">
                  <c:v>474</c:v>
                </c:pt>
                <c:pt idx="6">
                  <c:v>5656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2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6071617932180586E-2"/>
          <c:y val="8.4193287037037046E-2"/>
          <c:w val="0.89930468066491687"/>
          <c:h val="0.80704205246913585"/>
        </c:manualLayout>
      </c:layout>
      <c:barChart>
        <c:barDir val="col"/>
        <c:grouping val="clustered"/>
        <c:varyColors val="0"/>
        <c:ser>
          <c:idx val="0"/>
          <c:order val="0"/>
          <c:tx>
            <c:v>2012</c:v>
          </c:tx>
          <c:spPr>
            <a:ln w="3175">
              <a:solidFill>
                <a:srgbClr val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EU28</c:v>
              </c:pt>
              <c:pt idx="1">
                <c:v>USA</c:v>
              </c:pt>
              <c:pt idx="2">
                <c:v>China</c:v>
              </c:pt>
              <c:pt idx="3">
                <c:v>Japan</c:v>
              </c:pt>
              <c:pt idx="4">
                <c:v>Russia</c:v>
              </c:pt>
              <c:pt idx="5">
                <c:v>Canada</c:v>
              </c:pt>
            </c:strLit>
          </c:cat>
          <c:val>
            <c:numLit>
              <c:formatCode>#,##0</c:formatCode>
              <c:ptCount val="6"/>
              <c:pt idx="0">
                <c:v>101.86623256</c:v>
              </c:pt>
              <c:pt idx="1">
                <c:v>85.288026386999988</c:v>
              </c:pt>
              <c:pt idx="2">
                <c:v>82.021447729000002</c:v>
              </c:pt>
              <c:pt idx="3">
                <c:v>51.636179982000002</c:v>
              </c:pt>
              <c:pt idx="4">
                <c:v>28.410755819999999</c:v>
              </c:pt>
              <c:pt idx="5">
                <c:v>26.174621259999999</c:v>
              </c:pt>
            </c:numLit>
          </c:val>
        </c:ser>
        <c:ser>
          <c:idx val="1"/>
          <c:order val="1"/>
          <c:tx>
            <c:v>2013</c:v>
          </c:tx>
          <c:spPr>
            <a:ln w="3175">
              <a:solidFill>
                <a:srgbClr val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EU28</c:v>
              </c:pt>
              <c:pt idx="1">
                <c:v>USA</c:v>
              </c:pt>
              <c:pt idx="2">
                <c:v>China</c:v>
              </c:pt>
              <c:pt idx="3">
                <c:v>Japan</c:v>
              </c:pt>
              <c:pt idx="4">
                <c:v>Russia</c:v>
              </c:pt>
              <c:pt idx="5">
                <c:v>Canada</c:v>
              </c:pt>
            </c:strLit>
          </c:cat>
          <c:val>
            <c:numLit>
              <c:formatCode>#,##0</c:formatCode>
              <c:ptCount val="6"/>
              <c:pt idx="0">
                <c:v>101.76859195999999</c:v>
              </c:pt>
              <c:pt idx="1">
                <c:v>84.364056873999999</c:v>
              </c:pt>
              <c:pt idx="2">
                <c:v>83.821108650000014</c:v>
              </c:pt>
              <c:pt idx="3">
                <c:v>46.423779277999998</c:v>
              </c:pt>
              <c:pt idx="4">
                <c:v>28.024687165</c:v>
              </c:pt>
              <c:pt idx="5">
                <c:v>26.158941519999999</c:v>
              </c:pt>
            </c:numLit>
          </c:val>
        </c:ser>
        <c:ser>
          <c:idx val="2"/>
          <c:order val="2"/>
          <c:tx>
            <c:v>2014</c:v>
          </c:tx>
          <c:spPr>
            <a:ln w="3175">
              <a:solidFill>
                <a:srgbClr val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EU28</c:v>
              </c:pt>
              <c:pt idx="1">
                <c:v>USA</c:v>
              </c:pt>
              <c:pt idx="2">
                <c:v>China</c:v>
              </c:pt>
              <c:pt idx="3">
                <c:v>Japan</c:v>
              </c:pt>
              <c:pt idx="4">
                <c:v>Russia</c:v>
              </c:pt>
              <c:pt idx="5">
                <c:v>Canada</c:v>
              </c:pt>
            </c:strLit>
          </c:cat>
          <c:val>
            <c:numLit>
              <c:formatCode>#,##0</c:formatCode>
              <c:ptCount val="6"/>
              <c:pt idx="0">
                <c:v>103.94371740999999</c:v>
              </c:pt>
              <c:pt idx="1">
                <c:v>90.034554025000006</c:v>
              </c:pt>
              <c:pt idx="2">
                <c:v>86.230099780000003</c:v>
              </c:pt>
              <c:pt idx="3">
                <c:v>44.620784807</c:v>
              </c:pt>
              <c:pt idx="4">
                <c:v>28.590009462999998</c:v>
              </c:pt>
              <c:pt idx="5">
                <c:v>27.301906452000001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42496"/>
        <c:axId val="51244032"/>
      </c:barChart>
      <c:catAx>
        <c:axId val="51242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1244032"/>
        <c:crosses val="autoZero"/>
        <c:auto val="1"/>
        <c:lblAlgn val="ctr"/>
        <c:lblOffset val="100"/>
        <c:noMultiLvlLbl val="0"/>
      </c:catAx>
      <c:valAx>
        <c:axId val="512440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51242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895134587049853"/>
          <c:y val="0.21836995760145367"/>
          <c:w val="8.7415833584182256E-2"/>
          <c:h val="0.13422846759539672"/>
        </c:manualLayout>
      </c:layout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spPr>
    <a:ln w="3175">
      <a:solidFill>
        <a:srgbClr val="000000"/>
      </a:solidFill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971660867654841E-2"/>
          <c:y val="7.3834645944689276E-2"/>
          <c:w val="0.90841565991559137"/>
          <c:h val="0.79565182057960637"/>
        </c:manualLayout>
      </c:layout>
      <c:barChart>
        <c:barDir val="col"/>
        <c:grouping val="stacked"/>
        <c:varyColors val="0"/>
        <c:ser>
          <c:idx val="0"/>
          <c:order val="0"/>
          <c:tx>
            <c:v>1 Commodities</c:v>
          </c:tx>
          <c:spPr>
            <a:solidFill>
              <a:srgbClr val="6B9240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9614.2749600000006</c:v>
              </c:pt>
              <c:pt idx="1">
                <c:v>9980.8583400000007</c:v>
              </c:pt>
              <c:pt idx="2">
                <c:v>10651.94025</c:v>
              </c:pt>
              <c:pt idx="3">
                <c:v>10788.543310000001</c:v>
              </c:pt>
              <c:pt idx="4">
                <c:v>14331.04125</c:v>
              </c:pt>
              <c:pt idx="5">
                <c:v>12521.498820000001</c:v>
              </c:pt>
              <c:pt idx="6">
                <c:v>16259.65963</c:v>
              </c:pt>
              <c:pt idx="7">
                <c:v>18309.630219999999</c:v>
              </c:pt>
              <c:pt idx="8">
                <c:v>21106.31594</c:v>
              </c:pt>
              <c:pt idx="9">
                <c:v>23941.955420000002</c:v>
              </c:pt>
              <c:pt idx="10">
                <c:v>24280.712469999999</c:v>
              </c:pt>
            </c:numLit>
          </c:val>
        </c:ser>
        <c:ser>
          <c:idx val="1"/>
          <c:order val="1"/>
          <c:tx>
            <c:v>2 Other primary</c:v>
          </c:tx>
          <c:spPr>
            <a:solidFill>
              <a:srgbClr val="AECDAB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7396.9887500000004</c:v>
              </c:pt>
              <c:pt idx="1">
                <c:v>7442.0293799999999</c:v>
              </c:pt>
              <c:pt idx="2">
                <c:v>8319.1083899999994</c:v>
              </c:pt>
              <c:pt idx="3">
                <c:v>9190.0285899999999</c:v>
              </c:pt>
              <c:pt idx="4">
                <c:v>10884.672490000001</c:v>
              </c:pt>
              <c:pt idx="5">
                <c:v>10004.56936</c:v>
              </c:pt>
              <c:pt idx="6">
                <c:v>12775.699430000001</c:v>
              </c:pt>
              <c:pt idx="7">
                <c:v>15830.971150000001</c:v>
              </c:pt>
              <c:pt idx="8">
                <c:v>19695.512289999999</c:v>
              </c:pt>
              <c:pt idx="9">
                <c:v>19905.316340000001</c:v>
              </c:pt>
              <c:pt idx="10">
                <c:v>19988.63593</c:v>
              </c:pt>
            </c:numLit>
          </c:val>
        </c:ser>
        <c:ser>
          <c:idx val="2"/>
          <c:order val="2"/>
          <c:tx>
            <c:v>3 Processed (incl. wine)</c:v>
          </c:tx>
          <c:spPr>
            <a:solidFill>
              <a:srgbClr val="EBF1DE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10932.27449</c:v>
              </c:pt>
              <c:pt idx="1">
                <c:v>11561.976369999998</c:v>
              </c:pt>
              <c:pt idx="2">
                <c:v>13101.25059</c:v>
              </c:pt>
              <c:pt idx="3">
                <c:v>14065.801390000001</c:v>
              </c:pt>
              <c:pt idx="4">
                <c:v>14618.87998</c:v>
              </c:pt>
              <c:pt idx="5">
                <c:v>13291.380720000001</c:v>
              </c:pt>
              <c:pt idx="6">
                <c:v>16149.84647</c:v>
              </c:pt>
              <c:pt idx="7">
                <c:v>18558.33424</c:v>
              </c:pt>
              <c:pt idx="8">
                <c:v>20838.13134</c:v>
              </c:pt>
              <c:pt idx="9">
                <c:v>21539.141170000003</c:v>
              </c:pt>
              <c:pt idx="10">
                <c:v>21954.115959999999</c:v>
              </c:pt>
            </c:numLit>
          </c:val>
        </c:ser>
        <c:ser>
          <c:idx val="3"/>
          <c:order val="3"/>
          <c:tx>
            <c:v>4 Food preparations</c:v>
          </c:tx>
          <c:spPr>
            <a:solidFill>
              <a:srgbClr val="90AFD4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9898.3195099999994</c:v>
              </c:pt>
              <c:pt idx="1">
                <c:v>10646.96912</c:v>
              </c:pt>
              <c:pt idx="2">
                <c:v>11968.66639</c:v>
              </c:pt>
              <c:pt idx="3">
                <c:v>13190.055249999999</c:v>
              </c:pt>
              <c:pt idx="4">
                <c:v>14115.62917</c:v>
              </c:pt>
              <c:pt idx="5">
                <c:v>13918.254369999999</c:v>
              </c:pt>
              <c:pt idx="6">
                <c:v>15952.67094</c:v>
              </c:pt>
              <c:pt idx="7">
                <c:v>18410.986059999999</c:v>
              </c:pt>
              <c:pt idx="8">
                <c:v>21173.08221</c:v>
              </c:pt>
              <c:pt idx="9">
                <c:v>23236.868670000003</c:v>
              </c:pt>
              <c:pt idx="10">
                <c:v>25394.00936</c:v>
              </c:pt>
            </c:numLit>
          </c:val>
        </c:ser>
        <c:ser>
          <c:idx val="4"/>
          <c:order val="4"/>
          <c:tx>
            <c:v>5 Beverages</c:v>
          </c:tx>
          <c:spPr>
            <a:solidFill>
              <a:srgbClr val="C5D9F1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8437.2412499999991</c:v>
              </c:pt>
              <c:pt idx="1">
                <c:v>9151.0291300000008</c:v>
              </c:pt>
              <c:pt idx="2">
                <c:v>10684.165939999999</c:v>
              </c:pt>
              <c:pt idx="3">
                <c:v>11156.742130000001</c:v>
              </c:pt>
              <c:pt idx="4">
                <c:v>10592.668159999999</c:v>
              </c:pt>
              <c:pt idx="5">
                <c:v>9776.4003599999996</c:v>
              </c:pt>
              <c:pt idx="6">
                <c:v>11592.19686</c:v>
              </c:pt>
              <c:pt idx="7">
                <c:v>13459.590550000001</c:v>
              </c:pt>
              <c:pt idx="8">
                <c:v>15925.300160000001</c:v>
              </c:pt>
              <c:pt idx="9">
                <c:v>15954.09835</c:v>
              </c:pt>
              <c:pt idx="10">
                <c:v>15809.302169999999</c:v>
              </c:pt>
            </c:numLit>
          </c:val>
        </c:ser>
        <c:ser>
          <c:idx val="5"/>
          <c:order val="5"/>
          <c:tx>
            <c:v>6 Non-edible</c:v>
          </c:tx>
          <c:spPr>
            <a:solidFill>
              <a:srgbClr val="F2F2F2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7372.7751600000001</c:v>
              </c:pt>
              <c:pt idx="1">
                <c:v>8808.8235600000007</c:v>
              </c:pt>
              <c:pt idx="2">
                <c:v>10914.69203</c:v>
              </c:pt>
              <c:pt idx="3">
                <c:v>8635.2032600000002</c:v>
              </c:pt>
              <c:pt idx="4">
                <c:v>9874.0306700000001</c:v>
              </c:pt>
              <c:pt idx="5">
                <c:v>9114.7156099999993</c:v>
              </c:pt>
              <c:pt idx="6">
                <c:v>11043.220029999999</c:v>
              </c:pt>
              <c:pt idx="7">
                <c:v>12594.35972</c:v>
              </c:pt>
              <c:pt idx="8">
                <c:v>14740.18216</c:v>
              </c:pt>
              <c:pt idx="9">
                <c:v>15439.887919999999</c:v>
              </c:pt>
              <c:pt idx="10">
                <c:v>14477.525220000001</c:v>
              </c:pt>
            </c:numLit>
          </c:val>
        </c:ser>
        <c:ser>
          <c:idx val="6"/>
          <c:order val="6"/>
          <c:tx>
            <c:v>1 Commodities</c:v>
          </c:tx>
          <c:spPr>
            <a:solidFill>
              <a:srgbClr val="6B9240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-21564.278569999999</c:v>
              </c:pt>
              <c:pt idx="1">
                <c:v>-21474.853749999998</c:v>
              </c:pt>
              <c:pt idx="2">
                <c:v>-22878.981179999999</c:v>
              </c:pt>
              <c:pt idx="3">
                <c:v>-28599.872420000003</c:v>
              </c:pt>
              <c:pt idx="4">
                <c:v>-37209.368210000001</c:v>
              </c:pt>
              <c:pt idx="5">
                <c:v>-30711.273499999999</c:v>
              </c:pt>
              <c:pt idx="6">
                <c:v>-34293.043290000001</c:v>
              </c:pt>
              <c:pt idx="7">
                <c:v>-42977.291880000004</c:v>
              </c:pt>
              <c:pt idx="8">
                <c:v>-47872.893340000002</c:v>
              </c:pt>
              <c:pt idx="9">
                <c:v>-45666.979429999999</c:v>
              </c:pt>
              <c:pt idx="10">
                <c:v>-45445.030729999999</c:v>
              </c:pt>
            </c:numLit>
          </c:val>
        </c:ser>
        <c:ser>
          <c:idx val="7"/>
          <c:order val="7"/>
          <c:tx>
            <c:v>2 Other primary</c:v>
          </c:tx>
          <c:spPr>
            <a:solidFill>
              <a:srgbClr val="AECDAB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-13800.615949999999</c:v>
              </c:pt>
              <c:pt idx="1">
                <c:v>-15630.158949999999</c:v>
              </c:pt>
              <c:pt idx="2">
                <c:v>-16151.68895</c:v>
              </c:pt>
              <c:pt idx="3">
                <c:v>-17418.447370000002</c:v>
              </c:pt>
              <c:pt idx="4">
                <c:v>-17833.778999999999</c:v>
              </c:pt>
              <c:pt idx="5">
                <c:v>-16266.13824</c:v>
              </c:pt>
              <c:pt idx="6">
                <c:v>-17669.628149999997</c:v>
              </c:pt>
              <c:pt idx="7">
                <c:v>-19008.012600000002</c:v>
              </c:pt>
              <c:pt idx="8">
                <c:v>-23888.85223</c:v>
              </c:pt>
              <c:pt idx="9">
                <c:v>-25048.467539999998</c:v>
              </c:pt>
              <c:pt idx="10">
                <c:v>-26376.705120000002</c:v>
              </c:pt>
            </c:numLit>
          </c:val>
        </c:ser>
        <c:ser>
          <c:idx val="8"/>
          <c:order val="8"/>
          <c:tx>
            <c:v>3 Processed (incl. wine)</c:v>
          </c:tx>
          <c:spPr>
            <a:solidFill>
              <a:srgbClr val="EBF1DE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-7497.3863099999999</c:v>
              </c:pt>
              <c:pt idx="1">
                <c:v>-7847.9097599999996</c:v>
              </c:pt>
              <c:pt idx="2">
                <c:v>-8665.4575199999999</c:v>
              </c:pt>
              <c:pt idx="3">
                <c:v>-9537.3148299999993</c:v>
              </c:pt>
              <c:pt idx="4">
                <c:v>-10090.90064</c:v>
              </c:pt>
              <c:pt idx="5">
                <c:v>-9185.0401099999999</c:v>
              </c:pt>
              <c:pt idx="6">
                <c:v>-9777.4475399999992</c:v>
              </c:pt>
              <c:pt idx="7">
                <c:v>-10770.657369999999</c:v>
              </c:pt>
              <c:pt idx="8">
                <c:v>-11629.536679999999</c:v>
              </c:pt>
              <c:pt idx="9">
                <c:v>-11827.04077</c:v>
              </c:pt>
              <c:pt idx="10">
                <c:v>-12065.32726</c:v>
              </c:pt>
            </c:numLit>
          </c:val>
        </c:ser>
        <c:ser>
          <c:idx val="9"/>
          <c:order val="9"/>
          <c:tx>
            <c:v>4 Food preparations</c:v>
          </c:tx>
          <c:spPr>
            <a:solidFill>
              <a:srgbClr val="90AFD4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-3337.7545700000001</c:v>
              </c:pt>
              <c:pt idx="1">
                <c:v>-3523.7101600000001</c:v>
              </c:pt>
              <c:pt idx="2">
                <c:v>-3856.5271499999999</c:v>
              </c:pt>
              <c:pt idx="3">
                <c:v>-4116.9499100000003</c:v>
              </c:pt>
              <c:pt idx="4">
                <c:v>-4267.7017500000002</c:v>
              </c:pt>
              <c:pt idx="5">
                <c:v>-4192.0728099999997</c:v>
              </c:pt>
              <c:pt idx="6">
                <c:v>-4583.2749199999998</c:v>
              </c:pt>
              <c:pt idx="7">
                <c:v>-4993.9929900000006</c:v>
              </c:pt>
              <c:pt idx="8">
                <c:v>-5263.57312</c:v>
              </c:pt>
              <c:pt idx="9">
                <c:v>-5539.2527399999999</c:v>
              </c:pt>
              <c:pt idx="10">
                <c:v>-5829.1770400000005</c:v>
              </c:pt>
            </c:numLit>
          </c:val>
        </c:ser>
        <c:ser>
          <c:idx val="10"/>
          <c:order val="10"/>
          <c:tx>
            <c:v>5 Beverages</c:v>
          </c:tx>
          <c:spPr>
            <a:solidFill>
              <a:srgbClr val="C5D9F1"/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-1253.6088999999999</c:v>
              </c:pt>
              <c:pt idx="1">
                <c:v>-1404.03729</c:v>
              </c:pt>
              <c:pt idx="2">
                <c:v>-1695.65942</c:v>
              </c:pt>
              <c:pt idx="3">
                <c:v>-1841.2584099999999</c:v>
              </c:pt>
              <c:pt idx="4">
                <c:v>-1944.6468500000001</c:v>
              </c:pt>
              <c:pt idx="5">
                <c:v>-1884.09411</c:v>
              </c:pt>
              <c:pt idx="6">
                <c:v>-2123.3486800000001</c:v>
              </c:pt>
              <c:pt idx="7">
                <c:v>-2148.8002999999999</c:v>
              </c:pt>
              <c:pt idx="8">
                <c:v>-2362.4776299999999</c:v>
              </c:pt>
              <c:pt idx="9">
                <c:v>-2442.3812499999999</c:v>
              </c:pt>
              <c:pt idx="10">
                <c:v>-2489.3418500000002</c:v>
              </c:pt>
            </c:numLit>
          </c:val>
        </c:ser>
        <c:ser>
          <c:idx val="11"/>
          <c:order val="11"/>
          <c:tx>
            <c:v>6 Non-edible</c:v>
          </c:tx>
          <c:spPr>
            <a:solidFill>
              <a:sysClr val="window" lastClr="FFFFFF">
                <a:lumMod val="95000"/>
              </a:sysClr>
            </a:solidFill>
            <a:ln w="3175">
              <a:solidFill>
                <a:sysClr val="windowText" lastClr="000000"/>
              </a:solidFill>
            </a:ln>
          </c:spPr>
          <c:invertIfNegative val="0"/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-7764.6696700000002</c:v>
              </c:pt>
              <c:pt idx="1">
                <c:v>-7656.8979100000006</c:v>
              </c:pt>
              <c:pt idx="2">
                <c:v>-7965.9168200000004</c:v>
              </c:pt>
              <c:pt idx="3">
                <c:v>-8354.3432699999994</c:v>
              </c:pt>
              <c:pt idx="4">
                <c:v>-8410.7040099999995</c:v>
              </c:pt>
              <c:pt idx="5">
                <c:v>-7450.4212699999998</c:v>
              </c:pt>
              <c:pt idx="6">
                <c:v>-8653.6711799999994</c:v>
              </c:pt>
              <c:pt idx="7">
                <c:v>-10327.036279999998</c:v>
              </c:pt>
              <c:pt idx="8">
                <c:v>-10848.89956</c:v>
              </c:pt>
              <c:pt idx="9">
                <c:v>-11244.470230000001</c:v>
              </c:pt>
              <c:pt idx="10">
                <c:v>-11697.44368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6594688"/>
        <c:axId val="86596224"/>
      </c:barChart>
      <c:lineChart>
        <c:grouping val="standard"/>
        <c:varyColors val="0"/>
        <c:ser>
          <c:idx val="12"/>
          <c:order val="12"/>
          <c:tx>
            <c:v>Balance</c:v>
          </c:tx>
          <c:spPr>
            <a:ln w="9525">
              <a:solidFill>
                <a:srgbClr val="FF0000"/>
              </a:solidFill>
            </a:ln>
          </c:spPr>
          <c:marker>
            <c:symbol val="none"/>
          </c:marker>
          <c:cat>
            <c:numLit>
              <c:formatCode>0</c:formatCode>
              <c:ptCount val="11"/>
              <c:pt idx="0">
                <c:v>2004</c:v>
              </c:pt>
              <c:pt idx="1">
                <c:v>2005</c:v>
              </c:pt>
              <c:pt idx="2">
                <c:v>2006</c:v>
              </c:pt>
              <c:pt idx="3">
                <c:v>2007</c:v>
              </c:pt>
              <c:pt idx="4">
                <c:v>2008</c:v>
              </c:pt>
              <c:pt idx="5">
                <c:v>2009</c:v>
              </c:pt>
              <c:pt idx="6">
                <c:v>2010</c:v>
              </c:pt>
              <c:pt idx="7">
                <c:v>2011</c:v>
              </c:pt>
              <c:pt idx="8">
                <c:v>2012</c:v>
              </c:pt>
              <c:pt idx="9">
                <c:v>2013</c:v>
              </c:pt>
              <c:pt idx="10">
                <c:v>2014</c:v>
              </c:pt>
            </c:numLit>
          </c:cat>
          <c:val>
            <c:numLit>
              <c:formatCode>#,##0</c:formatCode>
              <c:ptCount val="11"/>
              <c:pt idx="0">
                <c:v>-1566.4398500000098</c:v>
              </c:pt>
              <c:pt idx="1">
                <c:v>54.118079999992915</c:v>
              </c:pt>
              <c:pt idx="2">
                <c:v>4425.5925500000012</c:v>
              </c:pt>
              <c:pt idx="3">
                <c:v>-2841.8122800000128</c:v>
              </c:pt>
              <c:pt idx="4">
                <c:v>-5340.178740000003</c:v>
              </c:pt>
              <c:pt idx="5">
                <c:v>-1062.2207999999955</c:v>
              </c:pt>
              <c:pt idx="6">
                <c:v>6672.8796000000002</c:v>
              </c:pt>
              <c:pt idx="7">
                <c:v>6938.0805200000032</c:v>
              </c:pt>
              <c:pt idx="8">
                <c:v>11612.291539999991</c:v>
              </c:pt>
              <c:pt idx="9">
                <c:v>18248.67591000002</c:v>
              </c:pt>
              <c:pt idx="10">
                <c:v>18001.275429999994</c:v>
              </c:pt>
            </c:numLit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594688"/>
        <c:axId val="86596224"/>
      </c:lineChart>
      <c:catAx>
        <c:axId val="86594688"/>
        <c:scaling>
          <c:orientation val="minMax"/>
        </c:scaling>
        <c:delete val="0"/>
        <c:axPos val="b"/>
        <c:majorGridlines>
          <c:spPr>
            <a:ln w="3175">
              <a:prstDash val="sysDash"/>
            </a:ln>
          </c:spPr>
        </c:majorGridlines>
        <c:numFmt formatCode="0" sourceLinked="1"/>
        <c:majorTickMark val="none"/>
        <c:minorTickMark val="none"/>
        <c:tickLblPos val="low"/>
        <c:spPr>
          <a:ln w="952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86596224"/>
        <c:crosses val="autoZero"/>
        <c:auto val="1"/>
        <c:lblAlgn val="ctr"/>
        <c:lblOffset val="100"/>
        <c:noMultiLvlLbl val="0"/>
      </c:catAx>
      <c:valAx>
        <c:axId val="86596224"/>
        <c:scaling>
          <c:orientation val="minMax"/>
        </c:scaling>
        <c:delete val="0"/>
        <c:axPos val="l"/>
        <c:majorGridlines>
          <c:spPr>
            <a:ln w="3175"/>
          </c:spPr>
        </c:majorGridlines>
        <c:numFmt formatCode="#,##0;[Red]#,##0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865946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85528837928710844"/>
          <c:y val="0.9426884667135752"/>
          <c:w val="0.13628645958594673"/>
          <c:h val="4.7225976949063275E-2"/>
        </c:manualLayout>
      </c:layout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spPr>
    <a:ln w="3175">
      <a:solidFill>
        <a:srgbClr val="000000"/>
      </a:solidFill>
    </a:ln>
  </c:spPr>
  <c:txPr>
    <a:bodyPr/>
    <a:lstStyle/>
    <a:p>
      <a:pPr>
        <a:defRPr sz="1400"/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552715071312094"/>
          <c:y val="5.8411374126823498E-2"/>
          <c:w val="0.50440998389694047"/>
          <c:h val="0.77247496917385938"/>
        </c:manualLayout>
      </c:layout>
      <c:pieChart>
        <c:varyColors val="1"/>
        <c:ser>
          <c:idx val="0"/>
          <c:order val="0"/>
          <c:spPr>
            <a:ln w="3175">
              <a:solidFill>
                <a:srgbClr val="000000"/>
              </a:solidFill>
            </a:ln>
          </c:spPr>
          <c:dPt>
            <c:idx val="0"/>
            <c:bubble3D val="0"/>
            <c:explosion val="10"/>
          </c:dPt>
          <c:dPt>
            <c:idx val="1"/>
            <c:bubble3D val="0"/>
            <c:spPr>
              <a:solidFill>
                <a:srgbClr val="FF9999"/>
              </a:solidFill>
              <a:ln w="3175">
                <a:solidFill>
                  <a:srgbClr val="000000"/>
                </a:solidFill>
              </a:ln>
            </c:spPr>
          </c:dPt>
          <c:dPt>
            <c:idx val="4"/>
            <c:bubble3D val="0"/>
            <c:spPr>
              <a:solidFill>
                <a:schemeClr val="accent5"/>
              </a:solidFill>
              <a:ln w="3175">
                <a:solidFill>
                  <a:srgbClr val="000000"/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95000"/>
                </a:schemeClr>
              </a:solidFill>
              <a:ln w="3175">
                <a:solidFill>
                  <a:srgbClr val="000000"/>
                </a:solidFill>
              </a:ln>
            </c:spPr>
          </c:dPt>
          <c:dLbls>
            <c:dLbl>
              <c:idx val="0"/>
              <c:layout>
                <c:manualLayout>
                  <c:x val="5.6269953233707782E-3"/>
                  <c:y val="-0.13284079546717031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Spirits, liqueurs and vermouth
€ 9 766
</a:t>
                    </a:r>
                    <a:r>
                      <a:rPr lang="en-GB" sz="700" dirty="0" smtClean="0"/>
                      <a:t>(-4%)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8.2675562254089174E-2"/>
                  <c:y val="-9.4140928785690484E-2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Wine, cidre and vinegar
€ 9 407
</a:t>
                    </a:r>
                    <a:r>
                      <a:rPr lang="en-GB" sz="700" dirty="0" smtClean="0"/>
                      <a:t>(+1%)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0.14798932194116796"/>
                  <c:y val="-8.5416203755138323E-2"/>
                </c:manualLayout>
              </c:layout>
              <c:tx>
                <c:rich>
                  <a:bodyPr/>
                  <a:lstStyle/>
                  <a:p>
                    <a:r>
                      <a:rPr lang="en-US" sz="700" dirty="0"/>
                      <a:t>Wheat
€ 6 306
</a:t>
                    </a:r>
                    <a:r>
                      <a:rPr lang="en-US" sz="700" dirty="0" smtClean="0"/>
                      <a:t>(+9%)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0.14958741481554461"/>
                  <c:y val="-5.3623555716031474E-2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Infant food and other cereals, </a:t>
                    </a:r>
                    <a:r>
                      <a:rPr lang="en-GB" sz="700" dirty="0" smtClean="0"/>
                      <a:t>flour, </a:t>
                    </a:r>
                    <a:r>
                      <a:rPr lang="en-GB" sz="700" dirty="0"/>
                      <a:t>starch or milk preparations
€ 6 006
</a:t>
                    </a:r>
                    <a:r>
                      <a:rPr lang="en-GB" sz="700" dirty="0" smtClean="0"/>
                      <a:t>(+23%)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8.4937889500747293E-2"/>
                  <c:y val="7.2638456838129098E-2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Food preparations, not specified
€ 5 192
</a:t>
                    </a:r>
                    <a:r>
                      <a:rPr lang="en-GB" sz="700" dirty="0" smtClean="0"/>
                      <a:t>(+2%)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3.8449606228238793E-2"/>
                  <c:y val="5.6861043217420283E-2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 smtClean="0"/>
                      <a:t>Milk </a:t>
                    </a:r>
                    <a:r>
                      <a:rPr lang="en-GB" sz="700" dirty="0"/>
                      <a:t>powders and whey
€ 4 993
</a:t>
                    </a:r>
                    <a:r>
                      <a:rPr lang="en-GB" sz="700" dirty="0" smtClean="0"/>
                      <a:t>(+20%)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3.1095339511542742E-2"/>
                  <c:y val="3.7355224419508941E-2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Chocolate, confectionery and ice cream
€ 4 901
</a:t>
                    </a:r>
                    <a:r>
                      <a:rPr lang="en-GB" sz="700" dirty="0" smtClean="0"/>
                      <a:t>(+9%)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0.14202667208884548"/>
                  <c:y val="1.321415676035996E-2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Pasta, pastry, biscuits and bread
€ 4 285
</a:t>
                    </a:r>
                    <a:r>
                      <a:rPr lang="en-GB" sz="700" dirty="0" smtClean="0"/>
                      <a:t>(+6%)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-0.1172437863298208"/>
                  <c:y val="-0.14091420397733578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Preparations of vegetables, fruit or nuts
€ 3 874
</a:t>
                    </a:r>
                    <a:r>
                      <a:rPr lang="en-GB" sz="700" dirty="0" smtClean="0"/>
                      <a:t>(+8%)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9"/>
              <c:layout>
                <c:manualLayout>
                  <c:x val="-8.2131124864121857E-2"/>
                  <c:y val="-0.29018893734029555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Pork meat, fresh, chilled and frozen
€ 3 691
</a:t>
                    </a:r>
                    <a:r>
                      <a:rPr lang="en-GB" sz="700" dirty="0" smtClean="0"/>
                      <a:t>(-3%)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0"/>
              <c:layout>
                <c:manualLayout>
                  <c:x val="0.20177501242000365"/>
                  <c:y val="0.21938985946005998"/>
                </c:manualLayout>
              </c:layout>
              <c:tx>
                <c:rich>
                  <a:bodyPr/>
                  <a:lstStyle/>
                  <a:p>
                    <a:r>
                      <a:rPr lang="en-GB" sz="700" dirty="0"/>
                      <a:t>Remaining </a:t>
                    </a:r>
                    <a:r>
                      <a:rPr lang="en-GB" sz="700" dirty="0" err="1"/>
                      <a:t>Agri</a:t>
                    </a:r>
                    <a:r>
                      <a:rPr lang="en-GB" sz="700" dirty="0"/>
                      <a:t>-food products
€ 63 </a:t>
                    </a:r>
                    <a:r>
                      <a:rPr lang="en-GB" sz="700" dirty="0" smtClean="0"/>
                      <a:t>479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spPr>
              <a:ln w="0">
                <a:solidFill>
                  <a:srgbClr val="000000"/>
                </a:solidFill>
              </a:ln>
            </c:spPr>
            <c:txPr>
              <a:bodyPr/>
              <a:lstStyle/>
              <a:p>
                <a:pPr>
                  <a:defRPr sz="7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3175"/>
              </c:spPr>
            </c:leaderLines>
          </c:dLbls>
          <c:cat>
            <c:strLit>
              <c:ptCount val="11"/>
              <c:pt idx="0">
                <c:v>Spirits, liqueurs and vermouth</c:v>
              </c:pt>
              <c:pt idx="1">
                <c:v>Wine, cidre and vinegar</c:v>
              </c:pt>
              <c:pt idx="2">
                <c:v>Wheat</c:v>
              </c:pt>
              <c:pt idx="3">
                <c:v>Infant food and other cereals, flou, starch or milk preparations</c:v>
              </c:pt>
              <c:pt idx="4">
                <c:v>Food preparations, not specified</c:v>
              </c:pt>
              <c:pt idx="5">
                <c:v>Milk powders and whey</c:v>
              </c:pt>
              <c:pt idx="6">
                <c:v>Chocolate, confectionery and ice cream</c:v>
              </c:pt>
              <c:pt idx="7">
                <c:v>Pasta, pastry, biscuits and bread</c:v>
              </c:pt>
              <c:pt idx="8">
                <c:v>Preparations of vegetables, fruit or nuts</c:v>
              </c:pt>
              <c:pt idx="9">
                <c:v>Pork meat, fresh, chilled and frozen</c:v>
              </c:pt>
              <c:pt idx="10">
                <c:v>Remaining Agri-food products</c:v>
              </c:pt>
            </c:strLit>
          </c:cat>
          <c:val>
            <c:numLit>
              <c:formatCode>"€"#\ ###\ ##0</c:formatCode>
              <c:ptCount val="11"/>
              <c:pt idx="0">
                <c:v>9766</c:v>
              </c:pt>
              <c:pt idx="1">
                <c:v>9407</c:v>
              </c:pt>
              <c:pt idx="2">
                <c:v>6306</c:v>
              </c:pt>
              <c:pt idx="3">
                <c:v>6006</c:v>
              </c:pt>
              <c:pt idx="4">
                <c:v>5192</c:v>
              </c:pt>
              <c:pt idx="5">
                <c:v>4993</c:v>
              </c:pt>
              <c:pt idx="6">
                <c:v>4901</c:v>
              </c:pt>
              <c:pt idx="7">
                <c:v>4285</c:v>
              </c:pt>
              <c:pt idx="8">
                <c:v>3874</c:v>
              </c:pt>
              <c:pt idx="9">
                <c:v>3691</c:v>
              </c:pt>
              <c:pt idx="10">
                <c:v>63479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1"/>
      </c:pieChart>
    </c:plotArea>
    <c:plotVisOnly val="1"/>
    <c:dispBlanksAs val="gap"/>
    <c:showDLblsOverMax val="0"/>
  </c:chart>
  <c:spPr>
    <a:ln w="3175">
      <a:solidFill>
        <a:srgbClr val="000000"/>
      </a:solidFill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3737072541262628"/>
          <c:y val="4.7705875227135069E-2"/>
          <c:w val="0.52228639259288578"/>
          <c:h val="0.905886845906010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'[Analysis product categories with greatest absolute trade change 2014_all countries.xlsx]results'!$L$5</c:f>
              <c:strCache>
                <c:ptCount val="1"/>
                <c:pt idx="0">
                  <c:v>2013</c:v>
                </c:pt>
              </c:strCache>
            </c:strRef>
          </c:tx>
          <c:spPr>
            <a:ln w="0"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'[Analysis product categories with greatest absolute trade change 2014_all countries.xlsx]results'!$B$12:$B$16</c:f>
              <c:strCache>
                <c:ptCount val="5"/>
                <c:pt idx="0">
                  <c:v>Infant food and other cereals, flour, starch or milk preparations</c:v>
                </c:pt>
                <c:pt idx="1">
                  <c:v>Milk powders and whey</c:v>
                </c:pt>
                <c:pt idx="2">
                  <c:v>Wheat</c:v>
                </c:pt>
                <c:pt idx="3">
                  <c:v>Chocolate, confectionery and ice cream</c:v>
                </c:pt>
                <c:pt idx="4">
                  <c:v>Preparations of vegetables, fruit or nuts</c:v>
                </c:pt>
              </c:strCache>
            </c:strRef>
          </c:cat>
          <c:val>
            <c:numRef>
              <c:f>'[Analysis product categories with greatest absolute trade change 2014_all countries.xlsx]results'!$L$12:$L$16</c:f>
              <c:numCache>
                <c:formatCode>0</c:formatCode>
                <c:ptCount val="5"/>
                <c:pt idx="0">
                  <c:v>4872.3125299999992</c:v>
                </c:pt>
                <c:pt idx="1">
                  <c:v>4155.74982</c:v>
                </c:pt>
                <c:pt idx="2">
                  <c:v>5769.9266699999998</c:v>
                </c:pt>
                <c:pt idx="3">
                  <c:v>4476.4572600000001</c:v>
                </c:pt>
                <c:pt idx="4">
                  <c:v>3595.0412999999999</c:v>
                </c:pt>
              </c:numCache>
            </c:numRef>
          </c:val>
        </c:ser>
        <c:ser>
          <c:idx val="1"/>
          <c:order val="1"/>
          <c:tx>
            <c:strRef>
              <c:f>'[Analysis product categories with greatest absolute trade change 2014_all countries.xlsx]results'!$M$5</c:f>
              <c:strCache>
                <c:ptCount val="1"/>
                <c:pt idx="0">
                  <c:v>2014</c:v>
                </c:pt>
              </c:strCache>
            </c:strRef>
          </c:tx>
          <c:spPr>
            <a:ln w="0">
              <a:solidFill>
                <a:schemeClr val="tx1"/>
              </a:solidFill>
            </a:ln>
          </c:spPr>
          <c:invertIfNegative val="0"/>
          <c:dLbls>
            <c:dLbl>
              <c:idx val="2"/>
              <c:layout>
                <c:manualLayout>
                  <c:x val="-1.2059818217907413E-2"/>
                  <c:y val="9.679108515389299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'[Analysis product categories with greatest absolute trade change 2014_all countries.xlsx]results'!$B$12:$B$16</c:f>
              <c:strCache>
                <c:ptCount val="5"/>
                <c:pt idx="0">
                  <c:v>Infant food and other cereals, flour, starch or milk preparations</c:v>
                </c:pt>
                <c:pt idx="1">
                  <c:v>Milk powders and whey</c:v>
                </c:pt>
                <c:pt idx="2">
                  <c:v>Wheat</c:v>
                </c:pt>
                <c:pt idx="3">
                  <c:v>Chocolate, confectionery and ice cream</c:v>
                </c:pt>
                <c:pt idx="4">
                  <c:v>Preparations of vegetables, fruit or nuts</c:v>
                </c:pt>
              </c:strCache>
            </c:strRef>
          </c:cat>
          <c:val>
            <c:numRef>
              <c:f>'[Analysis product categories with greatest absolute trade change 2014_all countries.xlsx]results'!$M$12:$M$16</c:f>
              <c:numCache>
                <c:formatCode>0</c:formatCode>
                <c:ptCount val="5"/>
                <c:pt idx="0">
                  <c:v>6005.9215400000012</c:v>
                </c:pt>
                <c:pt idx="1">
                  <c:v>4992.5262499999999</c:v>
                </c:pt>
                <c:pt idx="2">
                  <c:v>6305.9803000000011</c:v>
                </c:pt>
                <c:pt idx="3">
                  <c:v>4901.2368000000006</c:v>
                </c:pt>
                <c:pt idx="4">
                  <c:v>3874.4405000000002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49012480"/>
        <c:axId val="149014016"/>
      </c:barChart>
      <c:catAx>
        <c:axId val="149012480"/>
        <c:scaling>
          <c:orientation val="maxMin"/>
        </c:scaling>
        <c:delete val="0"/>
        <c:axPos val="l"/>
        <c:majorGridlines>
          <c:spPr>
            <a:ln w="6350" cmpd="sng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 w="0"/>
        </c:spPr>
        <c:txPr>
          <a:bodyPr anchor="t" anchorCtr="0"/>
          <a:lstStyle/>
          <a:p>
            <a:pPr>
              <a:defRPr sz="900"/>
            </a:pPr>
            <a:endParaRPr lang="en-US"/>
          </a:p>
        </c:txPr>
        <c:crossAx val="149014016"/>
        <c:crosses val="autoZero"/>
        <c:auto val="0"/>
        <c:lblAlgn val="ctr"/>
        <c:lblOffset val="100"/>
        <c:tickLblSkip val="1"/>
        <c:noMultiLvlLbl val="0"/>
      </c:catAx>
      <c:valAx>
        <c:axId val="149014016"/>
        <c:scaling>
          <c:orientation val="minMax"/>
        </c:scaling>
        <c:delete val="0"/>
        <c:axPos val="b"/>
        <c:majorGridlines>
          <c:spPr>
            <a:ln w="0"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149012480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3.0279441093969982E-2"/>
          <c:y val="0.42690152483057436"/>
          <c:w val="0.15538179651965653"/>
          <c:h val="0.14194256193756252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ln w="3175">
      <a:solidFill>
        <a:srgbClr val="000000"/>
      </a:solidFill>
    </a:ln>
  </c:sp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470452069716777"/>
          <c:y val="0.10180381944444443"/>
          <c:w val="0.50440998389694047"/>
          <c:h val="0.77247496917385938"/>
        </c:manualLayout>
      </c:layout>
      <c:pieChart>
        <c:varyColors val="1"/>
        <c:ser>
          <c:idx val="0"/>
          <c:order val="0"/>
          <c:spPr>
            <a:ln w="0">
              <a:solidFill>
                <a:schemeClr val="tx1"/>
              </a:solidFill>
            </a:ln>
          </c:spPr>
          <c:dPt>
            <c:idx val="0"/>
            <c:bubble3D val="0"/>
            <c:explosion val="8"/>
          </c:dPt>
          <c:dPt>
            <c:idx val="1"/>
            <c:bubble3D val="0"/>
            <c:spPr>
              <a:solidFill>
                <a:srgbClr val="FF9999"/>
              </a:solidFill>
              <a:ln w="0"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chemeClr val="accent6"/>
              </a:solidFill>
              <a:ln w="0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rgbClr val="92C3D4"/>
              </a:solidFill>
              <a:ln w="0"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1.2885893246187365E-2"/>
                  <c:y val="-0.18015520833333334"/>
                </c:manualLayout>
              </c:layout>
              <c:tx>
                <c:rich>
                  <a:bodyPr/>
                  <a:lstStyle/>
                  <a:p>
                    <a:r>
                      <a:rPr lang="en-GB" sz="800" dirty="0"/>
                      <a:t>Tropical fruit, fresh or dried, nuts and spices
€ 10 357
</a:t>
                    </a:r>
                    <a:r>
                      <a:rPr lang="en-GB" sz="800" dirty="0" smtClean="0"/>
                      <a:t>(+13%)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4315713507625272"/>
                  <c:y val="-5.4580902777777697E-2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/>
                      <a:t>Oilcakes
€ 8 749
</a:t>
                    </a:r>
                    <a:r>
                      <a:rPr lang="en-US" sz="800" dirty="0" smtClean="0"/>
                      <a:t>(+3%)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3469580610021786"/>
                  <c:y val="-2.2758680555555556E-2"/>
                </c:manualLayout>
              </c:layout>
              <c:tx>
                <c:rich>
                  <a:bodyPr/>
                  <a:lstStyle/>
                  <a:p>
                    <a:r>
                      <a:rPr lang="en-GB" sz="800" dirty="0"/>
                      <a:t>Unroasted coffee, tea in bulk &amp; mate
€ 6 906
</a:t>
                    </a:r>
                    <a:r>
                      <a:rPr lang="en-GB" sz="800" dirty="0" smtClean="0"/>
                      <a:t>(+5%)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322140522875817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da-DK" sz="800" dirty="0"/>
                      <a:t>Palm &amp; palm kernel oils
€ 5 610
</a:t>
                    </a:r>
                    <a:r>
                      <a:rPr lang="da-DK" sz="800" dirty="0" smtClean="0"/>
                      <a:t>(+2%)</a:t>
                    </a:r>
                    <a:endParaRPr lang="da-DK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4318572984749456"/>
                  <c:y val="-4.409722222222222E-3"/>
                </c:manualLayout>
              </c:layout>
              <c:tx>
                <c:rich>
                  <a:bodyPr/>
                  <a:lstStyle/>
                  <a:p>
                    <a:r>
                      <a:rPr lang="en-GB" sz="800" dirty="0"/>
                      <a:t>Fruit, fresh or dried, excl. citrus &amp; tropical fruit
€ 5 340
</a:t>
                    </a:r>
                    <a:r>
                      <a:rPr lang="en-GB" sz="800" dirty="0" smtClean="0"/>
                      <a:t>(+0%)</a:t>
                    </a:r>
                    <a:endParaRPr lang="en-GB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4252450980392156"/>
                  <c:y val="-0.13323090277777777"/>
                </c:manualLayout>
              </c:layout>
              <c:tx>
                <c:rich>
                  <a:bodyPr/>
                  <a:lstStyle/>
                  <a:p>
                    <a:r>
                      <a:rPr lang="en-US" sz="800" dirty="0" err="1" smtClean="0"/>
                      <a:t>Soyabeans</a:t>
                    </a:r>
                    <a:r>
                      <a:rPr lang="en-US" sz="800" dirty="0"/>
                      <a:t>
€ 5 186
</a:t>
                    </a:r>
                    <a:r>
                      <a:rPr lang="en-US" sz="800" dirty="0" smtClean="0"/>
                      <a:t>(-7%)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8437629789623278"/>
                  <c:y val="0.22504150930976888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0">
                <a:solidFill>
                  <a:srgbClr val="000000"/>
                </a:solidFill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0"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Tropical fruit, fresh or dried, nuts and spices</c:v>
              </c:pt>
              <c:pt idx="1">
                <c:v>Oilcakes</c:v>
              </c:pt>
              <c:pt idx="2">
                <c:v>Unroasted coffee, tea in bulk &amp; mate</c:v>
              </c:pt>
              <c:pt idx="3">
                <c:v>Palm &amp; palm kernel oils</c:v>
              </c:pt>
              <c:pt idx="4">
                <c:v>Fruit, fresh or dried, excl. citrus &amp; tropical fruit</c:v>
              </c:pt>
              <c:pt idx="5">
                <c:v>Soyabeans</c:v>
              </c:pt>
              <c:pt idx="6">
                <c:v>Remaining Agri-food products</c:v>
              </c:pt>
            </c:strLit>
          </c:cat>
          <c:val>
            <c:numLit>
              <c:formatCode>"€"#\ ###\ ##0</c:formatCode>
              <c:ptCount val="7"/>
              <c:pt idx="0">
                <c:v>10357</c:v>
              </c:pt>
              <c:pt idx="1">
                <c:v>8749</c:v>
              </c:pt>
              <c:pt idx="2">
                <c:v>6906</c:v>
              </c:pt>
              <c:pt idx="3">
                <c:v>5610</c:v>
              </c:pt>
              <c:pt idx="4">
                <c:v>5340</c:v>
              </c:pt>
              <c:pt idx="5">
                <c:v>5186</c:v>
              </c:pt>
              <c:pt idx="6">
                <c:v>61755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0"/>
      </c:pieChart>
    </c:plotArea>
    <c:plotVisOnly val="1"/>
    <c:dispBlanksAs val="gap"/>
    <c:showDLblsOverMax val="0"/>
  </c:chart>
  <c:spPr>
    <a:ln w="3175">
      <a:solidFill>
        <a:srgbClr val="000000"/>
      </a:solidFill>
    </a:ln>
  </c:sp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100755747240134"/>
          <c:y val="4.7705875227135069E-2"/>
          <c:w val="0.63049980061145816"/>
          <c:h val="0.88651916732471336"/>
        </c:manualLayout>
      </c:layout>
      <c:barChart>
        <c:barDir val="bar"/>
        <c:grouping val="clustered"/>
        <c:varyColors val="0"/>
        <c:ser>
          <c:idx val="0"/>
          <c:order val="0"/>
          <c:tx>
            <c:v>2013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Tropical fruit, fresh or dried, nuts and spices</c:v>
              </c:pt>
              <c:pt idx="1">
                <c:v>Cocoa beans</c:v>
              </c:pt>
              <c:pt idx="2">
                <c:v>Unroasted coffee, tea in bulk &amp; mate</c:v>
              </c:pt>
              <c:pt idx="3">
                <c:v>Preparations of vegetables, fruit or nuts</c:v>
              </c:pt>
              <c:pt idx="4">
                <c:v>Cocoa paste and powder</c:v>
              </c:pt>
            </c:strLit>
          </c:cat>
          <c:val>
            <c:numLit>
              <c:formatCode>0</c:formatCode>
              <c:ptCount val="5"/>
              <c:pt idx="0">
                <c:v>9179.7499399999961</c:v>
              </c:pt>
              <c:pt idx="1">
                <c:v>2699.8974699999999</c:v>
              </c:pt>
              <c:pt idx="2">
                <c:v>6574.4347699999998</c:v>
              </c:pt>
              <c:pt idx="3">
                <c:v>2794.4722099999994</c:v>
              </c:pt>
              <c:pt idx="4">
                <c:v>1465.6608800000001</c:v>
              </c:pt>
            </c:numLit>
          </c:val>
        </c:ser>
        <c:ser>
          <c:idx val="1"/>
          <c:order val="1"/>
          <c:tx>
            <c:v>2014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Tropical fruit, fresh or dried, nuts and spices</c:v>
              </c:pt>
              <c:pt idx="1">
                <c:v>Cocoa beans</c:v>
              </c:pt>
              <c:pt idx="2">
                <c:v>Unroasted coffee, tea in bulk &amp; mate</c:v>
              </c:pt>
              <c:pt idx="3">
                <c:v>Preparations of vegetables, fruit or nuts</c:v>
              </c:pt>
              <c:pt idx="4">
                <c:v>Cocoa paste and powder</c:v>
              </c:pt>
            </c:strLit>
          </c:cat>
          <c:val>
            <c:numLit>
              <c:formatCode>0</c:formatCode>
              <c:ptCount val="5"/>
              <c:pt idx="0">
                <c:v>10357.077670000004</c:v>
              </c:pt>
              <c:pt idx="1">
                <c:v>3148.4577799999997</c:v>
              </c:pt>
              <c:pt idx="2">
                <c:v>6905.8132800000003</c:v>
              </c:pt>
              <c:pt idx="3">
                <c:v>3056.0052099999989</c:v>
              </c:pt>
              <c:pt idx="4">
                <c:v>1726.8469700000001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50659456"/>
        <c:axId val="150660992"/>
      </c:barChart>
      <c:catAx>
        <c:axId val="150659456"/>
        <c:scaling>
          <c:orientation val="maxMin"/>
        </c:scaling>
        <c:delete val="0"/>
        <c:axPos val="l"/>
        <c:majorGridlines>
          <c:spPr>
            <a:ln w="6350" cmpd="sng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txPr>
          <a:bodyPr anchor="t" anchorCtr="0"/>
          <a:lstStyle/>
          <a:p>
            <a:pPr>
              <a:defRPr sz="900"/>
            </a:pPr>
            <a:endParaRPr lang="en-US"/>
          </a:p>
        </c:txPr>
        <c:crossAx val="150660992"/>
        <c:crosses val="autoZero"/>
        <c:auto val="0"/>
        <c:lblAlgn val="ctr"/>
        <c:lblOffset val="100"/>
        <c:tickLblSkip val="1"/>
        <c:noMultiLvlLbl val="0"/>
      </c:catAx>
      <c:valAx>
        <c:axId val="150660992"/>
        <c:scaling>
          <c:orientation val="minMax"/>
        </c:scaling>
        <c:delete val="0"/>
        <c:axPos val="b"/>
        <c:majorGridlines>
          <c:spPr>
            <a:ln w="0">
              <a:solidFill>
                <a:schemeClr val="bg1">
                  <a:lumMod val="50000"/>
                </a:schemeClr>
              </a:solidFill>
            </a:ln>
          </c:spPr>
        </c:majorGridlines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400"/>
            </a:pPr>
            <a:endParaRPr lang="en-US"/>
          </a:p>
        </c:txPr>
        <c:crossAx val="15065945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"/>
          <c:y val="0.22818333333333332"/>
          <c:w val="0.11357725694444444"/>
          <c:h val="0.12085833333333333"/>
        </c:manualLayout>
      </c:layout>
      <c:overlay val="1"/>
      <c:spPr>
        <a:solidFill>
          <a:schemeClr val="bg1"/>
        </a:solidFill>
        <a:ln w="0">
          <a:solidFill>
            <a:srgbClr val="000000"/>
          </a:solidFill>
        </a:ln>
      </c:spPr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ln w="3175">
      <a:solidFill>
        <a:srgbClr val="000000"/>
      </a:solidFill>
    </a:ln>
  </c:sp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759631729971577E-2"/>
          <c:y val="0.10393490287398285"/>
          <c:w val="0.8776037668658252"/>
          <c:h val="0.73187272643551138"/>
        </c:manualLayout>
      </c:layout>
      <c:barChart>
        <c:barDir val="col"/>
        <c:grouping val="clustered"/>
        <c:varyColors val="0"/>
        <c:ser>
          <c:idx val="1"/>
          <c:order val="1"/>
          <c:tx>
            <c:v>   United States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11.7548999</c:v>
              </c:pt>
              <c:pt idx="1">
                <c:v>12.986924609999999</c:v>
              </c:pt>
              <c:pt idx="2">
                <c:v>12.657258689999999</c:v>
              </c:pt>
              <c:pt idx="3">
                <c:v>11.58242501</c:v>
              </c:pt>
              <c:pt idx="4">
                <c:v>10.513768170000001</c:v>
              </c:pt>
              <c:pt idx="5">
                <c:v>12.023756070000001</c:v>
              </c:pt>
              <c:pt idx="6">
                <c:v>13.250965800000001</c:v>
              </c:pt>
              <c:pt idx="7">
                <c:v>14.997859949999999</c:v>
              </c:pt>
              <c:pt idx="8">
                <c:v>15.24275592</c:v>
              </c:pt>
              <c:pt idx="9">
                <c:v>16.273966050000002</c:v>
              </c:pt>
            </c:numLit>
          </c:val>
        </c:ser>
        <c:ser>
          <c:idx val="2"/>
          <c:order val="2"/>
          <c:tx>
            <c:v>   Russian Federation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5.0803165199999993</c:v>
              </c:pt>
              <c:pt idx="1">
                <c:v>6.5608657199999998</c:v>
              </c:pt>
              <c:pt idx="2">
                <c:v>7.4881147500000003</c:v>
              </c:pt>
              <c:pt idx="3">
                <c:v>8.6008950399999993</c:v>
              </c:pt>
              <c:pt idx="4">
                <c:v>6.7931240300000004</c:v>
              </c:pt>
              <c:pt idx="5">
                <c:v>9.0701477700000002</c:v>
              </c:pt>
              <c:pt idx="6">
                <c:v>10.343817810000001</c:v>
              </c:pt>
              <c:pt idx="7">
                <c:v>11.311592470000001</c:v>
              </c:pt>
              <c:pt idx="8">
                <c:v>11.792813130000001</c:v>
              </c:pt>
              <c:pt idx="9">
                <c:v>9.0318300999999988</c:v>
              </c:pt>
            </c:numLit>
          </c:val>
        </c:ser>
        <c:ser>
          <c:idx val="3"/>
          <c:order val="3"/>
          <c:tx>
            <c:v>   China       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1.19518225</c:v>
              </c:pt>
              <c:pt idx="1">
                <c:v>1.3354161299999998</c:v>
              </c:pt>
              <c:pt idx="2">
                <c:v>1.5816449800000001</c:v>
              </c:pt>
              <c:pt idx="3">
                <c:v>1.76152778</c:v>
              </c:pt>
              <c:pt idx="4">
                <c:v>2.13680665</c:v>
              </c:pt>
              <c:pt idx="5">
                <c:v>3.22312048</c:v>
              </c:pt>
              <c:pt idx="6">
                <c:v>4.8449057199999999</c:v>
              </c:pt>
              <c:pt idx="7">
                <c:v>6.0522313200000006</c:v>
              </c:pt>
              <c:pt idx="8">
                <c:v>7.26682366</c:v>
              </c:pt>
              <c:pt idx="9">
                <c:v>7.4192703600000005</c:v>
              </c:pt>
            </c:numLit>
          </c:val>
        </c:ser>
        <c:ser>
          <c:idx val="4"/>
          <c:order val="4"/>
          <c:tx>
            <c:v>   Switzerland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4.2081113200000004</c:v>
              </c:pt>
              <c:pt idx="1">
                <c:v>4.59899126</c:v>
              </c:pt>
              <c:pt idx="2">
                <c:v>4.87913935</c:v>
              </c:pt>
              <c:pt idx="3">
                <c:v>5.54122395</c:v>
              </c:pt>
              <c:pt idx="4">
                <c:v>5.4827179400000006</c:v>
              </c:pt>
              <c:pt idx="5">
                <c:v>5.96923548</c:v>
              </c:pt>
              <c:pt idx="6">
                <c:v>6.4037770400000005</c:v>
              </c:pt>
              <c:pt idx="7">
                <c:v>6.6640776200000005</c:v>
              </c:pt>
              <c:pt idx="8">
                <c:v>7.0302199500000002</c:v>
              </c:pt>
              <c:pt idx="9">
                <c:v>7.1680398099999998</c:v>
              </c:pt>
            </c:numLit>
          </c:val>
        </c:ser>
        <c:ser>
          <c:idx val="5"/>
          <c:order val="5"/>
          <c:tx>
            <c:v>   Japan       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3.8782591800000001</c:v>
              </c:pt>
              <c:pt idx="1">
                <c:v>3.92786583</c:v>
              </c:pt>
              <c:pt idx="2">
                <c:v>3.88134062</c:v>
              </c:pt>
              <c:pt idx="3">
                <c:v>4.0955177599999999</c:v>
              </c:pt>
              <c:pt idx="4">
                <c:v>3.81870858</c:v>
              </c:pt>
              <c:pt idx="5">
                <c:v>4.1587091100000002</c:v>
              </c:pt>
              <c:pt idx="6">
                <c:v>4.5838025899999995</c:v>
              </c:pt>
              <c:pt idx="7">
                <c:v>5.1448249199999996</c:v>
              </c:pt>
              <c:pt idx="8">
                <c:v>5.0572298899999995</c:v>
              </c:pt>
              <c:pt idx="9">
                <c:v>5.2775585400000002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59166848"/>
        <c:axId val="159168384"/>
      </c:barChart>
      <c:lineChart>
        <c:grouping val="standard"/>
        <c:varyColors val="0"/>
        <c:ser>
          <c:idx val="0"/>
          <c:order val="0"/>
          <c:tx>
            <c:v>World (right axis)</c:v>
          </c:tx>
          <c:spPr>
            <a:ln w="19050">
              <a:solidFill>
                <a:srgbClr val="000000"/>
              </a:solidFill>
            </a:ln>
          </c:spPr>
          <c:marker>
            <c:symbol val="none"/>
          </c:marker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59.250198609999998</c:v>
              </c:pt>
              <c:pt idx="1">
                <c:v>67.090319090000008</c:v>
              </c:pt>
              <c:pt idx="2">
                <c:v>69.333162860000002</c:v>
              </c:pt>
              <c:pt idx="3">
                <c:v>77.053915959999998</c:v>
              </c:pt>
              <c:pt idx="4">
                <c:v>70.45758459000001</c:v>
              </c:pt>
              <c:pt idx="5">
                <c:v>85.916728309999996</c:v>
              </c:pt>
              <c:pt idx="6">
                <c:v>100.58940319</c:v>
              </c:pt>
              <c:pt idx="7">
                <c:v>112.61302176000001</c:v>
              </c:pt>
              <c:pt idx="8">
                <c:v>119.12828198000001</c:v>
              </c:pt>
              <c:pt idx="9">
                <c:v>121.11089345000001</c:v>
              </c:pt>
            </c:numLit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184000"/>
        <c:axId val="159169920"/>
      </c:lineChart>
      <c:catAx>
        <c:axId val="159166848"/>
        <c:scaling>
          <c:orientation val="minMax"/>
        </c:scaling>
        <c:delete val="0"/>
        <c:axPos val="b"/>
        <c:majorGridlines>
          <c:spPr>
            <a:ln w="0">
              <a:prstDash val="sysDash"/>
            </a:ln>
          </c:spPr>
        </c:majorGridlines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9168384"/>
        <c:crosses val="autoZero"/>
        <c:auto val="1"/>
        <c:lblAlgn val="ctr"/>
        <c:lblOffset val="100"/>
        <c:noMultiLvlLbl val="0"/>
      </c:catAx>
      <c:valAx>
        <c:axId val="159168384"/>
        <c:scaling>
          <c:orientation val="minMax"/>
          <c:max val="18"/>
          <c:min val="0"/>
        </c:scaling>
        <c:delete val="0"/>
        <c:axPos val="l"/>
        <c:majorGridlines>
          <c:spPr>
            <a:ln w="0"/>
          </c:spPr>
        </c:majorGridlines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9166848"/>
        <c:crosses val="autoZero"/>
        <c:crossBetween val="between"/>
        <c:majorUnit val="2"/>
      </c:valAx>
      <c:valAx>
        <c:axId val="159169920"/>
        <c:scaling>
          <c:orientation val="minMax"/>
          <c:max val="180"/>
          <c:min val="0"/>
        </c:scaling>
        <c:delete val="0"/>
        <c:axPos val="r"/>
        <c:numFmt formatCode="#,##0" sourceLinked="1"/>
        <c:majorTickMark val="out"/>
        <c:minorTickMark val="none"/>
        <c:tickLblPos val="nextTo"/>
        <c:spPr>
          <a:ln w="0"/>
        </c:spPr>
        <c:txPr>
          <a:bodyPr/>
          <a:lstStyle/>
          <a:p>
            <a:pPr>
              <a:defRPr sz="1200"/>
            </a:pPr>
            <a:endParaRPr lang="en-US"/>
          </a:p>
        </c:txPr>
        <c:crossAx val="159184000"/>
        <c:crosses val="max"/>
        <c:crossBetween val="between"/>
        <c:majorUnit val="20"/>
      </c:valAx>
      <c:catAx>
        <c:axId val="159184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9169920"/>
        <c:crosses val="autoZero"/>
        <c:auto val="1"/>
        <c:lblAlgn val="ctr"/>
        <c:lblOffset val="100"/>
        <c:noMultiLvlLbl val="0"/>
      </c:catAx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6426483806899226"/>
          <c:y val="0.91122471229557833"/>
          <c:w val="0.21909800973370791"/>
          <c:h val="4.2091524040879333E-2"/>
        </c:manualLayout>
      </c:layout>
      <c:overlay val="0"/>
      <c:spPr>
        <a:ln w="0"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0">
      <a:solidFill>
        <a:srgbClr val="000000"/>
      </a:solidFill>
    </a:ln>
  </c:sp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759631729971577E-2"/>
          <c:y val="0.10393490287398285"/>
          <c:w val="0.90172425985611904"/>
          <c:h val="0.73187272643551138"/>
        </c:manualLayout>
      </c:layout>
      <c:barChart>
        <c:barDir val="col"/>
        <c:grouping val="clustered"/>
        <c:varyColors val="0"/>
        <c:ser>
          <c:idx val="1"/>
          <c:order val="1"/>
          <c:tx>
            <c:v>   Brazil      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9.4200513400000006</c:v>
              </c:pt>
              <c:pt idx="1">
                <c:v>9.7118631199999985</c:v>
              </c:pt>
              <c:pt idx="2">
                <c:v>12.408950880000001</c:v>
              </c:pt>
              <c:pt idx="3">
                <c:v>13.675339839999999</c:v>
              </c:pt>
              <c:pt idx="4">
                <c:v>11.884247210000002</c:v>
              </c:pt>
              <c:pt idx="5">
                <c:v>11.934944029999999</c:v>
              </c:pt>
              <c:pt idx="6">
                <c:v>14.086735039999999</c:v>
              </c:pt>
              <c:pt idx="7">
                <c:v>14.418680380000001</c:v>
              </c:pt>
              <c:pt idx="8">
                <c:v>13.312239079999999</c:v>
              </c:pt>
              <c:pt idx="9">
                <c:v>12.97010345</c:v>
              </c:pt>
            </c:numLit>
          </c:val>
        </c:ser>
        <c:ser>
          <c:idx val="2"/>
          <c:order val="2"/>
          <c:tx>
            <c:v>   United States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6.4277728499999993</c:v>
              </c:pt>
              <c:pt idx="1">
                <c:v>6.54820666</c:v>
              </c:pt>
              <c:pt idx="2">
                <c:v>7.0086609600000003</c:v>
              </c:pt>
              <c:pt idx="3">
                <c:v>7.6922636600000001</c:v>
              </c:pt>
              <c:pt idx="4">
                <c:v>5.7568042300000002</c:v>
              </c:pt>
              <c:pt idx="5">
                <c:v>7.2380269400000001</c:v>
              </c:pt>
              <c:pt idx="6">
                <c:v>8.1527121600000001</c:v>
              </c:pt>
              <c:pt idx="7">
                <c:v>8.3702476400000005</c:v>
              </c:pt>
              <c:pt idx="8">
                <c:v>9.7458025799999994</c:v>
              </c:pt>
              <c:pt idx="9">
                <c:v>10.251110019999999</c:v>
              </c:pt>
            </c:numLit>
          </c:val>
        </c:ser>
        <c:ser>
          <c:idx val="3"/>
          <c:order val="3"/>
          <c:tx>
            <c:v>   Argentina   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4.5042164900000001</c:v>
              </c:pt>
              <c:pt idx="1">
                <c:v>4.8611091200000001</c:v>
              </c:pt>
              <c:pt idx="2">
                <c:v>6.0395040800000004</c:v>
              </c:pt>
              <c:pt idx="3">
                <c:v>8.1148089500000005</c:v>
              </c:pt>
              <c:pt idx="4">
                <c:v>5.8045031799999993</c:v>
              </c:pt>
              <c:pt idx="5">
                <c:v>5.9308870999999996</c:v>
              </c:pt>
              <c:pt idx="6">
                <c:v>6.3235357400000005</c:v>
              </c:pt>
              <c:pt idx="7">
                <c:v>6.0660872900000005</c:v>
              </c:pt>
              <c:pt idx="8">
                <c:v>5.3407987300000004</c:v>
              </c:pt>
              <c:pt idx="9">
                <c:v>5.2532385899999996</c:v>
              </c:pt>
            </c:numLit>
          </c:val>
        </c:ser>
        <c:ser>
          <c:idx val="4"/>
          <c:order val="4"/>
          <c:tx>
            <c:v>   China       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2.6812598599999999</c:v>
              </c:pt>
              <c:pt idx="1">
                <c:v>3.0515806299999997</c:v>
              </c:pt>
              <c:pt idx="2">
                <c:v>3.51137393</c:v>
              </c:pt>
              <c:pt idx="3">
                <c:v>3.7950236099999999</c:v>
              </c:pt>
              <c:pt idx="4">
                <c:v>3.2673380600000002</c:v>
              </c:pt>
              <c:pt idx="5">
                <c:v>3.98496856</c:v>
              </c:pt>
              <c:pt idx="6">
                <c:v>4.5618041399999996</c:v>
              </c:pt>
              <c:pt idx="7">
                <c:v>4.5839652000000006</c:v>
              </c:pt>
              <c:pt idx="8">
                <c:v>4.6953584500000005</c:v>
              </c:pt>
              <c:pt idx="9">
                <c:v>4.7471197400000005</c:v>
              </c:pt>
            </c:numLit>
          </c:val>
        </c:ser>
        <c:ser>
          <c:idx val="5"/>
          <c:order val="5"/>
          <c:tx>
            <c:v>   Indonesia</c:v>
          </c:tx>
          <c:spPr>
            <a:ln w="0">
              <a:solidFill>
                <a:schemeClr val="tx1"/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1.6577962500000001</c:v>
              </c:pt>
              <c:pt idx="1">
                <c:v>1.74621501</c:v>
              </c:pt>
              <c:pt idx="2">
                <c:v>1.9881320099999999</c:v>
              </c:pt>
              <c:pt idx="3">
                <c:v>3.0460822300000001</c:v>
              </c:pt>
              <c:pt idx="4">
                <c:v>2.8978870400000001</c:v>
              </c:pt>
              <c:pt idx="5">
                <c:v>3.143634</c:v>
              </c:pt>
              <c:pt idx="6">
                <c:v>3.77098493</c:v>
              </c:pt>
              <c:pt idx="7">
                <c:v>4.0750330200000002</c:v>
              </c:pt>
              <c:pt idx="8">
                <c:v>4.4235890499999995</c:v>
              </c:pt>
              <c:pt idx="9">
                <c:v>4.4619382400000003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60013312"/>
        <c:axId val="160035584"/>
      </c:barChart>
      <c:lineChart>
        <c:grouping val="standard"/>
        <c:varyColors val="0"/>
        <c:ser>
          <c:idx val="0"/>
          <c:order val="0"/>
          <c:tx>
            <c:v>World (right axis)</c:v>
          </c:tx>
          <c:spPr>
            <a:ln w="19050">
              <a:solidFill>
                <a:srgbClr val="000000"/>
              </a:solidFill>
            </a:ln>
          </c:spPr>
          <c:marker>
            <c:symbol val="none"/>
          </c:marker>
          <c:cat>
            <c:strLit>
              <c:ptCount val="10"/>
              <c:pt idx="0">
                <c:v>2005</c:v>
              </c:pt>
              <c:pt idx="1">
                <c:v>2006</c:v>
              </c:pt>
              <c:pt idx="2">
                <c:v>2007</c:v>
              </c:pt>
              <c:pt idx="3">
                <c:v>2008</c:v>
              </c:pt>
              <c:pt idx="4">
                <c:v>2009</c:v>
              </c:pt>
              <c:pt idx="5">
                <c:v>2010</c:v>
              </c:pt>
              <c:pt idx="6">
                <c:v>2011</c:v>
              </c:pt>
              <c:pt idx="7">
                <c:v>2012</c:v>
              </c:pt>
              <c:pt idx="8">
                <c:v>2013 </c:v>
              </c:pt>
              <c:pt idx="9">
                <c:v>2014</c:v>
              </c:pt>
            </c:strLit>
          </c:cat>
          <c:val>
            <c:numLit>
              <c:formatCode>#,##0</c:formatCode>
              <c:ptCount val="10"/>
              <c:pt idx="0">
                <c:v>63.93374068</c:v>
              </c:pt>
              <c:pt idx="1">
                <c:v>67.901409319999999</c:v>
              </c:pt>
              <c:pt idx="2">
                <c:v>77.382443480000006</c:v>
              </c:pt>
              <c:pt idx="3">
                <c:v>87.928223590000002</c:v>
              </c:pt>
              <c:pt idx="4">
                <c:v>76.525058909999998</c:v>
              </c:pt>
              <c:pt idx="5">
                <c:v>83.879643779999995</c:v>
              </c:pt>
              <c:pt idx="6">
                <c:v>98.250750330000002</c:v>
              </c:pt>
              <c:pt idx="7">
                <c:v>101.55656031000001</c:v>
              </c:pt>
              <c:pt idx="8">
                <c:v>101.25829662000001</c:v>
              </c:pt>
              <c:pt idx="9">
                <c:v>102.98730837000001</c:v>
              </c:pt>
            </c:numLit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0301056"/>
        <c:axId val="160037120"/>
      </c:lineChart>
      <c:catAx>
        <c:axId val="160013312"/>
        <c:scaling>
          <c:orientation val="minMax"/>
        </c:scaling>
        <c:delete val="0"/>
        <c:axPos val="b"/>
        <c:majorGridlines>
          <c:spPr>
            <a:ln w="0">
              <a:prstDash val="sysDash"/>
            </a:ln>
          </c:spPr>
        </c:majorGridlines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0035584"/>
        <c:crosses val="autoZero"/>
        <c:auto val="1"/>
        <c:lblAlgn val="ctr"/>
        <c:lblOffset val="100"/>
        <c:noMultiLvlLbl val="0"/>
      </c:catAx>
      <c:valAx>
        <c:axId val="160035584"/>
        <c:scaling>
          <c:orientation val="minMax"/>
          <c:max val="16"/>
          <c:min val="0"/>
        </c:scaling>
        <c:delete val="0"/>
        <c:axPos val="l"/>
        <c:majorGridlines>
          <c:spPr>
            <a:ln w="0"/>
          </c:spPr>
        </c:majorGridlines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60013312"/>
        <c:crosses val="autoZero"/>
        <c:crossBetween val="between"/>
        <c:majorUnit val="2"/>
      </c:valAx>
      <c:valAx>
        <c:axId val="160037120"/>
        <c:scaling>
          <c:orientation val="minMax"/>
          <c:max val="160"/>
          <c:min val="0"/>
        </c:scaling>
        <c:delete val="0"/>
        <c:axPos val="r"/>
        <c:numFmt formatCode="#,##0" sourceLinked="1"/>
        <c:majorTickMark val="out"/>
        <c:minorTickMark val="none"/>
        <c:tickLblPos val="nextTo"/>
        <c:spPr>
          <a:ln w="0"/>
        </c:spPr>
        <c:txPr>
          <a:bodyPr/>
          <a:lstStyle/>
          <a:p>
            <a:pPr>
              <a:defRPr sz="1200"/>
            </a:pPr>
            <a:endParaRPr lang="en-US"/>
          </a:p>
        </c:txPr>
        <c:crossAx val="160301056"/>
        <c:crosses val="max"/>
        <c:crossBetween val="between"/>
        <c:majorUnit val="20"/>
      </c:valAx>
      <c:catAx>
        <c:axId val="1603010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0037120"/>
        <c:crosses val="autoZero"/>
        <c:auto val="1"/>
        <c:lblAlgn val="ctr"/>
        <c:lblOffset val="100"/>
        <c:noMultiLvlLbl val="0"/>
      </c:catAx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69997197784191389"/>
          <c:y val="0.92485814107875786"/>
          <c:w val="0.21915059244905641"/>
          <c:h val="4.2046274984857662E-2"/>
        </c:manualLayout>
      </c:layout>
      <c:overlay val="0"/>
      <c:spPr>
        <a:ln w="0"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 w="0">
      <a:solidFill>
        <a:srgbClr val="000000"/>
      </a:solidFill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0.71587</cdr:x>
      <cdr:y>0</cdr:y>
    </cdr:from>
    <cdr:to>
      <cdr:x>0.94903</cdr:x>
      <cdr:y>0.09538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48272" y="0"/>
          <a:ext cx="797407" cy="2472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700" dirty="0"/>
            <a:t>Source: COMEXT, GTA</a:t>
          </a:r>
        </a:p>
      </cdr:txBody>
    </cdr:sp>
  </cdr:relSizeAnchor>
  <cdr:relSizeAnchor xmlns:cdr="http://schemas.openxmlformats.org/drawingml/2006/chartDrawing">
    <cdr:from>
      <cdr:x>0.06492</cdr:x>
      <cdr:y>0.03336</cdr:y>
    </cdr:from>
    <cdr:to>
      <cdr:x>0.31582</cdr:x>
      <cdr:y>0.11077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222026" y="86479"/>
          <a:ext cx="858094" cy="2006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GB" sz="700" dirty="0"/>
            <a:t>in</a:t>
          </a:r>
          <a:r>
            <a:rPr lang="en-GB" sz="700" dirty="0">
              <a:latin typeface="+mn-lt"/>
              <a:ea typeface="+mn-ea"/>
              <a:cs typeface="+mn-cs"/>
            </a:rPr>
            <a:t> billion</a:t>
          </a:r>
          <a:r>
            <a:rPr lang="en-GB" sz="700" dirty="0"/>
            <a:t> Euro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0.81732</cdr:x>
      <cdr:y>0</cdr:y>
    </cdr:from>
    <cdr:to>
      <cdr:x>0.99016</cdr:x>
      <cdr:y>0.04194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82029" y="0"/>
          <a:ext cx="546008" cy="86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900" dirty="0"/>
            <a:t>Source:</a:t>
          </a:r>
          <a:r>
            <a:rPr lang="en-GB" sz="900" baseline="0" dirty="0"/>
            <a:t> COMEXT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0.72164</cdr:x>
      <cdr:y>0.28771</cdr:y>
    </cdr:from>
    <cdr:to>
      <cdr:x>0.97731</cdr:x>
      <cdr:y>0.36328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5421792" y="1222184"/>
          <a:ext cx="1920900" cy="32102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destinations</a:t>
          </a:r>
        </a:p>
        <a:p xmlns:a="http://schemas.openxmlformats.org/drawingml/2006/main">
          <a:pPr algn="ctr"/>
          <a:r>
            <a:rPr lang="en-GB" sz="900" baseline="0" dirty="0"/>
            <a:t>62%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0.72164</cdr:x>
      <cdr:y>0.45722</cdr:y>
    </cdr:from>
    <cdr:to>
      <cdr:x>0.97731</cdr:x>
      <cdr:y>0.53279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5421792" y="1942264"/>
          <a:ext cx="1920899" cy="3210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destinations</a:t>
          </a:r>
        </a:p>
        <a:p xmlns:a="http://schemas.openxmlformats.org/drawingml/2006/main">
          <a:pPr algn="ctr"/>
          <a:r>
            <a:rPr lang="en-GB" sz="900" baseline="0" dirty="0"/>
            <a:t>61%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0.72164</cdr:x>
      <cdr:y>0.64368</cdr:y>
    </cdr:from>
    <cdr:to>
      <cdr:x>0.97731</cdr:x>
      <cdr:y>0.71925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5421792" y="2734352"/>
          <a:ext cx="1920900" cy="32102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destinations</a:t>
          </a:r>
        </a:p>
        <a:p xmlns:a="http://schemas.openxmlformats.org/drawingml/2006/main">
          <a:pPr algn="ctr"/>
          <a:r>
            <a:rPr lang="en-GB" sz="900" baseline="0" dirty="0"/>
            <a:t>47%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0.72164</cdr:x>
      <cdr:y>0.81319</cdr:y>
    </cdr:from>
    <cdr:to>
      <cdr:x>0.97731</cdr:x>
      <cdr:y>0.88876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5421792" y="3454432"/>
          <a:ext cx="1920899" cy="32102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destinations</a:t>
          </a:r>
        </a:p>
        <a:p xmlns:a="http://schemas.openxmlformats.org/drawingml/2006/main">
          <a:pPr algn="ctr"/>
          <a:r>
            <a:rPr lang="en-GB" sz="900" baseline="0" dirty="0"/>
            <a:t>33%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0.72164</cdr:x>
      <cdr:y>0.1182</cdr:y>
    </cdr:from>
    <cdr:to>
      <cdr:x>0.97731</cdr:x>
      <cdr:y>0.19377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5421792" y="502104"/>
          <a:ext cx="1920900" cy="3210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/>
        <a:p xmlns:a="http://schemas.openxmlformats.org/drawingml/2006/main">
          <a:pPr algn="ctr"/>
          <a:r>
            <a:rPr lang="en-GB" sz="900" dirty="0"/>
            <a:t>Top 5 destinations</a:t>
          </a:r>
          <a:r>
            <a:rPr lang="en-GB" sz="900" baseline="0" dirty="0"/>
            <a:t> </a:t>
          </a:r>
          <a:br>
            <a:rPr lang="en-GB" sz="900" baseline="0" dirty="0"/>
          </a:br>
          <a:r>
            <a:rPr lang="en-GB" sz="900" baseline="0" dirty="0"/>
            <a:t>55%</a:t>
          </a:r>
          <a:endParaRPr lang="en-GB" sz="9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0.7578</cdr:x>
      <cdr:y>0</cdr:y>
    </cdr:from>
    <cdr:to>
      <cdr:x>0.98999</cdr:x>
      <cdr:y>0.05039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693503" y="0"/>
          <a:ext cx="1744513" cy="214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900" dirty="0"/>
            <a:t>Source:</a:t>
          </a:r>
          <a:r>
            <a:rPr lang="en-GB" sz="900" baseline="0" dirty="0"/>
            <a:t> COMEXT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0.73612</cdr:x>
      <cdr:y>0.44027</cdr:y>
    </cdr:from>
    <cdr:to>
      <cdr:x>0.9755</cdr:x>
      <cdr:y>0.51584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530649" y="1870256"/>
          <a:ext cx="1798509" cy="32102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/>
            <a:t>top 5 origins</a:t>
          </a:r>
        </a:p>
        <a:p xmlns:a="http://schemas.openxmlformats.org/drawingml/2006/main">
          <a:pPr algn="ctr"/>
          <a:r>
            <a:rPr lang="en-GB" sz="900" baseline="0"/>
            <a:t> 68%</a:t>
          </a:r>
          <a:endParaRPr lang="en-GB" sz="900"/>
        </a:p>
      </cdr:txBody>
    </cdr:sp>
  </cdr:relSizeAnchor>
  <cdr:relSizeAnchor xmlns:cdr="http://schemas.openxmlformats.org/drawingml/2006/chartDrawing">
    <cdr:from>
      <cdr:x>0.73618</cdr:x>
      <cdr:y>0.27076</cdr:y>
    </cdr:from>
    <cdr:to>
      <cdr:x>0.97545</cdr:x>
      <cdr:y>0.34633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531062" y="1150176"/>
          <a:ext cx="1797683" cy="3210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origins</a:t>
          </a:r>
        </a:p>
        <a:p xmlns:a="http://schemas.openxmlformats.org/drawingml/2006/main">
          <a:pPr algn="ctr"/>
          <a:r>
            <a:rPr lang="en-GB" sz="900" baseline="0" dirty="0"/>
            <a:t> 86%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0.73612</cdr:x>
      <cdr:y>0.62673</cdr:y>
    </cdr:from>
    <cdr:to>
      <cdr:x>0.9755</cdr:x>
      <cdr:y>0.7023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5530649" y="2662344"/>
          <a:ext cx="1798509" cy="32102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/>
            <a:t>top 5 origins</a:t>
          </a:r>
          <a:r>
            <a:rPr lang="en-GB" sz="900" baseline="0"/>
            <a:t> </a:t>
          </a:r>
        </a:p>
        <a:p xmlns:a="http://schemas.openxmlformats.org/drawingml/2006/main">
          <a:pPr algn="ctr"/>
          <a:r>
            <a:rPr lang="en-GB" sz="900" baseline="0"/>
            <a:t> 91%</a:t>
          </a:r>
          <a:endParaRPr lang="en-GB" sz="900"/>
        </a:p>
      </cdr:txBody>
    </cdr:sp>
  </cdr:relSizeAnchor>
  <cdr:relSizeAnchor xmlns:cdr="http://schemas.openxmlformats.org/drawingml/2006/chartDrawing">
    <cdr:from>
      <cdr:x>0.73612</cdr:x>
      <cdr:y>0.81319</cdr:y>
    </cdr:from>
    <cdr:to>
      <cdr:x>0.9755</cdr:x>
      <cdr:y>0.88876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5530649" y="3454432"/>
          <a:ext cx="1798509" cy="3210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origins</a:t>
          </a:r>
          <a:r>
            <a:rPr lang="en-GB" sz="900" baseline="0" dirty="0"/>
            <a:t> </a:t>
          </a:r>
        </a:p>
        <a:p xmlns:a="http://schemas.openxmlformats.org/drawingml/2006/main">
          <a:pPr algn="ctr"/>
          <a:r>
            <a:rPr lang="en-GB" sz="900" baseline="0" dirty="0"/>
            <a:t> 55%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0.73618</cdr:x>
      <cdr:y>0.10125</cdr:y>
    </cdr:from>
    <cdr:to>
      <cdr:x>0.97545</cdr:x>
      <cdr:y>0.17682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5531062" y="430096"/>
          <a:ext cx="1797683" cy="3210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6350">
          <a:solidFill>
            <a:schemeClr val="bg1">
              <a:lumMod val="50000"/>
            </a:schemeClr>
          </a:solidFill>
        </a:ln>
      </cdr:spPr>
      <cdr:txBody>
        <a:bodyPr xmlns:a="http://schemas.openxmlformats.org/drawingml/2006/main" wrap="squar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900" dirty="0"/>
            <a:t>top 5 origins</a:t>
          </a:r>
        </a:p>
        <a:p xmlns:a="http://schemas.openxmlformats.org/drawingml/2006/main">
          <a:pPr algn="ctr"/>
          <a:r>
            <a:rPr lang="en-GB" sz="900" baseline="0" dirty="0"/>
            <a:t> </a:t>
          </a:r>
          <a:r>
            <a:rPr lang="en-GB" sz="900" dirty="0" smtClean="0"/>
            <a:t>53</a:t>
          </a:r>
          <a:r>
            <a:rPr lang="en-GB" sz="900" baseline="0" dirty="0" smtClean="0"/>
            <a:t>%</a:t>
          </a:r>
          <a:endParaRPr lang="en-GB" sz="9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0.81246</cdr:x>
      <cdr:y>0.88473</cdr:y>
    </cdr:from>
    <cdr:to>
      <cdr:x>0.9748</cdr:x>
      <cdr:y>0.93002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66657" y="1825861"/>
          <a:ext cx="512849" cy="934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r"/>
          <a:r>
            <a:rPr lang="en-GB" sz="1200" dirty="0"/>
            <a:t>(€</a:t>
          </a:r>
          <a:r>
            <a:rPr lang="en-GB" sz="1200" dirty="0">
              <a:latin typeface="+mn-lt"/>
              <a:ea typeface="+mn-ea"/>
              <a:cs typeface="+mn-cs"/>
            </a:rPr>
            <a:t> million</a:t>
          </a:r>
          <a:r>
            <a:rPr lang="en-GB" sz="1200" dirty="0"/>
            <a:t>)</a:t>
          </a:r>
        </a:p>
      </cdr:txBody>
    </cdr:sp>
  </cdr:relSizeAnchor>
  <cdr:relSizeAnchor xmlns:cdr="http://schemas.openxmlformats.org/drawingml/2006/chartDrawing">
    <cdr:from>
      <cdr:x>0.75997</cdr:x>
      <cdr:y>0</cdr:y>
    </cdr:from>
    <cdr:to>
      <cdr:x>0.96116</cdr:x>
      <cdr:y>0.0402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709824" y="-2062800"/>
          <a:ext cx="1511580" cy="170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900" dirty="0"/>
            <a:t>Source:</a:t>
          </a:r>
          <a:r>
            <a:rPr lang="en-GB" sz="900" baseline="0" dirty="0"/>
            <a:t> COMEXT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0.63538</cdr:x>
      <cdr:y>0.10125</cdr:y>
    </cdr:from>
    <cdr:to>
      <cdr:x>0.82706</cdr:x>
      <cdr:y>0.14984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773720" y="430096"/>
          <a:ext cx="1440160" cy="2064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rgbClr val="000000"/>
          </a:solidFill>
        </a:ln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r"/>
          <a:fld id="{FA064B31-C21A-4D27-8169-592A2E863486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-1155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0.63538</cdr:x>
      <cdr:y>0.45722</cdr:y>
    </cdr:from>
    <cdr:to>
      <cdr:x>0.82706</cdr:x>
      <cdr:y>0.50342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773720" y="1942264"/>
          <a:ext cx="1440160" cy="19625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B3CD403B-3499-4C4F-9949-588FD781C0E4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-830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0.63538</cdr:x>
      <cdr:y>0.45722</cdr:y>
    </cdr:from>
    <cdr:to>
      <cdr:x>0.82706</cdr:x>
      <cdr:y>0.50474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773720" y="1942264"/>
          <a:ext cx="1440160" cy="2018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6CCD6871-C4AA-446E-99B4-3AD99FEAD006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-499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0.63538</cdr:x>
      <cdr:y>0.64368</cdr:y>
    </cdr:from>
    <cdr:to>
      <cdr:x>0.82818</cdr:x>
      <cdr:y>0.69004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773720" y="2734352"/>
          <a:ext cx="1448545" cy="19693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A3DACFAA-2929-433A-B29E-82AA9E540B21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-381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0.63538</cdr:x>
      <cdr:y>0.81319</cdr:y>
    </cdr:from>
    <cdr:to>
      <cdr:x>0.82527</cdr:x>
      <cdr:y>0.86206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773720" y="3454432"/>
          <a:ext cx="1426682" cy="207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3E8573A0-AD60-47E5-8CFD-8EC0D9DA5CA6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-194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0.63538</cdr:x>
      <cdr:y>0.27076</cdr:y>
    </cdr:from>
    <cdr:to>
      <cdr:x>0.82706</cdr:x>
      <cdr:y>0.31696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4773720" y="1150176"/>
          <a:ext cx="1440160" cy="19625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B3CD403B-3499-4C4F-9949-588FD781C0E4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-830 m</a:t>
          </a:fld>
          <a:endParaRPr lang="en-GB" sz="1200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0.83539</cdr:x>
      <cdr:y>0.88912</cdr:y>
    </cdr:from>
    <cdr:to>
      <cdr:x>0.97193</cdr:x>
      <cdr:y>0.9366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39087" y="1834914"/>
          <a:ext cx="431368" cy="98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r"/>
          <a:r>
            <a:rPr lang="en-GB" sz="1200" dirty="0"/>
            <a:t>(€</a:t>
          </a:r>
          <a:r>
            <a:rPr lang="en-GB" sz="1200" dirty="0">
              <a:latin typeface="+mn-lt"/>
              <a:ea typeface="+mn-ea"/>
              <a:cs typeface="+mn-cs"/>
            </a:rPr>
            <a:t> million</a:t>
          </a:r>
          <a:r>
            <a:rPr lang="en-GB" sz="1200" dirty="0"/>
            <a:t>)</a:t>
          </a:r>
        </a:p>
      </cdr:txBody>
    </cdr:sp>
  </cdr:relSizeAnchor>
  <cdr:relSizeAnchor xmlns:cdr="http://schemas.openxmlformats.org/drawingml/2006/chartDrawing">
    <cdr:from>
      <cdr:x>0.78735</cdr:x>
      <cdr:y>0</cdr:y>
    </cdr:from>
    <cdr:to>
      <cdr:x>0.9914</cdr:x>
      <cdr:y>0.04459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487336" y="0"/>
          <a:ext cx="644629" cy="920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900" dirty="0"/>
            <a:t>Source:</a:t>
          </a:r>
          <a:r>
            <a:rPr lang="en-GB" sz="900" baseline="0" dirty="0"/>
            <a:t> COMEXT</a:t>
          </a:r>
          <a:endParaRPr lang="en-GB" sz="900" dirty="0"/>
        </a:p>
      </cdr:txBody>
    </cdr:sp>
  </cdr:relSizeAnchor>
  <cdr:relSizeAnchor xmlns:cdr="http://schemas.openxmlformats.org/drawingml/2006/chartDrawing">
    <cdr:from>
      <cdr:x>0.67742</cdr:x>
      <cdr:y>0.1182</cdr:y>
    </cdr:from>
    <cdr:to>
      <cdr:x>0.85581</cdr:x>
      <cdr:y>0.1646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89613" y="502104"/>
          <a:ext cx="1340291" cy="1971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rgbClr val="000000"/>
          </a:solidFill>
        </a:ln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r"/>
          <a:fld id="{2C67943C-D709-4E0C-BE42-48C617AFE6F6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-663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0.77914</cdr:x>
      <cdr:y>0.30466</cdr:y>
    </cdr:from>
    <cdr:to>
      <cdr:x>0.96211</cdr:x>
      <cdr:y>0.35305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853840" y="1294192"/>
          <a:ext cx="1374685" cy="20556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9426FDCF-6F5D-4226-8AFF-5F335B340E4C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-650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0.67371</cdr:x>
      <cdr:y>0.45722</cdr:y>
    </cdr:from>
    <cdr:to>
      <cdr:x>0.85581</cdr:x>
      <cdr:y>0.50694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061752" y="1942264"/>
          <a:ext cx="1368152" cy="2112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BD6B8930-6135-4069-976D-A0BD62A938CC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-415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0.67371</cdr:x>
      <cdr:y>0.66063</cdr:y>
    </cdr:from>
    <cdr:to>
      <cdr:x>0.85581</cdr:x>
      <cdr:y>0.71138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5061752" y="2806360"/>
          <a:ext cx="1368152" cy="21558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6B8AE4B5-26FD-4C49-8A8B-1D2E4591AB77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-239 m</a:t>
          </a:fld>
          <a:endParaRPr lang="en-GB" sz="1200" dirty="0"/>
        </a:p>
      </cdr:txBody>
    </cdr:sp>
  </cdr:relSizeAnchor>
  <cdr:relSizeAnchor xmlns:cdr="http://schemas.openxmlformats.org/drawingml/2006/chartDrawing">
    <cdr:from>
      <cdr:x>0.67371</cdr:x>
      <cdr:y>0.81319</cdr:y>
    </cdr:from>
    <cdr:to>
      <cdr:x>0.85581</cdr:x>
      <cdr:y>0.85767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5061752" y="3454432"/>
          <a:ext cx="1368152" cy="18895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fld id="{D8A5C1C4-BB25-4F79-B99B-34DCF2161C39}" type="TxLink">
            <a:rPr lang="en-US" sz="1200" b="0" i="0" u="none" strike="noStrike">
              <a:solidFill>
                <a:srgbClr val="000000"/>
              </a:solidFill>
              <a:latin typeface="Calibri"/>
              <a:cs typeface="Calibri"/>
            </a:rPr>
            <a:pPr algn="r"/>
            <a:t>decrease € -236 m</a:t>
          </a:fld>
          <a:endParaRPr lang="en-GB" sz="1200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0.78052</cdr:x>
      <cdr:y>0</cdr:y>
    </cdr:from>
    <cdr:to>
      <cdr:x>0.99991</cdr:x>
      <cdr:y>0.04161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465776" y="0"/>
          <a:ext cx="693061" cy="85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1000" dirty="0"/>
            <a:t>Source:</a:t>
          </a:r>
          <a:r>
            <a:rPr lang="en-GB" sz="1000" baseline="0" dirty="0"/>
            <a:t> COMEXT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0.40087</cdr:x>
      <cdr:y>0.11584</cdr:y>
    </cdr:from>
    <cdr:to>
      <cdr:x>0.53073</cdr:x>
      <cdr:y>0.17378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729664" y="703406"/>
          <a:ext cx="1208202" cy="351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200" dirty="0"/>
            <a:t>Export</a:t>
          </a:r>
        </a:p>
      </cdr:txBody>
    </cdr:sp>
  </cdr:relSizeAnchor>
  <cdr:relSizeAnchor xmlns:cdr="http://schemas.openxmlformats.org/drawingml/2006/chartDrawing">
    <cdr:from>
      <cdr:x>0.482</cdr:x>
      <cdr:y>0.76471</cdr:y>
    </cdr:from>
    <cdr:to>
      <cdr:x>0.61186</cdr:x>
      <cdr:y>0.82265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484477" y="4643470"/>
          <a:ext cx="1208202" cy="3518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dirty="0"/>
            <a:t>Import</a:t>
          </a:r>
        </a:p>
      </cdr:txBody>
    </cdr:sp>
  </cdr:relSizeAnchor>
  <cdr:relSizeAnchor xmlns:cdr="http://schemas.openxmlformats.org/drawingml/2006/chartDrawing">
    <cdr:from>
      <cdr:x>0.0436</cdr:x>
      <cdr:y>0.03909</cdr:y>
    </cdr:from>
    <cdr:to>
      <cdr:x>0.21293</cdr:x>
      <cdr:y>0.07445</cdr:y>
    </cdr:to>
    <cdr:sp macro="" textlink="">
      <cdr:nvSpPr>
        <cdr:cNvPr id="9" name="TextBox 7"/>
        <cdr:cNvSpPr txBox="1"/>
      </cdr:nvSpPr>
      <cdr:spPr>
        <a:xfrm xmlns:a="http://schemas.openxmlformats.org/drawingml/2006/main">
          <a:off x="137739" y="80629"/>
          <a:ext cx="534935" cy="729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l"/>
          <a:r>
            <a:rPr lang="en-GB" sz="1200" dirty="0"/>
            <a:t>in</a:t>
          </a:r>
          <a:r>
            <a:rPr lang="en-GB" sz="1200" dirty="0">
              <a:latin typeface="+mn-lt"/>
              <a:ea typeface="+mn-ea"/>
              <a:cs typeface="+mn-cs"/>
            </a:rPr>
            <a:t> million</a:t>
          </a:r>
          <a:r>
            <a:rPr lang="en-GB" sz="1200" dirty="0"/>
            <a:t> Euro</a:t>
          </a:r>
        </a:p>
      </cdr:txBody>
    </cdr:sp>
  </cdr:relSizeAnchor>
  <cdr:relSizeAnchor xmlns:cdr="http://schemas.openxmlformats.org/drawingml/2006/chartDrawing">
    <cdr:from>
      <cdr:x>0.03258</cdr:x>
      <cdr:y>0.94425</cdr:y>
    </cdr:from>
    <cdr:to>
      <cdr:x>0.17966</cdr:x>
      <cdr:y>0.9827</cdr:y>
    </cdr:to>
    <cdr:sp macro="" textlink="">
      <cdr:nvSpPr>
        <cdr:cNvPr id="7" name="Text Box 1"/>
        <cdr:cNvSpPr txBox="1"/>
      </cdr:nvSpPr>
      <cdr:spPr>
        <a:xfrm xmlns:a="http://schemas.openxmlformats.org/drawingml/2006/main">
          <a:off x="244780" y="4011174"/>
          <a:ext cx="1105042" cy="163338"/>
        </a:xfrm>
        <a:prstGeom xmlns:a="http://schemas.openxmlformats.org/drawingml/2006/main" prst="rect">
          <a:avLst/>
        </a:prstGeom>
        <a:solidFill xmlns:a="http://schemas.openxmlformats.org/drawingml/2006/main">
          <a:srgbClr val="6B9240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 dirty="0"/>
            <a:t>Commodities</a:t>
          </a:r>
        </a:p>
      </cdr:txBody>
    </cdr:sp>
  </cdr:relSizeAnchor>
  <cdr:relSizeAnchor xmlns:cdr="http://schemas.openxmlformats.org/drawingml/2006/chartDrawing">
    <cdr:from>
      <cdr:x>0.16196</cdr:x>
      <cdr:y>0.94412</cdr:y>
    </cdr:from>
    <cdr:to>
      <cdr:x>0.31462</cdr:x>
      <cdr:y>0.9827</cdr:y>
    </cdr:to>
    <cdr:sp macro="" textlink="">
      <cdr:nvSpPr>
        <cdr:cNvPr id="8" name="Text Box 1"/>
        <cdr:cNvSpPr txBox="1"/>
      </cdr:nvSpPr>
      <cdr:spPr>
        <a:xfrm xmlns:a="http://schemas.openxmlformats.org/drawingml/2006/main">
          <a:off x="1216838" y="4010622"/>
          <a:ext cx="1146965" cy="163890"/>
        </a:xfrm>
        <a:prstGeom xmlns:a="http://schemas.openxmlformats.org/drawingml/2006/main" prst="rect">
          <a:avLst/>
        </a:prstGeom>
        <a:solidFill xmlns:a="http://schemas.openxmlformats.org/drawingml/2006/main">
          <a:srgbClr val="AECDAB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 dirty="0"/>
            <a:t>Other primary</a:t>
          </a:r>
        </a:p>
      </cdr:txBody>
    </cdr:sp>
  </cdr:relSizeAnchor>
  <cdr:relSizeAnchor xmlns:cdr="http://schemas.openxmlformats.org/drawingml/2006/chartDrawing">
    <cdr:from>
      <cdr:x>0.30661</cdr:x>
      <cdr:y>0.94442</cdr:y>
    </cdr:from>
    <cdr:to>
      <cdr:x>0.43107</cdr:x>
      <cdr:y>0.9827</cdr:y>
    </cdr:to>
    <cdr:sp macro="" textlink="">
      <cdr:nvSpPr>
        <cdr:cNvPr id="10" name="Text Box 1"/>
        <cdr:cNvSpPr txBox="1"/>
      </cdr:nvSpPr>
      <cdr:spPr>
        <a:xfrm xmlns:a="http://schemas.openxmlformats.org/drawingml/2006/main">
          <a:off x="2303622" y="4011896"/>
          <a:ext cx="935093" cy="162616"/>
        </a:xfrm>
        <a:prstGeom xmlns:a="http://schemas.openxmlformats.org/drawingml/2006/main" prst="rect">
          <a:avLst/>
        </a:prstGeom>
        <a:solidFill xmlns:a="http://schemas.openxmlformats.org/drawingml/2006/main">
          <a:srgbClr val="EBF1DE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 dirty="0"/>
            <a:t>Processed</a:t>
          </a:r>
        </a:p>
      </cdr:txBody>
    </cdr:sp>
  </cdr:relSizeAnchor>
  <cdr:relSizeAnchor xmlns:cdr="http://schemas.openxmlformats.org/drawingml/2006/chartDrawing">
    <cdr:from>
      <cdr:x>0.42308</cdr:x>
      <cdr:y>0.94442</cdr:y>
    </cdr:from>
    <cdr:to>
      <cdr:x>0.60298</cdr:x>
      <cdr:y>0.9827</cdr:y>
    </cdr:to>
    <cdr:sp macro="" textlink="">
      <cdr:nvSpPr>
        <cdr:cNvPr id="11" name="Text Box 1"/>
        <cdr:cNvSpPr txBox="1"/>
      </cdr:nvSpPr>
      <cdr:spPr>
        <a:xfrm xmlns:a="http://schemas.openxmlformats.org/drawingml/2006/main">
          <a:off x="3178685" y="4011896"/>
          <a:ext cx="1351624" cy="162616"/>
        </a:xfrm>
        <a:prstGeom xmlns:a="http://schemas.openxmlformats.org/drawingml/2006/main" prst="rect">
          <a:avLst/>
        </a:prstGeom>
        <a:solidFill xmlns:a="http://schemas.openxmlformats.org/drawingml/2006/main">
          <a:srgbClr val="90AFD4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 dirty="0"/>
            <a:t>Food</a:t>
          </a:r>
          <a:r>
            <a:rPr lang="en-GB" sz="1200" baseline="0" dirty="0"/>
            <a:t> preparations</a:t>
          </a:r>
          <a:endParaRPr lang="en-GB" sz="1200" dirty="0"/>
        </a:p>
      </cdr:txBody>
    </cdr:sp>
  </cdr:relSizeAnchor>
  <cdr:relSizeAnchor xmlns:cdr="http://schemas.openxmlformats.org/drawingml/2006/chartDrawing">
    <cdr:from>
      <cdr:x>0.58829</cdr:x>
      <cdr:y>0.94442</cdr:y>
    </cdr:from>
    <cdr:to>
      <cdr:x>0.71634</cdr:x>
      <cdr:y>0.9827</cdr:y>
    </cdr:to>
    <cdr:sp macro="" textlink="">
      <cdr:nvSpPr>
        <cdr:cNvPr id="12" name="Text Box 1"/>
        <cdr:cNvSpPr txBox="1"/>
      </cdr:nvSpPr>
      <cdr:spPr>
        <a:xfrm xmlns:a="http://schemas.openxmlformats.org/drawingml/2006/main">
          <a:off x="4419940" y="4011896"/>
          <a:ext cx="962066" cy="162616"/>
        </a:xfrm>
        <a:prstGeom xmlns:a="http://schemas.openxmlformats.org/drawingml/2006/main" prst="rect">
          <a:avLst/>
        </a:prstGeom>
        <a:solidFill xmlns:a="http://schemas.openxmlformats.org/drawingml/2006/main">
          <a:srgbClr val="C5D9F1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 dirty="0"/>
            <a:t>Beverages</a:t>
          </a:r>
        </a:p>
      </cdr:txBody>
    </cdr:sp>
  </cdr:relSizeAnchor>
  <cdr:relSizeAnchor xmlns:cdr="http://schemas.openxmlformats.org/drawingml/2006/chartDrawing">
    <cdr:from>
      <cdr:x>0.70437</cdr:x>
      <cdr:y>0.94442</cdr:y>
    </cdr:from>
    <cdr:to>
      <cdr:x>0.83504</cdr:x>
      <cdr:y>0.9827</cdr:y>
    </cdr:to>
    <cdr:sp macro="" textlink="">
      <cdr:nvSpPr>
        <cdr:cNvPr id="13" name="Text Box 1"/>
        <cdr:cNvSpPr txBox="1"/>
      </cdr:nvSpPr>
      <cdr:spPr>
        <a:xfrm xmlns:a="http://schemas.openxmlformats.org/drawingml/2006/main">
          <a:off x="5292073" y="4011896"/>
          <a:ext cx="981750" cy="162616"/>
        </a:xfrm>
        <a:prstGeom xmlns:a="http://schemas.openxmlformats.org/drawingml/2006/main" prst="rect">
          <a:avLst/>
        </a:prstGeom>
        <a:solidFill xmlns:a="http://schemas.openxmlformats.org/drawingml/2006/main">
          <a:srgbClr val="F2F2F2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 dirty="0"/>
            <a:t>Non-edible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0.07267</cdr:x>
      <cdr:y>0.23981</cdr:y>
    </cdr:from>
    <cdr:to>
      <cdr:x>0.21596</cdr:x>
      <cdr:y>0.36834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300" y="1457295"/>
          <a:ext cx="1333446" cy="781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0.00648</cdr:x>
      <cdr:y>0.95664</cdr:y>
    </cdr:from>
    <cdr:to>
      <cdr:x>0.16259</cdr:x>
      <cdr:y>0.99579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0325" y="5813425"/>
          <a:ext cx="1452748" cy="2379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GB" sz="900"/>
            <a:t>Source:</a:t>
          </a:r>
          <a:r>
            <a:rPr lang="en-GB" sz="900" baseline="0"/>
            <a:t> COMEXT</a:t>
          </a:r>
          <a:endParaRPr lang="en-GB" sz="9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0.70625</cdr:x>
      <cdr:y>0</cdr:y>
    </cdr:from>
    <cdr:to>
      <cdr:x>1</cdr:x>
      <cdr:y>0.09375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28976" y="0"/>
          <a:ext cx="1343024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en-GB" sz="700" dirty="0"/>
            <a:t>Source: COMEXT,</a:t>
          </a:r>
          <a:r>
            <a:rPr lang="en-GB" sz="700" baseline="0" dirty="0"/>
            <a:t> GTA</a:t>
          </a:r>
          <a:endParaRPr lang="en-GB" sz="700" dirty="0"/>
        </a:p>
      </cdr:txBody>
    </cdr:sp>
  </cdr:relSizeAnchor>
  <cdr:relSizeAnchor xmlns:cdr="http://schemas.openxmlformats.org/drawingml/2006/chartDrawing">
    <cdr:from>
      <cdr:x>0.06693</cdr:x>
      <cdr:y>0.02462</cdr:y>
    </cdr:from>
    <cdr:to>
      <cdr:x>0.29477</cdr:x>
      <cdr:y>0.10203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228900" y="63815"/>
          <a:ext cx="779211" cy="2006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GB" sz="700" dirty="0"/>
            <a:t>in</a:t>
          </a:r>
          <a:r>
            <a:rPr lang="en-GB" sz="700" dirty="0">
              <a:latin typeface="+mn-lt"/>
              <a:ea typeface="+mn-ea"/>
              <a:cs typeface="+mn-cs"/>
            </a:rPr>
            <a:t> billion</a:t>
          </a:r>
          <a:r>
            <a:rPr lang="en-GB" sz="700" dirty="0"/>
            <a:t> Euro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0.22184</cdr:x>
      <cdr:y>0.11111</cdr:y>
    </cdr:from>
    <cdr:to>
      <cdr:x>0.62114</cdr:x>
      <cdr:y>0.27305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080120" y="432048"/>
          <a:ext cx="1944216" cy="6296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000" dirty="0" smtClean="0"/>
            <a:t>Export</a:t>
          </a:r>
          <a:br>
            <a:rPr lang="en-GB" sz="1000" dirty="0" smtClean="0"/>
          </a:br>
          <a:r>
            <a:rPr lang="en-GB" sz="1000" dirty="0" smtClean="0"/>
            <a:t>Total in 2014: € 121 904 million</a:t>
          </a:r>
        </a:p>
        <a:p xmlns:a="http://schemas.openxmlformats.org/drawingml/2006/main">
          <a:endParaRPr lang="en-GB" sz="1000" dirty="0"/>
        </a:p>
      </cdr:txBody>
    </cdr:sp>
  </cdr:relSizeAnchor>
  <cdr:relSizeAnchor xmlns:cdr="http://schemas.openxmlformats.org/drawingml/2006/chartDrawing">
    <cdr:from>
      <cdr:x>0.2662</cdr:x>
      <cdr:y>0.74074</cdr:y>
    </cdr:from>
    <cdr:to>
      <cdr:x>0.66551</cdr:x>
      <cdr:y>0.83333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296144" y="2880320"/>
          <a:ext cx="194421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dirty="0" smtClean="0"/>
            <a:t>Import</a:t>
          </a:r>
        </a:p>
        <a:p xmlns:a="http://schemas.openxmlformats.org/drawingml/2006/main">
          <a:r>
            <a:rPr lang="en-US" sz="1000" dirty="0" smtClean="0"/>
            <a:t>Total in 2014: </a:t>
          </a:r>
          <a:r>
            <a:rPr lang="en-GB" sz="1000" dirty="0"/>
            <a:t>€ 103 903 million</a:t>
          </a:r>
        </a:p>
      </cdr:txBody>
    </cdr:sp>
  </cdr:relSizeAnchor>
  <cdr:relSizeAnchor xmlns:cdr="http://schemas.openxmlformats.org/drawingml/2006/chartDrawing">
    <cdr:from>
      <cdr:x>0.10352</cdr:x>
      <cdr:y>0.01852</cdr:y>
    </cdr:from>
    <cdr:to>
      <cdr:x>0.41399</cdr:x>
      <cdr:y>0.08961</cdr:y>
    </cdr:to>
    <cdr:sp macro="" textlink="">
      <cdr:nvSpPr>
        <cdr:cNvPr id="9" name="TextBox 7"/>
        <cdr:cNvSpPr txBox="1"/>
      </cdr:nvSpPr>
      <cdr:spPr>
        <a:xfrm xmlns:a="http://schemas.openxmlformats.org/drawingml/2006/main">
          <a:off x="504056" y="72008"/>
          <a:ext cx="1511634" cy="2764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en-GB" sz="800" dirty="0"/>
            <a:t>million Euro</a:t>
          </a:r>
        </a:p>
      </cdr:txBody>
    </cdr:sp>
  </cdr:relSizeAnchor>
  <cdr:relSizeAnchor xmlns:cdr="http://schemas.openxmlformats.org/drawingml/2006/chartDrawing">
    <cdr:from>
      <cdr:x>0.01479</cdr:x>
      <cdr:y>0.94444</cdr:y>
    </cdr:from>
    <cdr:to>
      <cdr:x>0.8581</cdr:x>
      <cdr:y>0.98148</cdr:y>
    </cdr:to>
    <cdr:grpSp>
      <cdr:nvGrpSpPr>
        <cdr:cNvPr id="2" name="Group 1"/>
        <cdr:cNvGrpSpPr/>
      </cdr:nvGrpSpPr>
      <cdr:grpSpPr>
        <a:xfrm xmlns:a="http://schemas.openxmlformats.org/drawingml/2006/main">
          <a:off x="72012" y="3672391"/>
          <a:ext cx="4106066" cy="144027"/>
          <a:chOff x="790489" y="3743798"/>
          <a:chExt cx="2535072" cy="55852"/>
        </a:xfrm>
      </cdr:grpSpPr>
      <cdr:sp macro="" textlink="">
        <cdr:nvSpPr>
          <cdr:cNvPr id="7" name="Text Box 1"/>
          <cdr:cNvSpPr txBox="1"/>
        </cdr:nvSpPr>
        <cdr:spPr>
          <a:xfrm xmlns:a="http://schemas.openxmlformats.org/drawingml/2006/main">
            <a:off x="790489" y="3744066"/>
            <a:ext cx="464644" cy="55584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6B9240"/>
          </a:solidFill>
          <a:ln xmlns:a="http://schemas.openxmlformats.org/drawingml/2006/main" w="0">
            <a:solidFill>
              <a:schemeClr val="tx1"/>
            </a:solidFill>
          </a:ln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GB" sz="700" dirty="0"/>
              <a:t>Commodities</a:t>
            </a:r>
          </a:p>
        </cdr:txBody>
      </cdr:sp>
      <cdr:sp macro="" textlink="">
        <cdr:nvSpPr>
          <cdr:cNvPr id="8" name="Text Box 1"/>
          <cdr:cNvSpPr txBox="1"/>
        </cdr:nvSpPr>
        <cdr:spPr>
          <a:xfrm xmlns:a="http://schemas.openxmlformats.org/drawingml/2006/main">
            <a:off x="1199217" y="3743798"/>
            <a:ext cx="482272" cy="55418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AECDAB"/>
          </a:solidFill>
          <a:ln xmlns:a="http://schemas.openxmlformats.org/drawingml/2006/main" w="0">
            <a:solidFill>
              <a:schemeClr val="tx1"/>
            </a:solidFill>
          </a:ln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GB" sz="700"/>
              <a:t>Other primary</a:t>
            </a:r>
          </a:p>
        </cdr:txBody>
      </cdr:sp>
      <cdr:sp macro="" textlink="">
        <cdr:nvSpPr>
          <cdr:cNvPr id="10" name="Text Box 1"/>
          <cdr:cNvSpPr txBox="1"/>
        </cdr:nvSpPr>
        <cdr:spPr>
          <a:xfrm xmlns:a="http://schemas.openxmlformats.org/drawingml/2006/main">
            <a:off x="1656184" y="3744416"/>
            <a:ext cx="393185" cy="54305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EBF1DE"/>
          </a:solidFill>
          <a:ln xmlns:a="http://schemas.openxmlformats.org/drawingml/2006/main" w="0">
            <a:solidFill>
              <a:schemeClr val="tx1"/>
            </a:solidFill>
          </a:ln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GB" sz="700"/>
              <a:t>Processed</a:t>
            </a:r>
          </a:p>
        </cdr:txBody>
      </cdr:sp>
      <cdr:sp macro="" textlink="">
        <cdr:nvSpPr>
          <cdr:cNvPr id="11" name="Text Box 1"/>
          <cdr:cNvSpPr txBox="1"/>
        </cdr:nvSpPr>
        <cdr:spPr>
          <a:xfrm xmlns:a="http://schemas.openxmlformats.org/drawingml/2006/main">
            <a:off x="2024128" y="3744416"/>
            <a:ext cx="568326" cy="54553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90AFD4"/>
          </a:solidFill>
          <a:ln xmlns:a="http://schemas.openxmlformats.org/drawingml/2006/main" w="0">
            <a:solidFill>
              <a:schemeClr val="tx1"/>
            </a:solidFill>
          </a:ln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GB" sz="700"/>
              <a:t>Food</a:t>
            </a:r>
            <a:r>
              <a:rPr lang="en-GB" sz="700" baseline="0"/>
              <a:t> preparations</a:t>
            </a:r>
            <a:endParaRPr lang="en-GB" sz="700"/>
          </a:p>
        </cdr:txBody>
      </cdr:sp>
      <cdr:sp macro="" textlink="">
        <cdr:nvSpPr>
          <cdr:cNvPr id="12" name="Text Box 1"/>
          <cdr:cNvSpPr txBox="1"/>
        </cdr:nvSpPr>
        <cdr:spPr>
          <a:xfrm xmlns:a="http://schemas.openxmlformats.org/drawingml/2006/main">
            <a:off x="2546047" y="3744416"/>
            <a:ext cx="404526" cy="54305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C5D9F1"/>
          </a:solidFill>
          <a:ln xmlns:a="http://schemas.openxmlformats.org/drawingml/2006/main" w="0">
            <a:solidFill>
              <a:schemeClr val="tx1"/>
            </a:solidFill>
          </a:ln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GB" sz="700"/>
              <a:t>Beverages</a:t>
            </a:r>
          </a:p>
        </cdr:txBody>
      </cdr:sp>
      <cdr:sp macro="" textlink="">
        <cdr:nvSpPr>
          <cdr:cNvPr id="13" name="Text Box 1"/>
          <cdr:cNvSpPr txBox="1"/>
        </cdr:nvSpPr>
        <cdr:spPr>
          <a:xfrm xmlns:a="http://schemas.openxmlformats.org/drawingml/2006/main">
            <a:off x="2912758" y="3744416"/>
            <a:ext cx="412803" cy="54780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2F2F2"/>
          </a:solidFill>
          <a:ln xmlns:a="http://schemas.openxmlformats.org/drawingml/2006/main" w="0">
            <a:solidFill>
              <a:schemeClr val="tx1"/>
            </a:solidFill>
          </a:ln>
        </cdr:spPr>
        <cdr:txBody>
          <a:bodyPr xmlns:a="http://schemas.openxmlformats.org/drawingml/2006/main" wrap="square" rtlCol="0" anchor="ctr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GB" sz="700"/>
              <a:t>Non-edible</a:t>
            </a:r>
          </a:p>
        </cdr:txBody>
      </cdr: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0.07267</cdr:x>
      <cdr:y>0.23981</cdr:y>
    </cdr:from>
    <cdr:to>
      <cdr:x>0.21596</cdr:x>
      <cdr:y>0.36834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300" y="1457295"/>
          <a:ext cx="1333446" cy="781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</cdr:x>
      <cdr:y>0</cdr:y>
    </cdr:from>
    <cdr:to>
      <cdr:x>0.45098</cdr:x>
      <cdr:y>0.27878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1656184" cy="8029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900" b="1" dirty="0"/>
            <a:t>EU28 total </a:t>
          </a:r>
          <a:r>
            <a:rPr lang="en-GB" sz="900" b="1" dirty="0" err="1"/>
            <a:t>agri</a:t>
          </a:r>
          <a:r>
            <a:rPr lang="en-GB" sz="900" b="1" dirty="0"/>
            <a:t>-food exports in 2014: € 121 904 million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0.47917</cdr:x>
      <cdr:y>0.075</cdr:y>
    </cdr:from>
    <cdr:to>
      <cdr:x>0.71872</cdr:x>
      <cdr:y>0.14999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56184" y="216024"/>
          <a:ext cx="828000" cy="216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€1134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0.47917</cdr:x>
      <cdr:y>0.25</cdr:y>
    </cdr:from>
    <cdr:to>
      <cdr:x>0.71872</cdr:x>
      <cdr:y>0.32499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656184" y="720080"/>
          <a:ext cx="828000" cy="216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€837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0.47917</cdr:x>
      <cdr:y>0.45</cdr:y>
    </cdr:from>
    <cdr:to>
      <cdr:x>0.71872</cdr:x>
      <cdr:y>0.52499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656184" y="1296144"/>
          <a:ext cx="828000" cy="216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€536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0.47917</cdr:x>
      <cdr:y>0.625</cdr:y>
    </cdr:from>
    <cdr:to>
      <cdr:x>0.71872</cdr:x>
      <cdr:y>0.69999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1656184" y="1800200"/>
          <a:ext cx="828000" cy="216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€425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0.47917</cdr:x>
      <cdr:y>0.8</cdr:y>
    </cdr:from>
    <cdr:to>
      <cdr:x>0.71872</cdr:x>
      <cdr:y>0.87499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656184" y="2304256"/>
          <a:ext cx="828000" cy="2160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€279</a:t>
          </a:r>
          <a:endParaRPr lang="en-GB" sz="8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0.43142</cdr:x>
      <cdr:y>0.12501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0"/>
          <a:ext cx="158417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 dirty="0"/>
            <a:t>EU28 total </a:t>
          </a:r>
          <a:r>
            <a:rPr lang="en-GB" sz="900" b="1" dirty="0" err="1"/>
            <a:t>agri</a:t>
          </a:r>
          <a:r>
            <a:rPr lang="en-GB" sz="900" b="1" dirty="0"/>
            <a:t>-food imports in 2014: € 103 903</a:t>
          </a:r>
          <a:r>
            <a:rPr lang="en-GB" sz="900" b="1" dirty="0">
              <a:latin typeface="+mn-lt"/>
              <a:ea typeface="+mn-ea"/>
              <a:cs typeface="+mn-cs"/>
            </a:rPr>
            <a:t> million</a:t>
          </a:r>
          <a:endParaRPr lang="en-GB" sz="900" b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0.33337</cdr:x>
      <cdr:y>0.10001</cdr:y>
    </cdr:from>
    <cdr:to>
      <cdr:x>0.5834</cdr:x>
      <cdr:y>0.15002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52128" y="288032"/>
          <a:ext cx="864096" cy="14401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l"/>
          <a:fld id="{191EC862-CB07-4AF0-B354-224FBC012BFC}" type="TxLink">
            <a:rPr lang="en-US" sz="800" b="0" i="0" u="none" strike="noStrike">
              <a:solidFill>
                <a:srgbClr val="000000"/>
              </a:solidFill>
              <a:latin typeface="Calibri"/>
              <a:cs typeface="Calibri"/>
            </a:rPr>
            <a:pPr algn="l"/>
            <a:t>increase € 1177 m</a:t>
          </a:fld>
          <a:endParaRPr lang="en-GB" sz="800" dirty="0"/>
        </a:p>
      </cdr:txBody>
    </cdr:sp>
  </cdr:relSizeAnchor>
  <cdr:relSizeAnchor xmlns:cdr="http://schemas.openxmlformats.org/drawingml/2006/chartDrawing">
    <cdr:from>
      <cdr:x>0.62507</cdr:x>
      <cdr:y>0.30003</cdr:y>
    </cdr:from>
    <cdr:to>
      <cdr:x>0.85426</cdr:x>
      <cdr:y>0.35004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160240" y="864096"/>
          <a:ext cx="792088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175">
          <a:solidFill>
            <a:srgbClr val="000000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€449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0.33337</cdr:x>
      <cdr:y>0.47505</cdr:y>
    </cdr:from>
    <cdr:to>
      <cdr:x>0.58337</cdr:x>
      <cdr:y>0.52477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152127" y="1368152"/>
          <a:ext cx="864000" cy="14319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€331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0.62507</cdr:x>
      <cdr:y>0.65007</cdr:y>
    </cdr:from>
    <cdr:to>
      <cdr:x>0.85426</cdr:x>
      <cdr:y>0.70008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2160240" y="1872208"/>
          <a:ext cx="792088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175">
          <a:solidFill>
            <a:srgbClr val="000000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€262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0.62507</cdr:x>
      <cdr:y>0.82509</cdr:y>
    </cdr:from>
    <cdr:to>
      <cdr:x>0.85426</cdr:x>
      <cdr:y>0.8751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160240" y="2376264"/>
          <a:ext cx="792088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175">
          <a:solidFill>
            <a:srgbClr val="000000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800" b="0" i="0" u="none" strike="noStrike" dirty="0" smtClean="0">
              <a:solidFill>
                <a:srgbClr val="000000"/>
              </a:solidFill>
              <a:latin typeface="Calibri"/>
              <a:cs typeface="Calibri"/>
            </a:rPr>
            <a:t>Increase €261</a:t>
          </a:r>
          <a:endParaRPr lang="en-GB" sz="8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0.80154</cdr:x>
      <cdr:y>0</cdr:y>
    </cdr:from>
    <cdr:to>
      <cdr:x>0.9991</cdr:x>
      <cdr:y>0.0626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532167" y="-6898105"/>
          <a:ext cx="624117" cy="1291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1200" dirty="0"/>
            <a:t>Source:</a:t>
          </a:r>
          <a:r>
            <a:rPr lang="en-GB" sz="1200" baseline="0" dirty="0"/>
            <a:t> COMEXT</a:t>
          </a:r>
          <a:endParaRPr lang="en-GB" sz="1200" dirty="0"/>
        </a:p>
      </cdr:txBody>
    </cdr:sp>
  </cdr:relSizeAnchor>
  <cdr:relSizeAnchor xmlns:cdr="http://schemas.openxmlformats.org/drawingml/2006/chartDrawing">
    <cdr:from>
      <cdr:x>0.03886</cdr:x>
      <cdr:y>0.04511</cdr:y>
    </cdr:from>
    <cdr:to>
      <cdr:x>0.18912</cdr:x>
      <cdr:y>0.10777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85751" y="171451"/>
          <a:ext cx="110490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200" dirty="0"/>
            <a:t>in</a:t>
          </a:r>
          <a:r>
            <a:rPr lang="en-GB" sz="1200" dirty="0">
              <a:latin typeface="+mn-lt"/>
              <a:ea typeface="+mn-ea"/>
              <a:cs typeface="+mn-cs"/>
            </a:rPr>
            <a:t> billion</a:t>
          </a:r>
          <a:r>
            <a:rPr lang="en-GB" sz="1200" dirty="0"/>
            <a:t> Euro</a:t>
          </a:r>
        </a:p>
      </cdr:txBody>
    </cdr:sp>
  </cdr:relSizeAnchor>
  <cdr:relSizeAnchor xmlns:cdr="http://schemas.openxmlformats.org/drawingml/2006/chartDrawing">
    <cdr:from>
      <cdr:x>0.18851</cdr:x>
      <cdr:y>0.91241</cdr:y>
    </cdr:from>
    <cdr:to>
      <cdr:x>0.37575</cdr:x>
      <cdr:y>0.95179</cdr:y>
    </cdr:to>
    <cdr:sp macro="" textlink="">
      <cdr:nvSpPr>
        <cdr:cNvPr id="5" name="TextBox 3"/>
        <cdr:cNvSpPr txBox="1"/>
      </cdr:nvSpPr>
      <cdr:spPr>
        <a:xfrm xmlns:a="http://schemas.openxmlformats.org/drawingml/2006/main">
          <a:off x="595522" y="1882982"/>
          <a:ext cx="591528" cy="81280"/>
        </a:xfrm>
        <a:prstGeom xmlns:a="http://schemas.openxmlformats.org/drawingml/2006/main" prst="rect">
          <a:avLst/>
        </a:prstGeom>
        <a:solidFill xmlns:a="http://schemas.openxmlformats.org/drawingml/2006/main">
          <a:srgbClr val="89A550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Russian</a:t>
          </a:r>
          <a:r>
            <a:rPr lang="en-GB" sz="1200" baseline="0"/>
            <a:t> Federation</a:t>
          </a:r>
          <a:endParaRPr lang="en-GB" sz="1200"/>
        </a:p>
      </cdr:txBody>
    </cdr:sp>
  </cdr:relSizeAnchor>
  <cdr:relSizeAnchor xmlns:cdr="http://schemas.openxmlformats.org/drawingml/2006/chartDrawing">
    <cdr:from>
      <cdr:x>0.03613</cdr:x>
      <cdr:y>0.9127</cdr:y>
    </cdr:from>
    <cdr:to>
      <cdr:x>0.18457</cdr:x>
      <cdr:y>0.95208</cdr:y>
    </cdr:to>
    <cdr:sp macro="" textlink="">
      <cdr:nvSpPr>
        <cdr:cNvPr id="6" name="TextBox 3"/>
        <cdr:cNvSpPr txBox="1"/>
      </cdr:nvSpPr>
      <cdr:spPr>
        <a:xfrm xmlns:a="http://schemas.openxmlformats.org/drawingml/2006/main">
          <a:off x="114150" y="1883575"/>
          <a:ext cx="468945" cy="81280"/>
        </a:xfrm>
        <a:prstGeom xmlns:a="http://schemas.openxmlformats.org/drawingml/2006/main" prst="rect">
          <a:avLst/>
        </a:prstGeom>
        <a:solidFill xmlns:a="http://schemas.openxmlformats.org/drawingml/2006/main">
          <a:srgbClr val="AA4742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United States</a:t>
          </a:r>
        </a:p>
      </cdr:txBody>
    </cdr:sp>
  </cdr:relSizeAnchor>
  <cdr:relSizeAnchor xmlns:cdr="http://schemas.openxmlformats.org/drawingml/2006/chartDrawing">
    <cdr:from>
      <cdr:x>0.3799</cdr:x>
      <cdr:y>0.9124</cdr:y>
    </cdr:from>
    <cdr:to>
      <cdr:x>0.48184</cdr:x>
      <cdr:y>0.95179</cdr:y>
    </cdr:to>
    <cdr:sp macro="" textlink="">
      <cdr:nvSpPr>
        <cdr:cNvPr id="7" name="TextBox 3"/>
        <cdr:cNvSpPr txBox="1"/>
      </cdr:nvSpPr>
      <cdr:spPr>
        <a:xfrm xmlns:a="http://schemas.openxmlformats.org/drawingml/2006/main">
          <a:off x="1200139" y="1882973"/>
          <a:ext cx="322068" cy="81280"/>
        </a:xfrm>
        <a:prstGeom xmlns:a="http://schemas.openxmlformats.org/drawingml/2006/main" prst="rect">
          <a:avLst/>
        </a:prstGeom>
        <a:solidFill xmlns:a="http://schemas.openxmlformats.org/drawingml/2006/main">
          <a:srgbClr val="74578F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China</a:t>
          </a:r>
        </a:p>
      </cdr:txBody>
    </cdr:sp>
  </cdr:relSizeAnchor>
  <cdr:relSizeAnchor xmlns:cdr="http://schemas.openxmlformats.org/drawingml/2006/chartDrawing">
    <cdr:from>
      <cdr:x>0.48476</cdr:x>
      <cdr:y>0.91181</cdr:y>
    </cdr:from>
    <cdr:to>
      <cdr:x>0.61992</cdr:x>
      <cdr:y>0.95119</cdr:y>
    </cdr:to>
    <cdr:sp macro="" textlink="">
      <cdr:nvSpPr>
        <cdr:cNvPr id="8" name="TextBox 3"/>
        <cdr:cNvSpPr txBox="1"/>
      </cdr:nvSpPr>
      <cdr:spPr>
        <a:xfrm xmlns:a="http://schemas.openxmlformats.org/drawingml/2006/main">
          <a:off x="1531431" y="1881745"/>
          <a:ext cx="426981" cy="81280"/>
        </a:xfrm>
        <a:prstGeom xmlns:a="http://schemas.openxmlformats.org/drawingml/2006/main" prst="rect">
          <a:avLst/>
        </a:prstGeom>
        <a:solidFill xmlns:a="http://schemas.openxmlformats.org/drawingml/2006/main">
          <a:srgbClr val="4796A7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/>
            <a:t>Switzerland</a:t>
          </a:r>
        </a:p>
      </cdr:txBody>
    </cdr:sp>
  </cdr:relSizeAnchor>
  <cdr:relSizeAnchor xmlns:cdr="http://schemas.openxmlformats.org/drawingml/2006/chartDrawing">
    <cdr:from>
      <cdr:x>0.62377</cdr:x>
      <cdr:y>0.91229</cdr:y>
    </cdr:from>
    <cdr:to>
      <cdr:x>0.75893</cdr:x>
      <cdr:y>0.95168</cdr:y>
    </cdr:to>
    <cdr:sp macro="" textlink="">
      <cdr:nvSpPr>
        <cdr:cNvPr id="9" name="TextBox 3"/>
        <cdr:cNvSpPr txBox="1"/>
      </cdr:nvSpPr>
      <cdr:spPr>
        <a:xfrm xmlns:a="http://schemas.openxmlformats.org/drawingml/2006/main">
          <a:off x="1970568" y="1882748"/>
          <a:ext cx="426981" cy="81280"/>
        </a:xfrm>
        <a:prstGeom xmlns:a="http://schemas.openxmlformats.org/drawingml/2006/main" prst="rect">
          <a:avLst/>
        </a:prstGeom>
        <a:solidFill xmlns:a="http://schemas.openxmlformats.org/drawingml/2006/main">
          <a:srgbClr val="DC813A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Japan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0.80244</cdr:x>
      <cdr:y>0</cdr:y>
    </cdr:from>
    <cdr:to>
      <cdr:x>1</cdr:x>
      <cdr:y>0.0626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900552" y="0"/>
          <a:ext cx="1452748" cy="2379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GB" sz="1200" dirty="0"/>
            <a:t>Source:</a:t>
          </a:r>
          <a:r>
            <a:rPr lang="en-GB" sz="1200" baseline="0" dirty="0"/>
            <a:t> COMEXT</a:t>
          </a:r>
          <a:endParaRPr lang="en-GB" sz="1200" dirty="0"/>
        </a:p>
      </cdr:txBody>
    </cdr:sp>
  </cdr:relSizeAnchor>
  <cdr:relSizeAnchor xmlns:cdr="http://schemas.openxmlformats.org/drawingml/2006/chartDrawing">
    <cdr:from>
      <cdr:x>0.03886</cdr:x>
      <cdr:y>0.04511</cdr:y>
    </cdr:from>
    <cdr:to>
      <cdr:x>0.18912</cdr:x>
      <cdr:y>0.10777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85751" y="171451"/>
          <a:ext cx="110490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200" dirty="0"/>
            <a:t>in</a:t>
          </a:r>
          <a:r>
            <a:rPr lang="en-GB" sz="1200" dirty="0">
              <a:latin typeface="+mn-lt"/>
              <a:ea typeface="+mn-ea"/>
              <a:cs typeface="+mn-cs"/>
            </a:rPr>
            <a:t> billion</a:t>
          </a:r>
          <a:r>
            <a:rPr lang="en-GB" sz="1200" dirty="0"/>
            <a:t> Euro</a:t>
          </a:r>
        </a:p>
      </cdr:txBody>
    </cdr:sp>
  </cdr:relSizeAnchor>
  <cdr:relSizeAnchor xmlns:cdr="http://schemas.openxmlformats.org/drawingml/2006/chartDrawing">
    <cdr:from>
      <cdr:x>0.19585</cdr:x>
      <cdr:y>0.92704</cdr:y>
    </cdr:from>
    <cdr:to>
      <cdr:x>0.34201</cdr:x>
      <cdr:y>0.96569</cdr:y>
    </cdr:to>
    <cdr:sp macro="" textlink="">
      <cdr:nvSpPr>
        <cdr:cNvPr id="5" name="TextBox 3"/>
        <cdr:cNvSpPr txBox="1"/>
      </cdr:nvSpPr>
      <cdr:spPr>
        <a:xfrm xmlns:a="http://schemas.openxmlformats.org/drawingml/2006/main">
          <a:off x="618722" y="1913170"/>
          <a:ext cx="461738" cy="79769"/>
        </a:xfrm>
        <a:prstGeom xmlns:a="http://schemas.openxmlformats.org/drawingml/2006/main" prst="rect">
          <a:avLst/>
        </a:prstGeom>
        <a:solidFill xmlns:a="http://schemas.openxmlformats.org/drawingml/2006/main">
          <a:srgbClr val="89A550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United States</a:t>
          </a:r>
        </a:p>
      </cdr:txBody>
    </cdr:sp>
  </cdr:relSizeAnchor>
  <cdr:relSizeAnchor xmlns:cdr="http://schemas.openxmlformats.org/drawingml/2006/chartDrawing">
    <cdr:from>
      <cdr:x>0.09509</cdr:x>
      <cdr:y>0.92659</cdr:y>
    </cdr:from>
    <cdr:to>
      <cdr:x>0.19028</cdr:x>
      <cdr:y>0.96569</cdr:y>
    </cdr:to>
    <cdr:sp macro="" textlink="">
      <cdr:nvSpPr>
        <cdr:cNvPr id="6" name="TextBox 3"/>
        <cdr:cNvSpPr txBox="1"/>
      </cdr:nvSpPr>
      <cdr:spPr>
        <a:xfrm xmlns:a="http://schemas.openxmlformats.org/drawingml/2006/main">
          <a:off x="300416" y="1912252"/>
          <a:ext cx="300717" cy="80693"/>
        </a:xfrm>
        <a:prstGeom xmlns:a="http://schemas.openxmlformats.org/drawingml/2006/main" prst="rect">
          <a:avLst/>
        </a:prstGeom>
        <a:solidFill xmlns:a="http://schemas.openxmlformats.org/drawingml/2006/main">
          <a:srgbClr val="AA4742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Brazil</a:t>
          </a:r>
        </a:p>
      </cdr:txBody>
    </cdr:sp>
  </cdr:relSizeAnchor>
  <cdr:relSizeAnchor xmlns:cdr="http://schemas.openxmlformats.org/drawingml/2006/chartDrawing">
    <cdr:from>
      <cdr:x>0.34683</cdr:x>
      <cdr:y>0.92704</cdr:y>
    </cdr:from>
    <cdr:to>
      <cdr:x>0.46954</cdr:x>
      <cdr:y>0.96568</cdr:y>
    </cdr:to>
    <cdr:sp macro="" textlink="">
      <cdr:nvSpPr>
        <cdr:cNvPr id="7" name="TextBox 3"/>
        <cdr:cNvSpPr txBox="1"/>
      </cdr:nvSpPr>
      <cdr:spPr>
        <a:xfrm xmlns:a="http://schemas.openxmlformats.org/drawingml/2006/main">
          <a:off x="1095676" y="1913171"/>
          <a:ext cx="387674" cy="79760"/>
        </a:xfrm>
        <a:prstGeom xmlns:a="http://schemas.openxmlformats.org/drawingml/2006/main" prst="rect">
          <a:avLst/>
        </a:prstGeom>
        <a:solidFill xmlns:a="http://schemas.openxmlformats.org/drawingml/2006/main">
          <a:srgbClr val="74578F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Argentina</a:t>
          </a:r>
        </a:p>
      </cdr:txBody>
    </cdr:sp>
  </cdr:relSizeAnchor>
  <cdr:relSizeAnchor xmlns:cdr="http://schemas.openxmlformats.org/drawingml/2006/chartDrawing">
    <cdr:from>
      <cdr:x>0.47445</cdr:x>
      <cdr:y>0.92681</cdr:y>
    </cdr:from>
    <cdr:to>
      <cdr:x>0.57172</cdr:x>
      <cdr:y>0.96619</cdr:y>
    </cdr:to>
    <cdr:sp macro="" textlink="">
      <cdr:nvSpPr>
        <cdr:cNvPr id="8" name="TextBox 3"/>
        <cdr:cNvSpPr txBox="1"/>
      </cdr:nvSpPr>
      <cdr:spPr>
        <a:xfrm xmlns:a="http://schemas.openxmlformats.org/drawingml/2006/main">
          <a:off x="1498853" y="1912703"/>
          <a:ext cx="307271" cy="81280"/>
        </a:xfrm>
        <a:prstGeom xmlns:a="http://schemas.openxmlformats.org/drawingml/2006/main" prst="rect">
          <a:avLst/>
        </a:prstGeom>
        <a:solidFill xmlns:a="http://schemas.openxmlformats.org/drawingml/2006/main">
          <a:srgbClr val="4796A7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GB" sz="1200"/>
            <a:t>China</a:t>
          </a:r>
        </a:p>
      </cdr:txBody>
    </cdr:sp>
  </cdr:relSizeAnchor>
  <cdr:relSizeAnchor xmlns:cdr="http://schemas.openxmlformats.org/drawingml/2006/chartDrawing">
    <cdr:from>
      <cdr:x>0.57665</cdr:x>
      <cdr:y>0.92704</cdr:y>
    </cdr:from>
    <cdr:to>
      <cdr:x>0.69951</cdr:x>
      <cdr:y>0.96549</cdr:y>
    </cdr:to>
    <cdr:sp macro="" textlink="">
      <cdr:nvSpPr>
        <cdr:cNvPr id="9" name="TextBox 3"/>
        <cdr:cNvSpPr txBox="1"/>
      </cdr:nvSpPr>
      <cdr:spPr>
        <a:xfrm xmlns:a="http://schemas.openxmlformats.org/drawingml/2006/main">
          <a:off x="1821707" y="1913170"/>
          <a:ext cx="388127" cy="79361"/>
        </a:xfrm>
        <a:prstGeom xmlns:a="http://schemas.openxmlformats.org/drawingml/2006/main" prst="rect">
          <a:avLst/>
        </a:prstGeom>
        <a:solidFill xmlns:a="http://schemas.openxmlformats.org/drawingml/2006/main">
          <a:srgbClr val="DC813A"/>
        </a:solidFill>
        <a:ln xmlns:a="http://schemas.openxmlformats.org/drawingml/2006/main" w="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r>
            <a:rPr lang="en-GB" sz="1200"/>
            <a:t>Indonesia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514" y="1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7125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514" y="9427125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7B495B3-D7F1-4C81-95D2-9765966212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37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514" y="1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33" y="4715154"/>
            <a:ext cx="5486717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7125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514" y="9427125"/>
            <a:ext cx="2971906" cy="4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DF09291-3A40-4465-93E6-405CE05C23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08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6B2B9D8E-BD26-4A27-96D7-C18C384058E8}" type="slidenum">
              <a:rPr lang="en-GB" sz="1200" b="0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</a:t>
            </a:fld>
            <a:endParaRPr lang="en-GB" sz="1200" b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F09291-3A40-4465-93E6-405CE05C235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96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F09291-3A40-4465-93E6-405CE05C235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96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F09291-3A40-4465-93E6-405CE05C235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96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F09291-3A40-4465-93E6-405CE05C235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96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F09291-3A40-4465-93E6-405CE05C235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9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9DB0547-0D0C-4E32-B81E-5D50D9A0E46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01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76378-0B38-4B79-8B31-AF365CA5B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28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56D6F-796C-469F-8635-BC586DFD8D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26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B97BEF7-64AC-479F-A330-296B8F9205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78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E8935-49DF-4A94-929C-1E5C76DBB4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13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7D07-9870-4298-8D5C-313BE9C939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0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F9BEB-BEF3-427E-962C-64CF914CE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F9EFC-B7CE-4F9F-8FDC-72DC30F16A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99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4BC-0E19-4810-95BB-8D77CC9E5D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98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5136F-3728-4DC7-83AD-AE9B4F31DB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139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5475-2CAB-4702-B5C2-2E4DAF6FBC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126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8B7C980-EFF2-41CB-ACD8-2E0BAC465A0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9" r:id="rId1"/>
    <p:sldLayoutId id="2147484350" r:id="rId2"/>
    <p:sldLayoutId id="2147484351" r:id="rId3"/>
    <p:sldLayoutId id="2147484352" r:id="rId4"/>
    <p:sldLayoutId id="2147484353" r:id="rId5"/>
    <p:sldLayoutId id="2147484354" r:id="rId6"/>
    <p:sldLayoutId id="2147484355" r:id="rId7"/>
    <p:sldLayoutId id="2147484356" r:id="rId8"/>
    <p:sldLayoutId id="2147484357" r:id="rId9"/>
    <p:sldLayoutId id="2147484358" r:id="rId10"/>
    <p:sldLayoutId id="214748435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ubtitle 2"/>
          <p:cNvSpPr txBox="1">
            <a:spLocks/>
          </p:cNvSpPr>
          <p:nvPr/>
        </p:nvSpPr>
        <p:spPr bwMode="auto">
          <a:xfrm>
            <a:off x="611188" y="4724400"/>
            <a:ext cx="83899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0F5494"/>
              </a:buClr>
            </a:pPr>
            <a:endParaRPr lang="en-GB" altLang="en-US" sz="2000" dirty="0">
              <a:solidFill>
                <a:schemeClr val="bg1"/>
              </a:solidFill>
            </a:endParaRP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GB" altLang="en-US" sz="1600" dirty="0" smtClean="0">
                <a:solidFill>
                  <a:schemeClr val="bg1"/>
                </a:solidFill>
              </a:rPr>
              <a:t>Timo </a:t>
            </a:r>
            <a:r>
              <a:rPr lang="en-GB" altLang="en-US" sz="1600" dirty="0" err="1" smtClean="0">
                <a:solidFill>
                  <a:schemeClr val="bg1"/>
                </a:solidFill>
              </a:rPr>
              <a:t>Weinbrenner</a:t>
            </a:r>
            <a:endParaRPr lang="en-GB" altLang="en-US" sz="1600" dirty="0">
              <a:solidFill>
                <a:schemeClr val="bg1"/>
              </a:solidFill>
            </a:endParaRP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GB" altLang="en-US" sz="1600" dirty="0">
                <a:solidFill>
                  <a:schemeClr val="bg1"/>
                </a:solidFill>
              </a:rPr>
              <a:t>European Commission </a:t>
            </a: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dirty="0">
                <a:solidFill>
                  <a:schemeClr val="bg1"/>
                </a:solidFill>
              </a:rPr>
              <a:t>DG Agriculture and Rural Development  </a:t>
            </a: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dirty="0" smtClean="0">
                <a:solidFill>
                  <a:schemeClr val="bg1"/>
                </a:solidFill>
              </a:rPr>
              <a:t>Unit B.2, Analysis of trade and international policies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4099" name="Title 1"/>
          <p:cNvSpPr txBox="1">
            <a:spLocks/>
          </p:cNvSpPr>
          <p:nvPr/>
        </p:nvSpPr>
        <p:spPr bwMode="auto">
          <a:xfrm>
            <a:off x="250825" y="2349500"/>
            <a:ext cx="87852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GB" altLang="en-US" sz="3200" dirty="0"/>
              <a:t/>
            </a:r>
            <a:br>
              <a:rPr lang="en-GB" altLang="en-US" sz="3200" dirty="0"/>
            </a:br>
            <a:r>
              <a:rPr lang="en-GB" altLang="en-US" sz="3200" dirty="0"/>
              <a:t/>
            </a:r>
            <a:br>
              <a:rPr lang="en-GB" altLang="en-US" sz="3200" dirty="0"/>
            </a:br>
            <a:r>
              <a:rPr lang="en-GB" altLang="en-US" sz="3200" dirty="0" err="1" smtClean="0"/>
              <a:t>Agri</a:t>
            </a:r>
            <a:r>
              <a:rPr lang="en-GB" altLang="en-US" sz="3200" dirty="0" smtClean="0"/>
              <a:t>-Food </a:t>
            </a:r>
            <a:r>
              <a:rPr lang="en-GB" altLang="en-US" sz="3200" dirty="0"/>
              <a:t>T</a:t>
            </a:r>
            <a:r>
              <a:rPr lang="en-GB" altLang="en-US" sz="3200" dirty="0" smtClean="0"/>
              <a:t>rade Picture 2014</a:t>
            </a:r>
            <a:endParaRPr lang="en-GB" altLang="en-US" sz="3200" dirty="0"/>
          </a:p>
          <a:p>
            <a:endParaRPr lang="en-GB" altLang="en-US" sz="3200" dirty="0"/>
          </a:p>
          <a:p>
            <a:r>
              <a:rPr lang="en-GB" altLang="en-US" sz="3200" dirty="0"/>
              <a:t/>
            </a:r>
            <a:br>
              <a:rPr lang="en-GB" altLang="en-US" sz="3200" dirty="0"/>
            </a:br>
            <a:r>
              <a:rPr lang="en-GB" altLang="en-US" sz="2000" dirty="0">
                <a:solidFill>
                  <a:schemeClr val="bg1"/>
                </a:solidFill>
              </a:rPr>
              <a:t>Civil Dialogue Group </a:t>
            </a:r>
            <a:br>
              <a:rPr lang="en-GB" altLang="en-US" sz="2000" dirty="0">
                <a:solidFill>
                  <a:schemeClr val="bg1"/>
                </a:solidFill>
              </a:rPr>
            </a:br>
            <a:r>
              <a:rPr lang="en-GB" altLang="en-US" sz="2000" dirty="0" smtClean="0">
                <a:solidFill>
                  <a:schemeClr val="bg1"/>
                </a:solidFill>
              </a:rPr>
              <a:t>Quality and Promotion</a:t>
            </a:r>
            <a:r>
              <a:rPr lang="en-GB" altLang="en-US" sz="2000" dirty="0">
                <a:solidFill>
                  <a:schemeClr val="bg1"/>
                </a:solidFill>
              </a:rPr>
              <a:t/>
            </a:r>
            <a:br>
              <a:rPr lang="en-GB" altLang="en-US" sz="2000" dirty="0">
                <a:solidFill>
                  <a:schemeClr val="bg1"/>
                </a:solidFill>
              </a:rPr>
            </a:br>
            <a:r>
              <a:rPr lang="en-GB" altLang="en-US" sz="2000" dirty="0">
                <a:solidFill>
                  <a:schemeClr val="bg1"/>
                </a:solidFill>
              </a:rPr>
              <a:t>Brussels – </a:t>
            </a:r>
            <a:r>
              <a:rPr lang="en-GB" altLang="en-US" sz="2000" dirty="0" smtClean="0">
                <a:solidFill>
                  <a:schemeClr val="bg1"/>
                </a:solidFill>
              </a:rPr>
              <a:t>16 June </a:t>
            </a:r>
            <a:r>
              <a:rPr lang="en-GB" altLang="en-US" sz="2000" dirty="0">
                <a:solidFill>
                  <a:schemeClr val="bg1"/>
                </a:solidFill>
              </a:rPr>
              <a:t>2015</a:t>
            </a:r>
            <a:br>
              <a:rPr lang="en-GB" altLang="en-US" sz="2000" dirty="0">
                <a:solidFill>
                  <a:schemeClr val="bg1"/>
                </a:solidFill>
              </a:rPr>
            </a:br>
            <a:endParaRPr lang="en-GB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3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195736" y="1579716"/>
            <a:ext cx="49685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lang="en-GB" sz="14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EU28 </a:t>
            </a:r>
            <a:r>
              <a:rPr lang="en-GB" sz="1400" dirty="0" err="1">
                <a:solidFill>
                  <a:srgbClr val="0F5494"/>
                </a:solidFill>
                <a:latin typeface="+mj-lt"/>
                <a:ea typeface="+mj-ea"/>
                <a:cs typeface="+mj-cs"/>
              </a:rPr>
              <a:t>agri</a:t>
            </a:r>
            <a:r>
              <a:rPr lang="en-GB" sz="14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-food exports by destination (top 5)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2533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698121509"/>
              </p:ext>
            </p:extLst>
          </p:nvPr>
        </p:nvGraphicFramePr>
        <p:xfrm>
          <a:off x="877118" y="2060848"/>
          <a:ext cx="7511305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998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195736" y="1579716"/>
            <a:ext cx="49685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lang="en-GB" sz="14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EU28 </a:t>
            </a:r>
            <a:r>
              <a:rPr lang="en-GB" sz="1400" dirty="0" err="1">
                <a:solidFill>
                  <a:srgbClr val="0F5494"/>
                </a:solidFill>
                <a:latin typeface="+mj-lt"/>
                <a:ea typeface="+mj-ea"/>
                <a:cs typeface="+mj-cs"/>
              </a:rPr>
              <a:t>agri</a:t>
            </a:r>
            <a:r>
              <a:rPr lang="en-GB" sz="14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-food 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imports </a:t>
            </a:r>
            <a:r>
              <a:rPr lang="en-GB" sz="14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by 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origin </a:t>
            </a:r>
            <a:r>
              <a:rPr lang="en-GB" sz="14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(top 5)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3162756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56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547664" y="1471995"/>
            <a:ext cx="57606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tabLst>
                <a:tab pos="539750" algn="l"/>
              </a:tabLst>
            </a:pPr>
            <a:r>
              <a:rPr lang="en-GB" sz="1400" dirty="0" smtClean="0">
                <a:solidFill>
                  <a:srgbClr val="0F5494"/>
                </a:solidFill>
              </a:rPr>
              <a:t>2014: Distribution </a:t>
            </a:r>
            <a:r>
              <a:rPr lang="en-GB" sz="1400" dirty="0">
                <a:solidFill>
                  <a:srgbClr val="0F5494"/>
                </a:solidFill>
              </a:rPr>
              <a:t>of </a:t>
            </a:r>
            <a:r>
              <a:rPr lang="en-GB" sz="1400" dirty="0" smtClean="0">
                <a:solidFill>
                  <a:srgbClr val="0F5494"/>
                </a:solidFill>
              </a:rPr>
              <a:t>EU28 exports </a:t>
            </a:r>
            <a:r>
              <a:rPr lang="en-GB" sz="1400" dirty="0">
                <a:solidFill>
                  <a:srgbClr val="0F5494"/>
                </a:solidFill>
              </a:rPr>
              <a:t>in main product categories by top destinations</a:t>
            </a:r>
            <a:endParaRPr lang="en-GB" sz="140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113140246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45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547664" y="1471995"/>
            <a:ext cx="57606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tabLst>
                <a:tab pos="539750" algn="l"/>
              </a:tabLst>
            </a:pPr>
            <a:r>
              <a:rPr lang="en-GB" sz="1400" dirty="0" smtClean="0">
                <a:solidFill>
                  <a:srgbClr val="0F5494"/>
                </a:solidFill>
              </a:rPr>
              <a:t>2014: Distribution </a:t>
            </a:r>
            <a:r>
              <a:rPr lang="en-GB" sz="1400" dirty="0">
                <a:solidFill>
                  <a:srgbClr val="0F5494"/>
                </a:solidFill>
              </a:rPr>
              <a:t>of </a:t>
            </a:r>
            <a:r>
              <a:rPr lang="en-GB" sz="1400" dirty="0" smtClean="0">
                <a:solidFill>
                  <a:srgbClr val="0F5494"/>
                </a:solidFill>
              </a:rPr>
              <a:t>EU28 imports </a:t>
            </a:r>
            <a:r>
              <a:rPr lang="en-GB" sz="1400" dirty="0">
                <a:solidFill>
                  <a:srgbClr val="0F5494"/>
                </a:solidFill>
              </a:rPr>
              <a:t>in main product categories by top </a:t>
            </a:r>
            <a:r>
              <a:rPr lang="en-GB" sz="1400" dirty="0" smtClean="0">
                <a:solidFill>
                  <a:srgbClr val="0F5494"/>
                </a:solidFill>
              </a:rPr>
              <a:t>origins</a:t>
            </a:r>
            <a:endParaRPr lang="en-GB" sz="140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026707166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43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547664" y="1471995"/>
            <a:ext cx="57606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tabLst>
                <a:tab pos="539750" algn="l"/>
              </a:tabLst>
            </a:pPr>
            <a:r>
              <a:rPr lang="en-GB" sz="1400" dirty="0">
                <a:solidFill>
                  <a:srgbClr val="0F5494"/>
                </a:solidFill>
              </a:rPr>
              <a:t>Product categories with the highest annual absolute export value decrease 2014</a:t>
            </a:r>
            <a:endParaRPr lang="en-GB" sz="140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237566622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435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23711698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547664" y="1471995"/>
            <a:ext cx="57606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tabLst>
                <a:tab pos="539750" algn="l"/>
              </a:tabLst>
            </a:pPr>
            <a:r>
              <a:rPr lang="en-GB" sz="1400" dirty="0">
                <a:solidFill>
                  <a:srgbClr val="0F5494"/>
                </a:solidFill>
              </a:rPr>
              <a:t>Product categories with the highest annual absolute </a:t>
            </a:r>
            <a:r>
              <a:rPr lang="en-GB" sz="1400" dirty="0" smtClean="0">
                <a:solidFill>
                  <a:srgbClr val="0F5494"/>
                </a:solidFill>
              </a:rPr>
              <a:t>import </a:t>
            </a:r>
            <a:r>
              <a:rPr lang="en-GB" sz="1400" dirty="0">
                <a:solidFill>
                  <a:srgbClr val="0F5494"/>
                </a:solidFill>
              </a:rPr>
              <a:t>value decrease 2014</a:t>
            </a:r>
            <a:endParaRPr lang="en-GB" sz="140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460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74009289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547664" y="1471995"/>
            <a:ext cx="57606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tabLst>
                <a:tab pos="539750" algn="l"/>
              </a:tabLst>
            </a:pPr>
            <a:r>
              <a:rPr lang="en-GB" altLang="en-US" sz="1400" dirty="0">
                <a:solidFill>
                  <a:srgbClr val="0F5494"/>
                </a:solidFill>
              </a:rPr>
              <a:t>EU28: Structure of </a:t>
            </a:r>
            <a:r>
              <a:rPr lang="en-GB" altLang="en-US" sz="1400" dirty="0" err="1">
                <a:solidFill>
                  <a:srgbClr val="0F5494"/>
                </a:solidFill>
              </a:rPr>
              <a:t>Agri</a:t>
            </a:r>
            <a:r>
              <a:rPr lang="en-GB" altLang="en-US" sz="1400" dirty="0">
                <a:solidFill>
                  <a:srgbClr val="0F5494"/>
                </a:solidFill>
              </a:rPr>
              <a:t>-food trade 2004-2014 with </a:t>
            </a:r>
            <a:r>
              <a:rPr lang="en-GB" altLang="en-US" sz="1400" dirty="0" smtClean="0">
                <a:solidFill>
                  <a:srgbClr val="0F5494"/>
                </a:solidFill>
              </a:rPr>
              <a:t>Russia</a:t>
            </a:r>
            <a:endParaRPr lang="en-GB" sz="140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7488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85112"/>
              </p:ext>
            </p:extLst>
          </p:nvPr>
        </p:nvGraphicFramePr>
        <p:xfrm>
          <a:off x="878400" y="2062800"/>
          <a:ext cx="75132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547664" y="1364273"/>
            <a:ext cx="576064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>
                <a:solidFill>
                  <a:srgbClr val="0F5494"/>
                </a:solidFill>
              </a:rPr>
              <a:t>EU28 main exported </a:t>
            </a:r>
            <a:r>
              <a:rPr lang="en-GB" sz="1400" dirty="0" err="1">
                <a:solidFill>
                  <a:srgbClr val="0F5494"/>
                </a:solidFill>
              </a:rPr>
              <a:t>Agri</a:t>
            </a:r>
            <a:r>
              <a:rPr lang="en-GB" sz="1400" dirty="0">
                <a:solidFill>
                  <a:srgbClr val="0F5494"/>
                </a:solidFill>
              </a:rPr>
              <a:t>-food products to Russian Federation 2014 in million Euro and %share in All trade-all products </a:t>
            </a:r>
            <a:r>
              <a:rPr lang="en-GB" sz="1400" dirty="0" err="1">
                <a:solidFill>
                  <a:srgbClr val="0F5494"/>
                </a:solidFill>
              </a:rPr>
              <a:t>agri</a:t>
            </a:r>
            <a:r>
              <a:rPr lang="en-GB" sz="1400" dirty="0">
                <a:solidFill>
                  <a:srgbClr val="0F5494"/>
                </a:solidFill>
              </a:rPr>
              <a:t>-food exports (9 080 million €)</a:t>
            </a:r>
          </a:p>
        </p:txBody>
      </p:sp>
    </p:spTree>
    <p:extLst>
      <p:ext uri="{BB962C8B-B14F-4D97-AF65-F5344CB8AC3E}">
        <p14:creationId xmlns:p14="http://schemas.microsoft.com/office/powerpoint/2010/main" val="2218868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466" y="1484784"/>
            <a:ext cx="6768465" cy="478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400" y="1483200"/>
            <a:ext cx="6768465" cy="478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91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r>
              <a:rPr lang="en-US" altLang="en-US" sz="2400" dirty="0" smtClean="0"/>
              <a:t>Contents</a:t>
            </a:r>
            <a:endParaRPr lang="en-GB" alt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384550"/>
          </a:xfrm>
        </p:spPr>
        <p:txBody>
          <a:bodyPr/>
          <a:lstStyle/>
          <a:p>
            <a:pPr indent="0">
              <a:spcAft>
                <a:spcPts val="600"/>
              </a:spcAft>
              <a:buNone/>
              <a:defRPr/>
            </a:pPr>
            <a:r>
              <a:rPr lang="en-US" sz="2000" i="0" dirty="0" smtClean="0"/>
              <a:t>Annual trade statistics for 2014</a:t>
            </a:r>
          </a:p>
          <a:p>
            <a:pPr indent="0">
              <a:spcAft>
                <a:spcPts val="600"/>
              </a:spcAft>
              <a:buNone/>
              <a:defRPr/>
            </a:pPr>
            <a:endParaRPr lang="en-US" sz="20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i="0" dirty="0" smtClean="0"/>
              <a:t>International setting of </a:t>
            </a:r>
            <a:r>
              <a:rPr lang="en-US" sz="2000" i="0" dirty="0" err="1" smtClean="0"/>
              <a:t>agri</a:t>
            </a:r>
            <a:r>
              <a:rPr lang="en-US" sz="2000" i="0" dirty="0" smtClean="0"/>
              <a:t>-food traders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i="0" dirty="0" smtClean="0"/>
              <a:t>EU trade structure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i="0" dirty="0" smtClean="0"/>
              <a:t>Composition of EU exports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i="0" dirty="0" smtClean="0"/>
              <a:t>Composition of EU imports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i="0" dirty="0" smtClean="0"/>
              <a:t>Trade flows before and after Russian ban enforcement</a:t>
            </a:r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1402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51916" y="1556792"/>
            <a:ext cx="1900604" cy="4968552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/>
              <a:t>International setting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EU trade structure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exports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imports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Trade flows before and after Russian ban enforcement</a:t>
            </a:r>
            <a:endParaRPr lang="en-GB" sz="1400" i="0" dirty="0">
              <a:solidFill>
                <a:srgbClr val="ABD3F7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7504" y="1988840"/>
            <a:ext cx="3384376" cy="432048"/>
          </a:xfrm>
        </p:spPr>
        <p:txBody>
          <a:bodyPr/>
          <a:lstStyle/>
          <a:p>
            <a:r>
              <a:rPr lang="en-US" altLang="en-US" sz="1600" dirty="0" smtClean="0"/>
              <a:t>Top 6 world exporters</a:t>
            </a:r>
            <a:endParaRPr lang="en-GB" altLang="en-US" sz="1600" dirty="0" smtClean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7380312" y="1124744"/>
            <a:ext cx="0" cy="5733256"/>
          </a:xfrm>
          <a:prstGeom prst="line">
            <a:avLst/>
          </a:prstGeom>
          <a:ln w="19050"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0383994"/>
              </p:ext>
            </p:extLst>
          </p:nvPr>
        </p:nvGraphicFramePr>
        <p:xfrm>
          <a:off x="107504" y="2564904"/>
          <a:ext cx="342000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92829205"/>
              </p:ext>
            </p:extLst>
          </p:nvPr>
        </p:nvGraphicFramePr>
        <p:xfrm>
          <a:off x="3707904" y="2564904"/>
          <a:ext cx="3420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 bwMode="auto">
          <a:xfrm>
            <a:off x="3707904" y="1988840"/>
            <a:ext cx="3384376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600" dirty="0" smtClean="0"/>
              <a:t>Top 6 world importers</a:t>
            </a:r>
            <a:endParaRPr lang="en-GB" altLang="en-US" sz="1600" dirty="0" smtClean="0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403648" y="5301208"/>
            <a:ext cx="432048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600" b="0" dirty="0" smtClean="0">
                <a:solidFill>
                  <a:schemeClr val="tx1"/>
                </a:solidFill>
              </a:rPr>
              <a:t>Global trade in </a:t>
            </a:r>
            <a:r>
              <a:rPr lang="en-US" altLang="en-US" sz="1600" b="0" dirty="0" err="1" smtClean="0">
                <a:solidFill>
                  <a:schemeClr val="tx1"/>
                </a:solidFill>
              </a:rPr>
              <a:t>agri</a:t>
            </a:r>
            <a:r>
              <a:rPr lang="en-US" altLang="en-US" sz="1600" b="0" dirty="0" smtClean="0">
                <a:solidFill>
                  <a:schemeClr val="tx1"/>
                </a:solidFill>
              </a:rPr>
              <a:t>-food products:</a:t>
            </a:r>
          </a:p>
          <a:p>
            <a:pPr algn="ctr"/>
            <a:r>
              <a:rPr lang="en-US" altLang="en-US" sz="1600" b="0" dirty="0" smtClean="0">
                <a:solidFill>
                  <a:schemeClr val="tx1"/>
                </a:solidFill>
              </a:rPr>
              <a:t>€714 billion (+</a:t>
            </a:r>
            <a:r>
              <a:rPr lang="en-US" altLang="en-US" sz="1600" b="0" dirty="0" smtClean="0">
                <a:solidFill>
                  <a:schemeClr val="tx1"/>
                </a:solidFill>
              </a:rPr>
              <a:t>3.2</a:t>
            </a:r>
            <a:r>
              <a:rPr lang="en-US" altLang="en-US" sz="1600" b="0" dirty="0" smtClean="0">
                <a:solidFill>
                  <a:schemeClr val="tx1"/>
                </a:solidFill>
              </a:rPr>
              <a:t>%)</a:t>
            </a:r>
            <a:endParaRPr lang="en-GB" altLang="en-US" sz="16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51916" y="1556792"/>
            <a:ext cx="1900604" cy="4824536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International setting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/>
              <a:t>EU trade structure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exports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imports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>
                <a:solidFill>
                  <a:srgbClr val="ABD3F7"/>
                </a:solidFill>
              </a:rPr>
              <a:t>Trade flows </a:t>
            </a:r>
            <a:r>
              <a:rPr lang="en-US" sz="1400" i="0" dirty="0" smtClean="0">
                <a:solidFill>
                  <a:srgbClr val="ABD3F7"/>
                </a:solidFill>
              </a:rPr>
              <a:t>before and after </a:t>
            </a:r>
            <a:r>
              <a:rPr lang="en-US" sz="1400" i="0" dirty="0">
                <a:solidFill>
                  <a:srgbClr val="ABD3F7"/>
                </a:solidFill>
              </a:rPr>
              <a:t>Russian ban enforcement</a:t>
            </a:r>
            <a:endParaRPr lang="en-GB" sz="1400" i="0" dirty="0">
              <a:solidFill>
                <a:srgbClr val="ABD3F7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4607743" cy="936625"/>
          </a:xfrm>
        </p:spPr>
        <p:txBody>
          <a:bodyPr/>
          <a:lstStyle/>
          <a:p>
            <a:r>
              <a:rPr lang="en-GB" altLang="en-US" sz="1600" dirty="0"/>
              <a:t>EU28: Structure of </a:t>
            </a:r>
            <a:r>
              <a:rPr lang="en-GB" altLang="en-US" sz="1600" dirty="0" err="1"/>
              <a:t>Agri</a:t>
            </a:r>
            <a:r>
              <a:rPr lang="en-GB" altLang="en-US" sz="1600" dirty="0"/>
              <a:t>-food trade 2004-2014 with EXTRA-EU28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7380312" y="1124744"/>
            <a:ext cx="0" cy="5733256"/>
          </a:xfrm>
          <a:prstGeom prst="line">
            <a:avLst/>
          </a:prstGeom>
          <a:ln w="19050"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19095"/>
              </p:ext>
            </p:extLst>
          </p:nvPr>
        </p:nvGraphicFramePr>
        <p:xfrm>
          <a:off x="179512" y="2420888"/>
          <a:ext cx="4868987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65956" y="2611088"/>
            <a:ext cx="1944216" cy="1384995"/>
          </a:xfrm>
          <a:prstGeom prst="rect">
            <a:avLst/>
          </a:prstGeom>
          <a:noFill/>
          <a:ln w="31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Main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destinations:</a:t>
            </a:r>
          </a:p>
          <a:p>
            <a:endParaRPr lang="en-US" sz="1200" b="0" dirty="0" smtClean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United States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Russia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China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Switzerland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Japan</a:t>
            </a:r>
            <a:endParaRPr lang="en-GB" sz="1200" b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65316" y="4492277"/>
            <a:ext cx="1944216" cy="1384995"/>
          </a:xfrm>
          <a:prstGeom prst="rect">
            <a:avLst/>
          </a:prstGeom>
          <a:noFill/>
          <a:ln w="31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Main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origins:</a:t>
            </a:r>
          </a:p>
          <a:p>
            <a:endParaRPr lang="en-US" sz="1200" b="0" dirty="0" smtClean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Brazil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United States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Argentina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China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Indonesia</a:t>
            </a:r>
            <a:endParaRPr lang="en-GB" sz="1200" b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68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51916" y="1556792"/>
            <a:ext cx="1900604" cy="4824536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International setting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EU trade structure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/>
              <a:t>Composition of EU exports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imports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>
                <a:solidFill>
                  <a:srgbClr val="ABD3F7"/>
                </a:solidFill>
              </a:rPr>
              <a:t>Trade flows </a:t>
            </a:r>
            <a:r>
              <a:rPr lang="en-US" sz="1400" i="0" dirty="0" smtClean="0">
                <a:solidFill>
                  <a:srgbClr val="ABD3F7"/>
                </a:solidFill>
              </a:rPr>
              <a:t>before and after </a:t>
            </a:r>
            <a:r>
              <a:rPr lang="en-US" sz="1400" i="0" dirty="0">
                <a:solidFill>
                  <a:srgbClr val="ABD3F7"/>
                </a:solidFill>
              </a:rPr>
              <a:t>Russian ban enforcement</a:t>
            </a:r>
            <a:endParaRPr lang="en-GB" sz="1400" i="0" dirty="0">
              <a:solidFill>
                <a:srgbClr val="ABD3F7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3888431" cy="936625"/>
          </a:xfrm>
        </p:spPr>
        <p:txBody>
          <a:bodyPr/>
          <a:lstStyle/>
          <a:p>
            <a:pPr marL="0" indent="0"/>
            <a:r>
              <a:rPr lang="en-US" altLang="en-US" sz="1400" dirty="0" smtClean="0"/>
              <a:t>Structure of EU exports in 2014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sz="1100" dirty="0" smtClean="0"/>
              <a:t>in million EUR</a:t>
            </a:r>
            <a:br>
              <a:rPr lang="en-US" altLang="en-US" sz="1100" dirty="0" smtClean="0"/>
            </a:br>
            <a:r>
              <a:rPr lang="en-US" altLang="en-US" sz="1100" dirty="0" smtClean="0"/>
              <a:t>in parenthesis: % change to previous year</a:t>
            </a:r>
            <a:endParaRPr lang="en-GB" altLang="en-US" sz="1100" dirty="0" smtClean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7380312" y="1124744"/>
            <a:ext cx="0" cy="5733256"/>
          </a:xfrm>
          <a:prstGeom prst="line">
            <a:avLst/>
          </a:prstGeom>
          <a:ln w="19050"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727244"/>
              </p:ext>
            </p:extLst>
          </p:nvPr>
        </p:nvGraphicFramePr>
        <p:xfrm>
          <a:off x="179512" y="2348880"/>
          <a:ext cx="367240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79512" y="5301208"/>
            <a:ext cx="396044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US" altLang="en-US" sz="1400" b="0" dirty="0" smtClean="0"/>
              <a:t>Share of top ten product categories in total exports: 48%</a:t>
            </a:r>
          </a:p>
          <a:p>
            <a:pPr marL="0" indent="0"/>
            <a:endParaRPr lang="en-US" altLang="en-US" sz="1400" b="0" dirty="0"/>
          </a:p>
          <a:p>
            <a:pPr marL="0" indent="0"/>
            <a:r>
              <a:rPr lang="en-US" altLang="en-US" sz="1400" b="0" dirty="0" smtClean="0"/>
              <a:t>Individually: between 3% and 8%</a:t>
            </a:r>
            <a:endParaRPr lang="en-GB" altLang="en-US" sz="1100" b="0" dirty="0" smtClean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256165306"/>
              </p:ext>
            </p:extLst>
          </p:nvPr>
        </p:nvGraphicFramePr>
        <p:xfrm>
          <a:off x="3851920" y="2348880"/>
          <a:ext cx="3456383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 bwMode="auto">
          <a:xfrm>
            <a:off x="3923929" y="1412255"/>
            <a:ext cx="3240359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US" altLang="en-US" sz="1400" dirty="0" smtClean="0"/>
              <a:t>Categories with largest gains </a:t>
            </a:r>
          </a:p>
          <a:p>
            <a:pPr marL="0" indent="0"/>
            <a:r>
              <a:rPr lang="en-US" altLang="en-US" sz="1100" dirty="0" smtClean="0"/>
              <a:t>in million EUR</a:t>
            </a:r>
            <a:br>
              <a:rPr lang="en-US" altLang="en-US" sz="1100" dirty="0" smtClean="0"/>
            </a:br>
            <a:endParaRPr lang="en-GB" alt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3107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51916" y="1556792"/>
            <a:ext cx="1900604" cy="4824536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International setting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EU trade structure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exports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/>
              <a:t>Composition of EU imports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>
                <a:solidFill>
                  <a:srgbClr val="ABD3F7"/>
                </a:solidFill>
              </a:rPr>
              <a:t>Trade flows </a:t>
            </a:r>
            <a:r>
              <a:rPr lang="en-US" sz="1400" i="0" dirty="0" smtClean="0">
                <a:solidFill>
                  <a:srgbClr val="ABD3F7"/>
                </a:solidFill>
              </a:rPr>
              <a:t>before and after </a:t>
            </a:r>
            <a:r>
              <a:rPr lang="en-US" sz="1400" i="0" dirty="0">
                <a:solidFill>
                  <a:srgbClr val="ABD3F7"/>
                </a:solidFill>
              </a:rPr>
              <a:t>Russian ban enforcement</a:t>
            </a:r>
            <a:endParaRPr lang="en-GB" sz="1400" i="0" dirty="0">
              <a:solidFill>
                <a:srgbClr val="ABD3F7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7380312" y="1124744"/>
            <a:ext cx="0" cy="5733256"/>
          </a:xfrm>
          <a:prstGeom prst="line">
            <a:avLst/>
          </a:prstGeom>
          <a:ln w="19050"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91811916"/>
              </p:ext>
            </p:extLst>
          </p:nvPr>
        </p:nvGraphicFramePr>
        <p:xfrm>
          <a:off x="179512" y="2348880"/>
          <a:ext cx="3672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3888431" cy="936625"/>
          </a:xfrm>
        </p:spPr>
        <p:txBody>
          <a:bodyPr/>
          <a:lstStyle/>
          <a:p>
            <a:pPr marL="0" indent="0"/>
            <a:r>
              <a:rPr lang="en-US" altLang="en-US" sz="1400" dirty="0" smtClean="0"/>
              <a:t>Structure of EU imports in 2014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sz="1100" dirty="0" smtClean="0"/>
              <a:t>in million EUR</a:t>
            </a:r>
            <a:br>
              <a:rPr lang="en-US" altLang="en-US" sz="1100" dirty="0" smtClean="0"/>
            </a:br>
            <a:r>
              <a:rPr lang="en-US" altLang="en-US" sz="1100" dirty="0" smtClean="0"/>
              <a:t>in parenthesis: % change to previous year</a:t>
            </a:r>
            <a:endParaRPr lang="en-GB" altLang="en-US" sz="1100" dirty="0" smtClean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924529997"/>
              </p:ext>
            </p:extLst>
          </p:nvPr>
        </p:nvGraphicFramePr>
        <p:xfrm>
          <a:off x="3851920" y="2348880"/>
          <a:ext cx="3456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 bwMode="auto">
          <a:xfrm>
            <a:off x="3923929" y="1412255"/>
            <a:ext cx="3240359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US" altLang="en-US" sz="1400" dirty="0" smtClean="0"/>
              <a:t>Categories with largest gains </a:t>
            </a:r>
          </a:p>
          <a:p>
            <a:pPr marL="0" indent="0"/>
            <a:r>
              <a:rPr lang="en-US" altLang="en-US" sz="1100" dirty="0" smtClean="0"/>
              <a:t>in million EUR</a:t>
            </a:r>
            <a:br>
              <a:rPr lang="en-US" altLang="en-US" sz="1100" dirty="0" smtClean="0"/>
            </a:br>
            <a:endParaRPr lang="en-GB" altLang="en-US" sz="11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79512" y="5301208"/>
            <a:ext cx="3816424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US" altLang="en-US" sz="1400" b="0" dirty="0" smtClean="0"/>
              <a:t>Share of top six product categories in total exports: 40%</a:t>
            </a:r>
          </a:p>
          <a:p>
            <a:pPr marL="0" indent="0"/>
            <a:endParaRPr lang="en-US" altLang="en-US" sz="1400" b="0" dirty="0"/>
          </a:p>
          <a:p>
            <a:pPr marL="0" indent="0"/>
            <a:r>
              <a:rPr lang="en-US" altLang="en-US" sz="1400" b="0" dirty="0" smtClean="0"/>
              <a:t>Individually: between 5% and 10%</a:t>
            </a:r>
            <a:endParaRPr lang="en-GB" altLang="en-US" sz="1100" b="0" dirty="0" smtClean="0"/>
          </a:p>
        </p:txBody>
      </p:sp>
    </p:spTree>
    <p:extLst>
      <p:ext uri="{BB962C8B-B14F-4D97-AF65-F5344CB8AC3E}">
        <p14:creationId xmlns:p14="http://schemas.microsoft.com/office/powerpoint/2010/main" val="417517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351916" y="1556792"/>
            <a:ext cx="1900604" cy="4824536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International setting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EU trade structure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exports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 smtClean="0">
                <a:solidFill>
                  <a:srgbClr val="ABD3F7"/>
                </a:solidFill>
              </a:rPr>
              <a:t>Composition of EU imports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sz="1400" i="0" dirty="0" smtClean="0">
              <a:solidFill>
                <a:srgbClr val="ABD3F7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400" i="0" dirty="0"/>
              <a:t>Trade flows </a:t>
            </a:r>
            <a:r>
              <a:rPr lang="en-US" sz="1400" i="0" dirty="0" smtClean="0"/>
              <a:t>before and after </a:t>
            </a:r>
            <a:r>
              <a:rPr lang="en-US" sz="1400" i="0" dirty="0"/>
              <a:t>Russian ban enforcement</a:t>
            </a:r>
            <a:endParaRPr lang="en-GB" sz="1400" i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1422404"/>
            <a:ext cx="8229600" cy="936625"/>
          </a:xfrm>
        </p:spPr>
        <p:txBody>
          <a:bodyPr/>
          <a:lstStyle/>
          <a:p>
            <a:pPr marL="0" indent="0">
              <a:spcAft>
                <a:spcPts val="0"/>
              </a:spcAft>
            </a:pPr>
            <a:r>
              <a:rPr lang="en-GB" sz="1600" dirty="0" smtClean="0"/>
              <a:t>Monitoring trade flows to Russia before and after</a:t>
            </a:r>
            <a:br>
              <a:rPr lang="en-GB" sz="1600" dirty="0" smtClean="0"/>
            </a:br>
            <a:r>
              <a:rPr lang="en-GB" sz="1600" dirty="0" smtClean="0"/>
              <a:t>ban enforcement: </a:t>
            </a:r>
            <a:br>
              <a:rPr lang="en-GB" sz="1600" dirty="0" smtClean="0"/>
            </a:br>
            <a:r>
              <a:rPr lang="en-GB" sz="1600" dirty="0" smtClean="0"/>
              <a:t>Aug 2013-Feb 2014 VS Aug 2014-Feb 2015</a:t>
            </a:r>
            <a:br>
              <a:rPr lang="en-GB" sz="1600" dirty="0" smtClean="0"/>
            </a:br>
            <a:r>
              <a:rPr lang="en-GB" sz="1200" dirty="0" smtClean="0"/>
              <a:t>in </a:t>
            </a:r>
            <a:r>
              <a:rPr lang="en-GB" sz="1200" dirty="0"/>
              <a:t>Values (1000€)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7380312" y="1278388"/>
            <a:ext cx="0" cy="5733256"/>
          </a:xfrm>
          <a:prstGeom prst="line">
            <a:avLst/>
          </a:prstGeom>
          <a:ln w="19050"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059355"/>
              </p:ext>
            </p:extLst>
          </p:nvPr>
        </p:nvGraphicFramePr>
        <p:xfrm>
          <a:off x="251519" y="2358508"/>
          <a:ext cx="6984777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1728192"/>
                <a:gridCol w="936104"/>
                <a:gridCol w="936104"/>
                <a:gridCol w="864096"/>
                <a:gridCol w="936104"/>
                <a:gridCol w="792088"/>
                <a:gridCol w="792089"/>
              </a:tblGrid>
              <a:tr h="29379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Extra-EU28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Russian Federation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32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Aug13-Feb14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Aug14-Feb15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Aug13-Feb14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Aug14-Feb15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475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All agri-food products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70,472,894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72,121,484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2.3%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6,908,066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4,061,343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-41.2%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0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Meat and live animals (pig, poultry and bovine)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5,405,075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5,532,005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2.3%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N/A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93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Dairy Products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5,783,004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5,233,499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-9.5%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N/A</a:t>
                      </a:r>
                      <a:endParaRPr lang="en-GB" sz="12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Fruit &amp; Vegetables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4,178,707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3,686,093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-11.8%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N/A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89074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en-GB" sz="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Note:</a:t>
                      </a:r>
                      <a:r>
                        <a:rPr lang="en-GB" sz="11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Subjects 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of analysis are the affected agricultural sectors. 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221080" y="5238828"/>
            <a:ext cx="7056784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spcAft>
                <a:spcPts val="0"/>
              </a:spcAft>
            </a:pPr>
            <a:endParaRPr lang="en-US" sz="500" i="1" dirty="0"/>
          </a:p>
          <a:p>
            <a:pPr marL="0" indent="0">
              <a:spcAft>
                <a:spcPts val="0"/>
              </a:spcAft>
            </a:pPr>
            <a:r>
              <a:rPr lang="en-GB" sz="1400" b="0" i="1" dirty="0" smtClean="0"/>
              <a:t>Export increases to </a:t>
            </a:r>
            <a:r>
              <a:rPr lang="en-GB" sz="1400" b="0" i="1" dirty="0"/>
              <a:t>other main destinations and alternative markets to a large part compensated the losses: </a:t>
            </a:r>
            <a:endParaRPr lang="en-GB" sz="1400" b="0" i="1" dirty="0" smtClean="0"/>
          </a:p>
          <a:p>
            <a:pPr marL="0" indent="0">
              <a:spcAft>
                <a:spcPts val="0"/>
              </a:spcAft>
            </a:pPr>
            <a:endParaRPr lang="en-GB" sz="600" b="0" i="1" dirty="0"/>
          </a:p>
          <a:p>
            <a:pPr marL="0" indent="0">
              <a:spcAft>
                <a:spcPts val="0"/>
              </a:spcAft>
            </a:pPr>
            <a:r>
              <a:rPr lang="en-GB" sz="1400" b="0" i="1" dirty="0" smtClean="0"/>
              <a:t>Sales increased in the </a:t>
            </a:r>
            <a:r>
              <a:rPr lang="en-GB" sz="1400" b="0" i="1" dirty="0"/>
              <a:t>US, China, Switzerland and in a number of key Asian markets</a:t>
            </a:r>
            <a:r>
              <a:rPr lang="en-GB" sz="1400" b="0" i="1" dirty="0" smtClean="0"/>
              <a:t>.</a:t>
            </a:r>
          </a:p>
          <a:p>
            <a:pPr marL="0" indent="0">
              <a:spcAft>
                <a:spcPts val="0"/>
              </a:spcAft>
            </a:pPr>
            <a:endParaRPr lang="en-US" sz="1400" b="0" i="1" dirty="0"/>
          </a:p>
          <a:p>
            <a:pPr marL="0" indent="0">
              <a:spcAft>
                <a:spcPts val="0"/>
              </a:spcAft>
            </a:pPr>
            <a:r>
              <a:rPr lang="en-US" sz="1400" b="0" i="1" dirty="0" smtClean="0"/>
              <a:t>Russia remained second most important export destination.</a:t>
            </a:r>
            <a:endParaRPr lang="en-GB" sz="1400" b="0" i="1" dirty="0"/>
          </a:p>
        </p:txBody>
      </p:sp>
    </p:spTree>
    <p:extLst>
      <p:ext uri="{BB962C8B-B14F-4D97-AF65-F5344CB8AC3E}">
        <p14:creationId xmlns:p14="http://schemas.microsoft.com/office/powerpoint/2010/main" val="37019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19872" y="2996952"/>
            <a:ext cx="2232248" cy="936625"/>
          </a:xfrm>
        </p:spPr>
        <p:txBody>
          <a:bodyPr/>
          <a:lstStyle/>
          <a:p>
            <a:r>
              <a:rPr lang="en-US" altLang="en-US" sz="2400" dirty="0" smtClean="0"/>
              <a:t>Thank you</a:t>
            </a:r>
            <a:endParaRPr lang="en-GB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0452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419872" y="2996952"/>
            <a:ext cx="2232248" cy="936625"/>
          </a:xfrm>
        </p:spPr>
        <p:txBody>
          <a:bodyPr/>
          <a:lstStyle/>
          <a:p>
            <a:r>
              <a:rPr lang="en-US" altLang="en-US" sz="2400" dirty="0" smtClean="0"/>
              <a:t>Annex</a:t>
            </a:r>
            <a:endParaRPr lang="en-GB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8396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15c976a0f2b3efb0aa5a15150f7c24b8">
  <xsd:schema xmlns:xsd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43f6381838c9c8b4808dd10d33d175bc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a3f0bd47-a814-41bf-ab48-bd3069cde275" elementFormDefault="qualified">
    <xsd:import namespace="http://schemas.microsoft.com/office/2006/documentManagement/type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B95B05E-90D5-412B-A0D7-DC9710C43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CAC076D9-954E-42DB-B890-33B19B22E3D9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a3f0bd47-a814-41bf-ab48-bd3069cde275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10279</TotalTime>
  <Words>834</Words>
  <Application>Microsoft Office PowerPoint</Application>
  <PresentationFormat>On-screen Show (4:3)</PresentationFormat>
  <Paragraphs>264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Contents</vt:lpstr>
      <vt:lpstr>Top 6 world exporters</vt:lpstr>
      <vt:lpstr>EU28: Structure of Agri-food trade 2004-2014 with EXTRA-EU28</vt:lpstr>
      <vt:lpstr>Structure of EU exports in 2014 in million EUR in parenthesis: % change to previous year</vt:lpstr>
      <vt:lpstr>Structure of EU imports in 2014 in million EUR in parenthesis: % change to previous year</vt:lpstr>
      <vt:lpstr>Monitoring trade flows to Russia before and after ban enforcement:  Aug 2013-Feb 2014 VS Aug 2014-Feb 2015 in Values (1000€)</vt:lpstr>
      <vt:lpstr>Thank you</vt:lpstr>
      <vt:lpstr>Annex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D'AVINO Alberto</dc:creator>
  <cp:lastModifiedBy>WEINBRENNER Timo (AGRI)</cp:lastModifiedBy>
  <cp:revision>638</cp:revision>
  <cp:lastPrinted>2015-01-23T08:32:39Z</cp:lastPrinted>
  <dcterms:created xsi:type="dcterms:W3CDTF">2011-10-28T10:25:18Z</dcterms:created>
  <dcterms:modified xsi:type="dcterms:W3CDTF">2015-06-16T08:32:56Z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