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4"/>
    <p:sldMasterId id="2147483684" r:id="rId5"/>
  </p:sldMasterIdLst>
  <p:notesMasterIdLst>
    <p:notesMasterId r:id="rId29"/>
  </p:notesMasterIdLst>
  <p:handoutMasterIdLst>
    <p:handoutMasterId r:id="rId30"/>
  </p:handoutMasterIdLst>
  <p:sldIdLst>
    <p:sldId id="320" r:id="rId6"/>
    <p:sldId id="460" r:id="rId7"/>
    <p:sldId id="462" r:id="rId8"/>
    <p:sldId id="463" r:id="rId9"/>
    <p:sldId id="464" r:id="rId10"/>
    <p:sldId id="465" r:id="rId11"/>
    <p:sldId id="466" r:id="rId12"/>
    <p:sldId id="467" r:id="rId13"/>
    <p:sldId id="468" r:id="rId14"/>
    <p:sldId id="469" r:id="rId15"/>
    <p:sldId id="470" r:id="rId16"/>
    <p:sldId id="492" r:id="rId17"/>
    <p:sldId id="493" r:id="rId18"/>
    <p:sldId id="471" r:id="rId19"/>
    <p:sldId id="473" r:id="rId20"/>
    <p:sldId id="494" r:id="rId21"/>
    <p:sldId id="495" r:id="rId22"/>
    <p:sldId id="478" r:id="rId23"/>
    <p:sldId id="496" r:id="rId24"/>
    <p:sldId id="482" r:id="rId25"/>
    <p:sldId id="483" r:id="rId26"/>
    <p:sldId id="497" r:id="rId27"/>
    <p:sldId id="491" r:id="rId28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A62A"/>
    <a:srgbClr val="D78C05"/>
    <a:srgbClr val="0F5494"/>
    <a:srgbClr val="67909F"/>
    <a:srgbClr val="2C6E1C"/>
    <a:srgbClr val="3166CF"/>
    <a:srgbClr val="006666"/>
    <a:srgbClr val="A50021"/>
    <a:srgbClr val="467A39"/>
    <a:srgbClr val="3F85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3" autoAdjust="0"/>
    <p:restoredTop sz="88343" autoAdjust="0"/>
  </p:normalViewPr>
  <p:slideViewPr>
    <p:cSldViewPr showGuides="1"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7" d="100"/>
        <a:sy n="6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BA22A6-19BE-466D-B6D8-01C41BD2F48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3000D-5A4A-43C0-9E2F-AE7FEF2A4592}" type="pres">
      <dgm:prSet presAssocID="{27BA22A6-19BE-466D-B6D8-01C41BD2F48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</dgm:ptLst>
  <dgm:cxnLst>
    <dgm:cxn modelId="{8103633D-D64B-462F-B579-6998BA099368}" type="presOf" srcId="{27BA22A6-19BE-466D-B6D8-01C41BD2F481}" destId="{6DA3000D-5A4A-43C0-9E2F-AE7FEF2A459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18560D-004C-4727-94FE-1A46BC03ADD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7522626-C592-4935-8722-4484F9FA2C0D}" type="pres">
      <dgm:prSet presAssocID="{1218560D-004C-4727-94FE-1A46BC03AD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</dgm:ptLst>
  <dgm:cxnLst>
    <dgm:cxn modelId="{4091C41B-6FE1-428F-AA18-2118EE441F78}" type="presOf" srcId="{1218560D-004C-4727-94FE-1A46BC03ADDE}" destId="{F7522626-C592-4935-8722-4484F9FA2C0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954DE3F-7433-41D3-8F8F-D52FF5951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F65E71C-6F0F-45E7-9B24-BD69A557E290}">
      <dgm:prSet custT="1"/>
      <dgm:spPr>
        <a:solidFill>
          <a:srgbClr val="00CCFF"/>
        </a:solidFill>
        <a:ln w="12700">
          <a:solidFill>
            <a:srgbClr val="0F5494"/>
          </a:solidFill>
        </a:ln>
      </dgm:spPr>
      <dgm:t>
        <a:bodyPr/>
        <a:lstStyle/>
        <a:p>
          <a:pPr algn="l" rtl="0"/>
          <a:r>
            <a:rPr lang="en-GB" sz="1400" b="1" noProof="0" dirty="0" smtClean="0">
              <a:solidFill>
                <a:srgbClr val="0F5494"/>
              </a:solidFill>
            </a:rPr>
            <a:t>Publication of the new basic act </a:t>
          </a:r>
        </a:p>
        <a:p>
          <a:pPr algn="l" rtl="0"/>
          <a:r>
            <a:rPr lang="en-GB" sz="1400" b="1" noProof="0" dirty="0" smtClean="0">
              <a:solidFill>
                <a:srgbClr val="0F5494"/>
              </a:solidFill>
            </a:rPr>
            <a:t>Regulation (EU) No 1144/2014 of 22.10.14</a:t>
          </a:r>
        </a:p>
      </dgm:t>
    </dgm:pt>
    <dgm:pt modelId="{8666F0D8-4EED-4045-B064-A6DB2CD0C54D}" type="parTrans" cxnId="{B84859C3-E455-4098-A0D5-BB94E7BFE065}">
      <dgm:prSet/>
      <dgm:spPr/>
      <dgm:t>
        <a:bodyPr/>
        <a:lstStyle/>
        <a:p>
          <a:pPr algn="ctr"/>
          <a:endParaRPr lang="en-GB" b="1"/>
        </a:p>
      </dgm:t>
    </dgm:pt>
    <dgm:pt modelId="{9E72894F-447C-4DCB-A9D0-8FBDBF198E6A}" type="sibTrans" cxnId="{B84859C3-E455-4098-A0D5-BB94E7BFE065}">
      <dgm:prSet/>
      <dgm:spPr/>
      <dgm:t>
        <a:bodyPr/>
        <a:lstStyle/>
        <a:p>
          <a:pPr algn="ctr"/>
          <a:endParaRPr lang="en-GB" b="1"/>
        </a:p>
      </dgm:t>
    </dgm:pt>
    <dgm:pt modelId="{5BCF1851-6192-46F1-9B75-E3CF050C2B4A}" type="pres">
      <dgm:prSet presAssocID="{4954DE3F-7433-41D3-8F8F-D52FF5951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884D435-A37E-4A57-8AA3-C85C92DBA758}" type="pres">
      <dgm:prSet presAssocID="{5F65E71C-6F0F-45E7-9B24-BD69A557E290}" presName="parentText" presStyleLbl="node1" presStyleIdx="0" presStyleCnt="1" custLinFactNeighborX="307" custLinFactNeighborY="-368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1B4A16B-4C59-4CB7-85ED-46B7FC766CB0}" type="presOf" srcId="{4954DE3F-7433-41D3-8F8F-D52FF5951571}" destId="{5BCF1851-6192-46F1-9B75-E3CF050C2B4A}" srcOrd="0" destOrd="0" presId="urn:microsoft.com/office/officeart/2005/8/layout/vList2"/>
    <dgm:cxn modelId="{C5ED2BC4-342B-4762-A30F-49333CEB6AA5}" type="presOf" srcId="{5F65E71C-6F0F-45E7-9B24-BD69A557E290}" destId="{A884D435-A37E-4A57-8AA3-C85C92DBA758}" srcOrd="0" destOrd="0" presId="urn:microsoft.com/office/officeart/2005/8/layout/vList2"/>
    <dgm:cxn modelId="{B84859C3-E455-4098-A0D5-BB94E7BFE065}" srcId="{4954DE3F-7433-41D3-8F8F-D52FF5951571}" destId="{5F65E71C-6F0F-45E7-9B24-BD69A557E290}" srcOrd="0" destOrd="0" parTransId="{8666F0D8-4EED-4045-B064-A6DB2CD0C54D}" sibTransId="{9E72894F-447C-4DCB-A9D0-8FBDBF198E6A}"/>
    <dgm:cxn modelId="{1313DEDD-C02C-443F-8138-4AAF21D6C67C}" type="presParOf" srcId="{5BCF1851-6192-46F1-9B75-E3CF050C2B4A}" destId="{A884D435-A37E-4A57-8AA3-C85C92DBA7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54DE3F-7433-41D3-8F8F-D52FF5951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F65E71C-6F0F-45E7-9B24-BD69A557E290}">
      <dgm:prSet custT="1"/>
      <dgm:spPr>
        <a:noFill/>
        <a:ln w="12700">
          <a:solidFill>
            <a:srgbClr val="0F5494"/>
          </a:solidFill>
        </a:ln>
      </dgm:spPr>
      <dgm:t>
        <a:bodyPr/>
        <a:lstStyle/>
        <a:p>
          <a:pPr algn="ctr" rtl="0"/>
          <a:r>
            <a:rPr lang="en-GB" sz="1400" noProof="0" dirty="0" smtClean="0">
              <a:solidFill>
                <a:srgbClr val="0F5494"/>
              </a:solidFill>
            </a:rPr>
            <a:t>Entry into force</a:t>
          </a:r>
          <a:endParaRPr lang="en-GB" sz="1400" noProof="0" dirty="0">
            <a:solidFill>
              <a:srgbClr val="0F5494"/>
            </a:solidFill>
          </a:endParaRPr>
        </a:p>
      </dgm:t>
    </dgm:pt>
    <dgm:pt modelId="{8666F0D8-4EED-4045-B064-A6DB2CD0C54D}" type="parTrans" cxnId="{B84859C3-E455-4098-A0D5-BB94E7BFE065}">
      <dgm:prSet/>
      <dgm:spPr/>
      <dgm:t>
        <a:bodyPr/>
        <a:lstStyle/>
        <a:p>
          <a:pPr algn="ctr"/>
          <a:endParaRPr lang="en-GB" sz="1400"/>
        </a:p>
      </dgm:t>
    </dgm:pt>
    <dgm:pt modelId="{9E72894F-447C-4DCB-A9D0-8FBDBF198E6A}" type="sibTrans" cxnId="{B84859C3-E455-4098-A0D5-BB94E7BFE065}">
      <dgm:prSet/>
      <dgm:spPr/>
      <dgm:t>
        <a:bodyPr/>
        <a:lstStyle/>
        <a:p>
          <a:pPr algn="ctr"/>
          <a:endParaRPr lang="en-GB" sz="1400"/>
        </a:p>
      </dgm:t>
    </dgm:pt>
    <dgm:pt modelId="{5BCF1851-6192-46F1-9B75-E3CF050C2B4A}" type="pres">
      <dgm:prSet presAssocID="{4954DE3F-7433-41D3-8F8F-D52FF5951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884D435-A37E-4A57-8AA3-C85C92DBA758}" type="pres">
      <dgm:prSet presAssocID="{5F65E71C-6F0F-45E7-9B24-BD69A557E290}" presName="parentText" presStyleLbl="node1" presStyleIdx="0" presStyleCnt="1" custLinFactNeighborY="-752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B631AD2-FAE4-49D8-B2C6-DFEE9D2B3C58}" type="presOf" srcId="{5F65E71C-6F0F-45E7-9B24-BD69A557E290}" destId="{A884D435-A37E-4A57-8AA3-C85C92DBA758}" srcOrd="0" destOrd="0" presId="urn:microsoft.com/office/officeart/2005/8/layout/vList2"/>
    <dgm:cxn modelId="{C6C86771-C2CB-4B73-988C-2698845FFEBD}" type="presOf" srcId="{4954DE3F-7433-41D3-8F8F-D52FF5951571}" destId="{5BCF1851-6192-46F1-9B75-E3CF050C2B4A}" srcOrd="0" destOrd="0" presId="urn:microsoft.com/office/officeart/2005/8/layout/vList2"/>
    <dgm:cxn modelId="{B84859C3-E455-4098-A0D5-BB94E7BFE065}" srcId="{4954DE3F-7433-41D3-8F8F-D52FF5951571}" destId="{5F65E71C-6F0F-45E7-9B24-BD69A557E290}" srcOrd="0" destOrd="0" parTransId="{8666F0D8-4EED-4045-B064-A6DB2CD0C54D}" sibTransId="{9E72894F-447C-4DCB-A9D0-8FBDBF198E6A}"/>
    <dgm:cxn modelId="{E554C613-ED89-4380-AA4A-B4ECF25E4E29}" type="presParOf" srcId="{5BCF1851-6192-46F1-9B75-E3CF050C2B4A}" destId="{A884D435-A37E-4A57-8AA3-C85C92DBA7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954DE3F-7433-41D3-8F8F-D52FF5951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F65E71C-6F0F-45E7-9B24-BD69A557E290}">
      <dgm:prSet custT="1"/>
      <dgm:spPr>
        <a:noFill/>
        <a:ln w="12700">
          <a:solidFill>
            <a:srgbClr val="0F5494"/>
          </a:solidFill>
        </a:ln>
      </dgm:spPr>
      <dgm:t>
        <a:bodyPr/>
        <a:lstStyle/>
        <a:p>
          <a:pPr algn="ctr" rtl="0"/>
          <a:r>
            <a:rPr lang="en-GB" sz="1400" noProof="0" dirty="0" smtClean="0">
              <a:solidFill>
                <a:srgbClr val="0F5494"/>
              </a:solidFill>
            </a:rPr>
            <a:t>Delegated and Implementing Acts</a:t>
          </a:r>
        </a:p>
        <a:p>
          <a:pPr algn="ctr" rtl="0"/>
          <a:endParaRPr lang="en-GB" sz="1400" noProof="0" dirty="0" smtClean="0">
            <a:solidFill>
              <a:srgbClr val="0F5494"/>
            </a:solidFill>
          </a:endParaRPr>
        </a:p>
        <a:p>
          <a:pPr algn="ctr" rtl="0"/>
          <a:r>
            <a:rPr lang="en-GB" sz="1400" noProof="0" dirty="0" smtClean="0">
              <a:solidFill>
                <a:srgbClr val="0F5494"/>
              </a:solidFill>
            </a:rPr>
            <a:t>DA- adoption by the Commission </a:t>
          </a:r>
        </a:p>
        <a:p>
          <a:pPr algn="ctr" rtl="0"/>
          <a:r>
            <a:rPr lang="en-GB" sz="1400" noProof="0" smtClean="0">
              <a:solidFill>
                <a:srgbClr val="0F5494"/>
              </a:solidFill>
            </a:rPr>
            <a:t>23.4.2015</a:t>
          </a:r>
          <a:endParaRPr lang="en-GB" sz="1400" noProof="0" dirty="0" smtClean="0">
            <a:solidFill>
              <a:srgbClr val="0F5494"/>
            </a:solidFill>
          </a:endParaRPr>
        </a:p>
        <a:p>
          <a:pPr algn="ctr" rtl="0"/>
          <a:endParaRPr lang="en-GB" sz="1400" noProof="0" dirty="0" smtClean="0">
            <a:solidFill>
              <a:srgbClr val="0F5494"/>
            </a:solidFill>
          </a:endParaRPr>
        </a:p>
        <a:p>
          <a:pPr algn="ctr" rtl="0"/>
          <a:r>
            <a:rPr lang="en-GB" sz="1400" noProof="0" dirty="0" smtClean="0">
              <a:solidFill>
                <a:srgbClr val="0F5494"/>
              </a:solidFill>
            </a:rPr>
            <a:t>Planned to be published together in October</a:t>
          </a:r>
          <a:endParaRPr lang="en-GB" sz="1400" noProof="0" dirty="0">
            <a:solidFill>
              <a:srgbClr val="0F5494"/>
            </a:solidFill>
          </a:endParaRPr>
        </a:p>
      </dgm:t>
    </dgm:pt>
    <dgm:pt modelId="{8666F0D8-4EED-4045-B064-A6DB2CD0C54D}" type="parTrans" cxnId="{B84859C3-E455-4098-A0D5-BB94E7BFE065}">
      <dgm:prSet/>
      <dgm:spPr/>
      <dgm:t>
        <a:bodyPr/>
        <a:lstStyle/>
        <a:p>
          <a:pPr algn="ctr"/>
          <a:endParaRPr lang="en-GB"/>
        </a:p>
      </dgm:t>
    </dgm:pt>
    <dgm:pt modelId="{9E72894F-447C-4DCB-A9D0-8FBDBF198E6A}" type="sibTrans" cxnId="{B84859C3-E455-4098-A0D5-BB94E7BFE065}">
      <dgm:prSet/>
      <dgm:spPr/>
      <dgm:t>
        <a:bodyPr/>
        <a:lstStyle/>
        <a:p>
          <a:pPr algn="ctr"/>
          <a:endParaRPr lang="en-GB"/>
        </a:p>
      </dgm:t>
    </dgm:pt>
    <dgm:pt modelId="{5BCF1851-6192-46F1-9B75-E3CF050C2B4A}" type="pres">
      <dgm:prSet presAssocID="{4954DE3F-7433-41D3-8F8F-D52FF5951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884D435-A37E-4A57-8AA3-C85C92DBA758}" type="pres">
      <dgm:prSet presAssocID="{5F65E71C-6F0F-45E7-9B24-BD69A557E290}" presName="parentText" presStyleLbl="node1" presStyleIdx="0" presStyleCnt="1" custScaleY="447518" custLinFactNeighborY="-4921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F3E6344-BA19-4DEA-A5ED-E885B4451C92}" type="presOf" srcId="{4954DE3F-7433-41D3-8F8F-D52FF5951571}" destId="{5BCF1851-6192-46F1-9B75-E3CF050C2B4A}" srcOrd="0" destOrd="0" presId="urn:microsoft.com/office/officeart/2005/8/layout/vList2"/>
    <dgm:cxn modelId="{B84859C3-E455-4098-A0D5-BB94E7BFE065}" srcId="{4954DE3F-7433-41D3-8F8F-D52FF5951571}" destId="{5F65E71C-6F0F-45E7-9B24-BD69A557E290}" srcOrd="0" destOrd="0" parTransId="{8666F0D8-4EED-4045-B064-A6DB2CD0C54D}" sibTransId="{9E72894F-447C-4DCB-A9D0-8FBDBF198E6A}"/>
    <dgm:cxn modelId="{099D877B-C23E-40DC-86E3-E20572A20BFF}" type="presOf" srcId="{5F65E71C-6F0F-45E7-9B24-BD69A557E290}" destId="{A884D435-A37E-4A57-8AA3-C85C92DBA758}" srcOrd="0" destOrd="0" presId="urn:microsoft.com/office/officeart/2005/8/layout/vList2"/>
    <dgm:cxn modelId="{E9A2D204-BA28-4B45-A77B-9A58AA1F173E}" type="presParOf" srcId="{5BCF1851-6192-46F1-9B75-E3CF050C2B4A}" destId="{A884D435-A37E-4A57-8AA3-C85C92DBA7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954DE3F-7433-41D3-8F8F-D52FF5951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F65E71C-6F0F-45E7-9B24-BD69A557E290}">
      <dgm:prSet custT="1"/>
      <dgm:spPr>
        <a:noFill/>
        <a:ln w="12700">
          <a:solidFill>
            <a:srgbClr val="0F5494"/>
          </a:solidFill>
        </a:ln>
      </dgm:spPr>
      <dgm:t>
        <a:bodyPr/>
        <a:lstStyle/>
        <a:p>
          <a:pPr algn="ctr" rtl="0"/>
          <a:endParaRPr lang="en-GB" sz="1400" noProof="0" dirty="0" smtClean="0">
            <a:solidFill>
              <a:srgbClr val="0F5494"/>
            </a:solidFill>
          </a:endParaRPr>
        </a:p>
        <a:p>
          <a:pPr algn="ctr" rtl="0"/>
          <a:r>
            <a:rPr lang="en-GB" sz="1400" noProof="0" dirty="0" smtClean="0">
              <a:solidFill>
                <a:srgbClr val="0F5494"/>
              </a:solidFill>
            </a:rPr>
            <a:t>Preparatory work related to the delegation to the Executive agency in Luxembourg</a:t>
          </a:r>
        </a:p>
        <a:p>
          <a:pPr algn="ctr" rtl="0"/>
          <a:endParaRPr lang="en-GB" sz="1400" noProof="0" dirty="0">
            <a:solidFill>
              <a:srgbClr val="0F5494"/>
            </a:solidFill>
          </a:endParaRPr>
        </a:p>
      </dgm:t>
    </dgm:pt>
    <dgm:pt modelId="{8666F0D8-4EED-4045-B064-A6DB2CD0C54D}" type="parTrans" cxnId="{B84859C3-E455-4098-A0D5-BB94E7BFE065}">
      <dgm:prSet/>
      <dgm:spPr/>
      <dgm:t>
        <a:bodyPr/>
        <a:lstStyle/>
        <a:p>
          <a:pPr algn="ctr"/>
          <a:endParaRPr lang="en-GB"/>
        </a:p>
      </dgm:t>
    </dgm:pt>
    <dgm:pt modelId="{9E72894F-447C-4DCB-A9D0-8FBDBF198E6A}" type="sibTrans" cxnId="{B84859C3-E455-4098-A0D5-BB94E7BFE065}">
      <dgm:prSet/>
      <dgm:spPr/>
      <dgm:t>
        <a:bodyPr/>
        <a:lstStyle/>
        <a:p>
          <a:pPr algn="ctr"/>
          <a:endParaRPr lang="en-GB"/>
        </a:p>
      </dgm:t>
    </dgm:pt>
    <dgm:pt modelId="{5BCF1851-6192-46F1-9B75-E3CF050C2B4A}" type="pres">
      <dgm:prSet presAssocID="{4954DE3F-7433-41D3-8F8F-D52FF5951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884D435-A37E-4A57-8AA3-C85C92DBA758}" type="pres">
      <dgm:prSet presAssocID="{5F65E71C-6F0F-45E7-9B24-BD69A557E290}" presName="parentText" presStyleLbl="node1" presStyleIdx="0" presStyleCnt="1" custScaleX="95096" custScaleY="555718" custLinFactNeighborX="-5030" custLinFactNeighborY="-3793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84859C3-E455-4098-A0D5-BB94E7BFE065}" srcId="{4954DE3F-7433-41D3-8F8F-D52FF5951571}" destId="{5F65E71C-6F0F-45E7-9B24-BD69A557E290}" srcOrd="0" destOrd="0" parTransId="{8666F0D8-4EED-4045-B064-A6DB2CD0C54D}" sibTransId="{9E72894F-447C-4DCB-A9D0-8FBDBF198E6A}"/>
    <dgm:cxn modelId="{B7DB4294-5BDF-41E6-8F0E-B9A6EA6CF974}" type="presOf" srcId="{5F65E71C-6F0F-45E7-9B24-BD69A557E290}" destId="{A884D435-A37E-4A57-8AA3-C85C92DBA758}" srcOrd="0" destOrd="0" presId="urn:microsoft.com/office/officeart/2005/8/layout/vList2"/>
    <dgm:cxn modelId="{3A3DC05D-6B94-4514-924F-25920E2FE2F0}" type="presOf" srcId="{4954DE3F-7433-41D3-8F8F-D52FF5951571}" destId="{5BCF1851-6192-46F1-9B75-E3CF050C2B4A}" srcOrd="0" destOrd="0" presId="urn:microsoft.com/office/officeart/2005/8/layout/vList2"/>
    <dgm:cxn modelId="{6867BB20-0FBA-4DE0-ADA0-E8F10CE0A883}" type="presParOf" srcId="{5BCF1851-6192-46F1-9B75-E3CF050C2B4A}" destId="{A884D435-A37E-4A57-8AA3-C85C92DBA7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954DE3F-7433-41D3-8F8F-D52FF5951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F65E71C-6F0F-45E7-9B24-BD69A557E290}">
      <dgm:prSet custT="1"/>
      <dgm:spPr>
        <a:noFill/>
        <a:ln w="12700">
          <a:solidFill>
            <a:srgbClr val="0F5494"/>
          </a:solidFill>
        </a:ln>
      </dgm:spPr>
      <dgm:t>
        <a:bodyPr/>
        <a:lstStyle/>
        <a:p>
          <a:pPr algn="l" rtl="0"/>
          <a:r>
            <a:rPr lang="en-GB" sz="1400" b="0" noProof="0" dirty="0" smtClean="0">
              <a:solidFill>
                <a:srgbClr val="0F5494"/>
              </a:solidFill>
            </a:rPr>
            <a:t>Adoption of 2 decisions to delegate tasks to executive agency </a:t>
          </a:r>
        </a:p>
      </dgm:t>
    </dgm:pt>
    <dgm:pt modelId="{8666F0D8-4EED-4045-B064-A6DB2CD0C54D}" type="parTrans" cxnId="{B84859C3-E455-4098-A0D5-BB94E7BFE065}">
      <dgm:prSet/>
      <dgm:spPr/>
      <dgm:t>
        <a:bodyPr/>
        <a:lstStyle/>
        <a:p>
          <a:pPr algn="ctr"/>
          <a:endParaRPr lang="en-GB" b="1"/>
        </a:p>
      </dgm:t>
    </dgm:pt>
    <dgm:pt modelId="{9E72894F-447C-4DCB-A9D0-8FBDBF198E6A}" type="sibTrans" cxnId="{B84859C3-E455-4098-A0D5-BB94E7BFE065}">
      <dgm:prSet/>
      <dgm:spPr/>
      <dgm:t>
        <a:bodyPr/>
        <a:lstStyle/>
        <a:p>
          <a:pPr algn="ctr"/>
          <a:endParaRPr lang="en-GB" b="1"/>
        </a:p>
      </dgm:t>
    </dgm:pt>
    <dgm:pt modelId="{5BCF1851-6192-46F1-9B75-E3CF050C2B4A}" type="pres">
      <dgm:prSet presAssocID="{4954DE3F-7433-41D3-8F8F-D52FF5951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884D435-A37E-4A57-8AA3-C85C92DBA758}" type="pres">
      <dgm:prSet presAssocID="{5F65E71C-6F0F-45E7-9B24-BD69A557E290}" presName="parentText" presStyleLbl="node1" presStyleIdx="0" presStyleCnt="1" custLinFactY="-232976" custLinFactNeighborX="-1235" custLinFactNeighborY="-3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2753212-8654-4C96-ACFD-30F6BE3C0A9E}" type="presOf" srcId="{4954DE3F-7433-41D3-8F8F-D52FF5951571}" destId="{5BCF1851-6192-46F1-9B75-E3CF050C2B4A}" srcOrd="0" destOrd="0" presId="urn:microsoft.com/office/officeart/2005/8/layout/vList2"/>
    <dgm:cxn modelId="{B84859C3-E455-4098-A0D5-BB94E7BFE065}" srcId="{4954DE3F-7433-41D3-8F8F-D52FF5951571}" destId="{5F65E71C-6F0F-45E7-9B24-BD69A557E290}" srcOrd="0" destOrd="0" parTransId="{8666F0D8-4EED-4045-B064-A6DB2CD0C54D}" sibTransId="{9E72894F-447C-4DCB-A9D0-8FBDBF198E6A}"/>
    <dgm:cxn modelId="{13662AE0-1B1D-4193-8663-D732E5B6855B}" type="presOf" srcId="{5F65E71C-6F0F-45E7-9B24-BD69A557E290}" destId="{A884D435-A37E-4A57-8AA3-C85C92DBA758}" srcOrd="0" destOrd="0" presId="urn:microsoft.com/office/officeart/2005/8/layout/vList2"/>
    <dgm:cxn modelId="{78D13CFE-0CE1-409D-8733-DCAA6752B6BA}" type="presParOf" srcId="{5BCF1851-6192-46F1-9B75-E3CF050C2B4A}" destId="{A884D435-A37E-4A57-8AA3-C85C92DBA7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3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954DE3F-7433-41D3-8F8F-D52FF5951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F65E71C-6F0F-45E7-9B24-BD69A557E290}">
      <dgm:prSet custT="1"/>
      <dgm:spPr>
        <a:noFill/>
        <a:ln w="12700">
          <a:solidFill>
            <a:srgbClr val="0F5494"/>
          </a:solidFill>
        </a:ln>
      </dgm:spPr>
      <dgm:t>
        <a:bodyPr/>
        <a:lstStyle/>
        <a:p>
          <a:pPr algn="ctr" rtl="0"/>
          <a:r>
            <a:rPr lang="en-GB" sz="1400" baseline="0" noProof="0" dirty="0" smtClean="0">
              <a:solidFill>
                <a:schemeClr val="tx1"/>
              </a:solidFill>
            </a:rPr>
            <a:t>Annual Work Programme for 2016</a:t>
          </a:r>
        </a:p>
        <a:p>
          <a:pPr algn="ctr" rtl="0"/>
          <a:r>
            <a:rPr lang="en-GB" sz="1400" baseline="0" noProof="0" dirty="0" smtClean="0">
              <a:solidFill>
                <a:schemeClr val="tx1"/>
              </a:solidFill>
            </a:rPr>
            <a:t>(implementing act)</a:t>
          </a:r>
        </a:p>
        <a:p>
          <a:pPr algn="ctr" rtl="0"/>
          <a:endParaRPr lang="en-GB" sz="1400" baseline="0" noProof="0" dirty="0" smtClean="0">
            <a:solidFill>
              <a:schemeClr val="tx1"/>
            </a:solidFill>
          </a:endParaRPr>
        </a:p>
        <a:p>
          <a:pPr algn="ctr" rtl="0"/>
          <a:endParaRPr lang="en-GB" sz="1400" baseline="0" noProof="0" dirty="0" smtClean="0">
            <a:solidFill>
              <a:schemeClr val="tx1"/>
            </a:solidFill>
          </a:endParaRPr>
        </a:p>
        <a:p>
          <a:pPr algn="ctr" rtl="0"/>
          <a:r>
            <a:rPr lang="en-GB" sz="1400" baseline="0" noProof="0" dirty="0" smtClean="0">
              <a:solidFill>
                <a:schemeClr val="tx1"/>
              </a:solidFill>
            </a:rPr>
            <a:t>Planned to be published in October</a:t>
          </a:r>
          <a:endParaRPr lang="en-GB" sz="1400" baseline="0" noProof="0" dirty="0">
            <a:solidFill>
              <a:schemeClr val="tx1"/>
            </a:solidFill>
          </a:endParaRPr>
        </a:p>
      </dgm:t>
    </dgm:pt>
    <dgm:pt modelId="{8666F0D8-4EED-4045-B064-A6DB2CD0C54D}" type="parTrans" cxnId="{B84859C3-E455-4098-A0D5-BB94E7BFE065}">
      <dgm:prSet/>
      <dgm:spPr/>
      <dgm:t>
        <a:bodyPr/>
        <a:lstStyle/>
        <a:p>
          <a:pPr algn="ctr"/>
          <a:endParaRPr lang="en-GB">
            <a:solidFill>
              <a:srgbClr val="FF0000"/>
            </a:solidFill>
          </a:endParaRPr>
        </a:p>
      </dgm:t>
    </dgm:pt>
    <dgm:pt modelId="{9E72894F-447C-4DCB-A9D0-8FBDBF198E6A}" type="sibTrans" cxnId="{B84859C3-E455-4098-A0D5-BB94E7BFE065}">
      <dgm:prSet/>
      <dgm:spPr/>
      <dgm:t>
        <a:bodyPr/>
        <a:lstStyle/>
        <a:p>
          <a:pPr algn="ctr"/>
          <a:endParaRPr lang="en-GB">
            <a:solidFill>
              <a:srgbClr val="FF0000"/>
            </a:solidFill>
          </a:endParaRPr>
        </a:p>
      </dgm:t>
    </dgm:pt>
    <dgm:pt modelId="{5BCF1851-6192-46F1-9B75-E3CF050C2B4A}" type="pres">
      <dgm:prSet presAssocID="{4954DE3F-7433-41D3-8F8F-D52FF5951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884D435-A37E-4A57-8AA3-C85C92DBA758}" type="pres">
      <dgm:prSet presAssocID="{5F65E71C-6F0F-45E7-9B24-BD69A557E290}" presName="parentText" presStyleLbl="node1" presStyleIdx="0" presStyleCnt="1" custScaleY="295524" custLinFactNeighborY="209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A762A8A-E478-4CF3-B187-3C9F1C6F0171}" type="presOf" srcId="{4954DE3F-7433-41D3-8F8F-D52FF5951571}" destId="{5BCF1851-6192-46F1-9B75-E3CF050C2B4A}" srcOrd="0" destOrd="0" presId="urn:microsoft.com/office/officeart/2005/8/layout/vList2"/>
    <dgm:cxn modelId="{B84859C3-E455-4098-A0D5-BB94E7BFE065}" srcId="{4954DE3F-7433-41D3-8F8F-D52FF5951571}" destId="{5F65E71C-6F0F-45E7-9B24-BD69A557E290}" srcOrd="0" destOrd="0" parTransId="{8666F0D8-4EED-4045-B064-A6DB2CD0C54D}" sibTransId="{9E72894F-447C-4DCB-A9D0-8FBDBF198E6A}"/>
    <dgm:cxn modelId="{36C5DA3F-3588-47B4-80FA-483ED343D924}" type="presOf" srcId="{5F65E71C-6F0F-45E7-9B24-BD69A557E290}" destId="{A884D435-A37E-4A57-8AA3-C85C92DBA758}" srcOrd="0" destOrd="0" presId="urn:microsoft.com/office/officeart/2005/8/layout/vList2"/>
    <dgm:cxn modelId="{8C50F12C-44C4-4BB9-B443-E9DE442B205D}" type="presParOf" srcId="{5BCF1851-6192-46F1-9B75-E3CF050C2B4A}" destId="{A884D435-A37E-4A57-8AA3-C85C92DBA7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4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84D435-A37E-4A57-8AA3-C85C92DBA758}">
      <dsp:nvSpPr>
        <dsp:cNvPr id="0" name=""/>
        <dsp:cNvSpPr/>
      </dsp:nvSpPr>
      <dsp:spPr>
        <a:xfrm>
          <a:off x="0" y="0"/>
          <a:ext cx="5760640" cy="480111"/>
        </a:xfrm>
        <a:prstGeom prst="roundRect">
          <a:avLst/>
        </a:prstGeom>
        <a:solidFill>
          <a:srgbClr val="00CCFF"/>
        </a:solidFill>
        <a:ln w="12700" cap="flat" cmpd="sng" algn="ctr">
          <a:solidFill>
            <a:srgbClr val="0F549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noProof="0" dirty="0" smtClean="0">
              <a:solidFill>
                <a:srgbClr val="0F5494"/>
              </a:solidFill>
            </a:rPr>
            <a:t>Publication of the new basic act 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noProof="0" dirty="0" smtClean="0">
              <a:solidFill>
                <a:srgbClr val="0F5494"/>
              </a:solidFill>
            </a:rPr>
            <a:t>Regulation (EU) No 1144/2014 of 22.10.14</a:t>
          </a:r>
        </a:p>
      </dsp:txBody>
      <dsp:txXfrm>
        <a:off x="23437" y="23437"/>
        <a:ext cx="5713766" cy="4332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84D435-A37E-4A57-8AA3-C85C92DBA758}">
      <dsp:nvSpPr>
        <dsp:cNvPr id="0" name=""/>
        <dsp:cNvSpPr/>
      </dsp:nvSpPr>
      <dsp:spPr>
        <a:xfrm>
          <a:off x="0" y="0"/>
          <a:ext cx="6768752" cy="355680"/>
        </a:xfrm>
        <a:prstGeom prst="roundRect">
          <a:avLst/>
        </a:prstGeom>
        <a:noFill/>
        <a:ln w="12700" cap="flat" cmpd="sng" algn="ctr">
          <a:solidFill>
            <a:srgbClr val="0F549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>
              <a:solidFill>
                <a:srgbClr val="0F5494"/>
              </a:solidFill>
            </a:rPr>
            <a:t>Entry into force</a:t>
          </a:r>
          <a:endParaRPr lang="en-GB" sz="1400" kern="1200" noProof="0" dirty="0">
            <a:solidFill>
              <a:srgbClr val="0F5494"/>
            </a:solidFill>
          </a:endParaRPr>
        </a:p>
      </dsp:txBody>
      <dsp:txXfrm>
        <a:off x="17363" y="17363"/>
        <a:ext cx="6734026" cy="32095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84D435-A37E-4A57-8AA3-C85C92DBA758}">
      <dsp:nvSpPr>
        <dsp:cNvPr id="0" name=""/>
        <dsp:cNvSpPr/>
      </dsp:nvSpPr>
      <dsp:spPr>
        <a:xfrm>
          <a:off x="0" y="0"/>
          <a:ext cx="2232248" cy="2491949"/>
        </a:xfrm>
        <a:prstGeom prst="roundRect">
          <a:avLst/>
        </a:prstGeom>
        <a:noFill/>
        <a:ln w="12700" cap="flat" cmpd="sng" algn="ctr">
          <a:solidFill>
            <a:srgbClr val="0F549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>
              <a:solidFill>
                <a:srgbClr val="0F5494"/>
              </a:solidFill>
            </a:rPr>
            <a:t>Delegated and Implementing Acts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noProof="0" dirty="0" smtClean="0">
            <a:solidFill>
              <a:srgbClr val="0F5494"/>
            </a:solidFill>
          </a:endParaRP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>
              <a:solidFill>
                <a:srgbClr val="0F5494"/>
              </a:solidFill>
            </a:rPr>
            <a:t>DA- adoption by the Commission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smtClean="0">
              <a:solidFill>
                <a:srgbClr val="0F5494"/>
              </a:solidFill>
            </a:rPr>
            <a:t>23.4.2015</a:t>
          </a:r>
          <a:endParaRPr lang="en-GB" sz="1400" kern="1200" noProof="0" dirty="0" smtClean="0">
            <a:solidFill>
              <a:srgbClr val="0F5494"/>
            </a:solidFill>
          </a:endParaRP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noProof="0" dirty="0" smtClean="0">
            <a:solidFill>
              <a:srgbClr val="0F5494"/>
            </a:solidFill>
          </a:endParaRP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>
              <a:solidFill>
                <a:srgbClr val="0F5494"/>
              </a:solidFill>
            </a:rPr>
            <a:t>Planned to be published together in October</a:t>
          </a:r>
          <a:endParaRPr lang="en-GB" sz="1400" kern="1200" noProof="0" dirty="0">
            <a:solidFill>
              <a:srgbClr val="0F5494"/>
            </a:solidFill>
          </a:endParaRPr>
        </a:p>
      </dsp:txBody>
      <dsp:txXfrm>
        <a:off x="108969" y="108969"/>
        <a:ext cx="2014310" cy="22740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84D435-A37E-4A57-8AA3-C85C92DBA758}">
      <dsp:nvSpPr>
        <dsp:cNvPr id="0" name=""/>
        <dsp:cNvSpPr/>
      </dsp:nvSpPr>
      <dsp:spPr>
        <a:xfrm>
          <a:off x="9" y="0"/>
          <a:ext cx="1953558" cy="2728131"/>
        </a:xfrm>
        <a:prstGeom prst="roundRect">
          <a:avLst/>
        </a:prstGeom>
        <a:noFill/>
        <a:ln w="12700" cap="flat" cmpd="sng" algn="ctr">
          <a:solidFill>
            <a:srgbClr val="0F549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noProof="0" dirty="0" smtClean="0">
            <a:solidFill>
              <a:srgbClr val="0F5494"/>
            </a:solidFill>
          </a:endParaRP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>
              <a:solidFill>
                <a:srgbClr val="0F5494"/>
              </a:solidFill>
            </a:rPr>
            <a:t>Preparatory work related to the delegation to the Executive agency in Luxembourg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noProof="0" dirty="0">
            <a:solidFill>
              <a:srgbClr val="0F5494"/>
            </a:solidFill>
          </a:endParaRPr>
        </a:p>
      </dsp:txBody>
      <dsp:txXfrm>
        <a:off x="95374" y="95365"/>
        <a:ext cx="1762828" cy="253740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84D435-A37E-4A57-8AA3-C85C92DBA758}">
      <dsp:nvSpPr>
        <dsp:cNvPr id="0" name=""/>
        <dsp:cNvSpPr/>
      </dsp:nvSpPr>
      <dsp:spPr>
        <a:xfrm>
          <a:off x="0" y="0"/>
          <a:ext cx="5832648" cy="468000"/>
        </a:xfrm>
        <a:prstGeom prst="roundRect">
          <a:avLst/>
        </a:prstGeom>
        <a:noFill/>
        <a:ln w="12700" cap="flat" cmpd="sng" algn="ctr">
          <a:solidFill>
            <a:srgbClr val="0F549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noProof="0" dirty="0" smtClean="0">
              <a:solidFill>
                <a:srgbClr val="0F5494"/>
              </a:solidFill>
            </a:rPr>
            <a:t>Adoption of 2 decisions to delegate tasks to executive agency </a:t>
          </a:r>
        </a:p>
      </dsp:txBody>
      <dsp:txXfrm>
        <a:off x="22846" y="22846"/>
        <a:ext cx="5786956" cy="42230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84D435-A37E-4A57-8AA3-C85C92DBA758}">
      <dsp:nvSpPr>
        <dsp:cNvPr id="0" name=""/>
        <dsp:cNvSpPr/>
      </dsp:nvSpPr>
      <dsp:spPr>
        <a:xfrm>
          <a:off x="0" y="340702"/>
          <a:ext cx="2232248" cy="1865297"/>
        </a:xfrm>
        <a:prstGeom prst="roundRect">
          <a:avLst/>
        </a:prstGeom>
        <a:noFill/>
        <a:ln w="12700" cap="flat" cmpd="sng" algn="ctr">
          <a:solidFill>
            <a:srgbClr val="0F549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baseline="0" noProof="0" dirty="0" smtClean="0">
              <a:solidFill>
                <a:schemeClr val="tx1"/>
              </a:solidFill>
            </a:rPr>
            <a:t>Annual Work Programme for 2016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baseline="0" noProof="0" dirty="0" smtClean="0">
              <a:solidFill>
                <a:schemeClr val="tx1"/>
              </a:solidFill>
            </a:rPr>
            <a:t>(implementing act)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baseline="0" noProof="0" dirty="0" smtClean="0">
            <a:solidFill>
              <a:schemeClr val="tx1"/>
            </a:solidFill>
          </a:endParaRP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baseline="0" noProof="0" dirty="0" smtClean="0">
            <a:solidFill>
              <a:schemeClr val="tx1"/>
            </a:solidFill>
          </a:endParaRP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baseline="0" noProof="0" dirty="0" smtClean="0">
              <a:solidFill>
                <a:schemeClr val="tx1"/>
              </a:solidFill>
            </a:rPr>
            <a:t>Planned to be published in October</a:t>
          </a:r>
          <a:endParaRPr lang="en-GB" sz="1400" kern="1200" baseline="0" noProof="0" dirty="0">
            <a:solidFill>
              <a:schemeClr val="tx1"/>
            </a:solidFill>
          </a:endParaRPr>
        </a:p>
      </dsp:txBody>
      <dsp:txXfrm>
        <a:off x="91056" y="431758"/>
        <a:ext cx="2050136" cy="16831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1" y="1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4039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1" y="9444039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F2857E09-ADEE-4BE4-BD99-0CE761370E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663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1" y="1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3537" cy="447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4039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1" y="9444039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17060C3-425A-40C8-96DE-44F040BD28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139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736" indent="-285668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2671" indent="-22853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599738" indent="-22853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6807" indent="-22853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3876" indent="-22853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0944" indent="-22853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8012" indent="-22853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5083" indent="-22853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CCC5B3E3-9225-47F0-8087-56946C759755}" type="slidenum">
              <a:rPr lang="en-GB" sz="1200" b="0">
                <a:solidFill>
                  <a:srgbClr val="000000"/>
                </a:solidFill>
                <a:latin typeface="Arial" charset="0"/>
              </a:rPr>
              <a:pPr eaLnBrk="1" hangingPunct="1"/>
              <a:t>3</a:t>
            </a:fld>
            <a:endParaRPr lang="en-GB" sz="1200" b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016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016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6217" indent="-287007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8026" indent="-229605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7237" indent="-229605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66448" indent="-229605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25658" indent="-229605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84869" indent="-229605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44079" indent="-229605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903290" indent="-229605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3EE1C4D2-3E0A-479A-96D2-B03A8C345D9E}" type="slidenum">
              <a:rPr lang="en-GB" sz="1200" b="0">
                <a:solidFill>
                  <a:prstClr val="black"/>
                </a:solidFill>
                <a:latin typeface="Arial" charset="0"/>
              </a:rPr>
              <a:pPr eaLnBrk="1" hangingPunct="1"/>
              <a:t>23</a:t>
            </a:fld>
            <a:endParaRPr lang="en-GB" sz="1200" b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4509120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CF8F63A9-B7FA-47B5-AE80-7C728C41B7B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8115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48121-A0E6-4840-AACC-CE69FDC6404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9486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1D77B-DCA4-4E67-9843-2CD6DD309BD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5654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83354-61B9-4794-8E5A-8125D9C2358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06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4D7C5-EB8B-4F0C-92CE-C18A0553C52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2268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0"/>
          <p:cNvSpPr>
            <a:spLocks noChangeArrowheads="1"/>
          </p:cNvSpPr>
          <p:nvPr userDrawn="1"/>
        </p:nvSpPr>
        <p:spPr bwMode="auto">
          <a:xfrm>
            <a:off x="-10988" y="98606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4077072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3B7816D3-D941-4E32-BFC2-C701ACF1D9C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980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9CDF8B13-E21A-4FE8-9A7C-F4A1DE5AB1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2912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E91D8F81-7660-4D9C-BF7D-E26EE185A41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0824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7BB2E-9F9E-4BAA-AE43-CD66653A998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98440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43B67-D9BB-4342-A53D-F8F29C86823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46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8B5FD-6EF8-4153-AB33-93FB0FC496A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813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F555D173-703E-4518-9267-845DEDA7D25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8248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84154-7DC1-4C83-900B-E82C84F646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62427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59D31-FFE7-4F2B-A330-7474E91694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780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7C5AB-1E28-48AE-B474-DA85D8A3C5D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83763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EEF0F-52AD-440A-9BDD-31EC7AADD51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42316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31898-08BC-4274-A951-C44B133100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8380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4EB45-312E-4BDA-A409-C9BAB481DBD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4447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D39C9-8389-47B9-A822-3DBDFB49525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9603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0E8EA441-4F84-43F7-B323-EF7B464838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608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CF585-D68D-421C-938A-FF2DCDCC0CD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345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B12F4-2FFA-4895-A136-DC456468DC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395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3EA52-8475-4E77-A020-3A0EE12282B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129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0A49B-0D9F-458C-8D23-F17662C7E1C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694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3176587"/>
            <a:ext cx="8585200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A77E3-4503-4E0A-B49C-9F8B3FDCE6D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1367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7E276-A5DE-4F1F-8226-6432F6E0771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0157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CF90D82-90DE-48E5-9AA2-17E2E9A6CB4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24" r:id="rId1"/>
    <p:sldLayoutId id="2147485225" r:id="rId2"/>
    <p:sldLayoutId id="2147485226" r:id="rId3"/>
    <p:sldLayoutId id="2147485204" r:id="rId4"/>
    <p:sldLayoutId id="2147485205" r:id="rId5"/>
    <p:sldLayoutId id="2147485206" r:id="rId6"/>
    <p:sldLayoutId id="2147485207" r:id="rId7"/>
    <p:sldLayoutId id="2147485208" r:id="rId8"/>
    <p:sldLayoutId id="2147485209" r:id="rId9"/>
    <p:sldLayoutId id="2147485210" r:id="rId10"/>
    <p:sldLayoutId id="2147485211" r:id="rId11"/>
    <p:sldLayoutId id="2147485212" r:id="rId12"/>
    <p:sldLayoutId id="214748521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CD1DF68-FBEE-49DC-90A8-E9B615548E0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27" r:id="rId1"/>
    <p:sldLayoutId id="2147485228" r:id="rId2"/>
    <p:sldLayoutId id="2147485229" r:id="rId3"/>
    <p:sldLayoutId id="2147485214" r:id="rId4"/>
    <p:sldLayoutId id="2147485215" r:id="rId5"/>
    <p:sldLayoutId id="2147485216" r:id="rId6"/>
    <p:sldLayoutId id="2147485217" r:id="rId7"/>
    <p:sldLayoutId id="2147485218" r:id="rId8"/>
    <p:sldLayoutId id="2147485219" r:id="rId9"/>
    <p:sldLayoutId id="2147485220" r:id="rId10"/>
    <p:sldLayoutId id="2147485221" r:id="rId11"/>
    <p:sldLayoutId id="2147485222" r:id="rId12"/>
    <p:sldLayoutId id="214748522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26" Type="http://schemas.openxmlformats.org/officeDocument/2006/relationships/diagramColors" Target="../diagrams/colors5.xml"/><Relationship Id="rId39" Type="http://schemas.openxmlformats.org/officeDocument/2006/relationships/diagramLayout" Target="../diagrams/layout8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34" Type="http://schemas.openxmlformats.org/officeDocument/2006/relationships/diagramLayout" Target="../diagrams/layout7.xml"/><Relationship Id="rId42" Type="http://schemas.microsoft.com/office/2007/relationships/diagramDrawing" Target="../diagrams/drawing8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5" Type="http://schemas.openxmlformats.org/officeDocument/2006/relationships/diagramQuickStyle" Target="../diagrams/quickStyle5.xml"/><Relationship Id="rId33" Type="http://schemas.openxmlformats.org/officeDocument/2006/relationships/diagramData" Target="../diagrams/data7.xml"/><Relationship Id="rId38" Type="http://schemas.openxmlformats.org/officeDocument/2006/relationships/diagramData" Target="../diagrams/data8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29" Type="http://schemas.openxmlformats.org/officeDocument/2006/relationships/diagramLayout" Target="../diagrams/layout6.xml"/><Relationship Id="rId41" Type="http://schemas.openxmlformats.org/officeDocument/2006/relationships/diagramColors" Target="../diagrams/colors8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24" Type="http://schemas.openxmlformats.org/officeDocument/2006/relationships/diagramLayout" Target="../diagrams/layout5.xml"/><Relationship Id="rId32" Type="http://schemas.microsoft.com/office/2007/relationships/diagramDrawing" Target="../diagrams/drawing6.xml"/><Relationship Id="rId37" Type="http://schemas.microsoft.com/office/2007/relationships/diagramDrawing" Target="../diagrams/drawing7.xml"/><Relationship Id="rId40" Type="http://schemas.openxmlformats.org/officeDocument/2006/relationships/diagramQuickStyle" Target="../diagrams/quickStyle8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23" Type="http://schemas.openxmlformats.org/officeDocument/2006/relationships/diagramData" Target="../diagrams/data5.xml"/><Relationship Id="rId28" Type="http://schemas.openxmlformats.org/officeDocument/2006/relationships/diagramData" Target="../diagrams/data6.xml"/><Relationship Id="rId36" Type="http://schemas.openxmlformats.org/officeDocument/2006/relationships/diagramColors" Target="../diagrams/colors7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31" Type="http://schemas.openxmlformats.org/officeDocument/2006/relationships/diagramColors" Target="../diagrams/colors6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Relationship Id="rId27" Type="http://schemas.microsoft.com/office/2007/relationships/diagramDrawing" Target="../diagrams/drawing5.xml"/><Relationship Id="rId30" Type="http://schemas.openxmlformats.org/officeDocument/2006/relationships/diagramQuickStyle" Target="../diagrams/quickStyle6.xml"/><Relationship Id="rId35" Type="http://schemas.openxmlformats.org/officeDocument/2006/relationships/diagramQuickStyle" Target="../diagrams/quickStyl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730030" y="2214794"/>
            <a:ext cx="5426546" cy="2449512"/>
          </a:xfrm>
        </p:spPr>
        <p:txBody>
          <a:bodyPr/>
          <a:lstStyle/>
          <a:p>
            <a:pPr algn="r"/>
            <a:r>
              <a:rPr lang="en-GB" sz="2800" dirty="0" smtClean="0">
                <a:solidFill>
                  <a:srgbClr val="FFFFFF"/>
                </a:solidFill>
              </a:rPr>
              <a:t>The new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  <a:r>
              <a:rPr lang="en-GB" sz="2800" dirty="0" smtClean="0">
                <a:solidFill>
                  <a:srgbClr val="FFFFFF"/>
                </a:solidFill>
              </a:rPr>
              <a:t>promotion policy</a:t>
            </a:r>
            <a:br>
              <a:rPr lang="en-GB" sz="2800" dirty="0" smtClean="0">
                <a:solidFill>
                  <a:srgbClr val="FFFFFF"/>
                </a:solidFill>
              </a:rPr>
            </a:br>
            <a:r>
              <a:rPr lang="en-GB" sz="2800" dirty="0" smtClean="0">
                <a:solidFill>
                  <a:srgbClr val="FFFFFF"/>
                </a:solidFill>
              </a:rPr>
              <a:t/>
            </a:r>
            <a:br>
              <a:rPr lang="en-GB" sz="2800" dirty="0" smtClean="0">
                <a:solidFill>
                  <a:srgbClr val="FFFFFF"/>
                </a:solidFill>
              </a:rPr>
            </a:br>
            <a:r>
              <a:rPr lang="en-GB" sz="2400" dirty="0" smtClean="0">
                <a:solidFill>
                  <a:srgbClr val="FFFFFF"/>
                </a:solidFill>
              </a:rPr>
              <a:t>Implementation </a:t>
            </a:r>
            <a:br>
              <a:rPr lang="en-GB" sz="2400" dirty="0" smtClean="0">
                <a:solidFill>
                  <a:srgbClr val="FFFFFF"/>
                </a:solidFill>
              </a:rPr>
            </a:br>
            <a:r>
              <a:rPr lang="en-GB" sz="2400" dirty="0" smtClean="0">
                <a:solidFill>
                  <a:srgbClr val="FFFFFF"/>
                </a:solidFill>
              </a:rPr>
              <a:t/>
            </a:r>
            <a:br>
              <a:rPr lang="en-GB" sz="2400" dirty="0" smtClean="0">
                <a:solidFill>
                  <a:srgbClr val="FFFFFF"/>
                </a:solidFill>
              </a:rPr>
            </a:br>
            <a:r>
              <a:rPr lang="en-GB" sz="1800" dirty="0" smtClean="0">
                <a:solidFill>
                  <a:srgbClr val="FFFFFF"/>
                </a:solidFill>
              </a:rPr>
              <a:t>Draft delegated and implementing acts</a:t>
            </a:r>
            <a:r>
              <a:rPr lang="en-GB" sz="2800" dirty="0" smtClean="0">
                <a:solidFill>
                  <a:srgbClr val="FFFFFF"/>
                </a:solidFill>
              </a:rPr>
              <a:t/>
            </a:r>
            <a:br>
              <a:rPr lang="en-GB" sz="28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fr-BE" dirty="0" smtClean="0">
                <a:solidFill>
                  <a:srgbClr val="FF0000"/>
                </a:solidFill>
              </a:rPr>
              <a:t/>
            </a:r>
            <a:br>
              <a:rPr lang="fr-BE" dirty="0" smtClean="0">
                <a:solidFill>
                  <a:srgbClr val="FF0000"/>
                </a:solidFill>
              </a:rPr>
            </a:br>
            <a:endParaRPr lang="en-GB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THISSMA\AppData\Local\Microsoft\Windows\Temporary Internet Files\Content.Outlook\GPZ7LADV\ENJO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2520280" cy="458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620938" y="3919012"/>
            <a:ext cx="5328592" cy="1513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175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9pPr>
          </a:lstStyle>
          <a:p>
            <a:pPr marL="0" lvl="0" algn="r" eaLnBrk="1" hangingPunct="1">
              <a:spcBef>
                <a:spcPct val="20000"/>
              </a:spcBef>
              <a:buClr>
                <a:srgbClr val="FFFFFF"/>
              </a:buClr>
            </a:pP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fr-BE" dirty="0" smtClean="0">
                <a:solidFill>
                  <a:srgbClr val="FF0000"/>
                </a:solidFill>
              </a:rPr>
              <a:t/>
            </a:r>
            <a:br>
              <a:rPr lang="fr-BE" dirty="0" smtClean="0">
                <a:solidFill>
                  <a:srgbClr val="FF0000"/>
                </a:solidFill>
              </a:rPr>
            </a:br>
            <a:r>
              <a:rPr lang="en-GB" sz="1800" b="0" i="1" kern="0" dirty="0">
                <a:solidFill>
                  <a:srgbClr val="FFFFFF"/>
                </a:solidFill>
                <a:ea typeface="+mn-ea"/>
                <a:cs typeface="+mn-cs"/>
              </a:rPr>
              <a:t>DG Agriculture and Rural Development</a:t>
            </a:r>
          </a:p>
          <a:p>
            <a:pPr marL="0" lvl="0" algn="r" eaLnBrk="1" hangingPunct="1">
              <a:spcBef>
                <a:spcPct val="20000"/>
              </a:spcBef>
              <a:buClr>
                <a:srgbClr val="FFFFFF"/>
              </a:buClr>
            </a:pPr>
            <a:r>
              <a:rPr lang="en-GB" sz="1800" b="0" i="1" kern="0" dirty="0">
                <a:solidFill>
                  <a:srgbClr val="FFFFFF"/>
                </a:solidFill>
                <a:ea typeface="+mn-ea"/>
                <a:cs typeface="+mn-cs"/>
              </a:rPr>
              <a:t>European Commission</a:t>
            </a:r>
          </a:p>
          <a:p>
            <a:pPr marL="0" lvl="0" algn="r" eaLnBrk="1" hangingPunct="1">
              <a:spcBef>
                <a:spcPct val="20000"/>
              </a:spcBef>
              <a:buClr>
                <a:srgbClr val="FFFFFF"/>
              </a:buClr>
            </a:pPr>
            <a:r>
              <a:rPr lang="en-GB" sz="1800" b="0" i="1" kern="0" dirty="0">
                <a:solidFill>
                  <a:srgbClr val="FFFFFF"/>
                </a:solidFill>
                <a:ea typeface="+mn-ea"/>
                <a:cs typeface="+mn-cs"/>
              </a:rPr>
              <a:t>16.06.2015</a:t>
            </a:r>
          </a:p>
          <a:p>
            <a:pPr algn="r"/>
            <a:endParaRPr lang="en-GB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Brands : example for poster</a:t>
            </a:r>
            <a:br>
              <a:rPr lang="en-GB" dirty="0" smtClean="0"/>
            </a:br>
            <a:endParaRPr lang="en-GB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772816"/>
            <a:ext cx="7848872" cy="3600400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ClrTx/>
            </a:pPr>
            <a:r>
              <a:rPr lang="en-GB" dirty="0" smtClean="0"/>
              <a:t>Banner with several brands under the main message</a:t>
            </a:r>
          </a:p>
          <a:p>
            <a:pPr marL="171450" indent="-171450" eaLnBrk="1" hangingPunct="1">
              <a:buFont typeface="Arial" pitchFamily="34" charset="0"/>
              <a:buChar char="•"/>
            </a:pPr>
            <a:endParaRPr lang="en-GB" sz="1000" dirty="0" smtClean="0">
              <a:solidFill>
                <a:srgbClr val="467A39"/>
              </a:solidFill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endParaRPr lang="en-GB" dirty="0" smtClean="0">
              <a:solidFill>
                <a:srgbClr val="467A39"/>
              </a:solidFill>
            </a:endParaRPr>
          </a:p>
          <a:p>
            <a:pPr marL="171450" indent="-171450" eaLnBrk="1" hangingPunct="1">
              <a:buFont typeface="Arial" pitchFamily="34" charset="0"/>
              <a:buChar char="•"/>
            </a:pPr>
            <a:endParaRPr lang="en-GB" sz="1000" dirty="0" smtClean="0">
              <a:solidFill>
                <a:srgbClr val="467A39"/>
              </a:solidFill>
            </a:endParaRP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D8B93E32-23F2-435C-86AA-E1B21C7C9865}" type="slidenum">
              <a:rPr lang="en-GB" sz="1000" smtClean="0">
                <a:solidFill>
                  <a:srgbClr val="FFFFFF"/>
                </a:solidFill>
              </a:rPr>
              <a:pPr eaLnBrk="1" hangingPunct="1"/>
              <a:t>10</a:t>
            </a:fld>
            <a:endParaRPr lang="en-GB" sz="1000" dirty="0" smtClean="0">
              <a:solidFill>
                <a:srgbClr val="FFFFFF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2557462"/>
            <a:ext cx="3298647" cy="3319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6310" y="5987811"/>
            <a:ext cx="57491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i="1" dirty="0" smtClean="0">
                <a:solidFill>
                  <a:srgbClr val="000000"/>
                </a:solidFill>
              </a:rPr>
              <a:t>Only for illustration purpose regarding how brand names can appear. </a:t>
            </a:r>
          </a:p>
          <a:p>
            <a:pPr algn="just"/>
            <a:r>
              <a:rPr lang="en-GB" sz="1000" i="1" dirty="0" smtClean="0">
                <a:solidFill>
                  <a:srgbClr val="000000"/>
                </a:solidFill>
              </a:rPr>
              <a:t>Any EU co-financed programme shall respect all eligibility conditions of the promotion policy regulation.</a:t>
            </a:r>
            <a:endParaRPr lang="en-GB" sz="1000" i="1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939" y="5935771"/>
            <a:ext cx="754782" cy="56608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1158650" y="5894778"/>
            <a:ext cx="6768752" cy="64807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sz="900" b="0" i="1" kern="0" dirty="0">
              <a:solidFill>
                <a:sysClr val="windowText" lastClr="00000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56104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Brands : example for a stand</a:t>
            </a:r>
            <a:br>
              <a:rPr lang="en-GB" dirty="0" smtClean="0"/>
            </a:br>
            <a:endParaRPr lang="en-GB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562125"/>
            <a:ext cx="7848872" cy="3600400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ClrTx/>
            </a:pPr>
            <a:r>
              <a:rPr lang="en-GB" dirty="0" smtClean="0"/>
              <a:t>Individual but identical corner for each representative of brands</a:t>
            </a:r>
          </a:p>
          <a:p>
            <a:pPr marL="0" indent="0" eaLnBrk="1" hangingPunct="1">
              <a:spcAft>
                <a:spcPts val="600"/>
              </a:spcAft>
              <a:buClrTx/>
            </a:pPr>
            <a:r>
              <a:rPr lang="en-GB" dirty="0" smtClean="0"/>
              <a:t>Same size of the names of the brands – under an EU message</a:t>
            </a:r>
          </a:p>
          <a:p>
            <a:pPr marL="171450" indent="-171450" eaLnBrk="1" hangingPunct="1">
              <a:buFont typeface="Arial" pitchFamily="34" charset="0"/>
              <a:buChar char="•"/>
            </a:pPr>
            <a:endParaRPr lang="en-GB" sz="1000" dirty="0" smtClean="0">
              <a:solidFill>
                <a:srgbClr val="467A39"/>
              </a:solidFill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endParaRPr lang="en-GB" dirty="0" smtClean="0">
              <a:solidFill>
                <a:srgbClr val="467A39"/>
              </a:solidFill>
            </a:endParaRPr>
          </a:p>
          <a:p>
            <a:pPr marL="171450" indent="-171450" eaLnBrk="1" hangingPunct="1">
              <a:buFont typeface="Arial" pitchFamily="34" charset="0"/>
              <a:buChar char="•"/>
            </a:pPr>
            <a:endParaRPr lang="en-GB" sz="1000" dirty="0" smtClean="0">
              <a:solidFill>
                <a:srgbClr val="467A39"/>
              </a:solidFill>
            </a:endParaRP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D8B93E32-23F2-435C-86AA-E1B21C7C9865}" type="slidenum">
              <a:rPr lang="en-GB" sz="1000" smtClean="0">
                <a:solidFill>
                  <a:srgbClr val="FFFFFF"/>
                </a:solidFill>
              </a:rPr>
              <a:pPr eaLnBrk="1" hangingPunct="1"/>
              <a:t>11</a:t>
            </a:fld>
            <a:endParaRPr lang="en-GB" sz="1000" dirty="0" smtClean="0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48880"/>
            <a:ext cx="4842982" cy="353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339752" y="6018759"/>
            <a:ext cx="57491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i="1" dirty="0">
                <a:solidFill>
                  <a:srgbClr val="000000"/>
                </a:solidFill>
              </a:rPr>
              <a:t>Only for illustration purpose regarding how </a:t>
            </a:r>
            <a:r>
              <a:rPr lang="en-GB" sz="1000" i="1" dirty="0" smtClean="0">
                <a:solidFill>
                  <a:srgbClr val="000000"/>
                </a:solidFill>
              </a:rPr>
              <a:t>brands can be showcased. </a:t>
            </a:r>
            <a:endParaRPr lang="en-GB" sz="1000" i="1" dirty="0">
              <a:solidFill>
                <a:srgbClr val="000000"/>
              </a:solidFill>
            </a:endParaRPr>
          </a:p>
          <a:p>
            <a:pPr algn="just"/>
            <a:r>
              <a:rPr lang="en-GB" sz="1000" i="1" dirty="0">
                <a:solidFill>
                  <a:srgbClr val="000000"/>
                </a:solidFill>
              </a:rPr>
              <a:t>Any EU co-financed programme shall respect all eligibility conditions of the promotion policy regulation.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1296939" y="5935771"/>
            <a:ext cx="6768752" cy="64807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sz="900" b="0" i="1" kern="0" dirty="0">
              <a:solidFill>
                <a:sysClr val="windowText" lastClr="000000"/>
              </a:solidFill>
              <a:latin typeface="Verdana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408" y="5976763"/>
            <a:ext cx="754782" cy="566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66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1158650" y="5894778"/>
            <a:ext cx="6768752" cy="648072"/>
            <a:chOff x="1158650" y="5894778"/>
            <a:chExt cx="6768752" cy="648072"/>
          </a:xfrm>
        </p:grpSpPr>
        <p:grpSp>
          <p:nvGrpSpPr>
            <p:cNvPr id="8" name="Group 7"/>
            <p:cNvGrpSpPr/>
            <p:nvPr/>
          </p:nvGrpSpPr>
          <p:grpSpPr>
            <a:xfrm>
              <a:off x="1296939" y="5935771"/>
              <a:ext cx="6508551" cy="606038"/>
              <a:chOff x="1296939" y="5935771"/>
              <a:chExt cx="6508551" cy="606038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2056310" y="5987811"/>
                <a:ext cx="574918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sz="1000" i="1" dirty="0" smtClean="0">
                    <a:solidFill>
                      <a:srgbClr val="000000"/>
                    </a:solidFill>
                  </a:rPr>
                  <a:t>Only for illustration purpose regarding how brand names can appear. </a:t>
                </a:r>
              </a:p>
              <a:p>
                <a:pPr algn="just"/>
                <a:r>
                  <a:rPr lang="en-GB" sz="1000" i="1" dirty="0" smtClean="0">
                    <a:solidFill>
                      <a:srgbClr val="000000"/>
                    </a:solidFill>
                  </a:rPr>
                  <a:t>Any EU co-financed programme shall respect all eligibility conditions of the promotion policy regulation.</a:t>
                </a:r>
                <a:endParaRPr lang="en-GB" sz="1000" i="1" dirty="0">
                  <a:solidFill>
                    <a:srgbClr val="000000"/>
                  </a:solidFill>
                </a:endParaRPr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96939" y="5935771"/>
                <a:ext cx="754782" cy="566087"/>
              </a:xfrm>
              <a:prstGeom prst="rect">
                <a:avLst/>
              </a:prstGeom>
            </p:spPr>
          </p:pic>
        </p:grpSp>
        <p:sp>
          <p:nvSpPr>
            <p:cNvPr id="7" name="Rectangle 6"/>
            <p:cNvSpPr/>
            <p:nvPr/>
          </p:nvSpPr>
          <p:spPr bwMode="auto">
            <a:xfrm>
              <a:off x="1158650" y="5894778"/>
              <a:ext cx="6768752" cy="6480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 sz="900" b="0" i="1" kern="0" dirty="0">
                <a:solidFill>
                  <a:sysClr val="windowText" lastClr="000000"/>
                </a:solidFill>
                <a:latin typeface="Verdana"/>
              </a:endParaRPr>
            </a:p>
          </p:txBody>
        </p:sp>
      </p:grpSp>
      <p:pic>
        <p:nvPicPr>
          <p:cNvPr id="11" name="Picture 2" descr="U:\09. Reform 2011-2015\9.9 Actes délégues et exécution\09- Mission SIAL oct 2014\photos\IMG_6115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196" y="1282674"/>
            <a:ext cx="5549108" cy="416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94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582025" cy="48244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Clr>
                <a:srgbClr val="0F5494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1158650" y="5894778"/>
            <a:ext cx="6768752" cy="648072"/>
            <a:chOff x="1158650" y="5894778"/>
            <a:chExt cx="6768752" cy="648072"/>
          </a:xfrm>
        </p:grpSpPr>
        <p:grpSp>
          <p:nvGrpSpPr>
            <p:cNvPr id="8" name="Group 7"/>
            <p:cNvGrpSpPr/>
            <p:nvPr/>
          </p:nvGrpSpPr>
          <p:grpSpPr>
            <a:xfrm>
              <a:off x="1296939" y="5935771"/>
              <a:ext cx="6508551" cy="606038"/>
              <a:chOff x="1296939" y="5935771"/>
              <a:chExt cx="6508551" cy="606038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2056310" y="5987811"/>
                <a:ext cx="574918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sz="1000" i="1" dirty="0" smtClean="0">
                    <a:solidFill>
                      <a:srgbClr val="000000"/>
                    </a:solidFill>
                  </a:rPr>
                  <a:t>Only for illustration purpose regarding how brand names can appear. </a:t>
                </a:r>
              </a:p>
              <a:p>
                <a:pPr algn="just"/>
                <a:r>
                  <a:rPr lang="en-GB" sz="1000" i="1" dirty="0" smtClean="0">
                    <a:solidFill>
                      <a:srgbClr val="000000"/>
                    </a:solidFill>
                  </a:rPr>
                  <a:t>Any EU co-financed programme shall respect all eligibility conditions of the promotion policy regulation.</a:t>
                </a:r>
                <a:endParaRPr lang="en-GB" sz="1000" i="1" dirty="0">
                  <a:solidFill>
                    <a:srgbClr val="000000"/>
                  </a:solidFill>
                </a:endParaRPr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96939" y="5935771"/>
                <a:ext cx="754782" cy="566087"/>
              </a:xfrm>
              <a:prstGeom prst="rect">
                <a:avLst/>
              </a:prstGeom>
            </p:spPr>
          </p:pic>
        </p:grpSp>
        <p:sp>
          <p:nvSpPr>
            <p:cNvPr id="7" name="Rectangle 6"/>
            <p:cNvSpPr/>
            <p:nvPr/>
          </p:nvSpPr>
          <p:spPr bwMode="auto">
            <a:xfrm>
              <a:off x="1158650" y="5894778"/>
              <a:ext cx="6768752" cy="6480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 sz="900" b="0" i="1" kern="0" dirty="0">
                <a:solidFill>
                  <a:sysClr val="windowText" lastClr="000000"/>
                </a:solidFill>
                <a:latin typeface="Verdana"/>
              </a:endParaRPr>
            </a:p>
          </p:txBody>
        </p:sp>
      </p:grpSp>
      <p:pic>
        <p:nvPicPr>
          <p:cNvPr id="3074" name="Picture 2" descr="U:\09. Reform 2011-2015\9.9 Actes délégues et exécution\09- Mission SIAL oct 2014\photos\IMG_61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3" y="1471472"/>
            <a:ext cx="5490358" cy="4117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35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4951" y="1290539"/>
            <a:ext cx="8585200" cy="504825"/>
          </a:xfrm>
        </p:spPr>
        <p:txBody>
          <a:bodyPr/>
          <a:lstStyle/>
          <a:p>
            <a:pPr eaLnBrk="1" hangingPunct="1"/>
            <a:r>
              <a:rPr lang="fr-BE" dirty="0" smtClean="0"/>
              <a:t>EU </a:t>
            </a:r>
            <a:r>
              <a:rPr lang="fr-BE" dirty="0" err="1"/>
              <a:t>g</a:t>
            </a:r>
            <a:r>
              <a:rPr lang="fr-BE" dirty="0" err="1" smtClean="0"/>
              <a:t>eneric</a:t>
            </a:r>
            <a:r>
              <a:rPr lang="fr-BE" dirty="0" smtClean="0"/>
              <a:t> promotion </a:t>
            </a:r>
            <a:r>
              <a:rPr lang="fr-BE" dirty="0" err="1" smtClean="0"/>
              <a:t>with</a:t>
            </a:r>
            <a:r>
              <a:rPr lang="fr-BE" dirty="0" smtClean="0"/>
              <a:t> r</a:t>
            </a:r>
            <a:r>
              <a:rPr lang="en-US" dirty="0" err="1" smtClean="0"/>
              <a:t>ecognition</a:t>
            </a:r>
            <a:r>
              <a:rPr lang="en-US" dirty="0" smtClean="0"/>
              <a:t> </a:t>
            </a:r>
            <a:r>
              <a:rPr lang="en-US" dirty="0"/>
              <a:t>of the strategic importance of brands and </a:t>
            </a:r>
            <a:r>
              <a:rPr lang="en-US" u="sng" dirty="0" smtClean="0"/>
              <a:t>origin</a:t>
            </a:r>
            <a:r>
              <a:rPr lang="fr-BE" dirty="0" smtClean="0"/>
              <a:t> (2/2)</a:t>
            </a:r>
            <a:r>
              <a:rPr lang="en-GB" dirty="0">
                <a:solidFill>
                  <a:srgbClr val="292929"/>
                </a:solidFill>
              </a:rPr>
              <a:t/>
            </a:r>
            <a:br>
              <a:rPr lang="en-GB" dirty="0">
                <a:solidFill>
                  <a:srgbClr val="292929"/>
                </a:solidFill>
              </a:rPr>
            </a:br>
            <a:r>
              <a:rPr lang="fr-BE" dirty="0" smtClean="0"/>
              <a:t> 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0DE4E6F8-EC65-4C31-A8E7-337AFD60028F}" type="slidenum">
              <a:rPr lang="en-GB" sz="1000" smtClean="0">
                <a:solidFill>
                  <a:srgbClr val="FFFFFF"/>
                </a:solidFill>
              </a:rPr>
              <a:pPr eaLnBrk="1" hangingPunct="1"/>
              <a:t>14</a:t>
            </a:fld>
            <a:endParaRPr lang="en-GB" sz="1000" smtClean="0">
              <a:solidFill>
                <a:srgbClr val="FFFFFF"/>
              </a:solidFill>
            </a:endParaRPr>
          </a:p>
        </p:txBody>
      </p:sp>
      <p:sp>
        <p:nvSpPr>
          <p:cNvPr id="16394" name="Rectangle 12"/>
          <p:cNvSpPr>
            <a:spLocks noChangeArrowheads="1"/>
          </p:cNvSpPr>
          <p:nvPr/>
        </p:nvSpPr>
        <p:spPr bwMode="auto">
          <a:xfrm>
            <a:off x="3852863" y="4872038"/>
            <a:ext cx="4679950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FFFFF"/>
              </a:buClr>
            </a:pPr>
            <a:endParaRPr lang="en-US" sz="1800" b="0">
              <a:solidFill>
                <a:srgbClr val="0F5494"/>
              </a:solidFill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3852863" y="1801813"/>
            <a:ext cx="439102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FFFFF"/>
              </a:buClr>
              <a:defRPr/>
            </a:pPr>
            <a:endParaRPr lang="en-GB" sz="1800" b="0" kern="0" dirty="0">
              <a:solidFill>
                <a:srgbClr val="0F5494"/>
              </a:solidFill>
              <a:latin typeface="Verdana"/>
            </a:endParaRPr>
          </a:p>
          <a:p>
            <a:pPr>
              <a:spcBef>
                <a:spcPct val="20000"/>
              </a:spcBef>
              <a:buClr>
                <a:srgbClr val="FFFFFF"/>
              </a:buClr>
              <a:defRPr/>
            </a:pPr>
            <a:endParaRPr lang="en-GB" sz="1800" b="0" kern="0" dirty="0">
              <a:solidFill>
                <a:srgbClr val="0F5494"/>
              </a:solidFill>
              <a:latin typeface="Verdana"/>
            </a:endParaRPr>
          </a:p>
        </p:txBody>
      </p:sp>
      <p:sp>
        <p:nvSpPr>
          <p:cNvPr id="16399" name="Text Box 4"/>
          <p:cNvSpPr txBox="1">
            <a:spLocks noChangeArrowheads="1"/>
          </p:cNvSpPr>
          <p:nvPr/>
        </p:nvSpPr>
        <p:spPr bwMode="auto">
          <a:xfrm>
            <a:off x="467545" y="2780928"/>
            <a:ext cx="8280920" cy="3216265"/>
          </a:xfrm>
          <a:prstGeom prst="rect">
            <a:avLst/>
          </a:prstGeom>
          <a:noFill/>
          <a:ln w="9525" algn="ctr">
            <a:solidFill>
              <a:srgbClr val="42A62A"/>
            </a:solidFill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tabLst>
                <a:tab pos="182563" algn="l"/>
              </a:tabLst>
            </a:pPr>
            <a:r>
              <a:rPr lang="en-GB" sz="145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MENTION OF ORIGIN</a:t>
            </a:r>
          </a:p>
          <a:p>
            <a:pPr eaLnBrk="1" hangingPunct="1">
              <a:tabLst>
                <a:tab pos="182563" algn="l"/>
              </a:tabLst>
            </a:pPr>
            <a:endParaRPr lang="en-GB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ü"/>
              <a:tabLst>
                <a:tab pos="182563" algn="l"/>
              </a:tabLst>
            </a:pPr>
            <a:r>
              <a:rPr lang="en-US" sz="1450" b="0" u="sng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Internal market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: always secondary in relation to the main EU message of the campaign</a:t>
            </a:r>
          </a:p>
          <a:p>
            <a:pPr eaLnBrk="1" hangingPunct="1">
              <a:tabLst>
                <a:tab pos="182563" algn="l"/>
              </a:tabLst>
            </a:pPr>
            <a:endParaRPr lang="en-US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eaLnBrk="1" hangingPunct="1">
              <a:tabLst>
                <a:tab pos="182563" algn="l"/>
              </a:tabLst>
            </a:pPr>
            <a:endParaRPr lang="en-US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ü"/>
              <a:tabLst>
                <a:tab pos="182563" algn="l"/>
              </a:tabLst>
            </a:pPr>
            <a:r>
              <a:rPr lang="en-US" sz="1450" b="0" u="sng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Third country market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may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be on the same level as the main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EU message of the campaign</a:t>
            </a:r>
          </a:p>
          <a:p>
            <a:pPr marL="285750" indent="-285750" eaLnBrk="1" hangingPunct="1">
              <a:buFont typeface="Wingdings" panose="05000000000000000000" pitchFamily="2" charset="2"/>
              <a:buChar char="ü"/>
              <a:tabLst>
                <a:tab pos="182563" algn="l"/>
              </a:tabLst>
            </a:pPr>
            <a:endParaRPr lang="en-US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ü"/>
              <a:tabLst>
                <a:tab pos="182563" algn="l"/>
              </a:tabLst>
            </a:pPr>
            <a:endParaRPr lang="en-US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ü"/>
              <a:tabLst>
                <a:tab pos="182563" algn="l"/>
              </a:tabLst>
            </a:pPr>
            <a:r>
              <a:rPr lang="en-US" sz="1450" b="0" u="sng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Products </a:t>
            </a:r>
            <a:r>
              <a:rPr lang="en-US" sz="1450" b="0" u="sng" dirty="0" err="1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recognised</a:t>
            </a:r>
            <a:r>
              <a:rPr lang="en-US" sz="1450" b="0" u="sng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under EU quality schemes (PDO, PGI...)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: the origin as registered in the denomination may be mentioned without any restriction</a:t>
            </a:r>
          </a:p>
          <a:p>
            <a:pPr marL="285750" indent="-285750" eaLnBrk="1" hangingPunct="1">
              <a:buFont typeface="Wingdings" panose="05000000000000000000" pitchFamily="2" charset="2"/>
              <a:buChar char="ü"/>
              <a:tabLst>
                <a:tab pos="182563" algn="l"/>
              </a:tabLst>
            </a:pPr>
            <a:endParaRPr lang="en-US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eaLnBrk="1" hangingPunct="1">
              <a:tabLst>
                <a:tab pos="182563" algn="l"/>
              </a:tabLst>
            </a:pPr>
            <a:endParaRPr lang="en-US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5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Origin and </a:t>
            </a:r>
            <a:r>
              <a:rPr lang="en-GB" u="sng" dirty="0" smtClean="0"/>
              <a:t>draft</a:t>
            </a:r>
            <a:r>
              <a:rPr lang="en-GB" dirty="0" smtClean="0"/>
              <a:t> implementing act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772816"/>
            <a:ext cx="7848872" cy="3600400"/>
          </a:xfrm>
        </p:spPr>
        <p:txBody>
          <a:bodyPr/>
          <a:lstStyle/>
          <a:p>
            <a:pPr marL="171450" indent="-171450" eaLnBrk="1" hangingPunct="1">
              <a:buFont typeface="Arial" pitchFamily="34" charset="0"/>
              <a:buChar char="•"/>
            </a:pPr>
            <a:endParaRPr lang="en-GB" sz="1000" dirty="0" smtClean="0">
              <a:solidFill>
                <a:srgbClr val="467A39"/>
              </a:solidFill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endParaRPr lang="en-GB" dirty="0" smtClean="0">
              <a:solidFill>
                <a:srgbClr val="467A39"/>
              </a:solidFill>
            </a:endParaRPr>
          </a:p>
          <a:p>
            <a:pPr marL="171450" indent="-171450" eaLnBrk="1" hangingPunct="1">
              <a:buFont typeface="Arial" pitchFamily="34" charset="0"/>
              <a:buChar char="•"/>
            </a:pPr>
            <a:endParaRPr lang="en-GB" sz="1000" dirty="0" smtClean="0">
              <a:solidFill>
                <a:srgbClr val="467A39"/>
              </a:solidFill>
            </a:endParaRP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D8B93E32-23F2-435C-86AA-E1B21C7C9865}" type="slidenum">
              <a:rPr lang="en-GB" sz="1000" smtClean="0">
                <a:solidFill>
                  <a:srgbClr val="FFFFFF"/>
                </a:solidFill>
              </a:rPr>
              <a:pPr eaLnBrk="1" hangingPunct="1"/>
              <a:t>15</a:t>
            </a:fld>
            <a:endParaRPr lang="en-GB" sz="1000" dirty="0" smtClean="0">
              <a:solidFill>
                <a:srgbClr val="FFFFFF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21457" y="1700808"/>
            <a:ext cx="8207399" cy="5824671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The mention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of origin shall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be limited </a:t>
            </a:r>
            <a:r>
              <a:rPr lang="en-US" sz="180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to visual supports</a:t>
            </a:r>
            <a:endParaRPr lang="en-US" sz="145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Implicit or explicit references</a:t>
            </a: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Shall not divert or mislead the Union message</a:t>
            </a: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endParaRPr lang="en-US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0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The mention of origin should be the </a:t>
            </a:r>
            <a:r>
              <a:rPr lang="en-US" sz="180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national origin </a:t>
            </a:r>
            <a:r>
              <a:rPr lang="en-US" sz="1600" u="sng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or</a:t>
            </a:r>
            <a:r>
              <a:rPr lang="en-US" sz="160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US" sz="180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common supra national origin</a:t>
            </a:r>
            <a:endParaRPr lang="en-US" sz="160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endParaRPr lang="en-US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80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EU quality schemes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which refer to origin may mention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their specific origin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without any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restriction</a:t>
            </a: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80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RUP logo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may mention the name of the outermost regions in the related graphic symbols</a:t>
            </a:r>
            <a:endParaRPr lang="en-US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80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National quality schemes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which refer to origin  may mention this origin, provided that:</a:t>
            </a:r>
          </a:p>
          <a:p>
            <a:pPr marL="1028700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82563" algn="l"/>
              </a:tabLst>
            </a:pP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It is secondary in relation to the main Union message of the campaign in the IM, </a:t>
            </a:r>
          </a:p>
          <a:p>
            <a:pPr marL="1028700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82563" algn="l"/>
              </a:tabLst>
            </a:pP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may be on the same level as the main Union message of the campaign in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TC</a:t>
            </a:r>
          </a:p>
          <a:p>
            <a:pPr marL="1028700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82563" algn="l"/>
              </a:tabLst>
            </a:pPr>
            <a:endParaRPr lang="en-US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lvl="1" indent="0" eaLnBrk="1" hangingPunct="1">
              <a:spcAft>
                <a:spcPts val="600"/>
              </a:spcAft>
              <a:tabLst>
                <a:tab pos="182563" algn="l"/>
              </a:tabLst>
            </a:pPr>
            <a:endParaRPr lang="en-US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endParaRPr lang="en-GB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85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For information: The </a:t>
            </a:r>
            <a:r>
              <a:rPr lang="fr-BE" dirty="0" err="1" smtClean="0"/>
              <a:t>Rup</a:t>
            </a:r>
            <a:r>
              <a:rPr lang="fr-BE" dirty="0" smtClean="0"/>
              <a:t> logo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377" y="1556792"/>
            <a:ext cx="4464496" cy="6297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67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11560" y="2348880"/>
            <a:ext cx="5328592" cy="3528392"/>
          </a:xfrm>
          <a:prstGeom prst="rect">
            <a:avLst/>
          </a:prstGeom>
          <a:solidFill>
            <a:schemeClr val="accent2"/>
          </a:solidFill>
          <a:ln w="25400">
            <a:solidFill>
              <a:srgbClr val="003399"/>
            </a:solidFill>
            <a:miter lim="800000"/>
            <a:headEnd/>
            <a:tailEnd/>
          </a:ln>
          <a:effectLst/>
          <a:extLst/>
        </p:spPr>
        <p:txBody>
          <a:bodyPr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sz="900" b="0" i="1" kern="0" dirty="0">
              <a:solidFill>
                <a:sysClr val="windowText" lastClr="000000"/>
              </a:solidFill>
              <a:latin typeface="Verdana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780928"/>
            <a:ext cx="4032448" cy="30243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99520" y="2636912"/>
            <a:ext cx="8585200" cy="504825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TASTE THE EUROPEAN CHEESES !!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Source of 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Diversity, Tradition and Authenticity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0156" y="3789040"/>
            <a:ext cx="4608512" cy="1656184"/>
          </a:xfrm>
        </p:spPr>
        <p:txBody>
          <a:bodyPr/>
          <a:lstStyle/>
          <a:p>
            <a:pPr algn="ctr"/>
            <a:r>
              <a:rPr lang="en-GB" sz="1400" dirty="0" smtClean="0">
                <a:solidFill>
                  <a:srgbClr val="FFC000"/>
                </a:solidFill>
              </a:rPr>
              <a:t>The Alpine cheeses are fabulous</a:t>
            </a:r>
            <a:endParaRPr lang="en-GB" sz="1400" dirty="0">
              <a:solidFill>
                <a:srgbClr val="FFC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1196752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800" b="0" i="1" u="sng" dirty="0" smtClean="0">
                <a:solidFill>
                  <a:srgbClr val="000000"/>
                </a:solidFill>
                <a:latin typeface="Verdana"/>
              </a:rPr>
              <a:t>Example - Programme </a:t>
            </a:r>
            <a:r>
              <a:rPr lang="en-GB" sz="1800" b="0" i="1" dirty="0" smtClean="0">
                <a:solidFill>
                  <a:srgbClr val="000000"/>
                </a:solidFill>
                <a:latin typeface="Verdana"/>
              </a:rPr>
              <a:t>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1" dirty="0" smtClean="0">
                <a:solidFill>
                  <a:srgbClr val="000000"/>
                </a:solidFill>
                <a:latin typeface="Verdana"/>
              </a:rPr>
              <a:t>on the internal market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1" dirty="0" smtClean="0">
                <a:solidFill>
                  <a:srgbClr val="000000"/>
                </a:solidFill>
                <a:latin typeface="Verdana"/>
              </a:rPr>
              <a:t>Generic information campaign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75648" y="908720"/>
            <a:ext cx="31683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  <a:latin typeface="Verdana"/>
              </a:rPr>
              <a:t>Main Message</a:t>
            </a:r>
            <a:r>
              <a:rPr lang="en-GB" sz="1800" b="0" dirty="0" smtClean="0">
                <a:solidFill>
                  <a:srgbClr val="002060"/>
                </a:solidFill>
                <a:latin typeface="Verdana"/>
              </a:rPr>
              <a:t>: the quality of EU cheeses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  <a:latin typeface="Verdana"/>
              </a:rPr>
              <a:t>Objective</a:t>
            </a:r>
            <a:r>
              <a:rPr lang="en-GB" sz="1800" b="0" dirty="0" smtClean="0">
                <a:solidFill>
                  <a:srgbClr val="002060"/>
                </a:solidFill>
                <a:latin typeface="Verdana"/>
              </a:rPr>
              <a:t>: increase the awareness on the qualities of EU cheeses (diversity etc..)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  <a:latin typeface="Verdana"/>
              </a:rPr>
              <a:t>Programme</a:t>
            </a:r>
            <a:r>
              <a:rPr lang="en-GB" sz="1800" b="0" dirty="0" smtClean="0">
                <a:solidFill>
                  <a:srgbClr val="002060"/>
                </a:solidFill>
                <a:latin typeface="Verdana"/>
              </a:rPr>
              <a:t> = set of consistent actions to raise the objective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0" dirty="0" smtClean="0">
              <a:solidFill>
                <a:srgbClr val="002060"/>
              </a:solidFill>
              <a:latin typeface="Verdana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Symbol"/>
              <a:buChar char="Þ"/>
            </a:pPr>
            <a:r>
              <a:rPr lang="en-GB" sz="1800" b="0" dirty="0" smtClean="0">
                <a:solidFill>
                  <a:srgbClr val="002060"/>
                </a:solidFill>
                <a:latin typeface="Verdana"/>
              </a:rPr>
              <a:t>Actions on EU cheeses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Symbol"/>
              <a:buChar char="Þ"/>
            </a:pPr>
            <a:r>
              <a:rPr lang="en-GB" sz="1800" b="0" dirty="0" smtClean="0">
                <a:solidFill>
                  <a:srgbClr val="002060"/>
                </a:solidFill>
                <a:latin typeface="Verdana"/>
              </a:rPr>
              <a:t>Illustrations and/or secondary message with mention of Alpine cheeses</a:t>
            </a:r>
            <a:endParaRPr lang="en-GB" sz="1800" b="0" dirty="0">
              <a:solidFill>
                <a:srgbClr val="002060"/>
              </a:solidFill>
              <a:latin typeface="Verdana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654438" y="3730653"/>
            <a:ext cx="1080120" cy="442245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sz="900" b="0" i="1" kern="0" dirty="0">
              <a:solidFill>
                <a:sysClr val="windowText" lastClr="000000"/>
              </a:solidFill>
              <a:latin typeface="Verdana"/>
            </a:endParaRPr>
          </a:p>
        </p:txBody>
      </p:sp>
      <p:cxnSp>
        <p:nvCxnSpPr>
          <p:cNvPr id="12" name="Straight Arrow Connector 11"/>
          <p:cNvCxnSpPr>
            <a:stCxn id="10" idx="5"/>
          </p:cNvCxnSpPr>
          <p:nvPr/>
        </p:nvCxnSpPr>
        <p:spPr bwMode="auto">
          <a:xfrm>
            <a:off x="2576378" y="4108133"/>
            <a:ext cx="3723814" cy="1985163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6300192" y="5640758"/>
            <a:ext cx="237626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800" b="0" dirty="0" smtClean="0">
                <a:solidFill>
                  <a:srgbClr val="FF0000"/>
                </a:solidFill>
                <a:latin typeface="Verdana"/>
              </a:rPr>
              <a:t>Alpine = origin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800" b="0" dirty="0" smtClean="0">
                <a:solidFill>
                  <a:srgbClr val="FF0000"/>
                </a:solidFill>
                <a:latin typeface="Verdana"/>
              </a:rPr>
              <a:t> supranational </a:t>
            </a:r>
            <a:r>
              <a:rPr lang="en-GB" sz="1800" dirty="0" smtClean="0">
                <a:solidFill>
                  <a:srgbClr val="00B050"/>
                </a:solidFill>
                <a:latin typeface="Verdana"/>
                <a:sym typeface="Wingdings" panose="05000000000000000000" pitchFamily="2" charset="2"/>
              </a:rPr>
              <a:t></a:t>
            </a:r>
            <a:endParaRPr lang="en-GB" sz="1800" dirty="0" smtClean="0">
              <a:solidFill>
                <a:srgbClr val="00B050"/>
              </a:solidFill>
              <a:latin typeface="Verdan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800" b="0" dirty="0" smtClean="0">
                <a:solidFill>
                  <a:srgbClr val="FF0000"/>
                </a:solidFill>
                <a:latin typeface="Verdana"/>
              </a:rPr>
              <a:t>IM : 2</a:t>
            </a:r>
            <a:r>
              <a:rPr lang="en-GB" sz="1800" b="0" baseline="30000" dirty="0" smtClean="0">
                <a:solidFill>
                  <a:srgbClr val="FF0000"/>
                </a:solidFill>
                <a:latin typeface="Verdana"/>
              </a:rPr>
              <a:t>nd </a:t>
            </a:r>
            <a:r>
              <a:rPr lang="en-GB" sz="1800" dirty="0">
                <a:solidFill>
                  <a:srgbClr val="00B050"/>
                </a:solidFill>
                <a:latin typeface="Verdana"/>
                <a:sym typeface="Wingdings" panose="05000000000000000000" pitchFamily="2" charset="2"/>
              </a:rPr>
              <a:t></a:t>
            </a:r>
            <a:endParaRPr lang="en-GB" sz="1800" b="0" dirty="0" smtClean="0">
              <a:solidFill>
                <a:srgbClr val="FF0000"/>
              </a:solidFill>
              <a:latin typeface="Verdana"/>
            </a:endParaRPr>
          </a:p>
        </p:txBody>
      </p:sp>
      <p:pic>
        <p:nvPicPr>
          <p:cNvPr id="13" name="Picture 2" descr="C:\Users\THISSMA\AppData\Local\Microsoft\Windows\Temporary Internet Files\Content.Outlook\GPZ7LADV\ENJO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56" y="5100714"/>
            <a:ext cx="427284" cy="77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0908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Simple programmes and </a:t>
            </a:r>
            <a:r>
              <a:rPr lang="en-GB" u="sng" dirty="0" smtClean="0"/>
              <a:t>draft</a:t>
            </a:r>
            <a:r>
              <a:rPr lang="en-GB" dirty="0" smtClean="0"/>
              <a:t> delegated act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628775"/>
            <a:ext cx="8784976" cy="4824413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ü"/>
            </a:pPr>
            <a:endParaRPr lang="fr-BE" dirty="0" smtClean="0"/>
          </a:p>
          <a:p>
            <a:pPr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23528" y="1844824"/>
            <a:ext cx="8640960" cy="3362459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Be of significant scale</a:t>
            </a:r>
          </a:p>
          <a:p>
            <a:pPr eaLnBrk="1" hangingPunct="1">
              <a:spcAft>
                <a:spcPts val="600"/>
              </a:spcAft>
              <a:tabLst>
                <a:tab pos="182563" algn="l"/>
              </a:tabLst>
            </a:pPr>
            <a:endParaRPr lang="en-US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In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the </a:t>
            </a:r>
            <a:r>
              <a:rPr lang="en-US" sz="180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Internal Market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shall be implemented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: </a:t>
            </a:r>
          </a:p>
          <a:p>
            <a:pPr marL="1028700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in at least </a:t>
            </a:r>
            <a:r>
              <a:rPr lang="en-US" sz="145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2 Member States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, </a:t>
            </a:r>
            <a:r>
              <a:rPr lang="en-US" sz="1450" b="0" u="sng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or </a:t>
            </a:r>
          </a:p>
          <a:p>
            <a:pPr marL="1028700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in 1 Member State if not the one of origin of the proposing </a:t>
            </a:r>
            <a:r>
              <a:rPr lang="en-US" sz="1450" b="0" dirty="0" err="1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organisation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(s)</a:t>
            </a:r>
          </a:p>
          <a:p>
            <a:pPr lvl="1" indent="0" eaLnBrk="1" hangingPunct="1">
              <a:spcAft>
                <a:spcPts val="600"/>
              </a:spcAft>
              <a:tabLst>
                <a:tab pos="182563" algn="l"/>
              </a:tabLst>
            </a:pPr>
            <a:endParaRPr lang="en-US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lvl="1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This requirement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does </a:t>
            </a:r>
            <a:r>
              <a:rPr lang="en-US" sz="145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NOT apply for </a:t>
            </a:r>
            <a:r>
              <a:rPr lang="en-US" sz="1450" dirty="0" err="1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programmes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:</a:t>
            </a:r>
            <a:endParaRPr lang="en-US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1028700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on </a:t>
            </a:r>
            <a:r>
              <a:rPr lang="en-US" sz="180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Union quality schemes </a:t>
            </a:r>
            <a:r>
              <a:rPr lang="en-US" sz="120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(points a, b, c of article 5,4)</a:t>
            </a:r>
            <a:endParaRPr lang="en-US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1028700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relaying a message/ </a:t>
            </a:r>
            <a:r>
              <a:rPr lang="en-US" sz="180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proper dietary practices </a:t>
            </a:r>
            <a:r>
              <a:rPr lang="en-US" sz="120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(EC white paper COM(2007)279)</a:t>
            </a:r>
            <a:endParaRPr lang="en-US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endParaRPr lang="en-GB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56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585200" cy="504825"/>
          </a:xfrm>
        </p:spPr>
        <p:txBody>
          <a:bodyPr/>
          <a:lstStyle/>
          <a:p>
            <a:r>
              <a:rPr lang="en-GB" dirty="0" smtClean="0"/>
              <a:t>Implementation of the programmes</a:t>
            </a:r>
            <a:r>
              <a:rPr lang="en-GB" dirty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and </a:t>
            </a:r>
            <a:r>
              <a:rPr lang="en-GB" u="sng" dirty="0"/>
              <a:t>draft</a:t>
            </a:r>
            <a:r>
              <a:rPr lang="en-GB" dirty="0"/>
              <a:t> delegated and implementing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16832"/>
            <a:ext cx="8582025" cy="4824413"/>
          </a:xfrm>
        </p:spPr>
        <p:txBody>
          <a:bodyPr/>
          <a:lstStyle/>
          <a:p>
            <a:pPr>
              <a:buClr>
                <a:srgbClr val="0F5494"/>
              </a:buClr>
              <a:buFont typeface="Wingdings" panose="05000000000000000000" pitchFamily="2" charset="2"/>
              <a:buChar char="ü"/>
            </a:pPr>
            <a:r>
              <a:rPr lang="en-GB" dirty="0" smtClean="0"/>
              <a:t>Implementation though an implementing body</a:t>
            </a:r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ü"/>
            </a:pPr>
            <a:endParaRPr lang="en-GB" dirty="0" smtClean="0"/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ü"/>
            </a:pPr>
            <a:r>
              <a:rPr lang="en-GB" dirty="0"/>
              <a:t>Selection of the implementing body through a </a:t>
            </a:r>
            <a:r>
              <a:rPr lang="en-GB" dirty="0" smtClean="0"/>
              <a:t>competitive procedure</a:t>
            </a:r>
            <a:r>
              <a:rPr lang="en-GB" dirty="0"/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ensuring </a:t>
            </a:r>
            <a:r>
              <a:rPr lang="en-GB" dirty="0"/>
              <a:t>best value for </a:t>
            </a:r>
            <a:r>
              <a:rPr lang="en-GB" dirty="0" smtClean="0"/>
              <a:t>money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Body governed by public law : Directive 2014/24/EU on public procurement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ü"/>
            </a:pPr>
            <a:r>
              <a:rPr lang="en-GB" dirty="0"/>
              <a:t>Selection before the signature of the </a:t>
            </a:r>
            <a:r>
              <a:rPr lang="en-GB" dirty="0" smtClean="0"/>
              <a:t>contract</a:t>
            </a:r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ü"/>
            </a:pPr>
            <a:endParaRPr lang="en-GB" dirty="0" smtClean="0"/>
          </a:p>
          <a:p>
            <a:pPr lvl="0">
              <a:buClr>
                <a:srgbClr val="0F5494"/>
              </a:buClr>
              <a:buFont typeface="Wingdings" panose="05000000000000000000" pitchFamily="2" charset="2"/>
              <a:buChar char="ü"/>
            </a:pPr>
            <a:r>
              <a:rPr lang="fr-BE" dirty="0"/>
              <a:t>A PO </a:t>
            </a:r>
            <a:r>
              <a:rPr lang="fr-BE" dirty="0" err="1"/>
              <a:t>may</a:t>
            </a:r>
            <a:r>
              <a:rPr lang="fr-BE" dirty="0"/>
              <a:t> </a:t>
            </a:r>
            <a:r>
              <a:rPr lang="fr-BE" dirty="0" err="1"/>
              <a:t>implement</a:t>
            </a:r>
            <a:r>
              <a:rPr lang="fr-BE" dirty="0"/>
              <a:t> certain parts of the programme </a:t>
            </a:r>
            <a:r>
              <a:rPr lang="fr-BE" dirty="0" err="1"/>
              <a:t>itself</a:t>
            </a:r>
            <a:r>
              <a:rPr lang="fr-BE" dirty="0"/>
              <a:t>, </a:t>
            </a:r>
            <a:r>
              <a:rPr lang="fr-BE" dirty="0" err="1"/>
              <a:t>subject</a:t>
            </a:r>
            <a:r>
              <a:rPr lang="fr-BE" dirty="0"/>
              <a:t> to the </a:t>
            </a:r>
            <a:r>
              <a:rPr lang="fr-BE" dirty="0" err="1"/>
              <a:t>following</a:t>
            </a:r>
            <a:r>
              <a:rPr lang="fr-BE" dirty="0"/>
              <a:t> conditions</a:t>
            </a:r>
            <a:r>
              <a:rPr lang="fr-BE" dirty="0" smtClean="0"/>
              <a:t>:</a:t>
            </a:r>
            <a:endParaRPr lang="fr-BE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 	</a:t>
            </a:r>
            <a:r>
              <a:rPr lang="en-GB" dirty="0" smtClean="0"/>
              <a:t>the </a:t>
            </a:r>
            <a:r>
              <a:rPr lang="en-GB" dirty="0"/>
              <a:t>PO has at least five years’ experience of implementing promotion measures;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	</a:t>
            </a:r>
            <a:r>
              <a:rPr lang="en-GB" dirty="0" smtClean="0"/>
              <a:t>the </a:t>
            </a:r>
            <a:r>
              <a:rPr lang="en-GB" dirty="0"/>
              <a:t>PO ensures that the cost of the measure which it plans to carry out itself is not in excess of the normal market rates.</a:t>
            </a:r>
          </a:p>
          <a:p>
            <a:pPr lvl="0">
              <a:buClr>
                <a:srgbClr val="FFFFFF"/>
              </a:buClr>
            </a:pPr>
            <a:endParaRPr lang="en-GB" dirty="0"/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ü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5472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DISCLAIMER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510909" cy="2376289"/>
          </a:xfrm>
          <a:ln w="76200">
            <a:solidFill>
              <a:srgbClr val="0F5494"/>
            </a:solidFill>
          </a:ln>
        </p:spPr>
        <p:txBody>
          <a:bodyPr/>
          <a:lstStyle/>
          <a:p>
            <a:pPr algn="ctr"/>
            <a:r>
              <a:rPr lang="en-GB" dirty="0" smtClean="0"/>
              <a:t>This presentation has been prepared by DG AGRI Staff in order to facilitate the discussion with the Civil dialogue Group. 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The draft implementing act has not yet been subject of an inter-service consultation nor revised by the Legal Service and might be subject to changes,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859451" y="4956940"/>
            <a:ext cx="62285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>
                <a:solidFill>
                  <a:schemeClr val="tx1"/>
                </a:solidFill>
              </a:rPr>
              <a:t>All examples are only </a:t>
            </a:r>
            <a:r>
              <a:rPr lang="en-GB" sz="1400" i="1" dirty="0" smtClean="0">
                <a:solidFill>
                  <a:schemeClr val="tx1"/>
                </a:solidFill>
              </a:rPr>
              <a:t>for </a:t>
            </a:r>
            <a:r>
              <a:rPr lang="en-GB" sz="1400" i="1" u="sng" dirty="0" smtClean="0">
                <a:solidFill>
                  <a:schemeClr val="tx1"/>
                </a:solidFill>
              </a:rPr>
              <a:t>illustration purpose </a:t>
            </a:r>
            <a:r>
              <a:rPr lang="en-GB" sz="1400" i="1" dirty="0" smtClean="0">
                <a:solidFill>
                  <a:schemeClr val="tx1"/>
                </a:solidFill>
              </a:rPr>
              <a:t>regarding how origin or brand names can appear or how the reporting can be done. </a:t>
            </a:r>
          </a:p>
          <a:p>
            <a:pPr algn="just"/>
            <a:r>
              <a:rPr lang="en-GB" sz="1400" i="1" dirty="0" smtClean="0">
                <a:solidFill>
                  <a:schemeClr val="tx1"/>
                </a:solidFill>
              </a:rPr>
              <a:t>Any EU co-financed programme shall respect all eligibility conditions of the promotion policy regulation.</a:t>
            </a:r>
            <a:endParaRPr lang="en-GB" sz="1400" i="1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81" y="5177688"/>
            <a:ext cx="1097471" cy="8231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740227" y="4797152"/>
            <a:ext cx="7639718" cy="1584176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sz="900" b="0" i="1" kern="0" dirty="0">
              <a:solidFill>
                <a:sysClr val="windowText" lastClr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293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52513"/>
            <a:ext cx="9036495" cy="504825"/>
          </a:xfrm>
        </p:spPr>
        <p:txBody>
          <a:bodyPr/>
          <a:lstStyle/>
          <a:p>
            <a:r>
              <a:rPr lang="fr-FR" dirty="0" err="1" smtClean="0"/>
              <a:t>Timeline</a:t>
            </a:r>
            <a:r>
              <a:rPr lang="fr-FR" dirty="0" smtClean="0"/>
              <a:t>: Indicative!!!!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99" y="2842089"/>
            <a:ext cx="1584177" cy="561206"/>
          </a:xfrm>
          <a:ln>
            <a:solidFill>
              <a:srgbClr val="0F5494"/>
            </a:solidFill>
          </a:ln>
        </p:spPr>
        <p:txBody>
          <a:bodyPr/>
          <a:lstStyle/>
          <a:p>
            <a:pPr algn="ctr"/>
            <a:r>
              <a:rPr lang="fr-FR" sz="1200" dirty="0" smtClean="0"/>
              <a:t>Adoption of the</a:t>
            </a:r>
          </a:p>
          <a:p>
            <a:pPr algn="ctr"/>
            <a:r>
              <a:rPr lang="fr-FR" sz="1200" dirty="0" smtClean="0"/>
              <a:t> </a:t>
            </a:r>
            <a:r>
              <a:rPr lang="fr-FR" sz="1200" dirty="0" err="1" smtClean="0"/>
              <a:t>work</a:t>
            </a:r>
            <a:r>
              <a:rPr lang="fr-FR" sz="1200" dirty="0" smtClean="0"/>
              <a:t> programme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467544" y="2420888"/>
            <a:ext cx="7848872" cy="72008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ight Arrow 7"/>
          <p:cNvSpPr/>
          <p:nvPr/>
        </p:nvSpPr>
        <p:spPr bwMode="auto">
          <a:xfrm>
            <a:off x="395537" y="2060848"/>
            <a:ext cx="8748464" cy="432048"/>
          </a:xfrm>
          <a:prstGeom prst="rightArrow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spAutoFit/>
          </a:bodyPr>
          <a:lstStyle/>
          <a:p>
            <a:pPr algn="ctr"/>
            <a:endParaRPr lang="fr-FR" sz="900" i="1" kern="0" dirty="0">
              <a:solidFill>
                <a:sysClr val="windowText" lastClr="000000"/>
              </a:solidFill>
            </a:endParaRPr>
          </a:p>
        </p:txBody>
      </p:sp>
      <p:sp>
        <p:nvSpPr>
          <p:cNvPr id="14" name="Right Arrow 13"/>
          <p:cNvSpPr/>
          <p:nvPr/>
        </p:nvSpPr>
        <p:spPr bwMode="auto">
          <a:xfrm rot="16200000">
            <a:off x="6872862" y="2780542"/>
            <a:ext cx="738447" cy="45719"/>
          </a:xfrm>
          <a:prstGeom prst="rightArrow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>
            <a:spAutoFit/>
          </a:bodyPr>
          <a:lstStyle/>
          <a:p>
            <a:pPr algn="ctr"/>
            <a:endParaRPr lang="fr-FR" sz="900" i="1" kern="0" dirty="0">
              <a:solidFill>
                <a:sysClr val="windowText" lastClr="000000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95537" y="2172680"/>
            <a:ext cx="2682821" cy="216024"/>
          </a:xfrm>
          <a:prstGeom prst="rect">
            <a:avLst/>
          </a:prstGeom>
          <a:solidFill>
            <a:srgbClr val="42A62A"/>
          </a:solidFill>
          <a:ln w="25400">
            <a:solidFill>
              <a:srgbClr val="42A62A"/>
            </a:solidFill>
            <a:miter lim="800000"/>
            <a:headEnd/>
            <a:tailEnd/>
          </a:ln>
          <a:effectLst/>
          <a:extLst/>
        </p:spPr>
        <p:txBody>
          <a:bodyPr wrap="square" rtlCol="0" anchor="ctr">
            <a:spAutoFit/>
          </a:bodyPr>
          <a:lstStyle/>
          <a:p>
            <a:pPr algn="ctr"/>
            <a:endParaRPr lang="fr-FR" sz="900" i="1" kern="0" dirty="0">
              <a:solidFill>
                <a:sysClr val="windowText" lastClr="000000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15372" y="2123002"/>
            <a:ext cx="1996388" cy="239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FFFFFF"/>
              </a:buClr>
            </a:pPr>
            <a:r>
              <a:rPr lang="fr-FR" sz="1400" kern="0" dirty="0" err="1" smtClean="0"/>
              <a:t>Year</a:t>
            </a:r>
            <a:r>
              <a:rPr lang="fr-FR" sz="1400" kern="0" dirty="0" smtClean="0"/>
              <a:t> (n-1)</a:t>
            </a:r>
            <a:endParaRPr lang="fr-FR" sz="1400" kern="0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3686042" y="2117998"/>
            <a:ext cx="848303" cy="351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FFFFFF"/>
              </a:buClr>
            </a:pPr>
            <a:r>
              <a:rPr lang="fr-FR" sz="1400" kern="0" dirty="0" err="1" smtClean="0"/>
              <a:t>Year</a:t>
            </a:r>
            <a:r>
              <a:rPr lang="fr-FR" sz="1400" kern="0" dirty="0" smtClean="0"/>
              <a:t> n</a:t>
            </a:r>
            <a:endParaRPr lang="fr-FR" sz="1400" kern="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2195736" y="3542826"/>
            <a:ext cx="1728192" cy="750270"/>
          </a:xfrm>
          <a:prstGeom prst="rect">
            <a:avLst/>
          </a:prstGeom>
          <a:noFill/>
          <a:ln>
            <a:solidFill>
              <a:srgbClr val="0F549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fr-FR" sz="1200" kern="0" dirty="0" smtClean="0"/>
              <a:t>Publication of the</a:t>
            </a:r>
          </a:p>
          <a:p>
            <a:pPr algn="ctr">
              <a:buClr>
                <a:srgbClr val="FFFFFF"/>
              </a:buClr>
            </a:pPr>
            <a:r>
              <a:rPr lang="fr-FR" sz="1200" kern="0" dirty="0" smtClean="0"/>
              <a:t> calls for </a:t>
            </a:r>
            <a:r>
              <a:rPr lang="fr-FR" sz="1200" kern="0" dirty="0" err="1" smtClean="0"/>
              <a:t>proposals</a:t>
            </a:r>
            <a:endParaRPr lang="fr-FR" sz="1200" kern="0" dirty="0" smtClean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3491880" y="2906469"/>
            <a:ext cx="2088232" cy="609742"/>
          </a:xfrm>
          <a:prstGeom prst="rect">
            <a:avLst/>
          </a:prstGeom>
          <a:noFill/>
          <a:ln>
            <a:solidFill>
              <a:srgbClr val="0F549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spcBef>
                <a:spcPts val="0"/>
              </a:spcBef>
              <a:buClr>
                <a:srgbClr val="FFFFFF"/>
              </a:buClr>
            </a:pPr>
            <a:r>
              <a:rPr lang="fr-FR" sz="1200" kern="0" dirty="0" smtClean="0"/>
              <a:t>Deadline for </a:t>
            </a:r>
            <a:r>
              <a:rPr lang="fr-FR" sz="1200" kern="0" dirty="0" err="1" smtClean="0"/>
              <a:t>submission</a:t>
            </a:r>
            <a:r>
              <a:rPr lang="fr-FR" sz="1200" kern="0" dirty="0" smtClean="0"/>
              <a:t> of the </a:t>
            </a:r>
            <a:r>
              <a:rPr lang="fr-FR" sz="1200" kern="0" dirty="0" err="1" smtClean="0"/>
              <a:t>proposals</a:t>
            </a:r>
            <a:endParaRPr lang="fr-FR" sz="1200" kern="0" dirty="0" smtClean="0"/>
          </a:p>
          <a:p>
            <a:pPr marL="0" indent="0">
              <a:spcBef>
                <a:spcPts val="0"/>
              </a:spcBef>
              <a:buClr>
                <a:srgbClr val="2C6E1C"/>
              </a:buClr>
              <a:buFont typeface="Wingdings" pitchFamily="2" charset="2"/>
              <a:buChar char="§"/>
            </a:pPr>
            <a:endParaRPr lang="fr-FR" sz="1200" kern="0" dirty="0" smtClean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5447703" y="3670707"/>
            <a:ext cx="1095107" cy="341181"/>
          </a:xfrm>
          <a:prstGeom prst="rect">
            <a:avLst/>
          </a:prstGeom>
          <a:noFill/>
          <a:ln>
            <a:solidFill>
              <a:srgbClr val="0F549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fr-FR" sz="1200" kern="0" dirty="0" smtClean="0"/>
              <a:t>Evaluation</a:t>
            </a:r>
          </a:p>
        </p:txBody>
      </p:sp>
      <p:sp>
        <p:nvSpPr>
          <p:cNvPr id="23" name="Right Arrow 22"/>
          <p:cNvSpPr/>
          <p:nvPr/>
        </p:nvSpPr>
        <p:spPr bwMode="auto">
          <a:xfrm rot="16200000">
            <a:off x="5643805" y="3235060"/>
            <a:ext cx="702904" cy="45719"/>
          </a:xfrm>
          <a:prstGeom prst="rightArrow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spAutoFit/>
          </a:bodyPr>
          <a:lstStyle/>
          <a:p>
            <a:pPr algn="ctr"/>
            <a:endParaRPr lang="fr-FR" sz="900" i="1" kern="0" dirty="0">
              <a:solidFill>
                <a:sysClr val="windowText" lastClr="000000"/>
              </a:solidFill>
            </a:endParaRPr>
          </a:p>
        </p:txBody>
      </p:sp>
      <p:sp>
        <p:nvSpPr>
          <p:cNvPr id="24" name="Right Arrow 23"/>
          <p:cNvSpPr/>
          <p:nvPr/>
        </p:nvSpPr>
        <p:spPr bwMode="auto">
          <a:xfrm rot="16200000">
            <a:off x="8115523" y="2995045"/>
            <a:ext cx="996613" cy="45719"/>
          </a:xfrm>
          <a:prstGeom prst="rightArrow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spAutoFit/>
          </a:bodyPr>
          <a:lstStyle/>
          <a:p>
            <a:pPr algn="ctr"/>
            <a:endParaRPr lang="fr-FR" sz="900" i="1" kern="0" dirty="0">
              <a:solidFill>
                <a:sysClr val="windowText" lastClr="000000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7514734" y="3562247"/>
            <a:ext cx="1603364" cy="648071"/>
          </a:xfrm>
          <a:prstGeom prst="rect">
            <a:avLst/>
          </a:prstGeom>
          <a:noFill/>
          <a:ln>
            <a:solidFill>
              <a:srgbClr val="0F549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fr-FR" sz="1200" kern="0" dirty="0" smtClean="0"/>
              <a:t>Grants agreement </a:t>
            </a:r>
          </a:p>
          <a:p>
            <a:pPr algn="ctr">
              <a:buClr>
                <a:srgbClr val="FFFFFF"/>
              </a:buClr>
            </a:pPr>
            <a:r>
              <a:rPr lang="fr-FR" sz="1200" kern="0" dirty="0"/>
              <a:t>f</a:t>
            </a:r>
            <a:r>
              <a:rPr lang="fr-FR" sz="1200" kern="0" dirty="0" smtClean="0"/>
              <a:t>or multi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6280494" y="3184879"/>
            <a:ext cx="1155016" cy="282222"/>
          </a:xfrm>
          <a:prstGeom prst="rect">
            <a:avLst/>
          </a:prstGeom>
          <a:noFill/>
          <a:ln>
            <a:solidFill>
              <a:srgbClr val="0F549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fr-FR" sz="1200" kern="0" dirty="0" err="1" smtClean="0"/>
              <a:t>Selection</a:t>
            </a:r>
            <a:endParaRPr lang="fr-FR" sz="1200" kern="0" dirty="0" smtClean="0"/>
          </a:p>
        </p:txBody>
      </p:sp>
      <p:sp>
        <p:nvSpPr>
          <p:cNvPr id="28" name="Right Arrow 27"/>
          <p:cNvSpPr/>
          <p:nvPr/>
        </p:nvSpPr>
        <p:spPr bwMode="auto">
          <a:xfrm rot="16200000">
            <a:off x="2643967" y="2948889"/>
            <a:ext cx="914502" cy="45719"/>
          </a:xfrm>
          <a:prstGeom prst="rightArrow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spAutoFit/>
          </a:bodyPr>
          <a:lstStyle/>
          <a:p>
            <a:pPr algn="ctr"/>
            <a:endParaRPr lang="fr-FR" sz="900" i="1" kern="0" dirty="0">
              <a:solidFill>
                <a:sysClr val="windowText" lastClr="000000"/>
              </a:solidFill>
            </a:endParaRPr>
          </a:p>
        </p:txBody>
      </p:sp>
      <p:sp>
        <p:nvSpPr>
          <p:cNvPr id="29" name="Right Arrow 28"/>
          <p:cNvSpPr/>
          <p:nvPr/>
        </p:nvSpPr>
        <p:spPr bwMode="auto">
          <a:xfrm rot="16200000">
            <a:off x="4436241" y="2615272"/>
            <a:ext cx="407911" cy="45719"/>
          </a:xfrm>
          <a:prstGeom prst="rightArrow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spAutoFit/>
          </a:bodyPr>
          <a:lstStyle/>
          <a:p>
            <a:pPr algn="ctr"/>
            <a:endParaRPr lang="fr-FR" sz="900" i="1" kern="0" dirty="0">
              <a:solidFill>
                <a:sysClr val="windowText" lastClr="000000"/>
              </a:solidFill>
            </a:endParaRPr>
          </a:p>
        </p:txBody>
      </p:sp>
      <p:sp>
        <p:nvSpPr>
          <p:cNvPr id="30" name="Right Arrow 29"/>
          <p:cNvSpPr/>
          <p:nvPr/>
        </p:nvSpPr>
        <p:spPr bwMode="auto">
          <a:xfrm rot="16200000">
            <a:off x="1424591" y="2604621"/>
            <a:ext cx="313199" cy="45719"/>
          </a:xfrm>
          <a:prstGeom prst="rightArrow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spAutoFit/>
          </a:bodyPr>
          <a:lstStyle/>
          <a:p>
            <a:pPr algn="ctr"/>
            <a:endParaRPr lang="fr-FR" sz="900" i="1" kern="0" dirty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7" y="1733253"/>
            <a:ext cx="8975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rgbClr val="00B0F0"/>
                </a:solidFill>
              </a:rPr>
              <a:t>Possible dates</a:t>
            </a:r>
          </a:p>
          <a:p>
            <a:r>
              <a:rPr lang="en-GB" sz="1000" i="1" dirty="0" smtClean="0">
                <a:solidFill>
                  <a:srgbClr val="00B0F0"/>
                </a:solidFill>
              </a:rPr>
              <a:t>               Nov 2015                     January                      </a:t>
            </a:r>
            <a:r>
              <a:rPr lang="en-GB" sz="1000" i="1" dirty="0">
                <a:solidFill>
                  <a:srgbClr val="00B0F0"/>
                </a:solidFill>
              </a:rPr>
              <a:t>March                 March-June                October                  Nov/Dec</a:t>
            </a:r>
          </a:p>
        </p:txBody>
      </p:sp>
      <p:sp>
        <p:nvSpPr>
          <p:cNvPr id="7" name="Right Arrow 6"/>
          <p:cNvSpPr/>
          <p:nvPr/>
        </p:nvSpPr>
        <p:spPr bwMode="auto">
          <a:xfrm>
            <a:off x="4727039" y="2357802"/>
            <a:ext cx="2462447" cy="645023"/>
          </a:xfrm>
          <a:prstGeom prst="rightArrow">
            <a:avLst/>
          </a:prstGeom>
          <a:solidFill>
            <a:srgbClr val="0F5494"/>
          </a:solidFill>
          <a:ln w="25400">
            <a:solidFill>
              <a:srgbClr val="003399"/>
            </a:solidFill>
            <a:miter lim="800000"/>
            <a:headEnd/>
            <a:tailEnd/>
          </a:ln>
          <a:effectLst/>
          <a:extLst/>
        </p:spPr>
        <p:txBody>
          <a:bodyPr wrap="square" rtlCol="0" anchor="ctr">
            <a:spAutoFit/>
          </a:bodyPr>
          <a:lstStyle/>
          <a:p>
            <a:pPr algn="ctr"/>
            <a:endParaRPr lang="fr-FR" sz="900" i="1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17614" y="2564898"/>
            <a:ext cx="1462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900" dirty="0">
                <a:solidFill>
                  <a:srgbClr val="FFFFFF"/>
                </a:solidFill>
              </a:rPr>
              <a:t>Max : 6 </a:t>
            </a:r>
            <a:r>
              <a:rPr lang="fr-BE" sz="900" dirty="0" err="1">
                <a:solidFill>
                  <a:srgbClr val="FFFFFF"/>
                </a:solidFill>
              </a:rPr>
              <a:t>months</a:t>
            </a:r>
            <a:endParaRPr lang="fr-FR" sz="900" dirty="0">
              <a:solidFill>
                <a:srgbClr val="FFFFFF"/>
              </a:solidFill>
            </a:endParaRPr>
          </a:p>
        </p:txBody>
      </p:sp>
      <p:sp>
        <p:nvSpPr>
          <p:cNvPr id="31" name="Right Arrow 30"/>
          <p:cNvSpPr/>
          <p:nvPr/>
        </p:nvSpPr>
        <p:spPr bwMode="auto">
          <a:xfrm>
            <a:off x="7370501" y="2365496"/>
            <a:ext cx="1111064" cy="645023"/>
          </a:xfrm>
          <a:prstGeom prst="rightArrow">
            <a:avLst/>
          </a:prstGeom>
          <a:solidFill>
            <a:srgbClr val="0F5494"/>
          </a:solidFill>
          <a:ln w="25400">
            <a:solidFill>
              <a:srgbClr val="003399"/>
            </a:solidFill>
            <a:miter lim="800000"/>
            <a:headEnd/>
            <a:tailEnd/>
          </a:ln>
          <a:effectLst/>
          <a:extLst/>
        </p:spPr>
        <p:txBody>
          <a:bodyPr wrap="square" rtlCol="0" anchor="ctr">
            <a:spAutoFit/>
          </a:bodyPr>
          <a:lstStyle/>
          <a:p>
            <a:pPr algn="ctr"/>
            <a:endParaRPr lang="fr-FR" sz="900" i="1" kern="0" dirty="0">
              <a:solidFill>
                <a:sysClr val="windowText" lastClr="0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00833" y="2553248"/>
            <a:ext cx="14708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900" dirty="0">
                <a:solidFill>
                  <a:srgbClr val="FFFFFF"/>
                </a:solidFill>
              </a:rPr>
              <a:t>Max : 3 </a:t>
            </a:r>
            <a:r>
              <a:rPr lang="fr-BE" sz="900" dirty="0" err="1">
                <a:solidFill>
                  <a:srgbClr val="FFFFFF"/>
                </a:solidFill>
              </a:rPr>
              <a:t>months</a:t>
            </a:r>
            <a:endParaRPr lang="fr-FR" sz="900" dirty="0">
              <a:solidFill>
                <a:srgbClr val="FFFFFF"/>
              </a:solidFill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7435510" y="4367758"/>
            <a:ext cx="1665762" cy="576064"/>
          </a:xfrm>
          <a:prstGeom prst="rect">
            <a:avLst/>
          </a:prstGeom>
          <a:noFill/>
          <a:ln>
            <a:solidFill>
              <a:srgbClr val="0F549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spcBef>
                <a:spcPts val="0"/>
              </a:spcBef>
              <a:buClr>
                <a:srgbClr val="FFFFFF"/>
              </a:buClr>
            </a:pPr>
            <a:r>
              <a:rPr lang="fr-FR" sz="1200" kern="0" dirty="0" smtClean="0"/>
              <a:t>Signature of the </a:t>
            </a:r>
            <a:r>
              <a:rPr lang="fr-FR" sz="1200" kern="0" dirty="0" err="1" smtClean="0"/>
              <a:t>contract</a:t>
            </a:r>
            <a:r>
              <a:rPr lang="fr-FR" sz="1200" kern="0" dirty="0" smtClean="0"/>
              <a:t> for simple</a:t>
            </a:r>
          </a:p>
        </p:txBody>
      </p:sp>
    </p:spTree>
    <p:extLst>
      <p:ext uri="{BB962C8B-B14F-4D97-AF65-F5344CB8AC3E}">
        <p14:creationId xmlns:p14="http://schemas.microsoft.com/office/powerpoint/2010/main" val="354392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585200" cy="504825"/>
          </a:xfrm>
        </p:spPr>
        <p:txBody>
          <a:bodyPr/>
          <a:lstStyle/>
          <a:p>
            <a:r>
              <a:rPr lang="en-GB" dirty="0" smtClean="0"/>
              <a:t>Management of the programme</a:t>
            </a:r>
            <a:br>
              <a:rPr lang="en-GB" dirty="0" smtClean="0"/>
            </a:br>
            <a:r>
              <a:rPr lang="en-GB" dirty="0" smtClean="0"/>
              <a:t>and </a:t>
            </a:r>
            <a:r>
              <a:rPr lang="en-GB" u="sng" dirty="0" smtClean="0"/>
              <a:t>draft</a:t>
            </a:r>
            <a:r>
              <a:rPr lang="en-GB" dirty="0" smtClean="0"/>
              <a:t> delegated and implementing acts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352928" cy="4824413"/>
          </a:xfrm>
        </p:spPr>
        <p:txBody>
          <a:bodyPr/>
          <a:lstStyle/>
          <a:p>
            <a:pPr algn="ctr"/>
            <a:r>
              <a:rPr lang="en-GB" b="1" dirty="0" smtClean="0"/>
              <a:t>Goal of simplification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 smtClean="0"/>
              <a:t>Multi programmes directly managed by the Commission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 smtClean="0"/>
              <a:t>Simplified implementing rules for simple programmes :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 smtClean="0"/>
              <a:t>No performance security anymore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Control </a:t>
            </a:r>
            <a:r>
              <a:rPr lang="en-US" sz="1400" dirty="0"/>
              <a:t>of visuals </a:t>
            </a:r>
            <a:r>
              <a:rPr lang="en-US" sz="1400" dirty="0" smtClean="0"/>
              <a:t>within </a:t>
            </a:r>
            <a:r>
              <a:rPr lang="en-US" sz="1400" dirty="0"/>
              <a:t>the periodic technical report accompanying each payment request </a:t>
            </a:r>
            <a:r>
              <a:rPr lang="en-US" sz="1400" dirty="0" smtClean="0"/>
              <a:t>and not via an ex-ante approval by the MS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Flexibility with regard to the start of the implementation of the </a:t>
            </a:r>
            <a:r>
              <a:rPr lang="en-US" sz="1400" dirty="0" err="1" smtClean="0"/>
              <a:t>programme</a:t>
            </a:r>
            <a:r>
              <a:rPr lang="en-US" sz="1400" dirty="0" smtClean="0"/>
              <a:t> i.e. up to 6 </a:t>
            </a:r>
            <a:r>
              <a:rPr lang="en-US" sz="1400" dirty="0" err="1" smtClean="0"/>
              <a:t>mths</a:t>
            </a:r>
            <a:r>
              <a:rPr lang="en-US" sz="1400" dirty="0" smtClean="0"/>
              <a:t> after conclusion of the contract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Advance </a:t>
            </a:r>
            <a:r>
              <a:rPr lang="en-US" sz="1400" dirty="0"/>
              <a:t>: 20% of the total EU </a:t>
            </a:r>
            <a:r>
              <a:rPr lang="en-US" sz="1400" dirty="0" smtClean="0"/>
              <a:t>contribution </a:t>
            </a:r>
            <a:r>
              <a:rPr lang="en-US" sz="1400" dirty="0"/>
              <a:t>for the </a:t>
            </a:r>
            <a:r>
              <a:rPr lang="en-US" sz="1400" dirty="0" err="1"/>
              <a:t>programme</a:t>
            </a:r>
            <a:endParaRPr lang="en-US" sz="1400" dirty="0"/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Security for advance payment limited to 100</a:t>
            </a:r>
            <a:r>
              <a:rPr lang="en-US" sz="1400" dirty="0" smtClean="0"/>
              <a:t>%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Audit Certificate on the financial </a:t>
            </a:r>
            <a:r>
              <a:rPr lang="en-US" sz="1500" dirty="0" smtClean="0"/>
              <a:t>statements</a:t>
            </a:r>
            <a:r>
              <a:rPr lang="en-US" sz="1400" dirty="0" smtClean="0"/>
              <a:t> if more than 325,000 EURO </a:t>
            </a:r>
            <a:endParaRPr lang="en-US" sz="1400" dirty="0"/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Costs of the securities </a:t>
            </a:r>
            <a:r>
              <a:rPr lang="en-US" sz="1400" dirty="0" smtClean="0"/>
              <a:t>and audit certificate are </a:t>
            </a:r>
            <a:r>
              <a:rPr lang="en-US" sz="1400" dirty="0"/>
              <a:t>to be eligible </a:t>
            </a:r>
            <a:endParaRPr lang="en-US" sz="1400" dirty="0" smtClean="0"/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Interim </a:t>
            </a:r>
            <a:r>
              <a:rPr lang="en-US" sz="1400" dirty="0"/>
              <a:t>payments paid on top of the advance (</a:t>
            </a:r>
            <a:r>
              <a:rPr lang="en-US" sz="1400" dirty="0" smtClean="0"/>
              <a:t>limited to </a:t>
            </a:r>
            <a:r>
              <a:rPr lang="en-US" sz="1400" dirty="0"/>
              <a:t>90% of the EU </a:t>
            </a:r>
            <a:r>
              <a:rPr lang="en-US" sz="1400" dirty="0" smtClean="0"/>
              <a:t>contribution)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342900" lvl="1" indent="-342900" algn="ctr">
              <a:buClr>
                <a:schemeClr val="bg1"/>
              </a:buClr>
              <a:buNone/>
            </a:pPr>
            <a:r>
              <a:rPr lang="en-US" sz="1800" b="1" dirty="0">
                <a:solidFill>
                  <a:srgbClr val="0F5494"/>
                </a:solidFill>
                <a:ea typeface="+mn-ea"/>
                <a:cs typeface="+mn-cs"/>
              </a:rPr>
              <a:t>Better assessment of the </a:t>
            </a:r>
            <a:r>
              <a:rPr lang="en-US" sz="1800" b="1" dirty="0" smtClean="0">
                <a:solidFill>
                  <a:srgbClr val="0F5494"/>
                </a:solidFill>
                <a:ea typeface="+mn-ea"/>
                <a:cs typeface="+mn-cs"/>
              </a:rPr>
              <a:t>impact</a:t>
            </a:r>
          </a:p>
          <a:p>
            <a:pPr marL="342900" lvl="1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F5494"/>
                </a:solidFill>
                <a:ea typeface="+mn-ea"/>
                <a:cs typeface="+mn-cs"/>
              </a:rPr>
              <a:t>Tool </a:t>
            </a:r>
            <a:r>
              <a:rPr lang="en-US" dirty="0">
                <a:solidFill>
                  <a:srgbClr val="0F5494"/>
                </a:solidFill>
                <a:ea typeface="+mn-ea"/>
                <a:cs typeface="+mn-cs"/>
              </a:rPr>
              <a:t>kit of </a:t>
            </a:r>
            <a:r>
              <a:rPr lang="en-US" dirty="0" smtClean="0">
                <a:solidFill>
                  <a:srgbClr val="0F5494"/>
                </a:solidFill>
                <a:ea typeface="+mn-ea"/>
                <a:cs typeface="+mn-cs"/>
              </a:rPr>
              <a:t>indicators</a:t>
            </a:r>
          </a:p>
          <a:p>
            <a:pPr marL="342900" lvl="1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F5494"/>
                </a:solidFill>
                <a:ea typeface="+mn-ea"/>
                <a:cs typeface="+mn-cs"/>
              </a:rPr>
              <a:t>Standardisation</a:t>
            </a:r>
            <a:r>
              <a:rPr lang="en-US" dirty="0" smtClean="0">
                <a:solidFill>
                  <a:srgbClr val="0F5494"/>
                </a:solidFill>
                <a:ea typeface="+mn-ea"/>
                <a:cs typeface="+mn-cs"/>
              </a:rPr>
              <a:t> of the reporting</a:t>
            </a:r>
            <a:endParaRPr lang="en-US" dirty="0">
              <a:solidFill>
                <a:srgbClr val="0F5494"/>
              </a:solidFill>
              <a:ea typeface="+mn-ea"/>
              <a:cs typeface="+mn-cs"/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4945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i="1" dirty="0" smtClean="0"/>
              <a:t> Next step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20888"/>
            <a:ext cx="8582025" cy="4824413"/>
          </a:xfrm>
        </p:spPr>
        <p:txBody>
          <a:bodyPr/>
          <a:lstStyle/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endParaRPr lang="fr-BE" b="1" dirty="0" smtClean="0"/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endParaRPr lang="fr-BE" b="1" dirty="0" smtClean="0"/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fr-BE" b="1" dirty="0" smtClean="0"/>
              <a:t>8/09/2015: Vote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89336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olidFill>
                  <a:srgbClr val="467A39"/>
                </a:solidFill>
              </a:rPr>
              <a:t/>
            </a:r>
            <a:br>
              <a:rPr lang="en-GB" dirty="0" smtClean="0">
                <a:solidFill>
                  <a:srgbClr val="467A39"/>
                </a:solidFill>
              </a:rPr>
            </a:br>
            <a:r>
              <a:rPr lang="en-GB" dirty="0" smtClean="0">
                <a:solidFill>
                  <a:srgbClr val="467A39"/>
                </a:solidFill>
              </a:rPr>
              <a:t>Thank you ! </a:t>
            </a:r>
            <a:endParaRPr lang="en-GB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9828213" y="620713"/>
            <a:ext cx="7632700" cy="4975225"/>
          </a:xfrm>
        </p:spPr>
        <p:txBody>
          <a:bodyPr/>
          <a:lstStyle/>
          <a:p>
            <a:pPr algn="just" eaLnBrk="1" hangingPunct="1">
              <a:buFontTx/>
              <a:buChar char="-"/>
              <a:defRPr/>
            </a:pPr>
            <a:endParaRPr lang="fr-BE" sz="2000" b="1" dirty="0" smtClean="0">
              <a:solidFill>
                <a:schemeClr val="accent6"/>
              </a:solidFill>
            </a:endParaRPr>
          </a:p>
          <a:p>
            <a:pPr eaLnBrk="1" hangingPunct="1">
              <a:buFontTx/>
              <a:buChar char="-"/>
              <a:defRPr/>
            </a:pPr>
            <a:endParaRPr lang="fr-BE" b="1" dirty="0" smtClean="0">
              <a:solidFill>
                <a:schemeClr val="accent6"/>
              </a:solidFill>
            </a:endParaRPr>
          </a:p>
          <a:p>
            <a:pPr eaLnBrk="1" hangingPunct="1">
              <a:buFontTx/>
              <a:buChar char="-"/>
              <a:defRPr/>
            </a:pPr>
            <a:endParaRPr lang="fr-BE" b="1" dirty="0" smtClean="0">
              <a:solidFill>
                <a:schemeClr val="accent6"/>
              </a:solidFill>
            </a:endParaRPr>
          </a:p>
          <a:p>
            <a:pPr eaLnBrk="1" hangingPunct="1">
              <a:buFontTx/>
              <a:buChar char="-"/>
              <a:defRPr/>
            </a:pPr>
            <a:endParaRPr lang="fr-BE" b="1" dirty="0">
              <a:solidFill>
                <a:schemeClr val="accent6"/>
              </a:solidFill>
            </a:endParaRPr>
          </a:p>
          <a:p>
            <a:pPr eaLnBrk="1" hangingPunct="1">
              <a:buFontTx/>
              <a:buChar char="-"/>
              <a:defRPr/>
            </a:pPr>
            <a:endParaRPr lang="en-GB" sz="2000" b="1" dirty="0" smtClean="0">
              <a:solidFill>
                <a:schemeClr val="accent6"/>
              </a:solidFill>
            </a:endParaRP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8EF891D7-C2A0-40E4-88B2-9899A7586BB6}" type="slidenum">
              <a:rPr lang="en-GB" sz="1000" smtClean="0">
                <a:solidFill>
                  <a:srgbClr val="FFFFFF"/>
                </a:solidFill>
              </a:rPr>
              <a:pPr eaLnBrk="1" hangingPunct="1"/>
              <a:t>23</a:t>
            </a:fld>
            <a:endParaRPr lang="en-GB" sz="1000" smtClean="0">
              <a:solidFill>
                <a:srgbClr val="FFFFFF"/>
              </a:solidFill>
            </a:endParaRPr>
          </a:p>
        </p:txBody>
      </p:sp>
      <p:pic>
        <p:nvPicPr>
          <p:cNvPr id="327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48880"/>
            <a:ext cx="2941638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THISSMA\AppData\Local\Microsoft\Windows\Temporary Internet Files\Content.Outlook\GPZ7LADV\ENJO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48176"/>
            <a:ext cx="2448272" cy="4449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325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2470" y="1052513"/>
            <a:ext cx="8640705" cy="504825"/>
          </a:xfrm>
        </p:spPr>
        <p:txBody>
          <a:bodyPr/>
          <a:lstStyle/>
          <a:p>
            <a:pPr eaLnBrk="1" hangingPunct="1"/>
            <a:r>
              <a:rPr lang="en-GB" sz="2400" dirty="0" smtClean="0"/>
              <a:t>Where are we ?</a:t>
            </a:r>
            <a:endParaRPr lang="en-GB" sz="2400" dirty="0" smtClean="0">
              <a:solidFill>
                <a:srgbClr val="FF0000"/>
              </a:solidFill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2181EAF3-CC12-4011-B90E-8650AE37AC69}" type="slidenum">
              <a:rPr lang="en-GB" sz="1000" smtClean="0">
                <a:solidFill>
                  <a:srgbClr val="FFFFFF"/>
                </a:solidFill>
              </a:rPr>
              <a:pPr eaLnBrk="1" hangingPunct="1"/>
              <a:t>3</a:t>
            </a:fld>
            <a:endParaRPr lang="en-GB" sz="1000" dirty="0" smtClean="0">
              <a:solidFill>
                <a:srgbClr val="FFFFFF"/>
              </a:solidFill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238483114"/>
              </p:ext>
            </p:extLst>
          </p:nvPr>
        </p:nvGraphicFramePr>
        <p:xfrm>
          <a:off x="3230305" y="2828748"/>
          <a:ext cx="5761038" cy="504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501238552"/>
              </p:ext>
            </p:extLst>
          </p:nvPr>
        </p:nvGraphicFramePr>
        <p:xfrm>
          <a:off x="3131542" y="2204864"/>
          <a:ext cx="5832946" cy="733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302" name="Line 30"/>
          <p:cNvSpPr>
            <a:spLocks noChangeShapeType="1"/>
          </p:cNvSpPr>
          <p:nvPr/>
        </p:nvSpPr>
        <p:spPr bwMode="auto">
          <a:xfrm>
            <a:off x="1613678" y="3140968"/>
            <a:ext cx="0" cy="3312368"/>
          </a:xfrm>
          <a:prstGeom prst="line">
            <a:avLst/>
          </a:prstGeom>
          <a:noFill/>
          <a:ln w="15875">
            <a:solidFill>
              <a:srgbClr val="42A62A"/>
            </a:solidFill>
            <a:prstDash val="sys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3146531938"/>
              </p:ext>
            </p:extLst>
          </p:nvPr>
        </p:nvGraphicFramePr>
        <p:xfrm>
          <a:off x="3059832" y="1772816"/>
          <a:ext cx="5760640" cy="480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2307" name="Text Box 9"/>
          <p:cNvSpPr txBox="1">
            <a:spLocks noChangeArrowheads="1"/>
          </p:cNvSpPr>
          <p:nvPr/>
        </p:nvSpPr>
        <p:spPr bwMode="auto">
          <a:xfrm>
            <a:off x="315871" y="1916832"/>
            <a:ext cx="2520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GB" sz="1200" dirty="0" smtClean="0">
                <a:solidFill>
                  <a:srgbClr val="0F5494"/>
                </a:solidFill>
                <a:cs typeface="Arial" charset="0"/>
              </a:rPr>
              <a:t>4 November 2014</a:t>
            </a:r>
            <a:endParaRPr lang="en-GB" sz="1200" dirty="0">
              <a:solidFill>
                <a:srgbClr val="0F5494"/>
              </a:solidFill>
              <a:cs typeface="Arial" charset="0"/>
            </a:endParaRPr>
          </a:p>
        </p:txBody>
      </p:sp>
      <p:sp>
        <p:nvSpPr>
          <p:cNvPr id="12308" name="Text Box 9"/>
          <p:cNvSpPr txBox="1">
            <a:spLocks noChangeArrowheads="1"/>
          </p:cNvSpPr>
          <p:nvPr/>
        </p:nvSpPr>
        <p:spPr bwMode="auto">
          <a:xfrm>
            <a:off x="-1332656" y="4293095"/>
            <a:ext cx="2520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GB" sz="1200" dirty="0" smtClean="0">
                <a:solidFill>
                  <a:srgbClr val="0F5494"/>
                </a:solidFill>
                <a:cs typeface="Arial" charset="0"/>
              </a:rPr>
              <a:t>2015</a:t>
            </a:r>
            <a:endParaRPr lang="en-GB" sz="1200" dirty="0">
              <a:solidFill>
                <a:srgbClr val="0F5494"/>
              </a:solidFill>
              <a:cs typeface="Arial" charset="0"/>
            </a:endParaRP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-852453" y="6094705"/>
            <a:ext cx="2520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GB" sz="1200" dirty="0" smtClean="0">
                <a:solidFill>
                  <a:srgbClr val="0F5494"/>
                </a:solidFill>
                <a:cs typeface="Arial" charset="0"/>
              </a:rPr>
              <a:t>1 December 2015</a:t>
            </a:r>
            <a:endParaRPr lang="en-GB" sz="1200" dirty="0">
              <a:solidFill>
                <a:srgbClr val="0F5494"/>
              </a:solidFill>
              <a:cs typeface="Arial" charset="0"/>
            </a:endParaRPr>
          </a:p>
        </p:txBody>
      </p:sp>
      <p:graphicFrame>
        <p:nvGraphicFramePr>
          <p:cNvPr id="26" name="Diagram 25"/>
          <p:cNvGraphicFramePr/>
          <p:nvPr>
            <p:extLst>
              <p:ext uri="{D42A27DB-BD31-4B8C-83A1-F6EECF244321}">
                <p14:modId xmlns:p14="http://schemas.microsoft.com/office/powerpoint/2010/main" val="2212078407"/>
              </p:ext>
            </p:extLst>
          </p:nvPr>
        </p:nvGraphicFramePr>
        <p:xfrm>
          <a:off x="1979712" y="6093296"/>
          <a:ext cx="6768752" cy="360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27" name="Diagram 26"/>
          <p:cNvGraphicFramePr/>
          <p:nvPr>
            <p:extLst>
              <p:ext uri="{D42A27DB-BD31-4B8C-83A1-F6EECF244321}">
                <p14:modId xmlns:p14="http://schemas.microsoft.com/office/powerpoint/2010/main" val="3555518496"/>
              </p:ext>
            </p:extLst>
          </p:nvPr>
        </p:nvGraphicFramePr>
        <p:xfrm>
          <a:off x="1750257" y="3140968"/>
          <a:ext cx="2232248" cy="2494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1726903521"/>
              </p:ext>
            </p:extLst>
          </p:nvPr>
        </p:nvGraphicFramePr>
        <p:xfrm>
          <a:off x="6732240" y="3212976"/>
          <a:ext cx="2160240" cy="2881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346381" y="2559387"/>
            <a:ext cx="2520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GB" sz="1200" b="0" dirty="0" smtClean="0">
                <a:solidFill>
                  <a:srgbClr val="0F5494"/>
                </a:solidFill>
                <a:cs typeface="Arial" charset="0"/>
              </a:rPr>
              <a:t>December 2014</a:t>
            </a:r>
            <a:endParaRPr lang="en-GB" sz="1200" b="0" dirty="0">
              <a:solidFill>
                <a:srgbClr val="0F5494"/>
              </a:solidFill>
              <a:cs typeface="Arial" charset="0"/>
            </a:endParaRPr>
          </a:p>
        </p:txBody>
      </p:sp>
      <p:graphicFrame>
        <p:nvGraphicFramePr>
          <p:cNvPr id="29" name="Diagram 28"/>
          <p:cNvGraphicFramePr/>
          <p:nvPr>
            <p:extLst>
              <p:ext uri="{D42A27DB-BD31-4B8C-83A1-F6EECF244321}">
                <p14:modId xmlns:p14="http://schemas.microsoft.com/office/powerpoint/2010/main" val="3460897254"/>
              </p:ext>
            </p:extLst>
          </p:nvPr>
        </p:nvGraphicFramePr>
        <p:xfrm>
          <a:off x="3059832" y="2420888"/>
          <a:ext cx="5832648" cy="480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3" r:lo="rId34" r:qs="rId35" r:cs="rId36"/>
          </a:graphicData>
        </a:graphic>
      </p:graphicFrame>
      <p:graphicFrame>
        <p:nvGraphicFramePr>
          <p:cNvPr id="30" name="Diagram 29"/>
          <p:cNvGraphicFramePr/>
          <p:nvPr>
            <p:extLst>
              <p:ext uri="{D42A27DB-BD31-4B8C-83A1-F6EECF244321}">
                <p14:modId xmlns:p14="http://schemas.microsoft.com/office/powerpoint/2010/main" val="3207027811"/>
              </p:ext>
            </p:extLst>
          </p:nvPr>
        </p:nvGraphicFramePr>
        <p:xfrm>
          <a:off x="4139952" y="3140969"/>
          <a:ext cx="2232248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8" r:lo="rId39" r:qs="rId40" r:cs="rId41"/>
          </a:graphicData>
        </a:graphic>
      </p:graphicFrame>
    </p:spTree>
    <p:extLst>
      <p:ext uri="{BB962C8B-B14F-4D97-AF65-F5344CB8AC3E}">
        <p14:creationId xmlns:p14="http://schemas.microsoft.com/office/powerpoint/2010/main" val="44644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62878"/>
            <a:ext cx="4431437" cy="2951336"/>
          </a:xfrm>
          <a:prstGeom prst="rect">
            <a:avLst/>
          </a:prstGeom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38545" y="1113443"/>
            <a:ext cx="8585200" cy="504825"/>
          </a:xfrm>
        </p:spPr>
        <p:txBody>
          <a:bodyPr/>
          <a:lstStyle/>
          <a:p>
            <a:pPr eaLnBrk="1" hangingPunct="1"/>
            <a:r>
              <a:rPr lang="en-GB" dirty="0" smtClean="0"/>
              <a:t> Eligible products and schemes</a:t>
            </a:r>
            <a:br>
              <a:rPr lang="en-GB" dirty="0" smtClean="0"/>
            </a:b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0DE4E6F8-EC65-4C31-A8E7-337AFD60028F}" type="slidenum">
              <a:rPr lang="en-GB" sz="1000" smtClean="0">
                <a:solidFill>
                  <a:srgbClr val="FFFFFF"/>
                </a:solidFill>
              </a:rPr>
              <a:pPr eaLnBrk="1" hangingPunct="1"/>
              <a:t>4</a:t>
            </a:fld>
            <a:endParaRPr lang="en-GB" sz="1000" smtClean="0">
              <a:solidFill>
                <a:srgbClr val="FFFFFF"/>
              </a:solidFill>
            </a:endParaRPr>
          </a:p>
        </p:txBody>
      </p:sp>
      <p:sp>
        <p:nvSpPr>
          <p:cNvPr id="16394" name="Rectangle 12"/>
          <p:cNvSpPr>
            <a:spLocks noChangeArrowheads="1"/>
          </p:cNvSpPr>
          <p:nvPr/>
        </p:nvSpPr>
        <p:spPr bwMode="auto">
          <a:xfrm>
            <a:off x="3852863" y="4872038"/>
            <a:ext cx="4679950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FFFFF"/>
              </a:buClr>
            </a:pPr>
            <a:endParaRPr lang="en-US" sz="1800" b="0">
              <a:solidFill>
                <a:srgbClr val="0F5494"/>
              </a:solidFill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3862386" y="1651382"/>
            <a:ext cx="439102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FFFFF"/>
              </a:buClr>
              <a:defRPr/>
            </a:pPr>
            <a:endParaRPr lang="en-GB" sz="1800" b="0" kern="0" dirty="0">
              <a:solidFill>
                <a:srgbClr val="0F5494"/>
              </a:solidFill>
              <a:latin typeface="Verdana"/>
            </a:endParaRPr>
          </a:p>
          <a:p>
            <a:pPr>
              <a:spcBef>
                <a:spcPct val="20000"/>
              </a:spcBef>
              <a:buClr>
                <a:srgbClr val="FFFFFF"/>
              </a:buClr>
              <a:defRPr/>
            </a:pPr>
            <a:endParaRPr lang="en-GB" sz="1800" b="0" kern="0" dirty="0">
              <a:solidFill>
                <a:srgbClr val="0F5494"/>
              </a:solidFill>
              <a:latin typeface="Verdana"/>
            </a:endParaRPr>
          </a:p>
        </p:txBody>
      </p:sp>
      <p:sp>
        <p:nvSpPr>
          <p:cNvPr id="16399" name="Text Box 4"/>
          <p:cNvSpPr txBox="1">
            <a:spLocks noChangeArrowheads="1"/>
          </p:cNvSpPr>
          <p:nvPr/>
        </p:nvSpPr>
        <p:spPr bwMode="auto">
          <a:xfrm>
            <a:off x="322521" y="3212976"/>
            <a:ext cx="5522695" cy="984885"/>
          </a:xfrm>
          <a:prstGeom prst="rect">
            <a:avLst/>
          </a:prstGeom>
          <a:noFill/>
          <a:ln w="9525" algn="ctr">
            <a:solidFill>
              <a:srgbClr val="42A62A"/>
            </a:solidFill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All </a:t>
            </a:r>
            <a:r>
              <a:rPr lang="en-GB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agricultural products </a:t>
            </a: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covered </a:t>
            </a:r>
            <a:r>
              <a:rPr lang="en-GB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excluding </a:t>
            </a: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tobacco</a:t>
            </a:r>
            <a:endParaRPr lang="en-GB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lvl="1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GB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Open </a:t>
            </a: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to </a:t>
            </a:r>
            <a:r>
              <a:rPr lang="en-GB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certain </a:t>
            </a: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processed products listed in Annex (beer, chocolate, pasta, sweet corn, cotton...)</a:t>
            </a:r>
          </a:p>
          <a:p>
            <a:pPr marL="285750" lvl="1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Spirits </a:t>
            </a:r>
            <a:r>
              <a:rPr lang="en-GB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with a </a:t>
            </a: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P</a:t>
            </a:r>
            <a:r>
              <a:rPr lang="en-GB" sz="120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rotected</a:t>
            </a: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G</a:t>
            </a:r>
            <a:r>
              <a:rPr lang="en-GB" sz="120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eographical</a:t>
            </a: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I</a:t>
            </a:r>
            <a:r>
              <a:rPr lang="en-GB" sz="120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ndication</a:t>
            </a:r>
            <a:endParaRPr lang="en-GB" sz="120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345450" y="4371152"/>
            <a:ext cx="5522694" cy="1208023"/>
          </a:xfrm>
          <a:prstGeom prst="rect">
            <a:avLst/>
          </a:prstGeom>
          <a:noFill/>
          <a:ln w="9525" algn="ctr">
            <a:solidFill>
              <a:srgbClr val="42A62A"/>
            </a:solidFill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Wine: </a:t>
            </a:r>
          </a:p>
          <a:p>
            <a:pPr marL="1028700" lvl="1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Simple programmes = Basket approach</a:t>
            </a:r>
          </a:p>
          <a:p>
            <a:pPr marL="1028700" lvl="1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Multi programmes = Wine alone possible</a:t>
            </a:r>
          </a:p>
          <a:p>
            <a:pPr marL="1028700" lvl="1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On the internal market = Information on quality schemes + responsible consumption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499795" y="4350643"/>
            <a:ext cx="2121496" cy="2546851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just" eaLnBrk="1" hangingPunct="1">
              <a:tabLst>
                <a:tab pos="182563" algn="l"/>
              </a:tabLst>
            </a:pPr>
            <a:r>
              <a:rPr lang="en-GB" sz="1450" b="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A wider list of eligible products including processed products.</a:t>
            </a:r>
            <a:endParaRPr lang="en-GB" sz="1450" b="0" dirty="0">
              <a:solidFill>
                <a:srgbClr val="000000"/>
              </a:solidFill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tabLst>
                <a:tab pos="182563" algn="l"/>
              </a:tabLst>
            </a:pPr>
            <a:endParaRPr lang="en-GB" sz="1450" b="0" dirty="0" smtClean="0">
              <a:solidFill>
                <a:srgbClr val="000000"/>
              </a:solidFill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tabLst>
                <a:tab pos="182563" algn="l"/>
              </a:tabLst>
            </a:pPr>
            <a:r>
              <a:rPr lang="en-GB" sz="1450" b="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Consistent with other CAP promotion measures and EU policy on alcohol consumption</a:t>
            </a:r>
          </a:p>
          <a:p>
            <a:pPr marL="285750" indent="-285750" algn="just" eaLnBrk="1" hangingPunct="1">
              <a:buFont typeface="Wingdings" pitchFamily="2" charset="2"/>
              <a:buChar char="ü"/>
              <a:tabLst>
                <a:tab pos="182563" algn="l"/>
              </a:tabLst>
            </a:pPr>
            <a:endParaRPr lang="en-GB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54678" y="5699348"/>
            <a:ext cx="5490538" cy="315471"/>
          </a:xfrm>
          <a:prstGeom prst="rect">
            <a:avLst/>
          </a:prstGeom>
          <a:noFill/>
          <a:ln w="9525" algn="ctr">
            <a:solidFill>
              <a:srgbClr val="42A62A"/>
            </a:solidFill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Fishery and aquaculture products : </a:t>
            </a:r>
            <a:r>
              <a:rPr lang="en-GB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B</a:t>
            </a: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asket approach</a:t>
            </a: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 rot="10800000">
            <a:off x="3707903" y="2204864"/>
            <a:ext cx="1008112" cy="581642"/>
          </a:xfrm>
          <a:prstGeom prst="leftArrow">
            <a:avLst>
              <a:gd name="adj1" fmla="val 50000"/>
              <a:gd name="adj2" fmla="val 29228"/>
            </a:avLst>
          </a:prstGeom>
          <a:solidFill>
            <a:srgbClr val="6790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79855" y="6172499"/>
            <a:ext cx="5488289" cy="538609"/>
          </a:xfrm>
          <a:prstGeom prst="rect">
            <a:avLst/>
          </a:prstGeom>
          <a:noFill/>
          <a:ln w="9525" algn="ctr">
            <a:solidFill>
              <a:srgbClr val="42A62A"/>
            </a:solidFill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Schemes : EU quality schemes, organic, RUP,</a:t>
            </a:r>
          </a:p>
          <a:p>
            <a:pPr eaLnBrk="1" hangingPunct="1">
              <a:tabLst>
                <a:tab pos="182563" algn="l"/>
              </a:tabLst>
            </a:pPr>
            <a:r>
              <a:rPr lang="en-GB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                  national quality schemes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6384392" y="4283669"/>
            <a:ext cx="2385144" cy="2407809"/>
          </a:xfrm>
          <a:prstGeom prst="rect">
            <a:avLst/>
          </a:prstGeom>
          <a:noFill/>
          <a:ln w="57150">
            <a:solidFill>
              <a:srgbClr val="42A62A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sz="900" b="0" i="1" kern="0" dirty="0">
              <a:solidFill>
                <a:sysClr val="windowText" lastClr="000000"/>
              </a:solidFill>
              <a:latin typeface="Verdan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144169"/>
            <a:ext cx="1113553" cy="74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28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38545" y="1113443"/>
            <a:ext cx="8585200" cy="504825"/>
          </a:xfrm>
        </p:spPr>
        <p:txBody>
          <a:bodyPr/>
          <a:lstStyle/>
          <a:p>
            <a:pPr eaLnBrk="1" hangingPunct="1"/>
            <a:r>
              <a:rPr lang="en-GB" dirty="0" smtClean="0"/>
              <a:t> Eligible products/ schemes and </a:t>
            </a:r>
            <a:r>
              <a:rPr lang="en-GB" u="sng" dirty="0" smtClean="0"/>
              <a:t>draft</a:t>
            </a:r>
            <a:r>
              <a:rPr lang="en-GB" dirty="0" smtClean="0"/>
              <a:t> delegated act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0DE4E6F8-EC65-4C31-A8E7-337AFD60028F}" type="slidenum">
              <a:rPr lang="en-GB" sz="1000" smtClean="0">
                <a:solidFill>
                  <a:srgbClr val="FFFFFF"/>
                </a:solidFill>
              </a:rPr>
              <a:pPr eaLnBrk="1" hangingPunct="1"/>
              <a:t>5</a:t>
            </a:fld>
            <a:endParaRPr lang="en-GB" sz="1000" smtClean="0">
              <a:solidFill>
                <a:srgbClr val="FFFFFF"/>
              </a:solidFill>
            </a:endParaRPr>
          </a:p>
        </p:txBody>
      </p:sp>
      <p:sp>
        <p:nvSpPr>
          <p:cNvPr id="16394" name="Rectangle 12"/>
          <p:cNvSpPr>
            <a:spLocks noChangeArrowheads="1"/>
          </p:cNvSpPr>
          <p:nvPr/>
        </p:nvSpPr>
        <p:spPr bwMode="auto">
          <a:xfrm>
            <a:off x="3852863" y="4872038"/>
            <a:ext cx="4679950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FFFFF"/>
              </a:buClr>
            </a:pPr>
            <a:endParaRPr lang="en-US" sz="1800" b="0">
              <a:solidFill>
                <a:srgbClr val="0F5494"/>
              </a:solidFill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3862386" y="1651382"/>
            <a:ext cx="439102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FFFFF"/>
              </a:buClr>
              <a:defRPr/>
            </a:pPr>
            <a:endParaRPr lang="en-GB" sz="1800" b="0" kern="0" dirty="0">
              <a:solidFill>
                <a:srgbClr val="0F5494"/>
              </a:solidFill>
              <a:latin typeface="Verdana"/>
            </a:endParaRPr>
          </a:p>
          <a:p>
            <a:pPr>
              <a:spcBef>
                <a:spcPct val="20000"/>
              </a:spcBef>
              <a:buClr>
                <a:srgbClr val="FFFFFF"/>
              </a:buClr>
              <a:defRPr/>
            </a:pPr>
            <a:endParaRPr lang="en-GB" sz="1800" b="0" kern="0" dirty="0">
              <a:solidFill>
                <a:srgbClr val="0F5494"/>
              </a:solidFill>
              <a:latin typeface="Verdana"/>
            </a:endParaRPr>
          </a:p>
        </p:txBody>
      </p:sp>
      <p:sp>
        <p:nvSpPr>
          <p:cNvPr id="16399" name="Text Box 4"/>
          <p:cNvSpPr txBox="1">
            <a:spLocks noChangeArrowheads="1"/>
          </p:cNvSpPr>
          <p:nvPr/>
        </p:nvSpPr>
        <p:spPr bwMode="auto">
          <a:xfrm>
            <a:off x="683941" y="2095758"/>
            <a:ext cx="7848872" cy="216213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Union message</a:t>
            </a: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endParaRPr lang="en-GB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In the internal market, for </a:t>
            </a:r>
            <a:r>
              <a:rPr lang="en-US" sz="180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schemes </a:t>
            </a:r>
            <a:r>
              <a:rPr lang="en-US" sz="180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as referred to in Article 5(4)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of Regulation (EU) No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1144/2014 :</a:t>
            </a:r>
          </a:p>
          <a:p>
            <a:pPr marL="1028700" lvl="1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to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focus on the(se) scheme(s) in its main Union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message</a:t>
            </a:r>
          </a:p>
          <a:p>
            <a:pPr marL="1028700" lvl="1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one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or several products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can illustrate(s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) the(se) scheme(s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) </a:t>
            </a:r>
          </a:p>
          <a:p>
            <a:pPr marL="1028700" lvl="1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p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roducts shall appear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as a secondary message in relation to the main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Union Message</a:t>
            </a:r>
            <a:endParaRPr lang="en-GB" sz="120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68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86113"/>
            <a:ext cx="4374492" cy="2057737"/>
          </a:xfrm>
          <a:prstGeom prst="rect">
            <a:avLst/>
          </a:prstGeom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4951" y="1117635"/>
            <a:ext cx="8585200" cy="504825"/>
          </a:xfrm>
        </p:spPr>
        <p:txBody>
          <a:bodyPr/>
          <a:lstStyle/>
          <a:p>
            <a:pPr eaLnBrk="1" hangingPunct="1"/>
            <a:r>
              <a:rPr lang="en-GB" dirty="0" smtClean="0"/>
              <a:t>Proposing organisations</a:t>
            </a:r>
            <a:br>
              <a:rPr lang="en-GB" dirty="0" smtClean="0"/>
            </a:b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0DE4E6F8-EC65-4C31-A8E7-337AFD60028F}" type="slidenum">
              <a:rPr lang="en-GB" sz="1000" smtClean="0">
                <a:solidFill>
                  <a:srgbClr val="FFFFFF"/>
                </a:solidFill>
              </a:rPr>
              <a:pPr eaLnBrk="1" hangingPunct="1"/>
              <a:t>6</a:t>
            </a:fld>
            <a:endParaRPr lang="en-GB" sz="1000" smtClean="0">
              <a:solidFill>
                <a:srgbClr val="FFFFFF"/>
              </a:solidFill>
            </a:endParaRPr>
          </a:p>
        </p:txBody>
      </p:sp>
      <p:sp>
        <p:nvSpPr>
          <p:cNvPr id="16394" name="Rectangle 12"/>
          <p:cNvSpPr>
            <a:spLocks noChangeArrowheads="1"/>
          </p:cNvSpPr>
          <p:nvPr/>
        </p:nvSpPr>
        <p:spPr bwMode="auto">
          <a:xfrm>
            <a:off x="3852863" y="4872038"/>
            <a:ext cx="4679950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FFFFF"/>
              </a:buClr>
            </a:pPr>
            <a:endParaRPr lang="en-US" sz="1800" b="0">
              <a:solidFill>
                <a:srgbClr val="0F5494"/>
              </a:solidFill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3862386" y="1651382"/>
            <a:ext cx="439102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FFFFF"/>
              </a:buClr>
              <a:defRPr/>
            </a:pPr>
            <a:endParaRPr lang="en-GB" sz="1800" b="0" kern="0" dirty="0">
              <a:solidFill>
                <a:srgbClr val="0F5494"/>
              </a:solidFill>
              <a:latin typeface="Verdana"/>
            </a:endParaRPr>
          </a:p>
          <a:p>
            <a:pPr>
              <a:spcBef>
                <a:spcPct val="20000"/>
              </a:spcBef>
              <a:buClr>
                <a:srgbClr val="FFFFFF"/>
              </a:buClr>
              <a:defRPr/>
            </a:pPr>
            <a:endParaRPr lang="en-GB" sz="1800" b="0" kern="0" dirty="0">
              <a:solidFill>
                <a:srgbClr val="0F5494"/>
              </a:solidFill>
              <a:latin typeface="Verdana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395535" y="2725296"/>
            <a:ext cx="4825121" cy="2993127"/>
          </a:xfrm>
          <a:prstGeom prst="rect">
            <a:avLst/>
          </a:prstGeom>
          <a:noFill/>
          <a:ln w="9525" algn="ctr">
            <a:solidFill>
              <a:srgbClr val="42A62A"/>
            </a:solidFill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endParaRPr lang="en-GB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Trade or inter-trade organisations representative of the sector(s) concerned at MS</a:t>
            </a: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endParaRPr lang="en-GB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GB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Trade or inter-trade </a:t>
            </a: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organisations at EU level</a:t>
            </a: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endParaRPr lang="en-GB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GB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Producer organisations</a:t>
            </a: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endParaRPr lang="en-GB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Bodies with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public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service mission in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charge of promotion of agricultural products (example: </a:t>
            </a:r>
            <a:r>
              <a:rPr lang="en-US" sz="1450" b="0" dirty="0" err="1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Agence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Bio, Chambers of agriculture)</a:t>
            </a:r>
            <a:endParaRPr lang="en-GB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endParaRPr lang="en-GB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095281" y="4365104"/>
            <a:ext cx="2627634" cy="1431161"/>
          </a:xfrm>
          <a:prstGeom prst="rect">
            <a:avLst/>
          </a:prstGeom>
          <a:noFill/>
          <a:ln w="57150" algn="ctr">
            <a:solidFill>
              <a:srgbClr val="42A62A"/>
            </a:solidFill>
            <a:prstDash val="dash"/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tabLst>
                <a:tab pos="182563" algn="l"/>
              </a:tabLst>
            </a:pPr>
            <a:r>
              <a:rPr lang="en-GB" sz="1450" b="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Clarification of the status of beneficiaries</a:t>
            </a:r>
          </a:p>
          <a:p>
            <a:pPr eaLnBrk="1" hangingPunct="1">
              <a:tabLst>
                <a:tab pos="182563" algn="l"/>
              </a:tabLst>
            </a:pPr>
            <a:r>
              <a:rPr lang="en-GB" sz="1450" b="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en-GB" sz="1450" b="0" dirty="0">
              <a:solidFill>
                <a:srgbClr val="000000"/>
              </a:solidFill>
              <a:ea typeface="Verdana" pitchFamily="34" charset="0"/>
              <a:cs typeface="Verdana" pitchFamily="34" charset="0"/>
            </a:endParaRPr>
          </a:p>
          <a:p>
            <a:pPr eaLnBrk="1" hangingPunct="1">
              <a:tabLst>
                <a:tab pos="182563" algn="l"/>
              </a:tabLst>
            </a:pPr>
            <a:r>
              <a:rPr lang="en-GB" sz="1450" b="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New </a:t>
            </a:r>
            <a:r>
              <a:rPr lang="en-GB" sz="1450" b="0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beneficiaries </a:t>
            </a:r>
            <a:r>
              <a:rPr lang="en-GB" sz="1450" b="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coherent </a:t>
            </a:r>
            <a:r>
              <a:rPr lang="en-GB" sz="1450" b="0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with </a:t>
            </a:r>
            <a:r>
              <a:rPr lang="en-GB" sz="1450" b="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Single CMO post 2013</a:t>
            </a:r>
            <a:endParaRPr lang="en-GB" sz="1450" b="0" dirty="0">
              <a:solidFill>
                <a:srgbClr val="000000"/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57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4951" y="1117635"/>
            <a:ext cx="8585200" cy="504825"/>
          </a:xfrm>
        </p:spPr>
        <p:txBody>
          <a:bodyPr/>
          <a:lstStyle/>
          <a:p>
            <a:pPr eaLnBrk="1" hangingPunct="1"/>
            <a:r>
              <a:rPr lang="en-GB" dirty="0" smtClean="0"/>
              <a:t>Proposing organisations and </a:t>
            </a:r>
            <a:r>
              <a:rPr lang="en-GB" u="sng" dirty="0" smtClean="0"/>
              <a:t>draft</a:t>
            </a:r>
            <a:r>
              <a:rPr lang="en-GB" dirty="0" smtClean="0"/>
              <a:t> delegated act</a:t>
            </a:r>
            <a:br>
              <a:rPr lang="en-GB" dirty="0" smtClean="0"/>
            </a:b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0DE4E6F8-EC65-4C31-A8E7-337AFD60028F}" type="slidenum">
              <a:rPr lang="en-GB" sz="1000" smtClean="0">
                <a:solidFill>
                  <a:srgbClr val="FFFFFF"/>
                </a:solidFill>
              </a:rPr>
              <a:pPr eaLnBrk="1" hangingPunct="1"/>
              <a:t>7</a:t>
            </a:fld>
            <a:endParaRPr lang="en-GB" sz="1000" smtClean="0">
              <a:solidFill>
                <a:srgbClr val="FFFFFF"/>
              </a:solidFill>
            </a:endParaRPr>
          </a:p>
        </p:txBody>
      </p:sp>
      <p:sp>
        <p:nvSpPr>
          <p:cNvPr id="16394" name="Rectangle 12"/>
          <p:cNvSpPr>
            <a:spLocks noChangeArrowheads="1"/>
          </p:cNvSpPr>
          <p:nvPr/>
        </p:nvSpPr>
        <p:spPr bwMode="auto">
          <a:xfrm>
            <a:off x="3852863" y="4872038"/>
            <a:ext cx="4679950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FFFFF"/>
              </a:buClr>
            </a:pPr>
            <a:endParaRPr lang="en-US" sz="1800" b="0">
              <a:solidFill>
                <a:srgbClr val="0F5494"/>
              </a:solidFill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3862386" y="1651382"/>
            <a:ext cx="439102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FFFFF"/>
              </a:buClr>
              <a:defRPr/>
            </a:pPr>
            <a:endParaRPr lang="en-GB" sz="1800" b="0" kern="0" dirty="0">
              <a:solidFill>
                <a:srgbClr val="0F5494"/>
              </a:solidFill>
              <a:latin typeface="Verdana"/>
            </a:endParaRPr>
          </a:p>
          <a:p>
            <a:pPr>
              <a:spcBef>
                <a:spcPct val="20000"/>
              </a:spcBef>
              <a:buClr>
                <a:srgbClr val="FFFFFF"/>
              </a:buClr>
              <a:defRPr/>
            </a:pPr>
            <a:endParaRPr lang="en-GB" sz="1800" b="0" kern="0" dirty="0">
              <a:solidFill>
                <a:srgbClr val="0F5494"/>
              </a:solidFill>
              <a:latin typeface="Verdana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613073" y="1484784"/>
            <a:ext cx="8207399" cy="5139869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Shall be </a:t>
            </a:r>
            <a:r>
              <a:rPr lang="en-US" sz="200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representative</a:t>
            </a:r>
            <a:r>
              <a:rPr lang="en-US" sz="200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of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the sector or product concerned </a:t>
            </a:r>
            <a:endParaRPr lang="en-US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eaLnBrk="1" hangingPunct="1">
              <a:tabLst>
                <a:tab pos="182563" algn="l"/>
              </a:tabLst>
            </a:pPr>
            <a:endParaRPr lang="en-US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Trade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or inter-trade </a:t>
            </a:r>
            <a:r>
              <a:rPr lang="en-US" sz="1450" b="0" dirty="0" err="1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organisations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:</a:t>
            </a:r>
          </a:p>
          <a:p>
            <a:pPr marL="1028700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50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%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rule; </a:t>
            </a:r>
          </a:p>
          <a:p>
            <a:pPr marL="1028700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82563" algn="l"/>
              </a:tabLst>
            </a:pPr>
            <a:r>
              <a:rPr lang="en-US" sz="1450" b="0" dirty="0" err="1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interbranch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US" sz="1450" b="0" dirty="0" err="1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organisations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US" sz="1450" b="0" dirty="0" err="1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recognised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by the Member State </a:t>
            </a:r>
          </a:p>
          <a:p>
            <a:pPr marL="285750" lvl="1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Group – GIs: 50% rule</a:t>
            </a:r>
          </a:p>
          <a:p>
            <a:pPr marL="285750" lvl="1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Producer </a:t>
            </a:r>
            <a:r>
              <a:rPr lang="en-US" sz="1450" b="0" dirty="0" err="1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organisations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US" sz="1450" b="0" dirty="0" err="1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recognised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by the Member State </a:t>
            </a:r>
            <a:endParaRPr lang="en-US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lvl="1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err="1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Agri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-food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sector body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: </a:t>
            </a:r>
          </a:p>
          <a:p>
            <a:pPr marL="1028700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82563" algn="l"/>
              </a:tabLst>
            </a:pP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representatives of that product(s) or sector among its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memberships;</a:t>
            </a:r>
          </a:p>
          <a:p>
            <a:pPr marL="1028700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exception: </a:t>
            </a:r>
            <a:r>
              <a:rPr lang="en-US" sz="1450" b="0" dirty="0" err="1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programmes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carried out after a loss of consumer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confidence</a:t>
            </a:r>
          </a:p>
          <a:p>
            <a:pPr marL="1028700" lvl="1" eaLnBrk="1" hangingPunct="1">
              <a:buFont typeface="Wingdings" panose="05000000000000000000" pitchFamily="2" charset="2"/>
              <a:buChar char="§"/>
              <a:tabLst>
                <a:tab pos="182563" algn="l"/>
              </a:tabLst>
            </a:pPr>
            <a:endParaRPr lang="en-US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lvl="1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80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&lt;50% : Flexibility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for lower thresholds and specific circumstances justifying treating the PO as being representative</a:t>
            </a:r>
          </a:p>
          <a:p>
            <a:pPr marL="285750" lvl="1" eaLnBrk="1" hangingPunct="1">
              <a:buFont typeface="Wingdings" pitchFamily="2" charset="2"/>
              <a:buChar char="ü"/>
              <a:tabLst>
                <a:tab pos="182563" algn="l"/>
              </a:tabLst>
            </a:pPr>
            <a:endParaRPr lang="en-US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80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No permanent support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: A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proposing </a:t>
            </a:r>
            <a:r>
              <a:rPr lang="en-US" sz="1450" b="0" dirty="0" err="1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organisation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shall </a:t>
            </a:r>
            <a:r>
              <a:rPr lang="en-US" sz="145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not receive support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for information and promotion </a:t>
            </a:r>
            <a:r>
              <a:rPr lang="en-US" sz="1450" b="0" dirty="0" err="1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programmes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on the same product or scheme, carried out in the same geographical market on </a:t>
            </a:r>
            <a:r>
              <a:rPr lang="en-US" sz="145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more than two consecutive occasions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.</a:t>
            </a: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endParaRPr lang="en-GB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29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4951" y="1290539"/>
            <a:ext cx="8585200" cy="504825"/>
          </a:xfrm>
        </p:spPr>
        <p:txBody>
          <a:bodyPr/>
          <a:lstStyle/>
          <a:p>
            <a:pPr eaLnBrk="1" hangingPunct="1"/>
            <a:r>
              <a:rPr lang="fr-BE" dirty="0" smtClean="0"/>
              <a:t>EU </a:t>
            </a:r>
            <a:r>
              <a:rPr lang="fr-BE" dirty="0" err="1"/>
              <a:t>g</a:t>
            </a:r>
            <a:r>
              <a:rPr lang="fr-BE" dirty="0" err="1" smtClean="0"/>
              <a:t>eneric</a:t>
            </a:r>
            <a:r>
              <a:rPr lang="fr-BE" dirty="0" smtClean="0"/>
              <a:t> promotion </a:t>
            </a:r>
            <a:r>
              <a:rPr lang="fr-BE" dirty="0" err="1" smtClean="0"/>
              <a:t>with</a:t>
            </a:r>
            <a:r>
              <a:rPr lang="fr-BE" dirty="0" smtClean="0"/>
              <a:t> r</a:t>
            </a:r>
            <a:r>
              <a:rPr lang="en-US" dirty="0" err="1" smtClean="0"/>
              <a:t>ecognition</a:t>
            </a:r>
            <a:r>
              <a:rPr lang="en-US" dirty="0" smtClean="0"/>
              <a:t> </a:t>
            </a:r>
            <a:r>
              <a:rPr lang="en-US" dirty="0"/>
              <a:t>of the strategic importance of </a:t>
            </a:r>
            <a:r>
              <a:rPr lang="en-US" u="sng" dirty="0"/>
              <a:t>brands</a:t>
            </a:r>
            <a:r>
              <a:rPr lang="en-US" dirty="0"/>
              <a:t> and </a:t>
            </a:r>
            <a:r>
              <a:rPr lang="en-US" dirty="0" smtClean="0"/>
              <a:t>origin</a:t>
            </a:r>
            <a:r>
              <a:rPr lang="fr-BE" dirty="0" smtClean="0"/>
              <a:t> (1/2)</a:t>
            </a:r>
            <a:r>
              <a:rPr lang="en-GB" dirty="0">
                <a:solidFill>
                  <a:srgbClr val="292929"/>
                </a:solidFill>
              </a:rPr>
              <a:t/>
            </a:r>
            <a:br>
              <a:rPr lang="en-GB" dirty="0">
                <a:solidFill>
                  <a:srgbClr val="292929"/>
                </a:solidFill>
              </a:rPr>
            </a:br>
            <a:r>
              <a:rPr lang="fr-BE" dirty="0" smtClean="0"/>
              <a:t> 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0DE4E6F8-EC65-4C31-A8E7-337AFD60028F}" type="slidenum">
              <a:rPr lang="en-GB" sz="1000" smtClean="0">
                <a:solidFill>
                  <a:srgbClr val="FFFFFF"/>
                </a:solidFill>
              </a:rPr>
              <a:pPr eaLnBrk="1" hangingPunct="1"/>
              <a:t>8</a:t>
            </a:fld>
            <a:endParaRPr lang="en-GB" sz="1000" smtClean="0">
              <a:solidFill>
                <a:srgbClr val="FFFFFF"/>
              </a:solidFill>
            </a:endParaRPr>
          </a:p>
        </p:txBody>
      </p:sp>
      <p:sp>
        <p:nvSpPr>
          <p:cNvPr id="16394" name="Rectangle 12"/>
          <p:cNvSpPr>
            <a:spLocks noChangeArrowheads="1"/>
          </p:cNvSpPr>
          <p:nvPr/>
        </p:nvSpPr>
        <p:spPr bwMode="auto">
          <a:xfrm>
            <a:off x="3852863" y="4872038"/>
            <a:ext cx="4679950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FFFFF"/>
              </a:buClr>
            </a:pPr>
            <a:endParaRPr lang="en-US" sz="1800" b="0">
              <a:solidFill>
                <a:srgbClr val="0F5494"/>
              </a:solidFill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3852863" y="1801813"/>
            <a:ext cx="439102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FFFFF"/>
              </a:buClr>
              <a:defRPr/>
            </a:pPr>
            <a:endParaRPr lang="en-GB" sz="1800" b="0" kern="0" dirty="0">
              <a:solidFill>
                <a:srgbClr val="0F5494"/>
              </a:solidFill>
              <a:latin typeface="Verdana"/>
            </a:endParaRPr>
          </a:p>
          <a:p>
            <a:pPr>
              <a:spcBef>
                <a:spcPct val="20000"/>
              </a:spcBef>
              <a:buClr>
                <a:srgbClr val="FFFFFF"/>
              </a:buClr>
              <a:defRPr/>
            </a:pPr>
            <a:endParaRPr lang="en-GB" sz="1800" b="0" kern="0" dirty="0">
              <a:solidFill>
                <a:srgbClr val="0F5494"/>
              </a:solidFill>
              <a:latin typeface="Verdana"/>
            </a:endParaRPr>
          </a:p>
        </p:txBody>
      </p:sp>
      <p:sp>
        <p:nvSpPr>
          <p:cNvPr id="16399" name="Text Box 4"/>
          <p:cNvSpPr txBox="1">
            <a:spLocks noChangeArrowheads="1"/>
          </p:cNvSpPr>
          <p:nvPr/>
        </p:nvSpPr>
        <p:spPr bwMode="auto">
          <a:xfrm>
            <a:off x="467545" y="2780928"/>
            <a:ext cx="8280920" cy="2100575"/>
          </a:xfrm>
          <a:prstGeom prst="rect">
            <a:avLst/>
          </a:prstGeom>
          <a:noFill/>
          <a:ln w="9525" algn="ctr">
            <a:solidFill>
              <a:srgbClr val="42A62A"/>
            </a:solidFill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tabLst>
                <a:tab pos="182563" algn="l"/>
              </a:tabLst>
            </a:pPr>
            <a:r>
              <a:rPr lang="en-GB" sz="145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 VISIBILITY OF BRANDS</a:t>
            </a:r>
          </a:p>
          <a:p>
            <a:pPr eaLnBrk="1" hangingPunct="1">
              <a:tabLst>
                <a:tab pos="182563" algn="l"/>
              </a:tabLst>
            </a:pPr>
            <a:endParaRPr lang="en-GB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ü"/>
              <a:tabLst>
                <a:tab pos="182563" algn="l"/>
              </a:tabLst>
            </a:pP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Each brand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equally visible</a:t>
            </a:r>
          </a:p>
          <a:p>
            <a:pPr eaLnBrk="1" hangingPunct="1">
              <a:tabLst>
                <a:tab pos="182563" algn="l"/>
              </a:tabLst>
            </a:pPr>
            <a:endParaRPr lang="en-US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Graphic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presentation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smaller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format than the main European EU message of the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campaign</a:t>
            </a:r>
          </a:p>
          <a:p>
            <a:pPr eaLnBrk="1" hangingPunct="1">
              <a:tabLst>
                <a:tab pos="182563" algn="l"/>
              </a:tabLst>
            </a:pPr>
            <a:endParaRPr lang="en-US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In general, several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brands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displayed </a:t>
            </a:r>
          </a:p>
          <a:p>
            <a:pPr marL="285750" indent="-285750" eaLnBrk="1" hangingPunct="1">
              <a:buFont typeface="Wingdings" panose="05000000000000000000" pitchFamily="2" charset="2"/>
              <a:buChar char="ü"/>
              <a:tabLst>
                <a:tab pos="182563" algn="l"/>
              </a:tabLst>
            </a:pPr>
            <a:endParaRPr lang="en-US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43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Brands and </a:t>
            </a:r>
            <a:r>
              <a:rPr lang="en-GB" u="sng" dirty="0" smtClean="0"/>
              <a:t>draft</a:t>
            </a:r>
            <a:r>
              <a:rPr lang="en-GB" dirty="0" smtClean="0"/>
              <a:t> implementing act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772816"/>
            <a:ext cx="7848872" cy="3600400"/>
          </a:xfrm>
        </p:spPr>
        <p:txBody>
          <a:bodyPr/>
          <a:lstStyle/>
          <a:p>
            <a:pPr marL="171450" indent="-171450" eaLnBrk="1" hangingPunct="1">
              <a:buFont typeface="Arial" pitchFamily="34" charset="0"/>
              <a:buChar char="•"/>
            </a:pPr>
            <a:endParaRPr lang="en-GB" sz="1000" dirty="0" smtClean="0">
              <a:solidFill>
                <a:srgbClr val="467A39"/>
              </a:solidFill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endParaRPr lang="en-GB" dirty="0" smtClean="0">
              <a:solidFill>
                <a:srgbClr val="467A39"/>
              </a:solidFill>
            </a:endParaRPr>
          </a:p>
          <a:p>
            <a:pPr marL="171450" indent="-171450" eaLnBrk="1" hangingPunct="1">
              <a:buFont typeface="Arial" pitchFamily="34" charset="0"/>
              <a:buChar char="•"/>
            </a:pPr>
            <a:endParaRPr lang="en-GB" sz="1000" dirty="0" smtClean="0">
              <a:solidFill>
                <a:srgbClr val="467A39"/>
              </a:solidFill>
            </a:endParaRP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D8B93E32-23F2-435C-86AA-E1B21C7C9865}" type="slidenum">
              <a:rPr lang="en-GB" sz="1000" smtClean="0">
                <a:solidFill>
                  <a:srgbClr val="FFFFFF"/>
                </a:solidFill>
              </a:rPr>
              <a:pPr eaLnBrk="1" hangingPunct="1"/>
              <a:t>9</a:t>
            </a:fld>
            <a:endParaRPr lang="en-GB" sz="1000" dirty="0" smtClean="0">
              <a:solidFill>
                <a:srgbClr val="FFFFFF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06202" y="1700808"/>
            <a:ext cx="8207399" cy="531684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Brands : Trade marks</a:t>
            </a: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Brands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can be mentioned only for </a:t>
            </a:r>
            <a:r>
              <a:rPr lang="en-US" sz="180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certain types of </a:t>
            </a:r>
            <a:r>
              <a:rPr lang="en-US" sz="180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actions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:</a:t>
            </a:r>
          </a:p>
          <a:p>
            <a:pPr marL="1028700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Demonstrations (</a:t>
            </a:r>
            <a:r>
              <a:rPr lang="en-US" sz="1450" b="0" dirty="0" err="1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incl.fairs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, B2B events)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&amp; tastings </a:t>
            </a:r>
            <a:endParaRPr lang="en-US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1028700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Websites</a:t>
            </a:r>
            <a:endParaRPr lang="en-US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Justification of why the mention of brands is necessary to meet the objectives of the campaign to be done in the application</a:t>
            </a: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Equal visibility and in a distinct area compared to main EU message</a:t>
            </a: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Minimum of </a:t>
            </a:r>
            <a:r>
              <a:rPr lang="en-US" sz="145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5 brands</a:t>
            </a: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Maximum of </a:t>
            </a:r>
            <a:r>
              <a:rPr lang="en-US" sz="145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5% of the total surface area</a:t>
            </a: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endParaRPr lang="en-US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Conditions to derogate to the minimum number of 5:</a:t>
            </a:r>
          </a:p>
          <a:p>
            <a:pPr marL="1028700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Less brands produced; </a:t>
            </a:r>
            <a:r>
              <a:rPr lang="en-US" sz="1450" b="0" u="sng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and </a:t>
            </a:r>
          </a:p>
          <a:p>
            <a:pPr marL="1028700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82563" algn="l"/>
              </a:tabLst>
            </a:pP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Not possible to build a multi-products or multi-country </a:t>
            </a:r>
            <a:r>
              <a:rPr lang="en-US" sz="1450" b="0" dirty="0" err="1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programme</a:t>
            </a:r>
            <a:endParaRPr lang="en-US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1028700"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82563" algn="l"/>
              </a:tabLst>
            </a:pPr>
            <a:endParaRPr lang="en-US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lvl="0" indent="-285750" eaLnBrk="1" hangingPunct="1">
              <a:spcAft>
                <a:spcPts val="600"/>
              </a:spcAft>
              <a:buFont typeface="Wingdings" pitchFamily="2" charset="2"/>
              <a:buChar char="ü"/>
              <a:tabLst>
                <a:tab pos="182563" algn="l"/>
              </a:tabLst>
            </a:pP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Derogation for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national quality 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schemes </a:t>
            </a:r>
            <a:r>
              <a:rPr lang="en-US" sz="1450" b="0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registered as trademarks (</a:t>
            </a:r>
            <a:r>
              <a:rPr lang="en-US" sz="1450" b="0" dirty="0" err="1" smtClean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Flandria</a:t>
            </a:r>
            <a:r>
              <a:rPr lang="en-US" sz="1450" b="0" dirty="0">
                <a:solidFill>
                  <a:srgbClr val="0F5494"/>
                </a:solidFill>
                <a:ea typeface="Verdana" pitchFamily="34" charset="0"/>
                <a:cs typeface="Verdana" pitchFamily="34" charset="0"/>
              </a:rPr>
              <a:t>, Label Rouge)</a:t>
            </a:r>
          </a:p>
          <a:p>
            <a:pPr lvl="1" indent="0" eaLnBrk="1" hangingPunct="1">
              <a:spcAft>
                <a:spcPts val="600"/>
              </a:spcAft>
              <a:tabLst>
                <a:tab pos="182563" algn="l"/>
              </a:tabLst>
            </a:pPr>
            <a:endParaRPr lang="en-US" sz="1450" b="0" dirty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 eaLnBrk="1" hangingPunct="1">
              <a:buFont typeface="Wingdings" pitchFamily="2" charset="2"/>
              <a:buChar char="ü"/>
              <a:tabLst>
                <a:tab pos="182563" algn="l"/>
              </a:tabLst>
            </a:pPr>
            <a:endParaRPr lang="en-GB" sz="1450" b="0" dirty="0" smtClean="0">
              <a:solidFill>
                <a:srgbClr val="0F5494"/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14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3399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hlink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anchor="ctr">
        <a:spAutoFit/>
      </a:bodyPr>
      <a:lstStyle>
        <a:defPPr fontAlgn="auto">
          <a:spcBef>
            <a:spcPts val="0"/>
          </a:spcBef>
          <a:spcAft>
            <a:spcPts val="0"/>
          </a:spcAft>
          <a:defRPr sz="900" b="0" i="1" kern="0" dirty="0">
            <a:solidFill>
              <a:sysClr val="windowText" lastClr="000000"/>
            </a:solidFill>
            <a:latin typeface="+mn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s_x0020_Document_x0020_Visible xmlns="a3f0bd47-a814-41bf-ab48-bd3069cde275">false</Is_x0020_Document_x0020_Visible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1F1DE770A5C94184D93424090BDE10" ma:contentTypeVersion="2" ma:contentTypeDescription="Create a new document." ma:contentTypeScope="" ma:versionID="fe58cf79856bb35115223d8f413f3132">
  <xsd:schema xmlns:xsd="http://www.w3.org/2001/XMLSchema" xmlns:xs="http://www.w3.org/2001/XMLSchema" xmlns:p="http://schemas.microsoft.com/office/2006/metadata/properties" xmlns:ns1="http://schemas.microsoft.com/sharepoint/v3" xmlns:ns2="a3f0bd47-a814-41bf-ab48-bd3069cde275" targetNamespace="http://schemas.microsoft.com/office/2006/metadata/properties" ma:root="true" ma:fieldsID="00207d8aa973579a2bf262c5b437cc21" ns1:_="" ns2:_="">
    <xsd:import namespace="http://schemas.microsoft.com/sharepoint/v3"/>
    <xsd:import namespace="a3f0bd47-a814-41bf-ab48-bd3069cde275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Is_x0020_Document_x0020_Visibl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0bd47-a814-41bf-ab48-bd3069cde275" elementFormDefault="qualified">
    <xsd:import namespace="http://schemas.microsoft.com/office/2006/documentManagement/types"/>
    <xsd:import namespace="http://schemas.microsoft.com/office/infopath/2007/PartnerControls"/>
    <xsd:element name="Is_x0020_Document_x0020_Visible" ma:index="10" nillable="true" ma:displayName="Is Document Visible" ma:default="0" ma:internalName="Is_x0020_Document_x0020_Visibl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59B7A3-CD52-4428-BF39-6175D509F8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6BDC1BB-82B9-4CF0-B3FE-5CEAB63E1F37}">
  <ds:schemaRefs>
    <ds:schemaRef ds:uri="http://purl.org/dc/elements/1.1/"/>
    <ds:schemaRef ds:uri="http://schemas.microsoft.com/office/infopath/2007/PartnerControls"/>
    <ds:schemaRef ds:uri="a3f0bd47-a814-41bf-ab48-bd3069cde275"/>
    <ds:schemaRef ds:uri="http://schemas.microsoft.com/office/2006/documentManagement/typ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AB6830D-4394-424A-BB55-8B53EE294F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3f0bd47-a814-41bf-ab48-bd3069cde2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8695</TotalTime>
  <Words>1486</Words>
  <Application>Microsoft Office PowerPoint</Application>
  <PresentationFormat>On-screen Show (4:3)</PresentationFormat>
  <Paragraphs>251</Paragraphs>
  <Slides>23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2_Slide_Master</vt:lpstr>
      <vt:lpstr>1_Slide_Master</vt:lpstr>
      <vt:lpstr>The new promotion policy  Implementation   Draft delegated and implementing acts      </vt:lpstr>
      <vt:lpstr>DISCLAIMER</vt:lpstr>
      <vt:lpstr>Where are we ?</vt:lpstr>
      <vt:lpstr> Eligible products and schemes </vt:lpstr>
      <vt:lpstr> Eligible products/ schemes and draft delegated act</vt:lpstr>
      <vt:lpstr>Proposing organisations </vt:lpstr>
      <vt:lpstr>Proposing organisations and draft delegated act </vt:lpstr>
      <vt:lpstr>EU generic promotion with recognition of the strategic importance of brands and origin (1/2)  </vt:lpstr>
      <vt:lpstr>Brands and draft implementing act</vt:lpstr>
      <vt:lpstr>Brands : example for poster </vt:lpstr>
      <vt:lpstr>Brands : example for a stand </vt:lpstr>
      <vt:lpstr>PowerPoint Presentation</vt:lpstr>
      <vt:lpstr>PowerPoint Presentation</vt:lpstr>
      <vt:lpstr>EU generic promotion with recognition of the strategic importance of brands and origin (2/2)  </vt:lpstr>
      <vt:lpstr>Origin and draft implementing act</vt:lpstr>
      <vt:lpstr>For information: The Rup logo</vt:lpstr>
      <vt:lpstr>TASTE THE EUROPEAN CHEESES !! Source of  Diversity, Tradition and Authenticity</vt:lpstr>
      <vt:lpstr>Simple programmes and draft delegated act</vt:lpstr>
      <vt:lpstr>Implementation of the programmes  and draft delegated and implementing acts</vt:lpstr>
      <vt:lpstr>Timeline: Indicative!!!! </vt:lpstr>
      <vt:lpstr>Management of the programme and draft delegated and implementing acts</vt:lpstr>
      <vt:lpstr>       Next step  </vt:lpstr>
      <vt:lpstr> Thank you !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CAP_2020_General_Presentation_Final_EN_131009_animTHFinal</dc:title>
  <dc:creator>turneem</dc:creator>
  <cp:lastModifiedBy>BUTTINI-PROVENZANO Roberta (AGRI)</cp:lastModifiedBy>
  <cp:revision>663</cp:revision>
  <cp:lastPrinted>2014-10-10T09:58:48Z</cp:lastPrinted>
  <dcterms:created xsi:type="dcterms:W3CDTF">2011-10-28T10:25:18Z</dcterms:created>
  <dcterms:modified xsi:type="dcterms:W3CDTF">2015-06-15T06:33:51Z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0x010100391F1DE770A5C94184D93424090BDE10</vt:lpwstr>
  </property>
</Properties>
</file>