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4"/>
    <p:sldMasterId id="2147483684" r:id="rId5"/>
  </p:sldMasterIdLst>
  <p:notesMasterIdLst>
    <p:notesMasterId r:id="rId24"/>
  </p:notesMasterIdLst>
  <p:handoutMasterIdLst>
    <p:handoutMasterId r:id="rId25"/>
  </p:handoutMasterIdLst>
  <p:sldIdLst>
    <p:sldId id="320" r:id="rId6"/>
    <p:sldId id="465" r:id="rId7"/>
    <p:sldId id="475" r:id="rId8"/>
    <p:sldId id="473" r:id="rId9"/>
    <p:sldId id="474" r:id="rId10"/>
    <p:sldId id="477" r:id="rId11"/>
    <p:sldId id="455" r:id="rId12"/>
    <p:sldId id="479" r:id="rId13"/>
    <p:sldId id="433" r:id="rId14"/>
    <p:sldId id="469" r:id="rId15"/>
    <p:sldId id="470" r:id="rId16"/>
    <p:sldId id="471" r:id="rId17"/>
    <p:sldId id="464" r:id="rId18"/>
    <p:sldId id="468" r:id="rId19"/>
    <p:sldId id="466" r:id="rId20"/>
    <p:sldId id="480" r:id="rId21"/>
    <p:sldId id="478" r:id="rId22"/>
    <p:sldId id="482" r:id="rId23"/>
  </p:sldIdLst>
  <p:sldSz cx="9144000" cy="6858000" type="screen4x3"/>
  <p:notesSz cx="6669088" cy="9753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ERC Elodie (AGRI)" initials="CE(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42A62A"/>
    <a:srgbClr val="00CCFF"/>
    <a:srgbClr val="D78C05"/>
    <a:srgbClr val="67909F"/>
    <a:srgbClr val="2C6E1C"/>
    <a:srgbClr val="3166CF"/>
    <a:srgbClr val="006666"/>
    <a:srgbClr val="A50021"/>
    <a:srgbClr val="467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233" autoAdjust="0"/>
    <p:restoredTop sz="91315" autoAdjust="0"/>
  </p:normalViewPr>
  <p:slideViewPr>
    <p:cSldViewPr showGuides="1"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64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848949-BE07-471B-92F5-383665A0E64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fr-FR"/>
        </a:p>
      </dgm:t>
    </dgm:pt>
    <dgm:pt modelId="{9E5C48C1-54A2-4130-8D66-3C8FAFC575E5}">
      <dgm:prSet custT="1"/>
      <dgm:spPr/>
      <dgm:t>
        <a:bodyPr/>
        <a:lstStyle/>
        <a:p>
          <a:pPr rtl="0"/>
          <a:r>
            <a:rPr lang="en-GB" sz="1600" dirty="0" smtClean="0"/>
            <a:t>The tool to define the promotion strategy</a:t>
          </a:r>
          <a:endParaRPr lang="fr-FR" sz="1600" dirty="0"/>
        </a:p>
      </dgm:t>
    </dgm:pt>
    <dgm:pt modelId="{5A99701E-088A-4370-BDD8-0FC9CE5DBD9D}" type="parTrans" cxnId="{2C2DAE06-03B6-4515-A1F4-EFF9C5F5532D}">
      <dgm:prSet/>
      <dgm:spPr/>
      <dgm:t>
        <a:bodyPr/>
        <a:lstStyle/>
        <a:p>
          <a:endParaRPr lang="fr-FR" sz="1600"/>
        </a:p>
      </dgm:t>
    </dgm:pt>
    <dgm:pt modelId="{A6A9526F-821D-4E7E-85AF-DCBCFC3AD81F}" type="sibTrans" cxnId="{2C2DAE06-03B6-4515-A1F4-EFF9C5F5532D}">
      <dgm:prSet/>
      <dgm:spPr/>
      <dgm:t>
        <a:bodyPr/>
        <a:lstStyle/>
        <a:p>
          <a:endParaRPr lang="fr-FR" sz="1600"/>
        </a:p>
      </dgm:t>
    </dgm:pt>
    <dgm:pt modelId="{927CB935-3631-40CE-8556-C808F3D7B014}">
      <dgm:prSet custT="1"/>
      <dgm:spPr/>
      <dgm:t>
        <a:bodyPr/>
        <a:lstStyle/>
        <a:p>
          <a:pPr rtl="0"/>
          <a:r>
            <a:rPr lang="en-GB" sz="1600" dirty="0" smtClean="0"/>
            <a:t>With the input of the sector</a:t>
          </a:r>
          <a:endParaRPr lang="fr-FR" sz="1600" dirty="0"/>
        </a:p>
      </dgm:t>
    </dgm:pt>
    <dgm:pt modelId="{509836F8-5E54-4A94-981F-DEEDE584E987}" type="parTrans" cxnId="{DF56422C-BF70-449D-B9CF-1E5B3B8D34F7}">
      <dgm:prSet/>
      <dgm:spPr/>
      <dgm:t>
        <a:bodyPr/>
        <a:lstStyle/>
        <a:p>
          <a:endParaRPr lang="fr-FR" sz="1600"/>
        </a:p>
      </dgm:t>
    </dgm:pt>
    <dgm:pt modelId="{0B9490DB-7E05-45C4-B80C-5E6D17B771B7}" type="sibTrans" cxnId="{DF56422C-BF70-449D-B9CF-1E5B3B8D34F7}">
      <dgm:prSet/>
      <dgm:spPr/>
      <dgm:t>
        <a:bodyPr/>
        <a:lstStyle/>
        <a:p>
          <a:endParaRPr lang="fr-FR" sz="1600"/>
        </a:p>
      </dgm:t>
    </dgm:pt>
    <dgm:pt modelId="{78CA202E-CD08-46AD-85EE-592F91694CD1}">
      <dgm:prSet custT="1"/>
      <dgm:spPr/>
      <dgm:t>
        <a:bodyPr/>
        <a:lstStyle/>
        <a:p>
          <a:pPr rtl="0"/>
          <a:r>
            <a:rPr lang="en-GB" sz="1600" dirty="0" smtClean="0"/>
            <a:t>Defines priorities with a dedicated budget</a:t>
          </a:r>
          <a:endParaRPr lang="fr-FR" sz="1600" dirty="0"/>
        </a:p>
      </dgm:t>
    </dgm:pt>
    <dgm:pt modelId="{21304AA6-28DB-4B9E-B2E8-74C3C1870268}" type="parTrans" cxnId="{1EB58336-4479-4FD3-B519-4C9A043C6867}">
      <dgm:prSet/>
      <dgm:spPr/>
      <dgm:t>
        <a:bodyPr/>
        <a:lstStyle/>
        <a:p>
          <a:endParaRPr lang="fr-FR" sz="1600"/>
        </a:p>
      </dgm:t>
    </dgm:pt>
    <dgm:pt modelId="{0D76588A-A67D-42ED-9D7C-DD587A593E0A}" type="sibTrans" cxnId="{1EB58336-4479-4FD3-B519-4C9A043C6867}">
      <dgm:prSet/>
      <dgm:spPr/>
      <dgm:t>
        <a:bodyPr/>
        <a:lstStyle/>
        <a:p>
          <a:endParaRPr lang="fr-FR" sz="1600"/>
        </a:p>
      </dgm:t>
    </dgm:pt>
    <dgm:pt modelId="{49880196-46C3-4D4B-B35F-32972F235056}">
      <dgm:prSet custT="1"/>
      <dgm:spPr/>
      <dgm:t>
        <a:bodyPr/>
        <a:lstStyle/>
        <a:p>
          <a:pPr rtl="0"/>
          <a:r>
            <a:rPr lang="en-GB" sz="1600" dirty="0" smtClean="0"/>
            <a:t>Adopted annually</a:t>
          </a:r>
          <a:endParaRPr lang="fr-FR" sz="1600" dirty="0"/>
        </a:p>
      </dgm:t>
    </dgm:pt>
    <dgm:pt modelId="{92036CB1-D285-4EE6-899E-4DAB848555B9}" type="parTrans" cxnId="{60147E1F-92CD-43F3-B2F0-2861EC384981}">
      <dgm:prSet/>
      <dgm:spPr/>
      <dgm:t>
        <a:bodyPr/>
        <a:lstStyle/>
        <a:p>
          <a:endParaRPr lang="fr-FR" sz="1600"/>
        </a:p>
      </dgm:t>
    </dgm:pt>
    <dgm:pt modelId="{F2BA5C07-3856-4F42-BDEB-5FF78E756C69}" type="sibTrans" cxnId="{60147E1F-92CD-43F3-B2F0-2861EC384981}">
      <dgm:prSet/>
      <dgm:spPr/>
      <dgm:t>
        <a:bodyPr/>
        <a:lstStyle/>
        <a:p>
          <a:endParaRPr lang="fr-FR" sz="1600"/>
        </a:p>
      </dgm:t>
    </dgm:pt>
    <dgm:pt modelId="{C3C964D6-FF29-4776-8E5A-31B922ED3986}">
      <dgm:prSet custT="1"/>
      <dgm:spPr/>
      <dgm:t>
        <a:bodyPr/>
        <a:lstStyle/>
        <a:p>
          <a:pPr rtl="0"/>
          <a:r>
            <a:rPr lang="en-GB" sz="1600" dirty="0" smtClean="0"/>
            <a:t>=&gt; A dynamic promotion policy </a:t>
          </a:r>
          <a:endParaRPr lang="fr-FR" sz="1600" dirty="0"/>
        </a:p>
      </dgm:t>
    </dgm:pt>
    <dgm:pt modelId="{ECE1FC69-C7E6-4748-996C-683DF8885EA0}" type="parTrans" cxnId="{99767C16-18EE-402D-89E4-59B401D3BBA9}">
      <dgm:prSet/>
      <dgm:spPr/>
      <dgm:t>
        <a:bodyPr/>
        <a:lstStyle/>
        <a:p>
          <a:endParaRPr lang="fr-FR" sz="1600"/>
        </a:p>
      </dgm:t>
    </dgm:pt>
    <dgm:pt modelId="{D7ECC55A-A24F-4052-8EE3-E770C0465D86}" type="sibTrans" cxnId="{99767C16-18EE-402D-89E4-59B401D3BBA9}">
      <dgm:prSet/>
      <dgm:spPr/>
      <dgm:t>
        <a:bodyPr/>
        <a:lstStyle/>
        <a:p>
          <a:endParaRPr lang="fr-FR" sz="1600"/>
        </a:p>
      </dgm:t>
    </dgm:pt>
    <dgm:pt modelId="{3FB606A0-C1E0-4543-8BAF-D96301F00705}">
      <dgm:prSet custT="1"/>
      <dgm:spPr/>
      <dgm:t>
        <a:bodyPr/>
        <a:lstStyle/>
        <a:p>
          <a:pPr rtl="0"/>
          <a:r>
            <a:rPr lang="en-GB" sz="1600" smtClean="0"/>
            <a:t>=&gt; </a:t>
          </a:r>
          <a:r>
            <a:rPr lang="en-GB" sz="1600" dirty="0" smtClean="0"/>
            <a:t>A policy aligned with the needs of the sector</a:t>
          </a:r>
          <a:endParaRPr lang="fr-FR" sz="1600" dirty="0"/>
        </a:p>
      </dgm:t>
    </dgm:pt>
    <dgm:pt modelId="{49A5D8E1-69CA-4EF2-BF1C-9AEAD6042EF1}" type="parTrans" cxnId="{46C5586E-297A-4E0E-B0AC-0A028574FDE7}">
      <dgm:prSet/>
      <dgm:spPr/>
      <dgm:t>
        <a:bodyPr/>
        <a:lstStyle/>
        <a:p>
          <a:endParaRPr lang="fr-FR" sz="1600"/>
        </a:p>
      </dgm:t>
    </dgm:pt>
    <dgm:pt modelId="{596CC398-5626-4925-A385-E0AD7F148BC1}" type="sibTrans" cxnId="{46C5586E-297A-4E0E-B0AC-0A028574FDE7}">
      <dgm:prSet/>
      <dgm:spPr/>
      <dgm:t>
        <a:bodyPr/>
        <a:lstStyle/>
        <a:p>
          <a:endParaRPr lang="fr-FR" sz="1600"/>
        </a:p>
      </dgm:t>
    </dgm:pt>
    <dgm:pt modelId="{A3737EA5-A672-4283-9FD9-D765798008F0}">
      <dgm:prSet custT="1"/>
      <dgm:spPr/>
      <dgm:t>
        <a:bodyPr/>
        <a:lstStyle/>
        <a:p>
          <a:pPr rtl="0"/>
          <a:r>
            <a:rPr lang="en-GB" sz="1600" dirty="0" smtClean="0"/>
            <a:t>=&gt; Weighted priorities but with a certain flexibility</a:t>
          </a:r>
          <a:endParaRPr lang="fr-FR" sz="1600" dirty="0"/>
        </a:p>
      </dgm:t>
    </dgm:pt>
    <dgm:pt modelId="{4CA703A1-3446-4A2E-94C6-C2DD5C09D208}" type="parTrans" cxnId="{1B6469EB-E4F4-4662-B44D-3C52E2678BC9}">
      <dgm:prSet/>
      <dgm:spPr/>
      <dgm:t>
        <a:bodyPr/>
        <a:lstStyle/>
        <a:p>
          <a:endParaRPr lang="fr-FR" sz="1600"/>
        </a:p>
      </dgm:t>
    </dgm:pt>
    <dgm:pt modelId="{B91035B2-C98A-47A4-A33C-FC7435C717AB}" type="sibTrans" cxnId="{1B6469EB-E4F4-4662-B44D-3C52E2678BC9}">
      <dgm:prSet/>
      <dgm:spPr/>
      <dgm:t>
        <a:bodyPr/>
        <a:lstStyle/>
        <a:p>
          <a:endParaRPr lang="fr-FR" sz="1600"/>
        </a:p>
      </dgm:t>
    </dgm:pt>
    <dgm:pt modelId="{7612A245-D986-47BC-8990-41BC8BC8BE84}">
      <dgm:prSet custT="1"/>
      <dgm:spPr/>
      <dgm:t>
        <a:bodyPr/>
        <a:lstStyle/>
        <a:p>
          <a:pPr rtl="0"/>
          <a:r>
            <a:rPr lang="en-GB" sz="1600" smtClean="0"/>
            <a:t>=&gt; </a:t>
          </a:r>
          <a:r>
            <a:rPr lang="en-GB" sz="1600" dirty="0" smtClean="0"/>
            <a:t>Possibility to adjust it each year</a:t>
          </a:r>
          <a:endParaRPr lang="fr-FR" sz="1600" dirty="0"/>
        </a:p>
      </dgm:t>
    </dgm:pt>
    <dgm:pt modelId="{45389475-9F3C-49EC-8173-B973345DFF20}" type="parTrans" cxnId="{A61F5C9E-0EAE-40C3-A00E-48D084A86E3C}">
      <dgm:prSet/>
      <dgm:spPr/>
      <dgm:t>
        <a:bodyPr/>
        <a:lstStyle/>
        <a:p>
          <a:endParaRPr lang="fr-FR" sz="1600"/>
        </a:p>
      </dgm:t>
    </dgm:pt>
    <dgm:pt modelId="{72AB5611-A1E9-43F0-AB57-5ADD0A810570}" type="sibTrans" cxnId="{A61F5C9E-0EAE-40C3-A00E-48D084A86E3C}">
      <dgm:prSet/>
      <dgm:spPr/>
      <dgm:t>
        <a:bodyPr/>
        <a:lstStyle/>
        <a:p>
          <a:endParaRPr lang="fr-FR" sz="1600"/>
        </a:p>
      </dgm:t>
    </dgm:pt>
    <dgm:pt modelId="{640FC15B-BD66-4F1B-B8D4-D2E50A555EA9}" type="pres">
      <dgm:prSet presAssocID="{AD848949-BE07-471B-92F5-383665A0E64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23836130-D95B-4604-91E1-1139FAFE04AB}" type="pres">
      <dgm:prSet presAssocID="{9E5C48C1-54A2-4130-8D66-3C8FAFC575E5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F41A2AE-5CDC-4ADB-A017-8F12FBA188DA}" type="pres">
      <dgm:prSet presAssocID="{9E5C48C1-54A2-4130-8D66-3C8FAFC575E5}" presName="childText1" presStyleLbl="solidAlignAcc1" presStyleIdx="0" presStyleCnt="4" custScaleX="101617" custScaleY="55078" custLinFactNeighborX="756" custLinFactNeighborY="-233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B7E785B-81BA-4A16-AC92-5821197BF555}" type="pres">
      <dgm:prSet presAssocID="{927CB935-3631-40CE-8556-C808F3D7B014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CF82E48-C0C8-47B1-A164-4DB26B7D8344}" type="pres">
      <dgm:prSet presAssocID="{927CB935-3631-40CE-8556-C808F3D7B014}" presName="childText2" presStyleLbl="solidAlignAcc1" presStyleIdx="1" presStyleCnt="4" custScaleY="52326" custLinFactNeighborX="585" custLinFactNeighborY="-244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1906C7-8FA2-417D-AF04-23AA9D5EEB3A}" type="pres">
      <dgm:prSet presAssocID="{78CA202E-CD08-46AD-85EE-592F91694CD1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E7D926-5220-4FCC-A155-C1E127F51AFD}" type="pres">
      <dgm:prSet presAssocID="{78CA202E-CD08-46AD-85EE-592F91694CD1}" presName="childText3" presStyleLbl="solidAlignAcc1" presStyleIdx="2" presStyleCnt="4" custScaleY="55181" custLinFactNeighborX="628" custLinFactNeighborY="-233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D9AD09-322F-4EEA-B4D8-FC6EE2BCA146}" type="pres">
      <dgm:prSet presAssocID="{49880196-46C3-4D4B-B35F-32972F235056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700F854-069D-4D02-AA0D-118B246AA91D}" type="pres">
      <dgm:prSet presAssocID="{49880196-46C3-4D4B-B35F-32972F235056}" presName="childText4" presStyleLbl="solidAlignAcc1" presStyleIdx="3" presStyleCnt="4" custScaleY="47261" custLinFactNeighborX="265" custLinFactNeighborY="-266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C2DAE06-03B6-4515-A1F4-EFF9C5F5532D}" srcId="{AD848949-BE07-471B-92F5-383665A0E642}" destId="{9E5C48C1-54A2-4130-8D66-3C8FAFC575E5}" srcOrd="0" destOrd="0" parTransId="{5A99701E-088A-4370-BDD8-0FC9CE5DBD9D}" sibTransId="{A6A9526F-821D-4E7E-85AF-DCBCFC3AD81F}"/>
    <dgm:cxn modelId="{46E627F0-7800-47C4-9589-6E37EC730B21}" type="presOf" srcId="{7612A245-D986-47BC-8990-41BC8BC8BE84}" destId="{8700F854-069D-4D02-AA0D-118B246AA91D}" srcOrd="0" destOrd="0" presId="urn:microsoft.com/office/officeart/2009/3/layout/IncreasingArrowsProcess"/>
    <dgm:cxn modelId="{1FC33BF0-CD8B-4564-9A2D-92BADC8EC163}" type="presOf" srcId="{AD848949-BE07-471B-92F5-383665A0E642}" destId="{640FC15B-BD66-4F1B-B8D4-D2E50A555EA9}" srcOrd="0" destOrd="0" presId="urn:microsoft.com/office/officeart/2009/3/layout/IncreasingArrowsProcess"/>
    <dgm:cxn modelId="{99767C16-18EE-402D-89E4-59B401D3BBA9}" srcId="{9E5C48C1-54A2-4130-8D66-3C8FAFC575E5}" destId="{C3C964D6-FF29-4776-8E5A-31B922ED3986}" srcOrd="0" destOrd="0" parTransId="{ECE1FC69-C7E6-4748-996C-683DF8885EA0}" sibTransId="{D7ECC55A-A24F-4052-8EE3-E770C0465D86}"/>
    <dgm:cxn modelId="{A65255C1-4D82-4DD4-9B9A-47D601FB7FB1}" type="presOf" srcId="{78CA202E-CD08-46AD-85EE-592F91694CD1}" destId="{481906C7-8FA2-417D-AF04-23AA9D5EEB3A}" srcOrd="0" destOrd="0" presId="urn:microsoft.com/office/officeart/2009/3/layout/IncreasingArrowsProcess"/>
    <dgm:cxn modelId="{B5213769-1164-44CE-BA87-4EBDAF36D9BD}" type="presOf" srcId="{A3737EA5-A672-4283-9FD9-D765798008F0}" destId="{0DE7D926-5220-4FCC-A155-C1E127F51AFD}" srcOrd="0" destOrd="0" presId="urn:microsoft.com/office/officeart/2009/3/layout/IncreasingArrowsProcess"/>
    <dgm:cxn modelId="{248A9127-7F40-4FB1-BDE6-5C830C8762F1}" type="presOf" srcId="{9E5C48C1-54A2-4130-8D66-3C8FAFC575E5}" destId="{23836130-D95B-4604-91E1-1139FAFE04AB}" srcOrd="0" destOrd="0" presId="urn:microsoft.com/office/officeart/2009/3/layout/IncreasingArrowsProcess"/>
    <dgm:cxn modelId="{8700E606-8C6E-433B-B9A3-1F88AFB57543}" type="presOf" srcId="{927CB935-3631-40CE-8556-C808F3D7B014}" destId="{2B7E785B-81BA-4A16-AC92-5821197BF555}" srcOrd="0" destOrd="0" presId="urn:microsoft.com/office/officeart/2009/3/layout/IncreasingArrowsProcess"/>
    <dgm:cxn modelId="{A61F5C9E-0EAE-40C3-A00E-48D084A86E3C}" srcId="{49880196-46C3-4D4B-B35F-32972F235056}" destId="{7612A245-D986-47BC-8990-41BC8BC8BE84}" srcOrd="0" destOrd="0" parTransId="{45389475-9F3C-49EC-8173-B973345DFF20}" sibTransId="{72AB5611-A1E9-43F0-AB57-5ADD0A810570}"/>
    <dgm:cxn modelId="{1EB58336-4479-4FD3-B519-4C9A043C6867}" srcId="{AD848949-BE07-471B-92F5-383665A0E642}" destId="{78CA202E-CD08-46AD-85EE-592F91694CD1}" srcOrd="2" destOrd="0" parTransId="{21304AA6-28DB-4B9E-B2E8-74C3C1870268}" sibTransId="{0D76588A-A67D-42ED-9D7C-DD587A593E0A}"/>
    <dgm:cxn modelId="{DF56422C-BF70-449D-B9CF-1E5B3B8D34F7}" srcId="{AD848949-BE07-471B-92F5-383665A0E642}" destId="{927CB935-3631-40CE-8556-C808F3D7B014}" srcOrd="1" destOrd="0" parTransId="{509836F8-5E54-4A94-981F-DEEDE584E987}" sibTransId="{0B9490DB-7E05-45C4-B80C-5E6D17B771B7}"/>
    <dgm:cxn modelId="{779162A4-AACD-4333-B66E-0F82122765B1}" type="presOf" srcId="{3FB606A0-C1E0-4543-8BAF-D96301F00705}" destId="{FCF82E48-C0C8-47B1-A164-4DB26B7D8344}" srcOrd="0" destOrd="0" presId="urn:microsoft.com/office/officeart/2009/3/layout/IncreasingArrowsProcess"/>
    <dgm:cxn modelId="{73B32863-C867-4F4F-A6D7-948E12E7D8F9}" type="presOf" srcId="{C3C964D6-FF29-4776-8E5A-31B922ED3986}" destId="{BF41A2AE-5CDC-4ADB-A017-8F12FBA188DA}" srcOrd="0" destOrd="0" presId="urn:microsoft.com/office/officeart/2009/3/layout/IncreasingArrowsProcess"/>
    <dgm:cxn modelId="{46C5586E-297A-4E0E-B0AC-0A028574FDE7}" srcId="{927CB935-3631-40CE-8556-C808F3D7B014}" destId="{3FB606A0-C1E0-4543-8BAF-D96301F00705}" srcOrd="0" destOrd="0" parTransId="{49A5D8E1-69CA-4EF2-BF1C-9AEAD6042EF1}" sibTransId="{596CC398-5626-4925-A385-E0AD7F148BC1}"/>
    <dgm:cxn modelId="{60147E1F-92CD-43F3-B2F0-2861EC384981}" srcId="{AD848949-BE07-471B-92F5-383665A0E642}" destId="{49880196-46C3-4D4B-B35F-32972F235056}" srcOrd="3" destOrd="0" parTransId="{92036CB1-D285-4EE6-899E-4DAB848555B9}" sibTransId="{F2BA5C07-3856-4F42-BDEB-5FF78E756C69}"/>
    <dgm:cxn modelId="{1B6469EB-E4F4-4662-B44D-3C52E2678BC9}" srcId="{78CA202E-CD08-46AD-85EE-592F91694CD1}" destId="{A3737EA5-A672-4283-9FD9-D765798008F0}" srcOrd="0" destOrd="0" parTransId="{4CA703A1-3446-4A2E-94C6-C2DD5C09D208}" sibTransId="{B91035B2-C98A-47A4-A33C-FC7435C717AB}"/>
    <dgm:cxn modelId="{C5A8412C-34CE-4014-B885-81D27234A93B}" type="presOf" srcId="{49880196-46C3-4D4B-B35F-32972F235056}" destId="{44D9AD09-322F-4EEA-B4D8-FC6EE2BCA146}" srcOrd="0" destOrd="0" presId="urn:microsoft.com/office/officeart/2009/3/layout/IncreasingArrowsProcess"/>
    <dgm:cxn modelId="{49E9A669-8D8E-4F8E-BA92-E0E0E1A833AF}" type="presParOf" srcId="{640FC15B-BD66-4F1B-B8D4-D2E50A555EA9}" destId="{23836130-D95B-4604-91E1-1139FAFE04AB}" srcOrd="0" destOrd="0" presId="urn:microsoft.com/office/officeart/2009/3/layout/IncreasingArrowsProcess"/>
    <dgm:cxn modelId="{C24216DE-F6C6-4FB8-B74D-6F6841FE9B61}" type="presParOf" srcId="{640FC15B-BD66-4F1B-B8D4-D2E50A555EA9}" destId="{BF41A2AE-5CDC-4ADB-A017-8F12FBA188DA}" srcOrd="1" destOrd="0" presId="urn:microsoft.com/office/officeart/2009/3/layout/IncreasingArrowsProcess"/>
    <dgm:cxn modelId="{AE64D95C-23FD-4F67-966A-87BDA414CB17}" type="presParOf" srcId="{640FC15B-BD66-4F1B-B8D4-D2E50A555EA9}" destId="{2B7E785B-81BA-4A16-AC92-5821197BF555}" srcOrd="2" destOrd="0" presId="urn:microsoft.com/office/officeart/2009/3/layout/IncreasingArrowsProcess"/>
    <dgm:cxn modelId="{51BAF9D0-5E8E-46BD-96A7-FB4474E90BE1}" type="presParOf" srcId="{640FC15B-BD66-4F1B-B8D4-D2E50A555EA9}" destId="{FCF82E48-C0C8-47B1-A164-4DB26B7D8344}" srcOrd="3" destOrd="0" presId="urn:microsoft.com/office/officeart/2009/3/layout/IncreasingArrowsProcess"/>
    <dgm:cxn modelId="{E8DE116C-46D5-42B7-98C8-5282C2A80FC1}" type="presParOf" srcId="{640FC15B-BD66-4F1B-B8D4-D2E50A555EA9}" destId="{481906C7-8FA2-417D-AF04-23AA9D5EEB3A}" srcOrd="4" destOrd="0" presId="urn:microsoft.com/office/officeart/2009/3/layout/IncreasingArrowsProcess"/>
    <dgm:cxn modelId="{34CF111E-A704-4A56-B5CE-E9417E3F6AD0}" type="presParOf" srcId="{640FC15B-BD66-4F1B-B8D4-D2E50A555EA9}" destId="{0DE7D926-5220-4FCC-A155-C1E127F51AFD}" srcOrd="5" destOrd="0" presId="urn:microsoft.com/office/officeart/2009/3/layout/IncreasingArrowsProcess"/>
    <dgm:cxn modelId="{066C053D-F654-4B19-B85C-4A8B57178435}" type="presParOf" srcId="{640FC15B-BD66-4F1B-B8D4-D2E50A555EA9}" destId="{44D9AD09-322F-4EEA-B4D8-FC6EE2BCA146}" srcOrd="6" destOrd="0" presId="urn:microsoft.com/office/officeart/2009/3/layout/IncreasingArrowsProcess"/>
    <dgm:cxn modelId="{9E3C7DFE-0DF8-4BC4-A4A3-7D1FFAD97E73}" type="presParOf" srcId="{640FC15B-BD66-4F1B-B8D4-D2E50A555EA9}" destId="{8700F854-069D-4D02-AA0D-118B246AA91D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836130-D95B-4604-91E1-1139FAFE04AB}">
      <dsp:nvSpPr>
        <dsp:cNvPr id="0" name=""/>
        <dsp:cNvSpPr/>
      </dsp:nvSpPr>
      <dsp:spPr>
        <a:xfrm>
          <a:off x="83314" y="494828"/>
          <a:ext cx="8431108" cy="1227442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254000" bIns="194857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The tool to define the promotion strategy</a:t>
          </a:r>
          <a:endParaRPr lang="fr-FR" sz="1600" kern="1200" dirty="0"/>
        </a:p>
      </dsp:txBody>
      <dsp:txXfrm>
        <a:off x="83314" y="801689"/>
        <a:ext cx="8124248" cy="613721"/>
      </dsp:txXfrm>
    </dsp:sp>
    <dsp:sp modelId="{BF41A2AE-5CDC-4ADB-A017-8F12FBA188DA}">
      <dsp:nvSpPr>
        <dsp:cNvPr id="0" name=""/>
        <dsp:cNvSpPr/>
      </dsp:nvSpPr>
      <dsp:spPr>
        <a:xfrm>
          <a:off x="82294" y="1422909"/>
          <a:ext cx="1974794" cy="12504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=&gt; A dynamic promotion policy </a:t>
          </a:r>
          <a:endParaRPr lang="fr-FR" sz="1600" kern="1200" dirty="0"/>
        </a:p>
      </dsp:txBody>
      <dsp:txXfrm>
        <a:off x="82294" y="1422909"/>
        <a:ext cx="1974794" cy="1250490"/>
      </dsp:txXfrm>
    </dsp:sp>
    <dsp:sp modelId="{2B7E785B-81BA-4A16-AC92-5821197BF555}">
      <dsp:nvSpPr>
        <dsp:cNvPr id="0" name=""/>
        <dsp:cNvSpPr/>
      </dsp:nvSpPr>
      <dsp:spPr>
        <a:xfrm>
          <a:off x="2026684" y="903830"/>
          <a:ext cx="6487737" cy="1227442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50000"/>
            <a:hueOff val="0"/>
            <a:satOff val="-16266"/>
            <a:lumOff val="263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254000" bIns="194857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With the input of the sector</a:t>
          </a:r>
          <a:endParaRPr lang="fr-FR" sz="1600" kern="1200" dirty="0"/>
        </a:p>
      </dsp:txBody>
      <dsp:txXfrm>
        <a:off x="2026684" y="1210691"/>
        <a:ext cx="6180877" cy="613721"/>
      </dsp:txXfrm>
    </dsp:sp>
    <dsp:sp modelId="{FCF82E48-C0C8-47B1-A164-4DB26B7D8344}">
      <dsp:nvSpPr>
        <dsp:cNvPr id="0" name=""/>
        <dsp:cNvSpPr/>
      </dsp:nvSpPr>
      <dsp:spPr>
        <a:xfrm>
          <a:off x="2038053" y="1837920"/>
          <a:ext cx="1943370" cy="11577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/>
            <a:t>=&gt; </a:t>
          </a:r>
          <a:r>
            <a:rPr lang="en-GB" sz="1600" kern="1200" dirty="0" smtClean="0"/>
            <a:t>A policy aligned with the needs of the sector</a:t>
          </a:r>
          <a:endParaRPr lang="fr-FR" sz="1600" kern="1200" dirty="0"/>
        </a:p>
      </dsp:txBody>
      <dsp:txXfrm>
        <a:off x="2038053" y="1837920"/>
        <a:ext cx="1943370" cy="1157728"/>
      </dsp:txXfrm>
    </dsp:sp>
    <dsp:sp modelId="{481906C7-8FA2-417D-AF04-23AA9D5EEB3A}">
      <dsp:nvSpPr>
        <dsp:cNvPr id="0" name=""/>
        <dsp:cNvSpPr/>
      </dsp:nvSpPr>
      <dsp:spPr>
        <a:xfrm>
          <a:off x="3970055" y="1312833"/>
          <a:ext cx="4544367" cy="1227442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50000"/>
            <a:hueOff val="0"/>
            <a:satOff val="-32532"/>
            <a:lumOff val="527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254000" bIns="194857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Defines priorities with a dedicated budget</a:t>
          </a:r>
          <a:endParaRPr lang="fr-FR" sz="1600" kern="1200" dirty="0"/>
        </a:p>
      </dsp:txBody>
      <dsp:txXfrm>
        <a:off x="3970055" y="1619694"/>
        <a:ext cx="4237507" cy="613721"/>
      </dsp:txXfrm>
    </dsp:sp>
    <dsp:sp modelId="{0DE7D926-5220-4FCC-A155-C1E127F51AFD}">
      <dsp:nvSpPr>
        <dsp:cNvPr id="0" name=""/>
        <dsp:cNvSpPr/>
      </dsp:nvSpPr>
      <dsp:spPr>
        <a:xfrm>
          <a:off x="3982259" y="2241358"/>
          <a:ext cx="1943370" cy="12290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=&gt; Weighted priorities but with a certain flexibility</a:t>
          </a:r>
          <a:endParaRPr lang="fr-FR" sz="1600" kern="1200" dirty="0"/>
        </a:p>
      </dsp:txBody>
      <dsp:txXfrm>
        <a:off x="3982259" y="2241358"/>
        <a:ext cx="1943370" cy="1229059"/>
      </dsp:txXfrm>
    </dsp:sp>
    <dsp:sp modelId="{44D9AD09-322F-4EEA-B4D8-FC6EE2BCA146}">
      <dsp:nvSpPr>
        <dsp:cNvPr id="0" name=""/>
        <dsp:cNvSpPr/>
      </dsp:nvSpPr>
      <dsp:spPr>
        <a:xfrm>
          <a:off x="5913425" y="1721835"/>
          <a:ext cx="2600996" cy="1227442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50000"/>
            <a:hueOff val="0"/>
            <a:satOff val="-16266"/>
            <a:lumOff val="263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254000" bIns="194857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Adopted annually</a:t>
          </a:r>
          <a:endParaRPr lang="fr-FR" sz="1600" kern="1200" dirty="0"/>
        </a:p>
      </dsp:txBody>
      <dsp:txXfrm>
        <a:off x="5913425" y="2028696"/>
        <a:ext cx="2294136" cy="613721"/>
      </dsp:txXfrm>
    </dsp:sp>
    <dsp:sp modelId="{8700F854-069D-4D02-AA0D-118B246AA91D}">
      <dsp:nvSpPr>
        <dsp:cNvPr id="0" name=""/>
        <dsp:cNvSpPr/>
      </dsp:nvSpPr>
      <dsp:spPr>
        <a:xfrm>
          <a:off x="5918622" y="2664322"/>
          <a:ext cx="1961075" cy="10649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/>
            <a:t>=&gt; </a:t>
          </a:r>
          <a:r>
            <a:rPr lang="en-GB" sz="1600" kern="1200" dirty="0" smtClean="0"/>
            <a:t>Possibility to adjust it each year</a:t>
          </a:r>
          <a:endParaRPr lang="fr-FR" sz="1600" kern="1200" dirty="0"/>
        </a:p>
      </dsp:txBody>
      <dsp:txXfrm>
        <a:off x="5918622" y="2664322"/>
        <a:ext cx="1961075" cy="10649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890405" cy="48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13" tIns="44806" rIns="89613" bIns="44806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130" y="2"/>
            <a:ext cx="2890405" cy="48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13" tIns="44806" rIns="89613" bIns="44806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263120"/>
            <a:ext cx="2890405" cy="48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13" tIns="44806" rIns="89613" bIns="44806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130" y="9263120"/>
            <a:ext cx="2890405" cy="48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13" tIns="44806" rIns="89613" bIns="44806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F2857E09-ADEE-4BE4-BD99-0CE761370E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663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890405" cy="48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13" tIns="44806" rIns="89613" bIns="44806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130" y="2"/>
            <a:ext cx="2890405" cy="48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13" tIns="44806" rIns="89613" bIns="44806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1838"/>
            <a:ext cx="4876800" cy="3659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7376" y="4632338"/>
            <a:ext cx="5334336" cy="4389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13" tIns="44806" rIns="89613" bIns="44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263120"/>
            <a:ext cx="2890405" cy="48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13" tIns="44806" rIns="89613" bIns="44806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130" y="9263120"/>
            <a:ext cx="2890405" cy="48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13" tIns="44806" rIns="89613" bIns="44806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17060C3-425A-40C8-96DE-44F040BD28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139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807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965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125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016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251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890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30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CF8F63A9-B7FA-47B5-AE80-7C728C41B7B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8115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48121-A0E6-4840-AACC-CE69FDC640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48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1D77B-DCA4-4E67-9843-2CD6DD309B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654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83354-61B9-4794-8E5A-8125D9C2358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06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4D7C5-EB8B-4F0C-92CE-C18A0553C52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268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0"/>
          <p:cNvSpPr>
            <a:spLocks noChangeArrowheads="1"/>
          </p:cNvSpPr>
          <p:nvPr userDrawn="1"/>
        </p:nvSpPr>
        <p:spPr bwMode="auto">
          <a:xfrm>
            <a:off x="-10988" y="98606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3B7816D3-D941-4E32-BFC2-C701ACF1D9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980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9CDF8B13-E21A-4FE8-9A7C-F4A1DE5AB1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912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E91D8F81-7660-4D9C-BF7D-E26EE185A4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82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7BB2E-9F9E-4BAA-AE43-CD66653A99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844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43B67-D9BB-4342-A53D-F8F29C86823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46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8B5FD-6EF8-4153-AB33-93FB0FC496A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81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555D173-703E-4518-9267-845DEDA7D25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8248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84154-7DC1-4C83-900B-E82C84F646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242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9D31-FFE7-4F2B-A330-7474E91694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780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7C5AB-1E28-48AE-B474-DA85D8A3C5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3763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EEF0F-52AD-440A-9BDD-31EC7AADD5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4231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31898-08BC-4274-A951-C44B133100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8380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4EB45-312E-4BDA-A409-C9BAB481DB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4447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D39C9-8389-47B9-A822-3DBDFB49525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60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E8EA441-4F84-43F7-B323-EF7B464838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60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CF585-D68D-421C-938A-FF2DCDCC0CD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34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B12F4-2FFA-4895-A136-DC456468DC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395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3EA52-8475-4E77-A020-3A0EE12282B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29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0A49B-0D9F-458C-8D23-F17662C7E1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69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A77E3-4503-4E0A-B49C-9F8B3FDCE6D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36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7E276-A5DE-4F1F-8226-6432F6E0771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15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CF90D82-90DE-48E5-9AA2-17E2E9A6CB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24" r:id="rId1"/>
    <p:sldLayoutId id="2147485225" r:id="rId2"/>
    <p:sldLayoutId id="2147485226" r:id="rId3"/>
    <p:sldLayoutId id="2147485204" r:id="rId4"/>
    <p:sldLayoutId id="2147485205" r:id="rId5"/>
    <p:sldLayoutId id="2147485206" r:id="rId6"/>
    <p:sldLayoutId id="2147485207" r:id="rId7"/>
    <p:sldLayoutId id="2147485208" r:id="rId8"/>
    <p:sldLayoutId id="2147485209" r:id="rId9"/>
    <p:sldLayoutId id="2147485210" r:id="rId10"/>
    <p:sldLayoutId id="2147485211" r:id="rId11"/>
    <p:sldLayoutId id="2147485212" r:id="rId12"/>
    <p:sldLayoutId id="21474852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CD1DF68-FBEE-49DC-90A8-E9B615548E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27" r:id="rId1"/>
    <p:sldLayoutId id="2147485228" r:id="rId2"/>
    <p:sldLayoutId id="2147485229" r:id="rId3"/>
    <p:sldLayoutId id="2147485214" r:id="rId4"/>
    <p:sldLayoutId id="2147485215" r:id="rId5"/>
    <p:sldLayoutId id="2147485216" r:id="rId6"/>
    <p:sldLayoutId id="2147485217" r:id="rId7"/>
    <p:sldLayoutId id="2147485218" r:id="rId8"/>
    <p:sldLayoutId id="2147485219" r:id="rId9"/>
    <p:sldLayoutId id="2147485220" r:id="rId10"/>
    <p:sldLayoutId id="2147485221" r:id="rId11"/>
    <p:sldLayoutId id="2147485222" r:id="rId12"/>
    <p:sldLayoutId id="214748522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3357" y="2348880"/>
            <a:ext cx="6290643" cy="2449512"/>
          </a:xfrm>
        </p:spPr>
        <p:txBody>
          <a:bodyPr/>
          <a:lstStyle/>
          <a:p>
            <a:pPr algn="r"/>
            <a:r>
              <a:rPr lang="en-GB" sz="2800" dirty="0" smtClean="0">
                <a:solidFill>
                  <a:srgbClr val="FFFFFF"/>
                </a:solidFill>
              </a:rPr>
              <a:t>The new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smtClean="0">
                <a:solidFill>
                  <a:srgbClr val="FFFFFF"/>
                </a:solidFill>
              </a:rPr>
              <a:t>promotion policy</a:t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>The 2016 Annual work programme</a:t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>
                <a:solidFill>
                  <a:srgbClr val="FFFFFF"/>
                </a:solidFill>
              </a:rPr>
              <a:t/>
            </a:r>
            <a:br>
              <a:rPr lang="en-GB" sz="2000" dirty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fr-BE" dirty="0" smtClean="0">
                <a:solidFill>
                  <a:srgbClr val="FF0000"/>
                </a:solidFill>
              </a:rPr>
              <a:t/>
            </a:r>
            <a:br>
              <a:rPr lang="fr-BE" dirty="0" smtClean="0">
                <a:solidFill>
                  <a:srgbClr val="FF0000"/>
                </a:solidFill>
              </a:rPr>
            </a:b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83968" y="5013176"/>
            <a:ext cx="4752975" cy="1152525"/>
          </a:xfrm>
        </p:spPr>
        <p:txBody>
          <a:bodyPr/>
          <a:lstStyle/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DG Agriculture and Rural Development</a:t>
            </a:r>
          </a:p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European Commission</a:t>
            </a:r>
          </a:p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16.06.2015</a:t>
            </a:r>
          </a:p>
        </p:txBody>
      </p:sp>
      <p:pic>
        <p:nvPicPr>
          <p:cNvPr id="1026" name="Picture 2" descr="C:\Users\THISSMA\AppData\Local\Microsoft\Windows\Temporary Internet Files\Content.Outlook\GPZ7LADV\ENJO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2520280" cy="458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42305" y="1296987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fr-BE" dirty="0" err="1" smtClean="0"/>
              <a:t>Theme</a:t>
            </a:r>
            <a:r>
              <a:rPr lang="fr-BE" dirty="0" smtClean="0"/>
              <a:t> N°2- </a:t>
            </a:r>
            <a:r>
              <a:rPr lang="fr-BE" dirty="0" err="1" smtClean="0"/>
              <a:t>Third</a:t>
            </a:r>
            <a:r>
              <a:rPr lang="fr-BE" dirty="0" smtClean="0"/>
              <a:t> countries</a:t>
            </a:r>
            <a:br>
              <a:rPr lang="fr-BE" dirty="0" smtClean="0"/>
            </a:br>
            <a:r>
              <a:rPr lang="fr-BE" dirty="0" smtClean="0"/>
              <a:t>2016 </a:t>
            </a:r>
            <a:r>
              <a:rPr lang="fr-BE" dirty="0" err="1" smtClean="0"/>
              <a:t>Priorities</a:t>
            </a:r>
            <a:endParaRPr lang="en-GB" altLang="en-US" dirty="0" smtClean="0"/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782042" y="2043112"/>
            <a:ext cx="7705725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None/>
              <a:defRPr/>
            </a:pPr>
            <a:endParaRPr lang="en-GB" altLang="en-US" sz="1200" dirty="0" smtClean="0">
              <a:solidFill>
                <a:srgbClr val="42A62A"/>
              </a:solidFill>
              <a:latin typeface="+mj-lt"/>
              <a:ea typeface="+mj-ea"/>
              <a:cs typeface="+mj-cs"/>
            </a:endParaRPr>
          </a:p>
          <a:p>
            <a:pPr algn="ctr" eaLnBrk="1" hangingPunct="1">
              <a:spcBef>
                <a:spcPct val="0"/>
              </a:spcBef>
              <a:buClrTx/>
              <a:buNone/>
              <a:defRPr/>
            </a:pPr>
            <a:r>
              <a:rPr lang="en-GB" altLang="en-US" sz="1200" dirty="0" smtClean="0">
                <a:solidFill>
                  <a:srgbClr val="42A62A"/>
                </a:solidFill>
                <a:latin typeface="+mj-lt"/>
                <a:ea typeface="+mj-ea"/>
                <a:cs typeface="+mj-cs"/>
              </a:rPr>
              <a:t>Approach</a:t>
            </a:r>
          </a:p>
          <a:p>
            <a:pPr marL="285750" indent="-285750" eaLnBrk="1" hangingPunct="1">
              <a:spcBef>
                <a:spcPts val="1200"/>
              </a:spcBef>
              <a:spcAft>
                <a:spcPts val="600"/>
              </a:spcAft>
              <a:buClrTx/>
              <a:buFontTx/>
              <a:buChar char="-"/>
              <a:defRPr/>
            </a:pPr>
            <a:r>
              <a:rPr lang="en-GB" altLang="en-US" sz="1400" i="0" dirty="0" smtClean="0"/>
              <a:t>Consider both </a:t>
            </a:r>
            <a:r>
              <a:rPr lang="en-GB" altLang="en-US" sz="1400" b="1" i="0" dirty="0" smtClean="0"/>
              <a:t>current situation </a:t>
            </a:r>
            <a:r>
              <a:rPr lang="en-GB" altLang="en-US" sz="1400" i="0" dirty="0" smtClean="0"/>
              <a:t>and</a:t>
            </a:r>
            <a:r>
              <a:rPr lang="en-GB" altLang="en-US" sz="1400" b="1" i="0" dirty="0" smtClean="0"/>
              <a:t> future potential </a:t>
            </a:r>
            <a:endParaRPr lang="en-GB" altLang="en-US" sz="1400" i="0" dirty="0" smtClean="0"/>
          </a:p>
          <a:p>
            <a:pPr marL="285750" indent="-285750" eaLnBrk="1" hangingPunct="1">
              <a:spcBef>
                <a:spcPts val="1200"/>
              </a:spcBef>
              <a:spcAft>
                <a:spcPts val="600"/>
              </a:spcAft>
              <a:buClrTx/>
              <a:buFontTx/>
              <a:buChar char="-"/>
              <a:defRPr/>
            </a:pPr>
            <a:r>
              <a:rPr lang="en-GB" altLang="en-US" sz="1400" i="0" dirty="0" smtClean="0"/>
              <a:t>Opt for</a:t>
            </a:r>
            <a:r>
              <a:rPr lang="en-GB" altLang="en-US" sz="1400" b="1" i="0" dirty="0" smtClean="0"/>
              <a:t> geographical regions </a:t>
            </a:r>
            <a:r>
              <a:rPr lang="en-GB" altLang="en-US" sz="1400" i="0" dirty="0" smtClean="0"/>
              <a:t>as this approach allows to cover </a:t>
            </a:r>
            <a:r>
              <a:rPr lang="en-GB" altLang="en-US" sz="1400" b="1" i="0" dirty="0" smtClean="0"/>
              <a:t>all relevant product groups </a:t>
            </a:r>
            <a:r>
              <a:rPr lang="en-GB" altLang="en-US" sz="1400" i="0" dirty="0" smtClean="0"/>
              <a:t>as well as countries concerned by recent/upcoming </a:t>
            </a:r>
            <a:r>
              <a:rPr lang="en-GB" altLang="en-US" sz="1400" b="1" i="0" dirty="0" smtClean="0"/>
              <a:t>FTA agreements and removing of SPS barriers</a:t>
            </a:r>
          </a:p>
          <a:p>
            <a:pPr algn="ctr" eaLnBrk="1" hangingPunct="1">
              <a:spcBef>
                <a:spcPct val="0"/>
              </a:spcBef>
              <a:buClrTx/>
              <a:buNone/>
              <a:defRPr/>
            </a:pPr>
            <a:endParaRPr lang="fr-BE" altLang="en-US" sz="2000" dirty="0">
              <a:solidFill>
                <a:srgbClr val="42A62A"/>
              </a:solidFill>
              <a:latin typeface="+mj-lt"/>
              <a:ea typeface="+mj-ea"/>
              <a:cs typeface="+mj-cs"/>
            </a:endParaRPr>
          </a:p>
          <a:p>
            <a:pPr marL="285750" indent="-285750" eaLnBrk="1" hangingPunct="1">
              <a:spcBef>
                <a:spcPts val="1200"/>
              </a:spcBef>
              <a:spcAft>
                <a:spcPts val="600"/>
              </a:spcAft>
              <a:buClrTx/>
              <a:buFontTx/>
              <a:buChar char="-"/>
              <a:defRPr/>
            </a:pPr>
            <a:endParaRPr lang="fr-BE" altLang="en-US" sz="1400" i="0" dirty="0" smtClean="0"/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ClrTx/>
              <a:buFontTx/>
              <a:buNone/>
              <a:defRPr/>
            </a:pPr>
            <a:endParaRPr lang="en-GB" altLang="en-US" sz="1600" i="0" u="sng" dirty="0" smtClean="0"/>
          </a:p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GB" altLang="en-US" sz="1200" i="0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4666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52947" y="1412776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dirty="0" smtClean="0"/>
          </a:p>
          <a:p>
            <a:pPr eaLnBrk="1" hangingPunct="1">
              <a:buClr>
                <a:schemeClr val="accent6"/>
              </a:buClr>
              <a:buFont typeface="Wingdings" panose="05000000000000000000" pitchFamily="2" charset="2"/>
              <a:buChar char="v"/>
            </a:pPr>
            <a:endParaRPr lang="fr-BE" altLang="en-US" sz="1200" b="1" dirty="0" smtClean="0"/>
          </a:p>
          <a:p>
            <a:pPr marL="0" indent="0" eaLnBrk="1" hangingPunct="1">
              <a:buClr>
                <a:schemeClr val="accent6"/>
              </a:buClr>
            </a:pPr>
            <a:endParaRPr lang="en-GB" altLang="en-US" sz="1200" b="1" dirty="0" smtClean="0"/>
          </a:p>
          <a:p>
            <a:pPr eaLnBrk="1" hangingPunct="1">
              <a:buClr>
                <a:schemeClr val="accent6"/>
              </a:buClr>
              <a:buFont typeface="Wingdings" panose="05000000000000000000" pitchFamily="2" charset="2"/>
              <a:buChar char="v"/>
            </a:pPr>
            <a:endParaRPr lang="en-GB" altLang="en-US" sz="1200" b="1" dirty="0" smtClean="0"/>
          </a:p>
          <a:p>
            <a:pPr eaLnBrk="1" hangingPunct="1">
              <a:buClr>
                <a:schemeClr val="accent6"/>
              </a:buClr>
              <a:buFont typeface="Wingdings" panose="05000000000000000000" pitchFamily="2" charset="2"/>
              <a:buChar char="v"/>
            </a:pPr>
            <a:r>
              <a:rPr lang="en-GB" altLang="en-US" sz="1400" b="1" dirty="0" smtClean="0"/>
              <a:t>Projected increase in imports on existing or emerging markets, peered with import growth potential</a:t>
            </a:r>
          </a:p>
          <a:p>
            <a:pPr eaLnBrk="1" hangingPunct="1">
              <a:buClr>
                <a:schemeClr val="accent6"/>
              </a:buClr>
              <a:buFont typeface="Wingdings" panose="05000000000000000000" pitchFamily="2" charset="2"/>
              <a:buChar char="v"/>
            </a:pPr>
            <a:endParaRPr lang="en-GB" altLang="en-US" sz="1400" dirty="0" smtClean="0"/>
          </a:p>
          <a:p>
            <a:pPr eaLnBrk="1" hangingPunct="1">
              <a:buClr>
                <a:schemeClr val="accent6"/>
              </a:buClr>
              <a:buFont typeface="Wingdings" panose="05000000000000000000" pitchFamily="2" charset="2"/>
              <a:buChar char="v"/>
            </a:pPr>
            <a:r>
              <a:rPr lang="en-GB" altLang="en-US" sz="1400" b="1" dirty="0" smtClean="0"/>
              <a:t>Policy impact: FTAs, expected removal of SPS barriers</a:t>
            </a:r>
          </a:p>
          <a:p>
            <a:pPr eaLnBrk="1" hangingPunct="1">
              <a:buClr>
                <a:schemeClr val="accent6"/>
              </a:buClr>
              <a:buFont typeface="Wingdings" panose="05000000000000000000" pitchFamily="2" charset="2"/>
              <a:buChar char="v"/>
            </a:pPr>
            <a:endParaRPr lang="en-GB" altLang="en-US" sz="1400" b="1" dirty="0" smtClean="0"/>
          </a:p>
          <a:p>
            <a:pPr eaLnBrk="1" hangingPunct="1">
              <a:buClr>
                <a:schemeClr val="accent6"/>
              </a:buClr>
              <a:buFont typeface="Wingdings" panose="05000000000000000000" pitchFamily="2" charset="2"/>
              <a:buChar char="v"/>
            </a:pPr>
            <a:r>
              <a:rPr lang="fr-BE" altLang="en-US" sz="1400" dirty="0" err="1" smtClean="0"/>
              <a:t>Number</a:t>
            </a:r>
            <a:r>
              <a:rPr lang="fr-BE" altLang="en-US" sz="1400" dirty="0" smtClean="0"/>
              <a:t> of </a:t>
            </a:r>
            <a:r>
              <a:rPr lang="fr-BE" altLang="en-US" sz="1400" dirty="0" err="1" smtClean="0"/>
              <a:t>current</a:t>
            </a:r>
            <a:r>
              <a:rPr lang="fr-BE" altLang="en-US" sz="1400" dirty="0" smtClean="0"/>
              <a:t> running programmes</a:t>
            </a:r>
            <a:endParaRPr lang="en-GB" altLang="en-US" sz="1400" b="1" dirty="0" smtClean="0"/>
          </a:p>
          <a:p>
            <a:pPr marL="0" indent="0" eaLnBrk="1" hangingPunct="1">
              <a:buClr>
                <a:schemeClr val="accent6"/>
              </a:buClr>
            </a:pPr>
            <a:endParaRPr lang="fr-BE" altLang="en-US" sz="1200" dirty="0" smtClean="0"/>
          </a:p>
          <a:p>
            <a:pPr eaLnBrk="1" hangingPunct="1"/>
            <a:endParaRPr lang="en-GB" altLang="en-US" sz="1200" dirty="0" smtClean="0"/>
          </a:p>
          <a:p>
            <a:pPr eaLnBrk="1" hangingPunct="1"/>
            <a:endParaRPr lang="en-US" altLang="en-US" sz="1200" dirty="0" smtClean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52947" y="1052736"/>
            <a:ext cx="8585200" cy="504825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fr-BE" dirty="0" err="1" smtClean="0"/>
              <a:t>Theme</a:t>
            </a:r>
            <a:r>
              <a:rPr lang="fr-BE" dirty="0" smtClean="0"/>
              <a:t> </a:t>
            </a:r>
            <a:r>
              <a:rPr lang="fr-BE" dirty="0"/>
              <a:t>N°2- </a:t>
            </a:r>
            <a:r>
              <a:rPr lang="fr-BE" dirty="0" err="1"/>
              <a:t>Third</a:t>
            </a:r>
            <a:r>
              <a:rPr lang="fr-BE" dirty="0"/>
              <a:t> countries</a:t>
            </a:r>
            <a:br>
              <a:rPr lang="fr-BE" dirty="0"/>
            </a:br>
            <a:r>
              <a:rPr lang="fr-BE" dirty="0"/>
              <a:t>2016 </a:t>
            </a:r>
            <a:r>
              <a:rPr lang="fr-BE" dirty="0" err="1"/>
              <a:t>Priorities</a:t>
            </a:r>
            <a:r>
              <a:rPr lang="fr-BE" dirty="0"/>
              <a:t/>
            </a:r>
            <a:br>
              <a:rPr lang="fr-BE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i="1" dirty="0" smtClean="0"/>
              <a:t/>
            </a:r>
            <a:br>
              <a:rPr lang="en-US" altLang="en-US" i="1" dirty="0" smtClean="0"/>
            </a:br>
            <a:r>
              <a:rPr lang="en-US" altLang="en-US" i="1" dirty="0" smtClean="0"/>
              <a:t>Criteria for identifying </a:t>
            </a:r>
            <a:r>
              <a:rPr lang="en-US" altLang="en-US" i="1" dirty="0"/>
              <a:t>market</a:t>
            </a:r>
            <a:r>
              <a:rPr lang="en-US" altLang="en-US" i="1" dirty="0" smtClean="0"/>
              <a:t> potential</a:t>
            </a:r>
          </a:p>
        </p:txBody>
      </p:sp>
    </p:spTree>
    <p:extLst>
      <p:ext uri="{BB962C8B-B14F-4D97-AF65-F5344CB8AC3E}">
        <p14:creationId xmlns:p14="http://schemas.microsoft.com/office/powerpoint/2010/main" val="74873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1800" dirty="0" smtClean="0"/>
              <a:t/>
            </a:r>
            <a:br>
              <a:rPr lang="fr-BE" sz="1800" dirty="0" smtClean="0"/>
            </a:br>
            <a:r>
              <a:rPr lang="fr-BE" sz="1800" dirty="0" err="1" smtClean="0"/>
              <a:t>Theme</a:t>
            </a:r>
            <a:r>
              <a:rPr lang="fr-BE" sz="1800" dirty="0" smtClean="0"/>
              <a:t> </a:t>
            </a:r>
            <a:r>
              <a:rPr lang="fr-BE" sz="1800" dirty="0"/>
              <a:t>N°2- </a:t>
            </a:r>
            <a:r>
              <a:rPr lang="fr-BE" sz="1800" dirty="0" err="1"/>
              <a:t>Third</a:t>
            </a:r>
            <a:r>
              <a:rPr lang="fr-BE" sz="1800" dirty="0"/>
              <a:t> countries</a:t>
            </a:r>
            <a:br>
              <a:rPr lang="fr-BE" sz="1800" dirty="0"/>
            </a:br>
            <a:r>
              <a:rPr lang="fr-BE" sz="1800" dirty="0"/>
              <a:t>2016 </a:t>
            </a:r>
            <a:r>
              <a:rPr lang="fr-BE" sz="1800" dirty="0" err="1" smtClean="0"/>
              <a:t>Priorities</a:t>
            </a:r>
            <a:r>
              <a:rPr lang="fr-BE" sz="1800" dirty="0" smtClean="0"/>
              <a:t/>
            </a:r>
            <a:br>
              <a:rPr lang="fr-BE" sz="1800" dirty="0" smtClean="0"/>
            </a:br>
            <a:r>
              <a:rPr lang="fr-BE" sz="1800" i="1" dirty="0" smtClean="0"/>
              <a:t>FTA: State of </a:t>
            </a:r>
            <a:r>
              <a:rPr lang="fr-BE" sz="1800" i="1" dirty="0" err="1" smtClean="0"/>
              <a:t>play</a:t>
            </a:r>
            <a:endParaRPr lang="en-GB" sz="18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pic>
        <p:nvPicPr>
          <p:cNvPr id="5" name="Picture 4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6081234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87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err="1" smtClean="0"/>
              <a:t>Third</a:t>
            </a:r>
            <a:r>
              <a:rPr lang="fr-BE" dirty="0" smtClean="0"/>
              <a:t> </a:t>
            </a:r>
            <a:r>
              <a:rPr lang="fr-BE" dirty="0"/>
              <a:t>countries </a:t>
            </a:r>
            <a:br>
              <a:rPr lang="fr-BE" dirty="0"/>
            </a:br>
            <a:r>
              <a:rPr lang="en-GB" altLang="en-US" dirty="0" smtClean="0"/>
              <a:t>2016 priorities</a:t>
            </a:r>
            <a:r>
              <a:rPr lang="en-GB" altLang="en-US" dirty="0"/>
              <a:t/>
            </a:r>
            <a:br>
              <a:rPr lang="en-GB" alt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GB" altLang="en-US" dirty="0" smtClean="0"/>
              <a:t>Focus </a:t>
            </a:r>
            <a:r>
              <a:rPr lang="en-GB" altLang="en-US" dirty="0"/>
              <a:t>on the following </a:t>
            </a:r>
            <a:r>
              <a:rPr lang="en-GB" altLang="en-US" b="1" dirty="0"/>
              <a:t>5 geographical regions</a:t>
            </a:r>
            <a:r>
              <a:rPr lang="en-GB" altLang="en-US" dirty="0"/>
              <a:t>:</a:t>
            </a:r>
          </a:p>
          <a:p>
            <a:pPr marL="285750" indent="-285750" eaLnBrk="1" hangingPunct="1"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GB" altLang="en-US" sz="1600" dirty="0"/>
              <a:t>China (incl. HK and Macao)-Japan-South Korea-Taiwan</a:t>
            </a:r>
          </a:p>
          <a:p>
            <a:pPr marL="285750" indent="-285750" eaLnBrk="1" hangingPunct="1"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GB" altLang="en-US" sz="1600" dirty="0"/>
              <a:t>USA-Canada</a:t>
            </a:r>
          </a:p>
          <a:p>
            <a:pPr marL="285750" indent="-285750" eaLnBrk="1" hangingPunct="1"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GB" altLang="en-US" sz="1600" dirty="0"/>
              <a:t>Latin America		</a:t>
            </a:r>
            <a:r>
              <a:rPr lang="en-GB" altLang="en-US" sz="1600" dirty="0" smtClean="0"/>
              <a:t>	(</a:t>
            </a:r>
            <a:r>
              <a:rPr lang="en-GB" altLang="en-US" sz="1600" dirty="0"/>
              <a:t>Diversification!)</a:t>
            </a:r>
          </a:p>
          <a:p>
            <a:pPr marL="285750" indent="-285750" eaLnBrk="1" hangingPunct="1"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GB" altLang="en-US" sz="1600" dirty="0"/>
              <a:t>SE Asia			(Diversification!)</a:t>
            </a:r>
          </a:p>
          <a:p>
            <a:pPr marL="285750" indent="-285750" eaLnBrk="1" hangingPunct="1"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fr-BE" altLang="en-US" sz="1600" dirty="0"/>
              <a:t>Middle East and </a:t>
            </a:r>
            <a:r>
              <a:rPr lang="fr-BE" altLang="en-US" sz="1600" dirty="0" err="1" smtClean="0"/>
              <a:t>Africa</a:t>
            </a:r>
            <a:endParaRPr lang="fr-BE" altLang="en-US" sz="1600" dirty="0" smtClean="0"/>
          </a:p>
          <a:p>
            <a:pPr marL="285750" indent="-285750" eaLnBrk="1" hangingPunct="1"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endParaRPr lang="fr-BE" alt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3582988"/>
            <a:ext cx="8108950" cy="235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450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585200" cy="504825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 smtClean="0"/>
              <a:t>market priorities implemented </a:t>
            </a:r>
            <a:br>
              <a:rPr lang="en-GB" dirty="0" smtClean="0"/>
            </a:br>
            <a:r>
              <a:rPr lang="en-GB" dirty="0" smtClean="0"/>
              <a:t>through simple/multi programmes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056" y="2060277"/>
            <a:ext cx="7885384" cy="1800771"/>
          </a:xfrm>
        </p:spPr>
        <p:txBody>
          <a:bodyPr/>
          <a:lstStyle/>
          <a:p>
            <a:pPr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dirty="0" smtClean="0"/>
              <a:t>8 market priorities</a:t>
            </a:r>
          </a:p>
          <a:p>
            <a:pPr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dirty="0" smtClean="0"/>
              <a:t>Budget management constrain: Need to dissociate the </a:t>
            </a:r>
            <a:r>
              <a:rPr lang="en-GB" smtClean="0"/>
              <a:t>budget envelope </a:t>
            </a:r>
            <a:r>
              <a:rPr lang="en-GB" dirty="0" smtClean="0"/>
              <a:t>for simple programmes from the one for multi programmes</a:t>
            </a:r>
          </a:p>
          <a:p>
            <a:pPr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dirty="0" smtClean="0"/>
              <a:t>Phasing in of the budget for multi programmes but 2016 amount too limited to be split in 8</a:t>
            </a:r>
          </a:p>
          <a:p>
            <a:pPr>
              <a:buClr>
                <a:srgbClr val="42A62A"/>
              </a:buClr>
              <a:buFont typeface="Wingdings" panose="05000000000000000000" pitchFamily="2" charset="2"/>
              <a:buChar char="v"/>
            </a:pPr>
            <a:endParaRPr lang="en-GB" dirty="0"/>
          </a:p>
          <a:p>
            <a:pPr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sz="2000" dirty="0" smtClean="0"/>
              <a:t>Simple programmes : </a:t>
            </a:r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sz="1800" dirty="0" smtClean="0"/>
              <a:t>Internal market : 2 priorities</a:t>
            </a:r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sz="1800" dirty="0" smtClean="0"/>
              <a:t>Third country markets : 6 priorities</a:t>
            </a:r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sz="1800" dirty="0"/>
              <a:t>F</a:t>
            </a:r>
            <a:r>
              <a:rPr lang="en-GB" sz="1800" dirty="0" smtClean="0"/>
              <a:t>ollowing </a:t>
            </a:r>
            <a:r>
              <a:rPr lang="en-GB" sz="1800" dirty="0"/>
              <a:t>a serious market disturbance</a:t>
            </a:r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endParaRPr lang="en-GB" sz="1800" dirty="0" smtClean="0"/>
          </a:p>
          <a:p>
            <a:pPr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sz="2000" dirty="0" smtClean="0"/>
              <a:t>Multi programmes : single priority</a:t>
            </a:r>
          </a:p>
          <a:p>
            <a:pPr>
              <a:buClr>
                <a:srgbClr val="42A62A"/>
              </a:buClr>
              <a:buFont typeface="Wingdings" panose="05000000000000000000" pitchFamily="2" charset="2"/>
              <a:buChar char="v"/>
            </a:pPr>
            <a:endParaRPr lang="en-GB" dirty="0" smtClean="0"/>
          </a:p>
          <a:p>
            <a:pPr>
              <a:buClr>
                <a:srgbClr val="42A62A"/>
              </a:buClr>
              <a:buFont typeface="Wingdings" panose="05000000000000000000" pitchFamily="2" charset="2"/>
              <a:buChar char="v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11560" y="4149080"/>
            <a:ext cx="7704856" cy="2232248"/>
          </a:xfrm>
          <a:prstGeom prst="rect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900" b="0" i="1" kern="0" dirty="0">
              <a:solidFill>
                <a:sysClr val="windowText" lastClr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829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draft Annual Work Programme for 2016</a:t>
            </a:r>
            <a:r>
              <a:rPr lang="fr-BE" sz="1200" dirty="0" smtClean="0"/>
              <a:t/>
            </a:r>
            <a:br>
              <a:rPr lang="fr-BE" sz="1200" dirty="0" smtClean="0"/>
            </a:br>
            <a:r>
              <a:rPr lang="fr-BE" sz="1600" dirty="0"/>
              <a:t>Indicative </a:t>
            </a:r>
            <a:r>
              <a:rPr lang="fr-BE" sz="1600" dirty="0" err="1"/>
              <a:t>repartition</a:t>
            </a:r>
            <a:r>
              <a:rPr lang="fr-BE" sz="1600" dirty="0"/>
              <a:t> of </a:t>
            </a:r>
            <a:r>
              <a:rPr lang="fr-BE" sz="1600" dirty="0" smtClean="0"/>
              <a:t>budget for </a:t>
            </a:r>
            <a:r>
              <a:rPr lang="fr-BE" sz="1600" dirty="0" err="1" smtClean="0"/>
              <a:t>cofinanced</a:t>
            </a:r>
            <a:r>
              <a:rPr lang="fr-BE" sz="1600" dirty="0" smtClean="0"/>
              <a:t> programmes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09563" y="24685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8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982244"/>
              </p:ext>
            </p:extLst>
          </p:nvPr>
        </p:nvGraphicFramePr>
        <p:xfrm>
          <a:off x="251520" y="1700811"/>
          <a:ext cx="8736086" cy="4986778"/>
        </p:xfrm>
        <a:graphic>
          <a:graphicData uri="http://schemas.openxmlformats.org/drawingml/2006/table">
            <a:tbl>
              <a:tblPr firstRow="1" firstCol="1" bandRow="1"/>
              <a:tblGrid>
                <a:gridCol w="6393207"/>
                <a:gridCol w="2342879"/>
              </a:tblGrid>
              <a:tr h="28802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chemeClr val="bg1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Indicative</a:t>
                      </a:r>
                      <a:r>
                        <a:rPr lang="en-GB" sz="1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amount foreseen</a:t>
                      </a:r>
                      <a:endParaRPr lang="en-GB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22922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Simple </a:t>
                      </a:r>
                      <a:r>
                        <a:rPr lang="en-US" sz="15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programmes</a:t>
                      </a:r>
                      <a:r>
                        <a:rPr lang="en-US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- Internal </a:t>
                      </a:r>
                      <a:r>
                        <a:rPr lang="en-US" sz="1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Market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[16,75</a:t>
                      </a:r>
                      <a:r>
                        <a:rPr lang="en-GB" sz="15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M€]</a:t>
                      </a:r>
                      <a:endParaRPr lang="en-GB" sz="15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79081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1- 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Information and promotion </a:t>
                      </a:r>
                      <a:r>
                        <a:rPr lang="en-US" sz="1500" u="none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programmes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aiming at increasing the awareness and recognition of Union quality schemes as defined in Article 5(4)</a:t>
                      </a:r>
                      <a:r>
                        <a:rPr lang="en-US" sz="1500" u="none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a,b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and c of Regulation (EU) </a:t>
                      </a:r>
                      <a:r>
                        <a:rPr lang="en-US" sz="1500" u="none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1144/2014</a:t>
                      </a:r>
                      <a:endParaRPr lang="en-GB" sz="1500" u="sng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[11,725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81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2- 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Information and promotion </a:t>
                      </a:r>
                      <a:r>
                        <a:rPr lang="en-US" sz="1500" u="none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programmes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aiming at </a:t>
                      </a:r>
                      <a:r>
                        <a:rPr lang="en-US" sz="1500" u="none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highlithing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the specific features of agricultural methods in the Union and the characteristics of European agricultural and food products</a:t>
                      </a:r>
                      <a:endParaRPr lang="en-GB" sz="1500" u="none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[5,025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22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Simple </a:t>
                      </a:r>
                      <a:r>
                        <a:rPr lang="en-US" sz="15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programmes</a:t>
                      </a:r>
                      <a:r>
                        <a:rPr lang="en-US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-  </a:t>
                      </a:r>
                      <a:r>
                        <a:rPr lang="en-US" sz="1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 Third countries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[46,90 M€]</a:t>
                      </a:r>
                      <a:endParaRPr lang="en-GB" sz="15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5272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</a:t>
                      </a:r>
                      <a:r>
                        <a:rPr lang="en-US" sz="15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 </a:t>
                      </a:r>
                      <a:r>
                        <a:rPr lang="en-US" sz="15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Information 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and promotion </a:t>
                      </a:r>
                      <a:r>
                        <a:rPr lang="en-US" sz="15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programmes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targeting China, Japan, South Korea and customs territory of Taiwan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[11,725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2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fr-BE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Action 4-</a:t>
                      </a:r>
                      <a:r>
                        <a:rPr lang="en-US" sz="15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Information and promotion </a:t>
                      </a:r>
                      <a:r>
                        <a:rPr lang="en-US" sz="15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programmes</a:t>
                      </a:r>
                      <a:r>
                        <a:rPr lang="en-US" sz="15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targeting USA and/or Canada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[11,725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</a:t>
                      </a:r>
                      <a:r>
                        <a:rPr lang="en-US" sz="15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 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Central and South America and the </a:t>
                      </a:r>
                      <a:r>
                        <a:rPr lang="en-US" sz="15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Carribbean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[7,035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2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</a:t>
                      </a:r>
                      <a:r>
                        <a:rPr lang="en-US" sz="15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 </a:t>
                      </a: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South East Asia, meaning Brunei, Cambodia, Indonesia, Lao, Malaysia, Myanmar, Philippines, Singapore, Thailand, Timor </a:t>
                      </a:r>
                      <a:r>
                        <a:rPr lang="en-US" sz="15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Leste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and Vietnam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[7,035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</a:t>
                      </a:r>
                      <a:r>
                        <a:rPr lang="en-US" sz="15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 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Africa and Middle East</a:t>
                      </a: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4,69 M€</a:t>
                      </a:r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</a:t>
                      </a:r>
                      <a:r>
                        <a:rPr lang="en-US" sz="15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 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other geographical areas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[4,69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GB" sz="15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Multi programmes</a:t>
                      </a:r>
                      <a:endParaRPr lang="en-GB" sz="1500" b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[14,30 M€]</a:t>
                      </a:r>
                      <a:endParaRPr lang="en-GB" sz="15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36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fr-BE" sz="15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Simple programmes -  in case of </a:t>
                      </a:r>
                      <a:r>
                        <a:rPr lang="fr-BE" sz="15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serious</a:t>
                      </a:r>
                      <a:r>
                        <a:rPr lang="fr-BE" sz="15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BE" sz="15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market</a:t>
                      </a:r>
                      <a:r>
                        <a:rPr lang="fr-BE" sz="15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BE" sz="15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disturbance</a:t>
                      </a:r>
                      <a:endParaRPr lang="en-GB" sz="1500" b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[3,35 M€]</a:t>
                      </a:r>
                      <a:endParaRPr lang="en-GB" sz="15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00410" y="226060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8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59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budget for Multi programmes: explanations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Clr>
                <a:schemeClr val="accent2"/>
              </a:buClr>
            </a:pPr>
            <a:r>
              <a:rPr lang="en-GB" sz="1400" b="1" u="sng" dirty="0" smtClean="0"/>
              <a:t>Budget: why "only" 14 million for 2016?</a:t>
            </a:r>
          </a:p>
          <a:p>
            <a:pPr marL="171450" indent="-1714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F5494"/>
                </a:solidFill>
              </a:rPr>
              <a:t> The budget line for shared management </a:t>
            </a:r>
            <a:r>
              <a:rPr lang="en-GB" sz="1400" dirty="0"/>
              <a:t>in 2016 budget covers </a:t>
            </a:r>
            <a:r>
              <a:rPr lang="en-GB" sz="1400" dirty="0" smtClean="0">
                <a:solidFill>
                  <a:srgbClr val="0F5494"/>
                </a:solidFill>
              </a:rPr>
              <a:t>our previous commitments, </a:t>
            </a:r>
            <a:r>
              <a:rPr lang="en-GB" sz="1400" dirty="0" smtClean="0"/>
              <a:t>meaning </a:t>
            </a:r>
            <a:r>
              <a:rPr lang="en-GB" sz="1400" dirty="0"/>
              <a:t>the expenditure not related to 2016 proposals</a:t>
            </a:r>
            <a:r>
              <a:rPr lang="en-GB" sz="1400" dirty="0" smtClean="0">
                <a:solidFill>
                  <a:srgbClr val="0F5494"/>
                </a:solidFill>
              </a:rPr>
              <a:t>;</a:t>
            </a:r>
          </a:p>
          <a:p>
            <a:pPr marL="171450" indent="-1714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F5494"/>
                </a:solidFill>
              </a:rPr>
              <a:t> The budget line for multi programmes covers the commitment of the total budget for the overall duration of the multi-programmes;</a:t>
            </a:r>
          </a:p>
          <a:p>
            <a:pPr marL="171450" indent="-1714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fr-BE" sz="1400" dirty="0" smtClean="0">
              <a:solidFill>
                <a:srgbClr val="0F5494"/>
              </a:solidFill>
            </a:endParaRPr>
          </a:p>
          <a:p>
            <a:pPr marL="0" indent="0" algn="just">
              <a:buClr>
                <a:schemeClr val="accent2"/>
              </a:buClr>
            </a:pPr>
            <a:r>
              <a:rPr lang="en-GB" sz="1400" b="1" u="sng" dirty="0" smtClean="0"/>
              <a:t>Why a separate budget line?</a:t>
            </a:r>
          </a:p>
          <a:p>
            <a:pPr marL="285750" indent="-2857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Budget management constraint: need to dissociate the budget envelope for simple programmes from the one for multi programmes</a:t>
            </a:r>
          </a:p>
          <a:p>
            <a:pPr marL="171450" indent="-1714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 2016 amount too limited to be split per priority</a:t>
            </a:r>
          </a:p>
          <a:p>
            <a:pPr marL="0" indent="0" algn="just">
              <a:buClr>
                <a:schemeClr val="accent2"/>
              </a:buClr>
            </a:pPr>
            <a:endParaRPr lang="en-GB" sz="1400" b="1" dirty="0" smtClean="0">
              <a:solidFill>
                <a:srgbClr val="0F5494"/>
              </a:solidFill>
            </a:endParaRPr>
          </a:p>
          <a:p>
            <a:pPr marL="0" indent="0" algn="just">
              <a:buClr>
                <a:schemeClr val="accent2"/>
              </a:buClr>
            </a:pPr>
            <a:r>
              <a:rPr lang="en-GB" sz="1400" b="1" u="sng" dirty="0" smtClean="0">
                <a:solidFill>
                  <a:srgbClr val="0F5494"/>
                </a:solidFill>
              </a:rPr>
              <a:t>A progressive increase: 100 million for multi as from 2019</a:t>
            </a:r>
          </a:p>
          <a:p>
            <a:pPr marL="171450" lvl="1" indent="-1714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F5494"/>
                </a:solidFill>
              </a:rPr>
              <a:t> The total budget for the promotion policy will increase gradually from 60M€ in the current regime to 200M€ in 2019. Meanwhile: 80M€ in 2016, 120 M€ in 2017 and 160 M€ in 2018.</a:t>
            </a:r>
            <a:endParaRPr lang="en-GB" sz="1400" dirty="0" smtClean="0"/>
          </a:p>
          <a:p>
            <a:pPr marL="171450" indent="-1714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 The budget for multi will be progressively increased: 50 million in 2017, 100 million in 2019</a:t>
            </a:r>
          </a:p>
          <a:p>
            <a:pPr marL="171450" lvl="1" indent="-1714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F5494"/>
                </a:solidFill>
              </a:rPr>
              <a:t> As from 2019, the budget is planned to be split 50/50 between simple and multi programmes, meaning around 100M€ for multi.</a:t>
            </a:r>
          </a:p>
          <a:p>
            <a:pPr marL="171450" indent="-1714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AWP 2016 and "</a:t>
            </a:r>
            <a:r>
              <a:rPr lang="fr-BE" dirty="0" err="1" smtClean="0"/>
              <a:t>crisis</a:t>
            </a:r>
            <a:r>
              <a:rPr lang="fr-BE" dirty="0" smtClean="0"/>
              <a:t>"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•	The draft AWP for 2016 foresees </a:t>
            </a:r>
            <a:r>
              <a:rPr lang="en-US" dirty="0" smtClean="0"/>
              <a:t>:</a:t>
            </a:r>
          </a:p>
          <a:p>
            <a:pPr lvl="1">
              <a:buClr>
                <a:srgbClr val="42A62A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possibility for the Commission to launch an additional call for proposals dedicated to the quick selection of </a:t>
            </a:r>
            <a:r>
              <a:rPr lang="en-US" u="sng" dirty="0"/>
              <a:t>simple </a:t>
            </a:r>
            <a:r>
              <a:rPr lang="en-US" u="sng" dirty="0" err="1"/>
              <a:t>programmes</a:t>
            </a:r>
            <a:r>
              <a:rPr lang="en-US" u="sng" dirty="0"/>
              <a:t> </a:t>
            </a:r>
            <a:r>
              <a:rPr lang="en-US" dirty="0"/>
              <a:t>to react to such a serious disturbance,</a:t>
            </a:r>
          </a:p>
          <a:p>
            <a:pPr lvl="1">
              <a:buClr>
                <a:srgbClr val="42A62A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An </a:t>
            </a:r>
            <a:r>
              <a:rPr lang="en-US" dirty="0"/>
              <a:t>indicative budget, reserved to be able to go through the whole process of the selection without having to wait for the next budget year</a:t>
            </a:r>
            <a:r>
              <a:rPr lang="en-US" dirty="0" smtClean="0"/>
              <a:t>.</a:t>
            </a:r>
          </a:p>
          <a:p>
            <a:pPr lvl="1">
              <a:buClr>
                <a:srgbClr val="42A62A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•	A </a:t>
            </a:r>
            <a:r>
              <a:rPr lang="en-US" dirty="0" smtClean="0"/>
              <a:t>specific call </a:t>
            </a:r>
            <a:r>
              <a:rPr lang="en-US" dirty="0"/>
              <a:t>for proposal would be launched targeting the sector affected and/or the market (internal or third countries) affected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•	</a:t>
            </a:r>
            <a:r>
              <a:rPr lang="en-US" dirty="0" smtClean="0"/>
              <a:t>No </a:t>
            </a:r>
            <a:r>
              <a:rPr lang="en-US" dirty="0"/>
              <a:t>automatic link between the triggering of exceptional measures under CMO and the launch of the additional </a:t>
            </a:r>
            <a:r>
              <a:rPr lang="en-US" dirty="0" smtClean="0"/>
              <a:t>call.</a:t>
            </a:r>
          </a:p>
          <a:p>
            <a:endParaRPr lang="en-US" dirty="0" smtClean="0"/>
          </a:p>
          <a:p>
            <a:r>
              <a:rPr lang="en-US" dirty="0" smtClean="0"/>
              <a:t>•</a:t>
            </a:r>
            <a:r>
              <a:rPr lang="en-US" dirty="0"/>
              <a:t>	</a:t>
            </a:r>
            <a:r>
              <a:rPr lang="en-US" dirty="0" smtClean="0"/>
              <a:t>Reallocation - The </a:t>
            </a:r>
            <a:r>
              <a:rPr lang="en-US" dirty="0"/>
              <a:t>same rules will be applied as the ones foreseen at the end of the "normal" </a:t>
            </a:r>
            <a:r>
              <a:rPr lang="en-US" dirty="0" smtClean="0"/>
              <a:t>evaluation process </a:t>
            </a:r>
            <a:r>
              <a:rPr lang="en-US" dirty="0"/>
              <a:t>to </a:t>
            </a:r>
            <a:r>
              <a:rPr lang="en-US" dirty="0" smtClean="0"/>
              <a:t>allocate the leftover budget</a:t>
            </a:r>
            <a:r>
              <a:rPr lang="en-US" dirty="0"/>
              <a:t>.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82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The </a:t>
            </a:r>
            <a:r>
              <a:rPr lang="en-GB" dirty="0"/>
              <a:t>draft Annual Work Programme for </a:t>
            </a:r>
            <a:r>
              <a:rPr lang="en-GB" dirty="0" smtClean="0"/>
              <a:t>2016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i="1" dirty="0" smtClean="0"/>
              <a:t> Next steps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20888"/>
            <a:ext cx="8582025" cy="4824413"/>
          </a:xfrm>
        </p:spPr>
        <p:txBody>
          <a:bodyPr/>
          <a:lstStyle/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endParaRPr lang="fr-BE" b="1" dirty="0" smtClean="0"/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endParaRPr lang="fr-BE" b="1" dirty="0" smtClean="0"/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fr-BE" b="1" dirty="0" smtClean="0"/>
              <a:t>8/09/2015: Vote in </a:t>
            </a:r>
            <a:r>
              <a:rPr lang="fr-BE" b="1" dirty="0" err="1" smtClean="0"/>
              <a:t>Committee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85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DISCLAIMER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510909" cy="2376289"/>
          </a:xfrm>
          <a:ln w="76200">
            <a:solidFill>
              <a:srgbClr val="0F5494"/>
            </a:solidFill>
          </a:ln>
        </p:spPr>
        <p:txBody>
          <a:bodyPr/>
          <a:lstStyle/>
          <a:p>
            <a:pPr algn="ctr"/>
            <a:r>
              <a:rPr lang="en-GB" dirty="0" smtClean="0"/>
              <a:t>This presentation has been prepared by DG AGRI Staff in order to facilitate the discussion with the Civil dialogue Group. 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The structure of the Annual work programme and the figures have not yet been subject of an inter-service consultation nor revised by the Legal Service/DG BUDG and might be subject to changes,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6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new promotion policy in a nutshell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Clear priorities established annually in a work programme:</a:t>
            </a:r>
            <a:r>
              <a:rPr lang="fr-BE" dirty="0">
                <a:solidFill>
                  <a:srgbClr val="FF0000"/>
                </a:solidFill>
              </a:rPr>
              <a:t> </a:t>
            </a:r>
            <a:r>
              <a:rPr lang="fr-BE" u="sng" dirty="0" err="1" smtClean="0">
                <a:solidFill>
                  <a:srgbClr val="FF0000"/>
                </a:solidFill>
              </a:rPr>
              <a:t>recommendation</a:t>
            </a:r>
            <a:r>
              <a:rPr lang="fr-BE" u="sng" dirty="0" smtClean="0">
                <a:solidFill>
                  <a:srgbClr val="FF0000"/>
                </a:solidFill>
              </a:rPr>
              <a:t> </a:t>
            </a:r>
            <a:r>
              <a:rPr lang="fr-BE" u="sng" dirty="0">
                <a:solidFill>
                  <a:srgbClr val="FF0000"/>
                </a:solidFill>
              </a:rPr>
              <a:t>of the </a:t>
            </a:r>
            <a:r>
              <a:rPr lang="fr-BE" u="sng" dirty="0" smtClean="0">
                <a:solidFill>
                  <a:srgbClr val="FF0000"/>
                </a:solidFill>
              </a:rPr>
              <a:t>European Court of </a:t>
            </a:r>
            <a:r>
              <a:rPr lang="fr-BE" u="sng" dirty="0" err="1" smtClean="0">
                <a:solidFill>
                  <a:srgbClr val="FF0000"/>
                </a:solidFill>
              </a:rPr>
              <a:t>Auditors</a:t>
            </a:r>
            <a:endParaRPr lang="fr-BE" u="sng" dirty="0" smtClean="0">
              <a:solidFill>
                <a:srgbClr val="FF0000"/>
              </a:solidFill>
            </a:endParaRPr>
          </a:p>
          <a:p>
            <a:pPr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fr-BE" u="sng" dirty="0" smtClean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BE" dirty="0" err="1" smtClean="0">
                <a:solidFill>
                  <a:schemeClr val="tx1"/>
                </a:solidFill>
              </a:rPr>
              <a:t>Increased</a:t>
            </a:r>
            <a:r>
              <a:rPr lang="fr-BE" dirty="0" smtClean="0">
                <a:solidFill>
                  <a:schemeClr val="tx1"/>
                </a:solidFill>
              </a:rPr>
              <a:t> budget </a:t>
            </a:r>
            <a:r>
              <a:rPr lang="fr-BE" dirty="0" err="1" smtClean="0">
                <a:solidFill>
                  <a:schemeClr val="tx1"/>
                </a:solidFill>
              </a:rPr>
              <a:t>from</a:t>
            </a:r>
            <a:r>
              <a:rPr lang="fr-BE" dirty="0" smtClean="0">
                <a:solidFill>
                  <a:schemeClr val="tx1"/>
                </a:solidFill>
              </a:rPr>
              <a:t> 60M€ </a:t>
            </a:r>
            <a:r>
              <a:rPr lang="fr-BE" dirty="0" err="1" smtClean="0">
                <a:solidFill>
                  <a:schemeClr val="tx1"/>
                </a:solidFill>
              </a:rPr>
              <a:t>today</a:t>
            </a:r>
            <a:r>
              <a:rPr lang="fr-BE" dirty="0" smtClean="0">
                <a:solidFill>
                  <a:schemeClr val="tx1"/>
                </a:solidFill>
              </a:rPr>
              <a:t> to 200 M€ as of 2019, with </a:t>
            </a:r>
            <a:r>
              <a:rPr lang="fr-BE" dirty="0" err="1" smtClean="0">
                <a:solidFill>
                  <a:schemeClr val="tx1"/>
                </a:solidFill>
              </a:rPr>
              <a:t>higher</a:t>
            </a:r>
            <a:r>
              <a:rPr lang="fr-BE" dirty="0" smtClean="0">
                <a:solidFill>
                  <a:schemeClr val="tx1"/>
                </a:solidFill>
              </a:rPr>
              <a:t> </a:t>
            </a:r>
            <a:r>
              <a:rPr lang="fr-BE" dirty="0" err="1" smtClean="0">
                <a:solidFill>
                  <a:schemeClr val="tx1"/>
                </a:solidFill>
              </a:rPr>
              <a:t>co-financing</a:t>
            </a:r>
            <a:r>
              <a:rPr lang="fr-BE" dirty="0" smtClean="0">
                <a:solidFill>
                  <a:schemeClr val="tx1"/>
                </a:solidFill>
              </a:rPr>
              <a:t> rate (national </a:t>
            </a:r>
            <a:r>
              <a:rPr lang="fr-BE" dirty="0" err="1" smtClean="0">
                <a:solidFill>
                  <a:schemeClr val="tx1"/>
                </a:solidFill>
              </a:rPr>
              <a:t>co-financing</a:t>
            </a:r>
            <a:r>
              <a:rPr lang="fr-BE" dirty="0" smtClean="0">
                <a:solidFill>
                  <a:schemeClr val="tx1"/>
                </a:solidFill>
              </a:rPr>
              <a:t> </a:t>
            </a:r>
            <a:r>
              <a:rPr lang="fr-BE" dirty="0" err="1" smtClean="0">
                <a:solidFill>
                  <a:schemeClr val="tx1"/>
                </a:solidFill>
              </a:rPr>
              <a:t>disappears</a:t>
            </a:r>
            <a:r>
              <a:rPr lang="fr-BE" dirty="0" smtClean="0">
                <a:solidFill>
                  <a:schemeClr val="tx1"/>
                </a:solidFill>
              </a:rPr>
              <a:t>)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fr-BE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BE" dirty="0">
                <a:solidFill>
                  <a:schemeClr val="tx1"/>
                </a:solidFill>
              </a:rPr>
              <a:t>Extended scope of </a:t>
            </a:r>
            <a:r>
              <a:rPr lang="fr-BE" dirty="0" err="1" smtClean="0">
                <a:solidFill>
                  <a:schemeClr val="tx1"/>
                </a:solidFill>
              </a:rPr>
              <a:t>beneficiaries</a:t>
            </a:r>
            <a:r>
              <a:rPr lang="fr-BE" dirty="0" smtClean="0">
                <a:solidFill>
                  <a:schemeClr val="tx1"/>
                </a:solidFill>
              </a:rPr>
              <a:t> </a:t>
            </a:r>
            <a:r>
              <a:rPr lang="fr-BE" dirty="0">
                <a:solidFill>
                  <a:schemeClr val="tx1"/>
                </a:solidFill>
              </a:rPr>
              <a:t>and </a:t>
            </a:r>
            <a:r>
              <a:rPr lang="fr-BE" dirty="0" err="1">
                <a:solidFill>
                  <a:schemeClr val="tx1"/>
                </a:solidFill>
              </a:rPr>
              <a:t>eligible</a:t>
            </a:r>
            <a:r>
              <a:rPr lang="fr-BE" dirty="0">
                <a:solidFill>
                  <a:schemeClr val="tx1"/>
                </a:solidFill>
              </a:rPr>
              <a:t> </a:t>
            </a:r>
            <a:r>
              <a:rPr lang="fr-BE" dirty="0" err="1" smtClean="0">
                <a:solidFill>
                  <a:schemeClr val="tx1"/>
                </a:solidFill>
              </a:rPr>
              <a:t>products</a:t>
            </a:r>
            <a:r>
              <a:rPr lang="fr-BE" dirty="0" smtClean="0">
                <a:solidFill>
                  <a:schemeClr val="tx1"/>
                </a:solidFill>
              </a:rPr>
              <a:t>, </a:t>
            </a:r>
            <a:r>
              <a:rPr lang="fr-BE" dirty="0" err="1" smtClean="0">
                <a:solidFill>
                  <a:schemeClr val="tx1"/>
                </a:solidFill>
              </a:rPr>
              <a:t>possibility</a:t>
            </a:r>
            <a:r>
              <a:rPr lang="fr-BE" dirty="0" smtClean="0">
                <a:solidFill>
                  <a:schemeClr val="tx1"/>
                </a:solidFill>
              </a:rPr>
              <a:t> to display brands and </a:t>
            </a:r>
            <a:r>
              <a:rPr lang="fr-BE" dirty="0" err="1" smtClean="0">
                <a:solidFill>
                  <a:schemeClr val="tx1"/>
                </a:solidFill>
              </a:rPr>
              <a:t>origin</a:t>
            </a:r>
            <a:r>
              <a:rPr lang="fr-BE" dirty="0" smtClean="0">
                <a:solidFill>
                  <a:schemeClr val="tx1"/>
                </a:solidFill>
              </a:rPr>
              <a:t> </a:t>
            </a:r>
            <a:r>
              <a:rPr lang="fr-BE" dirty="0" err="1" smtClean="0">
                <a:solidFill>
                  <a:schemeClr val="tx1"/>
                </a:solidFill>
              </a:rPr>
              <a:t>under</a:t>
            </a:r>
            <a:r>
              <a:rPr lang="fr-BE" dirty="0" smtClean="0">
                <a:solidFill>
                  <a:schemeClr val="tx1"/>
                </a:solidFill>
              </a:rPr>
              <a:t> strict conditions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fr-BE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BE" dirty="0" smtClean="0">
                <a:solidFill>
                  <a:schemeClr val="tx1"/>
                </a:solidFill>
              </a:rPr>
              <a:t>More </a:t>
            </a:r>
            <a:r>
              <a:rPr lang="fr-BE" dirty="0" err="1" smtClean="0">
                <a:solidFill>
                  <a:schemeClr val="tx1"/>
                </a:solidFill>
              </a:rPr>
              <a:t>targeted</a:t>
            </a:r>
            <a:r>
              <a:rPr lang="fr-BE" dirty="0" smtClean="0">
                <a:solidFill>
                  <a:schemeClr val="tx1"/>
                </a:solidFill>
              </a:rPr>
              <a:t> to </a:t>
            </a:r>
            <a:r>
              <a:rPr lang="fr-BE" dirty="0" err="1" smtClean="0">
                <a:solidFill>
                  <a:schemeClr val="tx1"/>
                </a:solidFill>
              </a:rPr>
              <a:t>third</a:t>
            </a:r>
            <a:r>
              <a:rPr lang="fr-BE" dirty="0" smtClean="0">
                <a:solidFill>
                  <a:schemeClr val="tx1"/>
                </a:solidFill>
              </a:rPr>
              <a:t> countries</a:t>
            </a:r>
            <a:endParaRPr lang="en-GB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fr-BE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BE" dirty="0" err="1" smtClean="0">
                <a:solidFill>
                  <a:schemeClr val="tx1"/>
                </a:solidFill>
              </a:rPr>
              <a:t>Cutting</a:t>
            </a:r>
            <a:r>
              <a:rPr lang="fr-BE" dirty="0" smtClean="0">
                <a:solidFill>
                  <a:schemeClr val="tx1"/>
                </a:solidFill>
              </a:rPr>
              <a:t> </a:t>
            </a:r>
            <a:r>
              <a:rPr lang="fr-BE" dirty="0" err="1" smtClean="0">
                <a:solidFill>
                  <a:schemeClr val="tx1"/>
                </a:solidFill>
              </a:rPr>
              <a:t>red</a:t>
            </a:r>
            <a:r>
              <a:rPr lang="fr-BE" dirty="0" smtClean="0">
                <a:solidFill>
                  <a:schemeClr val="tx1"/>
                </a:solidFill>
              </a:rPr>
              <a:t> tape: simplification of </a:t>
            </a:r>
            <a:r>
              <a:rPr lang="fr-BE" dirty="0" err="1" smtClean="0">
                <a:solidFill>
                  <a:schemeClr val="tx1"/>
                </a:solidFill>
              </a:rPr>
              <a:t>selection</a:t>
            </a:r>
            <a:r>
              <a:rPr lang="fr-BE" dirty="0" smtClean="0">
                <a:solidFill>
                  <a:schemeClr val="tx1"/>
                </a:solidFill>
              </a:rPr>
              <a:t> </a:t>
            </a:r>
            <a:r>
              <a:rPr lang="fr-BE" dirty="0" err="1" smtClean="0">
                <a:solidFill>
                  <a:schemeClr val="tx1"/>
                </a:solidFill>
              </a:rPr>
              <a:t>procedure</a:t>
            </a:r>
            <a:r>
              <a:rPr lang="fr-BE" dirty="0" smtClean="0">
                <a:solidFill>
                  <a:schemeClr val="tx1"/>
                </a:solidFill>
              </a:rPr>
              <a:t> (</a:t>
            </a:r>
            <a:r>
              <a:rPr lang="fr-BE" dirty="0" err="1" smtClean="0">
                <a:solidFill>
                  <a:schemeClr val="tx1"/>
                </a:solidFill>
              </a:rPr>
              <a:t>directly</a:t>
            </a:r>
            <a:r>
              <a:rPr lang="fr-BE" dirty="0" smtClean="0">
                <a:solidFill>
                  <a:schemeClr val="tx1"/>
                </a:solidFill>
              </a:rPr>
              <a:t> </a:t>
            </a:r>
            <a:r>
              <a:rPr lang="fr-BE" dirty="0" err="1" smtClean="0">
                <a:solidFill>
                  <a:schemeClr val="tx1"/>
                </a:solidFill>
              </a:rPr>
              <a:t>at</a:t>
            </a:r>
            <a:r>
              <a:rPr lang="fr-BE" dirty="0" smtClean="0">
                <a:solidFill>
                  <a:schemeClr val="tx1"/>
                </a:solidFill>
              </a:rPr>
              <a:t> the Commission </a:t>
            </a:r>
            <a:r>
              <a:rPr lang="fr-BE" dirty="0" err="1" smtClean="0">
                <a:solidFill>
                  <a:schemeClr val="tx1"/>
                </a:solidFill>
              </a:rPr>
              <a:t>rather</a:t>
            </a:r>
            <a:r>
              <a:rPr lang="fr-BE" dirty="0" smtClean="0">
                <a:solidFill>
                  <a:schemeClr val="tx1"/>
                </a:solidFill>
              </a:rPr>
              <a:t> </a:t>
            </a:r>
            <a:r>
              <a:rPr lang="fr-BE" dirty="0" err="1" smtClean="0">
                <a:solidFill>
                  <a:schemeClr val="tx1"/>
                </a:solidFill>
              </a:rPr>
              <a:t>than</a:t>
            </a:r>
            <a:r>
              <a:rPr lang="fr-BE" dirty="0" smtClean="0">
                <a:solidFill>
                  <a:schemeClr val="tx1"/>
                </a:solidFill>
              </a:rPr>
              <a:t> </a:t>
            </a:r>
            <a:r>
              <a:rPr lang="fr-BE" dirty="0" err="1" smtClean="0">
                <a:solidFill>
                  <a:schemeClr val="tx1"/>
                </a:solidFill>
              </a:rPr>
              <a:t>MS+Commission</a:t>
            </a:r>
            <a:r>
              <a:rPr lang="fr-BE" dirty="0" smtClean="0">
                <a:solidFill>
                  <a:schemeClr val="tx1"/>
                </a:solidFill>
              </a:rPr>
              <a:t> </a:t>
            </a:r>
            <a:r>
              <a:rPr lang="fr-BE" dirty="0" err="1" smtClean="0">
                <a:solidFill>
                  <a:schemeClr val="tx1"/>
                </a:solidFill>
              </a:rPr>
              <a:t>like</a:t>
            </a:r>
            <a:r>
              <a:rPr lang="fr-BE" dirty="0" smtClean="0">
                <a:solidFill>
                  <a:schemeClr val="tx1"/>
                </a:solidFill>
              </a:rPr>
              <a:t> </a:t>
            </a:r>
            <a:r>
              <a:rPr lang="fr-BE" dirty="0" err="1" smtClean="0">
                <a:solidFill>
                  <a:schemeClr val="tx1"/>
                </a:solidFill>
              </a:rPr>
              <a:t>before</a:t>
            </a:r>
            <a:r>
              <a:rPr lang="fr-BE" dirty="0" smtClean="0">
                <a:solidFill>
                  <a:schemeClr val="tx1"/>
                </a:solidFill>
              </a:rPr>
              <a:t>)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fr-BE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BE" dirty="0" smtClean="0">
                <a:solidFill>
                  <a:schemeClr val="tx1"/>
                </a:solidFill>
              </a:rPr>
              <a:t>Management of multi programmes by the Commission (</a:t>
            </a:r>
            <a:r>
              <a:rPr lang="fr-BE" dirty="0" err="1" smtClean="0">
                <a:solidFill>
                  <a:schemeClr val="tx1"/>
                </a:solidFill>
              </a:rPr>
              <a:t>agency</a:t>
            </a:r>
            <a:r>
              <a:rPr lang="fr-BE" dirty="0" smtClean="0">
                <a:solidFill>
                  <a:schemeClr val="tx1"/>
                </a:solidFill>
              </a:rPr>
              <a:t>)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fr-BE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89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12" y="1124744"/>
            <a:ext cx="8585200" cy="504825"/>
          </a:xfrm>
        </p:spPr>
        <p:txBody>
          <a:bodyPr/>
          <a:lstStyle/>
          <a:p>
            <a:r>
              <a:rPr lang="en-GB" sz="2400" dirty="0"/>
              <a:t>What is the</a:t>
            </a:r>
            <a:r>
              <a:rPr lang="en-GB" sz="1800" dirty="0"/>
              <a:t> </a:t>
            </a:r>
            <a:r>
              <a:rPr lang="en-GB" sz="2400" dirty="0"/>
              <a:t>Annual work programme ? </a:t>
            </a:r>
            <a:endParaRPr lang="fr-FR" sz="24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8640375"/>
              </p:ext>
            </p:extLst>
          </p:nvPr>
        </p:nvGraphicFramePr>
        <p:xfrm>
          <a:off x="395536" y="1628800"/>
          <a:ext cx="8582025" cy="4824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40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Structure for the AWP 2016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571" y="1556792"/>
            <a:ext cx="8892480" cy="4824413"/>
          </a:xfrm>
        </p:spPr>
        <p:txBody>
          <a:bodyPr/>
          <a:lstStyle/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BE" u="sng" dirty="0"/>
              <a:t>Standard </a:t>
            </a:r>
            <a:r>
              <a:rPr lang="fr-BE" u="sng" dirty="0" err="1"/>
              <a:t>presentation</a:t>
            </a:r>
            <a:r>
              <a:rPr lang="fr-BE" u="sng" dirty="0"/>
              <a:t> of the AWP:</a:t>
            </a:r>
            <a:r>
              <a:rPr lang="fr-BE" dirty="0"/>
              <a:t> </a:t>
            </a:r>
            <a:endParaRPr lang="fr-BE" dirty="0" smtClean="0"/>
          </a:p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fr-BE" dirty="0"/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fr-BE" sz="1000" dirty="0" err="1"/>
              <a:t>Financing</a:t>
            </a:r>
            <a:r>
              <a:rPr lang="fr-BE" sz="1000" dirty="0"/>
              <a:t> </a:t>
            </a:r>
            <a:r>
              <a:rPr lang="fr-BE" sz="1000" dirty="0" err="1"/>
              <a:t>decision</a:t>
            </a:r>
            <a:endParaRPr lang="fr-BE" sz="1000" dirty="0"/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fr-BE" sz="1000" dirty="0" err="1"/>
              <a:t>Annex</a:t>
            </a:r>
            <a:r>
              <a:rPr lang="fr-BE" sz="1000" dirty="0"/>
              <a:t> I: Grants &amp; EU </a:t>
            </a:r>
            <a:r>
              <a:rPr lang="fr-BE" sz="1000" dirty="0" err="1"/>
              <a:t>financial</a:t>
            </a:r>
            <a:r>
              <a:rPr lang="fr-BE" sz="1000" dirty="0"/>
              <a:t> contribution (multi &amp; simple programmes), </a:t>
            </a:r>
            <a:r>
              <a:rPr lang="fr-BE" sz="1000" dirty="0" err="1"/>
              <a:t>procurement</a:t>
            </a:r>
            <a:r>
              <a:rPr lang="fr-BE" sz="1000" dirty="0"/>
              <a:t> (</a:t>
            </a:r>
            <a:r>
              <a:rPr lang="fr-BE" sz="1000" dirty="0" err="1"/>
              <a:t>Commision's</a:t>
            </a:r>
            <a:r>
              <a:rPr lang="fr-BE" sz="1000" dirty="0"/>
              <a:t> </a:t>
            </a:r>
            <a:r>
              <a:rPr lang="fr-BE" sz="1000" dirty="0" err="1"/>
              <a:t>own</a:t>
            </a:r>
            <a:r>
              <a:rPr lang="fr-BE" sz="1000" dirty="0"/>
              <a:t> initiatives actions)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fr-BE" sz="1000" dirty="0" err="1"/>
              <a:t>Annex</a:t>
            </a:r>
            <a:r>
              <a:rPr lang="fr-BE" sz="1000" dirty="0"/>
              <a:t> II: Common </a:t>
            </a:r>
            <a:r>
              <a:rPr lang="fr-BE" sz="1000" dirty="0" err="1"/>
              <a:t>selection</a:t>
            </a:r>
            <a:r>
              <a:rPr lang="fr-BE" sz="1000" dirty="0"/>
              <a:t> / </a:t>
            </a:r>
            <a:r>
              <a:rPr lang="fr-BE" sz="1000" dirty="0" err="1"/>
              <a:t>evaluation</a:t>
            </a:r>
            <a:r>
              <a:rPr lang="fr-BE" sz="1000" dirty="0"/>
              <a:t> </a:t>
            </a:r>
            <a:r>
              <a:rPr lang="fr-BE" sz="1000" dirty="0" err="1"/>
              <a:t>critiria</a:t>
            </a:r>
            <a:endParaRPr lang="fr-BE" sz="1000" dirty="0"/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u="sng" dirty="0" smtClean="0"/>
              <a:t>Annex I: Priorities structured under 4</a:t>
            </a:r>
            <a:r>
              <a:rPr lang="en-GB" sz="2000" b="1" u="sng" dirty="0" smtClean="0"/>
              <a:t> main themes </a:t>
            </a:r>
            <a:r>
              <a:rPr lang="en-GB" u="sng" dirty="0" smtClean="0"/>
              <a:t>:</a:t>
            </a:r>
          </a:p>
          <a:p>
            <a:endParaRPr lang="en-GB" dirty="0" smtClean="0"/>
          </a:p>
          <a:p>
            <a:pPr>
              <a:buClr>
                <a:srgbClr val="42A62A"/>
              </a:buClr>
              <a:buFont typeface="+mj-lt"/>
              <a:buAutoNum type="arabicPeriod"/>
            </a:pPr>
            <a:r>
              <a:rPr lang="en-GB" sz="1000" b="1" dirty="0" smtClean="0"/>
              <a:t>Simple</a:t>
            </a:r>
            <a:r>
              <a:rPr lang="en-GB" sz="1000" dirty="0" smtClean="0"/>
              <a:t> programmes in the </a:t>
            </a:r>
            <a:r>
              <a:rPr lang="en-GB" sz="1000" b="1" dirty="0" smtClean="0"/>
              <a:t>internal market</a:t>
            </a:r>
          </a:p>
          <a:p>
            <a:pPr marL="457200" lvl="1" indent="0">
              <a:buClr>
                <a:srgbClr val="42A62A"/>
              </a:buClr>
              <a:buNone/>
            </a:pPr>
            <a:endParaRPr lang="en-GB" sz="1000" dirty="0" smtClean="0"/>
          </a:p>
          <a:p>
            <a:pPr>
              <a:buClr>
                <a:srgbClr val="42A62A"/>
              </a:buClr>
              <a:buFont typeface="+mj-lt"/>
              <a:buAutoNum type="arabicPeriod"/>
            </a:pPr>
            <a:r>
              <a:rPr lang="en-GB" sz="1000" b="1" dirty="0" smtClean="0"/>
              <a:t>Simple</a:t>
            </a:r>
            <a:r>
              <a:rPr lang="en-GB" sz="1000" dirty="0" smtClean="0"/>
              <a:t> programmes in the </a:t>
            </a:r>
            <a:r>
              <a:rPr lang="en-GB" sz="1000" b="1" dirty="0" smtClean="0"/>
              <a:t>third country markets </a:t>
            </a:r>
          </a:p>
          <a:p>
            <a:pPr>
              <a:buClr>
                <a:srgbClr val="42A62A"/>
              </a:buClr>
              <a:buFont typeface="+mj-lt"/>
              <a:buAutoNum type="arabicPeriod"/>
            </a:pPr>
            <a:endParaRPr lang="en-GB" sz="1000" b="1" dirty="0"/>
          </a:p>
          <a:p>
            <a:pPr>
              <a:buClr>
                <a:srgbClr val="42A62A"/>
              </a:buClr>
              <a:buFont typeface="+mj-lt"/>
              <a:buAutoNum type="arabicPeriod"/>
            </a:pPr>
            <a:r>
              <a:rPr lang="en-GB" sz="1000" b="1" dirty="0" smtClean="0"/>
              <a:t>Multi </a:t>
            </a:r>
            <a:r>
              <a:rPr lang="en-GB" sz="1000" dirty="0" smtClean="0"/>
              <a:t>programmes</a:t>
            </a:r>
            <a:r>
              <a:rPr lang="en-GB" sz="1000" b="1" dirty="0" smtClean="0"/>
              <a:t> </a:t>
            </a:r>
            <a:r>
              <a:rPr lang="en-GB" sz="1000" dirty="0"/>
              <a:t>in the internal </a:t>
            </a:r>
            <a:r>
              <a:rPr lang="en-GB" sz="1000" dirty="0" smtClean="0"/>
              <a:t>market and </a:t>
            </a:r>
            <a:r>
              <a:rPr lang="en-GB" sz="1000" dirty="0"/>
              <a:t>the third country markets </a:t>
            </a:r>
          </a:p>
          <a:p>
            <a:pPr marL="457200" lvl="1" indent="0">
              <a:buClr>
                <a:srgbClr val="42A62A"/>
              </a:buClr>
              <a:buNone/>
            </a:pPr>
            <a:endParaRPr lang="en-GB" sz="1000" dirty="0" smtClean="0"/>
          </a:p>
          <a:p>
            <a:pPr>
              <a:buClr>
                <a:srgbClr val="42A62A"/>
              </a:buClr>
              <a:buFont typeface="+mj-lt"/>
              <a:buAutoNum type="arabicPeriod"/>
            </a:pPr>
            <a:r>
              <a:rPr lang="en-GB" sz="1000" b="1" dirty="0" smtClean="0"/>
              <a:t>Simple</a:t>
            </a:r>
            <a:r>
              <a:rPr lang="en-GB" sz="1000" dirty="0" smtClean="0"/>
              <a:t> programmes </a:t>
            </a:r>
            <a:r>
              <a:rPr lang="en-GB" sz="1000" b="1" dirty="0" smtClean="0"/>
              <a:t>following a serious market disturbance</a:t>
            </a:r>
          </a:p>
          <a:p>
            <a:pPr>
              <a:buClr>
                <a:srgbClr val="42A62A"/>
              </a:buClr>
              <a:buFont typeface="+mj-lt"/>
              <a:buAutoNum type="arabicPeriod"/>
            </a:pPr>
            <a:endParaRPr lang="fr-BE" dirty="0" smtClean="0"/>
          </a:p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BE" u="sng" dirty="0" err="1" smtClean="0"/>
              <a:t>Flexibility</a:t>
            </a:r>
            <a:r>
              <a:rPr lang="fr-BE" u="sng" dirty="0" smtClean="0"/>
              <a:t> </a:t>
            </a:r>
            <a:r>
              <a:rPr lang="fr-BE" u="sng" dirty="0" err="1" smtClean="0"/>
              <a:t>between</a:t>
            </a:r>
            <a:r>
              <a:rPr lang="fr-BE" u="sng" dirty="0" smtClean="0"/>
              <a:t> indicative budgets per </a:t>
            </a:r>
            <a:r>
              <a:rPr lang="fr-BE" u="sng" dirty="0" err="1" smtClean="0"/>
              <a:t>priority</a:t>
            </a:r>
            <a:r>
              <a:rPr lang="fr-BE" u="sng" dirty="0" smtClean="0"/>
              <a:t> in the call for </a:t>
            </a:r>
            <a:r>
              <a:rPr lang="fr-BE" u="sng" dirty="0" err="1" smtClean="0"/>
              <a:t>proposals</a:t>
            </a:r>
            <a:r>
              <a:rPr lang="fr-BE" u="sng" dirty="0" smtClean="0"/>
              <a:t> for promotion programmes. </a:t>
            </a:r>
            <a:r>
              <a:rPr lang="en-GB" sz="1000" dirty="0"/>
              <a:t>If for a given Action there are not enough proposals on the ranked list to consume the whole available amount, the remaining amount </a:t>
            </a:r>
            <a:r>
              <a:rPr lang="en-GB" sz="1000" dirty="0" smtClean="0"/>
              <a:t>will be </a:t>
            </a:r>
            <a:r>
              <a:rPr lang="en-GB" sz="1000" dirty="0"/>
              <a:t>transferred to other </a:t>
            </a:r>
            <a:r>
              <a:rPr lang="en-GB" sz="1000" dirty="0" smtClean="0"/>
              <a:t>actions </a:t>
            </a:r>
            <a:r>
              <a:rPr lang="en-GB" sz="1000" dirty="0"/>
              <a:t>according to predefined </a:t>
            </a:r>
            <a:r>
              <a:rPr lang="en-GB" sz="1000" dirty="0" smtClean="0"/>
              <a:t>criteria</a:t>
            </a:r>
            <a:endParaRPr lang="fr-BE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373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draft Annual Work Programme for 2016</a:t>
            </a:r>
            <a:r>
              <a:rPr lang="fr-BE" sz="1200" dirty="0" smtClean="0"/>
              <a:t/>
            </a:r>
            <a:br>
              <a:rPr lang="fr-BE" sz="1200" dirty="0" smtClean="0"/>
            </a:br>
            <a:r>
              <a:rPr lang="fr-BE" sz="1600" dirty="0"/>
              <a:t>Indicative </a:t>
            </a:r>
            <a:r>
              <a:rPr lang="fr-BE" sz="1600" dirty="0" err="1"/>
              <a:t>repartition</a:t>
            </a:r>
            <a:r>
              <a:rPr lang="fr-BE" sz="1600" dirty="0"/>
              <a:t> of </a:t>
            </a:r>
            <a:r>
              <a:rPr lang="fr-BE" sz="1600" dirty="0" smtClean="0"/>
              <a:t>budget for </a:t>
            </a:r>
            <a:r>
              <a:rPr lang="fr-BE" sz="1600" dirty="0" err="1" smtClean="0"/>
              <a:t>cofinanced</a:t>
            </a:r>
            <a:r>
              <a:rPr lang="fr-BE" sz="1600" dirty="0" smtClean="0"/>
              <a:t> programmes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09563" y="24685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8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213920"/>
              </p:ext>
            </p:extLst>
          </p:nvPr>
        </p:nvGraphicFramePr>
        <p:xfrm>
          <a:off x="300410" y="1700808"/>
          <a:ext cx="8592070" cy="4914635"/>
        </p:xfrm>
        <a:graphic>
          <a:graphicData uri="http://schemas.openxmlformats.org/drawingml/2006/table">
            <a:tbl>
              <a:tblPr firstRow="1" firstCol="1" bandRow="1"/>
              <a:tblGrid>
                <a:gridCol w="6287814"/>
                <a:gridCol w="2304256"/>
              </a:tblGrid>
              <a:tr h="22773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chemeClr val="bg1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Indicative</a:t>
                      </a:r>
                      <a:r>
                        <a:rPr lang="en-GB" sz="1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amount foreseen</a:t>
                      </a:r>
                      <a:endParaRPr lang="en-GB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22773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Simple </a:t>
                      </a:r>
                      <a:r>
                        <a:rPr lang="en-US" sz="15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programmes</a:t>
                      </a:r>
                      <a:r>
                        <a:rPr lang="en-US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- Internal </a:t>
                      </a:r>
                      <a:r>
                        <a:rPr lang="en-US" sz="1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Market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[16,75</a:t>
                      </a:r>
                      <a:r>
                        <a:rPr lang="en-GB" sz="15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M€]</a:t>
                      </a:r>
                      <a:endParaRPr lang="en-GB" sz="15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68321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1- 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Information and promotion </a:t>
                      </a:r>
                      <a:r>
                        <a:rPr lang="en-US" sz="1500" u="none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programmes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aiming at increasing the awareness and recognition of Union quality schemes as defined in Article 5(4)</a:t>
                      </a:r>
                      <a:r>
                        <a:rPr lang="en-US" sz="1500" u="none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a,b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and c of Regulation (EU) </a:t>
                      </a:r>
                      <a:r>
                        <a:rPr lang="en-US" sz="1500" u="none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1144/2014</a:t>
                      </a:r>
                      <a:endParaRPr lang="en-GB" sz="1500" u="sng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[11,725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21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2- 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Information and promotion </a:t>
                      </a:r>
                      <a:r>
                        <a:rPr lang="en-US" sz="1500" u="none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programmes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aiming at </a:t>
                      </a:r>
                      <a:r>
                        <a:rPr lang="en-US" sz="1500" u="none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highlithing</a:t>
                      </a:r>
                      <a:r>
                        <a:rPr lang="en-US" sz="1500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the specific features of agricultural methods in the Union and the characteristics of European agricultural and food products</a:t>
                      </a:r>
                      <a:endParaRPr lang="en-GB" sz="1500" u="none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[5,025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73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Simple </a:t>
                      </a:r>
                      <a:r>
                        <a:rPr lang="en-US" sz="15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programmes</a:t>
                      </a:r>
                      <a:r>
                        <a:rPr lang="en-US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-  </a:t>
                      </a:r>
                      <a:r>
                        <a:rPr lang="en-US" sz="1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 Third countries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[46,90 M€]</a:t>
                      </a:r>
                      <a:endParaRPr lang="en-GB" sz="15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5237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</a:t>
                      </a:r>
                      <a:r>
                        <a:rPr lang="en-US" sz="15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 </a:t>
                      </a:r>
                      <a:r>
                        <a:rPr lang="en-US" sz="15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Information 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and promotion </a:t>
                      </a:r>
                      <a:r>
                        <a:rPr lang="en-US" sz="15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programmes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targeting China, Japan, South Korea and customs territory of Taiwan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[11,725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fr-BE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Action 4-</a:t>
                      </a:r>
                      <a:r>
                        <a:rPr lang="en-US" sz="15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Information and promotion </a:t>
                      </a:r>
                      <a:r>
                        <a:rPr lang="en-US" sz="15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programmes</a:t>
                      </a:r>
                      <a:r>
                        <a:rPr lang="en-US" sz="15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targeting USA and/or Canada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[11,725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</a:t>
                      </a:r>
                      <a:r>
                        <a:rPr lang="en-US" sz="15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 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Central and South America and the </a:t>
                      </a:r>
                      <a:r>
                        <a:rPr lang="en-US" sz="15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Carribbean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[7,035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7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</a:t>
                      </a:r>
                      <a:r>
                        <a:rPr lang="en-US" sz="15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 </a:t>
                      </a: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South East Asia, meaning Brunei, Cambodia, Indonesia, Lao, Malaysia, Myanmar, Philippines, Singapore, Thailand, Timor </a:t>
                      </a:r>
                      <a:r>
                        <a:rPr lang="en-US" sz="15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Leste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and Vietnam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[7,035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</a:t>
                      </a:r>
                      <a:r>
                        <a:rPr lang="en-US" sz="15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 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Africa and Middle East</a:t>
                      </a: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4,69 M€</a:t>
                      </a:r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US" sz="15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Action </a:t>
                      </a:r>
                      <a:r>
                        <a:rPr lang="en-US" sz="15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 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other geographical areas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[4,69 M€]</a:t>
                      </a:r>
                      <a:endParaRPr lang="en-GB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en-GB" sz="15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Multi programmes</a:t>
                      </a:r>
                      <a:endParaRPr lang="en-GB" sz="1500" b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[14,30 M€]</a:t>
                      </a:r>
                      <a:endParaRPr lang="en-GB" sz="15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19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39750" algn="l"/>
                        </a:tabLst>
                      </a:pPr>
                      <a:r>
                        <a:rPr lang="fr-BE" sz="15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Simple programmes -  in case of </a:t>
                      </a:r>
                      <a:r>
                        <a:rPr lang="fr-BE" sz="15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serious</a:t>
                      </a:r>
                      <a:r>
                        <a:rPr lang="fr-BE" sz="15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BE" sz="15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market</a:t>
                      </a:r>
                      <a:r>
                        <a:rPr lang="fr-BE" sz="15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BE" sz="15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disturbance</a:t>
                      </a:r>
                      <a:endParaRPr lang="en-GB" sz="1500" b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[3,35 M€]</a:t>
                      </a:r>
                      <a:endParaRPr lang="en-GB" sz="15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277" marR="6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00410" y="226060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8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57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585200" cy="504825"/>
          </a:xfrm>
        </p:spPr>
        <p:txBody>
          <a:bodyPr/>
          <a:lstStyle/>
          <a:p>
            <a:r>
              <a:rPr lang="fr-BE" dirty="0" smtClean="0"/>
              <a:t/>
            </a:r>
            <a:br>
              <a:rPr lang="fr-BE" dirty="0" smtClean="0"/>
            </a:br>
            <a:r>
              <a:rPr lang="fr-BE" dirty="0"/>
              <a:t/>
            </a:r>
            <a:br>
              <a:rPr lang="fr-BE" dirty="0"/>
            </a:br>
            <a:r>
              <a:rPr lang="fr-BE" dirty="0" smtClean="0"/>
              <a:t>How </a:t>
            </a:r>
            <a:r>
              <a:rPr lang="fr-BE" dirty="0" err="1"/>
              <a:t>did</a:t>
            </a:r>
            <a:r>
              <a:rPr lang="fr-BE" dirty="0"/>
              <a:t> </a:t>
            </a:r>
            <a:r>
              <a:rPr lang="fr-BE" dirty="0" err="1"/>
              <a:t>we</a:t>
            </a:r>
            <a:r>
              <a:rPr lang="fr-BE" dirty="0"/>
              <a:t> </a:t>
            </a:r>
            <a:r>
              <a:rPr lang="fr-BE" dirty="0" err="1" smtClean="0"/>
              <a:t>draft</a:t>
            </a:r>
            <a:r>
              <a:rPr lang="fr-BE" dirty="0" smtClean="0"/>
              <a:t> the </a:t>
            </a:r>
            <a:r>
              <a:rPr lang="fr-BE" dirty="0" err="1" smtClean="0"/>
              <a:t>market</a:t>
            </a:r>
            <a:r>
              <a:rPr lang="fr-BE" dirty="0" smtClean="0"/>
              <a:t> </a:t>
            </a:r>
            <a:r>
              <a:rPr lang="fr-BE" dirty="0" err="1" smtClean="0"/>
              <a:t>priorities</a:t>
            </a:r>
            <a:r>
              <a:rPr lang="fr-BE" dirty="0" smtClean="0"/>
              <a:t>?</a:t>
            </a:r>
            <a:br>
              <a:rPr lang="fr-BE" dirty="0" smtClean="0"/>
            </a:br>
            <a:r>
              <a:rPr lang="fr-BE" dirty="0"/>
              <a:t/>
            </a:r>
            <a:br>
              <a:rPr lang="fr-BE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BE" dirty="0" smtClean="0"/>
          </a:p>
          <a:p>
            <a:pPr lvl="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u="sng" dirty="0"/>
              <a:t>The objectives of the Regulation itself</a:t>
            </a:r>
            <a:r>
              <a:rPr lang="en-GB" dirty="0"/>
              <a:t>: </a:t>
            </a:r>
            <a:r>
              <a:rPr lang="en-GB" dirty="0" smtClean="0"/>
              <a:t>(</a:t>
            </a:r>
            <a:r>
              <a:rPr lang="en-GB" dirty="0" err="1" smtClean="0"/>
              <a:t>i</a:t>
            </a:r>
            <a:r>
              <a:rPr lang="en-GB" dirty="0" smtClean="0"/>
              <a:t>) increase </a:t>
            </a:r>
            <a:r>
              <a:rPr lang="en-GB" dirty="0"/>
              <a:t>the number of </a:t>
            </a:r>
            <a:r>
              <a:rPr lang="en-GB" dirty="0" smtClean="0"/>
              <a:t>activities </a:t>
            </a:r>
            <a:r>
              <a:rPr lang="en-GB" dirty="0"/>
              <a:t>aimed at third countries where there is the highest potential of </a:t>
            </a:r>
            <a:r>
              <a:rPr lang="en-GB" dirty="0" smtClean="0"/>
              <a:t>growth and (ii) in </a:t>
            </a:r>
            <a:r>
              <a:rPr lang="en-GB" dirty="0"/>
              <a:t>the internal market, </a:t>
            </a:r>
            <a:r>
              <a:rPr lang="en-GB" dirty="0" smtClean="0"/>
              <a:t>inform </a:t>
            </a:r>
            <a:r>
              <a:rPr lang="en-GB" dirty="0"/>
              <a:t>consumers about the high standards of EU products, notably the EU quality logos</a:t>
            </a:r>
            <a:r>
              <a:rPr lang="en-GB" dirty="0" smtClean="0"/>
              <a:t>;</a:t>
            </a:r>
          </a:p>
          <a:p>
            <a:pPr lvl="0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lvl="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u="sng" dirty="0"/>
              <a:t>For third countries, a macro-economic analysis </a:t>
            </a:r>
            <a:r>
              <a:rPr lang="en-GB" dirty="0"/>
              <a:t>on projected increase in </a:t>
            </a:r>
            <a:r>
              <a:rPr lang="en-GB" dirty="0" smtClean="0"/>
              <a:t>imports </a:t>
            </a:r>
            <a:r>
              <a:rPr lang="en-GB" dirty="0"/>
              <a:t>for a selection of products suitable for inclusion in promotion programmes on existing or emerging markets, peered with imports' growth potential, as well as a policy evaluation on FTAs or expected removal of SPS barriers</a:t>
            </a:r>
            <a:r>
              <a:rPr lang="en-GB" dirty="0" smtClean="0"/>
              <a:t>;</a:t>
            </a:r>
          </a:p>
          <a:p>
            <a:pPr lvl="0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u="sng" dirty="0"/>
              <a:t>Contributions from stakeholders</a:t>
            </a:r>
            <a:r>
              <a:rPr lang="en-GB" dirty="0"/>
              <a:t>, consulted through the Civil Dialogue Group on Quality and Promotion of 21 November 2014</a:t>
            </a:r>
            <a:endParaRPr lang="fr-BE" dirty="0"/>
          </a:p>
          <a:p>
            <a:pPr algn="ctr"/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85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/>
            </a:r>
            <a:br>
              <a:rPr lang="en-GB" i="1" dirty="0" smtClean="0"/>
            </a:br>
            <a:r>
              <a:rPr lang="en-GB" i="1" dirty="0"/>
              <a:t/>
            </a:r>
            <a:br>
              <a:rPr lang="en-GB" i="1" dirty="0"/>
            </a:br>
            <a:r>
              <a:rPr lang="en-GB" dirty="0" smtClean="0"/>
              <a:t>The </a:t>
            </a:r>
            <a:r>
              <a:rPr lang="en-GB" dirty="0"/>
              <a:t>draft Annual Work Programme for </a:t>
            </a:r>
            <a:r>
              <a:rPr lang="en-GB" dirty="0" smtClean="0"/>
              <a:t>2016 :</a:t>
            </a:r>
            <a:br>
              <a:rPr lang="en-GB" dirty="0" smtClean="0"/>
            </a:br>
            <a:r>
              <a:rPr lang="en-GB" dirty="0" smtClean="0"/>
              <a:t>SIMPLE programmes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767" y="1844824"/>
            <a:ext cx="8582025" cy="4824413"/>
          </a:xfrm>
        </p:spPr>
        <p:txBody>
          <a:bodyPr/>
          <a:lstStyle/>
          <a:p>
            <a:pPr>
              <a:buClr>
                <a:srgbClr val="42A62A"/>
              </a:buClr>
              <a:buFont typeface="+mj-lt"/>
              <a:buAutoNum type="arabicPeriod"/>
            </a:pPr>
            <a:r>
              <a:rPr lang="en-GB" b="1" u="sng" dirty="0"/>
              <a:t>Internal market					</a:t>
            </a:r>
            <a:r>
              <a:rPr lang="en-GB" b="1" u="sng" dirty="0" smtClean="0"/>
              <a:t>25%</a:t>
            </a:r>
            <a:r>
              <a:rPr lang="en-GB" b="1" u="sng" baseline="30000" dirty="0" smtClean="0"/>
              <a:t> </a:t>
            </a:r>
            <a:endParaRPr lang="en-GB" b="1" u="sng" dirty="0" smtClean="0"/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dirty="0" smtClean="0"/>
              <a:t>Information on EU quality schemes			70%	</a:t>
            </a:r>
            <a:r>
              <a:rPr lang="en-GB" sz="1400" dirty="0" smtClean="0"/>
              <a:t> 		</a:t>
            </a:r>
            <a:r>
              <a:rPr lang="en-GB" dirty="0" smtClean="0"/>
              <a:t>(</a:t>
            </a:r>
            <a:r>
              <a:rPr lang="fr-BE" dirty="0" smtClean="0"/>
              <a:t>PDO/PGI/TSG, </a:t>
            </a:r>
            <a:r>
              <a:rPr lang="fr-BE" dirty="0" err="1" smtClean="0"/>
              <a:t>Organic</a:t>
            </a:r>
            <a:r>
              <a:rPr lang="fr-BE" dirty="0" smtClean="0"/>
              <a:t>, </a:t>
            </a:r>
            <a:r>
              <a:rPr lang="fr-BE" dirty="0" err="1" smtClean="0"/>
              <a:t>Outermost</a:t>
            </a:r>
            <a:r>
              <a:rPr lang="fr-BE" dirty="0" smtClean="0"/>
              <a:t> </a:t>
            </a:r>
            <a:r>
              <a:rPr lang="fr-BE" dirty="0" err="1" smtClean="0"/>
              <a:t>regions</a:t>
            </a:r>
            <a:r>
              <a:rPr lang="en-GB" dirty="0" smtClean="0"/>
              <a:t>)		</a:t>
            </a:r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fr-BE" dirty="0" err="1" smtClean="0"/>
              <a:t>Other</a:t>
            </a:r>
            <a:r>
              <a:rPr lang="fr-BE" dirty="0" smtClean="0"/>
              <a:t> </a:t>
            </a:r>
            <a:r>
              <a:rPr lang="fr-BE" dirty="0" err="1"/>
              <a:t>innovative</a:t>
            </a:r>
            <a:r>
              <a:rPr lang="fr-BE" dirty="0"/>
              <a:t> programmes			</a:t>
            </a:r>
            <a:r>
              <a:rPr lang="fr-BE" dirty="0" smtClean="0"/>
              <a:t>30%</a:t>
            </a:r>
            <a:r>
              <a:rPr lang="fr-BE" dirty="0"/>
              <a:t>		</a:t>
            </a:r>
            <a:r>
              <a:rPr lang="fr-BE" sz="1400" dirty="0"/>
              <a:t>	</a:t>
            </a:r>
            <a:r>
              <a:rPr lang="fr-BE" dirty="0"/>
              <a:t>(=</a:t>
            </a:r>
            <a:r>
              <a:rPr lang="fr-BE" dirty="0" err="1"/>
              <a:t>quality</a:t>
            </a:r>
            <a:r>
              <a:rPr lang="fr-BE" dirty="0"/>
              <a:t> in </a:t>
            </a:r>
            <a:r>
              <a:rPr lang="fr-BE" dirty="0" err="1"/>
              <a:t>general</a:t>
            </a:r>
            <a:r>
              <a:rPr lang="fr-BE" dirty="0"/>
              <a:t>, </a:t>
            </a:r>
            <a:r>
              <a:rPr lang="fr-BE" dirty="0" err="1"/>
              <a:t>characteritics</a:t>
            </a:r>
            <a:r>
              <a:rPr lang="fr-BE" dirty="0"/>
              <a:t> of EU </a:t>
            </a:r>
            <a:r>
              <a:rPr lang="fr-BE" dirty="0" err="1"/>
              <a:t>products</a:t>
            </a:r>
            <a:r>
              <a:rPr lang="fr-BE" dirty="0"/>
              <a:t>, </a:t>
            </a:r>
            <a:r>
              <a:rPr lang="fr-BE" dirty="0" err="1"/>
              <a:t>etc</a:t>
            </a:r>
            <a:r>
              <a:rPr lang="fr-BE" dirty="0"/>
              <a:t>)	</a:t>
            </a:r>
            <a:endParaRPr lang="en-GB" dirty="0"/>
          </a:p>
          <a:p>
            <a:pPr>
              <a:buClr>
                <a:srgbClr val="42A62A"/>
              </a:buClr>
              <a:buFont typeface="+mj-lt"/>
              <a:buAutoNum type="arabicPeriod"/>
            </a:pPr>
            <a:r>
              <a:rPr lang="en-GB" b="1" u="sng" dirty="0"/>
              <a:t>Third-country market				</a:t>
            </a:r>
            <a:r>
              <a:rPr lang="en-GB" b="1" u="sng" baseline="30000" dirty="0"/>
              <a:t> </a:t>
            </a:r>
            <a:r>
              <a:rPr lang="en-GB" b="1" u="sng" dirty="0"/>
              <a:t>70%</a:t>
            </a:r>
            <a:r>
              <a:rPr lang="en-GB" b="1" u="sng" baseline="30000" dirty="0" smtClean="0"/>
              <a:t>  </a:t>
            </a:r>
            <a:endParaRPr lang="en-GB" b="1" u="sng" dirty="0"/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dirty="0"/>
              <a:t>China/Japan/South-Korea				</a:t>
            </a:r>
            <a:r>
              <a:rPr lang="en-GB" dirty="0" smtClean="0"/>
              <a:t>25%</a:t>
            </a:r>
            <a:r>
              <a:rPr lang="en-GB" dirty="0"/>
              <a:t>		 </a:t>
            </a:r>
            <a:endParaRPr lang="en-GB" sz="1400" dirty="0"/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dirty="0"/>
              <a:t>USA/Canada					</a:t>
            </a:r>
            <a:r>
              <a:rPr lang="en-GB" dirty="0" smtClean="0"/>
              <a:t>25%</a:t>
            </a:r>
            <a:r>
              <a:rPr lang="en-GB" dirty="0"/>
              <a:t>		</a:t>
            </a:r>
            <a:endParaRPr lang="en-GB" sz="1400" dirty="0"/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fr-BE" dirty="0"/>
              <a:t>Latin </a:t>
            </a:r>
            <a:r>
              <a:rPr lang="fr-BE" dirty="0" err="1"/>
              <a:t>America</a:t>
            </a:r>
            <a:r>
              <a:rPr lang="fr-BE" dirty="0"/>
              <a:t>					</a:t>
            </a:r>
            <a:r>
              <a:rPr lang="fr-BE" dirty="0" smtClean="0"/>
              <a:t>15%</a:t>
            </a:r>
            <a:r>
              <a:rPr lang="fr-BE" dirty="0"/>
              <a:t>		</a:t>
            </a:r>
            <a:endParaRPr lang="en-GB" sz="1400" dirty="0"/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dirty="0"/>
              <a:t>South East Asia					</a:t>
            </a:r>
            <a:r>
              <a:rPr lang="en-GB" dirty="0" smtClean="0"/>
              <a:t>15%</a:t>
            </a:r>
            <a:r>
              <a:rPr lang="en-GB" dirty="0"/>
              <a:t>		</a:t>
            </a:r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en-GB" dirty="0"/>
              <a:t>Africa Middle East					</a:t>
            </a:r>
            <a:r>
              <a:rPr lang="en-GB" dirty="0" smtClean="0"/>
              <a:t>10%</a:t>
            </a:r>
            <a:r>
              <a:rPr lang="en-GB" dirty="0"/>
              <a:t>		</a:t>
            </a:r>
            <a:endParaRPr lang="en-GB" sz="1400" dirty="0"/>
          </a:p>
          <a:p>
            <a:pPr lvl="1">
              <a:buClr>
                <a:srgbClr val="42A62A"/>
              </a:buClr>
              <a:buFont typeface="Wingdings" panose="05000000000000000000" pitchFamily="2" charset="2"/>
              <a:buChar char="v"/>
            </a:pPr>
            <a:r>
              <a:rPr lang="fr-BE" dirty="0" err="1"/>
              <a:t>Other</a:t>
            </a:r>
            <a:r>
              <a:rPr lang="fr-BE" dirty="0"/>
              <a:t> </a:t>
            </a:r>
            <a:r>
              <a:rPr lang="fr-BE" dirty="0" err="1"/>
              <a:t>geographical</a:t>
            </a:r>
            <a:r>
              <a:rPr lang="fr-BE" dirty="0"/>
              <a:t> areas				</a:t>
            </a:r>
            <a:r>
              <a:rPr lang="fr-BE" dirty="0" smtClean="0"/>
              <a:t>10%</a:t>
            </a:r>
            <a:r>
              <a:rPr lang="fr-BE" dirty="0"/>
              <a:t>			 		</a:t>
            </a:r>
            <a:endParaRPr lang="en-GB" sz="1400" dirty="0"/>
          </a:p>
          <a:p>
            <a:pPr>
              <a:buClr>
                <a:srgbClr val="42A62A"/>
              </a:buClr>
              <a:buFont typeface="+mj-lt"/>
              <a:buAutoNum type="arabicPeriod"/>
            </a:pPr>
            <a:r>
              <a:rPr lang="en-GB" b="1" u="sng" dirty="0"/>
              <a:t>S</a:t>
            </a:r>
            <a:r>
              <a:rPr lang="en-GB" b="1" u="sng" dirty="0" smtClean="0"/>
              <a:t>erious market disturbance </a:t>
            </a:r>
            <a:r>
              <a:rPr lang="en-GB" b="1" u="sng" dirty="0"/>
              <a:t>			</a:t>
            </a:r>
            <a:r>
              <a:rPr lang="en-GB" b="1" u="sng" dirty="0" smtClean="0"/>
              <a:t>5%</a:t>
            </a:r>
            <a:endParaRPr lang="en-GB" sz="800" i="1" u="sng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339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585200" cy="504825"/>
          </a:xfrm>
        </p:spPr>
        <p:txBody>
          <a:bodyPr/>
          <a:lstStyle/>
          <a:p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err="1" smtClean="0"/>
              <a:t>Theme</a:t>
            </a:r>
            <a:r>
              <a:rPr lang="fr-BE" dirty="0" smtClean="0"/>
              <a:t> N°1: </a:t>
            </a:r>
            <a:r>
              <a:rPr lang="fr-BE" dirty="0" err="1" smtClean="0"/>
              <a:t>Internal</a:t>
            </a:r>
            <a:r>
              <a:rPr lang="fr-BE" dirty="0" smtClean="0"/>
              <a:t> </a:t>
            </a:r>
            <a:r>
              <a:rPr lang="fr-BE" dirty="0" err="1" smtClean="0"/>
              <a:t>market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>2016 </a:t>
            </a:r>
            <a:r>
              <a:rPr lang="fr-BE" dirty="0" err="1" smtClean="0"/>
              <a:t>Priorities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/>
            </a:r>
            <a:br>
              <a:rPr lang="fr-BE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44824"/>
            <a:ext cx="8582025" cy="4824413"/>
          </a:xfrm>
        </p:spPr>
        <p:txBody>
          <a:bodyPr/>
          <a:lstStyle/>
          <a:p>
            <a:pPr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fr-BE" dirty="0" smtClean="0"/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fr-BE" dirty="0" smtClean="0"/>
              <a:t>PDO/PGI/TSG, </a:t>
            </a:r>
            <a:r>
              <a:rPr lang="fr-BE" dirty="0" err="1" smtClean="0"/>
              <a:t>Organic</a:t>
            </a:r>
            <a:r>
              <a:rPr lang="fr-BE" dirty="0" smtClean="0"/>
              <a:t>, </a:t>
            </a:r>
            <a:r>
              <a:rPr lang="fr-BE" dirty="0" err="1" smtClean="0"/>
              <a:t>Outermost</a:t>
            </a:r>
            <a:r>
              <a:rPr lang="fr-BE" dirty="0" smtClean="0"/>
              <a:t> </a:t>
            </a:r>
            <a:r>
              <a:rPr lang="fr-BE" dirty="0" err="1" smtClean="0"/>
              <a:t>regions</a:t>
            </a:r>
            <a:r>
              <a:rPr lang="fr-BE" dirty="0" smtClean="0"/>
              <a:t>:  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v"/>
            </a:pPr>
            <a:r>
              <a:rPr lang="fr-BE" dirty="0" err="1" smtClean="0"/>
              <a:t>Only</a:t>
            </a:r>
            <a:r>
              <a:rPr lang="fr-BE" dirty="0" smtClean="0"/>
              <a:t> 14% of </a:t>
            </a:r>
            <a:r>
              <a:rPr lang="fr-BE" dirty="0" err="1" smtClean="0"/>
              <a:t>consumers</a:t>
            </a:r>
            <a:r>
              <a:rPr lang="fr-BE" dirty="0" smtClean="0"/>
              <a:t> </a:t>
            </a:r>
            <a:r>
              <a:rPr lang="fr-BE" dirty="0" err="1" smtClean="0"/>
              <a:t>recognize</a:t>
            </a:r>
            <a:r>
              <a:rPr lang="fr-BE" dirty="0" smtClean="0"/>
              <a:t> the PDO/PGI logos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v"/>
            </a:pPr>
            <a:r>
              <a:rPr lang="en-GB" dirty="0" smtClean="0"/>
              <a:t>Improve </a:t>
            </a:r>
            <a:r>
              <a:rPr lang="en-GB" dirty="0"/>
              <a:t>the visibility and understanding of </a:t>
            </a:r>
            <a:r>
              <a:rPr lang="en-GB" dirty="0" smtClean="0"/>
              <a:t>EU policy </a:t>
            </a:r>
            <a:r>
              <a:rPr lang="en-GB" dirty="0"/>
              <a:t>while </a:t>
            </a:r>
            <a:r>
              <a:rPr lang="en-GB" dirty="0" smtClean="0"/>
              <a:t>avoiding market </a:t>
            </a:r>
            <a:r>
              <a:rPr lang="en-GB" dirty="0"/>
              <a:t>distortion and </a:t>
            </a:r>
            <a:r>
              <a:rPr lang="en-GB" dirty="0" smtClean="0"/>
              <a:t>discrimination </a:t>
            </a:r>
            <a:r>
              <a:rPr lang="en-GB" dirty="0"/>
              <a:t>between </a:t>
            </a:r>
            <a:r>
              <a:rPr lang="en-GB" dirty="0" smtClean="0"/>
              <a:t>products of different MS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v"/>
            </a:pPr>
            <a:endParaRPr lang="en-GB" dirty="0" smtClean="0"/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Other innovative Promotion programmes:</a:t>
            </a:r>
            <a:endParaRPr lang="en-GB" dirty="0"/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v"/>
            </a:pPr>
            <a:r>
              <a:rPr lang="en-GB" sz="1600" dirty="0">
                <a:solidFill>
                  <a:schemeClr val="tx1"/>
                </a:solidFill>
              </a:rPr>
              <a:t> highlighting the characteristics of European production methods (food safety, labelling, environment, </a:t>
            </a:r>
            <a:r>
              <a:rPr lang="en-GB" sz="1600" dirty="0" err="1">
                <a:solidFill>
                  <a:schemeClr val="tx1"/>
                </a:solidFill>
              </a:rPr>
              <a:t>etc</a:t>
            </a:r>
            <a:r>
              <a:rPr lang="en-GB" sz="1600" dirty="0">
                <a:solidFill>
                  <a:schemeClr val="tx1"/>
                </a:solidFill>
              </a:rPr>
              <a:t>) </a:t>
            </a:r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v"/>
            </a:pPr>
            <a:r>
              <a:rPr lang="en-GB" sz="1600" dirty="0">
                <a:solidFill>
                  <a:schemeClr val="tx1"/>
                </a:solidFill>
              </a:rPr>
              <a:t>and European products, notably on "quality" in general (outside EU quality schemes, e.g. national quality schemes), taste, diversity, traditions, healthy diet…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7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3399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anchor="ctr">
        <a:spAutoFit/>
      </a:bodyPr>
      <a:lstStyle>
        <a:defPPr fontAlgn="auto">
          <a:spcBef>
            <a:spcPts val="0"/>
          </a:spcBef>
          <a:spcAft>
            <a:spcPts val="0"/>
          </a:spcAft>
          <a:defRPr sz="900" b="0" i="1" kern="0" dirty="0">
            <a:solidFill>
              <a:sysClr val="windowText" lastClr="000000"/>
            </a:solidFill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1F1DE770A5C94184D93424090BDE10" ma:contentTypeVersion="2" ma:contentTypeDescription="Create a new document." ma:contentTypeScope="" ma:versionID="fe58cf79856bb35115223d8f413f3132">
  <xsd:schema xmlns:xsd="http://www.w3.org/2001/XMLSchema" xmlns:xs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00207d8aa973579a2bf262c5b437cc21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bd47-a814-41bf-ab48-bd3069cde275" elementFormDefault="qualified">
    <xsd:import namespace="http://schemas.microsoft.com/office/2006/documentManagement/types"/>
    <xsd:import namespace="http://schemas.microsoft.com/office/infopath/2007/PartnerControl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B6830D-4394-424A-BB55-8B53EE294F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6BDC1BB-82B9-4CF0-B3FE-5CEAB63E1F37}">
  <ds:schemaRefs>
    <ds:schemaRef ds:uri="http://schemas.microsoft.com/office/2006/metadata/properties"/>
    <ds:schemaRef ds:uri="http://purl.org/dc/elements/1.1/"/>
    <ds:schemaRef ds:uri="http://schemas.microsoft.com/sharepoint/v3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a3f0bd47-a814-41bf-ab48-bd3069cde275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E59B7A3-CD52-4428-BF39-6175D509F8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8920</TotalTime>
  <Words>1367</Words>
  <Application>Microsoft Office PowerPoint</Application>
  <PresentationFormat>On-screen Show (4:3)</PresentationFormat>
  <Paragraphs>217</Paragraphs>
  <Slides>18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2_Slide_Master</vt:lpstr>
      <vt:lpstr>1_Slide_Master</vt:lpstr>
      <vt:lpstr>The new promotion policy  The 2016 Annual work programme       </vt:lpstr>
      <vt:lpstr>DISCLAIMER</vt:lpstr>
      <vt:lpstr>The new promotion policy in a nutshell </vt:lpstr>
      <vt:lpstr>What is the Annual work programme ? </vt:lpstr>
      <vt:lpstr>Structure for the AWP 2016</vt:lpstr>
      <vt:lpstr>The draft Annual Work Programme for 2016 Indicative repartition of budget for cofinanced programmes</vt:lpstr>
      <vt:lpstr>  How did we draft the market priorities?   </vt:lpstr>
      <vt:lpstr>  The draft Annual Work Programme for 2016 : SIMPLE programmes  </vt:lpstr>
      <vt:lpstr>  Theme N°1: Internal market 2016 Priorities  </vt:lpstr>
      <vt:lpstr>PowerPoint Presentation</vt:lpstr>
      <vt:lpstr>     Theme N°2- Third countries 2016 Priorities   Criteria for identifying market potential</vt:lpstr>
      <vt:lpstr> Theme N°2- Third countries 2016 Priorities FTA: State of play</vt:lpstr>
      <vt:lpstr> Third countries  2016 priorities </vt:lpstr>
      <vt:lpstr>The market priorities implemented  through simple/multi programmes </vt:lpstr>
      <vt:lpstr>The draft Annual Work Programme for 2016 Indicative repartition of budget for cofinanced programmes</vt:lpstr>
      <vt:lpstr>The budget for Multi programmes: explanations</vt:lpstr>
      <vt:lpstr>AWP 2016 and "crisis"</vt:lpstr>
      <vt:lpstr>    The draft Annual Work Programme for 2016   Next steps 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CAP_2020_General_Presentation_Final_EN_131009_animTHFinal</dc:title>
  <dc:creator>turneem</dc:creator>
  <cp:lastModifiedBy>BUTTINI-PROVENZANO Roberta (AGRI)</cp:lastModifiedBy>
  <cp:revision>721</cp:revision>
  <cp:lastPrinted>2015-03-20T13:57:25Z</cp:lastPrinted>
  <dcterms:created xsi:type="dcterms:W3CDTF">2011-10-28T10:25:18Z</dcterms:created>
  <dcterms:modified xsi:type="dcterms:W3CDTF">2015-06-15T06:34:37Z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0x010100391F1DE770A5C94184D93424090BDE10</vt:lpwstr>
  </property>
</Properties>
</file>