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684" r:id="rId2"/>
  </p:sldMasterIdLst>
  <p:notesMasterIdLst>
    <p:notesMasterId r:id="rId15"/>
  </p:notesMasterIdLst>
  <p:handoutMasterIdLst>
    <p:handoutMasterId r:id="rId16"/>
  </p:handoutMasterIdLst>
  <p:sldIdLst>
    <p:sldId id="320" r:id="rId3"/>
    <p:sldId id="419" r:id="rId4"/>
    <p:sldId id="421" r:id="rId5"/>
    <p:sldId id="425" r:id="rId6"/>
    <p:sldId id="431" r:id="rId7"/>
    <p:sldId id="427" r:id="rId8"/>
    <p:sldId id="432" r:id="rId9"/>
    <p:sldId id="433" r:id="rId10"/>
    <p:sldId id="434" r:id="rId11"/>
    <p:sldId id="429" r:id="rId12"/>
    <p:sldId id="430" r:id="rId13"/>
    <p:sldId id="387" r:id="rId14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33CCCC"/>
    <a:srgbClr val="336699"/>
    <a:srgbClr val="3166CF"/>
    <a:srgbClr val="0033CC"/>
    <a:srgbClr val="A50021"/>
    <a:srgbClr val="006666"/>
    <a:srgbClr val="467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15" autoAdjust="0"/>
    <p:restoredTop sz="88343" autoAdjust="0"/>
  </p:normalViewPr>
  <p:slideViewPr>
    <p:cSldViewPr>
      <p:cViewPr varScale="1">
        <p:scale>
          <a:sx n="67" d="100"/>
          <a:sy n="67" d="100"/>
        </p:scale>
        <p:origin x="-19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0" y="-78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1F280ED-00D2-4CF0-9FFF-87BCB050D8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379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1" tIns="45710" rIns="91421" bIns="4571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3104C10-F3F4-45DE-9622-4B324AA8DA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400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920B9C4-18F1-440E-A904-BCB22948340D}" type="slidenum">
              <a:rPr lang="en-GB" sz="1200" b="0" smtClean="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 sz="1200" b="0" dirty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104C10-F3F4-45DE-9622-4B324AA8DAF4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811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32F98EE7-F747-43C4-A4A4-CD0401AE3518}" type="slidenum">
              <a:rPr lang="en-GB" sz="1200" b="0" smtClean="0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GB" sz="1200" b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C5872D4-C463-48CD-B608-E01A91EAC89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662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A6809-82D2-4893-B143-A6E556D885A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558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B6939-7568-4A25-BCFB-24A2EA88B56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9229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8B1BB-3C80-4BF5-AA4C-3CDBD9A2AB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827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FDB56-904B-4C2F-B5D3-9ABC0F21DA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1709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4151313"/>
            <a:ext cx="2316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1313"/>
            <a:ext cx="1811338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850"/>
            <a:ext cx="2127250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2767013"/>
            <a:ext cx="1001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24150"/>
            <a:ext cx="1000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958850"/>
            <a:ext cx="20002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96AF8097-CD19-4F74-816E-8E4C2F9A33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76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69E18D57-97BB-4C26-8E4A-87ED3C20B0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57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2C4BBB51-33E1-4429-84BD-492F2E6DA3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092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FB194-7A94-44A7-9FE3-4C7A7BDF8E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404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67723-164E-4F5B-98F8-C52DB80BD4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7590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B0A0-6884-43C9-BCB4-1A10915D3D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40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F6A2459-F0DF-496D-BA29-E087584956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7610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A9890-3C0D-45FD-9D74-B882C90F14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559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B0CFA-16A6-4B2F-B5C1-0BDCB34CC9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64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36478-3235-4B56-A4D6-965AD7BFE39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5175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39428-C95B-4481-A427-8853F1E988E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9412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95CB7-E3B9-407E-B306-DCC09E7AB9F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4945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2C0F2-4CAE-4469-9D97-1F59D0EF37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3332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DACB2-92C7-4AF8-91D5-AE54E544F5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6339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4948AA0-09DE-42BC-ABB4-AEF1250896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7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6B46CE40-C1E8-4A38-95BD-020EC5874C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78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480CC-5BDB-4F04-9A13-3F5CFB6EAB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1108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6357B-975D-4B9A-9D43-B3E61B95B06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1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1E716-3F1D-428D-9140-8CC2D798288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155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CD178-E26D-4B75-BC24-A506644091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452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D2C7A-B51C-455D-91CD-68DDFA6892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94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83D93-05E4-4E8C-BE2F-0A4DFAC434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21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5CCE501-B61D-47E5-926E-B99CC5138A8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94" r:id="rId1"/>
    <p:sldLayoutId id="2147485695" r:id="rId2"/>
    <p:sldLayoutId id="2147485696" r:id="rId3"/>
    <p:sldLayoutId id="2147485674" r:id="rId4"/>
    <p:sldLayoutId id="2147485675" r:id="rId5"/>
    <p:sldLayoutId id="2147485676" r:id="rId6"/>
    <p:sldLayoutId id="2147485677" r:id="rId7"/>
    <p:sldLayoutId id="2147485678" r:id="rId8"/>
    <p:sldLayoutId id="2147485679" r:id="rId9"/>
    <p:sldLayoutId id="2147485680" r:id="rId10"/>
    <p:sldLayoutId id="2147485681" r:id="rId11"/>
    <p:sldLayoutId id="2147485682" r:id="rId12"/>
    <p:sldLayoutId id="214748568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Brussels, 10 September 2014</a:t>
            </a: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277F498-27E6-45E0-8573-EB5F352442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97" r:id="rId1"/>
    <p:sldLayoutId id="2147485698" r:id="rId2"/>
    <p:sldLayoutId id="2147485699" r:id="rId3"/>
    <p:sldLayoutId id="2147485684" r:id="rId4"/>
    <p:sldLayoutId id="2147485685" r:id="rId5"/>
    <p:sldLayoutId id="2147485686" r:id="rId6"/>
    <p:sldLayoutId id="2147485687" r:id="rId7"/>
    <p:sldLayoutId id="2147485688" r:id="rId8"/>
    <p:sldLayoutId id="2147485689" r:id="rId9"/>
    <p:sldLayoutId id="2147485690" r:id="rId10"/>
    <p:sldLayoutId id="2147485691" r:id="rId11"/>
    <p:sldLayoutId id="2147485692" r:id="rId12"/>
    <p:sldLayoutId id="2147485693" r:id="rId13"/>
    <p:sldLayoutId id="2147485700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agriculture/events/contractual-negotiations-2014_en.htm" TargetMode="External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agriculture/olive-oil/legislation/index_en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140200" y="1268760"/>
            <a:ext cx="4824413" cy="2880965"/>
          </a:xfrm>
        </p:spPr>
        <p:txBody>
          <a:bodyPr/>
          <a:lstStyle/>
          <a:p>
            <a:pPr algn="l"/>
            <a:r>
              <a:rPr lang="en-GB" sz="2800" dirty="0" smtClean="0">
                <a:solidFill>
                  <a:srgbClr val="FFFFFF"/>
                </a:solidFill>
              </a:rPr>
              <a:t>CDG for olive oil</a:t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1700" dirty="0">
                <a:solidFill>
                  <a:srgbClr val="FFFFFF"/>
                </a:solidFill>
              </a:rPr>
              <a:t>C</a:t>
            </a:r>
            <a:r>
              <a:rPr lang="en-GB" sz="1700" dirty="0" smtClean="0">
                <a:solidFill>
                  <a:srgbClr val="FFFFFF"/>
                </a:solidFill>
              </a:rPr>
              <a:t>ontractual negotiations by producer organisations</a:t>
            </a: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4724400"/>
            <a:ext cx="4752975" cy="1152525"/>
          </a:xfrm>
        </p:spPr>
        <p:txBody>
          <a:bodyPr/>
          <a:lstStyle/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DG Agriculture and Rural Development</a:t>
            </a:r>
          </a:p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European Commission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763" cy="720725"/>
          </a:xfrm>
        </p:spPr>
        <p:txBody>
          <a:bodyPr/>
          <a:lstStyle/>
          <a:p>
            <a:pPr marL="179388" indent="0"/>
            <a:r>
              <a:rPr lang="de-DE" altLang="fr-FR" dirty="0" smtClean="0"/>
              <a:t>Commission Guidelines on </a:t>
            </a:r>
            <a:r>
              <a:rPr lang="de-DE" altLang="fr-FR" dirty="0" err="1" smtClean="0"/>
              <a:t>Article</a:t>
            </a:r>
            <a:r>
              <a:rPr lang="de-DE" altLang="fr-FR" dirty="0" smtClean="0"/>
              <a:t> 169 CMO</a:t>
            </a:r>
            <a:endParaRPr lang="en-GB" alt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464050"/>
          </a:xfrm>
        </p:spPr>
        <p:txBody>
          <a:bodyPr/>
          <a:lstStyle/>
          <a:p>
            <a:pPr marL="381000" indent="-381000" algn="ctr">
              <a:lnSpc>
                <a:spcPct val="90000"/>
              </a:lnSpc>
              <a:buFontTx/>
              <a:buChar char="•"/>
            </a:pPr>
            <a:endParaRPr lang="de-DE" altLang="fr-FR" sz="1600" b="1" dirty="0" smtClean="0"/>
          </a:p>
          <a:p>
            <a:pPr marL="381000" indent="-381000">
              <a:lnSpc>
                <a:spcPct val="90000"/>
              </a:lnSpc>
              <a:buFontTx/>
              <a:buChar char="•"/>
            </a:pPr>
            <a:endParaRPr lang="de-DE" altLang="fr-FR" sz="1600" b="1" dirty="0"/>
          </a:p>
          <a:p>
            <a:pPr marL="285750" indent="-285750"/>
            <a:r>
              <a:rPr lang="en-GB" dirty="0" smtClean="0">
                <a:solidFill>
                  <a:schemeClr val="tx1"/>
                </a:solidFill>
              </a:rPr>
              <a:t>Commission </a:t>
            </a:r>
            <a:r>
              <a:rPr lang="en-GB" dirty="0">
                <a:solidFill>
                  <a:schemeClr val="tx1"/>
                </a:solidFill>
              </a:rPr>
              <a:t>is working on Guidelines on application of Articles 169-171 </a:t>
            </a:r>
            <a:r>
              <a:rPr lang="en-GB" dirty="0" smtClean="0">
                <a:solidFill>
                  <a:schemeClr val="tx1"/>
                </a:solidFill>
              </a:rPr>
              <a:t>CMO on contractual negotiations by POs</a:t>
            </a:r>
          </a:p>
          <a:p>
            <a:pPr marL="285750" indent="-285750"/>
            <a:endParaRPr lang="de-DE" dirty="0">
              <a:solidFill>
                <a:schemeClr val="tx1"/>
              </a:solidFill>
            </a:endParaRPr>
          </a:p>
          <a:p>
            <a:pPr marL="285750" indent="-285750"/>
            <a:r>
              <a:rPr lang="de-DE" dirty="0" err="1" smtClean="0">
                <a:solidFill>
                  <a:schemeClr val="tx1"/>
                </a:solidFill>
              </a:rPr>
              <a:t>Indicative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calendar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adoption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Guidelines:</a:t>
            </a:r>
          </a:p>
          <a:p>
            <a:pPr marL="285750" indent="-285750"/>
            <a:endParaRPr lang="de-DE" sz="1400" b="1" dirty="0" smtClean="0"/>
          </a:p>
          <a:p>
            <a:pPr marL="1028700" lvl="1">
              <a:buFont typeface="Wingdings" panose="05000000000000000000" pitchFamily="2" charset="2"/>
              <a:buChar char="ü"/>
            </a:pPr>
            <a:r>
              <a:rPr lang="en-GB" sz="1400" dirty="0"/>
              <a:t>16 </a:t>
            </a:r>
            <a:r>
              <a:rPr lang="en-GB" sz="1400" dirty="0" smtClean="0"/>
              <a:t>October 2014: </a:t>
            </a:r>
            <a:r>
              <a:rPr lang="en-GB" sz="1400" dirty="0"/>
              <a:t>draft </a:t>
            </a:r>
            <a:r>
              <a:rPr lang="en-GB" sz="1400" dirty="0" smtClean="0"/>
              <a:t>Guidelines discussed </a:t>
            </a:r>
            <a:r>
              <a:rPr lang="en-GB" sz="1400" dirty="0"/>
              <a:t>with national competition authorities and ministries of </a:t>
            </a:r>
            <a:r>
              <a:rPr lang="en-GB" sz="1400" dirty="0" smtClean="0"/>
              <a:t>agriculture at ECN meeting</a:t>
            </a:r>
          </a:p>
          <a:p>
            <a:pPr marL="1028700" lvl="1"/>
            <a:endParaRPr lang="de-DE" sz="800" dirty="0" smtClean="0"/>
          </a:p>
          <a:p>
            <a:pPr marL="1028700" lvl="1"/>
            <a:r>
              <a:rPr lang="en-GB" sz="1400" dirty="0" smtClean="0"/>
              <a:t>Beginning of 2015</a:t>
            </a:r>
            <a:r>
              <a:rPr lang="en-GB" sz="1400" dirty="0"/>
              <a:t>: public consultation on draft </a:t>
            </a:r>
            <a:r>
              <a:rPr lang="en-GB" sz="1400" dirty="0" smtClean="0"/>
              <a:t>Guidelines launches</a:t>
            </a:r>
          </a:p>
          <a:p>
            <a:pPr marL="1028700" lvl="1"/>
            <a:endParaRPr lang="de-DE" sz="1400" dirty="0" smtClean="0"/>
          </a:p>
          <a:p>
            <a:pPr marL="1028700" lvl="1"/>
            <a:r>
              <a:rPr lang="en-GB" sz="1400" dirty="0" smtClean="0"/>
              <a:t>Publication </a:t>
            </a:r>
            <a:r>
              <a:rPr lang="en-GB" sz="1400" dirty="0"/>
              <a:t>of </a:t>
            </a:r>
            <a:r>
              <a:rPr lang="en-GB" sz="1400" dirty="0" smtClean="0"/>
              <a:t>Guidelines expected before the </a:t>
            </a:r>
            <a:r>
              <a:rPr lang="en-GB" sz="1400" dirty="0"/>
              <a:t>end of 2015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36491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763" cy="720725"/>
          </a:xfrm>
        </p:spPr>
        <p:txBody>
          <a:bodyPr/>
          <a:lstStyle/>
          <a:p>
            <a:pPr marL="179388" indent="0"/>
            <a:r>
              <a:rPr lang="de-DE" altLang="fr-FR" dirty="0" err="1" smtClean="0"/>
              <a:t>Recent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event</a:t>
            </a:r>
            <a:r>
              <a:rPr lang="de-DE" altLang="fr-FR" dirty="0" smtClean="0"/>
              <a:t> on </a:t>
            </a:r>
            <a:r>
              <a:rPr lang="de-DE" altLang="fr-FR" dirty="0" err="1" smtClean="0"/>
              <a:t>Article</a:t>
            </a:r>
            <a:r>
              <a:rPr lang="de-DE" altLang="fr-FR" dirty="0" smtClean="0"/>
              <a:t> 169 CMO</a:t>
            </a:r>
            <a:endParaRPr lang="en-GB" alt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464050"/>
          </a:xfrm>
        </p:spPr>
        <p:txBody>
          <a:bodyPr/>
          <a:lstStyle/>
          <a:p>
            <a:pPr marL="381000" indent="-381000" algn="ctr">
              <a:lnSpc>
                <a:spcPct val="90000"/>
              </a:lnSpc>
              <a:buFontTx/>
              <a:buChar char="•"/>
            </a:pPr>
            <a:endParaRPr lang="de-DE" altLang="fr-FR" sz="1600" b="1" dirty="0" smtClean="0"/>
          </a:p>
          <a:p>
            <a:pPr marL="381000" indent="-381000">
              <a:lnSpc>
                <a:spcPct val="90000"/>
              </a:lnSpc>
              <a:buFontTx/>
              <a:buChar char="•"/>
            </a:pPr>
            <a:endParaRPr lang="de-DE" altLang="fr-FR" sz="1600" b="1" dirty="0">
              <a:solidFill>
                <a:schemeClr val="tx1"/>
              </a:solidFill>
            </a:endParaRPr>
          </a:p>
          <a:p>
            <a:pPr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A DG </a:t>
            </a:r>
            <a:r>
              <a:rPr lang="en-GB" dirty="0">
                <a:solidFill>
                  <a:schemeClr val="tx1"/>
                </a:solidFill>
              </a:rPr>
              <a:t>AGRI workshop on contractual negotiation </a:t>
            </a:r>
            <a:r>
              <a:rPr lang="en-GB" dirty="0" smtClean="0">
                <a:solidFill>
                  <a:schemeClr val="tx1"/>
                </a:solidFill>
              </a:rPr>
              <a:t>in the sectors for olive oil, beef and arable crops took place on </a:t>
            </a:r>
            <a:r>
              <a:rPr lang="en-GB" dirty="0">
                <a:solidFill>
                  <a:schemeClr val="tx1"/>
                </a:solidFill>
              </a:rPr>
              <a:t>10 September</a:t>
            </a:r>
          </a:p>
          <a:p>
            <a:pPr indent="0"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285750" indent="-285750"/>
            <a:r>
              <a:rPr lang="en-GB" dirty="0">
                <a:solidFill>
                  <a:schemeClr val="tx1"/>
                </a:solidFill>
              </a:rPr>
              <a:t>Producers from sectors from olive oil, beef and arable crops discussed role of </a:t>
            </a:r>
            <a:r>
              <a:rPr lang="en-GB" dirty="0" smtClean="0">
                <a:solidFill>
                  <a:schemeClr val="tx1"/>
                </a:solidFill>
              </a:rPr>
              <a:t>POs and impact of new Articles 169-171 CMO on contractual negotiations</a:t>
            </a:r>
          </a:p>
          <a:p>
            <a:pPr marL="285750" indent="-285750"/>
            <a:endParaRPr lang="de-DE" dirty="0">
              <a:solidFill>
                <a:schemeClr val="tx1"/>
              </a:solidFill>
            </a:endParaRPr>
          </a:p>
          <a:p>
            <a:pPr marL="285750" indent="-285750"/>
            <a:r>
              <a:rPr lang="de-DE" dirty="0" smtClean="0">
                <a:solidFill>
                  <a:schemeClr val="tx1"/>
                </a:solidFill>
              </a:rPr>
              <a:t>All </a:t>
            </a:r>
            <a:r>
              <a:rPr lang="de-DE" dirty="0" err="1" smtClean="0">
                <a:solidFill>
                  <a:schemeClr val="tx1"/>
                </a:solidFill>
              </a:rPr>
              <a:t>presentations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available</a:t>
            </a:r>
            <a:r>
              <a:rPr lang="de-DE" dirty="0">
                <a:solidFill>
                  <a:schemeClr val="tx1"/>
                </a:solidFill>
              </a:rPr>
              <a:t> on DG AGRI </a:t>
            </a:r>
            <a:r>
              <a:rPr lang="de-DE" dirty="0" err="1" smtClean="0">
                <a:solidFill>
                  <a:schemeClr val="tx1"/>
                </a:solidFill>
              </a:rPr>
              <a:t>website</a:t>
            </a:r>
            <a:r>
              <a:rPr lang="de-DE" dirty="0">
                <a:solidFill>
                  <a:schemeClr val="tx1"/>
                </a:solidFill>
              </a:rPr>
              <a:t>: </a:t>
            </a:r>
            <a:r>
              <a:rPr lang="de-DE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de-DE" dirty="0">
                <a:solidFill>
                  <a:schemeClr val="tx1"/>
                </a:solidFill>
                <a:hlinkClick r:id="rId2"/>
              </a:rPr>
              <a:t>://</a:t>
            </a:r>
            <a:r>
              <a:rPr lang="de-DE" dirty="0" smtClean="0">
                <a:solidFill>
                  <a:schemeClr val="tx1"/>
                </a:solidFill>
                <a:hlinkClick r:id="rId2"/>
              </a:rPr>
              <a:t>ec.europa.eu/agriculture/events/contractual-negotiations-2014_en.htm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5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-12700" y="2781300"/>
            <a:ext cx="9144000" cy="936625"/>
          </a:xfrm>
        </p:spPr>
        <p:txBody>
          <a:bodyPr/>
          <a:lstStyle/>
          <a:p>
            <a:r>
              <a:rPr lang="fr-BE" b="0" dirty="0" err="1" smtClean="0">
                <a:solidFill>
                  <a:schemeClr val="tx1"/>
                </a:solidFill>
              </a:rPr>
              <a:t>Thank</a:t>
            </a:r>
            <a:r>
              <a:rPr lang="fr-BE" b="0" dirty="0" smtClean="0">
                <a:solidFill>
                  <a:schemeClr val="tx1"/>
                </a:solidFill>
              </a:rPr>
              <a:t> </a:t>
            </a:r>
            <a:r>
              <a:rPr lang="fr-BE" b="0" dirty="0" err="1" smtClean="0">
                <a:solidFill>
                  <a:schemeClr val="tx1"/>
                </a:solidFill>
              </a:rPr>
              <a:t>you</a:t>
            </a:r>
            <a:r>
              <a:rPr lang="fr-BE" b="0" dirty="0" smtClean="0">
                <a:solidFill>
                  <a:schemeClr val="tx1"/>
                </a:solidFill>
              </a:rPr>
              <a:t> for </a:t>
            </a:r>
            <a:r>
              <a:rPr lang="fr-BE" b="0" dirty="0" err="1" smtClean="0">
                <a:solidFill>
                  <a:schemeClr val="tx1"/>
                </a:solidFill>
              </a:rPr>
              <a:t>your</a:t>
            </a:r>
            <a:r>
              <a:rPr lang="fr-BE" b="0" dirty="0" smtClean="0">
                <a:solidFill>
                  <a:schemeClr val="tx1"/>
                </a:solidFill>
              </a:rPr>
              <a:t> attention!</a:t>
            </a:r>
            <a:endParaRPr lang="en-GB" b="0" u="sng" dirty="0" smtClean="0">
              <a:solidFill>
                <a:schemeClr val="tx1"/>
              </a:solidFill>
            </a:endParaRPr>
          </a:p>
        </p:txBody>
      </p:sp>
      <p:sp>
        <p:nvSpPr>
          <p:cNvPr id="1945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53540D6-0245-4181-B5E8-5123A4AF08F5}" type="slidenum">
              <a:rPr lang="en-GB" sz="1000" smtClean="0">
                <a:solidFill>
                  <a:schemeClr val="tx1"/>
                </a:solidFill>
              </a:rPr>
              <a:pPr eaLnBrk="1" hangingPunct="1"/>
              <a:t>12</a:t>
            </a:fld>
            <a:endParaRPr lang="en-GB" sz="1000" smtClean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/>
          </p:cNvSpPr>
          <p:nvPr/>
        </p:nvSpPr>
        <p:spPr bwMode="auto">
          <a:xfrm>
            <a:off x="179388" y="4437063"/>
            <a:ext cx="4895850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58775">
              <a:defRPr/>
            </a:pPr>
            <a:endParaRPr lang="en-GB" sz="12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1484313"/>
            <a:ext cx="8424862" cy="1008062"/>
          </a:xfrm>
        </p:spPr>
        <p:txBody>
          <a:bodyPr/>
          <a:lstStyle/>
          <a:p>
            <a:r>
              <a:rPr lang="fr-BE" altLang="fr-FR" dirty="0" smtClean="0"/>
              <a:t>CMO </a:t>
            </a:r>
            <a:r>
              <a:rPr lang="fr-BE" altLang="fr-FR" dirty="0" err="1" smtClean="0"/>
              <a:t>Regulation</a:t>
            </a:r>
            <a:r>
              <a:rPr lang="fr-BE" altLang="fr-FR" dirty="0" smtClean="0"/>
              <a:t> </a:t>
            </a:r>
            <a:r>
              <a:rPr lang="fr-BE" altLang="fr-FR" dirty="0" err="1" smtClean="0"/>
              <a:t>after</a:t>
            </a:r>
            <a:r>
              <a:rPr lang="fr-BE" altLang="fr-FR" dirty="0" smtClean="0"/>
              <a:t> CAP </a:t>
            </a:r>
            <a:r>
              <a:rPr lang="fr-BE" altLang="fr-FR" dirty="0" err="1" smtClean="0"/>
              <a:t>reform</a:t>
            </a:r>
            <a:r>
              <a:rPr lang="fr-BE" altLang="fr-FR" dirty="0" smtClean="0"/>
              <a:t> of 2013 </a:t>
            </a:r>
            <a:endParaRPr lang="en-GB" altLang="fr-FR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68313" y="2852738"/>
            <a:ext cx="8229600" cy="2952750"/>
          </a:xfrm>
        </p:spPr>
        <p:txBody>
          <a:bodyPr/>
          <a:lstStyle/>
          <a:p>
            <a:pPr indent="0">
              <a:lnSpc>
                <a:spcPct val="90000"/>
              </a:lnSpc>
              <a:buSzPct val="132000"/>
              <a:buNone/>
            </a:pPr>
            <a:r>
              <a:rPr lang="en-GB" altLang="fr-FR" dirty="0">
                <a:solidFill>
                  <a:schemeClr val="tx1"/>
                </a:solidFill>
              </a:rPr>
              <a:t>General framework for the organisation of the agricultural food supply </a:t>
            </a:r>
            <a:r>
              <a:rPr lang="en-GB" altLang="fr-FR" dirty="0" smtClean="0">
                <a:solidFill>
                  <a:schemeClr val="tx1"/>
                </a:solidFill>
              </a:rPr>
              <a:t>chain in Regulation (EU) No 1308/2013 (CMO Regulation)</a:t>
            </a:r>
          </a:p>
          <a:p>
            <a:pPr indent="0">
              <a:lnSpc>
                <a:spcPct val="90000"/>
              </a:lnSpc>
              <a:buNone/>
            </a:pPr>
            <a:endParaRPr lang="en-GB" altLang="fr-FR" i="1" dirty="0">
              <a:solidFill>
                <a:schemeClr val="tx1"/>
              </a:solidFill>
            </a:endParaRPr>
          </a:p>
          <a:p>
            <a:pPr marL="57150"/>
            <a:r>
              <a:rPr lang="de-DE" altLang="fr-FR" dirty="0" smtClean="0">
                <a:solidFill>
                  <a:schemeClr val="tx1"/>
                </a:solidFill>
              </a:rPr>
              <a:t>Producer </a:t>
            </a:r>
            <a:r>
              <a:rPr lang="de-DE" altLang="fr-FR" dirty="0" err="1" smtClean="0">
                <a:solidFill>
                  <a:schemeClr val="tx1"/>
                </a:solidFill>
              </a:rPr>
              <a:t>Organisations</a:t>
            </a:r>
            <a:r>
              <a:rPr lang="de-DE" altLang="fr-FR" dirty="0" smtClean="0">
                <a:solidFill>
                  <a:schemeClr val="tx1"/>
                </a:solidFill>
              </a:rPr>
              <a:t> (POs) – </a:t>
            </a:r>
            <a:r>
              <a:rPr lang="de-DE" altLang="fr-FR" dirty="0" err="1" smtClean="0">
                <a:solidFill>
                  <a:schemeClr val="tx1"/>
                </a:solidFill>
              </a:rPr>
              <a:t>Article</a:t>
            </a:r>
            <a:r>
              <a:rPr lang="de-DE" altLang="fr-FR" dirty="0" smtClean="0">
                <a:solidFill>
                  <a:schemeClr val="tx1"/>
                </a:solidFill>
              </a:rPr>
              <a:t> 152 CMO</a:t>
            </a:r>
          </a:p>
          <a:p>
            <a:pPr marL="800100" lvl="1" indent="-342900"/>
            <a:endParaRPr lang="de-DE" altLang="fr-FR" sz="1000" dirty="0" smtClean="0"/>
          </a:p>
          <a:p>
            <a:pPr marL="57150"/>
            <a:r>
              <a:rPr lang="de-DE" altLang="fr-FR" dirty="0" err="1" smtClean="0">
                <a:solidFill>
                  <a:schemeClr val="tx1"/>
                </a:solidFill>
              </a:rPr>
              <a:t>Associations</a:t>
            </a:r>
            <a:r>
              <a:rPr lang="de-DE" altLang="fr-FR" dirty="0" smtClean="0">
                <a:solidFill>
                  <a:schemeClr val="tx1"/>
                </a:solidFill>
              </a:rPr>
              <a:t> </a:t>
            </a:r>
            <a:r>
              <a:rPr lang="de-DE" altLang="fr-FR" dirty="0" err="1" smtClean="0">
                <a:solidFill>
                  <a:schemeClr val="tx1"/>
                </a:solidFill>
              </a:rPr>
              <a:t>of</a:t>
            </a:r>
            <a:r>
              <a:rPr lang="de-DE" altLang="fr-FR" dirty="0" smtClean="0">
                <a:solidFill>
                  <a:schemeClr val="tx1"/>
                </a:solidFill>
              </a:rPr>
              <a:t> POs – </a:t>
            </a:r>
            <a:r>
              <a:rPr lang="de-DE" altLang="fr-FR" dirty="0" err="1" smtClean="0">
                <a:solidFill>
                  <a:schemeClr val="tx1"/>
                </a:solidFill>
              </a:rPr>
              <a:t>Article</a:t>
            </a:r>
            <a:r>
              <a:rPr lang="de-DE" altLang="fr-FR" dirty="0" smtClean="0">
                <a:solidFill>
                  <a:schemeClr val="tx1"/>
                </a:solidFill>
              </a:rPr>
              <a:t> 156 CMO</a:t>
            </a:r>
          </a:p>
          <a:p>
            <a:pPr marL="800100" lvl="1" indent="-342900"/>
            <a:endParaRPr lang="de-DE" altLang="fr-FR" sz="1000" dirty="0" smtClean="0"/>
          </a:p>
          <a:p>
            <a:pPr marL="57150"/>
            <a:r>
              <a:rPr lang="de-DE" altLang="fr-FR" dirty="0" smtClean="0">
                <a:solidFill>
                  <a:schemeClr val="tx1"/>
                </a:solidFill>
              </a:rPr>
              <a:t>Interbranch </a:t>
            </a:r>
            <a:r>
              <a:rPr lang="de-DE" altLang="fr-FR" dirty="0" err="1" smtClean="0">
                <a:solidFill>
                  <a:schemeClr val="tx1"/>
                </a:solidFill>
              </a:rPr>
              <a:t>Organisations</a:t>
            </a:r>
            <a:r>
              <a:rPr lang="de-DE" altLang="fr-FR" dirty="0" smtClean="0">
                <a:solidFill>
                  <a:schemeClr val="tx1"/>
                </a:solidFill>
              </a:rPr>
              <a:t> (IBOs) – </a:t>
            </a:r>
            <a:r>
              <a:rPr lang="de-DE" altLang="fr-FR" dirty="0" err="1" smtClean="0">
                <a:solidFill>
                  <a:schemeClr val="tx1"/>
                </a:solidFill>
              </a:rPr>
              <a:t>Article</a:t>
            </a:r>
            <a:r>
              <a:rPr lang="de-DE" altLang="fr-FR" dirty="0" smtClean="0">
                <a:solidFill>
                  <a:schemeClr val="tx1"/>
                </a:solidFill>
              </a:rPr>
              <a:t> 157 CMO</a:t>
            </a:r>
            <a:endParaRPr lang="en-GB" altLang="fr-FR" dirty="0" smtClean="0">
              <a:solidFill>
                <a:schemeClr val="tx1"/>
              </a:solidFill>
            </a:endParaRPr>
          </a:p>
          <a:p>
            <a:pPr marL="381000" indent="-381000">
              <a:buFontTx/>
              <a:buNone/>
            </a:pPr>
            <a:endParaRPr lang="en-GB" altLang="fr-FR" sz="2200" dirty="0" smtClean="0"/>
          </a:p>
        </p:txBody>
      </p:sp>
    </p:spTree>
    <p:extLst>
      <p:ext uri="{BB962C8B-B14F-4D97-AF65-F5344CB8AC3E}">
        <p14:creationId xmlns:p14="http://schemas.microsoft.com/office/powerpoint/2010/main" val="378408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763" cy="720725"/>
          </a:xfrm>
        </p:spPr>
        <p:txBody>
          <a:bodyPr/>
          <a:lstStyle/>
          <a:p>
            <a:pPr marL="179388" indent="0"/>
            <a:r>
              <a:rPr lang="en-US" altLang="fr-FR" dirty="0" smtClean="0"/>
              <a:t>Producer </a:t>
            </a:r>
            <a:r>
              <a:rPr lang="en-US" altLang="fr-FR" dirty="0" err="1" smtClean="0"/>
              <a:t>Organisations</a:t>
            </a:r>
            <a:r>
              <a:rPr lang="en-US" altLang="fr-FR" dirty="0" smtClean="0"/>
              <a:t> – Article 152 CMO</a:t>
            </a:r>
            <a:endParaRPr lang="en-GB" alt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464050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buFontTx/>
              <a:buChar char="•"/>
            </a:pPr>
            <a:endParaRPr lang="de-DE" altLang="fr-FR" sz="1600" b="1" dirty="0" smtClean="0"/>
          </a:p>
          <a:p>
            <a:pPr marL="381000" indent="-381000">
              <a:lnSpc>
                <a:spcPct val="90000"/>
              </a:lnSpc>
              <a:buFontTx/>
              <a:buChar char="•"/>
            </a:pPr>
            <a:endParaRPr lang="de-DE" altLang="fr-FR" sz="1600" b="1" dirty="0"/>
          </a:p>
          <a:p>
            <a:pPr marL="285750" indent="-285750">
              <a:lnSpc>
                <a:spcPct val="90000"/>
              </a:lnSpc>
            </a:pPr>
            <a:r>
              <a:rPr lang="en-GB" altLang="fr-FR" dirty="0" smtClean="0">
                <a:solidFill>
                  <a:schemeClr val="tx1"/>
                </a:solidFill>
              </a:rPr>
              <a:t>Possible vehicle for </a:t>
            </a:r>
            <a:r>
              <a:rPr lang="en-GB" altLang="fr-FR" dirty="0">
                <a:solidFill>
                  <a:schemeClr val="tx1"/>
                </a:solidFill>
              </a:rPr>
              <a:t>producer cooperation in all </a:t>
            </a:r>
            <a:r>
              <a:rPr lang="en-GB" altLang="fr-FR" dirty="0" smtClean="0">
                <a:solidFill>
                  <a:schemeClr val="tx1"/>
                </a:solidFill>
              </a:rPr>
              <a:t>agricultural sectors</a:t>
            </a:r>
            <a:endParaRPr lang="en-GB" altLang="fr-FR" dirty="0">
              <a:solidFill>
                <a:schemeClr val="tx1"/>
              </a:solidFill>
            </a:endParaRPr>
          </a:p>
          <a:p>
            <a:pPr marL="171450" indent="-171450">
              <a:lnSpc>
                <a:spcPct val="90000"/>
              </a:lnSpc>
            </a:pPr>
            <a:endParaRPr lang="en-US" altLang="fr-FR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90000"/>
              </a:lnSpc>
            </a:pPr>
            <a:r>
              <a:rPr lang="en-GB" altLang="fr-FR" dirty="0" smtClean="0">
                <a:solidFill>
                  <a:schemeClr val="tx1"/>
                </a:solidFill>
              </a:rPr>
              <a:t>Member States to decide if they recognise POs</a:t>
            </a:r>
          </a:p>
          <a:p>
            <a:pPr marL="895350" indent="-442913">
              <a:lnSpc>
                <a:spcPct val="90000"/>
              </a:lnSpc>
              <a:buNone/>
            </a:pPr>
            <a:r>
              <a:rPr lang="en-GB" altLang="fr-FR" sz="1600" dirty="0" smtClean="0">
                <a:solidFill>
                  <a:schemeClr val="tx1"/>
                </a:solidFill>
              </a:rPr>
              <a:t>NB: mandatory recognition in some sectors (milk, fruit and vegetables, olive oil, silkworms, hops)</a:t>
            </a:r>
            <a:endParaRPr lang="en-GB" altLang="fr-FR" sz="1600" dirty="0" smtClean="0">
              <a:solidFill>
                <a:schemeClr val="tx1"/>
              </a:solidFill>
              <a:cs typeface="Arial" charset="0"/>
            </a:endParaRPr>
          </a:p>
          <a:p>
            <a:pPr marL="722313" indent="-269875">
              <a:lnSpc>
                <a:spcPct val="90000"/>
              </a:lnSpc>
              <a:buFont typeface="Wingdings"/>
              <a:buChar char="à"/>
            </a:pPr>
            <a:endParaRPr lang="en-US" altLang="fr-FR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90000"/>
              </a:lnSpc>
            </a:pPr>
            <a:r>
              <a:rPr lang="en-GB" altLang="fr-FR" dirty="0">
                <a:solidFill>
                  <a:schemeClr val="tx1"/>
                </a:solidFill>
              </a:rPr>
              <a:t>No particular legal form required (e.g. cooperative</a:t>
            </a:r>
            <a:r>
              <a:rPr lang="en-GB" altLang="fr-FR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lnSpc>
                <a:spcPct val="90000"/>
              </a:lnSpc>
            </a:pPr>
            <a:endParaRPr lang="en-GB" altLang="fr-FR" dirty="0" smtClean="0">
              <a:solidFill>
                <a:schemeClr val="tx1"/>
              </a:solidFill>
            </a:endParaRPr>
          </a:p>
          <a:p>
            <a:pPr marL="285750" indent="-285750"/>
            <a:r>
              <a:rPr lang="en-GB" dirty="0">
                <a:solidFill>
                  <a:schemeClr val="tx1"/>
                </a:solidFill>
              </a:rPr>
              <a:t>Requirements for recognition in Articles 152, 153 and 154 </a:t>
            </a:r>
            <a:r>
              <a:rPr lang="en-GB" dirty="0" smtClean="0">
                <a:solidFill>
                  <a:schemeClr val="tx1"/>
                </a:solidFill>
              </a:rPr>
              <a:t>CMO (see folder)</a:t>
            </a:r>
            <a:endParaRPr lang="en-GB" alt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17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763" cy="720725"/>
          </a:xfrm>
        </p:spPr>
        <p:txBody>
          <a:bodyPr/>
          <a:lstStyle/>
          <a:p>
            <a:pPr marL="179388" indent="0"/>
            <a:r>
              <a:rPr lang="en-US" altLang="fr-FR" dirty="0" smtClean="0"/>
              <a:t>Tasks of Producer </a:t>
            </a:r>
            <a:r>
              <a:rPr lang="en-GB" altLang="fr-FR" dirty="0" smtClean="0"/>
              <a:t>Organisations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464050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buFontTx/>
              <a:buChar char="•"/>
            </a:pPr>
            <a:endParaRPr lang="de-DE" altLang="fr-FR" sz="1600" b="1" dirty="0" smtClean="0"/>
          </a:p>
          <a:p>
            <a:pPr marL="381000" indent="-381000">
              <a:lnSpc>
                <a:spcPct val="90000"/>
              </a:lnSpc>
              <a:buFontTx/>
              <a:buChar char="•"/>
            </a:pPr>
            <a:endParaRPr lang="de-DE" altLang="fr-FR" sz="1600" b="1" dirty="0"/>
          </a:p>
          <a:p>
            <a:r>
              <a:rPr lang="en-GB" dirty="0" smtClean="0">
                <a:solidFill>
                  <a:schemeClr val="tx1"/>
                </a:solidFill>
              </a:rPr>
              <a:t>Aims of producer organisations are listed in Article 152, e.g.</a:t>
            </a:r>
          </a:p>
          <a:p>
            <a:pPr lvl="1"/>
            <a:endParaRPr lang="en-GB" sz="1400" dirty="0" smtClean="0"/>
          </a:p>
          <a:p>
            <a:pPr lvl="1"/>
            <a:r>
              <a:rPr lang="en-GB" sz="1400" i="1" dirty="0" smtClean="0"/>
              <a:t>planning </a:t>
            </a:r>
            <a:r>
              <a:rPr lang="en-GB" sz="1400" i="1" dirty="0"/>
              <a:t>of production; </a:t>
            </a:r>
            <a:endParaRPr lang="en-GB" sz="1400" i="1" dirty="0" smtClean="0"/>
          </a:p>
          <a:p>
            <a:pPr lvl="1"/>
            <a:r>
              <a:rPr lang="en-GB" sz="1400" i="1" dirty="0" smtClean="0"/>
              <a:t>concentration </a:t>
            </a:r>
            <a:r>
              <a:rPr lang="en-GB" sz="1400" i="1" dirty="0"/>
              <a:t>of supply; </a:t>
            </a:r>
            <a:endParaRPr lang="en-GB" sz="1400" i="1" dirty="0" smtClean="0"/>
          </a:p>
          <a:p>
            <a:pPr lvl="1"/>
            <a:r>
              <a:rPr lang="en-GB" sz="1400" i="1" dirty="0" smtClean="0"/>
              <a:t>placing </a:t>
            </a:r>
            <a:r>
              <a:rPr lang="en-GB" sz="1400" i="1" dirty="0"/>
              <a:t>on the market of products of their </a:t>
            </a:r>
            <a:r>
              <a:rPr lang="en-GB" sz="1400" i="1" dirty="0" smtClean="0"/>
              <a:t>members;</a:t>
            </a:r>
          </a:p>
          <a:p>
            <a:pPr lvl="1"/>
            <a:r>
              <a:rPr lang="de-DE" altLang="fr-FR" sz="1400" dirty="0" smtClean="0"/>
              <a:t>(</a:t>
            </a:r>
            <a:r>
              <a:rPr lang="de-DE" altLang="fr-FR" sz="1400" dirty="0" err="1" smtClean="0"/>
              <a:t>wide</a:t>
            </a:r>
            <a:r>
              <a:rPr lang="de-DE" altLang="fr-FR" sz="1400" dirty="0" smtClean="0"/>
              <a:t> </a:t>
            </a:r>
            <a:r>
              <a:rPr lang="de-DE" altLang="fr-FR" sz="1400" dirty="0" err="1" smtClean="0"/>
              <a:t>range</a:t>
            </a:r>
            <a:r>
              <a:rPr lang="de-DE" altLang="fr-FR" sz="1400" dirty="0" smtClean="0"/>
              <a:t> </a:t>
            </a:r>
            <a:r>
              <a:rPr lang="de-DE" altLang="fr-FR" sz="1400" dirty="0" err="1" smtClean="0"/>
              <a:t>of</a:t>
            </a:r>
            <a:r>
              <a:rPr lang="de-DE" altLang="fr-FR" sz="1400" dirty="0" smtClean="0"/>
              <a:t> </a:t>
            </a:r>
            <a:r>
              <a:rPr lang="de-DE" altLang="fr-FR" sz="1400" dirty="0" err="1" smtClean="0"/>
              <a:t>other</a:t>
            </a:r>
            <a:r>
              <a:rPr lang="de-DE" altLang="fr-FR" sz="1400" dirty="0" smtClean="0"/>
              <a:t> </a:t>
            </a:r>
            <a:r>
              <a:rPr lang="de-DE" altLang="fr-FR" sz="1400" dirty="0" err="1" smtClean="0"/>
              <a:t>activities</a:t>
            </a:r>
            <a:r>
              <a:rPr lang="de-DE" altLang="fr-FR" sz="1400" dirty="0" smtClean="0"/>
              <a:t> (</a:t>
            </a:r>
            <a:r>
              <a:rPr lang="de-DE" altLang="fr-FR" sz="1400" dirty="0" err="1" smtClean="0"/>
              <a:t>see</a:t>
            </a:r>
            <a:r>
              <a:rPr lang="de-DE" altLang="fr-FR" sz="1400" dirty="0" smtClean="0"/>
              <a:t> </a:t>
            </a:r>
            <a:r>
              <a:rPr lang="de-DE" altLang="fr-FR" sz="1400" dirty="0" err="1" smtClean="0"/>
              <a:t>Article</a:t>
            </a:r>
            <a:r>
              <a:rPr lang="de-DE" altLang="fr-FR" sz="1400" dirty="0" smtClean="0"/>
              <a:t> 152(c) CMO))</a:t>
            </a:r>
            <a:endParaRPr lang="en-US" altLang="fr-FR" sz="800" dirty="0" smtClean="0"/>
          </a:p>
          <a:p>
            <a:pPr indent="0">
              <a:lnSpc>
                <a:spcPct val="90000"/>
              </a:lnSpc>
              <a:buNone/>
            </a:pPr>
            <a:endParaRPr lang="en-US" sz="1000" b="1" dirty="0">
              <a:solidFill>
                <a:srgbClr val="A6A6A6"/>
              </a:solidFill>
            </a:endParaRPr>
          </a:p>
          <a:p>
            <a:pPr marL="285750" indent="-285750">
              <a:lnSpc>
                <a:spcPct val="90000"/>
              </a:lnSpc>
            </a:pPr>
            <a:r>
              <a:rPr lang="en-GB" dirty="0" smtClean="0">
                <a:solidFill>
                  <a:schemeClr val="tx1"/>
                </a:solidFill>
              </a:rPr>
              <a:t>Representative </a:t>
            </a:r>
            <a:r>
              <a:rPr lang="en-GB" dirty="0">
                <a:solidFill>
                  <a:schemeClr val="tx1"/>
                </a:solidFill>
              </a:rPr>
              <a:t>POs can request MS to make their rules binding on non-members (Article 164 CMO)</a:t>
            </a:r>
          </a:p>
          <a:p>
            <a:pPr marL="285750" indent="-285750">
              <a:lnSpc>
                <a:spcPct val="90000"/>
              </a:lnSpc>
            </a:pPr>
            <a:endParaRPr lang="de-DE" dirty="0">
              <a:solidFill>
                <a:schemeClr val="tx1"/>
              </a:solidFill>
            </a:endParaRPr>
          </a:p>
          <a:p>
            <a:pPr marL="285750" indent="-285750">
              <a:lnSpc>
                <a:spcPct val="90000"/>
              </a:lnSpc>
            </a:pPr>
            <a:r>
              <a:rPr lang="en-GB" dirty="0" smtClean="0">
                <a:solidFill>
                  <a:schemeClr val="tx1"/>
                </a:solidFill>
              </a:rPr>
              <a:t>Financial </a:t>
            </a:r>
            <a:r>
              <a:rPr lang="en-GB" dirty="0">
                <a:solidFill>
                  <a:schemeClr val="tx1"/>
                </a:solidFill>
              </a:rPr>
              <a:t>contributions from non-members to finance PO activities of general economic interest (Article 165 CMO)</a:t>
            </a:r>
            <a:endParaRPr lang="en-US" alt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40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763" cy="720725"/>
          </a:xfrm>
        </p:spPr>
        <p:txBody>
          <a:bodyPr/>
          <a:lstStyle/>
          <a:p>
            <a:pPr marL="179388" indent="0"/>
            <a:r>
              <a:rPr lang="de-DE" altLang="fr-FR" dirty="0" smtClean="0"/>
              <a:t>POs </a:t>
            </a:r>
            <a:r>
              <a:rPr lang="de-DE" altLang="fr-FR" dirty="0" err="1" smtClean="0"/>
              <a:t>and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competition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rules</a:t>
            </a:r>
            <a:endParaRPr lang="en-GB" alt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4032300"/>
          </a:xfrm>
        </p:spPr>
        <p:txBody>
          <a:bodyPr/>
          <a:lstStyle/>
          <a:p>
            <a:pPr indent="0">
              <a:buFont typeface="Arial" pitchFamily="34" charset="0"/>
              <a:buNone/>
              <a:tabLst>
                <a:tab pos="355600" algn="l"/>
              </a:tabLst>
            </a:pPr>
            <a:r>
              <a:rPr lang="en-GB" dirty="0">
                <a:solidFill>
                  <a:schemeClr val="tx1"/>
                </a:solidFill>
              </a:rPr>
              <a:t>Tension between producer cooperation and competition rules:</a:t>
            </a:r>
          </a:p>
          <a:p>
            <a:pPr indent="0">
              <a:buFont typeface="Arial" pitchFamily="34" charset="0"/>
              <a:buNone/>
              <a:tabLst>
                <a:tab pos="355600" algn="l"/>
              </a:tabLst>
            </a:pP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tabLst>
                <a:tab pos="355600" algn="l"/>
              </a:tabLst>
            </a:pPr>
            <a:r>
              <a:rPr lang="en-GB" dirty="0">
                <a:solidFill>
                  <a:schemeClr val="tx1"/>
                </a:solidFill>
              </a:rPr>
              <a:t>Cooperation among competitors that reduces competition is generally prohibited by competition rules (Article 101(1) TFEU). </a:t>
            </a:r>
          </a:p>
          <a:p>
            <a:pPr marL="171450" indent="-171450">
              <a:lnSpc>
                <a:spcPct val="90000"/>
              </a:lnSpc>
            </a:pPr>
            <a:endParaRPr lang="en-US" altLang="fr-FR" dirty="0">
              <a:solidFill>
                <a:schemeClr val="tx1"/>
              </a:solidFill>
            </a:endParaRPr>
          </a:p>
          <a:p>
            <a:pPr marL="285750" indent="-285750">
              <a:lnSpc>
                <a:spcPct val="90000"/>
              </a:lnSpc>
            </a:pPr>
            <a:r>
              <a:rPr lang="en-GB" dirty="0">
                <a:solidFill>
                  <a:schemeClr val="tx1"/>
                </a:solidFill>
              </a:rPr>
              <a:t>Joint sale of product by members of a PO at a jointly agreed price may be considered price fixing/a cartel in the meaning of Article 101(1) TFEU.</a:t>
            </a:r>
          </a:p>
          <a:p>
            <a:pPr marL="285750" indent="-285750">
              <a:lnSpc>
                <a:spcPct val="90000"/>
              </a:lnSpc>
            </a:pP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lnSpc>
                <a:spcPct val="90000"/>
              </a:lnSpc>
            </a:pPr>
            <a:r>
              <a:rPr lang="en-GB" dirty="0">
                <a:solidFill>
                  <a:schemeClr val="tx1"/>
                </a:solidFill>
              </a:rPr>
              <a:t>Exemptions are possible subject to a case-by-case analysis for behaviour that creates efficiencies and benefits consumers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(Article 101(3) TFEU).</a:t>
            </a:r>
          </a:p>
          <a:p>
            <a:pPr marL="285750" indent="-285750">
              <a:lnSpc>
                <a:spcPct val="90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444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51520" y="1556792"/>
            <a:ext cx="8640763" cy="720725"/>
          </a:xfrm>
        </p:spPr>
        <p:txBody>
          <a:bodyPr/>
          <a:lstStyle/>
          <a:p>
            <a:pPr marL="179388" indent="0"/>
            <a:r>
              <a:rPr lang="de-DE" altLang="fr-FR" dirty="0" smtClean="0"/>
              <a:t>POs </a:t>
            </a:r>
            <a:r>
              <a:rPr lang="de-DE" altLang="fr-FR" dirty="0" err="1" smtClean="0"/>
              <a:t>and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competition</a:t>
            </a:r>
            <a:r>
              <a:rPr lang="de-DE" altLang="fr-FR" dirty="0" smtClean="0"/>
              <a:t> </a:t>
            </a:r>
            <a:r>
              <a:rPr lang="de-DE" altLang="fr-FR" dirty="0" err="1" smtClean="0"/>
              <a:t>rules</a:t>
            </a:r>
            <a:endParaRPr lang="en-GB" alt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464050"/>
          </a:xfrm>
        </p:spPr>
        <p:txBody>
          <a:bodyPr/>
          <a:lstStyle/>
          <a:p>
            <a:pPr marL="381000" indent="-381000">
              <a:lnSpc>
                <a:spcPct val="90000"/>
              </a:lnSpc>
              <a:buFontTx/>
              <a:buChar char="•"/>
            </a:pPr>
            <a:endParaRPr lang="de-DE" altLang="fr-FR" sz="1600" b="1" dirty="0" smtClean="0"/>
          </a:p>
          <a:p>
            <a:pPr marL="381000" indent="-381000">
              <a:lnSpc>
                <a:spcPct val="90000"/>
              </a:lnSpc>
              <a:buFontTx/>
              <a:buChar char="•"/>
            </a:pPr>
            <a:endParaRPr lang="de-DE" altLang="fr-FR" sz="1600" b="1" dirty="0">
              <a:solidFill>
                <a:schemeClr val="tx1"/>
              </a:solidFill>
            </a:endParaRPr>
          </a:p>
          <a:p>
            <a:pPr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Article 169 </a:t>
            </a:r>
            <a:r>
              <a:rPr lang="en-GB" dirty="0">
                <a:solidFill>
                  <a:schemeClr val="tx1"/>
                </a:solidFill>
              </a:rPr>
              <a:t>CMO – </a:t>
            </a:r>
            <a:r>
              <a:rPr lang="en-GB" dirty="0" smtClean="0">
                <a:solidFill>
                  <a:schemeClr val="tx1"/>
                </a:solidFill>
              </a:rPr>
              <a:t>new exemption for </a:t>
            </a:r>
            <a:r>
              <a:rPr lang="en-GB" dirty="0">
                <a:solidFill>
                  <a:schemeClr val="tx1"/>
                </a:solidFill>
              </a:rPr>
              <a:t>joint sale </a:t>
            </a:r>
            <a:r>
              <a:rPr lang="en-GB" dirty="0" smtClean="0">
                <a:solidFill>
                  <a:schemeClr val="tx1"/>
                </a:solidFill>
              </a:rPr>
              <a:t>of olive oil through PO or APO (including setting a common price)</a:t>
            </a:r>
            <a:endParaRPr lang="en-GB" dirty="0">
              <a:solidFill>
                <a:schemeClr val="tx1"/>
              </a:solidFill>
            </a:endParaRPr>
          </a:p>
          <a:p>
            <a:pPr indent="0">
              <a:buNone/>
            </a:pPr>
            <a:endParaRPr lang="en-GB" sz="1600" b="1" dirty="0"/>
          </a:p>
          <a:p>
            <a:pPr indent="0">
              <a:buNone/>
            </a:pPr>
            <a:r>
              <a:rPr lang="de-DE" dirty="0" err="1" smtClean="0">
                <a:solidFill>
                  <a:schemeClr val="tx1"/>
                </a:solidFill>
              </a:rPr>
              <a:t>Conditions</a:t>
            </a:r>
            <a:r>
              <a:rPr lang="de-DE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/>
            <a:endParaRPr lang="de-DE" sz="800" b="1" dirty="0" smtClean="0"/>
          </a:p>
          <a:p>
            <a:pPr marL="625475" lvl="1" indent="-269875"/>
            <a:r>
              <a:rPr lang="de-DE" dirty="0" err="1"/>
              <a:t>Recognised</a:t>
            </a:r>
            <a:r>
              <a:rPr lang="de-DE" dirty="0"/>
              <a:t> PO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smtClean="0"/>
              <a:t>APO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olive</a:t>
            </a:r>
            <a:r>
              <a:rPr lang="de-DE" dirty="0" smtClean="0"/>
              <a:t> </a:t>
            </a:r>
            <a:r>
              <a:rPr lang="de-DE" dirty="0" err="1" smtClean="0"/>
              <a:t>oil</a:t>
            </a:r>
            <a:endParaRPr lang="de-DE" dirty="0"/>
          </a:p>
          <a:p>
            <a:pPr marL="625475" lvl="1" indent="-269875"/>
            <a:endParaRPr lang="de-DE" sz="800" dirty="0"/>
          </a:p>
          <a:p>
            <a:pPr marL="625475" lvl="1" indent="-269875"/>
            <a:r>
              <a:rPr lang="en-GB" dirty="0"/>
              <a:t>PO concentrates supply and places the product of its members on the market</a:t>
            </a:r>
            <a:endParaRPr lang="de-DE" dirty="0"/>
          </a:p>
          <a:p>
            <a:pPr marL="625475" lvl="1" indent="-269875"/>
            <a:endParaRPr lang="de-DE" sz="800" dirty="0"/>
          </a:p>
          <a:p>
            <a:pPr marL="625475" lvl="1" indent="-269875"/>
            <a:r>
              <a:rPr lang="en-GB" dirty="0"/>
              <a:t>PO provides additional services to its </a:t>
            </a:r>
            <a:r>
              <a:rPr lang="en-GB" dirty="0" smtClean="0"/>
              <a:t>members </a:t>
            </a:r>
            <a:r>
              <a:rPr lang="en-GB" u="sng" dirty="0" smtClean="0"/>
              <a:t>that are likely to generate efficiencies</a:t>
            </a:r>
            <a:endParaRPr lang="en-GB" u="sng" dirty="0"/>
          </a:p>
          <a:p>
            <a:pPr marL="625475" lvl="1" indent="-269875"/>
            <a:endParaRPr lang="en-GB" sz="800" dirty="0"/>
          </a:p>
          <a:p>
            <a:pPr marL="625475" lvl="1" indent="-269875"/>
            <a:r>
              <a:rPr lang="de-DE" dirty="0"/>
              <a:t>Joint </a:t>
            </a:r>
            <a:r>
              <a:rPr lang="de-DE" dirty="0" err="1"/>
              <a:t>sale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smtClean="0"/>
              <a:t>20%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smtClean="0"/>
              <a:t>relevant </a:t>
            </a:r>
            <a:r>
              <a:rPr lang="de-DE" dirty="0" err="1" smtClean="0"/>
              <a:t>market</a:t>
            </a:r>
            <a:r>
              <a:rPr lang="de-DE" dirty="0" smtClean="0"/>
              <a:t> (</a:t>
            </a:r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market</a:t>
            </a:r>
            <a:r>
              <a:rPr lang="de-DE" dirty="0" smtClean="0"/>
              <a:t>, </a:t>
            </a:r>
            <a:r>
              <a:rPr lang="de-DE" dirty="0" err="1" smtClean="0"/>
              <a:t>geographic</a:t>
            </a:r>
            <a:r>
              <a:rPr lang="de-DE" dirty="0" smtClean="0"/>
              <a:t> </a:t>
            </a:r>
            <a:r>
              <a:rPr lang="de-DE" dirty="0" err="1" smtClean="0"/>
              <a:t>market</a:t>
            </a:r>
            <a:r>
              <a:rPr lang="de-DE" dirty="0" smtClean="0"/>
              <a:t>)</a:t>
            </a:r>
            <a:endParaRPr lang="en-US" altLang="fr-FR" b="1" dirty="0" smtClean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38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1268413"/>
            <a:ext cx="8585200" cy="504825"/>
          </a:xfrm>
        </p:spPr>
        <p:txBody>
          <a:bodyPr/>
          <a:lstStyle/>
          <a:p>
            <a:pPr marL="0" indent="0">
              <a:defRPr/>
            </a:pPr>
            <a:r>
              <a:rPr lang="en-GB" dirty="0"/>
              <a:t>Activities listed in </a:t>
            </a:r>
            <a:r>
              <a:rPr lang="en-GB" dirty="0" smtClean="0"/>
              <a:t>Article 169 CMO</a:t>
            </a:r>
            <a:endParaRPr lang="en-GB" dirty="0"/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F0ADDBE-C2C2-417A-9B64-676BDB297BAB}" type="slidenum">
              <a:rPr lang="en-GB" sz="1000" smtClean="0">
                <a:solidFill>
                  <a:schemeClr val="bg1"/>
                </a:solidFill>
              </a:rPr>
              <a:pPr eaLnBrk="1" hangingPunct="1"/>
              <a:t>7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090988" y="4640263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20000"/>
              </a:spcBef>
            </a:pPr>
            <a:r>
              <a:rPr lang="en-GB" sz="1400">
                <a:solidFill>
                  <a:schemeClr val="bg1"/>
                </a:solidFill>
                <a:cs typeface="Arial" charset="0"/>
              </a:rPr>
              <a:t>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987" y="1772816"/>
            <a:ext cx="8582025" cy="4319587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i) joint distribution, including joint selling platform or joint transportation; 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>
                <a:solidFill>
                  <a:schemeClr val="accent4"/>
                </a:solidFill>
              </a:rPr>
              <a:t>(ii) joint packaging, labelling or promotion; 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>
                <a:solidFill>
                  <a:schemeClr val="accent4"/>
                </a:solidFill>
              </a:rPr>
              <a:t>(iii) joint organising of quality control; </a:t>
            </a:r>
            <a:endParaRPr lang="en-GB" sz="1600" dirty="0" smtClean="0">
              <a:solidFill>
                <a:schemeClr val="accent4"/>
              </a:solidFill>
            </a:endParaRP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iv) joint use of equipment or storage facilities; 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v) joint processing; </a:t>
            </a:r>
            <a:endParaRPr lang="en-GB" sz="1600" dirty="0" smtClean="0">
              <a:solidFill>
                <a:schemeClr val="accent4"/>
              </a:solidFill>
            </a:endParaRP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vi) joint management of waste directly related to the production of olive oil; </a:t>
            </a:r>
            <a:endParaRPr lang="en-GB" sz="1600" dirty="0" smtClean="0">
              <a:solidFill>
                <a:schemeClr val="accent4"/>
              </a:solidFill>
            </a:endParaRP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vii) joint procurement of inputs;</a:t>
            </a:r>
          </a:p>
          <a:p>
            <a:pPr>
              <a:lnSpc>
                <a:spcPct val="150000"/>
              </a:lnSpc>
              <a:defRPr/>
            </a:pPr>
            <a:endParaRPr lang="en-GB" sz="1600" dirty="0" smtClean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de-DE" sz="1600" dirty="0" smtClean="0">
                <a:solidFill>
                  <a:schemeClr val="accent4"/>
                </a:solidFill>
              </a:rPr>
              <a:t>NB: </a:t>
            </a:r>
            <a:r>
              <a:rPr lang="en-GB" sz="1600" dirty="0">
                <a:solidFill>
                  <a:schemeClr val="accent4"/>
                </a:solidFill>
              </a:rPr>
              <a:t>Integrated activities </a:t>
            </a:r>
            <a:r>
              <a:rPr lang="en-GB" sz="1600" dirty="0" smtClean="0">
                <a:solidFill>
                  <a:schemeClr val="accent4"/>
                </a:solidFill>
              </a:rPr>
              <a:t>must be "</a:t>
            </a:r>
            <a:r>
              <a:rPr lang="en-GB" sz="1600" b="1" dirty="0" smtClean="0">
                <a:solidFill>
                  <a:schemeClr val="accent4"/>
                </a:solidFill>
              </a:rPr>
              <a:t>significant</a:t>
            </a:r>
            <a:r>
              <a:rPr lang="en-GB" sz="1600" dirty="0" smtClean="0">
                <a:solidFill>
                  <a:schemeClr val="accent4"/>
                </a:solidFill>
              </a:rPr>
              <a:t> </a:t>
            </a:r>
            <a:r>
              <a:rPr lang="en-GB" sz="1600" dirty="0">
                <a:solidFill>
                  <a:schemeClr val="accent4"/>
                </a:solidFill>
              </a:rPr>
              <a:t>in terms of </a:t>
            </a:r>
            <a:r>
              <a:rPr lang="en-GB" sz="1600" b="1" dirty="0">
                <a:solidFill>
                  <a:schemeClr val="accent4"/>
                </a:solidFill>
              </a:rPr>
              <a:t>volume</a:t>
            </a:r>
            <a:r>
              <a:rPr lang="en-GB" sz="1600" dirty="0">
                <a:solidFill>
                  <a:schemeClr val="accent4"/>
                </a:solidFill>
              </a:rPr>
              <a:t> of produce concerned and in terms of </a:t>
            </a:r>
            <a:r>
              <a:rPr lang="en-GB" sz="1600" b="1" dirty="0">
                <a:solidFill>
                  <a:schemeClr val="accent4"/>
                </a:solidFill>
              </a:rPr>
              <a:t>cost</a:t>
            </a:r>
            <a:r>
              <a:rPr lang="en-GB" sz="1600" dirty="0">
                <a:solidFill>
                  <a:schemeClr val="accent4"/>
                </a:solidFill>
              </a:rPr>
              <a:t> of the production and placing of the product on the </a:t>
            </a:r>
            <a:r>
              <a:rPr lang="en-GB" sz="1600" dirty="0" smtClean="0">
                <a:solidFill>
                  <a:schemeClr val="accent4"/>
                </a:solidFill>
              </a:rPr>
              <a:t>market"</a:t>
            </a:r>
            <a:endParaRPr lang="en-GB" sz="1600" dirty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  <a:defRPr/>
            </a:pPr>
            <a:endParaRPr lang="en-GB" sz="1400" dirty="0" smtClean="0">
              <a:solidFill>
                <a:schemeClr val="accent4"/>
              </a:solidFill>
            </a:endParaRPr>
          </a:p>
          <a:p>
            <a:pPr>
              <a:defRPr/>
            </a:pPr>
            <a:endParaRPr lang="en-GB" sz="1400" dirty="0" smtClean="0">
              <a:solidFill>
                <a:schemeClr val="accent4"/>
              </a:solidFill>
            </a:endParaRPr>
          </a:p>
          <a:p>
            <a:pPr>
              <a:defRPr/>
            </a:pPr>
            <a:endParaRPr lang="en-GB" sz="1400" dirty="0">
              <a:solidFill>
                <a:schemeClr val="accent4"/>
              </a:solidFill>
            </a:endParaRPr>
          </a:p>
          <a:p>
            <a:pPr>
              <a:defRPr/>
            </a:pPr>
            <a:endParaRPr lang="en-GB" sz="1400" dirty="0" smtClean="0">
              <a:solidFill>
                <a:schemeClr val="accent4"/>
              </a:solidFill>
            </a:endParaRPr>
          </a:p>
          <a:p>
            <a:pPr>
              <a:defRPr/>
            </a:pPr>
            <a:endParaRPr lang="en-GB" sz="1400" dirty="0">
              <a:solidFill>
                <a:schemeClr val="accent4"/>
              </a:solidFill>
            </a:endParaRPr>
          </a:p>
          <a:p>
            <a:pPr>
              <a:defRPr/>
            </a:pPr>
            <a:endParaRPr lang="de-DE" sz="1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1268413"/>
            <a:ext cx="8585200" cy="504825"/>
          </a:xfrm>
        </p:spPr>
        <p:txBody>
          <a:bodyPr/>
          <a:lstStyle/>
          <a:p>
            <a:pPr marL="0" indent="0">
              <a:defRPr/>
            </a:pPr>
            <a:r>
              <a:rPr lang="en-GB" dirty="0"/>
              <a:t>Activities listed in </a:t>
            </a:r>
            <a:r>
              <a:rPr lang="en-GB" dirty="0" smtClean="0"/>
              <a:t>Article 169 CMO</a:t>
            </a:r>
            <a:endParaRPr lang="en-GB" dirty="0"/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F0ADDBE-C2C2-417A-9B64-676BDB297BAB}" type="slidenum">
              <a:rPr lang="en-GB" sz="1000" smtClean="0">
                <a:solidFill>
                  <a:schemeClr val="bg1"/>
                </a:solidFill>
              </a:rPr>
              <a:pPr eaLnBrk="1" hangingPunct="1"/>
              <a:t>8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090988" y="4640263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20000"/>
              </a:spcBef>
            </a:pPr>
            <a:r>
              <a:rPr lang="en-GB" sz="1400">
                <a:solidFill>
                  <a:schemeClr val="bg1"/>
                </a:solidFill>
                <a:cs typeface="Arial" charset="0"/>
              </a:rPr>
              <a:t>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987" y="1772816"/>
            <a:ext cx="8582025" cy="4319587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i) joint distribution, including joint selling platform or joint transportation; 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>
                <a:solidFill>
                  <a:schemeClr val="accent4"/>
                </a:solidFill>
              </a:rPr>
              <a:t>(ii) joint packaging, labelling or promotion; 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>
                <a:solidFill>
                  <a:schemeClr val="accent4"/>
                </a:solidFill>
              </a:rPr>
              <a:t>(iii) joint organising of quality control; </a:t>
            </a:r>
            <a:endParaRPr lang="en-GB" sz="1600" dirty="0" smtClean="0">
              <a:solidFill>
                <a:schemeClr val="accent4"/>
              </a:solidFill>
            </a:endParaRP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iv) joint use of equipment or storage facilities; </a:t>
            </a: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v) joint processing; </a:t>
            </a:r>
            <a:endParaRPr lang="en-GB" sz="1600" dirty="0" smtClean="0">
              <a:solidFill>
                <a:schemeClr val="accent4"/>
              </a:solidFill>
            </a:endParaRP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vi) joint management of waste directly related to the production of olive oil; </a:t>
            </a:r>
            <a:endParaRPr lang="en-GB" sz="1600" dirty="0" smtClean="0">
              <a:solidFill>
                <a:schemeClr val="accent4"/>
              </a:solidFill>
            </a:endParaRPr>
          </a:p>
          <a:p>
            <a:pPr marL="0" indent="0">
              <a:lnSpc>
                <a:spcPct val="150000"/>
              </a:lnSpc>
              <a:defRPr/>
            </a:pPr>
            <a:r>
              <a:rPr lang="en-GB" sz="1600" dirty="0" smtClean="0">
                <a:solidFill>
                  <a:schemeClr val="accent4"/>
                </a:solidFill>
              </a:rPr>
              <a:t>(</a:t>
            </a:r>
            <a:r>
              <a:rPr lang="en-GB" sz="1600" dirty="0">
                <a:solidFill>
                  <a:schemeClr val="accent4"/>
                </a:solidFill>
              </a:rPr>
              <a:t>vii) joint procurement of inputs;</a:t>
            </a:r>
          </a:p>
          <a:p>
            <a:pPr>
              <a:lnSpc>
                <a:spcPct val="150000"/>
              </a:lnSpc>
              <a:defRPr/>
            </a:pPr>
            <a:endParaRPr lang="en-GB" sz="1600" dirty="0" smtClean="0">
              <a:solidFill>
                <a:schemeClr val="accent4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de-DE" sz="1600" b="1" dirty="0" err="1" smtClean="0">
                <a:solidFill>
                  <a:schemeClr val="accent4"/>
                </a:solidFill>
              </a:rPr>
              <a:t>Question</a:t>
            </a:r>
            <a:r>
              <a:rPr lang="de-DE" sz="1600" b="1" dirty="0" smtClean="0">
                <a:solidFill>
                  <a:schemeClr val="accent4"/>
                </a:solidFill>
              </a:rPr>
              <a:t>: </a:t>
            </a:r>
            <a:r>
              <a:rPr lang="de-DE" sz="1600" b="1" dirty="0" err="1" smtClean="0">
                <a:solidFill>
                  <a:schemeClr val="accent4"/>
                </a:solidFill>
              </a:rPr>
              <a:t>What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is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the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respective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cost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of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these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activities</a:t>
            </a:r>
            <a:r>
              <a:rPr lang="de-DE" sz="1600" b="1" dirty="0" smtClean="0">
                <a:solidFill>
                  <a:schemeClr val="accent4"/>
                </a:solidFill>
              </a:rPr>
              <a:t>, in % </a:t>
            </a:r>
            <a:r>
              <a:rPr lang="de-DE" sz="1600" b="1" dirty="0" err="1" smtClean="0">
                <a:solidFill>
                  <a:schemeClr val="accent4"/>
                </a:solidFill>
              </a:rPr>
              <a:t>of</a:t>
            </a:r>
            <a:r>
              <a:rPr lang="de-DE" sz="1600" b="1" dirty="0" smtClean="0">
                <a:solidFill>
                  <a:schemeClr val="accent4"/>
                </a:solidFill>
              </a:rPr>
              <a:t> total </a:t>
            </a:r>
            <a:r>
              <a:rPr lang="de-DE" sz="1600" b="1" dirty="0" err="1" smtClean="0">
                <a:solidFill>
                  <a:schemeClr val="accent4"/>
                </a:solidFill>
              </a:rPr>
              <a:t>cost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of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supply</a:t>
            </a:r>
            <a:r>
              <a:rPr lang="de-DE" sz="1600" b="1" dirty="0" smtClean="0">
                <a:solidFill>
                  <a:schemeClr val="accent4"/>
                </a:solidFill>
              </a:rPr>
              <a:t> (total </a:t>
            </a:r>
            <a:r>
              <a:rPr lang="de-DE" sz="1600" b="1" dirty="0" err="1" smtClean="0">
                <a:solidFill>
                  <a:schemeClr val="accent4"/>
                </a:solidFill>
              </a:rPr>
              <a:t>cost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of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production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and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supply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of</a:t>
            </a:r>
            <a:r>
              <a:rPr lang="de-DE" sz="1600" b="1" dirty="0" smtClean="0">
                <a:solidFill>
                  <a:schemeClr val="accent4"/>
                </a:solidFill>
              </a:rPr>
              <a:t> PO </a:t>
            </a:r>
            <a:r>
              <a:rPr lang="de-DE" sz="1600" b="1" dirty="0" err="1" smtClean="0">
                <a:solidFill>
                  <a:schemeClr val="accent4"/>
                </a:solidFill>
              </a:rPr>
              <a:t>and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its</a:t>
            </a:r>
            <a:r>
              <a:rPr lang="de-DE" sz="1600" b="1" dirty="0" smtClean="0">
                <a:solidFill>
                  <a:schemeClr val="accent4"/>
                </a:solidFill>
              </a:rPr>
              <a:t> </a:t>
            </a:r>
            <a:r>
              <a:rPr lang="de-DE" sz="1600" b="1" dirty="0" err="1" smtClean="0">
                <a:solidFill>
                  <a:schemeClr val="accent4"/>
                </a:solidFill>
              </a:rPr>
              <a:t>members</a:t>
            </a:r>
            <a:r>
              <a:rPr lang="de-DE" sz="1600" b="1" dirty="0" smtClean="0">
                <a:solidFill>
                  <a:schemeClr val="accent4"/>
                </a:solidFill>
              </a:rPr>
              <a:t>)?</a:t>
            </a:r>
            <a:endParaRPr lang="en-GB" sz="1600" b="1" dirty="0" smtClean="0">
              <a:solidFill>
                <a:schemeClr val="accent4"/>
              </a:solidFill>
            </a:endParaRPr>
          </a:p>
          <a:p>
            <a:pPr>
              <a:defRPr/>
            </a:pPr>
            <a:endParaRPr lang="en-GB" sz="1400" dirty="0" smtClean="0">
              <a:solidFill>
                <a:schemeClr val="accent4"/>
              </a:solidFill>
            </a:endParaRPr>
          </a:p>
          <a:p>
            <a:pPr>
              <a:defRPr/>
            </a:pPr>
            <a:endParaRPr lang="en-GB" sz="1400" dirty="0">
              <a:solidFill>
                <a:schemeClr val="accent4"/>
              </a:solidFill>
            </a:endParaRPr>
          </a:p>
          <a:p>
            <a:pPr>
              <a:defRPr/>
            </a:pPr>
            <a:endParaRPr lang="en-GB" sz="1400" dirty="0" smtClean="0">
              <a:solidFill>
                <a:schemeClr val="accent4"/>
              </a:solidFill>
            </a:endParaRPr>
          </a:p>
          <a:p>
            <a:pPr>
              <a:defRPr/>
            </a:pPr>
            <a:endParaRPr lang="en-GB" sz="1400" dirty="0">
              <a:solidFill>
                <a:schemeClr val="accent4"/>
              </a:solidFill>
            </a:endParaRPr>
          </a:p>
          <a:p>
            <a:pPr>
              <a:defRPr/>
            </a:pPr>
            <a:endParaRPr lang="de-DE" sz="1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54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79400" y="1268413"/>
            <a:ext cx="8585200" cy="504825"/>
          </a:xfrm>
        </p:spPr>
        <p:txBody>
          <a:bodyPr/>
          <a:lstStyle/>
          <a:p>
            <a:pPr marL="0" indent="0">
              <a:defRPr/>
            </a:pPr>
            <a:r>
              <a:rPr lang="en-GB" dirty="0"/>
              <a:t>Quantitative limits for contractual negotiations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F0ADDBE-C2C2-417A-9B64-676BDB297BAB}" type="slidenum">
              <a:rPr lang="en-GB" sz="1000" smtClean="0">
                <a:solidFill>
                  <a:schemeClr val="bg1"/>
                </a:solidFill>
              </a:rPr>
              <a:pPr eaLnBrk="1" hangingPunct="1"/>
              <a:t>9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090988" y="4640263"/>
            <a:ext cx="96202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20000"/>
              </a:spcBef>
            </a:pPr>
            <a:r>
              <a:rPr lang="en-GB" sz="1400">
                <a:solidFill>
                  <a:schemeClr val="bg1"/>
                </a:solidFill>
                <a:cs typeface="Arial" charset="0"/>
              </a:rPr>
              <a:t>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987" y="1772816"/>
            <a:ext cx="8582025" cy="4536504"/>
          </a:xfrm>
          <a:solidFill>
            <a:schemeClr val="bg1"/>
          </a:solidFill>
        </p:spPr>
        <p:txBody>
          <a:bodyPr/>
          <a:lstStyle/>
          <a:p>
            <a:pPr marL="0" indent="0">
              <a:defRPr/>
            </a:pPr>
            <a:endParaRPr lang="en-GB" dirty="0">
              <a:solidFill>
                <a:schemeClr val="accent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solidFill>
                  <a:schemeClr val="accent4"/>
                </a:solidFill>
              </a:rPr>
              <a:t>The quantities </a:t>
            </a:r>
            <a:r>
              <a:rPr lang="en-GB" dirty="0">
                <a:solidFill>
                  <a:schemeClr val="accent4"/>
                </a:solidFill>
              </a:rPr>
              <a:t>for a which a PO can negotiate supply contracts are limited</a:t>
            </a:r>
            <a:r>
              <a:rPr lang="en-GB" dirty="0" smtClean="0">
                <a:solidFill>
                  <a:schemeClr val="accent4"/>
                </a:solidFill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endParaRPr lang="en-GB" sz="1000" dirty="0" smtClean="0">
              <a:solidFill>
                <a:schemeClr val="accent4"/>
              </a:solidFill>
            </a:endParaRPr>
          </a:p>
          <a:p>
            <a:pPr marL="895350" indent="-539750">
              <a:buClrTx/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solidFill>
                  <a:schemeClr val="accent4"/>
                </a:solidFill>
              </a:rPr>
              <a:t>­</a:t>
            </a:r>
            <a:r>
              <a:rPr lang="en-GB" b="1" dirty="0" smtClean="0">
                <a:solidFill>
                  <a:schemeClr val="accent4"/>
                </a:solidFill>
              </a:rPr>
              <a:t>olive </a:t>
            </a:r>
            <a:r>
              <a:rPr lang="en-GB" b="1" dirty="0">
                <a:solidFill>
                  <a:schemeClr val="accent4"/>
                </a:solidFill>
              </a:rPr>
              <a:t>oil: </a:t>
            </a:r>
            <a:r>
              <a:rPr lang="en-GB" b="1" dirty="0" smtClean="0">
                <a:solidFill>
                  <a:schemeClr val="accent4"/>
                </a:solidFill>
              </a:rPr>
              <a:t>		20</a:t>
            </a:r>
            <a:r>
              <a:rPr lang="en-GB" b="1" dirty="0">
                <a:solidFill>
                  <a:schemeClr val="accent4"/>
                </a:solidFill>
              </a:rPr>
              <a:t>% of </a:t>
            </a:r>
            <a:r>
              <a:rPr lang="en-GB" b="1" dirty="0" smtClean="0">
                <a:solidFill>
                  <a:schemeClr val="accent4"/>
                </a:solidFill>
              </a:rPr>
              <a:t>the relevant market</a:t>
            </a:r>
          </a:p>
          <a:p>
            <a:pPr marL="895350" indent="-539750">
              <a:buClrTx/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solidFill>
                  <a:schemeClr val="accent4"/>
                </a:solidFill>
              </a:rPr>
              <a:t>­beef and veal: 		15</a:t>
            </a:r>
            <a:r>
              <a:rPr lang="en-GB" dirty="0">
                <a:solidFill>
                  <a:schemeClr val="accent4"/>
                </a:solidFill>
              </a:rPr>
              <a:t>% of national </a:t>
            </a:r>
            <a:r>
              <a:rPr lang="en-GB" dirty="0" smtClean="0">
                <a:solidFill>
                  <a:schemeClr val="accent4"/>
                </a:solidFill>
              </a:rPr>
              <a:t>production</a:t>
            </a:r>
          </a:p>
          <a:p>
            <a:pPr marL="895350" indent="-539750">
              <a:buClrTx/>
              <a:buFont typeface="Wingdings" panose="05000000000000000000" pitchFamily="2" charset="2"/>
              <a:buChar char="Ø"/>
              <a:defRPr/>
            </a:pPr>
            <a:r>
              <a:rPr lang="en-GB" dirty="0" smtClean="0">
                <a:solidFill>
                  <a:schemeClr val="accent4"/>
                </a:solidFill>
              </a:rPr>
              <a:t>­arable </a:t>
            </a:r>
            <a:r>
              <a:rPr lang="en-GB" dirty="0">
                <a:solidFill>
                  <a:schemeClr val="accent4"/>
                </a:solidFill>
              </a:rPr>
              <a:t>crops: </a:t>
            </a:r>
            <a:r>
              <a:rPr lang="en-GB" dirty="0" smtClean="0">
                <a:solidFill>
                  <a:schemeClr val="accent4"/>
                </a:solidFill>
              </a:rPr>
              <a:t>		15</a:t>
            </a:r>
            <a:r>
              <a:rPr lang="en-GB" dirty="0">
                <a:solidFill>
                  <a:schemeClr val="accent4"/>
                </a:solidFill>
              </a:rPr>
              <a:t>% of national production</a:t>
            </a:r>
          </a:p>
          <a:p>
            <a:r>
              <a:rPr lang="en-GB" dirty="0" smtClean="0">
                <a:solidFill>
                  <a:schemeClr val="accent4"/>
                </a:solidFill>
              </a:rPr>
              <a:t>	</a:t>
            </a:r>
            <a:endParaRPr lang="en-GB" sz="1600" dirty="0">
              <a:solidFill>
                <a:schemeClr val="accent4"/>
              </a:solidFill>
            </a:endParaRPr>
          </a:p>
          <a:p>
            <a:r>
              <a:rPr lang="en-GB" sz="1600" dirty="0" smtClean="0">
                <a:solidFill>
                  <a:schemeClr val="accent4"/>
                </a:solidFill>
              </a:rPr>
              <a:t>	Definition of relevant market (see Article 207 CMO)</a:t>
            </a:r>
          </a:p>
          <a:p>
            <a:pPr marL="628650" indent="-285750">
              <a:buClrTx/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schemeClr val="accent4"/>
                </a:solidFill>
              </a:rPr>
              <a:t>Product</a:t>
            </a:r>
            <a:r>
              <a:rPr lang="de-DE" sz="1600" dirty="0" smtClean="0">
                <a:solidFill>
                  <a:schemeClr val="accent4"/>
                </a:solidFill>
              </a:rPr>
              <a:t> </a:t>
            </a:r>
            <a:r>
              <a:rPr lang="de-DE" sz="1600" dirty="0" err="1" smtClean="0">
                <a:solidFill>
                  <a:schemeClr val="accent4"/>
                </a:solidFill>
              </a:rPr>
              <a:t>market</a:t>
            </a:r>
            <a:r>
              <a:rPr lang="de-DE" sz="1600" dirty="0" smtClean="0">
                <a:solidFill>
                  <a:schemeClr val="accent4"/>
                </a:solidFill>
              </a:rPr>
              <a:t> (e.g. different </a:t>
            </a:r>
            <a:r>
              <a:rPr lang="de-DE" sz="1600" dirty="0" err="1" smtClean="0">
                <a:solidFill>
                  <a:schemeClr val="accent4"/>
                </a:solidFill>
              </a:rPr>
              <a:t>quality</a:t>
            </a:r>
            <a:r>
              <a:rPr lang="de-DE" sz="1600" dirty="0" smtClean="0">
                <a:solidFill>
                  <a:schemeClr val="accent4"/>
                </a:solidFill>
              </a:rPr>
              <a:t> </a:t>
            </a:r>
            <a:r>
              <a:rPr lang="de-DE" sz="1600" dirty="0" err="1" smtClean="0">
                <a:solidFill>
                  <a:schemeClr val="accent4"/>
                </a:solidFill>
              </a:rPr>
              <a:t>or</a:t>
            </a:r>
            <a:r>
              <a:rPr lang="de-DE" sz="1600" dirty="0" smtClean="0">
                <a:solidFill>
                  <a:schemeClr val="accent4"/>
                </a:solidFill>
              </a:rPr>
              <a:t> </a:t>
            </a:r>
            <a:r>
              <a:rPr lang="de-DE" sz="1600" dirty="0" err="1" smtClean="0">
                <a:solidFill>
                  <a:schemeClr val="accent4"/>
                </a:solidFill>
              </a:rPr>
              <a:t>price</a:t>
            </a:r>
            <a:r>
              <a:rPr lang="de-DE" sz="1600" dirty="0" smtClean="0">
                <a:solidFill>
                  <a:schemeClr val="accent4"/>
                </a:solidFill>
              </a:rPr>
              <a:t>; </a:t>
            </a:r>
            <a:r>
              <a:rPr lang="de-DE" sz="1600" dirty="0" err="1" smtClean="0">
                <a:solidFill>
                  <a:schemeClr val="accent4"/>
                </a:solidFill>
              </a:rPr>
              <a:t>sales</a:t>
            </a:r>
            <a:r>
              <a:rPr lang="de-DE" sz="1600" dirty="0" smtClean="0">
                <a:solidFill>
                  <a:schemeClr val="accent4"/>
                </a:solidFill>
              </a:rPr>
              <a:t> </a:t>
            </a:r>
            <a:r>
              <a:rPr lang="de-DE" sz="1600" dirty="0" err="1" smtClean="0">
                <a:solidFill>
                  <a:schemeClr val="accent4"/>
                </a:solidFill>
              </a:rPr>
              <a:t>channels</a:t>
            </a:r>
            <a:r>
              <a:rPr lang="de-DE" sz="1600" dirty="0" smtClean="0">
                <a:solidFill>
                  <a:schemeClr val="accent4"/>
                </a:solidFill>
              </a:rPr>
              <a:t>)</a:t>
            </a:r>
          </a:p>
          <a:p>
            <a:pPr marL="628650" indent="-285750">
              <a:buClrTx/>
              <a:buFont typeface="Arial" panose="020B0604020202020204" pitchFamily="34" charset="0"/>
              <a:buChar char="•"/>
            </a:pPr>
            <a:r>
              <a:rPr lang="de-DE" sz="1600" dirty="0" err="1" smtClean="0">
                <a:solidFill>
                  <a:schemeClr val="accent4"/>
                </a:solidFill>
              </a:rPr>
              <a:t>Geographic</a:t>
            </a:r>
            <a:r>
              <a:rPr lang="de-DE" sz="1600" dirty="0" smtClean="0">
                <a:solidFill>
                  <a:schemeClr val="accent4"/>
                </a:solidFill>
              </a:rPr>
              <a:t> </a:t>
            </a:r>
            <a:r>
              <a:rPr lang="de-DE" sz="1600" dirty="0" err="1" smtClean="0">
                <a:solidFill>
                  <a:schemeClr val="accent4"/>
                </a:solidFill>
              </a:rPr>
              <a:t>market</a:t>
            </a:r>
            <a:endParaRPr lang="en-GB" sz="1600" dirty="0">
              <a:solidFill>
                <a:schemeClr val="accent4"/>
              </a:solidFill>
            </a:endParaRPr>
          </a:p>
          <a:p>
            <a:endParaRPr lang="en-GB" sz="1600" dirty="0" smtClean="0">
              <a:solidFill>
                <a:schemeClr val="accent4"/>
              </a:solidFill>
            </a:endParaRPr>
          </a:p>
          <a:p>
            <a:r>
              <a:rPr lang="en-GB" sz="1600" dirty="0" smtClean="0">
                <a:solidFill>
                  <a:schemeClr val="accent4"/>
                </a:solidFill>
              </a:rPr>
              <a:t>	Data </a:t>
            </a:r>
            <a:r>
              <a:rPr lang="en-GB" sz="1600" dirty="0">
                <a:solidFill>
                  <a:schemeClr val="accent4"/>
                </a:solidFill>
              </a:rPr>
              <a:t>on </a:t>
            </a:r>
            <a:r>
              <a:rPr lang="en-GB" sz="1600" u="sng" dirty="0">
                <a:solidFill>
                  <a:schemeClr val="accent4"/>
                </a:solidFill>
              </a:rPr>
              <a:t>national production</a:t>
            </a:r>
            <a:r>
              <a:rPr lang="en-GB" sz="1600" dirty="0">
                <a:solidFill>
                  <a:schemeClr val="accent4"/>
                </a:solidFill>
              </a:rPr>
              <a:t> </a:t>
            </a:r>
            <a:r>
              <a:rPr lang="en-GB" sz="1600" dirty="0" smtClean="0">
                <a:solidFill>
                  <a:schemeClr val="accent4"/>
                </a:solidFill>
              </a:rPr>
              <a:t>in the sectors is published in the Official Journal of the EU and on DG AGRI's website:</a:t>
            </a:r>
            <a:br>
              <a:rPr lang="en-GB" sz="1600" dirty="0" smtClean="0">
                <a:solidFill>
                  <a:schemeClr val="accent4"/>
                </a:solidFill>
              </a:rPr>
            </a:br>
            <a:r>
              <a:rPr lang="en-GB" sz="1400" u="sng" dirty="0" smtClean="0">
                <a:solidFill>
                  <a:schemeClr val="accent4"/>
                </a:solidFill>
                <a:hlinkClick r:id="rId3"/>
              </a:rPr>
              <a:t>http</a:t>
            </a:r>
            <a:r>
              <a:rPr lang="en-GB" sz="1400" u="sng" dirty="0">
                <a:solidFill>
                  <a:schemeClr val="accent4"/>
                </a:solidFill>
                <a:hlinkClick r:id="rId3"/>
              </a:rPr>
              <a:t>://ec.europa.eu/agriculture/olive-oil/legislation/index_en.htm</a:t>
            </a:r>
            <a:endParaRPr lang="en-GB" sz="1400" dirty="0">
              <a:solidFill>
                <a:schemeClr val="accent4"/>
              </a:solidFill>
            </a:endParaRPr>
          </a:p>
          <a:p>
            <a:pPr marL="0" indent="0">
              <a:defRPr/>
            </a:pPr>
            <a:endParaRPr lang="en-GB" sz="1400" i="1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1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1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GB" sz="1400" dirty="0">
              <a:solidFill>
                <a:schemeClr val="tx1"/>
              </a:solidFill>
            </a:endParaRPr>
          </a:p>
          <a:p>
            <a:pPr>
              <a:defRPr/>
            </a:pPr>
            <a:endParaRPr lang="de-DE" sz="1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Brussels, 15 October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32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6238</TotalTime>
  <Words>778</Words>
  <Application>Microsoft Office PowerPoint</Application>
  <PresentationFormat>On-screen Show (4:3)</PresentationFormat>
  <Paragraphs>138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2_Slide_Master</vt:lpstr>
      <vt:lpstr>1_Slide_Master</vt:lpstr>
      <vt:lpstr>CDG for olive oil  Contractual negotiations by producer organisations   </vt:lpstr>
      <vt:lpstr>CMO Regulation after CAP reform of 2013 </vt:lpstr>
      <vt:lpstr>Producer Organisations – Article 152 CMO</vt:lpstr>
      <vt:lpstr>Tasks of Producer Organisations</vt:lpstr>
      <vt:lpstr>POs and competition rules</vt:lpstr>
      <vt:lpstr>POs and competition rules</vt:lpstr>
      <vt:lpstr>Activities listed in Article 169 CMO</vt:lpstr>
      <vt:lpstr>Activities listed in Article 169 CMO</vt:lpstr>
      <vt:lpstr>Quantitative limits for contractual negotiations</vt:lpstr>
      <vt:lpstr>Commission Guidelines on Article 169 CMO</vt:lpstr>
      <vt:lpstr>Recent event on Article 169 CMO</vt:lpstr>
      <vt:lpstr>Thank you for your attention!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BUFFARIA Bruno (AGRI)</cp:lastModifiedBy>
  <cp:revision>440</cp:revision>
  <cp:lastPrinted>2014-09-09T15:47:14Z</cp:lastPrinted>
  <dcterms:created xsi:type="dcterms:W3CDTF">2011-10-28T10:25:18Z</dcterms:created>
  <dcterms:modified xsi:type="dcterms:W3CDTF">2014-10-30T16:31:20Z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