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1pPr>
    <a:lvl2pPr marL="0" marR="0" indent="3429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2pPr>
    <a:lvl3pPr marL="0" marR="0" indent="6858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3pPr>
    <a:lvl4pPr marL="0" marR="0" indent="10287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4pPr>
    <a:lvl5pPr marL="0" marR="0" indent="13716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5pPr>
    <a:lvl6pPr marL="0" marR="0" indent="17145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6pPr>
    <a:lvl7pPr marL="0" marR="0" indent="20574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7pPr>
    <a:lvl8pPr marL="0" marR="0" indent="24003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8pPr>
    <a:lvl9pPr marL="0" marR="0" indent="2743200" algn="l" defTabSz="584200" rtl="0" fontAlgn="auto" latinLnBrk="0" hangingPunct="0">
      <a:lnSpc>
        <a:spcPct val="100000"/>
      </a:lnSpc>
      <a:spcBef>
        <a:spcPts val="1400"/>
      </a:spcBef>
      <a:spcAft>
        <a:spcPts val="0"/>
      </a:spcAft>
      <a:buClrTx/>
      <a:buSzTx/>
      <a:buFontTx/>
      <a:buNone/>
      <a:tabLst/>
      <a:defRPr b="0" baseline="0" cap="none" i="1" spc="28" strike="noStrike" sz="2800" u="none" kumimoji="0" normalizeH="0">
        <a:ln>
          <a:noFill/>
        </a:ln>
        <a:solidFill>
          <a:srgbClr val="5C5C5C"/>
        </a:solidFill>
        <a:effectLst/>
        <a:uFillTx/>
        <a:latin typeface="Iowan Old Style"/>
        <a:ea typeface="Iowan Old Style"/>
        <a:cs typeface="Iowan Old Style"/>
        <a:sym typeface="Iowan Old Styl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Iowan Old Style"/>
          <a:ea typeface="Iowan Old Style"/>
          <a:cs typeface="Iowan Old Styl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BCBCB">
              <a:alpha val="25000"/>
            </a:srgbClr>
          </a:solidFill>
        </a:fill>
      </a:tcStyle>
    </a:band2H>
    <a:firstCo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36000"/>
            </a:srgbClr>
          </a:solidFill>
        </a:fill>
      </a:tcStyle>
    </a:firstCol>
    <a:lastRow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C5C5C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solidFill>
                <a:srgbClr val="EBEBE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-522454"/>
              <a:satOff val="1153"/>
              <a:lumOff val="13444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Iowan Old Style"/>
          <a:ea typeface="Iowan Old Style"/>
          <a:cs typeface="Iowan Old Style"/>
        </a:font>
        <a:schemeClr val="accent2">
          <a:satOff val="-3676"/>
          <a:lumOff val="-12171"/>
        </a:schemeClr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A8A861">
              <a:alpha val="27000"/>
            </a:srgbClr>
          </a:solidFill>
        </a:fill>
      </a:tcStyle>
    </a:band2H>
    <a:firstCol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solidFill>
            <a:srgbClr val="8F9541">
              <a:alpha val="75000"/>
            </a:srgbClr>
          </a:solidFill>
        </a:fill>
      </a:tcStyle>
    </a:firstCol>
    <a:lastRow>
      <a:tcTxStyle b="off" i="off">
        <a:font>
          <a:latin typeface="DIN Alternate"/>
          <a:ea typeface="DIN Alternate"/>
          <a:cs typeface="DIN Alternate"/>
        </a:font>
        <a:schemeClr val="accent2">
          <a:satOff val="-3676"/>
          <a:lumOff val="-12171"/>
        </a:schemeClr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508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808251"/>
              </a:solidFill>
              <a:prstDash val="solid"/>
              <a:miter lim="400000"/>
            </a:ln>
          </a:left>
          <a:right>
            <a:ln w="12700" cap="flat">
              <a:solidFill>
                <a:srgbClr val="808251"/>
              </a:solidFill>
              <a:prstDash val="solid"/>
              <a:miter lim="400000"/>
            </a:ln>
          </a:right>
          <a:top>
            <a:ln w="12700" cap="flat">
              <a:solidFill>
                <a:srgbClr val="808251"/>
              </a:solidFill>
              <a:prstDash val="solid"/>
              <a:miter lim="400000"/>
            </a:ln>
          </a:top>
          <a:bottom>
            <a:ln w="12700" cap="flat">
              <a:solidFill>
                <a:srgbClr val="808251"/>
              </a:solidFill>
              <a:prstDash val="solid"/>
              <a:miter lim="400000"/>
            </a:ln>
          </a:bottom>
          <a:insideH>
            <a:ln w="12700" cap="flat">
              <a:solidFill>
                <a:srgbClr val="808251"/>
              </a:solidFill>
              <a:prstDash val="solid"/>
              <a:miter lim="400000"/>
            </a:ln>
          </a:insideH>
          <a:insideV>
            <a:ln w="12700" cap="flat">
              <a:solidFill>
                <a:srgbClr val="808251"/>
              </a:solidFill>
              <a:prstDash val="solid"/>
              <a:miter lim="400000"/>
            </a:ln>
          </a:insideV>
        </a:tcBdr>
        <a:fill>
          <a:solidFill>
            <a:srgbClr val="8F9541">
              <a:alpha val="75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Iowan Old Style"/>
          <a:ea typeface="Iowan Old Style"/>
          <a:cs typeface="Iowan Old Styl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A8A861">
              <a:alpha val="27000"/>
            </a:srgbClr>
          </a:solidFill>
        </a:fill>
      </a:tcStyle>
    </a:band2H>
    <a:firstCol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solidFill>
                <a:srgbClr val="FFFDEF"/>
              </a:solidFill>
              <a:prstDash val="solid"/>
              <a:miter lim="400000"/>
            </a:ln>
          </a:left>
          <a:right>
            <a:ln w="12700" cap="flat">
              <a:solidFill>
                <a:srgbClr val="FFFDEF"/>
              </a:solidFill>
              <a:prstDash val="solid"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DEF"/>
              </a:solidFill>
              <a:prstDash val="solid"/>
              <a:miter lim="400000"/>
            </a:ln>
          </a:top>
          <a:bottom>
            <a:ln w="12700" cap="flat">
              <a:solidFill>
                <a:srgbClr val="FFFDEF"/>
              </a:solidFill>
              <a:prstDash val="solid"/>
              <a:miter lim="400000"/>
            </a:ln>
          </a:bottom>
          <a:insideH>
            <a:ln w="12700" cap="flat">
              <a:solidFill>
                <a:srgbClr val="FFFDEF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Iowan Old Style"/>
          <a:ea typeface="Iowan Old Style"/>
          <a:cs typeface="Iowan Old Styl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BCBCB">
              <a:alpha val="36000"/>
            </a:srgbClr>
          </a:solidFill>
        </a:fill>
      </a:tcStyle>
    </a:band2H>
    <a:firstCo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3">
                  <a:hueOff val="-256224"/>
                  <a:satOff val="-13732"/>
                  <a:lumOff val="-19712"/>
                  <a:alpha val="61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Iowan Old Style"/>
          <a:ea typeface="Iowan Old Style"/>
          <a:cs typeface="Iowan Old Styl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25000"/>
            </a:srgbClr>
          </a:solidFill>
        </a:fill>
      </a:tcStyle>
    </a:wholeTbl>
    <a:band2H>
      <a:tcTxStyle b="def" i="def"/>
      <a:tcStyle>
        <a:tcBdr/>
        <a:fill>
          <a:solidFill>
            <a:srgbClr val="AEAEAE">
              <a:alpha val="25000"/>
            </a:srgbClr>
          </a:solidFill>
        </a:fill>
      </a:tcStyle>
    </a:band2H>
    <a:firstCo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797B8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CBCBCB">
              <a:alpha val="25000"/>
            </a:srgbClr>
          </a:solidFill>
        </a:fill>
      </a:tcStyle>
    </a:firstCol>
    <a:la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1504B">
              <a:alpha val="80000"/>
            </a:srgbClr>
          </a:solidFill>
        </a:fill>
      </a:tcStyle>
    </a:lastRow>
    <a:firstRow>
      <a:tcTxStyle b="off" i="off">
        <a:font>
          <a:latin typeface="DIN Alternate"/>
          <a:ea typeface="DIN Alternate"/>
          <a:cs typeface="DIN Alternat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1504B">
              <a:alpha val="8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Iowan Old Style"/>
          <a:ea typeface="Iowan Old Style"/>
          <a:cs typeface="Iowan Old Styl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C5C5C"/>
              </a:solidFill>
              <a:prstDash val="solid"/>
              <a:miter lim="400000"/>
            </a:ln>
          </a:right>
          <a:top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5C5C5C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DIN Alternate"/>
          <a:ea typeface="DIN Alternate"/>
          <a:cs typeface="DIN Alternate"/>
        </a:font>
        <a:srgbClr val="5C5C5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C5C5C"/>
              </a:solidFill>
              <a:prstDash val="solid"/>
              <a:miter lim="400000"/>
            </a:ln>
          </a:bottom>
          <a:insideH>
            <a:ln w="12700" cap="flat">
              <a:solidFill>
                <a:srgbClr val="5C5C5C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0" name="Shape 1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ínea"/>
          <p:cNvSpPr/>
          <p:nvPr>
            <p:ph type="body" sz="quarter" idx="13"/>
          </p:nvPr>
        </p:nvSpPr>
        <p:spPr>
          <a:xfrm>
            <a:off x="571500" y="5588000"/>
            <a:ext cx="11875780" cy="3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2" name="Texto del título"/>
          <p:cNvSpPr txBox="1"/>
          <p:nvPr>
            <p:ph type="title"/>
          </p:nvPr>
        </p:nvSpPr>
        <p:spPr>
          <a:xfrm>
            <a:off x="571500" y="571500"/>
            <a:ext cx="11861800" cy="5181600"/>
          </a:xfrm>
          <a:prstGeom prst="rect">
            <a:avLst/>
          </a:prstGeom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13" name="Nivel de texto 1…"/>
          <p:cNvSpPr txBox="1"/>
          <p:nvPr>
            <p:ph type="body" sz="half" idx="1"/>
          </p:nvPr>
        </p:nvSpPr>
        <p:spPr>
          <a:xfrm>
            <a:off x="571500" y="5676900"/>
            <a:ext cx="11861800" cy="32639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1pPr>
            <a:lvl2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2pPr>
            <a:lvl3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3pPr>
            <a:lvl4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4pPr>
            <a:lvl5pPr marL="0" indent="0" algn="ctr">
              <a:lnSpc>
                <a:spcPct val="70000"/>
              </a:lnSpc>
              <a:spcBef>
                <a:spcPts val="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4" name="Número de diapositiva"/>
          <p:cNvSpPr txBox="1"/>
          <p:nvPr>
            <p:ph type="sldNum" sz="quarter" idx="2"/>
          </p:nvPr>
        </p:nvSpPr>
        <p:spPr>
          <a:xfrm>
            <a:off x="12088552" y="9189156"/>
            <a:ext cx="309365" cy="3429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“"/>
          <p:cNvSpPr txBox="1"/>
          <p:nvPr/>
        </p:nvSpPr>
        <p:spPr>
          <a:xfrm>
            <a:off x="508000" y="1771650"/>
            <a:ext cx="1697832" cy="317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lnSpc>
                <a:spcPct val="80000"/>
              </a:lnSpc>
              <a:spcBef>
                <a:spcPts val="0"/>
              </a:spcBef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b="1" i="0" spc="0" sz="21000">
                <a:solidFill>
                  <a:srgbClr val="E4E4E4"/>
                </a:solidFill>
                <a:latin typeface="Baskerville"/>
                <a:ea typeface="Baskerville"/>
                <a:cs typeface="Baskerville"/>
                <a:sym typeface="Baskerville"/>
              </a:defRPr>
            </a:lvl1pPr>
          </a:lstStyle>
          <a:p>
            <a:pPr/>
            <a:r>
              <a:t>“</a:t>
            </a:r>
          </a:p>
        </p:txBody>
      </p:sp>
      <p:sp>
        <p:nvSpPr>
          <p:cNvPr id="106" name="Escribir una cita aquí"/>
          <p:cNvSpPr txBox="1"/>
          <p:nvPr>
            <p:ph type="body" sz="quarter" idx="13"/>
          </p:nvPr>
        </p:nvSpPr>
        <p:spPr>
          <a:xfrm>
            <a:off x="1943100" y="3870536"/>
            <a:ext cx="10490200" cy="9398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spcBef>
                <a:spcPts val="1600"/>
              </a:spcBef>
              <a:buSzTx/>
              <a:buFontTx/>
              <a:buNone/>
              <a:defRPr sz="4800">
                <a:solidFill>
                  <a:srgbClr val="747676"/>
                </a:solidFill>
              </a:defRPr>
            </a:lvl1pPr>
          </a:lstStyle>
          <a:p>
            <a:pPr/>
            <a:r>
              <a:t>Escribir una cita aquí</a:t>
            </a:r>
          </a:p>
        </p:txBody>
      </p:sp>
      <p:sp>
        <p:nvSpPr>
          <p:cNvPr id="107" name="-Juan López"/>
          <p:cNvSpPr txBox="1"/>
          <p:nvPr>
            <p:ph type="body" sz="quarter" idx="14"/>
          </p:nvPr>
        </p:nvSpPr>
        <p:spPr>
          <a:xfrm>
            <a:off x="1943100" y="7772400"/>
            <a:ext cx="10490200" cy="939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r">
              <a:lnSpc>
                <a:spcPct val="70000"/>
              </a:lnSpc>
              <a:spcBef>
                <a:spcPts val="1600"/>
              </a:spcBef>
              <a:buSzTx/>
              <a:buFontTx/>
              <a:buNone/>
              <a:defRPr i="1" sz="4800">
                <a:solidFill>
                  <a:srgbClr val="6B6D6D"/>
                </a:solidFill>
              </a:defRPr>
            </a:lvl1pPr>
          </a:lstStyle>
          <a:p>
            <a:pPr/>
            <a:r>
              <a:t>-Juan López</a:t>
            </a:r>
          </a:p>
        </p:txBody>
      </p:sp>
      <p:sp>
        <p:nvSpPr>
          <p:cNvPr id="10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118295074_2675x2907.jpe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118295074_2675x2907.jpe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Rectángulo"/>
          <p:cNvSpPr/>
          <p:nvPr>
            <p:ph type="body" sz="half" idx="14"/>
          </p:nvPr>
        </p:nvSpPr>
        <p:spPr>
          <a:xfrm>
            <a:off x="0" y="5422900"/>
            <a:ext cx="13004800" cy="3606800"/>
          </a:xfrm>
          <a:prstGeom prst="rect">
            <a:avLst/>
          </a:prstGeom>
          <a:solidFill>
            <a:srgbClr val="FFFFFF"/>
          </a:solidFill>
        </p:spPr>
        <p:txBody>
          <a:bodyPr anchor="ctr">
            <a:noAutofit/>
          </a:bodyPr>
          <a:lstStyle/>
          <a:p>
            <a:pPr marL="0" indent="0" algn="ctr">
              <a:spcBef>
                <a:spcPts val="0"/>
              </a:spcBef>
              <a:buSzTx/>
              <a:buFontTx/>
              <a:buNone/>
              <a:defRPr sz="2400">
                <a:latin typeface="DIN Alternate"/>
                <a:ea typeface="DIN Alternate"/>
                <a:cs typeface="DIN Alternate"/>
                <a:sym typeface="DIN Alternate"/>
              </a:defRPr>
            </a:pPr>
          </a:p>
        </p:txBody>
      </p:sp>
      <p:sp>
        <p:nvSpPr>
          <p:cNvPr id="23" name="Línea"/>
          <p:cNvSpPr/>
          <p:nvPr>
            <p:ph type="body" sz="quarter" idx="15"/>
          </p:nvPr>
        </p:nvSpPr>
        <p:spPr>
          <a:xfrm flipV="1">
            <a:off x="571500" y="7619996"/>
            <a:ext cx="11874500" cy="4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4" name="Texto del título"/>
          <p:cNvSpPr txBox="1"/>
          <p:nvPr>
            <p:ph type="title"/>
          </p:nvPr>
        </p:nvSpPr>
        <p:spPr>
          <a:xfrm>
            <a:off x="571500" y="5562600"/>
            <a:ext cx="11861800" cy="2209800"/>
          </a:xfrm>
          <a:prstGeom prst="rect">
            <a:avLst/>
          </a:prstGeom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25" name="Nivel de texto 1…"/>
          <p:cNvSpPr txBox="1"/>
          <p:nvPr>
            <p:ph type="body" sz="quarter" idx="1"/>
          </p:nvPr>
        </p:nvSpPr>
        <p:spPr>
          <a:xfrm>
            <a:off x="571500" y="7670800"/>
            <a:ext cx="11861800" cy="12319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1pPr>
            <a:lvl2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2pPr>
            <a:lvl3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3pPr>
            <a:lvl4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4pPr>
            <a:lvl5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6" name="Número de diapositiva"/>
          <p:cNvSpPr txBox="1"/>
          <p:nvPr>
            <p:ph type="sldNum" sz="quarter" idx="2"/>
          </p:nvPr>
        </p:nvSpPr>
        <p:spPr>
          <a:xfrm>
            <a:off x="12092513" y="9194800"/>
            <a:ext cx="309365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o del título"/>
          <p:cNvSpPr txBox="1"/>
          <p:nvPr>
            <p:ph type="title"/>
          </p:nvPr>
        </p:nvSpPr>
        <p:spPr>
          <a:xfrm>
            <a:off x="571500" y="571500"/>
            <a:ext cx="11861800" cy="5181600"/>
          </a:xfrm>
          <a:prstGeom prst="rect">
            <a:avLst/>
          </a:prstGeom>
        </p:spPr>
        <p:txBody>
          <a:bodyPr anchor="b"/>
          <a:lstStyle>
            <a:lvl1pPr algn="ct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34" name="Número de diapositiva"/>
          <p:cNvSpPr txBox="1"/>
          <p:nvPr>
            <p:ph type="sldNum" sz="quarter" idx="2"/>
          </p:nvPr>
        </p:nvSpPr>
        <p:spPr>
          <a:xfrm>
            <a:off x="12083465" y="9189156"/>
            <a:ext cx="309365" cy="3429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182429520_1646x1646.jpeg"/>
          <p:cNvSpPr/>
          <p:nvPr>
            <p:ph type="pic" idx="13"/>
          </p:nvPr>
        </p:nvSpPr>
        <p:spPr>
          <a:xfrm>
            <a:off x="7531100" y="0"/>
            <a:ext cx="54737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2" name="Línea"/>
          <p:cNvSpPr/>
          <p:nvPr>
            <p:ph type="body" sz="quarter" idx="14"/>
          </p:nvPr>
        </p:nvSpPr>
        <p:spPr>
          <a:xfrm flipV="1">
            <a:off x="571500" y="7619998"/>
            <a:ext cx="6451600" cy="3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3" name="Texto del título"/>
          <p:cNvSpPr txBox="1"/>
          <p:nvPr>
            <p:ph type="title"/>
          </p:nvPr>
        </p:nvSpPr>
        <p:spPr>
          <a:xfrm>
            <a:off x="571500" y="571500"/>
            <a:ext cx="6451600" cy="7213600"/>
          </a:xfrm>
          <a:prstGeom prst="rect">
            <a:avLst/>
          </a:prstGeom>
        </p:spPr>
        <p:txBody>
          <a:bodyPr anchor="b"/>
          <a:lstStyle>
            <a:lvl1pPr algn="r">
              <a:lnSpc>
                <a:spcPct val="80000"/>
              </a:lnSpc>
              <a:spcBef>
                <a:spcPts val="0"/>
              </a:spcBef>
              <a:defRPr sz="12100">
                <a:solidFill>
                  <a:srgbClr val="5C5C5C"/>
                </a:solidFill>
              </a:defRPr>
            </a:lvl1pPr>
          </a:lstStyle>
          <a:p>
            <a:pPr/>
            <a:r>
              <a:t>Texto del título</a:t>
            </a:r>
          </a:p>
        </p:txBody>
      </p:sp>
      <p:sp>
        <p:nvSpPr>
          <p:cNvPr id="44" name="Nivel de texto 1…"/>
          <p:cNvSpPr txBox="1"/>
          <p:nvPr>
            <p:ph type="body" sz="quarter" idx="1"/>
          </p:nvPr>
        </p:nvSpPr>
        <p:spPr>
          <a:xfrm>
            <a:off x="571500" y="7670800"/>
            <a:ext cx="6451600" cy="135890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1pPr>
            <a:lvl2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2pPr>
            <a:lvl3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3pPr>
            <a:lvl4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4pPr>
            <a:lvl5pPr marL="0" indent="0" algn="r">
              <a:lnSpc>
                <a:spcPct val="70000"/>
              </a:lnSpc>
              <a:spcBef>
                <a:spcPts val="600"/>
              </a:spcBef>
              <a:buSzTx/>
              <a:buFontTx/>
              <a:buNone/>
              <a:defRPr i="1" sz="4800">
                <a:solidFill>
                  <a:srgbClr val="747676"/>
                </a:solidFill>
              </a:defRPr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5" name="Número de diapositiva"/>
          <p:cNvSpPr txBox="1"/>
          <p:nvPr>
            <p:ph type="sldNum" sz="quarter" idx="2"/>
          </p:nvPr>
        </p:nvSpPr>
        <p:spPr>
          <a:xfrm>
            <a:off x="12092513" y="9194800"/>
            <a:ext cx="309365" cy="342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BCBCB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Línea"/>
          <p:cNvSpPr/>
          <p:nvPr>
            <p:ph type="body" sz="quarter" idx="13"/>
          </p:nvPr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53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4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Línea"/>
          <p:cNvSpPr/>
          <p:nvPr>
            <p:ph type="body" sz="quarter" idx="13"/>
          </p:nvPr>
        </p:nvSpPr>
        <p:spPr>
          <a:xfrm>
            <a:off x="571500" y="1574800"/>
            <a:ext cx="118618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62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3" name="Nivel de texto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pic>
        <p:nvPicPr>
          <p:cNvPr id="64" name="Captura de pantalla 2019-05-13 10.16.47.png" descr="Captura de pantalla 2019-05-13 10.16.47.png"/>
          <p:cNvPicPr>
            <a:picLocks noChangeAspect="1"/>
          </p:cNvPicPr>
          <p:nvPr/>
        </p:nvPicPr>
        <p:blipFill>
          <a:blip r:embed="rId2">
            <a:alphaModFix amt="9504"/>
            <a:extLst/>
          </a:blip>
          <a:srcRect l="0" t="0" r="17477" b="0"/>
          <a:stretch>
            <a:fillRect/>
          </a:stretch>
        </p:blipFill>
        <p:spPr>
          <a:xfrm>
            <a:off x="6646" y="-8154"/>
            <a:ext cx="12871616" cy="9753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Imagen" descr="Imagen"/>
          <p:cNvPicPr>
            <a:picLocks noChangeAspect="1"/>
          </p:cNvPicPr>
          <p:nvPr/>
        </p:nvPicPr>
        <p:blipFill>
          <a:blip r:embed="rId3">
            <a:alphaModFix amt="60964"/>
            <a:extLst/>
          </a:blip>
          <a:stretch>
            <a:fillRect/>
          </a:stretch>
        </p:blipFill>
        <p:spPr>
          <a:xfrm>
            <a:off x="226188" y="8387707"/>
            <a:ext cx="1473201" cy="1231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Imagen" descr="Imagen"/>
          <p:cNvPicPr>
            <a:picLocks noChangeAspect="1"/>
          </p:cNvPicPr>
          <p:nvPr/>
        </p:nvPicPr>
        <p:blipFill>
          <a:blip r:embed="rId4">
            <a:alphaModFix amt="49986"/>
            <a:extLst/>
          </a:blip>
          <a:stretch>
            <a:fillRect/>
          </a:stretch>
        </p:blipFill>
        <p:spPr>
          <a:xfrm>
            <a:off x="5835650" y="8578207"/>
            <a:ext cx="1333500" cy="8509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Imagen" descr="Imagen"/>
          <p:cNvPicPr>
            <a:picLocks noChangeAspect="1"/>
          </p:cNvPicPr>
          <p:nvPr/>
        </p:nvPicPr>
        <p:blipFill>
          <a:blip r:embed="rId5">
            <a:alphaModFix amt="45614"/>
            <a:extLst/>
          </a:blip>
          <a:stretch>
            <a:fillRect/>
          </a:stretch>
        </p:blipFill>
        <p:spPr>
          <a:xfrm>
            <a:off x="11934306" y="8458479"/>
            <a:ext cx="752500" cy="1090357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118295074_2675x2907.jpeg"/>
          <p:cNvSpPr/>
          <p:nvPr>
            <p:ph type="pic" idx="13"/>
          </p:nvPr>
        </p:nvSpPr>
        <p:spPr>
          <a:xfrm>
            <a:off x="0" y="0"/>
            <a:ext cx="6438900" cy="9753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6" name="Línea"/>
          <p:cNvSpPr/>
          <p:nvPr>
            <p:ph type="body" sz="quarter" idx="14"/>
          </p:nvPr>
        </p:nvSpPr>
        <p:spPr>
          <a:xfrm>
            <a:off x="7023100" y="1574800"/>
            <a:ext cx="5397500" cy="0"/>
          </a:xfrm>
          <a:prstGeom prst="line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 anchor="ctr">
            <a:noAutofit/>
          </a:bodyPr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77" name="Texto del título"/>
          <p:cNvSpPr txBox="1"/>
          <p:nvPr>
            <p:ph type="title"/>
          </p:nvPr>
        </p:nvSpPr>
        <p:spPr>
          <a:xfrm>
            <a:off x="7023100" y="723900"/>
            <a:ext cx="5397500" cy="723900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78" name="Nivel de texto 1…"/>
          <p:cNvSpPr txBox="1"/>
          <p:nvPr>
            <p:ph type="body" sz="half" idx="1"/>
          </p:nvPr>
        </p:nvSpPr>
        <p:spPr>
          <a:xfrm>
            <a:off x="7023100" y="1803400"/>
            <a:ext cx="5397500" cy="7226300"/>
          </a:xfrm>
          <a:prstGeom prst="rect">
            <a:avLst/>
          </a:prstGeom>
        </p:spPr>
        <p:txBody>
          <a:bodyPr/>
          <a:lstStyle>
            <a:lvl1pPr marL="406400" indent="-406400">
              <a:defRPr sz="2800"/>
            </a:lvl1pPr>
            <a:lvl2pPr marL="812800" indent="-406400">
              <a:defRPr sz="2800"/>
            </a:lvl2pPr>
            <a:lvl3pPr marL="1219200" indent="-406400">
              <a:defRPr sz="2800"/>
            </a:lvl3pPr>
            <a:lvl4pPr marL="1625600" indent="-406400">
              <a:defRPr sz="2800"/>
            </a:lvl4pPr>
            <a:lvl5pPr marL="2032000" indent="-406400">
              <a:defRPr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9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Nivel de texto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87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118295074_2675x2907.jpeg"/>
          <p:cNvSpPr/>
          <p:nvPr>
            <p:ph type="pic" idx="13"/>
          </p:nvPr>
        </p:nvSpPr>
        <p:spPr>
          <a:xfrm>
            <a:off x="571500" y="571500"/>
            <a:ext cx="7429500" cy="7315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5" name="182741592_1098x949.jpeg"/>
          <p:cNvSpPr/>
          <p:nvPr>
            <p:ph type="pic" sz="quarter" idx="14"/>
          </p:nvPr>
        </p:nvSpPr>
        <p:spPr>
          <a:xfrm>
            <a:off x="8128000" y="571500"/>
            <a:ext cx="4305300" cy="3594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6" name="182429520_1646x1646.jpeg"/>
          <p:cNvSpPr/>
          <p:nvPr>
            <p:ph type="pic" sz="quarter" idx="15"/>
          </p:nvPr>
        </p:nvSpPr>
        <p:spPr>
          <a:xfrm>
            <a:off x="8128000" y="4292600"/>
            <a:ext cx="4305300" cy="35941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7" name="Nivel de texto 1…"/>
          <p:cNvSpPr txBox="1"/>
          <p:nvPr>
            <p:ph type="body" sz="quarter" idx="1"/>
          </p:nvPr>
        </p:nvSpPr>
        <p:spPr>
          <a:xfrm>
            <a:off x="571500" y="8051800"/>
            <a:ext cx="11861800" cy="13335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1400"/>
              </a:spcBef>
              <a:buSzTx/>
              <a:buFontTx/>
              <a:buNone/>
              <a:defRPr i="1" spc="28" sz="2800"/>
            </a:lvl1pPr>
            <a:lvl2pPr marL="0" indent="0">
              <a:spcBef>
                <a:spcPts val="1400"/>
              </a:spcBef>
              <a:buSzTx/>
              <a:buFontTx/>
              <a:buNone/>
              <a:defRPr i="1" spc="28" sz="2800"/>
            </a:lvl2pPr>
            <a:lvl3pPr marL="0" indent="0">
              <a:spcBef>
                <a:spcPts val="1400"/>
              </a:spcBef>
              <a:buSzTx/>
              <a:buFontTx/>
              <a:buNone/>
              <a:defRPr i="1" spc="28" sz="2800"/>
            </a:lvl3pPr>
            <a:lvl4pPr marL="0" indent="0">
              <a:spcBef>
                <a:spcPts val="1400"/>
              </a:spcBef>
              <a:buSzTx/>
              <a:buFontTx/>
              <a:buNone/>
              <a:defRPr i="1" spc="28" sz="2800"/>
            </a:lvl4pPr>
            <a:lvl5pPr marL="0" indent="0">
              <a:spcBef>
                <a:spcPts val="1400"/>
              </a:spcBef>
              <a:buSzTx/>
              <a:buFontTx/>
              <a:buNone/>
              <a:defRPr i="1" spc="28"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9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/>
          <p:nvPr>
            <p:ph type="title"/>
          </p:nvPr>
        </p:nvSpPr>
        <p:spPr>
          <a:xfrm>
            <a:off x="571500" y="723900"/>
            <a:ext cx="11861800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Nivel de texto 1…"/>
          <p:cNvSpPr txBox="1"/>
          <p:nvPr>
            <p:ph type="body" idx="1"/>
          </p:nvPr>
        </p:nvSpPr>
        <p:spPr>
          <a:xfrm>
            <a:off x="571500" y="1803400"/>
            <a:ext cx="11861800" cy="7226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/>
          <p:nvPr>
            <p:ph type="sldNum" sz="quarter" idx="2"/>
          </p:nvPr>
        </p:nvSpPr>
        <p:spPr>
          <a:xfrm>
            <a:off x="12081047" y="9194800"/>
            <a:ext cx="309365" cy="3429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spcBef>
                <a:spcPts val="0"/>
              </a:spcBef>
              <a:defRPr i="0" spc="0" sz="1600">
                <a:solidFill>
                  <a:srgbClr val="747676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1pPr>
      <a:lvl2pPr marL="0" marR="0" indent="3429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2pPr>
      <a:lvl3pPr marL="0" marR="0" indent="6858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3pPr>
      <a:lvl4pPr marL="0" marR="0" indent="10287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4pPr>
      <a:lvl5pPr marL="0" marR="0" indent="13716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5pPr>
      <a:lvl6pPr marL="0" marR="0" indent="17145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6pPr>
      <a:lvl7pPr marL="0" marR="0" indent="20574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7pPr>
      <a:lvl8pPr marL="0" marR="0" indent="24003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8pPr>
      <a:lvl9pPr marL="0" marR="0" indent="2743200" algn="l" defTabSz="584200" rtl="0" latinLnBrk="0">
        <a:lnSpc>
          <a:spcPct val="100000"/>
        </a:lnSpc>
        <a:spcBef>
          <a:spcPts val="230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5200" u="none">
          <a:ln>
            <a:noFill/>
          </a:ln>
          <a:solidFill>
            <a:srgbClr val="747676"/>
          </a:solidFill>
          <a:uFillTx/>
          <a:latin typeface="+mn-lt"/>
          <a:ea typeface="+mn-ea"/>
          <a:cs typeface="+mn-cs"/>
          <a:sym typeface="DIN Condensed"/>
        </a:defRPr>
      </a:lvl9pPr>
    </p:titleStyle>
    <p:bodyStyle>
      <a:lvl1pPr marL="4699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1pPr>
      <a:lvl2pPr marL="9398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2pPr>
      <a:lvl3pPr marL="14097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3pPr>
      <a:lvl4pPr marL="18796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4pPr>
      <a:lvl5pPr marL="23495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5pPr>
      <a:lvl6pPr marL="28194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6pPr>
      <a:lvl7pPr marL="32893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7pPr>
      <a:lvl8pPr marL="37592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8pPr>
      <a:lvl9pPr marL="4229100" marR="0" indent="-469900" algn="l" defTabSz="584200" rtl="0" latinLnBrk="0">
        <a:lnSpc>
          <a:spcPct val="100000"/>
        </a:lnSpc>
        <a:spcBef>
          <a:spcPts val="1800"/>
        </a:spcBef>
        <a:spcAft>
          <a:spcPts val="0"/>
        </a:spcAft>
        <a:buClrTx/>
        <a:buSzPct val="75000"/>
        <a:buFont typeface="Zapf Dingbats"/>
        <a:buChar char="➤"/>
        <a:tabLst/>
        <a:defRPr b="0" baseline="0" cap="none" i="0" spc="0" strike="noStrike" sz="3200" u="none">
          <a:ln>
            <a:noFill/>
          </a:ln>
          <a:solidFill>
            <a:srgbClr val="5C5C5C"/>
          </a:solidFill>
          <a:uFillTx/>
          <a:latin typeface="Iowan Old Style"/>
          <a:ea typeface="Iowan Old Style"/>
          <a:cs typeface="Iowan Old Style"/>
          <a:sym typeface="Iowan Old Style"/>
        </a:defRPr>
      </a:lvl9pPr>
    </p:bodyStyle>
    <p:otherStyle>
      <a:lvl1pPr marL="0" marR="0" indent="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1pPr>
      <a:lvl2pPr marL="0" marR="0" indent="228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2pPr>
      <a:lvl3pPr marL="0" marR="0" indent="457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3pPr>
      <a:lvl4pPr marL="0" marR="0" indent="685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4pPr>
      <a:lvl5pPr marL="0" marR="0" indent="9144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5pPr>
      <a:lvl6pPr marL="0" marR="0" indent="11430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6pPr>
      <a:lvl7pPr marL="0" marR="0" indent="13716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7pPr>
      <a:lvl8pPr marL="0" marR="0" indent="16002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8pPr>
      <a:lvl9pPr marL="0" marR="0" indent="1828800" algn="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DIN Alternat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Captura de pantalla 2019-05-13 10.16.47.png" descr="Captura de pantalla 2019-05-13 10.16.47.png"/>
          <p:cNvPicPr>
            <a:picLocks noChangeAspect="1"/>
          </p:cNvPicPr>
          <p:nvPr/>
        </p:nvPicPr>
        <p:blipFill>
          <a:blip r:embed="rId2">
            <a:alphaModFix amt="97532"/>
            <a:extLst/>
          </a:blip>
          <a:srcRect l="0" t="0" r="17477" b="0"/>
          <a:stretch>
            <a:fillRect/>
          </a:stretch>
        </p:blipFill>
        <p:spPr>
          <a:xfrm>
            <a:off x="0" y="-50361"/>
            <a:ext cx="13004801" cy="9854321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Línea"/>
          <p:cNvSpPr/>
          <p:nvPr>
            <p:ph type="body" idx="14"/>
          </p:nvPr>
        </p:nvSpPr>
        <p:spPr>
          <a:xfrm flipV="1">
            <a:off x="7361379" y="6540610"/>
            <a:ext cx="5084998" cy="2"/>
          </a:xfrm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34" name="Plan de medidas para la mejora del sector de fruta de hueso en españa"/>
          <p:cNvSpPr txBox="1"/>
          <p:nvPr>
            <p:ph type="title"/>
          </p:nvPr>
        </p:nvSpPr>
        <p:spPr>
          <a:xfrm>
            <a:off x="7340623" y="440963"/>
            <a:ext cx="5126510" cy="6016926"/>
          </a:xfrm>
          <a:prstGeom prst="rect">
            <a:avLst/>
          </a:prstGeom>
        </p:spPr>
        <p:txBody>
          <a:bodyPr/>
          <a:lstStyle>
            <a:lvl1pPr defTabSz="368045">
              <a:defRPr sz="7622"/>
            </a:lvl1pPr>
          </a:lstStyle>
          <a:p>
            <a:pPr/>
            <a:r>
              <a:t>Plan de medidas para la mejora del sector de fruta de hueso en españa</a:t>
            </a:r>
          </a:p>
        </p:txBody>
      </p:sp>
      <p:sp>
        <p:nvSpPr>
          <p:cNvPr id="135" name="Eucofel: Agustín Sánchez (España)"/>
          <p:cNvSpPr txBox="1"/>
          <p:nvPr>
            <p:ph type="body" sz="quarter" idx="1"/>
          </p:nvPr>
        </p:nvSpPr>
        <p:spPr>
          <a:xfrm>
            <a:off x="6403768" y="6534432"/>
            <a:ext cx="6062456" cy="1358901"/>
          </a:xfrm>
          <a:prstGeom prst="rect">
            <a:avLst/>
          </a:prstGeom>
        </p:spPr>
        <p:txBody>
          <a:bodyPr/>
          <a:lstStyle>
            <a:lvl1pPr defTabSz="519937">
              <a:spcBef>
                <a:spcPts val="500"/>
              </a:spcBef>
              <a:defRPr sz="4272"/>
            </a:lvl1pPr>
          </a:lstStyle>
          <a:p>
            <a:pPr/>
            <a:r>
              <a:t>Eucofel: Agustín Sánchez (España)</a:t>
            </a:r>
          </a:p>
        </p:txBody>
      </p:sp>
      <p:pic>
        <p:nvPicPr>
          <p:cNvPr id="136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467770" y="8534112"/>
            <a:ext cx="1173129" cy="980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922673" y="8534112"/>
            <a:ext cx="1537354" cy="9809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1741800" y="8437911"/>
            <a:ext cx="809798" cy="11733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80" name="plan de medidas. Primer eje: medidas a corto"/>
          <p:cNvSpPr txBox="1"/>
          <p:nvPr>
            <p:ph type="title"/>
          </p:nvPr>
        </p:nvSpPr>
        <p:spPr>
          <a:xfrm>
            <a:off x="571500" y="215900"/>
            <a:ext cx="11861800" cy="1231900"/>
          </a:xfrm>
          <a:prstGeom prst="rect">
            <a:avLst/>
          </a:prstGeom>
        </p:spPr>
        <p:txBody>
          <a:bodyPr/>
          <a:lstStyle/>
          <a:p>
            <a:pPr/>
            <a:r>
              <a:t>plan de medidas. Primer eje: medidas a corto</a:t>
            </a:r>
          </a:p>
        </p:txBody>
      </p:sp>
      <p:sp>
        <p:nvSpPr>
          <p:cNvPr id="181" name="Línea de préstamos de SAECA con presupuesto de 3,7 millones de €.…"/>
          <p:cNvSpPr txBox="1"/>
          <p:nvPr>
            <p:ph type="body" idx="1"/>
          </p:nvPr>
        </p:nvSpPr>
        <p:spPr>
          <a:xfrm>
            <a:off x="571500" y="2764859"/>
            <a:ext cx="11861800" cy="6264841"/>
          </a:xfrm>
          <a:prstGeom prst="rect">
            <a:avLst/>
          </a:prstGeom>
        </p:spPr>
        <p:txBody>
          <a:bodyPr/>
          <a:lstStyle/>
          <a:p>
            <a:pPr/>
            <a:r>
              <a:t>Línea de préstamos de SAECA con presupuesto de 3,7 millones de €.</a:t>
            </a:r>
          </a:p>
          <a:p>
            <a:pPr/>
          </a:p>
          <a:p>
            <a:pPr/>
          </a:p>
          <a:p>
            <a:pPr/>
            <a:r>
              <a:t>Reducción de índice de rendimiento neto para el ejercicio fiscal.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84" name="plan de medidas. segundo eje: Medidas reequilibri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plan de medidas. segundo eje: Medidas reequilibrio</a:t>
            </a:r>
          </a:p>
        </p:txBody>
      </p:sp>
      <p:sp>
        <p:nvSpPr>
          <p:cNvPr id="185" name="Mejorar la contribución de los Programas Operativos…"/>
          <p:cNvSpPr txBox="1"/>
          <p:nvPr>
            <p:ph type="body" idx="1"/>
          </p:nvPr>
        </p:nvSpPr>
        <p:spPr>
          <a:xfrm>
            <a:off x="756841" y="2808966"/>
            <a:ext cx="11861801" cy="4562016"/>
          </a:xfrm>
          <a:prstGeom prst="rect">
            <a:avLst/>
          </a:prstGeom>
        </p:spPr>
        <p:txBody>
          <a:bodyPr/>
          <a:lstStyle/>
          <a:p>
            <a:pPr marL="465201" indent="-465201" defTabSz="578358">
              <a:spcBef>
                <a:spcPts val="1700"/>
              </a:spcBef>
              <a:defRPr sz="3168"/>
            </a:pPr>
            <a:r>
              <a:t>Mejorar la contribución de los Programas Operativos</a:t>
            </a:r>
          </a:p>
          <a:p>
            <a:pPr marL="465201" indent="-465201" defTabSz="578358">
              <a:spcBef>
                <a:spcPts val="1700"/>
              </a:spcBef>
              <a:defRPr sz="3168"/>
            </a:pPr>
            <a:r>
              <a:t>Mejorar el seguimiento de nuevas plantaciones</a:t>
            </a:r>
          </a:p>
          <a:p>
            <a:pPr marL="465201" indent="-465201" defTabSz="578358">
              <a:spcBef>
                <a:spcPts val="1700"/>
              </a:spcBef>
              <a:defRPr sz="3168"/>
            </a:pPr>
            <a:r>
              <a:t>Impulso a la producción ecológica.</a:t>
            </a:r>
          </a:p>
          <a:p>
            <a:pPr marL="465201" indent="-465201" defTabSz="578358">
              <a:spcBef>
                <a:spcPts val="1700"/>
              </a:spcBef>
              <a:defRPr sz="3168"/>
            </a:pPr>
            <a:r>
              <a:t>Fomento de la calidad</a:t>
            </a:r>
          </a:p>
          <a:p>
            <a:pPr marL="465201" indent="-465201" defTabSz="578358">
              <a:spcBef>
                <a:spcPts val="1700"/>
              </a:spcBef>
              <a:defRPr sz="3168"/>
            </a:pPr>
            <a:r>
              <a:t>Promoción del consumo interno</a:t>
            </a:r>
          </a:p>
          <a:p>
            <a:pPr marL="465201" indent="-465201" defTabSz="578358">
              <a:spcBef>
                <a:spcPts val="1700"/>
              </a:spcBef>
              <a:defRPr sz="3168"/>
            </a:pPr>
            <a:r>
              <a:t>Ordenación de las exportaciones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88" name="plan de medidas. tercer eje: Medidas en el ámbito de la organización y la reestructur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27152">
              <a:spcBef>
                <a:spcPts val="1200"/>
              </a:spcBef>
              <a:defRPr sz="2912"/>
            </a:lvl1pPr>
          </a:lstStyle>
          <a:p>
            <a:pPr/>
            <a:r>
              <a:t>plan de medidas. tercer eje: Medidas en el ámbito de la organización y la reestructuración</a:t>
            </a:r>
          </a:p>
        </p:txBody>
      </p:sp>
      <p:sp>
        <p:nvSpPr>
          <p:cNvPr id="189" name="Incrementar la dimensión de las organizaciones de productores…"/>
          <p:cNvSpPr txBox="1"/>
          <p:nvPr>
            <p:ph type="body" idx="1"/>
          </p:nvPr>
        </p:nvSpPr>
        <p:spPr>
          <a:xfrm>
            <a:off x="780009" y="2359424"/>
            <a:ext cx="11861801" cy="5915426"/>
          </a:xfrm>
          <a:prstGeom prst="rect">
            <a:avLst/>
          </a:prstGeom>
        </p:spPr>
        <p:txBody>
          <a:bodyPr/>
          <a:lstStyle/>
          <a:p>
            <a:pPr/>
            <a:r>
              <a:t>Incrementar la dimensión de las organizaciones de productores</a:t>
            </a:r>
          </a:p>
          <a:p>
            <a:pPr/>
            <a:r>
              <a:t>Fomentar la constitución de AOP</a:t>
            </a:r>
          </a:p>
          <a:p>
            <a:pPr/>
            <a:r>
              <a:t>Facilitar la creación de interprofesionales</a:t>
            </a:r>
          </a:p>
          <a:p>
            <a:pPr/>
            <a:r>
              <a:t>Reforzar los controles de la Ley de la Cadena Alimentaria</a:t>
            </a:r>
          </a:p>
          <a:p>
            <a:pPr/>
            <a:r>
              <a:t>Elaboración y generalización de contratos homologados</a:t>
            </a:r>
          </a:p>
          <a:p>
            <a:pPr/>
            <a:r>
              <a:t>Fomento en la adscripción al Código de Buenas Prácticas de la cadena.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92" name="plan de medidas. cuarto eje: Medidas para la ampliación del nivel de inform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62204">
              <a:spcBef>
                <a:spcPts val="1400"/>
              </a:spcBef>
              <a:defRPr sz="3224"/>
            </a:lvl1pPr>
          </a:lstStyle>
          <a:p>
            <a:pPr/>
            <a:r>
              <a:t>plan de medidas. cuarto eje: Medidas para la ampliación del nivel de información</a:t>
            </a:r>
          </a:p>
        </p:txBody>
      </p:sp>
      <p:sp>
        <p:nvSpPr>
          <p:cNvPr id="193" name="Ampliar la información sectorial…"/>
          <p:cNvSpPr txBox="1"/>
          <p:nvPr>
            <p:ph type="body" idx="1"/>
          </p:nvPr>
        </p:nvSpPr>
        <p:spPr>
          <a:xfrm>
            <a:off x="571500" y="2535298"/>
            <a:ext cx="11861800" cy="5109352"/>
          </a:xfrm>
          <a:prstGeom prst="rect">
            <a:avLst/>
          </a:prstGeom>
        </p:spPr>
        <p:txBody>
          <a:bodyPr/>
          <a:lstStyle/>
          <a:p>
            <a:pPr/>
            <a:r>
              <a:t>Ampliar la información sectorial</a:t>
            </a:r>
          </a:p>
          <a:p>
            <a:pPr/>
            <a:r>
              <a:t>Crear dashboard que serán de periodicidad semanal en campaña</a:t>
            </a:r>
          </a:p>
          <a:p>
            <a:pPr/>
            <a:r>
              <a:t>Seguimiento de la evolución de retiradas</a:t>
            </a:r>
          </a:p>
          <a:p>
            <a:pPr/>
            <a:r>
              <a:t>Utilización del comité sectorial para el seguimiento</a:t>
            </a:r>
          </a:p>
          <a:p>
            <a:pPr/>
            <a:r>
              <a:t>Análisis post-campaña y evaluación del Plan.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96" name="conclusion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</a:t>
            </a:r>
          </a:p>
        </p:txBody>
      </p:sp>
      <p:sp>
        <p:nvSpPr>
          <p:cNvPr id="197" name="Importante avance en el desarrollo del plan…"/>
          <p:cNvSpPr txBox="1"/>
          <p:nvPr>
            <p:ph type="body" idx="1"/>
          </p:nvPr>
        </p:nvSpPr>
        <p:spPr>
          <a:xfrm>
            <a:off x="571500" y="2650819"/>
            <a:ext cx="11861800" cy="4878310"/>
          </a:xfrm>
          <a:prstGeom prst="rect">
            <a:avLst/>
          </a:prstGeom>
        </p:spPr>
        <p:txBody>
          <a:bodyPr/>
          <a:lstStyle/>
          <a:p>
            <a:pPr/>
            <a:r>
              <a:t>Importante avance en el desarrollo del plan</a:t>
            </a:r>
          </a:p>
          <a:p>
            <a:pPr/>
            <a:r>
              <a:t>Contacto y comunicación pendiente con el sector</a:t>
            </a:r>
          </a:p>
          <a:p>
            <a:pPr/>
            <a:r>
              <a:t>Diagnóstico no toma en consideración las diferencias por especies</a:t>
            </a:r>
          </a:p>
          <a:p>
            <a:pPr/>
            <a:r>
              <a:t>No se analizan las situaciones por zonas de producción</a:t>
            </a:r>
          </a:p>
          <a:p>
            <a:pPr/>
            <a:r>
              <a:t>Carencias en las específicidades.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00" name="conclusiones: produccion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conclusiones: producciones</a:t>
            </a:r>
          </a:p>
        </p:txBody>
      </p:sp>
      <p:sp>
        <p:nvSpPr>
          <p:cNvPr id="201" name="Necesario separar los diagnósticos por periodos: (de inicio al 15 de mayo, de 16 mayo a 30 de junio, de 1 de julio a final campaña).…"/>
          <p:cNvSpPr txBox="1"/>
          <p:nvPr>
            <p:ph type="body" idx="1"/>
          </p:nvPr>
        </p:nvSpPr>
        <p:spPr>
          <a:xfrm>
            <a:off x="571500" y="2586339"/>
            <a:ext cx="11861800" cy="5007270"/>
          </a:xfrm>
          <a:prstGeom prst="rect">
            <a:avLst/>
          </a:prstGeom>
        </p:spPr>
        <p:txBody>
          <a:bodyPr/>
          <a:lstStyle/>
          <a:p>
            <a:pPr/>
            <a:r>
              <a:t>Necesario separar los diagnósticos por periodos: (de inicio al 15 de mayo, de 16 mayo a 30 de junio, de 1 de julio a final campaña).</a:t>
            </a:r>
          </a:p>
          <a:p>
            <a:pPr/>
            <a:r>
              <a:t>Separación de comportamientos por mercados y zonas de producción.</a:t>
            </a:r>
          </a:p>
          <a:p>
            <a:pPr/>
            <a:r>
              <a:t>Grandes diferencias entre problemáticas: nectarina-melocoton, albaricoque, ciruela, cereza.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04" name="conclusiones: organiz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conclusiones: organización</a:t>
            </a:r>
          </a:p>
        </p:txBody>
      </p:sp>
      <p:sp>
        <p:nvSpPr>
          <p:cNvPr id="205" name="Diferente comportamiento de las Organizaciones de Productores según zonas geográficas.…"/>
          <p:cNvSpPr txBox="1"/>
          <p:nvPr>
            <p:ph type="body" idx="1"/>
          </p:nvPr>
        </p:nvSpPr>
        <p:spPr>
          <a:xfrm>
            <a:off x="571500" y="2415006"/>
            <a:ext cx="11861800" cy="6015788"/>
          </a:xfrm>
          <a:prstGeom prst="rect">
            <a:avLst/>
          </a:prstGeom>
        </p:spPr>
        <p:txBody>
          <a:bodyPr/>
          <a:lstStyle/>
          <a:p>
            <a:pPr/>
            <a:r>
              <a:t>Diferente comportamiento de las Organizaciones de Productores según zonas geográficas.</a:t>
            </a:r>
          </a:p>
          <a:p>
            <a:pPr/>
          </a:p>
          <a:p>
            <a:pPr/>
            <a:r>
              <a:t>Medidas de gestión con problemas para cubrir los costes mínimos.</a:t>
            </a:r>
          </a:p>
          <a:p>
            <a:pPr/>
          </a:p>
          <a:p>
            <a:pPr/>
            <a:r>
              <a:t>fomentar la creación de un contrato post-venta (en Francia se ha desarrollado).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08" name="conclusiones: ambito de las AOp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conclusiones: ambito de las AOp</a:t>
            </a:r>
          </a:p>
        </p:txBody>
      </p:sp>
      <p:sp>
        <p:nvSpPr>
          <p:cNvPr id="209" name="Interesante escalar en tamaño pero se olvida la eficiencia (importantes diferencias entre Organizaciones cercanas con precios muy distintos).…"/>
          <p:cNvSpPr txBox="1"/>
          <p:nvPr>
            <p:ph type="body" idx="1"/>
          </p:nvPr>
        </p:nvSpPr>
        <p:spPr>
          <a:xfrm>
            <a:off x="571500" y="2396382"/>
            <a:ext cx="11861800" cy="5387184"/>
          </a:xfrm>
          <a:prstGeom prst="rect">
            <a:avLst/>
          </a:prstGeom>
        </p:spPr>
        <p:txBody>
          <a:bodyPr/>
          <a:lstStyle/>
          <a:p>
            <a:pPr/>
            <a:r>
              <a:t>Interesante escalar en tamaño pero se olvida la eficiencia (importantes diferencias entre Organizaciones cercanas con precios muy distintos).</a:t>
            </a:r>
          </a:p>
          <a:p>
            <a:pPr/>
          </a:p>
          <a:p>
            <a:pPr/>
            <a:r>
              <a:t>No hay comparativas entre organizaciones</a:t>
            </a:r>
          </a:p>
          <a:p>
            <a:pPr/>
          </a:p>
          <a:p>
            <a:pPr/>
            <a:r>
              <a:t>No hay compartidas entre zonas productoras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12" name="conclusiones: planific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conclusiones: planificación</a:t>
            </a:r>
          </a:p>
        </p:txBody>
      </p:sp>
      <p:sp>
        <p:nvSpPr>
          <p:cNvPr id="213" name="Mantenimiento de las líneas de los Programas Operativos (innovación tecnológica y renovación varietal).…"/>
          <p:cNvSpPr txBox="1"/>
          <p:nvPr>
            <p:ph type="body" idx="1"/>
          </p:nvPr>
        </p:nvSpPr>
        <p:spPr>
          <a:xfrm>
            <a:off x="571500" y="2224661"/>
            <a:ext cx="11861800" cy="5456958"/>
          </a:xfrm>
          <a:prstGeom prst="rect">
            <a:avLst/>
          </a:prstGeom>
        </p:spPr>
        <p:txBody>
          <a:bodyPr/>
          <a:lstStyle/>
          <a:p>
            <a:pPr/>
            <a:r>
              <a:t>Mantenimiento de las líneas de los Programas Operativos (innovación tecnológica y renovación varietal).</a:t>
            </a:r>
          </a:p>
          <a:p>
            <a:pPr/>
          </a:p>
          <a:p>
            <a:pPr/>
            <a:r>
              <a:t>Promoción </a:t>
            </a:r>
          </a:p>
          <a:p>
            <a:pPr lvl="1"/>
            <a:r>
              <a:t>divulgar las características intrínsecas</a:t>
            </a:r>
          </a:p>
          <a:p>
            <a:pPr lvl="1"/>
            <a:r>
              <a:t>Consolidar las campañas existentes y ampliarlas</a:t>
            </a:r>
          </a:p>
          <a:p>
            <a:pPr lvl="1"/>
            <a:r>
              <a:t>Promover los programas de promoción horizontales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16" name="conclusiones: organización y reestructur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conclusiones: organización y reestructuración</a:t>
            </a:r>
          </a:p>
        </p:txBody>
      </p:sp>
      <p:sp>
        <p:nvSpPr>
          <p:cNvPr id="217" name="Aumentar el nivel de conocimiento de las plantaciones…"/>
          <p:cNvSpPr txBox="1"/>
          <p:nvPr/>
        </p:nvSpPr>
        <p:spPr>
          <a:xfrm>
            <a:off x="486823" y="1981340"/>
            <a:ext cx="12031154" cy="594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469900" indent="-469900">
              <a:spcBef>
                <a:spcPts val="1800"/>
              </a:spcBef>
              <a:buSzPct val="75000"/>
              <a:buFont typeface="Zapf Dingbats"/>
              <a:buChar char="➤"/>
              <a:defRPr i="0" spc="0" sz="3200"/>
            </a:pPr>
            <a:r>
              <a:t>Aumentar el nivel de conocimiento de las plantaciones</a:t>
            </a:r>
          </a:p>
          <a:p>
            <a:pPr marL="469900" indent="-469900">
              <a:spcBef>
                <a:spcPts val="1800"/>
              </a:spcBef>
              <a:buSzPct val="75000"/>
              <a:buFont typeface="Zapf Dingbats"/>
              <a:buChar char="➤"/>
              <a:defRPr i="0" spc="0" sz="3200"/>
            </a:pPr>
          </a:p>
          <a:p>
            <a:pPr marL="469900" indent="-469900">
              <a:spcBef>
                <a:spcPts val="1800"/>
              </a:spcBef>
              <a:buSzPct val="75000"/>
              <a:buFont typeface="Zapf Dingbats"/>
              <a:buChar char="➤"/>
              <a:defRPr i="0" spc="0" sz="3200"/>
            </a:pPr>
            <a:r>
              <a:t>Incrementar el seguimiento del comportamiento de campaña</a:t>
            </a:r>
          </a:p>
          <a:p>
            <a:pPr marL="469900" indent="-469900">
              <a:spcBef>
                <a:spcPts val="1800"/>
              </a:spcBef>
              <a:buSzPct val="75000"/>
              <a:buFont typeface="Zapf Dingbats"/>
              <a:buChar char="➤"/>
              <a:defRPr i="0" spc="0" sz="3200"/>
            </a:pPr>
          </a:p>
          <a:p>
            <a:pPr marL="469900" indent="-469900">
              <a:spcBef>
                <a:spcPts val="1800"/>
              </a:spcBef>
              <a:buSzPct val="75000"/>
              <a:buFont typeface="Zapf Dingbats"/>
              <a:buChar char="➤"/>
              <a:defRPr i="0" spc="0" sz="3200"/>
            </a:pPr>
            <a:r>
              <a:t>Producción ecológica como nicho, pero no contempla la problemática de la fruta de hueso ecológica.</a:t>
            </a:r>
          </a:p>
          <a:p>
            <a:pPr marL="469900" indent="-469900">
              <a:spcBef>
                <a:spcPts val="1800"/>
              </a:spcBef>
              <a:buSzPct val="75000"/>
              <a:buFont typeface="Zapf Dingbats"/>
              <a:buChar char="➤"/>
              <a:defRPr i="0" spc="0" sz="3200"/>
            </a:pPr>
          </a:p>
          <a:p>
            <a:pPr marL="469900" indent="-469900">
              <a:spcBef>
                <a:spcPts val="1800"/>
              </a:spcBef>
              <a:buSzPct val="75000"/>
              <a:buFont typeface="Zapf Dingbats"/>
              <a:buChar char="➤"/>
              <a:defRPr i="0" spc="0" sz="3200"/>
            </a:pPr>
            <a:r>
              <a:t>Respaldo en la apertura de nuevos mercados.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41" name="Plan de medidas para la mejora del sector de la Fruta  dulce.…"/>
          <p:cNvSpPr txBox="1"/>
          <p:nvPr>
            <p:ph type="title"/>
          </p:nvPr>
        </p:nvSpPr>
        <p:spPr>
          <a:xfrm>
            <a:off x="422571" y="303548"/>
            <a:ext cx="11861801" cy="1348704"/>
          </a:xfrm>
          <a:prstGeom prst="rect">
            <a:avLst/>
          </a:prstGeom>
        </p:spPr>
        <p:txBody>
          <a:bodyPr/>
          <a:lstStyle/>
          <a:p>
            <a:pPr lvl="1" indent="243459" defTabSz="414781">
              <a:spcBef>
                <a:spcPts val="1600"/>
              </a:spcBef>
              <a:defRPr sz="3691">
                <a:solidFill>
                  <a:srgbClr val="761F23"/>
                </a:solidFill>
              </a:defRPr>
            </a:pPr>
            <a:r>
              <a:t>Plan de medidas para la mejora del sector de la Fruta  dulce.</a:t>
            </a:r>
          </a:p>
          <a:p>
            <a:pPr lvl="1" indent="243459" defTabSz="414781">
              <a:spcBef>
                <a:spcPts val="1600"/>
              </a:spcBef>
              <a:defRPr sz="3691">
                <a:solidFill>
                  <a:srgbClr val="761F23"/>
                </a:solidFill>
              </a:defRPr>
            </a:pPr>
            <a:r>
              <a:t>contenido de la intervención</a:t>
            </a:r>
          </a:p>
        </p:txBody>
      </p:sp>
      <p:sp>
        <p:nvSpPr>
          <p:cNvPr id="142" name="Cronología discusión del plan…"/>
          <p:cNvSpPr txBox="1"/>
          <p:nvPr>
            <p:ph type="body" idx="1"/>
          </p:nvPr>
        </p:nvSpPr>
        <p:spPr>
          <a:xfrm>
            <a:off x="1395667" y="3287140"/>
            <a:ext cx="11116518" cy="5109099"/>
          </a:xfrm>
          <a:prstGeom prst="rect">
            <a:avLst/>
          </a:prstGeom>
        </p:spPr>
        <p:txBody>
          <a:bodyPr/>
          <a:lstStyle/>
          <a:p>
            <a:pPr>
              <a:buSzPct val="45000"/>
              <a:buFontTx/>
              <a:buBlip>
                <a:blip r:embed="rId2"/>
              </a:buBlip>
              <a:defRPr sz="4600">
                <a:solidFill>
                  <a:srgbClr val="5C0616"/>
                </a:solidFill>
              </a:defRPr>
            </a:pPr>
            <a:r>
              <a:t>Cronología discusión del plan</a:t>
            </a:r>
          </a:p>
          <a:p>
            <a:pPr>
              <a:buSzPct val="45000"/>
              <a:buFontTx/>
              <a:buBlip>
                <a:blip r:embed="rId2"/>
              </a:buBlip>
              <a:defRPr sz="4600">
                <a:solidFill>
                  <a:srgbClr val="5C0616"/>
                </a:solidFill>
              </a:defRPr>
            </a:pPr>
            <a:r>
              <a:t>Evaluación y diagnóstico</a:t>
            </a:r>
          </a:p>
          <a:p>
            <a:pPr>
              <a:buSzPct val="45000"/>
              <a:buFontTx/>
              <a:buBlip>
                <a:blip r:embed="rId2"/>
              </a:buBlip>
              <a:defRPr sz="4600">
                <a:solidFill>
                  <a:srgbClr val="5C0616"/>
                </a:solidFill>
              </a:defRPr>
            </a:pPr>
            <a:r>
              <a:t>Plan de medidas</a:t>
            </a:r>
          </a:p>
          <a:p>
            <a:pPr>
              <a:buSzPct val="45000"/>
              <a:buFontTx/>
              <a:buBlip>
                <a:blip r:embed="rId2"/>
              </a:buBlip>
              <a:defRPr sz="4600">
                <a:solidFill>
                  <a:srgbClr val="5C0616"/>
                </a:solidFill>
              </a:defRPr>
            </a:pPr>
            <a:r>
              <a:t>Conclusiones y puntos de diferencia</a:t>
            </a:r>
          </a:p>
        </p:txBody>
      </p:sp>
      <p:sp>
        <p:nvSpPr>
          <p:cNvPr id="143" name="Número de diapositiva"/>
          <p:cNvSpPr txBox="1"/>
          <p:nvPr>
            <p:ph type="sldNum" sz="quarter" idx="4294967295"/>
          </p:nvPr>
        </p:nvSpPr>
        <p:spPr>
          <a:xfrm>
            <a:off x="12178579" y="9194800"/>
            <a:ext cx="211833" cy="342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20" name="conclusiones: organización y reestructur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conclusiones: organización y reestructuración</a:t>
            </a:r>
          </a:p>
        </p:txBody>
      </p:sp>
      <p:sp>
        <p:nvSpPr>
          <p:cNvPr id="221" name="Impulso a la creación de AOP por zonas productivas como herramienta eficaz en la gestión de las medidas.…"/>
          <p:cNvSpPr txBox="1"/>
          <p:nvPr>
            <p:ph type="body" idx="1"/>
          </p:nvPr>
        </p:nvSpPr>
        <p:spPr>
          <a:xfrm>
            <a:off x="571500" y="2755481"/>
            <a:ext cx="11861800" cy="4668986"/>
          </a:xfrm>
          <a:prstGeom prst="rect">
            <a:avLst/>
          </a:prstGeom>
        </p:spPr>
        <p:txBody>
          <a:bodyPr/>
          <a:lstStyle/>
          <a:p>
            <a:pPr/>
            <a:r>
              <a:t>Impulso a la creación de AOP por zonas productivas como herramienta eficaz en la gestión de las medidas.</a:t>
            </a:r>
          </a:p>
          <a:p>
            <a:pPr/>
            <a:r>
              <a:t>Constitución de Circunscripciones Económicas en zonas productoras.</a:t>
            </a:r>
          </a:p>
          <a:p>
            <a:pPr/>
            <a:r>
              <a:t>Extensión de norma como herramienta de gestión</a:t>
            </a:r>
          </a:p>
          <a:p>
            <a:pPr/>
            <a:r>
              <a:t>Adhesión a las Normas de Comercialización Comunitarias.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24" name="conclusion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conclusiones</a:t>
            </a:r>
          </a:p>
        </p:txBody>
      </p:sp>
      <p:sp>
        <p:nvSpPr>
          <p:cNvPr id="225" name="Duda en el alcance de algunas medidas:…"/>
          <p:cNvSpPr txBox="1"/>
          <p:nvPr>
            <p:ph type="body" idx="1"/>
          </p:nvPr>
        </p:nvSpPr>
        <p:spPr>
          <a:xfrm>
            <a:off x="324980" y="2184434"/>
            <a:ext cx="12510587" cy="5537412"/>
          </a:xfrm>
          <a:prstGeom prst="rect">
            <a:avLst/>
          </a:prstGeom>
        </p:spPr>
        <p:txBody>
          <a:bodyPr/>
          <a:lstStyle/>
          <a:p>
            <a:pPr marL="404113" indent="-404113" defTabSz="502412">
              <a:spcBef>
                <a:spcPts val="1500"/>
              </a:spcBef>
              <a:defRPr sz="2752"/>
            </a:pPr>
            <a:r>
              <a:t>Duda en el alcance de algunas medidas:</a:t>
            </a:r>
          </a:p>
          <a:p>
            <a:pPr lvl="2" marL="1212341" indent="-404113" defTabSz="502412">
              <a:spcBef>
                <a:spcPts val="1500"/>
              </a:spcBef>
              <a:defRPr sz="2752"/>
            </a:pPr>
            <a:r>
              <a:t>Contratos homologados.</a:t>
            </a:r>
          </a:p>
          <a:p>
            <a:pPr lvl="2" marL="1212341" indent="-404113" defTabSz="502412">
              <a:spcBef>
                <a:spcPts val="1500"/>
              </a:spcBef>
              <a:defRPr sz="2752"/>
            </a:pPr>
            <a:r>
              <a:t>Ley de la cadena alimentaria.</a:t>
            </a:r>
          </a:p>
          <a:p>
            <a:pPr lvl="2" marL="1212341" indent="-404113" defTabSz="502412">
              <a:spcBef>
                <a:spcPts val="1500"/>
              </a:spcBef>
              <a:defRPr sz="2752"/>
            </a:pPr>
            <a:r>
              <a:t>Creación de interprofesional.</a:t>
            </a:r>
          </a:p>
          <a:p>
            <a:pPr lvl="2" marL="1212341" indent="-404113" defTabSz="502412">
              <a:spcBef>
                <a:spcPts val="1500"/>
              </a:spcBef>
              <a:defRPr sz="2752"/>
            </a:pPr>
          </a:p>
          <a:p>
            <a:pPr marL="404113" indent="-404113" defTabSz="502412">
              <a:spcBef>
                <a:spcPts val="1500"/>
              </a:spcBef>
              <a:defRPr sz="2752"/>
            </a:pPr>
            <a:r>
              <a:t>Diferencias en el diagnóstico</a:t>
            </a:r>
          </a:p>
          <a:p>
            <a:pPr marL="404113" indent="-404113" defTabSz="502412">
              <a:spcBef>
                <a:spcPts val="1500"/>
              </a:spcBef>
              <a:defRPr sz="2752"/>
            </a:pPr>
          </a:p>
          <a:p>
            <a:pPr marL="404113" indent="-404113" defTabSz="502412">
              <a:spcBef>
                <a:spcPts val="1500"/>
              </a:spcBef>
              <a:defRPr sz="2752"/>
            </a:pPr>
            <a:r>
              <a:t>Situación a día de hoy: precios preocupantemente bajos en la fruta temprana.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46" name="Introduc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 indent="318897" defTabSz="543305">
              <a:spcBef>
                <a:spcPts val="2100"/>
              </a:spcBef>
              <a:defRPr sz="4836">
                <a:solidFill>
                  <a:srgbClr val="761F23"/>
                </a:solidFill>
              </a:defRPr>
            </a:pPr>
            <a:r>
              <a:t>Introducción</a:t>
            </a:r>
          </a:p>
        </p:txBody>
      </p:sp>
      <p:sp>
        <p:nvSpPr>
          <p:cNvPr id="147" name="Cronología inmediata:…"/>
          <p:cNvSpPr txBox="1"/>
          <p:nvPr>
            <p:ph type="body" sz="half" idx="1"/>
          </p:nvPr>
        </p:nvSpPr>
        <p:spPr>
          <a:xfrm>
            <a:off x="1395667" y="3219404"/>
            <a:ext cx="11116518" cy="4203792"/>
          </a:xfrm>
          <a:prstGeom prst="rect">
            <a:avLst/>
          </a:prstGeom>
        </p:spPr>
        <p:txBody>
          <a:bodyPr/>
          <a:lstStyle/>
          <a:p>
            <a:pPr>
              <a:buSzPct val="45000"/>
              <a:buFontTx/>
              <a:buBlip>
                <a:blip r:embed="rId2"/>
              </a:buBlip>
              <a:defRPr>
                <a:solidFill>
                  <a:srgbClr val="5C0616"/>
                </a:solidFill>
              </a:defRPr>
            </a:pPr>
            <a:r>
              <a:t>Cronología inmediata:</a:t>
            </a:r>
          </a:p>
          <a:p>
            <a:pPr lvl="2">
              <a:defRPr>
                <a:solidFill>
                  <a:srgbClr val="5C0616"/>
                </a:solidFill>
              </a:defRPr>
            </a:pPr>
            <a:r>
              <a:t>Crisis de precios de 2017.</a:t>
            </a:r>
          </a:p>
          <a:p>
            <a:pPr lvl="2">
              <a:defRPr>
                <a:solidFill>
                  <a:srgbClr val="5C0616"/>
                </a:solidFill>
              </a:defRPr>
            </a:pPr>
            <a:r>
              <a:t>Solicitudes urgentes de medidas anticrisis (agosto 2017)</a:t>
            </a:r>
          </a:p>
          <a:p>
            <a:pPr lvl="2">
              <a:defRPr>
                <a:solidFill>
                  <a:srgbClr val="5C0616"/>
                </a:solidFill>
              </a:defRPr>
            </a:pPr>
            <a:r>
              <a:t>Análisis de situación y diagnóstico de la problemática(septiembre-octubre de 2017).</a:t>
            </a:r>
          </a:p>
        </p:txBody>
      </p:sp>
      <p:sp>
        <p:nvSpPr>
          <p:cNvPr id="148" name="Número de diapositiva"/>
          <p:cNvSpPr txBox="1"/>
          <p:nvPr>
            <p:ph type="sldNum" sz="quarter" idx="4294967295"/>
          </p:nvPr>
        </p:nvSpPr>
        <p:spPr>
          <a:xfrm>
            <a:off x="12178579" y="9194800"/>
            <a:ext cx="211833" cy="3429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51" name="Antecedentes: melocotón y nectarin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Antecedentes: melocotón y nectarina</a:t>
            </a:r>
          </a:p>
        </p:txBody>
      </p:sp>
      <p:pic>
        <p:nvPicPr>
          <p:cNvPr id="152" name="Captura de pantalla 2019-05-19 a las 23.16.08.png" descr="Captura de pantalla 2019-05-19 a las 23.16.0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7069" y="1701800"/>
            <a:ext cx="6434399" cy="39051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Captura de pantalla 2019-05-19 23.17.51.png" descr="Captura de pantalla 2019-05-19 23.17.5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04438" y="4812425"/>
            <a:ext cx="5674219" cy="324241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156" name="Captura de pantalla 2019-05-19 a las 23.19.29.png" descr="Captura de pantalla 2019-05-19 a las 23.19.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4875" y="2002980"/>
            <a:ext cx="6108701" cy="358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Captura de pantalla 2019-05-19 a las 23.20.53.png" descr="Captura de pantalla 2019-05-19 a las 23.20.5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73083" y="4461049"/>
            <a:ext cx="6451414" cy="3873606"/>
          </a:xfrm>
          <a:prstGeom prst="rect">
            <a:avLst/>
          </a:prstGeom>
          <a:ln w="12700">
            <a:miter lim="400000"/>
          </a:ln>
        </p:spPr>
      </p:pic>
      <p:sp>
        <p:nvSpPr>
          <p:cNvPr id="158" name="antecedentes: albaricoqu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antecedentes: albaricoque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61" name="antecedentes: ciruela y cereza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antecedentes: ciruela y cereza</a:t>
            </a:r>
          </a:p>
        </p:txBody>
      </p:sp>
      <p:pic>
        <p:nvPicPr>
          <p:cNvPr id="162" name="Captura de pantalla 2019-05-19 a las 23.22.50.png" descr="Captura de pantalla 2019-05-19 a las 23.22.50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0720" y="4980894"/>
            <a:ext cx="5198194" cy="34878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Captura de pantalla 2019-05-19 a las 23.23.11.png" descr="Captura de pantalla 2019-05-19 a las 23.23.1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26689" y="5182625"/>
            <a:ext cx="5613958" cy="34878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64" name="Captura de pantalla 2019-05-19 a las 23.23.26.png" descr="Captura de pantalla 2019-05-19 a las 23.23.2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026689" y="1778770"/>
            <a:ext cx="5613958" cy="322682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5" name="Captura de pantalla 2019-05-19 a las 23.23.43.png" descr="Captura de pantalla 2019-05-19 a las 23.23.43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17684" y="1701800"/>
            <a:ext cx="5469585" cy="32268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68" name="diagnóstico: produc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diagnóstico: producción</a:t>
            </a:r>
          </a:p>
        </p:txBody>
      </p:sp>
      <p:sp>
        <p:nvSpPr>
          <p:cNvPr id="169" name="Melocotón y nectarina:…"/>
          <p:cNvSpPr txBox="1"/>
          <p:nvPr>
            <p:ph type="body" idx="1"/>
          </p:nvPr>
        </p:nvSpPr>
        <p:spPr>
          <a:xfrm>
            <a:off x="571500" y="1803400"/>
            <a:ext cx="12330766" cy="7226300"/>
          </a:xfrm>
          <a:prstGeom prst="rect">
            <a:avLst/>
          </a:prstGeom>
        </p:spPr>
        <p:txBody>
          <a:bodyPr/>
          <a:lstStyle/>
          <a:p>
            <a:pPr/>
            <a:r>
              <a:t>Melocotón y nectarina:</a:t>
            </a:r>
          </a:p>
          <a:p>
            <a:pPr lvl="1"/>
            <a:r>
              <a:t>Aumento paulatino de superficies hasta las 86506 en 2015.</a:t>
            </a:r>
          </a:p>
          <a:p>
            <a:pPr lvl="1"/>
            <a:r>
              <a:t>Aumento producciones de 1336000 tn a 1600000 tn con tendencia a la baja en los precios.</a:t>
            </a:r>
          </a:p>
          <a:p>
            <a:pPr/>
            <a:r>
              <a:t>Albaricoque:</a:t>
            </a:r>
          </a:p>
          <a:p>
            <a:pPr lvl="1"/>
            <a:r>
              <a:t>tendencia al alza en producciones y mantenimiento de precios</a:t>
            </a:r>
          </a:p>
          <a:p>
            <a:pPr lvl="1"/>
            <a:r>
              <a:t>dependencia del sector exterior (97% a la UE)</a:t>
            </a:r>
          </a:p>
          <a:p>
            <a:pPr/>
            <a:r>
              <a:t>Ciruela: </a:t>
            </a:r>
          </a:p>
          <a:p>
            <a:pPr lvl="1"/>
            <a:r>
              <a:t>Variabilidad productiva y retroceso en superficies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72" name="diagnóstico: organiz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/>
            </a:lvl1pPr>
          </a:lstStyle>
          <a:p>
            <a:pPr/>
            <a:r>
              <a:t>diagnóstico: organización</a:t>
            </a:r>
          </a:p>
        </p:txBody>
      </p:sp>
      <p:sp>
        <p:nvSpPr>
          <p:cNvPr id="173" name="&quot;Adecuado número total de Organizaciones de productores”…"/>
          <p:cNvSpPr txBox="1"/>
          <p:nvPr>
            <p:ph type="body" idx="1"/>
          </p:nvPr>
        </p:nvSpPr>
        <p:spPr>
          <a:xfrm>
            <a:off x="571500" y="1803400"/>
            <a:ext cx="12330766" cy="7226300"/>
          </a:xfrm>
          <a:prstGeom prst="rect">
            <a:avLst/>
          </a:prstGeom>
        </p:spPr>
        <p:txBody>
          <a:bodyPr/>
          <a:lstStyle/>
          <a:p>
            <a:pPr lvl="1"/>
            <a:r>
              <a:t>"Adecuado número total de Organizaciones de productores”</a:t>
            </a:r>
          </a:p>
          <a:p>
            <a:pPr lvl="1"/>
            <a:r>
              <a:t>“Organizaciones de pequeño tamaño”</a:t>
            </a:r>
          </a:p>
          <a:p>
            <a:pPr lvl="1"/>
          </a:p>
          <a:p>
            <a:pPr lvl="1"/>
          </a:p>
          <a:p>
            <a:pPr lvl="1"/>
            <a:r>
              <a:t>No se especifican diferencias regionales</a:t>
            </a:r>
          </a:p>
          <a:p>
            <a:pPr lvl="1"/>
            <a:r>
              <a:t>No se analiza el grado de especialización</a:t>
            </a:r>
          </a:p>
          <a:p>
            <a:pPr lvl="1"/>
            <a:r>
              <a:t>No se entra en las diferencias, incluso, de competitividad entre Organizaciones de Productores.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Línea"/>
          <p:cNvSpPr/>
          <p:nvPr>
            <p:ph type="body" idx="13"/>
          </p:nvPr>
        </p:nvSpPr>
        <p:spPr>
          <a:prstGeom prst="line">
            <a:avLst/>
          </a:prstGeom>
        </p:spPr>
        <p:txBody>
          <a:bodyPr/>
          <a:lstStyle/>
          <a:p>
            <a:pPr marL="0" indent="0" defTabSz="457200">
              <a:lnSpc>
                <a:spcPts val="3400"/>
              </a:lnSpc>
              <a:spcBef>
                <a:spcPts val="1200"/>
              </a:spcBef>
              <a:buSzTx/>
              <a:buFontTx/>
              <a:buNone/>
              <a:defRPr sz="1466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76" name="plan de medidas: ejes de actuació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43305">
              <a:spcBef>
                <a:spcPts val="2100"/>
              </a:spcBef>
              <a:defRPr sz="4836">
                <a:solidFill>
                  <a:srgbClr val="76181D"/>
                </a:solidFill>
              </a:defRPr>
            </a:lvl1pPr>
          </a:lstStyle>
          <a:p>
            <a:pPr/>
            <a:r>
              <a:t>plan de medidas: ejes de actuación</a:t>
            </a:r>
          </a:p>
        </p:txBody>
      </p:sp>
      <p:sp>
        <p:nvSpPr>
          <p:cNvPr id="177" name="1. MEDIDAS A CORTO PLAZO PARA INYECTAR LIQUIDEZ AL SECTOR., financiación y fiscalizad.…"/>
          <p:cNvSpPr txBox="1"/>
          <p:nvPr>
            <p:ph type="body" idx="1"/>
          </p:nvPr>
        </p:nvSpPr>
        <p:spPr>
          <a:xfrm>
            <a:off x="942183" y="1701800"/>
            <a:ext cx="11434828" cy="7060959"/>
          </a:xfrm>
          <a:prstGeom prst="rect">
            <a:avLst/>
          </a:prstGeom>
        </p:spPr>
        <p:txBody>
          <a:bodyPr/>
          <a:lstStyle/>
          <a:p>
            <a:pPr marL="0" indent="0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1. MEDIDAS A CORTO PLAZO PARA INYECTAR LIQUIDEZ AL SECTOR., financiación y fiscalizad.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marL="0" indent="0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2. MEDIDAS DIRIGIDAS A REEQUILIBRAR EL SECTOR.</a:t>
            </a: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Mejorar la contribución de los programas operativos y los programas de desarrollo </a:t>
            </a:r>
            <a:r>
              <a:rPr>
                <a:latin typeface="Times"/>
                <a:ea typeface="Times"/>
                <a:cs typeface="Times"/>
                <a:sym typeface="Times"/>
              </a:rPr>
              <a:t> </a:t>
            </a:r>
            <a:r>
              <a:t>rural a</a:t>
            </a: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Mejorar el control y seguimiento de las nuevas plantaciones de fruta dulce.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Fomentar la producción ecológica.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Fomento de la calidad de las producciones.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Promoción del consumo..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Ordenación de las exportaciones </a:t>
            </a:r>
          </a:p>
          <a:p>
            <a:pPr marL="0" indent="0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3. MEDIDAS DIRIGIDAS A ORGANIZAR Y REESTRUCTURAR EL SECTOR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Incrementar la dimensión de las organizaciones de productores.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Fomentar la constitución de asociaciones de organizaciones de productores.</a:t>
            </a: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Facilitar la creación de organizaciones interprofesionales.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Reforzar los controles de la Ley de la Cadena en el sector de las frutas y hortalizas.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Elaboración y uso de contratos tipo homologados en el sector.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Difusión y fomento de la adscripción al Código de Buenas Prácticas en la cadena alimentaria.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marL="0" indent="0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4. MEDIDAS DIRIGIDAS A AMPLIAR EL NIVEL DE INFORMACIÓN.</a:t>
            </a:r>
            <a:endParaRPr>
              <a:latin typeface="Times"/>
              <a:ea typeface="Times"/>
              <a:cs typeface="Times"/>
              <a:sym typeface="Times"/>
            </a:endParaRPr>
          </a:p>
          <a:p>
            <a:pPr lvl="2" marL="0" indent="610361" defTabSz="406908">
              <a:lnSpc>
                <a:spcPts val="3800"/>
              </a:lnSpc>
              <a:spcBef>
                <a:spcPts val="1000"/>
              </a:spcBef>
              <a:buSzTx/>
              <a:buFontTx/>
              <a:buNone/>
              <a:defRPr sz="1928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Ampliar la información sectorial para facilitar la planificación y el seguimiento de las campaña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New_Template9">
  <a:themeElements>
    <a:clrScheme name="New_Template9">
      <a:dk1>
        <a:srgbClr val="5C5C5C"/>
      </a:dk1>
      <a:lt1>
        <a:srgbClr val="FFFFFF"/>
      </a:lt1>
      <a:dk2>
        <a:srgbClr val="5C5C5C"/>
      </a:dk2>
      <a:lt2>
        <a:srgbClr val="CBCBCB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DIN Condensed"/>
        <a:ea typeface="DIN Condensed"/>
        <a:cs typeface="DIN Condensed"/>
      </a:majorFont>
      <a:minorFont>
        <a:latin typeface="DIN Condensed"/>
        <a:ea typeface="DIN Condensed"/>
        <a:cs typeface="DIN Condensed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522454"/>
            <a:satOff val="1153"/>
            <a:lumOff val="13444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DIN Alternate"/>
            <a:ea typeface="DIN Alternate"/>
            <a:cs typeface="DIN Alternate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747676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b="0" baseline="0" cap="none" i="1" spc="28" strike="noStrike" sz="2800" u="none" kumimoji="0" normalizeH="0">
            <a:ln>
              <a:noFill/>
            </a:ln>
            <a:solidFill>
              <a:srgbClr val="5C5C5C"/>
            </a:solidFill>
            <a:effectLst/>
            <a:uFillTx/>
            <a:latin typeface="Iowan Old Style"/>
            <a:ea typeface="Iowan Old Style"/>
            <a:cs typeface="Iowan Old Style"/>
            <a:sym typeface="Iowan Old Sty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9">
  <a:themeElements>
    <a:clrScheme name="New_Template9">
      <a:dk1>
        <a:srgbClr val="000000"/>
      </a:dk1>
      <a:lt1>
        <a:srgbClr val="FFFFFF"/>
      </a:lt1>
      <a:dk2>
        <a:srgbClr val="5C5C5C"/>
      </a:dk2>
      <a:lt2>
        <a:srgbClr val="CBCBCB"/>
      </a:lt2>
      <a:accent1>
        <a:srgbClr val="80989C"/>
      </a:accent1>
      <a:accent2>
        <a:srgbClr val="A8AB65"/>
      </a:accent2>
      <a:accent3>
        <a:srgbClr val="CBAC69"/>
      </a:accent3>
      <a:accent4>
        <a:srgbClr val="CF7330"/>
      </a:accent4>
      <a:accent5>
        <a:srgbClr val="B44C34"/>
      </a:accent5>
      <a:accent6>
        <a:srgbClr val="8C869B"/>
      </a:accent6>
      <a:hlink>
        <a:srgbClr val="0000FF"/>
      </a:hlink>
      <a:folHlink>
        <a:srgbClr val="FF00FF"/>
      </a:folHlink>
    </a:clrScheme>
    <a:fontScheme name="New_Template9">
      <a:majorFont>
        <a:latin typeface="DIN Condensed"/>
        <a:ea typeface="DIN Condensed"/>
        <a:cs typeface="DIN Condensed"/>
      </a:majorFont>
      <a:minorFont>
        <a:latin typeface="DIN Condensed"/>
        <a:ea typeface="DIN Condensed"/>
        <a:cs typeface="DIN Condensed"/>
      </a:minorFont>
    </a:fontScheme>
    <a:fmtScheme name="New_Template9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522454"/>
            <a:satOff val="1153"/>
            <a:lumOff val="13444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DIN Alternate"/>
            <a:ea typeface="DIN Alternate"/>
            <a:cs typeface="DIN Alternate"/>
            <a:sym typeface="DIN Alternat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747676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584200" rtl="0" fontAlgn="auto" latinLnBrk="0" hangingPunct="0">
          <a:lnSpc>
            <a:spcPct val="100000"/>
          </a:lnSpc>
          <a:spcBef>
            <a:spcPts val="1400"/>
          </a:spcBef>
          <a:spcAft>
            <a:spcPts val="0"/>
          </a:spcAft>
          <a:buClrTx/>
          <a:buSzTx/>
          <a:buFontTx/>
          <a:buNone/>
          <a:tabLst/>
          <a:defRPr b="0" baseline="0" cap="none" i="1" spc="28" strike="noStrike" sz="2800" u="none" kumimoji="0" normalizeH="0">
            <a:ln>
              <a:noFill/>
            </a:ln>
            <a:solidFill>
              <a:srgbClr val="5C5C5C"/>
            </a:solidFill>
            <a:effectLst/>
            <a:uFillTx/>
            <a:latin typeface="Iowan Old Style"/>
            <a:ea typeface="Iowan Old Style"/>
            <a:cs typeface="Iowan Old Style"/>
            <a:sym typeface="Iowan Old Styl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