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notesSlides/notesSlide5.xml" ContentType="application/vnd.openxmlformats-officedocument.presentationml.notesSlide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theme/themeOverride8.xml" ContentType="application/vnd.openxmlformats-officedocument.themeOverride+xml"/>
  <Override PartName="/ppt/notesSlides/notesSlide6.xml" ContentType="application/vnd.openxmlformats-officedocument.presentationml.notesSlide+xml"/>
  <Override PartName="/ppt/charts/chart9.xml" ContentType="application/vnd.openxmlformats-officedocument.drawingml.chart+xml"/>
  <Override PartName="/ppt/theme/themeOverride9.xml" ContentType="application/vnd.openxmlformats-officedocument.themeOverride+xml"/>
  <Override PartName="/ppt/charts/chart10.xml" ContentType="application/vnd.openxmlformats-officedocument.drawingml.chart+xml"/>
  <Override PartName="/ppt/theme/themeOverride10.xml" ContentType="application/vnd.openxmlformats-officedocument.themeOverride+xml"/>
  <Override PartName="/ppt/notesSlides/notesSlide7.xml" ContentType="application/vnd.openxmlformats-officedocument.presentationml.notesSlide+xml"/>
  <Override PartName="/ppt/charts/chart11.xml" ContentType="application/vnd.openxmlformats-officedocument.drawingml.chart+xml"/>
  <Override PartName="/ppt/theme/themeOverride11.xml" ContentType="application/vnd.openxmlformats-officedocument.themeOverride+xml"/>
  <Override PartName="/ppt/charts/chart12.xml" ContentType="application/vnd.openxmlformats-officedocument.drawingml.chart+xml"/>
  <Override PartName="/ppt/theme/themeOverride12.xml" ContentType="application/vnd.openxmlformats-officedocument.themeOverride+xml"/>
  <Override PartName="/ppt/charts/chart13.xml" ContentType="application/vnd.openxmlformats-officedocument.drawingml.chart+xml"/>
  <Override PartName="/ppt/theme/themeOverride13.xml" ContentType="application/vnd.openxmlformats-officedocument.themeOverride+xml"/>
  <Override PartName="/ppt/charts/chart14.xml" ContentType="application/vnd.openxmlformats-officedocument.drawingml.chart+xml"/>
  <Override PartName="/ppt/theme/themeOverride14.xml" ContentType="application/vnd.openxmlformats-officedocument.themeOverride+xml"/>
  <Override PartName="/ppt/charts/chart15.xml" ContentType="application/vnd.openxmlformats-officedocument.drawingml.chart+xml"/>
  <Override PartName="/ppt/theme/themeOverride15.xml" ContentType="application/vnd.openxmlformats-officedocument.themeOverride+xml"/>
  <Override PartName="/ppt/charts/chart16.xml" ContentType="application/vnd.openxmlformats-officedocument.drawingml.chart+xml"/>
  <Override PartName="/ppt/theme/themeOverride16.xml" ContentType="application/vnd.openxmlformats-officedocument.themeOverride+xml"/>
  <Override PartName="/ppt/charts/chart17.xml" ContentType="application/vnd.openxmlformats-officedocument.drawingml.chart+xml"/>
  <Override PartName="/ppt/theme/themeOverride17.xml" ContentType="application/vnd.openxmlformats-officedocument.themeOverride+xml"/>
  <Override PartName="/ppt/charts/chart18.xml" ContentType="application/vnd.openxmlformats-officedocument.drawingml.chart+xml"/>
  <Override PartName="/ppt/theme/themeOverride18.xml" ContentType="application/vnd.openxmlformats-officedocument.themeOverride+xml"/>
  <Override PartName="/ppt/charts/chart19.xml" ContentType="application/vnd.openxmlformats-officedocument.drawingml.chart+xml"/>
  <Override PartName="/ppt/theme/themeOverride19.xml" ContentType="application/vnd.openxmlformats-officedocument.themeOverride+xml"/>
  <Override PartName="/ppt/charts/chart20.xml" ContentType="application/vnd.openxmlformats-officedocument.drawingml.chart+xml"/>
  <Override PartName="/ppt/theme/themeOverride20.xml" ContentType="application/vnd.openxmlformats-officedocument.themeOverride+xml"/>
  <Override PartName="/ppt/charts/chart21.xml" ContentType="application/vnd.openxmlformats-officedocument.drawingml.chart+xml"/>
  <Override PartName="/ppt/theme/themeOverride21.xml" ContentType="application/vnd.openxmlformats-officedocument.themeOverride+xml"/>
  <Override PartName="/ppt/charts/chart22.xml" ContentType="application/vnd.openxmlformats-officedocument.drawingml.chart+xml"/>
  <Override PartName="/ppt/theme/themeOverride22.xml" ContentType="application/vnd.openxmlformats-officedocument.themeOverride+xml"/>
  <Override PartName="/ppt/notesSlides/notesSlide8.xml" ContentType="application/vnd.openxmlformats-officedocument.presentationml.notesSlide+xml"/>
  <Override PartName="/ppt/charts/chart23.xml" ContentType="application/vnd.openxmlformats-officedocument.drawingml.chart+xml"/>
  <Override PartName="/ppt/theme/themeOverride23.xml" ContentType="application/vnd.openxmlformats-officedocument.themeOverride+xml"/>
  <Override PartName="/ppt/charts/chart24.xml" ContentType="application/vnd.openxmlformats-officedocument.drawingml.chart+xml"/>
  <Override PartName="/ppt/theme/themeOverride24.xml" ContentType="application/vnd.openxmlformats-officedocument.themeOverride+xml"/>
  <Override PartName="/ppt/charts/chart25.xml" ContentType="application/vnd.openxmlformats-officedocument.drawingml.chart+xml"/>
  <Override PartName="/ppt/theme/themeOverride25.xml" ContentType="application/vnd.openxmlformats-officedocument.themeOverride+xml"/>
  <Override PartName="/ppt/charts/chart26.xml" ContentType="application/vnd.openxmlformats-officedocument.drawingml.chart+xml"/>
  <Override PartName="/ppt/theme/themeOverride26.xml" ContentType="application/vnd.openxmlformats-officedocument.themeOverride+xml"/>
  <Override PartName="/ppt/notesSlides/notesSlide9.xml" ContentType="application/vnd.openxmlformats-officedocument.presentationml.notesSlide+xml"/>
  <Override PartName="/ppt/charts/chart27.xml" ContentType="application/vnd.openxmlformats-officedocument.drawingml.chart+xml"/>
  <Override PartName="/ppt/theme/themeOverride27.xml" ContentType="application/vnd.openxmlformats-officedocument.themeOverride+xml"/>
  <Override PartName="/ppt/charts/chart28.xml" ContentType="application/vnd.openxmlformats-officedocument.drawingml.chart+xml"/>
  <Override PartName="/ppt/theme/themeOverride28.xml" ContentType="application/vnd.openxmlformats-officedocument.themeOverride+xml"/>
  <Override PartName="/ppt/charts/chart29.xml" ContentType="application/vnd.openxmlformats-officedocument.drawingml.chart+xml"/>
  <Override PartName="/ppt/theme/themeOverride29.xml" ContentType="application/vnd.openxmlformats-officedocument.themeOverride+xml"/>
  <Override PartName="/ppt/charts/chart30.xml" ContentType="application/vnd.openxmlformats-officedocument.drawingml.chart+xml"/>
  <Override PartName="/ppt/theme/themeOverride30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  <p:sldMasterId id="2147483716" r:id="rId6"/>
  </p:sldMasterIdLst>
  <p:notesMasterIdLst>
    <p:notesMasterId r:id="rId38"/>
  </p:notesMasterIdLst>
  <p:handoutMasterIdLst>
    <p:handoutMasterId r:id="rId39"/>
  </p:handoutMasterIdLst>
  <p:sldIdLst>
    <p:sldId id="378" r:id="rId7"/>
    <p:sldId id="348" r:id="rId8"/>
    <p:sldId id="349" r:id="rId9"/>
    <p:sldId id="350" r:id="rId10"/>
    <p:sldId id="391" r:id="rId11"/>
    <p:sldId id="392" r:id="rId12"/>
    <p:sldId id="393" r:id="rId13"/>
    <p:sldId id="351" r:id="rId14"/>
    <p:sldId id="364" r:id="rId15"/>
    <p:sldId id="353" r:id="rId16"/>
    <p:sldId id="354" r:id="rId17"/>
    <p:sldId id="380" r:id="rId18"/>
    <p:sldId id="394" r:id="rId19"/>
    <p:sldId id="381" r:id="rId20"/>
    <p:sldId id="355" r:id="rId21"/>
    <p:sldId id="357" r:id="rId22"/>
    <p:sldId id="382" r:id="rId23"/>
    <p:sldId id="384" r:id="rId24"/>
    <p:sldId id="390" r:id="rId25"/>
    <p:sldId id="383" r:id="rId26"/>
    <p:sldId id="388" r:id="rId27"/>
    <p:sldId id="389" r:id="rId28"/>
    <p:sldId id="395" r:id="rId29"/>
    <p:sldId id="361" r:id="rId30"/>
    <p:sldId id="386" r:id="rId31"/>
    <p:sldId id="362" r:id="rId32"/>
    <p:sldId id="387" r:id="rId33"/>
    <p:sldId id="396" r:id="rId34"/>
    <p:sldId id="397" r:id="rId35"/>
    <p:sldId id="398" r:id="rId36"/>
    <p:sldId id="363" r:id="rId37"/>
  </p:sldIdLst>
  <p:sldSz cx="9144000" cy="6858000" type="screen4x3"/>
  <p:notesSz cx="6718300" cy="98552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3">
          <p15:clr>
            <a:srgbClr val="A4A3A4"/>
          </p15:clr>
        </p15:guide>
        <p15:guide id="2" pos="211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A62A"/>
    <a:srgbClr val="96A519"/>
    <a:srgbClr val="3996A5"/>
    <a:srgbClr val="97BF0D"/>
    <a:srgbClr val="75195B"/>
    <a:srgbClr val="EE8032"/>
    <a:srgbClr val="EE7D32"/>
    <a:srgbClr val="3E7E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30" autoAdjust="0"/>
    <p:restoredTop sz="94743" autoAdjust="0"/>
  </p:normalViewPr>
  <p:slideViewPr>
    <p:cSldViewPr>
      <p:cViewPr varScale="1">
        <p:scale>
          <a:sx n="109" d="100"/>
          <a:sy n="109" d="100"/>
        </p:scale>
        <p:origin x="4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2850" y="-78"/>
      </p:cViewPr>
      <p:guideLst>
        <p:guide orient="horz" pos="3103"/>
        <p:guide pos="211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stancmn\Desktop\Book1.xls" TargetMode="External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stancmn\Desktop\Book1.xls" TargetMode="External"/><Relationship Id="rId1" Type="http://schemas.openxmlformats.org/officeDocument/2006/relationships/themeOverride" Target="../theme/themeOverride10.xm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stancmn\Desktop\Book1.xls" TargetMode="External"/><Relationship Id="rId1" Type="http://schemas.openxmlformats.org/officeDocument/2006/relationships/themeOverride" Target="../theme/themeOverride11.xm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stancmn\Desktop\Book1.xls" TargetMode="External"/><Relationship Id="rId1" Type="http://schemas.openxmlformats.org/officeDocument/2006/relationships/themeOverride" Target="../theme/themeOverride12.xm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stancmn\Desktop\Book1.xls" TargetMode="External"/><Relationship Id="rId1" Type="http://schemas.openxmlformats.org/officeDocument/2006/relationships/themeOverride" Target="../theme/themeOverride13.xml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stancmn\Desktop\Book1.xls" TargetMode="External"/><Relationship Id="rId1" Type="http://schemas.openxmlformats.org/officeDocument/2006/relationships/themeOverride" Target="../theme/themeOverride14.xml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stancmn\Desktop\Book1.xls" TargetMode="External"/><Relationship Id="rId1" Type="http://schemas.openxmlformats.org/officeDocument/2006/relationships/themeOverride" Target="../theme/themeOverride15.xml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stancmn\Desktop\Book1.xls" TargetMode="External"/><Relationship Id="rId1" Type="http://schemas.openxmlformats.org/officeDocument/2006/relationships/themeOverride" Target="../theme/themeOverride16.xml"/></Relationships>
</file>

<file path=ppt/charts/_rels/chart17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stancmn\Desktop\Book1.xls" TargetMode="External"/><Relationship Id="rId1" Type="http://schemas.openxmlformats.org/officeDocument/2006/relationships/themeOverride" Target="../theme/themeOverride17.xml"/></Relationships>
</file>

<file path=ppt/charts/_rels/chart18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stancmn\Desktop\Book1.xls" TargetMode="External"/><Relationship Id="rId1" Type="http://schemas.openxmlformats.org/officeDocument/2006/relationships/themeOverride" Target="../theme/themeOverride18.xml"/></Relationships>
</file>

<file path=ppt/charts/_rels/chart19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stancmn\Desktop\Book1.xls" TargetMode="External"/><Relationship Id="rId1" Type="http://schemas.openxmlformats.org/officeDocument/2006/relationships/themeOverride" Target="../theme/themeOverride19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stancmn\Desktop\Book1.xls" TargetMode="External"/><Relationship Id="rId1" Type="http://schemas.openxmlformats.org/officeDocument/2006/relationships/themeOverride" Target="../theme/themeOverride2.xml"/></Relationships>
</file>

<file path=ppt/charts/_rels/chart20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stancmn\Desktop\Book1.xls" TargetMode="External"/><Relationship Id="rId1" Type="http://schemas.openxmlformats.org/officeDocument/2006/relationships/themeOverride" Target="../theme/themeOverride20.xml"/></Relationships>
</file>

<file path=ppt/charts/_rels/chart2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stancmn\Desktop\Book1.xls" TargetMode="External"/><Relationship Id="rId1" Type="http://schemas.openxmlformats.org/officeDocument/2006/relationships/themeOverride" Target="../theme/themeOverride21.xml"/></Relationships>
</file>

<file path=ppt/charts/_rels/chart2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stancmn\Desktop\Book1.xls" TargetMode="External"/><Relationship Id="rId1" Type="http://schemas.openxmlformats.org/officeDocument/2006/relationships/themeOverride" Target="../theme/themeOverride22.xml"/></Relationships>
</file>

<file path=ppt/charts/_rels/chart2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stancmn\Desktop\Book1.xls" TargetMode="External"/><Relationship Id="rId1" Type="http://schemas.openxmlformats.org/officeDocument/2006/relationships/themeOverride" Target="../theme/themeOverride23.xml"/></Relationships>
</file>

<file path=ppt/charts/_rels/chart2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stancmn\Desktop\Book1.xls" TargetMode="External"/><Relationship Id="rId1" Type="http://schemas.openxmlformats.org/officeDocument/2006/relationships/themeOverride" Target="../theme/themeOverride24.xml"/></Relationships>
</file>

<file path=ppt/charts/_rels/chart25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stancmn\Desktop\Book1.xls" TargetMode="External"/><Relationship Id="rId1" Type="http://schemas.openxmlformats.org/officeDocument/2006/relationships/themeOverride" Target="../theme/themeOverride25.xml"/></Relationships>
</file>

<file path=ppt/charts/_rels/chart26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stancmn\Desktop\Book1.xls" TargetMode="External"/><Relationship Id="rId1" Type="http://schemas.openxmlformats.org/officeDocument/2006/relationships/themeOverride" Target="../theme/themeOverride26.xml"/></Relationships>
</file>

<file path=ppt/charts/_rels/chart27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stancmn\Desktop\Book1.xls" TargetMode="External"/><Relationship Id="rId1" Type="http://schemas.openxmlformats.org/officeDocument/2006/relationships/themeOverride" Target="../theme/themeOverride27.xml"/></Relationships>
</file>

<file path=ppt/charts/_rels/chart28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stancmn\Desktop\Book1.xls" TargetMode="External"/><Relationship Id="rId1" Type="http://schemas.openxmlformats.org/officeDocument/2006/relationships/themeOverride" Target="../theme/themeOverride28.xml"/></Relationships>
</file>

<file path=ppt/charts/_rels/chart29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stancmn\Desktop\Book1.xls" TargetMode="External"/><Relationship Id="rId1" Type="http://schemas.openxmlformats.org/officeDocument/2006/relationships/themeOverride" Target="../theme/themeOverride29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stancmn\Desktop\Book1.xls" TargetMode="External"/><Relationship Id="rId1" Type="http://schemas.openxmlformats.org/officeDocument/2006/relationships/themeOverride" Target="../theme/themeOverride3.xml"/></Relationships>
</file>

<file path=ppt/charts/_rels/chart30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stancmn\Desktop\Book1.xls" TargetMode="External"/><Relationship Id="rId1" Type="http://schemas.openxmlformats.org/officeDocument/2006/relationships/themeOverride" Target="../theme/themeOverride30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stancmn\Desktop\Book1.xls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stancmn\Desktop\Book1.xls" TargetMode="External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stancmn\Desktop\Book1.xls" TargetMode="External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stancmn\Desktop\Book1.xls" TargetMode="External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stancmn\Desktop\Book1.xls" TargetMode="External"/><Relationship Id="rId1" Type="http://schemas.openxmlformats.org/officeDocument/2006/relationships/themeOverride" Target="../theme/themeOverride8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stancmn\Desktop\Book1.xls" TargetMode="External"/><Relationship Id="rId1" Type="http://schemas.openxmlformats.org/officeDocument/2006/relationships/themeOverride" Target="../theme/themeOverrid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2608759648889404"/>
          <c:y val="9.3220338983050849E-2"/>
          <c:w val="0.54782763764616638"/>
          <c:h val="0.80084745762711862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noFill/>
    <a:ln w="9525">
      <a:noFill/>
    </a:ln>
  </c:spPr>
  <c:txPr>
    <a:bodyPr/>
    <a:lstStyle/>
    <a:p>
      <a:pPr>
        <a:defRPr sz="55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fr-FR"/>
    </a:p>
  </c:txPr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2608759648889404"/>
          <c:y val="9.3220338983050849E-2"/>
          <c:w val="0.54782763764616638"/>
          <c:h val="0.80084745762711862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noFill/>
    <a:ln w="9525">
      <a:noFill/>
    </a:ln>
  </c:spPr>
  <c:txPr>
    <a:bodyPr/>
    <a:lstStyle/>
    <a:p>
      <a:pPr>
        <a:defRPr sz="55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fr-FR"/>
    </a:p>
  </c:txPr>
  <c:externalData r:id="rId2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2608759648889404"/>
          <c:y val="9.3220338983050849E-2"/>
          <c:w val="0.54782763764616638"/>
          <c:h val="0.80084745762711862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noFill/>
    <a:ln w="9525">
      <a:noFill/>
    </a:ln>
  </c:spPr>
  <c:txPr>
    <a:bodyPr/>
    <a:lstStyle/>
    <a:p>
      <a:pPr>
        <a:defRPr sz="55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fr-FR"/>
    </a:p>
  </c:txPr>
  <c:externalData r:id="rId2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2608759648889404"/>
          <c:y val="9.3220338983050849E-2"/>
          <c:w val="0.54782763764616638"/>
          <c:h val="0.80084745762711862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noFill/>
    <a:ln w="9525">
      <a:noFill/>
    </a:ln>
  </c:spPr>
  <c:txPr>
    <a:bodyPr/>
    <a:lstStyle/>
    <a:p>
      <a:pPr>
        <a:defRPr sz="55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fr-FR"/>
    </a:p>
  </c:txPr>
  <c:externalData r:id="rId2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2608759648889404"/>
          <c:y val="9.3220338983050849E-2"/>
          <c:w val="0.54782763764616638"/>
          <c:h val="0.80084745762711862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noFill/>
    <a:ln w="9525">
      <a:noFill/>
    </a:ln>
  </c:spPr>
  <c:txPr>
    <a:bodyPr/>
    <a:lstStyle/>
    <a:p>
      <a:pPr>
        <a:defRPr sz="55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fr-FR"/>
    </a:p>
  </c:txPr>
  <c:externalData r:id="rId2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2608759648889404"/>
          <c:y val="9.3220338983050849E-2"/>
          <c:w val="0.54782763764616638"/>
          <c:h val="0.80084745762711862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noFill/>
    <a:ln w="9525">
      <a:noFill/>
    </a:ln>
  </c:spPr>
  <c:txPr>
    <a:bodyPr/>
    <a:lstStyle/>
    <a:p>
      <a:pPr>
        <a:defRPr sz="55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fr-FR"/>
    </a:p>
  </c:txPr>
  <c:externalData r:id="rId2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2608759648889404"/>
          <c:y val="9.3220338983050849E-2"/>
          <c:w val="0.54782763764616638"/>
          <c:h val="0.80084745762711862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noFill/>
    <a:ln w="9525">
      <a:noFill/>
    </a:ln>
  </c:spPr>
  <c:txPr>
    <a:bodyPr/>
    <a:lstStyle/>
    <a:p>
      <a:pPr>
        <a:defRPr sz="55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fr-FR"/>
    </a:p>
  </c:txPr>
  <c:externalData r:id="rId2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2608759648889404"/>
          <c:y val="9.3220338983050849E-2"/>
          <c:w val="0.54782763764616638"/>
          <c:h val="0.80084745762711862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noFill/>
    <a:ln w="9525">
      <a:noFill/>
    </a:ln>
  </c:spPr>
  <c:txPr>
    <a:bodyPr/>
    <a:lstStyle/>
    <a:p>
      <a:pPr>
        <a:defRPr sz="55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fr-FR"/>
    </a:p>
  </c:txPr>
  <c:externalData r:id="rId2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2608759648889404"/>
          <c:y val="9.3220338983050849E-2"/>
          <c:w val="0.54782763764616638"/>
          <c:h val="0.80084745762711862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noFill/>
    <a:ln w="9525">
      <a:noFill/>
    </a:ln>
  </c:spPr>
  <c:txPr>
    <a:bodyPr/>
    <a:lstStyle/>
    <a:p>
      <a:pPr>
        <a:defRPr sz="55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fr-FR"/>
    </a:p>
  </c:txPr>
  <c:externalData r:id="rId2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2608759648889404"/>
          <c:y val="9.3220338983050849E-2"/>
          <c:w val="0.54782763764616638"/>
          <c:h val="0.80084745762711862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noFill/>
    <a:ln w="9525">
      <a:noFill/>
    </a:ln>
  </c:spPr>
  <c:txPr>
    <a:bodyPr/>
    <a:lstStyle/>
    <a:p>
      <a:pPr>
        <a:defRPr sz="55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fr-FR"/>
    </a:p>
  </c:txPr>
  <c:externalData r:id="rId2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2608759648889404"/>
          <c:y val="9.3220338983050849E-2"/>
          <c:w val="0.54782763764616638"/>
          <c:h val="0.80084745762711862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noFill/>
    <a:ln w="9525">
      <a:noFill/>
    </a:ln>
  </c:spPr>
  <c:txPr>
    <a:bodyPr/>
    <a:lstStyle/>
    <a:p>
      <a:pPr>
        <a:defRPr sz="55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fr-FR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2608759648889404"/>
          <c:y val="9.3220338983050849E-2"/>
          <c:w val="0.54782763764616638"/>
          <c:h val="0.80084745762711862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noFill/>
    <a:ln w="9525">
      <a:noFill/>
    </a:ln>
  </c:spPr>
  <c:txPr>
    <a:bodyPr/>
    <a:lstStyle/>
    <a:p>
      <a:pPr>
        <a:defRPr sz="55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fr-FR"/>
    </a:p>
  </c:txPr>
  <c:externalData r:id="rId2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2608759648889404"/>
          <c:y val="9.3220338983050849E-2"/>
          <c:w val="0.54782763764616638"/>
          <c:h val="0.80084745762711862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noFill/>
    <a:ln w="9525">
      <a:noFill/>
    </a:ln>
  </c:spPr>
  <c:txPr>
    <a:bodyPr/>
    <a:lstStyle/>
    <a:p>
      <a:pPr>
        <a:defRPr sz="55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fr-FR"/>
    </a:p>
  </c:txPr>
  <c:externalData r:id="rId2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2608759648889404"/>
          <c:y val="9.3220338983050849E-2"/>
          <c:w val="0.54782763764616638"/>
          <c:h val="0.80084745762711862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noFill/>
    <a:ln w="9525">
      <a:noFill/>
    </a:ln>
  </c:spPr>
  <c:txPr>
    <a:bodyPr/>
    <a:lstStyle/>
    <a:p>
      <a:pPr>
        <a:defRPr sz="55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fr-FR"/>
    </a:p>
  </c:txPr>
  <c:externalData r:id="rId2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2608759648889404"/>
          <c:y val="9.3220338983050849E-2"/>
          <c:w val="0.54782763764616638"/>
          <c:h val="0.80084745762711862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noFill/>
    <a:ln w="9525">
      <a:noFill/>
    </a:ln>
  </c:spPr>
  <c:txPr>
    <a:bodyPr/>
    <a:lstStyle/>
    <a:p>
      <a:pPr>
        <a:defRPr sz="55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fr-FR"/>
    </a:p>
  </c:txPr>
  <c:externalData r:id="rId2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2608759648889404"/>
          <c:y val="9.3220338983050849E-2"/>
          <c:w val="0.54782763764616638"/>
          <c:h val="0.80084745762711862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noFill/>
    <a:ln w="9525">
      <a:noFill/>
    </a:ln>
  </c:spPr>
  <c:txPr>
    <a:bodyPr/>
    <a:lstStyle/>
    <a:p>
      <a:pPr>
        <a:defRPr sz="55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fr-FR"/>
    </a:p>
  </c:txPr>
  <c:externalData r:id="rId2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2608759648889404"/>
          <c:y val="9.3220338983050849E-2"/>
          <c:w val="0.54782763764616638"/>
          <c:h val="0.80084745762711862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noFill/>
    <a:ln w="9525">
      <a:noFill/>
    </a:ln>
  </c:spPr>
  <c:txPr>
    <a:bodyPr/>
    <a:lstStyle/>
    <a:p>
      <a:pPr>
        <a:defRPr sz="55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fr-FR"/>
    </a:p>
  </c:txPr>
  <c:externalData r:id="rId2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2608759648889404"/>
          <c:y val="9.3220338983050849E-2"/>
          <c:w val="0.54782763764616638"/>
          <c:h val="0.80084745762711862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noFill/>
    <a:ln w="9525">
      <a:noFill/>
    </a:ln>
  </c:spPr>
  <c:txPr>
    <a:bodyPr/>
    <a:lstStyle/>
    <a:p>
      <a:pPr>
        <a:defRPr sz="55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fr-FR"/>
    </a:p>
  </c:txPr>
  <c:externalData r:id="rId2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2608759648889404"/>
          <c:y val="9.3220338983050849E-2"/>
          <c:w val="0.54782763764616638"/>
          <c:h val="0.80084745762711862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noFill/>
    <a:ln w="9525">
      <a:noFill/>
    </a:ln>
  </c:spPr>
  <c:txPr>
    <a:bodyPr/>
    <a:lstStyle/>
    <a:p>
      <a:pPr>
        <a:defRPr sz="55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fr-FR"/>
    </a:p>
  </c:txPr>
  <c:externalData r:id="rId2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2608759648889404"/>
          <c:y val="9.3220338983050849E-2"/>
          <c:w val="0.54782763764616638"/>
          <c:h val="0.80084745762711862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noFill/>
    <a:ln w="9525">
      <a:noFill/>
    </a:ln>
  </c:spPr>
  <c:txPr>
    <a:bodyPr/>
    <a:lstStyle/>
    <a:p>
      <a:pPr>
        <a:defRPr sz="55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fr-FR"/>
    </a:p>
  </c:txPr>
  <c:externalData r:id="rId2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2608759648889404"/>
          <c:y val="9.3220338983050849E-2"/>
          <c:w val="0.54782763764616638"/>
          <c:h val="0.80084745762711862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noFill/>
    <a:ln w="9525">
      <a:noFill/>
    </a:ln>
  </c:spPr>
  <c:txPr>
    <a:bodyPr/>
    <a:lstStyle/>
    <a:p>
      <a:pPr>
        <a:defRPr sz="55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fr-FR"/>
    </a:p>
  </c:txPr>
  <c:externalData r:id="rId2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2608759648889404"/>
          <c:y val="9.3220338983050849E-2"/>
          <c:w val="0.54782763764616638"/>
          <c:h val="0.80084745762711862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noFill/>
    <a:ln w="9525">
      <a:noFill/>
    </a:ln>
  </c:spPr>
  <c:txPr>
    <a:bodyPr/>
    <a:lstStyle/>
    <a:p>
      <a:pPr>
        <a:defRPr sz="55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fr-FR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2608759648889404"/>
          <c:y val="9.3220338983050849E-2"/>
          <c:w val="0.54782763764616638"/>
          <c:h val="0.80084745762711862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noFill/>
    <a:ln w="9525">
      <a:noFill/>
    </a:ln>
  </c:spPr>
  <c:txPr>
    <a:bodyPr/>
    <a:lstStyle/>
    <a:p>
      <a:pPr>
        <a:defRPr sz="55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fr-FR"/>
    </a:p>
  </c:txPr>
  <c:externalData r:id="rId2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2608759648889404"/>
          <c:y val="9.3220338983050849E-2"/>
          <c:w val="0.54782763764616638"/>
          <c:h val="0.80084745762711862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noFill/>
    <a:ln w="9525">
      <a:noFill/>
    </a:ln>
  </c:spPr>
  <c:txPr>
    <a:bodyPr/>
    <a:lstStyle/>
    <a:p>
      <a:pPr>
        <a:defRPr sz="55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fr-FR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2608759648889404"/>
          <c:y val="9.3220338983050849E-2"/>
          <c:w val="0.54782763764616638"/>
          <c:h val="0.80084745762711862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noFill/>
    <a:ln w="9525">
      <a:noFill/>
    </a:ln>
  </c:spPr>
  <c:txPr>
    <a:bodyPr/>
    <a:lstStyle/>
    <a:p>
      <a:pPr>
        <a:defRPr sz="55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fr-FR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2608759648889404"/>
          <c:y val="9.3220338983050849E-2"/>
          <c:w val="0.54782763764616638"/>
          <c:h val="0.80084745762711862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noFill/>
    <a:ln w="9525">
      <a:noFill/>
    </a:ln>
  </c:spPr>
  <c:txPr>
    <a:bodyPr/>
    <a:lstStyle/>
    <a:p>
      <a:pPr>
        <a:defRPr sz="55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fr-FR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2608759648889404"/>
          <c:y val="9.3220338983050849E-2"/>
          <c:w val="0.54782763764616638"/>
          <c:h val="0.80084745762711862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noFill/>
    <a:ln w="9525">
      <a:noFill/>
    </a:ln>
  </c:spPr>
  <c:txPr>
    <a:bodyPr/>
    <a:lstStyle/>
    <a:p>
      <a:pPr>
        <a:defRPr sz="55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fr-FR"/>
    </a:p>
  </c:tx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2608759648889404"/>
          <c:y val="9.3220338983050849E-2"/>
          <c:w val="0.54782763764616638"/>
          <c:h val="0.80084745762711862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noFill/>
    <a:ln w="9525">
      <a:noFill/>
    </a:ln>
  </c:spPr>
  <c:txPr>
    <a:bodyPr/>
    <a:lstStyle/>
    <a:p>
      <a:pPr>
        <a:defRPr sz="55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fr-FR"/>
    </a:p>
  </c:tx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2608759648889404"/>
          <c:y val="9.3220338983050849E-2"/>
          <c:w val="0.54782763764616638"/>
          <c:h val="0.80084745762711862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noFill/>
    <a:ln w="9525">
      <a:noFill/>
    </a:ln>
  </c:spPr>
  <c:txPr>
    <a:bodyPr/>
    <a:lstStyle/>
    <a:p>
      <a:pPr>
        <a:defRPr sz="55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fr-FR"/>
    </a:p>
  </c:txPr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2608759648889404"/>
          <c:y val="9.3220338983050849E-2"/>
          <c:w val="0.54782763764616638"/>
          <c:h val="0.80084745762711862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noFill/>
    <a:ln w="9525">
      <a:noFill/>
    </a:ln>
  </c:spPr>
  <c:txPr>
    <a:bodyPr/>
    <a:lstStyle/>
    <a:p>
      <a:pPr>
        <a:defRPr sz="55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fr-FR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996" cy="49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6" tIns="45304" rIns="90606" bIns="45304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4736" y="0"/>
            <a:ext cx="2911996" cy="49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6" tIns="45304" rIns="90606" bIns="45304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0314"/>
            <a:ext cx="2911996" cy="493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6" tIns="45304" rIns="90606" bIns="45304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4736" y="9360314"/>
            <a:ext cx="2911996" cy="493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6" tIns="45304" rIns="90606" bIns="45304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164121F2-8647-48AB-9AEB-7589015D2B7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02082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996" cy="49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6" tIns="45304" rIns="90606" bIns="45304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4736" y="0"/>
            <a:ext cx="2911996" cy="49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6" tIns="45304" rIns="90606" bIns="45304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6938" y="739775"/>
            <a:ext cx="4926012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517" y="4680945"/>
            <a:ext cx="5375267" cy="4435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6" tIns="45304" rIns="90606" bIns="453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0314"/>
            <a:ext cx="2911996" cy="493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6" tIns="45304" rIns="90606" bIns="45304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4736" y="9360314"/>
            <a:ext cx="2911996" cy="493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6" tIns="45304" rIns="90606" bIns="45304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9F0394C-12AE-4727-9FCD-D6F78F78319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95145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627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35075" indent="-282721" defTabSz="90627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30884" indent="-226177" defTabSz="90627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583238" indent="-226177" defTabSz="90627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35592" indent="-226177" defTabSz="90627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487945" indent="-226177" defTabSz="90627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40299" indent="-226177" defTabSz="90627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392653" indent="-226177" defTabSz="90627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45006" indent="-226177" defTabSz="90627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339937D-3A8E-4C72-8FF9-3641A0550A04}" type="slidenum">
              <a:rPr lang="en-GB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GB" altLang="en-US">
              <a:solidFill>
                <a:prstClr val="black"/>
              </a:solidFill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8525" y="739775"/>
            <a:ext cx="4927600" cy="3697288"/>
          </a:xfrm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400" y="4683738"/>
            <a:ext cx="4925500" cy="4432008"/>
          </a:xfrm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7849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1pPr>
            <a:lvl2pPr marL="735075" indent="-282721" defTabSz="907849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2pPr>
            <a:lvl3pPr marL="1130884" indent="-226177" defTabSz="907849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3pPr>
            <a:lvl4pPr marL="1583238" indent="-226177" defTabSz="907849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4pPr>
            <a:lvl5pPr marL="2035592" indent="-226177" defTabSz="907849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5pPr>
            <a:lvl6pPr marL="2487945" indent="-226177" defTabSz="907849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6pPr>
            <a:lvl7pPr marL="2940299" indent="-226177" defTabSz="907849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7pPr>
            <a:lvl8pPr marL="3392653" indent="-226177" defTabSz="907849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8pPr>
            <a:lvl9pPr marL="3845006" indent="-226177" defTabSz="907849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48E37BE-FC74-413B-AA5E-1C15BF132BDD}" type="slidenum">
              <a:rPr lang="en-GB" altLang="en-US" smtClean="0">
                <a:solidFill>
                  <a:schemeClr val="tx1"/>
                </a:solidFill>
              </a:rPr>
              <a:pPr eaLnBrk="1" hangingPunct="1"/>
              <a:t>3</a:t>
            </a:fld>
            <a:endParaRPr lang="en-GB" altLang="en-US" smtClean="0">
              <a:solidFill>
                <a:schemeClr val="tx1"/>
              </a:solidFill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7849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1pPr>
            <a:lvl2pPr marL="735075" indent="-282721" defTabSz="907849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2pPr>
            <a:lvl3pPr marL="1130884" indent="-226177" defTabSz="907849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3pPr>
            <a:lvl4pPr marL="1583238" indent="-226177" defTabSz="907849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4pPr>
            <a:lvl5pPr marL="2035592" indent="-226177" defTabSz="907849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5pPr>
            <a:lvl6pPr marL="2487945" indent="-226177" defTabSz="907849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6pPr>
            <a:lvl7pPr marL="2940299" indent="-226177" defTabSz="907849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7pPr>
            <a:lvl8pPr marL="3392653" indent="-226177" defTabSz="907849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8pPr>
            <a:lvl9pPr marL="3845006" indent="-226177" defTabSz="907849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26570745-312C-4599-AFC4-84DDFDDF05A2}" type="slidenum">
              <a:rPr lang="en-GB" altLang="en-US" smtClean="0">
                <a:solidFill>
                  <a:schemeClr val="tx1"/>
                </a:solidFill>
              </a:rPr>
              <a:pPr eaLnBrk="1" hangingPunct="1"/>
              <a:t>4</a:t>
            </a:fld>
            <a:endParaRPr lang="en-GB" altLang="en-US" smtClean="0">
              <a:solidFill>
                <a:schemeClr val="tx1"/>
              </a:solidFill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7849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1pPr>
            <a:lvl2pPr marL="735075" indent="-282721" defTabSz="907849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2pPr>
            <a:lvl3pPr marL="1130884" indent="-226177" defTabSz="907849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3pPr>
            <a:lvl4pPr marL="1583238" indent="-226177" defTabSz="907849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4pPr>
            <a:lvl5pPr marL="2035592" indent="-226177" defTabSz="907849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5pPr>
            <a:lvl6pPr marL="2487945" indent="-226177" defTabSz="907849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6pPr>
            <a:lvl7pPr marL="2940299" indent="-226177" defTabSz="907849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7pPr>
            <a:lvl8pPr marL="3392653" indent="-226177" defTabSz="907849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8pPr>
            <a:lvl9pPr marL="3845006" indent="-226177" defTabSz="907849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26570745-312C-4599-AFC4-84DDFDDF05A2}" type="slidenum">
              <a:rPr lang="en-GB" altLang="en-US" smtClean="0">
                <a:solidFill>
                  <a:schemeClr val="tx1"/>
                </a:solidFill>
              </a:rPr>
              <a:pPr eaLnBrk="1" hangingPunct="1"/>
              <a:t>7</a:t>
            </a:fld>
            <a:endParaRPr lang="en-GB" altLang="en-US" smtClean="0">
              <a:solidFill>
                <a:schemeClr val="tx1"/>
              </a:solidFill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32886837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7849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1pPr>
            <a:lvl2pPr marL="735075" indent="-282721" defTabSz="907849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2pPr>
            <a:lvl3pPr marL="1130884" indent="-226177" defTabSz="907849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3pPr>
            <a:lvl4pPr marL="1583238" indent="-226177" defTabSz="907849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4pPr>
            <a:lvl5pPr marL="2035592" indent="-226177" defTabSz="907849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5pPr>
            <a:lvl6pPr marL="2487945" indent="-226177" defTabSz="907849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6pPr>
            <a:lvl7pPr marL="2940299" indent="-226177" defTabSz="907849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7pPr>
            <a:lvl8pPr marL="3392653" indent="-226177" defTabSz="907849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8pPr>
            <a:lvl9pPr marL="3845006" indent="-226177" defTabSz="907849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3E055E6-579A-4D69-912F-BE72C28FECB4}" type="slidenum">
              <a:rPr lang="en-GB" altLang="en-US" smtClean="0">
                <a:solidFill>
                  <a:schemeClr val="tx1"/>
                </a:solidFill>
              </a:rPr>
              <a:pPr eaLnBrk="1" hangingPunct="1"/>
              <a:t>10</a:t>
            </a:fld>
            <a:endParaRPr lang="en-GB" altLang="en-US" smtClean="0">
              <a:solidFill>
                <a:schemeClr val="tx1"/>
              </a:solidFill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7849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1pPr>
            <a:lvl2pPr marL="735075" indent="-282721" defTabSz="907849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2pPr>
            <a:lvl3pPr marL="1130884" indent="-226177" defTabSz="907849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3pPr>
            <a:lvl4pPr marL="1583238" indent="-226177" defTabSz="907849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4pPr>
            <a:lvl5pPr marL="2035592" indent="-226177" defTabSz="907849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5pPr>
            <a:lvl6pPr marL="2487945" indent="-226177" defTabSz="907849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6pPr>
            <a:lvl7pPr marL="2940299" indent="-226177" defTabSz="907849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7pPr>
            <a:lvl8pPr marL="3392653" indent="-226177" defTabSz="907849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8pPr>
            <a:lvl9pPr marL="3845006" indent="-226177" defTabSz="907849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26570745-312C-4599-AFC4-84DDFDDF05A2}" type="slidenum">
              <a:rPr lang="en-GB" altLang="en-US" smtClean="0">
                <a:solidFill>
                  <a:schemeClr val="tx1"/>
                </a:solidFill>
              </a:rPr>
              <a:pPr eaLnBrk="1" hangingPunct="1"/>
              <a:t>13</a:t>
            </a:fld>
            <a:endParaRPr lang="en-GB" altLang="en-US" smtClean="0">
              <a:solidFill>
                <a:schemeClr val="tx1"/>
              </a:solidFill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37004144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7849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1pPr>
            <a:lvl2pPr marL="735075" indent="-282721" defTabSz="907849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2pPr>
            <a:lvl3pPr marL="1130884" indent="-226177" defTabSz="907849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3pPr>
            <a:lvl4pPr marL="1583238" indent="-226177" defTabSz="907849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4pPr>
            <a:lvl5pPr marL="2035592" indent="-226177" defTabSz="907849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5pPr>
            <a:lvl6pPr marL="2487945" indent="-226177" defTabSz="907849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6pPr>
            <a:lvl7pPr marL="2940299" indent="-226177" defTabSz="907849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7pPr>
            <a:lvl8pPr marL="3392653" indent="-226177" defTabSz="907849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8pPr>
            <a:lvl9pPr marL="3845006" indent="-226177" defTabSz="907849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F7B1C42-353D-4C47-918E-DB76E130F21B}" type="slidenum">
              <a:rPr lang="en-GB" altLang="en-US" smtClean="0">
                <a:solidFill>
                  <a:schemeClr val="tx1"/>
                </a:solidFill>
              </a:rPr>
              <a:pPr eaLnBrk="1" hangingPunct="1"/>
              <a:t>15</a:t>
            </a:fld>
            <a:endParaRPr lang="en-GB" altLang="en-US" smtClean="0">
              <a:solidFill>
                <a:schemeClr val="tx1"/>
              </a:solidFill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7849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1pPr>
            <a:lvl2pPr marL="735075" indent="-282721" defTabSz="907849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2pPr>
            <a:lvl3pPr marL="1130884" indent="-226177" defTabSz="907849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3pPr>
            <a:lvl4pPr marL="1583238" indent="-226177" defTabSz="907849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4pPr>
            <a:lvl5pPr marL="2035592" indent="-226177" defTabSz="907849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5pPr>
            <a:lvl6pPr marL="2487945" indent="-226177" defTabSz="907849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6pPr>
            <a:lvl7pPr marL="2940299" indent="-226177" defTabSz="907849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7pPr>
            <a:lvl8pPr marL="3392653" indent="-226177" defTabSz="907849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8pPr>
            <a:lvl9pPr marL="3845006" indent="-226177" defTabSz="907849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26570745-312C-4599-AFC4-84DDFDDF05A2}" type="slidenum">
              <a:rPr lang="en-GB" altLang="en-US" smtClean="0">
                <a:solidFill>
                  <a:schemeClr val="tx1"/>
                </a:solidFill>
              </a:rPr>
              <a:pPr eaLnBrk="1" hangingPunct="1"/>
              <a:t>23</a:t>
            </a:fld>
            <a:endParaRPr lang="en-GB" altLang="en-US" smtClean="0">
              <a:solidFill>
                <a:schemeClr val="tx1"/>
              </a:solidFill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1329483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7849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1pPr>
            <a:lvl2pPr marL="735075" indent="-282721" defTabSz="907849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2pPr>
            <a:lvl3pPr marL="1130884" indent="-226177" defTabSz="907849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3pPr>
            <a:lvl4pPr marL="1583238" indent="-226177" defTabSz="907849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4pPr>
            <a:lvl5pPr marL="2035592" indent="-226177" defTabSz="907849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5pPr>
            <a:lvl6pPr marL="2487945" indent="-226177" defTabSz="907849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6pPr>
            <a:lvl7pPr marL="2940299" indent="-226177" defTabSz="907849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7pPr>
            <a:lvl8pPr marL="3392653" indent="-226177" defTabSz="907849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8pPr>
            <a:lvl9pPr marL="3845006" indent="-226177" defTabSz="907849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F7B1C42-353D-4C47-918E-DB76E130F21B}" type="slidenum">
              <a:rPr lang="en-GB" altLang="en-US" smtClean="0">
                <a:solidFill>
                  <a:schemeClr val="tx1"/>
                </a:solidFill>
              </a:rPr>
              <a:pPr eaLnBrk="1" hangingPunct="1"/>
              <a:t>28</a:t>
            </a:fld>
            <a:endParaRPr lang="en-GB" altLang="en-US" smtClean="0">
              <a:solidFill>
                <a:schemeClr val="tx1"/>
              </a:solidFill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2018192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635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/>
            <a:endParaRPr lang="en-US" sz="1800" b="0">
              <a:solidFill>
                <a:srgbClr val="FFFFFF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9663" y="323850"/>
            <a:ext cx="1814512" cy="139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9575" y="6437313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9952" y="1700808"/>
            <a:ext cx="4536504" cy="2088232"/>
          </a:xfrm>
        </p:spPr>
        <p:txBody>
          <a:bodyPr/>
          <a:lstStyle>
            <a:lvl1pPr>
              <a:defRPr sz="7600">
                <a:solidFill>
                  <a:srgbClr val="FFD62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092825"/>
            <a:ext cx="2133600" cy="4762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092825"/>
            <a:ext cx="2895600" cy="4762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092825"/>
            <a:ext cx="2133600" cy="4762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5A40DFB-8C80-4C10-96F4-04797628DD0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3624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CDF234-E3C0-45C3-89C5-20277D935AD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4839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23950"/>
            <a:ext cx="2058988" cy="4897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23950"/>
            <a:ext cx="6029325" cy="4897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7A78-699A-44E5-ACA2-E3AAD299D83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27391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>
            <a:lvl1pPr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1800" b="0" smtClean="0">
              <a:solidFill>
                <a:srgbClr val="FFFFFF"/>
              </a:solidFill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 algn="ctr">
              <a:defRPr sz="1400" b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FEE01B01-9B43-4517-B2B5-739879207CC4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66532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 algn="ctr">
              <a:defRPr sz="1000"/>
            </a:lvl1pPr>
          </a:lstStyle>
          <a:p>
            <a:pPr>
              <a:defRPr/>
            </a:pPr>
            <a:fld id="{F212E61B-A5C5-4B7C-91FE-FBE433B40738}" type="slidenum">
              <a:rPr lang="en-GB"/>
              <a:pPr>
                <a:defRPr/>
              </a:pPr>
              <a:t>‹#›</a:t>
            </a:fld>
            <a:endParaRPr lang="en-GB"/>
          </a:p>
          <a:p>
            <a:pPr algn="r">
              <a:defRPr/>
            </a:pPr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33205849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 algn="ctr">
              <a:defRPr sz="1000"/>
            </a:lvl1pPr>
          </a:lstStyle>
          <a:p>
            <a:pPr>
              <a:defRPr/>
            </a:pPr>
            <a:fld id="{3751EDF3-25C0-405B-BD61-A6868ACF6138}" type="slidenum">
              <a:rPr lang="en-GB"/>
              <a:pPr>
                <a:defRPr/>
              </a:pPr>
              <a:t>‹#›</a:t>
            </a:fld>
            <a:endParaRPr lang="en-GB"/>
          </a:p>
          <a:p>
            <a:pPr algn="r">
              <a:defRPr/>
            </a:pPr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22328959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 algn="ctr">
              <a:defRPr sz="1000"/>
            </a:lvl1pPr>
          </a:lstStyle>
          <a:p>
            <a:pPr>
              <a:defRPr/>
            </a:pPr>
            <a:fld id="{A444E271-17AD-4989-AD36-5C328E292640}" type="slidenum">
              <a:rPr lang="en-GB"/>
              <a:pPr>
                <a:defRPr/>
              </a:pPr>
              <a:t>‹#›</a:t>
            </a:fld>
            <a:endParaRPr lang="en-GB"/>
          </a:p>
          <a:p>
            <a:pPr algn="r">
              <a:defRPr/>
            </a:pPr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2477543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 algn="ctr">
              <a:defRPr sz="1000"/>
            </a:lvl1pPr>
          </a:lstStyle>
          <a:p>
            <a:pPr>
              <a:defRPr/>
            </a:pPr>
            <a:fld id="{048230EF-632F-4254-BB26-93BE7DF290DB}" type="slidenum">
              <a:rPr lang="en-GB"/>
              <a:pPr>
                <a:defRPr/>
              </a:pPr>
              <a:t>‹#›</a:t>
            </a:fld>
            <a:endParaRPr lang="en-GB"/>
          </a:p>
          <a:p>
            <a:pPr algn="r">
              <a:defRPr/>
            </a:pPr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28587233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 algn="ctr">
              <a:defRPr sz="1000"/>
            </a:lvl1pPr>
          </a:lstStyle>
          <a:p>
            <a:pPr>
              <a:defRPr/>
            </a:pPr>
            <a:fld id="{26FFE954-213A-4B04-BB48-7DDF37CBEC8D}" type="slidenum">
              <a:rPr lang="en-GB"/>
              <a:pPr>
                <a:defRPr/>
              </a:pPr>
              <a:t>‹#›</a:t>
            </a:fld>
            <a:endParaRPr lang="en-GB"/>
          </a:p>
          <a:p>
            <a:pPr algn="r">
              <a:defRPr/>
            </a:pPr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9377191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 algn="ctr">
              <a:defRPr sz="1000"/>
            </a:lvl1pPr>
          </a:lstStyle>
          <a:p>
            <a:pPr>
              <a:defRPr/>
            </a:pPr>
            <a:fld id="{416459FC-73C8-4139-AE78-3BD10C85991F}" type="slidenum">
              <a:rPr lang="en-GB"/>
              <a:pPr>
                <a:defRPr/>
              </a:pPr>
              <a:t>‹#›</a:t>
            </a:fld>
            <a:endParaRPr lang="en-GB"/>
          </a:p>
          <a:p>
            <a:pPr algn="r">
              <a:defRPr/>
            </a:pPr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28984622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 algn="ctr">
              <a:defRPr sz="1000"/>
            </a:lvl1pPr>
          </a:lstStyle>
          <a:p>
            <a:pPr>
              <a:defRPr/>
            </a:pPr>
            <a:fld id="{20BA5DEC-3CBB-463C-926A-AE0DDFC30DEB}" type="slidenum">
              <a:rPr lang="en-GB"/>
              <a:pPr>
                <a:defRPr/>
              </a:pPr>
              <a:t>‹#›</a:t>
            </a:fld>
            <a:endParaRPr lang="en-GB"/>
          </a:p>
          <a:p>
            <a:pPr algn="r">
              <a:defRPr/>
            </a:pPr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1475925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1125538"/>
          </a:xfrm>
          <a:prstGeom prst="rect">
            <a:avLst/>
          </a:prstGeom>
          <a:solidFill>
            <a:srgbClr val="42A62A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pic>
        <p:nvPicPr>
          <p:cNvPr id="5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500" y="6457950"/>
            <a:ext cx="611188" cy="40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404813"/>
            <a:ext cx="1620837" cy="124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384476"/>
          </a:xfrm>
        </p:spPr>
        <p:txBody>
          <a:bodyPr/>
          <a:lstStyle>
            <a:lvl1pPr marL="0" indent="-342900">
              <a:buClr>
                <a:srgbClr val="0F5494"/>
              </a:buClr>
              <a:buSzPct val="120000"/>
              <a:buFont typeface="Arial" pitchFamily="34" charset="0"/>
              <a:buChar char="•"/>
              <a:defRPr/>
            </a:lvl1pPr>
            <a:lvl2pPr>
              <a:buClr>
                <a:srgbClr val="42A62A"/>
              </a:buClr>
              <a:defRPr/>
            </a:lvl2pPr>
            <a:lvl3pPr>
              <a:buFontTx/>
              <a:buChar char="-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2"/>
            <a:endParaRPr lang="en-US" dirty="0" smtClean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092825"/>
            <a:ext cx="2133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092825"/>
            <a:ext cx="2895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092825"/>
            <a:ext cx="2133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5982C2F-E996-44B0-9698-BF242DEAAFC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47544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 algn="ctr">
              <a:defRPr sz="1000"/>
            </a:lvl1pPr>
          </a:lstStyle>
          <a:p>
            <a:pPr>
              <a:defRPr/>
            </a:pPr>
            <a:fld id="{9FF43492-BE02-4048-B39F-C3B2EBA18690}" type="slidenum">
              <a:rPr lang="en-GB"/>
              <a:pPr>
                <a:defRPr/>
              </a:pPr>
              <a:t>‹#›</a:t>
            </a:fld>
            <a:endParaRPr lang="en-GB"/>
          </a:p>
          <a:p>
            <a:pPr algn="r">
              <a:defRPr/>
            </a:pPr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23261429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 algn="ctr">
              <a:defRPr sz="1000"/>
            </a:lvl1pPr>
          </a:lstStyle>
          <a:p>
            <a:pPr>
              <a:defRPr/>
            </a:pPr>
            <a:fld id="{A5B945B7-FBE6-466A-849C-C6F236C76EEA}" type="slidenum">
              <a:rPr lang="en-GB"/>
              <a:pPr>
                <a:defRPr/>
              </a:pPr>
              <a:t>‹#›</a:t>
            </a:fld>
            <a:endParaRPr lang="en-GB"/>
          </a:p>
          <a:p>
            <a:pPr algn="r">
              <a:defRPr/>
            </a:pPr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33336116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 algn="ctr">
              <a:defRPr sz="1000"/>
            </a:lvl1pPr>
          </a:lstStyle>
          <a:p>
            <a:pPr>
              <a:defRPr/>
            </a:pPr>
            <a:fld id="{B98A3221-F443-4DF1-881A-2E7F72CF27D3}" type="slidenum">
              <a:rPr lang="en-GB"/>
              <a:pPr>
                <a:defRPr/>
              </a:pPr>
              <a:t>‹#›</a:t>
            </a:fld>
            <a:endParaRPr lang="en-GB"/>
          </a:p>
          <a:p>
            <a:pPr algn="r">
              <a:defRPr/>
            </a:pPr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30462094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95288" y="1339850"/>
            <a:ext cx="8291512" cy="4681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 algn="ctr">
              <a:defRPr sz="1000"/>
            </a:lvl1pPr>
          </a:lstStyle>
          <a:p>
            <a:pPr>
              <a:defRPr/>
            </a:pPr>
            <a:fld id="{C37553F7-13FC-494E-8EC8-715BDEF202FE}" type="slidenum">
              <a:rPr lang="en-GB"/>
              <a:pPr>
                <a:defRPr/>
              </a:pPr>
              <a:t>‹#›</a:t>
            </a:fld>
            <a:endParaRPr lang="en-GB"/>
          </a:p>
          <a:p>
            <a:pPr algn="r">
              <a:defRPr/>
            </a:pPr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598953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EC893-FCE3-42EA-A5E1-32E33BB32BD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3928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F3592-F73F-4CE9-A8AD-38034F2B5BF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8008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30B96-FDCB-4011-A0E8-8EB5C093813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3055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D2527-FC6E-4CD4-B604-B7A9B0317DC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1725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999E2-64F4-45DE-A8CA-050B646F3E2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992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4558F1-0524-47BA-A0CC-3015F9864AA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8749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6E0C6A-6057-440E-A019-C76A3EB99FA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889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Et dolor fragum</a:t>
            </a:r>
            <a:endParaRPr lang="en-GB" smtClean="0"/>
          </a:p>
          <a:p>
            <a:pPr lvl="1"/>
            <a:r>
              <a:rPr lang="en-GB" smtClean="0"/>
              <a:t>Et dolor fragum</a:t>
            </a:r>
          </a:p>
          <a:p>
            <a:pPr lvl="2"/>
            <a:r>
              <a:rPr lang="en-GB" smtClean="0"/>
              <a:t>- Et dolor fragum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2CC12631-87F8-450E-9BC8-398D412F229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42A62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pic>
        <p:nvPicPr>
          <p:cNvPr id="1032" name="Picture 17" descr="LOGO CE_Vertical_EN_NEG_quadri_HR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258763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16263" y="661987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 algn="ctr">
              <a:defRPr/>
            </a:pPr>
            <a:fld id="{B951C0A9-0CB9-436E-9909-EF7A29A9B540}" type="slidenum">
              <a:rPr lang="en-GB" sz="1000"/>
              <a:pPr algn="ctr">
                <a:defRPr/>
              </a:pPr>
              <a:t>‹#›</a:t>
            </a:fld>
            <a:endParaRPr lang="en-GB" sz="1000"/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472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  <p:sldLayoutId id="2147483728" r:id="rId12"/>
  </p:sldLayoutIdLst>
  <p:hf sldNum="0" hd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4.xml"/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6.xml"/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8.xml"/><Relationship Id="rId2" Type="http://schemas.openxmlformats.org/officeDocument/2006/relationships/chart" Target="../charts/chart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0.xml"/><Relationship Id="rId2" Type="http://schemas.openxmlformats.org/officeDocument/2006/relationships/chart" Target="../charts/chart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chart" Target="../charts/char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4"/>
          <p:cNvSpPr txBox="1">
            <a:spLocks noChangeArrowheads="1"/>
          </p:cNvSpPr>
          <p:nvPr/>
        </p:nvSpPr>
        <p:spPr bwMode="auto">
          <a:xfrm>
            <a:off x="533400" y="6172200"/>
            <a:ext cx="83820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en-GB" altLang="en-US" sz="1200" dirty="0" smtClean="0">
                <a:solidFill>
                  <a:srgbClr val="FFFF00"/>
                </a:solidFill>
              </a:rPr>
              <a:t>Working Group "Peaches &amp; Nectarines“ - 29 May 2018</a:t>
            </a:r>
          </a:p>
        </p:txBody>
      </p:sp>
      <p:sp>
        <p:nvSpPr>
          <p:cNvPr id="307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1476375" y="2420888"/>
            <a:ext cx="6551613" cy="1512168"/>
          </a:xfrm>
          <a:noFill/>
        </p:spPr>
        <p:txBody>
          <a:bodyPr/>
          <a:lstStyle/>
          <a:p>
            <a:pPr indent="0" algn="ctr" eaLnBrk="1" hangingPunct="1"/>
            <a:r>
              <a:rPr lang="fr-BE" altLang="en-US" sz="4000" dirty="0" smtClean="0">
                <a:solidFill>
                  <a:srgbClr val="FFFF00"/>
                </a:solidFill>
              </a:rPr>
              <a:t>Stone fruit </a:t>
            </a:r>
            <a:r>
              <a:rPr lang="en-GB" altLang="en-US" sz="4000" dirty="0" smtClean="0">
                <a:solidFill>
                  <a:srgbClr val="FFFF00"/>
                </a:solidFill>
              </a:rPr>
              <a:t>market developments</a:t>
            </a:r>
            <a:endParaRPr lang="en-GB" altLang="en-US" sz="2400" dirty="0" smtClean="0">
              <a:solidFill>
                <a:srgbClr val="FFFF00"/>
              </a:solidFill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2123728" y="4581129"/>
            <a:ext cx="6264696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None/>
              <a:defRPr sz="3000" b="1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2A62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228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000" b="1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895350" indent="-895350" eaLnBrk="1" hangingPunct="1">
              <a:buClr>
                <a:srgbClr val="FFFFFF"/>
              </a:buClr>
              <a:tabLst>
                <a:tab pos="895350" algn="l"/>
              </a:tabLst>
              <a:defRPr/>
            </a:pPr>
            <a:r>
              <a:rPr lang="en-GB" sz="1200" dirty="0" smtClean="0">
                <a:solidFill>
                  <a:srgbClr val="FFFFFF"/>
                </a:solidFill>
              </a:rPr>
              <a:t>	</a:t>
            </a:r>
            <a:r>
              <a:rPr lang="en-GB" sz="1200" dirty="0">
                <a:solidFill>
                  <a:srgbClr val="FFFFFF"/>
                </a:solidFill>
              </a:rPr>
              <a:t>Unit G.2. - Wine, spirits, and horticultural products</a:t>
            </a:r>
            <a:endParaRPr lang="en-GB" sz="1200" dirty="0" smtClean="0">
              <a:solidFill>
                <a:srgbClr val="FFFFFF"/>
              </a:solidFill>
            </a:endParaRPr>
          </a:p>
          <a:p>
            <a:pPr marL="0" indent="0" eaLnBrk="1" hangingPunct="1">
              <a:buClr>
                <a:srgbClr val="FFFFFF"/>
              </a:buClr>
              <a:defRPr/>
            </a:pPr>
            <a:r>
              <a:rPr lang="en-GB" sz="1200" dirty="0" smtClean="0">
                <a:solidFill>
                  <a:srgbClr val="FFFFFF"/>
                </a:solidFill>
              </a:rPr>
              <a:t>	DG Agriculture and Rural Development</a:t>
            </a:r>
          </a:p>
          <a:p>
            <a:pPr marL="0" indent="0" eaLnBrk="1" hangingPunct="1">
              <a:buClr>
                <a:srgbClr val="FFFFFF"/>
              </a:buClr>
              <a:defRPr/>
            </a:pPr>
            <a:r>
              <a:rPr lang="en-GB" sz="1200" dirty="0" smtClean="0">
                <a:solidFill>
                  <a:srgbClr val="FFFFFF"/>
                </a:solidFill>
              </a:rPr>
              <a:t>	European Commission</a:t>
            </a:r>
          </a:p>
        </p:txBody>
      </p:sp>
    </p:spTree>
    <p:extLst>
      <p:ext uri="{BB962C8B-B14F-4D97-AF65-F5344CB8AC3E}">
        <p14:creationId xmlns:p14="http://schemas.microsoft.com/office/powerpoint/2010/main" val="3289582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it-IT" altLang="en-US" sz="2400" smtClean="0">
                <a:solidFill>
                  <a:srgbClr val="3366FF"/>
                </a:solidFill>
              </a:rPr>
              <a:t>2. Area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E3190A-7A0B-473C-B1EA-3BBC4D105566}" type="slidenum">
              <a:rPr lang="de-DE"/>
              <a:pPr>
                <a:defRPr/>
              </a:pPr>
              <a:t>10</a:t>
            </a:fld>
            <a:endParaRPr lang="de-DE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781589" y="3068960"/>
            <a:ext cx="3603048" cy="2255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0941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556271"/>
            <a:ext cx="8229600" cy="504577"/>
          </a:xfrm>
        </p:spPr>
        <p:txBody>
          <a:bodyPr/>
          <a:lstStyle/>
          <a:p>
            <a:pPr algn="ctr" eaLnBrk="1" hangingPunct="1"/>
            <a:r>
              <a:rPr lang="en-GB" altLang="en-US" sz="2400" dirty="0" smtClean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Evolution of area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75B6B0-D0AB-4914-9ECF-6F1299B23530}" type="slidenum">
              <a:rPr lang="de-DE"/>
              <a:pPr>
                <a:defRPr/>
              </a:pPr>
              <a:t>11</a:t>
            </a:fld>
            <a:endParaRPr lang="de-DE"/>
          </a:p>
        </p:txBody>
      </p:sp>
      <p:sp>
        <p:nvSpPr>
          <p:cNvPr id="10245" name="Text Box 3"/>
          <p:cNvSpPr txBox="1">
            <a:spLocks noChangeArrowheads="1"/>
          </p:cNvSpPr>
          <p:nvPr/>
        </p:nvSpPr>
        <p:spPr bwMode="auto">
          <a:xfrm>
            <a:off x="323528" y="2411114"/>
            <a:ext cx="8136904" cy="4059573"/>
          </a:xfrm>
          <a:prstGeom prst="rect">
            <a:avLst/>
          </a:prstGeom>
          <a:solidFill>
            <a:srgbClr val="FFCC99"/>
          </a:solidFill>
          <a:ln w="9525" algn="ctr">
            <a:solidFill>
              <a:srgbClr val="99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60363" indent="-360363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Clr>
                <a:srgbClr val="CC0000"/>
              </a:buClr>
              <a:buFont typeface="Wingdings 3" pitchFamily="18" charset="2"/>
              <a:buNone/>
              <a:defRPr/>
            </a:pPr>
            <a:endParaRPr lang="fr-BE" altLang="en-US" sz="1600" dirty="0" smtClean="0">
              <a:solidFill>
                <a:srgbClr val="33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Clr>
                <a:srgbClr val="CC0000"/>
              </a:buClr>
              <a:buFont typeface="Wingdings 3" pitchFamily="18" charset="2"/>
              <a:buNone/>
              <a:defRPr/>
            </a:pPr>
            <a:r>
              <a:rPr lang="fr-BE" altLang="en-US" sz="1600" dirty="0" err="1" smtClean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fr-BE" altLang="en-US" sz="1600" dirty="0" smtClean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2018 </a:t>
            </a:r>
            <a:r>
              <a:rPr lang="fr-BE" altLang="en-US" sz="1400" dirty="0" smtClean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altLang="en-US" sz="1400" dirty="0" smtClean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000 Ha):</a:t>
            </a:r>
          </a:p>
          <a:p>
            <a:pPr eaLnBrk="1" hangingPunct="1">
              <a:buClr>
                <a:srgbClr val="CC0000"/>
              </a:buClr>
              <a:buFont typeface="Wingdings 3" pitchFamily="18" charset="2"/>
              <a:buNone/>
              <a:defRPr/>
            </a:pPr>
            <a:endParaRPr lang="en-GB" altLang="en-US" sz="1400" dirty="0" smtClean="0">
              <a:solidFill>
                <a:srgbClr val="33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Clr>
                <a:srgbClr val="CC0000"/>
              </a:buClr>
              <a:buFont typeface="Wingdings 3" pitchFamily="18" charset="2"/>
              <a:buNone/>
              <a:defRPr/>
            </a:pPr>
            <a:r>
              <a:rPr lang="en-GB" altLang="en-US" sz="1400" dirty="0" smtClean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Decrease 2018/17 in all products:</a:t>
            </a:r>
          </a:p>
          <a:p>
            <a:pPr eaLnBrk="1" hangingPunct="1">
              <a:buClr>
                <a:srgbClr val="CC0000"/>
              </a:buClr>
              <a:buFont typeface="Wingdings 3" pitchFamily="18" charset="2"/>
              <a:buNone/>
              <a:defRPr/>
            </a:pPr>
            <a:endParaRPr lang="en-GB" sz="1600" b="1" dirty="0" smtClean="0">
              <a:solidFill>
                <a:srgbClr val="3366FF"/>
              </a:solidFill>
            </a:endParaRPr>
          </a:p>
          <a:p>
            <a:pPr eaLnBrk="1" hangingPunct="1">
              <a:lnSpc>
                <a:spcPct val="105000"/>
              </a:lnSpc>
              <a:buClr>
                <a:srgbClr val="CC0000"/>
              </a:buClr>
              <a:buFont typeface="Wingdings 3" pitchFamily="18" charset="2"/>
              <a:buChar char="]"/>
              <a:defRPr/>
            </a:pPr>
            <a:r>
              <a:rPr lang="en-GB" sz="1800" b="1" dirty="0" smtClean="0">
                <a:solidFill>
                  <a:srgbClr val="3366FF"/>
                </a:solidFill>
              </a:rPr>
              <a:t>Peach/</a:t>
            </a:r>
            <a:r>
              <a:rPr lang="en-GB" sz="1800" b="1" dirty="0" err="1" smtClean="0">
                <a:solidFill>
                  <a:srgbClr val="3366FF"/>
                </a:solidFill>
              </a:rPr>
              <a:t>nect</a:t>
            </a:r>
            <a:r>
              <a:rPr lang="en-GB" sz="1800" b="1" dirty="0" smtClean="0">
                <a:solidFill>
                  <a:srgbClr val="3366FF"/>
                </a:solidFill>
              </a:rPr>
              <a:t>:	</a:t>
            </a:r>
            <a:r>
              <a:rPr lang="en-GB" sz="1600" b="1" dirty="0" smtClean="0">
                <a:solidFill>
                  <a:srgbClr val="3366FF"/>
                </a:solidFill>
              </a:rPr>
              <a:t>213</a:t>
            </a:r>
            <a:endParaRPr lang="en-GB" sz="1600" b="0" dirty="0" smtClean="0">
              <a:solidFill>
                <a:srgbClr val="3366FF"/>
              </a:solidFill>
            </a:endParaRPr>
          </a:p>
          <a:p>
            <a:pPr eaLnBrk="1" hangingPunct="1">
              <a:buClr>
                <a:srgbClr val="CC0000"/>
              </a:buClr>
              <a:buFont typeface="Wingdings 3" pitchFamily="18" charset="2"/>
              <a:buNone/>
              <a:defRPr/>
            </a:pPr>
            <a:endParaRPr lang="en-GB" sz="1800" dirty="0">
              <a:solidFill>
                <a:srgbClr val="3366FF"/>
              </a:solidFill>
            </a:endParaRPr>
          </a:p>
          <a:p>
            <a:pPr algn="just" eaLnBrk="1" hangingPunct="1">
              <a:lnSpc>
                <a:spcPct val="105000"/>
              </a:lnSpc>
              <a:buClr>
                <a:srgbClr val="CC0000"/>
              </a:buClr>
              <a:buFont typeface="Wingdings 3" pitchFamily="18" charset="2"/>
              <a:buChar char="]"/>
              <a:defRPr/>
            </a:pPr>
            <a:r>
              <a:rPr lang="en-GB" sz="1800" dirty="0" smtClean="0">
                <a:solidFill>
                  <a:srgbClr val="3366FF"/>
                </a:solidFill>
              </a:rPr>
              <a:t>Peaches:	</a:t>
            </a:r>
            <a:r>
              <a:rPr lang="en-GB" sz="1600" dirty="0" smtClean="0">
                <a:solidFill>
                  <a:srgbClr val="3366FF"/>
                </a:solidFill>
              </a:rPr>
              <a:t>149</a:t>
            </a:r>
            <a:endParaRPr lang="en-GB" sz="1600" dirty="0">
              <a:solidFill>
                <a:srgbClr val="3366FF"/>
              </a:solidFill>
            </a:endParaRPr>
          </a:p>
          <a:p>
            <a:pPr marL="0" indent="0" algn="just" eaLnBrk="1" hangingPunct="1">
              <a:lnSpc>
                <a:spcPct val="105000"/>
              </a:lnSpc>
              <a:buClr>
                <a:srgbClr val="CC0000"/>
              </a:buClr>
              <a:defRPr/>
            </a:pPr>
            <a:endParaRPr lang="en-GB" sz="1800" b="1" dirty="0" smtClean="0">
              <a:solidFill>
                <a:srgbClr val="3366FF"/>
              </a:solidFill>
            </a:endParaRPr>
          </a:p>
          <a:p>
            <a:pPr algn="just" eaLnBrk="1" hangingPunct="1">
              <a:lnSpc>
                <a:spcPct val="105000"/>
              </a:lnSpc>
              <a:buClr>
                <a:srgbClr val="CC0000"/>
              </a:buClr>
              <a:buFont typeface="Wingdings 3" pitchFamily="18" charset="2"/>
              <a:buChar char="]"/>
              <a:defRPr/>
            </a:pPr>
            <a:r>
              <a:rPr lang="en-GB" sz="1800" b="1" dirty="0" smtClean="0">
                <a:solidFill>
                  <a:srgbClr val="3366FF"/>
                </a:solidFill>
              </a:rPr>
              <a:t>Nectarines:	 </a:t>
            </a:r>
            <a:r>
              <a:rPr lang="en-GB" sz="1600" b="1" dirty="0" smtClean="0">
                <a:solidFill>
                  <a:srgbClr val="3366FF"/>
                </a:solidFill>
              </a:rPr>
              <a:t>64</a:t>
            </a:r>
          </a:p>
          <a:p>
            <a:pPr marL="0" indent="0" algn="just" eaLnBrk="1" hangingPunct="1">
              <a:lnSpc>
                <a:spcPct val="105000"/>
              </a:lnSpc>
              <a:buClr>
                <a:srgbClr val="CC0000"/>
              </a:buClr>
              <a:defRPr/>
            </a:pPr>
            <a:r>
              <a:rPr lang="fr-BE" sz="1800" b="1" dirty="0" smtClean="0">
                <a:solidFill>
                  <a:srgbClr val="3366FF"/>
                </a:solidFill>
              </a:rPr>
              <a:t> </a:t>
            </a:r>
            <a:endParaRPr lang="en-GB" sz="1800" b="1" dirty="0" smtClean="0">
              <a:solidFill>
                <a:srgbClr val="3366FF"/>
              </a:solidFill>
            </a:endParaRPr>
          </a:p>
          <a:p>
            <a:pPr algn="just" eaLnBrk="1" hangingPunct="1">
              <a:lnSpc>
                <a:spcPct val="105000"/>
              </a:lnSpc>
              <a:buClr>
                <a:srgbClr val="CC0000"/>
              </a:buClr>
              <a:buFont typeface="Wingdings 3" pitchFamily="18" charset="2"/>
              <a:buChar char="]"/>
              <a:defRPr/>
            </a:pPr>
            <a:r>
              <a:rPr lang="en-GB" sz="1800" b="1" dirty="0" smtClean="0">
                <a:solidFill>
                  <a:srgbClr val="3366FF"/>
                </a:solidFill>
              </a:rPr>
              <a:t>Apricots:	 </a:t>
            </a:r>
            <a:r>
              <a:rPr lang="en-GB" sz="1600" b="1" dirty="0" smtClean="0">
                <a:solidFill>
                  <a:srgbClr val="3366FF"/>
                </a:solidFill>
              </a:rPr>
              <a:t>54</a:t>
            </a:r>
          </a:p>
          <a:p>
            <a:pPr marL="0" indent="0" algn="just" eaLnBrk="1" hangingPunct="1">
              <a:lnSpc>
                <a:spcPct val="105000"/>
              </a:lnSpc>
              <a:buClr>
                <a:srgbClr val="CC0000"/>
              </a:buClr>
              <a:defRPr/>
            </a:pPr>
            <a:endParaRPr lang="fr-BE" sz="1800" dirty="0">
              <a:solidFill>
                <a:srgbClr val="3366FF"/>
              </a:solidFill>
            </a:endParaRPr>
          </a:p>
          <a:p>
            <a:pPr algn="just" eaLnBrk="1" hangingPunct="1">
              <a:lnSpc>
                <a:spcPct val="105000"/>
              </a:lnSpc>
              <a:buClr>
                <a:srgbClr val="CC0000"/>
              </a:buClr>
              <a:buFont typeface="Wingdings 3" pitchFamily="18" charset="2"/>
              <a:buChar char="]"/>
              <a:defRPr/>
            </a:pPr>
            <a:endParaRPr lang="fr-BE" sz="1800" dirty="0">
              <a:solidFill>
                <a:srgbClr val="3366FF"/>
              </a:solidFill>
            </a:endParaRPr>
          </a:p>
          <a:p>
            <a:pPr marL="0" indent="0" algn="just" eaLnBrk="1" hangingPunct="1">
              <a:lnSpc>
                <a:spcPct val="105000"/>
              </a:lnSpc>
              <a:buClr>
                <a:srgbClr val="CC0000"/>
              </a:buClr>
              <a:defRPr/>
            </a:pPr>
            <a:endParaRPr lang="en-GB" sz="1200" b="1" dirty="0" smtClean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601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522771" y="1433513"/>
            <a:ext cx="8229600" cy="483319"/>
          </a:xfrm>
        </p:spPr>
        <p:txBody>
          <a:bodyPr/>
          <a:lstStyle/>
          <a:p>
            <a:pPr algn="ctr" eaLnBrk="1" hangingPunct="1"/>
            <a:r>
              <a:rPr lang="en-GB" altLang="en-US" sz="2400" dirty="0" smtClean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Evolution of stone fruit area</a:t>
            </a: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952CE0-706E-4A95-89DA-80937C8C64B7}" type="slidenum">
              <a:rPr lang="de-DE">
                <a:solidFill>
                  <a:srgbClr val="000000"/>
                </a:solidFill>
              </a:rPr>
              <a:pPr>
                <a:defRPr/>
              </a:pPr>
              <a:t>12</a:t>
            </a:fld>
            <a:endParaRPr lang="de-DE">
              <a:solidFill>
                <a:srgbClr val="000000"/>
              </a:solidFill>
            </a:endParaRPr>
          </a:p>
        </p:txBody>
      </p:sp>
      <p:grpSp>
        <p:nvGrpSpPr>
          <p:cNvPr id="7175" name="Group 58"/>
          <p:cNvGrpSpPr>
            <a:grpSpLocks/>
          </p:cNvGrpSpPr>
          <p:nvPr/>
        </p:nvGrpSpPr>
        <p:grpSpPr bwMode="auto">
          <a:xfrm>
            <a:off x="4953000" y="2971800"/>
            <a:ext cx="422275" cy="228600"/>
            <a:chOff x="2470" y="2160"/>
            <a:chExt cx="266" cy="144"/>
          </a:xfrm>
        </p:grpSpPr>
        <p:sp>
          <p:nvSpPr>
            <p:cNvPr id="7182" name="Text Box 59"/>
            <p:cNvSpPr txBox="1">
              <a:spLocks noChangeArrowheads="1"/>
            </p:cNvSpPr>
            <p:nvPr/>
          </p:nvSpPr>
          <p:spPr bwMode="auto">
            <a:xfrm>
              <a:off x="2470" y="2160"/>
              <a:ext cx="116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>
                      <a:alpha val="45882"/>
                    </a:schemeClr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GB" altLang="en-US" sz="800">
                <a:solidFill>
                  <a:srgbClr val="000000"/>
                </a:solidFill>
              </a:endParaRPr>
            </a:p>
          </p:txBody>
        </p:sp>
        <p:sp>
          <p:nvSpPr>
            <p:cNvPr id="7183" name="Oval 60"/>
            <p:cNvSpPr>
              <a:spLocks noChangeArrowheads="1"/>
            </p:cNvSpPr>
            <p:nvPr/>
          </p:nvSpPr>
          <p:spPr bwMode="auto">
            <a:xfrm>
              <a:off x="2496" y="2160"/>
              <a:ext cx="240" cy="144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fr-FR" altLang="en-US"/>
            </a:p>
          </p:txBody>
        </p:sp>
      </p:grpSp>
      <p:sp>
        <p:nvSpPr>
          <p:cNvPr id="7176" name="Oval 224"/>
          <p:cNvSpPr>
            <a:spLocks noChangeArrowheads="1"/>
          </p:cNvSpPr>
          <p:nvPr/>
        </p:nvSpPr>
        <p:spPr bwMode="auto">
          <a:xfrm>
            <a:off x="6289675" y="1433513"/>
            <a:ext cx="381000" cy="2286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fr-FR" altLang="en-US"/>
          </a:p>
        </p:txBody>
      </p:sp>
      <p:sp>
        <p:nvSpPr>
          <p:cNvPr id="7177" name="Oval 230"/>
          <p:cNvSpPr>
            <a:spLocks noChangeArrowheads="1"/>
          </p:cNvSpPr>
          <p:nvPr/>
        </p:nvSpPr>
        <p:spPr bwMode="auto">
          <a:xfrm>
            <a:off x="8118475" y="1533525"/>
            <a:ext cx="381000" cy="2286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fr-FR" altLang="en-US"/>
          </a:p>
        </p:txBody>
      </p:sp>
      <p:graphicFrame>
        <p:nvGraphicFramePr>
          <p:cNvPr id="27" name="Chart 26"/>
          <p:cNvGraphicFramePr>
            <a:graphicFrameLocks/>
          </p:cNvGraphicFramePr>
          <p:nvPr/>
        </p:nvGraphicFramePr>
        <p:xfrm>
          <a:off x="5715000" y="3078956"/>
          <a:ext cx="2981325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9" name="Chart 28"/>
          <p:cNvGraphicFramePr>
            <a:graphicFrameLocks/>
          </p:cNvGraphicFramePr>
          <p:nvPr/>
        </p:nvGraphicFramePr>
        <p:xfrm>
          <a:off x="5596278" y="2971801"/>
          <a:ext cx="2785722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771" y="2060848"/>
            <a:ext cx="7859228" cy="4302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785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endParaRPr lang="it-IT" altLang="en-US" sz="2400" dirty="0" smtClean="0">
              <a:solidFill>
                <a:srgbClr val="3366FF"/>
              </a:solidFill>
            </a:endParaRP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28" y="3284984"/>
            <a:ext cx="3104476" cy="1922276"/>
          </a:xfrm>
        </p:spPr>
      </p:pic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662EAC-676A-499D-9CFE-058C3E094A6C}" type="slidenum">
              <a:rPr lang="de-DE"/>
              <a:pPr>
                <a:defRPr/>
              </a:pPr>
              <a:t>13</a:t>
            </a:fld>
            <a:endParaRPr lang="de-DE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380994"/>
            <a:ext cx="2929508" cy="1953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7510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522771" y="1433513"/>
            <a:ext cx="8229600" cy="483319"/>
          </a:xfrm>
        </p:spPr>
        <p:txBody>
          <a:bodyPr/>
          <a:lstStyle/>
          <a:p>
            <a:pPr algn="ctr" eaLnBrk="1" hangingPunct="1"/>
            <a:r>
              <a:rPr lang="en-GB" altLang="en-US" sz="2400" dirty="0" smtClean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Evolution </a:t>
            </a:r>
            <a:r>
              <a:rPr lang="en-GB" altLang="en-US" sz="2400" smtClean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peaches &amp; nectarines area</a:t>
            </a:r>
            <a:endParaRPr lang="en-GB" altLang="en-US" sz="2400" dirty="0" smtClean="0">
              <a:solidFill>
                <a:srgbClr val="33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952CE0-706E-4A95-89DA-80937C8C64B7}" type="slidenum">
              <a:rPr lang="de-DE">
                <a:solidFill>
                  <a:srgbClr val="000000"/>
                </a:solidFill>
              </a:rPr>
              <a:pPr>
                <a:defRPr/>
              </a:pPr>
              <a:t>14</a:t>
            </a:fld>
            <a:endParaRPr lang="de-DE">
              <a:solidFill>
                <a:srgbClr val="000000"/>
              </a:solidFill>
            </a:endParaRPr>
          </a:p>
        </p:txBody>
      </p:sp>
      <p:grpSp>
        <p:nvGrpSpPr>
          <p:cNvPr id="7175" name="Group 58"/>
          <p:cNvGrpSpPr>
            <a:grpSpLocks/>
          </p:cNvGrpSpPr>
          <p:nvPr/>
        </p:nvGrpSpPr>
        <p:grpSpPr bwMode="auto">
          <a:xfrm>
            <a:off x="4953000" y="2971800"/>
            <a:ext cx="422275" cy="228600"/>
            <a:chOff x="2470" y="2160"/>
            <a:chExt cx="266" cy="144"/>
          </a:xfrm>
        </p:grpSpPr>
        <p:sp>
          <p:nvSpPr>
            <p:cNvPr id="7182" name="Text Box 59"/>
            <p:cNvSpPr txBox="1">
              <a:spLocks noChangeArrowheads="1"/>
            </p:cNvSpPr>
            <p:nvPr/>
          </p:nvSpPr>
          <p:spPr bwMode="auto">
            <a:xfrm>
              <a:off x="2470" y="2160"/>
              <a:ext cx="116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>
                      <a:alpha val="45882"/>
                    </a:schemeClr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GB" altLang="en-US" sz="800">
                <a:solidFill>
                  <a:srgbClr val="000000"/>
                </a:solidFill>
              </a:endParaRPr>
            </a:p>
          </p:txBody>
        </p:sp>
        <p:sp>
          <p:nvSpPr>
            <p:cNvPr id="7183" name="Oval 60"/>
            <p:cNvSpPr>
              <a:spLocks noChangeArrowheads="1"/>
            </p:cNvSpPr>
            <p:nvPr/>
          </p:nvSpPr>
          <p:spPr bwMode="auto">
            <a:xfrm>
              <a:off x="2496" y="2160"/>
              <a:ext cx="240" cy="144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fr-FR" altLang="en-US"/>
            </a:p>
          </p:txBody>
        </p:sp>
      </p:grpSp>
      <p:sp>
        <p:nvSpPr>
          <p:cNvPr id="7176" name="Oval 224"/>
          <p:cNvSpPr>
            <a:spLocks noChangeArrowheads="1"/>
          </p:cNvSpPr>
          <p:nvPr/>
        </p:nvSpPr>
        <p:spPr bwMode="auto">
          <a:xfrm>
            <a:off x="6289675" y="1433513"/>
            <a:ext cx="381000" cy="2286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fr-FR" altLang="en-US"/>
          </a:p>
        </p:txBody>
      </p:sp>
      <p:sp>
        <p:nvSpPr>
          <p:cNvPr id="7177" name="Oval 230"/>
          <p:cNvSpPr>
            <a:spLocks noChangeArrowheads="1"/>
          </p:cNvSpPr>
          <p:nvPr/>
        </p:nvSpPr>
        <p:spPr bwMode="auto">
          <a:xfrm>
            <a:off x="8118475" y="1533525"/>
            <a:ext cx="381000" cy="2286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fr-FR" altLang="en-US"/>
          </a:p>
        </p:txBody>
      </p:sp>
      <p:graphicFrame>
        <p:nvGraphicFramePr>
          <p:cNvPr id="27" name="Chart 26"/>
          <p:cNvGraphicFramePr>
            <a:graphicFrameLocks/>
          </p:cNvGraphicFramePr>
          <p:nvPr/>
        </p:nvGraphicFramePr>
        <p:xfrm>
          <a:off x="5715000" y="3078956"/>
          <a:ext cx="2981325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9" name="Chart 28"/>
          <p:cNvGraphicFramePr>
            <a:graphicFrameLocks/>
          </p:cNvGraphicFramePr>
          <p:nvPr/>
        </p:nvGraphicFramePr>
        <p:xfrm>
          <a:off x="5596278" y="2971801"/>
          <a:ext cx="2785722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770" y="1916832"/>
            <a:ext cx="7859229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8072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it-IT" altLang="en-US" sz="2400" smtClean="0">
                <a:solidFill>
                  <a:srgbClr val="3366FF"/>
                </a:solidFill>
              </a:rPr>
              <a:t>3. </a:t>
            </a:r>
            <a:r>
              <a:rPr lang="en-GB" altLang="en-US" sz="2400" smtClean="0">
                <a:solidFill>
                  <a:srgbClr val="3366FF"/>
                </a:solidFill>
              </a:rPr>
              <a:t>Trade</a:t>
            </a:r>
            <a:r>
              <a:rPr lang="it-IT" altLang="en-US" sz="2400" smtClean="0">
                <a:solidFill>
                  <a:srgbClr val="3366FF"/>
                </a:solidFill>
              </a:rPr>
              <a:t>  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55576" y="3212976"/>
            <a:ext cx="3103133" cy="1920406"/>
          </a:xfrm>
          <a:prstGeom prst="rect">
            <a:avLst/>
          </a:prstGeom>
        </p:spPr>
      </p:pic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40DF11-DD35-49A5-90BC-7958F3FB2164}" type="slidenum">
              <a:rPr lang="de-DE"/>
              <a:pPr>
                <a:defRPr/>
              </a:pPr>
              <a:t>15</a:t>
            </a:fld>
            <a:endParaRPr lang="de-DE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380994"/>
            <a:ext cx="2929508" cy="1953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7611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556271"/>
            <a:ext cx="8229600" cy="720601"/>
          </a:xfrm>
          <a:noFill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/>
            <a:r>
              <a:rPr lang="en-GB" altLang="en-US" sz="2400" dirty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Peaches &amp; nectarines: imports vs </a:t>
            </a:r>
            <a:r>
              <a:rPr lang="en-GB" altLang="en-US" sz="2400" dirty="0" smtClean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exports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8DEFEF-9F27-4261-AD64-8A2688624673}" type="slidenum">
              <a:rPr lang="de-DE"/>
              <a:pPr>
                <a:defRPr/>
              </a:pPr>
              <a:t>16</a:t>
            </a:fld>
            <a:endParaRPr lang="de-DE"/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2897188" y="5135563"/>
            <a:ext cx="45561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fr-BE" altLang="en-US" sz="1200" b="1">
                <a:solidFill>
                  <a:schemeClr val="bg1"/>
                </a:solidFill>
              </a:rPr>
              <a:t>!</a:t>
            </a:r>
            <a:endParaRPr lang="en-GB" altLang="en-US" sz="1200" b="1">
              <a:solidFill>
                <a:schemeClr val="bg1"/>
              </a:solidFill>
            </a:endParaRPr>
          </a:p>
        </p:txBody>
      </p:sp>
      <p:sp>
        <p:nvSpPr>
          <p:cNvPr id="12" name="Text Box 19"/>
          <p:cNvSpPr txBox="1">
            <a:spLocks noChangeArrowheads="1"/>
          </p:cNvSpPr>
          <p:nvPr/>
        </p:nvSpPr>
        <p:spPr bwMode="auto">
          <a:xfrm>
            <a:off x="579909" y="2270974"/>
            <a:ext cx="8006407" cy="4001095"/>
          </a:xfrm>
          <a:prstGeom prst="rect">
            <a:avLst/>
          </a:prstGeom>
          <a:solidFill>
            <a:srgbClr val="FFCC99"/>
          </a:solidFill>
          <a:ln w="9525" algn="ctr">
            <a:solidFill>
              <a:srgbClr val="99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60363" indent="-360363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1pPr>
            <a:lvl2pPr marL="53975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Clr>
                <a:srgbClr val="CC0000"/>
              </a:buClr>
              <a:buFont typeface="Wingdings 3" pitchFamily="18" charset="2"/>
              <a:buNone/>
            </a:pPr>
            <a:endParaRPr lang="en-GB" sz="1600" b="1" dirty="0" smtClean="0">
              <a:solidFill>
                <a:srgbClr val="3366FF"/>
              </a:solidFill>
            </a:endParaRPr>
          </a:p>
          <a:p>
            <a:pPr eaLnBrk="1" hangingPunct="1">
              <a:spcAft>
                <a:spcPts val="1200"/>
              </a:spcAft>
              <a:buClr>
                <a:srgbClr val="CC0000"/>
              </a:buClr>
              <a:buFont typeface="Wingdings 3" pitchFamily="18" charset="2"/>
              <a:buChar char="]"/>
            </a:pPr>
            <a:r>
              <a:rPr lang="en-GB" sz="1600" b="1" dirty="0" smtClean="0">
                <a:solidFill>
                  <a:srgbClr val="3366FF"/>
                </a:solidFill>
              </a:rPr>
              <a:t>The </a:t>
            </a:r>
            <a:r>
              <a:rPr lang="en-GB" sz="1600" b="1" dirty="0">
                <a:solidFill>
                  <a:srgbClr val="3366FF"/>
                </a:solidFill>
              </a:rPr>
              <a:t>EU is a net exporter of </a:t>
            </a:r>
            <a:r>
              <a:rPr lang="en-GB" sz="1600" b="1" dirty="0" smtClean="0">
                <a:solidFill>
                  <a:srgbClr val="3366FF"/>
                </a:solidFill>
              </a:rPr>
              <a:t>peaches and nectarines (2018):</a:t>
            </a:r>
          </a:p>
          <a:p>
            <a:pPr marL="360000" indent="360000" eaLnBrk="1" hangingPunct="1">
              <a:spcAft>
                <a:spcPts val="600"/>
              </a:spcAft>
              <a:buClr>
                <a:srgbClr val="CC0000"/>
              </a:buClr>
              <a:buFont typeface="Wingdings" panose="05000000000000000000" pitchFamily="2" charset="2"/>
              <a:buChar char="Ø"/>
            </a:pPr>
            <a:r>
              <a:rPr lang="en-GB" sz="1600" dirty="0" smtClean="0">
                <a:solidFill>
                  <a:srgbClr val="3366FF"/>
                </a:solidFill>
              </a:rPr>
              <a:t>Exports</a:t>
            </a:r>
            <a:r>
              <a:rPr lang="en-GB" sz="1600" dirty="0">
                <a:solidFill>
                  <a:srgbClr val="3366FF"/>
                </a:solidFill>
              </a:rPr>
              <a:t>: </a:t>
            </a:r>
            <a:r>
              <a:rPr lang="en-GB" sz="1600" dirty="0" smtClean="0">
                <a:solidFill>
                  <a:srgbClr val="3366FF"/>
                </a:solidFill>
              </a:rPr>
              <a:t>165 000 tonnes </a:t>
            </a:r>
            <a:r>
              <a:rPr lang="en-GB" sz="1600" b="0" dirty="0" smtClean="0">
                <a:solidFill>
                  <a:srgbClr val="3366FF"/>
                </a:solidFill>
              </a:rPr>
              <a:t>(strong decrease 2018/17)</a:t>
            </a:r>
          </a:p>
          <a:p>
            <a:pPr marL="1004400" lvl="0" indent="-285750" eaLnBrk="1" hangingPunct="1">
              <a:spcAft>
                <a:spcPts val="600"/>
              </a:spcAft>
              <a:buClr>
                <a:srgbClr val="CC0000"/>
              </a:buClr>
              <a:buFont typeface="Wingdings" panose="05000000000000000000" pitchFamily="2" charset="2"/>
              <a:buChar char="ü"/>
            </a:pPr>
            <a:r>
              <a:rPr lang="en-GB" altLang="en-US" sz="1600" dirty="0" smtClean="0">
                <a:solidFill>
                  <a:srgbClr val="3366FF"/>
                </a:solidFill>
              </a:rPr>
              <a:t>Main exporters: EL; LT; ES; IT</a:t>
            </a:r>
          </a:p>
          <a:p>
            <a:pPr marL="1004400" lvl="0" indent="-285750" eaLnBrk="1" hangingPunct="1">
              <a:spcAft>
                <a:spcPts val="600"/>
              </a:spcAft>
              <a:buClr>
                <a:srgbClr val="CC0000"/>
              </a:buClr>
              <a:buFont typeface="Wingdings" panose="05000000000000000000" pitchFamily="2" charset="2"/>
              <a:buChar char="ü"/>
            </a:pPr>
            <a:r>
              <a:rPr lang="fr-BE" altLang="en-US" sz="1600" dirty="0" smtClean="0">
                <a:solidFill>
                  <a:srgbClr val="3366FF"/>
                </a:solidFill>
              </a:rPr>
              <a:t>Main destinations: Belarus; </a:t>
            </a:r>
            <a:r>
              <a:rPr lang="fr-BE" altLang="en-US" sz="1600" dirty="0" err="1" smtClean="0">
                <a:solidFill>
                  <a:srgbClr val="3366FF"/>
                </a:solidFill>
              </a:rPr>
              <a:t>Switzerland</a:t>
            </a:r>
            <a:r>
              <a:rPr lang="fr-BE" altLang="en-US" sz="1600" dirty="0" smtClean="0">
                <a:solidFill>
                  <a:srgbClr val="3366FF"/>
                </a:solidFill>
              </a:rPr>
              <a:t>; Ukraine</a:t>
            </a:r>
            <a:endParaRPr lang="en-GB" altLang="en-US" sz="1600" dirty="0">
              <a:solidFill>
                <a:srgbClr val="3366FF"/>
              </a:solidFill>
            </a:endParaRPr>
          </a:p>
          <a:p>
            <a:pPr marL="360000" indent="360000" eaLnBrk="1" hangingPunct="1">
              <a:spcBef>
                <a:spcPts val="1200"/>
              </a:spcBef>
              <a:spcAft>
                <a:spcPts val="600"/>
              </a:spcAft>
              <a:buClr>
                <a:srgbClr val="CC0000"/>
              </a:buClr>
              <a:buFont typeface="Wingdings" panose="05000000000000000000" pitchFamily="2" charset="2"/>
              <a:buChar char="Ø"/>
            </a:pPr>
            <a:r>
              <a:rPr lang="fr-BE" sz="1600" dirty="0" smtClean="0">
                <a:solidFill>
                  <a:srgbClr val="3366FF"/>
                </a:solidFill>
              </a:rPr>
              <a:t>Imports: </a:t>
            </a:r>
            <a:r>
              <a:rPr lang="en-GB" sz="1600" dirty="0" smtClean="0">
                <a:solidFill>
                  <a:srgbClr val="3366FF"/>
                </a:solidFill>
              </a:rPr>
              <a:t>35 000 tonnes </a:t>
            </a:r>
            <a:r>
              <a:rPr lang="en-GB" sz="1600" b="0" dirty="0" smtClean="0">
                <a:solidFill>
                  <a:srgbClr val="3366FF"/>
                </a:solidFill>
              </a:rPr>
              <a:t>(increase 2018/17)</a:t>
            </a:r>
          </a:p>
          <a:p>
            <a:pPr marL="1004400" lvl="0" indent="-285750" eaLnBrk="1" hangingPunct="1">
              <a:spcAft>
                <a:spcPts val="600"/>
              </a:spcAft>
              <a:buClr>
                <a:srgbClr val="CC0000"/>
              </a:buClr>
              <a:buFont typeface="Wingdings" panose="05000000000000000000" pitchFamily="2" charset="2"/>
              <a:buChar char="ü"/>
            </a:pPr>
            <a:r>
              <a:rPr lang="en-GB" altLang="en-US" sz="1600" dirty="0" smtClean="0">
                <a:solidFill>
                  <a:srgbClr val="3366FF"/>
                </a:solidFill>
              </a:rPr>
              <a:t>Main origins: South Africa</a:t>
            </a:r>
            <a:r>
              <a:rPr lang="en-GB" altLang="en-US" sz="1600" b="0" dirty="0" smtClean="0">
                <a:solidFill>
                  <a:srgbClr val="3366FF"/>
                </a:solidFill>
              </a:rPr>
              <a:t>; </a:t>
            </a:r>
            <a:r>
              <a:rPr lang="en-GB" altLang="en-US" sz="1600" dirty="0" smtClean="0">
                <a:solidFill>
                  <a:srgbClr val="3366FF"/>
                </a:solidFill>
              </a:rPr>
              <a:t>Chile</a:t>
            </a:r>
            <a:r>
              <a:rPr lang="en-GB" altLang="en-US" sz="1600" b="0" dirty="0" smtClean="0">
                <a:solidFill>
                  <a:srgbClr val="3366FF"/>
                </a:solidFill>
              </a:rPr>
              <a:t>; </a:t>
            </a:r>
            <a:r>
              <a:rPr lang="en-GB" altLang="en-US" sz="1600" dirty="0" smtClean="0">
                <a:solidFill>
                  <a:srgbClr val="3366FF"/>
                </a:solidFill>
              </a:rPr>
              <a:t>Turkey</a:t>
            </a:r>
            <a:endParaRPr lang="en-GB" altLang="en-US" sz="1600" b="0" dirty="0" smtClean="0">
              <a:solidFill>
                <a:srgbClr val="3366FF"/>
              </a:solidFill>
            </a:endParaRPr>
          </a:p>
          <a:p>
            <a:pPr marL="360000" indent="360000" eaLnBrk="1" hangingPunct="1">
              <a:spcBef>
                <a:spcPts val="1200"/>
              </a:spcBef>
              <a:spcAft>
                <a:spcPts val="600"/>
              </a:spcAft>
              <a:buClr>
                <a:srgbClr val="CC0000"/>
              </a:buClr>
              <a:buFont typeface="Wingdings" panose="05000000000000000000" pitchFamily="2" charset="2"/>
              <a:buChar char="Ø"/>
            </a:pPr>
            <a:r>
              <a:rPr lang="en-GB" sz="1600" dirty="0" smtClean="0">
                <a:solidFill>
                  <a:srgbClr val="3366FF"/>
                </a:solidFill>
              </a:rPr>
              <a:t>Intra-EU trade: 1 000 000 tonnes </a:t>
            </a:r>
            <a:r>
              <a:rPr lang="en-GB" sz="1600" b="0" dirty="0">
                <a:solidFill>
                  <a:srgbClr val="3366FF"/>
                </a:solidFill>
              </a:rPr>
              <a:t>(strong decrease 2018/17)</a:t>
            </a:r>
          </a:p>
          <a:p>
            <a:pPr marL="1004400" lvl="0" indent="-285750" eaLnBrk="1" hangingPunct="1">
              <a:spcAft>
                <a:spcPts val="600"/>
              </a:spcAft>
              <a:buClr>
                <a:srgbClr val="CC0000"/>
              </a:buClr>
              <a:buFont typeface="Wingdings" panose="05000000000000000000" pitchFamily="2" charset="2"/>
              <a:buChar char="ü"/>
            </a:pPr>
            <a:r>
              <a:rPr lang="fr-BE" altLang="en-US" sz="1600" dirty="0" smtClean="0">
                <a:solidFill>
                  <a:srgbClr val="3366FF"/>
                </a:solidFill>
              </a:rPr>
              <a:t>Main </a:t>
            </a:r>
            <a:r>
              <a:rPr lang="fr-BE" altLang="en-US" sz="1600" dirty="0" err="1" smtClean="0">
                <a:solidFill>
                  <a:srgbClr val="3366FF"/>
                </a:solidFill>
              </a:rPr>
              <a:t>exporters</a:t>
            </a:r>
            <a:r>
              <a:rPr lang="fr-BE" altLang="en-US" sz="1600" dirty="0" smtClean="0">
                <a:solidFill>
                  <a:srgbClr val="3366FF"/>
                </a:solidFill>
              </a:rPr>
              <a:t>: ES; IT; EL; NL</a:t>
            </a:r>
            <a:endParaRPr lang="en-GB" altLang="en-US" sz="1600" dirty="0" smtClean="0">
              <a:solidFill>
                <a:srgbClr val="3366FF"/>
              </a:solidFill>
            </a:endParaRPr>
          </a:p>
          <a:p>
            <a:pPr marL="1004400" lvl="0" indent="-285750" eaLnBrk="1" hangingPunct="1">
              <a:spcAft>
                <a:spcPts val="600"/>
              </a:spcAft>
              <a:buClr>
                <a:srgbClr val="CC0000"/>
              </a:buClr>
              <a:buFont typeface="Wingdings" panose="05000000000000000000" pitchFamily="2" charset="2"/>
              <a:buChar char="ü"/>
            </a:pPr>
            <a:r>
              <a:rPr lang="en-GB" altLang="en-US" sz="1600" dirty="0" smtClean="0">
                <a:solidFill>
                  <a:srgbClr val="3366FF"/>
                </a:solidFill>
              </a:rPr>
              <a:t>Main importers: DE; FR; IT; PL</a:t>
            </a:r>
            <a:endParaRPr lang="en-GB" altLang="en-US" sz="1600" b="0" dirty="0">
              <a:solidFill>
                <a:srgbClr val="3366FF"/>
              </a:solidFill>
            </a:endParaRPr>
          </a:p>
          <a:p>
            <a:pPr algn="just" eaLnBrk="1" hangingPunct="1">
              <a:buClr>
                <a:srgbClr val="CC0000"/>
              </a:buClr>
              <a:buFont typeface="Wingdings 3" pitchFamily="18" charset="2"/>
              <a:buNone/>
            </a:pPr>
            <a:endParaRPr lang="fr-BE" sz="1200" dirty="0">
              <a:solidFill>
                <a:srgbClr val="3366FF"/>
              </a:solidFill>
            </a:endParaRPr>
          </a:p>
          <a:p>
            <a:pPr algn="just" eaLnBrk="1" hangingPunct="1">
              <a:buClr>
                <a:srgbClr val="CC0000"/>
              </a:buClr>
              <a:buFont typeface="Wingdings 3" pitchFamily="18" charset="2"/>
              <a:buNone/>
            </a:pPr>
            <a:endParaRPr lang="en-GB" sz="1200" b="1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82835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522771" y="1433513"/>
            <a:ext cx="8229600" cy="483319"/>
          </a:xfrm>
        </p:spPr>
        <p:txBody>
          <a:bodyPr/>
          <a:lstStyle/>
          <a:p>
            <a:pPr algn="ctr" eaLnBrk="1" hangingPunct="1"/>
            <a:r>
              <a:rPr lang="en-GB" altLang="en-US" sz="2400" dirty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Peaches &amp; nectarines: imports vs exports</a:t>
            </a:r>
            <a:endParaRPr lang="en-GB" altLang="en-US" sz="2400" dirty="0" smtClean="0">
              <a:solidFill>
                <a:srgbClr val="33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952CE0-706E-4A95-89DA-80937C8C64B7}" type="slidenum">
              <a:rPr lang="de-DE">
                <a:solidFill>
                  <a:srgbClr val="000000"/>
                </a:solidFill>
              </a:rPr>
              <a:pPr>
                <a:defRPr/>
              </a:pPr>
              <a:t>17</a:t>
            </a:fld>
            <a:endParaRPr lang="de-DE">
              <a:solidFill>
                <a:srgbClr val="000000"/>
              </a:solidFill>
            </a:endParaRPr>
          </a:p>
        </p:txBody>
      </p:sp>
      <p:grpSp>
        <p:nvGrpSpPr>
          <p:cNvPr id="7175" name="Group 58"/>
          <p:cNvGrpSpPr>
            <a:grpSpLocks/>
          </p:cNvGrpSpPr>
          <p:nvPr/>
        </p:nvGrpSpPr>
        <p:grpSpPr bwMode="auto">
          <a:xfrm>
            <a:off x="4953000" y="2971800"/>
            <a:ext cx="422275" cy="228600"/>
            <a:chOff x="2470" y="2160"/>
            <a:chExt cx="266" cy="144"/>
          </a:xfrm>
        </p:grpSpPr>
        <p:sp>
          <p:nvSpPr>
            <p:cNvPr id="7182" name="Text Box 59"/>
            <p:cNvSpPr txBox="1">
              <a:spLocks noChangeArrowheads="1"/>
            </p:cNvSpPr>
            <p:nvPr/>
          </p:nvSpPr>
          <p:spPr bwMode="auto">
            <a:xfrm>
              <a:off x="2470" y="2160"/>
              <a:ext cx="116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>
                      <a:alpha val="45882"/>
                    </a:schemeClr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GB" altLang="en-US" sz="800">
                <a:solidFill>
                  <a:srgbClr val="000000"/>
                </a:solidFill>
              </a:endParaRPr>
            </a:p>
          </p:txBody>
        </p:sp>
        <p:sp>
          <p:nvSpPr>
            <p:cNvPr id="7183" name="Oval 60"/>
            <p:cNvSpPr>
              <a:spLocks noChangeArrowheads="1"/>
            </p:cNvSpPr>
            <p:nvPr/>
          </p:nvSpPr>
          <p:spPr bwMode="auto">
            <a:xfrm>
              <a:off x="2496" y="2160"/>
              <a:ext cx="240" cy="144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fr-FR" altLang="en-US"/>
            </a:p>
          </p:txBody>
        </p:sp>
      </p:grpSp>
      <p:sp>
        <p:nvSpPr>
          <p:cNvPr id="7176" name="Oval 224"/>
          <p:cNvSpPr>
            <a:spLocks noChangeArrowheads="1"/>
          </p:cNvSpPr>
          <p:nvPr/>
        </p:nvSpPr>
        <p:spPr bwMode="auto">
          <a:xfrm>
            <a:off x="6289675" y="1433513"/>
            <a:ext cx="381000" cy="2286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fr-FR" altLang="en-US"/>
          </a:p>
        </p:txBody>
      </p:sp>
      <p:sp>
        <p:nvSpPr>
          <p:cNvPr id="7177" name="Oval 230"/>
          <p:cNvSpPr>
            <a:spLocks noChangeArrowheads="1"/>
          </p:cNvSpPr>
          <p:nvPr/>
        </p:nvSpPr>
        <p:spPr bwMode="auto">
          <a:xfrm>
            <a:off x="8118475" y="1533525"/>
            <a:ext cx="381000" cy="2286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fr-FR" altLang="en-US"/>
          </a:p>
        </p:txBody>
      </p:sp>
      <p:graphicFrame>
        <p:nvGraphicFramePr>
          <p:cNvPr id="27" name="Chart 26"/>
          <p:cNvGraphicFramePr>
            <a:graphicFrameLocks/>
          </p:cNvGraphicFramePr>
          <p:nvPr/>
        </p:nvGraphicFramePr>
        <p:xfrm>
          <a:off x="5715000" y="3078956"/>
          <a:ext cx="2981325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9" name="Chart 28"/>
          <p:cNvGraphicFramePr>
            <a:graphicFrameLocks/>
          </p:cNvGraphicFramePr>
          <p:nvPr/>
        </p:nvGraphicFramePr>
        <p:xfrm>
          <a:off x="5596278" y="2971801"/>
          <a:ext cx="2785722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568" y="1533525"/>
            <a:ext cx="8012757" cy="4973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5486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522771" y="1433513"/>
            <a:ext cx="8229600" cy="483319"/>
          </a:xfrm>
        </p:spPr>
        <p:txBody>
          <a:bodyPr/>
          <a:lstStyle/>
          <a:p>
            <a:pPr algn="ctr" eaLnBrk="1" hangingPunct="1"/>
            <a:r>
              <a:rPr lang="en-GB" altLang="en-US" sz="2400" dirty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Peaches &amp; nectarines: exports by </a:t>
            </a:r>
            <a:r>
              <a:rPr lang="en-GB" altLang="en-US" sz="2400" dirty="0" smtClean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origin</a:t>
            </a: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952CE0-706E-4A95-89DA-80937C8C64B7}" type="slidenum">
              <a:rPr lang="de-DE">
                <a:solidFill>
                  <a:srgbClr val="000000"/>
                </a:solidFill>
              </a:rPr>
              <a:pPr>
                <a:defRPr/>
              </a:pPr>
              <a:t>18</a:t>
            </a:fld>
            <a:endParaRPr lang="de-DE">
              <a:solidFill>
                <a:srgbClr val="000000"/>
              </a:solidFill>
            </a:endParaRPr>
          </a:p>
        </p:txBody>
      </p:sp>
      <p:grpSp>
        <p:nvGrpSpPr>
          <p:cNvPr id="7175" name="Group 58"/>
          <p:cNvGrpSpPr>
            <a:grpSpLocks/>
          </p:cNvGrpSpPr>
          <p:nvPr/>
        </p:nvGrpSpPr>
        <p:grpSpPr bwMode="auto">
          <a:xfrm>
            <a:off x="4953000" y="2971800"/>
            <a:ext cx="422275" cy="228600"/>
            <a:chOff x="2470" y="2160"/>
            <a:chExt cx="266" cy="144"/>
          </a:xfrm>
        </p:grpSpPr>
        <p:sp>
          <p:nvSpPr>
            <p:cNvPr id="7182" name="Text Box 59"/>
            <p:cNvSpPr txBox="1">
              <a:spLocks noChangeArrowheads="1"/>
            </p:cNvSpPr>
            <p:nvPr/>
          </p:nvSpPr>
          <p:spPr bwMode="auto">
            <a:xfrm>
              <a:off x="2470" y="2160"/>
              <a:ext cx="116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>
                      <a:alpha val="45882"/>
                    </a:schemeClr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GB" altLang="en-US" sz="800">
                <a:solidFill>
                  <a:srgbClr val="000000"/>
                </a:solidFill>
              </a:endParaRPr>
            </a:p>
          </p:txBody>
        </p:sp>
        <p:sp>
          <p:nvSpPr>
            <p:cNvPr id="7183" name="Oval 60"/>
            <p:cNvSpPr>
              <a:spLocks noChangeArrowheads="1"/>
            </p:cNvSpPr>
            <p:nvPr/>
          </p:nvSpPr>
          <p:spPr bwMode="auto">
            <a:xfrm>
              <a:off x="2496" y="2160"/>
              <a:ext cx="240" cy="144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fr-FR" altLang="en-US"/>
            </a:p>
          </p:txBody>
        </p:sp>
      </p:grpSp>
      <p:sp>
        <p:nvSpPr>
          <p:cNvPr id="7176" name="Oval 224"/>
          <p:cNvSpPr>
            <a:spLocks noChangeArrowheads="1"/>
          </p:cNvSpPr>
          <p:nvPr/>
        </p:nvSpPr>
        <p:spPr bwMode="auto">
          <a:xfrm>
            <a:off x="6289675" y="1433513"/>
            <a:ext cx="381000" cy="2286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fr-FR" altLang="en-US"/>
          </a:p>
        </p:txBody>
      </p:sp>
      <p:sp>
        <p:nvSpPr>
          <p:cNvPr id="7177" name="Oval 230"/>
          <p:cNvSpPr>
            <a:spLocks noChangeArrowheads="1"/>
          </p:cNvSpPr>
          <p:nvPr/>
        </p:nvSpPr>
        <p:spPr bwMode="auto">
          <a:xfrm>
            <a:off x="8118475" y="1533525"/>
            <a:ext cx="381000" cy="2286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fr-FR" altLang="en-US"/>
          </a:p>
        </p:txBody>
      </p:sp>
      <p:graphicFrame>
        <p:nvGraphicFramePr>
          <p:cNvPr id="27" name="Chart 26"/>
          <p:cNvGraphicFramePr>
            <a:graphicFrameLocks/>
          </p:cNvGraphicFramePr>
          <p:nvPr/>
        </p:nvGraphicFramePr>
        <p:xfrm>
          <a:off x="5715000" y="3078956"/>
          <a:ext cx="2981325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9" name="Chart 28"/>
          <p:cNvGraphicFramePr>
            <a:graphicFrameLocks/>
          </p:cNvGraphicFramePr>
          <p:nvPr/>
        </p:nvGraphicFramePr>
        <p:xfrm>
          <a:off x="5596278" y="2971801"/>
          <a:ext cx="2785722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771" y="2060848"/>
            <a:ext cx="7859229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5568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522771" y="1433513"/>
            <a:ext cx="8229600" cy="483319"/>
          </a:xfrm>
        </p:spPr>
        <p:txBody>
          <a:bodyPr/>
          <a:lstStyle/>
          <a:p>
            <a:pPr algn="ctr" eaLnBrk="1" hangingPunct="1"/>
            <a:r>
              <a:rPr lang="en-GB" altLang="en-US" sz="2400" dirty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Peaches &amp; nectarines: exports by destination</a:t>
            </a:r>
            <a:endParaRPr lang="en-GB" altLang="en-US" sz="2400" dirty="0" smtClean="0">
              <a:solidFill>
                <a:srgbClr val="33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952CE0-706E-4A95-89DA-80937C8C64B7}" type="slidenum">
              <a:rPr lang="de-DE">
                <a:solidFill>
                  <a:srgbClr val="000000"/>
                </a:solidFill>
              </a:rPr>
              <a:pPr>
                <a:defRPr/>
              </a:pPr>
              <a:t>19</a:t>
            </a:fld>
            <a:endParaRPr lang="de-DE">
              <a:solidFill>
                <a:srgbClr val="000000"/>
              </a:solidFill>
            </a:endParaRPr>
          </a:p>
        </p:txBody>
      </p:sp>
      <p:grpSp>
        <p:nvGrpSpPr>
          <p:cNvPr id="7175" name="Group 58"/>
          <p:cNvGrpSpPr>
            <a:grpSpLocks/>
          </p:cNvGrpSpPr>
          <p:nvPr/>
        </p:nvGrpSpPr>
        <p:grpSpPr bwMode="auto">
          <a:xfrm>
            <a:off x="4953000" y="2971800"/>
            <a:ext cx="422275" cy="228600"/>
            <a:chOff x="2470" y="2160"/>
            <a:chExt cx="266" cy="144"/>
          </a:xfrm>
        </p:grpSpPr>
        <p:sp>
          <p:nvSpPr>
            <p:cNvPr id="7182" name="Text Box 59"/>
            <p:cNvSpPr txBox="1">
              <a:spLocks noChangeArrowheads="1"/>
            </p:cNvSpPr>
            <p:nvPr/>
          </p:nvSpPr>
          <p:spPr bwMode="auto">
            <a:xfrm>
              <a:off x="2470" y="2160"/>
              <a:ext cx="116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>
                      <a:alpha val="45882"/>
                    </a:schemeClr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GB" altLang="en-US" sz="800">
                <a:solidFill>
                  <a:srgbClr val="000000"/>
                </a:solidFill>
              </a:endParaRPr>
            </a:p>
          </p:txBody>
        </p:sp>
        <p:sp>
          <p:nvSpPr>
            <p:cNvPr id="7183" name="Oval 60"/>
            <p:cNvSpPr>
              <a:spLocks noChangeArrowheads="1"/>
            </p:cNvSpPr>
            <p:nvPr/>
          </p:nvSpPr>
          <p:spPr bwMode="auto">
            <a:xfrm>
              <a:off x="2496" y="2160"/>
              <a:ext cx="240" cy="144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fr-FR" altLang="en-US"/>
            </a:p>
          </p:txBody>
        </p:sp>
      </p:grpSp>
      <p:sp>
        <p:nvSpPr>
          <p:cNvPr id="7176" name="Oval 224"/>
          <p:cNvSpPr>
            <a:spLocks noChangeArrowheads="1"/>
          </p:cNvSpPr>
          <p:nvPr/>
        </p:nvSpPr>
        <p:spPr bwMode="auto">
          <a:xfrm>
            <a:off x="6289675" y="1433513"/>
            <a:ext cx="381000" cy="2286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fr-FR" altLang="en-US"/>
          </a:p>
        </p:txBody>
      </p:sp>
      <p:sp>
        <p:nvSpPr>
          <p:cNvPr id="7177" name="Oval 230"/>
          <p:cNvSpPr>
            <a:spLocks noChangeArrowheads="1"/>
          </p:cNvSpPr>
          <p:nvPr/>
        </p:nvSpPr>
        <p:spPr bwMode="auto">
          <a:xfrm>
            <a:off x="8118475" y="1533525"/>
            <a:ext cx="381000" cy="2286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fr-FR" altLang="en-US"/>
          </a:p>
        </p:txBody>
      </p:sp>
      <p:graphicFrame>
        <p:nvGraphicFramePr>
          <p:cNvPr id="27" name="Chart 26"/>
          <p:cNvGraphicFramePr>
            <a:graphicFrameLocks/>
          </p:cNvGraphicFramePr>
          <p:nvPr/>
        </p:nvGraphicFramePr>
        <p:xfrm>
          <a:off x="5715000" y="3078956"/>
          <a:ext cx="2981325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9" name="Chart 28"/>
          <p:cNvGraphicFramePr>
            <a:graphicFrameLocks/>
          </p:cNvGraphicFramePr>
          <p:nvPr/>
        </p:nvGraphicFramePr>
        <p:xfrm>
          <a:off x="5596278" y="2971801"/>
          <a:ext cx="2785722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771" y="2016844"/>
            <a:ext cx="7859229" cy="4361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9408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BE890E-90CB-4EEB-999F-589B60884E06}" type="slidenum">
              <a:rPr lang="de-DE"/>
              <a:pPr>
                <a:defRPr/>
              </a:pPr>
              <a:t>2</a:t>
            </a:fld>
            <a:endParaRPr lang="de-DE"/>
          </a:p>
        </p:txBody>
      </p:sp>
      <p:sp>
        <p:nvSpPr>
          <p:cNvPr id="4100" name="Rectangle 2"/>
          <p:cNvSpPr>
            <a:spLocks noChangeArrowheads="1"/>
          </p:cNvSpPr>
          <p:nvPr/>
        </p:nvSpPr>
        <p:spPr bwMode="auto">
          <a:xfrm>
            <a:off x="914400" y="3048000"/>
            <a:ext cx="739140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GB" altLang="en-US" sz="1600" i="1" dirty="0">
                <a:solidFill>
                  <a:schemeClr val="tx1"/>
                </a:solidFill>
              </a:rPr>
              <a:t>This </a:t>
            </a:r>
            <a:r>
              <a:rPr lang="en-GB" altLang="en-US" sz="1600" i="1" dirty="0" smtClean="0">
                <a:solidFill>
                  <a:schemeClr val="tx1"/>
                </a:solidFill>
              </a:rPr>
              <a:t>document </a:t>
            </a:r>
            <a:r>
              <a:rPr lang="en-GB" altLang="en-US" sz="1600" i="1" dirty="0">
                <a:solidFill>
                  <a:schemeClr val="tx1"/>
                </a:solidFill>
              </a:rPr>
              <a:t>has been prepared by Unit </a:t>
            </a:r>
            <a:r>
              <a:rPr lang="en-GB" altLang="en-US" sz="1600" i="1" dirty="0" smtClean="0">
                <a:solidFill>
                  <a:schemeClr val="tx1"/>
                </a:solidFill>
              </a:rPr>
              <a:t>G.2 </a:t>
            </a:r>
            <a:r>
              <a:rPr lang="en-GB" altLang="en-US" sz="1600" i="1" dirty="0">
                <a:solidFill>
                  <a:schemeClr val="tx1"/>
                </a:solidFill>
              </a:rPr>
              <a:t>of DG AGRI, in order to stimulate discussion at the Stone Fruit </a:t>
            </a:r>
            <a:r>
              <a:rPr lang="en-GB" altLang="en-US" sz="1600" i="1" dirty="0" smtClean="0">
                <a:solidFill>
                  <a:schemeClr val="tx1"/>
                </a:solidFill>
              </a:rPr>
              <a:t>Working Group</a:t>
            </a:r>
            <a:r>
              <a:rPr lang="en-GB" altLang="en-US" sz="1600" i="1" dirty="0">
                <a:solidFill>
                  <a:schemeClr val="tx1"/>
                </a:solidFill>
              </a:rPr>
              <a:t>. It is a mere working </a:t>
            </a:r>
            <a:r>
              <a:rPr lang="en-GB" altLang="en-US" sz="1600" i="1" dirty="0" smtClean="0">
                <a:solidFill>
                  <a:schemeClr val="tx1"/>
                </a:solidFill>
              </a:rPr>
              <a:t>document and does not reflect any official position of the European Commission. </a:t>
            </a:r>
            <a:r>
              <a:rPr lang="en-GB" altLang="en-US" sz="1600" i="1" dirty="0">
                <a:solidFill>
                  <a:schemeClr val="tx1"/>
                </a:solidFill>
              </a:rPr>
              <a:t>The European Commission does not accept any responsibility in respect of the </a:t>
            </a:r>
            <a:r>
              <a:rPr lang="en-GB" altLang="en-US" sz="1600" i="1" dirty="0" smtClean="0">
                <a:solidFill>
                  <a:schemeClr val="tx1"/>
                </a:solidFill>
              </a:rPr>
              <a:t>accuracy of any </a:t>
            </a:r>
            <a:r>
              <a:rPr lang="en-GB" altLang="en-US" sz="1600" i="1" dirty="0">
                <a:solidFill>
                  <a:schemeClr val="tx1"/>
                </a:solidFill>
              </a:rPr>
              <a:t>given data.</a:t>
            </a:r>
            <a:r>
              <a:rPr lang="en-GB" altLang="en-US" sz="1600" dirty="0">
                <a:solidFill>
                  <a:schemeClr val="tx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419581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522771" y="1433513"/>
            <a:ext cx="8229600" cy="483319"/>
          </a:xfrm>
        </p:spPr>
        <p:txBody>
          <a:bodyPr/>
          <a:lstStyle/>
          <a:p>
            <a:pPr algn="ctr" eaLnBrk="1" hangingPunct="1"/>
            <a:r>
              <a:rPr lang="en-GB" altLang="en-US" sz="2400" dirty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Peaches &amp; nectarines: imports </a:t>
            </a:r>
            <a:r>
              <a:rPr lang="en-GB" altLang="en-US" sz="2400" dirty="0" smtClean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origin</a:t>
            </a: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952CE0-706E-4A95-89DA-80937C8C64B7}" type="slidenum">
              <a:rPr lang="de-DE">
                <a:solidFill>
                  <a:srgbClr val="000000"/>
                </a:solidFill>
              </a:rPr>
              <a:pPr>
                <a:defRPr/>
              </a:pPr>
              <a:t>20</a:t>
            </a:fld>
            <a:endParaRPr lang="de-DE">
              <a:solidFill>
                <a:srgbClr val="000000"/>
              </a:solidFill>
            </a:endParaRPr>
          </a:p>
        </p:txBody>
      </p:sp>
      <p:grpSp>
        <p:nvGrpSpPr>
          <p:cNvPr id="7175" name="Group 58"/>
          <p:cNvGrpSpPr>
            <a:grpSpLocks/>
          </p:cNvGrpSpPr>
          <p:nvPr/>
        </p:nvGrpSpPr>
        <p:grpSpPr bwMode="auto">
          <a:xfrm>
            <a:off x="4953000" y="2971800"/>
            <a:ext cx="422275" cy="228600"/>
            <a:chOff x="2470" y="2160"/>
            <a:chExt cx="266" cy="144"/>
          </a:xfrm>
        </p:grpSpPr>
        <p:sp>
          <p:nvSpPr>
            <p:cNvPr id="7182" name="Text Box 59"/>
            <p:cNvSpPr txBox="1">
              <a:spLocks noChangeArrowheads="1"/>
            </p:cNvSpPr>
            <p:nvPr/>
          </p:nvSpPr>
          <p:spPr bwMode="auto">
            <a:xfrm>
              <a:off x="2470" y="2160"/>
              <a:ext cx="116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>
                      <a:alpha val="45882"/>
                    </a:schemeClr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GB" altLang="en-US" sz="800">
                <a:solidFill>
                  <a:srgbClr val="000000"/>
                </a:solidFill>
              </a:endParaRPr>
            </a:p>
          </p:txBody>
        </p:sp>
        <p:sp>
          <p:nvSpPr>
            <p:cNvPr id="7183" name="Oval 60"/>
            <p:cNvSpPr>
              <a:spLocks noChangeArrowheads="1"/>
            </p:cNvSpPr>
            <p:nvPr/>
          </p:nvSpPr>
          <p:spPr bwMode="auto">
            <a:xfrm>
              <a:off x="2496" y="2160"/>
              <a:ext cx="240" cy="144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fr-FR" altLang="en-US"/>
            </a:p>
          </p:txBody>
        </p:sp>
      </p:grpSp>
      <p:sp>
        <p:nvSpPr>
          <p:cNvPr id="7176" name="Oval 224"/>
          <p:cNvSpPr>
            <a:spLocks noChangeArrowheads="1"/>
          </p:cNvSpPr>
          <p:nvPr/>
        </p:nvSpPr>
        <p:spPr bwMode="auto">
          <a:xfrm>
            <a:off x="6289675" y="1433513"/>
            <a:ext cx="381000" cy="2286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fr-FR" altLang="en-US"/>
          </a:p>
        </p:txBody>
      </p:sp>
      <p:sp>
        <p:nvSpPr>
          <p:cNvPr id="7177" name="Oval 230"/>
          <p:cNvSpPr>
            <a:spLocks noChangeArrowheads="1"/>
          </p:cNvSpPr>
          <p:nvPr/>
        </p:nvSpPr>
        <p:spPr bwMode="auto">
          <a:xfrm>
            <a:off x="8118475" y="1533525"/>
            <a:ext cx="381000" cy="2286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fr-FR" altLang="en-US"/>
          </a:p>
        </p:txBody>
      </p:sp>
      <p:graphicFrame>
        <p:nvGraphicFramePr>
          <p:cNvPr id="27" name="Chart 26"/>
          <p:cNvGraphicFramePr>
            <a:graphicFrameLocks/>
          </p:cNvGraphicFramePr>
          <p:nvPr/>
        </p:nvGraphicFramePr>
        <p:xfrm>
          <a:off x="5715000" y="3078956"/>
          <a:ext cx="2981325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9" name="Chart 28"/>
          <p:cNvGraphicFramePr>
            <a:graphicFrameLocks/>
          </p:cNvGraphicFramePr>
          <p:nvPr/>
        </p:nvGraphicFramePr>
        <p:xfrm>
          <a:off x="5596278" y="2971801"/>
          <a:ext cx="2785722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771" y="2016844"/>
            <a:ext cx="7859229" cy="4364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6465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522771" y="1433513"/>
            <a:ext cx="8229600" cy="483319"/>
          </a:xfrm>
        </p:spPr>
        <p:txBody>
          <a:bodyPr/>
          <a:lstStyle/>
          <a:p>
            <a:pPr algn="ctr" eaLnBrk="1" hangingPunct="1"/>
            <a:r>
              <a:rPr lang="en-GB" altLang="en-US" sz="2400" dirty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Peaches &amp; nectarines: </a:t>
            </a:r>
            <a:r>
              <a:rPr lang="en-GB" altLang="en-US" sz="2400" dirty="0" smtClean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intra-EU exporters</a:t>
            </a: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952CE0-706E-4A95-89DA-80937C8C64B7}" type="slidenum">
              <a:rPr lang="de-DE">
                <a:solidFill>
                  <a:srgbClr val="000000"/>
                </a:solidFill>
              </a:rPr>
              <a:pPr>
                <a:defRPr/>
              </a:pPr>
              <a:t>21</a:t>
            </a:fld>
            <a:endParaRPr lang="de-DE">
              <a:solidFill>
                <a:srgbClr val="000000"/>
              </a:solidFill>
            </a:endParaRPr>
          </a:p>
        </p:txBody>
      </p:sp>
      <p:grpSp>
        <p:nvGrpSpPr>
          <p:cNvPr id="7175" name="Group 58"/>
          <p:cNvGrpSpPr>
            <a:grpSpLocks/>
          </p:cNvGrpSpPr>
          <p:nvPr/>
        </p:nvGrpSpPr>
        <p:grpSpPr bwMode="auto">
          <a:xfrm>
            <a:off x="4953000" y="2971800"/>
            <a:ext cx="422275" cy="228600"/>
            <a:chOff x="2470" y="2160"/>
            <a:chExt cx="266" cy="144"/>
          </a:xfrm>
        </p:grpSpPr>
        <p:sp>
          <p:nvSpPr>
            <p:cNvPr id="7182" name="Text Box 59"/>
            <p:cNvSpPr txBox="1">
              <a:spLocks noChangeArrowheads="1"/>
            </p:cNvSpPr>
            <p:nvPr/>
          </p:nvSpPr>
          <p:spPr bwMode="auto">
            <a:xfrm>
              <a:off x="2470" y="2160"/>
              <a:ext cx="116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>
                      <a:alpha val="45882"/>
                    </a:schemeClr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GB" altLang="en-US" sz="800">
                <a:solidFill>
                  <a:srgbClr val="000000"/>
                </a:solidFill>
              </a:endParaRPr>
            </a:p>
          </p:txBody>
        </p:sp>
        <p:sp>
          <p:nvSpPr>
            <p:cNvPr id="7183" name="Oval 60"/>
            <p:cNvSpPr>
              <a:spLocks noChangeArrowheads="1"/>
            </p:cNvSpPr>
            <p:nvPr/>
          </p:nvSpPr>
          <p:spPr bwMode="auto">
            <a:xfrm>
              <a:off x="2496" y="2160"/>
              <a:ext cx="240" cy="144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fr-FR" altLang="en-US"/>
            </a:p>
          </p:txBody>
        </p:sp>
      </p:grpSp>
      <p:sp>
        <p:nvSpPr>
          <p:cNvPr id="7176" name="Oval 224"/>
          <p:cNvSpPr>
            <a:spLocks noChangeArrowheads="1"/>
          </p:cNvSpPr>
          <p:nvPr/>
        </p:nvSpPr>
        <p:spPr bwMode="auto">
          <a:xfrm>
            <a:off x="6289675" y="1433513"/>
            <a:ext cx="381000" cy="2286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fr-FR" altLang="en-US"/>
          </a:p>
        </p:txBody>
      </p:sp>
      <p:sp>
        <p:nvSpPr>
          <p:cNvPr id="7177" name="Oval 230"/>
          <p:cNvSpPr>
            <a:spLocks noChangeArrowheads="1"/>
          </p:cNvSpPr>
          <p:nvPr/>
        </p:nvSpPr>
        <p:spPr bwMode="auto">
          <a:xfrm>
            <a:off x="8118475" y="1533525"/>
            <a:ext cx="381000" cy="2286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fr-FR" altLang="en-US"/>
          </a:p>
        </p:txBody>
      </p:sp>
      <p:graphicFrame>
        <p:nvGraphicFramePr>
          <p:cNvPr id="27" name="Chart 26"/>
          <p:cNvGraphicFramePr>
            <a:graphicFrameLocks/>
          </p:cNvGraphicFramePr>
          <p:nvPr/>
        </p:nvGraphicFramePr>
        <p:xfrm>
          <a:off x="5715000" y="3078956"/>
          <a:ext cx="2981325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9" name="Chart 28"/>
          <p:cNvGraphicFramePr>
            <a:graphicFrameLocks/>
          </p:cNvGraphicFramePr>
          <p:nvPr/>
        </p:nvGraphicFramePr>
        <p:xfrm>
          <a:off x="5596278" y="2971801"/>
          <a:ext cx="2785722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772" y="2016844"/>
            <a:ext cx="7859228" cy="4364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6047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522771" y="1433513"/>
            <a:ext cx="8229600" cy="483319"/>
          </a:xfrm>
        </p:spPr>
        <p:txBody>
          <a:bodyPr/>
          <a:lstStyle/>
          <a:p>
            <a:pPr algn="ctr" eaLnBrk="1" hangingPunct="1"/>
            <a:r>
              <a:rPr lang="en-GB" altLang="en-US" sz="2400" dirty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Peaches &amp; nectarines: </a:t>
            </a:r>
            <a:r>
              <a:rPr lang="en-GB" altLang="en-US" sz="2400" dirty="0" smtClean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intra-EU importers</a:t>
            </a: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952CE0-706E-4A95-89DA-80937C8C64B7}" type="slidenum">
              <a:rPr lang="de-DE">
                <a:solidFill>
                  <a:srgbClr val="000000"/>
                </a:solidFill>
              </a:rPr>
              <a:pPr>
                <a:defRPr/>
              </a:pPr>
              <a:t>22</a:t>
            </a:fld>
            <a:endParaRPr lang="de-DE">
              <a:solidFill>
                <a:srgbClr val="000000"/>
              </a:solidFill>
            </a:endParaRPr>
          </a:p>
        </p:txBody>
      </p:sp>
      <p:grpSp>
        <p:nvGrpSpPr>
          <p:cNvPr id="7175" name="Group 58"/>
          <p:cNvGrpSpPr>
            <a:grpSpLocks/>
          </p:cNvGrpSpPr>
          <p:nvPr/>
        </p:nvGrpSpPr>
        <p:grpSpPr bwMode="auto">
          <a:xfrm>
            <a:off x="4953000" y="2971800"/>
            <a:ext cx="422275" cy="228600"/>
            <a:chOff x="2470" y="2160"/>
            <a:chExt cx="266" cy="144"/>
          </a:xfrm>
        </p:grpSpPr>
        <p:sp>
          <p:nvSpPr>
            <p:cNvPr id="7182" name="Text Box 59"/>
            <p:cNvSpPr txBox="1">
              <a:spLocks noChangeArrowheads="1"/>
            </p:cNvSpPr>
            <p:nvPr/>
          </p:nvSpPr>
          <p:spPr bwMode="auto">
            <a:xfrm>
              <a:off x="2470" y="2160"/>
              <a:ext cx="116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>
                      <a:alpha val="45882"/>
                    </a:schemeClr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GB" altLang="en-US" sz="800">
                <a:solidFill>
                  <a:srgbClr val="000000"/>
                </a:solidFill>
              </a:endParaRPr>
            </a:p>
          </p:txBody>
        </p:sp>
        <p:sp>
          <p:nvSpPr>
            <p:cNvPr id="7183" name="Oval 60"/>
            <p:cNvSpPr>
              <a:spLocks noChangeArrowheads="1"/>
            </p:cNvSpPr>
            <p:nvPr/>
          </p:nvSpPr>
          <p:spPr bwMode="auto">
            <a:xfrm>
              <a:off x="2496" y="2160"/>
              <a:ext cx="240" cy="144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fr-FR" altLang="en-US"/>
            </a:p>
          </p:txBody>
        </p:sp>
      </p:grpSp>
      <p:sp>
        <p:nvSpPr>
          <p:cNvPr id="7176" name="Oval 224"/>
          <p:cNvSpPr>
            <a:spLocks noChangeArrowheads="1"/>
          </p:cNvSpPr>
          <p:nvPr/>
        </p:nvSpPr>
        <p:spPr bwMode="auto">
          <a:xfrm>
            <a:off x="6289675" y="1433513"/>
            <a:ext cx="381000" cy="2286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fr-FR" altLang="en-US"/>
          </a:p>
        </p:txBody>
      </p:sp>
      <p:sp>
        <p:nvSpPr>
          <p:cNvPr id="7177" name="Oval 230"/>
          <p:cNvSpPr>
            <a:spLocks noChangeArrowheads="1"/>
          </p:cNvSpPr>
          <p:nvPr/>
        </p:nvSpPr>
        <p:spPr bwMode="auto">
          <a:xfrm>
            <a:off x="8118475" y="1533525"/>
            <a:ext cx="381000" cy="2286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fr-FR" altLang="en-US"/>
          </a:p>
        </p:txBody>
      </p:sp>
      <p:graphicFrame>
        <p:nvGraphicFramePr>
          <p:cNvPr id="27" name="Chart 26"/>
          <p:cNvGraphicFramePr>
            <a:graphicFrameLocks/>
          </p:cNvGraphicFramePr>
          <p:nvPr/>
        </p:nvGraphicFramePr>
        <p:xfrm>
          <a:off x="5715000" y="3078956"/>
          <a:ext cx="2981325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9" name="Chart 28"/>
          <p:cNvGraphicFramePr>
            <a:graphicFrameLocks/>
          </p:cNvGraphicFramePr>
          <p:nvPr/>
        </p:nvGraphicFramePr>
        <p:xfrm>
          <a:off x="5596278" y="2971801"/>
          <a:ext cx="2785722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771" y="2016844"/>
            <a:ext cx="7859229" cy="4364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8401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endParaRPr lang="it-IT" altLang="en-US" sz="2400" dirty="0" smtClean="0">
              <a:solidFill>
                <a:srgbClr val="3366FF"/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662EAC-676A-499D-9CFE-058C3E094A6C}" type="slidenum">
              <a:rPr lang="de-DE"/>
              <a:pPr>
                <a:defRPr/>
              </a:pPr>
              <a:t>23</a:t>
            </a:fld>
            <a:endParaRPr lang="de-DE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810600" y="2780928"/>
            <a:ext cx="5545026" cy="2807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5220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altLang="en-US" sz="2400" dirty="0" smtClean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Canned peaches</a:t>
            </a:r>
            <a:r>
              <a:rPr lang="fr-BE" altLang="en-US" sz="2400" dirty="0" smtClean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GB" altLang="en-US" sz="2400" dirty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imports vs exports</a:t>
            </a:r>
            <a:endParaRPr lang="fr-FR" altLang="en-US" sz="2400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FEC159-ED70-4C39-B5DF-E5FCB75FAF60}" type="slidenum">
              <a:rPr lang="de-DE" smtClean="0"/>
              <a:pPr>
                <a:defRPr/>
              </a:pPr>
              <a:t>24</a:t>
            </a:fld>
            <a:endParaRPr lang="de-DE"/>
          </a:p>
        </p:txBody>
      </p:sp>
      <p:sp>
        <p:nvSpPr>
          <p:cNvPr id="17413" name="Text Box 7"/>
          <p:cNvSpPr txBox="1">
            <a:spLocks noChangeArrowheads="1"/>
          </p:cNvSpPr>
          <p:nvPr/>
        </p:nvSpPr>
        <p:spPr bwMode="auto">
          <a:xfrm>
            <a:off x="323528" y="2492896"/>
            <a:ext cx="8208912" cy="3139321"/>
          </a:xfrm>
          <a:prstGeom prst="rect">
            <a:avLst/>
          </a:prstGeom>
          <a:solidFill>
            <a:srgbClr val="FFCC99"/>
          </a:solidFill>
          <a:ln w="9525" algn="ctr">
            <a:solidFill>
              <a:srgbClr val="99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60363" indent="-360363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Clr>
                <a:srgbClr val="CC0000"/>
              </a:buClr>
              <a:buFont typeface="Wingdings 3" pitchFamily="18" charset="2"/>
              <a:buChar char="]"/>
            </a:pPr>
            <a:endParaRPr lang="en-GB" altLang="en-US" sz="1600" b="1" dirty="0" smtClean="0">
              <a:solidFill>
                <a:srgbClr val="3366FF"/>
              </a:solidFill>
            </a:endParaRPr>
          </a:p>
          <a:p>
            <a:pPr eaLnBrk="1" hangingPunct="1">
              <a:buClr>
                <a:srgbClr val="CC0000"/>
              </a:buClr>
              <a:buFont typeface="Wingdings 3" pitchFamily="18" charset="2"/>
              <a:buChar char="]"/>
            </a:pPr>
            <a:endParaRPr lang="en-GB" altLang="en-US" sz="1600" b="1" dirty="0" smtClean="0">
              <a:solidFill>
                <a:srgbClr val="3366FF"/>
              </a:solidFill>
            </a:endParaRPr>
          </a:p>
          <a:p>
            <a:pPr eaLnBrk="1" hangingPunct="1">
              <a:buClr>
                <a:srgbClr val="CC0000"/>
              </a:buClr>
              <a:buFont typeface="Wingdings 3" pitchFamily="18" charset="2"/>
              <a:buChar char="]"/>
            </a:pPr>
            <a:r>
              <a:rPr lang="en-GB" altLang="en-US" sz="1600" b="1" dirty="0" smtClean="0">
                <a:solidFill>
                  <a:srgbClr val="3366FF"/>
                </a:solidFill>
              </a:rPr>
              <a:t>The </a:t>
            </a:r>
            <a:r>
              <a:rPr lang="en-GB" altLang="en-US" sz="1600" b="1" dirty="0">
                <a:solidFill>
                  <a:srgbClr val="3366FF"/>
                </a:solidFill>
              </a:rPr>
              <a:t>EU is a net exporter of canned peaches (</a:t>
            </a:r>
            <a:r>
              <a:rPr lang="en-GB" altLang="en-US" sz="1600" b="1" dirty="0" smtClean="0">
                <a:solidFill>
                  <a:srgbClr val="3366FF"/>
                </a:solidFill>
              </a:rPr>
              <a:t>2018)</a:t>
            </a:r>
            <a:endParaRPr lang="en-GB" altLang="en-US" sz="1600" b="1" dirty="0">
              <a:solidFill>
                <a:srgbClr val="3366FF"/>
              </a:solidFill>
            </a:endParaRPr>
          </a:p>
          <a:p>
            <a:pPr lvl="1" eaLnBrk="1" hangingPunct="1">
              <a:buClr>
                <a:srgbClr val="CC0000"/>
              </a:buClr>
              <a:buFont typeface="Wingdings 3" pitchFamily="18" charset="2"/>
              <a:buChar char="]"/>
            </a:pPr>
            <a:endParaRPr lang="en-GB" altLang="en-US" sz="1600" b="1" dirty="0" smtClean="0">
              <a:solidFill>
                <a:srgbClr val="3366FF"/>
              </a:solidFill>
            </a:endParaRPr>
          </a:p>
          <a:p>
            <a:pPr lvl="1" eaLnBrk="1" hangingPunct="1">
              <a:spcAft>
                <a:spcPts val="600"/>
              </a:spcAft>
              <a:buClr>
                <a:srgbClr val="CC0000"/>
              </a:buClr>
              <a:buFont typeface="Wingdings 3" pitchFamily="18" charset="2"/>
              <a:buChar char="]"/>
            </a:pPr>
            <a:r>
              <a:rPr lang="en-GB" altLang="en-US" sz="1600" b="1" dirty="0" smtClean="0">
                <a:solidFill>
                  <a:srgbClr val="3366FF"/>
                </a:solidFill>
              </a:rPr>
              <a:t>Exports</a:t>
            </a:r>
            <a:r>
              <a:rPr lang="en-GB" altLang="en-US" sz="1600" b="1" dirty="0">
                <a:solidFill>
                  <a:srgbClr val="3366FF"/>
                </a:solidFill>
              </a:rPr>
              <a:t>: </a:t>
            </a:r>
            <a:r>
              <a:rPr lang="en-GB" altLang="en-US" sz="1600" dirty="0" smtClean="0">
                <a:solidFill>
                  <a:srgbClr val="3366FF"/>
                </a:solidFill>
              </a:rPr>
              <a:t>122 000 </a:t>
            </a:r>
            <a:r>
              <a:rPr lang="en-GB" altLang="en-US" sz="1600" b="1" dirty="0" smtClean="0">
                <a:solidFill>
                  <a:srgbClr val="3366FF"/>
                </a:solidFill>
              </a:rPr>
              <a:t>tonnes </a:t>
            </a:r>
            <a:r>
              <a:rPr lang="en-GB" altLang="en-US" sz="1600" b="0" dirty="0" smtClean="0">
                <a:solidFill>
                  <a:srgbClr val="3366FF"/>
                </a:solidFill>
              </a:rPr>
              <a:t>(stable since 2017)</a:t>
            </a:r>
          </a:p>
          <a:p>
            <a:pPr marL="1004400" lvl="0" indent="-285750" eaLnBrk="1" hangingPunct="1">
              <a:spcAft>
                <a:spcPts val="600"/>
              </a:spcAft>
              <a:buClr>
                <a:srgbClr val="CC0000"/>
              </a:buClr>
              <a:buFont typeface="Wingdings" panose="05000000000000000000" pitchFamily="2" charset="2"/>
              <a:buChar char="ü"/>
            </a:pPr>
            <a:r>
              <a:rPr lang="en-GB" altLang="en-US" sz="1600" dirty="0">
                <a:solidFill>
                  <a:srgbClr val="3366FF"/>
                </a:solidFill>
              </a:rPr>
              <a:t>Main destinations:  Thailand; </a:t>
            </a:r>
            <a:r>
              <a:rPr lang="en-GB" altLang="en-US" sz="1600" dirty="0" smtClean="0">
                <a:solidFill>
                  <a:srgbClr val="3366FF"/>
                </a:solidFill>
              </a:rPr>
              <a:t>Iran; Mexico</a:t>
            </a:r>
            <a:endParaRPr lang="en-GB" altLang="en-US" sz="1600" b="0" dirty="0">
              <a:solidFill>
                <a:srgbClr val="3366FF"/>
              </a:solidFill>
              <a:latin typeface="Verdana" pitchFamily="34" charset="0"/>
              <a:cs typeface="+mn-cs"/>
            </a:endParaRPr>
          </a:p>
          <a:p>
            <a:pPr lvl="1" eaLnBrk="1" hangingPunct="1">
              <a:spcBef>
                <a:spcPts val="1200"/>
              </a:spcBef>
              <a:spcAft>
                <a:spcPts val="600"/>
              </a:spcAft>
              <a:buClr>
                <a:srgbClr val="CC0000"/>
              </a:buClr>
              <a:buFont typeface="Wingdings 3" pitchFamily="18" charset="2"/>
              <a:buChar char="]"/>
            </a:pPr>
            <a:r>
              <a:rPr lang="en-GB" altLang="en-US" sz="1600" dirty="0" smtClean="0">
                <a:solidFill>
                  <a:srgbClr val="3366FF"/>
                </a:solidFill>
              </a:rPr>
              <a:t>Imports</a:t>
            </a:r>
            <a:r>
              <a:rPr lang="en-GB" altLang="en-US" sz="1600" dirty="0">
                <a:solidFill>
                  <a:srgbClr val="3366FF"/>
                </a:solidFill>
              </a:rPr>
              <a:t>: </a:t>
            </a:r>
            <a:r>
              <a:rPr lang="en-GB" altLang="en-US" sz="1600" dirty="0" smtClean="0">
                <a:solidFill>
                  <a:srgbClr val="3366FF"/>
                </a:solidFill>
              </a:rPr>
              <a:t>8 000 tonnes </a:t>
            </a:r>
            <a:r>
              <a:rPr lang="en-GB" altLang="en-US" sz="1600" b="0" dirty="0" smtClean="0">
                <a:solidFill>
                  <a:srgbClr val="3366FF"/>
                </a:solidFill>
              </a:rPr>
              <a:t>(strong decrease 2018/17)</a:t>
            </a:r>
          </a:p>
          <a:p>
            <a:pPr marL="1004400" lvl="0" indent="-285750" eaLnBrk="1" hangingPunct="1">
              <a:spcAft>
                <a:spcPts val="600"/>
              </a:spcAft>
              <a:buClr>
                <a:srgbClr val="CC0000"/>
              </a:buClr>
              <a:buFont typeface="Wingdings" panose="05000000000000000000" pitchFamily="2" charset="2"/>
              <a:buChar char="ü"/>
            </a:pPr>
            <a:r>
              <a:rPr lang="fr-BE" altLang="en-US" sz="1600" dirty="0" smtClean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</a:t>
            </a:r>
            <a:r>
              <a:rPr lang="fr-BE" altLang="en-US" sz="1600" dirty="0" err="1" smtClean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origins</a:t>
            </a:r>
            <a:r>
              <a:rPr lang="fr-BE" altLang="en-US" sz="1600" dirty="0" smtClean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GB" altLang="en-US" sz="1600" dirty="0">
                <a:solidFill>
                  <a:srgbClr val="3366FF"/>
                </a:solidFill>
              </a:rPr>
              <a:t>South </a:t>
            </a:r>
            <a:r>
              <a:rPr lang="en-GB" altLang="en-US" sz="1600" dirty="0" smtClean="0">
                <a:solidFill>
                  <a:srgbClr val="3366FF"/>
                </a:solidFill>
              </a:rPr>
              <a:t>Africa; China; Thailand</a:t>
            </a:r>
            <a:r>
              <a:rPr lang="en-GB" altLang="en-US" sz="1600" b="1" dirty="0" smtClean="0">
                <a:solidFill>
                  <a:srgbClr val="3366FF"/>
                </a:solidFill>
              </a:rPr>
              <a:t/>
            </a:r>
            <a:br>
              <a:rPr lang="en-GB" altLang="en-US" sz="1600" b="1" dirty="0" smtClean="0">
                <a:solidFill>
                  <a:srgbClr val="3366FF"/>
                </a:solidFill>
              </a:rPr>
            </a:br>
            <a:r>
              <a:rPr lang="en-GB" altLang="en-US" sz="1600" b="1" dirty="0" smtClean="0">
                <a:solidFill>
                  <a:srgbClr val="3366FF"/>
                </a:solidFill>
              </a:rPr>
              <a:t> </a:t>
            </a:r>
          </a:p>
          <a:p>
            <a:pPr algn="just" eaLnBrk="1" hangingPunct="1">
              <a:buClr>
                <a:srgbClr val="CC0000"/>
              </a:buClr>
              <a:buFont typeface="Wingdings 3" pitchFamily="18" charset="2"/>
              <a:buChar char="]"/>
            </a:pPr>
            <a:endParaRPr lang="en-GB" altLang="en-US" sz="1200" dirty="0" smtClean="0">
              <a:solidFill>
                <a:srgbClr val="3366FF"/>
              </a:solidFill>
            </a:endParaRPr>
          </a:p>
          <a:p>
            <a:pPr marL="0" indent="0" algn="just" eaLnBrk="1" hangingPunct="1">
              <a:buClr>
                <a:srgbClr val="CC0000"/>
              </a:buClr>
            </a:pPr>
            <a:endParaRPr lang="fr-F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080904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522771" y="1433513"/>
            <a:ext cx="8229600" cy="483319"/>
          </a:xfrm>
        </p:spPr>
        <p:txBody>
          <a:bodyPr/>
          <a:lstStyle/>
          <a:p>
            <a:pPr algn="ctr" eaLnBrk="1" hangingPunct="1"/>
            <a:r>
              <a:rPr lang="en-GB" altLang="en-US" sz="2400" dirty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Canned peaches</a:t>
            </a:r>
            <a:r>
              <a:rPr lang="fr-BE" altLang="en-US" sz="2400" dirty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GB" altLang="en-US" sz="2400" dirty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imports vs exports</a:t>
            </a:r>
            <a:endParaRPr lang="en-GB" altLang="en-US" sz="2400" dirty="0" smtClean="0">
              <a:solidFill>
                <a:srgbClr val="33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952CE0-706E-4A95-89DA-80937C8C64B7}" type="slidenum">
              <a:rPr lang="de-DE">
                <a:solidFill>
                  <a:srgbClr val="000000"/>
                </a:solidFill>
              </a:rPr>
              <a:pPr>
                <a:defRPr/>
              </a:pPr>
              <a:t>25</a:t>
            </a:fld>
            <a:endParaRPr lang="de-DE">
              <a:solidFill>
                <a:srgbClr val="000000"/>
              </a:solidFill>
            </a:endParaRPr>
          </a:p>
        </p:txBody>
      </p:sp>
      <p:grpSp>
        <p:nvGrpSpPr>
          <p:cNvPr id="7175" name="Group 58"/>
          <p:cNvGrpSpPr>
            <a:grpSpLocks/>
          </p:cNvGrpSpPr>
          <p:nvPr/>
        </p:nvGrpSpPr>
        <p:grpSpPr bwMode="auto">
          <a:xfrm>
            <a:off x="4953000" y="2971800"/>
            <a:ext cx="422275" cy="228600"/>
            <a:chOff x="2470" y="2160"/>
            <a:chExt cx="266" cy="144"/>
          </a:xfrm>
        </p:grpSpPr>
        <p:sp>
          <p:nvSpPr>
            <p:cNvPr id="7182" name="Text Box 59"/>
            <p:cNvSpPr txBox="1">
              <a:spLocks noChangeArrowheads="1"/>
            </p:cNvSpPr>
            <p:nvPr/>
          </p:nvSpPr>
          <p:spPr bwMode="auto">
            <a:xfrm>
              <a:off x="2470" y="2160"/>
              <a:ext cx="116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>
                      <a:alpha val="45882"/>
                    </a:schemeClr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GB" altLang="en-US" sz="800">
                <a:solidFill>
                  <a:srgbClr val="000000"/>
                </a:solidFill>
              </a:endParaRPr>
            </a:p>
          </p:txBody>
        </p:sp>
        <p:sp>
          <p:nvSpPr>
            <p:cNvPr id="7183" name="Oval 60"/>
            <p:cNvSpPr>
              <a:spLocks noChangeArrowheads="1"/>
            </p:cNvSpPr>
            <p:nvPr/>
          </p:nvSpPr>
          <p:spPr bwMode="auto">
            <a:xfrm>
              <a:off x="2496" y="2160"/>
              <a:ext cx="240" cy="144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fr-FR" altLang="en-US"/>
            </a:p>
          </p:txBody>
        </p:sp>
      </p:grpSp>
      <p:sp>
        <p:nvSpPr>
          <p:cNvPr id="7176" name="Oval 224"/>
          <p:cNvSpPr>
            <a:spLocks noChangeArrowheads="1"/>
          </p:cNvSpPr>
          <p:nvPr/>
        </p:nvSpPr>
        <p:spPr bwMode="auto">
          <a:xfrm>
            <a:off x="6289675" y="1433513"/>
            <a:ext cx="381000" cy="2286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fr-FR" altLang="en-US"/>
          </a:p>
        </p:txBody>
      </p:sp>
      <p:sp>
        <p:nvSpPr>
          <p:cNvPr id="7177" name="Oval 230"/>
          <p:cNvSpPr>
            <a:spLocks noChangeArrowheads="1"/>
          </p:cNvSpPr>
          <p:nvPr/>
        </p:nvSpPr>
        <p:spPr bwMode="auto">
          <a:xfrm>
            <a:off x="8118475" y="1533525"/>
            <a:ext cx="381000" cy="2286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fr-FR" altLang="en-US"/>
          </a:p>
        </p:txBody>
      </p:sp>
      <p:graphicFrame>
        <p:nvGraphicFramePr>
          <p:cNvPr id="27" name="Chart 26"/>
          <p:cNvGraphicFramePr>
            <a:graphicFrameLocks/>
          </p:cNvGraphicFramePr>
          <p:nvPr/>
        </p:nvGraphicFramePr>
        <p:xfrm>
          <a:off x="5715000" y="3078956"/>
          <a:ext cx="2981325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9" name="Chart 28"/>
          <p:cNvGraphicFramePr>
            <a:graphicFrameLocks/>
          </p:cNvGraphicFramePr>
          <p:nvPr/>
        </p:nvGraphicFramePr>
        <p:xfrm>
          <a:off x="5596278" y="2971801"/>
          <a:ext cx="2785722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771" y="2051924"/>
            <a:ext cx="7859229" cy="4329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5969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altLang="en-US" sz="2400" dirty="0" smtClean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Canned apricots</a:t>
            </a:r>
            <a:r>
              <a:rPr lang="fr-BE" altLang="en-US" sz="2400" dirty="0" smtClean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imports vs exports</a:t>
            </a:r>
            <a:endParaRPr lang="fr-FR" alt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7708C4-C5E1-4A9D-9AC7-6FD86F6D831F}" type="slidenum">
              <a:rPr lang="de-DE" smtClean="0"/>
              <a:pPr>
                <a:defRPr/>
              </a:pPr>
              <a:t>26</a:t>
            </a:fld>
            <a:endParaRPr lang="de-DE"/>
          </a:p>
        </p:txBody>
      </p:sp>
      <p:sp>
        <p:nvSpPr>
          <p:cNvPr id="18437" name="Text Box 7"/>
          <p:cNvSpPr txBox="1">
            <a:spLocks noChangeArrowheads="1"/>
          </p:cNvSpPr>
          <p:nvPr/>
        </p:nvSpPr>
        <p:spPr bwMode="auto">
          <a:xfrm>
            <a:off x="395536" y="2438400"/>
            <a:ext cx="8136904" cy="3385542"/>
          </a:xfrm>
          <a:prstGeom prst="rect">
            <a:avLst/>
          </a:prstGeom>
          <a:solidFill>
            <a:srgbClr val="FFCC99"/>
          </a:solidFill>
          <a:ln w="9525" algn="ctr">
            <a:solidFill>
              <a:srgbClr val="99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60363" indent="-360363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Clr>
                <a:srgbClr val="CC0000"/>
              </a:buClr>
              <a:buFont typeface="Wingdings 3" pitchFamily="18" charset="2"/>
              <a:buChar char="]"/>
            </a:pPr>
            <a:endParaRPr lang="en-GB" altLang="en-US" sz="1600" b="1" dirty="0" smtClean="0">
              <a:solidFill>
                <a:srgbClr val="3366FF"/>
              </a:solidFill>
            </a:endParaRPr>
          </a:p>
          <a:p>
            <a:pPr eaLnBrk="1" hangingPunct="1">
              <a:buClr>
                <a:srgbClr val="CC0000"/>
              </a:buClr>
              <a:buFont typeface="Wingdings 3" pitchFamily="18" charset="2"/>
              <a:buChar char="]"/>
            </a:pPr>
            <a:endParaRPr lang="en-GB" altLang="en-US" sz="1600" b="1" dirty="0" smtClean="0">
              <a:solidFill>
                <a:srgbClr val="3366FF"/>
              </a:solidFill>
            </a:endParaRPr>
          </a:p>
          <a:p>
            <a:pPr eaLnBrk="1" hangingPunct="1">
              <a:buClr>
                <a:srgbClr val="CC0000"/>
              </a:buClr>
              <a:buFont typeface="Wingdings 3" pitchFamily="18" charset="2"/>
              <a:buChar char="]"/>
            </a:pPr>
            <a:r>
              <a:rPr lang="en-GB" altLang="en-US" sz="1600" b="1" dirty="0" smtClean="0">
                <a:solidFill>
                  <a:srgbClr val="3366FF"/>
                </a:solidFill>
              </a:rPr>
              <a:t>The </a:t>
            </a:r>
            <a:r>
              <a:rPr lang="en-GB" altLang="en-US" sz="1600" b="1" dirty="0">
                <a:solidFill>
                  <a:srgbClr val="3366FF"/>
                </a:solidFill>
              </a:rPr>
              <a:t>EU is a net importer of canned apricots (</a:t>
            </a:r>
            <a:r>
              <a:rPr lang="en-GB" altLang="en-US" sz="1600" b="1" dirty="0" smtClean="0">
                <a:solidFill>
                  <a:srgbClr val="3366FF"/>
                </a:solidFill>
              </a:rPr>
              <a:t>2018)</a:t>
            </a:r>
            <a:endParaRPr lang="en-GB" altLang="en-US" sz="1600" b="1" dirty="0">
              <a:solidFill>
                <a:srgbClr val="3366FF"/>
              </a:solidFill>
            </a:endParaRPr>
          </a:p>
          <a:p>
            <a:pPr eaLnBrk="1" hangingPunct="1">
              <a:buClr>
                <a:srgbClr val="CC0000"/>
              </a:buClr>
              <a:buFont typeface="Wingdings 3" pitchFamily="18" charset="2"/>
              <a:buNone/>
            </a:pPr>
            <a:endParaRPr lang="en-GB" altLang="en-US" sz="1600" b="1" dirty="0">
              <a:solidFill>
                <a:srgbClr val="3366FF"/>
              </a:solidFill>
            </a:endParaRPr>
          </a:p>
          <a:p>
            <a:pPr lvl="1" eaLnBrk="1" hangingPunct="1">
              <a:spcAft>
                <a:spcPts val="600"/>
              </a:spcAft>
              <a:buClr>
                <a:srgbClr val="CC0000"/>
              </a:buClr>
              <a:buFont typeface="Wingdings 3" pitchFamily="18" charset="2"/>
              <a:buChar char="]"/>
            </a:pPr>
            <a:r>
              <a:rPr lang="en-GB" altLang="en-US" sz="1600" b="1" dirty="0">
                <a:solidFill>
                  <a:srgbClr val="3366FF"/>
                </a:solidFill>
              </a:rPr>
              <a:t>Imports: </a:t>
            </a:r>
            <a:r>
              <a:rPr lang="en-GB" altLang="en-US" sz="1600" b="1" dirty="0" smtClean="0">
                <a:solidFill>
                  <a:srgbClr val="3366FF"/>
                </a:solidFill>
              </a:rPr>
              <a:t>22 000 tonnes </a:t>
            </a:r>
            <a:r>
              <a:rPr lang="en-GB" altLang="en-US" sz="1600" b="0" dirty="0" smtClean="0">
                <a:solidFill>
                  <a:srgbClr val="3366FF"/>
                </a:solidFill>
              </a:rPr>
              <a:t>(steady downwards trend)</a:t>
            </a:r>
            <a:endParaRPr lang="en-GB" altLang="en-US" sz="1600" b="1" dirty="0" smtClean="0">
              <a:solidFill>
                <a:srgbClr val="3366FF"/>
              </a:solidFill>
            </a:endParaRPr>
          </a:p>
          <a:p>
            <a:pPr marL="1004400" lvl="0" indent="-285750" eaLnBrk="1" hangingPunct="1">
              <a:spcAft>
                <a:spcPts val="600"/>
              </a:spcAft>
              <a:buClr>
                <a:srgbClr val="CC0000"/>
              </a:buClr>
              <a:buFont typeface="Wingdings" panose="05000000000000000000" pitchFamily="2" charset="2"/>
              <a:buChar char="ü"/>
            </a:pPr>
            <a:r>
              <a:rPr lang="fr-BE" altLang="en-US" sz="1600" dirty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</a:t>
            </a:r>
            <a:r>
              <a:rPr lang="fr-BE" altLang="en-US" sz="1600" dirty="0" err="1" smtClean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origins</a:t>
            </a:r>
            <a:r>
              <a:rPr lang="fr-BE" altLang="en-US" sz="1600" dirty="0" smtClean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GB" altLang="en-US" sz="1600" dirty="0" smtClean="0">
                <a:solidFill>
                  <a:srgbClr val="3366FF"/>
                </a:solidFill>
              </a:rPr>
              <a:t> Morocco; South </a:t>
            </a:r>
            <a:r>
              <a:rPr lang="en-GB" altLang="en-US" sz="1600" dirty="0">
                <a:solidFill>
                  <a:srgbClr val="3366FF"/>
                </a:solidFill>
              </a:rPr>
              <a:t>Africa; </a:t>
            </a:r>
            <a:r>
              <a:rPr lang="en-GB" altLang="en-US" sz="1600" dirty="0" smtClean="0">
                <a:solidFill>
                  <a:srgbClr val="3366FF"/>
                </a:solidFill>
              </a:rPr>
              <a:t>China </a:t>
            </a:r>
            <a:endParaRPr lang="en-GB" altLang="en-US" sz="1600" b="0" dirty="0">
              <a:solidFill>
                <a:srgbClr val="3366FF"/>
              </a:solidFill>
              <a:latin typeface="Verdana" pitchFamily="34" charset="0"/>
              <a:cs typeface="+mn-cs"/>
            </a:endParaRPr>
          </a:p>
          <a:p>
            <a:pPr lvl="1" eaLnBrk="1" hangingPunct="1">
              <a:spcBef>
                <a:spcPts val="1200"/>
              </a:spcBef>
              <a:spcAft>
                <a:spcPts val="600"/>
              </a:spcAft>
              <a:buClr>
                <a:srgbClr val="CC0000"/>
              </a:buClr>
              <a:buFont typeface="Wingdings 3" pitchFamily="18" charset="2"/>
              <a:buChar char="]"/>
            </a:pPr>
            <a:r>
              <a:rPr lang="en-GB" altLang="en-US" sz="1600" b="1" dirty="0" smtClean="0">
                <a:solidFill>
                  <a:srgbClr val="3366FF"/>
                </a:solidFill>
              </a:rPr>
              <a:t>Exports</a:t>
            </a:r>
            <a:r>
              <a:rPr lang="en-GB" altLang="en-US" sz="1600" b="1" dirty="0">
                <a:solidFill>
                  <a:srgbClr val="3366FF"/>
                </a:solidFill>
              </a:rPr>
              <a:t>: </a:t>
            </a:r>
            <a:r>
              <a:rPr lang="en-GB" altLang="en-US" sz="1600" dirty="0" smtClean="0">
                <a:solidFill>
                  <a:srgbClr val="3366FF"/>
                </a:solidFill>
              </a:rPr>
              <a:t>4 000 </a:t>
            </a:r>
            <a:r>
              <a:rPr lang="en-GB" altLang="en-US" sz="1600" b="1" dirty="0" smtClean="0">
                <a:solidFill>
                  <a:srgbClr val="3366FF"/>
                </a:solidFill>
              </a:rPr>
              <a:t>tonnes </a:t>
            </a:r>
            <a:r>
              <a:rPr lang="en-GB" altLang="en-US" sz="1600" b="0" dirty="0" smtClean="0">
                <a:solidFill>
                  <a:srgbClr val="3366FF"/>
                </a:solidFill>
              </a:rPr>
              <a:t>(relatively stable)</a:t>
            </a:r>
            <a:endParaRPr lang="en-GB" altLang="en-US" sz="1600" b="1" dirty="0" smtClean="0">
              <a:solidFill>
                <a:srgbClr val="3366FF"/>
              </a:solidFill>
            </a:endParaRPr>
          </a:p>
          <a:p>
            <a:pPr marL="1004400" lvl="0" indent="-285750" eaLnBrk="1" hangingPunct="1">
              <a:spcAft>
                <a:spcPts val="600"/>
              </a:spcAft>
              <a:buClr>
                <a:srgbClr val="CC0000"/>
              </a:buClr>
              <a:buFont typeface="Wingdings" panose="05000000000000000000" pitchFamily="2" charset="2"/>
              <a:buChar char="ü"/>
            </a:pPr>
            <a:r>
              <a:rPr lang="fr-BE" altLang="en-US" sz="1600" dirty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</a:t>
            </a:r>
            <a:r>
              <a:rPr lang="fr-BE" altLang="en-US" sz="1600" dirty="0" smtClean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destinations: </a:t>
            </a:r>
            <a:r>
              <a:rPr lang="en-GB" altLang="en-US" sz="1600" dirty="0" smtClean="0">
                <a:solidFill>
                  <a:srgbClr val="3366FF"/>
                </a:solidFill>
              </a:rPr>
              <a:t>Switzerland</a:t>
            </a:r>
            <a:r>
              <a:rPr lang="en-GB" altLang="en-US" sz="1600" dirty="0">
                <a:solidFill>
                  <a:srgbClr val="3366FF"/>
                </a:solidFill>
              </a:rPr>
              <a:t>; Saudi Arabia; </a:t>
            </a:r>
            <a:r>
              <a:rPr lang="en-GB" altLang="en-US" sz="1600" dirty="0" smtClean="0">
                <a:solidFill>
                  <a:srgbClr val="3366FF"/>
                </a:solidFill>
              </a:rPr>
              <a:t>Chile</a:t>
            </a:r>
            <a:endParaRPr lang="en-GB" altLang="en-US" sz="1600" b="0" dirty="0">
              <a:solidFill>
                <a:srgbClr val="3366FF"/>
              </a:solidFill>
              <a:latin typeface="Verdana" pitchFamily="34" charset="0"/>
              <a:cs typeface="+mn-cs"/>
            </a:endParaRPr>
          </a:p>
          <a:p>
            <a:pPr eaLnBrk="1" hangingPunct="1">
              <a:buClr>
                <a:srgbClr val="CC0000"/>
              </a:buClr>
              <a:buFont typeface="Wingdings 3" pitchFamily="18" charset="2"/>
              <a:buChar char="]"/>
            </a:pPr>
            <a:endParaRPr lang="en-GB" altLang="en-US" sz="1600" b="1" dirty="0" smtClean="0">
              <a:solidFill>
                <a:srgbClr val="3366FF"/>
              </a:solidFill>
            </a:endParaRPr>
          </a:p>
          <a:p>
            <a:pPr marL="0" indent="0" eaLnBrk="1" hangingPunct="1">
              <a:buClr>
                <a:srgbClr val="CC0000"/>
              </a:buClr>
            </a:pPr>
            <a:r>
              <a:rPr lang="en-GB" altLang="en-US" sz="1600" b="1" dirty="0" smtClean="0">
                <a:solidFill>
                  <a:srgbClr val="3366FF"/>
                </a:solidFill>
              </a:rPr>
              <a:t/>
            </a:r>
            <a:br>
              <a:rPr lang="en-GB" altLang="en-US" sz="1600" b="1" dirty="0" smtClean="0">
                <a:solidFill>
                  <a:srgbClr val="3366FF"/>
                </a:solidFill>
              </a:rPr>
            </a:br>
            <a:endParaRPr lang="fr-BE" altLang="en-US" sz="1200" dirty="0">
              <a:solidFill>
                <a:srgbClr val="3366FF"/>
              </a:solidFill>
            </a:endParaRPr>
          </a:p>
          <a:p>
            <a:pPr marL="0" indent="0" algn="just" eaLnBrk="1" hangingPunct="1">
              <a:buClr>
                <a:srgbClr val="CC0000"/>
              </a:buClr>
            </a:pPr>
            <a:endParaRPr lang="en-GB" altLang="en-US" sz="1200" b="1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37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522771" y="1433513"/>
            <a:ext cx="8229600" cy="483319"/>
          </a:xfrm>
        </p:spPr>
        <p:txBody>
          <a:bodyPr/>
          <a:lstStyle/>
          <a:p>
            <a:pPr algn="ctr" eaLnBrk="1" hangingPunct="1"/>
            <a:r>
              <a:rPr lang="en-GB" altLang="en-US" sz="2400" dirty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Canned </a:t>
            </a:r>
            <a:r>
              <a:rPr lang="en-GB" altLang="en-US" sz="2400" dirty="0" smtClean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apricots</a:t>
            </a:r>
            <a:r>
              <a:rPr lang="fr-BE" altLang="en-US" sz="2400" dirty="0" smtClean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GB" altLang="en-US" sz="2400" dirty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imports vs exports</a:t>
            </a:r>
            <a:endParaRPr lang="en-GB" altLang="en-US" sz="2400" dirty="0" smtClean="0">
              <a:solidFill>
                <a:srgbClr val="33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952CE0-706E-4A95-89DA-80937C8C64B7}" type="slidenum">
              <a:rPr lang="de-DE">
                <a:solidFill>
                  <a:srgbClr val="000000"/>
                </a:solidFill>
              </a:rPr>
              <a:pPr>
                <a:defRPr/>
              </a:pPr>
              <a:t>27</a:t>
            </a:fld>
            <a:endParaRPr lang="de-DE">
              <a:solidFill>
                <a:srgbClr val="000000"/>
              </a:solidFill>
            </a:endParaRPr>
          </a:p>
        </p:txBody>
      </p:sp>
      <p:grpSp>
        <p:nvGrpSpPr>
          <p:cNvPr id="7175" name="Group 58"/>
          <p:cNvGrpSpPr>
            <a:grpSpLocks/>
          </p:cNvGrpSpPr>
          <p:nvPr/>
        </p:nvGrpSpPr>
        <p:grpSpPr bwMode="auto">
          <a:xfrm>
            <a:off x="4953000" y="2971800"/>
            <a:ext cx="422275" cy="228600"/>
            <a:chOff x="2470" y="2160"/>
            <a:chExt cx="266" cy="144"/>
          </a:xfrm>
        </p:grpSpPr>
        <p:sp>
          <p:nvSpPr>
            <p:cNvPr id="7182" name="Text Box 59"/>
            <p:cNvSpPr txBox="1">
              <a:spLocks noChangeArrowheads="1"/>
            </p:cNvSpPr>
            <p:nvPr/>
          </p:nvSpPr>
          <p:spPr bwMode="auto">
            <a:xfrm>
              <a:off x="2470" y="2160"/>
              <a:ext cx="116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>
                      <a:alpha val="45882"/>
                    </a:schemeClr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GB" altLang="en-US" sz="800">
                <a:solidFill>
                  <a:srgbClr val="000000"/>
                </a:solidFill>
              </a:endParaRPr>
            </a:p>
          </p:txBody>
        </p:sp>
        <p:sp>
          <p:nvSpPr>
            <p:cNvPr id="7183" name="Oval 60"/>
            <p:cNvSpPr>
              <a:spLocks noChangeArrowheads="1"/>
            </p:cNvSpPr>
            <p:nvPr/>
          </p:nvSpPr>
          <p:spPr bwMode="auto">
            <a:xfrm>
              <a:off x="2496" y="2160"/>
              <a:ext cx="240" cy="144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fr-FR" altLang="en-US"/>
            </a:p>
          </p:txBody>
        </p:sp>
      </p:grpSp>
      <p:sp>
        <p:nvSpPr>
          <p:cNvPr id="7176" name="Oval 224"/>
          <p:cNvSpPr>
            <a:spLocks noChangeArrowheads="1"/>
          </p:cNvSpPr>
          <p:nvPr/>
        </p:nvSpPr>
        <p:spPr bwMode="auto">
          <a:xfrm>
            <a:off x="6289675" y="1433513"/>
            <a:ext cx="381000" cy="2286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fr-FR" altLang="en-US"/>
          </a:p>
        </p:txBody>
      </p:sp>
      <p:sp>
        <p:nvSpPr>
          <p:cNvPr id="7177" name="Oval 230"/>
          <p:cNvSpPr>
            <a:spLocks noChangeArrowheads="1"/>
          </p:cNvSpPr>
          <p:nvPr/>
        </p:nvSpPr>
        <p:spPr bwMode="auto">
          <a:xfrm>
            <a:off x="8118475" y="1533525"/>
            <a:ext cx="381000" cy="2286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fr-FR" altLang="en-US"/>
          </a:p>
        </p:txBody>
      </p:sp>
      <p:graphicFrame>
        <p:nvGraphicFramePr>
          <p:cNvPr id="27" name="Chart 26"/>
          <p:cNvGraphicFramePr>
            <a:graphicFrameLocks/>
          </p:cNvGraphicFramePr>
          <p:nvPr/>
        </p:nvGraphicFramePr>
        <p:xfrm>
          <a:off x="5715000" y="3078956"/>
          <a:ext cx="2981325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9" name="Chart 28"/>
          <p:cNvGraphicFramePr>
            <a:graphicFrameLocks/>
          </p:cNvGraphicFramePr>
          <p:nvPr/>
        </p:nvGraphicFramePr>
        <p:xfrm>
          <a:off x="5596278" y="2971801"/>
          <a:ext cx="2785722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771" y="2060848"/>
            <a:ext cx="7859229" cy="4284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0040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it-IT" altLang="en-US" sz="2400" dirty="0" smtClean="0">
                <a:solidFill>
                  <a:srgbClr val="3366FF"/>
                </a:solidFill>
              </a:rPr>
              <a:t>4. </a:t>
            </a:r>
            <a:r>
              <a:rPr lang="en-GB" altLang="en-US" sz="2400" dirty="0" smtClean="0">
                <a:solidFill>
                  <a:srgbClr val="3366FF"/>
                </a:solidFill>
              </a:rPr>
              <a:t>Prices</a:t>
            </a:r>
            <a:r>
              <a:rPr lang="it-IT" altLang="en-US" sz="2400" dirty="0" smtClean="0">
                <a:solidFill>
                  <a:srgbClr val="3366FF"/>
                </a:solidFill>
              </a:rPr>
              <a:t>  </a:t>
            </a:r>
            <a:endParaRPr lang="it-IT" altLang="en-US" sz="2400" dirty="0" smtClean="0">
              <a:solidFill>
                <a:srgbClr val="3366FF"/>
              </a:solidFill>
            </a:endParaRP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55576" y="3212976"/>
            <a:ext cx="3103133" cy="1920406"/>
          </a:xfrm>
          <a:prstGeom prst="rect">
            <a:avLst/>
          </a:prstGeom>
        </p:spPr>
      </p:pic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40DF11-DD35-49A5-90BC-7958F3FB2164}" type="slidenum">
              <a:rPr lang="de-DE"/>
              <a:pPr>
                <a:defRPr/>
              </a:pPr>
              <a:t>28</a:t>
            </a:fld>
            <a:endParaRPr lang="de-DE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380994"/>
            <a:ext cx="2929508" cy="1953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6177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522771" y="1433513"/>
            <a:ext cx="8229600" cy="483319"/>
          </a:xfrm>
        </p:spPr>
        <p:txBody>
          <a:bodyPr/>
          <a:lstStyle/>
          <a:p>
            <a:pPr algn="ctr" eaLnBrk="1" hangingPunct="1"/>
            <a:r>
              <a:rPr lang="fr-BE" altLang="en-US" sz="2400" dirty="0" err="1" smtClean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Prices</a:t>
            </a:r>
            <a:r>
              <a:rPr lang="fr-BE" altLang="en-US" sz="2400" dirty="0" smtClean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fr-BE" altLang="en-US" sz="2400" dirty="0" err="1" smtClean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peaches</a:t>
            </a:r>
            <a:endParaRPr lang="en-GB" altLang="en-US" sz="2400" dirty="0" smtClean="0">
              <a:solidFill>
                <a:srgbClr val="33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952CE0-706E-4A95-89DA-80937C8C64B7}" type="slidenum">
              <a:rPr lang="de-DE">
                <a:solidFill>
                  <a:srgbClr val="000000"/>
                </a:solidFill>
              </a:rPr>
              <a:pPr>
                <a:defRPr/>
              </a:pPr>
              <a:t>29</a:t>
            </a:fld>
            <a:endParaRPr lang="de-DE">
              <a:solidFill>
                <a:srgbClr val="000000"/>
              </a:solidFill>
            </a:endParaRPr>
          </a:p>
        </p:txBody>
      </p:sp>
      <p:grpSp>
        <p:nvGrpSpPr>
          <p:cNvPr id="7175" name="Group 58"/>
          <p:cNvGrpSpPr>
            <a:grpSpLocks/>
          </p:cNvGrpSpPr>
          <p:nvPr/>
        </p:nvGrpSpPr>
        <p:grpSpPr bwMode="auto">
          <a:xfrm>
            <a:off x="4953000" y="2971800"/>
            <a:ext cx="422275" cy="228600"/>
            <a:chOff x="2470" y="2160"/>
            <a:chExt cx="266" cy="144"/>
          </a:xfrm>
        </p:grpSpPr>
        <p:sp>
          <p:nvSpPr>
            <p:cNvPr id="7182" name="Text Box 59"/>
            <p:cNvSpPr txBox="1">
              <a:spLocks noChangeArrowheads="1"/>
            </p:cNvSpPr>
            <p:nvPr/>
          </p:nvSpPr>
          <p:spPr bwMode="auto">
            <a:xfrm>
              <a:off x="2470" y="2160"/>
              <a:ext cx="116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>
                      <a:alpha val="45882"/>
                    </a:schemeClr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GB" altLang="en-US" sz="800">
                <a:solidFill>
                  <a:srgbClr val="000000"/>
                </a:solidFill>
              </a:endParaRPr>
            </a:p>
          </p:txBody>
        </p:sp>
        <p:sp>
          <p:nvSpPr>
            <p:cNvPr id="7183" name="Oval 60"/>
            <p:cNvSpPr>
              <a:spLocks noChangeArrowheads="1"/>
            </p:cNvSpPr>
            <p:nvPr/>
          </p:nvSpPr>
          <p:spPr bwMode="auto">
            <a:xfrm>
              <a:off x="2496" y="2160"/>
              <a:ext cx="240" cy="144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fr-FR" altLang="en-US"/>
            </a:p>
          </p:txBody>
        </p:sp>
      </p:grpSp>
      <p:sp>
        <p:nvSpPr>
          <p:cNvPr id="7176" name="Oval 224"/>
          <p:cNvSpPr>
            <a:spLocks noChangeArrowheads="1"/>
          </p:cNvSpPr>
          <p:nvPr/>
        </p:nvSpPr>
        <p:spPr bwMode="auto">
          <a:xfrm>
            <a:off x="6289675" y="1433513"/>
            <a:ext cx="381000" cy="2286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fr-FR" altLang="en-US"/>
          </a:p>
        </p:txBody>
      </p:sp>
      <p:sp>
        <p:nvSpPr>
          <p:cNvPr id="7177" name="Oval 230"/>
          <p:cNvSpPr>
            <a:spLocks noChangeArrowheads="1"/>
          </p:cNvSpPr>
          <p:nvPr/>
        </p:nvSpPr>
        <p:spPr bwMode="auto">
          <a:xfrm>
            <a:off x="8118475" y="1533525"/>
            <a:ext cx="381000" cy="2286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fr-FR" altLang="en-US"/>
          </a:p>
        </p:txBody>
      </p:sp>
      <p:graphicFrame>
        <p:nvGraphicFramePr>
          <p:cNvPr id="27" name="Chart 26"/>
          <p:cNvGraphicFramePr>
            <a:graphicFrameLocks/>
          </p:cNvGraphicFramePr>
          <p:nvPr/>
        </p:nvGraphicFramePr>
        <p:xfrm>
          <a:off x="5715000" y="3078956"/>
          <a:ext cx="2981325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9" name="Chart 28"/>
          <p:cNvGraphicFramePr>
            <a:graphicFrameLocks/>
          </p:cNvGraphicFramePr>
          <p:nvPr/>
        </p:nvGraphicFramePr>
        <p:xfrm>
          <a:off x="5596278" y="2971801"/>
          <a:ext cx="2785722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8362" y="2196056"/>
            <a:ext cx="8584118" cy="3708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3864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GB" altLang="en-US" sz="2800" smtClean="0">
                <a:solidFill>
                  <a:srgbClr val="3366FF"/>
                </a:solidFill>
              </a:rPr>
              <a:t>Structure of analysis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2520000" lvl="0" indent="-533400" eaLnBrk="1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AutoNum type="arabicPeriod"/>
            </a:pPr>
            <a:endParaRPr lang="it-IT" altLang="en-US" b="1" dirty="0" smtClean="0">
              <a:solidFill>
                <a:schemeClr val="accent2"/>
              </a:solidFill>
            </a:endParaRPr>
          </a:p>
          <a:p>
            <a:pPr marL="3240000" lvl="0" indent="-533400" eaLnBrk="1" hangingPunct="1">
              <a:spcBef>
                <a:spcPct val="50000"/>
              </a:spcBef>
              <a:spcAft>
                <a:spcPct val="30000"/>
              </a:spcAft>
              <a:buFont typeface="Wingdings" pitchFamily="2" charset="2"/>
              <a:buAutoNum type="arabicPeriod"/>
            </a:pPr>
            <a:r>
              <a:rPr lang="it-IT" altLang="en-US" b="1" dirty="0" smtClean="0">
                <a:solidFill>
                  <a:schemeClr val="accent2"/>
                </a:solidFill>
              </a:rPr>
              <a:t>Production</a:t>
            </a:r>
          </a:p>
          <a:p>
            <a:pPr marL="3240000" indent="-533400" eaLnBrk="1" hangingPunct="1">
              <a:spcBef>
                <a:spcPct val="50000"/>
              </a:spcBef>
              <a:spcAft>
                <a:spcPct val="30000"/>
              </a:spcAft>
              <a:buFont typeface="Wingdings" pitchFamily="2" charset="2"/>
              <a:buAutoNum type="arabicPeriod"/>
            </a:pPr>
            <a:r>
              <a:rPr lang="en-GB" altLang="en-US" b="1" dirty="0" smtClean="0">
                <a:solidFill>
                  <a:schemeClr val="accent2"/>
                </a:solidFill>
              </a:rPr>
              <a:t>Area </a:t>
            </a:r>
          </a:p>
          <a:p>
            <a:pPr marL="3240000" indent="-533400" eaLnBrk="1" hangingPunct="1">
              <a:spcBef>
                <a:spcPct val="50000"/>
              </a:spcBef>
              <a:spcAft>
                <a:spcPct val="30000"/>
              </a:spcAft>
              <a:buFont typeface="Wingdings" pitchFamily="2" charset="2"/>
              <a:buAutoNum type="arabicPeriod"/>
            </a:pPr>
            <a:r>
              <a:rPr lang="en-GB" altLang="en-US" b="1" dirty="0" smtClean="0">
                <a:solidFill>
                  <a:schemeClr val="accent2"/>
                </a:solidFill>
              </a:rPr>
              <a:t>Trade</a:t>
            </a:r>
          </a:p>
          <a:p>
            <a:pPr marL="3240000" indent="-533400" eaLnBrk="1" hangingPunct="1">
              <a:spcBef>
                <a:spcPct val="50000"/>
              </a:spcBef>
              <a:spcAft>
                <a:spcPct val="30000"/>
              </a:spcAft>
              <a:buFont typeface="Wingdings" pitchFamily="2" charset="2"/>
              <a:buAutoNum type="arabicPeriod"/>
            </a:pPr>
            <a:r>
              <a:rPr lang="en-GB" altLang="en-US" b="1" dirty="0" smtClean="0">
                <a:solidFill>
                  <a:schemeClr val="accent2"/>
                </a:solidFill>
              </a:rPr>
              <a:t>Prices</a:t>
            </a:r>
            <a:endParaRPr lang="en-GB" altLang="en-US" b="1" dirty="0" smtClean="0">
              <a:solidFill>
                <a:schemeClr val="accent2"/>
              </a:solidFill>
            </a:endParaRPr>
          </a:p>
          <a:p>
            <a:pPr marL="533400" indent="-533400" eaLnBrk="1" hangingPunct="1">
              <a:spcBef>
                <a:spcPct val="50000"/>
              </a:spcBef>
              <a:spcAft>
                <a:spcPct val="30000"/>
              </a:spcAft>
              <a:buFont typeface="Wingdings" pitchFamily="2" charset="2"/>
              <a:buNone/>
            </a:pPr>
            <a:r>
              <a:rPr lang="it-IT" altLang="en-US" b="1" dirty="0" smtClean="0">
                <a:solidFill>
                  <a:schemeClr val="accent2"/>
                </a:solidFill>
              </a:rPr>
              <a:t>	</a:t>
            </a:r>
          </a:p>
          <a:p>
            <a:pPr marL="1073150" lvl="1" indent="-533400" eaLnBrk="1" hangingPunct="1">
              <a:spcBef>
                <a:spcPct val="40000"/>
              </a:spcBef>
              <a:spcAft>
                <a:spcPct val="30000"/>
              </a:spcAft>
              <a:buFontTx/>
              <a:buNone/>
            </a:pPr>
            <a:endParaRPr lang="it-IT" altLang="en-US" sz="2400" dirty="0" smtClean="0">
              <a:solidFill>
                <a:srgbClr val="3366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0411D2-57B9-4D2A-AF8E-36B78A917066}" type="slidenum">
              <a:rPr lang="de-DE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04953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522771" y="1433513"/>
            <a:ext cx="8229600" cy="483319"/>
          </a:xfrm>
        </p:spPr>
        <p:txBody>
          <a:bodyPr/>
          <a:lstStyle/>
          <a:p>
            <a:pPr algn="ctr" eaLnBrk="1" hangingPunct="1"/>
            <a:r>
              <a:rPr lang="fr-BE" altLang="en-US" sz="2400" dirty="0" err="1" smtClean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Prices</a:t>
            </a:r>
            <a:r>
              <a:rPr lang="fr-BE" altLang="en-US" sz="2400" dirty="0" smtClean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nectarines</a:t>
            </a:r>
            <a:endParaRPr lang="en-GB" altLang="en-US" sz="2400" dirty="0" smtClean="0">
              <a:solidFill>
                <a:srgbClr val="33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952CE0-706E-4A95-89DA-80937C8C64B7}" type="slidenum">
              <a:rPr lang="de-DE">
                <a:solidFill>
                  <a:srgbClr val="000000"/>
                </a:solidFill>
              </a:rPr>
              <a:pPr>
                <a:defRPr/>
              </a:pPr>
              <a:t>30</a:t>
            </a:fld>
            <a:endParaRPr lang="de-DE">
              <a:solidFill>
                <a:srgbClr val="000000"/>
              </a:solidFill>
            </a:endParaRPr>
          </a:p>
        </p:txBody>
      </p:sp>
      <p:grpSp>
        <p:nvGrpSpPr>
          <p:cNvPr id="7175" name="Group 58"/>
          <p:cNvGrpSpPr>
            <a:grpSpLocks/>
          </p:cNvGrpSpPr>
          <p:nvPr/>
        </p:nvGrpSpPr>
        <p:grpSpPr bwMode="auto">
          <a:xfrm>
            <a:off x="4953000" y="2971800"/>
            <a:ext cx="422275" cy="228600"/>
            <a:chOff x="2470" y="2160"/>
            <a:chExt cx="266" cy="144"/>
          </a:xfrm>
        </p:grpSpPr>
        <p:sp>
          <p:nvSpPr>
            <p:cNvPr id="7182" name="Text Box 59"/>
            <p:cNvSpPr txBox="1">
              <a:spLocks noChangeArrowheads="1"/>
            </p:cNvSpPr>
            <p:nvPr/>
          </p:nvSpPr>
          <p:spPr bwMode="auto">
            <a:xfrm>
              <a:off x="2470" y="2160"/>
              <a:ext cx="116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>
                      <a:alpha val="45882"/>
                    </a:schemeClr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GB" altLang="en-US" sz="800">
                <a:solidFill>
                  <a:srgbClr val="000000"/>
                </a:solidFill>
              </a:endParaRPr>
            </a:p>
          </p:txBody>
        </p:sp>
        <p:sp>
          <p:nvSpPr>
            <p:cNvPr id="7183" name="Oval 60"/>
            <p:cNvSpPr>
              <a:spLocks noChangeArrowheads="1"/>
            </p:cNvSpPr>
            <p:nvPr/>
          </p:nvSpPr>
          <p:spPr bwMode="auto">
            <a:xfrm>
              <a:off x="2496" y="2160"/>
              <a:ext cx="240" cy="144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fr-FR" altLang="en-US"/>
            </a:p>
          </p:txBody>
        </p:sp>
      </p:grpSp>
      <p:sp>
        <p:nvSpPr>
          <p:cNvPr id="7176" name="Oval 224"/>
          <p:cNvSpPr>
            <a:spLocks noChangeArrowheads="1"/>
          </p:cNvSpPr>
          <p:nvPr/>
        </p:nvSpPr>
        <p:spPr bwMode="auto">
          <a:xfrm>
            <a:off x="6289675" y="1433513"/>
            <a:ext cx="381000" cy="2286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fr-FR" altLang="en-US"/>
          </a:p>
        </p:txBody>
      </p:sp>
      <p:sp>
        <p:nvSpPr>
          <p:cNvPr id="7177" name="Oval 230"/>
          <p:cNvSpPr>
            <a:spLocks noChangeArrowheads="1"/>
          </p:cNvSpPr>
          <p:nvPr/>
        </p:nvSpPr>
        <p:spPr bwMode="auto">
          <a:xfrm>
            <a:off x="8118475" y="1533525"/>
            <a:ext cx="381000" cy="2286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fr-FR" altLang="en-US"/>
          </a:p>
        </p:txBody>
      </p:sp>
      <p:graphicFrame>
        <p:nvGraphicFramePr>
          <p:cNvPr id="27" name="Chart 26"/>
          <p:cNvGraphicFramePr>
            <a:graphicFrameLocks/>
          </p:cNvGraphicFramePr>
          <p:nvPr/>
        </p:nvGraphicFramePr>
        <p:xfrm>
          <a:off x="5715000" y="3078956"/>
          <a:ext cx="2981325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9" name="Chart 28"/>
          <p:cNvGraphicFramePr>
            <a:graphicFrameLocks/>
          </p:cNvGraphicFramePr>
          <p:nvPr/>
        </p:nvGraphicFramePr>
        <p:xfrm>
          <a:off x="5596278" y="2971801"/>
          <a:ext cx="2785722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9344" y="2227158"/>
            <a:ext cx="8567009" cy="3578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2602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Date Placeholder 2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GB" altLang="en-US" dirty="0" smtClean="0">
              <a:solidFill>
                <a:schemeClr val="bg2"/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C42487-B8FA-47E0-B4F0-7DA794E033B5}" type="slidenum">
              <a:rPr lang="de-DE"/>
              <a:pPr>
                <a:defRPr/>
              </a:pPr>
              <a:t>31</a:t>
            </a:fld>
            <a:endParaRPr lang="de-DE"/>
          </a:p>
        </p:txBody>
      </p:sp>
      <p:sp>
        <p:nvSpPr>
          <p:cNvPr id="19460" name="Text Box 3"/>
          <p:cNvSpPr txBox="1">
            <a:spLocks noChangeArrowheads="1"/>
          </p:cNvSpPr>
          <p:nvPr/>
        </p:nvSpPr>
        <p:spPr bwMode="auto">
          <a:xfrm>
            <a:off x="228600" y="2162175"/>
            <a:ext cx="85344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73050" indent="-27305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1pPr>
            <a:lvl2pPr marL="719138" indent="-261938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buClr>
                <a:srgbClr val="CC0000"/>
              </a:buClr>
              <a:buFont typeface="Wingdings" pitchFamily="2" charset="2"/>
              <a:buChar char="q"/>
            </a:pPr>
            <a:endParaRPr lang="fr-BE" altLang="en-US" sz="3200" dirty="0">
              <a:solidFill>
                <a:schemeClr val="accent2"/>
              </a:solidFill>
            </a:endParaRPr>
          </a:p>
          <a:p>
            <a:pPr lvl="1" algn="ctr" eaLnBrk="1" hangingPunct="1">
              <a:buClr>
                <a:srgbClr val="CC0000"/>
              </a:buClr>
              <a:buFont typeface="Wingdings" pitchFamily="2" charset="2"/>
              <a:buNone/>
            </a:pPr>
            <a:r>
              <a:rPr lang="en-GB" altLang="fr-FR" sz="3200" dirty="0"/>
              <a:t>Thank you for your attention!</a:t>
            </a:r>
            <a:endParaRPr lang="en-GB" altLang="en-US" dirty="0">
              <a:solidFill>
                <a:srgbClr val="FF9933"/>
              </a:solidFill>
            </a:endParaRPr>
          </a:p>
        </p:txBody>
      </p:sp>
      <p:pic>
        <p:nvPicPr>
          <p:cNvPr id="19461" name="Picture 9" descr="Variete_182_11306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572000"/>
            <a:ext cx="2057400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10" descr="308704j-l650-h474-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4641850"/>
            <a:ext cx="2024063" cy="147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91525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it-IT" altLang="en-US" sz="2400" dirty="0" smtClean="0">
                <a:solidFill>
                  <a:srgbClr val="3366FF"/>
                </a:solidFill>
              </a:rPr>
              <a:t>1. Production  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662EAC-676A-499D-9CFE-058C3E094A6C}" type="slidenum">
              <a:rPr lang="de-DE"/>
              <a:pPr>
                <a:defRPr/>
              </a:pPr>
              <a:t>4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9059" y="3068960"/>
            <a:ext cx="3608108" cy="2255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7208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340769"/>
            <a:ext cx="8229600" cy="504055"/>
          </a:xfrm>
        </p:spPr>
        <p:txBody>
          <a:bodyPr/>
          <a:lstStyle/>
          <a:p>
            <a:pPr algn="ctr" eaLnBrk="1" hangingPunct="1"/>
            <a:r>
              <a:rPr lang="en-GB" altLang="en-US" sz="2400" dirty="0" smtClean="0">
                <a:solidFill>
                  <a:srgbClr val="3366FF"/>
                </a:solidFill>
                <a:latin typeface="Arial Narrow" panose="020B0606020202030204" pitchFamily="34" charset="0"/>
              </a:rPr>
              <a:t/>
            </a:r>
            <a:br>
              <a:rPr lang="en-GB" altLang="en-US" sz="2400" dirty="0" smtClean="0">
                <a:solidFill>
                  <a:srgbClr val="3366FF"/>
                </a:solidFill>
                <a:latin typeface="Arial Narrow" panose="020B0606020202030204" pitchFamily="34" charset="0"/>
              </a:rPr>
            </a:br>
            <a:r>
              <a:rPr lang="en-GB" altLang="en-US" sz="2400" dirty="0" smtClean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Stone fruit production</a:t>
            </a:r>
            <a:br>
              <a:rPr lang="en-GB" altLang="en-US" sz="2400" dirty="0" smtClean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altLang="en-US" sz="2400" dirty="0" smtClean="0">
              <a:solidFill>
                <a:srgbClr val="33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B52606-99B3-4F75-BED9-62A639BCCF1D}" type="slidenum">
              <a:rPr lang="de-DE"/>
              <a:pPr>
                <a:defRPr/>
              </a:pPr>
              <a:t>5</a:t>
            </a:fld>
            <a:endParaRPr lang="de-DE"/>
          </a:p>
        </p:txBody>
      </p:sp>
      <p:sp>
        <p:nvSpPr>
          <p:cNvPr id="8197" name="Text Box 10"/>
          <p:cNvSpPr txBox="1">
            <a:spLocks noChangeArrowheads="1"/>
          </p:cNvSpPr>
          <p:nvPr/>
        </p:nvSpPr>
        <p:spPr bwMode="auto">
          <a:xfrm>
            <a:off x="251520" y="2060952"/>
            <a:ext cx="8352928" cy="4031873"/>
          </a:xfrm>
          <a:prstGeom prst="rect">
            <a:avLst/>
          </a:prstGeom>
          <a:solidFill>
            <a:srgbClr val="FFCC99"/>
          </a:solidFill>
          <a:ln w="9525" algn="ctr">
            <a:solidFill>
              <a:srgbClr val="99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60363" indent="-360363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9pPr>
          </a:lstStyle>
          <a:p>
            <a:pPr marL="0" lvl="0" indent="0" eaLnBrk="1" hangingPunct="1">
              <a:spcAft>
                <a:spcPts val="0"/>
              </a:spcAft>
              <a:buClr>
                <a:srgbClr val="CC0000"/>
              </a:buClr>
            </a:pPr>
            <a:endParaRPr lang="fr-BE" altLang="en-US" sz="1600" dirty="0" smtClean="0">
              <a:solidFill>
                <a:srgbClr val="33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eaLnBrk="1" hangingPunct="1">
              <a:spcAft>
                <a:spcPts val="0"/>
              </a:spcAft>
              <a:buClr>
                <a:srgbClr val="CC0000"/>
              </a:buClr>
            </a:pPr>
            <a:endParaRPr lang="fr-BE" altLang="en-US" sz="1600" dirty="0" smtClean="0">
              <a:solidFill>
                <a:srgbClr val="33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eaLnBrk="1" hangingPunct="1">
              <a:spcAft>
                <a:spcPts val="0"/>
              </a:spcAft>
              <a:buClr>
                <a:srgbClr val="CC0000"/>
              </a:buClr>
            </a:pPr>
            <a:r>
              <a:rPr lang="fr-BE" altLang="en-US" sz="1600" dirty="0" err="1" smtClean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fr-BE" altLang="en-US" sz="1600" dirty="0" smtClean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2018 </a:t>
            </a:r>
            <a:r>
              <a:rPr lang="fr-BE" altLang="en-US" sz="1400" dirty="0" smtClean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altLang="en-US" sz="1400" dirty="0" smtClean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million tonnes</a:t>
            </a:r>
            <a:r>
              <a:rPr lang="fr-BE" altLang="en-US" sz="1400" dirty="0" smtClean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):</a:t>
            </a:r>
          </a:p>
          <a:p>
            <a:pPr marL="0" lvl="0" indent="0" eaLnBrk="1" hangingPunct="1">
              <a:spcAft>
                <a:spcPts val="0"/>
              </a:spcAft>
              <a:buClr>
                <a:srgbClr val="CC0000"/>
              </a:buClr>
            </a:pPr>
            <a:endParaRPr lang="en-GB" altLang="en-US" sz="1600" dirty="0">
              <a:solidFill>
                <a:srgbClr val="33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eaLnBrk="1" hangingPunct="1">
              <a:spcAft>
                <a:spcPts val="1200"/>
              </a:spcAft>
              <a:buClr>
                <a:srgbClr val="CC0000"/>
              </a:buClr>
              <a:buFont typeface="Wingdings 3" pitchFamily="18" charset="2"/>
              <a:buChar char="]"/>
            </a:pPr>
            <a:r>
              <a:rPr lang="en-GB" altLang="en-US" sz="1800" dirty="0" smtClean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Peaches:</a:t>
            </a:r>
            <a:r>
              <a:rPr lang="en-GB" altLang="en-US" sz="1600" dirty="0" smtClean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altLang="en-US" sz="1600" dirty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2.7 </a:t>
            </a:r>
            <a:r>
              <a:rPr lang="en-GB" altLang="en-US" sz="1600" dirty="0" smtClean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GB" altLang="en-US" sz="1400" dirty="0" smtClean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ES; IT, EL</a:t>
            </a:r>
            <a:endParaRPr lang="en-GB" altLang="en-US" sz="1400" dirty="0">
              <a:solidFill>
                <a:srgbClr val="3366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eaLnBrk="1" hangingPunct="1">
              <a:spcAft>
                <a:spcPts val="1200"/>
              </a:spcAft>
              <a:buClr>
                <a:srgbClr val="CC0000"/>
              </a:buClr>
              <a:buFont typeface="Wingdings 3" pitchFamily="18" charset="2"/>
              <a:buChar char="]"/>
            </a:pPr>
            <a:r>
              <a:rPr lang="en-GB" altLang="en-US" sz="1800" dirty="0" smtClean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Nectarines:</a:t>
            </a:r>
            <a:r>
              <a:rPr lang="en-GB" altLang="en-US" sz="1600" dirty="0" smtClean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altLang="en-US" sz="1600" dirty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1.2 </a:t>
            </a:r>
            <a:r>
              <a:rPr lang="en-GB" altLang="en-US" sz="1600" dirty="0" smtClean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GB" altLang="en-US" sz="1400" dirty="0" smtClean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ES; IT; EL</a:t>
            </a:r>
          </a:p>
          <a:p>
            <a:pPr marL="0" lvl="0" indent="0" eaLnBrk="1" hangingPunct="1">
              <a:spcAft>
                <a:spcPts val="1200"/>
              </a:spcAft>
              <a:buClr>
                <a:srgbClr val="CC0000"/>
              </a:buClr>
              <a:buFont typeface="Wingdings 3" pitchFamily="18" charset="2"/>
              <a:buChar char="]"/>
            </a:pPr>
            <a:r>
              <a:rPr lang="fr-BE" altLang="en-US" sz="1800" dirty="0" smtClean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altLang="en-US" sz="1800" dirty="0" err="1" smtClean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Plums</a:t>
            </a:r>
            <a:r>
              <a:rPr lang="fr-BE" altLang="en-US" sz="1800" dirty="0" smtClean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	</a:t>
            </a:r>
            <a:r>
              <a:rPr lang="en-GB" altLang="en-US" sz="1600" dirty="0" smtClean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1.1 - </a:t>
            </a:r>
            <a:r>
              <a:rPr lang="en-GB" altLang="en-US" sz="1400" dirty="0" smtClean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RO;</a:t>
            </a:r>
            <a:r>
              <a:rPr lang="en-GB" altLang="en-US" sz="1400" dirty="0" smtClean="0">
                <a:solidFill>
                  <a:srgbClr val="3366FF"/>
                </a:solidFill>
              </a:rPr>
              <a:t> FR; ES</a:t>
            </a:r>
            <a:endParaRPr lang="en-GB" altLang="en-US" sz="1400" b="0" dirty="0" smtClean="0">
              <a:solidFill>
                <a:srgbClr val="3366FF"/>
              </a:solidFill>
            </a:endParaRPr>
          </a:p>
          <a:p>
            <a:pPr marL="0" lvl="0" indent="0" eaLnBrk="1" hangingPunct="1">
              <a:spcAft>
                <a:spcPts val="1200"/>
              </a:spcAft>
              <a:buClr>
                <a:srgbClr val="CC0000"/>
              </a:buClr>
              <a:buFont typeface="Wingdings 3" pitchFamily="18" charset="2"/>
              <a:buChar char="]"/>
            </a:pPr>
            <a:r>
              <a:rPr lang="fr-BE" altLang="en-US" sz="1800" dirty="0" smtClean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Cherries:</a:t>
            </a:r>
            <a:r>
              <a:rPr lang="fr-BE" altLang="en-US" sz="1600" dirty="0" smtClean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0.5 </a:t>
            </a:r>
            <a:r>
              <a:rPr lang="en-GB" altLang="en-US" sz="1600" dirty="0" smtClean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GB" altLang="en-US" sz="1400" dirty="0" smtClean="0">
                <a:solidFill>
                  <a:srgbClr val="3366FF"/>
                </a:solidFill>
              </a:rPr>
              <a:t>IT; ES; PL </a:t>
            </a:r>
            <a:r>
              <a:rPr lang="en-GB" altLang="en-US" sz="1400" b="0" dirty="0" smtClean="0">
                <a:solidFill>
                  <a:srgbClr val="3366FF"/>
                </a:solidFill>
              </a:rPr>
              <a:t>(2017)</a:t>
            </a:r>
          </a:p>
          <a:p>
            <a:pPr marL="0" lvl="0" indent="0" eaLnBrk="1" hangingPunct="1">
              <a:spcAft>
                <a:spcPts val="1200"/>
              </a:spcAft>
              <a:buClr>
                <a:srgbClr val="CC0000"/>
              </a:buClr>
              <a:buFont typeface="Wingdings 3" pitchFamily="18" charset="2"/>
              <a:buChar char="]"/>
            </a:pPr>
            <a:r>
              <a:rPr lang="fr-BE" altLang="en-US" sz="1800" dirty="0" smtClean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altLang="en-US" sz="1800" dirty="0" err="1" smtClean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Apricots</a:t>
            </a:r>
            <a:r>
              <a:rPr lang="fr-BE" altLang="en-US" sz="1800" dirty="0" smtClean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fr-BE" altLang="en-US" sz="1600" dirty="0" smtClean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0.7 </a:t>
            </a:r>
            <a:r>
              <a:rPr lang="en-GB" altLang="en-US" sz="1600" dirty="0" smtClean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GB" altLang="en-US" sz="1400" dirty="0" smtClean="0">
                <a:solidFill>
                  <a:srgbClr val="3366FF"/>
                </a:solidFill>
              </a:rPr>
              <a:t>IT;</a:t>
            </a:r>
            <a:r>
              <a:rPr lang="en-GB" altLang="en-US" sz="1400" b="0" dirty="0" smtClean="0">
                <a:solidFill>
                  <a:srgbClr val="3366FF"/>
                </a:solidFill>
              </a:rPr>
              <a:t> </a:t>
            </a:r>
            <a:r>
              <a:rPr lang="en-GB" altLang="en-US" sz="1400" dirty="0" smtClean="0">
                <a:solidFill>
                  <a:srgbClr val="3366FF"/>
                </a:solidFill>
              </a:rPr>
              <a:t>ES;</a:t>
            </a:r>
            <a:r>
              <a:rPr lang="en-GB" altLang="en-US" sz="1400" b="0" dirty="0" smtClean="0">
                <a:solidFill>
                  <a:srgbClr val="3366FF"/>
                </a:solidFill>
              </a:rPr>
              <a:t> </a:t>
            </a:r>
            <a:r>
              <a:rPr lang="en-GB" altLang="en-US" sz="1400" dirty="0" smtClean="0">
                <a:solidFill>
                  <a:srgbClr val="3366FF"/>
                </a:solidFill>
              </a:rPr>
              <a:t>FR</a:t>
            </a:r>
            <a:endParaRPr lang="en-GB" altLang="en-US" sz="1400" b="0" dirty="0" smtClean="0">
              <a:solidFill>
                <a:srgbClr val="3366FF"/>
              </a:solidFill>
            </a:endParaRPr>
          </a:p>
          <a:p>
            <a:pPr marL="0" lvl="0" indent="0" eaLnBrk="1" hangingPunct="1">
              <a:spcAft>
                <a:spcPts val="1200"/>
              </a:spcAft>
              <a:buClr>
                <a:srgbClr val="CC0000"/>
              </a:buClr>
              <a:buFont typeface="Wingdings 3" pitchFamily="18" charset="2"/>
              <a:buChar char="]"/>
            </a:pPr>
            <a:r>
              <a:rPr lang="fr-BE" altLang="en-US" sz="1800" dirty="0" smtClean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Kiwis:</a:t>
            </a:r>
            <a:r>
              <a:rPr lang="fr-BE" altLang="en-US" sz="1600" dirty="0" smtClean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0.3 </a:t>
            </a:r>
            <a:r>
              <a:rPr lang="en-GB" altLang="en-US" sz="1600" dirty="0" smtClean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GB" altLang="en-US" sz="1400" dirty="0" smtClean="0">
                <a:solidFill>
                  <a:srgbClr val="3366FF"/>
                </a:solidFill>
              </a:rPr>
              <a:t>IT; EL; FR</a:t>
            </a:r>
            <a:endParaRPr lang="en-GB" altLang="en-US" sz="1400" b="0" dirty="0" smtClean="0">
              <a:solidFill>
                <a:srgbClr val="3366FF"/>
              </a:solidFill>
              <a:latin typeface="Verdana" pitchFamily="34" charset="0"/>
              <a:cs typeface="+mn-cs"/>
            </a:endParaRPr>
          </a:p>
          <a:p>
            <a:pPr eaLnBrk="1" hangingPunct="1">
              <a:buClr>
                <a:srgbClr val="CC0000"/>
              </a:buClr>
              <a:buFont typeface="Wingdings 3" pitchFamily="18" charset="2"/>
              <a:buNone/>
            </a:pPr>
            <a:endParaRPr lang="fr-BE" altLang="en-US" sz="1200" b="1" dirty="0" smtClean="0">
              <a:solidFill>
                <a:srgbClr val="3366FF"/>
              </a:solidFill>
            </a:endParaRPr>
          </a:p>
          <a:p>
            <a:pPr eaLnBrk="1" hangingPunct="1">
              <a:buClr>
                <a:srgbClr val="CC0000"/>
              </a:buClr>
              <a:buFont typeface="Wingdings 3" pitchFamily="18" charset="2"/>
              <a:buNone/>
            </a:pPr>
            <a:endParaRPr lang="fr-BE" altLang="en-US" sz="1200" dirty="0">
              <a:solidFill>
                <a:srgbClr val="3366FF"/>
              </a:solidFill>
            </a:endParaRPr>
          </a:p>
        </p:txBody>
      </p:sp>
      <p:sp>
        <p:nvSpPr>
          <p:cNvPr id="8199" name="Oval 74"/>
          <p:cNvSpPr>
            <a:spLocks noChangeArrowheads="1"/>
          </p:cNvSpPr>
          <p:nvPr/>
        </p:nvSpPr>
        <p:spPr bwMode="auto">
          <a:xfrm>
            <a:off x="4994275" y="2819400"/>
            <a:ext cx="381000" cy="2286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fr-FR" altLang="en-US"/>
          </a:p>
        </p:txBody>
      </p:sp>
      <p:sp>
        <p:nvSpPr>
          <p:cNvPr id="8200" name="Oval 77"/>
          <p:cNvSpPr>
            <a:spLocks noChangeArrowheads="1"/>
          </p:cNvSpPr>
          <p:nvPr/>
        </p:nvSpPr>
        <p:spPr bwMode="auto">
          <a:xfrm>
            <a:off x="4843463" y="3810000"/>
            <a:ext cx="388937" cy="2286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fr-FR" altLang="en-US"/>
          </a:p>
        </p:txBody>
      </p:sp>
      <p:sp>
        <p:nvSpPr>
          <p:cNvPr id="8201" name="Oval 80"/>
          <p:cNvSpPr>
            <a:spLocks noChangeArrowheads="1"/>
          </p:cNvSpPr>
          <p:nvPr/>
        </p:nvSpPr>
        <p:spPr bwMode="auto">
          <a:xfrm>
            <a:off x="4994275" y="4267200"/>
            <a:ext cx="381000" cy="2286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3425249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522771" y="1433513"/>
            <a:ext cx="8229600" cy="483319"/>
          </a:xfrm>
        </p:spPr>
        <p:txBody>
          <a:bodyPr/>
          <a:lstStyle/>
          <a:p>
            <a:pPr algn="ctr" eaLnBrk="1" hangingPunct="1"/>
            <a:r>
              <a:rPr lang="en-GB" altLang="en-US" sz="2400" dirty="0" smtClean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Stone fruit production</a:t>
            </a: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952CE0-706E-4A95-89DA-80937C8C64B7}" type="slidenum">
              <a:rPr lang="de-DE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de-DE">
              <a:solidFill>
                <a:srgbClr val="000000"/>
              </a:solidFill>
            </a:endParaRPr>
          </a:p>
        </p:txBody>
      </p:sp>
      <p:grpSp>
        <p:nvGrpSpPr>
          <p:cNvPr id="7175" name="Group 58"/>
          <p:cNvGrpSpPr>
            <a:grpSpLocks/>
          </p:cNvGrpSpPr>
          <p:nvPr/>
        </p:nvGrpSpPr>
        <p:grpSpPr bwMode="auto">
          <a:xfrm>
            <a:off x="4953000" y="2971800"/>
            <a:ext cx="422275" cy="228600"/>
            <a:chOff x="2470" y="2160"/>
            <a:chExt cx="266" cy="144"/>
          </a:xfrm>
        </p:grpSpPr>
        <p:sp>
          <p:nvSpPr>
            <p:cNvPr id="7182" name="Text Box 59"/>
            <p:cNvSpPr txBox="1">
              <a:spLocks noChangeArrowheads="1"/>
            </p:cNvSpPr>
            <p:nvPr/>
          </p:nvSpPr>
          <p:spPr bwMode="auto">
            <a:xfrm>
              <a:off x="2470" y="2160"/>
              <a:ext cx="116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>
                      <a:alpha val="45882"/>
                    </a:schemeClr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GB" altLang="en-US" sz="800">
                <a:solidFill>
                  <a:srgbClr val="000000"/>
                </a:solidFill>
              </a:endParaRPr>
            </a:p>
          </p:txBody>
        </p:sp>
        <p:sp>
          <p:nvSpPr>
            <p:cNvPr id="7183" name="Oval 60"/>
            <p:cNvSpPr>
              <a:spLocks noChangeArrowheads="1"/>
            </p:cNvSpPr>
            <p:nvPr/>
          </p:nvSpPr>
          <p:spPr bwMode="auto">
            <a:xfrm>
              <a:off x="2496" y="2160"/>
              <a:ext cx="240" cy="144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fr-FR" altLang="en-US"/>
            </a:p>
          </p:txBody>
        </p:sp>
      </p:grpSp>
      <p:sp>
        <p:nvSpPr>
          <p:cNvPr id="7176" name="Oval 224"/>
          <p:cNvSpPr>
            <a:spLocks noChangeArrowheads="1"/>
          </p:cNvSpPr>
          <p:nvPr/>
        </p:nvSpPr>
        <p:spPr bwMode="auto">
          <a:xfrm>
            <a:off x="6289675" y="1433513"/>
            <a:ext cx="381000" cy="2286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fr-FR" altLang="en-US"/>
          </a:p>
        </p:txBody>
      </p:sp>
      <p:sp>
        <p:nvSpPr>
          <p:cNvPr id="7177" name="Oval 230"/>
          <p:cNvSpPr>
            <a:spLocks noChangeArrowheads="1"/>
          </p:cNvSpPr>
          <p:nvPr/>
        </p:nvSpPr>
        <p:spPr bwMode="auto">
          <a:xfrm>
            <a:off x="8118475" y="1533525"/>
            <a:ext cx="381000" cy="2286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fr-FR" altLang="en-US"/>
          </a:p>
        </p:txBody>
      </p:sp>
      <p:graphicFrame>
        <p:nvGraphicFramePr>
          <p:cNvPr id="27" name="Chart 26"/>
          <p:cNvGraphicFramePr>
            <a:graphicFrameLocks/>
          </p:cNvGraphicFramePr>
          <p:nvPr/>
        </p:nvGraphicFramePr>
        <p:xfrm>
          <a:off x="5715000" y="3078956"/>
          <a:ext cx="2981325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9" name="Chart 28"/>
          <p:cNvGraphicFramePr>
            <a:graphicFrameLocks/>
          </p:cNvGraphicFramePr>
          <p:nvPr/>
        </p:nvGraphicFramePr>
        <p:xfrm>
          <a:off x="5596278" y="2971801"/>
          <a:ext cx="2785722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22771" y="1916832"/>
            <a:ext cx="7976703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7349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endParaRPr lang="it-IT" altLang="en-US" sz="2400" dirty="0" smtClean="0">
              <a:solidFill>
                <a:srgbClr val="3366FF"/>
              </a:solidFill>
            </a:endParaRP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28" y="3284984"/>
            <a:ext cx="3104476" cy="1922276"/>
          </a:xfrm>
        </p:spPr>
      </p:pic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662EAC-676A-499D-9CFE-058C3E094A6C}" type="slidenum">
              <a:rPr lang="de-DE"/>
              <a:pPr>
                <a:defRPr/>
              </a:pPr>
              <a:t>7</a:t>
            </a:fld>
            <a:endParaRPr lang="de-DE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380994"/>
            <a:ext cx="2929508" cy="1953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8148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GB" altLang="en-US" sz="2400" dirty="0" smtClean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Peaches &amp; nectarines production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2206" y="2636838"/>
            <a:ext cx="4319587" cy="2879725"/>
          </a:xfrm>
        </p:spPr>
      </p:pic>
      <p:sp>
        <p:nvSpPr>
          <p:cNvPr id="2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952CE0-706E-4A95-89DA-80937C8C64B7}" type="slidenum">
              <a:rPr lang="de-DE"/>
              <a:pPr>
                <a:defRPr/>
              </a:pPr>
              <a:t>8</a:t>
            </a:fld>
            <a:endParaRPr lang="de-DE"/>
          </a:p>
        </p:txBody>
      </p:sp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323528" y="2362200"/>
            <a:ext cx="8577585" cy="3170099"/>
          </a:xfrm>
          <a:prstGeom prst="rect">
            <a:avLst/>
          </a:prstGeom>
          <a:solidFill>
            <a:srgbClr val="FFCC99"/>
          </a:solidFill>
          <a:ln w="9525" algn="ctr">
            <a:solidFill>
              <a:srgbClr val="99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60363" indent="-360363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ts val="1200"/>
              </a:spcAft>
              <a:buClr>
                <a:srgbClr val="CC0000"/>
              </a:buClr>
              <a:buFont typeface="Wingdings 3" pitchFamily="18" charset="2"/>
              <a:buChar char="]"/>
            </a:pPr>
            <a:endParaRPr lang="en-GB" altLang="en-US" sz="1600" dirty="0" smtClean="0">
              <a:solidFill>
                <a:srgbClr val="3366FF"/>
              </a:solidFill>
            </a:endParaRPr>
          </a:p>
          <a:p>
            <a:pPr eaLnBrk="1" hangingPunct="1">
              <a:spcAft>
                <a:spcPts val="1200"/>
              </a:spcAft>
              <a:buClr>
                <a:srgbClr val="CC0000"/>
              </a:buClr>
              <a:buFont typeface="Wingdings 3" pitchFamily="18" charset="2"/>
              <a:buChar char="]"/>
            </a:pPr>
            <a:r>
              <a:rPr lang="en-GB" altLang="en-US" sz="1600" dirty="0" smtClean="0">
                <a:solidFill>
                  <a:srgbClr val="3366FF"/>
                </a:solidFill>
              </a:rPr>
              <a:t>4.0</a:t>
            </a:r>
            <a:r>
              <a:rPr lang="en-GB" altLang="en-US" sz="1600" b="1" dirty="0" smtClean="0">
                <a:solidFill>
                  <a:srgbClr val="3366FF"/>
                </a:solidFill>
              </a:rPr>
              <a:t> </a:t>
            </a:r>
            <a:r>
              <a:rPr lang="en-GB" altLang="en-US" sz="1600" b="1" dirty="0">
                <a:solidFill>
                  <a:srgbClr val="3366FF"/>
                </a:solidFill>
              </a:rPr>
              <a:t>million tonnes in </a:t>
            </a:r>
            <a:r>
              <a:rPr lang="en-GB" altLang="en-US" sz="1600" b="1" dirty="0" smtClean="0">
                <a:solidFill>
                  <a:srgbClr val="3366FF"/>
                </a:solidFill>
              </a:rPr>
              <a:t>2018</a:t>
            </a:r>
          </a:p>
          <a:p>
            <a:pPr eaLnBrk="1" hangingPunct="1">
              <a:spcAft>
                <a:spcPts val="1200"/>
              </a:spcAft>
              <a:buClr>
                <a:srgbClr val="CC0000"/>
              </a:buClr>
              <a:buFont typeface="Wingdings 3" pitchFamily="18" charset="2"/>
              <a:buChar char="]"/>
            </a:pPr>
            <a:r>
              <a:rPr lang="en-GB" altLang="en-US" sz="1600" b="1" dirty="0" smtClean="0">
                <a:solidFill>
                  <a:srgbClr val="3366FF"/>
                </a:solidFill>
              </a:rPr>
              <a:t>67% peaches / 33% nectarines </a:t>
            </a:r>
          </a:p>
          <a:p>
            <a:pPr eaLnBrk="1" hangingPunct="1">
              <a:spcAft>
                <a:spcPts val="1200"/>
              </a:spcAft>
              <a:buClr>
                <a:srgbClr val="CC0000"/>
              </a:buClr>
              <a:buFont typeface="Wingdings 3" pitchFamily="18" charset="2"/>
              <a:buChar char="]"/>
            </a:pPr>
            <a:r>
              <a:rPr lang="en-GB" altLang="en-US" sz="1600" b="1" dirty="0" smtClean="0">
                <a:solidFill>
                  <a:srgbClr val="3366FF"/>
                </a:solidFill>
              </a:rPr>
              <a:t>Focused </a:t>
            </a:r>
            <a:r>
              <a:rPr lang="en-GB" altLang="en-US" sz="1600" b="1" dirty="0">
                <a:solidFill>
                  <a:srgbClr val="3366FF"/>
                </a:solidFill>
              </a:rPr>
              <a:t>on 4 Member </a:t>
            </a:r>
            <a:r>
              <a:rPr lang="en-GB" altLang="en-US" sz="1600" b="1" dirty="0" smtClean="0">
                <a:solidFill>
                  <a:srgbClr val="3366FF"/>
                </a:solidFill>
              </a:rPr>
              <a:t>States</a:t>
            </a:r>
          </a:p>
          <a:p>
            <a:pPr eaLnBrk="1" hangingPunct="1">
              <a:buClr>
                <a:srgbClr val="CC0000"/>
              </a:buClr>
              <a:buFont typeface="Wingdings 3" pitchFamily="18" charset="2"/>
              <a:buChar char="]"/>
            </a:pPr>
            <a:r>
              <a:rPr lang="en-GB" altLang="en-US" sz="1600" dirty="0" smtClean="0">
                <a:solidFill>
                  <a:srgbClr val="3366FF"/>
                </a:solidFill>
              </a:rPr>
              <a:t>Decrease EU production 18/17</a:t>
            </a:r>
            <a:r>
              <a:rPr lang="it-IT" altLang="en-US" sz="1600" dirty="0" smtClean="0">
                <a:solidFill>
                  <a:srgbClr val="3366FF"/>
                </a:solidFill>
              </a:rPr>
              <a:t> (-8.3%)</a:t>
            </a:r>
            <a:endParaRPr lang="it-IT" altLang="en-US" sz="1600" dirty="0">
              <a:solidFill>
                <a:srgbClr val="3366FF"/>
              </a:solidFill>
            </a:endParaRPr>
          </a:p>
          <a:p>
            <a:pPr eaLnBrk="1" hangingPunct="1">
              <a:buClr>
                <a:srgbClr val="CC0000"/>
              </a:buClr>
              <a:buFont typeface="Wingdings 3" pitchFamily="18" charset="2"/>
              <a:buNone/>
            </a:pPr>
            <a:endParaRPr lang="en-GB" altLang="en-US" sz="1600" b="1" dirty="0">
              <a:solidFill>
                <a:srgbClr val="3366FF"/>
              </a:solidFill>
            </a:endParaRPr>
          </a:p>
          <a:p>
            <a:pPr eaLnBrk="1" hangingPunct="1">
              <a:buClr>
                <a:srgbClr val="CC0000"/>
              </a:buClr>
              <a:buFont typeface="Wingdings 3" pitchFamily="18" charset="2"/>
              <a:buNone/>
            </a:pPr>
            <a:endParaRPr lang="en-GB" altLang="en-US" sz="1600" b="1" dirty="0">
              <a:solidFill>
                <a:srgbClr val="3366FF"/>
              </a:solidFill>
            </a:endParaRPr>
          </a:p>
          <a:p>
            <a:pPr eaLnBrk="1" hangingPunct="1">
              <a:buClr>
                <a:srgbClr val="CC0000"/>
              </a:buClr>
              <a:buFont typeface="Wingdings 3" pitchFamily="18" charset="2"/>
              <a:buChar char="]"/>
            </a:pPr>
            <a:endParaRPr lang="it-IT" altLang="en-US" sz="1600" b="1" dirty="0" smtClean="0">
              <a:solidFill>
                <a:srgbClr val="3366FF"/>
              </a:solidFill>
            </a:endParaRPr>
          </a:p>
          <a:p>
            <a:pPr marL="0" indent="0" eaLnBrk="1" hangingPunct="1">
              <a:buClr>
                <a:srgbClr val="CC0000"/>
              </a:buClr>
            </a:pPr>
            <a:endParaRPr lang="it-IT" altLang="en-US" sz="1600" dirty="0">
              <a:solidFill>
                <a:srgbClr val="3366FF"/>
              </a:solidFill>
            </a:endParaRPr>
          </a:p>
          <a:p>
            <a:pPr eaLnBrk="1" hangingPunct="1">
              <a:buClr>
                <a:srgbClr val="CC0000"/>
              </a:buClr>
              <a:buFont typeface="Wingdings 3" pitchFamily="18" charset="2"/>
              <a:buChar char="]"/>
            </a:pPr>
            <a:endParaRPr lang="it-IT" altLang="en-US" sz="1600" b="1" dirty="0">
              <a:solidFill>
                <a:srgbClr val="3366FF"/>
              </a:solidFill>
            </a:endParaRPr>
          </a:p>
        </p:txBody>
      </p:sp>
      <p:grpSp>
        <p:nvGrpSpPr>
          <p:cNvPr id="7175" name="Group 58"/>
          <p:cNvGrpSpPr>
            <a:grpSpLocks/>
          </p:cNvGrpSpPr>
          <p:nvPr/>
        </p:nvGrpSpPr>
        <p:grpSpPr bwMode="auto">
          <a:xfrm>
            <a:off x="4953000" y="2971800"/>
            <a:ext cx="422275" cy="228600"/>
            <a:chOff x="2470" y="2160"/>
            <a:chExt cx="266" cy="144"/>
          </a:xfrm>
        </p:grpSpPr>
        <p:sp>
          <p:nvSpPr>
            <p:cNvPr id="7182" name="Text Box 59"/>
            <p:cNvSpPr txBox="1">
              <a:spLocks noChangeArrowheads="1"/>
            </p:cNvSpPr>
            <p:nvPr/>
          </p:nvSpPr>
          <p:spPr bwMode="auto">
            <a:xfrm>
              <a:off x="2470" y="2160"/>
              <a:ext cx="116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>
                      <a:alpha val="45882"/>
                    </a:schemeClr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n-GB" altLang="en-US" sz="800" b="1">
                <a:solidFill>
                  <a:schemeClr val="tx1"/>
                </a:solidFill>
              </a:endParaRPr>
            </a:p>
          </p:txBody>
        </p:sp>
        <p:sp>
          <p:nvSpPr>
            <p:cNvPr id="7183" name="Oval 60"/>
            <p:cNvSpPr>
              <a:spLocks noChangeArrowheads="1"/>
            </p:cNvSpPr>
            <p:nvPr/>
          </p:nvSpPr>
          <p:spPr bwMode="auto">
            <a:xfrm>
              <a:off x="2496" y="2160"/>
              <a:ext cx="240" cy="144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fr-FR" altLang="en-US"/>
            </a:p>
          </p:txBody>
        </p:sp>
      </p:grpSp>
      <p:sp>
        <p:nvSpPr>
          <p:cNvPr id="7176" name="Oval 224"/>
          <p:cNvSpPr>
            <a:spLocks noChangeArrowheads="1"/>
          </p:cNvSpPr>
          <p:nvPr/>
        </p:nvSpPr>
        <p:spPr bwMode="auto">
          <a:xfrm>
            <a:off x="6289675" y="1433513"/>
            <a:ext cx="381000" cy="2286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fr-FR" altLang="en-US"/>
          </a:p>
        </p:txBody>
      </p:sp>
      <p:sp>
        <p:nvSpPr>
          <p:cNvPr id="7177" name="Oval 230"/>
          <p:cNvSpPr>
            <a:spLocks noChangeArrowheads="1"/>
          </p:cNvSpPr>
          <p:nvPr/>
        </p:nvSpPr>
        <p:spPr bwMode="auto">
          <a:xfrm>
            <a:off x="8118475" y="1533525"/>
            <a:ext cx="381000" cy="2286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fr-FR" altLang="en-US"/>
          </a:p>
        </p:txBody>
      </p:sp>
      <p:graphicFrame>
        <p:nvGraphicFramePr>
          <p:cNvPr id="27" name="Chart 26"/>
          <p:cNvGraphicFramePr>
            <a:graphicFrameLocks/>
          </p:cNvGraphicFramePr>
          <p:nvPr/>
        </p:nvGraphicFramePr>
        <p:xfrm>
          <a:off x="5715000" y="3078956"/>
          <a:ext cx="2981325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9" name="Chart 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2411042"/>
              </p:ext>
            </p:extLst>
          </p:nvPr>
        </p:nvGraphicFramePr>
        <p:xfrm>
          <a:off x="4427984" y="2636912"/>
          <a:ext cx="4320480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99993" y="2362200"/>
            <a:ext cx="4401220" cy="317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4157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522771" y="1433513"/>
            <a:ext cx="8229600" cy="483319"/>
          </a:xfrm>
        </p:spPr>
        <p:txBody>
          <a:bodyPr/>
          <a:lstStyle/>
          <a:p>
            <a:pPr algn="ctr" eaLnBrk="1" hangingPunct="1"/>
            <a:r>
              <a:rPr lang="en-GB" altLang="en-US" sz="2400" dirty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Peaches &amp; nectarines </a:t>
            </a:r>
            <a:r>
              <a:rPr lang="en-GB" altLang="en-US" sz="2400" dirty="0" smtClean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production</a:t>
            </a: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952CE0-706E-4A95-89DA-80937C8C64B7}" type="slidenum">
              <a:rPr lang="de-DE"/>
              <a:pPr>
                <a:defRPr/>
              </a:pPr>
              <a:t>9</a:t>
            </a:fld>
            <a:endParaRPr lang="de-DE"/>
          </a:p>
        </p:txBody>
      </p:sp>
      <p:grpSp>
        <p:nvGrpSpPr>
          <p:cNvPr id="7175" name="Group 58"/>
          <p:cNvGrpSpPr>
            <a:grpSpLocks/>
          </p:cNvGrpSpPr>
          <p:nvPr/>
        </p:nvGrpSpPr>
        <p:grpSpPr bwMode="auto">
          <a:xfrm>
            <a:off x="4953000" y="2971800"/>
            <a:ext cx="422275" cy="228600"/>
            <a:chOff x="2470" y="2160"/>
            <a:chExt cx="266" cy="144"/>
          </a:xfrm>
        </p:grpSpPr>
        <p:sp>
          <p:nvSpPr>
            <p:cNvPr id="7182" name="Text Box 59"/>
            <p:cNvSpPr txBox="1">
              <a:spLocks noChangeArrowheads="1"/>
            </p:cNvSpPr>
            <p:nvPr/>
          </p:nvSpPr>
          <p:spPr bwMode="auto">
            <a:xfrm>
              <a:off x="2470" y="2160"/>
              <a:ext cx="116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>
                      <a:alpha val="45882"/>
                    </a:schemeClr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n-GB" altLang="en-US" sz="800" b="1">
                <a:solidFill>
                  <a:schemeClr val="tx1"/>
                </a:solidFill>
              </a:endParaRPr>
            </a:p>
          </p:txBody>
        </p:sp>
        <p:sp>
          <p:nvSpPr>
            <p:cNvPr id="7183" name="Oval 60"/>
            <p:cNvSpPr>
              <a:spLocks noChangeArrowheads="1"/>
            </p:cNvSpPr>
            <p:nvPr/>
          </p:nvSpPr>
          <p:spPr bwMode="auto">
            <a:xfrm>
              <a:off x="2496" y="2160"/>
              <a:ext cx="240" cy="144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rgbClr val="6699FF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fr-FR" altLang="en-US"/>
            </a:p>
          </p:txBody>
        </p:sp>
      </p:grpSp>
      <p:sp>
        <p:nvSpPr>
          <p:cNvPr id="7176" name="Oval 224"/>
          <p:cNvSpPr>
            <a:spLocks noChangeArrowheads="1"/>
          </p:cNvSpPr>
          <p:nvPr/>
        </p:nvSpPr>
        <p:spPr bwMode="auto">
          <a:xfrm>
            <a:off x="6289675" y="1433513"/>
            <a:ext cx="381000" cy="2286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fr-FR" altLang="en-US"/>
          </a:p>
        </p:txBody>
      </p:sp>
      <p:sp>
        <p:nvSpPr>
          <p:cNvPr id="7177" name="Oval 230"/>
          <p:cNvSpPr>
            <a:spLocks noChangeArrowheads="1"/>
          </p:cNvSpPr>
          <p:nvPr/>
        </p:nvSpPr>
        <p:spPr bwMode="auto">
          <a:xfrm>
            <a:off x="8118475" y="1533525"/>
            <a:ext cx="381000" cy="2286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fr-FR" altLang="en-US"/>
          </a:p>
        </p:txBody>
      </p:sp>
      <p:graphicFrame>
        <p:nvGraphicFramePr>
          <p:cNvPr id="27" name="Chart 26"/>
          <p:cNvGraphicFramePr>
            <a:graphicFrameLocks/>
          </p:cNvGraphicFramePr>
          <p:nvPr/>
        </p:nvGraphicFramePr>
        <p:xfrm>
          <a:off x="5715000" y="3078956"/>
          <a:ext cx="2981325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9" name="Chart 28"/>
          <p:cNvGraphicFramePr>
            <a:graphicFrameLocks/>
          </p:cNvGraphicFramePr>
          <p:nvPr/>
        </p:nvGraphicFramePr>
        <p:xfrm>
          <a:off x="5596278" y="2971801"/>
          <a:ext cx="2785722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22770" y="1767254"/>
            <a:ext cx="8369709" cy="4614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1270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G COMM_Powerpoint_Template-EN">
  <a:themeElements>
    <a:clrScheme name="DG COMM_Powerpoint_Template-E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G COMM_Powerpoint_Template-E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DG COMM_Powerpoint_Template-E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G COMM_Powerpoint_Template-E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G COMM_Powerpoint_Template-E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G COMM_Powerpoint_Template-E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G COMM_Powerpoint_Template-E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G COMM_Powerpoint_Template-E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G COMM_Powerpoint_Template-E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G COMM_Powerpoint_Template-E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G COMM_Powerpoint_Template-E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G COMM_Powerpoint_Template-E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G COMM_Powerpoint_Template-E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G COMM_Powerpoint_Template-E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Standard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Standarddesign">
    <a:majorFont>
      <a:latin typeface="Helvetica"/>
      <a:ea typeface=""/>
      <a:cs typeface="Arial"/>
    </a:majorFont>
    <a:minorFont>
      <a:latin typeface="Helvetica"/>
      <a:ea typeface="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Standard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Standarddesign">
    <a:majorFont>
      <a:latin typeface="Helvetica"/>
      <a:ea typeface=""/>
      <a:cs typeface="Arial"/>
    </a:majorFont>
    <a:minorFont>
      <a:latin typeface="Helvetica"/>
      <a:ea typeface="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Standard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Standarddesign">
    <a:majorFont>
      <a:latin typeface="Helvetica"/>
      <a:ea typeface=""/>
      <a:cs typeface="Arial"/>
    </a:majorFont>
    <a:minorFont>
      <a:latin typeface="Helvetica"/>
      <a:ea typeface="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Standard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Standarddesign">
    <a:majorFont>
      <a:latin typeface="Helvetica"/>
      <a:ea typeface=""/>
      <a:cs typeface="Arial"/>
    </a:majorFont>
    <a:minorFont>
      <a:latin typeface="Helvetica"/>
      <a:ea typeface="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3.xml><?xml version="1.0" encoding="utf-8"?>
<a:themeOverride xmlns:a="http://schemas.openxmlformats.org/drawingml/2006/main">
  <a:clrScheme name="Standard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Standarddesign">
    <a:majorFont>
      <a:latin typeface="Helvetica"/>
      <a:ea typeface=""/>
      <a:cs typeface="Arial"/>
    </a:majorFont>
    <a:minorFont>
      <a:latin typeface="Helvetica"/>
      <a:ea typeface="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4.xml><?xml version="1.0" encoding="utf-8"?>
<a:themeOverride xmlns:a="http://schemas.openxmlformats.org/drawingml/2006/main">
  <a:clrScheme name="Standard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Standarddesign">
    <a:majorFont>
      <a:latin typeface="Helvetica"/>
      <a:ea typeface=""/>
      <a:cs typeface="Arial"/>
    </a:majorFont>
    <a:minorFont>
      <a:latin typeface="Helvetica"/>
      <a:ea typeface="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5.xml><?xml version="1.0" encoding="utf-8"?>
<a:themeOverride xmlns:a="http://schemas.openxmlformats.org/drawingml/2006/main">
  <a:clrScheme name="Standard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Standarddesign">
    <a:majorFont>
      <a:latin typeface="Helvetica"/>
      <a:ea typeface=""/>
      <a:cs typeface="Arial"/>
    </a:majorFont>
    <a:minorFont>
      <a:latin typeface="Helvetica"/>
      <a:ea typeface="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6.xml><?xml version="1.0" encoding="utf-8"?>
<a:themeOverride xmlns:a="http://schemas.openxmlformats.org/drawingml/2006/main">
  <a:clrScheme name="Standard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Standarddesign">
    <a:majorFont>
      <a:latin typeface="Helvetica"/>
      <a:ea typeface=""/>
      <a:cs typeface="Arial"/>
    </a:majorFont>
    <a:minorFont>
      <a:latin typeface="Helvetica"/>
      <a:ea typeface="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7.xml><?xml version="1.0" encoding="utf-8"?>
<a:themeOverride xmlns:a="http://schemas.openxmlformats.org/drawingml/2006/main">
  <a:clrScheme name="Standard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Standarddesign">
    <a:majorFont>
      <a:latin typeface="Helvetica"/>
      <a:ea typeface=""/>
      <a:cs typeface="Arial"/>
    </a:majorFont>
    <a:minorFont>
      <a:latin typeface="Helvetica"/>
      <a:ea typeface="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8.xml><?xml version="1.0" encoding="utf-8"?>
<a:themeOverride xmlns:a="http://schemas.openxmlformats.org/drawingml/2006/main">
  <a:clrScheme name="Standard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Standarddesign">
    <a:majorFont>
      <a:latin typeface="Helvetica"/>
      <a:ea typeface=""/>
      <a:cs typeface="Arial"/>
    </a:majorFont>
    <a:minorFont>
      <a:latin typeface="Helvetica"/>
      <a:ea typeface="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9.xml><?xml version="1.0" encoding="utf-8"?>
<a:themeOverride xmlns:a="http://schemas.openxmlformats.org/drawingml/2006/main">
  <a:clrScheme name="Standard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Standarddesign">
    <a:majorFont>
      <a:latin typeface="Helvetica"/>
      <a:ea typeface=""/>
      <a:cs typeface="Arial"/>
    </a:majorFont>
    <a:minorFont>
      <a:latin typeface="Helvetica"/>
      <a:ea typeface="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Standard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Standarddesign">
    <a:majorFont>
      <a:latin typeface="Helvetica"/>
      <a:ea typeface=""/>
      <a:cs typeface="Arial"/>
    </a:majorFont>
    <a:minorFont>
      <a:latin typeface="Helvetica"/>
      <a:ea typeface="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0.xml><?xml version="1.0" encoding="utf-8"?>
<a:themeOverride xmlns:a="http://schemas.openxmlformats.org/drawingml/2006/main">
  <a:clrScheme name="Standard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Standarddesign">
    <a:majorFont>
      <a:latin typeface="Helvetica"/>
      <a:ea typeface=""/>
      <a:cs typeface="Arial"/>
    </a:majorFont>
    <a:minorFont>
      <a:latin typeface="Helvetica"/>
      <a:ea typeface="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1.xml><?xml version="1.0" encoding="utf-8"?>
<a:themeOverride xmlns:a="http://schemas.openxmlformats.org/drawingml/2006/main">
  <a:clrScheme name="Standard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Standarddesign">
    <a:majorFont>
      <a:latin typeface="Helvetica"/>
      <a:ea typeface=""/>
      <a:cs typeface="Arial"/>
    </a:majorFont>
    <a:minorFont>
      <a:latin typeface="Helvetica"/>
      <a:ea typeface="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2.xml><?xml version="1.0" encoding="utf-8"?>
<a:themeOverride xmlns:a="http://schemas.openxmlformats.org/drawingml/2006/main">
  <a:clrScheme name="Standard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Standarddesign">
    <a:majorFont>
      <a:latin typeface="Helvetica"/>
      <a:ea typeface=""/>
      <a:cs typeface="Arial"/>
    </a:majorFont>
    <a:minorFont>
      <a:latin typeface="Helvetica"/>
      <a:ea typeface="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3.xml><?xml version="1.0" encoding="utf-8"?>
<a:themeOverride xmlns:a="http://schemas.openxmlformats.org/drawingml/2006/main">
  <a:clrScheme name="Standard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Standarddesign">
    <a:majorFont>
      <a:latin typeface="Helvetica"/>
      <a:ea typeface=""/>
      <a:cs typeface="Arial"/>
    </a:majorFont>
    <a:minorFont>
      <a:latin typeface="Helvetica"/>
      <a:ea typeface="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4.xml><?xml version="1.0" encoding="utf-8"?>
<a:themeOverride xmlns:a="http://schemas.openxmlformats.org/drawingml/2006/main">
  <a:clrScheme name="Standard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Standarddesign">
    <a:majorFont>
      <a:latin typeface="Helvetica"/>
      <a:ea typeface=""/>
      <a:cs typeface="Arial"/>
    </a:majorFont>
    <a:minorFont>
      <a:latin typeface="Helvetica"/>
      <a:ea typeface="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5.xml><?xml version="1.0" encoding="utf-8"?>
<a:themeOverride xmlns:a="http://schemas.openxmlformats.org/drawingml/2006/main">
  <a:clrScheme name="Standard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Standarddesign">
    <a:majorFont>
      <a:latin typeface="Helvetica"/>
      <a:ea typeface=""/>
      <a:cs typeface="Arial"/>
    </a:majorFont>
    <a:minorFont>
      <a:latin typeface="Helvetica"/>
      <a:ea typeface="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6.xml><?xml version="1.0" encoding="utf-8"?>
<a:themeOverride xmlns:a="http://schemas.openxmlformats.org/drawingml/2006/main">
  <a:clrScheme name="Standard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Standarddesign">
    <a:majorFont>
      <a:latin typeface="Helvetica"/>
      <a:ea typeface=""/>
      <a:cs typeface="Arial"/>
    </a:majorFont>
    <a:minorFont>
      <a:latin typeface="Helvetica"/>
      <a:ea typeface="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7.xml><?xml version="1.0" encoding="utf-8"?>
<a:themeOverride xmlns:a="http://schemas.openxmlformats.org/drawingml/2006/main">
  <a:clrScheme name="Standard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Standarddesign">
    <a:majorFont>
      <a:latin typeface="Helvetica"/>
      <a:ea typeface=""/>
      <a:cs typeface="Arial"/>
    </a:majorFont>
    <a:minorFont>
      <a:latin typeface="Helvetica"/>
      <a:ea typeface="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8.xml><?xml version="1.0" encoding="utf-8"?>
<a:themeOverride xmlns:a="http://schemas.openxmlformats.org/drawingml/2006/main">
  <a:clrScheme name="Standard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Standarddesign">
    <a:majorFont>
      <a:latin typeface="Helvetica"/>
      <a:ea typeface=""/>
      <a:cs typeface="Arial"/>
    </a:majorFont>
    <a:minorFont>
      <a:latin typeface="Helvetica"/>
      <a:ea typeface="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9.xml><?xml version="1.0" encoding="utf-8"?>
<a:themeOverride xmlns:a="http://schemas.openxmlformats.org/drawingml/2006/main">
  <a:clrScheme name="Standard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Standarddesign">
    <a:majorFont>
      <a:latin typeface="Helvetica"/>
      <a:ea typeface=""/>
      <a:cs typeface="Arial"/>
    </a:majorFont>
    <a:minorFont>
      <a:latin typeface="Helvetica"/>
      <a:ea typeface="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Standard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Standarddesign">
    <a:majorFont>
      <a:latin typeface="Helvetica"/>
      <a:ea typeface=""/>
      <a:cs typeface="Arial"/>
    </a:majorFont>
    <a:minorFont>
      <a:latin typeface="Helvetica"/>
      <a:ea typeface="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0.xml><?xml version="1.0" encoding="utf-8"?>
<a:themeOverride xmlns:a="http://schemas.openxmlformats.org/drawingml/2006/main">
  <a:clrScheme name="Standard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Standarddesign">
    <a:majorFont>
      <a:latin typeface="Helvetica"/>
      <a:ea typeface=""/>
      <a:cs typeface="Arial"/>
    </a:majorFont>
    <a:minorFont>
      <a:latin typeface="Helvetica"/>
      <a:ea typeface="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Standard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Standarddesign">
    <a:majorFont>
      <a:latin typeface="Helvetica"/>
      <a:ea typeface=""/>
      <a:cs typeface="Arial"/>
    </a:majorFont>
    <a:minorFont>
      <a:latin typeface="Helvetica"/>
      <a:ea typeface="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Standard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Standarddesign">
    <a:majorFont>
      <a:latin typeface="Helvetica"/>
      <a:ea typeface=""/>
      <a:cs typeface="Arial"/>
    </a:majorFont>
    <a:minorFont>
      <a:latin typeface="Helvetica"/>
      <a:ea typeface="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Standard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Standarddesign">
    <a:majorFont>
      <a:latin typeface="Helvetica"/>
      <a:ea typeface=""/>
      <a:cs typeface="Arial"/>
    </a:majorFont>
    <a:minorFont>
      <a:latin typeface="Helvetica"/>
      <a:ea typeface="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Standard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Standarddesign">
    <a:majorFont>
      <a:latin typeface="Helvetica"/>
      <a:ea typeface=""/>
      <a:cs typeface="Arial"/>
    </a:majorFont>
    <a:minorFont>
      <a:latin typeface="Helvetica"/>
      <a:ea typeface="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Standard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Standarddesign">
    <a:majorFont>
      <a:latin typeface="Helvetica"/>
      <a:ea typeface=""/>
      <a:cs typeface="Arial"/>
    </a:majorFont>
    <a:minorFont>
      <a:latin typeface="Helvetica"/>
      <a:ea typeface="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Standard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Standarddesign">
    <a:majorFont>
      <a:latin typeface="Helvetica"/>
      <a:ea typeface=""/>
      <a:cs typeface="Arial"/>
    </a:majorFont>
    <a:minorFont>
      <a:latin typeface="Helvetica"/>
      <a:ea typeface="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92DDB353BB58149B79E1C959DAFA6D2" ma:contentTypeVersion="2" ma:contentTypeDescription="Create a new document." ma:contentTypeScope="" ma:versionID="04a792373c1bd3487a64d04d9d27efa3">
  <xsd:schema xmlns:xsd="http://www.w3.org/2001/XMLSchema" xmlns:xs="http://www.w3.org/2001/XMLSchema" xmlns:p="http://schemas.microsoft.com/office/2006/metadata/properties" xmlns:ns1="http://schemas.microsoft.com/sharepoint/v3" xmlns:ns2="a3f0bd47-a814-41bf-ab48-bd3069cde275" targetNamespace="http://schemas.microsoft.com/office/2006/metadata/properties" ma:root="true" ma:fieldsID="00207d8aa973579a2bf262c5b437cc21" ns1:_="" ns2:_="">
    <xsd:import namespace="http://schemas.microsoft.com/sharepoint/v3"/>
    <xsd:import namespace="a3f0bd47-a814-41bf-ab48-bd3069cde275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Is_x0020_Document_x0020_Visibl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3f0bd47-a814-41bf-ab48-bd3069cde275" elementFormDefault="qualified">
    <xsd:import namespace="http://schemas.microsoft.com/office/2006/documentManagement/types"/>
    <xsd:import namespace="http://schemas.microsoft.com/office/infopath/2007/PartnerControls"/>
    <xsd:element name="Is_x0020_Document_x0020_Visible" ma:index="10" nillable="true" ma:displayName="Is Document Visible" ma:default="0" ma:internalName="Is_x0020_Document_x0020_Visibl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LongProperties xmlns="http://schemas.microsoft.com/office/2006/metadata/longProperties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s_x0020_Document_x0020_Visible xmlns="a3f0bd47-a814-41bf-ab48-bd3069cde275">false</Is_x0020_Document_x0020_Visible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FCAAB7B4-367E-4CA0-B27A-BF0BEFD004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a3f0bd47-a814-41bf-ab48-bd3069cde27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2B16C2C-2D66-4ABD-919E-6C09BABE1933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5AACBA7F-E7E8-408A-B42D-1BD2B7E42AEB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AC3F816B-A9F2-4AE2-AE36-5AF1DDBD16B1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a3f0bd47-a814-41bf-ab48-bd3069cde275"/>
    <ds:schemaRef ds:uri="http://purl.org/dc/elements/1.1/"/>
    <ds:schemaRef ds:uri="http://schemas.microsoft.com/office/2006/metadata/properties"/>
    <ds:schemaRef ds:uri="http://schemas.microsoft.com/sharepoint/v3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7222</TotalTime>
  <Words>478</Words>
  <Application>Microsoft Office PowerPoint</Application>
  <PresentationFormat>On-screen Show (4:3)</PresentationFormat>
  <Paragraphs>138</Paragraphs>
  <Slides>31</Slides>
  <Notes>9</Notes>
  <HiddenSlides>1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Arial</vt:lpstr>
      <vt:lpstr>Arial Narrow</vt:lpstr>
      <vt:lpstr>Verdana</vt:lpstr>
      <vt:lpstr>Wingdings</vt:lpstr>
      <vt:lpstr>Wingdings 3</vt:lpstr>
      <vt:lpstr>Default Design</vt:lpstr>
      <vt:lpstr>DG COMM_Powerpoint_Template-EN</vt:lpstr>
      <vt:lpstr>Stone fruit market developments</vt:lpstr>
      <vt:lpstr>PowerPoint Presentation</vt:lpstr>
      <vt:lpstr>Structure of analysis</vt:lpstr>
      <vt:lpstr>1. Production  </vt:lpstr>
      <vt:lpstr> Stone fruit production </vt:lpstr>
      <vt:lpstr>Stone fruit production</vt:lpstr>
      <vt:lpstr>PowerPoint Presentation</vt:lpstr>
      <vt:lpstr>Peaches &amp; nectarines production</vt:lpstr>
      <vt:lpstr>Peaches &amp; nectarines production</vt:lpstr>
      <vt:lpstr>2. Area</vt:lpstr>
      <vt:lpstr>Evolution of area</vt:lpstr>
      <vt:lpstr>Evolution of stone fruit area</vt:lpstr>
      <vt:lpstr>PowerPoint Presentation</vt:lpstr>
      <vt:lpstr>Evolution of peaches &amp; nectarines area</vt:lpstr>
      <vt:lpstr>3. Trade  </vt:lpstr>
      <vt:lpstr>Peaches &amp; nectarines: imports vs exports</vt:lpstr>
      <vt:lpstr>Peaches &amp; nectarines: imports vs exports</vt:lpstr>
      <vt:lpstr>Peaches &amp; nectarines: exports by origin</vt:lpstr>
      <vt:lpstr>Peaches &amp; nectarines: exports by destination</vt:lpstr>
      <vt:lpstr>Peaches &amp; nectarines: imports by origin</vt:lpstr>
      <vt:lpstr>Peaches &amp; nectarines: intra-EU exporters</vt:lpstr>
      <vt:lpstr>Peaches &amp; nectarines: intra-EU importers</vt:lpstr>
      <vt:lpstr>PowerPoint Presentation</vt:lpstr>
      <vt:lpstr>Canned peaches: imports vs exports</vt:lpstr>
      <vt:lpstr>Canned peaches: imports vs exports</vt:lpstr>
      <vt:lpstr>Canned apricots: imports vs exports</vt:lpstr>
      <vt:lpstr>Canned apricots: imports vs exports</vt:lpstr>
      <vt:lpstr>4. Prices  </vt:lpstr>
      <vt:lpstr>Prices for peaches</vt:lpstr>
      <vt:lpstr>Prices for nectarines</vt:lpstr>
      <vt:lpstr>PowerPoint Presentation</vt:lpstr>
    </vt:vector>
  </TitlesOfParts>
  <Company>European Commission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European Commission</dc:subject>
  <dc:creator>FLOREZ Luis (AGRI)</dc:creator>
  <cp:lastModifiedBy>GONZALEZ GARCIA Jesus (AGRI)</cp:lastModifiedBy>
  <cp:revision>354</cp:revision>
  <cp:lastPrinted>2016-06-03T18:38:10Z</cp:lastPrinted>
  <dcterms:created xsi:type="dcterms:W3CDTF">2011-10-28T10:25:18Z</dcterms:created>
  <dcterms:modified xsi:type="dcterms:W3CDTF">2019-05-20T08:43:11Z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</Properties>
</file>