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9" r:id="rId1"/>
    <p:sldMasterId id="2147483943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66" r:id="rId5"/>
    <p:sldId id="261" r:id="rId6"/>
    <p:sldId id="264" r:id="rId7"/>
    <p:sldId id="262" r:id="rId8"/>
    <p:sldId id="265" r:id="rId9"/>
    <p:sldId id="258" r:id="rId10"/>
    <p:sldId id="259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64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b="1" dirty="0" err="1"/>
              <a:t>Origin</a:t>
            </a:r>
            <a:r>
              <a:rPr lang="es-ES" b="1" dirty="0"/>
              <a:t> </a:t>
            </a:r>
            <a:r>
              <a:rPr lang="es-ES" b="1" dirty="0" err="1"/>
              <a:t>Supermarket</a:t>
            </a:r>
            <a:r>
              <a:rPr lang="es-ES" b="1" baseline="0" dirty="0"/>
              <a:t> </a:t>
            </a:r>
            <a:r>
              <a:rPr lang="es-ES" b="1" baseline="0" dirty="0" err="1"/>
              <a:t>prices</a:t>
            </a:r>
            <a:r>
              <a:rPr lang="es-ES" b="1" baseline="0" dirty="0"/>
              <a:t> </a:t>
            </a:r>
            <a:r>
              <a:rPr lang="es-ES" b="1" baseline="0" dirty="0" err="1"/>
              <a:t>evolution</a:t>
            </a:r>
            <a:endParaRPr lang="es-ES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2018</c:v>
                </c:pt>
              </c:strCache>
            </c:strRef>
          </c:tx>
          <c:spPr>
            <a:ln w="28575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cat>
            <c:strRef>
              <c:f>Hoja1!$A$2:$A$5</c:f>
              <c:strCache>
                <c:ptCount val="4"/>
                <c:pt idx="0">
                  <c:v>W18</c:v>
                </c:pt>
                <c:pt idx="1">
                  <c:v>W19</c:v>
                </c:pt>
                <c:pt idx="2">
                  <c:v>W20</c:v>
                </c:pt>
                <c:pt idx="3">
                  <c:v>W21</c:v>
                </c:pt>
              </c:strCache>
            </c:strRef>
          </c:cat>
          <c:val>
            <c:numRef>
              <c:f>Hoja1!$B$2:$B$5</c:f>
              <c:numCache>
                <c:formatCode>0.00</c:formatCode>
                <c:ptCount val="4"/>
                <c:pt idx="0">
                  <c:v>2.44</c:v>
                </c:pt>
                <c:pt idx="1">
                  <c:v>2</c:v>
                </c:pt>
                <c:pt idx="2">
                  <c:v>1.53</c:v>
                </c:pt>
                <c:pt idx="3">
                  <c:v>1.5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A2A-4A28-8761-AF3C475FAC9D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2019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Hoja1!$A$2:$A$5</c:f>
              <c:strCache>
                <c:ptCount val="4"/>
                <c:pt idx="0">
                  <c:v>W18</c:v>
                </c:pt>
                <c:pt idx="1">
                  <c:v>W19</c:v>
                </c:pt>
                <c:pt idx="2">
                  <c:v>W20</c:v>
                </c:pt>
                <c:pt idx="3">
                  <c:v>W21</c:v>
                </c:pt>
              </c:strCache>
            </c:strRef>
          </c:cat>
          <c:val>
            <c:numRef>
              <c:f>Hoja1!$C$2:$C$5</c:f>
              <c:numCache>
                <c:formatCode>0.00</c:formatCode>
                <c:ptCount val="4"/>
                <c:pt idx="0">
                  <c:v>2.0499999999999998</c:v>
                </c:pt>
                <c:pt idx="1">
                  <c:v>1.35</c:v>
                </c:pt>
                <c:pt idx="2">
                  <c:v>0.95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A2A-4A28-8761-AF3C475FAC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62609464"/>
        <c:axId val="462606512"/>
      </c:lineChart>
      <c:catAx>
        <c:axId val="462609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62606512"/>
        <c:crosses val="autoZero"/>
        <c:auto val="1"/>
        <c:lblAlgn val="ctr"/>
        <c:lblOffset val="100"/>
        <c:noMultiLvlLbl val="0"/>
      </c:catAx>
      <c:valAx>
        <c:axId val="462606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4626094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E14820B9-59A2-4C76-911C-60DCCC3BD2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844882E-33DC-45B0-A438-50A6ABB615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44CDBA-EBFD-4773-B3EF-44E306A8263A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AFFE3E7-90BF-4B3E-BCC0-0BF194F3F77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ES"/>
              <a:t>BORRADOR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4E138A6-62F0-4E38-AAB0-DCC53F99F54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401DD-D06A-4A5E-A1A3-29996D14C8A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080962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816667-8783-4F82-87A3-DD0188A58FE7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s-ES"/>
              <a:t>BORRADOR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414E7-11A3-44C7-A361-464047525D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217186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2612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3588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01660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4351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269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63949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85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2631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4366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95037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1501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00917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77873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67650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6931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4539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7084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38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8824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7877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7162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0574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FE9CB2C-4BF2-45C9-90E3-825301320A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59987-EE21-4F01-A84C-EE8BDEE4C998}" type="slidenum">
              <a:rPr lang="es-ES" smtClean="0"/>
              <a:t>‹Nº›</a:t>
            </a:fld>
            <a:endParaRPr lang="es-ES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456475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2173C6-570F-483E-A4D1-5509347534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SITUATION ANALISYS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7E91C40-8AC8-4DE0-87BE-E8DFBE38D5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STONE FRUITS SEASON 2019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ECF728D-B83A-46DE-93DB-075107398C17}"/>
              </a:ext>
            </a:extLst>
          </p:cNvPr>
          <p:cNvSpPr txBox="1"/>
          <p:nvPr/>
        </p:nvSpPr>
        <p:spPr>
          <a:xfrm>
            <a:off x="6743700" y="5697557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20/05/2019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B9BDE35-705F-45D1-B5C0-EC9784D080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7128" y="5697557"/>
            <a:ext cx="2324872" cy="82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066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A0D69D-0B9F-486A-98AE-A1C1C23B6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0281" y="218661"/>
            <a:ext cx="7958331" cy="665921"/>
          </a:xfrm>
        </p:spPr>
        <p:txBody>
          <a:bodyPr/>
          <a:lstStyle/>
          <a:p>
            <a:r>
              <a:rPr lang="es-ES" dirty="0"/>
              <a:t>CONCLUSSIONS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1775502-8FB3-4251-AF78-D57F4ED0E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792" y="575722"/>
            <a:ext cx="10381317" cy="5972860"/>
          </a:xfrm>
        </p:spPr>
        <p:txBody>
          <a:bodyPr>
            <a:noAutofit/>
          </a:bodyPr>
          <a:lstStyle/>
          <a:p>
            <a:pPr marL="6160" indent="0" algn="ctr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s-E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SHORT TERM: “2019 SEASON” </a:t>
            </a:r>
          </a:p>
          <a:p>
            <a:pPr marL="6160" indent="0" algn="ctr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es-E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es-ES" b="1" dirty="0" err="1"/>
              <a:t>Market</a:t>
            </a:r>
            <a:r>
              <a:rPr lang="es-ES" b="1" dirty="0"/>
              <a:t> </a:t>
            </a:r>
            <a:r>
              <a:rPr lang="es-ES" b="1" dirty="0" err="1"/>
              <a:t>tools</a:t>
            </a:r>
            <a:r>
              <a:rPr lang="es-ES" b="1" dirty="0"/>
              <a:t> are </a:t>
            </a:r>
            <a:r>
              <a:rPr lang="es-ES" b="1" dirty="0" err="1"/>
              <a:t>need</a:t>
            </a:r>
            <a:r>
              <a:rPr lang="es-ES" b="1" dirty="0"/>
              <a:t>: </a:t>
            </a:r>
            <a:r>
              <a:rPr lang="es-ES" dirty="0" err="1"/>
              <a:t>exporters</a:t>
            </a:r>
            <a:r>
              <a:rPr lang="es-ES" dirty="0"/>
              <a:t> looks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recover</a:t>
            </a:r>
            <a:r>
              <a:rPr lang="es-ES" dirty="0"/>
              <a:t> a </a:t>
            </a:r>
            <a:r>
              <a:rPr lang="es-ES" dirty="0" err="1"/>
              <a:t>part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costes </a:t>
            </a:r>
            <a:r>
              <a:rPr lang="es-ES" dirty="0" err="1"/>
              <a:t>inwholesale</a:t>
            </a:r>
            <a:r>
              <a:rPr lang="es-ES" dirty="0"/>
              <a:t> </a:t>
            </a:r>
            <a:r>
              <a:rPr lang="es-ES" dirty="0" err="1"/>
              <a:t>markets</a:t>
            </a:r>
            <a:r>
              <a:rPr lang="es-ES" dirty="0"/>
              <a:t> </a:t>
            </a:r>
            <a:r>
              <a:rPr lang="es-ES" dirty="0" err="1"/>
              <a:t>which</a:t>
            </a:r>
            <a:r>
              <a:rPr lang="es-ES" dirty="0"/>
              <a:t> </a:t>
            </a:r>
            <a:r>
              <a:rPr lang="es-ES" dirty="0" err="1"/>
              <a:t>prices</a:t>
            </a:r>
            <a:r>
              <a:rPr lang="es-ES" dirty="0"/>
              <a:t> are </a:t>
            </a:r>
            <a:r>
              <a:rPr lang="es-ES" dirty="0" err="1"/>
              <a:t>sunk</a:t>
            </a:r>
            <a:r>
              <a:rPr lang="es-ES" dirty="0"/>
              <a:t>. </a:t>
            </a:r>
            <a:r>
              <a:rPr lang="es-ES" dirty="0" err="1"/>
              <a:t>Distribution</a:t>
            </a:r>
            <a:r>
              <a:rPr lang="es-ES" dirty="0"/>
              <a:t> </a:t>
            </a:r>
            <a:r>
              <a:rPr lang="es-ES" dirty="0" err="1"/>
              <a:t>check</a:t>
            </a:r>
            <a:r>
              <a:rPr lang="es-ES" dirty="0"/>
              <a:t> </a:t>
            </a:r>
            <a:r>
              <a:rPr lang="es-ES" dirty="0" err="1"/>
              <a:t>decrease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prices</a:t>
            </a:r>
            <a:r>
              <a:rPr lang="es-ES" dirty="0"/>
              <a:t> and looks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it</a:t>
            </a:r>
            <a:r>
              <a:rPr lang="es-ES" dirty="0"/>
              <a:t>.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recover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lost</a:t>
            </a:r>
            <a:r>
              <a:rPr lang="es-ES" dirty="0"/>
              <a:t> positions are </a:t>
            </a:r>
            <a:r>
              <a:rPr lang="es-ES" dirty="0" err="1"/>
              <a:t>almost</a:t>
            </a:r>
            <a:r>
              <a:rPr lang="es-ES" dirty="0"/>
              <a:t> </a:t>
            </a:r>
            <a:r>
              <a:rPr lang="es-ES" dirty="0" err="1"/>
              <a:t>impossible</a:t>
            </a:r>
            <a:endParaRPr lang="es-ES" dirty="0"/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endParaRPr lang="es-ES" dirty="0"/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es-ES" dirty="0"/>
              <a:t> </a:t>
            </a:r>
            <a:r>
              <a:rPr lang="es-ES" dirty="0" err="1"/>
              <a:t>Bad</a:t>
            </a:r>
            <a:r>
              <a:rPr lang="es-ES" dirty="0"/>
              <a:t> </a:t>
            </a:r>
            <a:r>
              <a:rPr lang="es-ES" dirty="0" err="1"/>
              <a:t>early</a:t>
            </a:r>
            <a:r>
              <a:rPr lang="es-ES" dirty="0"/>
              <a:t> </a:t>
            </a:r>
            <a:r>
              <a:rPr lang="es-ES" dirty="0" err="1"/>
              <a:t>season</a:t>
            </a:r>
            <a:r>
              <a:rPr lang="es-ES" dirty="0"/>
              <a:t> </a:t>
            </a:r>
            <a:r>
              <a:rPr lang="es-ES" dirty="0" err="1"/>
              <a:t>behaviour</a:t>
            </a:r>
            <a:r>
              <a:rPr lang="es-ES" dirty="0"/>
              <a:t>, </a:t>
            </a:r>
            <a:r>
              <a:rPr lang="es-ES" dirty="0" err="1"/>
              <a:t>bad</a:t>
            </a:r>
            <a:r>
              <a:rPr lang="es-ES" dirty="0"/>
              <a:t> </a:t>
            </a:r>
            <a:r>
              <a:rPr lang="es-ES" dirty="0" err="1"/>
              <a:t>prices</a:t>
            </a:r>
            <a:r>
              <a:rPr lang="es-ES" dirty="0"/>
              <a:t> </a:t>
            </a:r>
            <a:r>
              <a:rPr lang="es-ES" dirty="0" err="1"/>
              <a:t>contagion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following</a:t>
            </a:r>
            <a:r>
              <a:rPr lang="es-ES" dirty="0"/>
              <a:t> </a:t>
            </a:r>
            <a:r>
              <a:rPr lang="es-ES" dirty="0" err="1"/>
              <a:t>weeks</a:t>
            </a:r>
            <a:r>
              <a:rPr lang="es-ES" dirty="0"/>
              <a:t> </a:t>
            </a:r>
            <a:r>
              <a:rPr lang="es-ES" b="1" dirty="0">
                <a:sym typeface="Wingdings" panose="05000000000000000000" pitchFamily="2" charset="2"/>
              </a:rPr>
              <a:t> </a:t>
            </a:r>
            <a:endParaRPr lang="es-E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endParaRPr lang="es-E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es-ES" b="1" dirty="0" err="1"/>
              <a:t>Is</a:t>
            </a:r>
            <a:r>
              <a:rPr lang="es-ES" b="1" dirty="0"/>
              <a:t> </a:t>
            </a:r>
            <a:r>
              <a:rPr lang="es-ES" b="1" dirty="0" err="1"/>
              <a:t>not</a:t>
            </a:r>
            <a:r>
              <a:rPr lang="es-ES" b="1" dirty="0"/>
              <a:t> </a:t>
            </a:r>
            <a:r>
              <a:rPr lang="es-ES" b="1" dirty="0" err="1"/>
              <a:t>possible</a:t>
            </a:r>
            <a:r>
              <a:rPr lang="es-ES" b="1" dirty="0"/>
              <a:t> </a:t>
            </a:r>
            <a:r>
              <a:rPr lang="es-ES" b="1" dirty="0" err="1"/>
              <a:t>estimate</a:t>
            </a:r>
            <a:r>
              <a:rPr lang="es-ES" b="1" dirty="0"/>
              <a:t> </a:t>
            </a:r>
            <a:r>
              <a:rPr lang="es-ES" b="1" dirty="0" err="1"/>
              <a:t>the</a:t>
            </a:r>
            <a:r>
              <a:rPr lang="es-ES" b="1" dirty="0"/>
              <a:t> crisis Depth (¡¡¡</a:t>
            </a:r>
            <a:r>
              <a:rPr lang="es-ES" b="1" dirty="0" err="1"/>
              <a:t>we</a:t>
            </a:r>
            <a:r>
              <a:rPr lang="es-ES" b="1" dirty="0"/>
              <a:t> </a:t>
            </a:r>
            <a:r>
              <a:rPr lang="es-ES" b="1" dirty="0" err="1"/>
              <a:t>had</a:t>
            </a:r>
            <a:r>
              <a:rPr lang="es-ES" b="1" dirty="0"/>
              <a:t> </a:t>
            </a:r>
            <a:r>
              <a:rPr lang="es-ES" b="1" dirty="0" err="1"/>
              <a:t>not</a:t>
            </a:r>
            <a:r>
              <a:rPr lang="es-ES" b="1" dirty="0"/>
              <a:t> </a:t>
            </a:r>
            <a:r>
              <a:rPr lang="es-ES" b="1" dirty="0" err="1"/>
              <a:t>recover</a:t>
            </a:r>
            <a:r>
              <a:rPr lang="es-ES" b="1" dirty="0"/>
              <a:t> </a:t>
            </a:r>
            <a:r>
              <a:rPr lang="es-ES" b="1" dirty="0" err="1"/>
              <a:t>the</a:t>
            </a:r>
            <a:r>
              <a:rPr lang="es-ES" b="1" dirty="0"/>
              <a:t> 2017th </a:t>
            </a:r>
            <a:r>
              <a:rPr lang="es-ES" b="1" dirty="0" err="1"/>
              <a:t>losses</a:t>
            </a:r>
            <a:r>
              <a:rPr lang="es-ES" b="1" dirty="0"/>
              <a:t>!!!)</a:t>
            </a: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endParaRPr lang="es-ES" b="1" dirty="0">
              <a:solidFill>
                <a:srgbClr val="FF0000"/>
              </a:solidFill>
            </a:endParaRPr>
          </a:p>
          <a:p>
            <a:pPr marL="6160" indent="0" algn="ctr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</a:t>
            </a:r>
            <a:r>
              <a:rPr lang="es-E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EXCEPTIONAL MEASURES</a:t>
            </a:r>
            <a:endParaRPr lang="es-E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</a:pPr>
            <a:endParaRPr lang="es-ES" sz="14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C65ED45-2401-48D1-9C50-A7EEB7FBD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0203" y="5870762"/>
            <a:ext cx="2322777" cy="82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96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69106C-2F5F-4256-BE10-C7D1340C0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989" y="216929"/>
            <a:ext cx="7958331" cy="1077229"/>
          </a:xfrm>
        </p:spPr>
        <p:txBody>
          <a:bodyPr/>
          <a:lstStyle/>
          <a:p>
            <a:r>
              <a:rPr lang="es-ES" dirty="0"/>
              <a:t>ANTECEDENTES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93587BC-5ACA-485E-9992-D3AB7D59DE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992" y="1143784"/>
            <a:ext cx="10216543" cy="48572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ES" sz="2400" dirty="0"/>
              <a:t>Normal </a:t>
            </a:r>
            <a:r>
              <a:rPr lang="es-ES" sz="2400" dirty="0" err="1"/>
              <a:t>peaches</a:t>
            </a:r>
            <a:r>
              <a:rPr lang="es-ES" sz="2400" dirty="0"/>
              <a:t> and </a:t>
            </a:r>
            <a:r>
              <a:rPr lang="es-ES" sz="2400" dirty="0" err="1"/>
              <a:t>nectarines</a:t>
            </a:r>
            <a:r>
              <a:rPr lang="es-ES" sz="2400" dirty="0"/>
              <a:t> </a:t>
            </a:r>
            <a:r>
              <a:rPr lang="es-ES" sz="2400" dirty="0" err="1"/>
              <a:t>volumes</a:t>
            </a:r>
            <a:r>
              <a:rPr lang="es-ES" sz="2400" dirty="0"/>
              <a:t> </a:t>
            </a:r>
            <a:r>
              <a:rPr lang="es-ES" sz="2400" dirty="0" err="1"/>
              <a:t>without</a:t>
            </a:r>
            <a:r>
              <a:rPr lang="es-ES" sz="2400" dirty="0"/>
              <a:t> Frost loses</a:t>
            </a:r>
          </a:p>
          <a:p>
            <a:pPr lvl="2">
              <a:buFont typeface="Wingdings" panose="05000000000000000000" pitchFamily="2" charset="2"/>
              <a:buChar char="q"/>
            </a:pPr>
            <a:endParaRPr lang="es-ES" sz="100" dirty="0"/>
          </a:p>
          <a:p>
            <a:pPr lvl="2"/>
            <a:r>
              <a:rPr lang="es-ES" sz="2000" dirty="0"/>
              <a:t>Good </a:t>
            </a:r>
            <a:r>
              <a:rPr lang="es-ES" sz="2000" dirty="0" err="1"/>
              <a:t>weather</a:t>
            </a:r>
            <a:r>
              <a:rPr lang="es-ES" sz="2000" dirty="0"/>
              <a:t> </a:t>
            </a:r>
            <a:r>
              <a:rPr lang="es-ES" sz="2000" dirty="0" err="1"/>
              <a:t>from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begining</a:t>
            </a:r>
            <a:r>
              <a:rPr lang="es-ES" sz="2000" dirty="0"/>
              <a:t>  and Good </a:t>
            </a:r>
            <a:r>
              <a:rPr lang="es-ES" sz="2000" dirty="0" err="1"/>
              <a:t>blossoming</a:t>
            </a:r>
            <a:endParaRPr lang="es-ES" sz="2000" dirty="0"/>
          </a:p>
          <a:p>
            <a:pPr lvl="2"/>
            <a:r>
              <a:rPr lang="es-ES" sz="2000" dirty="0" err="1"/>
              <a:t>Production</a:t>
            </a:r>
            <a:r>
              <a:rPr lang="es-ES" sz="2000" dirty="0"/>
              <a:t> </a:t>
            </a:r>
            <a:r>
              <a:rPr lang="es-ES" sz="2000" dirty="0" err="1"/>
              <a:t>similarities</a:t>
            </a:r>
            <a:r>
              <a:rPr lang="es-ES" sz="2000" dirty="0"/>
              <a:t> </a:t>
            </a:r>
            <a:r>
              <a:rPr lang="es-ES" sz="2000" dirty="0" err="1"/>
              <a:t>with</a:t>
            </a:r>
            <a:r>
              <a:rPr lang="es-ES" sz="2000" dirty="0"/>
              <a:t> 2018 </a:t>
            </a:r>
            <a:r>
              <a:rPr lang="es-ES" sz="2000" dirty="0" err="1"/>
              <a:t>season</a:t>
            </a:r>
            <a:endParaRPr lang="es-ES" sz="2000" dirty="0"/>
          </a:p>
          <a:p>
            <a:pPr lvl="2"/>
            <a:r>
              <a:rPr lang="es-ES" sz="2000" dirty="0"/>
              <a:t>Good </a:t>
            </a:r>
            <a:r>
              <a:rPr lang="es-ES" sz="2000" dirty="0" err="1"/>
              <a:t>qualities</a:t>
            </a:r>
            <a:r>
              <a:rPr lang="es-ES" sz="2000" dirty="0"/>
              <a:t> </a:t>
            </a:r>
            <a:r>
              <a:rPr lang="es-ES" sz="2000" dirty="0" err="1"/>
              <a:t>until</a:t>
            </a:r>
            <a:r>
              <a:rPr lang="es-ES" sz="2000" dirty="0"/>
              <a:t> </a:t>
            </a:r>
            <a:r>
              <a:rPr lang="es-ES" sz="2000" dirty="0" err="1"/>
              <a:t>Aprils</a:t>
            </a:r>
            <a:r>
              <a:rPr lang="es-ES" sz="2000" dirty="0"/>
              <a:t> </a:t>
            </a:r>
            <a:r>
              <a:rPr lang="es-ES" sz="2000" dirty="0" err="1"/>
              <a:t>end</a:t>
            </a:r>
            <a:endParaRPr lang="es-ES" sz="2000" dirty="0"/>
          </a:p>
          <a:p>
            <a:pPr marL="801688" lvl="2" indent="-171450">
              <a:buFont typeface="Wingdings" panose="05000000000000000000" pitchFamily="2" charset="2"/>
              <a:buChar char="q"/>
            </a:pPr>
            <a:endParaRPr lang="es-ES" sz="800" dirty="0"/>
          </a:p>
          <a:p>
            <a:pPr marL="476250" lvl="2" indent="-457200">
              <a:buFont typeface="Wingdings" panose="05000000000000000000" pitchFamily="2" charset="2"/>
              <a:buChar char="q"/>
            </a:pPr>
            <a:r>
              <a:rPr lang="es-ES" sz="2400" dirty="0"/>
              <a:t> April/May Stone </a:t>
            </a:r>
            <a:r>
              <a:rPr lang="es-ES" sz="2400" dirty="0" err="1"/>
              <a:t>fruits</a:t>
            </a:r>
            <a:r>
              <a:rPr lang="es-ES" sz="2400" dirty="0"/>
              <a:t> </a:t>
            </a:r>
            <a:r>
              <a:rPr lang="es-ES" sz="2400" dirty="0" err="1"/>
              <a:t>market</a:t>
            </a:r>
            <a:r>
              <a:rPr lang="es-ES" sz="2400" dirty="0"/>
              <a:t> </a:t>
            </a:r>
            <a:r>
              <a:rPr lang="es-ES" sz="2400" dirty="0" err="1"/>
              <a:t>limitations</a:t>
            </a:r>
            <a:r>
              <a:rPr lang="es-ES" sz="2400" dirty="0"/>
              <a:t>:</a:t>
            </a:r>
          </a:p>
          <a:p>
            <a:pPr marL="1390650" lvl="4" indent="-457200">
              <a:buFont typeface="Arial" panose="020B0604020202020204" pitchFamily="34" charset="0"/>
              <a:buChar char="•"/>
            </a:pP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big</a:t>
            </a:r>
            <a:r>
              <a:rPr lang="es-ES" sz="2000" dirty="0"/>
              <a:t> </a:t>
            </a:r>
            <a:r>
              <a:rPr lang="es-ES" sz="2000" dirty="0" err="1"/>
              <a:t>russian</a:t>
            </a:r>
            <a:r>
              <a:rPr lang="es-ES" sz="2000" dirty="0"/>
              <a:t> </a:t>
            </a:r>
            <a:r>
              <a:rPr lang="es-ES" sz="2000" dirty="0" err="1"/>
              <a:t>market</a:t>
            </a:r>
            <a:r>
              <a:rPr lang="es-ES" sz="2000" dirty="0"/>
              <a:t> </a:t>
            </a:r>
            <a:r>
              <a:rPr lang="es-ES" sz="2000" dirty="0" err="1"/>
              <a:t>remains</a:t>
            </a:r>
            <a:r>
              <a:rPr lang="es-ES" sz="2000" dirty="0"/>
              <a:t> </a:t>
            </a:r>
            <a:r>
              <a:rPr lang="es-ES" sz="2000" dirty="0" err="1"/>
              <a:t>closed</a:t>
            </a:r>
            <a:endParaRPr lang="es-ES" sz="2000" dirty="0"/>
          </a:p>
          <a:p>
            <a:pPr marL="1390650" lvl="4" indent="-457200">
              <a:buFont typeface="Arial" panose="020B0604020202020204" pitchFamily="34" charset="0"/>
              <a:buChar char="•"/>
            </a:pPr>
            <a:r>
              <a:rPr lang="es-ES" sz="2000" dirty="0" err="1"/>
              <a:t>Overseas</a:t>
            </a:r>
            <a:r>
              <a:rPr lang="es-ES" sz="2000" dirty="0"/>
              <a:t> </a:t>
            </a:r>
            <a:r>
              <a:rPr lang="es-ES" sz="2000" dirty="0" err="1"/>
              <a:t>countries</a:t>
            </a:r>
            <a:r>
              <a:rPr lang="es-ES" sz="2000" dirty="0"/>
              <a:t> are </a:t>
            </a:r>
            <a:r>
              <a:rPr lang="es-ES" sz="2000" dirty="0" err="1"/>
              <a:t>not</a:t>
            </a:r>
            <a:r>
              <a:rPr lang="es-ES" sz="2000" dirty="0"/>
              <a:t> </a:t>
            </a:r>
            <a:r>
              <a:rPr lang="es-ES" sz="2000" dirty="0" err="1"/>
              <a:t>an</a:t>
            </a:r>
            <a:r>
              <a:rPr lang="es-ES" sz="2000" dirty="0"/>
              <a:t> </a:t>
            </a:r>
            <a:r>
              <a:rPr lang="es-ES" sz="2000" dirty="0" err="1"/>
              <a:t>option</a:t>
            </a:r>
            <a:endParaRPr lang="es-ES" sz="200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2B0675E-F88E-4388-BE08-A03F67528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9758" y="6001010"/>
            <a:ext cx="2322777" cy="82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574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69106C-2F5F-4256-BE10-C7D1340C0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989" y="216929"/>
            <a:ext cx="7958331" cy="1077229"/>
          </a:xfrm>
        </p:spPr>
        <p:txBody>
          <a:bodyPr/>
          <a:lstStyle/>
          <a:p>
            <a:r>
              <a:rPr lang="es-ES" dirty="0"/>
              <a:t>FIRST SPANISH SEASON ESTIMATION 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42C697E6-5E07-4CC9-9654-E928B9703F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3481387"/>
              </p:ext>
            </p:extLst>
          </p:nvPr>
        </p:nvGraphicFramePr>
        <p:xfrm>
          <a:off x="1266824" y="2590800"/>
          <a:ext cx="9915525" cy="3048001"/>
        </p:xfrm>
        <a:graphic>
          <a:graphicData uri="http://schemas.openxmlformats.org/drawingml/2006/table">
            <a:tbl>
              <a:tblPr/>
              <a:tblGrid>
                <a:gridCol w="1304926">
                  <a:extLst>
                    <a:ext uri="{9D8B030D-6E8A-4147-A177-3AD203B41FA5}">
                      <a16:colId xmlns:a16="http://schemas.microsoft.com/office/drawing/2014/main" val="1353125037"/>
                    </a:ext>
                  </a:extLst>
                </a:gridCol>
                <a:gridCol w="919711">
                  <a:extLst>
                    <a:ext uri="{9D8B030D-6E8A-4147-A177-3AD203B41FA5}">
                      <a16:colId xmlns:a16="http://schemas.microsoft.com/office/drawing/2014/main" val="3138859715"/>
                    </a:ext>
                  </a:extLst>
                </a:gridCol>
                <a:gridCol w="889855">
                  <a:extLst>
                    <a:ext uri="{9D8B030D-6E8A-4147-A177-3AD203B41FA5}">
                      <a16:colId xmlns:a16="http://schemas.microsoft.com/office/drawing/2014/main" val="690471844"/>
                    </a:ext>
                  </a:extLst>
                </a:gridCol>
                <a:gridCol w="889855">
                  <a:extLst>
                    <a:ext uri="{9D8B030D-6E8A-4147-A177-3AD203B41FA5}">
                      <a16:colId xmlns:a16="http://schemas.microsoft.com/office/drawing/2014/main" val="948557950"/>
                    </a:ext>
                  </a:extLst>
                </a:gridCol>
                <a:gridCol w="889855">
                  <a:extLst>
                    <a:ext uri="{9D8B030D-6E8A-4147-A177-3AD203B41FA5}">
                      <a16:colId xmlns:a16="http://schemas.microsoft.com/office/drawing/2014/main" val="1308690322"/>
                    </a:ext>
                  </a:extLst>
                </a:gridCol>
                <a:gridCol w="889855">
                  <a:extLst>
                    <a:ext uri="{9D8B030D-6E8A-4147-A177-3AD203B41FA5}">
                      <a16:colId xmlns:a16="http://schemas.microsoft.com/office/drawing/2014/main" val="943305122"/>
                    </a:ext>
                  </a:extLst>
                </a:gridCol>
                <a:gridCol w="985196">
                  <a:extLst>
                    <a:ext uri="{9D8B030D-6E8A-4147-A177-3AD203B41FA5}">
                      <a16:colId xmlns:a16="http://schemas.microsoft.com/office/drawing/2014/main" val="3947405169"/>
                    </a:ext>
                  </a:extLst>
                </a:gridCol>
                <a:gridCol w="985196">
                  <a:extLst>
                    <a:ext uri="{9D8B030D-6E8A-4147-A177-3AD203B41FA5}">
                      <a16:colId xmlns:a16="http://schemas.microsoft.com/office/drawing/2014/main" val="3466334152"/>
                    </a:ext>
                  </a:extLst>
                </a:gridCol>
                <a:gridCol w="1048758">
                  <a:extLst>
                    <a:ext uri="{9D8B030D-6E8A-4147-A177-3AD203B41FA5}">
                      <a16:colId xmlns:a16="http://schemas.microsoft.com/office/drawing/2014/main" val="3430476241"/>
                    </a:ext>
                  </a:extLst>
                </a:gridCol>
                <a:gridCol w="1112318">
                  <a:extLst>
                    <a:ext uri="{9D8B030D-6E8A-4147-A177-3AD203B41FA5}">
                      <a16:colId xmlns:a16="http://schemas.microsoft.com/office/drawing/2014/main" val="3113145010"/>
                    </a:ext>
                  </a:extLst>
                </a:gridCol>
              </a:tblGrid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es-ES" sz="14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PRODUCTO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2014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2015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2016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2017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2018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PREV 2019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2019 vs 18</a:t>
                      </a:r>
                      <a:endParaRPr lang="es-ES" sz="3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2019 vs 17</a:t>
                      </a:r>
                      <a:endParaRPr lang="es-ES" sz="3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b="1" i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2019 vs (media 5 años)  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0936451"/>
                  </a:ext>
                </a:extLst>
              </a:tr>
              <a:tr h="459154">
                <a:tc>
                  <a:txBody>
                    <a:bodyPr/>
                    <a:lstStyle/>
                    <a:p>
                      <a:r>
                        <a:rPr lang="es-ES" sz="14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MELOCOTON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301.828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302.701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314.964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354.032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311.066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329.022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 b="1" i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106%</a:t>
                      </a:r>
                      <a:endParaRPr lang="es-ES" sz="3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 b="1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93%</a:t>
                      </a:r>
                      <a:endParaRPr lang="es-ES" sz="3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 b="1" i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104%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9076755"/>
                  </a:ext>
                </a:extLst>
              </a:tr>
              <a:tr h="459154">
                <a:tc>
                  <a:txBody>
                    <a:bodyPr/>
                    <a:lstStyle/>
                    <a:p>
                      <a:r>
                        <a:rPr lang="es-ES" sz="14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PARAGUAYO</a:t>
                      </a:r>
                      <a:endParaRPr lang="es-ES" sz="3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254.783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263.227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303.307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354.741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301.388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324.186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 b="1" i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108%</a:t>
                      </a:r>
                      <a:endParaRPr lang="es-ES" sz="3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 b="1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91%</a:t>
                      </a:r>
                      <a:endParaRPr lang="es-ES" sz="3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 b="1" i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110%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601264"/>
                  </a:ext>
                </a:extLst>
              </a:tr>
              <a:tr h="459154">
                <a:tc>
                  <a:txBody>
                    <a:bodyPr/>
                    <a:lstStyle/>
                    <a:p>
                      <a:r>
                        <a:rPr lang="es-ES" sz="14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PAVIA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257.764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275.658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287.370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305.205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308.957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307.041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 b="1" i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99%</a:t>
                      </a:r>
                      <a:endParaRPr lang="es-ES" sz="3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 b="1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101%</a:t>
                      </a:r>
                      <a:endParaRPr lang="es-ES" sz="3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 b="1" i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107%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8441321"/>
                  </a:ext>
                </a:extLst>
              </a:tr>
              <a:tr h="459154">
                <a:tc>
                  <a:txBody>
                    <a:bodyPr/>
                    <a:lstStyle/>
                    <a:p>
                      <a:r>
                        <a:rPr lang="es-ES" sz="14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NECTARINA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543.980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555.845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599.862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692.802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567.077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623.141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 b="1" i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110%</a:t>
                      </a:r>
                      <a:endParaRPr lang="es-ES" sz="3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 b="1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90%</a:t>
                      </a:r>
                      <a:endParaRPr lang="es-ES" sz="3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 b="1" i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105%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9582291"/>
                  </a:ext>
                </a:extLst>
              </a:tr>
              <a:tr h="459154">
                <a:tc>
                  <a:txBody>
                    <a:bodyPr/>
                    <a:lstStyle/>
                    <a:p>
                      <a:r>
                        <a:rPr lang="es-ES" sz="14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1.358.355</a:t>
                      </a:r>
                      <a:endParaRPr lang="es-ES" sz="3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1.397.431</a:t>
                      </a:r>
                      <a:endParaRPr lang="es-ES" sz="3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1.505.503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1.706.780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1.488.488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1.583.390</a:t>
                      </a:r>
                      <a:endParaRPr lang="es-ES" sz="3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400" b="1" i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106%</a:t>
                      </a:r>
                      <a:endParaRPr lang="es-ES" sz="3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 b="1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93%</a:t>
                      </a:r>
                      <a:endParaRPr lang="es-ES" sz="3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" sz="1600" b="1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106%</a:t>
                      </a:r>
                      <a:endParaRPr lang="es-ES" sz="3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2117014"/>
                  </a:ext>
                </a:extLst>
              </a:tr>
            </a:tbl>
          </a:graphicData>
        </a:graphic>
      </p:graphicFrame>
      <p:pic>
        <p:nvPicPr>
          <p:cNvPr id="3" name="Imagen 2">
            <a:extLst>
              <a:ext uri="{FF2B5EF4-FFF2-40B4-BE49-F238E27FC236}">
                <a16:creationId xmlns:a16="http://schemas.microsoft.com/office/drawing/2014/main" id="{450E15E3-69D8-4A38-A0AB-5AC83D62DE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9898" y="5939588"/>
            <a:ext cx="2322777" cy="82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776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102047-0C03-4F30-8931-ADBB7D4A6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NEW REQUIREMENTS AND COSTES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0D6B19-1629-4F1A-BCCF-B73652137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9191" y="2268746"/>
            <a:ext cx="7795711" cy="4347714"/>
          </a:xfrm>
        </p:spPr>
        <p:txBody>
          <a:bodyPr>
            <a:normAutofit/>
          </a:bodyPr>
          <a:lstStyle/>
          <a:p>
            <a:r>
              <a:rPr lang="es-ES" b="1" u="sng" dirty="0" err="1"/>
              <a:t>Packaging</a:t>
            </a:r>
            <a:r>
              <a:rPr lang="es-ES" b="1" u="sng" dirty="0"/>
              <a:t> </a:t>
            </a:r>
            <a:r>
              <a:rPr lang="es-ES" b="1" u="sng" dirty="0" err="1"/>
              <a:t>costs</a:t>
            </a:r>
            <a:r>
              <a:rPr lang="es-ES" b="1" u="sng" dirty="0"/>
              <a:t> </a:t>
            </a:r>
            <a:r>
              <a:rPr lang="es-ES" b="1" u="sng" dirty="0" err="1"/>
              <a:t>increase</a:t>
            </a:r>
            <a:endParaRPr lang="es-ES" b="1" u="sng" dirty="0"/>
          </a:p>
          <a:p>
            <a:pPr marL="6160" indent="0">
              <a:buNone/>
            </a:pPr>
            <a:r>
              <a:rPr lang="es-ES" dirty="0"/>
              <a:t>New </a:t>
            </a:r>
            <a:r>
              <a:rPr lang="es-ES" dirty="0" err="1"/>
              <a:t>recyclable</a:t>
            </a:r>
            <a:r>
              <a:rPr lang="es-ES" dirty="0"/>
              <a:t> </a:t>
            </a:r>
            <a:r>
              <a:rPr lang="es-ES" dirty="0" err="1"/>
              <a:t>packaging</a:t>
            </a:r>
            <a:r>
              <a:rPr lang="es-ES" dirty="0"/>
              <a:t> use </a:t>
            </a:r>
            <a:r>
              <a:rPr lang="es-ES" dirty="0" err="1"/>
              <a:t>requirement</a:t>
            </a:r>
            <a:r>
              <a:rPr lang="es-ES" dirty="0"/>
              <a:t> </a:t>
            </a:r>
            <a:r>
              <a:rPr lang="es-ES" dirty="0" err="1"/>
              <a:t>increases</a:t>
            </a:r>
            <a:r>
              <a:rPr lang="es-ES" dirty="0"/>
              <a:t> costes </a:t>
            </a:r>
            <a:r>
              <a:rPr lang="es-ES" dirty="0" err="1"/>
              <a:t>from</a:t>
            </a:r>
            <a:r>
              <a:rPr lang="es-ES" dirty="0"/>
              <a:t> 0,015€/Kg </a:t>
            </a:r>
            <a:r>
              <a:rPr lang="es-ES" dirty="0" err="1"/>
              <a:t>to</a:t>
            </a:r>
            <a:r>
              <a:rPr lang="es-ES" dirty="0"/>
              <a:t> 0,04€/Kg in 2019. </a:t>
            </a:r>
          </a:p>
          <a:p>
            <a:pPr marL="6160" indent="0">
              <a:buNone/>
            </a:pPr>
            <a:endParaRPr lang="es-ES" b="1" u="sng" dirty="0"/>
          </a:p>
          <a:p>
            <a:r>
              <a:rPr lang="es-ES" b="1" u="sng" dirty="0" err="1"/>
              <a:t>Requirement</a:t>
            </a:r>
            <a:r>
              <a:rPr lang="es-ES" b="1" u="sng" dirty="0"/>
              <a:t> </a:t>
            </a:r>
            <a:r>
              <a:rPr lang="es-ES" b="1" u="sng" dirty="0" err="1"/>
              <a:t>of</a:t>
            </a:r>
            <a:r>
              <a:rPr lang="es-ES" b="1" u="sng" dirty="0"/>
              <a:t> </a:t>
            </a:r>
            <a:r>
              <a:rPr lang="es-ES" b="1" u="sng" dirty="0" err="1"/>
              <a:t>returnable</a:t>
            </a:r>
            <a:r>
              <a:rPr lang="es-ES" b="1" u="sng" dirty="0"/>
              <a:t> </a:t>
            </a:r>
            <a:r>
              <a:rPr lang="es-ES" b="1" u="sng" dirty="0" err="1"/>
              <a:t>plastic</a:t>
            </a:r>
            <a:r>
              <a:rPr lang="es-ES" b="1" u="sng" dirty="0"/>
              <a:t> boxes</a:t>
            </a:r>
            <a:r>
              <a:rPr lang="es-ES" dirty="0"/>
              <a:t> </a:t>
            </a:r>
          </a:p>
          <a:p>
            <a:pPr marL="6160" indent="0" algn="ctr">
              <a:buNone/>
            </a:pPr>
            <a:r>
              <a:rPr lang="es-ES" dirty="0"/>
              <a:t>In </a:t>
            </a:r>
            <a:r>
              <a:rPr lang="es-ES" dirty="0" err="1"/>
              <a:t>spite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its</a:t>
            </a:r>
            <a:r>
              <a:rPr lang="es-ES" dirty="0"/>
              <a:t> </a:t>
            </a:r>
            <a:r>
              <a:rPr lang="es-ES" dirty="0" err="1"/>
              <a:t>high</a:t>
            </a:r>
            <a:r>
              <a:rPr lang="es-ES" dirty="0"/>
              <a:t> and </a:t>
            </a:r>
            <a:r>
              <a:rPr lang="es-ES" dirty="0" err="1"/>
              <a:t>low</a:t>
            </a:r>
            <a:r>
              <a:rPr lang="es-ES" dirty="0"/>
              <a:t> </a:t>
            </a:r>
            <a:r>
              <a:rPr lang="es-ES" dirty="0" err="1"/>
              <a:t>transparency</a:t>
            </a:r>
            <a:r>
              <a:rPr lang="es-ES" dirty="0"/>
              <a:t> </a:t>
            </a:r>
            <a:r>
              <a:rPr lang="es-ES" dirty="0" err="1"/>
              <a:t>costs</a:t>
            </a:r>
            <a:r>
              <a:rPr lang="es-ES" dirty="0"/>
              <a:t>. </a:t>
            </a:r>
          </a:p>
          <a:p>
            <a:pPr marL="6160" indent="0" algn="ctr">
              <a:buNone/>
            </a:pPr>
            <a:r>
              <a:rPr lang="es-ES" dirty="0" err="1"/>
              <a:t>Increase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0,02 </a:t>
            </a:r>
            <a:r>
              <a:rPr lang="es-ES" dirty="0" err="1"/>
              <a:t>to</a:t>
            </a:r>
            <a:r>
              <a:rPr lang="es-ES" dirty="0"/>
              <a:t> 0,06€/kg in </a:t>
            </a:r>
            <a:r>
              <a:rPr lang="es-ES" dirty="0" err="1"/>
              <a:t>production</a:t>
            </a:r>
            <a:r>
              <a:rPr lang="es-ES" dirty="0"/>
              <a:t> costes</a:t>
            </a:r>
          </a:p>
          <a:p>
            <a:pPr marL="6160" indent="0" algn="ctr">
              <a:buNone/>
            </a:pPr>
            <a:r>
              <a:rPr lang="es-ES" dirty="0" err="1"/>
              <a:t>Cost</a:t>
            </a:r>
            <a:r>
              <a:rPr lang="es-ES" dirty="0"/>
              <a:t> R.P.B. : </a:t>
            </a:r>
            <a:r>
              <a:rPr lang="es-ES" dirty="0" err="1"/>
              <a:t>Amortization</a:t>
            </a:r>
            <a:r>
              <a:rPr lang="es-ES" dirty="0"/>
              <a:t> + </a:t>
            </a:r>
            <a:r>
              <a:rPr lang="es-ES" dirty="0" err="1"/>
              <a:t>Logístic</a:t>
            </a:r>
            <a:r>
              <a:rPr lang="es-ES" dirty="0"/>
              <a:t> + </a:t>
            </a:r>
            <a:r>
              <a:rPr lang="es-ES" dirty="0" err="1"/>
              <a:t>Cleaning</a:t>
            </a:r>
            <a:r>
              <a:rPr lang="es-ES" dirty="0"/>
              <a:t> + </a:t>
            </a:r>
            <a:r>
              <a:rPr lang="es-ES" dirty="0" err="1"/>
              <a:t>Profit</a:t>
            </a:r>
            <a:r>
              <a:rPr lang="es-ES" dirty="0"/>
              <a:t> + </a:t>
            </a:r>
            <a:r>
              <a:rPr lang="es-ES" sz="3000" b="1" dirty="0"/>
              <a:t>?</a:t>
            </a:r>
            <a:endParaRPr lang="es-ES" b="1" dirty="0"/>
          </a:p>
          <a:p>
            <a:pPr marL="6160" indent="0">
              <a:buNone/>
            </a:pPr>
            <a:endParaRPr lang="es-ES" sz="1000" dirty="0"/>
          </a:p>
          <a:p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98E4D11-551D-4318-AC76-B26F257E95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7" r="11048"/>
          <a:stretch/>
        </p:blipFill>
        <p:spPr>
          <a:xfrm>
            <a:off x="1276709" y="2277733"/>
            <a:ext cx="1708032" cy="2302534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DDF9625-DDA9-4166-A605-21679EC5C5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9532" y="6034969"/>
            <a:ext cx="2322777" cy="82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750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4E1536-60BE-42EC-A0D9-F330CAE52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NEW REQUIREMENTS AND COSTES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ED6ADC-F795-4AF5-9AED-022593DB3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3592" y="2052116"/>
            <a:ext cx="7335511" cy="2302534"/>
          </a:xfrm>
        </p:spPr>
        <p:txBody>
          <a:bodyPr/>
          <a:lstStyle/>
          <a:p>
            <a:r>
              <a:rPr lang="es-ES" sz="2400" b="1" u="sng" dirty="0" err="1"/>
              <a:t>Logistic</a:t>
            </a:r>
            <a:r>
              <a:rPr lang="es-ES" sz="2400" b="1" u="sng" dirty="0"/>
              <a:t> costes </a:t>
            </a:r>
            <a:r>
              <a:rPr lang="es-ES" sz="2400" b="1" u="sng" dirty="0" err="1"/>
              <a:t>increase</a:t>
            </a:r>
            <a:endParaRPr lang="es-ES" sz="2400" b="1" u="sng" dirty="0"/>
          </a:p>
          <a:p>
            <a:pPr lvl="1"/>
            <a:r>
              <a:rPr lang="es-ES" dirty="0" err="1"/>
              <a:t>Transport</a:t>
            </a:r>
            <a:r>
              <a:rPr lang="es-ES" dirty="0"/>
              <a:t> </a:t>
            </a:r>
            <a:r>
              <a:rPr lang="es-ES" dirty="0" err="1"/>
              <a:t>companies</a:t>
            </a:r>
            <a:r>
              <a:rPr lang="es-ES" dirty="0"/>
              <a:t> </a:t>
            </a:r>
            <a:r>
              <a:rPr lang="es-ES" dirty="0" err="1"/>
              <a:t>number</a:t>
            </a:r>
            <a:r>
              <a:rPr lang="es-ES" dirty="0"/>
              <a:t> </a:t>
            </a:r>
            <a:r>
              <a:rPr lang="es-ES" dirty="0" err="1"/>
              <a:t>reduction</a:t>
            </a:r>
            <a:endParaRPr lang="es-ES" dirty="0"/>
          </a:p>
          <a:p>
            <a:pPr lvl="1"/>
            <a:r>
              <a:rPr lang="es-ES" dirty="0" err="1"/>
              <a:t>Qualified</a:t>
            </a:r>
            <a:r>
              <a:rPr lang="es-ES" dirty="0"/>
              <a:t> drivers </a:t>
            </a:r>
            <a:r>
              <a:rPr lang="es-ES" dirty="0" err="1"/>
              <a:t>number</a:t>
            </a:r>
            <a:r>
              <a:rPr lang="es-ES" dirty="0"/>
              <a:t> </a:t>
            </a:r>
            <a:r>
              <a:rPr lang="es-ES" dirty="0" err="1"/>
              <a:t>decrease</a:t>
            </a:r>
            <a:endParaRPr lang="es-ES" dirty="0"/>
          </a:p>
          <a:p>
            <a:pPr marL="457010" lvl="1" indent="0">
              <a:buNone/>
            </a:pPr>
            <a:r>
              <a:rPr lang="es-ES" dirty="0"/>
              <a:t>Costes </a:t>
            </a:r>
            <a:r>
              <a:rPr lang="es-ES" dirty="0" err="1"/>
              <a:t>increase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0,005€/Kg </a:t>
            </a:r>
            <a:r>
              <a:rPr lang="es-ES" dirty="0" err="1"/>
              <a:t>to</a:t>
            </a:r>
            <a:r>
              <a:rPr lang="es-ES" dirty="0"/>
              <a:t> 0,02€/Kg</a:t>
            </a:r>
          </a:p>
          <a:p>
            <a:pPr marL="457010" lvl="1" indent="0">
              <a:buNone/>
            </a:pPr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3372389-032B-46C3-9150-B76FE12859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7" r="11048"/>
          <a:stretch/>
        </p:blipFill>
        <p:spPr>
          <a:xfrm>
            <a:off x="1257253" y="2359477"/>
            <a:ext cx="1708032" cy="2302534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4B1FC8B4-73E4-4CD2-BF25-2A964187CEDA}"/>
              </a:ext>
            </a:extLst>
          </p:cNvPr>
          <p:cNvSpPr/>
          <p:nvPr/>
        </p:nvSpPr>
        <p:spPr>
          <a:xfrm>
            <a:off x="3443592" y="4321010"/>
            <a:ext cx="71643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160" indent="0" algn="ctr">
              <a:buNone/>
            </a:pPr>
            <a:r>
              <a:rPr lang="es-ES" sz="2800" b="1" u="sng" dirty="0" err="1"/>
              <a:t>None</a:t>
            </a:r>
            <a:r>
              <a:rPr lang="es-ES" sz="2800" b="1" u="sng" dirty="0"/>
              <a:t> </a:t>
            </a:r>
            <a:r>
              <a:rPr lang="es-ES" sz="2800" b="1" u="sng" dirty="0" err="1"/>
              <a:t>of</a:t>
            </a:r>
            <a:r>
              <a:rPr lang="es-ES" sz="2800" b="1" u="sng" dirty="0"/>
              <a:t>  </a:t>
            </a:r>
            <a:r>
              <a:rPr lang="es-ES" sz="2800" b="1" u="sng" dirty="0" err="1"/>
              <a:t>above</a:t>
            </a:r>
            <a:r>
              <a:rPr lang="es-ES" sz="2800" b="1" u="sng" dirty="0"/>
              <a:t> costes are </a:t>
            </a:r>
            <a:r>
              <a:rPr lang="es-ES" sz="2800" b="1" u="sng" dirty="0" err="1"/>
              <a:t>reflected</a:t>
            </a:r>
            <a:r>
              <a:rPr lang="es-ES" sz="2800" b="1" u="sng" dirty="0"/>
              <a:t> in  </a:t>
            </a:r>
            <a:r>
              <a:rPr lang="es-ES" sz="2800" b="1" u="sng" dirty="0" err="1"/>
              <a:t>fruit</a:t>
            </a:r>
            <a:r>
              <a:rPr lang="es-ES" sz="2800" b="1" u="sng" dirty="0"/>
              <a:t> </a:t>
            </a:r>
            <a:r>
              <a:rPr lang="es-ES" sz="2800" b="1" u="sng" dirty="0" err="1"/>
              <a:t>market</a:t>
            </a:r>
            <a:r>
              <a:rPr lang="es-ES" sz="2800" b="1" u="sng" dirty="0"/>
              <a:t> Price </a:t>
            </a:r>
            <a:r>
              <a:rPr lang="es-ES" sz="2800" b="1" u="sng" dirty="0" err="1"/>
              <a:t>increase</a:t>
            </a:r>
            <a:r>
              <a:rPr lang="es-ES" sz="2800" b="1" u="sng" dirty="0"/>
              <a:t>.</a:t>
            </a:r>
          </a:p>
          <a:p>
            <a:pPr marL="6160" indent="0" algn="ctr">
              <a:buNone/>
            </a:pPr>
            <a:endParaRPr lang="es-ES" sz="2000" b="1" u="sng" dirty="0"/>
          </a:p>
          <a:p>
            <a:pPr marL="6160" indent="0" algn="ctr">
              <a:buNone/>
            </a:pPr>
            <a:endParaRPr lang="es-ES" sz="2000" b="1" u="sng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7CD4543-BA35-4411-9E9A-8DE97BE3CD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9715" y="5890670"/>
            <a:ext cx="2322777" cy="82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257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4D9050-6245-40F8-B9DD-2B196ECA8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EXPORT BARRIERS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5F7684E-892E-420B-AD6D-C6FA50E5B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0512" y="1673425"/>
            <a:ext cx="7497923" cy="4478080"/>
          </a:xfrm>
        </p:spPr>
        <p:txBody>
          <a:bodyPr/>
          <a:lstStyle/>
          <a:p>
            <a:r>
              <a:rPr lang="es-ES" dirty="0" err="1"/>
              <a:t>Former</a:t>
            </a:r>
            <a:r>
              <a:rPr lang="es-ES" dirty="0"/>
              <a:t> Soviet </a:t>
            </a:r>
            <a:r>
              <a:rPr lang="es-ES" dirty="0" err="1"/>
              <a:t>Union</a:t>
            </a:r>
            <a:r>
              <a:rPr lang="es-ES" dirty="0"/>
              <a:t> </a:t>
            </a:r>
            <a:r>
              <a:rPr lang="es-ES" dirty="0" err="1"/>
              <a:t>countries</a:t>
            </a:r>
            <a:r>
              <a:rPr lang="es-ES" dirty="0"/>
              <a:t> </a:t>
            </a:r>
            <a:r>
              <a:rPr lang="es-ES" dirty="0" err="1"/>
              <a:t>dramatically</a:t>
            </a:r>
            <a:r>
              <a:rPr lang="es-ES" dirty="0"/>
              <a:t> reduces </a:t>
            </a:r>
            <a:r>
              <a:rPr lang="es-ES" dirty="0" err="1"/>
              <a:t>their</a:t>
            </a:r>
            <a:r>
              <a:rPr lang="es-ES" dirty="0"/>
              <a:t> </a:t>
            </a:r>
            <a:r>
              <a:rPr lang="es-ES" dirty="0" err="1"/>
              <a:t>importation</a:t>
            </a:r>
            <a:r>
              <a:rPr lang="es-ES" dirty="0"/>
              <a:t> </a:t>
            </a:r>
            <a:r>
              <a:rPr lang="es-ES" dirty="0" err="1"/>
              <a:t>volumes</a:t>
            </a:r>
            <a:endParaRPr lang="es-ES" dirty="0"/>
          </a:p>
          <a:p>
            <a:pPr lvl="1"/>
            <a:r>
              <a:rPr lang="es-ES" dirty="0" err="1"/>
              <a:t>Export</a:t>
            </a:r>
            <a:r>
              <a:rPr lang="es-ES" dirty="0"/>
              <a:t> </a:t>
            </a:r>
            <a:r>
              <a:rPr lang="es-ES" dirty="0" err="1"/>
              <a:t>conditions</a:t>
            </a:r>
            <a:r>
              <a:rPr lang="es-ES" dirty="0"/>
              <a:t> and costes </a:t>
            </a:r>
            <a:r>
              <a:rPr lang="es-ES" dirty="0" err="1"/>
              <a:t>get</a:t>
            </a:r>
            <a:r>
              <a:rPr lang="es-ES" dirty="0"/>
              <a:t> more </a:t>
            </a:r>
            <a:r>
              <a:rPr lang="es-ES" dirty="0" err="1"/>
              <a:t>hard</a:t>
            </a:r>
            <a:endParaRPr lang="es-ES" dirty="0"/>
          </a:p>
          <a:p>
            <a:pPr lvl="1"/>
            <a:r>
              <a:rPr lang="es-ES" dirty="0"/>
              <a:t>Eastern </a:t>
            </a:r>
            <a:r>
              <a:rPr lang="es-ES" dirty="0" err="1"/>
              <a:t>countries</a:t>
            </a:r>
            <a:r>
              <a:rPr lang="es-ES" dirty="0"/>
              <a:t> non-UE, </a:t>
            </a:r>
            <a:r>
              <a:rPr lang="es-ES" dirty="0" err="1"/>
              <a:t>developes</a:t>
            </a:r>
            <a:r>
              <a:rPr lang="es-ES" dirty="0"/>
              <a:t> new </a:t>
            </a:r>
            <a:r>
              <a:rPr lang="es-ES" dirty="0" err="1"/>
              <a:t>production</a:t>
            </a:r>
            <a:r>
              <a:rPr lang="es-ES" dirty="0"/>
              <a:t> áreas  </a:t>
            </a:r>
            <a:r>
              <a:rPr lang="es-ES" dirty="0" err="1"/>
              <a:t>close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Russia´s</a:t>
            </a:r>
            <a:r>
              <a:rPr lang="es-ES" dirty="0"/>
              <a:t> </a:t>
            </a:r>
            <a:r>
              <a:rPr lang="es-ES" dirty="0" err="1"/>
              <a:t>south</a:t>
            </a:r>
            <a:r>
              <a:rPr lang="es-ES" dirty="0"/>
              <a:t>. </a:t>
            </a:r>
          </a:p>
          <a:p>
            <a:pPr marL="457010" lvl="1" indent="0">
              <a:buNone/>
            </a:pPr>
            <a:endParaRPr lang="es-ES" sz="100" dirty="0"/>
          </a:p>
          <a:p>
            <a:pPr marL="457010" lvl="1" indent="0">
              <a:buNone/>
            </a:pPr>
            <a:r>
              <a:rPr lang="es-ES" sz="2400" b="1" dirty="0" err="1"/>
              <a:t>The</a:t>
            </a:r>
            <a:r>
              <a:rPr lang="es-ES" sz="2400" b="1" dirty="0"/>
              <a:t> </a:t>
            </a:r>
            <a:r>
              <a:rPr lang="es-ES" sz="2400" b="1" dirty="0" err="1"/>
              <a:t>market</a:t>
            </a:r>
            <a:r>
              <a:rPr lang="es-ES" sz="2400" b="1" dirty="0"/>
              <a:t> </a:t>
            </a:r>
            <a:r>
              <a:rPr lang="es-ES" sz="2400" b="1" dirty="0" err="1"/>
              <a:t>pressure</a:t>
            </a:r>
            <a:r>
              <a:rPr lang="es-ES" sz="2400" b="1" dirty="0"/>
              <a:t> </a:t>
            </a:r>
            <a:r>
              <a:rPr lang="es-ES" sz="2400" b="1" dirty="0" err="1"/>
              <a:t>grows</a:t>
            </a:r>
            <a:r>
              <a:rPr lang="es-ES" sz="2400" b="1" dirty="0"/>
              <a:t> </a:t>
            </a:r>
            <a:r>
              <a:rPr lang="es-ES" sz="2400" b="1" dirty="0" err="1"/>
              <a:t>day</a:t>
            </a:r>
            <a:r>
              <a:rPr lang="es-ES" sz="2400" b="1" dirty="0"/>
              <a:t> </a:t>
            </a:r>
            <a:r>
              <a:rPr lang="es-ES" sz="2400" b="1" dirty="0" err="1"/>
              <a:t>by</a:t>
            </a:r>
            <a:r>
              <a:rPr lang="es-ES" sz="2400" b="1" dirty="0"/>
              <a:t> </a:t>
            </a:r>
            <a:r>
              <a:rPr lang="es-ES" sz="2400" b="1" dirty="0" err="1"/>
              <a:t>day</a:t>
            </a:r>
            <a:endParaRPr lang="es-ES" sz="2400" b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294FB0A-8832-4351-8E3D-DA2BDCDD17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5" r="3708"/>
          <a:stretch/>
        </p:blipFill>
        <p:spPr>
          <a:xfrm>
            <a:off x="1233577" y="2415397"/>
            <a:ext cx="2510287" cy="2333006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FE45B2B8-E931-43B8-AE33-D56C91C38E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0020" y="5929650"/>
            <a:ext cx="2322777" cy="82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270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4D9050-6245-40F8-B9DD-2B196ECA8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EXPORT BARRIERS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5F7684E-892E-420B-AD6D-C6FA50E5B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9625" y="1571864"/>
            <a:ext cx="6677025" cy="4478080"/>
          </a:xfrm>
        </p:spPr>
        <p:txBody>
          <a:bodyPr>
            <a:normAutofit/>
          </a:bodyPr>
          <a:lstStyle/>
          <a:p>
            <a:pPr marL="6160" indent="0">
              <a:buNone/>
            </a:pPr>
            <a:r>
              <a:rPr lang="es-ES" b="1" u="sng" dirty="0"/>
              <a:t>THIRD COUNTRIES EXPORT DIVERSIFICATION</a:t>
            </a:r>
            <a:r>
              <a:rPr lang="es-ES" b="1" dirty="0"/>
              <a:t>:</a:t>
            </a:r>
          </a:p>
          <a:p>
            <a:r>
              <a:rPr lang="es-ES" dirty="0" err="1"/>
              <a:t>Tansportation</a:t>
            </a:r>
            <a:r>
              <a:rPr lang="es-ES" dirty="0"/>
              <a:t> </a:t>
            </a:r>
            <a:r>
              <a:rPr lang="es-ES" dirty="0" err="1"/>
              <a:t>difficulties</a:t>
            </a:r>
            <a:r>
              <a:rPr lang="es-ES" dirty="0"/>
              <a:t>, costes, etc..</a:t>
            </a:r>
          </a:p>
          <a:p>
            <a:r>
              <a:rPr lang="es-ES" dirty="0" err="1"/>
              <a:t>Phytosanitary</a:t>
            </a:r>
            <a:r>
              <a:rPr lang="es-ES" dirty="0"/>
              <a:t> </a:t>
            </a:r>
            <a:r>
              <a:rPr lang="es-ES" dirty="0" err="1"/>
              <a:t>barriers</a:t>
            </a:r>
            <a:r>
              <a:rPr lang="es-ES" dirty="0"/>
              <a:t>, </a:t>
            </a:r>
            <a:r>
              <a:rPr lang="es-ES" dirty="0" err="1"/>
              <a:t>Hard</a:t>
            </a:r>
            <a:r>
              <a:rPr lang="es-ES" dirty="0"/>
              <a:t> </a:t>
            </a:r>
            <a:r>
              <a:rPr lang="es-ES" dirty="0" err="1"/>
              <a:t>exportation</a:t>
            </a:r>
            <a:r>
              <a:rPr lang="es-ES" dirty="0"/>
              <a:t> </a:t>
            </a:r>
            <a:r>
              <a:rPr lang="es-ES" dirty="0" err="1"/>
              <a:t>requirements</a:t>
            </a:r>
            <a:r>
              <a:rPr lang="es-ES" dirty="0"/>
              <a:t> </a:t>
            </a:r>
          </a:p>
          <a:p>
            <a:r>
              <a:rPr lang="es-ES" b="1" dirty="0" err="1"/>
              <a:t>Stronger</a:t>
            </a:r>
            <a:r>
              <a:rPr lang="es-ES" b="1" dirty="0"/>
              <a:t> </a:t>
            </a:r>
            <a:r>
              <a:rPr lang="es-ES" b="1" dirty="0" err="1"/>
              <a:t>Commission</a:t>
            </a:r>
            <a:r>
              <a:rPr lang="es-ES" b="1" dirty="0"/>
              <a:t> role</a:t>
            </a:r>
            <a:r>
              <a:rPr lang="es-ES" dirty="0"/>
              <a:t>: </a:t>
            </a:r>
            <a:r>
              <a:rPr lang="es-ES" dirty="0" err="1"/>
              <a:t>main</a:t>
            </a:r>
            <a:r>
              <a:rPr lang="es-ES" dirty="0"/>
              <a:t> </a:t>
            </a:r>
            <a:r>
              <a:rPr lang="es-ES" dirty="0" err="1"/>
              <a:t>negociation</a:t>
            </a:r>
            <a:r>
              <a:rPr lang="es-ES" dirty="0"/>
              <a:t> role (</a:t>
            </a:r>
            <a:r>
              <a:rPr lang="es-ES" dirty="0" err="1"/>
              <a:t>not</a:t>
            </a:r>
            <a:r>
              <a:rPr lang="es-ES" dirty="0"/>
              <a:t> </a:t>
            </a:r>
            <a:r>
              <a:rPr lang="es-ES" dirty="0" err="1"/>
              <a:t>each</a:t>
            </a:r>
            <a:r>
              <a:rPr lang="es-ES" dirty="0"/>
              <a:t> </a:t>
            </a:r>
            <a:r>
              <a:rPr lang="es-ES" dirty="0" err="1"/>
              <a:t>product</a:t>
            </a:r>
            <a:r>
              <a:rPr lang="es-ES" dirty="0"/>
              <a:t>-country </a:t>
            </a:r>
            <a:r>
              <a:rPr lang="es-ES" dirty="0" err="1"/>
              <a:t>negotiation</a:t>
            </a:r>
            <a:r>
              <a:rPr lang="es-ES" dirty="0"/>
              <a:t>)</a:t>
            </a:r>
          </a:p>
          <a:p>
            <a:pPr marL="457010" lvl="1" indent="0">
              <a:buNone/>
            </a:pPr>
            <a:endParaRPr lang="es-ES" sz="100" dirty="0">
              <a:solidFill>
                <a:srgbClr val="FF0000"/>
              </a:solidFill>
            </a:endParaRPr>
          </a:p>
          <a:p>
            <a:pPr marL="0" lvl="1" indent="0">
              <a:buNone/>
            </a:pPr>
            <a:r>
              <a:rPr lang="es-ES" sz="2000" b="1" dirty="0">
                <a:sym typeface="Wingdings" panose="05000000000000000000" pitchFamily="2" charset="2"/>
              </a:rPr>
              <a:t> </a:t>
            </a:r>
            <a:r>
              <a:rPr lang="es-ES" sz="2000" b="1" dirty="0" err="1"/>
              <a:t>Limited</a:t>
            </a:r>
            <a:r>
              <a:rPr lang="es-ES" sz="2000" b="1" dirty="0"/>
              <a:t> </a:t>
            </a:r>
            <a:r>
              <a:rPr lang="es-ES" sz="2000" b="1" dirty="0" err="1"/>
              <a:t>diversification</a:t>
            </a:r>
            <a:r>
              <a:rPr lang="es-ES" sz="2000" b="1" dirty="0"/>
              <a:t> </a:t>
            </a:r>
            <a:r>
              <a:rPr lang="es-ES" sz="2000" b="1" dirty="0" err="1"/>
              <a:t>possibilities</a:t>
            </a:r>
            <a:r>
              <a:rPr lang="es-ES" sz="2000" b="1" dirty="0"/>
              <a:t>… </a:t>
            </a:r>
          </a:p>
        </p:txBody>
      </p:sp>
      <p:pic>
        <p:nvPicPr>
          <p:cNvPr id="1026" name="Picture 2" descr="Resultado de imagen de mapamundi">
            <a:extLst>
              <a:ext uri="{FF2B5EF4-FFF2-40B4-BE49-F238E27FC236}">
                <a16:creationId xmlns:a16="http://schemas.microsoft.com/office/drawing/2014/main" id="{1C469FC2-BD82-491F-9B05-3D92749FEA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7" r="4422"/>
          <a:stretch/>
        </p:blipFill>
        <p:spPr bwMode="auto">
          <a:xfrm>
            <a:off x="1076324" y="2429740"/>
            <a:ext cx="3265615" cy="2104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8FCACBA-8ED6-408B-A69A-756A825763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3873" y="5990721"/>
            <a:ext cx="2322777" cy="82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418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0090C5-123F-4F68-AF7E-CEF8BF5E8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1044" y="126737"/>
            <a:ext cx="7958331" cy="1077229"/>
          </a:xfrm>
        </p:spPr>
        <p:txBody>
          <a:bodyPr/>
          <a:lstStyle/>
          <a:p>
            <a:r>
              <a:rPr lang="es-ES" dirty="0"/>
              <a:t>EU WEATHER AND DEMAND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E9F6BBE2-F8AF-4795-ADC6-946FD3181E4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2590767"/>
              </p:ext>
            </p:extLst>
          </p:nvPr>
        </p:nvGraphicFramePr>
        <p:xfrm>
          <a:off x="1194673" y="1436077"/>
          <a:ext cx="3223150" cy="16999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5395">
                  <a:extLst>
                    <a:ext uri="{9D8B030D-6E8A-4147-A177-3AD203B41FA5}">
                      <a16:colId xmlns:a16="http://schemas.microsoft.com/office/drawing/2014/main" val="1136494377"/>
                    </a:ext>
                  </a:extLst>
                </a:gridCol>
                <a:gridCol w="586596">
                  <a:extLst>
                    <a:ext uri="{9D8B030D-6E8A-4147-A177-3AD203B41FA5}">
                      <a16:colId xmlns:a16="http://schemas.microsoft.com/office/drawing/2014/main" val="2741280975"/>
                    </a:ext>
                  </a:extLst>
                </a:gridCol>
                <a:gridCol w="500332">
                  <a:extLst>
                    <a:ext uri="{9D8B030D-6E8A-4147-A177-3AD203B41FA5}">
                      <a16:colId xmlns:a16="http://schemas.microsoft.com/office/drawing/2014/main" val="2756475706"/>
                    </a:ext>
                  </a:extLst>
                </a:gridCol>
                <a:gridCol w="606197">
                  <a:extLst>
                    <a:ext uri="{9D8B030D-6E8A-4147-A177-3AD203B41FA5}">
                      <a16:colId xmlns:a16="http://schemas.microsoft.com/office/drawing/2014/main" val="1611253416"/>
                    </a:ext>
                  </a:extLst>
                </a:gridCol>
                <a:gridCol w="644630">
                  <a:extLst>
                    <a:ext uri="{9D8B030D-6E8A-4147-A177-3AD203B41FA5}">
                      <a16:colId xmlns:a16="http://schemas.microsoft.com/office/drawing/2014/main" val="2074726485"/>
                    </a:ext>
                  </a:extLst>
                </a:gridCol>
              </a:tblGrid>
              <a:tr h="339998">
                <a:tc>
                  <a:txBody>
                    <a:bodyPr/>
                    <a:lstStyle/>
                    <a:p>
                      <a:pPr algn="ctr" fontAlgn="b"/>
                      <a:endParaRPr lang="es-E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2016</a:t>
                      </a:r>
                      <a:endParaRPr lang="es-E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2017</a:t>
                      </a:r>
                      <a:endParaRPr lang="es-E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2018</a:t>
                      </a:r>
                      <a:endParaRPr lang="es-E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2019</a:t>
                      </a:r>
                      <a:endParaRPr lang="es-E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35725788"/>
                  </a:ext>
                </a:extLst>
              </a:tr>
              <a:tr h="33999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Week</a:t>
                      </a:r>
                      <a:r>
                        <a:rPr lang="es-ES" sz="16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18</a:t>
                      </a:r>
                      <a:endParaRPr lang="es-E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14,9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10,7</a:t>
                      </a:r>
                      <a:endParaRPr lang="es-ES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13,3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9,5</a:t>
                      </a:r>
                      <a:endParaRPr lang="es-E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26403939"/>
                  </a:ext>
                </a:extLst>
              </a:tr>
              <a:tr h="33999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Week</a:t>
                      </a:r>
                      <a:r>
                        <a:rPr lang="es-ES" sz="16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19</a:t>
                      </a:r>
                      <a:endParaRPr lang="es-E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15,4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11,1</a:t>
                      </a:r>
                      <a:endParaRPr lang="es-E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18,2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10,6</a:t>
                      </a:r>
                      <a:endParaRPr lang="es-E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28519821"/>
                  </a:ext>
                </a:extLst>
              </a:tr>
              <a:tr h="33999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Week</a:t>
                      </a:r>
                      <a:r>
                        <a:rPr lang="es-ES" sz="16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20</a:t>
                      </a:r>
                      <a:endParaRPr lang="es-E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17,6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18,7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15,5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12970292"/>
                  </a:ext>
                </a:extLst>
              </a:tr>
              <a:tr h="33999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Week</a:t>
                      </a:r>
                      <a:r>
                        <a:rPr lang="es-ES" sz="16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21</a:t>
                      </a:r>
                      <a:endParaRPr lang="es-E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17,3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12,3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20,2</a:t>
                      </a:r>
                      <a:endParaRPr lang="es-E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33615966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0C54E1B2-7656-4FCC-92F3-2DD837D4FF78}"/>
              </a:ext>
            </a:extLst>
          </p:cNvPr>
          <p:cNvSpPr txBox="1"/>
          <p:nvPr/>
        </p:nvSpPr>
        <p:spPr>
          <a:xfrm>
            <a:off x="4884330" y="1436077"/>
            <a:ext cx="611299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ES" b="1" u="sng" dirty="0"/>
              <a:t>Center </a:t>
            </a:r>
            <a:r>
              <a:rPr lang="es-ES" b="1" u="sng" dirty="0" err="1"/>
              <a:t>Europe</a:t>
            </a:r>
            <a:r>
              <a:rPr lang="es-ES" b="1" u="sng" dirty="0"/>
              <a:t> </a:t>
            </a:r>
            <a:r>
              <a:rPr lang="es-ES" b="1" u="sng" dirty="0" err="1"/>
              <a:t>Average</a:t>
            </a:r>
            <a:r>
              <a:rPr lang="es-ES" b="1" u="sng" dirty="0"/>
              <a:t> temperatura </a:t>
            </a:r>
            <a:r>
              <a:rPr lang="es-ES" b="1" u="sng" dirty="0" err="1"/>
              <a:t>below</a:t>
            </a:r>
            <a:r>
              <a:rPr lang="es-ES" b="1" u="sng" dirty="0"/>
              <a:t> 15º C</a:t>
            </a:r>
            <a:r>
              <a:rPr lang="es-ES" b="1" dirty="0"/>
              <a:t> </a:t>
            </a:r>
            <a:r>
              <a:rPr lang="es-ES" b="1" dirty="0">
                <a:sym typeface="Wingdings" panose="05000000000000000000" pitchFamily="2" charset="2"/>
              </a:rPr>
              <a:t> </a:t>
            </a:r>
            <a:r>
              <a:rPr lang="es-ES" dirty="0" err="1"/>
              <a:t>Minimun</a:t>
            </a:r>
            <a:r>
              <a:rPr lang="es-ES" dirty="0"/>
              <a:t> </a:t>
            </a:r>
            <a:r>
              <a:rPr lang="es-ES" dirty="0" err="1"/>
              <a:t>consumption</a:t>
            </a:r>
            <a:r>
              <a:rPr lang="es-ES" dirty="0"/>
              <a:t>, Stone </a:t>
            </a:r>
            <a:r>
              <a:rPr lang="es-ES" dirty="0" err="1"/>
              <a:t>fruits</a:t>
            </a:r>
            <a:r>
              <a:rPr lang="es-ES" dirty="0"/>
              <a:t> </a:t>
            </a:r>
            <a:r>
              <a:rPr lang="es-ES" dirty="0" err="1"/>
              <a:t>requires</a:t>
            </a:r>
            <a:r>
              <a:rPr lang="es-ES" dirty="0"/>
              <a:t> </a:t>
            </a:r>
            <a:r>
              <a:rPr lang="es-ES" dirty="0" err="1"/>
              <a:t>soft</a:t>
            </a:r>
            <a:r>
              <a:rPr lang="es-ES" dirty="0"/>
              <a:t> </a:t>
            </a:r>
            <a:r>
              <a:rPr lang="es-ES" dirty="0" err="1"/>
              <a:t>or</a:t>
            </a:r>
            <a:r>
              <a:rPr lang="es-ES" dirty="0"/>
              <a:t> </a:t>
            </a:r>
            <a:r>
              <a:rPr lang="es-ES" dirty="0" err="1"/>
              <a:t>high</a:t>
            </a:r>
            <a:r>
              <a:rPr lang="es-ES" dirty="0"/>
              <a:t> temperaturas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consumption</a:t>
            </a:r>
            <a:r>
              <a:rPr lang="es-ES" dirty="0"/>
              <a:t>.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s-ES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ES" dirty="0"/>
              <a:t>Heavy </a:t>
            </a:r>
            <a:r>
              <a:rPr lang="es-ES" dirty="0" err="1"/>
              <a:t>rains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1th </a:t>
            </a:r>
            <a:r>
              <a:rPr lang="es-ES" dirty="0" err="1"/>
              <a:t>week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May (</a:t>
            </a:r>
            <a:r>
              <a:rPr lang="es-ES" dirty="0" err="1"/>
              <a:t>Week</a:t>
            </a:r>
            <a:r>
              <a:rPr lang="es-ES" dirty="0"/>
              <a:t> 18) </a:t>
            </a:r>
            <a:r>
              <a:rPr lang="es-ES" dirty="0" err="1"/>
              <a:t>from</a:t>
            </a:r>
            <a:r>
              <a:rPr lang="es-ES" dirty="0"/>
              <a:t> 100-150l/</a:t>
            </a:r>
            <a:r>
              <a:rPr lang="es-ES" dirty="0" err="1"/>
              <a:t>sqm</a:t>
            </a:r>
            <a:r>
              <a:rPr lang="es-ES" dirty="0"/>
              <a:t>. </a:t>
            </a:r>
          </a:p>
          <a:p>
            <a:pPr algn="just"/>
            <a:endParaRPr lang="es-ES" dirty="0"/>
          </a:p>
          <a:p>
            <a:pPr marL="268288" algn="just"/>
            <a:r>
              <a:rPr lang="es-ES" b="1" u="sng" dirty="0"/>
              <a:t>Heavy rain reduces </a:t>
            </a:r>
            <a:r>
              <a:rPr lang="es-ES" b="1" u="sng" dirty="0" err="1"/>
              <a:t>fruit</a:t>
            </a:r>
            <a:r>
              <a:rPr lang="es-ES" b="1" u="sng" dirty="0"/>
              <a:t> </a:t>
            </a:r>
            <a:r>
              <a:rPr lang="es-ES" b="1" u="sng" dirty="0" err="1"/>
              <a:t>sugars</a:t>
            </a:r>
            <a:r>
              <a:rPr lang="es-ES" dirty="0"/>
              <a:t>, avg:1,5ºBrix, </a:t>
            </a:r>
            <a:r>
              <a:rPr lang="es-ES" dirty="0" err="1"/>
              <a:t>sametime</a:t>
            </a:r>
            <a:r>
              <a:rPr lang="es-ES" dirty="0"/>
              <a:t> </a:t>
            </a:r>
            <a:r>
              <a:rPr lang="es-ES" dirty="0" err="1"/>
              <a:t>distribution</a:t>
            </a:r>
            <a:r>
              <a:rPr lang="es-ES" dirty="0"/>
              <a:t> </a:t>
            </a:r>
            <a:r>
              <a:rPr lang="es-ES" dirty="0" err="1"/>
              <a:t>delays</a:t>
            </a:r>
            <a:r>
              <a:rPr lang="es-ES" dirty="0"/>
              <a:t> </a:t>
            </a:r>
            <a:r>
              <a:rPr lang="es-ES" dirty="0" err="1"/>
              <a:t>season</a:t>
            </a:r>
            <a:r>
              <a:rPr lang="es-ES" dirty="0"/>
              <a:t> </a:t>
            </a:r>
            <a:r>
              <a:rPr lang="es-ES" dirty="0" err="1"/>
              <a:t>beginning</a:t>
            </a:r>
            <a:r>
              <a:rPr lang="es-ES" dirty="0"/>
              <a:t> in </a:t>
            </a:r>
            <a:r>
              <a:rPr lang="es-ES" dirty="0" err="1"/>
              <a:t>Spain</a:t>
            </a:r>
            <a:r>
              <a:rPr lang="es-ES" dirty="0"/>
              <a:t>, France and </a:t>
            </a:r>
            <a:r>
              <a:rPr lang="es-ES" dirty="0" err="1"/>
              <a:t>Belgium</a:t>
            </a:r>
            <a:r>
              <a:rPr lang="es-ES" dirty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s-ES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ES" b="1" u="sng" dirty="0" err="1"/>
              <a:t>Heat</a:t>
            </a:r>
            <a:r>
              <a:rPr lang="es-ES" b="1" u="sng" dirty="0"/>
              <a:t> </a:t>
            </a:r>
            <a:r>
              <a:rPr lang="es-ES" b="1" u="sng" dirty="0" err="1"/>
              <a:t>weave</a:t>
            </a:r>
            <a:r>
              <a:rPr lang="es-ES" b="1" u="sng" dirty="0"/>
              <a:t> </a:t>
            </a:r>
            <a:r>
              <a:rPr lang="es-ES" b="1" u="sng" dirty="0" err="1"/>
              <a:t>from</a:t>
            </a:r>
            <a:r>
              <a:rPr lang="es-ES" b="1" u="sng" dirty="0"/>
              <a:t> 19th </a:t>
            </a:r>
            <a:r>
              <a:rPr lang="es-ES" b="1" u="sng" dirty="0" err="1"/>
              <a:t>to</a:t>
            </a:r>
            <a:r>
              <a:rPr lang="es-ES" b="1" u="sng" dirty="0"/>
              <a:t> 20th </a:t>
            </a:r>
            <a:r>
              <a:rPr lang="es-ES" b="1" u="sng" dirty="0" err="1"/>
              <a:t>weeks</a:t>
            </a:r>
            <a:r>
              <a:rPr lang="es-ES" b="1" dirty="0">
                <a:sym typeface="Wingdings" panose="05000000000000000000" pitchFamily="2" charset="2"/>
              </a:rPr>
              <a:t> </a:t>
            </a:r>
            <a:r>
              <a:rPr lang="es-ES" b="1" dirty="0" err="1">
                <a:sym typeface="Wingdings" panose="05000000000000000000" pitchFamily="2" charset="2"/>
              </a:rPr>
              <a:t>acelerated</a:t>
            </a:r>
            <a:r>
              <a:rPr lang="es-ES" b="1" dirty="0">
                <a:sym typeface="Wingdings" panose="05000000000000000000" pitchFamily="2" charset="2"/>
              </a:rPr>
              <a:t> </a:t>
            </a:r>
            <a:r>
              <a:rPr lang="es-ES" b="1" dirty="0" err="1">
                <a:sym typeface="Wingdings" panose="05000000000000000000" pitchFamily="2" charset="2"/>
              </a:rPr>
              <a:t>rippening</a:t>
            </a:r>
            <a:r>
              <a:rPr lang="es-ES" b="1" dirty="0">
                <a:sym typeface="Wingdings" panose="05000000000000000000" pitchFamily="2" charset="2"/>
              </a:rPr>
              <a:t> and </a:t>
            </a:r>
            <a:r>
              <a:rPr lang="es-ES" b="1" dirty="0" err="1">
                <a:sym typeface="Wingdings" panose="05000000000000000000" pitchFamily="2" charset="2"/>
              </a:rPr>
              <a:t>bigger</a:t>
            </a:r>
            <a:r>
              <a:rPr lang="es-ES" b="1" dirty="0">
                <a:sym typeface="Wingdings" panose="05000000000000000000" pitchFamily="2" charset="2"/>
              </a:rPr>
              <a:t> </a:t>
            </a:r>
            <a:r>
              <a:rPr lang="es-ES" b="1" dirty="0" err="1">
                <a:sym typeface="Wingdings" panose="05000000000000000000" pitchFamily="2" charset="2"/>
              </a:rPr>
              <a:t>volumes</a:t>
            </a:r>
            <a:endParaRPr lang="es-ES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092AD47-231A-4D88-B380-9C603DC0DA8B}"/>
              </a:ext>
            </a:extLst>
          </p:cNvPr>
          <p:cNvSpPr txBox="1"/>
          <p:nvPr/>
        </p:nvSpPr>
        <p:spPr>
          <a:xfrm>
            <a:off x="1328471" y="3151703"/>
            <a:ext cx="30060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/>
              <a:t>*</a:t>
            </a:r>
            <a:r>
              <a:rPr lang="es-ES" sz="1000" dirty="0"/>
              <a:t>Temperatura media centro/norte de Alemania</a:t>
            </a:r>
            <a:endParaRPr lang="es-ES" sz="110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7824EC7-DE8B-4312-95AB-5D5BDD89F9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934" y="3877534"/>
            <a:ext cx="3257321" cy="1832243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4CA5A037-451E-488A-84A7-A609B939ECCC}"/>
              </a:ext>
            </a:extLst>
          </p:cNvPr>
          <p:cNvSpPr txBox="1"/>
          <p:nvPr/>
        </p:nvSpPr>
        <p:spPr>
          <a:xfrm>
            <a:off x="1411733" y="5709778"/>
            <a:ext cx="30060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/>
              <a:t>*</a:t>
            </a:r>
            <a:r>
              <a:rPr lang="es-ES" sz="1000" dirty="0" err="1"/>
              <a:t>Termografia</a:t>
            </a:r>
            <a:r>
              <a:rPr lang="es-ES" sz="1000" dirty="0"/>
              <a:t> Europa S19</a:t>
            </a:r>
            <a:endParaRPr lang="es-ES" sz="11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7FDEAF2-890E-4B38-A073-A8985B916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0203" y="5908232"/>
            <a:ext cx="2322777" cy="82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82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AAF63C-2FFE-4C62-84A1-3DBFB43A0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226" y="213199"/>
            <a:ext cx="7958331" cy="1077229"/>
          </a:xfrm>
        </p:spPr>
        <p:txBody>
          <a:bodyPr/>
          <a:lstStyle/>
          <a:p>
            <a:r>
              <a:rPr lang="es-ES" dirty="0"/>
              <a:t>MARKET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140063-5684-46E0-AD2D-A758CCFB74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5063" y="1100287"/>
            <a:ext cx="9861874" cy="2972949"/>
          </a:xfrm>
        </p:spPr>
        <p:txBody>
          <a:bodyPr>
            <a:normAutofit/>
          </a:bodyPr>
          <a:lstStyle/>
          <a:p>
            <a:r>
              <a:rPr lang="es-ES" sz="2400" dirty="0"/>
              <a:t>Big </a:t>
            </a:r>
            <a:r>
              <a:rPr lang="es-ES" sz="2400" dirty="0" err="1"/>
              <a:t>part</a:t>
            </a:r>
            <a:r>
              <a:rPr lang="es-ES" sz="2400" dirty="0"/>
              <a:t> </a:t>
            </a:r>
            <a:r>
              <a:rPr lang="es-ES" sz="2400" dirty="0" err="1"/>
              <a:t>of</a:t>
            </a:r>
            <a:r>
              <a:rPr lang="es-ES" sz="2400" dirty="0"/>
              <a:t> </a:t>
            </a:r>
            <a:r>
              <a:rPr lang="es-ES" sz="2400" dirty="0" err="1"/>
              <a:t>Distribution</a:t>
            </a:r>
            <a:r>
              <a:rPr lang="es-ES" sz="2400" dirty="0"/>
              <a:t> </a:t>
            </a:r>
            <a:r>
              <a:rPr lang="es-ES" sz="2400" dirty="0" err="1"/>
              <a:t>closed</a:t>
            </a:r>
            <a:r>
              <a:rPr lang="es-ES" sz="2400" dirty="0"/>
              <a:t> </a:t>
            </a:r>
            <a:r>
              <a:rPr lang="es-ES" sz="2400" dirty="0" err="1"/>
              <a:t>until</a:t>
            </a:r>
            <a:r>
              <a:rPr lang="es-ES" sz="2400" dirty="0"/>
              <a:t> 20th </a:t>
            </a:r>
            <a:r>
              <a:rPr lang="es-ES" sz="2400" dirty="0" err="1"/>
              <a:t>week</a:t>
            </a:r>
            <a:r>
              <a:rPr lang="es-ES" sz="2400" dirty="0"/>
              <a:t>. Stocks </a:t>
            </a:r>
            <a:r>
              <a:rPr lang="es-ES" sz="2400" dirty="0" err="1"/>
              <a:t>increase</a:t>
            </a:r>
            <a:endParaRPr lang="es-ES" sz="2400" dirty="0"/>
          </a:p>
          <a:p>
            <a:r>
              <a:rPr lang="es-ES" sz="2400" dirty="0" err="1"/>
              <a:t>Spanish</a:t>
            </a:r>
            <a:r>
              <a:rPr lang="es-ES" sz="2400" dirty="0"/>
              <a:t> </a:t>
            </a:r>
            <a:r>
              <a:rPr lang="es-ES" sz="2400" dirty="0" err="1"/>
              <a:t>heatweave</a:t>
            </a:r>
            <a:r>
              <a:rPr lang="es-ES" sz="2400" dirty="0"/>
              <a:t>: stocks </a:t>
            </a:r>
            <a:r>
              <a:rPr lang="es-ES" sz="2400" dirty="0" err="1"/>
              <a:t>increase</a:t>
            </a:r>
            <a:endParaRPr lang="es-ES" sz="2400" dirty="0"/>
          </a:p>
          <a:p>
            <a:r>
              <a:rPr lang="es-ES" sz="2400" dirty="0" err="1"/>
              <a:t>Fast</a:t>
            </a:r>
            <a:r>
              <a:rPr lang="es-ES" sz="2400" dirty="0"/>
              <a:t> </a:t>
            </a:r>
            <a:r>
              <a:rPr lang="es-ES" sz="2400" dirty="0" err="1"/>
              <a:t>market</a:t>
            </a:r>
            <a:r>
              <a:rPr lang="es-ES" sz="2400" dirty="0"/>
              <a:t> </a:t>
            </a:r>
            <a:r>
              <a:rPr lang="es-ES" sz="2400" dirty="0" err="1"/>
              <a:t>prices</a:t>
            </a:r>
            <a:r>
              <a:rPr lang="es-ES" sz="2400" dirty="0"/>
              <a:t> </a:t>
            </a:r>
            <a:r>
              <a:rPr lang="es-ES" sz="2400" dirty="0" err="1"/>
              <a:t>sunk</a:t>
            </a:r>
            <a:r>
              <a:rPr lang="es-ES" sz="2400" dirty="0"/>
              <a:t>, </a:t>
            </a:r>
            <a:r>
              <a:rPr lang="es-ES" sz="2400" dirty="0" err="1"/>
              <a:t>below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production</a:t>
            </a:r>
            <a:r>
              <a:rPr lang="es-ES" sz="2400" dirty="0"/>
              <a:t> costes</a:t>
            </a:r>
          </a:p>
          <a:p>
            <a:pPr marL="6160" indent="0">
              <a:buNone/>
            </a:pPr>
            <a:endParaRPr lang="es-ES" dirty="0"/>
          </a:p>
          <a:p>
            <a:pPr marL="45720" indent="0">
              <a:buNone/>
            </a:pPr>
            <a:endParaRPr lang="es-ES" dirty="0"/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4B02E345-8FE1-4ABE-A5CC-7262CFB981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1226169"/>
              </p:ext>
            </p:extLst>
          </p:nvPr>
        </p:nvGraphicFramePr>
        <p:xfrm>
          <a:off x="3267225" y="3179352"/>
          <a:ext cx="5059757" cy="3074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Flecha: curvada hacia la izquierda 6">
            <a:extLst>
              <a:ext uri="{FF2B5EF4-FFF2-40B4-BE49-F238E27FC236}">
                <a16:creationId xmlns:a16="http://schemas.microsoft.com/office/drawing/2014/main" id="{127C74E2-6CE8-471C-A207-C1FE3C2B7261}"/>
              </a:ext>
            </a:extLst>
          </p:cNvPr>
          <p:cNvSpPr/>
          <p:nvPr/>
        </p:nvSpPr>
        <p:spPr>
          <a:xfrm rot="17397439">
            <a:off x="4934927" y="3181601"/>
            <a:ext cx="813870" cy="1913563"/>
          </a:xfrm>
          <a:prstGeom prst="curvedLeftArrow">
            <a:avLst>
              <a:gd name="adj1" fmla="val 25000"/>
              <a:gd name="adj2" fmla="val 50000"/>
              <a:gd name="adj3" fmla="val 4242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80CFE7D-8D0F-4E22-A14E-39E574350AF5}"/>
              </a:ext>
            </a:extLst>
          </p:cNvPr>
          <p:cNvSpPr txBox="1"/>
          <p:nvPr/>
        </p:nvSpPr>
        <p:spPr>
          <a:xfrm>
            <a:off x="6096000" y="3981303"/>
            <a:ext cx="2880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FFFF00"/>
                </a:solidFill>
              </a:rPr>
              <a:t>stocks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5B9545E-7D45-407C-AA14-B16E05897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6868" y="5941080"/>
            <a:ext cx="2322777" cy="82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19903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2D251F"/>
      </a:dk2>
      <a:lt2>
        <a:srgbClr val="FAE9C5"/>
      </a:lt2>
      <a:accent1>
        <a:srgbClr val="ED3846"/>
      </a:accent1>
      <a:accent2>
        <a:srgbClr val="F87184"/>
      </a:accent2>
      <a:accent3>
        <a:srgbClr val="EC9DA9"/>
      </a:accent3>
      <a:accent4>
        <a:srgbClr val="ECC190"/>
      </a:accent4>
      <a:accent5>
        <a:srgbClr val="FFB268"/>
      </a:accent5>
      <a:accent6>
        <a:srgbClr val="F98657"/>
      </a:accent6>
      <a:hlink>
        <a:srgbClr val="B97669"/>
      </a:hlink>
      <a:folHlink>
        <a:srgbClr val="9E94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BCCF8060-3FCB-4641-B728-8A589529B13F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TM02900688[[fn=Faceta]]</Template>
  <TotalTime>636</TotalTime>
  <Words>554</Words>
  <Application>Microsoft Office PowerPoint</Application>
  <PresentationFormat>Panorámica</PresentationFormat>
  <Paragraphs>149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MS Shell Dlg 2</vt:lpstr>
      <vt:lpstr>Wingdings</vt:lpstr>
      <vt:lpstr>Wingdings 2</vt:lpstr>
      <vt:lpstr>Wingdings 3</vt:lpstr>
      <vt:lpstr>HDOfficeLightV0</vt:lpstr>
      <vt:lpstr>Madison</vt:lpstr>
      <vt:lpstr>SITUATION ANALISYS</vt:lpstr>
      <vt:lpstr>ANTECEDENTES</vt:lpstr>
      <vt:lpstr>FIRST SPANISH SEASON ESTIMATION </vt:lpstr>
      <vt:lpstr>NEW REQUIREMENTS AND COSTES </vt:lpstr>
      <vt:lpstr>NEW REQUIREMENTS AND COSTES</vt:lpstr>
      <vt:lpstr>EXPORT BARRIERS</vt:lpstr>
      <vt:lpstr>EXPORT BARRIERS</vt:lpstr>
      <vt:lpstr>EU WEATHER AND DEMAND</vt:lpstr>
      <vt:lpstr>MARKET</vt:lpstr>
      <vt:lpstr>CONCLUSSIONS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ANÁLISIS DE SITUACIÓN</dc:title>
  <dc:creator>PC</dc:creator>
  <cp:lastModifiedBy>Windows User</cp:lastModifiedBy>
  <cp:revision>64</cp:revision>
  <dcterms:created xsi:type="dcterms:W3CDTF">2019-05-15T04:09:25Z</dcterms:created>
  <dcterms:modified xsi:type="dcterms:W3CDTF">2019-05-20T08:14:18Z</dcterms:modified>
</cp:coreProperties>
</file>