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716" r:id="rId6"/>
  </p:sldMasterIdLst>
  <p:notesMasterIdLst>
    <p:notesMasterId r:id="rId14"/>
  </p:notesMasterIdLst>
  <p:handoutMasterIdLst>
    <p:handoutMasterId r:id="rId15"/>
  </p:handoutMasterIdLst>
  <p:sldIdLst>
    <p:sldId id="378" r:id="rId7"/>
    <p:sldId id="348" r:id="rId8"/>
    <p:sldId id="349" r:id="rId9"/>
    <p:sldId id="350" r:id="rId10"/>
    <p:sldId id="379" r:id="rId11"/>
    <p:sldId id="381" r:id="rId12"/>
    <p:sldId id="363" r:id="rId13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3">
          <p15:clr>
            <a:srgbClr val="A4A3A4"/>
          </p15:clr>
        </p15:guide>
        <p15:guide id="2" pos="2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A62A"/>
    <a:srgbClr val="96A519"/>
    <a:srgbClr val="3996A5"/>
    <a:srgbClr val="97BF0D"/>
    <a:srgbClr val="75195B"/>
    <a:srgbClr val="EE8032"/>
    <a:srgbClr val="EE7D32"/>
    <a:srgbClr val="3E7E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0" autoAdjust="0"/>
    <p:restoredTop sz="94743" autoAdjust="0"/>
  </p:normalViewPr>
  <p:slideViewPr>
    <p:cSldViewPr>
      <p:cViewPr varScale="1">
        <p:scale>
          <a:sx n="109" d="100"/>
          <a:sy n="109" d="100"/>
        </p:scale>
        <p:origin x="12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3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64121F2-8647-48AB-9AEB-7589015D2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08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9F0394C-12AE-4727-9FCD-D6F78F7831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514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35075" indent="-282721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30884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83238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35592" indent="-226177" defTabSz="9062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87945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40299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92653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45006" indent="-226177" defTabSz="9062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39937D-3A8E-4C72-8FF9-3641A0550A04}" type="slidenum">
              <a:rPr lang="en-GB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en-US">
              <a:solidFill>
                <a:prstClr val="black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39775"/>
            <a:ext cx="4927600" cy="3697288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400" y="4683738"/>
            <a:ext cx="4925500" cy="4432008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8E37BE-FC74-413B-AA5E-1C15BF132BDD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3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4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5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755193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35075" indent="-282721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30884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583238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35592" indent="-226177" defTabSz="907849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487945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40299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392653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45006" indent="-226177" defTabSz="907849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6570745-312C-4599-AFC4-84DDFDDF05A2}" type="slidenum">
              <a:rPr lang="en-GB" altLang="en-US" smtClean="0">
                <a:solidFill>
                  <a:schemeClr val="tx1"/>
                </a:solidFill>
              </a:rPr>
              <a:pPr eaLnBrk="1" hangingPunct="1"/>
              <a:t>6</a:t>
            </a:fld>
            <a:endParaRPr lang="en-GB" altLang="en-US" smtClean="0">
              <a:solidFill>
                <a:schemeClr val="tx1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93780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A40DFB-8C80-4C10-96F4-04797628DD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624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F234-E3C0-45C3-89C5-20277D935A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839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7A78-699A-44E5-ACA2-E3AAD299D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739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EE01B01-9B43-4517-B2B5-739879207CC4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653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F212E61B-A5C5-4B7C-91FE-FBE433B40738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205849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3751EDF3-25C0-405B-BD61-A6868ACF6138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232895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A444E271-17AD-4989-AD36-5C328E292640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47754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048230EF-632F-4254-BB26-93BE7DF290DB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58723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26FFE954-213A-4B04-BB48-7DDF37CBEC8D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937719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416459FC-73C8-4139-AE78-3BD10C85991F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898462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20BA5DEC-3CBB-463C-926A-AE0DDFC30DEB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47592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982C2F-E996-44B0-9698-BF242DEAAF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754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9FF43492-BE02-4048-B39F-C3B2EBA18690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2326142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A5B945B7-FBE6-466A-849C-C6F236C76EEA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333611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B98A3221-F443-4DF1-881A-2E7F72CF27D3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046209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39850"/>
            <a:ext cx="8291512" cy="46815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fld id="{C37553F7-13FC-494E-8EC8-715BDEF202FE}" type="slidenum">
              <a:rPr lang="en-GB"/>
              <a:pPr>
                <a:defRPr/>
              </a:pPr>
              <a:t>‹#›</a:t>
            </a:fld>
            <a:endParaRPr lang="en-GB"/>
          </a:p>
          <a:p>
            <a:pPr algn="r">
              <a:defRPr/>
            </a:pP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598953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EC893-FCE3-42EA-A5E1-32E33BB32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928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F3592-F73F-4CE9-A8AD-38034F2B5B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0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0B96-FDCB-4011-A0E8-8EB5C09381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05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D2527-FC6E-4CD4-B604-B7A9B0317D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7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99E2-64F4-45DE-A8CA-050B646F3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9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558F1-0524-47BA-A0CC-3015F9864A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4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0C6A-6057-440E-A019-C76A3EB99F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88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CC12631-87F8-450E-9BC8-398D412F22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2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6263" y="661987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algn="ctr">
              <a:defRPr/>
            </a:pPr>
            <a:fld id="{B951C0A9-0CB9-436E-9909-EF7A29A9B540}" type="slidenum">
              <a:rPr lang="en-GB" sz="1000"/>
              <a:pPr algn="ctr">
                <a:defRPr/>
              </a:pPr>
              <a:t>‹#›</a:t>
            </a:fld>
            <a:endParaRPr lang="en-GB" sz="1000"/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72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hf sldNum="0"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33400" y="6172200"/>
            <a:ext cx="8382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1200" dirty="0" smtClean="0">
                <a:solidFill>
                  <a:srgbClr val="FFFF00"/>
                </a:solidFill>
              </a:rPr>
              <a:t>Working Group "Peaches &amp; Nectarines“ - 29 May 2018</a:t>
            </a:r>
          </a:p>
        </p:txBody>
      </p:sp>
      <p:sp>
        <p:nvSpPr>
          <p:cNvPr id="30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476375" y="2420888"/>
            <a:ext cx="6551613" cy="1512168"/>
          </a:xfrm>
          <a:noFill/>
        </p:spPr>
        <p:txBody>
          <a:bodyPr/>
          <a:lstStyle/>
          <a:p>
            <a:pPr indent="0" algn="ctr" eaLnBrk="1" hangingPunct="1"/>
            <a:r>
              <a:rPr lang="fr-BE" altLang="en-US" sz="4000" dirty="0" smtClean="0">
                <a:solidFill>
                  <a:srgbClr val="FFFF00"/>
                </a:solidFill>
              </a:rPr>
              <a:t>Stone fruit </a:t>
            </a:r>
            <a:r>
              <a:rPr lang="en-GB" altLang="en-US" sz="4000" dirty="0" smtClean="0">
                <a:solidFill>
                  <a:srgbClr val="FFFF00"/>
                </a:solidFill>
              </a:rPr>
              <a:t>forecast 2019 campaign</a:t>
            </a:r>
            <a:endParaRPr lang="en-GB" altLang="en-US" sz="2400" dirty="0" smtClean="0">
              <a:solidFill>
                <a:srgbClr val="FFFF00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123728" y="4581129"/>
            <a:ext cx="6264696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2A62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895350" indent="-895350" eaLnBrk="1" hangingPunct="1">
              <a:buClr>
                <a:srgbClr val="FFFFFF"/>
              </a:buClr>
              <a:tabLst>
                <a:tab pos="895350" algn="l"/>
              </a:tabLst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</a:t>
            </a:r>
            <a:r>
              <a:rPr lang="en-GB" sz="1200" dirty="0">
                <a:solidFill>
                  <a:srgbClr val="FFFFFF"/>
                </a:solidFill>
              </a:rPr>
              <a:t>Unit G.2. - Wine, spirits, and horticultural products</a:t>
            </a:r>
            <a:endParaRPr lang="en-GB" sz="1200" dirty="0" smtClean="0">
              <a:solidFill>
                <a:srgbClr val="FFFFFF"/>
              </a:solidFill>
            </a:endParaRP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DG Agriculture and Rural Development</a:t>
            </a:r>
          </a:p>
          <a:p>
            <a:pPr marL="0" indent="0" eaLnBrk="1" hangingPunct="1">
              <a:buClr>
                <a:srgbClr val="FFFFFF"/>
              </a:buClr>
              <a:defRPr/>
            </a:pPr>
            <a:r>
              <a:rPr lang="en-GB" sz="1200" dirty="0" smtClean="0">
                <a:solidFill>
                  <a:srgbClr val="FFFFFF"/>
                </a:solidFill>
              </a:rPr>
              <a:t>	European Commission</a:t>
            </a:r>
          </a:p>
        </p:txBody>
      </p:sp>
    </p:spTree>
    <p:extLst>
      <p:ext uri="{BB962C8B-B14F-4D97-AF65-F5344CB8AC3E}">
        <p14:creationId xmlns:p14="http://schemas.microsoft.com/office/powerpoint/2010/main" val="32895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BE890E-90CB-4EEB-999F-589B60884E06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914400" y="3048000"/>
            <a:ext cx="7391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GB" altLang="en-US" sz="1600" i="1" dirty="0">
                <a:solidFill>
                  <a:schemeClr val="tx1"/>
                </a:solidFill>
              </a:rPr>
              <a:t>This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document </a:t>
            </a:r>
            <a:r>
              <a:rPr lang="en-GB" altLang="en-US" sz="1600" i="1" dirty="0">
                <a:solidFill>
                  <a:schemeClr val="tx1"/>
                </a:solidFill>
              </a:rPr>
              <a:t>has been prepared by Unit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G.2 </a:t>
            </a:r>
            <a:r>
              <a:rPr lang="en-GB" altLang="en-US" sz="1600" i="1" dirty="0">
                <a:solidFill>
                  <a:schemeClr val="tx1"/>
                </a:solidFill>
              </a:rPr>
              <a:t>of DG AGRI, in order to stimulate discussion at the Stone Fruit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Working Group</a:t>
            </a:r>
            <a:r>
              <a:rPr lang="en-GB" altLang="en-US" sz="1600" i="1" dirty="0">
                <a:solidFill>
                  <a:schemeClr val="tx1"/>
                </a:solidFill>
              </a:rPr>
              <a:t>. It is a mere working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document and does not reflect any official position of the European Commission. </a:t>
            </a:r>
            <a:r>
              <a:rPr lang="en-GB" altLang="en-US" sz="1600" i="1" dirty="0">
                <a:solidFill>
                  <a:schemeClr val="tx1"/>
                </a:solidFill>
              </a:rPr>
              <a:t>The European Commission does not accept any responsibility in respect of the </a:t>
            </a:r>
            <a:r>
              <a:rPr lang="en-GB" altLang="en-US" sz="1600" i="1" dirty="0" smtClean="0">
                <a:solidFill>
                  <a:schemeClr val="tx1"/>
                </a:solidFill>
              </a:rPr>
              <a:t>accuracy of any </a:t>
            </a:r>
            <a:r>
              <a:rPr lang="en-GB" altLang="en-US" sz="1600" i="1" dirty="0">
                <a:solidFill>
                  <a:schemeClr val="tx1"/>
                </a:solidFill>
              </a:rPr>
              <a:t>given data.</a:t>
            </a:r>
            <a:r>
              <a:rPr lang="en-GB" altLang="en-US" sz="16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9581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2800" dirty="0" smtClean="0">
                <a:solidFill>
                  <a:srgbClr val="3366FF"/>
                </a:solidFill>
              </a:rPr>
              <a:t>Structure</a:t>
            </a:r>
            <a:endParaRPr lang="en-GB" altLang="en-US" sz="2800" dirty="0" smtClean="0">
              <a:solidFill>
                <a:srgbClr val="3366FF"/>
              </a:solidFill>
            </a:endParaRPr>
          </a:p>
        </p:txBody>
      </p:sp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520000" lvl="0" indent="-533400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</a:pPr>
            <a:endParaRPr lang="it-IT" altLang="en-US" b="1" dirty="0" smtClean="0">
              <a:solidFill>
                <a:schemeClr val="accent2"/>
              </a:solidFill>
            </a:endParaRPr>
          </a:p>
          <a:p>
            <a:pPr marL="3240000" lvl="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b="1" dirty="0"/>
              <a:t>EU </a:t>
            </a:r>
            <a:r>
              <a:rPr lang="en-GB" b="1" dirty="0" smtClean="0"/>
              <a:t>- apricot</a:t>
            </a:r>
            <a:endParaRPr lang="en-GB" altLang="en-US" b="1" dirty="0" smtClean="0">
              <a:solidFill>
                <a:schemeClr val="accent2"/>
              </a:solidFill>
            </a:endParaRPr>
          </a:p>
          <a:p>
            <a:pPr marL="32400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altLang="en-US" b="1" dirty="0" smtClean="0">
                <a:solidFill>
                  <a:schemeClr val="accent2"/>
                </a:solidFill>
              </a:rPr>
              <a:t>France - stone fruit</a:t>
            </a:r>
            <a:endParaRPr lang="en-GB" altLang="en-US" b="1" dirty="0" smtClean="0">
              <a:solidFill>
                <a:schemeClr val="accent2"/>
              </a:solidFill>
            </a:endParaRPr>
          </a:p>
          <a:p>
            <a:pPr marL="32400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AutoNum type="arabicPeriod"/>
            </a:pPr>
            <a:r>
              <a:rPr lang="en-GB" altLang="en-US" b="1" dirty="0" smtClean="0">
                <a:solidFill>
                  <a:schemeClr val="accent2"/>
                </a:solidFill>
              </a:rPr>
              <a:t>Spain – peaches/nectarines</a:t>
            </a:r>
            <a:endParaRPr lang="en-GB" altLang="en-US" b="1" dirty="0" smtClean="0">
              <a:solidFill>
                <a:schemeClr val="accent2"/>
              </a:solidFill>
            </a:endParaRPr>
          </a:p>
          <a:p>
            <a:pPr marL="533400" indent="-533400"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it-IT" altLang="en-US" b="1" dirty="0" smtClean="0">
                <a:solidFill>
                  <a:schemeClr val="accent2"/>
                </a:solidFill>
              </a:rPr>
              <a:t>	</a:t>
            </a:r>
          </a:p>
          <a:p>
            <a:pPr marL="1073150" lvl="1" indent="-533400" eaLnBrk="1" hangingPunct="1">
              <a:spcBef>
                <a:spcPct val="40000"/>
              </a:spcBef>
              <a:spcAft>
                <a:spcPct val="30000"/>
              </a:spcAft>
              <a:buFontTx/>
              <a:buNone/>
            </a:pPr>
            <a:endParaRPr lang="it-IT" altLang="en-US" sz="2400" dirty="0" smtClean="0">
              <a:solidFill>
                <a:srgbClr val="3366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411D2-57B9-4D2A-AF8E-36B78A91706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495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dirty="0" smtClean="0">
                <a:solidFill>
                  <a:srgbClr val="3366FF"/>
                </a:solidFill>
              </a:rPr>
              <a:t>1. </a:t>
            </a:r>
            <a:r>
              <a:rPr lang="it-IT" altLang="en-US" sz="2400" dirty="0" smtClean="0">
                <a:solidFill>
                  <a:srgbClr val="3366FF"/>
                </a:solidFill>
              </a:rPr>
              <a:t>EU - 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apricot</a:t>
            </a:r>
            <a:r>
              <a:rPr lang="it-IT" altLang="en-US" sz="2400" dirty="0" smtClean="0">
                <a:solidFill>
                  <a:srgbClr val="3366FF"/>
                </a:solidFill>
              </a:rPr>
              <a:t>   </a:t>
            </a:r>
            <a:endParaRPr lang="it-IT" altLang="en-US" sz="2400" dirty="0" smtClean="0">
              <a:solidFill>
                <a:srgbClr val="3366FF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212985"/>
              </p:ext>
            </p:extLst>
          </p:nvPr>
        </p:nvGraphicFramePr>
        <p:xfrm>
          <a:off x="539553" y="2492897"/>
          <a:ext cx="7920878" cy="3599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003">
                  <a:extLst>
                    <a:ext uri="{9D8B030D-6E8A-4147-A177-3AD203B41FA5}">
                      <a16:colId xmlns:a16="http://schemas.microsoft.com/office/drawing/2014/main" val="1090899126"/>
                    </a:ext>
                  </a:extLst>
                </a:gridCol>
                <a:gridCol w="1584003">
                  <a:extLst>
                    <a:ext uri="{9D8B030D-6E8A-4147-A177-3AD203B41FA5}">
                      <a16:colId xmlns:a16="http://schemas.microsoft.com/office/drawing/2014/main" val="18207035"/>
                    </a:ext>
                  </a:extLst>
                </a:gridCol>
                <a:gridCol w="1584003">
                  <a:extLst>
                    <a:ext uri="{9D8B030D-6E8A-4147-A177-3AD203B41FA5}">
                      <a16:colId xmlns:a16="http://schemas.microsoft.com/office/drawing/2014/main" val="1573872888"/>
                    </a:ext>
                  </a:extLst>
                </a:gridCol>
                <a:gridCol w="1584003">
                  <a:extLst>
                    <a:ext uri="{9D8B030D-6E8A-4147-A177-3AD203B41FA5}">
                      <a16:colId xmlns:a16="http://schemas.microsoft.com/office/drawing/2014/main" val="1121912102"/>
                    </a:ext>
                  </a:extLst>
                </a:gridCol>
                <a:gridCol w="1584866">
                  <a:extLst>
                    <a:ext uri="{9D8B030D-6E8A-4147-A177-3AD203B41FA5}">
                      <a16:colId xmlns:a16="http://schemas.microsoft.com/office/drawing/2014/main" val="1504373890"/>
                    </a:ext>
                  </a:extLst>
                </a:gridCol>
              </a:tblGrid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2018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2019 (f)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% 19/18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%19/13-17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6698636"/>
                  </a:ext>
                </a:extLst>
              </a:tr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ITALY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212 926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286 326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+34%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</a:t>
                      </a:r>
                      <a:r>
                        <a:rPr lang="en-GB" sz="1600" b="0" i="1" baseline="0" dirty="0" smtClean="0">
                          <a:effectLst/>
                        </a:rPr>
                        <a:t>28%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0861879"/>
                  </a:ext>
                </a:extLst>
              </a:tr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FRANCE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110 671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157 790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+43%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+9%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6582408"/>
                  </a:ext>
                </a:extLst>
              </a:tr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SPAIN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152 543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97 356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-36%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-12%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2940711"/>
                  </a:ext>
                </a:extLst>
              </a:tr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GREECE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89 800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90 700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+1%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+67%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1599440"/>
                  </a:ext>
                </a:extLst>
              </a:tr>
              <a:tr h="599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EU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565 940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632 172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+12%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+19%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0700961"/>
                  </a:ext>
                </a:extLst>
              </a:tr>
            </a:tbl>
          </a:graphicData>
        </a:graphic>
      </p:graphicFrame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1763072" y="-43538"/>
            <a:ext cx="1244388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Europêch</a:t>
            </a:r>
            <a:endParaRPr kumimoji="0" lang="en-GB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8405" y="6113900"/>
            <a:ext cx="50292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900" i="1" dirty="0">
                <a:solidFill>
                  <a:schemeClr val="tx1"/>
                </a:solidFill>
              </a:rPr>
              <a:t>Source: </a:t>
            </a:r>
            <a:r>
              <a:rPr lang="en-GB" altLang="en-US" sz="900" i="1" dirty="0" err="1" smtClean="0">
                <a:solidFill>
                  <a:schemeClr val="tx1"/>
                </a:solidFill>
              </a:rPr>
              <a:t>Europêch</a:t>
            </a:r>
            <a:r>
              <a:rPr lang="en-GB" altLang="en-US" sz="900" i="1" dirty="0" smtClean="0">
                <a:solidFill>
                  <a:schemeClr val="tx1"/>
                </a:solidFill>
              </a:rPr>
              <a:t>, </a:t>
            </a:r>
            <a:endParaRPr lang="en-GB" alt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20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dirty="0" smtClean="0">
                <a:solidFill>
                  <a:srgbClr val="3366FF"/>
                </a:solidFill>
              </a:rPr>
              <a:t>2. France – 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stone</a:t>
            </a:r>
            <a:r>
              <a:rPr lang="it-IT" altLang="en-US" sz="2400" dirty="0" smtClean="0">
                <a:solidFill>
                  <a:srgbClr val="3366FF"/>
                </a:solidFill>
              </a:rPr>
              <a:t> 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fruit</a:t>
            </a:r>
            <a:r>
              <a:rPr lang="it-IT" altLang="en-US" sz="2400" dirty="0" smtClean="0">
                <a:solidFill>
                  <a:srgbClr val="3366FF"/>
                </a:solidFill>
              </a:rPr>
              <a:t>   </a:t>
            </a:r>
            <a:endParaRPr lang="it-IT" altLang="en-US" sz="2400" dirty="0" smtClean="0">
              <a:solidFill>
                <a:srgbClr val="3366FF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1763072" y="-43538"/>
            <a:ext cx="1244388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Europêch</a:t>
            </a:r>
            <a:endParaRPr kumimoji="0" lang="en-GB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29308" y="5445225"/>
            <a:ext cx="50292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900" i="1" dirty="0">
                <a:solidFill>
                  <a:schemeClr val="tx1"/>
                </a:solidFill>
              </a:rPr>
              <a:t>Source: </a:t>
            </a:r>
            <a:r>
              <a:rPr lang="en-GB" altLang="en-US" sz="900" i="1" dirty="0" err="1" smtClean="0">
                <a:solidFill>
                  <a:schemeClr val="tx1"/>
                </a:solidFill>
              </a:rPr>
              <a:t>Europêch</a:t>
            </a:r>
            <a:r>
              <a:rPr lang="en-GB" altLang="en-US" sz="900" i="1" dirty="0" smtClean="0">
                <a:solidFill>
                  <a:schemeClr val="tx1"/>
                </a:solidFill>
              </a:rPr>
              <a:t>, </a:t>
            </a:r>
            <a:endParaRPr lang="en-GB" altLang="en-US" sz="900" i="1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112076"/>
              </p:ext>
            </p:extLst>
          </p:nvPr>
        </p:nvGraphicFramePr>
        <p:xfrm>
          <a:off x="755576" y="2564904"/>
          <a:ext cx="7488832" cy="28083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7603">
                  <a:extLst>
                    <a:ext uri="{9D8B030D-6E8A-4147-A177-3AD203B41FA5}">
                      <a16:colId xmlns:a16="http://schemas.microsoft.com/office/drawing/2014/main" val="3847745398"/>
                    </a:ext>
                  </a:extLst>
                </a:gridCol>
                <a:gridCol w="1497603">
                  <a:extLst>
                    <a:ext uri="{9D8B030D-6E8A-4147-A177-3AD203B41FA5}">
                      <a16:colId xmlns:a16="http://schemas.microsoft.com/office/drawing/2014/main" val="1975936083"/>
                    </a:ext>
                  </a:extLst>
                </a:gridCol>
                <a:gridCol w="1497603">
                  <a:extLst>
                    <a:ext uri="{9D8B030D-6E8A-4147-A177-3AD203B41FA5}">
                      <a16:colId xmlns:a16="http://schemas.microsoft.com/office/drawing/2014/main" val="2636892934"/>
                    </a:ext>
                  </a:extLst>
                </a:gridCol>
                <a:gridCol w="1497603">
                  <a:extLst>
                    <a:ext uri="{9D8B030D-6E8A-4147-A177-3AD203B41FA5}">
                      <a16:colId xmlns:a16="http://schemas.microsoft.com/office/drawing/2014/main" val="3652946073"/>
                    </a:ext>
                  </a:extLst>
                </a:gridCol>
                <a:gridCol w="1498420">
                  <a:extLst>
                    <a:ext uri="{9D8B030D-6E8A-4147-A177-3AD203B41FA5}">
                      <a16:colId xmlns:a16="http://schemas.microsoft.com/office/drawing/2014/main" val="3824715089"/>
                    </a:ext>
                  </a:extLst>
                </a:gridCol>
              </a:tblGrid>
              <a:tr h="394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2018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2019 (f)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% 19/18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%19/13-17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920019"/>
                  </a:ext>
                </a:extLst>
              </a:tr>
              <a:tr h="394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Peaches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97 269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111 932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+15%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-3%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0712306"/>
                  </a:ext>
                </a:extLst>
              </a:tr>
              <a:tr h="8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Nectarines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81 808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98 287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+20%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-2%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6326290"/>
                  </a:ext>
                </a:extLst>
              </a:tr>
              <a:tr h="8119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Peach/</a:t>
                      </a:r>
                      <a:r>
                        <a:rPr lang="en-GB" sz="1600" dirty="0" err="1" smtClean="0">
                          <a:effectLst/>
                        </a:rPr>
                        <a:t>nect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179 077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210 219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+17%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-3%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4648233"/>
                  </a:ext>
                </a:extLst>
              </a:tr>
              <a:tr h="394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Pavia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4 468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5 364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>
                          <a:effectLst/>
                        </a:rPr>
                        <a:t>+20%</a:t>
                      </a:r>
                      <a:endParaRPr lang="fr-BE" sz="1600" b="0" i="1" baseline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0" i="1" baseline="0" dirty="0">
                          <a:effectLst/>
                        </a:rPr>
                        <a:t>+1%</a:t>
                      </a:r>
                      <a:endParaRPr lang="fr-BE" sz="1600" b="0" i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51362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471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altLang="en-US" sz="2400" dirty="0" smtClean="0">
                <a:solidFill>
                  <a:srgbClr val="3366FF"/>
                </a:solidFill>
              </a:rPr>
              <a:t>3. 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Spain</a:t>
            </a:r>
            <a:r>
              <a:rPr lang="it-IT" altLang="en-US" sz="2400" dirty="0" smtClean="0">
                <a:solidFill>
                  <a:srgbClr val="3366FF"/>
                </a:solidFill>
              </a:rPr>
              <a:t> – 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peaches</a:t>
            </a:r>
            <a:r>
              <a:rPr lang="it-IT" altLang="en-US" sz="2400" dirty="0" smtClean="0">
                <a:solidFill>
                  <a:srgbClr val="3366FF"/>
                </a:solidFill>
              </a:rPr>
              <a:t>/</a:t>
            </a:r>
            <a:r>
              <a:rPr lang="it-IT" altLang="en-US" sz="2400" dirty="0" err="1" smtClean="0">
                <a:solidFill>
                  <a:srgbClr val="3366FF"/>
                </a:solidFill>
              </a:rPr>
              <a:t>nectarines</a:t>
            </a:r>
            <a:r>
              <a:rPr lang="it-IT" altLang="en-US" sz="2400" dirty="0" smtClean="0">
                <a:solidFill>
                  <a:srgbClr val="3366FF"/>
                </a:solidFill>
              </a:rPr>
              <a:t>   </a:t>
            </a:r>
            <a:endParaRPr lang="it-IT" altLang="en-US" sz="2400" dirty="0" smtClean="0">
              <a:solidFill>
                <a:srgbClr val="3366FF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662EAC-676A-499D-9CFE-058C3E094A6C}" type="slidenum">
              <a:rPr lang="de-DE"/>
              <a:pPr>
                <a:defRPr/>
              </a:pPr>
              <a:t>6</a:t>
            </a:fld>
            <a:endParaRPr lang="de-DE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1763072" y="-43538"/>
            <a:ext cx="1244388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fr-FR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Europêch</a:t>
            </a:r>
            <a:endParaRPr kumimoji="0" lang="en-GB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259632" y="5793802"/>
            <a:ext cx="50292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900" i="1" dirty="0">
                <a:solidFill>
                  <a:schemeClr val="tx1"/>
                </a:solidFill>
              </a:rPr>
              <a:t>Source: </a:t>
            </a:r>
            <a:r>
              <a:rPr lang="en-GB" altLang="en-US" sz="900" i="1" dirty="0" err="1" smtClean="0">
                <a:solidFill>
                  <a:schemeClr val="tx1"/>
                </a:solidFill>
              </a:rPr>
              <a:t>Mapama</a:t>
            </a:r>
            <a:r>
              <a:rPr lang="en-GB" altLang="en-US" sz="900" i="1" dirty="0" smtClean="0">
                <a:solidFill>
                  <a:schemeClr val="tx1"/>
                </a:solidFill>
              </a:rPr>
              <a:t>, </a:t>
            </a:r>
            <a:r>
              <a:rPr lang="en-GB" altLang="en-US" sz="900" i="1" dirty="0" err="1" smtClean="0">
                <a:solidFill>
                  <a:schemeClr val="tx1"/>
                </a:solidFill>
              </a:rPr>
              <a:t>Fepex</a:t>
            </a:r>
            <a:r>
              <a:rPr lang="en-GB" altLang="en-US" sz="900" i="1" dirty="0" smtClean="0">
                <a:solidFill>
                  <a:schemeClr val="tx1"/>
                </a:solidFill>
              </a:rPr>
              <a:t>, </a:t>
            </a:r>
            <a:r>
              <a:rPr lang="en-GB" altLang="en-US" sz="900" i="1" dirty="0" err="1" smtClean="0">
                <a:solidFill>
                  <a:schemeClr val="tx1"/>
                </a:solidFill>
              </a:rPr>
              <a:t>Anecoop</a:t>
            </a:r>
            <a:r>
              <a:rPr lang="en-GB" altLang="en-US" sz="900" i="1" dirty="0" smtClean="0">
                <a:solidFill>
                  <a:schemeClr val="tx1"/>
                </a:solidFill>
              </a:rPr>
              <a:t> </a:t>
            </a:r>
            <a:endParaRPr lang="en-GB" altLang="en-US" sz="900" i="1" dirty="0">
              <a:solidFill>
                <a:schemeClr val="tx1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998053"/>
              </p:ext>
            </p:extLst>
          </p:nvPr>
        </p:nvGraphicFramePr>
        <p:xfrm>
          <a:off x="1259632" y="2708921"/>
          <a:ext cx="7128792" cy="3012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198">
                  <a:extLst>
                    <a:ext uri="{9D8B030D-6E8A-4147-A177-3AD203B41FA5}">
                      <a16:colId xmlns:a16="http://schemas.microsoft.com/office/drawing/2014/main" val="2688229502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568797310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3462622649"/>
                    </a:ext>
                  </a:extLst>
                </a:gridCol>
                <a:gridCol w="1782198">
                  <a:extLst>
                    <a:ext uri="{9D8B030D-6E8A-4147-A177-3AD203B41FA5}">
                      <a16:colId xmlns:a16="http://schemas.microsoft.com/office/drawing/2014/main" val="297021108"/>
                    </a:ext>
                  </a:extLst>
                </a:gridCol>
              </a:tblGrid>
              <a:tr h="2830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2018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2019 (f)</a:t>
                      </a:r>
                      <a:endParaRPr lang="fr-B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% 19/18</a:t>
                      </a:r>
                      <a:endParaRPr lang="fr-BE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9982679"/>
                  </a:ext>
                </a:extLst>
              </a:tr>
              <a:tr h="14271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Peaches</a:t>
                      </a:r>
                      <a:endParaRPr lang="fr-BE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0340" algn="l"/>
                        </a:tabLst>
                      </a:pPr>
                      <a:r>
                        <a:rPr lang="en-GB" sz="1600" dirty="0">
                          <a:effectLst/>
                        </a:rPr>
                        <a:t>	MAPAMA</a:t>
                      </a:r>
                      <a:endParaRPr lang="fr-BE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0340" algn="l"/>
                        </a:tabLst>
                      </a:pPr>
                      <a:r>
                        <a:rPr lang="en-GB" sz="1600" dirty="0">
                          <a:effectLst/>
                        </a:rPr>
                        <a:t>	FEPEX</a:t>
                      </a:r>
                      <a:endParaRPr lang="fr-BE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0340" algn="l"/>
                        </a:tabLst>
                      </a:pPr>
                      <a:r>
                        <a:rPr lang="en-GB" sz="1600" dirty="0">
                          <a:effectLst/>
                        </a:rPr>
                        <a:t>	ANECOOP	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811 137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903 757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819 000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1 000 357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950 000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1 010 000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 </a:t>
                      </a:r>
                      <a:endParaRPr lang="fr-BE" sz="1600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+23%</a:t>
                      </a:r>
                      <a:endParaRPr lang="fr-BE" sz="1600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+5%</a:t>
                      </a:r>
                      <a:endParaRPr lang="fr-BE" sz="1600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+23%</a:t>
                      </a:r>
                      <a:endParaRPr lang="fr-BE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504039"/>
                  </a:ext>
                </a:extLst>
              </a:tr>
              <a:tr h="1170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Nectarines</a:t>
                      </a:r>
                      <a:endParaRPr lang="fr-BE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0340" algn="l"/>
                        </a:tabLst>
                      </a:pPr>
                      <a:r>
                        <a:rPr lang="en-GB" sz="1600" dirty="0">
                          <a:effectLst/>
                        </a:rPr>
                        <a:t>	FEPEX</a:t>
                      </a:r>
                      <a:endParaRPr lang="fr-BE" sz="1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80340" algn="l"/>
                        </a:tabLst>
                      </a:pPr>
                      <a:r>
                        <a:rPr lang="en-GB" sz="1600" dirty="0">
                          <a:effectLst/>
                        </a:rPr>
                        <a:t>	ANECOOP	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547 119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485 000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500 000</a:t>
                      </a:r>
                      <a:endParaRPr lang="fr-BE" sz="16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 685 000</a:t>
                      </a:r>
                      <a:endParaRPr lang="fr-B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 </a:t>
                      </a:r>
                      <a:endParaRPr lang="fr-BE" sz="1600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>
                          <a:effectLst/>
                        </a:rPr>
                        <a:t>-8%</a:t>
                      </a:r>
                      <a:endParaRPr lang="fr-BE" sz="1600" i="1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i="1" dirty="0" smtClean="0">
                          <a:effectLst/>
                        </a:rPr>
                        <a:t>+41%</a:t>
                      </a:r>
                      <a:endParaRPr lang="fr-BE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601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2028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42487-B8FA-47E0-B4F0-7DA794E033B5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228600" y="2162175"/>
            <a:ext cx="8534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73050" indent="-27305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1pPr>
            <a:lvl2pPr marL="719138" indent="-261938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Clr>
                <a:srgbClr val="CC0000"/>
              </a:buClr>
              <a:buFont typeface="Wingdings" pitchFamily="2" charset="2"/>
              <a:buChar char="q"/>
            </a:pPr>
            <a:endParaRPr lang="fr-BE" altLang="en-US" sz="3200" dirty="0">
              <a:solidFill>
                <a:schemeClr val="accent2"/>
              </a:solidFill>
            </a:endParaRPr>
          </a:p>
          <a:p>
            <a:pPr lvl="1" algn="ctr" eaLnBrk="1" hangingPunct="1">
              <a:buClr>
                <a:srgbClr val="CC0000"/>
              </a:buClr>
              <a:buFont typeface="Wingdings" pitchFamily="2" charset="2"/>
              <a:buNone/>
            </a:pPr>
            <a:r>
              <a:rPr lang="en-GB" altLang="fr-FR" sz="3200" dirty="0"/>
              <a:t>Thank you for your attention!</a:t>
            </a:r>
            <a:endParaRPr lang="en-GB" altLang="en-US" dirty="0">
              <a:solidFill>
                <a:srgbClr val="FF9933"/>
              </a:solidFill>
            </a:endParaRPr>
          </a:p>
        </p:txBody>
      </p:sp>
      <p:pic>
        <p:nvPicPr>
          <p:cNvPr id="19461" name="Picture 9" descr="Variete_182_11306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0"/>
            <a:ext cx="20574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 descr="308704j-l650-h474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641850"/>
            <a:ext cx="20240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15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G COMM_Powerpoint_Template-EN">
  <a:themeElements>
    <a:clrScheme name="DG COMM_Powerpoint_Template-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G COMM_Powerpoint_Template-E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G COMM_Powerpoint_Template-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G COMM_Powerpoint_Template-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G COMM_Powerpoint_Template-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04a792373c1bd3487a64d04d9d27efa3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00207d8aa973579a2bf262c5b437cc21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FCAAB7B4-367E-4CA0-B27A-BF0BEFD004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3F816B-A9F2-4AE2-AE36-5AF1DDBD16B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a3f0bd47-a814-41bf-ab48-bd3069cde275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7248</TotalTime>
  <Words>270</Words>
  <Application>Microsoft Office PowerPoint</Application>
  <PresentationFormat>On-screen Show (4:3)</PresentationFormat>
  <Paragraphs>121</Paragraphs>
  <Slides>7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Wingdings</vt:lpstr>
      <vt:lpstr>Default Design</vt:lpstr>
      <vt:lpstr>DG COMM_Powerpoint_Template-EN</vt:lpstr>
      <vt:lpstr>Stone fruit forecast 2019 campaign</vt:lpstr>
      <vt:lpstr>PowerPoint Presentation</vt:lpstr>
      <vt:lpstr>Structure</vt:lpstr>
      <vt:lpstr>1. EU - apricot   </vt:lpstr>
      <vt:lpstr>2. France – stone fruit   </vt:lpstr>
      <vt:lpstr>3. Spain – peaches/nectarines   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FLOREZ Luis (AGRI)</dc:creator>
  <cp:lastModifiedBy>GONZALEZ GARCIA Jesus (AGRI)</cp:lastModifiedBy>
  <cp:revision>359</cp:revision>
  <cp:lastPrinted>2019-05-20T11:04:49Z</cp:lastPrinted>
  <dcterms:created xsi:type="dcterms:W3CDTF">2011-10-28T10:25:18Z</dcterms:created>
  <dcterms:modified xsi:type="dcterms:W3CDTF">2019-05-20T11:10:12Z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