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6" r:id="rId9"/>
    <p:sldId id="262" r:id="rId10"/>
    <p:sldId id="263" r:id="rId11"/>
    <p:sldId id="264" r:id="rId12"/>
    <p:sldId id="265" r:id="rId1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4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net1.cec.eu.int\Homes\035\MAZZELE\My%20Documents\REFIT\public%20consultation\merge\Public%20Consultation%20merge_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GB" sz="1400"/>
              <a:t>General</a:t>
            </a:r>
            <a:r>
              <a:rPr lang="en-GB" sz="1400" baseline="0"/>
              <a:t> View of the Respondents</a:t>
            </a:r>
            <a:endParaRPr lang="en-GB" sz="140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explosion val="1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'Respondent Overview'!$A$438:$A$439</c:f>
              <c:strCache>
                <c:ptCount val="2"/>
                <c:pt idx="0">
                  <c:v>Total Responses in a Personal Capacity</c:v>
                </c:pt>
                <c:pt idx="1">
                  <c:v>Total Responses on the Behalf of an Organisation, Institution, or Similar Entity</c:v>
                </c:pt>
              </c:strCache>
            </c:strRef>
          </c:cat>
          <c:val>
            <c:numRef>
              <c:f>'Respondent Overview'!$B$438:$B$439</c:f>
              <c:numCache>
                <c:formatCode>General</c:formatCode>
                <c:ptCount val="2"/>
                <c:pt idx="0">
                  <c:v>62</c:v>
                </c:pt>
                <c:pt idx="1">
                  <c:v>372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98474096-AA99-492F-9AD8-5179F728D1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139651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84670636-56CD-4AA7-8F06-B4DBFF3401E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6792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70636-56CD-4AA7-8F06-B4DBFF3401E9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8828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670636-56CD-4AA7-8F06-B4DBFF3401E9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54507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98C24DFB-12DE-4BAE-A8E0-642A77857729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58D20-8E58-4B42-A864-905EC30EA20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6929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66C0E-2A90-43CB-B0CB-AEF791D446A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8074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7028B-075D-4332-9444-9383DF06D31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68683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923516-D440-45EB-A258-D42411E3EF5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63691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990995-4A57-4F83-AD25-191850EF3A8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07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B7F6BA-9ABD-426C-B732-A54D6CE1BC4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2692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76A9E-64D3-4E9A-9AE8-8526EE5ADB3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9417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106A3E-12FA-43F1-ACC7-8836BDB09AB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7602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643498-A6BF-4063-A158-91093285269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9644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4837B-C93B-4C96-B3BA-B756654A2A2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1126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84237412-1298-4BA1-84AD-D5CDF3A079D1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victoria.leroy@ec.europa.eu" TargetMode="External"/><Relationship Id="rId2" Type="http://schemas.openxmlformats.org/officeDocument/2006/relationships/hyperlink" Target="https://ec.europa.eu/digital-agenda/en/news/contributions-and-preliminary-trends-public-consultation-audiovisual-media-services-avms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en-US" sz="2400" dirty="0" smtClean="0"/>
              <a:t>CIVIL DIALOGUE GROUP ON "WINE” – 05.11.15</a:t>
            </a:r>
            <a:endParaRPr lang="en-GB" altLang="en-US" sz="24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Public consultation on </a:t>
            </a:r>
            <a:r>
              <a:rPr lang="en-GB" dirty="0" smtClean="0"/>
              <a:t>the Audiovisual Media Services Directive (AVMSD-2010/13/EU)– </a:t>
            </a:r>
            <a:r>
              <a:rPr lang="en-GB" dirty="0"/>
              <a:t>alcohol advertising rules</a:t>
            </a:r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6231"/>
            <a:ext cx="8229600" cy="936625"/>
          </a:xfrm>
        </p:spPr>
        <p:txBody>
          <a:bodyPr/>
          <a:lstStyle/>
          <a:p>
            <a:r>
              <a:rPr lang="en-GB" dirty="0" smtClean="0"/>
              <a:t>Respondents by category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700808"/>
            <a:ext cx="8572500" cy="4963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5769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>
                <a:srgbClr val="2D5EC1"/>
              </a:buClr>
            </a:pPr>
            <a:r>
              <a:rPr lang="en-GB" i="0" dirty="0" smtClean="0"/>
              <a:t>Convergence </a:t>
            </a:r>
            <a:r>
              <a:rPr lang="en-GB" i="0" dirty="0"/>
              <a:t>of views regarding the need for </a:t>
            </a:r>
            <a:r>
              <a:rPr lang="en-GB" i="0" u="sng" dirty="0"/>
              <a:t>possible changes of the rules on the scope of application </a:t>
            </a:r>
            <a:r>
              <a:rPr lang="en-GB" i="0" dirty="0"/>
              <a:t>of the Directive as well as on the independence of national regulators.</a:t>
            </a:r>
          </a:p>
          <a:p>
            <a:pPr>
              <a:buClr>
                <a:srgbClr val="2D5EC1"/>
              </a:buClr>
            </a:pPr>
            <a:r>
              <a:rPr lang="en-GB" i="0" dirty="0"/>
              <a:t>Support for maintaining the </a:t>
            </a:r>
            <a:r>
              <a:rPr lang="en-GB" i="0" u="sng" dirty="0"/>
              <a:t>status quo as regards the country of origin principle</a:t>
            </a:r>
            <a:r>
              <a:rPr lang="en-GB" i="0" dirty="0"/>
              <a:t>; </a:t>
            </a:r>
            <a:r>
              <a:rPr lang="en-GB" i="0" dirty="0" smtClean="0"/>
              <a:t>accessibility </a:t>
            </a:r>
            <a:r>
              <a:rPr lang="en-GB" i="0" dirty="0"/>
              <a:t>for persons with disabilities; listed events, short news reports and right of reply.</a:t>
            </a:r>
          </a:p>
          <a:p>
            <a:pPr>
              <a:buClr>
                <a:srgbClr val="2D5EC1"/>
              </a:buClr>
            </a:pPr>
            <a:r>
              <a:rPr lang="en-GB" b="1" i="0" dirty="0"/>
              <a:t>No clear consensus on commercial communications</a:t>
            </a:r>
            <a:r>
              <a:rPr lang="en-GB" i="0" dirty="0"/>
              <a:t>, protection of minors and promotion of European works.</a:t>
            </a:r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48220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0" dirty="0" smtClean="0"/>
              <a:t>Contributions published: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699" y="2131937"/>
            <a:ext cx="8229600" cy="3529013"/>
          </a:xfrm>
        </p:spPr>
        <p:txBody>
          <a:bodyPr/>
          <a:lstStyle/>
          <a:p>
            <a:r>
              <a:rPr lang="en-GB" i="0" dirty="0" smtClean="0">
                <a:hlinkClick r:id="rId2"/>
              </a:rPr>
              <a:t>https://ec.europa.eu/digital-agenda/en/news/contributions-and-preliminary-trends-public-consultation-audiovisual-media-services-avmsd</a:t>
            </a:r>
            <a:r>
              <a:rPr lang="en-GB" i="0" dirty="0" smtClean="0"/>
              <a:t> </a:t>
            </a:r>
          </a:p>
          <a:p>
            <a:endParaRPr lang="en-GB" i="0" dirty="0"/>
          </a:p>
          <a:p>
            <a:endParaRPr lang="en-GB" i="0" dirty="0" smtClean="0"/>
          </a:p>
          <a:p>
            <a:endParaRPr lang="en-GB" i="0" dirty="0"/>
          </a:p>
          <a:p>
            <a:endParaRPr lang="en-GB" i="0" dirty="0" smtClean="0"/>
          </a:p>
          <a:p>
            <a:pPr algn="ctr"/>
            <a:r>
              <a:rPr lang="en-GB" b="1" i="0" dirty="0" smtClean="0"/>
              <a:t>Thanks !</a:t>
            </a:r>
          </a:p>
          <a:p>
            <a:pPr algn="ctr"/>
            <a:r>
              <a:rPr lang="fr-BE" dirty="0" smtClean="0">
                <a:hlinkClick r:id="rId3"/>
              </a:rPr>
              <a:t>victoria.leroy@ec.europa.eu</a:t>
            </a:r>
            <a:endParaRPr lang="fr-BE" dirty="0" smtClean="0"/>
          </a:p>
          <a:p>
            <a:endParaRPr lang="en-GB" i="0" dirty="0" smtClean="0"/>
          </a:p>
          <a:p>
            <a:endParaRPr lang="en-GB" i="0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3707904" y="3717032"/>
            <a:ext cx="2016125" cy="1439862"/>
          </a:xfrm>
          <a:prstGeom prst="wedgeRoundRectCallou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8000" dirty="0"/>
              <a:t>?</a:t>
            </a:r>
            <a:endParaRPr lang="en-GB" sz="8000" dirty="0"/>
          </a:p>
        </p:txBody>
      </p:sp>
    </p:spTree>
    <p:extLst>
      <p:ext uri="{BB962C8B-B14F-4D97-AF65-F5344CB8AC3E}">
        <p14:creationId xmlns:p14="http://schemas.microsoft.com/office/powerpoint/2010/main" val="2612082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Audiovisual Media Services Directive</a:t>
            </a:r>
            <a:endParaRPr lang="en-US" alt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2D5EC1"/>
              </a:buClr>
            </a:pPr>
            <a:r>
              <a:rPr lang="en-US" altLang="en-US" i="0" dirty="0" smtClean="0"/>
              <a:t>Contains a number of </a:t>
            </a:r>
            <a:r>
              <a:rPr lang="en-US" altLang="en-US" i="0" dirty="0" smtClean="0"/>
              <a:t>provisions </a:t>
            </a:r>
            <a:r>
              <a:rPr lang="en-US" altLang="en-US" i="0" dirty="0" smtClean="0"/>
              <a:t>on audiovisual commercial communications for alcoholic beverages.</a:t>
            </a:r>
          </a:p>
          <a:p>
            <a:r>
              <a:rPr lang="en-US" altLang="en-US" dirty="0" smtClean="0">
                <a:sym typeface="Wingdings" panose="05000000000000000000" pitchFamily="2" charset="2"/>
              </a:rPr>
              <a:t> some apply to all audiovisual commercial communications (in television broadcasting and video-on-demand services)</a:t>
            </a:r>
          </a:p>
          <a:p>
            <a:r>
              <a:rPr lang="en-US" altLang="en-US" dirty="0" smtClean="0">
                <a:sym typeface="Wingdings" panose="05000000000000000000" pitchFamily="2" charset="2"/>
              </a:rPr>
              <a:t> some apply only to television advertising</a:t>
            </a:r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Article 9(1)(e)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0" dirty="0" smtClean="0">
                <a:sym typeface="Wingdings" panose="05000000000000000000" pitchFamily="2" charset="2"/>
              </a:rPr>
              <a:t> </a:t>
            </a:r>
            <a:r>
              <a:rPr lang="en-GB" i="0" dirty="0" smtClean="0"/>
              <a:t>audiovisual </a:t>
            </a:r>
            <a:r>
              <a:rPr lang="en-GB" i="0" dirty="0"/>
              <a:t>commercial communications for alcoholic beverages </a:t>
            </a:r>
            <a:endParaRPr lang="en-GB" i="0" dirty="0" smtClean="0"/>
          </a:p>
          <a:p>
            <a:pPr lvl="1"/>
            <a:r>
              <a:rPr lang="en-GB" i="0" dirty="0" smtClean="0"/>
              <a:t>shall </a:t>
            </a:r>
            <a:r>
              <a:rPr lang="en-GB" i="0" dirty="0"/>
              <a:t>not be aimed specifically at minors </a:t>
            </a:r>
            <a:endParaRPr lang="en-GB" i="0" dirty="0" smtClean="0"/>
          </a:p>
          <a:p>
            <a:pPr lvl="1"/>
            <a:r>
              <a:rPr lang="en-GB" i="0" dirty="0" smtClean="0"/>
              <a:t>and </a:t>
            </a:r>
            <a:r>
              <a:rPr lang="en-GB" i="0" dirty="0"/>
              <a:t>shall not encourage immoderate consumption of such beverages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2075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Article 22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7"/>
            <a:ext cx="8229600" cy="4536504"/>
          </a:xfrm>
        </p:spPr>
        <p:txBody>
          <a:bodyPr>
            <a:normAutofit fontScale="70000" lnSpcReduction="20000"/>
          </a:bodyPr>
          <a:lstStyle/>
          <a:p>
            <a:r>
              <a:rPr lang="en-GB" sz="3100" dirty="0"/>
              <a:t>Television advertising </a:t>
            </a:r>
            <a:r>
              <a:rPr lang="en-GB" sz="3100" i="0" dirty="0"/>
              <a:t>and teleshopping for alcoholic beverages shall comply with the following criteria: </a:t>
            </a:r>
            <a:endParaRPr lang="en-GB" sz="3100" i="0" dirty="0" smtClean="0"/>
          </a:p>
          <a:p>
            <a:endParaRPr lang="en-GB" sz="1300" i="0" dirty="0"/>
          </a:p>
          <a:p>
            <a:r>
              <a:rPr lang="en-GB" i="0" dirty="0"/>
              <a:t>(a) it may not be aimed specifically at minors or, in particular, depict minors consuming these beverages; </a:t>
            </a:r>
            <a:endParaRPr lang="en-GB" i="0" dirty="0" smtClean="0"/>
          </a:p>
          <a:p>
            <a:endParaRPr lang="en-GB" sz="1200" i="0" dirty="0"/>
          </a:p>
          <a:p>
            <a:r>
              <a:rPr lang="en-GB" i="0" dirty="0"/>
              <a:t>(b) it shall not link the consumption of alcohol to enhanced physical performance or to driving; </a:t>
            </a:r>
            <a:endParaRPr lang="en-GB" i="0" dirty="0" smtClean="0"/>
          </a:p>
          <a:p>
            <a:endParaRPr lang="en-GB" sz="1200" i="0" dirty="0"/>
          </a:p>
          <a:p>
            <a:r>
              <a:rPr lang="en-GB" i="0" dirty="0"/>
              <a:t>(c) it shall not create the impression that the consumption of alcohol contributes towards social or sexual success; </a:t>
            </a:r>
            <a:endParaRPr lang="en-GB" i="0" dirty="0" smtClean="0"/>
          </a:p>
          <a:p>
            <a:endParaRPr lang="en-GB" sz="1000" i="0" dirty="0"/>
          </a:p>
          <a:p>
            <a:r>
              <a:rPr lang="en-GB" i="0" dirty="0"/>
              <a:t>(d) it shall not claim that alcohol has therapeutic qualities or that it is a stimulant, a sedative or a means of resolving personal conflicts; </a:t>
            </a:r>
            <a:endParaRPr lang="en-GB" i="0" dirty="0" smtClean="0"/>
          </a:p>
          <a:p>
            <a:endParaRPr lang="en-GB" sz="1100" i="0" dirty="0"/>
          </a:p>
          <a:p>
            <a:r>
              <a:rPr lang="en-GB" i="0" dirty="0"/>
              <a:t>(e) it shall not encourage immoderate consumption of alcohol or present abstinence or moderation in a negative light; </a:t>
            </a:r>
            <a:endParaRPr lang="en-GB" i="0" dirty="0" smtClean="0"/>
          </a:p>
          <a:p>
            <a:endParaRPr lang="en-GB" sz="1100" i="0" dirty="0"/>
          </a:p>
          <a:p>
            <a:r>
              <a:rPr lang="en-GB" i="0" dirty="0"/>
              <a:t>(f) it shall not place emphasis on high alcoholic content as being a positive quality of the beverages.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212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AVMSD application </a:t>
            </a:r>
            <a:r>
              <a:rPr lang="en-GB" dirty="0" smtClean="0"/>
              <a:t>report and </a:t>
            </a:r>
            <a:r>
              <a:rPr lang="en-GB" dirty="0" smtClean="0"/>
              <a:t>study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375"/>
            <a:ext cx="8229600" cy="3888953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2D5EC1"/>
              </a:buClr>
            </a:pPr>
            <a:r>
              <a:rPr lang="en-GB" b="1" i="0" dirty="0" smtClean="0"/>
              <a:t>1</a:t>
            </a:r>
            <a:r>
              <a:rPr lang="en-GB" b="1" i="0" baseline="30000" dirty="0" smtClean="0"/>
              <a:t>st</a:t>
            </a:r>
            <a:r>
              <a:rPr lang="en-GB" b="1" i="0" dirty="0" smtClean="0"/>
              <a:t> application report May 2012:</a:t>
            </a:r>
          </a:p>
          <a:p>
            <a:r>
              <a:rPr lang="en-GB" dirty="0" smtClean="0"/>
              <a:t>Advertising </a:t>
            </a:r>
            <a:r>
              <a:rPr lang="en-GB" dirty="0"/>
              <a:t>spots contained elements which might </a:t>
            </a:r>
            <a:r>
              <a:rPr lang="en-GB" dirty="0" smtClean="0"/>
              <a:t>be linked </a:t>
            </a:r>
            <a:r>
              <a:rPr lang="en-GB" dirty="0"/>
              <a:t>to some of the characteristics banned by the AVMSD, </a:t>
            </a:r>
            <a:r>
              <a:rPr lang="en-GB" dirty="0" smtClean="0"/>
              <a:t>but no </a:t>
            </a:r>
            <a:r>
              <a:rPr lang="en-GB" dirty="0"/>
              <a:t>clear cut </a:t>
            </a:r>
            <a:r>
              <a:rPr lang="en-GB" dirty="0" smtClean="0"/>
              <a:t>infringement</a:t>
            </a:r>
          </a:p>
          <a:p>
            <a:r>
              <a:rPr lang="en-GB" dirty="0"/>
              <a:t>Further investigations </a:t>
            </a:r>
            <a:r>
              <a:rPr lang="en-GB" dirty="0" smtClean="0"/>
              <a:t>required on commercial communications and minors, </a:t>
            </a:r>
            <a:r>
              <a:rPr lang="en-GB" dirty="0"/>
              <a:t>especially for </a:t>
            </a:r>
            <a:r>
              <a:rPr lang="en-GB" dirty="0" smtClean="0"/>
              <a:t>alcoholic beverages</a:t>
            </a:r>
            <a:r>
              <a:rPr lang="en-GB" dirty="0"/>
              <a:t>, </a:t>
            </a:r>
            <a:r>
              <a:rPr lang="en-GB" dirty="0" smtClean="0"/>
              <a:t>as regards exposure </a:t>
            </a:r>
            <a:r>
              <a:rPr lang="en-GB" dirty="0"/>
              <a:t>and consumption </a:t>
            </a:r>
            <a:r>
              <a:rPr lang="en-GB" dirty="0" smtClean="0"/>
              <a:t>behaviour</a:t>
            </a:r>
          </a:p>
          <a:p>
            <a:endParaRPr lang="en-GB" sz="1700" dirty="0" smtClean="0"/>
          </a:p>
          <a:p>
            <a:pPr>
              <a:buClr>
                <a:srgbClr val="2D5EC1"/>
              </a:buClr>
            </a:pPr>
            <a:r>
              <a:rPr lang="en-GB" b="1" i="0" dirty="0" smtClean="0"/>
              <a:t>Study on minors' exposure to alcohol advertising </a:t>
            </a:r>
            <a:r>
              <a:rPr lang="en-GB" dirty="0" smtClean="0"/>
              <a:t>– results by the end of the year.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984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state of play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2D5EC1"/>
              </a:buClr>
            </a:pPr>
            <a:r>
              <a:rPr lang="en-GB" sz="2800" i="0" dirty="0" smtClean="0"/>
              <a:t>2015: REFIT of the AVMSD</a:t>
            </a:r>
          </a:p>
          <a:p>
            <a:pPr>
              <a:buClr>
                <a:srgbClr val="2D5EC1"/>
              </a:buClr>
            </a:pPr>
            <a:r>
              <a:rPr lang="en-GB" sz="2800" i="0" dirty="0" smtClean="0"/>
              <a:t>6 July – 30 Sept. 2015: public consultation on the AVMSD</a:t>
            </a:r>
          </a:p>
          <a:p>
            <a:pPr>
              <a:buClr>
                <a:srgbClr val="2D5EC1"/>
              </a:buClr>
            </a:pPr>
            <a:r>
              <a:rPr lang="en-GB" sz="2800" i="0" dirty="0" smtClean="0"/>
              <a:t>Digital Single Market Strategy: revision of the AVMSD in 2016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928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AVMSD public consultation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5"/>
            <a:ext cx="8229600" cy="4464496"/>
          </a:xfrm>
        </p:spPr>
        <p:txBody>
          <a:bodyPr>
            <a:normAutofit fontScale="85000" lnSpcReduction="20000"/>
          </a:bodyPr>
          <a:lstStyle/>
          <a:p>
            <a:pPr>
              <a:buClr>
                <a:srgbClr val="2D5EC1"/>
              </a:buClr>
            </a:pPr>
            <a:r>
              <a:rPr lang="en-GB" dirty="0" smtClean="0"/>
              <a:t>Both retrospective and forward </a:t>
            </a:r>
            <a:r>
              <a:rPr lang="en-GB" dirty="0" smtClean="0"/>
              <a:t>looking</a:t>
            </a:r>
          </a:p>
          <a:p>
            <a:pPr>
              <a:buClr>
                <a:srgbClr val="2D5EC1"/>
              </a:buClr>
            </a:pPr>
            <a:endParaRPr lang="en-GB" sz="900" dirty="0" smtClean="0"/>
          </a:p>
          <a:p>
            <a:pPr>
              <a:buClr>
                <a:srgbClr val="2D5EC1"/>
              </a:buClr>
            </a:pPr>
            <a:r>
              <a:rPr lang="en-GB" dirty="0" smtClean="0"/>
              <a:t>Main areas:</a:t>
            </a:r>
          </a:p>
          <a:p>
            <a:r>
              <a:rPr lang="en-GB" b="1" i="0" dirty="0"/>
              <a:t>1. Ensuring a level playing </a:t>
            </a:r>
            <a:r>
              <a:rPr lang="en-GB" b="1" i="0" dirty="0" smtClean="0"/>
              <a:t>field</a:t>
            </a:r>
            <a:r>
              <a:rPr lang="en-GB" i="0" dirty="0" smtClean="0"/>
              <a:t> (s</a:t>
            </a:r>
            <a:r>
              <a:rPr lang="en-GB" i="0" dirty="0" smtClean="0">
                <a:effectLst/>
              </a:rPr>
              <a:t>ervices to which the AVMSD applies and geographical scope)</a:t>
            </a:r>
            <a:endParaRPr lang="en-GB" i="0" dirty="0"/>
          </a:p>
          <a:p>
            <a:pPr lvl="0"/>
            <a:r>
              <a:rPr lang="en-GB" b="1" i="0" dirty="0" smtClean="0"/>
              <a:t>2</a:t>
            </a:r>
            <a:r>
              <a:rPr lang="en-GB" b="1" i="0" dirty="0"/>
              <a:t>. Providing for an optimal level of consumer protection (commercial communications)</a:t>
            </a:r>
            <a:endParaRPr lang="en-GB" i="0" dirty="0"/>
          </a:p>
          <a:p>
            <a:r>
              <a:rPr lang="en-GB" b="1" i="0" dirty="0"/>
              <a:t>3. User protection </a:t>
            </a:r>
            <a:r>
              <a:rPr lang="en-GB" b="1" i="0" dirty="0" smtClean="0"/>
              <a:t> (incl. protection of minors) and </a:t>
            </a:r>
            <a:r>
              <a:rPr lang="en-GB" b="1" i="0" dirty="0"/>
              <a:t>prohibition of hate speech and discrimination </a:t>
            </a:r>
            <a:endParaRPr lang="en-GB" i="0" dirty="0"/>
          </a:p>
          <a:p>
            <a:r>
              <a:rPr lang="en-GB" b="1" i="0" dirty="0" smtClean="0"/>
              <a:t>4</a:t>
            </a:r>
            <a:r>
              <a:rPr lang="en-GB" b="1" i="0" dirty="0"/>
              <a:t>. Promoting European audiovisual content</a:t>
            </a:r>
            <a:endParaRPr lang="en-GB" i="0" dirty="0"/>
          </a:p>
          <a:p>
            <a:r>
              <a:rPr lang="en-GB" b="1" i="0" dirty="0"/>
              <a:t>5. Strengthening the single </a:t>
            </a:r>
            <a:r>
              <a:rPr lang="en-GB" b="1" i="0" dirty="0" smtClean="0"/>
              <a:t>market </a:t>
            </a:r>
            <a:r>
              <a:rPr lang="en-GB" i="0" dirty="0" smtClean="0"/>
              <a:t>(country of origin and mechanisms)</a:t>
            </a:r>
            <a:endParaRPr lang="en-GB" i="0" dirty="0"/>
          </a:p>
          <a:p>
            <a:r>
              <a:rPr lang="en-GB" b="1" i="0" dirty="0"/>
              <a:t>6. Strengthening media freedom and pluralism, access to information and accessibility </a:t>
            </a:r>
            <a:r>
              <a:rPr lang="en-GB" i="0" dirty="0"/>
              <a:t>to content for people with </a:t>
            </a:r>
            <a:r>
              <a:rPr lang="en-GB" i="0" dirty="0" smtClean="0"/>
              <a:t>disabilities (</a:t>
            </a:r>
            <a:r>
              <a:rPr lang="en-GB" i="0" dirty="0" smtClean="0"/>
              <a:t>incl. </a:t>
            </a:r>
            <a:r>
              <a:rPr lang="en-GB" i="0" dirty="0"/>
              <a:t>i</a:t>
            </a:r>
            <a:r>
              <a:rPr lang="en-GB" i="0" dirty="0" smtClean="0">
                <a:effectLst/>
              </a:rPr>
              <a:t>ndependence of regulators, short news reports, right of reply etc.)</a:t>
            </a:r>
          </a:p>
        </p:txBody>
      </p:sp>
    </p:spTree>
    <p:extLst>
      <p:ext uri="{BB962C8B-B14F-4D97-AF65-F5344CB8AC3E}">
        <p14:creationId xmlns:p14="http://schemas.microsoft.com/office/powerpoint/2010/main" val="80819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Public consultation </a:t>
            </a:r>
            <a:r>
              <a:rPr lang="en-GB" dirty="0" smtClean="0"/>
              <a:t>questions on </a:t>
            </a:r>
            <a:r>
              <a:rPr lang="en-GB" dirty="0" smtClean="0"/>
              <a:t>commercial communications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375"/>
            <a:ext cx="8229600" cy="4104977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2D5EC1"/>
              </a:buClr>
            </a:pPr>
            <a:r>
              <a:rPr lang="en-GB" dirty="0" smtClean="0"/>
              <a:t>Are the current rules </a:t>
            </a:r>
            <a:r>
              <a:rPr lang="en-GB" b="1" dirty="0" smtClean="0"/>
              <a:t>relevant, effective and fair</a:t>
            </a:r>
            <a:r>
              <a:rPr lang="en-GB" dirty="0" smtClean="0"/>
              <a:t>?</a:t>
            </a:r>
          </a:p>
          <a:p>
            <a:pPr>
              <a:buClr>
                <a:srgbClr val="2D5EC1"/>
              </a:buClr>
            </a:pPr>
            <a:r>
              <a:rPr lang="en-GB" dirty="0" smtClean="0"/>
              <a:t>Choice of </a:t>
            </a:r>
            <a:r>
              <a:rPr lang="en-GB" b="1" dirty="0" smtClean="0"/>
              <a:t>preferred policy option</a:t>
            </a:r>
            <a:r>
              <a:rPr lang="en-GB" dirty="0" smtClean="0"/>
              <a:t>:</a:t>
            </a:r>
          </a:p>
          <a:p>
            <a:r>
              <a:rPr lang="en-GB" i="0" dirty="0"/>
              <a:t>a) </a:t>
            </a:r>
            <a:r>
              <a:rPr lang="en-GB" i="0" dirty="0" smtClean="0"/>
              <a:t>Maintaining </a:t>
            </a:r>
            <a:r>
              <a:rPr lang="en-GB" i="0" dirty="0"/>
              <a:t>the </a:t>
            </a:r>
            <a:r>
              <a:rPr lang="en-GB" b="1" i="0" dirty="0"/>
              <a:t>status </a:t>
            </a:r>
            <a:r>
              <a:rPr lang="en-GB" b="1" i="0" dirty="0" smtClean="0"/>
              <a:t>quo</a:t>
            </a:r>
            <a:r>
              <a:rPr lang="en-GB" i="0" dirty="0" smtClean="0"/>
              <a:t>.</a:t>
            </a:r>
          </a:p>
          <a:p>
            <a:endParaRPr lang="en-GB" sz="900" b="1" i="0" dirty="0"/>
          </a:p>
          <a:p>
            <a:r>
              <a:rPr lang="en-GB" i="0" dirty="0" smtClean="0"/>
              <a:t>b</a:t>
            </a:r>
            <a:r>
              <a:rPr lang="en-GB" i="0" dirty="0"/>
              <a:t>) </a:t>
            </a:r>
            <a:r>
              <a:rPr lang="en-GB" i="0" dirty="0" smtClean="0"/>
              <a:t>Rendering </a:t>
            </a:r>
            <a:r>
              <a:rPr lang="en-GB" i="0" dirty="0"/>
              <a:t>the rules on commercial communications </a:t>
            </a:r>
            <a:r>
              <a:rPr lang="en-GB" b="1" i="0" dirty="0"/>
              <a:t>more flexible</a:t>
            </a:r>
            <a:r>
              <a:rPr lang="en-GB" i="0" dirty="0"/>
              <a:t>, notably those setting quantitative limits on advertising and on the number of interruptions</a:t>
            </a:r>
            <a:r>
              <a:rPr lang="en-GB" i="0" dirty="0" smtClean="0"/>
              <a:t>.</a:t>
            </a:r>
          </a:p>
          <a:p>
            <a:endParaRPr lang="en-GB" sz="900" i="0" dirty="0"/>
          </a:p>
          <a:p>
            <a:r>
              <a:rPr lang="en-GB" i="0" dirty="0"/>
              <a:t>c) </a:t>
            </a:r>
            <a:r>
              <a:rPr lang="en-GB" b="1" i="0" dirty="0" smtClean="0"/>
              <a:t>Tightening </a:t>
            </a:r>
            <a:r>
              <a:rPr lang="en-GB" b="1" i="0" dirty="0"/>
              <a:t>certain rules </a:t>
            </a:r>
            <a:r>
              <a:rPr lang="en-GB" i="0" dirty="0"/>
              <a:t>on advertising that aim </a:t>
            </a:r>
            <a:r>
              <a:rPr lang="en-GB" b="1" i="0" dirty="0"/>
              <a:t>to protect vulnerable viewers</a:t>
            </a:r>
            <a:r>
              <a:rPr lang="en-GB" i="0" dirty="0"/>
              <a:t>, notably the rules on alcohol advertising or advertising of products high in fat, salt and sugars</a:t>
            </a:r>
            <a:r>
              <a:rPr lang="en-GB" i="0" dirty="0" smtClean="0"/>
              <a:t>.</a:t>
            </a:r>
          </a:p>
          <a:p>
            <a:endParaRPr lang="en-GB" sz="900" i="0" dirty="0" smtClean="0"/>
          </a:p>
          <a:p>
            <a:r>
              <a:rPr lang="en-GB" i="0" dirty="0" smtClean="0"/>
              <a:t>d) Other options.</a:t>
            </a:r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674996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Public consultation - 434 replies</a:t>
            </a:r>
            <a:endParaRPr lang="en-GB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088950391"/>
              </p:ext>
            </p:extLst>
          </p:nvPr>
        </p:nvGraphicFramePr>
        <p:xfrm>
          <a:off x="1475656" y="2492896"/>
          <a:ext cx="6480720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036941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53</TotalTime>
  <Words>656</Words>
  <Application>Microsoft Office PowerPoint</Application>
  <PresentationFormat>On-screen Show (4:3)</PresentationFormat>
  <Paragraphs>72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Blank</vt:lpstr>
      <vt:lpstr>CIVIL DIALOGUE GROUP ON "WINE” – 05.11.15</vt:lpstr>
      <vt:lpstr>Audiovisual Media Services Directive</vt:lpstr>
      <vt:lpstr>Article 9(1)(e)</vt:lpstr>
      <vt:lpstr>Article 22</vt:lpstr>
      <vt:lpstr>1st AVMSD application report and study</vt:lpstr>
      <vt:lpstr>Current state of play</vt:lpstr>
      <vt:lpstr>AVMSD public consultation</vt:lpstr>
      <vt:lpstr>Public consultation questions on commercial communications</vt:lpstr>
      <vt:lpstr>Public consultation - 434 replies</vt:lpstr>
      <vt:lpstr>Respondents by category</vt:lpstr>
      <vt:lpstr>Preliminary trends</vt:lpstr>
      <vt:lpstr>Contributions published: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CIVIL DIALOGUE GROUP ON "WINE” – 05.11.15</dc:title>
  <dc:creator>LEROY Victoria (CNECT-EXT)</dc:creator>
  <cp:lastModifiedBy>LEROY Victoria (CNECT-EXT)</cp:lastModifiedBy>
  <cp:revision>10</cp:revision>
  <dcterms:created xsi:type="dcterms:W3CDTF">2015-11-03T14:31:27Z</dcterms:created>
  <dcterms:modified xsi:type="dcterms:W3CDTF">2015-11-04T11:12:58Z</dcterms:modified>
</cp:coreProperties>
</file>