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130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344ADA61-24EC-409B-9FA9-63A84ED86D4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69073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C5A00D2A-9135-4107-A8ED-EA650D9F61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0204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5E005897-500B-497E-9346-112AE559E3DD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DEDCF-1802-42F9-8189-B51A0F6D2E1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2797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607D8-C3CB-4191-9FEF-27ECF3A5B6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1391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9A8A54-73C2-4A93-9106-5EB43D19B04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6819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783DE-3259-4D2F-8D99-373587E2736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9176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95D0A-FF99-4B0A-9DC4-1FA77811087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58617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39FA32-A53E-400C-9AB0-022642EBC0F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832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1C2803-E505-4B44-9DD5-7312E60F917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598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AAAA0-FAB0-4225-9317-50ADAA32D98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9206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DE4247-8699-4D30-B890-01E3C89B56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4399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9F29E-DBD4-43FA-BC49-48333B3220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1140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B5E19AD-CEF8-4420-914A-5CDE1C5282A0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492896"/>
            <a:ext cx="8784530" cy="863079"/>
          </a:xfrm>
        </p:spPr>
        <p:txBody>
          <a:bodyPr/>
          <a:lstStyle/>
          <a:p>
            <a:pPr algn="ctr"/>
            <a:r>
              <a:rPr lang="fr-BE" altLang="en-US" sz="2800" dirty="0" smtClean="0"/>
              <a:t>Evaluation of the </a:t>
            </a:r>
            <a:r>
              <a:rPr lang="fr-BE" altLang="en-US" sz="2800" dirty="0" err="1" smtClean="0"/>
              <a:t>pre</a:t>
            </a:r>
            <a:r>
              <a:rPr lang="fr-BE" altLang="en-US" sz="2800" dirty="0" smtClean="0"/>
              <a:t>-packaging </a:t>
            </a:r>
            <a:r>
              <a:rPr lang="fr-BE" altLang="en-US" sz="2800" dirty="0" err="1" smtClean="0"/>
              <a:t>legal</a:t>
            </a:r>
            <a:r>
              <a:rPr lang="fr-BE" altLang="en-US" sz="2800" dirty="0" smtClean="0"/>
              <a:t> </a:t>
            </a:r>
            <a:r>
              <a:rPr lang="fr-BE" altLang="en-US" sz="2800" dirty="0" err="1" smtClean="0"/>
              <a:t>framework</a:t>
            </a:r>
            <a:endParaRPr lang="en-GB" altLang="en-US" sz="28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fr-BE" altLang="en-US" sz="2000" dirty="0" smtClean="0"/>
          </a:p>
          <a:p>
            <a:r>
              <a:rPr lang="fr-BE" altLang="en-US" sz="2000" dirty="0" smtClean="0"/>
              <a:t>Civil Dialogue Group on "</a:t>
            </a:r>
            <a:r>
              <a:rPr lang="fr-BE" altLang="en-US" sz="2000" dirty="0" err="1" smtClean="0"/>
              <a:t>Wine</a:t>
            </a:r>
            <a:r>
              <a:rPr lang="fr-BE" altLang="en-US" sz="2000" dirty="0" smtClean="0"/>
              <a:t>"</a:t>
            </a:r>
          </a:p>
          <a:p>
            <a:r>
              <a:rPr lang="fr-BE" altLang="en-US" sz="2000" dirty="0" smtClean="0"/>
              <a:t>5 </a:t>
            </a:r>
            <a:r>
              <a:rPr lang="fr-BE" altLang="en-US" sz="2000" dirty="0" err="1" smtClean="0"/>
              <a:t>November</a:t>
            </a:r>
            <a:r>
              <a:rPr lang="fr-BE" altLang="en-US" sz="2000" dirty="0" smtClean="0"/>
              <a:t> 2015</a:t>
            </a:r>
          </a:p>
          <a:p>
            <a:endParaRPr lang="fr-BE" altLang="en-US" sz="2000" dirty="0"/>
          </a:p>
          <a:p>
            <a:r>
              <a:rPr lang="fr-BE" altLang="en-US" sz="2000" dirty="0" smtClean="0"/>
              <a:t>Maria </a:t>
            </a:r>
            <a:r>
              <a:rPr lang="fr-BE" altLang="en-US" sz="2000" dirty="0" err="1" smtClean="0"/>
              <a:t>Spiliopoulou-Kaparia</a:t>
            </a:r>
            <a:r>
              <a:rPr lang="fr-BE" altLang="en-US" sz="2000" dirty="0" smtClean="0"/>
              <a:t>, </a:t>
            </a:r>
            <a:r>
              <a:rPr lang="fr-BE" altLang="en-US" sz="2000" dirty="0" err="1" smtClean="0"/>
              <a:t>DHoU</a:t>
            </a:r>
            <a:r>
              <a:rPr lang="fr-BE" altLang="en-US" sz="2000" dirty="0"/>
              <a:t> </a:t>
            </a:r>
            <a:r>
              <a:rPr lang="fr-BE" altLang="en-US" sz="2000" dirty="0" smtClean="0"/>
              <a:t>DG GROW.B.4</a:t>
            </a:r>
            <a:endParaRPr lang="en-GB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Method followed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-Data collection (desk research, interviews with officials from 23 national administrations, interviews with industry representatives-15 European industry associations, 10 companies- online survey with consumers organizations, national authorities, industry associations, individual firms, market analysis)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519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Method followed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Open public consultation(EU survey via Your Voice) from 13 January to 7 April in 22 languages, with </a:t>
            </a:r>
          </a:p>
          <a:p>
            <a:r>
              <a:rPr lang="en-GB" sz="2000" dirty="0" smtClean="0"/>
              <a:t>- consumers</a:t>
            </a:r>
          </a:p>
          <a:p>
            <a:r>
              <a:rPr lang="en-GB" sz="2000" dirty="0" smtClean="0"/>
              <a:t>- producers of glass bottles and glass fillers</a:t>
            </a:r>
          </a:p>
          <a:p>
            <a:r>
              <a:rPr lang="en-GB" sz="2000" dirty="0" smtClean="0"/>
              <a:t>- packers</a:t>
            </a:r>
          </a:p>
          <a:p>
            <a:r>
              <a:rPr lang="en-GB" sz="2000" dirty="0" smtClean="0"/>
              <a:t>- retailers</a:t>
            </a:r>
          </a:p>
          <a:p>
            <a:r>
              <a:rPr lang="en-GB" sz="2000" dirty="0" smtClean="0"/>
              <a:t>-importers</a:t>
            </a:r>
          </a:p>
          <a:p>
            <a:r>
              <a:rPr lang="en-GB" sz="2000" dirty="0" smtClean="0"/>
              <a:t>-industry federations in food and non-food </a:t>
            </a:r>
          </a:p>
          <a:p>
            <a:r>
              <a:rPr lang="en-GB" sz="2000" dirty="0" smtClean="0"/>
              <a:t>-market surveillance authorities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088806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Representativess</a:t>
            </a:r>
            <a:r>
              <a:rPr lang="en-GB" dirty="0" smtClean="0"/>
              <a:t> of the survey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-The representativeness of the survey and consultation is satisfactory</a:t>
            </a:r>
          </a:p>
          <a:p>
            <a:r>
              <a:rPr lang="en-GB" sz="2000" dirty="0" smtClean="0"/>
              <a:t>-248 completed responses in the industry survey, 85% of which are companies situated in the EU</a:t>
            </a:r>
          </a:p>
          <a:p>
            <a:r>
              <a:rPr lang="en-GB" sz="2000" dirty="0" smtClean="0"/>
              <a:t>-77% of industry respondents belong to bottle fillers, packers of producers of pre-packaged goods</a:t>
            </a:r>
          </a:p>
          <a:p>
            <a:r>
              <a:rPr lang="en-GB" sz="2000" dirty="0" smtClean="0"/>
              <a:t>-109 industry responses in the public consultation</a:t>
            </a:r>
          </a:p>
          <a:p>
            <a:r>
              <a:rPr lang="en-GB" sz="2000" dirty="0" smtClean="0"/>
              <a:t>-low response rate from consumers (only 12 completed responses in the survey from consumers associations</a:t>
            </a:r>
          </a:p>
        </p:txBody>
      </p:sp>
    </p:spTree>
    <p:extLst>
      <p:ext uri="{BB962C8B-B14F-4D97-AF65-F5344CB8AC3E}">
        <p14:creationId xmlns:p14="http://schemas.microsoft.com/office/powerpoint/2010/main" val="1334685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Costs of Directives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industry associations reported on costs:</a:t>
            </a:r>
          </a:p>
          <a:p>
            <a:r>
              <a:rPr lang="en-GB" dirty="0" smtClean="0"/>
              <a:t>-Mostly incurred on introduction and investment in equipment but little recurring costs</a:t>
            </a:r>
          </a:p>
          <a:p>
            <a:r>
              <a:rPr lang="en-GB" dirty="0" smtClean="0"/>
              <a:t>-Little administrative burden associated with the Directives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2747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Support for the Directives by industry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-Strong support for the 3-marking and for mandatory pack sizes for wines and spirits</a:t>
            </a:r>
          </a:p>
          <a:p>
            <a:r>
              <a:rPr lang="en-GB" sz="2000" dirty="0" smtClean="0"/>
              <a:t>-The Directives respond to the stakeholders' needs</a:t>
            </a:r>
          </a:p>
          <a:p>
            <a:r>
              <a:rPr lang="en-GB" sz="2000" dirty="0" smtClean="0"/>
              <a:t>-A change to the Directive of 2007 would be disruptive if it would lead to a much wider variety of bottle sizes.</a:t>
            </a:r>
          </a:p>
          <a:p>
            <a:r>
              <a:rPr lang="en-GB" sz="2000" dirty="0" smtClean="0"/>
              <a:t>-The level of uptake of e-marking is high because the filling machines that are used in the sector often have relevant tolerances built-in by default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92917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Report to be presented in a Commission Communication and an accompanying Staff Working Document</a:t>
            </a:r>
          </a:p>
          <a:p>
            <a:r>
              <a:rPr lang="en-GB" dirty="0" smtClean="0"/>
              <a:t>Once: agreement by hierarchy to launch and inter-service consultation and after adoption by Commission.</a:t>
            </a:r>
          </a:p>
          <a:p>
            <a:r>
              <a:rPr lang="en-GB" dirty="0" smtClean="0"/>
              <a:t>Before the end of this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52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Evaluation of the pre-packaging legal framework</a:t>
            </a:r>
            <a:endParaRPr lang="en-US" altLang="en-US" dirty="0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sz="2000" dirty="0" smtClean="0"/>
              <a:t>The purpose of the evaluation was to assess the performance </a:t>
            </a:r>
            <a:r>
              <a:rPr lang="en-US" altLang="en-US" sz="2000" b="1" dirty="0" smtClean="0"/>
              <a:t>of three Directives </a:t>
            </a:r>
            <a:r>
              <a:rPr lang="en-US" altLang="en-US" sz="2000" dirty="0" smtClean="0"/>
              <a:t>constituting the legal framework for pre-packaging:</a:t>
            </a:r>
          </a:p>
          <a:p>
            <a:r>
              <a:rPr lang="en-US" altLang="en-US" sz="2000" dirty="0" smtClean="0"/>
              <a:t>-Directive 2007/45/EC on nominal quantities for pre-packed products</a:t>
            </a:r>
          </a:p>
          <a:p>
            <a:r>
              <a:rPr lang="en-US" altLang="en-US" sz="2000" dirty="0" smtClean="0"/>
              <a:t>-Directive 75/107/EEC relating to bottles used as measuring containers</a:t>
            </a:r>
          </a:p>
          <a:p>
            <a:r>
              <a:rPr lang="en-US" altLang="en-US" sz="2000" dirty="0" smtClean="0"/>
              <a:t>-Directive 76/211/EEC relating to the making up by weight or by volume of certain pre-packaged products</a:t>
            </a:r>
            <a:r>
              <a:rPr lang="en-US" altLang="en-US" dirty="0" smtClean="0"/>
              <a:t>.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Obligation to evaluate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-Article 9 of Directive 2007/45/EC foresees that the Commission shall submit a report on the application and effects of the Directive to the European Parliament, the Council and the Social and Economic Committee.</a:t>
            </a:r>
          </a:p>
          <a:p>
            <a:r>
              <a:rPr lang="en-GB" dirty="0" smtClean="0"/>
              <a:t>-Directive 75/107/EEC has never been evaluated.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16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Market size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-Pre-packaging accounts for EUR 170bn turnover</a:t>
            </a:r>
          </a:p>
          <a:p>
            <a:r>
              <a:rPr lang="en-GB" sz="2000" dirty="0" smtClean="0"/>
              <a:t>-It generates EUR 34 </a:t>
            </a:r>
            <a:r>
              <a:rPr lang="en-GB" sz="2000" dirty="0" err="1" smtClean="0"/>
              <a:t>bn</a:t>
            </a:r>
            <a:r>
              <a:rPr lang="en-GB" sz="2000" dirty="0" smtClean="0"/>
              <a:t> in value added across the EU representing 12% of the total value added of the main sectors (food and beverages, pet food, chemicals, paints &amp; fertilizers, detergents, cosmetics and glass bottle manufacturers)</a:t>
            </a:r>
          </a:p>
          <a:p>
            <a:r>
              <a:rPr lang="en-GB" sz="2000" dirty="0" smtClean="0"/>
              <a:t>-There are around 300.000 enterprises active in these sectors</a:t>
            </a:r>
          </a:p>
          <a:p>
            <a:r>
              <a:rPr lang="en-GB" sz="2000" dirty="0" smtClean="0"/>
              <a:t>-An estimated 640.000 persons are full-time employed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978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Evaluation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-</a:t>
            </a:r>
            <a:r>
              <a:rPr lang="en-GB" b="1" dirty="0" smtClean="0"/>
              <a:t>Relevance</a:t>
            </a:r>
          </a:p>
          <a:p>
            <a:r>
              <a:rPr lang="en-GB" dirty="0" smtClean="0"/>
              <a:t>-Are the objectives of the Directives still relevant in relation to the stakeholder needs</a:t>
            </a:r>
          </a:p>
          <a:p>
            <a:r>
              <a:rPr lang="en-GB" dirty="0" smtClean="0"/>
              <a:t>-How and to what extent have the Directives contributed to the Internal Market</a:t>
            </a:r>
          </a:p>
          <a:p>
            <a:r>
              <a:rPr lang="en-GB" dirty="0" smtClean="0"/>
              <a:t>-To what extent are the Directives being used by industry and in particular SME?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671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Evaluation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Effectiveness</a:t>
            </a:r>
          </a:p>
          <a:p>
            <a:r>
              <a:rPr lang="en-GB" dirty="0" smtClean="0"/>
              <a:t>-How effective are the Directives as a mechanism to achieve the stated objectives</a:t>
            </a:r>
          </a:p>
          <a:p>
            <a:r>
              <a:rPr lang="en-GB" dirty="0" smtClean="0"/>
              <a:t>-Are there any barriers to the effective application of the Directives and are there best practices to overcome these</a:t>
            </a:r>
          </a:p>
          <a:p>
            <a:r>
              <a:rPr lang="en-GB" dirty="0" smtClean="0"/>
              <a:t>-Are there any aspects that render certain aspects of the Directives more or less effective than others</a:t>
            </a:r>
          </a:p>
        </p:txBody>
      </p:sp>
    </p:spTree>
    <p:extLst>
      <p:ext uri="{BB962C8B-B14F-4D97-AF65-F5344CB8AC3E}">
        <p14:creationId xmlns:p14="http://schemas.microsoft.com/office/powerpoint/2010/main" val="855606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Evaluation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Efficiency</a:t>
            </a:r>
          </a:p>
          <a:p>
            <a:r>
              <a:rPr lang="en-GB" dirty="0" smtClean="0"/>
              <a:t>-What are the costs associated with the compliance with the Directives</a:t>
            </a:r>
          </a:p>
          <a:p>
            <a:r>
              <a:rPr lang="en-GB" dirty="0" smtClean="0"/>
              <a:t>-Are there any unnecessary sources of administrative burden for firms</a:t>
            </a:r>
          </a:p>
          <a:p>
            <a:r>
              <a:rPr lang="en-GB" dirty="0" smtClean="0"/>
              <a:t>-Is the market surveillance mechanism foreseen by the legislation appropriate and efficient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587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Evaluation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Coherence</a:t>
            </a:r>
          </a:p>
          <a:p>
            <a:r>
              <a:rPr lang="en-GB" dirty="0" smtClean="0"/>
              <a:t>-Are there any overlaps/complementarities between the Directives and any other EU or MS action in the relevant areas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625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Evaluation questions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EU added value</a:t>
            </a:r>
          </a:p>
          <a:p>
            <a:r>
              <a:rPr lang="en-GB" dirty="0" smtClean="0"/>
              <a:t>-What is the added value of the Directives for stakeholders</a:t>
            </a:r>
          </a:p>
          <a:p>
            <a:r>
              <a:rPr lang="en-GB" dirty="0" smtClean="0"/>
              <a:t>-Do the issues addressed by the Directives continue to require action at EU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898361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196</TotalTime>
  <Words>719</Words>
  <Application>Microsoft Office PowerPoint</Application>
  <PresentationFormat>On-screen Show (4:3)</PresentationFormat>
  <Paragraphs>71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Verdana</vt:lpstr>
      <vt:lpstr>Calibri</vt:lpstr>
      <vt:lpstr>blank</vt:lpstr>
      <vt:lpstr>Evaluation of the pre-packaging legal framework</vt:lpstr>
      <vt:lpstr>Evaluation of the pre-packaging legal framework</vt:lpstr>
      <vt:lpstr>Obligation to evaluate </vt:lpstr>
      <vt:lpstr>Market size</vt:lpstr>
      <vt:lpstr>Evaluation questions</vt:lpstr>
      <vt:lpstr>Evaluation questions</vt:lpstr>
      <vt:lpstr>Evaluation questions</vt:lpstr>
      <vt:lpstr>Evaluation questions</vt:lpstr>
      <vt:lpstr>Evaluation questions</vt:lpstr>
      <vt:lpstr>Method followed </vt:lpstr>
      <vt:lpstr>Method followed </vt:lpstr>
      <vt:lpstr>Representativess of the survey</vt:lpstr>
      <vt:lpstr>Costs of Directives </vt:lpstr>
      <vt:lpstr>Support for the Directives by industry</vt:lpstr>
      <vt:lpstr>Next steps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kaparma</dc:creator>
  <cp:lastModifiedBy>kaparma</cp:lastModifiedBy>
  <cp:revision>13</cp:revision>
  <dcterms:created xsi:type="dcterms:W3CDTF">2015-11-05T09:41:17Z</dcterms:created>
  <dcterms:modified xsi:type="dcterms:W3CDTF">2015-11-05T12:57:52Z</dcterms:modified>
</cp:coreProperties>
</file>