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6"/>
  </p:notesMasterIdLst>
  <p:handoutMasterIdLst>
    <p:handoutMasterId r:id="rId7"/>
  </p:handoutMasterIdLst>
  <p:sldIdLst>
    <p:sldId id="285" r:id="rId2"/>
    <p:sldId id="286" r:id="rId3"/>
    <p:sldId id="287" r:id="rId4"/>
    <p:sldId id="28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9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0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09/12/2020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09/12/2020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0468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9383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066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158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7939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36035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4992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9478619" y="1913416"/>
            <a:ext cx="1875181" cy="2434309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7051401" y="2898477"/>
            <a:ext cx="2307284" cy="2307284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081980" y="1913416"/>
            <a:ext cx="3185512" cy="2184030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38213" y="1748077"/>
            <a:ext cx="2643187" cy="1868487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840251" y="2860831"/>
            <a:ext cx="1620431" cy="2184030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4919097" y="3790927"/>
            <a:ext cx="1987550" cy="1987550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>
            <a:lvl1pPr>
              <a:defRPr lang="en-GB"/>
            </a:lvl1pPr>
          </a:lstStyle>
          <a:p>
            <a:pPr lvl="0"/>
            <a:endParaRPr lang="en-GB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938213" y="3908959"/>
            <a:ext cx="1751486" cy="1751486"/>
          </a:xfrm>
          <a:solidFill>
            <a:schemeClr val="bg2"/>
          </a:solidFill>
          <a:ln w="28575">
            <a:solidFill>
              <a:schemeClr val="bg1"/>
            </a:solidFill>
          </a:ln>
        </p:spPr>
        <p:txBody>
          <a:bodyPr vert="horz" lIns="91440" tIns="45720" rIns="91440" bIns="45720" rtlCol="0">
            <a:noAutofit/>
          </a:bodyPr>
          <a:lstStyle>
            <a:lvl1pPr>
              <a:defRPr lang="en-GB"/>
            </a:lvl1pPr>
          </a:lstStyle>
          <a:p>
            <a:pPr lvl="0"/>
            <a:endParaRPr lang="en-GB"/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425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838199" y="174807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993027" y="174807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47855" y="1748078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7302683" y="1748077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5"/>
          </p:nvPr>
        </p:nvSpPr>
        <p:spPr>
          <a:xfrm>
            <a:off x="9457511" y="1748077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838199" y="3934111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2993027" y="3934111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147855" y="3934110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7302683" y="393410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9457511" y="3934109"/>
            <a:ext cx="1896289" cy="189628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8078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66613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148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39656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ound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969963" y="1843395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3581400" y="1843394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192837" y="1843393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8804274" y="1843392"/>
            <a:ext cx="2138669" cy="2138669"/>
          </a:xfrm>
          <a:prstGeom prst="ellipse">
            <a:avLst/>
          </a:prstGeo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 bwMode="auto">
          <a:xfrm>
            <a:off x="3349671" y="4291726"/>
            <a:ext cx="0" cy="118701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 userDrawn="1"/>
        </p:nvCxnSpPr>
        <p:spPr bwMode="auto">
          <a:xfrm>
            <a:off x="5970419" y="4291726"/>
            <a:ext cx="0" cy="118701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 userDrawn="1"/>
        </p:nvCxnSpPr>
        <p:spPr bwMode="auto">
          <a:xfrm>
            <a:off x="8591167" y="4291726"/>
            <a:ext cx="0" cy="118701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>
          <a:xfrm>
            <a:off x="997897" y="4260554"/>
            <a:ext cx="2082800" cy="1249363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Content Placeholder 7"/>
          <p:cNvSpPr>
            <a:spLocks noGrp="1"/>
          </p:cNvSpPr>
          <p:nvPr>
            <p:ph sz="quarter" idx="16"/>
          </p:nvPr>
        </p:nvSpPr>
        <p:spPr>
          <a:xfrm>
            <a:off x="3618645" y="4260554"/>
            <a:ext cx="2082800" cy="1249363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7" name="Content Placeholder 7"/>
          <p:cNvSpPr>
            <a:spLocks noGrp="1"/>
          </p:cNvSpPr>
          <p:nvPr>
            <p:ph sz="quarter" idx="17"/>
          </p:nvPr>
        </p:nvSpPr>
        <p:spPr>
          <a:xfrm>
            <a:off x="6239393" y="4260554"/>
            <a:ext cx="2082800" cy="1249363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8" name="Content Placeholder 7"/>
          <p:cNvSpPr>
            <a:spLocks noGrp="1"/>
          </p:cNvSpPr>
          <p:nvPr>
            <p:ph sz="quarter" idx="18"/>
          </p:nvPr>
        </p:nvSpPr>
        <p:spPr>
          <a:xfrm>
            <a:off x="8860143" y="4260554"/>
            <a:ext cx="2082800" cy="1249363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9556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800022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91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50760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82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788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9881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1144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0546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26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26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  <p:sldLayoutId id="2147483692" r:id="rId21"/>
    <p:sldLayoutId id="2147483693" r:id="rId2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/>
              <a:t>CAP Reform: State of Play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Civil Dialogue </a:t>
            </a:r>
            <a:r>
              <a:rPr lang="en-US" dirty="0" smtClean="0"/>
              <a:t>Group </a:t>
            </a:r>
            <a:r>
              <a:rPr lang="en-US" smtClean="0"/>
              <a:t>on the CAP </a:t>
            </a:r>
            <a:r>
              <a:rPr lang="en-US" dirty="0" smtClean="0"/>
              <a:t>- 11 December 2020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096261" y="5327258"/>
            <a:ext cx="5040313" cy="528998"/>
          </a:xfrm>
        </p:spPr>
        <p:txBody>
          <a:bodyPr/>
          <a:lstStyle/>
          <a:p>
            <a:r>
              <a:rPr lang="en-GB" dirty="0"/>
              <a:t>Michael </a:t>
            </a:r>
            <a:r>
              <a:rPr lang="en-GB" dirty="0" err="1" smtClean="0"/>
              <a:t>Niejahr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63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571946"/>
            <a:ext cx="10905699" cy="4135583"/>
          </a:xfrm>
        </p:spPr>
        <p:txBody>
          <a:bodyPr/>
          <a:lstStyle/>
          <a:p>
            <a:r>
              <a:rPr lang="en-GB" dirty="0" smtClean="0"/>
              <a:t>21/10/20: </a:t>
            </a:r>
            <a:r>
              <a:rPr lang="en-GB" dirty="0"/>
              <a:t>Council General Approach</a:t>
            </a:r>
            <a:endParaRPr lang="en-GB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Green architecture package</a:t>
            </a:r>
            <a:endParaRPr lang="fr-BE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MS specific </a:t>
            </a:r>
            <a:r>
              <a:rPr lang="en-GB" dirty="0" smtClean="0"/>
              <a:t>interests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23/10/20: </a:t>
            </a:r>
            <a:r>
              <a:rPr lang="en-GB" dirty="0"/>
              <a:t>EP Plenary vote</a:t>
            </a:r>
            <a:endParaRPr lang="en-GB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Green architecture package</a:t>
            </a:r>
            <a:endParaRPr lang="fr-BE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Novel items </a:t>
            </a:r>
            <a:r>
              <a:rPr lang="en-GB" dirty="0" smtClean="0"/>
              <a:t>proposed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10/11/20: </a:t>
            </a:r>
            <a:r>
              <a:rPr lang="en-GB" dirty="0"/>
              <a:t>Kick-off / super </a:t>
            </a:r>
            <a:r>
              <a:rPr lang="en-GB" dirty="0" err="1"/>
              <a:t>trilogue</a:t>
            </a:r>
            <a:endParaRPr lang="en-GB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Opening statements</a:t>
            </a:r>
            <a:endParaRPr lang="fr-BE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Timeline and working arrangements</a:t>
            </a:r>
            <a:endParaRPr lang="fr-BE" dirty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happened so far</a:t>
            </a:r>
          </a:p>
        </p:txBody>
      </p:sp>
    </p:spTree>
    <p:extLst>
      <p:ext uri="{BB962C8B-B14F-4D97-AF65-F5344CB8AC3E}">
        <p14:creationId xmlns:p14="http://schemas.microsoft.com/office/powerpoint/2010/main" val="282244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797974"/>
            <a:ext cx="10905699" cy="4135583"/>
          </a:xfrm>
        </p:spPr>
        <p:txBody>
          <a:bodyPr/>
          <a:lstStyle/>
          <a:p>
            <a:pPr lvl="0"/>
            <a:r>
              <a:rPr lang="en-GB" dirty="0"/>
              <a:t>Political </a:t>
            </a:r>
            <a:r>
              <a:rPr lang="en-GB" dirty="0" err="1"/>
              <a:t>trilogues</a:t>
            </a:r>
            <a:r>
              <a:rPr lang="en-GB" dirty="0"/>
              <a:t> (3 SPR, 2 HZR, 1 CMO before year end)</a:t>
            </a:r>
            <a:endParaRPr lang="fr-BE" dirty="0"/>
          </a:p>
          <a:p>
            <a:pPr lvl="0"/>
            <a:r>
              <a:rPr lang="en-GB" dirty="0"/>
              <a:t>Technical preparatory meetings (2-3 for each </a:t>
            </a:r>
            <a:r>
              <a:rPr lang="en-GB" dirty="0" err="1"/>
              <a:t>trilogue</a:t>
            </a:r>
            <a:r>
              <a:rPr lang="en-GB" dirty="0"/>
              <a:t>)</a:t>
            </a:r>
            <a:endParaRPr lang="fr-BE" dirty="0"/>
          </a:p>
          <a:p>
            <a:pPr lvl="0"/>
            <a:r>
              <a:rPr lang="en-GB" dirty="0"/>
              <a:t>4-column documents for each regulation</a:t>
            </a:r>
            <a:endParaRPr lang="fr-BE" dirty="0"/>
          </a:p>
          <a:p>
            <a:pPr lvl="0"/>
            <a:r>
              <a:rPr lang="en-GB" dirty="0"/>
              <a:t>Lessons learned so far</a:t>
            </a:r>
            <a:endParaRPr lang="fr-BE" dirty="0"/>
          </a:p>
          <a:p>
            <a:pPr lvl="1"/>
            <a:r>
              <a:rPr lang="en-GB" dirty="0"/>
              <a:t>Role of the political level</a:t>
            </a:r>
            <a:endParaRPr lang="fr-BE" dirty="0"/>
          </a:p>
          <a:p>
            <a:pPr lvl="1"/>
            <a:r>
              <a:rPr lang="en-GB" dirty="0"/>
              <a:t>Role of the technical level</a:t>
            </a:r>
            <a:endParaRPr lang="fr-BE" dirty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Working arrangements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65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endParaRPr lang="en-GB" dirty="0" smtClean="0"/>
          </a:p>
          <a:p>
            <a:pPr lvl="1">
              <a:spcAft>
                <a:spcPts val="1200"/>
              </a:spcAft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Timeline</a:t>
            </a:r>
            <a:endParaRPr lang="en-GB" dirty="0"/>
          </a:p>
        </p:txBody>
      </p:sp>
      <p:sp>
        <p:nvSpPr>
          <p:cNvPr id="4" name="Right Arrow 3"/>
          <p:cNvSpPr/>
          <p:nvPr/>
        </p:nvSpPr>
        <p:spPr>
          <a:xfrm>
            <a:off x="570700" y="3184861"/>
            <a:ext cx="11061442" cy="990600"/>
          </a:xfrm>
          <a:prstGeom prst="rightArrow">
            <a:avLst/>
          </a:prstGeom>
          <a:solidFill>
            <a:srgbClr val="FFC000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noProof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038786" y="2069078"/>
            <a:ext cx="2144486" cy="322217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Trilogues</a:t>
            </a:r>
            <a:endParaRPr kumimoji="0" lang="en-IE" sz="18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Nov 2020 – March/April 2021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 Plenary / AGRIFISH CS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May 2021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61636" y="2069076"/>
            <a:ext cx="2144486" cy="3222171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Adoption Basic Acts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June 2021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Adoption secondary legislation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Autumn 2021</a:t>
            </a: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961463" y="2069076"/>
            <a:ext cx="2144486" cy="322217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Submission CAP Plans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By 1/1/2022</a:t>
            </a:r>
            <a:endParaRPr kumimoji="0" lang="en-IE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Approval CAP Plans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2022</a:t>
            </a: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409195" y="2069076"/>
            <a:ext cx="2144486" cy="3222171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Start CAP Plans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January 2023</a:t>
            </a: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916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</TotalTime>
  <Words>141</Words>
  <Application>Microsoft Office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1_Office Theme</vt:lpstr>
      <vt:lpstr>CAP Reform: State of Play</vt:lpstr>
      <vt:lpstr>What happened so far</vt:lpstr>
      <vt:lpstr>Working arrangements</vt:lpstr>
      <vt:lpstr>Timeline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 Reform: State of Play</dc:title>
  <dc:creator>BAL Karen (AGRI)</dc:creator>
  <cp:lastModifiedBy>BUSANA Marc (AGRI)</cp:lastModifiedBy>
  <cp:revision>5</cp:revision>
  <dcterms:created xsi:type="dcterms:W3CDTF">2020-12-08T07:17:37Z</dcterms:created>
  <dcterms:modified xsi:type="dcterms:W3CDTF">2020-12-09T10:00:54Z</dcterms:modified>
</cp:coreProperties>
</file>